
<file path=[Content_Types].xml><?xml version="1.0" encoding="utf-8"?>
<Types xmlns="http://schemas.openxmlformats.org/package/2006/content-types">
  <Default Extension="emf" ContentType="image/x-emf"/>
  <Default Extension="jpe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Masters/slideMaster3.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theme/theme2.xml" ContentType="application/vnd.openxmlformats-officedocument.theme+xml"/>
  <Override PartName="/ppt/slideLayouts/slideLayout30.xml" ContentType="application/vnd.openxmlformats-officedocument.presentationml.slideLayout+xml"/>
  <Override PartName="/ppt/slideLayouts/slideLayout31.xml" ContentType="application/vnd.openxmlformats-officedocument.presentationml.slideLayout+xml"/>
  <Override PartName="/ppt/slideLayouts/slideLayout32.xml" ContentType="application/vnd.openxmlformats-officedocument.presentationml.slideLayout+xml"/>
  <Override PartName="/ppt/slideLayouts/slideLayout33.xml" ContentType="application/vnd.openxmlformats-officedocument.presentationml.slideLayout+xml"/>
  <Override PartName="/ppt/slideLayouts/slideLayout34.xml" ContentType="application/vnd.openxmlformats-officedocument.presentationml.slideLayout+xml"/>
  <Override PartName="/ppt/slideLayouts/slideLayout35.xml" ContentType="application/vnd.openxmlformats-officedocument.presentationml.slideLayout+xml"/>
  <Override PartName="/ppt/slideLayouts/slideLayout36.xml" ContentType="application/vnd.openxmlformats-officedocument.presentationml.slideLayout+xml"/>
  <Override PartName="/ppt/slideLayouts/slideLayout37.xml" ContentType="application/vnd.openxmlformats-officedocument.presentationml.slideLayout+xml"/>
  <Override PartName="/ppt/slideLayouts/slideLayout38.xml" ContentType="application/vnd.openxmlformats-officedocument.presentationml.slideLayout+xml"/>
  <Override PartName="/ppt/slideLayouts/slideLayout39.xml" ContentType="application/vnd.openxmlformats-officedocument.presentationml.slideLayout+xml"/>
  <Override PartName="/ppt/slideLayouts/slideLayout40.xml" ContentType="application/vnd.openxmlformats-officedocument.presentationml.slideLayout+xml"/>
  <Override PartName="/ppt/slideLayouts/slideLayout41.xml" ContentType="application/vnd.openxmlformats-officedocument.presentationml.slideLayout+xml"/>
  <Override PartName="/ppt/slideLayouts/slideLayout42.xml" ContentType="application/vnd.openxmlformats-officedocument.presentationml.slideLayout+xml"/>
  <Override PartName="/ppt/slideLayouts/slideLayout43.xml" ContentType="application/vnd.openxmlformats-officedocument.presentationml.slideLayout+xml"/>
  <Override PartName="/ppt/slideLayouts/slideLayout44.xml" ContentType="application/vnd.openxmlformats-officedocument.presentationml.slideLayout+xml"/>
  <Override PartName="/ppt/slideLayouts/slideLayout45.xml" ContentType="application/vnd.openxmlformats-officedocument.presentationml.slideLayout+xml"/>
  <Override PartName="/ppt/slideLayouts/slideLayout46.xml" ContentType="application/vnd.openxmlformats-officedocument.presentationml.slideLayout+xml"/>
  <Override PartName="/ppt/theme/theme3.xml" ContentType="application/vnd.openxmlformats-officedocument.theme+xml"/>
  <Override PartName="/ppt/theme/theme4.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4"/>
    <p:sldMasterId id="2147483666" r:id="rId5"/>
    <p:sldMasterId id="2147483682" r:id="rId6"/>
  </p:sldMasterIdLst>
  <p:notesMasterIdLst>
    <p:notesMasterId r:id="rId49"/>
  </p:notesMasterIdLst>
  <p:sldIdLst>
    <p:sldId id="480" r:id="rId7"/>
    <p:sldId id="303" r:id="rId8"/>
    <p:sldId id="271" r:id="rId9"/>
    <p:sldId id="704" r:id="rId10"/>
    <p:sldId id="662" r:id="rId11"/>
    <p:sldId id="638" r:id="rId12"/>
    <p:sldId id="723" r:id="rId13"/>
    <p:sldId id="663" r:id="rId14"/>
    <p:sldId id="639" r:id="rId15"/>
    <p:sldId id="724" r:id="rId16"/>
    <p:sldId id="665" r:id="rId17"/>
    <p:sldId id="664" r:id="rId18"/>
    <p:sldId id="725" r:id="rId19"/>
    <p:sldId id="659" r:id="rId20"/>
    <p:sldId id="722" r:id="rId21"/>
    <p:sldId id="666" r:id="rId22"/>
    <p:sldId id="667" r:id="rId23"/>
    <p:sldId id="641" r:id="rId24"/>
    <p:sldId id="705" r:id="rId25"/>
    <p:sldId id="706" r:id="rId26"/>
    <p:sldId id="727" r:id="rId27"/>
    <p:sldId id="726" r:id="rId28"/>
    <p:sldId id="668" r:id="rId29"/>
    <p:sldId id="643" r:id="rId30"/>
    <p:sldId id="669" r:id="rId31"/>
    <p:sldId id="644" r:id="rId32"/>
    <p:sldId id="670" r:id="rId33"/>
    <p:sldId id="707" r:id="rId34"/>
    <p:sldId id="708" r:id="rId35"/>
    <p:sldId id="728" r:id="rId36"/>
    <p:sldId id="709" r:id="rId37"/>
    <p:sldId id="672" r:id="rId38"/>
    <p:sldId id="729" r:id="rId39"/>
    <p:sldId id="671" r:id="rId40"/>
    <p:sldId id="646" r:id="rId41"/>
    <p:sldId id="730" r:id="rId42"/>
    <p:sldId id="710" r:id="rId43"/>
    <p:sldId id="673" r:id="rId44"/>
    <p:sldId id="647" r:id="rId45"/>
    <p:sldId id="674" r:id="rId46"/>
    <p:sldId id="649" r:id="rId47"/>
    <p:sldId id="349" r:id="rId48"/>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480"/>
            <p14:sldId id="303"/>
            <p14:sldId id="271"/>
            <p14:sldId id="704"/>
            <p14:sldId id="662"/>
            <p14:sldId id="638"/>
            <p14:sldId id="723"/>
            <p14:sldId id="663"/>
            <p14:sldId id="639"/>
            <p14:sldId id="724"/>
            <p14:sldId id="665"/>
            <p14:sldId id="664"/>
            <p14:sldId id="725"/>
            <p14:sldId id="659"/>
            <p14:sldId id="722"/>
            <p14:sldId id="666"/>
            <p14:sldId id="667"/>
            <p14:sldId id="641"/>
            <p14:sldId id="705"/>
            <p14:sldId id="706"/>
            <p14:sldId id="727"/>
            <p14:sldId id="726"/>
            <p14:sldId id="668"/>
            <p14:sldId id="643"/>
            <p14:sldId id="669"/>
            <p14:sldId id="644"/>
            <p14:sldId id="670"/>
            <p14:sldId id="707"/>
            <p14:sldId id="708"/>
            <p14:sldId id="728"/>
            <p14:sldId id="709"/>
            <p14:sldId id="672"/>
            <p14:sldId id="729"/>
            <p14:sldId id="671"/>
            <p14:sldId id="646"/>
            <p14:sldId id="730"/>
            <p14:sldId id="710"/>
            <p14:sldId id="673"/>
            <p14:sldId id="647"/>
            <p14:sldId id="674"/>
            <p14:sldId id="649"/>
          </p14:sldIdLst>
        </p14:section>
        <p14:section name="Untitled Section" id="{2F6AD2C2-46A9-4BC4-94FF-3A698A8E8EFB}">
          <p14:sldIdLst>
            <p14:sldId id="349"/>
          </p14:sldIdLst>
        </p14:section>
      </p14:sectionLst>
    </p:ext>
    <p:ext uri="{EFAFB233-063F-42B5-8137-9DF3F51BA10A}">
      <p15:sldGuideLst xmlns:p15="http://schemas.microsoft.com/office/powerpoint/2012/main">
        <p15:guide id="1" orient="horz" pos="2160">
          <p15:clr>
            <a:srgbClr val="A4A3A4"/>
          </p15:clr>
        </p15:guide>
        <p15:guide id="2" pos="384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AEEF"/>
    <a:srgbClr val="FFD200"/>
    <a:srgbClr val="203E5F"/>
    <a:srgbClr val="F58221"/>
    <a:srgbClr val="000000"/>
    <a:srgbClr val="669BBC"/>
    <a:srgbClr val="2D3956"/>
    <a:srgbClr val="8E5A6D"/>
    <a:srgbClr val="FAC748"/>
    <a:srgbClr val="852F4A"/>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413" autoAdjust="0"/>
    <p:restoredTop sz="93738" autoAdjust="0"/>
  </p:normalViewPr>
  <p:slideViewPr>
    <p:cSldViewPr snapToGrid="0">
      <p:cViewPr varScale="1">
        <p:scale>
          <a:sx n="65" d="100"/>
          <a:sy n="65" d="100"/>
        </p:scale>
        <p:origin x="918" y="72"/>
      </p:cViewPr>
      <p:guideLst>
        <p:guide orient="horz" pos="2160"/>
        <p:guide pos="384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7.xml"/><Relationship Id="rId18" Type="http://schemas.openxmlformats.org/officeDocument/2006/relationships/slide" Target="slides/slide12.xml"/><Relationship Id="rId26" Type="http://schemas.openxmlformats.org/officeDocument/2006/relationships/slide" Target="slides/slide20.xml"/><Relationship Id="rId39" Type="http://schemas.openxmlformats.org/officeDocument/2006/relationships/slide" Target="slides/slide33.xml"/><Relationship Id="rId21" Type="http://schemas.openxmlformats.org/officeDocument/2006/relationships/slide" Target="slides/slide15.xml"/><Relationship Id="rId34" Type="http://schemas.openxmlformats.org/officeDocument/2006/relationships/slide" Target="slides/slide28.xml"/><Relationship Id="rId42" Type="http://schemas.openxmlformats.org/officeDocument/2006/relationships/slide" Target="slides/slide36.xml"/><Relationship Id="rId47" Type="http://schemas.openxmlformats.org/officeDocument/2006/relationships/slide" Target="slides/slide41.xml"/><Relationship Id="rId50" Type="http://schemas.openxmlformats.org/officeDocument/2006/relationships/presProps" Target="presProps.xml"/><Relationship Id="rId7" Type="http://schemas.openxmlformats.org/officeDocument/2006/relationships/slide" Target="slides/slide1.xml"/><Relationship Id="rId2" Type="http://schemas.openxmlformats.org/officeDocument/2006/relationships/customXml" Target="../customXml/item2.xml"/><Relationship Id="rId16" Type="http://schemas.openxmlformats.org/officeDocument/2006/relationships/slide" Target="slides/slide10.xml"/><Relationship Id="rId29" Type="http://schemas.openxmlformats.org/officeDocument/2006/relationships/slide" Target="slides/slide23.xml"/><Relationship Id="rId11" Type="http://schemas.openxmlformats.org/officeDocument/2006/relationships/slide" Target="slides/slide5.xml"/><Relationship Id="rId24" Type="http://schemas.openxmlformats.org/officeDocument/2006/relationships/slide" Target="slides/slide18.xml"/><Relationship Id="rId32" Type="http://schemas.openxmlformats.org/officeDocument/2006/relationships/slide" Target="slides/slide26.xml"/><Relationship Id="rId37" Type="http://schemas.openxmlformats.org/officeDocument/2006/relationships/slide" Target="slides/slide31.xml"/><Relationship Id="rId40" Type="http://schemas.openxmlformats.org/officeDocument/2006/relationships/slide" Target="slides/slide34.xml"/><Relationship Id="rId45" Type="http://schemas.openxmlformats.org/officeDocument/2006/relationships/slide" Target="slides/slide39.xml"/><Relationship Id="rId53" Type="http://schemas.openxmlformats.org/officeDocument/2006/relationships/tableStyles" Target="tableStyles.xml"/><Relationship Id="rId5" Type="http://schemas.openxmlformats.org/officeDocument/2006/relationships/slideMaster" Target="slideMasters/slideMaster2.xml"/><Relationship Id="rId10" Type="http://schemas.openxmlformats.org/officeDocument/2006/relationships/slide" Target="slides/slide4.xml"/><Relationship Id="rId19" Type="http://schemas.openxmlformats.org/officeDocument/2006/relationships/slide" Target="slides/slide13.xml"/><Relationship Id="rId31" Type="http://schemas.openxmlformats.org/officeDocument/2006/relationships/slide" Target="slides/slide25.xml"/><Relationship Id="rId44" Type="http://schemas.openxmlformats.org/officeDocument/2006/relationships/slide" Target="slides/slide38.xml"/><Relationship Id="rId52" Type="http://schemas.openxmlformats.org/officeDocument/2006/relationships/theme" Target="theme/theme1.xml"/><Relationship Id="rId4" Type="http://schemas.openxmlformats.org/officeDocument/2006/relationships/slideMaster" Target="slideMasters/slideMaster1.xml"/><Relationship Id="rId9" Type="http://schemas.openxmlformats.org/officeDocument/2006/relationships/slide" Target="slides/slide3.xml"/><Relationship Id="rId14" Type="http://schemas.openxmlformats.org/officeDocument/2006/relationships/slide" Target="slides/slide8.xml"/><Relationship Id="rId22" Type="http://schemas.openxmlformats.org/officeDocument/2006/relationships/slide" Target="slides/slide16.xml"/><Relationship Id="rId27" Type="http://schemas.openxmlformats.org/officeDocument/2006/relationships/slide" Target="slides/slide21.xml"/><Relationship Id="rId30" Type="http://schemas.openxmlformats.org/officeDocument/2006/relationships/slide" Target="slides/slide24.xml"/><Relationship Id="rId35" Type="http://schemas.openxmlformats.org/officeDocument/2006/relationships/slide" Target="slides/slide29.xml"/><Relationship Id="rId43" Type="http://schemas.openxmlformats.org/officeDocument/2006/relationships/slide" Target="slides/slide37.xml"/><Relationship Id="rId48" Type="http://schemas.openxmlformats.org/officeDocument/2006/relationships/slide" Target="slides/slide42.xml"/><Relationship Id="rId8" Type="http://schemas.openxmlformats.org/officeDocument/2006/relationships/slide" Target="slides/slide2.xml"/><Relationship Id="rId51" Type="http://schemas.openxmlformats.org/officeDocument/2006/relationships/viewProps" Target="viewProps.xml"/><Relationship Id="rId3" Type="http://schemas.openxmlformats.org/officeDocument/2006/relationships/customXml" Target="../customXml/item3.xml"/><Relationship Id="rId12" Type="http://schemas.openxmlformats.org/officeDocument/2006/relationships/slide" Target="slides/slide6.xml"/><Relationship Id="rId17" Type="http://schemas.openxmlformats.org/officeDocument/2006/relationships/slide" Target="slides/slide11.xml"/><Relationship Id="rId25" Type="http://schemas.openxmlformats.org/officeDocument/2006/relationships/slide" Target="slides/slide19.xml"/><Relationship Id="rId33" Type="http://schemas.openxmlformats.org/officeDocument/2006/relationships/slide" Target="slides/slide27.xml"/><Relationship Id="rId38" Type="http://schemas.openxmlformats.org/officeDocument/2006/relationships/slide" Target="slides/slide32.xml"/><Relationship Id="rId46" Type="http://schemas.openxmlformats.org/officeDocument/2006/relationships/slide" Target="slides/slide40.xml"/><Relationship Id="rId20" Type="http://schemas.openxmlformats.org/officeDocument/2006/relationships/slide" Target="slides/slide14.xml"/><Relationship Id="rId41" Type="http://schemas.openxmlformats.org/officeDocument/2006/relationships/slide" Target="slides/slide35.xml"/><Relationship Id="rId1" Type="http://schemas.openxmlformats.org/officeDocument/2006/relationships/customXml" Target="../customXml/item1.xml"/><Relationship Id="rId6" Type="http://schemas.openxmlformats.org/officeDocument/2006/relationships/slideMaster" Target="slideMasters/slideMaster3.xml"/><Relationship Id="rId15" Type="http://schemas.openxmlformats.org/officeDocument/2006/relationships/slide" Target="slides/slide9.xml"/><Relationship Id="rId23" Type="http://schemas.openxmlformats.org/officeDocument/2006/relationships/slide" Target="slides/slide17.xml"/><Relationship Id="rId28" Type="http://schemas.openxmlformats.org/officeDocument/2006/relationships/slide" Target="slides/slide22.xml"/><Relationship Id="rId36" Type="http://schemas.openxmlformats.org/officeDocument/2006/relationships/slide" Target="slides/slide30.xml"/><Relationship Id="rId49" Type="http://schemas.openxmlformats.org/officeDocument/2006/relationships/notesMaster" Target="notesMasters/notesMaster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4.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7/3/2026</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extLst>
      <p:ext uri="{BB962C8B-B14F-4D97-AF65-F5344CB8AC3E}">
        <p14:creationId xmlns:p14="http://schemas.microsoft.com/office/powerpoint/2010/main" val="4046381007"/>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txBody>
          <a:bodyPr/>
          <a:lstStyle/>
          <a:p>
            <a:endParaRPr lang="en-US"/>
          </a:p>
        </p:txBody>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txBody>
          <a:bodyPr/>
          <a:lstStyle/>
          <a:p>
            <a:endParaRPr lang="en-US"/>
          </a:p>
        </p:txBody>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a:t>
            </a:fld>
            <a:endParaRPr lang="en-US"/>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CA4128F-11C6-2483-FDA4-66A36EDF6F36}"/>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7CDF1ACB-C01E-BC3E-EAD8-726694A3605F}"/>
              </a:ext>
            </a:extLst>
          </p:cNvPr>
          <p:cNvSpPr>
            <a:spLocks noGrp="1" noRot="1" noChangeAspect="1"/>
          </p:cNvSpPr>
          <p:nvPr>
            <p:ph type="sldImg"/>
          </p:nvPr>
        </p:nvSpPr>
        <p:spPr/>
        <p:txBody>
          <a:bodyPr/>
          <a:lstStyle/>
          <a:p>
            <a:endParaRPr lang="en-US"/>
          </a:p>
        </p:txBody>
      </p:sp>
      <p:sp>
        <p:nvSpPr>
          <p:cNvPr id="3" name="Notes Placeholder 2">
            <a:extLst>
              <a:ext uri="{FF2B5EF4-FFF2-40B4-BE49-F238E27FC236}">
                <a16:creationId xmlns:a16="http://schemas.microsoft.com/office/drawing/2014/main" id="{57D5DC8B-91EB-FC89-5A26-2BD8FC097057}"/>
              </a:ext>
            </a:extLst>
          </p:cNvPr>
          <p:cNvSpPr>
            <a:spLocks noGrp="1"/>
          </p:cNvSpPr>
          <p:nvPr>
            <p:ph type="body" idx="1"/>
          </p:nvPr>
        </p:nvSpPr>
        <p:spPr/>
        <p:txBody>
          <a:bodyPr/>
          <a:lstStyle/>
          <a:p>
            <a:endParaRPr lang="en-US"/>
          </a:p>
        </p:txBody>
      </p:sp>
      <p:sp>
        <p:nvSpPr>
          <p:cNvPr id="4" name="Slide Number Placeholder 3">
            <a:extLst>
              <a:ext uri="{FF2B5EF4-FFF2-40B4-BE49-F238E27FC236}">
                <a16:creationId xmlns:a16="http://schemas.microsoft.com/office/drawing/2014/main" id="{0A7526E7-95BB-1075-C20C-B4704C29D35B}"/>
              </a:ext>
            </a:extLst>
          </p:cNvPr>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4</a:t>
            </a:fld>
            <a:endParaRPr kumimoji="0" lang="en-US" sz="1200" b="0" i="0" u="none" strike="noStrike" kern="1200" cap="none" spc="0" normalizeH="0" baseline="0" noProof="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235433338"/>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F055074-E62B-056E-E877-7273F446B188}"/>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856F7019-0A51-978F-259D-577DA3CA3F69}"/>
              </a:ext>
            </a:extLst>
          </p:cNvPr>
          <p:cNvSpPr>
            <a:spLocks noGrp="1" noRot="1" noChangeAspect="1"/>
          </p:cNvSpPr>
          <p:nvPr>
            <p:ph type="sldImg"/>
          </p:nvPr>
        </p:nvSpPr>
        <p:spPr/>
        <p:txBody>
          <a:bodyPr/>
          <a:lstStyle/>
          <a:p>
            <a:endParaRPr lang="en-US"/>
          </a:p>
        </p:txBody>
      </p:sp>
      <p:sp>
        <p:nvSpPr>
          <p:cNvPr id="3" name="Notes Placeholder 2">
            <a:extLst>
              <a:ext uri="{FF2B5EF4-FFF2-40B4-BE49-F238E27FC236}">
                <a16:creationId xmlns:a16="http://schemas.microsoft.com/office/drawing/2014/main" id="{A13C1E4E-F36E-999E-9ED9-D9FB9AF67A34}"/>
              </a:ext>
            </a:extLst>
          </p:cNvPr>
          <p:cNvSpPr>
            <a:spLocks noGrp="1"/>
          </p:cNvSpPr>
          <p:nvPr>
            <p:ph type="body" idx="1"/>
          </p:nvPr>
        </p:nvSpPr>
        <p:spPr/>
        <p:txBody>
          <a:bodyPr/>
          <a:lstStyle/>
          <a:p>
            <a:endParaRPr lang="en-US"/>
          </a:p>
        </p:txBody>
      </p:sp>
      <p:sp>
        <p:nvSpPr>
          <p:cNvPr id="4" name="Slide Number Placeholder 3">
            <a:extLst>
              <a:ext uri="{FF2B5EF4-FFF2-40B4-BE49-F238E27FC236}">
                <a16:creationId xmlns:a16="http://schemas.microsoft.com/office/drawing/2014/main" id="{AD73577D-CAFD-6775-073D-B844B0C9BA31}"/>
              </a:ext>
            </a:extLst>
          </p:cNvPr>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5</a:t>
            </a:fld>
            <a:endParaRPr kumimoji="0" lang="en-US" sz="1200" b="0" i="0" u="none" strike="noStrike" kern="1200" cap="none" spc="0" normalizeH="0" baseline="0" noProof="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3026337077"/>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B99B3C6-86B5-7122-A2D2-7730A9534259}"/>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433AC08D-8613-CA9D-EAC0-8FC01EE04D0F}"/>
              </a:ext>
            </a:extLst>
          </p:cNvPr>
          <p:cNvSpPr>
            <a:spLocks noGrp="1" noRot="1" noChangeAspect="1"/>
          </p:cNvSpPr>
          <p:nvPr>
            <p:ph type="sldImg"/>
          </p:nvPr>
        </p:nvSpPr>
        <p:spPr/>
        <p:txBody>
          <a:bodyPr/>
          <a:lstStyle/>
          <a:p>
            <a:endParaRPr lang="en-US"/>
          </a:p>
        </p:txBody>
      </p:sp>
      <p:sp>
        <p:nvSpPr>
          <p:cNvPr id="3" name="Notes Placeholder 2">
            <a:extLst>
              <a:ext uri="{FF2B5EF4-FFF2-40B4-BE49-F238E27FC236}">
                <a16:creationId xmlns:a16="http://schemas.microsoft.com/office/drawing/2014/main" id="{63688736-B5A3-ED35-DEAC-5EBB90B89210}"/>
              </a:ext>
            </a:extLst>
          </p:cNvPr>
          <p:cNvSpPr>
            <a:spLocks noGrp="1"/>
          </p:cNvSpPr>
          <p:nvPr>
            <p:ph type="body" idx="1"/>
          </p:nvPr>
        </p:nvSpPr>
        <p:spPr/>
        <p:txBody>
          <a:bodyPr/>
          <a:lstStyle/>
          <a:p>
            <a:endParaRPr lang="en-US"/>
          </a:p>
        </p:txBody>
      </p:sp>
      <p:sp>
        <p:nvSpPr>
          <p:cNvPr id="4" name="Slide Number Placeholder 3">
            <a:extLst>
              <a:ext uri="{FF2B5EF4-FFF2-40B4-BE49-F238E27FC236}">
                <a16:creationId xmlns:a16="http://schemas.microsoft.com/office/drawing/2014/main" id="{49EBFCC6-7DBF-24D7-C93B-6DD2B5D9468B}"/>
              </a:ext>
            </a:extLst>
          </p:cNvPr>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20</a:t>
            </a:fld>
            <a:endParaRPr kumimoji="0" lang="en-US" sz="1200" b="0" i="0" u="none" strike="noStrike" kern="1200" cap="none" spc="0" normalizeH="0" baseline="0" noProof="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2940856893"/>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7F26CB9-B51D-961A-7BB9-C8B948A87745}"/>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AF45EA51-A120-0946-B558-22081A82A6EA}"/>
              </a:ext>
            </a:extLst>
          </p:cNvPr>
          <p:cNvSpPr>
            <a:spLocks noGrp="1" noRot="1" noChangeAspect="1"/>
          </p:cNvSpPr>
          <p:nvPr>
            <p:ph type="sldImg"/>
          </p:nvPr>
        </p:nvSpPr>
        <p:spPr/>
        <p:txBody>
          <a:bodyPr/>
          <a:lstStyle/>
          <a:p>
            <a:endParaRPr lang="en-US"/>
          </a:p>
        </p:txBody>
      </p:sp>
      <p:sp>
        <p:nvSpPr>
          <p:cNvPr id="3" name="Notes Placeholder 2">
            <a:extLst>
              <a:ext uri="{FF2B5EF4-FFF2-40B4-BE49-F238E27FC236}">
                <a16:creationId xmlns:a16="http://schemas.microsoft.com/office/drawing/2014/main" id="{CC43C66A-CB15-316D-C733-E8CC209BAFAD}"/>
              </a:ext>
            </a:extLst>
          </p:cNvPr>
          <p:cNvSpPr>
            <a:spLocks noGrp="1"/>
          </p:cNvSpPr>
          <p:nvPr>
            <p:ph type="body" idx="1"/>
          </p:nvPr>
        </p:nvSpPr>
        <p:spPr/>
        <p:txBody>
          <a:bodyPr/>
          <a:lstStyle/>
          <a:p>
            <a:endParaRPr lang="en-US"/>
          </a:p>
        </p:txBody>
      </p:sp>
      <p:sp>
        <p:nvSpPr>
          <p:cNvPr id="4" name="Slide Number Placeholder 3">
            <a:extLst>
              <a:ext uri="{FF2B5EF4-FFF2-40B4-BE49-F238E27FC236}">
                <a16:creationId xmlns:a16="http://schemas.microsoft.com/office/drawing/2014/main" id="{47D67766-59FC-4E7B-C25F-89812ADC5505}"/>
              </a:ext>
            </a:extLst>
          </p:cNvPr>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23</a:t>
            </a:fld>
            <a:endParaRPr kumimoji="0" lang="en-US" sz="1200" b="0" i="0" u="none" strike="noStrike" kern="1200" cap="none" spc="0" normalizeH="0" baseline="0" noProof="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2028154659"/>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E009958-ABCF-99B1-B871-A7FB97AC37DB}"/>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1327969E-143F-AEFB-72D3-8B34DE6602C4}"/>
              </a:ext>
            </a:extLst>
          </p:cNvPr>
          <p:cNvSpPr>
            <a:spLocks noGrp="1" noRot="1" noChangeAspect="1"/>
          </p:cNvSpPr>
          <p:nvPr>
            <p:ph type="sldImg"/>
          </p:nvPr>
        </p:nvSpPr>
        <p:spPr/>
        <p:txBody>
          <a:bodyPr/>
          <a:lstStyle/>
          <a:p>
            <a:endParaRPr lang="en-US"/>
          </a:p>
        </p:txBody>
      </p:sp>
      <p:sp>
        <p:nvSpPr>
          <p:cNvPr id="3" name="Notes Placeholder 2">
            <a:extLst>
              <a:ext uri="{FF2B5EF4-FFF2-40B4-BE49-F238E27FC236}">
                <a16:creationId xmlns:a16="http://schemas.microsoft.com/office/drawing/2014/main" id="{228EA124-23BC-B1CB-AAF9-421A095390B5}"/>
              </a:ext>
            </a:extLst>
          </p:cNvPr>
          <p:cNvSpPr>
            <a:spLocks noGrp="1"/>
          </p:cNvSpPr>
          <p:nvPr>
            <p:ph type="body" idx="1"/>
          </p:nvPr>
        </p:nvSpPr>
        <p:spPr/>
        <p:txBody>
          <a:bodyPr/>
          <a:lstStyle/>
          <a:p>
            <a:endParaRPr lang="en-US"/>
          </a:p>
        </p:txBody>
      </p:sp>
      <p:sp>
        <p:nvSpPr>
          <p:cNvPr id="4" name="Slide Number Placeholder 3">
            <a:extLst>
              <a:ext uri="{FF2B5EF4-FFF2-40B4-BE49-F238E27FC236}">
                <a16:creationId xmlns:a16="http://schemas.microsoft.com/office/drawing/2014/main" id="{F7254E1C-B4C1-D443-46F9-4AAFAB1E4350}"/>
              </a:ext>
            </a:extLst>
          </p:cNvPr>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31</a:t>
            </a:fld>
            <a:endParaRPr kumimoji="0" lang="en-US" sz="1200" b="0" i="0" u="none" strike="noStrike" kern="1200" cap="none" spc="0" normalizeH="0" baseline="0" noProof="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1012967996"/>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BA3E584-B56B-5191-1219-25EC489EACB2}"/>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21C58765-1E69-2FC9-4695-1C380749C076}"/>
              </a:ext>
            </a:extLst>
          </p:cNvPr>
          <p:cNvSpPr>
            <a:spLocks noGrp="1" noRot="1" noChangeAspect="1"/>
          </p:cNvSpPr>
          <p:nvPr>
            <p:ph type="sldImg"/>
          </p:nvPr>
        </p:nvSpPr>
        <p:spPr/>
        <p:txBody>
          <a:bodyPr/>
          <a:lstStyle/>
          <a:p>
            <a:endParaRPr lang="en-US"/>
          </a:p>
        </p:txBody>
      </p:sp>
      <p:sp>
        <p:nvSpPr>
          <p:cNvPr id="3" name="Notes Placeholder 2">
            <a:extLst>
              <a:ext uri="{FF2B5EF4-FFF2-40B4-BE49-F238E27FC236}">
                <a16:creationId xmlns:a16="http://schemas.microsoft.com/office/drawing/2014/main" id="{F095BC2F-BBA9-AC1B-EB3A-9F6E11D0DA25}"/>
              </a:ext>
            </a:extLst>
          </p:cNvPr>
          <p:cNvSpPr>
            <a:spLocks noGrp="1"/>
          </p:cNvSpPr>
          <p:nvPr>
            <p:ph type="body" idx="1"/>
          </p:nvPr>
        </p:nvSpPr>
        <p:spPr/>
        <p:txBody>
          <a:bodyPr/>
          <a:lstStyle/>
          <a:p>
            <a:endParaRPr lang="en-US"/>
          </a:p>
        </p:txBody>
      </p:sp>
      <p:sp>
        <p:nvSpPr>
          <p:cNvPr id="4" name="Slide Number Placeholder 3">
            <a:extLst>
              <a:ext uri="{FF2B5EF4-FFF2-40B4-BE49-F238E27FC236}">
                <a16:creationId xmlns:a16="http://schemas.microsoft.com/office/drawing/2014/main" id="{97C4E80E-7BED-CE40-ABD7-875A72E7041E}"/>
              </a:ext>
            </a:extLst>
          </p:cNvPr>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32</a:t>
            </a:fld>
            <a:endParaRPr kumimoji="0" lang="en-US" sz="1200" b="0" i="0" u="none" strike="noStrike" kern="1200" cap="none" spc="0" normalizeH="0" baseline="0" noProof="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3478303392"/>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FE3A417-03DE-158C-A594-336FE70D09F9}"/>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AC9ADAE2-A099-AB56-899D-BB09705C6617}"/>
              </a:ext>
            </a:extLst>
          </p:cNvPr>
          <p:cNvSpPr>
            <a:spLocks noGrp="1" noRot="1" noChangeAspect="1"/>
          </p:cNvSpPr>
          <p:nvPr>
            <p:ph type="sldImg"/>
          </p:nvPr>
        </p:nvSpPr>
        <p:spPr/>
        <p:txBody>
          <a:bodyPr/>
          <a:lstStyle/>
          <a:p>
            <a:endParaRPr lang="en-US"/>
          </a:p>
        </p:txBody>
      </p:sp>
      <p:sp>
        <p:nvSpPr>
          <p:cNvPr id="3" name="Notes Placeholder 2">
            <a:extLst>
              <a:ext uri="{FF2B5EF4-FFF2-40B4-BE49-F238E27FC236}">
                <a16:creationId xmlns:a16="http://schemas.microsoft.com/office/drawing/2014/main" id="{C4CBF0D6-DF74-354E-E723-6CD2BEF69CD9}"/>
              </a:ext>
            </a:extLst>
          </p:cNvPr>
          <p:cNvSpPr>
            <a:spLocks noGrp="1"/>
          </p:cNvSpPr>
          <p:nvPr>
            <p:ph type="body" idx="1"/>
          </p:nvPr>
        </p:nvSpPr>
        <p:spPr/>
        <p:txBody>
          <a:bodyPr/>
          <a:lstStyle/>
          <a:p>
            <a:endParaRPr lang="en-US"/>
          </a:p>
        </p:txBody>
      </p:sp>
      <p:sp>
        <p:nvSpPr>
          <p:cNvPr id="4" name="Slide Number Placeholder 3">
            <a:extLst>
              <a:ext uri="{FF2B5EF4-FFF2-40B4-BE49-F238E27FC236}">
                <a16:creationId xmlns:a16="http://schemas.microsoft.com/office/drawing/2014/main" id="{5E0E6E1A-0546-4F03-413D-55704A367E17}"/>
              </a:ext>
            </a:extLst>
          </p:cNvPr>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33</a:t>
            </a:fld>
            <a:endParaRPr kumimoji="0" lang="en-US" sz="1200" b="0" i="0" u="none" strike="noStrike" kern="1200" cap="none" spc="0" normalizeH="0" baseline="0" noProof="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1212272379"/>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24D86ED-60EC-3C0E-B774-4A3DAD46D70E}"/>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2F03ED93-75B1-0E06-56BB-4CCBE43EDA13}"/>
              </a:ext>
            </a:extLst>
          </p:cNvPr>
          <p:cNvSpPr>
            <a:spLocks noGrp="1" noRot="1" noChangeAspect="1"/>
          </p:cNvSpPr>
          <p:nvPr>
            <p:ph type="sldImg"/>
          </p:nvPr>
        </p:nvSpPr>
        <p:spPr/>
        <p:txBody>
          <a:bodyPr/>
          <a:lstStyle/>
          <a:p>
            <a:endParaRPr lang="en-US"/>
          </a:p>
        </p:txBody>
      </p:sp>
      <p:sp>
        <p:nvSpPr>
          <p:cNvPr id="3" name="Notes Placeholder 2">
            <a:extLst>
              <a:ext uri="{FF2B5EF4-FFF2-40B4-BE49-F238E27FC236}">
                <a16:creationId xmlns:a16="http://schemas.microsoft.com/office/drawing/2014/main" id="{1E74A0C3-5577-2346-6672-CF80AF2AFB2C}"/>
              </a:ext>
            </a:extLst>
          </p:cNvPr>
          <p:cNvSpPr>
            <a:spLocks noGrp="1"/>
          </p:cNvSpPr>
          <p:nvPr>
            <p:ph type="body" idx="1"/>
          </p:nvPr>
        </p:nvSpPr>
        <p:spPr/>
        <p:txBody>
          <a:bodyPr/>
          <a:lstStyle/>
          <a:p>
            <a:endParaRPr lang="en-US"/>
          </a:p>
        </p:txBody>
      </p:sp>
      <p:sp>
        <p:nvSpPr>
          <p:cNvPr id="4" name="Slide Number Placeholder 3">
            <a:extLst>
              <a:ext uri="{FF2B5EF4-FFF2-40B4-BE49-F238E27FC236}">
                <a16:creationId xmlns:a16="http://schemas.microsoft.com/office/drawing/2014/main" id="{4766F70D-AC46-4998-B78E-21863A3CE0B1}"/>
              </a:ext>
            </a:extLst>
          </p:cNvPr>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34</a:t>
            </a:fld>
            <a:endParaRPr kumimoji="0" lang="en-US" sz="1200" b="0" i="0" u="none" strike="noStrike" kern="1200" cap="none" spc="0" normalizeH="0" baseline="0" noProof="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2724204984"/>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0.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1.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2.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4.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5.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6.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7.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8.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9.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40.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41.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42.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4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44.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45.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46.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7AD86B2E-B702-4422-B277-3A08C7449694}" type="datetimeFigureOut">
              <a:rPr lang="en-US" smtClean="0"/>
              <a:t>7/3/2026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7/3/2026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7AD86B2E-B702-4422-B277-3A08C7449694}" type="datetimeFigureOut">
              <a:rPr lang="en-US" smtClean="0"/>
              <a:t>7/3/2026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7AD86B2E-B702-4422-B277-3A08C7449694}" type="datetimeFigureOut">
              <a:rPr lang="en-US" smtClean="0"/>
              <a:t>7/3/2026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7AD86B2E-B702-4422-B277-3A08C7449694}" type="datetimeFigureOut">
              <a:rPr lang="en-US" smtClean="0"/>
              <a:t>7/3/2026</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7AD86B2E-B702-4422-B277-3A08C7449694}" type="datetimeFigureOut">
              <a:rPr lang="en-US" smtClean="0"/>
              <a:t>7/3/2026</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AD86B2E-B702-4422-B277-3A08C7449694}" type="datetimeFigureOut">
              <a:rPr lang="en-US" smtClean="0"/>
              <a:t>7/3/2026</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7/3/2026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7/3/2026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7/3/2026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7/3/2026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5.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7AD86B2E-B702-4422-B277-3A08C7449694}" type="datetimeFigureOut">
              <a:rPr lang="en-US" smtClean="0"/>
              <a:t>7/3/2026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865685268"/>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7/3/2026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778420878"/>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7AD86B2E-B702-4422-B277-3A08C7449694}" type="datetimeFigureOut">
              <a:rPr lang="en-US" smtClean="0"/>
              <a:t>7/3/2026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811729500"/>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7AD86B2E-B702-4422-B277-3A08C7449694}" type="datetimeFigureOut">
              <a:rPr lang="en-US" smtClean="0"/>
              <a:t>7/3/2026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055825777"/>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7AD86B2E-B702-4422-B277-3A08C7449694}" type="datetimeFigureOut">
              <a:rPr lang="en-US" smtClean="0"/>
              <a:t>7/3/2026</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757661586"/>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7AD86B2E-B702-4422-B277-3A08C7449694}" type="datetimeFigureOut">
              <a:rPr lang="en-US" smtClean="0"/>
              <a:t>7/3/2026</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926820039"/>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AD86B2E-B702-4422-B277-3A08C7449694}" type="datetimeFigureOut">
              <a:rPr lang="en-US" smtClean="0"/>
              <a:t>7/3/2026</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571614348"/>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7/3/2026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787360481"/>
      </p:ext>
    </p:extLst>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7/3/2026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4266947294"/>
      </p:ext>
    </p:extLst>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7/3/2026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086230171"/>
      </p:ext>
    </p:extLst>
  </p:cSld>
  <p:clrMapOvr>
    <a:masterClrMapping/>
  </p:clrMapOvr>
</p:sldLayout>
</file>

<file path=ppt/slideLayouts/slideLayout25.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7/3/2026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101792629"/>
      </p:ext>
    </p:extLst>
  </p:cSld>
  <p:clrMapOvr>
    <a:masterClrMapping/>
  </p:clrMapOvr>
</p:sldLayout>
</file>

<file path=ppt/slideLayouts/slideLayout26.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extLst>
      <p:ext uri="{BB962C8B-B14F-4D97-AF65-F5344CB8AC3E}">
        <p14:creationId xmlns:p14="http://schemas.microsoft.com/office/powerpoint/2010/main" val="3029804583"/>
      </p:ext>
    </p:extLst>
  </p:cSld>
  <p:clrMapOvr>
    <a:masterClrMapping/>
  </p:clrMapOvr>
</p:sldLayout>
</file>

<file path=ppt/slideLayouts/slideLayout27.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206343269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28.xml><?xml version="1.0" encoding="utf-8"?>
<p:sldLayout xmlns:a="http://schemas.openxmlformats.org/drawingml/2006/main" xmlns:r="http://schemas.openxmlformats.org/officeDocument/2006/relationships" xmlns:p="http://schemas.openxmlformats.org/presentationml/2006/main" userDrawn="1">
  <p:cSld name="29_Title Slide">
    <p:spTree>
      <p:nvGrpSpPr>
        <p:cNvPr id="1" name=""/>
        <p:cNvGrpSpPr/>
        <p:nvPr/>
      </p:nvGrpSpPr>
      <p:grpSpPr>
        <a:xfrm>
          <a:off x="0" y="0"/>
          <a:ext cx="0" cy="0"/>
          <a:chOff x="0" y="0"/>
          <a:chExt cx="0" cy="0"/>
        </a:xfrm>
      </p:grpSpPr>
      <p:sp>
        <p:nvSpPr>
          <p:cNvPr id="7" name="Picture Placeholder 6"/>
          <p:cNvSpPr>
            <a:spLocks noGrp="1"/>
          </p:cNvSpPr>
          <p:nvPr>
            <p:ph type="pic" sz="quarter" idx="10"/>
          </p:nvPr>
        </p:nvSpPr>
        <p:spPr>
          <a:xfrm>
            <a:off x="1127760" y="1123950"/>
            <a:ext cx="9936480" cy="4610100"/>
          </a:xfrm>
          <a:custGeom>
            <a:avLst/>
            <a:gdLst>
              <a:gd name="connsiteX0" fmla="*/ 4992680 w 9936480"/>
              <a:gd name="connsiteY0" fmla="*/ 888184 h 4610100"/>
              <a:gd name="connsiteX1" fmla="*/ 9936480 w 9936480"/>
              <a:gd name="connsiteY1" fmla="*/ 888184 h 4610100"/>
              <a:gd name="connsiteX2" fmla="*/ 9936480 w 9936480"/>
              <a:gd name="connsiteY2" fmla="*/ 4610100 h 4610100"/>
              <a:gd name="connsiteX3" fmla="*/ 4992680 w 9936480"/>
              <a:gd name="connsiteY3" fmla="*/ 4610100 h 4610100"/>
              <a:gd name="connsiteX4" fmla="*/ 0 w 9936480"/>
              <a:gd name="connsiteY4" fmla="*/ 0 h 4610100"/>
              <a:gd name="connsiteX5" fmla="*/ 4943800 w 9936480"/>
              <a:gd name="connsiteY5" fmla="*/ 0 h 4610100"/>
              <a:gd name="connsiteX6" fmla="*/ 4943800 w 9936480"/>
              <a:gd name="connsiteY6" fmla="*/ 3721916 h 4610100"/>
              <a:gd name="connsiteX7" fmla="*/ 0 w 9936480"/>
              <a:gd name="connsiteY7" fmla="*/ 3721916 h 4610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9936480" h="4610100">
                <a:moveTo>
                  <a:pt x="4992680" y="888184"/>
                </a:moveTo>
                <a:lnTo>
                  <a:pt x="9936480" y="888184"/>
                </a:lnTo>
                <a:lnTo>
                  <a:pt x="9936480" y="4610100"/>
                </a:lnTo>
                <a:lnTo>
                  <a:pt x="4992680" y="4610100"/>
                </a:lnTo>
                <a:close/>
                <a:moveTo>
                  <a:pt x="0" y="0"/>
                </a:moveTo>
                <a:lnTo>
                  <a:pt x="4943800" y="0"/>
                </a:lnTo>
                <a:lnTo>
                  <a:pt x="4943800" y="3721916"/>
                </a:lnTo>
                <a:lnTo>
                  <a:pt x="0" y="3721916"/>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84444456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Layout>
</file>

<file path=ppt/slideLayouts/slideLayout29.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extLst>
      <p:ext uri="{BB962C8B-B14F-4D97-AF65-F5344CB8AC3E}">
        <p14:creationId xmlns:p14="http://schemas.microsoft.com/office/powerpoint/2010/main" val="187190650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30.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7AD86B2E-B702-4422-B277-3A08C7449694}" type="datetimeFigureOut">
              <a:rPr lang="en-US" smtClean="0"/>
              <a:t>7/3/2026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02071942"/>
      </p:ext>
    </p:extLst>
  </p:cSld>
  <p:clrMapOvr>
    <a:masterClrMapping/>
  </p:clrMapOvr>
</p:sldLayout>
</file>

<file path=ppt/slideLayouts/slideLayout31.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7/3/2026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752674801"/>
      </p:ext>
    </p:extLst>
  </p:cSld>
  <p:clrMapOvr>
    <a:masterClrMapping/>
  </p:clrMapOvr>
</p:sldLayout>
</file>

<file path=ppt/slideLayouts/slideLayout32.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7AD86B2E-B702-4422-B277-3A08C7449694}" type="datetimeFigureOut">
              <a:rPr lang="en-US" smtClean="0"/>
              <a:t>7/3/2026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479282857"/>
      </p:ext>
    </p:extLst>
  </p:cSld>
  <p:clrMapOvr>
    <a:masterClrMapping/>
  </p:clrMapOvr>
</p:sldLayout>
</file>

<file path=ppt/slideLayouts/slideLayout33.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7AD86B2E-B702-4422-B277-3A08C7449694}" type="datetimeFigureOut">
              <a:rPr lang="en-US" smtClean="0"/>
              <a:t>7/3/2026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090156574"/>
      </p:ext>
    </p:extLst>
  </p:cSld>
  <p:clrMapOvr>
    <a:masterClrMapping/>
  </p:clrMapOvr>
</p:sldLayout>
</file>

<file path=ppt/slideLayouts/slideLayout34.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7AD86B2E-B702-4422-B277-3A08C7449694}" type="datetimeFigureOut">
              <a:rPr lang="en-US" smtClean="0"/>
              <a:t>7/3/2026</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932445010"/>
      </p:ext>
    </p:extLst>
  </p:cSld>
  <p:clrMapOvr>
    <a:masterClrMapping/>
  </p:clrMapOvr>
</p:sldLayout>
</file>

<file path=ppt/slideLayouts/slideLayout35.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7AD86B2E-B702-4422-B277-3A08C7449694}" type="datetimeFigureOut">
              <a:rPr lang="en-US" smtClean="0"/>
              <a:t>7/3/2026</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719689071"/>
      </p:ext>
    </p:extLst>
  </p:cSld>
  <p:clrMapOvr>
    <a:masterClrMapping/>
  </p:clrMapOvr>
</p:sldLayout>
</file>

<file path=ppt/slideLayouts/slideLayout36.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AD86B2E-B702-4422-B277-3A08C7449694}" type="datetimeFigureOut">
              <a:rPr lang="en-US" smtClean="0"/>
              <a:t>7/3/2026</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717645097"/>
      </p:ext>
    </p:extLst>
  </p:cSld>
  <p:clrMapOvr>
    <a:masterClrMapping/>
  </p:clrMapOvr>
</p:sldLayout>
</file>

<file path=ppt/slideLayouts/slideLayout37.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7/3/2026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072558227"/>
      </p:ext>
    </p:extLst>
  </p:cSld>
  <p:clrMapOvr>
    <a:masterClrMapping/>
  </p:clrMapOvr>
</p:sldLayout>
</file>

<file path=ppt/slideLayouts/slideLayout38.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7/3/2026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118288944"/>
      </p:ext>
    </p:extLst>
  </p:cSld>
  <p:clrMapOvr>
    <a:masterClrMapping/>
  </p:clrMapOvr>
</p:sldLayout>
</file>

<file path=ppt/slideLayouts/slideLayout39.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7/3/2026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534475220"/>
      </p:ext>
    </p:extLst>
  </p:cSld>
  <p:clrMapOvr>
    <a:masterClrMapping/>
  </p:clrMapOvr>
</p:sldLayout>
</file>

<file path=ppt/slideLayouts/slideLayout40.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7/3/2026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54157272"/>
      </p:ext>
    </p:extLst>
  </p:cSld>
  <p:clrMapOvr>
    <a:masterClrMapping/>
  </p:clrMapOvr>
</p:sldLayout>
</file>

<file path=ppt/slideLayouts/slideLayout41.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extLst>
      <p:ext uri="{BB962C8B-B14F-4D97-AF65-F5344CB8AC3E}">
        <p14:creationId xmlns:p14="http://schemas.microsoft.com/office/powerpoint/2010/main" val="1512906272"/>
      </p:ext>
    </p:extLst>
  </p:cSld>
  <p:clrMapOvr>
    <a:masterClrMapping/>
  </p:clrMapOvr>
</p:sldLayout>
</file>

<file path=ppt/slideLayouts/slideLayout42.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352966809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43.xml><?xml version="1.0" encoding="utf-8"?>
<p:sldLayout xmlns:a="http://schemas.openxmlformats.org/drawingml/2006/main" xmlns:r="http://schemas.openxmlformats.org/officeDocument/2006/relationships" xmlns:p="http://schemas.openxmlformats.org/presentationml/2006/main" userDrawn="1">
  <p:cSld name="29_Title Slide">
    <p:spTree>
      <p:nvGrpSpPr>
        <p:cNvPr id="1" name=""/>
        <p:cNvGrpSpPr/>
        <p:nvPr/>
      </p:nvGrpSpPr>
      <p:grpSpPr>
        <a:xfrm>
          <a:off x="0" y="0"/>
          <a:ext cx="0" cy="0"/>
          <a:chOff x="0" y="0"/>
          <a:chExt cx="0" cy="0"/>
        </a:xfrm>
      </p:grpSpPr>
      <p:sp>
        <p:nvSpPr>
          <p:cNvPr id="7" name="Picture Placeholder 6"/>
          <p:cNvSpPr>
            <a:spLocks noGrp="1"/>
          </p:cNvSpPr>
          <p:nvPr>
            <p:ph type="pic" sz="quarter" idx="10"/>
          </p:nvPr>
        </p:nvSpPr>
        <p:spPr>
          <a:xfrm>
            <a:off x="1127760" y="1123950"/>
            <a:ext cx="9936480" cy="4610100"/>
          </a:xfrm>
          <a:custGeom>
            <a:avLst/>
            <a:gdLst>
              <a:gd name="connsiteX0" fmla="*/ 4992680 w 9936480"/>
              <a:gd name="connsiteY0" fmla="*/ 888184 h 4610100"/>
              <a:gd name="connsiteX1" fmla="*/ 9936480 w 9936480"/>
              <a:gd name="connsiteY1" fmla="*/ 888184 h 4610100"/>
              <a:gd name="connsiteX2" fmla="*/ 9936480 w 9936480"/>
              <a:gd name="connsiteY2" fmla="*/ 4610100 h 4610100"/>
              <a:gd name="connsiteX3" fmla="*/ 4992680 w 9936480"/>
              <a:gd name="connsiteY3" fmla="*/ 4610100 h 4610100"/>
              <a:gd name="connsiteX4" fmla="*/ 0 w 9936480"/>
              <a:gd name="connsiteY4" fmla="*/ 0 h 4610100"/>
              <a:gd name="connsiteX5" fmla="*/ 4943800 w 9936480"/>
              <a:gd name="connsiteY5" fmla="*/ 0 h 4610100"/>
              <a:gd name="connsiteX6" fmla="*/ 4943800 w 9936480"/>
              <a:gd name="connsiteY6" fmla="*/ 3721916 h 4610100"/>
              <a:gd name="connsiteX7" fmla="*/ 0 w 9936480"/>
              <a:gd name="connsiteY7" fmla="*/ 3721916 h 4610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9936480" h="4610100">
                <a:moveTo>
                  <a:pt x="4992680" y="888184"/>
                </a:moveTo>
                <a:lnTo>
                  <a:pt x="9936480" y="888184"/>
                </a:lnTo>
                <a:lnTo>
                  <a:pt x="9936480" y="4610100"/>
                </a:lnTo>
                <a:lnTo>
                  <a:pt x="4992680" y="4610100"/>
                </a:lnTo>
                <a:close/>
                <a:moveTo>
                  <a:pt x="0" y="0"/>
                </a:moveTo>
                <a:lnTo>
                  <a:pt x="4943800" y="0"/>
                </a:lnTo>
                <a:lnTo>
                  <a:pt x="4943800" y="3721916"/>
                </a:lnTo>
                <a:lnTo>
                  <a:pt x="0" y="3721916"/>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212336772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Layout>
</file>

<file path=ppt/slideLayouts/slideLayout44.xml><?xml version="1.0" encoding="utf-8"?>
<p:sldLayout xmlns:a="http://schemas.openxmlformats.org/drawingml/2006/main" xmlns:r="http://schemas.openxmlformats.org/officeDocument/2006/relationships" xmlns:p="http://schemas.openxmlformats.org/presentationml/2006/main" userDrawn="1">
  <p:cSld name="33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413374278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45.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extLst>
      <p:ext uri="{BB962C8B-B14F-4D97-AF65-F5344CB8AC3E}">
        <p14:creationId xmlns:p14="http://schemas.microsoft.com/office/powerpoint/2010/main" val="330279678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46.xml><?xml version="1.0" encoding="utf-8"?>
<p:sldLayout xmlns:a="http://schemas.openxmlformats.org/drawingml/2006/main" xmlns:r="http://schemas.openxmlformats.org/officeDocument/2006/relationships" xmlns:p="http://schemas.openxmlformats.org/presentationml/2006/main" userDrawn="1">
  <p:cSld name="25_Title Slide">
    <p:spTree>
      <p:nvGrpSpPr>
        <p:cNvPr id="1" name=""/>
        <p:cNvGrpSpPr/>
        <p:nvPr/>
      </p:nvGrpSpPr>
      <p:grpSpPr>
        <a:xfrm>
          <a:off x="0" y="0"/>
          <a:ext cx="0" cy="0"/>
          <a:chOff x="0" y="0"/>
          <a:chExt cx="0" cy="0"/>
        </a:xfrm>
      </p:grpSpPr>
      <p:sp>
        <p:nvSpPr>
          <p:cNvPr id="3" name="Picture Placeholder 2"/>
          <p:cNvSpPr>
            <a:spLocks noGrp="1"/>
          </p:cNvSpPr>
          <p:nvPr>
            <p:ph type="pic" sz="quarter" idx="10"/>
          </p:nvPr>
        </p:nvSpPr>
        <p:spPr>
          <a:xfrm>
            <a:off x="6096000" y="933450"/>
            <a:ext cx="4962146" cy="2495550"/>
          </a:xfrm>
          <a:prstGeom prst="rect">
            <a:avLst/>
          </a:prstGeom>
          <a:solidFill>
            <a:schemeClr val="bg1">
              <a:lumMod val="85000"/>
              <a:alpha val="50000"/>
            </a:schemeClr>
          </a:solidFill>
        </p:spPr>
        <p:txBody>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237209402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2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1+#ppt_w/2"/>
                                          </p:val>
                                        </p:tav>
                                        <p:tav tm="100000">
                                          <p:val>
                                            <p:strVal val="#ppt_x"/>
                                          </p:val>
                                        </p:tav>
                                      </p:tavLst>
                                    </p:anim>
                                    <p:anim calcmode="lin" valueType="num">
                                      <p:cBhvr additive="base">
                                        <p:cTn id="8" dur="500" fill="hold"/>
                                        <p:tgtEl>
                                          <p:spTgt spid="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6" Type="http://schemas.openxmlformats.org/officeDocument/2006/relationships/image" Target="../media/image1.png"/><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theme" Target="../theme/theme1.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22.xml"/><Relationship Id="rId13" Type="http://schemas.openxmlformats.org/officeDocument/2006/relationships/slideLayout" Target="../slideLayouts/slideLayout27.xml"/><Relationship Id="rId3" Type="http://schemas.openxmlformats.org/officeDocument/2006/relationships/slideLayout" Target="../slideLayouts/slideLayout17.xml"/><Relationship Id="rId7" Type="http://schemas.openxmlformats.org/officeDocument/2006/relationships/slideLayout" Target="../slideLayouts/slideLayout21.xml"/><Relationship Id="rId12" Type="http://schemas.openxmlformats.org/officeDocument/2006/relationships/slideLayout" Target="../slideLayouts/slideLayout26.xml"/><Relationship Id="rId17" Type="http://schemas.openxmlformats.org/officeDocument/2006/relationships/image" Target="../media/image1.png"/><Relationship Id="rId2" Type="http://schemas.openxmlformats.org/officeDocument/2006/relationships/slideLayout" Target="../slideLayouts/slideLayout16.xml"/><Relationship Id="rId16" Type="http://schemas.openxmlformats.org/officeDocument/2006/relationships/theme" Target="../theme/theme2.xml"/><Relationship Id="rId1" Type="http://schemas.openxmlformats.org/officeDocument/2006/relationships/slideLayout" Target="../slideLayouts/slideLayout15.xml"/><Relationship Id="rId6" Type="http://schemas.openxmlformats.org/officeDocument/2006/relationships/slideLayout" Target="../slideLayouts/slideLayout20.xml"/><Relationship Id="rId11" Type="http://schemas.openxmlformats.org/officeDocument/2006/relationships/slideLayout" Target="../slideLayouts/slideLayout25.xml"/><Relationship Id="rId5" Type="http://schemas.openxmlformats.org/officeDocument/2006/relationships/slideLayout" Target="../slideLayouts/slideLayout19.xml"/><Relationship Id="rId15" Type="http://schemas.openxmlformats.org/officeDocument/2006/relationships/slideLayout" Target="../slideLayouts/slideLayout29.xml"/><Relationship Id="rId10" Type="http://schemas.openxmlformats.org/officeDocument/2006/relationships/slideLayout" Target="../slideLayouts/slideLayout24.xml"/><Relationship Id="rId4" Type="http://schemas.openxmlformats.org/officeDocument/2006/relationships/slideLayout" Target="../slideLayouts/slideLayout18.xml"/><Relationship Id="rId9" Type="http://schemas.openxmlformats.org/officeDocument/2006/relationships/slideLayout" Target="../slideLayouts/slideLayout23.xml"/><Relationship Id="rId14" Type="http://schemas.openxmlformats.org/officeDocument/2006/relationships/slideLayout" Target="../slideLayouts/slideLayout28.xml"/></Relationships>
</file>

<file path=ppt/slideMasters/_rels/slideMaster3.xml.rels><?xml version="1.0" encoding="UTF-8" standalone="yes"?>
<Relationships xmlns="http://schemas.openxmlformats.org/package/2006/relationships"><Relationship Id="rId8" Type="http://schemas.openxmlformats.org/officeDocument/2006/relationships/slideLayout" Target="../slideLayouts/slideLayout37.xml"/><Relationship Id="rId13" Type="http://schemas.openxmlformats.org/officeDocument/2006/relationships/slideLayout" Target="../slideLayouts/slideLayout42.xml"/><Relationship Id="rId18" Type="http://schemas.openxmlformats.org/officeDocument/2006/relationships/theme" Target="../theme/theme3.xml"/><Relationship Id="rId3" Type="http://schemas.openxmlformats.org/officeDocument/2006/relationships/slideLayout" Target="../slideLayouts/slideLayout32.xml"/><Relationship Id="rId7" Type="http://schemas.openxmlformats.org/officeDocument/2006/relationships/slideLayout" Target="../slideLayouts/slideLayout36.xml"/><Relationship Id="rId12" Type="http://schemas.openxmlformats.org/officeDocument/2006/relationships/slideLayout" Target="../slideLayouts/slideLayout41.xml"/><Relationship Id="rId17" Type="http://schemas.openxmlformats.org/officeDocument/2006/relationships/slideLayout" Target="../slideLayouts/slideLayout46.xml"/><Relationship Id="rId2" Type="http://schemas.openxmlformats.org/officeDocument/2006/relationships/slideLayout" Target="../slideLayouts/slideLayout31.xml"/><Relationship Id="rId16" Type="http://schemas.openxmlformats.org/officeDocument/2006/relationships/slideLayout" Target="../slideLayouts/slideLayout45.xml"/><Relationship Id="rId1" Type="http://schemas.openxmlformats.org/officeDocument/2006/relationships/slideLayout" Target="../slideLayouts/slideLayout30.xml"/><Relationship Id="rId6" Type="http://schemas.openxmlformats.org/officeDocument/2006/relationships/slideLayout" Target="../slideLayouts/slideLayout35.xml"/><Relationship Id="rId11" Type="http://schemas.openxmlformats.org/officeDocument/2006/relationships/slideLayout" Target="../slideLayouts/slideLayout40.xml"/><Relationship Id="rId5" Type="http://schemas.openxmlformats.org/officeDocument/2006/relationships/slideLayout" Target="../slideLayouts/slideLayout34.xml"/><Relationship Id="rId15" Type="http://schemas.openxmlformats.org/officeDocument/2006/relationships/slideLayout" Target="../slideLayouts/slideLayout44.xml"/><Relationship Id="rId10" Type="http://schemas.openxmlformats.org/officeDocument/2006/relationships/slideLayout" Target="../slideLayouts/slideLayout39.xml"/><Relationship Id="rId19" Type="http://schemas.openxmlformats.org/officeDocument/2006/relationships/image" Target="../media/image1.png"/><Relationship Id="rId4" Type="http://schemas.openxmlformats.org/officeDocument/2006/relationships/slideLayout" Target="../slideLayouts/slideLayout33.xml"/><Relationship Id="rId9" Type="http://schemas.openxmlformats.org/officeDocument/2006/relationships/slideLayout" Target="../slideLayouts/slideLayout38.xml"/><Relationship Id="rId14" Type="http://schemas.openxmlformats.org/officeDocument/2006/relationships/slideLayout" Target="../slideLayouts/slideLayout43.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6">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7/3/2026</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1" r:id="rId13"/>
    <p:sldLayoutId id="2147483665" r:id="rId14"/>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blipFill dpi="0" rotWithShape="1">
          <a:blip r:embed="rId17">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7/3/2026</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extLst>
      <p:ext uri="{BB962C8B-B14F-4D97-AF65-F5344CB8AC3E}">
        <p14:creationId xmlns:p14="http://schemas.microsoft.com/office/powerpoint/2010/main" val="3493472118"/>
      </p:ext>
    </p:extLst>
  </p:cSld>
  <p:clrMap bg1="lt1" tx1="dk1" bg2="lt2" tx2="dk2" accent1="accent1" accent2="accent2" accent3="accent3" accent4="accent4" accent5="accent5" accent6="accent6" hlink="hlink" folHlink="folHlink"/>
  <p:sldLayoutIdLst>
    <p:sldLayoutId id="2147483667" r:id="rId1"/>
    <p:sldLayoutId id="2147483668" r:id="rId2"/>
    <p:sldLayoutId id="2147483669" r:id="rId3"/>
    <p:sldLayoutId id="2147483670" r:id="rId4"/>
    <p:sldLayoutId id="2147483671" r:id="rId5"/>
    <p:sldLayoutId id="2147483672" r:id="rId6"/>
    <p:sldLayoutId id="2147483673" r:id="rId7"/>
    <p:sldLayoutId id="2147483674" r:id="rId8"/>
    <p:sldLayoutId id="2147483675" r:id="rId9"/>
    <p:sldLayoutId id="2147483676" r:id="rId10"/>
    <p:sldLayoutId id="2147483677" r:id="rId11"/>
    <p:sldLayoutId id="2147483678" r:id="rId12"/>
    <p:sldLayoutId id="2147483679" r:id="rId13"/>
    <p:sldLayoutId id="2147483680" r:id="rId14"/>
    <p:sldLayoutId id="2147483681" r:id="rId15"/>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3.xml><?xml version="1.0" encoding="utf-8"?>
<p:sldMaster xmlns:a="http://schemas.openxmlformats.org/drawingml/2006/main" xmlns:r="http://schemas.openxmlformats.org/officeDocument/2006/relationships" xmlns:p="http://schemas.openxmlformats.org/presentationml/2006/main">
  <p:cSld>
    <p:bg>
      <p:bgPr>
        <a:blipFill dpi="0" rotWithShape="1">
          <a:blip r:embed="rId19">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7/3/2026</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extLst>
      <p:ext uri="{BB962C8B-B14F-4D97-AF65-F5344CB8AC3E}">
        <p14:creationId xmlns:p14="http://schemas.microsoft.com/office/powerpoint/2010/main" val="26687384"/>
      </p:ext>
    </p:extLst>
  </p:cSld>
  <p:clrMap bg1="lt1" tx1="dk1" bg2="lt2" tx2="dk2" accent1="accent1" accent2="accent2" accent3="accent3" accent4="accent4" accent5="accent5" accent6="accent6" hlink="hlink" folHlink="folHlink"/>
  <p:sldLayoutIdLst>
    <p:sldLayoutId id="2147483683" r:id="rId1"/>
    <p:sldLayoutId id="2147483684" r:id="rId2"/>
    <p:sldLayoutId id="2147483685" r:id="rId3"/>
    <p:sldLayoutId id="2147483686" r:id="rId4"/>
    <p:sldLayoutId id="2147483687" r:id="rId5"/>
    <p:sldLayoutId id="2147483688" r:id="rId6"/>
    <p:sldLayoutId id="2147483689" r:id="rId7"/>
    <p:sldLayoutId id="2147483690" r:id="rId8"/>
    <p:sldLayoutId id="2147483691" r:id="rId9"/>
    <p:sldLayoutId id="2147483692" r:id="rId10"/>
    <p:sldLayoutId id="2147483693" r:id="rId11"/>
    <p:sldLayoutId id="2147483694" r:id="rId12"/>
    <p:sldLayoutId id="2147483695" r:id="rId13"/>
    <p:sldLayoutId id="2147483696" r:id="rId14"/>
    <p:sldLayoutId id="2147483697" r:id="rId15"/>
    <p:sldLayoutId id="2147483699" r:id="rId16"/>
    <p:sldLayoutId id="2147483700" r:id="rId17"/>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1.xml"/><Relationship Id="rId1" Type="http://schemas.openxmlformats.org/officeDocument/2006/relationships/slideLayout" Target="../slideLayouts/slideLayout12.xml"/><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2.xml"/><Relationship Id="rId1" Type="http://schemas.openxmlformats.org/officeDocument/2006/relationships/slideLayout" Target="../slideLayouts/slideLayout13.xml"/><Relationship Id="rId5" Type="http://schemas.openxmlformats.org/officeDocument/2006/relationships/image" Target="../media/image6.png"/><Relationship Id="rId4" Type="http://schemas.openxmlformats.org/officeDocument/2006/relationships/image" Target="../media/image5.jpeg"/></Relationships>
</file>

<file path=ppt/slides/_rels/slide3.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7.jpeg"/><Relationship Id="rId1" Type="http://schemas.openxmlformats.org/officeDocument/2006/relationships/slideLayout" Target="../slideLayouts/slideLayout28.xml"/></Relationships>
</file>

<file path=ppt/slides/_rels/slide4.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notesSlide" Target="../notesSlides/notesSlide3.xml"/><Relationship Id="rId1" Type="http://schemas.openxmlformats.org/officeDocument/2006/relationships/slideLayout" Target="../slideLayouts/slideLayout44.xml"/><Relationship Id="rId4" Type="http://schemas.openxmlformats.org/officeDocument/2006/relationships/image" Target="../media/image6.png"/></Relationships>
</file>

<file path=ppt/slides/_rels/slide5.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notesSlide" Target="../notesSlides/notesSlide4.xml"/><Relationship Id="rId1" Type="http://schemas.openxmlformats.org/officeDocument/2006/relationships/slideLayout" Target="../slideLayouts/slideLayout44.xml"/><Relationship Id="rId4" Type="http://schemas.openxmlformats.org/officeDocument/2006/relationships/image" Target="../media/image6.png"/></Relationships>
</file>

<file path=ppt/slides/_rels/slide6.xml.rels><?xml version="1.0" encoding="UTF-8" standalone="yes"?>
<Relationships xmlns="http://schemas.openxmlformats.org/package/2006/relationships"><Relationship Id="rId3" Type="http://schemas.openxmlformats.org/officeDocument/2006/relationships/image" Target="../media/image9.emf"/><Relationship Id="rId2" Type="http://schemas.openxmlformats.org/officeDocument/2006/relationships/image" Target="../media/image6.png"/><Relationship Id="rId1" Type="http://schemas.openxmlformats.org/officeDocument/2006/relationships/slideLayout" Target="../slideLayouts/slideLayout30.xml"/></Relationships>
</file>

<file path=ppt/slides/_rels/slide7.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30.xml"/></Relationships>
</file>

<file path=ppt/slides/_rels/slide8.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30.xml"/></Relationships>
</file>

<file path=ppt/slides/_rels/slide9.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30.xml"/></Relationships>
</file>

<file path=ppt/slides/_rels/slide10.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30.xml"/></Relationships>
</file>

<file path=ppt/slides/_rels/slide11.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30.xml"/></Relationships>
</file>

<file path=ppt/slides/_rels/slide12.xml.rels><?xml version="1.0" encoding="UTF-8" standalone="yes"?>
<Relationships xmlns="http://schemas.openxmlformats.org/package/2006/relationships"><Relationship Id="rId3" Type="http://schemas.openxmlformats.org/officeDocument/2006/relationships/image" Target="../media/image10.emf"/><Relationship Id="rId2" Type="http://schemas.openxmlformats.org/officeDocument/2006/relationships/image" Target="../media/image6.png"/><Relationship Id="rId1" Type="http://schemas.openxmlformats.org/officeDocument/2006/relationships/slideLayout" Target="../slideLayouts/slideLayout30.xml"/></Relationships>
</file>

<file path=ppt/slides/_rels/slide13.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30.xml"/></Relationships>
</file>

<file path=ppt/slides/_rels/slide14.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11.jpeg"/><Relationship Id="rId1" Type="http://schemas.openxmlformats.org/officeDocument/2006/relationships/slideLayout" Target="../slideLayouts/slideLayout46.xml"/></Relationships>
</file>

<file path=ppt/slides/_rels/slide15.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11.jpeg"/><Relationship Id="rId1" Type="http://schemas.openxmlformats.org/officeDocument/2006/relationships/slideLayout" Target="../slideLayouts/slideLayout46.xml"/></Relationships>
</file>

<file path=ppt/slides/_rels/slide16.xml.rels><?xml version="1.0" encoding="UTF-8" standalone="yes"?>
<Relationships xmlns="http://schemas.openxmlformats.org/package/2006/relationships"><Relationship Id="rId3" Type="http://schemas.openxmlformats.org/officeDocument/2006/relationships/image" Target="../media/image12.emf"/><Relationship Id="rId2" Type="http://schemas.openxmlformats.org/officeDocument/2006/relationships/image" Target="../media/image6.png"/><Relationship Id="rId1" Type="http://schemas.openxmlformats.org/officeDocument/2006/relationships/slideLayout" Target="../slideLayouts/slideLayout30.xml"/></Relationships>
</file>

<file path=ppt/slides/_rels/slide17.xml.rels><?xml version="1.0" encoding="UTF-8" standalone="yes"?>
<Relationships xmlns="http://schemas.openxmlformats.org/package/2006/relationships"><Relationship Id="rId3" Type="http://schemas.openxmlformats.org/officeDocument/2006/relationships/image" Target="../media/image13.emf"/><Relationship Id="rId2" Type="http://schemas.openxmlformats.org/officeDocument/2006/relationships/image" Target="../media/image6.png"/><Relationship Id="rId1" Type="http://schemas.openxmlformats.org/officeDocument/2006/relationships/slideLayout" Target="../slideLayouts/slideLayout30.xml"/></Relationships>
</file>

<file path=ppt/slides/_rels/slide18.xml.rels><?xml version="1.0" encoding="UTF-8" standalone="yes"?>
<Relationships xmlns="http://schemas.openxmlformats.org/package/2006/relationships"><Relationship Id="rId3" Type="http://schemas.openxmlformats.org/officeDocument/2006/relationships/image" Target="../media/image14.emf"/><Relationship Id="rId2" Type="http://schemas.openxmlformats.org/officeDocument/2006/relationships/image" Target="../media/image6.png"/><Relationship Id="rId1" Type="http://schemas.openxmlformats.org/officeDocument/2006/relationships/slideLayout" Target="../slideLayouts/slideLayout30.xml"/><Relationship Id="rId6" Type="http://schemas.openxmlformats.org/officeDocument/2006/relationships/image" Target="../media/image17.emf"/><Relationship Id="rId5" Type="http://schemas.openxmlformats.org/officeDocument/2006/relationships/image" Target="../media/image16.emf"/><Relationship Id="rId4" Type="http://schemas.openxmlformats.org/officeDocument/2006/relationships/image" Target="../media/image15.emf"/></Relationships>
</file>

<file path=ppt/slides/_rels/slide19.xml.rels><?xml version="1.0" encoding="UTF-8" standalone="yes"?>
<Relationships xmlns="http://schemas.openxmlformats.org/package/2006/relationships"><Relationship Id="rId3" Type="http://schemas.openxmlformats.org/officeDocument/2006/relationships/image" Target="../media/image18.emf"/><Relationship Id="rId2" Type="http://schemas.openxmlformats.org/officeDocument/2006/relationships/image" Target="../media/image6.png"/><Relationship Id="rId1" Type="http://schemas.openxmlformats.org/officeDocument/2006/relationships/slideLayout" Target="../slideLayouts/slideLayout30.xml"/></Relationships>
</file>

<file path=ppt/slides/_rels/slide20.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notesSlide" Target="../notesSlides/notesSlide5.xml"/><Relationship Id="rId1" Type="http://schemas.openxmlformats.org/officeDocument/2006/relationships/slideLayout" Target="../slideLayouts/slideLayout44.xml"/><Relationship Id="rId4" Type="http://schemas.openxmlformats.org/officeDocument/2006/relationships/image" Target="../media/image6.png"/></Relationships>
</file>

<file path=ppt/slides/_rels/slide21.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30.xml"/></Relationships>
</file>

<file path=ppt/slides/_rels/slide22.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30.xml"/></Relationships>
</file>

<file path=ppt/slides/_rels/slide23.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notesSlide" Target="../notesSlides/notesSlide6.xml"/><Relationship Id="rId1" Type="http://schemas.openxmlformats.org/officeDocument/2006/relationships/slideLayout" Target="../slideLayouts/slideLayout44.xml"/><Relationship Id="rId4" Type="http://schemas.openxmlformats.org/officeDocument/2006/relationships/image" Target="../media/image6.png"/></Relationships>
</file>

<file path=ppt/slides/_rels/slide24.xml.rels><?xml version="1.0" encoding="UTF-8" standalone="yes"?>
<Relationships xmlns="http://schemas.openxmlformats.org/package/2006/relationships"><Relationship Id="rId3" Type="http://schemas.openxmlformats.org/officeDocument/2006/relationships/image" Target="../media/image19.emf"/><Relationship Id="rId2" Type="http://schemas.openxmlformats.org/officeDocument/2006/relationships/image" Target="../media/image6.png"/><Relationship Id="rId1" Type="http://schemas.openxmlformats.org/officeDocument/2006/relationships/slideLayout" Target="../slideLayouts/slideLayout30.xml"/></Relationships>
</file>

<file path=ppt/slides/_rels/slide25.xml.rels><?xml version="1.0" encoding="UTF-8" standalone="yes"?>
<Relationships xmlns="http://schemas.openxmlformats.org/package/2006/relationships"><Relationship Id="rId3" Type="http://schemas.openxmlformats.org/officeDocument/2006/relationships/image" Target="../media/image20.emf"/><Relationship Id="rId2" Type="http://schemas.openxmlformats.org/officeDocument/2006/relationships/image" Target="../media/image6.png"/><Relationship Id="rId1" Type="http://schemas.openxmlformats.org/officeDocument/2006/relationships/slideLayout" Target="../slideLayouts/slideLayout30.xml"/></Relationships>
</file>

<file path=ppt/slides/_rels/slide26.xml.rels><?xml version="1.0" encoding="UTF-8" standalone="yes"?>
<Relationships xmlns="http://schemas.openxmlformats.org/package/2006/relationships"><Relationship Id="rId3" Type="http://schemas.openxmlformats.org/officeDocument/2006/relationships/image" Target="../media/image21.emf"/><Relationship Id="rId2" Type="http://schemas.openxmlformats.org/officeDocument/2006/relationships/image" Target="../media/image6.png"/><Relationship Id="rId1" Type="http://schemas.openxmlformats.org/officeDocument/2006/relationships/slideLayout" Target="../slideLayouts/slideLayout30.xml"/></Relationships>
</file>

<file path=ppt/slides/_rels/slide27.xml.rels><?xml version="1.0" encoding="UTF-8" standalone="yes"?>
<Relationships xmlns="http://schemas.openxmlformats.org/package/2006/relationships"><Relationship Id="rId3" Type="http://schemas.openxmlformats.org/officeDocument/2006/relationships/image" Target="../media/image22.emf"/><Relationship Id="rId2" Type="http://schemas.openxmlformats.org/officeDocument/2006/relationships/image" Target="../media/image6.png"/><Relationship Id="rId1" Type="http://schemas.openxmlformats.org/officeDocument/2006/relationships/slideLayout" Target="../slideLayouts/slideLayout30.xml"/></Relationships>
</file>

<file path=ppt/slides/_rels/slide28.xml.rels><?xml version="1.0" encoding="UTF-8" standalone="yes"?>
<Relationships xmlns="http://schemas.openxmlformats.org/package/2006/relationships"><Relationship Id="rId3" Type="http://schemas.openxmlformats.org/officeDocument/2006/relationships/image" Target="../media/image23.emf"/><Relationship Id="rId2" Type="http://schemas.openxmlformats.org/officeDocument/2006/relationships/image" Target="../media/image6.png"/><Relationship Id="rId1" Type="http://schemas.openxmlformats.org/officeDocument/2006/relationships/slideLayout" Target="../slideLayouts/slideLayout30.xml"/></Relationships>
</file>

<file path=ppt/slides/_rels/slide29.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11.jpeg"/><Relationship Id="rId1" Type="http://schemas.openxmlformats.org/officeDocument/2006/relationships/slideLayout" Target="../slideLayouts/slideLayout46.xml"/></Relationships>
</file>

<file path=ppt/slides/_rels/slide30.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30.xml"/></Relationships>
</file>

<file path=ppt/slides/_rels/slide31.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notesSlide" Target="../notesSlides/notesSlide7.xml"/><Relationship Id="rId1" Type="http://schemas.openxmlformats.org/officeDocument/2006/relationships/slideLayout" Target="../slideLayouts/slideLayout44.xml"/><Relationship Id="rId4" Type="http://schemas.openxmlformats.org/officeDocument/2006/relationships/image" Target="../media/image6.png"/></Relationships>
</file>

<file path=ppt/slides/_rels/slide32.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notesSlide" Target="../notesSlides/notesSlide8.xml"/><Relationship Id="rId1" Type="http://schemas.openxmlformats.org/officeDocument/2006/relationships/slideLayout" Target="../slideLayouts/slideLayout44.xml"/><Relationship Id="rId4" Type="http://schemas.openxmlformats.org/officeDocument/2006/relationships/image" Target="../media/image6.png"/></Relationships>
</file>

<file path=ppt/slides/_rels/slide33.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notesSlide" Target="../notesSlides/notesSlide9.xml"/><Relationship Id="rId1" Type="http://schemas.openxmlformats.org/officeDocument/2006/relationships/slideLayout" Target="../slideLayouts/slideLayout44.xml"/><Relationship Id="rId4" Type="http://schemas.openxmlformats.org/officeDocument/2006/relationships/image" Target="../media/image6.png"/></Relationships>
</file>

<file path=ppt/slides/_rels/slide34.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notesSlide" Target="../notesSlides/notesSlide10.xml"/><Relationship Id="rId1" Type="http://schemas.openxmlformats.org/officeDocument/2006/relationships/slideLayout" Target="../slideLayouts/slideLayout44.xml"/><Relationship Id="rId4" Type="http://schemas.openxmlformats.org/officeDocument/2006/relationships/image" Target="../media/image6.png"/></Relationships>
</file>

<file path=ppt/slides/_rels/slide35.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30.xml"/></Relationships>
</file>

<file path=ppt/slides/_rels/slide36.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30.xml"/></Relationships>
</file>

<file path=ppt/slides/_rels/slide37.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30.xml"/></Relationships>
</file>

<file path=ppt/slides/_rels/slide38.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30.xml"/></Relationships>
</file>

<file path=ppt/slides/_rels/slide39.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30.xml"/></Relationships>
</file>

<file path=ppt/slides/_rels/slide40.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30.xml"/></Relationships>
</file>

<file path=ppt/slides/_rels/slide41.xml.rels><?xml version="1.0" encoding="UTF-8" standalone="yes"?>
<Relationships xmlns="http://schemas.openxmlformats.org/package/2006/relationships"><Relationship Id="rId3" Type="http://schemas.openxmlformats.org/officeDocument/2006/relationships/image" Target="../media/image24.emf"/><Relationship Id="rId2" Type="http://schemas.openxmlformats.org/officeDocument/2006/relationships/image" Target="../media/image6.png"/><Relationship Id="rId1" Type="http://schemas.openxmlformats.org/officeDocument/2006/relationships/slideLayout" Target="../slideLayouts/slideLayout30.xml"/></Relationships>
</file>

<file path=ppt/slides/_rels/slide42.xml.rels><?xml version="1.0" encoding="UTF-8" standalone="yes"?>
<Relationships xmlns="http://schemas.openxmlformats.org/package/2006/relationships"><Relationship Id="rId3" Type="http://schemas.openxmlformats.org/officeDocument/2006/relationships/image" Target="../media/image26.png"/><Relationship Id="rId2" Type="http://schemas.openxmlformats.org/officeDocument/2006/relationships/image" Target="../media/image25.jpeg"/><Relationship Id="rId1" Type="http://schemas.openxmlformats.org/officeDocument/2006/relationships/slideLayout" Target="../slideLayouts/slideLayout14.xml"/><Relationship Id="rId5" Type="http://schemas.openxmlformats.org/officeDocument/2006/relationships/image" Target="../media/image28.png"/><Relationship Id="rId4" Type="http://schemas.openxmlformats.org/officeDocument/2006/relationships/image" Target="../media/image27.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Oval 17"/>
          <p:cNvSpPr/>
          <p:nvPr/>
        </p:nvSpPr>
        <p:spPr>
          <a:xfrm>
            <a:off x="6054429" y="-720725"/>
            <a:ext cx="7782357" cy="7578725"/>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0" name="TextBox 29"/>
          <p:cNvSpPr txBox="1"/>
          <p:nvPr/>
        </p:nvSpPr>
        <p:spPr>
          <a:xfrm>
            <a:off x="242841" y="5325927"/>
            <a:ext cx="3181497" cy="954107"/>
          </a:xfrm>
          <a:prstGeom prst="rect">
            <a:avLst/>
          </a:prstGeom>
          <a:noFill/>
        </p:spPr>
        <p:txBody>
          <a:bodyPr wrap="square" rtlCol="0">
            <a:spAutoFit/>
          </a:bodyPr>
          <a:lstStyle/>
          <a:p>
            <a:r>
              <a:rPr lang="en-US" sz="2800" b="1" dirty="0">
                <a:latin typeface="Alexandria" charset="0"/>
                <a:cs typeface="Alexandria" charset="0"/>
              </a:rPr>
              <a:t>Prepared by </a:t>
            </a:r>
          </a:p>
          <a:p>
            <a:r>
              <a:rPr lang="en-US" sz="2800" b="1" dirty="0">
                <a:latin typeface="Alexandria" charset="0"/>
                <a:cs typeface="Alexandria" charset="0"/>
              </a:rPr>
              <a:t>Dr. Rasha B. AL Jerd</a:t>
            </a:r>
          </a:p>
        </p:txBody>
      </p:sp>
      <p:sp>
        <p:nvSpPr>
          <p:cNvPr id="31" name="TextBox 30"/>
          <p:cNvSpPr txBox="1"/>
          <p:nvPr/>
        </p:nvSpPr>
        <p:spPr>
          <a:xfrm>
            <a:off x="104343" y="2133294"/>
            <a:ext cx="6096000" cy="738664"/>
          </a:xfrm>
          <a:prstGeom prst="rect">
            <a:avLst/>
          </a:prstGeom>
          <a:noFill/>
        </p:spPr>
        <p:txBody>
          <a:bodyPr wrap="square" rtlCol="0">
            <a:spAutoFit/>
          </a:bodyPr>
          <a:lstStyle/>
          <a:p>
            <a:r>
              <a:rPr lang="en-US" sz="4200" b="1" dirty="0">
                <a:solidFill>
                  <a:srgbClr val="00B0F0"/>
                </a:solidFill>
                <a:latin typeface="Alexandria" charset="0"/>
                <a:cs typeface="Alexandria" charset="0"/>
              </a:rPr>
              <a:t>Project Cost Management</a:t>
            </a:r>
          </a:p>
        </p:txBody>
      </p:sp>
      <p:sp>
        <p:nvSpPr>
          <p:cNvPr id="34" name="Rectangle: Rounded Corners 33"/>
          <p:cNvSpPr/>
          <p:nvPr/>
        </p:nvSpPr>
        <p:spPr>
          <a:xfrm>
            <a:off x="818038" y="3646383"/>
            <a:ext cx="4255713" cy="827770"/>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chemeClr val="bg1"/>
                </a:solidFill>
                <a:latin typeface="Alexandria" charset="0"/>
                <a:cs typeface="Alexandria" charset="0"/>
              </a:rPr>
              <a:t>Lecture 6</a:t>
            </a:r>
          </a:p>
        </p:txBody>
      </p:sp>
      <p:sp>
        <p:nvSpPr>
          <p:cNvPr id="46" name="TextBox 45"/>
          <p:cNvSpPr txBox="1"/>
          <p:nvPr/>
        </p:nvSpPr>
        <p:spPr>
          <a:xfrm>
            <a:off x="2277870" y="2972153"/>
            <a:ext cx="1146468" cy="400110"/>
          </a:xfrm>
          <a:prstGeom prst="rect">
            <a:avLst/>
          </a:prstGeom>
          <a:noFill/>
        </p:spPr>
        <p:txBody>
          <a:bodyPr wrap="none" rtlCol="0">
            <a:spAutoFit/>
          </a:bodyPr>
          <a:lstStyle/>
          <a:p>
            <a:r>
              <a:rPr lang="en-US" sz="2000" b="1" dirty="0">
                <a:solidFill>
                  <a:srgbClr val="00B0F0"/>
                </a:solidFill>
                <a:latin typeface="Alexandria" charset="0"/>
                <a:cs typeface="Alexandria" charset="0"/>
              </a:rPr>
              <a:t>PMG 213</a:t>
            </a:r>
          </a:p>
        </p:txBody>
      </p:sp>
      <p:sp>
        <p:nvSpPr>
          <p:cNvPr id="14" name="Oval 13"/>
          <p:cNvSpPr/>
          <p:nvPr/>
        </p:nvSpPr>
        <p:spPr>
          <a:xfrm>
            <a:off x="6200343" y="-320675"/>
            <a:ext cx="7410450" cy="7410450"/>
          </a:xfrm>
          <a:prstGeom prst="ellipse">
            <a:avLst/>
          </a:prstGeom>
          <a:blipFill>
            <a:blip r:embed="rId3"/>
            <a:stretch>
              <a:fillRect t="-1000"/>
            </a:stretch>
          </a:bli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8760" y="-380"/>
            <a:ext cx="2954655" cy="1379622"/>
          </a:xfrm>
          <a:prstGeom prst="rect">
            <a:avLst/>
          </a:prstGeom>
        </p:spPr>
      </p:pic>
    </p:spTree>
  </p:cSld>
  <p:clrMapOvr>
    <a:masterClrMapping/>
  </p:clrMapOvr>
  <mc:AlternateContent xmlns:mc="http://schemas.openxmlformats.org/markup-compatibility/2006" xmlns:p14="http://schemas.microsoft.com/office/powerpoint/2010/main">
    <mc:Choice Requires="p14">
      <p:transition spd="slow" p14:dur="2000" advTm="41797"/>
    </mc:Choice>
    <mc:Fallback xmlns="">
      <p:transition spd="slow" advTm="41797"/>
    </mc:Fallback>
  </mc:AlternateContent>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9992" y="-58058"/>
            <a:ext cx="12663752" cy="7053944"/>
          </a:xfrm>
          <a:prstGeom prst="rect">
            <a:avLst/>
          </a:prstGeom>
        </p:spPr>
      </p:pic>
      <p:sp>
        <p:nvSpPr>
          <p:cNvPr id="2" name="Rectangle: Single Corner Rounded 1"/>
          <p:cNvSpPr/>
          <p:nvPr/>
        </p:nvSpPr>
        <p:spPr>
          <a:xfrm flipV="1">
            <a:off x="1" y="-43542"/>
            <a:ext cx="12191999" cy="5816453"/>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a:p>
        </p:txBody>
      </p:sp>
      <p:pic>
        <p:nvPicPr>
          <p:cNvPr id="5" name="Picture Placeholder 4"/>
          <p:cNvPicPr>
            <a:picLocks noGrp="1" noChangeAspect="1"/>
          </p:cNvPicPr>
          <p:nvPr>
            <p:ph type="pic" sz="quarter" idx="10"/>
          </p:nvPr>
        </p:nvPicPr>
        <p:blipFill>
          <a:blip r:embed="rId4" cstate="print">
            <a:extLst>
              <a:ext uri="{28A0092B-C50C-407E-A947-70E740481C1C}">
                <a14:useLocalDpi xmlns:a14="http://schemas.microsoft.com/office/drawing/2010/main" val="0"/>
              </a:ext>
            </a:extLst>
          </a:blip>
          <a:srcRect l="4175" r="4175"/>
          <a:stretch>
            <a:fillRect/>
          </a:stretch>
        </p:blipFill>
        <p:spPr>
          <a:xfrm>
            <a:off x="0" y="-43542"/>
            <a:ext cx="8659664" cy="5300798"/>
          </a:xfrm>
        </p:spPr>
      </p:pic>
      <p:sp>
        <p:nvSpPr>
          <p:cNvPr id="9" name="TextBox 8"/>
          <p:cNvSpPr txBox="1"/>
          <p:nvPr/>
        </p:nvSpPr>
        <p:spPr>
          <a:xfrm>
            <a:off x="5840962" y="2785710"/>
            <a:ext cx="6247178" cy="769441"/>
          </a:xfrm>
          <a:prstGeom prst="rect">
            <a:avLst/>
          </a:prstGeom>
          <a:noFill/>
        </p:spPr>
        <p:txBody>
          <a:bodyPr wrap="square" rtlCol="0">
            <a:spAutoFit/>
          </a:bodyPr>
          <a:lstStyle/>
          <a:p>
            <a:r>
              <a:rPr lang="en-US" sz="4400" b="1" dirty="0">
                <a:solidFill>
                  <a:srgbClr val="00B0F0"/>
                </a:solidFill>
                <a:latin typeface="Alexandria" charset="0"/>
                <a:cs typeface="Alexandria" charset="0"/>
              </a:rPr>
              <a:t>Project Cost Management</a:t>
            </a:r>
          </a:p>
        </p:txBody>
      </p:sp>
      <p:sp>
        <p:nvSpPr>
          <p:cNvPr id="10" name="Rectangle: Rounded Corners 9"/>
          <p:cNvSpPr/>
          <p:nvPr/>
        </p:nvSpPr>
        <p:spPr>
          <a:xfrm>
            <a:off x="6513186" y="4095061"/>
            <a:ext cx="4060383" cy="529167"/>
          </a:xfrm>
          <a:prstGeom prst="roundRect">
            <a:avLst/>
          </a:prstGeom>
          <a:solidFill>
            <a:schemeClr val="bg1"/>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chemeClr val="tx1"/>
                </a:solidFill>
                <a:latin typeface="Alexandria" charset="0"/>
                <a:cs typeface="Alexandria" charset="0"/>
              </a:rPr>
              <a:t>Lecture 6 </a:t>
            </a:r>
          </a:p>
        </p:txBody>
      </p:sp>
      <p:sp>
        <p:nvSpPr>
          <p:cNvPr id="11" name="TextBox 10"/>
          <p:cNvSpPr txBox="1"/>
          <p:nvPr/>
        </p:nvSpPr>
        <p:spPr>
          <a:xfrm>
            <a:off x="8292310" y="3519926"/>
            <a:ext cx="1146468" cy="400110"/>
          </a:xfrm>
          <a:prstGeom prst="rect">
            <a:avLst/>
          </a:prstGeom>
          <a:noFill/>
        </p:spPr>
        <p:txBody>
          <a:bodyPr wrap="none" rtlCol="0">
            <a:spAutoFit/>
          </a:bodyPr>
          <a:lstStyle/>
          <a:p>
            <a:r>
              <a:rPr lang="en-US" sz="2000" dirty="0">
                <a:latin typeface="Alexandria" charset="0"/>
                <a:cs typeface="Alexandria" charset="0"/>
              </a:rPr>
              <a:t>PMG 213</a:t>
            </a:r>
          </a:p>
        </p:txBody>
      </p:sp>
      <p:pic>
        <p:nvPicPr>
          <p:cNvPr id="6"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cSld>
  <p:clrMapOvr>
    <a:masterClrMapping/>
  </p:clrMapOvr>
  <mc:AlternateContent xmlns:mc="http://schemas.openxmlformats.org/markup-compatibility/2006" xmlns:p14="http://schemas.microsoft.com/office/powerpoint/2010/main">
    <mc:Choice Requires="p14">
      <p:transition spd="slow" p14:dur="2000" advTm="1412"/>
    </mc:Choice>
    <mc:Fallback xmlns="">
      <p:transition spd="slow" advTm="1412"/>
    </mc:Fallback>
  </mc:AlternateContent>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8"/>
          <p:cNvSpPr/>
          <p:nvPr/>
        </p:nvSpPr>
        <p:spPr>
          <a:xfrm>
            <a:off x="6122194" y="2014538"/>
            <a:ext cx="4937346"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Roboto Light" panose="02000000000000000000" pitchFamily="2" charset="0"/>
              <a:cs typeface="+mn-cs"/>
            </a:endParaRPr>
          </a:p>
        </p:txBody>
      </p:sp>
      <p:sp>
        <p:nvSpPr>
          <p:cNvPr id="26" name="Rectangle 25"/>
          <p:cNvSpPr/>
          <p:nvPr/>
        </p:nvSpPr>
        <p:spPr>
          <a:xfrm>
            <a:off x="1127760" y="1123950"/>
            <a:ext cx="4942047"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Roboto Light" panose="02000000000000000000" pitchFamily="2" charset="0"/>
              <a:cs typeface="+mn-cs"/>
            </a:endParaRPr>
          </a:p>
        </p:txBody>
      </p:sp>
      <p:pic>
        <p:nvPicPr>
          <p:cNvPr id="4" name="Picture Placeholder 3"/>
          <p:cNvPicPr>
            <a:picLocks noGrp="1" noChangeAspect="1"/>
          </p:cNvPicPr>
          <p:nvPr>
            <p:ph type="pic" sz="quarter" idx="10"/>
          </p:nvPr>
        </p:nvPicPr>
        <p:blipFill>
          <a:blip r:embed="rId2" cstate="print">
            <a:extLst>
              <a:ext uri="{28A0092B-C50C-407E-A947-70E740481C1C}">
                <a14:useLocalDpi xmlns:a14="http://schemas.microsoft.com/office/drawing/2010/main" val="0"/>
              </a:ext>
            </a:extLst>
          </a:blip>
          <a:srcRect t="8679" b="8679"/>
          <a:stretch>
            <a:fillRect/>
          </a:stretch>
        </p:blipFill>
        <p:spPr/>
      </p:pic>
      <p:sp>
        <p:nvSpPr>
          <p:cNvPr id="11" name="Rectangle 10"/>
          <p:cNvSpPr/>
          <p:nvPr/>
        </p:nvSpPr>
        <p:spPr>
          <a:xfrm>
            <a:off x="4951095" y="1117694"/>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100" b="0" i="0" u="none" strike="noStrike" kern="1200" cap="none" spc="0" normalizeH="0" baseline="0" noProof="0">
              <a:ln>
                <a:noFill/>
              </a:ln>
              <a:solidFill>
                <a:srgbClr val="00B0F0"/>
              </a:solidFill>
              <a:effectLst/>
              <a:uLnTx/>
              <a:uFillTx/>
              <a:latin typeface="Calibri"/>
              <a:ea typeface="Roboto Light" panose="02000000000000000000" pitchFamily="2" charset="0"/>
              <a:cs typeface="+mn-cs"/>
            </a:endParaRPr>
          </a:p>
        </p:txBody>
      </p:sp>
      <p:sp>
        <p:nvSpPr>
          <p:cNvPr id="6" name="Rectangle 5"/>
          <p:cNvSpPr/>
          <p:nvPr/>
        </p:nvSpPr>
        <p:spPr>
          <a:xfrm>
            <a:off x="2626178" y="500900"/>
            <a:ext cx="9385391"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42" name="TextBox 41"/>
          <p:cNvSpPr txBox="1"/>
          <p:nvPr/>
        </p:nvSpPr>
        <p:spPr>
          <a:xfrm>
            <a:off x="4949176" y="1376800"/>
            <a:ext cx="6643056" cy="954107"/>
          </a:xfrm>
          <a:prstGeom prst="rect">
            <a:avLst/>
          </a:prstGeom>
          <a:noFill/>
        </p:spPr>
        <p:txBody>
          <a:bodyPr wrap="square" rtlCol="0">
            <a:spAutoFit/>
          </a:bodyPr>
          <a:lstStyle/>
          <a:p>
            <a:pPr lvl="0" algn="ctr">
              <a:defRPr/>
            </a:pPr>
            <a:r>
              <a:rPr lang="en-US" sz="2800" b="1" dirty="0">
                <a:solidFill>
                  <a:srgbClr val="00B0F0"/>
                </a:solidFill>
                <a:latin typeface="Times New Roman" panose="02020603050405020304" pitchFamily="18" charset="0"/>
                <a:cs typeface="Times New Roman" panose="02020603050405020304" pitchFamily="18" charset="0"/>
              </a:rPr>
              <a:t>         </a:t>
            </a:r>
            <a:r>
              <a:rPr lang="en-US" sz="2800" b="1" i="1" dirty="0">
                <a:solidFill>
                  <a:srgbClr val="00B0F0"/>
                </a:solidFill>
                <a:latin typeface="Times New Roman" panose="02020603050405020304" pitchFamily="18" charset="0"/>
                <a:cs typeface="Times New Roman" panose="02020603050405020304" pitchFamily="18" charset="0"/>
              </a:rPr>
              <a:t>Cost Budgeting, Control and Reporting</a:t>
            </a:r>
          </a:p>
        </p:txBody>
      </p:sp>
      <p:pic>
        <p:nvPicPr>
          <p:cNvPr id="5"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7" name="TextBox 6">
            <a:extLst>
              <a:ext uri="{FF2B5EF4-FFF2-40B4-BE49-F238E27FC236}">
                <a16:creationId xmlns:a16="http://schemas.microsoft.com/office/drawing/2014/main" id="{F5C0F8DF-5175-7056-D702-0089694F90AA}"/>
              </a:ext>
            </a:extLst>
          </p:cNvPr>
          <p:cNvSpPr txBox="1"/>
          <p:nvPr/>
        </p:nvSpPr>
        <p:spPr>
          <a:xfrm>
            <a:off x="1132460" y="1583728"/>
            <a:ext cx="5228583" cy="1446550"/>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4400" b="1" i="0" u="none" strike="noStrike" kern="1200" cap="none" spc="0" normalizeH="0" baseline="0" noProof="0" dirty="0">
                <a:ln>
                  <a:noFill/>
                </a:ln>
                <a:solidFill>
                  <a:srgbClr val="00B0F0"/>
                </a:solidFill>
                <a:effectLst/>
                <a:uLnTx/>
                <a:uFillTx/>
                <a:latin typeface="Alexandria" charset="0"/>
                <a:ea typeface="+mn-ea"/>
                <a:cs typeface="Alexandria" charset="0"/>
              </a:rPr>
              <a:t>Project Cost                                  </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4400" b="1" i="0" u="none" strike="noStrike" kern="1200" cap="none" spc="0" normalizeH="0" baseline="0" noProof="0" dirty="0">
                <a:ln>
                  <a:noFill/>
                </a:ln>
                <a:solidFill>
                  <a:srgbClr val="00B0F0"/>
                </a:solidFill>
                <a:effectLst/>
                <a:uLnTx/>
                <a:uFillTx/>
                <a:latin typeface="Alexandria" charset="0"/>
                <a:ea typeface="+mn-ea"/>
                <a:cs typeface="Alexandria" charset="0"/>
              </a:rPr>
              <a:t>Management</a:t>
            </a:r>
          </a:p>
        </p:txBody>
      </p:sp>
      <p:sp>
        <p:nvSpPr>
          <p:cNvPr id="10" name="TextBox 9">
            <a:extLst>
              <a:ext uri="{FF2B5EF4-FFF2-40B4-BE49-F238E27FC236}">
                <a16:creationId xmlns:a16="http://schemas.microsoft.com/office/drawing/2014/main" id="{BC69BB15-40EF-F1FD-1B93-3E09FD9A94CC}"/>
              </a:ext>
            </a:extLst>
          </p:cNvPr>
          <p:cNvSpPr txBox="1"/>
          <p:nvPr/>
        </p:nvSpPr>
        <p:spPr>
          <a:xfrm>
            <a:off x="1023730" y="3167390"/>
            <a:ext cx="8912915" cy="2677656"/>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2800" b="1" i="0" u="none" strike="noStrike" kern="1200" cap="none" spc="0" normalizeH="0" baseline="0" noProof="0" dirty="0">
              <a:ln>
                <a:noFill/>
              </a:ln>
              <a:solidFill>
                <a:srgbClr val="00B0F0"/>
              </a:solidFill>
              <a:effectLst/>
              <a:uLnTx/>
              <a:uFillTx/>
              <a:latin typeface="Alexandria" charset="0"/>
              <a:ea typeface="+mn-ea"/>
              <a:cs typeface="Alexandria" charset="0"/>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800" b="1" i="0" u="none" strike="noStrike" kern="1200" cap="none" spc="0" normalizeH="0" baseline="0" noProof="0" dirty="0">
                <a:ln>
                  <a:noFill/>
                </a:ln>
                <a:solidFill>
                  <a:srgbClr val="00B0F0"/>
                </a:solidFill>
                <a:effectLst/>
                <a:uLnTx/>
                <a:uFillTx/>
                <a:latin typeface="Alexandria" charset="0"/>
                <a:ea typeface="+mn-ea"/>
                <a:cs typeface="Alexandria" charset="0"/>
              </a:rPr>
              <a:t> PMG 213</a:t>
            </a: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2800" b="1" i="0" u="none" strike="noStrike" kern="1200" cap="none" spc="0" normalizeH="0" baseline="0" noProof="0" dirty="0">
              <a:ln>
                <a:noFill/>
              </a:ln>
              <a:solidFill>
                <a:srgbClr val="00B0F0"/>
              </a:solidFill>
              <a:effectLst/>
              <a:uLnTx/>
              <a:uFillTx/>
              <a:latin typeface="Alexandria" charset="0"/>
              <a:ea typeface="+mn-ea"/>
              <a:cs typeface="Alexandria"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2800" b="1" i="0" u="none" strike="noStrike" kern="1200" cap="none" spc="0" normalizeH="0" baseline="0" noProof="0" dirty="0">
              <a:ln>
                <a:noFill/>
              </a:ln>
              <a:solidFill>
                <a:srgbClr val="00B0F0"/>
              </a:solidFill>
              <a:effectLst/>
              <a:uLnTx/>
              <a:uFillTx/>
              <a:latin typeface="Alexandria" charset="0"/>
              <a:ea typeface="+mn-ea"/>
              <a:cs typeface="Alexandria" charset="0"/>
            </a:endParaRPr>
          </a:p>
          <a:p>
            <a:r>
              <a:rPr lang="en-US" sz="2800" b="1" dirty="0">
                <a:latin typeface="Alexandria" charset="0"/>
                <a:cs typeface="Alexandria" charset="0"/>
              </a:rPr>
              <a:t>Prepared by </a:t>
            </a:r>
          </a:p>
          <a:p>
            <a:r>
              <a:rPr lang="en-US" sz="2800" b="1" dirty="0">
                <a:latin typeface="Alexandria" charset="0"/>
                <a:cs typeface="Alexandria" charset="0"/>
              </a:rPr>
              <a:t>Dr. Rasha B. AL Jerd</a:t>
            </a:r>
          </a:p>
        </p:txBody>
      </p:sp>
    </p:spTree>
  </p:cSld>
  <p:clrMapOvr>
    <a:masterClrMapping/>
  </p:clrMapOvr>
  <mc:AlternateContent xmlns:mc="http://schemas.openxmlformats.org/markup-compatibility/2006" xmlns:p14="http://schemas.microsoft.com/office/powerpoint/2010/main">
    <mc:Choice Requires="p14">
      <p:transition spd="slow" p14:dur="2000" advTm="2781"/>
    </mc:Choice>
    <mc:Fallback xmlns="">
      <p:transition spd="slow" advTm="2781"/>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250"/>
                                  </p:stCondLst>
                                  <p:childTnLst>
                                    <p:set>
                                      <p:cBhvr>
                                        <p:cTn id="6" dur="1" fill="hold">
                                          <p:stCondLst>
                                            <p:cond delay="0"/>
                                          </p:stCondLst>
                                        </p:cTn>
                                        <p:tgtEl>
                                          <p:spTgt spid="26"/>
                                        </p:tgtEl>
                                        <p:attrNameLst>
                                          <p:attrName>style.visibility</p:attrName>
                                        </p:attrNameLst>
                                      </p:cBhvr>
                                      <p:to>
                                        <p:strVal val="visible"/>
                                      </p:to>
                                    </p:set>
                                    <p:animEffect transition="in" filter="fade">
                                      <p:cBhvr>
                                        <p:cTn id="7" dur="500"/>
                                        <p:tgtEl>
                                          <p:spTgt spid="26"/>
                                        </p:tgtEl>
                                      </p:cBhvr>
                                    </p:animEffect>
                                  </p:childTnLst>
                                </p:cTn>
                              </p:par>
                              <p:par>
                                <p:cTn id="8" presetID="10" presetClass="entr" presetSubtype="0" fill="hold" grpId="0" nodeType="withEffect">
                                  <p:stCondLst>
                                    <p:cond delay="250"/>
                                  </p:stCondLst>
                                  <p:childTnLst>
                                    <p:set>
                                      <p:cBhvr>
                                        <p:cTn id="9" dur="1" fill="hold">
                                          <p:stCondLst>
                                            <p:cond delay="0"/>
                                          </p:stCondLst>
                                        </p:cTn>
                                        <p:tgtEl>
                                          <p:spTgt spid="9"/>
                                        </p:tgtEl>
                                        <p:attrNameLst>
                                          <p:attrName>style.visibility</p:attrName>
                                        </p:attrNameLst>
                                      </p:cBhvr>
                                      <p:to>
                                        <p:strVal val="visible"/>
                                      </p:to>
                                    </p:set>
                                    <p:animEffect transition="in" filter="fade">
                                      <p:cBhvr>
                                        <p:cTn id="10"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26" grpId="0" animBg="1"/>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DAA6768-2272-4A8F-3629-5BF442B06E4E}"/>
            </a:ext>
          </a:extLst>
        </p:cNvPr>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D6C28900-A0AA-A779-BA70-6B5F425296BA}"/>
              </a:ext>
            </a:extLst>
          </p:cNvPr>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a:extLst>
              <a:ext uri="{FF2B5EF4-FFF2-40B4-BE49-F238E27FC236}">
                <a16:creationId xmlns:a16="http://schemas.microsoft.com/office/drawing/2014/main" id="{492F9D6B-48DB-737D-A807-4E40ED271DF9}"/>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prstClr val="white"/>
              </a:solidFill>
              <a:effectLst/>
              <a:uLnTx/>
              <a:uFillTx/>
              <a:latin typeface="Calibri"/>
              <a:ea typeface="+mn-ea"/>
              <a:cs typeface="+mn-cs"/>
            </a:endParaRPr>
          </a:p>
        </p:txBody>
      </p:sp>
      <p:sp>
        <p:nvSpPr>
          <p:cNvPr id="8" name="Parallelogram 7">
            <a:extLst>
              <a:ext uri="{FF2B5EF4-FFF2-40B4-BE49-F238E27FC236}">
                <a16:creationId xmlns:a16="http://schemas.microsoft.com/office/drawing/2014/main" id="{8F097797-26D2-2C64-B616-32575B5AEC2B}"/>
              </a:ext>
            </a:extLst>
          </p:cNvPr>
          <p:cNvSpPr/>
          <p:nvPr/>
        </p:nvSpPr>
        <p:spPr>
          <a:xfrm rot="16200000" flipV="1">
            <a:off x="-1548190" y="446767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srgbClr val="669BBC"/>
              </a:solidFill>
              <a:effectLst/>
              <a:uLnTx/>
              <a:uFillTx/>
              <a:latin typeface="Calibri"/>
              <a:ea typeface="+mn-ea"/>
              <a:cs typeface="+mn-cs"/>
            </a:endParaRPr>
          </a:p>
        </p:txBody>
      </p:sp>
      <p:sp>
        <p:nvSpPr>
          <p:cNvPr id="25" name="TextBox 24">
            <a:extLst>
              <a:ext uri="{FF2B5EF4-FFF2-40B4-BE49-F238E27FC236}">
                <a16:creationId xmlns:a16="http://schemas.microsoft.com/office/drawing/2014/main" id="{E0067CEA-75B4-FC1F-CE82-9672C737F618}"/>
              </a:ext>
            </a:extLst>
          </p:cNvPr>
          <p:cNvSpPr txBox="1"/>
          <p:nvPr/>
        </p:nvSpPr>
        <p:spPr>
          <a:xfrm>
            <a:off x="4577137" y="1492530"/>
            <a:ext cx="5776231" cy="461665"/>
          </a:xfrm>
          <a:prstGeom prst="rect">
            <a:avLst/>
          </a:prstGeom>
          <a:noFill/>
        </p:spPr>
        <p:txBody>
          <a:bodyPr wrap="square" rtlCol="0">
            <a:spAutoFit/>
          </a:bodyPr>
          <a:lstStyle/>
          <a:p>
            <a:pPr eaLnBrk="0" fontAlgn="base" hangingPunct="0">
              <a:spcBef>
                <a:spcPct val="0"/>
              </a:spcBef>
              <a:spcAft>
                <a:spcPct val="0"/>
              </a:spcAft>
              <a:defRPr/>
            </a:pPr>
            <a:r>
              <a:rPr lang="en-US" sz="2400" b="1" dirty="0">
                <a:solidFill>
                  <a:srgbClr val="00B0F0"/>
                </a:solidFill>
                <a:latin typeface="Times New Roman" panose="02020603050405020304" pitchFamily="18" charset="0"/>
                <a:cs typeface="Times New Roman" panose="02020603050405020304" pitchFamily="18" charset="0"/>
              </a:rPr>
              <a:t>Cost Budgeting, Control and Reporting : </a:t>
            </a:r>
          </a:p>
        </p:txBody>
      </p:sp>
      <p:sp>
        <p:nvSpPr>
          <p:cNvPr id="28" name="Rectangle 27">
            <a:extLst>
              <a:ext uri="{FF2B5EF4-FFF2-40B4-BE49-F238E27FC236}">
                <a16:creationId xmlns:a16="http://schemas.microsoft.com/office/drawing/2014/main" id="{969DE386-AC6E-787B-D4D2-24208729487A}"/>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32" name="Rectangle 31">
            <a:extLst>
              <a:ext uri="{FF2B5EF4-FFF2-40B4-BE49-F238E27FC236}">
                <a16:creationId xmlns:a16="http://schemas.microsoft.com/office/drawing/2014/main" id="{FE109521-2F2F-DC83-7371-B8B39488FFEE}"/>
              </a:ext>
            </a:extLst>
          </p:cNvPr>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b="1" dirty="0">
                <a:solidFill>
                  <a:schemeClr val="tx1"/>
                </a:solidFill>
                <a:latin typeface="Alexandria" charset="0"/>
                <a:cs typeface="Alexandria" charset="0"/>
              </a:rPr>
              <a:t>Lecture 6</a:t>
            </a:r>
          </a:p>
        </p:txBody>
      </p:sp>
      <p:pic>
        <p:nvPicPr>
          <p:cNvPr id="6" name="Graphic 21">
            <a:extLst>
              <a:ext uri="{FF2B5EF4-FFF2-40B4-BE49-F238E27FC236}">
                <a16:creationId xmlns:a16="http://schemas.microsoft.com/office/drawing/2014/main" id="{6C1B6384-6AD6-94DC-2191-0F2EA3B67DDF}"/>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4" name="TextBox 3">
            <a:extLst>
              <a:ext uri="{FF2B5EF4-FFF2-40B4-BE49-F238E27FC236}">
                <a16:creationId xmlns:a16="http://schemas.microsoft.com/office/drawing/2014/main" id="{A13AD787-2972-3B47-820E-1EC6CBA8F3A6}"/>
              </a:ext>
            </a:extLst>
          </p:cNvPr>
          <p:cNvSpPr txBox="1"/>
          <p:nvPr/>
        </p:nvSpPr>
        <p:spPr>
          <a:xfrm>
            <a:off x="3046771" y="2410815"/>
            <a:ext cx="8044016" cy="4247317"/>
          </a:xfrm>
          <a:prstGeom prst="rect">
            <a:avLst/>
          </a:prstGeom>
          <a:noFill/>
        </p:spPr>
        <p:txBody>
          <a:bodyPr wrap="square">
            <a:spAutoFit/>
          </a:bodyPr>
          <a:lstStyle/>
          <a:p>
            <a:pPr marL="342900" indent="-342900">
              <a:buAutoNum type="arabicPeriod"/>
            </a:pPr>
            <a:r>
              <a:rPr lang="en-US" b="1" dirty="0">
                <a:solidFill>
                  <a:srgbClr val="00B0F0"/>
                </a:solidFill>
                <a:latin typeface="Times New Roman" panose="02020603050405020304" pitchFamily="18" charset="0"/>
                <a:cs typeface="Times New Roman" panose="02020603050405020304" pitchFamily="18" charset="0"/>
              </a:rPr>
              <a:t>Overhead costs </a:t>
            </a:r>
          </a:p>
          <a:p>
            <a:pPr marL="342900" indent="-342900">
              <a:buAutoNum type="arabicPeriod"/>
            </a:pPr>
            <a:r>
              <a:rPr lang="en-US" sz="1800" b="1" i="0" u="none" strike="noStrike" baseline="0" dirty="0">
                <a:solidFill>
                  <a:srgbClr val="00B0F0"/>
                </a:solidFill>
                <a:latin typeface="Times New Roman" panose="02020603050405020304" pitchFamily="18" charset="0"/>
                <a:cs typeface="Times New Roman" panose="02020603050405020304" pitchFamily="18" charset="0"/>
              </a:rPr>
              <a:t>Standard costs </a:t>
            </a:r>
            <a:r>
              <a:rPr lang="en-US" b="1" dirty="0">
                <a:solidFill>
                  <a:srgbClr val="00B0F0"/>
                </a:solidFill>
                <a:latin typeface="Times New Roman" panose="02020603050405020304" pitchFamily="18" charset="0"/>
                <a:cs typeface="Times New Roman" panose="02020603050405020304" pitchFamily="18" charset="0"/>
              </a:rPr>
              <a:t>and budgeting</a:t>
            </a:r>
            <a:endParaRPr lang="en-US" sz="1800" b="1" i="0" u="none" strike="noStrike" baseline="0" dirty="0">
              <a:solidFill>
                <a:srgbClr val="00B0F0"/>
              </a:solidFill>
              <a:latin typeface="Times New Roman" panose="02020603050405020304" pitchFamily="18" charset="0"/>
              <a:cs typeface="Times New Roman" panose="02020603050405020304" pitchFamily="18" charset="0"/>
            </a:endParaRPr>
          </a:p>
          <a:p>
            <a:pPr marL="342900" indent="-342900">
              <a:buFontTx/>
              <a:buAutoNum type="arabicPeriod"/>
            </a:pPr>
            <a:r>
              <a:rPr lang="en-US" b="1" dirty="0">
                <a:solidFill>
                  <a:srgbClr val="00B0F0"/>
                </a:solidFill>
                <a:latin typeface="Times New Roman" panose="02020603050405020304" pitchFamily="18" charset="0"/>
                <a:cs typeface="Times New Roman" panose="02020603050405020304" pitchFamily="18" charset="0"/>
              </a:rPr>
              <a:t>Joint Costs</a:t>
            </a:r>
          </a:p>
          <a:p>
            <a:pPr marL="342900" indent="-342900">
              <a:buFontTx/>
              <a:buAutoNum type="arabicPeriod"/>
            </a:pPr>
            <a:r>
              <a:rPr lang="en-US" b="1" dirty="0">
                <a:solidFill>
                  <a:srgbClr val="00B0F0"/>
                </a:solidFill>
                <a:latin typeface="Times New Roman" panose="02020603050405020304" pitchFamily="18" charset="0"/>
                <a:cs typeface="Times New Roman" panose="02020603050405020304" pitchFamily="18" charset="0"/>
              </a:rPr>
              <a:t>Job Order and Process Costing</a:t>
            </a:r>
          </a:p>
          <a:p>
            <a:pPr marL="342900" indent="-342900">
              <a:buAutoNum type="arabicPeriod"/>
            </a:pPr>
            <a:r>
              <a:rPr lang="en-US" sz="1800" b="1" i="0" u="none" strike="noStrike" baseline="0" dirty="0">
                <a:solidFill>
                  <a:srgbClr val="00B0F0"/>
                </a:solidFill>
                <a:latin typeface="Times New Roman" panose="02020603050405020304" pitchFamily="18" charset="0"/>
                <a:cs typeface="Times New Roman" panose="02020603050405020304" pitchFamily="18" charset="0"/>
              </a:rPr>
              <a:t>Cost control </a:t>
            </a:r>
          </a:p>
          <a:p>
            <a:r>
              <a:rPr lang="en-US" b="1" dirty="0">
                <a:solidFill>
                  <a:srgbClr val="00B0F0"/>
                </a:solidFill>
                <a:latin typeface="Times New Roman" panose="02020603050405020304" pitchFamily="18" charset="0"/>
                <a:cs typeface="Times New Roman" panose="02020603050405020304" pitchFamily="18" charset="0"/>
              </a:rPr>
              <a:t>6 Project Formats: </a:t>
            </a:r>
          </a:p>
          <a:p>
            <a:r>
              <a:rPr lang="en-US" b="1" dirty="0">
                <a:solidFill>
                  <a:srgbClr val="00B0F0"/>
                </a:solidFill>
                <a:latin typeface="Times New Roman" panose="02020603050405020304" pitchFamily="18" charset="0"/>
                <a:cs typeface="Times New Roman" panose="02020603050405020304" pitchFamily="18" charset="0"/>
              </a:rPr>
              <a:t>6.1 Contracting Party Viewpoints </a:t>
            </a:r>
            <a:endParaRPr lang="en-US" b="1" i="1" dirty="0">
              <a:solidFill>
                <a:srgbClr val="00B0F0"/>
              </a:solidFill>
              <a:latin typeface="Times New Roman" panose="02020603050405020304" pitchFamily="18" charset="0"/>
              <a:cs typeface="Times New Roman" panose="02020603050405020304" pitchFamily="18" charset="0"/>
            </a:endParaRPr>
          </a:p>
          <a:p>
            <a:r>
              <a:rPr lang="en-US" dirty="0">
                <a:latin typeface="Times New Roman" panose="02020603050405020304" pitchFamily="18" charset="0"/>
                <a:cs typeface="Times New Roman" panose="02020603050405020304" pitchFamily="18" charset="0"/>
              </a:rPr>
              <a:t>7 Establishing Baselines for Control: </a:t>
            </a:r>
            <a:endParaRPr lang="en-US" i="1" dirty="0">
              <a:latin typeface="Times New Roman" panose="02020603050405020304" pitchFamily="18" charset="0"/>
              <a:cs typeface="Times New Roman" panose="02020603050405020304" pitchFamily="18" charset="0"/>
            </a:endParaRPr>
          </a:p>
          <a:p>
            <a:r>
              <a:rPr lang="en-US" dirty="0">
                <a:latin typeface="Times New Roman" panose="02020603050405020304" pitchFamily="18" charset="0"/>
                <a:cs typeface="Times New Roman" panose="02020603050405020304" pitchFamily="18" charset="0"/>
              </a:rPr>
              <a:t>7.1 Cost Control Variables </a:t>
            </a:r>
            <a:endParaRPr lang="en-US" i="1" dirty="0">
              <a:latin typeface="Times New Roman" panose="02020603050405020304" pitchFamily="18" charset="0"/>
              <a:cs typeface="Times New Roman" panose="02020603050405020304" pitchFamily="18" charset="0"/>
            </a:endParaRPr>
          </a:p>
          <a:p>
            <a:r>
              <a:rPr lang="en-US" dirty="0">
                <a:latin typeface="Times New Roman" panose="02020603050405020304" pitchFamily="18" charset="0"/>
                <a:cs typeface="Times New Roman" panose="02020603050405020304" pitchFamily="18" charset="0"/>
              </a:rPr>
              <a:t>8 Status Evaluation and Control: </a:t>
            </a:r>
            <a:endParaRPr lang="en-US" i="1" dirty="0">
              <a:latin typeface="Times New Roman" panose="02020603050405020304" pitchFamily="18" charset="0"/>
              <a:cs typeface="Times New Roman" panose="02020603050405020304" pitchFamily="18" charset="0"/>
            </a:endParaRPr>
          </a:p>
          <a:p>
            <a:r>
              <a:rPr lang="en-US" dirty="0">
                <a:latin typeface="Times New Roman" panose="02020603050405020304" pitchFamily="18" charset="0"/>
                <a:cs typeface="Times New Roman" panose="02020603050405020304" pitchFamily="18" charset="0"/>
              </a:rPr>
              <a:t>8.1 Cost/Schedule Integration </a:t>
            </a:r>
            <a:endParaRPr lang="en-US" i="1" dirty="0">
              <a:latin typeface="Times New Roman" panose="02020603050405020304" pitchFamily="18" charset="0"/>
              <a:cs typeface="Times New Roman" panose="02020603050405020304" pitchFamily="18" charset="0"/>
            </a:endParaRPr>
          </a:p>
          <a:p>
            <a:r>
              <a:rPr lang="en-US" dirty="0">
                <a:latin typeface="Times New Roman" panose="02020603050405020304" pitchFamily="18" charset="0"/>
                <a:cs typeface="Times New Roman" panose="02020603050405020304" pitchFamily="18" charset="0"/>
              </a:rPr>
              <a:t>9 Reporting and Analysis: </a:t>
            </a:r>
            <a:endParaRPr lang="en-US" i="1" dirty="0">
              <a:latin typeface="Times New Roman" panose="02020603050405020304" pitchFamily="18" charset="0"/>
              <a:cs typeface="Times New Roman" panose="02020603050405020304" pitchFamily="18" charset="0"/>
            </a:endParaRPr>
          </a:p>
          <a:p>
            <a:r>
              <a:rPr lang="en-US" dirty="0">
                <a:latin typeface="Times New Roman" panose="02020603050405020304" pitchFamily="18" charset="0"/>
                <a:cs typeface="Times New Roman" panose="02020603050405020304" pitchFamily="18" charset="0"/>
              </a:rPr>
              <a:t>9.1 Frequency of Reports </a:t>
            </a:r>
            <a:endParaRPr lang="en-US" i="1" dirty="0">
              <a:latin typeface="Times New Roman" panose="02020603050405020304" pitchFamily="18" charset="0"/>
              <a:cs typeface="Times New Roman" panose="02020603050405020304" pitchFamily="18" charset="0"/>
            </a:endParaRPr>
          </a:p>
          <a:p>
            <a:r>
              <a:rPr lang="en-US" dirty="0">
                <a:latin typeface="Times New Roman" panose="02020603050405020304" pitchFamily="18" charset="0"/>
                <a:cs typeface="Times New Roman" panose="02020603050405020304" pitchFamily="18" charset="0"/>
              </a:rPr>
              <a:t>9.2 Variance Analysis </a:t>
            </a:r>
          </a:p>
          <a:p>
            <a:r>
              <a:rPr lang="en-US" dirty="0">
                <a:latin typeface="Times New Roman" panose="02020603050405020304" pitchFamily="18" charset="0"/>
                <a:cs typeface="Times New Roman" panose="02020603050405020304" pitchFamily="18" charset="0"/>
              </a:rPr>
              <a:t>9.3 Report Distribution</a:t>
            </a:r>
            <a:endParaRPr lang="en-US" i="1"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204177042"/>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03ED721-7213-0E7B-0073-3E8B616487FA}"/>
            </a:ext>
          </a:extLst>
        </p:cNvPr>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894AC80A-9DE8-B586-8FD7-9160D68A9787}"/>
              </a:ext>
            </a:extLst>
          </p:cNvPr>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a:extLst>
              <a:ext uri="{FF2B5EF4-FFF2-40B4-BE49-F238E27FC236}">
                <a16:creationId xmlns:a16="http://schemas.microsoft.com/office/drawing/2014/main" id="{EC189C00-3DA8-FD1B-4B0D-CB8EF599F6D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prstClr val="white"/>
              </a:solidFill>
              <a:effectLst/>
              <a:uLnTx/>
              <a:uFillTx/>
              <a:latin typeface="Calibri"/>
              <a:ea typeface="+mn-ea"/>
              <a:cs typeface="+mn-cs"/>
            </a:endParaRPr>
          </a:p>
        </p:txBody>
      </p:sp>
      <p:sp>
        <p:nvSpPr>
          <p:cNvPr id="8" name="Parallelogram 7">
            <a:extLst>
              <a:ext uri="{FF2B5EF4-FFF2-40B4-BE49-F238E27FC236}">
                <a16:creationId xmlns:a16="http://schemas.microsoft.com/office/drawing/2014/main" id="{FF060391-8888-094C-F541-4320A3DC5672}"/>
              </a:ext>
            </a:extLst>
          </p:cNvPr>
          <p:cNvSpPr/>
          <p:nvPr/>
        </p:nvSpPr>
        <p:spPr>
          <a:xfrm rot="16200000" flipV="1">
            <a:off x="-1548190" y="446767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srgbClr val="669BBC"/>
              </a:solidFill>
              <a:effectLst/>
              <a:uLnTx/>
              <a:uFillTx/>
              <a:latin typeface="Calibri"/>
              <a:ea typeface="+mn-ea"/>
              <a:cs typeface="+mn-cs"/>
            </a:endParaRPr>
          </a:p>
        </p:txBody>
      </p:sp>
      <p:sp>
        <p:nvSpPr>
          <p:cNvPr id="25" name="TextBox 24">
            <a:extLst>
              <a:ext uri="{FF2B5EF4-FFF2-40B4-BE49-F238E27FC236}">
                <a16:creationId xmlns:a16="http://schemas.microsoft.com/office/drawing/2014/main" id="{1C6C2826-9992-910C-2114-B145849E91A9}"/>
              </a:ext>
            </a:extLst>
          </p:cNvPr>
          <p:cNvSpPr txBox="1"/>
          <p:nvPr/>
        </p:nvSpPr>
        <p:spPr>
          <a:xfrm>
            <a:off x="4577137" y="1492530"/>
            <a:ext cx="5776231" cy="461665"/>
          </a:xfrm>
          <a:prstGeom prst="rect">
            <a:avLst/>
          </a:prstGeom>
          <a:noFill/>
        </p:spPr>
        <p:txBody>
          <a:bodyPr wrap="square" rtlCol="0">
            <a:spAutoFit/>
          </a:bodyPr>
          <a:lstStyle/>
          <a:p>
            <a:pPr eaLnBrk="0" fontAlgn="base" hangingPunct="0">
              <a:spcBef>
                <a:spcPct val="0"/>
              </a:spcBef>
              <a:spcAft>
                <a:spcPct val="0"/>
              </a:spcAft>
              <a:defRPr/>
            </a:pPr>
            <a:r>
              <a:rPr lang="en-US" sz="2400" b="1" dirty="0">
                <a:solidFill>
                  <a:srgbClr val="00B0F0"/>
                </a:solidFill>
                <a:latin typeface="Times New Roman" panose="02020603050405020304" pitchFamily="18" charset="0"/>
                <a:cs typeface="Times New Roman" panose="02020603050405020304" pitchFamily="18" charset="0"/>
              </a:rPr>
              <a:t>Cost Budgeting, Control and Reporting : </a:t>
            </a:r>
          </a:p>
        </p:txBody>
      </p:sp>
      <p:sp>
        <p:nvSpPr>
          <p:cNvPr id="28" name="Rectangle 27">
            <a:extLst>
              <a:ext uri="{FF2B5EF4-FFF2-40B4-BE49-F238E27FC236}">
                <a16:creationId xmlns:a16="http://schemas.microsoft.com/office/drawing/2014/main" id="{14DE12B3-98DF-DAEB-AAA6-2FD29068E3BF}"/>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32" name="Rectangle 31">
            <a:extLst>
              <a:ext uri="{FF2B5EF4-FFF2-40B4-BE49-F238E27FC236}">
                <a16:creationId xmlns:a16="http://schemas.microsoft.com/office/drawing/2014/main" id="{63B1DDB3-6368-3E82-C8CC-E5FA1B9900F8}"/>
              </a:ext>
            </a:extLst>
          </p:cNvPr>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b="1" dirty="0">
                <a:solidFill>
                  <a:schemeClr val="tx1"/>
                </a:solidFill>
                <a:latin typeface="Alexandria" charset="0"/>
                <a:cs typeface="Alexandria" charset="0"/>
              </a:rPr>
              <a:t>Lecture 6</a:t>
            </a:r>
          </a:p>
        </p:txBody>
      </p:sp>
      <p:pic>
        <p:nvPicPr>
          <p:cNvPr id="6" name="Graphic 21">
            <a:extLst>
              <a:ext uri="{FF2B5EF4-FFF2-40B4-BE49-F238E27FC236}">
                <a16:creationId xmlns:a16="http://schemas.microsoft.com/office/drawing/2014/main" id="{39703AEC-6F9D-A7B9-8EE5-425FD6D376CD}"/>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7" name="TextBox 6">
            <a:extLst>
              <a:ext uri="{FF2B5EF4-FFF2-40B4-BE49-F238E27FC236}">
                <a16:creationId xmlns:a16="http://schemas.microsoft.com/office/drawing/2014/main" id="{304B78D8-7B9B-FFE1-7DE2-2BD5984F197A}"/>
              </a:ext>
            </a:extLst>
          </p:cNvPr>
          <p:cNvSpPr txBox="1"/>
          <p:nvPr/>
        </p:nvSpPr>
        <p:spPr>
          <a:xfrm>
            <a:off x="3150822" y="2480983"/>
            <a:ext cx="8721629" cy="3693319"/>
          </a:xfrm>
          <a:prstGeom prst="rect">
            <a:avLst/>
          </a:prstGeom>
          <a:noFill/>
        </p:spPr>
        <p:txBody>
          <a:bodyPr wrap="square">
            <a:spAutoFit/>
          </a:bodyPr>
          <a:lstStyle/>
          <a:p>
            <a:r>
              <a:rPr lang="en-US" b="1" dirty="0"/>
              <a:t>First: Overhead Costs:</a:t>
            </a:r>
          </a:p>
          <a:p>
            <a:pPr algn="just"/>
            <a:r>
              <a:rPr lang="en-US" dirty="0">
                <a:latin typeface="Alexandria"/>
              </a:rPr>
              <a:t>Overhead is considered one of the most tedious problems of cost accounting. Accumulated overhead costs are allocated in stages. First the overhead costs are allocated to the cost centers and in turn are allocated to job order costs and process costs. With a large number of indirect cost classifications and a large number of cost centers, the computations can be voluminous. </a:t>
            </a:r>
          </a:p>
          <a:p>
            <a:pPr algn="just"/>
            <a:r>
              <a:rPr lang="en-US" dirty="0">
                <a:latin typeface="Alexandria"/>
              </a:rPr>
              <a:t>Cost engineers must recognize that the cost data that emerge from these calculations are affected significantly by the measures used for allocation, and they should understand fully the techniques used for the allocation. A basis must be selected to allocate the costs fairly. Consider building maintenance as an example. </a:t>
            </a:r>
          </a:p>
          <a:p>
            <a:pPr algn="just"/>
            <a:r>
              <a:rPr lang="en-US" dirty="0">
                <a:latin typeface="Alexandria"/>
              </a:rPr>
              <a:t>Measurement can be made on the basis of square feet and allocated on the basis of floor space occupied by each cost center. In turn, cost centers must have a measure to allocate this overhead, which might be </a:t>
            </a:r>
            <a:r>
              <a:rPr lang="en-US" b="1" dirty="0">
                <a:solidFill>
                  <a:srgbClr val="00B0F0"/>
                </a:solidFill>
                <a:latin typeface="Alexandria"/>
              </a:rPr>
              <a:t>labor hours, machine hours, material, and so on</a:t>
            </a:r>
            <a:r>
              <a:rPr lang="en-US" dirty="0">
                <a:latin typeface="Alexandria"/>
              </a:rPr>
              <a:t>.</a:t>
            </a:r>
          </a:p>
        </p:txBody>
      </p:sp>
    </p:spTree>
    <p:extLst>
      <p:ext uri="{BB962C8B-B14F-4D97-AF65-F5344CB8AC3E}">
        <p14:creationId xmlns:p14="http://schemas.microsoft.com/office/powerpoint/2010/main" val="3011920746"/>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91F33A7-AB6D-5FF5-FD32-872A84D9AF73}"/>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36A1A4D2-DE05-5C25-7077-7B3A50CEBF1C}"/>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23" name="Rectangle: Rounded Corners 22">
            <a:extLst>
              <a:ext uri="{FF2B5EF4-FFF2-40B4-BE49-F238E27FC236}">
                <a16:creationId xmlns:a16="http://schemas.microsoft.com/office/drawing/2014/main" id="{210CF725-CB02-F320-80AF-01DD5F5B7BA5}"/>
              </a:ext>
            </a:extLst>
          </p:cNvPr>
          <p:cNvSpPr/>
          <p:nvPr/>
        </p:nvSpPr>
        <p:spPr>
          <a:xfrm>
            <a:off x="9733934" y="952845"/>
            <a:ext cx="3002401"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b="1">
                <a:solidFill>
                  <a:schemeClr val="tx1"/>
                </a:solidFill>
                <a:latin typeface="Alexandria" charset="0"/>
                <a:cs typeface="Alexandria" charset="0"/>
              </a:rPr>
              <a:t>Lecture 6</a:t>
            </a:r>
            <a:endParaRPr lang="en-US" b="1" dirty="0">
              <a:solidFill>
                <a:schemeClr val="tx1"/>
              </a:solidFill>
              <a:latin typeface="Alexandria" charset="0"/>
              <a:cs typeface="Alexandria" charset="0"/>
            </a:endParaRPr>
          </a:p>
        </p:txBody>
      </p:sp>
      <p:sp>
        <p:nvSpPr>
          <p:cNvPr id="25" name="Rectangle: Rounded Corners 24">
            <a:extLst>
              <a:ext uri="{FF2B5EF4-FFF2-40B4-BE49-F238E27FC236}">
                <a16:creationId xmlns:a16="http://schemas.microsoft.com/office/drawing/2014/main" id="{FB662263-09D1-DEE9-61F4-CEF5AEDCC05B}"/>
              </a:ext>
            </a:extLst>
          </p:cNvPr>
          <p:cNvSpPr/>
          <p:nvPr/>
        </p:nvSpPr>
        <p:spPr>
          <a:xfrm>
            <a:off x="1181062" y="1285192"/>
            <a:ext cx="9019219"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l"/>
            <a:endParaRPr lang="en-US" sz="1800" b="0" i="0" u="none" strike="noStrike" baseline="0" dirty="0">
              <a:solidFill>
                <a:schemeClr val="tx1"/>
              </a:solidFill>
              <a:latin typeface="Sabon-Roman"/>
            </a:endParaRPr>
          </a:p>
          <a:p>
            <a:pPr algn="l"/>
            <a:endParaRPr lang="en-US" dirty="0">
              <a:solidFill>
                <a:schemeClr val="tx1"/>
              </a:solidFill>
              <a:latin typeface="Sabon-Roman"/>
            </a:endParaRPr>
          </a:p>
          <a:p>
            <a:pPr algn="l"/>
            <a:endParaRPr lang="en-US" sz="1800" b="0" i="0" u="none" strike="noStrike" baseline="0" dirty="0">
              <a:solidFill>
                <a:schemeClr val="tx1"/>
              </a:solidFill>
              <a:latin typeface="Sabon-Roman"/>
            </a:endParaRPr>
          </a:p>
          <a:p>
            <a:pPr algn="l"/>
            <a:endParaRPr lang="en-US" dirty="0">
              <a:solidFill>
                <a:schemeClr val="tx1"/>
              </a:solidFill>
              <a:latin typeface="Sabon-Roman"/>
            </a:endParaRPr>
          </a:p>
          <a:p>
            <a:pPr algn="l"/>
            <a:endParaRPr lang="en-US" sz="1800" b="0" i="0" u="none" strike="noStrike" baseline="0" dirty="0">
              <a:solidFill>
                <a:schemeClr val="tx1"/>
              </a:solidFill>
              <a:latin typeface="Sabon-Roman"/>
            </a:endParaRPr>
          </a:p>
          <a:p>
            <a:pPr algn="l"/>
            <a:endParaRPr lang="en-US" dirty="0">
              <a:solidFill>
                <a:schemeClr val="tx1"/>
              </a:solidFill>
              <a:latin typeface="Sabon-Roman"/>
            </a:endParaRPr>
          </a:p>
          <a:p>
            <a:pPr algn="just"/>
            <a:endParaRPr lang="en-US" sz="1800" b="0" i="0" u="none" strike="noStrike" baseline="0" dirty="0">
              <a:solidFill>
                <a:schemeClr val="tx1"/>
              </a:solidFill>
              <a:latin typeface="Alexandria"/>
            </a:endParaRPr>
          </a:p>
          <a:p>
            <a:pPr algn="just"/>
            <a:r>
              <a:rPr lang="en-US" sz="1800" b="0" i="0" u="none" strike="noStrike" baseline="0" dirty="0">
                <a:solidFill>
                  <a:schemeClr val="tx1"/>
                </a:solidFill>
                <a:latin typeface="Alexandria"/>
              </a:rPr>
              <a:t>A simple illustration will show how </a:t>
            </a:r>
            <a:r>
              <a:rPr lang="en-US" sz="1800" b="1" i="0" u="none" strike="noStrike" baseline="0" dirty="0">
                <a:solidFill>
                  <a:schemeClr val="tx1"/>
                </a:solidFill>
                <a:latin typeface="Alexandria"/>
              </a:rPr>
              <a:t>overhead is applied to an individual job at a cost center with allocation based on labor dollars. </a:t>
            </a:r>
            <a:r>
              <a:rPr lang="en-US" sz="1800" b="0" i="0" u="none" strike="noStrike" baseline="0" dirty="0">
                <a:solidFill>
                  <a:schemeClr val="tx1"/>
                </a:solidFill>
                <a:latin typeface="Alexandria"/>
              </a:rPr>
              <a:t>Thus job </a:t>
            </a:r>
            <a:r>
              <a:rPr lang="en-US" sz="1800" b="1" i="0" u="none" strike="noStrike" baseline="0" dirty="0">
                <a:solidFill>
                  <a:schemeClr val="tx1"/>
                </a:solidFill>
                <a:latin typeface="Alexandria"/>
              </a:rPr>
              <a:t>504</a:t>
            </a:r>
            <a:r>
              <a:rPr lang="en-US" sz="1800" b="0" i="0" u="none" strike="noStrike" baseline="0" dirty="0">
                <a:solidFill>
                  <a:schemeClr val="tx1"/>
                </a:solidFill>
                <a:latin typeface="Alexandria"/>
              </a:rPr>
              <a:t> would be allocated $4000 of the total overhead of </a:t>
            </a:r>
            <a:r>
              <a:rPr lang="en-US" sz="1800" b="1" i="0" u="none" strike="noStrike" baseline="0" dirty="0">
                <a:solidFill>
                  <a:srgbClr val="00B0F0"/>
                </a:solidFill>
                <a:latin typeface="Alexandria"/>
              </a:rPr>
              <a:t>$50,000 </a:t>
            </a:r>
            <a:r>
              <a:rPr lang="en-US" sz="1800" b="0" i="0" u="none" strike="noStrike" baseline="0" dirty="0">
                <a:solidFill>
                  <a:schemeClr val="tx1"/>
                </a:solidFill>
                <a:latin typeface="Alexandria"/>
              </a:rPr>
              <a:t>for cost center A.</a:t>
            </a:r>
          </a:p>
          <a:p>
            <a:pPr algn="just"/>
            <a:endParaRPr kumimoji="0" lang="en-US" kern="1200" cap="none" spc="0" normalizeH="0" noProof="0" dirty="0">
              <a:ln>
                <a:noFill/>
              </a:ln>
              <a:solidFill>
                <a:schemeClr val="tx1"/>
              </a:solidFill>
              <a:effectLst/>
              <a:uLnTx/>
              <a:uFillTx/>
              <a:latin typeface="Alexandria"/>
            </a:endParaRPr>
          </a:p>
          <a:p>
            <a:pPr algn="just"/>
            <a:endParaRPr lang="en-US" sz="1800" b="0" i="0" u="none" strike="noStrike" baseline="0" dirty="0">
              <a:solidFill>
                <a:schemeClr val="tx1"/>
              </a:solidFill>
              <a:latin typeface="Alexandria"/>
            </a:endParaRPr>
          </a:p>
          <a:p>
            <a:pPr algn="just"/>
            <a:endParaRPr kumimoji="0" lang="en-US" kern="1200" cap="none" spc="0" normalizeH="0" noProof="0" dirty="0">
              <a:ln>
                <a:noFill/>
              </a:ln>
              <a:solidFill>
                <a:schemeClr val="tx1"/>
              </a:solidFill>
              <a:effectLst/>
              <a:uLnTx/>
              <a:uFillTx/>
              <a:latin typeface="Alexandria"/>
            </a:endParaRPr>
          </a:p>
          <a:p>
            <a:pPr algn="just"/>
            <a:endParaRPr lang="en-US" sz="1800" b="0" i="0" u="none" strike="noStrike" baseline="0" dirty="0">
              <a:solidFill>
                <a:schemeClr val="tx1"/>
              </a:solidFill>
              <a:latin typeface="Alexandria"/>
            </a:endParaRPr>
          </a:p>
          <a:p>
            <a:pPr algn="just"/>
            <a:endParaRPr kumimoji="0" lang="en-US" kern="1200" cap="none" spc="0" normalizeH="0" noProof="0" dirty="0">
              <a:ln>
                <a:noFill/>
              </a:ln>
              <a:solidFill>
                <a:schemeClr val="tx1"/>
              </a:solidFill>
              <a:effectLst/>
              <a:uLnTx/>
              <a:uFillTx/>
              <a:latin typeface="Alexandria"/>
            </a:endParaRPr>
          </a:p>
          <a:p>
            <a:pPr algn="just"/>
            <a:endParaRPr lang="en-US" sz="1800" b="0" i="0" u="none" strike="noStrike" baseline="0" dirty="0">
              <a:solidFill>
                <a:schemeClr val="tx1"/>
              </a:solidFill>
              <a:latin typeface="Alexandria"/>
            </a:endParaRPr>
          </a:p>
          <a:p>
            <a:pPr algn="just"/>
            <a:endParaRPr kumimoji="0" lang="en-US" kern="1200" cap="none" spc="0" normalizeH="0" noProof="0" dirty="0">
              <a:ln>
                <a:noFill/>
              </a:ln>
              <a:solidFill>
                <a:schemeClr val="tx1"/>
              </a:solidFill>
              <a:effectLst/>
              <a:uLnTx/>
              <a:uFillTx/>
              <a:latin typeface="Alexandria"/>
            </a:endParaRPr>
          </a:p>
          <a:p>
            <a:pPr algn="just"/>
            <a:endParaRPr lang="en-US" sz="1800" b="0" i="0" u="none" strike="noStrike" baseline="0" dirty="0">
              <a:solidFill>
                <a:schemeClr val="tx1"/>
              </a:solidFill>
              <a:latin typeface="Alexandria"/>
            </a:endParaRPr>
          </a:p>
          <a:p>
            <a:pPr algn="just"/>
            <a:endParaRPr kumimoji="0" lang="en-US" kern="1200" cap="none" spc="0" normalizeH="0" noProof="0" dirty="0">
              <a:ln>
                <a:noFill/>
              </a:ln>
              <a:solidFill>
                <a:schemeClr val="tx1"/>
              </a:solidFill>
              <a:effectLst/>
              <a:uLnTx/>
              <a:uFillTx/>
              <a:latin typeface="Alexandria"/>
            </a:endParaRPr>
          </a:p>
          <a:p>
            <a:pPr algn="just"/>
            <a:endParaRPr lang="en-US" sz="1800" b="0" i="0" u="none" strike="noStrike" baseline="0" dirty="0">
              <a:solidFill>
                <a:schemeClr val="tx1"/>
              </a:solidFill>
              <a:latin typeface="Alexandria"/>
            </a:endParaRPr>
          </a:p>
          <a:p>
            <a:pPr algn="just"/>
            <a:endParaRPr kumimoji="0" lang="en-US" kern="1200" cap="none" spc="0" normalizeH="0" noProof="0" dirty="0">
              <a:ln>
                <a:noFill/>
              </a:ln>
              <a:solidFill>
                <a:schemeClr val="tx1"/>
              </a:solidFill>
              <a:effectLst/>
              <a:uLnTx/>
              <a:uFillTx/>
              <a:latin typeface="Alexandria"/>
            </a:endParaRPr>
          </a:p>
          <a:p>
            <a:pPr algn="just"/>
            <a:endParaRPr lang="en-US" sz="1800" b="0" i="0" u="none" strike="noStrike" baseline="0" dirty="0">
              <a:solidFill>
                <a:schemeClr val="tx1"/>
              </a:solidFill>
              <a:latin typeface="Alexandria"/>
            </a:endParaRPr>
          </a:p>
          <a:p>
            <a:pPr algn="just"/>
            <a:endParaRPr kumimoji="0" lang="en-US" kern="1200" cap="none" spc="0" normalizeH="0" noProof="0" dirty="0">
              <a:ln>
                <a:noFill/>
              </a:ln>
              <a:solidFill>
                <a:schemeClr val="tx1"/>
              </a:solidFill>
              <a:effectLst/>
              <a:uLnTx/>
              <a:uFillTx/>
              <a:latin typeface="Alexandria"/>
            </a:endParaRPr>
          </a:p>
          <a:p>
            <a:pPr algn="just"/>
            <a:endParaRPr lang="en-US" sz="1800" b="0" i="0" u="none" strike="noStrike" baseline="0" dirty="0">
              <a:solidFill>
                <a:schemeClr val="tx1"/>
              </a:solidFill>
              <a:latin typeface="Alexandria"/>
            </a:endParaRPr>
          </a:p>
          <a:p>
            <a:pPr algn="just"/>
            <a:endParaRPr kumimoji="0" lang="en-US" kern="1200" cap="none" spc="0" normalizeH="0" noProof="0" dirty="0">
              <a:ln>
                <a:noFill/>
              </a:ln>
              <a:solidFill>
                <a:schemeClr val="tx1"/>
              </a:solidFill>
              <a:effectLst/>
              <a:uLnTx/>
              <a:uFillTx/>
              <a:latin typeface="Alexandria"/>
            </a:endParaRPr>
          </a:p>
          <a:p>
            <a:pPr algn="just"/>
            <a:endParaRPr lang="en-US" sz="1800" b="0" i="0" u="none" strike="noStrike" baseline="0" dirty="0">
              <a:solidFill>
                <a:schemeClr val="tx1"/>
              </a:solidFill>
              <a:latin typeface="Alexandria"/>
            </a:endParaRPr>
          </a:p>
          <a:p>
            <a:pPr algn="just"/>
            <a:endParaRPr kumimoji="0" lang="en-US" kern="1200" cap="none" spc="0" normalizeH="0" noProof="0" dirty="0">
              <a:ln>
                <a:noFill/>
              </a:ln>
              <a:solidFill>
                <a:schemeClr val="tx1"/>
              </a:solidFill>
              <a:effectLst/>
              <a:uLnTx/>
              <a:uFillTx/>
              <a:latin typeface="Alexandria"/>
            </a:endParaRPr>
          </a:p>
          <a:p>
            <a:pPr algn="just"/>
            <a:endParaRPr kumimoji="0" lang="en-US" sz="1800" b="0" i="0" u="none" strike="noStrike" kern="1200" cap="none" spc="0" normalizeH="0" baseline="0" noProof="0" dirty="0">
              <a:ln>
                <a:noFill/>
              </a:ln>
              <a:solidFill>
                <a:schemeClr val="tx1"/>
              </a:solidFill>
              <a:effectLst/>
              <a:uLnTx/>
              <a:uFillTx/>
              <a:latin typeface="Alexandria"/>
            </a:endParaRPr>
          </a:p>
        </p:txBody>
      </p:sp>
      <p:pic>
        <p:nvPicPr>
          <p:cNvPr id="5" name="Graphic 21">
            <a:extLst>
              <a:ext uri="{FF2B5EF4-FFF2-40B4-BE49-F238E27FC236}">
                <a16:creationId xmlns:a16="http://schemas.microsoft.com/office/drawing/2014/main" id="{93D410F0-3926-DF53-8C9F-4FBBE31EC97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pic>
        <p:nvPicPr>
          <p:cNvPr id="4" name="Picture 3">
            <a:extLst>
              <a:ext uri="{FF2B5EF4-FFF2-40B4-BE49-F238E27FC236}">
                <a16:creationId xmlns:a16="http://schemas.microsoft.com/office/drawing/2014/main" id="{F9F1A900-4C96-0202-D6DA-8FD4E840050F}"/>
              </a:ext>
            </a:extLst>
          </p:cNvPr>
          <p:cNvPicPr>
            <a:picLocks noChangeAspect="1"/>
          </p:cNvPicPr>
          <p:nvPr/>
        </p:nvPicPr>
        <p:blipFill>
          <a:blip r:embed="rId3"/>
          <a:stretch>
            <a:fillRect/>
          </a:stretch>
        </p:blipFill>
        <p:spPr>
          <a:xfrm>
            <a:off x="2283793" y="2359741"/>
            <a:ext cx="6813755" cy="2403988"/>
          </a:xfrm>
          <a:prstGeom prst="rect">
            <a:avLst/>
          </a:prstGeom>
        </p:spPr>
      </p:pic>
    </p:spTree>
    <p:extLst>
      <p:ext uri="{BB962C8B-B14F-4D97-AF65-F5344CB8AC3E}">
        <p14:creationId xmlns:p14="http://schemas.microsoft.com/office/powerpoint/2010/main" val="1361123771"/>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9132848-189B-EAFE-5777-1C47B0B6329F}"/>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9449559A-D1CB-CB5D-58C3-A6368CBAD6C7}"/>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23" name="Rectangle: Rounded Corners 22">
            <a:extLst>
              <a:ext uri="{FF2B5EF4-FFF2-40B4-BE49-F238E27FC236}">
                <a16:creationId xmlns:a16="http://schemas.microsoft.com/office/drawing/2014/main" id="{AA72CD21-E901-74F3-FAA4-20639592D6C8}"/>
              </a:ext>
            </a:extLst>
          </p:cNvPr>
          <p:cNvSpPr/>
          <p:nvPr/>
        </p:nvSpPr>
        <p:spPr>
          <a:xfrm>
            <a:off x="9733934" y="952845"/>
            <a:ext cx="3002401"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b="1">
                <a:solidFill>
                  <a:schemeClr val="tx1"/>
                </a:solidFill>
                <a:latin typeface="Alexandria" charset="0"/>
                <a:cs typeface="Alexandria" charset="0"/>
              </a:rPr>
              <a:t>Lecture 6</a:t>
            </a:r>
            <a:endParaRPr lang="en-US" b="1" dirty="0">
              <a:solidFill>
                <a:schemeClr val="tx1"/>
              </a:solidFill>
              <a:latin typeface="Alexandria" charset="0"/>
              <a:cs typeface="Alexandria" charset="0"/>
            </a:endParaRPr>
          </a:p>
        </p:txBody>
      </p:sp>
      <p:sp>
        <p:nvSpPr>
          <p:cNvPr id="25" name="Rectangle: Rounded Corners 24">
            <a:extLst>
              <a:ext uri="{FF2B5EF4-FFF2-40B4-BE49-F238E27FC236}">
                <a16:creationId xmlns:a16="http://schemas.microsoft.com/office/drawing/2014/main" id="{CFB7C842-9D75-F9AA-74F6-F98A58037E7E}"/>
              </a:ext>
            </a:extLst>
          </p:cNvPr>
          <p:cNvSpPr/>
          <p:nvPr/>
        </p:nvSpPr>
        <p:spPr>
          <a:xfrm>
            <a:off x="1181062" y="1285192"/>
            <a:ext cx="9019219"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lnSpc>
                <a:spcPct val="150000"/>
              </a:lnSpc>
            </a:pPr>
            <a:r>
              <a:rPr lang="en-US" sz="1800" b="0" i="0" u="none" strike="noStrike" baseline="0" dirty="0">
                <a:solidFill>
                  <a:schemeClr val="tx1"/>
                </a:solidFill>
                <a:latin typeface="Alexandria"/>
              </a:rPr>
              <a:t>Overhead is allocated using a base measure (e.g., labor dollars, hours) to find a "</a:t>
            </a:r>
            <a:r>
              <a:rPr lang="en-US" sz="1800" b="1" i="0" u="none" strike="noStrike" baseline="0" dirty="0">
                <a:solidFill>
                  <a:schemeClr val="tx1"/>
                </a:solidFill>
                <a:latin typeface="Alexandria"/>
              </a:rPr>
              <a:t>burden rate</a:t>
            </a:r>
            <a:r>
              <a:rPr lang="en-US" sz="1800" b="0" i="0" u="none" strike="noStrike" baseline="0" dirty="0">
                <a:solidFill>
                  <a:schemeClr val="tx1"/>
                </a:solidFill>
                <a:latin typeface="Alexandria"/>
              </a:rPr>
              <a:t>" </a:t>
            </a:r>
            <a:r>
              <a:rPr lang="en-US" sz="1800" b="1" i="0" u="none" strike="noStrike" baseline="0" dirty="0">
                <a:solidFill>
                  <a:schemeClr val="tx1"/>
                </a:solidFill>
                <a:latin typeface="Alexandria"/>
              </a:rPr>
              <a:t>Example Case</a:t>
            </a:r>
            <a:r>
              <a:rPr lang="en-US" sz="1800" b="0" i="0" u="none" strike="noStrike" baseline="0" dirty="0">
                <a:solidFill>
                  <a:schemeClr val="tx1"/>
                </a:solidFill>
                <a:latin typeface="Alexandria"/>
              </a:rPr>
              <a:t>:</a:t>
            </a:r>
            <a:r>
              <a:rPr lang="ar-SY" sz="1800" b="0" i="0" u="none" strike="noStrike" baseline="0" dirty="0">
                <a:solidFill>
                  <a:schemeClr val="tx1"/>
                </a:solidFill>
                <a:latin typeface="Alexandria"/>
              </a:rPr>
              <a:t> </a:t>
            </a:r>
          </a:p>
          <a:p>
            <a:pPr algn="just">
              <a:lnSpc>
                <a:spcPct val="150000"/>
              </a:lnSpc>
            </a:pPr>
            <a:r>
              <a:rPr lang="en-US" sz="1800" b="1" i="0" u="none" strike="noStrike" baseline="0" dirty="0">
                <a:solidFill>
                  <a:schemeClr val="tx1"/>
                </a:solidFill>
                <a:latin typeface="Alexandria"/>
              </a:rPr>
              <a:t>Total Overhead for Cost Center B </a:t>
            </a:r>
            <a:r>
              <a:rPr lang="en-US" sz="1800" b="0" i="0" u="none" strike="noStrike" baseline="0" dirty="0">
                <a:solidFill>
                  <a:schemeClr val="tx1"/>
                </a:solidFill>
                <a:latin typeface="Alexandria"/>
              </a:rPr>
              <a:t>= $80,000</a:t>
            </a:r>
            <a:endParaRPr lang="ar-SY" sz="1800" b="0" i="0" u="none" strike="noStrike" baseline="0" dirty="0">
              <a:solidFill>
                <a:schemeClr val="tx1"/>
              </a:solidFill>
              <a:latin typeface="Alexandria"/>
            </a:endParaRPr>
          </a:p>
          <a:p>
            <a:pPr algn="just">
              <a:lnSpc>
                <a:spcPct val="150000"/>
              </a:lnSpc>
            </a:pPr>
            <a:r>
              <a:rPr lang="en-US" sz="1800" b="1" i="0" u="none" strike="noStrike" baseline="0" dirty="0">
                <a:solidFill>
                  <a:schemeClr val="tx1"/>
                </a:solidFill>
                <a:latin typeface="Alexandria"/>
              </a:rPr>
              <a:t>Estimated Total Direct Labor Cost </a:t>
            </a:r>
            <a:r>
              <a:rPr lang="en-US" sz="1800" b="0" i="0" u="none" strike="noStrike" baseline="0" dirty="0">
                <a:solidFill>
                  <a:schemeClr val="tx1"/>
                </a:solidFill>
                <a:latin typeface="Alexandria"/>
              </a:rPr>
              <a:t>= $40,000</a:t>
            </a:r>
            <a:endParaRPr lang="ar-SY" sz="1800" b="0" i="0" u="none" strike="noStrike" baseline="0" dirty="0">
              <a:solidFill>
                <a:schemeClr val="tx1"/>
              </a:solidFill>
              <a:latin typeface="Alexandria"/>
            </a:endParaRPr>
          </a:p>
          <a:p>
            <a:pPr algn="just">
              <a:lnSpc>
                <a:spcPct val="150000"/>
              </a:lnSpc>
            </a:pPr>
            <a:r>
              <a:rPr lang="en-US" sz="1800" b="0" i="0" u="none" strike="noStrike" baseline="0" dirty="0">
                <a:solidFill>
                  <a:schemeClr val="tx1"/>
                </a:solidFill>
                <a:latin typeface="Alexandria"/>
              </a:rPr>
              <a:t>Burden Rate Calculation</a:t>
            </a:r>
            <a:r>
              <a:rPr lang="ar-SY" sz="1800" b="0" i="0" u="none" strike="noStrike" baseline="0" dirty="0">
                <a:solidFill>
                  <a:schemeClr val="tx1"/>
                </a:solidFill>
                <a:latin typeface="Alexandria"/>
              </a:rPr>
              <a:t> :</a:t>
            </a:r>
            <a:r>
              <a:rPr lang="en-US" sz="1800" b="0" i="0" u="none" strike="noStrike" baseline="0" dirty="0">
                <a:solidFill>
                  <a:schemeClr val="tx1"/>
                </a:solidFill>
                <a:latin typeface="Alexandria"/>
              </a:rPr>
              <a:t>Burden Rate</a:t>
            </a:r>
            <a:r>
              <a:rPr lang="ar-SY" sz="1800" b="0" i="0" u="none" strike="noStrike" baseline="0" dirty="0">
                <a:solidFill>
                  <a:schemeClr val="tx1"/>
                </a:solidFill>
                <a:latin typeface="Alexandria"/>
              </a:rPr>
              <a:t>= </a:t>
            </a:r>
            <a:r>
              <a:rPr lang="en-US" sz="1800" b="0" i="0" u="none" strike="noStrike" baseline="0" dirty="0">
                <a:solidFill>
                  <a:schemeClr val="tx1"/>
                </a:solidFill>
                <a:latin typeface="Alexandria"/>
              </a:rPr>
              <a:t>Total</a:t>
            </a:r>
            <a:r>
              <a:rPr lang="ar-SY" sz="1800" b="0" i="0" u="none" strike="noStrike" baseline="0" dirty="0">
                <a:solidFill>
                  <a:schemeClr val="tx1"/>
                </a:solidFill>
                <a:latin typeface="Alexandria"/>
              </a:rPr>
              <a:t> </a:t>
            </a:r>
            <a:r>
              <a:rPr lang="en-US" sz="1800" b="0" i="0" u="none" strike="noStrike" baseline="0" dirty="0">
                <a:solidFill>
                  <a:schemeClr val="tx1"/>
                </a:solidFill>
                <a:latin typeface="Alexandria"/>
              </a:rPr>
              <a:t>Overhead </a:t>
            </a:r>
            <a:r>
              <a:rPr lang="ar-SY" sz="1800" b="0" i="0" u="none" strike="noStrike" baseline="0" dirty="0">
                <a:solidFill>
                  <a:schemeClr val="tx1"/>
                </a:solidFill>
                <a:latin typeface="Alexandria"/>
              </a:rPr>
              <a:t>/</a:t>
            </a:r>
            <a:r>
              <a:rPr lang="en-US" sz="1800" b="0" i="0" u="none" strike="noStrike" baseline="0" dirty="0">
                <a:solidFill>
                  <a:schemeClr val="tx1"/>
                </a:solidFill>
                <a:latin typeface="Alexandria"/>
              </a:rPr>
              <a:t>Direct</a:t>
            </a:r>
            <a:r>
              <a:rPr lang="ar-SY" sz="1800" b="0" i="0" u="none" strike="noStrike" baseline="0" dirty="0">
                <a:solidFill>
                  <a:schemeClr val="tx1"/>
                </a:solidFill>
                <a:latin typeface="Alexandria"/>
              </a:rPr>
              <a:t> </a:t>
            </a:r>
            <a:r>
              <a:rPr lang="en-US" sz="1800" b="0" i="0" u="none" strike="noStrike" baseline="0" dirty="0">
                <a:solidFill>
                  <a:schemeClr val="tx1"/>
                </a:solidFill>
                <a:latin typeface="Alexandria"/>
              </a:rPr>
              <a:t>Labor</a:t>
            </a:r>
            <a:r>
              <a:rPr lang="ar-SY" dirty="0">
                <a:solidFill>
                  <a:schemeClr val="tx1"/>
                </a:solidFill>
                <a:latin typeface="Alexandria"/>
              </a:rPr>
              <a:t> </a:t>
            </a:r>
            <a:r>
              <a:rPr lang="en-US" sz="1800" b="0" i="0" u="none" strike="noStrike" baseline="0" dirty="0">
                <a:solidFill>
                  <a:schemeClr val="tx1"/>
                </a:solidFill>
                <a:latin typeface="Alexandria"/>
              </a:rPr>
              <a:t>Cost=</a:t>
            </a:r>
            <a:endParaRPr lang="ar-SY" sz="1800" b="0" i="0" u="none" strike="noStrike" baseline="0" dirty="0">
              <a:solidFill>
                <a:schemeClr val="tx1"/>
              </a:solidFill>
              <a:latin typeface="Alexandria"/>
            </a:endParaRPr>
          </a:p>
          <a:p>
            <a:pPr algn="just">
              <a:lnSpc>
                <a:spcPct val="150000"/>
              </a:lnSpc>
            </a:pPr>
            <a:r>
              <a:rPr lang="en-US" sz="1800" b="0" i="0" u="none" strike="noStrike" baseline="0" dirty="0">
                <a:solidFill>
                  <a:schemeClr val="tx1"/>
                </a:solidFill>
                <a:latin typeface="Alexandria"/>
              </a:rPr>
              <a:t>$80,000\$40,000=</a:t>
            </a:r>
            <a:r>
              <a:rPr lang="en-US" sz="1800" b="1" i="0" u="none" strike="noStrike" baseline="0" dirty="0">
                <a:solidFill>
                  <a:schemeClr val="tx1"/>
                </a:solidFill>
                <a:latin typeface="Alexandria"/>
              </a:rPr>
              <a:t>2.0</a:t>
            </a:r>
            <a:endParaRPr lang="ar-SY" sz="1800" b="1" i="0" u="none" strike="noStrike" baseline="0" dirty="0">
              <a:solidFill>
                <a:schemeClr val="tx1"/>
              </a:solidFill>
              <a:latin typeface="Alexandria"/>
            </a:endParaRPr>
          </a:p>
          <a:p>
            <a:pPr algn="just">
              <a:lnSpc>
                <a:spcPct val="150000"/>
              </a:lnSpc>
            </a:pPr>
            <a:r>
              <a:rPr lang="en-US" sz="1800" b="0" i="0" u="none" strike="noStrike" baseline="0" dirty="0">
                <a:solidFill>
                  <a:schemeClr val="tx1"/>
                </a:solidFill>
                <a:latin typeface="Alexandria"/>
              </a:rPr>
              <a:t>Meaning: For every $1 of direct labor, apply $2 of overhead </a:t>
            </a:r>
            <a:endParaRPr lang="ar-SY" sz="1800" b="0" i="0" u="none" strike="noStrike" baseline="0" dirty="0">
              <a:solidFill>
                <a:schemeClr val="tx1"/>
              </a:solidFill>
              <a:latin typeface="Alexandria"/>
            </a:endParaRPr>
          </a:p>
          <a:p>
            <a:pPr algn="just">
              <a:lnSpc>
                <a:spcPct val="150000"/>
              </a:lnSpc>
            </a:pPr>
            <a:r>
              <a:rPr lang="en-US" sz="1800" b="0" i="0" u="none" strike="noStrike" baseline="0" dirty="0">
                <a:solidFill>
                  <a:schemeClr val="tx1"/>
                </a:solidFill>
                <a:latin typeface="Alexandria"/>
              </a:rPr>
              <a:t>If Job </a:t>
            </a:r>
            <a:r>
              <a:rPr lang="en-US" sz="1800" b="1" i="0" u="none" strike="noStrike" baseline="0" dirty="0">
                <a:solidFill>
                  <a:schemeClr val="tx1"/>
                </a:solidFill>
                <a:latin typeface="Alexandria"/>
              </a:rPr>
              <a:t>702 </a:t>
            </a:r>
            <a:r>
              <a:rPr lang="en-US" sz="1800" b="0" i="0" u="none" strike="noStrike" baseline="0" dirty="0">
                <a:solidFill>
                  <a:schemeClr val="tx1"/>
                </a:solidFill>
                <a:latin typeface="Alexandria"/>
              </a:rPr>
              <a:t>has a direct labor cost of $3,500, its applied overhead is </a:t>
            </a:r>
            <a:endParaRPr lang="ar-SY" sz="1800" b="0" i="0" u="none" strike="noStrike" baseline="0" dirty="0">
              <a:solidFill>
                <a:schemeClr val="tx1"/>
              </a:solidFill>
              <a:latin typeface="Alexandria"/>
            </a:endParaRPr>
          </a:p>
          <a:p>
            <a:pPr algn="just">
              <a:lnSpc>
                <a:spcPct val="150000"/>
              </a:lnSpc>
            </a:pPr>
            <a:r>
              <a:rPr lang="en-US" sz="1800" b="0" i="0" u="none" strike="noStrike" baseline="0" dirty="0">
                <a:solidFill>
                  <a:schemeClr val="tx1"/>
                </a:solidFill>
                <a:latin typeface="Alexandria"/>
              </a:rPr>
              <a:t>Applied Overhead=$3,500</a:t>
            </a:r>
            <a:r>
              <a:rPr lang="ar-SY" sz="1800" b="0" i="0" u="none" strike="noStrike" baseline="0" dirty="0">
                <a:solidFill>
                  <a:schemeClr val="tx1"/>
                </a:solidFill>
                <a:latin typeface="Alexandria"/>
              </a:rPr>
              <a:t>*</a:t>
            </a:r>
            <a:r>
              <a:rPr lang="en-US" sz="1800" b="0" i="0" u="none" strike="noStrike" baseline="0" dirty="0">
                <a:solidFill>
                  <a:schemeClr val="tx1"/>
                </a:solidFill>
                <a:latin typeface="Alexandria"/>
              </a:rPr>
              <a:t>2</a:t>
            </a:r>
            <a:r>
              <a:rPr lang="en-US" sz="1800" b="1" i="0" u="none" strike="noStrike" baseline="0" dirty="0">
                <a:solidFill>
                  <a:schemeClr val="tx1"/>
                </a:solidFill>
                <a:latin typeface="Alexandria"/>
              </a:rPr>
              <a:t>=$7,000</a:t>
            </a:r>
            <a:endParaRPr kumimoji="0" lang="en-US" sz="1800" b="1" i="0" u="none" strike="noStrike" kern="1200" cap="none" spc="0" normalizeH="0" baseline="0" noProof="0" dirty="0">
              <a:ln>
                <a:noFill/>
              </a:ln>
              <a:solidFill>
                <a:schemeClr val="tx1"/>
              </a:solidFill>
              <a:effectLst/>
              <a:uLnTx/>
              <a:uFillTx/>
              <a:latin typeface="Alexandria"/>
            </a:endParaRPr>
          </a:p>
        </p:txBody>
      </p:sp>
      <p:pic>
        <p:nvPicPr>
          <p:cNvPr id="5" name="Graphic 21">
            <a:extLst>
              <a:ext uri="{FF2B5EF4-FFF2-40B4-BE49-F238E27FC236}">
                <a16:creationId xmlns:a16="http://schemas.microsoft.com/office/drawing/2014/main" id="{B8840964-2CE9-C1EF-AC86-A6E8F1F7BCE8}"/>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2910967471"/>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4BD7E29-6696-659E-4FE0-8C7A7FD3834C}"/>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A87BD586-EE05-260B-64F7-1C3C81D08CD4}"/>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23" name="Rectangle: Rounded Corners 22">
            <a:extLst>
              <a:ext uri="{FF2B5EF4-FFF2-40B4-BE49-F238E27FC236}">
                <a16:creationId xmlns:a16="http://schemas.microsoft.com/office/drawing/2014/main" id="{6A12E04D-FAE4-EE08-2921-CDFB894F6282}"/>
              </a:ext>
            </a:extLst>
          </p:cNvPr>
          <p:cNvSpPr/>
          <p:nvPr/>
        </p:nvSpPr>
        <p:spPr>
          <a:xfrm>
            <a:off x="9733934" y="952845"/>
            <a:ext cx="3002401"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b="1">
                <a:solidFill>
                  <a:schemeClr val="tx1"/>
                </a:solidFill>
                <a:latin typeface="Alexandria" charset="0"/>
                <a:cs typeface="Alexandria" charset="0"/>
              </a:rPr>
              <a:t>Lecture 6</a:t>
            </a:r>
            <a:endParaRPr lang="en-US" b="1" dirty="0">
              <a:solidFill>
                <a:schemeClr val="tx1"/>
              </a:solidFill>
              <a:latin typeface="Alexandria" charset="0"/>
              <a:cs typeface="Alexandria" charset="0"/>
            </a:endParaRPr>
          </a:p>
        </p:txBody>
      </p:sp>
      <p:sp>
        <p:nvSpPr>
          <p:cNvPr id="25" name="Rectangle: Rounded Corners 24">
            <a:extLst>
              <a:ext uri="{FF2B5EF4-FFF2-40B4-BE49-F238E27FC236}">
                <a16:creationId xmlns:a16="http://schemas.microsoft.com/office/drawing/2014/main" id="{D1A40474-674A-A119-F96B-CC9BE6CCC248}"/>
              </a:ext>
            </a:extLst>
          </p:cNvPr>
          <p:cNvSpPr/>
          <p:nvPr/>
        </p:nvSpPr>
        <p:spPr>
          <a:xfrm>
            <a:off x="1181062" y="1285192"/>
            <a:ext cx="9019219"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just" defTabSz="914400" rtl="0" eaLnBrk="1" fontAlgn="auto" latinLnBrk="0" hangingPunct="1">
              <a:lnSpc>
                <a:spcPct val="100000"/>
              </a:lnSpc>
              <a:spcBef>
                <a:spcPts val="0"/>
              </a:spcBef>
              <a:spcAft>
                <a:spcPts val="0"/>
              </a:spcAft>
              <a:buClrTx/>
              <a:buSzTx/>
              <a:buFontTx/>
              <a:buNone/>
              <a:tabLst/>
              <a:defRPr/>
            </a:pPr>
            <a:r>
              <a:rPr kumimoji="0" lang="en-US" sz="1800" b="1" i="0" u="none" strike="noStrike" kern="1200" cap="none" spc="0" normalizeH="0" baseline="0" noProof="0" dirty="0">
                <a:ln>
                  <a:noFill/>
                </a:ln>
                <a:solidFill>
                  <a:schemeClr val="tx1"/>
                </a:solidFill>
                <a:effectLst/>
                <a:uLnTx/>
                <a:uFillTx/>
                <a:latin typeface="Alexandria"/>
              </a:rPr>
              <a:t>Allocating overhead based on actual data has two distinct disadvantages:</a:t>
            </a:r>
          </a:p>
          <a:p>
            <a:pPr marL="0" marR="0" lvl="0" indent="0" algn="just" defTabSz="914400" rtl="0" eaLnBrk="1" fontAlgn="auto" latinLnBrk="0" hangingPunct="1">
              <a:lnSpc>
                <a:spcPct val="100000"/>
              </a:lnSpc>
              <a:spcBef>
                <a:spcPts val="0"/>
              </a:spcBef>
              <a:spcAft>
                <a:spcPts val="0"/>
              </a:spcAft>
              <a:buClrTx/>
              <a:buSzTx/>
              <a:buFontTx/>
              <a:buNone/>
              <a:tabLst/>
              <a:defRPr/>
            </a:pPr>
            <a:endParaRPr lang="en-US" dirty="0">
              <a:solidFill>
                <a:schemeClr val="tx1"/>
              </a:solidFill>
              <a:latin typeface="Alexandria"/>
            </a:endParaRPr>
          </a:p>
          <a:p>
            <a:pPr marL="342900" marR="0" lvl="0" indent="-342900" algn="just" defTabSz="914400" rtl="0" eaLnBrk="1" fontAlgn="auto" latinLnBrk="0" hangingPunct="1">
              <a:lnSpc>
                <a:spcPct val="100000"/>
              </a:lnSpc>
              <a:spcBef>
                <a:spcPts val="0"/>
              </a:spcBef>
              <a:spcAft>
                <a:spcPts val="0"/>
              </a:spcAft>
              <a:buClrTx/>
              <a:buSzTx/>
              <a:buFontTx/>
              <a:buAutoNum type="arabicParenBoth"/>
              <a:tabLst/>
              <a:defRPr/>
            </a:pPr>
            <a:r>
              <a:rPr kumimoji="0" lang="en-US" sz="1800" b="0" i="0" u="none" strike="noStrike" kern="1200" cap="none" spc="0" normalizeH="0" baseline="0" noProof="0" dirty="0">
                <a:ln>
                  <a:noFill/>
                </a:ln>
                <a:solidFill>
                  <a:srgbClr val="00B0F0"/>
                </a:solidFill>
                <a:effectLst/>
                <a:uLnTx/>
                <a:uFillTx/>
                <a:latin typeface="Alexandria"/>
              </a:rPr>
              <a:t>it is complicated, and (2) the information is not timely</a:t>
            </a:r>
            <a:r>
              <a:rPr kumimoji="0" lang="en-US" sz="1800" b="0" i="0" u="none" strike="noStrike" kern="1200" cap="none" spc="0" normalizeH="0" baseline="0" noProof="0" dirty="0">
                <a:ln>
                  <a:noFill/>
                </a:ln>
                <a:solidFill>
                  <a:schemeClr val="tx1"/>
                </a:solidFill>
                <a:effectLst/>
                <a:uLnTx/>
                <a:uFillTx/>
                <a:latin typeface="Alexandria"/>
              </a:rPr>
              <a:t>. Units made at the beginning of a month cannot be priced out until the end of the month when actual data become known, and use of actual overhead cost is subject to fluctuation from period to period for such items as taxes, which may occur only once a year. </a:t>
            </a:r>
          </a:p>
          <a:p>
            <a:pPr marR="0" lvl="0" algn="just" defTabSz="914400" rtl="0" eaLnBrk="1" fontAlgn="auto" latinLnBrk="0" hangingPunct="1">
              <a:lnSpc>
                <a:spcPct val="100000"/>
              </a:lnSpc>
              <a:spcBef>
                <a:spcPts val="0"/>
              </a:spcBef>
              <a:spcAft>
                <a:spcPts val="0"/>
              </a:spcAft>
              <a:buClrTx/>
              <a:buSzTx/>
              <a:tabLst/>
              <a:defRPr/>
            </a:pPr>
            <a:endParaRPr lang="en-US" dirty="0">
              <a:solidFill>
                <a:schemeClr val="tx1"/>
              </a:solidFill>
              <a:latin typeface="Alexandria"/>
            </a:endParaRPr>
          </a:p>
          <a:p>
            <a:pPr marR="0" lvl="0" algn="just" defTabSz="914400" rtl="0" eaLnBrk="1" fontAlgn="auto" latinLnBrk="0" hangingPunct="1">
              <a:lnSpc>
                <a:spcPct val="100000"/>
              </a:lnSpc>
              <a:spcBef>
                <a:spcPts val="0"/>
              </a:spcBef>
              <a:spcAft>
                <a:spcPts val="0"/>
              </a:spcAft>
              <a:buClrTx/>
              <a:buSzTx/>
              <a:tabLst/>
              <a:defRPr/>
            </a:pPr>
            <a:r>
              <a:rPr kumimoji="0" lang="en-US" sz="1800" b="0" i="0" u="none" strike="noStrike" kern="1200" cap="none" spc="0" normalizeH="0" baseline="0" noProof="0" dirty="0">
                <a:ln>
                  <a:noFill/>
                </a:ln>
                <a:solidFill>
                  <a:schemeClr val="tx1"/>
                </a:solidFill>
                <a:effectLst/>
                <a:uLnTx/>
                <a:uFillTx/>
                <a:latin typeface="Alexandria"/>
              </a:rPr>
              <a:t>A shortcut method, called an estimated burden rate, has been devised. Managers predict an amount for the overhead cost for a fixed period, usually a year, and determine the measure or basis for charging a job or product for its appropriate share of the overhead cost. </a:t>
            </a:r>
            <a:r>
              <a:rPr kumimoji="0" lang="en-US" sz="1800" b="1" i="0" u="none" strike="noStrike" kern="1200" cap="none" spc="0" normalizeH="0" baseline="0" noProof="0" dirty="0">
                <a:ln>
                  <a:noFill/>
                </a:ln>
                <a:solidFill>
                  <a:schemeClr val="tx1"/>
                </a:solidFill>
                <a:effectLst/>
                <a:uLnTx/>
                <a:uFillTx/>
                <a:latin typeface="Alexandria"/>
              </a:rPr>
              <a:t>Direct labor</a:t>
            </a:r>
            <a:r>
              <a:rPr kumimoji="0" lang="en-US" sz="1800" b="0" i="0" u="none" strike="noStrike" kern="1200" cap="none" spc="0" normalizeH="0" baseline="0" noProof="0" dirty="0">
                <a:ln>
                  <a:noFill/>
                </a:ln>
                <a:solidFill>
                  <a:schemeClr val="tx1"/>
                </a:solidFill>
                <a:effectLst/>
                <a:uLnTx/>
                <a:uFillTx/>
                <a:latin typeface="Alexandria"/>
              </a:rPr>
              <a:t> has been used most widely for this basis.</a:t>
            </a:r>
          </a:p>
          <a:p>
            <a:pPr marR="0" lvl="0" algn="just" defTabSz="914400" rtl="0" eaLnBrk="1" fontAlgn="auto" latinLnBrk="0" hangingPunct="1">
              <a:lnSpc>
                <a:spcPct val="100000"/>
              </a:lnSpc>
              <a:spcBef>
                <a:spcPts val="0"/>
              </a:spcBef>
              <a:spcAft>
                <a:spcPts val="0"/>
              </a:spcAft>
              <a:buClrTx/>
              <a:buSzTx/>
              <a:tabLst/>
              <a:defRPr/>
            </a:pPr>
            <a:endParaRPr kumimoji="0" lang="en-US" sz="1800" b="0" i="0" u="none" strike="noStrike" kern="1200" cap="none" spc="0" normalizeH="0" baseline="0" noProof="0" dirty="0">
              <a:ln>
                <a:noFill/>
              </a:ln>
              <a:solidFill>
                <a:schemeClr val="tx1"/>
              </a:solidFill>
              <a:effectLst/>
              <a:uLnTx/>
              <a:uFillTx/>
              <a:latin typeface="Alexandria"/>
            </a:endParaRPr>
          </a:p>
        </p:txBody>
      </p:sp>
      <p:pic>
        <p:nvPicPr>
          <p:cNvPr id="5" name="Graphic 21">
            <a:extLst>
              <a:ext uri="{FF2B5EF4-FFF2-40B4-BE49-F238E27FC236}">
                <a16:creationId xmlns:a16="http://schemas.microsoft.com/office/drawing/2014/main" id="{C6C79B16-DF1B-DFC9-B364-B755891598B1}"/>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2012121126"/>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002E050-C239-392B-77CF-7805C53C739D}"/>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65B2DD27-6FDE-F7A1-BFB1-38A1527F7A22}"/>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23" name="Rectangle: Rounded Corners 22">
            <a:extLst>
              <a:ext uri="{FF2B5EF4-FFF2-40B4-BE49-F238E27FC236}">
                <a16:creationId xmlns:a16="http://schemas.microsoft.com/office/drawing/2014/main" id="{18986A7F-8B2F-687D-87F3-215FC4CCA2D4}"/>
              </a:ext>
            </a:extLst>
          </p:cNvPr>
          <p:cNvSpPr/>
          <p:nvPr/>
        </p:nvSpPr>
        <p:spPr>
          <a:xfrm>
            <a:off x="9733934" y="952845"/>
            <a:ext cx="3002401"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b="1">
                <a:solidFill>
                  <a:schemeClr val="tx1"/>
                </a:solidFill>
                <a:latin typeface="Alexandria" charset="0"/>
                <a:cs typeface="Alexandria" charset="0"/>
              </a:rPr>
              <a:t>Lecture 6</a:t>
            </a:r>
            <a:endParaRPr lang="en-US" b="1" dirty="0">
              <a:solidFill>
                <a:schemeClr val="tx1"/>
              </a:solidFill>
              <a:latin typeface="Alexandria" charset="0"/>
              <a:cs typeface="Alexandria" charset="0"/>
            </a:endParaRPr>
          </a:p>
        </p:txBody>
      </p:sp>
      <p:sp>
        <p:nvSpPr>
          <p:cNvPr id="25" name="Rectangle: Rounded Corners 24">
            <a:extLst>
              <a:ext uri="{FF2B5EF4-FFF2-40B4-BE49-F238E27FC236}">
                <a16:creationId xmlns:a16="http://schemas.microsoft.com/office/drawing/2014/main" id="{FCB8AAEC-A3D5-86EE-67EF-6CE783D7E695}"/>
              </a:ext>
            </a:extLst>
          </p:cNvPr>
          <p:cNvSpPr/>
          <p:nvPr/>
        </p:nvSpPr>
        <p:spPr>
          <a:xfrm>
            <a:off x="1181062" y="1285192"/>
            <a:ext cx="9019219"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defTabSz="914400" rtl="0" eaLnBrk="1" fontAlgn="auto" latinLnBrk="0" hangingPunct="1">
              <a:lnSpc>
                <a:spcPct val="150000"/>
              </a:lnSpc>
              <a:spcBef>
                <a:spcPts val="0"/>
              </a:spcBef>
              <a:spcAft>
                <a:spcPts val="0"/>
              </a:spcAft>
              <a:buClrTx/>
              <a:buSzTx/>
              <a:buFontTx/>
              <a:buNone/>
              <a:tabLst/>
              <a:defRPr/>
            </a:pPr>
            <a:r>
              <a:rPr lang="en-US" dirty="0">
                <a:solidFill>
                  <a:schemeClr val="tx1"/>
                </a:solidFill>
                <a:latin typeface="Alexandria"/>
              </a:rPr>
              <a:t>A rate can be established by dividing total estimated overhead cost by the estimated quantity of the selected basis, which becomes the burden rate. </a:t>
            </a:r>
          </a:p>
          <a:p>
            <a:pPr marL="0" marR="0" lvl="0" indent="0" defTabSz="914400" rtl="0" eaLnBrk="1" fontAlgn="auto" latinLnBrk="0" hangingPunct="1">
              <a:lnSpc>
                <a:spcPct val="150000"/>
              </a:lnSpc>
              <a:spcBef>
                <a:spcPts val="0"/>
              </a:spcBef>
              <a:spcAft>
                <a:spcPts val="0"/>
              </a:spcAft>
              <a:buClrTx/>
              <a:buSzTx/>
              <a:buFontTx/>
              <a:buNone/>
              <a:tabLst/>
              <a:defRPr/>
            </a:pPr>
            <a:r>
              <a:rPr lang="en-US" dirty="0">
                <a:solidFill>
                  <a:schemeClr val="tx1"/>
                </a:solidFill>
                <a:latin typeface="Alexandria"/>
              </a:rPr>
              <a:t>These are estimated amounts and variances will occur. The variances should be reviewed periodically and adjusted accordingly.</a:t>
            </a:r>
          </a:p>
          <a:p>
            <a:pPr marL="0" marR="0" lvl="0" indent="0" defTabSz="914400" rtl="0" eaLnBrk="1" fontAlgn="auto" latinLnBrk="0" hangingPunct="1">
              <a:lnSpc>
                <a:spcPct val="150000"/>
              </a:lnSpc>
              <a:spcBef>
                <a:spcPts val="0"/>
              </a:spcBef>
              <a:spcAft>
                <a:spcPts val="0"/>
              </a:spcAft>
              <a:buClrTx/>
              <a:buSzTx/>
              <a:buFontTx/>
              <a:buNone/>
              <a:tabLst/>
              <a:defRPr/>
            </a:pPr>
            <a:r>
              <a:rPr lang="en-US" b="1" dirty="0">
                <a:solidFill>
                  <a:schemeClr val="tx1"/>
                </a:solidFill>
                <a:latin typeface="Alexandria"/>
              </a:rPr>
              <a:t>The advantages of the estimated burden rate method are</a:t>
            </a:r>
            <a:r>
              <a:rPr lang="en-US" dirty="0">
                <a:solidFill>
                  <a:schemeClr val="tx1"/>
                </a:solidFill>
                <a:latin typeface="Alexandria"/>
              </a:rPr>
              <a:t>:</a:t>
            </a:r>
          </a:p>
          <a:p>
            <a:pPr marL="0" marR="0" lvl="0" indent="0" defTabSz="914400" rtl="0" eaLnBrk="1" fontAlgn="auto" latinLnBrk="0" hangingPunct="1">
              <a:lnSpc>
                <a:spcPct val="150000"/>
              </a:lnSpc>
              <a:spcBef>
                <a:spcPts val="0"/>
              </a:spcBef>
              <a:spcAft>
                <a:spcPts val="0"/>
              </a:spcAft>
              <a:buClrTx/>
              <a:buSzTx/>
              <a:buFontTx/>
              <a:buNone/>
              <a:tabLst/>
              <a:defRPr/>
            </a:pPr>
            <a:r>
              <a:rPr lang="en-US" dirty="0">
                <a:solidFill>
                  <a:schemeClr val="tx1"/>
                </a:solidFill>
                <a:latin typeface="Alexandria"/>
              </a:rPr>
              <a:t>(1) savings of time, and (2) increased possibility of obtaining better data for determination</a:t>
            </a:r>
          </a:p>
          <a:p>
            <a:pPr marL="0" marR="0" lvl="0" indent="0" defTabSz="914400" rtl="0" eaLnBrk="1" fontAlgn="auto" latinLnBrk="0" hangingPunct="1">
              <a:lnSpc>
                <a:spcPct val="150000"/>
              </a:lnSpc>
              <a:spcBef>
                <a:spcPts val="0"/>
              </a:spcBef>
              <a:spcAft>
                <a:spcPts val="0"/>
              </a:spcAft>
              <a:buClrTx/>
              <a:buSzTx/>
              <a:buFontTx/>
              <a:buNone/>
              <a:tabLst/>
              <a:defRPr/>
            </a:pPr>
            <a:r>
              <a:rPr lang="en-US" dirty="0">
                <a:solidFill>
                  <a:schemeClr val="tx1"/>
                </a:solidFill>
                <a:latin typeface="Alexandria"/>
              </a:rPr>
              <a:t>of operating efficiency.</a:t>
            </a:r>
            <a:endParaRPr kumimoji="0" lang="en-US" sz="1800" b="0" i="0" u="none" strike="noStrike" kern="1200" cap="none" spc="0" normalizeH="0" baseline="0" noProof="0" dirty="0">
              <a:ln>
                <a:noFill/>
              </a:ln>
              <a:solidFill>
                <a:schemeClr val="tx1"/>
              </a:solidFill>
              <a:effectLst/>
              <a:uLnTx/>
              <a:uFillTx/>
              <a:latin typeface="Alexandria"/>
            </a:endParaRPr>
          </a:p>
        </p:txBody>
      </p:sp>
      <p:pic>
        <p:nvPicPr>
          <p:cNvPr id="5" name="Graphic 21">
            <a:extLst>
              <a:ext uri="{FF2B5EF4-FFF2-40B4-BE49-F238E27FC236}">
                <a16:creationId xmlns:a16="http://schemas.microsoft.com/office/drawing/2014/main" id="{86EA6680-6EE1-E066-E675-39AEE298BABF}"/>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2768810406"/>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52AF16F-E0DB-4427-3550-59FF8CF11BD2}"/>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262A88FA-12BB-10E8-4229-0B48CF7F38C1}"/>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23" name="Rectangle: Rounded Corners 22">
            <a:extLst>
              <a:ext uri="{FF2B5EF4-FFF2-40B4-BE49-F238E27FC236}">
                <a16:creationId xmlns:a16="http://schemas.microsoft.com/office/drawing/2014/main" id="{21AF0160-8921-16F7-1644-EA6BE4D3A047}"/>
              </a:ext>
            </a:extLst>
          </p:cNvPr>
          <p:cNvSpPr/>
          <p:nvPr/>
        </p:nvSpPr>
        <p:spPr>
          <a:xfrm>
            <a:off x="9733934" y="952845"/>
            <a:ext cx="3002401"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b="1">
                <a:solidFill>
                  <a:schemeClr val="tx1"/>
                </a:solidFill>
                <a:latin typeface="Alexandria" charset="0"/>
                <a:cs typeface="Alexandria" charset="0"/>
              </a:rPr>
              <a:t>Lecture 6</a:t>
            </a:r>
            <a:endParaRPr lang="en-US" b="1" dirty="0">
              <a:solidFill>
                <a:schemeClr val="tx1"/>
              </a:solidFill>
              <a:latin typeface="Alexandria" charset="0"/>
              <a:cs typeface="Alexandria" charset="0"/>
            </a:endParaRPr>
          </a:p>
        </p:txBody>
      </p:sp>
      <p:sp>
        <p:nvSpPr>
          <p:cNvPr id="25" name="Rectangle: Rounded Corners 24">
            <a:extLst>
              <a:ext uri="{FF2B5EF4-FFF2-40B4-BE49-F238E27FC236}">
                <a16:creationId xmlns:a16="http://schemas.microsoft.com/office/drawing/2014/main" id="{A262693D-270D-DA14-62E3-5701B160F0B0}"/>
              </a:ext>
            </a:extLst>
          </p:cNvPr>
          <p:cNvSpPr/>
          <p:nvPr/>
        </p:nvSpPr>
        <p:spPr>
          <a:xfrm>
            <a:off x="1181062" y="1285192"/>
            <a:ext cx="9019219"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defTabSz="914400" rtl="0" eaLnBrk="1" fontAlgn="auto" latinLnBrk="0" hangingPunct="1">
              <a:lnSpc>
                <a:spcPct val="250000"/>
              </a:lnSpc>
              <a:spcBef>
                <a:spcPts val="0"/>
              </a:spcBef>
              <a:spcAft>
                <a:spcPts val="0"/>
              </a:spcAft>
              <a:buClrTx/>
              <a:buSzTx/>
              <a:buFontTx/>
              <a:buNone/>
              <a:tabLst/>
              <a:defRPr/>
            </a:pPr>
            <a:r>
              <a:rPr kumimoji="0" lang="en-US" sz="1800" b="0" i="0" u="none" strike="noStrike" kern="1200" cap="none" spc="0" normalizeH="0" baseline="0" noProof="0" dirty="0">
                <a:ln>
                  <a:noFill/>
                </a:ln>
                <a:solidFill>
                  <a:schemeClr val="tx1"/>
                </a:solidFill>
                <a:effectLst/>
                <a:uLnTx/>
                <a:uFillTx/>
                <a:latin typeface="Alexandria"/>
                <a:cs typeface="Aldhabi" panose="01000000000000000000" pitchFamily="2" charset="-78"/>
              </a:rPr>
              <a:t>A factory estimates annual overhead at $120,000 and total machine hours at 30,000 hours Question: What is the estimated burden rate per machine hour? If Job X uses 150 machine hours, how much overhead is applied?</a:t>
            </a:r>
          </a:p>
          <a:p>
            <a:pPr marL="0" marR="0" lvl="0" indent="0" defTabSz="914400" rtl="0" eaLnBrk="1" fontAlgn="auto" latinLnBrk="0" hangingPunct="1">
              <a:lnSpc>
                <a:spcPct val="250000"/>
              </a:lnSpc>
              <a:spcBef>
                <a:spcPts val="0"/>
              </a:spcBef>
              <a:spcAft>
                <a:spcPts val="0"/>
              </a:spcAft>
              <a:buClrTx/>
              <a:buSzTx/>
              <a:buFontTx/>
              <a:buNone/>
              <a:tabLst/>
              <a:defRPr/>
            </a:pPr>
            <a:r>
              <a:rPr kumimoji="0" lang="en-US" sz="1800" b="1" i="0" u="none" strike="noStrike" kern="1200" cap="none" spc="0" normalizeH="0" baseline="0" noProof="0" dirty="0">
                <a:ln>
                  <a:noFill/>
                </a:ln>
                <a:solidFill>
                  <a:schemeClr val="tx1"/>
                </a:solidFill>
                <a:effectLst/>
                <a:uLnTx/>
                <a:uFillTx/>
                <a:latin typeface="Alexandria"/>
                <a:cs typeface="Aldhabi" panose="01000000000000000000" pitchFamily="2" charset="-78"/>
              </a:rPr>
              <a:t>Calculation</a:t>
            </a:r>
            <a:r>
              <a:rPr kumimoji="0" lang="en-US" sz="1800" b="0" i="0" u="none" strike="noStrike" kern="1200" cap="none" spc="0" normalizeH="0" baseline="0" noProof="0" dirty="0">
                <a:ln>
                  <a:noFill/>
                </a:ln>
                <a:solidFill>
                  <a:schemeClr val="tx1"/>
                </a:solidFill>
                <a:effectLst/>
                <a:uLnTx/>
                <a:uFillTx/>
                <a:latin typeface="Alexandria"/>
                <a:cs typeface="Aldhabi" panose="01000000000000000000" pitchFamily="2" charset="-78"/>
              </a:rPr>
              <a:t>: Burden Rate = $120,000/30,000 hours= $4 per machine hour</a:t>
            </a:r>
          </a:p>
          <a:p>
            <a:pPr marL="0" marR="0" lvl="0" indent="0" defTabSz="914400" rtl="0" eaLnBrk="1" fontAlgn="auto" latinLnBrk="0" hangingPunct="1">
              <a:lnSpc>
                <a:spcPct val="250000"/>
              </a:lnSpc>
              <a:spcBef>
                <a:spcPts val="0"/>
              </a:spcBef>
              <a:spcAft>
                <a:spcPts val="0"/>
              </a:spcAft>
              <a:buClrTx/>
              <a:buSzTx/>
              <a:buFontTx/>
              <a:buNone/>
              <a:tabLst/>
              <a:defRPr/>
            </a:pPr>
            <a:r>
              <a:rPr kumimoji="0" lang="en-US" sz="1800" b="0" i="0" u="none" strike="noStrike" kern="1200" cap="none" spc="0" normalizeH="0" baseline="0" noProof="0" dirty="0">
                <a:ln>
                  <a:noFill/>
                </a:ln>
                <a:solidFill>
                  <a:schemeClr val="tx1"/>
                </a:solidFill>
                <a:effectLst/>
                <a:uLnTx/>
                <a:uFillTx/>
                <a:latin typeface="Alexandria"/>
                <a:cs typeface="Aldhabi" panose="01000000000000000000" pitchFamily="2" charset="-78"/>
              </a:rPr>
              <a:t>Applied Overhead = 150 hours*$4 = $600.</a:t>
            </a:r>
          </a:p>
        </p:txBody>
      </p:sp>
      <p:pic>
        <p:nvPicPr>
          <p:cNvPr id="5" name="Graphic 21">
            <a:extLst>
              <a:ext uri="{FF2B5EF4-FFF2-40B4-BE49-F238E27FC236}">
                <a16:creationId xmlns:a16="http://schemas.microsoft.com/office/drawing/2014/main" id="{9C2E0C4E-9BE2-C74D-1B82-31F99E40F87E}"/>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1869603689"/>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6E53E11-A8B9-1053-34C6-EEA6BB300845}"/>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4F907A3C-A89C-1AC7-3D16-1EE1544EAA31}"/>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23" name="Rectangle: Rounded Corners 22">
            <a:extLst>
              <a:ext uri="{FF2B5EF4-FFF2-40B4-BE49-F238E27FC236}">
                <a16:creationId xmlns:a16="http://schemas.microsoft.com/office/drawing/2014/main" id="{D3570F42-0995-D46D-209C-1BF15F60151A}"/>
              </a:ext>
            </a:extLst>
          </p:cNvPr>
          <p:cNvSpPr/>
          <p:nvPr/>
        </p:nvSpPr>
        <p:spPr>
          <a:xfrm>
            <a:off x="9733934" y="952845"/>
            <a:ext cx="3002401"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b="1" dirty="0">
                <a:solidFill>
                  <a:schemeClr val="tx1"/>
                </a:solidFill>
                <a:latin typeface="Alexandria" charset="0"/>
                <a:cs typeface="Alexandria" charset="0"/>
              </a:rPr>
              <a:t>Lecture 6</a:t>
            </a:r>
          </a:p>
        </p:txBody>
      </p:sp>
      <p:sp>
        <p:nvSpPr>
          <p:cNvPr id="25" name="Rectangle: Rounded Corners 24">
            <a:extLst>
              <a:ext uri="{FF2B5EF4-FFF2-40B4-BE49-F238E27FC236}">
                <a16:creationId xmlns:a16="http://schemas.microsoft.com/office/drawing/2014/main" id="{9C59C427-F333-CE42-7C5B-A9315D7E118D}"/>
              </a:ext>
            </a:extLst>
          </p:cNvPr>
          <p:cNvSpPr/>
          <p:nvPr/>
        </p:nvSpPr>
        <p:spPr>
          <a:xfrm>
            <a:off x="1136817" y="1285192"/>
            <a:ext cx="9019219"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defTabSz="914400" rtl="0" eaLnBrk="1" fontAlgn="auto" latinLnBrk="0" hangingPunct="1">
              <a:lnSpc>
                <a:spcPct val="100000"/>
              </a:lnSpc>
              <a:spcBef>
                <a:spcPts val="0"/>
              </a:spcBef>
              <a:spcAft>
                <a:spcPts val="0"/>
              </a:spcAft>
              <a:buClrTx/>
              <a:buSzTx/>
              <a:buFontTx/>
              <a:buNone/>
              <a:tabLst/>
              <a:defRPr/>
            </a:pPr>
            <a:endParaRPr lang="en-US" b="1" dirty="0">
              <a:solidFill>
                <a:schemeClr val="tx1"/>
              </a:solidFill>
              <a:latin typeface="Alexandria"/>
            </a:endParaRPr>
          </a:p>
          <a:p>
            <a:pPr marL="0" marR="0" lvl="0" indent="0" defTabSz="914400" rtl="0" eaLnBrk="1" fontAlgn="auto" latinLnBrk="0" hangingPunct="1">
              <a:lnSpc>
                <a:spcPct val="150000"/>
              </a:lnSpc>
              <a:spcBef>
                <a:spcPts val="0"/>
              </a:spcBef>
              <a:spcAft>
                <a:spcPts val="0"/>
              </a:spcAft>
              <a:buClrTx/>
              <a:buSzTx/>
              <a:buFontTx/>
              <a:buNone/>
              <a:tabLst/>
              <a:defRPr/>
            </a:pPr>
            <a:endParaRPr lang="en-US" b="1" dirty="0">
              <a:solidFill>
                <a:schemeClr val="tx1"/>
              </a:solidFill>
              <a:latin typeface="Alexandria"/>
            </a:endParaRPr>
          </a:p>
          <a:p>
            <a:pPr marL="0" marR="0" lvl="0" indent="0" defTabSz="914400" rtl="0" eaLnBrk="1" fontAlgn="auto" latinLnBrk="0" hangingPunct="1">
              <a:lnSpc>
                <a:spcPct val="150000"/>
              </a:lnSpc>
              <a:spcBef>
                <a:spcPts val="0"/>
              </a:spcBef>
              <a:spcAft>
                <a:spcPts val="0"/>
              </a:spcAft>
              <a:buClrTx/>
              <a:buSzTx/>
              <a:buFontTx/>
              <a:buNone/>
              <a:tabLst/>
              <a:defRPr/>
            </a:pPr>
            <a:endParaRPr lang="en-US" b="1" dirty="0">
              <a:solidFill>
                <a:schemeClr val="tx1"/>
              </a:solidFill>
              <a:latin typeface="Alexandria"/>
            </a:endParaRPr>
          </a:p>
          <a:p>
            <a:pPr marL="0" marR="0" lvl="0" indent="0" defTabSz="914400" rtl="0" eaLnBrk="1" fontAlgn="auto" latinLnBrk="0" hangingPunct="1">
              <a:lnSpc>
                <a:spcPct val="150000"/>
              </a:lnSpc>
              <a:spcBef>
                <a:spcPts val="0"/>
              </a:spcBef>
              <a:spcAft>
                <a:spcPts val="0"/>
              </a:spcAft>
              <a:buClrTx/>
              <a:buSzTx/>
              <a:buFontTx/>
              <a:buNone/>
              <a:tabLst/>
              <a:defRPr/>
            </a:pPr>
            <a:r>
              <a:rPr lang="en-US" b="1" dirty="0">
                <a:solidFill>
                  <a:schemeClr val="tx1"/>
                </a:solidFill>
                <a:latin typeface="Alexandria"/>
              </a:rPr>
              <a:t>Second: Standard Costs and budgeting:</a:t>
            </a:r>
          </a:p>
          <a:p>
            <a:pPr marL="0" marR="0" lvl="0" indent="0" algn="just" defTabSz="914400" rtl="0" eaLnBrk="1" fontAlgn="auto" latinLnBrk="0" hangingPunct="1">
              <a:lnSpc>
                <a:spcPct val="150000"/>
              </a:lnSpc>
              <a:spcBef>
                <a:spcPts val="0"/>
              </a:spcBef>
              <a:spcAft>
                <a:spcPts val="0"/>
              </a:spcAft>
              <a:buClrTx/>
              <a:buSzTx/>
              <a:buFontTx/>
              <a:buNone/>
              <a:tabLst/>
              <a:defRPr/>
            </a:pPr>
            <a:r>
              <a:rPr lang="en-US" dirty="0">
                <a:solidFill>
                  <a:schemeClr val="tx1"/>
                </a:solidFill>
                <a:latin typeface="Alexandria"/>
              </a:rPr>
              <a:t>Standard costs and budgets are not identical. Standard costs usually refer to a unit of production, and budget to a total concept like a department.  In a sense the standard is the budget for 1 unit of production.  </a:t>
            </a:r>
          </a:p>
          <a:p>
            <a:pPr marL="0" marR="0" lvl="0" indent="0" algn="just" defTabSz="914400" rtl="0" eaLnBrk="1" fontAlgn="auto" latinLnBrk="0" hangingPunct="1">
              <a:lnSpc>
                <a:spcPct val="150000"/>
              </a:lnSpc>
              <a:spcBef>
                <a:spcPts val="0"/>
              </a:spcBef>
              <a:spcAft>
                <a:spcPts val="0"/>
              </a:spcAft>
              <a:buClrTx/>
              <a:buSzTx/>
              <a:buFontTx/>
              <a:buNone/>
              <a:tabLst/>
              <a:defRPr/>
            </a:pPr>
            <a:r>
              <a:rPr lang="en-US" b="1" dirty="0">
                <a:solidFill>
                  <a:schemeClr val="tx1"/>
                </a:solidFill>
                <a:latin typeface="Alexandria"/>
              </a:rPr>
              <a:t>The purposes of standard costs are</a:t>
            </a:r>
            <a:r>
              <a:rPr lang="en-US" dirty="0">
                <a:solidFill>
                  <a:schemeClr val="tx1"/>
                </a:solidFill>
                <a:latin typeface="Alexandria"/>
              </a:rPr>
              <a:t>:</a:t>
            </a:r>
          </a:p>
          <a:p>
            <a:pPr marL="0" marR="0" lvl="0" indent="0" algn="just" defTabSz="914400" rtl="0" eaLnBrk="1" fontAlgn="auto" latinLnBrk="0" hangingPunct="1">
              <a:lnSpc>
                <a:spcPct val="150000"/>
              </a:lnSpc>
              <a:spcBef>
                <a:spcPts val="0"/>
              </a:spcBef>
              <a:spcAft>
                <a:spcPts val="0"/>
              </a:spcAft>
              <a:buClrTx/>
              <a:buSzTx/>
              <a:buFontTx/>
              <a:buNone/>
              <a:tabLst/>
              <a:defRPr/>
            </a:pPr>
            <a:r>
              <a:rPr lang="en-US" dirty="0">
                <a:solidFill>
                  <a:schemeClr val="tx1"/>
                </a:solidFill>
                <a:latin typeface="Alexandria"/>
              </a:rPr>
              <a:t> -To build a budget and feedback system</a:t>
            </a:r>
          </a:p>
          <a:p>
            <a:pPr marL="0" marR="0" lvl="0" indent="0" algn="just" defTabSz="914400" rtl="0" eaLnBrk="1" fontAlgn="auto" latinLnBrk="0" hangingPunct="1">
              <a:lnSpc>
                <a:spcPct val="150000"/>
              </a:lnSpc>
              <a:spcBef>
                <a:spcPts val="0"/>
              </a:spcBef>
              <a:spcAft>
                <a:spcPts val="0"/>
              </a:spcAft>
              <a:buClrTx/>
              <a:buSzTx/>
              <a:buFontTx/>
              <a:buNone/>
              <a:tabLst/>
              <a:defRPr/>
            </a:pPr>
            <a:r>
              <a:rPr lang="en-US" dirty="0">
                <a:solidFill>
                  <a:schemeClr val="tx1"/>
                </a:solidFill>
                <a:latin typeface="Alexandria"/>
              </a:rPr>
              <a:t> -To aid in management predictions</a:t>
            </a:r>
          </a:p>
          <a:p>
            <a:pPr marL="0" marR="0" lvl="0" indent="0" algn="just" defTabSz="914400" rtl="0" eaLnBrk="1" fontAlgn="auto" latinLnBrk="0" hangingPunct="1">
              <a:lnSpc>
                <a:spcPct val="150000"/>
              </a:lnSpc>
              <a:spcBef>
                <a:spcPts val="0"/>
              </a:spcBef>
              <a:spcAft>
                <a:spcPts val="0"/>
              </a:spcAft>
              <a:buClrTx/>
              <a:buSzTx/>
              <a:buFontTx/>
              <a:buNone/>
              <a:tabLst/>
              <a:defRPr/>
            </a:pPr>
            <a:r>
              <a:rPr lang="en-US" dirty="0">
                <a:solidFill>
                  <a:schemeClr val="tx1"/>
                </a:solidFill>
                <a:latin typeface="Alexandria"/>
              </a:rPr>
              <a:t> -To save in bookkeeping cost</a:t>
            </a:r>
          </a:p>
          <a:p>
            <a:pPr marL="0" marR="0" lvl="0" indent="0" algn="just" defTabSz="914400" rtl="0" eaLnBrk="1" fontAlgn="auto" latinLnBrk="0" hangingPunct="1">
              <a:lnSpc>
                <a:spcPct val="150000"/>
              </a:lnSpc>
              <a:spcBef>
                <a:spcPts val="0"/>
              </a:spcBef>
              <a:spcAft>
                <a:spcPts val="0"/>
              </a:spcAft>
              <a:buClrTx/>
              <a:buSzTx/>
              <a:buFontTx/>
              <a:buNone/>
              <a:tabLst/>
              <a:defRPr/>
            </a:pPr>
            <a:r>
              <a:rPr lang="en-US" dirty="0">
                <a:solidFill>
                  <a:schemeClr val="tx1"/>
                </a:solidFill>
                <a:latin typeface="Alexandria"/>
              </a:rPr>
              <a:t> -To aid in cash flow forecasting</a:t>
            </a:r>
          </a:p>
          <a:p>
            <a:pPr marL="0" marR="0" lvl="0" indent="0"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chemeClr val="tx1"/>
              </a:solidFill>
              <a:effectLst/>
              <a:uLnTx/>
              <a:uFillTx/>
              <a:latin typeface="Alexandria"/>
            </a:endParaRPr>
          </a:p>
          <a:p>
            <a:pPr marL="0" marR="0" lvl="0" indent="0" defTabSz="914400" rtl="0" eaLnBrk="1" fontAlgn="auto" latinLnBrk="0" hangingPunct="1">
              <a:lnSpc>
                <a:spcPct val="100000"/>
              </a:lnSpc>
              <a:spcBef>
                <a:spcPts val="0"/>
              </a:spcBef>
              <a:spcAft>
                <a:spcPts val="0"/>
              </a:spcAft>
              <a:buClrTx/>
              <a:buSzTx/>
              <a:buFontTx/>
              <a:buNone/>
              <a:tabLst/>
              <a:defRPr/>
            </a:pPr>
            <a:endParaRPr lang="en-US" dirty="0">
              <a:solidFill>
                <a:schemeClr val="tx1"/>
              </a:solidFill>
              <a:latin typeface="Alexandria"/>
            </a:endParaRPr>
          </a:p>
          <a:p>
            <a:pPr marL="0" marR="0" lvl="0" indent="0"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chemeClr val="tx1"/>
              </a:solidFill>
              <a:effectLst/>
              <a:uLnTx/>
              <a:uFillTx/>
              <a:latin typeface="Alexandria"/>
            </a:endParaRPr>
          </a:p>
          <a:p>
            <a:pPr marL="0" marR="0" lvl="0" indent="0"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chemeClr val="tx1"/>
              </a:solidFill>
              <a:effectLst/>
              <a:uLnTx/>
              <a:uFillTx/>
              <a:latin typeface="Alexandria"/>
            </a:endParaRPr>
          </a:p>
        </p:txBody>
      </p:sp>
      <p:pic>
        <p:nvPicPr>
          <p:cNvPr id="5" name="Graphic 21">
            <a:extLst>
              <a:ext uri="{FF2B5EF4-FFF2-40B4-BE49-F238E27FC236}">
                <a16:creationId xmlns:a16="http://schemas.microsoft.com/office/drawing/2014/main" id="{B0545C8B-FC83-9D3B-40B5-4A8C7BEAB87C}"/>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998358478"/>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323A52B-90B7-07C1-3224-9E40E7B3C6B0}"/>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56EB58B4-F6A6-237D-2DCD-085EFFA34C70}"/>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23" name="Rectangle: Rounded Corners 22">
            <a:extLst>
              <a:ext uri="{FF2B5EF4-FFF2-40B4-BE49-F238E27FC236}">
                <a16:creationId xmlns:a16="http://schemas.microsoft.com/office/drawing/2014/main" id="{9DA9532F-B447-D7AA-F285-7993AA5F67B3}"/>
              </a:ext>
            </a:extLst>
          </p:cNvPr>
          <p:cNvSpPr/>
          <p:nvPr/>
        </p:nvSpPr>
        <p:spPr>
          <a:xfrm>
            <a:off x="9733934" y="952845"/>
            <a:ext cx="3002401"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b="1" dirty="0">
                <a:solidFill>
                  <a:schemeClr val="tx1"/>
                </a:solidFill>
                <a:latin typeface="Alexandria" charset="0"/>
                <a:cs typeface="Alexandria" charset="0"/>
              </a:rPr>
              <a:t>Lecture 6</a:t>
            </a:r>
          </a:p>
        </p:txBody>
      </p:sp>
      <p:sp>
        <p:nvSpPr>
          <p:cNvPr id="25" name="Rectangle: Rounded Corners 24">
            <a:extLst>
              <a:ext uri="{FF2B5EF4-FFF2-40B4-BE49-F238E27FC236}">
                <a16:creationId xmlns:a16="http://schemas.microsoft.com/office/drawing/2014/main" id="{290E0818-2E99-65B6-707F-39389B638D7E}"/>
              </a:ext>
            </a:extLst>
          </p:cNvPr>
          <p:cNvSpPr/>
          <p:nvPr/>
        </p:nvSpPr>
        <p:spPr>
          <a:xfrm>
            <a:off x="1181062" y="1285192"/>
            <a:ext cx="9019219"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just" defTabSz="914400" rtl="0" eaLnBrk="1" fontAlgn="auto" latinLnBrk="0" hangingPunct="1">
              <a:lnSpc>
                <a:spcPct val="100000"/>
              </a:lnSpc>
              <a:spcBef>
                <a:spcPts val="0"/>
              </a:spcBef>
              <a:spcAft>
                <a:spcPts val="0"/>
              </a:spcAft>
              <a:buClrTx/>
              <a:buSzTx/>
              <a:buFontTx/>
              <a:buNone/>
              <a:tabLst/>
              <a:defRPr/>
            </a:pPr>
            <a:r>
              <a:rPr lang="en-US" dirty="0">
                <a:solidFill>
                  <a:schemeClr val="tx1"/>
                </a:solidFill>
                <a:latin typeface="Alexandria"/>
              </a:rPr>
              <a:t>Standard costs are determined with scientific techniques and objective quantity measurements. The costs developed do not necessarily represent expected performance but rather, desired objectives. </a:t>
            </a:r>
          </a:p>
          <a:p>
            <a:pPr marL="0" marR="0" lvl="0" indent="0" algn="just" defTabSz="914400" rtl="0" eaLnBrk="1" fontAlgn="auto" latinLnBrk="0" hangingPunct="1">
              <a:lnSpc>
                <a:spcPct val="100000"/>
              </a:lnSpc>
              <a:spcBef>
                <a:spcPts val="0"/>
              </a:spcBef>
              <a:spcAft>
                <a:spcPts val="0"/>
              </a:spcAft>
              <a:buClrTx/>
              <a:buSzTx/>
              <a:buFontTx/>
              <a:buNone/>
              <a:tabLst/>
              <a:defRPr/>
            </a:pPr>
            <a:endParaRPr lang="en-US" dirty="0">
              <a:solidFill>
                <a:schemeClr val="tx1"/>
              </a:solidFill>
              <a:latin typeface="Alexandria"/>
            </a:endParaRPr>
          </a:p>
          <a:p>
            <a:pPr marL="0" marR="0" lvl="0" indent="0" algn="just" defTabSz="914400" rtl="0" eaLnBrk="1" fontAlgn="auto" latinLnBrk="0" hangingPunct="1">
              <a:lnSpc>
                <a:spcPct val="100000"/>
              </a:lnSpc>
              <a:spcBef>
                <a:spcPts val="0"/>
              </a:spcBef>
              <a:spcAft>
                <a:spcPts val="0"/>
              </a:spcAft>
              <a:buClrTx/>
              <a:buSzTx/>
              <a:buFontTx/>
              <a:buNone/>
              <a:tabLst/>
              <a:defRPr/>
            </a:pPr>
            <a:r>
              <a:rPr lang="en-US" dirty="0">
                <a:solidFill>
                  <a:schemeClr val="tx1"/>
                </a:solidFill>
                <a:latin typeface="Alexandria"/>
              </a:rPr>
              <a:t>Standard costs are merely references to which actual costs are compared. The variances are used in management reports as a valuable tool to highlight areas of good and poor performance. For example, consider a manufacturer producing 10,000 heavy ashtrays. Standards are developed for direct materials and direct labor. The standards based on historical data are:</a:t>
            </a:r>
          </a:p>
          <a:p>
            <a:pPr marL="0" marR="0" lvl="0" indent="0" algn="just"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chemeClr val="tx1"/>
              </a:solidFill>
              <a:effectLst/>
              <a:uLnTx/>
              <a:uFillTx/>
              <a:latin typeface="Alexandria"/>
            </a:endParaRPr>
          </a:p>
          <a:p>
            <a:pPr marL="0" marR="0" lvl="0" indent="0" algn="just" defTabSz="914400" rtl="0" eaLnBrk="1" fontAlgn="auto" latinLnBrk="0" hangingPunct="1">
              <a:lnSpc>
                <a:spcPct val="100000"/>
              </a:lnSpc>
              <a:spcBef>
                <a:spcPts val="0"/>
              </a:spcBef>
              <a:spcAft>
                <a:spcPts val="0"/>
              </a:spcAft>
              <a:buClrTx/>
              <a:buSzTx/>
              <a:buFontTx/>
              <a:buNone/>
              <a:tabLst/>
              <a:defRPr/>
            </a:pPr>
            <a:endParaRPr lang="en-US" dirty="0">
              <a:solidFill>
                <a:schemeClr val="tx1"/>
              </a:solidFill>
              <a:latin typeface="Alexandria"/>
            </a:endParaRPr>
          </a:p>
          <a:p>
            <a:pPr marL="0" marR="0" lvl="0" indent="0" algn="just"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chemeClr val="tx1"/>
              </a:solidFill>
              <a:effectLst/>
              <a:uLnTx/>
              <a:uFillTx/>
              <a:latin typeface="Alexandria"/>
            </a:endParaRPr>
          </a:p>
          <a:p>
            <a:pPr marL="0" marR="0" lvl="0" indent="0" algn="just" defTabSz="914400" rtl="0" eaLnBrk="1" fontAlgn="auto" latinLnBrk="0" hangingPunct="1">
              <a:lnSpc>
                <a:spcPct val="100000"/>
              </a:lnSpc>
              <a:spcBef>
                <a:spcPts val="0"/>
              </a:spcBef>
              <a:spcAft>
                <a:spcPts val="0"/>
              </a:spcAft>
              <a:buClrTx/>
              <a:buSzTx/>
              <a:buFontTx/>
              <a:buNone/>
              <a:tabLst/>
              <a:defRPr/>
            </a:pPr>
            <a:endParaRPr lang="en-US" dirty="0">
              <a:solidFill>
                <a:schemeClr val="tx1"/>
              </a:solidFill>
              <a:latin typeface="Alexandria"/>
            </a:endParaRPr>
          </a:p>
          <a:p>
            <a:pPr marL="0" marR="0" lvl="0" indent="0" algn="just"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chemeClr val="tx1"/>
              </a:solidFill>
              <a:effectLst/>
              <a:uLnTx/>
              <a:uFillTx/>
              <a:latin typeface="Alexandria"/>
            </a:endParaRPr>
          </a:p>
        </p:txBody>
      </p:sp>
      <p:pic>
        <p:nvPicPr>
          <p:cNvPr id="5" name="Graphic 21">
            <a:extLst>
              <a:ext uri="{FF2B5EF4-FFF2-40B4-BE49-F238E27FC236}">
                <a16:creationId xmlns:a16="http://schemas.microsoft.com/office/drawing/2014/main" id="{04F7024D-E60E-B1B2-F880-668BEE44B9BC}"/>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pic>
        <p:nvPicPr>
          <p:cNvPr id="4" name="Picture 3">
            <a:extLst>
              <a:ext uri="{FF2B5EF4-FFF2-40B4-BE49-F238E27FC236}">
                <a16:creationId xmlns:a16="http://schemas.microsoft.com/office/drawing/2014/main" id="{536E5CE1-4027-2182-E95D-3AF120F9A460}"/>
              </a:ext>
            </a:extLst>
          </p:cNvPr>
          <p:cNvPicPr>
            <a:picLocks noChangeAspect="1"/>
          </p:cNvPicPr>
          <p:nvPr/>
        </p:nvPicPr>
        <p:blipFill>
          <a:blip r:embed="rId3"/>
          <a:stretch>
            <a:fillRect/>
          </a:stretch>
        </p:blipFill>
        <p:spPr>
          <a:xfrm>
            <a:off x="1826261" y="4142180"/>
            <a:ext cx="7262474" cy="887020"/>
          </a:xfrm>
          <a:prstGeom prst="rect">
            <a:avLst/>
          </a:prstGeom>
        </p:spPr>
      </p:pic>
    </p:spTree>
    <p:extLst>
      <p:ext uri="{BB962C8B-B14F-4D97-AF65-F5344CB8AC3E}">
        <p14:creationId xmlns:p14="http://schemas.microsoft.com/office/powerpoint/2010/main" val="2021754950"/>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E4257C0-A43B-0B48-9D34-B4883AF62674}"/>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57FCF110-BC72-8FF3-E3BC-5CF3A15392D1}"/>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23" name="Rectangle: Rounded Corners 22">
            <a:extLst>
              <a:ext uri="{FF2B5EF4-FFF2-40B4-BE49-F238E27FC236}">
                <a16:creationId xmlns:a16="http://schemas.microsoft.com/office/drawing/2014/main" id="{9505C6C0-423F-9566-F038-73434F2C01BF}"/>
              </a:ext>
            </a:extLst>
          </p:cNvPr>
          <p:cNvSpPr/>
          <p:nvPr/>
        </p:nvSpPr>
        <p:spPr>
          <a:xfrm>
            <a:off x="9733934" y="952845"/>
            <a:ext cx="3002401"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b="1" dirty="0">
                <a:solidFill>
                  <a:schemeClr val="tx1"/>
                </a:solidFill>
                <a:latin typeface="Alexandria" charset="0"/>
                <a:cs typeface="Alexandria" charset="0"/>
              </a:rPr>
              <a:t>Lecture 6</a:t>
            </a:r>
          </a:p>
        </p:txBody>
      </p:sp>
      <p:sp>
        <p:nvSpPr>
          <p:cNvPr id="25" name="Rectangle: Rounded Corners 24">
            <a:extLst>
              <a:ext uri="{FF2B5EF4-FFF2-40B4-BE49-F238E27FC236}">
                <a16:creationId xmlns:a16="http://schemas.microsoft.com/office/drawing/2014/main" id="{78163FFE-99C6-559C-13AF-01122D37E4CC}"/>
              </a:ext>
            </a:extLst>
          </p:cNvPr>
          <p:cNvSpPr/>
          <p:nvPr/>
        </p:nvSpPr>
        <p:spPr>
          <a:xfrm>
            <a:off x="1181062" y="1285192"/>
            <a:ext cx="9113312"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just" defTabSz="914400" rtl="0" eaLnBrk="1" fontAlgn="auto" latinLnBrk="0" hangingPunct="1">
              <a:lnSpc>
                <a:spcPct val="200000"/>
              </a:lnSpc>
              <a:spcBef>
                <a:spcPts val="0"/>
              </a:spcBef>
              <a:spcAft>
                <a:spcPts val="0"/>
              </a:spcAft>
              <a:buClrTx/>
              <a:buSzTx/>
              <a:buFontTx/>
              <a:buNone/>
              <a:tabLst/>
              <a:defRPr/>
            </a:pPr>
            <a:endParaRPr lang="en-US" dirty="0">
              <a:solidFill>
                <a:schemeClr val="tx1"/>
              </a:solidFill>
              <a:latin typeface="Alexandria"/>
            </a:endParaRPr>
          </a:p>
          <a:p>
            <a:pPr marL="0" marR="0" lvl="0" indent="0" algn="just" defTabSz="914400" rtl="0" eaLnBrk="1" fontAlgn="auto" latinLnBrk="0" hangingPunct="1">
              <a:lnSpc>
                <a:spcPct val="200000"/>
              </a:lnSpc>
              <a:spcBef>
                <a:spcPts val="0"/>
              </a:spcBef>
              <a:spcAft>
                <a:spcPts val="0"/>
              </a:spcAft>
              <a:buClrTx/>
              <a:buSzTx/>
              <a:buFontTx/>
              <a:buNone/>
              <a:tabLst/>
              <a:defRPr/>
            </a:pPr>
            <a:r>
              <a:rPr lang="en-US" b="1" dirty="0">
                <a:solidFill>
                  <a:schemeClr val="tx1"/>
                </a:solidFill>
                <a:latin typeface="Alexandria"/>
              </a:rPr>
              <a:t>Example Case</a:t>
            </a:r>
            <a:r>
              <a:rPr lang="en-US" dirty="0">
                <a:solidFill>
                  <a:schemeClr val="tx1"/>
                </a:solidFill>
                <a:latin typeface="Alexandria"/>
              </a:rPr>
              <a:t>: For 1 unit of a manufactured component: </a:t>
            </a:r>
          </a:p>
          <a:p>
            <a:pPr lvl="0" algn="just">
              <a:lnSpc>
                <a:spcPct val="200000"/>
              </a:lnSpc>
              <a:defRPr/>
            </a:pPr>
            <a:r>
              <a:rPr lang="en-US" b="1" dirty="0">
                <a:solidFill>
                  <a:schemeClr val="tx1"/>
                </a:solidFill>
                <a:latin typeface="Alexandria"/>
              </a:rPr>
              <a:t>Direct Material Standard</a:t>
            </a:r>
            <a:r>
              <a:rPr lang="en-US" dirty="0">
                <a:solidFill>
                  <a:schemeClr val="tx1"/>
                </a:solidFill>
                <a:latin typeface="Alexandria"/>
              </a:rPr>
              <a:t>: 5 </a:t>
            </a:r>
            <a:r>
              <a:rPr lang="en-US" dirty="0" err="1">
                <a:solidFill>
                  <a:schemeClr val="tx1"/>
                </a:solidFill>
                <a:latin typeface="Alexandria"/>
              </a:rPr>
              <a:t>lbs</a:t>
            </a:r>
            <a:r>
              <a:rPr lang="en-US" dirty="0">
                <a:solidFill>
                  <a:schemeClr val="tx1"/>
                </a:solidFill>
                <a:latin typeface="Alexandria"/>
              </a:rPr>
              <a:t>*</a:t>
            </a:r>
            <a:r>
              <a:rPr lang="ar-SY" dirty="0">
                <a:solidFill>
                  <a:schemeClr val="tx1"/>
                </a:solidFill>
                <a:latin typeface="Alexandria"/>
              </a:rPr>
              <a:t>$</a:t>
            </a:r>
            <a:r>
              <a:rPr lang="en-US" dirty="0">
                <a:solidFill>
                  <a:schemeClr val="tx1"/>
                </a:solidFill>
                <a:latin typeface="Alexandria"/>
              </a:rPr>
              <a:t>12</a:t>
            </a:r>
            <a:r>
              <a:rPr lang="ar-SY" dirty="0">
                <a:solidFill>
                  <a:schemeClr val="tx1"/>
                </a:solidFill>
                <a:latin typeface="Alexandria"/>
              </a:rPr>
              <a:t>/</a:t>
            </a:r>
            <a:r>
              <a:rPr lang="en-US" dirty="0" err="1">
                <a:solidFill>
                  <a:schemeClr val="tx1"/>
                </a:solidFill>
                <a:latin typeface="Alexandria"/>
              </a:rPr>
              <a:t>lb</a:t>
            </a:r>
            <a:r>
              <a:rPr lang="en-US" dirty="0">
                <a:solidFill>
                  <a:schemeClr val="tx1"/>
                </a:solidFill>
                <a:latin typeface="Alexandria"/>
              </a:rPr>
              <a:t>= $60/unit, Engineers determine that exactly 5 pounds (</a:t>
            </a:r>
            <a:r>
              <a:rPr lang="en-US" dirty="0" err="1">
                <a:solidFill>
                  <a:schemeClr val="tx1"/>
                </a:solidFill>
                <a:latin typeface="Alexandria"/>
              </a:rPr>
              <a:t>lbs</a:t>
            </a:r>
            <a:r>
              <a:rPr lang="en-US" dirty="0">
                <a:solidFill>
                  <a:schemeClr val="tx1"/>
                </a:solidFill>
                <a:latin typeface="Alexandria"/>
              </a:rPr>
              <a:t>) of raw material should be used to make 1 unit, Purchasing managers determine the material should cost $12 per pound. </a:t>
            </a:r>
            <a:r>
              <a:rPr lang="en-US" b="1" dirty="0">
                <a:solidFill>
                  <a:schemeClr val="tx1"/>
                </a:solidFill>
                <a:latin typeface="Alexandria"/>
              </a:rPr>
              <a:t>Result</a:t>
            </a:r>
            <a:r>
              <a:rPr lang="en-US" dirty="0">
                <a:solidFill>
                  <a:schemeClr val="tx1"/>
                </a:solidFill>
                <a:latin typeface="Alexandria"/>
              </a:rPr>
              <a:t>: standard cost for materials inside one unit is $60.</a:t>
            </a:r>
            <a:endParaRPr lang="ar-SY" dirty="0">
              <a:solidFill>
                <a:schemeClr val="tx1"/>
              </a:solidFill>
              <a:latin typeface="Alexandria"/>
            </a:endParaRPr>
          </a:p>
          <a:p>
            <a:pPr marL="0" marR="0" lvl="0" indent="0" algn="just" defTabSz="914400" rtl="0" eaLnBrk="1" fontAlgn="auto" latinLnBrk="0" hangingPunct="1">
              <a:lnSpc>
                <a:spcPct val="200000"/>
              </a:lnSpc>
              <a:spcBef>
                <a:spcPts val="0"/>
              </a:spcBef>
              <a:spcAft>
                <a:spcPts val="0"/>
              </a:spcAft>
              <a:buClrTx/>
              <a:buSzTx/>
              <a:buFontTx/>
              <a:buNone/>
              <a:tabLst/>
              <a:defRPr/>
            </a:pPr>
            <a:r>
              <a:rPr lang="en-US" b="1" dirty="0">
                <a:solidFill>
                  <a:schemeClr val="tx1"/>
                </a:solidFill>
                <a:latin typeface="Alexandria"/>
              </a:rPr>
              <a:t>Direct Labor Standard: </a:t>
            </a:r>
            <a:r>
              <a:rPr lang="en-US" dirty="0">
                <a:solidFill>
                  <a:schemeClr val="tx1"/>
                </a:solidFill>
                <a:latin typeface="Alexandria"/>
              </a:rPr>
              <a:t>3 hours</a:t>
            </a:r>
            <a:r>
              <a:rPr lang="ar-SY" dirty="0">
                <a:solidFill>
                  <a:schemeClr val="tx1"/>
                </a:solidFill>
                <a:latin typeface="Alexandria"/>
              </a:rPr>
              <a:t>*</a:t>
            </a:r>
            <a:r>
              <a:rPr lang="en-US" dirty="0">
                <a:solidFill>
                  <a:schemeClr val="tx1"/>
                </a:solidFill>
                <a:latin typeface="Alexandria"/>
              </a:rPr>
              <a:t>$20hr = $60</a:t>
            </a:r>
            <a:r>
              <a:rPr lang="ar-SY" dirty="0">
                <a:solidFill>
                  <a:schemeClr val="tx1"/>
                </a:solidFill>
                <a:latin typeface="Alexandria"/>
              </a:rPr>
              <a:t> </a:t>
            </a:r>
            <a:r>
              <a:rPr lang="en-US" dirty="0">
                <a:solidFill>
                  <a:schemeClr val="tx1"/>
                </a:solidFill>
                <a:latin typeface="Alexandria"/>
              </a:rPr>
              <a:t>unit, Industrial engineers determine it should take exactly 3 hours of labor to assemble 1 unit. HR determines the standard wage rate is $20 per hour. </a:t>
            </a:r>
            <a:r>
              <a:rPr lang="en-US" b="1" dirty="0">
                <a:solidFill>
                  <a:schemeClr val="tx1"/>
                </a:solidFill>
                <a:latin typeface="Alexandria"/>
              </a:rPr>
              <a:t>Result</a:t>
            </a:r>
            <a:r>
              <a:rPr lang="en-US" dirty="0">
                <a:solidFill>
                  <a:schemeClr val="tx1"/>
                </a:solidFill>
                <a:latin typeface="Alexandria"/>
              </a:rPr>
              <a:t>: standard cost for labor inside one unit is $60.</a:t>
            </a:r>
          </a:p>
          <a:p>
            <a:pPr marL="0" marR="0" lvl="0" indent="0" algn="just"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chemeClr val="tx1"/>
              </a:solidFill>
              <a:effectLst/>
              <a:uLnTx/>
              <a:uFillTx/>
              <a:latin typeface="Alexandria"/>
            </a:endParaRPr>
          </a:p>
          <a:p>
            <a:pPr marL="0" marR="0" lvl="0" indent="0" algn="just" defTabSz="914400" rtl="0" eaLnBrk="1" fontAlgn="auto" latinLnBrk="0" hangingPunct="1">
              <a:lnSpc>
                <a:spcPct val="100000"/>
              </a:lnSpc>
              <a:spcBef>
                <a:spcPts val="0"/>
              </a:spcBef>
              <a:spcAft>
                <a:spcPts val="0"/>
              </a:spcAft>
              <a:buClrTx/>
              <a:buSzTx/>
              <a:buFontTx/>
              <a:buNone/>
              <a:tabLst/>
              <a:defRPr/>
            </a:pPr>
            <a:endParaRPr lang="en-US" dirty="0">
              <a:solidFill>
                <a:schemeClr val="tx1"/>
              </a:solidFill>
              <a:latin typeface="Alexandria"/>
            </a:endParaRPr>
          </a:p>
          <a:p>
            <a:pPr marL="0" marR="0" lvl="0" indent="0" algn="just"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chemeClr val="tx1"/>
              </a:solidFill>
              <a:effectLst/>
              <a:uLnTx/>
              <a:uFillTx/>
              <a:latin typeface="Alexandria"/>
            </a:endParaRPr>
          </a:p>
        </p:txBody>
      </p:sp>
      <p:pic>
        <p:nvPicPr>
          <p:cNvPr id="5" name="Graphic 21">
            <a:extLst>
              <a:ext uri="{FF2B5EF4-FFF2-40B4-BE49-F238E27FC236}">
                <a16:creationId xmlns:a16="http://schemas.microsoft.com/office/drawing/2014/main" id="{42B0DB51-5002-1CA7-B626-6ABC4062A9FD}"/>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3532887069"/>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62FEE92-D839-67F4-D57B-BCE40C3BEF37}"/>
            </a:ext>
          </a:extLst>
        </p:cNvPr>
        <p:cNvGrpSpPr/>
        <p:nvPr/>
      </p:nvGrpSpPr>
      <p:grpSpPr>
        <a:xfrm>
          <a:off x="0" y="0"/>
          <a:ext cx="0" cy="0"/>
          <a:chOff x="0" y="0"/>
          <a:chExt cx="0" cy="0"/>
        </a:xfrm>
      </p:grpSpPr>
      <p:sp>
        <p:nvSpPr>
          <p:cNvPr id="2" name="Rectangle 1">
            <a:extLst>
              <a:ext uri="{FF2B5EF4-FFF2-40B4-BE49-F238E27FC236}">
                <a16:creationId xmlns:a16="http://schemas.microsoft.com/office/drawing/2014/main" id="{330CFDFE-FFBC-A574-07BA-E5D05244114B}"/>
              </a:ext>
            </a:extLst>
          </p:cNvPr>
          <p:cNvSpPr/>
          <p:nvPr/>
        </p:nvSpPr>
        <p:spPr>
          <a:xfrm>
            <a:off x="1133854" y="1397680"/>
            <a:ext cx="4955591" cy="4414561"/>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just">
              <a:defRPr/>
            </a:pPr>
            <a:r>
              <a:rPr lang="en-US" b="1" dirty="0">
                <a:solidFill>
                  <a:prstClr val="black"/>
                </a:solidFill>
                <a:latin typeface="Alexandria"/>
              </a:rPr>
              <a:t>Budget cost of work scheduled (BCWS): </a:t>
            </a:r>
            <a:r>
              <a:rPr lang="en-US" dirty="0">
                <a:solidFill>
                  <a:prstClr val="black"/>
                </a:solidFill>
                <a:latin typeface="Alexandria"/>
              </a:rPr>
              <a:t>the sum of the budgets for work scheduled to be accomplished (including work-in-process), plus the appropriate portion of the budgets for level of effort and apportioned effort for the relevant time period. </a:t>
            </a:r>
          </a:p>
          <a:p>
            <a:pPr lvl="0" algn="just">
              <a:defRPr/>
            </a:pPr>
            <a:endParaRPr lang="en-US" dirty="0">
              <a:solidFill>
                <a:prstClr val="black"/>
              </a:solidFill>
              <a:latin typeface="Alexandria"/>
            </a:endParaRPr>
          </a:p>
          <a:p>
            <a:pPr lvl="0" algn="just">
              <a:defRPr/>
            </a:pPr>
            <a:r>
              <a:rPr lang="en-US" b="1" dirty="0">
                <a:solidFill>
                  <a:prstClr val="black"/>
                </a:solidFill>
                <a:latin typeface="Alexandria"/>
              </a:rPr>
              <a:t>Budgeting: </a:t>
            </a:r>
            <a:r>
              <a:rPr lang="en-US" dirty="0">
                <a:solidFill>
                  <a:prstClr val="black"/>
                </a:solidFill>
                <a:latin typeface="Alexandria"/>
              </a:rPr>
              <a:t>A process used to allocate the estimated cost of resources into cost accounts (i.e., the cost budget) against which cost performance will be measured and assessed. Budgeting often considers time-phasing in relation to a schedule and/or time-based financial requirements and constraints.</a:t>
            </a:r>
          </a:p>
        </p:txBody>
      </p:sp>
      <p:pic>
        <p:nvPicPr>
          <p:cNvPr id="5" name="Picture Placeholder 4">
            <a:extLst>
              <a:ext uri="{FF2B5EF4-FFF2-40B4-BE49-F238E27FC236}">
                <a16:creationId xmlns:a16="http://schemas.microsoft.com/office/drawing/2014/main" id="{65CD45CC-1FCA-7B9E-0DF9-74A0EC550E06}"/>
              </a:ext>
            </a:extLst>
          </p:cNvPr>
          <p:cNvPicPr>
            <a:picLocks noGrp="1" noChangeAspect="1"/>
          </p:cNvPicPr>
          <p:nvPr>
            <p:ph type="pic" sz="quarter" idx="10"/>
          </p:nvPr>
        </p:nvPicPr>
        <p:blipFill>
          <a:blip r:embed="rId2">
            <a:extLst>
              <a:ext uri="{28A0092B-C50C-407E-A947-70E740481C1C}">
                <a14:useLocalDpi xmlns:a14="http://schemas.microsoft.com/office/drawing/2010/main" val="0"/>
              </a:ext>
            </a:extLst>
          </a:blip>
          <a:srcRect t="12315" b="12315"/>
          <a:stretch>
            <a:fillRect/>
          </a:stretch>
        </p:blipFill>
        <p:spPr>
          <a:xfrm>
            <a:off x="6096000" y="1397680"/>
            <a:ext cx="4962146" cy="2495550"/>
          </a:xfrm>
        </p:spPr>
      </p:pic>
      <p:sp>
        <p:nvSpPr>
          <p:cNvPr id="18" name="Rectangle 17">
            <a:extLst>
              <a:ext uri="{FF2B5EF4-FFF2-40B4-BE49-F238E27FC236}">
                <a16:creationId xmlns:a16="http://schemas.microsoft.com/office/drawing/2014/main" id="{B4B329C2-0369-CB07-7205-7F1069D4491B}"/>
              </a:ext>
            </a:extLst>
          </p:cNvPr>
          <p:cNvSpPr/>
          <p:nvPr/>
        </p:nvSpPr>
        <p:spPr>
          <a:xfrm>
            <a:off x="6102557" y="3893230"/>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600" b="1" i="0" u="none" strike="noStrike" kern="1200" cap="none" spc="0" normalizeH="0" baseline="0" noProof="0">
                <a:ln>
                  <a:noFill/>
                </a:ln>
                <a:solidFill>
                  <a:prstClr val="black"/>
                </a:solidFill>
                <a:effectLst/>
                <a:uLnTx/>
                <a:uFillTx/>
                <a:latin typeface="Alexandria" charset="0"/>
                <a:ea typeface="+mn-ea"/>
                <a:cs typeface="Alexandria" charset="0"/>
              </a:rPr>
              <a:t>Lecture 6</a:t>
            </a:r>
            <a:endParaRPr kumimoji="0" lang="en-US" sz="1600" b="1" i="0" u="none" strike="noStrike" kern="1200" cap="none" spc="0" normalizeH="0" baseline="0" noProof="0" dirty="0">
              <a:ln>
                <a:noFill/>
              </a:ln>
              <a:solidFill>
                <a:prstClr val="white"/>
              </a:solidFill>
              <a:effectLst/>
              <a:uLnTx/>
              <a:uFillTx/>
              <a:latin typeface="Alexandria" charset="0"/>
              <a:ea typeface="+mn-ea"/>
              <a:cs typeface="Alexandria" charset="0"/>
            </a:endParaRPr>
          </a:p>
        </p:txBody>
      </p:sp>
      <p:sp>
        <p:nvSpPr>
          <p:cNvPr id="29" name="Rectangle 28">
            <a:extLst>
              <a:ext uri="{FF2B5EF4-FFF2-40B4-BE49-F238E27FC236}">
                <a16:creationId xmlns:a16="http://schemas.microsoft.com/office/drawing/2014/main" id="{97A80A4E-49CD-8E31-1AC8-6B50E39EF0D4}"/>
              </a:ext>
            </a:extLst>
          </p:cNvPr>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pic>
        <p:nvPicPr>
          <p:cNvPr id="8" name="Graphic 21">
            <a:extLst>
              <a:ext uri="{FF2B5EF4-FFF2-40B4-BE49-F238E27FC236}">
                <a16:creationId xmlns:a16="http://schemas.microsoft.com/office/drawing/2014/main" id="{ADAEA222-936D-1B49-F8F7-CE645924B004}"/>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4072428056"/>
      </p:ext>
    </p:extLst>
  </p:cSld>
  <p:clrMapOvr>
    <a:masterClrMapping/>
  </p:clrMapOvr>
  <p:transition spd="slow">
    <p:comb/>
  </p:transition>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667EDC6-4209-91F9-523E-45E0CD9E5F8E}"/>
            </a:ext>
          </a:extLst>
        </p:cNvPr>
        <p:cNvGrpSpPr/>
        <p:nvPr/>
      </p:nvGrpSpPr>
      <p:grpSpPr>
        <a:xfrm>
          <a:off x="0" y="0"/>
          <a:ext cx="0" cy="0"/>
          <a:chOff x="0" y="0"/>
          <a:chExt cx="0" cy="0"/>
        </a:xfrm>
      </p:grpSpPr>
      <p:sp>
        <p:nvSpPr>
          <p:cNvPr id="2" name="Rectangle 1">
            <a:extLst>
              <a:ext uri="{FF2B5EF4-FFF2-40B4-BE49-F238E27FC236}">
                <a16:creationId xmlns:a16="http://schemas.microsoft.com/office/drawing/2014/main" id="{496F4DDE-7B08-E490-35AA-B1659577B58C}"/>
              </a:ext>
            </a:extLst>
          </p:cNvPr>
          <p:cNvSpPr/>
          <p:nvPr/>
        </p:nvSpPr>
        <p:spPr>
          <a:xfrm>
            <a:off x="1133854" y="1397680"/>
            <a:ext cx="4955591" cy="4414561"/>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just">
              <a:defRPr/>
            </a:pPr>
            <a:r>
              <a:rPr lang="en-US" b="1" dirty="0">
                <a:solidFill>
                  <a:prstClr val="black"/>
                </a:solidFill>
                <a:latin typeface="Alexandria"/>
              </a:rPr>
              <a:t>Budget</a:t>
            </a:r>
            <a:r>
              <a:rPr lang="en-US" dirty="0">
                <a:solidFill>
                  <a:prstClr val="black"/>
                </a:solidFill>
                <a:latin typeface="Alexandria"/>
              </a:rPr>
              <a:t>: a planned allocation of resources. The planned cost of needed materials is usually subdivided into quantity required and unit cost. The planned cost of labor is usually subdivided into the workhours required and the wage rate (plus fringe benefits and taxes).</a:t>
            </a:r>
          </a:p>
          <a:p>
            <a:pPr lvl="0" algn="just">
              <a:defRPr/>
            </a:pPr>
            <a:endParaRPr lang="en-US" dirty="0">
              <a:solidFill>
                <a:prstClr val="black"/>
              </a:solidFill>
              <a:latin typeface="Alexandria"/>
            </a:endParaRPr>
          </a:p>
          <a:p>
            <a:pPr lvl="0" algn="just">
              <a:defRPr/>
            </a:pPr>
            <a:r>
              <a:rPr lang="en-US" b="1" dirty="0">
                <a:solidFill>
                  <a:prstClr val="black"/>
                </a:solidFill>
                <a:latin typeface="Alexandria"/>
              </a:rPr>
              <a:t>Budget cost of work performed (BCWP)</a:t>
            </a:r>
            <a:r>
              <a:rPr lang="en-US" dirty="0">
                <a:solidFill>
                  <a:prstClr val="black"/>
                </a:solidFill>
                <a:latin typeface="Alexandria"/>
              </a:rPr>
              <a:t>: the sum of the budgets for completed portions of in-process work, plus the appropriate portion of the budget for level of effort and apportioned effort for the relevant time period BCWP is commonly referred to as “earned value.” </a:t>
            </a:r>
          </a:p>
        </p:txBody>
      </p:sp>
      <p:pic>
        <p:nvPicPr>
          <p:cNvPr id="5" name="Picture Placeholder 4">
            <a:extLst>
              <a:ext uri="{FF2B5EF4-FFF2-40B4-BE49-F238E27FC236}">
                <a16:creationId xmlns:a16="http://schemas.microsoft.com/office/drawing/2014/main" id="{6CF923F9-8A6B-654B-0224-13B7AF7C8AED}"/>
              </a:ext>
            </a:extLst>
          </p:cNvPr>
          <p:cNvPicPr>
            <a:picLocks noGrp="1" noChangeAspect="1"/>
          </p:cNvPicPr>
          <p:nvPr>
            <p:ph type="pic" sz="quarter" idx="10"/>
          </p:nvPr>
        </p:nvPicPr>
        <p:blipFill>
          <a:blip r:embed="rId2">
            <a:extLst>
              <a:ext uri="{28A0092B-C50C-407E-A947-70E740481C1C}">
                <a14:useLocalDpi xmlns:a14="http://schemas.microsoft.com/office/drawing/2010/main" val="0"/>
              </a:ext>
            </a:extLst>
          </a:blip>
          <a:srcRect t="12315" b="12315"/>
          <a:stretch>
            <a:fillRect/>
          </a:stretch>
        </p:blipFill>
        <p:spPr>
          <a:xfrm>
            <a:off x="6096000" y="1397680"/>
            <a:ext cx="4962146" cy="2495550"/>
          </a:xfrm>
        </p:spPr>
      </p:pic>
      <p:sp>
        <p:nvSpPr>
          <p:cNvPr id="18" name="Rectangle 17">
            <a:extLst>
              <a:ext uri="{FF2B5EF4-FFF2-40B4-BE49-F238E27FC236}">
                <a16:creationId xmlns:a16="http://schemas.microsoft.com/office/drawing/2014/main" id="{F74CD087-C5A5-67D8-3E52-9F0ED13BBBD2}"/>
              </a:ext>
            </a:extLst>
          </p:cNvPr>
          <p:cNvSpPr/>
          <p:nvPr/>
        </p:nvSpPr>
        <p:spPr>
          <a:xfrm>
            <a:off x="6102557" y="3893230"/>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600" b="1" i="0" u="none" strike="noStrike" kern="1200" cap="none" spc="0" normalizeH="0" baseline="0" noProof="0">
                <a:ln>
                  <a:noFill/>
                </a:ln>
                <a:solidFill>
                  <a:prstClr val="black"/>
                </a:solidFill>
                <a:effectLst/>
                <a:uLnTx/>
                <a:uFillTx/>
                <a:latin typeface="Alexandria" charset="0"/>
                <a:ea typeface="+mn-ea"/>
                <a:cs typeface="Alexandria" charset="0"/>
              </a:rPr>
              <a:t>Lecture 6</a:t>
            </a:r>
            <a:endParaRPr kumimoji="0" lang="en-US" sz="1600" b="1" i="0" u="none" strike="noStrike" kern="1200" cap="none" spc="0" normalizeH="0" baseline="0" noProof="0" dirty="0">
              <a:ln>
                <a:noFill/>
              </a:ln>
              <a:solidFill>
                <a:prstClr val="white"/>
              </a:solidFill>
              <a:effectLst/>
              <a:uLnTx/>
              <a:uFillTx/>
              <a:latin typeface="Alexandria" charset="0"/>
              <a:ea typeface="+mn-ea"/>
              <a:cs typeface="Alexandria" charset="0"/>
            </a:endParaRPr>
          </a:p>
        </p:txBody>
      </p:sp>
      <p:sp>
        <p:nvSpPr>
          <p:cNvPr id="29" name="Rectangle 28">
            <a:extLst>
              <a:ext uri="{FF2B5EF4-FFF2-40B4-BE49-F238E27FC236}">
                <a16:creationId xmlns:a16="http://schemas.microsoft.com/office/drawing/2014/main" id="{B13311F4-0A2E-53A9-F0A6-DDB13214DA32}"/>
              </a:ext>
            </a:extLst>
          </p:cNvPr>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pic>
        <p:nvPicPr>
          <p:cNvPr id="8" name="Graphic 21">
            <a:extLst>
              <a:ext uri="{FF2B5EF4-FFF2-40B4-BE49-F238E27FC236}">
                <a16:creationId xmlns:a16="http://schemas.microsoft.com/office/drawing/2014/main" id="{85311C01-6A28-9FFD-7C82-A0AF7D847850}"/>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740267913"/>
      </p:ext>
    </p:extLst>
  </p:cSld>
  <p:clrMapOvr>
    <a:masterClrMapping/>
  </p:clrMapOvr>
  <p:transition spd="slow">
    <p:comb/>
  </p:transition>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7B3E07F-DA80-8B15-7759-7363802A9A6C}"/>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8B362DFA-D848-F6C5-0C1D-727E8CAE8D21}"/>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23" name="Rectangle: Rounded Corners 22">
            <a:extLst>
              <a:ext uri="{FF2B5EF4-FFF2-40B4-BE49-F238E27FC236}">
                <a16:creationId xmlns:a16="http://schemas.microsoft.com/office/drawing/2014/main" id="{3BBC8DA0-16EB-A751-2127-03116F13D6A1}"/>
              </a:ext>
            </a:extLst>
          </p:cNvPr>
          <p:cNvSpPr/>
          <p:nvPr/>
        </p:nvSpPr>
        <p:spPr>
          <a:xfrm>
            <a:off x="9733934" y="952845"/>
            <a:ext cx="3002401"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b="1" dirty="0">
                <a:solidFill>
                  <a:schemeClr val="tx1"/>
                </a:solidFill>
                <a:latin typeface="Alexandria" charset="0"/>
                <a:cs typeface="Alexandria" charset="0"/>
              </a:rPr>
              <a:t>Lecture 6</a:t>
            </a:r>
          </a:p>
        </p:txBody>
      </p:sp>
      <p:sp>
        <p:nvSpPr>
          <p:cNvPr id="25" name="Rectangle: Rounded Corners 24">
            <a:extLst>
              <a:ext uri="{FF2B5EF4-FFF2-40B4-BE49-F238E27FC236}">
                <a16:creationId xmlns:a16="http://schemas.microsoft.com/office/drawing/2014/main" id="{1C6C5D75-E649-BC8C-B98A-009E7028BB9F}"/>
              </a:ext>
            </a:extLst>
          </p:cNvPr>
          <p:cNvSpPr/>
          <p:nvPr/>
        </p:nvSpPr>
        <p:spPr>
          <a:xfrm>
            <a:off x="1181062" y="1285192"/>
            <a:ext cx="9019219"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just">
              <a:defRPr/>
            </a:pPr>
            <a:r>
              <a:rPr lang="en-US" b="1" dirty="0">
                <a:solidFill>
                  <a:srgbClr val="00B0F0"/>
                </a:solidFill>
                <a:latin typeface="Alexandria"/>
              </a:rPr>
              <a:t>For a budget of 10,000 units, the budget for materials becomes $400,000 and for labor $320,000. </a:t>
            </a:r>
          </a:p>
          <a:p>
            <a:pPr lvl="0" algn="just">
              <a:defRPr/>
            </a:pPr>
            <a:r>
              <a:rPr lang="en-US" dirty="0">
                <a:solidFill>
                  <a:schemeClr val="tx1"/>
                </a:solidFill>
                <a:latin typeface="Alexandria"/>
              </a:rPr>
              <a:t>After a run of 10,000 units, the following data are compiled:</a:t>
            </a:r>
          </a:p>
          <a:p>
            <a:pPr lvl="0" algn="just">
              <a:defRPr/>
            </a:pPr>
            <a:endParaRPr kumimoji="0" lang="en-US" sz="1800" b="0" i="0" u="none" strike="noStrike" kern="1200" cap="none" spc="0" normalizeH="0" baseline="0" noProof="0" dirty="0">
              <a:ln>
                <a:noFill/>
              </a:ln>
              <a:solidFill>
                <a:schemeClr val="tx1"/>
              </a:solidFill>
              <a:effectLst/>
              <a:uLnTx/>
              <a:uFillTx/>
              <a:latin typeface="Alexandria"/>
              <a:ea typeface="+mn-ea"/>
              <a:cs typeface="+mn-cs"/>
            </a:endParaRPr>
          </a:p>
          <a:p>
            <a:pPr lvl="0" algn="just">
              <a:defRPr/>
            </a:pPr>
            <a:endParaRPr lang="en-US" dirty="0">
              <a:solidFill>
                <a:schemeClr val="tx1"/>
              </a:solidFill>
              <a:latin typeface="Alexandria"/>
            </a:endParaRPr>
          </a:p>
          <a:p>
            <a:pPr lvl="0" algn="just">
              <a:defRPr/>
            </a:pPr>
            <a:endParaRPr kumimoji="0" lang="en-US" sz="1800" b="0" i="0" u="none" strike="noStrike" kern="1200" cap="none" spc="0" normalizeH="0" baseline="0" noProof="0" dirty="0">
              <a:ln>
                <a:noFill/>
              </a:ln>
              <a:solidFill>
                <a:schemeClr val="tx1"/>
              </a:solidFill>
              <a:effectLst/>
              <a:uLnTx/>
              <a:uFillTx/>
              <a:latin typeface="Alexandria"/>
              <a:ea typeface="+mn-ea"/>
              <a:cs typeface="+mn-cs"/>
            </a:endParaRPr>
          </a:p>
          <a:p>
            <a:pPr lvl="0" algn="just">
              <a:defRPr/>
            </a:pPr>
            <a:endParaRPr lang="en-US" dirty="0">
              <a:solidFill>
                <a:schemeClr val="tx1"/>
              </a:solidFill>
              <a:latin typeface="Alexandria"/>
            </a:endParaRPr>
          </a:p>
          <a:p>
            <a:pPr lvl="0" algn="just">
              <a:defRPr/>
            </a:pPr>
            <a:endParaRPr kumimoji="0" lang="en-US" sz="1800" b="0" i="0" u="none" strike="noStrike" kern="1200" cap="none" spc="0" normalizeH="0" baseline="0" noProof="0" dirty="0">
              <a:ln>
                <a:noFill/>
              </a:ln>
              <a:solidFill>
                <a:schemeClr val="tx1"/>
              </a:solidFill>
              <a:effectLst/>
              <a:uLnTx/>
              <a:uFillTx/>
              <a:latin typeface="Alexandria"/>
              <a:ea typeface="+mn-ea"/>
              <a:cs typeface="+mn-cs"/>
            </a:endParaRPr>
          </a:p>
          <a:p>
            <a:pPr lvl="0" algn="just">
              <a:defRPr/>
            </a:pPr>
            <a:endParaRPr lang="en-US" dirty="0">
              <a:solidFill>
                <a:schemeClr val="tx1"/>
              </a:solidFill>
              <a:latin typeface="Alexandria"/>
            </a:endParaRPr>
          </a:p>
          <a:p>
            <a:pPr lvl="0" algn="just">
              <a:defRPr/>
            </a:pPr>
            <a:endParaRPr kumimoji="0" lang="en-US" sz="1800" b="0" i="0" u="none" strike="noStrike" kern="1200" cap="none" spc="0" normalizeH="0" baseline="0" noProof="0" dirty="0">
              <a:ln>
                <a:noFill/>
              </a:ln>
              <a:solidFill>
                <a:schemeClr val="tx1"/>
              </a:solidFill>
              <a:effectLst/>
              <a:uLnTx/>
              <a:uFillTx/>
              <a:latin typeface="Alexandria"/>
              <a:ea typeface="+mn-ea"/>
              <a:cs typeface="+mn-cs"/>
            </a:endParaRPr>
          </a:p>
          <a:p>
            <a:pPr lvl="0" algn="just">
              <a:defRPr/>
            </a:pPr>
            <a:endParaRPr lang="en-US" dirty="0">
              <a:solidFill>
                <a:schemeClr val="tx1"/>
              </a:solidFill>
              <a:latin typeface="Alexandria"/>
            </a:endParaRPr>
          </a:p>
          <a:p>
            <a:pPr lvl="0" algn="just">
              <a:defRPr/>
            </a:pPr>
            <a:endParaRPr kumimoji="0" lang="en-US" sz="1800" b="0" i="0" u="none" strike="noStrike" kern="1200" cap="none" spc="0" normalizeH="0" baseline="0" noProof="0" dirty="0">
              <a:ln>
                <a:noFill/>
              </a:ln>
              <a:solidFill>
                <a:schemeClr val="tx1"/>
              </a:solidFill>
              <a:effectLst/>
              <a:uLnTx/>
              <a:uFillTx/>
              <a:latin typeface="Alexandria"/>
              <a:ea typeface="+mn-ea"/>
              <a:cs typeface="+mn-cs"/>
            </a:endParaRPr>
          </a:p>
          <a:p>
            <a:pPr lvl="0" algn="just">
              <a:defRPr/>
            </a:pPr>
            <a:endParaRPr kumimoji="0" lang="en-US" sz="1800" b="0" i="0" u="none" strike="noStrike" kern="1200" cap="none" spc="0" normalizeH="0" baseline="0" noProof="0" dirty="0">
              <a:ln>
                <a:noFill/>
              </a:ln>
              <a:solidFill>
                <a:schemeClr val="tx1"/>
              </a:solidFill>
              <a:effectLst/>
              <a:uLnTx/>
              <a:uFillTx/>
              <a:latin typeface="Calibri"/>
              <a:ea typeface="+mn-ea"/>
              <a:cs typeface="+mn-cs"/>
            </a:endParaRPr>
          </a:p>
        </p:txBody>
      </p:sp>
      <p:pic>
        <p:nvPicPr>
          <p:cNvPr id="5" name="Graphic 21">
            <a:extLst>
              <a:ext uri="{FF2B5EF4-FFF2-40B4-BE49-F238E27FC236}">
                <a16:creationId xmlns:a16="http://schemas.microsoft.com/office/drawing/2014/main" id="{AE1725EA-FECE-7863-D8E6-4D8BB2E4F33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pic>
        <p:nvPicPr>
          <p:cNvPr id="4" name="Picture 3">
            <a:extLst>
              <a:ext uri="{FF2B5EF4-FFF2-40B4-BE49-F238E27FC236}">
                <a16:creationId xmlns:a16="http://schemas.microsoft.com/office/drawing/2014/main" id="{7D4A4B2A-759F-C151-DCF3-DC7DC45D8D8A}"/>
              </a:ext>
            </a:extLst>
          </p:cNvPr>
          <p:cNvPicPr>
            <a:picLocks noChangeAspect="1"/>
          </p:cNvPicPr>
          <p:nvPr/>
        </p:nvPicPr>
        <p:blipFill>
          <a:blip r:embed="rId3"/>
          <a:stretch>
            <a:fillRect/>
          </a:stretch>
        </p:blipFill>
        <p:spPr>
          <a:xfrm>
            <a:off x="2626178" y="2730308"/>
            <a:ext cx="5235678" cy="2005782"/>
          </a:xfrm>
          <a:prstGeom prst="rect">
            <a:avLst/>
          </a:prstGeom>
        </p:spPr>
      </p:pic>
    </p:spTree>
    <p:extLst>
      <p:ext uri="{BB962C8B-B14F-4D97-AF65-F5344CB8AC3E}">
        <p14:creationId xmlns:p14="http://schemas.microsoft.com/office/powerpoint/2010/main" val="3440963844"/>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7632CE2-0E16-549A-4367-30914643F0D5}"/>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91C00B09-148F-1006-6BE0-2F5D82B60298}"/>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23" name="Rectangle: Rounded Corners 22">
            <a:extLst>
              <a:ext uri="{FF2B5EF4-FFF2-40B4-BE49-F238E27FC236}">
                <a16:creationId xmlns:a16="http://schemas.microsoft.com/office/drawing/2014/main" id="{845C9278-BC6A-37A8-EE93-71304F99732E}"/>
              </a:ext>
            </a:extLst>
          </p:cNvPr>
          <p:cNvSpPr/>
          <p:nvPr/>
        </p:nvSpPr>
        <p:spPr>
          <a:xfrm>
            <a:off x="9733934" y="952845"/>
            <a:ext cx="3002401"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b="1">
                <a:solidFill>
                  <a:schemeClr val="tx1"/>
                </a:solidFill>
                <a:latin typeface="Alexandria" charset="0"/>
                <a:cs typeface="Alexandria" charset="0"/>
              </a:rPr>
              <a:t>Lecture 6</a:t>
            </a:r>
            <a:endParaRPr lang="en-US" b="1" dirty="0">
              <a:solidFill>
                <a:schemeClr val="tx1"/>
              </a:solidFill>
              <a:latin typeface="Alexandria" charset="0"/>
              <a:cs typeface="Alexandria" charset="0"/>
            </a:endParaRPr>
          </a:p>
        </p:txBody>
      </p:sp>
      <p:sp>
        <p:nvSpPr>
          <p:cNvPr id="25" name="Rectangle: Rounded Corners 24">
            <a:extLst>
              <a:ext uri="{FF2B5EF4-FFF2-40B4-BE49-F238E27FC236}">
                <a16:creationId xmlns:a16="http://schemas.microsoft.com/office/drawing/2014/main" id="{8FE8AD38-E65E-6C01-64D6-B4157D882752}"/>
              </a:ext>
            </a:extLst>
          </p:cNvPr>
          <p:cNvSpPr/>
          <p:nvPr/>
        </p:nvSpPr>
        <p:spPr>
          <a:xfrm>
            <a:off x="1181062" y="1285192"/>
            <a:ext cx="9019219"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lnSpc>
                <a:spcPct val="200000"/>
              </a:lnSpc>
              <a:defRPr/>
            </a:pPr>
            <a:r>
              <a:rPr lang="en-US" dirty="0">
                <a:solidFill>
                  <a:schemeClr val="tx1"/>
                </a:solidFill>
                <a:latin typeface="Alexandria"/>
              </a:rPr>
              <a:t>Budget variances are determined as follows (F indicates favorable; U indicates unfavorable):</a:t>
            </a:r>
          </a:p>
          <a:p>
            <a:pPr algn="just">
              <a:lnSpc>
                <a:spcPct val="200000"/>
              </a:lnSpc>
              <a:defRPr/>
            </a:pPr>
            <a:endParaRPr lang="en-US" dirty="0">
              <a:solidFill>
                <a:schemeClr val="tx1"/>
              </a:solidFill>
              <a:latin typeface="Alexandria"/>
            </a:endParaRPr>
          </a:p>
          <a:p>
            <a:pPr lvl="0" algn="just">
              <a:lnSpc>
                <a:spcPct val="200000"/>
              </a:lnSpc>
              <a:defRPr/>
            </a:pPr>
            <a:endParaRPr lang="en-US" dirty="0">
              <a:solidFill>
                <a:schemeClr val="tx1"/>
              </a:solidFill>
              <a:latin typeface="Alexandria"/>
            </a:endParaRPr>
          </a:p>
          <a:p>
            <a:pPr lvl="0" algn="just">
              <a:lnSpc>
                <a:spcPct val="200000"/>
              </a:lnSpc>
              <a:defRPr/>
            </a:pPr>
            <a:endParaRPr lang="en-US" dirty="0">
              <a:solidFill>
                <a:schemeClr val="tx1"/>
              </a:solidFill>
              <a:latin typeface="Alexandria"/>
            </a:endParaRPr>
          </a:p>
          <a:p>
            <a:pPr lvl="0" algn="just">
              <a:lnSpc>
                <a:spcPct val="200000"/>
              </a:lnSpc>
              <a:defRPr/>
            </a:pPr>
            <a:endParaRPr lang="en-US" dirty="0">
              <a:solidFill>
                <a:schemeClr val="tx1"/>
              </a:solidFill>
              <a:latin typeface="Alexandria"/>
            </a:endParaRPr>
          </a:p>
          <a:p>
            <a:pPr lvl="0" algn="just">
              <a:lnSpc>
                <a:spcPct val="200000"/>
              </a:lnSpc>
              <a:defRPr/>
            </a:pPr>
            <a:r>
              <a:rPr lang="en-US" dirty="0">
                <a:solidFill>
                  <a:schemeClr val="tx1"/>
                </a:solidFill>
                <a:latin typeface="Alexandria"/>
              </a:rPr>
              <a:t>The variance for materials is </a:t>
            </a:r>
            <a:r>
              <a:rPr lang="en-US" dirty="0">
                <a:solidFill>
                  <a:srgbClr val="00B0F0"/>
                </a:solidFill>
                <a:latin typeface="Alexandria"/>
              </a:rPr>
              <a:t>$140,000 unfavorable, and for labor it is $23,200 unfavorable</a:t>
            </a:r>
            <a:r>
              <a:rPr lang="en-US" dirty="0">
                <a:solidFill>
                  <a:schemeClr val="tx1"/>
                </a:solidFill>
                <a:latin typeface="Alexandria"/>
              </a:rPr>
              <a:t>. </a:t>
            </a:r>
            <a:endParaRPr kumimoji="0" lang="en-US" sz="1800" b="0" i="0" u="none" strike="noStrike" kern="1200" cap="none" spc="0" normalizeH="0" baseline="0" noProof="0" dirty="0">
              <a:ln>
                <a:noFill/>
              </a:ln>
              <a:solidFill>
                <a:schemeClr val="tx1"/>
              </a:solidFill>
              <a:effectLst/>
              <a:uLnTx/>
              <a:uFillTx/>
              <a:latin typeface="Alexandria"/>
            </a:endParaRPr>
          </a:p>
        </p:txBody>
      </p:sp>
      <p:pic>
        <p:nvPicPr>
          <p:cNvPr id="5" name="Graphic 21">
            <a:extLst>
              <a:ext uri="{FF2B5EF4-FFF2-40B4-BE49-F238E27FC236}">
                <a16:creationId xmlns:a16="http://schemas.microsoft.com/office/drawing/2014/main" id="{A64722D1-8DAA-DA18-804B-94624BB25D2E}"/>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pic>
        <p:nvPicPr>
          <p:cNvPr id="4" name="Picture 3">
            <a:extLst>
              <a:ext uri="{FF2B5EF4-FFF2-40B4-BE49-F238E27FC236}">
                <a16:creationId xmlns:a16="http://schemas.microsoft.com/office/drawing/2014/main" id="{E5CE81C7-AB78-0457-34E7-00D7697D65E8}"/>
              </a:ext>
            </a:extLst>
          </p:cNvPr>
          <p:cNvPicPr>
            <a:picLocks noChangeAspect="1"/>
          </p:cNvPicPr>
          <p:nvPr/>
        </p:nvPicPr>
        <p:blipFill>
          <a:blip r:embed="rId3"/>
          <a:stretch>
            <a:fillRect/>
          </a:stretch>
        </p:blipFill>
        <p:spPr>
          <a:xfrm>
            <a:off x="1531626" y="2654708"/>
            <a:ext cx="8318089" cy="1548581"/>
          </a:xfrm>
          <a:prstGeom prst="rect">
            <a:avLst/>
          </a:prstGeom>
        </p:spPr>
      </p:pic>
    </p:spTree>
    <p:extLst>
      <p:ext uri="{BB962C8B-B14F-4D97-AF65-F5344CB8AC3E}">
        <p14:creationId xmlns:p14="http://schemas.microsoft.com/office/powerpoint/2010/main" val="503526596"/>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6DD6F0F-435C-2952-D43F-8F53DB0227F3}"/>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B10A3EEF-6B68-0238-9520-11546C456497}"/>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23" name="Rectangle: Rounded Corners 22">
            <a:extLst>
              <a:ext uri="{FF2B5EF4-FFF2-40B4-BE49-F238E27FC236}">
                <a16:creationId xmlns:a16="http://schemas.microsoft.com/office/drawing/2014/main" id="{57DAFC58-D66D-E0FE-15D5-971138C1DE1F}"/>
              </a:ext>
            </a:extLst>
          </p:cNvPr>
          <p:cNvSpPr/>
          <p:nvPr/>
        </p:nvSpPr>
        <p:spPr>
          <a:xfrm>
            <a:off x="9733934" y="952845"/>
            <a:ext cx="3002401"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1" i="0" u="none" strike="noStrike" kern="1200" cap="none" spc="0" normalizeH="0" baseline="0" noProof="0" dirty="0">
              <a:ln>
                <a:noFill/>
              </a:ln>
              <a:solidFill>
                <a:prstClr val="white"/>
              </a:solidFill>
              <a:effectLst/>
              <a:uLnTx/>
              <a:uFillTx/>
              <a:latin typeface="Alexandria" charset="0"/>
              <a:ea typeface="+mn-ea"/>
              <a:cs typeface="Alexandria" charset="0"/>
            </a:endParaRPr>
          </a:p>
        </p:txBody>
      </p:sp>
      <p:sp>
        <p:nvSpPr>
          <p:cNvPr id="25" name="Rectangle: Rounded Corners 24">
            <a:extLst>
              <a:ext uri="{FF2B5EF4-FFF2-40B4-BE49-F238E27FC236}">
                <a16:creationId xmlns:a16="http://schemas.microsoft.com/office/drawing/2014/main" id="{6A9ED34F-EFA7-7B9D-A291-6754069E8007}"/>
              </a:ext>
            </a:extLst>
          </p:cNvPr>
          <p:cNvSpPr/>
          <p:nvPr/>
        </p:nvSpPr>
        <p:spPr>
          <a:xfrm>
            <a:off x="1181062" y="1285192"/>
            <a:ext cx="9019219"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defRPr/>
            </a:pPr>
            <a:r>
              <a:rPr lang="en-US" dirty="0">
                <a:solidFill>
                  <a:schemeClr val="tx1"/>
                </a:solidFill>
                <a:latin typeface="Alexandria"/>
              </a:rPr>
              <a:t>The variances can be traced in more detail. </a:t>
            </a:r>
            <a:r>
              <a:rPr lang="en-US" dirty="0">
                <a:solidFill>
                  <a:srgbClr val="00B0F0"/>
                </a:solidFill>
                <a:latin typeface="Alexandria"/>
              </a:rPr>
              <a:t>The $140,000 unfavorable variance for material arose as follows:</a:t>
            </a:r>
          </a:p>
          <a:p>
            <a:pPr lvl="0">
              <a:defRPr/>
            </a:pPr>
            <a:endParaRPr kumimoji="0" lang="en-US" sz="1800" b="0" i="0" u="none" strike="noStrike" kern="1200" cap="none" spc="0" normalizeH="0" baseline="0" noProof="0" dirty="0">
              <a:ln>
                <a:noFill/>
              </a:ln>
              <a:solidFill>
                <a:schemeClr val="tx1"/>
              </a:solidFill>
              <a:effectLst/>
              <a:uLnTx/>
              <a:uFillTx/>
              <a:latin typeface="Alexandria"/>
              <a:ea typeface="+mn-ea"/>
              <a:cs typeface="+mn-cs"/>
            </a:endParaRPr>
          </a:p>
          <a:p>
            <a:pPr lvl="0">
              <a:defRPr/>
            </a:pPr>
            <a:endParaRPr lang="en-US" dirty="0">
              <a:solidFill>
                <a:schemeClr val="tx1"/>
              </a:solidFill>
              <a:latin typeface="Alexandria"/>
            </a:endParaRPr>
          </a:p>
          <a:p>
            <a:pPr lvl="0">
              <a:defRPr/>
            </a:pPr>
            <a:endParaRPr kumimoji="0" lang="en-US" sz="1800" b="0" i="0" u="none" strike="noStrike" kern="1200" cap="none" spc="0" normalizeH="0" baseline="0" noProof="0" dirty="0">
              <a:ln>
                <a:noFill/>
              </a:ln>
              <a:solidFill>
                <a:schemeClr val="tx1"/>
              </a:solidFill>
              <a:effectLst/>
              <a:uLnTx/>
              <a:uFillTx/>
              <a:latin typeface="Alexandria"/>
              <a:ea typeface="+mn-ea"/>
              <a:cs typeface="+mn-cs"/>
            </a:endParaRPr>
          </a:p>
          <a:p>
            <a:pPr lvl="0">
              <a:defRPr/>
            </a:pPr>
            <a:endParaRPr lang="en-US" dirty="0">
              <a:solidFill>
                <a:schemeClr val="tx1"/>
              </a:solidFill>
              <a:latin typeface="Alexandria"/>
            </a:endParaRPr>
          </a:p>
          <a:p>
            <a:pPr lvl="0">
              <a:defRPr/>
            </a:pPr>
            <a:endParaRPr kumimoji="0" lang="en-US" sz="1800" b="0" i="0" u="none" strike="noStrike" kern="1200" cap="none" spc="0" normalizeH="0" baseline="0" noProof="0" dirty="0">
              <a:ln>
                <a:noFill/>
              </a:ln>
              <a:solidFill>
                <a:schemeClr val="tx1"/>
              </a:solidFill>
              <a:effectLst/>
              <a:uLnTx/>
              <a:uFillTx/>
              <a:latin typeface="Alexandria"/>
              <a:ea typeface="+mn-ea"/>
              <a:cs typeface="+mn-cs"/>
            </a:endParaRPr>
          </a:p>
          <a:p>
            <a:pPr lvl="0">
              <a:defRPr/>
            </a:pPr>
            <a:endParaRPr lang="en-US" dirty="0">
              <a:solidFill>
                <a:schemeClr val="tx1"/>
              </a:solidFill>
              <a:latin typeface="Alexandria"/>
            </a:endParaRPr>
          </a:p>
          <a:p>
            <a:pPr lvl="0">
              <a:defRPr/>
            </a:pPr>
            <a:r>
              <a:rPr kumimoji="0" lang="en-US" sz="1800" b="0" i="0" u="none" strike="noStrike" kern="1200" cap="none" spc="0" normalizeH="0" baseline="0" noProof="0" dirty="0">
                <a:ln>
                  <a:noFill/>
                </a:ln>
                <a:solidFill>
                  <a:schemeClr val="tx1"/>
                </a:solidFill>
                <a:effectLst/>
                <a:uLnTx/>
                <a:uFillTx/>
                <a:latin typeface="Alexandria"/>
                <a:ea typeface="+mn-ea"/>
                <a:cs typeface="+mn-cs"/>
              </a:rPr>
              <a:t>             (10.8 actual -10 standard)*50000 </a:t>
            </a:r>
            <a:r>
              <a:rPr kumimoji="0" lang="en-US" sz="1800" b="0" i="0" u="none" strike="noStrike" kern="1200" cap="none" spc="0" normalizeH="0" baseline="0" noProof="0" dirty="0" err="1">
                <a:ln>
                  <a:noFill/>
                </a:ln>
                <a:solidFill>
                  <a:schemeClr val="tx1"/>
                </a:solidFill>
                <a:effectLst/>
                <a:uLnTx/>
                <a:uFillTx/>
                <a:latin typeface="Alexandria"/>
                <a:ea typeface="+mn-ea"/>
                <a:cs typeface="+mn-cs"/>
              </a:rPr>
              <a:t>lb</a:t>
            </a:r>
            <a:endParaRPr kumimoji="0" lang="en-US" sz="1800" b="0" i="0" u="none" strike="noStrike" kern="1200" cap="none" spc="0" normalizeH="0" baseline="0" noProof="0" dirty="0">
              <a:ln>
                <a:noFill/>
              </a:ln>
              <a:solidFill>
                <a:schemeClr val="tx1"/>
              </a:solidFill>
              <a:effectLst/>
              <a:uLnTx/>
              <a:uFillTx/>
              <a:latin typeface="Alexandria"/>
              <a:ea typeface="+mn-ea"/>
              <a:cs typeface="+mn-cs"/>
            </a:endParaRPr>
          </a:p>
          <a:p>
            <a:pPr lvl="0">
              <a:defRPr/>
            </a:pPr>
            <a:endParaRPr lang="en-US" dirty="0">
              <a:solidFill>
                <a:schemeClr val="tx1"/>
              </a:solidFill>
              <a:latin typeface="Alexandria"/>
            </a:endParaRPr>
          </a:p>
          <a:p>
            <a:pPr lvl="0">
              <a:defRPr/>
            </a:pPr>
            <a:endParaRPr lang="en-US" dirty="0">
              <a:solidFill>
                <a:schemeClr val="tx1"/>
              </a:solidFill>
              <a:latin typeface="Alexandria"/>
            </a:endParaRPr>
          </a:p>
          <a:p>
            <a:pPr lvl="0">
              <a:defRPr/>
            </a:pPr>
            <a:endParaRPr kumimoji="0" lang="en-US" sz="1800" b="0" i="0" u="none" strike="noStrike" kern="1200" cap="none" spc="0" normalizeH="0" baseline="0" noProof="0" dirty="0">
              <a:ln>
                <a:noFill/>
              </a:ln>
              <a:solidFill>
                <a:schemeClr val="tx1"/>
              </a:solidFill>
              <a:effectLst/>
              <a:uLnTx/>
              <a:uFillTx/>
              <a:latin typeface="Alexandria"/>
              <a:ea typeface="+mn-ea"/>
              <a:cs typeface="+mn-cs"/>
            </a:endParaRPr>
          </a:p>
          <a:p>
            <a:pPr lvl="0">
              <a:defRPr/>
            </a:pPr>
            <a:endParaRPr kumimoji="0" lang="en-US" sz="1800" b="0" i="0" u="none" strike="noStrike" kern="1200" cap="none" spc="0" normalizeH="0" baseline="0" noProof="0" dirty="0">
              <a:ln>
                <a:noFill/>
              </a:ln>
              <a:solidFill>
                <a:schemeClr val="tx1"/>
              </a:solidFill>
              <a:effectLst/>
              <a:uLnTx/>
              <a:uFillTx/>
              <a:latin typeface="Calibri"/>
              <a:ea typeface="+mn-ea"/>
              <a:cs typeface="+mn-cs"/>
            </a:endParaRPr>
          </a:p>
        </p:txBody>
      </p:sp>
      <p:pic>
        <p:nvPicPr>
          <p:cNvPr id="5" name="Graphic 21">
            <a:extLst>
              <a:ext uri="{FF2B5EF4-FFF2-40B4-BE49-F238E27FC236}">
                <a16:creationId xmlns:a16="http://schemas.microsoft.com/office/drawing/2014/main" id="{3D1F67D4-8BEE-C292-C5E7-91404A4A72C1}"/>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pic>
        <p:nvPicPr>
          <p:cNvPr id="4" name="Picture 3">
            <a:extLst>
              <a:ext uri="{FF2B5EF4-FFF2-40B4-BE49-F238E27FC236}">
                <a16:creationId xmlns:a16="http://schemas.microsoft.com/office/drawing/2014/main" id="{970D00E4-68CF-4F8B-692E-C2C9A059DDFC}"/>
              </a:ext>
            </a:extLst>
          </p:cNvPr>
          <p:cNvPicPr>
            <a:picLocks noChangeAspect="1"/>
          </p:cNvPicPr>
          <p:nvPr/>
        </p:nvPicPr>
        <p:blipFill>
          <a:blip r:embed="rId3"/>
          <a:srcRect t="4191" b="57485"/>
          <a:stretch>
            <a:fillRect/>
          </a:stretch>
        </p:blipFill>
        <p:spPr>
          <a:xfrm>
            <a:off x="1342390" y="2338022"/>
            <a:ext cx="8111611" cy="943898"/>
          </a:xfrm>
          <a:prstGeom prst="rect">
            <a:avLst/>
          </a:prstGeom>
        </p:spPr>
      </p:pic>
      <p:pic>
        <p:nvPicPr>
          <p:cNvPr id="7" name="Picture 6">
            <a:extLst>
              <a:ext uri="{FF2B5EF4-FFF2-40B4-BE49-F238E27FC236}">
                <a16:creationId xmlns:a16="http://schemas.microsoft.com/office/drawing/2014/main" id="{54F37797-2537-2308-E55F-864492AD2B09}"/>
              </a:ext>
            </a:extLst>
          </p:cNvPr>
          <p:cNvPicPr>
            <a:picLocks noChangeAspect="1"/>
          </p:cNvPicPr>
          <p:nvPr/>
        </p:nvPicPr>
        <p:blipFill>
          <a:blip r:embed="rId4"/>
          <a:srcRect b="32797"/>
          <a:stretch>
            <a:fillRect/>
          </a:stretch>
        </p:blipFill>
        <p:spPr>
          <a:xfrm>
            <a:off x="1297805" y="3374372"/>
            <a:ext cx="4850494" cy="371718"/>
          </a:xfrm>
          <a:prstGeom prst="rect">
            <a:avLst/>
          </a:prstGeom>
        </p:spPr>
      </p:pic>
      <p:pic>
        <p:nvPicPr>
          <p:cNvPr id="9" name="Picture 8">
            <a:extLst>
              <a:ext uri="{FF2B5EF4-FFF2-40B4-BE49-F238E27FC236}">
                <a16:creationId xmlns:a16="http://schemas.microsoft.com/office/drawing/2014/main" id="{D6A96830-6A41-D9E8-6A4D-0DA4177DA1C5}"/>
              </a:ext>
            </a:extLst>
          </p:cNvPr>
          <p:cNvPicPr>
            <a:picLocks noChangeAspect="1"/>
          </p:cNvPicPr>
          <p:nvPr/>
        </p:nvPicPr>
        <p:blipFill>
          <a:blip r:embed="rId5"/>
          <a:stretch>
            <a:fillRect/>
          </a:stretch>
        </p:blipFill>
        <p:spPr>
          <a:xfrm>
            <a:off x="7533118" y="3281920"/>
            <a:ext cx="2125940" cy="1318870"/>
          </a:xfrm>
          <a:prstGeom prst="rect">
            <a:avLst/>
          </a:prstGeom>
        </p:spPr>
      </p:pic>
      <p:pic>
        <p:nvPicPr>
          <p:cNvPr id="11" name="Picture 10">
            <a:extLst>
              <a:ext uri="{FF2B5EF4-FFF2-40B4-BE49-F238E27FC236}">
                <a16:creationId xmlns:a16="http://schemas.microsoft.com/office/drawing/2014/main" id="{E8771AD8-CDAD-EA7D-CAAF-2192A6E95A66}"/>
              </a:ext>
            </a:extLst>
          </p:cNvPr>
          <p:cNvPicPr>
            <a:picLocks noChangeAspect="1"/>
          </p:cNvPicPr>
          <p:nvPr/>
        </p:nvPicPr>
        <p:blipFill>
          <a:blip r:embed="rId6"/>
          <a:stretch>
            <a:fillRect/>
          </a:stretch>
        </p:blipFill>
        <p:spPr>
          <a:xfrm>
            <a:off x="2209174" y="4229072"/>
            <a:ext cx="2787890" cy="371718"/>
          </a:xfrm>
          <a:prstGeom prst="rect">
            <a:avLst/>
          </a:prstGeom>
        </p:spPr>
      </p:pic>
    </p:spTree>
    <p:extLst>
      <p:ext uri="{BB962C8B-B14F-4D97-AF65-F5344CB8AC3E}">
        <p14:creationId xmlns:p14="http://schemas.microsoft.com/office/powerpoint/2010/main" val="4021821613"/>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146391E-FED8-9064-1B0C-45EEB91F8E03}"/>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AD553F22-0AAE-502D-EBC9-179F0B2ABAF3}"/>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23" name="Rectangle: Rounded Corners 22">
            <a:extLst>
              <a:ext uri="{FF2B5EF4-FFF2-40B4-BE49-F238E27FC236}">
                <a16:creationId xmlns:a16="http://schemas.microsoft.com/office/drawing/2014/main" id="{CC7012CF-41CE-D715-865F-FE8803DD7624}"/>
              </a:ext>
            </a:extLst>
          </p:cNvPr>
          <p:cNvSpPr/>
          <p:nvPr/>
        </p:nvSpPr>
        <p:spPr>
          <a:xfrm>
            <a:off x="9733934" y="952845"/>
            <a:ext cx="3002401"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1" i="0" u="none" strike="noStrike" kern="1200" cap="none" spc="0" normalizeH="0" baseline="0" noProof="0" dirty="0">
              <a:ln>
                <a:noFill/>
              </a:ln>
              <a:solidFill>
                <a:prstClr val="white"/>
              </a:solidFill>
              <a:effectLst/>
              <a:uLnTx/>
              <a:uFillTx/>
              <a:latin typeface="Alexandria" charset="0"/>
              <a:ea typeface="+mn-ea"/>
              <a:cs typeface="Alexandria" charset="0"/>
            </a:endParaRPr>
          </a:p>
        </p:txBody>
      </p:sp>
      <p:sp>
        <p:nvSpPr>
          <p:cNvPr id="25" name="Rectangle: Rounded Corners 24">
            <a:extLst>
              <a:ext uri="{FF2B5EF4-FFF2-40B4-BE49-F238E27FC236}">
                <a16:creationId xmlns:a16="http://schemas.microsoft.com/office/drawing/2014/main" id="{CE2F52B0-7DC3-DA28-7719-A1E8C87E5D92}"/>
              </a:ext>
            </a:extLst>
          </p:cNvPr>
          <p:cNvSpPr/>
          <p:nvPr/>
        </p:nvSpPr>
        <p:spPr>
          <a:xfrm>
            <a:off x="1181062" y="1285192"/>
            <a:ext cx="9019219"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defTabSz="914400" rtl="0" eaLnBrk="1" fontAlgn="auto" latinLnBrk="0" hangingPunct="1">
              <a:lnSpc>
                <a:spcPct val="100000"/>
              </a:lnSpc>
              <a:spcBef>
                <a:spcPts val="0"/>
              </a:spcBef>
              <a:spcAft>
                <a:spcPts val="0"/>
              </a:spcAft>
              <a:buClrTx/>
              <a:buSzTx/>
              <a:buFontTx/>
              <a:buNone/>
              <a:tabLst/>
              <a:defRPr/>
            </a:pPr>
            <a:r>
              <a:rPr lang="en-US" dirty="0">
                <a:solidFill>
                  <a:schemeClr val="tx1"/>
                </a:solidFill>
                <a:latin typeface="Alexandria"/>
              </a:rPr>
              <a:t>        The $23,600 unfavorable variance for labor arose as follows:</a:t>
            </a:r>
          </a:p>
          <a:p>
            <a:pPr marL="0" marR="0" lvl="0" indent="0"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chemeClr val="tx1"/>
              </a:solidFill>
              <a:effectLst/>
              <a:uLnTx/>
              <a:uFillTx/>
              <a:latin typeface="Alexandria"/>
            </a:endParaRPr>
          </a:p>
          <a:p>
            <a:pPr marL="0" marR="0" lvl="0" indent="0" defTabSz="914400" rtl="0" eaLnBrk="1" fontAlgn="auto" latinLnBrk="0" hangingPunct="1">
              <a:lnSpc>
                <a:spcPct val="100000"/>
              </a:lnSpc>
              <a:spcBef>
                <a:spcPts val="0"/>
              </a:spcBef>
              <a:spcAft>
                <a:spcPts val="0"/>
              </a:spcAft>
              <a:buClrTx/>
              <a:buSzTx/>
              <a:buFontTx/>
              <a:buNone/>
              <a:tabLst/>
              <a:defRPr/>
            </a:pPr>
            <a:endParaRPr lang="en-US" dirty="0">
              <a:solidFill>
                <a:schemeClr val="tx1"/>
              </a:solidFill>
              <a:latin typeface="Alexandria"/>
            </a:endParaRPr>
          </a:p>
          <a:p>
            <a:pPr marL="0" marR="0" lvl="0" indent="0"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chemeClr val="tx1"/>
              </a:solidFill>
              <a:effectLst/>
              <a:uLnTx/>
              <a:uFillTx/>
              <a:latin typeface="Calibri"/>
              <a:ea typeface="+mn-ea"/>
              <a:cs typeface="+mn-cs"/>
            </a:endParaRPr>
          </a:p>
          <a:p>
            <a:pPr marL="0" marR="0" lvl="0" indent="0" defTabSz="914400" rtl="0" eaLnBrk="1" fontAlgn="auto" latinLnBrk="0" hangingPunct="1">
              <a:lnSpc>
                <a:spcPct val="100000"/>
              </a:lnSpc>
              <a:spcBef>
                <a:spcPts val="0"/>
              </a:spcBef>
              <a:spcAft>
                <a:spcPts val="0"/>
              </a:spcAft>
              <a:buClrTx/>
              <a:buSzTx/>
              <a:buFontTx/>
              <a:buNone/>
              <a:tabLst/>
              <a:defRPr/>
            </a:pPr>
            <a:endParaRPr lang="en-US" dirty="0">
              <a:solidFill>
                <a:schemeClr val="tx1"/>
              </a:solidFill>
              <a:latin typeface="Calibri"/>
            </a:endParaRPr>
          </a:p>
          <a:p>
            <a:pPr marL="0" marR="0" lvl="0" indent="0"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chemeClr val="tx1"/>
              </a:solidFill>
              <a:effectLst/>
              <a:uLnTx/>
              <a:uFillTx/>
              <a:latin typeface="Calibri"/>
              <a:ea typeface="+mn-ea"/>
              <a:cs typeface="+mn-cs"/>
            </a:endParaRPr>
          </a:p>
          <a:p>
            <a:pPr marL="0" marR="0" lvl="0" indent="0" defTabSz="914400" rtl="0" eaLnBrk="1" fontAlgn="auto" latinLnBrk="0" hangingPunct="1">
              <a:lnSpc>
                <a:spcPct val="100000"/>
              </a:lnSpc>
              <a:spcBef>
                <a:spcPts val="0"/>
              </a:spcBef>
              <a:spcAft>
                <a:spcPts val="0"/>
              </a:spcAft>
              <a:buClrTx/>
              <a:buSzTx/>
              <a:buFontTx/>
              <a:buNone/>
              <a:tabLst/>
              <a:defRPr/>
            </a:pPr>
            <a:endParaRPr lang="en-US" dirty="0">
              <a:solidFill>
                <a:schemeClr val="tx1"/>
              </a:solidFill>
              <a:latin typeface="Calibri"/>
            </a:endParaRPr>
          </a:p>
          <a:p>
            <a:pPr marL="0" marR="0" lvl="0" indent="0"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chemeClr val="tx1"/>
              </a:solidFill>
              <a:effectLst/>
              <a:uLnTx/>
              <a:uFillTx/>
              <a:latin typeface="Calibri"/>
              <a:ea typeface="+mn-ea"/>
              <a:cs typeface="+mn-cs"/>
            </a:endParaRPr>
          </a:p>
          <a:p>
            <a:pPr marL="0" marR="0" lvl="0" indent="0" defTabSz="914400" rtl="0" eaLnBrk="1" fontAlgn="auto" latinLnBrk="0" hangingPunct="1">
              <a:lnSpc>
                <a:spcPct val="100000"/>
              </a:lnSpc>
              <a:spcBef>
                <a:spcPts val="0"/>
              </a:spcBef>
              <a:spcAft>
                <a:spcPts val="0"/>
              </a:spcAft>
              <a:buClrTx/>
              <a:buSzTx/>
              <a:buFontTx/>
              <a:buNone/>
              <a:tabLst/>
              <a:defRPr/>
            </a:pPr>
            <a:endParaRPr lang="en-US" dirty="0">
              <a:solidFill>
                <a:schemeClr val="tx1"/>
              </a:solidFill>
              <a:latin typeface="Calibri"/>
            </a:endParaRPr>
          </a:p>
          <a:p>
            <a:pPr marL="0" marR="0" lvl="0" indent="0"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chemeClr val="tx1"/>
              </a:solidFill>
              <a:effectLst/>
              <a:uLnTx/>
              <a:uFillTx/>
              <a:latin typeface="Calibri"/>
              <a:ea typeface="+mn-ea"/>
              <a:cs typeface="+mn-cs"/>
            </a:endParaRPr>
          </a:p>
          <a:p>
            <a:pPr marL="0" marR="0" lvl="0" indent="0" defTabSz="914400" rtl="0" eaLnBrk="1" fontAlgn="auto" latinLnBrk="0" hangingPunct="1">
              <a:lnSpc>
                <a:spcPct val="100000"/>
              </a:lnSpc>
              <a:spcBef>
                <a:spcPts val="0"/>
              </a:spcBef>
              <a:spcAft>
                <a:spcPts val="0"/>
              </a:spcAft>
              <a:buClrTx/>
              <a:buSzTx/>
              <a:buFontTx/>
              <a:buNone/>
              <a:tabLst/>
              <a:defRPr/>
            </a:pPr>
            <a:endParaRPr lang="en-US" dirty="0">
              <a:solidFill>
                <a:schemeClr val="tx1"/>
              </a:solidFill>
              <a:latin typeface="Calibri"/>
            </a:endParaRPr>
          </a:p>
          <a:p>
            <a:pPr marL="0" marR="0" lvl="0" indent="0"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chemeClr val="tx1"/>
              </a:solidFill>
              <a:effectLst/>
              <a:uLnTx/>
              <a:uFillTx/>
              <a:latin typeface="Calibri"/>
              <a:ea typeface="+mn-ea"/>
              <a:cs typeface="+mn-cs"/>
            </a:endParaRPr>
          </a:p>
        </p:txBody>
      </p:sp>
      <p:pic>
        <p:nvPicPr>
          <p:cNvPr id="5" name="Graphic 21">
            <a:extLst>
              <a:ext uri="{FF2B5EF4-FFF2-40B4-BE49-F238E27FC236}">
                <a16:creationId xmlns:a16="http://schemas.microsoft.com/office/drawing/2014/main" id="{9C4BF95C-97D9-126F-2CD7-3F75E4FBC90E}"/>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pic>
        <p:nvPicPr>
          <p:cNvPr id="3" name="Picture 2">
            <a:extLst>
              <a:ext uri="{FF2B5EF4-FFF2-40B4-BE49-F238E27FC236}">
                <a16:creationId xmlns:a16="http://schemas.microsoft.com/office/drawing/2014/main" id="{1A548E3B-9804-459D-80B2-56C6CFA1D177}"/>
              </a:ext>
            </a:extLst>
          </p:cNvPr>
          <p:cNvPicPr>
            <a:picLocks noChangeAspect="1"/>
          </p:cNvPicPr>
          <p:nvPr/>
        </p:nvPicPr>
        <p:blipFill>
          <a:blip r:embed="rId3"/>
          <a:stretch>
            <a:fillRect/>
          </a:stretch>
        </p:blipFill>
        <p:spPr>
          <a:xfrm>
            <a:off x="1681315" y="2300748"/>
            <a:ext cx="7875640" cy="2743200"/>
          </a:xfrm>
          <a:prstGeom prst="rect">
            <a:avLst/>
          </a:prstGeom>
        </p:spPr>
      </p:pic>
    </p:spTree>
    <p:extLst>
      <p:ext uri="{BB962C8B-B14F-4D97-AF65-F5344CB8AC3E}">
        <p14:creationId xmlns:p14="http://schemas.microsoft.com/office/powerpoint/2010/main" val="1366075959"/>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7A1CE06-0C42-2593-C89F-64EA668460CB}"/>
            </a:ext>
          </a:extLst>
        </p:cNvPr>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5E3358DF-C0FA-8D0E-82A9-8C788AF50317}"/>
              </a:ext>
            </a:extLst>
          </p:cNvPr>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a:extLst>
              <a:ext uri="{FF2B5EF4-FFF2-40B4-BE49-F238E27FC236}">
                <a16:creationId xmlns:a16="http://schemas.microsoft.com/office/drawing/2014/main" id="{130C63D1-6456-4B3E-DCB7-E9258257433B}"/>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prstClr val="white"/>
              </a:solidFill>
              <a:effectLst/>
              <a:uLnTx/>
              <a:uFillTx/>
              <a:latin typeface="Calibri"/>
              <a:ea typeface="+mn-ea"/>
              <a:cs typeface="+mn-cs"/>
            </a:endParaRPr>
          </a:p>
        </p:txBody>
      </p:sp>
      <p:sp>
        <p:nvSpPr>
          <p:cNvPr id="8" name="Parallelogram 7">
            <a:extLst>
              <a:ext uri="{FF2B5EF4-FFF2-40B4-BE49-F238E27FC236}">
                <a16:creationId xmlns:a16="http://schemas.microsoft.com/office/drawing/2014/main" id="{38B140F6-A77A-E34D-106D-23A987C073AD}"/>
              </a:ext>
            </a:extLst>
          </p:cNvPr>
          <p:cNvSpPr/>
          <p:nvPr/>
        </p:nvSpPr>
        <p:spPr>
          <a:xfrm rot="16200000" flipV="1">
            <a:off x="-1548190" y="4571438"/>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srgbClr val="669BBC"/>
              </a:solidFill>
              <a:effectLst/>
              <a:uLnTx/>
              <a:uFillTx/>
              <a:latin typeface="Calibri"/>
              <a:ea typeface="+mn-ea"/>
              <a:cs typeface="+mn-cs"/>
            </a:endParaRPr>
          </a:p>
        </p:txBody>
      </p:sp>
      <p:sp>
        <p:nvSpPr>
          <p:cNvPr id="28" name="Rectangle 27">
            <a:extLst>
              <a:ext uri="{FF2B5EF4-FFF2-40B4-BE49-F238E27FC236}">
                <a16:creationId xmlns:a16="http://schemas.microsoft.com/office/drawing/2014/main" id="{0B089C9A-7B04-C458-E3FF-202ECB33A9E9}"/>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32" name="Rectangle 31">
            <a:extLst>
              <a:ext uri="{FF2B5EF4-FFF2-40B4-BE49-F238E27FC236}">
                <a16:creationId xmlns:a16="http://schemas.microsoft.com/office/drawing/2014/main" id="{13674FDF-CE49-D68E-BE0B-B08600E02CF5}"/>
              </a:ext>
            </a:extLst>
          </p:cNvPr>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400" b="1" i="0" u="none" strike="noStrike" kern="1200" cap="none" spc="0" normalizeH="0" baseline="0" noProof="0" dirty="0">
                <a:ln>
                  <a:noFill/>
                </a:ln>
                <a:solidFill>
                  <a:prstClr val="black"/>
                </a:solidFill>
                <a:effectLst/>
                <a:uLnTx/>
                <a:uFillTx/>
                <a:latin typeface="Alexandria" charset="0"/>
                <a:ea typeface="+mn-ea"/>
                <a:cs typeface="Alexandria" charset="0"/>
              </a:rPr>
              <a:t>Lecture 6 </a:t>
            </a:r>
          </a:p>
        </p:txBody>
      </p:sp>
      <p:pic>
        <p:nvPicPr>
          <p:cNvPr id="6" name="Graphic 21">
            <a:extLst>
              <a:ext uri="{FF2B5EF4-FFF2-40B4-BE49-F238E27FC236}">
                <a16:creationId xmlns:a16="http://schemas.microsoft.com/office/drawing/2014/main" id="{0F2FA03D-DA01-B62E-B20C-0717F2F21BE2}"/>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4" name="TextBox 3">
            <a:extLst>
              <a:ext uri="{FF2B5EF4-FFF2-40B4-BE49-F238E27FC236}">
                <a16:creationId xmlns:a16="http://schemas.microsoft.com/office/drawing/2014/main" id="{FED02E62-1686-C182-EFDC-D2AEDF93C098}"/>
              </a:ext>
            </a:extLst>
          </p:cNvPr>
          <p:cNvSpPr txBox="1"/>
          <p:nvPr/>
        </p:nvSpPr>
        <p:spPr>
          <a:xfrm>
            <a:off x="2768214" y="2869629"/>
            <a:ext cx="8824018" cy="2784737"/>
          </a:xfrm>
          <a:prstGeom prst="rect">
            <a:avLst/>
          </a:prstGeom>
          <a:noFill/>
        </p:spPr>
        <p:txBody>
          <a:bodyPr wrap="square">
            <a:spAutoFit/>
          </a:bodyPr>
          <a:lstStyle/>
          <a:p>
            <a:pPr algn="just">
              <a:lnSpc>
                <a:spcPct val="200000"/>
              </a:lnSpc>
            </a:pPr>
            <a:r>
              <a:rPr lang="en-US" b="0" i="0" u="none" strike="noStrike" baseline="0" dirty="0">
                <a:latin typeface="Alexandria"/>
              </a:rPr>
              <a:t>Note that the unfavorable total labor variance is the sum of an unfavorable workhour overrun and a favorable labor rate. </a:t>
            </a:r>
          </a:p>
          <a:p>
            <a:pPr algn="just">
              <a:lnSpc>
                <a:spcPct val="200000"/>
              </a:lnSpc>
            </a:pPr>
            <a:r>
              <a:rPr lang="en-US" b="0" i="0" u="none" strike="noStrike" baseline="0" dirty="0">
                <a:latin typeface="Alexandria"/>
              </a:rPr>
              <a:t>Without the standard cost, analysis is meaningful only if standards are kept current and only if actual data are recorded accurately. </a:t>
            </a:r>
          </a:p>
          <a:p>
            <a:pPr algn="just">
              <a:lnSpc>
                <a:spcPct val="200000"/>
              </a:lnSpc>
            </a:pPr>
            <a:r>
              <a:rPr lang="en-US" b="0" i="0" u="none" strike="noStrike" baseline="0" dirty="0">
                <a:latin typeface="Alexandria"/>
              </a:rPr>
              <a:t>Close coordination and cooperation is required between the accountants and the engineers.</a:t>
            </a:r>
          </a:p>
        </p:txBody>
      </p:sp>
    </p:spTree>
    <p:extLst>
      <p:ext uri="{BB962C8B-B14F-4D97-AF65-F5344CB8AC3E}">
        <p14:creationId xmlns:p14="http://schemas.microsoft.com/office/powerpoint/2010/main" val="2363759202"/>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4006FE1-4164-7CA0-A9BB-A99BE62EE434}"/>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062BDFE7-7C77-5439-4533-8D3A21D2D011}"/>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23" name="Rectangle: Rounded Corners 22">
            <a:extLst>
              <a:ext uri="{FF2B5EF4-FFF2-40B4-BE49-F238E27FC236}">
                <a16:creationId xmlns:a16="http://schemas.microsoft.com/office/drawing/2014/main" id="{6292FF89-6E18-FA7B-17AB-B94BAC1EC6C4}"/>
              </a:ext>
            </a:extLst>
          </p:cNvPr>
          <p:cNvSpPr/>
          <p:nvPr/>
        </p:nvSpPr>
        <p:spPr>
          <a:xfrm>
            <a:off x="9733934" y="952845"/>
            <a:ext cx="3002401"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1" i="0" u="none" strike="noStrike" kern="1200" cap="none" spc="0" normalizeH="0" baseline="0" noProof="0" dirty="0">
              <a:ln>
                <a:noFill/>
              </a:ln>
              <a:solidFill>
                <a:prstClr val="white"/>
              </a:solidFill>
              <a:effectLst/>
              <a:uLnTx/>
              <a:uFillTx/>
              <a:latin typeface="Alexandria" charset="0"/>
              <a:ea typeface="+mn-ea"/>
              <a:cs typeface="Alexandria" charset="0"/>
            </a:endParaRPr>
          </a:p>
        </p:txBody>
      </p:sp>
      <p:sp>
        <p:nvSpPr>
          <p:cNvPr id="25" name="Rectangle: Rounded Corners 24">
            <a:extLst>
              <a:ext uri="{FF2B5EF4-FFF2-40B4-BE49-F238E27FC236}">
                <a16:creationId xmlns:a16="http://schemas.microsoft.com/office/drawing/2014/main" id="{7008D742-54FA-6AAD-4DC8-7CC50C9BD582}"/>
              </a:ext>
            </a:extLst>
          </p:cNvPr>
          <p:cNvSpPr/>
          <p:nvPr/>
        </p:nvSpPr>
        <p:spPr>
          <a:xfrm>
            <a:off x="1181062" y="1285192"/>
            <a:ext cx="9019219"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just" defTabSz="914400" rtl="0" eaLnBrk="1" fontAlgn="auto" latinLnBrk="0" hangingPunct="1">
              <a:lnSpc>
                <a:spcPct val="100000"/>
              </a:lnSpc>
              <a:spcBef>
                <a:spcPts val="0"/>
              </a:spcBef>
              <a:spcAft>
                <a:spcPts val="0"/>
              </a:spcAft>
              <a:buClrTx/>
              <a:buSzTx/>
              <a:buFontTx/>
              <a:buNone/>
              <a:tabLst/>
              <a:defRPr/>
            </a:pPr>
            <a:r>
              <a:rPr lang="en-US" dirty="0">
                <a:solidFill>
                  <a:schemeClr val="tx1"/>
                </a:solidFill>
                <a:latin typeface="Alexandria"/>
              </a:rPr>
              <a:t>The budget is set for 5,000 units. </a:t>
            </a:r>
          </a:p>
          <a:p>
            <a:pPr marL="0" marR="0" lvl="0" indent="0" algn="just" defTabSz="914400" rtl="0" eaLnBrk="1" fontAlgn="auto" latinLnBrk="0" hangingPunct="1">
              <a:lnSpc>
                <a:spcPct val="100000"/>
              </a:lnSpc>
              <a:spcBef>
                <a:spcPts val="0"/>
              </a:spcBef>
              <a:spcAft>
                <a:spcPts val="0"/>
              </a:spcAft>
              <a:buClrTx/>
              <a:buSzTx/>
              <a:buFontTx/>
              <a:buNone/>
              <a:tabLst/>
              <a:defRPr/>
            </a:pPr>
            <a:r>
              <a:rPr lang="en-US" b="1" dirty="0">
                <a:solidFill>
                  <a:schemeClr val="tx1"/>
                </a:solidFill>
                <a:latin typeface="Alexandria"/>
              </a:rPr>
              <a:t>Standard Material Budget </a:t>
            </a:r>
            <a:r>
              <a:rPr lang="en-US" dirty="0">
                <a:solidFill>
                  <a:schemeClr val="tx1"/>
                </a:solidFill>
                <a:latin typeface="Alexandria"/>
              </a:rPr>
              <a:t>= 5,000 *$60 = $300,000. </a:t>
            </a:r>
          </a:p>
          <a:p>
            <a:pPr marL="0" marR="0" lvl="0" indent="0" algn="just" defTabSz="914400" rtl="0" eaLnBrk="1" fontAlgn="auto" latinLnBrk="0" hangingPunct="1">
              <a:lnSpc>
                <a:spcPct val="100000"/>
              </a:lnSpc>
              <a:spcBef>
                <a:spcPts val="0"/>
              </a:spcBef>
              <a:spcAft>
                <a:spcPts val="0"/>
              </a:spcAft>
              <a:buClrTx/>
              <a:buSzTx/>
              <a:buFontTx/>
              <a:buNone/>
              <a:tabLst/>
              <a:defRPr/>
            </a:pPr>
            <a:r>
              <a:rPr lang="en-US" b="1" dirty="0">
                <a:solidFill>
                  <a:schemeClr val="tx1"/>
                </a:solidFill>
                <a:latin typeface="Alexandria"/>
              </a:rPr>
              <a:t>Standard Labor Budget </a:t>
            </a:r>
            <a:r>
              <a:rPr lang="en-US" dirty="0">
                <a:solidFill>
                  <a:schemeClr val="tx1"/>
                </a:solidFill>
                <a:latin typeface="Alexandria"/>
              </a:rPr>
              <a:t>= 5,000*$60 =$300,000.</a:t>
            </a:r>
          </a:p>
          <a:p>
            <a:pPr marL="0" marR="0" lvl="0" indent="0" algn="just" defTabSz="914400" rtl="0" eaLnBrk="1" fontAlgn="auto" latinLnBrk="0" hangingPunct="1">
              <a:lnSpc>
                <a:spcPct val="100000"/>
              </a:lnSpc>
              <a:spcBef>
                <a:spcPts val="0"/>
              </a:spcBef>
              <a:spcAft>
                <a:spcPts val="0"/>
              </a:spcAft>
              <a:buClrTx/>
              <a:buSzTx/>
              <a:buFontTx/>
              <a:buNone/>
              <a:tabLst/>
              <a:defRPr/>
            </a:pPr>
            <a:r>
              <a:rPr lang="en-US" b="1" dirty="0">
                <a:solidFill>
                  <a:schemeClr val="tx1"/>
                </a:solidFill>
                <a:latin typeface="Alexandria"/>
              </a:rPr>
              <a:t>Actual Results Compiled</a:t>
            </a:r>
            <a:r>
              <a:rPr lang="en-US" dirty="0">
                <a:solidFill>
                  <a:schemeClr val="tx1"/>
                </a:solidFill>
                <a:latin typeface="Alexandria"/>
              </a:rPr>
              <a:t>: Units Produced = 5,000 units </a:t>
            </a:r>
          </a:p>
          <a:p>
            <a:pPr marL="0" marR="0" lvl="0" indent="0" algn="just" defTabSz="914400" rtl="0" eaLnBrk="1" fontAlgn="auto" latinLnBrk="0" hangingPunct="1">
              <a:lnSpc>
                <a:spcPct val="100000"/>
              </a:lnSpc>
              <a:spcBef>
                <a:spcPts val="0"/>
              </a:spcBef>
              <a:spcAft>
                <a:spcPts val="0"/>
              </a:spcAft>
              <a:buClrTx/>
              <a:buSzTx/>
              <a:buFontTx/>
              <a:buNone/>
              <a:tabLst/>
              <a:defRPr/>
            </a:pPr>
            <a:r>
              <a:rPr lang="en-US" b="1" dirty="0">
                <a:solidFill>
                  <a:schemeClr val="tx1"/>
                </a:solidFill>
                <a:latin typeface="Alexandria"/>
              </a:rPr>
              <a:t>Actual Material Cost </a:t>
            </a:r>
            <a:r>
              <a:rPr lang="en-US" dirty="0">
                <a:solidFill>
                  <a:schemeClr val="tx1"/>
                </a:solidFill>
                <a:latin typeface="Alexandria"/>
              </a:rPr>
              <a:t>= $380,000 (using 28,000 </a:t>
            </a:r>
            <a:r>
              <a:rPr lang="en-US" dirty="0" err="1">
                <a:solidFill>
                  <a:schemeClr val="tx1"/>
                </a:solidFill>
                <a:latin typeface="Alexandria"/>
              </a:rPr>
              <a:t>lbs</a:t>
            </a:r>
            <a:r>
              <a:rPr lang="en-US" dirty="0">
                <a:solidFill>
                  <a:schemeClr val="tx1"/>
                </a:solidFill>
                <a:latin typeface="Alexandria"/>
              </a:rPr>
              <a:t> at $13.57/</a:t>
            </a:r>
            <a:r>
              <a:rPr lang="en-US" dirty="0" err="1">
                <a:solidFill>
                  <a:schemeClr val="tx1"/>
                </a:solidFill>
                <a:latin typeface="Alexandria"/>
              </a:rPr>
              <a:t>lb</a:t>
            </a:r>
            <a:r>
              <a:rPr lang="en-US" dirty="0">
                <a:solidFill>
                  <a:schemeClr val="tx1"/>
                </a:solidFill>
                <a:latin typeface="Alexandria"/>
              </a:rPr>
              <a:t>).</a:t>
            </a:r>
          </a:p>
          <a:p>
            <a:pPr marL="0" marR="0" lvl="0" indent="0" algn="just" defTabSz="914400" rtl="0" eaLnBrk="1" fontAlgn="auto" latinLnBrk="0" hangingPunct="1">
              <a:lnSpc>
                <a:spcPct val="100000"/>
              </a:lnSpc>
              <a:spcBef>
                <a:spcPts val="0"/>
              </a:spcBef>
              <a:spcAft>
                <a:spcPts val="0"/>
              </a:spcAft>
              <a:buClrTx/>
              <a:buSzTx/>
              <a:buFontTx/>
              <a:buNone/>
              <a:tabLst/>
              <a:defRPr/>
            </a:pPr>
            <a:r>
              <a:rPr lang="en-US" b="1" dirty="0">
                <a:solidFill>
                  <a:schemeClr val="tx1"/>
                </a:solidFill>
                <a:latin typeface="Alexandria"/>
              </a:rPr>
              <a:t>Actual Labor Cost </a:t>
            </a:r>
            <a:r>
              <a:rPr lang="en-US" dirty="0">
                <a:solidFill>
                  <a:schemeClr val="tx1"/>
                </a:solidFill>
                <a:latin typeface="Alexandria"/>
              </a:rPr>
              <a:t>= $294,000 (using 14,000 hours at $21/</a:t>
            </a:r>
            <a:r>
              <a:rPr lang="en-US" dirty="0" err="1">
                <a:solidFill>
                  <a:schemeClr val="tx1"/>
                </a:solidFill>
                <a:latin typeface="Alexandria"/>
              </a:rPr>
              <a:t>hr</a:t>
            </a:r>
            <a:r>
              <a:rPr lang="en-US" dirty="0">
                <a:solidFill>
                  <a:schemeClr val="tx1"/>
                </a:solidFill>
                <a:latin typeface="Alexandria"/>
              </a:rPr>
              <a:t>) </a:t>
            </a:r>
          </a:p>
          <a:p>
            <a:pPr marL="0" marR="0" lvl="0" indent="0" algn="just" defTabSz="914400" rtl="0" eaLnBrk="1" fontAlgn="auto" latinLnBrk="0" hangingPunct="1">
              <a:lnSpc>
                <a:spcPct val="100000"/>
              </a:lnSpc>
              <a:spcBef>
                <a:spcPts val="0"/>
              </a:spcBef>
              <a:spcAft>
                <a:spcPts val="0"/>
              </a:spcAft>
              <a:buClrTx/>
              <a:buSzTx/>
              <a:buFontTx/>
              <a:buNone/>
              <a:tabLst/>
              <a:defRPr/>
            </a:pPr>
            <a:r>
              <a:rPr kumimoji="0" lang="en-US" sz="1800" b="1" i="1" u="sng" strike="noStrike" kern="1200" cap="none" spc="0" normalizeH="0" baseline="0" noProof="0" dirty="0">
                <a:ln>
                  <a:noFill/>
                </a:ln>
                <a:solidFill>
                  <a:schemeClr val="tx1"/>
                </a:solidFill>
                <a:effectLst/>
                <a:uLnTx/>
                <a:uFillTx/>
                <a:latin typeface="Alexandria"/>
              </a:rPr>
              <a:t>Overall Budget Variances</a:t>
            </a:r>
            <a:r>
              <a:rPr kumimoji="0" lang="en-US" sz="1800" b="0" i="1" u="sng" strike="noStrike" kern="1200" cap="none" spc="0" normalizeH="0" baseline="0" noProof="0" dirty="0">
                <a:ln>
                  <a:noFill/>
                </a:ln>
                <a:solidFill>
                  <a:schemeClr val="tx1"/>
                </a:solidFill>
                <a:effectLst/>
                <a:uLnTx/>
                <a:uFillTx/>
                <a:latin typeface="Alexandria"/>
              </a:rPr>
              <a:t>: </a:t>
            </a:r>
          </a:p>
          <a:p>
            <a:pPr marL="0" marR="0" lvl="0" indent="0" algn="just" defTabSz="914400" rtl="0" eaLnBrk="1" fontAlgn="auto" latinLnBrk="0" hangingPunct="1">
              <a:lnSpc>
                <a:spcPct val="100000"/>
              </a:lnSpc>
              <a:spcBef>
                <a:spcPts val="0"/>
              </a:spcBef>
              <a:spcAft>
                <a:spcPts val="0"/>
              </a:spcAft>
              <a:buClrTx/>
              <a:buSzTx/>
              <a:buFontTx/>
              <a:buNone/>
              <a:tabLst/>
              <a:defRPr/>
            </a:pPr>
            <a:r>
              <a:rPr kumimoji="0" lang="en-US" sz="1800" b="1" i="0" u="none" strike="noStrike" kern="1200" cap="none" spc="0" normalizeH="0" baseline="0" noProof="0" dirty="0">
                <a:ln>
                  <a:noFill/>
                </a:ln>
                <a:solidFill>
                  <a:schemeClr val="tx1"/>
                </a:solidFill>
                <a:effectLst/>
                <a:uLnTx/>
                <a:uFillTx/>
                <a:latin typeface="Alexandria"/>
              </a:rPr>
              <a:t>Material Variance</a:t>
            </a:r>
            <a:r>
              <a:rPr kumimoji="0" lang="en-US" sz="1800" b="0" i="0" u="none" strike="noStrike" kern="1200" cap="none" spc="0" normalizeH="0" baseline="0" noProof="0" dirty="0">
                <a:ln>
                  <a:noFill/>
                </a:ln>
                <a:solidFill>
                  <a:schemeClr val="tx1"/>
                </a:solidFill>
                <a:effectLst/>
                <a:uLnTx/>
                <a:uFillTx/>
                <a:latin typeface="Alexandria"/>
              </a:rPr>
              <a:t>= Actual-Budget= $380,000-$300,000=$80,000 </a:t>
            </a:r>
            <a:r>
              <a:rPr kumimoji="0" lang="en-US" sz="1800" b="1" i="0" u="none" strike="noStrike" kern="1200" cap="none" spc="0" normalizeH="0" baseline="0" noProof="0" dirty="0">
                <a:ln>
                  <a:noFill/>
                </a:ln>
                <a:solidFill>
                  <a:schemeClr val="tx1"/>
                </a:solidFill>
                <a:effectLst/>
                <a:uLnTx/>
                <a:uFillTx/>
                <a:latin typeface="Alexandria"/>
              </a:rPr>
              <a:t>Unfavorable (U)</a:t>
            </a:r>
          </a:p>
          <a:p>
            <a:pPr marL="0" marR="0" lvl="0" indent="0" algn="just" defTabSz="914400" rtl="0" eaLnBrk="1" fontAlgn="auto" latinLnBrk="0" hangingPunct="1">
              <a:lnSpc>
                <a:spcPct val="100000"/>
              </a:lnSpc>
              <a:spcBef>
                <a:spcPts val="0"/>
              </a:spcBef>
              <a:spcAft>
                <a:spcPts val="0"/>
              </a:spcAft>
              <a:buClrTx/>
              <a:buSzTx/>
              <a:buFontTx/>
              <a:buNone/>
              <a:tabLst/>
              <a:defRPr/>
            </a:pPr>
            <a:r>
              <a:rPr kumimoji="0" lang="en-US" sz="1800" b="1" i="0" u="none" strike="noStrike" kern="1200" cap="none" spc="0" normalizeH="0" baseline="0" noProof="0" dirty="0">
                <a:ln>
                  <a:noFill/>
                </a:ln>
                <a:solidFill>
                  <a:schemeClr val="tx1"/>
                </a:solidFill>
                <a:effectLst/>
                <a:uLnTx/>
                <a:uFillTx/>
                <a:latin typeface="Alexandria"/>
              </a:rPr>
              <a:t>Labor Variance</a:t>
            </a:r>
            <a:r>
              <a:rPr kumimoji="0" lang="en-US" sz="1800" b="0" i="0" u="none" strike="noStrike" kern="1200" cap="none" spc="0" normalizeH="0" baseline="0" noProof="0" dirty="0">
                <a:ln>
                  <a:noFill/>
                </a:ln>
                <a:solidFill>
                  <a:schemeClr val="tx1"/>
                </a:solidFill>
                <a:effectLst/>
                <a:uLnTx/>
                <a:uFillTx/>
                <a:latin typeface="Alexandria"/>
              </a:rPr>
              <a:t>=Actual-Budget=$294,000-$300,000=-$</a:t>
            </a:r>
            <a:r>
              <a:rPr kumimoji="0" lang="en-US" sz="1800" b="1" i="0" u="none" strike="noStrike" kern="1200" cap="none" spc="0" normalizeH="0" baseline="0" noProof="0" dirty="0">
                <a:ln>
                  <a:noFill/>
                </a:ln>
                <a:solidFill>
                  <a:schemeClr val="tx1"/>
                </a:solidFill>
                <a:effectLst/>
                <a:uLnTx/>
                <a:uFillTx/>
                <a:latin typeface="Alexandria"/>
              </a:rPr>
              <a:t>6,000 Favorable (F)</a:t>
            </a:r>
            <a:endParaRPr lang="en-US" b="1" dirty="0">
              <a:solidFill>
                <a:schemeClr val="tx1"/>
              </a:solidFill>
              <a:latin typeface="Alexandria"/>
            </a:endParaRPr>
          </a:p>
          <a:p>
            <a:pPr marL="0" marR="0" lvl="0" indent="0" algn="just" defTabSz="914400" rtl="0" eaLnBrk="1" fontAlgn="auto" latinLnBrk="0" hangingPunct="1">
              <a:lnSpc>
                <a:spcPct val="100000"/>
              </a:lnSpc>
              <a:spcBef>
                <a:spcPts val="0"/>
              </a:spcBef>
              <a:spcAft>
                <a:spcPts val="0"/>
              </a:spcAft>
              <a:buClrTx/>
              <a:buSzTx/>
              <a:buFontTx/>
              <a:buNone/>
              <a:tabLst/>
              <a:defRPr/>
            </a:pPr>
            <a:r>
              <a:rPr kumimoji="0" lang="en-US" sz="1800" b="1" i="0" u="none" strike="noStrike" kern="1200" cap="none" spc="0" normalizeH="0" baseline="0" noProof="0" dirty="0">
                <a:ln>
                  <a:noFill/>
                </a:ln>
                <a:solidFill>
                  <a:schemeClr val="tx1"/>
                </a:solidFill>
                <a:effectLst/>
                <a:uLnTx/>
                <a:uFillTx/>
                <a:latin typeface="Alexandria"/>
              </a:rPr>
              <a:t>Material Quantity Variance</a:t>
            </a:r>
            <a:r>
              <a:rPr kumimoji="0" lang="en-US" sz="1800" b="0" i="0" u="none" strike="noStrike" kern="1200" cap="none" spc="0" normalizeH="0" baseline="0" noProof="0" dirty="0">
                <a:ln>
                  <a:noFill/>
                </a:ln>
                <a:solidFill>
                  <a:schemeClr val="tx1"/>
                </a:solidFill>
                <a:effectLst/>
                <a:uLnTx/>
                <a:uFillTx/>
                <a:latin typeface="Alexandria"/>
              </a:rPr>
              <a:t>: Difference in quantity valued at the standard price. </a:t>
            </a:r>
          </a:p>
          <a:p>
            <a:pPr marL="0" marR="0" lvl="0" indent="0" algn="just" defTabSz="914400" rtl="0" eaLnBrk="1" fontAlgn="auto" latinLnBrk="0" hangingPunct="1">
              <a:lnSpc>
                <a:spcPct val="100000"/>
              </a:lnSpc>
              <a:spcBef>
                <a:spcPts val="0"/>
              </a:spcBef>
              <a:spcAft>
                <a:spcPts val="0"/>
              </a:spcAft>
              <a:buClrTx/>
              <a:buSzTx/>
              <a:buFontTx/>
              <a:buNone/>
              <a:tabLst/>
              <a:defRPr/>
            </a:pPr>
            <a:r>
              <a:rPr kumimoji="0" lang="en-US" sz="1800" b="1" i="0" u="none" strike="noStrike" kern="1200" cap="none" spc="0" normalizeH="0" baseline="0" noProof="0" dirty="0">
                <a:ln>
                  <a:noFill/>
                </a:ln>
                <a:solidFill>
                  <a:schemeClr val="tx1"/>
                </a:solidFill>
                <a:effectLst/>
                <a:uLnTx/>
                <a:uFillTx/>
                <a:latin typeface="Alexandria"/>
              </a:rPr>
              <a:t>Standard Quantity allowed </a:t>
            </a:r>
            <a:r>
              <a:rPr kumimoji="0" lang="en-US" sz="1800" b="0" i="0" u="none" strike="noStrike" kern="1200" cap="none" spc="0" normalizeH="0" baseline="0" noProof="0" dirty="0">
                <a:ln>
                  <a:noFill/>
                </a:ln>
                <a:solidFill>
                  <a:schemeClr val="tx1"/>
                </a:solidFill>
                <a:effectLst/>
                <a:uLnTx/>
                <a:uFillTx/>
                <a:latin typeface="Alexandria"/>
              </a:rPr>
              <a:t>= 5,000 units* 5 </a:t>
            </a:r>
            <a:r>
              <a:rPr kumimoji="0" lang="en-US" sz="1800" b="0" i="0" u="none" strike="noStrike" kern="1200" cap="none" spc="0" normalizeH="0" baseline="0" noProof="0" dirty="0" err="1">
                <a:ln>
                  <a:noFill/>
                </a:ln>
                <a:solidFill>
                  <a:schemeClr val="tx1"/>
                </a:solidFill>
                <a:effectLst/>
                <a:uLnTx/>
                <a:uFillTx/>
                <a:latin typeface="Alexandria"/>
              </a:rPr>
              <a:t>lbs</a:t>
            </a:r>
            <a:r>
              <a:rPr kumimoji="0" lang="en-US" sz="1800" b="0" i="0" u="none" strike="noStrike" kern="1200" cap="none" spc="0" normalizeH="0" baseline="0" noProof="0" dirty="0">
                <a:ln>
                  <a:noFill/>
                </a:ln>
                <a:solidFill>
                  <a:schemeClr val="tx1"/>
                </a:solidFill>
                <a:effectLst/>
                <a:uLnTx/>
                <a:uFillTx/>
                <a:latin typeface="Alexandria"/>
              </a:rPr>
              <a:t> = 25,000 </a:t>
            </a:r>
            <a:r>
              <a:rPr kumimoji="0" lang="en-US" sz="1800" b="0" i="0" u="none" strike="noStrike" kern="1200" cap="none" spc="0" normalizeH="0" baseline="0" noProof="0" dirty="0" err="1">
                <a:ln>
                  <a:noFill/>
                </a:ln>
                <a:solidFill>
                  <a:schemeClr val="tx1"/>
                </a:solidFill>
                <a:effectLst/>
                <a:uLnTx/>
                <a:uFillTx/>
                <a:latin typeface="Alexandria"/>
              </a:rPr>
              <a:t>lbs</a:t>
            </a:r>
            <a:r>
              <a:rPr kumimoji="0" lang="en-US" sz="1800" b="0" i="0" u="none" strike="noStrike" kern="1200" cap="none" spc="0" normalizeH="0" baseline="0" noProof="0" dirty="0">
                <a:ln>
                  <a:noFill/>
                </a:ln>
                <a:solidFill>
                  <a:schemeClr val="tx1"/>
                </a:solidFill>
                <a:effectLst/>
                <a:uLnTx/>
                <a:uFillTx/>
                <a:latin typeface="Alexandria"/>
              </a:rPr>
              <a:t>, </a:t>
            </a:r>
          </a:p>
          <a:p>
            <a:pPr marL="0" marR="0" lvl="0" indent="0" algn="just" defTabSz="914400" rtl="0" eaLnBrk="1" fontAlgn="auto" latinLnBrk="0" hangingPunct="1">
              <a:lnSpc>
                <a:spcPct val="100000"/>
              </a:lnSpc>
              <a:spcBef>
                <a:spcPts val="0"/>
              </a:spcBef>
              <a:spcAft>
                <a:spcPts val="0"/>
              </a:spcAft>
              <a:buClrTx/>
              <a:buSzTx/>
              <a:buFontTx/>
              <a:buNone/>
              <a:tabLst/>
              <a:defRPr/>
            </a:pPr>
            <a:r>
              <a:rPr kumimoji="0" lang="en-US" sz="1800" b="1" i="0" u="none" strike="noStrike" kern="1200" cap="none" spc="0" normalizeH="0" baseline="0" noProof="0" dirty="0">
                <a:ln>
                  <a:noFill/>
                </a:ln>
                <a:solidFill>
                  <a:schemeClr val="tx1"/>
                </a:solidFill>
                <a:effectLst/>
                <a:uLnTx/>
                <a:uFillTx/>
                <a:latin typeface="Alexandria"/>
              </a:rPr>
              <a:t>Quantity Variance </a:t>
            </a:r>
            <a:r>
              <a:rPr kumimoji="0" lang="en-US" sz="1800" b="0" i="0" u="none" strike="noStrike" kern="1200" cap="none" spc="0" normalizeH="0" baseline="0" noProof="0" dirty="0">
                <a:ln>
                  <a:noFill/>
                </a:ln>
                <a:solidFill>
                  <a:schemeClr val="tx1"/>
                </a:solidFill>
                <a:effectLst/>
                <a:uLnTx/>
                <a:uFillTx/>
                <a:latin typeface="Alexandria"/>
              </a:rPr>
              <a:t>= (act 28,000 </a:t>
            </a:r>
            <a:r>
              <a:rPr kumimoji="0" lang="en-US" sz="1800" b="0" i="0" u="none" strike="noStrike" kern="1200" cap="none" spc="0" normalizeH="0" baseline="0" noProof="0" dirty="0" err="1">
                <a:ln>
                  <a:noFill/>
                </a:ln>
                <a:solidFill>
                  <a:schemeClr val="tx1"/>
                </a:solidFill>
                <a:effectLst/>
                <a:uLnTx/>
                <a:uFillTx/>
                <a:latin typeface="Alexandria"/>
              </a:rPr>
              <a:t>lbs</a:t>
            </a:r>
            <a:r>
              <a:rPr kumimoji="0" lang="en-US" sz="1800" b="0" i="0" u="none" strike="noStrike" kern="1200" cap="none" spc="0" normalizeH="0" baseline="0" noProof="0" dirty="0">
                <a:ln>
                  <a:noFill/>
                </a:ln>
                <a:solidFill>
                  <a:schemeClr val="tx1"/>
                </a:solidFill>
                <a:effectLst/>
                <a:uLnTx/>
                <a:uFillTx/>
                <a:latin typeface="Alexandria"/>
              </a:rPr>
              <a:t> – std 25,000 </a:t>
            </a:r>
            <a:r>
              <a:rPr kumimoji="0" lang="en-US" sz="1800" b="0" i="0" u="none" strike="noStrike" kern="1200" cap="none" spc="0" normalizeH="0" baseline="0" noProof="0" dirty="0" err="1">
                <a:ln>
                  <a:noFill/>
                </a:ln>
                <a:solidFill>
                  <a:schemeClr val="tx1"/>
                </a:solidFill>
                <a:effectLst/>
                <a:uLnTx/>
                <a:uFillTx/>
                <a:latin typeface="Alexandria"/>
              </a:rPr>
              <a:t>lbs</a:t>
            </a:r>
            <a:r>
              <a:rPr kumimoji="0" lang="en-US" sz="1800" b="0" i="0" u="none" strike="noStrike" kern="1200" cap="none" spc="0" normalizeH="0" baseline="0" noProof="0" dirty="0">
                <a:ln>
                  <a:noFill/>
                </a:ln>
                <a:solidFill>
                  <a:schemeClr val="tx1"/>
                </a:solidFill>
                <a:effectLst/>
                <a:uLnTx/>
                <a:uFillTx/>
                <a:latin typeface="Alexandria"/>
              </a:rPr>
              <a:t>) </a:t>
            </a:r>
            <a:r>
              <a:rPr lang="en-US" dirty="0">
                <a:solidFill>
                  <a:schemeClr val="tx1"/>
                </a:solidFill>
                <a:latin typeface="Alexandria"/>
              </a:rPr>
              <a:t>*</a:t>
            </a:r>
            <a:r>
              <a:rPr kumimoji="0" lang="en-US" sz="1800" b="0" i="0" u="none" strike="noStrike" kern="1200" cap="none" spc="0" normalizeH="0" baseline="0" noProof="0" dirty="0">
                <a:ln>
                  <a:noFill/>
                </a:ln>
                <a:solidFill>
                  <a:schemeClr val="tx1"/>
                </a:solidFill>
                <a:effectLst/>
                <a:uLnTx/>
                <a:uFillTx/>
                <a:latin typeface="Alexandria"/>
              </a:rPr>
              <a:t>$12 Std. Price = </a:t>
            </a:r>
            <a:r>
              <a:rPr kumimoji="0" lang="en-US" sz="1800" b="1" i="0" u="none" strike="noStrike" kern="1200" cap="none" spc="0" normalizeH="0" baseline="0" noProof="0" dirty="0">
                <a:ln>
                  <a:noFill/>
                </a:ln>
                <a:solidFill>
                  <a:schemeClr val="tx1"/>
                </a:solidFill>
                <a:effectLst/>
                <a:uLnTx/>
                <a:uFillTx/>
                <a:latin typeface="Alexandria"/>
              </a:rPr>
              <a:t>$36,000 (U) </a:t>
            </a:r>
          </a:p>
          <a:p>
            <a:pPr marL="0" marR="0" lvl="0" indent="0" algn="just" defTabSz="914400" rtl="0" eaLnBrk="1" fontAlgn="auto" latinLnBrk="0" hangingPunct="1">
              <a:lnSpc>
                <a:spcPct val="100000"/>
              </a:lnSpc>
              <a:spcBef>
                <a:spcPts val="0"/>
              </a:spcBef>
              <a:spcAft>
                <a:spcPts val="0"/>
              </a:spcAft>
              <a:buClrTx/>
              <a:buSzTx/>
              <a:buFontTx/>
              <a:buNone/>
              <a:tabLst/>
              <a:defRPr/>
            </a:pPr>
            <a:r>
              <a:rPr kumimoji="0" lang="en-US" sz="1800" b="1" i="0" u="none" strike="noStrike" kern="1200" cap="none" spc="0" normalizeH="0" baseline="0" noProof="0" dirty="0">
                <a:ln>
                  <a:noFill/>
                </a:ln>
                <a:solidFill>
                  <a:schemeClr val="tx1"/>
                </a:solidFill>
                <a:effectLst/>
                <a:uLnTx/>
                <a:uFillTx/>
                <a:latin typeface="Alexandria"/>
              </a:rPr>
              <a:t>Material Price Variance</a:t>
            </a:r>
            <a:r>
              <a:rPr kumimoji="0" lang="en-US" sz="1800" b="0" i="0" u="none" strike="noStrike" kern="1200" cap="none" spc="0" normalizeH="0" baseline="0" noProof="0" dirty="0">
                <a:ln>
                  <a:noFill/>
                </a:ln>
                <a:solidFill>
                  <a:schemeClr val="tx1"/>
                </a:solidFill>
                <a:effectLst/>
                <a:uLnTx/>
                <a:uFillTx/>
                <a:latin typeface="Alexandria"/>
              </a:rPr>
              <a:t>: Difference in price for actual quantity purchased </a:t>
            </a:r>
            <a:endParaRPr lang="en-US" dirty="0">
              <a:solidFill>
                <a:schemeClr val="tx1"/>
              </a:solidFill>
              <a:latin typeface="Alexandria"/>
            </a:endParaRPr>
          </a:p>
          <a:p>
            <a:pPr marL="0" marR="0" lvl="0" indent="0" algn="just" defTabSz="914400" rtl="0" eaLnBrk="1" fontAlgn="auto" latinLnBrk="0" hangingPunct="1">
              <a:lnSpc>
                <a:spcPct val="100000"/>
              </a:lnSpc>
              <a:spcBef>
                <a:spcPts val="0"/>
              </a:spcBef>
              <a:spcAft>
                <a:spcPts val="0"/>
              </a:spcAft>
              <a:buClrTx/>
              <a:buSzTx/>
              <a:buFontTx/>
              <a:buNone/>
              <a:tabLst/>
              <a:defRPr/>
            </a:pPr>
            <a:r>
              <a:rPr kumimoji="0" lang="en-US" sz="1800" b="1" i="0" u="none" strike="noStrike" kern="1200" cap="none" spc="0" normalizeH="0" baseline="0" noProof="0" dirty="0">
                <a:ln>
                  <a:noFill/>
                </a:ln>
                <a:solidFill>
                  <a:schemeClr val="tx1"/>
                </a:solidFill>
                <a:effectLst/>
                <a:uLnTx/>
                <a:uFillTx/>
                <a:latin typeface="Alexandria"/>
              </a:rPr>
              <a:t>Price Variance </a:t>
            </a:r>
            <a:r>
              <a:rPr kumimoji="0" lang="en-US" sz="1800" b="0" i="0" u="none" strike="noStrike" kern="1200" cap="none" spc="0" normalizeH="0" baseline="0" noProof="0" dirty="0">
                <a:ln>
                  <a:noFill/>
                </a:ln>
                <a:solidFill>
                  <a:schemeClr val="tx1"/>
                </a:solidFill>
                <a:effectLst/>
                <a:uLnTx/>
                <a:uFillTx/>
                <a:latin typeface="Alexandria"/>
              </a:rPr>
              <a:t>= ($13.57 act Price - $12.00 std Price)*28,000 </a:t>
            </a:r>
            <a:r>
              <a:rPr kumimoji="0" lang="en-US" sz="1800" b="0" i="0" u="none" strike="noStrike" kern="1200" cap="none" spc="0" normalizeH="0" baseline="0" noProof="0" dirty="0" err="1">
                <a:ln>
                  <a:noFill/>
                </a:ln>
                <a:solidFill>
                  <a:schemeClr val="tx1"/>
                </a:solidFill>
                <a:effectLst/>
                <a:uLnTx/>
                <a:uFillTx/>
                <a:latin typeface="Alexandria"/>
              </a:rPr>
              <a:t>lbs</a:t>
            </a:r>
            <a:r>
              <a:rPr kumimoji="0" lang="en-US" sz="1800" b="0" i="0" u="none" strike="noStrike" kern="1200" cap="none" spc="0" normalizeH="0" baseline="0" noProof="0" dirty="0">
                <a:ln>
                  <a:noFill/>
                </a:ln>
                <a:solidFill>
                  <a:schemeClr val="tx1"/>
                </a:solidFill>
                <a:effectLst/>
                <a:uLnTx/>
                <a:uFillTx/>
                <a:latin typeface="Alexandria"/>
              </a:rPr>
              <a:t> Act = $</a:t>
            </a:r>
            <a:r>
              <a:rPr kumimoji="0" lang="en-US" sz="1800" b="1" i="0" u="none" strike="noStrike" kern="1200" cap="none" spc="0" normalizeH="0" baseline="0" noProof="0" dirty="0">
                <a:ln>
                  <a:noFill/>
                </a:ln>
                <a:solidFill>
                  <a:schemeClr val="tx1"/>
                </a:solidFill>
                <a:effectLst/>
                <a:uLnTx/>
                <a:uFillTx/>
                <a:latin typeface="Alexandria"/>
              </a:rPr>
              <a:t>44,000 (U).</a:t>
            </a:r>
          </a:p>
          <a:p>
            <a:pPr marL="0" marR="0" lvl="0" indent="0" algn="just" defTabSz="914400" rtl="0" eaLnBrk="1" fontAlgn="auto" latinLnBrk="0" hangingPunct="1">
              <a:lnSpc>
                <a:spcPct val="100000"/>
              </a:lnSpc>
              <a:spcBef>
                <a:spcPts val="0"/>
              </a:spcBef>
              <a:spcAft>
                <a:spcPts val="0"/>
              </a:spcAft>
              <a:buClrTx/>
              <a:buSzTx/>
              <a:buFontTx/>
              <a:buNone/>
              <a:tabLst/>
              <a:defRPr/>
            </a:pPr>
            <a:r>
              <a:rPr kumimoji="0" lang="en-US" sz="1800" b="1" i="0" u="none" strike="noStrike" kern="1200" cap="none" spc="0" normalizeH="0" baseline="0" noProof="0" dirty="0">
                <a:ln>
                  <a:noFill/>
                </a:ln>
                <a:solidFill>
                  <a:schemeClr val="tx1"/>
                </a:solidFill>
                <a:effectLst/>
                <a:uLnTx/>
                <a:uFillTx/>
                <a:latin typeface="Alexandria"/>
              </a:rPr>
              <a:t>Check</a:t>
            </a:r>
            <a:r>
              <a:rPr kumimoji="0" lang="en-US" sz="1800" b="0" i="0" u="none" strike="noStrike" kern="1200" cap="none" spc="0" normalizeH="0" baseline="0" noProof="0" dirty="0">
                <a:ln>
                  <a:noFill/>
                </a:ln>
                <a:solidFill>
                  <a:schemeClr val="tx1"/>
                </a:solidFill>
                <a:effectLst/>
                <a:uLnTx/>
                <a:uFillTx/>
                <a:latin typeface="Alexandria"/>
              </a:rPr>
              <a:t>: </a:t>
            </a:r>
            <a:r>
              <a:rPr kumimoji="0" lang="en-US" sz="1800" b="1" i="0" u="none" strike="noStrike" kern="1200" cap="none" spc="0" normalizeH="0" baseline="0" noProof="0" dirty="0">
                <a:ln>
                  <a:noFill/>
                </a:ln>
                <a:solidFill>
                  <a:schemeClr val="tx1"/>
                </a:solidFill>
                <a:effectLst/>
                <a:uLnTx/>
                <a:uFillTx/>
                <a:latin typeface="Alexandria"/>
              </a:rPr>
              <a:t>$36,000 (U) + $44,000 (U) = $80,000 (U)</a:t>
            </a:r>
          </a:p>
        </p:txBody>
      </p:sp>
      <p:pic>
        <p:nvPicPr>
          <p:cNvPr id="5" name="Graphic 21">
            <a:extLst>
              <a:ext uri="{FF2B5EF4-FFF2-40B4-BE49-F238E27FC236}">
                <a16:creationId xmlns:a16="http://schemas.microsoft.com/office/drawing/2014/main" id="{24852F7E-2F20-5650-C386-6B61C3233034}"/>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676359049"/>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77C3647-0DB2-CB22-1522-CBFDB7C45FD6}"/>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A1A264A1-748C-1FF1-FC4F-FE0A9597A14F}"/>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23" name="Rectangle: Rounded Corners 22">
            <a:extLst>
              <a:ext uri="{FF2B5EF4-FFF2-40B4-BE49-F238E27FC236}">
                <a16:creationId xmlns:a16="http://schemas.microsoft.com/office/drawing/2014/main" id="{19B7384F-B4B8-FEEB-71F0-0E13FD9BAD7D}"/>
              </a:ext>
            </a:extLst>
          </p:cNvPr>
          <p:cNvSpPr/>
          <p:nvPr/>
        </p:nvSpPr>
        <p:spPr>
          <a:xfrm>
            <a:off x="9733934" y="952845"/>
            <a:ext cx="3002401"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1" i="0" u="none" strike="noStrike" kern="1200" cap="none" spc="0" normalizeH="0" baseline="0" noProof="0" dirty="0">
              <a:ln>
                <a:noFill/>
              </a:ln>
              <a:solidFill>
                <a:prstClr val="white"/>
              </a:solidFill>
              <a:effectLst/>
              <a:uLnTx/>
              <a:uFillTx/>
              <a:latin typeface="Alexandria" charset="0"/>
              <a:ea typeface="+mn-ea"/>
              <a:cs typeface="Alexandria" charset="0"/>
            </a:endParaRPr>
          </a:p>
        </p:txBody>
      </p:sp>
      <p:sp>
        <p:nvSpPr>
          <p:cNvPr id="25" name="Rectangle: Rounded Corners 24">
            <a:extLst>
              <a:ext uri="{FF2B5EF4-FFF2-40B4-BE49-F238E27FC236}">
                <a16:creationId xmlns:a16="http://schemas.microsoft.com/office/drawing/2014/main" id="{9373DDA3-1CAB-27EC-2562-3FEDF7C049A3}"/>
              </a:ext>
            </a:extLst>
          </p:cNvPr>
          <p:cNvSpPr/>
          <p:nvPr/>
        </p:nvSpPr>
        <p:spPr>
          <a:xfrm>
            <a:off x="1181062" y="1285192"/>
            <a:ext cx="9019219"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just" defTabSz="914400" rtl="0" eaLnBrk="1" fontAlgn="auto" latinLnBrk="0" hangingPunct="1">
              <a:lnSpc>
                <a:spcPct val="150000"/>
              </a:lnSpc>
              <a:spcBef>
                <a:spcPts val="0"/>
              </a:spcBef>
              <a:spcAft>
                <a:spcPts val="0"/>
              </a:spcAft>
              <a:buClrTx/>
              <a:buSzTx/>
              <a:buFontTx/>
              <a:buNone/>
              <a:tabLst/>
              <a:defRPr/>
            </a:pPr>
            <a:r>
              <a:rPr kumimoji="0" lang="en-US" sz="1800" b="1" i="0" u="none" strike="noStrike" kern="1200" cap="none" spc="0" normalizeH="0" baseline="0" noProof="0" dirty="0">
                <a:ln>
                  <a:noFill/>
                </a:ln>
                <a:solidFill>
                  <a:schemeClr val="tx1"/>
                </a:solidFill>
                <a:effectLst/>
                <a:uLnTx/>
                <a:uFillTx/>
                <a:latin typeface="Alexandria"/>
              </a:rPr>
              <a:t>Labor Efficiency (Hours) Variance</a:t>
            </a:r>
            <a:r>
              <a:rPr kumimoji="0" lang="en-US" sz="1800" b="0" i="0" u="none" strike="noStrike" kern="1200" cap="none" spc="0" normalizeH="0" baseline="0" noProof="0" dirty="0">
                <a:ln>
                  <a:noFill/>
                </a:ln>
                <a:solidFill>
                  <a:schemeClr val="tx1"/>
                </a:solidFill>
                <a:effectLst/>
                <a:uLnTx/>
                <a:uFillTx/>
                <a:latin typeface="Alexandria"/>
              </a:rPr>
              <a:t>: Difference in hours at standard rate </a:t>
            </a:r>
          </a:p>
          <a:p>
            <a:pPr marL="0" marR="0" lvl="0" indent="0" algn="just" defTabSz="914400" rtl="0" eaLnBrk="1" fontAlgn="auto" latinLnBrk="0" hangingPunct="1">
              <a:lnSpc>
                <a:spcPct val="150000"/>
              </a:lnSpc>
              <a:spcBef>
                <a:spcPts val="0"/>
              </a:spcBef>
              <a:spcAft>
                <a:spcPts val="0"/>
              </a:spcAft>
              <a:buClrTx/>
              <a:buSzTx/>
              <a:buFontTx/>
              <a:buNone/>
              <a:tabLst/>
              <a:defRPr/>
            </a:pPr>
            <a:r>
              <a:rPr kumimoji="0" lang="en-US" sz="1800" b="0" i="0" u="none" strike="noStrike" kern="1200" cap="none" spc="0" normalizeH="0" baseline="0" noProof="0" dirty="0">
                <a:ln>
                  <a:noFill/>
                </a:ln>
                <a:solidFill>
                  <a:schemeClr val="tx1"/>
                </a:solidFill>
                <a:effectLst/>
                <a:uLnTx/>
                <a:uFillTx/>
                <a:latin typeface="Alexandria"/>
              </a:rPr>
              <a:t>Standard Hours allowed = 5,000 units* 3  hours = 15,000 hours</a:t>
            </a:r>
          </a:p>
          <a:p>
            <a:pPr marL="0" marR="0" lvl="0" indent="0" algn="just" defTabSz="914400" rtl="0" eaLnBrk="1" fontAlgn="auto" latinLnBrk="0" hangingPunct="1">
              <a:lnSpc>
                <a:spcPct val="150000"/>
              </a:lnSpc>
              <a:spcBef>
                <a:spcPts val="0"/>
              </a:spcBef>
              <a:spcAft>
                <a:spcPts val="0"/>
              </a:spcAft>
              <a:buClrTx/>
              <a:buSzTx/>
              <a:buFontTx/>
              <a:buNone/>
              <a:tabLst/>
              <a:defRPr/>
            </a:pPr>
            <a:r>
              <a:rPr kumimoji="0" lang="en-US" sz="1800" b="0" i="0" u="none" strike="noStrike" kern="1200" cap="none" spc="0" normalizeH="0" baseline="0" noProof="0" dirty="0">
                <a:ln>
                  <a:noFill/>
                </a:ln>
                <a:solidFill>
                  <a:schemeClr val="tx1"/>
                </a:solidFill>
                <a:effectLst/>
                <a:uLnTx/>
                <a:uFillTx/>
                <a:latin typeface="Alexandria"/>
              </a:rPr>
              <a:t>Efficiency Variance = (14,000 Act. </a:t>
            </a:r>
            <a:r>
              <a:rPr kumimoji="0" lang="en-US" sz="1800" b="0" i="0" u="none" strike="noStrike" kern="1200" cap="none" spc="0" normalizeH="0" baseline="0" noProof="0" dirty="0" err="1">
                <a:ln>
                  <a:noFill/>
                </a:ln>
                <a:solidFill>
                  <a:schemeClr val="tx1"/>
                </a:solidFill>
                <a:effectLst/>
                <a:uLnTx/>
                <a:uFillTx/>
                <a:latin typeface="Alexandria"/>
              </a:rPr>
              <a:t>Hrs</a:t>
            </a:r>
            <a:r>
              <a:rPr kumimoji="0" lang="en-US" sz="1800" b="0" i="0" u="none" strike="noStrike" kern="1200" cap="none" spc="0" normalizeH="0" baseline="0" noProof="0" dirty="0">
                <a:ln>
                  <a:noFill/>
                </a:ln>
                <a:solidFill>
                  <a:schemeClr val="tx1"/>
                </a:solidFill>
                <a:effectLst/>
                <a:uLnTx/>
                <a:uFillTx/>
                <a:latin typeface="Alexandria"/>
              </a:rPr>
              <a:t> - 15,000 Std. </a:t>
            </a:r>
            <a:r>
              <a:rPr kumimoji="0" lang="en-US" sz="1800" b="0" i="0" u="none" strike="noStrike" kern="1200" cap="none" spc="0" normalizeH="0" baseline="0" noProof="0" dirty="0" err="1">
                <a:ln>
                  <a:noFill/>
                </a:ln>
                <a:solidFill>
                  <a:schemeClr val="tx1"/>
                </a:solidFill>
                <a:effectLst/>
                <a:uLnTx/>
                <a:uFillTx/>
                <a:latin typeface="Alexandria"/>
              </a:rPr>
              <a:t>Hrs</a:t>
            </a:r>
            <a:r>
              <a:rPr kumimoji="0" lang="en-US" sz="1800" b="0" i="0" u="none" strike="noStrike" kern="1200" cap="none" spc="0" normalizeH="0" baseline="0" noProof="0" dirty="0">
                <a:ln>
                  <a:noFill/>
                </a:ln>
                <a:solidFill>
                  <a:schemeClr val="tx1"/>
                </a:solidFill>
                <a:effectLst/>
                <a:uLnTx/>
                <a:uFillTx/>
                <a:latin typeface="Alexandria"/>
              </a:rPr>
              <a:t>) * $20 Std. Rate = -$20,000 (F) </a:t>
            </a:r>
          </a:p>
          <a:p>
            <a:pPr marL="0" marR="0" lvl="0" indent="0" algn="just" defTabSz="914400" rtl="0" eaLnBrk="1" fontAlgn="auto" latinLnBrk="0" hangingPunct="1">
              <a:lnSpc>
                <a:spcPct val="150000"/>
              </a:lnSpc>
              <a:spcBef>
                <a:spcPts val="0"/>
              </a:spcBef>
              <a:spcAft>
                <a:spcPts val="0"/>
              </a:spcAft>
              <a:buClrTx/>
              <a:buSzTx/>
              <a:buFontTx/>
              <a:buNone/>
              <a:tabLst/>
              <a:defRPr/>
            </a:pPr>
            <a:endParaRPr lang="en-US" dirty="0">
              <a:solidFill>
                <a:schemeClr val="tx1"/>
              </a:solidFill>
              <a:latin typeface="Alexandria"/>
            </a:endParaRPr>
          </a:p>
          <a:p>
            <a:pPr marL="0" marR="0" lvl="0" indent="0" algn="just" defTabSz="914400" rtl="0" eaLnBrk="1" fontAlgn="auto" latinLnBrk="0" hangingPunct="1">
              <a:lnSpc>
                <a:spcPct val="150000"/>
              </a:lnSpc>
              <a:spcBef>
                <a:spcPts val="0"/>
              </a:spcBef>
              <a:spcAft>
                <a:spcPts val="0"/>
              </a:spcAft>
              <a:buClrTx/>
              <a:buSzTx/>
              <a:buFontTx/>
              <a:buNone/>
              <a:tabLst/>
              <a:defRPr/>
            </a:pPr>
            <a:r>
              <a:rPr kumimoji="0" lang="en-US" sz="1800" b="1" i="0" u="none" strike="noStrike" kern="1200" cap="none" spc="0" normalizeH="0" baseline="0" noProof="0" dirty="0">
                <a:ln>
                  <a:noFill/>
                </a:ln>
                <a:solidFill>
                  <a:schemeClr val="tx1"/>
                </a:solidFill>
                <a:effectLst/>
                <a:uLnTx/>
                <a:uFillTx/>
                <a:latin typeface="Alexandria"/>
              </a:rPr>
              <a:t>Labor Rate Variance</a:t>
            </a:r>
            <a:r>
              <a:rPr kumimoji="0" lang="en-US" sz="1800" b="0" i="0" u="none" strike="noStrike" kern="1200" cap="none" spc="0" normalizeH="0" baseline="0" noProof="0" dirty="0">
                <a:ln>
                  <a:noFill/>
                </a:ln>
                <a:solidFill>
                  <a:schemeClr val="tx1"/>
                </a:solidFill>
                <a:effectLst/>
                <a:uLnTx/>
                <a:uFillTx/>
                <a:latin typeface="Alexandria"/>
              </a:rPr>
              <a:t>: Difference in pay rate for actual hours worked </a:t>
            </a:r>
          </a:p>
          <a:p>
            <a:pPr marL="0" marR="0" lvl="0" indent="0" algn="just" defTabSz="914400" rtl="0" eaLnBrk="1" fontAlgn="auto" latinLnBrk="0" hangingPunct="1">
              <a:lnSpc>
                <a:spcPct val="150000"/>
              </a:lnSpc>
              <a:spcBef>
                <a:spcPts val="0"/>
              </a:spcBef>
              <a:spcAft>
                <a:spcPts val="0"/>
              </a:spcAft>
              <a:buClrTx/>
              <a:buSzTx/>
              <a:buFontTx/>
              <a:buNone/>
              <a:tabLst/>
              <a:defRPr/>
            </a:pPr>
            <a:r>
              <a:rPr kumimoji="0" lang="en-US" sz="1800" b="0" i="0" u="none" strike="noStrike" kern="1200" cap="none" spc="0" normalizeH="0" baseline="0" noProof="0" dirty="0">
                <a:ln>
                  <a:noFill/>
                </a:ln>
                <a:solidFill>
                  <a:schemeClr val="tx1"/>
                </a:solidFill>
                <a:effectLst/>
                <a:uLnTx/>
                <a:uFillTx/>
                <a:latin typeface="Alexandria"/>
              </a:rPr>
              <a:t>Rate Variance = ($21 Act. Rate} - $20 Std. Rate) *14,000 Act. </a:t>
            </a:r>
            <a:r>
              <a:rPr kumimoji="0" lang="en-US" sz="1800" b="0" i="0" u="none" strike="noStrike" kern="1200" cap="none" spc="0" normalizeH="0" baseline="0" noProof="0" dirty="0" err="1">
                <a:ln>
                  <a:noFill/>
                </a:ln>
                <a:solidFill>
                  <a:schemeClr val="tx1"/>
                </a:solidFill>
                <a:effectLst/>
                <a:uLnTx/>
                <a:uFillTx/>
                <a:latin typeface="Alexandria"/>
              </a:rPr>
              <a:t>Hrs</a:t>
            </a:r>
            <a:r>
              <a:rPr kumimoji="0" lang="en-US" sz="1800" b="0" i="0" u="none" strike="noStrike" kern="1200" cap="none" spc="0" normalizeH="0" baseline="0" noProof="0" dirty="0">
                <a:ln>
                  <a:noFill/>
                </a:ln>
                <a:solidFill>
                  <a:schemeClr val="tx1"/>
                </a:solidFill>
                <a:effectLst/>
                <a:uLnTx/>
                <a:uFillTx/>
                <a:latin typeface="Alexandria"/>
              </a:rPr>
              <a:t> = $14,000 (U)</a:t>
            </a:r>
          </a:p>
          <a:p>
            <a:pPr marL="0" marR="0" lvl="0" indent="0" algn="just" defTabSz="914400" rtl="0" eaLnBrk="1" fontAlgn="auto" latinLnBrk="0" hangingPunct="1">
              <a:lnSpc>
                <a:spcPct val="150000"/>
              </a:lnSpc>
              <a:spcBef>
                <a:spcPts val="0"/>
              </a:spcBef>
              <a:spcAft>
                <a:spcPts val="0"/>
              </a:spcAft>
              <a:buClrTx/>
              <a:buSzTx/>
              <a:buFontTx/>
              <a:buNone/>
              <a:tabLst/>
              <a:defRPr/>
            </a:pPr>
            <a:endParaRPr lang="en-US" dirty="0">
              <a:solidFill>
                <a:schemeClr val="tx1"/>
              </a:solidFill>
              <a:latin typeface="Alexandria"/>
            </a:endParaRPr>
          </a:p>
          <a:p>
            <a:pPr marL="0" marR="0" lvl="0" indent="0" algn="just" defTabSz="914400" rtl="0" eaLnBrk="1" fontAlgn="auto" latinLnBrk="0" hangingPunct="1">
              <a:lnSpc>
                <a:spcPct val="150000"/>
              </a:lnSpc>
              <a:spcBef>
                <a:spcPts val="0"/>
              </a:spcBef>
              <a:spcAft>
                <a:spcPts val="0"/>
              </a:spcAft>
              <a:buClrTx/>
              <a:buSzTx/>
              <a:buFontTx/>
              <a:buNone/>
              <a:tabLst/>
              <a:defRPr/>
            </a:pPr>
            <a:r>
              <a:rPr kumimoji="0" lang="en-US" sz="1800" b="1" i="0" u="none" strike="noStrike" kern="1200" cap="none" spc="0" normalizeH="0" baseline="0" noProof="0" dirty="0">
                <a:ln>
                  <a:noFill/>
                </a:ln>
                <a:solidFill>
                  <a:schemeClr val="tx1"/>
                </a:solidFill>
                <a:effectLst/>
                <a:uLnTx/>
                <a:uFillTx/>
                <a:latin typeface="Alexandria"/>
              </a:rPr>
              <a:t>Check: </a:t>
            </a:r>
            <a:r>
              <a:rPr kumimoji="0" lang="en-US" sz="1800" b="0" i="0" u="none" strike="noStrike" kern="1200" cap="none" spc="0" normalizeH="0" baseline="0" noProof="0" dirty="0">
                <a:ln>
                  <a:noFill/>
                </a:ln>
                <a:solidFill>
                  <a:schemeClr val="tx1"/>
                </a:solidFill>
                <a:effectLst/>
                <a:uLnTx/>
                <a:uFillTx/>
                <a:latin typeface="Alexandria"/>
              </a:rPr>
              <a:t>-$20,000 (F) + $14,000 (U) = -$6,000 (F)</a:t>
            </a:r>
          </a:p>
        </p:txBody>
      </p:sp>
      <p:pic>
        <p:nvPicPr>
          <p:cNvPr id="5" name="Graphic 21">
            <a:extLst>
              <a:ext uri="{FF2B5EF4-FFF2-40B4-BE49-F238E27FC236}">
                <a16:creationId xmlns:a16="http://schemas.microsoft.com/office/drawing/2014/main" id="{1132F8CE-AF8A-F809-8E65-12318592FB3A}"/>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1692303908"/>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70DA9A2-93CC-0C2C-5ACF-2FB0DDF3C528}"/>
            </a:ext>
          </a:extLst>
        </p:cNvPr>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56FA20D0-2C46-F449-7AA7-E3D5DDF3DCB0}"/>
              </a:ext>
            </a:extLst>
          </p:cNvPr>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a:extLst>
              <a:ext uri="{FF2B5EF4-FFF2-40B4-BE49-F238E27FC236}">
                <a16:creationId xmlns:a16="http://schemas.microsoft.com/office/drawing/2014/main" id="{CDFD8573-2B30-A3E8-3A1E-DAF72EEDAEC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prstClr val="white"/>
              </a:solidFill>
              <a:effectLst/>
              <a:uLnTx/>
              <a:uFillTx/>
              <a:latin typeface="Calibri"/>
              <a:ea typeface="+mn-ea"/>
              <a:cs typeface="+mn-cs"/>
            </a:endParaRPr>
          </a:p>
        </p:txBody>
      </p:sp>
      <p:sp>
        <p:nvSpPr>
          <p:cNvPr id="8" name="Parallelogram 7">
            <a:extLst>
              <a:ext uri="{FF2B5EF4-FFF2-40B4-BE49-F238E27FC236}">
                <a16:creationId xmlns:a16="http://schemas.microsoft.com/office/drawing/2014/main" id="{2459C67F-F16E-DBA6-70A7-779D70239B0A}"/>
              </a:ext>
            </a:extLst>
          </p:cNvPr>
          <p:cNvSpPr/>
          <p:nvPr/>
        </p:nvSpPr>
        <p:spPr>
          <a:xfrm rot="16200000" flipV="1">
            <a:off x="-1548190" y="4571438"/>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srgbClr val="669BBC"/>
              </a:solidFill>
              <a:effectLst/>
              <a:uLnTx/>
              <a:uFillTx/>
              <a:latin typeface="Calibri"/>
              <a:ea typeface="+mn-ea"/>
              <a:cs typeface="+mn-cs"/>
            </a:endParaRPr>
          </a:p>
        </p:txBody>
      </p:sp>
      <p:sp>
        <p:nvSpPr>
          <p:cNvPr id="28" name="Rectangle 27">
            <a:extLst>
              <a:ext uri="{FF2B5EF4-FFF2-40B4-BE49-F238E27FC236}">
                <a16:creationId xmlns:a16="http://schemas.microsoft.com/office/drawing/2014/main" id="{392E0B8B-D334-35D4-DEED-C16CC0830934}"/>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32" name="Rectangle 31">
            <a:extLst>
              <a:ext uri="{FF2B5EF4-FFF2-40B4-BE49-F238E27FC236}">
                <a16:creationId xmlns:a16="http://schemas.microsoft.com/office/drawing/2014/main" id="{74885D7A-90D9-722D-77A9-160DA8AF254A}"/>
              </a:ext>
            </a:extLst>
          </p:cNvPr>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400" b="1" i="0" u="none" strike="noStrike" kern="1200" cap="none" spc="0" normalizeH="0" baseline="0" noProof="0" dirty="0">
                <a:ln>
                  <a:noFill/>
                </a:ln>
                <a:solidFill>
                  <a:prstClr val="black"/>
                </a:solidFill>
                <a:effectLst/>
                <a:uLnTx/>
                <a:uFillTx/>
                <a:latin typeface="Alexandria" charset="0"/>
                <a:ea typeface="+mn-ea"/>
                <a:cs typeface="Alexandria" charset="0"/>
              </a:rPr>
              <a:t>Lecture 6 </a:t>
            </a:r>
          </a:p>
        </p:txBody>
      </p:sp>
      <p:pic>
        <p:nvPicPr>
          <p:cNvPr id="6" name="Graphic 21">
            <a:extLst>
              <a:ext uri="{FF2B5EF4-FFF2-40B4-BE49-F238E27FC236}">
                <a16:creationId xmlns:a16="http://schemas.microsoft.com/office/drawing/2014/main" id="{28D1D477-8B50-DB13-66AF-7972E29902C2}"/>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4" name="TextBox 3">
            <a:extLst>
              <a:ext uri="{FF2B5EF4-FFF2-40B4-BE49-F238E27FC236}">
                <a16:creationId xmlns:a16="http://schemas.microsoft.com/office/drawing/2014/main" id="{9A546FD7-43EE-ED47-1D0B-F17E915A46BB}"/>
              </a:ext>
            </a:extLst>
          </p:cNvPr>
          <p:cNvSpPr txBox="1"/>
          <p:nvPr/>
        </p:nvSpPr>
        <p:spPr>
          <a:xfrm>
            <a:off x="2477106" y="2845565"/>
            <a:ext cx="9356439" cy="3693319"/>
          </a:xfrm>
          <a:prstGeom prst="rect">
            <a:avLst/>
          </a:prstGeom>
          <a:noFill/>
        </p:spPr>
        <p:txBody>
          <a:bodyPr wrap="square">
            <a:spAutoFit/>
          </a:bodyPr>
          <a:lstStyle/>
          <a:p>
            <a:pPr algn="just">
              <a:lnSpc>
                <a:spcPct val="150000"/>
              </a:lnSpc>
            </a:pPr>
            <a:r>
              <a:rPr lang="en-US" b="1" dirty="0">
                <a:latin typeface="Alexandria"/>
              </a:rPr>
              <a:t>Third: Joint Costs</a:t>
            </a:r>
          </a:p>
          <a:p>
            <a:pPr algn="just">
              <a:lnSpc>
                <a:spcPct val="150000"/>
              </a:lnSpc>
            </a:pPr>
            <a:r>
              <a:rPr lang="en-US" dirty="0">
                <a:latin typeface="Alexandria"/>
              </a:rPr>
              <a:t>The term </a:t>
            </a:r>
            <a:r>
              <a:rPr lang="en-US" i="1" dirty="0">
                <a:latin typeface="Alexandria"/>
              </a:rPr>
              <a:t>joint costs </a:t>
            </a:r>
            <a:r>
              <a:rPr lang="en-US" dirty="0">
                <a:latin typeface="Alexandria"/>
              </a:rPr>
              <a:t>applies to two or more kinds of products that are produced simultaneously and are not identifiable as individual types of products until a certain stage of production, the split-off point, is reached. </a:t>
            </a:r>
          </a:p>
          <a:p>
            <a:pPr algn="just">
              <a:lnSpc>
                <a:spcPct val="150000"/>
              </a:lnSpc>
            </a:pPr>
            <a:r>
              <a:rPr lang="en-US" dirty="0">
                <a:latin typeface="Alexandria"/>
              </a:rPr>
              <a:t>A product for which there is little or no demand is called a by-product. Joint costs are combined cost up to the point of separation. Since joint costs cannot be traced directly to units worked, the apportioning of the costs to various units of production has to be arbitrary. Joint cost distribution is limited to purposes of </a:t>
            </a:r>
            <a:r>
              <a:rPr lang="en-US" b="1" dirty="0">
                <a:latin typeface="Alexandria"/>
              </a:rPr>
              <a:t>inventory costing and income measurement.</a:t>
            </a:r>
          </a:p>
          <a:p>
            <a:endParaRPr lang="en-US" dirty="0"/>
          </a:p>
        </p:txBody>
      </p:sp>
    </p:spTree>
    <p:extLst>
      <p:ext uri="{BB962C8B-B14F-4D97-AF65-F5344CB8AC3E}">
        <p14:creationId xmlns:p14="http://schemas.microsoft.com/office/powerpoint/2010/main" val="1614464643"/>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2699602-7A15-8277-A7F7-FF59FFB455F5}"/>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7CA9697C-6F55-916D-EA26-E7A2226B1E09}"/>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23" name="Rectangle: Rounded Corners 22">
            <a:extLst>
              <a:ext uri="{FF2B5EF4-FFF2-40B4-BE49-F238E27FC236}">
                <a16:creationId xmlns:a16="http://schemas.microsoft.com/office/drawing/2014/main" id="{866B5D49-88AD-A6A0-CCBC-4433E0B79A08}"/>
              </a:ext>
            </a:extLst>
          </p:cNvPr>
          <p:cNvSpPr/>
          <p:nvPr/>
        </p:nvSpPr>
        <p:spPr>
          <a:xfrm>
            <a:off x="9733934" y="952845"/>
            <a:ext cx="3002401"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a:defRPr/>
            </a:pPr>
            <a:r>
              <a:rPr lang="en-US" b="1">
                <a:solidFill>
                  <a:prstClr val="black"/>
                </a:solidFill>
                <a:latin typeface="Alexandria" charset="0"/>
                <a:cs typeface="Alexandria" charset="0"/>
              </a:rPr>
              <a:t>Lecture 6 </a:t>
            </a:r>
            <a:endParaRPr lang="en-US" b="1" dirty="0">
              <a:solidFill>
                <a:prstClr val="black"/>
              </a:solidFill>
              <a:latin typeface="Alexandria" charset="0"/>
              <a:cs typeface="Alexandria" charset="0"/>
            </a:endParaRPr>
          </a:p>
        </p:txBody>
      </p:sp>
      <p:sp>
        <p:nvSpPr>
          <p:cNvPr id="25" name="Rectangle: Rounded Corners 24">
            <a:extLst>
              <a:ext uri="{FF2B5EF4-FFF2-40B4-BE49-F238E27FC236}">
                <a16:creationId xmlns:a16="http://schemas.microsoft.com/office/drawing/2014/main" id="{9B2C0121-BE29-9C8A-3A92-4C35592BAFBB}"/>
              </a:ext>
            </a:extLst>
          </p:cNvPr>
          <p:cNvSpPr/>
          <p:nvPr/>
        </p:nvSpPr>
        <p:spPr>
          <a:xfrm>
            <a:off x="1181062" y="1285192"/>
            <a:ext cx="9019219"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a:ea typeface="+mn-ea"/>
              <a:cs typeface="+mn-cs"/>
            </a:endParaRPr>
          </a:p>
          <a:p>
            <a:pPr lvl="0" algn="just">
              <a:defRPr/>
            </a:pPr>
            <a:endParaRPr lang="en-US" dirty="0">
              <a:solidFill>
                <a:schemeClr val="tx1"/>
              </a:solidFill>
              <a:latin typeface="Alexandria"/>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a:ea typeface="+mn-ea"/>
              <a:cs typeface="+mn-cs"/>
            </a:endParaRPr>
          </a:p>
        </p:txBody>
      </p:sp>
      <p:pic>
        <p:nvPicPr>
          <p:cNvPr id="5" name="Graphic 21">
            <a:extLst>
              <a:ext uri="{FF2B5EF4-FFF2-40B4-BE49-F238E27FC236}">
                <a16:creationId xmlns:a16="http://schemas.microsoft.com/office/drawing/2014/main" id="{5DCB483C-9090-A3D2-676A-971611E9C0BE}"/>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TextBox 2">
            <a:extLst>
              <a:ext uri="{FF2B5EF4-FFF2-40B4-BE49-F238E27FC236}">
                <a16:creationId xmlns:a16="http://schemas.microsoft.com/office/drawing/2014/main" id="{BE98C8FD-E9A1-D819-52A3-950F858BFA50}"/>
              </a:ext>
            </a:extLst>
          </p:cNvPr>
          <p:cNvSpPr txBox="1"/>
          <p:nvPr/>
        </p:nvSpPr>
        <p:spPr>
          <a:xfrm>
            <a:off x="1333000" y="1488216"/>
            <a:ext cx="7973231" cy="1200329"/>
          </a:xfrm>
          <a:prstGeom prst="rect">
            <a:avLst/>
          </a:prstGeom>
          <a:noFill/>
        </p:spPr>
        <p:txBody>
          <a:bodyPr wrap="square">
            <a:spAutoFit/>
          </a:bodyPr>
          <a:lstStyle/>
          <a:p>
            <a:pPr algn="just">
              <a:lnSpc>
                <a:spcPct val="150000"/>
              </a:lnSpc>
            </a:pPr>
            <a:r>
              <a:rPr lang="en-US" b="1" dirty="0">
                <a:latin typeface="Alexandria"/>
              </a:rPr>
              <a:t>There are two basic approaches for distributing the cost to various products</a:t>
            </a:r>
            <a:r>
              <a:rPr lang="en-US" dirty="0">
                <a:latin typeface="Alexandria"/>
              </a:rPr>
              <a:t>:</a:t>
            </a:r>
          </a:p>
          <a:p>
            <a:pPr algn="just">
              <a:lnSpc>
                <a:spcPct val="150000"/>
              </a:lnSpc>
            </a:pPr>
            <a:r>
              <a:rPr lang="en-US" dirty="0">
                <a:latin typeface="Alexandria"/>
              </a:rPr>
              <a:t>(1) physical measures, and (2) net realizable value (relative sales value method).</a:t>
            </a:r>
          </a:p>
          <a:p>
            <a:pPr algn="l"/>
            <a:r>
              <a:rPr lang="en-US" sz="1800" b="0" i="0" u="none" strike="noStrike" baseline="0" dirty="0">
                <a:latin typeface="Alexandria"/>
              </a:rPr>
              <a:t>Example 2.1 Consider the following flowsheet:</a:t>
            </a:r>
            <a:endParaRPr lang="en-US" dirty="0">
              <a:latin typeface="Alexandria"/>
            </a:endParaRPr>
          </a:p>
        </p:txBody>
      </p:sp>
      <p:pic>
        <p:nvPicPr>
          <p:cNvPr id="4" name="Picture 3">
            <a:extLst>
              <a:ext uri="{FF2B5EF4-FFF2-40B4-BE49-F238E27FC236}">
                <a16:creationId xmlns:a16="http://schemas.microsoft.com/office/drawing/2014/main" id="{5A06C8AB-68C3-61E4-E904-5EE936AA692C}"/>
              </a:ext>
            </a:extLst>
          </p:cNvPr>
          <p:cNvPicPr>
            <a:picLocks noChangeAspect="1"/>
          </p:cNvPicPr>
          <p:nvPr/>
        </p:nvPicPr>
        <p:blipFill>
          <a:blip r:embed="rId3"/>
          <a:stretch>
            <a:fillRect/>
          </a:stretch>
        </p:blipFill>
        <p:spPr>
          <a:xfrm>
            <a:off x="1445342" y="2833456"/>
            <a:ext cx="8126361" cy="2536328"/>
          </a:xfrm>
          <a:prstGeom prst="rect">
            <a:avLst/>
          </a:prstGeom>
        </p:spPr>
      </p:pic>
    </p:spTree>
    <p:extLst>
      <p:ext uri="{BB962C8B-B14F-4D97-AF65-F5344CB8AC3E}">
        <p14:creationId xmlns:p14="http://schemas.microsoft.com/office/powerpoint/2010/main" val="2456468122"/>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5717E8A-D1B9-4F3D-08FF-1F8D9BA6E9DE}"/>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8915D6E8-BF5C-625E-66A1-210917F5F4F8}"/>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23" name="Rectangle: Rounded Corners 22">
            <a:extLst>
              <a:ext uri="{FF2B5EF4-FFF2-40B4-BE49-F238E27FC236}">
                <a16:creationId xmlns:a16="http://schemas.microsoft.com/office/drawing/2014/main" id="{46BF29ED-72EF-FF13-CE21-61216A45CD71}"/>
              </a:ext>
            </a:extLst>
          </p:cNvPr>
          <p:cNvSpPr/>
          <p:nvPr/>
        </p:nvSpPr>
        <p:spPr>
          <a:xfrm>
            <a:off x="9733934" y="952845"/>
            <a:ext cx="3002401"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a:defRPr/>
            </a:pPr>
            <a:r>
              <a:rPr lang="en-US" b="1">
                <a:solidFill>
                  <a:prstClr val="black"/>
                </a:solidFill>
                <a:latin typeface="Alexandria" charset="0"/>
                <a:cs typeface="Alexandria" charset="0"/>
              </a:rPr>
              <a:t>Lecture 6 </a:t>
            </a:r>
            <a:endParaRPr lang="en-US" b="1" dirty="0">
              <a:solidFill>
                <a:prstClr val="black"/>
              </a:solidFill>
              <a:latin typeface="Alexandria" charset="0"/>
              <a:cs typeface="Alexandria" charset="0"/>
            </a:endParaRPr>
          </a:p>
        </p:txBody>
      </p:sp>
      <p:sp>
        <p:nvSpPr>
          <p:cNvPr id="25" name="Rectangle: Rounded Corners 24">
            <a:extLst>
              <a:ext uri="{FF2B5EF4-FFF2-40B4-BE49-F238E27FC236}">
                <a16:creationId xmlns:a16="http://schemas.microsoft.com/office/drawing/2014/main" id="{BF12439C-27AF-C215-E131-415A7380F3FF}"/>
              </a:ext>
            </a:extLst>
          </p:cNvPr>
          <p:cNvSpPr/>
          <p:nvPr/>
        </p:nvSpPr>
        <p:spPr>
          <a:xfrm>
            <a:off x="1181062" y="1285192"/>
            <a:ext cx="9019219"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a:ea typeface="+mn-ea"/>
              <a:cs typeface="+mn-cs"/>
            </a:endParaRPr>
          </a:p>
        </p:txBody>
      </p:sp>
      <p:pic>
        <p:nvPicPr>
          <p:cNvPr id="5" name="Graphic 21">
            <a:extLst>
              <a:ext uri="{FF2B5EF4-FFF2-40B4-BE49-F238E27FC236}">
                <a16:creationId xmlns:a16="http://schemas.microsoft.com/office/drawing/2014/main" id="{C51343DC-0F42-C867-3C97-FE6A6ECF30E2}"/>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TextBox 2">
            <a:extLst>
              <a:ext uri="{FF2B5EF4-FFF2-40B4-BE49-F238E27FC236}">
                <a16:creationId xmlns:a16="http://schemas.microsoft.com/office/drawing/2014/main" id="{0369FA86-828E-987F-60CC-CAD6983FE3DD}"/>
              </a:ext>
            </a:extLst>
          </p:cNvPr>
          <p:cNvSpPr txBox="1"/>
          <p:nvPr/>
        </p:nvSpPr>
        <p:spPr>
          <a:xfrm>
            <a:off x="1333000" y="1488216"/>
            <a:ext cx="8651657" cy="1295868"/>
          </a:xfrm>
          <a:prstGeom prst="rect">
            <a:avLst/>
          </a:prstGeom>
          <a:noFill/>
        </p:spPr>
        <p:txBody>
          <a:bodyPr wrap="square">
            <a:spAutoFit/>
          </a:bodyPr>
          <a:lstStyle/>
          <a:p>
            <a:pPr algn="just">
              <a:lnSpc>
                <a:spcPct val="150000"/>
              </a:lnSpc>
            </a:pPr>
            <a:r>
              <a:rPr lang="en-US" sz="1800" b="0" i="0" u="none" strike="noStrike" baseline="0" dirty="0">
                <a:latin typeface="Alexandria"/>
              </a:rPr>
              <a:t>Both of these products become finished goods at the split-off point. Let the $900 cost up to the split-off point be allocated on the basis of the physical measure gallons. For $900 to be spread over 1500 gal total, the cost per gallon is $0.60, and the allocation becomes:</a:t>
            </a:r>
            <a:endParaRPr lang="en-US" dirty="0">
              <a:latin typeface="Alexandria"/>
            </a:endParaRPr>
          </a:p>
        </p:txBody>
      </p:sp>
      <p:pic>
        <p:nvPicPr>
          <p:cNvPr id="4" name="Picture 3">
            <a:extLst>
              <a:ext uri="{FF2B5EF4-FFF2-40B4-BE49-F238E27FC236}">
                <a16:creationId xmlns:a16="http://schemas.microsoft.com/office/drawing/2014/main" id="{3EF46931-6372-BABC-B240-DC3D5219ACD2}"/>
              </a:ext>
            </a:extLst>
          </p:cNvPr>
          <p:cNvPicPr>
            <a:picLocks noChangeAspect="1"/>
          </p:cNvPicPr>
          <p:nvPr/>
        </p:nvPicPr>
        <p:blipFill>
          <a:blip r:embed="rId3"/>
          <a:stretch>
            <a:fillRect/>
          </a:stretch>
        </p:blipFill>
        <p:spPr>
          <a:xfrm>
            <a:off x="2367712" y="2935489"/>
            <a:ext cx="6179573" cy="2176118"/>
          </a:xfrm>
          <a:prstGeom prst="rect">
            <a:avLst/>
          </a:prstGeom>
        </p:spPr>
      </p:pic>
    </p:spTree>
    <p:extLst>
      <p:ext uri="{BB962C8B-B14F-4D97-AF65-F5344CB8AC3E}">
        <p14:creationId xmlns:p14="http://schemas.microsoft.com/office/powerpoint/2010/main" val="4059240287"/>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3781D7A-EFBF-2AF8-4CBA-1335DEA2636E}"/>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899D3FD1-1F14-3C91-0D88-1BDEE53DC448}"/>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23" name="Rectangle: Rounded Corners 22">
            <a:extLst>
              <a:ext uri="{FF2B5EF4-FFF2-40B4-BE49-F238E27FC236}">
                <a16:creationId xmlns:a16="http://schemas.microsoft.com/office/drawing/2014/main" id="{90BC4BA1-3AB2-B807-282B-B7ED9222CE00}"/>
              </a:ext>
            </a:extLst>
          </p:cNvPr>
          <p:cNvSpPr/>
          <p:nvPr/>
        </p:nvSpPr>
        <p:spPr>
          <a:xfrm>
            <a:off x="9733934" y="952845"/>
            <a:ext cx="3002401"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a:defRPr/>
            </a:pPr>
            <a:r>
              <a:rPr lang="en-US" b="1">
                <a:solidFill>
                  <a:prstClr val="black"/>
                </a:solidFill>
                <a:latin typeface="Alexandria" charset="0"/>
                <a:cs typeface="Alexandria" charset="0"/>
              </a:rPr>
              <a:t>Lecture 6 </a:t>
            </a:r>
            <a:endParaRPr lang="en-US" b="1" dirty="0">
              <a:solidFill>
                <a:prstClr val="black"/>
              </a:solidFill>
              <a:latin typeface="Alexandria" charset="0"/>
              <a:cs typeface="Alexandria" charset="0"/>
            </a:endParaRPr>
          </a:p>
        </p:txBody>
      </p:sp>
      <p:sp>
        <p:nvSpPr>
          <p:cNvPr id="25" name="Rectangle: Rounded Corners 24">
            <a:extLst>
              <a:ext uri="{FF2B5EF4-FFF2-40B4-BE49-F238E27FC236}">
                <a16:creationId xmlns:a16="http://schemas.microsoft.com/office/drawing/2014/main" id="{347DFEB0-3814-A30B-C466-5D8A0A023EF0}"/>
              </a:ext>
            </a:extLst>
          </p:cNvPr>
          <p:cNvSpPr/>
          <p:nvPr/>
        </p:nvSpPr>
        <p:spPr>
          <a:xfrm>
            <a:off x="1181062" y="1285192"/>
            <a:ext cx="9019219"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a:ea typeface="+mn-ea"/>
              <a:cs typeface="+mn-cs"/>
            </a:endParaRPr>
          </a:p>
          <a:p>
            <a:pPr lvl="0" algn="just">
              <a:defRPr/>
            </a:pPr>
            <a:endParaRPr kumimoji="0" lang="en-US" sz="1800" b="0" i="0" u="none" strike="noStrike" kern="1200" cap="none" spc="0" normalizeH="0" baseline="0" noProof="0" dirty="0">
              <a:ln>
                <a:noFill/>
              </a:ln>
              <a:solidFill>
                <a:schemeClr val="tx1"/>
              </a:solidFill>
              <a:effectLst/>
              <a:uLnTx/>
              <a:uFillTx/>
              <a:latin typeface="Alexandria"/>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a:ea typeface="+mn-ea"/>
              <a:cs typeface="+mn-cs"/>
            </a:endParaRPr>
          </a:p>
        </p:txBody>
      </p:sp>
      <p:pic>
        <p:nvPicPr>
          <p:cNvPr id="5" name="Graphic 21">
            <a:extLst>
              <a:ext uri="{FF2B5EF4-FFF2-40B4-BE49-F238E27FC236}">
                <a16:creationId xmlns:a16="http://schemas.microsoft.com/office/drawing/2014/main" id="{1FCCAC7B-ACF0-710A-EA31-361EE3C3E2D8}"/>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pic>
        <p:nvPicPr>
          <p:cNvPr id="4" name="Picture 3">
            <a:extLst>
              <a:ext uri="{FF2B5EF4-FFF2-40B4-BE49-F238E27FC236}">
                <a16:creationId xmlns:a16="http://schemas.microsoft.com/office/drawing/2014/main" id="{F36DDAEA-5CA0-DA74-4355-81915FE8D8C6}"/>
              </a:ext>
            </a:extLst>
          </p:cNvPr>
          <p:cNvPicPr>
            <a:picLocks noChangeAspect="1"/>
          </p:cNvPicPr>
          <p:nvPr/>
        </p:nvPicPr>
        <p:blipFill>
          <a:blip r:embed="rId3"/>
          <a:srcRect t="38336" r="4813"/>
          <a:stretch>
            <a:fillRect/>
          </a:stretch>
        </p:blipFill>
        <p:spPr>
          <a:xfrm>
            <a:off x="1371600" y="1488216"/>
            <a:ext cx="8672052" cy="3850700"/>
          </a:xfrm>
          <a:prstGeom prst="rect">
            <a:avLst/>
          </a:prstGeom>
        </p:spPr>
      </p:pic>
    </p:spTree>
    <p:extLst>
      <p:ext uri="{BB962C8B-B14F-4D97-AF65-F5344CB8AC3E}">
        <p14:creationId xmlns:p14="http://schemas.microsoft.com/office/powerpoint/2010/main" val="1207232359"/>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8977F48-AC33-D3D2-20ED-9321915F46FB}"/>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7E9DCB1F-0B82-8EA0-9BE6-D50666B928A9}"/>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23" name="Rectangle: Rounded Corners 22">
            <a:extLst>
              <a:ext uri="{FF2B5EF4-FFF2-40B4-BE49-F238E27FC236}">
                <a16:creationId xmlns:a16="http://schemas.microsoft.com/office/drawing/2014/main" id="{B95DE5B9-2E64-103B-BF96-9E36E686C8D5}"/>
              </a:ext>
            </a:extLst>
          </p:cNvPr>
          <p:cNvSpPr/>
          <p:nvPr/>
        </p:nvSpPr>
        <p:spPr>
          <a:xfrm>
            <a:off x="9733934" y="952845"/>
            <a:ext cx="3002401"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a:defRPr/>
            </a:pPr>
            <a:r>
              <a:rPr lang="en-US" b="1">
                <a:solidFill>
                  <a:prstClr val="black"/>
                </a:solidFill>
                <a:latin typeface="Alexandria" charset="0"/>
                <a:cs typeface="Alexandria" charset="0"/>
              </a:rPr>
              <a:t>Lecture 6 </a:t>
            </a:r>
            <a:endParaRPr lang="en-US" b="1" dirty="0">
              <a:solidFill>
                <a:prstClr val="black"/>
              </a:solidFill>
              <a:latin typeface="Alexandria" charset="0"/>
              <a:cs typeface="Alexandria" charset="0"/>
            </a:endParaRPr>
          </a:p>
        </p:txBody>
      </p:sp>
      <p:sp>
        <p:nvSpPr>
          <p:cNvPr id="25" name="Rectangle: Rounded Corners 24">
            <a:extLst>
              <a:ext uri="{FF2B5EF4-FFF2-40B4-BE49-F238E27FC236}">
                <a16:creationId xmlns:a16="http://schemas.microsoft.com/office/drawing/2014/main" id="{B47EB68F-AB04-FD54-91CC-AD5CE8B9FA27}"/>
              </a:ext>
            </a:extLst>
          </p:cNvPr>
          <p:cNvSpPr/>
          <p:nvPr/>
        </p:nvSpPr>
        <p:spPr>
          <a:xfrm>
            <a:off x="1181062" y="1285192"/>
            <a:ext cx="9019219"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a:ea typeface="+mn-ea"/>
              <a:cs typeface="+mn-cs"/>
            </a:endParaRPr>
          </a:p>
        </p:txBody>
      </p:sp>
      <p:pic>
        <p:nvPicPr>
          <p:cNvPr id="5" name="Graphic 21">
            <a:extLst>
              <a:ext uri="{FF2B5EF4-FFF2-40B4-BE49-F238E27FC236}">
                <a16:creationId xmlns:a16="http://schemas.microsoft.com/office/drawing/2014/main" id="{43BCF01D-E75C-C748-39E5-9B2BC7D98516}"/>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TextBox 2">
            <a:extLst>
              <a:ext uri="{FF2B5EF4-FFF2-40B4-BE49-F238E27FC236}">
                <a16:creationId xmlns:a16="http://schemas.microsoft.com/office/drawing/2014/main" id="{39A4DE05-30EF-0256-7E4A-43C2235530E7}"/>
              </a:ext>
            </a:extLst>
          </p:cNvPr>
          <p:cNvSpPr txBox="1"/>
          <p:nvPr/>
        </p:nvSpPr>
        <p:spPr>
          <a:xfrm>
            <a:off x="1449028" y="1488216"/>
            <a:ext cx="8284905" cy="923330"/>
          </a:xfrm>
          <a:prstGeom prst="rect">
            <a:avLst/>
          </a:prstGeom>
          <a:noFill/>
        </p:spPr>
        <p:txBody>
          <a:bodyPr wrap="square">
            <a:spAutoFit/>
          </a:bodyPr>
          <a:lstStyle/>
          <a:p>
            <a:pPr algn="just"/>
            <a:r>
              <a:rPr lang="en-US" sz="1800" b="0" i="0" u="none" strike="noStrike" baseline="0" dirty="0">
                <a:latin typeface="Alexandria"/>
              </a:rPr>
              <a:t>There is a loss for A and a profit for B.</a:t>
            </a:r>
          </a:p>
          <a:p>
            <a:pPr algn="just"/>
            <a:r>
              <a:rPr lang="en-US" sz="1800" b="0" i="0" u="none" strike="noStrike" baseline="0" dirty="0">
                <a:latin typeface="Alexandria"/>
              </a:rPr>
              <a:t>    </a:t>
            </a:r>
          </a:p>
          <a:p>
            <a:pPr algn="just"/>
            <a:r>
              <a:rPr lang="en-US" sz="1800" b="0" i="0" u="none" strike="noStrike" baseline="0" dirty="0">
                <a:latin typeface="Alexandria"/>
              </a:rPr>
              <a:t> Now consider an allocation based on net realizable value.</a:t>
            </a:r>
            <a:endParaRPr lang="en-US" dirty="0">
              <a:latin typeface="Alexandria"/>
            </a:endParaRPr>
          </a:p>
        </p:txBody>
      </p:sp>
      <p:pic>
        <p:nvPicPr>
          <p:cNvPr id="4" name="Picture 3">
            <a:extLst>
              <a:ext uri="{FF2B5EF4-FFF2-40B4-BE49-F238E27FC236}">
                <a16:creationId xmlns:a16="http://schemas.microsoft.com/office/drawing/2014/main" id="{96330032-5769-15DD-C0FE-986E9EA561E1}"/>
              </a:ext>
            </a:extLst>
          </p:cNvPr>
          <p:cNvPicPr>
            <a:picLocks noChangeAspect="1"/>
          </p:cNvPicPr>
          <p:nvPr/>
        </p:nvPicPr>
        <p:blipFill>
          <a:blip r:embed="rId3"/>
          <a:stretch>
            <a:fillRect/>
          </a:stretch>
        </p:blipFill>
        <p:spPr>
          <a:xfrm>
            <a:off x="1449028" y="2540869"/>
            <a:ext cx="8284904" cy="2473816"/>
          </a:xfrm>
          <a:prstGeom prst="rect">
            <a:avLst/>
          </a:prstGeom>
        </p:spPr>
      </p:pic>
    </p:spTree>
    <p:extLst>
      <p:ext uri="{BB962C8B-B14F-4D97-AF65-F5344CB8AC3E}">
        <p14:creationId xmlns:p14="http://schemas.microsoft.com/office/powerpoint/2010/main" val="3382889599"/>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12B7573-A9F3-42BB-762F-03FFADF0BAE7}"/>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D7157B4E-F619-17D4-D847-DEA5F50F0D9D}"/>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23" name="Rectangle: Rounded Corners 22">
            <a:extLst>
              <a:ext uri="{FF2B5EF4-FFF2-40B4-BE49-F238E27FC236}">
                <a16:creationId xmlns:a16="http://schemas.microsoft.com/office/drawing/2014/main" id="{B4896DE8-4D6A-D300-55C4-F722ECE640B1}"/>
              </a:ext>
            </a:extLst>
          </p:cNvPr>
          <p:cNvSpPr/>
          <p:nvPr/>
        </p:nvSpPr>
        <p:spPr>
          <a:xfrm>
            <a:off x="9733934" y="952845"/>
            <a:ext cx="3002401"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a:defRPr/>
            </a:pPr>
            <a:r>
              <a:rPr lang="en-US" b="1" dirty="0">
                <a:solidFill>
                  <a:prstClr val="black"/>
                </a:solidFill>
                <a:latin typeface="Alexandria" charset="0"/>
                <a:cs typeface="Alexandria" charset="0"/>
              </a:rPr>
              <a:t>Lecture 6 </a:t>
            </a:r>
          </a:p>
        </p:txBody>
      </p:sp>
      <p:sp>
        <p:nvSpPr>
          <p:cNvPr id="25" name="Rectangle: Rounded Corners 24">
            <a:extLst>
              <a:ext uri="{FF2B5EF4-FFF2-40B4-BE49-F238E27FC236}">
                <a16:creationId xmlns:a16="http://schemas.microsoft.com/office/drawing/2014/main" id="{2E77FBB3-A929-619D-1EEE-C09F0507732A}"/>
              </a:ext>
            </a:extLst>
          </p:cNvPr>
          <p:cNvSpPr/>
          <p:nvPr/>
        </p:nvSpPr>
        <p:spPr>
          <a:xfrm>
            <a:off x="1181062" y="1285192"/>
            <a:ext cx="9019219"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a:ea typeface="+mn-ea"/>
              <a:cs typeface="+mn-cs"/>
            </a:endParaRPr>
          </a:p>
        </p:txBody>
      </p:sp>
      <p:pic>
        <p:nvPicPr>
          <p:cNvPr id="5" name="Graphic 21">
            <a:extLst>
              <a:ext uri="{FF2B5EF4-FFF2-40B4-BE49-F238E27FC236}">
                <a16:creationId xmlns:a16="http://schemas.microsoft.com/office/drawing/2014/main" id="{3500E699-E07C-7BCE-157B-FB5069736A44}"/>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TextBox 2">
            <a:extLst>
              <a:ext uri="{FF2B5EF4-FFF2-40B4-BE49-F238E27FC236}">
                <a16:creationId xmlns:a16="http://schemas.microsoft.com/office/drawing/2014/main" id="{44EBA0F2-C483-2D5A-A18D-831B8C4E6D05}"/>
              </a:ext>
            </a:extLst>
          </p:cNvPr>
          <p:cNvSpPr txBox="1"/>
          <p:nvPr/>
        </p:nvSpPr>
        <p:spPr>
          <a:xfrm>
            <a:off x="1449029" y="1609854"/>
            <a:ext cx="8284905" cy="646331"/>
          </a:xfrm>
          <a:prstGeom prst="rect">
            <a:avLst/>
          </a:prstGeom>
          <a:noFill/>
        </p:spPr>
        <p:txBody>
          <a:bodyPr wrap="square">
            <a:spAutoFit/>
          </a:bodyPr>
          <a:lstStyle/>
          <a:p>
            <a:pPr algn="just"/>
            <a:r>
              <a:rPr lang="en-US" dirty="0">
                <a:solidFill>
                  <a:prstClr val="black"/>
                </a:solidFill>
                <a:latin typeface="Alexandria"/>
              </a:rPr>
              <a:t>The income statement becomes:</a:t>
            </a:r>
          </a:p>
          <a:p>
            <a:pPr algn="just"/>
            <a:endParaRPr lang="en-US" dirty="0">
              <a:latin typeface="Alexandria"/>
            </a:endParaRPr>
          </a:p>
        </p:txBody>
      </p:sp>
      <p:pic>
        <p:nvPicPr>
          <p:cNvPr id="4" name="Picture 3">
            <a:extLst>
              <a:ext uri="{FF2B5EF4-FFF2-40B4-BE49-F238E27FC236}">
                <a16:creationId xmlns:a16="http://schemas.microsoft.com/office/drawing/2014/main" id="{7F5AA12E-BA15-E1DF-6EAA-36235ACD5763}"/>
              </a:ext>
            </a:extLst>
          </p:cNvPr>
          <p:cNvPicPr>
            <a:picLocks noChangeAspect="1"/>
          </p:cNvPicPr>
          <p:nvPr/>
        </p:nvPicPr>
        <p:blipFill>
          <a:blip r:embed="rId3"/>
          <a:stretch>
            <a:fillRect/>
          </a:stretch>
        </p:blipFill>
        <p:spPr>
          <a:xfrm>
            <a:off x="1331037" y="1997681"/>
            <a:ext cx="8624123" cy="3244773"/>
          </a:xfrm>
          <a:prstGeom prst="rect">
            <a:avLst/>
          </a:prstGeom>
        </p:spPr>
      </p:pic>
    </p:spTree>
    <p:extLst>
      <p:ext uri="{BB962C8B-B14F-4D97-AF65-F5344CB8AC3E}">
        <p14:creationId xmlns:p14="http://schemas.microsoft.com/office/powerpoint/2010/main" val="4090810884"/>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CAF146D-E208-D97E-5DBE-CDAC3EAC930D}"/>
            </a:ext>
          </a:extLst>
        </p:cNvPr>
        <p:cNvGrpSpPr/>
        <p:nvPr/>
      </p:nvGrpSpPr>
      <p:grpSpPr>
        <a:xfrm>
          <a:off x="0" y="0"/>
          <a:ext cx="0" cy="0"/>
          <a:chOff x="0" y="0"/>
          <a:chExt cx="0" cy="0"/>
        </a:xfrm>
      </p:grpSpPr>
      <p:sp>
        <p:nvSpPr>
          <p:cNvPr id="2" name="Rectangle 1">
            <a:extLst>
              <a:ext uri="{FF2B5EF4-FFF2-40B4-BE49-F238E27FC236}">
                <a16:creationId xmlns:a16="http://schemas.microsoft.com/office/drawing/2014/main" id="{131207B7-B33B-3609-DE40-D2197EC37A79}"/>
              </a:ext>
            </a:extLst>
          </p:cNvPr>
          <p:cNvSpPr/>
          <p:nvPr/>
        </p:nvSpPr>
        <p:spPr>
          <a:xfrm>
            <a:off x="1133854" y="1397680"/>
            <a:ext cx="4955591" cy="4414561"/>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prstClr val="white"/>
              </a:solidFill>
              <a:effectLst/>
              <a:uLnTx/>
              <a:uFillTx/>
              <a:latin typeface="Calibri"/>
              <a:ea typeface="+mn-ea"/>
              <a:cs typeface="+mn-cs"/>
            </a:endParaRPr>
          </a:p>
        </p:txBody>
      </p:sp>
      <p:pic>
        <p:nvPicPr>
          <p:cNvPr id="5" name="Picture Placeholder 4">
            <a:extLst>
              <a:ext uri="{FF2B5EF4-FFF2-40B4-BE49-F238E27FC236}">
                <a16:creationId xmlns:a16="http://schemas.microsoft.com/office/drawing/2014/main" id="{9B09AE3A-1C8B-D211-3B0C-B824B1D43FAA}"/>
              </a:ext>
            </a:extLst>
          </p:cNvPr>
          <p:cNvPicPr>
            <a:picLocks noGrp="1" noChangeAspect="1"/>
          </p:cNvPicPr>
          <p:nvPr>
            <p:ph type="pic" sz="quarter" idx="10"/>
          </p:nvPr>
        </p:nvPicPr>
        <p:blipFill>
          <a:blip r:embed="rId2">
            <a:extLst>
              <a:ext uri="{28A0092B-C50C-407E-A947-70E740481C1C}">
                <a14:useLocalDpi xmlns:a14="http://schemas.microsoft.com/office/drawing/2010/main" val="0"/>
              </a:ext>
            </a:extLst>
          </a:blip>
          <a:srcRect t="12315" b="12315"/>
          <a:stretch>
            <a:fillRect/>
          </a:stretch>
        </p:blipFill>
        <p:spPr>
          <a:xfrm>
            <a:off x="6096000" y="1397680"/>
            <a:ext cx="4962146" cy="2495550"/>
          </a:xfrm>
        </p:spPr>
      </p:pic>
      <p:sp>
        <p:nvSpPr>
          <p:cNvPr id="18" name="Rectangle 17">
            <a:extLst>
              <a:ext uri="{FF2B5EF4-FFF2-40B4-BE49-F238E27FC236}">
                <a16:creationId xmlns:a16="http://schemas.microsoft.com/office/drawing/2014/main" id="{CE861BF1-E8ED-6238-B7F2-D9EA3EBBF8D9}"/>
              </a:ext>
            </a:extLst>
          </p:cNvPr>
          <p:cNvSpPr/>
          <p:nvPr/>
        </p:nvSpPr>
        <p:spPr>
          <a:xfrm>
            <a:off x="5641526" y="350502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a:endParaRPr kumimoji="0" lang="en-US" sz="1600" b="1" i="0" u="none" strike="noStrike" kern="1200" cap="none" spc="0" normalizeH="0" baseline="0" noProof="0" dirty="0">
              <a:ln>
                <a:noFill/>
              </a:ln>
              <a:solidFill>
                <a:prstClr val="black"/>
              </a:solidFill>
              <a:effectLst/>
              <a:uLnTx/>
              <a:uFillTx/>
              <a:latin typeface="Calibri"/>
              <a:ea typeface="Roboto Light" panose="02000000000000000000" pitchFamily="2" charset="0"/>
              <a:cs typeface="+mn-cs"/>
            </a:endParaRPr>
          </a:p>
        </p:txBody>
      </p:sp>
      <p:sp>
        <p:nvSpPr>
          <p:cNvPr id="29" name="Rectangle 28">
            <a:extLst>
              <a:ext uri="{FF2B5EF4-FFF2-40B4-BE49-F238E27FC236}">
                <a16:creationId xmlns:a16="http://schemas.microsoft.com/office/drawing/2014/main" id="{F6A0C8E7-E80A-C5A2-35ED-79C3DA0C4A21}"/>
              </a:ext>
            </a:extLst>
          </p:cNvPr>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pic>
        <p:nvPicPr>
          <p:cNvPr id="8" name="Graphic 21">
            <a:extLst>
              <a:ext uri="{FF2B5EF4-FFF2-40B4-BE49-F238E27FC236}">
                <a16:creationId xmlns:a16="http://schemas.microsoft.com/office/drawing/2014/main" id="{625E74C6-11D0-B2CE-51BF-15358E35A0E2}"/>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6" name="TextBox 5">
            <a:extLst>
              <a:ext uri="{FF2B5EF4-FFF2-40B4-BE49-F238E27FC236}">
                <a16:creationId xmlns:a16="http://schemas.microsoft.com/office/drawing/2014/main" id="{E5C06EA3-800F-EC28-0FF9-08F3B4BD8FA7}"/>
              </a:ext>
            </a:extLst>
          </p:cNvPr>
          <p:cNvSpPr txBox="1"/>
          <p:nvPr/>
        </p:nvSpPr>
        <p:spPr>
          <a:xfrm>
            <a:off x="1127299" y="1473699"/>
            <a:ext cx="4831049" cy="3892732"/>
          </a:xfrm>
          <a:prstGeom prst="rect">
            <a:avLst/>
          </a:prstGeom>
          <a:noFill/>
        </p:spPr>
        <p:txBody>
          <a:bodyPr wrap="square">
            <a:spAutoFit/>
          </a:bodyPr>
          <a:lstStyle/>
          <a:p>
            <a:pPr algn="just">
              <a:lnSpc>
                <a:spcPct val="200000"/>
              </a:lnSpc>
            </a:pPr>
            <a:r>
              <a:rPr lang="en-US" sz="1800" b="0" i="0" u="none" strike="noStrike" baseline="0" dirty="0">
                <a:latin typeface="Alexandria"/>
              </a:rPr>
              <a:t>Now A and B both show the identical margin percentage of 10%.  </a:t>
            </a:r>
          </a:p>
          <a:p>
            <a:pPr algn="just">
              <a:lnSpc>
                <a:spcPct val="200000"/>
              </a:lnSpc>
            </a:pPr>
            <a:r>
              <a:rPr lang="en-US" sz="1800" b="0" i="0" u="none" strike="noStrike" baseline="0" dirty="0">
                <a:latin typeface="Alexandria"/>
              </a:rPr>
              <a:t>Cost engineers must be aware of the dangers associated with cost allocations for joint products, since the allocation can have a decisive impact on the cost data and on subsequent decision-making.</a:t>
            </a:r>
            <a:endParaRPr lang="en-US" dirty="0">
              <a:latin typeface="Alexandria"/>
            </a:endParaRPr>
          </a:p>
        </p:txBody>
      </p:sp>
    </p:spTree>
    <p:extLst>
      <p:ext uri="{BB962C8B-B14F-4D97-AF65-F5344CB8AC3E}">
        <p14:creationId xmlns:p14="http://schemas.microsoft.com/office/powerpoint/2010/main" val="3251626810"/>
      </p:ext>
    </p:extLst>
  </p:cSld>
  <p:clrMapOvr>
    <a:masterClrMapping/>
  </p:clrMapOvr>
  <p:transition spd="slow">
    <p:comb/>
  </p:transition>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FE779E7-53FC-411E-EB78-02E6DD3FAD8E}"/>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D50C7D0B-CC1A-DD28-93C7-C1A3293DBC77}"/>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23" name="Rectangle: Rounded Corners 22">
            <a:extLst>
              <a:ext uri="{FF2B5EF4-FFF2-40B4-BE49-F238E27FC236}">
                <a16:creationId xmlns:a16="http://schemas.microsoft.com/office/drawing/2014/main" id="{D77C111E-44EA-D9C8-144C-3C4930334F57}"/>
              </a:ext>
            </a:extLst>
          </p:cNvPr>
          <p:cNvSpPr/>
          <p:nvPr/>
        </p:nvSpPr>
        <p:spPr>
          <a:xfrm>
            <a:off x="9733934" y="952845"/>
            <a:ext cx="3002401"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a:defRPr/>
            </a:pPr>
            <a:r>
              <a:rPr lang="en-US" b="1" dirty="0">
                <a:solidFill>
                  <a:prstClr val="black"/>
                </a:solidFill>
                <a:latin typeface="Alexandria" charset="0"/>
                <a:cs typeface="Alexandria" charset="0"/>
              </a:rPr>
              <a:t>Lecture 6 </a:t>
            </a:r>
          </a:p>
        </p:txBody>
      </p:sp>
      <p:sp>
        <p:nvSpPr>
          <p:cNvPr id="25" name="Rectangle: Rounded Corners 24">
            <a:extLst>
              <a:ext uri="{FF2B5EF4-FFF2-40B4-BE49-F238E27FC236}">
                <a16:creationId xmlns:a16="http://schemas.microsoft.com/office/drawing/2014/main" id="{FC6967E3-5B4E-5B80-6D19-22DC065AF2FE}"/>
              </a:ext>
            </a:extLst>
          </p:cNvPr>
          <p:cNvSpPr/>
          <p:nvPr/>
        </p:nvSpPr>
        <p:spPr>
          <a:xfrm>
            <a:off x="1181062" y="1285192"/>
            <a:ext cx="9019219"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a:ea typeface="+mn-ea"/>
              <a:cs typeface="+mn-cs"/>
            </a:endParaRPr>
          </a:p>
        </p:txBody>
      </p:sp>
      <p:pic>
        <p:nvPicPr>
          <p:cNvPr id="5" name="Graphic 21">
            <a:extLst>
              <a:ext uri="{FF2B5EF4-FFF2-40B4-BE49-F238E27FC236}">
                <a16:creationId xmlns:a16="http://schemas.microsoft.com/office/drawing/2014/main" id="{A3D7119B-CE82-2DC7-C695-74C1AF2450E2}"/>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TextBox 2">
            <a:extLst>
              <a:ext uri="{FF2B5EF4-FFF2-40B4-BE49-F238E27FC236}">
                <a16:creationId xmlns:a16="http://schemas.microsoft.com/office/drawing/2014/main" id="{3C15E02F-DDA9-8CE3-7823-DA57D2468DA0}"/>
              </a:ext>
            </a:extLst>
          </p:cNvPr>
          <p:cNvSpPr txBox="1"/>
          <p:nvPr/>
        </p:nvSpPr>
        <p:spPr>
          <a:xfrm>
            <a:off x="1333001" y="1436187"/>
            <a:ext cx="8666405" cy="4801314"/>
          </a:xfrm>
          <a:prstGeom prst="rect">
            <a:avLst/>
          </a:prstGeom>
          <a:noFill/>
        </p:spPr>
        <p:txBody>
          <a:bodyPr wrap="square">
            <a:spAutoFit/>
          </a:bodyPr>
          <a:lstStyle/>
          <a:p>
            <a:pPr algn="just"/>
            <a:r>
              <a:rPr lang="en-US" b="1" dirty="0">
                <a:latin typeface="Alexandria"/>
              </a:rPr>
              <a:t>Base Data:</a:t>
            </a:r>
            <a:r>
              <a:rPr lang="en-US" dirty="0">
                <a:latin typeface="Alexandria"/>
              </a:rPr>
              <a:t> Joint cost up to split-off point = </a:t>
            </a:r>
            <a:r>
              <a:rPr lang="en-US" b="1" dirty="0">
                <a:latin typeface="Alexandria"/>
              </a:rPr>
              <a:t>$1,200</a:t>
            </a:r>
            <a:r>
              <a:rPr lang="en-US" dirty="0">
                <a:latin typeface="Alexandria"/>
              </a:rPr>
              <a:t> </a:t>
            </a:r>
          </a:p>
          <a:p>
            <a:pPr algn="just"/>
            <a:r>
              <a:rPr lang="en-US" b="1" dirty="0">
                <a:latin typeface="Alexandria"/>
              </a:rPr>
              <a:t>Product A:</a:t>
            </a:r>
            <a:r>
              <a:rPr lang="en-US" dirty="0">
                <a:latin typeface="Alexandria"/>
              </a:rPr>
              <a:t> 800 gallons | Sales Value = $1.00/gal (Total = </a:t>
            </a:r>
            <a:r>
              <a:rPr lang="en-US" b="1" dirty="0">
                <a:latin typeface="Alexandria"/>
              </a:rPr>
              <a:t>$800</a:t>
            </a:r>
            <a:r>
              <a:rPr lang="en-US" dirty="0">
                <a:latin typeface="Alexandria"/>
              </a:rPr>
              <a:t>) </a:t>
            </a:r>
          </a:p>
          <a:p>
            <a:pPr algn="just"/>
            <a:r>
              <a:rPr lang="en-US" b="1" dirty="0">
                <a:latin typeface="Alexandria"/>
              </a:rPr>
              <a:t>Product B:</a:t>
            </a:r>
            <a:r>
              <a:rPr lang="en-US" dirty="0">
                <a:latin typeface="Alexandria"/>
              </a:rPr>
              <a:t> 400 gallons | Sales Value = $2.00/gal (Total = </a:t>
            </a:r>
            <a:r>
              <a:rPr lang="en-US" b="1" dirty="0">
                <a:latin typeface="Alexandria"/>
              </a:rPr>
              <a:t>$800</a:t>
            </a:r>
            <a:r>
              <a:rPr lang="en-US" dirty="0">
                <a:latin typeface="Alexandria"/>
              </a:rPr>
              <a:t>) </a:t>
            </a:r>
          </a:p>
          <a:p>
            <a:pPr algn="just"/>
            <a:r>
              <a:rPr lang="en-US" dirty="0">
                <a:latin typeface="Alexandria"/>
              </a:rPr>
              <a:t>Total Gallons = </a:t>
            </a:r>
            <a:r>
              <a:rPr lang="en-US" b="1" dirty="0">
                <a:latin typeface="Alexandria"/>
              </a:rPr>
              <a:t>1,200 gal</a:t>
            </a:r>
            <a:r>
              <a:rPr lang="en-US" dirty="0">
                <a:latin typeface="Alexandria"/>
              </a:rPr>
              <a:t>  Total Market Value = </a:t>
            </a:r>
            <a:r>
              <a:rPr lang="en-US" b="1" dirty="0">
                <a:latin typeface="Alexandria"/>
              </a:rPr>
              <a:t>$1,600</a:t>
            </a:r>
            <a:r>
              <a:rPr lang="en-US" dirty="0">
                <a:latin typeface="Alexandria"/>
              </a:rPr>
              <a:t> </a:t>
            </a:r>
          </a:p>
          <a:p>
            <a:pPr algn="just"/>
            <a:r>
              <a:rPr lang="en-US" b="1" dirty="0">
                <a:latin typeface="Alexandria"/>
              </a:rPr>
              <a:t>Method 1 — Physical Measures (Gallons)</a:t>
            </a:r>
          </a:p>
          <a:p>
            <a:pPr algn="just"/>
            <a:r>
              <a:rPr lang="en-US" dirty="0">
                <a:latin typeface="Alexandria"/>
              </a:rPr>
              <a:t>Cost assigned per gallon = $1,200 Joint Cost/1,200 Total Gallons = $1.00 gallon</a:t>
            </a:r>
          </a:p>
          <a:p>
            <a:pPr algn="just"/>
            <a:r>
              <a:rPr lang="en-US" b="1" dirty="0">
                <a:latin typeface="Alexandria"/>
              </a:rPr>
              <a:t>Cost Assigned to Product A:</a:t>
            </a:r>
            <a:r>
              <a:rPr lang="en-US" dirty="0">
                <a:latin typeface="Alexandria"/>
              </a:rPr>
              <a:t> 800 gal*$1.00 = $800.</a:t>
            </a:r>
          </a:p>
          <a:p>
            <a:pPr algn="just"/>
            <a:r>
              <a:rPr lang="en-US" b="1" dirty="0">
                <a:latin typeface="Alexandria"/>
              </a:rPr>
              <a:t>Cost Assigned to Product B:</a:t>
            </a:r>
            <a:r>
              <a:rPr lang="en-US" dirty="0">
                <a:latin typeface="Alexandria"/>
              </a:rPr>
              <a:t> 400 gal*$1.00 = $400.</a:t>
            </a:r>
          </a:p>
          <a:p>
            <a:pPr algn="just"/>
            <a:r>
              <a:rPr lang="en-US" b="1" dirty="0">
                <a:latin typeface="Alexandria"/>
              </a:rPr>
              <a:t>Method 2 — Net Realizable Value (Relative Sales Value)</a:t>
            </a:r>
          </a:p>
          <a:p>
            <a:pPr algn="just"/>
            <a:r>
              <a:rPr lang="en-US" b="1" dirty="0">
                <a:latin typeface="Alexandria"/>
              </a:rPr>
              <a:t>Weighting for Product A:</a:t>
            </a:r>
            <a:r>
              <a:rPr lang="en-US" dirty="0">
                <a:latin typeface="Alexandria"/>
              </a:rPr>
              <a:t> $800 Value\$1,600 Total Value = 50%.</a:t>
            </a:r>
          </a:p>
          <a:p>
            <a:pPr algn="just"/>
            <a:r>
              <a:rPr lang="en-US" b="1" dirty="0">
                <a:latin typeface="Alexandria"/>
              </a:rPr>
              <a:t>Weighting for Product B:</a:t>
            </a:r>
            <a:r>
              <a:rPr lang="en-US" dirty="0">
                <a:latin typeface="Alexandria"/>
              </a:rPr>
              <a:t> $800 Value\$1,600 Total Value = 50%.</a:t>
            </a:r>
          </a:p>
          <a:p>
            <a:pPr algn="just"/>
            <a:r>
              <a:rPr lang="en-US" b="1" dirty="0">
                <a:latin typeface="Alexandria"/>
              </a:rPr>
              <a:t>Cost Assigned to Product A:</a:t>
            </a:r>
            <a:r>
              <a:rPr lang="en-US" dirty="0">
                <a:latin typeface="Alexandria"/>
              </a:rPr>
              <a:t> 50% *$1,200 =$600.</a:t>
            </a:r>
          </a:p>
          <a:p>
            <a:pPr algn="just"/>
            <a:r>
              <a:rPr lang="en-US" b="1" dirty="0">
                <a:latin typeface="Alexandria"/>
              </a:rPr>
              <a:t>Cost Assigned to Product B:</a:t>
            </a:r>
            <a:r>
              <a:rPr lang="en-US" dirty="0">
                <a:latin typeface="Alexandria"/>
              </a:rPr>
              <a:t> 50% *$1,200 = $600.</a:t>
            </a:r>
          </a:p>
          <a:p>
            <a:br>
              <a:rPr lang="en-US" dirty="0"/>
            </a:br>
            <a:endParaRPr lang="en-US" dirty="0"/>
          </a:p>
          <a:p>
            <a:pPr algn="just"/>
            <a:endParaRPr lang="en-US" dirty="0">
              <a:solidFill>
                <a:prstClr val="black"/>
              </a:solidFill>
              <a:latin typeface="Alexandria"/>
            </a:endParaRPr>
          </a:p>
          <a:p>
            <a:pPr algn="just"/>
            <a:endParaRPr lang="en-US" dirty="0">
              <a:latin typeface="Alexandria"/>
            </a:endParaRPr>
          </a:p>
        </p:txBody>
      </p:sp>
    </p:spTree>
    <p:extLst>
      <p:ext uri="{BB962C8B-B14F-4D97-AF65-F5344CB8AC3E}">
        <p14:creationId xmlns:p14="http://schemas.microsoft.com/office/powerpoint/2010/main" val="2629113893"/>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E8DBAFB-0A46-255C-FCD5-4366C8303740}"/>
            </a:ext>
          </a:extLst>
        </p:cNvPr>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579B248A-B041-56AE-A2B3-A610DA6E3FED}"/>
              </a:ext>
            </a:extLst>
          </p:cNvPr>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a:extLst>
              <a:ext uri="{FF2B5EF4-FFF2-40B4-BE49-F238E27FC236}">
                <a16:creationId xmlns:a16="http://schemas.microsoft.com/office/drawing/2014/main" id="{B71E17A9-2DF0-28BC-D394-370E48F1A591}"/>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prstClr val="white"/>
              </a:solidFill>
              <a:effectLst/>
              <a:uLnTx/>
              <a:uFillTx/>
              <a:latin typeface="Calibri"/>
              <a:ea typeface="+mn-ea"/>
              <a:cs typeface="+mn-cs"/>
            </a:endParaRPr>
          </a:p>
        </p:txBody>
      </p:sp>
      <p:sp>
        <p:nvSpPr>
          <p:cNvPr id="8" name="Parallelogram 7">
            <a:extLst>
              <a:ext uri="{FF2B5EF4-FFF2-40B4-BE49-F238E27FC236}">
                <a16:creationId xmlns:a16="http://schemas.microsoft.com/office/drawing/2014/main" id="{3B7C1E92-29AC-DEA1-8CA0-65C724A16A52}"/>
              </a:ext>
            </a:extLst>
          </p:cNvPr>
          <p:cNvSpPr/>
          <p:nvPr/>
        </p:nvSpPr>
        <p:spPr>
          <a:xfrm rot="16200000" flipV="1">
            <a:off x="-1548190" y="4571438"/>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srgbClr val="669BBC"/>
              </a:solidFill>
              <a:effectLst/>
              <a:uLnTx/>
              <a:uFillTx/>
              <a:latin typeface="Calibri"/>
              <a:ea typeface="+mn-ea"/>
              <a:cs typeface="+mn-cs"/>
            </a:endParaRPr>
          </a:p>
        </p:txBody>
      </p:sp>
      <p:sp>
        <p:nvSpPr>
          <p:cNvPr id="28" name="Rectangle 27">
            <a:extLst>
              <a:ext uri="{FF2B5EF4-FFF2-40B4-BE49-F238E27FC236}">
                <a16:creationId xmlns:a16="http://schemas.microsoft.com/office/drawing/2014/main" id="{A50C4CAC-71EA-06C2-975B-D9E016D2BEA7}"/>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32" name="Rectangle 31">
            <a:extLst>
              <a:ext uri="{FF2B5EF4-FFF2-40B4-BE49-F238E27FC236}">
                <a16:creationId xmlns:a16="http://schemas.microsoft.com/office/drawing/2014/main" id="{94B65A54-0F1A-A92E-DCAB-66163D8B2B81}"/>
              </a:ext>
            </a:extLst>
          </p:cNvPr>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400" b="1" i="0" u="none" strike="noStrike" kern="1200" cap="none" spc="0" normalizeH="0" baseline="0" noProof="0" dirty="0">
                <a:ln>
                  <a:noFill/>
                </a:ln>
                <a:solidFill>
                  <a:prstClr val="black"/>
                </a:solidFill>
                <a:effectLst/>
                <a:uLnTx/>
                <a:uFillTx/>
                <a:latin typeface="Alexandria" charset="0"/>
                <a:ea typeface="+mn-ea"/>
                <a:cs typeface="Alexandria" charset="0"/>
              </a:rPr>
              <a:t>Lecture 6</a:t>
            </a:r>
          </a:p>
        </p:txBody>
      </p:sp>
      <p:pic>
        <p:nvPicPr>
          <p:cNvPr id="6" name="Graphic 21">
            <a:extLst>
              <a:ext uri="{FF2B5EF4-FFF2-40B4-BE49-F238E27FC236}">
                <a16:creationId xmlns:a16="http://schemas.microsoft.com/office/drawing/2014/main" id="{F4C511D0-17C1-40B1-6F0A-815292BDE445}"/>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7" name="TextBox 6">
            <a:extLst>
              <a:ext uri="{FF2B5EF4-FFF2-40B4-BE49-F238E27FC236}">
                <a16:creationId xmlns:a16="http://schemas.microsoft.com/office/drawing/2014/main" id="{316CC4F3-FAD0-2C96-0727-3EF6CB70F25E}"/>
              </a:ext>
            </a:extLst>
          </p:cNvPr>
          <p:cNvSpPr txBox="1"/>
          <p:nvPr/>
        </p:nvSpPr>
        <p:spPr>
          <a:xfrm>
            <a:off x="2807293" y="2517346"/>
            <a:ext cx="9345561" cy="2862322"/>
          </a:xfrm>
          <a:prstGeom prst="rect">
            <a:avLst/>
          </a:prstGeom>
          <a:noFill/>
        </p:spPr>
        <p:txBody>
          <a:bodyPr wrap="square">
            <a:spAutoFit/>
          </a:bodyPr>
          <a:lstStyle/>
          <a:p>
            <a:pPr lvl="0" algn="just"/>
            <a:endParaRPr lang="en-US" b="1" dirty="0">
              <a:latin typeface="Alexandria"/>
            </a:endParaRPr>
          </a:p>
          <a:p>
            <a:pPr lvl="0" algn="just"/>
            <a:endParaRPr kumimoji="0" lang="en-US" sz="1800" b="0" i="0" u="none" strike="noStrike" kern="1200" cap="none" spc="0" normalizeH="0" baseline="0" noProof="0" dirty="0">
              <a:ln>
                <a:noFill/>
              </a:ln>
              <a:solidFill>
                <a:prstClr val="black"/>
              </a:solidFill>
              <a:effectLst/>
              <a:uLnTx/>
              <a:uFillTx/>
              <a:latin typeface="Alexandria"/>
            </a:endParaRPr>
          </a:p>
          <a:p>
            <a:pPr lvl="0" algn="just"/>
            <a:endParaRPr lang="en-US" dirty="0">
              <a:solidFill>
                <a:prstClr val="black"/>
              </a:solidFill>
              <a:latin typeface="Alexandria"/>
            </a:endParaRPr>
          </a:p>
          <a:p>
            <a:pPr lvl="0" algn="just"/>
            <a:endParaRPr kumimoji="0" lang="en-US" sz="1800" b="0" i="0" u="none" strike="noStrike" kern="1200" cap="none" spc="0" normalizeH="0" baseline="0" noProof="0" dirty="0">
              <a:ln>
                <a:noFill/>
              </a:ln>
              <a:solidFill>
                <a:prstClr val="black"/>
              </a:solidFill>
              <a:effectLst/>
              <a:uLnTx/>
              <a:uFillTx/>
              <a:latin typeface="Alexandria"/>
            </a:endParaRPr>
          </a:p>
          <a:p>
            <a:pPr lvl="0" algn="just"/>
            <a:endParaRPr lang="en-US" dirty="0">
              <a:solidFill>
                <a:prstClr val="black"/>
              </a:solidFill>
              <a:latin typeface="Alexandria"/>
            </a:endParaRPr>
          </a:p>
          <a:p>
            <a:pPr lvl="0" algn="just"/>
            <a:endParaRPr kumimoji="0" lang="en-US" sz="1800" b="0" i="0" u="none" strike="noStrike" kern="1200" cap="none" spc="0" normalizeH="0" baseline="0" noProof="0" dirty="0">
              <a:ln>
                <a:noFill/>
              </a:ln>
              <a:solidFill>
                <a:prstClr val="black"/>
              </a:solidFill>
              <a:effectLst/>
              <a:uLnTx/>
              <a:uFillTx/>
              <a:latin typeface="Alexandria"/>
            </a:endParaRPr>
          </a:p>
          <a:p>
            <a:pPr lvl="0" algn="just"/>
            <a:endParaRPr lang="en-US" dirty="0">
              <a:solidFill>
                <a:prstClr val="black"/>
              </a:solidFill>
              <a:latin typeface="Alexandria"/>
            </a:endParaRPr>
          </a:p>
          <a:p>
            <a:pPr lvl="0" algn="just"/>
            <a:endParaRPr kumimoji="0" lang="en-US" sz="1800" b="0" i="0" u="none" strike="noStrike" kern="1200" cap="none" spc="0" normalizeH="0" baseline="0" noProof="0" dirty="0">
              <a:ln>
                <a:noFill/>
              </a:ln>
              <a:solidFill>
                <a:prstClr val="black"/>
              </a:solidFill>
              <a:effectLst/>
              <a:uLnTx/>
              <a:uFillTx/>
              <a:latin typeface="Alexandria"/>
            </a:endParaRPr>
          </a:p>
          <a:p>
            <a:pPr lvl="0" algn="just"/>
            <a:endParaRPr lang="en-US" dirty="0">
              <a:solidFill>
                <a:prstClr val="black"/>
              </a:solidFill>
              <a:latin typeface="Alexandria"/>
            </a:endParaRPr>
          </a:p>
          <a:p>
            <a:pPr lvl="0" algn="just"/>
            <a:endParaRPr kumimoji="0" lang="en-US" sz="1800" b="0" i="0" u="none" strike="noStrike" kern="1200" cap="none" spc="0" normalizeH="0" baseline="0" noProof="0" dirty="0">
              <a:ln>
                <a:noFill/>
              </a:ln>
              <a:solidFill>
                <a:prstClr val="black"/>
              </a:solidFill>
              <a:effectLst/>
              <a:uLnTx/>
              <a:uFillTx/>
              <a:latin typeface="Alexandria"/>
            </a:endParaRPr>
          </a:p>
        </p:txBody>
      </p:sp>
      <p:sp>
        <p:nvSpPr>
          <p:cNvPr id="9" name="TextBox 8">
            <a:extLst>
              <a:ext uri="{FF2B5EF4-FFF2-40B4-BE49-F238E27FC236}">
                <a16:creationId xmlns:a16="http://schemas.microsoft.com/office/drawing/2014/main" id="{670486FE-66F2-19FB-0B86-3CFE9F833843}"/>
              </a:ext>
            </a:extLst>
          </p:cNvPr>
          <p:cNvSpPr txBox="1"/>
          <p:nvPr/>
        </p:nvSpPr>
        <p:spPr>
          <a:xfrm>
            <a:off x="2807293" y="2517346"/>
            <a:ext cx="8513506" cy="4169731"/>
          </a:xfrm>
          <a:prstGeom prst="rect">
            <a:avLst/>
          </a:prstGeom>
          <a:noFill/>
        </p:spPr>
        <p:txBody>
          <a:bodyPr wrap="square">
            <a:spAutoFit/>
          </a:bodyPr>
          <a:lstStyle/>
          <a:p>
            <a:pPr algn="l"/>
            <a:endParaRPr lang="en-US" sz="1800" b="1" i="0" u="none" strike="noStrike" baseline="0" dirty="0">
              <a:latin typeface="Helvetica-Bold"/>
            </a:endParaRPr>
          </a:p>
          <a:p>
            <a:pPr algn="just">
              <a:lnSpc>
                <a:spcPct val="200000"/>
              </a:lnSpc>
            </a:pPr>
            <a:r>
              <a:rPr lang="en-US" sz="1800" b="1" i="0" u="none" strike="noStrike" baseline="0" dirty="0">
                <a:latin typeface="Alexandria"/>
              </a:rPr>
              <a:t>Fourth: Job Order and Process Costing:</a:t>
            </a:r>
          </a:p>
          <a:p>
            <a:pPr algn="just">
              <a:lnSpc>
                <a:spcPct val="200000"/>
              </a:lnSpc>
            </a:pPr>
            <a:r>
              <a:rPr lang="en-US" sz="1800" b="0" i="0" u="none" strike="noStrike" baseline="0" dirty="0">
                <a:latin typeface="Alexandria"/>
              </a:rPr>
              <a:t>The two basic types of accounting techniques for accumulating production costs are: </a:t>
            </a:r>
          </a:p>
          <a:p>
            <a:pPr marL="342900" indent="-342900" algn="just">
              <a:lnSpc>
                <a:spcPct val="200000"/>
              </a:lnSpc>
              <a:buAutoNum type="arabicParenBoth"/>
            </a:pPr>
            <a:r>
              <a:rPr lang="en-US" sz="1800" b="0" i="0" u="none" strike="noStrike" baseline="0" dirty="0">
                <a:latin typeface="Alexandria"/>
              </a:rPr>
              <a:t>job order costing, and (2) process costing. In job order costing the production cycle and the cost cycle are of equal length. </a:t>
            </a:r>
          </a:p>
          <a:p>
            <a:pPr algn="just">
              <a:lnSpc>
                <a:spcPct val="200000"/>
              </a:lnSpc>
            </a:pPr>
            <a:r>
              <a:rPr lang="en-US" sz="1800" b="1" i="0" u="none" strike="noStrike" baseline="0" dirty="0">
                <a:latin typeface="Alexandria"/>
              </a:rPr>
              <a:t>Job order costing </a:t>
            </a:r>
            <a:r>
              <a:rPr lang="en-US" sz="1800" b="0" i="0" u="none" strike="noStrike" baseline="0" dirty="0">
                <a:latin typeface="Alexandria"/>
              </a:rPr>
              <a:t>is used for specialized production jobs for which costs can be recorded accurately, but for which considerable work is involved. Job orders can be issued for individual customers or for stock items.</a:t>
            </a:r>
          </a:p>
        </p:txBody>
      </p:sp>
    </p:spTree>
    <p:extLst>
      <p:ext uri="{BB962C8B-B14F-4D97-AF65-F5344CB8AC3E}">
        <p14:creationId xmlns:p14="http://schemas.microsoft.com/office/powerpoint/2010/main" val="1031994251"/>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C319B10-A549-7670-B198-2378A0129A96}"/>
            </a:ext>
          </a:extLst>
        </p:cNvPr>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C1234D1A-D44B-0B53-21E4-4B685C4BEE32}"/>
              </a:ext>
            </a:extLst>
          </p:cNvPr>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a:extLst>
              <a:ext uri="{FF2B5EF4-FFF2-40B4-BE49-F238E27FC236}">
                <a16:creationId xmlns:a16="http://schemas.microsoft.com/office/drawing/2014/main" id="{833FDB9A-246F-A38D-B284-850DB95BE06B}"/>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prstClr val="white"/>
              </a:solidFill>
              <a:effectLst/>
              <a:uLnTx/>
              <a:uFillTx/>
              <a:latin typeface="Calibri"/>
              <a:ea typeface="+mn-ea"/>
              <a:cs typeface="+mn-cs"/>
            </a:endParaRPr>
          </a:p>
        </p:txBody>
      </p:sp>
      <p:sp>
        <p:nvSpPr>
          <p:cNvPr id="8" name="Parallelogram 7">
            <a:extLst>
              <a:ext uri="{FF2B5EF4-FFF2-40B4-BE49-F238E27FC236}">
                <a16:creationId xmlns:a16="http://schemas.microsoft.com/office/drawing/2014/main" id="{01428017-F57E-BCF3-CB0F-F19323C5A71A}"/>
              </a:ext>
            </a:extLst>
          </p:cNvPr>
          <p:cNvSpPr/>
          <p:nvPr/>
        </p:nvSpPr>
        <p:spPr>
          <a:xfrm rot="16200000" flipV="1">
            <a:off x="-1548190" y="4571438"/>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srgbClr val="669BBC"/>
              </a:solidFill>
              <a:effectLst/>
              <a:uLnTx/>
              <a:uFillTx/>
              <a:latin typeface="Calibri"/>
              <a:ea typeface="+mn-ea"/>
              <a:cs typeface="+mn-cs"/>
            </a:endParaRPr>
          </a:p>
        </p:txBody>
      </p:sp>
      <p:sp>
        <p:nvSpPr>
          <p:cNvPr id="28" name="Rectangle 27">
            <a:extLst>
              <a:ext uri="{FF2B5EF4-FFF2-40B4-BE49-F238E27FC236}">
                <a16:creationId xmlns:a16="http://schemas.microsoft.com/office/drawing/2014/main" id="{217BC209-1CDD-3843-1FEC-9B3E94DCEF57}"/>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32" name="Rectangle 31">
            <a:extLst>
              <a:ext uri="{FF2B5EF4-FFF2-40B4-BE49-F238E27FC236}">
                <a16:creationId xmlns:a16="http://schemas.microsoft.com/office/drawing/2014/main" id="{745607E8-3CF6-CD49-FCC7-375465FF8D8F}"/>
              </a:ext>
            </a:extLst>
          </p:cNvPr>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400" b="1" i="0" u="none" strike="noStrike" kern="1200" cap="none" spc="0" normalizeH="0" baseline="0" noProof="0" dirty="0">
                <a:ln>
                  <a:noFill/>
                </a:ln>
                <a:solidFill>
                  <a:prstClr val="black"/>
                </a:solidFill>
                <a:effectLst/>
                <a:uLnTx/>
                <a:uFillTx/>
                <a:latin typeface="Alexandria" charset="0"/>
                <a:ea typeface="+mn-ea"/>
                <a:cs typeface="Alexandria" charset="0"/>
              </a:rPr>
              <a:t>Lecture 6</a:t>
            </a:r>
          </a:p>
        </p:txBody>
      </p:sp>
      <p:pic>
        <p:nvPicPr>
          <p:cNvPr id="6" name="Graphic 21">
            <a:extLst>
              <a:ext uri="{FF2B5EF4-FFF2-40B4-BE49-F238E27FC236}">
                <a16:creationId xmlns:a16="http://schemas.microsoft.com/office/drawing/2014/main" id="{2E0590E3-0764-1B94-4D5E-2EDB7A6B0580}"/>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7" name="TextBox 6">
            <a:extLst>
              <a:ext uri="{FF2B5EF4-FFF2-40B4-BE49-F238E27FC236}">
                <a16:creationId xmlns:a16="http://schemas.microsoft.com/office/drawing/2014/main" id="{689AC2A4-FA48-94CA-3CEA-8C8BA8B66275}"/>
              </a:ext>
            </a:extLst>
          </p:cNvPr>
          <p:cNvSpPr txBox="1"/>
          <p:nvPr/>
        </p:nvSpPr>
        <p:spPr>
          <a:xfrm>
            <a:off x="2807293" y="2517346"/>
            <a:ext cx="9345561" cy="2862322"/>
          </a:xfrm>
          <a:prstGeom prst="rect">
            <a:avLst/>
          </a:prstGeom>
          <a:noFill/>
        </p:spPr>
        <p:txBody>
          <a:bodyPr wrap="square">
            <a:spAutoFit/>
          </a:bodyPr>
          <a:lstStyle/>
          <a:p>
            <a:pPr lvl="0" algn="just"/>
            <a:endParaRPr lang="en-US" b="1" dirty="0">
              <a:latin typeface="Alexandria"/>
            </a:endParaRPr>
          </a:p>
          <a:p>
            <a:pPr lvl="0" algn="just"/>
            <a:endParaRPr kumimoji="0" lang="en-US" sz="1800" b="0" i="0" u="none" strike="noStrike" kern="1200" cap="none" spc="0" normalizeH="0" baseline="0" noProof="0" dirty="0">
              <a:ln>
                <a:noFill/>
              </a:ln>
              <a:solidFill>
                <a:prstClr val="black"/>
              </a:solidFill>
              <a:effectLst/>
              <a:uLnTx/>
              <a:uFillTx/>
              <a:latin typeface="Alexandria"/>
            </a:endParaRPr>
          </a:p>
          <a:p>
            <a:pPr lvl="0" algn="just"/>
            <a:endParaRPr lang="en-US" dirty="0">
              <a:solidFill>
                <a:prstClr val="black"/>
              </a:solidFill>
              <a:latin typeface="Alexandria"/>
            </a:endParaRPr>
          </a:p>
          <a:p>
            <a:pPr lvl="0" algn="just"/>
            <a:endParaRPr kumimoji="0" lang="en-US" sz="1800" b="0" i="0" u="none" strike="noStrike" kern="1200" cap="none" spc="0" normalizeH="0" baseline="0" noProof="0" dirty="0">
              <a:ln>
                <a:noFill/>
              </a:ln>
              <a:solidFill>
                <a:prstClr val="black"/>
              </a:solidFill>
              <a:effectLst/>
              <a:uLnTx/>
              <a:uFillTx/>
              <a:latin typeface="Alexandria"/>
            </a:endParaRPr>
          </a:p>
          <a:p>
            <a:pPr lvl="0" algn="just"/>
            <a:endParaRPr lang="en-US" dirty="0">
              <a:solidFill>
                <a:prstClr val="black"/>
              </a:solidFill>
              <a:latin typeface="Alexandria"/>
            </a:endParaRPr>
          </a:p>
          <a:p>
            <a:pPr lvl="0" algn="just"/>
            <a:endParaRPr kumimoji="0" lang="en-US" sz="1800" b="0" i="0" u="none" strike="noStrike" kern="1200" cap="none" spc="0" normalizeH="0" baseline="0" noProof="0" dirty="0">
              <a:ln>
                <a:noFill/>
              </a:ln>
              <a:solidFill>
                <a:prstClr val="black"/>
              </a:solidFill>
              <a:effectLst/>
              <a:uLnTx/>
              <a:uFillTx/>
              <a:latin typeface="Alexandria"/>
            </a:endParaRPr>
          </a:p>
          <a:p>
            <a:pPr lvl="0" algn="just"/>
            <a:endParaRPr lang="en-US" dirty="0">
              <a:solidFill>
                <a:prstClr val="black"/>
              </a:solidFill>
              <a:latin typeface="Alexandria"/>
            </a:endParaRPr>
          </a:p>
          <a:p>
            <a:pPr lvl="0" algn="just"/>
            <a:endParaRPr kumimoji="0" lang="en-US" sz="1800" b="0" i="0" u="none" strike="noStrike" kern="1200" cap="none" spc="0" normalizeH="0" baseline="0" noProof="0" dirty="0">
              <a:ln>
                <a:noFill/>
              </a:ln>
              <a:solidFill>
                <a:prstClr val="black"/>
              </a:solidFill>
              <a:effectLst/>
              <a:uLnTx/>
              <a:uFillTx/>
              <a:latin typeface="Alexandria"/>
            </a:endParaRPr>
          </a:p>
          <a:p>
            <a:pPr lvl="0" algn="just"/>
            <a:endParaRPr lang="en-US" dirty="0">
              <a:solidFill>
                <a:prstClr val="black"/>
              </a:solidFill>
              <a:latin typeface="Alexandria"/>
            </a:endParaRPr>
          </a:p>
          <a:p>
            <a:pPr lvl="0" algn="just"/>
            <a:endParaRPr kumimoji="0" lang="en-US" sz="1800" b="0" i="0" u="none" strike="noStrike" kern="1200" cap="none" spc="0" normalizeH="0" baseline="0" noProof="0" dirty="0">
              <a:ln>
                <a:noFill/>
              </a:ln>
              <a:solidFill>
                <a:prstClr val="black"/>
              </a:solidFill>
              <a:effectLst/>
              <a:uLnTx/>
              <a:uFillTx/>
              <a:latin typeface="Alexandria"/>
            </a:endParaRPr>
          </a:p>
        </p:txBody>
      </p:sp>
      <p:sp>
        <p:nvSpPr>
          <p:cNvPr id="9" name="TextBox 8">
            <a:extLst>
              <a:ext uri="{FF2B5EF4-FFF2-40B4-BE49-F238E27FC236}">
                <a16:creationId xmlns:a16="http://schemas.microsoft.com/office/drawing/2014/main" id="{3B57EE21-D98E-3F37-D108-8BC52DF514E3}"/>
              </a:ext>
            </a:extLst>
          </p:cNvPr>
          <p:cNvSpPr txBox="1"/>
          <p:nvPr/>
        </p:nvSpPr>
        <p:spPr>
          <a:xfrm>
            <a:off x="2659809" y="2879455"/>
            <a:ext cx="8976668" cy="3338735"/>
          </a:xfrm>
          <a:prstGeom prst="rect">
            <a:avLst/>
          </a:prstGeom>
          <a:noFill/>
        </p:spPr>
        <p:txBody>
          <a:bodyPr wrap="square">
            <a:spAutoFit/>
          </a:bodyPr>
          <a:lstStyle/>
          <a:p>
            <a:pPr algn="just">
              <a:lnSpc>
                <a:spcPct val="200000"/>
              </a:lnSpc>
            </a:pPr>
            <a:r>
              <a:rPr lang="en-US" sz="1800" b="1" i="0" u="none" strike="noStrike" baseline="0" dirty="0">
                <a:latin typeface="Alexandria"/>
              </a:rPr>
              <a:t>Process costing </a:t>
            </a:r>
            <a:r>
              <a:rPr lang="en-US" sz="1800" b="0" i="0" u="none" strike="noStrike" baseline="0" dirty="0">
                <a:latin typeface="Alexandria"/>
              </a:rPr>
              <a:t>is used for continuous process industries which operate 24 hours per day, such as chemical, steel, and so forth. The production cycle continues without interruption while the cost cycle is cut off for each accounting period to determine the result of operations. Process costs use averages and are less accurate than job order costs, but they are simpler and cheaper to operate. </a:t>
            </a:r>
          </a:p>
          <a:p>
            <a:pPr algn="just">
              <a:lnSpc>
                <a:spcPct val="200000"/>
              </a:lnSpc>
            </a:pPr>
            <a:r>
              <a:rPr lang="en-US" sz="1800" b="0" i="0" u="none" strike="noStrike" baseline="0" dirty="0">
                <a:latin typeface="Alexandria"/>
              </a:rPr>
              <a:t>The method is applicable to mass-production industries as well as to process industries.</a:t>
            </a:r>
            <a:endParaRPr lang="en-US" dirty="0">
              <a:latin typeface="Alexandria"/>
            </a:endParaRPr>
          </a:p>
        </p:txBody>
      </p:sp>
    </p:spTree>
    <p:extLst>
      <p:ext uri="{BB962C8B-B14F-4D97-AF65-F5344CB8AC3E}">
        <p14:creationId xmlns:p14="http://schemas.microsoft.com/office/powerpoint/2010/main" val="3641292958"/>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886800F-D57B-ED9F-4A34-5ED8CCF15E13}"/>
            </a:ext>
          </a:extLst>
        </p:cNvPr>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4BE82A85-7ECD-A742-9639-55346A0F037A}"/>
              </a:ext>
            </a:extLst>
          </p:cNvPr>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a:extLst>
              <a:ext uri="{FF2B5EF4-FFF2-40B4-BE49-F238E27FC236}">
                <a16:creationId xmlns:a16="http://schemas.microsoft.com/office/drawing/2014/main" id="{9F05333E-BB90-E648-F48D-F35F219B4BC9}"/>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prstClr val="white"/>
              </a:solidFill>
              <a:effectLst/>
              <a:uLnTx/>
              <a:uFillTx/>
              <a:latin typeface="Calibri"/>
              <a:ea typeface="+mn-ea"/>
              <a:cs typeface="+mn-cs"/>
            </a:endParaRPr>
          </a:p>
        </p:txBody>
      </p:sp>
      <p:sp>
        <p:nvSpPr>
          <p:cNvPr id="8" name="Parallelogram 7">
            <a:extLst>
              <a:ext uri="{FF2B5EF4-FFF2-40B4-BE49-F238E27FC236}">
                <a16:creationId xmlns:a16="http://schemas.microsoft.com/office/drawing/2014/main" id="{935022F5-A81B-2AB6-9895-21947EAE8BF5}"/>
              </a:ext>
            </a:extLst>
          </p:cNvPr>
          <p:cNvSpPr/>
          <p:nvPr/>
        </p:nvSpPr>
        <p:spPr>
          <a:xfrm rot="16200000" flipV="1">
            <a:off x="-1548190" y="4571438"/>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srgbClr val="669BBC"/>
              </a:solidFill>
              <a:effectLst/>
              <a:uLnTx/>
              <a:uFillTx/>
              <a:latin typeface="Calibri"/>
              <a:ea typeface="+mn-ea"/>
              <a:cs typeface="+mn-cs"/>
            </a:endParaRPr>
          </a:p>
        </p:txBody>
      </p:sp>
      <p:sp>
        <p:nvSpPr>
          <p:cNvPr id="28" name="Rectangle 27">
            <a:extLst>
              <a:ext uri="{FF2B5EF4-FFF2-40B4-BE49-F238E27FC236}">
                <a16:creationId xmlns:a16="http://schemas.microsoft.com/office/drawing/2014/main" id="{5313F683-B599-687C-DEEF-40F5C37D8E51}"/>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32" name="Rectangle 31">
            <a:extLst>
              <a:ext uri="{FF2B5EF4-FFF2-40B4-BE49-F238E27FC236}">
                <a16:creationId xmlns:a16="http://schemas.microsoft.com/office/drawing/2014/main" id="{12F1932C-37F8-3F99-077E-9BB0EDD2E4D5}"/>
              </a:ext>
            </a:extLst>
          </p:cNvPr>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400" b="1" i="0" u="none" strike="noStrike" kern="1200" cap="none" spc="0" normalizeH="0" baseline="0" noProof="0" dirty="0">
                <a:ln>
                  <a:noFill/>
                </a:ln>
                <a:solidFill>
                  <a:prstClr val="black"/>
                </a:solidFill>
                <a:effectLst/>
                <a:uLnTx/>
                <a:uFillTx/>
                <a:latin typeface="Alexandria" charset="0"/>
                <a:ea typeface="+mn-ea"/>
                <a:cs typeface="Alexandria" charset="0"/>
              </a:rPr>
              <a:t>Lecture 6</a:t>
            </a:r>
          </a:p>
        </p:txBody>
      </p:sp>
      <p:pic>
        <p:nvPicPr>
          <p:cNvPr id="6" name="Graphic 21">
            <a:extLst>
              <a:ext uri="{FF2B5EF4-FFF2-40B4-BE49-F238E27FC236}">
                <a16:creationId xmlns:a16="http://schemas.microsoft.com/office/drawing/2014/main" id="{945568CA-7281-C662-690E-95C21AC85E23}"/>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7" name="TextBox 6">
            <a:extLst>
              <a:ext uri="{FF2B5EF4-FFF2-40B4-BE49-F238E27FC236}">
                <a16:creationId xmlns:a16="http://schemas.microsoft.com/office/drawing/2014/main" id="{EF79A923-3783-6921-E336-E4164971170F}"/>
              </a:ext>
            </a:extLst>
          </p:cNvPr>
          <p:cNvSpPr txBox="1"/>
          <p:nvPr/>
        </p:nvSpPr>
        <p:spPr>
          <a:xfrm>
            <a:off x="2807293" y="2517346"/>
            <a:ext cx="9345561" cy="2862322"/>
          </a:xfrm>
          <a:prstGeom prst="rect">
            <a:avLst/>
          </a:prstGeom>
          <a:noFill/>
        </p:spPr>
        <p:txBody>
          <a:bodyPr wrap="square">
            <a:spAutoFit/>
          </a:bodyPr>
          <a:lstStyle/>
          <a:p>
            <a:pPr lvl="0" algn="just"/>
            <a:endParaRPr lang="en-US" b="1" dirty="0">
              <a:latin typeface="Alexandria"/>
            </a:endParaRPr>
          </a:p>
          <a:p>
            <a:pPr lvl="0" algn="just"/>
            <a:endParaRPr kumimoji="0" lang="en-US" sz="1800" b="0" i="0" u="none" strike="noStrike" kern="1200" cap="none" spc="0" normalizeH="0" baseline="0" noProof="0" dirty="0">
              <a:ln>
                <a:noFill/>
              </a:ln>
              <a:solidFill>
                <a:prstClr val="black"/>
              </a:solidFill>
              <a:effectLst/>
              <a:uLnTx/>
              <a:uFillTx/>
              <a:latin typeface="Alexandria"/>
            </a:endParaRPr>
          </a:p>
          <a:p>
            <a:pPr lvl="0" algn="just"/>
            <a:endParaRPr lang="en-US" dirty="0">
              <a:solidFill>
                <a:prstClr val="black"/>
              </a:solidFill>
              <a:latin typeface="Alexandria"/>
            </a:endParaRPr>
          </a:p>
          <a:p>
            <a:pPr lvl="0" algn="just"/>
            <a:endParaRPr kumimoji="0" lang="en-US" sz="1800" b="0" i="0" u="none" strike="noStrike" kern="1200" cap="none" spc="0" normalizeH="0" baseline="0" noProof="0" dirty="0">
              <a:ln>
                <a:noFill/>
              </a:ln>
              <a:solidFill>
                <a:prstClr val="black"/>
              </a:solidFill>
              <a:effectLst/>
              <a:uLnTx/>
              <a:uFillTx/>
              <a:latin typeface="Alexandria"/>
            </a:endParaRPr>
          </a:p>
          <a:p>
            <a:pPr lvl="0" algn="just"/>
            <a:endParaRPr lang="en-US" dirty="0">
              <a:solidFill>
                <a:prstClr val="black"/>
              </a:solidFill>
              <a:latin typeface="Alexandria"/>
            </a:endParaRPr>
          </a:p>
          <a:p>
            <a:pPr lvl="0" algn="just"/>
            <a:endParaRPr kumimoji="0" lang="en-US" sz="1800" b="0" i="0" u="none" strike="noStrike" kern="1200" cap="none" spc="0" normalizeH="0" baseline="0" noProof="0" dirty="0">
              <a:ln>
                <a:noFill/>
              </a:ln>
              <a:solidFill>
                <a:prstClr val="black"/>
              </a:solidFill>
              <a:effectLst/>
              <a:uLnTx/>
              <a:uFillTx/>
              <a:latin typeface="Alexandria"/>
            </a:endParaRPr>
          </a:p>
          <a:p>
            <a:pPr lvl="0" algn="just"/>
            <a:endParaRPr lang="en-US" dirty="0">
              <a:solidFill>
                <a:prstClr val="black"/>
              </a:solidFill>
              <a:latin typeface="Alexandria"/>
            </a:endParaRPr>
          </a:p>
          <a:p>
            <a:pPr lvl="0" algn="just"/>
            <a:endParaRPr kumimoji="0" lang="en-US" sz="1800" b="0" i="0" u="none" strike="noStrike" kern="1200" cap="none" spc="0" normalizeH="0" baseline="0" noProof="0" dirty="0">
              <a:ln>
                <a:noFill/>
              </a:ln>
              <a:solidFill>
                <a:prstClr val="black"/>
              </a:solidFill>
              <a:effectLst/>
              <a:uLnTx/>
              <a:uFillTx/>
              <a:latin typeface="Alexandria"/>
            </a:endParaRPr>
          </a:p>
          <a:p>
            <a:pPr lvl="0" algn="just"/>
            <a:endParaRPr lang="en-US" dirty="0">
              <a:solidFill>
                <a:prstClr val="black"/>
              </a:solidFill>
              <a:latin typeface="Alexandria"/>
            </a:endParaRPr>
          </a:p>
          <a:p>
            <a:pPr lvl="0" algn="just"/>
            <a:endParaRPr kumimoji="0" lang="en-US" sz="1800" b="0" i="0" u="none" strike="noStrike" kern="1200" cap="none" spc="0" normalizeH="0" baseline="0" noProof="0" dirty="0">
              <a:ln>
                <a:noFill/>
              </a:ln>
              <a:solidFill>
                <a:prstClr val="black"/>
              </a:solidFill>
              <a:effectLst/>
              <a:uLnTx/>
              <a:uFillTx/>
              <a:latin typeface="Alexandria"/>
            </a:endParaRPr>
          </a:p>
        </p:txBody>
      </p:sp>
      <p:sp>
        <p:nvSpPr>
          <p:cNvPr id="9" name="TextBox 8">
            <a:extLst>
              <a:ext uri="{FF2B5EF4-FFF2-40B4-BE49-F238E27FC236}">
                <a16:creationId xmlns:a16="http://schemas.microsoft.com/office/drawing/2014/main" id="{BDD32EC8-4864-C4E6-280F-0A5FEB7E3A1C}"/>
              </a:ext>
            </a:extLst>
          </p:cNvPr>
          <p:cNvSpPr txBox="1"/>
          <p:nvPr/>
        </p:nvSpPr>
        <p:spPr>
          <a:xfrm>
            <a:off x="2659809" y="2879455"/>
            <a:ext cx="8976668" cy="2784737"/>
          </a:xfrm>
          <a:prstGeom prst="rect">
            <a:avLst/>
          </a:prstGeom>
          <a:noFill/>
        </p:spPr>
        <p:txBody>
          <a:bodyPr wrap="square">
            <a:spAutoFit/>
          </a:bodyPr>
          <a:lstStyle/>
          <a:p>
            <a:pPr algn="just">
              <a:lnSpc>
                <a:spcPct val="200000"/>
              </a:lnSpc>
            </a:pPr>
            <a:r>
              <a:rPr lang="en-US" b="1" dirty="0"/>
              <a:t>(</a:t>
            </a:r>
            <a:r>
              <a:rPr lang="en-US" b="1" dirty="0">
                <a:latin typeface="Alexandria"/>
              </a:rPr>
              <a:t>Job Order vs. Process Costing)</a:t>
            </a:r>
          </a:p>
          <a:p>
            <a:pPr algn="just">
              <a:lnSpc>
                <a:spcPct val="200000"/>
              </a:lnSpc>
            </a:pPr>
            <a:r>
              <a:rPr lang="en-US" b="1" dirty="0">
                <a:latin typeface="Alexandria"/>
              </a:rPr>
              <a:t>Question:</a:t>
            </a:r>
            <a:r>
              <a:rPr lang="en-US" dirty="0">
                <a:latin typeface="Alexandria"/>
              </a:rPr>
              <a:t> A shipyard constructs custom naval vessels based on client blueprints, while an adjacent refinery processes crude oil continuously. Which costing systems should they use?</a:t>
            </a:r>
          </a:p>
          <a:p>
            <a:pPr algn="just">
              <a:lnSpc>
                <a:spcPct val="200000"/>
              </a:lnSpc>
            </a:pPr>
            <a:r>
              <a:rPr lang="en-US" b="1" dirty="0">
                <a:latin typeface="Alexandria"/>
              </a:rPr>
              <a:t>Answer:</a:t>
            </a:r>
            <a:r>
              <a:rPr lang="en-US" dirty="0">
                <a:latin typeface="Alexandria"/>
              </a:rPr>
              <a:t> The shipyard uses </a:t>
            </a:r>
            <a:r>
              <a:rPr lang="en-US" b="1" dirty="0">
                <a:latin typeface="Alexandria"/>
              </a:rPr>
              <a:t>Job Order Costing</a:t>
            </a:r>
            <a:r>
              <a:rPr lang="en-US" dirty="0">
                <a:latin typeface="Alexandria"/>
              </a:rPr>
              <a:t> (equal production/cost cycles for specialized items) The refinery uses </a:t>
            </a:r>
            <a:r>
              <a:rPr lang="en-US" b="1" dirty="0">
                <a:latin typeface="Alexandria"/>
              </a:rPr>
              <a:t>Process Costing</a:t>
            </a:r>
            <a:r>
              <a:rPr lang="en-US" dirty="0">
                <a:latin typeface="Alexandria"/>
              </a:rPr>
              <a:t> (continuous average costing over periods)</a:t>
            </a:r>
          </a:p>
        </p:txBody>
      </p:sp>
    </p:spTree>
    <p:extLst>
      <p:ext uri="{BB962C8B-B14F-4D97-AF65-F5344CB8AC3E}">
        <p14:creationId xmlns:p14="http://schemas.microsoft.com/office/powerpoint/2010/main" val="4107403684"/>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CE51186-DF8A-3348-BD2E-E508EB8784A8}"/>
            </a:ext>
          </a:extLst>
        </p:cNvPr>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A8B90F31-E0EC-8FF0-18D8-045FBB8FF174}"/>
              </a:ext>
            </a:extLst>
          </p:cNvPr>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a:extLst>
              <a:ext uri="{FF2B5EF4-FFF2-40B4-BE49-F238E27FC236}">
                <a16:creationId xmlns:a16="http://schemas.microsoft.com/office/drawing/2014/main" id="{BD98E6A1-D9EA-8768-E5EC-86B0B4EB0DB2}"/>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prstClr val="white"/>
              </a:solidFill>
              <a:effectLst/>
              <a:uLnTx/>
              <a:uFillTx/>
              <a:latin typeface="Calibri"/>
              <a:ea typeface="+mn-ea"/>
              <a:cs typeface="+mn-cs"/>
            </a:endParaRPr>
          </a:p>
        </p:txBody>
      </p:sp>
      <p:sp>
        <p:nvSpPr>
          <p:cNvPr id="8" name="Parallelogram 7">
            <a:extLst>
              <a:ext uri="{FF2B5EF4-FFF2-40B4-BE49-F238E27FC236}">
                <a16:creationId xmlns:a16="http://schemas.microsoft.com/office/drawing/2014/main" id="{8E9EA5A7-E800-51EA-B0C0-316E70DA6979}"/>
              </a:ext>
            </a:extLst>
          </p:cNvPr>
          <p:cNvSpPr/>
          <p:nvPr/>
        </p:nvSpPr>
        <p:spPr>
          <a:xfrm rot="16200000" flipV="1">
            <a:off x="-1548190" y="4571438"/>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srgbClr val="669BBC"/>
              </a:solidFill>
              <a:effectLst/>
              <a:uLnTx/>
              <a:uFillTx/>
              <a:latin typeface="Calibri"/>
              <a:ea typeface="+mn-ea"/>
              <a:cs typeface="+mn-cs"/>
            </a:endParaRPr>
          </a:p>
        </p:txBody>
      </p:sp>
      <p:sp>
        <p:nvSpPr>
          <p:cNvPr id="28" name="Rectangle 27">
            <a:extLst>
              <a:ext uri="{FF2B5EF4-FFF2-40B4-BE49-F238E27FC236}">
                <a16:creationId xmlns:a16="http://schemas.microsoft.com/office/drawing/2014/main" id="{73F2A514-944F-9FE8-07FB-045A7043AB74}"/>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32" name="Rectangle 31">
            <a:extLst>
              <a:ext uri="{FF2B5EF4-FFF2-40B4-BE49-F238E27FC236}">
                <a16:creationId xmlns:a16="http://schemas.microsoft.com/office/drawing/2014/main" id="{5FB12784-8F83-97A0-C0B1-9DBE6C82EB0F}"/>
              </a:ext>
            </a:extLst>
          </p:cNvPr>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400" b="1" i="0" u="none" strike="noStrike" kern="1200" cap="none" spc="0" normalizeH="0" baseline="0" noProof="0" dirty="0">
                <a:ln>
                  <a:noFill/>
                </a:ln>
                <a:solidFill>
                  <a:prstClr val="black"/>
                </a:solidFill>
                <a:effectLst/>
                <a:uLnTx/>
                <a:uFillTx/>
                <a:latin typeface="Alexandria" charset="0"/>
                <a:ea typeface="+mn-ea"/>
                <a:cs typeface="Alexandria" charset="0"/>
              </a:rPr>
              <a:t>Lecture 6 </a:t>
            </a:r>
          </a:p>
        </p:txBody>
      </p:sp>
      <p:pic>
        <p:nvPicPr>
          <p:cNvPr id="6" name="Graphic 21">
            <a:extLst>
              <a:ext uri="{FF2B5EF4-FFF2-40B4-BE49-F238E27FC236}">
                <a16:creationId xmlns:a16="http://schemas.microsoft.com/office/drawing/2014/main" id="{49A20EA5-EF84-022A-27D2-6D80E54A9C84}"/>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4" name="TextBox 3">
            <a:extLst>
              <a:ext uri="{FF2B5EF4-FFF2-40B4-BE49-F238E27FC236}">
                <a16:creationId xmlns:a16="http://schemas.microsoft.com/office/drawing/2014/main" id="{36FD547E-563C-9481-ACB5-3D885BB930E7}"/>
              </a:ext>
            </a:extLst>
          </p:cNvPr>
          <p:cNvSpPr txBox="1"/>
          <p:nvPr/>
        </p:nvSpPr>
        <p:spPr>
          <a:xfrm>
            <a:off x="3046770" y="2653915"/>
            <a:ext cx="8088261" cy="2862322"/>
          </a:xfrm>
          <a:prstGeom prst="rect">
            <a:avLst/>
          </a:prstGeom>
          <a:noFill/>
        </p:spPr>
        <p:txBody>
          <a:bodyPr wrap="square">
            <a:spAutoFit/>
          </a:bodyPr>
          <a:lstStyle/>
          <a:p>
            <a:pPr algn="just"/>
            <a:r>
              <a:rPr lang="en-US" sz="1800" b="1" i="0" u="none" strike="noStrike" baseline="0" dirty="0">
                <a:latin typeface="Alexandria"/>
              </a:rPr>
              <a:t>Fift</a:t>
            </a:r>
            <a:r>
              <a:rPr lang="en-US" b="1" dirty="0">
                <a:latin typeface="Alexandria"/>
              </a:rPr>
              <a:t>h: </a:t>
            </a:r>
            <a:r>
              <a:rPr lang="en-US" sz="1800" b="1" i="0" u="none" strike="noStrike" baseline="0" dirty="0">
                <a:latin typeface="Alexandria"/>
              </a:rPr>
              <a:t>COST CONTROL:</a:t>
            </a:r>
          </a:p>
          <a:p>
            <a:pPr algn="just"/>
            <a:r>
              <a:rPr lang="en-US" dirty="0">
                <a:latin typeface="Alexandria"/>
              </a:rPr>
              <a:t>AACE International has defined </a:t>
            </a:r>
            <a:r>
              <a:rPr lang="en-US" b="1" u="sng" dirty="0">
                <a:latin typeface="Alexandria"/>
              </a:rPr>
              <a:t>COST CONTROL</a:t>
            </a:r>
            <a:r>
              <a:rPr lang="en-US" b="1" dirty="0">
                <a:latin typeface="Alexandria"/>
              </a:rPr>
              <a:t>:</a:t>
            </a:r>
            <a:r>
              <a:rPr lang="en-US" dirty="0">
                <a:latin typeface="Alexandria"/>
              </a:rPr>
              <a:t> as …application of procedures to monitor expenditures and performance against progress of projects or manufacturing operations; to measure variance from authorized budgets and allow effective action to be taken to achieve minimum costs. </a:t>
            </a:r>
          </a:p>
          <a:p>
            <a:pPr algn="just"/>
            <a:r>
              <a:rPr lang="en-US" dirty="0">
                <a:latin typeface="Alexandria"/>
              </a:rPr>
              <a:t>It is important to distinguish between </a:t>
            </a:r>
            <a:r>
              <a:rPr lang="en-US" b="1" u="sng" dirty="0">
                <a:latin typeface="Alexandria"/>
              </a:rPr>
              <a:t>cost control and cost accounting</a:t>
            </a:r>
            <a:r>
              <a:rPr lang="en-US" dirty="0">
                <a:latin typeface="Alexandria"/>
              </a:rPr>
              <a:t>. </a:t>
            </a:r>
          </a:p>
          <a:p>
            <a:pPr algn="just"/>
            <a:r>
              <a:rPr lang="en-US" b="1" dirty="0">
                <a:latin typeface="Alexandria"/>
              </a:rPr>
              <a:t>Cost accounting </a:t>
            </a:r>
            <a:r>
              <a:rPr lang="en-US" dirty="0">
                <a:latin typeface="Alexandria"/>
              </a:rPr>
              <a:t>is the historical reporting of disbursements and costs and expenditures; it is used to establish the precise and actual cost status of a project to date. </a:t>
            </a:r>
            <a:r>
              <a:rPr lang="en-US" b="1" dirty="0">
                <a:latin typeface="Alexandria"/>
              </a:rPr>
              <a:t>Cost control</a:t>
            </a:r>
            <a:r>
              <a:rPr lang="en-US" dirty="0">
                <a:latin typeface="Alexandria"/>
              </a:rPr>
              <a:t>, on the other hand, is used to predict the final outcome of a project based on up-to-date status.</a:t>
            </a:r>
          </a:p>
        </p:txBody>
      </p:sp>
    </p:spTree>
    <p:extLst>
      <p:ext uri="{BB962C8B-B14F-4D97-AF65-F5344CB8AC3E}">
        <p14:creationId xmlns:p14="http://schemas.microsoft.com/office/powerpoint/2010/main" val="2399841774"/>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8467B61-2B25-3C78-A69C-3970476A87D0}"/>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36F7E982-C764-A316-856E-2BDA8FDDB7F6}"/>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23" name="Rectangle: Rounded Corners 22">
            <a:extLst>
              <a:ext uri="{FF2B5EF4-FFF2-40B4-BE49-F238E27FC236}">
                <a16:creationId xmlns:a16="http://schemas.microsoft.com/office/drawing/2014/main" id="{40B2951D-0ED6-1C64-602B-B93087B444E6}"/>
              </a:ext>
            </a:extLst>
          </p:cNvPr>
          <p:cNvSpPr/>
          <p:nvPr/>
        </p:nvSpPr>
        <p:spPr>
          <a:xfrm>
            <a:off x="9733934" y="952845"/>
            <a:ext cx="3002401"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a:defRPr/>
            </a:pPr>
            <a:r>
              <a:rPr lang="en-US" b="1" dirty="0">
                <a:solidFill>
                  <a:prstClr val="black"/>
                </a:solidFill>
                <a:latin typeface="Alexandria" charset="0"/>
                <a:cs typeface="Alexandria" charset="0"/>
              </a:rPr>
              <a:t>Lecture 6 </a:t>
            </a:r>
          </a:p>
        </p:txBody>
      </p:sp>
      <p:sp>
        <p:nvSpPr>
          <p:cNvPr id="25" name="Rectangle: Rounded Corners 24">
            <a:extLst>
              <a:ext uri="{FF2B5EF4-FFF2-40B4-BE49-F238E27FC236}">
                <a16:creationId xmlns:a16="http://schemas.microsoft.com/office/drawing/2014/main" id="{0AF4B54E-D6B0-6FA5-443B-935887515646}"/>
              </a:ext>
            </a:extLst>
          </p:cNvPr>
          <p:cNvSpPr/>
          <p:nvPr/>
        </p:nvSpPr>
        <p:spPr>
          <a:xfrm>
            <a:off x="1181062" y="1285192"/>
            <a:ext cx="9019219"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just" defTabSz="914400" rtl="0" eaLnBrk="1" fontAlgn="auto" latinLnBrk="0" hangingPunct="1">
              <a:lnSpc>
                <a:spcPct val="100000"/>
              </a:lnSpc>
              <a:spcBef>
                <a:spcPts val="0"/>
              </a:spcBef>
              <a:spcAft>
                <a:spcPts val="0"/>
              </a:spcAft>
              <a:buClrTx/>
              <a:buSzTx/>
              <a:buFontTx/>
              <a:buNone/>
              <a:tabLst/>
              <a:defRPr/>
            </a:pPr>
            <a:r>
              <a:rPr kumimoji="0" lang="en-US" sz="1800" b="1" i="0" u="none" strike="noStrike" kern="1200" cap="none" spc="0" normalizeH="0" baseline="0" noProof="0" dirty="0">
                <a:ln>
                  <a:noFill/>
                </a:ln>
                <a:solidFill>
                  <a:prstClr val="black"/>
                </a:solidFill>
                <a:effectLst/>
                <a:uLnTx/>
                <a:uFillTx/>
                <a:latin typeface="Alexandria"/>
                <a:ea typeface="+mn-ea"/>
                <a:cs typeface="+mn-cs"/>
              </a:rPr>
              <a:t>According to Clark and Lorenzoni, a project cost control system has four objectives:</a:t>
            </a:r>
          </a:p>
          <a:p>
            <a:pPr marL="0" marR="0" lvl="0" indent="0" algn="just" defTabSz="914400" rtl="0" eaLnBrk="1" fontAlgn="auto" latinLnBrk="0" hangingPunct="1">
              <a:lnSpc>
                <a:spcPct val="150000"/>
              </a:lnSpc>
              <a:spcBef>
                <a:spcPts val="0"/>
              </a:spcBef>
              <a:spcAft>
                <a:spcPts val="0"/>
              </a:spcAft>
              <a:buClrTx/>
              <a:buSzTx/>
              <a:buFontTx/>
              <a:buNone/>
              <a:tabLst/>
              <a:defRPr/>
            </a:pPr>
            <a:r>
              <a:rPr kumimoji="0" lang="en-US" sz="1800" b="0" i="0" u="none" strike="noStrike" kern="1200" cap="none" spc="0" normalizeH="0" baseline="0" noProof="0" dirty="0">
                <a:ln>
                  <a:noFill/>
                </a:ln>
                <a:solidFill>
                  <a:prstClr val="black"/>
                </a:solidFill>
                <a:effectLst/>
                <a:uLnTx/>
                <a:uFillTx/>
                <a:latin typeface="Alexandria"/>
              </a:rPr>
              <a:t>1. To focus management attention on potential cost trouble spots in time for corrective or cost-minimizing action (i.e., detect potential budget overruns before, rather than after, they occur).</a:t>
            </a:r>
          </a:p>
          <a:p>
            <a:pPr marL="0" marR="0" lvl="0" indent="0" algn="just" defTabSz="914400" rtl="0" eaLnBrk="1" fontAlgn="auto" latinLnBrk="0" hangingPunct="1">
              <a:lnSpc>
                <a:spcPct val="150000"/>
              </a:lnSpc>
              <a:spcBef>
                <a:spcPts val="0"/>
              </a:spcBef>
              <a:spcAft>
                <a:spcPts val="0"/>
              </a:spcAft>
              <a:buClrTx/>
              <a:buSzTx/>
              <a:buFontTx/>
              <a:buNone/>
              <a:tabLst/>
              <a:defRPr/>
            </a:pPr>
            <a:r>
              <a:rPr kumimoji="0" lang="en-US" sz="1800" b="0" i="0" u="none" strike="noStrike" kern="1200" cap="none" spc="0" normalizeH="0" baseline="0" noProof="0" dirty="0">
                <a:ln>
                  <a:noFill/>
                </a:ln>
                <a:solidFill>
                  <a:prstClr val="black"/>
                </a:solidFill>
                <a:effectLst/>
                <a:uLnTx/>
                <a:uFillTx/>
                <a:latin typeface="Alexandria"/>
              </a:rPr>
              <a:t>2. To keep each project supervisor informed of the budget for each specific area of responsibility and how expenditure performance compares to budget.</a:t>
            </a:r>
          </a:p>
          <a:p>
            <a:pPr marL="0" marR="0" lvl="0" indent="0" algn="just" defTabSz="914400" rtl="0" eaLnBrk="1" fontAlgn="auto" latinLnBrk="0" hangingPunct="1">
              <a:lnSpc>
                <a:spcPct val="150000"/>
              </a:lnSpc>
              <a:spcBef>
                <a:spcPts val="0"/>
              </a:spcBef>
              <a:spcAft>
                <a:spcPts val="0"/>
              </a:spcAft>
              <a:buClrTx/>
              <a:buSzTx/>
              <a:buFontTx/>
              <a:buNone/>
              <a:tabLst/>
              <a:defRPr/>
            </a:pPr>
            <a:r>
              <a:rPr kumimoji="0" lang="en-US" sz="1800" b="0" i="0" u="none" strike="noStrike" kern="1200" cap="none" spc="0" normalizeH="0" baseline="0" noProof="0" dirty="0">
                <a:ln>
                  <a:noFill/>
                </a:ln>
                <a:solidFill>
                  <a:prstClr val="black"/>
                </a:solidFill>
                <a:effectLst/>
                <a:uLnTx/>
                <a:uFillTx/>
                <a:latin typeface="Alexandria"/>
              </a:rPr>
              <a:t>3. To create a cost-conscious atmosphere so that all persons working on a project will be cost-conscious and aware of how their activities impact on the project cost.</a:t>
            </a:r>
          </a:p>
          <a:p>
            <a:pPr marL="0" marR="0" lvl="0" indent="0" algn="just" defTabSz="914400" rtl="0" eaLnBrk="1" fontAlgn="auto" latinLnBrk="0" hangingPunct="1">
              <a:lnSpc>
                <a:spcPct val="150000"/>
              </a:lnSpc>
              <a:spcBef>
                <a:spcPts val="0"/>
              </a:spcBef>
              <a:spcAft>
                <a:spcPts val="0"/>
              </a:spcAft>
              <a:buClrTx/>
              <a:buSzTx/>
              <a:buFontTx/>
              <a:buNone/>
              <a:tabLst/>
              <a:defRPr/>
            </a:pPr>
            <a:r>
              <a:rPr kumimoji="0" lang="en-US" sz="1800" b="0" i="0" u="none" strike="noStrike" kern="1200" cap="none" spc="0" normalizeH="0" baseline="0" noProof="0" dirty="0">
                <a:ln>
                  <a:noFill/>
                </a:ln>
                <a:solidFill>
                  <a:prstClr val="black"/>
                </a:solidFill>
                <a:effectLst/>
                <a:uLnTx/>
                <a:uFillTx/>
                <a:latin typeface="Alexandria"/>
              </a:rPr>
              <a:t>4. To minimize project costs by looking at all activities from the </a:t>
            </a:r>
            <a:r>
              <a:rPr kumimoji="0" lang="en-US" sz="1800" b="1" i="0" u="none" strike="noStrike" kern="1200" cap="none" spc="0" normalizeH="0" baseline="0" noProof="0" dirty="0">
                <a:ln>
                  <a:noFill/>
                </a:ln>
                <a:solidFill>
                  <a:prstClr val="black"/>
                </a:solidFill>
                <a:effectLst/>
                <a:uLnTx/>
                <a:uFillTx/>
                <a:latin typeface="Alexandria"/>
              </a:rPr>
              <a:t>viewpoint of cost reduction.</a:t>
            </a:r>
          </a:p>
        </p:txBody>
      </p:sp>
      <p:pic>
        <p:nvPicPr>
          <p:cNvPr id="5" name="Graphic 21">
            <a:extLst>
              <a:ext uri="{FF2B5EF4-FFF2-40B4-BE49-F238E27FC236}">
                <a16:creationId xmlns:a16="http://schemas.microsoft.com/office/drawing/2014/main" id="{0CA1F393-F5DC-BCE7-D284-BD33EE419C17}"/>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1903787158"/>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0D6B714-8454-FF5B-27F9-5CD8206E1099}"/>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C9BC84A8-6AB4-75D7-88CD-450485796FB8}"/>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23" name="Rectangle: Rounded Corners 22">
            <a:extLst>
              <a:ext uri="{FF2B5EF4-FFF2-40B4-BE49-F238E27FC236}">
                <a16:creationId xmlns:a16="http://schemas.microsoft.com/office/drawing/2014/main" id="{64A261DC-403E-AB76-9FE7-F90952916F2F}"/>
              </a:ext>
            </a:extLst>
          </p:cNvPr>
          <p:cNvSpPr/>
          <p:nvPr/>
        </p:nvSpPr>
        <p:spPr>
          <a:xfrm>
            <a:off x="9733934" y="952845"/>
            <a:ext cx="3002401"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a:defRPr/>
            </a:pPr>
            <a:r>
              <a:rPr lang="en-US" b="1" dirty="0">
                <a:solidFill>
                  <a:prstClr val="black"/>
                </a:solidFill>
                <a:latin typeface="Alexandria" charset="0"/>
                <a:cs typeface="Alexandria" charset="0"/>
              </a:rPr>
              <a:t>Lecture 6 </a:t>
            </a:r>
          </a:p>
        </p:txBody>
      </p:sp>
      <p:sp>
        <p:nvSpPr>
          <p:cNvPr id="25" name="Rectangle: Rounded Corners 24">
            <a:extLst>
              <a:ext uri="{FF2B5EF4-FFF2-40B4-BE49-F238E27FC236}">
                <a16:creationId xmlns:a16="http://schemas.microsoft.com/office/drawing/2014/main" id="{A2C30313-39D9-09C6-C681-1207AD609E61}"/>
              </a:ext>
            </a:extLst>
          </p:cNvPr>
          <p:cNvSpPr/>
          <p:nvPr/>
        </p:nvSpPr>
        <p:spPr>
          <a:xfrm>
            <a:off x="1181062" y="1285192"/>
            <a:ext cx="9019219"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just" defTabSz="914400" eaLnBrk="1" fontAlgn="auto" latinLnBrk="0" hangingPunct="1">
              <a:lnSpc>
                <a:spcPct val="200000"/>
              </a:lnSpc>
              <a:spcBef>
                <a:spcPts val="0"/>
              </a:spcBef>
              <a:spcAft>
                <a:spcPts val="0"/>
              </a:spcAft>
              <a:buClrTx/>
              <a:buSzTx/>
              <a:buFontTx/>
              <a:buNone/>
              <a:tabLst/>
              <a:defRPr/>
            </a:pPr>
            <a:r>
              <a:rPr kumimoji="0" lang="en-US" sz="1800" i="0" u="none" strike="noStrike" kern="1200" cap="none" spc="0" normalizeH="0" baseline="0" noProof="0" dirty="0">
                <a:ln>
                  <a:noFill/>
                </a:ln>
                <a:solidFill>
                  <a:prstClr val="black"/>
                </a:solidFill>
                <a:effectLst/>
                <a:uLnTx/>
                <a:uFillTx/>
                <a:latin typeface="Alexandria"/>
                <a:ea typeface="+mn-ea"/>
                <a:cs typeface="+mn-cs"/>
              </a:rPr>
              <a:t>(Cost Control vs. Accounting) Question: If a project team tracks last month's receipts to establish precise historical expenditures, are they performing cost accounting or cost control? Answer: This is Cost Accounting (historical reporting) . </a:t>
            </a:r>
          </a:p>
          <a:p>
            <a:pPr marL="0" marR="0" lvl="0" indent="0" algn="just" defTabSz="914400" eaLnBrk="1" fontAlgn="auto" latinLnBrk="0" hangingPunct="1">
              <a:lnSpc>
                <a:spcPct val="200000"/>
              </a:lnSpc>
              <a:spcBef>
                <a:spcPts val="0"/>
              </a:spcBef>
              <a:spcAft>
                <a:spcPts val="0"/>
              </a:spcAft>
              <a:buClrTx/>
              <a:buSzTx/>
              <a:buFontTx/>
              <a:buNone/>
              <a:tabLst/>
              <a:defRPr/>
            </a:pPr>
            <a:r>
              <a:rPr kumimoji="0" lang="en-US" sz="1800" i="0" u="none" strike="noStrike" kern="1200" cap="none" spc="0" normalizeH="0" baseline="0" noProof="0" dirty="0">
                <a:ln>
                  <a:noFill/>
                </a:ln>
                <a:solidFill>
                  <a:prstClr val="black"/>
                </a:solidFill>
                <a:effectLst/>
                <a:uLnTx/>
                <a:uFillTx/>
                <a:latin typeface="Alexandria"/>
                <a:ea typeface="+mn-ea"/>
                <a:cs typeface="+mn-cs"/>
              </a:rPr>
              <a:t>Cost Control uses this data to </a:t>
            </a:r>
            <a:r>
              <a:rPr kumimoji="0" lang="en-US" sz="1800" b="1" i="0" u="sng" strike="noStrike" kern="1200" cap="none" spc="0" normalizeH="0" baseline="0" noProof="0" dirty="0">
                <a:ln>
                  <a:noFill/>
                </a:ln>
                <a:solidFill>
                  <a:prstClr val="black"/>
                </a:solidFill>
                <a:effectLst/>
                <a:uLnTx/>
                <a:uFillTx/>
                <a:latin typeface="Alexandria"/>
                <a:ea typeface="+mn-ea"/>
                <a:cs typeface="+mn-cs"/>
              </a:rPr>
              <a:t>predict final outcomes and spot trouble before overruns happen</a:t>
            </a:r>
            <a:endParaRPr kumimoji="0" lang="en-US" sz="1800" b="1" i="0" u="sng" strike="noStrike" kern="1200" cap="none" spc="0" normalizeH="0" baseline="0" noProof="0" dirty="0">
              <a:ln>
                <a:noFill/>
              </a:ln>
              <a:solidFill>
                <a:prstClr val="black"/>
              </a:solidFill>
              <a:effectLst/>
              <a:uLnTx/>
              <a:uFillTx/>
              <a:latin typeface="Alexandria"/>
            </a:endParaRPr>
          </a:p>
        </p:txBody>
      </p:sp>
      <p:pic>
        <p:nvPicPr>
          <p:cNvPr id="5" name="Graphic 21">
            <a:extLst>
              <a:ext uri="{FF2B5EF4-FFF2-40B4-BE49-F238E27FC236}">
                <a16:creationId xmlns:a16="http://schemas.microsoft.com/office/drawing/2014/main" id="{B763D53F-7007-8234-0685-9193C951B35F}"/>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265361154"/>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224DBF5-96F8-98D6-F5DF-90AF31E40F7C}"/>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C63D4705-C7D7-3FE5-72AC-BB9F58293AE7}"/>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23" name="Rectangle: Rounded Corners 22">
            <a:extLst>
              <a:ext uri="{FF2B5EF4-FFF2-40B4-BE49-F238E27FC236}">
                <a16:creationId xmlns:a16="http://schemas.microsoft.com/office/drawing/2014/main" id="{E651A9B5-9CC4-8E2A-D5F1-95B0BC940D6D}"/>
              </a:ext>
            </a:extLst>
          </p:cNvPr>
          <p:cNvSpPr/>
          <p:nvPr/>
        </p:nvSpPr>
        <p:spPr>
          <a:xfrm>
            <a:off x="9733934" y="952845"/>
            <a:ext cx="3002401"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a:defRPr/>
            </a:pPr>
            <a:r>
              <a:rPr lang="en-US" b="1">
                <a:solidFill>
                  <a:prstClr val="black"/>
                </a:solidFill>
                <a:latin typeface="Alexandria" charset="0"/>
                <a:cs typeface="Alexandria" charset="0"/>
              </a:rPr>
              <a:t>Lecture 6</a:t>
            </a:r>
            <a:endParaRPr kumimoji="0" lang="en-US" sz="1800" b="1" i="0" u="none" strike="noStrike" kern="1200" cap="none" spc="0" normalizeH="0" baseline="0" noProof="0" dirty="0">
              <a:ln>
                <a:noFill/>
              </a:ln>
              <a:solidFill>
                <a:prstClr val="white"/>
              </a:solidFill>
              <a:effectLst/>
              <a:uLnTx/>
              <a:uFillTx/>
              <a:latin typeface="Alexandria" charset="0"/>
              <a:ea typeface="+mn-ea"/>
              <a:cs typeface="Alexandria" charset="0"/>
            </a:endParaRPr>
          </a:p>
        </p:txBody>
      </p:sp>
      <p:sp>
        <p:nvSpPr>
          <p:cNvPr id="25" name="Rectangle: Rounded Corners 24">
            <a:extLst>
              <a:ext uri="{FF2B5EF4-FFF2-40B4-BE49-F238E27FC236}">
                <a16:creationId xmlns:a16="http://schemas.microsoft.com/office/drawing/2014/main" id="{F86F0B81-A7BE-5DAD-9E63-9561C7A6089F}"/>
              </a:ext>
            </a:extLst>
          </p:cNvPr>
          <p:cNvSpPr/>
          <p:nvPr/>
        </p:nvSpPr>
        <p:spPr>
          <a:xfrm>
            <a:off x="1181062" y="1285192"/>
            <a:ext cx="9019219"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just" defTabSz="914400" rtl="0" eaLnBrk="1" fontAlgn="auto" latinLnBrk="0" hangingPunct="1">
              <a:lnSpc>
                <a:spcPct val="200000"/>
              </a:lnSpc>
              <a:spcBef>
                <a:spcPts val="0"/>
              </a:spcBef>
              <a:spcAft>
                <a:spcPts val="0"/>
              </a:spcAft>
              <a:buClrTx/>
              <a:buSzTx/>
              <a:buFontTx/>
              <a:buNone/>
              <a:tabLst/>
              <a:defRPr/>
            </a:pPr>
            <a:r>
              <a:rPr kumimoji="0" lang="en-US" sz="1800" b="1" i="0" u="none" strike="noStrike" kern="1200" cap="none" spc="0" normalizeH="0" baseline="0" noProof="0" dirty="0">
                <a:ln>
                  <a:noFill/>
                </a:ln>
                <a:solidFill>
                  <a:prstClr val="black"/>
                </a:solidFill>
                <a:effectLst/>
                <a:uLnTx/>
                <a:uFillTx/>
                <a:latin typeface="Alexandria"/>
              </a:rPr>
              <a:t>Sixth: PROJECT FORMATS</a:t>
            </a:r>
            <a:r>
              <a:rPr kumimoji="0" lang="en-US" sz="1800" b="0" i="0" u="none" strike="noStrike" kern="1200" cap="none" spc="0" normalizeH="0" baseline="0" noProof="0" dirty="0">
                <a:ln>
                  <a:noFill/>
                </a:ln>
                <a:solidFill>
                  <a:prstClr val="black"/>
                </a:solidFill>
                <a:effectLst/>
                <a:uLnTx/>
                <a:uFillTx/>
                <a:latin typeface="Alexandria"/>
              </a:rPr>
              <a:t>:</a:t>
            </a:r>
          </a:p>
          <a:p>
            <a:pPr marL="0" marR="0" lvl="0" indent="0" algn="just" defTabSz="914400" rtl="0" eaLnBrk="1" fontAlgn="auto" latinLnBrk="0" hangingPunct="1">
              <a:lnSpc>
                <a:spcPct val="200000"/>
              </a:lnSpc>
              <a:spcBef>
                <a:spcPts val="0"/>
              </a:spcBef>
              <a:spcAft>
                <a:spcPts val="0"/>
              </a:spcAft>
              <a:buClrTx/>
              <a:buSzTx/>
              <a:buFontTx/>
              <a:buNone/>
              <a:tabLst/>
              <a:defRPr/>
            </a:pPr>
            <a:r>
              <a:rPr kumimoji="0" lang="en-US" sz="1800" b="0" i="0" u="none" strike="noStrike" kern="1200" cap="none" spc="0" normalizeH="0" baseline="0" noProof="0" dirty="0">
                <a:ln>
                  <a:noFill/>
                </a:ln>
                <a:solidFill>
                  <a:prstClr val="black"/>
                </a:solidFill>
                <a:effectLst/>
                <a:uLnTx/>
                <a:uFillTx/>
                <a:latin typeface="Alexandria"/>
              </a:rPr>
              <a:t>There can be many different views of the objective of a cost control system depending on the owner, the contractor, or the designer. Construction projects are undertaken using different contract formats where the owner, contractor, and architect/engineer have different types of relationships with respect to the cost reporting and control functions. </a:t>
            </a:r>
          </a:p>
          <a:p>
            <a:pPr marL="0" marR="0" lvl="0" indent="0" algn="just" defTabSz="914400" rtl="0" eaLnBrk="1" fontAlgn="auto" latinLnBrk="0" hangingPunct="1">
              <a:lnSpc>
                <a:spcPct val="200000"/>
              </a:lnSpc>
              <a:spcBef>
                <a:spcPts val="0"/>
              </a:spcBef>
              <a:spcAft>
                <a:spcPts val="0"/>
              </a:spcAft>
              <a:buClrTx/>
              <a:buSzTx/>
              <a:buFontTx/>
              <a:buNone/>
              <a:tabLst/>
              <a:defRPr/>
            </a:pPr>
            <a:r>
              <a:rPr kumimoji="0" lang="en-US" sz="1800" b="1" i="0" u="none" strike="noStrike" kern="1200" cap="none" spc="0" normalizeH="0" baseline="0" noProof="0" dirty="0">
                <a:ln>
                  <a:noFill/>
                </a:ln>
                <a:solidFill>
                  <a:prstClr val="black"/>
                </a:solidFill>
                <a:effectLst/>
                <a:uLnTx/>
                <a:uFillTx/>
                <a:latin typeface="Alexandria"/>
              </a:rPr>
              <a:t>The Construction Industry Institute (CII Cost/Schedule Task Force, 1987) has identified four basic contracting formats:</a:t>
            </a:r>
          </a:p>
        </p:txBody>
      </p:sp>
      <p:pic>
        <p:nvPicPr>
          <p:cNvPr id="5" name="Graphic 21">
            <a:extLst>
              <a:ext uri="{FF2B5EF4-FFF2-40B4-BE49-F238E27FC236}">
                <a16:creationId xmlns:a16="http://schemas.microsoft.com/office/drawing/2014/main" id="{68132529-45D8-E5AB-66F6-751A4DBB6D3D}"/>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3429508063"/>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3462D6C-503B-E5CE-9EC5-DE32E377ECB4}"/>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F6FCAFC3-0A09-9E1C-1D44-292E2FC97877}"/>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23" name="Rectangle: Rounded Corners 22">
            <a:extLst>
              <a:ext uri="{FF2B5EF4-FFF2-40B4-BE49-F238E27FC236}">
                <a16:creationId xmlns:a16="http://schemas.microsoft.com/office/drawing/2014/main" id="{8C10F473-C28F-F9CD-7B7F-9EC257E2DD20}"/>
              </a:ext>
            </a:extLst>
          </p:cNvPr>
          <p:cNvSpPr/>
          <p:nvPr/>
        </p:nvSpPr>
        <p:spPr>
          <a:xfrm>
            <a:off x="9733934" y="952845"/>
            <a:ext cx="3002401"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a:defRPr/>
            </a:pPr>
            <a:r>
              <a:rPr lang="en-US" b="1" dirty="0">
                <a:solidFill>
                  <a:prstClr val="black"/>
                </a:solidFill>
                <a:latin typeface="Alexandria" charset="0"/>
                <a:cs typeface="Alexandria" charset="0"/>
              </a:rPr>
              <a:t>Lecture 6</a:t>
            </a:r>
            <a:endParaRPr kumimoji="0" lang="en-US" sz="1800" b="1" i="0" u="none" strike="noStrike" kern="1200" cap="none" spc="0" normalizeH="0" baseline="0" noProof="0" dirty="0">
              <a:ln>
                <a:noFill/>
              </a:ln>
              <a:solidFill>
                <a:prstClr val="white"/>
              </a:solidFill>
              <a:effectLst/>
              <a:uLnTx/>
              <a:uFillTx/>
              <a:latin typeface="Alexandria" charset="0"/>
              <a:ea typeface="+mn-ea"/>
              <a:cs typeface="Alexandria" charset="0"/>
            </a:endParaRPr>
          </a:p>
        </p:txBody>
      </p:sp>
      <p:sp>
        <p:nvSpPr>
          <p:cNvPr id="25" name="Rectangle: Rounded Corners 24">
            <a:extLst>
              <a:ext uri="{FF2B5EF4-FFF2-40B4-BE49-F238E27FC236}">
                <a16:creationId xmlns:a16="http://schemas.microsoft.com/office/drawing/2014/main" id="{D1102019-3EE8-3D96-F680-1DB011936AC1}"/>
              </a:ext>
            </a:extLst>
          </p:cNvPr>
          <p:cNvSpPr/>
          <p:nvPr/>
        </p:nvSpPr>
        <p:spPr>
          <a:xfrm>
            <a:off x="1181062" y="1285192"/>
            <a:ext cx="9019219"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just" defTabSz="914400" rtl="0" eaLnBrk="1" fontAlgn="auto" latinLnBrk="0" hangingPunct="1">
              <a:lnSpc>
                <a:spcPct val="150000"/>
              </a:lnSpc>
              <a:spcBef>
                <a:spcPts val="0"/>
              </a:spcBef>
              <a:spcAft>
                <a:spcPts val="0"/>
              </a:spcAft>
              <a:buClrTx/>
              <a:buSzTx/>
              <a:buFontTx/>
              <a:buNone/>
              <a:tabLst/>
              <a:defRPr/>
            </a:pPr>
            <a:r>
              <a:rPr kumimoji="0" lang="en-US" sz="1800" b="1" i="0" u="none" strike="noStrike" kern="1200" cap="none" spc="0" normalizeH="0" baseline="0" noProof="0" dirty="0">
                <a:ln>
                  <a:noFill/>
                </a:ln>
                <a:solidFill>
                  <a:prstClr val="black"/>
                </a:solidFill>
                <a:effectLst/>
                <a:uLnTx/>
                <a:uFillTx/>
                <a:latin typeface="Alexandria"/>
              </a:rPr>
              <a:t>1-Prime contractor (or general contractor, GC):</a:t>
            </a:r>
            <a:r>
              <a:rPr kumimoji="0" lang="en-US" sz="1800" b="0" i="0" u="none" strike="noStrike" kern="1200" cap="none" spc="0" normalizeH="0" baseline="0" noProof="0" dirty="0">
                <a:ln>
                  <a:noFill/>
                </a:ln>
                <a:solidFill>
                  <a:prstClr val="black"/>
                </a:solidFill>
                <a:effectLst/>
                <a:uLnTx/>
                <a:uFillTx/>
                <a:latin typeface="Alexandria"/>
              </a:rPr>
              <a:t> The contract for construction is between the owner and one contractor who has full responsibility for accomplishing the construction. The contract can be either fixed price (lump sum, unit price, or combination thereof) or reimbursable. It can have special features such as a guaranteed maximum cost, and incentive</a:t>
            </a:r>
          </a:p>
          <a:p>
            <a:pPr marL="0" marR="0" lvl="0" indent="0" algn="just" defTabSz="914400" rtl="0" eaLnBrk="1" fontAlgn="auto" latinLnBrk="0" hangingPunct="1">
              <a:lnSpc>
                <a:spcPct val="150000"/>
              </a:lnSpc>
              <a:spcBef>
                <a:spcPts val="0"/>
              </a:spcBef>
              <a:spcAft>
                <a:spcPts val="0"/>
              </a:spcAft>
              <a:buClrTx/>
              <a:buSzTx/>
              <a:buFontTx/>
              <a:buNone/>
              <a:tabLst/>
              <a:defRPr/>
            </a:pPr>
            <a:r>
              <a:rPr kumimoji="0" lang="en-US" sz="1800" b="0" i="0" u="none" strike="noStrike" kern="1200" cap="none" spc="0" normalizeH="0" baseline="0" noProof="0" dirty="0">
                <a:ln>
                  <a:noFill/>
                </a:ln>
                <a:solidFill>
                  <a:prstClr val="black"/>
                </a:solidFill>
                <a:effectLst/>
                <a:uLnTx/>
                <a:uFillTx/>
                <a:latin typeface="Alexandria"/>
              </a:rPr>
              <a:t>features such as target cost or workhours with shared savings/penalties, milestone bonus/penalties, or other performance bonuses.  </a:t>
            </a:r>
          </a:p>
          <a:p>
            <a:pPr marL="0" marR="0" lvl="0" indent="0" algn="just" defTabSz="914400" rtl="0" eaLnBrk="1" fontAlgn="auto" latinLnBrk="0" hangingPunct="1">
              <a:lnSpc>
                <a:spcPct val="150000"/>
              </a:lnSpc>
              <a:spcBef>
                <a:spcPts val="0"/>
              </a:spcBef>
              <a:spcAft>
                <a:spcPts val="0"/>
              </a:spcAft>
              <a:buClrTx/>
              <a:buSzTx/>
              <a:buFontTx/>
              <a:buNone/>
              <a:tabLst/>
              <a:defRPr/>
            </a:pPr>
            <a:r>
              <a:rPr kumimoji="0" lang="en-US" sz="1800" b="0" i="0" u="none" strike="noStrike" kern="1200" cap="none" spc="0" normalizeH="0" baseline="0" noProof="0" dirty="0">
                <a:ln>
                  <a:noFill/>
                </a:ln>
                <a:solidFill>
                  <a:prstClr val="black"/>
                </a:solidFill>
                <a:effectLst/>
                <a:uLnTx/>
                <a:uFillTx/>
                <a:latin typeface="Alexandria"/>
              </a:rPr>
              <a:t>The GC is responsible for establishing a cost control system, and the owner can be expected to require submission of a schedule of values and some agreed upon mechanism for progress payments.</a:t>
            </a:r>
          </a:p>
        </p:txBody>
      </p:sp>
      <p:pic>
        <p:nvPicPr>
          <p:cNvPr id="5" name="Graphic 21">
            <a:extLst>
              <a:ext uri="{FF2B5EF4-FFF2-40B4-BE49-F238E27FC236}">
                <a16:creationId xmlns:a16="http://schemas.microsoft.com/office/drawing/2014/main" id="{3650E26B-15FF-53CB-38DA-90F6EC96ECE7}"/>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1801887539"/>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92E3FA5-82F7-B3C9-017E-9340202A189C}"/>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4EB86A66-D7BF-21D5-C6A1-81B7CE13F760}"/>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23" name="Rectangle: Rounded Corners 22">
            <a:extLst>
              <a:ext uri="{FF2B5EF4-FFF2-40B4-BE49-F238E27FC236}">
                <a16:creationId xmlns:a16="http://schemas.microsoft.com/office/drawing/2014/main" id="{23B38624-8656-19D6-0481-21D92D3B9387}"/>
              </a:ext>
            </a:extLst>
          </p:cNvPr>
          <p:cNvSpPr/>
          <p:nvPr/>
        </p:nvSpPr>
        <p:spPr>
          <a:xfrm>
            <a:off x="9733934" y="952845"/>
            <a:ext cx="3002401"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a:defRPr/>
            </a:pPr>
            <a:r>
              <a:rPr lang="en-US" b="1" dirty="0">
                <a:solidFill>
                  <a:prstClr val="black"/>
                </a:solidFill>
                <a:latin typeface="Alexandria" charset="0"/>
                <a:cs typeface="Alexandria" charset="0"/>
              </a:rPr>
              <a:t>Lecture 6</a:t>
            </a:r>
            <a:endParaRPr lang="en-US" b="1" dirty="0">
              <a:solidFill>
                <a:prstClr val="white"/>
              </a:solidFill>
              <a:latin typeface="Alexandria" charset="0"/>
              <a:cs typeface="Alexandria" charset="0"/>
            </a:endParaRPr>
          </a:p>
        </p:txBody>
      </p:sp>
      <p:sp>
        <p:nvSpPr>
          <p:cNvPr id="25" name="Rectangle: Rounded Corners 24">
            <a:extLst>
              <a:ext uri="{FF2B5EF4-FFF2-40B4-BE49-F238E27FC236}">
                <a16:creationId xmlns:a16="http://schemas.microsoft.com/office/drawing/2014/main" id="{262B9B56-303F-281E-3FFF-A1D2F9DCBDC2}"/>
              </a:ext>
            </a:extLst>
          </p:cNvPr>
          <p:cNvSpPr/>
          <p:nvPr/>
        </p:nvSpPr>
        <p:spPr>
          <a:xfrm>
            <a:off x="1181062" y="1270444"/>
            <a:ext cx="9019219"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just">
              <a:lnSpc>
                <a:spcPct val="150000"/>
              </a:lnSpc>
              <a:defRPr/>
            </a:pPr>
            <a:r>
              <a:rPr lang="en-US" sz="1700" b="1" dirty="0">
                <a:solidFill>
                  <a:schemeClr val="tx1"/>
                </a:solidFill>
                <a:latin typeface="Alexandria"/>
              </a:rPr>
              <a:t>2-Multiple Primes managed by a construction manager (CM): </a:t>
            </a:r>
            <a:r>
              <a:rPr lang="en-US" sz="1700" dirty="0">
                <a:solidFill>
                  <a:schemeClr val="tx1"/>
                </a:solidFill>
                <a:latin typeface="Alexandria"/>
              </a:rPr>
              <a:t>The CM function is handled by the owner or some agency under contract to the owner. The project is divided into major components or packages with separate contracts awarded for each component. The contracts may be between the owner and the contractors or between the CM and contractors. Normally the CM will establish the cost control system and require each contractor to operate within that system.</a:t>
            </a:r>
          </a:p>
          <a:p>
            <a:pPr lvl="0" algn="just">
              <a:lnSpc>
                <a:spcPct val="150000"/>
              </a:lnSpc>
              <a:defRPr/>
            </a:pPr>
            <a:r>
              <a:rPr lang="en-US" sz="1700" b="1" dirty="0">
                <a:solidFill>
                  <a:schemeClr val="tx1"/>
                </a:solidFill>
                <a:latin typeface="Alexandria"/>
              </a:rPr>
              <a:t>3-Turnkey: </a:t>
            </a:r>
            <a:r>
              <a:rPr lang="en-US" sz="1700" dirty="0">
                <a:solidFill>
                  <a:schemeClr val="tx1"/>
                </a:solidFill>
                <a:latin typeface="Alexandria"/>
              </a:rPr>
              <a:t>The total management of engineering, procurement, and construction (EPC) is given to one firm, which may choose to handle all functions using its own resources or may choose to subcontract portions to others. The turnkey contractor will establish and maintain a cost control system.</a:t>
            </a:r>
          </a:p>
          <a:p>
            <a:pPr lvl="0" algn="just">
              <a:lnSpc>
                <a:spcPct val="150000"/>
              </a:lnSpc>
              <a:defRPr/>
            </a:pPr>
            <a:r>
              <a:rPr lang="en-US" sz="1700" b="1" dirty="0">
                <a:solidFill>
                  <a:schemeClr val="tx1"/>
                </a:solidFill>
                <a:latin typeface="Alexandria"/>
              </a:rPr>
              <a:t>4-Owner as general contractor</a:t>
            </a:r>
            <a:r>
              <a:rPr lang="en-US" sz="1700" dirty="0">
                <a:solidFill>
                  <a:schemeClr val="tx1"/>
                </a:solidFill>
                <a:latin typeface="Alexandria"/>
              </a:rPr>
              <a:t>: The owner maintains a project management staff that directly manages company projects using a combination of direct-hire and subcontracting.</a:t>
            </a:r>
            <a:endParaRPr kumimoji="0" lang="en-US" sz="1700" i="0" u="none" strike="noStrike" kern="1200" cap="none" spc="0" normalizeH="0" baseline="0" noProof="0" dirty="0">
              <a:ln>
                <a:noFill/>
              </a:ln>
              <a:solidFill>
                <a:schemeClr val="tx1"/>
              </a:solidFill>
              <a:effectLst/>
              <a:uLnTx/>
              <a:uFillTx/>
              <a:latin typeface="Alexandria"/>
            </a:endParaRPr>
          </a:p>
        </p:txBody>
      </p:sp>
      <p:pic>
        <p:nvPicPr>
          <p:cNvPr id="5" name="Graphic 21">
            <a:extLst>
              <a:ext uri="{FF2B5EF4-FFF2-40B4-BE49-F238E27FC236}">
                <a16:creationId xmlns:a16="http://schemas.microsoft.com/office/drawing/2014/main" id="{43AE060B-0F43-970E-CAAF-E46C3B14889D}"/>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3339179852"/>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A0ABD1C-4DEA-5E13-D7E8-F915412C6C08}"/>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F27E8099-A9FF-9056-53C8-8EE10DE34334}"/>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23" name="Rectangle: Rounded Corners 22">
            <a:extLst>
              <a:ext uri="{FF2B5EF4-FFF2-40B4-BE49-F238E27FC236}">
                <a16:creationId xmlns:a16="http://schemas.microsoft.com/office/drawing/2014/main" id="{8550420C-8EB2-9938-FB1E-6811D597E7A5}"/>
              </a:ext>
            </a:extLst>
          </p:cNvPr>
          <p:cNvSpPr/>
          <p:nvPr/>
        </p:nvSpPr>
        <p:spPr>
          <a:xfrm>
            <a:off x="9733934" y="952845"/>
            <a:ext cx="3002401"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a:defRPr/>
            </a:pPr>
            <a:r>
              <a:rPr lang="en-US" b="1" dirty="0">
                <a:solidFill>
                  <a:prstClr val="black"/>
                </a:solidFill>
                <a:latin typeface="Alexandria" charset="0"/>
                <a:cs typeface="Alexandria" charset="0"/>
              </a:rPr>
              <a:t>Lecture 6</a:t>
            </a:r>
            <a:endParaRPr lang="en-US" b="1" dirty="0">
              <a:solidFill>
                <a:prstClr val="white"/>
              </a:solidFill>
              <a:latin typeface="Alexandria" charset="0"/>
              <a:cs typeface="Alexandria" charset="0"/>
            </a:endParaRPr>
          </a:p>
        </p:txBody>
      </p:sp>
      <p:sp>
        <p:nvSpPr>
          <p:cNvPr id="25" name="Rectangle: Rounded Corners 24">
            <a:extLst>
              <a:ext uri="{FF2B5EF4-FFF2-40B4-BE49-F238E27FC236}">
                <a16:creationId xmlns:a16="http://schemas.microsoft.com/office/drawing/2014/main" id="{C374A151-76B3-7339-C54C-E8B359A1D4C7}"/>
              </a:ext>
            </a:extLst>
          </p:cNvPr>
          <p:cNvSpPr/>
          <p:nvPr/>
        </p:nvSpPr>
        <p:spPr>
          <a:xfrm>
            <a:off x="1181062" y="1270444"/>
            <a:ext cx="9019219"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just">
              <a:defRPr/>
            </a:pPr>
            <a:r>
              <a:rPr lang="en-US" b="1" dirty="0">
                <a:solidFill>
                  <a:schemeClr val="tx1"/>
                </a:solidFill>
                <a:latin typeface="Alexandria"/>
              </a:rPr>
              <a:t>-Contracting Party Viewpoints:</a:t>
            </a:r>
          </a:p>
          <a:p>
            <a:pPr lvl="0" algn="just">
              <a:lnSpc>
                <a:spcPct val="150000"/>
              </a:lnSpc>
              <a:defRPr/>
            </a:pPr>
            <a:r>
              <a:rPr lang="en-US" dirty="0">
                <a:solidFill>
                  <a:schemeClr val="tx1"/>
                </a:solidFill>
                <a:latin typeface="Alexandria"/>
              </a:rPr>
              <a:t>Each of the contracting parties in the project formats just listed is interested in cost control. </a:t>
            </a:r>
            <a:r>
              <a:rPr lang="en-US" b="1" dirty="0">
                <a:solidFill>
                  <a:schemeClr val="tx1"/>
                </a:solidFill>
                <a:latin typeface="Alexandria"/>
              </a:rPr>
              <a:t>The owner is interested in making sure that the project is completed within budget</a:t>
            </a:r>
            <a:r>
              <a:rPr lang="en-US" dirty="0">
                <a:solidFill>
                  <a:schemeClr val="tx1"/>
                </a:solidFill>
                <a:latin typeface="Alexandria"/>
              </a:rPr>
              <a:t>. The </a:t>
            </a:r>
            <a:r>
              <a:rPr lang="en-US" b="1" dirty="0">
                <a:solidFill>
                  <a:schemeClr val="tx1"/>
                </a:solidFill>
                <a:latin typeface="Alexandria"/>
              </a:rPr>
              <a:t>architect/engineer’s </a:t>
            </a:r>
            <a:r>
              <a:rPr lang="en-US" dirty="0">
                <a:solidFill>
                  <a:schemeClr val="tx1"/>
                </a:solidFill>
                <a:latin typeface="Alexandria"/>
              </a:rPr>
              <a:t>involvement depends upon the level of design completion and the overlapping of engineering, procurement, and construction. The CM’s interest is the same as that of the owner. The </a:t>
            </a:r>
            <a:r>
              <a:rPr lang="en-US" b="1" dirty="0">
                <a:solidFill>
                  <a:schemeClr val="tx1"/>
                </a:solidFill>
                <a:latin typeface="Alexandria"/>
              </a:rPr>
              <a:t>contractor and subcontractors </a:t>
            </a:r>
            <a:r>
              <a:rPr lang="en-US" dirty="0">
                <a:solidFill>
                  <a:schemeClr val="tx1"/>
                </a:solidFill>
                <a:latin typeface="Alexandria"/>
              </a:rPr>
              <a:t>are interested in detail cost control regardless of the contract type.</a:t>
            </a:r>
          </a:p>
          <a:p>
            <a:pPr lvl="0" algn="just">
              <a:lnSpc>
                <a:spcPct val="150000"/>
              </a:lnSpc>
              <a:defRPr/>
            </a:pPr>
            <a:r>
              <a:rPr lang="en-US" dirty="0">
                <a:solidFill>
                  <a:schemeClr val="tx1"/>
                </a:solidFill>
                <a:latin typeface="Alexandria"/>
              </a:rPr>
              <a:t>Project cost control requires cooperation between all parties in a project.</a:t>
            </a:r>
          </a:p>
          <a:p>
            <a:pPr lvl="0" algn="just">
              <a:lnSpc>
                <a:spcPct val="150000"/>
              </a:lnSpc>
              <a:defRPr/>
            </a:pPr>
            <a:r>
              <a:rPr lang="en-US" dirty="0">
                <a:solidFill>
                  <a:schemeClr val="tx1"/>
                </a:solidFill>
                <a:latin typeface="Alexandria"/>
              </a:rPr>
              <a:t>Figure 5.1 shows the major information flow paths between the cost control</a:t>
            </a:r>
          </a:p>
          <a:p>
            <a:pPr lvl="0" algn="just">
              <a:lnSpc>
                <a:spcPct val="150000"/>
              </a:lnSpc>
              <a:defRPr/>
            </a:pPr>
            <a:r>
              <a:rPr lang="en-US" dirty="0">
                <a:solidFill>
                  <a:schemeClr val="tx1"/>
                </a:solidFill>
                <a:latin typeface="Alexandria"/>
              </a:rPr>
              <a:t>system and other areas of concern.</a:t>
            </a:r>
          </a:p>
        </p:txBody>
      </p:sp>
      <p:pic>
        <p:nvPicPr>
          <p:cNvPr id="5" name="Graphic 21">
            <a:extLst>
              <a:ext uri="{FF2B5EF4-FFF2-40B4-BE49-F238E27FC236}">
                <a16:creationId xmlns:a16="http://schemas.microsoft.com/office/drawing/2014/main" id="{CB94926A-8D61-41EC-9ECB-F8AF210BD0B3}"/>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1025880206"/>
      </p:ext>
    </p:extLst>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34F72C1-9538-2F8F-78DC-6BEEC74853CB}"/>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679BC79A-4FC1-564D-2314-EB322069DAEE}"/>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23" name="Rectangle: Rounded Corners 22">
            <a:extLst>
              <a:ext uri="{FF2B5EF4-FFF2-40B4-BE49-F238E27FC236}">
                <a16:creationId xmlns:a16="http://schemas.microsoft.com/office/drawing/2014/main" id="{70BBC499-B127-DBB4-3BE9-55FB12B4D6C8}"/>
              </a:ext>
            </a:extLst>
          </p:cNvPr>
          <p:cNvSpPr/>
          <p:nvPr/>
        </p:nvSpPr>
        <p:spPr>
          <a:xfrm>
            <a:off x="9733934" y="952845"/>
            <a:ext cx="3002401"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a:defRPr/>
            </a:pPr>
            <a:r>
              <a:rPr lang="en-US" b="1" dirty="0">
                <a:solidFill>
                  <a:prstClr val="black"/>
                </a:solidFill>
                <a:latin typeface="Alexandria" charset="0"/>
                <a:cs typeface="Alexandria" charset="0"/>
              </a:rPr>
              <a:t>Lecture 6</a:t>
            </a:r>
            <a:endParaRPr lang="en-US" b="1" dirty="0">
              <a:solidFill>
                <a:prstClr val="white"/>
              </a:solidFill>
              <a:latin typeface="Alexandria" charset="0"/>
              <a:cs typeface="Alexandria" charset="0"/>
            </a:endParaRPr>
          </a:p>
        </p:txBody>
      </p:sp>
      <p:sp>
        <p:nvSpPr>
          <p:cNvPr id="25" name="Rectangle: Rounded Corners 24">
            <a:extLst>
              <a:ext uri="{FF2B5EF4-FFF2-40B4-BE49-F238E27FC236}">
                <a16:creationId xmlns:a16="http://schemas.microsoft.com/office/drawing/2014/main" id="{1C6CF7FA-BD0F-D82A-ABDA-194405BD8853}"/>
              </a:ext>
            </a:extLst>
          </p:cNvPr>
          <p:cNvSpPr/>
          <p:nvPr/>
        </p:nvSpPr>
        <p:spPr>
          <a:xfrm>
            <a:off x="1181062" y="1270444"/>
            <a:ext cx="9019219"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defRPr/>
            </a:pPr>
            <a:endParaRPr lang="en-US" b="1" dirty="0">
              <a:solidFill>
                <a:schemeClr val="tx1"/>
              </a:solidFill>
            </a:endParaRPr>
          </a:p>
          <a:p>
            <a:pPr lvl="0">
              <a:defRPr/>
            </a:pPr>
            <a:endParaRPr lang="en-US" b="1" dirty="0">
              <a:solidFill>
                <a:schemeClr val="tx1"/>
              </a:solidFill>
            </a:endParaRPr>
          </a:p>
          <a:p>
            <a:pPr lvl="0">
              <a:defRPr/>
            </a:pPr>
            <a:endParaRPr lang="en-US" b="1" dirty="0">
              <a:solidFill>
                <a:schemeClr val="tx1"/>
              </a:solidFill>
            </a:endParaRPr>
          </a:p>
          <a:p>
            <a:pPr lvl="0">
              <a:defRPr/>
            </a:pPr>
            <a:endParaRPr lang="en-US" b="1" dirty="0">
              <a:solidFill>
                <a:schemeClr val="tx1"/>
              </a:solidFill>
            </a:endParaRPr>
          </a:p>
          <a:p>
            <a:pPr lvl="0">
              <a:defRPr/>
            </a:pPr>
            <a:endParaRPr lang="en-US" b="1" dirty="0">
              <a:solidFill>
                <a:schemeClr val="tx1"/>
              </a:solidFill>
            </a:endParaRPr>
          </a:p>
          <a:p>
            <a:pPr lvl="0">
              <a:defRPr/>
            </a:pPr>
            <a:endParaRPr lang="en-US" b="1" dirty="0">
              <a:solidFill>
                <a:schemeClr val="tx1"/>
              </a:solidFill>
            </a:endParaRPr>
          </a:p>
          <a:p>
            <a:pPr lvl="0">
              <a:defRPr/>
            </a:pPr>
            <a:endParaRPr lang="en-US" b="1" dirty="0">
              <a:solidFill>
                <a:schemeClr val="tx1"/>
              </a:solidFill>
            </a:endParaRPr>
          </a:p>
          <a:p>
            <a:pPr lvl="0">
              <a:defRPr/>
            </a:pPr>
            <a:endParaRPr lang="en-US" b="1" dirty="0">
              <a:solidFill>
                <a:schemeClr val="tx1"/>
              </a:solidFill>
            </a:endParaRPr>
          </a:p>
          <a:p>
            <a:pPr lvl="0">
              <a:defRPr/>
            </a:pPr>
            <a:endParaRPr lang="en-US" b="1" dirty="0">
              <a:solidFill>
                <a:schemeClr val="tx1"/>
              </a:solidFill>
            </a:endParaRPr>
          </a:p>
          <a:p>
            <a:pPr lvl="0">
              <a:defRPr/>
            </a:pPr>
            <a:endParaRPr lang="en-US" b="1" dirty="0">
              <a:solidFill>
                <a:schemeClr val="tx1"/>
              </a:solidFill>
            </a:endParaRPr>
          </a:p>
          <a:p>
            <a:pPr lvl="0">
              <a:defRPr/>
            </a:pPr>
            <a:endParaRPr kumimoji="0" lang="en-US" sz="1800" b="0" i="0" u="none" strike="noStrike" kern="1200" cap="none" spc="0" normalizeH="0" baseline="0" noProof="0" dirty="0">
              <a:ln>
                <a:noFill/>
              </a:ln>
              <a:solidFill>
                <a:schemeClr val="tx1"/>
              </a:solidFill>
              <a:effectLst/>
              <a:uLnTx/>
              <a:uFillTx/>
              <a:latin typeface="Calibri"/>
              <a:ea typeface="+mn-ea"/>
              <a:cs typeface="+mn-cs"/>
            </a:endParaRPr>
          </a:p>
          <a:p>
            <a:pPr lvl="0">
              <a:defRPr/>
            </a:pPr>
            <a:endParaRPr lang="en-US" dirty="0">
              <a:solidFill>
                <a:schemeClr val="tx1"/>
              </a:solidFill>
              <a:latin typeface="Calibri"/>
            </a:endParaRPr>
          </a:p>
          <a:p>
            <a:pPr lvl="0">
              <a:defRPr/>
            </a:pPr>
            <a:endParaRPr kumimoji="0" lang="en-US" sz="1800" b="0" i="0" u="none" strike="noStrike" kern="1200" cap="none" spc="0" normalizeH="0" baseline="0" noProof="0" dirty="0">
              <a:ln>
                <a:noFill/>
              </a:ln>
              <a:solidFill>
                <a:schemeClr val="tx1"/>
              </a:solidFill>
              <a:effectLst/>
              <a:uLnTx/>
              <a:uFillTx/>
              <a:latin typeface="Calibri"/>
              <a:ea typeface="+mn-ea"/>
              <a:cs typeface="+mn-cs"/>
            </a:endParaRPr>
          </a:p>
          <a:p>
            <a:pPr lvl="0">
              <a:defRPr/>
            </a:pPr>
            <a:endParaRPr lang="en-US" dirty="0">
              <a:solidFill>
                <a:schemeClr val="tx1"/>
              </a:solidFill>
              <a:latin typeface="Calibri"/>
            </a:endParaRPr>
          </a:p>
          <a:p>
            <a:pPr lvl="0">
              <a:defRPr/>
            </a:pPr>
            <a:endParaRPr kumimoji="0" lang="en-US" sz="1800" b="0" i="0" u="none" strike="noStrike" kern="1200" cap="none" spc="0" normalizeH="0" baseline="0" noProof="0" dirty="0">
              <a:ln>
                <a:noFill/>
              </a:ln>
              <a:solidFill>
                <a:schemeClr val="tx1"/>
              </a:solidFill>
              <a:effectLst/>
              <a:uLnTx/>
              <a:uFillTx/>
              <a:latin typeface="Calibri"/>
              <a:ea typeface="+mn-ea"/>
              <a:cs typeface="+mn-cs"/>
            </a:endParaRPr>
          </a:p>
          <a:p>
            <a:pPr lvl="0">
              <a:defRPr/>
            </a:pPr>
            <a:endParaRPr lang="en-US" dirty="0">
              <a:solidFill>
                <a:schemeClr val="tx1"/>
              </a:solidFill>
              <a:latin typeface="Calibri"/>
            </a:endParaRPr>
          </a:p>
          <a:p>
            <a:pPr lvl="0">
              <a:defRPr/>
            </a:pPr>
            <a:endParaRPr kumimoji="0" lang="en-US" sz="1800" b="0" i="0" u="none" strike="noStrike" kern="1200" cap="none" spc="0" normalizeH="0" baseline="0" noProof="0" dirty="0">
              <a:ln>
                <a:noFill/>
              </a:ln>
              <a:solidFill>
                <a:schemeClr val="tx1"/>
              </a:solidFill>
              <a:effectLst/>
              <a:uLnTx/>
              <a:uFillTx/>
              <a:latin typeface="Calibri"/>
              <a:ea typeface="+mn-ea"/>
              <a:cs typeface="+mn-cs"/>
            </a:endParaRPr>
          </a:p>
          <a:p>
            <a:pPr lvl="0">
              <a:defRPr/>
            </a:pPr>
            <a:endParaRPr lang="en-US" dirty="0">
              <a:solidFill>
                <a:schemeClr val="tx1"/>
              </a:solidFill>
              <a:latin typeface="Calibri"/>
            </a:endParaRPr>
          </a:p>
          <a:p>
            <a:pPr lvl="0">
              <a:defRPr/>
            </a:pPr>
            <a:endParaRPr kumimoji="0" lang="en-US" sz="1800" b="0" i="0" u="none" strike="noStrike" kern="1200" cap="none" spc="0" normalizeH="0" baseline="0" noProof="0" dirty="0">
              <a:ln>
                <a:noFill/>
              </a:ln>
              <a:solidFill>
                <a:schemeClr val="tx1"/>
              </a:solidFill>
              <a:effectLst/>
              <a:uLnTx/>
              <a:uFillTx/>
              <a:latin typeface="Calibri"/>
              <a:ea typeface="+mn-ea"/>
              <a:cs typeface="+mn-cs"/>
            </a:endParaRPr>
          </a:p>
          <a:p>
            <a:pPr lvl="0">
              <a:defRPr/>
            </a:pPr>
            <a:endParaRPr lang="en-US" dirty="0">
              <a:solidFill>
                <a:schemeClr val="tx1"/>
              </a:solidFill>
              <a:latin typeface="Calibri"/>
            </a:endParaRPr>
          </a:p>
          <a:p>
            <a:pPr lvl="0">
              <a:defRPr/>
            </a:pPr>
            <a:endParaRPr kumimoji="0" lang="en-US" sz="1800" b="0" i="0" u="none" strike="noStrike" kern="1200" cap="none" spc="0" normalizeH="0" baseline="0" noProof="0" dirty="0">
              <a:ln>
                <a:noFill/>
              </a:ln>
              <a:solidFill>
                <a:schemeClr val="tx1"/>
              </a:solidFill>
              <a:effectLst/>
              <a:uLnTx/>
              <a:uFillTx/>
              <a:latin typeface="Calibri"/>
              <a:ea typeface="+mn-ea"/>
              <a:cs typeface="+mn-cs"/>
            </a:endParaRPr>
          </a:p>
          <a:p>
            <a:pPr lvl="0">
              <a:defRPr/>
            </a:pPr>
            <a:endParaRPr kumimoji="0" lang="en-US" sz="1800" b="0" i="0" u="none" strike="noStrike" kern="1200" cap="none" spc="0" normalizeH="0" baseline="0" noProof="0" dirty="0">
              <a:ln>
                <a:noFill/>
              </a:ln>
              <a:solidFill>
                <a:schemeClr val="tx1"/>
              </a:solidFill>
              <a:effectLst/>
              <a:uLnTx/>
              <a:uFillTx/>
              <a:latin typeface="Calibri"/>
              <a:ea typeface="+mn-ea"/>
              <a:cs typeface="+mn-cs"/>
            </a:endParaRPr>
          </a:p>
        </p:txBody>
      </p:sp>
      <p:pic>
        <p:nvPicPr>
          <p:cNvPr id="5" name="Graphic 21">
            <a:extLst>
              <a:ext uri="{FF2B5EF4-FFF2-40B4-BE49-F238E27FC236}">
                <a16:creationId xmlns:a16="http://schemas.microsoft.com/office/drawing/2014/main" id="{682CF9CB-0E9B-D7CE-3C9E-29AFCE77FB30}"/>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pic>
        <p:nvPicPr>
          <p:cNvPr id="4" name="Picture 3">
            <a:extLst>
              <a:ext uri="{FF2B5EF4-FFF2-40B4-BE49-F238E27FC236}">
                <a16:creationId xmlns:a16="http://schemas.microsoft.com/office/drawing/2014/main" id="{3843E30B-BFCA-6B06-8642-6F5CB637F5A8}"/>
              </a:ext>
            </a:extLst>
          </p:cNvPr>
          <p:cNvPicPr>
            <a:picLocks noChangeAspect="1"/>
          </p:cNvPicPr>
          <p:nvPr/>
        </p:nvPicPr>
        <p:blipFill>
          <a:blip r:embed="rId3"/>
          <a:stretch>
            <a:fillRect/>
          </a:stretch>
        </p:blipFill>
        <p:spPr>
          <a:xfrm>
            <a:off x="1858296" y="1385661"/>
            <a:ext cx="7875637" cy="4057182"/>
          </a:xfrm>
          <a:prstGeom prst="rect">
            <a:avLst/>
          </a:prstGeom>
        </p:spPr>
      </p:pic>
    </p:spTree>
    <p:extLst>
      <p:ext uri="{BB962C8B-B14F-4D97-AF65-F5344CB8AC3E}">
        <p14:creationId xmlns:p14="http://schemas.microsoft.com/office/powerpoint/2010/main" val="3917147511"/>
      </p:ext>
    </p:extLst>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a:blip r:embed="rId2" cstate="print">
            <a:grayscl/>
            <a:extLst>
              <a:ext uri="{28A0092B-C50C-407E-A947-70E740481C1C}">
                <a14:useLocalDpi xmlns:a14="http://schemas.microsoft.com/office/drawing/2010/main" val="0"/>
              </a:ext>
            </a:extLst>
          </a:blip>
          <a:stretch>
            <a:fillRect/>
          </a:stretch>
        </p:blipFill>
        <p:spPr>
          <a:xfrm>
            <a:off x="0" y="7112"/>
            <a:ext cx="12192000" cy="6843776"/>
          </a:xfrm>
          <a:prstGeom prst="rect">
            <a:avLst/>
          </a:prstGeom>
        </p:spPr>
      </p:pic>
      <p:sp>
        <p:nvSpPr>
          <p:cNvPr id="2" name="Right Triangle 1"/>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0" name="TextBox 9"/>
          <p:cNvSpPr txBox="1"/>
          <p:nvPr/>
        </p:nvSpPr>
        <p:spPr>
          <a:xfrm>
            <a:off x="705831" y="5707075"/>
            <a:ext cx="4524565" cy="829945"/>
          </a:xfrm>
          <a:prstGeom prst="rect">
            <a:avLst/>
          </a:prstGeom>
          <a:noFill/>
        </p:spPr>
        <p:txBody>
          <a:bodyPr wrap="square" rtlCol="0">
            <a:spAutoFit/>
          </a:bodyPr>
          <a:lstStyle/>
          <a:p>
            <a:r>
              <a:rPr lang="en-US" sz="4800" b="1" dirty="0">
                <a:solidFill>
                  <a:schemeClr val="bg1"/>
                </a:solidFill>
                <a:latin typeface="Alexandria" charset="0"/>
                <a:cs typeface="Alexandria" charset="0"/>
              </a:rPr>
              <a:t>Thank You</a:t>
            </a:r>
          </a:p>
        </p:txBody>
      </p:sp>
      <p:pic>
        <p:nvPicPr>
          <p:cNvPr id="13" name="Graphic 12"/>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9576180" y="6168740"/>
            <a:ext cx="2279266" cy="384052"/>
          </a:xfrm>
          <a:prstGeom prst="rect">
            <a:avLst/>
          </a:prstGeom>
        </p:spPr>
      </p:pic>
      <p:sp>
        <p:nvSpPr>
          <p:cNvPr id="14" name="Parallelogram 13"/>
          <p:cNvSpPr/>
          <p:nvPr/>
        </p:nvSpPr>
        <p:spPr>
          <a:xfrm rot="16200000" flipV="1">
            <a:off x="-2058944" y="4401414"/>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1" fmla="*/ 0 w 3801492"/>
              <a:gd name="connsiteY0-2" fmla="*/ 1097456 h 1097456"/>
              <a:gd name="connsiteX1-3" fmla="*/ 1102581 w 3801492"/>
              <a:gd name="connsiteY1-4" fmla="*/ 0 h 1097456"/>
              <a:gd name="connsiteX2-5" fmla="*/ 3801492 w 3801492"/>
              <a:gd name="connsiteY2-6" fmla="*/ 12700 h 1097456"/>
              <a:gd name="connsiteX3-7" fmla="*/ 2724311 w 3801492"/>
              <a:gd name="connsiteY3-8" fmla="*/ 1097456 h 1097456"/>
              <a:gd name="connsiteX4-9" fmla="*/ 0 w 3801492"/>
              <a:gd name="connsiteY4-10" fmla="*/ 1097456 h 1097456"/>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pic>
        <p:nvPicPr>
          <p:cNvPr id="22"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1204686"/>
          </a:xfrm>
          <a:prstGeom prst="rect">
            <a:avLst/>
          </a:prstGeom>
        </p:spPr>
      </p:pic>
    </p:spTree>
  </p:cSld>
  <p:clrMapOvr>
    <a:masterClrMapping/>
  </p:clrMapOvr>
  <mc:AlternateContent xmlns:mc="http://schemas.openxmlformats.org/markup-compatibility/2006" xmlns:p14="http://schemas.microsoft.com/office/powerpoint/2010/main">
    <mc:Choice Requires="p14">
      <p:transition spd="slow" p14:dur="2000" advTm="3537"/>
    </mc:Choice>
    <mc:Fallback xmlns="">
      <p:transition spd="slow" advTm="3537"/>
    </mc:Fallback>
  </mc:AlternateContent>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1_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2_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4.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mso-contentType ?>
<FormTemplates xmlns="http://schemas.microsoft.com/sharepoint/v3/contenttype/forms">
  <Display>DocumentLibraryForm</Display>
  <Edit>DocumentLibraryForm</Edit>
  <New>DocumentLibraryForm</New>
</FormTemplates>
</file>

<file path=customXml/item2.xml><?xml version="1.0" encoding="utf-8"?>
<ct:contentTypeSchema xmlns:ct="http://schemas.microsoft.com/office/2006/metadata/contentType" xmlns:ma="http://schemas.microsoft.com/office/2006/metadata/properties/metaAttributes" ct:_="" ma:_="" ma:contentTypeName="Document" ma:contentTypeID="0x0101006A254F5D6A14094B8840E79896A2F150" ma:contentTypeVersion="15" ma:contentTypeDescription="Create a new document." ma:contentTypeScope="" ma:versionID="d34e7bbcb48818fd0d833e9894516321">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a86f5df151fbcf5ce167cf3c41d5309a"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GenerationTime" minOccurs="0"/>
                <xsd:element ref="ns2:MediaServiceEventHashCode" minOccurs="0"/>
                <xsd:element ref="ns2:MediaLengthInSeconds" minOccurs="0"/>
                <xsd:element ref="ns2:MediaServiceDateTaken" minOccurs="0"/>
                <xsd:element ref="ns2:lcf76f155ced4ddcb4097134ff3c332f" minOccurs="0"/>
                <xsd:element ref="ns3:TaxCatchAll" minOccurs="0"/>
                <xsd:element ref="ns2:MediaServiceOCR" minOccurs="0"/>
                <xsd:element ref="ns3:SharedWithUsers" minOccurs="0"/>
                <xsd:element ref="ns3:SharedWithDetails" minOccurs="0"/>
                <xsd:element ref="ns2:MediaServiceBillingMetadata"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GenerationTime" ma:index="12" nillable="true" ma:displayName="MediaServiceGenerationTime" ma:hidden="true" ma:internalName="MediaServiceGenerationTime" ma:readOnly="true">
      <xsd:simpleType>
        <xsd:restriction base="dms:Text"/>
      </xsd:simpleType>
    </xsd:element>
    <xsd:element name="MediaServiceEventHashCode" ma:index="13" nillable="true" ma:displayName="MediaServiceEventHashCode" ma:hidden="true" ma:internalName="MediaServiceEventHashCode" ma:readOnly="true">
      <xsd:simpleType>
        <xsd:restriction base="dms:Text"/>
      </xsd:simpleType>
    </xsd:element>
    <xsd:element name="MediaLengthInSeconds" ma:index="14" nillable="true" ma:displayName="MediaLengthInSeconds" ma:hidden="true" ma:internalName="MediaLengthInSeconds" ma:readOnly="true">
      <xsd:simpleType>
        <xsd:restriction base="dms:Unknown"/>
      </xsd:simpleType>
    </xsd:element>
    <xsd:element name="MediaServiceDateTaken" ma:index="15" nillable="true" ma:displayName="MediaServiceDateTaken" ma:hidden="true" ma:indexed="true" ma:internalName="MediaServiceDateTaken" ma:readOnly="true">
      <xsd:simpleType>
        <xsd:restriction base="dms:Text"/>
      </xsd:simpleType>
    </xsd:element>
    <xsd:element name="lcf76f155ced4ddcb4097134ff3c332f" ma:index="17" nillable="true" ma:taxonomy="true" ma:internalName="lcf76f155ced4ddcb4097134ff3c332f" ma:taxonomyFieldName="MediaServiceImageTags" ma:displayName="Image Tags"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OCR" ma:index="19" nillable="true" ma:displayName="Extracted Text" ma:internalName="MediaServiceOCR" ma:readOnly="true">
      <xsd:simpleType>
        <xsd:restriction base="dms:Note">
          <xsd:maxLength value="255"/>
        </xsd:restriction>
      </xsd:simpleType>
    </xsd:element>
    <xsd:element name="MediaServiceBillingMetadata" ma:index="22" nillable="true" ma:displayName="MediaServiceBillingMetadata" ma:hidden="true" ma:internalName="MediaServiceBillingMetadata" ma:readOnly="true">
      <xsd:simpleType>
        <xsd:restriction base="dms:Note"/>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b5d792bc-7973-4ea0-b250-91ea47055511}" ma:internalName="TaxCatchAll" ma:showField="CatchAllData" ma:web="49100919-8a76-4266-be0c-7dc583902cb4">
      <xsd:complexType>
        <xsd:complexContent>
          <xsd:extension base="dms:MultiChoiceLookup">
            <xsd:sequence>
              <xsd:element name="Value" type="dms:Lookup" maxOccurs="unbounded" minOccurs="0" nillable="true"/>
            </xsd:sequence>
          </xsd:extension>
        </xsd:complexContent>
      </xsd:complexType>
    </xsd:element>
    <xsd:element name="SharedWithUsers" ma:index="20"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1"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3.xml><?xml version="1.0" encoding="utf-8"?>
<p:properties xmlns:p="http://schemas.microsoft.com/office/2006/metadata/properties" xmlns:xsi="http://www.w3.org/2001/XMLSchema-instance" xmlns:pc="http://schemas.microsoft.com/office/infopath/2007/PartnerControls">
  <documentManagement>
    <lcf76f155ced4ddcb4097134ff3c332f xmlns="d13aca44-ef33-4cf4-9980-7f0b00e6eeb9">
      <Terms xmlns="http://schemas.microsoft.com/office/infopath/2007/PartnerControls"/>
    </lcf76f155ced4ddcb4097134ff3c332f>
    <TaxCatchAll xmlns="49100919-8a76-4266-be0c-7dc583902cb4" xsi:nil="true"/>
  </documentManagement>
</p:properties>
</file>

<file path=customXml/itemProps1.xml><?xml version="1.0" encoding="utf-8"?>
<ds:datastoreItem xmlns:ds="http://schemas.openxmlformats.org/officeDocument/2006/customXml" ds:itemID="{B6922925-B650-4EA1-A7DB-D7297A7637D2}">
  <ds:schemaRefs>
    <ds:schemaRef ds:uri="http://schemas.microsoft.com/sharepoint/v3/contenttype/forms"/>
  </ds:schemaRefs>
</ds:datastoreItem>
</file>

<file path=customXml/itemProps2.xml><?xml version="1.0" encoding="utf-8"?>
<ds:datastoreItem xmlns:ds="http://schemas.openxmlformats.org/officeDocument/2006/customXml" ds:itemID="{320694E5-9BC7-487C-AECE-2D5DE7CACD18}"/>
</file>

<file path=customXml/itemProps3.xml><?xml version="1.0" encoding="utf-8"?>
<ds:datastoreItem xmlns:ds="http://schemas.openxmlformats.org/officeDocument/2006/customXml" ds:itemID="{ACC9A911-23AF-4D6B-960B-1A780C58D828}">
  <ds:schemaRefs>
    <ds:schemaRef ds:uri="http://schemas.microsoft.com/office/2006/metadata/properties"/>
    <ds:schemaRef ds:uri="http://www.w3.org/2000/xmlns/"/>
    <ds:schemaRef ds:uri="aca13214-df29-4e3c-a050-857c0bf7bd8e"/>
    <ds:schemaRef ds:uri="http://schemas.microsoft.com/office/infopath/2007/PartnerControls"/>
    <ds:schemaRef ds:uri="688354b5-287c-4cda-825e-1d7935aea40e"/>
    <ds:schemaRef ds:uri="http://www.w3.org/2001/XMLSchema-instance"/>
    <ds:schemaRef ds:uri="d13aca44-ef33-4cf4-9980-7f0b00e6eeb9"/>
    <ds:schemaRef ds:uri="49100919-8a76-4266-be0c-7dc583902cb4"/>
  </ds:schemaRefs>
</ds:datastoreItem>
</file>

<file path=docProps/app.xml><?xml version="1.0" encoding="utf-8"?>
<Properties xmlns="http://schemas.openxmlformats.org/officeDocument/2006/extended-properties" xmlns:vt="http://schemas.openxmlformats.org/officeDocument/2006/docPropsVTypes">
  <TotalTime>2303</TotalTime>
  <Words>3254</Words>
  <Application>Microsoft Office PowerPoint</Application>
  <PresentationFormat>Widescreen</PresentationFormat>
  <Paragraphs>337</Paragraphs>
  <Slides>42</Slides>
  <Notes>10</Notes>
  <HiddenSlides>0</HiddenSlides>
  <MMClips>0</MMClips>
  <ScaleCrop>false</ScaleCrop>
  <HeadingPairs>
    <vt:vector size="6" baseType="variant">
      <vt:variant>
        <vt:lpstr>Fonts Used</vt:lpstr>
      </vt:variant>
      <vt:variant>
        <vt:i4>7</vt:i4>
      </vt:variant>
      <vt:variant>
        <vt:lpstr>Theme</vt:lpstr>
      </vt:variant>
      <vt:variant>
        <vt:i4>3</vt:i4>
      </vt:variant>
      <vt:variant>
        <vt:lpstr>Slide Titles</vt:lpstr>
      </vt:variant>
      <vt:variant>
        <vt:i4>42</vt:i4>
      </vt:variant>
    </vt:vector>
  </HeadingPairs>
  <TitlesOfParts>
    <vt:vector size="52" baseType="lpstr">
      <vt:lpstr>Alexandria</vt:lpstr>
      <vt:lpstr>Arial</vt:lpstr>
      <vt:lpstr>Calibri</vt:lpstr>
      <vt:lpstr>Calibri Light</vt:lpstr>
      <vt:lpstr>Helvetica-Bold</vt:lpstr>
      <vt:lpstr>Sabon-Roman</vt:lpstr>
      <vt:lpstr>Times New Roman</vt:lpstr>
      <vt:lpstr>Office Theme</vt:lpstr>
      <vt:lpstr>1_Office Theme</vt:lpstr>
      <vt:lpstr>2_Office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rasha aljerd</cp:lastModifiedBy>
  <cp:revision>299</cp:revision>
  <dcterms:created xsi:type="dcterms:W3CDTF">2023-04-29T09:08:00Z</dcterms:created>
  <dcterms:modified xsi:type="dcterms:W3CDTF">2026-07-02T23:10:36Z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ICV">
    <vt:lpwstr>17AA779C58B4485E9875EC7763513157_12</vt:lpwstr>
  </property>
  <property fmtid="{D5CDD505-2E9C-101B-9397-08002B2CF9AE}" pid="3" name="KSOProductBuildVer">
    <vt:lpwstr>1033-12.2.0.13359</vt:lpwstr>
  </property>
  <property fmtid="{D5CDD505-2E9C-101B-9397-08002B2CF9AE}" pid="4" name="ContentTypeId">
    <vt:lpwstr>0x0101006A254F5D6A14094B8840E79896A2F150</vt:lpwstr>
  </property>
  <property fmtid="{D5CDD505-2E9C-101B-9397-08002B2CF9AE}" pid="5" name="MediaServiceImageTags">
    <vt:lpwstr/>
  </property>
</Properties>
</file>