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480" r:id="rId2"/>
    <p:sldId id="303" r:id="rId3"/>
    <p:sldId id="256" r:id="rId4"/>
    <p:sldId id="487" r:id="rId5"/>
    <p:sldId id="493" r:id="rId6"/>
    <p:sldId id="494" r:id="rId7"/>
    <p:sldId id="495" r:id="rId8"/>
    <p:sldId id="496" r:id="rId9"/>
    <p:sldId id="499" r:id="rId10"/>
    <p:sldId id="483" r:id="rId11"/>
    <p:sldId id="497" r:id="rId12"/>
    <p:sldId id="498" r:id="rId13"/>
    <p:sldId id="488" r:id="rId14"/>
    <p:sldId id="491" r:id="rId15"/>
    <p:sldId id="501" r:id="rId16"/>
    <p:sldId id="492" r:id="rId17"/>
    <p:sldId id="500" r:id="rId18"/>
    <p:sldId id="34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87"/>
            <p14:sldId id="493"/>
            <p14:sldId id="494"/>
            <p14:sldId id="495"/>
            <p14:sldId id="496"/>
            <p14:sldId id="499"/>
            <p14:sldId id="483"/>
            <p14:sldId id="497"/>
            <p14:sldId id="498"/>
            <p14:sldId id="488"/>
            <p14:sldId id="491"/>
            <p14:sldId id="501"/>
            <p14:sldId id="492"/>
            <p14:sldId id="50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3E5F"/>
    <a:srgbClr val="03AAF3"/>
    <a:srgbClr val="FDC707"/>
    <a:srgbClr val="565DE4"/>
    <a:srgbClr val="121670"/>
    <a:srgbClr val="191F97"/>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834"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2024-09-21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92608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69307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500932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2024-09-21</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2024-09-21</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2024-09-21</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2024-09-21</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2024-09-21</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2024-09-21</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2024-09-21</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2024-09-21</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2024-09-21</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2024-09-21</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2024-09-21</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2024-09-21</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17.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7.svg"/><Relationship Id="rId2" Type="http://schemas.openxmlformats.org/officeDocument/2006/relationships/image" Target="../media/image23.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Soliman</a:t>
            </a:r>
            <a:endParaRPr lang="en-US" sz="2400" dirty="0">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Intro 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957861" cy="677108"/>
          </a:xfrm>
          <a:prstGeom prst="rect">
            <a:avLst/>
          </a:prstGeom>
          <a:noFill/>
        </p:spPr>
        <p:txBody>
          <a:bodyPr wrap="none" rtlCol="0">
            <a:spAutoFit/>
          </a:bodyPr>
          <a:lstStyle/>
          <a:p>
            <a:r>
              <a:rPr lang="en-US" b="1" dirty="0"/>
              <a:t>DGM233</a:t>
            </a:r>
            <a:endParaRPr lang="en-US" dirty="0"/>
          </a:p>
          <a:p>
            <a:r>
              <a:rPr lang="ar-SA" sz="2000" dirty="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a:t>
            </a:r>
            <a:r>
              <a:rPr lang="ar-SA" sz="2400" b="1" dirty="0" smtClean="0">
                <a:solidFill>
                  <a:srgbClr val="00B0F0"/>
                </a:solidFill>
                <a:latin typeface="Alexandria ExtraBold" pitchFamily="2" charset="-78"/>
                <a:cs typeface="Alexandria ExtraBold" pitchFamily="2" charset="-78"/>
              </a:rPr>
              <a:t>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smtClean="0">
                <a:solidFill>
                  <a:srgbClr val="C00000"/>
                </a:solidFill>
                <a:latin typeface="Alexandria ExtraBold" pitchFamily="2" charset="-78"/>
                <a:ea typeface="Calibri" panose="020F0502020204030204" pitchFamily="34" charset="0"/>
                <a:cs typeface="Alexandria ExtraBold" pitchFamily="2" charset="-78"/>
              </a:rPr>
              <a:t>Journalism Advertising </a:t>
            </a:r>
            <a:r>
              <a:rPr lang="en-US" b="1" dirty="0">
                <a:solidFill>
                  <a:srgbClr val="C00000"/>
                </a:solidFill>
                <a:latin typeface="Alexandria ExtraBold" pitchFamily="2" charset="-78"/>
                <a:ea typeface="Calibri" panose="020F0502020204030204" pitchFamily="34" charset="0"/>
                <a:cs typeface="Alexandria ExtraBold" pitchFamily="2" charset="-78"/>
              </a:rPr>
              <a:t>and </a:t>
            </a:r>
            <a:r>
              <a:rPr lang="en-US" b="1" dirty="0" smtClean="0">
                <a:solidFill>
                  <a:srgbClr val="C00000"/>
                </a:solidFill>
                <a:latin typeface="Alexandria ExtraBold" pitchFamily="2" charset="-78"/>
                <a:ea typeface="Calibri" panose="020F0502020204030204" pitchFamily="34" charset="0"/>
                <a:cs typeface="Alexandria ExtraBold" pitchFamily="2" charset="-78"/>
              </a:rPr>
              <a:t>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75884"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50644" y="2849027"/>
            <a:ext cx="6535177" cy="1077218"/>
          </a:xfrm>
          <a:prstGeom prst="rect">
            <a:avLst/>
          </a:prstGeom>
          <a:noFill/>
        </p:spPr>
        <p:txBody>
          <a:bodyPr wrap="square" rtlCol="0">
            <a:spAutoFit/>
          </a:bodyPr>
          <a:lstStyle/>
          <a:p>
            <a:r>
              <a:rPr lang="ar-SA" sz="2800" b="1" dirty="0">
                <a:solidFill>
                  <a:srgbClr val="00B0F0"/>
                </a:solidFill>
                <a:latin typeface="Alexandria ExtraBold" pitchFamily="2" charset="-78"/>
                <a:cs typeface="Alexandria ExtraBold" pitchFamily="2" charset="-78"/>
              </a:rPr>
              <a:t>الإعلان الصحفي والتسويق الرقمي</a:t>
            </a:r>
          </a:p>
          <a:p>
            <a:endParaRPr lang="en-US" sz="1600" b="1" dirty="0">
              <a:solidFill>
                <a:srgbClr val="00B0F0"/>
              </a:solidFill>
              <a:latin typeface="Times New Roman" panose="02020603050405020304" pitchFamily="18" charset="0"/>
              <a:cs typeface="Times New Roman" panose="02020603050405020304" pitchFamily="18" charset="0"/>
            </a:endParaRPr>
          </a:p>
          <a:p>
            <a:r>
              <a:rPr lang="en-US" sz="2000" b="1" dirty="0">
                <a:solidFill>
                  <a:srgbClr val="C00000"/>
                </a:solidFill>
                <a:latin typeface="Alexandria ExtraBold" pitchFamily="2" charset="-78"/>
                <a:ea typeface="Calibri" panose="020F0502020204030204" pitchFamily="34" charset="0"/>
                <a:cs typeface="Alexandria ExtraBold" pitchFamily="2" charset="-78"/>
              </a:rPr>
              <a:t>Journalism advertising and digital marketing</a:t>
            </a:r>
            <a:endParaRPr lang="ar-EG" sz="20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223</a:t>
            </a:r>
            <a:endParaRPr lang="en-US" sz="2000" dirty="0"/>
          </a:p>
          <a:p>
            <a:r>
              <a:rPr lang="ar-SA" sz="2000" dirty="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5" y="1314366"/>
            <a:ext cx="4785132" cy="56406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ounded Rectangle 2"/>
          <p:cNvSpPr/>
          <p:nvPr/>
        </p:nvSpPr>
        <p:spPr>
          <a:xfrm>
            <a:off x="1763852" y="79525"/>
            <a:ext cx="7254635" cy="821532"/>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ar-SA" sz="2800" b="1" dirty="0" smtClean="0">
                <a:latin typeface="Alexandria Black" pitchFamily="2" charset="-78"/>
                <a:cs typeface="Alexandria Black" pitchFamily="2" charset="-78"/>
              </a:rPr>
              <a:t>   مقدمة </a:t>
            </a:r>
            <a:r>
              <a:rPr lang="ar-SA" sz="2800" b="1" dirty="0">
                <a:latin typeface="Alexandria Black" pitchFamily="2" charset="-78"/>
                <a:cs typeface="Alexandria Black" pitchFamily="2" charset="-78"/>
              </a:rPr>
              <a:t>عن أستاذ المقرر</a:t>
            </a:r>
          </a:p>
        </p:txBody>
      </p:sp>
      <p:sp>
        <p:nvSpPr>
          <p:cNvPr id="6" name="Oval 5"/>
          <p:cNvSpPr/>
          <p:nvPr/>
        </p:nvSpPr>
        <p:spPr>
          <a:xfrm>
            <a:off x="-1097275" y="-1732801"/>
            <a:ext cx="4258159" cy="3813341"/>
          </a:xfrm>
          <a:prstGeom prst="ellipse">
            <a:avLst/>
          </a:prstGeom>
          <a:solidFill>
            <a:srgbClr val="FDC707"/>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2" name="Oval 11"/>
          <p:cNvSpPr/>
          <p:nvPr/>
        </p:nvSpPr>
        <p:spPr>
          <a:xfrm>
            <a:off x="-1152139" y="-1752472"/>
            <a:ext cx="4137994" cy="3847785"/>
          </a:xfrm>
          <a:prstGeom prst="ellipse">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3" name="Oval 12"/>
          <p:cNvSpPr/>
          <p:nvPr/>
        </p:nvSpPr>
        <p:spPr>
          <a:xfrm>
            <a:off x="-1170427" y="-1843956"/>
            <a:ext cx="3960339" cy="3917647"/>
          </a:xfrm>
          <a:prstGeom prst="ellipse">
            <a:avLst/>
          </a:prstGeom>
          <a:solidFill>
            <a:srgbClr val="03AAF3"/>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smtClean="0"/>
          </a:p>
          <a:p>
            <a:pPr algn="ctr"/>
            <a:endParaRPr lang="en-US" dirty="0"/>
          </a:p>
          <a:p>
            <a:pPr algn="ctr"/>
            <a:endParaRPr lang="en-US" dirty="0" smtClean="0"/>
          </a:p>
          <a:p>
            <a:pPr algn="ctr"/>
            <a:endParaRPr lang="en-US" sz="3200" b="1" dirty="0" smtClean="0"/>
          </a:p>
          <a:p>
            <a:pPr algn="ctr"/>
            <a:r>
              <a:rPr lang="en-US" sz="3200" b="1" dirty="0" smtClean="0">
                <a:latin typeface="Alexandria" pitchFamily="2" charset="-78"/>
                <a:cs typeface="Alexandria" pitchFamily="2" charset="-78"/>
              </a:rPr>
              <a:t>Intro</a:t>
            </a:r>
          </a:p>
          <a:p>
            <a:pPr algn="ctr"/>
            <a:r>
              <a:rPr lang="en-US" sz="3200" b="1" dirty="0" smtClean="0">
                <a:latin typeface="Alexandria" pitchFamily="2" charset="-78"/>
                <a:cs typeface="Alexandria" pitchFamily="2" charset="-78"/>
              </a:rPr>
              <a:t>Lecture</a:t>
            </a:r>
            <a:endParaRPr lang="ar-SA" sz="3200" b="1" dirty="0">
              <a:latin typeface="Alexandria" pitchFamily="2" charset="-78"/>
              <a:cs typeface="Alexandria" pitchFamily="2" charset="-78"/>
            </a:endParaRPr>
          </a:p>
        </p:txBody>
      </p:sp>
      <p:sp>
        <p:nvSpPr>
          <p:cNvPr id="9" name="Rectangle 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82944" y="585171"/>
            <a:ext cx="3466273" cy="6526482"/>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374073" y="2240271"/>
            <a:ext cx="8644414" cy="4354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74073" y="2079157"/>
            <a:ext cx="8438769" cy="4401205"/>
          </a:xfrm>
          <a:prstGeom prst="rect">
            <a:avLst/>
          </a:prstGeom>
          <a:noFill/>
        </p:spPr>
        <p:txBody>
          <a:bodyPr wrap="square" rtlCol="0">
            <a:spAutoFit/>
          </a:bodyPr>
          <a:lstStyle/>
          <a:p>
            <a:pPr algn="r"/>
            <a:endParaRPr lang="en-US" sz="2000" dirty="0" smtClean="0">
              <a:solidFill>
                <a:srgbClr val="2D3956"/>
              </a:solidFill>
              <a:latin typeface="Times New Roman" panose="02020603050405020304" pitchFamily="18" charset="0"/>
              <a:cs typeface="Times New Roman" panose="02020603050405020304" pitchFamily="18" charset="0"/>
            </a:endParaRPr>
          </a:p>
          <a:p>
            <a:pPr algn="r"/>
            <a:r>
              <a:rPr lang="ar-SA" sz="2000" dirty="0">
                <a:latin typeface="Alexandria" pitchFamily="2" charset="-78"/>
                <a:cs typeface="Alexandria" pitchFamily="2" charset="-78"/>
              </a:rPr>
              <a:t>مدرس الإعلام الرقمي بكلية الإعلام والتسويق </a:t>
            </a:r>
            <a:r>
              <a:rPr lang="ar-SA" sz="2000" dirty="0" smtClean="0">
                <a:latin typeface="Alexandria" pitchFamily="2" charset="-78"/>
                <a:cs typeface="Alexandria" pitchFamily="2" charset="-78"/>
              </a:rPr>
              <a:t>.</a:t>
            </a:r>
          </a:p>
          <a:p>
            <a:pPr algn="r">
              <a:lnSpc>
                <a:spcPct val="150000"/>
              </a:lnSpc>
            </a:pPr>
            <a:r>
              <a:rPr lang="ar-SA" sz="2000" dirty="0" smtClean="0">
                <a:latin typeface="Alexandria" pitchFamily="2" charset="-78"/>
                <a:cs typeface="Alexandria" pitchFamily="2" charset="-78"/>
              </a:rPr>
              <a:t>حاصلة على درجة الدكتوراه في الإعلام الرقمي تخصص التصميم الرقمي ، ودرجة الماجستير في الصحافة تخصص التصوير والإخراج الصحفي . لديها خبرة أكاديمية متنوعة بالعمل بالجامعات في جمهورية مصر العربية والمملكة العربية السعودية ، كما لديها خبرة عملية بالعمل كمصمم جرافيكي لعدة شركات محلية ودولية.</a:t>
            </a:r>
          </a:p>
          <a:p>
            <a:pPr algn="r">
              <a:lnSpc>
                <a:spcPct val="150000"/>
              </a:lnSpc>
            </a:pPr>
            <a:r>
              <a:rPr lang="ar-SA" sz="2000" dirty="0" smtClean="0">
                <a:latin typeface="Alexandria" pitchFamily="2" charset="-78"/>
                <a:cs typeface="Alexandria" pitchFamily="2" charset="-78"/>
              </a:rPr>
              <a:t>ومن اهتماماتها البحثية : نشر أبحاث حول فوضى المعلومات وتأثيرها على مصداقية </a:t>
            </a:r>
            <a:r>
              <a:rPr lang="ar-SA" sz="2000" dirty="0">
                <a:latin typeface="Alexandria" pitchFamily="2" charset="-78"/>
                <a:cs typeface="Alexandria" pitchFamily="2" charset="-78"/>
              </a:rPr>
              <a:t>شبكات التواصل الاجتماعي</a:t>
            </a:r>
            <a:r>
              <a:rPr lang="ar-SA" sz="2000" dirty="0" smtClean="0">
                <a:latin typeface="Alexandria" pitchFamily="2" charset="-78"/>
                <a:cs typeface="Alexandria" pitchFamily="2" charset="-78"/>
              </a:rPr>
              <a:t> ، وتوظيف شبكة الإنترنت في العمل التطوعي للأطفال . كما صدر كتاب "الإنترنت والوسائط المتعددة". </a:t>
            </a:r>
            <a:endParaRPr lang="en-US" sz="2000" dirty="0" smtClean="0">
              <a:solidFill>
                <a:srgbClr val="2D3956"/>
              </a:solidFill>
              <a:latin typeface="Times New Roman" panose="02020603050405020304" pitchFamily="18" charset="0"/>
              <a:cs typeface="Times New Roman" panose="02020603050405020304" pitchFamily="18" charset="0"/>
            </a:endParaRPr>
          </a:p>
        </p:txBody>
      </p:sp>
      <p:pic>
        <p:nvPicPr>
          <p:cNvPr id="19"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48910" y="110789"/>
            <a:ext cx="2031915" cy="948765"/>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244080" y="1791392"/>
            <a:ext cx="42462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414939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916252"/>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Intro 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80340" y="-34572"/>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068291" y="514063"/>
            <a:ext cx="2968053"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Intro Lecture </a:t>
            </a:r>
            <a:endParaRPr lang="ar-EG" sz="2400" dirty="0">
              <a:latin typeface="Alexandria Medium" pitchFamily="2" charset="-78"/>
              <a:cs typeface="Alexandria Medium" pitchFamily="2" charset="-78"/>
            </a:endParaRPr>
          </a:p>
        </p:txBody>
      </p:sp>
      <p:sp>
        <p:nvSpPr>
          <p:cNvPr id="14" name="Rectangle 13">
            <a:extLst>
              <a:ext uri="{FF2B5EF4-FFF2-40B4-BE49-F238E27FC236}">
                <a16:creationId xmlns:a16="http://schemas.microsoft.com/office/drawing/2014/main" id="{9FA3F187-A568-4AEE-8C8D-9760BCD0B159}"/>
              </a:ext>
            </a:extLst>
          </p:cNvPr>
          <p:cNvSpPr/>
          <p:nvPr/>
        </p:nvSpPr>
        <p:spPr>
          <a:xfrm>
            <a:off x="4642924" y="2244436"/>
            <a:ext cx="7375327" cy="419792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buAutoNum type="arabicPeriod"/>
            </a:pPr>
            <a:r>
              <a:rPr lang="ar-EG" sz="2800" b="1" dirty="0" smtClean="0">
                <a:solidFill>
                  <a:schemeClr val="tx1"/>
                </a:solidFill>
                <a:latin typeface="Alexandria Medium" pitchFamily="2" charset="-78"/>
                <a:ea typeface="Calibri"/>
                <a:cs typeface="Alexandria Medium" pitchFamily="2" charset="-78"/>
              </a:rPr>
              <a:t>توصيف </a:t>
            </a:r>
            <a:r>
              <a:rPr lang="ar-EG" sz="2800" b="1" dirty="0">
                <a:solidFill>
                  <a:schemeClr val="tx1"/>
                </a:solidFill>
                <a:latin typeface="Alexandria Medium" pitchFamily="2" charset="-78"/>
                <a:ea typeface="Calibri"/>
                <a:cs typeface="Alexandria Medium" pitchFamily="2" charset="-78"/>
              </a:rPr>
              <a:t>المقرر  </a:t>
            </a:r>
            <a:r>
              <a:rPr lang="en-US" sz="2800" b="1" dirty="0">
                <a:solidFill>
                  <a:schemeClr val="tx1"/>
                </a:solidFill>
                <a:latin typeface="Alexandria Medium" pitchFamily="2" charset="-78"/>
                <a:cs typeface="Alexandria Medium" pitchFamily="2" charset="-78"/>
              </a:rPr>
              <a:t> Course </a:t>
            </a:r>
            <a:r>
              <a:rPr lang="en-US" sz="2800" b="1" dirty="0" smtClean="0">
                <a:solidFill>
                  <a:schemeClr val="tx1"/>
                </a:solidFill>
                <a:latin typeface="Alexandria Medium" pitchFamily="2" charset="-78"/>
                <a:cs typeface="Alexandria Medium" pitchFamily="2" charset="-78"/>
              </a:rPr>
              <a:t>Description      </a:t>
            </a:r>
            <a:endParaRPr lang="ar-EG" sz="2800" b="1" dirty="0">
              <a:solidFill>
                <a:schemeClr val="tx1"/>
              </a:solidFill>
              <a:latin typeface="Alexandria Medium" pitchFamily="2" charset="-78"/>
              <a:cs typeface="Alexandria Medium" pitchFamily="2" charset="-78"/>
            </a:endParaRPr>
          </a:p>
          <a:p>
            <a:pPr marL="457200" lvl="0" indent="-457200" algn="r" rtl="1">
              <a:buAutoNum type="arabicPeriod"/>
            </a:pPr>
            <a:r>
              <a:rPr lang="ar-EG" sz="2800" b="1" dirty="0">
                <a:solidFill>
                  <a:schemeClr val="tx1"/>
                </a:solidFill>
                <a:latin typeface="Alexandria Medium" pitchFamily="2" charset="-78"/>
                <a:cs typeface="Alexandria Medium" pitchFamily="2" charset="-78"/>
              </a:rPr>
              <a:t>مخرجات التعلم    </a:t>
            </a:r>
            <a:r>
              <a:rPr lang="ar-EG" sz="2800" b="1" dirty="0" smtClean="0">
                <a:solidFill>
                  <a:schemeClr val="tx1"/>
                </a:solidFill>
                <a:latin typeface="Alexandria Medium" pitchFamily="2" charset="-78"/>
                <a:cs typeface="Alexandria Medium" pitchFamily="2" charset="-78"/>
              </a:rPr>
              <a:t>   </a:t>
            </a:r>
            <a:r>
              <a:rPr lang="en-US" sz="2800" b="1" dirty="0">
                <a:solidFill>
                  <a:schemeClr val="tx1"/>
                </a:solidFill>
                <a:latin typeface="Alexandria Medium" pitchFamily="2" charset="-78"/>
                <a:cs typeface="Alexandria Medium" pitchFamily="2" charset="-78"/>
              </a:rPr>
              <a:t>Course Outcomes</a:t>
            </a:r>
            <a:endParaRPr lang="ar-EG" sz="2800" b="1" dirty="0">
              <a:solidFill>
                <a:schemeClr val="tx1"/>
              </a:solidFill>
              <a:latin typeface="Alexandria Medium" pitchFamily="2" charset="-78"/>
              <a:cs typeface="Alexandria Medium" pitchFamily="2" charset="-78"/>
            </a:endParaRPr>
          </a:p>
          <a:p>
            <a:pPr lvl="0" algn="r" rtl="1">
              <a:lnSpc>
                <a:spcPct val="115000"/>
              </a:lnSpc>
            </a:pPr>
            <a:r>
              <a:rPr lang="ar-SA" sz="2800" b="1" dirty="0" smtClean="0">
                <a:solidFill>
                  <a:schemeClr val="tx1"/>
                </a:solidFill>
                <a:latin typeface="Alexandria Medium" pitchFamily="2" charset="-78"/>
                <a:ea typeface="Calibri"/>
                <a:cs typeface="Alexandria Medium" pitchFamily="2" charset="-78"/>
              </a:rPr>
              <a:t>3</a:t>
            </a:r>
            <a:r>
              <a:rPr lang="ar-EG" sz="2800" b="1" dirty="0" smtClean="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التقييم </a:t>
            </a:r>
            <a:r>
              <a:rPr lang="ar-EG" sz="2800" b="1" dirty="0" smtClean="0">
                <a:solidFill>
                  <a:schemeClr val="tx1"/>
                </a:solidFill>
                <a:latin typeface="Alexandria Medium" pitchFamily="2" charset="-78"/>
                <a:ea typeface="Calibri"/>
                <a:cs typeface="Alexandria Medium" pitchFamily="2" charset="-78"/>
              </a:rPr>
              <a:t>الطلابي</a:t>
            </a:r>
            <a:r>
              <a:rPr lang="en-US" sz="2800" dirty="0">
                <a:solidFill>
                  <a:schemeClr val="tx1"/>
                </a:solidFill>
                <a:latin typeface="Alexandria Medium" pitchFamily="2" charset="-78"/>
                <a:ea typeface="Calibri"/>
                <a:cs typeface="Alexandria Medium" pitchFamily="2" charset="-78"/>
              </a:rPr>
              <a:t> </a:t>
            </a:r>
            <a:r>
              <a:rPr lang="ar-EG" sz="2800" dirty="0" smtClean="0">
                <a:solidFill>
                  <a:schemeClr val="tx1"/>
                </a:solidFill>
                <a:latin typeface="Alexandria Medium" pitchFamily="2" charset="-78"/>
                <a:ea typeface="Calibri"/>
                <a:cs typeface="Alexandria Medium" pitchFamily="2" charset="-78"/>
              </a:rPr>
              <a:t>      </a:t>
            </a:r>
            <a:r>
              <a:rPr lang="en-US" sz="2800" b="1" dirty="0">
                <a:solidFill>
                  <a:schemeClr val="tx1"/>
                </a:solidFill>
                <a:latin typeface="Alexandria Medium" pitchFamily="2" charset="-78"/>
                <a:cs typeface="Alexandria Medium" pitchFamily="2" charset="-78"/>
              </a:rPr>
              <a:t>Assessment</a:t>
            </a:r>
            <a:endParaRPr lang="en-US" sz="2800" dirty="0">
              <a:solidFill>
                <a:schemeClr val="tx1"/>
              </a:solidFill>
              <a:latin typeface="Alexandria Medium" pitchFamily="2" charset="-78"/>
              <a:ea typeface="Calibri"/>
              <a:cs typeface="Alexandria Medium" pitchFamily="2" charset="-78"/>
            </a:endParaRPr>
          </a:p>
          <a:p>
            <a:pPr lvl="0" algn="r" rtl="1">
              <a:spcAft>
                <a:spcPts val="800"/>
              </a:spcAft>
            </a:pPr>
            <a:r>
              <a:rPr lang="ar-SA" sz="2800" dirty="0" smtClean="0">
                <a:solidFill>
                  <a:schemeClr val="tx1"/>
                </a:solidFill>
                <a:latin typeface="Alexandria Medium" pitchFamily="2" charset="-78"/>
                <a:ea typeface="Calibri"/>
                <a:cs typeface="Alexandria Medium" pitchFamily="2" charset="-78"/>
              </a:rPr>
              <a:t>4</a:t>
            </a:r>
            <a:r>
              <a:rPr lang="ar-EG" sz="2800" dirty="0" smtClean="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موضوعات المقرر </a:t>
            </a:r>
            <a:r>
              <a:rPr lang="en-US" sz="2800" b="1" dirty="0" smtClean="0">
                <a:solidFill>
                  <a:schemeClr val="tx1"/>
                </a:solidFill>
                <a:latin typeface="Alexandria Medium" pitchFamily="2" charset="-78"/>
                <a:ea typeface="Calibri"/>
                <a:cs typeface="Alexandria Medium" pitchFamily="2" charset="-78"/>
              </a:rPr>
              <a:t> </a:t>
            </a:r>
            <a:r>
              <a:rPr lang="ar-EG" sz="2800" b="1" dirty="0" smtClean="0">
                <a:solidFill>
                  <a:schemeClr val="tx1"/>
                </a:solidFill>
                <a:latin typeface="Alexandria Medium" pitchFamily="2" charset="-78"/>
                <a:ea typeface="Calibri"/>
                <a:cs typeface="Alexandria Medium" pitchFamily="2" charset="-78"/>
              </a:rPr>
              <a:t>  </a:t>
            </a:r>
            <a:r>
              <a:rPr lang="en-US" sz="2800" b="1" dirty="0" smtClean="0">
                <a:solidFill>
                  <a:schemeClr val="tx1"/>
                </a:solidFill>
                <a:latin typeface="Alexandria Medium" pitchFamily="2" charset="-78"/>
                <a:ea typeface="Calibri" panose="020F0502020204030204" pitchFamily="34" charset="0"/>
                <a:cs typeface="Alexandria Medium" pitchFamily="2" charset="-78"/>
              </a:rPr>
              <a:t> </a:t>
            </a:r>
            <a:r>
              <a:rPr lang="en-US" sz="2800" b="1" dirty="0">
                <a:solidFill>
                  <a:schemeClr val="tx1"/>
                </a:solidFill>
                <a:latin typeface="Alexandria Medium" pitchFamily="2" charset="-78"/>
                <a:ea typeface="Calibri" panose="020F0502020204030204" pitchFamily="34" charset="0"/>
                <a:cs typeface="Alexandria Medium" pitchFamily="2" charset="-78"/>
              </a:rPr>
              <a:t>Course </a:t>
            </a:r>
            <a:r>
              <a:rPr lang="en-US" sz="2800" b="1" dirty="0" smtClean="0">
                <a:solidFill>
                  <a:schemeClr val="tx1"/>
                </a:solidFill>
                <a:latin typeface="Alexandria Medium" pitchFamily="2" charset="-78"/>
                <a:ea typeface="Calibri" panose="020F0502020204030204" pitchFamily="34" charset="0"/>
                <a:cs typeface="Alexandria Medium" pitchFamily="2" charset="-78"/>
              </a:rPr>
              <a:t>Topics</a:t>
            </a:r>
          </a:p>
          <a:p>
            <a:pPr algn="r" rtl="1">
              <a:spcAft>
                <a:spcPts val="800"/>
              </a:spcAft>
            </a:pPr>
            <a:r>
              <a:rPr lang="ar-SA" sz="2800" b="1" dirty="0" smtClean="0">
                <a:solidFill>
                  <a:schemeClr val="tx1"/>
                </a:solidFill>
                <a:latin typeface="Alexandria Medium" pitchFamily="2" charset="-78"/>
                <a:ea typeface="Calibri" panose="020F0502020204030204" pitchFamily="34" charset="0"/>
                <a:cs typeface="Alexandria Medium" pitchFamily="2" charset="-78"/>
              </a:rPr>
              <a:t>5. </a:t>
            </a:r>
            <a:r>
              <a:rPr lang="ar-SA" sz="2800" b="1" dirty="0" smtClean="0">
                <a:solidFill>
                  <a:schemeClr val="tx1"/>
                </a:solidFill>
                <a:latin typeface="Alexandria Medium" pitchFamily="2" charset="-78"/>
                <a:ea typeface="Calibri"/>
                <a:cs typeface="Alexandria Medium" pitchFamily="2" charset="-78"/>
              </a:rPr>
              <a:t>مقدمة</a:t>
            </a:r>
            <a:r>
              <a:rPr lang="ar-EG" sz="2800" b="1" dirty="0" smtClean="0">
                <a:solidFill>
                  <a:schemeClr val="tx1"/>
                </a:solidFill>
                <a:latin typeface="Alexandria Medium" pitchFamily="2" charset="-78"/>
                <a:ea typeface="Calibri"/>
                <a:cs typeface="Alexandria Medium" pitchFamily="2" charset="-78"/>
              </a:rPr>
              <a:t>                    </a:t>
            </a:r>
            <a:r>
              <a:rPr lang="en-US" sz="2800" dirty="0">
                <a:solidFill>
                  <a:schemeClr val="tx1"/>
                </a:solidFill>
                <a:latin typeface="Alexandria Medium" pitchFamily="2" charset="-78"/>
                <a:ea typeface="Calibri"/>
                <a:cs typeface="Alexandria Medium" pitchFamily="2" charset="-78"/>
              </a:rPr>
              <a:t>Introduction</a:t>
            </a:r>
            <a:r>
              <a:rPr lang="ar-EG" sz="2800"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 </a:t>
            </a:r>
          </a:p>
          <a:p>
            <a:pPr lvl="0" algn="r" rtl="1">
              <a:spcAft>
                <a:spcPts val="800"/>
              </a:spcAft>
            </a:pPr>
            <a:endParaRPr lang="ar-EG" sz="2800" b="1" dirty="0">
              <a:solidFill>
                <a:schemeClr val="tx1"/>
              </a:solidFill>
              <a:latin typeface="Alexandria Medium" pitchFamily="2" charset="-78"/>
              <a:ea typeface="Calibri" panose="020F0502020204030204" pitchFamily="34" charset="0"/>
              <a:cs typeface="Alexandria Medium"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933709" y="1791392"/>
            <a:ext cx="2084542"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Content</a:t>
            </a:r>
            <a:endParaRPr lang="ar-EG" sz="2400" dirty="0">
              <a:latin typeface="Alexandria Medium" pitchFamily="2" charset="-78"/>
              <a:cs typeface="Alexandria Medium" pitchFamily="2" charset="-78"/>
            </a:endParaRPr>
          </a:p>
        </p:txBody>
      </p:sp>
    </p:spTree>
    <p:extLst>
      <p:ext uri="{BB962C8B-B14F-4D97-AF65-F5344CB8AC3E}">
        <p14:creationId xmlns:p14="http://schemas.microsoft.com/office/powerpoint/2010/main" val="351365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2735" y="843420"/>
            <a:ext cx="7501119" cy="555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b="1" dirty="0">
              <a:solidFill>
                <a:srgbClr val="002060"/>
              </a:solidFill>
              <a:ea typeface="Calibri" panose="020F0502020204030204" pitchFamily="34" charset="0"/>
              <a:cs typeface="+mj-cs"/>
            </a:endParaRPr>
          </a:p>
          <a:p>
            <a:pPr algn="justLow" rtl="1">
              <a:lnSpc>
                <a:spcPct val="150000"/>
              </a:lnSpc>
            </a:pPr>
            <a:r>
              <a:rPr lang="en-US" sz="2000" b="1" dirty="0" smtClean="0">
                <a:solidFill>
                  <a:schemeClr val="tx1"/>
                </a:solidFill>
                <a:latin typeface="Alexandria SemiBold" pitchFamily="2" charset="-78"/>
                <a:ea typeface="Calibri" panose="020F0502020204030204" pitchFamily="34" charset="0"/>
                <a:cs typeface="Alexandria SemiBold" pitchFamily="2" charset="-78"/>
              </a:rPr>
              <a:t>       </a:t>
            </a:r>
            <a:r>
              <a:rPr lang="ar-SA" sz="2000" b="1" dirty="0">
                <a:solidFill>
                  <a:schemeClr val="tx1"/>
                </a:solidFill>
                <a:latin typeface="Alexandria SemiBold" pitchFamily="2" charset="-78"/>
                <a:ea typeface="Calibri" panose="020F0502020204030204" pitchFamily="34" charset="0"/>
                <a:cs typeface="Alexandria SemiBold" pitchFamily="2" charset="-78"/>
              </a:rPr>
              <a:t>مقرر الإعلان الصحفي والتسويق </a:t>
            </a:r>
            <a:r>
              <a:rPr lang="ar-SA" sz="2000" b="1" dirty="0" smtClean="0">
                <a:solidFill>
                  <a:schemeClr val="tx1"/>
                </a:solidFill>
                <a:latin typeface="Alexandria SemiBold" pitchFamily="2" charset="-78"/>
                <a:ea typeface="Calibri" panose="020F0502020204030204" pitchFamily="34" charset="0"/>
                <a:cs typeface="Alexandria SemiBold" pitchFamily="2" charset="-78"/>
              </a:rPr>
              <a:t>الرقمي</a:t>
            </a:r>
            <a:r>
              <a:rPr lang="ar-SA" sz="2000" b="1" dirty="0">
                <a:solidFill>
                  <a:schemeClr val="tx1"/>
                </a:solidFill>
                <a:latin typeface="Alexandria SemiBold" pitchFamily="2" charset="-78"/>
                <a:ea typeface="Calibri" panose="020F0502020204030204" pitchFamily="34" charset="0"/>
                <a:cs typeface="Alexandria SemiBold" pitchFamily="2" charset="-78"/>
              </a:rPr>
              <a:t> </a:t>
            </a:r>
            <a:r>
              <a:rPr lang="ar-SA" sz="2000" b="1" dirty="0" smtClean="0">
                <a:solidFill>
                  <a:schemeClr val="tx1"/>
                </a:solidFill>
                <a:latin typeface="Alexandria SemiBold" pitchFamily="2" charset="-78"/>
                <a:ea typeface="Calibri" panose="020F0502020204030204" pitchFamily="34" charset="0"/>
                <a:cs typeface="Alexandria SemiBold" pitchFamily="2" charset="-78"/>
              </a:rPr>
              <a:t>هو </a:t>
            </a:r>
            <a:r>
              <a:rPr lang="ar-SA" sz="2000" b="1" dirty="0">
                <a:solidFill>
                  <a:schemeClr val="tx1"/>
                </a:solidFill>
                <a:latin typeface="Alexandria SemiBold" pitchFamily="2" charset="-78"/>
                <a:ea typeface="Calibri" panose="020F0502020204030204" pitchFamily="34" charset="0"/>
                <a:cs typeface="Alexandria SemiBold" pitchFamily="2" charset="-78"/>
              </a:rPr>
              <a:t>تجربة أكاديمية تعليمية تستهدف تطوير قدرات الطلاب في مجال الإعلام الرقمي، بحيث يُقدم المقرر للطلاب الذين يرغبون </a:t>
            </a:r>
            <a:r>
              <a:rPr lang="ar-SA" sz="2000" b="1" dirty="0" smtClean="0">
                <a:solidFill>
                  <a:schemeClr val="tx1"/>
                </a:solidFill>
                <a:latin typeface="Alexandria SemiBold" pitchFamily="2" charset="-78"/>
                <a:ea typeface="Calibri" panose="020F0502020204030204" pitchFamily="34" charset="0"/>
                <a:cs typeface="Alexandria SemiBold" pitchFamily="2" charset="-78"/>
              </a:rPr>
              <a:t>في تطوير مهاراتهم في كتابة وتصميم الإعلانات والتسويق الرقمي بشكل شامل، سواء في الوسائط التقليدية أو الوسائط الرقمية، بما يساهم فى تعزيز قدرات الطلاب في ابتكار أفكار إعلانية بطريقة فعّالة واحترافية</a:t>
            </a:r>
            <a:r>
              <a:rPr lang="ar-EG" sz="2000" b="1" dirty="0" smtClean="0">
                <a:solidFill>
                  <a:schemeClr val="tx1"/>
                </a:solidFill>
                <a:latin typeface="Alexandria SemiBold" pitchFamily="2" charset="-78"/>
                <a:ea typeface="Calibri" panose="020F0502020204030204" pitchFamily="34" charset="0"/>
                <a:cs typeface="Alexandria SemiBold" pitchFamily="2" charset="-78"/>
              </a:rPr>
              <a:t>.</a:t>
            </a:r>
            <a:r>
              <a:rPr lang="ar-SA" sz="2000" b="1" dirty="0" smtClean="0">
                <a:solidFill>
                  <a:schemeClr val="tx1"/>
                </a:solidFill>
                <a:latin typeface="Alexandria SemiBold" pitchFamily="2" charset="-78"/>
                <a:ea typeface="Calibri" panose="020F0502020204030204" pitchFamily="34" charset="0"/>
                <a:cs typeface="Alexandria SemiBold" pitchFamily="2" charset="-78"/>
              </a:rPr>
              <a:t> </a:t>
            </a:r>
            <a:r>
              <a:rPr lang="ar-SA" sz="2000" b="1" dirty="0" smtClean="0">
                <a:solidFill>
                  <a:schemeClr val="tx1"/>
                </a:solidFill>
                <a:latin typeface="Alexandria SemiBold" pitchFamily="2" charset="-78"/>
                <a:cs typeface="Alexandria SemiBold" pitchFamily="2" charset="-78"/>
              </a:rPr>
              <a:t>يركز المقرر على الجوانب التقنية لكتابة وتصميم الرسالة الإعلانية، </a:t>
            </a:r>
            <a:r>
              <a:rPr lang="ar-SA" sz="2000" b="1" dirty="0">
                <a:solidFill>
                  <a:schemeClr val="tx1"/>
                </a:solidFill>
                <a:latin typeface="Alexandria SemiBold" pitchFamily="2" charset="-78"/>
                <a:cs typeface="Alexandria SemiBold" pitchFamily="2" charset="-78"/>
              </a:rPr>
              <a:t>بالإضافة </a:t>
            </a:r>
            <a:r>
              <a:rPr lang="ar-SA" sz="2000" b="1" dirty="0" smtClean="0">
                <a:solidFill>
                  <a:schemeClr val="tx1"/>
                </a:solidFill>
                <a:latin typeface="Alexandria SemiBold" pitchFamily="2" charset="-78"/>
                <a:cs typeface="Alexandria SemiBold" pitchFamily="2" charset="-78"/>
              </a:rPr>
              <a:t>تطبيق أحدث استراتيجيات </a:t>
            </a:r>
            <a:r>
              <a:rPr lang="ar-SA" sz="2000" b="1" dirty="0">
                <a:solidFill>
                  <a:schemeClr val="tx1"/>
                </a:solidFill>
                <a:latin typeface="Alexandria SemiBold" pitchFamily="2" charset="-78"/>
                <a:cs typeface="Alexandria SemiBold" pitchFamily="2" charset="-78"/>
              </a:rPr>
              <a:t>وعناصر التسويق الرقمي </a:t>
            </a:r>
            <a:r>
              <a:rPr lang="ar-SA" sz="2000" b="1" dirty="0" smtClean="0">
                <a:solidFill>
                  <a:schemeClr val="tx1"/>
                </a:solidFill>
                <a:latin typeface="Alexandria SemiBold" pitchFamily="2" charset="-78"/>
                <a:cs typeface="Alexandria SemiBold" pitchFamily="2" charset="-78"/>
              </a:rPr>
              <a:t>وإعداد </a:t>
            </a:r>
            <a:r>
              <a:rPr lang="ar-SA" sz="2000" b="1" dirty="0">
                <a:solidFill>
                  <a:schemeClr val="tx1"/>
                </a:solidFill>
                <a:latin typeface="Alexandria SemiBold" pitchFamily="2" charset="-78"/>
                <a:cs typeface="Alexandria SemiBold" pitchFamily="2" charset="-78"/>
              </a:rPr>
              <a:t>خطة تسويقية </a:t>
            </a:r>
            <a:r>
              <a:rPr lang="ar-SA" sz="2000" b="1" dirty="0" smtClean="0">
                <a:solidFill>
                  <a:schemeClr val="tx1"/>
                </a:solidFill>
                <a:latin typeface="Alexandria SemiBold" pitchFamily="2" charset="-78"/>
                <a:cs typeface="Alexandria SemiBold" pitchFamily="2" charset="-78"/>
              </a:rPr>
              <a:t>ناجحة.</a:t>
            </a:r>
            <a:r>
              <a:rPr lang="ar-SA" sz="2000" b="1" dirty="0">
                <a:solidFill>
                  <a:schemeClr val="tx1"/>
                </a:solidFill>
                <a:latin typeface="Alexandria SemiBold" pitchFamily="2" charset="-78"/>
                <a:cs typeface="Alexandria SemiBold" pitchFamily="2" charset="-78"/>
              </a:rPr>
              <a:t> </a:t>
            </a:r>
            <a:r>
              <a:rPr lang="ar-SA" sz="2000" b="1" dirty="0" smtClean="0">
                <a:solidFill>
                  <a:schemeClr val="tx1"/>
                </a:solidFill>
                <a:latin typeface="Alexandria SemiBold" pitchFamily="2" charset="-78"/>
                <a:cs typeface="Alexandria SemiBold" pitchFamily="2" charset="-78"/>
              </a:rPr>
              <a:t>فضلاً عن استخدام تقنيات </a:t>
            </a:r>
            <a:r>
              <a:rPr lang="ar-SA" sz="2000" b="1" dirty="0">
                <a:solidFill>
                  <a:schemeClr val="tx1"/>
                </a:solidFill>
                <a:latin typeface="Alexandria SemiBold" pitchFamily="2" charset="-78"/>
                <a:cs typeface="Alexandria SemiBold" pitchFamily="2" charset="-78"/>
              </a:rPr>
              <a:t>الذكاء </a:t>
            </a:r>
            <a:r>
              <a:rPr lang="ar-SA" sz="2000" b="1" dirty="0" smtClean="0">
                <a:solidFill>
                  <a:schemeClr val="tx1"/>
                </a:solidFill>
                <a:latin typeface="Alexandria SemiBold" pitchFamily="2" charset="-78"/>
                <a:cs typeface="Alexandria SemiBold" pitchFamily="2" charset="-78"/>
              </a:rPr>
              <a:t>الاصطناعي في الإعلانات الصحفية الرقمية. </a:t>
            </a:r>
            <a:endParaRPr lang="ar-EG" sz="2000" b="1" dirty="0">
              <a:solidFill>
                <a:schemeClr val="tx1"/>
              </a:solidFill>
              <a:latin typeface="Alexandria SemiBold" pitchFamily="2" charset="-78"/>
              <a:cs typeface="Alexandria SemiBold" pitchFamily="2"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758985" y="1960011"/>
            <a:ext cx="3800199" cy="2879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TextBox 16">
            <a:extLst>
              <a:ext uri="{FF2B5EF4-FFF2-40B4-BE49-F238E27FC236}">
                <a16:creationId xmlns:a16="http://schemas.microsoft.com/office/drawing/2014/main" id="{954B34D3-F436-A1EE-53D3-534D66D793CE}"/>
              </a:ext>
            </a:extLst>
          </p:cNvPr>
          <p:cNvSpPr txBox="1"/>
          <p:nvPr/>
        </p:nvSpPr>
        <p:spPr>
          <a:xfrm>
            <a:off x="6975725" y="5063965"/>
            <a:ext cx="4113898" cy="523220"/>
          </a:xfrm>
          <a:prstGeom prst="rect">
            <a:avLst/>
          </a:prstGeom>
          <a:noFill/>
        </p:spPr>
        <p:txBody>
          <a:bodyPr wrap="square" rtlCol="0">
            <a:spAutoFit/>
          </a:bodyPr>
          <a:lstStyle/>
          <a:p>
            <a:pPr algn="r" rtl="1"/>
            <a:r>
              <a:rPr lang="ar-EG" sz="2800" b="1" dirty="0">
                <a:latin typeface="Adobe Arabic" panose="02040503050201020203" pitchFamily="18" charset="-78"/>
                <a:ea typeface="Calibri"/>
                <a:cs typeface="Adobe Arabic" panose="02040503050201020203" pitchFamily="18" charset="-78"/>
              </a:rPr>
              <a:t>توصيف </a:t>
            </a:r>
            <a:r>
              <a:rPr lang="ar-EG" sz="2800" b="1" dirty="0" smtClean="0">
                <a:latin typeface="Adobe Arabic" panose="02040503050201020203" pitchFamily="18" charset="-78"/>
                <a:ea typeface="Calibri"/>
                <a:cs typeface="Adobe Arabic" panose="02040503050201020203" pitchFamily="18" charset="-78"/>
              </a:rPr>
              <a:t>المقرر</a:t>
            </a:r>
            <a:endParaRPr lang="en-US" sz="28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9247240" y="1179871"/>
            <a:ext cx="1251634" cy="7656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 Intro </a:t>
            </a:r>
            <a:r>
              <a:rPr lang="en-US" sz="2000" b="1" dirty="0" smtClean="0">
                <a:latin typeface="Adobe Caslon Pro Bold" panose="0205070206050A020403" pitchFamily="18" charset="0"/>
                <a:ea typeface="Roboto Light" panose="02000000000000000000" pitchFamily="2" charset="0"/>
                <a:cs typeface="+mj-cs"/>
              </a:rPr>
              <a:t>Lecture</a:t>
            </a:r>
            <a:r>
              <a:rPr lang="en-US" sz="1400" dirty="0" smtClean="0">
                <a:ea typeface="Roboto Light" panose="02000000000000000000" pitchFamily="2" charset="0"/>
              </a:rPr>
              <a:t> </a:t>
            </a: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8419377" y="1408574"/>
            <a:ext cx="1226595" cy="1138773"/>
          </a:xfrm>
          <a:prstGeom prst="rect">
            <a:avLst/>
          </a:prstGeom>
          <a:noFill/>
        </p:spPr>
        <p:txBody>
          <a:bodyPr wrap="square" rtlCol="0">
            <a:spAutoFit/>
          </a:bodyPr>
          <a:lstStyle/>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663343" y="264076"/>
            <a:ext cx="2383737" cy="57934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r"/>
            <a:r>
              <a:rPr lang="en-US" sz="2000" dirty="0">
                <a:latin typeface="Adobe Caslon Pro Bold" panose="0205070206050A020403" pitchFamily="18" charset="0"/>
              </a:rPr>
              <a:t>www.midocean.ae</a:t>
            </a:r>
          </a:p>
        </p:txBody>
      </p:sp>
      <p:sp>
        <p:nvSpPr>
          <p:cNvPr id="13" name="TextBox 12">
            <a:extLst>
              <a:ext uri="{FF2B5EF4-FFF2-40B4-BE49-F238E27FC236}">
                <a16:creationId xmlns:a16="http://schemas.microsoft.com/office/drawing/2014/main" id="{4500265E-9765-4D43-98C7-AD826970F5AE}"/>
              </a:ext>
            </a:extLst>
          </p:cNvPr>
          <p:cNvSpPr txBox="1"/>
          <p:nvPr/>
        </p:nvSpPr>
        <p:spPr>
          <a:xfrm>
            <a:off x="0" y="766171"/>
            <a:ext cx="7288580"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smtClean="0">
                <a:solidFill>
                  <a:srgbClr val="002060"/>
                </a:solidFill>
                <a:latin typeface="Alexandria ExtraBold" pitchFamily="2" charset="-78"/>
                <a:ea typeface="Calibri"/>
                <a:cs typeface="Alexandria ExtraBold" pitchFamily="2" charset="-78"/>
              </a:rPr>
              <a:t>1</a:t>
            </a:r>
            <a:r>
              <a:rPr lang="ar-EG" sz="2800" b="1" dirty="0" smtClean="0">
                <a:solidFill>
                  <a:srgbClr val="002060"/>
                </a:solidFill>
                <a:latin typeface="Alexandria ExtraBold" pitchFamily="2" charset="-78"/>
                <a:ea typeface="Calibri"/>
                <a:cs typeface="Alexandria ExtraBold" pitchFamily="2" charset="-78"/>
              </a:rPr>
              <a:t>. </a:t>
            </a:r>
            <a:r>
              <a:rPr lang="ar-EG" sz="2800" b="1" dirty="0">
                <a:solidFill>
                  <a:srgbClr val="002060"/>
                </a:solidFill>
                <a:latin typeface="Alexandria ExtraBold" pitchFamily="2" charset="-78"/>
                <a:ea typeface="Calibri"/>
                <a:cs typeface="Alexandria ExtraBold" pitchFamily="2" charset="-78"/>
              </a:rPr>
              <a:t>توصيف المقرر </a:t>
            </a:r>
            <a:r>
              <a:rPr lang="ar-SA" sz="2800" b="1" dirty="0" smtClean="0">
                <a:solidFill>
                  <a:srgbClr val="002060"/>
                </a:solidFill>
                <a:latin typeface="Alexandria ExtraBold" pitchFamily="2" charset="-78"/>
                <a:ea typeface="Calibri"/>
                <a:cs typeface="Alexandria ExtraBold" pitchFamily="2" charset="-78"/>
              </a:rPr>
              <a:t> </a:t>
            </a:r>
            <a:r>
              <a:rPr lang="ar-EG" sz="2800" b="1" dirty="0" smtClean="0">
                <a:solidFill>
                  <a:srgbClr val="002060"/>
                </a:solidFill>
                <a:latin typeface="Alexandria ExtraBold" pitchFamily="2" charset="-78"/>
                <a:ea typeface="Calibri"/>
                <a:cs typeface="Alexandria ExtraBold" pitchFamily="2" charset="-78"/>
              </a:rPr>
              <a:t> </a:t>
            </a:r>
            <a:r>
              <a:rPr lang="en-US" sz="2800" b="1" dirty="0" smtClean="0">
                <a:solidFill>
                  <a:srgbClr val="002060"/>
                </a:solidFill>
                <a:latin typeface="Alexandria ExtraBold" pitchFamily="2" charset="-78"/>
                <a:cs typeface="Alexandria ExtraBold" pitchFamily="2" charset="-78"/>
              </a:rPr>
              <a:t> </a:t>
            </a:r>
            <a:r>
              <a:rPr lang="en-US" sz="2800" b="1" dirty="0">
                <a:solidFill>
                  <a:srgbClr val="002060"/>
                </a:solidFill>
                <a:latin typeface="Adobe Arabic" panose="02040503050201020203" pitchFamily="18" charset="-78"/>
                <a:cs typeface="Adobe Arabic" panose="02040503050201020203" pitchFamily="18" charset="-78"/>
              </a:rPr>
              <a:t>Course Description</a:t>
            </a:r>
            <a:endParaRPr 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266035"/>
      </p:ext>
    </p:extLst>
  </p:cSld>
  <p:clrMapOvr>
    <a:masterClrMapping/>
  </p:clrMapOvr>
  <p:transition spd="slow">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0" y="-95047"/>
            <a:ext cx="2470340" cy="7877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91729" y="692727"/>
            <a:ext cx="7136290" cy="4918932"/>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SA" sz="2400" b="1" dirty="0" smtClean="0">
                <a:solidFill>
                  <a:srgbClr val="002060"/>
                </a:solidFill>
                <a:latin typeface="Alexandria ExtraBold" pitchFamily="2" charset="-78"/>
                <a:ea typeface="Calibri" panose="020F0502020204030204" pitchFamily="34" charset="0"/>
                <a:cs typeface="Alexandria ExtraBold" pitchFamily="2" charset="-78"/>
              </a:rPr>
              <a:t>2</a:t>
            </a:r>
            <a:r>
              <a:rPr lang="ar-EG" sz="2400" b="1" dirty="0" smtClean="0">
                <a:solidFill>
                  <a:srgbClr val="002060"/>
                </a:solidFill>
                <a:latin typeface="Alexandria ExtraBold" pitchFamily="2" charset="-78"/>
                <a:ea typeface="Calibri" panose="020F0502020204030204" pitchFamily="34" charset="0"/>
                <a:cs typeface="Alexandria ExtraBold" pitchFamily="2" charset="-78"/>
              </a:rPr>
              <a:t>. </a:t>
            </a:r>
            <a:r>
              <a:rPr lang="ar-EG" sz="2400" b="1" dirty="0">
                <a:solidFill>
                  <a:srgbClr val="002060"/>
                </a:solidFill>
                <a:latin typeface="Alexandria ExtraBold" pitchFamily="2" charset="-78"/>
                <a:ea typeface="Calibri" panose="020F0502020204030204" pitchFamily="34" charset="0"/>
                <a:cs typeface="Alexandria ExtraBold" pitchFamily="2" charset="-78"/>
              </a:rPr>
              <a:t>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ea typeface="Calibri" panose="020F0502020204030204" pitchFamily="34" charset="0"/>
              <a:cs typeface="Simplified Arabic" panose="02020603050405020304" pitchFamily="18" charset="-78"/>
            </a:endParaRPr>
          </a:p>
          <a:p>
            <a:pPr lvl="0" algn="justLow" rtl="1">
              <a:lnSpc>
                <a:spcPct val="150000"/>
              </a:lnSpc>
            </a:pPr>
            <a:r>
              <a:rPr lang="ar-EG" sz="2000" b="1" dirty="0">
                <a:solidFill>
                  <a:srgbClr val="002060"/>
                </a:solidFill>
                <a:latin typeface="Alexandria ExtraBold" pitchFamily="2" charset="-78"/>
                <a:ea typeface="Calibri" panose="020F0502020204030204" pitchFamily="34" charset="0"/>
                <a:cs typeface="Alexandria ExtraBold" pitchFamily="2" charset="-78"/>
              </a:rPr>
              <a:t> </a:t>
            </a:r>
            <a:r>
              <a:rPr lang="ar-EG" b="1" u="sng" dirty="0">
                <a:solidFill>
                  <a:srgbClr val="002060"/>
                </a:solidFill>
                <a:latin typeface="Alexandria ExtraBold" pitchFamily="2" charset="-78"/>
                <a:ea typeface="Calibri" panose="020F0502020204030204" pitchFamily="34" charset="0"/>
                <a:cs typeface="Alexandria ExtraBold" pitchFamily="2" charset="-78"/>
              </a:rPr>
              <a:t>في نهاية المقرر، سيكون الطلاب قادرون على ما يلي</a:t>
            </a:r>
            <a:r>
              <a:rPr lang="ar-EG" sz="1600" b="1" dirty="0">
                <a:solidFill>
                  <a:srgbClr val="002060"/>
                </a:solidFill>
                <a:latin typeface="Alexandria ExtraBold" pitchFamily="2" charset="-78"/>
                <a:ea typeface="Calibri" panose="020F0502020204030204" pitchFamily="34" charset="0"/>
                <a:cs typeface="Alexandria ExtraBold" pitchFamily="2" charset="-78"/>
              </a:rPr>
              <a:t>:</a:t>
            </a:r>
            <a:endParaRPr lang="en-US" sz="12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justLow" rtl="1">
              <a:lnSpc>
                <a:spcPct val="150000"/>
              </a:lnSpc>
              <a:spcAft>
                <a:spcPts val="800"/>
              </a:spcAft>
              <a:buAutoNum type="arabicPeriod"/>
            </a:pPr>
            <a:r>
              <a:rPr lang="ar-EG" sz="1600" b="1" dirty="0" smtClean="0">
                <a:solidFill>
                  <a:schemeClr val="tx1"/>
                </a:solidFill>
                <a:latin typeface="Alexandria SemiBold" pitchFamily="2" charset="-78"/>
                <a:ea typeface="Calibri" panose="020F0502020204030204" pitchFamily="34" charset="0"/>
                <a:cs typeface="Alexandria SemiBold" pitchFamily="2" charset="-78"/>
              </a:rPr>
              <a:t>فهم</a:t>
            </a:r>
            <a:r>
              <a:rPr lang="ar-SA" sz="1600" b="1" dirty="0" smtClean="0">
                <a:solidFill>
                  <a:schemeClr val="tx1"/>
                </a:solidFill>
                <a:latin typeface="Alexandria SemiBold" pitchFamily="2" charset="-78"/>
                <a:ea typeface="Calibri" panose="020F0502020204030204" pitchFamily="34" charset="0"/>
                <a:cs typeface="Alexandria SemiBold" pitchFamily="2" charset="-78"/>
              </a:rPr>
              <a:t> </a:t>
            </a:r>
            <a:r>
              <a:rPr lang="ar-SA" sz="1600" b="1" dirty="0">
                <a:solidFill>
                  <a:schemeClr val="tx1"/>
                </a:solidFill>
                <a:latin typeface="Alexandria SemiBold" pitchFamily="2" charset="-78"/>
                <a:ea typeface="Calibri" panose="020F0502020204030204" pitchFamily="34" charset="0"/>
                <a:cs typeface="Alexandria SemiBold" pitchFamily="2" charset="-78"/>
              </a:rPr>
              <a:t>الإعلان </a:t>
            </a:r>
            <a:r>
              <a:rPr lang="ar-SA" sz="1600" b="1" dirty="0" smtClean="0">
                <a:solidFill>
                  <a:schemeClr val="tx1"/>
                </a:solidFill>
                <a:latin typeface="Alexandria SemiBold" pitchFamily="2" charset="-78"/>
                <a:ea typeface="Calibri" panose="020F0502020204030204" pitchFamily="34" charset="0"/>
                <a:cs typeface="Alexandria SemiBold" pitchFamily="2" charset="-78"/>
              </a:rPr>
              <a:t>الصحفي والتسويق الرقمي . </a:t>
            </a:r>
          </a:p>
          <a:p>
            <a:pPr marL="342900" indent="-342900" algn="justLow" rtl="1">
              <a:lnSpc>
                <a:spcPct val="150000"/>
              </a:lnSpc>
              <a:spcAft>
                <a:spcPts val="800"/>
              </a:spcAft>
              <a:buAutoNum type="arabicPeriod"/>
            </a:pPr>
            <a:r>
              <a:rPr lang="ar-SA" sz="1600" dirty="0" smtClean="0">
                <a:solidFill>
                  <a:schemeClr val="tx1"/>
                </a:solidFill>
                <a:latin typeface="Alexandria SemiBold" pitchFamily="2" charset="-78"/>
                <a:cs typeface="Alexandria SemiBold" pitchFamily="2" charset="-78"/>
              </a:rPr>
              <a:t>رصد </a:t>
            </a:r>
            <a:r>
              <a:rPr lang="ar-SA" sz="1600" dirty="0">
                <a:solidFill>
                  <a:schemeClr val="tx1"/>
                </a:solidFill>
                <a:latin typeface="Alexandria SemiBold" pitchFamily="2" charset="-78"/>
                <a:cs typeface="Alexandria SemiBold" pitchFamily="2" charset="-78"/>
              </a:rPr>
              <a:t>الفروق بين </a:t>
            </a:r>
            <a:r>
              <a:rPr lang="ar-SA" sz="1600" dirty="0" smtClean="0">
                <a:solidFill>
                  <a:schemeClr val="tx1"/>
                </a:solidFill>
                <a:latin typeface="Alexandria SemiBold" pitchFamily="2" charset="-78"/>
                <a:cs typeface="Alexandria SemiBold" pitchFamily="2" charset="-78"/>
              </a:rPr>
              <a:t>الإعلان الصحفي الرقمي والإعلان المطبوع.</a:t>
            </a:r>
            <a:endParaRPr lang="ar-SA" sz="1600" dirty="0">
              <a:solidFill>
                <a:schemeClr val="tx1"/>
              </a:solidFill>
              <a:latin typeface="Alexandria SemiBold" pitchFamily="2" charset="-78"/>
              <a:cs typeface="Alexandria SemiBold" pitchFamily="2" charset="-78"/>
            </a:endParaRPr>
          </a:p>
          <a:p>
            <a:pPr marL="342900" indent="-342900" algn="justLow" rtl="1">
              <a:lnSpc>
                <a:spcPct val="150000"/>
              </a:lnSpc>
              <a:spcAft>
                <a:spcPts val="800"/>
              </a:spcAft>
              <a:buAutoNum type="arabicPeriod"/>
            </a:pPr>
            <a:r>
              <a:rPr lang="ar-SA" sz="1600" dirty="0" smtClean="0">
                <a:solidFill>
                  <a:schemeClr val="tx1"/>
                </a:solidFill>
                <a:latin typeface="Alexandria SemiBold" pitchFamily="2" charset="-78"/>
                <a:cs typeface="Alexandria SemiBold" pitchFamily="2" charset="-78"/>
              </a:rPr>
              <a:t>التعرف </a:t>
            </a:r>
            <a:r>
              <a:rPr lang="ar-SA" sz="1600" dirty="0">
                <a:solidFill>
                  <a:schemeClr val="tx1"/>
                </a:solidFill>
                <a:latin typeface="Alexandria SemiBold" pitchFamily="2" charset="-78"/>
                <a:cs typeface="Alexandria SemiBold" pitchFamily="2" charset="-78"/>
              </a:rPr>
              <a:t>على </a:t>
            </a:r>
            <a:r>
              <a:rPr lang="ar-SA" sz="1600" dirty="0" smtClean="0">
                <a:solidFill>
                  <a:schemeClr val="tx1"/>
                </a:solidFill>
                <a:latin typeface="Alexandria SemiBold" pitchFamily="2" charset="-78"/>
                <a:cs typeface="Alexandria SemiBold" pitchFamily="2" charset="-78"/>
              </a:rPr>
              <a:t>عناصر الرسالة الإعلانية.</a:t>
            </a:r>
            <a:endParaRPr lang="ar-SA" sz="1600" dirty="0">
              <a:solidFill>
                <a:schemeClr val="tx1"/>
              </a:solidFill>
              <a:latin typeface="Alexandria SemiBold" pitchFamily="2" charset="-78"/>
              <a:cs typeface="Alexandria SemiBold" pitchFamily="2" charset="-78"/>
            </a:endParaRPr>
          </a:p>
          <a:p>
            <a:pPr marL="342900" indent="-342900" algn="justLow" rtl="1">
              <a:lnSpc>
                <a:spcPct val="150000"/>
              </a:lnSpc>
              <a:spcAft>
                <a:spcPts val="800"/>
              </a:spcAft>
              <a:buAutoNum type="arabicPeriod"/>
            </a:pPr>
            <a:r>
              <a:rPr lang="ar-SA" sz="1600" dirty="0" smtClean="0">
                <a:solidFill>
                  <a:schemeClr val="tx1"/>
                </a:solidFill>
                <a:latin typeface="Alexandria SemiBold" pitchFamily="2" charset="-78"/>
                <a:cs typeface="Alexandria SemiBold" pitchFamily="2" charset="-78"/>
              </a:rPr>
              <a:t>أن </a:t>
            </a:r>
            <a:r>
              <a:rPr lang="ar-SA" sz="1600" dirty="0">
                <a:solidFill>
                  <a:schemeClr val="tx1"/>
                </a:solidFill>
                <a:latin typeface="Alexandria SemiBold" pitchFamily="2" charset="-78"/>
                <a:cs typeface="Alexandria SemiBold" pitchFamily="2" charset="-78"/>
              </a:rPr>
              <a:t>يكتب </a:t>
            </a:r>
            <a:r>
              <a:rPr lang="ar-SA" sz="1600" dirty="0" smtClean="0">
                <a:solidFill>
                  <a:schemeClr val="tx1"/>
                </a:solidFill>
                <a:latin typeface="Alexandria SemiBold" pitchFamily="2" charset="-78"/>
                <a:cs typeface="Alexandria SemiBold" pitchFamily="2" charset="-78"/>
              </a:rPr>
              <a:t>إعلاناً صحفياً </a:t>
            </a:r>
            <a:r>
              <a:rPr lang="ar-SA" sz="1600" dirty="0">
                <a:solidFill>
                  <a:schemeClr val="tx1"/>
                </a:solidFill>
                <a:latin typeface="Alexandria SemiBold" pitchFamily="2" charset="-78"/>
                <a:cs typeface="Alexandria SemiBold" pitchFamily="2" charset="-78"/>
              </a:rPr>
              <a:t>، وأن يعرف أنه مسئول عن كل ما يكتبه أمام القانون </a:t>
            </a:r>
            <a:r>
              <a:rPr lang="ar-SA" sz="1600" dirty="0" smtClean="0">
                <a:solidFill>
                  <a:schemeClr val="tx1"/>
                </a:solidFill>
                <a:latin typeface="Alexandria SemiBold" pitchFamily="2" charset="-78"/>
                <a:cs typeface="Alexandria SemiBold" pitchFamily="2" charset="-78"/>
              </a:rPr>
              <a:t>.</a:t>
            </a:r>
            <a:endParaRPr lang="ar-SA" sz="1600" dirty="0">
              <a:solidFill>
                <a:schemeClr val="tx1"/>
              </a:solidFill>
              <a:latin typeface="Alexandria SemiBold" pitchFamily="2" charset="-78"/>
              <a:cs typeface="Alexandria SemiBold" pitchFamily="2" charset="-78"/>
            </a:endParaRPr>
          </a:p>
          <a:p>
            <a:pPr marL="342900" indent="-342900" algn="justLow" rtl="1">
              <a:lnSpc>
                <a:spcPct val="150000"/>
              </a:lnSpc>
              <a:spcAft>
                <a:spcPts val="800"/>
              </a:spcAft>
              <a:buAutoNum type="arabicPeriod"/>
            </a:pPr>
            <a:r>
              <a:rPr lang="ar-SA" sz="1600" dirty="0">
                <a:solidFill>
                  <a:schemeClr val="tx1"/>
                </a:solidFill>
                <a:latin typeface="Alexandria SemiBold" pitchFamily="2" charset="-78"/>
                <a:cs typeface="Alexandria SemiBold" pitchFamily="2" charset="-78"/>
              </a:rPr>
              <a:t>ابتكار </a:t>
            </a:r>
            <a:r>
              <a:rPr lang="ar-SA" sz="1600" dirty="0" smtClean="0">
                <a:solidFill>
                  <a:schemeClr val="tx1"/>
                </a:solidFill>
                <a:latin typeface="Alexandria SemiBold" pitchFamily="2" charset="-78"/>
                <a:cs typeface="Alexandria SemiBold" pitchFamily="2" charset="-78"/>
              </a:rPr>
              <a:t>أفكار </a:t>
            </a:r>
            <a:r>
              <a:rPr lang="ar-SA" sz="1600" dirty="0">
                <a:solidFill>
                  <a:schemeClr val="tx1"/>
                </a:solidFill>
                <a:latin typeface="Alexandria SemiBold" pitchFamily="2" charset="-78"/>
                <a:cs typeface="Alexandria SemiBold" pitchFamily="2" charset="-78"/>
              </a:rPr>
              <a:t>إعلانية </a:t>
            </a:r>
            <a:r>
              <a:rPr lang="ar-SA" sz="1600" dirty="0" smtClean="0">
                <a:solidFill>
                  <a:schemeClr val="tx1"/>
                </a:solidFill>
                <a:latin typeface="Alexandria SemiBold" pitchFamily="2" charset="-78"/>
                <a:cs typeface="Alexandria SemiBold" pitchFamily="2" charset="-78"/>
              </a:rPr>
              <a:t>مُبدعه، واستخدام </a:t>
            </a:r>
            <a:r>
              <a:rPr lang="ar-SA" sz="1600" dirty="0">
                <a:solidFill>
                  <a:schemeClr val="tx1"/>
                </a:solidFill>
                <a:latin typeface="Alexandria SemiBold" pitchFamily="2" charset="-78"/>
                <a:cs typeface="Alexandria SemiBold" pitchFamily="2" charset="-78"/>
              </a:rPr>
              <a:t>الألفاظ والكلمات بدقة </a:t>
            </a:r>
            <a:r>
              <a:rPr lang="ar-SA" sz="1600" dirty="0" smtClean="0">
                <a:solidFill>
                  <a:schemeClr val="tx1"/>
                </a:solidFill>
                <a:latin typeface="Alexandria SemiBold" pitchFamily="2" charset="-78"/>
                <a:cs typeface="Alexandria SemiBold" pitchFamily="2" charset="-78"/>
              </a:rPr>
              <a:t>للتعبير عنها . </a:t>
            </a:r>
          </a:p>
          <a:p>
            <a:pPr marL="342900" indent="-342900" algn="justLow" rtl="1">
              <a:lnSpc>
                <a:spcPct val="150000"/>
              </a:lnSpc>
              <a:spcAft>
                <a:spcPts val="800"/>
              </a:spcAft>
              <a:buAutoNum type="arabicPeriod"/>
            </a:pPr>
            <a:r>
              <a:rPr lang="ar-SA" sz="1600" smtClean="0">
                <a:solidFill>
                  <a:schemeClr val="tx1"/>
                </a:solidFill>
                <a:latin typeface="Alexandria SemiBold" pitchFamily="2" charset="-78"/>
                <a:cs typeface="Alexandria SemiBold" pitchFamily="2" charset="-78"/>
              </a:rPr>
              <a:t>تصميم </a:t>
            </a:r>
            <a:r>
              <a:rPr lang="ar-SA" sz="1600" dirty="0">
                <a:solidFill>
                  <a:schemeClr val="tx1"/>
                </a:solidFill>
                <a:latin typeface="Alexandria SemiBold" pitchFamily="2" charset="-78"/>
                <a:cs typeface="Alexandria SemiBold" pitchFamily="2" charset="-78"/>
              </a:rPr>
              <a:t>إعلان صحفي مُبدع في فكرته وعناصره </a:t>
            </a:r>
            <a:r>
              <a:rPr lang="ar-SA" sz="1600" dirty="0" smtClean="0">
                <a:solidFill>
                  <a:schemeClr val="tx1"/>
                </a:solidFill>
                <a:latin typeface="Alexandria SemiBold" pitchFamily="2" charset="-78"/>
                <a:cs typeface="Alexandria SemiBold" pitchFamily="2" charset="-78"/>
              </a:rPr>
              <a:t>.</a:t>
            </a:r>
            <a:endParaRPr lang="ar-SA" sz="1600" dirty="0">
              <a:solidFill>
                <a:schemeClr val="tx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8583931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0" y="-95047"/>
            <a:ext cx="2470340" cy="7877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87681" y="692727"/>
            <a:ext cx="7503091" cy="4907973"/>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EG" sz="2400" b="1" dirty="0">
                <a:solidFill>
                  <a:srgbClr val="002060"/>
                </a:solidFill>
                <a:latin typeface="Alexandria ExtraBold" pitchFamily="2" charset="-78"/>
                <a:ea typeface="Calibri" panose="020F0502020204030204" pitchFamily="34" charset="0"/>
                <a:cs typeface="Alexandria ExtraBold" pitchFamily="2" charset="-78"/>
              </a:rPr>
              <a:t>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latin typeface="Adobe Arabic" panose="02040503050201020203" pitchFamily="18" charset="-78"/>
              <a:cs typeface="Adobe Arabic" panose="02040503050201020203" pitchFamily="18" charset="-78"/>
            </a:endParaRPr>
          </a:p>
          <a:p>
            <a:pPr marL="457200" indent="-457200" algn="justLow" rtl="1">
              <a:lnSpc>
                <a:spcPct val="150000"/>
              </a:lnSpc>
              <a:spcAft>
                <a:spcPts val="800"/>
              </a:spcAft>
              <a:buFont typeface="+mj-lt"/>
              <a:buAutoNum type="arabicPeriod" startAt="6"/>
            </a:pPr>
            <a:r>
              <a:rPr lang="ar-SA" sz="2000" dirty="0" smtClean="0">
                <a:solidFill>
                  <a:schemeClr val="tx1"/>
                </a:solidFill>
                <a:latin typeface="Alexandria SemiBold" pitchFamily="2" charset="-78"/>
                <a:cs typeface="Alexandria SemiBold" pitchFamily="2" charset="-78"/>
              </a:rPr>
              <a:t>توظيف </a:t>
            </a:r>
            <a:r>
              <a:rPr lang="ar-SA" sz="2000" dirty="0">
                <a:solidFill>
                  <a:schemeClr val="tx1"/>
                </a:solidFill>
                <a:latin typeface="Alexandria SemiBold" pitchFamily="2" charset="-78"/>
                <a:cs typeface="Alexandria SemiBold" pitchFamily="2" charset="-78"/>
              </a:rPr>
              <a:t>أدوات وتطبيقات الذكاء الاصطناعي في كتابة </a:t>
            </a:r>
            <a:r>
              <a:rPr lang="ar-SA" sz="2000" dirty="0" smtClean="0">
                <a:solidFill>
                  <a:schemeClr val="tx1"/>
                </a:solidFill>
                <a:latin typeface="Alexandria SemiBold" pitchFamily="2" charset="-78"/>
                <a:cs typeface="Alexandria SemiBold" pitchFamily="2" charset="-78"/>
              </a:rPr>
              <a:t>وتصميم </a:t>
            </a:r>
            <a:r>
              <a:rPr lang="ar-SA" sz="2000" dirty="0">
                <a:solidFill>
                  <a:schemeClr val="tx1"/>
                </a:solidFill>
                <a:latin typeface="Alexandria SemiBold" pitchFamily="2" charset="-78"/>
                <a:cs typeface="Alexandria SemiBold" pitchFamily="2" charset="-78"/>
              </a:rPr>
              <a:t>الرسالة الإعلانية . </a:t>
            </a:r>
          </a:p>
          <a:p>
            <a:pPr marL="457200" indent="-457200" algn="justLow" rtl="1">
              <a:lnSpc>
                <a:spcPct val="150000"/>
              </a:lnSpc>
              <a:spcAft>
                <a:spcPts val="800"/>
              </a:spcAft>
              <a:buFont typeface="+mj-lt"/>
              <a:buAutoNum type="arabicPeriod" startAt="6"/>
            </a:pPr>
            <a:r>
              <a:rPr lang="ar-SA" sz="2000" dirty="0">
                <a:solidFill>
                  <a:schemeClr val="tx1"/>
                </a:solidFill>
                <a:latin typeface="Alexandria SemiBold" pitchFamily="2" charset="-78"/>
                <a:cs typeface="Alexandria SemiBold" pitchFamily="2" charset="-78"/>
              </a:rPr>
              <a:t>رصد الاتجاهات والابتكارات الحديثة: </a:t>
            </a:r>
            <a:r>
              <a:rPr lang="ar-SA" sz="2000" dirty="0" smtClean="0">
                <a:solidFill>
                  <a:schemeClr val="tx1"/>
                </a:solidFill>
                <a:latin typeface="Alexandria SemiBold" pitchFamily="2" charset="-78"/>
                <a:cs typeface="Alexandria SemiBold" pitchFamily="2" charset="-78"/>
              </a:rPr>
              <a:t>في </a:t>
            </a:r>
            <a:r>
              <a:rPr lang="ar-SA" sz="2000" dirty="0">
                <a:solidFill>
                  <a:schemeClr val="tx1"/>
                </a:solidFill>
                <a:latin typeface="Alexandria SemiBold" pitchFamily="2" charset="-78"/>
                <a:cs typeface="Alexandria SemiBold" pitchFamily="2" charset="-78"/>
              </a:rPr>
              <a:t>مجال الإعلان </a:t>
            </a:r>
            <a:r>
              <a:rPr lang="ar-SA" sz="2000" dirty="0" smtClean="0">
                <a:solidFill>
                  <a:schemeClr val="tx1"/>
                </a:solidFill>
                <a:latin typeface="Alexandria SemiBold" pitchFamily="2" charset="-78"/>
                <a:cs typeface="Alexandria SemiBold" pitchFamily="2" charset="-78"/>
              </a:rPr>
              <a:t>الصحفي الرقمي، </a:t>
            </a:r>
            <a:r>
              <a:rPr lang="ar-SA" sz="2000" dirty="0">
                <a:solidFill>
                  <a:schemeClr val="tx1"/>
                </a:solidFill>
                <a:latin typeface="Alexandria SemiBold" pitchFamily="2" charset="-78"/>
                <a:cs typeface="Alexandria SemiBold" pitchFamily="2" charset="-78"/>
              </a:rPr>
              <a:t>مثل تكنولوجيا الواقع الافتراضي والواقع المعزز </a:t>
            </a:r>
            <a:r>
              <a:rPr lang="ar-SA" sz="2000" dirty="0" smtClean="0">
                <a:solidFill>
                  <a:schemeClr val="tx1"/>
                </a:solidFill>
                <a:latin typeface="Alexandria SemiBold" pitchFamily="2" charset="-78"/>
                <a:cs typeface="Alexandria SemiBold" pitchFamily="2" charset="-78"/>
              </a:rPr>
              <a:t>وتقنية </a:t>
            </a:r>
            <a:r>
              <a:rPr lang="en-US" sz="2000" dirty="0" smtClean="0">
                <a:solidFill>
                  <a:schemeClr val="tx1"/>
                </a:solidFill>
                <a:latin typeface="Alexandria SemiBold" pitchFamily="2" charset="-78"/>
                <a:cs typeface="Alexandria SemiBold" pitchFamily="2" charset="-78"/>
              </a:rPr>
              <a:t>CGI</a:t>
            </a:r>
            <a:r>
              <a:rPr lang="ar-SA" sz="2000" dirty="0" smtClean="0">
                <a:solidFill>
                  <a:schemeClr val="tx1"/>
                </a:solidFill>
                <a:latin typeface="Alexandria SemiBold" pitchFamily="2" charset="-78"/>
                <a:cs typeface="Alexandria SemiBold" pitchFamily="2" charset="-78"/>
              </a:rPr>
              <a:t> والذكاء </a:t>
            </a:r>
            <a:r>
              <a:rPr lang="ar-SA" sz="2000" dirty="0">
                <a:solidFill>
                  <a:schemeClr val="tx1"/>
                </a:solidFill>
                <a:latin typeface="Alexandria SemiBold" pitchFamily="2" charset="-78"/>
                <a:cs typeface="Alexandria SemiBold" pitchFamily="2" charset="-78"/>
              </a:rPr>
              <a:t>الاصطناعي.</a:t>
            </a:r>
          </a:p>
          <a:p>
            <a:pPr marL="457200" indent="-457200" algn="justLow" rtl="1">
              <a:lnSpc>
                <a:spcPct val="150000"/>
              </a:lnSpc>
              <a:spcAft>
                <a:spcPts val="800"/>
              </a:spcAft>
              <a:buFont typeface="+mj-lt"/>
              <a:buAutoNum type="arabicPeriod" startAt="6"/>
            </a:pPr>
            <a:r>
              <a:rPr lang="ar-EG" sz="2000" b="1" dirty="0">
                <a:solidFill>
                  <a:schemeClr val="tx1"/>
                </a:solidFill>
                <a:latin typeface="Alexandria SemiBold" pitchFamily="2" charset="-78"/>
                <a:ea typeface="Calibri" panose="020F0502020204030204" pitchFamily="34" charset="0"/>
                <a:cs typeface="Alexandria SemiBold" pitchFamily="2" charset="-78"/>
              </a:rPr>
              <a:t>تطوير مهارات </a:t>
            </a:r>
            <a:r>
              <a:rPr lang="ar-SA" sz="2000" b="1" dirty="0">
                <a:solidFill>
                  <a:schemeClr val="tx1"/>
                </a:solidFill>
                <a:latin typeface="Alexandria SemiBold" pitchFamily="2" charset="-78"/>
                <a:ea typeface="Calibri" panose="020F0502020204030204" pitchFamily="34" charset="0"/>
                <a:cs typeface="Alexandria SemiBold" pitchFamily="2" charset="-78"/>
              </a:rPr>
              <a:t>التسويق الرقمي </a:t>
            </a:r>
            <a:r>
              <a:rPr lang="ar-EG" sz="2000" b="1" dirty="0" smtClean="0">
                <a:solidFill>
                  <a:schemeClr val="tx1"/>
                </a:solidFill>
                <a:latin typeface="Alexandria SemiBold" pitchFamily="2" charset="-78"/>
                <a:ea typeface="Calibri" panose="020F0502020204030204" pitchFamily="34" charset="0"/>
                <a:cs typeface="Alexandria SemiBold" pitchFamily="2" charset="-78"/>
              </a:rPr>
              <a:t>واستخدام ال</a:t>
            </a:r>
            <a:r>
              <a:rPr lang="ar-SA" sz="2000" b="1" dirty="0" smtClean="0">
                <a:solidFill>
                  <a:schemeClr val="tx1"/>
                </a:solidFill>
                <a:latin typeface="Alexandria SemiBold" pitchFamily="2" charset="-78"/>
                <a:ea typeface="Calibri" panose="020F0502020204030204" pitchFamily="34" charset="0"/>
                <a:cs typeface="Alexandria SemiBold" pitchFamily="2" charset="-78"/>
              </a:rPr>
              <a:t>استراتيجية المناسبة للإعلان الصحفي.</a:t>
            </a:r>
            <a:r>
              <a:rPr lang="ar-EG" sz="2000" b="1" dirty="0" smtClean="0">
                <a:solidFill>
                  <a:schemeClr val="tx1"/>
                </a:solidFill>
                <a:latin typeface="Alexandria SemiBold" pitchFamily="2" charset="-78"/>
                <a:ea typeface="Calibri" panose="020F0502020204030204" pitchFamily="34" charset="0"/>
                <a:cs typeface="Alexandria SemiBold" pitchFamily="2" charset="-78"/>
              </a:rPr>
              <a:t> </a:t>
            </a:r>
            <a:endParaRPr lang="ar-SA" sz="2000" b="1" dirty="0" smtClean="0">
              <a:solidFill>
                <a:schemeClr val="tx1"/>
              </a:solidFill>
              <a:latin typeface="Alexandria SemiBold" pitchFamily="2" charset="-78"/>
              <a:ea typeface="Calibri" panose="020F0502020204030204" pitchFamily="34" charset="0"/>
              <a:cs typeface="Alexandria SemiBold" pitchFamily="2" charset="-78"/>
            </a:endParaRPr>
          </a:p>
          <a:p>
            <a:pPr marL="457200" indent="-457200" algn="justLow" rtl="1">
              <a:lnSpc>
                <a:spcPct val="150000"/>
              </a:lnSpc>
              <a:spcAft>
                <a:spcPts val="800"/>
              </a:spcAft>
              <a:buFont typeface="+mj-lt"/>
              <a:buAutoNum type="arabicPeriod" startAt="6"/>
            </a:pPr>
            <a:r>
              <a:rPr lang="ar-SA" sz="2000" b="1" dirty="0" smtClean="0">
                <a:solidFill>
                  <a:schemeClr val="tx1"/>
                </a:solidFill>
                <a:latin typeface="Alexandria SemiBold" pitchFamily="2" charset="-78"/>
                <a:ea typeface="Calibri" panose="020F0502020204030204" pitchFamily="34" charset="0"/>
                <a:cs typeface="Alexandria SemiBold" pitchFamily="2" charset="-78"/>
              </a:rPr>
              <a:t>القدرة على </a:t>
            </a:r>
            <a:r>
              <a:rPr lang="ar-SA" sz="2000" b="1" dirty="0">
                <a:solidFill>
                  <a:schemeClr val="tx1"/>
                </a:solidFill>
                <a:latin typeface="Alexandria SemiBold" pitchFamily="2" charset="-78"/>
                <a:ea typeface="Calibri" panose="020F0502020204030204" pitchFamily="34" charset="0"/>
                <a:cs typeface="Alexandria SemiBold" pitchFamily="2" charset="-78"/>
              </a:rPr>
              <a:t>إعداد خطة تسويقية ناجحة</a:t>
            </a:r>
            <a:r>
              <a:rPr lang="ar-SA" sz="2000" b="1" dirty="0" smtClean="0">
                <a:solidFill>
                  <a:schemeClr val="tx1"/>
                </a:solidFill>
                <a:latin typeface="Alexandria SemiBold" pitchFamily="2" charset="-78"/>
                <a:ea typeface="Calibri" panose="020F0502020204030204" pitchFamily="34" charset="0"/>
                <a:cs typeface="Alexandria SemiBold" pitchFamily="2" charset="-78"/>
              </a:rPr>
              <a:t>.</a:t>
            </a:r>
            <a:endParaRPr lang="en-US" sz="2000" b="1" dirty="0">
              <a:solidFill>
                <a:schemeClr val="tx1"/>
              </a:solidFill>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42699947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257550" y="154732"/>
            <a:ext cx="4537297" cy="830997"/>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pPr marL="457200" indent="-457200" algn="ctr" rtl="1">
              <a:buFont typeface="Wingdings" panose="05000000000000000000" pitchFamily="2" charset="2"/>
              <a:buChar char="Ø"/>
            </a:pPr>
            <a:r>
              <a:rPr lang="en-US" sz="2800" b="1" dirty="0" smtClean="0">
                <a:latin typeface="Alexandria ExtraBold" pitchFamily="2" charset="-78"/>
                <a:cs typeface="Alexandria ExtraBold" pitchFamily="2" charset="-78"/>
              </a:rPr>
              <a:t>.3</a:t>
            </a:r>
            <a:r>
              <a:rPr lang="ar-EG" sz="2800" b="1" dirty="0" smtClean="0">
                <a:latin typeface="Alexandria ExtraBold" pitchFamily="2" charset="-78"/>
                <a:cs typeface="Alexandria ExtraBold" pitchFamily="2" charset="-78"/>
              </a:rPr>
              <a:t>التقييم الطلابي</a:t>
            </a:r>
            <a:endParaRPr lang="en-US" sz="2800" b="1" dirty="0">
              <a:latin typeface="Alexandria ExtraBold" pitchFamily="2" charset="-78"/>
              <a:cs typeface="Alexandria ExtraBold"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0441AEE5-A435-46D4-ADBE-5DEF16A08E15}"/>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Lst>
          </a:blip>
          <a:stretch>
            <a:fillRect/>
          </a:stretch>
        </p:blipFill>
        <p:spPr>
          <a:xfrm>
            <a:off x="7047982" y="2486745"/>
            <a:ext cx="4114447" cy="3409501"/>
          </a:xfrm>
          <a:prstGeom prst="rect">
            <a:avLst/>
          </a:prstGeom>
        </p:spPr>
      </p:pic>
      <p:pic>
        <p:nvPicPr>
          <p:cNvPr id="6" name="Picture 5">
            <a:extLst>
              <a:ext uri="{FF2B5EF4-FFF2-40B4-BE49-F238E27FC236}">
                <a16:creationId xmlns:a16="http://schemas.microsoft.com/office/drawing/2014/main" id="{F6994624-4B0F-41B3-BEDF-444D3E651B71}"/>
              </a:ext>
            </a:extLst>
          </p:cNvPr>
          <p:cNvPicPr>
            <a:picLocks noChangeAspect="1"/>
          </p:cNvPicPr>
          <p:nvPr/>
        </p:nvPicPr>
        <p:blipFill>
          <a:blip r:embed="rId5"/>
          <a:stretch>
            <a:fillRect/>
          </a:stretch>
        </p:blipFill>
        <p:spPr>
          <a:xfrm>
            <a:off x="2118261" y="2393577"/>
            <a:ext cx="4114447" cy="5462058"/>
          </a:xfrm>
          <a:prstGeom prst="rect">
            <a:avLst/>
          </a:prstGeom>
        </p:spPr>
      </p:pic>
      <p:sp>
        <p:nvSpPr>
          <p:cNvPr id="10" name="Rectangle 9">
            <a:extLst>
              <a:ext uri="{FF2B5EF4-FFF2-40B4-BE49-F238E27FC236}">
                <a16:creationId xmlns:a16="http://schemas.microsoft.com/office/drawing/2014/main" id="{54EF4335-C0D0-4AA4-AC67-8A38C86C655C}"/>
              </a:ext>
            </a:extLst>
          </p:cNvPr>
          <p:cNvSpPr/>
          <p:nvPr/>
        </p:nvSpPr>
        <p:spPr>
          <a:xfrm>
            <a:off x="7077694" y="1656077"/>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solidFill>
                  <a:srgbClr val="0070C0"/>
                </a:solidFill>
              </a:rPr>
              <a:t>اختبار أسبوعي</a:t>
            </a:r>
            <a:r>
              <a:rPr lang="ar-EG" sz="2400" b="1" dirty="0" smtClean="0">
                <a:solidFill>
                  <a:srgbClr val="0070C0"/>
                </a:solidFill>
                <a:latin typeface="Adobe Devanagari" panose="02040503050201020203" pitchFamily="18" charset="0"/>
              </a:rPr>
              <a:t> </a:t>
            </a:r>
            <a:endParaRPr lang="ar-EG" sz="2400" b="1" dirty="0">
              <a:solidFill>
                <a:srgbClr val="0070C0"/>
              </a:solidFill>
              <a:latin typeface="Adobe Devanagari" panose="02040503050201020203" pitchFamily="18" charset="0"/>
            </a:endParaRPr>
          </a:p>
        </p:txBody>
      </p:sp>
      <p:sp>
        <p:nvSpPr>
          <p:cNvPr id="16" name="Rectangle 15">
            <a:extLst>
              <a:ext uri="{FF2B5EF4-FFF2-40B4-BE49-F238E27FC236}">
                <a16:creationId xmlns:a16="http://schemas.microsoft.com/office/drawing/2014/main" id="{DB520EB3-B41B-4DD5-8BF1-A280E20D3EA7}"/>
              </a:ext>
            </a:extLst>
          </p:cNvPr>
          <p:cNvSpPr/>
          <p:nvPr/>
        </p:nvSpPr>
        <p:spPr>
          <a:xfrm>
            <a:off x="2275878" y="1583282"/>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solidFill>
                  <a:srgbClr val="0070C0"/>
                </a:solidFill>
              </a:rPr>
              <a:t>حلق</a:t>
            </a:r>
            <a:r>
              <a:rPr lang="ar-SA" sz="2400" b="1" dirty="0" smtClean="0">
                <a:solidFill>
                  <a:srgbClr val="0070C0"/>
                </a:solidFill>
              </a:rPr>
              <a:t>ة</a:t>
            </a:r>
            <a:r>
              <a:rPr lang="ar-EG" sz="2400" b="1" dirty="0" smtClean="0">
                <a:solidFill>
                  <a:srgbClr val="0070C0"/>
                </a:solidFill>
              </a:rPr>
              <a:t> </a:t>
            </a:r>
            <a:r>
              <a:rPr lang="ar-EG" sz="2400" b="1" dirty="0">
                <a:solidFill>
                  <a:srgbClr val="0070C0"/>
                </a:solidFill>
              </a:rPr>
              <a:t>نقاش </a:t>
            </a:r>
            <a:r>
              <a:rPr lang="ar-EG" sz="2400" b="1" dirty="0" smtClean="0">
                <a:solidFill>
                  <a:srgbClr val="0070C0"/>
                </a:solidFill>
              </a:rPr>
              <a:t>أسبوعية</a:t>
            </a:r>
            <a:endParaRPr lang="ar-EG" sz="2400" b="1" dirty="0">
              <a:solidFill>
                <a:srgbClr val="0070C0"/>
              </a:solidFill>
            </a:endParaRPr>
          </a:p>
        </p:txBody>
      </p:sp>
    </p:spTree>
    <p:extLst>
      <p:ext uri="{BB962C8B-B14F-4D97-AF65-F5344CB8AC3E}">
        <p14:creationId xmlns:p14="http://schemas.microsoft.com/office/powerpoint/2010/main" val="41713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in)">
                                      <p:cBhvr>
                                        <p:cTn id="15" dur="20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ircle(in)">
                                      <p:cBhvr>
                                        <p:cTn id="2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4EF4335-C0D0-4AA4-AC67-8A38C86C655C}"/>
              </a:ext>
            </a:extLst>
          </p:cNvPr>
          <p:cNvSpPr/>
          <p:nvPr/>
        </p:nvSpPr>
        <p:spPr>
          <a:xfrm>
            <a:off x="1635084" y="3129357"/>
            <a:ext cx="4819686" cy="13099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0" indent="-571500" algn="ctr" rtl="1">
              <a:buFont typeface="Wingdings" panose="05000000000000000000" pitchFamily="2" charset="2"/>
              <a:buChar char="Ø"/>
            </a:pPr>
            <a:r>
              <a:rPr lang="ar-SA" sz="3200" b="1" dirty="0" smtClean="0">
                <a:solidFill>
                  <a:schemeClr val="tx1"/>
                </a:solidFill>
                <a:latin typeface="Alexandria Black" pitchFamily="2" charset="-78"/>
                <a:cs typeface="Alexandria Black" pitchFamily="2" charset="-78"/>
              </a:rPr>
              <a:t>4.موضوعات </a:t>
            </a:r>
            <a:r>
              <a:rPr lang="ar-SA" sz="3200" b="1" dirty="0">
                <a:solidFill>
                  <a:schemeClr val="tx1"/>
                </a:solidFill>
                <a:latin typeface="Alexandria Black" pitchFamily="2" charset="-78"/>
                <a:cs typeface="Alexandria Black" pitchFamily="2" charset="-78"/>
              </a:rPr>
              <a:t>المقرر</a:t>
            </a:r>
          </a:p>
          <a:p>
            <a:pPr algn="ctr"/>
            <a:endParaRPr lang="ar-EG" sz="2400" b="1" dirty="0">
              <a:solidFill>
                <a:schemeClr val="tx1"/>
              </a:solidFill>
              <a:latin typeface="Adobe Devanagari" panose="02040503050201020203" pitchFamily="18" charset="0"/>
            </a:endParaRPr>
          </a:p>
        </p:txBody>
      </p:sp>
      <p:pic>
        <p:nvPicPr>
          <p:cNvPr id="12"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3">
            <a:extLst>
              <a:ext uri="{28A0092B-C50C-407E-A947-70E740481C1C}">
                <a14:useLocalDpi xmlns:a14="http://schemas.microsoft.com/office/drawing/2010/main" val="0"/>
              </a:ext>
            </a:extLst>
          </a:blip>
          <a:srcRect t="12315" b="12315"/>
          <a:stretch/>
        </p:blipFill>
        <p:spPr>
          <a:xfrm>
            <a:off x="6502221" y="1483493"/>
            <a:ext cx="4962146" cy="4236204"/>
          </a:xfrm>
          <a:prstGeom prst="rect">
            <a:avLst/>
          </a:prstGeom>
        </p:spPr>
      </p:pic>
    </p:spTree>
    <p:extLst>
      <p:ext uri="{BB962C8B-B14F-4D97-AF65-F5344CB8AC3E}">
        <p14:creationId xmlns:p14="http://schemas.microsoft.com/office/powerpoint/2010/main" val="5577323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8764" y="1685495"/>
            <a:ext cx="1061123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smtClean="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smtClean="0">
                <a:solidFill>
                  <a:schemeClr val="bg1"/>
                </a:solidFill>
                <a:latin typeface="Alexandria" pitchFamily="2" charset="-78"/>
                <a:cs typeface="Alexandria" pitchFamily="2" charset="-78"/>
              </a:rPr>
              <a:t>Intro</a:t>
            </a:r>
          </a:p>
          <a:p>
            <a:pPr algn="ctr"/>
            <a:r>
              <a:rPr lang="en-US" sz="2400" dirty="0" smtClean="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18764" y="1965299"/>
            <a:ext cx="10308781" cy="3970318"/>
          </a:xfrm>
          <a:prstGeom prst="rect">
            <a:avLst/>
          </a:prstGeom>
          <a:noFill/>
        </p:spPr>
        <p:txBody>
          <a:bodyPr wrap="square" rtlCol="0">
            <a:spAutoFit/>
          </a:bodyPr>
          <a:lstStyle/>
          <a:p>
            <a:pPr marL="457200" lvl="0" indent="-457200" algn="r" rtl="1">
              <a:lnSpc>
                <a:spcPct val="150000"/>
              </a:lnSpc>
              <a:buFont typeface="+mj-lt"/>
              <a:buAutoNum type="arabicPeriod"/>
            </a:pPr>
            <a:r>
              <a:rPr lang="ar-SA" sz="2400" dirty="0">
                <a:latin typeface="Alexandria SemiBold" pitchFamily="2" charset="-78"/>
                <a:cs typeface="Alexandria SemiBold" pitchFamily="2" charset="-78"/>
              </a:rPr>
              <a:t>مقدمة في </a:t>
            </a:r>
            <a:r>
              <a:rPr lang="ar-SA" sz="2400" dirty="0" smtClean="0">
                <a:latin typeface="Alexandria SemiBold" pitchFamily="2" charset="-78"/>
                <a:cs typeface="Alexandria SemiBold" pitchFamily="2" charset="-78"/>
              </a:rPr>
              <a:t>الإعلان الصحفي والتسويق الرقمي ( </a:t>
            </a:r>
            <a:r>
              <a:rPr lang="ar-SA" sz="2400" dirty="0">
                <a:latin typeface="Alexandria SemiBold" pitchFamily="2" charset="-78"/>
                <a:cs typeface="Alexandria SemiBold" pitchFamily="2" charset="-78"/>
              </a:rPr>
              <a:t>مفهوم </a:t>
            </a:r>
            <a:r>
              <a:rPr lang="ar-SA" sz="2400" dirty="0" smtClean="0">
                <a:latin typeface="Alexandria SemiBold" pitchFamily="2" charset="-78"/>
                <a:cs typeface="Alexandria SemiBold" pitchFamily="2" charset="-78"/>
              </a:rPr>
              <a:t>الإعلان الصحفي والتسويق الرقمي وأهمية </a:t>
            </a:r>
            <a:r>
              <a:rPr lang="ar-SA" sz="2400" dirty="0">
                <a:latin typeface="Alexandria SemiBold" pitchFamily="2" charset="-78"/>
                <a:cs typeface="Alexandria SemiBold" pitchFamily="2" charset="-78"/>
              </a:rPr>
              <a:t>كل منهما ، الفرق بين </a:t>
            </a:r>
            <a:r>
              <a:rPr lang="ar-SA" sz="2400" dirty="0" smtClean="0">
                <a:latin typeface="Alexandria SemiBold" pitchFamily="2" charset="-78"/>
                <a:cs typeface="Alexandria SemiBold" pitchFamily="2" charset="-78"/>
              </a:rPr>
              <a:t>الإعلان الصحفي الرقمي والمطبوع </a:t>
            </a:r>
            <a:r>
              <a:rPr lang="ar-SA" sz="2400" dirty="0">
                <a:latin typeface="Alexandria SemiBold" pitchFamily="2" charset="-78"/>
                <a:cs typeface="Alexandria SemiBold" pitchFamily="2" charset="-78"/>
              </a:rPr>
              <a:t>، خصائص </a:t>
            </a:r>
            <a:r>
              <a:rPr lang="ar-SA" sz="2400" dirty="0" smtClean="0">
                <a:latin typeface="Alexandria SemiBold" pitchFamily="2" charset="-78"/>
                <a:cs typeface="Alexandria SemiBold" pitchFamily="2" charset="-78"/>
              </a:rPr>
              <a:t>الإعلان </a:t>
            </a:r>
            <a:r>
              <a:rPr lang="ar-SA" sz="2400" dirty="0">
                <a:latin typeface="Alexandria SemiBold" pitchFamily="2" charset="-78"/>
                <a:cs typeface="Alexandria SemiBold" pitchFamily="2" charset="-78"/>
              </a:rPr>
              <a:t>الصحفي، الإعلان </a:t>
            </a:r>
            <a:r>
              <a:rPr lang="ar-SA" sz="2400" dirty="0" smtClean="0">
                <a:latin typeface="Alexandria SemiBold" pitchFamily="2" charset="-78"/>
                <a:cs typeface="Alexandria SemiBold" pitchFamily="2" charset="-78"/>
              </a:rPr>
              <a:t>كعملية </a:t>
            </a:r>
            <a:r>
              <a:rPr lang="ar-SA" sz="2400" dirty="0">
                <a:latin typeface="Alexandria SemiBold" pitchFamily="2" charset="-78"/>
                <a:cs typeface="Alexandria SemiBold" pitchFamily="2" charset="-78"/>
              </a:rPr>
              <a:t>اتصالية، ووظائف الإعلان الصحفي )</a:t>
            </a:r>
            <a:endParaRPr lang="en-US" sz="2400" dirty="0">
              <a:latin typeface="Alexandria SemiBold" pitchFamily="2" charset="-78"/>
              <a:cs typeface="Alexandria SemiBold" pitchFamily="2" charset="-78"/>
            </a:endParaRPr>
          </a:p>
          <a:p>
            <a:pPr marL="457200" lvl="0" indent="-457200" algn="r" rtl="1">
              <a:lnSpc>
                <a:spcPct val="150000"/>
              </a:lnSpc>
              <a:buFont typeface="+mj-lt"/>
              <a:buAutoNum type="arabicPeriod"/>
            </a:pPr>
            <a:r>
              <a:rPr lang="ar-SA" sz="2400" dirty="0">
                <a:latin typeface="Alexandria SemiBold" pitchFamily="2" charset="-78"/>
                <a:cs typeface="Alexandria SemiBold" pitchFamily="2" charset="-78"/>
              </a:rPr>
              <a:t>نشأة وتطور الإعلان </a:t>
            </a:r>
            <a:r>
              <a:rPr lang="ar-SA" sz="2400" dirty="0" smtClean="0">
                <a:latin typeface="Alexandria SemiBold" pitchFamily="2" charset="-78"/>
                <a:cs typeface="Alexandria SemiBold" pitchFamily="2" charset="-78"/>
              </a:rPr>
              <a:t>الصحفي ومحددات الإعلان الصحفي، وأنواع الإعلانات الصحفية.</a:t>
            </a:r>
          </a:p>
          <a:p>
            <a:pPr marL="457200" indent="-457200" algn="r" rtl="1">
              <a:lnSpc>
                <a:spcPct val="150000"/>
              </a:lnSpc>
              <a:buFont typeface="+mj-lt"/>
              <a:buAutoNum type="arabicPeriod"/>
            </a:pPr>
            <a:r>
              <a:rPr lang="ar-SA" sz="2400" dirty="0" smtClean="0">
                <a:latin typeface="Alexandria SemiBold" pitchFamily="2" charset="-78"/>
                <a:cs typeface="Alexandria SemiBold" pitchFamily="2" charset="-78"/>
              </a:rPr>
              <a:t>الرسالة </a:t>
            </a:r>
            <a:r>
              <a:rPr lang="ar-SA" sz="2400" dirty="0">
                <a:latin typeface="Alexandria SemiBold" pitchFamily="2" charset="-78"/>
                <a:cs typeface="Alexandria SemiBold" pitchFamily="2" charset="-78"/>
              </a:rPr>
              <a:t>الإعلانية </a:t>
            </a:r>
            <a:r>
              <a:rPr lang="ar-SA" sz="2400" dirty="0" smtClean="0">
                <a:latin typeface="Alexandria SemiBold" pitchFamily="2" charset="-78"/>
                <a:cs typeface="Alexandria SemiBold" pitchFamily="2" charset="-78"/>
              </a:rPr>
              <a:t>(عناصر </a:t>
            </a:r>
            <a:r>
              <a:rPr lang="ar-SA" sz="2400" dirty="0">
                <a:latin typeface="Alexandria SemiBold" pitchFamily="2" charset="-78"/>
                <a:cs typeface="Alexandria SemiBold" pitchFamily="2" charset="-78"/>
              </a:rPr>
              <a:t>الإعلان </a:t>
            </a:r>
            <a:r>
              <a:rPr lang="ar-SA" sz="2400" dirty="0" smtClean="0">
                <a:latin typeface="Alexandria SemiBold" pitchFamily="2" charset="-78"/>
                <a:cs typeface="Alexandria SemiBold" pitchFamily="2" charset="-78"/>
              </a:rPr>
              <a:t>الصحفي): </a:t>
            </a:r>
            <a:r>
              <a:rPr lang="ar-SA" sz="2400" dirty="0">
                <a:latin typeface="Alexandria SemiBold" pitchFamily="2" charset="-78"/>
                <a:cs typeface="Alexandria SemiBold" pitchFamily="2" charset="-78"/>
              </a:rPr>
              <a:t>عنوان </a:t>
            </a:r>
            <a:r>
              <a:rPr lang="ar-SA" sz="2400" dirty="0" smtClean="0">
                <a:latin typeface="Alexandria SemiBold" pitchFamily="2" charset="-78"/>
                <a:cs typeface="Alexandria SemiBold" pitchFamily="2" charset="-78"/>
              </a:rPr>
              <a:t>الإعلان </a:t>
            </a:r>
            <a:r>
              <a:rPr lang="en-US" sz="2400" dirty="0" smtClean="0">
                <a:latin typeface="Alexandria SemiBold" pitchFamily="2" charset="-78"/>
                <a:cs typeface="Alexandria SemiBold" pitchFamily="2" charset="-78"/>
              </a:rPr>
              <a:t>Headline</a:t>
            </a:r>
            <a:endParaRPr lang="en-US" sz="24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34706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smtClean="0">
                <a:solidFill>
                  <a:schemeClr val="bg1"/>
                </a:solidFill>
                <a:latin typeface="Alexandria" pitchFamily="2" charset="-78"/>
                <a:cs typeface="Alexandria" pitchFamily="2" charset="-78"/>
              </a:rPr>
              <a:t>Intro</a:t>
            </a:r>
          </a:p>
          <a:p>
            <a:pPr algn="ctr"/>
            <a:r>
              <a:rPr lang="en-US" sz="2400" dirty="0" smtClean="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29990" y="2064259"/>
            <a:ext cx="10185237" cy="3416320"/>
          </a:xfrm>
          <a:prstGeom prst="rect">
            <a:avLst/>
          </a:prstGeom>
          <a:noFill/>
        </p:spPr>
        <p:txBody>
          <a:bodyPr wrap="square" rtlCol="0">
            <a:spAutoFit/>
          </a:bodyPr>
          <a:lstStyle/>
          <a:p>
            <a:pPr marL="457200" lvl="0" indent="-457200" algn="r" rtl="1">
              <a:lnSpc>
                <a:spcPct val="150000"/>
              </a:lnSpc>
              <a:buFont typeface="+mj-lt"/>
              <a:buAutoNum type="arabicPeriod" startAt="4"/>
            </a:pPr>
            <a:r>
              <a:rPr lang="ar-SA" sz="2400" dirty="0" smtClean="0">
                <a:latin typeface="Alexandria SemiBold" pitchFamily="2" charset="-78"/>
                <a:cs typeface="Alexandria SemiBold" pitchFamily="2" charset="-78"/>
              </a:rPr>
              <a:t>النص </a:t>
            </a:r>
            <a:r>
              <a:rPr lang="ar-SA" sz="2400" dirty="0">
                <a:latin typeface="Alexandria SemiBold" pitchFamily="2" charset="-78"/>
                <a:cs typeface="Alexandria SemiBold" pitchFamily="2" charset="-78"/>
              </a:rPr>
              <a:t>الإعلاني </a:t>
            </a:r>
            <a:r>
              <a:rPr lang="en-US" sz="2400" dirty="0">
                <a:latin typeface="Alexandria SemiBold" pitchFamily="2" charset="-78"/>
                <a:cs typeface="Alexandria SemiBold" pitchFamily="2" charset="-78"/>
              </a:rPr>
              <a:t>Body Copy</a:t>
            </a:r>
          </a:p>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العناصر الجرافيكية: صور أو رسوم أو حركة </a:t>
            </a:r>
            <a:r>
              <a:rPr lang="en-US" sz="2400" dirty="0" smtClean="0">
                <a:latin typeface="Alexandria SemiBold" pitchFamily="2" charset="-78"/>
                <a:cs typeface="Alexandria SemiBold" pitchFamily="2" charset="-78"/>
              </a:rPr>
              <a:t>Graphics</a:t>
            </a:r>
            <a:r>
              <a:rPr lang="ar-SA" sz="2400" dirty="0" smtClean="0">
                <a:latin typeface="Alexandria SemiBold" pitchFamily="2" charset="-78"/>
                <a:cs typeface="Alexandria SemiBold" pitchFamily="2" charset="-78"/>
              </a:rPr>
              <a:t> أو فيديو</a:t>
            </a:r>
            <a:endParaRPr lang="en-US" sz="2400" dirty="0">
              <a:latin typeface="Alexandria SemiBold" pitchFamily="2" charset="-78"/>
              <a:cs typeface="Alexandria SemiBold" pitchFamily="2" charset="-78"/>
            </a:endParaRPr>
          </a:p>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الألوان في الإعلان الصحفي </a:t>
            </a:r>
            <a:r>
              <a:rPr lang="en-US" sz="2400" dirty="0">
                <a:latin typeface="Alexandria SemiBold" pitchFamily="2" charset="-78"/>
                <a:cs typeface="Alexandria SemiBold" pitchFamily="2" charset="-78"/>
              </a:rPr>
              <a:t>Colors</a:t>
            </a:r>
          </a:p>
          <a:p>
            <a:pPr marL="457200" lvl="0" indent="-457200" algn="r" rtl="1">
              <a:lnSpc>
                <a:spcPct val="150000"/>
              </a:lnSpc>
              <a:buFont typeface="+mj-lt"/>
              <a:buAutoNum type="arabicPeriod" startAt="4"/>
            </a:pPr>
            <a:r>
              <a:rPr lang="ar-SA" sz="2400" dirty="0" smtClean="0">
                <a:latin typeface="Alexandria SemiBold" pitchFamily="2" charset="-78"/>
                <a:cs typeface="Alexandria SemiBold" pitchFamily="2" charset="-78"/>
              </a:rPr>
              <a:t>تصميم </a:t>
            </a:r>
            <a:r>
              <a:rPr lang="ar-SA" sz="2400" dirty="0">
                <a:latin typeface="Alexandria SemiBold" pitchFamily="2" charset="-78"/>
                <a:cs typeface="Alexandria SemiBold" pitchFamily="2" charset="-78"/>
              </a:rPr>
              <a:t>الإعلان الصحفي : مراحل تصميم الإعلان الصحفي، والأسس الفنية لتصميم الإعلان الصحفي ، وأساليب تصميم الإعلان الصحفي</a:t>
            </a:r>
            <a:r>
              <a:rPr lang="ar-SA" sz="2400" dirty="0" smtClean="0">
                <a:latin typeface="Alexandria SemiBold" pitchFamily="2" charset="-78"/>
                <a:cs typeface="Alexandria SemiBold" pitchFamily="2" charset="-78"/>
              </a:rPr>
              <a:t>.</a:t>
            </a:r>
          </a:p>
          <a:p>
            <a:pPr marL="457200" indent="-457200" algn="r" rtl="1">
              <a:lnSpc>
                <a:spcPct val="150000"/>
              </a:lnSpc>
              <a:buFont typeface="+mj-lt"/>
              <a:buAutoNum type="arabicPeriod" startAt="4"/>
            </a:pPr>
            <a:r>
              <a:rPr lang="ar-SA" sz="2400" dirty="0">
                <a:latin typeface="Alexandria SemiBold" pitchFamily="2" charset="-78"/>
                <a:cs typeface="Alexandria SemiBold" pitchFamily="2" charset="-78"/>
              </a:rPr>
              <a:t>التسويق الرقمي: ( أنواع التسويق الرقمي وخصائصه وأهدافه</a:t>
            </a:r>
            <a:r>
              <a:rPr lang="ar-SA" sz="2400" dirty="0" smtClean="0">
                <a:latin typeface="Alexandria SemiBold" pitchFamily="2" charset="-78"/>
                <a:cs typeface="Alexandria SemiBold" pitchFamily="2" charset="-78"/>
              </a:rPr>
              <a:t>) </a:t>
            </a: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smtClean="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Tree>
    <p:extLst>
      <p:ext uri="{BB962C8B-B14F-4D97-AF65-F5344CB8AC3E}">
        <p14:creationId xmlns:p14="http://schemas.microsoft.com/office/powerpoint/2010/main" val="1976276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35626" y="1685495"/>
            <a:ext cx="991091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smtClean="0">
                <a:solidFill>
                  <a:schemeClr val="bg1"/>
                </a:solidFill>
                <a:latin typeface="Alexandria" pitchFamily="2" charset="-78"/>
                <a:cs typeface="Alexandria" pitchFamily="2" charset="-78"/>
              </a:rPr>
              <a:t>Intro</a:t>
            </a:r>
          </a:p>
          <a:p>
            <a:pPr algn="ctr"/>
            <a:r>
              <a:rPr lang="en-US" sz="2400" dirty="0" smtClean="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35627" y="2064259"/>
            <a:ext cx="9615948" cy="3416320"/>
          </a:xfrm>
          <a:prstGeom prst="rect">
            <a:avLst/>
          </a:prstGeom>
          <a:noFill/>
        </p:spPr>
        <p:txBody>
          <a:bodyPr wrap="square" rtlCol="0">
            <a:spAutoFit/>
          </a:bodyPr>
          <a:lstStyle/>
          <a:p>
            <a:pPr marL="457200" lvl="0" indent="-457200" algn="r" rtl="1">
              <a:lnSpc>
                <a:spcPct val="150000"/>
              </a:lnSpc>
              <a:buFont typeface="+mj-lt"/>
              <a:buAutoNum type="arabicPeriod" startAt="9"/>
            </a:pPr>
            <a:r>
              <a:rPr lang="ar-SA" sz="2400" dirty="0" smtClean="0">
                <a:latin typeface="Alexandria SemiBold" pitchFamily="2" charset="-78"/>
                <a:cs typeface="Alexandria SemiBold" pitchFamily="2" charset="-78"/>
              </a:rPr>
              <a:t>أسس </a:t>
            </a:r>
            <a:r>
              <a:rPr lang="ar-SA" sz="2400" dirty="0">
                <a:latin typeface="Alexandria SemiBold" pitchFamily="2" charset="-78"/>
                <a:cs typeface="Alexandria SemiBold" pitchFamily="2" charset="-78"/>
              </a:rPr>
              <a:t>التسويق الرقمي واستراتيجياته</a:t>
            </a:r>
            <a:endParaRPr lang="en-US" sz="2400" dirty="0">
              <a:latin typeface="Alexandria SemiBold" pitchFamily="2" charset="-78"/>
              <a:cs typeface="Alexandria SemiBold" pitchFamily="2" charset="-78"/>
            </a:endParaRPr>
          </a:p>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الخطة التسويقية: عناصر الخطة التسويقية </a:t>
            </a:r>
            <a:endParaRPr lang="en-US" sz="2400" dirty="0">
              <a:latin typeface="Alexandria SemiBold" pitchFamily="2" charset="-78"/>
              <a:cs typeface="Alexandria SemiBold" pitchFamily="2" charset="-78"/>
            </a:endParaRPr>
          </a:p>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أدوات وتطبيقات الذكاء الاصطناعي المستخدمة في إنتاج وتسويق الإعلان </a:t>
            </a:r>
            <a:r>
              <a:rPr lang="ar-SA" sz="2400" dirty="0" smtClean="0">
                <a:latin typeface="Alexandria SemiBold" pitchFamily="2" charset="-78"/>
                <a:cs typeface="Alexandria SemiBold" pitchFamily="2" charset="-78"/>
              </a:rPr>
              <a:t>الصحفي.</a:t>
            </a:r>
          </a:p>
          <a:p>
            <a:pPr marL="457200" lvl="0" indent="-457200" algn="r" rtl="1">
              <a:lnSpc>
                <a:spcPct val="150000"/>
              </a:lnSpc>
              <a:buFont typeface="+mj-lt"/>
              <a:buAutoNum type="arabicPeriod" startAt="9"/>
            </a:pPr>
            <a:r>
              <a:rPr lang="ar-SA" sz="2400" dirty="0" smtClean="0">
                <a:latin typeface="Alexandria SemiBold" pitchFamily="2" charset="-78"/>
                <a:cs typeface="Alexandria SemiBold" pitchFamily="2" charset="-78"/>
              </a:rPr>
              <a:t>مراجعة </a:t>
            </a:r>
            <a:r>
              <a:rPr lang="ar-SA" sz="2400" dirty="0">
                <a:latin typeface="Alexandria SemiBold" pitchFamily="2" charset="-78"/>
                <a:cs typeface="Alexandria SemiBold" pitchFamily="2" charset="-78"/>
              </a:rPr>
              <a:t>المقرر ومعرفة طريقة الاختبار </a:t>
            </a:r>
            <a:r>
              <a:rPr lang="ar-SA" sz="2400" dirty="0" smtClean="0">
                <a:latin typeface="Alexandria SemiBold" pitchFamily="2" charset="-78"/>
                <a:cs typeface="Alexandria SemiBold" pitchFamily="2" charset="-78"/>
              </a:rPr>
              <a:t>النهائي.</a:t>
            </a:r>
          </a:p>
          <a:p>
            <a:pPr marL="457200" lvl="0" indent="-457200" algn="r" rtl="1">
              <a:lnSpc>
                <a:spcPct val="150000"/>
              </a:lnSpc>
              <a:buFont typeface="+mj-lt"/>
              <a:buAutoNum type="arabicPeriod" startAt="9"/>
            </a:pPr>
            <a:r>
              <a:rPr lang="ar-SA" sz="2400" dirty="0" smtClean="0">
                <a:latin typeface="Alexandria SemiBold" pitchFamily="2" charset="-78"/>
                <a:cs typeface="Alexandria SemiBold" pitchFamily="2" charset="-78"/>
              </a:rPr>
              <a:t>الاختبار النهائي .</a:t>
            </a: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smtClean="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Tree>
    <p:extLst>
      <p:ext uri="{BB962C8B-B14F-4D97-AF65-F5344CB8AC3E}">
        <p14:creationId xmlns:p14="http://schemas.microsoft.com/office/powerpoint/2010/main" val="928717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17306" y="2195725"/>
            <a:ext cx="7071635" cy="440549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687517" y="1048053"/>
            <a:ext cx="1392006"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17307" y="2505965"/>
            <a:ext cx="6333453" cy="3785011"/>
          </a:xfrm>
          <a:prstGeom prst="rect">
            <a:avLst/>
          </a:prstGeom>
          <a:noFill/>
        </p:spPr>
        <p:txBody>
          <a:bodyPr wrap="square">
            <a:spAutoFit/>
          </a:bodyPr>
          <a:lstStyle/>
          <a:p>
            <a:pPr algn="r">
              <a:lnSpc>
                <a:spcPct val="150000"/>
              </a:lnSpc>
            </a:pPr>
            <a:r>
              <a:rPr lang="ar-SA" sz="1200" dirty="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   أصبح </a:t>
            </a:r>
            <a:r>
              <a:rPr lang="ar-SA" dirty="0">
                <a:solidFill>
                  <a:srgbClr val="000000"/>
                </a:solidFill>
                <a:latin typeface="Alexandria SemiBold" pitchFamily="2" charset="-78"/>
                <a:cs typeface="Alexandria SemiBold" pitchFamily="2" charset="-78"/>
              </a:rPr>
              <a:t>الإعلان من الأمور التي تشغل حيزاً كبيراً في حياتنا اليومية، خاصة وأنه أصبح جزءاً لا يتجزأ من حركة التطور التكنولوجي وثورة الاتصالات التي يشهدها عصرنا الراهن، حيث نما الإعلان مع تطور العلاقات الاجتماعية والاقتصادية والتجارية، وساعدت على تطوره وبروزه عدة عوامل أهمها </a:t>
            </a:r>
            <a:r>
              <a:rPr lang="ar-SA" dirty="0" smtClean="0">
                <a:solidFill>
                  <a:srgbClr val="000000"/>
                </a:solidFill>
                <a:latin typeface="Alexandria SemiBold" pitchFamily="2" charset="-78"/>
                <a:cs typeface="Alexandria SemiBold" pitchFamily="2" charset="-78"/>
              </a:rPr>
              <a:t>التنامي السريع في عدد السكان </a:t>
            </a:r>
            <a:r>
              <a:rPr lang="ar-SA" dirty="0">
                <a:solidFill>
                  <a:srgbClr val="000000"/>
                </a:solidFill>
                <a:latin typeface="Alexandria SemiBold" pitchFamily="2" charset="-78"/>
                <a:cs typeface="Alexandria SemiBold" pitchFamily="2" charset="-78"/>
              </a:rPr>
              <a:t>وتنوعهم الديموجرافي وتوزيعهم الجغرافي الذي دعا إلى ضرورة تطور طرق النقل ؛ مما جعل البضائع أسهل انتشاراً، وشديدة التنوع وصعبة الاختيار.</a:t>
            </a:r>
            <a:endParaRPr lang="ar-SA" dirty="0" smtClean="0">
              <a:latin typeface="Alexandria SemiBold" pitchFamily="2" charset="-78"/>
              <a:ea typeface="Calibri" panose="020F0502020204030204" pitchFamily="34" charset="0"/>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162772" cy="584775"/>
          </a:xfrm>
          <a:prstGeom prst="rect">
            <a:avLst/>
          </a:prstGeom>
          <a:noFill/>
        </p:spPr>
        <p:txBody>
          <a:bodyPr wrap="none" rtlCol="0">
            <a:spAutoFit/>
          </a:bodyPr>
          <a:lstStyle/>
          <a:p>
            <a:pPr marL="457200" indent="-457200" algn="r" rtl="1">
              <a:buFont typeface="Wingdings" panose="05000000000000000000" pitchFamily="2" charset="2"/>
              <a:buChar char="Ø"/>
            </a:pPr>
            <a:r>
              <a:rPr lang="ar-SA" sz="3200" b="1" dirty="0" smtClean="0">
                <a:solidFill>
                  <a:srgbClr val="00B0F0"/>
                </a:solidFill>
                <a:latin typeface="Alexandria ExtraBold" pitchFamily="2" charset="-78"/>
                <a:cs typeface="Alexandria ExtraBold" pitchFamily="2" charset="-78"/>
              </a:rPr>
              <a:t>مقدمة</a:t>
            </a:r>
            <a:endParaRPr lang="en-US" sz="3200" b="1" dirty="0">
              <a:solidFill>
                <a:srgbClr val="00B0F0"/>
              </a:solidFill>
              <a:latin typeface="Alexandria ExtraBold" pitchFamily="2" charset="-78"/>
              <a:cs typeface="Alexandria Extra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21085" y="1048053"/>
            <a:ext cx="1358438"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b="1" dirty="0" smtClean="0">
                <a:solidFill>
                  <a:schemeClr val="bg1"/>
                </a:solidFill>
                <a:latin typeface="Times New Roman" panose="02020603050405020304" pitchFamily="18" charset="0"/>
                <a:cs typeface="Times New Roman" panose="02020603050405020304" pitchFamily="18" charset="0"/>
              </a:rPr>
              <a:t>Lecture</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p:cNvPicPr>
            <a:picLocks noChangeAspect="1"/>
          </p:cNvPicPr>
          <p:nvPr/>
        </p:nvPicPr>
        <p:blipFill rotWithShape="1">
          <a:blip r:embed="rId3">
            <a:clrChange>
              <a:clrFrom>
                <a:srgbClr val="F9F9F8"/>
              </a:clrFrom>
              <a:clrTo>
                <a:srgbClr val="F9F9F8">
                  <a:alpha val="0"/>
                </a:srgbClr>
              </a:clrTo>
            </a:clrChange>
            <a:extLst>
              <a:ext uri="{28A0092B-C50C-407E-A947-70E740481C1C}">
                <a14:useLocalDpi xmlns:a14="http://schemas.microsoft.com/office/drawing/2010/main" val="0"/>
              </a:ext>
            </a:extLst>
          </a:blip>
          <a:srcRect l="43670" r="30080" b="54409"/>
          <a:stretch/>
        </p:blipFill>
        <p:spPr>
          <a:xfrm>
            <a:off x="9226464" y="1287948"/>
            <a:ext cx="2692522" cy="2630482"/>
          </a:xfrm>
          <a:prstGeom prst="rect">
            <a:avLst/>
          </a:prstGeom>
        </p:spPr>
      </p:pic>
      <p:pic>
        <p:nvPicPr>
          <p:cNvPr id="16" name="Picture Placeholder 15"/>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545" b="545"/>
          <a:stretch>
            <a:fillRect/>
          </a:stretch>
        </p:blipFill>
        <p:spPr>
          <a:xfrm>
            <a:off x="6807329" y="2556936"/>
            <a:ext cx="5186049" cy="3548895"/>
          </a:xfrm>
        </p:spPr>
      </p:pic>
    </p:spTree>
    <p:extLst>
      <p:ext uri="{BB962C8B-B14F-4D97-AF65-F5344CB8AC3E}">
        <p14:creationId xmlns:p14="http://schemas.microsoft.com/office/powerpoint/2010/main" val="2338022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01059" y="1867404"/>
            <a:ext cx="10125702" cy="4253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03769" y="1132114"/>
            <a:ext cx="1681534" cy="830997"/>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 </a:t>
            </a:r>
            <a:r>
              <a:rPr lang="en-US" sz="2400" b="1" dirty="0">
                <a:solidFill>
                  <a:schemeClr val="bg1"/>
                </a:solidFill>
                <a:latin typeface="Times New Roman" panose="02020603050405020304" pitchFamily="18" charset="0"/>
                <a:cs typeface="Times New Roman" panose="02020603050405020304" pitchFamily="18" charset="0"/>
              </a:rPr>
              <a:t>Intro </a:t>
            </a:r>
            <a:endParaRPr lang="en-US" sz="2400" b="1" dirty="0" smtClean="0">
              <a:solidFill>
                <a:schemeClr val="bg1"/>
              </a:solidFill>
              <a:latin typeface="Times New Roman" panose="02020603050405020304" pitchFamily="18" charset="0"/>
              <a:cs typeface="Times New Roman" panose="02020603050405020304" pitchFamily="18" charset="0"/>
            </a:endParaRPr>
          </a:p>
          <a:p>
            <a:pPr algn="ctr"/>
            <a:r>
              <a:rPr lang="en-US" sz="2400" dirty="0" smtClean="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27353" y="2045321"/>
            <a:ext cx="9999407" cy="3934410"/>
          </a:xfrm>
          <a:prstGeom prst="rect">
            <a:avLst/>
          </a:prstGeom>
          <a:noFill/>
        </p:spPr>
        <p:txBody>
          <a:bodyPr wrap="square" rtlCol="0">
            <a:spAutoFit/>
          </a:bodyPr>
          <a:lstStyle/>
          <a:p>
            <a:pPr algn="justLow" rtl="1">
              <a:lnSpc>
                <a:spcPct val="150000"/>
              </a:lnSpc>
              <a:spcAft>
                <a:spcPts val="800"/>
              </a:spcAft>
            </a:pPr>
            <a:r>
              <a:rPr lang="ar-SA" dirty="0" smtClean="0">
                <a:latin typeface="Alexandria SemiBold" pitchFamily="2" charset="-78"/>
                <a:ea typeface="Calibri" panose="020F0502020204030204" pitchFamily="34" charset="0"/>
                <a:cs typeface="Alexandria SemiBold" pitchFamily="2" charset="-78"/>
              </a:rPr>
              <a:t>   إن التطورات التكنولوجية الكبيرة التي يشهدها العالم اليوم تركت آثارها على جميع القطاعات، وفرضت على الشركات التجارية ممارسة أنشطتها التسويقية والترويجية ضمن البيئة الرقمية؛ ولعل أبرز ما أفرزته هذه التطورات بروز مفهوم الإعلان الرقمي الذي فتح آفاقاً واسعة للشركات ورجال الأعمال للترويج عن منتجاتهم بسهولة عبر الإنترنت، الذي أصبح مليئاً بالإعلانات؛ بهدف الوصول إلى جمهور واسع عبر الإنترنت. فلا يكاد المُستخدم يفتح موقعاً أو يشاهد مقاطع فيديو أو يُحمل ملفاً إلا ويجد إعلانات، كل هذا عبارة عن مؤشرات تؤكد أهمية الإعلان الرقمي.</a:t>
            </a:r>
          </a:p>
          <a:p>
            <a:pPr algn="justLow" rtl="1">
              <a:lnSpc>
                <a:spcPct val="150000"/>
              </a:lnSpc>
              <a:spcAft>
                <a:spcPts val="800"/>
              </a:spcAft>
            </a:pPr>
            <a:r>
              <a:rPr lang="ar-SA" dirty="0" smtClean="0">
                <a:latin typeface="Alexandria SemiBold" pitchFamily="2" charset="-78"/>
                <a:ea typeface="Calibri" panose="020F0502020204030204" pitchFamily="34" charset="0"/>
                <a:cs typeface="Alexandria SemiBold" pitchFamily="2" charset="-78"/>
              </a:rPr>
              <a:t>   ونظراً لتوجه الجمهور للصحف الإلكترونية أكثر من الصحف المطبوعة، هو ما دفع المعلنين لمواكبة هذا التطور على </a:t>
            </a:r>
            <a:r>
              <a:rPr lang="ar-SA" dirty="0">
                <a:latin typeface="Alexandria SemiBold" pitchFamily="2" charset="-78"/>
                <a:ea typeface="Calibri" panose="020F0502020204030204" pitchFamily="34" charset="0"/>
                <a:cs typeface="Alexandria SemiBold" pitchFamily="2" charset="-78"/>
              </a:rPr>
              <a:t>نطاقاً واسعاً والاهتمام </a:t>
            </a:r>
            <a:r>
              <a:rPr lang="ar-SA" dirty="0" smtClean="0">
                <a:latin typeface="Alexandria SemiBold" pitchFamily="2" charset="-78"/>
                <a:ea typeface="Calibri" panose="020F0502020204030204" pitchFamily="34" charset="0"/>
                <a:cs typeface="Alexandria SemiBold" pitchFamily="2" charset="-78"/>
              </a:rPr>
              <a:t>بالإعلان الرقمي حتى أصبح يحتل مساحات واسعة في الصفحات الرئيسية أو صفحات متخصصة للإعلانات في مواقع الصحف.</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3011" r="77379" b="69892"/>
          <a:stretch/>
        </p:blipFill>
        <p:spPr>
          <a:xfrm>
            <a:off x="-267010" y="2698401"/>
            <a:ext cx="1911546" cy="1918299"/>
          </a:xfrm>
          <a:prstGeom prst="rect">
            <a:avLst/>
          </a:prstGeom>
        </p:spPr>
      </p:pic>
    </p:spTree>
    <p:extLst>
      <p:ext uri="{BB962C8B-B14F-4D97-AF65-F5344CB8AC3E}">
        <p14:creationId xmlns:p14="http://schemas.microsoft.com/office/powerpoint/2010/main" val="168166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2355" y="1882152"/>
            <a:ext cx="7715559" cy="4607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smtClean="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79" y="2079024"/>
            <a:ext cx="7715559"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ea typeface="Calibri" panose="020F0502020204030204" pitchFamily="34" charset="0"/>
                <a:cs typeface="Alexandria SemiBold" pitchFamily="2" charset="-78"/>
              </a:rPr>
              <a:t>   ويرتبط </a:t>
            </a:r>
            <a:r>
              <a:rPr lang="ar-SA" dirty="0">
                <a:latin typeface="Alexandria SemiBold" pitchFamily="2" charset="-78"/>
                <a:ea typeface="Calibri" panose="020F0502020204030204" pitchFamily="34" charset="0"/>
                <a:cs typeface="Alexandria SemiBold" pitchFamily="2" charset="-78"/>
              </a:rPr>
              <a:t>الإعلان الرقمي والتسويق الرقمي ارتباطاً </a:t>
            </a:r>
            <a:r>
              <a:rPr lang="ar-SA" dirty="0" smtClean="0">
                <a:latin typeface="Alexandria SemiBold" pitchFamily="2" charset="-78"/>
                <a:ea typeface="Calibri" panose="020F0502020204030204" pitchFamily="34" charset="0"/>
                <a:cs typeface="Alexandria SemiBold" pitchFamily="2" charset="-78"/>
              </a:rPr>
              <a:t>وثيقاً، </a:t>
            </a:r>
            <a:r>
              <a:rPr lang="ar-SA" dirty="0">
                <a:latin typeface="Alexandria SemiBold" pitchFamily="2" charset="-78"/>
                <a:ea typeface="Calibri" panose="020F0502020204030204" pitchFamily="34" charset="0"/>
                <a:cs typeface="Alexandria SemiBold" pitchFamily="2" charset="-78"/>
              </a:rPr>
              <a:t>ولكنهما مفهومان </a:t>
            </a:r>
            <a:r>
              <a:rPr lang="ar-SA" dirty="0" smtClean="0">
                <a:latin typeface="Alexandria SemiBold" pitchFamily="2" charset="-78"/>
                <a:ea typeface="Calibri" panose="020F0502020204030204" pitchFamily="34" charset="0"/>
                <a:cs typeface="Alexandria SemiBold" pitchFamily="2" charset="-78"/>
              </a:rPr>
              <a:t>مختلفان في </a:t>
            </a:r>
            <a:r>
              <a:rPr lang="ar-SA" dirty="0">
                <a:latin typeface="Alexandria SemiBold" pitchFamily="2" charset="-78"/>
                <a:ea typeface="Calibri" panose="020F0502020204030204" pitchFamily="34" charset="0"/>
                <a:cs typeface="Alexandria SemiBold" pitchFamily="2" charset="-78"/>
              </a:rPr>
              <a:t>مجال ترويج الأعمال التجارية عبر الإنترنت . ويشير الإعلان الرقمي إلى استخدام الإنترنت والقنوات الرقمية للترويج للسلع أو الخدمات أو العلامات التجارية أو الشركات، ويتضمن </a:t>
            </a:r>
            <a:r>
              <a:rPr lang="ar-SA" dirty="0" smtClean="0">
                <a:latin typeface="Alexandria SemiBold" pitchFamily="2" charset="-78"/>
                <a:ea typeface="Calibri" panose="020F0502020204030204" pitchFamily="34" charset="0"/>
                <a:cs typeface="Alexandria SemiBold" pitchFamily="2" charset="-78"/>
              </a:rPr>
              <a:t>إنتاج </a:t>
            </a:r>
            <a:r>
              <a:rPr lang="ar-SA" dirty="0">
                <a:latin typeface="Alexandria SemiBold" pitchFamily="2" charset="-78"/>
                <a:ea typeface="Calibri" panose="020F0502020204030204" pitchFamily="34" charset="0"/>
                <a:cs typeface="Alexandria SemiBold" pitchFamily="2" charset="-78"/>
              </a:rPr>
              <a:t>إعلانات مستهدفة ونشرها من خلال منصات مختلفة عبر الإنترنت للوصول إلى جمهور محدد </a:t>
            </a:r>
            <a:r>
              <a:rPr lang="ar-SA" dirty="0" smtClean="0">
                <a:latin typeface="Alexandria SemiBold" pitchFamily="2" charset="-78"/>
                <a:ea typeface="Calibri" panose="020F0502020204030204" pitchFamily="34" charset="0"/>
                <a:cs typeface="Alexandria SemiBold" pitchFamily="2" charset="-78"/>
              </a:rPr>
              <a:t>. ويهدف </a:t>
            </a:r>
            <a:r>
              <a:rPr lang="ar-SA" dirty="0">
                <a:latin typeface="Alexandria SemiBold" pitchFamily="2" charset="-78"/>
                <a:ea typeface="Calibri" panose="020F0502020204030204" pitchFamily="34" charset="0"/>
                <a:cs typeface="Alexandria SemiBold" pitchFamily="2" charset="-78"/>
              </a:rPr>
              <a:t>الإعلان الرقمي إلى تحقيق نتائج فورية وتعزيز المبيعات على المدى القصير من خلال زيادة حركة المرور وزيادة </a:t>
            </a:r>
            <a:r>
              <a:rPr lang="ar-SA" dirty="0" smtClean="0">
                <a:latin typeface="Alexandria SemiBold" pitchFamily="2" charset="-78"/>
                <a:ea typeface="Calibri" panose="020F0502020204030204" pitchFamily="34" charset="0"/>
                <a:cs typeface="Alexandria SemiBold" pitchFamily="2" charset="-78"/>
              </a:rPr>
              <a:t>الشراء </a:t>
            </a:r>
            <a:r>
              <a:rPr lang="ar-SA" dirty="0">
                <a:latin typeface="Alexandria SemiBold" pitchFamily="2" charset="-78"/>
                <a:ea typeface="Calibri" panose="020F0502020204030204" pitchFamily="34" charset="0"/>
                <a:cs typeface="Alexandria SemiBold" pitchFamily="2" charset="-78"/>
              </a:rPr>
              <a:t>وزيادة الوعي بالعلامة التجارية</a:t>
            </a:r>
            <a:r>
              <a:rPr lang="en-US" dirty="0">
                <a:latin typeface="Alexandria SemiBold" pitchFamily="2" charset="-78"/>
                <a:ea typeface="Calibri" panose="020F0502020204030204" pitchFamily="34" charset="0"/>
                <a:cs typeface="Alexandria SemiBold" pitchFamily="2" charset="-78"/>
              </a:rPr>
              <a:t>. </a:t>
            </a:r>
            <a:r>
              <a:rPr lang="ar-SA" dirty="0" smtClean="0">
                <a:latin typeface="Alexandria SemiBold" pitchFamily="2" charset="-78"/>
                <a:ea typeface="Calibri" panose="020F0502020204030204" pitchFamily="34" charset="0"/>
                <a:cs typeface="Alexandria SemiBold" pitchFamily="2" charset="-78"/>
              </a:rPr>
              <a:t>ومن أنواع </a:t>
            </a:r>
            <a:r>
              <a:rPr lang="ar-SA" dirty="0">
                <a:latin typeface="Alexandria SemiBold" pitchFamily="2" charset="-78"/>
                <a:ea typeface="Calibri" panose="020F0502020204030204" pitchFamily="34" charset="0"/>
                <a:cs typeface="Alexandria SemiBold" pitchFamily="2" charset="-78"/>
              </a:rPr>
              <a:t>الإعلانات </a:t>
            </a:r>
            <a:r>
              <a:rPr lang="ar-SA" dirty="0" smtClean="0">
                <a:latin typeface="Alexandria SemiBold" pitchFamily="2" charset="-78"/>
                <a:ea typeface="Calibri" panose="020F0502020204030204" pitchFamily="34" charset="0"/>
                <a:cs typeface="Alexandria SemiBold" pitchFamily="2" charset="-78"/>
              </a:rPr>
              <a:t>الرقمية: </a:t>
            </a:r>
            <a:r>
              <a:rPr lang="ar-SA" dirty="0">
                <a:latin typeface="Alexandria SemiBold" pitchFamily="2" charset="-78"/>
                <a:ea typeface="Calibri" panose="020F0502020204030204" pitchFamily="34" charset="0"/>
                <a:cs typeface="Alexandria SemiBold" pitchFamily="2" charset="-78"/>
              </a:rPr>
              <a:t>الإعلانات المدفوعة على </a:t>
            </a:r>
            <a:r>
              <a:rPr lang="ar-SA" dirty="0" smtClean="0">
                <a:latin typeface="Alexandria SemiBold" pitchFamily="2" charset="-78"/>
                <a:ea typeface="Calibri" panose="020F0502020204030204" pitchFamily="34" charset="0"/>
                <a:cs typeface="Alexandria SemiBold" pitchFamily="2" charset="-78"/>
              </a:rPr>
              <a:t>محركات </a:t>
            </a:r>
            <a:r>
              <a:rPr lang="ar-SA" dirty="0">
                <a:latin typeface="Alexandria SemiBold" pitchFamily="2" charset="-78"/>
                <a:ea typeface="Calibri" panose="020F0502020204030204" pitchFamily="34" charset="0"/>
                <a:cs typeface="Alexandria SemiBold" pitchFamily="2" charset="-78"/>
              </a:rPr>
              <a:t>البحث، </a:t>
            </a:r>
            <a:r>
              <a:rPr lang="ar-SA" dirty="0" smtClean="0">
                <a:latin typeface="Alexandria SemiBold" pitchFamily="2" charset="-78"/>
                <a:ea typeface="Calibri" panose="020F0502020204030204" pitchFamily="34" charset="0"/>
                <a:cs typeface="Alexandria SemiBold" pitchFamily="2" charset="-78"/>
              </a:rPr>
              <a:t>وإعلانات </a:t>
            </a:r>
            <a:r>
              <a:rPr lang="ar-SA" dirty="0">
                <a:latin typeface="Alexandria SemiBold" pitchFamily="2" charset="-78"/>
                <a:ea typeface="Calibri" panose="020F0502020204030204" pitchFamily="34" charset="0"/>
                <a:cs typeface="Alexandria SemiBold" pitchFamily="2" charset="-78"/>
              </a:rPr>
              <a:t>المساحات ، وإعلانات منصات التواصل الاجتماعي، وإعلانات الفيديو، والمحتوى المدعوم</a:t>
            </a:r>
            <a:r>
              <a:rPr lang="en-US" dirty="0">
                <a:latin typeface="Alexandria SemiBold" pitchFamily="2" charset="-78"/>
                <a:ea typeface="Calibri" panose="020F0502020204030204" pitchFamily="34" charset="0"/>
                <a:cs typeface="Alexandria SemiBold" pitchFamily="2" charset="-78"/>
              </a:rPr>
              <a:t>.</a:t>
            </a:r>
            <a:r>
              <a:rPr lang="ar-SA" dirty="0">
                <a:latin typeface="Alexandria SemiBold" pitchFamily="2" charset="-78"/>
                <a:ea typeface="Calibri" panose="020F0502020204030204" pitchFamily="34" charset="0"/>
                <a:cs typeface="Alexandria SemiBold" pitchFamily="2" charset="-78"/>
              </a:rPr>
              <a:t> </a:t>
            </a:r>
            <a:endParaRPr lang="en-US" dirty="0">
              <a:latin typeface="Alexandria SemiBold" pitchFamily="2" charset="-78"/>
              <a:ea typeface="Calibri" panose="020F0502020204030204" pitchFamily="34" charset="0"/>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49959"/>
          <a:stretch/>
        </p:blipFill>
        <p:spPr>
          <a:xfrm>
            <a:off x="8502991" y="1984230"/>
            <a:ext cx="3264387" cy="3669476"/>
          </a:xfrm>
          <a:prstGeom prst="rect">
            <a:avLst/>
          </a:prstGeom>
        </p:spPr>
      </p:pic>
    </p:spTree>
    <p:extLst>
      <p:ext uri="{BB962C8B-B14F-4D97-AF65-F5344CB8AC3E}">
        <p14:creationId xmlns:p14="http://schemas.microsoft.com/office/powerpoint/2010/main" val="654740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73045" y="1685495"/>
            <a:ext cx="8695688"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smtClean="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35385" y="1963577"/>
            <a:ext cx="8262227" cy="4247317"/>
          </a:xfrm>
          <a:prstGeom prst="rect">
            <a:avLst/>
          </a:prstGeom>
          <a:noFill/>
        </p:spPr>
        <p:txBody>
          <a:bodyPr wrap="square" rtlCol="0">
            <a:spAutoFit/>
          </a:bodyPr>
          <a:lstStyle/>
          <a:p>
            <a:pPr algn="r" rtl="1">
              <a:lnSpc>
                <a:spcPct val="150000"/>
              </a:lnSpc>
            </a:pPr>
            <a:r>
              <a:rPr lang="ar-SA" sz="1600" dirty="0" smtClean="0">
                <a:latin typeface="Alexandria ExtraBold" pitchFamily="2" charset="-78"/>
                <a:ea typeface="Calibri" panose="020F0502020204030204" pitchFamily="34" charset="0"/>
                <a:cs typeface="Alexandria ExtraBold" pitchFamily="2" charset="-78"/>
              </a:rPr>
              <a:t> </a:t>
            </a:r>
            <a:r>
              <a:rPr lang="en-US" sz="1600" dirty="0"/>
              <a:t> </a:t>
            </a:r>
            <a:r>
              <a:rPr lang="ar-SA" dirty="0">
                <a:solidFill>
                  <a:schemeClr val="tx1">
                    <a:lumMod val="95000"/>
                    <a:lumOff val="5000"/>
                  </a:schemeClr>
                </a:solidFill>
                <a:latin typeface="Alexandria SemiBold" pitchFamily="2" charset="-78"/>
                <a:cs typeface="Alexandria SemiBold" pitchFamily="2" charset="-78"/>
              </a:rPr>
              <a:t>ومن ناحية أخرى، يشمل التسويق الرقمي</a:t>
            </a:r>
            <a:r>
              <a:rPr lang="en-US" dirty="0">
                <a:solidFill>
                  <a:schemeClr val="tx1">
                    <a:lumMod val="95000"/>
                    <a:lumOff val="5000"/>
                  </a:schemeClr>
                </a:solidFill>
                <a:latin typeface="Alexandria SemiBold" pitchFamily="2" charset="-78"/>
                <a:cs typeface="Alexandria SemiBold" pitchFamily="2" charset="-78"/>
              </a:rPr>
              <a:t> </a:t>
            </a:r>
            <a:r>
              <a:rPr lang="ar-SA" dirty="0">
                <a:solidFill>
                  <a:schemeClr val="tx1">
                    <a:lumMod val="95000"/>
                    <a:lumOff val="5000"/>
                  </a:schemeClr>
                </a:solidFill>
                <a:latin typeface="Alexandria SemiBold" pitchFamily="2" charset="-78"/>
                <a:cs typeface="Alexandria SemiBold" pitchFamily="2" charset="-78"/>
              </a:rPr>
              <a:t>مجموعة واسعة من الأنشطة التي تهدف إلى تنظيم وترويج وبيع المنتجات أو الخدمات في السوق باستخدام القنوات </a:t>
            </a:r>
            <a:r>
              <a:rPr lang="ar-SA" dirty="0" smtClean="0">
                <a:solidFill>
                  <a:schemeClr val="tx1">
                    <a:lumMod val="95000"/>
                    <a:lumOff val="5000"/>
                  </a:schemeClr>
                </a:solidFill>
                <a:latin typeface="Alexandria SemiBold" pitchFamily="2" charset="-78"/>
                <a:cs typeface="Alexandria SemiBold" pitchFamily="2" charset="-78"/>
              </a:rPr>
              <a:t>والتقنيات الرقمية. أي إنه عبارة عن نهج استراتيجي </a:t>
            </a:r>
            <a:r>
              <a:rPr lang="ar-SA" dirty="0">
                <a:solidFill>
                  <a:schemeClr val="tx1">
                    <a:lumMod val="95000"/>
                    <a:lumOff val="5000"/>
                  </a:schemeClr>
                </a:solidFill>
                <a:latin typeface="Alexandria SemiBold" pitchFamily="2" charset="-78"/>
                <a:cs typeface="Alexandria SemiBold" pitchFamily="2" charset="-78"/>
              </a:rPr>
              <a:t>لجذب العملاء المحتملين وإشراكهم وتحويلهم إلى عملاء </a:t>
            </a:r>
            <a:r>
              <a:rPr lang="ar-SA" dirty="0" smtClean="0">
                <a:solidFill>
                  <a:schemeClr val="tx1">
                    <a:lumMod val="95000"/>
                    <a:lumOff val="5000"/>
                  </a:schemeClr>
                </a:solidFill>
                <a:latin typeface="Alexandria SemiBold" pitchFamily="2" charset="-78"/>
                <a:cs typeface="Alexandria SemiBold" pitchFamily="2" charset="-78"/>
              </a:rPr>
              <a:t>فعليين </a:t>
            </a:r>
            <a:r>
              <a:rPr lang="ar-SA" dirty="0">
                <a:solidFill>
                  <a:schemeClr val="tx1">
                    <a:lumMod val="95000"/>
                    <a:lumOff val="5000"/>
                  </a:schemeClr>
                </a:solidFill>
                <a:latin typeface="Alexandria SemiBold" pitchFamily="2" charset="-78"/>
                <a:cs typeface="Alexandria SemiBold" pitchFamily="2" charset="-78"/>
              </a:rPr>
              <a:t>على المدى الطويل. </a:t>
            </a:r>
            <a:r>
              <a:rPr lang="ar-SA" dirty="0" smtClean="0">
                <a:solidFill>
                  <a:schemeClr val="tx1">
                    <a:lumMod val="95000"/>
                    <a:lumOff val="5000"/>
                  </a:schemeClr>
                </a:solidFill>
                <a:latin typeface="Alexandria SemiBold" pitchFamily="2" charset="-78"/>
                <a:cs typeface="Alexandria SemiBold" pitchFamily="2" charset="-78"/>
              </a:rPr>
              <a:t>ويشمل </a:t>
            </a:r>
            <a:r>
              <a:rPr lang="ar-SA" dirty="0">
                <a:solidFill>
                  <a:schemeClr val="tx1">
                    <a:lumMod val="95000"/>
                    <a:lumOff val="5000"/>
                  </a:schemeClr>
                </a:solidFill>
                <a:latin typeface="Alexandria SemiBold" pitchFamily="2" charset="-78"/>
                <a:cs typeface="Alexandria SemiBold" pitchFamily="2" charset="-78"/>
              </a:rPr>
              <a:t>التسويق الرقمي مجموعة من </a:t>
            </a:r>
            <a:r>
              <a:rPr lang="ar-SA" dirty="0" smtClean="0">
                <a:solidFill>
                  <a:schemeClr val="tx1">
                    <a:lumMod val="95000"/>
                    <a:lumOff val="5000"/>
                  </a:schemeClr>
                </a:solidFill>
                <a:latin typeface="Alexandria SemiBold" pitchFamily="2" charset="-78"/>
                <a:cs typeface="Alexandria SemiBold" pitchFamily="2" charset="-78"/>
              </a:rPr>
              <a:t>التكتيكات والأنشطة، تتمثل في الإعلان </a:t>
            </a:r>
            <a:r>
              <a:rPr lang="ar-SA" dirty="0">
                <a:solidFill>
                  <a:schemeClr val="tx1">
                    <a:lumMod val="95000"/>
                    <a:lumOff val="5000"/>
                  </a:schemeClr>
                </a:solidFill>
                <a:latin typeface="Alexandria SemiBold" pitchFamily="2" charset="-78"/>
                <a:cs typeface="Alexandria SemiBold" pitchFamily="2" charset="-78"/>
              </a:rPr>
              <a:t>الرقمي، وتسويق المحتوى، وتحسين محركات البحث</a:t>
            </a:r>
            <a:r>
              <a:rPr lang="en-US" dirty="0">
                <a:solidFill>
                  <a:schemeClr val="tx1">
                    <a:lumMod val="95000"/>
                    <a:lumOff val="5000"/>
                  </a:schemeClr>
                </a:solidFill>
                <a:latin typeface="Alexandria SemiBold" pitchFamily="2" charset="-78"/>
                <a:cs typeface="Alexandria SemiBold" pitchFamily="2" charset="-78"/>
              </a:rPr>
              <a:t> (SEO)</a:t>
            </a:r>
            <a:r>
              <a:rPr lang="ar-SA" dirty="0">
                <a:solidFill>
                  <a:schemeClr val="tx1">
                    <a:lumMod val="95000"/>
                    <a:lumOff val="5000"/>
                  </a:schemeClr>
                </a:solidFill>
                <a:latin typeface="Alexandria SemiBold" pitchFamily="2" charset="-78"/>
                <a:cs typeface="Alexandria SemiBold" pitchFamily="2" charset="-78"/>
              </a:rPr>
              <a:t>، والتسويق عبر </a:t>
            </a:r>
            <a:r>
              <a:rPr lang="ar-SA" dirty="0" smtClean="0">
                <a:solidFill>
                  <a:schemeClr val="tx1">
                    <a:lumMod val="95000"/>
                    <a:lumOff val="5000"/>
                  </a:schemeClr>
                </a:solidFill>
                <a:latin typeface="Alexandria SemiBold" pitchFamily="2" charset="-78"/>
                <a:cs typeface="Alexandria SemiBold" pitchFamily="2" charset="-78"/>
              </a:rPr>
              <a:t>منصات </a:t>
            </a:r>
            <a:r>
              <a:rPr lang="ar-SA" dirty="0">
                <a:solidFill>
                  <a:schemeClr val="tx1">
                    <a:lumMod val="95000"/>
                    <a:lumOff val="5000"/>
                  </a:schemeClr>
                </a:solidFill>
                <a:latin typeface="Alexandria SemiBold" pitchFamily="2" charset="-78"/>
                <a:cs typeface="Alexandria SemiBold" pitchFamily="2" charset="-78"/>
              </a:rPr>
              <a:t>التواصل الاجتماعي، والتسويق عبر البريد الإلكتروني، والتسويق </a:t>
            </a:r>
            <a:r>
              <a:rPr lang="ar-SA" dirty="0" smtClean="0">
                <a:solidFill>
                  <a:schemeClr val="tx1">
                    <a:lumMod val="95000"/>
                    <a:lumOff val="5000"/>
                  </a:schemeClr>
                </a:solidFill>
                <a:latin typeface="Alexandria SemiBold" pitchFamily="2" charset="-78"/>
                <a:cs typeface="Alexandria SemiBold" pitchFamily="2" charset="-78"/>
              </a:rPr>
              <a:t>المؤثر</a:t>
            </a:r>
            <a:r>
              <a:rPr lang="ar-SA" dirty="0">
                <a:solidFill>
                  <a:schemeClr val="tx1">
                    <a:lumMod val="95000"/>
                    <a:lumOff val="5000"/>
                  </a:schemeClr>
                </a:solidFill>
                <a:latin typeface="Alexandria SemiBold" pitchFamily="2" charset="-78"/>
                <a:cs typeface="Alexandria SemiBold" pitchFamily="2" charset="-78"/>
              </a:rPr>
              <a:t> </a:t>
            </a:r>
            <a:r>
              <a:rPr lang="ar-SA" dirty="0" smtClean="0">
                <a:solidFill>
                  <a:schemeClr val="tx1">
                    <a:lumMod val="95000"/>
                    <a:lumOff val="5000"/>
                  </a:schemeClr>
                </a:solidFill>
                <a:latin typeface="Alexandria SemiBold" pitchFamily="2" charset="-78"/>
                <a:cs typeface="Alexandria SemiBold" pitchFamily="2" charset="-78"/>
              </a:rPr>
              <a:t>. </a:t>
            </a:r>
            <a:r>
              <a:rPr lang="ar-SA" dirty="0">
                <a:solidFill>
                  <a:schemeClr val="tx1">
                    <a:lumMod val="95000"/>
                    <a:lumOff val="5000"/>
                  </a:schemeClr>
                </a:solidFill>
                <a:latin typeface="Alexandria SemiBold" pitchFamily="2" charset="-78"/>
                <a:cs typeface="Alexandria SemiBold" pitchFamily="2" charset="-78"/>
              </a:rPr>
              <a:t>فالهدف من التسويق الرقمي هو بناء </a:t>
            </a:r>
            <a:r>
              <a:rPr lang="ar-SA" dirty="0" smtClean="0">
                <a:solidFill>
                  <a:schemeClr val="tx1">
                    <a:lumMod val="95000"/>
                    <a:lumOff val="5000"/>
                  </a:schemeClr>
                </a:solidFill>
                <a:latin typeface="Alexandria SemiBold" pitchFamily="2" charset="-78"/>
                <a:cs typeface="Alexandria SemiBold" pitchFamily="2" charset="-78"/>
              </a:rPr>
              <a:t>الولاء </a:t>
            </a:r>
            <a:r>
              <a:rPr lang="ar-SA" dirty="0">
                <a:solidFill>
                  <a:schemeClr val="tx1">
                    <a:lumMod val="95000"/>
                    <a:lumOff val="5000"/>
                  </a:schemeClr>
                </a:solidFill>
                <a:latin typeface="Alexandria SemiBold" pitchFamily="2" charset="-78"/>
                <a:cs typeface="Alexandria SemiBold" pitchFamily="2" charset="-78"/>
              </a:rPr>
              <a:t>بالعلامة التجارية، وتأسيس حضور قوي عبر الإنترنت، وتعزيز العلاقات مع العملاء، ودفع النمو المستدام </a:t>
            </a:r>
            <a:r>
              <a:rPr lang="ar-SA" dirty="0" smtClean="0">
                <a:solidFill>
                  <a:schemeClr val="tx1">
                    <a:lumMod val="95000"/>
                    <a:lumOff val="5000"/>
                  </a:schemeClr>
                </a:solidFill>
                <a:latin typeface="Alexandria SemiBold" pitchFamily="2" charset="-78"/>
                <a:cs typeface="Alexandria SemiBold" pitchFamily="2" charset="-78"/>
              </a:rPr>
              <a:t>للأعمال</a:t>
            </a:r>
            <a:r>
              <a:rPr lang="ar-SA" dirty="0">
                <a:solidFill>
                  <a:schemeClr val="tx1">
                    <a:lumMod val="95000"/>
                    <a:lumOff val="5000"/>
                  </a:schemeClr>
                </a:solidFill>
                <a:latin typeface="Alexandria SemiBold" pitchFamily="2" charset="-78"/>
                <a:cs typeface="Alexandria SemiBold" pitchFamily="2" charset="-78"/>
              </a:rPr>
              <a:t>؛</a:t>
            </a:r>
            <a:r>
              <a:rPr lang="ar-SA" dirty="0" smtClean="0">
                <a:solidFill>
                  <a:schemeClr val="tx1">
                    <a:lumMod val="95000"/>
                    <a:lumOff val="5000"/>
                  </a:schemeClr>
                </a:solidFill>
                <a:latin typeface="Alexandria SemiBold" pitchFamily="2" charset="-78"/>
                <a:cs typeface="Alexandria SemiBold" pitchFamily="2" charset="-78"/>
              </a:rPr>
              <a:t> </a:t>
            </a:r>
            <a:r>
              <a:rPr lang="ar-SA" dirty="0">
                <a:solidFill>
                  <a:schemeClr val="tx1">
                    <a:lumMod val="95000"/>
                    <a:lumOff val="5000"/>
                  </a:schemeClr>
                </a:solidFill>
                <a:latin typeface="Alexandria SemiBold" pitchFamily="2" charset="-78"/>
                <a:cs typeface="Alexandria SemiBold" pitchFamily="2" charset="-78"/>
              </a:rPr>
              <a:t>أي </a:t>
            </a:r>
            <a:r>
              <a:rPr lang="ar-SA" dirty="0" smtClean="0">
                <a:solidFill>
                  <a:schemeClr val="tx1">
                    <a:lumMod val="95000"/>
                    <a:lumOff val="5000"/>
                  </a:schemeClr>
                </a:solidFill>
                <a:latin typeface="Alexandria SemiBold" pitchFamily="2" charset="-78"/>
                <a:cs typeface="Alexandria SemiBold" pitchFamily="2" charset="-78"/>
              </a:rPr>
              <a:t>أن الإعلان يعتبر </a:t>
            </a:r>
            <a:r>
              <a:rPr lang="ar-SA" dirty="0">
                <a:solidFill>
                  <a:schemeClr val="tx1">
                    <a:lumMod val="95000"/>
                    <a:lumOff val="5000"/>
                  </a:schemeClr>
                </a:solidFill>
                <a:latin typeface="Alexandria SemiBold" pitchFamily="2" charset="-78"/>
                <a:cs typeface="Alexandria SemiBold" pitchFamily="2" charset="-78"/>
              </a:rPr>
              <a:t>جزء من </a:t>
            </a:r>
            <a:r>
              <a:rPr lang="ar-SA" dirty="0" smtClean="0">
                <a:solidFill>
                  <a:schemeClr val="tx1">
                    <a:lumMod val="95000"/>
                    <a:lumOff val="5000"/>
                  </a:schemeClr>
                </a:solidFill>
                <a:latin typeface="Alexandria SemiBold" pitchFamily="2" charset="-78"/>
                <a:cs typeface="Alexandria SemiBold" pitchFamily="2" charset="-78"/>
              </a:rPr>
              <a:t>التسويق الرقمي.</a:t>
            </a:r>
            <a:endParaRPr lang="en-US" dirty="0">
              <a:solidFill>
                <a:schemeClr val="tx1">
                  <a:lumMod val="95000"/>
                  <a:lumOff val="5000"/>
                </a:schemeClr>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clrChange>
              <a:clrFrom>
                <a:srgbClr val="F9F9F8"/>
              </a:clrFrom>
              <a:clrTo>
                <a:srgbClr val="F9F9F8">
                  <a:alpha val="0"/>
                </a:srgbClr>
              </a:clrTo>
            </a:clrChange>
            <a:extLst>
              <a:ext uri="{28A0092B-C50C-407E-A947-70E740481C1C}">
                <a14:useLocalDpi xmlns:a14="http://schemas.microsoft.com/office/drawing/2010/main" val="0"/>
              </a:ext>
            </a:extLst>
          </a:blip>
          <a:srcRect t="58279" r="75443"/>
          <a:stretch/>
        </p:blipFill>
        <p:spPr>
          <a:xfrm>
            <a:off x="21122" y="2639960"/>
            <a:ext cx="2484648" cy="2610466"/>
          </a:xfrm>
          <a:prstGeom prst="rect">
            <a:avLst/>
          </a:prstGeom>
        </p:spPr>
      </p:pic>
    </p:spTree>
    <p:extLst>
      <p:ext uri="{BB962C8B-B14F-4D97-AF65-F5344CB8AC3E}">
        <p14:creationId xmlns:p14="http://schemas.microsoft.com/office/powerpoint/2010/main" val="2786872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0220" y="1685495"/>
            <a:ext cx="7964128"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smtClean="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0220" y="1961655"/>
            <a:ext cx="7801895" cy="4662815"/>
          </a:xfrm>
          <a:prstGeom prst="rect">
            <a:avLst/>
          </a:prstGeom>
          <a:noFill/>
        </p:spPr>
        <p:txBody>
          <a:bodyPr wrap="square" rtlCol="0">
            <a:spAutoFit/>
          </a:bodyPr>
          <a:lstStyle/>
          <a:p>
            <a:pPr algn="r" rtl="1">
              <a:lnSpc>
                <a:spcPct val="150000"/>
              </a:lnSpc>
            </a:pPr>
            <a:r>
              <a:rPr lang="ar-SA" dirty="0" smtClean="0"/>
              <a:t>   </a:t>
            </a:r>
            <a:r>
              <a:rPr lang="ar-SA" dirty="0" smtClean="0">
                <a:solidFill>
                  <a:schemeClr val="tx1">
                    <a:lumMod val="95000"/>
                    <a:lumOff val="5000"/>
                  </a:schemeClr>
                </a:solidFill>
                <a:latin typeface="Alexandria SemiBold" pitchFamily="2" charset="-78"/>
                <a:cs typeface="Alexandria SemiBold" pitchFamily="2" charset="-78"/>
              </a:rPr>
              <a:t>فالإعلان </a:t>
            </a:r>
            <a:r>
              <a:rPr lang="ar-SA" dirty="0">
                <a:solidFill>
                  <a:schemeClr val="tx1">
                    <a:lumMod val="95000"/>
                    <a:lumOff val="5000"/>
                  </a:schemeClr>
                </a:solidFill>
                <a:latin typeface="Alexandria SemiBold" pitchFamily="2" charset="-78"/>
                <a:cs typeface="Alexandria SemiBold" pitchFamily="2" charset="-78"/>
              </a:rPr>
              <a:t>الرقمي في المقام الأول يركز على نتائج المبيعات قصيرة المدى، في حين التسويق الرقمي يتخذ </a:t>
            </a:r>
            <a:r>
              <a:rPr lang="ar-SA" dirty="0" smtClean="0">
                <a:solidFill>
                  <a:schemeClr val="tx1">
                    <a:lumMod val="95000"/>
                    <a:lumOff val="5000"/>
                  </a:schemeClr>
                </a:solidFill>
                <a:latin typeface="Alexandria SemiBold" pitchFamily="2" charset="-78"/>
                <a:cs typeface="Alexandria SemiBold" pitchFamily="2" charset="-78"/>
              </a:rPr>
              <a:t>نهجاً </a:t>
            </a:r>
            <a:r>
              <a:rPr lang="ar-SA" dirty="0">
                <a:solidFill>
                  <a:schemeClr val="tx1">
                    <a:lumMod val="95000"/>
                    <a:lumOff val="5000"/>
                  </a:schemeClr>
                </a:solidFill>
                <a:latin typeface="Alexandria SemiBold" pitchFamily="2" charset="-78"/>
                <a:cs typeface="Alexandria SemiBold" pitchFamily="2" charset="-78"/>
              </a:rPr>
              <a:t>أكثر شمولية وطويل المدى، حيث يهدف إلى إنشاء استراتيجية تسويقية شاملة تجمع بين أساليب مختلفة لتحقيق أهداف تجارية أوسع تتجاوز المبيعات الفورية، مثل الولاء للعلامة التجارية، والاحتفاظ بالعملاء، وقيمة العميل مدى الحياة</a:t>
            </a:r>
            <a:r>
              <a:rPr lang="en-US" dirty="0" smtClean="0">
                <a:solidFill>
                  <a:schemeClr val="tx1">
                    <a:lumMod val="95000"/>
                    <a:lumOff val="5000"/>
                  </a:schemeClr>
                </a:solidFill>
                <a:latin typeface="Alexandria SemiBold" pitchFamily="2" charset="-78"/>
                <a:cs typeface="Alexandria SemiBold" pitchFamily="2" charset="-78"/>
              </a:rPr>
              <a:t>.</a:t>
            </a:r>
            <a:endParaRPr lang="en-US" dirty="0">
              <a:solidFill>
                <a:schemeClr val="tx1">
                  <a:lumMod val="95000"/>
                  <a:lumOff val="5000"/>
                </a:schemeClr>
              </a:solidFill>
              <a:latin typeface="Alexandria SemiBold" pitchFamily="2" charset="-78"/>
              <a:cs typeface="Alexandria SemiBold" pitchFamily="2" charset="-78"/>
            </a:endParaRPr>
          </a:p>
          <a:p>
            <a:pPr algn="r" rtl="1">
              <a:lnSpc>
                <a:spcPct val="150000"/>
              </a:lnSpc>
            </a:pPr>
            <a:r>
              <a:rPr lang="ar-SA" dirty="0" smtClean="0">
                <a:solidFill>
                  <a:schemeClr val="tx1">
                    <a:lumMod val="95000"/>
                    <a:lumOff val="5000"/>
                  </a:schemeClr>
                </a:solidFill>
                <a:latin typeface="Alexandria SemiBold" pitchFamily="2" charset="-78"/>
                <a:cs typeface="Alexandria SemiBold" pitchFamily="2" charset="-78"/>
              </a:rPr>
              <a:t>    </a:t>
            </a:r>
            <a:r>
              <a:rPr lang="ar-SA" u="sng" dirty="0" smtClean="0">
                <a:latin typeface="Alexandria SemiBold" pitchFamily="2" charset="-78"/>
                <a:cs typeface="Alexandria SemiBold" pitchFamily="2" charset="-78"/>
              </a:rPr>
              <a:t>فالإعلان عنصر أساسي وفعال لنجاح التسويق الرقمي</a:t>
            </a:r>
            <a:r>
              <a:rPr lang="ar-SA" dirty="0" smtClean="0">
                <a:solidFill>
                  <a:schemeClr val="tx1">
                    <a:lumMod val="95000"/>
                    <a:lumOff val="5000"/>
                  </a:schemeClr>
                </a:solidFill>
                <a:latin typeface="Alexandria SemiBold" pitchFamily="2" charset="-78"/>
                <a:cs typeface="Alexandria SemiBold" pitchFamily="2" charset="-78"/>
              </a:rPr>
              <a:t>، كونه يصل إلى المستهلك بدون عناء، ويولد استجابة فورية؛ نظراً لأنه يقدم رسالة مُحفزة غنية بالمعلومات وتحث </a:t>
            </a:r>
            <a:r>
              <a:rPr lang="ar-SA" dirty="0">
                <a:solidFill>
                  <a:schemeClr val="tx1">
                    <a:lumMod val="95000"/>
                    <a:lumOff val="5000"/>
                  </a:schemeClr>
                </a:solidFill>
                <a:latin typeface="Alexandria SemiBold" pitchFamily="2" charset="-78"/>
                <a:cs typeface="Alexandria SemiBold" pitchFamily="2" charset="-78"/>
              </a:rPr>
              <a:t>الجمهور على شراء المنتجات بهدف كسب </a:t>
            </a:r>
            <a:r>
              <a:rPr lang="ar-SA" dirty="0" smtClean="0">
                <a:solidFill>
                  <a:schemeClr val="tx1">
                    <a:lumMod val="95000"/>
                    <a:lumOff val="5000"/>
                  </a:schemeClr>
                </a:solidFill>
                <a:latin typeface="Alexandria SemiBold" pitchFamily="2" charset="-78"/>
                <a:cs typeface="Alexandria SemiBold" pitchFamily="2" charset="-78"/>
              </a:rPr>
              <a:t>رضاهم؛ مما يزيد من تفاعلهم مع الإعلان . لذا فالإعلان</a:t>
            </a:r>
            <a:r>
              <a:rPr lang="ar-SA" dirty="0">
                <a:solidFill>
                  <a:schemeClr val="tx1">
                    <a:lumMod val="95000"/>
                    <a:lumOff val="5000"/>
                  </a:schemeClr>
                </a:solidFill>
                <a:latin typeface="Alexandria SemiBold" pitchFamily="2" charset="-78"/>
                <a:cs typeface="Alexandria SemiBold" pitchFamily="2" charset="-78"/>
              </a:rPr>
              <a:t> أحد الأدوات الترويجية التي تعتمد عليها </a:t>
            </a:r>
            <a:r>
              <a:rPr lang="ar-SA" dirty="0" smtClean="0">
                <a:solidFill>
                  <a:schemeClr val="tx1">
                    <a:lumMod val="95000"/>
                    <a:lumOff val="5000"/>
                  </a:schemeClr>
                </a:solidFill>
                <a:latin typeface="Alexandria SemiBold" pitchFamily="2" charset="-78"/>
                <a:cs typeface="Alexandria SemiBold" pitchFamily="2" charset="-78"/>
              </a:rPr>
              <a:t>المؤسسات </a:t>
            </a:r>
            <a:r>
              <a:rPr lang="ar-SA" dirty="0">
                <a:solidFill>
                  <a:schemeClr val="tx1">
                    <a:lumMod val="95000"/>
                    <a:lumOff val="5000"/>
                  </a:schemeClr>
                </a:solidFill>
                <a:latin typeface="Alexandria SemiBold" pitchFamily="2" charset="-78"/>
                <a:cs typeface="Alexandria SemiBold" pitchFamily="2" charset="-78"/>
              </a:rPr>
              <a:t>المختلفة في التسويق للمنتجات أو الخدمات التي توفرها </a:t>
            </a:r>
            <a:r>
              <a:rPr lang="ar-SA" dirty="0" smtClean="0">
                <a:solidFill>
                  <a:schemeClr val="tx1">
                    <a:lumMod val="95000"/>
                    <a:lumOff val="5000"/>
                  </a:schemeClr>
                </a:solidFill>
                <a:latin typeface="Alexandria SemiBold" pitchFamily="2" charset="-78"/>
                <a:cs typeface="Alexandria SemiBold" pitchFamily="2" charset="-78"/>
              </a:rPr>
              <a:t>لجمهورها المستهدف . </a:t>
            </a:r>
            <a:endParaRPr lang="ar-SA" altLang="ar-SA" dirty="0">
              <a:solidFill>
                <a:schemeClr val="tx1">
                  <a:lumMod val="95000"/>
                  <a:lumOff val="5000"/>
                </a:schemeClr>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l="57823" t="46022" b="3225"/>
          <a:stretch/>
        </p:blipFill>
        <p:spPr>
          <a:xfrm>
            <a:off x="8362335" y="2369714"/>
            <a:ext cx="3621656" cy="3665325"/>
          </a:xfrm>
          <a:prstGeom prst="rect">
            <a:avLst/>
          </a:prstGeom>
        </p:spPr>
      </p:pic>
    </p:spTree>
    <p:extLst>
      <p:ext uri="{BB962C8B-B14F-4D97-AF65-F5344CB8AC3E}">
        <p14:creationId xmlns:p14="http://schemas.microsoft.com/office/powerpoint/2010/main" val="1272561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ar-SA" sz="5400" b="1" dirty="0" smtClean="0">
                <a:solidFill>
                  <a:schemeClr val="bg1"/>
                </a:solidFill>
                <a:latin typeface="Times New Roman" panose="02020603050405020304" pitchFamily="18" charset="0"/>
                <a:cs typeface="Times New Roman" panose="02020603050405020304" pitchFamily="18" charset="0"/>
              </a:rPr>
              <a:t>تمنياتي بالتوفيق</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10213</TotalTime>
  <Words>993</Words>
  <Application>Microsoft Office PowerPoint</Application>
  <PresentationFormat>Widescreen</PresentationFormat>
  <Paragraphs>119</Paragraphs>
  <Slides>18</Slides>
  <Notes>5</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18</vt:i4>
      </vt:variant>
    </vt:vector>
  </HeadingPairs>
  <TitlesOfParts>
    <vt:vector size="36" baseType="lpstr">
      <vt:lpstr>Adobe Arabic</vt:lpstr>
      <vt:lpstr>Adobe Caslon Pro</vt:lpstr>
      <vt:lpstr>Adobe Caslon Pro Bold</vt:lpstr>
      <vt:lpstr>Adobe Devanagari</vt:lpstr>
      <vt:lpstr>Alexandria</vt:lpstr>
      <vt:lpstr>Alexandria Black</vt:lpstr>
      <vt:lpstr>Alexandria ExtraBold</vt:lpstr>
      <vt:lpstr>Alexandria Medium</vt:lpstr>
      <vt:lpstr>Alexandria SemiBold</vt:lpstr>
      <vt:lpstr>Arial</vt:lpstr>
      <vt:lpstr>Calibri</vt:lpstr>
      <vt:lpstr>Calibri Light</vt:lpstr>
      <vt:lpstr>Roboto Light</vt:lpstr>
      <vt:lpstr>Simplified Arabic</vt:lpstr>
      <vt:lpstr>Sylfaen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188</cp:revision>
  <dcterms:created xsi:type="dcterms:W3CDTF">2023-04-29T09:08:23Z</dcterms:created>
  <dcterms:modified xsi:type="dcterms:W3CDTF">2024-09-21T20:55:00Z</dcterms:modified>
</cp:coreProperties>
</file>