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614" r:id="rId5"/>
    <p:sldId id="667" r:id="rId6"/>
    <p:sldId id="628" r:id="rId7"/>
    <p:sldId id="544" r:id="rId8"/>
    <p:sldId id="545" r:id="rId9"/>
    <p:sldId id="710" r:id="rId10"/>
    <p:sldId id="683" r:id="rId11"/>
    <p:sldId id="657" r:id="rId12"/>
    <p:sldId id="684" r:id="rId13"/>
    <p:sldId id="687" r:id="rId14"/>
    <p:sldId id="685" r:id="rId15"/>
    <p:sldId id="686" r:id="rId16"/>
    <p:sldId id="656" r:id="rId17"/>
    <p:sldId id="709" r:id="rId18"/>
    <p:sldId id="645" r:id="rId19"/>
    <p:sldId id="688" r:id="rId20"/>
    <p:sldId id="690" r:id="rId21"/>
    <p:sldId id="705" r:id="rId22"/>
    <p:sldId id="706" r:id="rId23"/>
    <p:sldId id="707" r:id="rId24"/>
    <p:sldId id="681" r:id="rId25"/>
    <p:sldId id="715" r:id="rId26"/>
    <p:sldId id="689" r:id="rId27"/>
    <p:sldId id="691" r:id="rId28"/>
    <p:sldId id="712" r:id="rId29"/>
    <p:sldId id="716" r:id="rId30"/>
    <p:sldId id="692" r:id="rId31"/>
    <p:sldId id="714" r:id="rId32"/>
    <p:sldId id="713" r:id="rId33"/>
    <p:sldId id="668" r:id="rId34"/>
    <p:sldId id="717" r:id="rId35"/>
    <p:sldId id="523" r:id="rId36"/>
    <p:sldId id="694" r:id="rId37"/>
    <p:sldId id="718" r:id="rId38"/>
    <p:sldId id="719" r:id="rId39"/>
    <p:sldId id="720" r:id="rId40"/>
    <p:sldId id="721" r:id="rId41"/>
    <p:sldId id="722" r:id="rId42"/>
    <p:sldId id="724" r:id="rId43"/>
    <p:sldId id="66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67"/>
            <p14:sldId id="628"/>
            <p14:sldId id="544"/>
            <p14:sldId id="545"/>
            <p14:sldId id="710"/>
            <p14:sldId id="683"/>
            <p14:sldId id="657"/>
            <p14:sldId id="684"/>
            <p14:sldId id="687"/>
            <p14:sldId id="685"/>
            <p14:sldId id="686"/>
            <p14:sldId id="656"/>
            <p14:sldId id="709"/>
            <p14:sldId id="645"/>
            <p14:sldId id="688"/>
            <p14:sldId id="690"/>
            <p14:sldId id="705"/>
            <p14:sldId id="706"/>
            <p14:sldId id="707"/>
            <p14:sldId id="681"/>
            <p14:sldId id="715"/>
            <p14:sldId id="689"/>
            <p14:sldId id="691"/>
            <p14:sldId id="712"/>
            <p14:sldId id="716"/>
            <p14:sldId id="692"/>
            <p14:sldId id="714"/>
            <p14:sldId id="713"/>
            <p14:sldId id="668"/>
            <p14:sldId id="717"/>
            <p14:sldId id="523"/>
            <p14:sldId id="694"/>
            <p14:sldId id="718"/>
            <p14:sldId id="719"/>
            <p14:sldId id="720"/>
            <p14:sldId id="721"/>
            <p14:sldId id="722"/>
            <p14:sldId id="724"/>
            <p14:sldId id="666"/>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669BBC"/>
    <a:srgbClr val="00AEEF"/>
    <a:srgbClr val="000000"/>
    <a:srgbClr val="FFD200"/>
    <a:srgbClr val="203E5F"/>
    <a:srgbClr val="F58221"/>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86339" autoAdjust="0"/>
  </p:normalViewPr>
  <p:slideViewPr>
    <p:cSldViewPr snapToGrid="0">
      <p:cViewPr>
        <p:scale>
          <a:sx n="70" d="100"/>
          <a:sy n="70" d="100"/>
        </p:scale>
        <p:origin x="702" y="-39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480088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511355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1640663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buffer.com/"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hyperlink" Target="https://business.facebook.com/" TargetMode="External"/><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hyperlink" Target="https://sheets.google.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monday.com-/" TargetMode="External"/><Relationship Id="rId7" Type="http://schemas.openxmlformats.org/officeDocument/2006/relationships/hyperlink" Target="https://hootsuite.com/"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s://www.hubspot.com/products/marketing" TargetMode="External"/><Relationship Id="rId5" Type="http://schemas.openxmlformats.org/officeDocument/2006/relationships/hyperlink" Target="https://trello.com/" TargetMode="External"/><Relationship Id="rId4" Type="http://schemas.openxmlformats.org/officeDocument/2006/relationships/hyperlink" Target="https://asana.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3.emf"/><Relationship Id="rId5" Type="http://schemas.openxmlformats.org/officeDocument/2006/relationships/package" Target="../embeddings/Microsoft_Word_Document1.docx"/><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hyperlink" Target="https://canva.com/"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hyperlink" Target="https://buffer.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43597" y="1733231"/>
            <a:ext cx="4995081" cy="1846659"/>
          </a:xfrm>
          <a:prstGeom prst="rect">
            <a:avLst/>
          </a:prstGeom>
          <a:noFill/>
        </p:spPr>
        <p:txBody>
          <a:bodyPr wrap="square" rtlCol="0">
            <a:spAutoFit/>
          </a:bodyPr>
          <a:lstStyle/>
          <a:p>
            <a:pPr algn="ctr"/>
            <a:r>
              <a:rPr lang="ar-EG" sz="3800" dirty="0">
                <a:solidFill>
                  <a:srgbClr val="00AEEF"/>
                </a:solidFill>
                <a:latin typeface="Times New Roman"/>
                <a:cs typeface="Times New Roman"/>
              </a:rPr>
              <a:t>تشغيل الحملات التسويقية: الموارد، التحديات، وتفاعل الجمهور المستهدف</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الثالثة</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5619" cy="461665"/>
          </a:xfrm>
          <a:prstGeom prst="rect">
            <a:avLst/>
          </a:prstGeom>
          <a:noFill/>
        </p:spPr>
        <p:txBody>
          <a:bodyPr wrap="none" rtlCol="0">
            <a:spAutoFit/>
          </a:bodyPr>
          <a:lstStyle/>
          <a:p>
            <a:r>
              <a:rPr lang="en-MY" sz="2400" dirty="0" err="1">
                <a:latin typeface="Alexandria" charset="0"/>
                <a:cs typeface="Alexandria" charset="0"/>
              </a:rPr>
              <a:t>MKT311</a:t>
            </a:r>
            <a:endParaRPr lang="en-US" sz="2400" dirty="0">
              <a:latin typeface="Alexandria" charset="0"/>
              <a:cs typeface="Alexandria" charset="0"/>
            </a:endParaRPr>
          </a:p>
        </p:txBody>
      </p:sp>
      <p:sp>
        <p:nvSpPr>
          <p:cNvPr id="14" name="Oval 13"/>
          <p:cNvSpPr/>
          <p:nvPr/>
        </p:nvSpPr>
        <p:spPr>
          <a:xfrm>
            <a:off x="5777262" y="-2387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21122" y="1971334"/>
            <a:ext cx="7414447" cy="2677656"/>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 في المحاضرة السابقة </a:t>
            </a:r>
            <a:r>
              <a:rPr lang="en-US" sz="2800" b="1" dirty="0" smtClean="0">
                <a:latin typeface="Alexandria" charset="0"/>
              </a:rPr>
              <a:t> </a:t>
            </a:r>
            <a:r>
              <a:rPr lang="ar-EG" sz="2800" b="1" dirty="0" smtClean="0">
                <a:latin typeface="Alexandria" charset="0"/>
              </a:rPr>
              <a:t>تناولنا:</a:t>
            </a:r>
          </a:p>
          <a:p>
            <a:pPr marL="457200" indent="-457200" algn="r" rtl="1">
              <a:buFont typeface="Arial" panose="020B0604020202020204" pitchFamily="34" charset="0"/>
              <a:buChar char="•"/>
            </a:pP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عملية التسويق الاجتماعي</a:t>
            </a:r>
          </a:p>
          <a:p>
            <a:pPr marL="457200" indent="-457200" algn="r" rtl="1">
              <a:buFont typeface="Arial" panose="020B0604020202020204" pitchFamily="34" charset="0"/>
              <a:buChar char="•"/>
            </a:pPr>
            <a:r>
              <a:rPr lang="ar-EG" sz="2800" b="1" dirty="0"/>
              <a:t>مراحل إلاعداد والتخطيط لحملات التسويق الاجتماعي</a:t>
            </a:r>
          </a:p>
          <a:p>
            <a:pPr marL="457200" indent="-457200" algn="r" rtl="1">
              <a:buFont typeface="Arial" panose="020B0604020202020204" pitchFamily="34" charset="0"/>
              <a:buChar char="•"/>
            </a:pPr>
            <a:r>
              <a:rPr lang="ar-EG" sz="2800" b="1" dirty="0"/>
              <a:t>استراتيجيات</a:t>
            </a:r>
            <a:r>
              <a:rPr lang="en-US" sz="2800" b="1" dirty="0"/>
              <a:t> </a:t>
            </a:r>
            <a:r>
              <a:rPr lang="ar-EG" sz="2800" b="1" dirty="0"/>
              <a:t> تنفيذ حملات التسويق الاجتماعي</a:t>
            </a:r>
            <a:r>
              <a:rPr lang="en-US" sz="2800" b="1" dirty="0"/>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134528" y="3048543"/>
            <a:ext cx="2629068" cy="2435649"/>
          </a:xfrm>
          <a:prstGeom prst="rect">
            <a:avLst/>
          </a:prstGeom>
        </p:spPr>
      </p:pic>
    </p:spTree>
    <p:extLst>
      <p:ext uri="{BB962C8B-B14F-4D97-AF65-F5344CB8AC3E}">
        <p14:creationId xmlns:p14="http://schemas.microsoft.com/office/powerpoint/2010/main" val="970594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29351" y="2349186"/>
            <a:ext cx="6606218" cy="2677656"/>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smtClean="0"/>
              <a:t>في هذه المحاضرة سوف نتناول :</a:t>
            </a:r>
          </a:p>
          <a:p>
            <a:pPr marL="457200" indent="-457200" algn="r" rtl="1">
              <a:buFont typeface="Arial" panose="020B0604020202020204" pitchFamily="34" charset="0"/>
              <a:buChar char="•"/>
            </a:pPr>
            <a:r>
              <a:rPr lang="ar-EG" sz="2800" b="1" dirty="0" smtClean="0"/>
              <a:t>تشغيل حملات التسويق الاجتماعي</a:t>
            </a:r>
            <a:endParaRPr lang="ar-EG" sz="2800" b="1" dirty="0"/>
          </a:p>
          <a:p>
            <a:pPr marL="457200" indent="-457200" algn="r" rtl="1">
              <a:buFont typeface="Arial" panose="020B0604020202020204" pitchFamily="34" charset="0"/>
              <a:buChar char="•"/>
            </a:pPr>
            <a:r>
              <a:rPr lang="ar-EG" sz="2800" b="1" dirty="0"/>
              <a:t>الموارد </a:t>
            </a:r>
            <a:r>
              <a:rPr lang="ar-EG" sz="2800" b="1" dirty="0" smtClean="0"/>
              <a:t>والعوائق</a:t>
            </a:r>
            <a:r>
              <a:rPr lang="ar-EG" sz="2800" b="1" dirty="0"/>
              <a:t> </a:t>
            </a:r>
            <a:r>
              <a:rPr lang="ar-EG" sz="2800" b="1" dirty="0" smtClean="0"/>
              <a:t>في تشغيل </a:t>
            </a:r>
            <a:r>
              <a:rPr lang="ar-EG" sz="2800" b="1" dirty="0"/>
              <a:t>حملات التسويق </a:t>
            </a:r>
            <a:r>
              <a:rPr lang="ar-EG" sz="2800" b="1" dirty="0"/>
              <a:t>الاجتماعي</a:t>
            </a:r>
            <a:r>
              <a:rPr lang="en-US" sz="2800" b="1" dirty="0"/>
              <a:t>.</a:t>
            </a:r>
            <a:endParaRPr lang="ar-EG" sz="2800" b="1" dirty="0"/>
          </a:p>
          <a:p>
            <a:pPr marL="457200" indent="-457200" algn="r" rtl="1">
              <a:buFont typeface="Arial" panose="020B0604020202020204" pitchFamily="34" charset="0"/>
              <a:buChar char="•"/>
            </a:pPr>
            <a:r>
              <a:rPr lang="ar-EG" sz="2800" b="1" dirty="0"/>
              <a:t>تفاعل </a:t>
            </a:r>
            <a:r>
              <a:rPr lang="ar-EG" sz="2800" b="1" dirty="0"/>
              <a:t>الجمهور </a:t>
            </a:r>
            <a:r>
              <a:rPr lang="ar-EG" sz="2800" b="1" dirty="0" smtClean="0"/>
              <a:t>المستهدف</a:t>
            </a:r>
            <a:endParaRPr lang="en-US" sz="2800" b="1" dirty="0"/>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783772" y="4973157"/>
            <a:ext cx="5091312" cy="574901"/>
          </a:xfrm>
          <a:prstGeom prst="rect">
            <a:avLst/>
          </a:prstGeom>
          <a:noFill/>
        </p:spPr>
        <p:txBody>
          <a:bodyPr wrap="square">
            <a:spAutoFit/>
          </a:bodyPr>
          <a:lstStyle/>
          <a:p>
            <a:pPr algn="ctr">
              <a:lnSpc>
                <a:spcPct val="120000"/>
              </a:lnSpc>
            </a:pPr>
            <a:r>
              <a:rPr lang="ar-EG" sz="2800" b="1" dirty="0">
                <a:latin typeface="Calibri" panose="020F0502020204030204" pitchFamily="34" charset="0"/>
              </a:rPr>
              <a:t>1. تشغيل </a:t>
            </a:r>
            <a:r>
              <a:rPr lang="ar-EG" sz="2800" b="1" dirty="0" smtClean="0">
                <a:latin typeface="Calibri" panose="020F0502020204030204" pitchFamily="34" charset="0"/>
              </a:rPr>
              <a:t>حملات التسويق الاجتماعي</a:t>
            </a:r>
            <a:endParaRPr lang="en-US" sz="2800" b="1" dirty="0">
              <a:latin typeface="Calibri" panose="020F0502020204030204" pitchFamily="34" charset="0"/>
            </a:endParaRPr>
          </a:p>
        </p:txBody>
      </p:sp>
    </p:spTree>
    <p:extLst>
      <p:ext uri="{BB962C8B-B14F-4D97-AF65-F5344CB8AC3E}">
        <p14:creationId xmlns:p14="http://schemas.microsoft.com/office/powerpoint/2010/main" val="3693361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821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62672" y="1755158"/>
            <a:ext cx="8466655" cy="954107"/>
          </a:xfrm>
          <a:prstGeom prst="rect">
            <a:avLst/>
          </a:prstGeom>
          <a:noFill/>
        </p:spPr>
        <p:txBody>
          <a:bodyPr wrap="square" rtlCol="0">
            <a:spAutoFit/>
          </a:bodyPr>
          <a:lstStyle/>
          <a:p>
            <a:pPr lvl="0" algn="r" rtl="1"/>
            <a:r>
              <a:rPr lang="ar-EG" sz="2800" b="1" dirty="0">
                <a:latin typeface="+mj-lt"/>
              </a:rPr>
              <a:t>1. </a:t>
            </a:r>
            <a:r>
              <a:rPr lang="ar-EG" sz="2800" b="1" dirty="0">
                <a:latin typeface="Calibri" panose="020F0502020204030204" pitchFamily="34" charset="0"/>
              </a:rPr>
              <a:t>تشغيل </a:t>
            </a:r>
            <a:r>
              <a:rPr lang="ar-EG" sz="2800" b="1" dirty="0" smtClean="0">
                <a:latin typeface="Calibri" panose="020F0502020204030204" pitchFamily="34" charset="0"/>
              </a:rPr>
              <a:t>الحملات التسويقية </a:t>
            </a:r>
            <a:r>
              <a:rPr lang="ar-JO" sz="2800" b="1" dirty="0">
                <a:latin typeface="+mj-lt"/>
              </a:rPr>
              <a:t>(</a:t>
            </a:r>
            <a:r>
              <a:rPr lang="en-MY" sz="2800" dirty="0"/>
              <a:t>Running marketing campaigns</a:t>
            </a:r>
            <a:r>
              <a:rPr lang="ar-JO" sz="2800" b="1" dirty="0">
                <a:latin typeface="+mj-lt"/>
              </a:rPr>
              <a:t>)</a:t>
            </a:r>
            <a:endParaRPr lang="en-US" sz="2800" b="1" dirty="0">
              <a:latin typeface="+mj-lt"/>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629F0848-1A29-B3FB-D59A-8603AADC96AD}"/>
              </a:ext>
            </a:extLst>
          </p:cNvPr>
          <p:cNvSpPr txBox="1"/>
          <p:nvPr/>
        </p:nvSpPr>
        <p:spPr>
          <a:xfrm>
            <a:off x="2597504" y="3055994"/>
            <a:ext cx="7618888" cy="1015663"/>
          </a:xfrm>
          <a:prstGeom prst="rect">
            <a:avLst/>
          </a:prstGeom>
          <a:noFill/>
        </p:spPr>
        <p:txBody>
          <a:bodyPr wrap="square" rtlCol="0">
            <a:spAutoFit/>
          </a:bodyPr>
          <a:lstStyle/>
          <a:p>
            <a:pPr marL="342900" lvl="0" indent="-342900" algn="ctr" rtl="1">
              <a:buFont typeface="Arial" panose="020B0604020202020204" pitchFamily="34" charset="0"/>
              <a:buChar char="•"/>
            </a:pPr>
            <a:r>
              <a:rPr lang="ar-EG" sz="2000" dirty="0"/>
              <a:t>.</a:t>
            </a:r>
            <a:br>
              <a:rPr lang="ar-EG" sz="2000" dirty="0"/>
            </a:br>
            <a:r>
              <a:rPr lang="ar-EG" sz="2000" i="1" dirty="0"/>
              <a:t>ع</a:t>
            </a:r>
            <a:r>
              <a:rPr lang="ar-JO" sz="2000" i="1" dirty="0"/>
              <a:t>ند</a:t>
            </a:r>
            <a:r>
              <a:rPr lang="ar-EG" sz="2000" i="1" dirty="0"/>
              <a:t>ما نبدأ الحملة، </a:t>
            </a:r>
            <a:r>
              <a:rPr lang="ar-JO" sz="2000" i="1" dirty="0"/>
              <a:t>يجب</a:t>
            </a:r>
            <a:r>
              <a:rPr lang="ar-EG" sz="2000" i="1" dirty="0"/>
              <a:t> </a:t>
            </a:r>
            <a:r>
              <a:rPr lang="ar-JO" sz="2000" i="1" dirty="0"/>
              <a:t>التعامل</a:t>
            </a:r>
            <a:r>
              <a:rPr lang="ar-EG" sz="2000" i="1" dirty="0"/>
              <a:t> </a:t>
            </a:r>
            <a:r>
              <a:rPr lang="ar-JO" sz="2000" i="1" dirty="0"/>
              <a:t>مع</a:t>
            </a:r>
            <a:r>
              <a:rPr lang="ar-EG" sz="2000" i="1" dirty="0"/>
              <a:t> خطوات واضحة: نحدد متى ننشر، وين، كيف نرد، متى نراجع الأداء، وإذا </a:t>
            </a:r>
            <a:r>
              <a:rPr lang="ar-JO" sz="2000" i="1" dirty="0"/>
              <a:t>هناك خلل </a:t>
            </a:r>
            <a:r>
              <a:rPr lang="ar-EG" sz="2000" i="1" dirty="0"/>
              <a:t>نعدّله فورًا.</a:t>
            </a:r>
            <a:endParaRPr lang="ar-JO" sz="2000" i="1" dirty="0"/>
          </a:p>
        </p:txBody>
      </p:sp>
      <p:sp>
        <p:nvSpPr>
          <p:cNvPr id="3" name="Rectangle 1"/>
          <p:cNvSpPr>
            <a:spLocks noChangeArrowheads="1"/>
          </p:cNvSpPr>
          <p:nvPr/>
        </p:nvSpPr>
        <p:spPr bwMode="auto">
          <a:xfrm>
            <a:off x="1510285" y="2353632"/>
            <a:ext cx="845616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الإعداد: يركز على</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الخطة والمحتوى</a:t>
            </a:r>
            <a:r>
              <a:rPr kumimoji="0" lang="en-US" sz="18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التشغيل: يركز على</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المتابعة اليومية، التفاعل، والتعديل</a:t>
            </a:r>
            <a:r>
              <a:rPr kumimoji="0" lang="en-US" sz="18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مثال: في الإعداد نكتب النصوص، أما في التشغيل نراقب تفاعل الناس مع هذه النصوص ونغيّر إذا لزم الأمر</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2" name="Graphic 1">
            <a:extLst>
              <a:ext uri="{FF2B5EF4-FFF2-40B4-BE49-F238E27FC236}">
                <a16:creationId xmlns:a16="http://schemas.microsoft.com/office/drawing/2014/main" xmlns="" id="{990DCDD4-D2D7-7169-2E3D-A9A9146DEA7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419519" y="3429000"/>
            <a:ext cx="413317" cy="413317"/>
          </a:xfrm>
          <a:prstGeom prst="rect">
            <a:avLst/>
          </a:prstGeom>
        </p:spPr>
      </p:pic>
      <p:pic>
        <p:nvPicPr>
          <p:cNvPr id="8" name="Graphic 7">
            <a:extLst>
              <a:ext uri="{FF2B5EF4-FFF2-40B4-BE49-F238E27FC236}">
                <a16:creationId xmlns:a16="http://schemas.microsoft.com/office/drawing/2014/main" xmlns="" id="{FD05F08C-7F7E-37C4-EC11-A5CF0EC9A20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flipH="1">
            <a:off x="10009734" y="3307739"/>
            <a:ext cx="413317" cy="413317"/>
          </a:xfrm>
          <a:prstGeom prst="rect">
            <a:avLst/>
          </a:prstGeom>
        </p:spPr>
      </p:pic>
      <p:pic>
        <p:nvPicPr>
          <p:cNvPr id="6" name="Picture 5"/>
          <p:cNvPicPr>
            <a:picLocks noChangeAspect="1"/>
          </p:cNvPicPr>
          <p:nvPr/>
        </p:nvPicPr>
        <p:blipFill>
          <a:blip r:embed="rId5"/>
          <a:stretch>
            <a:fillRect/>
          </a:stretch>
        </p:blipFill>
        <p:spPr>
          <a:xfrm>
            <a:off x="-911640" y="3785607"/>
            <a:ext cx="3124500" cy="1930455"/>
          </a:xfrm>
          <a:prstGeom prst="rect">
            <a:avLst/>
          </a:prstGeom>
        </p:spPr>
      </p:pic>
    </p:spTree>
    <p:extLst>
      <p:ext uri="{BB962C8B-B14F-4D97-AF65-F5344CB8AC3E}">
        <p14:creationId xmlns:p14="http://schemas.microsoft.com/office/powerpoint/2010/main" val="305011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0E790D5-A09E-975D-E0C7-9A77A9B414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F645CF-618C-DB2D-C47D-F080460F9E5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A67F28E-7EDE-4960-93A5-2AA24BD7BBE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E29FCD7-6631-014E-4DF7-EBD57D2B0028}"/>
              </a:ext>
            </a:extLst>
          </p:cNvPr>
          <p:cNvSpPr/>
          <p:nvPr/>
        </p:nvSpPr>
        <p:spPr>
          <a:xfrm>
            <a:off x="1191694" y="1595803"/>
            <a:ext cx="9345750" cy="48288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FC82C3E2-8F0D-003C-5FD9-BA50712100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5555C1F3-A66C-AA68-6B16-DD5017363829}"/>
              </a:ext>
            </a:extLst>
          </p:cNvPr>
          <p:cNvSpPr txBox="1"/>
          <p:nvPr/>
        </p:nvSpPr>
        <p:spPr>
          <a:xfrm>
            <a:off x="1862672" y="1755158"/>
            <a:ext cx="8466655" cy="954107"/>
          </a:xfrm>
          <a:prstGeom prst="rect">
            <a:avLst/>
          </a:prstGeom>
          <a:noFill/>
        </p:spPr>
        <p:txBody>
          <a:bodyPr wrap="square" rtlCol="0">
            <a:spAutoFit/>
          </a:bodyPr>
          <a:lstStyle/>
          <a:p>
            <a:pPr lvl="0" algn="r" rtl="1"/>
            <a:r>
              <a:rPr lang="ar-EG" sz="2800" b="1" dirty="0" smtClean="0">
                <a:latin typeface="+mj-lt"/>
              </a:rPr>
              <a:t>1.2 </a:t>
            </a:r>
            <a:r>
              <a:rPr lang="ar-EG" sz="2800" b="1" dirty="0">
                <a:latin typeface="+mj-lt"/>
              </a:rPr>
              <a:t>الخطوات الأساسية لتشغيل  تشغيل </a:t>
            </a:r>
            <a:r>
              <a:rPr lang="ar-EG" sz="2800" b="1" dirty="0" smtClean="0">
                <a:latin typeface="+mj-lt"/>
              </a:rPr>
              <a:t>حملات التسويق الاجتماعي</a:t>
            </a:r>
            <a:endParaRPr lang="en-US" sz="2800" b="1" dirty="0">
              <a:latin typeface="+mj-lt"/>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C054B7E6-5E2D-2858-116D-16C25146BD39}"/>
              </a:ext>
            </a:extLst>
          </p:cNvPr>
          <p:cNvSpPr txBox="1"/>
          <p:nvPr/>
        </p:nvSpPr>
        <p:spPr>
          <a:xfrm>
            <a:off x="2710439" y="2692474"/>
            <a:ext cx="7618888" cy="646331"/>
          </a:xfrm>
          <a:prstGeom prst="rect">
            <a:avLst/>
          </a:prstGeom>
          <a:noFill/>
        </p:spPr>
        <p:txBody>
          <a:bodyPr wrap="square" rtlCol="0">
            <a:spAutoFit/>
          </a:bodyPr>
          <a:lstStyle/>
          <a:p>
            <a:pPr lvl="0" algn="ctr" rtl="1"/>
            <a:endParaRPr lang="en-US" sz="2000" i="1" dirty="0"/>
          </a:p>
          <a:p>
            <a:pPr algn="r" rtl="1"/>
            <a:r>
              <a:rPr lang="ar-EG" sz="1600" b="1" dirty="0"/>
              <a:t>الخطوات الأساسية لتشغيل </a:t>
            </a:r>
            <a:r>
              <a:rPr lang="ar-EG" sz="1600" b="1" dirty="0" smtClean="0"/>
              <a:t>حملة التسويق الاجتماعي </a:t>
            </a:r>
            <a:r>
              <a:rPr lang="ar-EG" sz="1600" b="1" dirty="0"/>
              <a:t>تشمل:</a:t>
            </a:r>
          </a:p>
        </p:txBody>
      </p:sp>
      <p:sp>
        <p:nvSpPr>
          <p:cNvPr id="6" name="Freeform: Shape 5">
            <a:extLst>
              <a:ext uri="{FF2B5EF4-FFF2-40B4-BE49-F238E27FC236}">
                <a16:creationId xmlns:a16="http://schemas.microsoft.com/office/drawing/2014/main" xmlns="" id="{2F1C1BE7-54FC-AC6D-A765-9F1D557E7218}"/>
              </a:ext>
            </a:extLst>
          </p:cNvPr>
          <p:cNvSpPr/>
          <p:nvPr/>
        </p:nvSpPr>
        <p:spPr>
          <a:xfrm rot="5400000" flipV="1">
            <a:off x="9643604" y="4010356"/>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C0741EDF-704F-6020-3986-C7CF555761CE}"/>
              </a:ext>
            </a:extLst>
          </p:cNvPr>
          <p:cNvSpPr txBox="1"/>
          <p:nvPr/>
        </p:nvSpPr>
        <p:spPr>
          <a:xfrm>
            <a:off x="9620201" y="4186176"/>
            <a:ext cx="664836" cy="307777"/>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400" dirty="0">
                <a:solidFill>
                  <a:schemeClr val="bg1"/>
                </a:solidFill>
              </a:rPr>
              <a:t>1</a:t>
            </a:r>
            <a:endParaRPr lang="en-US" sz="1400" dirty="0">
              <a:solidFill>
                <a:schemeClr val="bg1"/>
              </a:solidFill>
            </a:endParaRPr>
          </a:p>
        </p:txBody>
      </p:sp>
      <p:sp>
        <p:nvSpPr>
          <p:cNvPr id="11" name="TextBox 10">
            <a:extLst>
              <a:ext uri="{FF2B5EF4-FFF2-40B4-BE49-F238E27FC236}">
                <a16:creationId xmlns:a16="http://schemas.microsoft.com/office/drawing/2014/main" xmlns="" id="{DDB41DC7-4206-2CF3-346D-5288451009EC}"/>
              </a:ext>
            </a:extLst>
          </p:cNvPr>
          <p:cNvSpPr txBox="1"/>
          <p:nvPr/>
        </p:nvSpPr>
        <p:spPr>
          <a:xfrm>
            <a:off x="6726172" y="4033758"/>
            <a:ext cx="2879840" cy="523220"/>
          </a:xfrm>
          <a:prstGeom prst="rect">
            <a:avLst/>
          </a:prstGeom>
          <a:noFill/>
        </p:spPr>
        <p:txBody>
          <a:bodyPr wrap="square">
            <a:spAutoFit/>
          </a:bodyPr>
          <a:lstStyle/>
          <a:p>
            <a:pPr algn="r" rtl="1"/>
            <a:r>
              <a:rPr lang="ar-EG" sz="1600" b="1" dirty="0">
                <a:solidFill>
                  <a:srgbClr val="C00000"/>
                </a:solidFill>
              </a:rPr>
              <a:t>جدولة المحتوى</a:t>
            </a:r>
            <a:endParaRPr lang="ar-JO" sz="1600" b="1" dirty="0">
              <a:solidFill>
                <a:srgbClr val="C00000"/>
              </a:solidFill>
            </a:endParaRPr>
          </a:p>
          <a:p>
            <a:pPr algn="r" rtl="1"/>
            <a:r>
              <a:rPr lang="ar-EG" sz="1200" dirty="0"/>
              <a:t> (مثلاً: نشر 3 منشورات أسبوعيًا).</a:t>
            </a:r>
          </a:p>
        </p:txBody>
      </p:sp>
      <p:sp>
        <p:nvSpPr>
          <p:cNvPr id="12" name="Freeform: Shape 11">
            <a:extLst>
              <a:ext uri="{FF2B5EF4-FFF2-40B4-BE49-F238E27FC236}">
                <a16:creationId xmlns:a16="http://schemas.microsoft.com/office/drawing/2014/main" xmlns="" id="{2D8AEC81-07E7-11D1-E6F0-9232F3A5A258}"/>
              </a:ext>
            </a:extLst>
          </p:cNvPr>
          <p:cNvSpPr/>
          <p:nvPr/>
        </p:nvSpPr>
        <p:spPr>
          <a:xfrm rot="5400000" flipV="1">
            <a:off x="9643604" y="4795186"/>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xmlns="" id="{9F653F88-E93D-B828-90B8-59F3F65CAE8C}"/>
              </a:ext>
            </a:extLst>
          </p:cNvPr>
          <p:cNvSpPr txBox="1"/>
          <p:nvPr/>
        </p:nvSpPr>
        <p:spPr>
          <a:xfrm>
            <a:off x="9620201" y="4971006"/>
            <a:ext cx="664836" cy="307777"/>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400" dirty="0">
                <a:solidFill>
                  <a:schemeClr val="bg1"/>
                </a:solidFill>
              </a:rPr>
              <a:t>2</a:t>
            </a:r>
            <a:endParaRPr lang="en-US" sz="1400" dirty="0">
              <a:solidFill>
                <a:schemeClr val="bg1"/>
              </a:solidFill>
            </a:endParaRPr>
          </a:p>
        </p:txBody>
      </p:sp>
      <p:sp>
        <p:nvSpPr>
          <p:cNvPr id="14" name="TextBox 13">
            <a:extLst>
              <a:ext uri="{FF2B5EF4-FFF2-40B4-BE49-F238E27FC236}">
                <a16:creationId xmlns:a16="http://schemas.microsoft.com/office/drawing/2014/main" xmlns="" id="{FEE1F202-ADD2-983F-7040-AE5C2987434B}"/>
              </a:ext>
            </a:extLst>
          </p:cNvPr>
          <p:cNvSpPr txBox="1"/>
          <p:nvPr/>
        </p:nvSpPr>
        <p:spPr>
          <a:xfrm>
            <a:off x="6726172" y="4818588"/>
            <a:ext cx="2879840" cy="523220"/>
          </a:xfrm>
          <a:prstGeom prst="rect">
            <a:avLst/>
          </a:prstGeom>
          <a:noFill/>
        </p:spPr>
        <p:txBody>
          <a:bodyPr wrap="square">
            <a:spAutoFit/>
          </a:bodyPr>
          <a:lstStyle/>
          <a:p>
            <a:pPr algn="r" rtl="1"/>
            <a:r>
              <a:rPr lang="ar-EG" sz="1600" b="1" dirty="0">
                <a:solidFill>
                  <a:srgbClr val="C00000"/>
                </a:solidFill>
              </a:rPr>
              <a:t>النشر المنتظم </a:t>
            </a:r>
            <a:endParaRPr lang="ar-JO" sz="1600" b="1" dirty="0">
              <a:solidFill>
                <a:srgbClr val="C00000"/>
              </a:solidFill>
            </a:endParaRPr>
          </a:p>
          <a:p>
            <a:pPr algn="r" rtl="1"/>
            <a:r>
              <a:rPr lang="ar-EG" sz="1200" dirty="0"/>
              <a:t>باستخدام أدوات.</a:t>
            </a:r>
          </a:p>
        </p:txBody>
      </p:sp>
      <p:sp>
        <p:nvSpPr>
          <p:cNvPr id="15" name="Freeform: Shape 14">
            <a:extLst>
              <a:ext uri="{FF2B5EF4-FFF2-40B4-BE49-F238E27FC236}">
                <a16:creationId xmlns:a16="http://schemas.microsoft.com/office/drawing/2014/main" xmlns="" id="{14C38367-71B7-757C-6966-74A7C2A71E26}"/>
              </a:ext>
            </a:extLst>
          </p:cNvPr>
          <p:cNvSpPr/>
          <p:nvPr/>
        </p:nvSpPr>
        <p:spPr>
          <a:xfrm rot="5400000" flipV="1">
            <a:off x="9643604" y="5580016"/>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xmlns="" id="{0715CFAA-4D34-C3E1-3EC0-13EF5FF339C7}"/>
              </a:ext>
            </a:extLst>
          </p:cNvPr>
          <p:cNvSpPr txBox="1"/>
          <p:nvPr/>
        </p:nvSpPr>
        <p:spPr>
          <a:xfrm>
            <a:off x="9620201" y="5755836"/>
            <a:ext cx="664836" cy="307777"/>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400" dirty="0">
                <a:solidFill>
                  <a:schemeClr val="bg1"/>
                </a:solidFill>
              </a:rPr>
              <a:t>3</a:t>
            </a:r>
            <a:endParaRPr lang="en-US" sz="1400" dirty="0">
              <a:solidFill>
                <a:schemeClr val="bg1"/>
              </a:solidFill>
            </a:endParaRPr>
          </a:p>
        </p:txBody>
      </p:sp>
      <p:sp>
        <p:nvSpPr>
          <p:cNvPr id="17" name="TextBox 16">
            <a:extLst>
              <a:ext uri="{FF2B5EF4-FFF2-40B4-BE49-F238E27FC236}">
                <a16:creationId xmlns:a16="http://schemas.microsoft.com/office/drawing/2014/main" xmlns="" id="{F7AE3775-A04C-191C-FBD7-11359F90BFB4}"/>
              </a:ext>
            </a:extLst>
          </p:cNvPr>
          <p:cNvSpPr txBox="1"/>
          <p:nvPr/>
        </p:nvSpPr>
        <p:spPr>
          <a:xfrm>
            <a:off x="6726172" y="5603418"/>
            <a:ext cx="2879840" cy="523220"/>
          </a:xfrm>
          <a:prstGeom prst="rect">
            <a:avLst/>
          </a:prstGeom>
          <a:noFill/>
        </p:spPr>
        <p:txBody>
          <a:bodyPr wrap="square">
            <a:spAutoFit/>
          </a:bodyPr>
          <a:lstStyle/>
          <a:p>
            <a:pPr algn="r" rtl="1"/>
            <a:r>
              <a:rPr lang="ar-EG" sz="1600" b="1" dirty="0">
                <a:solidFill>
                  <a:srgbClr val="C00000"/>
                </a:solidFill>
              </a:rPr>
              <a:t>التفاعل مع الجمهور</a:t>
            </a:r>
            <a:endParaRPr lang="ar-JO" sz="1600" b="1" dirty="0">
              <a:solidFill>
                <a:srgbClr val="C00000"/>
              </a:solidFill>
            </a:endParaRPr>
          </a:p>
          <a:p>
            <a:pPr algn="r" rtl="1"/>
            <a:r>
              <a:rPr lang="ar-EG" sz="1200" dirty="0"/>
              <a:t> من خلال الردود والتعليقات.</a:t>
            </a:r>
          </a:p>
        </p:txBody>
      </p:sp>
      <p:sp>
        <p:nvSpPr>
          <p:cNvPr id="19" name="Freeform: Shape 18">
            <a:extLst>
              <a:ext uri="{FF2B5EF4-FFF2-40B4-BE49-F238E27FC236}">
                <a16:creationId xmlns:a16="http://schemas.microsoft.com/office/drawing/2014/main" xmlns="" id="{A71CF138-4D89-3733-1639-00C7D9B32A21}"/>
              </a:ext>
            </a:extLst>
          </p:cNvPr>
          <p:cNvSpPr/>
          <p:nvPr/>
        </p:nvSpPr>
        <p:spPr>
          <a:xfrm rot="5400000" flipV="1">
            <a:off x="6458192" y="3989587"/>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xmlns="" id="{406692D1-F12E-E4DD-F3A9-08F3203FDE7A}"/>
              </a:ext>
            </a:extLst>
          </p:cNvPr>
          <p:cNvSpPr txBox="1"/>
          <p:nvPr/>
        </p:nvSpPr>
        <p:spPr>
          <a:xfrm>
            <a:off x="6434789" y="4165407"/>
            <a:ext cx="664836" cy="307777"/>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400" dirty="0">
                <a:solidFill>
                  <a:schemeClr val="bg1"/>
                </a:solidFill>
              </a:rPr>
              <a:t>4</a:t>
            </a:r>
            <a:endParaRPr lang="en-US" sz="1400" dirty="0">
              <a:solidFill>
                <a:schemeClr val="bg1"/>
              </a:solidFill>
            </a:endParaRPr>
          </a:p>
        </p:txBody>
      </p:sp>
      <p:sp>
        <p:nvSpPr>
          <p:cNvPr id="21" name="TextBox 20">
            <a:extLst>
              <a:ext uri="{FF2B5EF4-FFF2-40B4-BE49-F238E27FC236}">
                <a16:creationId xmlns:a16="http://schemas.microsoft.com/office/drawing/2014/main" xmlns="" id="{2FF2368D-08C2-6E4A-013D-FF2055DF19E0}"/>
              </a:ext>
            </a:extLst>
          </p:cNvPr>
          <p:cNvSpPr txBox="1"/>
          <p:nvPr/>
        </p:nvSpPr>
        <p:spPr>
          <a:xfrm>
            <a:off x="3540760" y="4012989"/>
            <a:ext cx="2879840" cy="523220"/>
          </a:xfrm>
          <a:prstGeom prst="rect">
            <a:avLst/>
          </a:prstGeom>
          <a:noFill/>
        </p:spPr>
        <p:txBody>
          <a:bodyPr wrap="square">
            <a:spAutoFit/>
          </a:bodyPr>
          <a:lstStyle/>
          <a:p>
            <a:pPr algn="r" rtl="1"/>
            <a:r>
              <a:rPr lang="ar-EG" sz="1600" b="1" dirty="0">
                <a:solidFill>
                  <a:srgbClr val="C00000"/>
                </a:solidFill>
              </a:rPr>
              <a:t>المتابعة الأسبوعية </a:t>
            </a:r>
            <a:endParaRPr lang="ar-JO" sz="1600" b="1" dirty="0">
              <a:solidFill>
                <a:srgbClr val="C00000"/>
              </a:solidFill>
            </a:endParaRPr>
          </a:p>
          <a:p>
            <a:pPr algn="r" rtl="1"/>
            <a:r>
              <a:rPr lang="ar-EG" sz="1200" dirty="0"/>
              <a:t>للأداء عبر أدوات التحليل</a:t>
            </a:r>
            <a:r>
              <a:rPr lang="ar-JO" sz="1200" dirty="0"/>
              <a:t>.</a:t>
            </a:r>
            <a:endParaRPr lang="ar-EG" sz="1200" dirty="0"/>
          </a:p>
        </p:txBody>
      </p:sp>
      <p:sp>
        <p:nvSpPr>
          <p:cNvPr id="22" name="Freeform: Shape 21">
            <a:extLst>
              <a:ext uri="{FF2B5EF4-FFF2-40B4-BE49-F238E27FC236}">
                <a16:creationId xmlns:a16="http://schemas.microsoft.com/office/drawing/2014/main" xmlns="" id="{6F4381F9-8E02-B811-7768-B0EC8F23D83C}"/>
              </a:ext>
            </a:extLst>
          </p:cNvPr>
          <p:cNvSpPr/>
          <p:nvPr/>
        </p:nvSpPr>
        <p:spPr>
          <a:xfrm rot="5400000" flipV="1">
            <a:off x="6458192" y="4774417"/>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62AE2B9-C35D-C784-A7A2-86740D241E58}"/>
              </a:ext>
            </a:extLst>
          </p:cNvPr>
          <p:cNvSpPr txBox="1"/>
          <p:nvPr/>
        </p:nvSpPr>
        <p:spPr>
          <a:xfrm>
            <a:off x="6434789" y="4950237"/>
            <a:ext cx="664836" cy="307777"/>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400" dirty="0">
                <a:solidFill>
                  <a:schemeClr val="bg1"/>
                </a:solidFill>
              </a:rPr>
              <a:t>5</a:t>
            </a:r>
            <a:endParaRPr lang="en-US" sz="1400" dirty="0">
              <a:solidFill>
                <a:schemeClr val="bg1"/>
              </a:solidFill>
            </a:endParaRPr>
          </a:p>
        </p:txBody>
      </p:sp>
      <p:sp>
        <p:nvSpPr>
          <p:cNvPr id="26" name="TextBox 25">
            <a:extLst>
              <a:ext uri="{FF2B5EF4-FFF2-40B4-BE49-F238E27FC236}">
                <a16:creationId xmlns:a16="http://schemas.microsoft.com/office/drawing/2014/main" xmlns="" id="{C618A68E-2C70-B8F7-1D11-C140196AE9E4}"/>
              </a:ext>
            </a:extLst>
          </p:cNvPr>
          <p:cNvSpPr txBox="1"/>
          <p:nvPr/>
        </p:nvSpPr>
        <p:spPr>
          <a:xfrm>
            <a:off x="3540760" y="4797819"/>
            <a:ext cx="2879840" cy="523220"/>
          </a:xfrm>
          <a:prstGeom prst="rect">
            <a:avLst/>
          </a:prstGeom>
          <a:noFill/>
        </p:spPr>
        <p:txBody>
          <a:bodyPr wrap="square">
            <a:spAutoFit/>
          </a:bodyPr>
          <a:lstStyle/>
          <a:p>
            <a:pPr algn="r" rtl="1"/>
            <a:r>
              <a:rPr lang="ar-EG" sz="1600" b="1" dirty="0">
                <a:solidFill>
                  <a:srgbClr val="C00000"/>
                </a:solidFill>
              </a:rPr>
              <a:t>تعديل الرسائل أو التوقيت</a:t>
            </a:r>
            <a:endParaRPr lang="ar-JO" sz="1600" b="1" dirty="0">
              <a:solidFill>
                <a:srgbClr val="C00000"/>
              </a:solidFill>
            </a:endParaRPr>
          </a:p>
          <a:p>
            <a:pPr algn="r" rtl="1"/>
            <a:r>
              <a:rPr lang="ar-EG" sz="1200" dirty="0"/>
              <a:t> حسب النتائج.</a:t>
            </a:r>
          </a:p>
        </p:txBody>
      </p:sp>
      <p:sp>
        <p:nvSpPr>
          <p:cNvPr id="27" name="TextBox 26">
            <a:extLst>
              <a:ext uri="{FF2B5EF4-FFF2-40B4-BE49-F238E27FC236}">
                <a16:creationId xmlns:a16="http://schemas.microsoft.com/office/drawing/2014/main" xmlns="" id="{53DC6DAE-DD9F-0373-10C5-A3A10788249F}"/>
              </a:ext>
            </a:extLst>
          </p:cNvPr>
          <p:cNvSpPr txBox="1"/>
          <p:nvPr/>
        </p:nvSpPr>
        <p:spPr>
          <a:xfrm>
            <a:off x="1631207" y="3785608"/>
            <a:ext cx="2107558" cy="1938992"/>
          </a:xfrm>
          <a:prstGeom prst="rect">
            <a:avLst/>
          </a:prstGeom>
          <a:noFill/>
        </p:spPr>
        <p:txBody>
          <a:bodyPr wrap="square" rtlCol="0">
            <a:spAutoFit/>
          </a:bodyPr>
          <a:lstStyle/>
          <a:p>
            <a:pPr lvl="0" algn="ctr" rtl="1"/>
            <a:r>
              <a:rPr lang="ar-EG" sz="2000" i="1" dirty="0"/>
              <a:t>ع</a:t>
            </a:r>
            <a:r>
              <a:rPr lang="ar-JO" sz="2000" i="1" dirty="0"/>
              <a:t>ند</a:t>
            </a:r>
            <a:r>
              <a:rPr lang="ar-EG" sz="2000" i="1" dirty="0"/>
              <a:t>ما نبدأ الحملة، </a:t>
            </a:r>
            <a:r>
              <a:rPr lang="ar-JO" sz="2000" i="1" dirty="0"/>
              <a:t>يجب</a:t>
            </a:r>
            <a:r>
              <a:rPr lang="ar-EG" sz="2000" i="1" dirty="0"/>
              <a:t> </a:t>
            </a:r>
            <a:r>
              <a:rPr lang="ar-JO" sz="2000" i="1" dirty="0"/>
              <a:t>التعامل</a:t>
            </a:r>
            <a:r>
              <a:rPr lang="ar-EG" sz="2000" i="1" dirty="0"/>
              <a:t> </a:t>
            </a:r>
            <a:r>
              <a:rPr lang="ar-JO" sz="2000" i="1" dirty="0"/>
              <a:t>مع</a:t>
            </a:r>
            <a:r>
              <a:rPr lang="ar-EG" sz="2000" i="1" dirty="0"/>
              <a:t> خطوات واضحة: نحدد متى ننشر، وين، كيف نرد، متى نراجع الأداء، وإذا </a:t>
            </a:r>
            <a:r>
              <a:rPr lang="ar-JO" sz="2000" i="1" dirty="0"/>
              <a:t>هناك خلل </a:t>
            </a:r>
            <a:r>
              <a:rPr lang="ar-EG" sz="2000" i="1" dirty="0"/>
              <a:t>نعدّله فورًا.</a:t>
            </a:r>
            <a:endParaRPr lang="ar-JO" sz="2000" i="1" dirty="0"/>
          </a:p>
        </p:txBody>
      </p:sp>
      <p:pic>
        <p:nvPicPr>
          <p:cNvPr id="28" name="Graphic 27">
            <a:extLst>
              <a:ext uri="{FF2B5EF4-FFF2-40B4-BE49-F238E27FC236}">
                <a16:creationId xmlns:a16="http://schemas.microsoft.com/office/drawing/2014/main" xmlns="" id="{1EEE169F-AB0E-B84C-937B-666C8E9923B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24548" y="5458954"/>
            <a:ext cx="413317" cy="413317"/>
          </a:xfrm>
          <a:prstGeom prst="rect">
            <a:avLst/>
          </a:prstGeom>
        </p:spPr>
      </p:pic>
      <p:pic>
        <p:nvPicPr>
          <p:cNvPr id="29" name="Graphic 28">
            <a:extLst>
              <a:ext uri="{FF2B5EF4-FFF2-40B4-BE49-F238E27FC236}">
                <a16:creationId xmlns:a16="http://schemas.microsoft.com/office/drawing/2014/main" xmlns="" id="{95FAE39D-6AA9-6F7A-39B7-6B228B8428E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flipH="1">
            <a:off x="3684893" y="3650202"/>
            <a:ext cx="413317" cy="413317"/>
          </a:xfrm>
          <a:prstGeom prst="rect">
            <a:avLst/>
          </a:prstGeom>
        </p:spPr>
      </p:pic>
    </p:spTree>
    <p:extLst>
      <p:ext uri="{BB962C8B-B14F-4D97-AF65-F5344CB8AC3E}">
        <p14:creationId xmlns:p14="http://schemas.microsoft.com/office/powerpoint/2010/main" val="2783892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8A7A2B7-950F-08A7-5048-7028938A52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D0F5D1C-ACC9-5362-F905-2816BAF235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D3D99CC-772F-6156-0C9C-7B6CF71683E8}"/>
              </a:ext>
            </a:extLst>
          </p:cNvPr>
          <p:cNvSpPr/>
          <p:nvPr/>
        </p:nvSpPr>
        <p:spPr>
          <a:xfrm>
            <a:off x="8033685" y="1061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20E41F8-7D9D-8AE7-206F-9E78793A7B9A}"/>
              </a:ext>
            </a:extLst>
          </p:cNvPr>
          <p:cNvSpPr/>
          <p:nvPr/>
        </p:nvSpPr>
        <p:spPr>
          <a:xfrm>
            <a:off x="1191694" y="1780099"/>
            <a:ext cx="9345750" cy="4376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b="1" dirty="0"/>
              <a:t>1. </a:t>
            </a:r>
            <a:r>
              <a:rPr lang="ar-EG" b="1" dirty="0"/>
              <a:t>التخطيط (10%)</a:t>
            </a:r>
            <a:endParaRPr lang="ar-EG" dirty="0"/>
          </a:p>
          <a:p>
            <a:pPr>
              <a:buFont typeface="Arial" panose="020B0604020202020204" pitchFamily="34" charset="0"/>
              <a:buChar char="•"/>
            </a:pPr>
            <a:r>
              <a:rPr lang="ar-EG" dirty="0"/>
              <a:t>تحديد المشكلة الاجتماعية</a:t>
            </a:r>
          </a:p>
          <a:p>
            <a:pPr>
              <a:buFont typeface="Arial" panose="020B0604020202020204" pitchFamily="34" charset="0"/>
              <a:buChar char="•"/>
            </a:pPr>
            <a:r>
              <a:rPr lang="ar-EG" dirty="0"/>
              <a:t>تحليل الجمهور المستهدف وسلوكياته</a:t>
            </a:r>
          </a:p>
          <a:p>
            <a:r>
              <a:rPr lang="en-MY" b="1" dirty="0"/>
              <a:t>2. </a:t>
            </a:r>
            <a:r>
              <a:rPr lang="ar-EG" b="1" dirty="0"/>
              <a:t>الإعداد (20%)</a:t>
            </a:r>
            <a:endParaRPr lang="ar-EG" dirty="0"/>
          </a:p>
          <a:p>
            <a:pPr>
              <a:buFont typeface="Arial" panose="020B0604020202020204" pitchFamily="34" charset="0"/>
              <a:buChar char="•"/>
            </a:pPr>
            <a:r>
              <a:rPr lang="ar-EG" dirty="0"/>
              <a:t>وضع استراتيجية الحملة</a:t>
            </a:r>
          </a:p>
          <a:p>
            <a:pPr>
              <a:buFont typeface="Arial" panose="020B0604020202020204" pitchFamily="34" charset="0"/>
              <a:buChar char="•"/>
            </a:pPr>
            <a:r>
              <a:rPr lang="ar-EG" dirty="0"/>
              <a:t>تحديد الرسائل والقنوات المناسبة</a:t>
            </a:r>
          </a:p>
          <a:p>
            <a:r>
              <a:rPr lang="en-MY" b="1" dirty="0"/>
              <a:t>3. </a:t>
            </a:r>
            <a:r>
              <a:rPr lang="ar-EG" b="1" dirty="0"/>
              <a:t>الاختبار المسبق (30%)</a:t>
            </a:r>
            <a:endParaRPr lang="ar-EG" dirty="0"/>
          </a:p>
          <a:p>
            <a:pPr>
              <a:buFont typeface="Arial" panose="020B0604020202020204" pitchFamily="34" charset="0"/>
              <a:buChar char="•"/>
            </a:pPr>
            <a:r>
              <a:rPr lang="ar-EG" dirty="0"/>
              <a:t>اختبار الرسائل والمواد مع عينة من الجمهور</a:t>
            </a:r>
          </a:p>
          <a:p>
            <a:pPr>
              <a:buFont typeface="Arial" panose="020B0604020202020204" pitchFamily="34" charset="0"/>
              <a:buChar char="•"/>
            </a:pPr>
            <a:r>
              <a:rPr lang="ar-EG" dirty="0"/>
              <a:t>إجراء التعديلات بناءً على الملاحظات</a:t>
            </a:r>
          </a:p>
          <a:p>
            <a:r>
              <a:rPr lang="en-MY" b="1" dirty="0"/>
              <a:t>4. </a:t>
            </a:r>
            <a:r>
              <a:rPr lang="ar-EG" b="1" dirty="0"/>
              <a:t>التنفيذ (40%)</a:t>
            </a:r>
            <a:endParaRPr lang="ar-EG" dirty="0"/>
          </a:p>
          <a:p>
            <a:pPr>
              <a:buFont typeface="Arial" panose="020B0604020202020204" pitchFamily="34" charset="0"/>
              <a:buChar char="•"/>
            </a:pPr>
            <a:r>
              <a:rPr lang="ar-EG" dirty="0"/>
              <a:t>تنفيذ الحملة فعليًا</a:t>
            </a:r>
          </a:p>
          <a:p>
            <a:pPr>
              <a:buFont typeface="Arial" panose="020B0604020202020204" pitchFamily="34" charset="0"/>
              <a:buChar char="•"/>
            </a:pPr>
            <a:r>
              <a:rPr lang="ar-EG" dirty="0"/>
              <a:t>نشر الرسائل وتنظيم الفعاليات</a:t>
            </a:r>
          </a:p>
          <a:p>
            <a:r>
              <a:rPr lang="en-MY" b="1" dirty="0"/>
              <a:t>5. </a:t>
            </a:r>
            <a:r>
              <a:rPr lang="ar-EG" b="1" dirty="0"/>
              <a:t>التقييم (10%)</a:t>
            </a:r>
            <a:endParaRPr lang="ar-EG" dirty="0"/>
          </a:p>
          <a:p>
            <a:pPr>
              <a:buFont typeface="Arial" panose="020B0604020202020204" pitchFamily="34" charset="0"/>
              <a:buChar char="•"/>
            </a:pPr>
            <a:r>
              <a:rPr lang="ar-EG" dirty="0"/>
              <a:t>قياس الأثر وتحقيق الأهداف</a:t>
            </a:r>
          </a:p>
          <a:p>
            <a:pPr>
              <a:buFont typeface="Arial" panose="020B0604020202020204" pitchFamily="34" charset="0"/>
              <a:buChar char="•"/>
            </a:pPr>
            <a:r>
              <a:rPr lang="ar-EG" dirty="0"/>
              <a:t>تقديم توصيات لتحسين الحملات المستقبلية</a:t>
            </a:r>
          </a:p>
        </p:txBody>
      </p:sp>
      <p:pic>
        <p:nvPicPr>
          <p:cNvPr id="5" name="Graphic 21">
            <a:extLst>
              <a:ext uri="{FF2B5EF4-FFF2-40B4-BE49-F238E27FC236}">
                <a16:creationId xmlns:a16="http://schemas.microsoft.com/office/drawing/2014/main" xmlns="" id="{220BC6FE-DC83-B78C-CDE1-F893B0C3C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2BFF37F-37B8-6EB2-CFC7-69F3A32CA263}"/>
              </a:ext>
            </a:extLst>
          </p:cNvPr>
          <p:cNvSpPr txBox="1"/>
          <p:nvPr/>
        </p:nvSpPr>
        <p:spPr>
          <a:xfrm>
            <a:off x="1844115" y="1997532"/>
            <a:ext cx="8466655" cy="523220"/>
          </a:xfrm>
          <a:prstGeom prst="rect">
            <a:avLst/>
          </a:prstGeom>
          <a:noFill/>
        </p:spPr>
        <p:txBody>
          <a:bodyPr wrap="square" rtlCol="0">
            <a:spAutoFit/>
          </a:bodyPr>
          <a:lstStyle/>
          <a:p>
            <a:pPr lvl="0" algn="r" rtl="1"/>
            <a:r>
              <a:rPr lang="ar-JO" sz="2800" b="1" dirty="0"/>
              <a:t> </a:t>
            </a:r>
            <a:r>
              <a:rPr lang="ar-EG" sz="2800" b="1" dirty="0" smtClean="0"/>
              <a:t> 1.2.1تحديد </a:t>
            </a:r>
            <a:r>
              <a:rPr lang="ar-EG" sz="2800" b="1" dirty="0"/>
              <a:t>الأهداف الذكية </a:t>
            </a:r>
            <a:r>
              <a:rPr lang="en-MY" sz="2800" b="1" dirty="0"/>
              <a:t>SMART Goals</a:t>
            </a:r>
            <a:endParaRPr lang="en-US" sz="2800" b="1" dirty="0"/>
          </a:p>
        </p:txBody>
      </p:sp>
      <p:sp>
        <p:nvSpPr>
          <p:cNvPr id="2" name="Freeform: Shape 1">
            <a:extLst>
              <a:ext uri="{FF2B5EF4-FFF2-40B4-BE49-F238E27FC236}">
                <a16:creationId xmlns:a16="http://schemas.microsoft.com/office/drawing/2014/main" xmlns="" id="{C9ACCE88-13D0-C12C-1F9E-B3AB867A3035}"/>
              </a:ext>
            </a:extLst>
          </p:cNvPr>
          <p:cNvSpPr/>
          <p:nvPr/>
        </p:nvSpPr>
        <p:spPr>
          <a:xfrm rot="5400000" flipV="1">
            <a:off x="9304815" y="2779426"/>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 name="TextBox 2">
            <a:extLst>
              <a:ext uri="{FF2B5EF4-FFF2-40B4-BE49-F238E27FC236}">
                <a16:creationId xmlns:a16="http://schemas.microsoft.com/office/drawing/2014/main" xmlns="" id="{69C30A29-3898-9C23-DC43-213BFCB969A5}"/>
              </a:ext>
            </a:extLst>
          </p:cNvPr>
          <p:cNvSpPr txBox="1"/>
          <p:nvPr/>
        </p:nvSpPr>
        <p:spPr>
          <a:xfrm>
            <a:off x="9281412" y="2955246"/>
            <a:ext cx="664836" cy="369332"/>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800" dirty="0">
                <a:solidFill>
                  <a:schemeClr val="bg1"/>
                </a:solidFill>
              </a:rPr>
              <a:t>1</a:t>
            </a:r>
            <a:endParaRPr lang="en-US" sz="1800" dirty="0">
              <a:solidFill>
                <a:schemeClr val="bg1"/>
              </a:solidFill>
            </a:endParaRPr>
          </a:p>
        </p:txBody>
      </p:sp>
      <p:sp>
        <p:nvSpPr>
          <p:cNvPr id="4" name="TextBox 3">
            <a:extLst>
              <a:ext uri="{FF2B5EF4-FFF2-40B4-BE49-F238E27FC236}">
                <a16:creationId xmlns:a16="http://schemas.microsoft.com/office/drawing/2014/main" xmlns="" id="{C34F74B0-DA09-D746-0A1E-62CB5FD70357}"/>
              </a:ext>
            </a:extLst>
          </p:cNvPr>
          <p:cNvSpPr txBox="1"/>
          <p:nvPr/>
        </p:nvSpPr>
        <p:spPr>
          <a:xfrm>
            <a:off x="6387383" y="2802828"/>
            <a:ext cx="2879840" cy="615553"/>
          </a:xfrm>
          <a:prstGeom prst="rect">
            <a:avLst/>
          </a:prstGeom>
          <a:noFill/>
        </p:spPr>
        <p:txBody>
          <a:bodyPr wrap="square">
            <a:spAutoFit/>
          </a:bodyPr>
          <a:lstStyle/>
          <a:p>
            <a:pPr algn="r" rtl="1"/>
            <a:r>
              <a:rPr lang="en-US" sz="2000" b="1" dirty="0">
                <a:solidFill>
                  <a:srgbClr val="C00000"/>
                </a:solidFill>
              </a:rPr>
              <a:t>S</a:t>
            </a:r>
            <a:r>
              <a:rPr lang="en-US" sz="2000" b="1" dirty="0"/>
              <a:t>pecific </a:t>
            </a:r>
            <a:r>
              <a:rPr lang="en-US" sz="2000" b="1" dirty="0">
                <a:solidFill>
                  <a:srgbClr val="C00000"/>
                </a:solidFill>
              </a:rPr>
              <a:t>	</a:t>
            </a:r>
          </a:p>
          <a:p>
            <a:pPr algn="r" rtl="1"/>
            <a:r>
              <a:rPr lang="ar-EG" sz="1400" dirty="0"/>
              <a:t> هدف واضح مثل "زيادة زيارات الموقع</a:t>
            </a:r>
          </a:p>
        </p:txBody>
      </p:sp>
      <p:sp>
        <p:nvSpPr>
          <p:cNvPr id="10" name="Freeform: Shape 9">
            <a:extLst>
              <a:ext uri="{FF2B5EF4-FFF2-40B4-BE49-F238E27FC236}">
                <a16:creationId xmlns:a16="http://schemas.microsoft.com/office/drawing/2014/main" xmlns="" id="{D7D1AAE7-E92C-8EDD-51EE-CDA4686B9B88}"/>
              </a:ext>
            </a:extLst>
          </p:cNvPr>
          <p:cNvSpPr/>
          <p:nvPr/>
        </p:nvSpPr>
        <p:spPr>
          <a:xfrm rot="5400000" flipV="1">
            <a:off x="9304815" y="3564256"/>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1" name="TextBox 30">
            <a:extLst>
              <a:ext uri="{FF2B5EF4-FFF2-40B4-BE49-F238E27FC236}">
                <a16:creationId xmlns:a16="http://schemas.microsoft.com/office/drawing/2014/main" xmlns="" id="{FC0E96EC-E7F6-B9F4-9AE1-B5E3422F60AD}"/>
              </a:ext>
            </a:extLst>
          </p:cNvPr>
          <p:cNvSpPr txBox="1"/>
          <p:nvPr/>
        </p:nvSpPr>
        <p:spPr>
          <a:xfrm>
            <a:off x="9281412" y="3740076"/>
            <a:ext cx="664836" cy="369332"/>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800" dirty="0">
                <a:solidFill>
                  <a:schemeClr val="bg1"/>
                </a:solidFill>
              </a:rPr>
              <a:t>2</a:t>
            </a:r>
            <a:endParaRPr lang="en-US" sz="1800" dirty="0">
              <a:solidFill>
                <a:schemeClr val="bg1"/>
              </a:solidFill>
            </a:endParaRPr>
          </a:p>
        </p:txBody>
      </p:sp>
      <p:sp>
        <p:nvSpPr>
          <p:cNvPr id="32" name="TextBox 31">
            <a:extLst>
              <a:ext uri="{FF2B5EF4-FFF2-40B4-BE49-F238E27FC236}">
                <a16:creationId xmlns:a16="http://schemas.microsoft.com/office/drawing/2014/main" xmlns="" id="{3568C68F-9106-3435-2CB5-9657CB5E246C}"/>
              </a:ext>
            </a:extLst>
          </p:cNvPr>
          <p:cNvSpPr txBox="1"/>
          <p:nvPr/>
        </p:nvSpPr>
        <p:spPr>
          <a:xfrm>
            <a:off x="6387383" y="3587658"/>
            <a:ext cx="2879840" cy="646331"/>
          </a:xfrm>
          <a:prstGeom prst="rect">
            <a:avLst/>
          </a:prstGeom>
          <a:noFill/>
        </p:spPr>
        <p:txBody>
          <a:bodyPr wrap="square">
            <a:spAutoFit/>
          </a:bodyPr>
          <a:lstStyle/>
          <a:p>
            <a:pPr algn="r" rtl="1"/>
            <a:r>
              <a:rPr lang="en-US" sz="2000" b="1" dirty="0">
                <a:solidFill>
                  <a:srgbClr val="C00000"/>
                </a:solidFill>
              </a:rPr>
              <a:t>A</a:t>
            </a:r>
            <a:r>
              <a:rPr lang="en-US" sz="2000" b="1" dirty="0"/>
              <a:t>chievable </a:t>
            </a:r>
          </a:p>
          <a:p>
            <a:pPr algn="r" rtl="1"/>
            <a:r>
              <a:rPr lang="ar-EG" sz="1600" dirty="0"/>
              <a:t>واقعي ويعتمد على الموارد المتاحة.</a:t>
            </a:r>
          </a:p>
        </p:txBody>
      </p:sp>
      <p:sp>
        <p:nvSpPr>
          <p:cNvPr id="33" name="Freeform: Shape 32">
            <a:extLst>
              <a:ext uri="{FF2B5EF4-FFF2-40B4-BE49-F238E27FC236}">
                <a16:creationId xmlns:a16="http://schemas.microsoft.com/office/drawing/2014/main" xmlns="" id="{6A8F1AE6-0854-2779-6DBD-AC63D43C0DE2}"/>
              </a:ext>
            </a:extLst>
          </p:cNvPr>
          <p:cNvSpPr/>
          <p:nvPr/>
        </p:nvSpPr>
        <p:spPr>
          <a:xfrm rot="5400000" flipV="1">
            <a:off x="9304815" y="4349086"/>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4" name="TextBox 33">
            <a:extLst>
              <a:ext uri="{FF2B5EF4-FFF2-40B4-BE49-F238E27FC236}">
                <a16:creationId xmlns:a16="http://schemas.microsoft.com/office/drawing/2014/main" xmlns="" id="{02EA0423-5051-9D31-40B8-470DD89123CA}"/>
              </a:ext>
            </a:extLst>
          </p:cNvPr>
          <p:cNvSpPr txBox="1"/>
          <p:nvPr/>
        </p:nvSpPr>
        <p:spPr>
          <a:xfrm>
            <a:off x="9281412" y="4524906"/>
            <a:ext cx="664836" cy="369332"/>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800" dirty="0">
                <a:solidFill>
                  <a:schemeClr val="bg1"/>
                </a:solidFill>
              </a:rPr>
              <a:t>3</a:t>
            </a:r>
            <a:endParaRPr lang="en-US" sz="1800" dirty="0">
              <a:solidFill>
                <a:schemeClr val="bg1"/>
              </a:solidFill>
            </a:endParaRPr>
          </a:p>
        </p:txBody>
      </p:sp>
      <p:sp>
        <p:nvSpPr>
          <p:cNvPr id="35" name="TextBox 34">
            <a:extLst>
              <a:ext uri="{FF2B5EF4-FFF2-40B4-BE49-F238E27FC236}">
                <a16:creationId xmlns:a16="http://schemas.microsoft.com/office/drawing/2014/main" xmlns="" id="{110B5BC4-A330-6FCB-2A4C-F8E1579104E3}"/>
              </a:ext>
            </a:extLst>
          </p:cNvPr>
          <p:cNvSpPr txBox="1"/>
          <p:nvPr/>
        </p:nvSpPr>
        <p:spPr>
          <a:xfrm>
            <a:off x="6387383" y="4372488"/>
            <a:ext cx="2879840" cy="646331"/>
          </a:xfrm>
          <a:prstGeom prst="rect">
            <a:avLst/>
          </a:prstGeom>
          <a:noFill/>
        </p:spPr>
        <p:txBody>
          <a:bodyPr wrap="square">
            <a:spAutoFit/>
          </a:bodyPr>
          <a:lstStyle/>
          <a:p>
            <a:pPr algn="r" rtl="1"/>
            <a:r>
              <a:rPr lang="en-US" sz="2000" b="1" dirty="0">
                <a:solidFill>
                  <a:srgbClr val="C00000"/>
                </a:solidFill>
              </a:rPr>
              <a:t>T</a:t>
            </a:r>
            <a:r>
              <a:rPr lang="en-US" sz="2000" b="1" dirty="0"/>
              <a:t>ime-bound </a:t>
            </a:r>
          </a:p>
          <a:p>
            <a:pPr algn="r" rtl="1"/>
            <a:r>
              <a:rPr lang="ar-EG" sz="1600" dirty="0"/>
              <a:t> له مدة زمنية محددة</a:t>
            </a:r>
          </a:p>
        </p:txBody>
      </p:sp>
      <p:sp>
        <p:nvSpPr>
          <p:cNvPr id="36" name="Freeform: Shape 35">
            <a:extLst>
              <a:ext uri="{FF2B5EF4-FFF2-40B4-BE49-F238E27FC236}">
                <a16:creationId xmlns:a16="http://schemas.microsoft.com/office/drawing/2014/main" xmlns="" id="{E1006628-DA4C-EB81-CDB8-D5C48564A246}"/>
              </a:ext>
            </a:extLst>
          </p:cNvPr>
          <p:cNvSpPr/>
          <p:nvPr/>
        </p:nvSpPr>
        <p:spPr>
          <a:xfrm rot="5400000" flipV="1">
            <a:off x="4792848" y="3106929"/>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7" name="TextBox 36">
            <a:extLst>
              <a:ext uri="{FF2B5EF4-FFF2-40B4-BE49-F238E27FC236}">
                <a16:creationId xmlns:a16="http://schemas.microsoft.com/office/drawing/2014/main" xmlns="" id="{DC801157-6960-AB5C-BA7B-FE34AA11776D}"/>
              </a:ext>
            </a:extLst>
          </p:cNvPr>
          <p:cNvSpPr txBox="1"/>
          <p:nvPr/>
        </p:nvSpPr>
        <p:spPr>
          <a:xfrm>
            <a:off x="4784744" y="3233715"/>
            <a:ext cx="664836" cy="369332"/>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800" dirty="0">
                <a:solidFill>
                  <a:schemeClr val="bg1"/>
                </a:solidFill>
              </a:rPr>
              <a:t>4</a:t>
            </a:r>
            <a:endParaRPr lang="en-US" sz="1800" dirty="0">
              <a:solidFill>
                <a:schemeClr val="bg1"/>
              </a:solidFill>
            </a:endParaRPr>
          </a:p>
        </p:txBody>
      </p:sp>
      <p:sp>
        <p:nvSpPr>
          <p:cNvPr id="38" name="TextBox 37">
            <a:extLst>
              <a:ext uri="{FF2B5EF4-FFF2-40B4-BE49-F238E27FC236}">
                <a16:creationId xmlns:a16="http://schemas.microsoft.com/office/drawing/2014/main" xmlns="" id="{39EBE5EE-153F-503D-B095-AF1810E981F9}"/>
              </a:ext>
            </a:extLst>
          </p:cNvPr>
          <p:cNvSpPr txBox="1"/>
          <p:nvPr/>
        </p:nvSpPr>
        <p:spPr>
          <a:xfrm>
            <a:off x="1875416" y="3130331"/>
            <a:ext cx="2879840" cy="646331"/>
          </a:xfrm>
          <a:prstGeom prst="rect">
            <a:avLst/>
          </a:prstGeom>
          <a:noFill/>
        </p:spPr>
        <p:txBody>
          <a:bodyPr wrap="square">
            <a:spAutoFit/>
          </a:bodyPr>
          <a:lstStyle/>
          <a:p>
            <a:pPr algn="r" rtl="1"/>
            <a:r>
              <a:rPr lang="en-US" sz="2000" b="1" dirty="0">
                <a:solidFill>
                  <a:srgbClr val="C00000"/>
                </a:solidFill>
              </a:rPr>
              <a:t>M</a:t>
            </a:r>
            <a:r>
              <a:rPr lang="en-US" sz="2000" b="1" dirty="0"/>
              <a:t>easurable </a:t>
            </a:r>
          </a:p>
          <a:p>
            <a:pPr algn="r" rtl="1"/>
            <a:r>
              <a:rPr lang="ar-EG" sz="1600" dirty="0"/>
              <a:t>للأداء عبر أدوات التحليل</a:t>
            </a:r>
            <a:r>
              <a:rPr lang="ar-JO" sz="1600" dirty="0"/>
              <a:t>.</a:t>
            </a:r>
            <a:endParaRPr lang="ar-EG" sz="1600" dirty="0"/>
          </a:p>
        </p:txBody>
      </p:sp>
      <p:sp>
        <p:nvSpPr>
          <p:cNvPr id="39" name="Freeform: Shape 38">
            <a:extLst>
              <a:ext uri="{FF2B5EF4-FFF2-40B4-BE49-F238E27FC236}">
                <a16:creationId xmlns:a16="http://schemas.microsoft.com/office/drawing/2014/main" xmlns="" id="{D97815B8-66E8-9AE7-3FA5-AB1281AFD3D3}"/>
              </a:ext>
            </a:extLst>
          </p:cNvPr>
          <p:cNvSpPr/>
          <p:nvPr/>
        </p:nvSpPr>
        <p:spPr>
          <a:xfrm rot="5400000" flipV="1">
            <a:off x="4792848" y="3891759"/>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40" name="TextBox 39">
            <a:extLst>
              <a:ext uri="{FF2B5EF4-FFF2-40B4-BE49-F238E27FC236}">
                <a16:creationId xmlns:a16="http://schemas.microsoft.com/office/drawing/2014/main" xmlns="" id="{C056F1BD-5743-B5EA-D1F3-F4860F7E004D}"/>
              </a:ext>
            </a:extLst>
          </p:cNvPr>
          <p:cNvSpPr txBox="1"/>
          <p:nvPr/>
        </p:nvSpPr>
        <p:spPr>
          <a:xfrm>
            <a:off x="4784744" y="4052329"/>
            <a:ext cx="664836" cy="369332"/>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800" dirty="0">
                <a:solidFill>
                  <a:schemeClr val="bg1"/>
                </a:solidFill>
              </a:rPr>
              <a:t>5</a:t>
            </a:r>
            <a:endParaRPr lang="en-US" sz="1800" dirty="0">
              <a:solidFill>
                <a:schemeClr val="bg1"/>
              </a:solidFill>
            </a:endParaRPr>
          </a:p>
        </p:txBody>
      </p:sp>
      <p:sp>
        <p:nvSpPr>
          <p:cNvPr id="41" name="TextBox 40">
            <a:extLst>
              <a:ext uri="{FF2B5EF4-FFF2-40B4-BE49-F238E27FC236}">
                <a16:creationId xmlns:a16="http://schemas.microsoft.com/office/drawing/2014/main" xmlns="" id="{D8D1B87D-1D4D-11E0-5210-0F241A40AA13}"/>
              </a:ext>
            </a:extLst>
          </p:cNvPr>
          <p:cNvSpPr txBox="1"/>
          <p:nvPr/>
        </p:nvSpPr>
        <p:spPr>
          <a:xfrm>
            <a:off x="1875416" y="3915161"/>
            <a:ext cx="2879840" cy="646331"/>
          </a:xfrm>
          <a:prstGeom prst="rect">
            <a:avLst/>
          </a:prstGeom>
          <a:noFill/>
        </p:spPr>
        <p:txBody>
          <a:bodyPr wrap="square">
            <a:spAutoFit/>
          </a:bodyPr>
          <a:lstStyle/>
          <a:p>
            <a:pPr algn="r" rtl="1"/>
            <a:r>
              <a:rPr lang="en-US" sz="2000" b="1" dirty="0">
                <a:solidFill>
                  <a:srgbClr val="C00000"/>
                </a:solidFill>
              </a:rPr>
              <a:t>R</a:t>
            </a:r>
            <a:r>
              <a:rPr lang="en-US" sz="2000" b="1" dirty="0"/>
              <a:t>elevant </a:t>
            </a:r>
          </a:p>
          <a:p>
            <a:pPr algn="r" rtl="1"/>
            <a:r>
              <a:rPr lang="ar-EG" sz="1600" dirty="0"/>
              <a:t>مرتبط برؤية المشروع أو المؤسسة</a:t>
            </a:r>
          </a:p>
        </p:txBody>
      </p:sp>
    </p:spTree>
    <p:extLst>
      <p:ext uri="{BB962C8B-B14F-4D97-AF65-F5344CB8AC3E}">
        <p14:creationId xmlns:p14="http://schemas.microsoft.com/office/powerpoint/2010/main" val="3885598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17DA35E-7B03-D38C-EE2D-00C90BB56106}"/>
              </a:ext>
            </a:extLst>
          </p:cNvPr>
          <p:cNvSpPr/>
          <p:nvPr/>
        </p:nvSpPr>
        <p:spPr>
          <a:xfrm>
            <a:off x="1191694" y="1595804"/>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i="1" dirty="0"/>
              <a:t>الفائدة:</a:t>
            </a:r>
            <a:r>
              <a:rPr lang="ar-EG" dirty="0"/>
              <a:t> تضمن هذه الأدوات تنفيذ الحملة بسلاسة، وتقسيم الجهد الزمني على الفريق، دون ارتباك أو تكرار.</a:t>
            </a: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631240" y="1713984"/>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 </a:t>
            </a:r>
            <a:r>
              <a:rPr lang="ar-EG" sz="2800" b="1" dirty="0"/>
              <a:t>جدولة التنفيذ والمتابعة في الحملات التسويقية الاجتماعي</a:t>
            </a:r>
            <a:endParaRPr lang="en-US" sz="2800" b="1" dirty="0">
              <a:latin typeface="+mj-lt"/>
            </a:endParaRPr>
          </a:p>
        </p:txBody>
      </p:sp>
      <p:sp>
        <p:nvSpPr>
          <p:cNvPr id="9" name="TextBox 8">
            <a:extLst>
              <a:ext uri="{FF2B5EF4-FFF2-40B4-BE49-F238E27FC236}">
                <a16:creationId xmlns:a16="http://schemas.microsoft.com/office/drawing/2014/main" xmlns="" id="{DA96BC18-61E3-6848-E142-D60298052470}"/>
              </a:ext>
            </a:extLst>
          </p:cNvPr>
          <p:cNvSpPr txBox="1"/>
          <p:nvPr/>
        </p:nvSpPr>
        <p:spPr>
          <a:xfrm>
            <a:off x="2743200" y="2350681"/>
            <a:ext cx="7183944" cy="226215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lgn="just" rtl="1">
              <a:buFont typeface="Arial" panose="020B0604020202020204" pitchFamily="34" charset="0"/>
              <a:buChar char="•"/>
            </a:pPr>
            <a:r>
              <a:rPr lang="ar-EG" dirty="0"/>
              <a:t>تُعد مرحلة الجدولة والمتابعة من أهم مراحل إدارة الحملة التسويقية، خاصة في الحملات ذات الطابع الاجتماعي التي تهدف إلى التأثير في السلوك أو رفع الوعي. التنظيم الجيد والمرونة في التعديل هما مفتاح النجاح</a:t>
            </a:r>
            <a:r>
              <a:rPr lang="ar-EG" dirty="0" smtClean="0"/>
              <a:t>.</a:t>
            </a:r>
            <a:endParaRPr lang="en-US" dirty="0"/>
          </a:p>
          <a:p>
            <a:pPr lvl="3" algn="just" rtl="1"/>
            <a:endParaRPr lang="ar-EG" sz="900" dirty="0"/>
          </a:p>
          <a:p>
            <a:pPr marL="285750" indent="-285750" algn="just" rtl="1">
              <a:buFont typeface="Arial" panose="020B0604020202020204" pitchFamily="34" charset="0"/>
              <a:buChar char="•"/>
            </a:pPr>
            <a:r>
              <a:rPr lang="ar-EG" dirty="0"/>
              <a:t>.</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p:txBody>
      </p:sp>
      <p:graphicFrame>
        <p:nvGraphicFramePr>
          <p:cNvPr id="2" name="Table 1"/>
          <p:cNvGraphicFramePr>
            <a:graphicFrameLocks noGrp="1"/>
          </p:cNvGraphicFramePr>
          <p:nvPr>
            <p:extLst>
              <p:ext uri="{D42A27DB-BD31-4B8C-83A1-F6EECF244321}">
                <p14:modId xmlns:p14="http://schemas.microsoft.com/office/powerpoint/2010/main" val="2295556372"/>
              </p:ext>
            </p:extLst>
          </p:nvPr>
        </p:nvGraphicFramePr>
        <p:xfrm>
          <a:off x="2308256" y="3263325"/>
          <a:ext cx="7261765" cy="2005035"/>
        </p:xfrm>
        <a:graphic>
          <a:graphicData uri="http://schemas.openxmlformats.org/drawingml/2006/table">
            <a:tbl>
              <a:tblPr firstRow="1" firstCol="1" bandRow="1">
                <a:tableStyleId>{5940675A-B579-460E-94D1-54222C63F5DA}</a:tableStyleId>
              </a:tblPr>
              <a:tblGrid>
                <a:gridCol w="2646202">
                  <a:extLst>
                    <a:ext uri="{9D8B030D-6E8A-4147-A177-3AD203B41FA5}">
                      <a16:colId xmlns:a16="http://schemas.microsoft.com/office/drawing/2014/main" xmlns="" val="20000"/>
                    </a:ext>
                  </a:extLst>
                </a:gridCol>
                <a:gridCol w="2194975">
                  <a:extLst>
                    <a:ext uri="{9D8B030D-6E8A-4147-A177-3AD203B41FA5}">
                      <a16:colId xmlns:a16="http://schemas.microsoft.com/office/drawing/2014/main" xmlns="" val="20001"/>
                    </a:ext>
                  </a:extLst>
                </a:gridCol>
                <a:gridCol w="2420588">
                  <a:extLst>
                    <a:ext uri="{9D8B030D-6E8A-4147-A177-3AD203B41FA5}">
                      <a16:colId xmlns:a16="http://schemas.microsoft.com/office/drawing/2014/main" xmlns="" val="20002"/>
                    </a:ext>
                  </a:extLst>
                </a:gridCol>
              </a:tblGrid>
              <a:tr h="221701">
                <a:tc>
                  <a:txBody>
                    <a:bodyPr/>
                    <a:lstStyle/>
                    <a:p>
                      <a:pPr algn="ctr" rtl="1">
                        <a:lnSpc>
                          <a:spcPct val="115000"/>
                        </a:lnSpc>
                        <a:spcAft>
                          <a:spcPts val="1000"/>
                        </a:spcAft>
                      </a:pPr>
                      <a:r>
                        <a:rPr lang="ar-SA" sz="1100" b="1" dirty="0">
                          <a:effectLst/>
                        </a:rPr>
                        <a:t>الاستخدام الرئيسي</a:t>
                      </a:r>
                      <a:endParaRPr lang="en-MY" sz="1100" b="1" dirty="0">
                        <a:effectLst/>
                        <a:latin typeface="Cambria" panose="02040503050406030204" pitchFamily="18" charset="0"/>
                        <a:ea typeface="MS Mincho"/>
                        <a:cs typeface="Arial" panose="020B0604020202020204" pitchFamily="34" charset="0"/>
                      </a:endParaRPr>
                    </a:p>
                  </a:txBody>
                  <a:tcPr marL="9525" marR="9525" marT="9525" marB="9525" anchor="ctr">
                    <a:solidFill>
                      <a:schemeClr val="bg2"/>
                    </a:solidFill>
                  </a:tcPr>
                </a:tc>
                <a:tc>
                  <a:txBody>
                    <a:bodyPr/>
                    <a:lstStyle/>
                    <a:p>
                      <a:pPr algn="ctr" rtl="1">
                        <a:lnSpc>
                          <a:spcPct val="115000"/>
                        </a:lnSpc>
                        <a:spcAft>
                          <a:spcPts val="1000"/>
                        </a:spcAft>
                      </a:pPr>
                      <a:r>
                        <a:rPr lang="ar-SA" sz="1100" b="1" dirty="0">
                          <a:effectLst/>
                        </a:rPr>
                        <a:t>الميزات المفيدة</a:t>
                      </a:r>
                      <a:endParaRPr lang="en-MY" sz="1100" b="1" dirty="0">
                        <a:effectLst/>
                        <a:latin typeface="Cambria" panose="02040503050406030204" pitchFamily="18" charset="0"/>
                        <a:ea typeface="MS Mincho"/>
                        <a:cs typeface="Arial" panose="020B0604020202020204" pitchFamily="34" charset="0"/>
                      </a:endParaRPr>
                    </a:p>
                  </a:txBody>
                  <a:tcPr marL="9525" marR="9525" marT="9525" marB="9525" anchor="ctr">
                    <a:solidFill>
                      <a:schemeClr val="bg2"/>
                    </a:solidFill>
                  </a:tcPr>
                </a:tc>
                <a:tc>
                  <a:txBody>
                    <a:bodyPr/>
                    <a:lstStyle/>
                    <a:p>
                      <a:pPr algn="ctr" rtl="1">
                        <a:lnSpc>
                          <a:spcPct val="115000"/>
                        </a:lnSpc>
                        <a:spcAft>
                          <a:spcPts val="1000"/>
                        </a:spcAft>
                      </a:pPr>
                      <a:r>
                        <a:rPr lang="ar-SA" sz="1100" b="1" dirty="0">
                          <a:effectLst/>
                        </a:rPr>
                        <a:t>الأداة</a:t>
                      </a:r>
                      <a:endParaRPr lang="en-MY" sz="1100" b="1" dirty="0">
                        <a:effectLst/>
                        <a:latin typeface="Cambria" panose="02040503050406030204" pitchFamily="18" charset="0"/>
                        <a:ea typeface="MS Mincho"/>
                        <a:cs typeface="Arial" panose="020B0604020202020204" pitchFamily="34" charset="0"/>
                      </a:endParaRPr>
                    </a:p>
                  </a:txBody>
                  <a:tcPr marL="9525" marR="9525" marT="9525" marB="9525" anchor="ctr">
                    <a:solidFill>
                      <a:schemeClr val="bg2"/>
                    </a:solidFill>
                  </a:tcPr>
                </a:tc>
                <a:extLst>
                  <a:ext uri="{0D108BD9-81ED-4DB2-BD59-A6C34878D82A}">
                    <a16:rowId xmlns:a16="http://schemas.microsoft.com/office/drawing/2014/main" xmlns="" val="10000"/>
                  </a:ext>
                </a:extLst>
              </a:tr>
              <a:tr h="440377">
                <a:tc>
                  <a:txBody>
                    <a:bodyPr/>
                    <a:lstStyle/>
                    <a:p>
                      <a:pPr algn="ctr" rtl="1">
                        <a:lnSpc>
                          <a:spcPct val="115000"/>
                        </a:lnSpc>
                        <a:spcAft>
                          <a:spcPts val="1000"/>
                        </a:spcAft>
                      </a:pPr>
                      <a:r>
                        <a:rPr lang="ar-SA" sz="1400" dirty="0">
                          <a:effectLst/>
                        </a:rPr>
                        <a:t>تقسيم المهام بين الفريق (تصميم، كتابة، نشر...)</a:t>
                      </a:r>
                      <a:endParaRPr lang="en-MY" sz="1400" dirty="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ctr" rtl="1">
                        <a:lnSpc>
                          <a:spcPct val="115000"/>
                        </a:lnSpc>
                        <a:spcAft>
                          <a:spcPts val="1000"/>
                        </a:spcAft>
                      </a:pPr>
                      <a:r>
                        <a:rPr lang="ar-SA" sz="1400" dirty="0">
                          <a:effectLst/>
                        </a:rPr>
                        <a:t>تحديد تواريخ، تعيين مسؤول، متابعة التقدم</a:t>
                      </a:r>
                      <a:endParaRPr lang="en-MY" sz="1400" dirty="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ctr" rtl="1">
                        <a:lnSpc>
                          <a:spcPct val="115000"/>
                        </a:lnSpc>
                        <a:spcAft>
                          <a:spcPts val="1000"/>
                        </a:spcAft>
                      </a:pPr>
                      <a:r>
                        <a:rPr lang="en-US" sz="1400" b="1" dirty="0" err="1">
                          <a:effectLst/>
                        </a:rPr>
                        <a:t>Trello</a:t>
                      </a:r>
                      <a:r>
                        <a:rPr lang="en-US" sz="1400" b="1" dirty="0">
                          <a:effectLst/>
                        </a:rPr>
                        <a:t> / </a:t>
                      </a:r>
                      <a:r>
                        <a:rPr lang="en-US" sz="1400" b="1" dirty="0" smtClean="0">
                          <a:effectLst/>
                        </a:rPr>
                        <a:t>Asana</a:t>
                      </a:r>
                      <a:endParaRPr lang="ar-EG" sz="1400" b="1" dirty="0" smtClean="0">
                        <a:effectLst/>
                      </a:endParaRPr>
                    </a:p>
                    <a:p>
                      <a:pPr algn="ctr" rtl="1">
                        <a:lnSpc>
                          <a:spcPct val="115000"/>
                        </a:lnSpc>
                        <a:spcAft>
                          <a:spcPts val="1000"/>
                        </a:spcAft>
                      </a:pPr>
                      <a:r>
                        <a:rPr lang="en-MY" sz="1400" dirty="0" smtClean="0">
                          <a:solidFill>
                            <a:srgbClr val="FF0000"/>
                          </a:solidFill>
                        </a:rPr>
                        <a:t>https://</a:t>
                      </a:r>
                      <a:r>
                        <a:rPr lang="en-MY" sz="1400" dirty="0" err="1" smtClean="0">
                          <a:solidFill>
                            <a:srgbClr val="FF0000"/>
                          </a:solidFill>
                        </a:rPr>
                        <a:t>trello.com</a:t>
                      </a:r>
                      <a:r>
                        <a:rPr lang="en-MY" sz="1400" dirty="0" smtClean="0">
                          <a:solidFill>
                            <a:srgbClr val="FF0000"/>
                          </a:solidFill>
                        </a:rPr>
                        <a:t>/</a:t>
                      </a:r>
                      <a:endParaRPr lang="en-MY" sz="1400" b="1" dirty="0">
                        <a:solidFill>
                          <a:srgbClr val="FF0000"/>
                        </a:solidFill>
                        <a:effectLst/>
                        <a:latin typeface="Cambria" panose="02040503050406030204" pitchFamily="18" charset="0"/>
                        <a:ea typeface="MS Mincho"/>
                        <a:cs typeface="Arial" panose="020B0604020202020204" pitchFamily="34" charset="0"/>
                      </a:endParaRPr>
                    </a:p>
                  </a:txBody>
                  <a:tcPr marL="9525" marR="9525" marT="9525" marB="9525" anchor="ctr">
                    <a:solidFill>
                      <a:schemeClr val="bg2"/>
                    </a:solidFill>
                  </a:tcPr>
                </a:tc>
                <a:extLst>
                  <a:ext uri="{0D108BD9-81ED-4DB2-BD59-A6C34878D82A}">
                    <a16:rowId xmlns:a16="http://schemas.microsoft.com/office/drawing/2014/main" xmlns="" val="10001"/>
                  </a:ext>
                </a:extLst>
              </a:tr>
              <a:tr h="444916">
                <a:tc>
                  <a:txBody>
                    <a:bodyPr/>
                    <a:lstStyle/>
                    <a:p>
                      <a:pPr algn="ctr" rtl="1">
                        <a:lnSpc>
                          <a:spcPct val="115000"/>
                        </a:lnSpc>
                        <a:spcAft>
                          <a:spcPts val="1000"/>
                        </a:spcAft>
                      </a:pPr>
                      <a:r>
                        <a:rPr lang="ar-SA" sz="1400" dirty="0">
                          <a:effectLst/>
                        </a:rPr>
                        <a:t>جدولة المنشورات مسبقًا عبر عدة منصات</a:t>
                      </a:r>
                      <a:r>
                        <a:rPr lang="en-US" sz="1400" dirty="0">
                          <a:effectLst/>
                        </a:rPr>
                        <a:t> (X</a:t>
                      </a:r>
                      <a:r>
                        <a:rPr lang="ar-SA" sz="1400" dirty="0">
                          <a:effectLst/>
                        </a:rPr>
                        <a:t>، </a:t>
                      </a:r>
                      <a:r>
                        <a:rPr lang="en-US" sz="1400" dirty="0" err="1">
                          <a:effectLst/>
                        </a:rPr>
                        <a:t>Instagram</a:t>
                      </a:r>
                      <a:r>
                        <a:rPr lang="en-US" sz="1400" dirty="0">
                          <a:effectLst/>
                        </a:rPr>
                        <a:t>...)</a:t>
                      </a:r>
                      <a:endParaRPr lang="en-MY" sz="1400" dirty="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ctr" rtl="1">
                        <a:lnSpc>
                          <a:spcPct val="115000"/>
                        </a:lnSpc>
                        <a:spcAft>
                          <a:spcPts val="1000"/>
                        </a:spcAft>
                      </a:pPr>
                      <a:r>
                        <a:rPr lang="ar-SA" sz="1400" dirty="0">
                          <a:effectLst/>
                        </a:rPr>
                        <a:t>يوفر الوقت، ينظم النشر المنتظم</a:t>
                      </a:r>
                      <a:endParaRPr lang="en-MY" sz="1400" dirty="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ctr" rtl="1">
                        <a:lnSpc>
                          <a:spcPct val="115000"/>
                        </a:lnSpc>
                        <a:spcAft>
                          <a:spcPts val="1000"/>
                        </a:spcAft>
                      </a:pPr>
                      <a:r>
                        <a:rPr lang="en-US" sz="1400" b="1" dirty="0">
                          <a:effectLst/>
                        </a:rPr>
                        <a:t>Buffer / </a:t>
                      </a:r>
                      <a:r>
                        <a:rPr lang="en-US" sz="1400" b="1" dirty="0" err="1" smtClean="0">
                          <a:effectLst/>
                        </a:rPr>
                        <a:t>Hootsuite</a:t>
                      </a:r>
                      <a:endParaRPr lang="ar-EG" sz="1400" b="1" dirty="0" smtClean="0">
                        <a:effectLst/>
                      </a:endParaRPr>
                    </a:p>
                    <a:p>
                      <a:pPr algn="ctr" rtl="1">
                        <a:lnSpc>
                          <a:spcPct val="115000"/>
                        </a:lnSpc>
                        <a:spcAft>
                          <a:spcPts val="1000"/>
                        </a:spcAft>
                      </a:pPr>
                      <a:r>
                        <a:rPr lang="en-MY" sz="1400" kern="1200" dirty="0" smtClean="0">
                          <a:solidFill>
                            <a:srgbClr val="FF0000"/>
                          </a:solidFill>
                          <a:latin typeface="+mn-lt"/>
                          <a:ea typeface="+mn-ea"/>
                          <a:cs typeface="+mn-cs"/>
                          <a:hlinkClick r:id="rId3"/>
                        </a:rPr>
                        <a:t>https://</a:t>
                      </a:r>
                      <a:r>
                        <a:rPr lang="en-MY" sz="1400" kern="1200" dirty="0" err="1" smtClean="0">
                          <a:solidFill>
                            <a:srgbClr val="FF0000"/>
                          </a:solidFill>
                          <a:latin typeface="+mn-lt"/>
                          <a:ea typeface="+mn-ea"/>
                          <a:cs typeface="+mn-cs"/>
                          <a:hlinkClick r:id="rId3"/>
                        </a:rPr>
                        <a:t>buffer.com</a:t>
                      </a:r>
                      <a:r>
                        <a:rPr lang="en-MY" sz="1400" kern="1200" dirty="0" smtClean="0">
                          <a:solidFill>
                            <a:srgbClr val="FF0000"/>
                          </a:solidFill>
                          <a:latin typeface="+mn-lt"/>
                          <a:ea typeface="+mn-ea"/>
                          <a:cs typeface="+mn-cs"/>
                          <a:hlinkClick r:id="rId3"/>
                        </a:rPr>
                        <a:t>/</a:t>
                      </a:r>
                      <a:endParaRPr lang="en-MY" sz="1400" kern="1200" dirty="0">
                        <a:solidFill>
                          <a:srgbClr val="FF0000"/>
                        </a:solidFill>
                        <a:latin typeface="+mn-lt"/>
                        <a:ea typeface="+mn-ea"/>
                        <a:cs typeface="+mn-cs"/>
                      </a:endParaRPr>
                    </a:p>
                  </a:txBody>
                  <a:tcPr marL="9525" marR="9525" marT="9525" marB="9525" anchor="ctr">
                    <a:solidFill>
                      <a:schemeClr val="bg2"/>
                    </a:solidFill>
                  </a:tcPr>
                </a:tc>
                <a:extLst>
                  <a:ext uri="{0D108BD9-81ED-4DB2-BD59-A6C34878D82A}">
                    <a16:rowId xmlns:a16="http://schemas.microsoft.com/office/drawing/2014/main" xmlns="" val="10002"/>
                  </a:ext>
                </a:extLst>
              </a:tr>
              <a:tr h="440377">
                <a:tc>
                  <a:txBody>
                    <a:bodyPr/>
                    <a:lstStyle/>
                    <a:p>
                      <a:pPr algn="ctr" rtl="1">
                        <a:lnSpc>
                          <a:spcPct val="115000"/>
                        </a:lnSpc>
                        <a:spcAft>
                          <a:spcPts val="1000"/>
                        </a:spcAft>
                      </a:pPr>
                      <a:r>
                        <a:rPr lang="ar-SA" sz="1400" dirty="0">
                          <a:effectLst/>
                        </a:rPr>
                        <a:t>جدولة الفعاليات أو نشر المحتوى التوعوي ميدانيًا</a:t>
                      </a:r>
                      <a:endParaRPr lang="en-MY" sz="1400" dirty="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ctr" rtl="1">
                        <a:lnSpc>
                          <a:spcPct val="115000"/>
                        </a:lnSpc>
                        <a:spcAft>
                          <a:spcPts val="1000"/>
                        </a:spcAft>
                      </a:pPr>
                      <a:r>
                        <a:rPr lang="ar-SA" sz="1400" dirty="0">
                          <a:effectLst/>
                        </a:rPr>
                        <a:t>رؤية شهرية شاملة للحملة</a:t>
                      </a:r>
                      <a:endParaRPr lang="en-MY" sz="1400" dirty="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ctr" rtl="1">
                        <a:lnSpc>
                          <a:spcPct val="115000"/>
                        </a:lnSpc>
                        <a:spcAft>
                          <a:spcPts val="1000"/>
                        </a:spcAft>
                      </a:pPr>
                      <a:r>
                        <a:rPr lang="en-US" sz="1400" b="1" dirty="0">
                          <a:effectLst/>
                        </a:rPr>
                        <a:t>Google Calendar</a:t>
                      </a:r>
                      <a:endParaRPr lang="en-MY" sz="1400" b="1" dirty="0">
                        <a:effectLst/>
                        <a:latin typeface="Cambria" panose="02040503050406030204" pitchFamily="18" charset="0"/>
                        <a:ea typeface="MS Mincho"/>
                        <a:cs typeface="Arial" panose="020B0604020202020204" pitchFamily="34" charset="0"/>
                      </a:endParaRPr>
                    </a:p>
                  </a:txBody>
                  <a:tcPr marL="9525" marR="9525" marT="9525" marB="9525" anchor="ctr">
                    <a:solidFill>
                      <a:schemeClr val="bg2"/>
                    </a:solidFill>
                  </a:tcPr>
                </a:tc>
                <a:extLst>
                  <a:ext uri="{0D108BD9-81ED-4DB2-BD59-A6C34878D82A}">
                    <a16:rowId xmlns:a16="http://schemas.microsoft.com/office/drawing/2014/main" xmlns="" val="10003"/>
                  </a:ext>
                </a:extLst>
              </a:tr>
            </a:tbl>
          </a:graphicData>
        </a:graphic>
      </p:graphicFrame>
      <p:sp>
        <p:nvSpPr>
          <p:cNvPr id="10" name="TextBox 9">
            <a:extLst>
              <a:ext uri="{FF2B5EF4-FFF2-40B4-BE49-F238E27FC236}">
                <a16:creationId xmlns:a16="http://schemas.microsoft.com/office/drawing/2014/main" xmlns="" id="{629F0848-1A29-B3FB-D59A-8603AADC96AD}"/>
              </a:ext>
            </a:extLst>
          </p:cNvPr>
          <p:cNvSpPr txBox="1"/>
          <p:nvPr/>
        </p:nvSpPr>
        <p:spPr>
          <a:xfrm>
            <a:off x="2308256" y="5228241"/>
            <a:ext cx="7618888" cy="707886"/>
          </a:xfrm>
          <a:prstGeom prst="rect">
            <a:avLst/>
          </a:prstGeom>
          <a:noFill/>
        </p:spPr>
        <p:txBody>
          <a:bodyPr wrap="square" rtlCol="0">
            <a:spAutoFit/>
          </a:bodyPr>
          <a:lstStyle/>
          <a:p>
            <a:pPr marL="342900" lvl="0" indent="-342900" algn="just" rtl="1">
              <a:buFont typeface="Arial" panose="020B0604020202020204" pitchFamily="34" charset="0"/>
              <a:buChar char="•"/>
            </a:pPr>
            <a:r>
              <a:rPr lang="ar-EG" sz="2000" b="1" i="1" dirty="0">
                <a:solidFill>
                  <a:srgbClr val="C00000"/>
                </a:solidFill>
              </a:rPr>
              <a:t>الفائدة</a:t>
            </a:r>
            <a:r>
              <a:rPr lang="ar-EG" sz="2000" i="1" dirty="0"/>
              <a:t>:</a:t>
            </a:r>
            <a:r>
              <a:rPr lang="ar-EG" sz="2000" dirty="0"/>
              <a:t> تضمن هذه الأدوات تنفيذ الحملة بسلاسة، وتقسيم الجهد الزمني على الفريق، دون ارتباك أو تكرار</a:t>
            </a:r>
            <a:endParaRPr lang="en-MY" sz="2000" dirty="0"/>
          </a:p>
        </p:txBody>
      </p:sp>
      <p:pic>
        <p:nvPicPr>
          <p:cNvPr id="3" name="Picture 2"/>
          <p:cNvPicPr>
            <a:picLocks noChangeAspect="1"/>
          </p:cNvPicPr>
          <p:nvPr/>
        </p:nvPicPr>
        <p:blipFill>
          <a:blip r:embed="rId4"/>
          <a:stretch>
            <a:fillRect/>
          </a:stretch>
        </p:blipFill>
        <p:spPr>
          <a:xfrm>
            <a:off x="-911640" y="2870023"/>
            <a:ext cx="3000375" cy="1524000"/>
          </a:xfrm>
          <a:prstGeom prst="rect">
            <a:avLst/>
          </a:prstGeom>
        </p:spPr>
      </p:pic>
      <p:pic>
        <p:nvPicPr>
          <p:cNvPr id="4" name="Picture 3"/>
          <p:cNvPicPr>
            <a:picLocks noChangeAspect="1"/>
          </p:cNvPicPr>
          <p:nvPr/>
        </p:nvPicPr>
        <p:blipFill>
          <a:blip r:embed="rId5"/>
          <a:stretch>
            <a:fillRect/>
          </a:stretch>
        </p:blipFill>
        <p:spPr>
          <a:xfrm>
            <a:off x="-911640" y="4368080"/>
            <a:ext cx="2819400" cy="1619250"/>
          </a:xfrm>
          <a:prstGeom prst="rect">
            <a:avLst/>
          </a:prstGeom>
        </p:spPr>
      </p:pic>
    </p:spTree>
    <p:extLst>
      <p:ext uri="{BB962C8B-B14F-4D97-AF65-F5344CB8AC3E}">
        <p14:creationId xmlns:p14="http://schemas.microsoft.com/office/powerpoint/2010/main" val="3034765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80FB11A-A89D-2973-7D3B-580DB3B850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1B3EE93-E156-0D81-0BCD-A1983E8585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032C0B1-566C-FDBA-F27E-929AD43AE122}"/>
              </a:ext>
            </a:extLst>
          </p:cNvPr>
          <p:cNvSpPr/>
          <p:nvPr/>
        </p:nvSpPr>
        <p:spPr>
          <a:xfrm>
            <a:off x="-911640" y="1155869"/>
            <a:ext cx="353781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40FB9CF-9EEE-8480-A851-5D976D964CA5}"/>
              </a:ext>
            </a:extLst>
          </p:cNvPr>
          <p:cNvSpPr/>
          <p:nvPr/>
        </p:nvSpPr>
        <p:spPr>
          <a:xfrm>
            <a:off x="1342744" y="1516177"/>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0ECE2541-6209-3D59-F3DA-A885BE1C66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1A2F78B-ACBF-A3CB-5D3C-0576F2FE413E}"/>
              </a:ext>
            </a:extLst>
          </p:cNvPr>
          <p:cNvSpPr txBox="1"/>
          <p:nvPr/>
        </p:nvSpPr>
        <p:spPr>
          <a:xfrm>
            <a:off x="1818858" y="1850652"/>
            <a:ext cx="8415681"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3</a:t>
            </a:r>
            <a:r>
              <a:rPr lang="ar-EG" sz="2800" b="1" dirty="0">
                <a:latin typeface="+mj-lt"/>
              </a:rPr>
              <a:t>  </a:t>
            </a:r>
            <a:r>
              <a:rPr lang="ar-EG" sz="2800" b="1" dirty="0"/>
              <a:t>اختيار القنوات التسويقية المناسبة</a:t>
            </a:r>
            <a:endParaRPr lang="en-US" sz="2400" b="1" dirty="0">
              <a:latin typeface="+mj-lt"/>
            </a:endParaRPr>
          </a:p>
        </p:txBody>
      </p:sp>
      <p:sp>
        <p:nvSpPr>
          <p:cNvPr id="11" name="TextBox 10">
            <a:extLst>
              <a:ext uri="{FF2B5EF4-FFF2-40B4-BE49-F238E27FC236}">
                <a16:creationId xmlns:a16="http://schemas.microsoft.com/office/drawing/2014/main" xmlns="" id="{FECD9B67-11F0-9013-7CFF-62A313B32F0A}"/>
              </a:ext>
            </a:extLst>
          </p:cNvPr>
          <p:cNvSpPr txBox="1"/>
          <p:nvPr/>
        </p:nvSpPr>
        <p:spPr>
          <a:xfrm>
            <a:off x="4686654" y="4153172"/>
            <a:ext cx="2057401" cy="584775"/>
          </a:xfrm>
          <a:prstGeom prst="rect">
            <a:avLst/>
          </a:prstGeom>
          <a:noFill/>
        </p:spPr>
        <p:txBody>
          <a:bodyPr wrap="square" rtlCol="1">
            <a:spAutoFit/>
          </a:bodyPr>
          <a:lstStyle>
            <a:defPPr>
              <a:defRPr lang="x-none"/>
            </a:defPPr>
            <a:lvl1pPr algn="r" rtl="1">
              <a:defRPr sz="5400" b="1">
                <a:solidFill>
                  <a:schemeClr val="bg1"/>
                </a:solidFill>
                <a:latin typeface="A Jannat LT" panose="01000000000000000000" pitchFamily="2" charset="-78"/>
                <a:cs typeface="A Jannat LT" panose="01000000000000000000" pitchFamily="2" charset="-78"/>
              </a:defRPr>
            </a:lvl1pPr>
          </a:lstStyle>
          <a:p>
            <a:pPr algn="ctr"/>
            <a:r>
              <a:rPr lang="ar-JO" sz="1600" dirty="0"/>
              <a:t>البناء </a:t>
            </a:r>
          </a:p>
          <a:p>
            <a:pPr algn="ctr"/>
            <a:r>
              <a:rPr lang="en-US" sz="1600" dirty="0"/>
              <a:t>B-build</a:t>
            </a:r>
            <a:endParaRPr lang="x-none" sz="1600" dirty="0"/>
          </a:p>
        </p:txBody>
      </p:sp>
      <p:sp>
        <p:nvSpPr>
          <p:cNvPr id="16" name="TextBox 15">
            <a:extLst>
              <a:ext uri="{FF2B5EF4-FFF2-40B4-BE49-F238E27FC236}">
                <a16:creationId xmlns:a16="http://schemas.microsoft.com/office/drawing/2014/main" xmlns="" id="{2C22D895-AE0B-D74E-5C46-7D0373BA5A93}"/>
              </a:ext>
            </a:extLst>
          </p:cNvPr>
          <p:cNvSpPr txBox="1"/>
          <p:nvPr/>
        </p:nvSpPr>
        <p:spPr>
          <a:xfrm>
            <a:off x="5047887" y="3213082"/>
            <a:ext cx="1334934" cy="415498"/>
          </a:xfrm>
          <a:prstGeom prst="rect">
            <a:avLst/>
          </a:prstGeom>
          <a:noFill/>
        </p:spPr>
        <p:txBody>
          <a:bodyPr wrap="square" rtlCol="1">
            <a:spAutoFit/>
          </a:bodyPr>
          <a:lstStyle>
            <a:defPPr>
              <a:defRPr lang="x-none"/>
            </a:defPPr>
            <a:lvl1pPr algn="ctr" rtl="1">
              <a:defRPr sz="1600" b="1">
                <a:solidFill>
                  <a:schemeClr val="bg1"/>
                </a:solidFill>
                <a:latin typeface="A Jannat LT" panose="01000000000000000000" pitchFamily="2" charset="-78"/>
                <a:cs typeface="A Jannat LT" panose="01000000000000000000" pitchFamily="2" charset="-78"/>
              </a:defRPr>
            </a:lvl1pPr>
          </a:lstStyle>
          <a:p>
            <a:r>
              <a:rPr lang="ar-JO" sz="1000" dirty="0"/>
              <a:t>التشارك في الانشاء </a:t>
            </a:r>
            <a:r>
              <a:rPr lang="en-MY" sz="1050" b="1" dirty="0"/>
              <a:t>C – Co-create</a:t>
            </a:r>
            <a:endParaRPr lang="en-US" sz="1000" dirty="0"/>
          </a:p>
        </p:txBody>
      </p:sp>
      <p:grpSp>
        <p:nvGrpSpPr>
          <p:cNvPr id="24" name="Group 23">
            <a:extLst>
              <a:ext uri="{FF2B5EF4-FFF2-40B4-BE49-F238E27FC236}">
                <a16:creationId xmlns:a16="http://schemas.microsoft.com/office/drawing/2014/main" xmlns="" id="{47425C29-5B48-E7BC-79BE-042201312470}"/>
              </a:ext>
            </a:extLst>
          </p:cNvPr>
          <p:cNvGrpSpPr/>
          <p:nvPr/>
        </p:nvGrpSpPr>
        <p:grpSpPr>
          <a:xfrm>
            <a:off x="4686655" y="2754513"/>
            <a:ext cx="2413469" cy="3000244"/>
            <a:chOff x="8573945" y="4514856"/>
            <a:chExt cx="3002479" cy="1671045"/>
          </a:xfrm>
        </p:grpSpPr>
        <p:sp>
          <p:nvSpPr>
            <p:cNvPr id="26" name="Rectangle 25">
              <a:extLst>
                <a:ext uri="{FF2B5EF4-FFF2-40B4-BE49-F238E27FC236}">
                  <a16:creationId xmlns:a16="http://schemas.microsoft.com/office/drawing/2014/main" xmlns="" id="{6DCACEAB-5C06-E87D-2038-9A668243A582}"/>
                </a:ext>
              </a:extLst>
            </p:cNvPr>
            <p:cNvSpPr/>
            <p:nvPr/>
          </p:nvSpPr>
          <p:spPr>
            <a:xfrm>
              <a:off x="8573945" y="4514856"/>
              <a:ext cx="3002479" cy="167104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8" name="TextBox 27">
              <a:extLst>
                <a:ext uri="{FF2B5EF4-FFF2-40B4-BE49-F238E27FC236}">
                  <a16:creationId xmlns:a16="http://schemas.microsoft.com/office/drawing/2014/main" xmlns="" id="{572C1BC8-0C89-8BEB-AE54-9EE63CC5772E}"/>
                </a:ext>
              </a:extLst>
            </p:cNvPr>
            <p:cNvSpPr txBox="1"/>
            <p:nvPr/>
          </p:nvSpPr>
          <p:spPr>
            <a:xfrm>
              <a:off x="9023337" y="4673372"/>
              <a:ext cx="2435382" cy="257133"/>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EG" sz="1200" dirty="0"/>
                <a:t>الإعلانات المدفوعة </a:t>
              </a:r>
              <a:endParaRPr lang="ar-JO" sz="1200" dirty="0"/>
            </a:p>
            <a:p>
              <a:pPr algn="justLow"/>
              <a:r>
                <a:rPr lang="en-MY" sz="1200" dirty="0"/>
                <a:t>Google Ads، Meta Ads</a:t>
              </a:r>
              <a:endParaRPr lang="ar-SA" sz="1200" b="0" dirty="0">
                <a:solidFill>
                  <a:schemeClr val="tx1"/>
                </a:solidFill>
              </a:endParaRPr>
            </a:p>
          </p:txBody>
        </p:sp>
      </p:grpSp>
      <p:grpSp>
        <p:nvGrpSpPr>
          <p:cNvPr id="3" name="Group 2">
            <a:extLst>
              <a:ext uri="{FF2B5EF4-FFF2-40B4-BE49-F238E27FC236}">
                <a16:creationId xmlns:a16="http://schemas.microsoft.com/office/drawing/2014/main" xmlns="" id="{F0CFA633-22A2-1F4E-6581-2294FC74F35D}"/>
              </a:ext>
            </a:extLst>
          </p:cNvPr>
          <p:cNvGrpSpPr/>
          <p:nvPr/>
        </p:nvGrpSpPr>
        <p:grpSpPr>
          <a:xfrm>
            <a:off x="7397108" y="2754513"/>
            <a:ext cx="2413469" cy="3000244"/>
            <a:chOff x="8573945" y="4514856"/>
            <a:chExt cx="3002479" cy="1671045"/>
          </a:xfrm>
        </p:grpSpPr>
        <p:sp>
          <p:nvSpPr>
            <p:cNvPr id="4" name="Rectangle 3">
              <a:extLst>
                <a:ext uri="{FF2B5EF4-FFF2-40B4-BE49-F238E27FC236}">
                  <a16:creationId xmlns:a16="http://schemas.microsoft.com/office/drawing/2014/main" xmlns="" id="{08B85F55-4AF9-E2E4-FA5C-24FC9FE14010}"/>
                </a:ext>
              </a:extLst>
            </p:cNvPr>
            <p:cNvSpPr/>
            <p:nvPr/>
          </p:nvSpPr>
          <p:spPr>
            <a:xfrm>
              <a:off x="8573945" y="4514856"/>
              <a:ext cx="3002479" cy="167104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6" name="TextBox 5">
              <a:extLst>
                <a:ext uri="{FF2B5EF4-FFF2-40B4-BE49-F238E27FC236}">
                  <a16:creationId xmlns:a16="http://schemas.microsoft.com/office/drawing/2014/main" xmlns="" id="{ABD0E62E-38FA-188C-841E-F87E74951EB9}"/>
                </a:ext>
              </a:extLst>
            </p:cNvPr>
            <p:cNvSpPr txBox="1"/>
            <p:nvPr/>
          </p:nvSpPr>
          <p:spPr>
            <a:xfrm>
              <a:off x="9023337" y="4673372"/>
              <a:ext cx="2435382" cy="257133"/>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EG" sz="1200" dirty="0"/>
                <a:t>السوشيال ميديا </a:t>
              </a:r>
              <a:r>
                <a:rPr lang="en-US" sz="1200" dirty="0"/>
                <a:t>Instagram، X، TikTok.</a:t>
              </a:r>
            </a:p>
          </p:txBody>
        </p:sp>
      </p:grpSp>
      <p:grpSp>
        <p:nvGrpSpPr>
          <p:cNvPr id="8" name="Group 7">
            <a:extLst>
              <a:ext uri="{FF2B5EF4-FFF2-40B4-BE49-F238E27FC236}">
                <a16:creationId xmlns:a16="http://schemas.microsoft.com/office/drawing/2014/main" xmlns="" id="{8C09C23D-574B-6639-E0DD-41382ABB59E4}"/>
              </a:ext>
            </a:extLst>
          </p:cNvPr>
          <p:cNvGrpSpPr/>
          <p:nvPr/>
        </p:nvGrpSpPr>
        <p:grpSpPr>
          <a:xfrm>
            <a:off x="1917116" y="2754513"/>
            <a:ext cx="2413469" cy="3000244"/>
            <a:chOff x="8573945" y="4514856"/>
            <a:chExt cx="3002479" cy="1671045"/>
          </a:xfrm>
        </p:grpSpPr>
        <p:sp>
          <p:nvSpPr>
            <p:cNvPr id="9" name="Rectangle 8">
              <a:extLst>
                <a:ext uri="{FF2B5EF4-FFF2-40B4-BE49-F238E27FC236}">
                  <a16:creationId xmlns:a16="http://schemas.microsoft.com/office/drawing/2014/main" xmlns="" id="{A1F6674A-424E-81B5-A635-29BECB0CF17C}"/>
                </a:ext>
              </a:extLst>
            </p:cNvPr>
            <p:cNvSpPr/>
            <p:nvPr/>
          </p:nvSpPr>
          <p:spPr>
            <a:xfrm>
              <a:off x="8573945" y="4514856"/>
              <a:ext cx="3002479" cy="167104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0" name="TextBox 9">
              <a:extLst>
                <a:ext uri="{FF2B5EF4-FFF2-40B4-BE49-F238E27FC236}">
                  <a16:creationId xmlns:a16="http://schemas.microsoft.com/office/drawing/2014/main" xmlns="" id="{6EA68A46-2C05-5A36-E437-5912BE893126}"/>
                </a:ext>
              </a:extLst>
            </p:cNvPr>
            <p:cNvSpPr txBox="1"/>
            <p:nvPr/>
          </p:nvSpPr>
          <p:spPr>
            <a:xfrm>
              <a:off x="9023337" y="4673372"/>
              <a:ext cx="2435382" cy="359987"/>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EG" sz="1200" dirty="0"/>
                <a:t>البريد الإلكتروني</a:t>
              </a:r>
            </a:p>
            <a:p>
              <a:pPr algn="justLow"/>
              <a:r>
                <a:rPr lang="ar-EG" sz="1200" dirty="0"/>
                <a:t>المدونة أو الموقع الإلكتروني</a:t>
              </a:r>
            </a:p>
          </p:txBody>
        </p:sp>
      </p:grpSp>
      <p:pic>
        <p:nvPicPr>
          <p:cNvPr id="17" name="Picture 16">
            <a:extLst>
              <a:ext uri="{FF2B5EF4-FFF2-40B4-BE49-F238E27FC236}">
                <a16:creationId xmlns:a16="http://schemas.microsoft.com/office/drawing/2014/main" xmlns="" id="{335929D5-7E2F-5E67-1060-AADA750E2F80}"/>
              </a:ext>
            </a:extLst>
          </p:cNvPr>
          <p:cNvPicPr>
            <a:picLocks noChangeAspect="1"/>
          </p:cNvPicPr>
          <p:nvPr/>
        </p:nvPicPr>
        <p:blipFill>
          <a:blip r:embed="rId3"/>
          <a:srcRect b="5234"/>
          <a:stretch>
            <a:fillRect/>
          </a:stretch>
        </p:blipFill>
        <p:spPr>
          <a:xfrm>
            <a:off x="7758341" y="3655962"/>
            <a:ext cx="1655517" cy="2007017"/>
          </a:xfrm>
          <a:prstGeom prst="rect">
            <a:avLst/>
          </a:prstGeom>
        </p:spPr>
      </p:pic>
      <p:pic>
        <p:nvPicPr>
          <p:cNvPr id="27" name="Picture 26">
            <a:extLst>
              <a:ext uri="{FF2B5EF4-FFF2-40B4-BE49-F238E27FC236}">
                <a16:creationId xmlns:a16="http://schemas.microsoft.com/office/drawing/2014/main" xmlns="" id="{504707A6-69EF-0291-6FD9-6E5871351DAC}"/>
              </a:ext>
            </a:extLst>
          </p:cNvPr>
          <p:cNvPicPr>
            <a:picLocks noChangeAspect="1"/>
          </p:cNvPicPr>
          <p:nvPr/>
        </p:nvPicPr>
        <p:blipFill>
          <a:blip r:embed="rId4"/>
          <a:stretch>
            <a:fillRect/>
          </a:stretch>
        </p:blipFill>
        <p:spPr>
          <a:xfrm>
            <a:off x="4973839" y="3692369"/>
            <a:ext cx="1839099" cy="1934205"/>
          </a:xfrm>
          <a:prstGeom prst="rect">
            <a:avLst/>
          </a:prstGeom>
        </p:spPr>
      </p:pic>
      <p:pic>
        <p:nvPicPr>
          <p:cNvPr id="30" name="Picture 29">
            <a:extLst>
              <a:ext uri="{FF2B5EF4-FFF2-40B4-BE49-F238E27FC236}">
                <a16:creationId xmlns:a16="http://schemas.microsoft.com/office/drawing/2014/main" xmlns="" id="{16FCC755-871D-C534-F350-83AEBF306C18}"/>
              </a:ext>
            </a:extLst>
          </p:cNvPr>
          <p:cNvPicPr>
            <a:picLocks noChangeAspect="1"/>
          </p:cNvPicPr>
          <p:nvPr/>
        </p:nvPicPr>
        <p:blipFill>
          <a:blip r:embed="rId5"/>
          <a:stretch>
            <a:fillRect/>
          </a:stretch>
        </p:blipFill>
        <p:spPr>
          <a:xfrm>
            <a:off x="2278349" y="3737718"/>
            <a:ext cx="1806199" cy="1925261"/>
          </a:xfrm>
          <a:prstGeom prst="rect">
            <a:avLst/>
          </a:prstGeom>
        </p:spPr>
      </p:pic>
    </p:spTree>
    <p:extLst>
      <p:ext uri="{BB962C8B-B14F-4D97-AF65-F5344CB8AC3E}">
        <p14:creationId xmlns:p14="http://schemas.microsoft.com/office/powerpoint/2010/main" val="50708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29B7339-E61C-2891-5732-00F9A1F380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1B38AEB-CFD2-1C1B-0EAB-33276CCE73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6959BB4-D526-083C-C124-48357CADFA04}"/>
              </a:ext>
            </a:extLst>
          </p:cNvPr>
          <p:cNvSpPr/>
          <p:nvPr/>
        </p:nvSpPr>
        <p:spPr>
          <a:xfrm>
            <a:off x="-911640" y="1155869"/>
            <a:ext cx="3397212" cy="52349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BB13911-90F5-C4E4-763F-6B5F845EB6D1}"/>
              </a:ext>
            </a:extLst>
          </p:cNvPr>
          <p:cNvSpPr/>
          <p:nvPr/>
        </p:nvSpPr>
        <p:spPr>
          <a:xfrm>
            <a:off x="1340781" y="1027181"/>
            <a:ext cx="9345750" cy="5576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فهم عميق للسلوك والمشكلة (</a:t>
            </a:r>
            <a:r>
              <a:rPr lang="en-US" dirty="0"/>
              <a:t>Audience Analysis)</a:t>
            </a:r>
          </a:p>
          <a:p>
            <a:pPr algn="ctr"/>
            <a:r>
              <a:rPr lang="ar-SA" dirty="0"/>
              <a:t>استخدام نظريات السلوك (مثل </a:t>
            </a:r>
            <a:r>
              <a:rPr lang="en-US" dirty="0"/>
              <a:t>Social Cognitive Theory)</a:t>
            </a:r>
          </a:p>
          <a:p>
            <a:pPr algn="ctr"/>
            <a:r>
              <a:rPr lang="ar-SA" dirty="0"/>
              <a:t>إجراء بحوث ميدانية أو رقمية</a:t>
            </a:r>
          </a:p>
          <a:p>
            <a:pPr algn="ctr"/>
            <a:r>
              <a:rPr lang="ar-SA" dirty="0"/>
              <a:t>تقسيم الجمهور إلى شرائح (</a:t>
            </a:r>
            <a:r>
              <a:rPr lang="en-US" dirty="0"/>
              <a:t>Segmentation)</a:t>
            </a:r>
          </a:p>
        </p:txBody>
      </p:sp>
      <p:pic>
        <p:nvPicPr>
          <p:cNvPr id="5" name="Graphic 21">
            <a:extLst>
              <a:ext uri="{FF2B5EF4-FFF2-40B4-BE49-F238E27FC236}">
                <a16:creationId xmlns:a16="http://schemas.microsoft.com/office/drawing/2014/main" xmlns="" id="{7C8B186A-EBF2-287F-D1DC-D7BF3FFD9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1F35031-443B-CE6D-31CA-13CC29E1C9AD}"/>
              </a:ext>
            </a:extLst>
          </p:cNvPr>
          <p:cNvSpPr txBox="1"/>
          <p:nvPr/>
        </p:nvSpPr>
        <p:spPr>
          <a:xfrm>
            <a:off x="1780328" y="1245316"/>
            <a:ext cx="8466655" cy="523220"/>
          </a:xfrm>
          <a:prstGeom prst="rect">
            <a:avLst/>
          </a:prstGeom>
          <a:noFill/>
        </p:spPr>
        <p:txBody>
          <a:bodyPr wrap="square" rtlCol="0">
            <a:spAutoFit/>
          </a:bodyPr>
          <a:lstStyle/>
          <a:p>
            <a:pPr lvl="0" algn="r" rtl="1"/>
            <a:r>
              <a:rPr lang="en-MY" sz="2800" b="1" dirty="0" smtClean="0"/>
              <a:t>1.4</a:t>
            </a:r>
            <a:r>
              <a:rPr lang="ar-EG" sz="2800" b="1" dirty="0" smtClean="0"/>
              <a:t> </a:t>
            </a:r>
            <a:r>
              <a:rPr lang="ar-EG" sz="2800" b="1" dirty="0"/>
              <a:t>النشر على </a:t>
            </a:r>
            <a:r>
              <a:rPr lang="ar-EG" sz="2800" b="1" dirty="0" smtClean="0"/>
              <a:t>منصات التواصل الاجتماعي</a:t>
            </a:r>
            <a:endParaRPr lang="en-US" sz="2800" b="1" dirty="0">
              <a:latin typeface="+mj-lt"/>
            </a:endParaRPr>
          </a:p>
        </p:txBody>
      </p:sp>
      <p:sp>
        <p:nvSpPr>
          <p:cNvPr id="15" name="TextBox 14">
            <a:extLst>
              <a:ext uri="{FF2B5EF4-FFF2-40B4-BE49-F238E27FC236}">
                <a16:creationId xmlns:a16="http://schemas.microsoft.com/office/drawing/2014/main" xmlns="" id="{D8EAC0CC-5717-10E5-CDDC-BA96EE7D5D9F}"/>
              </a:ext>
            </a:extLst>
          </p:cNvPr>
          <p:cNvSpPr txBox="1"/>
          <p:nvPr/>
        </p:nvSpPr>
        <p:spPr>
          <a:xfrm>
            <a:off x="6442326" y="4871902"/>
            <a:ext cx="3658013" cy="954107"/>
          </a:xfrm>
          <a:prstGeom prst="rect">
            <a:avLst/>
          </a:prstGeom>
          <a:noFill/>
        </p:spPr>
        <p:txBody>
          <a:bodyPr wrap="square">
            <a:spAutoFit/>
          </a:bodyPr>
          <a:lstStyle/>
          <a:p>
            <a:pPr algn="r"/>
            <a:r>
              <a:rPr lang="ar-EG" sz="1400" b="1" dirty="0"/>
              <a:t>استخدام الوسوم (هاشتاقات) المناسبة:</a:t>
            </a:r>
            <a:endParaRPr lang="ar-EG" sz="1400" dirty="0"/>
          </a:p>
          <a:p>
            <a:pPr algn="r"/>
            <a:r>
              <a:rPr lang="ar-EG" sz="1400" dirty="0"/>
              <a:t>اختيار هاشتاقات شائعة وذات صلة بالمحتوى.</a:t>
            </a:r>
          </a:p>
          <a:p>
            <a:pPr algn="r"/>
            <a:r>
              <a:rPr lang="ar-EG" sz="1400" dirty="0"/>
              <a:t>دمج هاشتاقات متخصصة (نيش) لتصل إلى جمهور مستهدف.</a:t>
            </a:r>
          </a:p>
          <a:p>
            <a:pPr algn="r"/>
            <a:r>
              <a:rPr lang="ar-EG" sz="1400" dirty="0"/>
              <a:t>استخدام هاشتاقات العلامة التجارية الخاصة بك</a:t>
            </a:r>
          </a:p>
        </p:txBody>
      </p:sp>
      <p:sp>
        <p:nvSpPr>
          <p:cNvPr id="17" name="TextBox 16">
            <a:extLst>
              <a:ext uri="{FF2B5EF4-FFF2-40B4-BE49-F238E27FC236}">
                <a16:creationId xmlns:a16="http://schemas.microsoft.com/office/drawing/2014/main" xmlns="" id="{D48446B9-E26F-59A9-30CC-E424A4FD0840}"/>
              </a:ext>
            </a:extLst>
          </p:cNvPr>
          <p:cNvSpPr txBox="1"/>
          <p:nvPr/>
        </p:nvSpPr>
        <p:spPr>
          <a:xfrm>
            <a:off x="6759569" y="1981391"/>
            <a:ext cx="3023526" cy="2677656"/>
          </a:xfrm>
          <a:prstGeom prst="rect">
            <a:avLst/>
          </a:prstGeom>
          <a:noFill/>
        </p:spPr>
        <p:txBody>
          <a:bodyPr wrap="square">
            <a:spAutoFit/>
          </a:bodyPr>
          <a:lstStyle>
            <a:defPPr>
              <a:defRPr lang="en-US"/>
            </a:defPPr>
            <a:lvl1pPr algn="just" rtl="1">
              <a:defRPr sz="1400"/>
            </a:lvl1pPr>
          </a:lstStyle>
          <a:p>
            <a:r>
              <a:rPr lang="ar-EG" dirty="0"/>
              <a:t>نشر المحتوى على المنصات الاجتماعية الرقمية (فيسبوك، إنستغرام، تيك توك، تويتر...).</a:t>
            </a:r>
          </a:p>
          <a:p>
            <a:r>
              <a:rPr lang="ar-EG" dirty="0"/>
              <a:t>استخدام الوسوم (هاشتاقات) المناسبة لزيادة الانتشار.</a:t>
            </a:r>
          </a:p>
          <a:p>
            <a:r>
              <a:rPr lang="ar-EG" dirty="0"/>
              <a:t>تكييف المحتوى حسب خصائص كل منصة (مثلاً: الفيديو القصير لتيك توك، المنشورات التفاعلية لفيسبوك).</a:t>
            </a:r>
          </a:p>
          <a:p>
            <a:r>
              <a:rPr lang="ar-EG" dirty="0"/>
              <a:t>تضمين دعوات واضحة لاتخاذ إجراء (</a:t>
            </a:r>
            <a:r>
              <a:rPr lang="en-MY" dirty="0"/>
              <a:t>Call to Action).</a:t>
            </a:r>
            <a:endParaRPr lang="ar-JO" dirty="0"/>
          </a:p>
          <a:p>
            <a:endParaRPr lang="en-MY" dirty="0"/>
          </a:p>
          <a:p>
            <a:r>
              <a:rPr lang="ar-EG" b="1" dirty="0"/>
              <a:t>الهدف:</a:t>
            </a:r>
            <a:r>
              <a:rPr lang="ar-EG" dirty="0"/>
              <a:t> الوصول الفعال للجمهور وتعزيز الوعي بالعلامة التجارية أو الرسال</a:t>
            </a:r>
          </a:p>
        </p:txBody>
      </p:sp>
      <p:sp>
        <p:nvSpPr>
          <p:cNvPr id="20" name="Rectangle 19">
            <a:extLst>
              <a:ext uri="{FF2B5EF4-FFF2-40B4-BE49-F238E27FC236}">
                <a16:creationId xmlns:a16="http://schemas.microsoft.com/office/drawing/2014/main" xmlns="" id="{570AF959-2528-F8E8-58F2-6CD042B0C9A4}"/>
              </a:ext>
            </a:extLst>
          </p:cNvPr>
          <p:cNvSpPr/>
          <p:nvPr/>
        </p:nvSpPr>
        <p:spPr>
          <a:xfrm>
            <a:off x="1994512" y="1815562"/>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1" name="TextBox 20">
            <a:extLst>
              <a:ext uri="{FF2B5EF4-FFF2-40B4-BE49-F238E27FC236}">
                <a16:creationId xmlns:a16="http://schemas.microsoft.com/office/drawing/2014/main" xmlns="" id="{B6D5D322-625F-1610-B113-8550862C3DC3}"/>
              </a:ext>
            </a:extLst>
          </p:cNvPr>
          <p:cNvSpPr txBox="1"/>
          <p:nvPr/>
        </p:nvSpPr>
        <p:spPr>
          <a:xfrm>
            <a:off x="1994512" y="1833065"/>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مثال:</a:t>
            </a:r>
          </a:p>
        </p:txBody>
      </p:sp>
      <p:sp>
        <p:nvSpPr>
          <p:cNvPr id="3" name="Rectangle 2"/>
          <p:cNvSpPr>
            <a:spLocks noChangeArrowheads="1"/>
          </p:cNvSpPr>
          <p:nvPr/>
        </p:nvSpPr>
        <p:spPr bwMode="auto">
          <a:xfrm>
            <a:off x="1840525" y="2300307"/>
            <a:ext cx="3266701"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فيسبوك</a:t>
            </a:r>
            <a:r>
              <a:rPr kumimoji="0" 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600" b="0" i="0" u="none" strike="noStrike" cap="none" normalizeH="0" baseline="0" dirty="0">
                <a:ln>
                  <a:noFill/>
                </a:ln>
                <a:solidFill>
                  <a:schemeClr val="tx1"/>
                </a:solidFill>
                <a:effectLst/>
                <a:latin typeface="Arial" panose="020B0604020202020204" pitchFamily="34" charset="0"/>
              </a:rPr>
              <a:t> </a:t>
            </a: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منشورات تفاعلية مع صور أو فيديوهات قصيرة، استطلاعات رأي، روابط للمقالات أو المنتجات</a:t>
            </a:r>
            <a:r>
              <a:rPr kumimoji="0" lang="en-US" sz="16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6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إنستغرام</a:t>
            </a:r>
            <a:r>
              <a:rPr kumimoji="0" 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600" b="0" i="0" u="none" strike="noStrike" cap="none" normalizeH="0" baseline="0" dirty="0">
                <a:ln>
                  <a:noFill/>
                </a:ln>
                <a:solidFill>
                  <a:schemeClr val="tx1"/>
                </a:solidFill>
                <a:effectLst/>
                <a:latin typeface="Arial" panose="020B0604020202020204" pitchFamily="34" charset="0"/>
              </a:rPr>
              <a:t> </a:t>
            </a: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صور جذابة، فيديوهات قصيرة</a:t>
            </a:r>
            <a:r>
              <a:rPr kumimoji="0" lang="en-US" sz="1600" b="0" i="0" u="none" strike="noStrike" cap="none" normalizeH="0" baseline="0" dirty="0">
                <a:ln>
                  <a:noFill/>
                </a:ln>
                <a:solidFill>
                  <a:schemeClr val="tx1"/>
                </a:solidFill>
                <a:effectLst/>
                <a:latin typeface="Arial" panose="020B0604020202020204" pitchFamily="34" charset="0"/>
              </a:rPr>
              <a:t> (Reels)، </a:t>
            </a: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القصص</a:t>
            </a:r>
            <a:r>
              <a:rPr kumimoji="0" lang="en-US" sz="1600" b="0" i="0" u="none" strike="noStrike" cap="none" normalizeH="0" baseline="0" dirty="0">
                <a:ln>
                  <a:noFill/>
                </a:ln>
                <a:solidFill>
                  <a:schemeClr val="tx1"/>
                </a:solidFill>
                <a:effectLst/>
                <a:latin typeface="Arial" panose="020B0604020202020204" pitchFamily="34" charset="0"/>
              </a:rPr>
              <a:t> (Stories) </a:t>
            </a: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مع استفتاءات أو ملصقات تفاعلية</a:t>
            </a:r>
            <a:r>
              <a:rPr kumimoji="0" lang="en-US" sz="16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6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تيك توك</a:t>
            </a:r>
            <a:r>
              <a:rPr kumimoji="0" 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600" b="0" i="0" u="none" strike="noStrike" cap="none" normalizeH="0" baseline="0" dirty="0">
                <a:ln>
                  <a:noFill/>
                </a:ln>
                <a:solidFill>
                  <a:schemeClr val="tx1"/>
                </a:solidFill>
                <a:effectLst/>
                <a:latin typeface="Arial" panose="020B0604020202020204" pitchFamily="34" charset="0"/>
              </a:rPr>
              <a:t> </a:t>
            </a: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فيديوهات قصيرة ومبتكرة، تركز على الترفيه والإبداع، مع موسيقى وتحديات شائعة</a:t>
            </a:r>
            <a:r>
              <a:rPr kumimoji="0" lang="en-US" sz="1600" b="0"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6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تويتر</a:t>
            </a:r>
            <a:r>
              <a:rPr kumimoji="0" 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en-US" sz="1600" b="0" i="0" u="none" strike="noStrike" cap="none" normalizeH="0" baseline="0" dirty="0">
                <a:ln>
                  <a:noFill/>
                </a:ln>
                <a:solidFill>
                  <a:schemeClr val="tx1"/>
                </a:solidFill>
                <a:effectLst/>
                <a:latin typeface="Arial" panose="020B0604020202020204" pitchFamily="34" charset="0"/>
              </a:rPr>
              <a:t> </a:t>
            </a:r>
            <a:r>
              <a:rPr kumimoji="0" lang="ar-SA"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تغريدات مختصرة، روابط، صور، مقاطع فيديو قصيرة، واستخدام الهاشتاقات الرائجة</a:t>
            </a:r>
            <a:endParaRPr kumimoji="0" lang="en-US" sz="1600" b="0" i="0" u="none" strike="noStrike" cap="none" normalizeH="0" baseline="0" dirty="0">
              <a:ln>
                <a:noFill/>
              </a:ln>
              <a:solidFill>
                <a:schemeClr val="tx1"/>
              </a:solidFill>
              <a:effectLst/>
              <a:latin typeface="Arial" panose="020B0604020202020204" pitchFamily="34" charset="0"/>
            </a:endParaRPr>
          </a:p>
        </p:txBody>
      </p:sp>
      <p:pic>
        <p:nvPicPr>
          <p:cNvPr id="2" name="Picture 1">
            <a:extLst>
              <a:ext uri="{FF2B5EF4-FFF2-40B4-BE49-F238E27FC236}">
                <a16:creationId xmlns:a16="http://schemas.microsoft.com/office/drawing/2014/main" xmlns="" id="{370C1492-2E1B-9A3C-C739-F119ABB21B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7226" y="5348956"/>
            <a:ext cx="304802" cy="298849"/>
          </a:xfrm>
          <a:prstGeom prst="rect">
            <a:avLst/>
          </a:prstGeom>
        </p:spPr>
      </p:pic>
      <p:pic>
        <p:nvPicPr>
          <p:cNvPr id="4" name="Picture 3">
            <a:extLst>
              <a:ext uri="{FF2B5EF4-FFF2-40B4-BE49-F238E27FC236}">
                <a16:creationId xmlns:a16="http://schemas.microsoft.com/office/drawing/2014/main" xmlns="" id="{8A35623C-379B-673C-4D32-C134B223E0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88633" y="5050106"/>
            <a:ext cx="304802" cy="298849"/>
          </a:xfrm>
          <a:prstGeom prst="rect">
            <a:avLst/>
          </a:prstGeom>
        </p:spPr>
      </p:pic>
      <p:pic>
        <p:nvPicPr>
          <p:cNvPr id="6" name="Picture 5"/>
          <p:cNvPicPr>
            <a:picLocks noChangeAspect="1"/>
          </p:cNvPicPr>
          <p:nvPr/>
        </p:nvPicPr>
        <p:blipFill>
          <a:blip r:embed="rId4"/>
          <a:stretch>
            <a:fillRect/>
          </a:stretch>
        </p:blipFill>
        <p:spPr>
          <a:xfrm>
            <a:off x="-923325" y="2865786"/>
            <a:ext cx="2264106" cy="2006116"/>
          </a:xfrm>
          <a:prstGeom prst="rect">
            <a:avLst/>
          </a:prstGeom>
        </p:spPr>
      </p:pic>
    </p:spTree>
    <p:extLst>
      <p:ext uri="{BB962C8B-B14F-4D97-AF65-F5344CB8AC3E}">
        <p14:creationId xmlns:p14="http://schemas.microsoft.com/office/powerpoint/2010/main" val="35236624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740BABA-6440-F340-1746-0623FE3E3E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C03D583-DC8E-2371-A24D-47D5C29F9C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26AAF96-EA5F-9D5E-1C6B-B71AB430560D}"/>
              </a:ext>
            </a:extLst>
          </p:cNvPr>
          <p:cNvSpPr/>
          <p:nvPr/>
        </p:nvSpPr>
        <p:spPr>
          <a:xfrm>
            <a:off x="-911640" y="1155869"/>
            <a:ext cx="3397212" cy="52349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421B3A0-D5C0-1372-401C-F3114D6A523D}"/>
              </a:ext>
            </a:extLst>
          </p:cNvPr>
          <p:cNvSpPr/>
          <p:nvPr/>
        </p:nvSpPr>
        <p:spPr>
          <a:xfrm>
            <a:off x="1340779" y="1188880"/>
            <a:ext cx="9345750" cy="5576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فهم عميق للسلوك والمشكلة (</a:t>
            </a:r>
            <a:r>
              <a:rPr lang="en-US" dirty="0"/>
              <a:t>Audience Analysis)</a:t>
            </a:r>
          </a:p>
          <a:p>
            <a:pPr algn="ctr"/>
            <a:r>
              <a:rPr lang="ar-SA" dirty="0"/>
              <a:t>استخدام نظريات السلوك (مثل </a:t>
            </a:r>
            <a:r>
              <a:rPr lang="en-US" dirty="0"/>
              <a:t>Social Cognitive Theory)</a:t>
            </a:r>
          </a:p>
          <a:p>
            <a:pPr algn="ctr"/>
            <a:r>
              <a:rPr lang="ar-SA" dirty="0"/>
              <a:t>إجراء بحوث ميدانية أو رقمية</a:t>
            </a:r>
          </a:p>
          <a:p>
            <a:pPr algn="ctr"/>
            <a:r>
              <a:rPr lang="ar-SA" dirty="0"/>
              <a:t>تقسيم الجمهور إلى شرائح (</a:t>
            </a:r>
            <a:r>
              <a:rPr lang="en-US" dirty="0"/>
              <a:t>Segmentation)</a:t>
            </a:r>
          </a:p>
        </p:txBody>
      </p:sp>
      <p:pic>
        <p:nvPicPr>
          <p:cNvPr id="5" name="Graphic 21">
            <a:extLst>
              <a:ext uri="{FF2B5EF4-FFF2-40B4-BE49-F238E27FC236}">
                <a16:creationId xmlns:a16="http://schemas.microsoft.com/office/drawing/2014/main" xmlns="" id="{D8A1980F-38C8-891D-BA49-17FBCD9BB5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45B6E3F-5412-08CE-4E5B-FEE0CED76980}"/>
              </a:ext>
            </a:extLst>
          </p:cNvPr>
          <p:cNvSpPr txBox="1"/>
          <p:nvPr/>
        </p:nvSpPr>
        <p:spPr>
          <a:xfrm>
            <a:off x="1760104" y="1384157"/>
            <a:ext cx="8466655" cy="523220"/>
          </a:xfrm>
          <a:prstGeom prst="rect">
            <a:avLst/>
          </a:prstGeom>
          <a:noFill/>
        </p:spPr>
        <p:txBody>
          <a:bodyPr wrap="square" rtlCol="0">
            <a:spAutoFit/>
          </a:bodyPr>
          <a:lstStyle/>
          <a:p>
            <a:pPr algn="r" rtl="1"/>
            <a:r>
              <a:rPr lang="ar-EG" sz="2800" b="1" dirty="0">
                <a:latin typeface="+mj-lt"/>
              </a:rPr>
              <a:t>1.</a:t>
            </a:r>
            <a:r>
              <a:rPr lang="ar-JO" sz="2800" b="1" dirty="0">
                <a:latin typeface="+mj-lt"/>
              </a:rPr>
              <a:t>5</a:t>
            </a:r>
            <a:r>
              <a:rPr lang="ar-EG" sz="2800" b="1" dirty="0">
                <a:latin typeface="+mj-lt"/>
              </a:rPr>
              <a:t> </a:t>
            </a:r>
            <a:r>
              <a:rPr lang="ar-EG" sz="2800" b="1" dirty="0"/>
              <a:t>مراقبة الأداء الأسبوعي</a:t>
            </a:r>
          </a:p>
        </p:txBody>
      </p:sp>
      <p:sp>
        <p:nvSpPr>
          <p:cNvPr id="19" name="TextBox 18">
            <a:extLst>
              <a:ext uri="{FF2B5EF4-FFF2-40B4-BE49-F238E27FC236}">
                <a16:creationId xmlns:a16="http://schemas.microsoft.com/office/drawing/2014/main" xmlns="" id="{F3B2ADAA-644E-7FE7-D9FF-A81E9D4919F1}"/>
              </a:ext>
            </a:extLst>
          </p:cNvPr>
          <p:cNvSpPr txBox="1"/>
          <p:nvPr/>
        </p:nvSpPr>
        <p:spPr>
          <a:xfrm>
            <a:off x="6353775" y="2042654"/>
            <a:ext cx="3591874" cy="2246769"/>
          </a:xfrm>
          <a:prstGeom prst="rect">
            <a:avLst/>
          </a:prstGeom>
          <a:noFill/>
        </p:spPr>
        <p:txBody>
          <a:bodyPr wrap="square">
            <a:spAutoFit/>
          </a:bodyPr>
          <a:lstStyle>
            <a:defPPr>
              <a:defRPr lang="en-US"/>
            </a:defPPr>
            <a:lvl1pPr algn="just" rtl="1">
              <a:defRPr sz="1400"/>
            </a:lvl1pPr>
          </a:lstStyle>
          <a:p>
            <a:r>
              <a:rPr lang="ar-EG" dirty="0"/>
              <a:t>تخصيص وقت ثابت أسبوعيًا لمراجعة الأداء: (</a:t>
            </a:r>
            <a:r>
              <a:rPr lang="ar-EG" b="1" dirty="0">
                <a:solidFill>
                  <a:srgbClr val="C00000"/>
                </a:solidFill>
              </a:rPr>
              <a:t>كل يوم خميس مثلا</a:t>
            </a:r>
            <a:r>
              <a:rPr lang="ar-EG" dirty="0"/>
              <a:t>).</a:t>
            </a:r>
            <a:endParaRPr lang="ar-JO" dirty="0"/>
          </a:p>
          <a:p>
            <a:endParaRPr lang="ar-EG" dirty="0"/>
          </a:p>
          <a:p>
            <a:r>
              <a:rPr lang="ar-EG" dirty="0"/>
              <a:t>تتبع التفاعل مع المنشورات (إعجابات، مشاركات، تعليقات).</a:t>
            </a:r>
          </a:p>
          <a:p>
            <a:r>
              <a:rPr lang="ar-EG" dirty="0"/>
              <a:t>توثيق البيانات في ملف </a:t>
            </a:r>
            <a:r>
              <a:rPr lang="en-MY" dirty="0"/>
              <a:t>Google Sheet </a:t>
            </a:r>
            <a:r>
              <a:rPr lang="ar-EG" dirty="0"/>
              <a:t>أو باستخدام أدوات التحليل.</a:t>
            </a:r>
          </a:p>
          <a:p>
            <a:r>
              <a:rPr lang="ar-EG" dirty="0"/>
              <a:t>تعديل الرسائل والمحتوى بناءً على استجابة الجمهور.</a:t>
            </a:r>
          </a:p>
          <a:p>
            <a:endParaRPr lang="ar-EG" dirty="0"/>
          </a:p>
          <a:p>
            <a:r>
              <a:rPr lang="ar-EG" dirty="0"/>
              <a:t>ملاحظة أي انخفاض مفاجئ أو محتوى تفاعل معه الجمهور أكثر.</a:t>
            </a:r>
          </a:p>
        </p:txBody>
      </p:sp>
      <p:sp>
        <p:nvSpPr>
          <p:cNvPr id="20" name="Rectangle 19">
            <a:extLst>
              <a:ext uri="{FF2B5EF4-FFF2-40B4-BE49-F238E27FC236}">
                <a16:creationId xmlns:a16="http://schemas.microsoft.com/office/drawing/2014/main" xmlns="" id="{D8445491-6372-01A1-C2C6-152A3B2A379B}"/>
              </a:ext>
            </a:extLst>
          </p:cNvPr>
          <p:cNvSpPr/>
          <p:nvPr/>
        </p:nvSpPr>
        <p:spPr>
          <a:xfrm>
            <a:off x="1994512" y="1815562"/>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1" name="TextBox 20">
            <a:extLst>
              <a:ext uri="{FF2B5EF4-FFF2-40B4-BE49-F238E27FC236}">
                <a16:creationId xmlns:a16="http://schemas.microsoft.com/office/drawing/2014/main" xmlns="" id="{49E14CDF-8B6A-5903-53EC-25CF5486A276}"/>
              </a:ext>
            </a:extLst>
          </p:cNvPr>
          <p:cNvSpPr txBox="1"/>
          <p:nvPr/>
        </p:nvSpPr>
        <p:spPr>
          <a:xfrm>
            <a:off x="1965241" y="1651815"/>
            <a:ext cx="3112714" cy="584775"/>
          </a:xfrm>
          <a:prstGeom prst="rect">
            <a:avLst/>
          </a:prstGeom>
          <a:solidFill>
            <a:srgbClr val="F2F2F2"/>
          </a:solidFill>
        </p:spPr>
        <p:txBody>
          <a:bodyPr wrap="square" rtlCol="0">
            <a:spAutoFit/>
          </a:bodyPr>
          <a:lstStyle/>
          <a:p>
            <a:pPr algn="r"/>
            <a:r>
              <a:rPr lang="ar-EG" sz="1600" b="1" dirty="0"/>
              <a:t>لماذا المراقبة الأسبوعية مهمة في التسويق الاجتماعي؟</a:t>
            </a:r>
          </a:p>
        </p:txBody>
      </p:sp>
      <p:sp>
        <p:nvSpPr>
          <p:cNvPr id="24" name="TextBox 23">
            <a:extLst>
              <a:ext uri="{FF2B5EF4-FFF2-40B4-BE49-F238E27FC236}">
                <a16:creationId xmlns:a16="http://schemas.microsoft.com/office/drawing/2014/main" xmlns="" id="{0E1885B1-CF04-0B39-12B1-0276E1D76F3F}"/>
              </a:ext>
            </a:extLst>
          </p:cNvPr>
          <p:cNvSpPr txBox="1"/>
          <p:nvPr/>
        </p:nvSpPr>
        <p:spPr>
          <a:xfrm>
            <a:off x="1625666" y="2261065"/>
            <a:ext cx="3489523" cy="1815882"/>
          </a:xfrm>
          <a:prstGeom prst="rect">
            <a:avLst/>
          </a:prstGeom>
          <a:noFill/>
        </p:spPr>
        <p:txBody>
          <a:bodyPr wrap="square">
            <a:spAutoFit/>
          </a:bodyPr>
          <a:lstStyle/>
          <a:p>
            <a:pPr algn="r"/>
            <a:r>
              <a:rPr lang="ar-EG" sz="1600" b="1" dirty="0"/>
              <a:t>التسويق الاجتماعي</a:t>
            </a:r>
            <a:r>
              <a:rPr lang="ar-EG" sz="1600" dirty="0"/>
              <a:t> يهدف إلى التأثير في </a:t>
            </a:r>
            <a:r>
              <a:rPr lang="ar-EG" sz="1600" i="1" dirty="0"/>
              <a:t>السلوك المجتمعي</a:t>
            </a:r>
            <a:r>
              <a:rPr lang="ar-EG" sz="1600" dirty="0"/>
              <a:t>، وليس فقط </a:t>
            </a:r>
            <a:r>
              <a:rPr lang="ar-EG" sz="1600" dirty="0" smtClean="0"/>
              <a:t>الفرد، </a:t>
            </a:r>
            <a:r>
              <a:rPr lang="ar-EG" sz="1600" dirty="0"/>
              <a:t>لذا يحتاج إلى </a:t>
            </a:r>
            <a:r>
              <a:rPr lang="ar-EG" sz="1600" i="1" dirty="0"/>
              <a:t>متابعة دقيقة ودورية</a:t>
            </a:r>
            <a:r>
              <a:rPr lang="ar-EG" sz="1600" dirty="0"/>
              <a:t>.</a:t>
            </a:r>
          </a:p>
          <a:p>
            <a:pPr algn="r"/>
            <a:r>
              <a:rPr lang="ar-EG" sz="1600" dirty="0"/>
              <a:t>المتابعة الأسبوعية تتيح تعديل الرسائل أو القنوات بسرعة.</a:t>
            </a:r>
          </a:p>
          <a:p>
            <a:pPr algn="r"/>
            <a:r>
              <a:rPr lang="ar-EG" sz="1600" dirty="0"/>
              <a:t>تساعد على </a:t>
            </a:r>
            <a:r>
              <a:rPr lang="ar-EG" sz="1600" i="1" dirty="0"/>
              <a:t>اكتشاف الأخطاء مبكرًا</a:t>
            </a:r>
            <a:r>
              <a:rPr lang="ar-EG" sz="1600" dirty="0"/>
              <a:t>، وتحديد أفضل أنواع المحتوى المؤثر</a:t>
            </a:r>
          </a:p>
        </p:txBody>
      </p:sp>
      <p:sp>
        <p:nvSpPr>
          <p:cNvPr id="30" name="Rectangle 29">
            <a:extLst>
              <a:ext uri="{FF2B5EF4-FFF2-40B4-BE49-F238E27FC236}">
                <a16:creationId xmlns:a16="http://schemas.microsoft.com/office/drawing/2014/main" xmlns="" id="{CCCE7F1D-BC31-65E1-D4AA-AF6211F6B592}"/>
              </a:ext>
            </a:extLst>
          </p:cNvPr>
          <p:cNvSpPr/>
          <p:nvPr/>
        </p:nvSpPr>
        <p:spPr>
          <a:xfrm>
            <a:off x="1994512" y="4395110"/>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31" name="TextBox 30">
            <a:extLst>
              <a:ext uri="{FF2B5EF4-FFF2-40B4-BE49-F238E27FC236}">
                <a16:creationId xmlns:a16="http://schemas.microsoft.com/office/drawing/2014/main" xmlns="" id="{A327D78E-0725-BECA-37D4-4D2424F4959C}"/>
              </a:ext>
            </a:extLst>
          </p:cNvPr>
          <p:cNvSpPr txBox="1"/>
          <p:nvPr/>
        </p:nvSpPr>
        <p:spPr>
          <a:xfrm>
            <a:off x="1994512" y="4412613"/>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ملاحظة</a:t>
            </a:r>
          </a:p>
        </p:txBody>
      </p:sp>
      <p:sp>
        <p:nvSpPr>
          <p:cNvPr id="33" name="TextBox 32">
            <a:extLst>
              <a:ext uri="{FF2B5EF4-FFF2-40B4-BE49-F238E27FC236}">
                <a16:creationId xmlns:a16="http://schemas.microsoft.com/office/drawing/2014/main" xmlns="" id="{1B82CA60-1F7E-0092-C17C-9352FD82E6DE}"/>
              </a:ext>
            </a:extLst>
          </p:cNvPr>
          <p:cNvSpPr txBox="1"/>
          <p:nvPr/>
        </p:nvSpPr>
        <p:spPr>
          <a:xfrm>
            <a:off x="1669685" y="4818356"/>
            <a:ext cx="3451363" cy="307777"/>
          </a:xfrm>
          <a:prstGeom prst="rect">
            <a:avLst/>
          </a:prstGeom>
          <a:noFill/>
        </p:spPr>
        <p:txBody>
          <a:bodyPr wrap="square">
            <a:spAutoFit/>
          </a:bodyPr>
          <a:lstStyle/>
          <a:p>
            <a:pPr algn="r" rtl="1"/>
            <a:r>
              <a:rPr lang="ar-EG" sz="1400" dirty="0"/>
              <a:t>تجنب الفرض، واعتماد </a:t>
            </a:r>
            <a:r>
              <a:rPr lang="ar-EG" sz="1400" b="1" dirty="0">
                <a:solidFill>
                  <a:srgbClr val="C00000"/>
                </a:solidFill>
              </a:rPr>
              <a:t>مبدأ التصميم مع الناس لا لهم</a:t>
            </a:r>
            <a:endParaRPr lang="ar-EG" sz="1400" dirty="0">
              <a:solidFill>
                <a:srgbClr val="C0000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706902033"/>
              </p:ext>
            </p:extLst>
          </p:nvPr>
        </p:nvGraphicFramePr>
        <p:xfrm>
          <a:off x="5115188" y="4799628"/>
          <a:ext cx="4744736" cy="1898713"/>
        </p:xfrm>
        <a:graphic>
          <a:graphicData uri="http://schemas.openxmlformats.org/drawingml/2006/table">
            <a:tbl>
              <a:tblPr firstRow="1" firstCol="1" bandRow="1">
                <a:tableStyleId>{5940675A-B579-460E-94D1-54222C63F5DA}</a:tableStyleId>
              </a:tblPr>
              <a:tblGrid>
                <a:gridCol w="2372368">
                  <a:extLst>
                    <a:ext uri="{9D8B030D-6E8A-4147-A177-3AD203B41FA5}">
                      <a16:colId xmlns:a16="http://schemas.microsoft.com/office/drawing/2014/main" xmlns="" val="20000"/>
                    </a:ext>
                  </a:extLst>
                </a:gridCol>
                <a:gridCol w="2372368">
                  <a:extLst>
                    <a:ext uri="{9D8B030D-6E8A-4147-A177-3AD203B41FA5}">
                      <a16:colId xmlns:a16="http://schemas.microsoft.com/office/drawing/2014/main" xmlns="" val="20001"/>
                    </a:ext>
                  </a:extLst>
                </a:gridCol>
              </a:tblGrid>
              <a:tr h="216163">
                <a:tc>
                  <a:txBody>
                    <a:bodyPr/>
                    <a:lstStyle/>
                    <a:p>
                      <a:pPr algn="r">
                        <a:lnSpc>
                          <a:spcPct val="115000"/>
                        </a:lnSpc>
                        <a:spcAft>
                          <a:spcPts val="0"/>
                        </a:spcAft>
                      </a:pPr>
                      <a:r>
                        <a:rPr lang="ar-SA" sz="1100" b="1" dirty="0">
                          <a:effectLst/>
                        </a:rPr>
                        <a:t>الاستخدام الرئيسي</a:t>
                      </a:r>
                      <a:endParaRPr lang="en-MY" sz="11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tc>
                  <a:txBody>
                    <a:bodyPr/>
                    <a:lstStyle/>
                    <a:p>
                      <a:pPr algn="r">
                        <a:lnSpc>
                          <a:spcPct val="115000"/>
                        </a:lnSpc>
                        <a:spcAft>
                          <a:spcPts val="0"/>
                        </a:spcAft>
                      </a:pPr>
                      <a:r>
                        <a:rPr lang="ar-SA" sz="1100" b="1" dirty="0">
                          <a:effectLst/>
                        </a:rPr>
                        <a:t>الأداة</a:t>
                      </a:r>
                      <a:endParaRPr lang="en-MY" sz="11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0"/>
                  </a:ext>
                </a:extLst>
              </a:tr>
              <a:tr h="432326">
                <a:tc>
                  <a:txBody>
                    <a:bodyPr/>
                    <a:lstStyle/>
                    <a:p>
                      <a:pPr algn="r">
                        <a:lnSpc>
                          <a:spcPct val="115000"/>
                        </a:lnSpc>
                        <a:spcAft>
                          <a:spcPts val="0"/>
                        </a:spcAft>
                      </a:pPr>
                      <a:r>
                        <a:rPr lang="ar-SA" sz="1100">
                          <a:effectLst/>
                        </a:rPr>
                        <a:t>لتتبع حملات</a:t>
                      </a:r>
                      <a:r>
                        <a:rPr lang="en-US" sz="1100">
                          <a:effectLst/>
                        </a:rPr>
                        <a:t> Facebook </a:t>
                      </a:r>
                      <a:r>
                        <a:rPr lang="ar-SA" sz="1100">
                          <a:effectLst/>
                        </a:rPr>
                        <a:t>و</a:t>
                      </a:r>
                      <a:r>
                        <a:rPr lang="en-US" sz="1100">
                          <a:effectLst/>
                        </a:rPr>
                        <a:t>Instagram </a:t>
                      </a:r>
                      <a:r>
                        <a:rPr lang="ar-SA" sz="1100">
                          <a:effectLst/>
                        </a:rPr>
                        <a:t>بالتفصيل</a:t>
                      </a:r>
                      <a:endParaRPr lang="en-MY" sz="110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en-US" sz="1100" b="1" dirty="0">
                          <a:effectLst/>
                        </a:rPr>
                        <a:t>Meta Business </a:t>
                      </a:r>
                      <a:r>
                        <a:rPr lang="en-US" sz="1100" b="1" dirty="0" smtClean="0">
                          <a:effectLst/>
                        </a:rPr>
                        <a:t>Suite</a:t>
                      </a:r>
                      <a:endParaRPr lang="ar-EG" sz="1100" b="1" dirty="0" smtClean="0">
                        <a:effectLst/>
                      </a:endParaRPr>
                    </a:p>
                    <a:p>
                      <a:pPr marL="0" marR="0" indent="0" algn="r" defTabSz="914400" rtl="0" eaLnBrk="1" fontAlgn="auto" latinLnBrk="0" hangingPunct="1">
                        <a:lnSpc>
                          <a:spcPct val="115000"/>
                        </a:lnSpc>
                        <a:spcBef>
                          <a:spcPts val="0"/>
                        </a:spcBef>
                        <a:spcAft>
                          <a:spcPts val="0"/>
                        </a:spcAft>
                        <a:buClrTx/>
                        <a:buSzTx/>
                        <a:buFontTx/>
                        <a:buNone/>
                        <a:tabLst/>
                        <a:defRPr/>
                      </a:pPr>
                      <a:r>
                        <a:rPr lang="en-MY" sz="1100" dirty="0" smtClean="0">
                          <a:solidFill>
                            <a:srgbClr val="FFC000"/>
                          </a:solidFill>
                          <a:hlinkClick r:id="rId3"/>
                        </a:rPr>
                        <a:t>https://</a:t>
                      </a:r>
                      <a:r>
                        <a:rPr lang="en-MY" sz="1100" dirty="0" err="1" smtClean="0">
                          <a:solidFill>
                            <a:srgbClr val="FFC000"/>
                          </a:solidFill>
                          <a:hlinkClick r:id="rId3"/>
                        </a:rPr>
                        <a:t>business.facebook.com</a:t>
                      </a:r>
                      <a:r>
                        <a:rPr lang="en-MY" sz="1100" dirty="0" smtClean="0">
                          <a:solidFill>
                            <a:srgbClr val="FFC000"/>
                          </a:solidFill>
                          <a:hlinkClick r:id="rId3"/>
                        </a:rPr>
                        <a:t>/</a:t>
                      </a:r>
                      <a:endParaRPr lang="en-MY" sz="1100" b="1" kern="100" dirty="0" smtClean="0">
                        <a:solidFill>
                          <a:srgbClr val="FFC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1"/>
                  </a:ext>
                </a:extLst>
              </a:tr>
              <a:tr h="432326">
                <a:tc>
                  <a:txBody>
                    <a:bodyPr/>
                    <a:lstStyle/>
                    <a:p>
                      <a:pPr algn="r">
                        <a:lnSpc>
                          <a:spcPct val="115000"/>
                        </a:lnSpc>
                        <a:spcAft>
                          <a:spcPts val="0"/>
                        </a:spcAft>
                      </a:pPr>
                      <a:r>
                        <a:rPr lang="ar-SA" sz="1100">
                          <a:effectLst/>
                        </a:rPr>
                        <a:t>لمعرفة مصادر الزوار وسلوكهم داخل الموقع أو صفحة الحملة</a:t>
                      </a:r>
                      <a:endParaRPr lang="en-MY" sz="110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en-US" sz="1100" b="1" dirty="0">
                          <a:effectLst/>
                        </a:rPr>
                        <a:t>Google </a:t>
                      </a:r>
                      <a:r>
                        <a:rPr lang="en-US" sz="1100" b="1" dirty="0" smtClean="0">
                          <a:effectLst/>
                        </a:rPr>
                        <a:t>Analytics</a:t>
                      </a:r>
                    </a:p>
                    <a:p>
                      <a:pPr algn="r">
                        <a:lnSpc>
                          <a:spcPct val="115000"/>
                        </a:lnSpc>
                        <a:spcAft>
                          <a:spcPts val="0"/>
                        </a:spcAft>
                      </a:pPr>
                      <a:r>
                        <a:rPr lang="en-MY" sz="1100" dirty="0" smtClean="0">
                          <a:solidFill>
                            <a:srgbClr val="FF0000"/>
                          </a:solidFill>
                        </a:rPr>
                        <a:t>https://</a:t>
                      </a:r>
                      <a:r>
                        <a:rPr lang="en-MY" sz="1100" dirty="0" err="1" smtClean="0">
                          <a:solidFill>
                            <a:srgbClr val="FF0000"/>
                          </a:solidFill>
                        </a:rPr>
                        <a:t>analytics.google.com</a:t>
                      </a:r>
                      <a:r>
                        <a:rPr lang="en-MY" sz="1100" dirty="0" smtClean="0"/>
                        <a:t>/</a:t>
                      </a:r>
                      <a:endParaRPr lang="en-MY" sz="11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2"/>
                  </a:ext>
                </a:extLst>
              </a:tr>
              <a:tr h="432326">
                <a:tc>
                  <a:txBody>
                    <a:bodyPr/>
                    <a:lstStyle/>
                    <a:p>
                      <a:pPr algn="r">
                        <a:lnSpc>
                          <a:spcPct val="115000"/>
                        </a:lnSpc>
                        <a:spcAft>
                          <a:spcPts val="0"/>
                        </a:spcAft>
                      </a:pPr>
                      <a:r>
                        <a:rPr lang="ar-SA" sz="1100">
                          <a:effectLst/>
                        </a:rPr>
                        <a:t>لإنشاء تقارير بصرية بسيطة للعرض الأسبوعي</a:t>
                      </a:r>
                      <a:endParaRPr lang="en-MY" sz="110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en-US" sz="1100" b="1" dirty="0" err="1">
                          <a:effectLst/>
                        </a:rPr>
                        <a:t>Canva</a:t>
                      </a:r>
                      <a:r>
                        <a:rPr lang="en-US" sz="1100" b="1" dirty="0">
                          <a:effectLst/>
                        </a:rPr>
                        <a:t> </a:t>
                      </a:r>
                      <a:r>
                        <a:rPr lang="en-US" sz="1100" b="1" dirty="0" smtClean="0">
                          <a:effectLst/>
                        </a:rPr>
                        <a:t>Reports</a:t>
                      </a:r>
                    </a:p>
                    <a:p>
                      <a:pPr algn="r">
                        <a:lnSpc>
                          <a:spcPct val="115000"/>
                        </a:lnSpc>
                        <a:spcAft>
                          <a:spcPts val="0"/>
                        </a:spcAft>
                      </a:pPr>
                      <a:r>
                        <a:rPr lang="en-MY" sz="1100" dirty="0" smtClean="0">
                          <a:solidFill>
                            <a:srgbClr val="FF0000"/>
                          </a:solidFill>
                        </a:rPr>
                        <a:t>https://</a:t>
                      </a:r>
                      <a:r>
                        <a:rPr lang="en-MY" sz="1100" dirty="0" err="1" smtClean="0">
                          <a:solidFill>
                            <a:srgbClr val="FF0000"/>
                          </a:solidFill>
                        </a:rPr>
                        <a:t>www.canva.com</a:t>
                      </a:r>
                      <a:r>
                        <a:rPr lang="en-MY" sz="1100" dirty="0" smtClean="0">
                          <a:solidFill>
                            <a:srgbClr val="FF0000"/>
                          </a:solidFill>
                        </a:rPr>
                        <a:t>/reports/</a:t>
                      </a:r>
                      <a:endParaRPr lang="en-MY" sz="1100" b="1" dirty="0">
                        <a:solidFill>
                          <a:srgbClr val="FF0000"/>
                        </a:solidFill>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3"/>
                  </a:ext>
                </a:extLst>
              </a:tr>
              <a:tr h="216163">
                <a:tc>
                  <a:txBody>
                    <a:bodyPr/>
                    <a:lstStyle/>
                    <a:p>
                      <a:pPr algn="r">
                        <a:lnSpc>
                          <a:spcPct val="115000"/>
                        </a:lnSpc>
                        <a:spcAft>
                          <a:spcPts val="0"/>
                        </a:spcAft>
                      </a:pPr>
                      <a:r>
                        <a:rPr lang="ar-SA" sz="1100">
                          <a:effectLst/>
                        </a:rPr>
                        <a:t>لتوثيق الأرقام وتحليلها يدويًا أسبوعيً</a:t>
                      </a:r>
                      <a:endParaRPr lang="en-MY" sz="110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en-US" sz="1100" b="1" dirty="0">
                          <a:effectLst/>
                        </a:rPr>
                        <a:t>Google </a:t>
                      </a:r>
                      <a:r>
                        <a:rPr lang="en-US" sz="1100" b="1" dirty="0" smtClean="0">
                          <a:effectLst/>
                        </a:rPr>
                        <a:t>Sheets</a:t>
                      </a:r>
                    </a:p>
                    <a:p>
                      <a:pPr algn="r">
                        <a:lnSpc>
                          <a:spcPct val="115000"/>
                        </a:lnSpc>
                        <a:spcAft>
                          <a:spcPts val="0"/>
                        </a:spcAft>
                      </a:pPr>
                      <a:r>
                        <a:rPr lang="en-MY" sz="1100" dirty="0" smtClean="0">
                          <a:solidFill>
                            <a:srgbClr val="FF0000"/>
                          </a:solidFill>
                          <a:hlinkClick r:id="rId4"/>
                        </a:rPr>
                        <a:t>https://</a:t>
                      </a:r>
                      <a:r>
                        <a:rPr lang="en-MY" sz="1100" dirty="0" err="1" smtClean="0">
                          <a:solidFill>
                            <a:srgbClr val="FF0000"/>
                          </a:solidFill>
                          <a:hlinkClick r:id="rId4"/>
                        </a:rPr>
                        <a:t>sheets.google.com</a:t>
                      </a:r>
                      <a:r>
                        <a:rPr lang="en-MY" sz="1100" dirty="0" smtClean="0">
                          <a:hlinkClick r:id="rId4"/>
                        </a:rPr>
                        <a:t>/</a:t>
                      </a:r>
                      <a:endParaRPr lang="en-MY" sz="11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4"/>
                  </a:ext>
                </a:extLst>
              </a:tr>
            </a:tbl>
          </a:graphicData>
        </a:graphic>
      </p:graphicFrame>
      <p:sp>
        <p:nvSpPr>
          <p:cNvPr id="9" name="Rectangle 2"/>
          <p:cNvSpPr>
            <a:spLocks noChangeArrowheads="1"/>
          </p:cNvSpPr>
          <p:nvPr/>
        </p:nvSpPr>
        <p:spPr bwMode="auto">
          <a:xfrm>
            <a:off x="7537322" y="4282163"/>
            <a:ext cx="4204726" cy="743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2696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sz="1600" b="1" i="0" u="none" strike="noStrike" cap="none" normalizeH="0" baseline="0" dirty="0">
                <a:ln>
                  <a:noFill/>
                </a:ln>
                <a:solidFill>
                  <a:srgbClr val="C00000"/>
                </a:solidFill>
                <a:effectLst/>
                <a:latin typeface="Calibri" panose="020F0502020204030204" pitchFamily="34" charset="0"/>
                <a:ea typeface="MS Gothic" panose="020B0609070205080204" pitchFamily="49" charset="-128"/>
                <a:cs typeface="Times New Roman" panose="02020603050405020304" pitchFamily="18" charset="0"/>
              </a:rPr>
              <a:t>أدوات تُستخدم لمتابعة هذه البيانات</a:t>
            </a:r>
            <a:endParaRPr kumimoji="0" lang="en-US" sz="1600" b="1" i="0" u="none" strike="noStrike" cap="none" normalizeH="0" baseline="0" dirty="0">
              <a:ln>
                <a:noFill/>
              </a:ln>
              <a:solidFill>
                <a:srgbClr val="C00000"/>
              </a:solidFill>
              <a:effectLst/>
              <a:latin typeface="Calibri" panose="020F0502020204030204" pitchFamily="34" charset="0"/>
              <a:ea typeface="MS Gothic" panose="020B0609070205080204" pitchFamily="49" charset="-128"/>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rgbClr val="C00000"/>
              </a:solidFill>
              <a:effectLst/>
              <a:latin typeface="Arial" panose="020B0604020202020204" pitchFamily="34" charset="0"/>
            </a:endParaRPr>
          </a:p>
        </p:txBody>
      </p:sp>
      <p:pic>
        <p:nvPicPr>
          <p:cNvPr id="2" name="Picture 1"/>
          <p:cNvPicPr>
            <a:picLocks noChangeAspect="1"/>
          </p:cNvPicPr>
          <p:nvPr/>
        </p:nvPicPr>
        <p:blipFill>
          <a:blip r:embed="rId5"/>
          <a:stretch>
            <a:fillRect/>
          </a:stretch>
        </p:blipFill>
        <p:spPr>
          <a:xfrm>
            <a:off x="1760104" y="5155526"/>
            <a:ext cx="3173935" cy="1568157"/>
          </a:xfrm>
          <a:prstGeom prst="rect">
            <a:avLst/>
          </a:prstGeom>
        </p:spPr>
      </p:pic>
    </p:spTree>
    <p:extLst>
      <p:ext uri="{BB962C8B-B14F-4D97-AF65-F5344CB8AC3E}">
        <p14:creationId xmlns:p14="http://schemas.microsoft.com/office/powerpoint/2010/main" val="1456748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E445224-34D9-843E-4632-37C507FDE9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A070166-2437-7E5F-4404-EC070D217C2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26B0A564-EFD1-7DB4-6C8C-DD5E558C8A7F}"/>
              </a:ext>
            </a:extLst>
          </p:cNvPr>
          <p:cNvSpPr/>
          <p:nvPr/>
        </p:nvSpPr>
        <p:spPr>
          <a:xfrm>
            <a:off x="-911640" y="1155869"/>
            <a:ext cx="3397212" cy="52349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EE50BA7-0099-E5A1-6989-B8ED92CDEF14}"/>
              </a:ext>
            </a:extLst>
          </p:cNvPr>
          <p:cNvSpPr/>
          <p:nvPr/>
        </p:nvSpPr>
        <p:spPr>
          <a:xfrm>
            <a:off x="1340781" y="1027181"/>
            <a:ext cx="9345750" cy="5576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فهم عميق للسلوك والمشكلة (</a:t>
            </a:r>
            <a:r>
              <a:rPr lang="en-US" dirty="0"/>
              <a:t>Audience Analysis)</a:t>
            </a:r>
          </a:p>
          <a:p>
            <a:pPr algn="ctr"/>
            <a:r>
              <a:rPr lang="ar-SA" dirty="0"/>
              <a:t>استخدام نظريات السلوك (مثل </a:t>
            </a:r>
            <a:r>
              <a:rPr lang="en-US" dirty="0"/>
              <a:t>Social Cognitive Theory)</a:t>
            </a:r>
          </a:p>
          <a:p>
            <a:pPr algn="ctr"/>
            <a:r>
              <a:rPr lang="ar-SA" dirty="0"/>
              <a:t>إجراء بحوث ميدانية أو رقمية</a:t>
            </a:r>
          </a:p>
          <a:p>
            <a:pPr algn="ctr"/>
            <a:r>
              <a:rPr lang="ar-SA" dirty="0"/>
              <a:t>تقسيم الجمهور إلى شرائح (</a:t>
            </a:r>
            <a:r>
              <a:rPr lang="en-US" dirty="0"/>
              <a:t>Segmentation)</a:t>
            </a:r>
          </a:p>
        </p:txBody>
      </p:sp>
      <p:pic>
        <p:nvPicPr>
          <p:cNvPr id="5" name="Graphic 21">
            <a:extLst>
              <a:ext uri="{FF2B5EF4-FFF2-40B4-BE49-F238E27FC236}">
                <a16:creationId xmlns:a16="http://schemas.microsoft.com/office/drawing/2014/main" xmlns="" id="{FECF7E5F-CD6C-8B7F-7C6E-F54503C5B3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41CF2DC-8BE8-AB39-F667-0A8F8BE6E81C}"/>
              </a:ext>
            </a:extLst>
          </p:cNvPr>
          <p:cNvSpPr txBox="1"/>
          <p:nvPr/>
        </p:nvSpPr>
        <p:spPr>
          <a:xfrm>
            <a:off x="1780327" y="1145363"/>
            <a:ext cx="8466655" cy="1384995"/>
          </a:xfrm>
          <a:prstGeom prst="rect">
            <a:avLst/>
          </a:prstGeom>
          <a:noFill/>
        </p:spPr>
        <p:txBody>
          <a:bodyPr wrap="square" rtlCol="0">
            <a:spAutoFit/>
          </a:bodyPr>
          <a:lstStyle/>
          <a:p>
            <a:pPr algn="r" rtl="1"/>
            <a:r>
              <a:rPr lang="ar-EG" sz="2800" b="1" dirty="0">
                <a:latin typeface="+mj-lt"/>
              </a:rPr>
              <a:t>1.</a:t>
            </a:r>
            <a:r>
              <a:rPr lang="ar-JO" sz="2800" b="1" dirty="0">
                <a:latin typeface="+mj-lt"/>
              </a:rPr>
              <a:t>6</a:t>
            </a:r>
            <a:r>
              <a:rPr lang="ar-EG" sz="2800" b="1" dirty="0">
                <a:latin typeface="+mj-lt"/>
              </a:rPr>
              <a:t> </a:t>
            </a:r>
            <a:r>
              <a:rPr lang="ar-EG" sz="2800" b="1" dirty="0"/>
              <a:t>أفضل الممارسات للمراقبة الأسبوعية في حملات التسويق الاجتماعي</a:t>
            </a:r>
          </a:p>
          <a:p>
            <a:pPr lvl="0" algn="r" rtl="1"/>
            <a:endParaRPr lang="en-US" sz="2800" b="1" dirty="0">
              <a:latin typeface="+mj-lt"/>
            </a:endParaRPr>
          </a:p>
        </p:txBody>
      </p:sp>
      <p:sp>
        <p:nvSpPr>
          <p:cNvPr id="15" name="TextBox 14">
            <a:extLst>
              <a:ext uri="{FF2B5EF4-FFF2-40B4-BE49-F238E27FC236}">
                <a16:creationId xmlns:a16="http://schemas.microsoft.com/office/drawing/2014/main" xmlns="" id="{3CDD26B6-191D-50E8-0AE1-5BFFACBE22BC}"/>
              </a:ext>
            </a:extLst>
          </p:cNvPr>
          <p:cNvSpPr txBox="1"/>
          <p:nvPr/>
        </p:nvSpPr>
        <p:spPr>
          <a:xfrm>
            <a:off x="6237344" y="2970239"/>
            <a:ext cx="4010604" cy="2585323"/>
          </a:xfrm>
          <a:prstGeom prst="rect">
            <a:avLst/>
          </a:prstGeom>
          <a:noFill/>
        </p:spPr>
        <p:txBody>
          <a:bodyPr wrap="square">
            <a:spAutoFit/>
          </a:bodyPr>
          <a:lstStyle/>
          <a:p>
            <a:pPr marL="285750" indent="-285750" algn="r" rtl="1">
              <a:buFont typeface="Arial" panose="020B0604020202020204" pitchFamily="34" charset="0"/>
              <a:buChar char="•"/>
            </a:pPr>
            <a:r>
              <a:rPr lang="ar-EG" dirty="0"/>
              <a:t>خصص </a:t>
            </a:r>
            <a:r>
              <a:rPr lang="ar-EG" b="1" dirty="0"/>
              <a:t>اجتماعًا أسبوعيًا سريعًا</a:t>
            </a:r>
            <a:r>
              <a:rPr lang="ar-EG" dirty="0"/>
              <a:t> (30 دقيقة) مع الفريق لمراجعة المؤشرات.</a:t>
            </a:r>
          </a:p>
          <a:p>
            <a:pPr marL="285750" indent="-285750" algn="r" rtl="1">
              <a:buFont typeface="Arial" panose="020B0604020202020204" pitchFamily="34" charset="0"/>
              <a:buChar char="•"/>
            </a:pPr>
            <a:r>
              <a:rPr lang="ar-JO" dirty="0"/>
              <a:t> </a:t>
            </a:r>
            <a:r>
              <a:rPr lang="en-US" dirty="0"/>
              <a:t> </a:t>
            </a:r>
            <a:r>
              <a:rPr lang="ar-EG" dirty="0"/>
              <a:t>احتفظ بـ </a:t>
            </a:r>
            <a:r>
              <a:rPr lang="ar-EG" b="1" dirty="0"/>
              <a:t>جدول متابعة </a:t>
            </a:r>
            <a:r>
              <a:rPr lang="en-MY" b="1" dirty="0"/>
              <a:t>Tracking Sheet</a:t>
            </a:r>
            <a:r>
              <a:rPr lang="en-MY" dirty="0"/>
              <a:t> </a:t>
            </a:r>
            <a:r>
              <a:rPr lang="ar-EG" dirty="0"/>
              <a:t>يسجل المؤشرات الرئيسية أسبوعًا بعد أسبوع.</a:t>
            </a:r>
          </a:p>
          <a:p>
            <a:pPr marL="285750" indent="-285750" algn="r" rtl="1">
              <a:buFont typeface="Arial" panose="020B0604020202020204" pitchFamily="34" charset="0"/>
              <a:buChar char="•"/>
            </a:pPr>
            <a:r>
              <a:rPr lang="ar-SA" dirty="0"/>
              <a:t>اختيار القنوات (رقمية، ميدانية، تقليدية)</a:t>
            </a:r>
          </a:p>
          <a:p>
            <a:pPr marL="285750" indent="-285750" algn="r" rtl="1">
              <a:buFont typeface="Arial" panose="020B0604020202020204" pitchFamily="34" charset="0"/>
              <a:buChar char="•"/>
            </a:pPr>
            <a:r>
              <a:rPr lang="ar-SA" dirty="0"/>
              <a:t>تطوير الرسائل </a:t>
            </a:r>
            <a:r>
              <a:rPr lang="ar-JO" dirty="0"/>
              <a:t>(</a:t>
            </a:r>
            <a:r>
              <a:rPr lang="en-US" b="1" dirty="0"/>
              <a:t>Message Development</a:t>
            </a:r>
            <a:r>
              <a:rPr lang="ar-JO" dirty="0"/>
              <a:t>) </a:t>
            </a:r>
            <a:r>
              <a:rPr lang="ar-SA" dirty="0"/>
              <a:t>بناءً على احتياجات وقيَم الجمهور</a:t>
            </a:r>
          </a:p>
          <a:p>
            <a:pPr marL="285750" indent="-285750" algn="r" rtl="1">
              <a:buFont typeface="Arial" panose="020B0604020202020204" pitchFamily="34" charset="0"/>
              <a:buChar char="•"/>
            </a:pPr>
            <a:r>
              <a:rPr lang="ar-SA" dirty="0"/>
              <a:t>تشكيل شراكات مع المؤسسات، القادة المجتمعيين، والمؤثرين</a:t>
            </a:r>
          </a:p>
        </p:txBody>
      </p:sp>
      <p:sp>
        <p:nvSpPr>
          <p:cNvPr id="20" name="Rectangle 19">
            <a:extLst>
              <a:ext uri="{FF2B5EF4-FFF2-40B4-BE49-F238E27FC236}">
                <a16:creationId xmlns:a16="http://schemas.microsoft.com/office/drawing/2014/main" xmlns="" id="{E69C47F3-D683-503E-2722-647A3AD13218}"/>
              </a:ext>
            </a:extLst>
          </p:cNvPr>
          <p:cNvSpPr/>
          <p:nvPr/>
        </p:nvSpPr>
        <p:spPr>
          <a:xfrm>
            <a:off x="1994512" y="1815562"/>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1" name="TextBox 20">
            <a:extLst>
              <a:ext uri="{FF2B5EF4-FFF2-40B4-BE49-F238E27FC236}">
                <a16:creationId xmlns:a16="http://schemas.microsoft.com/office/drawing/2014/main" xmlns="" id="{6D521261-ABE6-E0DD-8FE5-E9D562149D54}"/>
              </a:ext>
            </a:extLst>
          </p:cNvPr>
          <p:cNvSpPr txBox="1"/>
          <p:nvPr/>
        </p:nvSpPr>
        <p:spPr>
          <a:xfrm>
            <a:off x="1994512" y="2228158"/>
            <a:ext cx="3112714" cy="338554"/>
          </a:xfrm>
          <a:prstGeom prst="rect">
            <a:avLst/>
          </a:prstGeom>
          <a:solidFill>
            <a:srgbClr val="F2F2F2"/>
          </a:solidFill>
        </p:spPr>
        <p:txBody>
          <a:bodyPr wrap="square" rtlCol="0">
            <a:spAutoFit/>
          </a:bodyPr>
          <a:lstStyle>
            <a:defPPr>
              <a:defRPr lang="en-US"/>
            </a:defPPr>
            <a:lvl1pPr algn="r">
              <a:defRPr sz="1600" b="1"/>
            </a:lvl1pPr>
          </a:lstStyle>
          <a:p>
            <a:r>
              <a:rPr lang="ar-JO" dirty="0"/>
              <a:t>مثال</a:t>
            </a:r>
            <a:r>
              <a:rPr lang="ar-EG" dirty="0"/>
              <a:t> عملي</a:t>
            </a:r>
            <a:r>
              <a:rPr lang="ar-JO" dirty="0"/>
              <a:t>:</a:t>
            </a:r>
          </a:p>
        </p:txBody>
      </p:sp>
      <p:sp>
        <p:nvSpPr>
          <p:cNvPr id="24" name="TextBox 23">
            <a:extLst>
              <a:ext uri="{FF2B5EF4-FFF2-40B4-BE49-F238E27FC236}">
                <a16:creationId xmlns:a16="http://schemas.microsoft.com/office/drawing/2014/main" xmlns="" id="{3B0F354F-B4E3-701B-DC1E-3FC743C3C107}"/>
              </a:ext>
            </a:extLst>
          </p:cNvPr>
          <p:cNvSpPr txBox="1"/>
          <p:nvPr/>
        </p:nvSpPr>
        <p:spPr>
          <a:xfrm>
            <a:off x="1780327" y="2806422"/>
            <a:ext cx="3334862" cy="2554545"/>
          </a:xfrm>
          <a:prstGeom prst="rect">
            <a:avLst/>
          </a:prstGeom>
          <a:noFill/>
        </p:spPr>
        <p:txBody>
          <a:bodyPr wrap="square">
            <a:spAutoFit/>
          </a:bodyPr>
          <a:lstStyle/>
          <a:p>
            <a:pPr algn="r" rtl="1"/>
            <a:r>
              <a:rPr lang="ar-EG" sz="1600" b="1" dirty="0"/>
              <a:t>هدف الحملة: رفع وعي طلاب الجامعة بخطورة التدخين.</a:t>
            </a:r>
          </a:p>
          <a:p>
            <a:pPr algn="r" rtl="1"/>
            <a:endParaRPr lang="ar-EG" sz="1600" b="1" dirty="0"/>
          </a:p>
          <a:p>
            <a:pPr algn="r" rtl="1"/>
            <a:r>
              <a:rPr lang="ar-EG" sz="1600" b="1" dirty="0"/>
              <a:t>الأسبوع الأول:</a:t>
            </a:r>
            <a:r>
              <a:rPr lang="ar-EG" sz="1600" dirty="0"/>
              <a:t> 10,000 مشاهدة، 1,000 تفاعل.</a:t>
            </a:r>
          </a:p>
          <a:p>
            <a:pPr algn="r" rtl="1"/>
            <a:r>
              <a:rPr lang="ar-EG" sz="1600" b="1" dirty="0"/>
              <a:t>الأسبوع الثاني:</a:t>
            </a:r>
            <a:r>
              <a:rPr lang="ar-EG" sz="1600" dirty="0"/>
              <a:t> 12,000 مشاهدة، 700 تفاعل (انخفاض!)</a:t>
            </a:r>
          </a:p>
          <a:p>
            <a:pPr algn="r" rtl="1"/>
            <a:endParaRPr lang="en-US" sz="1600" dirty="0"/>
          </a:p>
          <a:p>
            <a:pPr algn="r" rtl="1"/>
            <a:r>
              <a:rPr lang="ar-EG" sz="1600" dirty="0"/>
              <a:t>تم تعديل عنوان الفيديو وصياغة النص، النتيجة في الأسبوع الثالث: +1,500 تفاعل.</a:t>
            </a:r>
          </a:p>
        </p:txBody>
      </p:sp>
      <p:sp>
        <p:nvSpPr>
          <p:cNvPr id="2" name="TextBox 1">
            <a:extLst>
              <a:ext uri="{FF2B5EF4-FFF2-40B4-BE49-F238E27FC236}">
                <a16:creationId xmlns:a16="http://schemas.microsoft.com/office/drawing/2014/main" xmlns="" id="{341F24B0-FB7E-F7B7-BF59-7D5E1A870E60}"/>
              </a:ext>
            </a:extLst>
          </p:cNvPr>
          <p:cNvSpPr txBox="1"/>
          <p:nvPr/>
        </p:nvSpPr>
        <p:spPr>
          <a:xfrm>
            <a:off x="6913040" y="2116627"/>
            <a:ext cx="3112714" cy="338554"/>
          </a:xfrm>
          <a:prstGeom prst="rect">
            <a:avLst/>
          </a:prstGeom>
          <a:solidFill>
            <a:srgbClr val="F2F2F2"/>
          </a:solidFill>
        </p:spPr>
        <p:txBody>
          <a:bodyPr wrap="square" rtlCol="0">
            <a:spAutoFit/>
          </a:bodyPr>
          <a:lstStyle/>
          <a:p>
            <a:pPr algn="r"/>
            <a:r>
              <a:rPr lang="ar-EG" sz="1600" b="1" dirty="0"/>
              <a:t>أفضل الممارسات للمراقبة الأسبوعية</a:t>
            </a:r>
          </a:p>
        </p:txBody>
      </p:sp>
      <p:pic>
        <p:nvPicPr>
          <p:cNvPr id="4" name="Picture 3"/>
          <p:cNvPicPr>
            <a:picLocks noChangeAspect="1"/>
          </p:cNvPicPr>
          <p:nvPr/>
        </p:nvPicPr>
        <p:blipFill>
          <a:blip r:embed="rId3"/>
          <a:stretch>
            <a:fillRect/>
          </a:stretch>
        </p:blipFill>
        <p:spPr>
          <a:xfrm>
            <a:off x="-911640" y="1284557"/>
            <a:ext cx="2634511" cy="5405562"/>
          </a:xfrm>
          <a:prstGeom prst="rect">
            <a:avLst/>
          </a:prstGeom>
        </p:spPr>
      </p:pic>
    </p:spTree>
    <p:extLst>
      <p:ext uri="{BB962C8B-B14F-4D97-AF65-F5344CB8AC3E}">
        <p14:creationId xmlns:p14="http://schemas.microsoft.com/office/powerpoint/2010/main" val="437228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50436" y="1622962"/>
            <a:ext cx="9345750" cy="424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289983" y="1807068"/>
            <a:ext cx="8466655" cy="523220"/>
          </a:xfrm>
          <a:prstGeom prst="rect">
            <a:avLst/>
          </a:prstGeom>
          <a:noFill/>
        </p:spPr>
        <p:txBody>
          <a:bodyPr wrap="square" rtlCol="0">
            <a:spAutoFit/>
          </a:bodyPr>
          <a:lstStyle/>
          <a:p>
            <a:pPr lvl="0" algn="r" rtl="1"/>
            <a:r>
              <a:rPr lang="en-MY" sz="2800" b="1" dirty="0" smtClean="0">
                <a:latin typeface="+mj-lt"/>
              </a:rPr>
              <a:t>1.7</a:t>
            </a:r>
            <a:r>
              <a:rPr lang="ar-EG" sz="2800" b="1" dirty="0" smtClean="0">
                <a:latin typeface="+mj-lt"/>
              </a:rPr>
              <a:t> </a:t>
            </a:r>
            <a:r>
              <a:rPr lang="ar-EG" sz="2800" b="1" dirty="0">
                <a:latin typeface="+mj-lt"/>
              </a:rPr>
              <a:t>تعديل الرسائل أو المحتوى عند الحاجة</a:t>
            </a:r>
            <a:endParaRPr lang="en-US" sz="2800" b="1" dirty="0">
              <a:latin typeface="+mj-lt"/>
            </a:endParaRPr>
          </a:p>
        </p:txBody>
      </p:sp>
      <p:sp>
        <p:nvSpPr>
          <p:cNvPr id="2" name="Rectangle 1"/>
          <p:cNvSpPr>
            <a:spLocks noChangeArrowheads="1"/>
          </p:cNvSpPr>
          <p:nvPr/>
        </p:nvSpPr>
        <p:spPr bwMode="auto">
          <a:xfrm>
            <a:off x="2863259" y="2738780"/>
            <a:ext cx="67894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dirty="0"/>
              <a:t>تعديل نبرة الرسالة أو تصميم المنشورات حسب ردود فعل الجمهور.</a:t>
            </a:r>
            <a:endParaRPr lang="ar-JO" dirty="0"/>
          </a:p>
          <a:p>
            <a:pPr algn="r" rtl="1"/>
            <a:endParaRPr lang="ar-EG" dirty="0"/>
          </a:p>
          <a:p>
            <a:pPr algn="r" rtl="1"/>
            <a:r>
              <a:rPr lang="ar-JO" dirty="0"/>
              <a:t>(</a:t>
            </a:r>
            <a:r>
              <a:rPr lang="en-MY" b="1" dirty="0">
                <a:solidFill>
                  <a:srgbClr val="C00000"/>
                </a:solidFill>
              </a:rPr>
              <a:t>A/B Testing</a:t>
            </a:r>
            <a:r>
              <a:rPr lang="ar-JO" dirty="0"/>
              <a:t>) - </a:t>
            </a:r>
            <a:r>
              <a:rPr lang="ar-EG" dirty="0"/>
              <a:t>اختبار أنواع مختلفة من المحتوى </a:t>
            </a:r>
            <a:endParaRPr lang="ar-JO" dirty="0"/>
          </a:p>
          <a:p>
            <a:pPr algn="r" rtl="1"/>
            <a:r>
              <a:rPr lang="ar-JO" dirty="0"/>
              <a:t>(</a:t>
            </a:r>
            <a:r>
              <a:rPr lang="en-MY" b="1" dirty="0">
                <a:solidFill>
                  <a:srgbClr val="C00000"/>
                </a:solidFill>
              </a:rPr>
              <a:t>Repurposing</a:t>
            </a:r>
            <a:r>
              <a:rPr lang="ar-JO" dirty="0"/>
              <a:t>) - إعادة استخدام أو تعديل المنشورات الناجحة </a:t>
            </a:r>
          </a:p>
          <a:p>
            <a:pPr algn="r" rtl="1"/>
            <a:r>
              <a:rPr lang="ar-JO" dirty="0"/>
              <a:t>(</a:t>
            </a:r>
            <a:r>
              <a:rPr lang="en-MY" b="1" dirty="0">
                <a:solidFill>
                  <a:srgbClr val="C00000"/>
                </a:solidFill>
              </a:rPr>
              <a:t>Trends</a:t>
            </a:r>
            <a:r>
              <a:rPr lang="ar-JO" dirty="0"/>
              <a:t>) - </a:t>
            </a:r>
            <a:r>
              <a:rPr lang="ar-EG" dirty="0"/>
              <a:t>الاستفادة من التوجهات الرائجة</a:t>
            </a:r>
            <a:endParaRPr lang="ar-JO" dirty="0"/>
          </a:p>
          <a:p>
            <a:pPr algn="r" rtl="1"/>
            <a:endParaRPr lang="ar-EG" dirty="0"/>
          </a:p>
          <a:p>
            <a:pPr algn="r" rtl="1"/>
            <a:r>
              <a:rPr lang="ar-EG" b="1" dirty="0"/>
              <a:t>الهدف:</a:t>
            </a:r>
            <a:r>
              <a:rPr lang="ar-EG" dirty="0"/>
              <a:t> إبقاء الحملة مرنة ومواكبة لتغيرات السوق وسلوك الجمهور.</a:t>
            </a:r>
          </a:p>
          <a:p>
            <a:pPr marL="0" marR="0" lvl="0" indent="0" algn="r" defTabSz="914400" rtl="1" eaLnBrk="0" fontAlgn="base" latinLnBrk="0" hangingPunct="0">
              <a:lnSpc>
                <a:spcPct val="100000"/>
              </a:lnSpc>
              <a:spcBef>
                <a:spcPct val="0"/>
              </a:spcBef>
              <a:spcAft>
                <a:spcPct val="0"/>
              </a:spcAft>
              <a:buClrTx/>
              <a:buSzTx/>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p:cNvPicPr>
            <a:picLocks noChangeAspect="1"/>
          </p:cNvPicPr>
          <p:nvPr/>
        </p:nvPicPr>
        <p:blipFill>
          <a:blip r:embed="rId3"/>
          <a:stretch>
            <a:fillRect/>
          </a:stretch>
        </p:blipFill>
        <p:spPr>
          <a:xfrm>
            <a:off x="892829" y="2992946"/>
            <a:ext cx="3185486" cy="2462650"/>
          </a:xfrm>
          <a:prstGeom prst="rect">
            <a:avLst/>
          </a:prstGeom>
        </p:spPr>
      </p:pic>
    </p:spTree>
    <p:extLst>
      <p:ext uri="{BB962C8B-B14F-4D97-AF65-F5344CB8AC3E}">
        <p14:creationId xmlns:p14="http://schemas.microsoft.com/office/powerpoint/2010/main" val="19948158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50436" y="1622962"/>
            <a:ext cx="9345750" cy="424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79193" y="1816141"/>
            <a:ext cx="8466655" cy="523220"/>
          </a:xfrm>
          <a:prstGeom prst="rect">
            <a:avLst/>
          </a:prstGeom>
          <a:noFill/>
        </p:spPr>
        <p:txBody>
          <a:bodyPr wrap="square" rtlCol="0">
            <a:spAutoFit/>
          </a:bodyPr>
          <a:lstStyle/>
          <a:p>
            <a:pPr lvl="0" algn="r" rtl="1"/>
            <a:r>
              <a:rPr lang="ar-EG" sz="2800" b="1" dirty="0">
                <a:solidFill>
                  <a:srgbClr val="FF0000"/>
                </a:solidFill>
                <a:latin typeface="+mj-lt"/>
              </a:rPr>
              <a:t>1.</a:t>
            </a:r>
            <a:r>
              <a:rPr lang="ar-JO" sz="2800" b="1" dirty="0">
                <a:solidFill>
                  <a:srgbClr val="FF0000"/>
                </a:solidFill>
                <a:latin typeface="+mj-lt"/>
              </a:rPr>
              <a:t>8</a:t>
            </a:r>
            <a:r>
              <a:rPr lang="ar-EG" sz="2800" b="1" dirty="0">
                <a:solidFill>
                  <a:srgbClr val="FF0000"/>
                </a:solidFill>
                <a:latin typeface="+mj-lt"/>
              </a:rPr>
              <a:t> </a:t>
            </a:r>
            <a:r>
              <a:rPr lang="ar-EG" sz="2800" b="1" dirty="0" smtClean="0">
                <a:solidFill>
                  <a:srgbClr val="FF0000"/>
                </a:solidFill>
                <a:latin typeface="+mj-lt"/>
              </a:rPr>
              <a:t>نشاط مقترح</a:t>
            </a:r>
            <a:endParaRPr lang="en-US" sz="2800" b="1" dirty="0">
              <a:solidFill>
                <a:srgbClr val="FF0000"/>
              </a:solidFill>
              <a:latin typeface="+mj-lt"/>
            </a:endParaRPr>
          </a:p>
        </p:txBody>
      </p:sp>
      <p:sp>
        <p:nvSpPr>
          <p:cNvPr id="2" name="Rectangle 1"/>
          <p:cNvSpPr>
            <a:spLocks noChangeArrowheads="1"/>
          </p:cNvSpPr>
          <p:nvPr/>
        </p:nvSpPr>
        <p:spPr bwMode="auto">
          <a:xfrm>
            <a:off x="2485572" y="3308857"/>
            <a:ext cx="67894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rtl="1"/>
            <a:r>
              <a:rPr lang="ar-EG" i="1" dirty="0" smtClean="0"/>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4" name="Rectangle 2"/>
          <p:cNvSpPr>
            <a:spLocks noChangeArrowheads="1"/>
          </p:cNvSpPr>
          <p:nvPr/>
        </p:nvSpPr>
        <p:spPr bwMode="auto">
          <a:xfrm>
            <a:off x="1743220" y="2414230"/>
            <a:ext cx="7902628"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panose="020B0604020202020204" pitchFamily="34" charset="0"/>
              </a:rPr>
              <a:t>🎯 </a:t>
            </a:r>
            <a:r>
              <a:rPr kumimoji="0" lang="ar-SA" sz="24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عنوان المهمة: حملة توعوية وهمية عن النوم الصحي</a:t>
            </a:r>
            <a:endParaRPr kumimoji="0" lang="en-US" sz="2400" b="1"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anose="020B0604020202020204" pitchFamily="34" charset="0"/>
              </a:rPr>
              <a:t>❝</a:t>
            </a:r>
            <a:r>
              <a:rPr kumimoji="0" lang="ar-SA" sz="24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تخيّل أنك مسؤول تسويق في حملة توعية تهدف لنشر ثقافة النوم الصحي بين طلاب الجامعة. المطلوب أن تتعامل مع الحملة وكأنها حقيقية</a:t>
            </a:r>
            <a:r>
              <a:rPr kumimoji="0" lang="ar-EG" sz="24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p>
          <a:p>
            <a:pPr marL="0" marR="0" lvl="0" indent="0" algn="r" defTabSz="914400" rtl="0" eaLnBrk="0" fontAlgn="base" latinLnBrk="0" hangingPunct="0">
              <a:lnSpc>
                <a:spcPct val="100000"/>
              </a:lnSpc>
              <a:spcBef>
                <a:spcPct val="0"/>
              </a:spcBef>
              <a:spcAft>
                <a:spcPct val="0"/>
              </a:spcAft>
              <a:buClrTx/>
              <a:buSzTx/>
              <a:buFontTx/>
              <a:buNone/>
              <a:tabLst/>
            </a:pPr>
            <a:endParaRPr lang="ar-EG" sz="2400" dirty="0" smtClean="0">
              <a:latin typeface="Arial" panose="020B0604020202020204" pitchFamily="34" charset="0"/>
              <a:cs typeface="Arial" panose="020B0604020202020204" pitchFamily="34" charset="0"/>
            </a:endParaRPr>
          </a:p>
          <a:p>
            <a:pPr lvl="0" algn="r" eaLnBrk="0" fontAlgn="base" hangingPunct="0">
              <a:spcBef>
                <a:spcPct val="0"/>
              </a:spcBef>
              <a:spcAft>
                <a:spcPct val="0"/>
              </a:spcAft>
            </a:pPr>
            <a:r>
              <a:rPr kumimoji="0" lang="ar-EG" sz="1100" b="0" i="0" u="none" strike="noStrike" cap="none" normalizeH="0" baseline="0" dirty="0" smtClean="0">
                <a:ln>
                  <a:noFill/>
                </a:ln>
                <a:solidFill>
                  <a:schemeClr val="tx1"/>
                </a:solidFill>
                <a:effectLst/>
                <a:latin typeface="Arial" panose="020B0604020202020204" pitchFamily="34" charset="0"/>
              </a:rPr>
              <a:t> </a:t>
            </a:r>
            <a:r>
              <a:rPr lang="ar-EG" dirty="0"/>
              <a:t>1. </a:t>
            </a:r>
            <a:r>
              <a:rPr lang="ar-EG" sz="2400" b="1" dirty="0">
                <a:solidFill>
                  <a:srgbClr val="FF0000"/>
                </a:solidFill>
              </a:rPr>
              <a:t>اقترح الخطوات الأساسية لتشغيل </a:t>
            </a:r>
            <a:r>
              <a:rPr lang="ar-EG" sz="2400" b="1" dirty="0" smtClean="0">
                <a:solidFill>
                  <a:srgbClr val="FF0000"/>
                </a:solidFill>
              </a:rPr>
              <a:t>الحملة</a:t>
            </a:r>
            <a:endParaRPr lang="en-US" sz="2400" b="1" dirty="0">
              <a:solidFill>
                <a:srgbClr val="FF0000"/>
              </a:solidFill>
            </a:endParaRPr>
          </a:p>
        </p:txBody>
      </p:sp>
      <p:pic>
        <p:nvPicPr>
          <p:cNvPr id="6" name="Picture 5"/>
          <p:cNvPicPr>
            <a:picLocks noChangeAspect="1"/>
          </p:cNvPicPr>
          <p:nvPr/>
        </p:nvPicPr>
        <p:blipFill>
          <a:blip r:embed="rId3"/>
          <a:stretch>
            <a:fillRect/>
          </a:stretch>
        </p:blipFill>
        <p:spPr>
          <a:xfrm>
            <a:off x="-864064" y="4567218"/>
            <a:ext cx="3429000" cy="1441806"/>
          </a:xfrm>
          <a:prstGeom prst="rect">
            <a:avLst/>
          </a:prstGeom>
        </p:spPr>
      </p:pic>
    </p:spTree>
    <p:extLst>
      <p:ext uri="{BB962C8B-B14F-4D97-AF65-F5344CB8AC3E}">
        <p14:creationId xmlns:p14="http://schemas.microsoft.com/office/powerpoint/2010/main" val="38382628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954107"/>
          </a:xfrm>
          <a:prstGeom prst="rect">
            <a:avLst/>
          </a:prstGeom>
          <a:noFill/>
        </p:spPr>
        <p:txBody>
          <a:bodyPr wrap="square">
            <a:spAutoFit/>
          </a:bodyPr>
          <a:lstStyle/>
          <a:p>
            <a:pPr algn="ctr" rtl="1"/>
            <a:r>
              <a:rPr lang="ar-EG" sz="2800" b="1" dirty="0"/>
              <a:t>2. الموارد </a:t>
            </a:r>
            <a:r>
              <a:rPr lang="ar-EG" sz="2800" b="1" dirty="0" smtClean="0"/>
              <a:t>الازمة لتشغيل </a:t>
            </a:r>
            <a:r>
              <a:rPr lang="ar-EG" sz="2800" b="1" dirty="0"/>
              <a:t>حملات التسويق الاجتماعي</a:t>
            </a:r>
            <a:endParaRPr lang="en-US" sz="2800" dirty="0">
              <a:latin typeface="Microsoft Uighur" panose="02000000000000000000" pitchFamily="2" charset="-78"/>
            </a:endParaRPr>
          </a:p>
        </p:txBody>
      </p:sp>
    </p:spTree>
    <p:extLst>
      <p:ext uri="{BB962C8B-B14F-4D97-AF65-F5344CB8AC3E}">
        <p14:creationId xmlns:p14="http://schemas.microsoft.com/office/powerpoint/2010/main" val="1163448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FC3A9AC-141A-D92D-2668-F7F1F2E300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27621B9-37DF-3CFE-14BF-38811AE7A8A9}"/>
              </a:ext>
            </a:extLst>
          </p:cNvPr>
          <p:cNvSpPr/>
          <p:nvPr/>
        </p:nvSpPr>
        <p:spPr>
          <a:xfrm>
            <a:off x="1191694" y="1595804"/>
            <a:ext cx="9345750" cy="4862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F977BAAE-6BC1-B1E4-1A71-2BE4AD970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7C3F277-A32F-FCF9-13AA-3474D8F3CBB2}"/>
              </a:ext>
            </a:extLst>
          </p:cNvPr>
          <p:cNvSpPr txBox="1"/>
          <p:nvPr/>
        </p:nvSpPr>
        <p:spPr>
          <a:xfrm>
            <a:off x="1631241" y="1772472"/>
            <a:ext cx="8466655" cy="523220"/>
          </a:xfrm>
          <a:prstGeom prst="rect">
            <a:avLst/>
          </a:prstGeom>
          <a:noFill/>
        </p:spPr>
        <p:txBody>
          <a:bodyPr wrap="square" rtlCol="0">
            <a:spAutoFit/>
          </a:bodyPr>
          <a:lstStyle/>
          <a:p>
            <a:pPr algn="just" rtl="1"/>
            <a:r>
              <a:rPr lang="ar-EG" sz="2800" b="1" dirty="0" smtClean="0"/>
              <a:t>1. </a:t>
            </a:r>
            <a:r>
              <a:rPr lang="ar-EG" sz="2800" b="1" dirty="0"/>
              <a:t>الموارد اللازمة لتشغيل الحملات</a:t>
            </a:r>
          </a:p>
        </p:txBody>
      </p:sp>
      <p:sp>
        <p:nvSpPr>
          <p:cNvPr id="4" name="TextBox 3">
            <a:extLst>
              <a:ext uri="{FF2B5EF4-FFF2-40B4-BE49-F238E27FC236}">
                <a16:creationId xmlns:a16="http://schemas.microsoft.com/office/drawing/2014/main" xmlns="" id="{557DC53C-DBB5-E574-CA00-128CA3C3864F}"/>
              </a:ext>
            </a:extLst>
          </p:cNvPr>
          <p:cNvSpPr txBox="1"/>
          <p:nvPr/>
        </p:nvSpPr>
        <p:spPr>
          <a:xfrm>
            <a:off x="2375452" y="2383258"/>
            <a:ext cx="7722444" cy="1015663"/>
          </a:xfrm>
          <a:prstGeom prst="rect">
            <a:avLst/>
          </a:prstGeom>
          <a:noFill/>
        </p:spPr>
        <p:txBody>
          <a:bodyPr wrap="square" rtlCol="0">
            <a:spAutoFit/>
          </a:bodyPr>
          <a:lstStyle/>
          <a:p>
            <a:pPr algn="r" rtl="1"/>
            <a:r>
              <a:rPr lang="ar-EG" sz="2000" b="1" dirty="0"/>
              <a:t>لتشغيل حملات التسويق الاجتماعي الناجحة</a:t>
            </a:r>
            <a:r>
              <a:rPr lang="ar-EG" sz="2000" dirty="0"/>
              <a:t>، تحتاج إلى مجموعة من الموارد التي تشمل الميزانية، الأدوات، فريق العمل، المحتوى الجذاب، والتحليلات. يجب أيضًا تخصيص هذه الموارد بشكل فعال وتحليل الأداء بشكل دائم لتحسين النتائج</a:t>
            </a:r>
            <a:endParaRPr lang="en-US" sz="2000" dirty="0"/>
          </a:p>
        </p:txBody>
      </p:sp>
      <p:sp>
        <p:nvSpPr>
          <p:cNvPr id="9" name="TextBox 8">
            <a:extLst>
              <a:ext uri="{FF2B5EF4-FFF2-40B4-BE49-F238E27FC236}">
                <a16:creationId xmlns:a16="http://schemas.microsoft.com/office/drawing/2014/main" xmlns="" id="{B274C3EB-BBF8-0C15-A538-4ED89ABB0BD6}"/>
              </a:ext>
            </a:extLst>
          </p:cNvPr>
          <p:cNvSpPr txBox="1"/>
          <p:nvPr/>
        </p:nvSpPr>
        <p:spPr>
          <a:xfrm>
            <a:off x="3637722" y="3645059"/>
            <a:ext cx="6408122" cy="3139321"/>
          </a:xfrm>
          <a:prstGeom prst="rect">
            <a:avLst/>
          </a:prstGeom>
          <a:noFill/>
        </p:spPr>
        <p:txBody>
          <a:bodyPr wrap="square">
            <a:spAutoFit/>
          </a:bodyPr>
          <a:lstStyle/>
          <a:p>
            <a:pPr algn="r" rtl="1"/>
            <a:r>
              <a:rPr lang="ar-EG" sz="1800" dirty="0"/>
              <a:t>لا تقتصر أهداف هذه الحملة على مجرد </a:t>
            </a:r>
            <a:r>
              <a:rPr lang="ar-EG" sz="1800" b="1" dirty="0"/>
              <a:t>تحقيق تبني السلوك الإيجابي</a:t>
            </a:r>
            <a:r>
              <a:rPr lang="ar-EG" sz="1800" dirty="0"/>
              <a:t> أو </a:t>
            </a:r>
            <a:r>
              <a:rPr lang="ar-EG" sz="1800" b="1" dirty="0"/>
              <a:t>طلب الخدمة الاجتماعية</a:t>
            </a:r>
            <a:r>
              <a:rPr lang="ar-EG" sz="1800" dirty="0"/>
              <a:t>، بل تسعى أيضًا إلى:</a:t>
            </a:r>
            <a:endParaRPr lang="ar-JO" sz="1800" dirty="0"/>
          </a:p>
          <a:p>
            <a:pPr marL="285750" indent="-285750" algn="r" rtl="1">
              <a:buFont typeface="Arial" panose="020B0604020202020204" pitchFamily="34" charset="0"/>
              <a:buChar char="•"/>
            </a:pPr>
            <a:r>
              <a:rPr lang="ar-JO" dirty="0"/>
              <a:t>	ترسيخ </a:t>
            </a:r>
            <a:r>
              <a:rPr lang="ar-JO" dirty="0">
                <a:solidFill>
                  <a:srgbClr val="FF0000"/>
                </a:solidFill>
              </a:rPr>
              <a:t>صورة ذهنية مميزة </a:t>
            </a:r>
            <a:r>
              <a:rPr lang="ar-JO" dirty="0"/>
              <a:t>للمنظمة في المجتمع.</a:t>
            </a:r>
          </a:p>
          <a:p>
            <a:pPr marL="285750" indent="-285750" algn="r" rtl="1">
              <a:buFont typeface="Arial" panose="020B0604020202020204" pitchFamily="34" charset="0"/>
              <a:buChar char="•"/>
            </a:pPr>
            <a:r>
              <a:rPr lang="ar-JO" dirty="0"/>
              <a:t>	تعزيز الأثر المجتمعي الإيجابي عبر التوعية والحوار </a:t>
            </a:r>
            <a:r>
              <a:rPr lang="ar-JO" sz="18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a:t>
            </a:r>
            <a:endParaRPr lang="en-US" sz="18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a:p>
            <a:pPr marL="285750" indent="-285750" algn="r" rtl="1">
              <a:buFont typeface="Arial" panose="020B0604020202020204" pitchFamily="34" charset="0"/>
              <a:buChar char="•"/>
            </a:pPr>
            <a:endParaRPr lang="en-US"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a:p>
            <a:pPr algn="r" rtl="1"/>
            <a:r>
              <a:rPr lang="ar-JO" dirty="0"/>
              <a:t>وتهدف هذه الحملات الى:</a:t>
            </a:r>
          </a:p>
          <a:p>
            <a:pPr marL="285750" indent="-285750" algn="r" rtl="1">
              <a:buFont typeface="Arial" panose="020B0604020202020204" pitchFamily="34" charset="0"/>
              <a:buChar char="•"/>
            </a:pPr>
            <a:r>
              <a:rPr lang="ar-JO" dirty="0"/>
              <a:t>	توعية الجمهور بأبعاد </a:t>
            </a:r>
            <a:r>
              <a:rPr lang="ar-JO" dirty="0">
                <a:solidFill>
                  <a:srgbClr val="FF0000"/>
                </a:solidFill>
              </a:rPr>
              <a:t>المشكلات الاجتماعية</a:t>
            </a:r>
            <a:r>
              <a:rPr lang="ar-JO" dirty="0"/>
              <a:t>.	</a:t>
            </a:r>
          </a:p>
          <a:p>
            <a:pPr marL="285750" indent="-285750" algn="r" rtl="1">
              <a:buFont typeface="Arial" panose="020B0604020202020204" pitchFamily="34" charset="0"/>
              <a:buChar char="•"/>
            </a:pPr>
            <a:r>
              <a:rPr lang="ar-JO" dirty="0"/>
              <a:t>	المساهمة في الوقاية منها.</a:t>
            </a:r>
          </a:p>
          <a:p>
            <a:pPr marL="285750" indent="-285750" algn="r" rtl="1">
              <a:buFont typeface="Arial" panose="020B0604020202020204" pitchFamily="34" charset="0"/>
              <a:buChar char="•"/>
            </a:pPr>
            <a:r>
              <a:rPr lang="ar-JO" dirty="0"/>
              <a:t>	دعم جهود تنمية المجتمع وتطويره المستدام.</a:t>
            </a:r>
          </a:p>
          <a:p>
            <a:pPr algn="r" rtl="1"/>
            <a:endParaRPr lang="ar-JO" dirty="0"/>
          </a:p>
          <a:p>
            <a:pPr algn="r" rtl="1"/>
            <a:endParaRPr lang="ar-JO" dirty="0"/>
          </a:p>
        </p:txBody>
      </p:sp>
      <p:pic>
        <p:nvPicPr>
          <p:cNvPr id="3" name="Picture 2">
            <a:extLst>
              <a:ext uri="{FF2B5EF4-FFF2-40B4-BE49-F238E27FC236}">
                <a16:creationId xmlns:a16="http://schemas.microsoft.com/office/drawing/2014/main" xmlns="" id="{73FBFC46-272D-5046-4AB7-6A2BC6BB33A8}"/>
              </a:ext>
            </a:extLst>
          </p:cNvPr>
          <p:cNvPicPr>
            <a:picLocks noChangeAspect="1"/>
          </p:cNvPicPr>
          <p:nvPr/>
        </p:nvPicPr>
        <p:blipFill>
          <a:blip r:embed="rId3"/>
          <a:stretch>
            <a:fillRect/>
          </a:stretch>
        </p:blipFill>
        <p:spPr>
          <a:xfrm>
            <a:off x="745211" y="3163036"/>
            <a:ext cx="2513821" cy="2570139"/>
          </a:xfrm>
          <a:prstGeom prst="rect">
            <a:avLst/>
          </a:prstGeom>
        </p:spPr>
      </p:pic>
    </p:spTree>
    <p:extLst>
      <p:ext uri="{BB962C8B-B14F-4D97-AF65-F5344CB8AC3E}">
        <p14:creationId xmlns:p14="http://schemas.microsoft.com/office/powerpoint/2010/main" val="10849190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191693" y="1550504"/>
            <a:ext cx="9345750" cy="5031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1654557" y="1708992"/>
            <a:ext cx="8466655" cy="523220"/>
          </a:xfrm>
          <a:prstGeom prst="rect">
            <a:avLst/>
          </a:prstGeom>
          <a:noFill/>
        </p:spPr>
        <p:txBody>
          <a:bodyPr wrap="square" rtlCol="0">
            <a:spAutoFit/>
          </a:bodyPr>
          <a:lstStyle/>
          <a:p>
            <a:pPr algn="just" rtl="1"/>
            <a:r>
              <a:rPr lang="ar-EG" sz="2800" b="1" dirty="0"/>
              <a:t>2</a:t>
            </a:r>
            <a:r>
              <a:rPr lang="ar-JO" sz="2800" b="1" dirty="0"/>
              <a:t>.1</a:t>
            </a:r>
            <a:r>
              <a:rPr lang="ar-EG" sz="2800" b="1" dirty="0"/>
              <a:t>. الميزانية المالية في تشغيل الحملات التسويقية</a:t>
            </a:r>
          </a:p>
        </p:txBody>
      </p:sp>
      <p:sp>
        <p:nvSpPr>
          <p:cNvPr id="14" name="TextBox 13">
            <a:extLst>
              <a:ext uri="{FF2B5EF4-FFF2-40B4-BE49-F238E27FC236}">
                <a16:creationId xmlns:a16="http://schemas.microsoft.com/office/drawing/2014/main" xmlns="" id="{3D3F5C4D-AAEC-92D6-2F7C-962B05115FE3}"/>
              </a:ext>
            </a:extLst>
          </p:cNvPr>
          <p:cNvSpPr txBox="1"/>
          <p:nvPr/>
        </p:nvSpPr>
        <p:spPr>
          <a:xfrm>
            <a:off x="6594873" y="4498014"/>
            <a:ext cx="3112714" cy="1569660"/>
          </a:xfrm>
          <a:prstGeom prst="rect">
            <a:avLst/>
          </a:prstGeom>
          <a:solidFill>
            <a:srgbClr val="F2F2F2"/>
          </a:solidFill>
        </p:spPr>
        <p:txBody>
          <a:bodyPr wrap="square" rtlCol="0">
            <a:spAutoFit/>
          </a:bodyPr>
          <a:lstStyle/>
          <a:p>
            <a:pPr algn="r" rtl="1"/>
            <a:r>
              <a:rPr lang="ar-EG" sz="1600" b="1" dirty="0"/>
              <a:t>أهمية التخطيط المالي للميزانية</a:t>
            </a:r>
          </a:p>
          <a:p>
            <a:pPr algn="r" rtl="1"/>
            <a:r>
              <a:rPr lang="ar-EG" sz="1600" dirty="0"/>
              <a:t>تحديد سقف الإنفاق بناءً على الموارد المتاحة.</a:t>
            </a:r>
          </a:p>
          <a:p>
            <a:pPr algn="r" rtl="1"/>
            <a:r>
              <a:rPr lang="ar-EG" sz="1600" dirty="0"/>
              <a:t>توزيع الميزانية بذكاء على القنوات والأنشطة ذات الأولوية الأكبر.</a:t>
            </a:r>
          </a:p>
          <a:p>
            <a:pPr algn="r" rtl="1"/>
            <a:r>
              <a:rPr lang="ar-EG" sz="1600" dirty="0"/>
              <a:t>تفادي الإنفاق الزائد أو التبذير.</a:t>
            </a:r>
          </a:p>
          <a:p>
            <a:pPr algn="r" rtl="1"/>
            <a:r>
              <a:rPr lang="ar-EG" sz="1600" dirty="0"/>
              <a:t>قياس العائد على الاستثمار </a:t>
            </a:r>
            <a:r>
              <a:rPr lang="en-US" sz="1600" dirty="0"/>
              <a:t> </a:t>
            </a:r>
            <a:r>
              <a:rPr lang="en-MY" sz="1600" dirty="0"/>
              <a:t>ROI </a:t>
            </a:r>
            <a:r>
              <a:rPr lang="ar-EG" sz="1600" dirty="0"/>
              <a:t>بدقة.</a:t>
            </a:r>
          </a:p>
        </p:txBody>
      </p:sp>
      <p:sp>
        <p:nvSpPr>
          <p:cNvPr id="15" name="TextBox 14">
            <a:extLst>
              <a:ext uri="{FF2B5EF4-FFF2-40B4-BE49-F238E27FC236}">
                <a16:creationId xmlns:a16="http://schemas.microsoft.com/office/drawing/2014/main" xmlns="" id="{E8DEC40A-04F6-7F91-CDBC-05671E5F383C}"/>
              </a:ext>
            </a:extLst>
          </p:cNvPr>
          <p:cNvSpPr txBox="1"/>
          <p:nvPr/>
        </p:nvSpPr>
        <p:spPr>
          <a:xfrm>
            <a:off x="6594873" y="2502870"/>
            <a:ext cx="3417248" cy="1815882"/>
          </a:xfrm>
          <a:prstGeom prst="rect">
            <a:avLst/>
          </a:prstGeom>
          <a:noFill/>
        </p:spPr>
        <p:txBody>
          <a:bodyPr wrap="square">
            <a:spAutoFit/>
          </a:bodyPr>
          <a:lstStyle/>
          <a:p>
            <a:pPr marL="285750" indent="-285750" algn="r" rtl="1">
              <a:buFont typeface="Arial" panose="020B0604020202020204" pitchFamily="34" charset="0"/>
              <a:buChar char="•"/>
            </a:pPr>
            <a:r>
              <a:rPr lang="ar-EG" sz="1600" dirty="0"/>
              <a:t>تحديد الميزانية المناسبة لحملتك التسويقية، بما في ذلك تكاليف الإعلانات، ووسائل التواصل الاجتماعي، ووسائل الإعلام المتاحة.</a:t>
            </a:r>
          </a:p>
          <a:p>
            <a:pPr marL="285750" indent="-285750" algn="r">
              <a:buFont typeface="Arial" panose="020B0604020202020204" pitchFamily="34" charset="0"/>
              <a:buChar char="•"/>
            </a:pPr>
            <a:endParaRPr lang="ar-EG" sz="1600" dirty="0"/>
          </a:p>
          <a:p>
            <a:pPr marL="285750" indent="-285750" algn="r" rtl="1">
              <a:buFont typeface="Arial" panose="020B0604020202020204" pitchFamily="34" charset="0"/>
              <a:buChar char="•"/>
            </a:pPr>
            <a:r>
              <a:rPr lang="ar-EG" sz="1600" dirty="0"/>
              <a:t>تخصيص الموارد بشكل فعال داخل الميزانية، مع مراعاة الأولويات وتوزيع الموارد بين الفرق المسؤولة عن تنفيذ الحملة</a:t>
            </a:r>
            <a:endParaRPr lang="en-US" sz="1600" b="1" dirty="0"/>
          </a:p>
        </p:txBody>
      </p:sp>
      <p:sp>
        <p:nvSpPr>
          <p:cNvPr id="16" name="TextBox 15">
            <a:extLst>
              <a:ext uri="{FF2B5EF4-FFF2-40B4-BE49-F238E27FC236}">
                <a16:creationId xmlns:a16="http://schemas.microsoft.com/office/drawing/2014/main" xmlns="" id="{E8DEC40A-04F6-7F91-CDBC-05671E5F383C}"/>
              </a:ext>
            </a:extLst>
          </p:cNvPr>
          <p:cNvSpPr txBox="1"/>
          <p:nvPr/>
        </p:nvSpPr>
        <p:spPr>
          <a:xfrm>
            <a:off x="1822299" y="2407626"/>
            <a:ext cx="3318278" cy="4001095"/>
          </a:xfrm>
          <a:prstGeom prst="rect">
            <a:avLst/>
          </a:prstGeom>
          <a:noFill/>
        </p:spPr>
        <p:txBody>
          <a:bodyPr wrap="square">
            <a:spAutoFit/>
          </a:bodyPr>
          <a:lstStyle/>
          <a:p>
            <a:pPr algn="r"/>
            <a:r>
              <a:rPr lang="ar-EG" sz="1600" b="1" dirty="0"/>
              <a:t>عناصر الميزانية المالية للحملة التسويقية</a:t>
            </a:r>
            <a:endParaRPr lang="en-US" sz="1600" b="1" dirty="0"/>
          </a:p>
          <a:p>
            <a:pPr algn="r"/>
            <a:endParaRPr lang="ar-EG" sz="1400" b="1" dirty="0"/>
          </a:p>
          <a:p>
            <a:pPr algn="r"/>
            <a:r>
              <a:rPr lang="ar-EG" sz="1400" b="1" dirty="0">
                <a:solidFill>
                  <a:srgbClr val="C00000"/>
                </a:solidFill>
              </a:rPr>
              <a:t>تكلفة الإعلان:</a:t>
            </a:r>
            <a:r>
              <a:rPr lang="ar-EG" sz="1400" dirty="0">
                <a:solidFill>
                  <a:srgbClr val="C00000"/>
                </a:solidFill>
              </a:rPr>
              <a:t> </a:t>
            </a:r>
            <a:r>
              <a:rPr lang="ar-EG" sz="1400" dirty="0"/>
              <a:t>مثل الإعلانات المدفوعة على منصات التواصل الاجتماعي، محركات البحث، التلفزيون، والراديو.</a:t>
            </a:r>
            <a:endParaRPr lang="en-US" sz="1400" dirty="0"/>
          </a:p>
          <a:p>
            <a:pPr algn="r"/>
            <a:endParaRPr lang="ar-EG" sz="1400" dirty="0">
              <a:solidFill>
                <a:srgbClr val="C00000"/>
              </a:solidFill>
            </a:endParaRPr>
          </a:p>
          <a:p>
            <a:pPr algn="r"/>
            <a:r>
              <a:rPr lang="ar-EG" sz="1400" b="1" dirty="0">
                <a:solidFill>
                  <a:srgbClr val="C00000"/>
                </a:solidFill>
              </a:rPr>
              <a:t>تكلفة إنشاء المحتوى:</a:t>
            </a:r>
            <a:r>
              <a:rPr lang="ar-EG" sz="1400" dirty="0">
                <a:solidFill>
                  <a:srgbClr val="C00000"/>
                </a:solidFill>
              </a:rPr>
              <a:t> </a:t>
            </a:r>
            <a:r>
              <a:rPr lang="ar-EG" sz="1400" dirty="0"/>
              <a:t>تصميم الصور، الفيديوهات، كتابة النصوص، والتصوير.</a:t>
            </a:r>
            <a:endParaRPr lang="en-US" sz="1400" dirty="0"/>
          </a:p>
          <a:p>
            <a:pPr algn="r"/>
            <a:endParaRPr lang="ar-EG" sz="1400" dirty="0"/>
          </a:p>
          <a:p>
            <a:pPr algn="r"/>
            <a:r>
              <a:rPr lang="ar-EG" sz="1400" b="1" dirty="0">
                <a:solidFill>
                  <a:srgbClr val="C00000"/>
                </a:solidFill>
              </a:rPr>
              <a:t>تكلفة أدوات وتقنيات التسويق:</a:t>
            </a:r>
            <a:r>
              <a:rPr lang="ar-EG" sz="1400" dirty="0">
                <a:solidFill>
                  <a:srgbClr val="C00000"/>
                </a:solidFill>
              </a:rPr>
              <a:t> </a:t>
            </a:r>
            <a:r>
              <a:rPr lang="ar-EG" sz="1400" dirty="0"/>
              <a:t>الاشتراكات في برامج إدارة الحملات، أدوات التحليل، وأدوات البريد الإلكتروني.</a:t>
            </a:r>
            <a:endParaRPr lang="en-US" sz="1400" dirty="0"/>
          </a:p>
          <a:p>
            <a:pPr algn="r"/>
            <a:endParaRPr lang="ar-EG" sz="1400" dirty="0"/>
          </a:p>
          <a:p>
            <a:pPr algn="r"/>
            <a:r>
              <a:rPr lang="ar-EG" sz="1400" b="1" dirty="0">
                <a:solidFill>
                  <a:srgbClr val="C00000"/>
                </a:solidFill>
              </a:rPr>
              <a:t>تكلفة الموارد البشرية:</a:t>
            </a:r>
            <a:r>
              <a:rPr lang="ar-EG" sz="1400" dirty="0">
                <a:solidFill>
                  <a:srgbClr val="C00000"/>
                </a:solidFill>
              </a:rPr>
              <a:t> </a:t>
            </a:r>
            <a:r>
              <a:rPr lang="ar-EG" sz="1400" dirty="0"/>
              <a:t>رواتب فريق التسويق، الاستشاريين، أو المقاولين الخارجيين.</a:t>
            </a:r>
            <a:endParaRPr lang="en-US" sz="1400" dirty="0"/>
          </a:p>
          <a:p>
            <a:pPr algn="r"/>
            <a:endParaRPr lang="ar-EG" sz="1400" dirty="0"/>
          </a:p>
          <a:p>
            <a:pPr algn="r"/>
            <a:r>
              <a:rPr lang="ar-EG" sz="1400" b="1" dirty="0">
                <a:solidFill>
                  <a:srgbClr val="C00000"/>
                </a:solidFill>
              </a:rPr>
              <a:t>تكاليف إضافية:</a:t>
            </a:r>
            <a:r>
              <a:rPr lang="ar-EG" sz="1400" dirty="0">
                <a:solidFill>
                  <a:srgbClr val="C00000"/>
                </a:solidFill>
              </a:rPr>
              <a:t> </a:t>
            </a:r>
            <a:r>
              <a:rPr lang="ar-EG" sz="1400" dirty="0"/>
              <a:t>مثل فعاليات إطلاق الحملة، المسابقات، أو الهدايا الترويجية.</a:t>
            </a:r>
          </a:p>
        </p:txBody>
      </p:sp>
    </p:spTree>
    <p:extLst>
      <p:ext uri="{BB962C8B-B14F-4D97-AF65-F5344CB8AC3E}">
        <p14:creationId xmlns:p14="http://schemas.microsoft.com/office/powerpoint/2010/main" val="30627900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191693" y="1820981"/>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xmlns="" id="{A133C4D2-8BFA-01F6-5521-C9A9F489A531}"/>
              </a:ext>
            </a:extLst>
          </p:cNvPr>
          <p:cNvSpPr txBox="1"/>
          <p:nvPr/>
        </p:nvSpPr>
        <p:spPr>
          <a:xfrm>
            <a:off x="6876091" y="2737969"/>
            <a:ext cx="3112714" cy="338554"/>
          </a:xfrm>
          <a:prstGeom prst="rect">
            <a:avLst/>
          </a:prstGeom>
          <a:solidFill>
            <a:srgbClr val="F2F2F2"/>
          </a:solidFill>
        </p:spPr>
        <p:txBody>
          <a:bodyPr wrap="square" rtlCol="0">
            <a:spAutoFit/>
          </a:bodyPr>
          <a:lstStyle/>
          <a:p>
            <a:pPr algn="r"/>
            <a:endPar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7" name="TextBox 6">
            <a:extLst>
              <a:ext uri="{FF2B5EF4-FFF2-40B4-BE49-F238E27FC236}">
                <a16:creationId xmlns:a16="http://schemas.microsoft.com/office/drawing/2014/main" xmlns="" id="{184354CA-D75E-95FD-625F-F6BE255C0308}"/>
              </a:ext>
            </a:extLst>
          </p:cNvPr>
          <p:cNvSpPr txBox="1"/>
          <p:nvPr/>
        </p:nvSpPr>
        <p:spPr>
          <a:xfrm>
            <a:off x="1631240" y="1989525"/>
            <a:ext cx="8466655" cy="954107"/>
          </a:xfrm>
          <a:prstGeom prst="rect">
            <a:avLst/>
          </a:prstGeom>
          <a:noFill/>
        </p:spPr>
        <p:txBody>
          <a:bodyPr wrap="square" rtlCol="0">
            <a:spAutoFit/>
          </a:bodyPr>
          <a:lstStyle/>
          <a:p>
            <a:pPr algn="just" rtl="1"/>
            <a:r>
              <a:rPr lang="en-MY" sz="2800" b="1" dirty="0" smtClean="0"/>
              <a:t>2.2</a:t>
            </a:r>
            <a:r>
              <a:rPr lang="ar-EG" sz="2800" b="1" dirty="0" smtClean="0"/>
              <a:t>. </a:t>
            </a:r>
            <a:r>
              <a:rPr lang="ar-EG" sz="2800" b="1" dirty="0"/>
              <a:t>كيفية إعداد ميزانية فعالة للحملة</a:t>
            </a:r>
            <a:endParaRPr lang="en-US" sz="2800" b="1" dirty="0"/>
          </a:p>
          <a:p>
            <a:pPr algn="just" rtl="1"/>
            <a:endParaRPr lang="ar-EG" sz="2800" b="1" dirty="0">
              <a:solidFill>
                <a:srgbClr val="C00000"/>
              </a:solidFill>
            </a:endParaRPr>
          </a:p>
        </p:txBody>
      </p:sp>
      <p:sp>
        <p:nvSpPr>
          <p:cNvPr id="3" name="TextBox 2">
            <a:extLst>
              <a:ext uri="{FF2B5EF4-FFF2-40B4-BE49-F238E27FC236}">
                <a16:creationId xmlns:a16="http://schemas.microsoft.com/office/drawing/2014/main" xmlns="" id="{0C27E1CE-E003-41D3-0C5F-286802026658}"/>
              </a:ext>
            </a:extLst>
          </p:cNvPr>
          <p:cNvSpPr txBox="1"/>
          <p:nvPr/>
        </p:nvSpPr>
        <p:spPr>
          <a:xfrm>
            <a:off x="2422411" y="2732651"/>
            <a:ext cx="3112714" cy="338554"/>
          </a:xfrm>
          <a:prstGeom prst="rect">
            <a:avLst/>
          </a:prstGeom>
          <a:solidFill>
            <a:srgbClr val="F2F2F2"/>
          </a:solidFill>
        </p:spPr>
        <p:txBody>
          <a:bodyPr wrap="square" rtlCol="0">
            <a:spAutoFit/>
          </a:bodyPr>
          <a:lstStyle/>
          <a:p>
            <a:pPr algn="r"/>
            <a:endPar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15" name="TextBox 14">
            <a:extLst>
              <a:ext uri="{FF2B5EF4-FFF2-40B4-BE49-F238E27FC236}">
                <a16:creationId xmlns:a16="http://schemas.microsoft.com/office/drawing/2014/main" xmlns="" id="{E8DEC40A-04F6-7F91-CDBC-05671E5F383C}"/>
              </a:ext>
            </a:extLst>
          </p:cNvPr>
          <p:cNvSpPr txBox="1"/>
          <p:nvPr/>
        </p:nvSpPr>
        <p:spPr>
          <a:xfrm>
            <a:off x="6523630" y="2737969"/>
            <a:ext cx="3465175" cy="3293209"/>
          </a:xfrm>
          <a:prstGeom prst="rect">
            <a:avLst/>
          </a:prstGeom>
          <a:noFill/>
        </p:spPr>
        <p:txBody>
          <a:bodyPr wrap="square">
            <a:spAutoFit/>
          </a:bodyPr>
          <a:lstStyle/>
          <a:p>
            <a:pPr algn="r"/>
            <a:r>
              <a:rPr lang="ar-EG" sz="1600" b="1" dirty="0"/>
              <a:t>كيفية إعداد ميزانية فعالة للحملة</a:t>
            </a:r>
            <a:endParaRPr lang="en-US" sz="1600" b="1" dirty="0"/>
          </a:p>
          <a:p>
            <a:pPr algn="r"/>
            <a:endParaRPr lang="ar-EG" sz="1600" b="1" dirty="0"/>
          </a:p>
          <a:p>
            <a:pPr algn="r"/>
            <a:r>
              <a:rPr lang="ar-EG" sz="1600" b="1" dirty="0">
                <a:solidFill>
                  <a:srgbClr val="C00000"/>
                </a:solidFill>
              </a:rPr>
              <a:t>تحليل تكلفة الحملات السابقة </a:t>
            </a:r>
            <a:endParaRPr lang="en-US" sz="1600" b="1" dirty="0">
              <a:solidFill>
                <a:srgbClr val="C00000"/>
              </a:solidFill>
            </a:endParaRPr>
          </a:p>
          <a:p>
            <a:pPr algn="r"/>
            <a:r>
              <a:rPr lang="ar-EG" sz="1600" dirty="0"/>
              <a:t>(إن وجدت) لتقدير التكاليف المتوقعة.</a:t>
            </a:r>
            <a:endParaRPr lang="en-US" sz="1600" dirty="0"/>
          </a:p>
          <a:p>
            <a:pPr algn="r"/>
            <a:endParaRPr lang="ar-EG" sz="1600" dirty="0"/>
          </a:p>
          <a:p>
            <a:pPr algn="r"/>
            <a:r>
              <a:rPr lang="ar-EG" sz="1600" b="1" dirty="0">
                <a:solidFill>
                  <a:srgbClr val="C00000"/>
                </a:solidFill>
              </a:rPr>
              <a:t>تحديد الأهداف بوضوح</a:t>
            </a:r>
            <a:endParaRPr lang="en-US" sz="1600" b="1" dirty="0">
              <a:solidFill>
                <a:srgbClr val="C00000"/>
              </a:solidFill>
            </a:endParaRPr>
          </a:p>
          <a:p>
            <a:pPr algn="r"/>
            <a:r>
              <a:rPr lang="ar-EG" sz="1600" b="1" dirty="0">
                <a:solidFill>
                  <a:srgbClr val="C00000"/>
                </a:solidFill>
              </a:rPr>
              <a:t> </a:t>
            </a:r>
            <a:r>
              <a:rPr lang="ar-EG" sz="1600" dirty="0"/>
              <a:t>لتخصيص الميزانية حسب الأولويات.</a:t>
            </a:r>
            <a:endParaRPr lang="en-US" sz="1600" dirty="0"/>
          </a:p>
          <a:p>
            <a:pPr algn="r"/>
            <a:endParaRPr lang="ar-EG" sz="1600" dirty="0"/>
          </a:p>
          <a:p>
            <a:pPr algn="r"/>
            <a:r>
              <a:rPr lang="ar-EG" sz="1600" b="1" dirty="0">
                <a:solidFill>
                  <a:srgbClr val="C00000"/>
                </a:solidFill>
              </a:rPr>
              <a:t>مراعاة المرونة</a:t>
            </a:r>
            <a:endParaRPr lang="en-US" sz="1600" b="1" dirty="0">
              <a:solidFill>
                <a:srgbClr val="C00000"/>
              </a:solidFill>
            </a:endParaRPr>
          </a:p>
          <a:p>
            <a:pPr algn="r"/>
            <a:r>
              <a:rPr lang="ar-EG" sz="1600" b="1" dirty="0">
                <a:solidFill>
                  <a:srgbClr val="C00000"/>
                </a:solidFill>
              </a:rPr>
              <a:t> </a:t>
            </a:r>
            <a:r>
              <a:rPr lang="ar-EG" sz="1600" dirty="0"/>
              <a:t>بإدخال مخصصات للطوارئ أو فرص مفاجئة.</a:t>
            </a:r>
            <a:endParaRPr lang="en-US" sz="1600" dirty="0"/>
          </a:p>
          <a:p>
            <a:pPr algn="r"/>
            <a:endParaRPr lang="ar-EG" sz="1600" dirty="0"/>
          </a:p>
          <a:p>
            <a:pPr algn="r"/>
            <a:r>
              <a:rPr lang="ar-EG" sz="1600" b="1" dirty="0">
                <a:solidFill>
                  <a:srgbClr val="C00000"/>
                </a:solidFill>
              </a:rPr>
              <a:t>مراجعة وتحديث الميزانية</a:t>
            </a:r>
            <a:endParaRPr lang="en-US" sz="1600" b="1" dirty="0">
              <a:solidFill>
                <a:srgbClr val="C00000"/>
              </a:solidFill>
            </a:endParaRPr>
          </a:p>
          <a:p>
            <a:pPr algn="r"/>
            <a:r>
              <a:rPr lang="ar-EG" sz="1600" b="1" dirty="0">
                <a:solidFill>
                  <a:srgbClr val="C00000"/>
                </a:solidFill>
              </a:rPr>
              <a:t> </a:t>
            </a:r>
            <a:r>
              <a:rPr lang="ar-EG" sz="1600" dirty="0"/>
              <a:t>دوريًا أثناء الحملة حسب الأداء</a:t>
            </a:r>
          </a:p>
        </p:txBody>
      </p:sp>
      <p:sp>
        <p:nvSpPr>
          <p:cNvPr id="16" name="TextBox 15">
            <a:extLst>
              <a:ext uri="{FF2B5EF4-FFF2-40B4-BE49-F238E27FC236}">
                <a16:creationId xmlns:a16="http://schemas.microsoft.com/office/drawing/2014/main" xmlns="" id="{E8DEC40A-04F6-7F91-CDBC-05671E5F383C}"/>
              </a:ext>
            </a:extLst>
          </p:cNvPr>
          <p:cNvSpPr txBox="1"/>
          <p:nvPr/>
        </p:nvSpPr>
        <p:spPr>
          <a:xfrm>
            <a:off x="2006788" y="2786967"/>
            <a:ext cx="3465175" cy="3046988"/>
          </a:xfrm>
          <a:prstGeom prst="rect">
            <a:avLst/>
          </a:prstGeom>
          <a:noFill/>
        </p:spPr>
        <p:txBody>
          <a:bodyPr wrap="square">
            <a:spAutoFit/>
          </a:bodyPr>
          <a:lstStyle/>
          <a:p>
            <a:pPr algn="r" rtl="1"/>
            <a:r>
              <a:rPr lang="ar-EG" sz="1600" b="1" dirty="0"/>
              <a:t>نصائح لإدارة الميزانية بكفاءة</a:t>
            </a:r>
            <a:endParaRPr lang="en-US" sz="1600" b="1" dirty="0"/>
          </a:p>
          <a:p>
            <a:pPr algn="r" rtl="1"/>
            <a:endParaRPr lang="ar-EG" sz="1600" b="1" dirty="0"/>
          </a:p>
          <a:p>
            <a:pPr algn="r" rtl="1"/>
            <a:r>
              <a:rPr lang="ar-EG" sz="1600" b="1" dirty="0">
                <a:solidFill>
                  <a:srgbClr val="C00000"/>
                </a:solidFill>
              </a:rPr>
              <a:t>استثمر في القنوات </a:t>
            </a:r>
            <a:r>
              <a:rPr lang="ar-EG" sz="1600" dirty="0"/>
              <a:t>التي تعطي نتائج أفضل بناءً على البيانات.</a:t>
            </a:r>
            <a:endParaRPr lang="en-US" sz="1600" dirty="0"/>
          </a:p>
          <a:p>
            <a:pPr algn="r" rtl="1"/>
            <a:endParaRPr lang="ar-EG" sz="1600" dirty="0"/>
          </a:p>
          <a:p>
            <a:pPr algn="r" rtl="1"/>
            <a:r>
              <a:rPr lang="ar-EG" sz="1600" b="1" dirty="0">
                <a:solidFill>
                  <a:srgbClr val="C00000"/>
                </a:solidFill>
              </a:rPr>
              <a:t>استخدم أدوات تحليل </a:t>
            </a:r>
            <a:r>
              <a:rPr lang="ar-EG" sz="1600" dirty="0"/>
              <a:t>الأداء لمراقبة الإنفاق والعائد.</a:t>
            </a:r>
            <a:endParaRPr lang="en-US" sz="1600" dirty="0"/>
          </a:p>
          <a:p>
            <a:pPr algn="r" rtl="1"/>
            <a:endParaRPr lang="ar-EG" sz="1600" dirty="0"/>
          </a:p>
          <a:p>
            <a:pPr algn="r" rtl="1"/>
            <a:r>
              <a:rPr lang="ar-EG" sz="1600" b="1" dirty="0">
                <a:solidFill>
                  <a:srgbClr val="C00000"/>
                </a:solidFill>
              </a:rPr>
              <a:t>تفاوض مع الموردين </a:t>
            </a:r>
            <a:r>
              <a:rPr lang="ar-EG" sz="1600" dirty="0"/>
              <a:t>والشركاء للحصول على أفضل الأسعار.</a:t>
            </a:r>
            <a:endParaRPr lang="en-US" sz="1600" dirty="0"/>
          </a:p>
          <a:p>
            <a:pPr algn="r" rtl="1"/>
            <a:endParaRPr lang="ar-EG" sz="1600" dirty="0"/>
          </a:p>
          <a:p>
            <a:pPr algn="r" rtl="1"/>
            <a:r>
              <a:rPr lang="ar-EG" sz="1600" b="1" dirty="0">
                <a:solidFill>
                  <a:srgbClr val="C00000"/>
                </a:solidFill>
              </a:rPr>
              <a:t>تجنب الإنفاق العشوائي </a:t>
            </a:r>
            <a:r>
              <a:rPr lang="ar-EG" sz="1600" dirty="0"/>
              <a:t>والقرارات غير المدروسة.</a:t>
            </a:r>
          </a:p>
          <a:p>
            <a:pPr algn="l" rtl="1"/>
            <a:r>
              <a:rPr lang="ar-EG" sz="1600" dirty="0"/>
              <a:t>.</a:t>
            </a:r>
          </a:p>
        </p:txBody>
      </p:sp>
    </p:spTree>
    <p:extLst>
      <p:ext uri="{BB962C8B-B14F-4D97-AF65-F5344CB8AC3E}">
        <p14:creationId xmlns:p14="http://schemas.microsoft.com/office/powerpoint/2010/main" val="37379959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132058" y="149299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1571605" y="1683647"/>
            <a:ext cx="8466655" cy="523220"/>
          </a:xfrm>
          <a:prstGeom prst="rect">
            <a:avLst/>
          </a:prstGeom>
          <a:noFill/>
        </p:spPr>
        <p:txBody>
          <a:bodyPr wrap="square" rtlCol="0">
            <a:spAutoFit/>
          </a:bodyPr>
          <a:lstStyle/>
          <a:p>
            <a:pPr algn="just" rtl="1"/>
            <a:r>
              <a:rPr lang="ar-EG" sz="2800" b="1" dirty="0"/>
              <a:t>2</a:t>
            </a:r>
            <a:r>
              <a:rPr lang="ar-JO" sz="2800" b="1" dirty="0" smtClean="0"/>
              <a:t>.</a:t>
            </a:r>
            <a:r>
              <a:rPr lang="ar-EG" sz="2800" b="1" dirty="0" smtClean="0"/>
              <a:t>1.1. </a:t>
            </a:r>
            <a:r>
              <a:rPr lang="ar-EG" sz="2800" b="1" dirty="0"/>
              <a:t>مثال رقمي: إعادة إعداد ميزانية حملة تسويقية رقمية</a:t>
            </a:r>
          </a:p>
        </p:txBody>
      </p:sp>
      <p:sp>
        <p:nvSpPr>
          <p:cNvPr id="15" name="TextBox 14">
            <a:extLst>
              <a:ext uri="{FF2B5EF4-FFF2-40B4-BE49-F238E27FC236}">
                <a16:creationId xmlns:a16="http://schemas.microsoft.com/office/drawing/2014/main" xmlns="" id="{E8DEC40A-04F6-7F91-CDBC-05671E5F383C}"/>
              </a:ext>
            </a:extLst>
          </p:cNvPr>
          <p:cNvSpPr txBox="1"/>
          <p:nvPr/>
        </p:nvSpPr>
        <p:spPr>
          <a:xfrm>
            <a:off x="6463995" y="2286868"/>
            <a:ext cx="3465175" cy="1738938"/>
          </a:xfrm>
          <a:prstGeom prst="rect">
            <a:avLst/>
          </a:prstGeom>
          <a:noFill/>
        </p:spPr>
        <p:txBody>
          <a:bodyPr wrap="square">
            <a:spAutoFit/>
          </a:bodyPr>
          <a:lstStyle/>
          <a:p>
            <a:pPr marL="342900" indent="-342900" algn="r" rtl="1">
              <a:buAutoNum type="arabicPeriod"/>
            </a:pPr>
            <a:r>
              <a:rPr lang="ar-EG" sz="1600" b="1" dirty="0"/>
              <a:t>البيانات الأولية:</a:t>
            </a:r>
            <a:endParaRPr lang="ar-JO" sz="1600" b="1" dirty="0"/>
          </a:p>
          <a:p>
            <a:pPr algn="r" rtl="1"/>
            <a:endParaRPr lang="ar-EG" sz="1100" b="1" dirty="0"/>
          </a:p>
          <a:p>
            <a:pPr algn="r" rtl="1"/>
            <a:r>
              <a:rPr lang="ar-EG" sz="1600" dirty="0"/>
              <a:t>الميزانية الإجمالية المتاحة: </a:t>
            </a:r>
            <a:r>
              <a:rPr lang="ar-EG" sz="1600" b="1" dirty="0"/>
              <a:t>50,000 ريال سعودي</a:t>
            </a:r>
            <a:endParaRPr lang="ar-EG" sz="1600" dirty="0"/>
          </a:p>
          <a:p>
            <a:pPr algn="r" rtl="1"/>
            <a:r>
              <a:rPr lang="ar-EG" sz="1600" dirty="0"/>
              <a:t>أهداف الحملة: زيادة التفاعل ورفع المبيعات عبر الإعلانات الرقمية</a:t>
            </a:r>
          </a:p>
          <a:p>
            <a:pPr algn="r" rtl="1"/>
            <a:r>
              <a:rPr lang="ar-EG" sz="1600" dirty="0"/>
              <a:t>القنوات المستخدمة: </a:t>
            </a:r>
            <a:r>
              <a:rPr lang="ar-EG" sz="1600" b="1" dirty="0">
                <a:solidFill>
                  <a:srgbClr val="C00000"/>
                </a:solidFill>
              </a:rPr>
              <a:t>فيسبوك، إنستغرام، جوجل أدز </a:t>
            </a:r>
            <a:r>
              <a:rPr lang="en-MY" sz="1600" b="1" dirty="0">
                <a:solidFill>
                  <a:srgbClr val="C00000"/>
                </a:solidFill>
              </a:rPr>
              <a:t>Google Ads، </a:t>
            </a:r>
            <a:r>
              <a:rPr lang="ar-EG" sz="1600" b="1" dirty="0">
                <a:solidFill>
                  <a:srgbClr val="C00000"/>
                </a:solidFill>
              </a:rPr>
              <a:t>البريد الإلكتروني</a:t>
            </a:r>
          </a:p>
        </p:txBody>
      </p:sp>
      <p:graphicFrame>
        <p:nvGraphicFramePr>
          <p:cNvPr id="4" name="Table 3"/>
          <p:cNvGraphicFramePr>
            <a:graphicFrameLocks noGrp="1"/>
          </p:cNvGraphicFramePr>
          <p:nvPr>
            <p:extLst>
              <p:ext uri="{D42A27DB-BD31-4B8C-83A1-F6EECF244321}">
                <p14:modId xmlns:p14="http://schemas.microsoft.com/office/powerpoint/2010/main" val="1900905996"/>
              </p:ext>
            </p:extLst>
          </p:nvPr>
        </p:nvGraphicFramePr>
        <p:xfrm>
          <a:off x="1454380" y="2757204"/>
          <a:ext cx="4581524" cy="3084576"/>
        </p:xfrm>
        <a:graphic>
          <a:graphicData uri="http://schemas.openxmlformats.org/drawingml/2006/table">
            <a:tbl>
              <a:tblPr>
                <a:tableStyleId>{5940675A-B579-460E-94D1-54222C63F5DA}</a:tableStyleId>
              </a:tblPr>
              <a:tblGrid>
                <a:gridCol w="1344481">
                  <a:extLst>
                    <a:ext uri="{9D8B030D-6E8A-4147-A177-3AD203B41FA5}">
                      <a16:colId xmlns:a16="http://schemas.microsoft.com/office/drawing/2014/main" xmlns="" val="20000"/>
                    </a:ext>
                  </a:extLst>
                </a:gridCol>
                <a:gridCol w="1076474">
                  <a:extLst>
                    <a:ext uri="{9D8B030D-6E8A-4147-A177-3AD203B41FA5}">
                      <a16:colId xmlns:a16="http://schemas.microsoft.com/office/drawing/2014/main" xmlns="" val="20001"/>
                    </a:ext>
                  </a:extLst>
                </a:gridCol>
                <a:gridCol w="990102">
                  <a:extLst>
                    <a:ext uri="{9D8B030D-6E8A-4147-A177-3AD203B41FA5}">
                      <a16:colId xmlns:a16="http://schemas.microsoft.com/office/drawing/2014/main" xmlns="" val="20002"/>
                    </a:ext>
                  </a:extLst>
                </a:gridCol>
                <a:gridCol w="1170467">
                  <a:extLst>
                    <a:ext uri="{9D8B030D-6E8A-4147-A177-3AD203B41FA5}">
                      <a16:colId xmlns:a16="http://schemas.microsoft.com/office/drawing/2014/main" xmlns="" val="20003"/>
                    </a:ext>
                  </a:extLst>
                </a:gridCol>
              </a:tblGrid>
              <a:tr h="0">
                <a:tc>
                  <a:txBody>
                    <a:bodyPr/>
                    <a:lstStyle/>
                    <a:p>
                      <a:pPr marL="457200" algn="r">
                        <a:lnSpc>
                          <a:spcPct val="115000"/>
                        </a:lnSpc>
                        <a:spcAft>
                          <a:spcPts val="0"/>
                        </a:spcAft>
                      </a:pPr>
                      <a:r>
                        <a:rPr lang="ar-EG" sz="1600" dirty="0">
                          <a:effectLst/>
                        </a:rPr>
                        <a:t>ملاحظات</a:t>
                      </a:r>
                      <a:endParaRPr lang="en-MY" sz="1100" dirty="0">
                        <a:effectLst/>
                        <a:latin typeface="Cambria" panose="02040503050406030204" pitchFamily="18" charset="0"/>
                        <a:ea typeface="MS Mincho"/>
                        <a:cs typeface="Arial" panose="020B0604020202020204" pitchFamily="34" charset="0"/>
                      </a:endParaRPr>
                    </a:p>
                  </a:txBody>
                  <a:tcPr marL="0" marR="0" marT="0" marB="0" anchor="ctr">
                    <a:solidFill>
                      <a:schemeClr val="bg2"/>
                    </a:solidFill>
                  </a:tcPr>
                </a:tc>
                <a:tc>
                  <a:txBody>
                    <a:bodyPr/>
                    <a:lstStyle/>
                    <a:p>
                      <a:pPr marL="457200" algn="r">
                        <a:lnSpc>
                          <a:spcPct val="115000"/>
                        </a:lnSpc>
                        <a:spcAft>
                          <a:spcPts val="0"/>
                        </a:spcAft>
                      </a:pPr>
                      <a:r>
                        <a:rPr lang="ar-EG" sz="1600" dirty="0">
                          <a:effectLst/>
                        </a:rPr>
                        <a:t>القيمة (ريال)</a:t>
                      </a:r>
                      <a:endParaRPr lang="en-MY" sz="1100" dirty="0">
                        <a:effectLst/>
                        <a:latin typeface="Cambria" panose="02040503050406030204" pitchFamily="18" charset="0"/>
                        <a:ea typeface="MS Mincho"/>
                        <a:cs typeface="Arial" panose="020B0604020202020204" pitchFamily="34" charset="0"/>
                      </a:endParaRPr>
                    </a:p>
                  </a:txBody>
                  <a:tcPr marL="0" marR="0" marT="0" marB="0" anchor="ctr">
                    <a:solidFill>
                      <a:schemeClr val="bg2"/>
                    </a:solidFill>
                  </a:tcPr>
                </a:tc>
                <a:tc>
                  <a:txBody>
                    <a:bodyPr/>
                    <a:lstStyle/>
                    <a:p>
                      <a:pPr marL="457200" algn="r">
                        <a:lnSpc>
                          <a:spcPct val="115000"/>
                        </a:lnSpc>
                        <a:spcAft>
                          <a:spcPts val="0"/>
                        </a:spcAft>
                      </a:pPr>
                      <a:r>
                        <a:rPr lang="ar-EG" sz="1600" dirty="0">
                          <a:effectLst/>
                        </a:rPr>
                        <a:t>النسبة المئوية</a:t>
                      </a:r>
                      <a:endParaRPr lang="en-MY" sz="1100" dirty="0">
                        <a:effectLst/>
                        <a:latin typeface="Cambria" panose="02040503050406030204" pitchFamily="18" charset="0"/>
                        <a:ea typeface="MS Mincho"/>
                        <a:cs typeface="Arial" panose="020B0604020202020204" pitchFamily="34" charset="0"/>
                      </a:endParaRPr>
                    </a:p>
                  </a:txBody>
                  <a:tcPr marL="0" marR="0" marT="0" marB="0" anchor="ctr">
                    <a:solidFill>
                      <a:schemeClr val="bg2"/>
                    </a:solidFill>
                  </a:tcPr>
                </a:tc>
                <a:tc>
                  <a:txBody>
                    <a:bodyPr/>
                    <a:lstStyle/>
                    <a:p>
                      <a:pPr marL="457200" algn="r">
                        <a:lnSpc>
                          <a:spcPct val="115000"/>
                        </a:lnSpc>
                        <a:spcAft>
                          <a:spcPts val="1000"/>
                        </a:spcAft>
                      </a:pPr>
                      <a:r>
                        <a:rPr lang="ar-EG" sz="1600" dirty="0">
                          <a:effectLst/>
                        </a:rPr>
                        <a:t>البند</a:t>
                      </a:r>
                      <a:endParaRPr lang="en-MY" sz="1100" dirty="0">
                        <a:effectLst/>
                        <a:latin typeface="Cambria" panose="02040503050406030204" pitchFamily="18" charset="0"/>
                        <a:ea typeface="MS Mincho"/>
                        <a:cs typeface="Arial" panose="020B0604020202020204" pitchFamily="34" charset="0"/>
                      </a:endParaRPr>
                    </a:p>
                  </a:txBody>
                  <a:tcPr marL="0" marR="0" marT="0" marB="0" anchor="ctr">
                    <a:solidFill>
                      <a:schemeClr val="bg2"/>
                    </a:solidFill>
                  </a:tcPr>
                </a:tc>
                <a:extLst>
                  <a:ext uri="{0D108BD9-81ED-4DB2-BD59-A6C34878D82A}">
                    <a16:rowId xmlns:a16="http://schemas.microsoft.com/office/drawing/2014/main" xmlns="" val="10000"/>
                  </a:ext>
                </a:extLst>
              </a:tr>
              <a:tr h="0">
                <a:tc>
                  <a:txBody>
                    <a:bodyPr/>
                    <a:lstStyle/>
                    <a:p>
                      <a:pPr marL="457200" algn="r">
                        <a:lnSpc>
                          <a:spcPct val="115000"/>
                        </a:lnSpc>
                        <a:spcAft>
                          <a:spcPts val="0"/>
                        </a:spcAft>
                      </a:pPr>
                      <a:r>
                        <a:rPr lang="ar-EG" sz="1600">
                          <a:effectLst/>
                        </a:rPr>
                        <a:t>أداء جيد نسبياً</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0"/>
                        </a:spcAft>
                      </a:pPr>
                      <a:r>
                        <a:rPr lang="en-MY" sz="1600">
                          <a:effectLst/>
                        </a:rPr>
                        <a:t>20,000</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rtl="0">
                        <a:lnSpc>
                          <a:spcPct val="115000"/>
                        </a:lnSpc>
                        <a:spcAft>
                          <a:spcPts val="0"/>
                        </a:spcAft>
                      </a:pPr>
                      <a:r>
                        <a:rPr lang="en-MY" sz="1600" dirty="0">
                          <a:effectLst/>
                        </a:rPr>
                        <a:t>40%</a:t>
                      </a:r>
                      <a:endParaRPr lang="en-MY" sz="1100" dirty="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1000"/>
                        </a:spcAft>
                      </a:pPr>
                      <a:r>
                        <a:rPr lang="ar-EG" sz="1600" dirty="0">
                          <a:effectLst/>
                        </a:rPr>
                        <a:t>إعلانات فيسبوك</a:t>
                      </a:r>
                      <a:endParaRPr lang="en-MY" sz="1100" dirty="0">
                        <a:effectLst/>
                        <a:latin typeface="Cambria" panose="02040503050406030204" pitchFamily="18" charset="0"/>
                        <a:ea typeface="MS Mincho"/>
                        <a:cs typeface="Arial" panose="020B0604020202020204" pitchFamily="34" charset="0"/>
                      </a:endParaRPr>
                    </a:p>
                  </a:txBody>
                  <a:tcPr marL="0" marR="0" marT="0" marB="0" anchor="ctr">
                    <a:solidFill>
                      <a:schemeClr val="bg2"/>
                    </a:solidFill>
                  </a:tcPr>
                </a:tc>
                <a:extLst>
                  <a:ext uri="{0D108BD9-81ED-4DB2-BD59-A6C34878D82A}">
                    <a16:rowId xmlns:a16="http://schemas.microsoft.com/office/drawing/2014/main" xmlns="" val="10001"/>
                  </a:ext>
                </a:extLst>
              </a:tr>
              <a:tr h="0">
                <a:tc>
                  <a:txBody>
                    <a:bodyPr/>
                    <a:lstStyle/>
                    <a:p>
                      <a:pPr marL="457200" algn="r">
                        <a:lnSpc>
                          <a:spcPct val="115000"/>
                        </a:lnSpc>
                        <a:spcAft>
                          <a:spcPts val="0"/>
                        </a:spcAft>
                      </a:pPr>
                      <a:r>
                        <a:rPr lang="ar-EG" sz="1600">
                          <a:effectLst/>
                        </a:rPr>
                        <a:t>أداء ضعيف نسبياً</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0"/>
                        </a:spcAft>
                      </a:pPr>
                      <a:r>
                        <a:rPr lang="en-MY" sz="1600">
                          <a:effectLst/>
                        </a:rPr>
                        <a:t>15,000</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rtl="0">
                        <a:lnSpc>
                          <a:spcPct val="115000"/>
                        </a:lnSpc>
                        <a:spcAft>
                          <a:spcPts val="0"/>
                        </a:spcAft>
                      </a:pPr>
                      <a:r>
                        <a:rPr lang="en-MY" sz="1600" dirty="0">
                          <a:effectLst/>
                        </a:rPr>
                        <a:t>30%</a:t>
                      </a:r>
                      <a:endParaRPr lang="en-MY" sz="1100" dirty="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1000"/>
                        </a:spcAft>
                      </a:pPr>
                      <a:r>
                        <a:rPr lang="ar-EG" sz="1600" dirty="0">
                          <a:effectLst/>
                        </a:rPr>
                        <a:t>إعلانات إنستغرام</a:t>
                      </a:r>
                      <a:endParaRPr lang="en-MY" sz="1100" dirty="0">
                        <a:effectLst/>
                        <a:latin typeface="Cambria" panose="02040503050406030204" pitchFamily="18" charset="0"/>
                        <a:ea typeface="MS Mincho"/>
                        <a:cs typeface="Arial" panose="020B0604020202020204" pitchFamily="34" charset="0"/>
                      </a:endParaRPr>
                    </a:p>
                  </a:txBody>
                  <a:tcPr marL="0" marR="0" marT="0" marB="0" anchor="ctr">
                    <a:solidFill>
                      <a:schemeClr val="bg2"/>
                    </a:solidFill>
                  </a:tcPr>
                </a:tc>
                <a:extLst>
                  <a:ext uri="{0D108BD9-81ED-4DB2-BD59-A6C34878D82A}">
                    <a16:rowId xmlns:a16="http://schemas.microsoft.com/office/drawing/2014/main" xmlns="" val="10002"/>
                  </a:ext>
                </a:extLst>
              </a:tr>
              <a:tr h="0">
                <a:tc>
                  <a:txBody>
                    <a:bodyPr/>
                    <a:lstStyle/>
                    <a:p>
                      <a:pPr marL="457200" algn="r">
                        <a:lnSpc>
                          <a:spcPct val="115000"/>
                        </a:lnSpc>
                        <a:spcAft>
                          <a:spcPts val="0"/>
                        </a:spcAft>
                      </a:pPr>
                      <a:r>
                        <a:rPr lang="ar-EG" sz="1600" dirty="0">
                          <a:effectLst/>
                        </a:rPr>
                        <a:t>أداء متوسط</a:t>
                      </a:r>
                      <a:endParaRPr lang="en-MY" sz="1100" dirty="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0"/>
                        </a:spcAft>
                      </a:pPr>
                      <a:r>
                        <a:rPr lang="en-MY" sz="1600">
                          <a:effectLst/>
                        </a:rPr>
                        <a:t>10,000</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rtl="0">
                        <a:lnSpc>
                          <a:spcPct val="115000"/>
                        </a:lnSpc>
                        <a:spcAft>
                          <a:spcPts val="0"/>
                        </a:spcAft>
                      </a:pPr>
                      <a:r>
                        <a:rPr lang="en-MY" sz="1600">
                          <a:effectLst/>
                        </a:rPr>
                        <a:t>20%</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1000"/>
                        </a:spcAft>
                      </a:pPr>
                      <a:r>
                        <a:rPr lang="ar-EG" sz="1600" dirty="0">
                          <a:effectLst/>
                        </a:rPr>
                        <a:t>إعلانات جوجل أدز</a:t>
                      </a:r>
                      <a:endParaRPr lang="en-MY" sz="1100" dirty="0">
                        <a:effectLst/>
                        <a:latin typeface="Cambria" panose="02040503050406030204" pitchFamily="18" charset="0"/>
                        <a:ea typeface="MS Mincho"/>
                        <a:cs typeface="Arial" panose="020B0604020202020204" pitchFamily="34" charset="0"/>
                      </a:endParaRPr>
                    </a:p>
                  </a:txBody>
                  <a:tcPr marL="0" marR="0" marT="0" marB="0" anchor="ctr">
                    <a:solidFill>
                      <a:schemeClr val="bg2"/>
                    </a:solidFill>
                  </a:tcPr>
                </a:tc>
                <a:extLst>
                  <a:ext uri="{0D108BD9-81ED-4DB2-BD59-A6C34878D82A}">
                    <a16:rowId xmlns:a16="http://schemas.microsoft.com/office/drawing/2014/main" xmlns="" val="10003"/>
                  </a:ext>
                </a:extLst>
              </a:tr>
              <a:tr h="0">
                <a:tc>
                  <a:txBody>
                    <a:bodyPr/>
                    <a:lstStyle/>
                    <a:p>
                      <a:pPr marL="457200" algn="r">
                        <a:lnSpc>
                          <a:spcPct val="115000"/>
                        </a:lnSpc>
                        <a:spcAft>
                          <a:spcPts val="0"/>
                        </a:spcAft>
                      </a:pPr>
                      <a:r>
                        <a:rPr lang="ar-EG" sz="1600">
                          <a:effectLst/>
                        </a:rPr>
                        <a:t>أقل استخدام</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0"/>
                        </a:spcAft>
                      </a:pPr>
                      <a:r>
                        <a:rPr lang="en-MY" sz="1600">
                          <a:effectLst/>
                        </a:rPr>
                        <a:t>5,000</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rtl="0">
                        <a:lnSpc>
                          <a:spcPct val="115000"/>
                        </a:lnSpc>
                        <a:spcAft>
                          <a:spcPts val="0"/>
                        </a:spcAft>
                      </a:pPr>
                      <a:r>
                        <a:rPr lang="en-MY" sz="1600">
                          <a:effectLst/>
                        </a:rPr>
                        <a:t>10%</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1000"/>
                        </a:spcAft>
                      </a:pPr>
                      <a:r>
                        <a:rPr lang="ar-EG" sz="1600" dirty="0">
                          <a:effectLst/>
                        </a:rPr>
                        <a:t>البريد الإلكتروني</a:t>
                      </a:r>
                      <a:endParaRPr lang="en-MY" sz="1100" dirty="0">
                        <a:effectLst/>
                        <a:latin typeface="Cambria" panose="02040503050406030204" pitchFamily="18" charset="0"/>
                        <a:ea typeface="MS Mincho"/>
                        <a:cs typeface="Arial" panose="020B0604020202020204" pitchFamily="34" charset="0"/>
                      </a:endParaRPr>
                    </a:p>
                  </a:txBody>
                  <a:tcPr marL="0" marR="0" marT="0" marB="0" anchor="ctr">
                    <a:solidFill>
                      <a:schemeClr val="bg2"/>
                    </a:solidFill>
                  </a:tcPr>
                </a:tc>
                <a:extLst>
                  <a:ext uri="{0D108BD9-81ED-4DB2-BD59-A6C34878D82A}">
                    <a16:rowId xmlns:a16="http://schemas.microsoft.com/office/drawing/2014/main" xmlns="" val="10004"/>
                  </a:ext>
                </a:extLst>
              </a:tr>
              <a:tr h="0">
                <a:tc>
                  <a:txBody>
                    <a:bodyPr/>
                    <a:lstStyle/>
                    <a:p>
                      <a:pPr marL="457200" algn="r">
                        <a:lnSpc>
                          <a:spcPct val="115000"/>
                        </a:lnSpc>
                        <a:spcAft>
                          <a:spcPts val="0"/>
                        </a:spcAft>
                      </a:pPr>
                      <a:r>
                        <a:rPr lang="en-MY" sz="1600">
                          <a:effectLst/>
                        </a:rPr>
                        <a:t> </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0"/>
                        </a:spcAft>
                      </a:pPr>
                      <a:r>
                        <a:rPr lang="en-MY" sz="1600">
                          <a:effectLst/>
                        </a:rPr>
                        <a:t>50,000</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rtl="0">
                        <a:lnSpc>
                          <a:spcPct val="115000"/>
                        </a:lnSpc>
                        <a:spcAft>
                          <a:spcPts val="0"/>
                        </a:spcAft>
                      </a:pPr>
                      <a:r>
                        <a:rPr lang="en-MY" sz="1600">
                          <a:effectLst/>
                        </a:rPr>
                        <a:t>100%</a:t>
                      </a:r>
                      <a:endParaRPr lang="en-MY" sz="1100">
                        <a:effectLst/>
                        <a:latin typeface="Cambria" panose="02040503050406030204" pitchFamily="18" charset="0"/>
                        <a:ea typeface="MS Mincho"/>
                        <a:cs typeface="Arial" panose="020B0604020202020204" pitchFamily="34" charset="0"/>
                      </a:endParaRPr>
                    </a:p>
                  </a:txBody>
                  <a:tcPr marL="0" marR="0" marT="0" marB="0" anchor="ctr"/>
                </a:tc>
                <a:tc>
                  <a:txBody>
                    <a:bodyPr/>
                    <a:lstStyle/>
                    <a:p>
                      <a:pPr marL="457200" algn="r">
                        <a:lnSpc>
                          <a:spcPct val="115000"/>
                        </a:lnSpc>
                        <a:spcAft>
                          <a:spcPts val="1000"/>
                        </a:spcAft>
                      </a:pPr>
                      <a:r>
                        <a:rPr lang="ar-EG" sz="1600" dirty="0">
                          <a:effectLst/>
                        </a:rPr>
                        <a:t>المجموع</a:t>
                      </a:r>
                      <a:endParaRPr lang="en-MY" sz="1100" dirty="0">
                        <a:effectLst/>
                        <a:latin typeface="Cambria" panose="02040503050406030204" pitchFamily="18" charset="0"/>
                        <a:ea typeface="MS Mincho"/>
                        <a:cs typeface="Arial" panose="020B0604020202020204" pitchFamily="34" charset="0"/>
                      </a:endParaRPr>
                    </a:p>
                  </a:txBody>
                  <a:tcPr marL="0" marR="0" marT="0" marB="0" anchor="ctr">
                    <a:solidFill>
                      <a:schemeClr val="bg2"/>
                    </a:solidFill>
                  </a:tcPr>
                </a:tc>
                <a:extLst>
                  <a:ext uri="{0D108BD9-81ED-4DB2-BD59-A6C34878D82A}">
                    <a16:rowId xmlns:a16="http://schemas.microsoft.com/office/drawing/2014/main" xmlns="" val="10005"/>
                  </a:ext>
                </a:extLst>
              </a:tr>
            </a:tbl>
          </a:graphicData>
        </a:graphic>
      </p:graphicFrame>
      <p:sp>
        <p:nvSpPr>
          <p:cNvPr id="12" name="TextBox 11">
            <a:extLst>
              <a:ext uri="{FF2B5EF4-FFF2-40B4-BE49-F238E27FC236}">
                <a16:creationId xmlns:a16="http://schemas.microsoft.com/office/drawing/2014/main" xmlns="" id="{E8DEC40A-04F6-7F91-CDBC-05671E5F383C}"/>
              </a:ext>
            </a:extLst>
          </p:cNvPr>
          <p:cNvSpPr txBox="1"/>
          <p:nvPr/>
        </p:nvSpPr>
        <p:spPr>
          <a:xfrm>
            <a:off x="6569765" y="4185809"/>
            <a:ext cx="3269952" cy="1977464"/>
          </a:xfrm>
          <a:prstGeom prst="rect">
            <a:avLst/>
          </a:prstGeom>
          <a:noFill/>
        </p:spPr>
        <p:txBody>
          <a:bodyPr wrap="square">
            <a:spAutoFit/>
          </a:bodyPr>
          <a:lstStyle/>
          <a:p>
            <a:pPr algn="r" rtl="1"/>
            <a:r>
              <a:rPr lang="en-US" sz="1600" b="1" dirty="0"/>
              <a:t>2</a:t>
            </a:r>
            <a:r>
              <a:rPr lang="ar-EG" sz="1600" b="1" dirty="0"/>
              <a:t>. تحليل الأداء:</a:t>
            </a:r>
            <a:endParaRPr lang="ar-JO" sz="1600" b="1" dirty="0"/>
          </a:p>
          <a:p>
            <a:pPr algn="r" rtl="1"/>
            <a:endParaRPr lang="ar-EG" sz="1050" b="1" dirty="0"/>
          </a:p>
          <a:p>
            <a:pPr algn="r"/>
            <a:r>
              <a:rPr lang="ar-EG" sz="1600" dirty="0"/>
              <a:t>إعلانات فيسبوك حققت 60% من إجمالي التفاعل والمبيعات.</a:t>
            </a:r>
          </a:p>
          <a:p>
            <a:pPr algn="r"/>
            <a:r>
              <a:rPr lang="ar-EG" sz="1600" dirty="0"/>
              <a:t>إعلانات إنستغرام حققت 10% فقط من النتائج رغم صرف 30%.</a:t>
            </a:r>
          </a:p>
          <a:p>
            <a:pPr algn="r"/>
            <a:r>
              <a:rPr lang="ar-EG" sz="1600" dirty="0"/>
              <a:t>إعلانات جوجل أدز حققت 25% من النتائج.</a:t>
            </a:r>
          </a:p>
          <a:p>
            <a:pPr algn="r"/>
            <a:r>
              <a:rPr lang="ar-EG" sz="1600" dirty="0"/>
              <a:t>البريد الإلكتروني 5% من النتائج</a:t>
            </a:r>
          </a:p>
        </p:txBody>
      </p:sp>
    </p:spTree>
    <p:extLst>
      <p:ext uri="{BB962C8B-B14F-4D97-AF65-F5344CB8AC3E}">
        <p14:creationId xmlns:p14="http://schemas.microsoft.com/office/powerpoint/2010/main" val="2252399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161876" y="1518867"/>
            <a:ext cx="9345750" cy="4838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أداء القنوات خلال أول شهر (بيانات افتراضية):</a:t>
            </a: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1601424" y="1518868"/>
            <a:ext cx="8466655" cy="523220"/>
          </a:xfrm>
          <a:prstGeom prst="rect">
            <a:avLst/>
          </a:prstGeom>
          <a:noFill/>
        </p:spPr>
        <p:txBody>
          <a:bodyPr wrap="square" rtlCol="0">
            <a:spAutoFit/>
          </a:bodyPr>
          <a:lstStyle/>
          <a:p>
            <a:pPr algn="just" rtl="1"/>
            <a:r>
              <a:rPr lang="ar-EG" sz="2800" b="1" dirty="0"/>
              <a:t>2</a:t>
            </a:r>
            <a:r>
              <a:rPr lang="ar-JO" sz="2800" b="1" dirty="0"/>
              <a:t>.1</a:t>
            </a:r>
            <a:r>
              <a:rPr lang="ar-EG" sz="2800" b="1" dirty="0"/>
              <a:t>.</a:t>
            </a:r>
            <a:r>
              <a:rPr lang="ar-EG" sz="2800" dirty="0"/>
              <a:t> </a:t>
            </a:r>
            <a:r>
              <a:rPr lang="en-MY" sz="2800" dirty="0"/>
              <a:t> </a:t>
            </a:r>
            <a:r>
              <a:rPr lang="ar-EG" sz="2800" b="1" dirty="0"/>
              <a:t>تمرين عملي: إعادة توزيع ميزانية حملة تسويقية رقمية</a:t>
            </a:r>
          </a:p>
        </p:txBody>
      </p:sp>
      <p:sp>
        <p:nvSpPr>
          <p:cNvPr id="15" name="TextBox 14">
            <a:extLst>
              <a:ext uri="{FF2B5EF4-FFF2-40B4-BE49-F238E27FC236}">
                <a16:creationId xmlns:a16="http://schemas.microsoft.com/office/drawing/2014/main" xmlns="" id="{E8DEC40A-04F6-7F91-CDBC-05671E5F383C}"/>
              </a:ext>
            </a:extLst>
          </p:cNvPr>
          <p:cNvSpPr txBox="1"/>
          <p:nvPr/>
        </p:nvSpPr>
        <p:spPr>
          <a:xfrm>
            <a:off x="6493813" y="2294675"/>
            <a:ext cx="3465175" cy="2031325"/>
          </a:xfrm>
          <a:prstGeom prst="rect">
            <a:avLst/>
          </a:prstGeom>
          <a:noFill/>
        </p:spPr>
        <p:txBody>
          <a:bodyPr wrap="square">
            <a:spAutoFit/>
          </a:bodyPr>
          <a:lstStyle/>
          <a:p>
            <a:pPr algn="r"/>
            <a:r>
              <a:rPr lang="ar-EG" b="1" dirty="0">
                <a:solidFill>
                  <a:srgbClr val="C00000"/>
                </a:solidFill>
              </a:rPr>
              <a:t>المعطيات:</a:t>
            </a:r>
          </a:p>
          <a:p>
            <a:pPr algn="r"/>
            <a:r>
              <a:rPr lang="ar-EG" dirty="0"/>
              <a:t>الميزانية الكلية: </a:t>
            </a:r>
            <a:r>
              <a:rPr lang="ar-EG" b="1" dirty="0"/>
              <a:t>30,000 ريال سعودي</a:t>
            </a:r>
            <a:endParaRPr lang="ar-EG" dirty="0"/>
          </a:p>
          <a:p>
            <a:pPr algn="r"/>
            <a:r>
              <a:rPr lang="ar-EG" dirty="0"/>
              <a:t>قنوات التسويق:</a:t>
            </a:r>
          </a:p>
          <a:p>
            <a:pPr lvl="1" algn="r"/>
            <a:r>
              <a:rPr lang="ar-EG" dirty="0"/>
              <a:t>فيسبوك</a:t>
            </a:r>
          </a:p>
          <a:p>
            <a:pPr lvl="1" algn="r"/>
            <a:r>
              <a:rPr lang="ar-EG" dirty="0"/>
              <a:t>إنستغرام</a:t>
            </a:r>
          </a:p>
          <a:p>
            <a:pPr lvl="1" algn="r"/>
            <a:r>
              <a:rPr lang="ar-EG" dirty="0"/>
              <a:t>جوجل أدز</a:t>
            </a:r>
          </a:p>
          <a:p>
            <a:pPr lvl="1" algn="r"/>
            <a:r>
              <a:rPr lang="ar-EG" dirty="0"/>
              <a:t>البريد الإلكتروني</a:t>
            </a:r>
          </a:p>
        </p:txBody>
      </p:sp>
      <p:sp>
        <p:nvSpPr>
          <p:cNvPr id="12" name="TextBox 11">
            <a:extLst>
              <a:ext uri="{FF2B5EF4-FFF2-40B4-BE49-F238E27FC236}">
                <a16:creationId xmlns:a16="http://schemas.microsoft.com/office/drawing/2014/main" xmlns="" id="{E8DEC40A-04F6-7F91-CDBC-05671E5F383C}"/>
              </a:ext>
            </a:extLst>
          </p:cNvPr>
          <p:cNvSpPr txBox="1"/>
          <p:nvPr/>
        </p:nvSpPr>
        <p:spPr>
          <a:xfrm>
            <a:off x="6493813" y="4388788"/>
            <a:ext cx="3465175" cy="1846659"/>
          </a:xfrm>
          <a:prstGeom prst="rect">
            <a:avLst/>
          </a:prstGeom>
          <a:noFill/>
        </p:spPr>
        <p:txBody>
          <a:bodyPr wrap="square">
            <a:spAutoFit/>
          </a:bodyPr>
          <a:lstStyle/>
          <a:p>
            <a:pPr algn="r"/>
            <a:r>
              <a:rPr lang="ar-EG" b="1" dirty="0">
                <a:solidFill>
                  <a:srgbClr val="C00000"/>
                </a:solidFill>
              </a:rPr>
              <a:t>مطلوب منك:</a:t>
            </a:r>
          </a:p>
          <a:p>
            <a:pPr algn="r"/>
            <a:r>
              <a:rPr lang="ar-EG" sz="1600" dirty="0"/>
              <a:t>بناءً على الأداء السابق، قم بإعادة توزيع ميزانية الـ30,000 ريال على القنوات الأربعة بحيث تزيد الإنفاق على القنوات الأكثر أداءً وتقلل على الأقل أداءً.</a:t>
            </a:r>
          </a:p>
          <a:p>
            <a:pPr algn="r"/>
            <a:r>
              <a:rPr lang="ar-EG" sz="1600" dirty="0"/>
              <a:t>حافظ على المجموع الكلي للميزانية 30,000 ريال.</a:t>
            </a:r>
          </a:p>
          <a:p>
            <a:pPr algn="r"/>
            <a:r>
              <a:rPr lang="ar-EG" sz="1600" dirty="0"/>
              <a:t>اكتب جدول الميزانية الجديد مع النسب والقيم.</a:t>
            </a:r>
          </a:p>
        </p:txBody>
      </p:sp>
      <p:graphicFrame>
        <p:nvGraphicFramePr>
          <p:cNvPr id="10" name="Table 9"/>
          <p:cNvGraphicFramePr>
            <a:graphicFrameLocks noGrp="1"/>
          </p:cNvGraphicFramePr>
          <p:nvPr>
            <p:extLst>
              <p:ext uri="{D42A27DB-BD31-4B8C-83A1-F6EECF244321}">
                <p14:modId xmlns:p14="http://schemas.microsoft.com/office/powerpoint/2010/main" val="70751603"/>
              </p:ext>
            </p:extLst>
          </p:nvPr>
        </p:nvGraphicFramePr>
        <p:xfrm>
          <a:off x="1601424" y="2542179"/>
          <a:ext cx="4271544" cy="1156716"/>
        </p:xfrm>
        <a:graphic>
          <a:graphicData uri="http://schemas.openxmlformats.org/drawingml/2006/table">
            <a:tbl>
              <a:tblPr firstRow="1" firstCol="1" bandRow="1"/>
              <a:tblGrid>
                <a:gridCol w="1423848">
                  <a:extLst>
                    <a:ext uri="{9D8B030D-6E8A-4147-A177-3AD203B41FA5}">
                      <a16:colId xmlns:a16="http://schemas.microsoft.com/office/drawing/2014/main" xmlns="" val="20000"/>
                    </a:ext>
                  </a:extLst>
                </a:gridCol>
                <a:gridCol w="1423848">
                  <a:extLst>
                    <a:ext uri="{9D8B030D-6E8A-4147-A177-3AD203B41FA5}">
                      <a16:colId xmlns:a16="http://schemas.microsoft.com/office/drawing/2014/main" xmlns="" val="20001"/>
                    </a:ext>
                  </a:extLst>
                </a:gridCol>
                <a:gridCol w="1423848">
                  <a:extLst>
                    <a:ext uri="{9D8B030D-6E8A-4147-A177-3AD203B41FA5}">
                      <a16:colId xmlns:a16="http://schemas.microsoft.com/office/drawing/2014/main" xmlns="" val="20002"/>
                    </a:ext>
                  </a:extLst>
                </a:gridCol>
              </a:tblGrid>
              <a:tr h="0">
                <a:tc>
                  <a:txBody>
                    <a:bodyPr/>
                    <a:lstStyle/>
                    <a:p>
                      <a:pPr algn="r" rtl="1">
                        <a:lnSpc>
                          <a:spcPct val="115000"/>
                        </a:lnSpc>
                        <a:spcAft>
                          <a:spcPts val="0"/>
                        </a:spcAft>
                      </a:pPr>
                      <a:r>
                        <a:rPr lang="ar-SA" sz="1100" b="1" dirty="0">
                          <a:effectLst/>
                          <a:latin typeface="Cambria" panose="02040503050406030204" pitchFamily="18" charset="0"/>
                          <a:ea typeface="MS Mincho"/>
                          <a:cs typeface="Arial" panose="020B0604020202020204" pitchFamily="34" charset="0"/>
                        </a:rPr>
                        <a:t>القيمة (ريال)</a:t>
                      </a:r>
                      <a:endParaRPr lang="en-MY" sz="1100" dirty="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ar-SA" sz="1100" b="1">
                          <a:effectLst/>
                          <a:latin typeface="Cambria" panose="02040503050406030204" pitchFamily="18" charset="0"/>
                          <a:ea typeface="MS Mincho"/>
                          <a:cs typeface="Arial" panose="020B0604020202020204" pitchFamily="34" charset="0"/>
                        </a:rPr>
                        <a:t>النسبة المئوية</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ar-SA" sz="1100" b="1" dirty="0">
                          <a:effectLst/>
                          <a:latin typeface="Cambria" panose="02040503050406030204" pitchFamily="18" charset="0"/>
                          <a:ea typeface="MS Mincho"/>
                          <a:cs typeface="Arial" panose="020B0604020202020204" pitchFamily="34" charset="0"/>
                        </a:rPr>
                        <a:t>القناة</a:t>
                      </a:r>
                      <a:endParaRPr lang="en-MY" sz="1100" dirty="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0">
                <a:tc>
                  <a:txBody>
                    <a:bodyPr/>
                    <a:lstStyle/>
                    <a:p>
                      <a:pPr algn="r" rtl="1">
                        <a:lnSpc>
                          <a:spcPct val="115000"/>
                        </a:lnSpc>
                        <a:spcAft>
                          <a:spcPts val="0"/>
                        </a:spcAft>
                      </a:pPr>
                      <a:r>
                        <a:rPr lang="en-US" sz="1100">
                          <a:effectLst/>
                          <a:latin typeface="Cambria" panose="02040503050406030204" pitchFamily="18" charset="0"/>
                          <a:ea typeface="MS Mincho"/>
                          <a:cs typeface="Arial" panose="020B0604020202020204" pitchFamily="34" charset="0"/>
                        </a:rPr>
                        <a:t>12,000</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en-US" sz="1100">
                          <a:effectLst/>
                          <a:latin typeface="Cambria" panose="02040503050406030204" pitchFamily="18" charset="0"/>
                          <a:ea typeface="MS Mincho"/>
                          <a:cs typeface="Arial" panose="020B0604020202020204" pitchFamily="34" charset="0"/>
                        </a:rPr>
                        <a:t>40%</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ar-SA" sz="1100">
                          <a:effectLst/>
                          <a:latin typeface="Cambria" panose="02040503050406030204" pitchFamily="18" charset="0"/>
                          <a:ea typeface="MS Mincho"/>
                          <a:cs typeface="Arial" panose="020B0604020202020204" pitchFamily="34" charset="0"/>
                        </a:rPr>
                        <a:t>فيسبوك</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0">
                <a:tc>
                  <a:txBody>
                    <a:bodyPr/>
                    <a:lstStyle/>
                    <a:p>
                      <a:pPr algn="r" rtl="1">
                        <a:lnSpc>
                          <a:spcPct val="115000"/>
                        </a:lnSpc>
                        <a:spcAft>
                          <a:spcPts val="0"/>
                        </a:spcAft>
                      </a:pPr>
                      <a:r>
                        <a:rPr lang="en-US" sz="1100">
                          <a:effectLst/>
                          <a:latin typeface="Cambria" panose="02040503050406030204" pitchFamily="18" charset="0"/>
                          <a:ea typeface="MS Mincho"/>
                          <a:cs typeface="Arial" panose="020B0604020202020204" pitchFamily="34" charset="0"/>
                        </a:rPr>
                        <a:t>9,000</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en-US" sz="1100">
                          <a:effectLst/>
                          <a:latin typeface="Cambria" panose="02040503050406030204" pitchFamily="18" charset="0"/>
                          <a:ea typeface="MS Mincho"/>
                          <a:cs typeface="Arial" panose="020B0604020202020204" pitchFamily="34" charset="0"/>
                        </a:rPr>
                        <a:t>30%</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ar-SA" sz="1100">
                          <a:effectLst/>
                          <a:latin typeface="Cambria" panose="02040503050406030204" pitchFamily="18" charset="0"/>
                          <a:ea typeface="MS Mincho"/>
                          <a:cs typeface="Arial" panose="020B0604020202020204" pitchFamily="34" charset="0"/>
                        </a:rPr>
                        <a:t>إنستغرام</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0">
                <a:tc>
                  <a:txBody>
                    <a:bodyPr/>
                    <a:lstStyle/>
                    <a:p>
                      <a:pPr algn="r" rtl="1">
                        <a:lnSpc>
                          <a:spcPct val="115000"/>
                        </a:lnSpc>
                        <a:spcAft>
                          <a:spcPts val="0"/>
                        </a:spcAft>
                      </a:pPr>
                      <a:r>
                        <a:rPr lang="en-US" sz="1100">
                          <a:effectLst/>
                          <a:latin typeface="Cambria" panose="02040503050406030204" pitchFamily="18" charset="0"/>
                          <a:ea typeface="MS Mincho"/>
                          <a:cs typeface="Arial" panose="020B0604020202020204" pitchFamily="34" charset="0"/>
                        </a:rPr>
                        <a:t>6,000</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en-US" sz="1100" dirty="0">
                          <a:effectLst/>
                          <a:latin typeface="Cambria" panose="02040503050406030204" pitchFamily="18" charset="0"/>
                          <a:ea typeface="MS Mincho"/>
                          <a:cs typeface="Arial" panose="020B0604020202020204" pitchFamily="34" charset="0"/>
                        </a:rPr>
                        <a:t>20%</a:t>
                      </a:r>
                      <a:endParaRPr lang="en-MY" sz="1100" dirty="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ar-SA" sz="1100">
                          <a:effectLst/>
                          <a:latin typeface="Cambria" panose="02040503050406030204" pitchFamily="18" charset="0"/>
                          <a:ea typeface="MS Mincho"/>
                          <a:cs typeface="Arial" panose="020B0604020202020204" pitchFamily="34" charset="0"/>
                        </a:rPr>
                        <a:t>جوجل أدز</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0">
                <a:tc>
                  <a:txBody>
                    <a:bodyPr/>
                    <a:lstStyle/>
                    <a:p>
                      <a:pPr algn="r" rtl="1">
                        <a:lnSpc>
                          <a:spcPct val="115000"/>
                        </a:lnSpc>
                        <a:spcAft>
                          <a:spcPts val="0"/>
                        </a:spcAft>
                      </a:pPr>
                      <a:r>
                        <a:rPr lang="en-US" sz="1100">
                          <a:effectLst/>
                          <a:latin typeface="Cambria" panose="02040503050406030204" pitchFamily="18" charset="0"/>
                          <a:ea typeface="MS Mincho"/>
                          <a:cs typeface="Arial" panose="020B0604020202020204" pitchFamily="34" charset="0"/>
                        </a:rPr>
                        <a:t>3,000</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en-US" sz="1100">
                          <a:effectLst/>
                          <a:latin typeface="Cambria" panose="02040503050406030204" pitchFamily="18" charset="0"/>
                          <a:ea typeface="MS Mincho"/>
                          <a:cs typeface="Arial" panose="020B0604020202020204" pitchFamily="34" charset="0"/>
                        </a:rPr>
                        <a:t>10%</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ar-SA" sz="1100">
                          <a:effectLst/>
                          <a:latin typeface="Cambria" panose="02040503050406030204" pitchFamily="18" charset="0"/>
                          <a:ea typeface="MS Mincho"/>
                          <a:cs typeface="Arial" panose="020B0604020202020204" pitchFamily="34" charset="0"/>
                        </a:rPr>
                        <a:t>البريد الإلكتروني</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0">
                <a:tc>
                  <a:txBody>
                    <a:bodyPr/>
                    <a:lstStyle/>
                    <a:p>
                      <a:pPr algn="r" rtl="1">
                        <a:lnSpc>
                          <a:spcPct val="115000"/>
                        </a:lnSpc>
                        <a:spcAft>
                          <a:spcPts val="0"/>
                        </a:spcAft>
                      </a:pPr>
                      <a:r>
                        <a:rPr lang="en-US" sz="1100" b="1">
                          <a:effectLst/>
                          <a:latin typeface="Cambria" panose="02040503050406030204" pitchFamily="18" charset="0"/>
                          <a:ea typeface="MS Mincho"/>
                          <a:cs typeface="Arial" panose="020B0604020202020204" pitchFamily="34" charset="0"/>
                        </a:rPr>
                        <a:t>30,000</a:t>
                      </a:r>
                      <a:endParaRPr lang="en-MY" sz="110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en-US" sz="1100" b="1" dirty="0">
                          <a:effectLst/>
                          <a:latin typeface="Cambria" panose="02040503050406030204" pitchFamily="18" charset="0"/>
                          <a:ea typeface="MS Mincho"/>
                          <a:cs typeface="Arial" panose="020B0604020202020204" pitchFamily="34" charset="0"/>
                        </a:rPr>
                        <a:t>100%</a:t>
                      </a:r>
                      <a:endParaRPr lang="en-MY" sz="1100" dirty="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rtl="1">
                        <a:lnSpc>
                          <a:spcPct val="115000"/>
                        </a:lnSpc>
                        <a:spcAft>
                          <a:spcPts val="0"/>
                        </a:spcAft>
                      </a:pPr>
                      <a:r>
                        <a:rPr lang="ar-SA" sz="1100" b="1" dirty="0">
                          <a:effectLst/>
                          <a:latin typeface="Cambria" panose="02040503050406030204" pitchFamily="18" charset="0"/>
                          <a:ea typeface="MS Mincho"/>
                          <a:cs typeface="Arial" panose="020B0604020202020204" pitchFamily="34" charset="0"/>
                        </a:rPr>
                        <a:t>الإجمالي</a:t>
                      </a:r>
                      <a:endParaRPr lang="en-MY" sz="1100" dirty="0">
                        <a:effectLst/>
                        <a:latin typeface="Cambria" panose="02040503050406030204" pitchFamily="18" charset="0"/>
                        <a:ea typeface="MS Mincho"/>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
        <p:nvSpPr>
          <p:cNvPr id="11" name="Rectangle 3"/>
          <p:cNvSpPr>
            <a:spLocks noChangeArrowheads="1"/>
          </p:cNvSpPr>
          <p:nvPr/>
        </p:nvSpPr>
        <p:spPr bwMode="auto">
          <a:xfrm>
            <a:off x="808383" y="3120537"/>
            <a:ext cx="611709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MY"/>
          </a:p>
        </p:txBody>
      </p:sp>
      <p:graphicFrame>
        <p:nvGraphicFramePr>
          <p:cNvPr id="14" name="Table 13"/>
          <p:cNvGraphicFramePr>
            <a:graphicFrameLocks noGrp="1"/>
          </p:cNvGraphicFramePr>
          <p:nvPr>
            <p:extLst>
              <p:ext uri="{D42A27DB-BD31-4B8C-83A1-F6EECF244321}">
                <p14:modId xmlns:p14="http://schemas.microsoft.com/office/powerpoint/2010/main" val="4121692137"/>
              </p:ext>
            </p:extLst>
          </p:nvPr>
        </p:nvGraphicFramePr>
        <p:xfrm>
          <a:off x="1532212" y="4327986"/>
          <a:ext cx="4302202" cy="1357122"/>
        </p:xfrm>
        <a:graphic>
          <a:graphicData uri="http://schemas.openxmlformats.org/drawingml/2006/table">
            <a:tbl>
              <a:tblPr firstRow="1" firstCol="1" bandRow="1">
                <a:tableStyleId>{5940675A-B579-460E-94D1-54222C63F5DA}</a:tableStyleId>
              </a:tblPr>
              <a:tblGrid>
                <a:gridCol w="1064438">
                  <a:extLst>
                    <a:ext uri="{9D8B030D-6E8A-4147-A177-3AD203B41FA5}">
                      <a16:colId xmlns:a16="http://schemas.microsoft.com/office/drawing/2014/main" xmlns="" val="20000"/>
                    </a:ext>
                  </a:extLst>
                </a:gridCol>
                <a:gridCol w="1064438">
                  <a:extLst>
                    <a:ext uri="{9D8B030D-6E8A-4147-A177-3AD203B41FA5}">
                      <a16:colId xmlns:a16="http://schemas.microsoft.com/office/drawing/2014/main" xmlns="" val="20001"/>
                    </a:ext>
                  </a:extLst>
                </a:gridCol>
                <a:gridCol w="1064438">
                  <a:extLst>
                    <a:ext uri="{9D8B030D-6E8A-4147-A177-3AD203B41FA5}">
                      <a16:colId xmlns:a16="http://schemas.microsoft.com/office/drawing/2014/main" xmlns="" val="20002"/>
                    </a:ext>
                  </a:extLst>
                </a:gridCol>
                <a:gridCol w="1064438">
                  <a:extLst>
                    <a:ext uri="{9D8B030D-6E8A-4147-A177-3AD203B41FA5}">
                      <a16:colId xmlns:a16="http://schemas.microsoft.com/office/drawing/2014/main" xmlns="" val="20003"/>
                    </a:ext>
                  </a:extLst>
                </a:gridCol>
                <a:gridCol w="44450">
                  <a:extLst>
                    <a:ext uri="{9D8B030D-6E8A-4147-A177-3AD203B41FA5}">
                      <a16:colId xmlns:a16="http://schemas.microsoft.com/office/drawing/2014/main" xmlns="" val="20004"/>
                    </a:ext>
                  </a:extLst>
                </a:gridCol>
              </a:tblGrid>
              <a:tr h="0">
                <a:tc>
                  <a:txBody>
                    <a:bodyPr/>
                    <a:lstStyle/>
                    <a:p>
                      <a:pPr algn="r" rtl="1">
                        <a:lnSpc>
                          <a:spcPct val="115000"/>
                        </a:lnSpc>
                        <a:spcAft>
                          <a:spcPts val="0"/>
                        </a:spcAft>
                      </a:pPr>
                      <a:r>
                        <a:rPr lang="ar-SA" sz="1200">
                          <a:effectLst/>
                        </a:rPr>
                        <a:t>نسبة المبيعات من إجمالي الحملة</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ar-SA" sz="1200" dirty="0">
                          <a:effectLst/>
                        </a:rPr>
                        <a:t> </a:t>
                      </a:r>
                      <a:endParaRPr lang="en-MY" sz="1100" dirty="0">
                        <a:effectLst/>
                        <a:latin typeface="Cambria" panose="02040503050406030204" pitchFamily="18" charset="0"/>
                        <a:ea typeface="MS Mincho"/>
                        <a:cs typeface="Arial" panose="020B0604020202020204" pitchFamily="34" charset="0"/>
                      </a:endParaRPr>
                    </a:p>
                  </a:txBody>
                  <a:tcPr marL="9525" marR="9525" marT="9525" marB="9525"/>
                </a:tc>
                <a:tc>
                  <a:txBody>
                    <a:bodyPr/>
                    <a:lstStyle/>
                    <a:p>
                      <a:pPr algn="r" rtl="1">
                        <a:lnSpc>
                          <a:spcPct val="115000"/>
                        </a:lnSpc>
                        <a:spcAft>
                          <a:spcPts val="0"/>
                        </a:spcAft>
                      </a:pPr>
                      <a:r>
                        <a:rPr lang="ar-SA" sz="1200" dirty="0">
                          <a:effectLst/>
                        </a:rPr>
                        <a:t>نسبة التفاعل من إجمالي الحملة</a:t>
                      </a:r>
                      <a:endParaRPr lang="en-MY" sz="1100" dirty="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ar-SA" sz="1200" dirty="0">
                          <a:effectLst/>
                        </a:rPr>
                        <a:t>القناة</a:t>
                      </a:r>
                      <a:endParaRPr lang="en-MY" sz="1100" dirty="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ar-SA" sz="1200">
                          <a:effectLst/>
                        </a:rPr>
                        <a:t> </a:t>
                      </a:r>
                      <a:endParaRPr lang="en-MY" sz="1100">
                        <a:effectLst/>
                        <a:latin typeface="Cambria" panose="02040503050406030204" pitchFamily="18" charset="0"/>
                        <a:ea typeface="MS Mincho"/>
                        <a:cs typeface="Arial" panose="020B0604020202020204" pitchFamily="34" charset="0"/>
                      </a:endParaRPr>
                    </a:p>
                  </a:txBody>
                  <a:tcPr marL="9525" marR="9525" marT="9525" marB="9525"/>
                </a:tc>
                <a:extLst>
                  <a:ext uri="{0D108BD9-81ED-4DB2-BD59-A6C34878D82A}">
                    <a16:rowId xmlns:a16="http://schemas.microsoft.com/office/drawing/2014/main" xmlns="" val="10000"/>
                  </a:ext>
                </a:extLst>
              </a:tr>
              <a:tr h="0">
                <a:tc>
                  <a:txBody>
                    <a:bodyPr/>
                    <a:lstStyle/>
                    <a:p>
                      <a:pPr algn="r" rtl="1">
                        <a:lnSpc>
                          <a:spcPct val="115000"/>
                        </a:lnSpc>
                        <a:spcAft>
                          <a:spcPts val="0"/>
                        </a:spcAft>
                      </a:pPr>
                      <a:r>
                        <a:rPr lang="en-MY" sz="1200">
                          <a:effectLst/>
                        </a:rPr>
                        <a:t>45%</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en-MY" sz="1200">
                          <a:effectLst/>
                        </a:rPr>
                        <a:t> </a:t>
                      </a:r>
                      <a:endParaRPr lang="en-MY" sz="1100">
                        <a:effectLst/>
                        <a:latin typeface="Cambria" panose="02040503050406030204" pitchFamily="18" charset="0"/>
                        <a:ea typeface="MS Mincho"/>
                        <a:cs typeface="Arial" panose="020B0604020202020204" pitchFamily="34" charset="0"/>
                      </a:endParaRPr>
                    </a:p>
                  </a:txBody>
                  <a:tcPr marL="9525" marR="9525" marT="9525" marB="9525"/>
                </a:tc>
                <a:tc>
                  <a:txBody>
                    <a:bodyPr/>
                    <a:lstStyle/>
                    <a:p>
                      <a:pPr algn="r" rtl="1">
                        <a:lnSpc>
                          <a:spcPct val="115000"/>
                        </a:lnSpc>
                        <a:spcAft>
                          <a:spcPts val="0"/>
                        </a:spcAft>
                      </a:pPr>
                      <a:r>
                        <a:rPr lang="en-MY" sz="1200">
                          <a:effectLst/>
                        </a:rPr>
                        <a:t>50%</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ar-SA" sz="1200">
                          <a:effectLst/>
                        </a:rPr>
                        <a:t>فيسبوك</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en-MY" sz="1200">
                          <a:effectLst/>
                        </a:rPr>
                        <a:t> </a:t>
                      </a:r>
                      <a:endParaRPr lang="en-MY" sz="1100">
                        <a:effectLst/>
                        <a:latin typeface="Cambria" panose="02040503050406030204" pitchFamily="18" charset="0"/>
                        <a:ea typeface="MS Mincho"/>
                        <a:cs typeface="Arial" panose="020B0604020202020204" pitchFamily="34" charset="0"/>
                      </a:endParaRPr>
                    </a:p>
                  </a:txBody>
                  <a:tcPr marL="9525" marR="9525" marT="9525" marB="9525"/>
                </a:tc>
                <a:extLst>
                  <a:ext uri="{0D108BD9-81ED-4DB2-BD59-A6C34878D82A}">
                    <a16:rowId xmlns:a16="http://schemas.microsoft.com/office/drawing/2014/main" xmlns="" val="10001"/>
                  </a:ext>
                </a:extLst>
              </a:tr>
              <a:tr h="0">
                <a:tc>
                  <a:txBody>
                    <a:bodyPr/>
                    <a:lstStyle/>
                    <a:p>
                      <a:pPr algn="r" rtl="1">
                        <a:lnSpc>
                          <a:spcPct val="115000"/>
                        </a:lnSpc>
                        <a:spcAft>
                          <a:spcPts val="0"/>
                        </a:spcAft>
                      </a:pPr>
                      <a:r>
                        <a:rPr lang="en-MY" sz="1200">
                          <a:effectLst/>
                        </a:rPr>
                        <a:t>10%</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en-MY" sz="1200">
                          <a:effectLst/>
                        </a:rPr>
                        <a:t> </a:t>
                      </a:r>
                      <a:endParaRPr lang="en-MY" sz="1100">
                        <a:effectLst/>
                        <a:latin typeface="Cambria" panose="02040503050406030204" pitchFamily="18" charset="0"/>
                        <a:ea typeface="MS Mincho"/>
                        <a:cs typeface="Arial" panose="020B0604020202020204" pitchFamily="34" charset="0"/>
                      </a:endParaRPr>
                    </a:p>
                  </a:txBody>
                  <a:tcPr marL="9525" marR="9525" marT="9525" marB="9525"/>
                </a:tc>
                <a:tc>
                  <a:txBody>
                    <a:bodyPr/>
                    <a:lstStyle/>
                    <a:p>
                      <a:pPr algn="r" rtl="1">
                        <a:lnSpc>
                          <a:spcPct val="115000"/>
                        </a:lnSpc>
                        <a:spcAft>
                          <a:spcPts val="0"/>
                        </a:spcAft>
                      </a:pPr>
                      <a:r>
                        <a:rPr lang="en-MY" sz="1200">
                          <a:effectLst/>
                        </a:rPr>
                        <a:t>15%</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ar-SA" sz="1200">
                          <a:effectLst/>
                        </a:rPr>
                        <a:t>إنستغرام</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en-MY" sz="1200">
                          <a:effectLst/>
                        </a:rPr>
                        <a:t> </a:t>
                      </a:r>
                      <a:endParaRPr lang="en-MY" sz="1100">
                        <a:effectLst/>
                        <a:latin typeface="Cambria" panose="02040503050406030204" pitchFamily="18" charset="0"/>
                        <a:ea typeface="MS Mincho"/>
                        <a:cs typeface="Arial" panose="020B0604020202020204" pitchFamily="34" charset="0"/>
                      </a:endParaRPr>
                    </a:p>
                  </a:txBody>
                  <a:tcPr marL="9525" marR="9525" marT="9525" marB="9525"/>
                </a:tc>
                <a:extLst>
                  <a:ext uri="{0D108BD9-81ED-4DB2-BD59-A6C34878D82A}">
                    <a16:rowId xmlns:a16="http://schemas.microsoft.com/office/drawing/2014/main" xmlns="" val="10002"/>
                  </a:ext>
                </a:extLst>
              </a:tr>
              <a:tr h="0">
                <a:tc>
                  <a:txBody>
                    <a:bodyPr/>
                    <a:lstStyle/>
                    <a:p>
                      <a:pPr algn="r" rtl="1">
                        <a:lnSpc>
                          <a:spcPct val="115000"/>
                        </a:lnSpc>
                        <a:spcAft>
                          <a:spcPts val="0"/>
                        </a:spcAft>
                      </a:pPr>
                      <a:r>
                        <a:rPr lang="en-MY" sz="1200">
                          <a:effectLst/>
                        </a:rPr>
                        <a:t>35%</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en-MY" sz="1200">
                          <a:effectLst/>
                        </a:rPr>
                        <a:t> </a:t>
                      </a:r>
                      <a:endParaRPr lang="en-MY" sz="1100">
                        <a:effectLst/>
                        <a:latin typeface="Cambria" panose="02040503050406030204" pitchFamily="18" charset="0"/>
                        <a:ea typeface="MS Mincho"/>
                        <a:cs typeface="Arial" panose="020B0604020202020204" pitchFamily="34" charset="0"/>
                      </a:endParaRPr>
                    </a:p>
                  </a:txBody>
                  <a:tcPr marL="9525" marR="9525" marT="9525" marB="9525"/>
                </a:tc>
                <a:tc>
                  <a:txBody>
                    <a:bodyPr/>
                    <a:lstStyle/>
                    <a:p>
                      <a:pPr algn="r" rtl="1">
                        <a:lnSpc>
                          <a:spcPct val="115000"/>
                        </a:lnSpc>
                        <a:spcAft>
                          <a:spcPts val="0"/>
                        </a:spcAft>
                      </a:pPr>
                      <a:r>
                        <a:rPr lang="en-MY" sz="1200">
                          <a:effectLst/>
                        </a:rPr>
                        <a:t>25%</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ar-SA" sz="1200">
                          <a:effectLst/>
                        </a:rPr>
                        <a:t>جوجل أدز</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en-MY" sz="1200">
                          <a:effectLst/>
                        </a:rPr>
                        <a:t> </a:t>
                      </a:r>
                      <a:endParaRPr lang="en-MY" sz="1100">
                        <a:effectLst/>
                        <a:latin typeface="Cambria" panose="02040503050406030204" pitchFamily="18" charset="0"/>
                        <a:ea typeface="MS Mincho"/>
                        <a:cs typeface="Arial" panose="020B0604020202020204" pitchFamily="34" charset="0"/>
                      </a:endParaRPr>
                    </a:p>
                  </a:txBody>
                  <a:tcPr marL="9525" marR="9525" marT="9525" marB="9525"/>
                </a:tc>
                <a:extLst>
                  <a:ext uri="{0D108BD9-81ED-4DB2-BD59-A6C34878D82A}">
                    <a16:rowId xmlns:a16="http://schemas.microsoft.com/office/drawing/2014/main" xmlns="" val="10003"/>
                  </a:ext>
                </a:extLst>
              </a:tr>
              <a:tr h="0">
                <a:tc>
                  <a:txBody>
                    <a:bodyPr/>
                    <a:lstStyle/>
                    <a:p>
                      <a:pPr algn="r" rtl="1">
                        <a:lnSpc>
                          <a:spcPct val="115000"/>
                        </a:lnSpc>
                        <a:spcAft>
                          <a:spcPts val="0"/>
                        </a:spcAft>
                      </a:pPr>
                      <a:r>
                        <a:rPr lang="en-MY" sz="1200">
                          <a:effectLst/>
                        </a:rPr>
                        <a:t>10%</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en-MY" sz="1200">
                          <a:effectLst/>
                        </a:rPr>
                        <a:t> </a:t>
                      </a:r>
                      <a:endParaRPr lang="en-MY" sz="1100">
                        <a:effectLst/>
                        <a:latin typeface="Cambria" panose="02040503050406030204" pitchFamily="18" charset="0"/>
                        <a:ea typeface="MS Mincho"/>
                        <a:cs typeface="Arial" panose="020B0604020202020204" pitchFamily="34" charset="0"/>
                      </a:endParaRPr>
                    </a:p>
                  </a:txBody>
                  <a:tcPr marL="9525" marR="9525" marT="9525" marB="9525"/>
                </a:tc>
                <a:tc>
                  <a:txBody>
                    <a:bodyPr/>
                    <a:lstStyle/>
                    <a:p>
                      <a:pPr algn="r" rtl="1">
                        <a:lnSpc>
                          <a:spcPct val="115000"/>
                        </a:lnSpc>
                        <a:spcAft>
                          <a:spcPts val="0"/>
                        </a:spcAft>
                      </a:pPr>
                      <a:r>
                        <a:rPr lang="en-MY" sz="1200">
                          <a:effectLst/>
                        </a:rPr>
                        <a:t>10%</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ar-SA" sz="1200">
                          <a:effectLst/>
                        </a:rPr>
                        <a:t>البريد الإلكتروني</a:t>
                      </a:r>
                      <a:endParaRPr lang="en-MY" sz="1100">
                        <a:effectLst/>
                        <a:latin typeface="Cambria" panose="02040503050406030204" pitchFamily="18" charset="0"/>
                        <a:ea typeface="MS Mincho"/>
                        <a:cs typeface="Arial" panose="020B0604020202020204" pitchFamily="34" charset="0"/>
                      </a:endParaRPr>
                    </a:p>
                  </a:txBody>
                  <a:tcPr marL="9525" marR="9525" marT="9525" marB="9525" anchor="ctr"/>
                </a:tc>
                <a:tc>
                  <a:txBody>
                    <a:bodyPr/>
                    <a:lstStyle/>
                    <a:p>
                      <a:pPr algn="r" rtl="1">
                        <a:lnSpc>
                          <a:spcPct val="115000"/>
                        </a:lnSpc>
                        <a:spcAft>
                          <a:spcPts val="0"/>
                        </a:spcAft>
                      </a:pPr>
                      <a:r>
                        <a:rPr lang="en-MY" sz="1200" dirty="0">
                          <a:effectLst/>
                        </a:rPr>
                        <a:t> </a:t>
                      </a:r>
                      <a:endParaRPr lang="en-MY" sz="1100" dirty="0">
                        <a:effectLst/>
                        <a:latin typeface="Cambria" panose="02040503050406030204" pitchFamily="18" charset="0"/>
                        <a:ea typeface="MS Mincho"/>
                        <a:cs typeface="Arial" panose="020B0604020202020204" pitchFamily="34" charset="0"/>
                      </a:endParaRPr>
                    </a:p>
                  </a:txBody>
                  <a:tcPr marL="9525" marR="9525" marT="9525" marB="9525"/>
                </a:tc>
                <a:extLst>
                  <a:ext uri="{0D108BD9-81ED-4DB2-BD59-A6C34878D82A}">
                    <a16:rowId xmlns:a16="http://schemas.microsoft.com/office/drawing/2014/main" xmlns="" val="10004"/>
                  </a:ext>
                </a:extLst>
              </a:tr>
            </a:tbl>
          </a:graphicData>
        </a:graphic>
      </p:graphicFrame>
      <p:sp>
        <p:nvSpPr>
          <p:cNvPr id="16" name="Rectangle 15"/>
          <p:cNvSpPr/>
          <p:nvPr/>
        </p:nvSpPr>
        <p:spPr>
          <a:xfrm>
            <a:off x="1601423" y="2202642"/>
            <a:ext cx="4271544" cy="252784"/>
          </a:xfrm>
          <a:prstGeom prst="rect">
            <a:avLst/>
          </a:prstGeom>
          <a:solidFill>
            <a:schemeClr val="bg2"/>
          </a:solidFill>
        </p:spPr>
        <p:style>
          <a:lnRef idx="2">
            <a:schemeClr val="dk1"/>
          </a:lnRef>
          <a:fillRef idx="1">
            <a:schemeClr val="lt1"/>
          </a:fillRef>
          <a:effectRef idx="0">
            <a:schemeClr val="dk1"/>
          </a:effectRef>
          <a:fontRef idx="minor">
            <a:schemeClr val="dk1"/>
          </a:fontRef>
        </p:style>
        <p:txBody>
          <a:bodyPr rtlCol="0" anchor="ctr"/>
          <a:lstStyle/>
          <a:p>
            <a:pPr algn="ctr"/>
            <a:r>
              <a:rPr lang="ar-EG"/>
              <a:t>ميزانية مبدئية مقترحة</a:t>
            </a:r>
            <a:endParaRPr lang="en-MY" dirty="0"/>
          </a:p>
        </p:txBody>
      </p:sp>
      <p:sp>
        <p:nvSpPr>
          <p:cNvPr id="20" name="Rectangle 19"/>
          <p:cNvSpPr/>
          <p:nvPr/>
        </p:nvSpPr>
        <p:spPr>
          <a:xfrm>
            <a:off x="1530028" y="3944434"/>
            <a:ext cx="4302202" cy="275749"/>
          </a:xfrm>
          <a:prstGeom prst="rect">
            <a:avLst/>
          </a:prstGeom>
          <a:solidFill>
            <a:schemeClr val="bg2"/>
          </a:solidFill>
        </p:spPr>
        <p:style>
          <a:lnRef idx="2">
            <a:schemeClr val="dk1"/>
          </a:lnRef>
          <a:fillRef idx="1">
            <a:schemeClr val="lt1"/>
          </a:fillRef>
          <a:effectRef idx="0">
            <a:schemeClr val="dk1"/>
          </a:effectRef>
          <a:fontRef idx="minor">
            <a:schemeClr val="dk1"/>
          </a:fontRef>
        </p:style>
        <p:txBody>
          <a:bodyPr rtlCol="0" anchor="ctr"/>
          <a:lstStyle/>
          <a:p>
            <a:pPr algn="ctr"/>
            <a:r>
              <a:rPr lang="ar-EG" dirty="0"/>
              <a:t>أداء القنوات خلال أول شهر (بيانات افتراضية)</a:t>
            </a:r>
            <a:endParaRPr lang="en-MY" dirty="0"/>
          </a:p>
        </p:txBody>
      </p:sp>
    </p:spTree>
    <p:extLst>
      <p:ext uri="{BB962C8B-B14F-4D97-AF65-F5344CB8AC3E}">
        <p14:creationId xmlns:p14="http://schemas.microsoft.com/office/powerpoint/2010/main" val="41825853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5262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الأدوار الرئيسية لفريق حملة تسويق اجتماعي:الدور	المهام الخاصة بالسياق الاجتماعي	مثال عملي في حملة صحية1. مدير الحملة الاجتماعية	ينسق بين الجهات المعنية، يحدد الأهداف السلوكية، ويقود التخطيط الاستراتيجي.	يقود حملة "قلل السكر" لتغيير العادات الغذائية.2. خبير التثقيف الصحي/الاجتماعي	يضمن أن المحتوى دقيق وسليم من الناحية الطبية أو الاجتماعية.	يصيغ رسائل عن مخاطر السكري بمصطلحات بسيطة.3. كاتب المحتوى الاجتماعي	يكتب رسائل مؤثرة أخلاقياً وثقافياً، بلغة مفهومة للجمهور المستهدف.	يكتب قصة حقيقية قصيرة لمريض تغلّب على مرض السكري.4. المصمم الإبداعي	يصمم منشورات وشعارات بأسلوب بسيط وجذاب ومرتبط بالقيم الاجتماعية.	يصمم إنفوجرافيك بعنوان "معلّقة سكر قد تضر قلبك".5. أخصائي الإعلام الرقمي	ينشر المحتوى عبر المنصات، ويحفّز التفاعل والمشاركة، ويرد على الاستفسارات.	يدير حساب تويتر للحملة ويرد على تساؤلات الجمهور.6. محلل التفاعل والسلوك	يراقب كيف يتفاعل الناس مع الحملة، ويقترح تعديلات لتحسين التأثير السلوكي.	يلاحظ أن الجمهور يستجيب أفضل لمقاطع الفيديو القصيرة.7. شريك مجتمعي/علاقات عامة	يبني شراكات مع مدارس، جمعيات، مراكز صحية أو مؤثرين لنشر الحملة ميدانياً.	يتعاون مع صيدليات لتوزيع منشورات توعوية.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1" y="1820981"/>
            <a:ext cx="8466655" cy="523220"/>
          </a:xfrm>
          <a:prstGeom prst="rect">
            <a:avLst/>
          </a:prstGeom>
          <a:noFill/>
        </p:spPr>
        <p:txBody>
          <a:bodyPr wrap="square" rtlCol="0">
            <a:spAutoFit/>
          </a:bodyPr>
          <a:lstStyle/>
          <a:p>
            <a:pPr algn="just" rtl="1"/>
            <a:r>
              <a:rPr lang="ar-EG" sz="2800" b="1" dirty="0"/>
              <a:t>2</a:t>
            </a:r>
            <a:r>
              <a:rPr lang="ar-JO" sz="2800" b="1" dirty="0" smtClean="0"/>
              <a:t>.</a:t>
            </a:r>
            <a:r>
              <a:rPr lang="ar-EG" sz="2800" b="1" dirty="0" smtClean="0"/>
              <a:t>3. </a:t>
            </a:r>
            <a:r>
              <a:rPr lang="ar-EG" sz="2800" b="1" dirty="0"/>
              <a:t>الكوادر البشرية (فريق التسويق، المصممين، محللي البيانات).</a:t>
            </a:r>
          </a:p>
        </p:txBody>
      </p:sp>
      <p:sp>
        <p:nvSpPr>
          <p:cNvPr id="2" name="TextBox 1">
            <a:extLst>
              <a:ext uri="{FF2B5EF4-FFF2-40B4-BE49-F238E27FC236}">
                <a16:creationId xmlns:a16="http://schemas.microsoft.com/office/drawing/2014/main" xmlns="" id="{D7DD7D2C-3D6B-D792-79EE-4FDF4EF8403E}"/>
              </a:ext>
            </a:extLst>
          </p:cNvPr>
          <p:cNvSpPr txBox="1"/>
          <p:nvPr/>
        </p:nvSpPr>
        <p:spPr>
          <a:xfrm>
            <a:off x="6202075" y="2614859"/>
            <a:ext cx="3840726" cy="338554"/>
          </a:xfrm>
          <a:prstGeom prst="rect">
            <a:avLst/>
          </a:prstGeom>
          <a:solidFill>
            <a:schemeClr val="bg2"/>
          </a:solidFill>
        </p:spPr>
        <p:txBody>
          <a:bodyPr wrap="square" rtlCol="0">
            <a:spAutoFit/>
          </a:bodyPr>
          <a:lstStyle/>
          <a:p>
            <a:pPr algn="r" rtl="1"/>
            <a:r>
              <a:rPr lang="ar-JO" sz="1600" b="1" dirty="0"/>
              <a:t>ا</a:t>
            </a:r>
            <a:r>
              <a:rPr lang="ar-EG" sz="1600" b="1" dirty="0"/>
              <a:t>لاهمية</a:t>
            </a:r>
            <a:r>
              <a:rPr lang="ar-JO" sz="1600" b="1" dirty="0"/>
              <a:t>:</a:t>
            </a:r>
            <a:endParaRPr lang="ar-SA" sz="1600" b="1" dirty="0"/>
          </a:p>
        </p:txBody>
      </p:sp>
      <p:sp>
        <p:nvSpPr>
          <p:cNvPr id="10" name="TextBox 9">
            <a:extLst>
              <a:ext uri="{FF2B5EF4-FFF2-40B4-BE49-F238E27FC236}">
                <a16:creationId xmlns:a16="http://schemas.microsoft.com/office/drawing/2014/main" xmlns="" id="{C435CD12-4322-1244-F515-4391E5961533}"/>
              </a:ext>
            </a:extLst>
          </p:cNvPr>
          <p:cNvSpPr txBox="1"/>
          <p:nvPr/>
        </p:nvSpPr>
        <p:spPr>
          <a:xfrm>
            <a:off x="6484569" y="4865528"/>
            <a:ext cx="3840726" cy="830997"/>
          </a:xfrm>
          <a:prstGeom prst="rect">
            <a:avLst/>
          </a:prstGeom>
          <a:noFill/>
        </p:spPr>
        <p:txBody>
          <a:bodyPr wrap="square">
            <a:spAutoFit/>
          </a:bodyPr>
          <a:lstStyle/>
          <a:p>
            <a:pPr algn="r" rtl="1"/>
            <a:r>
              <a:rPr lang="ar-EG" sz="1600" dirty="0"/>
              <a:t>نجاح الحملات الاجتماعية لا يعتمد فقط على الرسائل، بل على </a:t>
            </a:r>
            <a:r>
              <a:rPr lang="ar-EG" sz="1600" b="1" dirty="0"/>
              <a:t>فريق متمكن يفهم الجمهور المستهدف، والقضية، والبيئة الاجتماعية</a:t>
            </a:r>
            <a:r>
              <a:rPr lang="ar-EG" sz="1600" dirty="0"/>
              <a:t>.</a:t>
            </a:r>
            <a:endParaRPr lang="en-US" sz="1600" dirty="0"/>
          </a:p>
        </p:txBody>
      </p:sp>
      <p:sp>
        <p:nvSpPr>
          <p:cNvPr id="11" name="TextBox 10">
            <a:extLst>
              <a:ext uri="{FF2B5EF4-FFF2-40B4-BE49-F238E27FC236}">
                <a16:creationId xmlns:a16="http://schemas.microsoft.com/office/drawing/2014/main" xmlns="" id="{764B669B-CE79-3BF2-98C4-E96767B633B7}"/>
              </a:ext>
            </a:extLst>
          </p:cNvPr>
          <p:cNvSpPr txBox="1"/>
          <p:nvPr/>
        </p:nvSpPr>
        <p:spPr>
          <a:xfrm>
            <a:off x="6484569" y="3031513"/>
            <a:ext cx="3558232" cy="1200329"/>
          </a:xfrm>
          <a:prstGeom prst="rect">
            <a:avLst/>
          </a:prstGeom>
          <a:noFill/>
        </p:spPr>
        <p:txBody>
          <a:bodyPr wrap="square">
            <a:spAutoFit/>
          </a:bodyPr>
          <a:lstStyle/>
          <a:p>
            <a:pPr algn="r"/>
            <a:r>
              <a:rPr lang="ar-EG" dirty="0"/>
              <a:t>الكادر البشري هو العنصر الحيوي الذي ينفذ ويقود الحملة التسويقية الاجتماعية من الفكرة إلى النتائج. بدون فريق محترف، حتى أفضل الأدوات والخطط قد لا تنجح</a:t>
            </a:r>
            <a:r>
              <a:rPr lang="ar-EG" sz="1200" dirty="0"/>
              <a:t>.</a:t>
            </a:r>
            <a:endParaRPr lang="en-US" sz="1200" dirty="0"/>
          </a:p>
        </p:txBody>
      </p:sp>
      <p:sp>
        <p:nvSpPr>
          <p:cNvPr id="12" name="TextBox 11">
            <a:extLst>
              <a:ext uri="{FF2B5EF4-FFF2-40B4-BE49-F238E27FC236}">
                <a16:creationId xmlns:a16="http://schemas.microsoft.com/office/drawing/2014/main" xmlns="" id="{F74639B0-4A91-B9A1-95D7-9E4A5375143A}"/>
              </a:ext>
            </a:extLst>
          </p:cNvPr>
          <p:cNvSpPr txBox="1"/>
          <p:nvPr/>
        </p:nvSpPr>
        <p:spPr>
          <a:xfrm>
            <a:off x="1333001" y="2661025"/>
            <a:ext cx="4127172" cy="584775"/>
          </a:xfrm>
          <a:prstGeom prst="rect">
            <a:avLst/>
          </a:prstGeom>
          <a:noFill/>
        </p:spPr>
        <p:txBody>
          <a:bodyPr wrap="square">
            <a:spAutoFit/>
          </a:bodyPr>
          <a:lstStyle/>
          <a:p>
            <a:pPr algn="r" rtl="1"/>
            <a:r>
              <a:rPr lang="en-MY" sz="1600" dirty="0"/>
              <a:t>💡 </a:t>
            </a:r>
            <a:r>
              <a:rPr lang="ar-EG" sz="1600" dirty="0"/>
              <a:t>اختلاف الكوادر بين </a:t>
            </a:r>
            <a:endParaRPr lang="ar-JO" sz="1600" dirty="0"/>
          </a:p>
          <a:p>
            <a:pPr algn="r" rtl="1"/>
            <a:r>
              <a:rPr lang="ar-JO" sz="1600" dirty="0"/>
              <a:t> </a:t>
            </a:r>
            <a:r>
              <a:rPr lang="ar-EG" sz="1600" dirty="0"/>
              <a:t>"</a:t>
            </a:r>
            <a:r>
              <a:rPr lang="ar-EG" sz="1600" b="1" dirty="0">
                <a:solidFill>
                  <a:srgbClr val="C00000"/>
                </a:solidFill>
              </a:rPr>
              <a:t>تسويق اجتماعي </a:t>
            </a:r>
            <a:r>
              <a:rPr lang="ar-EG" sz="1600" dirty="0"/>
              <a:t>"</a:t>
            </a:r>
            <a:r>
              <a:rPr lang="ar-JO" sz="1600" dirty="0"/>
              <a:t>              </a:t>
            </a:r>
            <a:r>
              <a:rPr lang="ar-EG" sz="1600" dirty="0"/>
              <a:t> و“</a:t>
            </a:r>
            <a:r>
              <a:rPr lang="ar-JO" sz="1600" b="1" dirty="0">
                <a:solidFill>
                  <a:srgbClr val="C00000"/>
                </a:solidFill>
              </a:rPr>
              <a:t>تجاري</a:t>
            </a:r>
            <a:r>
              <a:rPr lang="ar-EG" sz="1600" dirty="0"/>
              <a:t>":</a:t>
            </a:r>
            <a:endParaRPr lang="en-US" sz="1600" dirty="0"/>
          </a:p>
        </p:txBody>
      </p:sp>
      <p:graphicFrame>
        <p:nvGraphicFramePr>
          <p:cNvPr id="4" name="Table 3"/>
          <p:cNvGraphicFramePr>
            <a:graphicFrameLocks noGrp="1"/>
          </p:cNvGraphicFramePr>
          <p:nvPr>
            <p:extLst>
              <p:ext uri="{D42A27DB-BD31-4B8C-83A1-F6EECF244321}">
                <p14:modId xmlns:p14="http://schemas.microsoft.com/office/powerpoint/2010/main" val="2399296966"/>
              </p:ext>
            </p:extLst>
          </p:nvPr>
        </p:nvGraphicFramePr>
        <p:xfrm>
          <a:off x="1468051" y="3195019"/>
          <a:ext cx="4361472" cy="2774590"/>
        </p:xfrm>
        <a:graphic>
          <a:graphicData uri="http://schemas.openxmlformats.org/drawingml/2006/table">
            <a:tbl>
              <a:tblPr/>
              <a:tblGrid>
                <a:gridCol w="2180736">
                  <a:extLst>
                    <a:ext uri="{9D8B030D-6E8A-4147-A177-3AD203B41FA5}">
                      <a16:colId xmlns:a16="http://schemas.microsoft.com/office/drawing/2014/main" xmlns="" val="20000"/>
                    </a:ext>
                  </a:extLst>
                </a:gridCol>
                <a:gridCol w="2180736">
                  <a:extLst>
                    <a:ext uri="{9D8B030D-6E8A-4147-A177-3AD203B41FA5}">
                      <a16:colId xmlns:a16="http://schemas.microsoft.com/office/drawing/2014/main" xmlns="" val="20001"/>
                    </a:ext>
                  </a:extLst>
                </a:gridCol>
              </a:tblGrid>
              <a:tr h="518615">
                <a:tc>
                  <a:txBody>
                    <a:bodyPr/>
                    <a:lstStyle/>
                    <a:p>
                      <a:pPr algn="r"/>
                      <a:endParaRPr lang="ar-EG" sz="1600" b="1" dirty="0"/>
                    </a:p>
                  </a:txBody>
                  <a:tcPr anchor="ctr">
                    <a:lnL>
                      <a:noFill/>
                    </a:lnL>
                    <a:lnR>
                      <a:noFill/>
                    </a:lnR>
                    <a:lnT>
                      <a:noFill/>
                    </a:lnT>
                    <a:lnB>
                      <a:noFill/>
                    </a:lnB>
                  </a:tcPr>
                </a:tc>
                <a:tc>
                  <a:txBody>
                    <a:bodyPr/>
                    <a:lstStyle/>
                    <a:p>
                      <a:pPr algn="r"/>
                      <a:endParaRPr lang="ar-EG" sz="1600" b="1" dirty="0"/>
                    </a:p>
                  </a:txBody>
                  <a:tcPr anchor="ctr">
                    <a:lnL>
                      <a:noFill/>
                    </a:lnL>
                    <a:lnR>
                      <a:noFill/>
                    </a:lnR>
                    <a:lnT>
                      <a:noFill/>
                    </a:lnT>
                    <a:lnB>
                      <a:noFill/>
                    </a:lnB>
                  </a:tcPr>
                </a:tc>
                <a:extLst>
                  <a:ext uri="{0D108BD9-81ED-4DB2-BD59-A6C34878D82A}">
                    <a16:rowId xmlns:a16="http://schemas.microsoft.com/office/drawing/2014/main" xmlns="" val="10000"/>
                  </a:ext>
                </a:extLst>
              </a:tr>
              <a:tr h="518615">
                <a:tc>
                  <a:txBody>
                    <a:bodyPr/>
                    <a:lstStyle/>
                    <a:p>
                      <a:pPr algn="r"/>
                      <a:r>
                        <a:rPr lang="ar-EG" sz="1600"/>
                        <a:t>يركز على البيع والتحويل</a:t>
                      </a:r>
                    </a:p>
                  </a:txBody>
                  <a:tcPr anchor="ctr">
                    <a:lnL>
                      <a:noFill/>
                    </a:lnL>
                    <a:lnR>
                      <a:noFill/>
                    </a:lnR>
                    <a:lnT>
                      <a:noFill/>
                    </a:lnT>
                    <a:lnB>
                      <a:noFill/>
                    </a:lnB>
                  </a:tcPr>
                </a:tc>
                <a:tc>
                  <a:txBody>
                    <a:bodyPr/>
                    <a:lstStyle/>
                    <a:p>
                      <a:pPr algn="r"/>
                      <a:r>
                        <a:rPr lang="ar-EG" sz="1600" dirty="0"/>
                        <a:t>يركز على تغيير السلوك</a:t>
                      </a:r>
                    </a:p>
                  </a:txBody>
                  <a:tcPr anchor="ctr">
                    <a:lnL>
                      <a:noFill/>
                    </a:lnL>
                    <a:lnR>
                      <a:noFill/>
                    </a:lnR>
                    <a:lnT>
                      <a:noFill/>
                    </a:lnT>
                    <a:lnB>
                      <a:noFill/>
                    </a:lnB>
                  </a:tcPr>
                </a:tc>
                <a:extLst>
                  <a:ext uri="{0D108BD9-81ED-4DB2-BD59-A6C34878D82A}">
                    <a16:rowId xmlns:a16="http://schemas.microsoft.com/office/drawing/2014/main" xmlns="" val="10001"/>
                  </a:ext>
                </a:extLst>
              </a:tr>
              <a:tr h="518615">
                <a:tc>
                  <a:txBody>
                    <a:bodyPr/>
                    <a:lstStyle/>
                    <a:p>
                      <a:pPr algn="r"/>
                      <a:r>
                        <a:rPr lang="ar-EG" sz="1600"/>
                        <a:t>الجمهور = عملاء محتملين</a:t>
                      </a:r>
                    </a:p>
                  </a:txBody>
                  <a:tcPr anchor="ctr">
                    <a:lnL>
                      <a:noFill/>
                    </a:lnL>
                    <a:lnR>
                      <a:noFill/>
                    </a:lnR>
                    <a:lnT>
                      <a:noFill/>
                    </a:lnT>
                    <a:lnB>
                      <a:noFill/>
                    </a:lnB>
                  </a:tcPr>
                </a:tc>
                <a:tc>
                  <a:txBody>
                    <a:bodyPr/>
                    <a:lstStyle/>
                    <a:p>
                      <a:pPr algn="r"/>
                      <a:r>
                        <a:rPr lang="ar-EG" sz="1600" dirty="0"/>
                        <a:t>الجمهور = مواطنين أو فئات معينة</a:t>
                      </a:r>
                    </a:p>
                  </a:txBody>
                  <a:tcPr anchor="ctr">
                    <a:lnL>
                      <a:noFill/>
                    </a:lnL>
                    <a:lnR>
                      <a:noFill/>
                    </a:lnR>
                    <a:lnT>
                      <a:noFill/>
                    </a:lnT>
                    <a:lnB>
                      <a:noFill/>
                    </a:lnB>
                  </a:tcPr>
                </a:tc>
                <a:extLst>
                  <a:ext uri="{0D108BD9-81ED-4DB2-BD59-A6C34878D82A}">
                    <a16:rowId xmlns:a16="http://schemas.microsoft.com/office/drawing/2014/main" xmlns="" val="10002"/>
                  </a:ext>
                </a:extLst>
              </a:tr>
              <a:tr h="518615">
                <a:tc>
                  <a:txBody>
                    <a:bodyPr/>
                    <a:lstStyle/>
                    <a:p>
                      <a:pPr algn="r"/>
                      <a:r>
                        <a:rPr lang="ar-EG" sz="1600"/>
                        <a:t>النتائج = أرباح</a:t>
                      </a:r>
                    </a:p>
                  </a:txBody>
                  <a:tcPr anchor="ctr">
                    <a:lnL>
                      <a:noFill/>
                    </a:lnL>
                    <a:lnR>
                      <a:noFill/>
                    </a:lnR>
                    <a:lnT>
                      <a:noFill/>
                    </a:lnT>
                    <a:lnB>
                      <a:noFill/>
                    </a:lnB>
                  </a:tcPr>
                </a:tc>
                <a:tc>
                  <a:txBody>
                    <a:bodyPr/>
                    <a:lstStyle/>
                    <a:p>
                      <a:pPr algn="r"/>
                      <a:r>
                        <a:rPr lang="ar-EG" sz="1600" dirty="0"/>
                        <a:t>النتائج = منافع صحية/سلوكية/مجتمعية</a:t>
                      </a:r>
                    </a:p>
                  </a:txBody>
                  <a:tcPr anchor="ctr">
                    <a:lnL>
                      <a:noFill/>
                    </a:lnL>
                    <a:lnR>
                      <a:noFill/>
                    </a:lnR>
                    <a:lnT>
                      <a:noFill/>
                    </a:lnT>
                    <a:lnB>
                      <a:noFill/>
                    </a:lnB>
                  </a:tcPr>
                </a:tc>
                <a:extLst>
                  <a:ext uri="{0D108BD9-81ED-4DB2-BD59-A6C34878D82A}">
                    <a16:rowId xmlns:a16="http://schemas.microsoft.com/office/drawing/2014/main" xmlns="" val="10003"/>
                  </a:ext>
                </a:extLst>
              </a:tr>
              <a:tr h="518615">
                <a:tc>
                  <a:txBody>
                    <a:bodyPr/>
                    <a:lstStyle/>
                    <a:p>
                      <a:pPr algn="r"/>
                      <a:r>
                        <a:rPr lang="ar-EG" sz="1600" dirty="0"/>
                        <a:t>فرق تسويق تقني أو ربحي</a:t>
                      </a:r>
                    </a:p>
                  </a:txBody>
                  <a:tcPr anchor="ctr">
                    <a:lnL>
                      <a:noFill/>
                    </a:lnL>
                    <a:lnR>
                      <a:noFill/>
                    </a:lnR>
                    <a:lnT>
                      <a:noFill/>
                    </a:lnT>
                    <a:lnB>
                      <a:noFill/>
                    </a:lnB>
                  </a:tcPr>
                </a:tc>
                <a:tc>
                  <a:txBody>
                    <a:bodyPr/>
                    <a:lstStyle/>
                    <a:p>
                      <a:pPr algn="r"/>
                      <a:r>
                        <a:rPr lang="ar-EG" sz="1600" dirty="0"/>
                        <a:t>فرق تجمع بين تسويق وخبرة اجتماعية</a:t>
                      </a:r>
                    </a:p>
                  </a:txBody>
                  <a:tcPr anchor="ctr">
                    <a:lnL>
                      <a:noFill/>
                    </a:lnL>
                    <a:lnR>
                      <a:noFill/>
                    </a:lnR>
                    <a:lnT>
                      <a:noFill/>
                    </a:lnT>
                    <a:lnB>
                      <a:noFill/>
                    </a:lnB>
                  </a:tcPr>
                </a:tc>
                <a:extLst>
                  <a:ext uri="{0D108BD9-81ED-4DB2-BD59-A6C34878D82A}">
                    <a16:rowId xmlns:a16="http://schemas.microsoft.com/office/drawing/2014/main" xmlns="" val="10004"/>
                  </a:ext>
                </a:extLst>
              </a:tr>
            </a:tbl>
          </a:graphicData>
        </a:graphic>
      </p:graphicFrame>
      <p:pic>
        <p:nvPicPr>
          <p:cNvPr id="3" name="Picture 2"/>
          <p:cNvPicPr>
            <a:picLocks noChangeAspect="1"/>
          </p:cNvPicPr>
          <p:nvPr/>
        </p:nvPicPr>
        <p:blipFill>
          <a:blip r:embed="rId3"/>
          <a:stretch>
            <a:fillRect/>
          </a:stretch>
        </p:blipFill>
        <p:spPr>
          <a:xfrm>
            <a:off x="-922856" y="3031513"/>
            <a:ext cx="2114550" cy="2162175"/>
          </a:xfrm>
          <a:prstGeom prst="rect">
            <a:avLst/>
          </a:prstGeom>
        </p:spPr>
      </p:pic>
    </p:spTree>
    <p:extLst>
      <p:ext uri="{BB962C8B-B14F-4D97-AF65-F5344CB8AC3E}">
        <p14:creationId xmlns:p14="http://schemas.microsoft.com/office/powerpoint/2010/main" val="1217659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5262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الأدوار الرئيسية لفريق حملة تسويق اجتماعي:الدور	المهام الخاصة بالسياق الاجتماعي	مثال عملي في حملة صحية1. مدير الحملة الاجتماعية	ينسق بين الجهات المعنية، يحدد الأهداف السلوكية، ويقود التخطيط الاستراتيجي.	يقود حملة "قلل السكر" لتغيير العادات الغذائية.2. خبير التثقيف الصحي/الاجتماعي	يضمن أن المحتوى دقيق وسليم من الناحية الطبية أو الاجتماعية.	يصيغ رسائل عن مخاطر السكري بمصطلحات بسيطة.3. كاتب المحتوى الاجتماعي	يكتب رسائل مؤثرة أخلاقياً وثقافياً، بلغة مفهومة للجمهور المستهدف.	يكتب قصة حقيقية قصيرة لمريض تغلّب على مرض السكري.4. المصمم الإبداعي	يصمم منشورات وشعارات بأسلوب بسيط وجذاب ومرتبط بالقيم الاجتماعية.	يصمم إنفوجرافيك بعنوان "معلّقة سكر قد تضر قلبك".5. أخصائي الإعلام الرقمي	ينشر المحتوى عبر المنصات، ويحفّز التفاعل والمشاركة، ويرد على الاستفسارات.	يدير حساب تويتر للحملة ويرد على تساؤلات الجمهور.6. محلل التفاعل والسلوك	يراقب كيف يتفاعل الناس مع الحملة، ويقترح تعديلات لتحسين التأثير السلوكي.	يلاحظ أن الجمهور يستجيب أفضل لمقاطع الفيديو القصيرة.7. شريك مجتمعي/علاقات عامة	يبني شراكات مع مدارس، جمعيات، مراكز صحية أو مؤثرين لنشر الحملة ميدانياً.	يتعاون مع صيدليات لتوزيع منشورات توعوية.</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1" y="1820981"/>
            <a:ext cx="8466655" cy="523220"/>
          </a:xfrm>
          <a:prstGeom prst="rect">
            <a:avLst/>
          </a:prstGeom>
          <a:noFill/>
        </p:spPr>
        <p:txBody>
          <a:bodyPr wrap="square" rtlCol="0">
            <a:spAutoFit/>
          </a:bodyPr>
          <a:lstStyle/>
          <a:p>
            <a:pPr algn="just" rtl="1"/>
            <a:r>
              <a:rPr lang="ar-EG" sz="2800" b="1" dirty="0"/>
              <a:t>2</a:t>
            </a:r>
            <a:r>
              <a:rPr lang="ar-JO" sz="2800" b="1" dirty="0" smtClean="0"/>
              <a:t>.</a:t>
            </a:r>
            <a:r>
              <a:rPr lang="ar-EG" sz="2800" b="1" dirty="0" smtClean="0"/>
              <a:t>3.1. </a:t>
            </a:r>
            <a:r>
              <a:rPr lang="ar-EG" sz="2800" b="1" dirty="0"/>
              <a:t>الكوادر البشرية </a:t>
            </a:r>
            <a:r>
              <a:rPr lang="ar-EG" sz="2800" b="1" dirty="0" smtClean="0"/>
              <a:t>(الدور والمهام في السياق الاجتماعي )</a:t>
            </a:r>
            <a:endParaRPr lang="ar-EG" sz="2800" b="1" dirty="0"/>
          </a:p>
        </p:txBody>
      </p:sp>
      <p:graphicFrame>
        <p:nvGraphicFramePr>
          <p:cNvPr id="3" name="Table 2"/>
          <p:cNvGraphicFramePr>
            <a:graphicFrameLocks noGrp="1"/>
          </p:cNvGraphicFramePr>
          <p:nvPr>
            <p:extLst>
              <p:ext uri="{D42A27DB-BD31-4B8C-83A1-F6EECF244321}">
                <p14:modId xmlns:p14="http://schemas.microsoft.com/office/powerpoint/2010/main" val="2502926177"/>
              </p:ext>
            </p:extLst>
          </p:nvPr>
        </p:nvGraphicFramePr>
        <p:xfrm>
          <a:off x="2129051" y="2601212"/>
          <a:ext cx="7861109" cy="4048135"/>
        </p:xfrm>
        <a:graphic>
          <a:graphicData uri="http://schemas.openxmlformats.org/drawingml/2006/table">
            <a:tbl>
              <a:tblPr firstRow="1" firstCol="1" bandRow="1">
                <a:tableStyleId>{5940675A-B579-460E-94D1-54222C63F5DA}</a:tableStyleId>
              </a:tblPr>
              <a:tblGrid>
                <a:gridCol w="2620370">
                  <a:extLst>
                    <a:ext uri="{9D8B030D-6E8A-4147-A177-3AD203B41FA5}">
                      <a16:colId xmlns:a16="http://schemas.microsoft.com/office/drawing/2014/main" xmlns="" val="20000"/>
                    </a:ext>
                  </a:extLst>
                </a:gridCol>
                <a:gridCol w="3358521">
                  <a:extLst>
                    <a:ext uri="{9D8B030D-6E8A-4147-A177-3AD203B41FA5}">
                      <a16:colId xmlns:a16="http://schemas.microsoft.com/office/drawing/2014/main" xmlns="" val="20001"/>
                    </a:ext>
                  </a:extLst>
                </a:gridCol>
                <a:gridCol w="1882218">
                  <a:extLst>
                    <a:ext uri="{9D8B030D-6E8A-4147-A177-3AD203B41FA5}">
                      <a16:colId xmlns:a16="http://schemas.microsoft.com/office/drawing/2014/main" xmlns="" val="20002"/>
                    </a:ext>
                  </a:extLst>
                </a:gridCol>
              </a:tblGrid>
              <a:tr h="179017">
                <a:tc>
                  <a:txBody>
                    <a:bodyPr/>
                    <a:lstStyle/>
                    <a:p>
                      <a:pPr marL="0" indent="0" algn="ctr" rtl="1">
                        <a:lnSpc>
                          <a:spcPct val="115000"/>
                        </a:lnSpc>
                        <a:spcAft>
                          <a:spcPts val="1000"/>
                        </a:spcAft>
                        <a:buFont typeface="Arial" panose="020B0604020202020204" pitchFamily="34" charset="0"/>
                        <a:buNone/>
                      </a:pPr>
                      <a:r>
                        <a:rPr lang="ar-SA" sz="1000" b="1" dirty="0">
                          <a:effectLst/>
                        </a:rPr>
                        <a:t>مثال عملي في حملة صحية</a:t>
                      </a:r>
                      <a:endParaRPr lang="en-MY" sz="1000" b="1" dirty="0">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tc>
                  <a:txBody>
                    <a:bodyPr/>
                    <a:lstStyle/>
                    <a:p>
                      <a:pPr marL="0" indent="0" algn="ctr" rtl="1">
                        <a:lnSpc>
                          <a:spcPct val="115000"/>
                        </a:lnSpc>
                        <a:spcAft>
                          <a:spcPts val="1000"/>
                        </a:spcAft>
                        <a:buFont typeface="Arial" panose="020B0604020202020204" pitchFamily="34" charset="0"/>
                        <a:buNone/>
                      </a:pPr>
                      <a:r>
                        <a:rPr lang="ar-SA" sz="1000" b="1">
                          <a:effectLst/>
                        </a:rPr>
                        <a:t>المهام الخاصة بالسياق الاجتماعي</a:t>
                      </a:r>
                      <a:endParaRPr lang="en-MY" sz="1000" b="1">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tc>
                  <a:txBody>
                    <a:bodyPr/>
                    <a:lstStyle/>
                    <a:p>
                      <a:pPr marL="0" indent="0" algn="r" rtl="1">
                        <a:lnSpc>
                          <a:spcPct val="115000"/>
                        </a:lnSpc>
                        <a:spcAft>
                          <a:spcPts val="1000"/>
                        </a:spcAft>
                        <a:buFont typeface="Arial" panose="020B0604020202020204" pitchFamily="34" charset="0"/>
                        <a:buNone/>
                      </a:pPr>
                      <a:r>
                        <a:rPr lang="ar-SA" sz="1000" b="1" dirty="0">
                          <a:effectLst/>
                        </a:rPr>
                        <a:t>الدور</a:t>
                      </a:r>
                      <a:endParaRPr lang="en-MY" sz="1000" b="1" dirty="0">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extLst>
                  <a:ext uri="{0D108BD9-81ED-4DB2-BD59-A6C34878D82A}">
                    <a16:rowId xmlns:a16="http://schemas.microsoft.com/office/drawing/2014/main" xmlns="" val="10000"/>
                  </a:ext>
                </a:extLst>
              </a:tr>
              <a:tr h="552009">
                <a:tc>
                  <a:txBody>
                    <a:bodyPr/>
                    <a:lstStyle/>
                    <a:p>
                      <a:pPr marL="0" indent="0" algn="r" rtl="1">
                        <a:lnSpc>
                          <a:spcPct val="115000"/>
                        </a:lnSpc>
                        <a:spcAft>
                          <a:spcPts val="1000"/>
                        </a:spcAft>
                        <a:buFont typeface="Arial" panose="020B0604020202020204" pitchFamily="34" charset="0"/>
                        <a:buNone/>
                      </a:pPr>
                      <a:r>
                        <a:rPr lang="ar-SA" sz="1200" dirty="0">
                          <a:effectLst/>
                        </a:rPr>
                        <a:t>يقود حملة "قلل السكر" لتغيير العادات الغذائية</a:t>
                      </a:r>
                      <a:r>
                        <a:rPr lang="en-US" sz="1200" dirty="0">
                          <a:effectLst/>
                        </a:rPr>
                        <a:t>.</a:t>
                      </a:r>
                      <a:endParaRPr lang="en-MY" sz="1200" dirty="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SA" sz="1200" dirty="0">
                          <a:effectLst/>
                        </a:rPr>
                        <a:t>ينسق بين الجهات المعنية، يحدد الأهداف السلوكية، ويقود التخطيط الاستراتيجي</a:t>
                      </a:r>
                      <a:r>
                        <a:rPr lang="en-US" sz="1200" dirty="0">
                          <a:effectLst/>
                        </a:rPr>
                        <a:t>.</a:t>
                      </a:r>
                      <a:endParaRPr lang="en-MY" sz="1200" dirty="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EG" sz="1200" b="1" dirty="0" smtClean="0">
                          <a:effectLst/>
                        </a:rPr>
                        <a:t> </a:t>
                      </a:r>
                      <a:r>
                        <a:rPr lang="ar-SA" sz="1200" b="1" dirty="0" smtClean="0">
                          <a:effectLst/>
                        </a:rPr>
                        <a:t>مدير </a:t>
                      </a:r>
                      <a:r>
                        <a:rPr lang="ar-SA" sz="1200" b="1" dirty="0">
                          <a:effectLst/>
                        </a:rPr>
                        <a:t>الحملة الاجتماعية</a:t>
                      </a:r>
                      <a:endParaRPr lang="en-MY" sz="1200" b="1" dirty="0">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extLst>
                  <a:ext uri="{0D108BD9-81ED-4DB2-BD59-A6C34878D82A}">
                    <a16:rowId xmlns:a16="http://schemas.microsoft.com/office/drawing/2014/main" xmlns="" val="10001"/>
                  </a:ext>
                </a:extLst>
              </a:tr>
              <a:tr h="552009">
                <a:tc>
                  <a:txBody>
                    <a:bodyPr/>
                    <a:lstStyle/>
                    <a:p>
                      <a:pPr marL="0" indent="0" algn="r" rtl="1">
                        <a:lnSpc>
                          <a:spcPct val="115000"/>
                        </a:lnSpc>
                        <a:spcAft>
                          <a:spcPts val="1000"/>
                        </a:spcAft>
                        <a:buFont typeface="Arial" panose="020B0604020202020204" pitchFamily="34" charset="0"/>
                        <a:buNone/>
                      </a:pPr>
                      <a:r>
                        <a:rPr lang="ar-SA" sz="1200">
                          <a:effectLst/>
                        </a:rPr>
                        <a:t>يصيغ رسائل عن مخاطر السكري بمصطلحات بسيطة</a:t>
                      </a:r>
                      <a:r>
                        <a:rPr lang="en-US" sz="1200">
                          <a:effectLst/>
                        </a:rPr>
                        <a:t>.</a:t>
                      </a:r>
                      <a:endParaRPr lang="en-MY" sz="120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SA" sz="1200" dirty="0">
                          <a:effectLst/>
                        </a:rPr>
                        <a:t>يضمن أن المحتوى دقيق وسليم من الناحية الطبية أو الاجتماعية</a:t>
                      </a:r>
                      <a:r>
                        <a:rPr lang="en-US" sz="1200" dirty="0">
                          <a:effectLst/>
                        </a:rPr>
                        <a:t>.</a:t>
                      </a:r>
                      <a:endParaRPr lang="en-MY" sz="1200" dirty="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EG" sz="1200" b="1" dirty="0" smtClean="0">
                          <a:effectLst/>
                        </a:rPr>
                        <a:t> </a:t>
                      </a:r>
                      <a:r>
                        <a:rPr lang="en-US" sz="1200" b="1" dirty="0" smtClean="0">
                          <a:effectLst/>
                        </a:rPr>
                        <a:t> </a:t>
                      </a:r>
                      <a:r>
                        <a:rPr lang="ar-SA" sz="1200" b="1" dirty="0">
                          <a:effectLst/>
                        </a:rPr>
                        <a:t>خبير التثقيف </a:t>
                      </a:r>
                      <a:r>
                        <a:rPr lang="ar-SA" sz="1200" b="1" dirty="0" smtClean="0">
                          <a:effectLst/>
                        </a:rPr>
                        <a:t>الصحي</a:t>
                      </a:r>
                      <a:r>
                        <a:rPr lang="ar-EG" sz="1200" b="1" dirty="0" smtClean="0">
                          <a:effectLst/>
                        </a:rPr>
                        <a:t>ي</a:t>
                      </a:r>
                      <a:r>
                        <a:rPr lang="ar-EG" sz="1200" b="1" baseline="0" dirty="0" smtClean="0">
                          <a:effectLst/>
                        </a:rPr>
                        <a:t> او ا</a:t>
                      </a:r>
                      <a:r>
                        <a:rPr lang="ar-SA" sz="1200" b="1" dirty="0" smtClean="0">
                          <a:effectLst/>
                        </a:rPr>
                        <a:t>لاجتماعي</a:t>
                      </a:r>
                      <a:endParaRPr lang="en-MY" sz="1200" b="1" dirty="0">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extLst>
                  <a:ext uri="{0D108BD9-81ED-4DB2-BD59-A6C34878D82A}">
                    <a16:rowId xmlns:a16="http://schemas.microsoft.com/office/drawing/2014/main" xmlns="" val="10002"/>
                  </a:ext>
                </a:extLst>
              </a:tr>
              <a:tr h="552009">
                <a:tc>
                  <a:txBody>
                    <a:bodyPr/>
                    <a:lstStyle/>
                    <a:p>
                      <a:pPr marL="0" indent="0" algn="r" rtl="1">
                        <a:lnSpc>
                          <a:spcPct val="115000"/>
                        </a:lnSpc>
                        <a:spcAft>
                          <a:spcPts val="1000"/>
                        </a:spcAft>
                        <a:buFont typeface="Arial" panose="020B0604020202020204" pitchFamily="34" charset="0"/>
                        <a:buNone/>
                      </a:pPr>
                      <a:r>
                        <a:rPr lang="ar-SA" sz="1200">
                          <a:effectLst/>
                        </a:rPr>
                        <a:t>يكتب قصة حقيقية قصيرة لمريض تغلّب على مرض السكري</a:t>
                      </a:r>
                      <a:r>
                        <a:rPr lang="en-US" sz="1200">
                          <a:effectLst/>
                        </a:rPr>
                        <a:t>.</a:t>
                      </a:r>
                      <a:endParaRPr lang="en-MY" sz="120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SA" sz="1200" dirty="0">
                          <a:effectLst/>
                        </a:rPr>
                        <a:t>يكتب رسائل مؤثرة أخلاقياً وثقافياً، بلغة مفهومة للجمهور المستهدف</a:t>
                      </a:r>
                      <a:r>
                        <a:rPr lang="en-US" sz="1200" dirty="0">
                          <a:effectLst/>
                        </a:rPr>
                        <a:t>.</a:t>
                      </a:r>
                      <a:endParaRPr lang="en-MY" sz="1200" dirty="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EG" sz="1200" b="1" dirty="0" smtClean="0">
                          <a:effectLst/>
                        </a:rPr>
                        <a:t> </a:t>
                      </a:r>
                      <a:r>
                        <a:rPr lang="ar-SA" sz="1200" b="1" dirty="0" smtClean="0">
                          <a:effectLst/>
                        </a:rPr>
                        <a:t>كاتب </a:t>
                      </a:r>
                      <a:r>
                        <a:rPr lang="ar-SA" sz="1200" b="1" dirty="0">
                          <a:effectLst/>
                        </a:rPr>
                        <a:t>المحتوى الاجتماعي</a:t>
                      </a:r>
                      <a:endParaRPr lang="en-MY" sz="1200" b="1" dirty="0">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extLst>
                  <a:ext uri="{0D108BD9-81ED-4DB2-BD59-A6C34878D82A}">
                    <a16:rowId xmlns:a16="http://schemas.microsoft.com/office/drawing/2014/main" xmlns="" val="10003"/>
                  </a:ext>
                </a:extLst>
              </a:tr>
              <a:tr h="552009">
                <a:tc>
                  <a:txBody>
                    <a:bodyPr/>
                    <a:lstStyle/>
                    <a:p>
                      <a:pPr marL="0" indent="0" algn="r" rtl="1">
                        <a:lnSpc>
                          <a:spcPct val="115000"/>
                        </a:lnSpc>
                        <a:spcAft>
                          <a:spcPts val="1000"/>
                        </a:spcAft>
                        <a:buFont typeface="Arial" panose="020B0604020202020204" pitchFamily="34" charset="0"/>
                        <a:buNone/>
                      </a:pPr>
                      <a:r>
                        <a:rPr lang="ar-SA" sz="1200">
                          <a:effectLst/>
                        </a:rPr>
                        <a:t>يصمم إنفوجرافيك بعنوان "معلّقة سكر قد تضر قلبك</a:t>
                      </a:r>
                      <a:r>
                        <a:rPr lang="en-US" sz="1200">
                          <a:effectLst/>
                        </a:rPr>
                        <a:t>".</a:t>
                      </a:r>
                      <a:endParaRPr lang="en-MY" sz="120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SA" sz="1200">
                          <a:effectLst/>
                        </a:rPr>
                        <a:t>يصمم منشورات وشعارات بأسلوب بسيط وجذاب ومرتبط بالقيم الاجتماعية</a:t>
                      </a:r>
                      <a:r>
                        <a:rPr lang="en-US" sz="1200">
                          <a:effectLst/>
                        </a:rPr>
                        <a:t>.</a:t>
                      </a:r>
                      <a:endParaRPr lang="en-MY" sz="120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EG" sz="1200" b="1" dirty="0" smtClean="0">
                          <a:effectLst/>
                        </a:rPr>
                        <a:t> </a:t>
                      </a:r>
                      <a:r>
                        <a:rPr lang="ar-SA" sz="1200" b="1" dirty="0" smtClean="0">
                          <a:effectLst/>
                        </a:rPr>
                        <a:t>المصمم </a:t>
                      </a:r>
                      <a:r>
                        <a:rPr lang="ar-SA" sz="1200" b="1" dirty="0">
                          <a:effectLst/>
                        </a:rPr>
                        <a:t>الإبداعي</a:t>
                      </a:r>
                      <a:endParaRPr lang="en-MY" sz="1200" b="1" dirty="0">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extLst>
                  <a:ext uri="{0D108BD9-81ED-4DB2-BD59-A6C34878D82A}">
                    <a16:rowId xmlns:a16="http://schemas.microsoft.com/office/drawing/2014/main" xmlns="" val="10004"/>
                  </a:ext>
                </a:extLst>
              </a:tr>
              <a:tr h="552009">
                <a:tc>
                  <a:txBody>
                    <a:bodyPr/>
                    <a:lstStyle/>
                    <a:p>
                      <a:pPr marL="0" indent="0" algn="r" rtl="1">
                        <a:lnSpc>
                          <a:spcPct val="115000"/>
                        </a:lnSpc>
                        <a:spcAft>
                          <a:spcPts val="1000"/>
                        </a:spcAft>
                        <a:buFont typeface="Arial" panose="020B0604020202020204" pitchFamily="34" charset="0"/>
                        <a:buNone/>
                      </a:pPr>
                      <a:r>
                        <a:rPr lang="ar-SA" sz="1200">
                          <a:effectLst/>
                        </a:rPr>
                        <a:t>يدير حساب تويتر للحملة ويرد على تساؤلات الجمهور</a:t>
                      </a:r>
                      <a:r>
                        <a:rPr lang="en-US" sz="1200">
                          <a:effectLst/>
                        </a:rPr>
                        <a:t>.</a:t>
                      </a:r>
                      <a:endParaRPr lang="en-MY" sz="120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SA" sz="1200" dirty="0">
                          <a:effectLst/>
                        </a:rPr>
                        <a:t>ينشر المحتوى عبر المنصات، ويحفّز التفاعل والمشاركة، ويرد على الاستفسارات</a:t>
                      </a:r>
                      <a:r>
                        <a:rPr lang="en-US" sz="1200" dirty="0">
                          <a:effectLst/>
                        </a:rPr>
                        <a:t>.</a:t>
                      </a:r>
                      <a:endParaRPr lang="en-MY" sz="1200" dirty="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EG" sz="1200" b="1" dirty="0" smtClean="0">
                          <a:effectLst/>
                        </a:rPr>
                        <a:t> </a:t>
                      </a:r>
                      <a:r>
                        <a:rPr lang="ar-SA" sz="1200" b="1" dirty="0" smtClean="0">
                          <a:effectLst/>
                        </a:rPr>
                        <a:t>أخصائي </a:t>
                      </a:r>
                      <a:r>
                        <a:rPr lang="ar-SA" sz="1200" b="1" dirty="0">
                          <a:effectLst/>
                        </a:rPr>
                        <a:t>الإعلام الرقمي</a:t>
                      </a:r>
                      <a:endParaRPr lang="en-MY" sz="1200" b="1" dirty="0">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extLst>
                  <a:ext uri="{0D108BD9-81ED-4DB2-BD59-A6C34878D82A}">
                    <a16:rowId xmlns:a16="http://schemas.microsoft.com/office/drawing/2014/main" xmlns="" val="10005"/>
                  </a:ext>
                </a:extLst>
              </a:tr>
              <a:tr h="552009">
                <a:tc>
                  <a:txBody>
                    <a:bodyPr/>
                    <a:lstStyle/>
                    <a:p>
                      <a:pPr marL="0" indent="0" algn="r" rtl="1">
                        <a:lnSpc>
                          <a:spcPct val="115000"/>
                        </a:lnSpc>
                        <a:spcAft>
                          <a:spcPts val="1000"/>
                        </a:spcAft>
                        <a:buFont typeface="Arial" panose="020B0604020202020204" pitchFamily="34" charset="0"/>
                        <a:buNone/>
                      </a:pPr>
                      <a:r>
                        <a:rPr lang="ar-SA" sz="1200">
                          <a:effectLst/>
                        </a:rPr>
                        <a:t>يلاحظ أن الجمهور يستجيب أفضل لمقاطع الفيديو القصيرة</a:t>
                      </a:r>
                      <a:r>
                        <a:rPr lang="en-US" sz="1200">
                          <a:effectLst/>
                        </a:rPr>
                        <a:t>.</a:t>
                      </a:r>
                      <a:endParaRPr lang="en-MY" sz="120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SA" sz="1200" dirty="0">
                          <a:effectLst/>
                        </a:rPr>
                        <a:t>يراقب كيف يتفاعل الناس مع الحملة، ويقترح تعديلات لتحسين التأثير السلوكي</a:t>
                      </a:r>
                      <a:r>
                        <a:rPr lang="en-US" sz="1200" dirty="0">
                          <a:effectLst/>
                        </a:rPr>
                        <a:t>.</a:t>
                      </a:r>
                      <a:endParaRPr lang="en-MY" sz="1200" dirty="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SA" sz="1200" b="1" dirty="0" smtClean="0">
                          <a:effectLst/>
                        </a:rPr>
                        <a:t>محلل </a:t>
                      </a:r>
                      <a:r>
                        <a:rPr lang="ar-SA" sz="1200" b="1" dirty="0">
                          <a:effectLst/>
                        </a:rPr>
                        <a:t>التفاعل والسلوك</a:t>
                      </a:r>
                      <a:endParaRPr lang="en-MY" sz="1200" b="1" dirty="0">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extLst>
                  <a:ext uri="{0D108BD9-81ED-4DB2-BD59-A6C34878D82A}">
                    <a16:rowId xmlns:a16="http://schemas.microsoft.com/office/drawing/2014/main" xmlns="" val="10006"/>
                  </a:ext>
                </a:extLst>
              </a:tr>
              <a:tr h="552009">
                <a:tc>
                  <a:txBody>
                    <a:bodyPr/>
                    <a:lstStyle/>
                    <a:p>
                      <a:pPr marL="0" indent="0" algn="r" rtl="1">
                        <a:lnSpc>
                          <a:spcPct val="115000"/>
                        </a:lnSpc>
                        <a:spcAft>
                          <a:spcPts val="1000"/>
                        </a:spcAft>
                        <a:buFont typeface="Arial" panose="020B0604020202020204" pitchFamily="34" charset="0"/>
                        <a:buNone/>
                      </a:pPr>
                      <a:r>
                        <a:rPr lang="ar-SA" sz="1200" dirty="0">
                          <a:effectLst/>
                        </a:rPr>
                        <a:t>يتعاون مع صيدليات لتوزيع منشورات توعوية</a:t>
                      </a:r>
                      <a:r>
                        <a:rPr lang="en-US" sz="1200" dirty="0">
                          <a:effectLst/>
                        </a:rPr>
                        <a:t>.</a:t>
                      </a:r>
                      <a:endParaRPr lang="en-MY" sz="1200" dirty="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SA" sz="1200" dirty="0">
                          <a:effectLst/>
                        </a:rPr>
                        <a:t>يبني شراكات مع مدارس، جمعيات، مراكز صحية أو مؤثرين لنشر الحملة ميدانياً</a:t>
                      </a:r>
                      <a:r>
                        <a:rPr lang="en-US" sz="1200" dirty="0">
                          <a:effectLst/>
                        </a:rPr>
                        <a:t>.</a:t>
                      </a:r>
                      <a:endParaRPr lang="en-MY" sz="1200" dirty="0">
                        <a:effectLst/>
                        <a:latin typeface="Cambria" panose="02040503050406030204" pitchFamily="18" charset="0"/>
                        <a:ea typeface="MS Mincho"/>
                        <a:cs typeface="Arial" panose="020B0604020202020204" pitchFamily="34" charset="0"/>
                      </a:endParaRPr>
                    </a:p>
                  </a:txBody>
                  <a:tcPr marL="4406" marR="4406" marT="4406" marB="4406" anchor="ctr"/>
                </a:tc>
                <a:tc>
                  <a:txBody>
                    <a:bodyPr/>
                    <a:lstStyle/>
                    <a:p>
                      <a:pPr marL="0" indent="0" algn="r" rtl="1">
                        <a:lnSpc>
                          <a:spcPct val="115000"/>
                        </a:lnSpc>
                        <a:spcAft>
                          <a:spcPts val="1000"/>
                        </a:spcAft>
                        <a:buFont typeface="Arial" panose="020B0604020202020204" pitchFamily="34" charset="0"/>
                        <a:buNone/>
                      </a:pPr>
                      <a:r>
                        <a:rPr lang="ar-SA" sz="1200" b="1" dirty="0" smtClean="0">
                          <a:effectLst/>
                        </a:rPr>
                        <a:t>شريك </a:t>
                      </a:r>
                      <a:r>
                        <a:rPr lang="ar-SA" sz="1200" b="1" dirty="0">
                          <a:effectLst/>
                        </a:rPr>
                        <a:t>مجتمعي/علاقات عامة</a:t>
                      </a:r>
                      <a:endParaRPr lang="en-MY" sz="1200" b="1" dirty="0">
                        <a:effectLst/>
                        <a:latin typeface="Cambria" panose="02040503050406030204" pitchFamily="18" charset="0"/>
                        <a:ea typeface="MS Mincho"/>
                        <a:cs typeface="Arial" panose="020B0604020202020204" pitchFamily="34" charset="0"/>
                      </a:endParaRPr>
                    </a:p>
                  </a:txBody>
                  <a:tcPr marL="4406" marR="4406" marT="4406" marB="4406" anchor="ctr">
                    <a:solidFill>
                      <a:schemeClr val="bg2"/>
                    </a:solidFil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5792907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B317301-FC90-FB4E-1A3E-3B3B55A663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DB317D8-B43C-B4FD-4ADF-27A32C5EE1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427B5960-1D60-7398-31AA-1B242A40569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99FA3EA-DD84-27C9-9D51-B657B830DC28}"/>
              </a:ext>
            </a:extLst>
          </p:cNvPr>
          <p:cNvSpPr/>
          <p:nvPr/>
        </p:nvSpPr>
        <p:spPr>
          <a:xfrm>
            <a:off x="1005957" y="1103957"/>
            <a:ext cx="9345750" cy="5503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5C14AE96-9BE2-8585-D610-0A66D412EC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FAF46FD-DEFE-5CFE-6C1A-E4293E202D8F}"/>
              </a:ext>
            </a:extLst>
          </p:cNvPr>
          <p:cNvSpPr txBox="1"/>
          <p:nvPr/>
        </p:nvSpPr>
        <p:spPr>
          <a:xfrm>
            <a:off x="1631241" y="1328301"/>
            <a:ext cx="8466655" cy="523220"/>
          </a:xfrm>
          <a:prstGeom prst="rect">
            <a:avLst/>
          </a:prstGeom>
          <a:noFill/>
        </p:spPr>
        <p:txBody>
          <a:bodyPr wrap="square" rtlCol="0">
            <a:spAutoFit/>
          </a:bodyPr>
          <a:lstStyle/>
          <a:p>
            <a:pPr algn="just" rtl="1"/>
            <a:r>
              <a:rPr lang="ar-EG" sz="2800" b="1" dirty="0"/>
              <a:t>2</a:t>
            </a:r>
            <a:r>
              <a:rPr lang="ar-JO" sz="2800" b="1" dirty="0" smtClean="0"/>
              <a:t>.</a:t>
            </a:r>
            <a:r>
              <a:rPr lang="ar-EG" sz="2800" b="1" dirty="0" smtClean="0"/>
              <a:t>4. </a:t>
            </a:r>
            <a:r>
              <a:rPr lang="ar-EG" sz="2800" b="1" dirty="0"/>
              <a:t>الأدوات والتقنيات (برمجيات إدارة الحملات، أدوات تحليل الأداء)</a:t>
            </a:r>
          </a:p>
        </p:txBody>
      </p:sp>
      <p:sp>
        <p:nvSpPr>
          <p:cNvPr id="2" name="TextBox 1">
            <a:extLst>
              <a:ext uri="{FF2B5EF4-FFF2-40B4-BE49-F238E27FC236}">
                <a16:creationId xmlns:a16="http://schemas.microsoft.com/office/drawing/2014/main" xmlns="" id="{1B5101B6-2986-FB6F-6D21-6FCF63F65791}"/>
              </a:ext>
            </a:extLst>
          </p:cNvPr>
          <p:cNvSpPr txBox="1"/>
          <p:nvPr/>
        </p:nvSpPr>
        <p:spPr>
          <a:xfrm>
            <a:off x="6106274" y="2157029"/>
            <a:ext cx="3840726" cy="584775"/>
          </a:xfrm>
          <a:prstGeom prst="rect">
            <a:avLst/>
          </a:prstGeom>
          <a:solidFill>
            <a:schemeClr val="bg2"/>
          </a:solidFill>
        </p:spPr>
        <p:txBody>
          <a:bodyPr wrap="square" rtlCol="0">
            <a:spAutoFit/>
          </a:bodyPr>
          <a:lstStyle/>
          <a:p>
            <a:pPr algn="r" rtl="1"/>
            <a:r>
              <a:rPr lang="ar-EG" sz="1600" dirty="0"/>
              <a:t>1</a:t>
            </a:r>
            <a:r>
              <a:rPr lang="ar-EG" sz="1600" b="1" dirty="0"/>
              <a:t>. برمجيات إدارة الحملات (</a:t>
            </a:r>
            <a:r>
              <a:rPr lang="en-MY" sz="1600" b="1" dirty="0"/>
              <a:t>Campaign Management Tools):</a:t>
            </a:r>
            <a:endParaRPr lang="ar-SA" sz="1600" b="1" dirty="0"/>
          </a:p>
        </p:txBody>
      </p:sp>
      <p:sp>
        <p:nvSpPr>
          <p:cNvPr id="8" name="TextBox 7">
            <a:extLst>
              <a:ext uri="{FF2B5EF4-FFF2-40B4-BE49-F238E27FC236}">
                <a16:creationId xmlns:a16="http://schemas.microsoft.com/office/drawing/2014/main" xmlns="" id="{4A7AEE40-F7C2-9675-2E14-EE7F4D546707}"/>
              </a:ext>
            </a:extLst>
          </p:cNvPr>
          <p:cNvSpPr txBox="1"/>
          <p:nvPr/>
        </p:nvSpPr>
        <p:spPr>
          <a:xfrm>
            <a:off x="6106274" y="3386612"/>
            <a:ext cx="3840726" cy="338554"/>
          </a:xfrm>
          <a:prstGeom prst="rect">
            <a:avLst/>
          </a:prstGeom>
          <a:solidFill>
            <a:schemeClr val="bg2"/>
          </a:solidFill>
        </p:spPr>
        <p:txBody>
          <a:bodyPr wrap="square" rtlCol="0">
            <a:spAutoFit/>
          </a:bodyPr>
          <a:lstStyle/>
          <a:p>
            <a:pPr algn="r"/>
            <a:r>
              <a:rPr lang="ar-EG" sz="1600" b="1" dirty="0"/>
              <a:t>نصائح لاستخدام الأدوات بكفاءة</a:t>
            </a:r>
            <a:endParaRPr lang="ar-JO" sz="1600" b="1" dirty="0"/>
          </a:p>
        </p:txBody>
      </p:sp>
      <p:sp>
        <p:nvSpPr>
          <p:cNvPr id="11" name="TextBox 10">
            <a:extLst>
              <a:ext uri="{FF2B5EF4-FFF2-40B4-BE49-F238E27FC236}">
                <a16:creationId xmlns:a16="http://schemas.microsoft.com/office/drawing/2014/main" xmlns="" id="{A6047791-9424-2CC5-34C7-251536F7F2DD}"/>
              </a:ext>
            </a:extLst>
          </p:cNvPr>
          <p:cNvSpPr txBox="1"/>
          <p:nvPr/>
        </p:nvSpPr>
        <p:spPr>
          <a:xfrm>
            <a:off x="8351274" y="9598696"/>
            <a:ext cx="3840726" cy="276999"/>
          </a:xfrm>
          <a:prstGeom prst="rect">
            <a:avLst/>
          </a:prstGeom>
          <a:noFill/>
        </p:spPr>
        <p:txBody>
          <a:bodyPr wrap="square">
            <a:spAutoFit/>
          </a:bodyPr>
          <a:lstStyle/>
          <a:p>
            <a:pPr algn="r" rtl="1"/>
            <a:r>
              <a:rPr lang="ar-EG" sz="1200" b="1" dirty="0"/>
              <a:t> </a:t>
            </a:r>
            <a:endParaRPr lang="en-US" sz="1600" dirty="0"/>
          </a:p>
        </p:txBody>
      </p:sp>
      <p:sp>
        <p:nvSpPr>
          <p:cNvPr id="12" name="TextBox 11">
            <a:extLst>
              <a:ext uri="{FF2B5EF4-FFF2-40B4-BE49-F238E27FC236}">
                <a16:creationId xmlns:a16="http://schemas.microsoft.com/office/drawing/2014/main" xmlns="" id="{1F132AD4-9C96-48B5-3EE5-1877F63FCA46}"/>
              </a:ext>
            </a:extLst>
          </p:cNvPr>
          <p:cNvSpPr txBox="1"/>
          <p:nvPr/>
        </p:nvSpPr>
        <p:spPr>
          <a:xfrm>
            <a:off x="1306750" y="2277150"/>
            <a:ext cx="3840726" cy="4231928"/>
          </a:xfrm>
          <a:prstGeom prst="rect">
            <a:avLst/>
          </a:prstGeom>
          <a:noFill/>
        </p:spPr>
        <p:txBody>
          <a:bodyPr wrap="square">
            <a:spAutoFit/>
          </a:bodyPr>
          <a:lstStyle/>
          <a:p>
            <a:pPr algn="r" rtl="1"/>
            <a:endParaRPr lang="ar-EG" sz="1600" dirty="0"/>
          </a:p>
          <a:p>
            <a:pPr algn="r" rtl="1"/>
            <a:r>
              <a:rPr lang="en-MY" sz="1600" b="1" dirty="0" err="1"/>
              <a:t>Trello</a:t>
            </a:r>
            <a:r>
              <a:rPr lang="en-MY" sz="1600" b="1" dirty="0"/>
              <a:t> / Asana / </a:t>
            </a:r>
            <a:r>
              <a:rPr lang="en-MY" sz="1600" b="1" dirty="0" err="1"/>
              <a:t>Monday.com</a:t>
            </a:r>
            <a:endParaRPr lang="ar-EG" sz="1600" b="1" dirty="0"/>
          </a:p>
          <a:p>
            <a:pPr algn="r" rtl="1"/>
            <a:r>
              <a:rPr lang="en-MY" sz="1600" b="1" dirty="0"/>
              <a:t>:</a:t>
            </a:r>
            <a:r>
              <a:rPr lang="en-MY" sz="1600" dirty="0"/>
              <a:t> </a:t>
            </a:r>
            <a:r>
              <a:rPr lang="ar-EG" sz="1600" dirty="0"/>
              <a:t>لإدارة المهام وتنسيق الفريق، تقسيم العمل، وجدولة الخطوات.</a:t>
            </a:r>
            <a:endParaRPr lang="en-US" sz="1600" dirty="0"/>
          </a:p>
          <a:p>
            <a:pPr algn="r" rtl="1"/>
            <a:endParaRPr lang="ar-EG" sz="1100" dirty="0"/>
          </a:p>
          <a:p>
            <a:pPr algn="r" rtl="1"/>
            <a:r>
              <a:rPr lang="ar-EG" sz="1200" dirty="0"/>
              <a:t>  - </a:t>
            </a:r>
            <a:r>
              <a:rPr lang="en-MY" sz="1200" dirty="0">
                <a:hlinkClick r:id="rId3"/>
              </a:rPr>
              <a:t>https://</a:t>
            </a:r>
            <a:r>
              <a:rPr lang="en-MY" sz="1200" dirty="0" err="1">
                <a:hlinkClick r:id="rId3"/>
              </a:rPr>
              <a:t>monday.com</a:t>
            </a:r>
            <a:r>
              <a:rPr lang="ar-EG" sz="1200" dirty="0">
                <a:hlinkClick r:id="rId3"/>
              </a:rPr>
              <a:t>-</a:t>
            </a:r>
            <a:endParaRPr lang="ar-EG" sz="1200" dirty="0"/>
          </a:p>
          <a:p>
            <a:pPr algn="r" rtl="1"/>
            <a:r>
              <a:rPr lang="ar-EG" sz="1200" dirty="0"/>
              <a:t> </a:t>
            </a:r>
            <a:r>
              <a:rPr lang="en-MY" sz="1200" dirty="0">
                <a:hlinkClick r:id="rId4"/>
              </a:rPr>
              <a:t>https://asana.com</a:t>
            </a:r>
            <a:r>
              <a:rPr lang="en-MY" sz="1200" dirty="0"/>
              <a:t> </a:t>
            </a:r>
            <a:r>
              <a:rPr lang="ar-EG" sz="1200" dirty="0"/>
              <a:t>- </a:t>
            </a:r>
            <a:r>
              <a:rPr lang="en-MY" sz="1200" dirty="0">
                <a:hlinkClick r:id="rId5"/>
              </a:rPr>
              <a:t>https://trello.com</a:t>
            </a:r>
            <a:endParaRPr lang="en-MY" sz="1200" dirty="0"/>
          </a:p>
          <a:p>
            <a:pPr algn="r" rtl="1"/>
            <a:endParaRPr lang="ar-EG" sz="1200" dirty="0"/>
          </a:p>
          <a:p>
            <a:pPr algn="r" rtl="1"/>
            <a:r>
              <a:rPr lang="en-MY" sz="1600" b="1" dirty="0" err="1"/>
              <a:t>HubSpot</a:t>
            </a:r>
            <a:r>
              <a:rPr lang="en-MY" sz="1600" b="1" dirty="0"/>
              <a:t> Marketing Hub:</a:t>
            </a:r>
            <a:endParaRPr lang="ar-EG" sz="1600" b="1" dirty="0"/>
          </a:p>
          <a:p>
            <a:pPr algn="r" rtl="1"/>
            <a:r>
              <a:rPr lang="en-MY" sz="1600" dirty="0"/>
              <a:t> </a:t>
            </a:r>
            <a:r>
              <a:rPr lang="ar-EG" sz="1600" dirty="0"/>
              <a:t>لإدارة الحملة من إنشاء المحتوى، التوزيع، وأتمتة التسويق.</a:t>
            </a:r>
            <a:endParaRPr lang="en-US" sz="1600" dirty="0"/>
          </a:p>
          <a:p>
            <a:pPr algn="r" rtl="1"/>
            <a:endParaRPr lang="ar-EG" sz="1100" dirty="0"/>
          </a:p>
          <a:p>
            <a:pPr algn="r" rtl="1"/>
            <a:r>
              <a:rPr lang="en-MY" sz="1200" dirty="0">
                <a:hlinkClick r:id="rId6"/>
              </a:rPr>
              <a:t>https://www.hubspot.com/products/marketing</a:t>
            </a:r>
            <a:endParaRPr lang="en-MY" sz="1200" dirty="0"/>
          </a:p>
          <a:p>
            <a:pPr algn="r" rtl="1"/>
            <a:endParaRPr lang="ar-EG" sz="1600" dirty="0"/>
          </a:p>
          <a:p>
            <a:pPr algn="r" rtl="1"/>
            <a:r>
              <a:rPr lang="en-MY" sz="1600" b="1" dirty="0" err="1"/>
              <a:t>Hootsuite</a:t>
            </a:r>
            <a:r>
              <a:rPr lang="en-MY" sz="1600" b="1" dirty="0"/>
              <a:t> / Buffer</a:t>
            </a:r>
            <a:endParaRPr lang="ar-EG" sz="1600" b="1" dirty="0"/>
          </a:p>
          <a:p>
            <a:pPr algn="r" rtl="1"/>
            <a:r>
              <a:rPr lang="ar-EG" sz="1600" dirty="0" smtClean="0"/>
              <a:t>لإدارة </a:t>
            </a:r>
            <a:r>
              <a:rPr lang="ar-EG" sz="1600" dirty="0"/>
              <a:t>وجدولة المنشورات عبر منصات التواصل الاجتماعي المختلفة.</a:t>
            </a:r>
            <a:endParaRPr lang="en-US" sz="1600" dirty="0"/>
          </a:p>
          <a:p>
            <a:pPr algn="r" rtl="1"/>
            <a:endParaRPr lang="ar-EG" sz="1100" dirty="0"/>
          </a:p>
          <a:p>
            <a:pPr algn="r" rtl="1"/>
            <a:r>
              <a:rPr lang="en-MY" sz="1200" dirty="0">
                <a:hlinkClick r:id="rId7"/>
              </a:rPr>
              <a:t>https://hootsuite.com</a:t>
            </a:r>
            <a:endParaRPr lang="en-MY" sz="1200" dirty="0"/>
          </a:p>
        </p:txBody>
      </p:sp>
      <p:sp>
        <p:nvSpPr>
          <p:cNvPr id="13" name="Rectangle 12">
            <a:extLst>
              <a:ext uri="{FF2B5EF4-FFF2-40B4-BE49-F238E27FC236}">
                <a16:creationId xmlns:a16="http://schemas.microsoft.com/office/drawing/2014/main" xmlns="" id="{634B7480-E9AA-D4FA-5707-95CA078FAC89}"/>
              </a:ext>
            </a:extLst>
          </p:cNvPr>
          <p:cNvSpPr/>
          <p:nvPr/>
        </p:nvSpPr>
        <p:spPr>
          <a:xfrm>
            <a:off x="2026798" y="2157029"/>
            <a:ext cx="3120677" cy="35605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endParaRPr lang="ar-EG" b="1" dirty="0">
              <a:solidFill>
                <a:schemeClr val="tx1"/>
              </a:solidFill>
              <a:latin typeface="A Jannat LT" panose="01000000000000000000" pitchFamily="2" charset="-78"/>
              <a:ea typeface="Adobe Fan Heiti Std B" panose="020B0700000000000000" pitchFamily="34" charset="-128"/>
              <a:cs typeface="A Jannat LT" panose="01000000000000000000" pitchFamily="2" charset="-78"/>
            </a:endParaRPr>
          </a:p>
          <a:p>
            <a:pPr algn="r"/>
            <a:r>
              <a:rPr lang="ar-EG" sz="1600" b="1" dirty="0">
                <a:solidFill>
                  <a:schemeClr val="tx1"/>
                </a:solidFill>
              </a:rPr>
              <a:t>امثلة</a:t>
            </a:r>
            <a:r>
              <a:rPr lang="ar-JO" sz="1600" b="1" dirty="0">
                <a:solidFill>
                  <a:schemeClr val="tx1"/>
                </a:solidFill>
              </a:rPr>
              <a:t> </a:t>
            </a:r>
            <a:r>
              <a:rPr lang="ar-EG" sz="1600" b="1" dirty="0">
                <a:solidFill>
                  <a:schemeClr val="tx1"/>
                </a:solidFill>
              </a:rPr>
              <a:t>شائعة</a:t>
            </a:r>
            <a:endParaRPr lang="ar-JO" sz="1600" b="1" dirty="0">
              <a:solidFill>
                <a:schemeClr val="tx1"/>
              </a:solidFill>
            </a:endParaRPr>
          </a:p>
          <a:p>
            <a:pPr algn="r"/>
            <a:endParaRPr lang="x-none" dirty="0"/>
          </a:p>
        </p:txBody>
      </p:sp>
      <p:sp>
        <p:nvSpPr>
          <p:cNvPr id="20" name="TextBox 19">
            <a:extLst>
              <a:ext uri="{FF2B5EF4-FFF2-40B4-BE49-F238E27FC236}">
                <a16:creationId xmlns:a16="http://schemas.microsoft.com/office/drawing/2014/main" xmlns="" id="{A6047791-9424-2CC5-34C7-251536F7F2DD}"/>
              </a:ext>
            </a:extLst>
          </p:cNvPr>
          <p:cNvSpPr txBox="1"/>
          <p:nvPr/>
        </p:nvSpPr>
        <p:spPr>
          <a:xfrm>
            <a:off x="6066850" y="2752515"/>
            <a:ext cx="3840726" cy="461665"/>
          </a:xfrm>
          <a:prstGeom prst="rect">
            <a:avLst/>
          </a:prstGeom>
          <a:noFill/>
        </p:spPr>
        <p:txBody>
          <a:bodyPr wrap="square">
            <a:spAutoFit/>
          </a:bodyPr>
          <a:lstStyle/>
          <a:p>
            <a:pPr algn="r" rtl="1"/>
            <a:r>
              <a:rPr lang="ar-EG" sz="1200" dirty="0"/>
              <a:t>تساعد هذه الأدوات في </a:t>
            </a:r>
            <a:r>
              <a:rPr lang="ar-EG" sz="1200" b="1" dirty="0"/>
              <a:t>تنظيم، تخطيط، وتنفيذ الحملة التسويقية بشكل منظم وفعال</a:t>
            </a:r>
            <a:r>
              <a:rPr lang="ar-EG" sz="1200" dirty="0"/>
              <a:t>، وتسمح بالتعاون بين أعضاء الفريق ومتابعة المهام.</a:t>
            </a:r>
          </a:p>
        </p:txBody>
      </p:sp>
      <p:sp>
        <p:nvSpPr>
          <p:cNvPr id="9" name="Rectangle 2"/>
          <p:cNvSpPr>
            <a:spLocks noChangeArrowheads="1"/>
          </p:cNvSpPr>
          <p:nvPr/>
        </p:nvSpPr>
        <p:spPr bwMode="auto">
          <a:xfrm>
            <a:off x="6453843" y="3813815"/>
            <a:ext cx="3493157"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اختر الأدوات التي تتناسب مع حجم فريقك وميزانيتك</a:t>
            </a:r>
            <a:r>
              <a:rPr kumimoji="0" 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JO" sz="1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4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دمج أدوات الإدارة مع أدوات التحليل يوفر رؤية شاملة لأداء الحملة</a:t>
            </a:r>
            <a:r>
              <a:rPr kumimoji="0" 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JO" sz="14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4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استخدم خاصية</a:t>
            </a:r>
            <a:r>
              <a:rPr kumimoji="0" 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التقارير التلقائية</a:t>
            </a:r>
            <a:r>
              <a:rPr kumimoji="0" lang="en-US" sz="1400" b="0" i="0" u="none" strike="noStrike" cap="none" normalizeH="0" baseline="0" dirty="0">
                <a:ln>
                  <a:noFill/>
                </a:ln>
                <a:solidFill>
                  <a:schemeClr val="tx1"/>
                </a:solidFill>
                <a:effectLst/>
                <a:latin typeface="Arial" panose="020B0604020202020204" pitchFamily="34" charset="0"/>
              </a:rPr>
              <a:t> </a:t>
            </a: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لتوفير الوقت ومتابعة الأداء بشكل دوري</a:t>
            </a:r>
            <a:r>
              <a:rPr kumimoji="0" lang="en-US" sz="1400" b="0" i="0" u="none" strike="noStrike" cap="none" normalizeH="0" baseline="0" dirty="0">
                <a:ln>
                  <a:noFill/>
                </a:ln>
                <a:solidFill>
                  <a:schemeClr val="tx1"/>
                </a:solidFill>
                <a:effectLst/>
                <a:latin typeface="Arial" panose="020B0604020202020204" pitchFamily="34" charset="0"/>
              </a:rPr>
              <a:t>.</a:t>
            </a:r>
            <a:endParaRPr kumimoji="0" lang="ar-JO" sz="14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4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درّب فريقك على استخدام الأدوات بفعالية لتجنب الأخطاء وتحقيق أفضل نتائج</a:t>
            </a:r>
            <a:r>
              <a:rPr kumimoji="0" 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2917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BA5D58-78DA-79FC-E19F-82516E682C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900FD1B-42F7-1975-1C02-E1C31D2C6E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76A8BE-81A1-B5DA-B1CF-22E4294C62C8}"/>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516C6BE-97E9-0632-7EFB-4BD9608028F8}"/>
              </a:ext>
            </a:extLst>
          </p:cNvPr>
          <p:cNvSpPr/>
          <p:nvPr/>
        </p:nvSpPr>
        <p:spPr>
          <a:xfrm>
            <a:off x="1171816" y="1319527"/>
            <a:ext cx="9345750" cy="52045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766C79E8-59FA-4BDA-B18E-125CB465D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58BB54E-5BFA-EB60-FB2A-FD23D8364ABE}"/>
              </a:ext>
            </a:extLst>
          </p:cNvPr>
          <p:cNvSpPr txBox="1"/>
          <p:nvPr/>
        </p:nvSpPr>
        <p:spPr>
          <a:xfrm>
            <a:off x="1842794" y="1556006"/>
            <a:ext cx="8466655" cy="523220"/>
          </a:xfrm>
          <a:prstGeom prst="rect">
            <a:avLst/>
          </a:prstGeom>
          <a:noFill/>
        </p:spPr>
        <p:txBody>
          <a:bodyPr wrap="square" rtlCol="0">
            <a:spAutoFit/>
          </a:bodyPr>
          <a:lstStyle/>
          <a:p>
            <a:pPr algn="just" rtl="1"/>
            <a:r>
              <a:rPr lang="ar-EG" sz="2800" b="1" dirty="0" smtClean="0"/>
              <a:t>4.1. </a:t>
            </a:r>
            <a:r>
              <a:rPr lang="ar-EG" sz="2800" b="1" dirty="0"/>
              <a:t>2. أدوات تحليل الأداء -</a:t>
            </a:r>
            <a:r>
              <a:rPr lang="en-MY" sz="2800" b="1" dirty="0"/>
              <a:t>Analytics Tools</a:t>
            </a:r>
            <a:r>
              <a:rPr lang="ar-EG" sz="2800" b="1" dirty="0"/>
              <a:t> :</a:t>
            </a:r>
          </a:p>
        </p:txBody>
      </p:sp>
      <p:sp>
        <p:nvSpPr>
          <p:cNvPr id="12" name="Freeform: Shape 11">
            <a:extLst>
              <a:ext uri="{FF2B5EF4-FFF2-40B4-BE49-F238E27FC236}">
                <a16:creationId xmlns:a16="http://schemas.microsoft.com/office/drawing/2014/main" xmlns="" id="{1849C159-A73D-105B-31F9-430B676FFAFC}"/>
              </a:ext>
            </a:extLst>
          </p:cNvPr>
          <p:cNvSpPr/>
          <p:nvPr/>
        </p:nvSpPr>
        <p:spPr>
          <a:xfrm rot="5400000" flipV="1">
            <a:off x="9419957" y="2345363"/>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xmlns="" id="{1982F02A-438E-4E6D-321E-56721849C38B}"/>
              </a:ext>
            </a:extLst>
          </p:cNvPr>
          <p:cNvSpPr txBox="1"/>
          <p:nvPr/>
        </p:nvSpPr>
        <p:spPr>
          <a:xfrm>
            <a:off x="9396554" y="2521183"/>
            <a:ext cx="664836" cy="307777"/>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400" dirty="0">
                <a:solidFill>
                  <a:schemeClr val="bg1"/>
                </a:solidFill>
              </a:rPr>
              <a:t>1</a:t>
            </a:r>
            <a:endParaRPr lang="en-US" sz="1400" dirty="0">
              <a:solidFill>
                <a:schemeClr val="bg1"/>
              </a:solidFill>
            </a:endParaRPr>
          </a:p>
        </p:txBody>
      </p:sp>
      <p:sp>
        <p:nvSpPr>
          <p:cNvPr id="14" name="Freeform: Shape 13">
            <a:extLst>
              <a:ext uri="{FF2B5EF4-FFF2-40B4-BE49-F238E27FC236}">
                <a16:creationId xmlns:a16="http://schemas.microsoft.com/office/drawing/2014/main" xmlns="" id="{E65D9EE1-1756-6CC8-5DB8-022890E76830}"/>
              </a:ext>
            </a:extLst>
          </p:cNvPr>
          <p:cNvSpPr/>
          <p:nvPr/>
        </p:nvSpPr>
        <p:spPr>
          <a:xfrm rot="5400000" flipV="1">
            <a:off x="9419957" y="3053849"/>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xmlns="" id="{F395E30C-496E-753E-CCB1-E3C587FA1FE0}"/>
              </a:ext>
            </a:extLst>
          </p:cNvPr>
          <p:cNvSpPr txBox="1"/>
          <p:nvPr/>
        </p:nvSpPr>
        <p:spPr>
          <a:xfrm>
            <a:off x="9396554" y="3229669"/>
            <a:ext cx="664836" cy="307777"/>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400" dirty="0">
                <a:solidFill>
                  <a:schemeClr val="bg1"/>
                </a:solidFill>
              </a:rPr>
              <a:t>2</a:t>
            </a:r>
            <a:endParaRPr lang="en-US" sz="1400" dirty="0">
              <a:solidFill>
                <a:schemeClr val="bg1"/>
              </a:solidFill>
            </a:endParaRPr>
          </a:p>
        </p:txBody>
      </p:sp>
      <p:sp>
        <p:nvSpPr>
          <p:cNvPr id="16" name="Freeform: Shape 15">
            <a:extLst>
              <a:ext uri="{FF2B5EF4-FFF2-40B4-BE49-F238E27FC236}">
                <a16:creationId xmlns:a16="http://schemas.microsoft.com/office/drawing/2014/main" xmlns="" id="{F35C1201-2449-0055-216F-67B887CDA186}"/>
              </a:ext>
            </a:extLst>
          </p:cNvPr>
          <p:cNvSpPr/>
          <p:nvPr/>
        </p:nvSpPr>
        <p:spPr>
          <a:xfrm rot="5400000" flipV="1">
            <a:off x="5868094" y="2330702"/>
            <a:ext cx="507582" cy="554388"/>
          </a:xfrm>
          <a:custGeom>
            <a:avLst/>
            <a:gdLst>
              <a:gd name="connsiteX0" fmla="*/ 1 w 740230"/>
              <a:gd name="connsiteY0" fmla="*/ 950044 h 950044"/>
              <a:gd name="connsiteX1" fmla="*/ 740230 w 740230"/>
              <a:gd name="connsiteY1" fmla="*/ 950044 h 950044"/>
              <a:gd name="connsiteX2" fmla="*/ 740230 w 740230"/>
              <a:gd name="connsiteY2" fmla="*/ 458548 h 950044"/>
              <a:gd name="connsiteX3" fmla="*/ 370115 w 740230"/>
              <a:gd name="connsiteY3" fmla="*/ 0 h 950044"/>
              <a:gd name="connsiteX4" fmla="*/ 0 w 740230"/>
              <a:gd name="connsiteY4" fmla="*/ 458548 h 950044"/>
              <a:gd name="connsiteX5" fmla="*/ 1 w 740230"/>
              <a:gd name="connsiteY5" fmla="*/ 458548 h 950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0230" h="950044">
                <a:moveTo>
                  <a:pt x="1" y="950044"/>
                </a:moveTo>
                <a:lnTo>
                  <a:pt x="740230" y="950044"/>
                </a:lnTo>
                <a:lnTo>
                  <a:pt x="740230" y="458548"/>
                </a:lnTo>
                <a:lnTo>
                  <a:pt x="370115" y="0"/>
                </a:lnTo>
                <a:lnTo>
                  <a:pt x="0" y="458548"/>
                </a:lnTo>
                <a:lnTo>
                  <a:pt x="1" y="45854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xmlns="" id="{926AE1A0-E741-BB93-F13C-0D6D7FDF5599}"/>
              </a:ext>
            </a:extLst>
          </p:cNvPr>
          <p:cNvSpPr txBox="1"/>
          <p:nvPr/>
        </p:nvSpPr>
        <p:spPr>
          <a:xfrm>
            <a:off x="5844691" y="2506522"/>
            <a:ext cx="664836" cy="307777"/>
          </a:xfrm>
          <a:prstGeom prst="rect">
            <a:avLst/>
          </a:prstGeom>
          <a:noFill/>
        </p:spPr>
        <p:txBody>
          <a:bodyPr wrap="square" rtlCol="1">
            <a:spAutoFit/>
          </a:bodyPr>
          <a:lstStyle>
            <a:defPPr>
              <a:defRPr lang="x-none"/>
            </a:defPPr>
            <a:lvl1pPr algn="r" rtl="1">
              <a:defRPr sz="2800" b="1">
                <a:solidFill>
                  <a:sysClr val="windowText" lastClr="000000"/>
                </a:solidFill>
                <a:latin typeface="A Jannat LT" panose="01000000000000000000" pitchFamily="2" charset="-78"/>
                <a:cs typeface="A Jannat LT" panose="01000000000000000000" pitchFamily="2" charset="-78"/>
              </a:defRPr>
            </a:lvl1pPr>
          </a:lstStyle>
          <a:p>
            <a:pPr algn="ctr"/>
            <a:r>
              <a:rPr lang="ar-JO" sz="1400" dirty="0">
                <a:solidFill>
                  <a:schemeClr val="bg1"/>
                </a:solidFill>
              </a:rPr>
              <a:t>3</a:t>
            </a:r>
            <a:endParaRPr lang="en-US" sz="1400" dirty="0">
              <a:solidFill>
                <a:schemeClr val="bg1"/>
              </a:solidFill>
            </a:endParaRPr>
          </a:p>
        </p:txBody>
      </p:sp>
      <p:sp>
        <p:nvSpPr>
          <p:cNvPr id="20" name="TextBox 19">
            <a:extLst>
              <a:ext uri="{FF2B5EF4-FFF2-40B4-BE49-F238E27FC236}">
                <a16:creationId xmlns:a16="http://schemas.microsoft.com/office/drawing/2014/main" xmlns="" id="{D61BABA0-554D-2DB6-B033-C5905D3ED7A2}"/>
              </a:ext>
            </a:extLst>
          </p:cNvPr>
          <p:cNvSpPr txBox="1"/>
          <p:nvPr/>
        </p:nvSpPr>
        <p:spPr>
          <a:xfrm>
            <a:off x="7628266" y="2368766"/>
            <a:ext cx="1657840" cy="369332"/>
          </a:xfrm>
          <a:prstGeom prst="rect">
            <a:avLst/>
          </a:prstGeom>
          <a:noFill/>
        </p:spPr>
        <p:txBody>
          <a:bodyPr wrap="square">
            <a:spAutoFit/>
          </a:bodyPr>
          <a:lstStyle/>
          <a:p>
            <a:pPr algn="r"/>
            <a:r>
              <a:rPr lang="ar-EG" b="1" dirty="0"/>
              <a:t>قياس نتائج الحملة</a:t>
            </a:r>
            <a:endParaRPr lang="en-US" dirty="0"/>
          </a:p>
        </p:txBody>
      </p:sp>
      <p:sp>
        <p:nvSpPr>
          <p:cNvPr id="21" name="TextBox 20">
            <a:extLst>
              <a:ext uri="{FF2B5EF4-FFF2-40B4-BE49-F238E27FC236}">
                <a16:creationId xmlns:a16="http://schemas.microsoft.com/office/drawing/2014/main" xmlns="" id="{6E297508-F740-34A2-968C-D2CFD7F28A94}"/>
              </a:ext>
            </a:extLst>
          </p:cNvPr>
          <p:cNvSpPr txBox="1"/>
          <p:nvPr/>
        </p:nvSpPr>
        <p:spPr>
          <a:xfrm>
            <a:off x="7628266" y="3146377"/>
            <a:ext cx="1657840" cy="369332"/>
          </a:xfrm>
          <a:prstGeom prst="rect">
            <a:avLst/>
          </a:prstGeom>
          <a:noFill/>
        </p:spPr>
        <p:txBody>
          <a:bodyPr wrap="square">
            <a:spAutoFit/>
          </a:bodyPr>
          <a:lstStyle/>
          <a:p>
            <a:pPr algn="r"/>
            <a:r>
              <a:rPr lang="ar-EG" b="1" dirty="0"/>
              <a:t>فهم سلوك الجمهور</a:t>
            </a:r>
            <a:endParaRPr lang="en-US" dirty="0"/>
          </a:p>
        </p:txBody>
      </p:sp>
      <p:sp>
        <p:nvSpPr>
          <p:cNvPr id="22" name="TextBox 21">
            <a:extLst>
              <a:ext uri="{FF2B5EF4-FFF2-40B4-BE49-F238E27FC236}">
                <a16:creationId xmlns:a16="http://schemas.microsoft.com/office/drawing/2014/main" xmlns="" id="{80B5785B-13B2-57F2-E48D-A166D33BC8FA}"/>
              </a:ext>
            </a:extLst>
          </p:cNvPr>
          <p:cNvSpPr txBox="1"/>
          <p:nvPr/>
        </p:nvSpPr>
        <p:spPr>
          <a:xfrm>
            <a:off x="3609264" y="2311817"/>
            <a:ext cx="2124979" cy="646331"/>
          </a:xfrm>
          <a:prstGeom prst="rect">
            <a:avLst/>
          </a:prstGeom>
          <a:noFill/>
        </p:spPr>
        <p:txBody>
          <a:bodyPr wrap="square">
            <a:spAutoFit/>
          </a:bodyPr>
          <a:lstStyle/>
          <a:p>
            <a:pPr algn="r"/>
            <a:r>
              <a:rPr lang="ar-EG" b="1" dirty="0"/>
              <a:t>تحسين الاستراتيجيات بناءً على بيانات حقيقية</a:t>
            </a:r>
            <a:endParaRPr lang="en-US" dirty="0"/>
          </a:p>
        </p:txBody>
      </p:sp>
      <p:sp>
        <p:nvSpPr>
          <p:cNvPr id="24" name="Rectangle 23">
            <a:extLst>
              <a:ext uri="{FF2B5EF4-FFF2-40B4-BE49-F238E27FC236}">
                <a16:creationId xmlns:a16="http://schemas.microsoft.com/office/drawing/2014/main" xmlns="" id="{15BBEB49-CF7E-C65C-632B-00F0E10FDC08}"/>
              </a:ext>
            </a:extLst>
          </p:cNvPr>
          <p:cNvSpPr/>
          <p:nvPr/>
        </p:nvSpPr>
        <p:spPr>
          <a:xfrm>
            <a:off x="6830265" y="3916418"/>
            <a:ext cx="3120677" cy="35605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endParaRPr lang="ar-EG" b="1" dirty="0">
              <a:solidFill>
                <a:schemeClr val="tx1"/>
              </a:solidFill>
              <a:latin typeface="A Jannat LT" panose="01000000000000000000" pitchFamily="2" charset="-78"/>
              <a:ea typeface="Adobe Fan Heiti Std B" panose="020B0700000000000000" pitchFamily="34" charset="-128"/>
              <a:cs typeface="A Jannat LT" panose="01000000000000000000" pitchFamily="2" charset="-78"/>
            </a:endParaRPr>
          </a:p>
          <a:p>
            <a:pPr algn="r"/>
            <a:r>
              <a:rPr lang="ar-EG" sz="1600" b="1" dirty="0">
                <a:solidFill>
                  <a:schemeClr val="tx1"/>
                </a:solidFill>
              </a:rPr>
              <a:t>امثلة</a:t>
            </a:r>
            <a:r>
              <a:rPr lang="ar-JO" sz="1600" b="1" dirty="0">
                <a:solidFill>
                  <a:schemeClr val="tx1"/>
                </a:solidFill>
              </a:rPr>
              <a:t> </a:t>
            </a:r>
            <a:r>
              <a:rPr lang="ar-EG" sz="1600" b="1" dirty="0">
                <a:solidFill>
                  <a:schemeClr val="tx1"/>
                </a:solidFill>
              </a:rPr>
              <a:t>شائعة</a:t>
            </a:r>
            <a:endParaRPr lang="ar-JO" sz="1600" b="1" dirty="0">
              <a:solidFill>
                <a:schemeClr val="tx1"/>
              </a:solidFill>
            </a:endParaRPr>
          </a:p>
          <a:p>
            <a:pPr algn="r"/>
            <a:endParaRPr lang="x-none" dirty="0"/>
          </a:p>
        </p:txBody>
      </p:sp>
      <p:sp>
        <p:nvSpPr>
          <p:cNvPr id="29" name="TextBox 28">
            <a:extLst>
              <a:ext uri="{FF2B5EF4-FFF2-40B4-BE49-F238E27FC236}">
                <a16:creationId xmlns:a16="http://schemas.microsoft.com/office/drawing/2014/main" xmlns="" id="{BD1290D4-36C1-EA82-9C49-8E63B418D6D3}"/>
              </a:ext>
            </a:extLst>
          </p:cNvPr>
          <p:cNvSpPr txBox="1"/>
          <p:nvPr/>
        </p:nvSpPr>
        <p:spPr>
          <a:xfrm>
            <a:off x="1594735" y="4371113"/>
            <a:ext cx="8466655" cy="338554"/>
          </a:xfrm>
          <a:prstGeom prst="rect">
            <a:avLst/>
          </a:prstGeom>
          <a:noFill/>
        </p:spPr>
        <p:txBody>
          <a:bodyPr wrap="square">
            <a:spAutoFit/>
          </a:bodyPr>
          <a:lstStyle/>
          <a:p>
            <a:pPr algn="r" rtl="1"/>
            <a:r>
              <a:rPr lang="en-MY" sz="1600" b="1" dirty="0"/>
              <a:t> - </a:t>
            </a:r>
            <a:r>
              <a:rPr lang="en-MY" sz="1600" b="1" dirty="0">
                <a:solidFill>
                  <a:srgbClr val="C00000"/>
                </a:solidFill>
              </a:rPr>
              <a:t>Google Analytics </a:t>
            </a:r>
            <a:r>
              <a:rPr lang="ar-SA" sz="1400" b="1" dirty="0"/>
              <a:t>متابعة زوار الموقع، مصادر الزيارات، سلوك المستخدمين، وتحليل التحويلات </a:t>
            </a:r>
            <a:r>
              <a:rPr lang="en-MY" sz="1400" b="1" dirty="0"/>
              <a:t> </a:t>
            </a:r>
            <a:endParaRPr lang="en-US" sz="1600" dirty="0"/>
          </a:p>
        </p:txBody>
      </p:sp>
      <p:sp>
        <p:nvSpPr>
          <p:cNvPr id="30" name="TextBox 29">
            <a:extLst>
              <a:ext uri="{FF2B5EF4-FFF2-40B4-BE49-F238E27FC236}">
                <a16:creationId xmlns:a16="http://schemas.microsoft.com/office/drawing/2014/main" xmlns="" id="{D061B297-ADC0-DF18-6480-28210E5D036E}"/>
              </a:ext>
            </a:extLst>
          </p:cNvPr>
          <p:cNvSpPr txBox="1"/>
          <p:nvPr/>
        </p:nvSpPr>
        <p:spPr>
          <a:xfrm>
            <a:off x="1611363" y="4801254"/>
            <a:ext cx="8466655" cy="830997"/>
          </a:xfrm>
          <a:prstGeom prst="rect">
            <a:avLst/>
          </a:prstGeom>
          <a:noFill/>
        </p:spPr>
        <p:txBody>
          <a:bodyPr wrap="square">
            <a:spAutoFit/>
          </a:bodyPr>
          <a:lstStyle/>
          <a:p>
            <a:pPr algn="r" rtl="1"/>
            <a:r>
              <a:rPr lang="en-MY" sz="1600" b="1" dirty="0"/>
              <a:t> - </a:t>
            </a:r>
            <a:r>
              <a:rPr lang="en-MY" sz="1600" b="1" dirty="0">
                <a:solidFill>
                  <a:srgbClr val="C00000"/>
                </a:solidFill>
              </a:rPr>
              <a:t>Facebook Insights / Instagram Analytics</a:t>
            </a:r>
            <a:r>
              <a:rPr lang="ar-SA" sz="1400" b="1" dirty="0"/>
              <a:t>مراقبة التفاعل، الوصول، والفئات الديموغرافية للجمهور على منصات فيسبوك وإنستغرام.</a:t>
            </a:r>
          </a:p>
          <a:p>
            <a:pPr algn="r" rtl="1"/>
            <a:endParaRPr lang="en-US" sz="1600" dirty="0"/>
          </a:p>
        </p:txBody>
      </p:sp>
      <p:sp>
        <p:nvSpPr>
          <p:cNvPr id="31" name="TextBox 30">
            <a:extLst>
              <a:ext uri="{FF2B5EF4-FFF2-40B4-BE49-F238E27FC236}">
                <a16:creationId xmlns:a16="http://schemas.microsoft.com/office/drawing/2014/main" xmlns="" id="{64CBA45B-391E-2047-9B76-ED3B48871C14}"/>
              </a:ext>
            </a:extLst>
          </p:cNvPr>
          <p:cNvSpPr txBox="1"/>
          <p:nvPr/>
        </p:nvSpPr>
        <p:spPr>
          <a:xfrm>
            <a:off x="1624478" y="5489514"/>
            <a:ext cx="8466655" cy="584775"/>
          </a:xfrm>
          <a:prstGeom prst="rect">
            <a:avLst/>
          </a:prstGeom>
          <a:noFill/>
        </p:spPr>
        <p:txBody>
          <a:bodyPr wrap="square">
            <a:spAutoFit/>
          </a:bodyPr>
          <a:lstStyle/>
          <a:p>
            <a:pPr algn="r" rtl="1"/>
            <a:r>
              <a:rPr lang="en-MY" sz="1600" b="1" dirty="0"/>
              <a:t> - </a:t>
            </a:r>
            <a:r>
              <a:rPr lang="en-MY" sz="1600" b="1" dirty="0">
                <a:solidFill>
                  <a:srgbClr val="C00000"/>
                </a:solidFill>
              </a:rPr>
              <a:t>Google Ads Dashboard</a:t>
            </a:r>
            <a:r>
              <a:rPr lang="ar-SA" sz="1400" b="1" dirty="0"/>
              <a:t>مراقبة أداء الحملات المدفوعة من حيث تكلفة النقرة (</a:t>
            </a:r>
            <a:r>
              <a:rPr lang="en-US" sz="1400" b="1" dirty="0"/>
              <a:t>(CPC، </a:t>
            </a:r>
            <a:r>
              <a:rPr lang="ar-SA" sz="1400" b="1" dirty="0"/>
              <a:t>معدلات التحويل، والميزانية المستخدمة.</a:t>
            </a:r>
          </a:p>
          <a:p>
            <a:pPr algn="r" rtl="1"/>
            <a:endParaRPr lang="en-US" sz="1600" dirty="0"/>
          </a:p>
        </p:txBody>
      </p:sp>
      <p:sp>
        <p:nvSpPr>
          <p:cNvPr id="32" name="TextBox 31">
            <a:extLst>
              <a:ext uri="{FF2B5EF4-FFF2-40B4-BE49-F238E27FC236}">
                <a16:creationId xmlns:a16="http://schemas.microsoft.com/office/drawing/2014/main" xmlns="" id="{F56712A9-B8B4-C3BA-7A12-D5C165607C9E}"/>
              </a:ext>
            </a:extLst>
          </p:cNvPr>
          <p:cNvSpPr txBox="1"/>
          <p:nvPr/>
        </p:nvSpPr>
        <p:spPr>
          <a:xfrm>
            <a:off x="1624478" y="5973475"/>
            <a:ext cx="8466655" cy="584775"/>
          </a:xfrm>
          <a:prstGeom prst="rect">
            <a:avLst/>
          </a:prstGeom>
          <a:noFill/>
        </p:spPr>
        <p:txBody>
          <a:bodyPr wrap="square">
            <a:spAutoFit/>
          </a:bodyPr>
          <a:lstStyle/>
          <a:p>
            <a:pPr algn="r" rtl="1"/>
            <a:r>
              <a:rPr lang="en-MY" sz="1600" b="1" dirty="0"/>
              <a:t> - </a:t>
            </a:r>
            <a:r>
              <a:rPr lang="en-MY" sz="1600" b="1" dirty="0">
                <a:solidFill>
                  <a:srgbClr val="C00000"/>
                </a:solidFill>
              </a:rPr>
              <a:t>Hotjar / Crazy Egg</a:t>
            </a:r>
            <a:r>
              <a:rPr lang="ar-SA" sz="1400" b="1" dirty="0"/>
              <a:t>لتحليل سلوك المستخدم داخل الموقع مثل الخرائط الحرارية (</a:t>
            </a:r>
            <a:r>
              <a:rPr lang="en-US" sz="1400" b="1" dirty="0"/>
              <a:t>(Heatmaps </a:t>
            </a:r>
            <a:r>
              <a:rPr lang="ar-JO" sz="1400" b="1" dirty="0"/>
              <a:t> </a:t>
            </a:r>
            <a:r>
              <a:rPr lang="ar-SA" sz="1400" b="1" dirty="0"/>
              <a:t>وتتبع حركة الزوار.</a:t>
            </a:r>
          </a:p>
          <a:p>
            <a:pPr algn="r" rtl="1"/>
            <a:endParaRPr lang="en-US" sz="1600" dirty="0"/>
          </a:p>
        </p:txBody>
      </p:sp>
      <p:sp>
        <p:nvSpPr>
          <p:cNvPr id="33" name="TextBox 32">
            <a:extLst>
              <a:ext uri="{FF2B5EF4-FFF2-40B4-BE49-F238E27FC236}">
                <a16:creationId xmlns:a16="http://schemas.microsoft.com/office/drawing/2014/main" xmlns="" id="{859BBDD9-6118-FA3A-0363-4678FD2B6392}"/>
              </a:ext>
            </a:extLst>
          </p:cNvPr>
          <p:cNvSpPr txBox="1"/>
          <p:nvPr/>
        </p:nvSpPr>
        <p:spPr>
          <a:xfrm>
            <a:off x="9807821" y="4328882"/>
            <a:ext cx="533367" cy="2062103"/>
          </a:xfrm>
          <a:prstGeom prst="rect">
            <a:avLst/>
          </a:prstGeom>
          <a:noFill/>
        </p:spPr>
        <p:txBody>
          <a:bodyPr wrap="square">
            <a:spAutoFit/>
          </a:bodyPr>
          <a:lstStyle/>
          <a:p>
            <a:pPr marL="342900" indent="-342900" algn="r" rtl="1">
              <a:buFont typeface="+mj-lt"/>
              <a:buAutoNum type="arabicPeriod"/>
            </a:pPr>
            <a:r>
              <a:rPr lang="ar-JO" sz="1600" dirty="0"/>
              <a:t> </a:t>
            </a:r>
          </a:p>
          <a:p>
            <a:pPr marL="342900" indent="-342900" algn="r" rtl="1">
              <a:buFont typeface="+mj-lt"/>
              <a:buAutoNum type="arabicPeriod"/>
            </a:pPr>
            <a:endParaRPr lang="ar-JO" sz="1600" dirty="0"/>
          </a:p>
          <a:p>
            <a:pPr marL="342900" indent="-342900" algn="r" rtl="1">
              <a:buFont typeface="+mj-lt"/>
              <a:buAutoNum type="arabicPeriod"/>
            </a:pPr>
            <a:r>
              <a:rPr lang="ar-JO" sz="1600" dirty="0"/>
              <a:t> </a:t>
            </a:r>
          </a:p>
          <a:p>
            <a:pPr marL="342900" indent="-342900" algn="r" rtl="1">
              <a:buFont typeface="+mj-lt"/>
              <a:buAutoNum type="arabicPeriod"/>
            </a:pPr>
            <a:endParaRPr lang="ar-JO" sz="1600" dirty="0"/>
          </a:p>
          <a:p>
            <a:pPr marL="342900" indent="-342900" algn="r" rtl="1">
              <a:buFont typeface="+mj-lt"/>
              <a:buAutoNum type="arabicPeriod"/>
            </a:pPr>
            <a:endParaRPr lang="ar-JO" sz="1600" dirty="0"/>
          </a:p>
          <a:p>
            <a:pPr marL="342900" indent="-342900" algn="r" rtl="1">
              <a:buFont typeface="+mj-lt"/>
              <a:buAutoNum type="arabicPeriod"/>
            </a:pPr>
            <a:r>
              <a:rPr lang="ar-JO" sz="1600" dirty="0"/>
              <a:t> </a:t>
            </a:r>
          </a:p>
          <a:p>
            <a:pPr marL="342900" indent="-342900" algn="r" rtl="1">
              <a:buFont typeface="+mj-lt"/>
              <a:buAutoNum type="arabicPeriod"/>
            </a:pPr>
            <a:endParaRPr lang="ar-JO" sz="1600" dirty="0"/>
          </a:p>
          <a:p>
            <a:pPr marL="342900" indent="-342900" algn="r" rtl="1">
              <a:buFont typeface="+mj-lt"/>
              <a:buAutoNum type="arabicPeriod"/>
            </a:pPr>
            <a:r>
              <a:rPr lang="ar-JO" sz="1600" dirty="0"/>
              <a:t> </a:t>
            </a:r>
            <a:endParaRPr lang="en-US" sz="1600" dirty="0"/>
          </a:p>
        </p:txBody>
      </p:sp>
      <p:pic>
        <p:nvPicPr>
          <p:cNvPr id="2" name="Picture 1"/>
          <p:cNvPicPr>
            <a:picLocks noChangeAspect="1"/>
          </p:cNvPicPr>
          <p:nvPr/>
        </p:nvPicPr>
        <p:blipFill>
          <a:blip r:embed="rId3"/>
          <a:stretch>
            <a:fillRect/>
          </a:stretch>
        </p:blipFill>
        <p:spPr>
          <a:xfrm>
            <a:off x="-911640" y="2816975"/>
            <a:ext cx="2476500" cy="1847850"/>
          </a:xfrm>
          <a:prstGeom prst="rect">
            <a:avLst/>
          </a:prstGeom>
        </p:spPr>
      </p:pic>
    </p:spTree>
    <p:extLst>
      <p:ext uri="{BB962C8B-B14F-4D97-AF65-F5344CB8AC3E}">
        <p14:creationId xmlns:p14="http://schemas.microsoft.com/office/powerpoint/2010/main" val="337862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B3314E0-A844-DDDA-D0F8-89512E3B1E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738473C-17DB-EFF9-BC90-B01C4ACD444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80649D20-D108-14B6-4CEA-018559A33A28}"/>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FF0CFE9-6E6D-FE86-8C62-B60F1D8A5F96}"/>
              </a:ext>
            </a:extLst>
          </p:cNvPr>
          <p:cNvSpPr/>
          <p:nvPr/>
        </p:nvSpPr>
        <p:spPr>
          <a:xfrm>
            <a:off x="180431" y="1595804"/>
            <a:ext cx="10357013"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5FF60B96-C355-9198-B041-D26C37F893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20F319-5578-5C5F-469C-7ECD96363774}"/>
              </a:ext>
            </a:extLst>
          </p:cNvPr>
          <p:cNvSpPr txBox="1"/>
          <p:nvPr/>
        </p:nvSpPr>
        <p:spPr>
          <a:xfrm>
            <a:off x="1957041" y="1708992"/>
            <a:ext cx="8466655" cy="523220"/>
          </a:xfrm>
          <a:prstGeom prst="rect">
            <a:avLst/>
          </a:prstGeom>
          <a:noFill/>
        </p:spPr>
        <p:txBody>
          <a:bodyPr wrap="square" rtlCol="0">
            <a:spAutoFit/>
          </a:bodyPr>
          <a:lstStyle/>
          <a:p>
            <a:pPr algn="just" rtl="1"/>
            <a:r>
              <a:rPr lang="ar-EG" sz="2800" b="1" dirty="0" smtClean="0"/>
              <a:t>2.4.2</a:t>
            </a:r>
            <a:r>
              <a:rPr lang="ar-EG" sz="2800" b="1" dirty="0"/>
              <a:t>. </a:t>
            </a:r>
            <a:r>
              <a:rPr lang="ar-EG" sz="2800" b="1" dirty="0" smtClean="0"/>
              <a:t>ربط أدوات </a:t>
            </a:r>
            <a:r>
              <a:rPr lang="ar-EG" sz="2800" b="1" dirty="0"/>
              <a:t>تحليل الأداء </a:t>
            </a:r>
            <a:r>
              <a:rPr lang="ar-EG" sz="2800" b="1" dirty="0" smtClean="0"/>
              <a:t>بالتسويق </a:t>
            </a:r>
            <a:r>
              <a:rPr lang="ar-EG" sz="2800" b="1" dirty="0"/>
              <a:t>الرقمي </a:t>
            </a:r>
            <a:r>
              <a:rPr lang="ar-EG" sz="2800" b="1" dirty="0" smtClean="0"/>
              <a:t>والاجتماعي</a:t>
            </a:r>
            <a:endParaRPr lang="ar-EG" sz="2800" b="1" dirty="0"/>
          </a:p>
        </p:txBody>
      </p:sp>
      <p:sp>
        <p:nvSpPr>
          <p:cNvPr id="8" name="TextBox 7">
            <a:extLst>
              <a:ext uri="{FF2B5EF4-FFF2-40B4-BE49-F238E27FC236}">
                <a16:creationId xmlns:a16="http://schemas.microsoft.com/office/drawing/2014/main" xmlns="" id="{BDE07E23-969E-25DE-001D-FEAD357BC0B5}"/>
              </a:ext>
            </a:extLst>
          </p:cNvPr>
          <p:cNvSpPr txBox="1"/>
          <p:nvPr/>
        </p:nvSpPr>
        <p:spPr>
          <a:xfrm>
            <a:off x="6523630" y="2232212"/>
            <a:ext cx="3538028" cy="3231654"/>
          </a:xfrm>
          <a:prstGeom prst="rect">
            <a:avLst/>
          </a:prstGeom>
          <a:noFill/>
        </p:spPr>
        <p:txBody>
          <a:bodyPr wrap="square" rtlCol="0">
            <a:spAutoFit/>
          </a:bodyPr>
          <a:lstStyle/>
          <a:p>
            <a:pPr algn="r" rtl="1"/>
            <a:endParaRPr lang="ar-EG" sz="2400" b="1" dirty="0"/>
          </a:p>
          <a:p>
            <a:pPr algn="r" rtl="1"/>
            <a:r>
              <a:rPr lang="ar-EG" sz="2000" b="1" dirty="0">
                <a:solidFill>
                  <a:srgbClr val="C00000"/>
                </a:solidFill>
              </a:rPr>
              <a:t>في التسويق الرقمي التجاري</a:t>
            </a:r>
            <a:r>
              <a:rPr lang="ar-EG" sz="2000" dirty="0"/>
              <a:t>: تساعد الأدوات في زيادة المبيعات وتحسين العائد على الاستثمار (</a:t>
            </a:r>
            <a:r>
              <a:rPr lang="en-MY" sz="2000" dirty="0"/>
              <a:t>ROI</a:t>
            </a:r>
            <a:r>
              <a:rPr lang="ar-JO" sz="2000" dirty="0"/>
              <a:t>)</a:t>
            </a:r>
            <a:r>
              <a:rPr lang="en-MY" sz="2000" dirty="0"/>
              <a:t> </a:t>
            </a:r>
            <a:r>
              <a:rPr lang="ar-EG" sz="2000" dirty="0"/>
              <a:t>عبر استهداف دقيق وتحليل أداء الحملات.</a:t>
            </a:r>
            <a:endParaRPr lang="ar-JO" sz="2000" dirty="0"/>
          </a:p>
          <a:p>
            <a:pPr algn="r" rtl="1"/>
            <a:endParaRPr lang="ar-EG" sz="2000" dirty="0"/>
          </a:p>
          <a:p>
            <a:pPr algn="r" rtl="1"/>
            <a:r>
              <a:rPr lang="ar-EG" sz="2000" b="1" dirty="0">
                <a:solidFill>
                  <a:srgbClr val="C00000"/>
                </a:solidFill>
              </a:rPr>
              <a:t>في التسويق الاجتماعي</a:t>
            </a:r>
            <a:r>
              <a:rPr lang="ar-EG" sz="2000" dirty="0"/>
              <a:t>: تساهم في فهم مدى تأثير الحملة على سلوك الجمهور، رصد التفاعل، وتعديل الرسائل لتحقيق أهداف التوعية والتغيير الاجتماعي.</a:t>
            </a:r>
          </a:p>
        </p:txBody>
      </p:sp>
      <p:pic>
        <p:nvPicPr>
          <p:cNvPr id="2" name="Picture 1"/>
          <p:cNvPicPr>
            <a:picLocks noChangeAspect="1"/>
          </p:cNvPicPr>
          <p:nvPr/>
        </p:nvPicPr>
        <p:blipFill>
          <a:blip r:embed="rId4"/>
          <a:stretch>
            <a:fillRect/>
          </a:stretch>
        </p:blipFill>
        <p:spPr>
          <a:xfrm>
            <a:off x="56915" y="1507897"/>
            <a:ext cx="2708182" cy="1631053"/>
          </a:xfrm>
          <a:prstGeom prst="rect">
            <a:avLst/>
          </a:prstGeom>
        </p:spPr>
      </p:pic>
      <p:graphicFrame>
        <p:nvGraphicFramePr>
          <p:cNvPr id="3" name="Object 2"/>
          <p:cNvGraphicFramePr>
            <a:graphicFrameLocks noChangeAspect="1"/>
          </p:cNvGraphicFramePr>
          <p:nvPr>
            <p:extLst>
              <p:ext uri="{D42A27DB-BD31-4B8C-83A1-F6EECF244321}">
                <p14:modId xmlns:p14="http://schemas.microsoft.com/office/powerpoint/2010/main" val="707328380"/>
              </p:ext>
            </p:extLst>
          </p:nvPr>
        </p:nvGraphicFramePr>
        <p:xfrm>
          <a:off x="666247" y="3126292"/>
          <a:ext cx="5611723" cy="2810483"/>
        </p:xfrm>
        <a:graphic>
          <a:graphicData uri="http://schemas.openxmlformats.org/presentationml/2006/ole">
            <mc:AlternateContent xmlns:mc="http://schemas.openxmlformats.org/markup-compatibility/2006">
              <mc:Choice xmlns:v="urn:schemas-microsoft-com:vml" Requires="v">
                <p:oleObj spid="_x0000_s1047" name="Document" r:id="rId5" imgW="5728906" imgH="2270170" progId="Word.Document.12">
                  <p:embed/>
                </p:oleObj>
              </mc:Choice>
              <mc:Fallback>
                <p:oleObj name="Document" r:id="rId5" imgW="5728906" imgH="2270170" progId="Word.Document.12">
                  <p:embed/>
                  <p:pic>
                    <p:nvPicPr>
                      <p:cNvPr id="0" name=""/>
                      <p:cNvPicPr/>
                      <p:nvPr/>
                    </p:nvPicPr>
                    <p:blipFill>
                      <a:blip r:embed="rId6"/>
                      <a:stretch>
                        <a:fillRect/>
                      </a:stretch>
                    </p:blipFill>
                    <p:spPr>
                      <a:xfrm>
                        <a:off x="666247" y="3126292"/>
                        <a:ext cx="5611723" cy="2810483"/>
                      </a:xfrm>
                      <a:prstGeom prst="rect">
                        <a:avLst/>
                      </a:prstGeom>
                    </p:spPr>
                  </p:pic>
                </p:oleObj>
              </mc:Fallback>
            </mc:AlternateContent>
          </a:graphicData>
        </a:graphic>
      </p:graphicFrame>
    </p:spTree>
    <p:extLst>
      <p:ext uri="{BB962C8B-B14F-4D97-AF65-F5344CB8AC3E}">
        <p14:creationId xmlns:p14="http://schemas.microsoft.com/office/powerpoint/2010/main" val="22127826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954107"/>
          </a:xfrm>
          <a:prstGeom prst="rect">
            <a:avLst/>
          </a:prstGeom>
          <a:noFill/>
        </p:spPr>
        <p:txBody>
          <a:bodyPr wrap="square">
            <a:spAutoFit/>
          </a:bodyPr>
          <a:lstStyle/>
          <a:p>
            <a:pPr algn="ctr" rtl="1"/>
            <a:r>
              <a:rPr lang="ar-EG" sz="2800" b="1" dirty="0" smtClean="0"/>
              <a:t>3. </a:t>
            </a:r>
            <a:r>
              <a:rPr lang="ar-EG" sz="2800" b="1" dirty="0" smtClean="0"/>
              <a:t>العوائق في تشغيل </a:t>
            </a:r>
            <a:r>
              <a:rPr lang="ar-EG" sz="2800" b="1" dirty="0"/>
              <a:t>حملات التسويق الاجتماعي</a:t>
            </a:r>
            <a:endParaRPr lang="en-US" sz="2800" dirty="0">
              <a:latin typeface="Microsoft Uighur" panose="02000000000000000000" pitchFamily="2" charset="-78"/>
            </a:endParaRPr>
          </a:p>
        </p:txBody>
      </p:sp>
    </p:spTree>
    <p:extLst>
      <p:ext uri="{BB962C8B-B14F-4D97-AF65-F5344CB8AC3E}">
        <p14:creationId xmlns:p14="http://schemas.microsoft.com/office/powerpoint/2010/main" val="1589368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4A69413-339A-AA85-339C-F950EB252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0083D20-F695-B09E-6C38-748BC1C337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3861F3B-F1D3-275C-1432-67164988080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17FAC16-0054-F56B-D8C1-3AF3D961383E}"/>
              </a:ext>
            </a:extLst>
          </p:cNvPr>
          <p:cNvSpPr/>
          <p:nvPr/>
        </p:nvSpPr>
        <p:spPr>
          <a:xfrm>
            <a:off x="1191694" y="1595803"/>
            <a:ext cx="9345750" cy="4844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sz="1800" dirty="0"/>
              <a:t>يتضمن تخطيط الحملات الإعلانية الوقوف على الجمهور المستهدف والهدف المراد تحقيقه، بجانب تحديد وسائل تواصل الملائمة معه، مع تصميم رسائل وعمل جدول نشر زمني والوقوف على النتائج من أجل تقييم الأداء.</a:t>
            </a:r>
          </a:p>
        </p:txBody>
      </p:sp>
      <p:pic>
        <p:nvPicPr>
          <p:cNvPr id="5" name="Graphic 21">
            <a:extLst>
              <a:ext uri="{FF2B5EF4-FFF2-40B4-BE49-F238E27FC236}">
                <a16:creationId xmlns:a16="http://schemas.microsoft.com/office/drawing/2014/main" xmlns="" id="{59138282-F73B-2485-6B8B-9F90A5A844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01323FB-814F-83C4-4AF0-B5C3DA993A67}"/>
              </a:ext>
            </a:extLst>
          </p:cNvPr>
          <p:cNvSpPr txBox="1"/>
          <p:nvPr/>
        </p:nvSpPr>
        <p:spPr>
          <a:xfrm>
            <a:off x="1760211" y="1789431"/>
            <a:ext cx="8466655" cy="954107"/>
          </a:xfrm>
          <a:prstGeom prst="rect">
            <a:avLst/>
          </a:prstGeom>
          <a:noFill/>
        </p:spPr>
        <p:txBody>
          <a:bodyPr wrap="square" rtlCol="0">
            <a:spAutoFit/>
          </a:bodyPr>
          <a:lstStyle/>
          <a:p>
            <a:pPr algn="just" rtl="1"/>
            <a:r>
              <a:rPr lang="ar-EG" sz="2800" b="1" dirty="0" smtClean="0"/>
              <a:t>3.1. </a:t>
            </a:r>
            <a:r>
              <a:rPr lang="ar-EG" sz="2800" b="1" dirty="0"/>
              <a:t>العوائق او التحديات في التسويق الاجتماعي: ضعف الميزانية والموارد</a:t>
            </a:r>
          </a:p>
        </p:txBody>
      </p:sp>
      <p:sp>
        <p:nvSpPr>
          <p:cNvPr id="53" name="TextBox 52">
            <a:extLst>
              <a:ext uri="{FF2B5EF4-FFF2-40B4-BE49-F238E27FC236}">
                <a16:creationId xmlns:a16="http://schemas.microsoft.com/office/drawing/2014/main" xmlns="" id="{55790F23-D191-2C1A-1329-10DED746CF01}"/>
              </a:ext>
            </a:extLst>
          </p:cNvPr>
          <p:cNvSpPr txBox="1"/>
          <p:nvPr/>
        </p:nvSpPr>
        <p:spPr>
          <a:xfrm>
            <a:off x="2413206" y="2666018"/>
            <a:ext cx="6902726" cy="3416320"/>
          </a:xfrm>
          <a:prstGeom prst="rect">
            <a:avLst/>
          </a:prstGeom>
          <a:noFill/>
        </p:spPr>
        <p:txBody>
          <a:bodyPr wrap="square">
            <a:spAutoFit/>
          </a:bodyPr>
          <a:lstStyle/>
          <a:p>
            <a:pPr algn="r" rtl="1"/>
            <a:r>
              <a:rPr lang="en-MY" b="1" dirty="0"/>
              <a:t>🎯 </a:t>
            </a:r>
            <a:r>
              <a:rPr lang="ar-EG" b="1" dirty="0"/>
              <a:t>لماذا هذا التحدي شائع في التسويق الاجتماعي؟</a:t>
            </a:r>
          </a:p>
          <a:p>
            <a:pPr algn="r" rtl="1"/>
            <a:r>
              <a:rPr lang="ar-EG" dirty="0"/>
              <a:t>لأن الحملات الاجتماعية عادةً:</a:t>
            </a:r>
            <a:endParaRPr lang="ar-JO" dirty="0"/>
          </a:p>
          <a:p>
            <a:pPr algn="r" rtl="1"/>
            <a:endParaRPr lang="ar-EG" dirty="0"/>
          </a:p>
          <a:p>
            <a:pPr marL="285750" indent="-285750" algn="r" rtl="1">
              <a:buFont typeface="Arial" panose="020B0604020202020204" pitchFamily="34" charset="0"/>
              <a:buChar char="•"/>
            </a:pPr>
            <a:r>
              <a:rPr lang="ar-EG" b="1" dirty="0"/>
              <a:t>الحملات الاجتماعية تهدف إلى التوعية أو التغيير السلوكي وليس إلى تحقيق أرباح، لذا لا توجد عوائد مالية مباشرة تموّل هذه الحملات كما في التسويق التجاري</a:t>
            </a:r>
            <a:r>
              <a:rPr lang="ar-EG" b="1" dirty="0" smtClean="0"/>
              <a:t>.</a:t>
            </a:r>
          </a:p>
          <a:p>
            <a:pPr marL="285750" indent="-285750" algn="r" rtl="1">
              <a:buFont typeface="Arial" panose="020B0604020202020204" pitchFamily="34" charset="0"/>
              <a:buChar char="•"/>
            </a:pPr>
            <a:endParaRPr lang="ar-EG" b="1" dirty="0" smtClean="0"/>
          </a:p>
          <a:p>
            <a:pPr marL="285750" indent="-285750" algn="r" rtl="1">
              <a:buFont typeface="Arial" panose="020B0604020202020204" pitchFamily="34" charset="0"/>
              <a:buChar char="•"/>
            </a:pPr>
            <a:r>
              <a:rPr lang="ar-EG" dirty="0"/>
              <a:t>غالبًا ما تعتمد حملات التسويق الاجتماعي على تمويل حكومي، أو منظمات دولية، أو تبرعات، </a:t>
            </a:r>
            <a:r>
              <a:rPr lang="ar-EG" dirty="0" smtClean="0"/>
              <a:t>وهي مصادر قد تكون محدودة أو متقطعة.</a:t>
            </a:r>
          </a:p>
          <a:p>
            <a:pPr marL="285750" indent="-285750" algn="r" rtl="1">
              <a:buFont typeface="Arial" panose="020B0604020202020204" pitchFamily="34" charset="0"/>
              <a:buChar char="•"/>
            </a:pPr>
            <a:r>
              <a:rPr lang="ar-EG" dirty="0"/>
              <a:t>في كثير من </a:t>
            </a:r>
            <a:r>
              <a:rPr lang="ar-EG" dirty="0" smtClean="0"/>
              <a:t>المؤسسات </a:t>
            </a:r>
            <a:r>
              <a:rPr lang="ar-EG" dirty="0"/>
              <a:t>أو الدول، لا يُعطى التسويق الاجتماعي الأولوية مقارنة بقطاعات مثل الصحة، التعليم، أو الأمن، ما يؤدي إلى تقليل المخصصات المالية </a:t>
            </a:r>
            <a:r>
              <a:rPr lang="ar-EG" dirty="0" smtClean="0"/>
              <a:t>له.</a:t>
            </a:r>
          </a:p>
          <a:p>
            <a:pPr marL="285750" indent="-285750" algn="r" rtl="1">
              <a:buFont typeface="Arial" panose="020B0604020202020204" pitchFamily="34" charset="0"/>
              <a:buChar char="•"/>
            </a:pPr>
            <a:r>
              <a:rPr lang="ar-EG" dirty="0"/>
              <a:t>بعض الجهات المنفذة أو الداعمة لا تدرك الدور الحيوي للتسويق الاجتماعي في التأثير والتغيير، فتقلّل من الاستثمار فيه.</a:t>
            </a:r>
            <a:endParaRPr lang="en-US" dirty="0"/>
          </a:p>
        </p:txBody>
      </p:sp>
      <p:pic>
        <p:nvPicPr>
          <p:cNvPr id="4" name="Picture 3"/>
          <p:cNvPicPr>
            <a:picLocks noChangeAspect="1"/>
          </p:cNvPicPr>
          <p:nvPr/>
        </p:nvPicPr>
        <p:blipFill>
          <a:blip r:embed="rId3"/>
          <a:stretch>
            <a:fillRect/>
          </a:stretch>
        </p:blipFill>
        <p:spPr>
          <a:xfrm>
            <a:off x="-911640" y="2666018"/>
            <a:ext cx="2767736" cy="2179092"/>
          </a:xfrm>
          <a:prstGeom prst="rect">
            <a:avLst/>
          </a:prstGeom>
        </p:spPr>
      </p:pic>
    </p:spTree>
    <p:extLst>
      <p:ext uri="{BB962C8B-B14F-4D97-AF65-F5344CB8AC3E}">
        <p14:creationId xmlns:p14="http://schemas.microsoft.com/office/powerpoint/2010/main" val="5037311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4A69413-339A-AA85-339C-F950EB252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0083D20-F695-B09E-6C38-748BC1C337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3861F3B-F1D3-275C-1432-67164988080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17FAC16-0054-F56B-D8C1-3AF3D961383E}"/>
              </a:ext>
            </a:extLst>
          </p:cNvPr>
          <p:cNvSpPr/>
          <p:nvPr/>
        </p:nvSpPr>
        <p:spPr>
          <a:xfrm>
            <a:off x="1191694" y="1595803"/>
            <a:ext cx="9345750" cy="4844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sz="1800" dirty="0"/>
              <a:t>يتضمن تخطيط الحملات الإعلانية الوقوف على الجمهور المستهدف والهدف المراد تحقيقه، بجانب تحديد وسائل تواصل الملائمة معه، مع تصميم رسائل وعمل جدول نشر زمني والوقوف على النتائج من أجل تقييم الأداء.</a:t>
            </a:r>
          </a:p>
        </p:txBody>
      </p:sp>
      <p:pic>
        <p:nvPicPr>
          <p:cNvPr id="5" name="Graphic 21">
            <a:extLst>
              <a:ext uri="{FF2B5EF4-FFF2-40B4-BE49-F238E27FC236}">
                <a16:creationId xmlns:a16="http://schemas.microsoft.com/office/drawing/2014/main" xmlns="" id="{59138282-F73B-2485-6B8B-9F90A5A844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01323FB-814F-83C4-4AF0-B5C3DA993A67}"/>
              </a:ext>
            </a:extLst>
          </p:cNvPr>
          <p:cNvSpPr txBox="1"/>
          <p:nvPr/>
        </p:nvSpPr>
        <p:spPr>
          <a:xfrm>
            <a:off x="1760211" y="1789431"/>
            <a:ext cx="8466655" cy="523220"/>
          </a:xfrm>
          <a:prstGeom prst="rect">
            <a:avLst/>
          </a:prstGeom>
          <a:noFill/>
        </p:spPr>
        <p:txBody>
          <a:bodyPr wrap="square" rtlCol="0">
            <a:spAutoFit/>
          </a:bodyPr>
          <a:lstStyle/>
          <a:p>
            <a:pPr algn="just" rtl="1"/>
            <a:r>
              <a:rPr lang="ar-EG" sz="2800" b="1" dirty="0" smtClean="0"/>
              <a:t>2. 3. التحديات </a:t>
            </a:r>
            <a:r>
              <a:rPr lang="ar-EG" sz="2800" b="1" dirty="0"/>
              <a:t>في التسويق الاجتماعي: </a:t>
            </a:r>
            <a:r>
              <a:rPr lang="ar-EG" sz="2800" b="1" dirty="0" smtClean="0"/>
              <a:t>الحلول المقترحة</a:t>
            </a:r>
            <a:endParaRPr lang="ar-EG" sz="2800" b="1" dirty="0"/>
          </a:p>
        </p:txBody>
      </p:sp>
      <p:graphicFrame>
        <p:nvGraphicFramePr>
          <p:cNvPr id="2" name="Table 1"/>
          <p:cNvGraphicFramePr>
            <a:graphicFrameLocks noGrp="1"/>
          </p:cNvGraphicFramePr>
          <p:nvPr>
            <p:extLst>
              <p:ext uri="{D42A27DB-BD31-4B8C-83A1-F6EECF244321}">
                <p14:modId xmlns:p14="http://schemas.microsoft.com/office/powerpoint/2010/main" val="3169272515"/>
              </p:ext>
            </p:extLst>
          </p:nvPr>
        </p:nvGraphicFramePr>
        <p:xfrm>
          <a:off x="1910336" y="2606722"/>
          <a:ext cx="7967322" cy="2908394"/>
        </p:xfrm>
        <a:graphic>
          <a:graphicData uri="http://schemas.openxmlformats.org/drawingml/2006/table">
            <a:tbl>
              <a:tblPr firstRow="1" firstCol="1" bandRow="1">
                <a:tableStyleId>{F5AB1C69-6EDB-4FF4-983F-18BD219EF322}</a:tableStyleId>
              </a:tblPr>
              <a:tblGrid>
                <a:gridCol w="3983661">
                  <a:extLst>
                    <a:ext uri="{9D8B030D-6E8A-4147-A177-3AD203B41FA5}">
                      <a16:colId xmlns:a16="http://schemas.microsoft.com/office/drawing/2014/main" xmlns="" val="20000"/>
                    </a:ext>
                  </a:extLst>
                </a:gridCol>
                <a:gridCol w="3983661">
                  <a:extLst>
                    <a:ext uri="{9D8B030D-6E8A-4147-A177-3AD203B41FA5}">
                      <a16:colId xmlns:a16="http://schemas.microsoft.com/office/drawing/2014/main" xmlns="" val="20001"/>
                    </a:ext>
                  </a:extLst>
                </a:gridCol>
              </a:tblGrid>
              <a:tr h="133196">
                <a:tc>
                  <a:txBody>
                    <a:bodyPr/>
                    <a:lstStyle/>
                    <a:p>
                      <a:pPr algn="r">
                        <a:spcAft>
                          <a:spcPts val="0"/>
                        </a:spcAft>
                      </a:pPr>
                      <a:r>
                        <a:rPr lang="ar-SA" sz="1400" kern="100" dirty="0">
                          <a:solidFill>
                            <a:schemeClr val="tx1"/>
                          </a:solidFill>
                          <a:effectLst/>
                        </a:rPr>
                        <a:t>الحل المقترح المناسب للتسويق الاجتماعي</a:t>
                      </a:r>
                      <a:endParaRPr lang="en-MY" sz="1400"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solidFill>
                      <a:schemeClr val="bg2"/>
                    </a:solidFill>
                  </a:tcPr>
                </a:tc>
                <a:tc>
                  <a:txBody>
                    <a:bodyPr/>
                    <a:lstStyle/>
                    <a:p>
                      <a:pPr algn="r">
                        <a:spcAft>
                          <a:spcPts val="0"/>
                        </a:spcAft>
                      </a:pPr>
                      <a:r>
                        <a:rPr lang="ar-SA" sz="1400" kern="100" dirty="0">
                          <a:solidFill>
                            <a:schemeClr val="tx1"/>
                          </a:solidFill>
                          <a:effectLst/>
                        </a:rPr>
                        <a:t>التحدي</a:t>
                      </a:r>
                      <a:endParaRPr lang="en-MY" sz="1400"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solidFill>
                      <a:schemeClr val="bg2"/>
                    </a:solidFill>
                  </a:tcPr>
                </a:tc>
                <a:extLst>
                  <a:ext uri="{0D108BD9-81ED-4DB2-BD59-A6C34878D82A}">
                    <a16:rowId xmlns:a16="http://schemas.microsoft.com/office/drawing/2014/main" xmlns="" val="10000"/>
                  </a:ext>
                </a:extLst>
              </a:tr>
              <a:tr h="530578">
                <a:tc>
                  <a:txBody>
                    <a:bodyPr/>
                    <a:lstStyle/>
                    <a:p>
                      <a:pPr algn="r" rtl="1">
                        <a:spcAft>
                          <a:spcPts val="0"/>
                        </a:spcAft>
                      </a:pPr>
                      <a:r>
                        <a:rPr lang="ar-SA" sz="1400" b="0" kern="100" dirty="0">
                          <a:solidFill>
                            <a:schemeClr val="tx1"/>
                          </a:solidFill>
                          <a:effectLst/>
                        </a:rPr>
                        <a:t>ركّز على التسويق المجتمعي</a:t>
                      </a:r>
                      <a:r>
                        <a:rPr lang="en-AU" sz="1400" b="0" kern="100" dirty="0">
                          <a:solidFill>
                            <a:schemeClr val="tx1"/>
                          </a:solidFill>
                          <a:effectLst/>
                        </a:rPr>
                        <a:t> (Community Marketing) </a:t>
                      </a:r>
                      <a:r>
                        <a:rPr lang="ar-SA" sz="1400" b="0" kern="100" dirty="0">
                          <a:solidFill>
                            <a:schemeClr val="tx1"/>
                          </a:solidFill>
                          <a:effectLst/>
                        </a:rPr>
                        <a:t>والتعاون مع مؤثرين محليين تطوعًا</a:t>
                      </a:r>
                      <a:r>
                        <a:rPr lang="en-AU" sz="1400" b="0" kern="100" dirty="0">
                          <a:solidFill>
                            <a:schemeClr val="tx1"/>
                          </a:solidFill>
                          <a:effectLst/>
                        </a:rPr>
                        <a:t>.</a:t>
                      </a:r>
                      <a:endParaRPr lang="en-MY" sz="1400" b="0"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solidFill>
                      <a:schemeClr val="bg2"/>
                    </a:solidFill>
                  </a:tcPr>
                </a:tc>
                <a:tc>
                  <a:txBody>
                    <a:bodyPr/>
                    <a:lstStyle/>
                    <a:p>
                      <a:pPr algn="r">
                        <a:spcAft>
                          <a:spcPts val="0"/>
                        </a:spcAft>
                      </a:pPr>
                      <a:r>
                        <a:rPr lang="ar-SA" sz="1400" b="1" kern="100" dirty="0">
                          <a:solidFill>
                            <a:schemeClr val="tx1"/>
                          </a:solidFill>
                          <a:effectLst/>
                        </a:rPr>
                        <a:t>ميزانية محدودة للإعلانات</a:t>
                      </a:r>
                      <a:endParaRPr lang="en-MY" sz="1400" b="1"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tc>
                <a:extLst>
                  <a:ext uri="{0D108BD9-81ED-4DB2-BD59-A6C34878D82A}">
                    <a16:rowId xmlns:a16="http://schemas.microsoft.com/office/drawing/2014/main" xmlns="" val="10001"/>
                  </a:ext>
                </a:extLst>
              </a:tr>
              <a:tr h="353718">
                <a:tc>
                  <a:txBody>
                    <a:bodyPr/>
                    <a:lstStyle/>
                    <a:p>
                      <a:pPr algn="r" rtl="1">
                        <a:spcAft>
                          <a:spcPts val="0"/>
                        </a:spcAft>
                      </a:pPr>
                      <a:r>
                        <a:rPr lang="ar-SA" sz="1400" b="0" kern="100">
                          <a:solidFill>
                            <a:schemeClr val="tx1"/>
                          </a:solidFill>
                          <a:effectLst/>
                        </a:rPr>
                        <a:t>شكّل فريقًا تطوعيًا من الطلاب أو المهتمين بالقضية، ودرّبهم على المهام الأساسية</a:t>
                      </a:r>
                      <a:r>
                        <a:rPr lang="en-AU" sz="1400" b="0" kern="100">
                          <a:solidFill>
                            <a:schemeClr val="tx1"/>
                          </a:solidFill>
                          <a:effectLst/>
                        </a:rPr>
                        <a:t>.</a:t>
                      </a:r>
                      <a:endParaRPr lang="en-MY" sz="1400" b="0" kern="10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solidFill>
                      <a:schemeClr val="bg2"/>
                    </a:solidFill>
                  </a:tcPr>
                </a:tc>
                <a:tc>
                  <a:txBody>
                    <a:bodyPr/>
                    <a:lstStyle/>
                    <a:p>
                      <a:pPr algn="r">
                        <a:spcAft>
                          <a:spcPts val="0"/>
                        </a:spcAft>
                      </a:pPr>
                      <a:r>
                        <a:rPr lang="ar-SA" sz="1400" b="1" kern="100" dirty="0">
                          <a:solidFill>
                            <a:schemeClr val="tx1"/>
                          </a:solidFill>
                          <a:effectLst/>
                        </a:rPr>
                        <a:t>لا يوجد فريق كبير</a:t>
                      </a:r>
                      <a:endParaRPr lang="en-MY" sz="1400" b="1"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tc>
                <a:extLst>
                  <a:ext uri="{0D108BD9-81ED-4DB2-BD59-A6C34878D82A}">
                    <a16:rowId xmlns:a16="http://schemas.microsoft.com/office/drawing/2014/main" xmlns="" val="10002"/>
                  </a:ext>
                </a:extLst>
              </a:tr>
              <a:tr h="442148">
                <a:tc>
                  <a:txBody>
                    <a:bodyPr/>
                    <a:lstStyle/>
                    <a:p>
                      <a:pPr algn="r" rtl="1">
                        <a:spcAft>
                          <a:spcPts val="0"/>
                        </a:spcAft>
                      </a:pPr>
                      <a:r>
                        <a:rPr lang="ar-SA" sz="1400" b="0" kern="100" dirty="0">
                          <a:solidFill>
                            <a:schemeClr val="tx1"/>
                          </a:solidFill>
                          <a:effectLst/>
                        </a:rPr>
                        <a:t>استخدم أدوات مجانية مثل</a:t>
                      </a:r>
                      <a:r>
                        <a:rPr lang="en-AU" sz="1400" b="0" kern="100" dirty="0">
                          <a:solidFill>
                            <a:schemeClr val="tx1"/>
                          </a:solidFill>
                          <a:effectLst/>
                        </a:rPr>
                        <a:t>: Canva – Google Forms – Meta Insights – Buffer.</a:t>
                      </a:r>
                      <a:endParaRPr lang="en-MY" sz="1400" b="0"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solidFill>
                      <a:schemeClr val="bg2"/>
                    </a:solidFill>
                  </a:tcPr>
                </a:tc>
                <a:tc>
                  <a:txBody>
                    <a:bodyPr/>
                    <a:lstStyle/>
                    <a:p>
                      <a:pPr algn="r">
                        <a:spcAft>
                          <a:spcPts val="0"/>
                        </a:spcAft>
                      </a:pPr>
                      <a:r>
                        <a:rPr lang="ar-SA" sz="1400" b="1" kern="100" dirty="0">
                          <a:solidFill>
                            <a:schemeClr val="tx1"/>
                          </a:solidFill>
                          <a:effectLst/>
                        </a:rPr>
                        <a:t>أدوات تصميم وتحليل مدفوعة</a:t>
                      </a:r>
                      <a:endParaRPr lang="en-MY" sz="1400" b="1"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tc>
                <a:extLst>
                  <a:ext uri="{0D108BD9-81ED-4DB2-BD59-A6C34878D82A}">
                    <a16:rowId xmlns:a16="http://schemas.microsoft.com/office/drawing/2014/main" xmlns="" val="10003"/>
                  </a:ext>
                </a:extLst>
              </a:tr>
              <a:tr h="353718">
                <a:tc>
                  <a:txBody>
                    <a:bodyPr/>
                    <a:lstStyle/>
                    <a:p>
                      <a:pPr algn="r" rtl="1">
                        <a:spcAft>
                          <a:spcPts val="0"/>
                        </a:spcAft>
                      </a:pPr>
                      <a:r>
                        <a:rPr lang="ar-SA" sz="1400" b="0" kern="100" dirty="0">
                          <a:solidFill>
                            <a:schemeClr val="tx1"/>
                          </a:solidFill>
                          <a:effectLst/>
                        </a:rPr>
                        <a:t>استخدم قصص قصيرة من الواقع بصوت الجمهور نفسه عبر الجوال (أكثر مصداقية)</a:t>
                      </a:r>
                      <a:r>
                        <a:rPr lang="en-AU" sz="1400" b="0" kern="100" dirty="0">
                          <a:solidFill>
                            <a:schemeClr val="tx1"/>
                          </a:solidFill>
                          <a:effectLst/>
                        </a:rPr>
                        <a:t>.</a:t>
                      </a:r>
                      <a:endParaRPr lang="en-MY" sz="1400" b="0"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solidFill>
                      <a:schemeClr val="bg2"/>
                    </a:solidFill>
                  </a:tcPr>
                </a:tc>
                <a:tc>
                  <a:txBody>
                    <a:bodyPr/>
                    <a:lstStyle/>
                    <a:p>
                      <a:pPr algn="r">
                        <a:spcAft>
                          <a:spcPts val="0"/>
                        </a:spcAft>
                      </a:pPr>
                      <a:r>
                        <a:rPr lang="ar-SA" sz="1400" b="1" kern="100" dirty="0">
                          <a:solidFill>
                            <a:schemeClr val="tx1"/>
                          </a:solidFill>
                          <a:effectLst/>
                        </a:rPr>
                        <a:t>لا يوجد وقت لإنتاج فيديوهات احترافية</a:t>
                      </a:r>
                      <a:endParaRPr lang="en-MY" sz="1400" b="1"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tc>
                <a:extLst>
                  <a:ext uri="{0D108BD9-81ED-4DB2-BD59-A6C34878D82A}">
                    <a16:rowId xmlns:a16="http://schemas.microsoft.com/office/drawing/2014/main" xmlns="" val="10004"/>
                  </a:ext>
                </a:extLst>
              </a:tr>
              <a:tr h="353718">
                <a:tc>
                  <a:txBody>
                    <a:bodyPr/>
                    <a:lstStyle/>
                    <a:p>
                      <a:pPr algn="r" rtl="1">
                        <a:spcAft>
                          <a:spcPts val="0"/>
                        </a:spcAft>
                      </a:pPr>
                      <a:r>
                        <a:rPr lang="ar-SA" sz="1400" b="0" kern="100" dirty="0">
                          <a:solidFill>
                            <a:schemeClr val="tx1"/>
                          </a:solidFill>
                          <a:effectLst/>
                        </a:rPr>
                        <a:t>شارك عبر قنوات قائمة مثل المدارس، المساجد، الجمعيات الخيرية، المستشفيات</a:t>
                      </a:r>
                      <a:r>
                        <a:rPr lang="en-AU" sz="1400" b="0" kern="100" dirty="0">
                          <a:solidFill>
                            <a:schemeClr val="tx1"/>
                          </a:solidFill>
                          <a:effectLst/>
                        </a:rPr>
                        <a:t>.</a:t>
                      </a:r>
                      <a:endParaRPr lang="en-MY" sz="1400" b="0"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solidFill>
                      <a:schemeClr val="bg2"/>
                    </a:solidFill>
                  </a:tcPr>
                </a:tc>
                <a:tc>
                  <a:txBody>
                    <a:bodyPr/>
                    <a:lstStyle/>
                    <a:p>
                      <a:pPr algn="r">
                        <a:spcAft>
                          <a:spcPts val="0"/>
                        </a:spcAft>
                      </a:pPr>
                      <a:r>
                        <a:rPr lang="ar-SA" sz="1400" b="1" kern="100" dirty="0">
                          <a:solidFill>
                            <a:schemeClr val="tx1"/>
                          </a:solidFill>
                          <a:effectLst/>
                        </a:rPr>
                        <a:t>صعوبة الوصول إلى الجمهور</a:t>
                      </a:r>
                      <a:endParaRPr lang="en-MY" sz="1400" b="1"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tc>
                <a:extLst>
                  <a:ext uri="{0D108BD9-81ED-4DB2-BD59-A6C34878D82A}">
                    <a16:rowId xmlns:a16="http://schemas.microsoft.com/office/drawing/2014/main" xmlns="" val="10005"/>
                  </a:ext>
                </a:extLst>
              </a:tr>
              <a:tr h="442148">
                <a:tc>
                  <a:txBody>
                    <a:bodyPr/>
                    <a:lstStyle/>
                    <a:p>
                      <a:pPr algn="r" rtl="1">
                        <a:spcAft>
                          <a:spcPts val="0"/>
                        </a:spcAft>
                      </a:pPr>
                      <a:r>
                        <a:rPr lang="ar-SA" sz="1400" b="0" kern="100" dirty="0">
                          <a:solidFill>
                            <a:schemeClr val="tx1"/>
                          </a:solidFill>
                          <a:effectLst/>
                        </a:rPr>
                        <a:t>استخدم أسلوب "قصص نجاح حقيقية" + "رسائل إيجابية مشجعة" بدل أسلوب التخويف أو التوبيخ</a:t>
                      </a:r>
                      <a:endParaRPr lang="en-MY" sz="1400" b="0"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solidFill>
                      <a:schemeClr val="bg2"/>
                    </a:solidFill>
                  </a:tcPr>
                </a:tc>
                <a:tc>
                  <a:txBody>
                    <a:bodyPr/>
                    <a:lstStyle/>
                    <a:p>
                      <a:pPr algn="r">
                        <a:spcAft>
                          <a:spcPts val="0"/>
                        </a:spcAft>
                      </a:pPr>
                      <a:r>
                        <a:rPr lang="ar-SA" sz="1400" b="1" kern="100" dirty="0">
                          <a:solidFill>
                            <a:schemeClr val="tx1"/>
                          </a:solidFill>
                          <a:effectLst/>
                        </a:rPr>
                        <a:t>صعوبة التفاعل</a:t>
                      </a:r>
                      <a:endParaRPr lang="en-MY" sz="1400" b="1" kern="10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4392" marR="54392" marT="0" marB="0"/>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965880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82944C4-3BE6-9FB3-CD68-A95221606C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36762B8-1AED-37D8-1137-902C06127E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80768044-7CE1-63F1-81ED-4F0BBDC7A4AB}"/>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DC67A07-90BA-0E0B-9078-F059E2246C12}"/>
              </a:ext>
            </a:extLst>
          </p:cNvPr>
          <p:cNvSpPr/>
          <p:nvPr/>
        </p:nvSpPr>
        <p:spPr>
          <a:xfrm>
            <a:off x="1191694" y="1595803"/>
            <a:ext cx="9345750" cy="4844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sz="1800" dirty="0"/>
              <a:t>يتضمن تخطيط الحملات الإعلانية الوقوف على الجمهور المستهدف والهدف المراد تحقيقه، بجانب تحديد وسائل تواصل الملائمة معه، مع تصميم رسائل وعمل جدول نشر زمني والوقوف على النتائج من أجل تقييم الأداء.</a:t>
            </a:r>
          </a:p>
        </p:txBody>
      </p:sp>
      <p:pic>
        <p:nvPicPr>
          <p:cNvPr id="5" name="Graphic 21">
            <a:extLst>
              <a:ext uri="{FF2B5EF4-FFF2-40B4-BE49-F238E27FC236}">
                <a16:creationId xmlns:a16="http://schemas.microsoft.com/office/drawing/2014/main" xmlns="" id="{55955042-48C5-4DB5-7DA6-3914959F07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E4EC45A-A18D-F81A-638B-984E970B68CE}"/>
              </a:ext>
            </a:extLst>
          </p:cNvPr>
          <p:cNvSpPr txBox="1"/>
          <p:nvPr/>
        </p:nvSpPr>
        <p:spPr>
          <a:xfrm>
            <a:off x="1760211" y="1789431"/>
            <a:ext cx="8466655" cy="523220"/>
          </a:xfrm>
          <a:prstGeom prst="rect">
            <a:avLst/>
          </a:prstGeom>
          <a:noFill/>
        </p:spPr>
        <p:txBody>
          <a:bodyPr wrap="square" rtlCol="0">
            <a:spAutoFit/>
          </a:bodyPr>
          <a:lstStyle/>
          <a:p>
            <a:pPr algn="just" rtl="1"/>
            <a:r>
              <a:rPr lang="ar-EG" sz="2800" b="1" dirty="0" smtClean="0"/>
              <a:t>3. 3. </a:t>
            </a:r>
            <a:r>
              <a:rPr lang="ar-EG" sz="2800" b="1" dirty="0"/>
              <a:t>العوائق او التحديات في التسويق الاجتماعي: أمثلة واقعية</a:t>
            </a:r>
          </a:p>
        </p:txBody>
      </p:sp>
      <p:sp>
        <p:nvSpPr>
          <p:cNvPr id="55" name="TextBox 54">
            <a:extLst>
              <a:ext uri="{FF2B5EF4-FFF2-40B4-BE49-F238E27FC236}">
                <a16:creationId xmlns:a16="http://schemas.microsoft.com/office/drawing/2014/main" xmlns="" id="{F8F4D099-2EC9-DEB3-C8B0-A6356CCFF8F1}"/>
              </a:ext>
            </a:extLst>
          </p:cNvPr>
          <p:cNvSpPr txBox="1"/>
          <p:nvPr/>
        </p:nvSpPr>
        <p:spPr>
          <a:xfrm>
            <a:off x="5151585" y="2625713"/>
            <a:ext cx="5075281" cy="3693319"/>
          </a:xfrm>
          <a:prstGeom prst="rect">
            <a:avLst/>
          </a:prstGeom>
          <a:noFill/>
        </p:spPr>
        <p:txBody>
          <a:bodyPr wrap="square">
            <a:spAutoFit/>
          </a:bodyPr>
          <a:lstStyle/>
          <a:p>
            <a:pPr algn="r" rtl="1"/>
            <a:r>
              <a:rPr lang="en-MY" b="1" dirty="0"/>
              <a:t>💡 </a:t>
            </a:r>
            <a:r>
              <a:rPr lang="ar-EG" b="1" dirty="0"/>
              <a:t>أمثلة واقعية:</a:t>
            </a:r>
            <a:endParaRPr lang="ar-JO" b="1" dirty="0"/>
          </a:p>
          <a:p>
            <a:pPr algn="r" rtl="1"/>
            <a:endParaRPr lang="ar-EG" b="1" dirty="0"/>
          </a:p>
          <a:p>
            <a:pPr marL="285750" indent="-285750" algn="r" rtl="1">
              <a:buFont typeface="Arial" panose="020B0604020202020204" pitchFamily="34" charset="0"/>
              <a:buChar char="•"/>
            </a:pPr>
            <a:r>
              <a:rPr lang="ar-EG" dirty="0"/>
              <a:t>حملة "</a:t>
            </a:r>
            <a:r>
              <a:rPr lang="ar-EG" b="1" dirty="0">
                <a:solidFill>
                  <a:srgbClr val="C00000"/>
                </a:solidFill>
              </a:rPr>
              <a:t>خفف السكر</a:t>
            </a:r>
            <a:r>
              <a:rPr lang="ar-EG" dirty="0"/>
              <a:t>" في حي شعبي: بدون ميزانية إعلانات، لكنها استخدمت </a:t>
            </a:r>
            <a:r>
              <a:rPr lang="ar-EG" b="1" dirty="0"/>
              <a:t>ملصقات بسيطة + قصص مرضى حقيقية</a:t>
            </a:r>
            <a:r>
              <a:rPr lang="ar-EG" dirty="0"/>
              <a:t> + محاضرات تطوعية</a:t>
            </a:r>
            <a:r>
              <a:rPr lang="ar-EG" dirty="0" smtClean="0"/>
              <a:t>.</a:t>
            </a:r>
            <a:endParaRPr lang="ar-JO"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حملة "</a:t>
            </a:r>
            <a:r>
              <a:rPr lang="ar-EG" b="1" dirty="0">
                <a:solidFill>
                  <a:srgbClr val="C00000"/>
                </a:solidFill>
              </a:rPr>
              <a:t>حزام الأمان ينقذ حياتك</a:t>
            </a:r>
            <a:r>
              <a:rPr lang="ar-EG" dirty="0"/>
              <a:t>": تعاونت مع </a:t>
            </a:r>
            <a:r>
              <a:rPr lang="ar-EG" b="1" dirty="0"/>
              <a:t>مدارس ومؤثرين محليين</a:t>
            </a:r>
            <a:r>
              <a:rPr lang="ar-EG" dirty="0"/>
              <a:t> في سناب شات مجانًا للتوعية</a:t>
            </a:r>
            <a:r>
              <a:rPr lang="ar-EG" dirty="0" smtClean="0"/>
              <a:t>.</a:t>
            </a:r>
          </a:p>
          <a:p>
            <a:pPr marL="285750" indent="-285750" algn="r" rtl="1">
              <a:buFont typeface="Arial" panose="020B0604020202020204" pitchFamily="34" charset="0"/>
              <a:buChar char="•"/>
            </a:pPr>
            <a:endParaRPr lang="ar-EG" dirty="0" smtClean="0"/>
          </a:p>
          <a:p>
            <a:pPr marL="285750" indent="-285750" algn="r" rtl="1">
              <a:buFont typeface="Arial" panose="020B0604020202020204" pitchFamily="34" charset="0"/>
              <a:buChar char="•"/>
            </a:pPr>
            <a:r>
              <a:rPr lang="ar-EG" b="1" dirty="0">
                <a:solidFill>
                  <a:srgbClr val="C00000"/>
                </a:solidFill>
              </a:rPr>
              <a:t>تدريب متطوعين للتوعية </a:t>
            </a:r>
            <a:r>
              <a:rPr lang="ar-EG" b="1" dirty="0" smtClean="0">
                <a:solidFill>
                  <a:srgbClr val="C00000"/>
                </a:solidFill>
              </a:rPr>
              <a:t>المجتمعية</a:t>
            </a:r>
            <a:r>
              <a:rPr lang="ar-EG" dirty="0" smtClean="0"/>
              <a:t>. لكن </a:t>
            </a:r>
            <a:r>
              <a:rPr lang="ar-EG" dirty="0"/>
              <a:t>بسبب قلة التمويل، قد تقتصر على منشورات بسيطة في وسائل التواصل، ما يقلل من فعالية الحملة.</a:t>
            </a:r>
          </a:p>
          <a:p>
            <a:pPr algn="r" rtl="1"/>
            <a:endParaRPr lang="ar-EG" dirty="0"/>
          </a:p>
        </p:txBody>
      </p:sp>
      <p:pic>
        <p:nvPicPr>
          <p:cNvPr id="6" name="Picture 5">
            <a:extLst>
              <a:ext uri="{FF2B5EF4-FFF2-40B4-BE49-F238E27FC236}">
                <a16:creationId xmlns:a16="http://schemas.microsoft.com/office/drawing/2014/main" xmlns="" id="{78F6E4F8-8FEF-6337-9A42-AA867AB925A6}"/>
              </a:ext>
            </a:extLst>
          </p:cNvPr>
          <p:cNvPicPr>
            <a:picLocks noChangeAspect="1"/>
          </p:cNvPicPr>
          <p:nvPr/>
        </p:nvPicPr>
        <p:blipFill>
          <a:blip r:embed="rId3"/>
          <a:srcRect b="11484"/>
          <a:stretch>
            <a:fillRect/>
          </a:stretch>
        </p:blipFill>
        <p:spPr>
          <a:xfrm>
            <a:off x="2884310" y="2369225"/>
            <a:ext cx="2008295" cy="1745238"/>
          </a:xfrm>
          <a:prstGeom prst="rect">
            <a:avLst/>
          </a:prstGeom>
        </p:spPr>
      </p:pic>
      <p:pic>
        <p:nvPicPr>
          <p:cNvPr id="8" name="Picture 7">
            <a:extLst>
              <a:ext uri="{FF2B5EF4-FFF2-40B4-BE49-F238E27FC236}">
                <a16:creationId xmlns:a16="http://schemas.microsoft.com/office/drawing/2014/main" xmlns="" id="{8EA6D9C8-421D-9C4B-EFB9-D09DFF343892}"/>
              </a:ext>
            </a:extLst>
          </p:cNvPr>
          <p:cNvPicPr>
            <a:picLocks noChangeAspect="1"/>
          </p:cNvPicPr>
          <p:nvPr/>
        </p:nvPicPr>
        <p:blipFill>
          <a:blip r:embed="rId4"/>
          <a:srcRect b="9775"/>
          <a:stretch>
            <a:fillRect/>
          </a:stretch>
        </p:blipFill>
        <p:spPr>
          <a:xfrm>
            <a:off x="2175563" y="4114463"/>
            <a:ext cx="2143125" cy="1933622"/>
          </a:xfrm>
          <a:prstGeom prst="rect">
            <a:avLst/>
          </a:prstGeom>
        </p:spPr>
      </p:pic>
    </p:spTree>
    <p:extLst>
      <p:ext uri="{BB962C8B-B14F-4D97-AF65-F5344CB8AC3E}">
        <p14:creationId xmlns:p14="http://schemas.microsoft.com/office/powerpoint/2010/main" val="12580770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61876" y="1233078"/>
            <a:ext cx="9345750" cy="5341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01423" y="1558385"/>
            <a:ext cx="8466655" cy="523220"/>
          </a:xfrm>
          <a:prstGeom prst="rect">
            <a:avLst/>
          </a:prstGeom>
          <a:noFill/>
        </p:spPr>
        <p:txBody>
          <a:bodyPr wrap="square" rtlCol="0">
            <a:spAutoFit/>
          </a:bodyPr>
          <a:lstStyle/>
          <a:p>
            <a:pPr algn="just" rtl="1"/>
            <a:r>
              <a:rPr lang="ar-EG" sz="2800" b="1" dirty="0" smtClean="0"/>
              <a:t>4 .3. </a:t>
            </a:r>
            <a:r>
              <a:rPr lang="ar-EG" sz="2800" b="1" dirty="0"/>
              <a:t>أدوات مجانية مقترحة لحملات اجتماعية بموارد محدودة</a:t>
            </a:r>
          </a:p>
        </p:txBody>
      </p:sp>
      <p:sp>
        <p:nvSpPr>
          <p:cNvPr id="20" name="TextBox 19">
            <a:extLst>
              <a:ext uri="{FF2B5EF4-FFF2-40B4-BE49-F238E27FC236}">
                <a16:creationId xmlns:a16="http://schemas.microsoft.com/office/drawing/2014/main" xmlns="" id="{E96A9000-184F-D85E-E353-61BA58CFB904}"/>
              </a:ext>
            </a:extLst>
          </p:cNvPr>
          <p:cNvSpPr txBox="1"/>
          <p:nvPr/>
        </p:nvSpPr>
        <p:spPr>
          <a:xfrm>
            <a:off x="2743200" y="5187270"/>
            <a:ext cx="7036644" cy="1508105"/>
          </a:xfrm>
          <a:prstGeom prst="rect">
            <a:avLst/>
          </a:prstGeom>
          <a:noFill/>
        </p:spPr>
        <p:txBody>
          <a:bodyPr wrap="square">
            <a:spAutoFit/>
          </a:bodyPr>
          <a:lstStyle/>
          <a:p>
            <a:pPr algn="r"/>
            <a:r>
              <a:rPr lang="ar-EG" b="1" dirty="0">
                <a:solidFill>
                  <a:srgbClr val="C00000"/>
                </a:solidFill>
              </a:rPr>
              <a:t>خلاصة:</a:t>
            </a:r>
            <a:endParaRPr lang="ar-JO" b="1" dirty="0">
              <a:solidFill>
                <a:srgbClr val="C00000"/>
              </a:solidFill>
            </a:endParaRPr>
          </a:p>
          <a:p>
            <a:pPr algn="r"/>
            <a:endParaRPr lang="ar-EG" sz="200" b="1" dirty="0">
              <a:solidFill>
                <a:srgbClr val="C00000"/>
              </a:solidFill>
            </a:endParaRPr>
          </a:p>
          <a:p>
            <a:pPr algn="r"/>
            <a:r>
              <a:rPr lang="ar-EG" dirty="0"/>
              <a:t>في </a:t>
            </a:r>
            <a:r>
              <a:rPr lang="ar-EG" b="1" dirty="0"/>
              <a:t>التسويق الاجتماعي</a:t>
            </a:r>
            <a:r>
              <a:rPr lang="ar-EG" dirty="0"/>
              <a:t>، الأثر لا يُقاس دائمًا بحجم الإنفاق، بل بصدق الرسالة وقربها من واقع الجمهور. حتى الحملات ذات الميزانيات المحدودة يمكن أن تُحدث تأثيرًا كبيرًا إذا كانت </a:t>
            </a:r>
            <a:r>
              <a:rPr lang="ar-EG" b="1" dirty="0"/>
              <a:t>مبنية على فهم حقيقي للجمهور وسلوكياته</a:t>
            </a:r>
            <a:r>
              <a:rPr lang="ar-EG" dirty="0" smtClean="0"/>
              <a:t>.</a:t>
            </a:r>
            <a:r>
              <a:rPr lang="ar-EG" dirty="0"/>
              <a:t/>
            </a:r>
            <a:br>
              <a:rPr lang="ar-EG" dirty="0"/>
            </a:br>
            <a:r>
              <a:rPr lang="ar-EG" dirty="0" smtClean="0"/>
              <a:t>.</a:t>
            </a:r>
            <a:endParaRPr lang="ar-EG" dirty="0"/>
          </a:p>
        </p:txBody>
      </p:sp>
      <p:graphicFrame>
        <p:nvGraphicFramePr>
          <p:cNvPr id="3" name="Table 2"/>
          <p:cNvGraphicFramePr>
            <a:graphicFrameLocks noGrp="1"/>
          </p:cNvGraphicFramePr>
          <p:nvPr>
            <p:extLst>
              <p:ext uri="{D42A27DB-BD31-4B8C-83A1-F6EECF244321}">
                <p14:modId xmlns:p14="http://schemas.microsoft.com/office/powerpoint/2010/main" val="2868680947"/>
              </p:ext>
            </p:extLst>
          </p:nvPr>
        </p:nvGraphicFramePr>
        <p:xfrm>
          <a:off x="2027877" y="2299571"/>
          <a:ext cx="7886700" cy="2804160"/>
        </p:xfrm>
        <a:graphic>
          <a:graphicData uri="http://schemas.openxmlformats.org/drawingml/2006/table">
            <a:tbl>
              <a:tblPr firstRow="1" firstCol="1" bandRow="1">
                <a:tableStyleId>{5940675A-B579-460E-94D1-54222C63F5DA}</a:tableStyleId>
              </a:tblPr>
              <a:tblGrid>
                <a:gridCol w="2628900">
                  <a:extLst>
                    <a:ext uri="{9D8B030D-6E8A-4147-A177-3AD203B41FA5}">
                      <a16:colId xmlns:a16="http://schemas.microsoft.com/office/drawing/2014/main" xmlns="" val="20000"/>
                    </a:ext>
                  </a:extLst>
                </a:gridCol>
                <a:gridCol w="2628900">
                  <a:extLst>
                    <a:ext uri="{9D8B030D-6E8A-4147-A177-3AD203B41FA5}">
                      <a16:colId xmlns:a16="http://schemas.microsoft.com/office/drawing/2014/main" xmlns="" val="20001"/>
                    </a:ext>
                  </a:extLst>
                </a:gridCol>
                <a:gridCol w="2628900">
                  <a:extLst>
                    <a:ext uri="{9D8B030D-6E8A-4147-A177-3AD203B41FA5}">
                      <a16:colId xmlns:a16="http://schemas.microsoft.com/office/drawing/2014/main" xmlns="" val="20002"/>
                    </a:ext>
                  </a:extLst>
                </a:gridCol>
              </a:tblGrid>
              <a:tr h="0">
                <a:tc>
                  <a:txBody>
                    <a:bodyPr/>
                    <a:lstStyle/>
                    <a:p>
                      <a:pPr algn="r">
                        <a:lnSpc>
                          <a:spcPct val="115000"/>
                        </a:lnSpc>
                        <a:spcAft>
                          <a:spcPts val="0"/>
                        </a:spcAft>
                      </a:pPr>
                      <a:r>
                        <a:rPr lang="ar-SA" sz="2000" b="1" dirty="0">
                          <a:effectLst/>
                        </a:rPr>
                        <a:t>أداة مجانية مقترحة</a:t>
                      </a:r>
                      <a:endParaRPr lang="en-MY" sz="20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tc>
                  <a:txBody>
                    <a:bodyPr/>
                    <a:lstStyle/>
                    <a:p>
                      <a:pPr algn="r">
                        <a:lnSpc>
                          <a:spcPct val="115000"/>
                        </a:lnSpc>
                        <a:spcAft>
                          <a:spcPts val="0"/>
                        </a:spcAft>
                      </a:pPr>
                      <a:r>
                        <a:rPr lang="ar-SA" sz="2000" b="1" dirty="0">
                          <a:effectLst/>
                        </a:rPr>
                        <a:t>الاستخدام</a:t>
                      </a:r>
                      <a:endParaRPr lang="en-MY" sz="20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tc>
                  <a:txBody>
                    <a:bodyPr/>
                    <a:lstStyle/>
                    <a:p>
                      <a:pPr algn="r">
                        <a:lnSpc>
                          <a:spcPct val="115000"/>
                        </a:lnSpc>
                        <a:spcAft>
                          <a:spcPts val="0"/>
                        </a:spcAft>
                      </a:pPr>
                      <a:r>
                        <a:rPr lang="ar-SA" sz="2000" b="1" dirty="0">
                          <a:effectLst/>
                        </a:rPr>
                        <a:t>نوع الأداة</a:t>
                      </a:r>
                      <a:endParaRPr lang="en-MY" sz="20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0"/>
                  </a:ext>
                </a:extLst>
              </a:tr>
              <a:tr h="0">
                <a:tc>
                  <a:txBody>
                    <a:bodyPr/>
                    <a:lstStyle/>
                    <a:p>
                      <a:pPr algn="ctr">
                        <a:lnSpc>
                          <a:spcPct val="115000"/>
                        </a:lnSpc>
                        <a:spcAft>
                          <a:spcPts val="0"/>
                        </a:spcAft>
                      </a:pPr>
                      <a:r>
                        <a:rPr lang="en-US" sz="2000" u="sng" dirty="0" err="1">
                          <a:effectLst/>
                          <a:hlinkClick r:id="rId3"/>
                        </a:rPr>
                        <a:t>Canva</a:t>
                      </a:r>
                      <a:endParaRPr lang="en-MY" sz="2000" dirty="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ar-SA" sz="2000">
                          <a:effectLst/>
                        </a:rPr>
                        <a:t>تصميم بوسترات وإنفوجرافيك توعوي</a:t>
                      </a:r>
                      <a:endParaRPr lang="en-MY" sz="200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ar-SA" sz="2000" b="1" dirty="0">
                          <a:effectLst/>
                        </a:rPr>
                        <a:t>تصميم بصري</a:t>
                      </a:r>
                      <a:endParaRPr lang="en-MY" sz="20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1"/>
                  </a:ext>
                </a:extLst>
              </a:tr>
              <a:tr h="0">
                <a:tc>
                  <a:txBody>
                    <a:bodyPr/>
                    <a:lstStyle/>
                    <a:p>
                      <a:pPr algn="ctr">
                        <a:lnSpc>
                          <a:spcPct val="115000"/>
                        </a:lnSpc>
                        <a:spcAft>
                          <a:spcPts val="0"/>
                        </a:spcAft>
                      </a:pPr>
                      <a:r>
                        <a:rPr lang="en-US" sz="2000" u="sng" dirty="0">
                          <a:effectLst/>
                          <a:hlinkClick r:id="rId4"/>
                        </a:rPr>
                        <a:t>Buffer</a:t>
                      </a:r>
                      <a:endParaRPr lang="en-MY" sz="2000" dirty="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ar-SA" sz="2000">
                          <a:effectLst/>
                        </a:rPr>
                        <a:t>جدولة منشورات السوشيال ميديا</a:t>
                      </a:r>
                      <a:endParaRPr lang="en-MY" sz="200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ar-SA" sz="2000" b="1" dirty="0">
                          <a:effectLst/>
                        </a:rPr>
                        <a:t>جدولة محتوى</a:t>
                      </a:r>
                      <a:endParaRPr lang="en-MY" sz="20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2"/>
                  </a:ext>
                </a:extLst>
              </a:tr>
              <a:tr h="0">
                <a:tc>
                  <a:txBody>
                    <a:bodyPr/>
                    <a:lstStyle/>
                    <a:p>
                      <a:pPr algn="ctr">
                        <a:lnSpc>
                          <a:spcPct val="115000"/>
                        </a:lnSpc>
                        <a:spcAft>
                          <a:spcPts val="0"/>
                        </a:spcAft>
                      </a:pPr>
                      <a:r>
                        <a:rPr lang="en-US" sz="2000" dirty="0">
                          <a:effectLst/>
                        </a:rPr>
                        <a:t>Meta Insights / Google Forms</a:t>
                      </a:r>
                      <a:endParaRPr lang="en-MY" sz="2000" dirty="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ar-SA" sz="2000">
                          <a:effectLst/>
                        </a:rPr>
                        <a:t>تقييم أثر الرسائل وتفاعل الجمهور</a:t>
                      </a:r>
                      <a:endParaRPr lang="en-MY" sz="200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ar-SA" sz="2000" b="1" dirty="0">
                          <a:effectLst/>
                        </a:rPr>
                        <a:t>تحليل التفاعل</a:t>
                      </a:r>
                      <a:endParaRPr lang="en-MY" sz="20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3"/>
                  </a:ext>
                </a:extLst>
              </a:tr>
              <a:tr h="0">
                <a:tc>
                  <a:txBody>
                    <a:bodyPr/>
                    <a:lstStyle/>
                    <a:p>
                      <a:pPr algn="ctr">
                        <a:lnSpc>
                          <a:spcPct val="115000"/>
                        </a:lnSpc>
                        <a:spcAft>
                          <a:spcPts val="0"/>
                        </a:spcAft>
                      </a:pPr>
                      <a:r>
                        <a:rPr lang="en-US" sz="2000" dirty="0">
                          <a:effectLst/>
                        </a:rPr>
                        <a:t>Google Docs / </a:t>
                      </a:r>
                      <a:r>
                        <a:rPr lang="en-US" sz="2000" dirty="0" err="1">
                          <a:effectLst/>
                        </a:rPr>
                        <a:t>Trello</a:t>
                      </a:r>
                      <a:endParaRPr lang="en-MY" sz="2000" dirty="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ar-SA" sz="2000">
                          <a:effectLst/>
                        </a:rPr>
                        <a:t>إدارة المهام بين الأعضاء</a:t>
                      </a:r>
                      <a:endParaRPr lang="en-MY" sz="2000">
                        <a:effectLst/>
                        <a:latin typeface="Cambria" panose="02040503050406030204" pitchFamily="18" charset="0"/>
                        <a:ea typeface="MS Mincho"/>
                        <a:cs typeface="Arial" panose="020B0604020202020204" pitchFamily="34" charset="0"/>
                      </a:endParaRPr>
                    </a:p>
                  </a:txBody>
                  <a:tcPr marL="68580" marR="68580" marT="0" marB="0"/>
                </a:tc>
                <a:tc>
                  <a:txBody>
                    <a:bodyPr/>
                    <a:lstStyle/>
                    <a:p>
                      <a:pPr algn="r">
                        <a:lnSpc>
                          <a:spcPct val="115000"/>
                        </a:lnSpc>
                        <a:spcAft>
                          <a:spcPts val="0"/>
                        </a:spcAft>
                      </a:pPr>
                      <a:r>
                        <a:rPr lang="ar-SA" sz="2000" b="1" dirty="0">
                          <a:effectLst/>
                        </a:rPr>
                        <a:t>تعاون الفريق</a:t>
                      </a:r>
                      <a:endParaRPr lang="en-MY" sz="2000" b="1" dirty="0">
                        <a:effectLst/>
                        <a:latin typeface="Cambria" panose="02040503050406030204" pitchFamily="18" charset="0"/>
                        <a:ea typeface="MS Mincho"/>
                        <a:cs typeface="Arial" panose="020B0604020202020204" pitchFamily="34" charset="0"/>
                      </a:endParaRPr>
                    </a:p>
                  </a:txBody>
                  <a:tcPr marL="68580" marR="68580" marT="0" marB="0">
                    <a:solidFill>
                      <a:schemeClr val="bg2"/>
                    </a:solid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94685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523220"/>
          </a:xfrm>
          <a:prstGeom prst="rect">
            <a:avLst/>
          </a:prstGeom>
          <a:noFill/>
        </p:spPr>
        <p:txBody>
          <a:bodyPr wrap="square">
            <a:spAutoFit/>
          </a:bodyPr>
          <a:lstStyle/>
          <a:p>
            <a:pPr algn="ctr" rtl="1"/>
            <a:r>
              <a:rPr lang="ar-EG" sz="2800" b="1" dirty="0" smtClean="0"/>
              <a:t>4. التفاعل مع الجمهور المستهدف</a:t>
            </a:r>
            <a:endParaRPr lang="en-US" sz="2800" dirty="0">
              <a:latin typeface="Microsoft Uighur" panose="02000000000000000000" pitchFamily="2" charset="-78"/>
            </a:endParaRPr>
          </a:p>
        </p:txBody>
      </p:sp>
    </p:spTree>
    <p:extLst>
      <p:ext uri="{BB962C8B-B14F-4D97-AF65-F5344CB8AC3E}">
        <p14:creationId xmlns:p14="http://schemas.microsoft.com/office/powerpoint/2010/main" val="1961176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0" y="1134029"/>
            <a:ext cx="3397212" cy="52483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626179" y="1311964"/>
            <a:ext cx="9061164" cy="52483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لا تتحدث فقط؛ اجعل الجمهور يشاركك التفاعل هو علاقة، ليس رقمًا تابع مؤشرات الأداء الاجتماعي (</a:t>
            </a:r>
            <a:r>
              <a:rPr lang="en-MY"/>
              <a:t>Insights) </a:t>
            </a:r>
            <a:r>
              <a:rPr lang="ar-EG"/>
              <a:t>لا تتجاهل التعليقات والرسائل — تفاعل بسرعة وبذكاء</a:t>
            </a: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77971" y="1478772"/>
            <a:ext cx="12439338" cy="523220"/>
          </a:xfrm>
          <a:prstGeom prst="rect">
            <a:avLst/>
          </a:prstGeom>
          <a:noFill/>
        </p:spPr>
        <p:txBody>
          <a:bodyPr wrap="square" rtlCol="0">
            <a:spAutoFit/>
          </a:bodyPr>
          <a:lstStyle/>
          <a:p>
            <a:pPr algn="just" rtl="1"/>
            <a:r>
              <a:rPr lang="ar-EG" sz="2800" b="1" dirty="0" smtClean="0"/>
              <a:t>1. 4.</a:t>
            </a:r>
            <a:r>
              <a:rPr lang="en-MY" sz="2800" dirty="0" smtClean="0"/>
              <a:t> </a:t>
            </a:r>
            <a:r>
              <a:rPr lang="ar-EG" sz="2800" b="1" dirty="0"/>
              <a:t>تفاعل الجمهور المستهدف</a:t>
            </a:r>
          </a:p>
        </p:txBody>
      </p:sp>
      <p:sp>
        <p:nvSpPr>
          <p:cNvPr id="2" name="TextBox 1">
            <a:extLst>
              <a:ext uri="{FF2B5EF4-FFF2-40B4-BE49-F238E27FC236}">
                <a16:creationId xmlns:a16="http://schemas.microsoft.com/office/drawing/2014/main" xmlns="" id="{6F509EE5-3836-C61C-3F5D-39D6EFDF021F}"/>
              </a:ext>
            </a:extLst>
          </p:cNvPr>
          <p:cNvSpPr txBox="1"/>
          <p:nvPr/>
        </p:nvSpPr>
        <p:spPr>
          <a:xfrm>
            <a:off x="5986978" y="2564123"/>
            <a:ext cx="5274389" cy="3416320"/>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"تفاعل الجمهور المستهدف: المحرك الأساسي لنجاح الحملات التسويقية عبر وسائل التواصل الاجتماعي</a:t>
            </a:r>
            <a:r>
              <a:rPr lang="ar-EG" dirty="0" smtClean="0"/>
              <a:t>"</a:t>
            </a:r>
            <a:r>
              <a:rPr lang="ar-EG" dirty="0" smtClean="0"/>
              <a:t>.</a:t>
            </a:r>
            <a:endParaRPr lang="ar-EG"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smtClean="0"/>
              <a:t>التفاعل </a:t>
            </a:r>
            <a:r>
              <a:rPr lang="ar-EG" dirty="0"/>
              <a:t>ليس فقط رد فعل من الجمهور، بل هو مؤشر حي على نجاح الحملة التسويقية على المنصات الاجتماعية مثل </a:t>
            </a:r>
            <a:r>
              <a:rPr lang="en-MY" dirty="0" err="1"/>
              <a:t>Instagram</a:t>
            </a:r>
            <a:r>
              <a:rPr lang="en-MY" dirty="0"/>
              <a:t> </a:t>
            </a:r>
            <a:r>
              <a:rPr lang="ar-EG" dirty="0"/>
              <a:t>و</a:t>
            </a:r>
            <a:r>
              <a:rPr lang="en-MY" dirty="0" err="1"/>
              <a:t>TikTok</a:t>
            </a:r>
            <a:r>
              <a:rPr lang="en-MY" dirty="0"/>
              <a:t> </a:t>
            </a:r>
            <a:r>
              <a:rPr lang="ar-EG" dirty="0"/>
              <a:t>و</a:t>
            </a:r>
            <a:r>
              <a:rPr lang="en-MY" dirty="0"/>
              <a:t>Facebook. </a:t>
            </a:r>
            <a:endParaRPr lang="ar-EG" dirty="0" smtClean="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smtClean="0"/>
              <a:t>في </a:t>
            </a:r>
            <a:r>
              <a:rPr lang="ar-EG" dirty="0"/>
              <a:t>سياق </a:t>
            </a:r>
            <a:r>
              <a:rPr lang="ar-EG" b="1" dirty="0"/>
              <a:t>التسويق الاجتماعي</a:t>
            </a:r>
            <a:r>
              <a:rPr lang="ar-EG" dirty="0"/>
              <a:t>، مثل الحملات التي تدعو إلى حماية البيئة، الإقلاع عن التدخين، أو احترام قوانين المرور، لا يكون نجاح الحملة مرتبطًا فقط بجمال التصميم أو جودة الفيديو، بل </a:t>
            </a:r>
            <a:r>
              <a:rPr lang="ar-EG" b="1" dirty="0"/>
              <a:t>يعتمد بشكل أساسي على مدى تفاعل الجمهور المستهدف معها</a:t>
            </a:r>
            <a:r>
              <a:rPr lang="ar-EG" b="1" i="1" dirty="0" smtClean="0">
                <a:solidFill>
                  <a:srgbClr val="C00000"/>
                </a:solidFill>
              </a:rPr>
              <a:t>.</a:t>
            </a:r>
            <a:endParaRPr lang="ar-EG" b="1" i="1" dirty="0">
              <a:solidFill>
                <a:srgbClr val="C00000"/>
              </a:solidFill>
            </a:endParaRPr>
          </a:p>
          <a:p>
            <a:pPr marL="285750" indent="-285750" algn="r" rtl="1">
              <a:buFont typeface="Arial" panose="020B0604020202020204" pitchFamily="34" charset="0"/>
              <a:buChar char="•"/>
            </a:pPr>
            <a:endParaRPr lang="ar-EG" dirty="0"/>
          </a:p>
        </p:txBody>
      </p:sp>
      <p:sp>
        <p:nvSpPr>
          <p:cNvPr id="4" name="Rectangle 3"/>
          <p:cNvSpPr/>
          <p:nvPr/>
        </p:nvSpPr>
        <p:spPr>
          <a:xfrm>
            <a:off x="2416098" y="2205206"/>
            <a:ext cx="3337610" cy="1552998"/>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marL="285750" indent="-285750" algn="r" rtl="1">
              <a:buFont typeface="Wingdings" panose="05000000000000000000" pitchFamily="2" charset="2"/>
              <a:buChar char="§"/>
            </a:pPr>
            <a:r>
              <a:rPr lang="ar-EG" dirty="0"/>
              <a:t>لا تتحدث فقط؛ اجعل الجمهور </a:t>
            </a:r>
            <a:r>
              <a:rPr lang="ar-EG" dirty="0" smtClean="0"/>
              <a:t>يشاركك</a:t>
            </a:r>
          </a:p>
          <a:p>
            <a:pPr marL="285750" indent="-285750" algn="r" rtl="1">
              <a:buFont typeface="Wingdings" panose="05000000000000000000" pitchFamily="2" charset="2"/>
              <a:buChar char="§"/>
            </a:pPr>
            <a:r>
              <a:rPr lang="ar-EG" dirty="0" smtClean="0"/>
              <a:t> </a:t>
            </a:r>
            <a:r>
              <a:rPr lang="ar-EG" dirty="0"/>
              <a:t>التفاعل هو علاقة، ليس رقمًا </a:t>
            </a:r>
            <a:endParaRPr lang="ar-EG" dirty="0" smtClean="0"/>
          </a:p>
          <a:p>
            <a:pPr marL="285750" indent="-285750" algn="r" rtl="1">
              <a:buFont typeface="Wingdings" panose="05000000000000000000" pitchFamily="2" charset="2"/>
              <a:buChar char="§"/>
            </a:pPr>
            <a:r>
              <a:rPr lang="ar-EG" dirty="0" smtClean="0"/>
              <a:t>تابع </a:t>
            </a:r>
            <a:r>
              <a:rPr lang="ar-EG" dirty="0"/>
              <a:t>مؤشرات الأداء الاجتماعي </a:t>
            </a:r>
            <a:endParaRPr lang="ar-EG" dirty="0" smtClean="0"/>
          </a:p>
          <a:p>
            <a:pPr marL="285750" indent="-285750" algn="r" rtl="1">
              <a:buFont typeface="Wingdings" panose="05000000000000000000" pitchFamily="2" charset="2"/>
              <a:buChar char="§"/>
            </a:pPr>
            <a:r>
              <a:rPr lang="ar-EG" dirty="0" smtClean="0"/>
              <a:t>لا </a:t>
            </a:r>
            <a:r>
              <a:rPr lang="ar-EG" dirty="0"/>
              <a:t>تتجاهل التعليقات والرسائل — تفاعل بسرعة وبذكاء</a:t>
            </a:r>
            <a:endParaRPr lang="en-MY" dirty="0"/>
          </a:p>
        </p:txBody>
      </p:sp>
      <p:sp>
        <p:nvSpPr>
          <p:cNvPr id="11" name="Rectangle 10"/>
          <p:cNvSpPr/>
          <p:nvPr/>
        </p:nvSpPr>
        <p:spPr>
          <a:xfrm>
            <a:off x="2416098" y="4113875"/>
            <a:ext cx="3337610" cy="2095856"/>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marL="285750" indent="-285750" algn="r" rtl="1">
              <a:buFont typeface="Wingdings" panose="05000000000000000000" pitchFamily="2" charset="2"/>
              <a:buChar char="§"/>
            </a:pPr>
            <a:r>
              <a:rPr lang="en-MY" sz="1200" dirty="0"/>
              <a:t>🔑 </a:t>
            </a:r>
            <a:r>
              <a:rPr lang="ar-EG" sz="1200" dirty="0"/>
              <a:t>لماذا التفاعل هو المحرك الأساسي</a:t>
            </a:r>
            <a:r>
              <a:rPr lang="ar-EG" sz="1200" dirty="0" smtClean="0"/>
              <a:t>؟</a:t>
            </a:r>
          </a:p>
          <a:p>
            <a:pPr marL="285750" indent="-285750" algn="r" rtl="1">
              <a:buFont typeface="Wingdings" panose="05000000000000000000" pitchFamily="2" charset="2"/>
              <a:buChar char="§"/>
            </a:pPr>
            <a:endParaRPr lang="ar-EG" sz="1200" dirty="0" smtClean="0"/>
          </a:p>
          <a:p>
            <a:pPr marL="285750" indent="-285750" algn="r" rtl="1">
              <a:buFont typeface="Wingdings" panose="05000000000000000000" pitchFamily="2" charset="2"/>
              <a:buChar char="§"/>
            </a:pPr>
            <a:r>
              <a:rPr lang="ar-EG" sz="1600" dirty="0"/>
              <a:t>لأنه دليل حي على أن الرسالة وصلت، وفهمها الجمهور، وتأثر بها. </a:t>
            </a:r>
            <a:endParaRPr lang="ar-EG" sz="1600" dirty="0" smtClean="0"/>
          </a:p>
          <a:p>
            <a:pPr marL="285750" indent="-285750" algn="r" rtl="1">
              <a:buFont typeface="Wingdings" panose="05000000000000000000" pitchFamily="2" charset="2"/>
              <a:buChar char="§"/>
            </a:pPr>
            <a:r>
              <a:rPr lang="ar-EG" sz="1600" dirty="0" smtClean="0"/>
              <a:t>لأن </a:t>
            </a:r>
            <a:r>
              <a:rPr lang="ar-EG" sz="1600" dirty="0"/>
              <a:t>منصات التواصل تكافئ المحتوى المتفاعل عليه، وتُظهره لعدد أكبر من المستخدمين. </a:t>
            </a:r>
            <a:endParaRPr lang="ar-EG" sz="1600" dirty="0" smtClean="0"/>
          </a:p>
          <a:p>
            <a:pPr marL="285750" indent="-285750" algn="r" rtl="1">
              <a:buFont typeface="Wingdings" panose="05000000000000000000" pitchFamily="2" charset="2"/>
              <a:buChar char="§"/>
            </a:pPr>
            <a:r>
              <a:rPr lang="ar-EG" sz="1600" dirty="0" smtClean="0"/>
              <a:t>لأنه </a:t>
            </a:r>
            <a:r>
              <a:rPr lang="ar-EG" sz="1600" dirty="0"/>
              <a:t>يزيد من احتمالية تغيير السلوك الفعلي، وهو الهدف النهائي لأي حملة توعية</a:t>
            </a:r>
            <a:r>
              <a:rPr lang="ar-EG" sz="1200" dirty="0"/>
              <a:t>.</a:t>
            </a:r>
          </a:p>
        </p:txBody>
      </p:sp>
    </p:spTree>
    <p:extLst>
      <p:ext uri="{BB962C8B-B14F-4D97-AF65-F5344CB8AC3E}">
        <p14:creationId xmlns:p14="http://schemas.microsoft.com/office/powerpoint/2010/main" val="39385270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333001" y="143019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2308312" y="1701747"/>
            <a:ext cx="8134454" cy="4462760"/>
          </a:xfrm>
          <a:prstGeom prst="rect">
            <a:avLst/>
          </a:prstGeom>
          <a:noFill/>
        </p:spPr>
        <p:txBody>
          <a:bodyPr wrap="square" rtlCol="0">
            <a:spAutoFit/>
          </a:bodyPr>
          <a:lstStyle/>
          <a:p>
            <a:pPr lvl="1" algn="r" rtl="1"/>
            <a:r>
              <a:rPr lang="ar-EG" sz="2800" b="1" dirty="0" smtClean="0"/>
              <a:t>4</a:t>
            </a:r>
            <a:r>
              <a:rPr lang="ar-JO" sz="2800" b="1" dirty="0" smtClean="0"/>
              <a:t>.</a:t>
            </a:r>
            <a:r>
              <a:rPr lang="ar-EG" sz="2800" b="1" dirty="0" smtClean="0"/>
              <a:t>2. </a:t>
            </a:r>
            <a:r>
              <a:rPr lang="ar-EG" sz="2800" b="1" dirty="0"/>
              <a:t>من هو الجمهور </a:t>
            </a:r>
            <a:r>
              <a:rPr lang="ar-EG" sz="2800" b="1" dirty="0" smtClean="0"/>
              <a:t>المستهدف؟</a:t>
            </a:r>
            <a:endParaRPr lang="en-MY" sz="2800" b="1" dirty="0" smtClean="0"/>
          </a:p>
          <a:p>
            <a:pPr lvl="1" algn="r" rtl="1"/>
            <a:endParaRPr lang="ar-EG" sz="2800" b="1" dirty="0" smtClean="0"/>
          </a:p>
          <a:p>
            <a:pPr lvl="1" algn="ctr" rtl="1"/>
            <a:r>
              <a:rPr lang="en-MY" sz="2000" dirty="0" smtClean="0"/>
              <a:t>“</a:t>
            </a:r>
            <a:r>
              <a:rPr lang="ar-EG" sz="2000" dirty="0" smtClean="0"/>
              <a:t>في </a:t>
            </a:r>
            <a:r>
              <a:rPr lang="ar-EG" sz="2000" dirty="0"/>
              <a:t>التسويق الاجتماعي، </a:t>
            </a:r>
            <a:r>
              <a:rPr lang="ar-EG" sz="2000" b="1" dirty="0"/>
              <a:t>الجمهور المستهدف</a:t>
            </a:r>
            <a:r>
              <a:rPr lang="ar-EG" sz="2000" dirty="0"/>
              <a:t> هو الفئة من الناس التي يتم تصميم المحتوى والرسائل التوعوية خصيصًا لها. هذا الجمهور هو من </a:t>
            </a:r>
            <a:r>
              <a:rPr lang="ar-EG" sz="2000" b="1" dirty="0"/>
              <a:t>نتوقع أن يتفاعل، يتأثر، ويغيّر سلوكياته</a:t>
            </a:r>
            <a:r>
              <a:rPr lang="ar-EG" sz="2000" dirty="0"/>
              <a:t> نتيجة </a:t>
            </a:r>
            <a:r>
              <a:rPr lang="ar-EG" sz="2000" dirty="0" smtClean="0"/>
              <a:t>الحملة</a:t>
            </a:r>
            <a:r>
              <a:rPr lang="en-MY" sz="2000" dirty="0" smtClean="0"/>
              <a:t>”</a:t>
            </a:r>
            <a:endParaRPr lang="ar-EG" sz="2000" dirty="0" smtClean="0"/>
          </a:p>
          <a:p>
            <a:pPr lvl="1" algn="r" rtl="1"/>
            <a:endParaRPr lang="ar-EG" sz="2000" dirty="0" smtClean="0"/>
          </a:p>
          <a:p>
            <a:pPr marL="800100" lvl="1" indent="-342900" algn="r" rtl="1">
              <a:buFont typeface="Arial" panose="020B0604020202020204" pitchFamily="34" charset="0"/>
              <a:buChar char="•"/>
            </a:pPr>
            <a:r>
              <a:rPr lang="ar-EG" sz="2000" i="1" dirty="0">
                <a:solidFill>
                  <a:srgbClr val="FF0000"/>
                </a:solidFill>
              </a:rPr>
              <a:t>لايمكن </a:t>
            </a:r>
            <a:r>
              <a:rPr lang="ar-EG" sz="2000" i="1" dirty="0">
                <a:solidFill>
                  <a:srgbClr val="FF0000"/>
                </a:solidFill>
              </a:rPr>
              <a:t>بناء حملة فعالة دون معرفة: من نخاطب؟ ما اهتماماتهم؟ كيف يتصرفون</a:t>
            </a:r>
            <a:r>
              <a:rPr lang="ar-EG" sz="2000" i="1" dirty="0" smtClean="0">
                <a:solidFill>
                  <a:srgbClr val="FF0000"/>
                </a:solidFill>
              </a:rPr>
              <a:t>؟</a:t>
            </a:r>
            <a:endParaRPr lang="ar-EG" dirty="0" smtClean="0"/>
          </a:p>
          <a:p>
            <a:pPr algn="r"/>
            <a:r>
              <a:rPr lang="ar-EG" dirty="0" smtClean="0"/>
              <a:t>من </a:t>
            </a:r>
            <a:r>
              <a:rPr lang="ar-EG" dirty="0"/>
              <a:t>هم؟ (العمر، الجنس، اللغة</a:t>
            </a:r>
            <a:r>
              <a:rPr lang="ar-EG" dirty="0" smtClean="0"/>
              <a:t>)</a:t>
            </a:r>
          </a:p>
          <a:p>
            <a:pPr algn="r"/>
            <a:endParaRPr lang="ar-EG" dirty="0"/>
          </a:p>
          <a:p>
            <a:pPr algn="r"/>
            <a:r>
              <a:rPr lang="ar-EG" dirty="0"/>
              <a:t>ماذا يحبون؟ (أنواع المحتوى: فيديو، نص، صور)</a:t>
            </a:r>
          </a:p>
          <a:p>
            <a:pPr algn="ctr" rtl="1"/>
            <a:r>
              <a:rPr lang="ar-EG" b="1" dirty="0"/>
              <a:t>أين يتواجدون؟ (</a:t>
            </a:r>
            <a:r>
              <a:rPr lang="en-MY" b="1" dirty="0" err="1"/>
              <a:t>TikTok</a:t>
            </a:r>
            <a:r>
              <a:rPr lang="en-MY" b="1" dirty="0"/>
              <a:t>، </a:t>
            </a:r>
            <a:r>
              <a:rPr lang="en-MY" b="1" dirty="0" err="1"/>
              <a:t>Instagram</a:t>
            </a:r>
            <a:r>
              <a:rPr lang="en-MY" b="1" dirty="0"/>
              <a:t>، X)</a:t>
            </a:r>
          </a:p>
          <a:p>
            <a:pPr algn="r" rtl="1"/>
            <a:r>
              <a:rPr lang="en-MY" dirty="0"/>
              <a:t>🔸 </a:t>
            </a:r>
            <a:r>
              <a:rPr lang="ar-EG" b="1" dirty="0"/>
              <a:t>مثال واقعي:</a:t>
            </a:r>
            <a:r>
              <a:rPr lang="ar-EG" dirty="0"/>
              <a:t/>
            </a:r>
            <a:br>
              <a:rPr lang="ar-EG" dirty="0"/>
            </a:br>
            <a:r>
              <a:rPr lang="ar-EG" dirty="0"/>
              <a:t>إذا كنت تروّج لحملة توعية ضد التدخين، فالجمهور المستهدف على السوشيال هم الشباب على </a:t>
            </a:r>
            <a:r>
              <a:rPr lang="en-MY" dirty="0"/>
              <a:t>Facebook </a:t>
            </a:r>
            <a:r>
              <a:rPr lang="ar-EG" dirty="0"/>
              <a:t>و</a:t>
            </a:r>
            <a:r>
              <a:rPr lang="en-MY" dirty="0" err="1"/>
              <a:t>Instagram</a:t>
            </a:r>
            <a:r>
              <a:rPr lang="en-MY" dirty="0"/>
              <a:t> </a:t>
            </a:r>
            <a:r>
              <a:rPr lang="ar-EG" dirty="0"/>
              <a:t>المهتمين بالصحة </a:t>
            </a:r>
            <a:r>
              <a:rPr lang="ar-EG" dirty="0" smtClean="0"/>
              <a:t>العامة</a:t>
            </a:r>
            <a:r>
              <a:rPr lang="ar-EG" sz="2000" dirty="0" smtClean="0"/>
              <a:t>.</a:t>
            </a:r>
            <a:endParaRPr lang="ar-EG" sz="2000" dirty="0"/>
          </a:p>
        </p:txBody>
      </p:sp>
      <p:pic>
        <p:nvPicPr>
          <p:cNvPr id="12" name="Picture 11"/>
          <p:cNvPicPr>
            <a:picLocks noChangeAspect="1"/>
          </p:cNvPicPr>
          <p:nvPr/>
        </p:nvPicPr>
        <p:blipFill>
          <a:blip r:embed="rId3"/>
          <a:stretch>
            <a:fillRect/>
          </a:stretch>
        </p:blipFill>
        <p:spPr>
          <a:xfrm>
            <a:off x="-616468" y="1902279"/>
            <a:ext cx="2881995" cy="3846909"/>
          </a:xfrm>
          <a:prstGeom prst="rect">
            <a:avLst/>
          </a:prstGeom>
        </p:spPr>
      </p:pic>
    </p:spTree>
    <p:extLst>
      <p:ext uri="{BB962C8B-B14F-4D97-AF65-F5344CB8AC3E}">
        <p14:creationId xmlns:p14="http://schemas.microsoft.com/office/powerpoint/2010/main" val="29998486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082139" y="1110874"/>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1459484" y="1298434"/>
            <a:ext cx="8591059" cy="1723549"/>
          </a:xfrm>
          <a:prstGeom prst="rect">
            <a:avLst/>
          </a:prstGeom>
          <a:noFill/>
        </p:spPr>
        <p:txBody>
          <a:bodyPr wrap="square" rtlCol="0">
            <a:spAutoFit/>
          </a:bodyPr>
          <a:lstStyle/>
          <a:p>
            <a:pPr lvl="1" algn="r" rtl="1"/>
            <a:r>
              <a:rPr lang="en-US" sz="2800" b="1" dirty="0" smtClean="0"/>
              <a:t>4.3</a:t>
            </a:r>
            <a:r>
              <a:rPr lang="ar-EG" sz="2800" b="1" dirty="0" smtClean="0"/>
              <a:t>. </a:t>
            </a:r>
            <a:r>
              <a:rPr lang="ar-EG" sz="2800" b="1" dirty="0"/>
              <a:t>لماذا التفاعل </a:t>
            </a:r>
            <a:r>
              <a:rPr lang="ar-EG" sz="2800" b="1" dirty="0" smtClean="0"/>
              <a:t>مهم</a:t>
            </a:r>
            <a:r>
              <a:rPr lang="ar-EG" sz="2800" dirty="0" smtClean="0"/>
              <a:t>؟</a:t>
            </a:r>
          </a:p>
          <a:p>
            <a:pPr lvl="1" algn="r" rtl="1"/>
            <a:r>
              <a:rPr lang="ar-EG" dirty="0"/>
              <a:t/>
            </a:r>
            <a:br>
              <a:rPr lang="ar-EG" dirty="0"/>
            </a:br>
            <a:r>
              <a:rPr lang="ar-EG" sz="2000" dirty="0">
                <a:solidFill>
                  <a:srgbClr val="FF0000"/>
                </a:solidFill>
              </a:rPr>
              <a:t>في التسويق الاجتماعي، لا يكفي أن تصل الرسالة إلى الناس، بل يجب أن يتفاعلوا معها. </a:t>
            </a:r>
            <a:r>
              <a:rPr lang="ar-EG" sz="2000" b="1" dirty="0">
                <a:solidFill>
                  <a:srgbClr val="FF0000"/>
                </a:solidFill>
              </a:rPr>
              <a:t>التفاعل</a:t>
            </a:r>
            <a:r>
              <a:rPr lang="ar-EG" sz="2000" dirty="0">
                <a:solidFill>
                  <a:srgbClr val="FF0000"/>
                </a:solidFill>
              </a:rPr>
              <a:t> (مثل التعليقات، الإعجابات، المشاركات) يعني أن الرسالة أثّرت في الجمهور بدرجة جعلتهم يشاركون أو يعيدون النشر أو يعبّرون عن رأيهم.</a:t>
            </a:r>
            <a:endParaRPr lang="ar-EG" sz="2000" dirty="0">
              <a:solidFill>
                <a:srgbClr val="FF0000"/>
              </a:solidFill>
            </a:endParaRPr>
          </a:p>
        </p:txBody>
      </p:sp>
      <p:sp>
        <p:nvSpPr>
          <p:cNvPr id="6" name="Rectangle 2"/>
          <p:cNvSpPr>
            <a:spLocks noChangeArrowheads="1"/>
          </p:cNvSpPr>
          <p:nvPr/>
        </p:nvSpPr>
        <p:spPr bwMode="auto">
          <a:xfrm rot="10800000" flipV="1">
            <a:off x="3682453" y="3044462"/>
            <a:ext cx="6168788" cy="3200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en-MY" sz="2200" b="1" dirty="0"/>
              <a:t>✅ </a:t>
            </a:r>
            <a:r>
              <a:rPr lang="ar-EG" sz="2200" b="1" dirty="0"/>
              <a:t>لماذا هو مهم بالتحديد؟ </a:t>
            </a:r>
            <a:r>
              <a:rPr lang="ar-EG" sz="2200" b="1" dirty="0" smtClean="0"/>
              <a:t> </a:t>
            </a:r>
          </a:p>
          <a:p>
            <a:pPr algn="r" rtl="1"/>
            <a:r>
              <a:rPr lang="ar-EG" b="1" dirty="0" smtClean="0"/>
              <a:t>تعزيز </a:t>
            </a:r>
            <a:r>
              <a:rPr lang="ar-EG" b="1" dirty="0"/>
              <a:t>الانتشار الطبيعي (</a:t>
            </a:r>
            <a:r>
              <a:rPr lang="en-MY" b="1" dirty="0"/>
              <a:t>Organic Reach):</a:t>
            </a:r>
            <a:r>
              <a:rPr lang="en-MY" dirty="0"/>
              <a:t/>
            </a:r>
            <a:br>
              <a:rPr lang="en-MY" dirty="0"/>
            </a:br>
            <a:r>
              <a:rPr lang="ar-EG" dirty="0"/>
              <a:t>منصات مثل </a:t>
            </a:r>
            <a:r>
              <a:rPr lang="en-MY" dirty="0" err="1"/>
              <a:t>TikTok</a:t>
            </a:r>
            <a:r>
              <a:rPr lang="en-MY" dirty="0"/>
              <a:t> </a:t>
            </a:r>
            <a:r>
              <a:rPr lang="ar-EG" dirty="0"/>
              <a:t>و</a:t>
            </a:r>
            <a:r>
              <a:rPr lang="en-MY" dirty="0" err="1"/>
              <a:t>Instagram</a:t>
            </a:r>
            <a:r>
              <a:rPr lang="en-MY" dirty="0"/>
              <a:t> </a:t>
            </a:r>
            <a:r>
              <a:rPr lang="ar-EG" dirty="0"/>
              <a:t>تعطي أولوية للمحتوى الذي يحظى بتفاعل، فتعرضه لعدد أكبر من الناس مجانًا.</a:t>
            </a:r>
          </a:p>
          <a:p>
            <a:pPr algn="r" rtl="1"/>
            <a:r>
              <a:rPr lang="ar-EG" b="1" dirty="0"/>
              <a:t>قياس مدى التأثير الحقيقي:</a:t>
            </a:r>
            <a:r>
              <a:rPr lang="ar-EG" dirty="0"/>
              <a:t/>
            </a:r>
            <a:br>
              <a:rPr lang="ar-EG" dirty="0"/>
            </a:br>
            <a:r>
              <a:rPr lang="ar-EG" dirty="0"/>
              <a:t>عدد المشاهدات لا يكفي، بل يعكس التفاعل مدى استجابة الجمهور عاطفيًا أو فكريًا للرسالة.</a:t>
            </a:r>
          </a:p>
          <a:p>
            <a:pPr algn="r" rtl="1"/>
            <a:r>
              <a:rPr lang="ar-EG" b="1" dirty="0"/>
              <a:t>تحويل المتابعين إلى داعمين حقيقيين:</a:t>
            </a:r>
            <a:r>
              <a:rPr lang="ar-EG" dirty="0"/>
              <a:t/>
            </a:r>
            <a:br>
              <a:rPr lang="ar-EG" dirty="0"/>
            </a:br>
            <a:r>
              <a:rPr lang="ar-EG" dirty="0"/>
              <a:t>التفاعل المستمر يبني </a:t>
            </a:r>
            <a:r>
              <a:rPr lang="ar-EG" b="1" dirty="0"/>
              <a:t>علاقة بين الحملة والجمهور</a:t>
            </a:r>
            <a:r>
              <a:rPr lang="ar-EG" dirty="0"/>
              <a:t>، مما يجعل الناس يتبنون الرسالة وينقلونها لغيرهم.</a:t>
            </a:r>
          </a:p>
          <a:p>
            <a:pPr marL="0" marR="0" lvl="0" indent="0" algn="r" defTabSz="914400" rtl="1" eaLnBrk="0" fontAlgn="base" latinLnBrk="0" hangingPunct="0">
              <a:lnSpc>
                <a:spcPct val="100000"/>
              </a:lnSpc>
              <a:spcBef>
                <a:spcPct val="0"/>
              </a:spcBef>
              <a:spcAft>
                <a:spcPct val="0"/>
              </a:spcAft>
              <a:buClrTx/>
              <a:buSzTx/>
              <a:buFontTx/>
              <a:buChar char="•"/>
              <a:tabLst/>
            </a:pPr>
            <a:endParaRPr lang="ar-EG"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1333001" y="3023993"/>
            <a:ext cx="2143125" cy="2143125"/>
          </a:xfrm>
          <a:prstGeom prst="rect">
            <a:avLst/>
          </a:prstGeom>
        </p:spPr>
      </p:pic>
    </p:spTree>
    <p:extLst>
      <p:ext uri="{BB962C8B-B14F-4D97-AF65-F5344CB8AC3E}">
        <p14:creationId xmlns:p14="http://schemas.microsoft.com/office/powerpoint/2010/main" val="15501820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333001" y="143019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1808922" y="1785936"/>
            <a:ext cx="8591059" cy="4593565"/>
          </a:xfrm>
          <a:prstGeom prst="rect">
            <a:avLst/>
          </a:prstGeom>
          <a:noFill/>
        </p:spPr>
        <p:txBody>
          <a:bodyPr wrap="square" rtlCol="0">
            <a:spAutoFit/>
          </a:bodyPr>
          <a:lstStyle/>
          <a:p>
            <a:pPr lvl="1" algn="r" rtl="1"/>
            <a:r>
              <a:rPr lang="en-US" sz="2800" b="1" dirty="0" smtClean="0"/>
              <a:t>4.4</a:t>
            </a:r>
            <a:r>
              <a:rPr lang="ar-EG" sz="2800" b="1" dirty="0" smtClean="0"/>
              <a:t>. </a:t>
            </a:r>
            <a:r>
              <a:rPr lang="ar-EG" sz="2800" b="1" dirty="0"/>
              <a:t>أنواع التفاعل الشائعة؟</a:t>
            </a:r>
            <a:endParaRPr lang="ar-EG" sz="2800" b="1" dirty="0"/>
          </a:p>
          <a:p>
            <a:pPr lvl="1" algn="r" rtl="1"/>
            <a:endParaRPr lang="ar-EG" sz="1050" b="1" dirty="0"/>
          </a:p>
          <a:p>
            <a:pPr algn="r" rtl="1"/>
            <a:r>
              <a:rPr lang="ar-EG" dirty="0"/>
              <a:t>في الحملات التوعوية عبر وسائل التواصل الاجتماعي، لا يكون التفاعل دائمًا بشكل واحد. بل يأخذ </a:t>
            </a:r>
            <a:r>
              <a:rPr lang="ar-EG" b="1" dirty="0"/>
              <a:t>أشكالًا متنوعة</a:t>
            </a:r>
            <a:r>
              <a:rPr lang="ar-EG" dirty="0"/>
              <a:t> تعكس مدى </a:t>
            </a:r>
            <a:r>
              <a:rPr lang="ar-EG" b="1" dirty="0"/>
              <a:t>تأثر الجمهور وتفاعله العاطفي والفكري</a:t>
            </a:r>
            <a:r>
              <a:rPr lang="ar-EG" dirty="0"/>
              <a:t> مع الرسائل الاجتماعية في السياق </a:t>
            </a:r>
            <a:r>
              <a:rPr lang="ar-EG" dirty="0" smtClean="0"/>
              <a:t>الاجتماعي.</a:t>
            </a:r>
          </a:p>
          <a:p>
            <a:pPr algn="r" rtl="1"/>
            <a:r>
              <a:rPr lang="ar-EG" b="1" dirty="0" smtClean="0"/>
              <a:t> </a:t>
            </a:r>
            <a:r>
              <a:rPr lang="ar-EG" b="1" dirty="0"/>
              <a:t>التفاعل يأخذ أشكالًا عدة:</a:t>
            </a:r>
          </a:p>
          <a:p>
            <a:pPr algn="r" rtl="1"/>
            <a:r>
              <a:rPr lang="ar-EG" dirty="0"/>
              <a:t>❤️ إعجابات (</a:t>
            </a:r>
            <a:r>
              <a:rPr lang="en-MY" dirty="0"/>
              <a:t>Likes</a:t>
            </a:r>
            <a:r>
              <a:rPr lang="en-MY" dirty="0" smtClean="0"/>
              <a:t>)</a:t>
            </a:r>
            <a:endParaRPr lang="ar-EG" dirty="0" smtClean="0"/>
          </a:p>
          <a:p>
            <a:pPr algn="r" rtl="1"/>
            <a:r>
              <a:rPr lang="ar-EG" i="1" dirty="0" smtClean="0">
                <a:solidFill>
                  <a:srgbClr val="FF0000"/>
                </a:solidFill>
              </a:rPr>
              <a:t>«يدل </a:t>
            </a:r>
            <a:r>
              <a:rPr lang="ar-EG" i="1" dirty="0">
                <a:solidFill>
                  <a:srgbClr val="FF0000"/>
                </a:solidFill>
              </a:rPr>
              <a:t>على أن الجمهور أحبّ الرسالة أو يوافق </a:t>
            </a:r>
            <a:r>
              <a:rPr lang="ar-EG" i="1" dirty="0" smtClean="0">
                <a:solidFill>
                  <a:srgbClr val="FF0000"/>
                </a:solidFill>
              </a:rPr>
              <a:t>عليها»</a:t>
            </a:r>
            <a:endParaRPr lang="en-MY" i="1" dirty="0">
              <a:solidFill>
                <a:srgbClr val="FF0000"/>
              </a:solidFill>
            </a:endParaRPr>
          </a:p>
          <a:p>
            <a:pPr algn="r" rtl="1"/>
            <a:r>
              <a:rPr lang="en-MY" dirty="0"/>
              <a:t>💬 </a:t>
            </a:r>
            <a:r>
              <a:rPr lang="ar-EG" dirty="0" smtClean="0"/>
              <a:t>التعليقات </a:t>
            </a:r>
            <a:r>
              <a:rPr lang="ar-EG" dirty="0"/>
              <a:t>(</a:t>
            </a:r>
            <a:r>
              <a:rPr lang="en-MY" dirty="0"/>
              <a:t>Comments</a:t>
            </a:r>
            <a:r>
              <a:rPr lang="en-MY" dirty="0" smtClean="0"/>
              <a:t>)</a:t>
            </a:r>
            <a:endParaRPr lang="ar-EG" dirty="0" smtClean="0"/>
          </a:p>
          <a:p>
            <a:pPr algn="r" rtl="1"/>
            <a:r>
              <a:rPr lang="ar-EG" i="1" dirty="0" smtClean="0">
                <a:solidFill>
                  <a:srgbClr val="FF0000"/>
                </a:solidFill>
              </a:rPr>
              <a:t>«يعبّر </a:t>
            </a:r>
            <a:r>
              <a:rPr lang="ar-EG" i="1" dirty="0">
                <a:solidFill>
                  <a:srgbClr val="FF0000"/>
                </a:solidFill>
              </a:rPr>
              <a:t>الجمهور عن رأي، قصة شخصية، أو رد </a:t>
            </a:r>
            <a:r>
              <a:rPr lang="ar-EG" i="1" dirty="0" smtClean="0">
                <a:solidFill>
                  <a:srgbClr val="FF0000"/>
                </a:solidFill>
              </a:rPr>
              <a:t>فعل»</a:t>
            </a:r>
            <a:endParaRPr lang="en-MY" i="1" dirty="0">
              <a:solidFill>
                <a:srgbClr val="FF0000"/>
              </a:solidFill>
            </a:endParaRPr>
          </a:p>
          <a:p>
            <a:pPr algn="r" rtl="1"/>
            <a:r>
              <a:rPr lang="en-MY" dirty="0"/>
              <a:t>🔁 </a:t>
            </a:r>
            <a:r>
              <a:rPr lang="ar-EG" dirty="0" smtClean="0"/>
              <a:t>المشاركات </a:t>
            </a:r>
            <a:r>
              <a:rPr lang="ar-EG" dirty="0"/>
              <a:t>(</a:t>
            </a:r>
            <a:r>
              <a:rPr lang="en-MY" dirty="0"/>
              <a:t>Shares</a:t>
            </a:r>
            <a:r>
              <a:rPr lang="en-MY" dirty="0" smtClean="0"/>
              <a:t>)</a:t>
            </a:r>
            <a:endParaRPr lang="ar-EG" dirty="0" smtClean="0"/>
          </a:p>
          <a:p>
            <a:pPr algn="r" rtl="1"/>
            <a:r>
              <a:rPr lang="ar-EG" i="1" dirty="0" smtClean="0">
                <a:solidFill>
                  <a:srgbClr val="FF0000"/>
                </a:solidFill>
              </a:rPr>
              <a:t>«المستخدم </a:t>
            </a:r>
            <a:r>
              <a:rPr lang="ar-EG" i="1" dirty="0">
                <a:solidFill>
                  <a:srgbClr val="FF0000"/>
                </a:solidFill>
              </a:rPr>
              <a:t>يرى أن الرسالة مهمة ويقرر </a:t>
            </a:r>
            <a:r>
              <a:rPr lang="ar-EG" i="1" dirty="0" smtClean="0">
                <a:solidFill>
                  <a:srgbClr val="FF0000"/>
                </a:solidFill>
              </a:rPr>
              <a:t>نشرها»</a:t>
            </a:r>
            <a:endParaRPr lang="en-MY" i="1" dirty="0">
              <a:solidFill>
                <a:srgbClr val="FF0000"/>
              </a:solidFill>
            </a:endParaRPr>
          </a:p>
          <a:p>
            <a:pPr algn="r" rtl="1"/>
            <a:r>
              <a:rPr lang="en-MY" dirty="0" smtClean="0"/>
              <a:t>📌 </a:t>
            </a:r>
            <a:r>
              <a:rPr lang="ar-EG" dirty="0" smtClean="0"/>
              <a:t>الحفظ </a:t>
            </a:r>
            <a:r>
              <a:rPr lang="ar-EG" dirty="0"/>
              <a:t>(</a:t>
            </a:r>
            <a:r>
              <a:rPr lang="en-MY" dirty="0"/>
              <a:t>Save</a:t>
            </a:r>
            <a:r>
              <a:rPr lang="en-MY" dirty="0" smtClean="0"/>
              <a:t>)</a:t>
            </a:r>
            <a:endParaRPr lang="ar-EG" dirty="0" smtClean="0"/>
          </a:p>
          <a:p>
            <a:pPr algn="r" rtl="1"/>
            <a:r>
              <a:rPr lang="ar-EG" i="1" dirty="0">
                <a:solidFill>
                  <a:srgbClr val="FF0000"/>
                </a:solidFill>
              </a:rPr>
              <a:t>الجمهور يريد العودة للمحتوى لاحقًا </a:t>
            </a:r>
            <a:r>
              <a:rPr lang="ar-EG" i="1" dirty="0" smtClean="0">
                <a:solidFill>
                  <a:srgbClr val="FF0000"/>
                </a:solidFill>
              </a:rPr>
              <a:t>للاستفادة»</a:t>
            </a:r>
            <a:endParaRPr lang="en-MY" i="1" dirty="0">
              <a:solidFill>
                <a:srgbClr val="FF0000"/>
              </a:solidFill>
            </a:endParaRPr>
          </a:p>
          <a:p>
            <a:pPr algn="r" rtl="1"/>
            <a:r>
              <a:rPr lang="en-MY" dirty="0"/>
              <a:t>📩 </a:t>
            </a:r>
            <a:r>
              <a:rPr lang="ar-EG" dirty="0"/>
              <a:t>رسائل خاصة (</a:t>
            </a:r>
            <a:r>
              <a:rPr lang="en-MY" dirty="0" err="1"/>
              <a:t>DMs</a:t>
            </a:r>
            <a:r>
              <a:rPr lang="en-MY" dirty="0"/>
              <a:t>)</a:t>
            </a:r>
          </a:p>
          <a:p>
            <a:pPr algn="r" rtl="1"/>
            <a:r>
              <a:rPr lang="ar-EG" i="1" dirty="0">
                <a:solidFill>
                  <a:srgbClr val="FF0000"/>
                </a:solidFill>
              </a:rPr>
              <a:t>«تواصل مباشر قد يتضمن أسئلة أو دعم </a:t>
            </a:r>
            <a:r>
              <a:rPr lang="ar-EG" i="1" dirty="0">
                <a:solidFill>
                  <a:srgbClr val="FF0000"/>
                </a:solidFill>
              </a:rPr>
              <a:t>للحملة</a:t>
            </a:r>
            <a:r>
              <a:rPr lang="ar-EG" dirty="0" smtClean="0"/>
              <a:t>»</a:t>
            </a:r>
            <a:endParaRPr lang="ar-EG" dirty="0"/>
          </a:p>
          <a:p>
            <a:pPr lvl="1" algn="r" rtl="1"/>
            <a:r>
              <a:rPr lang="ar-EG" sz="2000" dirty="0" smtClean="0"/>
              <a:t>.</a:t>
            </a:r>
            <a:endParaRPr lang="ar-EG" sz="2000" dirty="0"/>
          </a:p>
        </p:txBody>
      </p:sp>
      <p:pic>
        <p:nvPicPr>
          <p:cNvPr id="4" name="Picture 3"/>
          <p:cNvPicPr>
            <a:picLocks noChangeAspect="1"/>
          </p:cNvPicPr>
          <p:nvPr/>
        </p:nvPicPr>
        <p:blipFill>
          <a:blip r:embed="rId3"/>
          <a:stretch>
            <a:fillRect/>
          </a:stretch>
        </p:blipFill>
        <p:spPr>
          <a:xfrm>
            <a:off x="2259298" y="3640447"/>
            <a:ext cx="2619375" cy="1743075"/>
          </a:xfrm>
          <a:prstGeom prst="rect">
            <a:avLst/>
          </a:prstGeom>
        </p:spPr>
      </p:pic>
    </p:spTree>
    <p:extLst>
      <p:ext uri="{BB962C8B-B14F-4D97-AF65-F5344CB8AC3E}">
        <p14:creationId xmlns:p14="http://schemas.microsoft.com/office/powerpoint/2010/main" val="34846343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333001" y="143019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1808922" y="1785936"/>
            <a:ext cx="8591059" cy="4562788"/>
          </a:xfrm>
          <a:prstGeom prst="rect">
            <a:avLst/>
          </a:prstGeom>
          <a:noFill/>
        </p:spPr>
        <p:txBody>
          <a:bodyPr wrap="square" rtlCol="0">
            <a:spAutoFit/>
          </a:bodyPr>
          <a:lstStyle/>
          <a:p>
            <a:pPr lvl="1" algn="r" rtl="1"/>
            <a:r>
              <a:rPr lang="en-US" sz="2800" b="1" dirty="0" smtClean="0"/>
              <a:t>4.5</a:t>
            </a:r>
            <a:r>
              <a:rPr lang="ar-EG" sz="2800" b="1" dirty="0" smtClean="0"/>
              <a:t>. </a:t>
            </a:r>
            <a:r>
              <a:rPr lang="ar-EG" sz="2800" b="1" dirty="0"/>
              <a:t>استراتيجيات تعزيز التفاعل</a:t>
            </a:r>
            <a:r>
              <a:rPr lang="ar-EG" sz="2800" b="1" dirty="0" smtClean="0"/>
              <a:t>؟</a:t>
            </a:r>
            <a:endParaRPr lang="ar-EG" sz="2800" b="1" dirty="0"/>
          </a:p>
          <a:p>
            <a:pPr lvl="1" algn="r" rtl="1"/>
            <a:endParaRPr lang="ar-EG" sz="1050" b="1" dirty="0"/>
          </a:p>
          <a:p>
            <a:pPr algn="r" rtl="1"/>
            <a:r>
              <a:rPr lang="ar-EG" dirty="0"/>
              <a:t>لتحقيق تأثير أكبر في حملات التوعية على وسائل التواصل الاجتماعي، لا يكفي نشر المحتوى فقط، بل يجب اتباع </a:t>
            </a:r>
            <a:r>
              <a:rPr lang="ar-EG" b="1" dirty="0"/>
              <a:t>استراتيجيات ذكية</a:t>
            </a:r>
            <a:r>
              <a:rPr lang="ar-EG" dirty="0"/>
              <a:t> تشجع الجمهور على </a:t>
            </a:r>
            <a:r>
              <a:rPr lang="ar-EG" b="1" dirty="0"/>
              <a:t>التفاعل الفعلي والمشاركة</a:t>
            </a:r>
            <a:r>
              <a:rPr lang="ar-EG" dirty="0"/>
              <a:t>. إليك أبرز هذه الاستراتيجيات</a:t>
            </a:r>
            <a:r>
              <a:rPr lang="ar-EG" dirty="0" smtClean="0"/>
              <a:t>:</a:t>
            </a:r>
          </a:p>
          <a:p>
            <a:pPr algn="r" rtl="1"/>
            <a:endParaRPr lang="ar-EG" dirty="0" smtClean="0"/>
          </a:p>
          <a:p>
            <a:pPr marL="285750" indent="-285750" algn="r" rtl="1">
              <a:buFont typeface="Arial" panose="020B0604020202020204" pitchFamily="34" charset="0"/>
              <a:buChar char="•"/>
            </a:pPr>
            <a:r>
              <a:rPr lang="ar-EG" b="1" dirty="0"/>
              <a:t>استخدام القصص بميزة الاستفتاءات </a:t>
            </a:r>
            <a:r>
              <a:rPr lang="ar-EG" b="1" dirty="0" smtClean="0"/>
              <a:t>والأسئلة</a:t>
            </a:r>
          </a:p>
          <a:p>
            <a:pPr marL="285750" indent="-285750" algn="r" rtl="1">
              <a:buFont typeface="Arial" panose="020B0604020202020204" pitchFamily="34" charset="0"/>
              <a:buChar char="•"/>
            </a:pPr>
            <a:r>
              <a:rPr lang="ar-EG" b="1" dirty="0"/>
              <a:t>إطلاق تحديات على </a:t>
            </a:r>
            <a:r>
              <a:rPr lang="en-MY" dirty="0" err="1" smtClean="0"/>
              <a:t>TikTok</a:t>
            </a:r>
            <a:endParaRPr lang="ar-EG" dirty="0" smtClean="0"/>
          </a:p>
          <a:p>
            <a:pPr algn="r" rtl="1"/>
            <a:r>
              <a:rPr lang="ar-EG" i="1" dirty="0" smtClean="0">
                <a:solidFill>
                  <a:srgbClr val="FF0000"/>
                </a:solidFill>
              </a:rPr>
              <a:t>«استخدم </a:t>
            </a:r>
            <a:r>
              <a:rPr lang="ar-EG" i="1" dirty="0">
                <a:solidFill>
                  <a:srgbClr val="FF0000"/>
                </a:solidFill>
              </a:rPr>
              <a:t>تحديات بسيطة، سهلة المشاركة، ومربوطة </a:t>
            </a:r>
            <a:r>
              <a:rPr lang="ar-EG" i="1" dirty="0" smtClean="0">
                <a:solidFill>
                  <a:srgbClr val="FF0000"/>
                </a:solidFill>
              </a:rPr>
              <a:t>بهاشتاغ»</a:t>
            </a:r>
          </a:p>
          <a:p>
            <a:pPr marL="285750" indent="-285750" algn="r" rtl="1">
              <a:buFont typeface="Arial" panose="020B0604020202020204" pitchFamily="34" charset="0"/>
              <a:buChar char="•"/>
            </a:pPr>
            <a:r>
              <a:rPr lang="ar-EG" b="1" dirty="0"/>
              <a:t>التعاون مع مؤثرين </a:t>
            </a:r>
            <a:r>
              <a:rPr lang="ar-EG" b="1" dirty="0" smtClean="0"/>
              <a:t>محليين</a:t>
            </a:r>
          </a:p>
          <a:p>
            <a:pPr algn="r" rtl="1"/>
            <a:r>
              <a:rPr lang="ar-EG" i="1" dirty="0">
                <a:solidFill>
                  <a:srgbClr val="FF0000"/>
                </a:solidFill>
              </a:rPr>
              <a:t>«إشراك مؤثرين لهم تأثير في المجتمع المحلي لنشر الرسائل بطريقة قريبة </a:t>
            </a:r>
            <a:r>
              <a:rPr lang="ar-EG" i="1" dirty="0">
                <a:solidFill>
                  <a:srgbClr val="FF0000"/>
                </a:solidFill>
              </a:rPr>
              <a:t>للجمهور</a:t>
            </a:r>
            <a:r>
              <a:rPr lang="ar-EG" i="1" dirty="0" smtClean="0">
                <a:solidFill>
                  <a:srgbClr val="FF0000"/>
                </a:solidFill>
              </a:rPr>
              <a:t>»</a:t>
            </a:r>
          </a:p>
          <a:p>
            <a:pPr algn="r" rtl="1"/>
            <a:endParaRPr lang="ar-EG" i="1" dirty="0">
              <a:solidFill>
                <a:srgbClr val="FF0000"/>
              </a:solidFill>
            </a:endParaRPr>
          </a:p>
          <a:p>
            <a:pPr marL="285750" indent="-285750" algn="r" rtl="1">
              <a:buFont typeface="Arial" panose="020B0604020202020204" pitchFamily="34" charset="0"/>
              <a:buChar char="•"/>
            </a:pPr>
            <a:r>
              <a:rPr lang="ar-EG" b="1" dirty="0"/>
              <a:t>نشر محتوى يدعو المتابع للرد </a:t>
            </a:r>
            <a:r>
              <a:rPr lang="ar-EG" dirty="0"/>
              <a:t>(</a:t>
            </a:r>
            <a:r>
              <a:rPr lang="en-MY" dirty="0"/>
              <a:t>Call to Action</a:t>
            </a:r>
            <a:r>
              <a:rPr lang="en-MY" dirty="0" smtClean="0"/>
              <a:t>)</a:t>
            </a:r>
            <a:endParaRPr lang="ar-EG" dirty="0" smtClean="0"/>
          </a:p>
          <a:p>
            <a:pPr algn="ctr" rtl="1"/>
            <a:r>
              <a:rPr lang="ar-EG" i="1" dirty="0">
                <a:solidFill>
                  <a:srgbClr val="FF0000"/>
                </a:solidFill>
              </a:rPr>
              <a:t>المحتوى الذي يحتوي على دعوة صريحة </a:t>
            </a:r>
            <a:r>
              <a:rPr lang="ar-EG" i="1" dirty="0">
                <a:solidFill>
                  <a:srgbClr val="FF0000"/>
                </a:solidFill>
              </a:rPr>
              <a:t>للتفاعل يحفّز </a:t>
            </a:r>
            <a:r>
              <a:rPr lang="ar-EG" i="1" dirty="0">
                <a:solidFill>
                  <a:srgbClr val="FF0000"/>
                </a:solidFill>
              </a:rPr>
              <a:t>الجمهور لاتخاذ خطوة واضحة، مثل: التعليق، المشاركة، التفاعل، أو حتى نشر </a:t>
            </a:r>
            <a:r>
              <a:rPr lang="ar-EG" i="1" dirty="0">
                <a:solidFill>
                  <a:srgbClr val="FF0000"/>
                </a:solidFill>
              </a:rPr>
              <a:t>تجاربهم</a:t>
            </a:r>
            <a:r>
              <a:rPr lang="ar-EG" dirty="0" smtClean="0"/>
              <a:t>.</a:t>
            </a:r>
            <a:endParaRPr lang="ar-EG" dirty="0"/>
          </a:p>
          <a:p>
            <a:pPr algn="r" rtl="1"/>
            <a:r>
              <a:rPr lang="en-MY" dirty="0" smtClean="0"/>
              <a:t>🔸 </a:t>
            </a:r>
            <a:r>
              <a:rPr lang="ar-EG" b="1" dirty="0"/>
              <a:t>مثال </a:t>
            </a:r>
            <a:r>
              <a:rPr lang="ar-EG" b="1" dirty="0"/>
              <a:t>استخدام القصص الإنسانية </a:t>
            </a:r>
            <a:r>
              <a:rPr lang="ar-EG" b="1" dirty="0" smtClean="0"/>
              <a:t>:</a:t>
            </a:r>
            <a:r>
              <a:rPr lang="ar-EG" dirty="0"/>
              <a:t/>
            </a:r>
            <a:br>
              <a:rPr lang="ar-EG" dirty="0"/>
            </a:br>
            <a:r>
              <a:rPr lang="ar-EG" dirty="0"/>
              <a:t>شارك قصصًا واقعية من الناس المتأثرين بالظاهرة (</a:t>
            </a:r>
            <a:r>
              <a:rPr lang="ar-EG" dirty="0">
                <a:solidFill>
                  <a:srgbClr val="FF0000"/>
                </a:solidFill>
              </a:rPr>
              <a:t>مثل حوادث بسبب الهاتف أثناء القيادة</a:t>
            </a:r>
            <a:r>
              <a:rPr lang="ar-EG" dirty="0"/>
              <a:t>)</a:t>
            </a:r>
            <a:endParaRPr lang="ar-EG" sz="2000" dirty="0"/>
          </a:p>
        </p:txBody>
      </p:sp>
      <p:pic>
        <p:nvPicPr>
          <p:cNvPr id="4" name="Picture 3"/>
          <p:cNvPicPr>
            <a:picLocks noChangeAspect="1"/>
          </p:cNvPicPr>
          <p:nvPr/>
        </p:nvPicPr>
        <p:blipFill>
          <a:blip r:embed="rId3"/>
          <a:stretch>
            <a:fillRect/>
          </a:stretch>
        </p:blipFill>
        <p:spPr>
          <a:xfrm>
            <a:off x="-67174" y="2954795"/>
            <a:ext cx="2800350" cy="1628775"/>
          </a:xfrm>
          <a:prstGeom prst="rect">
            <a:avLst/>
          </a:prstGeom>
        </p:spPr>
      </p:pic>
    </p:spTree>
    <p:extLst>
      <p:ext uri="{BB962C8B-B14F-4D97-AF65-F5344CB8AC3E}">
        <p14:creationId xmlns:p14="http://schemas.microsoft.com/office/powerpoint/2010/main" val="14900841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333001" y="143019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3465124" y="1785936"/>
            <a:ext cx="6934857" cy="4285789"/>
          </a:xfrm>
          <a:prstGeom prst="rect">
            <a:avLst/>
          </a:prstGeom>
          <a:noFill/>
        </p:spPr>
        <p:txBody>
          <a:bodyPr wrap="square" rtlCol="0">
            <a:spAutoFit/>
          </a:bodyPr>
          <a:lstStyle/>
          <a:p>
            <a:pPr lvl="1" algn="r" rtl="1"/>
            <a:r>
              <a:rPr lang="en-US" sz="2800" b="1" dirty="0" smtClean="0"/>
              <a:t>4.6</a:t>
            </a:r>
            <a:r>
              <a:rPr lang="ar-EG" sz="2800" b="1" dirty="0" smtClean="0"/>
              <a:t>. </a:t>
            </a:r>
            <a:r>
              <a:rPr lang="ar-EG" sz="2800" b="1" dirty="0"/>
              <a:t>مقاييس قياس التفاعل</a:t>
            </a:r>
            <a:r>
              <a:rPr lang="ar-EG" sz="2800" b="1" dirty="0"/>
              <a:t>؟</a:t>
            </a:r>
            <a:endParaRPr lang="ar-EG" sz="2800" b="1" dirty="0"/>
          </a:p>
          <a:p>
            <a:pPr lvl="1" algn="r" rtl="1"/>
            <a:endParaRPr lang="ar-EG" sz="1050" b="1" dirty="0"/>
          </a:p>
          <a:p>
            <a:pPr algn="r"/>
            <a:r>
              <a:rPr lang="ar-EG" dirty="0"/>
              <a:t>المقاييس التي توضح لك مدى تفاعل الجمهور</a:t>
            </a:r>
            <a:r>
              <a:rPr lang="ar-EG" dirty="0" smtClean="0"/>
              <a:t>:</a:t>
            </a:r>
          </a:p>
          <a:p>
            <a:pPr algn="r"/>
            <a:endParaRPr lang="ar-EG" dirty="0"/>
          </a:p>
          <a:p>
            <a:pPr marL="285750" indent="-285750" algn="r" rtl="1">
              <a:buFont typeface="Wingdings" panose="05000000000000000000" pitchFamily="2" charset="2"/>
              <a:buChar char="ü"/>
            </a:pPr>
            <a:r>
              <a:rPr lang="ar-EG" dirty="0"/>
              <a:t>معدل التفاعل = (</a:t>
            </a:r>
            <a:r>
              <a:rPr lang="ar-EG" dirty="0">
                <a:solidFill>
                  <a:srgbClr val="FF0000"/>
                </a:solidFill>
              </a:rPr>
              <a:t>إجمالي التفاعلات ÷ عدد المتابعين</a:t>
            </a:r>
            <a:r>
              <a:rPr lang="ar-EG" dirty="0"/>
              <a:t>) × 100</a:t>
            </a:r>
          </a:p>
          <a:p>
            <a:pPr marL="285750" indent="-285750" algn="r" rtl="1">
              <a:buFont typeface="Wingdings" panose="05000000000000000000" pitchFamily="2" charset="2"/>
              <a:buChar char="ü"/>
            </a:pPr>
            <a:r>
              <a:rPr lang="ar-EG" dirty="0"/>
              <a:t>عدد المشاركات </a:t>
            </a:r>
            <a:r>
              <a:rPr lang="ar-EG" dirty="0" smtClean="0"/>
              <a:t>(</a:t>
            </a:r>
            <a:r>
              <a:rPr lang="ar-EG" dirty="0" smtClean="0">
                <a:solidFill>
                  <a:srgbClr val="FF0000"/>
                </a:solidFill>
              </a:rPr>
              <a:t>مؤشر </a:t>
            </a:r>
            <a:r>
              <a:rPr lang="ar-EG" dirty="0">
                <a:solidFill>
                  <a:srgbClr val="FF0000"/>
                </a:solidFill>
              </a:rPr>
              <a:t>قوي على أن الجمهور يعتقد أن الرسالة مهمة وذات قيمة حتى يريد مشاركتها مع </a:t>
            </a:r>
            <a:r>
              <a:rPr lang="ar-EG" dirty="0" smtClean="0">
                <a:solidFill>
                  <a:srgbClr val="FF0000"/>
                </a:solidFill>
              </a:rPr>
              <a:t>الآخرين</a:t>
            </a:r>
            <a:r>
              <a:rPr lang="ar-EG" dirty="0" smtClean="0"/>
              <a:t>).</a:t>
            </a:r>
            <a:endParaRPr lang="ar-EG" dirty="0"/>
          </a:p>
          <a:p>
            <a:pPr marL="285750" indent="-285750" algn="r" rtl="1">
              <a:buFont typeface="Wingdings" panose="05000000000000000000" pitchFamily="2" charset="2"/>
              <a:buChar char="ü"/>
            </a:pPr>
            <a:r>
              <a:rPr lang="ar-EG" dirty="0"/>
              <a:t>عدد النقرات على </a:t>
            </a:r>
            <a:r>
              <a:rPr lang="ar-EG" dirty="0" smtClean="0"/>
              <a:t>الروابط</a:t>
            </a:r>
          </a:p>
          <a:p>
            <a:pPr algn="r" rtl="1"/>
            <a:r>
              <a:rPr lang="ar-EG" i="1" dirty="0" smtClean="0">
                <a:solidFill>
                  <a:srgbClr val="FF0000"/>
                </a:solidFill>
              </a:rPr>
              <a:t>«يعكس </a:t>
            </a:r>
            <a:r>
              <a:rPr lang="ar-EG" i="1" dirty="0">
                <a:solidFill>
                  <a:srgbClr val="FF0000"/>
                </a:solidFill>
              </a:rPr>
              <a:t>تفاعلًا أعمق حيث يقوم الجمهور بالتعبير عن آرائهم أو تجاربهم أو </a:t>
            </a:r>
            <a:r>
              <a:rPr lang="ar-EG" i="1" dirty="0" smtClean="0">
                <a:solidFill>
                  <a:srgbClr val="FF0000"/>
                </a:solidFill>
              </a:rPr>
              <a:t>أسئلتهم»</a:t>
            </a:r>
            <a:endParaRPr lang="ar-EG" i="1" dirty="0">
              <a:solidFill>
                <a:srgbClr val="FF0000"/>
              </a:solidFill>
            </a:endParaRPr>
          </a:p>
          <a:p>
            <a:pPr marL="285750" indent="-285750" algn="r" rtl="1">
              <a:buFont typeface="Wingdings" panose="05000000000000000000" pitchFamily="2" charset="2"/>
              <a:buChar char="ü"/>
            </a:pPr>
            <a:r>
              <a:rPr lang="ar-EG" dirty="0" smtClean="0"/>
              <a:t>مدة المشاهدة (مثلاً على </a:t>
            </a:r>
            <a:r>
              <a:rPr lang="en-MY" dirty="0" smtClean="0"/>
              <a:t>Reels </a:t>
            </a:r>
            <a:r>
              <a:rPr lang="ar-EG" dirty="0" smtClean="0"/>
              <a:t>أو </a:t>
            </a:r>
            <a:r>
              <a:rPr lang="en-MY" dirty="0" err="1" smtClean="0"/>
              <a:t>TikTok</a:t>
            </a:r>
            <a:r>
              <a:rPr lang="en-MY" dirty="0" smtClean="0"/>
              <a:t>)</a:t>
            </a:r>
          </a:p>
          <a:p>
            <a:pPr algn="r" rtl="1"/>
            <a:r>
              <a:rPr lang="ar-EG" dirty="0" smtClean="0">
                <a:solidFill>
                  <a:srgbClr val="FF0000"/>
                </a:solidFill>
              </a:rPr>
              <a:t>«يعكس </a:t>
            </a:r>
            <a:r>
              <a:rPr lang="ar-EG" dirty="0">
                <a:solidFill>
                  <a:srgbClr val="FF0000"/>
                </a:solidFill>
              </a:rPr>
              <a:t>مدى جاذبية الفيديو للمشاهدين واهتمامهم بالبقاء حتى </a:t>
            </a:r>
            <a:r>
              <a:rPr lang="ar-EG" dirty="0" smtClean="0">
                <a:solidFill>
                  <a:srgbClr val="FF0000"/>
                </a:solidFill>
              </a:rPr>
              <a:t>النهاية»</a:t>
            </a:r>
            <a:endParaRPr lang="ar-EG" dirty="0">
              <a:solidFill>
                <a:srgbClr val="FF0000"/>
              </a:solidFill>
            </a:endParaRPr>
          </a:p>
          <a:p>
            <a:pPr algn="r" rtl="1"/>
            <a:r>
              <a:rPr lang="en-MY" dirty="0" smtClean="0"/>
              <a:t>🔸 </a:t>
            </a:r>
            <a:r>
              <a:rPr lang="ar-EG" b="1" dirty="0" smtClean="0"/>
              <a:t>مثال واقعي:</a:t>
            </a:r>
          </a:p>
          <a:p>
            <a:pPr algn="r" rtl="1"/>
            <a:r>
              <a:rPr lang="ar-EG" dirty="0"/>
              <a:t/>
            </a:r>
            <a:br>
              <a:rPr lang="ar-EG" dirty="0"/>
            </a:br>
            <a:r>
              <a:rPr lang="ar-EG" dirty="0"/>
              <a:t>حملة "أوقفوا حرق النفايات" على </a:t>
            </a:r>
            <a:r>
              <a:rPr lang="en-MY" dirty="0"/>
              <a:t>X </a:t>
            </a:r>
            <a:r>
              <a:rPr lang="ar-EG" dirty="0"/>
              <a:t>حققت معدل تفاعل مرتفع من خلال مشاركة الروابط والمحتوى التوعوي.</a:t>
            </a:r>
            <a:endParaRPr lang="ar-EG" sz="2000" dirty="0"/>
          </a:p>
        </p:txBody>
      </p:sp>
      <p:sp>
        <p:nvSpPr>
          <p:cNvPr id="3" name="Rectangle 2"/>
          <p:cNvSpPr/>
          <p:nvPr/>
        </p:nvSpPr>
        <p:spPr>
          <a:xfrm>
            <a:off x="-156012" y="3590955"/>
            <a:ext cx="3621136" cy="1514901"/>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dirty="0"/>
              <a:t>في حملات التسويق الاجتماعي، قياس التفاعل أمر ضروري لفهم مدى تأثير الحملة ونجاحها في الوصول إلى الجمهور وتحفيزه على المشاركة. هناك عدة </a:t>
            </a:r>
            <a:r>
              <a:rPr lang="ar-EG" b="1" dirty="0"/>
              <a:t>مقاييس رئيسية</a:t>
            </a:r>
            <a:r>
              <a:rPr lang="ar-EG" dirty="0"/>
              <a:t> يمكن الاعتماد عليها لتقييم هذا </a:t>
            </a:r>
            <a:r>
              <a:rPr lang="ar-EG" dirty="0" smtClean="0"/>
              <a:t>التفاعل.</a:t>
            </a:r>
            <a:endParaRPr lang="en-MY" dirty="0"/>
          </a:p>
        </p:txBody>
      </p:sp>
    </p:spTree>
    <p:extLst>
      <p:ext uri="{BB962C8B-B14F-4D97-AF65-F5344CB8AC3E}">
        <p14:creationId xmlns:p14="http://schemas.microsoft.com/office/powerpoint/2010/main" val="257591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333001" y="143019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1914201" y="1902279"/>
            <a:ext cx="8591059" cy="4562788"/>
          </a:xfrm>
          <a:prstGeom prst="rect">
            <a:avLst/>
          </a:prstGeom>
          <a:noFill/>
        </p:spPr>
        <p:txBody>
          <a:bodyPr wrap="square" rtlCol="0">
            <a:spAutoFit/>
          </a:bodyPr>
          <a:lstStyle/>
          <a:p>
            <a:pPr lvl="1" algn="r" rtl="1"/>
            <a:r>
              <a:rPr lang="en-MY" sz="2800" b="1" dirty="0" smtClean="0"/>
              <a:t>4.7 </a:t>
            </a:r>
            <a:r>
              <a:rPr lang="ar-EG" sz="2800" b="1" dirty="0" smtClean="0"/>
              <a:t>. </a:t>
            </a:r>
            <a:r>
              <a:rPr lang="ar-EG" sz="2800" b="1" dirty="0"/>
              <a:t>تحديات تفاعل الجمهور؟</a:t>
            </a:r>
            <a:endParaRPr lang="ar-EG" sz="2800" b="1" dirty="0"/>
          </a:p>
          <a:p>
            <a:pPr lvl="1" algn="r" rtl="1"/>
            <a:endParaRPr lang="ar-EG" sz="1050" b="1" dirty="0"/>
          </a:p>
          <a:p>
            <a:pPr algn="r" rtl="1"/>
            <a:r>
              <a:rPr lang="ar-EG" dirty="0">
                <a:solidFill>
                  <a:srgbClr val="FF0000"/>
                </a:solidFill>
              </a:rPr>
              <a:t>أسباب انخفاض التفاعل في الحملات الاجتماعية</a:t>
            </a:r>
            <a:r>
              <a:rPr lang="ar-EG" dirty="0" smtClean="0">
                <a:solidFill>
                  <a:srgbClr val="FF0000"/>
                </a:solidFill>
              </a:rPr>
              <a:t>:</a:t>
            </a:r>
          </a:p>
          <a:p>
            <a:pPr algn="r" rtl="1"/>
            <a:endParaRPr lang="ar-EG" dirty="0" smtClean="0"/>
          </a:p>
          <a:p>
            <a:pPr algn="r" rtl="1"/>
            <a:endParaRPr lang="ar-EG" dirty="0"/>
          </a:p>
          <a:p>
            <a:pPr algn="r" rtl="1"/>
            <a:endParaRPr lang="ar-EG" dirty="0" smtClean="0"/>
          </a:p>
          <a:p>
            <a:pPr algn="r" rtl="1"/>
            <a:endParaRPr lang="ar-EG" dirty="0" smtClean="0"/>
          </a:p>
          <a:p>
            <a:pPr algn="r" rtl="1"/>
            <a:endParaRPr lang="ar-EG" dirty="0" smtClean="0"/>
          </a:p>
          <a:p>
            <a:pPr algn="r" rtl="1"/>
            <a:endParaRPr lang="ar-EG" dirty="0"/>
          </a:p>
          <a:p>
            <a:pPr algn="r" rtl="1"/>
            <a:endParaRPr lang="ar-EG" dirty="0"/>
          </a:p>
          <a:p>
            <a:pPr algn="r" rtl="1"/>
            <a:endParaRPr lang="ar-EG" dirty="0"/>
          </a:p>
          <a:p>
            <a:pPr marL="285750" indent="-285750" algn="r" rtl="1">
              <a:buFont typeface="Wingdings" panose="05000000000000000000" pitchFamily="2" charset="2"/>
              <a:buChar char="q"/>
            </a:pPr>
            <a:r>
              <a:rPr lang="ar-EG" dirty="0"/>
              <a:t>تكرار نفس الرسائل التوعوية دون تغيير في الشكل أو الأسلوب يؤدي إلى ملل الجمهور وفقدان </a:t>
            </a:r>
            <a:r>
              <a:rPr lang="ar-EG" dirty="0" smtClean="0"/>
              <a:t>الاهتمام.</a:t>
            </a:r>
          </a:p>
          <a:p>
            <a:pPr marL="285750" indent="-285750" algn="r" rtl="1">
              <a:buFont typeface="Wingdings" panose="05000000000000000000" pitchFamily="2" charset="2"/>
              <a:buChar char="q"/>
            </a:pPr>
            <a:r>
              <a:rPr lang="ar-EG" dirty="0" smtClean="0"/>
              <a:t>محتوى النشر </a:t>
            </a:r>
            <a:r>
              <a:rPr lang="ar-EG" dirty="0"/>
              <a:t>في أوقات لا يكون فيها الجمهور نشطًا يؤدي إلى ضعف الوصول </a:t>
            </a:r>
            <a:r>
              <a:rPr lang="ar-EG" dirty="0" smtClean="0"/>
              <a:t>والمشاركة</a:t>
            </a:r>
          </a:p>
          <a:p>
            <a:pPr marL="285750" indent="-285750" algn="r" rtl="1">
              <a:buFont typeface="Wingdings" panose="05000000000000000000" pitchFamily="2" charset="2"/>
              <a:buChar char="q"/>
            </a:pPr>
            <a:r>
              <a:rPr lang="ar-EG" dirty="0" smtClean="0"/>
              <a:t>النشر </a:t>
            </a:r>
            <a:r>
              <a:rPr lang="ar-EG" dirty="0"/>
              <a:t>في توقيت غير </a:t>
            </a:r>
            <a:r>
              <a:rPr lang="ar-EG" dirty="0" smtClean="0"/>
              <a:t>مناسب</a:t>
            </a:r>
          </a:p>
          <a:p>
            <a:pPr marL="285750" indent="-285750" algn="r" rtl="1">
              <a:buFont typeface="Wingdings" panose="05000000000000000000" pitchFamily="2" charset="2"/>
              <a:buChar char="q"/>
            </a:pPr>
            <a:r>
              <a:rPr lang="ar-EG" dirty="0"/>
              <a:t>بعض الحملات تقدم معلومات فقط دون إشراك الجمهور أو طرح أسئلة تدفعهم للتفاعل</a:t>
            </a:r>
            <a:r>
              <a:rPr lang="ar-EG" dirty="0" smtClean="0"/>
              <a:t>.</a:t>
            </a:r>
          </a:p>
          <a:p>
            <a:pPr marL="285750" indent="-285750" algn="r" rtl="1">
              <a:buFont typeface="Wingdings" panose="05000000000000000000" pitchFamily="2" charset="2"/>
              <a:buChar char="q"/>
            </a:pPr>
            <a:r>
              <a:rPr lang="ar-EG" dirty="0"/>
              <a:t> تجاهل تعليقات ورسائل المتابعين، مما يجعل الجمهور يشعر أن صوته لا يُسمع</a:t>
            </a:r>
            <a:r>
              <a:rPr lang="ar-EG" dirty="0" smtClean="0"/>
              <a:t>.</a:t>
            </a:r>
            <a:endParaRPr lang="ar-EG" dirty="0"/>
          </a:p>
        </p:txBody>
      </p:sp>
      <p:sp>
        <p:nvSpPr>
          <p:cNvPr id="3" name="Rectangle 2"/>
          <p:cNvSpPr/>
          <p:nvPr/>
        </p:nvSpPr>
        <p:spPr>
          <a:xfrm>
            <a:off x="5887883" y="2998768"/>
            <a:ext cx="2634018" cy="1815152"/>
          </a:xfrm>
          <a:prstGeom prst="rect">
            <a:avLst/>
          </a:prstGeom>
          <a:solidFill>
            <a:srgbClr val="00B050"/>
          </a:solidFill>
        </p:spPr>
        <p:style>
          <a:lnRef idx="2">
            <a:schemeClr val="dk1"/>
          </a:lnRef>
          <a:fillRef idx="1">
            <a:schemeClr val="lt1"/>
          </a:fillRef>
          <a:effectRef idx="0">
            <a:schemeClr val="dk1"/>
          </a:effectRef>
          <a:fontRef idx="minor">
            <a:schemeClr val="dk1"/>
          </a:fontRef>
        </p:style>
        <p:txBody>
          <a:bodyPr rtlCol="0" anchor="ctr"/>
          <a:lstStyle/>
          <a:p>
            <a:pPr marL="342900" indent="-342900" algn="r" rtl="1">
              <a:buAutoNum type="arabicPeriod"/>
            </a:pPr>
            <a:r>
              <a:rPr lang="ar-EG" dirty="0" smtClean="0"/>
              <a:t>تكرار </a:t>
            </a:r>
            <a:r>
              <a:rPr lang="ar-EG" dirty="0"/>
              <a:t>المحتوى وعدم </a:t>
            </a:r>
            <a:r>
              <a:rPr lang="ar-EG" dirty="0" smtClean="0"/>
              <a:t>التجديد</a:t>
            </a:r>
          </a:p>
          <a:p>
            <a:pPr marL="342900" indent="-342900" algn="r" rtl="1">
              <a:buAutoNum type="arabicPeriod"/>
            </a:pPr>
            <a:r>
              <a:rPr lang="ar-EG" dirty="0" smtClean="0"/>
              <a:t>التوقيت </a:t>
            </a:r>
            <a:r>
              <a:rPr lang="ar-EG" dirty="0"/>
              <a:t>الخاطئ </a:t>
            </a:r>
            <a:r>
              <a:rPr lang="ar-EG" dirty="0" smtClean="0"/>
              <a:t>للنشر</a:t>
            </a:r>
          </a:p>
          <a:p>
            <a:pPr marL="342900" indent="-342900" algn="r" rtl="1">
              <a:buAutoNum type="arabicPeriod"/>
            </a:pPr>
            <a:r>
              <a:rPr lang="ar-EG" dirty="0" smtClean="0"/>
              <a:t> عدم </a:t>
            </a:r>
            <a:r>
              <a:rPr lang="ar-EG" dirty="0"/>
              <a:t>إشراك الجمهور </a:t>
            </a:r>
            <a:r>
              <a:rPr lang="ar-EG" dirty="0" smtClean="0"/>
              <a:t>بفعالية</a:t>
            </a:r>
          </a:p>
          <a:p>
            <a:pPr marL="342900" indent="-342900" algn="r" rtl="1">
              <a:buAutoNum type="arabicPeriod"/>
            </a:pPr>
            <a:r>
              <a:rPr lang="ar-EG" dirty="0"/>
              <a:t>التفاعل أحادي </a:t>
            </a:r>
            <a:r>
              <a:rPr lang="ar-EG" dirty="0" smtClean="0"/>
              <a:t>الاتجاه</a:t>
            </a:r>
          </a:p>
          <a:p>
            <a:pPr marL="342900" indent="-342900" algn="r" rtl="1">
              <a:buAutoNum type="arabicPeriod"/>
            </a:pPr>
            <a:r>
              <a:rPr lang="ar-EG" dirty="0"/>
              <a:t>عدم استخدام الوسائط المناسبة</a:t>
            </a:r>
            <a:endParaRPr lang="en-MY" dirty="0"/>
          </a:p>
        </p:txBody>
      </p:sp>
      <p:pic>
        <p:nvPicPr>
          <p:cNvPr id="4" name="Picture 3"/>
          <p:cNvPicPr>
            <a:picLocks noChangeAspect="1"/>
          </p:cNvPicPr>
          <p:nvPr/>
        </p:nvPicPr>
        <p:blipFill>
          <a:blip r:embed="rId3"/>
          <a:stretch>
            <a:fillRect/>
          </a:stretch>
        </p:blipFill>
        <p:spPr>
          <a:xfrm>
            <a:off x="1515411" y="2992895"/>
            <a:ext cx="2530668" cy="1552575"/>
          </a:xfrm>
          <a:prstGeom prst="rect">
            <a:avLst/>
          </a:prstGeom>
        </p:spPr>
      </p:pic>
      <p:sp>
        <p:nvSpPr>
          <p:cNvPr id="6"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بعض الحملات تقدم معلومات فقط دون إشراك الجمهور أو طرح أسئلة تدفعهم للتفاعل</a:t>
            </a:r>
            <a:r>
              <a:rPr kumimoji="0" 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554425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333001" y="143019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a:t>أقوى الحملات الاجتماعية ليست تلك التي تتحدث كثيرًا، بل تلك التي تستمع، تتفاعل، وتشرك الناس في صناعة التغيير</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2087692" y="1549329"/>
            <a:ext cx="8591059" cy="523220"/>
          </a:xfrm>
          <a:prstGeom prst="rect">
            <a:avLst/>
          </a:prstGeom>
          <a:noFill/>
        </p:spPr>
        <p:txBody>
          <a:bodyPr wrap="square" rtlCol="0">
            <a:spAutoFit/>
          </a:bodyPr>
          <a:lstStyle/>
          <a:p>
            <a:pPr lvl="1" algn="r" rtl="1"/>
            <a:r>
              <a:rPr lang="en-MY" sz="2800" b="1" dirty="0" smtClean="0"/>
              <a:t>4.8</a:t>
            </a:r>
            <a:r>
              <a:rPr lang="en-MY" sz="2800" b="1" dirty="0" smtClean="0"/>
              <a:t> </a:t>
            </a:r>
            <a:r>
              <a:rPr lang="ar-EG" sz="2800" b="1" dirty="0" smtClean="0"/>
              <a:t>. </a:t>
            </a:r>
            <a:r>
              <a:rPr lang="ar-EG" sz="2800" b="1" dirty="0"/>
              <a:t>مثال واقعي: حملة “أنا </a:t>
            </a:r>
            <a:r>
              <a:rPr lang="ar-EG" sz="2800" b="1" dirty="0" smtClean="0"/>
              <a:t>ضد </a:t>
            </a:r>
            <a:r>
              <a:rPr lang="ar-EG" sz="2800" b="1" dirty="0"/>
              <a:t>التنمر</a:t>
            </a:r>
            <a:r>
              <a:rPr lang="ar-EG" sz="2800" b="1" dirty="0" smtClean="0"/>
              <a:t>”</a:t>
            </a:r>
            <a:endParaRPr lang="ar-EG" sz="1050" b="1" dirty="0"/>
          </a:p>
        </p:txBody>
      </p:sp>
      <p:sp>
        <p:nvSpPr>
          <p:cNvPr id="3" name="Rectangle 1"/>
          <p:cNvSpPr>
            <a:spLocks noChangeArrowheads="1"/>
          </p:cNvSpPr>
          <p:nvPr/>
        </p:nvSpPr>
        <p:spPr bwMode="auto">
          <a:xfrm>
            <a:off x="2624370" y="2251486"/>
            <a:ext cx="7653217"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أُطلقت الحملة عبر</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en-US" sz="18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rPr>
              <a:t>Instagram</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و</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Twitter </a:t>
            </a: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للتوعية بخطر التنمر المدرسي</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استخدمت فيديوهات قصيرة فيها أطفال يروون تجاربهم</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دُعي الجمهور للتفاعل من خلال نشر قصصهم باستخدام هاشتاغ #أنا_وأنت_ضد_التنمر</a:t>
            </a:r>
            <a:endParaRPr kumimoji="0" lang="ar-EG"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النتائج</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أكثر من 15 ألف مشاركة على</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en-US" sz="18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rPr>
              <a:t>Instagram</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الحملة وصلت إلى الترند على</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Twitter </a:t>
            </a: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لمدة يومين</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ارتفاع ملحوظ في التفاعل الإيجابي ورسائل الدعم بين المتابعين</a:t>
            </a:r>
            <a:endParaRPr kumimoji="0" lang="ar-EG"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lang="ar-EG" dirty="0">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ar-EG"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lvl="0" algn="r" rtl="1" eaLnBrk="0" fontAlgn="base" hangingPunct="0">
              <a:spcBef>
                <a:spcPct val="0"/>
              </a:spcBef>
              <a:spcAft>
                <a:spcPct val="0"/>
              </a:spcAft>
              <a:buFontTx/>
              <a:buChar char="•"/>
            </a:pPr>
            <a:r>
              <a:rPr lang="ar-EG" dirty="0" smtClean="0">
                <a:latin typeface="Arial" panose="020B0604020202020204" pitchFamily="34" charset="0"/>
              </a:rPr>
              <a:t>نستفاد من هذا المثال أن :</a:t>
            </a:r>
          </a:p>
          <a:p>
            <a:pPr lvl="0" algn="r" rtl="1" eaLnBrk="0" fontAlgn="base" hangingPunct="0">
              <a:spcBef>
                <a:spcPct val="0"/>
              </a:spcBef>
              <a:spcAft>
                <a:spcPct val="0"/>
              </a:spcAft>
              <a:buFontTx/>
              <a:buChar char="•"/>
            </a:pPr>
            <a:r>
              <a:rPr lang="ar-EG" dirty="0" smtClean="0">
                <a:solidFill>
                  <a:srgbClr val="FF0000"/>
                </a:solidFill>
                <a:latin typeface="Arial" panose="020B0604020202020204" pitchFamily="34" charset="0"/>
              </a:rPr>
              <a:t>أقوى </a:t>
            </a:r>
            <a:r>
              <a:rPr lang="ar-EG" dirty="0">
                <a:solidFill>
                  <a:srgbClr val="FF0000"/>
                </a:solidFill>
                <a:latin typeface="Arial" panose="020B0604020202020204" pitchFamily="34" charset="0"/>
              </a:rPr>
              <a:t>الحملات الاجتماعية ليست تلك التي تتحدث كثيرًا، بل تلك التي تستمع، تتفاعل، وتشرك الناس في صناعة </a:t>
            </a:r>
            <a:r>
              <a:rPr lang="ar-EG" dirty="0" smtClean="0">
                <a:solidFill>
                  <a:srgbClr val="FF0000"/>
                </a:solidFill>
                <a:latin typeface="Arial" panose="020B0604020202020204" pitchFamily="34" charset="0"/>
              </a:rPr>
              <a:t>التغيير</a:t>
            </a:r>
            <a:r>
              <a:rPr lang="ar-EG" dirty="0" smtClean="0">
                <a:latin typeface="Arial" panose="020B0604020202020204" pitchFamily="34" charset="0"/>
              </a:rPr>
              <a:t>»</a:t>
            </a: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pic>
        <p:nvPicPr>
          <p:cNvPr id="4" name="Picture 3"/>
          <p:cNvPicPr>
            <a:picLocks noChangeAspect="1"/>
          </p:cNvPicPr>
          <p:nvPr/>
        </p:nvPicPr>
        <p:blipFill>
          <a:blip r:embed="rId3"/>
          <a:stretch>
            <a:fillRect/>
          </a:stretch>
        </p:blipFill>
        <p:spPr>
          <a:xfrm>
            <a:off x="1077426" y="2692858"/>
            <a:ext cx="2124075" cy="2152650"/>
          </a:xfrm>
          <a:prstGeom prst="rect">
            <a:avLst/>
          </a:prstGeom>
        </p:spPr>
      </p:pic>
    </p:spTree>
    <p:extLst>
      <p:ext uri="{BB962C8B-B14F-4D97-AF65-F5344CB8AC3E}">
        <p14:creationId xmlns:p14="http://schemas.microsoft.com/office/powerpoint/2010/main" val="36677677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1238996"/>
            <a:ext cx="4128422" cy="53506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567007"/>
            <a:ext cx="9345750" cy="4624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5874743" y="1746049"/>
            <a:ext cx="4528527" cy="954107"/>
          </a:xfrm>
          <a:prstGeom prst="rect">
            <a:avLst/>
          </a:prstGeom>
          <a:noFill/>
        </p:spPr>
        <p:txBody>
          <a:bodyPr wrap="square" rtlCol="0">
            <a:spAutoFit/>
          </a:bodyPr>
          <a:lstStyle/>
          <a:p>
            <a:pPr lvl="0" algn="r" rtl="1"/>
            <a:r>
              <a:rPr lang="ar-EG" sz="2800" b="1" dirty="0" smtClean="0"/>
              <a:t>5. </a:t>
            </a:r>
            <a:r>
              <a:rPr lang="ar-EG" sz="2800" b="1" dirty="0"/>
              <a:t>الخلاصة:</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D66CD5EE-E6DD-8C8A-DB88-F95E5C1E3F08}"/>
              </a:ext>
            </a:extLst>
          </p:cNvPr>
          <p:cNvSpPr txBox="1"/>
          <p:nvPr/>
        </p:nvSpPr>
        <p:spPr>
          <a:xfrm>
            <a:off x="2067339" y="2252325"/>
            <a:ext cx="8060450" cy="3323987"/>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التشغيل </a:t>
            </a:r>
            <a:r>
              <a:rPr lang="ar-JO" sz="2000" dirty="0"/>
              <a:t>ليس </a:t>
            </a:r>
            <a:r>
              <a:rPr lang="ar-EG" sz="2000" dirty="0"/>
              <a:t>مجرد متابعة، بل تفكير وتحسين مستمر. </a:t>
            </a:r>
            <a:r>
              <a:rPr lang="ar-JO" sz="2000" dirty="0"/>
              <a:t>"</a:t>
            </a:r>
            <a:r>
              <a:rPr lang="ar-EG" sz="2000" b="1" dirty="0">
                <a:solidFill>
                  <a:srgbClr val="C00000"/>
                </a:solidFill>
              </a:rPr>
              <a:t>اللي يراقب ويتفاعل ويتطور، هو اللي ينجح.</a:t>
            </a:r>
            <a:r>
              <a:rPr lang="ar-EG" sz="2000" dirty="0"/>
              <a:t>" </a:t>
            </a:r>
            <a:endParaRPr lang="ar-JO" sz="2000" dirty="0"/>
          </a:p>
          <a:p>
            <a:pPr marL="342900" indent="-342900" algn="r" rtl="1">
              <a:buFont typeface="Arial" panose="020B0604020202020204" pitchFamily="34" charset="0"/>
              <a:buChar char="•"/>
            </a:pPr>
            <a:endParaRPr lang="ar-JO" sz="1000" dirty="0"/>
          </a:p>
          <a:p>
            <a:pPr marL="342900" indent="-342900" algn="r" rtl="1">
              <a:buFont typeface="Arial" panose="020B0604020202020204" pitchFamily="34" charset="0"/>
              <a:buChar char="•"/>
            </a:pPr>
            <a:r>
              <a:rPr lang="ar-EG" sz="2000" dirty="0"/>
              <a:t> ناقشنا أبرز العوائق والتحديات الشائعة التي تواجه الحملات التسويقية، خاصة في مجالات التسويق الرقمي والاجتماعي، مثل ضعف الميزانية والموارد، والمنافسة الشديدة في السوق، وصعوبة الوصول إلى الجمهور المستهدف بدقة، إضافة إلى مشكلات التنسيق داخل الفريق وتغيّر سلوك المستهلك. كما استعرضنا حلولًا عملية للتعامل مع كل عائق، مثل استخدام أدوات مجانية لإدارة المحتوى والتحليل، والعمل مع متطوعين أو مؤثرين محليين، وتحديد الجمهور بدقة عبر أدوات الإعلان </a:t>
            </a:r>
            <a:r>
              <a:rPr lang="ar-EG" sz="2000" dirty="0" smtClean="0"/>
              <a:t>الرقمي.</a:t>
            </a:r>
          </a:p>
          <a:p>
            <a:pPr marL="342900" indent="-342900" algn="r" rtl="1">
              <a:buFont typeface="Arial" panose="020B0604020202020204" pitchFamily="34" charset="0"/>
              <a:buChar char="•"/>
            </a:pPr>
            <a:r>
              <a:rPr lang="ar-EG" sz="2000" dirty="0" smtClean="0"/>
              <a:t>في </a:t>
            </a:r>
            <a:r>
              <a:rPr lang="ar-EG" sz="2000" dirty="0"/>
              <a:t>حملات التوعية، التفاعل هو المعيار الحقيقي لنجاح الحملة. لا نريد فقط أن يرى الناس المحتوى؛ نريدهم أن </a:t>
            </a:r>
            <a:r>
              <a:rPr lang="ar-EG" sz="2000" b="1" dirty="0"/>
              <a:t>يتحدثوا عنه، يشاركوه، ويؤمنوا به</a:t>
            </a:r>
            <a:r>
              <a:rPr lang="ar-EG" sz="2000" dirty="0"/>
              <a:t>.</a:t>
            </a:r>
            <a:endParaRPr lang="en-MY" sz="1000" dirty="0"/>
          </a:p>
        </p:txBody>
      </p:sp>
    </p:spTree>
    <p:extLst>
      <p:ext uri="{BB962C8B-B14F-4D97-AF65-F5344CB8AC3E}">
        <p14:creationId xmlns:p14="http://schemas.microsoft.com/office/powerpoint/2010/main" val="2505826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purl.org/dc/dcmitype/"/>
    <ds:schemaRef ds:uri="http://purl.org/dc/elements/1.1/"/>
    <ds:schemaRef ds:uri="aca13214-df29-4e3c-a050-857c0bf7bd8e"/>
    <ds:schemaRef ds:uri="http://purl.org/dc/terms/"/>
    <ds:schemaRef ds:uri="http://schemas.microsoft.com/office/infopath/2007/PartnerControls"/>
    <ds:schemaRef ds:uri="688354b5-287c-4cda-825e-1d7935aea40e"/>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714C584-8BD7-44DA-83BE-1FDA080F81DF}"/>
</file>

<file path=docProps/app.xml><?xml version="1.0" encoding="utf-8"?>
<Properties xmlns="http://schemas.openxmlformats.org/officeDocument/2006/extended-properties" xmlns:vt="http://schemas.openxmlformats.org/officeDocument/2006/docPropsVTypes">
  <Template/>
  <TotalTime>8340</TotalTime>
  <Words>4070</Words>
  <Application>Microsoft Office PowerPoint</Application>
  <PresentationFormat>Widescreen</PresentationFormat>
  <Paragraphs>627</Paragraphs>
  <Slides>41</Slides>
  <Notes>4</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57" baseType="lpstr">
      <vt:lpstr>MS Gothic</vt:lpstr>
      <vt:lpstr>A Jannat LT</vt:lpstr>
      <vt:lpstr>Adobe Fan Heiti Std B</vt:lpstr>
      <vt:lpstr>Alexandria</vt:lpstr>
      <vt:lpstr>Arial</vt:lpstr>
      <vt:lpstr>Calibri</vt:lpstr>
      <vt:lpstr>Calibri Light</vt:lpstr>
      <vt:lpstr>Cambria</vt:lpstr>
      <vt:lpstr>Microsoft Uighur</vt:lpstr>
      <vt:lpstr>MS Mincho</vt:lpstr>
      <vt:lpstr>Roboto</vt:lpstr>
      <vt:lpstr>Roboto Light</vt:lpstr>
      <vt:lpstr>Times New Roman</vt:lpstr>
      <vt:lpstr>Wingdings</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458</cp:revision>
  <dcterms:created xsi:type="dcterms:W3CDTF">2023-04-29T09:08:00Z</dcterms:created>
  <dcterms:modified xsi:type="dcterms:W3CDTF">2025-06-18T12:47:54Z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