
<file path=[Content_Types].xml><?xml version="1.0" encoding="utf-8"?>
<Types xmlns="http://schemas.openxmlformats.org/package/2006/content-types">
  <Default Extension="jpeg" ContentType="image/jpeg"/>
  <Default Extension="m4a" ContentType="audio/mp4"/>
  <Default Extension="mp3" ContentType="audio/mpeg"/>
  <Default Extension="mp4" ContentType="video/mp4"/>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80" r:id="rId5"/>
    <p:sldId id="303" r:id="rId6"/>
    <p:sldId id="271" r:id="rId7"/>
    <p:sldId id="313" r:id="rId8"/>
    <p:sldId id="556" r:id="rId9"/>
    <p:sldId id="505" r:id="rId10"/>
    <p:sldId id="513" r:id="rId11"/>
    <p:sldId id="502" r:id="rId12"/>
    <p:sldId id="614" r:id="rId13"/>
    <p:sldId id="615" r:id="rId14"/>
    <p:sldId id="520" r:id="rId15"/>
    <p:sldId id="616" r:id="rId16"/>
    <p:sldId id="521" r:id="rId17"/>
    <p:sldId id="617" r:id="rId18"/>
    <p:sldId id="618" r:id="rId19"/>
    <p:sldId id="623" r:id="rId20"/>
    <p:sldId id="622" r:id="rId21"/>
    <p:sldId id="625" r:id="rId22"/>
    <p:sldId id="624" r:id="rId23"/>
    <p:sldId id="626" r:id="rId24"/>
    <p:sldId id="627" r:id="rId25"/>
    <p:sldId id="630" r:id="rId26"/>
    <p:sldId id="629" r:id="rId27"/>
    <p:sldId id="628" r:id="rId28"/>
    <p:sldId id="631" r:id="rId29"/>
    <p:sldId id="580" r:id="rId30"/>
    <p:sldId id="483" r:id="rId31"/>
    <p:sldId id="632" r:id="rId32"/>
    <p:sldId id="639" r:id="rId33"/>
    <p:sldId id="640" r:id="rId34"/>
    <p:sldId id="641" r:id="rId35"/>
    <p:sldId id="642" r:id="rId36"/>
    <p:sldId id="643" r:id="rId37"/>
    <p:sldId id="644" r:id="rId38"/>
    <p:sldId id="645" r:id="rId39"/>
    <p:sldId id="646" r:id="rId40"/>
    <p:sldId id="647" r:id="rId41"/>
    <p:sldId id="648" r:id="rId42"/>
    <p:sldId id="649" r:id="rId43"/>
    <p:sldId id="653" r:id="rId44"/>
    <p:sldId id="654" r:id="rId45"/>
    <p:sldId id="655" r:id="rId46"/>
    <p:sldId id="656" r:id="rId47"/>
    <p:sldId id="650" r:id="rId48"/>
    <p:sldId id="651" r:id="rId49"/>
    <p:sldId id="652" r:id="rId50"/>
    <p:sldId id="511" r:id="rId51"/>
    <p:sldId id="496" r:id="rId52"/>
    <p:sldId id="518" r:id="rId53"/>
    <p:sldId id="519" r:id="rId54"/>
    <p:sldId id="657" r:id="rId55"/>
    <p:sldId id="658" r:id="rId56"/>
    <p:sldId id="659" r:id="rId57"/>
    <p:sldId id="660"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56"/>
            <p14:sldId id="505"/>
            <p14:sldId id="513"/>
            <p14:sldId id="502"/>
            <p14:sldId id="614"/>
            <p14:sldId id="615"/>
            <p14:sldId id="520"/>
            <p14:sldId id="616"/>
            <p14:sldId id="521"/>
            <p14:sldId id="617"/>
          </p14:sldIdLst>
        </p14:section>
        <p14:section name="Default Section" id="{789BD698-FA49-4B34-A7CA-4166856CB884}">
          <p14:sldIdLst>
            <p14:sldId id="618"/>
            <p14:sldId id="623"/>
            <p14:sldId id="622"/>
            <p14:sldId id="625"/>
            <p14:sldId id="624"/>
            <p14:sldId id="626"/>
            <p14:sldId id="627"/>
            <p14:sldId id="630"/>
            <p14:sldId id="629"/>
            <p14:sldId id="628"/>
            <p14:sldId id="631"/>
            <p14:sldId id="580"/>
            <p14:sldId id="483"/>
            <p14:sldId id="632"/>
          </p14:sldIdLst>
        </p14:section>
        <p14:section name="Default Section" id="{B7EC4917-48D2-448F-BBE0-6C450E5C919C}">
          <p14:sldIdLst>
            <p14:sldId id="639"/>
            <p14:sldId id="640"/>
            <p14:sldId id="641"/>
            <p14:sldId id="642"/>
            <p14:sldId id="643"/>
            <p14:sldId id="644"/>
            <p14:sldId id="645"/>
            <p14:sldId id="646"/>
            <p14:sldId id="647"/>
            <p14:sldId id="648"/>
            <p14:sldId id="649"/>
            <p14:sldId id="653"/>
            <p14:sldId id="654"/>
            <p14:sldId id="655"/>
            <p14:sldId id="656"/>
            <p14:sldId id="650"/>
            <p14:sldId id="651"/>
            <p14:sldId id="652"/>
          </p14:sldIdLst>
        </p14:section>
        <p14:section name="Untitled Section" id="{F4569056-2831-4C5C-A2EB-AC71F7F55D80}">
          <p14:sldIdLst>
            <p14:sldId id="511"/>
            <p14:sldId id="496"/>
            <p14:sldId id="518"/>
            <p14:sldId id="519"/>
            <p14:sldId id="657"/>
            <p14:sldId id="658"/>
            <p14:sldId id="659"/>
            <p14:sldId id="66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78" autoAdjust="0"/>
    <p:restoredTop sz="66344" autoAdjust="0"/>
  </p:normalViewPr>
  <p:slideViewPr>
    <p:cSldViewPr snapToGrid="0">
      <p:cViewPr varScale="1">
        <p:scale>
          <a:sx n="73" d="100"/>
          <a:sy n="73" d="100"/>
        </p:scale>
        <p:origin x="110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ctr" rtl="1">
              <a:buFont typeface="Arial" panose="020B0604020202020204" pitchFamily="34" charset="0"/>
              <a:buChar char="•"/>
            </a:pPr>
            <a:r>
              <a:rPr lang="ar-EG" b="1" dirty="0"/>
              <a:t>4. "الشخص الذي لم يرتكب خطأ أبدا لم يجرب أي شيء جديد." - ألبرت أينشتاين ، الحائز على جائزة نوبل في الفيزياء</a:t>
            </a:r>
            <a:endParaRPr lang="en-US" b="1" dirty="0"/>
          </a:p>
          <a:p>
            <a:pPr marL="171450" indent="-171450" algn="ctr" rtl="1">
              <a:buFont typeface="Arial" panose="020B0604020202020204" pitchFamily="34" charset="0"/>
              <a:buChar char="•"/>
            </a:pPr>
            <a:endParaRPr lang="en-US" b="1" dirty="0"/>
          </a:p>
          <a:p>
            <a:pPr marL="171450" indent="-171450" algn="ctr" rtl="1">
              <a:buFont typeface="Arial" panose="020B0604020202020204" pitchFamily="34" charset="0"/>
              <a:buChar char="•"/>
            </a:pPr>
            <a:r>
              <a:rPr lang="ar-EG" b="1" dirty="0"/>
              <a:t>5. "إذا لم تبني حلمك ، فسيقوم شخص آخر بتوظيفك لمساعدته في بناء حلمهم." - دارميش شاه ، المؤسس المشارك ل </a:t>
            </a:r>
            <a:r>
              <a:rPr lang="en-US" b="1" dirty="0" err="1"/>
              <a:t>Hubspot</a:t>
            </a:r>
            <a:endParaRPr lang="en-US" b="1"/>
          </a:p>
          <a:p>
            <a:pPr marL="171450" indent="-171450" algn="ctr" rtl="1">
              <a:buFont typeface="Arial" panose="020B0604020202020204" pitchFamily="34" charset="0"/>
              <a:buChar char="•"/>
            </a:pPr>
            <a:endParaRPr lang="en-US" b="1" dirty="0"/>
          </a:p>
          <a:p>
            <a:pPr marL="171450" indent="-171450" algn="ctr" rtl="1">
              <a:buFont typeface="Arial" panose="020B0604020202020204" pitchFamily="34" charset="0"/>
              <a:buChar char="•"/>
            </a:pPr>
            <a:r>
              <a:rPr lang="en-US" b="1" dirty="0"/>
              <a:t>6. "</a:t>
            </a:r>
            <a:r>
              <a:rPr lang="ar-EG" b="1" dirty="0"/>
              <a:t>طريقة البدء هي التوقف عن الحديث والبدء في العمل." - والت ديزني ، مؤسس ديزني</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752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mj-lt"/>
              <a:buNone/>
            </a:pPr>
            <a:r>
              <a:rPr lang="ar-EG" b="1" i="0" dirty="0">
                <a:solidFill>
                  <a:srgbClr val="000000"/>
                </a:solidFill>
                <a:effectLst/>
                <a:latin typeface="Segoe UI Web (Arabic)"/>
              </a:rPr>
              <a:t>أهداف التعلم</a:t>
            </a:r>
            <a:r>
              <a:rPr lang="en-US" b="1" i="0" dirty="0">
                <a:solidFill>
                  <a:srgbClr val="000000"/>
                </a:solidFill>
                <a:effectLst/>
                <a:latin typeface="Segoe UI Web (Arabic)"/>
              </a:rPr>
              <a:t>:</a:t>
            </a:r>
          </a:p>
          <a:p>
            <a:pPr marL="0" indent="0" algn="r" rtl="1">
              <a:buFont typeface="+mj-lt"/>
              <a:buNone/>
            </a:pPr>
            <a:endParaRPr lang="en-US" b="1" i="0" dirty="0">
              <a:solidFill>
                <a:srgbClr val="000000"/>
              </a:solidFill>
              <a:effectLst/>
              <a:latin typeface="Segoe UI Web (Arabic)"/>
            </a:endParaRPr>
          </a:p>
          <a:p>
            <a:pPr marL="228600" indent="-228600" algn="r" rtl="1">
              <a:buFont typeface="+mj-lt"/>
              <a:buAutoNum type="arabicPeriod"/>
            </a:pPr>
            <a:r>
              <a:rPr lang="ar-EG" b="0" dirty="0"/>
              <a:t>فهم دور التفكير والسلوك الإبداعي عندما يكتشف رواد الأعمال فرص ريادة الأعمال ويصقلونها.</a:t>
            </a:r>
          </a:p>
          <a:p>
            <a:pPr marL="228600" indent="-228600" algn="r" rtl="1">
              <a:buFont typeface="+mj-lt"/>
              <a:buAutoNum type="arabicPeriod"/>
            </a:pPr>
            <a:r>
              <a:rPr lang="ar-EG" b="0" dirty="0"/>
              <a:t>تعرف على الاستراتيجيات الثلاث للابتكار المتاحة لرواد الأعمال.</a:t>
            </a:r>
          </a:p>
          <a:p>
            <a:pPr marL="228600" indent="-228600" algn="r" rtl="1">
              <a:buFont typeface="+mj-lt"/>
              <a:buAutoNum type="arabicPeriod"/>
            </a:pPr>
            <a:r>
              <a:rPr lang="ar-EG" b="0" dirty="0"/>
              <a:t>تعزيز عقلية ريادة الأعمال اللازمة للتعرف على الفرص</a:t>
            </a:r>
          </a:p>
          <a:p>
            <a:pPr marL="228600" indent="-228600" algn="r" rtl="1">
              <a:buFont typeface="+mj-lt"/>
              <a:buAutoNum type="arabicPeriod"/>
            </a:pPr>
            <a:r>
              <a:rPr lang="ar-EG" b="0" dirty="0"/>
              <a:t>استخدام نموذج تحديد الفرص ، بما في ذلك مسح البيئة ؛ اكتشاف الاحتياجات والمشاكل والفرص في الصناعة والسوق. وتوليد أفكار للمنتجات والخدمات والتقنيات والعمليات الجديدة.</a:t>
            </a:r>
          </a:p>
          <a:p>
            <a:pPr marL="228600" indent="-228600" algn="r" rtl="1">
              <a:buFont typeface="+mj-lt"/>
              <a:buAutoNum type="arabicPeriod"/>
            </a:pPr>
            <a:r>
              <a:rPr lang="ar-EG" b="0" dirty="0"/>
              <a:t>تعرف على مصادر الأفكار والفرص للمشاريع الجديدة.</a:t>
            </a:r>
          </a:p>
          <a:p>
            <a:pPr marL="228600" indent="-228600" algn="r" rtl="1">
              <a:buFont typeface="+mj-lt"/>
              <a:buAutoNum type="arabicPeriod"/>
            </a:pPr>
            <a:r>
              <a:rPr lang="ar-EG" b="0" dirty="0"/>
              <a:t>تعلم وقم بإجراء عملية البحث عن الفرص لتوليد الأفكار.</a:t>
            </a:r>
          </a:p>
          <a:p>
            <a:pPr marL="228600" indent="-228600" algn="r" rtl="1">
              <a:buFont typeface="+mj-lt"/>
              <a:buAutoNum type="arabicPeriod"/>
            </a:pPr>
            <a:r>
              <a:rPr lang="ar-EG" b="0" dirty="0"/>
              <a:t>بناء ثقافة ريادة الأعمال التي تدعم الإبداع والابتكار. </a:t>
            </a:r>
          </a:p>
          <a:p>
            <a:pPr marL="228600" indent="-228600" algn="r" rtl="1">
              <a:buFont typeface="+mj-lt"/>
              <a:buAutoNum type="arabicPeriod"/>
            </a:pPr>
            <a:r>
              <a:rPr lang="ar-EG" b="0" dirty="0"/>
              <a:t>فهم دور تقييم الفرص في عملية ريادة الأعمال.</a:t>
            </a:r>
          </a:p>
          <a:p>
            <a:pPr marL="228600" indent="-228600" algn="r" rtl="1">
              <a:buFont typeface="+mj-lt"/>
              <a:buAutoNum type="arabicPeriod"/>
            </a:pPr>
            <a:r>
              <a:rPr lang="ar-EG" b="0" dirty="0"/>
              <a:t>تعلم طرق التقييم التي يمكن استخدامها للفكرة الأولية والفرص اللاحقة في دورة حياة المشروع الجديد.</a:t>
            </a:r>
            <a:endParaRPr lang="en-US" b="0"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16C03-DE4C-D94F-8CF5-0E3A6E5357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BF5095-378D-0577-B18E-79AC12EB3B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E08F55-E907-B28C-1EE5-F78CF34352B8}"/>
              </a:ext>
            </a:extLst>
          </p:cNvPr>
          <p:cNvSpPr>
            <a:spLocks noGrp="1"/>
          </p:cNvSpPr>
          <p:nvPr>
            <p:ph type="body" idx="1"/>
          </p:nvPr>
        </p:nvSpPr>
        <p:spPr/>
        <p:txBody>
          <a:bodyPr/>
          <a:lstStyle/>
          <a:p>
            <a:pPr algn="r" rtl="1"/>
            <a:r>
              <a:rPr lang="ar-EG" sz="2400" b="1" i="0" dirty="0">
                <a:solidFill>
                  <a:srgbClr val="000000"/>
                </a:solidFill>
                <a:effectLst/>
                <a:latin typeface="Segoe UI Web (Arabic)"/>
              </a:rPr>
              <a:t>الإبداع وريادة الأعمال: تحويل الأفكار إلى فرص مشاريع جديدة</a:t>
            </a:r>
            <a:endParaRPr lang="en-US" sz="2400" b="1" i="0" dirty="0">
              <a:solidFill>
                <a:srgbClr val="000000"/>
              </a:solidFill>
              <a:effectLst/>
              <a:latin typeface="Segoe UI Web (Arabic)"/>
            </a:endParaRPr>
          </a:p>
          <a:p>
            <a:pPr algn="r" rtl="1"/>
            <a:endParaRPr lang="ar-EG" sz="2400" b="1"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بدأت جميع الأعمال الناجحة بتأسيس فكرة جيدة. </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1" i="0" dirty="0">
                <a:solidFill>
                  <a:srgbClr val="000000"/>
                </a:solidFill>
                <a:effectLst/>
                <a:latin typeface="Segoe UI Web (Arabic)"/>
              </a:rPr>
              <a:t>الفكرة</a:t>
            </a:r>
            <a:r>
              <a:rPr lang="ar-EG" sz="2400" b="0" i="0" dirty="0">
                <a:solidFill>
                  <a:srgbClr val="000000"/>
                </a:solidFill>
                <a:effectLst/>
                <a:latin typeface="Segoe UI Web (Arabic)"/>
              </a:rPr>
              <a:t> عبارة عن سلسلة غير منظمة من الأفكار أو الأفكار التي يتم صقلها بعد ذلك لتحديد ما إذا كان يمكن تشكيلها في فرصة مشروع جديد قابلة للتطبيق. </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ريادة الأعمال مبنية على توليد أفكار جديدة ومفيدة.</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الفكرة أو الفرصة أو الحل إبداعي ، إذا كان جديدا ومفيدا.</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1" i="0" dirty="0">
                <a:solidFill>
                  <a:srgbClr val="000000"/>
                </a:solidFill>
                <a:effectLst/>
                <a:latin typeface="Segoe UI Web (Arabic)"/>
              </a:rPr>
              <a:t>الإبداع</a:t>
            </a:r>
            <a:r>
              <a:rPr lang="ar-EG" sz="2400" b="0" i="0" dirty="0">
                <a:solidFill>
                  <a:srgbClr val="000000"/>
                </a:solidFill>
                <a:effectLst/>
                <a:latin typeface="Segoe UI Web (Arabic)"/>
              </a:rPr>
              <a:t> ، وهو جزء من عقلية ريادة الأعمال ، هو أحد الأبعاد الأساسية لريادة الأعمال الاستراتيجية.</a:t>
            </a:r>
            <a:endParaRPr lang="en-US" sz="1600" b="0" dirty="0"/>
          </a:p>
        </p:txBody>
      </p:sp>
      <p:sp>
        <p:nvSpPr>
          <p:cNvPr id="4" name="Slide Number Placeholder 3">
            <a:extLst>
              <a:ext uri="{FF2B5EF4-FFF2-40B4-BE49-F238E27FC236}">
                <a16:creationId xmlns:a16="http://schemas.microsoft.com/office/drawing/2014/main" id="{712BF930-1AA1-9114-B33F-C5153EE22AAF}"/>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938947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None/>
              <a:tabLst/>
              <a:defRPr/>
            </a:pPr>
            <a:r>
              <a:rPr lang="ar-EG" sz="1600" b="1" dirty="0"/>
              <a:t>الابتكار</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None/>
              <a:tabLst/>
              <a:defRPr/>
            </a:pPr>
            <a:endParaRPr lang="ar-EG" sz="1600" dirty="0"/>
          </a:p>
          <a:p>
            <a:pPr marL="285750" indent="-285750" algn="r" rtl="1">
              <a:buFont typeface="Arial" panose="020B0604020202020204" pitchFamily="34" charset="0"/>
              <a:buChar char="•"/>
            </a:pPr>
            <a:r>
              <a:rPr lang="ar-EG" sz="1600" b="1" dirty="0"/>
              <a:t>الابتكار </a:t>
            </a:r>
            <a:r>
              <a:rPr lang="ar-EG" sz="1600" b="0" dirty="0"/>
              <a:t>هو نتيجة الإبداع.</a:t>
            </a:r>
          </a:p>
          <a:p>
            <a:pPr marL="285750" indent="-285750" algn="r" rtl="1">
              <a:buFont typeface="Arial" panose="020B0604020202020204" pitchFamily="34" charset="0"/>
              <a:buChar char="•"/>
            </a:pPr>
            <a:endParaRPr lang="ar-EG" sz="1600" b="1" dirty="0"/>
          </a:p>
          <a:p>
            <a:pPr marL="285750" indent="-285750" algn="r" rtl="1">
              <a:buFont typeface="Arial" panose="020B0604020202020204" pitchFamily="34" charset="0"/>
              <a:buChar char="•"/>
            </a:pPr>
            <a:r>
              <a:rPr lang="ar-EG" sz="1600" dirty="0"/>
              <a:t>إنه حل مشكلة أو طريقة لاغتنام فرصة.</a:t>
            </a:r>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r>
              <a:rPr lang="ar-EG" sz="1600" b="1" dirty="0"/>
              <a:t> </a:t>
            </a:r>
            <a:r>
              <a:rPr lang="ar-EG" sz="1600" b="0" dirty="0"/>
              <a:t>إنه المنتج أو الخدمة أو التكنولوجيا أو العملية التي تنبثق من التفكير الإبداعي جنبا إلى جنب مع التطبيق الذي ينتج عنه تكوين مشروع جديد أو إعادة اختراع في شركة قائمة.</a:t>
            </a:r>
          </a:p>
          <a:p>
            <a:pPr marL="285750" indent="-285750" algn="r" rtl="1">
              <a:buFont typeface="Arial" panose="020B0604020202020204" pitchFamily="34" charset="0"/>
              <a:buChar char="•"/>
            </a:pPr>
            <a:endParaRPr lang="ar-EG" sz="1600" b="1" dirty="0"/>
          </a:p>
          <a:p>
            <a:pPr marL="0" indent="0" algn="r" rtl="1">
              <a:buFont typeface="Arial" panose="020B0604020202020204" pitchFamily="34" charset="0"/>
              <a:buNone/>
            </a:pPr>
            <a:r>
              <a:rPr lang="ar-EG" sz="1600" b="1" u="sng" dirty="0"/>
              <a:t> ثلاث استراتيجيات مبتكرة يمكن لرواد الأعمال اختيارها:</a:t>
            </a:r>
          </a:p>
          <a:p>
            <a:pPr marL="0" indent="0" algn="r" rtl="1">
              <a:buFont typeface="Arial" panose="020B0604020202020204" pitchFamily="34" charset="0"/>
              <a:buNone/>
            </a:pPr>
            <a:endParaRPr lang="ar-EG" sz="1600" b="1" u="sng" dirty="0"/>
          </a:p>
          <a:p>
            <a:pPr marL="285750" indent="-285750" algn="r" rtl="1">
              <a:buFont typeface="Arial" panose="020B0604020202020204" pitchFamily="34" charset="0"/>
              <a:buChar char="•"/>
            </a:pPr>
            <a:r>
              <a:rPr lang="ar-EG" sz="1600" dirty="0"/>
              <a:t>• تتضمن </a:t>
            </a:r>
            <a:r>
              <a:rPr lang="ar-EG" sz="1600" b="1" dirty="0"/>
              <a:t>استراتيجيات الابتكار المقلد </a:t>
            </a:r>
            <a:r>
              <a:rPr lang="ar-EG" sz="1600" dirty="0"/>
              <a:t>أخذ فكرة اكتشفها شخص آخر بالفعل وبناء مشروع جديد حول تلك الفكرة.</a:t>
            </a:r>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r>
              <a:rPr lang="ar-EG" sz="1600" dirty="0"/>
              <a:t>• تتضمن </a:t>
            </a:r>
            <a:r>
              <a:rPr lang="ar-EG" sz="1600" b="1" dirty="0"/>
              <a:t>استراتيجيات الابتكار التطوري </a:t>
            </a:r>
            <a:r>
              <a:rPr lang="ar-EG" sz="1600" dirty="0"/>
              <a:t>أخذ فكرة وتقديم طريقة للقيام بشيء أفضل (أو أسرع أو أرخص أو مع خيارات أكثر) مما يتم القيام به حاليا.</a:t>
            </a:r>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r>
              <a:rPr lang="ar-EG" sz="1600" dirty="0"/>
              <a:t>• ترفض </a:t>
            </a:r>
            <a:r>
              <a:rPr lang="ar-EG" sz="1600" b="1" dirty="0"/>
              <a:t>استراتيجيات الابتكار الثورية </a:t>
            </a:r>
            <a:r>
              <a:rPr lang="ar-EG" sz="1600" dirty="0"/>
              <a:t>الأفكار الحالية وتقدم طريقة للقيام بشيء مختلف جذريا عن الطريقة التي يتم بها الآن..</a:t>
            </a:r>
            <a:endParaRPr lang="en-US" sz="1600"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083857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B23C3-9C3A-941A-D20F-FB2EED9189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2E7ADE-CBB8-D912-AAFE-56DB392BEA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EDD664-43A8-0E31-7BC3-28EFAFC9B17D}"/>
              </a:ext>
            </a:extLst>
          </p:cNvPr>
          <p:cNvSpPr>
            <a:spLocks noGrp="1"/>
          </p:cNvSpPr>
          <p:nvPr>
            <p:ph type="body" idx="1"/>
          </p:nvPr>
        </p:nvSpPr>
        <p:spPr/>
        <p:txBody>
          <a:bodyPr/>
          <a:lstStyle/>
          <a:p>
            <a:pPr algn="r" rtl="1"/>
            <a:r>
              <a:rPr lang="ar-EG" sz="2400" b="1" i="0" dirty="0">
                <a:solidFill>
                  <a:srgbClr val="000000"/>
                </a:solidFill>
                <a:effectLst/>
                <a:latin typeface="Segoe UI Web (Arabic)"/>
              </a:rPr>
              <a:t>الأفكار إلى فرص</a:t>
            </a:r>
            <a:endParaRPr lang="en-US" sz="2400" b="1" i="0" dirty="0">
              <a:solidFill>
                <a:srgbClr val="000000"/>
              </a:solidFill>
              <a:effectLst/>
              <a:latin typeface="Segoe UI Web (Arabic)"/>
            </a:endParaRPr>
          </a:p>
          <a:p>
            <a:pPr algn="r" rtl="1"/>
            <a:endParaRPr lang="en-US" sz="2400" b="1" i="0" dirty="0">
              <a:solidFill>
                <a:srgbClr val="000000"/>
              </a:solidFill>
              <a:effectLst/>
              <a:latin typeface="Segoe UI Web (Arabic)"/>
            </a:endParaRPr>
          </a:p>
          <a:p>
            <a:pPr algn="r" rtl="1"/>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1" i="0" dirty="0">
                <a:solidFill>
                  <a:srgbClr val="000000"/>
                </a:solidFill>
                <a:effectLst/>
                <a:latin typeface="Segoe UI Web (Arabic)"/>
              </a:rPr>
              <a:t>التعرف على الفرص: </a:t>
            </a:r>
            <a:r>
              <a:rPr lang="ar-EG" sz="2400" b="0" i="0" dirty="0">
                <a:solidFill>
                  <a:srgbClr val="000000"/>
                </a:solidFill>
                <a:effectLst/>
                <a:latin typeface="Segoe UI Web (Arabic)"/>
              </a:rPr>
              <a:t>العملية التي يبحث من خلالها رواد الأعمال عن الأفكار الجديدة التي تؤدي إلى فرص عمل والتقاطها وصقلها. </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بدلا من ذلك ، الأفكار هي نتيجة مسح وتفسير البيئة من حولنا.</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لقد تعلم الأفراد والفرق المميلون للأفكار أن يكونوا على دراية بالإشارات التي تحيط بهم وأن يبحثوا بنشاط عن المحفزات البيئية واحتياجات السوق ويقيمون روابط بينها. </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يعتقد الباحثون أن </a:t>
            </a:r>
            <a:r>
              <a:rPr lang="ar-EG" sz="2400" b="1" i="0" dirty="0">
                <a:solidFill>
                  <a:srgbClr val="000000"/>
                </a:solidFill>
                <a:effectLst/>
                <a:latin typeface="Segoe UI Web (Arabic)"/>
              </a:rPr>
              <a:t>التعرف على الفرص </a:t>
            </a:r>
            <a:r>
              <a:rPr lang="ar-EG" sz="2400" b="0" i="0" dirty="0">
                <a:solidFill>
                  <a:srgbClr val="000000"/>
                </a:solidFill>
                <a:effectLst/>
                <a:latin typeface="Segoe UI Web (Arabic)"/>
              </a:rPr>
              <a:t>هو أحد أهم سلوكيات رواد الأعمال.</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يتم تجاهل ريادة الأعمال كمجال للدراسة بشكل متزايد على أنها حلقة الوصل ، أو الرابط ، بين الأفراد المغامرين والفرص القيمة.</a:t>
            </a:r>
            <a:endParaRPr lang="en-US" sz="1600" dirty="0"/>
          </a:p>
        </p:txBody>
      </p:sp>
      <p:sp>
        <p:nvSpPr>
          <p:cNvPr id="4" name="Slide Number Placeholder 3">
            <a:extLst>
              <a:ext uri="{FF2B5EF4-FFF2-40B4-BE49-F238E27FC236}">
                <a16:creationId xmlns:a16="http://schemas.microsoft.com/office/drawing/2014/main" id="{62CCB9A7-2E6B-9B68-964D-6334F5FFB9ED}"/>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7064171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r>
              <a:rPr lang="ar-EG" b="1" dirty="0"/>
              <a:t>فرص ريادة الأعمال </a:t>
            </a:r>
            <a:endParaRPr lang="en-US" b="1" dirty="0"/>
          </a:p>
          <a:p>
            <a:pPr marL="0" indent="0" algn="r" rtl="1">
              <a:buFont typeface="Arial" panose="020B0604020202020204" pitchFamily="34" charset="0"/>
              <a:buNone/>
            </a:pPr>
            <a:endParaRPr lang="ar-EG" b="1" dirty="0"/>
          </a:p>
          <a:p>
            <a:pPr marL="171450" indent="-171450" algn="r" rtl="1">
              <a:buFont typeface="Arial" panose="020B0604020202020204" pitchFamily="34" charset="0"/>
              <a:buChar char="•"/>
            </a:pPr>
            <a:r>
              <a:rPr lang="ar-EG" dirty="0"/>
              <a:t>تتميز بإدخال سلع وخدمات ومواد خام وأسواق وطرق تنظيم جديدة من خلال تكوين علاقات جديدة.</a:t>
            </a:r>
          </a:p>
          <a:p>
            <a:pPr marL="171450" indent="-171450" algn="r" rtl="1">
              <a:buFont typeface="Arial" panose="020B0604020202020204" pitchFamily="34" charset="0"/>
              <a:buChar char="•"/>
            </a:pPr>
            <a:r>
              <a:rPr lang="ar-EG" dirty="0"/>
              <a:t>يمكن تمييزها عن الأنواع الأخرى من الفرص من حيث أنها تنطوي على إنشاء أو تحديد غايات ووسائل جديدة دون أن يلاحظها أحد من قبل المشاركين الآخرين في السوق.</a:t>
            </a:r>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يقظة ريادة الأعمال </a:t>
            </a:r>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ar-EG" dirty="0"/>
              <a:t>هذا يعني أن رواد الأعمال لديهم مجموعة خاصة من المهارات القائمة على الملاحظة والمعرفية التي تساعدهم على تحديد الفرص الجيدة.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984816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224C18-0735-9281-E737-72E658B78B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45D8D6-AA0E-C504-3AA3-3DCDF785C2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C5A23A-1B09-2D2E-264E-8C5E1191CA77}"/>
              </a:ext>
            </a:extLst>
          </p:cNvPr>
          <p:cNvSpPr>
            <a:spLocks noGrp="1"/>
          </p:cNvSpPr>
          <p:nvPr>
            <p:ph type="body" idx="1"/>
          </p:nvPr>
        </p:nvSpPr>
        <p:spPr/>
        <p:txBody>
          <a:bodyPr/>
          <a:lstStyle/>
          <a:p>
            <a:pPr algn="r" rtl="1"/>
            <a:r>
              <a:rPr lang="ar-EG" sz="2400" b="1" i="0" dirty="0">
                <a:solidFill>
                  <a:srgbClr val="000000"/>
                </a:solidFill>
                <a:effectLst/>
                <a:latin typeface="Segoe UI Web (Arabic)"/>
              </a:rPr>
              <a:t>اليقظه</a:t>
            </a:r>
            <a:endParaRPr lang="en-US" sz="2400" b="1" i="0" dirty="0">
              <a:solidFill>
                <a:srgbClr val="000000"/>
              </a:solidFill>
              <a:effectLst/>
              <a:latin typeface="Segoe UI Web (Arabic)"/>
            </a:endParaRPr>
          </a:p>
          <a:p>
            <a:pPr algn="r" rtl="1"/>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هو جزء مما يشكل عقلية ريادة الأعمال ، وهو مطلوب إذا كان الأفراد وفرق الإدارة يعتزمون أن يصبحوا </a:t>
            </a:r>
            <a:r>
              <a:rPr lang="ar-EG" sz="2400" b="1" i="0" dirty="0">
                <a:solidFill>
                  <a:srgbClr val="000000"/>
                </a:solidFill>
                <a:effectLst/>
                <a:latin typeface="Segoe UI Web (Arabic)"/>
              </a:rPr>
              <a:t>رواد أعمال استراتيجيين</a:t>
            </a:r>
            <a:r>
              <a:rPr lang="ar-EG" sz="2400" b="0" i="0" dirty="0">
                <a:solidFill>
                  <a:srgbClr val="000000"/>
                </a:solidFill>
                <a:effectLst/>
                <a:latin typeface="Segoe UI Web (Arabic)"/>
              </a:rPr>
              <a:t>.</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1" i="0" dirty="0">
                <a:solidFill>
                  <a:srgbClr val="000000"/>
                </a:solidFill>
                <a:effectLst/>
                <a:latin typeface="Segoe UI Web (Arabic)"/>
              </a:rPr>
              <a:t>هي القدرة على احتضان المخاطر والتعامل مع الغموض في مواجهة عدم اليقين والتغيير. </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إن امتلاك عقلية ريادية يعني أنك تفكر في الأعمال التجارية بطريقة ينظر إليها إلى عدم اليقين على أنه فائدة.</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من المرجح أن يكون أداء المنظمات التي يمكنها التعامل بنجاح مع عدم اليقين أفضل من تلك التي لا تستطيع التعامل مع عدم معرفة جميع المعلومات أو نتائج القرارات.</a:t>
            </a:r>
          </a:p>
          <a:p>
            <a:pPr marL="342900" indent="-342900" algn="r" rtl="1">
              <a:buFont typeface="Arial" panose="020B0604020202020204" pitchFamily="34" charset="0"/>
              <a:buChar char="•"/>
            </a:pPr>
            <a:r>
              <a:rPr lang="ar-EG" sz="2400" b="0" i="0" dirty="0">
                <a:solidFill>
                  <a:srgbClr val="000000"/>
                </a:solidFill>
                <a:effectLst/>
                <a:latin typeface="Segoe UI Web (Arabic)"/>
              </a:rPr>
              <a:t>لذلك ، يمكن أن يصبح امتلاك عقلية ريادية جزءا من </a:t>
            </a:r>
            <a:r>
              <a:rPr lang="ar-EG" sz="2400" b="1" i="0" dirty="0">
                <a:solidFill>
                  <a:srgbClr val="000000"/>
                </a:solidFill>
                <a:effectLst/>
                <a:latin typeface="Segoe UI Web (Arabic)"/>
              </a:rPr>
              <a:t>الميزة التنافسية للشركة</a:t>
            </a:r>
            <a:r>
              <a:rPr lang="ar-EG" sz="2400" b="0" i="0" dirty="0">
                <a:solidFill>
                  <a:srgbClr val="000000"/>
                </a:solidFill>
                <a:effectLst/>
                <a:latin typeface="Segoe UI Web (Arabic)"/>
              </a:rPr>
              <a:t>.</a:t>
            </a:r>
            <a:endParaRPr lang="en-US" sz="1600" dirty="0"/>
          </a:p>
        </p:txBody>
      </p:sp>
      <p:sp>
        <p:nvSpPr>
          <p:cNvPr id="4" name="Slide Number Placeholder 3">
            <a:extLst>
              <a:ext uri="{FF2B5EF4-FFF2-40B4-BE49-F238E27FC236}">
                <a16:creationId xmlns:a16="http://schemas.microsoft.com/office/drawing/2014/main" id="{5485E4A7-BA8D-D863-63F9-91EE11EE15DA}"/>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6357482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D3DA5-0DF3-66F1-28F6-630802CA2F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56180D-16ED-19BF-4BEC-B5E8EA08AB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7617F1-2F63-21D0-F271-40D8E7D8D7D5}"/>
              </a:ext>
            </a:extLst>
          </p:cNvPr>
          <p:cNvSpPr>
            <a:spLocks noGrp="1"/>
          </p:cNvSpPr>
          <p:nvPr>
            <p:ph type="body" idx="1"/>
          </p:nvPr>
        </p:nvSpPr>
        <p:spPr/>
        <p:txBody>
          <a:bodyPr/>
          <a:lstStyle/>
          <a:p>
            <a:pPr algn="ctr" rtl="1"/>
            <a:r>
              <a:rPr lang="ar-EG" sz="2400" b="1" i="0" dirty="0">
                <a:solidFill>
                  <a:srgbClr val="000000"/>
                </a:solidFill>
                <a:effectLst/>
                <a:latin typeface="Segoe UI Web (Arabic)"/>
              </a:rPr>
              <a:t>سمات عقلية ريادة الأعمال</a:t>
            </a:r>
            <a:endParaRPr lang="en-US" sz="2400" b="0" i="0" dirty="0">
              <a:solidFill>
                <a:srgbClr val="000000"/>
              </a:solidFill>
              <a:effectLst/>
              <a:latin typeface="Segoe UI Web (Arabic)"/>
            </a:endParaRPr>
          </a:p>
          <a:p>
            <a:pPr marL="342900" indent="-342900" algn="ctr" rtl="1">
              <a:buFont typeface="Arial" panose="020B0604020202020204" pitchFamily="34" charset="0"/>
              <a:buChar char="•"/>
            </a:pPr>
            <a:endParaRPr lang="en-US" sz="1600" dirty="0"/>
          </a:p>
        </p:txBody>
      </p:sp>
      <p:sp>
        <p:nvSpPr>
          <p:cNvPr id="4" name="Slide Number Placeholder 3">
            <a:extLst>
              <a:ext uri="{FF2B5EF4-FFF2-40B4-BE49-F238E27FC236}">
                <a16:creationId xmlns:a16="http://schemas.microsoft.com/office/drawing/2014/main" id="{E5FA4358-DD77-0ADF-F8D0-245B8D9FD98E}"/>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9932055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68298-9071-369E-0E3E-BD2809B9BC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9DBB54-AAB7-41FA-1B17-E2E83A288D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2E3591-CE01-853E-9AAE-2F77FA5402CD}"/>
              </a:ext>
            </a:extLst>
          </p:cNvPr>
          <p:cNvSpPr>
            <a:spLocks noGrp="1"/>
          </p:cNvSpPr>
          <p:nvPr>
            <p:ph type="body" idx="1"/>
          </p:nvPr>
        </p:nvSpPr>
        <p:spPr/>
        <p:txBody>
          <a:bodyPr/>
          <a:lstStyle/>
          <a:p>
            <a:pPr marL="0" indent="0" algn="r" rtl="1">
              <a:buFont typeface="Arial" panose="020B0604020202020204" pitchFamily="34" charset="0"/>
              <a:buNone/>
            </a:pPr>
            <a:r>
              <a:rPr lang="ar-EG" b="1" i="0" dirty="0">
                <a:solidFill>
                  <a:srgbClr val="000000"/>
                </a:solidFill>
                <a:effectLst/>
                <a:latin typeface="Segoe UI Web (Arabic)"/>
              </a:rPr>
              <a:t>الشخصية الاستباقية</a:t>
            </a:r>
            <a:endParaRPr lang="en-US" b="1" i="0" dirty="0">
              <a:solidFill>
                <a:srgbClr val="000000"/>
              </a:solidFill>
              <a:effectLst/>
              <a:latin typeface="Segoe UI Web (Arabic)"/>
            </a:endParaRPr>
          </a:p>
          <a:p>
            <a:pPr marL="171450" indent="-171450" algn="r" rtl="1">
              <a:buFont typeface="Arial" panose="020B0604020202020204" pitchFamily="34" charset="0"/>
              <a:buChar char="•"/>
            </a:pPr>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هل يمتلك رواد الأعمال الناجحون القدرة على البحث عن الفرص والعثور عليها بسهولة أكبر من الآخرين؟ </a:t>
            </a: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1" i="0" u="sng" dirty="0">
                <a:solidFill>
                  <a:srgbClr val="000000"/>
                </a:solidFill>
                <a:effectLst/>
                <a:latin typeface="Segoe UI Web (Arabic)"/>
              </a:rPr>
              <a:t>تعرف بأنها القدرة على التصرف بطريقة تؤثر على التغيير في البيئة. </a:t>
            </a:r>
          </a:p>
          <a:p>
            <a:pPr marL="171450" indent="-171450" algn="r" rtl="1">
              <a:buFont typeface="Arial" panose="020B0604020202020204" pitchFamily="34" charset="0"/>
              <a:buChar char="•"/>
            </a:pPr>
            <a:endParaRPr lang="ar-EG" b="1"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"البحث عن الفرص ، وإظهار المبادرة ، واتخاذ الإجراءات والمثابرة حتى تصل إلى النهاية من خلال إحداث التغيير".</a:t>
            </a:r>
            <a:endParaRPr lang="en-US" b="0" dirty="0"/>
          </a:p>
        </p:txBody>
      </p:sp>
      <p:sp>
        <p:nvSpPr>
          <p:cNvPr id="4" name="Slide Number Placeholder 3">
            <a:extLst>
              <a:ext uri="{FF2B5EF4-FFF2-40B4-BE49-F238E27FC236}">
                <a16:creationId xmlns:a16="http://schemas.microsoft.com/office/drawing/2014/main" id="{0C7E442E-BB30-DF3E-7D5D-1326B93207DF}"/>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7711531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41D74C-66DC-2EF7-6C00-58177D7BB6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BB65AC-2425-BA28-5A76-5A71C8DCD6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C2E947-4187-D1CE-CF56-C186B7EB467A}"/>
              </a:ext>
            </a:extLst>
          </p:cNvPr>
          <p:cNvSpPr>
            <a:spLocks noGrp="1"/>
          </p:cNvSpPr>
          <p:nvPr>
            <p:ph type="body" idx="1"/>
          </p:nvPr>
        </p:nvSpPr>
        <p:spPr/>
        <p:txBody>
          <a:bodyPr/>
          <a:lstStyle/>
          <a:p>
            <a:pPr marL="171450" indent="-171450" algn="r" rtl="1">
              <a:buFont typeface="Arial" panose="020B0604020202020204" pitchFamily="34" charset="0"/>
              <a:buChar char="•"/>
            </a:pPr>
            <a:r>
              <a:rPr lang="ar-EG" b="0" i="0" dirty="0">
                <a:solidFill>
                  <a:srgbClr val="000000"/>
                </a:solidFill>
                <a:effectLst/>
                <a:latin typeface="Segoe UI Web (Arabic)"/>
              </a:rPr>
              <a:t>شرح أهمية الشخصية الاستباقية واستراتيجية المنقب في دعم الأنشطة المبتكرة في المشاريع الجديدة؟</a:t>
            </a: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endParaRPr lang="ar-EG" b="1" i="0" dirty="0">
              <a:solidFill>
                <a:srgbClr val="000000"/>
              </a:solidFill>
              <a:effectLst/>
              <a:latin typeface="Segoe UI Web (Arabic)"/>
            </a:endParaRPr>
          </a:p>
          <a:p>
            <a:pPr marL="171450" indent="-171450" algn="r" rtl="1">
              <a:buFont typeface="Arial" panose="020B0604020202020204" pitchFamily="34" charset="0"/>
              <a:buChar char="•"/>
            </a:pPr>
            <a:r>
              <a:rPr lang="ar-EG" b="1" i="0" dirty="0">
                <a:solidFill>
                  <a:srgbClr val="000000"/>
                </a:solidFill>
                <a:effectLst/>
                <a:latin typeface="Segoe UI Web (Arabic)"/>
              </a:rPr>
              <a:t>يميل المالكون الاستباقيون إلى استخدام استراتيجية التنقيب </a:t>
            </a:r>
            <a:r>
              <a:rPr lang="ar-EG" b="0" i="0" dirty="0">
                <a:solidFill>
                  <a:srgbClr val="000000"/>
                </a:solidFill>
                <a:effectLst/>
                <a:latin typeface="Segoe UI Web (Arabic)"/>
              </a:rPr>
              <a:t>، حيث يبحثون في السوق عن منتجات وخدمات وتقنيات جديدة.</a:t>
            </a: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 إنهم </a:t>
            </a:r>
            <a:r>
              <a:rPr lang="ar-EG" b="1" i="0" dirty="0">
                <a:solidFill>
                  <a:srgbClr val="000000"/>
                </a:solidFill>
                <a:effectLst/>
                <a:latin typeface="Segoe UI Web (Arabic)"/>
              </a:rPr>
              <a:t>مبدعون التغيير في صناعاتهم </a:t>
            </a:r>
            <a:r>
              <a:rPr lang="ar-EG" b="0" i="0" dirty="0">
                <a:solidFill>
                  <a:srgbClr val="000000"/>
                </a:solidFill>
                <a:effectLst/>
                <a:latin typeface="Segoe UI Web (Arabic)"/>
              </a:rPr>
              <a:t>، ويعتمدون على المسح البيئي والتنبؤ بعيد المدى لمساعدتهم على تحديد الفرص الجديدة الحاسمة لنجاحهم.</a:t>
            </a:r>
            <a:endParaRPr lang="en-US" dirty="0"/>
          </a:p>
        </p:txBody>
      </p:sp>
      <p:sp>
        <p:nvSpPr>
          <p:cNvPr id="4" name="Slide Number Placeholder 3">
            <a:extLst>
              <a:ext uri="{FF2B5EF4-FFF2-40B4-BE49-F238E27FC236}">
                <a16:creationId xmlns:a16="http://schemas.microsoft.com/office/drawing/2014/main" id="{38D82393-73D5-2871-359A-1DF66B0EEE8B}"/>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717219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AE71DA-731D-058E-9B06-32B5236ADA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54F9D1-2D60-6751-B4B0-BF2BCA5EAD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05BF46-25D0-E16B-7A65-05BBD85B7516}"/>
              </a:ext>
            </a:extLst>
          </p:cNvPr>
          <p:cNvSpPr>
            <a:spLocks noGrp="1"/>
          </p:cNvSpPr>
          <p:nvPr>
            <p:ph type="body" idx="1"/>
          </p:nvPr>
        </p:nvSpPr>
        <p:spPr/>
        <p:txBody>
          <a:bodyPr/>
          <a:lstStyle/>
          <a:p>
            <a:pPr algn="ctr" rtl="1"/>
            <a:r>
              <a:rPr lang="ar-EG" b="1" dirty="0"/>
              <a:t>شخصية رائد الأعمال الاستباقية واستراتيجية المنقب والابتكارات</a:t>
            </a:r>
            <a:endParaRPr lang="en-US" b="1" dirty="0"/>
          </a:p>
        </p:txBody>
      </p:sp>
      <p:sp>
        <p:nvSpPr>
          <p:cNvPr id="4" name="Slide Number Placeholder 3">
            <a:extLst>
              <a:ext uri="{FF2B5EF4-FFF2-40B4-BE49-F238E27FC236}">
                <a16:creationId xmlns:a16="http://schemas.microsoft.com/office/drawing/2014/main" id="{10343E61-08DA-FB19-FB61-E997294CAB4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1848148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12E39-DE5C-1A53-8D81-650C13C2C6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E87EE9-A87F-2DC7-19D1-CE67878B89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098CED-B4F2-BF32-02CE-1C9E6748B489}"/>
              </a:ext>
            </a:extLst>
          </p:cNvPr>
          <p:cNvSpPr>
            <a:spLocks noGrp="1"/>
          </p:cNvSpPr>
          <p:nvPr>
            <p:ph type="body" idx="1"/>
          </p:nvPr>
        </p:nvSpPr>
        <p:spPr/>
        <p:txBody>
          <a:bodyPr/>
          <a:lstStyle/>
          <a:p>
            <a:pPr marL="171450" indent="-171450" algn="r" rtl="1">
              <a:buFont typeface="Arial" panose="020B0604020202020204" pitchFamily="34" charset="0"/>
              <a:buChar char="•"/>
            </a:pPr>
            <a:r>
              <a:rPr lang="ar-EG" b="1" i="0" dirty="0">
                <a:solidFill>
                  <a:srgbClr val="000000"/>
                </a:solidFill>
                <a:effectLst/>
                <a:latin typeface="Segoe UI Web (Arabic)"/>
              </a:rPr>
              <a:t>رواد الأعمال الاستباقيون انتهازيون ، وباستخدام استراتيجية التنقيب ، كانوا قادرين على:</a:t>
            </a:r>
            <a:endParaRPr lang="en-US" b="1" i="0" dirty="0">
              <a:solidFill>
                <a:srgbClr val="000000"/>
              </a:solidFill>
              <a:effectLst/>
              <a:latin typeface="Segoe UI Web (Arabic)"/>
            </a:endParaRPr>
          </a:p>
          <a:p>
            <a:pPr marL="171450" indent="-171450" algn="r" rtl="1">
              <a:buFont typeface="Arial" panose="020B0604020202020204" pitchFamily="34" charset="0"/>
              <a:buChar char="•"/>
            </a:pPr>
            <a:endParaRPr lang="ar-EG" b="1"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    - </a:t>
            </a:r>
            <a:r>
              <a:rPr lang="ar-EG" b="1" i="0" dirty="0">
                <a:solidFill>
                  <a:srgbClr val="000000"/>
                </a:solidFill>
                <a:effectLst/>
                <a:latin typeface="Segoe UI Web (Arabic)"/>
              </a:rPr>
              <a:t>الانخراط في الاستهداف المبتكر </a:t>
            </a:r>
            <a:r>
              <a:rPr lang="ar-EG" b="0" i="0" dirty="0">
                <a:solidFill>
                  <a:srgbClr val="000000"/>
                </a:solidFill>
                <a:effectLst/>
                <a:latin typeface="Segoe UI Web (Arabic)"/>
              </a:rPr>
              <a:t>(على سبيل المثال، منتجات جديدة أو محسنة، والمغامرة في أسواق جديدة، باستخدام قنوات توزيع جديدة)،  </a:t>
            </a:r>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 </a:t>
            </a:r>
          </a:p>
          <a:p>
            <a:pPr marL="171450" indent="-171450" algn="r" rtl="1">
              <a:buFont typeface="Arial" panose="020B0604020202020204" pitchFamily="34" charset="0"/>
              <a:buChar char="•"/>
            </a:pPr>
            <a:r>
              <a:rPr lang="ar-EG" b="0" i="0" dirty="0">
                <a:solidFill>
                  <a:srgbClr val="000000"/>
                </a:solidFill>
                <a:effectLst/>
                <a:latin typeface="Segoe UI Web (Arabic)"/>
              </a:rPr>
              <a:t>    - </a:t>
            </a:r>
            <a:r>
              <a:rPr lang="ar-EG" b="1" i="0" dirty="0">
                <a:solidFill>
                  <a:srgbClr val="000000"/>
                </a:solidFill>
                <a:effectLst/>
                <a:latin typeface="Segoe UI Web (Arabic)"/>
              </a:rPr>
              <a:t>تطوير أنظمة مبتكرة لمؤسساتهم </a:t>
            </a:r>
            <a:r>
              <a:rPr lang="ar-EG" b="0" i="0" dirty="0">
                <a:solidFill>
                  <a:srgbClr val="000000"/>
                </a:solidFill>
                <a:effectLst/>
                <a:latin typeface="Segoe UI Web (Arabic)"/>
              </a:rPr>
              <a:t>(على سبيل المثال ، طرق جديدة للتنظيم أو الإدارة) ، و</a:t>
            </a:r>
            <a:endParaRPr lang="en-US" b="0" i="0" dirty="0">
              <a:solidFill>
                <a:srgbClr val="000000"/>
              </a:solidFill>
              <a:effectLst/>
              <a:latin typeface="Segoe UI Web (Arabic)"/>
            </a:endParaRP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     - </a:t>
            </a:r>
            <a:r>
              <a:rPr lang="ar-EG" b="1" i="0" dirty="0">
                <a:solidFill>
                  <a:srgbClr val="000000"/>
                </a:solidFill>
                <a:effectLst/>
                <a:latin typeface="Segoe UI Web (Arabic)"/>
              </a:rPr>
              <a:t>إنشاء دعامات حدودية مبتكرة </a:t>
            </a:r>
            <a:r>
              <a:rPr lang="ar-EG" b="0" i="0" dirty="0">
                <a:solidFill>
                  <a:srgbClr val="000000"/>
                </a:solidFill>
                <a:effectLst/>
                <a:latin typeface="Segoe UI Web (Arabic)"/>
              </a:rPr>
              <a:t>(طرق جديدة للتمويل ، ودمج تكنولوجيا المعلومات الجديدة).</a:t>
            </a:r>
            <a:endParaRPr lang="en-US" dirty="0"/>
          </a:p>
        </p:txBody>
      </p:sp>
      <p:sp>
        <p:nvSpPr>
          <p:cNvPr id="4" name="Slide Number Placeholder 3">
            <a:extLst>
              <a:ext uri="{FF2B5EF4-FFF2-40B4-BE49-F238E27FC236}">
                <a16:creationId xmlns:a16="http://schemas.microsoft.com/office/drawing/2014/main" id="{03E72B5A-4913-4C5B-C696-51529F6EB750}"/>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3392779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46BB40-7354-F80E-7F1E-EDD549D698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DFA991-030E-880B-F6E2-D29FC920F2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46C581-0753-96A3-3593-013E68926B89}"/>
              </a:ext>
            </a:extLst>
          </p:cNvPr>
          <p:cNvSpPr>
            <a:spLocks noGrp="1"/>
          </p:cNvSpPr>
          <p:nvPr>
            <p:ph type="body" idx="1"/>
          </p:nvPr>
        </p:nvSpPr>
        <p:spPr/>
        <p:txBody>
          <a:bodyPr/>
          <a:lstStyle/>
          <a:p>
            <a:pPr algn="r" rtl="1"/>
            <a:r>
              <a:rPr lang="ar-EG" b="1" dirty="0"/>
              <a:t>استخدم المقياس التالي لتقييم درجة الاستباقية الخاصة بك</a:t>
            </a:r>
            <a:endParaRPr lang="en-US" b="1" dirty="0"/>
          </a:p>
        </p:txBody>
      </p:sp>
      <p:sp>
        <p:nvSpPr>
          <p:cNvPr id="4" name="Slide Number Placeholder 3">
            <a:extLst>
              <a:ext uri="{FF2B5EF4-FFF2-40B4-BE49-F238E27FC236}">
                <a16:creationId xmlns:a16="http://schemas.microsoft.com/office/drawing/2014/main" id="{27F3D633-55C8-B8D7-36C4-D45EAFDF3089}"/>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2352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900485-AFD3-7CD9-CA0B-3CE7E44284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AD9412-D733-F114-1CFC-8D941FA2E5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DB55F0-FC42-8278-373F-F38AD7DDCB84}"/>
              </a:ext>
            </a:extLst>
          </p:cNvPr>
          <p:cNvSpPr>
            <a:spLocks noGrp="1"/>
          </p:cNvSpPr>
          <p:nvPr>
            <p:ph type="body" idx="1"/>
          </p:nvPr>
        </p:nvSpPr>
        <p:spPr/>
        <p:txBody>
          <a:bodyPr/>
          <a:lstStyle/>
          <a:p>
            <a:pPr marL="0" indent="0" algn="r" rtl="1">
              <a:buFont typeface="Arial" panose="020B0604020202020204" pitchFamily="34" charset="0"/>
              <a:buNone/>
            </a:pPr>
            <a:r>
              <a:rPr lang="ar-EG" sz="1200" b="1" i="0" u="sng" kern="1200" dirty="0">
                <a:solidFill>
                  <a:schemeClr val="tx1"/>
                </a:solidFill>
                <a:effectLst/>
                <a:latin typeface="+mn-lt"/>
                <a:ea typeface="+mn-ea"/>
                <a:cs typeface="+mn-cs"/>
              </a:rPr>
              <a:t>مصادر الأفكار للمشاريع الجديدة</a:t>
            </a:r>
            <a:r>
              <a:rPr lang="en-US" sz="1200" b="1" i="0" u="sng" kern="1200" dirty="0">
                <a:solidFill>
                  <a:schemeClr val="tx1"/>
                </a:solidFill>
                <a:effectLst/>
                <a:latin typeface="+mn-lt"/>
                <a:ea typeface="+mn-ea"/>
                <a:cs typeface="+mn-cs"/>
              </a:rPr>
              <a:t>:</a:t>
            </a:r>
          </a:p>
          <a:p>
            <a:pPr marL="171450" indent="-171450" algn="r" rtl="1">
              <a:buFont typeface="Arial" panose="020B0604020202020204" pitchFamily="34" charset="0"/>
              <a:buChar char="•"/>
            </a:pPr>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1" i="0" dirty="0">
                <a:solidFill>
                  <a:srgbClr val="000000"/>
                </a:solidFill>
                <a:effectLst/>
                <a:latin typeface="Segoe UI Web (Arabic)"/>
              </a:rPr>
              <a:t>1. الخبرة العملية</a:t>
            </a:r>
          </a:p>
          <a:p>
            <a:pPr marL="171450" indent="-171450" algn="r" rtl="1">
              <a:buFont typeface="Arial" panose="020B0604020202020204" pitchFamily="34" charset="0"/>
              <a:buChar char="•"/>
            </a:pPr>
            <a:r>
              <a:rPr lang="ar-EG" b="0" i="0" dirty="0">
                <a:solidFill>
                  <a:srgbClr val="000000"/>
                </a:solidFill>
                <a:effectLst/>
                <a:latin typeface="Segoe UI Web (Arabic)"/>
              </a:rPr>
              <a:t>أكثر من نصف جميع الأفكار للمشاريع الجديدة تنبثق من الخبرات التي يتمتع بها رواد الأعمال في العمل في الصناعة لأصحاب العمل. </a:t>
            </a:r>
          </a:p>
          <a:p>
            <a:pPr marL="171450" indent="-171450" algn="r" rtl="1">
              <a:buFont typeface="Arial" panose="020B0604020202020204" pitchFamily="34" charset="0"/>
              <a:buChar char="•"/>
            </a:pPr>
            <a:r>
              <a:rPr lang="ar-EG" b="0" i="0" dirty="0">
                <a:solidFill>
                  <a:srgbClr val="000000"/>
                </a:solidFill>
                <a:effectLst/>
                <a:latin typeface="Segoe UI Web (Arabic)"/>
              </a:rPr>
              <a:t>قد تنبع الفكرة من مراقبة ما يشكو منه العملاء أو ما لم يكن متاحا لهم بعد من خلال شركة صاحب العمل أو في الصناعة. </a:t>
            </a:r>
          </a:p>
          <a:p>
            <a:pPr marL="171450" indent="-171450" algn="r" rtl="1">
              <a:buFont typeface="Arial" panose="020B0604020202020204" pitchFamily="34" charset="0"/>
              <a:buChar char="•"/>
            </a:pPr>
            <a:r>
              <a:rPr lang="ar-EG" b="0" i="0" dirty="0">
                <a:solidFill>
                  <a:srgbClr val="000000"/>
                </a:solidFill>
                <a:effectLst/>
                <a:latin typeface="Segoe UI Web (Arabic)"/>
              </a:rPr>
              <a:t>في تجربة العمل الخاصة بك ، قد تتذكر التفكير في أنه قد تكون هناك طريقة مختلفة للقيام بالعمل أو بيع المنتج أو أداء الخدمة.</a:t>
            </a:r>
            <a:endParaRPr lang="en-US" b="0" i="0" dirty="0">
              <a:solidFill>
                <a:srgbClr val="000000"/>
              </a:solidFill>
              <a:effectLst/>
              <a:latin typeface="Segoe UI Web (Arabic)"/>
            </a:endParaRPr>
          </a:p>
          <a:p>
            <a:pPr marL="171450" indent="-171450" algn="r" rtl="1">
              <a:buFont typeface="Arial" panose="020B0604020202020204" pitchFamily="34" charset="0"/>
              <a:buChar char="•"/>
            </a:pPr>
            <a:endParaRPr lang="en-US" b="0" i="0" dirty="0">
              <a:solidFill>
                <a:srgbClr val="000000"/>
              </a:solidFill>
              <a:effectLst/>
              <a:latin typeface="Segoe UI Web (Arabic)"/>
            </a:endParaRP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1" i="0" dirty="0">
                <a:solidFill>
                  <a:srgbClr val="000000"/>
                </a:solidFill>
                <a:effectLst/>
                <a:latin typeface="Segoe UI Web (Arabic)"/>
              </a:rPr>
              <a:t>2. أعمال مماثلة</a:t>
            </a:r>
          </a:p>
          <a:p>
            <a:pPr marL="171450" indent="-171450" algn="r" rtl="1">
              <a:buFont typeface="Arial" panose="020B0604020202020204" pitchFamily="34" charset="0"/>
              <a:buChar char="•"/>
            </a:pPr>
            <a:r>
              <a:rPr lang="ar-EG" b="0" i="0" dirty="0">
                <a:solidFill>
                  <a:srgbClr val="000000"/>
                </a:solidFill>
                <a:effectLst/>
                <a:latin typeface="Segoe UI Web (Arabic)"/>
              </a:rPr>
              <a:t>حتى إذا لم يكن لديك سنوات من الخبرة العملية في صناعة أو سوق ، فقد ترى نشاطا تجاريا في مجال يثير اهتمامك لأنك تحب منتجات معينة أو تعلم أن هناك سوقا متناميا لهذا العمل وتفكر في طريقة للتوسع في الفرصة.</a:t>
            </a:r>
            <a:endParaRPr lang="en-US" b="0" i="0" dirty="0">
              <a:solidFill>
                <a:srgbClr val="000000"/>
              </a:solidFill>
              <a:effectLst/>
              <a:latin typeface="Segoe UI Web (Arabic)"/>
            </a:endParaRPr>
          </a:p>
        </p:txBody>
      </p:sp>
      <p:sp>
        <p:nvSpPr>
          <p:cNvPr id="4" name="Slide Number Placeholder 3">
            <a:extLst>
              <a:ext uri="{FF2B5EF4-FFF2-40B4-BE49-F238E27FC236}">
                <a16:creationId xmlns:a16="http://schemas.microsoft.com/office/drawing/2014/main" id="{AB8EBECC-7F6A-3133-6F89-166A888281E0}"/>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402832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2FADF-0025-5BBE-C6A4-534D7DF6E4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76F3DE-07B3-7273-C973-1781FEF9E3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3153E7-702B-545E-3A22-86B8DD4D67A7}"/>
              </a:ext>
            </a:extLst>
          </p:cNvPr>
          <p:cNvSpPr>
            <a:spLocks noGrp="1"/>
          </p:cNvSpPr>
          <p:nvPr>
            <p:ph type="body" idx="1"/>
          </p:nvPr>
        </p:nvSpPr>
        <p:spPr/>
        <p:txBody>
          <a:bodyPr/>
          <a:lstStyle/>
          <a:p>
            <a:pPr marL="171450" indent="-171450" algn="r" rtl="1">
              <a:buFont typeface="Arial" panose="020B0604020202020204" pitchFamily="34" charset="0"/>
              <a:buChar char="•"/>
            </a:pPr>
            <a:r>
              <a:rPr lang="ar-EG" b="1" i="0" dirty="0">
                <a:solidFill>
                  <a:srgbClr val="000000"/>
                </a:solidFill>
                <a:effectLst/>
                <a:latin typeface="Segoe UI Web (Arabic)"/>
              </a:rPr>
              <a:t>3. هواية أو اهتمام شخصي</a:t>
            </a:r>
          </a:p>
          <a:p>
            <a:pPr marL="171450" indent="-171450" algn="r" rtl="1">
              <a:buFont typeface="Arial" panose="020B0604020202020204" pitchFamily="34" charset="0"/>
              <a:buChar char="•"/>
            </a:pPr>
            <a:r>
              <a:rPr lang="ar-EG" b="0" i="0" dirty="0">
                <a:solidFill>
                  <a:srgbClr val="000000"/>
                </a:solidFill>
                <a:effectLst/>
                <a:latin typeface="Segoe UI Web (Arabic)"/>
              </a:rPr>
              <a:t>يجد الكثير من الناس طريقة لتحويل هواياتهم إلى مشاريع جديدة ناجحة ، ويرون فرصة لنقل شغفهم إلى الآخرين الذين لديهم اهتمامات مماثلة.</a:t>
            </a:r>
            <a:endParaRPr lang="en-US" b="0" i="0" dirty="0">
              <a:solidFill>
                <a:srgbClr val="000000"/>
              </a:solidFill>
              <a:effectLst/>
              <a:latin typeface="Segoe UI Web (Arabic)"/>
            </a:endParaRPr>
          </a:p>
          <a:p>
            <a:pPr marL="171450" indent="-171450" algn="r" rtl="1">
              <a:buFont typeface="Arial" panose="020B0604020202020204" pitchFamily="34" charset="0"/>
              <a:buChar char="•"/>
            </a:pPr>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 </a:t>
            </a:r>
          </a:p>
          <a:p>
            <a:pPr marL="171450" indent="-171450" algn="r" rtl="1">
              <a:buFont typeface="Arial" panose="020B0604020202020204" pitchFamily="34" charset="0"/>
              <a:buChar char="•"/>
            </a:pPr>
            <a:r>
              <a:rPr lang="ar-EG" b="1" i="0" dirty="0">
                <a:solidFill>
                  <a:srgbClr val="000000"/>
                </a:solidFill>
                <a:effectLst/>
                <a:latin typeface="Segoe UI Web (Arabic)"/>
              </a:rPr>
              <a:t>4. الصدفة تحدث ، أو الصدفة</a:t>
            </a:r>
          </a:p>
          <a:p>
            <a:pPr marL="171450" indent="-171450" algn="r" rtl="1">
              <a:buFont typeface="Arial" panose="020B0604020202020204" pitchFamily="34" charset="0"/>
              <a:buChar char="•"/>
            </a:pPr>
            <a:r>
              <a:rPr lang="ar-EG" b="0" i="0" dirty="0">
                <a:solidFill>
                  <a:srgbClr val="000000"/>
                </a:solidFill>
                <a:effectLst/>
                <a:latin typeface="Segoe UI Web (Arabic)"/>
              </a:rPr>
              <a:t>"اذكر أعظم المخترعين. حادث "- مارك توين.</a:t>
            </a:r>
          </a:p>
          <a:p>
            <a:pPr marL="171450" indent="-171450" algn="r" rtl="1">
              <a:buFont typeface="Arial" panose="020B0604020202020204" pitchFamily="34" charset="0"/>
              <a:buChar char="•"/>
            </a:pPr>
            <a:r>
              <a:rPr lang="ar-EG" b="0" i="0" dirty="0">
                <a:solidFill>
                  <a:srgbClr val="000000"/>
                </a:solidFill>
                <a:effectLst/>
                <a:latin typeface="Segoe UI Web (Arabic)"/>
              </a:rPr>
              <a:t>لوحظ أن رواد الأعمال الناجحين يقظون ويهتمون بالأشياء التي يفتقدها معظم الناس. </a:t>
            </a:r>
          </a:p>
          <a:p>
            <a:pPr marL="171450" indent="-171450" algn="r" rtl="1">
              <a:buFont typeface="Arial" panose="020B0604020202020204" pitchFamily="34" charset="0"/>
              <a:buChar char="•"/>
            </a:pPr>
            <a:r>
              <a:rPr lang="ar-EG" b="0" i="0" dirty="0">
                <a:solidFill>
                  <a:srgbClr val="000000"/>
                </a:solidFill>
                <a:effectLst/>
                <a:latin typeface="Segoe UI Web (Arabic)"/>
              </a:rPr>
              <a:t>هذا يزيد من احتمالية عدم مرور فكرة أو فرصة جيدة دون أن يلاحظها أحد ، حتى لو كانت فرصة تحدث.</a:t>
            </a:r>
          </a:p>
          <a:p>
            <a:pPr marL="171450" indent="-171450" algn="r" rtl="1">
              <a:buFont typeface="Arial" panose="020B0604020202020204" pitchFamily="34" charset="0"/>
              <a:buChar char="•"/>
            </a:pPr>
            <a:r>
              <a:rPr lang="ar-EG" b="0" i="0" dirty="0">
                <a:solidFill>
                  <a:srgbClr val="000000"/>
                </a:solidFill>
                <a:effectLst/>
                <a:latin typeface="Segoe UI Web (Arabic)"/>
              </a:rPr>
              <a:t>أدى تعلم الانتباه إلى الإشارات من حولهم إلى اكتشاف العديد من رواد الأعمال للمنتجات والخدمات التي تنشأ من غير المتوقع.</a:t>
            </a:r>
            <a:endParaRPr lang="en-US" dirty="0"/>
          </a:p>
        </p:txBody>
      </p:sp>
      <p:sp>
        <p:nvSpPr>
          <p:cNvPr id="4" name="Slide Number Placeholder 3">
            <a:extLst>
              <a:ext uri="{FF2B5EF4-FFF2-40B4-BE49-F238E27FC236}">
                <a16:creationId xmlns:a16="http://schemas.microsoft.com/office/drawing/2014/main" id="{476B6181-60B8-62A9-0561-6F64494411E8}"/>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8799972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87FA0-FD4A-F708-C050-A5CDDD5317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52751F-D50D-96F0-E5D9-6163FB59C1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D34476-5CB6-4F32-E711-95B1CC794E38}"/>
              </a:ext>
            </a:extLst>
          </p:cNvPr>
          <p:cNvSpPr>
            <a:spLocks noGrp="1"/>
          </p:cNvSpPr>
          <p:nvPr>
            <p:ph type="body" idx="1"/>
          </p:nvPr>
        </p:nvSpPr>
        <p:spPr/>
        <p:txBody>
          <a:bodyPr/>
          <a:lstStyle/>
          <a:p>
            <a:pPr marL="171450" indent="-171450" algn="r" rtl="1">
              <a:buFont typeface="Arial" panose="020B0604020202020204" pitchFamily="34" charset="0"/>
              <a:buChar char="•"/>
            </a:pPr>
            <a:r>
              <a:rPr lang="ar-EG" b="1" i="0" dirty="0">
                <a:solidFill>
                  <a:srgbClr val="000000"/>
                </a:solidFill>
                <a:effectLst/>
                <a:latin typeface="Segoe UI Web (Arabic)"/>
              </a:rPr>
              <a:t>5. العائلة والأصدقاء</a:t>
            </a:r>
            <a:endParaRPr lang="en-US" b="1" i="0" dirty="0">
              <a:solidFill>
                <a:srgbClr val="000000"/>
              </a:solidFill>
              <a:effectLst/>
              <a:latin typeface="Segoe UI Web (Arabic)"/>
            </a:endParaRPr>
          </a:p>
          <a:p>
            <a:pPr marL="0" indent="0" algn="r" rtl="1">
              <a:buFont typeface="Arial" panose="020B0604020202020204" pitchFamily="34" charset="0"/>
              <a:buNone/>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يمكن أن تأتي الأفكار إليك من خلال محادثاتك مع عائلتك وأصدقائك ، وإذا كنت منفتحا على هذه الاقتراحات ، فقد ينتج عن ذلك فرصة عمل رائعة.</a:t>
            </a:r>
            <a:endParaRPr lang="en-US" b="0" i="0" dirty="0">
              <a:solidFill>
                <a:srgbClr val="000000"/>
              </a:solidFill>
              <a:effectLst/>
              <a:latin typeface="Segoe UI Web (Arabic)"/>
            </a:endParaRPr>
          </a:p>
          <a:p>
            <a:pPr marL="171450" indent="-171450" algn="r" rtl="1">
              <a:buFont typeface="Arial" panose="020B0604020202020204" pitchFamily="34" charset="0"/>
              <a:buChar char="•"/>
            </a:pPr>
            <a:endParaRPr lang="en-US" b="0" i="0" dirty="0">
              <a:solidFill>
                <a:srgbClr val="000000"/>
              </a:solidFill>
              <a:effectLst/>
              <a:latin typeface="Segoe UI Web (Arabic)"/>
            </a:endParaRP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1" i="0" dirty="0">
                <a:solidFill>
                  <a:srgbClr val="000000"/>
                </a:solidFill>
                <a:effectLst/>
                <a:latin typeface="Segoe UI Web (Arabic)"/>
              </a:rPr>
              <a:t>6. التعليم والخبرة</a:t>
            </a:r>
          </a:p>
          <a:p>
            <a:pPr marL="171450" indent="-171450" algn="r" rtl="1">
              <a:buFont typeface="Arial" panose="020B0604020202020204" pitchFamily="34" charset="0"/>
              <a:buChar char="•"/>
            </a:pPr>
            <a:r>
              <a:rPr lang="ar-EG" b="0" i="0" dirty="0">
                <a:solidFill>
                  <a:srgbClr val="000000"/>
                </a:solidFill>
                <a:effectLst/>
                <a:latin typeface="Segoe UI Web (Arabic)"/>
              </a:rPr>
              <a:t>هناك طريقة أخرى لاستخدام خبرتك وهي التفكير في ما تعرفه بدلا من ما تفعله كمصدر لفرص العمل.</a:t>
            </a:r>
            <a:endParaRPr lang="en-US" dirty="0"/>
          </a:p>
        </p:txBody>
      </p:sp>
      <p:sp>
        <p:nvSpPr>
          <p:cNvPr id="4" name="Slide Number Placeholder 3">
            <a:extLst>
              <a:ext uri="{FF2B5EF4-FFF2-40B4-BE49-F238E27FC236}">
                <a16:creationId xmlns:a16="http://schemas.microsoft.com/office/drawing/2014/main" id="{F133780B-BE79-9A24-23CE-132B642DAFFA}"/>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6998536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0800E-BD4E-E190-7104-FBD69CA6A0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2E3EFF-0A34-AA9E-3F9D-47ECE4A9F2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C8E9E1-8D29-0A35-3AA2-EBDB0AC3FF39}"/>
              </a:ext>
            </a:extLst>
          </p:cNvPr>
          <p:cNvSpPr>
            <a:spLocks noGrp="1"/>
          </p:cNvSpPr>
          <p:nvPr>
            <p:ph type="body" idx="1"/>
          </p:nvPr>
        </p:nvSpPr>
        <p:spPr/>
        <p:txBody>
          <a:bodyPr/>
          <a:lstStyle/>
          <a:p>
            <a:pPr marL="0" indent="0" algn="r" rtl="1">
              <a:buFont typeface="Arial" panose="020B0604020202020204" pitchFamily="34" charset="0"/>
              <a:buNone/>
            </a:pPr>
            <a:r>
              <a:rPr lang="ar-EG" b="1" dirty="0"/>
              <a:t>البحث عن الفرصة</a:t>
            </a:r>
            <a:r>
              <a:rPr lang="en-US" b="1" dirty="0"/>
              <a:t>SEARCH </a:t>
            </a:r>
          </a:p>
          <a:p>
            <a:pPr marL="0" indent="0" algn="r" rtl="1">
              <a:buFont typeface="Arial" panose="020B0604020202020204" pitchFamily="34" charset="0"/>
              <a:buNone/>
            </a:pPr>
            <a:endParaRPr lang="en-US" b="1" dirty="0"/>
          </a:p>
          <a:p>
            <a:pPr marL="171450" indent="-171450" algn="r" rtl="1">
              <a:buFont typeface="Arial" panose="020B0604020202020204" pitchFamily="34" charset="0"/>
              <a:buChar char="•"/>
            </a:pPr>
            <a:r>
              <a:rPr lang="ar-EG" dirty="0"/>
              <a:t>يمكن وصف المسار إلى فرص ريادة الأعمال بأنه عملية إبداعية تتضمن </a:t>
            </a:r>
            <a:r>
              <a:rPr lang="ar-EG" b="1" u="sng" dirty="0"/>
              <a:t>ست</a:t>
            </a:r>
            <a:r>
              <a:rPr lang="ar-EG" dirty="0"/>
              <a:t> مراحل متميزة.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تم تصميم هذا النهج لمساعدتك على تعلم كيفية تطوير وتحديد الأفكار التي تؤدي إلى مشاريع جديدة قابلة للتطبيق بشكل أكثر إبداعا.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تستخدم العملية الاختصار </a:t>
            </a:r>
            <a:r>
              <a:rPr lang="en-US" dirty="0"/>
              <a:t>SEARCH ، </a:t>
            </a:r>
            <a:r>
              <a:rPr lang="ar-EG" dirty="0"/>
              <a:t>والذي سيساعدك على تذكر الخطوات اللازمة التي يجب عليك المتابعة من خلالها.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يمكن تطبيق هذه العملية على الأفكار التي يخترعها رواد الأعمال ، أو يتم تكييفها من أعمال أو عمليات أخرى ، أو التي تنبثق من تحليل احتياجات السوق أو مشاكلها.</a:t>
            </a:r>
            <a:endParaRPr lang="en-US" b="1" dirty="0"/>
          </a:p>
        </p:txBody>
      </p:sp>
      <p:sp>
        <p:nvSpPr>
          <p:cNvPr id="4" name="Slide Number Placeholder 3">
            <a:extLst>
              <a:ext uri="{FF2B5EF4-FFF2-40B4-BE49-F238E27FC236}">
                <a16:creationId xmlns:a16="http://schemas.microsoft.com/office/drawing/2014/main" id="{BCB7AB09-50BB-8D24-257D-BF1DBE29B110}"/>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5117096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F6934-7448-53C3-6295-21ABE243CC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D366DC-80A2-7288-DC61-64DAC3A45F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2847D9-0F1A-13DF-4911-05265CF45D07}"/>
              </a:ext>
            </a:extLst>
          </p:cNvPr>
          <p:cNvSpPr>
            <a:spLocks noGrp="1"/>
          </p:cNvSpPr>
          <p:nvPr>
            <p:ph type="body" idx="1"/>
          </p:nvPr>
        </p:nvSpPr>
        <p:spPr/>
        <p:txBody>
          <a:bodyPr/>
          <a:lstStyle/>
          <a:p>
            <a:pPr algn="r" rtl="1"/>
            <a:r>
              <a:rPr lang="ar-EG" sz="1200" b="1" i="0" kern="1200" dirty="0">
                <a:solidFill>
                  <a:schemeClr val="tx1"/>
                </a:solidFill>
                <a:effectLst/>
                <a:latin typeface="+mn-lt"/>
                <a:ea typeface="+mn-ea"/>
                <a:cs typeface="+mn-cs"/>
              </a:rPr>
              <a:t>البحث عن الفرصة: نهج إبداعي لتوليد أفكار المشاريع الجديدة</a:t>
            </a:r>
            <a:endParaRPr lang="en-US" b="1" dirty="0"/>
          </a:p>
        </p:txBody>
      </p:sp>
      <p:sp>
        <p:nvSpPr>
          <p:cNvPr id="4" name="Slide Number Placeholder 3">
            <a:extLst>
              <a:ext uri="{FF2B5EF4-FFF2-40B4-BE49-F238E27FC236}">
                <a16:creationId xmlns:a16="http://schemas.microsoft.com/office/drawing/2014/main" id="{9065F0F3-4EA3-71EA-1040-F4A03A81EDCC}"/>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7442562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D75EB6-01A5-8AEA-F77E-DF24A1885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12E410-58F8-71F2-480D-AA234D79FD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A3A135-20A7-CEED-AFA8-0A52657E2DAE}"/>
              </a:ext>
            </a:extLst>
          </p:cNvPr>
          <p:cNvSpPr>
            <a:spLocks noGrp="1"/>
          </p:cNvSpPr>
          <p:nvPr>
            <p:ph type="body" idx="1"/>
          </p:nvPr>
        </p:nvSpPr>
        <p:spPr/>
        <p:txBody>
          <a:bodyPr/>
          <a:lstStyle/>
          <a:p>
            <a:pPr marL="171450" indent="-171450" algn="r" rtl="1">
              <a:buFont typeface="Arial" panose="020B0604020202020204" pitchFamily="34" charset="0"/>
              <a:buChar char="•"/>
            </a:pPr>
            <a:r>
              <a:rPr lang="ar-EG" b="1" i="0" dirty="0">
                <a:solidFill>
                  <a:srgbClr val="000000"/>
                </a:solidFill>
                <a:effectLst/>
                <a:latin typeface="Segoe UI Web (Arabic)"/>
              </a:rPr>
              <a:t>1. مسح البيئة (ما هي الاتجاهات أو الاحتياجات أو المشاكل التي يمكن تحديدها في البيئة؟)</a:t>
            </a:r>
          </a:p>
          <a:p>
            <a:pPr marL="171450" indent="-171450" algn="r" rtl="1">
              <a:buFont typeface="Arial" panose="020B0604020202020204" pitchFamily="34" charset="0"/>
              <a:buChar char="•"/>
            </a:pPr>
            <a:endParaRPr lang="ar-EG" b="1"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تنبثق أفكار لمشاريع جديدة ، أو لمنتجات أو خدمات أو تقنيات أو عمليات تجارية جديدة يتم بناء مشروع ريادي حولها ، من تقييم دقيق للبيئة الخارجية. </a:t>
            </a: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يتضمن هذا التقييم العديد من المكونات ، إلى جانب بعض الأدوات المفيدة لمساعدتك في طرح الأسئلة الصحيحة والتحقيق في الحلول والاحتياجات والمشكلات والفرص غير المتوقعة في البيئة. </a:t>
            </a: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1" i="0" dirty="0">
                <a:solidFill>
                  <a:srgbClr val="000000"/>
                </a:solidFill>
                <a:effectLst/>
                <a:latin typeface="Segoe UI Web (Arabic)"/>
              </a:rPr>
              <a:t>أداة الإدارة الإستراتيجية ، </a:t>
            </a:r>
            <a:r>
              <a:rPr lang="en-US" b="1" i="0" dirty="0">
                <a:solidFill>
                  <a:srgbClr val="000000"/>
                </a:solidFill>
                <a:effectLst/>
                <a:latin typeface="Segoe UI Web (Arabic)"/>
              </a:rPr>
              <a:t>TOWS (</a:t>
            </a:r>
            <a:r>
              <a:rPr lang="ar-EG" b="1" i="0" dirty="0">
                <a:solidFill>
                  <a:srgbClr val="000000"/>
                </a:solidFill>
                <a:effectLst/>
                <a:latin typeface="Segoe UI Web (Arabic)"/>
              </a:rPr>
              <a:t>التهديدات والفرص والضعف والقوة) ، والتي توفر منظورا مختلفا عن تحليل </a:t>
            </a:r>
            <a:r>
              <a:rPr lang="en-US" b="1" i="0" dirty="0">
                <a:solidFill>
                  <a:srgbClr val="000000"/>
                </a:solidFill>
                <a:effectLst/>
                <a:latin typeface="Segoe UI Web (Arabic)"/>
              </a:rPr>
              <a:t>SWOT </a:t>
            </a:r>
            <a:r>
              <a:rPr lang="ar-EG" b="1" i="0" dirty="0">
                <a:solidFill>
                  <a:srgbClr val="000000"/>
                </a:solidFill>
                <a:effectLst/>
                <a:latin typeface="Segoe UI Web (Arabic)"/>
              </a:rPr>
              <a:t>التقليدي (نقاط القوة والضعف والفرص والتهديدات) ، مما يسمح لرائد الأعمال بتصميم حلول استراتيجية للمعلومات المكتشفة من خلال تحليل </a:t>
            </a:r>
            <a:r>
              <a:rPr lang="en-US" b="1" i="0" dirty="0">
                <a:solidFill>
                  <a:srgbClr val="000000"/>
                </a:solidFill>
                <a:effectLst/>
                <a:latin typeface="Segoe UI Web (Arabic)"/>
              </a:rPr>
              <a:t>SWOT. </a:t>
            </a:r>
            <a:endParaRPr lang="ar-EG" b="1" i="0" dirty="0">
              <a:solidFill>
                <a:srgbClr val="000000"/>
              </a:solidFill>
              <a:effectLst/>
              <a:latin typeface="Segoe UI Web (Arabic)"/>
            </a:endParaRPr>
          </a:p>
          <a:p>
            <a:pPr marL="171450" indent="-171450" algn="r" rtl="1">
              <a:buFont typeface="Arial" panose="020B0604020202020204" pitchFamily="34" charset="0"/>
              <a:buChar char="•"/>
            </a:pPr>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عندما تنغمس في بيئة مشروعك الجديد ، احرص على ملاحظة التهديدات والفرص التي تقدمها القوى الاجتماعية والاقتصادية والسياسية والقانونية وغيرها من القوى التي تؤثر على ما سيكون مشروعك الجديد قادرا على القيام به.</a:t>
            </a:r>
            <a:endParaRPr lang="en-US" dirty="0"/>
          </a:p>
        </p:txBody>
      </p:sp>
      <p:sp>
        <p:nvSpPr>
          <p:cNvPr id="4" name="Slide Number Placeholder 3">
            <a:extLst>
              <a:ext uri="{FF2B5EF4-FFF2-40B4-BE49-F238E27FC236}">
                <a16:creationId xmlns:a16="http://schemas.microsoft.com/office/drawing/2014/main" id="{2B238AC0-5297-8847-9E3C-7618CF75230D}"/>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7188817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72BE6-4906-D3BB-9D89-3EEC87B734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6D4ACA-D35C-C5A3-A8E1-77BC73F620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3F1D74-CE75-866C-969A-68674CA774A2}"/>
              </a:ext>
            </a:extLst>
          </p:cNvPr>
          <p:cNvSpPr>
            <a:spLocks noGrp="1"/>
          </p:cNvSpPr>
          <p:nvPr>
            <p:ph type="body" idx="1"/>
          </p:nvPr>
        </p:nvSpPr>
        <p:spPr/>
        <p:txBody>
          <a:bodyPr/>
          <a:lstStyle/>
          <a:p>
            <a:pPr marL="171450" indent="-171450" algn="r" rtl="1">
              <a:buFont typeface="Arial" panose="020B0604020202020204" pitchFamily="34" charset="0"/>
              <a:buChar char="•"/>
            </a:pPr>
            <a:r>
              <a:rPr lang="ar-EG" b="1" i="0" dirty="0">
                <a:solidFill>
                  <a:srgbClr val="000000"/>
                </a:solidFill>
                <a:effectLst/>
                <a:latin typeface="Segoe UI Web (Arabic)"/>
              </a:rPr>
              <a:t>فحص البيئة (مثال)</a:t>
            </a:r>
          </a:p>
          <a:p>
            <a:pPr marL="171450" indent="-171450" algn="r" rtl="1">
              <a:buFont typeface="Arial" panose="020B0604020202020204" pitchFamily="34" charset="0"/>
              <a:buChar char="•"/>
            </a:pPr>
            <a:endParaRPr lang="ar-EG" b="1" i="0" dirty="0">
              <a:solidFill>
                <a:srgbClr val="000000"/>
              </a:solidFill>
              <a:effectLst/>
              <a:latin typeface="Segoe UI Web (Arabic)"/>
            </a:endParaRPr>
          </a:p>
          <a:p>
            <a:pPr marL="171450" indent="-171450" algn="r" rtl="1">
              <a:buFont typeface="Arial" panose="020B0604020202020204" pitchFamily="34" charset="0"/>
              <a:buChar char="•"/>
            </a:pPr>
            <a:r>
              <a:rPr lang="ar-EG" b="1" i="0" dirty="0">
                <a:solidFill>
                  <a:srgbClr val="000000"/>
                </a:solidFill>
                <a:effectLst/>
                <a:latin typeface="Segoe UI Web (Arabic)"/>
              </a:rPr>
              <a:t>لماذا لم تكن </a:t>
            </a:r>
            <a:r>
              <a:rPr lang="en-US" b="1" i="0" dirty="0">
                <a:solidFill>
                  <a:srgbClr val="000000"/>
                </a:solidFill>
                <a:effectLst/>
                <a:latin typeface="Segoe UI Web (Arabic)"/>
              </a:rPr>
              <a:t>Barnes &amp; Noble </a:t>
            </a:r>
            <a:r>
              <a:rPr lang="ar-EG" b="1" i="0" dirty="0">
                <a:solidFill>
                  <a:srgbClr val="000000"/>
                </a:solidFill>
                <a:effectLst/>
                <a:latin typeface="Segoe UI Web (Arabic)"/>
              </a:rPr>
              <a:t>أول من رأى إمكانية بيع الكتب بالتجزئة عبر الإنترنت؟ </a:t>
            </a: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رأى جيف بيزوس ، مؤسس </a:t>
            </a:r>
            <a:r>
              <a:rPr lang="en-US" b="0" i="0" dirty="0">
                <a:solidFill>
                  <a:srgbClr val="000000"/>
                </a:solidFill>
                <a:effectLst/>
                <a:latin typeface="Segoe UI Web (Arabic)"/>
              </a:rPr>
              <a:t>http://Amazon.com ، </a:t>
            </a:r>
            <a:r>
              <a:rPr lang="ar-EG" b="0" i="0" dirty="0">
                <a:solidFill>
                  <a:srgbClr val="000000"/>
                </a:solidFill>
                <a:effectLst/>
                <a:latin typeface="Segoe UI Web (Arabic)"/>
              </a:rPr>
              <a:t>الفرصة لتوفير الكتب باستخدام التكنولوجيا التي استفادت من طريقة توزيع الكتب. </a:t>
            </a: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بينما طورت </a:t>
            </a:r>
            <a:r>
              <a:rPr lang="en-US" b="0" i="0" dirty="0">
                <a:solidFill>
                  <a:srgbClr val="000000"/>
                </a:solidFill>
                <a:effectLst/>
                <a:latin typeface="Segoe UI Web (Arabic)"/>
              </a:rPr>
              <a:t>Barnes &amp; Noble </a:t>
            </a:r>
            <a:r>
              <a:rPr lang="ar-EG" b="0" i="0" dirty="0">
                <a:solidFill>
                  <a:srgbClr val="000000"/>
                </a:solidFill>
                <a:effectLst/>
                <a:latin typeface="Segoe UI Web (Arabic)"/>
              </a:rPr>
              <a:t>وجودا عبر الإنترنت ، كان تركيز أعمالها الأساسي في ذلك الوقت على متاجرها </a:t>
            </a: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علاوة على ذلك ، لم تتنافس أمازون على السعر لأن بائعي الكتب الآخرين عبر الإنترنت ، مثل </a:t>
            </a:r>
            <a:r>
              <a:rPr lang="en-US" b="0" i="0" dirty="0">
                <a:solidFill>
                  <a:srgbClr val="000000"/>
                </a:solidFill>
                <a:effectLst/>
                <a:latin typeface="Segoe UI Web (Arabic)"/>
              </a:rPr>
              <a:t>Barnes &amp; Noble ، </a:t>
            </a:r>
            <a:r>
              <a:rPr lang="ar-EG" b="0" i="0" dirty="0">
                <a:solidFill>
                  <a:srgbClr val="000000"/>
                </a:solidFill>
                <a:effectLst/>
                <a:latin typeface="Segoe UI Web (Arabic)"/>
              </a:rPr>
              <a:t>قدموا أسعارا مماثلة (أو حتى أقل من) أمازون. </a:t>
            </a: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1" i="0" dirty="0">
                <a:solidFill>
                  <a:srgbClr val="000000"/>
                </a:solidFill>
                <a:effectLst/>
                <a:latin typeface="Segoe UI Web (Arabic)"/>
              </a:rPr>
              <a:t>ما تتفوق فيه أمازون هو بناء علاقة مع العملاء والحفاظ عليها. </a:t>
            </a: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عندما يعود العملاء إلى موقع أمازون ، يتم الترحيب بهم وتقديم توصيات بناء على تفضيلاتهم. </a:t>
            </a: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تشبه التجربة التي أنشأتها المشي إلى المكتبة وجعل مندوب المبيعات الخاص بك يرحب بك ويقدم اقتراحات حول ما قد يعجبك.</a:t>
            </a:r>
            <a:endParaRPr lang="en-US" dirty="0"/>
          </a:p>
        </p:txBody>
      </p:sp>
      <p:sp>
        <p:nvSpPr>
          <p:cNvPr id="4" name="Slide Number Placeholder 3">
            <a:extLst>
              <a:ext uri="{FF2B5EF4-FFF2-40B4-BE49-F238E27FC236}">
                <a16:creationId xmlns:a16="http://schemas.microsoft.com/office/drawing/2014/main" id="{58DCB7EA-1051-32D9-B137-B85370019A9D}"/>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181827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64D435-AADD-63C3-52DB-4D7DB2A84C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2825BF-4CF9-AF88-9D55-A6219DAC51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642B1E-A85C-6AAC-0442-37FB6E64D09F}"/>
              </a:ext>
            </a:extLst>
          </p:cNvPr>
          <p:cNvSpPr>
            <a:spLocks noGrp="1"/>
          </p:cNvSpPr>
          <p:nvPr>
            <p:ph type="body" idx="1"/>
          </p:nvPr>
        </p:nvSpPr>
        <p:spPr/>
        <p:txBody>
          <a:bodyPr/>
          <a:lstStyle/>
          <a:p>
            <a:pPr marL="171450" indent="-171450" algn="r" rtl="1">
              <a:buFont typeface="Arial" panose="020B0604020202020204" pitchFamily="34" charset="0"/>
              <a:buChar char="•"/>
            </a:pPr>
            <a:r>
              <a:rPr lang="ar-EG" b="1" i="0" dirty="0">
                <a:solidFill>
                  <a:srgbClr val="000000"/>
                </a:solidFill>
                <a:effectLst/>
                <a:latin typeface="Segoe UI Web (Arabic)"/>
              </a:rPr>
              <a:t>2. التوسع في الفكرة</a:t>
            </a:r>
            <a:endParaRPr lang="en-US" b="1" i="0" dirty="0">
              <a:solidFill>
                <a:srgbClr val="000000"/>
              </a:solidFill>
              <a:effectLst/>
              <a:latin typeface="Segoe UI Web (Arabic)"/>
            </a:endParaRPr>
          </a:p>
          <a:p>
            <a:pPr marL="171450" indent="-171450" algn="r" rtl="1">
              <a:buFont typeface="Arial" panose="020B0604020202020204" pitchFamily="34" charset="0"/>
              <a:buChar char="•"/>
            </a:pPr>
            <a:endParaRPr lang="ar-EG" b="1"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باستخدام </a:t>
            </a:r>
            <a:r>
              <a:rPr lang="ar-EG" b="1" i="0" u="sng" dirty="0">
                <a:solidFill>
                  <a:srgbClr val="000000"/>
                </a:solidFill>
                <a:effectLst/>
                <a:latin typeface="Segoe UI Web (Arabic)"/>
              </a:rPr>
              <a:t>طريقة التفكير المتباين </a:t>
            </a:r>
            <a:r>
              <a:rPr lang="ar-EG" b="0" i="0" dirty="0">
                <a:solidFill>
                  <a:srgbClr val="000000"/>
                </a:solidFill>
                <a:effectLst/>
                <a:latin typeface="Segoe UI Web (Arabic)"/>
              </a:rPr>
              <a:t>، يقوم رواد الأعمال بتضخيم الفكرة وتوضيحها ، وتحديد ما هو جيد فيها وتعزيز هذه الصفات. </a:t>
            </a:r>
            <a:endParaRPr lang="en-US" b="0" i="0" dirty="0">
              <a:solidFill>
                <a:srgbClr val="000000"/>
              </a:solidFill>
              <a:effectLst/>
              <a:latin typeface="Segoe UI Web (Arabic)"/>
            </a:endParaRPr>
          </a:p>
          <a:p>
            <a:pPr marL="171450" indent="-171450" algn="r" rtl="1">
              <a:buFont typeface="Arial" panose="020B0604020202020204" pitchFamily="34" charset="0"/>
              <a:buChar char="•"/>
            </a:pPr>
            <a:endParaRPr lang="en-US" b="0" i="0" dirty="0">
              <a:solidFill>
                <a:srgbClr val="000000"/>
              </a:solidFill>
              <a:effectLst/>
              <a:latin typeface="Segoe UI Web (Arabic)"/>
            </a:endParaRP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1" i="0" dirty="0">
                <a:solidFill>
                  <a:srgbClr val="000000"/>
                </a:solidFill>
                <a:effectLst/>
                <a:latin typeface="Segoe UI Web (Arabic)"/>
              </a:rPr>
              <a:t>3. تكييف الفكرة مع الظروف</a:t>
            </a:r>
            <a:endParaRPr lang="en-US" b="1" i="0" dirty="0">
              <a:solidFill>
                <a:srgbClr val="000000"/>
              </a:solidFill>
              <a:effectLst/>
              <a:latin typeface="Segoe UI Web (Arabic)"/>
            </a:endParaRP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تأسست العديد من المشاريع الجديدة على </a:t>
            </a:r>
            <a:r>
              <a:rPr lang="ar-EG" b="1" i="0" u="sng" dirty="0">
                <a:solidFill>
                  <a:srgbClr val="000000"/>
                </a:solidFill>
                <a:effectLst/>
                <a:latin typeface="Segoe UI Web (Arabic)"/>
              </a:rPr>
              <a:t>مفهوم التكيف</a:t>
            </a:r>
            <a:r>
              <a:rPr lang="ar-EG" b="0" i="0" dirty="0">
                <a:solidFill>
                  <a:srgbClr val="000000"/>
                </a:solidFill>
                <a:effectLst/>
                <a:latin typeface="Segoe UI Web (Arabic)"/>
              </a:rPr>
              <a:t>: أخذ فكرة موجودة بشكل آخر ، أو في صناعة أو سوق أخرى ، وتطبيقها بطريقة جديدة. </a:t>
            </a: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1" i="0" u="sng" dirty="0">
                <a:solidFill>
                  <a:srgbClr val="000000"/>
                </a:solidFill>
                <a:effectLst/>
                <a:latin typeface="Segoe UI Web (Arabic)"/>
              </a:rPr>
              <a:t>التكيف تطوري في نهجه </a:t>
            </a:r>
            <a:r>
              <a:rPr lang="ar-EG" b="0" i="0" dirty="0">
                <a:solidFill>
                  <a:srgbClr val="000000"/>
                </a:solidFill>
                <a:effectLst/>
                <a:latin typeface="Segoe UI Web (Arabic)"/>
              </a:rPr>
              <a:t>، وقد نجح رواد الأعمال في إطلاق شركات ، أو حتى اكتشفوا تطبيقا جديدا تماما لشيء موجود بالفعل. </a:t>
            </a: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يأتي التكيف من السؤال عن كيفية ملاءمة الأفكار مع موقف جديد..</a:t>
            </a:r>
            <a:endParaRPr lang="en-US" dirty="0"/>
          </a:p>
        </p:txBody>
      </p:sp>
      <p:sp>
        <p:nvSpPr>
          <p:cNvPr id="4" name="Slide Number Placeholder 3">
            <a:extLst>
              <a:ext uri="{FF2B5EF4-FFF2-40B4-BE49-F238E27FC236}">
                <a16:creationId xmlns:a16="http://schemas.microsoft.com/office/drawing/2014/main" id="{B778FEE8-9DB1-2CAF-5264-3A684F6AA4C2}"/>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1879060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A69C0C-33AC-6317-339A-517B236B2B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CA302D-0DBC-42C5-D375-8ED102E8AC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579DF4-58E3-4670-88C2-51CE132F62F8}"/>
              </a:ext>
            </a:extLst>
          </p:cNvPr>
          <p:cNvSpPr>
            <a:spLocks noGrp="1"/>
          </p:cNvSpPr>
          <p:nvPr>
            <p:ph type="body" idx="1"/>
          </p:nvPr>
        </p:nvSpPr>
        <p:spPr/>
        <p:txBody>
          <a:bodyPr/>
          <a:lstStyle/>
          <a:p>
            <a:pPr marL="171450" indent="-171450" algn="r" rtl="1">
              <a:buFont typeface="Arial" panose="020B0604020202020204" pitchFamily="34" charset="0"/>
              <a:buChar char="•"/>
            </a:pPr>
            <a:r>
              <a:rPr lang="ar-EG" b="1" dirty="0"/>
              <a:t>4. مراجعة وإعادة ربط مكونات الفكرة</a:t>
            </a:r>
          </a:p>
          <a:p>
            <a:pPr marL="171450" indent="-171450" algn="r" rtl="1">
              <a:buFont typeface="Arial" panose="020B0604020202020204" pitchFamily="34" charset="0"/>
              <a:buChar char="•"/>
            </a:pPr>
            <a:r>
              <a:rPr lang="ar-EG" dirty="0"/>
              <a:t>إنه ينطوي على مراجعة فكرته بحيث تحتوي على قيمة محتملة أكبر.</a:t>
            </a:r>
          </a:p>
          <a:p>
            <a:pPr marL="171450" indent="-171450" algn="r" rtl="1">
              <a:buFont typeface="Arial" panose="020B0604020202020204" pitchFamily="34" charset="0"/>
              <a:buChar char="•"/>
            </a:pPr>
            <a:r>
              <a:rPr lang="ar-EG" dirty="0"/>
              <a:t>يمكن لرواد الأعمال منع بعض ما يسمى بافتتان الأفكار ، وهو مأزق في عملية تحديد الفرص.</a:t>
            </a:r>
            <a:endParaRPr lang="en-US" dirty="0"/>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5. خلق الفرصة</a:t>
            </a:r>
          </a:p>
          <a:p>
            <a:pPr marL="171450" indent="-171450" algn="r" rtl="1">
              <a:buFont typeface="Arial" panose="020B0604020202020204" pitchFamily="34" charset="0"/>
              <a:buChar char="•"/>
            </a:pPr>
            <a:r>
              <a:rPr lang="ar-EG" dirty="0"/>
              <a:t>يتضمن ذلك الحصول على فهم دقيق لكيفية استخدام السوق المقصود للفكرة لسد حاجته أو حل مشكلته. </a:t>
            </a:r>
            <a:endParaRPr lang="en-US" dirty="0"/>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6. الحصاد: تطوير رؤية التنفيذ</a:t>
            </a:r>
          </a:p>
          <a:p>
            <a:pPr marL="171450" indent="-171450" algn="r" rtl="1">
              <a:buFont typeface="Arial" panose="020B0604020202020204" pitchFamily="34" charset="0"/>
              <a:buChar char="•"/>
            </a:pPr>
            <a:r>
              <a:rPr lang="ar-EG" dirty="0"/>
              <a:t>ينطوي جنتة الفرصة على إنشاء رؤية لتقييمها وتنفيذها المحتمل. </a:t>
            </a:r>
          </a:p>
          <a:p>
            <a:pPr marL="171450" indent="-171450" algn="r" rtl="1">
              <a:buFont typeface="Arial" panose="020B0604020202020204" pitchFamily="34" charset="0"/>
              <a:buChar char="•"/>
            </a:pPr>
            <a:r>
              <a:rPr lang="ar-EG" dirty="0"/>
              <a:t>هذا يعني التفكير في ما سيحدث إذا تم وضع الفكرة موضع التنفيذ.</a:t>
            </a:r>
            <a:endParaRPr lang="en-US" dirty="0"/>
          </a:p>
        </p:txBody>
      </p:sp>
      <p:sp>
        <p:nvSpPr>
          <p:cNvPr id="4" name="Slide Number Placeholder 3">
            <a:extLst>
              <a:ext uri="{FF2B5EF4-FFF2-40B4-BE49-F238E27FC236}">
                <a16:creationId xmlns:a16="http://schemas.microsoft.com/office/drawing/2014/main" id="{D4AF26C5-A130-3EDD-6136-3A0A0502AA9C}"/>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2524107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2F84C5-B84C-1DD9-B690-CAD77577AF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6094C6-33BE-FBAF-DEC2-CD6E76FB29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629C74-62D2-331E-1CA8-A86C840C13F3}"/>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B40EABC-0A66-5D87-61FE-705C73ECC857}"/>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634169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12FB3A-741B-571F-2369-DF765B51C1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C82F55-3509-62F5-55CC-EC123C4D48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C2A058-F21F-C4E3-FB1F-CC615D8392D6}"/>
              </a:ext>
            </a:extLst>
          </p:cNvPr>
          <p:cNvSpPr>
            <a:spLocks noGrp="1"/>
          </p:cNvSpPr>
          <p:nvPr>
            <p:ph type="body" idx="1"/>
          </p:nvPr>
        </p:nvSpPr>
        <p:spPr/>
        <p:txBody>
          <a:bodyPr/>
          <a:lstStyle/>
          <a:p>
            <a:pPr algn="r" rtl="1"/>
            <a:r>
              <a:rPr lang="ar-EG" b="1" i="0" dirty="0">
                <a:solidFill>
                  <a:srgbClr val="000000"/>
                </a:solidFill>
                <a:effectLst/>
                <a:latin typeface="Segoe UI Web (Arabic)"/>
              </a:rPr>
              <a:t>بناء ثقافة ريادة الأعمال لدعم الإبداع والابتكار</a:t>
            </a:r>
            <a:endParaRPr lang="en-US" b="1" i="0" dirty="0">
              <a:solidFill>
                <a:srgbClr val="000000"/>
              </a:solidFill>
              <a:effectLst/>
              <a:latin typeface="Segoe UI Web (Arabic)"/>
            </a:endParaRPr>
          </a:p>
          <a:p>
            <a:pPr algn="r" rtl="1"/>
            <a:endParaRPr lang="ar-EG" b="1" i="0" dirty="0">
              <a:solidFill>
                <a:srgbClr val="000000"/>
              </a:solidFill>
              <a:effectLst/>
              <a:latin typeface="Segoe UI Web (Arabic)"/>
            </a:endParaRPr>
          </a:p>
          <a:p>
            <a:pPr marL="171450" indent="-171450" algn="r" rtl="1">
              <a:buFont typeface="Arial" panose="020B0604020202020204" pitchFamily="34" charset="0"/>
              <a:buChar char="•"/>
            </a:pPr>
            <a:r>
              <a:rPr lang="ar-EG" b="1" i="0" dirty="0">
                <a:solidFill>
                  <a:srgbClr val="000000"/>
                </a:solidFill>
                <a:effectLst/>
                <a:latin typeface="Segoe UI Web (Arabic)"/>
              </a:rPr>
              <a:t>الثقافة المانعة هي </a:t>
            </a:r>
            <a:r>
              <a:rPr lang="ar-EG" b="0" i="0" dirty="0">
                <a:solidFill>
                  <a:srgbClr val="000000"/>
                </a:solidFill>
                <a:effectLst/>
                <a:latin typeface="Segoe UI Web (Arabic)"/>
              </a:rPr>
              <a:t>تلك التي </a:t>
            </a:r>
            <a:r>
              <a:rPr lang="ar-EG" b="0" i="0" u="sng" dirty="0">
                <a:solidFill>
                  <a:srgbClr val="000000"/>
                </a:solidFill>
                <a:effectLst/>
                <a:latin typeface="Segoe UI Web (Arabic)"/>
              </a:rPr>
              <a:t>تمنع الأفكار والفرص من الظهور </a:t>
            </a:r>
            <a:r>
              <a:rPr lang="ar-EG" b="0" i="0" dirty="0">
                <a:solidFill>
                  <a:srgbClr val="000000"/>
                </a:solidFill>
                <a:effectLst/>
                <a:latin typeface="Segoe UI Web (Arabic)"/>
              </a:rPr>
              <a:t>ووضعها موضع التنفيذ. </a:t>
            </a:r>
            <a:endParaRPr lang="en-US" b="0" i="0" dirty="0">
              <a:solidFill>
                <a:srgbClr val="000000"/>
              </a:solidFill>
              <a:effectLst/>
              <a:latin typeface="Segoe UI Web (Arabic)"/>
            </a:endParaRPr>
          </a:p>
          <a:p>
            <a:pPr algn="r" rtl="1"/>
            <a:endParaRPr lang="en-US" b="1" i="0" dirty="0">
              <a:solidFill>
                <a:srgbClr val="000000"/>
              </a:solidFill>
              <a:effectLst/>
              <a:latin typeface="Segoe UI Web (Arabic)"/>
            </a:endParaRPr>
          </a:p>
          <a:p>
            <a:pPr algn="r" rtl="1"/>
            <a:endParaRPr lang="ar-EG" b="1" i="0" dirty="0">
              <a:solidFill>
                <a:srgbClr val="000000"/>
              </a:solidFill>
              <a:effectLst/>
              <a:latin typeface="Segoe UI Web (Arabic)"/>
            </a:endParaRPr>
          </a:p>
          <a:p>
            <a:pPr marL="171450" indent="-171450" algn="r" rtl="1">
              <a:buFont typeface="Arial" panose="020B0604020202020204" pitchFamily="34" charset="0"/>
              <a:buChar char="•"/>
            </a:pPr>
            <a:r>
              <a:rPr lang="ar-EG" b="1" i="0" dirty="0">
                <a:solidFill>
                  <a:srgbClr val="000000"/>
                </a:solidFill>
                <a:effectLst/>
                <a:latin typeface="Segoe UI Web (Arabic)"/>
              </a:rPr>
              <a:t>الثقافة الفضولية هي </a:t>
            </a:r>
            <a:r>
              <a:rPr lang="ar-EG" b="0" i="0" dirty="0">
                <a:solidFill>
                  <a:srgbClr val="000000"/>
                </a:solidFill>
                <a:effectLst/>
                <a:latin typeface="Segoe UI Web (Arabic)"/>
              </a:rPr>
              <a:t>تلك التي </a:t>
            </a:r>
            <a:r>
              <a:rPr lang="ar-EG" b="0" i="0" u="sng" dirty="0">
                <a:solidFill>
                  <a:srgbClr val="000000"/>
                </a:solidFill>
                <a:effectLst/>
                <a:latin typeface="Segoe UI Web (Arabic)"/>
              </a:rPr>
              <a:t>تسعى إلى اكتشاف ما هو صحيح في الأفكار والمفاهيم الجديدة.</a:t>
            </a:r>
            <a:endParaRPr lang="en-US" b="0" u="sng" dirty="0"/>
          </a:p>
        </p:txBody>
      </p:sp>
      <p:sp>
        <p:nvSpPr>
          <p:cNvPr id="4" name="Slide Number Placeholder 3">
            <a:extLst>
              <a:ext uri="{FF2B5EF4-FFF2-40B4-BE49-F238E27FC236}">
                <a16:creationId xmlns:a16="http://schemas.microsoft.com/office/drawing/2014/main" id="{2C938772-0506-75D3-92DC-A229D9062880}"/>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5282235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ar-EG" b="1" dirty="0"/>
              <a:t>الثقافة المانعة مقابل الثقافة الفضولية</a:t>
            </a:r>
            <a:endParaRPr lang="en-US" b="1" dirty="0"/>
          </a:p>
          <a:p>
            <a:pPr algn="r"/>
            <a:endParaRPr lang="en-US" b="1" dirty="0"/>
          </a:p>
          <a:p>
            <a:pPr algn="r"/>
            <a:r>
              <a:rPr lang="ar-EG" b="1" dirty="0"/>
              <a:t>الثقافة المانعة </a:t>
            </a:r>
          </a:p>
          <a:p>
            <a:pPr marL="171450" indent="-171450" algn="r" rtl="1">
              <a:buFont typeface="Arial" panose="020B0604020202020204" pitchFamily="34" charset="0"/>
              <a:buChar char="•"/>
            </a:pPr>
            <a:r>
              <a:rPr lang="ar-EG" b="0" u="sng" dirty="0"/>
              <a:t>السماح فقط بالاجتماعات والتفاعلات الرسمية</a:t>
            </a:r>
            <a:r>
              <a:rPr lang="ar-EG" b="0" dirty="0"/>
              <a:t>: تتم مشاركة الأفكار في أوقات محددة</a:t>
            </a:r>
          </a:p>
          <a:p>
            <a:pPr marL="171450" indent="-171450" algn="r" rtl="1">
              <a:buFont typeface="Arial" panose="020B0604020202020204" pitchFamily="34" charset="0"/>
              <a:buChar char="•"/>
            </a:pPr>
            <a:r>
              <a:rPr lang="ar-EG" b="0" dirty="0"/>
              <a:t>توقع النجاح ومكافئه فقط </a:t>
            </a:r>
          </a:p>
          <a:p>
            <a:pPr marL="171450" indent="-171450" algn="r" rtl="1">
              <a:buFont typeface="Arial" panose="020B0604020202020204" pitchFamily="34" charset="0"/>
              <a:buChar char="•"/>
            </a:pPr>
            <a:r>
              <a:rPr lang="ar-EG" b="0" dirty="0"/>
              <a:t>شجع فريقك أو موظفيك على </a:t>
            </a:r>
            <a:r>
              <a:rPr lang="ar-EG" b="0" u="sng" dirty="0"/>
              <a:t>الاحتفاظ بالمعرفة عن كثب </a:t>
            </a:r>
          </a:p>
          <a:p>
            <a:pPr marL="171450" indent="-171450" algn="r" rtl="1">
              <a:buFont typeface="Arial" panose="020B0604020202020204" pitchFamily="34" charset="0"/>
              <a:buChar char="•"/>
            </a:pPr>
            <a:r>
              <a:rPr lang="ar-EG" b="0" dirty="0"/>
              <a:t>عبوس على المخاطرة </a:t>
            </a:r>
          </a:p>
          <a:p>
            <a:pPr marL="171450" indent="-171450" algn="r" rtl="1">
              <a:buFont typeface="Arial" panose="020B0604020202020204" pitchFamily="34" charset="0"/>
              <a:buChar char="•"/>
            </a:pPr>
            <a:r>
              <a:rPr lang="ar-EG" b="0" dirty="0"/>
              <a:t>عزز السلوكيات التي تدعم التقاليد: "لقد فعلنا ذلك دائما بهذه الطريقة"</a:t>
            </a:r>
          </a:p>
          <a:p>
            <a:pPr marL="171450" indent="-171450" algn="r" rtl="1">
              <a:buFont typeface="Arial" panose="020B0604020202020204" pitchFamily="34" charset="0"/>
              <a:buChar char="•"/>
            </a:pPr>
            <a:r>
              <a:rPr lang="ar-EG" b="0" dirty="0"/>
              <a:t>راقب عن كثب عمل ووقت الآخرين: لا تثق بهم ، فسوف يتراخىون</a:t>
            </a:r>
          </a:p>
          <a:p>
            <a:pPr marL="171450" indent="-171450" algn="r" rtl="1">
              <a:buFont typeface="Arial" panose="020B0604020202020204" pitchFamily="34" charset="0"/>
              <a:buChar char="•"/>
            </a:pPr>
            <a:r>
              <a:rPr lang="ar-EG" b="0" dirty="0"/>
              <a:t>شجع التفاعل مع المطلعين فقط</a:t>
            </a:r>
          </a:p>
          <a:p>
            <a:pPr marL="171450" indent="-171450" algn="r" rtl="1">
              <a:buFont typeface="Arial" panose="020B0604020202020204" pitchFamily="34" charset="0"/>
              <a:buChar char="•"/>
            </a:pPr>
            <a:r>
              <a:rPr lang="ar-EG" b="0" u="sng" dirty="0"/>
              <a:t>التركيز على العمليات الداخلية والأداء قصير الأجل</a:t>
            </a:r>
            <a:endParaRPr lang="en-US" b="0" u="sng" dirty="0"/>
          </a:p>
          <a:p>
            <a:pPr marL="171450" indent="-171450" algn="r" rtl="1">
              <a:buFont typeface="Arial" panose="020B0604020202020204" pitchFamily="34" charset="0"/>
              <a:buChar char="•"/>
            </a:pPr>
            <a:endParaRPr lang="en-US" b="1" dirty="0"/>
          </a:p>
          <a:p>
            <a:pPr marL="0" indent="0" algn="r" rtl="1">
              <a:buFont typeface="Arial" panose="020B0604020202020204" pitchFamily="34" charset="0"/>
              <a:buNone/>
            </a:pPr>
            <a:r>
              <a:rPr lang="ar-EG" b="1" dirty="0"/>
              <a:t>ثقافة فضولية</a:t>
            </a:r>
          </a:p>
          <a:p>
            <a:pPr marL="171450" indent="-171450" algn="r" rtl="1">
              <a:buFont typeface="Arial" panose="020B0604020202020204" pitchFamily="34" charset="0"/>
              <a:buChar char="•"/>
            </a:pPr>
            <a:r>
              <a:rPr lang="ar-EG" b="0" u="sng" dirty="0"/>
              <a:t>تشجيع الاجتماعات والمحادثات غير الرسمية: </a:t>
            </a:r>
            <a:r>
              <a:rPr lang="ar-EG" b="0" dirty="0"/>
              <a:t>تتم مشاركة الأفكار في أي مكان وفي أي وقت</a:t>
            </a:r>
          </a:p>
          <a:p>
            <a:pPr marL="171450" indent="-171450" algn="r" rtl="1">
              <a:buFont typeface="Arial" panose="020B0604020202020204" pitchFamily="34" charset="0"/>
              <a:buChar char="•"/>
            </a:pPr>
            <a:r>
              <a:rPr lang="ar-EG" b="0" dirty="0"/>
              <a:t>التعرف على "المحاولات الجميلة" ومكافئتها</a:t>
            </a:r>
          </a:p>
          <a:p>
            <a:pPr marL="171450" indent="-171450" algn="r" rtl="1">
              <a:buFont typeface="Arial" panose="020B0604020202020204" pitchFamily="34" charset="0"/>
              <a:buChar char="•"/>
            </a:pPr>
            <a:r>
              <a:rPr lang="ar-EG" b="0" dirty="0"/>
              <a:t>شجع فريقك أو موظفيك على مشاركة المعرفة بحرية</a:t>
            </a:r>
          </a:p>
          <a:p>
            <a:pPr marL="171450" indent="-171450" algn="r" rtl="1">
              <a:buFont typeface="Arial" panose="020B0604020202020204" pitchFamily="34" charset="0"/>
              <a:buChar char="•"/>
            </a:pPr>
            <a:r>
              <a:rPr lang="ar-EG" b="0" u="sng" dirty="0"/>
              <a:t>قيمة المخاطرة والتجريب</a:t>
            </a:r>
          </a:p>
          <a:p>
            <a:pPr marL="171450" indent="-171450" algn="r" rtl="1">
              <a:buFont typeface="Arial" panose="020B0604020202020204" pitchFamily="34" charset="0"/>
              <a:buChar char="•"/>
            </a:pPr>
            <a:r>
              <a:rPr lang="ar-EG" b="0" dirty="0"/>
              <a:t>عزز السلوكيات التي تشكك في التقاليد: "لماذا نفعل ذلك دائما بهذه الطريقة؟"</a:t>
            </a:r>
          </a:p>
          <a:p>
            <a:pPr marL="171450" indent="-171450" algn="r" rtl="1">
              <a:buFont typeface="Arial" panose="020B0604020202020204" pitchFamily="34" charset="0"/>
              <a:buChar char="•"/>
            </a:pPr>
            <a:r>
              <a:rPr lang="ar-EG" b="0" dirty="0"/>
              <a:t>اسمح للآخرين بأداء عملهم بالطريقة التي يعتقدون أنها الأفضل: ثق في خبراتهم</a:t>
            </a:r>
          </a:p>
          <a:p>
            <a:pPr marL="171450" indent="-171450" algn="r" rtl="1">
              <a:buFont typeface="Arial" panose="020B0604020202020204" pitchFamily="34" charset="0"/>
              <a:buChar char="•"/>
            </a:pPr>
            <a:r>
              <a:rPr lang="ar-EG" b="0" u="sng" dirty="0"/>
              <a:t>تشجيع التفاعل مع العملاء والآخرين خارج مؤسستك</a:t>
            </a:r>
          </a:p>
          <a:p>
            <a:pPr marL="171450" indent="-171450" algn="r" rtl="1">
              <a:buFont typeface="Arial" panose="020B0604020202020204" pitchFamily="34" charset="0"/>
              <a:buChar char="•"/>
            </a:pPr>
            <a:r>
              <a:rPr lang="ar-EG" b="0" u="sng" dirty="0"/>
              <a:t>التركيز على التغييرات الخارجية والأداء على المدى الطويل</a:t>
            </a:r>
            <a:endParaRPr lang="en-US" b="0" u="sng"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4283240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B3BB2-6E68-371B-DADC-189151C48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C7B486-30A3-D8E0-D5E8-1ADECDACDD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2F4C1A-E680-4072-0DAC-AB632F895C6D}"/>
              </a:ext>
            </a:extLst>
          </p:cNvPr>
          <p:cNvSpPr>
            <a:spLocks noGrp="1"/>
          </p:cNvSpPr>
          <p:nvPr>
            <p:ph type="body" idx="1"/>
          </p:nvPr>
        </p:nvSpPr>
        <p:spPr/>
        <p:txBody>
          <a:bodyPr/>
          <a:lstStyle/>
          <a:p>
            <a:pPr algn="ctr" rtl="1"/>
            <a:endParaRPr lang="en-US" b="1" dirty="0"/>
          </a:p>
          <a:p>
            <a:pPr algn="ctr" rtl="1"/>
            <a:endParaRPr lang="en-US" b="1" dirty="0"/>
          </a:p>
          <a:p>
            <a:pPr algn="ctr" rtl="1"/>
            <a:endParaRPr lang="en-US" b="1" dirty="0"/>
          </a:p>
          <a:p>
            <a:pPr algn="ctr" rtl="1"/>
            <a:endParaRPr lang="en-US" b="1" dirty="0"/>
          </a:p>
          <a:p>
            <a:pPr algn="ctr" rtl="1"/>
            <a:r>
              <a:rPr lang="ar-EG" b="1" dirty="0"/>
              <a:t>التعرف على الفرص لتقييم الفرص: عملية التقييم</a:t>
            </a:r>
            <a:endParaRPr lang="en-US" b="1" dirty="0"/>
          </a:p>
        </p:txBody>
      </p:sp>
      <p:sp>
        <p:nvSpPr>
          <p:cNvPr id="4" name="Slide Number Placeholder 3">
            <a:extLst>
              <a:ext uri="{FF2B5EF4-FFF2-40B4-BE49-F238E27FC236}">
                <a16:creationId xmlns:a16="http://schemas.microsoft.com/office/drawing/2014/main" id="{CB0E8CEA-5DEF-4054-8708-89AB1C4ABC3E}"/>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058740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AACB3-0F0B-0DCD-24B5-8E26C7BF0D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896ADC-4BB7-7949-247F-5BD5CA5678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071513-E123-3F02-5508-0177CCADA11D}"/>
              </a:ext>
            </a:extLst>
          </p:cNvPr>
          <p:cNvSpPr>
            <a:spLocks noGrp="1"/>
          </p:cNvSpPr>
          <p:nvPr>
            <p:ph type="body" idx="1"/>
          </p:nvPr>
        </p:nvSpPr>
        <p:spPr/>
        <p:txBody>
          <a:bodyPr/>
          <a:lstStyle/>
          <a:p>
            <a:pPr algn="r" rtl="1"/>
            <a:r>
              <a:rPr lang="ar-EG" sz="2400" b="1" i="0" dirty="0">
                <a:solidFill>
                  <a:srgbClr val="000000"/>
                </a:solidFill>
                <a:effectLst/>
                <a:latin typeface="Segoe UI Web (Arabic)"/>
              </a:rPr>
              <a:t>تقييم الفرص: هل ستنجح فكرة المشروع الجديد؟ </a:t>
            </a:r>
            <a:endParaRPr lang="en-US" sz="2400" b="1" i="0" dirty="0">
              <a:solidFill>
                <a:srgbClr val="000000"/>
              </a:solidFill>
              <a:effectLst/>
              <a:latin typeface="Segoe UI Web (Arabic)"/>
            </a:endParaRPr>
          </a:p>
          <a:p>
            <a:pPr algn="r" rtl="1"/>
            <a:endParaRPr lang="en-US" sz="2400" b="1" i="0" dirty="0">
              <a:solidFill>
                <a:srgbClr val="000000"/>
              </a:solidFill>
              <a:effectLst/>
              <a:latin typeface="Segoe UI Web (Arabic)"/>
            </a:endParaRPr>
          </a:p>
          <a:p>
            <a:pPr algn="r" rtl="1"/>
            <a:endParaRPr lang="ar-EG" sz="2400" b="1" i="0" dirty="0">
              <a:solidFill>
                <a:srgbClr val="000000"/>
              </a:solidFill>
              <a:effectLst/>
              <a:latin typeface="Segoe UI Web (Arabic)"/>
            </a:endParaRPr>
          </a:p>
          <a:p>
            <a:pPr marL="342900" indent="-342900" algn="r" rtl="1">
              <a:buFont typeface="Arial" panose="020B0604020202020204" pitchFamily="34" charset="0"/>
              <a:buChar char="•"/>
            </a:pPr>
            <a:r>
              <a:rPr lang="ar-EG" sz="2400" b="1" i="0" u="sng" dirty="0">
                <a:solidFill>
                  <a:srgbClr val="000000"/>
                </a:solidFill>
                <a:effectLst/>
                <a:latin typeface="Segoe UI Web (Arabic)"/>
              </a:rPr>
              <a:t>بمجرد أن يطور رواد الأعمال فكرة (أفكار) للمشاريع الجديدة ، يجب أن يبدأوا عملية تقييم ما إذا كانت الفكرة في الواقع فرصة عمل قابلة للتطبيق أم لا. </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يمكن أن تبدو الفكرة سليمة من الناحية النظرية ولكن في الواقع لديها إمكانات سوق ضعيفة.</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وفي حين أن حالات الفشل يمكن أن تعزى أيضا إلى سوء تنفيذ الفكرة، فمن المهم تقييم الجدوى في أقرب وقت ممكن لتجنب الآثار الأكثر تكلفة لفشل التنفيذ. </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يعد تقييم إمكانية أن تصبح فكرة ما فرصة عمل جيدة أمرا ضروريا للغاية لتجنب تخصيص الموارد النادرة ، بما في ذلك وقت رائد الأعمال وجهده.</a:t>
            </a:r>
            <a:endParaRPr lang="en-US" sz="1600" b="0" dirty="0"/>
          </a:p>
        </p:txBody>
      </p:sp>
      <p:sp>
        <p:nvSpPr>
          <p:cNvPr id="4" name="Slide Number Placeholder 3">
            <a:extLst>
              <a:ext uri="{FF2B5EF4-FFF2-40B4-BE49-F238E27FC236}">
                <a16:creationId xmlns:a16="http://schemas.microsoft.com/office/drawing/2014/main" id="{FEDC1097-D4B2-D027-61BF-0C4ED730E83F}"/>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566026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E79F8F-CBE7-4627-5D5F-80769BB104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29C079-13A6-0FF6-39D2-970C4A4616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629A43-01C3-759D-85CD-D986FF345494}"/>
              </a:ext>
            </a:extLst>
          </p:cNvPr>
          <p:cNvSpPr>
            <a:spLocks noGrp="1"/>
          </p:cNvSpPr>
          <p:nvPr>
            <p:ph type="body" idx="1"/>
          </p:nvPr>
        </p:nvSpPr>
        <p:spPr/>
        <p:txBody>
          <a:bodyPr/>
          <a:lstStyle/>
          <a:p>
            <a:pPr marL="0" indent="0" algn="r" rtl="1">
              <a:buFont typeface="Arial" panose="020B0604020202020204" pitchFamily="34" charset="0"/>
              <a:buNone/>
            </a:pPr>
            <a:r>
              <a:rPr lang="ar-EG" b="1" dirty="0"/>
              <a:t>تحديد الفرص</a:t>
            </a:r>
          </a:p>
          <a:p>
            <a:pPr marL="171450" indent="-171450" algn="r" rtl="1">
              <a:buFont typeface="Arial" panose="020B0604020202020204" pitchFamily="34" charset="0"/>
              <a:buChar char="•"/>
            </a:pPr>
            <a:r>
              <a:rPr lang="ar-EG" u="sng" dirty="0"/>
              <a:t>يبدأ بتحديد الاحتياجات الفريدة للصناعة والسوق </a:t>
            </a:r>
            <a:r>
              <a:rPr lang="ar-EG" dirty="0"/>
              <a:t>، بما في ذلك ما يتوقعه العملاء ويطلبونه الذي يمكن أن يوفره المشروع الجديد.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u="sng" dirty="0"/>
              <a:t>تبدأ عملية التقييم </a:t>
            </a:r>
            <a:r>
              <a:rPr lang="ar-EG" dirty="0"/>
              <a:t>ببعض الأسئلة الأساسية لمساعدة رواد الأعمال على تقييم احتمالية نجاح المشروع الجديد.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u="sng" dirty="0"/>
              <a:t>يجب إجراء تقييم فرص العمل ليس فقط من قبل رائد الأعمال ولكن أيضا من قبل أكبر عدد ممكن </a:t>
            </a:r>
            <a:r>
              <a:rPr lang="ar-EG" b="1" u="sng" dirty="0"/>
              <a:t>من أصحاب المصلحة </a:t>
            </a:r>
            <a:r>
              <a:rPr lang="ar-EG" u="sng" dirty="0"/>
              <a:t>في المشروع الجديد</a:t>
            </a:r>
            <a:r>
              <a:rPr lang="ar-EG" dirty="0"/>
              <a:t>: العملاء المحتملين أو العملاء والموظفين والمستشارين والمستثمرين والموردين.</a:t>
            </a:r>
            <a:endParaRPr lang="en-US" dirty="0"/>
          </a:p>
        </p:txBody>
      </p:sp>
      <p:sp>
        <p:nvSpPr>
          <p:cNvPr id="4" name="Slide Number Placeholder 3">
            <a:extLst>
              <a:ext uri="{FF2B5EF4-FFF2-40B4-BE49-F238E27FC236}">
                <a16:creationId xmlns:a16="http://schemas.microsoft.com/office/drawing/2014/main" id="{F5DD3134-6F26-843D-AE64-9D294AB46B8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9535106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427C46-D5F0-71B8-C707-5D5DA41A03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CC7D2C-6855-5146-6C8F-C7AF0DB3A9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40ACB2-C1BA-4DAB-EC59-70CA34C11BF1}"/>
              </a:ext>
            </a:extLst>
          </p:cNvPr>
          <p:cNvSpPr>
            <a:spLocks noGrp="1"/>
          </p:cNvSpPr>
          <p:nvPr>
            <p:ph type="body" idx="1"/>
          </p:nvPr>
        </p:nvSpPr>
        <p:spPr/>
        <p:txBody>
          <a:bodyPr/>
          <a:lstStyle/>
          <a:p>
            <a:pPr algn="r" rtl="1"/>
            <a:r>
              <a:rPr lang="ar-EG" sz="2400" b="1" i="0" dirty="0">
                <a:solidFill>
                  <a:srgbClr val="000000"/>
                </a:solidFill>
                <a:effectLst/>
                <a:latin typeface="Segoe UI Web (Arabic)"/>
              </a:rPr>
              <a:t>أربعة مجالات رئيسية للتقييم</a:t>
            </a:r>
            <a:endParaRPr lang="en-US" sz="2400" b="1" i="0" dirty="0">
              <a:solidFill>
                <a:srgbClr val="000000"/>
              </a:solidFill>
              <a:effectLst/>
              <a:latin typeface="Segoe UI Web (Arabic)"/>
            </a:endParaRPr>
          </a:p>
          <a:p>
            <a:pPr algn="r" rtl="1"/>
            <a:endParaRPr lang="en-US" sz="2400" b="1" i="0" dirty="0">
              <a:solidFill>
                <a:srgbClr val="000000"/>
              </a:solidFill>
              <a:effectLst/>
              <a:latin typeface="Segoe UI Web (Arabic)"/>
            </a:endParaRPr>
          </a:p>
          <a:p>
            <a:pPr algn="r" rtl="1"/>
            <a:r>
              <a:rPr lang="ar-EG" sz="2400" b="0" i="0" dirty="0">
                <a:solidFill>
                  <a:srgbClr val="000000"/>
                </a:solidFill>
                <a:effectLst/>
                <a:latin typeface="Segoe UI Web (Arabic)"/>
              </a:rPr>
              <a:t>هناك العديد من الأسئلة التي يجب طرحها أثناء تقييم الفرص ، ويمكن تصنيفها وفقا لأربعة مجالات أساسية للاستكشاف:</a:t>
            </a:r>
          </a:p>
          <a:p>
            <a:pPr algn="r" rtl="1"/>
            <a:endParaRPr lang="en-US" sz="2400" b="0" i="0" dirty="0">
              <a:solidFill>
                <a:srgbClr val="000000"/>
              </a:solidFill>
              <a:effectLst/>
              <a:latin typeface="Segoe UI Web (Arabic)"/>
            </a:endParaRPr>
          </a:p>
          <a:p>
            <a:pPr marL="457200" indent="-457200" algn="r" rtl="1">
              <a:buFont typeface="+mj-lt"/>
              <a:buAutoNum type="arabicPeriod"/>
            </a:pPr>
            <a:r>
              <a:rPr lang="en-US" sz="2400" b="1" i="0" dirty="0">
                <a:solidFill>
                  <a:srgbClr val="000000"/>
                </a:solidFill>
                <a:effectLst/>
                <a:latin typeface="Segoe UI Web (Arabic)"/>
              </a:rPr>
              <a:t> </a:t>
            </a:r>
            <a:r>
              <a:rPr lang="ar-EG" sz="2400" b="1" i="0" dirty="0">
                <a:solidFill>
                  <a:srgbClr val="000000"/>
                </a:solidFill>
                <a:effectLst/>
                <a:latin typeface="Segoe UI Web (Arabic)"/>
              </a:rPr>
              <a:t>الأشخاص الذين يقفون وراء الفكرة: </a:t>
            </a:r>
            <a:endParaRPr lang="en-US" sz="2400" b="1" i="0" dirty="0">
              <a:solidFill>
                <a:srgbClr val="000000"/>
              </a:solidFill>
              <a:effectLst/>
              <a:latin typeface="Segoe UI Web (Arabic)"/>
            </a:endParaRPr>
          </a:p>
          <a:p>
            <a:pPr marL="0" indent="0" algn="r" rtl="1">
              <a:buFont typeface="+mj-lt"/>
              <a:buNone/>
            </a:pPr>
            <a:endParaRPr lang="ar-EG" sz="2400" b="1" i="0" dirty="0">
              <a:solidFill>
                <a:srgbClr val="000000"/>
              </a:solidFill>
              <a:effectLst/>
              <a:latin typeface="Segoe UI Web (Arabic)"/>
            </a:endParaRPr>
          </a:p>
          <a:p>
            <a:pPr marL="800100" lvl="1" indent="-342900" algn="thaiDist" rtl="1">
              <a:buFont typeface="Arial" panose="020B0604020202020204" pitchFamily="34" charset="0"/>
              <a:buChar char="•"/>
            </a:pPr>
            <a:r>
              <a:rPr lang="ar-EG" sz="2400" b="0" i="0" dirty="0">
                <a:solidFill>
                  <a:srgbClr val="000000"/>
                </a:solidFill>
                <a:effectLst/>
                <a:latin typeface="Segoe UI Web (Arabic)"/>
              </a:rPr>
              <a:t>خلفية ومواهب وخبرة رائد الأعمال وفريق الإدارة والموظفين والمستشارين. </a:t>
            </a:r>
          </a:p>
          <a:p>
            <a:pPr marL="800100" lvl="1" indent="-342900" algn="thaiDist" rtl="1">
              <a:buFont typeface="Arial" panose="020B0604020202020204" pitchFamily="34" charset="0"/>
              <a:buChar char="•"/>
            </a:pPr>
            <a:endParaRPr lang="ar-EG" sz="2400" b="0" i="0" dirty="0">
              <a:solidFill>
                <a:srgbClr val="000000"/>
              </a:solidFill>
              <a:effectLst/>
              <a:latin typeface="Segoe UI Web (Arabic)"/>
            </a:endParaRPr>
          </a:p>
          <a:p>
            <a:pPr marL="800100" lvl="1" indent="-342900" algn="thaiDist" rtl="1">
              <a:buFont typeface="Arial" panose="020B0604020202020204" pitchFamily="34" charset="0"/>
              <a:buChar char="•"/>
            </a:pPr>
            <a:r>
              <a:rPr lang="ar-EG" sz="2400" b="0" i="0" dirty="0">
                <a:solidFill>
                  <a:srgbClr val="000000"/>
                </a:solidFill>
                <a:effectLst/>
                <a:latin typeface="Segoe UI Web (Arabic)"/>
              </a:rPr>
              <a:t>حتى الفكرة الرائعة ذات الإمكانات السوقية العالية تتطلب رائد أعمال أو فريق وراءها يمكنه دعم الفكرة وتنميتها بشكل فعال (وبشغف). ومن ثم من المرجح أن تكون ناجحة.</a:t>
            </a:r>
            <a:endParaRPr lang="en-US" sz="2400" b="0" i="0" dirty="0">
              <a:solidFill>
                <a:srgbClr val="000000"/>
              </a:solidFill>
              <a:effectLst/>
              <a:latin typeface="Segoe UI Web (Arabic)"/>
            </a:endParaRPr>
          </a:p>
        </p:txBody>
      </p:sp>
      <p:sp>
        <p:nvSpPr>
          <p:cNvPr id="4" name="Slide Number Placeholder 3">
            <a:extLst>
              <a:ext uri="{FF2B5EF4-FFF2-40B4-BE49-F238E27FC236}">
                <a16:creationId xmlns:a16="http://schemas.microsoft.com/office/drawing/2014/main" id="{E577D691-CFCF-A27B-C8D3-495D9A37B8F7}"/>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0931858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A9E638-41E7-DB8E-B19D-630804CDF1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11E8A8-7D20-722C-D946-739BBD92DE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D9072D-93BE-93DD-8D6E-82D10B0D75F4}"/>
              </a:ext>
            </a:extLst>
          </p:cNvPr>
          <p:cNvSpPr>
            <a:spLocks noGrp="1"/>
          </p:cNvSpPr>
          <p:nvPr>
            <p:ph type="body" idx="1"/>
          </p:nvPr>
        </p:nvSpPr>
        <p:spPr/>
        <p:txBody>
          <a:bodyPr/>
          <a:lstStyle/>
          <a:p>
            <a:pPr marL="171450" indent="-171450" algn="r" rtl="1">
              <a:buFont typeface="Arial" panose="020B0604020202020204" pitchFamily="34" charset="0"/>
              <a:buChar char="•"/>
            </a:pPr>
            <a:r>
              <a:rPr lang="ar-EG" b="1" dirty="0"/>
              <a:t>2. الموارد المتاحة لرائد الأعمال وفريق الإدارة ، </a:t>
            </a:r>
            <a:r>
              <a:rPr lang="ar-EG" b="0" dirty="0"/>
              <a:t>بما في ذلك مصادر رأس المال والديون المتاحة والتي يمكن الوصول إليها ، والمساعدة الإضافية من الأشخاص ذوي الخبرة التي تحتاجها الشركة ، والتكنولوجيا المطلوبة لدعم الفكرة. </a:t>
            </a:r>
            <a:endParaRPr lang="en-US" b="0" dirty="0"/>
          </a:p>
          <a:p>
            <a:pPr marL="171450" indent="-171450" algn="r" rtl="1">
              <a:buFont typeface="Arial" panose="020B0604020202020204" pitchFamily="34" charset="0"/>
              <a:buChar char="•"/>
            </a:pPr>
            <a:endParaRPr lang="en-US" b="1" dirty="0"/>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ar-EG" b="1" dirty="0"/>
              <a:t>3. المعرفة والمعلومات التي يمتلكها رائد الأعمال ، بما في ذلك المعرفة بمفهوم المشروع الجديد والصناعة وأبحاث السوق.</a:t>
            </a:r>
          </a:p>
          <a:p>
            <a:pPr marL="171450" indent="-171450" algn="r" rtl="1">
              <a:buFont typeface="Arial" panose="020B0604020202020204" pitchFamily="34" charset="0"/>
              <a:buChar char="•"/>
            </a:pPr>
            <a:endParaRPr lang="en-US" b="1" dirty="0"/>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ar-EG" b="1" dirty="0"/>
              <a:t>4. قدرة الفكرة على توليد الإيرادات. </a:t>
            </a:r>
            <a:endParaRPr lang="en-US" b="1" dirty="0"/>
          </a:p>
          <a:p>
            <a:pPr marL="171450" indent="-171450" algn="r" rtl="1">
              <a:buFont typeface="Arial" panose="020B0604020202020204" pitchFamily="34" charset="0"/>
              <a:buChar char="•"/>
            </a:pPr>
            <a:r>
              <a:rPr lang="ar-EG" b="0" dirty="0"/>
              <a:t>ما مدى ضخامة إمكانية بيع شيء من شأنه أن يدر إيرادات فعلية؟ أحد الأخطاء التي يرتكبها رواد الأعمال المحتملون هو افتراض أن الجميع سيحبون الفكرة وأن الناس سيقفون في طابور لشرائها بمجرد افتتاح العمل</a:t>
            </a:r>
            <a:r>
              <a:rPr lang="ar-EG" b="1" dirty="0"/>
              <a:t>.</a:t>
            </a:r>
            <a:endParaRPr lang="en-US" dirty="0"/>
          </a:p>
        </p:txBody>
      </p:sp>
      <p:sp>
        <p:nvSpPr>
          <p:cNvPr id="4" name="Slide Number Placeholder 3">
            <a:extLst>
              <a:ext uri="{FF2B5EF4-FFF2-40B4-BE49-F238E27FC236}">
                <a16:creationId xmlns:a16="http://schemas.microsoft.com/office/drawing/2014/main" id="{4B24307B-4E11-13E8-3015-9FC83F86C7B3}"/>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6243799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EDB64-167D-60CD-FDC8-BF6EBFC0D9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31B21A-93F2-66B2-7D06-CA74639B34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95474A-C7D6-E7B8-B548-88E9A1D18442}"/>
              </a:ext>
            </a:extLst>
          </p:cNvPr>
          <p:cNvSpPr>
            <a:spLocks noGrp="1"/>
          </p:cNvSpPr>
          <p:nvPr>
            <p:ph type="body" idx="1"/>
          </p:nvPr>
        </p:nvSpPr>
        <p:spPr/>
        <p:txBody>
          <a:bodyPr/>
          <a:lstStyle/>
          <a:p>
            <a:pPr algn="r" rtl="1"/>
            <a:r>
              <a:rPr lang="ar-EG" sz="2400" b="1" i="0" dirty="0">
                <a:solidFill>
                  <a:srgbClr val="000000"/>
                </a:solidFill>
                <a:effectLst/>
                <a:latin typeface="Segoe UI Web (Arabic)"/>
              </a:rPr>
              <a:t>تقنية تسجيل تقييم الأعمال (</a:t>
            </a:r>
            <a:r>
              <a:rPr lang="en-US" sz="2400" b="1" i="0" dirty="0">
                <a:solidFill>
                  <a:srgbClr val="000000"/>
                </a:solidFill>
                <a:effectLst/>
                <a:latin typeface="Segoe UI Web (Arabic)"/>
              </a:rPr>
              <a:t>BEST)</a:t>
            </a:r>
          </a:p>
          <a:p>
            <a:pPr algn="r" rtl="1"/>
            <a:endParaRPr lang="en-US" sz="2400" b="1"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تم تطويره لمساعدة رواد الأعمال على تقييم مجموعة من الأفكار قبل تحديد الأفكار التي يجب متابعتها. </a:t>
            </a:r>
          </a:p>
          <a:p>
            <a:pPr marL="342900" indent="-342900" algn="r" rtl="1">
              <a:buFont typeface="Arial" panose="020B0604020202020204" pitchFamily="34" charset="0"/>
              <a:buChar char="•"/>
            </a:pPr>
            <a:r>
              <a:rPr lang="ar-EG" sz="2400" b="0" i="0" dirty="0">
                <a:solidFill>
                  <a:srgbClr val="000000"/>
                </a:solidFill>
                <a:effectLst/>
                <a:latin typeface="Segoe UI Web (Arabic)"/>
              </a:rPr>
              <a:t>تأخذ الأداة في الاعتبار "نوافذ الفرص" المختلفة المتعلقة بالمشاريع الجديدة. </a:t>
            </a:r>
          </a:p>
          <a:p>
            <a:pPr marL="342900" indent="-342900" algn="r" rtl="1">
              <a:buFont typeface="Arial" panose="020B0604020202020204" pitchFamily="34" charset="0"/>
              <a:buChar char="•"/>
            </a:pPr>
            <a:r>
              <a:rPr lang="ar-EG" sz="2400" b="0" i="0" dirty="0">
                <a:solidFill>
                  <a:srgbClr val="000000"/>
                </a:solidFill>
                <a:effectLst/>
                <a:latin typeface="Segoe UI Web (Arabic)"/>
              </a:rPr>
              <a:t>أجب عن الأسئلة التالية عن طريق تسجيلها على </a:t>
            </a:r>
            <a:r>
              <a:rPr lang="ar-EG" sz="2400" b="1" i="0" u="sng" dirty="0">
                <a:solidFill>
                  <a:srgbClr val="000000"/>
                </a:solidFill>
                <a:effectLst/>
                <a:latin typeface="Segoe UI Web (Arabic)"/>
              </a:rPr>
              <a:t>مقياس من 1 إلى </a:t>
            </a:r>
            <a:r>
              <a:rPr lang="ar-EG" sz="2400" b="1" i="0" u="none" dirty="0">
                <a:solidFill>
                  <a:srgbClr val="000000"/>
                </a:solidFill>
                <a:effectLst/>
                <a:latin typeface="Segoe UI Web (Arabic)"/>
              </a:rPr>
              <a:t>5                </a:t>
            </a:r>
            <a:r>
              <a:rPr lang="ar-EG" sz="2400" b="1" i="0" dirty="0">
                <a:solidFill>
                  <a:srgbClr val="000000"/>
                </a:solidFill>
                <a:effectLst/>
                <a:latin typeface="Segoe UI Web (Arabic)"/>
              </a:rPr>
              <a:t>1 = منخفض   و   5 = مرتفع</a:t>
            </a:r>
            <a:r>
              <a:rPr lang="ar-EG" sz="2400" b="0" i="0" dirty="0">
                <a:solidFill>
                  <a:srgbClr val="000000"/>
                </a:solidFill>
                <a:effectLst/>
                <a:latin typeface="Segoe UI Web (Arabic)"/>
              </a:rPr>
              <a:t>.</a:t>
            </a:r>
          </a:p>
          <a:p>
            <a:pPr algn="r" rtl="1"/>
            <a:endParaRPr lang="ar-EG" sz="2400" b="0" i="0" dirty="0">
              <a:solidFill>
                <a:srgbClr val="000000"/>
              </a:solidFill>
              <a:effectLst/>
              <a:latin typeface="Segoe UI Web (Arabic)"/>
            </a:endParaRPr>
          </a:p>
          <a:p>
            <a:pPr algn="r" rtl="1"/>
            <a:r>
              <a:rPr lang="ar-EG" sz="2400" b="0" i="0" dirty="0">
                <a:solidFill>
                  <a:srgbClr val="000000"/>
                </a:solidFill>
                <a:effectLst/>
                <a:latin typeface="Segoe UI Web (Arabic)"/>
              </a:rPr>
              <a:t>1. هل العمل متميز حقا عن الأعمال التجارية المماثلة الأخرى؟</a:t>
            </a:r>
          </a:p>
          <a:p>
            <a:pPr algn="r" rtl="1"/>
            <a:r>
              <a:rPr lang="ar-EG" sz="2400" b="1" i="0" dirty="0">
                <a:solidFill>
                  <a:srgbClr val="000000"/>
                </a:solidFill>
                <a:effectLst/>
                <a:latin typeface="Segoe UI Web (Arabic)"/>
              </a:rPr>
              <a:t>2. هل لدى العمل إمكانات النمو؟</a:t>
            </a:r>
          </a:p>
          <a:p>
            <a:pPr algn="r" rtl="1"/>
            <a:r>
              <a:rPr lang="ar-EG" sz="2400" b="0" i="0" dirty="0">
                <a:solidFill>
                  <a:srgbClr val="000000"/>
                </a:solidFill>
                <a:effectLst/>
                <a:latin typeface="Segoe UI Web (Arabic)"/>
              </a:rPr>
              <a:t>3. هل سيتطلب العمل رأس المال؟ (ملاحظة: يحصل شرط الدولار المنخفض على درجة أعلى ، بينما يجب أن يحصل شرط الدولار المرتفع على درجة منخفضة)</a:t>
            </a:r>
          </a:p>
          <a:p>
            <a:pPr algn="r" rtl="1"/>
            <a:r>
              <a:rPr lang="ar-EG" sz="2400" b="1" i="0" dirty="0">
                <a:solidFill>
                  <a:srgbClr val="000000"/>
                </a:solidFill>
                <a:effectLst/>
                <a:latin typeface="Segoe UI Web (Arabic)"/>
              </a:rPr>
              <a:t>4. هل يمكن تأمين التمويل؟</a:t>
            </a:r>
          </a:p>
          <a:p>
            <a:pPr algn="r" rtl="1"/>
            <a:r>
              <a:rPr lang="ar-EG" sz="2400" b="0" i="0" dirty="0">
                <a:solidFill>
                  <a:srgbClr val="000000"/>
                </a:solidFill>
                <a:effectLst/>
                <a:latin typeface="Segoe UI Web (Arabic)"/>
              </a:rPr>
              <a:t>5. هل يناسب العمل الملف الشخصي الريادي للفرد (على سبيل المثال ، العقلية والخبرة)؟</a:t>
            </a:r>
            <a:endParaRPr lang="en-US" sz="2400" b="0" i="0" dirty="0">
              <a:solidFill>
                <a:srgbClr val="000000"/>
              </a:solidFill>
              <a:effectLst/>
              <a:latin typeface="Segoe UI Web (Arabic)"/>
            </a:endParaRPr>
          </a:p>
        </p:txBody>
      </p:sp>
      <p:sp>
        <p:nvSpPr>
          <p:cNvPr id="4" name="Slide Number Placeholder 3">
            <a:extLst>
              <a:ext uri="{FF2B5EF4-FFF2-40B4-BE49-F238E27FC236}">
                <a16:creationId xmlns:a16="http://schemas.microsoft.com/office/drawing/2014/main" id="{7E476ED0-79AA-3D69-5E3C-FEAF2AABC38A}"/>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669431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D63970-6298-EE31-60EF-1C393410D3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185FF8-3CE1-5B29-EABC-E2286DD633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034E42-B294-4519-7DEA-066DE7B52CE9}"/>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0E866E1-A5FC-C621-9835-4D1BB2682C63}"/>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49166726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9D4D1-1529-6A4C-CFDD-611B6C4599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E1A3C3-B1FB-2CCE-07E8-D699FDA006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8DB191-0287-0598-1DDB-7A7988BC5174}"/>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2400" b="1" i="0" dirty="0">
                <a:solidFill>
                  <a:srgbClr val="000000"/>
                </a:solidFill>
                <a:effectLst/>
                <a:latin typeface="Segoe UI Web (Arabic)"/>
              </a:rPr>
              <a:t>تقييم الجدوى (تقييم جدوى فكرة المشروع الجديد)</a:t>
            </a:r>
          </a:p>
          <a:p>
            <a:pPr algn="r" rtl="1"/>
            <a:endParaRPr lang="en-US" sz="2400" b="1" i="0" dirty="0">
              <a:solidFill>
                <a:srgbClr val="000000"/>
              </a:solidFill>
              <a:effectLst/>
              <a:latin typeface="Segoe UI Web (Arabic)"/>
            </a:endParaRPr>
          </a:p>
          <a:p>
            <a:pPr algn="r" rtl="1"/>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يتضمن تقييم فكرة مشروع جديد اختبار جدواها ، ومدى كون الفكرة فرصة عمل مجدية وواقعية.</a:t>
            </a:r>
          </a:p>
          <a:p>
            <a:pPr marL="342900" indent="-342900" algn="r" rtl="1">
              <a:buFont typeface="Arial" panose="020B0604020202020204" pitchFamily="34" charset="0"/>
              <a:buChar char="•"/>
            </a:pPr>
            <a:r>
              <a:rPr lang="ar-EG" sz="2400" b="0" i="0" dirty="0">
                <a:solidFill>
                  <a:srgbClr val="000000"/>
                </a:solidFill>
                <a:effectLst/>
                <a:latin typeface="Segoe UI Web (Arabic)"/>
              </a:rPr>
              <a:t>تتمثل إحدى الخطوات الأولى المطلوبة في </a:t>
            </a:r>
            <a:r>
              <a:rPr lang="ar-EG" sz="2400" b="0" i="0" u="sng" dirty="0">
                <a:solidFill>
                  <a:srgbClr val="000000"/>
                </a:solidFill>
                <a:effectLst/>
                <a:latin typeface="Segoe UI Web (Arabic)"/>
              </a:rPr>
              <a:t>تقييم جدوى الفكرة في إدراك القوى والعوامل في البيئة الداخلية والخارجية التي تؤثر بشكل مباشر على فرصة المشروع الجديد</a:t>
            </a:r>
            <a:r>
              <a:rPr lang="ar-EG" sz="2400" b="0" i="0" dirty="0">
                <a:solidFill>
                  <a:srgbClr val="000000"/>
                </a:solidFill>
                <a:effectLst/>
                <a:latin typeface="Segoe UI Web (Arabic)"/>
              </a:rPr>
              <a:t>. </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1" i="0" u="sng" dirty="0">
                <a:solidFill>
                  <a:srgbClr val="000000"/>
                </a:solidFill>
                <a:effectLst/>
                <a:latin typeface="Segoe UI Web (Arabic)"/>
              </a:rPr>
              <a:t>تشمل العوامل الداخلية للمشروع ما يلي: </a:t>
            </a:r>
          </a:p>
          <a:p>
            <a:pPr marL="342900" indent="-342900" algn="r" rtl="1">
              <a:buFont typeface="Arial" panose="020B0604020202020204" pitchFamily="34" charset="0"/>
              <a:buChar char="•"/>
            </a:pPr>
            <a:r>
              <a:rPr lang="ar-EG" sz="2400" b="0" i="0" dirty="0">
                <a:solidFill>
                  <a:srgbClr val="000000"/>
                </a:solidFill>
                <a:effectLst/>
                <a:latin typeface="Segoe UI Web (Arabic)"/>
              </a:rPr>
              <a:t>معرفة ومهارات وقدرات رائد الأعمال وأعضاء فريق الإدارة والموظفين والمستشارين</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الموارد المتاحة لرائد الأعمال ، بما في ذلك الأشخاص والموارد المالية والتقنيات التي يمكن الحصول عليها لإطلاق الفرصة وتنميتها</a:t>
            </a:r>
            <a:endParaRPr lang="en-US" sz="1600" dirty="0"/>
          </a:p>
        </p:txBody>
      </p:sp>
      <p:sp>
        <p:nvSpPr>
          <p:cNvPr id="4" name="Slide Number Placeholder 3">
            <a:extLst>
              <a:ext uri="{FF2B5EF4-FFF2-40B4-BE49-F238E27FC236}">
                <a16:creationId xmlns:a16="http://schemas.microsoft.com/office/drawing/2014/main" id="{9A90A71D-CDCF-5B0C-71D7-B96BB840C6A4}"/>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33709812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E5A8C-80E3-19E8-DAE8-CBF8CE0ACF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F680DE-E320-1C42-72CC-4AB37D3E88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382A28-7939-2859-59A6-9056701D8DAD}"/>
              </a:ext>
            </a:extLst>
          </p:cNvPr>
          <p:cNvSpPr>
            <a:spLocks noGrp="1"/>
          </p:cNvSpPr>
          <p:nvPr>
            <p:ph type="body" idx="1"/>
          </p:nvPr>
        </p:nvSpPr>
        <p:spPr/>
        <p:txBody>
          <a:bodyPr/>
          <a:lstStyle/>
          <a:p>
            <a:pPr marL="171450" indent="-171450" algn="r" rtl="1">
              <a:buFont typeface="Arial" panose="020B0604020202020204" pitchFamily="34" charset="0"/>
              <a:buChar char="•"/>
            </a:pPr>
            <a:r>
              <a:rPr lang="ar-EG" b="1" dirty="0"/>
              <a:t>تقييم جدوى فكرة المشروع الجديد (تابع)</a:t>
            </a:r>
            <a:endParaRPr lang="en-US" b="1" dirty="0"/>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ar-EG" b="1" dirty="0"/>
              <a:t>تشمل العوامل الخارجية للمشروع الجديد ما يلي:</a:t>
            </a:r>
          </a:p>
          <a:p>
            <a:pPr marL="171450" indent="-171450" algn="r" rtl="1">
              <a:buFont typeface="Arial" panose="020B0604020202020204" pitchFamily="34" charset="0"/>
              <a:buChar char="•"/>
            </a:pPr>
            <a:r>
              <a:rPr lang="ar-EG" b="0" dirty="0"/>
              <a:t>• </a:t>
            </a:r>
            <a:r>
              <a:rPr lang="ar-EG" b="1" dirty="0"/>
              <a:t>الصناعة:</a:t>
            </a:r>
            <a:r>
              <a:rPr lang="ar-EG" b="0" dirty="0"/>
              <a:t> المنافسون ، وهيكل الصناعة ، والعوائق التي تحول دون الدخول ، والاتجاهات التي تؤثر على الأعمال في القطاع الذي يعتزم المشروع الجديد تحديد موقعه.  </a:t>
            </a:r>
          </a:p>
          <a:p>
            <a:pPr marL="171450" indent="-171450" algn="r" rtl="1">
              <a:buFont typeface="Arial" panose="020B0604020202020204" pitchFamily="34" charset="0"/>
              <a:buChar char="•"/>
            </a:pPr>
            <a:endParaRPr lang="ar-EG" b="0" dirty="0"/>
          </a:p>
          <a:p>
            <a:pPr marL="171450" indent="-171450" algn="r" rtl="1">
              <a:buFont typeface="Arial" panose="020B0604020202020204" pitchFamily="34" charset="0"/>
              <a:buChar char="•"/>
            </a:pPr>
            <a:r>
              <a:rPr lang="ar-EG" b="0" dirty="0"/>
              <a:t>• </a:t>
            </a:r>
            <a:r>
              <a:rPr lang="ar-EG" b="1" dirty="0"/>
              <a:t>السوق: </a:t>
            </a:r>
            <a:r>
              <a:rPr lang="ar-EG" b="0" dirty="0"/>
              <a:t>معرفة التفضيلات والقيم والسلوك الشرائي للسوق المستهدف ، بما في ذلك المعلومات الديموغرافية والنفسية اللازمة لتحديد موقع المنتجات والخدمات والترويج لها وتسعيرها بشكل مناسب.</a:t>
            </a:r>
          </a:p>
          <a:p>
            <a:pPr marL="171450" indent="-171450" algn="r" rtl="1">
              <a:buFont typeface="Arial" panose="020B0604020202020204" pitchFamily="34" charset="0"/>
              <a:buChar char="•"/>
            </a:pPr>
            <a:endParaRPr lang="ar-EG" b="0" dirty="0"/>
          </a:p>
          <a:p>
            <a:pPr marL="171450" indent="-171450" algn="r" rtl="1">
              <a:buFont typeface="Arial" panose="020B0604020202020204" pitchFamily="34" charset="0"/>
              <a:buChar char="•"/>
            </a:pPr>
            <a:r>
              <a:rPr lang="ar-EG" b="0" dirty="0"/>
              <a:t>• </a:t>
            </a:r>
            <a:r>
              <a:rPr lang="ar-EG" b="1" dirty="0"/>
              <a:t>الأعراف الاجتماعية</a:t>
            </a:r>
            <a:r>
              <a:rPr lang="ar-EG" b="0" dirty="0"/>
              <a:t> والقيم والاتجاهات المحيطة بفكرة المشروع الجديد. غالبا ما تتضمن البيئة الاجتماعية لمشروع جديد تصورات - وليس بالضرورة حقيقة - للفرصة في أذهان العملاء والمواطنين.</a:t>
            </a:r>
          </a:p>
          <a:p>
            <a:pPr marL="171450" indent="-171450" algn="r" rtl="1">
              <a:buFont typeface="Arial" panose="020B0604020202020204" pitchFamily="34" charset="0"/>
              <a:buChar char="•"/>
            </a:pPr>
            <a:endParaRPr lang="ar-EG" b="0" dirty="0"/>
          </a:p>
          <a:p>
            <a:pPr marL="171450" indent="-171450" algn="r" rtl="1">
              <a:buFont typeface="Arial" panose="020B0604020202020204" pitchFamily="34" charset="0"/>
              <a:buChar char="•"/>
            </a:pPr>
            <a:r>
              <a:rPr lang="ar-EG" b="1" dirty="0"/>
              <a:t>القوى القانونية والتنظيمية </a:t>
            </a:r>
            <a:r>
              <a:rPr lang="ar-EG" b="0" dirty="0"/>
              <a:t>التي يمكن أن تؤثر على العمليات التجارية، بما في ذلك القوانين والسياسات والإجراءات واللوائح ذات الصلة بالصناعة أو البلدية التي يقع فيها المشروع الجديد.</a:t>
            </a:r>
            <a:endParaRPr lang="en-US" b="0" dirty="0"/>
          </a:p>
        </p:txBody>
      </p:sp>
      <p:sp>
        <p:nvSpPr>
          <p:cNvPr id="4" name="Slide Number Placeholder 3">
            <a:extLst>
              <a:ext uri="{FF2B5EF4-FFF2-40B4-BE49-F238E27FC236}">
                <a16:creationId xmlns:a16="http://schemas.microsoft.com/office/drawing/2014/main" id="{5DEA9FAF-5DD8-3156-8087-6B83946D1C6E}"/>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15616515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EF5CCB-A709-D717-BF48-0B7720A53D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E4C392-2AE3-6C8A-3521-B86B461837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53A4AA-B25D-6C9A-881B-92032CE08851}"/>
              </a:ext>
            </a:extLst>
          </p:cNvPr>
          <p:cNvSpPr>
            <a:spLocks noGrp="1"/>
          </p:cNvSpPr>
          <p:nvPr>
            <p:ph type="body" idx="1"/>
          </p:nvPr>
        </p:nvSpPr>
        <p:spPr/>
        <p:txBody>
          <a:bodyPr/>
          <a:lstStyle/>
          <a:p>
            <a:pPr algn="r" rtl="1"/>
            <a:r>
              <a:rPr lang="ar-EG" sz="2400" b="1" i="0" dirty="0">
                <a:solidFill>
                  <a:srgbClr val="000000"/>
                </a:solidFill>
                <a:effectLst/>
                <a:latin typeface="Segoe UI Web (Arabic)"/>
              </a:rPr>
              <a:t>أربعة عشر سؤالا</a:t>
            </a:r>
            <a:endParaRPr lang="en-US" sz="2400" b="1" i="0" dirty="0">
              <a:solidFill>
                <a:srgbClr val="000000"/>
              </a:solidFill>
              <a:effectLst/>
              <a:latin typeface="Segoe UI Web (Arabic)"/>
            </a:endParaRPr>
          </a:p>
          <a:p>
            <a:pPr algn="r" rtl="1"/>
            <a:endParaRPr lang="en-US" sz="2400" b="0" i="0" dirty="0">
              <a:solidFill>
                <a:srgbClr val="000000"/>
              </a:solidFill>
              <a:effectLst/>
              <a:latin typeface="Segoe UI Web (Arabic)"/>
            </a:endParaRPr>
          </a:p>
          <a:p>
            <a:pPr marL="0" indent="0" algn="r" rtl="1">
              <a:buFont typeface="Arial" panose="020B0604020202020204" pitchFamily="34" charset="0"/>
              <a:buNone/>
            </a:pPr>
            <a:r>
              <a:rPr lang="ar-EG" sz="2400" b="0" i="0" dirty="0">
                <a:solidFill>
                  <a:srgbClr val="000000"/>
                </a:solidFill>
                <a:effectLst/>
                <a:latin typeface="Segoe UI Web (Arabic)"/>
              </a:rPr>
              <a:t>أربعة عشر سؤالا (بقلم أليس ، 2003) يجب طرحها في كل مرة</a:t>
            </a:r>
            <a:r>
              <a:rPr lang="en-US" sz="2400" b="0" i="0" dirty="0">
                <a:solidFill>
                  <a:srgbClr val="000000"/>
                </a:solidFill>
                <a:effectLst/>
                <a:latin typeface="Segoe UI Web (Arabic)"/>
              </a:rPr>
              <a:t>:</a:t>
            </a:r>
          </a:p>
          <a:p>
            <a:pPr marL="0" indent="0" algn="r" rtl="1">
              <a:buFont typeface="Arial" panose="020B0604020202020204" pitchFamily="34" charset="0"/>
              <a:buNone/>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1. ما هي الحاجة التي تملأها أو المشكلة التي تحلها؟ (عرض القيمة)</a:t>
            </a:r>
          </a:p>
          <a:p>
            <a:pPr marL="342900" indent="-342900" algn="r" rtl="1">
              <a:buFont typeface="Arial" panose="020B0604020202020204" pitchFamily="34" charset="0"/>
              <a:buChar char="•"/>
            </a:pPr>
            <a:r>
              <a:rPr lang="ar-EG" sz="2400" b="0" i="0" dirty="0">
                <a:solidFill>
                  <a:srgbClr val="000000"/>
                </a:solidFill>
                <a:effectLst/>
                <a:latin typeface="Segoe UI Web (Arabic)"/>
              </a:rPr>
              <a:t>2. لمن تبيع؟ (السوق المستهدف)</a:t>
            </a:r>
          </a:p>
          <a:p>
            <a:pPr marL="342900" indent="-342900" algn="r" rtl="1">
              <a:buFont typeface="Arial" panose="020B0604020202020204" pitchFamily="34" charset="0"/>
              <a:buChar char="•"/>
            </a:pPr>
            <a:r>
              <a:rPr lang="ar-EG" sz="2400" b="0" i="0" dirty="0">
                <a:solidFill>
                  <a:srgbClr val="000000"/>
                </a:solidFill>
                <a:effectLst/>
                <a:latin typeface="Segoe UI Web (Arabic)"/>
              </a:rPr>
              <a:t>3. كيف يمكنك كسب المال؟ (نموذج الإيرادات)</a:t>
            </a:r>
          </a:p>
          <a:p>
            <a:pPr marL="342900" indent="-342900" algn="r" rtl="1">
              <a:buFont typeface="Arial" panose="020B0604020202020204" pitchFamily="34" charset="0"/>
              <a:buChar char="•"/>
            </a:pPr>
            <a:r>
              <a:rPr lang="ar-EG" sz="2400" b="0" i="0" dirty="0">
                <a:solidFill>
                  <a:srgbClr val="000000"/>
                </a:solidFill>
                <a:effectLst/>
                <a:latin typeface="Segoe UI Web (Arabic)"/>
              </a:rPr>
              <a:t>4. كيف ستميز شركتك عما هو موجود بالفعل؟ (عرض بيع فريد)</a:t>
            </a:r>
          </a:p>
          <a:p>
            <a:pPr marL="342900" indent="-342900" algn="r" rtl="1">
              <a:buFont typeface="Arial" panose="020B0604020202020204" pitchFamily="34" charset="0"/>
              <a:buChar char="•"/>
            </a:pPr>
            <a:r>
              <a:rPr lang="ar-EG" sz="2400" b="0" i="0" dirty="0">
                <a:solidFill>
                  <a:srgbClr val="000000"/>
                </a:solidFill>
                <a:effectLst/>
                <a:latin typeface="Segoe UI Web (Arabic)"/>
              </a:rPr>
              <a:t>5. ما هي عوائق الدخول؟</a:t>
            </a:r>
          </a:p>
          <a:p>
            <a:pPr marL="342900" indent="-342900" algn="r" rtl="1">
              <a:buFont typeface="Arial" panose="020B0604020202020204" pitchFamily="34" charset="0"/>
              <a:buChar char="•"/>
            </a:pPr>
            <a:r>
              <a:rPr lang="ar-EG" sz="2400" b="0" i="0" dirty="0">
                <a:solidFill>
                  <a:srgbClr val="000000"/>
                </a:solidFill>
                <a:effectLst/>
                <a:latin typeface="Segoe UI Web (Arabic)"/>
              </a:rPr>
              <a:t>6. كم عدد المنافسين لديك وما هي جودتهم؟ (التحليل التنافسي)</a:t>
            </a:r>
          </a:p>
          <a:p>
            <a:pPr marL="342900" indent="-342900" algn="r" rtl="1">
              <a:buFont typeface="Arial" panose="020B0604020202020204" pitchFamily="34" charset="0"/>
              <a:buChar char="•"/>
            </a:pPr>
            <a:r>
              <a:rPr lang="ar-EG" sz="2400" b="0" i="0" dirty="0">
                <a:solidFill>
                  <a:srgbClr val="000000"/>
                </a:solidFill>
                <a:effectLst/>
                <a:latin typeface="Segoe UI Web (Arabic)"/>
              </a:rPr>
              <a:t>7. ما هو حجم السوق الخاص بك بالدولار؟ (حجم السوق)</a:t>
            </a:r>
          </a:p>
          <a:p>
            <a:pPr marL="342900" indent="-342900" algn="r" rtl="1">
              <a:buFont typeface="Arial" panose="020B0604020202020204" pitchFamily="34" charset="0"/>
              <a:buChar char="•"/>
            </a:pPr>
            <a:r>
              <a:rPr lang="ar-EG" sz="2400" b="0" i="0" dirty="0">
                <a:solidFill>
                  <a:srgbClr val="000000"/>
                </a:solidFill>
                <a:effectLst/>
                <a:latin typeface="Segoe UI Web (Arabic)"/>
              </a:rPr>
              <a:t>8. ما مدى سرعة نمو السوق أو انكماشه؟ (نمو السوق)</a:t>
            </a:r>
          </a:p>
          <a:p>
            <a:pPr marL="342900" indent="-342900" algn="r" rtl="1">
              <a:buFont typeface="Arial" panose="020B0604020202020204" pitchFamily="34" charset="0"/>
              <a:buChar char="•"/>
            </a:pPr>
            <a:r>
              <a:rPr lang="ar-EG" sz="2400" b="0" i="0" dirty="0">
                <a:solidFill>
                  <a:srgbClr val="000000"/>
                </a:solidFill>
                <a:effectLst/>
                <a:latin typeface="Segoe UI Web (Arabic)"/>
              </a:rPr>
              <a:t>9. ما هي النسبة المئوية للسوق التي تعتقد أنه يمكنك كسبها؟ (حصة السوق)</a:t>
            </a:r>
          </a:p>
          <a:p>
            <a:pPr marL="342900" indent="-342900" algn="r" rtl="1">
              <a:buFont typeface="Arial" panose="020B0604020202020204" pitchFamily="34" charset="0"/>
              <a:buChar char="•"/>
            </a:pPr>
            <a:r>
              <a:rPr lang="ar-EG" sz="2400" b="0" i="0" dirty="0">
                <a:solidFill>
                  <a:srgbClr val="000000"/>
                </a:solidFill>
                <a:effectLst/>
                <a:latin typeface="Segoe UI Web (Arabic)"/>
              </a:rPr>
              <a:t>10. أي نوع من الشركات سيكون هذا؟ (نمط الحياة أو إمكانات النمو العالية ، الملكية الفردية أو الشركة)</a:t>
            </a:r>
          </a:p>
          <a:p>
            <a:pPr marL="342900" indent="-342900" algn="r" rtl="1">
              <a:buFont typeface="Arial" panose="020B0604020202020204" pitchFamily="34" charset="0"/>
              <a:buChar char="•"/>
            </a:pPr>
            <a:r>
              <a:rPr lang="ar-EG" sz="2400" b="0" i="0" dirty="0">
                <a:solidFill>
                  <a:srgbClr val="000000"/>
                </a:solidFill>
                <a:effectLst/>
                <a:latin typeface="Segoe UI Web (Arabic)"/>
              </a:rPr>
              <a:t>11. كم سيكلف البدء؟ (تكاليف البدء)</a:t>
            </a:r>
          </a:p>
          <a:p>
            <a:pPr marL="342900" indent="-342900" algn="r" rtl="1">
              <a:buFont typeface="Arial" panose="020B0604020202020204" pitchFamily="34" charset="0"/>
              <a:buChar char="•"/>
            </a:pPr>
            <a:r>
              <a:rPr lang="ar-EG" sz="2400" b="0" i="0" dirty="0">
                <a:solidFill>
                  <a:srgbClr val="000000"/>
                </a:solidFill>
                <a:effectLst/>
                <a:latin typeface="Segoe UI Web (Arabic)"/>
              </a:rPr>
              <a:t>12. هل تخطط لاستخدام رأس مال الدين أو زيادة الاستثمار؟ إذا كان الأمر كذلك ، فكم وأي نوع؟ (الاحتياجات الاستثمارية)</a:t>
            </a:r>
          </a:p>
          <a:p>
            <a:pPr marL="342900" indent="-342900" algn="r" rtl="1">
              <a:buFont typeface="Arial" panose="020B0604020202020204" pitchFamily="34" charset="0"/>
              <a:buChar char="•"/>
            </a:pPr>
            <a:r>
              <a:rPr lang="ar-EG" sz="2400" b="0" i="0" dirty="0">
                <a:solidFill>
                  <a:srgbClr val="000000"/>
                </a:solidFill>
                <a:effectLst/>
                <a:latin typeface="Segoe UI Web (Arabic)"/>
              </a:rPr>
              <a:t>13. هل تخطط لبيع شركتك أو طرح أسهمها للاكتتاب العام (إدراج الشركة في أسواق الأسهم) يوما ما؟ (استراتيجية الخروج)</a:t>
            </a:r>
          </a:p>
          <a:p>
            <a:pPr marL="342900" indent="-342900" algn="r" rtl="1">
              <a:buFont typeface="Arial" panose="020B0604020202020204" pitchFamily="34" charset="0"/>
              <a:buChar char="•"/>
            </a:pPr>
            <a:r>
              <a:rPr lang="ar-EG" sz="2400" b="0" i="0" dirty="0">
                <a:solidFill>
                  <a:srgbClr val="000000"/>
                </a:solidFill>
                <a:effectLst/>
                <a:latin typeface="Segoe UI Web (Arabic)"/>
              </a:rPr>
              <a:t>14. إذا قمت بالاستثمار ، فما مقدار الأموال التي تعتقد أن مستثمريك سيحصلون عليها في المقابل؟ (العائد على الاستثمار)</a:t>
            </a:r>
            <a:endParaRPr lang="en-US" sz="1600" dirty="0"/>
          </a:p>
        </p:txBody>
      </p:sp>
      <p:sp>
        <p:nvSpPr>
          <p:cNvPr id="4" name="Slide Number Placeholder 3">
            <a:extLst>
              <a:ext uri="{FF2B5EF4-FFF2-40B4-BE49-F238E27FC236}">
                <a16:creationId xmlns:a16="http://schemas.microsoft.com/office/drawing/2014/main" id="{DB8A7A2D-65A7-C70C-CE13-DC31A33B7D7F}"/>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1166081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69AC82-73EC-9B2B-6EE3-E003B19B5B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27F3A4-680A-FEEB-98E7-C5BAF195B7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88D69A-4276-2100-31A0-F9414D1A3E15}"/>
              </a:ext>
            </a:extLst>
          </p:cNvPr>
          <p:cNvSpPr>
            <a:spLocks noGrp="1"/>
          </p:cNvSpPr>
          <p:nvPr>
            <p:ph type="body" idx="1"/>
          </p:nvPr>
        </p:nvSpPr>
        <p:spPr/>
        <p:txBody>
          <a:bodyPr/>
          <a:lstStyle/>
          <a:p>
            <a:pPr algn="r" rtl="1"/>
            <a:r>
              <a:rPr lang="en-US" sz="2400" b="1" i="0" dirty="0">
                <a:solidFill>
                  <a:srgbClr val="000000"/>
                </a:solidFill>
                <a:effectLst/>
                <a:latin typeface="Segoe UI Web (Arabic)"/>
              </a:rPr>
              <a:t>ALUO </a:t>
            </a:r>
          </a:p>
          <a:p>
            <a:pPr algn="r" rtl="1"/>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a:t>
            </a:r>
            <a:r>
              <a:rPr lang="en-US" sz="2400" b="0" i="0" dirty="0">
                <a:solidFill>
                  <a:srgbClr val="000000"/>
                </a:solidFill>
                <a:effectLst/>
                <a:latin typeface="Segoe UI Web (Arabic)"/>
              </a:rPr>
              <a:t>ALUO </a:t>
            </a:r>
            <a:r>
              <a:rPr lang="ar-EG" sz="2400" b="0" i="0" dirty="0">
                <a:solidFill>
                  <a:srgbClr val="000000"/>
                </a:solidFill>
                <a:effectLst/>
                <a:latin typeface="Segoe UI Web (Arabic)"/>
              </a:rPr>
              <a:t>لتقييم فكرة المشروع الجديد</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en-US" sz="2400" b="1" i="0" dirty="0">
                <a:solidFill>
                  <a:srgbClr val="000000"/>
                </a:solidFill>
                <a:effectLst/>
                <a:latin typeface="Segoe UI Web (Arabic)"/>
              </a:rPr>
              <a:t>ALUO </a:t>
            </a:r>
            <a:r>
              <a:rPr lang="en-US" sz="2400" b="0" i="0" dirty="0">
                <a:solidFill>
                  <a:srgbClr val="000000"/>
                </a:solidFill>
                <a:effectLst/>
                <a:latin typeface="Segoe UI Web (Arabic)"/>
              </a:rPr>
              <a:t>(</a:t>
            </a:r>
            <a:r>
              <a:rPr lang="ar-EG" sz="2400" b="0" i="0" dirty="0">
                <a:solidFill>
                  <a:srgbClr val="000000"/>
                </a:solidFill>
                <a:effectLst/>
                <a:latin typeface="Segoe UI Web (Arabic)"/>
              </a:rPr>
              <a:t>المزايا والقيود والتفرد والفرص) </a:t>
            </a:r>
            <a:r>
              <a:rPr lang="ar-EG" sz="2400" b="0" i="0" u="sng" dirty="0">
                <a:solidFill>
                  <a:srgbClr val="000000"/>
                </a:solidFill>
                <a:effectLst/>
                <a:latin typeface="Segoe UI Web (Arabic)"/>
              </a:rPr>
              <a:t>هي أداة مفيدة تمكن رائد الأعمال من </a:t>
            </a:r>
            <a:r>
              <a:rPr lang="ar-EG" sz="2400" b="1" i="0" u="sng" dirty="0">
                <a:solidFill>
                  <a:srgbClr val="000000"/>
                </a:solidFill>
                <a:effectLst/>
                <a:latin typeface="Segoe UI Web (Arabic)"/>
              </a:rPr>
              <a:t>فحص مزايا وقيود الفكرة</a:t>
            </a:r>
            <a:r>
              <a:rPr lang="ar-EG" sz="2400" b="0" i="0" dirty="0">
                <a:solidFill>
                  <a:srgbClr val="000000"/>
                </a:solidFill>
                <a:effectLst/>
                <a:latin typeface="Segoe UI Web (Arabic)"/>
              </a:rPr>
              <a:t>. </a:t>
            </a:r>
          </a:p>
          <a:p>
            <a:pPr marL="342900" indent="-342900" algn="r" rtl="1">
              <a:buFont typeface="Arial" panose="020B0604020202020204" pitchFamily="34" charset="0"/>
              <a:buChar char="•"/>
            </a:pPr>
            <a:r>
              <a:rPr lang="ar-EG" sz="2400" b="0" i="0" dirty="0">
                <a:solidFill>
                  <a:srgbClr val="000000"/>
                </a:solidFill>
                <a:effectLst/>
                <a:latin typeface="Segoe UI Web (Arabic)"/>
              </a:rPr>
              <a:t> </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u="sng" dirty="0">
                <a:solidFill>
                  <a:srgbClr val="000000"/>
                </a:solidFill>
                <a:effectLst/>
                <a:latin typeface="Segoe UI Web (Arabic)"/>
              </a:rPr>
              <a:t> يقوم معظم رواد الأعمال بذلك ، لكن </a:t>
            </a:r>
            <a:r>
              <a:rPr lang="en-US" sz="2400" b="0" i="0" u="sng" dirty="0">
                <a:solidFill>
                  <a:srgbClr val="000000"/>
                </a:solidFill>
                <a:effectLst/>
                <a:latin typeface="Segoe UI Web (Arabic)"/>
              </a:rPr>
              <a:t>ALUO </a:t>
            </a:r>
            <a:r>
              <a:rPr lang="ar-EG" sz="2400" b="0" i="0" u="sng" dirty="0">
                <a:solidFill>
                  <a:srgbClr val="000000"/>
                </a:solidFill>
                <a:effectLst/>
                <a:latin typeface="Segoe UI Web (Arabic)"/>
              </a:rPr>
              <a:t>مفيد لأنه يطلب منك أيضا مراعاة ما يلي:</a:t>
            </a:r>
          </a:p>
          <a:p>
            <a:pPr marL="342900" indent="-342900" algn="r" rtl="1">
              <a:buFont typeface="Arial" panose="020B0604020202020204" pitchFamily="34" charset="0"/>
              <a:buChar char="•"/>
            </a:pPr>
            <a:r>
              <a:rPr lang="ar-EG" sz="2400" b="0" i="0" dirty="0">
                <a:solidFill>
                  <a:srgbClr val="000000"/>
                </a:solidFill>
                <a:effectLst/>
                <a:latin typeface="Segoe UI Web (Arabic)"/>
              </a:rPr>
              <a:t>       - ما هو فريد في الفكرة و</a:t>
            </a:r>
          </a:p>
          <a:p>
            <a:pPr marL="342900" indent="-342900" algn="r" rtl="1">
              <a:buFont typeface="Arial" panose="020B0604020202020204" pitchFamily="34" charset="0"/>
              <a:buChar char="•"/>
            </a:pPr>
            <a:r>
              <a:rPr lang="ar-EG" sz="2400" b="0" i="0" dirty="0">
                <a:solidFill>
                  <a:srgbClr val="000000"/>
                </a:solidFill>
                <a:effectLst/>
                <a:latin typeface="Segoe UI Web (Arabic)"/>
              </a:rPr>
              <a:t>       - ما هي الفرصة التي تظهر من مزايا الفكرة وقيودها وتفردها.</a:t>
            </a:r>
            <a:endParaRPr lang="en-US" sz="1600" dirty="0"/>
          </a:p>
        </p:txBody>
      </p:sp>
      <p:sp>
        <p:nvSpPr>
          <p:cNvPr id="4" name="Slide Number Placeholder 3">
            <a:extLst>
              <a:ext uri="{FF2B5EF4-FFF2-40B4-BE49-F238E27FC236}">
                <a16:creationId xmlns:a16="http://schemas.microsoft.com/office/drawing/2014/main" id="{D462FB17-AEB0-969A-DFE5-ABC8EE170287}"/>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58095314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56A24-F8C8-0550-29AD-745AA7EE29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1BEAB0-E3F5-3A6F-3094-00326258A9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F9DA93-D426-1B60-4D40-D2C83D6745E0}"/>
              </a:ext>
            </a:extLst>
          </p:cNvPr>
          <p:cNvSpPr>
            <a:spLocks noGrp="1"/>
          </p:cNvSpPr>
          <p:nvPr>
            <p:ph type="body" idx="1"/>
          </p:nvPr>
        </p:nvSpPr>
        <p:spPr/>
        <p:txBody>
          <a:bodyPr/>
          <a:lstStyle/>
          <a:p>
            <a:pPr marL="171450" indent="-171450" algn="r" rtl="1">
              <a:buFont typeface="Arial" panose="020B0604020202020204" pitchFamily="34" charset="0"/>
              <a:buChar char="•"/>
            </a:pPr>
            <a:r>
              <a:rPr lang="en-US" b="1" dirty="0"/>
              <a:t> A</a:t>
            </a:r>
            <a:r>
              <a:rPr lang="ar-EG" b="1" dirty="0"/>
              <a:t>:</a:t>
            </a:r>
            <a:r>
              <a:rPr lang="en-US" b="1" dirty="0"/>
              <a:t> </a:t>
            </a:r>
            <a:r>
              <a:rPr lang="ar-EG" b="1" dirty="0"/>
              <a:t> ما هي مزايا الفكرة؟ كيف يبني على ما هو متاح بالفعل في السوق أو يوسعه؟</a:t>
            </a:r>
            <a:endParaRPr lang="en-US" b="1" dirty="0"/>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en-US" b="1" dirty="0"/>
              <a:t>  : L </a:t>
            </a:r>
            <a:r>
              <a:rPr lang="ar-EG" b="1" dirty="0"/>
              <a:t>ما هي قيود المنتج أو الخدمة؟ </a:t>
            </a:r>
            <a:r>
              <a:rPr lang="ar-EG" b="0" dirty="0"/>
              <a:t>قد يكون من الصعب على رائد الأعمال تقييم ذلك بشكل واقعي (احترس من افتتان الفكرة!). قد ترغب في سؤال الآخرين عن آرائهم حول هذا الموضوع. ما هي عناصر فكرتك التي قد لا تعمل كما هو متوقع؟ ما هي العيوب التي قد تكون موجودة؟</a:t>
            </a:r>
            <a:endParaRPr lang="en-US" b="0" dirty="0"/>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en-US" b="1" dirty="0"/>
              <a:t> : U</a:t>
            </a:r>
            <a:r>
              <a:rPr lang="ar-EG" b="1" dirty="0"/>
              <a:t>ما الذي يميز الفكرة؟ ما الذي لا يمكن استبداله بشيء متاح بالفعل في السوق؟ هل يمكن تقليد فكرتك بسهولة من قبل الآخرين؟ كيف يمكن لرائد الأعمال أن يجعل من الصعب على الآخرين نسخها؟ إذا لم يكن المنتج أو الخدمة فريدة من نوعها ، فهل هناك منتجات أو خدمات إضافية يمكن تعبئتها للحفاظ على التفرد؟</a:t>
            </a:r>
            <a:endParaRPr lang="en-US" b="1" dirty="0"/>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en-US" b="1" dirty="0"/>
              <a:t> O</a:t>
            </a:r>
            <a:r>
              <a:rPr lang="ar-EG" b="1" dirty="0"/>
              <a:t>: ما هي الفرص التي تظهر من الميزات والمزايا الفريدة (أو حتى القيود ، وأنت تفكر في الطرق التي يمكن من خلالها تقليلها)؟</a:t>
            </a:r>
            <a:endParaRPr lang="en-US" dirty="0"/>
          </a:p>
        </p:txBody>
      </p:sp>
      <p:sp>
        <p:nvSpPr>
          <p:cNvPr id="4" name="Slide Number Placeholder 3">
            <a:extLst>
              <a:ext uri="{FF2B5EF4-FFF2-40B4-BE49-F238E27FC236}">
                <a16:creationId xmlns:a16="http://schemas.microsoft.com/office/drawing/2014/main" id="{B9384252-B614-266F-33E2-5834541CCB6C}"/>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75292911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8841D3-E170-2989-237F-513A35A42A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703CE3-54E2-DB73-99D9-1FB83DA010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5CF020-20D7-FCE9-2520-71A328F6A847}"/>
              </a:ext>
            </a:extLst>
          </p:cNvPr>
          <p:cNvSpPr>
            <a:spLocks noGrp="1"/>
          </p:cNvSpPr>
          <p:nvPr>
            <p:ph type="body" idx="1"/>
          </p:nvPr>
        </p:nvSpPr>
        <p:spPr/>
        <p:txBody>
          <a:bodyPr/>
          <a:lstStyle/>
          <a:p>
            <a:pPr algn="r" rtl="1"/>
            <a:r>
              <a:rPr lang="en-US" sz="2400" b="1" i="0" dirty="0">
                <a:solidFill>
                  <a:srgbClr val="000000"/>
                </a:solidFill>
                <a:effectLst/>
                <a:latin typeface="Segoe UI Web (Arabic)"/>
              </a:rPr>
              <a:t>KIC: </a:t>
            </a:r>
            <a:r>
              <a:rPr lang="ar-EG" sz="2400" b="1" i="0" dirty="0">
                <a:solidFill>
                  <a:srgbClr val="000000"/>
                </a:solidFill>
                <a:effectLst/>
                <a:latin typeface="Segoe UI Web (Arabic)"/>
              </a:rPr>
              <a:t>قائمة مراجعة المعرفة بالصناعة</a:t>
            </a:r>
            <a:endParaRPr lang="en-US" sz="2400" b="1" i="0" dirty="0">
              <a:solidFill>
                <a:srgbClr val="000000"/>
              </a:solidFill>
              <a:effectLst/>
              <a:latin typeface="Segoe UI Web (Arabic)"/>
            </a:endParaRPr>
          </a:p>
          <a:p>
            <a:pPr algn="r" rtl="1"/>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لا تقع في هذا الفخ - فافتتان الأفكار هو أحد أقوى التنبؤات بفشل الأعمال لأن رواد الأعمال المفتونين يتجاهلون أو يستبعدون بيانات الصناعة والسوق الموضوعية التي تشكك في فكرتهم قليلا.</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لزيادة احتمالات النجاح ومساعدتك في تحديد العيوب المحتملة ومجالات التحسين مسبقا ، ابدأ ب </a:t>
            </a:r>
            <a:r>
              <a:rPr lang="en-US" sz="2400" b="0" i="0" dirty="0">
                <a:solidFill>
                  <a:srgbClr val="000000"/>
                </a:solidFill>
                <a:effectLst/>
                <a:latin typeface="Segoe UI Web (Arabic)"/>
              </a:rPr>
              <a:t>KIC: </a:t>
            </a:r>
            <a:r>
              <a:rPr lang="ar-EG" sz="2400" b="0" i="0" dirty="0">
                <a:solidFill>
                  <a:srgbClr val="000000"/>
                </a:solidFill>
                <a:effectLst/>
                <a:latin typeface="Segoe UI Web (Arabic)"/>
              </a:rPr>
              <a:t>قائمة مراجعة المعرفة بالصناعة.</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en-US" sz="2400" b="1" i="0" dirty="0">
                <a:solidFill>
                  <a:srgbClr val="000000"/>
                </a:solidFill>
                <a:effectLst/>
                <a:latin typeface="Segoe UI Web (Arabic)"/>
              </a:rPr>
              <a:t> KIC: </a:t>
            </a:r>
            <a:r>
              <a:rPr lang="ar-EG" sz="2400" b="0" i="0" dirty="0">
                <a:solidFill>
                  <a:srgbClr val="000000"/>
                </a:solidFill>
                <a:effectLst/>
                <a:latin typeface="Segoe UI Web (Arabic)"/>
              </a:rPr>
              <a:t>هو</a:t>
            </a:r>
            <a:r>
              <a:rPr lang="ar-EG" sz="2400" b="0" i="0" u="sng" dirty="0">
                <a:solidFill>
                  <a:srgbClr val="000000"/>
                </a:solidFill>
                <a:effectLst/>
                <a:latin typeface="Segoe UI Web (Arabic)"/>
              </a:rPr>
              <a:t> تحليل صناعي كامل يتضمن عادة مراجعة للأداء الأخير للصناعة ، ووضعها الحالي ، والتوقعات المستقبلية. تتضمن هذه التحليلات مزيجا من البيانات النصية والإحصائية.</a:t>
            </a:r>
            <a:endParaRPr lang="en-US" sz="1600" u="sng" dirty="0"/>
          </a:p>
        </p:txBody>
      </p:sp>
      <p:sp>
        <p:nvSpPr>
          <p:cNvPr id="4" name="Slide Number Placeholder 3">
            <a:extLst>
              <a:ext uri="{FF2B5EF4-FFF2-40B4-BE49-F238E27FC236}">
                <a16:creationId xmlns:a16="http://schemas.microsoft.com/office/drawing/2014/main" id="{A579870F-BD9F-9C5C-C562-533DE01A65FC}"/>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4140834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ABFA95-4F62-7699-1FC8-9E3DBC4A60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86C97F-F911-6864-DD74-EE9A369D24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6CEF01-23B1-3003-7AC2-EE74DA783C9F}"/>
              </a:ext>
            </a:extLst>
          </p:cNvPr>
          <p:cNvSpPr>
            <a:spLocks noGrp="1"/>
          </p:cNvSpPr>
          <p:nvPr>
            <p:ph type="body" idx="1"/>
          </p:nvPr>
        </p:nvSpPr>
        <p:spPr/>
        <p:txBody>
          <a:bodyPr/>
          <a:lstStyle/>
          <a:p>
            <a:pPr algn="r" rtl="1"/>
            <a:r>
              <a:rPr lang="ar-EG" sz="2400" b="1" i="0" dirty="0">
                <a:solidFill>
                  <a:srgbClr val="000000"/>
                </a:solidFill>
                <a:effectLst/>
                <a:latin typeface="Segoe UI Web (Arabic)"/>
              </a:rPr>
              <a:t>تحليل الصناعة الحالي</a:t>
            </a:r>
            <a:endParaRPr lang="en-US" sz="2400" b="1" i="0" dirty="0">
              <a:solidFill>
                <a:srgbClr val="000000"/>
              </a:solidFill>
              <a:effectLst/>
              <a:latin typeface="Segoe UI Web (Arabic)"/>
            </a:endParaRPr>
          </a:p>
          <a:p>
            <a:pPr algn="r" rtl="1"/>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وصف الصناعة على وجه التحديد قدر الإمكان. تندرج بعض الأفكار التجارية في أكثر من تصنيف صناعي واحد.</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ما هي الاتجاهات الحالية في الصناعة؟</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ما هو الحجم الحالي للصناعة؟ هل يهيمن عليها لاعبون كبار؟ هل هناك عدد كبير من الشركات الصغيرة والمتوسطة الحجم في الصناعة؟</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أين تقع الصناعة؟ هل هي محلية أم إقليمية أم وطنية أم عالمية؟</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ما هو متوسط المبيعات والربحية لهذه الصناعة؟</a:t>
            </a:r>
            <a:endParaRPr lang="en-US" sz="1600" dirty="0"/>
          </a:p>
        </p:txBody>
      </p:sp>
      <p:sp>
        <p:nvSpPr>
          <p:cNvPr id="4" name="Slide Number Placeholder 3">
            <a:extLst>
              <a:ext uri="{FF2B5EF4-FFF2-40B4-BE49-F238E27FC236}">
                <a16:creationId xmlns:a16="http://schemas.microsoft.com/office/drawing/2014/main" id="{889D3BFE-B6B3-E26E-C270-93980FF82F41}"/>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26397492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2CAA41-CCB1-0A8C-306B-EBDFC66490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529B5D-F69A-8E45-3EFE-C5B82E672E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6A8CBC-1F38-2E65-350F-3C314578BB43}"/>
              </a:ext>
            </a:extLst>
          </p:cNvPr>
          <p:cNvSpPr>
            <a:spLocks noGrp="1"/>
          </p:cNvSpPr>
          <p:nvPr>
            <p:ph type="body" idx="1"/>
          </p:nvPr>
        </p:nvSpPr>
        <p:spPr/>
        <p:txBody>
          <a:bodyPr/>
          <a:lstStyle/>
          <a:p>
            <a:pPr algn="r" rtl="1"/>
            <a:r>
              <a:rPr lang="ar-EG" sz="2400" b="1" i="0" dirty="0">
                <a:solidFill>
                  <a:srgbClr val="000000"/>
                </a:solidFill>
                <a:effectLst/>
                <a:latin typeface="Segoe UI Web (Arabic)"/>
              </a:rPr>
              <a:t>تحليل المنافسين</a:t>
            </a:r>
            <a:endParaRPr lang="en-US" sz="2400" b="1" i="0" dirty="0">
              <a:solidFill>
                <a:srgbClr val="000000"/>
              </a:solidFill>
              <a:effectLst/>
              <a:latin typeface="Segoe UI Web (Arabic)"/>
            </a:endParaRPr>
          </a:p>
          <a:p>
            <a:pPr algn="r" rtl="1"/>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الحصول على معلومات أساسية عن المنافسين الذين حددتهم. من هم</a:t>
            </a:r>
            <a:r>
              <a:rPr lang="en-US" sz="2400" b="0" i="0" dirty="0">
                <a:solidFill>
                  <a:srgbClr val="000000"/>
                </a:solidFill>
                <a:effectLst/>
                <a:latin typeface="Segoe UI Web (Arabic)"/>
              </a:rPr>
              <a:t> </a:t>
            </a:r>
            <a:r>
              <a:rPr lang="ar-EG" sz="2400" b="0" i="0" dirty="0">
                <a:solidFill>
                  <a:srgbClr val="000000"/>
                </a:solidFill>
                <a:effectLst/>
                <a:latin typeface="Segoe UI Web (Arabic)"/>
              </a:rPr>
              <a:t>المنافسون المباشرون للمشروع الجديد؟</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أين يقع المتنافسون؟ احرص على عدم افتراض أن المنافس الموجود في جميع أنحاء البلاد - أو العالم - ليس منافسا مباشرا. تمارس العديد من الشركات أعمالها عبر الإنترنت ، وقد يثبت المنافس البعيد أنه منافس هائل إذا كان لديه وجود قوي عبر الإنترنت.</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ما هي مزايا وعيوب المنافسين؟</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ما هي ميزات منتجاتهم أو خدماتهم المشابهة لمنتجاتك؟</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كيف تتميز منتجاتك أو خدماتك عن تلك التي يقدمها منافسيك؟ هذا جزء أساسي من التحليل التنافسي.</a:t>
            </a:r>
            <a:endParaRPr lang="en-US" sz="1600" dirty="0"/>
          </a:p>
        </p:txBody>
      </p:sp>
      <p:sp>
        <p:nvSpPr>
          <p:cNvPr id="4" name="Slide Number Placeholder 3">
            <a:extLst>
              <a:ext uri="{FF2B5EF4-FFF2-40B4-BE49-F238E27FC236}">
                <a16:creationId xmlns:a16="http://schemas.microsoft.com/office/drawing/2014/main" id="{DED4BAD1-0219-EFC9-8E64-0FF64A3BD838}"/>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34177318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16A48-7449-9EED-3ACA-B6302A6AFE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2D5FBC-BCD3-4812-C3DA-B2A8168293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C65948-C94C-62C8-9B07-E03F47570655}"/>
              </a:ext>
            </a:extLst>
          </p:cNvPr>
          <p:cNvSpPr>
            <a:spLocks noGrp="1"/>
          </p:cNvSpPr>
          <p:nvPr>
            <p:ph type="body" idx="1"/>
          </p:nvPr>
        </p:nvSpPr>
        <p:spPr/>
        <p:txBody>
          <a:bodyPr/>
          <a:lstStyle/>
          <a:p>
            <a:pPr algn="r" rtl="1"/>
            <a:r>
              <a:rPr lang="ar-EG" sz="2400" b="1" i="0" dirty="0">
                <a:solidFill>
                  <a:srgbClr val="000000"/>
                </a:solidFill>
                <a:effectLst/>
                <a:latin typeface="Segoe UI Web (Arabic)"/>
              </a:rPr>
              <a:t>تحليل المنافسين</a:t>
            </a:r>
            <a:r>
              <a:rPr lang="en-US" sz="2400" b="1" i="0" dirty="0">
                <a:solidFill>
                  <a:srgbClr val="000000"/>
                </a:solidFill>
                <a:effectLst/>
                <a:latin typeface="Segoe UI Web (Arabic)"/>
              </a:rPr>
              <a:t> </a:t>
            </a:r>
          </a:p>
          <a:p>
            <a:pPr marL="0" indent="0" algn="r" rtl="1">
              <a:buFont typeface="Arial" panose="020B0604020202020204" pitchFamily="34" charset="0"/>
              <a:buNone/>
            </a:pPr>
            <a:r>
              <a:rPr lang="ar-EG" sz="2400" b="0" i="0" u="sng" dirty="0">
                <a:solidFill>
                  <a:srgbClr val="000000"/>
                </a:solidFill>
                <a:effectLst/>
                <a:latin typeface="Segoe UI Web (Arabic)"/>
              </a:rPr>
              <a:t>تحديد المنافس:</a:t>
            </a:r>
            <a:endParaRPr lang="en-US" sz="2400" b="0" i="0" u="sng" dirty="0">
              <a:solidFill>
                <a:srgbClr val="000000"/>
              </a:solidFill>
              <a:effectLst/>
              <a:latin typeface="Segoe UI Web (Arabic)"/>
            </a:endParaRP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المنتج أو الخدمة الرئيسية</a:t>
            </a:r>
          </a:p>
          <a:p>
            <a:pPr marL="342900" indent="-342900" algn="r" rtl="1">
              <a:buFont typeface="Arial" panose="020B0604020202020204" pitchFamily="34" charset="0"/>
              <a:buChar char="•"/>
            </a:pPr>
            <a:r>
              <a:rPr lang="ar-EG" sz="2400" b="0" i="0" dirty="0">
                <a:solidFill>
                  <a:srgbClr val="000000"/>
                </a:solidFill>
                <a:effectLst/>
                <a:latin typeface="Segoe UI Web (Arabic)"/>
              </a:rPr>
              <a:t>الموقع (المواقع)</a:t>
            </a:r>
          </a:p>
          <a:p>
            <a:pPr marL="342900" indent="-342900" algn="r" rtl="1">
              <a:buFont typeface="Arial" panose="020B0604020202020204" pitchFamily="34" charset="0"/>
              <a:buChar char="•"/>
            </a:pPr>
            <a:r>
              <a:rPr lang="ar-EG" sz="2400" b="0" i="0" dirty="0">
                <a:solidFill>
                  <a:srgbClr val="000000"/>
                </a:solidFill>
                <a:effectLst/>
                <a:latin typeface="Segoe UI Web (Arabic)"/>
              </a:rPr>
              <a:t>محلي أو إقليمي أو وطني أم عالمي؟</a:t>
            </a:r>
          </a:p>
          <a:p>
            <a:pPr marL="342900" indent="-342900" algn="r" rtl="1">
              <a:buFont typeface="Arial" panose="020B0604020202020204" pitchFamily="34" charset="0"/>
              <a:buChar char="•"/>
            </a:pPr>
            <a:r>
              <a:rPr lang="ar-EG" sz="2400" b="0" i="0" dirty="0">
                <a:solidFill>
                  <a:srgbClr val="000000"/>
                </a:solidFill>
                <a:effectLst/>
                <a:latin typeface="Segoe UI Web (Arabic)"/>
              </a:rPr>
              <a:t>الميزات الأساسية للمنتج أو الخدمة</a:t>
            </a:r>
          </a:p>
          <a:p>
            <a:pPr marL="342900" indent="-342900" algn="r" rtl="1">
              <a:buFont typeface="Arial" panose="020B0604020202020204" pitchFamily="34" charset="0"/>
              <a:buChar char="•"/>
            </a:pPr>
            <a:r>
              <a:rPr lang="ar-EG" sz="2400" b="0" i="0" dirty="0">
                <a:solidFill>
                  <a:srgbClr val="000000"/>
                </a:solidFill>
                <a:effectLst/>
                <a:latin typeface="Segoe UI Web (Arabic)"/>
              </a:rPr>
              <a:t>مزايا المنتج أو الخدمة</a:t>
            </a:r>
          </a:p>
          <a:p>
            <a:pPr marL="342900" indent="-342900" algn="r" rtl="1">
              <a:buFont typeface="Arial" panose="020B0604020202020204" pitchFamily="34" charset="0"/>
              <a:buChar char="•"/>
            </a:pPr>
            <a:r>
              <a:rPr lang="ar-EG" sz="2400" b="0" i="0" dirty="0">
                <a:solidFill>
                  <a:srgbClr val="000000"/>
                </a:solidFill>
                <a:effectLst/>
                <a:latin typeface="Segoe UI Web (Arabic)"/>
              </a:rPr>
              <a:t>عيوب المنتج أو الخدمة</a:t>
            </a:r>
          </a:p>
          <a:p>
            <a:pPr marL="342900" indent="-342900" algn="r" rtl="1">
              <a:buFont typeface="Arial" panose="020B0604020202020204" pitchFamily="34" charset="0"/>
              <a:buChar char="•"/>
            </a:pPr>
            <a:r>
              <a:rPr lang="ar-EG" sz="2400" b="0" i="0" dirty="0">
                <a:solidFill>
                  <a:srgbClr val="000000"/>
                </a:solidFill>
                <a:effectLst/>
                <a:latin typeface="Segoe UI Web (Arabic)"/>
              </a:rPr>
              <a:t>السوق المستهدف</a:t>
            </a:r>
          </a:p>
          <a:p>
            <a:pPr marL="342900" indent="-342900" algn="r" rtl="1">
              <a:buFont typeface="Arial" panose="020B0604020202020204" pitchFamily="34" charset="0"/>
              <a:buChar char="•"/>
            </a:pPr>
            <a:r>
              <a:rPr lang="ar-EG" sz="2400" b="0" i="0" dirty="0">
                <a:solidFill>
                  <a:srgbClr val="000000"/>
                </a:solidFill>
                <a:effectLst/>
                <a:latin typeface="Segoe UI Web (Arabic)"/>
              </a:rPr>
              <a:t>الحصة السوقية</a:t>
            </a:r>
          </a:p>
          <a:p>
            <a:pPr marL="342900" indent="-342900" algn="r" rtl="1">
              <a:buFont typeface="Arial" panose="020B0604020202020204" pitchFamily="34" charset="0"/>
              <a:buChar char="•"/>
            </a:pPr>
            <a:r>
              <a:rPr lang="ar-EG" sz="2400" b="0" i="0" dirty="0">
                <a:solidFill>
                  <a:srgbClr val="000000"/>
                </a:solidFill>
                <a:effectLst/>
                <a:latin typeface="Segoe UI Web (Arabic)"/>
              </a:rPr>
              <a:t>التسعير</a:t>
            </a:r>
          </a:p>
          <a:p>
            <a:pPr marL="342900" indent="-342900" algn="r" rtl="1">
              <a:buFont typeface="Arial" panose="020B0604020202020204" pitchFamily="34" charset="0"/>
              <a:buChar char="•"/>
            </a:pPr>
            <a:r>
              <a:rPr lang="ar-EG" sz="2400" b="0" i="0" dirty="0">
                <a:solidFill>
                  <a:srgbClr val="000000"/>
                </a:solidFill>
                <a:effectLst/>
                <a:latin typeface="Segoe UI Web (Arabic)"/>
              </a:rPr>
              <a:t>الأنشطة الترويجية</a:t>
            </a:r>
          </a:p>
          <a:p>
            <a:pPr marL="342900" indent="-342900" algn="r" rtl="1">
              <a:buFont typeface="Arial" panose="020B0604020202020204" pitchFamily="34" charset="0"/>
              <a:buChar char="•"/>
            </a:pPr>
            <a:r>
              <a:rPr lang="ar-EG" sz="2400" b="0" i="0" dirty="0">
                <a:solidFill>
                  <a:srgbClr val="000000"/>
                </a:solidFill>
                <a:effectLst/>
                <a:latin typeface="Segoe UI Web (Arabic)"/>
              </a:rPr>
              <a:t>معرفة ومهارات وقدرات الموظفين الرئيسيين</a:t>
            </a:r>
          </a:p>
          <a:p>
            <a:pPr marL="342900" indent="-342900" algn="r" rtl="1">
              <a:buFont typeface="Arial" panose="020B0604020202020204" pitchFamily="34" charset="0"/>
              <a:buChar char="•"/>
            </a:pPr>
            <a:r>
              <a:rPr lang="ar-EG" sz="2400" b="0" i="0" dirty="0">
                <a:solidFill>
                  <a:srgbClr val="000000"/>
                </a:solidFill>
                <a:effectLst/>
                <a:latin typeface="Segoe UI Web (Arabic)"/>
              </a:rPr>
              <a:t>موارد</a:t>
            </a:r>
          </a:p>
          <a:p>
            <a:pPr marL="342900" indent="-342900" algn="r" rtl="1">
              <a:buFont typeface="Arial" panose="020B0604020202020204" pitchFamily="34" charset="0"/>
              <a:buChar char="•"/>
            </a:pPr>
            <a:r>
              <a:rPr lang="ar-EG" sz="2400" b="0" i="0" dirty="0">
                <a:solidFill>
                  <a:srgbClr val="000000"/>
                </a:solidFill>
                <a:effectLst/>
                <a:latin typeface="Segoe UI Web (Arabic)"/>
              </a:rPr>
              <a:t>صورة</a:t>
            </a:r>
          </a:p>
          <a:p>
            <a:pPr marL="342900" indent="-342900" algn="r" rtl="1">
              <a:buFont typeface="Arial" panose="020B0604020202020204" pitchFamily="34" charset="0"/>
              <a:buChar char="•"/>
            </a:pPr>
            <a:r>
              <a:rPr lang="ar-EG" sz="2400" b="0" i="0" dirty="0">
                <a:solidFill>
                  <a:srgbClr val="000000"/>
                </a:solidFill>
                <a:effectLst/>
                <a:latin typeface="Segoe UI Web (Arabic)"/>
              </a:rPr>
              <a:t>ثقافة العمل (المعايير والقيم)</a:t>
            </a:r>
          </a:p>
          <a:p>
            <a:pPr marL="342900" indent="-342900" algn="r" rtl="1">
              <a:buFont typeface="Arial" panose="020B0604020202020204" pitchFamily="34" charset="0"/>
              <a:buChar char="•"/>
            </a:pPr>
            <a:r>
              <a:rPr lang="ar-EG" sz="2400" b="0" i="0" dirty="0">
                <a:solidFill>
                  <a:srgbClr val="000000"/>
                </a:solidFill>
                <a:effectLst/>
                <a:latin typeface="Segoe UI Web (Arabic)"/>
              </a:rPr>
              <a:t>الوضع المالي</a:t>
            </a:r>
          </a:p>
          <a:p>
            <a:pPr marL="342900" indent="-342900" algn="r" rtl="1">
              <a:buFont typeface="Arial" panose="020B0604020202020204" pitchFamily="34" charset="0"/>
              <a:buChar char="•"/>
            </a:pPr>
            <a:r>
              <a:rPr lang="ar-EG" sz="2400" b="0" i="0" dirty="0">
                <a:solidFill>
                  <a:srgbClr val="000000"/>
                </a:solidFill>
                <a:effectLst/>
                <a:latin typeface="Segoe UI Web (Arabic)"/>
              </a:rPr>
              <a:t>كيف يتميز مشروعك عن هذا المنافس؟</a:t>
            </a:r>
            <a:endParaRPr lang="en-US" sz="1600" dirty="0"/>
          </a:p>
        </p:txBody>
      </p:sp>
      <p:sp>
        <p:nvSpPr>
          <p:cNvPr id="4" name="Slide Number Placeholder 3">
            <a:extLst>
              <a:ext uri="{FF2B5EF4-FFF2-40B4-BE49-F238E27FC236}">
                <a16:creationId xmlns:a16="http://schemas.microsoft.com/office/drawing/2014/main" id="{968A6FC9-2356-5636-FEF2-9A3083865185}"/>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36977584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AB846-42DA-DA27-967A-82E658C37D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2CC9B0-04D9-6738-E53A-C9C9771048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7418FC-5CAE-E65D-70CA-634B266E730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AE8DCF02-3ABF-CC6D-2616-1BECE30765EC}"/>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31446424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EB1BA-14E7-7969-B21E-C66DB49734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454743-0A5F-0C19-15ED-F03B740C26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F0B56A-ED91-4DD2-FCD9-797572ED6CA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7F434BC8-E4C5-62E9-551B-0F910E6D3186}"/>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21884415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F188F-F790-3E8D-3113-BCE3482EF2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CA8700-981F-8E3E-19E6-007D835577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68787C-2C11-C6CC-F7FC-4AE2F451E80D}"/>
              </a:ext>
            </a:extLst>
          </p:cNvPr>
          <p:cNvSpPr>
            <a:spLocks noGrp="1"/>
          </p:cNvSpPr>
          <p:nvPr>
            <p:ph type="body" idx="1"/>
          </p:nvPr>
        </p:nvSpPr>
        <p:spPr/>
        <p:txBody>
          <a:bodyPr/>
          <a:lstStyle/>
          <a:p>
            <a:pPr algn="r" rtl="1"/>
            <a:r>
              <a:rPr lang="ar-EG" sz="2400" b="1" i="0" dirty="0">
                <a:solidFill>
                  <a:srgbClr val="000000"/>
                </a:solidFill>
                <a:effectLst/>
                <a:latin typeface="Segoe UI Web (Arabic)"/>
              </a:rPr>
              <a:t>مصادر المعلومات للصناعة وتحليل المنافسين</a:t>
            </a:r>
            <a:endParaRPr lang="en-US" sz="2400" b="1" i="0" dirty="0">
              <a:solidFill>
                <a:srgbClr val="000000"/>
              </a:solidFill>
              <a:effectLst/>
              <a:latin typeface="Segoe UI Web (Arabic)"/>
            </a:endParaRPr>
          </a:p>
          <a:p>
            <a:pPr algn="r" rtl="1"/>
            <a:endParaRPr lang="en-US" sz="2400" b="0" i="0" dirty="0">
              <a:solidFill>
                <a:srgbClr val="000000"/>
              </a:solidFill>
              <a:effectLst/>
              <a:latin typeface="Segoe UI Web (Arabic)"/>
            </a:endParaRPr>
          </a:p>
          <a:p>
            <a:pPr marL="0" indent="0" algn="r" rtl="1">
              <a:buFont typeface="Arial" panose="020B0604020202020204" pitchFamily="34" charset="0"/>
              <a:buNone/>
            </a:pPr>
            <a:r>
              <a:rPr lang="ar-EG" sz="2400" b="0" i="0" dirty="0">
                <a:solidFill>
                  <a:srgbClr val="000000"/>
                </a:solidFill>
                <a:effectLst/>
                <a:latin typeface="Segoe UI Web (Arabic)"/>
              </a:rPr>
              <a:t>هناك العديد من مصادر تحليل الصناعة:</a:t>
            </a:r>
            <a:endParaRPr lang="en-US" sz="2400" b="0" i="0" dirty="0">
              <a:solidFill>
                <a:srgbClr val="000000"/>
              </a:solidFill>
              <a:effectLst/>
              <a:latin typeface="Segoe UI Web (Arabic)"/>
            </a:endParaRPr>
          </a:p>
          <a:p>
            <a:pPr marL="0" indent="0" algn="r" rtl="1">
              <a:buFont typeface="Arial" panose="020B0604020202020204" pitchFamily="34" charset="0"/>
              <a:buNone/>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شركات الاستثمار,</a:t>
            </a:r>
          </a:p>
          <a:p>
            <a:pPr marL="342900" indent="-342900" algn="r" rtl="1">
              <a:buFont typeface="Arial" panose="020B0604020202020204" pitchFamily="34" charset="0"/>
              <a:buChar char="•"/>
            </a:pPr>
            <a:r>
              <a:rPr lang="ar-EG" sz="2400" b="0" i="0" dirty="0">
                <a:solidFill>
                  <a:srgbClr val="000000"/>
                </a:solidFill>
                <a:effectLst/>
                <a:latin typeface="Segoe UI Web (Arabic)"/>
              </a:rPr>
              <a:t>الدوريات التجارية والتجارية ، </a:t>
            </a:r>
          </a:p>
          <a:p>
            <a:pPr marL="342900" indent="-342900" algn="r" rtl="1">
              <a:buFont typeface="Arial" panose="020B0604020202020204" pitchFamily="34" charset="0"/>
              <a:buChar char="•"/>
            </a:pPr>
            <a:r>
              <a:rPr lang="ar-EG" sz="2400" b="0" i="0" dirty="0">
                <a:solidFill>
                  <a:srgbClr val="000000"/>
                </a:solidFill>
                <a:effectLst/>
                <a:latin typeface="Segoe UI Web (Arabic)"/>
              </a:rPr>
              <a:t>الجمعيات التجارية ، و</a:t>
            </a:r>
          </a:p>
          <a:p>
            <a:pPr marL="342900" indent="-342900" algn="r" rtl="1">
              <a:buFont typeface="Arial" panose="020B0604020202020204" pitchFamily="34" charset="0"/>
              <a:buChar char="•"/>
            </a:pPr>
            <a:r>
              <a:rPr lang="ar-EG" sz="2400" b="0" i="0" dirty="0">
                <a:solidFill>
                  <a:srgbClr val="000000"/>
                </a:solidFill>
                <a:effectLst/>
                <a:latin typeface="Segoe UI Web (Arabic)"/>
              </a:rPr>
              <a:t>الوكالات الحكومية. </a:t>
            </a:r>
          </a:p>
          <a:p>
            <a:pPr marL="342900" indent="-342900" algn="r" rtl="1">
              <a:buFont typeface="Arial" panose="020B0604020202020204" pitchFamily="34" charset="0"/>
              <a:buChar char="•"/>
            </a:pPr>
            <a:r>
              <a:rPr lang="ar-EG" sz="2400" b="0" i="0" dirty="0">
                <a:solidFill>
                  <a:srgbClr val="000000"/>
                </a:solidFill>
                <a:effectLst/>
                <a:latin typeface="Segoe UI Web (Arabic)"/>
              </a:rPr>
              <a:t>لإجراء تحليل شامل للصناعة، قم بتضمين مجموعة متنوعة من المصادر. </a:t>
            </a:r>
          </a:p>
          <a:p>
            <a:pPr marL="342900" indent="-342900" algn="r" rtl="1">
              <a:buFont typeface="Arial" panose="020B0604020202020204" pitchFamily="34" charset="0"/>
              <a:buChar char="•"/>
            </a:pPr>
            <a:r>
              <a:rPr lang="ar-EG" sz="2400" b="0" i="0" dirty="0">
                <a:solidFill>
                  <a:srgbClr val="000000"/>
                </a:solidFill>
                <a:effectLst/>
                <a:latin typeface="Segoe UI Web (Arabic)"/>
              </a:rPr>
              <a:t>أثناء إجراء بحثك ، لا تهمل تسجيل ملاحظاتك الشخصية: قم بزيارة المنافسين بطريقة غير مزعجة. ماذا تلاحظ؟ ما الذي يمكن تحسينه؟ كيف يتم استخدام المنتج أو الخدمة؟ ابتكر تجربة كونك عميلا لهذا العمل والصناعة.</a:t>
            </a:r>
            <a:endParaRPr lang="en-US" sz="1600" dirty="0"/>
          </a:p>
        </p:txBody>
      </p:sp>
      <p:sp>
        <p:nvSpPr>
          <p:cNvPr id="4" name="Slide Number Placeholder 3">
            <a:extLst>
              <a:ext uri="{FF2B5EF4-FFF2-40B4-BE49-F238E27FC236}">
                <a16:creationId xmlns:a16="http://schemas.microsoft.com/office/drawing/2014/main" id="{1EE5E7E9-7451-14F9-B6FD-28B991A61689}"/>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5606018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401562177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CDD85-F5EC-02DD-F57C-95A3FC2ACE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2189E8-2E9F-A762-A987-DEA90CF994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DC64EF-D7F9-F8C2-3564-8B8AD4ED0B63}"/>
              </a:ext>
            </a:extLst>
          </p:cNvPr>
          <p:cNvSpPr>
            <a:spLocks noGrp="1"/>
          </p:cNvSpPr>
          <p:nvPr>
            <p:ph type="body" idx="1"/>
          </p:nvPr>
        </p:nvSpPr>
        <p:spPr/>
        <p:txBody>
          <a:bodyPr/>
          <a:lstStyle/>
          <a:p>
            <a:pPr marL="0" indent="0" algn="r" rtl="1">
              <a:buNone/>
            </a:pPr>
            <a:r>
              <a:rPr lang="ar-EG" b="1" dirty="0"/>
              <a:t>1. فهم دور التفكير الإبداعي والسلوك عندما يكتشف رواد الأعمال فرص ريادة الأعمال وتحسينها</a:t>
            </a:r>
          </a:p>
          <a:p>
            <a:pPr marL="0" indent="0" algn="r" rtl="1">
              <a:buNone/>
            </a:pPr>
            <a:r>
              <a:rPr lang="ar-EG" dirty="0"/>
              <a:t>• الإبداع هو توليد الأفكار الجديدة والمفيدة. يستخدم رواد الأعمال الإبداع لتوليد أفكار لمنتجات وخدمات جديدة ، وتحديد الأسواق لها ، وتحديد كيفية القيام بذلك</a:t>
            </a:r>
          </a:p>
          <a:p>
            <a:pPr marL="0" indent="0" algn="r" rtl="1">
              <a:buNone/>
            </a:pPr>
            <a:r>
              <a:rPr lang="ar-EG" dirty="0"/>
              <a:t>تنفيذ الأفكار ، لإقناع المستثمرين وأصحاب المصلحة الآخرين بقيمة الأفكار ، والحفاظ على ثقافة ريادة الأعمال اللازمة للابتكار مع نمو الشركة.</a:t>
            </a:r>
          </a:p>
          <a:p>
            <a:pPr marL="0" indent="0" algn="r" rtl="1">
              <a:buNone/>
            </a:pPr>
            <a:r>
              <a:rPr lang="ar-EG" dirty="0"/>
              <a:t>• يعد التعرف على الفرص أحد أبسط سلوكيات ريادة الأعمال.</a:t>
            </a:r>
            <a:endParaRPr lang="en-US" dirty="0"/>
          </a:p>
          <a:p>
            <a:pPr marL="0" indent="0" algn="r" rtl="1">
              <a:buNone/>
            </a:pPr>
            <a:endParaRPr lang="ar-EG" dirty="0"/>
          </a:p>
          <a:p>
            <a:pPr marL="0" indent="0" algn="r" rtl="1">
              <a:buNone/>
            </a:pPr>
            <a:r>
              <a:rPr lang="ar-EG" b="1" dirty="0"/>
              <a:t>2. تعرف على الاستراتيجيات الثلاث للابتكار المتاحة لرواد الأعمال</a:t>
            </a:r>
          </a:p>
          <a:p>
            <a:pPr marL="0" indent="0" algn="r" rtl="1">
              <a:buNone/>
            </a:pPr>
            <a:r>
              <a:rPr lang="ar-EG" dirty="0"/>
              <a:t>• تأخذ الاستراتيجيات المقلدة فكرة اكتشفها شخص آخر بالفعل وتبني نشاطا تجاريا حول هذه الفكرة.</a:t>
            </a:r>
          </a:p>
          <a:p>
            <a:pPr marL="0" indent="0" algn="r" rtl="1">
              <a:buNone/>
            </a:pPr>
            <a:r>
              <a:rPr lang="ar-EG" dirty="0"/>
              <a:t>• تأخذ الاستراتيجيات التطورية فكرة وتقدم طريقة للقيام بشيء مختلف قليلا عما يتم القيام به الآن.</a:t>
            </a:r>
          </a:p>
          <a:p>
            <a:pPr marL="0" indent="0" algn="r" rtl="1">
              <a:buNone/>
            </a:pPr>
            <a:r>
              <a:rPr lang="ar-EG" dirty="0"/>
              <a:t>• ترفض استراتيجيات الابتكار الثورية الأفكار الحالية وتقدم طريقة للقيام بأشياء مختلفة جذريا.</a:t>
            </a:r>
            <a:endParaRPr lang="en-US" dirty="0"/>
          </a:p>
        </p:txBody>
      </p:sp>
      <p:sp>
        <p:nvSpPr>
          <p:cNvPr id="4" name="Slide Number Placeholder 3">
            <a:extLst>
              <a:ext uri="{FF2B5EF4-FFF2-40B4-BE49-F238E27FC236}">
                <a16:creationId xmlns:a16="http://schemas.microsoft.com/office/drawing/2014/main" id="{3DCAA1E9-4654-9A3D-A99B-7FA6E490370D}"/>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5769278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F1DBC-A8F6-CD62-BBEA-01E99FFDB3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25D434-5A49-5A51-DCC8-DD7275DB76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54DEFF-7FCE-B2C3-51E7-6A1689664DC8}"/>
              </a:ext>
            </a:extLst>
          </p:cNvPr>
          <p:cNvSpPr>
            <a:spLocks noGrp="1"/>
          </p:cNvSpPr>
          <p:nvPr>
            <p:ph type="body" idx="1"/>
          </p:nvPr>
        </p:nvSpPr>
        <p:spPr/>
        <p:txBody>
          <a:bodyPr/>
          <a:lstStyle/>
          <a:p>
            <a:pPr algn="r" rtl="1"/>
            <a:r>
              <a:rPr lang="ar-EG" b="1" dirty="0"/>
              <a:t>3. تعزيز عقلية ريادة الأعمال اللازمة للتعرف على الفرص</a:t>
            </a:r>
          </a:p>
          <a:p>
            <a:pPr algn="r" rtl="1"/>
            <a:r>
              <a:rPr lang="ar-EG" dirty="0"/>
              <a:t>• يقظة ريادة الأعمال تعني أن رواد الأعمال لديهم مجموعة خاصة من مهارات الملاحظة والتفكير التي تساعدهم على تحديد الفرص الجيدة.</a:t>
            </a:r>
          </a:p>
          <a:p>
            <a:pPr algn="r" rtl="1"/>
            <a:r>
              <a:rPr lang="ar-EG" dirty="0"/>
              <a:t>• من بين بعض الخصائص الأكثر شيوعا التي يتشاركها رواد الأعمال الناجحون القدرة على تحمل المخاطر والتعامل مع الغموض في مواجهة عدم اليقين والتغيير.</a:t>
            </a:r>
            <a:endParaRPr lang="en-US" dirty="0"/>
          </a:p>
          <a:p>
            <a:pPr algn="r" rtl="1"/>
            <a:endParaRPr lang="ar-EG" dirty="0"/>
          </a:p>
          <a:p>
            <a:pPr algn="r" rtl="1"/>
            <a:r>
              <a:rPr lang="ar-EG" b="1" dirty="0"/>
              <a:t>4. استخدم نموذج تحديد الفرص ، بما في ذلك:</a:t>
            </a:r>
          </a:p>
          <a:p>
            <a:pPr marL="171450" indent="-171450" algn="r" rtl="1">
              <a:buFont typeface="Arial" panose="020B0604020202020204" pitchFamily="34" charset="0"/>
              <a:buChar char="•"/>
            </a:pPr>
            <a:r>
              <a:rPr lang="ar-EG" dirty="0"/>
              <a:t>مسح البيئة اكتشاف الاحتياجات والمشاكل والفرص في الصناعة والسوق. وتوليد أفكار للمنتجات والخدمات والتقنيات والعمليات الجديدة. </a:t>
            </a:r>
          </a:p>
          <a:p>
            <a:pPr marL="171450" indent="-171450" algn="r" rtl="1">
              <a:buFont typeface="Arial" panose="020B0604020202020204" pitchFamily="34" charset="0"/>
              <a:buChar char="•"/>
            </a:pPr>
            <a:r>
              <a:rPr lang="ar-EG" dirty="0"/>
              <a:t>ابدأ بمسح البيئة ، مما يؤدي إلى ظهور الاحتياجات والمشاكل والفرص. توليد الأفكار التي يمكن أن تحل المشكلات أو تستفيد من الفرص.</a:t>
            </a:r>
            <a:endParaRPr lang="en-US" dirty="0"/>
          </a:p>
        </p:txBody>
      </p:sp>
      <p:sp>
        <p:nvSpPr>
          <p:cNvPr id="4" name="Slide Number Placeholder 3">
            <a:extLst>
              <a:ext uri="{FF2B5EF4-FFF2-40B4-BE49-F238E27FC236}">
                <a16:creationId xmlns:a16="http://schemas.microsoft.com/office/drawing/2014/main" id="{4CB3DD0B-B530-CEFF-6045-1F36E9BA457F}"/>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93222959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71E3EB-2D58-D8D8-B116-5B6CF377F0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8BE968-ED4B-1985-5055-4ED4F6BF05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9F9758-BE63-BBE9-3429-8843CD43ED7D}"/>
              </a:ext>
            </a:extLst>
          </p:cNvPr>
          <p:cNvSpPr>
            <a:spLocks noGrp="1"/>
          </p:cNvSpPr>
          <p:nvPr>
            <p:ph type="body" idx="1"/>
          </p:nvPr>
        </p:nvSpPr>
        <p:spPr/>
        <p:txBody>
          <a:bodyPr/>
          <a:lstStyle/>
          <a:p>
            <a:pPr algn="r" rtl="1"/>
            <a:r>
              <a:rPr lang="ar-EG" b="1" i="0" dirty="0">
                <a:solidFill>
                  <a:srgbClr val="000000"/>
                </a:solidFill>
                <a:effectLst/>
                <a:latin typeface="Segoe UI Web (Arabic)"/>
              </a:rPr>
              <a:t>5. تعلم مصادر الأفكار والفرص للمشاريع الجديدة</a:t>
            </a:r>
            <a:endParaRPr lang="en-US" b="1" i="0" dirty="0">
              <a:solidFill>
                <a:srgbClr val="000000"/>
              </a:solidFill>
              <a:effectLst/>
              <a:latin typeface="Segoe UI Web (Arabic)"/>
            </a:endParaRPr>
          </a:p>
          <a:p>
            <a:pPr algn="r" rtl="1"/>
            <a:endParaRPr lang="ar-EG" b="0" i="0" dirty="0">
              <a:solidFill>
                <a:srgbClr val="000000"/>
              </a:solidFill>
              <a:effectLst/>
              <a:latin typeface="Segoe UI Web (Arabic)"/>
            </a:endParaRPr>
          </a:p>
          <a:p>
            <a:pPr algn="r" rtl="1"/>
            <a:r>
              <a:rPr lang="ar-EG" b="0" i="0" dirty="0">
                <a:solidFill>
                  <a:srgbClr val="000000"/>
                </a:solidFill>
                <a:effectLst/>
                <a:latin typeface="Segoe UI Web (Arabic)"/>
              </a:rPr>
              <a:t>• تأتي أفكار الأعمال الجديدة من مجموعة متنوعة من المصادر ، بما في ذلك خبرة العمل (المصدر الأكثر شيوعا) ، ومراقبة عمل مماثل ، والهوايات أو الاهتمامات الشخصية ، وفرصة تحدث ، والمناقشات مع العائلة والأصدقاء ، وتعليم المبيعات والخبرة.</a:t>
            </a:r>
            <a:endParaRPr lang="en-US" b="0" i="0" dirty="0">
              <a:solidFill>
                <a:srgbClr val="000000"/>
              </a:solidFill>
              <a:effectLst/>
              <a:latin typeface="Segoe UI Web (Arabic)"/>
            </a:endParaRPr>
          </a:p>
          <a:p>
            <a:pPr algn="r" rtl="1"/>
            <a:endParaRPr lang="ar-EG" b="0" i="0" dirty="0">
              <a:solidFill>
                <a:srgbClr val="000000"/>
              </a:solidFill>
              <a:effectLst/>
              <a:latin typeface="Segoe UI Web (Arabic)"/>
            </a:endParaRPr>
          </a:p>
          <a:p>
            <a:pPr algn="r" rtl="1"/>
            <a:r>
              <a:rPr lang="ar-EG" b="0" i="0" dirty="0">
                <a:solidFill>
                  <a:srgbClr val="000000"/>
                </a:solidFill>
                <a:effectLst/>
                <a:latin typeface="Segoe UI Web (Arabic)"/>
              </a:rPr>
              <a:t>• عرف غالبية رواد الأعمال الذين تم إدراجهم في الدراسات أنهم يريدون بدء عمل تجاري ولديهم دوافع عالية للعثور على أفكار تجارية..</a:t>
            </a:r>
            <a:endParaRPr lang="en-US" b="0" dirty="0"/>
          </a:p>
        </p:txBody>
      </p:sp>
      <p:sp>
        <p:nvSpPr>
          <p:cNvPr id="4" name="Slide Number Placeholder 3">
            <a:extLst>
              <a:ext uri="{FF2B5EF4-FFF2-40B4-BE49-F238E27FC236}">
                <a16:creationId xmlns:a16="http://schemas.microsoft.com/office/drawing/2014/main" id="{A9C634A4-EF4C-2E46-9662-36F420BCA20F}"/>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77767001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C1363-308A-5561-108B-C4FB0DB20D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E4CE11-667B-59C1-B036-AB98EF8C8E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62C061-865F-59D5-FD1D-303460B5B969}"/>
              </a:ext>
            </a:extLst>
          </p:cNvPr>
          <p:cNvSpPr>
            <a:spLocks noGrp="1"/>
          </p:cNvSpPr>
          <p:nvPr>
            <p:ph type="body" idx="1"/>
          </p:nvPr>
        </p:nvSpPr>
        <p:spPr/>
        <p:txBody>
          <a:bodyPr/>
          <a:lstStyle/>
          <a:p>
            <a:pPr algn="r" rtl="1"/>
            <a:r>
              <a:rPr lang="ar-EG" b="1" dirty="0"/>
              <a:t>6. تعلم وقم بإجراء عملية البحث عن الفرص لتوليد الأفكار.</a:t>
            </a:r>
            <a:endParaRPr lang="en-US" b="1" dirty="0"/>
          </a:p>
          <a:p>
            <a:pPr algn="r" rtl="1"/>
            <a:endParaRPr lang="ar-EG" b="1" dirty="0"/>
          </a:p>
          <a:p>
            <a:pPr algn="r" rtl="1"/>
            <a:r>
              <a:rPr lang="ar-EG" dirty="0"/>
              <a:t>• </a:t>
            </a:r>
            <a:r>
              <a:rPr lang="ar-EG" b="1" dirty="0"/>
              <a:t>مسح البيئة</a:t>
            </a:r>
            <a:r>
              <a:rPr lang="ar-EG" dirty="0"/>
              <a:t>: ما هي الاتجاهات أو الاحتياجات أو المشكلات التي يمكنك ملاحظتها والتعرف عليها؟</a:t>
            </a:r>
            <a:endParaRPr lang="en-US" dirty="0"/>
          </a:p>
          <a:p>
            <a:pPr algn="r" rtl="1"/>
            <a:endParaRPr lang="ar-EG" dirty="0"/>
          </a:p>
          <a:p>
            <a:pPr algn="r" rtl="1"/>
            <a:r>
              <a:rPr lang="ar-EG" dirty="0"/>
              <a:t>• </a:t>
            </a:r>
            <a:r>
              <a:rPr lang="ar-EG" b="1" dirty="0"/>
              <a:t>التوسع في الفكرة</a:t>
            </a:r>
            <a:r>
              <a:rPr lang="ar-EG" dirty="0"/>
              <a:t>: استخدم التفكير المتباين لتسأل كيف يمكن بناء فكرتك ، أو جذب شريحة جديدة من السوق ، أو إضافة قيمة بطرق جديدة.</a:t>
            </a:r>
            <a:endParaRPr lang="en-US" dirty="0"/>
          </a:p>
          <a:p>
            <a:pPr algn="r" rtl="1"/>
            <a:endParaRPr lang="ar-EG" dirty="0"/>
          </a:p>
          <a:p>
            <a:pPr algn="r" rtl="1"/>
            <a:r>
              <a:rPr lang="ar-EG" dirty="0"/>
              <a:t>• </a:t>
            </a:r>
            <a:r>
              <a:rPr lang="ar-EG" b="1" dirty="0"/>
              <a:t>تكييف الفكرة مع الظروف</a:t>
            </a:r>
            <a:r>
              <a:rPr lang="ar-EG" dirty="0"/>
              <a:t>: ما هي الاستخدامات أو التطبيقات البديلة الممكنة لفكرتك؟ كيف يمكن تركيبه في المواقف الجديدة؟</a:t>
            </a:r>
            <a:endParaRPr lang="en-US" dirty="0"/>
          </a:p>
          <a:p>
            <a:pPr algn="r" rtl="1"/>
            <a:endParaRPr lang="ar-EG" dirty="0"/>
          </a:p>
          <a:p>
            <a:pPr algn="r" rtl="1"/>
            <a:r>
              <a:rPr lang="ar-EG" dirty="0"/>
              <a:t>• </a:t>
            </a:r>
            <a:r>
              <a:rPr lang="ar-EG" b="1" dirty="0"/>
              <a:t>مراجعة مكونات الفكرة وإعادة توصيلها</a:t>
            </a:r>
            <a:r>
              <a:rPr lang="ar-EG" dirty="0"/>
              <a:t>: استخدم التجريب والتجربة والخطأ لتحسين فكرتك وتحسينها.</a:t>
            </a:r>
            <a:endParaRPr lang="en-US" dirty="0"/>
          </a:p>
          <a:p>
            <a:pPr algn="r" rtl="1"/>
            <a:endParaRPr lang="ar-EG" dirty="0"/>
          </a:p>
          <a:p>
            <a:pPr algn="r" rtl="1"/>
            <a:r>
              <a:rPr lang="ar-EG" b="1" dirty="0"/>
              <a:t>• خلق الفرصة</a:t>
            </a:r>
            <a:r>
              <a:rPr lang="ar-EG" dirty="0"/>
              <a:t>: كيف سيستخدم أصحاب المصلحة الفكرة؟ هل يمكن تحويلها إلى فرصة لحل مشاكلهم وتلبية احتياجاتهم؟ هل لديك دعم؟</a:t>
            </a:r>
            <a:endParaRPr lang="en-US" dirty="0"/>
          </a:p>
          <a:p>
            <a:pPr algn="r" rtl="1"/>
            <a:endParaRPr lang="ar-EG" dirty="0"/>
          </a:p>
          <a:p>
            <a:pPr algn="r" rtl="1"/>
            <a:r>
              <a:rPr lang="ar-EG" dirty="0"/>
              <a:t>• </a:t>
            </a:r>
            <a:r>
              <a:rPr lang="ar-EG" b="1" dirty="0"/>
              <a:t>حصاد الفكرة وتطوير الرؤية</a:t>
            </a:r>
            <a:r>
              <a:rPr lang="ar-EG" dirty="0"/>
              <a:t>: بناء الرؤية لتنفيذ الفرصة. ما الذي لا يزال بحاجة إلى تحسين؟ ما هي العقبات التي تتوقعها؟ ما الذي تأمل أن تتعلمه من خلال تقييم الفرصة والاختبار المبكر لجدواها؟</a:t>
            </a:r>
            <a:endParaRPr lang="en-US" dirty="0"/>
          </a:p>
        </p:txBody>
      </p:sp>
      <p:sp>
        <p:nvSpPr>
          <p:cNvPr id="4" name="Slide Number Placeholder 3">
            <a:extLst>
              <a:ext uri="{FF2B5EF4-FFF2-40B4-BE49-F238E27FC236}">
                <a16:creationId xmlns:a16="http://schemas.microsoft.com/office/drawing/2014/main" id="{F9675ED1-096B-0957-50E0-E195C07F2F29}"/>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50883043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D17D84-CDF0-9C12-AE92-C4A81DE815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A3C727-EA72-0BB5-0C2B-2CCBD3360C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5DC4F8-FEDB-8CDC-FB46-E68826545E50}"/>
              </a:ext>
            </a:extLst>
          </p:cNvPr>
          <p:cNvSpPr>
            <a:spLocks noGrp="1"/>
          </p:cNvSpPr>
          <p:nvPr>
            <p:ph type="body" idx="1"/>
          </p:nvPr>
        </p:nvSpPr>
        <p:spPr/>
        <p:txBody>
          <a:bodyPr/>
          <a:lstStyle/>
          <a:p>
            <a:pPr algn="r" rtl="1"/>
            <a:r>
              <a:rPr lang="ar-EG" b="1" dirty="0"/>
              <a:t>7. بناء ثقافة ريادة الأعمال التي تدعم الإبداع والابتكار</a:t>
            </a:r>
            <a:endParaRPr lang="en-US" b="1" dirty="0"/>
          </a:p>
          <a:p>
            <a:pPr algn="r" rtl="1"/>
            <a:endParaRPr lang="ar-EG" b="1" dirty="0"/>
          </a:p>
          <a:p>
            <a:pPr algn="r" rtl="1"/>
            <a:r>
              <a:rPr lang="ar-EG" dirty="0"/>
              <a:t>• يحدد رواد الأعمال ثقافة مؤسستهم ويحددون ما إذا كانت تحتضن التغيير والتجريب والإبداع. </a:t>
            </a:r>
            <a:endParaRPr lang="en-US" dirty="0"/>
          </a:p>
          <a:p>
            <a:pPr algn="r" rtl="1"/>
            <a:endParaRPr lang="ar-EG" dirty="0"/>
          </a:p>
          <a:p>
            <a:pPr algn="r" rtl="1"/>
            <a:r>
              <a:rPr lang="ar-EG" b="1" dirty="0"/>
              <a:t>الثقافة المانعة </a:t>
            </a:r>
            <a:r>
              <a:rPr lang="ar-EG" dirty="0"/>
              <a:t>هي تلك التي تمنع الأفكار والفرص من الظهور ووضعها موضع التنفيذ.</a:t>
            </a:r>
            <a:endParaRPr lang="en-US" dirty="0"/>
          </a:p>
          <a:p>
            <a:pPr algn="r" rtl="1"/>
            <a:r>
              <a:rPr lang="ar-EG" dirty="0"/>
              <a:t> </a:t>
            </a:r>
          </a:p>
          <a:p>
            <a:pPr algn="r" rtl="1"/>
            <a:r>
              <a:rPr lang="ar-EG" b="1" dirty="0"/>
              <a:t>الثقافة الفضولية </a:t>
            </a:r>
            <a:r>
              <a:rPr lang="ar-EG" dirty="0"/>
              <a:t>هي تلك التي تسعى إلى اكتشاف ما هو صحيح في الأفكار والمفاهيم الجديدة.</a:t>
            </a:r>
            <a:endParaRPr lang="en-US" dirty="0"/>
          </a:p>
        </p:txBody>
      </p:sp>
      <p:sp>
        <p:nvSpPr>
          <p:cNvPr id="4" name="Slide Number Placeholder 3">
            <a:extLst>
              <a:ext uri="{FF2B5EF4-FFF2-40B4-BE49-F238E27FC236}">
                <a16:creationId xmlns:a16="http://schemas.microsoft.com/office/drawing/2014/main" id="{00E69C2F-9123-0571-45BD-AEAB6E7442DC}"/>
              </a:ext>
            </a:extLst>
          </p:cNvPr>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4080130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C2C792-E509-2A0A-254B-159F669E95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7C42F9-B65B-EE5B-9638-D43E281C13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DAF1AA-65BA-EC8C-82EC-F4AFA7D61D94}"/>
              </a:ext>
            </a:extLst>
          </p:cNvPr>
          <p:cNvSpPr>
            <a:spLocks noGrp="1"/>
          </p:cNvSpPr>
          <p:nvPr>
            <p:ph type="body" idx="1"/>
          </p:nvPr>
        </p:nvSpPr>
        <p:spPr/>
        <p:txBody>
          <a:bodyPr/>
          <a:lstStyle/>
          <a:p>
            <a:pPr algn="r" rtl="1"/>
            <a:r>
              <a:rPr lang="ar-EG" b="1" dirty="0"/>
              <a:t>8. فهم دور تقييم الفرص في عملية ريادة الأعمال</a:t>
            </a:r>
            <a:endParaRPr lang="en-US" b="1" dirty="0"/>
          </a:p>
          <a:p>
            <a:pPr algn="r" rtl="1"/>
            <a:endParaRPr lang="ar-EG" b="1" dirty="0"/>
          </a:p>
          <a:p>
            <a:pPr algn="r" rtl="1"/>
            <a:r>
              <a:rPr lang="ar-EG" dirty="0"/>
              <a:t>• تبدأ عملية التقييم ببعض الأسئلة الأساسية لمساعدة رواد الأعمال على تقييم إمكانات نجاح المشروع الجديد.</a:t>
            </a:r>
          </a:p>
          <a:p>
            <a:pPr algn="r" rtl="1"/>
            <a:r>
              <a:rPr lang="ar-EG" dirty="0"/>
              <a:t> أربعة مجالات أساسية للتقييم هي: الأشخاص الذين يقفون وراء الفكرة (رائد الأعمال وفريق الإدارة). الموارد المتاحة لتنفيذ الفكرة. المعرفة والمعلومات حول الصناعة والسوق، بما في ذلك الحواجز التي تحول دون الدخول والموقع والمنافسين والاتجاهات الاجتماعية والاقتصادية والعوامل التنظيمية والسوق المستهدفة واختراق السوق؛ والقدرة على توليد الإيرادات.</a:t>
            </a:r>
            <a:endParaRPr lang="en-US" dirty="0"/>
          </a:p>
          <a:p>
            <a:pPr algn="r" rtl="1"/>
            <a:endParaRPr lang="en-US" dirty="0"/>
          </a:p>
          <a:p>
            <a:pPr algn="r" rtl="1"/>
            <a:endParaRPr lang="ar-EG" dirty="0"/>
          </a:p>
          <a:p>
            <a:pPr algn="r" rtl="1"/>
            <a:r>
              <a:rPr lang="ar-EG" b="1" dirty="0"/>
              <a:t>9. تعلم طرق التقييم التي يمكن استخدامها للفكرة الأولية والفرص اللاحقة في دورة حياة المشروع الجديد</a:t>
            </a:r>
            <a:endParaRPr lang="en-US" b="1" dirty="0"/>
          </a:p>
          <a:p>
            <a:pPr algn="r" rtl="1"/>
            <a:endParaRPr lang="ar-EG" b="1" dirty="0"/>
          </a:p>
          <a:p>
            <a:pPr algn="r" rtl="1"/>
            <a:r>
              <a:rPr lang="ar-EG" dirty="0"/>
              <a:t>• يمكن أن تساعد الأدوات الإبداعية مثل </a:t>
            </a:r>
            <a:r>
              <a:rPr lang="en-US" dirty="0"/>
              <a:t>ALUO (</a:t>
            </a:r>
            <a:r>
              <a:rPr lang="ar-EG" dirty="0"/>
              <a:t>المزايا والقيود والتفرد والفرص) رواد الأعمال على تحديد النقاط الاستراتيجية الرئيسية والاختلافات المحيطة بأفكارهم للأعمال.</a:t>
            </a:r>
          </a:p>
          <a:p>
            <a:pPr algn="r" rtl="1"/>
            <a:r>
              <a:rPr lang="ar-EG" dirty="0"/>
              <a:t>• تعد قائمة مراجعة المعرفة بالصناعة (</a:t>
            </a:r>
            <a:r>
              <a:rPr lang="en-US" dirty="0"/>
              <a:t>KIC) ، </a:t>
            </a:r>
            <a:r>
              <a:rPr lang="ar-EG" dirty="0"/>
              <a:t>بما في ذلك التحليل الشامل للمنافسين ، دليلا مفيدا لجمع وتفسير المعلومات حول الصناعة.</a:t>
            </a:r>
            <a:endParaRPr lang="en-US" dirty="0"/>
          </a:p>
        </p:txBody>
      </p:sp>
      <p:sp>
        <p:nvSpPr>
          <p:cNvPr id="4" name="Slide Number Placeholder 3">
            <a:extLst>
              <a:ext uri="{FF2B5EF4-FFF2-40B4-BE49-F238E27FC236}">
                <a16:creationId xmlns:a16="http://schemas.microsoft.com/office/drawing/2014/main" id="{926B8872-A2F3-E261-2201-66FA71F71E71}"/>
              </a:ext>
            </a:extLst>
          </p:cNvPr>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3404176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9253237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9568187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 id="2147483665" r:id="rId14"/>
    <p:sldLayoutId id="2147483666" r:id="rId15"/>
    <p:sldLayoutId id="2147483667" r:id="rId16"/>
  </p:sldLayoutIdLst>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jpeg"/><Relationship Id="rId3" Type="http://schemas.microsoft.com/office/2007/relationships/media" Target="../media/media2.m4a"/><Relationship Id="rId7" Type="http://schemas.openxmlformats.org/officeDocument/2006/relationships/audio" Target="../media/audio1.wav"/><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notesSlide" Target="../notesSlides/notesSlide1.xml"/><Relationship Id="rId11" Type="http://schemas.openxmlformats.org/officeDocument/2006/relationships/audio" Target="../media/audio1.wav"/><Relationship Id="rId5" Type="http://schemas.openxmlformats.org/officeDocument/2006/relationships/slideLayout" Target="../slideLayouts/slideLayout15.xml"/><Relationship Id="rId10" Type="http://schemas.openxmlformats.org/officeDocument/2006/relationships/image" Target="../media/image4.png"/><Relationship Id="rId4" Type="http://schemas.openxmlformats.org/officeDocument/2006/relationships/audio" Target="../media/media2.m4a"/><Relationship Id="rId9"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16.xml"/><Relationship Id="rId7" Type="http://schemas.openxmlformats.org/officeDocument/2006/relationships/image" Target="../media/image7.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10.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8.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9.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0.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1.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2.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8" Type="http://schemas.openxmlformats.org/officeDocument/2006/relationships/image" Target="../media/image21.jpeg"/><Relationship Id="rId3" Type="http://schemas.microsoft.com/office/2007/relationships/media" Target="../media/media4.mp3"/><Relationship Id="rId7" Type="http://schemas.openxmlformats.org/officeDocument/2006/relationships/slideLayout" Target="../slideLayouts/slideLayout14.xml"/><Relationship Id="rId12" Type="http://schemas.openxmlformats.org/officeDocument/2006/relationships/image" Target="../media/image4.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5.m4a"/><Relationship Id="rId11" Type="http://schemas.openxmlformats.org/officeDocument/2006/relationships/image" Target="../media/image24.png"/><Relationship Id="rId5" Type="http://schemas.microsoft.com/office/2007/relationships/media" Target="../media/media5.m4a"/><Relationship Id="rId10" Type="http://schemas.openxmlformats.org/officeDocument/2006/relationships/image" Target="../media/image23.svg"/><Relationship Id="rId4" Type="http://schemas.openxmlformats.org/officeDocument/2006/relationships/audio" Target="../media/media4.mp3"/><Relationship Id="rId9"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Mohamed Soliman</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29269" y="59063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02</a:t>
            </a:r>
          </a:p>
        </p:txBody>
      </p:sp>
      <p:sp>
        <p:nvSpPr>
          <p:cNvPr id="46" name="TextBox 45"/>
          <p:cNvSpPr txBox="1"/>
          <p:nvPr/>
        </p:nvSpPr>
        <p:spPr>
          <a:xfrm>
            <a:off x="329269" y="5104240"/>
            <a:ext cx="2836033" cy="707886"/>
          </a:xfrm>
          <a:prstGeom prst="rect">
            <a:avLst/>
          </a:prstGeom>
          <a:noFill/>
        </p:spPr>
        <p:txBody>
          <a:bodyPr wrap="non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p:txBody>
      </p:sp>
      <p:sp>
        <p:nvSpPr>
          <p:cNvPr id="14" name="Oval 13"/>
          <p:cNvSpPr/>
          <p:nvPr/>
        </p:nvSpPr>
        <p:spPr>
          <a:xfrm>
            <a:off x="6200343" y="-320675"/>
            <a:ext cx="7410450" cy="7410450"/>
          </a:xfrm>
          <a:prstGeom prst="ellipse">
            <a:avLst/>
          </a:prstGeom>
          <a:blipFill>
            <a:blip r:embed="rId8"/>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energetic-hype-drums-claps-ident-swoop-short-2-00-04">
            <a:hlinkClick r:id="" action="ppaction://media"/>
            <a:extLst>
              <a:ext uri="{FF2B5EF4-FFF2-40B4-BE49-F238E27FC236}">
                <a16:creationId xmlns:a16="http://schemas.microsoft.com/office/drawing/2014/main" id="{C98C93E3-29AE-D075-1753-E290DB63899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791200" y="3124200"/>
            <a:ext cx="609600" cy="609600"/>
          </a:xfrm>
          <a:prstGeom prst="rect">
            <a:avLst/>
          </a:prstGeom>
        </p:spPr>
      </p:pic>
      <p:pic>
        <p:nvPicPr>
          <p:cNvPr id="7" name="Audio 6">
            <a:hlinkClick r:id="" action="ppaction://media"/>
            <a:extLst>
              <a:ext uri="{FF2B5EF4-FFF2-40B4-BE49-F238E27FC236}">
                <a16:creationId xmlns:a16="http://schemas.microsoft.com/office/drawing/2014/main" id="{7279D970-5E0A-645B-0D67-78CB111CE4D0}"/>
              </a:ext>
            </a:extLst>
          </p:cNvPr>
          <p:cNvPicPr>
            <a:picLocks noChangeAspect="1"/>
          </p:cNvPicPr>
          <p:nvPr>
            <a:audioFile r:link="rId4"/>
            <p:extLst>
              <p:ext uri="{DAA4B4D4-6D71-4841-9C94-3DE7FCFB9230}">
                <p14:media xmlns:p14="http://schemas.microsoft.com/office/powerpoint/2010/main" r:embed="rId3"/>
              </p:ext>
            </p:extLst>
          </p:nvPr>
        </p:nvPicPr>
        <p:blipFill>
          <a:blip r:embed="rId10"/>
          <a:srcRect l="-118750" t="-118750" r="-118750" b="-118750"/>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p14:dur="250" advTm="9285">
        <p14:flash/>
        <p:sndAc>
          <p:stSnd>
            <p:snd r:embed="rId7" name="whoosh.wav"/>
          </p:stSnd>
        </p:sndAc>
      </p:transition>
    </mc:Choice>
    <mc:Fallback xmlns="">
      <p:transition advTm="9285">
        <p:fade/>
        <p:sndAc>
          <p:stSnd>
            <p:snd r:embed="rId11" name="whoos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par>
                                <p:cTn id="7" presetID="45"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fade">
                                      <p:cBhvr>
                                        <p:cTn id="9" dur="2000"/>
                                        <p:tgtEl>
                                          <p:spTgt spid="4"/>
                                        </p:tgtEl>
                                      </p:cBhvr>
                                    </p:animEffect>
                                    <p:anim calcmode="lin" valueType="num">
                                      <p:cBhvr>
                                        <p:cTn id="10" dur="2000" fill="hold"/>
                                        <p:tgtEl>
                                          <p:spTgt spid="4"/>
                                        </p:tgtEl>
                                        <p:attrNameLst>
                                          <p:attrName>ppt_w</p:attrName>
                                        </p:attrNameLst>
                                      </p:cBhvr>
                                      <p:tavLst>
                                        <p:tav tm="0" fmla="#ppt_w*sin(2.5*pi*$)">
                                          <p:val>
                                            <p:fltVal val="0"/>
                                          </p:val>
                                        </p:tav>
                                        <p:tav tm="100000">
                                          <p:val>
                                            <p:fltVal val="1"/>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childTnLst>
                                </p:cTn>
                              </p:par>
                              <p:par>
                                <p:cTn id="12" presetID="1" presetClass="mediacall" presetSubtype="0" fill="hold" nodeType="withEffect">
                                  <p:stCondLst>
                                    <p:cond delay="0"/>
                                  </p:stCondLst>
                                  <p:childTnLst>
                                    <p:cmd type="call" cmd="playFrom(0.0)">
                                      <p:cBhvr>
                                        <p:cTn id="13" dur="4937" fill="hold"/>
                                        <p:tgtEl>
                                          <p:spTgt spid="2"/>
                                        </p:tgtEl>
                                      </p:cBhvr>
                                    </p:cmd>
                                  </p:childTnLst>
                                </p:cTn>
                              </p:par>
                              <p:par>
                                <p:cTn id="14" presetID="21" presetClass="entr" presetSubtype="1"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heel(1)">
                                      <p:cBhvr>
                                        <p:cTn id="16" dur="2000"/>
                                        <p:tgtEl>
                                          <p:spTgt spid="34"/>
                                        </p:tgtEl>
                                      </p:cBhvr>
                                    </p:animEffect>
                                  </p:childTnLst>
                                </p:cTn>
                              </p:par>
                            </p:childTnLst>
                          </p:cTn>
                        </p:par>
                        <p:par>
                          <p:cTn id="17" fill="hold">
                            <p:stCondLst>
                              <p:cond delay="4937"/>
                            </p:stCondLst>
                            <p:childTnLst>
                              <p:par>
                                <p:cTn id="18" presetID="6" presetClass="entr" presetSubtype="16" fill="hold" grpId="0" nodeType="after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circle(in)">
                                      <p:cBhvr>
                                        <p:cTn id="20" dur="2000"/>
                                        <p:tgtEl>
                                          <p:spTgt spid="30"/>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wheel(1)">
                                      <p:cBhvr>
                                        <p:cTn id="23" dur="2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4" repeatCount="2000" fill="hold" display="0">
                  <p:stCondLst>
                    <p:cond delay="indefinite"/>
                  </p:stCondLst>
                  <p:endCondLst>
                    <p:cond evt="onStopAudio" delay="0">
                      <p:tgtEl>
                        <p:sldTgt/>
                      </p:tgtEl>
                    </p:cond>
                  </p:endCondLst>
                </p:cTn>
                <p:tgtEl>
                  <p:spTgt spid="2"/>
                </p:tgtEl>
              </p:cMediaNode>
            </p:audio>
            <p:audio isNarration="1">
              <p:cMediaNode vol="80000" showWhenStopped="0">
                <p:cTn id="25" fill="hold" display="0">
                  <p:stCondLst>
                    <p:cond delay="indefinite"/>
                  </p:stCondLst>
                  <p:endCondLst>
                    <p:cond evt="onStopAudio" delay="0">
                      <p:tgtEl>
                        <p:sldTgt/>
                      </p:tgtEl>
                    </p:cond>
                  </p:endCondLst>
                </p:cTn>
                <p:tgtEl>
                  <p:spTgt spid="7"/>
                </p:tgtEl>
              </p:cMediaNode>
            </p:audio>
          </p:childTnLst>
        </p:cTn>
      </p:par>
    </p:tnLst>
    <p:bldLst>
      <p:bldP spid="30" grpId="0"/>
      <p:bldP spid="34" grpId="0" animBg="1"/>
      <p:bldP spid="46" grpId="0"/>
    </p:bldLst>
  </p:timing>
  <p:extLst>
    <p:ext uri="{E180D4A7-C9FB-4DFB-919C-405C955672EB}">
      <p14:showEvtLst xmlns:p14="http://schemas.microsoft.com/office/powerpoint/2010/main">
        <p14:playEvt time="74" objId="2"/>
        <p14:playEvt time="5017" objId="2"/>
        <p14:stopEvt time="9285"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735307" y="3460149"/>
            <a:ext cx="7662572" cy="707886"/>
          </a:xfrm>
          <a:prstGeom prst="rect">
            <a:avLst/>
          </a:prstGeom>
          <a:noFill/>
        </p:spPr>
        <p:txBody>
          <a:bodyPr wrap="square" rtlCol="0">
            <a:spAutoFit/>
          </a:bodyPr>
          <a:lstStyle/>
          <a:p>
            <a:pPr algn="ctr"/>
            <a:r>
              <a:rPr lang="en-US" sz="4000" b="1" dirty="0">
                <a:solidFill>
                  <a:srgbClr val="00B0F0"/>
                </a:solidFill>
                <a:latin typeface="Alexandria" charset="0"/>
                <a:cs typeface="Alexandria" charset="0"/>
              </a:rPr>
              <a:t>Identifying Market Opportunities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02</a:t>
            </a:r>
          </a:p>
        </p:txBody>
      </p:sp>
      <p:sp>
        <p:nvSpPr>
          <p:cNvPr id="11" name="TextBox 10"/>
          <p:cNvSpPr txBox="1"/>
          <p:nvPr/>
        </p:nvSpPr>
        <p:spPr>
          <a:xfrm>
            <a:off x="6370224" y="4802552"/>
            <a:ext cx="2938368" cy="1015663"/>
          </a:xfrm>
          <a:prstGeom prst="rect">
            <a:avLst/>
          </a:prstGeom>
          <a:noFill/>
        </p:spPr>
        <p:txBody>
          <a:bodyPr wrap="squar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a:p>
            <a:endParaRPr lang="en-US" sz="2000" dirty="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Soliman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Intro - Copy_updated">
            <a:hlinkClick r:id="" action="ppaction://media"/>
            <a:extLst>
              <a:ext uri="{FF2B5EF4-FFF2-40B4-BE49-F238E27FC236}">
                <a16:creationId xmlns:a16="http://schemas.microsoft.com/office/drawing/2014/main" id="{388A617B-CA15-0E66-747A-46A55B358CD5}"/>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2019880" y="6709508"/>
            <a:ext cx="397897" cy="2238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advTm="18800">
        <p14:flash/>
      </p:transition>
    </mc:Choice>
    <mc:Fallback xmlns="">
      <p:transition spd="slow" advTm="18800">
        <p:fade/>
      </p:transition>
    </mc:Fallback>
  </mc:AlternateContent>
  <p:timing>
    <p:tnLst>
      <p:par>
        <p:cTn id="1" dur="indefinite" restart="never" nodeType="tmRoot">
          <p:childTnLst>
            <p:video>
              <p:cMediaNode vol="100000">
                <p:cTn id="2" fill="hold" display="0">
                  <p:stCondLst>
                    <p:cond delay="indefinite"/>
                  </p:stCondLst>
                </p:cTn>
                <p:tgtEl>
                  <p:spTgt spid="3"/>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304580"/>
            <a:ext cx="4889640" cy="173274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07645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146006" y="912401"/>
            <a:ext cx="9918233" cy="3254563"/>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7330" y="617697"/>
            <a:ext cx="5301173"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Entrepreneur Quotes to Inspire Your Own Success</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
        <p:nvSpPr>
          <p:cNvPr id="8" name="TextBox 7">
            <a:extLst>
              <a:ext uri="{FF2B5EF4-FFF2-40B4-BE49-F238E27FC236}">
                <a16:creationId xmlns:a16="http://schemas.microsoft.com/office/drawing/2014/main" id="{6F8F33E1-CB98-29AF-7660-2025E012D378}"/>
              </a:ext>
            </a:extLst>
          </p:cNvPr>
          <p:cNvSpPr txBox="1"/>
          <p:nvPr/>
        </p:nvSpPr>
        <p:spPr>
          <a:xfrm>
            <a:off x="6027682" y="4127982"/>
            <a:ext cx="6164318" cy="2585323"/>
          </a:xfrm>
          <a:prstGeom prst="rect">
            <a:avLst/>
          </a:prstGeom>
          <a:noFill/>
        </p:spPr>
        <p:txBody>
          <a:bodyPr wrap="square">
            <a:spAutoFit/>
          </a:bodyPr>
          <a:lstStyle/>
          <a:p>
            <a:pPr algn="just">
              <a:buNone/>
            </a:pPr>
            <a:r>
              <a:rPr lang="en-US" b="1" dirty="0">
                <a:solidFill>
                  <a:srgbClr val="162430"/>
                </a:solidFill>
                <a:latin typeface="Times New Roman" panose="02020603050405020304" pitchFamily="18" charset="0"/>
                <a:cs typeface="Times New Roman" panose="02020603050405020304" pitchFamily="18" charset="0"/>
              </a:rPr>
              <a:t>4</a:t>
            </a:r>
            <a:r>
              <a:rPr lang="en-US" b="1" i="0" dirty="0">
                <a:solidFill>
                  <a:srgbClr val="162430"/>
                </a:solidFill>
                <a:effectLst/>
                <a:latin typeface="Times New Roman" panose="02020603050405020304" pitchFamily="18" charset="0"/>
                <a:cs typeface="Times New Roman" panose="02020603050405020304" pitchFamily="18" charset="0"/>
              </a:rPr>
              <a:t>. “A person who never made a mistake never tried anything new.” – </a:t>
            </a:r>
            <a:r>
              <a:rPr lang="en-US" b="1" i="0" dirty="0">
                <a:solidFill>
                  <a:srgbClr val="00AEEF"/>
                </a:solidFill>
                <a:effectLst/>
                <a:latin typeface="Times New Roman" panose="02020603050405020304" pitchFamily="18" charset="0"/>
                <a:cs typeface="Times New Roman" panose="02020603050405020304" pitchFamily="18" charset="0"/>
              </a:rPr>
              <a:t>Albert Einstein, Nobel Prize in Physics recipient</a:t>
            </a:r>
          </a:p>
          <a:p>
            <a:pPr algn="just">
              <a:buNone/>
            </a:pPr>
            <a:endParaRPr lang="en-US" b="1" i="0" dirty="0">
              <a:solidFill>
                <a:srgbClr val="162430"/>
              </a:solidFill>
              <a:effectLst/>
              <a:latin typeface="Times New Roman" panose="02020603050405020304" pitchFamily="18" charset="0"/>
              <a:cs typeface="Times New Roman" panose="02020603050405020304" pitchFamily="18" charset="0"/>
            </a:endParaRPr>
          </a:p>
          <a:p>
            <a:pPr algn="just">
              <a:buNone/>
            </a:pPr>
            <a:r>
              <a:rPr lang="en-US" b="1" i="0" dirty="0">
                <a:solidFill>
                  <a:srgbClr val="162430"/>
                </a:solidFill>
                <a:effectLst/>
                <a:latin typeface="Times New Roman" panose="02020603050405020304" pitchFamily="18" charset="0"/>
                <a:cs typeface="Times New Roman" panose="02020603050405020304" pitchFamily="18" charset="0"/>
              </a:rPr>
              <a:t>5. “If you don’t build your dream, someone else will hire you to help them build theirs.” – </a:t>
            </a:r>
            <a:r>
              <a:rPr lang="en-US" b="1" i="0" dirty="0">
                <a:solidFill>
                  <a:srgbClr val="00AEEF"/>
                </a:solidFill>
                <a:effectLst/>
                <a:latin typeface="Times New Roman" panose="02020603050405020304" pitchFamily="18" charset="0"/>
                <a:cs typeface="Times New Roman" panose="02020603050405020304" pitchFamily="18" charset="0"/>
              </a:rPr>
              <a:t>Dharmesh Shah, Co-Founder of </a:t>
            </a:r>
            <a:r>
              <a:rPr lang="en-US" b="1" i="0" dirty="0" err="1">
                <a:solidFill>
                  <a:srgbClr val="00AEEF"/>
                </a:solidFill>
                <a:effectLst/>
                <a:latin typeface="Times New Roman" panose="02020603050405020304" pitchFamily="18" charset="0"/>
                <a:cs typeface="Times New Roman" panose="02020603050405020304" pitchFamily="18" charset="0"/>
              </a:rPr>
              <a:t>Hubspot</a:t>
            </a:r>
            <a:endParaRPr lang="en-US" b="1" i="0" dirty="0">
              <a:solidFill>
                <a:srgbClr val="00AEEF"/>
              </a:solidFill>
              <a:effectLst/>
              <a:latin typeface="Times New Roman" panose="02020603050405020304" pitchFamily="18" charset="0"/>
              <a:cs typeface="Times New Roman" panose="02020603050405020304" pitchFamily="18" charset="0"/>
            </a:endParaRPr>
          </a:p>
          <a:p>
            <a:pPr algn="just">
              <a:buNone/>
            </a:pPr>
            <a:endParaRPr lang="en-US" b="1" i="0" dirty="0">
              <a:solidFill>
                <a:srgbClr val="162430"/>
              </a:solidFill>
              <a:effectLst/>
              <a:latin typeface="Times New Roman" panose="02020603050405020304" pitchFamily="18" charset="0"/>
              <a:cs typeface="Times New Roman" panose="02020603050405020304" pitchFamily="18" charset="0"/>
            </a:endParaRPr>
          </a:p>
          <a:p>
            <a:pPr algn="just">
              <a:buNone/>
            </a:pPr>
            <a:r>
              <a:rPr lang="en-US" b="1" i="0" dirty="0">
                <a:solidFill>
                  <a:srgbClr val="162430"/>
                </a:solidFill>
                <a:effectLst/>
                <a:latin typeface="Times New Roman" panose="02020603050405020304" pitchFamily="18" charset="0"/>
                <a:cs typeface="Times New Roman" panose="02020603050405020304" pitchFamily="18" charset="0"/>
              </a:rPr>
              <a:t>6. “The way to get started is to quit talking and begin doing.” – </a:t>
            </a:r>
            <a:r>
              <a:rPr lang="en-US" b="1" i="0" dirty="0">
                <a:solidFill>
                  <a:srgbClr val="00AEEF"/>
                </a:solidFill>
                <a:effectLst/>
                <a:latin typeface="Times New Roman" panose="02020603050405020304" pitchFamily="18" charset="0"/>
                <a:cs typeface="Times New Roman" panose="02020603050405020304" pitchFamily="18" charset="0"/>
              </a:rPr>
              <a:t>Walt Disney, Founder of Disney</a:t>
            </a:r>
            <a:endParaRPr lang="en-US" b="0" i="0" dirty="0">
              <a:solidFill>
                <a:srgbClr val="00AEEF"/>
              </a:solidFill>
              <a:effectLst/>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7C7B1A17-2354-F084-A730-1D67D1EC71C1}"/>
              </a:ext>
            </a:extLst>
          </p:cNvPr>
          <p:cNvPicPr>
            <a:picLocks noChangeAspect="1"/>
          </p:cNvPicPr>
          <p:nvPr/>
        </p:nvPicPr>
        <p:blipFill>
          <a:blip r:embed="rId5"/>
          <a:stretch>
            <a:fillRect/>
          </a:stretch>
        </p:blipFill>
        <p:spPr>
          <a:xfrm>
            <a:off x="1127760" y="3570355"/>
            <a:ext cx="4881676" cy="320718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367171"/>
            <a:ext cx="8702666" cy="369331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Understand the role of creative thinking and behavior as entrepreneurs discover and refine entrepreneurial opportunities.</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Know the three strategies for innovation available to entrepreneurs.</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Enhance the entrepreneurial mind-set necessary to recognize opportunities</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Use the model of opportunity identification, including scanning the environment; discovering needs, problems, and opportunities in the industry and marketplace; and generating ideas for new products, services, technologies, and processes.</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Learn the sources of ideas and opportunities for new ventures.</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Learn and conduct the Opportunity SEARCH process for idea generation.</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Build an entrepreneurial culture that supports creativity and innovation. </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Understand the role of opportunity evaluation in the entrepreneurship process.</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Learn methods of evaluation that can be used for the initial idea and subsequent opportunities in the life cycle of the new venture.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351C69-781D-9A95-10A0-BD576C009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09E0EE7-384A-2DE1-2123-89AD959EBA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5792295-D643-C7D2-9E4C-02A22A27B08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2EB0519-3CDE-4F24-CAB7-6E46964A730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kern="100" dirty="0">
                <a:solidFill>
                  <a:srgbClr val="4472C4"/>
                </a:solidFill>
                <a:latin typeface="Times New Roman" panose="02020603050405020304" pitchFamily="18" charset="0"/>
                <a:ea typeface="Calibri" panose="020F0502020204030204" pitchFamily="34" charset="0"/>
                <a:cs typeface="Times New Roman" panose="02020603050405020304" pitchFamily="18" charset="0"/>
              </a:rPr>
              <a:t>Creativity and Entrepreneurship: Turning Ideas into New Venture Opportunities</a:t>
            </a:r>
          </a:p>
          <a:p>
            <a:endParaRPr lang="en-US" sz="2400" b="1" dirty="0">
              <a:solidFill>
                <a:srgbClr val="333333"/>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400" dirty="0">
                <a:solidFill>
                  <a:srgbClr val="333333"/>
                </a:solidFill>
                <a:latin typeface="Times New Roman" panose="02020603050405020304" pitchFamily="18" charset="0"/>
                <a:cs typeface="Times New Roman" panose="02020603050405020304" pitchFamily="18" charset="0"/>
              </a:rPr>
              <a:t>All </a:t>
            </a:r>
            <a:r>
              <a:rPr lang="en-US" sz="2400" dirty="0">
                <a:solidFill>
                  <a:srgbClr val="FF0000"/>
                </a:solidFill>
                <a:latin typeface="Times New Roman" panose="02020603050405020304" pitchFamily="18" charset="0"/>
                <a:cs typeface="Times New Roman" panose="02020603050405020304" pitchFamily="18" charset="0"/>
              </a:rPr>
              <a:t>successful businesses began</a:t>
            </a:r>
            <a:r>
              <a:rPr lang="en-US" sz="2400" dirty="0">
                <a:solidFill>
                  <a:srgbClr val="333333"/>
                </a:solidFill>
                <a:latin typeface="Times New Roman" panose="02020603050405020304" pitchFamily="18" charset="0"/>
                <a:cs typeface="Times New Roman" panose="02020603050405020304" pitchFamily="18" charset="0"/>
              </a:rPr>
              <a:t> with the foundation of</a:t>
            </a:r>
            <a:r>
              <a:rPr lang="en-US" sz="2400" dirty="0">
                <a:solidFill>
                  <a:srgbClr val="FF0000"/>
                </a:solidFill>
                <a:latin typeface="Times New Roman" panose="02020603050405020304" pitchFamily="18" charset="0"/>
                <a:cs typeface="Times New Roman" panose="02020603050405020304" pitchFamily="18" charset="0"/>
              </a:rPr>
              <a:t> a good idea</a:t>
            </a:r>
            <a:r>
              <a:rPr lang="en-US" sz="2400" dirty="0">
                <a:solidFill>
                  <a:srgbClr val="333333"/>
                </a:solidFill>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r>
              <a:rPr lang="en-US" sz="2400" dirty="0">
                <a:solidFill>
                  <a:srgbClr val="333333"/>
                </a:solidFill>
                <a:latin typeface="Times New Roman" panose="02020603050405020304" pitchFamily="18" charset="0"/>
                <a:cs typeface="Times New Roman" panose="02020603050405020304" pitchFamily="18" charset="0"/>
              </a:rPr>
              <a:t>The </a:t>
            </a:r>
            <a:r>
              <a:rPr lang="en-US" sz="2400" b="1" dirty="0">
                <a:solidFill>
                  <a:srgbClr val="333333"/>
                </a:solidFill>
                <a:latin typeface="Times New Roman" panose="02020603050405020304" pitchFamily="18" charset="0"/>
                <a:cs typeface="Times New Roman" panose="02020603050405020304" pitchFamily="18" charset="0"/>
              </a:rPr>
              <a:t>Idea</a:t>
            </a:r>
            <a:r>
              <a:rPr lang="en-US" sz="2400" dirty="0">
                <a:solidFill>
                  <a:srgbClr val="333333"/>
                </a:solidFill>
                <a:latin typeface="Times New Roman" panose="02020603050405020304" pitchFamily="18" charset="0"/>
                <a:cs typeface="Times New Roman" panose="02020603050405020304" pitchFamily="18" charset="0"/>
              </a:rPr>
              <a:t> is an </a:t>
            </a:r>
            <a:r>
              <a:rPr lang="en-US" sz="2400" u="sng" dirty="0">
                <a:solidFill>
                  <a:srgbClr val="FF0000"/>
                </a:solidFill>
                <a:latin typeface="Times New Roman" panose="02020603050405020304" pitchFamily="18" charset="0"/>
                <a:cs typeface="Times New Roman" panose="02020603050405020304" pitchFamily="18" charset="0"/>
              </a:rPr>
              <a:t>unorganized series of thoughts or insights </a:t>
            </a:r>
            <a:r>
              <a:rPr lang="en-US" sz="2400" dirty="0">
                <a:solidFill>
                  <a:srgbClr val="333333"/>
                </a:solidFill>
                <a:latin typeface="Times New Roman" panose="02020603050405020304" pitchFamily="18" charset="0"/>
                <a:cs typeface="Times New Roman" panose="02020603050405020304" pitchFamily="18" charset="0"/>
              </a:rPr>
              <a:t>that are then </a:t>
            </a:r>
            <a:r>
              <a:rPr lang="en-US" sz="2400" dirty="0">
                <a:solidFill>
                  <a:srgbClr val="FF0000"/>
                </a:solidFill>
                <a:latin typeface="Times New Roman" panose="02020603050405020304" pitchFamily="18" charset="0"/>
                <a:cs typeface="Times New Roman" panose="02020603050405020304" pitchFamily="18" charset="0"/>
              </a:rPr>
              <a:t>refined</a:t>
            </a:r>
            <a:r>
              <a:rPr lang="en-US" sz="2400" dirty="0">
                <a:solidFill>
                  <a:srgbClr val="333333"/>
                </a:solidFill>
                <a:latin typeface="Times New Roman" panose="02020603050405020304" pitchFamily="18" charset="0"/>
                <a:cs typeface="Times New Roman" panose="02020603050405020304" pitchFamily="18" charset="0"/>
              </a:rPr>
              <a:t> to determine if they can </a:t>
            </a:r>
            <a:r>
              <a:rPr lang="en-US" sz="2400" dirty="0">
                <a:solidFill>
                  <a:srgbClr val="FF0000"/>
                </a:solidFill>
                <a:latin typeface="Times New Roman" panose="02020603050405020304" pitchFamily="18" charset="0"/>
                <a:cs typeface="Times New Roman" panose="02020603050405020304" pitchFamily="18" charset="0"/>
              </a:rPr>
              <a:t>be formed into a viable new venture opportunity</a:t>
            </a:r>
            <a:r>
              <a:rPr lang="en-US" sz="2400" dirty="0">
                <a:solidFill>
                  <a:srgbClr val="333333"/>
                </a:solidFill>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r>
              <a:rPr lang="en-US" sz="2400" dirty="0">
                <a:solidFill>
                  <a:srgbClr val="333333"/>
                </a:solidFill>
                <a:latin typeface="Times New Roman" panose="02020603050405020304" pitchFamily="18" charset="0"/>
                <a:cs typeface="Times New Roman" panose="02020603050405020304" pitchFamily="18" charset="0"/>
              </a:rPr>
              <a:t>Entrepreneurships are built on the generation of novel and useful ideas.</a:t>
            </a:r>
          </a:p>
          <a:p>
            <a:pPr marL="285750" indent="-285750" algn="just">
              <a:buFont typeface="Arial" panose="020B0604020202020204" pitchFamily="34" charset="0"/>
              <a:buChar char="•"/>
            </a:pPr>
            <a:r>
              <a:rPr lang="en-US" sz="2400" dirty="0">
                <a:solidFill>
                  <a:srgbClr val="333333"/>
                </a:solidFill>
                <a:latin typeface="Times New Roman" panose="02020603050405020304" pitchFamily="18" charset="0"/>
                <a:cs typeface="Times New Roman" panose="02020603050405020304" pitchFamily="18" charset="0"/>
              </a:rPr>
              <a:t>An </a:t>
            </a:r>
            <a:r>
              <a:rPr lang="en-US" sz="2400" u="sng" dirty="0">
                <a:solidFill>
                  <a:srgbClr val="FF0000"/>
                </a:solidFill>
                <a:latin typeface="Times New Roman" panose="02020603050405020304" pitchFamily="18" charset="0"/>
                <a:cs typeface="Times New Roman" panose="02020603050405020304" pitchFamily="18" charset="0"/>
              </a:rPr>
              <a:t>idea, opportunity, or solution is </a:t>
            </a:r>
            <a:r>
              <a:rPr lang="en-US" sz="2400" b="1" u="sng" dirty="0">
                <a:solidFill>
                  <a:srgbClr val="FF0000"/>
                </a:solidFill>
                <a:latin typeface="Times New Roman" panose="02020603050405020304" pitchFamily="18" charset="0"/>
                <a:cs typeface="Times New Roman" panose="02020603050405020304" pitchFamily="18" charset="0"/>
              </a:rPr>
              <a:t>creative</a:t>
            </a:r>
            <a:r>
              <a:rPr lang="en-US" sz="2400" dirty="0">
                <a:solidFill>
                  <a:srgbClr val="333333"/>
                </a:solidFill>
                <a:latin typeface="Times New Roman" panose="02020603050405020304" pitchFamily="18" charset="0"/>
                <a:cs typeface="Times New Roman" panose="02020603050405020304" pitchFamily="18" charset="0"/>
              </a:rPr>
              <a:t>, </a:t>
            </a:r>
            <a:r>
              <a:rPr lang="en-US" sz="2400" u="sng" dirty="0">
                <a:solidFill>
                  <a:srgbClr val="333333"/>
                </a:solidFill>
                <a:latin typeface="Times New Roman" panose="02020603050405020304" pitchFamily="18" charset="0"/>
                <a:cs typeface="Times New Roman" panose="02020603050405020304" pitchFamily="18" charset="0"/>
              </a:rPr>
              <a:t>if it is novel and useful.</a:t>
            </a:r>
          </a:p>
          <a:p>
            <a:pPr marL="285750" indent="-285750" algn="just">
              <a:buFont typeface="Arial" panose="020B0604020202020204" pitchFamily="34" charset="0"/>
              <a:buChar char="•"/>
            </a:pPr>
            <a:r>
              <a:rPr lang="en-US" sz="2400" b="1" dirty="0">
                <a:solidFill>
                  <a:srgbClr val="FF0000"/>
                </a:solidFill>
                <a:latin typeface="Times New Roman" panose="02020603050405020304" pitchFamily="18" charset="0"/>
                <a:cs typeface="Times New Roman" panose="02020603050405020304" pitchFamily="18" charset="0"/>
              </a:rPr>
              <a:t>Creativity</a:t>
            </a:r>
            <a:r>
              <a:rPr lang="en-US" sz="2400" dirty="0">
                <a:solidFill>
                  <a:srgbClr val="333333"/>
                </a:solidFill>
                <a:latin typeface="Times New Roman" panose="02020603050405020304" pitchFamily="18" charset="0"/>
                <a:cs typeface="Times New Roman" panose="02020603050405020304" pitchFamily="18" charset="0"/>
              </a:rPr>
              <a:t>, part of the entrepreneurial mind-set, </a:t>
            </a:r>
            <a:r>
              <a:rPr lang="en-US" sz="2400" dirty="0">
                <a:solidFill>
                  <a:srgbClr val="FF0000"/>
                </a:solidFill>
                <a:latin typeface="Times New Roman" panose="02020603050405020304" pitchFamily="18" charset="0"/>
                <a:cs typeface="Times New Roman" panose="02020603050405020304" pitchFamily="18" charset="0"/>
              </a:rPr>
              <a:t>is one of the </a:t>
            </a:r>
            <a:r>
              <a:rPr lang="en-US" sz="2400" u="sng" dirty="0">
                <a:solidFill>
                  <a:srgbClr val="FF0000"/>
                </a:solidFill>
                <a:latin typeface="Times New Roman" panose="02020603050405020304" pitchFamily="18" charset="0"/>
                <a:cs typeface="Times New Roman" panose="02020603050405020304" pitchFamily="18" charset="0"/>
              </a:rPr>
              <a:t>most fundamental dimensions of strategic entrepreneurship. </a:t>
            </a:r>
          </a:p>
        </p:txBody>
      </p:sp>
      <p:pic>
        <p:nvPicPr>
          <p:cNvPr id="5" name="Graphic 21">
            <a:extLst>
              <a:ext uri="{FF2B5EF4-FFF2-40B4-BE49-F238E27FC236}">
                <a16:creationId xmlns:a16="http://schemas.microsoft.com/office/drawing/2014/main" id="{71E6C7FA-1562-EB70-636A-9A0CE24E21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99630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62C9E-093D-7C4E-E31D-282776DEE0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5C538D-F5DA-63E8-3F7E-6A331FEB8B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E692036-630F-F7AC-3A58-7112FEE1056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C3A0BAE-77E1-0072-342C-9D853986F7AB}"/>
              </a:ext>
            </a:extLst>
          </p:cNvPr>
          <p:cNvSpPr/>
          <p:nvPr/>
        </p:nvSpPr>
        <p:spPr>
          <a:xfrm>
            <a:off x="1181061" y="1508759"/>
            <a:ext cx="10026869" cy="40640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Innovation is the </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outcome of creativity</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endPar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It is the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solution to a problem </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or the way to embrace an opportunity.</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 It is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the product, service, technology, or process</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 that emerges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from creative thinking </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along with an application that results in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new venture formation</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 or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reinvention in an existing firm</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333333"/>
                </a:solidFill>
                <a:effectLst/>
                <a:uLnTx/>
                <a:uFillTx/>
                <a:latin typeface="ArialMT"/>
                <a:ea typeface="+mn-ea"/>
                <a:cs typeface="+mn-cs"/>
              </a:rPr>
              <a:t> </a:t>
            </a:r>
            <a:r>
              <a:rPr kumimoji="0" lang="en-US" sz="20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Three innovative strategies </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entrepreneurs can select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Imitative innovation strategies </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involve </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taking an idea</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 that somebody else has already discovered </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and building a new venture around that idea</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Evolutionary innovation strategies </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involve </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taking an idea and offering </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a way to do </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something better </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(or quicker, cheaper, or with more choices) than it is done presently.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Revolutionary innovation strategies </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reject existing ideas and present </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a way to do </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something</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 </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radically different </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from the way they are done now.</a:t>
            </a:r>
            <a:endPar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5" name="Graphic 21">
            <a:extLst>
              <a:ext uri="{FF2B5EF4-FFF2-40B4-BE49-F238E27FC236}">
                <a16:creationId xmlns:a16="http://schemas.microsoft.com/office/drawing/2014/main" id="{293BE5B0-C836-9692-C700-A135F744CF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9" name="Group 8">
            <a:extLst>
              <a:ext uri="{FF2B5EF4-FFF2-40B4-BE49-F238E27FC236}">
                <a16:creationId xmlns:a16="http://schemas.microsoft.com/office/drawing/2014/main" id="{23D7C733-BB32-C5D9-04D9-ED93DD1CF91A}"/>
              </a:ext>
            </a:extLst>
          </p:cNvPr>
          <p:cNvGrpSpPr/>
          <p:nvPr/>
        </p:nvGrpSpPr>
        <p:grpSpPr>
          <a:xfrm>
            <a:off x="1781882" y="1102533"/>
            <a:ext cx="3112605" cy="547431"/>
            <a:chOff x="2225901" y="932005"/>
            <a:chExt cx="3803819" cy="547431"/>
          </a:xfrm>
        </p:grpSpPr>
        <p:sp>
          <p:nvSpPr>
            <p:cNvPr id="10" name="Rectangle 9">
              <a:extLst>
                <a:ext uri="{FF2B5EF4-FFF2-40B4-BE49-F238E27FC236}">
                  <a16:creationId xmlns:a16="http://schemas.microsoft.com/office/drawing/2014/main" id="{1BB82F24-4B8E-2A3E-28C8-FDFB16BACFB5}"/>
                </a:ext>
              </a:extLst>
            </p:cNvPr>
            <p:cNvSpPr/>
            <p:nvPr/>
          </p:nvSpPr>
          <p:spPr>
            <a:xfrm>
              <a:off x="2225901" y="932005"/>
              <a:ext cx="3587732"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11" name="TextBox 10">
              <a:extLst>
                <a:ext uri="{FF2B5EF4-FFF2-40B4-BE49-F238E27FC236}">
                  <a16:creationId xmlns:a16="http://schemas.microsoft.com/office/drawing/2014/main" id="{B2FEB2D2-AD6A-A4F6-7C06-25D769E117C1}"/>
                </a:ext>
              </a:extLst>
            </p:cNvPr>
            <p:cNvSpPr txBox="1"/>
            <p:nvPr/>
          </p:nvSpPr>
          <p:spPr>
            <a:xfrm>
              <a:off x="2669521" y="974887"/>
              <a:ext cx="3360199"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Innovation</a:t>
              </a:r>
              <a:endParaRPr lang="en-US" sz="2400" dirty="0">
                <a:solidFill>
                  <a:schemeClr val="bg1"/>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80526659"/>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8050C-8716-52E8-0C3F-26B39F4C2E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12D228-3558-54E2-6F97-A36F457B61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2F6472F-8A17-0459-7034-DAFB138966DB}"/>
              </a:ext>
            </a:extLst>
          </p:cNvPr>
          <p:cNvSpPr/>
          <p:nvPr/>
        </p:nvSpPr>
        <p:spPr>
          <a:xfrm>
            <a:off x="8607914" y="952845"/>
            <a:ext cx="4128422" cy="5303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FB5413C-CA56-A831-CD39-AD3911E7A91F}"/>
              </a:ext>
            </a:extLst>
          </p:cNvPr>
          <p:cNvSpPr/>
          <p:nvPr/>
        </p:nvSpPr>
        <p:spPr>
          <a:xfrm>
            <a:off x="1181062" y="1285192"/>
            <a:ext cx="9345750" cy="4807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Opportunity recognition :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he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process</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 through which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entrepreneurs</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 </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search, capture, and refine new ideas </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that </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lead to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business</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opportunities</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Rather, </a:t>
            </a:r>
            <a:r>
              <a:rPr kumimoji="0" 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ideas</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 are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the result of </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scanning and interpreting the environment </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around us.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Individuals and teams that are </a:t>
            </a:r>
            <a:r>
              <a:rPr kumimoji="0" lang="en-US" sz="20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idea prone </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have learned to be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aware of the cues that surround them </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and to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actively search for </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and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make connections between environmental stimuli and market need</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Researchers believe </a:t>
            </a:r>
            <a:r>
              <a:rPr kumimoji="0" 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opportunity recognition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is one of the most important behaviors of entrepreneurs.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Entrepreneurship</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 as a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field of study </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is increasingly being denned as the nexus, or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the connecting link, between enterprising individuals and valuable opportunities</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4B4DB56A-D750-72A6-A6CF-3EB435A57C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6" name="Group 5">
            <a:extLst>
              <a:ext uri="{FF2B5EF4-FFF2-40B4-BE49-F238E27FC236}">
                <a16:creationId xmlns:a16="http://schemas.microsoft.com/office/drawing/2014/main" id="{8354B259-06E9-E22F-597B-452D12507D4B}"/>
              </a:ext>
            </a:extLst>
          </p:cNvPr>
          <p:cNvGrpSpPr/>
          <p:nvPr/>
        </p:nvGrpSpPr>
        <p:grpSpPr>
          <a:xfrm>
            <a:off x="2097943" y="977724"/>
            <a:ext cx="4384338" cy="547431"/>
            <a:chOff x="2097943" y="977724"/>
            <a:chExt cx="4384338" cy="547431"/>
          </a:xfrm>
        </p:grpSpPr>
        <p:sp>
          <p:nvSpPr>
            <p:cNvPr id="2" name="Rectangle 1">
              <a:extLst>
                <a:ext uri="{FF2B5EF4-FFF2-40B4-BE49-F238E27FC236}">
                  <a16:creationId xmlns:a16="http://schemas.microsoft.com/office/drawing/2014/main" id="{995B0007-FB68-F4C0-88C7-D615ED16C3CC}"/>
                </a:ext>
              </a:extLst>
            </p:cNvPr>
            <p:cNvSpPr/>
            <p:nvPr/>
          </p:nvSpPr>
          <p:spPr>
            <a:xfrm>
              <a:off x="2097943" y="977724"/>
              <a:ext cx="4384338"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3A8B0CB2-7299-D042-71D0-656A50E2060B}"/>
                </a:ext>
              </a:extLst>
            </p:cNvPr>
            <p:cNvSpPr txBox="1"/>
            <p:nvPr/>
          </p:nvSpPr>
          <p:spPr>
            <a:xfrm>
              <a:off x="2225901" y="1001672"/>
              <a:ext cx="4128422"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Ideas into Opportunities</a:t>
              </a:r>
            </a:p>
          </p:txBody>
        </p:sp>
      </p:grpSp>
    </p:spTree>
    <p:extLst>
      <p:ext uri="{BB962C8B-B14F-4D97-AF65-F5344CB8AC3E}">
        <p14:creationId xmlns:p14="http://schemas.microsoft.com/office/powerpoint/2010/main" val="272363409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5C51D-952B-B39B-EB2D-173308A67A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27113B-B135-449E-F10E-EA6AD540F6B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DC99C53-CCAF-502C-4017-4517C1BB953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66C9B8-CAC5-4032-F4AD-EB676FE9265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FA1E205-C657-4B11-58C6-E8E27D59C2D6}"/>
              </a:ext>
            </a:extLst>
          </p:cNvPr>
          <p:cNvSpPr txBox="1"/>
          <p:nvPr/>
        </p:nvSpPr>
        <p:spPr>
          <a:xfrm>
            <a:off x="1181062" y="1468531"/>
            <a:ext cx="9275690" cy="360098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Entrepreneurial opportunities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are characterized by the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introduction of new goods, services, raw materials, markets, and methods of organizing </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through the formation of new relationships.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can be </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differentiated from other types</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of opportunities in that they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involve the creation or identification of new ends and means unnoticed by other </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market participants.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Entrepreneurial alertness</a:t>
            </a:r>
            <a:r>
              <a:rPr kumimoji="0" lang="en-US" sz="24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It means that </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entrepreneurs have a special set of observational and cognitive skills</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 that help them </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identify good opportunities</a:t>
            </a:r>
            <a:r>
              <a:rPr kumimoji="0" lang="en-US" sz="2000" b="0" i="0" u="none" strike="noStrike" kern="1200" cap="none" spc="0" normalizeH="0" baseline="0" noProof="0" dirty="0">
                <a:ln>
                  <a:noFill/>
                </a:ln>
                <a:solidFill>
                  <a:srgbClr val="333333"/>
                </a:solidFill>
                <a:effectLst/>
                <a:uLnTx/>
                <a:uFillTx/>
                <a:latin typeface="Times New Roman" panose="02020603050405020304" pitchFamily="18" charset="0"/>
                <a:ea typeface="+mn-ea"/>
                <a:cs typeface="Times New Roman" panose="02020603050405020304" pitchFamily="18" charset="0"/>
              </a:rPr>
              <a:t>. </a:t>
            </a:r>
          </a:p>
        </p:txBody>
      </p:sp>
      <p:pic>
        <p:nvPicPr>
          <p:cNvPr id="5" name="Graphic 21">
            <a:extLst>
              <a:ext uri="{FF2B5EF4-FFF2-40B4-BE49-F238E27FC236}">
                <a16:creationId xmlns:a16="http://schemas.microsoft.com/office/drawing/2014/main" id="{22E82608-5654-78CF-95DC-0F0F4F8138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6799179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F814CD-CE2C-A391-85AD-704DBA649C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7D85D7-9DB3-5CFB-6A04-50C779AEB6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490E38B-4A23-1D56-5985-B74DB7667566}"/>
              </a:ext>
            </a:extLst>
          </p:cNvPr>
          <p:cNvSpPr/>
          <p:nvPr/>
        </p:nvSpPr>
        <p:spPr>
          <a:xfrm>
            <a:off x="8607914" y="952845"/>
            <a:ext cx="4128422" cy="5303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22269C5-4FE6-7C51-4BEE-31E8C6475465}"/>
              </a:ext>
            </a:extLst>
          </p:cNvPr>
          <p:cNvSpPr/>
          <p:nvPr/>
        </p:nvSpPr>
        <p:spPr>
          <a:xfrm>
            <a:off x="1181062" y="1285192"/>
            <a:ext cx="9345750" cy="4807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000" b="1" dirty="0">
              <a:solidFill>
                <a:srgbClr val="FF0000"/>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000" dirty="0">
                <a:solidFill>
                  <a:srgbClr val="333333"/>
                </a:solidFill>
                <a:latin typeface="Times New Roman" panose="02020603050405020304" pitchFamily="18" charset="0"/>
                <a:cs typeface="Times New Roman" panose="02020603050405020304" pitchFamily="18" charset="0"/>
              </a:rPr>
              <a:t>is part of what makes up the </a:t>
            </a:r>
            <a:r>
              <a:rPr lang="en-US" sz="2000" b="1" i="1" dirty="0">
                <a:solidFill>
                  <a:srgbClr val="333333"/>
                </a:solidFill>
                <a:latin typeface="Times New Roman" panose="02020603050405020304" pitchFamily="18" charset="0"/>
                <a:cs typeface="Times New Roman" panose="02020603050405020304" pitchFamily="18" charset="0"/>
              </a:rPr>
              <a:t>entrepreneurial mind-set</a:t>
            </a:r>
            <a:r>
              <a:rPr lang="en-US" sz="2000" dirty="0">
                <a:solidFill>
                  <a:srgbClr val="333333"/>
                </a:solidFill>
                <a:latin typeface="Times New Roman" panose="02020603050405020304" pitchFamily="18" charset="0"/>
                <a:cs typeface="Times New Roman" panose="02020603050405020304" pitchFamily="18" charset="0"/>
              </a:rPr>
              <a:t>, is needed if individuals and management teams intend to become </a:t>
            </a:r>
            <a:r>
              <a:rPr lang="en-US" sz="2000" dirty="0">
                <a:solidFill>
                  <a:srgbClr val="FF0000"/>
                </a:solidFill>
                <a:latin typeface="Times New Roman" panose="02020603050405020304" pitchFamily="18" charset="0"/>
                <a:cs typeface="Times New Roman" panose="02020603050405020304" pitchFamily="18" charset="0"/>
              </a:rPr>
              <a:t>strategic entrepreneurs</a:t>
            </a:r>
            <a:r>
              <a:rPr lang="en-US" sz="2000" dirty="0">
                <a:solidFill>
                  <a:srgbClr val="333333"/>
                </a:solidFill>
                <a:latin typeface="Times New Roman" panose="02020603050405020304" pitchFamily="18" charset="0"/>
                <a:cs typeface="Times New Roman" panose="02020603050405020304" pitchFamily="18" charset="0"/>
              </a:rPr>
              <a:t>.</a:t>
            </a:r>
          </a:p>
          <a:p>
            <a:pPr marL="285750" indent="-285750" algn="just">
              <a:buFont typeface="Arial" panose="020B0604020202020204" pitchFamily="34" charset="0"/>
              <a:buChar char="•"/>
            </a:pPr>
            <a:endParaRPr lang="en-US" sz="2000" dirty="0">
              <a:solidFill>
                <a:srgbClr val="333333"/>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000" dirty="0">
                <a:solidFill>
                  <a:srgbClr val="FF0000"/>
                </a:solidFill>
                <a:latin typeface="Times New Roman" panose="02020603050405020304" pitchFamily="18" charset="0"/>
                <a:cs typeface="Times New Roman" panose="02020603050405020304" pitchFamily="18" charset="0"/>
              </a:rPr>
              <a:t>is the ability to embrace risk and cope with ambiguity in the face of uncertainty and change. </a:t>
            </a:r>
          </a:p>
          <a:p>
            <a:pPr marL="285750" indent="-285750" algn="just">
              <a:buFont typeface="Arial" panose="020B0604020202020204" pitchFamily="34" charset="0"/>
              <a:buChar char="•"/>
            </a:pPr>
            <a:endParaRPr lang="en-US" sz="2000" dirty="0">
              <a:solidFill>
                <a:srgbClr val="FF0000"/>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000" dirty="0">
                <a:solidFill>
                  <a:srgbClr val="333333"/>
                </a:solidFill>
                <a:latin typeface="Times New Roman" panose="02020603050405020304" pitchFamily="18" charset="0"/>
                <a:cs typeface="Times New Roman" panose="02020603050405020304" pitchFamily="18" charset="0"/>
              </a:rPr>
              <a:t>Having an </a:t>
            </a:r>
            <a:r>
              <a:rPr lang="en-US" sz="2000" b="1" dirty="0">
                <a:solidFill>
                  <a:srgbClr val="FF0000"/>
                </a:solidFill>
                <a:latin typeface="Times New Roman" panose="02020603050405020304" pitchFamily="18" charset="0"/>
                <a:cs typeface="Times New Roman" panose="02020603050405020304" pitchFamily="18" charset="0"/>
              </a:rPr>
              <a:t>entrepreneurial mindset </a:t>
            </a:r>
            <a:r>
              <a:rPr lang="en-US" sz="2000" dirty="0">
                <a:solidFill>
                  <a:srgbClr val="333333"/>
                </a:solidFill>
                <a:latin typeface="Times New Roman" panose="02020603050405020304" pitchFamily="18" charset="0"/>
                <a:cs typeface="Times New Roman" panose="02020603050405020304" pitchFamily="18" charset="0"/>
              </a:rPr>
              <a:t>means that you </a:t>
            </a:r>
            <a:r>
              <a:rPr lang="en-US" sz="2000" dirty="0">
                <a:solidFill>
                  <a:srgbClr val="FF0000"/>
                </a:solidFill>
                <a:latin typeface="Times New Roman" panose="02020603050405020304" pitchFamily="18" charset="0"/>
                <a:cs typeface="Times New Roman" panose="02020603050405020304" pitchFamily="18" charset="0"/>
              </a:rPr>
              <a:t>think about business in such a way that uncertainty is viewed as a benefit</a:t>
            </a:r>
            <a:r>
              <a:rPr lang="en-US" sz="2000" dirty="0">
                <a:solidFill>
                  <a:srgbClr val="333333"/>
                </a:solidFill>
                <a:latin typeface="Times New Roman" panose="02020603050405020304" pitchFamily="18" charset="0"/>
                <a:cs typeface="Times New Roman" panose="02020603050405020304" pitchFamily="18" charset="0"/>
              </a:rPr>
              <a:t>.</a:t>
            </a:r>
          </a:p>
          <a:p>
            <a:pPr marL="285750" indent="-285750" algn="just">
              <a:buFont typeface="Arial" panose="020B0604020202020204" pitchFamily="34" charset="0"/>
              <a:buChar char="•"/>
            </a:pPr>
            <a:endParaRPr lang="en-US" sz="2000" dirty="0">
              <a:solidFill>
                <a:srgbClr val="333333"/>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000" b="1" dirty="0">
                <a:solidFill>
                  <a:srgbClr val="333333"/>
                </a:solidFill>
                <a:latin typeface="Times New Roman" panose="02020603050405020304" pitchFamily="18" charset="0"/>
                <a:cs typeface="Times New Roman" panose="02020603050405020304" pitchFamily="18" charset="0"/>
              </a:rPr>
              <a:t>Organizations that can successfully cope with uncertainty </a:t>
            </a:r>
            <a:r>
              <a:rPr lang="en-US" sz="2000" dirty="0">
                <a:solidFill>
                  <a:srgbClr val="333333"/>
                </a:solidFill>
                <a:latin typeface="Times New Roman" panose="02020603050405020304" pitchFamily="18" charset="0"/>
                <a:cs typeface="Times New Roman" panose="02020603050405020304" pitchFamily="18" charset="0"/>
              </a:rPr>
              <a:t>are likely to </a:t>
            </a:r>
            <a:r>
              <a:rPr lang="en-US" sz="2000" u="sng" dirty="0">
                <a:solidFill>
                  <a:srgbClr val="FF0000"/>
                </a:solidFill>
                <a:latin typeface="Times New Roman" panose="02020603050405020304" pitchFamily="18" charset="0"/>
                <a:cs typeface="Times New Roman" panose="02020603050405020304" pitchFamily="18" charset="0"/>
              </a:rPr>
              <a:t>perform better than </a:t>
            </a:r>
            <a:r>
              <a:rPr lang="en-US" sz="2000" dirty="0">
                <a:solidFill>
                  <a:srgbClr val="333333"/>
                </a:solidFill>
                <a:latin typeface="Times New Roman" panose="02020603050405020304" pitchFamily="18" charset="0"/>
                <a:cs typeface="Times New Roman" panose="02020603050405020304" pitchFamily="18" charset="0"/>
              </a:rPr>
              <a:t>those that cannot deal with not knowing all the information or the results of decisions.</a:t>
            </a:r>
          </a:p>
          <a:p>
            <a:pPr marL="285750" indent="-285750" algn="just">
              <a:buFont typeface="Arial" panose="020B0604020202020204" pitchFamily="34" charset="0"/>
              <a:buChar char="•"/>
            </a:pPr>
            <a:r>
              <a:rPr lang="en-US" sz="2000" dirty="0">
                <a:solidFill>
                  <a:srgbClr val="333333"/>
                </a:solidFill>
                <a:latin typeface="Times New Roman" panose="02020603050405020304" pitchFamily="18" charset="0"/>
                <a:cs typeface="Times New Roman" panose="02020603050405020304" pitchFamily="18" charset="0"/>
              </a:rPr>
              <a:t>Therefore, having an </a:t>
            </a:r>
            <a:r>
              <a:rPr lang="en-US" sz="2000" dirty="0">
                <a:solidFill>
                  <a:srgbClr val="FF0000"/>
                </a:solidFill>
                <a:latin typeface="Times New Roman" panose="02020603050405020304" pitchFamily="18" charset="0"/>
                <a:cs typeface="Times New Roman" panose="02020603050405020304" pitchFamily="18" charset="0"/>
              </a:rPr>
              <a:t>entrepreneurial mind-set</a:t>
            </a:r>
            <a:r>
              <a:rPr lang="en-US" sz="2000" dirty="0">
                <a:solidFill>
                  <a:srgbClr val="333333"/>
                </a:solidFill>
                <a:latin typeface="Times New Roman" panose="02020603050405020304" pitchFamily="18" charset="0"/>
                <a:cs typeface="Times New Roman" panose="02020603050405020304" pitchFamily="18" charset="0"/>
              </a:rPr>
              <a:t> can become</a:t>
            </a:r>
            <a:r>
              <a:rPr lang="en-US" sz="2000" dirty="0">
                <a:latin typeface="Times New Roman" panose="02020603050405020304" pitchFamily="18" charset="0"/>
                <a:cs typeface="Times New Roman" panose="02020603050405020304" pitchFamily="18" charset="0"/>
              </a:rPr>
              <a:t> </a:t>
            </a:r>
            <a:r>
              <a:rPr lang="en-US" sz="2000" dirty="0">
                <a:solidFill>
                  <a:srgbClr val="333333"/>
                </a:solidFill>
                <a:latin typeface="Times New Roman" panose="02020603050405020304" pitchFamily="18" charset="0"/>
                <a:cs typeface="Times New Roman" panose="02020603050405020304" pitchFamily="18" charset="0"/>
              </a:rPr>
              <a:t>part of </a:t>
            </a:r>
            <a:r>
              <a:rPr lang="en-US" sz="2000" b="1" dirty="0">
                <a:solidFill>
                  <a:srgbClr val="FF0000"/>
                </a:solidFill>
                <a:latin typeface="Times New Roman" panose="02020603050405020304" pitchFamily="18" charset="0"/>
                <a:cs typeface="Times New Roman" panose="02020603050405020304" pitchFamily="18" charset="0"/>
              </a:rPr>
              <a:t>a firm's competitive advantage. </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CD99C3A3-845B-26CD-FFF8-AEC33B49D1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6" name="Group 5">
            <a:extLst>
              <a:ext uri="{FF2B5EF4-FFF2-40B4-BE49-F238E27FC236}">
                <a16:creationId xmlns:a16="http://schemas.microsoft.com/office/drawing/2014/main" id="{70138301-1E79-DE52-FFE3-A2726425410A}"/>
              </a:ext>
            </a:extLst>
          </p:cNvPr>
          <p:cNvGrpSpPr/>
          <p:nvPr/>
        </p:nvGrpSpPr>
        <p:grpSpPr>
          <a:xfrm>
            <a:off x="2097943" y="977724"/>
            <a:ext cx="4384338" cy="547431"/>
            <a:chOff x="2097943" y="977724"/>
            <a:chExt cx="4384338" cy="547431"/>
          </a:xfrm>
        </p:grpSpPr>
        <p:sp>
          <p:nvSpPr>
            <p:cNvPr id="2" name="Rectangle 1">
              <a:extLst>
                <a:ext uri="{FF2B5EF4-FFF2-40B4-BE49-F238E27FC236}">
                  <a16:creationId xmlns:a16="http://schemas.microsoft.com/office/drawing/2014/main" id="{865F2147-2174-6FA5-F3FB-9A0D7DED6509}"/>
                </a:ext>
              </a:extLst>
            </p:cNvPr>
            <p:cNvSpPr/>
            <p:nvPr/>
          </p:nvSpPr>
          <p:spPr>
            <a:xfrm>
              <a:off x="2097943" y="977724"/>
              <a:ext cx="4384338"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1EEEDD9D-18A1-32C1-7406-DFEA29EBCDC5}"/>
                </a:ext>
              </a:extLst>
            </p:cNvPr>
            <p:cNvSpPr txBox="1"/>
            <p:nvPr/>
          </p:nvSpPr>
          <p:spPr>
            <a:xfrm>
              <a:off x="2225901" y="1001672"/>
              <a:ext cx="4128422"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 Alertness</a:t>
              </a:r>
            </a:p>
          </p:txBody>
        </p:sp>
      </p:grpSp>
    </p:spTree>
    <p:extLst>
      <p:ext uri="{BB962C8B-B14F-4D97-AF65-F5344CB8AC3E}">
        <p14:creationId xmlns:p14="http://schemas.microsoft.com/office/powerpoint/2010/main" val="365120024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FF56D-828F-6799-DF1F-D0D3C58CF5C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3466D7-BE37-D78F-A027-91A2BB5262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081FA28-BDB8-9DD8-B62F-FE8AEEAF4196}"/>
              </a:ext>
            </a:extLst>
          </p:cNvPr>
          <p:cNvSpPr/>
          <p:nvPr/>
        </p:nvSpPr>
        <p:spPr>
          <a:xfrm>
            <a:off x="8607914" y="952845"/>
            <a:ext cx="4128422" cy="5303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8EAAE59-DBBD-9AE1-E0BF-D53DD1F7BA56}"/>
              </a:ext>
            </a:extLst>
          </p:cNvPr>
          <p:cNvSpPr/>
          <p:nvPr/>
        </p:nvSpPr>
        <p:spPr>
          <a:xfrm>
            <a:off x="1181062" y="1285192"/>
            <a:ext cx="9345750" cy="4807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000" b="1" dirty="0">
              <a:solidFill>
                <a:srgbClr val="FF0000"/>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139C0368-9028-C713-9A90-6C1A777811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6" name="Group 5">
            <a:extLst>
              <a:ext uri="{FF2B5EF4-FFF2-40B4-BE49-F238E27FC236}">
                <a16:creationId xmlns:a16="http://schemas.microsoft.com/office/drawing/2014/main" id="{BA3C700B-9975-C584-6E2B-2765993CE280}"/>
              </a:ext>
            </a:extLst>
          </p:cNvPr>
          <p:cNvGrpSpPr/>
          <p:nvPr/>
        </p:nvGrpSpPr>
        <p:grpSpPr>
          <a:xfrm>
            <a:off x="2097943" y="977724"/>
            <a:ext cx="5752833" cy="547431"/>
            <a:chOff x="2097943" y="977724"/>
            <a:chExt cx="4704833" cy="547431"/>
          </a:xfrm>
        </p:grpSpPr>
        <p:sp>
          <p:nvSpPr>
            <p:cNvPr id="2" name="Rectangle 1">
              <a:extLst>
                <a:ext uri="{FF2B5EF4-FFF2-40B4-BE49-F238E27FC236}">
                  <a16:creationId xmlns:a16="http://schemas.microsoft.com/office/drawing/2014/main" id="{31EA4848-DBFA-877E-85C9-39AC2C299D3D}"/>
                </a:ext>
              </a:extLst>
            </p:cNvPr>
            <p:cNvSpPr/>
            <p:nvPr/>
          </p:nvSpPr>
          <p:spPr>
            <a:xfrm>
              <a:off x="2097943" y="977724"/>
              <a:ext cx="4384338"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13DB7A6C-9109-E7DA-E3BE-F2FC3306E2BF}"/>
                </a:ext>
              </a:extLst>
            </p:cNvPr>
            <p:cNvSpPr txBox="1"/>
            <p:nvPr/>
          </p:nvSpPr>
          <p:spPr>
            <a:xfrm>
              <a:off x="2225901" y="1001672"/>
              <a:ext cx="4576875"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Entrepreneurial Mind-Set  Attributes </a:t>
              </a:r>
            </a:p>
          </p:txBody>
        </p:sp>
      </p:grpSp>
      <p:pic>
        <p:nvPicPr>
          <p:cNvPr id="3" name="Picture 2">
            <a:extLst>
              <a:ext uri="{FF2B5EF4-FFF2-40B4-BE49-F238E27FC236}">
                <a16:creationId xmlns:a16="http://schemas.microsoft.com/office/drawing/2014/main" id="{F687F851-288B-3DD9-7AB5-65CB507B7BDD}"/>
              </a:ext>
            </a:extLst>
          </p:cNvPr>
          <p:cNvPicPr>
            <a:picLocks noChangeAspect="1"/>
          </p:cNvPicPr>
          <p:nvPr/>
        </p:nvPicPr>
        <p:blipFill>
          <a:blip r:embed="rId4"/>
          <a:stretch>
            <a:fillRect/>
          </a:stretch>
        </p:blipFill>
        <p:spPr>
          <a:xfrm>
            <a:off x="2282117" y="2135766"/>
            <a:ext cx="7034877" cy="3208532"/>
          </a:xfrm>
          <a:prstGeom prst="rect">
            <a:avLst/>
          </a:prstGeom>
        </p:spPr>
      </p:pic>
    </p:spTree>
    <p:extLst>
      <p:ext uri="{BB962C8B-B14F-4D97-AF65-F5344CB8AC3E}">
        <p14:creationId xmlns:p14="http://schemas.microsoft.com/office/powerpoint/2010/main" val="397220894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53D46E-36FD-926E-D88C-A4CF2D35C7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D0FA525-8097-9DBF-38ED-B704AD724FB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FAD3994-6F5B-F39B-FCE9-D03C4B8E4C2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F514C6F-F0A1-D5F1-2644-D053A091362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274B3DC-70F6-5BDC-5640-37B7AAD393B6}"/>
              </a:ext>
            </a:extLst>
          </p:cNvPr>
          <p:cNvSpPr txBox="1"/>
          <p:nvPr/>
        </p:nvSpPr>
        <p:spPr>
          <a:xfrm>
            <a:off x="1181062" y="1468531"/>
            <a:ext cx="9212316" cy="3046988"/>
          </a:xfrm>
          <a:prstGeom prst="rect">
            <a:avLst/>
          </a:prstGeom>
          <a:noFill/>
        </p:spPr>
        <p:txBody>
          <a:bodyPr wrap="square" rtlCol="0">
            <a:spAutoFit/>
          </a:bodyPr>
          <a:lstStyle/>
          <a:p>
            <a:pPr algn="just"/>
            <a:r>
              <a:rPr lang="en-US" sz="2400" b="1" dirty="0">
                <a:solidFill>
                  <a:schemeClr val="accent1"/>
                </a:solidFill>
                <a:latin typeface="Times New Roman" panose="02020603050405020304" pitchFamily="18" charset="0"/>
                <a:cs typeface="Times New Roman" panose="02020603050405020304" pitchFamily="18" charset="0"/>
              </a:rPr>
              <a:t>Do successful entrepreneurs possess the ability to search for and find opportunities more readily than other people? </a:t>
            </a:r>
          </a:p>
          <a:p>
            <a:pPr algn="just"/>
            <a:endParaRPr lang="en-US" sz="2400" dirty="0">
              <a:solidFill>
                <a:srgbClr val="333333"/>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333333"/>
                </a:solidFill>
                <a:latin typeface="Times New Roman" panose="02020603050405020304" pitchFamily="18" charset="0"/>
                <a:cs typeface="Times New Roman" panose="02020603050405020304" pitchFamily="18" charset="0"/>
              </a:rPr>
              <a:t>defined as </a:t>
            </a:r>
            <a:r>
              <a:rPr lang="en-US" sz="2400" dirty="0">
                <a:solidFill>
                  <a:srgbClr val="FF0000"/>
                </a:solidFill>
                <a:latin typeface="Times New Roman" panose="02020603050405020304" pitchFamily="18" charset="0"/>
                <a:cs typeface="Times New Roman" panose="02020603050405020304" pitchFamily="18" charset="0"/>
              </a:rPr>
              <a:t>the capability of acting in such a way as to influence change in the environment.</a:t>
            </a:r>
            <a:r>
              <a:rPr lang="en-US" sz="2400" dirty="0">
                <a:solidFill>
                  <a:srgbClr val="333333"/>
                </a:solidFill>
                <a:latin typeface="Times New Roman" panose="02020603050405020304" pitchFamily="18" charset="0"/>
                <a:cs typeface="Times New Roman" panose="02020603050405020304" pitchFamily="18" charset="0"/>
              </a:rPr>
              <a:t> </a:t>
            </a:r>
          </a:p>
          <a:p>
            <a:pPr marL="457200" indent="-457200" algn="just">
              <a:buFont typeface="Arial" panose="020B0604020202020204" pitchFamily="34" charset="0"/>
              <a:buChar char="•"/>
            </a:pPr>
            <a:endParaRPr lang="en-US" sz="2400" dirty="0">
              <a:solidFill>
                <a:srgbClr val="333333"/>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333333"/>
                </a:solidFill>
                <a:latin typeface="Times New Roman" panose="02020603050405020304" pitchFamily="18" charset="0"/>
                <a:cs typeface="Times New Roman" panose="02020603050405020304" pitchFamily="18" charset="0"/>
              </a:rPr>
              <a:t>“</a:t>
            </a:r>
            <a:r>
              <a:rPr lang="en-US" sz="2400" dirty="0">
                <a:solidFill>
                  <a:srgbClr val="FF0000"/>
                </a:solidFill>
                <a:latin typeface="Times New Roman" panose="02020603050405020304" pitchFamily="18" charset="0"/>
                <a:cs typeface="Times New Roman" panose="02020603050405020304" pitchFamily="18" charset="0"/>
              </a:rPr>
              <a:t>scan for opportunities</a:t>
            </a:r>
            <a:r>
              <a:rPr lang="en-US" sz="2400" dirty="0">
                <a:solidFill>
                  <a:srgbClr val="333333"/>
                </a:solidFill>
                <a:latin typeface="Times New Roman" panose="02020603050405020304" pitchFamily="18" charset="0"/>
                <a:cs typeface="Times New Roman" panose="02020603050405020304" pitchFamily="18" charset="0"/>
              </a:rPr>
              <a:t>, </a:t>
            </a:r>
            <a:r>
              <a:rPr lang="en-US" sz="2400" dirty="0">
                <a:solidFill>
                  <a:srgbClr val="FF0000"/>
                </a:solidFill>
                <a:latin typeface="Times New Roman" panose="02020603050405020304" pitchFamily="18" charset="0"/>
                <a:cs typeface="Times New Roman" panose="02020603050405020304" pitchFamily="18" charset="0"/>
              </a:rPr>
              <a:t>show initiative</a:t>
            </a:r>
            <a:r>
              <a:rPr lang="en-US" sz="2400" dirty="0">
                <a:solidFill>
                  <a:srgbClr val="333333"/>
                </a:solidFill>
                <a:latin typeface="Times New Roman" panose="02020603050405020304" pitchFamily="18" charset="0"/>
                <a:cs typeface="Times New Roman" panose="02020603050405020304" pitchFamily="18" charset="0"/>
              </a:rPr>
              <a:t>, </a:t>
            </a:r>
            <a:r>
              <a:rPr lang="en-US" sz="2400" dirty="0">
                <a:solidFill>
                  <a:srgbClr val="FF0000"/>
                </a:solidFill>
                <a:latin typeface="Times New Roman" panose="02020603050405020304" pitchFamily="18" charset="0"/>
                <a:cs typeface="Times New Roman" panose="02020603050405020304" pitchFamily="18" charset="0"/>
              </a:rPr>
              <a:t>take action and persevere until they reach closure </a:t>
            </a:r>
            <a:r>
              <a:rPr lang="en-US" sz="2400" dirty="0">
                <a:solidFill>
                  <a:srgbClr val="333333"/>
                </a:solidFill>
                <a:latin typeface="Times New Roman" panose="02020603050405020304" pitchFamily="18" charset="0"/>
                <a:cs typeface="Times New Roman" panose="02020603050405020304" pitchFamily="18" charset="0"/>
              </a:rPr>
              <a:t>by bringing about change”. </a:t>
            </a:r>
          </a:p>
        </p:txBody>
      </p:sp>
      <p:pic>
        <p:nvPicPr>
          <p:cNvPr id="5" name="Graphic 21">
            <a:extLst>
              <a:ext uri="{FF2B5EF4-FFF2-40B4-BE49-F238E27FC236}">
                <a16:creationId xmlns:a16="http://schemas.microsoft.com/office/drawing/2014/main" id="{D9B92EE2-AC29-D279-D456-E83B72B321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2" name="Group 1">
            <a:extLst>
              <a:ext uri="{FF2B5EF4-FFF2-40B4-BE49-F238E27FC236}">
                <a16:creationId xmlns:a16="http://schemas.microsoft.com/office/drawing/2014/main" id="{FC9D48BE-388C-F388-E323-D2316F51452C}"/>
              </a:ext>
            </a:extLst>
          </p:cNvPr>
          <p:cNvGrpSpPr/>
          <p:nvPr/>
        </p:nvGrpSpPr>
        <p:grpSpPr>
          <a:xfrm>
            <a:off x="2224685" y="977724"/>
            <a:ext cx="4620252" cy="978055"/>
            <a:chOff x="2097942" y="977724"/>
            <a:chExt cx="3570143" cy="978055"/>
          </a:xfrm>
        </p:grpSpPr>
        <p:sp>
          <p:nvSpPr>
            <p:cNvPr id="3" name="Rectangle 2">
              <a:extLst>
                <a:ext uri="{FF2B5EF4-FFF2-40B4-BE49-F238E27FC236}">
                  <a16:creationId xmlns:a16="http://schemas.microsoft.com/office/drawing/2014/main" id="{EDBDD493-8CA5-F45A-AA21-CF4F60F30259}"/>
                </a:ext>
              </a:extLst>
            </p:cNvPr>
            <p:cNvSpPr/>
            <p:nvPr/>
          </p:nvSpPr>
          <p:spPr>
            <a:xfrm>
              <a:off x="2097942" y="977724"/>
              <a:ext cx="3570143"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B55ECCCB-B168-F414-79D8-E6E5956F16A1}"/>
                </a:ext>
              </a:extLst>
            </p:cNvPr>
            <p:cNvSpPr txBox="1"/>
            <p:nvPr/>
          </p:nvSpPr>
          <p:spPr>
            <a:xfrm>
              <a:off x="2225901" y="1001672"/>
              <a:ext cx="3354854"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Proactive Personality</a:t>
              </a:r>
            </a:p>
          </p:txBody>
        </p:sp>
      </p:grpSp>
    </p:spTree>
    <p:extLst>
      <p:ext uri="{BB962C8B-B14F-4D97-AF65-F5344CB8AC3E}">
        <p14:creationId xmlns:p14="http://schemas.microsoft.com/office/powerpoint/2010/main" val="182540383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1B4BE-F7D4-010A-CF35-5B386A81DE1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3065D4-0A45-0491-56B1-028B410959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B5E0081-2667-FF25-2532-1553A3B061B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98E0AB4-7908-2329-9B85-572732F6A20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19836C2-344C-69A9-EFF2-51112ADBE01D}"/>
              </a:ext>
            </a:extLst>
          </p:cNvPr>
          <p:cNvSpPr txBox="1"/>
          <p:nvPr/>
        </p:nvSpPr>
        <p:spPr>
          <a:xfrm>
            <a:off x="1181062" y="1468531"/>
            <a:ext cx="9212316" cy="3416320"/>
          </a:xfrm>
          <a:prstGeom prst="rect">
            <a:avLst/>
          </a:prstGeom>
          <a:noFill/>
        </p:spPr>
        <p:txBody>
          <a:bodyPr wrap="square" rtlCol="0">
            <a:spAutoFit/>
          </a:bodyPr>
          <a:lstStyle/>
          <a:p>
            <a:pPr algn="just"/>
            <a:r>
              <a:rPr lang="en-US" sz="2400" i="1" dirty="0">
                <a:solidFill>
                  <a:srgbClr val="FF0000"/>
                </a:solidFill>
                <a:latin typeface="Times New Roman" panose="02020603050405020304" pitchFamily="18" charset="0"/>
                <a:cs typeface="Times New Roman" panose="02020603050405020304" pitchFamily="18" charset="0"/>
              </a:rPr>
              <a:t>Explain the importance of the proactive personality and prospector strategy in supporting innovative activities in new ventures?</a:t>
            </a:r>
          </a:p>
          <a:p>
            <a:pPr algn="just"/>
            <a:endParaRPr lang="en-US" sz="2400" b="1" i="1" dirty="0">
              <a:solidFill>
                <a:srgbClr val="FF000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b="1" dirty="0">
                <a:solidFill>
                  <a:srgbClr val="333333"/>
                </a:solidFill>
                <a:latin typeface="Times New Roman" panose="02020603050405020304" pitchFamily="18" charset="0"/>
                <a:cs typeface="Times New Roman" panose="02020603050405020304" pitchFamily="18" charset="0"/>
              </a:rPr>
              <a:t>Proactive owners </a:t>
            </a:r>
            <a:r>
              <a:rPr lang="en-US" sz="2400" dirty="0">
                <a:solidFill>
                  <a:srgbClr val="333333"/>
                </a:solidFill>
                <a:latin typeface="Times New Roman" panose="02020603050405020304" pitchFamily="18" charset="0"/>
                <a:cs typeface="Times New Roman" panose="02020603050405020304" pitchFamily="18" charset="0"/>
              </a:rPr>
              <a:t>tended to employ a </a:t>
            </a:r>
            <a:r>
              <a:rPr lang="en-US" sz="2400" b="1" dirty="0">
                <a:solidFill>
                  <a:srgbClr val="333333"/>
                </a:solidFill>
                <a:latin typeface="Times New Roman" panose="02020603050405020304" pitchFamily="18" charset="0"/>
                <a:cs typeface="Times New Roman" panose="02020603050405020304" pitchFamily="18" charset="0"/>
              </a:rPr>
              <a:t>prospector strategy, </a:t>
            </a:r>
            <a:r>
              <a:rPr lang="en-US" sz="2400" dirty="0">
                <a:solidFill>
                  <a:srgbClr val="333333"/>
                </a:solidFill>
                <a:latin typeface="Times New Roman" panose="02020603050405020304" pitchFamily="18" charset="0"/>
                <a:cs typeface="Times New Roman" panose="02020603050405020304" pitchFamily="18" charset="0"/>
              </a:rPr>
              <a:t>in which </a:t>
            </a:r>
            <a:r>
              <a:rPr lang="en-US" sz="2400" u="sng" dirty="0">
                <a:solidFill>
                  <a:srgbClr val="333333"/>
                </a:solidFill>
                <a:latin typeface="Times New Roman" panose="02020603050405020304" pitchFamily="18" charset="0"/>
                <a:cs typeface="Times New Roman" panose="02020603050405020304" pitchFamily="18" charset="0"/>
              </a:rPr>
              <a:t>they search the marketplace for new products, services, and technologies</a:t>
            </a:r>
            <a:r>
              <a:rPr lang="en-US" sz="2400" dirty="0">
                <a:solidFill>
                  <a:srgbClr val="333333"/>
                </a:solidFill>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400" dirty="0">
                <a:solidFill>
                  <a:srgbClr val="333333"/>
                </a:solidFill>
                <a:latin typeface="Times New Roman" panose="02020603050405020304" pitchFamily="18" charset="0"/>
                <a:cs typeface="Times New Roman" panose="02020603050405020304" pitchFamily="18" charset="0"/>
              </a:rPr>
              <a:t> They are </a:t>
            </a:r>
            <a:r>
              <a:rPr lang="en-US" sz="2400" u="sng" dirty="0">
                <a:solidFill>
                  <a:srgbClr val="FF0000"/>
                </a:solidFill>
                <a:latin typeface="Times New Roman" panose="02020603050405020304" pitchFamily="18" charset="0"/>
                <a:cs typeface="Times New Roman" panose="02020603050405020304" pitchFamily="18" charset="0"/>
              </a:rPr>
              <a:t>the creators of change in their industries</a:t>
            </a:r>
            <a:r>
              <a:rPr lang="en-US" sz="2400" dirty="0">
                <a:solidFill>
                  <a:srgbClr val="333333"/>
                </a:solidFill>
                <a:latin typeface="Times New Roman" panose="02020603050405020304" pitchFamily="18" charset="0"/>
                <a:cs typeface="Times New Roman" panose="02020603050405020304" pitchFamily="18" charset="0"/>
              </a:rPr>
              <a:t>, relying on </a:t>
            </a:r>
            <a:r>
              <a:rPr lang="en-US" sz="2400" u="sng" dirty="0">
                <a:solidFill>
                  <a:srgbClr val="FF0000"/>
                </a:solidFill>
                <a:latin typeface="Times New Roman" panose="02020603050405020304" pitchFamily="18" charset="0"/>
                <a:cs typeface="Times New Roman" panose="02020603050405020304" pitchFamily="18" charset="0"/>
              </a:rPr>
              <a:t>environmental scanning </a:t>
            </a:r>
            <a:r>
              <a:rPr lang="en-US" sz="2400" dirty="0">
                <a:solidFill>
                  <a:srgbClr val="333333"/>
                </a:solidFill>
                <a:latin typeface="Times New Roman" panose="02020603050405020304" pitchFamily="18" charset="0"/>
                <a:cs typeface="Times New Roman" panose="02020603050405020304" pitchFamily="18" charset="0"/>
              </a:rPr>
              <a:t>and </a:t>
            </a:r>
            <a:r>
              <a:rPr lang="en-US" sz="2400" u="sng" dirty="0">
                <a:solidFill>
                  <a:srgbClr val="FF0000"/>
                </a:solidFill>
                <a:latin typeface="Times New Roman" panose="02020603050405020304" pitchFamily="18" charset="0"/>
                <a:cs typeface="Times New Roman" panose="02020603050405020304" pitchFamily="18" charset="0"/>
              </a:rPr>
              <a:t>long-range forecasting </a:t>
            </a:r>
            <a:r>
              <a:rPr lang="en-US" sz="2400" dirty="0">
                <a:solidFill>
                  <a:srgbClr val="333333"/>
                </a:solidFill>
                <a:latin typeface="Times New Roman" panose="02020603050405020304" pitchFamily="18" charset="0"/>
                <a:cs typeface="Times New Roman" panose="02020603050405020304" pitchFamily="18" charset="0"/>
              </a:rPr>
              <a:t>to help them identify new opportunities critical to their success.</a:t>
            </a:r>
          </a:p>
        </p:txBody>
      </p:sp>
      <p:pic>
        <p:nvPicPr>
          <p:cNvPr id="5" name="Graphic 21">
            <a:extLst>
              <a:ext uri="{FF2B5EF4-FFF2-40B4-BE49-F238E27FC236}">
                <a16:creationId xmlns:a16="http://schemas.microsoft.com/office/drawing/2014/main" id="{3365DA02-5EDF-2599-500F-BFC5028E42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2" name="Group 1">
            <a:extLst>
              <a:ext uri="{FF2B5EF4-FFF2-40B4-BE49-F238E27FC236}">
                <a16:creationId xmlns:a16="http://schemas.microsoft.com/office/drawing/2014/main" id="{A49FEDD5-DB2F-45B2-9BDC-602D92E02C46}"/>
              </a:ext>
            </a:extLst>
          </p:cNvPr>
          <p:cNvGrpSpPr/>
          <p:nvPr/>
        </p:nvGrpSpPr>
        <p:grpSpPr>
          <a:xfrm>
            <a:off x="2224685" y="977724"/>
            <a:ext cx="4620252" cy="978055"/>
            <a:chOff x="2097942" y="977724"/>
            <a:chExt cx="3570143" cy="978055"/>
          </a:xfrm>
        </p:grpSpPr>
        <p:sp>
          <p:nvSpPr>
            <p:cNvPr id="3" name="Rectangle 2">
              <a:extLst>
                <a:ext uri="{FF2B5EF4-FFF2-40B4-BE49-F238E27FC236}">
                  <a16:creationId xmlns:a16="http://schemas.microsoft.com/office/drawing/2014/main" id="{42392820-8F7C-8302-DC7F-3090EAF54DF7}"/>
                </a:ext>
              </a:extLst>
            </p:cNvPr>
            <p:cNvSpPr/>
            <p:nvPr/>
          </p:nvSpPr>
          <p:spPr>
            <a:xfrm>
              <a:off x="2097942" y="977724"/>
              <a:ext cx="3570143"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6A352345-8E73-FF6F-D17D-0E730A8CC4EF}"/>
                </a:ext>
              </a:extLst>
            </p:cNvPr>
            <p:cNvSpPr txBox="1"/>
            <p:nvPr/>
          </p:nvSpPr>
          <p:spPr>
            <a:xfrm>
              <a:off x="2225901" y="1001672"/>
              <a:ext cx="3354854"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Proactive Personality</a:t>
              </a:r>
            </a:p>
          </p:txBody>
        </p:sp>
      </p:grpSp>
    </p:spTree>
    <p:extLst>
      <p:ext uri="{BB962C8B-B14F-4D97-AF65-F5344CB8AC3E}">
        <p14:creationId xmlns:p14="http://schemas.microsoft.com/office/powerpoint/2010/main" val="488074993"/>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2575E-BCE3-05EC-EBDD-F652C2F603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07A8391-074E-D413-C30B-4D2BFC89EF5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D8F4F51-8B5F-1760-1B49-815F21EB32B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A261AC0-B56A-4ADB-B4BA-A96C0172046A}"/>
              </a:ext>
            </a:extLst>
          </p:cNvPr>
          <p:cNvSpPr/>
          <p:nvPr/>
        </p:nvSpPr>
        <p:spPr>
          <a:xfrm>
            <a:off x="1181061" y="1285192"/>
            <a:ext cx="1053632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E7709E5-687C-C00A-88E6-73BDF82BC7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083F8E2-699C-9C01-0329-7C9299434C08}"/>
              </a:ext>
            </a:extLst>
          </p:cNvPr>
          <p:cNvSpPr txBox="1"/>
          <p:nvPr/>
        </p:nvSpPr>
        <p:spPr>
          <a:xfrm>
            <a:off x="1345474" y="1261012"/>
            <a:ext cx="9181338" cy="830997"/>
          </a:xfrm>
          <a:prstGeom prst="rect">
            <a:avLst/>
          </a:prstGeom>
          <a:noFill/>
        </p:spPr>
        <p:txBody>
          <a:bodyPr wrap="square" rtlCol="0">
            <a:spAutoFit/>
          </a:bodyPr>
          <a:lstStyle/>
          <a:p>
            <a:pPr algn="ctr"/>
            <a:r>
              <a:rPr lang="en-US" sz="2400" b="1" i="0" dirty="0">
                <a:solidFill>
                  <a:srgbClr val="1A459D"/>
                </a:solidFill>
                <a:effectLst/>
                <a:latin typeface="Times New Roman" panose="02020603050405020304" pitchFamily="18" charset="0"/>
                <a:cs typeface="Times New Roman" panose="02020603050405020304" pitchFamily="18" charset="0"/>
              </a:rPr>
              <a:t>Proactive Entrepreneur Personality, Prospector Strategy, and Innovations</a:t>
            </a:r>
          </a:p>
        </p:txBody>
      </p:sp>
      <p:pic>
        <p:nvPicPr>
          <p:cNvPr id="4" name="Picture 3">
            <a:extLst>
              <a:ext uri="{FF2B5EF4-FFF2-40B4-BE49-F238E27FC236}">
                <a16:creationId xmlns:a16="http://schemas.microsoft.com/office/drawing/2014/main" id="{1A13FCE9-BAA8-8CA9-1563-46589065C4B8}"/>
              </a:ext>
            </a:extLst>
          </p:cNvPr>
          <p:cNvPicPr>
            <a:picLocks noChangeAspect="1"/>
          </p:cNvPicPr>
          <p:nvPr/>
        </p:nvPicPr>
        <p:blipFill>
          <a:blip r:embed="rId4"/>
          <a:stretch>
            <a:fillRect/>
          </a:stretch>
        </p:blipFill>
        <p:spPr>
          <a:xfrm>
            <a:off x="1345474" y="2012486"/>
            <a:ext cx="10241280" cy="3434725"/>
          </a:xfrm>
          <a:prstGeom prst="rect">
            <a:avLst/>
          </a:prstGeom>
        </p:spPr>
      </p:pic>
    </p:spTree>
    <p:extLst>
      <p:ext uri="{BB962C8B-B14F-4D97-AF65-F5344CB8AC3E}">
        <p14:creationId xmlns:p14="http://schemas.microsoft.com/office/powerpoint/2010/main" val="88912770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AD33B8-FCC1-D6F3-D0E6-94C78A2344E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B4AC50-283F-2553-C0DE-CE2CD845AA4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1E006C0-B929-C416-501A-9D6F32B278D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03DF45C-64C2-1C22-8A62-6AD2FCCB128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4B3E855-DBCD-9538-49B4-A9DA759625D6}"/>
              </a:ext>
            </a:extLst>
          </p:cNvPr>
          <p:cNvSpPr txBox="1"/>
          <p:nvPr/>
        </p:nvSpPr>
        <p:spPr>
          <a:xfrm>
            <a:off x="1181062" y="1468531"/>
            <a:ext cx="9212316"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400" b="1" dirty="0">
                <a:solidFill>
                  <a:srgbClr val="FF0000"/>
                </a:solidFill>
                <a:latin typeface="Times New Roman" panose="02020603050405020304" pitchFamily="18" charset="0"/>
                <a:cs typeface="Times New Roman" panose="02020603050405020304" pitchFamily="18" charset="0"/>
              </a:rPr>
              <a:t>Proactive entrepreneurs </a:t>
            </a:r>
            <a:r>
              <a:rPr lang="en-US" sz="2400" dirty="0">
                <a:solidFill>
                  <a:srgbClr val="FF0000"/>
                </a:solidFill>
                <a:latin typeface="Times New Roman" panose="02020603050405020304" pitchFamily="18" charset="0"/>
                <a:cs typeface="Times New Roman" panose="02020603050405020304" pitchFamily="18" charset="0"/>
              </a:rPr>
              <a:t>are </a:t>
            </a:r>
            <a:r>
              <a:rPr lang="en-US" sz="2400" u="sng" dirty="0">
                <a:solidFill>
                  <a:srgbClr val="FF0000"/>
                </a:solidFill>
                <a:latin typeface="Times New Roman" panose="02020603050405020304" pitchFamily="18" charset="0"/>
                <a:cs typeface="Times New Roman" panose="02020603050405020304" pitchFamily="18" charset="0"/>
              </a:rPr>
              <a:t>opportunistic</a:t>
            </a:r>
            <a:r>
              <a:rPr lang="en-US" sz="2400" dirty="0">
                <a:solidFill>
                  <a:srgbClr val="333333"/>
                </a:solidFill>
                <a:latin typeface="Times New Roman" panose="02020603050405020304" pitchFamily="18" charset="0"/>
                <a:cs typeface="Times New Roman" panose="02020603050405020304" pitchFamily="18" charset="0"/>
              </a:rPr>
              <a:t>, </a:t>
            </a:r>
            <a:r>
              <a:rPr lang="en-US" sz="2400" dirty="0">
                <a:solidFill>
                  <a:srgbClr val="FF0000"/>
                </a:solidFill>
                <a:latin typeface="Times New Roman" panose="02020603050405020304" pitchFamily="18" charset="0"/>
                <a:cs typeface="Times New Roman" panose="02020603050405020304" pitchFamily="18" charset="0"/>
              </a:rPr>
              <a:t>and by using a prospector strategy,</a:t>
            </a:r>
            <a:r>
              <a:rPr lang="en-US" sz="2400" dirty="0">
                <a:solidFill>
                  <a:srgbClr val="333333"/>
                </a:solidFill>
                <a:latin typeface="Times New Roman" panose="02020603050405020304" pitchFamily="18" charset="0"/>
                <a:cs typeface="Times New Roman" panose="02020603050405020304" pitchFamily="18" charset="0"/>
              </a:rPr>
              <a:t> </a:t>
            </a:r>
            <a:r>
              <a:rPr lang="en-US" sz="2400" u="sng" dirty="0">
                <a:solidFill>
                  <a:srgbClr val="333333"/>
                </a:solidFill>
                <a:latin typeface="Times New Roman" panose="02020603050405020304" pitchFamily="18" charset="0"/>
                <a:cs typeface="Times New Roman" panose="02020603050405020304" pitchFamily="18" charset="0"/>
              </a:rPr>
              <a:t>they were able to:</a:t>
            </a:r>
          </a:p>
          <a:p>
            <a:pPr algn="just"/>
            <a:r>
              <a:rPr lang="en-US" sz="2400" dirty="0">
                <a:solidFill>
                  <a:srgbClr val="333333"/>
                </a:solidFill>
                <a:latin typeface="Times New Roman" panose="02020603050405020304" pitchFamily="18" charset="0"/>
                <a:cs typeface="Times New Roman" panose="02020603050405020304" pitchFamily="18" charset="0"/>
              </a:rPr>
              <a:t>    -  engage in </a:t>
            </a:r>
            <a:r>
              <a:rPr lang="en-US" sz="2400" b="1" i="1" dirty="0">
                <a:solidFill>
                  <a:srgbClr val="FF0000"/>
                </a:solidFill>
                <a:latin typeface="Times New Roman" panose="02020603050405020304" pitchFamily="18" charset="0"/>
                <a:cs typeface="Times New Roman" panose="02020603050405020304" pitchFamily="18" charset="0"/>
              </a:rPr>
              <a:t>innovative targeting </a:t>
            </a:r>
            <a:r>
              <a:rPr lang="en-US" sz="2400" dirty="0">
                <a:solidFill>
                  <a:srgbClr val="333333"/>
                </a:solidFill>
                <a:latin typeface="Times New Roman" panose="02020603050405020304" pitchFamily="18" charset="0"/>
                <a:cs typeface="Times New Roman" panose="02020603050405020304" pitchFamily="18" charset="0"/>
              </a:rPr>
              <a:t>(</a:t>
            </a:r>
            <a:r>
              <a:rPr lang="en-US" sz="2000" dirty="0">
                <a:solidFill>
                  <a:srgbClr val="333333"/>
                </a:solidFill>
                <a:latin typeface="Times New Roman" panose="02020603050405020304" pitchFamily="18" charset="0"/>
                <a:cs typeface="Times New Roman" panose="02020603050405020304" pitchFamily="18" charset="0"/>
              </a:rPr>
              <a:t>e.g., </a:t>
            </a:r>
            <a:r>
              <a:rPr lang="en-US" sz="2000" dirty="0">
                <a:solidFill>
                  <a:srgbClr val="FF0000"/>
                </a:solidFill>
                <a:latin typeface="Times New Roman" panose="02020603050405020304" pitchFamily="18" charset="0"/>
                <a:cs typeface="Times New Roman" panose="02020603050405020304" pitchFamily="18" charset="0"/>
              </a:rPr>
              <a:t>new or improved products</a:t>
            </a:r>
            <a:r>
              <a:rPr lang="en-US" sz="2000" dirty="0">
                <a:solidFill>
                  <a:srgbClr val="333333"/>
                </a:solidFill>
                <a:latin typeface="Times New Roman" panose="02020603050405020304" pitchFamily="18" charset="0"/>
                <a:cs typeface="Times New Roman" panose="02020603050405020304" pitchFamily="18" charset="0"/>
              </a:rPr>
              <a:t>, </a:t>
            </a:r>
            <a:r>
              <a:rPr lang="en-US" sz="2000" dirty="0">
                <a:solidFill>
                  <a:srgbClr val="FF0000"/>
                </a:solidFill>
                <a:latin typeface="Times New Roman" panose="02020603050405020304" pitchFamily="18" charset="0"/>
                <a:cs typeface="Times New Roman" panose="02020603050405020304" pitchFamily="18" charset="0"/>
              </a:rPr>
              <a:t>venturing into new markets</a:t>
            </a:r>
            <a:r>
              <a:rPr lang="en-US" sz="2000" dirty="0">
                <a:solidFill>
                  <a:srgbClr val="333333"/>
                </a:solidFill>
                <a:latin typeface="Times New Roman" panose="02020603050405020304" pitchFamily="18" charset="0"/>
                <a:cs typeface="Times New Roman" panose="02020603050405020304" pitchFamily="18" charset="0"/>
              </a:rPr>
              <a:t>, </a:t>
            </a:r>
            <a:r>
              <a:rPr lang="en-US" sz="2000" dirty="0">
                <a:solidFill>
                  <a:srgbClr val="FF0000"/>
                </a:solidFill>
                <a:latin typeface="Times New Roman" panose="02020603050405020304" pitchFamily="18" charset="0"/>
                <a:cs typeface="Times New Roman" panose="02020603050405020304" pitchFamily="18" charset="0"/>
              </a:rPr>
              <a:t>using new channels of distribution</a:t>
            </a:r>
            <a:r>
              <a:rPr lang="en-US" sz="2400" dirty="0">
                <a:solidFill>
                  <a:srgbClr val="333333"/>
                </a:solidFill>
                <a:latin typeface="Times New Roman" panose="02020603050405020304" pitchFamily="18" charset="0"/>
                <a:cs typeface="Times New Roman" panose="02020603050405020304" pitchFamily="18" charset="0"/>
              </a:rPr>
              <a:t>),   </a:t>
            </a:r>
          </a:p>
          <a:p>
            <a:pPr algn="just"/>
            <a:endParaRPr lang="en-US" sz="2400" dirty="0">
              <a:solidFill>
                <a:srgbClr val="333333"/>
              </a:solidFill>
              <a:latin typeface="Times New Roman" panose="02020603050405020304" pitchFamily="18" charset="0"/>
              <a:cs typeface="Times New Roman" panose="02020603050405020304" pitchFamily="18" charset="0"/>
            </a:endParaRPr>
          </a:p>
          <a:p>
            <a:pPr algn="just"/>
            <a:r>
              <a:rPr lang="en-US" sz="2400" dirty="0">
                <a:solidFill>
                  <a:srgbClr val="333333"/>
                </a:solidFill>
                <a:latin typeface="Times New Roman" panose="02020603050405020304" pitchFamily="18" charset="0"/>
                <a:cs typeface="Times New Roman" panose="02020603050405020304" pitchFamily="18" charset="0"/>
              </a:rPr>
              <a:t>    - developing </a:t>
            </a:r>
            <a:r>
              <a:rPr lang="en-US" sz="2400" b="1" i="1" dirty="0">
                <a:solidFill>
                  <a:srgbClr val="FF0000"/>
                </a:solidFill>
                <a:latin typeface="Times New Roman" panose="02020603050405020304" pitchFamily="18" charset="0"/>
                <a:cs typeface="Times New Roman" panose="02020603050405020304" pitchFamily="18" charset="0"/>
              </a:rPr>
              <a:t>innovative systems </a:t>
            </a:r>
            <a:r>
              <a:rPr lang="en-US" sz="2400" dirty="0">
                <a:solidFill>
                  <a:srgbClr val="333333"/>
                </a:solidFill>
                <a:latin typeface="Times New Roman" panose="02020603050405020304" pitchFamily="18" charset="0"/>
                <a:cs typeface="Times New Roman" panose="02020603050405020304" pitchFamily="18" charset="0"/>
              </a:rPr>
              <a:t>for their organizations (</a:t>
            </a:r>
            <a:r>
              <a:rPr lang="en-US" sz="2000" dirty="0">
                <a:solidFill>
                  <a:srgbClr val="333333"/>
                </a:solidFill>
                <a:latin typeface="Times New Roman" panose="02020603050405020304" pitchFamily="18" charset="0"/>
                <a:cs typeface="Times New Roman" panose="02020603050405020304" pitchFamily="18" charset="0"/>
              </a:rPr>
              <a:t>e.g., </a:t>
            </a:r>
            <a:r>
              <a:rPr lang="en-US" sz="2000" dirty="0">
                <a:solidFill>
                  <a:srgbClr val="FF0000"/>
                </a:solidFill>
                <a:latin typeface="Times New Roman" panose="02020603050405020304" pitchFamily="18" charset="0"/>
                <a:cs typeface="Times New Roman" panose="02020603050405020304" pitchFamily="18" charset="0"/>
              </a:rPr>
              <a:t>new ways of organizing or managing</a:t>
            </a:r>
            <a:r>
              <a:rPr lang="en-US" sz="2400" dirty="0">
                <a:solidFill>
                  <a:srgbClr val="333333"/>
                </a:solidFill>
                <a:latin typeface="Times New Roman" panose="02020603050405020304" pitchFamily="18" charset="0"/>
                <a:cs typeface="Times New Roman" panose="02020603050405020304" pitchFamily="18" charset="0"/>
              </a:rPr>
              <a:t>), and</a:t>
            </a:r>
          </a:p>
          <a:p>
            <a:pPr algn="just"/>
            <a:endParaRPr lang="en-US" sz="2400" dirty="0">
              <a:solidFill>
                <a:srgbClr val="333333"/>
              </a:solidFill>
              <a:latin typeface="Times New Roman" panose="02020603050405020304" pitchFamily="18" charset="0"/>
              <a:cs typeface="Times New Roman" panose="02020603050405020304" pitchFamily="18" charset="0"/>
            </a:endParaRPr>
          </a:p>
          <a:p>
            <a:pPr algn="just"/>
            <a:r>
              <a:rPr lang="en-US" sz="2400" dirty="0">
                <a:solidFill>
                  <a:srgbClr val="333333"/>
                </a:solidFill>
                <a:latin typeface="Times New Roman" panose="02020603050405020304" pitchFamily="18" charset="0"/>
                <a:cs typeface="Times New Roman" panose="02020603050405020304" pitchFamily="18" charset="0"/>
              </a:rPr>
              <a:t>     - creating </a:t>
            </a:r>
            <a:r>
              <a:rPr lang="en-US" sz="2400" b="1" i="1" dirty="0">
                <a:solidFill>
                  <a:srgbClr val="FF0000"/>
                </a:solidFill>
                <a:latin typeface="Times New Roman" panose="02020603050405020304" pitchFamily="18" charset="0"/>
                <a:cs typeface="Times New Roman" panose="02020603050405020304" pitchFamily="18" charset="0"/>
              </a:rPr>
              <a:t>innovative boundary </a:t>
            </a:r>
            <a:r>
              <a:rPr lang="en-US" sz="2400" i="1" dirty="0">
                <a:solidFill>
                  <a:srgbClr val="333333"/>
                </a:solidFill>
                <a:latin typeface="Times New Roman" panose="02020603050405020304" pitchFamily="18" charset="0"/>
                <a:cs typeface="Times New Roman" panose="02020603050405020304" pitchFamily="18" charset="0"/>
              </a:rPr>
              <a:t>supports </a:t>
            </a:r>
            <a:r>
              <a:rPr lang="en-US" sz="2400" dirty="0">
                <a:solidFill>
                  <a:srgbClr val="333333"/>
                </a:solidFill>
                <a:latin typeface="Times New Roman" panose="02020603050405020304" pitchFamily="18" charset="0"/>
                <a:cs typeface="Times New Roman" panose="02020603050405020304" pitchFamily="18" charset="0"/>
              </a:rPr>
              <a:t>(</a:t>
            </a:r>
            <a:r>
              <a:rPr lang="en-US" sz="2000" dirty="0">
                <a:solidFill>
                  <a:srgbClr val="FF0000"/>
                </a:solidFill>
                <a:latin typeface="Times New Roman" panose="02020603050405020304" pitchFamily="18" charset="0"/>
                <a:cs typeface="Times New Roman" panose="02020603050405020304" pitchFamily="18" charset="0"/>
              </a:rPr>
              <a:t>new methods of financing, integrating new information technology</a:t>
            </a:r>
            <a:r>
              <a:rPr lang="en-US" sz="2400" dirty="0">
                <a:solidFill>
                  <a:srgbClr val="333333"/>
                </a:solidFill>
                <a:latin typeface="Times New Roman" panose="02020603050405020304" pitchFamily="18" charset="0"/>
                <a:cs typeface="Times New Roman" panose="02020603050405020304" pitchFamily="18" charset="0"/>
              </a:rPr>
              <a:t>).</a:t>
            </a:r>
          </a:p>
        </p:txBody>
      </p:sp>
      <p:pic>
        <p:nvPicPr>
          <p:cNvPr id="5" name="Graphic 21">
            <a:extLst>
              <a:ext uri="{FF2B5EF4-FFF2-40B4-BE49-F238E27FC236}">
                <a16:creationId xmlns:a16="http://schemas.microsoft.com/office/drawing/2014/main" id="{06F4E6A0-6C29-2ED9-9D09-98AC82E593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spTree>
    <p:extLst>
      <p:ext uri="{BB962C8B-B14F-4D97-AF65-F5344CB8AC3E}">
        <p14:creationId xmlns:p14="http://schemas.microsoft.com/office/powerpoint/2010/main" val="3442521564"/>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17C55-CF48-E5D1-0602-6E678D8530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D54A24-21A4-112C-5B57-0E73DA957F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014EC52-382B-0D11-74E8-871D9E7E798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E658CAE-4E04-151E-FE4D-1668C7D8A15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B3C94DA-1CFD-81EF-DEFE-CADBAF5A6B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AAC6DC2-4B4D-1F56-16B9-7DB933852293}"/>
              </a:ext>
            </a:extLst>
          </p:cNvPr>
          <p:cNvSpPr txBox="1"/>
          <p:nvPr/>
        </p:nvSpPr>
        <p:spPr>
          <a:xfrm>
            <a:off x="1345474" y="1261012"/>
            <a:ext cx="9181338" cy="830997"/>
          </a:xfrm>
          <a:prstGeom prst="rect">
            <a:avLst/>
          </a:prstGeom>
          <a:noFill/>
        </p:spPr>
        <p:txBody>
          <a:bodyPr wrap="square" rtlCol="0">
            <a:spAutoFit/>
          </a:bodyPr>
          <a:lstStyle/>
          <a:p>
            <a:pPr algn="ctr"/>
            <a:r>
              <a:rPr lang="en-US" sz="2400" b="1" i="0" dirty="0">
                <a:solidFill>
                  <a:srgbClr val="1A459D"/>
                </a:solidFill>
                <a:effectLst/>
                <a:latin typeface="Times New Roman" panose="02020603050405020304" pitchFamily="18" charset="0"/>
                <a:cs typeface="Times New Roman" panose="02020603050405020304" pitchFamily="18" charset="0"/>
              </a:rPr>
              <a:t>Use the following scale to assess your own degree of proactivity </a:t>
            </a:r>
            <a:br>
              <a:rPr lang="en-US" sz="2400" b="1" i="0" dirty="0">
                <a:solidFill>
                  <a:srgbClr val="1A459D"/>
                </a:solidFill>
                <a:effectLst/>
                <a:latin typeface="Times New Roman" panose="02020603050405020304" pitchFamily="18" charset="0"/>
                <a:cs typeface="Times New Roman" panose="02020603050405020304" pitchFamily="18" charset="0"/>
              </a:rPr>
            </a:br>
            <a:endParaRPr lang="en-US" sz="2400" b="1" i="0" dirty="0">
              <a:solidFill>
                <a:srgbClr val="1A459D"/>
              </a:solidFill>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E70EE6FD-797B-3871-8423-94B9C04714DF}"/>
              </a:ext>
            </a:extLst>
          </p:cNvPr>
          <p:cNvPicPr>
            <a:picLocks noChangeAspect="1"/>
          </p:cNvPicPr>
          <p:nvPr/>
        </p:nvPicPr>
        <p:blipFill>
          <a:blip r:embed="rId4"/>
          <a:stretch>
            <a:fillRect/>
          </a:stretch>
        </p:blipFill>
        <p:spPr>
          <a:xfrm>
            <a:off x="1455583" y="1885277"/>
            <a:ext cx="8961120" cy="3496620"/>
          </a:xfrm>
          <a:prstGeom prst="rect">
            <a:avLst/>
          </a:prstGeom>
        </p:spPr>
      </p:pic>
    </p:spTree>
    <p:extLst>
      <p:ext uri="{BB962C8B-B14F-4D97-AF65-F5344CB8AC3E}">
        <p14:creationId xmlns:p14="http://schemas.microsoft.com/office/powerpoint/2010/main" val="323702444"/>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B181F7-D4CB-60CC-2708-AB520DA5B9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BF7C06-1B12-DA9A-EEC1-49A42840E85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2C61999-FB1A-7B29-54CC-4CAEF7A957B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DB6D7BF-544D-BF9A-6A81-9746BD52D5CC}"/>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2C814942-F2ED-0235-C342-23A37C81D95A}"/>
              </a:ext>
            </a:extLst>
          </p:cNvPr>
          <p:cNvSpPr txBox="1"/>
          <p:nvPr/>
        </p:nvSpPr>
        <p:spPr>
          <a:xfrm>
            <a:off x="1181062" y="1468531"/>
            <a:ext cx="9212316" cy="4154984"/>
          </a:xfrm>
          <a:prstGeom prst="rect">
            <a:avLst/>
          </a:prstGeom>
          <a:noFill/>
        </p:spPr>
        <p:txBody>
          <a:bodyPr wrap="square" rtlCol="0">
            <a:spAutoFit/>
          </a:bodyPr>
          <a:lstStyle/>
          <a:p>
            <a:pPr algn="just"/>
            <a:r>
              <a:rPr lang="en-US" sz="2000" b="1" dirty="0">
                <a:solidFill>
                  <a:srgbClr val="FF0000"/>
                </a:solidFill>
                <a:latin typeface="Times New Roman" panose="02020603050405020304" pitchFamily="18" charset="0"/>
                <a:cs typeface="Times New Roman" panose="02020603050405020304" pitchFamily="18" charset="0"/>
              </a:rPr>
              <a:t>1. Work Experience</a:t>
            </a:r>
          </a:p>
          <a:p>
            <a:pPr marL="285750" indent="-285750" algn="just">
              <a:buFont typeface="Arial" panose="020B0604020202020204" pitchFamily="34" charset="0"/>
              <a:buChar char="•"/>
            </a:pPr>
            <a:r>
              <a:rPr lang="en-US" sz="2000" dirty="0">
                <a:solidFill>
                  <a:srgbClr val="333333"/>
                </a:solidFill>
                <a:latin typeface="Times New Roman" panose="02020603050405020304" pitchFamily="18" charset="0"/>
                <a:cs typeface="Times New Roman" panose="02020603050405020304" pitchFamily="18" charset="0"/>
              </a:rPr>
              <a:t>More than half of all ideas for </a:t>
            </a:r>
            <a:r>
              <a:rPr lang="en-US" sz="2000" u="sng" dirty="0">
                <a:solidFill>
                  <a:srgbClr val="FF0000"/>
                </a:solidFill>
                <a:latin typeface="Times New Roman" panose="02020603050405020304" pitchFamily="18" charset="0"/>
                <a:cs typeface="Times New Roman" panose="02020603050405020304" pitchFamily="18" charset="0"/>
              </a:rPr>
              <a:t>new ventures emerge from the experiences entrepreneurs have working in the industry for employers. </a:t>
            </a:r>
          </a:p>
          <a:p>
            <a:pPr marL="285750" indent="-285750" algn="just">
              <a:buFont typeface="Arial" panose="020B0604020202020204" pitchFamily="34" charset="0"/>
              <a:buChar char="•"/>
            </a:pPr>
            <a:r>
              <a:rPr lang="en-US" sz="2000" dirty="0">
                <a:solidFill>
                  <a:srgbClr val="333333"/>
                </a:solidFill>
                <a:latin typeface="Times New Roman" panose="02020603050405020304" pitchFamily="18" charset="0"/>
                <a:cs typeface="Times New Roman" panose="02020603050405020304" pitchFamily="18" charset="0"/>
              </a:rPr>
              <a:t>The idea may grow out of </a:t>
            </a:r>
            <a:r>
              <a:rPr lang="en-US" sz="2000" u="sng" dirty="0">
                <a:solidFill>
                  <a:srgbClr val="FF0000"/>
                </a:solidFill>
                <a:latin typeface="Times New Roman" panose="02020603050405020304" pitchFamily="18" charset="0"/>
                <a:cs typeface="Times New Roman" panose="02020603050405020304" pitchFamily="18" charset="0"/>
              </a:rPr>
              <a:t>observing what customers complain about</a:t>
            </a:r>
            <a:r>
              <a:rPr lang="en-US" sz="2000" dirty="0">
                <a:solidFill>
                  <a:srgbClr val="333333"/>
                </a:solidFill>
                <a:latin typeface="Times New Roman" panose="02020603050405020304" pitchFamily="18" charset="0"/>
                <a:cs typeface="Times New Roman" panose="02020603050405020304" pitchFamily="18" charset="0"/>
              </a:rPr>
              <a:t> or </a:t>
            </a:r>
            <a:r>
              <a:rPr lang="en-US" sz="2000" u="sng" dirty="0">
                <a:solidFill>
                  <a:srgbClr val="FF0000"/>
                </a:solidFill>
                <a:latin typeface="Times New Roman" panose="02020603050405020304" pitchFamily="18" charset="0"/>
                <a:cs typeface="Times New Roman" panose="02020603050405020304" pitchFamily="18" charset="0"/>
              </a:rPr>
              <a:t>what is not yet available to them</a:t>
            </a:r>
            <a:r>
              <a:rPr lang="en-US" sz="2000" dirty="0">
                <a:solidFill>
                  <a:srgbClr val="333333"/>
                </a:solidFill>
                <a:latin typeface="Times New Roman" panose="02020603050405020304" pitchFamily="18" charset="0"/>
                <a:cs typeface="Times New Roman" panose="02020603050405020304" pitchFamily="18" charset="0"/>
              </a:rPr>
              <a:t> through the employer's firm or in the industry. </a:t>
            </a:r>
          </a:p>
          <a:p>
            <a:pPr marL="285750" indent="-285750" algn="just">
              <a:buFont typeface="Arial" panose="020B0604020202020204" pitchFamily="34" charset="0"/>
              <a:buChar char="•"/>
            </a:pPr>
            <a:r>
              <a:rPr lang="en-US" sz="2000" dirty="0">
                <a:solidFill>
                  <a:srgbClr val="333333"/>
                </a:solidFill>
                <a:latin typeface="Times New Roman" panose="02020603050405020304" pitchFamily="18" charset="0"/>
                <a:cs typeface="Times New Roman" panose="02020603050405020304" pitchFamily="18" charset="0"/>
              </a:rPr>
              <a:t>In your own work experience, you may recall </a:t>
            </a:r>
            <a:r>
              <a:rPr lang="en-US" sz="2000" u="sng" dirty="0">
                <a:solidFill>
                  <a:srgbClr val="FF0000"/>
                </a:solidFill>
                <a:latin typeface="Times New Roman" panose="02020603050405020304" pitchFamily="18" charset="0"/>
                <a:cs typeface="Times New Roman" panose="02020603050405020304" pitchFamily="18" charset="0"/>
              </a:rPr>
              <a:t>thinking that there might be a different way of doing the work</a:t>
            </a:r>
            <a:r>
              <a:rPr lang="en-US" sz="2000" dirty="0">
                <a:solidFill>
                  <a:srgbClr val="333333"/>
                </a:solidFill>
                <a:latin typeface="Times New Roman" panose="02020603050405020304" pitchFamily="18" charset="0"/>
                <a:cs typeface="Times New Roman" panose="02020603050405020304" pitchFamily="18" charset="0"/>
              </a:rPr>
              <a:t>, selling the product, or performing the service.</a:t>
            </a:r>
          </a:p>
          <a:p>
            <a:pPr marL="285750" indent="-285750" algn="just">
              <a:buFont typeface="Arial" panose="020B0604020202020204" pitchFamily="34" charset="0"/>
              <a:buChar char="•"/>
            </a:pPr>
            <a:endParaRPr lang="en-US" sz="2000" dirty="0">
              <a:solidFill>
                <a:srgbClr val="333333"/>
              </a:solidFill>
              <a:latin typeface="Times New Roman" panose="02020603050405020304" pitchFamily="18" charset="0"/>
              <a:cs typeface="Times New Roman" panose="02020603050405020304" pitchFamily="18" charset="0"/>
            </a:endParaRPr>
          </a:p>
          <a:p>
            <a:pPr algn="just"/>
            <a:r>
              <a:rPr lang="en-US" sz="2000" b="1" dirty="0">
                <a:solidFill>
                  <a:srgbClr val="FF0000"/>
                </a:solidFill>
                <a:latin typeface="Times New Roman" panose="02020603050405020304" pitchFamily="18" charset="0"/>
                <a:cs typeface="Times New Roman" panose="02020603050405020304" pitchFamily="18" charset="0"/>
              </a:rPr>
              <a:t>2. Similar Business</a:t>
            </a:r>
          </a:p>
          <a:p>
            <a:pPr marL="342900" indent="-342900" algn="just">
              <a:buFont typeface="Arial" panose="020B0604020202020204" pitchFamily="34" charset="0"/>
              <a:buChar char="•"/>
            </a:pPr>
            <a:r>
              <a:rPr lang="en-US" sz="2000" dirty="0">
                <a:solidFill>
                  <a:srgbClr val="333333"/>
                </a:solidFill>
                <a:latin typeface="Times New Roman" panose="02020603050405020304" pitchFamily="18" charset="0"/>
                <a:cs typeface="Times New Roman" panose="02020603050405020304" pitchFamily="18" charset="0"/>
              </a:rPr>
              <a:t>Even if you don't have years of work experience in an industry or market, </a:t>
            </a:r>
            <a:r>
              <a:rPr lang="en-US" sz="2000" dirty="0">
                <a:solidFill>
                  <a:srgbClr val="FF0000"/>
                </a:solidFill>
                <a:latin typeface="Times New Roman" panose="02020603050405020304" pitchFamily="18" charset="0"/>
                <a:cs typeface="Times New Roman" panose="02020603050405020304" pitchFamily="18" charset="0"/>
              </a:rPr>
              <a:t>you might see a business in an area that intrigues you because you like certain products</a:t>
            </a:r>
            <a:r>
              <a:rPr lang="en-US" sz="2000" dirty="0">
                <a:solidFill>
                  <a:srgbClr val="333333"/>
                </a:solidFill>
                <a:latin typeface="Times New Roman" panose="02020603050405020304" pitchFamily="18" charset="0"/>
                <a:cs typeface="Times New Roman" panose="02020603050405020304" pitchFamily="18" charset="0"/>
              </a:rPr>
              <a:t> or </a:t>
            </a:r>
            <a:r>
              <a:rPr lang="en-US" sz="2000" dirty="0">
                <a:solidFill>
                  <a:srgbClr val="FF0000"/>
                </a:solidFill>
                <a:latin typeface="Times New Roman" panose="02020603050405020304" pitchFamily="18" charset="0"/>
                <a:cs typeface="Times New Roman" panose="02020603050405020304" pitchFamily="18" charset="0"/>
              </a:rPr>
              <a:t>you learn that there is a growing market </a:t>
            </a:r>
            <a:r>
              <a:rPr lang="en-US" sz="2000" dirty="0">
                <a:solidFill>
                  <a:srgbClr val="333333"/>
                </a:solidFill>
                <a:latin typeface="Times New Roman" panose="02020603050405020304" pitchFamily="18" charset="0"/>
                <a:cs typeface="Times New Roman" panose="02020603050405020304" pitchFamily="18" charset="0"/>
              </a:rPr>
              <a:t>for this business and </a:t>
            </a:r>
            <a:r>
              <a:rPr lang="en-US" sz="2000" dirty="0">
                <a:solidFill>
                  <a:srgbClr val="FF0000"/>
                </a:solidFill>
                <a:latin typeface="Times New Roman" panose="02020603050405020304" pitchFamily="18" charset="0"/>
                <a:cs typeface="Times New Roman" panose="02020603050405020304" pitchFamily="18" charset="0"/>
              </a:rPr>
              <a:t>you think of a way to expand on the opportunity</a:t>
            </a:r>
            <a:r>
              <a:rPr lang="en-US" sz="2000" dirty="0">
                <a:solidFill>
                  <a:srgbClr val="333333"/>
                </a:solidFill>
                <a:latin typeface="Times New Roman" panose="02020603050405020304" pitchFamily="18" charset="0"/>
                <a:cs typeface="Times New Roman" panose="02020603050405020304" pitchFamily="18" charset="0"/>
              </a:rPr>
              <a:t>.</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BE83C69F-1037-E44F-39BC-2887716275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2" name="Group 1">
            <a:extLst>
              <a:ext uri="{FF2B5EF4-FFF2-40B4-BE49-F238E27FC236}">
                <a16:creationId xmlns:a16="http://schemas.microsoft.com/office/drawing/2014/main" id="{E72897BB-2B31-1D29-650F-726FAF23553A}"/>
              </a:ext>
            </a:extLst>
          </p:cNvPr>
          <p:cNvGrpSpPr/>
          <p:nvPr/>
        </p:nvGrpSpPr>
        <p:grpSpPr>
          <a:xfrm>
            <a:off x="2224685" y="977724"/>
            <a:ext cx="5835097" cy="547431"/>
            <a:chOff x="2097942" y="977724"/>
            <a:chExt cx="3763946" cy="547431"/>
          </a:xfrm>
        </p:grpSpPr>
        <p:sp>
          <p:nvSpPr>
            <p:cNvPr id="3" name="Rectangle 2">
              <a:extLst>
                <a:ext uri="{FF2B5EF4-FFF2-40B4-BE49-F238E27FC236}">
                  <a16:creationId xmlns:a16="http://schemas.microsoft.com/office/drawing/2014/main" id="{A61CA458-9680-C2A0-3C43-908B15A7AFD3}"/>
                </a:ext>
              </a:extLst>
            </p:cNvPr>
            <p:cNvSpPr/>
            <p:nvPr/>
          </p:nvSpPr>
          <p:spPr>
            <a:xfrm>
              <a:off x="2097942" y="977724"/>
              <a:ext cx="3570143"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FE7D154F-ACEF-D253-DC5E-7A68D5CC14E3}"/>
                </a:ext>
              </a:extLst>
            </p:cNvPr>
            <p:cNvSpPr txBox="1"/>
            <p:nvPr/>
          </p:nvSpPr>
          <p:spPr>
            <a:xfrm>
              <a:off x="2225901" y="1001672"/>
              <a:ext cx="363598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Sources of Ideas for New Ventures</a:t>
              </a:r>
            </a:p>
          </p:txBody>
        </p:sp>
      </p:grpSp>
    </p:spTree>
    <p:extLst>
      <p:ext uri="{BB962C8B-B14F-4D97-AF65-F5344CB8AC3E}">
        <p14:creationId xmlns:p14="http://schemas.microsoft.com/office/powerpoint/2010/main" val="121233603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B4CF64-69ED-6A6A-4F84-F6BF097ECD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7E90040-DF8E-B57D-69FE-961F9A3683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EA6AAB2-0B3C-CB76-5748-152BE456AE1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2AA3B29-1587-1737-B56B-84B44280A763}"/>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9213982-4CFC-78AE-9858-ADD7CF89713D}"/>
              </a:ext>
            </a:extLst>
          </p:cNvPr>
          <p:cNvSpPr txBox="1"/>
          <p:nvPr/>
        </p:nvSpPr>
        <p:spPr>
          <a:xfrm>
            <a:off x="1181062" y="1468531"/>
            <a:ext cx="9212316" cy="4093428"/>
          </a:xfrm>
          <a:prstGeom prst="rect">
            <a:avLst/>
          </a:prstGeom>
          <a:noFill/>
        </p:spPr>
        <p:txBody>
          <a:bodyPr wrap="square" rtlCol="0">
            <a:spAutoFit/>
          </a:bodyPr>
          <a:lstStyle/>
          <a:p>
            <a:pPr algn="just"/>
            <a:r>
              <a:rPr lang="en-US" sz="2000" b="1" dirty="0">
                <a:solidFill>
                  <a:srgbClr val="FF0000"/>
                </a:solidFill>
                <a:latin typeface="Times New Roman" panose="02020603050405020304" pitchFamily="18" charset="0"/>
                <a:cs typeface="Times New Roman" panose="02020603050405020304" pitchFamily="18" charset="0"/>
              </a:rPr>
              <a:t>3. Hobby or Personal Interest</a:t>
            </a:r>
          </a:p>
          <a:p>
            <a:pPr marL="342900" indent="-342900" algn="just">
              <a:buFont typeface="Arial" panose="020B0604020202020204" pitchFamily="34" charset="0"/>
              <a:buChar char="•"/>
            </a:pPr>
            <a:r>
              <a:rPr lang="en-US" sz="2000" dirty="0">
                <a:solidFill>
                  <a:srgbClr val="333333"/>
                </a:solidFill>
                <a:latin typeface="Times New Roman" panose="02020603050405020304" pitchFamily="18" charset="0"/>
                <a:cs typeface="Times New Roman" panose="02020603050405020304" pitchFamily="18" charset="0"/>
              </a:rPr>
              <a:t>Many people find a way to </a:t>
            </a:r>
            <a:r>
              <a:rPr lang="en-US" sz="2000" dirty="0">
                <a:solidFill>
                  <a:srgbClr val="FF0000"/>
                </a:solidFill>
                <a:latin typeface="Times New Roman" panose="02020603050405020304" pitchFamily="18" charset="0"/>
                <a:cs typeface="Times New Roman" panose="02020603050405020304" pitchFamily="18" charset="0"/>
              </a:rPr>
              <a:t>turn their hobbies into successful new ventures</a:t>
            </a:r>
            <a:r>
              <a:rPr lang="en-US" sz="2000" dirty="0">
                <a:solidFill>
                  <a:srgbClr val="333333"/>
                </a:solidFill>
                <a:latin typeface="Times New Roman" panose="02020603050405020304" pitchFamily="18" charset="0"/>
                <a:cs typeface="Times New Roman" panose="02020603050405020304" pitchFamily="18" charset="0"/>
              </a:rPr>
              <a:t>, seeing an opportunity to </a:t>
            </a:r>
            <a:r>
              <a:rPr lang="en-US" sz="2000" dirty="0">
                <a:solidFill>
                  <a:srgbClr val="FF0000"/>
                </a:solidFill>
                <a:latin typeface="Times New Roman" panose="02020603050405020304" pitchFamily="18" charset="0"/>
                <a:cs typeface="Times New Roman" panose="02020603050405020304" pitchFamily="18" charset="0"/>
              </a:rPr>
              <a:t>transfer their passion to others with similar interests</a:t>
            </a:r>
            <a:r>
              <a:rPr lang="en-US" sz="2000" dirty="0">
                <a:solidFill>
                  <a:srgbClr val="333333"/>
                </a:solidFill>
                <a:latin typeface="Times New Roman" panose="02020603050405020304" pitchFamily="18" charset="0"/>
                <a:cs typeface="Times New Roman" panose="02020603050405020304" pitchFamily="18" charset="0"/>
              </a:rPr>
              <a:t>. </a:t>
            </a:r>
          </a:p>
          <a:p>
            <a:pPr marL="342900" indent="-342900" algn="just">
              <a:buFont typeface="Arial" panose="020B0604020202020204" pitchFamily="34" charset="0"/>
              <a:buChar char="•"/>
            </a:pPr>
            <a:endParaRPr lang="en-US" sz="2000" dirty="0">
              <a:solidFill>
                <a:srgbClr val="333333"/>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en-US" sz="2000" dirty="0">
              <a:solidFill>
                <a:srgbClr val="333333"/>
              </a:solidFill>
              <a:latin typeface="Times New Roman" panose="02020603050405020304" pitchFamily="18" charset="0"/>
              <a:cs typeface="Times New Roman" panose="02020603050405020304" pitchFamily="18" charset="0"/>
            </a:endParaRPr>
          </a:p>
          <a:p>
            <a:pPr algn="just"/>
            <a:r>
              <a:rPr lang="en-US" sz="2000" b="1" dirty="0">
                <a:solidFill>
                  <a:srgbClr val="FF0000"/>
                </a:solidFill>
                <a:latin typeface="Times New Roman" panose="02020603050405020304" pitchFamily="18" charset="0"/>
                <a:cs typeface="Times New Roman" panose="02020603050405020304" pitchFamily="18" charset="0"/>
              </a:rPr>
              <a:t>4. Chance Happening, or Serendipity</a:t>
            </a:r>
          </a:p>
          <a:p>
            <a:pPr algn="ctr"/>
            <a:r>
              <a:rPr lang="en-US" sz="2000" i="1" dirty="0">
                <a:solidFill>
                  <a:srgbClr val="0070C0"/>
                </a:solidFill>
                <a:latin typeface="Times New Roman" panose="02020603050405020304" pitchFamily="18" charset="0"/>
                <a:cs typeface="Times New Roman" panose="02020603050405020304" pitchFamily="18" charset="0"/>
              </a:rPr>
              <a:t>“Name the greatest of all the inventors. Accident”</a:t>
            </a:r>
            <a:r>
              <a:rPr lang="en-US" sz="2000" dirty="0">
                <a:solidFill>
                  <a:srgbClr val="0070C0"/>
                </a:solidFill>
                <a:latin typeface="Times New Roman" panose="02020603050405020304" pitchFamily="18" charset="0"/>
                <a:cs typeface="Times New Roman" panose="02020603050405020304" pitchFamily="18" charset="0"/>
              </a:rPr>
              <a:t>—Mark Twain.</a:t>
            </a:r>
          </a:p>
          <a:p>
            <a:pPr marL="342900" indent="-342900" algn="just">
              <a:buFont typeface="Arial" panose="020B0604020202020204" pitchFamily="34" charset="0"/>
              <a:buChar char="•"/>
            </a:pPr>
            <a:r>
              <a:rPr lang="en-US" sz="2000" dirty="0">
                <a:solidFill>
                  <a:srgbClr val="333333"/>
                </a:solidFill>
                <a:latin typeface="Times New Roman" panose="02020603050405020304" pitchFamily="18" charset="0"/>
                <a:cs typeface="Times New Roman" panose="02020603050405020304" pitchFamily="18" charset="0"/>
              </a:rPr>
              <a:t>It was noted that </a:t>
            </a:r>
            <a:r>
              <a:rPr lang="en-US" sz="2000" u="sng" dirty="0">
                <a:solidFill>
                  <a:srgbClr val="FF0000"/>
                </a:solidFill>
                <a:latin typeface="Times New Roman" panose="02020603050405020304" pitchFamily="18" charset="0"/>
                <a:cs typeface="Times New Roman" panose="02020603050405020304" pitchFamily="18" charset="0"/>
              </a:rPr>
              <a:t>successful entrepreneurs are alert and pay attention to things most people miss</a:t>
            </a:r>
            <a:r>
              <a:rPr lang="en-US" sz="2000" dirty="0">
                <a:solidFill>
                  <a:srgbClr val="333333"/>
                </a:solidFill>
                <a:latin typeface="Times New Roman" panose="02020603050405020304" pitchFamily="18" charset="0"/>
                <a:cs typeface="Times New Roman" panose="02020603050405020304" pitchFamily="18" charset="0"/>
              </a:rPr>
              <a:t>. </a:t>
            </a:r>
          </a:p>
          <a:p>
            <a:pPr marL="342900" indent="-342900" algn="just">
              <a:buFont typeface="Arial" panose="020B0604020202020204" pitchFamily="34" charset="0"/>
              <a:buChar char="•"/>
            </a:pPr>
            <a:r>
              <a:rPr lang="en-US" sz="2000" dirty="0">
                <a:solidFill>
                  <a:srgbClr val="333333"/>
                </a:solidFill>
                <a:latin typeface="Times New Roman" panose="02020603050405020304" pitchFamily="18" charset="0"/>
                <a:cs typeface="Times New Roman" panose="02020603050405020304" pitchFamily="18" charset="0"/>
              </a:rPr>
              <a:t>This increases the likelihood that </a:t>
            </a:r>
            <a:r>
              <a:rPr lang="en-US" sz="2000" dirty="0">
                <a:solidFill>
                  <a:srgbClr val="FF0000"/>
                </a:solidFill>
                <a:latin typeface="Times New Roman" panose="02020603050405020304" pitchFamily="18" charset="0"/>
                <a:cs typeface="Times New Roman" panose="02020603050405020304" pitchFamily="18" charset="0"/>
              </a:rPr>
              <a:t>a good idea or opportunity will not go unnoticed, even if it is a chance happening.</a:t>
            </a:r>
          </a:p>
          <a:p>
            <a:pPr marL="342900" indent="-342900" algn="just">
              <a:buFont typeface="Arial" panose="020B0604020202020204" pitchFamily="34" charset="0"/>
              <a:buChar char="•"/>
            </a:pPr>
            <a:r>
              <a:rPr lang="en-US" sz="2000" dirty="0">
                <a:solidFill>
                  <a:srgbClr val="FF0000"/>
                </a:solidFill>
                <a:latin typeface="Times New Roman" panose="02020603050405020304" pitchFamily="18" charset="0"/>
                <a:cs typeface="Times New Roman" panose="02020603050405020304" pitchFamily="18" charset="0"/>
              </a:rPr>
              <a:t>Learning to be observant to cues around them has led many entrepreneurs to discover products and services </a:t>
            </a:r>
            <a:r>
              <a:rPr lang="en-US" sz="2000" dirty="0">
                <a:solidFill>
                  <a:srgbClr val="333333"/>
                </a:solidFill>
                <a:latin typeface="Times New Roman" panose="02020603050405020304" pitchFamily="18" charset="0"/>
                <a:cs typeface="Times New Roman" panose="02020603050405020304" pitchFamily="18" charset="0"/>
              </a:rPr>
              <a:t>that arise out of the unexpected.  </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C09BAA5-C5C4-EC92-37E5-F60142B4E9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2" name="Group 1">
            <a:extLst>
              <a:ext uri="{FF2B5EF4-FFF2-40B4-BE49-F238E27FC236}">
                <a16:creationId xmlns:a16="http://schemas.microsoft.com/office/drawing/2014/main" id="{06B4B5EA-79FF-B4D7-4B2F-F535ED393BDC}"/>
              </a:ext>
            </a:extLst>
          </p:cNvPr>
          <p:cNvGrpSpPr/>
          <p:nvPr/>
        </p:nvGrpSpPr>
        <p:grpSpPr>
          <a:xfrm>
            <a:off x="2224685" y="977724"/>
            <a:ext cx="5835097" cy="547431"/>
            <a:chOff x="2097942" y="977724"/>
            <a:chExt cx="3763946" cy="547431"/>
          </a:xfrm>
        </p:grpSpPr>
        <p:sp>
          <p:nvSpPr>
            <p:cNvPr id="3" name="Rectangle 2">
              <a:extLst>
                <a:ext uri="{FF2B5EF4-FFF2-40B4-BE49-F238E27FC236}">
                  <a16:creationId xmlns:a16="http://schemas.microsoft.com/office/drawing/2014/main" id="{B41FD82B-8058-6776-7CE8-A8E2B188F0C3}"/>
                </a:ext>
              </a:extLst>
            </p:cNvPr>
            <p:cNvSpPr/>
            <p:nvPr/>
          </p:nvSpPr>
          <p:spPr>
            <a:xfrm>
              <a:off x="2097942" y="977724"/>
              <a:ext cx="3570143"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4F9AD409-0525-9DDB-292A-A970CA6AD57A}"/>
                </a:ext>
              </a:extLst>
            </p:cNvPr>
            <p:cNvSpPr txBox="1"/>
            <p:nvPr/>
          </p:nvSpPr>
          <p:spPr>
            <a:xfrm>
              <a:off x="2225901" y="1001672"/>
              <a:ext cx="363598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Sources of Ideas for New Ventures</a:t>
              </a:r>
            </a:p>
          </p:txBody>
        </p:sp>
      </p:grpSp>
    </p:spTree>
    <p:extLst>
      <p:ext uri="{BB962C8B-B14F-4D97-AF65-F5344CB8AC3E}">
        <p14:creationId xmlns:p14="http://schemas.microsoft.com/office/powerpoint/2010/main" val="135370163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45725-8073-15F6-7AA4-0B56D929E5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51E1FF2-5C5D-6800-94F2-44573D43AB0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026D675-ACC8-F858-EB72-D09720FC2FB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2F71805-FE45-51D4-90C6-ADCD1E00415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B0A5AF1-E827-5445-99CE-0860AB8BCA10}"/>
              </a:ext>
            </a:extLst>
          </p:cNvPr>
          <p:cNvSpPr txBox="1"/>
          <p:nvPr/>
        </p:nvSpPr>
        <p:spPr>
          <a:xfrm>
            <a:off x="1181062" y="1468531"/>
            <a:ext cx="9212316" cy="3170099"/>
          </a:xfrm>
          <a:prstGeom prst="rect">
            <a:avLst/>
          </a:prstGeom>
          <a:noFill/>
        </p:spPr>
        <p:txBody>
          <a:bodyPr wrap="square" rtlCol="0">
            <a:spAutoFit/>
          </a:bodyPr>
          <a:lstStyle/>
          <a:p>
            <a:pPr algn="just"/>
            <a:r>
              <a:rPr lang="en-US" sz="2000" b="1" dirty="0">
                <a:solidFill>
                  <a:srgbClr val="FF0000"/>
                </a:solidFill>
                <a:latin typeface="Times New Roman" panose="02020603050405020304" pitchFamily="18" charset="0"/>
                <a:cs typeface="Times New Roman" panose="02020603050405020304" pitchFamily="18" charset="0"/>
              </a:rPr>
              <a:t>5. Family and Friends </a:t>
            </a:r>
          </a:p>
          <a:p>
            <a:pPr algn="just"/>
            <a:endParaRPr lang="en-US" sz="2000" b="1" dirty="0">
              <a:solidFill>
                <a:srgbClr val="FF0000"/>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000" dirty="0">
                <a:solidFill>
                  <a:srgbClr val="FF0000"/>
                </a:solidFill>
                <a:latin typeface="Times New Roman" panose="02020603050405020304" pitchFamily="18" charset="0"/>
                <a:cs typeface="Times New Roman" panose="02020603050405020304" pitchFamily="18" charset="0"/>
              </a:rPr>
              <a:t>Ideas can come to you through your conversations with your family and friends</a:t>
            </a:r>
            <a:r>
              <a:rPr lang="en-US" sz="2000" dirty="0">
                <a:solidFill>
                  <a:srgbClr val="333333"/>
                </a:solidFill>
                <a:latin typeface="Times New Roman" panose="02020603050405020304" pitchFamily="18" charset="0"/>
                <a:cs typeface="Times New Roman" panose="02020603050405020304" pitchFamily="18" charset="0"/>
              </a:rPr>
              <a:t>, and if you are open to these suggestions, </a:t>
            </a:r>
            <a:r>
              <a:rPr lang="en-US" sz="2000" dirty="0">
                <a:solidFill>
                  <a:srgbClr val="FF0000"/>
                </a:solidFill>
                <a:latin typeface="Times New Roman" panose="02020603050405020304" pitchFamily="18" charset="0"/>
                <a:cs typeface="Times New Roman" panose="02020603050405020304" pitchFamily="18" charset="0"/>
              </a:rPr>
              <a:t>a great business opportunity can result</a:t>
            </a:r>
            <a:r>
              <a:rPr lang="en-US" sz="2000" dirty="0">
                <a:solidFill>
                  <a:srgbClr val="333333"/>
                </a:solidFill>
                <a:latin typeface="Times New Roman" panose="02020603050405020304" pitchFamily="18" charset="0"/>
                <a:cs typeface="Times New Roman" panose="02020603050405020304" pitchFamily="18" charset="0"/>
              </a:rPr>
              <a:t>.</a:t>
            </a:r>
          </a:p>
          <a:p>
            <a:pPr marL="342900" indent="-342900" algn="just">
              <a:buFont typeface="Arial" panose="020B0604020202020204" pitchFamily="34" charset="0"/>
              <a:buChar char="•"/>
            </a:pPr>
            <a:endParaRPr lang="en-US" sz="2000" dirty="0">
              <a:solidFill>
                <a:srgbClr val="333333"/>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en-US" sz="2000" dirty="0">
              <a:solidFill>
                <a:srgbClr val="333333"/>
              </a:solidFill>
              <a:latin typeface="Times New Roman" panose="02020603050405020304" pitchFamily="18" charset="0"/>
              <a:cs typeface="Times New Roman" panose="02020603050405020304" pitchFamily="18" charset="0"/>
            </a:endParaRPr>
          </a:p>
          <a:p>
            <a:pPr lvl="0" algn="just">
              <a:defRPr/>
            </a:pPr>
            <a:r>
              <a:rPr lang="en-US" sz="2000" b="1" dirty="0">
                <a:solidFill>
                  <a:srgbClr val="FF0000"/>
                </a:solidFill>
              </a:rPr>
              <a:t>6. </a:t>
            </a:r>
            <a:r>
              <a:rPr lang="en-US" sz="2000" b="1" dirty="0">
                <a:solidFill>
                  <a:srgbClr val="FF0000"/>
                </a:solidFill>
                <a:latin typeface="Times New Roman" panose="02020603050405020304" pitchFamily="18" charset="0"/>
                <a:cs typeface="Times New Roman" panose="02020603050405020304" pitchFamily="18" charset="0"/>
              </a:rPr>
              <a:t>Education and Expertise</a:t>
            </a:r>
          </a:p>
          <a:p>
            <a:pPr lvl="0" algn="just">
              <a:defRPr/>
            </a:pPr>
            <a:endParaRPr lang="en-US" sz="2000" b="1" dirty="0">
              <a:solidFill>
                <a:srgbClr val="FF0000"/>
              </a:solidFill>
            </a:endParaRPr>
          </a:p>
          <a:p>
            <a:pPr marL="285750" lvl="0" indent="-285750" algn="just">
              <a:buFont typeface="Arial" panose="020B0604020202020204" pitchFamily="34" charset="0"/>
              <a:buChar char="•"/>
              <a:defRPr/>
            </a:pPr>
            <a:r>
              <a:rPr lang="en-US" sz="2000" dirty="0">
                <a:solidFill>
                  <a:srgbClr val="FF0000"/>
                </a:solidFill>
              </a:rPr>
              <a:t>Another way </a:t>
            </a:r>
            <a:r>
              <a:rPr lang="en-US" sz="2000" dirty="0">
                <a:solidFill>
                  <a:srgbClr val="333333"/>
                </a:solidFill>
              </a:rPr>
              <a:t>to use your expertise is </a:t>
            </a:r>
            <a:r>
              <a:rPr lang="en-US" sz="2000" u="sng" dirty="0">
                <a:solidFill>
                  <a:srgbClr val="FF0000"/>
                </a:solidFill>
              </a:rPr>
              <a:t>to consider what you </a:t>
            </a:r>
            <a:r>
              <a:rPr lang="en-US" sz="2000" b="1" i="1" u="sng" dirty="0">
                <a:solidFill>
                  <a:srgbClr val="FF0000"/>
                </a:solidFill>
              </a:rPr>
              <a:t>know</a:t>
            </a:r>
            <a:r>
              <a:rPr lang="en-US" sz="2000" i="1" u="sng" dirty="0">
                <a:solidFill>
                  <a:srgbClr val="FF0000"/>
                </a:solidFill>
              </a:rPr>
              <a:t> </a:t>
            </a:r>
            <a:r>
              <a:rPr lang="en-US" sz="2000" u="sng" dirty="0">
                <a:solidFill>
                  <a:srgbClr val="FF0000"/>
                </a:solidFill>
              </a:rPr>
              <a:t>rather than what you </a:t>
            </a:r>
            <a:r>
              <a:rPr lang="en-US" sz="2000" b="1" i="1" u="sng" dirty="0">
                <a:solidFill>
                  <a:srgbClr val="FF0000"/>
                </a:solidFill>
              </a:rPr>
              <a:t>do </a:t>
            </a:r>
            <a:r>
              <a:rPr lang="en-US" sz="2000" u="sng" dirty="0">
                <a:solidFill>
                  <a:srgbClr val="FF0000"/>
                </a:solidFill>
              </a:rPr>
              <a:t>as a source of business opportunities</a:t>
            </a:r>
            <a:r>
              <a:rPr lang="en-US" sz="2000" dirty="0">
                <a:solidFill>
                  <a:srgbClr val="333333"/>
                </a:solidFill>
              </a:rPr>
              <a:t>. </a:t>
            </a:r>
          </a:p>
        </p:txBody>
      </p:sp>
      <p:pic>
        <p:nvPicPr>
          <p:cNvPr id="5" name="Graphic 21">
            <a:extLst>
              <a:ext uri="{FF2B5EF4-FFF2-40B4-BE49-F238E27FC236}">
                <a16:creationId xmlns:a16="http://schemas.microsoft.com/office/drawing/2014/main" id="{85609042-A32A-6D15-DA15-9A2E38BBFC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2" name="Group 1">
            <a:extLst>
              <a:ext uri="{FF2B5EF4-FFF2-40B4-BE49-F238E27FC236}">
                <a16:creationId xmlns:a16="http://schemas.microsoft.com/office/drawing/2014/main" id="{A954728A-6141-AC3C-732C-E9B297BC00DC}"/>
              </a:ext>
            </a:extLst>
          </p:cNvPr>
          <p:cNvGrpSpPr/>
          <p:nvPr/>
        </p:nvGrpSpPr>
        <p:grpSpPr>
          <a:xfrm>
            <a:off x="2224685" y="977724"/>
            <a:ext cx="5835097" cy="547431"/>
            <a:chOff x="2097942" y="977724"/>
            <a:chExt cx="3763946" cy="547431"/>
          </a:xfrm>
        </p:grpSpPr>
        <p:sp>
          <p:nvSpPr>
            <p:cNvPr id="3" name="Rectangle 2">
              <a:extLst>
                <a:ext uri="{FF2B5EF4-FFF2-40B4-BE49-F238E27FC236}">
                  <a16:creationId xmlns:a16="http://schemas.microsoft.com/office/drawing/2014/main" id="{DEA0D612-2656-B3D2-831A-E4C1C2A1EE9A}"/>
                </a:ext>
              </a:extLst>
            </p:cNvPr>
            <p:cNvSpPr/>
            <p:nvPr/>
          </p:nvSpPr>
          <p:spPr>
            <a:xfrm>
              <a:off x="2097942" y="977724"/>
              <a:ext cx="3570143"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A7B9487A-0F31-86B7-420C-9389A2CADFC1}"/>
                </a:ext>
              </a:extLst>
            </p:cNvPr>
            <p:cNvSpPr txBox="1"/>
            <p:nvPr/>
          </p:nvSpPr>
          <p:spPr>
            <a:xfrm>
              <a:off x="2225901" y="1001672"/>
              <a:ext cx="363598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Sources of Ideas for New Ventures</a:t>
              </a:r>
            </a:p>
          </p:txBody>
        </p:sp>
      </p:grpSp>
    </p:spTree>
    <p:extLst>
      <p:ext uri="{BB962C8B-B14F-4D97-AF65-F5344CB8AC3E}">
        <p14:creationId xmlns:p14="http://schemas.microsoft.com/office/powerpoint/2010/main" val="290125923"/>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39FD6E-31B5-C1DA-1622-5B03804343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E0F9E6-A1E9-7128-ABB5-553B445F0E3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BE44E4D-DE4D-5FBF-3F7D-AA6A81959D6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3EFEE91-57FE-56D9-E27D-5786EFD0870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2447D098-F686-7FB6-9D1D-4A1AC6EE5CF6}"/>
              </a:ext>
            </a:extLst>
          </p:cNvPr>
          <p:cNvSpPr txBox="1"/>
          <p:nvPr/>
        </p:nvSpPr>
        <p:spPr>
          <a:xfrm>
            <a:off x="1181062" y="1468531"/>
            <a:ext cx="9212316"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333333"/>
                </a:solidFill>
                <a:latin typeface="Times New Roman" panose="02020603050405020304" pitchFamily="18" charset="0"/>
                <a:cs typeface="Times New Roman" panose="02020603050405020304" pitchFamily="18" charset="0"/>
              </a:rPr>
              <a:t>The pathway to entrepreneurial opportunities can be described as a creative process that includes </a:t>
            </a:r>
            <a:r>
              <a:rPr lang="en-US" sz="2000" b="1" dirty="0">
                <a:solidFill>
                  <a:srgbClr val="FF0000"/>
                </a:solidFill>
                <a:latin typeface="Times New Roman" panose="02020603050405020304" pitchFamily="18" charset="0"/>
                <a:cs typeface="Times New Roman" panose="02020603050405020304" pitchFamily="18" charset="0"/>
              </a:rPr>
              <a:t>six </a:t>
            </a:r>
            <a:r>
              <a:rPr lang="en-US" sz="2000" dirty="0">
                <a:solidFill>
                  <a:srgbClr val="333333"/>
                </a:solidFill>
                <a:latin typeface="Times New Roman" panose="02020603050405020304" pitchFamily="18" charset="0"/>
                <a:cs typeface="Times New Roman" panose="02020603050405020304" pitchFamily="18" charset="0"/>
              </a:rPr>
              <a:t>distinct phases. </a:t>
            </a:r>
          </a:p>
          <a:p>
            <a:pPr marL="342900" indent="-342900" algn="just">
              <a:buFont typeface="Arial" panose="020B0604020202020204" pitchFamily="34" charset="0"/>
              <a:buChar char="•"/>
            </a:pPr>
            <a:endParaRPr lang="en-US" sz="2000" dirty="0">
              <a:solidFill>
                <a:srgbClr val="333333"/>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000" dirty="0">
                <a:solidFill>
                  <a:srgbClr val="333333"/>
                </a:solidFill>
                <a:latin typeface="Times New Roman" panose="02020603050405020304" pitchFamily="18" charset="0"/>
                <a:cs typeface="Times New Roman" panose="02020603050405020304" pitchFamily="18" charset="0"/>
              </a:rPr>
              <a:t>This approach is </a:t>
            </a:r>
            <a:r>
              <a:rPr lang="en-US" sz="2000" dirty="0">
                <a:solidFill>
                  <a:srgbClr val="FF0000"/>
                </a:solidFill>
                <a:latin typeface="Times New Roman" panose="02020603050405020304" pitchFamily="18" charset="0"/>
                <a:cs typeface="Times New Roman" panose="02020603050405020304" pitchFamily="18" charset="0"/>
              </a:rPr>
              <a:t>designed to help you learn how to more creatively develop and identify ideas that lead to viable new ventures</a:t>
            </a:r>
            <a:r>
              <a:rPr lang="en-US" sz="2000" dirty="0">
                <a:solidFill>
                  <a:srgbClr val="333333"/>
                </a:solidFill>
                <a:latin typeface="Times New Roman" panose="02020603050405020304" pitchFamily="18" charset="0"/>
                <a:cs typeface="Times New Roman" panose="02020603050405020304" pitchFamily="18" charset="0"/>
              </a:rPr>
              <a:t>. </a:t>
            </a:r>
          </a:p>
          <a:p>
            <a:pPr marL="342900" indent="-342900" algn="just">
              <a:buFont typeface="Arial" panose="020B0604020202020204" pitchFamily="34" charset="0"/>
              <a:buChar char="•"/>
            </a:pPr>
            <a:endParaRPr lang="en-US" sz="2000" dirty="0">
              <a:solidFill>
                <a:srgbClr val="333333"/>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000" dirty="0">
                <a:solidFill>
                  <a:srgbClr val="333333"/>
                </a:solidFill>
                <a:latin typeface="Times New Roman" panose="02020603050405020304" pitchFamily="18" charset="0"/>
                <a:cs typeface="Times New Roman" panose="02020603050405020304" pitchFamily="18" charset="0"/>
              </a:rPr>
              <a:t>The process uses the acronym </a:t>
            </a:r>
            <a:r>
              <a:rPr lang="en-US" sz="2000" b="1" dirty="0">
                <a:solidFill>
                  <a:srgbClr val="FF0000"/>
                </a:solidFill>
                <a:latin typeface="Times New Roman" panose="02020603050405020304" pitchFamily="18" charset="0"/>
                <a:cs typeface="Times New Roman" panose="02020603050405020304" pitchFamily="18" charset="0"/>
              </a:rPr>
              <a:t>SEARCH</a:t>
            </a:r>
            <a:r>
              <a:rPr lang="en-US" sz="2000" dirty="0">
                <a:solidFill>
                  <a:srgbClr val="333333"/>
                </a:solidFill>
                <a:latin typeface="Times New Roman" panose="02020603050405020304" pitchFamily="18" charset="0"/>
                <a:cs typeface="Times New Roman" panose="02020603050405020304" pitchFamily="18" charset="0"/>
              </a:rPr>
              <a:t>, which will help you remember the necessary steps through which you should proceed. </a:t>
            </a:r>
          </a:p>
          <a:p>
            <a:pPr marL="342900" indent="-342900" algn="just">
              <a:buFont typeface="Arial" panose="020B0604020202020204" pitchFamily="34" charset="0"/>
              <a:buChar char="•"/>
            </a:pPr>
            <a:endParaRPr lang="en-US" sz="2000" dirty="0">
              <a:solidFill>
                <a:srgbClr val="333333"/>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000" dirty="0">
                <a:solidFill>
                  <a:srgbClr val="333333"/>
                </a:solidFill>
                <a:latin typeface="Times New Roman" panose="02020603050405020304" pitchFamily="18" charset="0"/>
                <a:cs typeface="Times New Roman" panose="02020603050405020304" pitchFamily="18" charset="0"/>
              </a:rPr>
              <a:t>This process </a:t>
            </a:r>
            <a:r>
              <a:rPr lang="en-US" sz="2000" dirty="0">
                <a:solidFill>
                  <a:srgbClr val="FF0000"/>
                </a:solidFill>
                <a:latin typeface="Times New Roman" panose="02020603050405020304" pitchFamily="18" charset="0"/>
                <a:cs typeface="Times New Roman" panose="02020603050405020304" pitchFamily="18" charset="0"/>
              </a:rPr>
              <a:t>can be applied to </a:t>
            </a:r>
            <a:r>
              <a:rPr lang="en-US" sz="2000" u="sng" dirty="0">
                <a:solidFill>
                  <a:srgbClr val="FF0000"/>
                </a:solidFill>
                <a:latin typeface="Times New Roman" panose="02020603050405020304" pitchFamily="18" charset="0"/>
                <a:cs typeface="Times New Roman" panose="02020603050405020304" pitchFamily="18" charset="0"/>
              </a:rPr>
              <a:t>ideas that are invented by entrepreneurs</a:t>
            </a:r>
            <a:r>
              <a:rPr lang="en-US" sz="2000" dirty="0">
                <a:solidFill>
                  <a:srgbClr val="FF0000"/>
                </a:solidFill>
                <a:latin typeface="Times New Roman" panose="02020603050405020304" pitchFamily="18" charset="0"/>
                <a:cs typeface="Times New Roman" panose="02020603050405020304" pitchFamily="18" charset="0"/>
              </a:rPr>
              <a:t>, are </a:t>
            </a:r>
            <a:r>
              <a:rPr lang="en-US" sz="2000" u="sng" dirty="0">
                <a:solidFill>
                  <a:srgbClr val="FF0000"/>
                </a:solidFill>
                <a:latin typeface="Times New Roman" panose="02020603050405020304" pitchFamily="18" charset="0"/>
                <a:cs typeface="Times New Roman" panose="02020603050405020304" pitchFamily="18" charset="0"/>
              </a:rPr>
              <a:t>adapted from other businesses </a:t>
            </a:r>
            <a:r>
              <a:rPr lang="en-US" sz="2000" dirty="0">
                <a:solidFill>
                  <a:srgbClr val="FF0000"/>
                </a:solidFill>
                <a:latin typeface="Times New Roman" panose="02020603050405020304" pitchFamily="18" charset="0"/>
                <a:cs typeface="Times New Roman" panose="02020603050405020304" pitchFamily="18" charset="0"/>
              </a:rPr>
              <a:t>or processes, or that </a:t>
            </a:r>
            <a:r>
              <a:rPr lang="en-US" sz="2000" u="sng" dirty="0">
                <a:solidFill>
                  <a:srgbClr val="FF0000"/>
                </a:solidFill>
                <a:latin typeface="Times New Roman" panose="02020603050405020304" pitchFamily="18" charset="0"/>
                <a:cs typeface="Times New Roman" panose="02020603050405020304" pitchFamily="18" charset="0"/>
              </a:rPr>
              <a:t>emerge from an analysis of market needs </a:t>
            </a:r>
            <a:r>
              <a:rPr lang="en-US" sz="2000" dirty="0">
                <a:solidFill>
                  <a:srgbClr val="FF0000"/>
                </a:solidFill>
                <a:latin typeface="Times New Roman" panose="02020603050405020304" pitchFamily="18" charset="0"/>
                <a:cs typeface="Times New Roman" panose="02020603050405020304" pitchFamily="18" charset="0"/>
              </a:rPr>
              <a:t>or problems.</a:t>
            </a:r>
          </a:p>
        </p:txBody>
      </p:sp>
      <p:pic>
        <p:nvPicPr>
          <p:cNvPr id="5" name="Graphic 21">
            <a:extLst>
              <a:ext uri="{FF2B5EF4-FFF2-40B4-BE49-F238E27FC236}">
                <a16:creationId xmlns:a16="http://schemas.microsoft.com/office/drawing/2014/main" id="{0C178757-132C-94C9-75A9-5977CC968E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2" name="Group 1">
            <a:extLst>
              <a:ext uri="{FF2B5EF4-FFF2-40B4-BE49-F238E27FC236}">
                <a16:creationId xmlns:a16="http://schemas.microsoft.com/office/drawing/2014/main" id="{1B1B9C0A-07B5-ADF2-C8B5-25ED412CD109}"/>
              </a:ext>
            </a:extLst>
          </p:cNvPr>
          <p:cNvGrpSpPr/>
          <p:nvPr/>
        </p:nvGrpSpPr>
        <p:grpSpPr>
          <a:xfrm>
            <a:off x="2224685" y="977724"/>
            <a:ext cx="5835097" cy="547431"/>
            <a:chOff x="2097942" y="977724"/>
            <a:chExt cx="3763946" cy="547431"/>
          </a:xfrm>
        </p:grpSpPr>
        <p:sp>
          <p:nvSpPr>
            <p:cNvPr id="3" name="Rectangle 2">
              <a:extLst>
                <a:ext uri="{FF2B5EF4-FFF2-40B4-BE49-F238E27FC236}">
                  <a16:creationId xmlns:a16="http://schemas.microsoft.com/office/drawing/2014/main" id="{A21F10F3-85FA-4C2B-2239-37747B0A36E1}"/>
                </a:ext>
              </a:extLst>
            </p:cNvPr>
            <p:cNvSpPr/>
            <p:nvPr/>
          </p:nvSpPr>
          <p:spPr>
            <a:xfrm>
              <a:off x="2097942" y="977724"/>
              <a:ext cx="3570143"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7AF8048E-7F0D-4A54-FFD8-4C8C4C9F2444}"/>
                </a:ext>
              </a:extLst>
            </p:cNvPr>
            <p:cNvSpPr txBox="1"/>
            <p:nvPr/>
          </p:nvSpPr>
          <p:spPr>
            <a:xfrm>
              <a:off x="2225901" y="1001672"/>
              <a:ext cx="363598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Opportunity SEARCH</a:t>
              </a:r>
            </a:p>
          </p:txBody>
        </p:sp>
      </p:grpSp>
    </p:spTree>
    <p:extLst>
      <p:ext uri="{BB962C8B-B14F-4D97-AF65-F5344CB8AC3E}">
        <p14:creationId xmlns:p14="http://schemas.microsoft.com/office/powerpoint/2010/main" val="2910928804"/>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E7DAD-1638-BA79-7910-B854FA4F9A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68EB35-85A7-10B8-59CD-23DB2B5CC9C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53417BF-25D0-8776-C605-E65BD533BC1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E3C2EDB-A305-9576-8825-3DFD5BBF316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235C1BF-D881-E337-3EF4-F7ABCEED48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7986BD7-E6B9-D66C-702D-C49D5C7BF408}"/>
              </a:ext>
            </a:extLst>
          </p:cNvPr>
          <p:cNvSpPr txBox="1"/>
          <p:nvPr/>
        </p:nvSpPr>
        <p:spPr>
          <a:xfrm>
            <a:off x="1345474" y="1261012"/>
            <a:ext cx="9181338" cy="830997"/>
          </a:xfrm>
          <a:prstGeom prst="rect">
            <a:avLst/>
          </a:prstGeom>
          <a:noFill/>
        </p:spPr>
        <p:txBody>
          <a:bodyPr wrap="square" rtlCol="0">
            <a:spAutoFit/>
          </a:bodyPr>
          <a:lstStyle/>
          <a:p>
            <a:pPr algn="ctr"/>
            <a:r>
              <a:rPr lang="en-US" sz="2400" b="1" i="0" dirty="0">
                <a:solidFill>
                  <a:srgbClr val="1A459D"/>
                </a:solidFill>
                <a:effectLst/>
                <a:latin typeface="Times New Roman" panose="02020603050405020304" pitchFamily="18" charset="0"/>
                <a:cs typeface="Times New Roman" panose="02020603050405020304" pitchFamily="18" charset="0"/>
              </a:rPr>
              <a:t>Opportunity SEARCH: A Creative Approach to New Venture Idea Generation</a:t>
            </a:r>
          </a:p>
        </p:txBody>
      </p:sp>
      <p:pic>
        <p:nvPicPr>
          <p:cNvPr id="4" name="Picture 3">
            <a:extLst>
              <a:ext uri="{FF2B5EF4-FFF2-40B4-BE49-F238E27FC236}">
                <a16:creationId xmlns:a16="http://schemas.microsoft.com/office/drawing/2014/main" id="{D45FA2F3-24B7-4404-4253-2A54F023845D}"/>
              </a:ext>
            </a:extLst>
          </p:cNvPr>
          <p:cNvPicPr>
            <a:picLocks noChangeAspect="1"/>
          </p:cNvPicPr>
          <p:nvPr/>
        </p:nvPicPr>
        <p:blipFill>
          <a:blip r:embed="rId4"/>
          <a:stretch>
            <a:fillRect/>
          </a:stretch>
        </p:blipFill>
        <p:spPr>
          <a:xfrm>
            <a:off x="1775380" y="2092009"/>
            <a:ext cx="8321526" cy="3412828"/>
          </a:xfrm>
          <a:prstGeom prst="rect">
            <a:avLst/>
          </a:prstGeom>
        </p:spPr>
      </p:pic>
    </p:spTree>
    <p:extLst>
      <p:ext uri="{BB962C8B-B14F-4D97-AF65-F5344CB8AC3E}">
        <p14:creationId xmlns:p14="http://schemas.microsoft.com/office/powerpoint/2010/main" val="2144979054"/>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F94072-D8D7-8660-2F3E-8826749C8D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158007-51F6-A12A-2D98-4C20EC4D1B5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ECDC807-FA1A-EBF8-9789-E84FC71631A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8EFB3A7-FB4B-8A89-D219-B7DF00B0763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rgbClr val="FF0000"/>
                </a:solidFill>
                <a:latin typeface="Times New Roman" panose="02020603050405020304" pitchFamily="18" charset="0"/>
                <a:cs typeface="Times New Roman" panose="02020603050405020304" pitchFamily="18" charset="0"/>
              </a:rPr>
              <a:t>1. Scan the Environment </a:t>
            </a:r>
            <a:r>
              <a:rPr lang="en-US" b="1" dirty="0">
                <a:solidFill>
                  <a:srgbClr val="FF0000"/>
                </a:solidFill>
                <a:latin typeface="Times New Roman" panose="02020603050405020304" pitchFamily="18" charset="0"/>
                <a:cs typeface="Times New Roman" panose="02020603050405020304" pitchFamily="18" charset="0"/>
              </a:rPr>
              <a:t>(</a:t>
            </a:r>
            <a:r>
              <a:rPr lang="en-US" i="1" dirty="0">
                <a:solidFill>
                  <a:srgbClr val="333333"/>
                </a:solidFill>
                <a:latin typeface="Times New Roman" panose="02020603050405020304" pitchFamily="18" charset="0"/>
                <a:cs typeface="Times New Roman" panose="02020603050405020304" pitchFamily="18" charset="0"/>
              </a:rPr>
              <a:t>What trends, needs, or problems can be identified in the environment?)</a:t>
            </a:r>
          </a:p>
          <a:p>
            <a:pPr marL="285750" indent="-285750" algn="just">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Ideas for new ventures, or for new products, services, technologies, or business processes around which an entrepreneurial venture is built, </a:t>
            </a:r>
            <a:r>
              <a:rPr lang="en-US" dirty="0">
                <a:solidFill>
                  <a:srgbClr val="FF0000"/>
                </a:solidFill>
                <a:latin typeface="Times New Roman" panose="02020603050405020304" pitchFamily="18" charset="0"/>
                <a:cs typeface="Times New Roman" panose="02020603050405020304" pitchFamily="18" charset="0"/>
              </a:rPr>
              <a:t>emerge from a careful assessment of the external environment. </a:t>
            </a:r>
          </a:p>
          <a:p>
            <a:pPr marL="285750" indent="-285750" algn="just">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This assessment </a:t>
            </a:r>
            <a:r>
              <a:rPr lang="en-US" u="sng" dirty="0">
                <a:solidFill>
                  <a:srgbClr val="FF0000"/>
                </a:solidFill>
                <a:latin typeface="Times New Roman" panose="02020603050405020304" pitchFamily="18" charset="0"/>
                <a:cs typeface="Times New Roman" panose="02020603050405020304" pitchFamily="18" charset="0"/>
              </a:rPr>
              <a:t>includes several components</a:t>
            </a:r>
            <a:r>
              <a:rPr lang="en-US" dirty="0">
                <a:solidFill>
                  <a:srgbClr val="333333"/>
                </a:solidFill>
                <a:latin typeface="Times New Roman" panose="02020603050405020304" pitchFamily="18" charset="0"/>
                <a:cs typeface="Times New Roman" panose="02020603050405020304" pitchFamily="18" charset="0"/>
              </a:rPr>
              <a:t>, </a:t>
            </a:r>
            <a:r>
              <a:rPr lang="en-US" u="sng" dirty="0">
                <a:solidFill>
                  <a:srgbClr val="FF0000"/>
                </a:solidFill>
                <a:latin typeface="Times New Roman" panose="02020603050405020304" pitchFamily="18" charset="0"/>
                <a:cs typeface="Times New Roman" panose="02020603050405020304" pitchFamily="18" charset="0"/>
              </a:rPr>
              <a:t>along with some useful tools to help you ask the right questions and probe for the unexpected solutions, needs, problems, and opportunities </a:t>
            </a:r>
            <a:r>
              <a:rPr lang="en-US" dirty="0">
                <a:solidFill>
                  <a:srgbClr val="333333"/>
                </a:solidFill>
                <a:latin typeface="Times New Roman" panose="02020603050405020304" pitchFamily="18" charset="0"/>
                <a:cs typeface="Times New Roman" panose="02020603050405020304" pitchFamily="18" charset="0"/>
              </a:rPr>
              <a:t>in the environment. </a:t>
            </a:r>
          </a:p>
          <a:p>
            <a:pPr marL="285750" indent="-285750" algn="just">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The strategic management tool, </a:t>
            </a:r>
            <a:r>
              <a:rPr lang="en-US" b="1" dirty="0">
                <a:solidFill>
                  <a:srgbClr val="333333"/>
                </a:solidFill>
                <a:latin typeface="Times New Roman" panose="02020603050405020304" pitchFamily="18" charset="0"/>
                <a:cs typeface="Times New Roman" panose="02020603050405020304" pitchFamily="18" charset="0"/>
              </a:rPr>
              <a:t>TOWS</a:t>
            </a:r>
            <a:r>
              <a:rPr lang="en-US" dirty="0">
                <a:solidFill>
                  <a:srgbClr val="333333"/>
                </a:solidFill>
                <a:latin typeface="Times New Roman" panose="02020603050405020304" pitchFamily="18" charset="0"/>
                <a:cs typeface="Times New Roman" panose="02020603050405020304" pitchFamily="18" charset="0"/>
              </a:rPr>
              <a:t> (</a:t>
            </a:r>
            <a:r>
              <a:rPr lang="en-US" b="1" dirty="0">
                <a:solidFill>
                  <a:srgbClr val="FF0000"/>
                </a:solidFill>
                <a:latin typeface="Times New Roman" panose="02020603050405020304" pitchFamily="18" charset="0"/>
                <a:cs typeface="Times New Roman" panose="02020603050405020304" pitchFamily="18" charset="0"/>
              </a:rPr>
              <a:t>Threats, Opportunities</a:t>
            </a:r>
            <a:r>
              <a:rPr lang="en-US" dirty="0">
                <a:solidFill>
                  <a:srgbClr val="333333"/>
                </a:solidFill>
                <a:latin typeface="Times New Roman" panose="02020603050405020304" pitchFamily="18" charset="0"/>
                <a:cs typeface="Times New Roman" panose="02020603050405020304" pitchFamily="18" charset="0"/>
              </a:rPr>
              <a:t>, </a:t>
            </a:r>
            <a:r>
              <a:rPr lang="en-US" b="1" dirty="0">
                <a:solidFill>
                  <a:schemeClr val="accent1"/>
                </a:solidFill>
                <a:latin typeface="Times New Roman" panose="02020603050405020304" pitchFamily="18" charset="0"/>
                <a:cs typeface="Times New Roman" panose="02020603050405020304" pitchFamily="18" charset="0"/>
              </a:rPr>
              <a:t>Weaknesses, and Strengths</a:t>
            </a:r>
            <a:r>
              <a:rPr lang="en-US" dirty="0">
                <a:solidFill>
                  <a:srgbClr val="333333"/>
                </a:solidFill>
                <a:latin typeface="Times New Roman" panose="02020603050405020304" pitchFamily="18" charset="0"/>
                <a:cs typeface="Times New Roman" panose="02020603050405020304" pitchFamily="18" charset="0"/>
              </a:rPr>
              <a:t>), which provides a different perspective from a traditional </a:t>
            </a:r>
            <a:r>
              <a:rPr lang="en-US" b="1" dirty="0">
                <a:solidFill>
                  <a:srgbClr val="333333"/>
                </a:solidFill>
                <a:latin typeface="Times New Roman" panose="02020603050405020304" pitchFamily="18" charset="0"/>
                <a:cs typeface="Times New Roman" panose="02020603050405020304" pitchFamily="18" charset="0"/>
              </a:rPr>
              <a:t>SWOT</a:t>
            </a:r>
            <a:r>
              <a:rPr lang="en-US" dirty="0">
                <a:solidFill>
                  <a:srgbClr val="333333"/>
                </a:solidFill>
                <a:latin typeface="Times New Roman" panose="02020603050405020304" pitchFamily="18" charset="0"/>
                <a:cs typeface="Times New Roman" panose="02020603050405020304" pitchFamily="18" charset="0"/>
              </a:rPr>
              <a:t> (</a:t>
            </a:r>
            <a:r>
              <a:rPr lang="en-US" dirty="0">
                <a:solidFill>
                  <a:srgbClr val="FF0000"/>
                </a:solidFill>
                <a:latin typeface="Times New Roman" panose="02020603050405020304" pitchFamily="18" charset="0"/>
                <a:cs typeface="Times New Roman" panose="02020603050405020304" pitchFamily="18" charset="0"/>
              </a:rPr>
              <a:t>Strengths, Weaknesses</a:t>
            </a:r>
            <a:r>
              <a:rPr lang="en-US" dirty="0">
                <a:solidFill>
                  <a:srgbClr val="333333"/>
                </a:solidFill>
                <a:latin typeface="Times New Roman" panose="02020603050405020304" pitchFamily="18" charset="0"/>
                <a:cs typeface="Times New Roman" panose="02020603050405020304" pitchFamily="18" charset="0"/>
              </a:rPr>
              <a:t>, </a:t>
            </a:r>
            <a:r>
              <a:rPr lang="en-US" b="1" dirty="0">
                <a:solidFill>
                  <a:schemeClr val="accent1"/>
                </a:solidFill>
                <a:latin typeface="Times New Roman" panose="02020603050405020304" pitchFamily="18" charset="0"/>
                <a:cs typeface="Times New Roman" panose="02020603050405020304" pitchFamily="18" charset="0"/>
              </a:rPr>
              <a:t>Opportunities, and Threats</a:t>
            </a:r>
            <a:r>
              <a:rPr lang="en-US" dirty="0">
                <a:solidFill>
                  <a:srgbClr val="333333"/>
                </a:solidFill>
                <a:latin typeface="Times New Roman" panose="02020603050405020304" pitchFamily="18" charset="0"/>
                <a:cs typeface="Times New Roman" panose="02020603050405020304" pitchFamily="18" charset="0"/>
              </a:rPr>
              <a:t>) analysis, </a:t>
            </a:r>
            <a:r>
              <a:rPr lang="en-US" dirty="0">
                <a:solidFill>
                  <a:srgbClr val="FF0000"/>
                </a:solidFill>
                <a:latin typeface="Times New Roman" panose="02020603050405020304" pitchFamily="18" charset="0"/>
                <a:cs typeface="Times New Roman" panose="02020603050405020304" pitchFamily="18" charset="0"/>
              </a:rPr>
              <a:t>allowing the entrepreneur to design strategic solutions to the information discovered through the SWOT analysis. </a:t>
            </a:r>
          </a:p>
          <a:p>
            <a:pPr marL="285750" indent="-285750" algn="just">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As you immerse yourself in the environment of your new venture, be careful to </a:t>
            </a:r>
            <a:r>
              <a:rPr lang="en-US" u="sng" dirty="0">
                <a:solidFill>
                  <a:srgbClr val="FF0000"/>
                </a:solidFill>
                <a:latin typeface="Times New Roman" panose="02020603050405020304" pitchFamily="18" charset="0"/>
                <a:cs typeface="Times New Roman" panose="02020603050405020304" pitchFamily="18" charset="0"/>
              </a:rPr>
              <a:t>notice the </a:t>
            </a:r>
            <a:r>
              <a:rPr lang="en-US" b="1" u="sng" dirty="0">
                <a:solidFill>
                  <a:srgbClr val="FF0000"/>
                </a:solidFill>
                <a:latin typeface="Times New Roman" panose="02020603050405020304" pitchFamily="18" charset="0"/>
                <a:cs typeface="Times New Roman" panose="02020603050405020304" pitchFamily="18" charset="0"/>
              </a:rPr>
              <a:t>threats and opportunities</a:t>
            </a:r>
            <a:r>
              <a:rPr lang="en-US" u="sng" dirty="0">
                <a:solidFill>
                  <a:srgbClr val="FF0000"/>
                </a:solidFill>
                <a:latin typeface="Times New Roman" panose="02020603050405020304" pitchFamily="18" charset="0"/>
                <a:cs typeface="Times New Roman" panose="02020603050405020304" pitchFamily="18" charset="0"/>
              </a:rPr>
              <a:t> presented by social, economic, political, legal, and other forces that influence </a:t>
            </a:r>
            <a:r>
              <a:rPr lang="en-US" dirty="0">
                <a:solidFill>
                  <a:srgbClr val="333333"/>
                </a:solidFill>
                <a:latin typeface="Times New Roman" panose="02020603050405020304" pitchFamily="18" charset="0"/>
                <a:cs typeface="Times New Roman" panose="02020603050405020304" pitchFamily="18" charset="0"/>
              </a:rPr>
              <a:t>what your new venture will be able to do.</a:t>
            </a:r>
          </a:p>
        </p:txBody>
      </p:sp>
      <p:pic>
        <p:nvPicPr>
          <p:cNvPr id="5" name="Graphic 21">
            <a:extLst>
              <a:ext uri="{FF2B5EF4-FFF2-40B4-BE49-F238E27FC236}">
                <a16:creationId xmlns:a16="http://schemas.microsoft.com/office/drawing/2014/main" id="{FA7893C7-FDF3-8F00-A029-36790A76AB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2" name="Group 1">
            <a:extLst>
              <a:ext uri="{FF2B5EF4-FFF2-40B4-BE49-F238E27FC236}">
                <a16:creationId xmlns:a16="http://schemas.microsoft.com/office/drawing/2014/main" id="{C81D04DF-BA5F-66DF-F749-C12322D54549}"/>
              </a:ext>
            </a:extLst>
          </p:cNvPr>
          <p:cNvGrpSpPr/>
          <p:nvPr/>
        </p:nvGrpSpPr>
        <p:grpSpPr>
          <a:xfrm>
            <a:off x="2355313" y="789269"/>
            <a:ext cx="5599967" cy="547431"/>
            <a:chOff x="2097942" y="977724"/>
            <a:chExt cx="3763946" cy="547431"/>
          </a:xfrm>
        </p:grpSpPr>
        <p:sp>
          <p:nvSpPr>
            <p:cNvPr id="3" name="Rectangle 2">
              <a:extLst>
                <a:ext uri="{FF2B5EF4-FFF2-40B4-BE49-F238E27FC236}">
                  <a16:creationId xmlns:a16="http://schemas.microsoft.com/office/drawing/2014/main" id="{A2596123-DCE5-47A0-4FD8-639629FA203A}"/>
                </a:ext>
              </a:extLst>
            </p:cNvPr>
            <p:cNvSpPr/>
            <p:nvPr/>
          </p:nvSpPr>
          <p:spPr>
            <a:xfrm>
              <a:off x="2097942" y="977724"/>
              <a:ext cx="3570143"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845026C8-95B3-C7E8-6EF3-E91DBCD5F201}"/>
                </a:ext>
              </a:extLst>
            </p:cNvPr>
            <p:cNvSpPr txBox="1"/>
            <p:nvPr/>
          </p:nvSpPr>
          <p:spPr>
            <a:xfrm>
              <a:off x="2225901" y="1001672"/>
              <a:ext cx="363598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Opportunity SEARCH</a:t>
              </a:r>
            </a:p>
          </p:txBody>
        </p:sp>
      </p:grpSp>
    </p:spTree>
    <p:extLst>
      <p:ext uri="{BB962C8B-B14F-4D97-AF65-F5344CB8AC3E}">
        <p14:creationId xmlns:p14="http://schemas.microsoft.com/office/powerpoint/2010/main" val="75696424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0D9FA-C5A3-D3F6-951C-18105C171B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58D5EC2-F139-FC00-DF07-3A1F96D5041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BD4B24D-ADB5-D250-69D8-DF1FFE6F42D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DAC03FF-14AA-AEB1-C66C-B07B787C2BC3}"/>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b="1" dirty="0">
              <a:solidFill>
                <a:srgbClr val="FF0000"/>
              </a:solidFill>
              <a:latin typeface="Times New Roman" panose="02020603050405020304" pitchFamily="18" charset="0"/>
              <a:cs typeface="Times New Roman" panose="02020603050405020304" pitchFamily="18" charset="0"/>
            </a:endParaRPr>
          </a:p>
          <a:p>
            <a:pPr algn="just"/>
            <a:r>
              <a:rPr lang="en-US" sz="2000" b="1" dirty="0">
                <a:solidFill>
                  <a:srgbClr val="FF0000"/>
                </a:solidFill>
                <a:latin typeface="Times New Roman" panose="02020603050405020304" pitchFamily="18" charset="0"/>
                <a:cs typeface="Times New Roman" panose="02020603050405020304" pitchFamily="18" charset="0"/>
              </a:rPr>
              <a:t>Scan the Environment (Example)</a:t>
            </a:r>
          </a:p>
          <a:p>
            <a:pPr algn="just"/>
            <a:endParaRPr lang="en-US" i="1" dirty="0">
              <a:solidFill>
                <a:srgbClr val="333333"/>
              </a:solidFill>
              <a:latin typeface="Times New Roman" panose="02020603050405020304" pitchFamily="18" charset="0"/>
              <a:cs typeface="Times New Roman" panose="02020603050405020304" pitchFamily="18" charset="0"/>
            </a:endParaRPr>
          </a:p>
          <a:p>
            <a:pPr algn="ctr"/>
            <a:r>
              <a:rPr lang="en-US" b="1" i="1" dirty="0">
                <a:solidFill>
                  <a:srgbClr val="FF0000"/>
                </a:solidFill>
                <a:latin typeface="Times New Roman" panose="02020603050405020304" pitchFamily="18" charset="0"/>
                <a:cs typeface="Times New Roman" panose="02020603050405020304" pitchFamily="18" charset="0"/>
              </a:rPr>
              <a:t>Why wasn't Barnes &amp; Noble the first to see the potential for on-line book retailing? </a:t>
            </a:r>
          </a:p>
          <a:p>
            <a:pPr marL="342900" indent="-342900" algn="just">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Jeff Bezos, founder of </a:t>
            </a:r>
            <a:r>
              <a:rPr lang="en-US" dirty="0">
                <a:solidFill>
                  <a:srgbClr val="046FF8"/>
                </a:solidFill>
                <a:latin typeface="Times New Roman" panose="02020603050405020304" pitchFamily="18" charset="0"/>
                <a:cs typeface="Times New Roman" panose="02020603050405020304" pitchFamily="18" charset="0"/>
              </a:rPr>
              <a:t>http://Amazon.com</a:t>
            </a:r>
            <a:r>
              <a:rPr lang="en-US" dirty="0">
                <a:solidFill>
                  <a:srgbClr val="333333"/>
                </a:solidFill>
                <a:latin typeface="Times New Roman" panose="02020603050405020304" pitchFamily="18" charset="0"/>
                <a:cs typeface="Times New Roman" panose="02020603050405020304" pitchFamily="18" charset="0"/>
              </a:rPr>
              <a:t>, saw the opportunity to provide books using technology that capitalized on the method of book distribution. </a:t>
            </a:r>
          </a:p>
          <a:p>
            <a:pPr marL="342900" indent="-342900" algn="just">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While </a:t>
            </a:r>
            <a:r>
              <a:rPr lang="en-US" b="1" dirty="0">
                <a:solidFill>
                  <a:srgbClr val="FF0000"/>
                </a:solidFill>
                <a:latin typeface="Times New Roman" panose="02020603050405020304" pitchFamily="18" charset="0"/>
                <a:cs typeface="Times New Roman" panose="02020603050405020304" pitchFamily="18" charset="0"/>
              </a:rPr>
              <a:t>Barnes &amp; Noble </a:t>
            </a:r>
            <a:r>
              <a:rPr lang="en-US" dirty="0">
                <a:solidFill>
                  <a:srgbClr val="333333"/>
                </a:solidFill>
                <a:latin typeface="Times New Roman" panose="02020603050405020304" pitchFamily="18" charset="0"/>
                <a:cs typeface="Times New Roman" panose="02020603050405020304" pitchFamily="18" charset="0"/>
              </a:rPr>
              <a:t>developed an on-line presence, its core business focus at that time was its stores. </a:t>
            </a:r>
          </a:p>
          <a:p>
            <a:pPr marL="342900" indent="-342900" algn="just">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Furthermore, </a:t>
            </a:r>
            <a:r>
              <a:rPr lang="en-US" b="1" u="sng" dirty="0">
                <a:solidFill>
                  <a:srgbClr val="FF0000"/>
                </a:solidFill>
                <a:latin typeface="Times New Roman" panose="02020603050405020304" pitchFamily="18" charset="0"/>
                <a:cs typeface="Times New Roman" panose="02020603050405020304" pitchFamily="18" charset="0"/>
              </a:rPr>
              <a:t>Amazon did not compete on price</a:t>
            </a:r>
            <a:r>
              <a:rPr lang="en-US" dirty="0">
                <a:solidFill>
                  <a:srgbClr val="333333"/>
                </a:solidFill>
                <a:latin typeface="Times New Roman" panose="02020603050405020304" pitchFamily="18" charset="0"/>
                <a:cs typeface="Times New Roman" panose="02020603050405020304" pitchFamily="18" charset="0"/>
              </a:rPr>
              <a:t> because other on-line booksellers, such as Barnes &amp; Noble, offered prices comparable to (or even less than) Amazon’s. </a:t>
            </a:r>
          </a:p>
          <a:p>
            <a:pPr marL="342900" indent="-342900" algn="just">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What </a:t>
            </a:r>
            <a:r>
              <a:rPr lang="en-US" b="1" dirty="0">
                <a:solidFill>
                  <a:srgbClr val="FF0000"/>
                </a:solidFill>
                <a:latin typeface="Times New Roman" panose="02020603050405020304" pitchFamily="18" charset="0"/>
                <a:cs typeface="Times New Roman" panose="02020603050405020304" pitchFamily="18" charset="0"/>
              </a:rPr>
              <a:t>Amazon excels at </a:t>
            </a:r>
            <a:r>
              <a:rPr lang="en-US" dirty="0">
                <a:solidFill>
                  <a:srgbClr val="333333"/>
                </a:solidFill>
                <a:latin typeface="Times New Roman" panose="02020603050405020304" pitchFamily="18" charset="0"/>
                <a:cs typeface="Times New Roman" panose="02020603050405020304" pitchFamily="18" charset="0"/>
              </a:rPr>
              <a:t>is </a:t>
            </a:r>
            <a:r>
              <a:rPr lang="en-US" b="1" dirty="0">
                <a:solidFill>
                  <a:srgbClr val="FF0000"/>
                </a:solidFill>
                <a:latin typeface="Times New Roman" panose="02020603050405020304" pitchFamily="18" charset="0"/>
                <a:cs typeface="Times New Roman" panose="02020603050405020304" pitchFamily="18" charset="0"/>
              </a:rPr>
              <a:t>building and sustaining a relationship with customers</a:t>
            </a:r>
            <a:r>
              <a:rPr lang="en-US" dirty="0">
                <a:solidFill>
                  <a:srgbClr val="333333"/>
                </a:solidFill>
                <a:latin typeface="Times New Roman" panose="02020603050405020304" pitchFamily="18" charset="0"/>
                <a:cs typeface="Times New Roman" panose="02020603050405020304" pitchFamily="18" charset="0"/>
              </a:rPr>
              <a:t>. </a:t>
            </a:r>
          </a:p>
          <a:p>
            <a:pPr marL="342900" indent="-342900" algn="just">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When customers return to Amazon's site, they are greeted and offered recommendations based on their preferences. </a:t>
            </a:r>
          </a:p>
          <a:p>
            <a:pPr marL="342900" indent="-342900" algn="just">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The </a:t>
            </a:r>
            <a:r>
              <a:rPr lang="en-US" u="sng" dirty="0">
                <a:solidFill>
                  <a:srgbClr val="FF0000"/>
                </a:solidFill>
                <a:latin typeface="Times New Roman" panose="02020603050405020304" pitchFamily="18" charset="0"/>
                <a:cs typeface="Times New Roman" panose="02020603050405020304" pitchFamily="18" charset="0"/>
              </a:rPr>
              <a:t>experience it has created is akin to walking into the bookstore and having your own salesperson greet you and make suggestions about what you might like.</a:t>
            </a:r>
          </a:p>
          <a:p>
            <a:pPr algn="just"/>
            <a:r>
              <a:rPr lang="en-US" dirty="0">
                <a:latin typeface="Times New Roman" panose="02020603050405020304" pitchFamily="18" charset="0"/>
                <a:cs typeface="Times New Roman" panose="02020603050405020304" pitchFamily="18" charset="0"/>
              </a:rPr>
              <a:t> </a:t>
            </a:r>
            <a:br>
              <a:rPr lang="en-US" dirty="0">
                <a:latin typeface="Times New Roman" panose="02020603050405020304" pitchFamily="18" charset="0"/>
                <a:cs typeface="Times New Roman" panose="02020603050405020304" pitchFamily="18" charset="0"/>
              </a:rPr>
            </a:br>
            <a:endParaRPr lang="en-US"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74E6CD95-D54E-D7D6-B80E-58043516A5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spTree>
    <p:extLst>
      <p:ext uri="{BB962C8B-B14F-4D97-AF65-F5344CB8AC3E}">
        <p14:creationId xmlns:p14="http://schemas.microsoft.com/office/powerpoint/2010/main" val="142645639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E979F-B8D8-9CED-5862-9514BD1A510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D6DD9E-32AE-5EDF-A786-7B038FB8F34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71DFCE1-D04D-2657-F291-49AEFFAF5AE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25E8832-08A3-4720-4691-D05A0FA046A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rgbClr val="FF0000"/>
                </a:solidFill>
                <a:latin typeface="Times New Roman" panose="02020603050405020304" pitchFamily="18" charset="0"/>
                <a:cs typeface="Times New Roman" panose="02020603050405020304" pitchFamily="18" charset="0"/>
              </a:rPr>
              <a:t>2. Expand on the Idea</a:t>
            </a:r>
          </a:p>
          <a:p>
            <a:pPr marL="285750" indent="-285750" algn="just">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Using the method of </a:t>
            </a:r>
            <a:r>
              <a:rPr lang="en-US" b="1" i="1" dirty="0">
                <a:solidFill>
                  <a:srgbClr val="FF0000"/>
                </a:solidFill>
                <a:latin typeface="Times New Roman" panose="02020603050405020304" pitchFamily="18" charset="0"/>
                <a:cs typeface="Times New Roman" panose="02020603050405020304" pitchFamily="18" charset="0"/>
              </a:rPr>
              <a:t>divergent thinking</a:t>
            </a:r>
            <a:r>
              <a:rPr lang="en-US" dirty="0">
                <a:solidFill>
                  <a:srgbClr val="333333"/>
                </a:solidFill>
                <a:latin typeface="Times New Roman" panose="02020603050405020304" pitchFamily="18" charset="0"/>
                <a:cs typeface="Times New Roman" panose="02020603050405020304" pitchFamily="18" charset="0"/>
              </a:rPr>
              <a:t>, </a:t>
            </a:r>
            <a:r>
              <a:rPr lang="en-US" dirty="0">
                <a:solidFill>
                  <a:srgbClr val="FF0000"/>
                </a:solidFill>
                <a:latin typeface="Times New Roman" panose="02020603050405020304" pitchFamily="18" charset="0"/>
                <a:cs typeface="Times New Roman" panose="02020603050405020304" pitchFamily="18" charset="0"/>
              </a:rPr>
              <a:t>entrepreneurs amplify and elaborate on an idea, identifying what is good about it and enhancing these qualities. </a:t>
            </a:r>
          </a:p>
          <a:p>
            <a:pPr marL="285750" indent="-285750" algn="just">
              <a:buFont typeface="Arial" panose="020B0604020202020204" pitchFamily="34" charset="0"/>
              <a:buChar char="•"/>
            </a:pPr>
            <a:endParaRPr lang="en-US" dirty="0">
              <a:solidFill>
                <a:srgbClr val="FF0000"/>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endParaRPr lang="en-US" dirty="0">
              <a:solidFill>
                <a:srgbClr val="FF0000"/>
              </a:solidFill>
              <a:latin typeface="Times New Roman" panose="02020603050405020304" pitchFamily="18" charset="0"/>
              <a:cs typeface="Times New Roman" panose="02020603050405020304" pitchFamily="18" charset="0"/>
            </a:endParaRPr>
          </a:p>
          <a:p>
            <a:pPr algn="just"/>
            <a:r>
              <a:rPr lang="en-US" sz="2000" b="1" dirty="0">
                <a:solidFill>
                  <a:srgbClr val="FF0000"/>
                </a:solidFill>
                <a:latin typeface="Times New Roman" panose="02020603050405020304" pitchFamily="18" charset="0"/>
                <a:cs typeface="Times New Roman" panose="02020603050405020304" pitchFamily="18" charset="0"/>
              </a:rPr>
              <a:t>3. Adapt the Idea to the Circumstances</a:t>
            </a:r>
          </a:p>
          <a:p>
            <a:pPr marL="285750" indent="-285750" algn="just">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Many new ventures are founded on the concept of adaptation: </a:t>
            </a:r>
            <a:r>
              <a:rPr lang="en-US" u="sng" dirty="0">
                <a:solidFill>
                  <a:srgbClr val="FF0000"/>
                </a:solidFill>
                <a:latin typeface="Times New Roman" panose="02020603050405020304" pitchFamily="18" charset="0"/>
                <a:cs typeface="Times New Roman" panose="02020603050405020304" pitchFamily="18" charset="0"/>
              </a:rPr>
              <a:t>taking an idea that exists </a:t>
            </a:r>
            <a:r>
              <a:rPr lang="en-US" dirty="0">
                <a:solidFill>
                  <a:srgbClr val="FF0000"/>
                </a:solidFill>
                <a:latin typeface="Times New Roman" panose="02020603050405020304" pitchFamily="18" charset="0"/>
                <a:cs typeface="Times New Roman" panose="02020603050405020304" pitchFamily="18" charset="0"/>
              </a:rPr>
              <a:t>in</a:t>
            </a:r>
            <a:r>
              <a:rPr lang="en-US" dirty="0">
                <a:solidFill>
                  <a:srgbClr val="333333"/>
                </a:solidFill>
                <a:latin typeface="Times New Roman" panose="02020603050405020304" pitchFamily="18" charset="0"/>
                <a:cs typeface="Times New Roman" panose="02020603050405020304" pitchFamily="18" charset="0"/>
              </a:rPr>
              <a:t> some other form, or in some </a:t>
            </a:r>
            <a:r>
              <a:rPr lang="en-US" dirty="0">
                <a:solidFill>
                  <a:srgbClr val="FF0000"/>
                </a:solidFill>
                <a:latin typeface="Times New Roman" panose="02020603050405020304" pitchFamily="18" charset="0"/>
                <a:cs typeface="Times New Roman" panose="02020603050405020304" pitchFamily="18" charset="0"/>
              </a:rPr>
              <a:t>other industry or market</a:t>
            </a:r>
            <a:r>
              <a:rPr lang="en-US" dirty="0">
                <a:solidFill>
                  <a:srgbClr val="333333"/>
                </a:solidFill>
                <a:latin typeface="Times New Roman" panose="02020603050405020304" pitchFamily="18" charset="0"/>
                <a:cs typeface="Times New Roman" panose="02020603050405020304" pitchFamily="18" charset="0"/>
              </a:rPr>
              <a:t>, </a:t>
            </a:r>
            <a:r>
              <a:rPr lang="en-US" u="sng" dirty="0">
                <a:solidFill>
                  <a:srgbClr val="FF0000"/>
                </a:solidFill>
                <a:latin typeface="Times New Roman" panose="02020603050405020304" pitchFamily="18" charset="0"/>
                <a:cs typeface="Times New Roman" panose="02020603050405020304" pitchFamily="18" charset="0"/>
              </a:rPr>
              <a:t>and applying it in a new way</a:t>
            </a:r>
            <a:r>
              <a:rPr lang="en-US" dirty="0">
                <a:solidFill>
                  <a:srgbClr val="333333"/>
                </a:solidFill>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endParaRPr lang="en-US" dirty="0">
              <a:solidFill>
                <a:srgbClr val="333333"/>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dirty="0">
                <a:solidFill>
                  <a:srgbClr val="333333"/>
                </a:solidFill>
                <a:latin typeface="Times New Roman" panose="02020603050405020304" pitchFamily="18" charset="0"/>
                <a:cs typeface="Times New Roman" panose="02020603050405020304" pitchFamily="18" charset="0"/>
              </a:rPr>
              <a:t>Adaptation </a:t>
            </a:r>
            <a:r>
              <a:rPr lang="en-US" dirty="0">
                <a:solidFill>
                  <a:srgbClr val="333333"/>
                </a:solidFill>
                <a:latin typeface="Times New Roman" panose="02020603050405020304" pitchFamily="18" charset="0"/>
                <a:cs typeface="Times New Roman" panose="02020603050405020304" pitchFamily="18" charset="0"/>
              </a:rPr>
              <a:t>is </a:t>
            </a:r>
            <a:r>
              <a:rPr lang="en-US" b="1" dirty="0">
                <a:solidFill>
                  <a:srgbClr val="FF0000"/>
                </a:solidFill>
                <a:latin typeface="Times New Roman" panose="02020603050405020304" pitchFamily="18" charset="0"/>
                <a:cs typeface="Times New Roman" panose="02020603050405020304" pitchFamily="18" charset="0"/>
              </a:rPr>
              <a:t>evolutionary in its approach</a:t>
            </a:r>
            <a:r>
              <a:rPr lang="en-US" dirty="0">
                <a:solidFill>
                  <a:srgbClr val="333333"/>
                </a:solidFill>
                <a:latin typeface="Times New Roman" panose="02020603050405020304" pitchFamily="18" charset="0"/>
                <a:cs typeface="Times New Roman" panose="02020603050405020304" pitchFamily="18" charset="0"/>
              </a:rPr>
              <a:t>, and entrepreneurs have successfully launched firms, or even discovered an entirely new application for something that already exists. </a:t>
            </a:r>
          </a:p>
          <a:p>
            <a:pPr marL="285750" indent="-285750" algn="just">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Adaptation </a:t>
            </a:r>
            <a:r>
              <a:rPr lang="en-US" u="sng" dirty="0">
                <a:solidFill>
                  <a:srgbClr val="FF0000"/>
                </a:solidFill>
                <a:latin typeface="Times New Roman" panose="02020603050405020304" pitchFamily="18" charset="0"/>
                <a:cs typeface="Times New Roman" panose="02020603050405020304" pitchFamily="18" charset="0"/>
              </a:rPr>
              <a:t>comes from asking how ideas can be fitted to a new situation</a:t>
            </a:r>
            <a:r>
              <a:rPr lang="en-US" dirty="0">
                <a:solidFill>
                  <a:srgbClr val="333333"/>
                </a:solidFill>
                <a:latin typeface="Times New Roman" panose="02020603050405020304" pitchFamily="18" charset="0"/>
                <a:cs typeface="Times New Roman" panose="02020603050405020304" pitchFamily="18" charset="0"/>
              </a:rPr>
              <a:t>. </a:t>
            </a:r>
          </a:p>
        </p:txBody>
      </p:sp>
      <p:pic>
        <p:nvPicPr>
          <p:cNvPr id="5" name="Graphic 21">
            <a:extLst>
              <a:ext uri="{FF2B5EF4-FFF2-40B4-BE49-F238E27FC236}">
                <a16:creationId xmlns:a16="http://schemas.microsoft.com/office/drawing/2014/main" id="{845FD49C-7F2A-8F09-FF80-CDD37BE1DB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2" name="Group 1">
            <a:extLst>
              <a:ext uri="{FF2B5EF4-FFF2-40B4-BE49-F238E27FC236}">
                <a16:creationId xmlns:a16="http://schemas.microsoft.com/office/drawing/2014/main" id="{77896A94-9FD3-44EA-8DD0-A0259F90B999}"/>
              </a:ext>
            </a:extLst>
          </p:cNvPr>
          <p:cNvGrpSpPr/>
          <p:nvPr/>
        </p:nvGrpSpPr>
        <p:grpSpPr>
          <a:xfrm>
            <a:off x="2224685" y="977724"/>
            <a:ext cx="5835097" cy="547431"/>
            <a:chOff x="2097942" y="977724"/>
            <a:chExt cx="3763946" cy="547431"/>
          </a:xfrm>
        </p:grpSpPr>
        <p:sp>
          <p:nvSpPr>
            <p:cNvPr id="3" name="Rectangle 2">
              <a:extLst>
                <a:ext uri="{FF2B5EF4-FFF2-40B4-BE49-F238E27FC236}">
                  <a16:creationId xmlns:a16="http://schemas.microsoft.com/office/drawing/2014/main" id="{A4D5D727-10C8-8756-C9B8-3C37A00A1C8C}"/>
                </a:ext>
              </a:extLst>
            </p:cNvPr>
            <p:cNvSpPr/>
            <p:nvPr/>
          </p:nvSpPr>
          <p:spPr>
            <a:xfrm>
              <a:off x="2097942" y="977724"/>
              <a:ext cx="3570143"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3274CCC5-64D8-64EC-9CDD-11D1F4757ED5}"/>
                </a:ext>
              </a:extLst>
            </p:cNvPr>
            <p:cNvSpPr txBox="1"/>
            <p:nvPr/>
          </p:nvSpPr>
          <p:spPr>
            <a:xfrm>
              <a:off x="2225901" y="1001672"/>
              <a:ext cx="363598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Opportunity SEARCH</a:t>
              </a:r>
            </a:p>
          </p:txBody>
        </p:sp>
      </p:grpSp>
    </p:spTree>
    <p:extLst>
      <p:ext uri="{BB962C8B-B14F-4D97-AF65-F5344CB8AC3E}">
        <p14:creationId xmlns:p14="http://schemas.microsoft.com/office/powerpoint/2010/main" val="40075300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B50CE-FF6F-B30E-D83E-766ED473680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365F4F-79B9-5896-3E9A-51829AB94A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18EE0F0-DE50-23F9-D390-034932306BA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8385A4F-6B5B-6CC7-867A-BAD3624A7A18}"/>
              </a:ext>
            </a:extLst>
          </p:cNvPr>
          <p:cNvSpPr/>
          <p:nvPr/>
        </p:nvSpPr>
        <p:spPr>
          <a:xfrm>
            <a:off x="1194125"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rgbClr val="FF0000"/>
                </a:solidFill>
                <a:latin typeface="Times New Roman" panose="02020603050405020304" pitchFamily="18" charset="0"/>
                <a:cs typeface="Times New Roman" panose="02020603050405020304" pitchFamily="18" charset="0"/>
              </a:rPr>
              <a:t>4. Revise and Reconnect the Idea's Components</a:t>
            </a:r>
          </a:p>
          <a:p>
            <a:pPr marL="285750" indent="-285750" algn="just">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It </a:t>
            </a:r>
            <a:r>
              <a:rPr lang="en-US" u="sng" dirty="0">
                <a:solidFill>
                  <a:srgbClr val="FF0000"/>
                </a:solidFill>
                <a:latin typeface="Times New Roman" panose="02020603050405020304" pitchFamily="18" charset="0"/>
                <a:cs typeface="Times New Roman" panose="02020603050405020304" pitchFamily="18" charset="0"/>
              </a:rPr>
              <a:t>involves revising it idea so that it contains greater potential value</a:t>
            </a:r>
            <a:r>
              <a:rPr lang="en-US" dirty="0">
                <a:solidFill>
                  <a:srgbClr val="333333"/>
                </a:solidFill>
                <a:latin typeface="Times New Roman" panose="02020603050405020304" pitchFamily="18" charset="0"/>
                <a:cs typeface="Times New Roman" panose="02020603050405020304" pitchFamily="18" charset="0"/>
              </a:rPr>
              <a:t>.</a:t>
            </a:r>
          </a:p>
          <a:p>
            <a:pPr marL="285750" indent="-285750" algn="just">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Entrepreneurs can prevent some of what is called </a:t>
            </a:r>
            <a:r>
              <a:rPr lang="en-US" b="1" dirty="0">
                <a:solidFill>
                  <a:srgbClr val="333333"/>
                </a:solidFill>
                <a:latin typeface="Times New Roman" panose="02020603050405020304" pitchFamily="18" charset="0"/>
                <a:cs typeface="Times New Roman" panose="02020603050405020304" pitchFamily="18" charset="0"/>
              </a:rPr>
              <a:t>idea infatuation</a:t>
            </a:r>
            <a:r>
              <a:rPr lang="en-US" dirty="0">
                <a:solidFill>
                  <a:srgbClr val="333333"/>
                </a:solidFill>
                <a:latin typeface="Times New Roman" panose="02020603050405020304" pitchFamily="18" charset="0"/>
                <a:cs typeface="Times New Roman" panose="02020603050405020304" pitchFamily="18" charset="0"/>
              </a:rPr>
              <a:t>, a pitfall of the opportunity identification process.</a:t>
            </a:r>
            <a:endParaRPr lang="en-US" dirty="0">
              <a:solidFill>
                <a:srgbClr val="2D3956"/>
              </a:solidFill>
              <a:latin typeface="Times New Roman" panose="02020603050405020304" pitchFamily="18" charset="0"/>
              <a:cs typeface="Times New Roman" panose="02020603050405020304" pitchFamily="18" charset="0"/>
            </a:endParaRPr>
          </a:p>
          <a:p>
            <a:pPr algn="just"/>
            <a:endParaRPr lang="en-US" b="1" dirty="0">
              <a:solidFill>
                <a:srgbClr val="FF0000"/>
              </a:solidFill>
              <a:latin typeface="Times New Roman" panose="02020603050405020304" pitchFamily="18" charset="0"/>
              <a:cs typeface="Times New Roman" panose="02020603050405020304" pitchFamily="18" charset="0"/>
            </a:endParaRPr>
          </a:p>
          <a:p>
            <a:pPr algn="just"/>
            <a:r>
              <a:rPr lang="en-US" sz="2000" b="1" dirty="0">
                <a:solidFill>
                  <a:srgbClr val="FF0000"/>
                </a:solidFill>
                <a:latin typeface="Times New Roman" panose="02020603050405020304" pitchFamily="18" charset="0"/>
                <a:cs typeface="Times New Roman" panose="02020603050405020304" pitchFamily="18" charset="0"/>
              </a:rPr>
              <a:t>5. Create the Opportunity</a:t>
            </a:r>
          </a:p>
          <a:p>
            <a:pPr marL="285750" indent="-285750" algn="just">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This involves </a:t>
            </a:r>
            <a:r>
              <a:rPr lang="en-US" u="sng" dirty="0">
                <a:solidFill>
                  <a:srgbClr val="FF0000"/>
                </a:solidFill>
                <a:latin typeface="Times New Roman" panose="02020603050405020304" pitchFamily="18" charset="0"/>
                <a:cs typeface="Times New Roman" panose="02020603050405020304" pitchFamily="18" charset="0"/>
              </a:rPr>
              <a:t>obtaining an accurate understanding of how the intended market will use the idea to fill its need or solve its problem</a:t>
            </a:r>
            <a:r>
              <a:rPr lang="en-US" dirty="0">
                <a:solidFill>
                  <a:srgbClr val="333333"/>
                </a:solidFill>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endParaRPr lang="en-US" dirty="0">
              <a:solidFill>
                <a:srgbClr val="333333"/>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endParaRPr lang="en-US" dirty="0">
              <a:solidFill>
                <a:srgbClr val="333333"/>
              </a:solidFill>
              <a:latin typeface="Times New Roman" panose="02020603050405020304" pitchFamily="18" charset="0"/>
              <a:cs typeface="Times New Roman" panose="02020603050405020304" pitchFamily="18" charset="0"/>
            </a:endParaRPr>
          </a:p>
          <a:p>
            <a:pPr algn="just"/>
            <a:r>
              <a:rPr lang="en-US" sz="2000" b="1" dirty="0">
                <a:solidFill>
                  <a:srgbClr val="FF0000"/>
                </a:solidFill>
                <a:latin typeface="Times New Roman" panose="02020603050405020304" pitchFamily="18" charset="0"/>
                <a:cs typeface="Times New Roman" panose="02020603050405020304" pitchFamily="18" charset="0"/>
              </a:rPr>
              <a:t>6. Harvest: Develop the Vision for Implementation</a:t>
            </a:r>
          </a:p>
          <a:p>
            <a:pPr marL="285750" indent="-285750" algn="just">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Harvesting the opportunity involves </a:t>
            </a:r>
            <a:r>
              <a:rPr lang="en-US" b="1" i="1" dirty="0">
                <a:solidFill>
                  <a:srgbClr val="FF0000"/>
                </a:solidFill>
                <a:latin typeface="Times New Roman" panose="02020603050405020304" pitchFamily="18" charset="0"/>
                <a:cs typeface="Times New Roman" panose="02020603050405020304" pitchFamily="18" charset="0"/>
              </a:rPr>
              <a:t>creating the vision </a:t>
            </a:r>
            <a:r>
              <a:rPr lang="en-US" dirty="0">
                <a:solidFill>
                  <a:srgbClr val="333333"/>
                </a:solidFill>
                <a:latin typeface="Times New Roman" panose="02020603050405020304" pitchFamily="18" charset="0"/>
                <a:cs typeface="Times New Roman" panose="02020603050405020304" pitchFamily="18" charset="0"/>
              </a:rPr>
              <a:t>for its evaluation and potential implementation. </a:t>
            </a:r>
          </a:p>
          <a:p>
            <a:pPr marL="285750" indent="-285750" algn="just">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It means </a:t>
            </a:r>
            <a:r>
              <a:rPr lang="en-US" u="sng" dirty="0">
                <a:solidFill>
                  <a:srgbClr val="FF0000"/>
                </a:solidFill>
                <a:latin typeface="Times New Roman" panose="02020603050405020304" pitchFamily="18" charset="0"/>
                <a:cs typeface="Times New Roman" panose="02020603050405020304" pitchFamily="18" charset="0"/>
              </a:rPr>
              <a:t>considering what will happen if the idea is put into action</a:t>
            </a:r>
            <a:r>
              <a:rPr lang="en-US" dirty="0">
                <a:solidFill>
                  <a:srgbClr val="333333"/>
                </a:solidFill>
                <a:latin typeface="Times New Roman" panose="02020603050405020304" pitchFamily="18" charset="0"/>
                <a:cs typeface="Times New Roman" panose="02020603050405020304" pitchFamily="18" charset="0"/>
              </a:rPr>
              <a:t>.</a:t>
            </a:r>
          </a:p>
        </p:txBody>
      </p:sp>
      <p:pic>
        <p:nvPicPr>
          <p:cNvPr id="5" name="Graphic 21">
            <a:extLst>
              <a:ext uri="{FF2B5EF4-FFF2-40B4-BE49-F238E27FC236}">
                <a16:creationId xmlns:a16="http://schemas.microsoft.com/office/drawing/2014/main" id="{09A9FC2C-A0D6-3591-DB75-A4AC83A220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2" name="Group 1">
            <a:extLst>
              <a:ext uri="{FF2B5EF4-FFF2-40B4-BE49-F238E27FC236}">
                <a16:creationId xmlns:a16="http://schemas.microsoft.com/office/drawing/2014/main" id="{EB5FD481-AB8A-8689-265D-73FBD5DDCD0C}"/>
              </a:ext>
            </a:extLst>
          </p:cNvPr>
          <p:cNvGrpSpPr/>
          <p:nvPr/>
        </p:nvGrpSpPr>
        <p:grpSpPr>
          <a:xfrm>
            <a:off x="2263874" y="878966"/>
            <a:ext cx="5835097" cy="547431"/>
            <a:chOff x="2097942" y="977724"/>
            <a:chExt cx="3763946" cy="547431"/>
          </a:xfrm>
        </p:grpSpPr>
        <p:sp>
          <p:nvSpPr>
            <p:cNvPr id="3" name="Rectangle 2">
              <a:extLst>
                <a:ext uri="{FF2B5EF4-FFF2-40B4-BE49-F238E27FC236}">
                  <a16:creationId xmlns:a16="http://schemas.microsoft.com/office/drawing/2014/main" id="{242AD5CB-655C-92F8-9181-8823858FE6CF}"/>
                </a:ext>
              </a:extLst>
            </p:cNvPr>
            <p:cNvSpPr/>
            <p:nvPr/>
          </p:nvSpPr>
          <p:spPr>
            <a:xfrm>
              <a:off x="2097942" y="977724"/>
              <a:ext cx="3570143"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73FF8DF9-B2B5-EC8D-CD1C-CDAF1A9C6119}"/>
                </a:ext>
              </a:extLst>
            </p:cNvPr>
            <p:cNvSpPr txBox="1"/>
            <p:nvPr/>
          </p:nvSpPr>
          <p:spPr>
            <a:xfrm>
              <a:off x="2225901" y="1001672"/>
              <a:ext cx="363598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Opportunity SEARCH</a:t>
              </a:r>
            </a:p>
          </p:txBody>
        </p:sp>
      </p:grpSp>
    </p:spTree>
    <p:extLst>
      <p:ext uri="{BB962C8B-B14F-4D97-AF65-F5344CB8AC3E}">
        <p14:creationId xmlns:p14="http://schemas.microsoft.com/office/powerpoint/2010/main" val="131683716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56EED-1316-A4CD-64C1-B811E142CC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F38E69-B061-43D8-F6B6-E5B07B947FB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CBFEA75-0C56-547D-077C-94A409568EA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D234D0C-D350-BE88-0E3D-F5944AAE07C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5240F0F-A184-6564-236B-15B271EAD6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FD500487-9EC8-DD99-2DB8-E14FC4E6F8D1}"/>
              </a:ext>
            </a:extLst>
          </p:cNvPr>
          <p:cNvPicPr>
            <a:picLocks noChangeAspect="1"/>
          </p:cNvPicPr>
          <p:nvPr/>
        </p:nvPicPr>
        <p:blipFill>
          <a:blip r:embed="rId4"/>
          <a:stretch>
            <a:fillRect/>
          </a:stretch>
        </p:blipFill>
        <p:spPr>
          <a:xfrm>
            <a:off x="1505759" y="1488216"/>
            <a:ext cx="8482914" cy="3994937"/>
          </a:xfrm>
          <a:prstGeom prst="rect">
            <a:avLst/>
          </a:prstGeom>
        </p:spPr>
      </p:pic>
    </p:spTree>
    <p:extLst>
      <p:ext uri="{BB962C8B-B14F-4D97-AF65-F5344CB8AC3E}">
        <p14:creationId xmlns:p14="http://schemas.microsoft.com/office/powerpoint/2010/main" val="149929297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5E7C1-7BCB-C598-4672-F7C16CB8DCC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076302-C9F4-F137-C438-82ECAE05D80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B4FD482-F83E-0F83-31FE-2929B039C3A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021A6F4-4CFB-5126-C8FA-5B958105A653}"/>
              </a:ext>
            </a:extLst>
          </p:cNvPr>
          <p:cNvSpPr/>
          <p:nvPr/>
        </p:nvSpPr>
        <p:spPr>
          <a:xfrm>
            <a:off x="1938708"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accent1"/>
                </a:solidFill>
                <a:latin typeface="Times New Roman" panose="02020603050405020304" pitchFamily="18" charset="0"/>
                <a:cs typeface="Times New Roman" panose="02020603050405020304" pitchFamily="18" charset="0"/>
              </a:rPr>
              <a:t>Building Entrepreneurial Culture to Support Creativity &amp; Innovation</a:t>
            </a:r>
          </a:p>
          <a:p>
            <a:endParaRPr lang="en-US" sz="3600" b="1" dirty="0">
              <a:solidFill>
                <a:srgbClr val="333333"/>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400" dirty="0">
                <a:solidFill>
                  <a:srgbClr val="333333"/>
                </a:solidFill>
                <a:latin typeface="Times New Roman" panose="02020603050405020304" pitchFamily="18" charset="0"/>
                <a:cs typeface="Times New Roman" panose="02020603050405020304" pitchFamily="18" charset="0"/>
              </a:rPr>
              <a:t>A </a:t>
            </a:r>
            <a:r>
              <a:rPr lang="en-US" sz="2800" b="1" i="1" dirty="0">
                <a:solidFill>
                  <a:srgbClr val="FF0000"/>
                </a:solidFill>
                <a:latin typeface="Times New Roman" panose="02020603050405020304" pitchFamily="18" charset="0"/>
                <a:cs typeface="Times New Roman" panose="02020603050405020304" pitchFamily="18" charset="0"/>
              </a:rPr>
              <a:t>prohibitive </a:t>
            </a:r>
            <a:r>
              <a:rPr lang="en-US" sz="2800" b="1" dirty="0">
                <a:solidFill>
                  <a:srgbClr val="FF0000"/>
                </a:solidFill>
                <a:latin typeface="Times New Roman" panose="02020603050405020304" pitchFamily="18" charset="0"/>
                <a:cs typeface="Times New Roman" panose="02020603050405020304" pitchFamily="18" charset="0"/>
              </a:rPr>
              <a:t>culture </a:t>
            </a:r>
            <a:r>
              <a:rPr lang="en-US" sz="2400" dirty="0">
                <a:solidFill>
                  <a:srgbClr val="333333"/>
                </a:solidFill>
                <a:latin typeface="Times New Roman" panose="02020603050405020304" pitchFamily="18" charset="0"/>
                <a:cs typeface="Times New Roman" panose="02020603050405020304" pitchFamily="18" charset="0"/>
              </a:rPr>
              <a:t>is one that </a:t>
            </a:r>
            <a:r>
              <a:rPr lang="en-US" sz="2400" dirty="0">
                <a:solidFill>
                  <a:srgbClr val="FF0000"/>
                </a:solidFill>
                <a:latin typeface="Times New Roman" panose="02020603050405020304" pitchFamily="18" charset="0"/>
                <a:cs typeface="Times New Roman" panose="02020603050405020304" pitchFamily="18" charset="0"/>
              </a:rPr>
              <a:t>keeps ideas and opportunities from emerging and being put into practice</a:t>
            </a:r>
            <a:r>
              <a:rPr lang="en-US" sz="2400" dirty="0">
                <a:solidFill>
                  <a:srgbClr val="333333"/>
                </a:solidFill>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endParaRPr lang="en-US" sz="2400" dirty="0">
              <a:solidFill>
                <a:srgbClr val="333333"/>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400" dirty="0">
                <a:solidFill>
                  <a:srgbClr val="333333"/>
                </a:solidFill>
                <a:latin typeface="Times New Roman" panose="02020603050405020304" pitchFamily="18" charset="0"/>
                <a:cs typeface="Times New Roman" panose="02020603050405020304" pitchFamily="18" charset="0"/>
              </a:rPr>
              <a:t>An </a:t>
            </a:r>
            <a:r>
              <a:rPr lang="en-US" sz="2800" b="1" i="1" dirty="0">
                <a:solidFill>
                  <a:srgbClr val="FF0000"/>
                </a:solidFill>
                <a:latin typeface="Times New Roman" panose="02020603050405020304" pitchFamily="18" charset="0"/>
                <a:cs typeface="Times New Roman" panose="02020603050405020304" pitchFamily="18" charset="0"/>
              </a:rPr>
              <a:t>inquisitive </a:t>
            </a:r>
            <a:r>
              <a:rPr lang="en-US" sz="2800" b="1" dirty="0">
                <a:solidFill>
                  <a:srgbClr val="FF0000"/>
                </a:solidFill>
                <a:latin typeface="Times New Roman" panose="02020603050405020304" pitchFamily="18" charset="0"/>
                <a:cs typeface="Times New Roman" panose="02020603050405020304" pitchFamily="18" charset="0"/>
              </a:rPr>
              <a:t>culture </a:t>
            </a:r>
            <a:r>
              <a:rPr lang="en-US" sz="2400" dirty="0">
                <a:solidFill>
                  <a:srgbClr val="333333"/>
                </a:solidFill>
                <a:latin typeface="Times New Roman" panose="02020603050405020304" pitchFamily="18" charset="0"/>
                <a:cs typeface="Times New Roman" panose="02020603050405020304" pitchFamily="18" charset="0"/>
              </a:rPr>
              <a:t>is one that </a:t>
            </a:r>
            <a:r>
              <a:rPr lang="en-US" sz="2400" dirty="0">
                <a:solidFill>
                  <a:srgbClr val="FF0000"/>
                </a:solidFill>
                <a:latin typeface="Times New Roman" panose="02020603050405020304" pitchFamily="18" charset="0"/>
                <a:cs typeface="Times New Roman" panose="02020603050405020304" pitchFamily="18" charset="0"/>
              </a:rPr>
              <a:t>seeks to discover what's right about new ideas and concepts</a:t>
            </a:r>
            <a:r>
              <a:rPr lang="en-US" sz="2400" dirty="0">
                <a:solidFill>
                  <a:srgbClr val="333333"/>
                </a:solidFill>
                <a:latin typeface="Times New Roman" panose="02020603050405020304" pitchFamily="18" charset="0"/>
                <a:cs typeface="Times New Roman" panose="02020603050405020304" pitchFamily="18" charset="0"/>
              </a:rPr>
              <a:t>.</a:t>
            </a:r>
          </a:p>
        </p:txBody>
      </p:sp>
      <p:pic>
        <p:nvPicPr>
          <p:cNvPr id="2" name="Graphic 21">
            <a:extLst>
              <a:ext uri="{FF2B5EF4-FFF2-40B4-BE49-F238E27FC236}">
                <a16:creationId xmlns:a16="http://schemas.microsoft.com/office/drawing/2014/main" id="{2D60BE3F-308A-F91C-94E1-5033BDFD5B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42675"/>
            <a:ext cx="2305141" cy="1076343"/>
          </a:xfrm>
          <a:prstGeom prst="rect">
            <a:avLst/>
          </a:prstGeom>
        </p:spPr>
      </p:pic>
    </p:spTree>
    <p:extLst>
      <p:ext uri="{BB962C8B-B14F-4D97-AF65-F5344CB8AC3E}">
        <p14:creationId xmlns:p14="http://schemas.microsoft.com/office/powerpoint/2010/main" val="82119539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3942D84-15E5-E17F-4EFD-A9390A235A35}"/>
              </a:ext>
            </a:extLst>
          </p:cNvPr>
          <p:cNvSpPr/>
          <p:nvPr/>
        </p:nvSpPr>
        <p:spPr>
          <a:xfrm>
            <a:off x="8537418" y="1017198"/>
            <a:ext cx="3654582" cy="5294183"/>
          </a:xfrm>
          <a:prstGeom prst="roundRect">
            <a:avLst>
              <a:gd name="adj" fmla="val 6140"/>
            </a:avLst>
          </a:prstGeom>
          <a:solidFill>
            <a:srgbClr val="00B0F0">
              <a:alpha val="62000"/>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39" y="1266558"/>
            <a:ext cx="10079071" cy="478033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BE2E0224-41C0-3671-CA6C-F16602960D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3326"/>
            <a:ext cx="2305141" cy="1076343"/>
          </a:xfrm>
          <a:prstGeom prst="rect">
            <a:avLst/>
          </a:prstGeom>
        </p:spPr>
      </p:pic>
      <p:grpSp>
        <p:nvGrpSpPr>
          <p:cNvPr id="8" name="Group 7">
            <a:extLst>
              <a:ext uri="{FF2B5EF4-FFF2-40B4-BE49-F238E27FC236}">
                <a16:creationId xmlns:a16="http://schemas.microsoft.com/office/drawing/2014/main" id="{BBDB3953-85A0-A3E2-04C3-B8607F764C9D}"/>
              </a:ext>
            </a:extLst>
          </p:cNvPr>
          <p:cNvGrpSpPr/>
          <p:nvPr/>
        </p:nvGrpSpPr>
        <p:grpSpPr>
          <a:xfrm>
            <a:off x="2626178" y="636836"/>
            <a:ext cx="5810340" cy="891040"/>
            <a:chOff x="1839619" y="973826"/>
            <a:chExt cx="4384338" cy="891040"/>
          </a:xfrm>
        </p:grpSpPr>
        <p:sp>
          <p:nvSpPr>
            <p:cNvPr id="9" name="Rectangle 8">
              <a:extLst>
                <a:ext uri="{FF2B5EF4-FFF2-40B4-BE49-F238E27FC236}">
                  <a16:creationId xmlns:a16="http://schemas.microsoft.com/office/drawing/2014/main" id="{57CD9E6E-5B9A-8278-D851-7D7CDAFF1D6C}"/>
                </a:ext>
              </a:extLst>
            </p:cNvPr>
            <p:cNvSpPr/>
            <p:nvPr/>
          </p:nvSpPr>
          <p:spPr>
            <a:xfrm>
              <a:off x="1839619" y="973826"/>
              <a:ext cx="4384338"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10" name="TextBox 9">
              <a:extLst>
                <a:ext uri="{FF2B5EF4-FFF2-40B4-BE49-F238E27FC236}">
                  <a16:creationId xmlns:a16="http://schemas.microsoft.com/office/drawing/2014/main" id="{BB2C61EB-03A1-E7DD-3041-2DC598257C2E}"/>
                </a:ext>
              </a:extLst>
            </p:cNvPr>
            <p:cNvSpPr txBox="1"/>
            <p:nvPr/>
          </p:nvSpPr>
          <p:spPr>
            <a:xfrm>
              <a:off x="1967577" y="1033869"/>
              <a:ext cx="4128422" cy="830997"/>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Prohibitive Versus Inquisitive Culture</a:t>
              </a:r>
            </a:p>
          </p:txBody>
        </p:sp>
      </p:grpSp>
      <p:graphicFrame>
        <p:nvGraphicFramePr>
          <p:cNvPr id="3" name="Table 2">
            <a:extLst>
              <a:ext uri="{FF2B5EF4-FFF2-40B4-BE49-F238E27FC236}">
                <a16:creationId xmlns:a16="http://schemas.microsoft.com/office/drawing/2014/main" id="{A23DE0DA-C4C2-9899-12E9-61726B6FD514}"/>
              </a:ext>
            </a:extLst>
          </p:cNvPr>
          <p:cNvGraphicFramePr>
            <a:graphicFrameLocks noGrp="1"/>
          </p:cNvGraphicFramePr>
          <p:nvPr>
            <p:extLst>
              <p:ext uri="{D42A27DB-BD31-4B8C-83A1-F6EECF244321}">
                <p14:modId xmlns:p14="http://schemas.microsoft.com/office/powerpoint/2010/main" val="3012576323"/>
              </p:ext>
            </p:extLst>
          </p:nvPr>
        </p:nvGraphicFramePr>
        <p:xfrm>
          <a:off x="523415" y="1371157"/>
          <a:ext cx="10104296" cy="4561166"/>
        </p:xfrm>
        <a:graphic>
          <a:graphicData uri="http://schemas.openxmlformats.org/drawingml/2006/table">
            <a:tbl>
              <a:tblPr/>
              <a:tblGrid>
                <a:gridCol w="5039535">
                  <a:extLst>
                    <a:ext uri="{9D8B030D-6E8A-4147-A177-3AD203B41FA5}">
                      <a16:colId xmlns:a16="http://schemas.microsoft.com/office/drawing/2014/main" val="3297057121"/>
                    </a:ext>
                  </a:extLst>
                </a:gridCol>
                <a:gridCol w="5064761">
                  <a:extLst>
                    <a:ext uri="{9D8B030D-6E8A-4147-A177-3AD203B41FA5}">
                      <a16:colId xmlns:a16="http://schemas.microsoft.com/office/drawing/2014/main" val="4173506337"/>
                    </a:ext>
                  </a:extLst>
                </a:gridCol>
              </a:tblGrid>
              <a:tr h="400228">
                <a:tc>
                  <a:txBody>
                    <a:bodyPr/>
                    <a:lstStyle/>
                    <a:p>
                      <a:pPr algn="ctr"/>
                      <a:r>
                        <a:rPr lang="en-US" sz="2400" b="1" i="0" u="sng" dirty="0">
                          <a:solidFill>
                            <a:schemeClr val="accent1"/>
                          </a:solidFill>
                          <a:effectLst/>
                          <a:latin typeface="Times New Roman" panose="02020603050405020304" pitchFamily="18" charset="0"/>
                          <a:cs typeface="Times New Roman" panose="02020603050405020304" pitchFamily="18" charset="0"/>
                        </a:rPr>
                        <a:t>Prohibitive Culture </a:t>
                      </a:r>
                    </a:p>
                  </a:txBody>
                  <a:tcPr anchor="ctr">
                    <a:lnL>
                      <a:noFill/>
                    </a:lnL>
                    <a:lnR>
                      <a:noFill/>
                    </a:lnR>
                    <a:lnT>
                      <a:noFill/>
                    </a:lnT>
                    <a:lnB>
                      <a:noFill/>
                    </a:lnB>
                  </a:tcPr>
                </a:tc>
                <a:tc>
                  <a:txBody>
                    <a:bodyPr/>
                    <a:lstStyle/>
                    <a:p>
                      <a:pPr algn="ctr"/>
                      <a:r>
                        <a:rPr lang="en-US" sz="2400" b="1" i="0" u="sng" dirty="0">
                          <a:solidFill>
                            <a:schemeClr val="accent1"/>
                          </a:solidFill>
                          <a:effectLst/>
                          <a:latin typeface="Times New Roman" panose="02020603050405020304" pitchFamily="18" charset="0"/>
                          <a:cs typeface="Times New Roman" panose="02020603050405020304" pitchFamily="18" charset="0"/>
                        </a:rPr>
                        <a:t>Inquisitive Culture</a:t>
                      </a:r>
                    </a:p>
                  </a:txBody>
                  <a:tcPr anchor="ctr">
                    <a:lnL>
                      <a:noFill/>
                    </a:lnL>
                    <a:lnR>
                      <a:noFill/>
                    </a:lnR>
                    <a:lnT>
                      <a:noFill/>
                    </a:lnT>
                    <a:lnB>
                      <a:noFill/>
                    </a:lnB>
                  </a:tcPr>
                </a:tc>
                <a:extLst>
                  <a:ext uri="{0D108BD9-81ED-4DB2-BD59-A6C34878D82A}">
                    <a16:rowId xmlns:a16="http://schemas.microsoft.com/office/drawing/2014/main" val="3519149745"/>
                  </a:ext>
                </a:extLst>
              </a:tr>
              <a:tr h="593230">
                <a:tc>
                  <a:txBody>
                    <a:bodyPr/>
                    <a:lstStyle/>
                    <a:p>
                      <a:pPr algn="just"/>
                      <a:r>
                        <a:rPr lang="en-US" sz="1400" b="1" i="0" dirty="0">
                          <a:solidFill>
                            <a:srgbClr val="333333"/>
                          </a:solidFill>
                          <a:effectLst/>
                          <a:latin typeface="Times New Roman" panose="02020603050405020304" pitchFamily="18" charset="0"/>
                          <a:cs typeface="Times New Roman" panose="02020603050405020304" pitchFamily="18" charset="0"/>
                        </a:rPr>
                        <a:t>Allow only </a:t>
                      </a:r>
                      <a:r>
                        <a:rPr lang="en-US" sz="1400" b="1" i="0" u="sng" dirty="0">
                          <a:solidFill>
                            <a:srgbClr val="FF0000"/>
                          </a:solidFill>
                          <a:effectLst/>
                          <a:latin typeface="Times New Roman" panose="02020603050405020304" pitchFamily="18" charset="0"/>
                          <a:cs typeface="Times New Roman" panose="02020603050405020304" pitchFamily="18" charset="0"/>
                        </a:rPr>
                        <a:t>formal meetings and interactions</a:t>
                      </a:r>
                      <a:r>
                        <a:rPr lang="en-US" sz="1400" b="1" i="0" dirty="0">
                          <a:solidFill>
                            <a:srgbClr val="333333"/>
                          </a:solidFill>
                          <a:effectLst/>
                          <a:latin typeface="Times New Roman" panose="02020603050405020304" pitchFamily="18" charset="0"/>
                          <a:cs typeface="Times New Roman" panose="02020603050405020304" pitchFamily="18" charset="0"/>
                        </a:rPr>
                        <a:t>: Ideas are shared at scheduled times</a:t>
                      </a:r>
                      <a:endParaRPr lang="en-US" sz="1400" b="1" dirty="0">
                        <a:effectLst/>
                        <a:latin typeface="Times New Roman" panose="02020603050405020304" pitchFamily="18" charset="0"/>
                        <a:cs typeface="Times New Roman" panose="02020603050405020304" pitchFamily="18" charset="0"/>
                      </a:endParaRPr>
                    </a:p>
                  </a:txBody>
                  <a:tcPr anchor="ctr">
                    <a:lnL>
                      <a:noFill/>
                    </a:lnL>
                    <a:lnR>
                      <a:noFill/>
                    </a:lnR>
                    <a:lnT>
                      <a:noFill/>
                    </a:lnT>
                    <a:lnB>
                      <a:noFill/>
                    </a:lnB>
                  </a:tcPr>
                </a:tc>
                <a:tc>
                  <a:txBody>
                    <a:bodyPr/>
                    <a:lstStyle/>
                    <a:p>
                      <a:r>
                        <a:rPr lang="en-US" sz="1400" b="1" i="0" dirty="0">
                          <a:solidFill>
                            <a:srgbClr val="333333"/>
                          </a:solidFill>
                          <a:effectLst/>
                          <a:latin typeface="Times New Roman" panose="02020603050405020304" pitchFamily="18" charset="0"/>
                          <a:cs typeface="Times New Roman" panose="02020603050405020304" pitchFamily="18" charset="0"/>
                        </a:rPr>
                        <a:t>Encourage </a:t>
                      </a:r>
                      <a:r>
                        <a:rPr lang="en-US" sz="1400" b="1" i="0" u="sng" dirty="0">
                          <a:solidFill>
                            <a:srgbClr val="FF0000"/>
                          </a:solidFill>
                          <a:effectLst/>
                          <a:latin typeface="Times New Roman" panose="02020603050405020304" pitchFamily="18" charset="0"/>
                          <a:cs typeface="Times New Roman" panose="02020603050405020304" pitchFamily="18" charset="0"/>
                        </a:rPr>
                        <a:t>informal meetings and conversations</a:t>
                      </a:r>
                      <a:r>
                        <a:rPr lang="en-US" sz="1400" b="1" i="0" dirty="0">
                          <a:solidFill>
                            <a:srgbClr val="333333"/>
                          </a:solidFill>
                          <a:effectLst/>
                          <a:latin typeface="Times New Roman" panose="02020603050405020304" pitchFamily="18" charset="0"/>
                          <a:cs typeface="Times New Roman" panose="02020603050405020304" pitchFamily="18" charset="0"/>
                        </a:rPr>
                        <a:t>: Ideas are shared anywhere, anytime</a:t>
                      </a:r>
                      <a:endParaRPr lang="en-US" sz="1400" b="1" dirty="0">
                        <a:effectLst/>
                        <a:latin typeface="Times New Roman" panose="02020603050405020304" pitchFamily="18" charset="0"/>
                        <a:cs typeface="Times New Roman" panose="02020603050405020304" pitchFamily="18" charset="0"/>
                      </a:endParaRPr>
                    </a:p>
                  </a:txBody>
                  <a:tcPr anchor="ctr">
                    <a:lnL>
                      <a:noFill/>
                    </a:lnL>
                    <a:lnR>
                      <a:noFill/>
                    </a:lnR>
                    <a:lnT>
                      <a:noFill/>
                    </a:lnT>
                    <a:lnB>
                      <a:noFill/>
                    </a:lnB>
                  </a:tcPr>
                </a:tc>
                <a:extLst>
                  <a:ext uri="{0D108BD9-81ED-4DB2-BD59-A6C34878D82A}">
                    <a16:rowId xmlns:a16="http://schemas.microsoft.com/office/drawing/2014/main" val="1925681571"/>
                  </a:ext>
                </a:extLst>
              </a:tr>
              <a:tr h="377510">
                <a:tc>
                  <a:txBody>
                    <a:bodyPr/>
                    <a:lstStyle/>
                    <a:p>
                      <a:r>
                        <a:rPr lang="en-US" sz="1400" b="0" i="0" dirty="0">
                          <a:solidFill>
                            <a:srgbClr val="333333"/>
                          </a:solidFill>
                          <a:effectLst/>
                          <a:latin typeface="Times New Roman" panose="02020603050405020304" pitchFamily="18" charset="0"/>
                          <a:cs typeface="Times New Roman" panose="02020603050405020304" pitchFamily="18" charset="0"/>
                        </a:rPr>
                        <a:t>Expect and reward only success </a:t>
                      </a:r>
                      <a:endParaRPr lang="en-US" sz="1400" dirty="0">
                        <a:effectLst/>
                        <a:latin typeface="Times New Roman" panose="02020603050405020304" pitchFamily="18" charset="0"/>
                        <a:cs typeface="Times New Roman" panose="02020603050405020304" pitchFamily="18" charset="0"/>
                      </a:endParaRPr>
                    </a:p>
                  </a:txBody>
                  <a:tcPr anchor="ctr">
                    <a:lnL>
                      <a:noFill/>
                    </a:lnL>
                    <a:lnR>
                      <a:noFill/>
                    </a:lnR>
                    <a:lnT>
                      <a:noFill/>
                    </a:lnT>
                    <a:lnB>
                      <a:noFill/>
                    </a:lnB>
                  </a:tcPr>
                </a:tc>
                <a:tc>
                  <a:txBody>
                    <a:bodyPr/>
                    <a:lstStyle/>
                    <a:p>
                      <a:r>
                        <a:rPr lang="en-US" sz="1400" b="0" i="0" dirty="0">
                          <a:solidFill>
                            <a:srgbClr val="333333"/>
                          </a:solidFill>
                          <a:effectLst/>
                          <a:latin typeface="Times New Roman" panose="02020603050405020304" pitchFamily="18" charset="0"/>
                          <a:cs typeface="Times New Roman" panose="02020603050405020304" pitchFamily="18" charset="0"/>
                        </a:rPr>
                        <a:t>Recognize and reward “nice tries”</a:t>
                      </a:r>
                      <a:endParaRPr lang="en-US" sz="1400" dirty="0">
                        <a:effectLst/>
                        <a:latin typeface="Times New Roman" panose="02020603050405020304" pitchFamily="18" charset="0"/>
                        <a:cs typeface="Times New Roman" panose="02020603050405020304" pitchFamily="18" charset="0"/>
                      </a:endParaRPr>
                    </a:p>
                  </a:txBody>
                  <a:tcPr anchor="ctr">
                    <a:lnL>
                      <a:noFill/>
                    </a:lnL>
                    <a:lnR>
                      <a:noFill/>
                    </a:lnR>
                    <a:lnT>
                      <a:noFill/>
                    </a:lnT>
                    <a:lnB>
                      <a:noFill/>
                    </a:lnB>
                  </a:tcPr>
                </a:tc>
                <a:extLst>
                  <a:ext uri="{0D108BD9-81ED-4DB2-BD59-A6C34878D82A}">
                    <a16:rowId xmlns:a16="http://schemas.microsoft.com/office/drawing/2014/main" val="1141207218"/>
                  </a:ext>
                </a:extLst>
              </a:tr>
              <a:tr h="566990">
                <a:tc>
                  <a:txBody>
                    <a:bodyPr/>
                    <a:lstStyle/>
                    <a:p>
                      <a:pPr algn="just"/>
                      <a:r>
                        <a:rPr lang="en-US" sz="1400" b="1" i="0" dirty="0">
                          <a:solidFill>
                            <a:srgbClr val="333333"/>
                          </a:solidFill>
                          <a:effectLst/>
                          <a:latin typeface="Times New Roman" panose="02020603050405020304" pitchFamily="18" charset="0"/>
                          <a:cs typeface="Times New Roman" panose="02020603050405020304" pitchFamily="18" charset="0"/>
                        </a:rPr>
                        <a:t>Encourage your team or your employees to </a:t>
                      </a:r>
                      <a:r>
                        <a:rPr lang="en-US" sz="1400" b="1" i="0" u="sng" dirty="0">
                          <a:solidFill>
                            <a:srgbClr val="FF0000"/>
                          </a:solidFill>
                          <a:effectLst/>
                          <a:latin typeface="Times New Roman" panose="02020603050405020304" pitchFamily="18" charset="0"/>
                          <a:cs typeface="Times New Roman" panose="02020603050405020304" pitchFamily="18" charset="0"/>
                        </a:rPr>
                        <a:t>hold knowledge closely </a:t>
                      </a:r>
                      <a:endParaRPr lang="en-US" sz="1400" b="1" u="sng" dirty="0">
                        <a:solidFill>
                          <a:srgbClr val="FF0000"/>
                        </a:solidFill>
                        <a:effectLst/>
                        <a:latin typeface="Times New Roman" panose="02020603050405020304" pitchFamily="18" charset="0"/>
                        <a:cs typeface="Times New Roman" panose="02020603050405020304" pitchFamily="18" charset="0"/>
                      </a:endParaRPr>
                    </a:p>
                  </a:txBody>
                  <a:tcPr anchor="ctr">
                    <a:lnL>
                      <a:noFill/>
                    </a:lnL>
                    <a:lnR>
                      <a:noFill/>
                    </a:lnR>
                    <a:lnT>
                      <a:noFill/>
                    </a:lnT>
                    <a:lnB>
                      <a:noFill/>
                    </a:lnB>
                  </a:tcPr>
                </a:tc>
                <a:tc>
                  <a:txBody>
                    <a:bodyPr/>
                    <a:lstStyle/>
                    <a:p>
                      <a:r>
                        <a:rPr lang="en-US" sz="1200" b="1" i="0" dirty="0">
                          <a:solidFill>
                            <a:srgbClr val="333333"/>
                          </a:solidFill>
                          <a:effectLst/>
                          <a:latin typeface="Times New Roman" panose="02020603050405020304" pitchFamily="18" charset="0"/>
                          <a:cs typeface="Times New Roman" panose="02020603050405020304" pitchFamily="18" charset="0"/>
                        </a:rPr>
                        <a:t>Encourage your team or employees to </a:t>
                      </a:r>
                      <a:r>
                        <a:rPr lang="en-US" sz="1400" b="1" i="0" u="sng" dirty="0">
                          <a:solidFill>
                            <a:srgbClr val="FF0000"/>
                          </a:solidFill>
                          <a:effectLst/>
                          <a:latin typeface="Times New Roman" panose="02020603050405020304" pitchFamily="18" charset="0"/>
                          <a:cs typeface="Times New Roman" panose="02020603050405020304" pitchFamily="18" charset="0"/>
                        </a:rPr>
                        <a:t>share knowledge freely</a:t>
                      </a:r>
                    </a:p>
                    <a:p>
                      <a:endParaRPr lang="en-US" sz="1400" dirty="0">
                        <a:effectLst/>
                        <a:latin typeface="Times New Roman" panose="02020603050405020304" pitchFamily="18" charset="0"/>
                        <a:cs typeface="Times New Roman" panose="02020603050405020304" pitchFamily="18" charset="0"/>
                      </a:endParaRPr>
                    </a:p>
                  </a:txBody>
                  <a:tcPr anchor="ctr">
                    <a:lnL>
                      <a:noFill/>
                    </a:lnL>
                    <a:lnR>
                      <a:noFill/>
                    </a:lnR>
                    <a:lnT>
                      <a:noFill/>
                    </a:lnT>
                    <a:lnB>
                      <a:noFill/>
                    </a:lnB>
                  </a:tcPr>
                </a:tc>
                <a:extLst>
                  <a:ext uri="{0D108BD9-81ED-4DB2-BD59-A6C34878D82A}">
                    <a16:rowId xmlns:a16="http://schemas.microsoft.com/office/drawing/2014/main" val="368493082"/>
                  </a:ext>
                </a:extLst>
              </a:tr>
              <a:tr h="377510">
                <a:tc>
                  <a:txBody>
                    <a:bodyPr/>
                    <a:lstStyle/>
                    <a:p>
                      <a:r>
                        <a:rPr lang="en-US" sz="1400" b="0" i="0" dirty="0">
                          <a:solidFill>
                            <a:srgbClr val="333333"/>
                          </a:solidFill>
                          <a:effectLst/>
                          <a:latin typeface="Times New Roman" panose="02020603050405020304" pitchFamily="18" charset="0"/>
                          <a:cs typeface="Times New Roman" panose="02020603050405020304" pitchFamily="18" charset="0"/>
                        </a:rPr>
                        <a:t>Frown on risk taking </a:t>
                      </a:r>
                      <a:endParaRPr lang="en-US" sz="1400" dirty="0">
                        <a:effectLst/>
                        <a:latin typeface="Times New Roman" panose="02020603050405020304" pitchFamily="18" charset="0"/>
                        <a:cs typeface="Times New Roman" panose="02020603050405020304" pitchFamily="18" charset="0"/>
                      </a:endParaRPr>
                    </a:p>
                  </a:txBody>
                  <a:tcPr anchor="ctr">
                    <a:lnL>
                      <a:noFill/>
                    </a:lnL>
                    <a:lnR>
                      <a:noFill/>
                    </a:lnR>
                    <a:lnT>
                      <a:noFill/>
                    </a:lnT>
                    <a:lnB>
                      <a:noFill/>
                    </a:lnB>
                  </a:tcPr>
                </a:tc>
                <a:tc>
                  <a:txBody>
                    <a:bodyPr/>
                    <a:lstStyle/>
                    <a:p>
                      <a:r>
                        <a:rPr lang="en-US" sz="1400" b="0" i="0" dirty="0">
                          <a:solidFill>
                            <a:srgbClr val="333333"/>
                          </a:solidFill>
                          <a:effectLst/>
                          <a:latin typeface="Times New Roman" panose="02020603050405020304" pitchFamily="18" charset="0"/>
                          <a:cs typeface="Times New Roman" panose="02020603050405020304" pitchFamily="18" charset="0"/>
                        </a:rPr>
                        <a:t>Value risk taking and experimentation</a:t>
                      </a:r>
                      <a:endParaRPr lang="en-US" sz="1400" dirty="0">
                        <a:effectLst/>
                        <a:latin typeface="Times New Roman" panose="02020603050405020304" pitchFamily="18" charset="0"/>
                        <a:cs typeface="Times New Roman" panose="02020603050405020304" pitchFamily="18" charset="0"/>
                      </a:endParaRPr>
                    </a:p>
                  </a:txBody>
                  <a:tcPr anchor="ctr">
                    <a:lnL>
                      <a:noFill/>
                    </a:lnL>
                    <a:lnR>
                      <a:noFill/>
                    </a:lnR>
                    <a:lnT>
                      <a:noFill/>
                    </a:lnT>
                    <a:lnB>
                      <a:noFill/>
                    </a:lnB>
                  </a:tcPr>
                </a:tc>
                <a:extLst>
                  <a:ext uri="{0D108BD9-81ED-4DB2-BD59-A6C34878D82A}">
                    <a16:rowId xmlns:a16="http://schemas.microsoft.com/office/drawing/2014/main" val="4051317166"/>
                  </a:ext>
                </a:extLst>
              </a:tr>
              <a:tr h="593230">
                <a:tc>
                  <a:txBody>
                    <a:bodyPr/>
                    <a:lstStyle/>
                    <a:p>
                      <a:pPr algn="just"/>
                      <a:r>
                        <a:rPr lang="en-US" sz="1400" b="1" i="0" dirty="0">
                          <a:solidFill>
                            <a:srgbClr val="333333"/>
                          </a:solidFill>
                          <a:effectLst/>
                          <a:latin typeface="Times New Roman" panose="02020603050405020304" pitchFamily="18" charset="0"/>
                          <a:cs typeface="Times New Roman" panose="02020603050405020304" pitchFamily="18" charset="0"/>
                        </a:rPr>
                        <a:t>Reinforce behaviors that uphold tradition: “We've always done it this way”</a:t>
                      </a:r>
                      <a:endParaRPr lang="en-US" sz="1400" b="1" dirty="0">
                        <a:effectLst/>
                        <a:latin typeface="Times New Roman" panose="02020603050405020304" pitchFamily="18" charset="0"/>
                        <a:cs typeface="Times New Roman" panose="02020603050405020304" pitchFamily="18" charset="0"/>
                      </a:endParaRPr>
                    </a:p>
                  </a:txBody>
                  <a:tcPr anchor="ctr">
                    <a:lnL>
                      <a:noFill/>
                    </a:lnL>
                    <a:lnR>
                      <a:noFill/>
                    </a:lnR>
                    <a:lnT>
                      <a:noFill/>
                    </a:lnT>
                    <a:lnB>
                      <a:noFill/>
                    </a:lnB>
                  </a:tcPr>
                </a:tc>
                <a:tc>
                  <a:txBody>
                    <a:bodyPr/>
                    <a:lstStyle/>
                    <a:p>
                      <a:r>
                        <a:rPr lang="en-US" sz="1400" b="1" i="0" dirty="0">
                          <a:solidFill>
                            <a:srgbClr val="333333"/>
                          </a:solidFill>
                          <a:effectLst/>
                          <a:latin typeface="Times New Roman" panose="02020603050405020304" pitchFamily="18" charset="0"/>
                          <a:cs typeface="Times New Roman" panose="02020603050405020304" pitchFamily="18" charset="0"/>
                        </a:rPr>
                        <a:t>Reinforce behaviors that question tradition: “Why do we always do it that way?”</a:t>
                      </a:r>
                      <a:endParaRPr lang="en-US" sz="1400" b="1" dirty="0">
                        <a:effectLst/>
                        <a:latin typeface="Times New Roman" panose="02020603050405020304" pitchFamily="18" charset="0"/>
                        <a:cs typeface="Times New Roman" panose="02020603050405020304" pitchFamily="18" charset="0"/>
                      </a:endParaRPr>
                    </a:p>
                  </a:txBody>
                  <a:tcPr anchor="ctr">
                    <a:lnL>
                      <a:noFill/>
                    </a:lnL>
                    <a:lnR>
                      <a:noFill/>
                    </a:lnR>
                    <a:lnT>
                      <a:noFill/>
                    </a:lnT>
                    <a:lnB>
                      <a:noFill/>
                    </a:lnB>
                  </a:tcPr>
                </a:tc>
                <a:extLst>
                  <a:ext uri="{0D108BD9-81ED-4DB2-BD59-A6C34878D82A}">
                    <a16:rowId xmlns:a16="http://schemas.microsoft.com/office/drawing/2014/main" val="1525163214"/>
                  </a:ext>
                </a:extLst>
              </a:tr>
              <a:tr h="624756">
                <a:tc>
                  <a:txBody>
                    <a:bodyPr/>
                    <a:lstStyle/>
                    <a:p>
                      <a:r>
                        <a:rPr lang="en-US" sz="1400" b="0" i="0" dirty="0">
                          <a:solidFill>
                            <a:srgbClr val="333333"/>
                          </a:solidFill>
                          <a:effectLst/>
                          <a:latin typeface="Times New Roman" panose="02020603050405020304" pitchFamily="18" charset="0"/>
                          <a:cs typeface="Times New Roman" panose="02020603050405020304" pitchFamily="18" charset="0"/>
                        </a:rPr>
                        <a:t>Closely monitor the work and time of others: Don't trust them, they will slack off</a:t>
                      </a:r>
                      <a:endParaRPr lang="en-US" sz="1400" dirty="0">
                        <a:effectLst/>
                        <a:latin typeface="Times New Roman" panose="02020603050405020304" pitchFamily="18" charset="0"/>
                        <a:cs typeface="Times New Roman" panose="02020603050405020304" pitchFamily="18" charset="0"/>
                      </a:endParaRPr>
                    </a:p>
                  </a:txBody>
                  <a:tcPr anchor="ctr">
                    <a:lnL>
                      <a:noFill/>
                    </a:lnL>
                    <a:lnR>
                      <a:noFill/>
                    </a:lnR>
                    <a:lnT>
                      <a:noFill/>
                    </a:lnT>
                    <a:lnB>
                      <a:noFill/>
                    </a:lnB>
                  </a:tcPr>
                </a:tc>
                <a:tc>
                  <a:txBody>
                    <a:bodyPr/>
                    <a:lstStyle/>
                    <a:p>
                      <a:r>
                        <a:rPr lang="en-US" sz="1400" b="0" i="0" dirty="0">
                          <a:solidFill>
                            <a:srgbClr val="333333"/>
                          </a:solidFill>
                          <a:effectLst/>
                          <a:latin typeface="Times New Roman" panose="02020603050405020304" pitchFamily="18" charset="0"/>
                          <a:cs typeface="Times New Roman" panose="02020603050405020304" pitchFamily="18" charset="0"/>
                        </a:rPr>
                        <a:t>Allow others to perform their work the way they believe is best: Trust in their expertise</a:t>
                      </a:r>
                      <a:endParaRPr lang="en-US" sz="1400" dirty="0">
                        <a:effectLst/>
                        <a:latin typeface="Times New Roman" panose="02020603050405020304" pitchFamily="18" charset="0"/>
                        <a:cs typeface="Times New Roman" panose="02020603050405020304" pitchFamily="18" charset="0"/>
                      </a:endParaRPr>
                    </a:p>
                  </a:txBody>
                  <a:tcPr anchor="ctr">
                    <a:lnL>
                      <a:noFill/>
                    </a:lnL>
                    <a:lnR>
                      <a:noFill/>
                    </a:lnR>
                    <a:lnT>
                      <a:noFill/>
                    </a:lnT>
                    <a:lnB>
                      <a:noFill/>
                    </a:lnB>
                  </a:tcPr>
                </a:tc>
                <a:extLst>
                  <a:ext uri="{0D108BD9-81ED-4DB2-BD59-A6C34878D82A}">
                    <a16:rowId xmlns:a16="http://schemas.microsoft.com/office/drawing/2014/main" val="371045291"/>
                  </a:ext>
                </a:extLst>
              </a:tr>
              <a:tr h="593230">
                <a:tc>
                  <a:txBody>
                    <a:bodyPr/>
                    <a:lstStyle/>
                    <a:p>
                      <a:pPr algn="just"/>
                      <a:r>
                        <a:rPr lang="en-US" sz="1400" b="1" i="0" dirty="0">
                          <a:solidFill>
                            <a:srgbClr val="333333"/>
                          </a:solidFill>
                          <a:effectLst/>
                          <a:latin typeface="Times New Roman" panose="02020603050405020304" pitchFamily="18" charset="0"/>
                          <a:cs typeface="Times New Roman" panose="02020603050405020304" pitchFamily="18" charset="0"/>
                        </a:rPr>
                        <a:t>Encourage interaction with </a:t>
                      </a:r>
                      <a:r>
                        <a:rPr lang="en-US" sz="1400" b="1" i="0" u="sng" dirty="0">
                          <a:solidFill>
                            <a:srgbClr val="FF0000"/>
                          </a:solidFill>
                          <a:effectLst/>
                          <a:latin typeface="Times New Roman" panose="02020603050405020304" pitchFamily="18" charset="0"/>
                          <a:cs typeface="Times New Roman" panose="02020603050405020304" pitchFamily="18" charset="0"/>
                        </a:rPr>
                        <a:t>insiders only</a:t>
                      </a:r>
                      <a:endParaRPr lang="en-US" sz="1400" b="1" u="sng" dirty="0">
                        <a:solidFill>
                          <a:srgbClr val="FF0000"/>
                        </a:solidFill>
                        <a:effectLst/>
                        <a:latin typeface="Times New Roman" panose="02020603050405020304" pitchFamily="18" charset="0"/>
                        <a:cs typeface="Times New Roman" panose="02020603050405020304" pitchFamily="18" charset="0"/>
                      </a:endParaRPr>
                    </a:p>
                  </a:txBody>
                  <a:tcPr anchor="ctr">
                    <a:lnL>
                      <a:noFill/>
                    </a:lnL>
                    <a:lnR>
                      <a:noFill/>
                    </a:lnR>
                    <a:lnT>
                      <a:noFill/>
                    </a:lnT>
                    <a:lnB>
                      <a:noFill/>
                    </a:lnB>
                  </a:tcPr>
                </a:tc>
                <a:tc>
                  <a:txBody>
                    <a:bodyPr/>
                    <a:lstStyle/>
                    <a:p>
                      <a:r>
                        <a:rPr lang="en-US" sz="1400" b="1" i="0" dirty="0">
                          <a:solidFill>
                            <a:srgbClr val="333333"/>
                          </a:solidFill>
                          <a:effectLst/>
                          <a:latin typeface="Times New Roman" panose="02020603050405020304" pitchFamily="18" charset="0"/>
                          <a:cs typeface="Times New Roman" panose="02020603050405020304" pitchFamily="18" charset="0"/>
                        </a:rPr>
                        <a:t>Encourage interaction </a:t>
                      </a:r>
                      <a:r>
                        <a:rPr lang="en-US" sz="1400" b="1" i="0" u="sng" dirty="0">
                          <a:solidFill>
                            <a:srgbClr val="FF0000"/>
                          </a:solidFill>
                          <a:effectLst/>
                          <a:latin typeface="Times New Roman" panose="02020603050405020304" pitchFamily="18" charset="0"/>
                          <a:cs typeface="Times New Roman" panose="02020603050405020304" pitchFamily="18" charset="0"/>
                        </a:rPr>
                        <a:t>with customers and others outside </a:t>
                      </a:r>
                      <a:r>
                        <a:rPr lang="en-US" sz="1400" b="1" i="0" dirty="0">
                          <a:solidFill>
                            <a:srgbClr val="333333"/>
                          </a:solidFill>
                          <a:effectLst/>
                          <a:latin typeface="Times New Roman" panose="02020603050405020304" pitchFamily="18" charset="0"/>
                          <a:cs typeface="Times New Roman" panose="02020603050405020304" pitchFamily="18" charset="0"/>
                        </a:rPr>
                        <a:t>your organization</a:t>
                      </a:r>
                      <a:endParaRPr lang="en-US" sz="1400" b="1" dirty="0">
                        <a:effectLst/>
                        <a:latin typeface="Times New Roman" panose="02020603050405020304" pitchFamily="18" charset="0"/>
                        <a:cs typeface="Times New Roman" panose="02020603050405020304" pitchFamily="18" charset="0"/>
                      </a:endParaRPr>
                    </a:p>
                  </a:txBody>
                  <a:tcPr anchor="ctr">
                    <a:lnL>
                      <a:noFill/>
                    </a:lnL>
                    <a:lnR>
                      <a:noFill/>
                    </a:lnR>
                    <a:lnT>
                      <a:noFill/>
                    </a:lnT>
                    <a:lnB>
                      <a:noFill/>
                    </a:lnB>
                  </a:tcPr>
                </a:tc>
                <a:extLst>
                  <a:ext uri="{0D108BD9-81ED-4DB2-BD59-A6C34878D82A}">
                    <a16:rowId xmlns:a16="http://schemas.microsoft.com/office/drawing/2014/main" val="3136455825"/>
                  </a:ext>
                </a:extLst>
              </a:tr>
              <a:tr h="377510">
                <a:tc>
                  <a:txBody>
                    <a:bodyPr/>
                    <a:lstStyle/>
                    <a:p>
                      <a:r>
                        <a:rPr lang="en-US" sz="1400" b="0" i="0" dirty="0">
                          <a:solidFill>
                            <a:srgbClr val="333333"/>
                          </a:solidFill>
                          <a:effectLst/>
                          <a:latin typeface="Times New Roman" panose="02020603050405020304" pitchFamily="18" charset="0"/>
                          <a:cs typeface="Times New Roman" panose="02020603050405020304" pitchFamily="18" charset="0"/>
                        </a:rPr>
                        <a:t>Focus on </a:t>
                      </a:r>
                      <a:r>
                        <a:rPr lang="en-US" sz="1400" b="0" i="0" u="sng" dirty="0">
                          <a:solidFill>
                            <a:srgbClr val="FF0000"/>
                          </a:solidFill>
                          <a:effectLst/>
                          <a:latin typeface="Times New Roman" panose="02020603050405020304" pitchFamily="18" charset="0"/>
                          <a:cs typeface="Times New Roman" panose="02020603050405020304" pitchFamily="18" charset="0"/>
                        </a:rPr>
                        <a:t>internal processes and short-term performance</a:t>
                      </a:r>
                      <a:endParaRPr lang="en-US" sz="1400" u="sng" dirty="0">
                        <a:solidFill>
                          <a:srgbClr val="FF0000"/>
                        </a:solidFill>
                        <a:effectLst/>
                        <a:latin typeface="Times New Roman" panose="02020603050405020304" pitchFamily="18" charset="0"/>
                        <a:cs typeface="Times New Roman" panose="02020603050405020304" pitchFamily="18" charset="0"/>
                      </a:endParaRPr>
                    </a:p>
                  </a:txBody>
                  <a:tcPr anchor="ctr">
                    <a:lnL>
                      <a:noFill/>
                    </a:lnL>
                    <a:lnR>
                      <a:noFill/>
                    </a:lnR>
                    <a:lnT>
                      <a:noFill/>
                    </a:lnT>
                    <a:lnB>
                      <a:noFill/>
                    </a:lnB>
                  </a:tcPr>
                </a:tc>
                <a:tc>
                  <a:txBody>
                    <a:bodyPr/>
                    <a:lstStyle/>
                    <a:p>
                      <a:r>
                        <a:rPr lang="en-US" sz="1400" b="0" i="0" dirty="0">
                          <a:solidFill>
                            <a:srgbClr val="333333"/>
                          </a:solidFill>
                          <a:effectLst/>
                          <a:latin typeface="Times New Roman" panose="02020603050405020304" pitchFamily="18" charset="0"/>
                          <a:cs typeface="Times New Roman" panose="02020603050405020304" pitchFamily="18" charset="0"/>
                        </a:rPr>
                        <a:t>Focus on </a:t>
                      </a:r>
                      <a:r>
                        <a:rPr lang="en-US" sz="1400" b="0" i="0" u="sng" dirty="0">
                          <a:solidFill>
                            <a:srgbClr val="FF0000"/>
                          </a:solidFill>
                          <a:effectLst/>
                          <a:latin typeface="Times New Roman" panose="02020603050405020304" pitchFamily="18" charset="0"/>
                          <a:cs typeface="Times New Roman" panose="02020603050405020304" pitchFamily="18" charset="0"/>
                        </a:rPr>
                        <a:t>external changes </a:t>
                      </a:r>
                      <a:r>
                        <a:rPr lang="en-US" sz="1400" b="0" i="0" dirty="0">
                          <a:solidFill>
                            <a:srgbClr val="333333"/>
                          </a:solidFill>
                          <a:effectLst/>
                          <a:latin typeface="Times New Roman" panose="02020603050405020304" pitchFamily="18" charset="0"/>
                          <a:cs typeface="Times New Roman" panose="02020603050405020304" pitchFamily="18" charset="0"/>
                        </a:rPr>
                        <a:t>and </a:t>
                      </a:r>
                      <a:r>
                        <a:rPr lang="en-US" sz="1400" b="0" i="0" u="sng" dirty="0">
                          <a:solidFill>
                            <a:srgbClr val="FF0000"/>
                          </a:solidFill>
                          <a:effectLst/>
                          <a:latin typeface="Times New Roman" panose="02020603050405020304" pitchFamily="18" charset="0"/>
                          <a:cs typeface="Times New Roman" panose="02020603050405020304" pitchFamily="18" charset="0"/>
                        </a:rPr>
                        <a:t>long-term performance</a:t>
                      </a:r>
                      <a:endParaRPr lang="en-US" sz="1400" u="sng" dirty="0">
                        <a:solidFill>
                          <a:srgbClr val="FF0000"/>
                        </a:solidFill>
                        <a:effectLst/>
                        <a:latin typeface="Times New Roman" panose="02020603050405020304" pitchFamily="18" charset="0"/>
                        <a:cs typeface="Times New Roman" panose="02020603050405020304" pitchFamily="18" charset="0"/>
                      </a:endParaRPr>
                    </a:p>
                  </a:txBody>
                  <a:tcPr anchor="ctr">
                    <a:lnL>
                      <a:noFill/>
                    </a:lnL>
                    <a:lnR>
                      <a:noFill/>
                    </a:lnR>
                    <a:lnT>
                      <a:noFill/>
                    </a:lnT>
                    <a:lnB>
                      <a:noFill/>
                    </a:lnB>
                  </a:tcPr>
                </a:tc>
                <a:extLst>
                  <a:ext uri="{0D108BD9-81ED-4DB2-BD59-A6C34878D82A}">
                    <a16:rowId xmlns:a16="http://schemas.microsoft.com/office/drawing/2014/main" val="953857387"/>
                  </a:ext>
                </a:extLst>
              </a:tr>
            </a:tbl>
          </a:graphicData>
        </a:graphic>
      </p:graphicFrame>
    </p:spTree>
    <p:extLst>
      <p:ext uri="{BB962C8B-B14F-4D97-AF65-F5344CB8AC3E}">
        <p14:creationId xmlns:p14="http://schemas.microsoft.com/office/powerpoint/2010/main" val="2245755679"/>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F4E0B-C7D8-4CF2-CF94-DE254C834A8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132F2A6-ADC1-AECC-ACA4-36E09D6B114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06D9615-A4F8-5C10-3BA4-2E80CB4C6742}"/>
              </a:ext>
            </a:extLst>
          </p:cNvPr>
          <p:cNvSpPr/>
          <p:nvPr/>
        </p:nvSpPr>
        <p:spPr>
          <a:xfrm>
            <a:off x="867194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E35B3AA-5656-68B9-1238-5BE115E3845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50381C7B-1B9B-A5F4-79DE-E0E5093AEA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DEF82A93-0C0A-F823-CE02-B7EAA06D6776}"/>
              </a:ext>
            </a:extLst>
          </p:cNvPr>
          <p:cNvPicPr>
            <a:picLocks noChangeAspect="1"/>
          </p:cNvPicPr>
          <p:nvPr/>
        </p:nvPicPr>
        <p:blipFill>
          <a:blip r:embed="rId4"/>
          <a:stretch>
            <a:fillRect/>
          </a:stretch>
        </p:blipFill>
        <p:spPr>
          <a:xfrm>
            <a:off x="1560515" y="2264681"/>
            <a:ext cx="8586844" cy="3148150"/>
          </a:xfrm>
          <a:prstGeom prst="rect">
            <a:avLst/>
          </a:prstGeom>
        </p:spPr>
      </p:pic>
      <p:sp>
        <p:nvSpPr>
          <p:cNvPr id="4" name="TextBox 3">
            <a:extLst>
              <a:ext uri="{FF2B5EF4-FFF2-40B4-BE49-F238E27FC236}">
                <a16:creationId xmlns:a16="http://schemas.microsoft.com/office/drawing/2014/main" id="{C01DF5B2-B79C-9AD3-DBCA-9F5FFE0B236E}"/>
              </a:ext>
            </a:extLst>
          </p:cNvPr>
          <p:cNvSpPr txBox="1"/>
          <p:nvPr/>
        </p:nvSpPr>
        <p:spPr>
          <a:xfrm>
            <a:off x="1069056" y="1294277"/>
            <a:ext cx="9345750" cy="1384995"/>
          </a:xfrm>
          <a:prstGeom prst="rect">
            <a:avLst/>
          </a:prstGeom>
          <a:noFill/>
        </p:spPr>
        <p:txBody>
          <a:bodyPr wrap="square" rtlCol="0">
            <a:spAutoFit/>
          </a:bodyPr>
          <a:lstStyle/>
          <a:p>
            <a:pPr algn="ctr"/>
            <a:r>
              <a:rPr lang="en-US" sz="2800" b="1" dirty="0">
                <a:solidFill>
                  <a:srgbClr val="1A459D"/>
                </a:solidFill>
                <a:latin typeface="Times New Roman" panose="02020603050405020304" pitchFamily="18" charset="0"/>
                <a:cs typeface="Times New Roman" panose="02020603050405020304" pitchFamily="18" charset="0"/>
              </a:rPr>
              <a:t>Opportunity Recognition to Opportunity Evaluation: The Assessment Process</a:t>
            </a:r>
            <a:r>
              <a:rPr lang="en-US" sz="2800" b="1" dirty="0">
                <a:latin typeface="Times New Roman" panose="02020603050405020304" pitchFamily="18" charset="0"/>
                <a:cs typeface="Times New Roman" panose="02020603050405020304" pitchFamily="18" charset="0"/>
              </a:rPr>
              <a:t> </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74988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6"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BE6A34-0217-AAB2-DAFE-589CDEA92C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3067596-1D9D-432B-6D39-F6280B5A70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1EA3D36-3CB7-C12F-2133-E40F6B05618F}"/>
              </a:ext>
            </a:extLst>
          </p:cNvPr>
          <p:cNvSpPr/>
          <p:nvPr/>
        </p:nvSpPr>
        <p:spPr>
          <a:xfrm>
            <a:off x="8607914" y="952845"/>
            <a:ext cx="4128422" cy="5303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C6B6240-EF62-35AA-2EA5-39BF863F92AD}"/>
              </a:ext>
            </a:extLst>
          </p:cNvPr>
          <p:cNvSpPr/>
          <p:nvPr/>
        </p:nvSpPr>
        <p:spPr>
          <a:xfrm>
            <a:off x="1181062" y="1285192"/>
            <a:ext cx="9345750" cy="4807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rgbClr val="1A459D"/>
                </a:solidFill>
                <a:latin typeface="Frutiger-Bold"/>
              </a:rPr>
              <a:t>Opportunity Evaluation: Will the Idea for the New Venture Work?</a:t>
            </a:r>
            <a:r>
              <a:rPr lang="en-US" sz="2800" dirty="0"/>
              <a:t> </a:t>
            </a:r>
          </a:p>
          <a:p>
            <a:pPr marL="457200" indent="-457200" algn="just">
              <a:buFont typeface="Arial" panose="020B0604020202020204" pitchFamily="34" charset="0"/>
              <a:buChar char="•"/>
            </a:pPr>
            <a:r>
              <a:rPr lang="en-US" sz="2000" dirty="0">
                <a:solidFill>
                  <a:srgbClr val="242021"/>
                </a:solidFill>
                <a:latin typeface="Times New Roman" panose="02020603050405020304" pitchFamily="18" charset="0"/>
                <a:cs typeface="Times New Roman" panose="02020603050405020304" pitchFamily="18" charset="0"/>
              </a:rPr>
              <a:t>Once </a:t>
            </a:r>
            <a:r>
              <a:rPr lang="en-US" sz="2000" u="sng" dirty="0">
                <a:solidFill>
                  <a:srgbClr val="FF0000"/>
                </a:solidFill>
                <a:latin typeface="Times New Roman" panose="02020603050405020304" pitchFamily="18" charset="0"/>
                <a:cs typeface="Times New Roman" panose="02020603050405020304" pitchFamily="18" charset="0"/>
              </a:rPr>
              <a:t>entrepreneurs </a:t>
            </a:r>
            <a:r>
              <a:rPr lang="en-US" sz="2000" dirty="0">
                <a:solidFill>
                  <a:srgbClr val="242021"/>
                </a:solidFill>
                <a:latin typeface="Times New Roman" panose="02020603050405020304" pitchFamily="18" charset="0"/>
                <a:cs typeface="Times New Roman" panose="02020603050405020304" pitchFamily="18" charset="0"/>
              </a:rPr>
              <a:t>have developed the idea(s) for the new ventures, they </a:t>
            </a:r>
            <a:r>
              <a:rPr lang="en-US" sz="2000" u="sng" dirty="0">
                <a:solidFill>
                  <a:srgbClr val="FF0000"/>
                </a:solidFill>
                <a:latin typeface="Times New Roman" panose="02020603050405020304" pitchFamily="18" charset="0"/>
                <a:cs typeface="Times New Roman" panose="02020603050405020304" pitchFamily="18" charset="0"/>
              </a:rPr>
              <a:t>must begin the process of assessing whether or not the idea is in fact a viable business opportunity. </a:t>
            </a:r>
          </a:p>
          <a:p>
            <a:pPr marL="457200" indent="-457200" algn="just">
              <a:buFont typeface="Arial" panose="020B0604020202020204" pitchFamily="34" charset="0"/>
              <a:buChar char="•"/>
            </a:pPr>
            <a:r>
              <a:rPr lang="en-US" sz="2000" dirty="0">
                <a:solidFill>
                  <a:srgbClr val="FF0000"/>
                </a:solidFill>
                <a:latin typeface="Times New Roman" panose="02020603050405020304" pitchFamily="18" charset="0"/>
                <a:cs typeface="Times New Roman" panose="02020603050405020304" pitchFamily="18" charset="0"/>
              </a:rPr>
              <a:t>An idea can seem sound in theory but in reality have poor marketplace potential.</a:t>
            </a:r>
          </a:p>
          <a:p>
            <a:pPr marL="457200" indent="-457200" algn="just">
              <a:buFont typeface="Arial" panose="020B0604020202020204" pitchFamily="34" charset="0"/>
              <a:buChar char="•"/>
            </a:pPr>
            <a:r>
              <a:rPr lang="en-US" sz="2000" dirty="0">
                <a:solidFill>
                  <a:srgbClr val="242021"/>
                </a:solidFill>
                <a:latin typeface="Minion-Regular"/>
              </a:rPr>
              <a:t>While failures can also be attributed to poor execution of the idea, </a:t>
            </a:r>
            <a:r>
              <a:rPr lang="en-US" sz="2000" b="1" u="sng" dirty="0">
                <a:solidFill>
                  <a:srgbClr val="FF0000"/>
                </a:solidFill>
                <a:latin typeface="Minion-Regular"/>
              </a:rPr>
              <a:t>it is important to assess feasibility as early as possible </a:t>
            </a:r>
            <a:r>
              <a:rPr lang="en-US" sz="2000" u="sng" dirty="0">
                <a:solidFill>
                  <a:srgbClr val="FF0000"/>
                </a:solidFill>
                <a:latin typeface="Minion-Regular"/>
              </a:rPr>
              <a:t>to avoid the much costlier effects of failed implementation.</a:t>
            </a:r>
            <a:r>
              <a:rPr lang="en-US" sz="2000" dirty="0">
                <a:solidFill>
                  <a:srgbClr val="242021"/>
                </a:solidFill>
                <a:latin typeface="Minion-Regular"/>
              </a:rPr>
              <a:t> </a:t>
            </a:r>
          </a:p>
          <a:p>
            <a:pPr marL="457200" indent="-457200" algn="just">
              <a:buFont typeface="Arial" panose="020B0604020202020204" pitchFamily="34" charset="0"/>
              <a:buChar char="•"/>
            </a:pPr>
            <a:r>
              <a:rPr lang="en-US" sz="2000" b="1" dirty="0">
                <a:solidFill>
                  <a:srgbClr val="C00000"/>
                </a:solidFill>
                <a:latin typeface="Minion-Regular"/>
              </a:rPr>
              <a:t>Assessing an idea’s potential to become a good business opportunity is absolutely necessary</a:t>
            </a:r>
            <a:r>
              <a:rPr lang="en-US" sz="2000" dirty="0">
                <a:solidFill>
                  <a:srgbClr val="C00000"/>
                </a:solidFill>
                <a:latin typeface="Minion-Regular"/>
              </a:rPr>
              <a:t> </a:t>
            </a:r>
            <a:r>
              <a:rPr lang="en-US" sz="2000" u="sng" dirty="0">
                <a:solidFill>
                  <a:srgbClr val="C00000"/>
                </a:solidFill>
                <a:latin typeface="Minion-Regular"/>
              </a:rPr>
              <a:t>to avoid the allocation of scarce resources, including the entrepreneur’s time and effort.</a:t>
            </a:r>
            <a:r>
              <a:rPr lang="en-US" sz="2000" dirty="0">
                <a:solidFill>
                  <a:srgbClr val="C00000"/>
                </a:solidFill>
                <a:latin typeface="Minion-Regular"/>
              </a:rPr>
              <a:t> </a:t>
            </a:r>
          </a:p>
        </p:txBody>
      </p:sp>
      <p:pic>
        <p:nvPicPr>
          <p:cNvPr id="5" name="Graphic 21">
            <a:extLst>
              <a:ext uri="{FF2B5EF4-FFF2-40B4-BE49-F238E27FC236}">
                <a16:creationId xmlns:a16="http://schemas.microsoft.com/office/drawing/2014/main" id="{60085EE1-5A19-F928-8694-BBBB07AA08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6" name="Group 5">
            <a:extLst>
              <a:ext uri="{FF2B5EF4-FFF2-40B4-BE49-F238E27FC236}">
                <a16:creationId xmlns:a16="http://schemas.microsoft.com/office/drawing/2014/main" id="{0C911638-2E1D-AFBE-4057-B888CA827557}"/>
              </a:ext>
            </a:extLst>
          </p:cNvPr>
          <p:cNvGrpSpPr/>
          <p:nvPr/>
        </p:nvGrpSpPr>
        <p:grpSpPr>
          <a:xfrm>
            <a:off x="2097943" y="977724"/>
            <a:ext cx="4384338" cy="547431"/>
            <a:chOff x="2097943" y="977724"/>
            <a:chExt cx="4384338" cy="547431"/>
          </a:xfrm>
        </p:grpSpPr>
        <p:sp>
          <p:nvSpPr>
            <p:cNvPr id="2" name="Rectangle 1">
              <a:extLst>
                <a:ext uri="{FF2B5EF4-FFF2-40B4-BE49-F238E27FC236}">
                  <a16:creationId xmlns:a16="http://schemas.microsoft.com/office/drawing/2014/main" id="{E75CDD3A-26BF-A32E-E239-6C29E9226262}"/>
                </a:ext>
              </a:extLst>
            </p:cNvPr>
            <p:cNvSpPr/>
            <p:nvPr/>
          </p:nvSpPr>
          <p:spPr>
            <a:xfrm>
              <a:off x="2097943" y="977724"/>
              <a:ext cx="4384338"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C8AE2580-61E8-95E9-4E85-28D7ADD9FC92}"/>
                </a:ext>
              </a:extLst>
            </p:cNvPr>
            <p:cNvSpPr txBox="1"/>
            <p:nvPr/>
          </p:nvSpPr>
          <p:spPr>
            <a:xfrm>
              <a:off x="2225901" y="1001672"/>
              <a:ext cx="4128422"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Opportunity Evaluation</a:t>
              </a:r>
            </a:p>
          </p:txBody>
        </p:sp>
      </p:grpSp>
    </p:spTree>
    <p:extLst>
      <p:ext uri="{BB962C8B-B14F-4D97-AF65-F5344CB8AC3E}">
        <p14:creationId xmlns:p14="http://schemas.microsoft.com/office/powerpoint/2010/main" val="76149801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9B4740-5DA1-A709-D521-A48BC57716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BA56D85-2A7C-52BC-4D37-61D6A706AF0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62ED8D-B869-5218-7595-553504F9527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1F385F8-E780-9633-EB40-4B6E284B6AC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2399E6A-3F61-7544-88AB-8C7E28A7B948}"/>
              </a:ext>
            </a:extLst>
          </p:cNvPr>
          <p:cNvSpPr txBox="1"/>
          <p:nvPr/>
        </p:nvSpPr>
        <p:spPr>
          <a:xfrm>
            <a:off x="1181062" y="1468531"/>
            <a:ext cx="9275690" cy="378565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Minion-Regular"/>
                <a:ea typeface="+mn-ea"/>
                <a:cs typeface="+mn-cs"/>
              </a:rPr>
              <a:t>Opportunity identification</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sng" strike="noStrike" kern="1200" cap="none" spc="0" normalizeH="0" baseline="0" noProof="0" dirty="0">
                <a:ln>
                  <a:noFill/>
                </a:ln>
                <a:solidFill>
                  <a:srgbClr val="FF0000"/>
                </a:solidFill>
                <a:effectLst/>
                <a:uLnTx/>
                <a:uFillTx/>
                <a:latin typeface="Minion-Regular"/>
                <a:ea typeface="+mn-ea"/>
                <a:cs typeface="+mn-cs"/>
              </a:rPr>
              <a:t>begins by determining the unique needs of the industry and marketplace</a:t>
            </a:r>
            <a:r>
              <a:rPr kumimoji="0" lang="en-US" sz="2000" b="0" i="0" u="none" strike="noStrike" kern="1200" cap="none" spc="0" normalizeH="0" baseline="0" noProof="0" dirty="0">
                <a:ln>
                  <a:noFill/>
                </a:ln>
                <a:solidFill>
                  <a:srgbClr val="242021"/>
                </a:solidFill>
                <a:effectLst/>
                <a:uLnTx/>
                <a:uFillTx/>
                <a:latin typeface="Minion-Regular"/>
                <a:ea typeface="+mn-ea"/>
                <a:cs typeface="+mn-cs"/>
              </a:rPr>
              <a:t>, including what customers expect and demand that the new venture can provide.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242021"/>
              </a:solidFill>
              <a:effectLst/>
              <a:uLnTx/>
              <a:uFillTx/>
              <a:latin typeface="Minion-Regular"/>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FF0000"/>
                </a:solidFill>
                <a:effectLst/>
                <a:uLnTx/>
                <a:uFillTx/>
                <a:latin typeface="Minion-Regular"/>
                <a:ea typeface="+mn-ea"/>
                <a:cs typeface="+mn-cs"/>
              </a:rPr>
              <a:t>The evaluation process </a:t>
            </a:r>
            <a:r>
              <a:rPr kumimoji="0" lang="en-US" sz="2000" b="0" i="0" u="sng" strike="noStrike" kern="1200" cap="none" spc="0" normalizeH="0" baseline="0" noProof="0" dirty="0">
                <a:ln>
                  <a:noFill/>
                </a:ln>
                <a:solidFill>
                  <a:srgbClr val="FF0000"/>
                </a:solidFill>
                <a:effectLst/>
                <a:uLnTx/>
                <a:uFillTx/>
                <a:latin typeface="Minion-Regular"/>
                <a:ea typeface="+mn-ea"/>
                <a:cs typeface="+mn-cs"/>
              </a:rPr>
              <a:t>begins with some fundamental questions to help entrepreneurs assess the potential for the new venture to succeed</a:t>
            </a:r>
            <a:r>
              <a:rPr kumimoji="0" lang="en-US" sz="2000" b="0" i="0" u="none" strike="noStrike" kern="1200" cap="none" spc="0" normalizeH="0" baseline="0" noProof="0" dirty="0">
                <a:ln>
                  <a:noFill/>
                </a:ln>
                <a:solidFill>
                  <a:srgbClr val="242021"/>
                </a:solidFill>
                <a:effectLst/>
                <a:uLnTx/>
                <a:uFillTx/>
                <a:latin typeface="Minion-Regular"/>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242021"/>
              </a:solidFill>
              <a:effectLst/>
              <a:uLnTx/>
              <a:uFillTx/>
              <a:latin typeface="Minion-Regular"/>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42021"/>
                </a:solidFill>
                <a:effectLst/>
                <a:uLnTx/>
                <a:uFillTx/>
                <a:latin typeface="Minion-Regular"/>
                <a:ea typeface="+mn-ea"/>
                <a:cs typeface="+mn-cs"/>
              </a:rPr>
              <a:t>Evaluation of business opportunities </a:t>
            </a:r>
            <a:r>
              <a:rPr kumimoji="0" lang="en-US" sz="2400" b="1" i="0" u="sng" strike="noStrike" kern="1200" cap="none" spc="0" normalizeH="0" baseline="0" noProof="0" dirty="0">
                <a:ln>
                  <a:noFill/>
                </a:ln>
                <a:solidFill>
                  <a:srgbClr val="FF0000"/>
                </a:solidFill>
                <a:effectLst/>
                <a:uLnTx/>
                <a:uFillTx/>
                <a:latin typeface="Minion-Regular"/>
                <a:ea typeface="+mn-ea"/>
                <a:cs typeface="+mn-cs"/>
              </a:rPr>
              <a:t>should be conducted not just by the entrepreneur but also by as many stakeholders </a:t>
            </a:r>
            <a:r>
              <a:rPr kumimoji="0" lang="en-US" sz="2400" b="0" i="0" u="none" strike="noStrike" kern="1200" cap="none" spc="0" normalizeH="0" baseline="0" noProof="0" dirty="0">
                <a:ln>
                  <a:noFill/>
                </a:ln>
                <a:solidFill>
                  <a:srgbClr val="FF0000"/>
                </a:solidFill>
                <a:effectLst/>
                <a:uLnTx/>
                <a:uFillTx/>
                <a:latin typeface="Minion-Regular"/>
                <a:ea typeface="+mn-ea"/>
                <a:cs typeface="+mn-cs"/>
              </a:rPr>
              <a:t>in the new venture as possible: </a:t>
            </a:r>
            <a:r>
              <a:rPr kumimoji="0" lang="en-US" sz="2000" b="0" i="0" u="none" strike="noStrike" kern="1200" cap="none" spc="0" normalizeH="0" baseline="0" noProof="0" dirty="0">
                <a:ln>
                  <a:noFill/>
                </a:ln>
                <a:solidFill>
                  <a:srgbClr val="FF0000"/>
                </a:solidFill>
                <a:effectLst/>
                <a:uLnTx/>
                <a:uFillTx/>
                <a:latin typeface="Minion-Regular"/>
                <a:ea typeface="+mn-ea"/>
                <a:cs typeface="+mn-cs"/>
              </a:rPr>
              <a:t>potential customers or clients, employees, advisers, investors, and suppliers.</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ajawal ExtraBold" panose="00000800000000000000" pitchFamily="2" charset="-78"/>
            </a:endParaRPr>
          </a:p>
        </p:txBody>
      </p:sp>
      <p:pic>
        <p:nvPicPr>
          <p:cNvPr id="5" name="Graphic 21">
            <a:extLst>
              <a:ext uri="{FF2B5EF4-FFF2-40B4-BE49-F238E27FC236}">
                <a16:creationId xmlns:a16="http://schemas.microsoft.com/office/drawing/2014/main" id="{1E1F9456-4D21-A431-65FB-8E23A53BE1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7793349"/>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91A280-249A-5409-DB4A-68CE166D572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08385C-7AD5-4B0A-66BB-A186990DFD9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E9BCA46-8BF3-0862-3225-01A96C70ED9C}"/>
              </a:ext>
            </a:extLst>
          </p:cNvPr>
          <p:cNvSpPr/>
          <p:nvPr/>
        </p:nvSpPr>
        <p:spPr>
          <a:xfrm>
            <a:off x="8607914" y="952845"/>
            <a:ext cx="4128422" cy="5303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8EF3565-C4B9-EF52-494D-E3243D495348}"/>
              </a:ext>
            </a:extLst>
          </p:cNvPr>
          <p:cNvSpPr/>
          <p:nvPr/>
        </p:nvSpPr>
        <p:spPr>
          <a:xfrm>
            <a:off x="1181062" y="1285192"/>
            <a:ext cx="9345750" cy="4807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rgbClr val="242021"/>
                </a:solidFill>
                <a:latin typeface="Times New Roman" panose="02020603050405020304" pitchFamily="18" charset="0"/>
                <a:cs typeface="Times New Roman" panose="02020603050405020304" pitchFamily="18" charset="0"/>
              </a:rPr>
              <a:t>There are many questions to ask during </a:t>
            </a:r>
            <a:r>
              <a:rPr lang="en-US" sz="2400" b="1" u="sng" dirty="0">
                <a:solidFill>
                  <a:srgbClr val="C00000"/>
                </a:solidFill>
                <a:latin typeface="Times New Roman" panose="02020603050405020304" pitchFamily="18" charset="0"/>
                <a:cs typeface="Times New Roman" panose="02020603050405020304" pitchFamily="18" charset="0"/>
              </a:rPr>
              <a:t>opportunity evaluation</a:t>
            </a:r>
            <a:r>
              <a:rPr lang="en-US" sz="2400" dirty="0">
                <a:solidFill>
                  <a:srgbClr val="242021"/>
                </a:solidFill>
                <a:latin typeface="Times New Roman" panose="02020603050405020304" pitchFamily="18" charset="0"/>
                <a:cs typeface="Times New Roman" panose="02020603050405020304" pitchFamily="18" charset="0"/>
              </a:rPr>
              <a:t>, and they can be classified according to </a:t>
            </a:r>
            <a:r>
              <a:rPr lang="en-US" sz="2400" b="1" u="sng" dirty="0">
                <a:solidFill>
                  <a:srgbClr val="C00000"/>
                </a:solidFill>
                <a:latin typeface="Times New Roman" panose="02020603050405020304" pitchFamily="18" charset="0"/>
                <a:cs typeface="Times New Roman" panose="02020603050405020304" pitchFamily="18" charset="0"/>
              </a:rPr>
              <a:t>four primary areas for exploration:</a:t>
            </a:r>
          </a:p>
          <a:p>
            <a:pPr algn="just"/>
            <a:endParaRPr lang="en-US" sz="2400" b="1" u="sng" dirty="0">
              <a:solidFill>
                <a:srgbClr val="C00000"/>
              </a:solidFill>
              <a:latin typeface="Times New Roman" panose="02020603050405020304" pitchFamily="18" charset="0"/>
              <a:cs typeface="Times New Roman" panose="02020603050405020304" pitchFamily="18" charset="0"/>
            </a:endParaRPr>
          </a:p>
          <a:p>
            <a:pPr marL="342900" indent="-342900" algn="just">
              <a:buAutoNum type="arabicPeriod"/>
            </a:pPr>
            <a:r>
              <a:rPr lang="en-US" sz="2400" b="1" i="1" dirty="0">
                <a:solidFill>
                  <a:srgbClr val="C00000"/>
                </a:solidFill>
                <a:latin typeface="Times New Roman" panose="02020603050405020304" pitchFamily="18" charset="0"/>
                <a:cs typeface="Times New Roman" panose="02020603050405020304" pitchFamily="18" charset="0"/>
              </a:rPr>
              <a:t>The people </a:t>
            </a:r>
            <a:r>
              <a:rPr lang="en-US" sz="2400" b="1" dirty="0">
                <a:solidFill>
                  <a:srgbClr val="C00000"/>
                </a:solidFill>
                <a:latin typeface="Times New Roman" panose="02020603050405020304" pitchFamily="18" charset="0"/>
                <a:cs typeface="Times New Roman" panose="02020603050405020304" pitchFamily="18" charset="0"/>
              </a:rPr>
              <a:t>behind the idea: </a:t>
            </a:r>
          </a:p>
          <a:p>
            <a:pPr marL="457200" indent="-457200" algn="just">
              <a:buFont typeface="Arial" panose="020B0604020202020204" pitchFamily="34" charset="0"/>
              <a:buChar char="•"/>
            </a:pPr>
            <a:r>
              <a:rPr lang="en-US" sz="2400" dirty="0">
                <a:solidFill>
                  <a:srgbClr val="242021"/>
                </a:solidFill>
                <a:latin typeface="Times New Roman" panose="02020603050405020304" pitchFamily="18" charset="0"/>
                <a:cs typeface="Times New Roman" panose="02020603050405020304" pitchFamily="18" charset="0"/>
              </a:rPr>
              <a:t>The </a:t>
            </a:r>
            <a:r>
              <a:rPr lang="en-US" sz="2400" dirty="0">
                <a:solidFill>
                  <a:srgbClr val="FF0000"/>
                </a:solidFill>
                <a:latin typeface="Times New Roman" panose="02020603050405020304" pitchFamily="18" charset="0"/>
                <a:cs typeface="Times New Roman" panose="02020603050405020304" pitchFamily="18" charset="0"/>
              </a:rPr>
              <a:t>background, talents, and experience of the </a:t>
            </a:r>
            <a:r>
              <a:rPr lang="en-US" sz="2400" u="sng" dirty="0">
                <a:solidFill>
                  <a:srgbClr val="242021"/>
                </a:solidFill>
                <a:latin typeface="Times New Roman" panose="02020603050405020304" pitchFamily="18" charset="0"/>
                <a:cs typeface="Times New Roman" panose="02020603050405020304" pitchFamily="18" charset="0"/>
              </a:rPr>
              <a:t>entrepreneur</a:t>
            </a:r>
            <a:r>
              <a:rPr lang="en-US" sz="2400" dirty="0">
                <a:solidFill>
                  <a:srgbClr val="242021"/>
                </a:solidFill>
                <a:latin typeface="Times New Roman" panose="02020603050405020304" pitchFamily="18" charset="0"/>
                <a:cs typeface="Times New Roman" panose="02020603050405020304" pitchFamily="18" charset="0"/>
              </a:rPr>
              <a:t> and the </a:t>
            </a:r>
            <a:r>
              <a:rPr lang="en-US" sz="2400" u="sng" dirty="0">
                <a:solidFill>
                  <a:srgbClr val="242021"/>
                </a:solidFill>
                <a:latin typeface="Times New Roman" panose="02020603050405020304" pitchFamily="18" charset="0"/>
                <a:cs typeface="Times New Roman" panose="02020603050405020304" pitchFamily="18" charset="0"/>
              </a:rPr>
              <a:t>management team</a:t>
            </a:r>
            <a:r>
              <a:rPr lang="en-US" sz="2400" dirty="0">
                <a:solidFill>
                  <a:srgbClr val="242021"/>
                </a:solidFill>
                <a:latin typeface="Times New Roman" panose="02020603050405020304" pitchFamily="18" charset="0"/>
                <a:cs typeface="Times New Roman" panose="02020603050405020304" pitchFamily="18" charset="0"/>
              </a:rPr>
              <a:t>, </a:t>
            </a:r>
            <a:r>
              <a:rPr lang="en-US" sz="2400" u="sng" dirty="0">
                <a:solidFill>
                  <a:srgbClr val="242021"/>
                </a:solidFill>
                <a:latin typeface="Times New Roman" panose="02020603050405020304" pitchFamily="18" charset="0"/>
                <a:cs typeface="Times New Roman" panose="02020603050405020304" pitchFamily="18" charset="0"/>
              </a:rPr>
              <a:t>employees</a:t>
            </a:r>
            <a:r>
              <a:rPr lang="en-US" sz="2400" dirty="0">
                <a:solidFill>
                  <a:srgbClr val="242021"/>
                </a:solidFill>
                <a:latin typeface="Times New Roman" panose="02020603050405020304" pitchFamily="18" charset="0"/>
                <a:cs typeface="Times New Roman" panose="02020603050405020304" pitchFamily="18" charset="0"/>
              </a:rPr>
              <a:t>, and </a:t>
            </a:r>
            <a:r>
              <a:rPr lang="en-US" sz="2400" u="sng" dirty="0">
                <a:solidFill>
                  <a:srgbClr val="242021"/>
                </a:solidFill>
                <a:latin typeface="Times New Roman" panose="02020603050405020304" pitchFamily="18" charset="0"/>
                <a:cs typeface="Times New Roman" panose="02020603050405020304" pitchFamily="18" charset="0"/>
              </a:rPr>
              <a:t>advisers</a:t>
            </a:r>
            <a:r>
              <a:rPr lang="en-US" sz="2400" dirty="0">
                <a:solidFill>
                  <a:srgbClr val="242021"/>
                </a:solidFill>
                <a:latin typeface="Times New Roman" panose="02020603050405020304" pitchFamily="18" charset="0"/>
                <a:cs typeface="Times New Roman" panose="02020603050405020304" pitchFamily="18" charset="0"/>
              </a:rPr>
              <a:t>. </a:t>
            </a:r>
          </a:p>
          <a:p>
            <a:pPr marL="457200" indent="-457200" algn="just">
              <a:buFont typeface="Arial" panose="020B0604020202020204" pitchFamily="34" charset="0"/>
              <a:buChar char="•"/>
            </a:pPr>
            <a:r>
              <a:rPr lang="en-US" sz="2400" dirty="0">
                <a:solidFill>
                  <a:srgbClr val="242021"/>
                </a:solidFill>
                <a:latin typeface="Times New Roman" panose="02020603050405020304" pitchFamily="18" charset="0"/>
                <a:cs typeface="Times New Roman" panose="02020603050405020304" pitchFamily="18" charset="0"/>
              </a:rPr>
              <a:t>Even a great idea with high market potential requires an entrepreneur or team behind it </a:t>
            </a:r>
            <a:r>
              <a:rPr lang="en-US" sz="2400" b="1" dirty="0">
                <a:solidFill>
                  <a:srgbClr val="FF0000"/>
                </a:solidFill>
                <a:latin typeface="Times New Roman" panose="02020603050405020304" pitchFamily="18" charset="0"/>
                <a:cs typeface="Times New Roman" panose="02020603050405020304" pitchFamily="18" charset="0"/>
              </a:rPr>
              <a:t>that can effectively (and passionately) support and grow the idea. </a:t>
            </a:r>
            <a:r>
              <a:rPr lang="en-US" sz="2400" dirty="0">
                <a:solidFill>
                  <a:srgbClr val="242021"/>
                </a:solidFill>
                <a:latin typeface="Times New Roman" panose="02020603050405020304" pitchFamily="18" charset="0"/>
                <a:cs typeface="Times New Roman" panose="02020603050405020304" pitchFamily="18" charset="0"/>
              </a:rPr>
              <a:t>It is then much more likely </a:t>
            </a:r>
            <a:r>
              <a:rPr lang="en-US" sz="2400" b="1" dirty="0">
                <a:solidFill>
                  <a:srgbClr val="FF0000"/>
                </a:solidFill>
                <a:latin typeface="Times New Roman" panose="02020603050405020304" pitchFamily="18" charset="0"/>
                <a:cs typeface="Times New Roman" panose="02020603050405020304" pitchFamily="18" charset="0"/>
              </a:rPr>
              <a:t>to be successful</a:t>
            </a:r>
            <a:r>
              <a:rPr lang="en-US" sz="2400" dirty="0">
                <a:solidFill>
                  <a:srgbClr val="242021"/>
                </a:solidFill>
                <a:latin typeface="Times New Roman" panose="02020603050405020304" pitchFamily="18" charset="0"/>
                <a:cs typeface="Times New Roman" panose="02020603050405020304" pitchFamily="18" charset="0"/>
              </a:rPr>
              <a:t>.</a:t>
            </a:r>
          </a:p>
        </p:txBody>
      </p:sp>
      <p:pic>
        <p:nvPicPr>
          <p:cNvPr id="5" name="Graphic 21">
            <a:extLst>
              <a:ext uri="{FF2B5EF4-FFF2-40B4-BE49-F238E27FC236}">
                <a16:creationId xmlns:a16="http://schemas.microsoft.com/office/drawing/2014/main" id="{E5ED0EE5-C95A-71E5-C483-9442667DD6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6" name="Group 5">
            <a:extLst>
              <a:ext uri="{FF2B5EF4-FFF2-40B4-BE49-F238E27FC236}">
                <a16:creationId xmlns:a16="http://schemas.microsoft.com/office/drawing/2014/main" id="{8AD8CE85-AC67-14EA-E4DF-4065ED350447}"/>
              </a:ext>
            </a:extLst>
          </p:cNvPr>
          <p:cNvGrpSpPr/>
          <p:nvPr/>
        </p:nvGrpSpPr>
        <p:grpSpPr>
          <a:xfrm>
            <a:off x="2097942" y="878966"/>
            <a:ext cx="8117212" cy="646189"/>
            <a:chOff x="2097943" y="977724"/>
            <a:chExt cx="5596080" cy="547431"/>
          </a:xfrm>
        </p:grpSpPr>
        <p:sp>
          <p:nvSpPr>
            <p:cNvPr id="2" name="Rectangle 1">
              <a:extLst>
                <a:ext uri="{FF2B5EF4-FFF2-40B4-BE49-F238E27FC236}">
                  <a16:creationId xmlns:a16="http://schemas.microsoft.com/office/drawing/2014/main" id="{95C3BAB7-2059-BE9E-1CD2-235CD08FD3C6}"/>
                </a:ext>
              </a:extLst>
            </p:cNvPr>
            <p:cNvSpPr/>
            <p:nvPr/>
          </p:nvSpPr>
          <p:spPr>
            <a:xfrm>
              <a:off x="2097943" y="977724"/>
              <a:ext cx="4384338"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3D31B591-1BA9-3BB1-3676-5FC89CE50935}"/>
                </a:ext>
              </a:extLst>
            </p:cNvPr>
            <p:cNvSpPr txBox="1"/>
            <p:nvPr/>
          </p:nvSpPr>
          <p:spPr>
            <a:xfrm>
              <a:off x="2225900" y="1001672"/>
              <a:ext cx="5468123" cy="443256"/>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Four Primary Areas for Assessment</a:t>
              </a:r>
            </a:p>
          </p:txBody>
        </p:sp>
      </p:grpSp>
    </p:spTree>
    <p:extLst>
      <p:ext uri="{BB962C8B-B14F-4D97-AF65-F5344CB8AC3E}">
        <p14:creationId xmlns:p14="http://schemas.microsoft.com/office/powerpoint/2010/main" val="2105063074"/>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D8551C-4A1C-2830-5BB1-CC6916B64C5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D1082E-0A78-FAB0-5728-865EE046F1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8545525-4625-D033-634B-6B1E2395A2F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D31F567-9D46-49F3-1A71-3C71B849A36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7EED47E-5E7D-AFB6-2870-138D57F700D6}"/>
              </a:ext>
            </a:extLst>
          </p:cNvPr>
          <p:cNvSpPr txBox="1"/>
          <p:nvPr/>
        </p:nvSpPr>
        <p:spPr>
          <a:xfrm>
            <a:off x="1181062" y="1285192"/>
            <a:ext cx="9275690" cy="397031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2. </a:t>
            </a:r>
            <a:r>
              <a:rPr kumimoji="0" lang="en-US" sz="2400" b="1" i="1"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The resources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available to the entrepreneur and the management team</a:t>
            </a:r>
            <a:r>
              <a:rPr kumimoji="0" lang="en-US" sz="20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 including the equity and debt sources of </a:t>
            </a:r>
            <a:r>
              <a:rPr kumimoji="0" 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capital</a:t>
            </a:r>
            <a:r>
              <a:rPr kumimoji="0" lang="en-US" sz="20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 that are available and accessible, additional assistance from people with </a:t>
            </a:r>
            <a:r>
              <a:rPr kumimoji="0" 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expertise</a:t>
            </a:r>
            <a:r>
              <a:rPr kumimoji="0" lang="en-US" sz="20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 needed by the firm, and the </a:t>
            </a:r>
            <a:r>
              <a:rPr kumimoji="0" 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technology</a:t>
            </a:r>
            <a:r>
              <a:rPr kumimoji="0" lang="en-US" sz="20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 required to support the idea.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3. </a:t>
            </a:r>
            <a:r>
              <a:rPr kumimoji="0" lang="en-US" sz="2400" b="1" i="1"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The knowledge and information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possessed by the entrepreneur, including knowledge of the </a:t>
            </a:r>
            <a:r>
              <a:rPr kumimoji="0" lang="en-US" sz="2000" b="0" i="0" u="sng"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new venture concept</a:t>
            </a:r>
            <a:r>
              <a:rPr kumimoji="0" lang="en-US" sz="20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 </a:t>
            </a:r>
            <a:r>
              <a:rPr kumimoji="0" lang="en-US" sz="2000" b="0" i="0" u="sng"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the industry</a:t>
            </a:r>
            <a:r>
              <a:rPr kumimoji="0" lang="en-US" sz="20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 and </a:t>
            </a:r>
            <a:r>
              <a:rPr kumimoji="0" lang="en-US" sz="2000" b="0" i="0" u="sng"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market research</a:t>
            </a:r>
            <a:r>
              <a:rPr kumimoji="0" lang="en-US" sz="20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4. </a:t>
            </a:r>
            <a:r>
              <a:rPr kumimoji="0" lang="en-US" sz="2400" b="1" i="1"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The idea’s ability to generate revenue.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How great is the potential to sell something that will generate actual revenues? </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One of the mistakes would-be entrepreneurs make is to assume that everyone will love the idea and that people will be standing in line to buy it, once the business opens. </a:t>
            </a:r>
          </a:p>
        </p:txBody>
      </p:sp>
      <p:pic>
        <p:nvPicPr>
          <p:cNvPr id="5" name="Graphic 21">
            <a:extLst>
              <a:ext uri="{FF2B5EF4-FFF2-40B4-BE49-F238E27FC236}">
                <a16:creationId xmlns:a16="http://schemas.microsoft.com/office/drawing/2014/main" id="{E97F8E40-570C-44EA-E0A3-0F2C670A79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42270244"/>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742331-2DDE-E190-4888-1E4538F2119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AA8B6A0-812B-8108-91F2-FA6D2F65517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3C20E79-CF66-4A90-81FF-1FE085EB1B6D}"/>
              </a:ext>
            </a:extLst>
          </p:cNvPr>
          <p:cNvSpPr/>
          <p:nvPr/>
        </p:nvSpPr>
        <p:spPr>
          <a:xfrm>
            <a:off x="8607914" y="952845"/>
            <a:ext cx="4128422" cy="5303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00AFE8F-8BA4-C96C-853B-8A8441089B33}"/>
              </a:ext>
            </a:extLst>
          </p:cNvPr>
          <p:cNvSpPr/>
          <p:nvPr/>
        </p:nvSpPr>
        <p:spPr>
          <a:xfrm>
            <a:off x="1181062" y="1285192"/>
            <a:ext cx="9345750" cy="4807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rgbClr val="242021"/>
                </a:solidFill>
                <a:latin typeface="Times New Roman" panose="02020603050405020304" pitchFamily="18" charset="0"/>
                <a:cs typeface="Times New Roman" panose="02020603050405020304" pitchFamily="18" charset="0"/>
              </a:rPr>
              <a:t>was developed to </a:t>
            </a:r>
            <a:r>
              <a:rPr lang="en-US" sz="2400" u="sng" dirty="0">
                <a:solidFill>
                  <a:srgbClr val="FF0000"/>
                </a:solidFill>
                <a:latin typeface="Times New Roman" panose="02020603050405020304" pitchFamily="18" charset="0"/>
                <a:cs typeface="Times New Roman" panose="02020603050405020304" pitchFamily="18" charset="0"/>
              </a:rPr>
              <a:t>help entrepreneurs evaluate a group of ideas before deciding which ones to pursue. </a:t>
            </a:r>
          </a:p>
          <a:p>
            <a:pPr marL="342900" indent="-342900" algn="just">
              <a:buFont typeface="Arial" panose="020B0604020202020204" pitchFamily="34" charset="0"/>
              <a:buChar char="•"/>
            </a:pPr>
            <a:r>
              <a:rPr lang="en-US" sz="2400" dirty="0">
                <a:solidFill>
                  <a:srgbClr val="FF0000"/>
                </a:solidFill>
                <a:latin typeface="Times New Roman" panose="02020603050405020304" pitchFamily="18" charset="0"/>
                <a:cs typeface="Times New Roman" panose="02020603050405020304" pitchFamily="18" charset="0"/>
              </a:rPr>
              <a:t>The tool considers the various “windows of opportunity” related to new ventures.</a:t>
            </a:r>
            <a:r>
              <a:rPr lang="en-US" sz="2400" dirty="0">
                <a:solidFill>
                  <a:srgbClr val="242021"/>
                </a:solidFill>
                <a:latin typeface="Times New Roman" panose="02020603050405020304" pitchFamily="18" charset="0"/>
                <a:cs typeface="Times New Roman" panose="02020603050405020304" pitchFamily="18" charset="0"/>
              </a:rPr>
              <a:t> </a:t>
            </a:r>
          </a:p>
          <a:p>
            <a:pPr marL="342900" indent="-342900" algn="just">
              <a:buFont typeface="Arial" panose="020B0604020202020204" pitchFamily="34" charset="0"/>
              <a:buChar char="•"/>
            </a:pPr>
            <a:r>
              <a:rPr lang="en-US" sz="2400" dirty="0">
                <a:solidFill>
                  <a:srgbClr val="242021"/>
                </a:solidFill>
                <a:latin typeface="Times New Roman" panose="02020603050405020304" pitchFamily="18" charset="0"/>
                <a:cs typeface="Times New Roman" panose="02020603050405020304" pitchFamily="18" charset="0"/>
              </a:rPr>
              <a:t>Answer the following questions by scoring them on a 1–5 scale: </a:t>
            </a:r>
            <a:r>
              <a:rPr lang="ar-EG" sz="2400" dirty="0">
                <a:solidFill>
                  <a:srgbClr val="242021"/>
                </a:solidFill>
                <a:latin typeface="Times New Roman" panose="02020603050405020304" pitchFamily="18" charset="0"/>
                <a:cs typeface="Times New Roman" panose="02020603050405020304" pitchFamily="18" charset="0"/>
              </a:rPr>
              <a:t> </a:t>
            </a:r>
            <a:r>
              <a:rPr lang="en-US" sz="2400" b="1" dirty="0">
                <a:solidFill>
                  <a:srgbClr val="242021"/>
                </a:solidFill>
                <a:latin typeface="Times New Roman" panose="02020603050405020304" pitchFamily="18" charset="0"/>
                <a:cs typeface="Times New Roman" panose="02020603050405020304" pitchFamily="18" charset="0"/>
              </a:rPr>
              <a:t>1 = low and 5 = high.</a:t>
            </a:r>
          </a:p>
          <a:p>
            <a:pPr algn="just"/>
            <a:r>
              <a:rPr lang="en-US" sz="2000" dirty="0">
                <a:solidFill>
                  <a:srgbClr val="242021"/>
                </a:solidFill>
                <a:latin typeface="Times New Roman" panose="02020603050405020304" pitchFamily="18" charset="0"/>
                <a:cs typeface="Times New Roman" panose="02020603050405020304" pitchFamily="18" charset="0"/>
              </a:rPr>
              <a:t>1. Is the business really differentiated from other similar businesses?</a:t>
            </a:r>
          </a:p>
          <a:p>
            <a:pPr algn="just"/>
            <a:r>
              <a:rPr lang="en-US" sz="2000" b="1" dirty="0">
                <a:solidFill>
                  <a:srgbClr val="FF0000"/>
                </a:solidFill>
                <a:latin typeface="Times New Roman" panose="02020603050405020304" pitchFamily="18" charset="0"/>
                <a:cs typeface="Times New Roman" panose="02020603050405020304" pitchFamily="18" charset="0"/>
              </a:rPr>
              <a:t>2. Does the business have growth potential?</a:t>
            </a:r>
          </a:p>
          <a:p>
            <a:pPr algn="just"/>
            <a:r>
              <a:rPr lang="en-US" sz="2000" dirty="0">
                <a:solidFill>
                  <a:srgbClr val="242021"/>
                </a:solidFill>
                <a:latin typeface="Times New Roman" panose="02020603050405020304" pitchFamily="18" charset="0"/>
                <a:cs typeface="Times New Roman" panose="02020603050405020304" pitchFamily="18" charset="0"/>
              </a:rPr>
              <a:t>3. Will the business require capital? </a:t>
            </a:r>
            <a:r>
              <a:rPr lang="en-US" sz="2000" i="1" dirty="0">
                <a:solidFill>
                  <a:srgbClr val="242021"/>
                </a:solidFill>
                <a:latin typeface="Times New Roman" panose="02020603050405020304" pitchFamily="18" charset="0"/>
                <a:cs typeface="Times New Roman" panose="02020603050405020304" pitchFamily="18" charset="0"/>
              </a:rPr>
              <a:t>(Note: </a:t>
            </a:r>
            <a:r>
              <a:rPr lang="en-US" sz="2000" b="1" i="1" dirty="0">
                <a:solidFill>
                  <a:srgbClr val="242021"/>
                </a:solidFill>
                <a:latin typeface="Times New Roman" panose="02020603050405020304" pitchFamily="18" charset="0"/>
                <a:cs typeface="Times New Roman" panose="02020603050405020304" pitchFamily="18" charset="0"/>
              </a:rPr>
              <a:t>A low dollar requirement receives a higher score</a:t>
            </a:r>
            <a:r>
              <a:rPr lang="en-US" sz="2000" i="1" dirty="0">
                <a:solidFill>
                  <a:srgbClr val="242021"/>
                </a:solidFill>
                <a:latin typeface="Times New Roman" panose="02020603050405020304" pitchFamily="18" charset="0"/>
                <a:cs typeface="Times New Roman" panose="02020603050405020304" pitchFamily="18" charset="0"/>
              </a:rPr>
              <a:t>, while </a:t>
            </a:r>
            <a:r>
              <a:rPr lang="en-US" sz="2000" i="1" dirty="0">
                <a:solidFill>
                  <a:schemeClr val="accent1">
                    <a:lumMod val="75000"/>
                  </a:schemeClr>
                </a:solidFill>
                <a:latin typeface="Times New Roman" panose="02020603050405020304" pitchFamily="18" charset="0"/>
                <a:cs typeface="Times New Roman" panose="02020603050405020304" pitchFamily="18" charset="0"/>
              </a:rPr>
              <a:t>a high dollar requirement should receive a low score</a:t>
            </a:r>
            <a:r>
              <a:rPr lang="en-US" sz="2000" i="1" dirty="0">
                <a:solidFill>
                  <a:srgbClr val="242021"/>
                </a:solidFill>
                <a:latin typeface="Times New Roman" panose="02020603050405020304" pitchFamily="18" charset="0"/>
                <a:cs typeface="Times New Roman" panose="02020603050405020304" pitchFamily="18" charset="0"/>
              </a:rPr>
              <a:t>)</a:t>
            </a:r>
          </a:p>
          <a:p>
            <a:pPr algn="just"/>
            <a:r>
              <a:rPr lang="en-US" sz="2000" dirty="0">
                <a:solidFill>
                  <a:srgbClr val="242021"/>
                </a:solidFill>
                <a:latin typeface="Times New Roman" panose="02020603050405020304" pitchFamily="18" charset="0"/>
                <a:cs typeface="Times New Roman" panose="02020603050405020304" pitchFamily="18" charset="0"/>
              </a:rPr>
              <a:t>4. Can financing be secured?</a:t>
            </a:r>
          </a:p>
          <a:p>
            <a:pPr algn="just"/>
            <a:r>
              <a:rPr lang="en-US" sz="2000" dirty="0">
                <a:solidFill>
                  <a:srgbClr val="242021"/>
                </a:solidFill>
                <a:latin typeface="Times New Roman" panose="02020603050405020304" pitchFamily="18" charset="0"/>
                <a:cs typeface="Times New Roman" panose="02020603050405020304" pitchFamily="18" charset="0"/>
              </a:rPr>
              <a:t>5. Does business suit individual’s entrepreneurial profile(e.g., mind-set, experience)?</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63105C21-3F4B-A0E0-E53A-08A5B00CC6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6" name="Group 5">
            <a:extLst>
              <a:ext uri="{FF2B5EF4-FFF2-40B4-BE49-F238E27FC236}">
                <a16:creationId xmlns:a16="http://schemas.microsoft.com/office/drawing/2014/main" id="{65AA3E96-BA2A-6BC1-6A8E-A3596B5D2E60}"/>
              </a:ext>
            </a:extLst>
          </p:cNvPr>
          <p:cNvGrpSpPr/>
          <p:nvPr/>
        </p:nvGrpSpPr>
        <p:grpSpPr>
          <a:xfrm>
            <a:off x="2097941" y="878966"/>
            <a:ext cx="10259521" cy="646189"/>
            <a:chOff x="2097943" y="977724"/>
            <a:chExt cx="5914635" cy="547431"/>
          </a:xfrm>
        </p:grpSpPr>
        <p:sp>
          <p:nvSpPr>
            <p:cNvPr id="2" name="Rectangle 1">
              <a:extLst>
                <a:ext uri="{FF2B5EF4-FFF2-40B4-BE49-F238E27FC236}">
                  <a16:creationId xmlns:a16="http://schemas.microsoft.com/office/drawing/2014/main" id="{612DF9D1-83D2-86BC-E758-D22C23A51D8F}"/>
                </a:ext>
              </a:extLst>
            </p:cNvPr>
            <p:cNvSpPr/>
            <p:nvPr/>
          </p:nvSpPr>
          <p:spPr>
            <a:xfrm>
              <a:off x="2097943" y="977724"/>
              <a:ext cx="4384338"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E4A73499-412B-8098-AD77-B72B7098F42E}"/>
                </a:ext>
              </a:extLst>
            </p:cNvPr>
            <p:cNvSpPr txBox="1"/>
            <p:nvPr/>
          </p:nvSpPr>
          <p:spPr>
            <a:xfrm>
              <a:off x="2225899" y="1001672"/>
              <a:ext cx="5786679" cy="443256"/>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Business Evaluation Scoring Technique (BEST)</a:t>
              </a:r>
            </a:p>
          </p:txBody>
        </p:sp>
      </p:grpSp>
    </p:spTree>
    <p:extLst>
      <p:ext uri="{BB962C8B-B14F-4D97-AF65-F5344CB8AC3E}">
        <p14:creationId xmlns:p14="http://schemas.microsoft.com/office/powerpoint/2010/main" val="251427112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6A514-5621-9A48-E9D0-B281776B97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CFE5BBB-B342-A524-F262-BA8C58D23A0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A1CA94A-8032-2D22-6827-61F9104F796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CE9C8AF-CA1A-1070-E17D-25EE8E55E12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80BE5939-B9BC-087F-283B-ABD6F2FC06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ABE60FB1-9B96-157A-0883-D801AB3E7EDC}"/>
              </a:ext>
            </a:extLst>
          </p:cNvPr>
          <p:cNvPicPr>
            <a:picLocks noChangeAspect="1"/>
          </p:cNvPicPr>
          <p:nvPr/>
        </p:nvPicPr>
        <p:blipFill>
          <a:blip r:embed="rId4"/>
          <a:stretch>
            <a:fillRect/>
          </a:stretch>
        </p:blipFill>
        <p:spPr>
          <a:xfrm>
            <a:off x="1333001" y="1621755"/>
            <a:ext cx="9192768" cy="3614487"/>
          </a:xfrm>
          <a:prstGeom prst="rect">
            <a:avLst/>
          </a:prstGeom>
        </p:spPr>
      </p:pic>
    </p:spTree>
    <p:extLst>
      <p:ext uri="{BB962C8B-B14F-4D97-AF65-F5344CB8AC3E}">
        <p14:creationId xmlns:p14="http://schemas.microsoft.com/office/powerpoint/2010/main" val="321300113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3D6E91-7527-54E5-B0F7-3514AB4719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B5ECC46-E322-EDA1-4D56-60F600B254C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AFE24E1-DAA5-F92E-7D6C-A227AAED31A9}"/>
              </a:ext>
            </a:extLst>
          </p:cNvPr>
          <p:cNvSpPr/>
          <p:nvPr/>
        </p:nvSpPr>
        <p:spPr>
          <a:xfrm>
            <a:off x="8607914" y="952845"/>
            <a:ext cx="4128422" cy="5303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B495D1F-4BEB-2A61-A334-FA14D370EF5B}"/>
              </a:ext>
            </a:extLst>
          </p:cNvPr>
          <p:cNvSpPr/>
          <p:nvPr/>
        </p:nvSpPr>
        <p:spPr>
          <a:xfrm>
            <a:off x="1181062" y="1285192"/>
            <a:ext cx="9345750" cy="4807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1A459D"/>
                </a:solidFill>
                <a:effectLst/>
                <a:uLnTx/>
                <a:uFillTx/>
                <a:latin typeface="Frutiger-Bold"/>
                <a:ea typeface="+mn-ea"/>
                <a:cs typeface="+mn-cs"/>
              </a:rPr>
              <a:t>Assessing the Feasibility of the New Venture Idea</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Evaluating a new venture idea involves </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testing its </a:t>
            </a:r>
            <a:r>
              <a:rPr kumimoji="0" lang="en-US" sz="2000" b="1" i="1"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feasibility</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the extent to which the idea is a feasible and realistic business opportunity.</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One of the first steps required in assessing the feasibility of an idea</a:t>
            </a:r>
            <a:r>
              <a:rPr kumimoji="0" lang="en-US" sz="20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 </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is to become aware of forces and factors in the </a:t>
            </a:r>
            <a:r>
              <a:rPr kumimoji="0" lang="en-US" sz="20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internal</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and </a:t>
            </a:r>
            <a:r>
              <a:rPr kumimoji="0" lang="en-US" sz="20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external</a:t>
            </a:r>
            <a:r>
              <a:rPr kumimoji="0" lang="en-US" sz="20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environment</a:t>
            </a:r>
            <a:r>
              <a:rPr kumimoji="0" lang="en-US" sz="20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 that directly influence the new venture opportunity.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Factors Internal to the venture include: </a:t>
            </a:r>
            <a:endParaRPr kumimoji="0" lang="en-US" sz="2000" b="1" i="1" u="none" strike="noStrike" kern="1200" cap="none" spc="0" normalizeH="0" baseline="0" noProof="0" dirty="0">
              <a:ln>
                <a:noFill/>
              </a:ln>
              <a:solidFill>
                <a:srgbClr val="1A459D"/>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20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The knowledge, skills, and abilities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of the entrepreneur, the management team members, employees, and advisers</a:t>
            </a:r>
          </a:p>
          <a:p>
            <a:pPr marL="342900" marR="0" lvl="0" indent="-3429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20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The resources available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to the entrepreneur</a:t>
            </a:r>
            <a:r>
              <a:rPr kumimoji="0" lang="en-US" sz="20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 including </a:t>
            </a:r>
            <a:r>
              <a:rPr kumimoji="0" lang="en-US" sz="2000" b="0" i="0" u="sng"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people</a:t>
            </a:r>
            <a:r>
              <a:rPr kumimoji="0" lang="en-US" sz="20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 </a:t>
            </a:r>
            <a:r>
              <a:rPr kumimoji="0" lang="en-US" sz="2000" b="0" i="0" u="sng"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financial resources</a:t>
            </a:r>
            <a:r>
              <a:rPr kumimoji="0" lang="en-US" sz="20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 and</a:t>
            </a:r>
            <a:r>
              <a:rPr kumimoji="0" lang="en-US" sz="2000" b="0" i="0" u="sng"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 technologies </a:t>
            </a:r>
            <a:r>
              <a:rPr kumimoji="0" lang="en-US" sz="20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that can be acquired for the launch and growth of the opportunity </a:t>
            </a:r>
          </a:p>
        </p:txBody>
      </p:sp>
      <p:pic>
        <p:nvPicPr>
          <p:cNvPr id="5" name="Graphic 21">
            <a:extLst>
              <a:ext uri="{FF2B5EF4-FFF2-40B4-BE49-F238E27FC236}">
                <a16:creationId xmlns:a16="http://schemas.microsoft.com/office/drawing/2014/main" id="{4ED6BFEA-3D04-CB9B-77FD-B3202D6A09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6" name="Group 5">
            <a:extLst>
              <a:ext uri="{FF2B5EF4-FFF2-40B4-BE49-F238E27FC236}">
                <a16:creationId xmlns:a16="http://schemas.microsoft.com/office/drawing/2014/main" id="{BDDF428A-5516-62CD-D2AA-2F6F37AC860E}"/>
              </a:ext>
            </a:extLst>
          </p:cNvPr>
          <p:cNvGrpSpPr/>
          <p:nvPr/>
        </p:nvGrpSpPr>
        <p:grpSpPr>
          <a:xfrm>
            <a:off x="2485572" y="868991"/>
            <a:ext cx="4128422" cy="646189"/>
            <a:chOff x="2097943" y="977724"/>
            <a:chExt cx="2255284" cy="547431"/>
          </a:xfrm>
        </p:grpSpPr>
        <p:sp>
          <p:nvSpPr>
            <p:cNvPr id="2" name="Rectangle 1">
              <a:extLst>
                <a:ext uri="{FF2B5EF4-FFF2-40B4-BE49-F238E27FC236}">
                  <a16:creationId xmlns:a16="http://schemas.microsoft.com/office/drawing/2014/main" id="{A42ED259-17B9-5BE6-C6D5-8A32FEC70CDA}"/>
                </a:ext>
              </a:extLst>
            </p:cNvPr>
            <p:cNvSpPr/>
            <p:nvPr/>
          </p:nvSpPr>
          <p:spPr>
            <a:xfrm>
              <a:off x="2097943" y="977724"/>
              <a:ext cx="2255284"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393B3879-50B9-70B8-513E-BC6BD53D45DC}"/>
                </a:ext>
              </a:extLst>
            </p:cNvPr>
            <p:cNvSpPr txBox="1"/>
            <p:nvPr/>
          </p:nvSpPr>
          <p:spPr>
            <a:xfrm>
              <a:off x="2225899" y="1001672"/>
              <a:ext cx="2111667" cy="443256"/>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Feasibility Assessment</a:t>
              </a:r>
            </a:p>
          </p:txBody>
        </p:sp>
      </p:grpSp>
    </p:spTree>
    <p:extLst>
      <p:ext uri="{BB962C8B-B14F-4D97-AF65-F5344CB8AC3E}">
        <p14:creationId xmlns:p14="http://schemas.microsoft.com/office/powerpoint/2010/main" val="133738445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04C11-2707-AEDC-6963-ECEB95FF6EC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8418EB-A15A-B63B-9964-1BFE7C865F2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5E3B6A5-1669-F157-7F9C-3766FC869FB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E0DA78D-2992-6B4A-BB86-E9C589A3D443}"/>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610F6FA-DA5E-7398-6B05-9262D2334CCB}"/>
              </a:ext>
            </a:extLst>
          </p:cNvPr>
          <p:cNvSpPr txBox="1"/>
          <p:nvPr/>
        </p:nvSpPr>
        <p:spPr>
          <a:xfrm>
            <a:off x="1181062" y="1285192"/>
            <a:ext cx="9275690" cy="4154984"/>
          </a:xfrm>
          <a:prstGeom prst="rect">
            <a:avLst/>
          </a:prstGeom>
          <a:noFill/>
        </p:spPr>
        <p:txBody>
          <a:bodyPr wrap="square" rtlCol="0">
            <a:spAutoFit/>
          </a:bodyPr>
          <a:lstStyle/>
          <a:p>
            <a:pPr algn="ctr"/>
            <a:r>
              <a:rPr lang="en-US" sz="2400" b="1" dirty="0">
                <a:solidFill>
                  <a:srgbClr val="1A459D"/>
                </a:solidFill>
                <a:latin typeface="Frutiger-Bold"/>
              </a:rPr>
              <a:t>Assessing the Feasibility of the New Venture Idea </a:t>
            </a:r>
            <a:r>
              <a:rPr lang="en-US" sz="2400" b="1" i="1" dirty="0">
                <a:solidFill>
                  <a:srgbClr val="1A459D"/>
                </a:solidFill>
                <a:latin typeface="Frutiger-Bold"/>
              </a:rPr>
              <a:t>(cont.)</a:t>
            </a:r>
          </a:p>
          <a:p>
            <a:pPr algn="just"/>
            <a:r>
              <a:rPr lang="en-US" sz="2000" b="1" u="sng" dirty="0">
                <a:solidFill>
                  <a:srgbClr val="FF0000"/>
                </a:solidFill>
                <a:latin typeface="Times New Roman" panose="02020603050405020304" pitchFamily="18" charset="0"/>
                <a:cs typeface="Times New Roman" panose="02020603050405020304" pitchFamily="18" charset="0"/>
              </a:rPr>
              <a:t>Factors External to the new venture include:</a:t>
            </a:r>
            <a:endParaRPr lang="en-US" sz="2000" dirty="0">
              <a:solidFill>
                <a:srgbClr val="242021"/>
              </a:solidFill>
              <a:latin typeface="Times New Roman" panose="02020603050405020304" pitchFamily="18" charset="0"/>
              <a:cs typeface="Times New Roman" panose="02020603050405020304" pitchFamily="18" charset="0"/>
            </a:endParaRPr>
          </a:p>
          <a:p>
            <a:pPr algn="just"/>
            <a:r>
              <a:rPr lang="en-US" sz="2000" dirty="0">
                <a:solidFill>
                  <a:srgbClr val="242021"/>
                </a:solidFill>
                <a:latin typeface="Times New Roman" panose="02020603050405020304" pitchFamily="18" charset="0"/>
                <a:cs typeface="Times New Roman" panose="02020603050405020304" pitchFamily="18" charset="0"/>
              </a:rPr>
              <a:t>• </a:t>
            </a:r>
            <a:r>
              <a:rPr lang="en-US" sz="2000" b="1" i="1" dirty="0">
                <a:solidFill>
                  <a:srgbClr val="FF0000"/>
                </a:solidFill>
                <a:latin typeface="Times New Roman" panose="02020603050405020304" pitchFamily="18" charset="0"/>
                <a:cs typeface="Times New Roman" panose="02020603050405020304" pitchFamily="18" charset="0"/>
              </a:rPr>
              <a:t>The industry: </a:t>
            </a:r>
            <a:r>
              <a:rPr lang="en-US" sz="2000" u="sng" dirty="0">
                <a:solidFill>
                  <a:srgbClr val="242021"/>
                </a:solidFill>
                <a:latin typeface="Times New Roman" panose="02020603050405020304" pitchFamily="18" charset="0"/>
                <a:cs typeface="Times New Roman" panose="02020603050405020304" pitchFamily="18" charset="0"/>
              </a:rPr>
              <a:t>competitors</a:t>
            </a:r>
            <a:r>
              <a:rPr lang="en-US" sz="2000" dirty="0">
                <a:solidFill>
                  <a:srgbClr val="242021"/>
                </a:solidFill>
                <a:latin typeface="Times New Roman" panose="02020603050405020304" pitchFamily="18" charset="0"/>
                <a:cs typeface="Times New Roman" panose="02020603050405020304" pitchFamily="18" charset="0"/>
              </a:rPr>
              <a:t>, </a:t>
            </a:r>
            <a:r>
              <a:rPr lang="en-US" sz="2000" u="sng" dirty="0">
                <a:solidFill>
                  <a:srgbClr val="242021"/>
                </a:solidFill>
                <a:latin typeface="Times New Roman" panose="02020603050405020304" pitchFamily="18" charset="0"/>
                <a:cs typeface="Times New Roman" panose="02020603050405020304" pitchFamily="18" charset="0"/>
              </a:rPr>
              <a:t>structure of the industry</a:t>
            </a:r>
            <a:r>
              <a:rPr lang="en-US" sz="2000" dirty="0">
                <a:solidFill>
                  <a:srgbClr val="242021"/>
                </a:solidFill>
                <a:latin typeface="Times New Roman" panose="02020603050405020304" pitchFamily="18" charset="0"/>
                <a:cs typeface="Times New Roman" panose="02020603050405020304" pitchFamily="18" charset="0"/>
              </a:rPr>
              <a:t>, </a:t>
            </a:r>
            <a:r>
              <a:rPr lang="en-US" sz="2000" u="sng" dirty="0">
                <a:solidFill>
                  <a:srgbClr val="242021"/>
                </a:solidFill>
                <a:latin typeface="Times New Roman" panose="02020603050405020304" pitchFamily="18" charset="0"/>
                <a:cs typeface="Times New Roman" panose="02020603050405020304" pitchFamily="18" charset="0"/>
              </a:rPr>
              <a:t>barriers to entry</a:t>
            </a:r>
            <a:r>
              <a:rPr lang="en-US" sz="2000" dirty="0">
                <a:solidFill>
                  <a:srgbClr val="242021"/>
                </a:solidFill>
                <a:latin typeface="Times New Roman" panose="02020603050405020304" pitchFamily="18" charset="0"/>
                <a:cs typeface="Times New Roman" panose="02020603050405020304" pitchFamily="18" charset="0"/>
              </a:rPr>
              <a:t>, and trends that affect businesses in the sector in which the new venture intends to locate.</a:t>
            </a:r>
          </a:p>
          <a:p>
            <a:pPr algn="just"/>
            <a:r>
              <a:rPr lang="en-US" sz="2000" dirty="0">
                <a:solidFill>
                  <a:srgbClr val="242021"/>
                </a:solidFill>
                <a:latin typeface="Times New Roman" panose="02020603050405020304" pitchFamily="18" charset="0"/>
                <a:cs typeface="Times New Roman" panose="02020603050405020304" pitchFamily="18" charset="0"/>
              </a:rPr>
              <a:t>• </a:t>
            </a:r>
            <a:r>
              <a:rPr lang="en-US" sz="2000" b="1" i="1" dirty="0">
                <a:solidFill>
                  <a:srgbClr val="FF0000"/>
                </a:solidFill>
                <a:latin typeface="Times New Roman" panose="02020603050405020304" pitchFamily="18" charset="0"/>
                <a:cs typeface="Times New Roman" panose="02020603050405020304" pitchFamily="18" charset="0"/>
              </a:rPr>
              <a:t>The market: </a:t>
            </a:r>
            <a:r>
              <a:rPr lang="en-US" sz="2000" dirty="0">
                <a:solidFill>
                  <a:srgbClr val="242021"/>
                </a:solidFill>
                <a:latin typeface="Times New Roman" panose="02020603050405020304" pitchFamily="18" charset="0"/>
                <a:cs typeface="Times New Roman" panose="02020603050405020304" pitchFamily="18" charset="0"/>
              </a:rPr>
              <a:t>knowledge of the preferences, values, and </a:t>
            </a:r>
            <a:r>
              <a:rPr lang="en-US" sz="2000" u="sng" dirty="0">
                <a:solidFill>
                  <a:srgbClr val="242021"/>
                </a:solidFill>
                <a:latin typeface="Times New Roman" panose="02020603050405020304" pitchFamily="18" charset="0"/>
                <a:cs typeface="Times New Roman" panose="02020603050405020304" pitchFamily="18" charset="0"/>
              </a:rPr>
              <a:t>buying behavior of the target market</a:t>
            </a:r>
            <a:r>
              <a:rPr lang="en-US" sz="2000" dirty="0">
                <a:solidFill>
                  <a:srgbClr val="242021"/>
                </a:solidFill>
                <a:latin typeface="Times New Roman" panose="02020603050405020304" pitchFamily="18" charset="0"/>
                <a:cs typeface="Times New Roman" panose="02020603050405020304" pitchFamily="18" charset="0"/>
              </a:rPr>
              <a:t>, including </a:t>
            </a:r>
            <a:r>
              <a:rPr lang="en-US" sz="2000" u="sng" dirty="0">
                <a:solidFill>
                  <a:srgbClr val="FF0000"/>
                </a:solidFill>
                <a:latin typeface="Times New Roman" panose="02020603050405020304" pitchFamily="18" charset="0"/>
                <a:cs typeface="Times New Roman" panose="02020603050405020304" pitchFamily="18" charset="0"/>
              </a:rPr>
              <a:t>demographic and psychographic </a:t>
            </a:r>
            <a:r>
              <a:rPr lang="en-US" sz="2000" u="sng" dirty="0">
                <a:solidFill>
                  <a:srgbClr val="242021"/>
                </a:solidFill>
                <a:latin typeface="Times New Roman" panose="02020603050405020304" pitchFamily="18" charset="0"/>
                <a:cs typeface="Times New Roman" panose="02020603050405020304" pitchFamily="18" charset="0"/>
              </a:rPr>
              <a:t>information </a:t>
            </a:r>
            <a:r>
              <a:rPr lang="en-US" sz="2000" dirty="0">
                <a:solidFill>
                  <a:srgbClr val="242021"/>
                </a:solidFill>
                <a:latin typeface="Times New Roman" panose="02020603050405020304" pitchFamily="18" charset="0"/>
                <a:cs typeface="Times New Roman" panose="02020603050405020304" pitchFamily="18" charset="0"/>
              </a:rPr>
              <a:t>necessary </a:t>
            </a:r>
            <a:r>
              <a:rPr lang="en-US" sz="2000" dirty="0">
                <a:solidFill>
                  <a:srgbClr val="FF0000"/>
                </a:solidFill>
                <a:latin typeface="Times New Roman" panose="02020603050405020304" pitchFamily="18" charset="0"/>
                <a:cs typeface="Times New Roman" panose="02020603050405020304" pitchFamily="18" charset="0"/>
              </a:rPr>
              <a:t>to appropriately position, promote, and price the products and services.</a:t>
            </a:r>
          </a:p>
          <a:p>
            <a:pPr algn="just"/>
            <a:r>
              <a:rPr lang="en-US" sz="2000" dirty="0">
                <a:solidFill>
                  <a:srgbClr val="242021"/>
                </a:solidFill>
                <a:latin typeface="Times New Roman" panose="02020603050405020304" pitchFamily="18" charset="0"/>
                <a:cs typeface="Times New Roman" panose="02020603050405020304" pitchFamily="18" charset="0"/>
              </a:rPr>
              <a:t>• </a:t>
            </a:r>
            <a:r>
              <a:rPr lang="en-US" sz="2000" b="1" i="1" dirty="0">
                <a:solidFill>
                  <a:srgbClr val="FF0000"/>
                </a:solidFill>
                <a:latin typeface="Times New Roman" panose="02020603050405020304" pitchFamily="18" charset="0"/>
                <a:cs typeface="Times New Roman" panose="02020603050405020304" pitchFamily="18" charset="0"/>
              </a:rPr>
              <a:t>Social norms, values, and trends </a:t>
            </a:r>
            <a:r>
              <a:rPr lang="en-US" sz="2000" b="1" dirty="0">
                <a:solidFill>
                  <a:srgbClr val="FF0000"/>
                </a:solidFill>
                <a:latin typeface="Times New Roman" panose="02020603050405020304" pitchFamily="18" charset="0"/>
                <a:cs typeface="Times New Roman" panose="02020603050405020304" pitchFamily="18" charset="0"/>
              </a:rPr>
              <a:t>surrounding the new venture idea. </a:t>
            </a:r>
            <a:r>
              <a:rPr lang="en-US" sz="2000" dirty="0">
                <a:solidFill>
                  <a:srgbClr val="FF0000"/>
                </a:solidFill>
                <a:latin typeface="Times New Roman" panose="02020603050405020304" pitchFamily="18" charset="0"/>
                <a:cs typeface="Times New Roman" panose="02020603050405020304" pitchFamily="18" charset="0"/>
              </a:rPr>
              <a:t>The social environment of a new venture often </a:t>
            </a:r>
            <a:r>
              <a:rPr lang="en-US" sz="2000" u="sng" dirty="0">
                <a:solidFill>
                  <a:srgbClr val="FF0000"/>
                </a:solidFill>
                <a:latin typeface="Times New Roman" panose="02020603050405020304" pitchFamily="18" charset="0"/>
                <a:cs typeface="Times New Roman" panose="02020603050405020304" pitchFamily="18" charset="0"/>
              </a:rPr>
              <a:t>involves the perceptions</a:t>
            </a:r>
            <a:r>
              <a:rPr lang="en-US" sz="2000" dirty="0">
                <a:solidFill>
                  <a:srgbClr val="FF0000"/>
                </a:solidFill>
                <a:latin typeface="Times New Roman" panose="02020603050405020304" pitchFamily="18" charset="0"/>
                <a:cs typeface="Times New Roman" panose="02020603050405020304" pitchFamily="18" charset="0"/>
              </a:rPr>
              <a:t>—not necessarily the reality—</a:t>
            </a:r>
            <a:r>
              <a:rPr lang="en-US" sz="2000" u="sng" dirty="0">
                <a:solidFill>
                  <a:srgbClr val="FF0000"/>
                </a:solidFill>
                <a:latin typeface="Times New Roman" panose="02020603050405020304" pitchFamily="18" charset="0"/>
                <a:cs typeface="Times New Roman" panose="02020603050405020304" pitchFamily="18" charset="0"/>
              </a:rPr>
              <a:t>of the opportunity in the minds of customers and citizens.</a:t>
            </a:r>
          </a:p>
          <a:p>
            <a:pPr marL="342900" indent="-342900" algn="just">
              <a:buFont typeface="Arial" panose="020B0604020202020204" pitchFamily="34" charset="0"/>
              <a:buChar char="•"/>
            </a:pPr>
            <a:r>
              <a:rPr lang="en-US" sz="2000" b="1" i="1" dirty="0">
                <a:solidFill>
                  <a:srgbClr val="FF0000"/>
                </a:solidFill>
                <a:latin typeface="Times New Roman" panose="02020603050405020304" pitchFamily="18" charset="0"/>
                <a:cs typeface="Times New Roman" panose="02020603050405020304" pitchFamily="18" charset="0"/>
              </a:rPr>
              <a:t>Legal and regulatory forces </a:t>
            </a:r>
            <a:r>
              <a:rPr lang="en-US" sz="2000" dirty="0">
                <a:solidFill>
                  <a:srgbClr val="242021"/>
                </a:solidFill>
                <a:latin typeface="Times New Roman" panose="02020603050405020304" pitchFamily="18" charset="0"/>
                <a:cs typeface="Times New Roman" panose="02020603050405020304" pitchFamily="18" charset="0"/>
              </a:rPr>
              <a:t>that could affect the business operations, including </a:t>
            </a:r>
            <a:r>
              <a:rPr lang="en-US" sz="2000" u="sng" dirty="0">
                <a:solidFill>
                  <a:srgbClr val="FF0000"/>
                </a:solidFill>
                <a:latin typeface="Times New Roman" panose="02020603050405020304" pitchFamily="18" charset="0"/>
                <a:cs typeface="Times New Roman" panose="02020603050405020304" pitchFamily="18" charset="0"/>
              </a:rPr>
              <a:t>laws, policies, procedures, and regulations </a:t>
            </a:r>
            <a:r>
              <a:rPr lang="en-US" sz="2000" dirty="0">
                <a:solidFill>
                  <a:srgbClr val="242021"/>
                </a:solidFill>
                <a:latin typeface="Times New Roman" panose="02020603050405020304" pitchFamily="18" charset="0"/>
                <a:cs typeface="Times New Roman" panose="02020603050405020304" pitchFamily="18" charset="0"/>
              </a:rPr>
              <a:t>pertinent to the industry or municipality in which the new venture is located.</a:t>
            </a:r>
          </a:p>
        </p:txBody>
      </p:sp>
      <p:pic>
        <p:nvPicPr>
          <p:cNvPr id="5" name="Graphic 21">
            <a:extLst>
              <a:ext uri="{FF2B5EF4-FFF2-40B4-BE49-F238E27FC236}">
                <a16:creationId xmlns:a16="http://schemas.microsoft.com/office/drawing/2014/main" id="{9812D45E-F342-A425-9FAE-B882A41E30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0199855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53AF60-0026-DBF2-FB3A-D8596B14C2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9DD21A-C854-A0B6-0203-7C27CBAEF8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D9820F2-1610-1F63-EAF2-CD7C527C50AC}"/>
              </a:ext>
            </a:extLst>
          </p:cNvPr>
          <p:cNvSpPr/>
          <p:nvPr/>
        </p:nvSpPr>
        <p:spPr>
          <a:xfrm>
            <a:off x="8607914" y="952845"/>
            <a:ext cx="4128422" cy="5303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9A8191D-6854-B85A-A7D7-667CE708D0AE}"/>
              </a:ext>
            </a:extLst>
          </p:cNvPr>
          <p:cNvSpPr/>
          <p:nvPr/>
        </p:nvSpPr>
        <p:spPr>
          <a:xfrm>
            <a:off x="1181062" y="1285192"/>
            <a:ext cx="9345750" cy="4807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1A459D"/>
                </a:solidFill>
                <a:effectLst/>
                <a:uLnTx/>
                <a:uFillTx/>
                <a:latin typeface="Times New Roman" panose="02020603050405020304" pitchFamily="18" charset="0"/>
                <a:cs typeface="Times New Roman" panose="02020603050405020304" pitchFamily="18" charset="0"/>
              </a:rPr>
              <a:t>Fourteen Questions </a:t>
            </a:r>
            <a:r>
              <a:rPr kumimoji="0" lang="en-US" sz="2000" b="0" i="1"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(by Allis, 2003) </a:t>
            </a:r>
            <a:r>
              <a:rPr kumimoji="0" lang="en-US" sz="2000" b="1" i="0" u="none" strike="noStrike" kern="1200" cap="none" spc="0" normalizeH="0" baseline="0" noProof="0" dirty="0">
                <a:ln>
                  <a:noFill/>
                </a:ln>
                <a:solidFill>
                  <a:srgbClr val="1A459D"/>
                </a:solidFill>
                <a:effectLst/>
                <a:uLnTx/>
                <a:uFillTx/>
                <a:latin typeface="Times New Roman" panose="02020603050405020304" pitchFamily="18" charset="0"/>
                <a:cs typeface="Times New Roman" panose="02020603050405020304" pitchFamily="18" charset="0"/>
              </a:rPr>
              <a:t>to Ask Every Time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1. What is the need you fill or problem you solve? </a:t>
            </a:r>
            <a:r>
              <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(value proposition)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2. To whom are you selling? </a:t>
            </a:r>
            <a:r>
              <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(target market)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3. How could you make money? </a:t>
            </a:r>
            <a:r>
              <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(revenue model)</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4. How will you differentiate your company from what is already out there? </a:t>
            </a:r>
            <a:r>
              <a:rPr kumimoji="0" lang="en-US" sz="16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a:t>
            </a:r>
            <a:r>
              <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unique selling proposition)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5. What are the barriers to entry?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6. How many competitors do you have and of what quality are they? </a:t>
            </a:r>
            <a:r>
              <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(competitive analysis)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7. How big is your market in dollars</a:t>
            </a:r>
            <a:r>
              <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 (market size)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8. How fast is the market growing or shrinking? </a:t>
            </a:r>
            <a:r>
              <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(market growth)</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9. What percent of the market do you believe you could gain? </a:t>
            </a:r>
            <a:r>
              <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(market share)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10. What type of company would this be? </a:t>
            </a:r>
            <a:r>
              <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(lifestyle or high growth potential, sole proprietorship or corporation)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11. How much would it cost to get started? </a:t>
            </a:r>
            <a:r>
              <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(start-up costs)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12. Do you plan to use debt capital or raise investment? If so, how much and what type? </a:t>
            </a:r>
            <a:r>
              <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(investment needs)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13. Do you plan to sell your company or go public (list the company on the stock markets) one day? </a:t>
            </a:r>
            <a:r>
              <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(exit strategy)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14. If you take on investment, how much money do you think your investors will get back in return? </a:t>
            </a:r>
            <a:r>
              <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(return on investment) </a:t>
            </a:r>
          </a:p>
        </p:txBody>
      </p:sp>
      <p:pic>
        <p:nvPicPr>
          <p:cNvPr id="5" name="Graphic 21">
            <a:extLst>
              <a:ext uri="{FF2B5EF4-FFF2-40B4-BE49-F238E27FC236}">
                <a16:creationId xmlns:a16="http://schemas.microsoft.com/office/drawing/2014/main" id="{1A50DB1B-2211-28A8-9506-2000822C2B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6" name="Group 5">
            <a:extLst>
              <a:ext uri="{FF2B5EF4-FFF2-40B4-BE49-F238E27FC236}">
                <a16:creationId xmlns:a16="http://schemas.microsoft.com/office/drawing/2014/main" id="{5857EF54-2A3B-3FB3-829E-BCEAFD0F4737}"/>
              </a:ext>
            </a:extLst>
          </p:cNvPr>
          <p:cNvGrpSpPr/>
          <p:nvPr/>
        </p:nvGrpSpPr>
        <p:grpSpPr>
          <a:xfrm>
            <a:off x="2626178" y="721207"/>
            <a:ext cx="4128422" cy="646189"/>
            <a:chOff x="2097943" y="977724"/>
            <a:chExt cx="2255284" cy="547431"/>
          </a:xfrm>
        </p:grpSpPr>
        <p:sp>
          <p:nvSpPr>
            <p:cNvPr id="2" name="Rectangle 1">
              <a:extLst>
                <a:ext uri="{FF2B5EF4-FFF2-40B4-BE49-F238E27FC236}">
                  <a16:creationId xmlns:a16="http://schemas.microsoft.com/office/drawing/2014/main" id="{FAE9EA73-E4E9-B7B2-1408-EB6225B14BFE}"/>
                </a:ext>
              </a:extLst>
            </p:cNvPr>
            <p:cNvSpPr/>
            <p:nvPr/>
          </p:nvSpPr>
          <p:spPr>
            <a:xfrm>
              <a:off x="2097943" y="977724"/>
              <a:ext cx="2255284"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45DD88CD-0BC5-E6CF-C70C-B8DDE19E6616}"/>
                </a:ext>
              </a:extLst>
            </p:cNvPr>
            <p:cNvSpPr txBox="1"/>
            <p:nvPr/>
          </p:nvSpPr>
          <p:spPr>
            <a:xfrm>
              <a:off x="2225899" y="1001672"/>
              <a:ext cx="2111667" cy="443256"/>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Fourteen Questions </a:t>
              </a:r>
            </a:p>
          </p:txBody>
        </p:sp>
      </p:grpSp>
    </p:spTree>
    <p:extLst>
      <p:ext uri="{BB962C8B-B14F-4D97-AF65-F5344CB8AC3E}">
        <p14:creationId xmlns:p14="http://schemas.microsoft.com/office/powerpoint/2010/main" val="297509412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29F23-DECC-19FC-2D63-7EE6C14F34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3FB37C7-B93E-EC8E-4EC9-9BFF4B4100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F8FDB1A-F6A5-A0FF-C97D-9FA41056C686}"/>
              </a:ext>
            </a:extLst>
          </p:cNvPr>
          <p:cNvSpPr/>
          <p:nvPr/>
        </p:nvSpPr>
        <p:spPr>
          <a:xfrm>
            <a:off x="8607914" y="952845"/>
            <a:ext cx="4128422" cy="5303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ABFDA5C-7579-BECB-7F2C-3BAEFB24FE95}"/>
              </a:ext>
            </a:extLst>
          </p:cNvPr>
          <p:cNvSpPr/>
          <p:nvPr/>
        </p:nvSpPr>
        <p:spPr>
          <a:xfrm>
            <a:off x="1181062" y="1285192"/>
            <a:ext cx="9345750" cy="4807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chemeClr val="accent1"/>
                </a:solidFill>
                <a:latin typeface="Times New Roman" panose="02020603050405020304" pitchFamily="18" charset="0"/>
                <a:cs typeface="Times New Roman" panose="02020603050405020304" pitchFamily="18" charset="0"/>
              </a:rPr>
              <a:t>ALUO to Evaluate the New Venture Idea</a:t>
            </a:r>
          </a:p>
          <a:p>
            <a:pPr algn="just"/>
            <a:r>
              <a:rPr lang="en-US" sz="2400" dirty="0">
                <a:solidFill>
                  <a:srgbClr val="242021"/>
                </a:solidFill>
                <a:latin typeface="Times New Roman" panose="02020603050405020304" pitchFamily="18" charset="0"/>
                <a:cs typeface="Times New Roman" panose="02020603050405020304" pitchFamily="18" charset="0"/>
              </a:rPr>
              <a:t>ALUO (</a:t>
            </a:r>
            <a:r>
              <a:rPr lang="en-US" sz="2400" b="1" dirty="0">
                <a:solidFill>
                  <a:srgbClr val="FF0000"/>
                </a:solidFill>
                <a:latin typeface="Times New Roman" panose="02020603050405020304" pitchFamily="18" charset="0"/>
                <a:cs typeface="Times New Roman" panose="02020603050405020304" pitchFamily="18" charset="0"/>
              </a:rPr>
              <a:t>A</a:t>
            </a:r>
            <a:r>
              <a:rPr lang="en-US" sz="2400" dirty="0">
                <a:solidFill>
                  <a:srgbClr val="FF0000"/>
                </a:solidFill>
                <a:latin typeface="Times New Roman" panose="02020603050405020304" pitchFamily="18" charset="0"/>
                <a:cs typeface="Times New Roman" panose="02020603050405020304" pitchFamily="18" charset="0"/>
              </a:rPr>
              <a:t>dvantages, </a:t>
            </a:r>
            <a:r>
              <a:rPr lang="en-US" sz="2400" b="1" dirty="0">
                <a:solidFill>
                  <a:srgbClr val="FF0000"/>
                </a:solidFill>
                <a:latin typeface="Times New Roman" panose="02020603050405020304" pitchFamily="18" charset="0"/>
                <a:cs typeface="Times New Roman" panose="02020603050405020304" pitchFamily="18" charset="0"/>
              </a:rPr>
              <a:t>L</a:t>
            </a:r>
            <a:r>
              <a:rPr lang="en-US" sz="2400" dirty="0">
                <a:solidFill>
                  <a:srgbClr val="FF0000"/>
                </a:solidFill>
                <a:latin typeface="Times New Roman" panose="02020603050405020304" pitchFamily="18" charset="0"/>
                <a:cs typeface="Times New Roman" panose="02020603050405020304" pitchFamily="18" charset="0"/>
              </a:rPr>
              <a:t>imitations, </a:t>
            </a:r>
            <a:r>
              <a:rPr lang="en-US" sz="2400" b="1" dirty="0">
                <a:solidFill>
                  <a:srgbClr val="FF0000"/>
                </a:solidFill>
                <a:latin typeface="Times New Roman" panose="02020603050405020304" pitchFamily="18" charset="0"/>
                <a:cs typeface="Times New Roman" panose="02020603050405020304" pitchFamily="18" charset="0"/>
              </a:rPr>
              <a:t>U</a:t>
            </a:r>
            <a:r>
              <a:rPr lang="en-US" sz="2400" dirty="0">
                <a:solidFill>
                  <a:srgbClr val="FF0000"/>
                </a:solidFill>
                <a:latin typeface="Times New Roman" panose="02020603050405020304" pitchFamily="18" charset="0"/>
                <a:cs typeface="Times New Roman" panose="02020603050405020304" pitchFamily="18" charset="0"/>
              </a:rPr>
              <a:t>niqueness, and </a:t>
            </a:r>
            <a:r>
              <a:rPr lang="en-US" sz="2400" b="1" dirty="0">
                <a:solidFill>
                  <a:srgbClr val="FF0000"/>
                </a:solidFill>
                <a:latin typeface="Times New Roman" panose="02020603050405020304" pitchFamily="18" charset="0"/>
                <a:cs typeface="Times New Roman" panose="02020603050405020304" pitchFamily="18" charset="0"/>
              </a:rPr>
              <a:t>O</a:t>
            </a:r>
            <a:r>
              <a:rPr lang="en-US" sz="2400" dirty="0">
                <a:solidFill>
                  <a:srgbClr val="FF0000"/>
                </a:solidFill>
                <a:latin typeface="Times New Roman" panose="02020603050405020304" pitchFamily="18" charset="0"/>
                <a:cs typeface="Times New Roman" panose="02020603050405020304" pitchFamily="18" charset="0"/>
              </a:rPr>
              <a:t>pportunity</a:t>
            </a:r>
            <a:r>
              <a:rPr lang="en-US" sz="2400" dirty="0">
                <a:solidFill>
                  <a:srgbClr val="242021"/>
                </a:solidFill>
                <a:latin typeface="Times New Roman" panose="02020603050405020304" pitchFamily="18" charset="0"/>
                <a:cs typeface="Times New Roman" panose="02020603050405020304" pitchFamily="18" charset="0"/>
              </a:rPr>
              <a:t>) is a useful tool that </a:t>
            </a:r>
            <a:r>
              <a:rPr lang="en-US" sz="2400" u="sng" dirty="0">
                <a:solidFill>
                  <a:srgbClr val="FF0000"/>
                </a:solidFill>
                <a:latin typeface="Times New Roman" panose="02020603050405020304" pitchFamily="18" charset="0"/>
                <a:cs typeface="Times New Roman" panose="02020603050405020304" pitchFamily="18" charset="0"/>
              </a:rPr>
              <a:t>enables the entrepreneur to examine the advantages and limitations of an idea.  </a:t>
            </a:r>
          </a:p>
          <a:p>
            <a:pPr algn="just"/>
            <a:endParaRPr lang="en-US" sz="2400" u="sng" dirty="0">
              <a:solidFill>
                <a:srgbClr val="FF000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242021"/>
                </a:solidFill>
                <a:latin typeface="Times New Roman" panose="02020603050405020304" pitchFamily="18" charset="0"/>
                <a:cs typeface="Times New Roman" panose="02020603050405020304" pitchFamily="18" charset="0"/>
              </a:rPr>
              <a:t> Most entrepreneurs do this, but </a:t>
            </a:r>
            <a:r>
              <a:rPr lang="en-US" sz="2400" u="sng" dirty="0">
                <a:solidFill>
                  <a:srgbClr val="242021"/>
                </a:solidFill>
                <a:latin typeface="Times New Roman" panose="02020603050405020304" pitchFamily="18" charset="0"/>
                <a:cs typeface="Times New Roman" panose="02020603050405020304" pitchFamily="18" charset="0"/>
              </a:rPr>
              <a:t>ALUO is helpful because it also asks you to consider:</a:t>
            </a:r>
          </a:p>
          <a:p>
            <a:pPr algn="just"/>
            <a:r>
              <a:rPr lang="en-US" sz="2400" dirty="0">
                <a:solidFill>
                  <a:srgbClr val="FF0000"/>
                </a:solidFill>
                <a:latin typeface="Times New Roman" panose="02020603050405020304" pitchFamily="18" charset="0"/>
                <a:cs typeface="Times New Roman" panose="02020603050405020304" pitchFamily="18" charset="0"/>
              </a:rPr>
              <a:t>       - what is unique about the idea </a:t>
            </a:r>
            <a:r>
              <a:rPr lang="en-US" sz="2400" dirty="0">
                <a:solidFill>
                  <a:srgbClr val="242021"/>
                </a:solidFill>
                <a:latin typeface="Times New Roman" panose="02020603050405020304" pitchFamily="18" charset="0"/>
                <a:cs typeface="Times New Roman" panose="02020603050405020304" pitchFamily="18" charset="0"/>
              </a:rPr>
              <a:t>and</a:t>
            </a:r>
          </a:p>
          <a:p>
            <a:pPr algn="just"/>
            <a:r>
              <a:rPr lang="en-US" sz="2400" dirty="0">
                <a:solidFill>
                  <a:srgbClr val="FF0000"/>
                </a:solidFill>
                <a:latin typeface="Times New Roman" panose="02020603050405020304" pitchFamily="18" charset="0"/>
                <a:cs typeface="Times New Roman" panose="02020603050405020304" pitchFamily="18" charset="0"/>
              </a:rPr>
              <a:t>       - what opportunity emerges from the advantages, limitations, and uniqueness of the idea.</a:t>
            </a:r>
          </a:p>
        </p:txBody>
      </p:sp>
      <p:pic>
        <p:nvPicPr>
          <p:cNvPr id="5" name="Graphic 21">
            <a:extLst>
              <a:ext uri="{FF2B5EF4-FFF2-40B4-BE49-F238E27FC236}">
                <a16:creationId xmlns:a16="http://schemas.microsoft.com/office/drawing/2014/main" id="{BF2CF607-BDF8-E9C5-6990-3C4F4145D0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6" name="Group 5">
            <a:extLst>
              <a:ext uri="{FF2B5EF4-FFF2-40B4-BE49-F238E27FC236}">
                <a16:creationId xmlns:a16="http://schemas.microsoft.com/office/drawing/2014/main" id="{21752223-87A8-4A90-5C4A-F0CC8B26A1CB}"/>
              </a:ext>
            </a:extLst>
          </p:cNvPr>
          <p:cNvGrpSpPr/>
          <p:nvPr/>
        </p:nvGrpSpPr>
        <p:grpSpPr>
          <a:xfrm>
            <a:off x="2726597" y="962097"/>
            <a:ext cx="2167891" cy="646189"/>
            <a:chOff x="2097943" y="977724"/>
            <a:chExt cx="2255284" cy="547431"/>
          </a:xfrm>
        </p:grpSpPr>
        <p:sp>
          <p:nvSpPr>
            <p:cNvPr id="2" name="Rectangle 1">
              <a:extLst>
                <a:ext uri="{FF2B5EF4-FFF2-40B4-BE49-F238E27FC236}">
                  <a16:creationId xmlns:a16="http://schemas.microsoft.com/office/drawing/2014/main" id="{D0693953-8C58-054B-1B37-9A7A138E5967}"/>
                </a:ext>
              </a:extLst>
            </p:cNvPr>
            <p:cNvSpPr/>
            <p:nvPr/>
          </p:nvSpPr>
          <p:spPr>
            <a:xfrm>
              <a:off x="2097943" y="977724"/>
              <a:ext cx="2255284"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745D41AD-F237-9AD9-BD46-2D7850F00AC6}"/>
                </a:ext>
              </a:extLst>
            </p:cNvPr>
            <p:cNvSpPr txBox="1"/>
            <p:nvPr/>
          </p:nvSpPr>
          <p:spPr>
            <a:xfrm>
              <a:off x="2225900" y="1001672"/>
              <a:ext cx="1926917" cy="443255"/>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ALUO </a:t>
              </a:r>
            </a:p>
          </p:txBody>
        </p:sp>
      </p:grpSp>
    </p:spTree>
    <p:extLst>
      <p:ext uri="{BB962C8B-B14F-4D97-AF65-F5344CB8AC3E}">
        <p14:creationId xmlns:p14="http://schemas.microsoft.com/office/powerpoint/2010/main" val="176337818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21DEDC-C0CE-7DED-9487-72265B1CE5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3FD9FD0-9DDB-77A2-66E1-8846D96B7BE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3C5CCF2-6896-DF5A-C2DB-549D9C1D10E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8AC99DB-4BD8-AAB2-5B25-5A4ECABD1C33}"/>
              </a:ext>
            </a:extLst>
          </p:cNvPr>
          <p:cNvSpPr/>
          <p:nvPr/>
        </p:nvSpPr>
        <p:spPr>
          <a:xfrm>
            <a:off x="653143" y="1285192"/>
            <a:ext cx="10541725" cy="44750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8E505C1-E900-FCDC-2B5C-17A22819A298}"/>
              </a:ext>
            </a:extLst>
          </p:cNvPr>
          <p:cNvSpPr txBox="1"/>
          <p:nvPr/>
        </p:nvSpPr>
        <p:spPr>
          <a:xfrm>
            <a:off x="653144" y="1285192"/>
            <a:ext cx="10541724" cy="4401205"/>
          </a:xfrm>
          <a:prstGeom prst="rect">
            <a:avLst/>
          </a:prstGeom>
          <a:noFill/>
        </p:spPr>
        <p:txBody>
          <a:bodyPr wrap="square" rtlCol="0">
            <a:spAutoFit/>
          </a:bodyPr>
          <a:lstStyle/>
          <a:p>
            <a:pPr algn="just"/>
            <a:r>
              <a:rPr lang="en-US" sz="2000" b="1" i="1" dirty="0">
                <a:solidFill>
                  <a:srgbClr val="FF0000"/>
                </a:solidFill>
                <a:latin typeface="Times New Roman" panose="02020603050405020304" pitchFamily="18" charset="0"/>
                <a:cs typeface="Times New Roman" panose="02020603050405020304" pitchFamily="18" charset="0"/>
              </a:rPr>
              <a:t>A</a:t>
            </a:r>
            <a:r>
              <a:rPr lang="en-US" sz="2000" i="1" dirty="0">
                <a:solidFill>
                  <a:srgbClr val="FF0000"/>
                </a:solidFill>
                <a:latin typeface="Times New Roman" panose="02020603050405020304" pitchFamily="18" charset="0"/>
                <a:cs typeface="Times New Roman" panose="02020603050405020304" pitchFamily="18" charset="0"/>
              </a:rPr>
              <a:t>: </a:t>
            </a:r>
            <a:r>
              <a:rPr lang="en-US" sz="2000" b="1" dirty="0">
                <a:solidFill>
                  <a:srgbClr val="242021"/>
                </a:solidFill>
                <a:latin typeface="Times New Roman" panose="02020603050405020304" pitchFamily="18" charset="0"/>
                <a:cs typeface="Times New Roman" panose="02020603050405020304" pitchFamily="18" charset="0"/>
              </a:rPr>
              <a:t>What are the advantages of the idea? </a:t>
            </a:r>
            <a:r>
              <a:rPr lang="en-US" sz="2000" dirty="0">
                <a:solidFill>
                  <a:srgbClr val="242021"/>
                </a:solidFill>
                <a:latin typeface="Times New Roman" panose="02020603050405020304" pitchFamily="18" charset="0"/>
                <a:cs typeface="Times New Roman" panose="02020603050405020304" pitchFamily="18" charset="0"/>
              </a:rPr>
              <a:t>How does it build on or extend what is already available in the market?</a:t>
            </a:r>
          </a:p>
          <a:p>
            <a:pPr algn="just"/>
            <a:endParaRPr lang="en-US" sz="2000" dirty="0">
              <a:solidFill>
                <a:srgbClr val="242021"/>
              </a:solidFill>
              <a:latin typeface="Times New Roman" panose="02020603050405020304" pitchFamily="18" charset="0"/>
              <a:cs typeface="Times New Roman" panose="02020603050405020304" pitchFamily="18" charset="0"/>
            </a:endParaRPr>
          </a:p>
          <a:p>
            <a:pPr algn="just"/>
            <a:r>
              <a:rPr lang="en-US" sz="2000" b="1" i="1" dirty="0">
                <a:solidFill>
                  <a:srgbClr val="FF0000"/>
                </a:solidFill>
                <a:latin typeface="Times New Roman" panose="02020603050405020304" pitchFamily="18" charset="0"/>
                <a:cs typeface="Times New Roman" panose="02020603050405020304" pitchFamily="18" charset="0"/>
              </a:rPr>
              <a:t>L: </a:t>
            </a:r>
            <a:r>
              <a:rPr lang="en-US" sz="2000" b="1" dirty="0">
                <a:solidFill>
                  <a:srgbClr val="242021"/>
                </a:solidFill>
                <a:latin typeface="Times New Roman" panose="02020603050405020304" pitchFamily="18" charset="0"/>
                <a:cs typeface="Times New Roman" panose="02020603050405020304" pitchFamily="18" charset="0"/>
              </a:rPr>
              <a:t>What are the limitations of the product or service? </a:t>
            </a:r>
            <a:r>
              <a:rPr lang="en-US" sz="2000" u="sng" dirty="0">
                <a:solidFill>
                  <a:srgbClr val="FF0000"/>
                </a:solidFill>
                <a:latin typeface="Times New Roman" panose="02020603050405020304" pitchFamily="18" charset="0"/>
                <a:cs typeface="Times New Roman" panose="02020603050405020304" pitchFamily="18" charset="0"/>
              </a:rPr>
              <a:t>This may be hard for the entrepreneur to assess realistically </a:t>
            </a:r>
            <a:r>
              <a:rPr lang="en-US" sz="2000" u="sng" dirty="0">
                <a:solidFill>
                  <a:srgbClr val="242021"/>
                </a:solidFill>
                <a:latin typeface="Times New Roman" panose="02020603050405020304" pitchFamily="18" charset="0"/>
                <a:cs typeface="Times New Roman" panose="02020603050405020304" pitchFamily="18" charset="0"/>
              </a:rPr>
              <a:t>(</a:t>
            </a:r>
            <a:r>
              <a:rPr lang="en-US" sz="2000" u="sng" dirty="0">
                <a:solidFill>
                  <a:srgbClr val="FF0000"/>
                </a:solidFill>
                <a:latin typeface="Times New Roman" panose="02020603050405020304" pitchFamily="18" charset="0"/>
                <a:cs typeface="Times New Roman" panose="02020603050405020304" pitchFamily="18" charset="0"/>
              </a:rPr>
              <a:t>watch out for idea infatuation</a:t>
            </a:r>
            <a:r>
              <a:rPr lang="en-US" sz="2000" u="sng" dirty="0">
                <a:solidFill>
                  <a:srgbClr val="242021"/>
                </a:solidFill>
                <a:latin typeface="Times New Roman" panose="02020603050405020304" pitchFamily="18" charset="0"/>
                <a:cs typeface="Times New Roman" panose="02020603050405020304" pitchFamily="18" charset="0"/>
              </a:rPr>
              <a:t>!)</a:t>
            </a:r>
            <a:r>
              <a:rPr lang="en-US" sz="2000" dirty="0">
                <a:solidFill>
                  <a:srgbClr val="242021"/>
                </a:solidFill>
                <a:latin typeface="Times New Roman" panose="02020603050405020304" pitchFamily="18" charset="0"/>
                <a:cs typeface="Times New Roman" panose="02020603050405020304" pitchFamily="18" charset="0"/>
              </a:rPr>
              <a:t>. You may want to ask others for their opinions on this. What elements of your idea might not work as well as predicted? What flaws might exist?</a:t>
            </a:r>
          </a:p>
          <a:p>
            <a:pPr algn="just"/>
            <a:endParaRPr lang="en-US" sz="2000" dirty="0">
              <a:solidFill>
                <a:srgbClr val="242021"/>
              </a:solidFill>
              <a:latin typeface="Times New Roman" panose="02020603050405020304" pitchFamily="18" charset="0"/>
              <a:cs typeface="Times New Roman" panose="02020603050405020304" pitchFamily="18" charset="0"/>
            </a:endParaRPr>
          </a:p>
          <a:p>
            <a:pPr algn="just"/>
            <a:r>
              <a:rPr lang="en-US" sz="2000" b="1" i="1" dirty="0">
                <a:solidFill>
                  <a:srgbClr val="FF0000"/>
                </a:solidFill>
                <a:latin typeface="Times New Roman" panose="02020603050405020304" pitchFamily="18" charset="0"/>
                <a:cs typeface="Times New Roman" panose="02020603050405020304" pitchFamily="18" charset="0"/>
              </a:rPr>
              <a:t>U: </a:t>
            </a:r>
            <a:r>
              <a:rPr lang="en-US" sz="2000" b="1" dirty="0">
                <a:solidFill>
                  <a:srgbClr val="242021"/>
                </a:solidFill>
                <a:latin typeface="Times New Roman" panose="02020603050405020304" pitchFamily="18" charset="0"/>
                <a:cs typeface="Times New Roman" panose="02020603050405020304" pitchFamily="18" charset="0"/>
              </a:rPr>
              <a:t>What is unique about the idea? </a:t>
            </a:r>
            <a:r>
              <a:rPr lang="en-US" sz="2000" dirty="0">
                <a:solidFill>
                  <a:srgbClr val="242021"/>
                </a:solidFill>
                <a:latin typeface="Times New Roman" panose="02020603050405020304" pitchFamily="18" charset="0"/>
                <a:cs typeface="Times New Roman" panose="02020603050405020304" pitchFamily="18" charset="0"/>
              </a:rPr>
              <a:t>What can’t be substituted by something already available in the marketplace? Is your idea easily imitated by others? How can the entrepreneur make it difficult for others to copy? If the product or service is not unique, are there ancillary products or services that could be packaged to maintain uniqueness?</a:t>
            </a:r>
          </a:p>
          <a:p>
            <a:pPr algn="just"/>
            <a:endParaRPr lang="en-US" sz="2000" dirty="0">
              <a:solidFill>
                <a:srgbClr val="242021"/>
              </a:solidFill>
              <a:latin typeface="Times New Roman" panose="02020603050405020304" pitchFamily="18" charset="0"/>
              <a:cs typeface="Times New Roman" panose="02020603050405020304" pitchFamily="18" charset="0"/>
            </a:endParaRPr>
          </a:p>
          <a:p>
            <a:pPr algn="just"/>
            <a:r>
              <a:rPr lang="en-US" sz="2000" b="1" i="1" dirty="0">
                <a:solidFill>
                  <a:srgbClr val="FF0000"/>
                </a:solidFill>
                <a:latin typeface="Times New Roman" panose="02020603050405020304" pitchFamily="18" charset="0"/>
                <a:cs typeface="Times New Roman" panose="02020603050405020304" pitchFamily="18" charset="0"/>
              </a:rPr>
              <a:t>O: </a:t>
            </a:r>
            <a:r>
              <a:rPr lang="en-US" sz="2000" b="1" dirty="0">
                <a:solidFill>
                  <a:srgbClr val="242021"/>
                </a:solidFill>
                <a:latin typeface="Times New Roman" panose="02020603050405020304" pitchFamily="18" charset="0"/>
                <a:cs typeface="Times New Roman" panose="02020603050405020304" pitchFamily="18" charset="0"/>
              </a:rPr>
              <a:t>What opportunities emerge from the unique features and advantages </a:t>
            </a:r>
            <a:r>
              <a:rPr lang="en-US" sz="2000" dirty="0">
                <a:solidFill>
                  <a:srgbClr val="242021"/>
                </a:solidFill>
                <a:latin typeface="Times New Roman" panose="02020603050405020304" pitchFamily="18" charset="0"/>
                <a:cs typeface="Times New Roman" panose="02020603050405020304" pitchFamily="18" charset="0"/>
              </a:rPr>
              <a:t>(or even the limitations, as you consider ways these could be minimized)?</a:t>
            </a:r>
            <a:endParaRPr lang="en-US" sz="16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1A968BC5-7643-5286-4B0F-B2DAE1C38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6559043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E291A4-78A8-194D-7054-70E69E4584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B0B2C54-3E43-110F-2A5B-9E01979CC8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F04865A-226C-B2BD-2B9F-0169484536B9}"/>
              </a:ext>
            </a:extLst>
          </p:cNvPr>
          <p:cNvSpPr/>
          <p:nvPr/>
        </p:nvSpPr>
        <p:spPr>
          <a:xfrm>
            <a:off x="8607914" y="952845"/>
            <a:ext cx="4128422" cy="5303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EAB0739-E560-363F-EA98-3F96F5BDF98E}"/>
              </a:ext>
            </a:extLst>
          </p:cNvPr>
          <p:cNvSpPr/>
          <p:nvPr/>
        </p:nvSpPr>
        <p:spPr>
          <a:xfrm>
            <a:off x="1181062" y="1285192"/>
            <a:ext cx="9345750" cy="4807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42021"/>
                </a:solidFill>
                <a:effectLst/>
                <a:uLnTx/>
                <a:uFillTx/>
                <a:latin typeface="Minion-Regular"/>
                <a:ea typeface="+mn-ea"/>
                <a:cs typeface="+mn-cs"/>
              </a:rPr>
              <a:t>Don’t fall into that trap—</a:t>
            </a:r>
            <a:r>
              <a:rPr kumimoji="0" lang="en-US" sz="2400" b="1" i="0" u="none" strike="noStrike" kern="1200" cap="none" spc="0" normalizeH="0" baseline="0" noProof="0" dirty="0">
                <a:ln>
                  <a:noFill/>
                </a:ln>
                <a:solidFill>
                  <a:srgbClr val="FF0000"/>
                </a:solidFill>
                <a:effectLst/>
                <a:uLnTx/>
                <a:uFillTx/>
                <a:latin typeface="Minion-Regular"/>
                <a:ea typeface="+mn-ea"/>
                <a:cs typeface="+mn-cs"/>
              </a:rPr>
              <a:t>idea infatuation </a:t>
            </a:r>
            <a:r>
              <a:rPr kumimoji="0" lang="en-US" sz="2400" b="0" i="0" u="sng" strike="noStrike" kern="1200" cap="none" spc="0" normalizeH="0" baseline="0" noProof="0" dirty="0">
                <a:ln>
                  <a:noFill/>
                </a:ln>
                <a:solidFill>
                  <a:srgbClr val="FF0000"/>
                </a:solidFill>
                <a:effectLst/>
                <a:uLnTx/>
                <a:uFillTx/>
                <a:latin typeface="Minion-Regular"/>
                <a:ea typeface="+mn-ea"/>
                <a:cs typeface="+mn-cs"/>
              </a:rPr>
              <a:t>is one of the strongest predictors of business failure because infatuated entrepreneurs ignore or discount objective industry and market data </a:t>
            </a:r>
            <a:r>
              <a:rPr kumimoji="0" lang="en-US" sz="2400" b="0" i="0" u="none" strike="noStrike" kern="1200" cap="none" spc="0" normalizeH="0" baseline="0" noProof="0" dirty="0">
                <a:ln>
                  <a:noFill/>
                </a:ln>
                <a:solidFill>
                  <a:srgbClr val="242021"/>
                </a:solidFill>
                <a:effectLst/>
                <a:uLnTx/>
                <a:uFillTx/>
                <a:latin typeface="Minion-Regular"/>
                <a:ea typeface="+mn-ea"/>
                <a:cs typeface="+mn-cs"/>
              </a:rPr>
              <a:t>that even slightly questions their idea.</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42021"/>
                </a:solidFill>
                <a:effectLst/>
                <a:uLnTx/>
                <a:uFillTx/>
                <a:latin typeface="Minion-Regular"/>
                <a:ea typeface="+mn-ea"/>
                <a:cs typeface="+mn-cs"/>
              </a:rPr>
              <a:t>To increase the odds of success and help you identify potential flaws and areas for improvement a priori, start with the </a:t>
            </a:r>
            <a:r>
              <a:rPr kumimoji="0" lang="en-US" sz="2800" b="1" i="0" u="none" strike="noStrike" kern="1200" cap="none" spc="0" normalizeH="0" baseline="0" noProof="0" dirty="0">
                <a:ln>
                  <a:noFill/>
                </a:ln>
                <a:solidFill>
                  <a:srgbClr val="FF0000"/>
                </a:solidFill>
                <a:effectLst/>
                <a:uLnTx/>
                <a:uFillTx/>
                <a:latin typeface="Minion-Regular"/>
                <a:ea typeface="+mn-ea"/>
                <a:cs typeface="+mn-cs"/>
              </a:rPr>
              <a:t>KIC: Knowledge of Industry Checklist.</a:t>
            </a:r>
            <a:endParaRPr kumimoji="0" lang="en-US" sz="2400" b="1" i="0" u="none" strike="noStrike" kern="1200" cap="none" spc="0" normalizeH="0" baseline="0" noProof="0" dirty="0">
              <a:ln>
                <a:noFill/>
              </a:ln>
              <a:solidFill>
                <a:srgbClr val="FF0000"/>
              </a:solidFill>
              <a:effectLst/>
              <a:uLnTx/>
              <a:uFillTx/>
              <a:latin typeface="Minion-Regular"/>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FF0000"/>
                </a:solidFill>
                <a:effectLst/>
                <a:uLnTx/>
                <a:uFillTx/>
                <a:latin typeface="Minion-Regular"/>
                <a:ea typeface="+mn-ea"/>
                <a:cs typeface="+mn-cs"/>
              </a:rPr>
              <a:t>KIC:</a:t>
            </a:r>
            <a:r>
              <a:rPr kumimoji="0" lang="en-US" sz="2800" b="0" i="0" u="none" strike="noStrike" kern="1200" cap="none" spc="0" normalizeH="0" baseline="0" noProof="0" dirty="0">
                <a:ln>
                  <a:noFill/>
                </a:ln>
                <a:solidFill>
                  <a:srgbClr val="242021"/>
                </a:solidFill>
                <a:effectLst/>
                <a:uLnTx/>
                <a:uFillTx/>
                <a:latin typeface="Minion-Regular"/>
                <a:ea typeface="+mn-ea"/>
                <a:cs typeface="+mn-cs"/>
              </a:rPr>
              <a:t> is </a:t>
            </a:r>
            <a:r>
              <a:rPr kumimoji="0" lang="en-US" sz="2800" b="0" i="0" u="sng" strike="noStrike" kern="1200" cap="none" spc="0" normalizeH="0" baseline="0" noProof="0" dirty="0">
                <a:ln>
                  <a:noFill/>
                </a:ln>
                <a:solidFill>
                  <a:srgbClr val="FF0000"/>
                </a:solidFill>
                <a:effectLst/>
                <a:uLnTx/>
                <a:uFillTx/>
                <a:latin typeface="Minion-Regular"/>
                <a:ea typeface="+mn-ea"/>
                <a:cs typeface="+mn-cs"/>
              </a:rPr>
              <a:t>a</a:t>
            </a:r>
            <a:r>
              <a:rPr kumimoji="0" lang="en-US" sz="2800" b="0" i="0" u="sng" strike="noStrike" kern="1200" cap="none" spc="0" normalizeH="0" baseline="0" noProof="0" dirty="0">
                <a:ln>
                  <a:noFill/>
                </a:ln>
                <a:solidFill>
                  <a:srgbClr val="242021"/>
                </a:solidFill>
                <a:effectLst/>
                <a:uLnTx/>
                <a:uFillTx/>
                <a:latin typeface="Minion-Regular"/>
                <a:ea typeface="+mn-ea"/>
                <a:cs typeface="+mn-cs"/>
              </a:rPr>
              <a:t> </a:t>
            </a:r>
            <a:r>
              <a:rPr kumimoji="0" lang="en-US" sz="2800" b="0" i="0" u="sng" strike="noStrike" kern="1200" cap="none" spc="0" normalizeH="0" baseline="0" noProof="0" dirty="0">
                <a:ln>
                  <a:noFill/>
                </a:ln>
                <a:solidFill>
                  <a:srgbClr val="FF0000"/>
                </a:solidFill>
                <a:effectLst/>
                <a:uLnTx/>
                <a:uFillTx/>
                <a:latin typeface="Minion-Regular"/>
                <a:ea typeface="+mn-ea"/>
                <a:cs typeface="+mn-cs"/>
              </a:rPr>
              <a:t>complete industrial analysis </a:t>
            </a:r>
            <a:r>
              <a:rPr kumimoji="0" lang="en-US" sz="2800" b="0" i="0" u="none" strike="noStrike" kern="1200" cap="none" spc="0" normalizeH="0" baseline="0" noProof="0" dirty="0">
                <a:ln>
                  <a:noFill/>
                </a:ln>
                <a:solidFill>
                  <a:srgbClr val="FF0000"/>
                </a:solidFill>
                <a:effectLst/>
                <a:uLnTx/>
                <a:uFillTx/>
                <a:latin typeface="Minion-Regular"/>
                <a:ea typeface="+mn-ea"/>
                <a:cs typeface="+mn-cs"/>
              </a:rPr>
              <a:t>usually </a:t>
            </a:r>
            <a:r>
              <a:rPr kumimoji="0" lang="en-US" sz="2800" b="0" i="0" u="sng" strike="noStrike" kern="1200" cap="none" spc="0" normalizeH="0" baseline="0" noProof="0" dirty="0">
                <a:ln>
                  <a:noFill/>
                </a:ln>
                <a:solidFill>
                  <a:srgbClr val="FF0000"/>
                </a:solidFill>
                <a:effectLst/>
                <a:uLnTx/>
                <a:uFillTx/>
                <a:latin typeface="Minion-Regular"/>
                <a:ea typeface="+mn-ea"/>
                <a:cs typeface="+mn-cs"/>
              </a:rPr>
              <a:t>includes a review of an industry’s recent performance,</a:t>
            </a:r>
            <a:r>
              <a:rPr kumimoji="0" lang="en-US" sz="2800" b="0" i="0" u="none" strike="noStrike" kern="1200" cap="none" spc="0" normalizeH="0" baseline="0" noProof="0" dirty="0">
                <a:ln>
                  <a:noFill/>
                </a:ln>
                <a:solidFill>
                  <a:srgbClr val="FF0000"/>
                </a:solidFill>
                <a:effectLst/>
                <a:uLnTx/>
                <a:uFillTx/>
                <a:latin typeface="Minion-Regular"/>
                <a:ea typeface="+mn-ea"/>
                <a:cs typeface="+mn-cs"/>
              </a:rPr>
              <a:t> its current status, </a:t>
            </a:r>
            <a:r>
              <a:rPr kumimoji="0" lang="en-US" sz="2800" b="0" i="0" u="sng" strike="noStrike" kern="1200" cap="none" spc="0" normalizeH="0" baseline="0" noProof="0" dirty="0">
                <a:ln>
                  <a:noFill/>
                </a:ln>
                <a:solidFill>
                  <a:srgbClr val="FF0000"/>
                </a:solidFill>
                <a:effectLst/>
                <a:uLnTx/>
                <a:uFillTx/>
                <a:latin typeface="Minion-Regular"/>
                <a:ea typeface="+mn-ea"/>
                <a:cs typeface="+mn-cs"/>
              </a:rPr>
              <a:t>and the outlook for the future</a:t>
            </a:r>
            <a:r>
              <a:rPr kumimoji="0" lang="en-US" sz="2800" b="0" i="0" u="none" strike="noStrike" kern="1200" cap="none" spc="0" normalizeH="0" baseline="0" noProof="0" dirty="0">
                <a:ln>
                  <a:noFill/>
                </a:ln>
                <a:solidFill>
                  <a:srgbClr val="FF0000"/>
                </a:solidFill>
                <a:effectLst/>
                <a:uLnTx/>
                <a:uFillTx/>
                <a:latin typeface="Minion-Regular"/>
                <a:ea typeface="+mn-ea"/>
                <a:cs typeface="+mn-cs"/>
              </a:rPr>
              <a:t>. </a:t>
            </a:r>
            <a:r>
              <a:rPr kumimoji="0" lang="en-US" sz="2800" b="0" i="0" u="none" strike="noStrike" kern="1200" cap="none" spc="0" normalizeH="0" baseline="0" noProof="0" dirty="0">
                <a:ln>
                  <a:noFill/>
                </a:ln>
                <a:solidFill>
                  <a:srgbClr val="242021"/>
                </a:solidFill>
                <a:effectLst/>
                <a:uLnTx/>
                <a:uFillTx/>
                <a:latin typeface="Minion-Regular"/>
                <a:ea typeface="+mn-ea"/>
                <a:cs typeface="+mn-cs"/>
              </a:rPr>
              <a:t>These analyses </a:t>
            </a:r>
            <a:r>
              <a:rPr kumimoji="0" lang="en-US" sz="2800" b="0" i="0" u="sng" strike="noStrike" kern="1200" cap="none" spc="0" normalizeH="0" baseline="0" noProof="0" dirty="0">
                <a:ln>
                  <a:noFill/>
                </a:ln>
                <a:solidFill>
                  <a:srgbClr val="FF0000"/>
                </a:solidFill>
                <a:effectLst/>
                <a:uLnTx/>
                <a:uFillTx/>
                <a:latin typeface="Minion-Regular"/>
                <a:ea typeface="+mn-ea"/>
                <a:cs typeface="+mn-cs"/>
              </a:rPr>
              <a:t>include a combination of text and statistical data</a:t>
            </a:r>
            <a:r>
              <a:rPr kumimoji="0" lang="en-US" sz="2800" b="0" i="0" u="none" strike="noStrike" kern="1200" cap="none" spc="0" normalizeH="0" baseline="0" noProof="0" dirty="0">
                <a:ln>
                  <a:noFill/>
                </a:ln>
                <a:solidFill>
                  <a:srgbClr val="242021"/>
                </a:solidFill>
                <a:effectLst/>
                <a:uLnTx/>
                <a:uFillTx/>
                <a:latin typeface="Minion-Regular"/>
                <a:ea typeface="+mn-ea"/>
                <a:cs typeface="+mn-cs"/>
              </a:rPr>
              <a:t>. </a:t>
            </a:r>
            <a:endParaRPr kumimoji="0" lang="en-US" sz="2800" b="0" i="0" u="none" strike="noStrike" kern="1200" cap="none" spc="0" normalizeH="0" baseline="0" noProof="0" dirty="0">
              <a:ln>
                <a:noFill/>
              </a:ln>
              <a:solidFill>
                <a:srgbClr val="242021"/>
              </a:solidFill>
              <a:effectLst/>
              <a:highlight>
                <a:srgbClr val="FFFF00"/>
              </a:highlight>
              <a:uLnTx/>
              <a:uFillTx/>
              <a:latin typeface="Minion-Regular"/>
              <a:ea typeface="+mn-ea"/>
              <a:cs typeface="+mn-cs"/>
            </a:endParaRPr>
          </a:p>
        </p:txBody>
      </p:sp>
      <p:pic>
        <p:nvPicPr>
          <p:cNvPr id="5" name="Graphic 21">
            <a:extLst>
              <a:ext uri="{FF2B5EF4-FFF2-40B4-BE49-F238E27FC236}">
                <a16:creationId xmlns:a16="http://schemas.microsoft.com/office/drawing/2014/main" id="{52353398-493D-F5B5-9814-C3A69AB843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6" name="Group 5">
            <a:extLst>
              <a:ext uri="{FF2B5EF4-FFF2-40B4-BE49-F238E27FC236}">
                <a16:creationId xmlns:a16="http://schemas.microsoft.com/office/drawing/2014/main" id="{8A16D1B1-B5AE-8A2E-231B-9955AA0FCE6A}"/>
              </a:ext>
            </a:extLst>
          </p:cNvPr>
          <p:cNvGrpSpPr/>
          <p:nvPr/>
        </p:nvGrpSpPr>
        <p:grpSpPr>
          <a:xfrm>
            <a:off x="2312126" y="868991"/>
            <a:ext cx="6858000" cy="982375"/>
            <a:chOff x="2097943" y="977724"/>
            <a:chExt cx="2255284" cy="832237"/>
          </a:xfrm>
        </p:grpSpPr>
        <p:sp>
          <p:nvSpPr>
            <p:cNvPr id="2" name="Rectangle 1">
              <a:extLst>
                <a:ext uri="{FF2B5EF4-FFF2-40B4-BE49-F238E27FC236}">
                  <a16:creationId xmlns:a16="http://schemas.microsoft.com/office/drawing/2014/main" id="{EFC36716-635C-63D6-C579-D05C72754178}"/>
                </a:ext>
              </a:extLst>
            </p:cNvPr>
            <p:cNvSpPr/>
            <p:nvPr/>
          </p:nvSpPr>
          <p:spPr>
            <a:xfrm>
              <a:off x="2097943" y="977724"/>
              <a:ext cx="2255284"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FD08FF7A-AB86-A9F9-8E11-FC2F7FCA6558}"/>
                </a:ext>
              </a:extLst>
            </p:cNvPr>
            <p:cNvSpPr txBox="1"/>
            <p:nvPr/>
          </p:nvSpPr>
          <p:spPr>
            <a:xfrm>
              <a:off x="2097943" y="1001672"/>
              <a:ext cx="2239623" cy="808289"/>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KIC: Knowledge of Industry Checklist</a:t>
              </a:r>
            </a:p>
          </p:txBody>
        </p:sp>
      </p:grpSp>
    </p:spTree>
    <p:extLst>
      <p:ext uri="{BB962C8B-B14F-4D97-AF65-F5344CB8AC3E}">
        <p14:creationId xmlns:p14="http://schemas.microsoft.com/office/powerpoint/2010/main" val="245327789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AD300D-7AE3-991C-5BC0-BD48FBA0BC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D236A8-9F17-37BF-DE0B-87EDA5D2F5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2C4E595-B8F8-2AE2-1F5F-413B0577BA7D}"/>
              </a:ext>
            </a:extLst>
          </p:cNvPr>
          <p:cNvSpPr/>
          <p:nvPr/>
        </p:nvSpPr>
        <p:spPr>
          <a:xfrm>
            <a:off x="8607914" y="952845"/>
            <a:ext cx="4128422" cy="5303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F5B30F-DA8B-3778-BC9C-70473B8CA711}"/>
              </a:ext>
            </a:extLst>
          </p:cNvPr>
          <p:cNvSpPr/>
          <p:nvPr/>
        </p:nvSpPr>
        <p:spPr>
          <a:xfrm>
            <a:off x="1181062" y="1285192"/>
            <a:ext cx="9345750" cy="4807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2400" b="1"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Describe the industry as specifically as possible. </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Some business ideas fall into more than one industrial classification.</a:t>
            </a:r>
          </a:p>
          <a:p>
            <a:pPr marR="0" lvl="0" algn="just"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2400" b="1"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What are the current trends in the industry?</a:t>
            </a:r>
          </a:p>
          <a:p>
            <a:pPr marR="0" lvl="0" algn="just" defTabSz="914400" rtl="0" eaLnBrk="1" fontAlgn="auto" latinLnBrk="0" hangingPunct="1">
              <a:lnSpc>
                <a:spcPct val="100000"/>
              </a:lnSpc>
              <a:spcBef>
                <a:spcPts val="0"/>
              </a:spcBef>
              <a:spcAft>
                <a:spcPts val="0"/>
              </a:spcAft>
              <a:buClrTx/>
              <a:buSzTx/>
              <a:tabLst/>
              <a:defRPr/>
            </a:pPr>
            <a:endParaRPr kumimoji="0" lang="en-US" sz="2400" b="1"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What is the current size of the industry? </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Is it dominated by large players? Are there a significant number of small to medium-size enterprises in the industry?</a:t>
            </a:r>
          </a:p>
          <a:p>
            <a:pPr marL="342900" marR="0" lvl="0" indent="-3429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2400" b="1"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Where is the industry located? </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Is it local, regional, national, or global?</a:t>
            </a:r>
          </a:p>
          <a:p>
            <a:pPr marR="0" lvl="0" algn="just"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What is the average sales and profitability for this industry?</a:t>
            </a: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123F51C4-89AA-CD4D-8F5C-58E0EB0795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6" name="Group 5">
            <a:extLst>
              <a:ext uri="{FF2B5EF4-FFF2-40B4-BE49-F238E27FC236}">
                <a16:creationId xmlns:a16="http://schemas.microsoft.com/office/drawing/2014/main" id="{EC21C475-C07E-089D-9F65-B7A53D2EA447}"/>
              </a:ext>
            </a:extLst>
          </p:cNvPr>
          <p:cNvGrpSpPr/>
          <p:nvPr/>
        </p:nvGrpSpPr>
        <p:grpSpPr>
          <a:xfrm>
            <a:off x="2485572" y="868991"/>
            <a:ext cx="4646748" cy="982375"/>
            <a:chOff x="2097943" y="977724"/>
            <a:chExt cx="2383240" cy="832237"/>
          </a:xfrm>
        </p:grpSpPr>
        <p:sp>
          <p:nvSpPr>
            <p:cNvPr id="2" name="Rectangle 1">
              <a:extLst>
                <a:ext uri="{FF2B5EF4-FFF2-40B4-BE49-F238E27FC236}">
                  <a16:creationId xmlns:a16="http://schemas.microsoft.com/office/drawing/2014/main" id="{B35907C2-A966-A3D7-2DAF-8CEEB169CD7C}"/>
                </a:ext>
              </a:extLst>
            </p:cNvPr>
            <p:cNvSpPr/>
            <p:nvPr/>
          </p:nvSpPr>
          <p:spPr>
            <a:xfrm>
              <a:off x="2097943" y="977724"/>
              <a:ext cx="2255284"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B4505EF8-480F-64A4-F699-8407B742DECF}"/>
                </a:ext>
              </a:extLst>
            </p:cNvPr>
            <p:cNvSpPr txBox="1"/>
            <p:nvPr/>
          </p:nvSpPr>
          <p:spPr>
            <a:xfrm>
              <a:off x="2225899" y="1001672"/>
              <a:ext cx="2255284" cy="808289"/>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Current Industry Analysis</a:t>
              </a:r>
            </a:p>
          </p:txBody>
        </p:sp>
      </p:grpSp>
    </p:spTree>
    <p:extLst>
      <p:ext uri="{BB962C8B-B14F-4D97-AF65-F5344CB8AC3E}">
        <p14:creationId xmlns:p14="http://schemas.microsoft.com/office/powerpoint/2010/main" val="330821420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DA9CC-D319-B8A4-6E50-E6B9C8120AA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15F7F0-F716-5C6B-23C0-A1D62A59F1D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4E8017C-F011-FA1D-41B1-E2A1467281C8}"/>
              </a:ext>
            </a:extLst>
          </p:cNvPr>
          <p:cNvSpPr/>
          <p:nvPr/>
        </p:nvSpPr>
        <p:spPr>
          <a:xfrm>
            <a:off x="8607914" y="952845"/>
            <a:ext cx="4128422" cy="5303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6686D10-9201-B9A5-288A-4BC1EB3132D4}"/>
              </a:ext>
            </a:extLst>
          </p:cNvPr>
          <p:cNvSpPr/>
          <p:nvPr/>
        </p:nvSpPr>
        <p:spPr>
          <a:xfrm>
            <a:off x="1181062" y="1285192"/>
            <a:ext cx="9345750" cy="4807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rgbClr val="242021"/>
                </a:solidFill>
                <a:latin typeface="Times New Roman" panose="02020603050405020304" pitchFamily="18" charset="0"/>
                <a:cs typeface="Times New Roman" panose="02020603050405020304" pitchFamily="18" charset="0"/>
              </a:rPr>
              <a:t>• </a:t>
            </a:r>
            <a:r>
              <a:rPr lang="en-US" sz="2400" b="1" dirty="0">
                <a:solidFill>
                  <a:srgbClr val="242021"/>
                </a:solidFill>
                <a:latin typeface="Times New Roman" panose="02020603050405020304" pitchFamily="18" charset="0"/>
                <a:cs typeface="Times New Roman" panose="02020603050405020304" pitchFamily="18" charset="0"/>
              </a:rPr>
              <a:t>Obtain basic information on the competitors you have identified. </a:t>
            </a:r>
            <a:r>
              <a:rPr lang="en-US" sz="2400" dirty="0">
                <a:solidFill>
                  <a:srgbClr val="242021"/>
                </a:solidFill>
                <a:latin typeface="Times New Roman" panose="02020603050405020304" pitchFamily="18" charset="0"/>
                <a:cs typeface="Times New Roman" panose="02020603050405020304" pitchFamily="18" charset="0"/>
              </a:rPr>
              <a:t>Who are the direct competitors of the new venture?</a:t>
            </a:r>
          </a:p>
          <a:p>
            <a:pPr algn="just"/>
            <a:r>
              <a:rPr lang="en-US" sz="2400" dirty="0">
                <a:solidFill>
                  <a:srgbClr val="242021"/>
                </a:solidFill>
                <a:latin typeface="Times New Roman" panose="02020603050405020304" pitchFamily="18" charset="0"/>
                <a:cs typeface="Times New Roman" panose="02020603050405020304" pitchFamily="18" charset="0"/>
              </a:rPr>
              <a:t>• </a:t>
            </a:r>
            <a:r>
              <a:rPr lang="en-US" sz="2400" b="1" dirty="0">
                <a:solidFill>
                  <a:srgbClr val="242021"/>
                </a:solidFill>
                <a:latin typeface="Times New Roman" panose="02020603050405020304" pitchFamily="18" charset="0"/>
                <a:cs typeface="Times New Roman" panose="02020603050405020304" pitchFamily="18" charset="0"/>
              </a:rPr>
              <a:t>Where are the competitors located?</a:t>
            </a:r>
            <a:r>
              <a:rPr lang="en-US" sz="2400" dirty="0">
                <a:solidFill>
                  <a:srgbClr val="242021"/>
                </a:solidFill>
                <a:latin typeface="Times New Roman" panose="02020603050405020304" pitchFamily="18" charset="0"/>
                <a:cs typeface="Times New Roman" panose="02020603050405020304" pitchFamily="18" charset="0"/>
              </a:rPr>
              <a:t> Be careful not to assume that a competitor located across the country—or the world—is not a direct competitor. </a:t>
            </a:r>
            <a:r>
              <a:rPr lang="en-US" sz="2400" dirty="0">
                <a:solidFill>
                  <a:srgbClr val="FF0000"/>
                </a:solidFill>
                <a:latin typeface="Times New Roman" panose="02020603050405020304" pitchFamily="18" charset="0"/>
                <a:cs typeface="Times New Roman" panose="02020603050405020304" pitchFamily="18" charset="0"/>
              </a:rPr>
              <a:t>Many firms </a:t>
            </a:r>
            <a:r>
              <a:rPr lang="en-US" sz="2400" b="1" u="sng" dirty="0">
                <a:solidFill>
                  <a:srgbClr val="FF0000"/>
                </a:solidFill>
                <a:latin typeface="Times New Roman" panose="02020603050405020304" pitchFamily="18" charset="0"/>
                <a:cs typeface="Times New Roman" panose="02020603050405020304" pitchFamily="18" charset="0"/>
              </a:rPr>
              <a:t>conduct business on-line</a:t>
            </a:r>
            <a:r>
              <a:rPr lang="en-US" sz="2400" dirty="0">
                <a:solidFill>
                  <a:srgbClr val="FF0000"/>
                </a:solidFill>
                <a:latin typeface="Times New Roman" panose="02020603050405020304" pitchFamily="18" charset="0"/>
                <a:cs typeface="Times New Roman" panose="02020603050405020304" pitchFamily="18" charset="0"/>
              </a:rPr>
              <a:t>, and </a:t>
            </a:r>
            <a:r>
              <a:rPr lang="en-US" sz="2400" b="1" u="sng" dirty="0">
                <a:solidFill>
                  <a:srgbClr val="FF0000"/>
                </a:solidFill>
                <a:latin typeface="Times New Roman" panose="02020603050405020304" pitchFamily="18" charset="0"/>
                <a:cs typeface="Times New Roman" panose="02020603050405020304" pitchFamily="18" charset="0"/>
              </a:rPr>
              <a:t>a remote competitor </a:t>
            </a:r>
            <a:r>
              <a:rPr lang="en-US" sz="2400" dirty="0">
                <a:solidFill>
                  <a:srgbClr val="FF0000"/>
                </a:solidFill>
                <a:latin typeface="Times New Roman" panose="02020603050405020304" pitchFamily="18" charset="0"/>
                <a:cs typeface="Times New Roman" panose="02020603050405020304" pitchFamily="18" charset="0"/>
              </a:rPr>
              <a:t>may prove to be a formidable one </a:t>
            </a:r>
            <a:r>
              <a:rPr lang="en-US" sz="2400" b="1" u="sng" dirty="0">
                <a:solidFill>
                  <a:srgbClr val="FF0000"/>
                </a:solidFill>
                <a:latin typeface="Times New Roman" panose="02020603050405020304" pitchFamily="18" charset="0"/>
                <a:cs typeface="Times New Roman" panose="02020603050405020304" pitchFamily="18" charset="0"/>
              </a:rPr>
              <a:t>if it has a strong on-line presence.</a:t>
            </a:r>
          </a:p>
          <a:p>
            <a:pPr algn="just"/>
            <a:r>
              <a:rPr lang="en-US" sz="2400" dirty="0">
                <a:solidFill>
                  <a:srgbClr val="242021"/>
                </a:solidFill>
                <a:latin typeface="Times New Roman" panose="02020603050405020304" pitchFamily="18" charset="0"/>
                <a:cs typeface="Times New Roman" panose="02020603050405020304" pitchFamily="18" charset="0"/>
              </a:rPr>
              <a:t>• </a:t>
            </a:r>
            <a:r>
              <a:rPr lang="en-US" sz="2400" b="1" dirty="0">
                <a:solidFill>
                  <a:srgbClr val="242021"/>
                </a:solidFill>
                <a:latin typeface="Times New Roman" panose="02020603050405020304" pitchFamily="18" charset="0"/>
                <a:cs typeface="Times New Roman" panose="02020603050405020304" pitchFamily="18" charset="0"/>
              </a:rPr>
              <a:t>What are the advantages and disadvantages of the competitors?</a:t>
            </a:r>
          </a:p>
          <a:p>
            <a:pPr algn="just"/>
            <a:r>
              <a:rPr lang="en-US" sz="2400" dirty="0">
                <a:solidFill>
                  <a:srgbClr val="242021"/>
                </a:solidFill>
                <a:latin typeface="Times New Roman" panose="02020603050405020304" pitchFamily="18" charset="0"/>
                <a:cs typeface="Times New Roman" panose="02020603050405020304" pitchFamily="18" charset="0"/>
              </a:rPr>
              <a:t>• </a:t>
            </a:r>
            <a:r>
              <a:rPr lang="en-US" sz="2400" b="1" dirty="0">
                <a:solidFill>
                  <a:srgbClr val="242021"/>
                </a:solidFill>
                <a:latin typeface="Times New Roman" panose="02020603050405020304" pitchFamily="18" charset="0"/>
                <a:cs typeface="Times New Roman" panose="02020603050405020304" pitchFamily="18" charset="0"/>
              </a:rPr>
              <a:t>What features of their products or services are similar to yours?</a:t>
            </a:r>
          </a:p>
          <a:p>
            <a:pPr algn="just"/>
            <a:r>
              <a:rPr lang="en-US" sz="2400" dirty="0">
                <a:solidFill>
                  <a:srgbClr val="242021"/>
                </a:solidFill>
                <a:latin typeface="Times New Roman" panose="02020603050405020304" pitchFamily="18" charset="0"/>
                <a:cs typeface="Times New Roman" panose="02020603050405020304" pitchFamily="18" charset="0"/>
              </a:rPr>
              <a:t>• </a:t>
            </a:r>
            <a:r>
              <a:rPr lang="en-US" sz="2400" b="1" dirty="0">
                <a:solidFill>
                  <a:srgbClr val="242021"/>
                </a:solidFill>
                <a:latin typeface="Times New Roman" panose="02020603050405020304" pitchFamily="18" charset="0"/>
                <a:cs typeface="Times New Roman" panose="02020603050405020304" pitchFamily="18" charset="0"/>
              </a:rPr>
              <a:t>How are your products or services distinctive from those of your competitors? </a:t>
            </a:r>
            <a:r>
              <a:rPr lang="en-US" sz="2400" dirty="0">
                <a:solidFill>
                  <a:srgbClr val="242021"/>
                </a:solidFill>
                <a:latin typeface="Times New Roman" panose="02020603050405020304" pitchFamily="18" charset="0"/>
                <a:cs typeface="Times New Roman" panose="02020603050405020304" pitchFamily="18" charset="0"/>
              </a:rPr>
              <a:t>This is a key part of the competitive analysis.</a:t>
            </a:r>
          </a:p>
        </p:txBody>
      </p:sp>
      <p:pic>
        <p:nvPicPr>
          <p:cNvPr id="5" name="Graphic 21">
            <a:extLst>
              <a:ext uri="{FF2B5EF4-FFF2-40B4-BE49-F238E27FC236}">
                <a16:creationId xmlns:a16="http://schemas.microsoft.com/office/drawing/2014/main" id="{EC487C98-3CE8-02E7-975E-CCB1A4DDD1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6" name="Group 5">
            <a:extLst>
              <a:ext uri="{FF2B5EF4-FFF2-40B4-BE49-F238E27FC236}">
                <a16:creationId xmlns:a16="http://schemas.microsoft.com/office/drawing/2014/main" id="{D09214EF-AF47-F357-CF1C-09D2431FD3F5}"/>
              </a:ext>
            </a:extLst>
          </p:cNvPr>
          <p:cNvGrpSpPr/>
          <p:nvPr/>
        </p:nvGrpSpPr>
        <p:grpSpPr>
          <a:xfrm>
            <a:off x="2485572" y="868991"/>
            <a:ext cx="4128422" cy="646189"/>
            <a:chOff x="2097943" y="977724"/>
            <a:chExt cx="2255284" cy="547431"/>
          </a:xfrm>
        </p:grpSpPr>
        <p:sp>
          <p:nvSpPr>
            <p:cNvPr id="2" name="Rectangle 1">
              <a:extLst>
                <a:ext uri="{FF2B5EF4-FFF2-40B4-BE49-F238E27FC236}">
                  <a16:creationId xmlns:a16="http://schemas.microsoft.com/office/drawing/2014/main" id="{81F889F6-B2EE-9971-18B4-665E716DE357}"/>
                </a:ext>
              </a:extLst>
            </p:cNvPr>
            <p:cNvSpPr/>
            <p:nvPr/>
          </p:nvSpPr>
          <p:spPr>
            <a:xfrm>
              <a:off x="2097943" y="977724"/>
              <a:ext cx="2255284"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6C31C7AC-838E-7938-D404-F346C3F99C87}"/>
                </a:ext>
              </a:extLst>
            </p:cNvPr>
            <p:cNvSpPr txBox="1"/>
            <p:nvPr/>
          </p:nvSpPr>
          <p:spPr>
            <a:xfrm>
              <a:off x="2225899" y="1001672"/>
              <a:ext cx="2111667" cy="443256"/>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Competitor Analysis</a:t>
              </a:r>
            </a:p>
          </p:txBody>
        </p:sp>
      </p:grpSp>
    </p:spTree>
    <p:extLst>
      <p:ext uri="{BB962C8B-B14F-4D97-AF65-F5344CB8AC3E}">
        <p14:creationId xmlns:p14="http://schemas.microsoft.com/office/powerpoint/2010/main" val="46997929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783E0-EB8A-4505-31C1-60052CB6F3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227DF1-6CCA-D101-742A-73A2632E985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EE7B07E-13FF-1DAE-4AC8-8DB48BCB4BFF}"/>
              </a:ext>
            </a:extLst>
          </p:cNvPr>
          <p:cNvSpPr/>
          <p:nvPr/>
        </p:nvSpPr>
        <p:spPr>
          <a:xfrm>
            <a:off x="8607914" y="952845"/>
            <a:ext cx="4128422" cy="5303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2BD66C2-0D33-F202-1B7D-D842DFB35530}"/>
              </a:ext>
            </a:extLst>
          </p:cNvPr>
          <p:cNvSpPr/>
          <p:nvPr/>
        </p:nvSpPr>
        <p:spPr>
          <a:xfrm>
            <a:off x="1181062" y="1285192"/>
            <a:ext cx="9345750" cy="4807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sng"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Competitor Identification: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Key product or service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Location(s)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Local, regional, national or global?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Primary features of product or service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Advantages of product or service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Disadvantages of product or service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Target market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Market share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Pricing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Promotional activities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Knowledge, skills, and abilities of key staff</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Resources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Image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Culture of the business (norms and values)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Financial condition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How is your venture distinctive from this competitor?</a:t>
            </a:r>
          </a:p>
        </p:txBody>
      </p:sp>
      <p:pic>
        <p:nvPicPr>
          <p:cNvPr id="5" name="Graphic 21">
            <a:extLst>
              <a:ext uri="{FF2B5EF4-FFF2-40B4-BE49-F238E27FC236}">
                <a16:creationId xmlns:a16="http://schemas.microsoft.com/office/drawing/2014/main" id="{FE32DF44-08D6-1F44-E79E-E9A0EED22D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6" name="Group 5">
            <a:extLst>
              <a:ext uri="{FF2B5EF4-FFF2-40B4-BE49-F238E27FC236}">
                <a16:creationId xmlns:a16="http://schemas.microsoft.com/office/drawing/2014/main" id="{5F36A25F-79E3-60B4-15A5-A86B0A6F23CC}"/>
              </a:ext>
            </a:extLst>
          </p:cNvPr>
          <p:cNvGrpSpPr/>
          <p:nvPr/>
        </p:nvGrpSpPr>
        <p:grpSpPr>
          <a:xfrm>
            <a:off x="3243218" y="787509"/>
            <a:ext cx="4237902" cy="646189"/>
            <a:chOff x="2097943" y="977724"/>
            <a:chExt cx="2315091" cy="547431"/>
          </a:xfrm>
        </p:grpSpPr>
        <p:sp>
          <p:nvSpPr>
            <p:cNvPr id="2" name="Rectangle 1">
              <a:extLst>
                <a:ext uri="{FF2B5EF4-FFF2-40B4-BE49-F238E27FC236}">
                  <a16:creationId xmlns:a16="http://schemas.microsoft.com/office/drawing/2014/main" id="{2EFB47E9-DE0F-89B4-7446-AAF450E061FE}"/>
                </a:ext>
              </a:extLst>
            </p:cNvPr>
            <p:cNvSpPr/>
            <p:nvPr/>
          </p:nvSpPr>
          <p:spPr>
            <a:xfrm>
              <a:off x="2097943" y="977724"/>
              <a:ext cx="2255284"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C3B42BA2-8100-6584-C340-B16568C9F177}"/>
                </a:ext>
              </a:extLst>
            </p:cNvPr>
            <p:cNvSpPr txBox="1"/>
            <p:nvPr/>
          </p:nvSpPr>
          <p:spPr>
            <a:xfrm>
              <a:off x="2301367" y="991971"/>
              <a:ext cx="2111667" cy="443256"/>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Competitor Analysis</a:t>
              </a:r>
            </a:p>
          </p:txBody>
        </p:sp>
      </p:grpSp>
    </p:spTree>
    <p:extLst>
      <p:ext uri="{BB962C8B-B14F-4D97-AF65-F5344CB8AC3E}">
        <p14:creationId xmlns:p14="http://schemas.microsoft.com/office/powerpoint/2010/main" val="349327515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D35436-A4B1-5AA6-2ECB-6E5316F8A3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814F16-22BD-98DE-A9C4-ADE4672F69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E042BF0-4B5E-AD2F-8103-C5D14517637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6E7AD07-31CF-BE6B-EED7-10E268EA5A43}"/>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422E91A3-D2E5-3B31-25FB-F13B61FE63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DA05C92F-47B3-5021-7A0F-DCD061C79922}"/>
              </a:ext>
            </a:extLst>
          </p:cNvPr>
          <p:cNvPicPr>
            <a:picLocks noChangeAspect="1"/>
          </p:cNvPicPr>
          <p:nvPr/>
        </p:nvPicPr>
        <p:blipFill>
          <a:blip r:embed="rId4"/>
          <a:stretch>
            <a:fillRect/>
          </a:stretch>
        </p:blipFill>
        <p:spPr>
          <a:xfrm>
            <a:off x="1351072" y="1420585"/>
            <a:ext cx="9175740" cy="4016828"/>
          </a:xfrm>
          <a:prstGeom prst="rect">
            <a:avLst/>
          </a:prstGeom>
        </p:spPr>
      </p:pic>
    </p:spTree>
    <p:extLst>
      <p:ext uri="{BB962C8B-B14F-4D97-AF65-F5344CB8AC3E}">
        <p14:creationId xmlns:p14="http://schemas.microsoft.com/office/powerpoint/2010/main" val="49173774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CA6AC4-91A9-E153-9BE3-41351122FB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C77F1F-C615-1766-DE1D-C3D431B8844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71A9AE5-2E92-7794-2E64-A9741FF76FC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B212F4-404C-D8DB-B0EA-CD478652AAB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7FC580D-8A71-D5E1-80D1-F8B61DC20B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21AA1125-9FC1-DBA5-8794-756A07EA6442}"/>
              </a:ext>
            </a:extLst>
          </p:cNvPr>
          <p:cNvPicPr>
            <a:picLocks noChangeAspect="1"/>
          </p:cNvPicPr>
          <p:nvPr/>
        </p:nvPicPr>
        <p:blipFill>
          <a:blip r:embed="rId4"/>
          <a:stretch>
            <a:fillRect/>
          </a:stretch>
        </p:blipFill>
        <p:spPr>
          <a:xfrm>
            <a:off x="1508624" y="1488216"/>
            <a:ext cx="8690626" cy="3861472"/>
          </a:xfrm>
          <a:prstGeom prst="rect">
            <a:avLst/>
          </a:prstGeom>
        </p:spPr>
      </p:pic>
    </p:spTree>
    <p:extLst>
      <p:ext uri="{BB962C8B-B14F-4D97-AF65-F5344CB8AC3E}">
        <p14:creationId xmlns:p14="http://schemas.microsoft.com/office/powerpoint/2010/main" val="310079833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5397B7-CBF2-9170-490D-AEEE28DA910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EAE05D-2667-701D-1662-CEAB83FBCE0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D41F8F4-1C65-B5E7-4627-E53C6D43C021}"/>
              </a:ext>
            </a:extLst>
          </p:cNvPr>
          <p:cNvSpPr/>
          <p:nvPr/>
        </p:nvSpPr>
        <p:spPr>
          <a:xfrm>
            <a:off x="8607914" y="952845"/>
            <a:ext cx="4128422" cy="5303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42024C5-1007-74D3-EB46-CBCA48B676BA}"/>
              </a:ext>
            </a:extLst>
          </p:cNvPr>
          <p:cNvSpPr/>
          <p:nvPr/>
        </p:nvSpPr>
        <p:spPr>
          <a:xfrm>
            <a:off x="1181062" y="1285192"/>
            <a:ext cx="9345750" cy="4807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FF0000"/>
                </a:solidFill>
                <a:latin typeface="Times New Roman" panose="02020603050405020304" pitchFamily="18" charset="0"/>
                <a:cs typeface="Times New Roman" panose="02020603050405020304" pitchFamily="18" charset="0"/>
              </a:rPr>
              <a:t>There are many sources of industry analysis:</a:t>
            </a:r>
          </a:p>
          <a:p>
            <a:pPr algn="just"/>
            <a:endParaRPr lang="en-US" sz="2400" b="1" u="sng" dirty="0">
              <a:solidFill>
                <a:srgbClr val="FF0000"/>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400" dirty="0">
                <a:solidFill>
                  <a:srgbClr val="242021"/>
                </a:solidFill>
                <a:latin typeface="Times New Roman" panose="02020603050405020304" pitchFamily="18" charset="0"/>
                <a:cs typeface="Times New Roman" panose="02020603050405020304" pitchFamily="18" charset="0"/>
              </a:rPr>
              <a:t>investment firms,</a:t>
            </a:r>
          </a:p>
          <a:p>
            <a:pPr marL="285750" indent="-285750" algn="just">
              <a:buFont typeface="Arial" panose="020B0604020202020204" pitchFamily="34" charset="0"/>
              <a:buChar char="•"/>
            </a:pPr>
            <a:r>
              <a:rPr lang="en-US" sz="2400" dirty="0">
                <a:solidFill>
                  <a:srgbClr val="242021"/>
                </a:solidFill>
                <a:latin typeface="Times New Roman" panose="02020603050405020304" pitchFamily="18" charset="0"/>
                <a:cs typeface="Times New Roman" panose="02020603050405020304" pitchFamily="18" charset="0"/>
              </a:rPr>
              <a:t>business and trade periodicals, </a:t>
            </a:r>
          </a:p>
          <a:p>
            <a:pPr marL="285750" indent="-285750" algn="just">
              <a:buFont typeface="Arial" panose="020B0604020202020204" pitchFamily="34" charset="0"/>
              <a:buChar char="•"/>
            </a:pPr>
            <a:r>
              <a:rPr lang="en-US" sz="2400" dirty="0">
                <a:solidFill>
                  <a:srgbClr val="242021"/>
                </a:solidFill>
                <a:latin typeface="Times New Roman" panose="02020603050405020304" pitchFamily="18" charset="0"/>
                <a:cs typeface="Times New Roman" panose="02020603050405020304" pitchFamily="18" charset="0"/>
              </a:rPr>
              <a:t>trade associations, and</a:t>
            </a:r>
          </a:p>
          <a:p>
            <a:pPr marL="285750" indent="-285750" algn="just">
              <a:buFont typeface="Arial" panose="020B0604020202020204" pitchFamily="34" charset="0"/>
              <a:buChar char="•"/>
            </a:pPr>
            <a:r>
              <a:rPr lang="en-US" sz="2400" dirty="0">
                <a:solidFill>
                  <a:srgbClr val="242021"/>
                </a:solidFill>
                <a:latin typeface="Times New Roman" panose="02020603050405020304" pitchFamily="18" charset="0"/>
                <a:cs typeface="Times New Roman" panose="02020603050405020304" pitchFamily="18" charset="0"/>
              </a:rPr>
              <a:t>government agencies. </a:t>
            </a:r>
          </a:p>
          <a:p>
            <a:pPr algn="just"/>
            <a:r>
              <a:rPr lang="en-US" sz="2000" b="1" dirty="0">
                <a:solidFill>
                  <a:srgbClr val="FF0000"/>
                </a:solidFill>
                <a:latin typeface="Times New Roman" panose="02020603050405020304" pitchFamily="18" charset="0"/>
                <a:cs typeface="Times New Roman" panose="02020603050405020304" pitchFamily="18" charset="0"/>
              </a:rPr>
              <a:t>To conduct a thorough industry analysis, include a variety of sources. </a:t>
            </a:r>
          </a:p>
          <a:p>
            <a:pPr algn="just"/>
            <a:endParaRPr lang="en-US" sz="2000" dirty="0">
              <a:solidFill>
                <a:srgbClr val="242021"/>
              </a:solidFill>
              <a:latin typeface="Times New Roman" panose="02020603050405020304" pitchFamily="18" charset="0"/>
              <a:cs typeface="Times New Roman" panose="02020603050405020304" pitchFamily="18" charset="0"/>
            </a:endParaRPr>
          </a:p>
          <a:p>
            <a:pPr algn="just"/>
            <a:r>
              <a:rPr lang="en-US" sz="2000" dirty="0">
                <a:solidFill>
                  <a:srgbClr val="242021"/>
                </a:solidFill>
                <a:latin typeface="Times New Roman" panose="02020603050405020304" pitchFamily="18" charset="0"/>
                <a:cs typeface="Times New Roman" panose="02020603050405020304" pitchFamily="18" charset="0"/>
              </a:rPr>
              <a:t>As you conduct your research, </a:t>
            </a:r>
            <a:r>
              <a:rPr lang="en-US" sz="2000" b="1" dirty="0">
                <a:solidFill>
                  <a:srgbClr val="FF0000"/>
                </a:solidFill>
                <a:latin typeface="Times New Roman" panose="02020603050405020304" pitchFamily="18" charset="0"/>
                <a:cs typeface="Times New Roman" panose="02020603050405020304" pitchFamily="18" charset="0"/>
              </a:rPr>
              <a:t>don’t neglect to record your own personal observations:</a:t>
            </a:r>
            <a:r>
              <a:rPr lang="en-US" sz="2000" dirty="0">
                <a:solidFill>
                  <a:srgbClr val="242021"/>
                </a:solidFill>
                <a:latin typeface="Times New Roman" panose="02020603050405020304" pitchFamily="18" charset="0"/>
                <a:cs typeface="Times New Roman" panose="02020603050405020304" pitchFamily="18" charset="0"/>
              </a:rPr>
              <a:t> Visit competitors in a nondisruptive manner. What do you notice? What could be improved? How is the product or service used? Create the experience of being a customer of this business and industry.</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28BEB58-33D8-F4C9-1A4E-856B93ED93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6" name="Group 5">
            <a:extLst>
              <a:ext uri="{FF2B5EF4-FFF2-40B4-BE49-F238E27FC236}">
                <a16:creationId xmlns:a16="http://schemas.microsoft.com/office/drawing/2014/main" id="{8C0BE680-2D9F-C55B-4C2F-3811967447AB}"/>
              </a:ext>
            </a:extLst>
          </p:cNvPr>
          <p:cNvGrpSpPr/>
          <p:nvPr/>
        </p:nvGrpSpPr>
        <p:grpSpPr>
          <a:xfrm>
            <a:off x="1333001" y="909086"/>
            <a:ext cx="9193811" cy="646189"/>
            <a:chOff x="2092437" y="1033585"/>
            <a:chExt cx="4619703" cy="547431"/>
          </a:xfrm>
        </p:grpSpPr>
        <p:sp>
          <p:nvSpPr>
            <p:cNvPr id="2" name="Rectangle 1">
              <a:extLst>
                <a:ext uri="{FF2B5EF4-FFF2-40B4-BE49-F238E27FC236}">
                  <a16:creationId xmlns:a16="http://schemas.microsoft.com/office/drawing/2014/main" id="{7D4DC916-22D0-91C4-CA83-1881D1C979CF}"/>
                </a:ext>
              </a:extLst>
            </p:cNvPr>
            <p:cNvSpPr/>
            <p:nvPr/>
          </p:nvSpPr>
          <p:spPr>
            <a:xfrm>
              <a:off x="2092437" y="1033585"/>
              <a:ext cx="4384338"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F7A06F8D-A976-8A18-3C96-78AE323E69CE}"/>
                </a:ext>
              </a:extLst>
            </p:cNvPr>
            <p:cNvSpPr txBox="1"/>
            <p:nvPr/>
          </p:nvSpPr>
          <p:spPr>
            <a:xfrm>
              <a:off x="2092437" y="1111746"/>
              <a:ext cx="4619703" cy="391108"/>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Sources of Information for the Industry and Competitor Analysis</a:t>
              </a:r>
            </a:p>
          </p:txBody>
        </p:sp>
      </p:grpSp>
    </p:spTree>
    <p:extLst>
      <p:ext uri="{BB962C8B-B14F-4D97-AF65-F5344CB8AC3E}">
        <p14:creationId xmlns:p14="http://schemas.microsoft.com/office/powerpoint/2010/main" val="318660700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F37BA-6E11-2E25-C532-DB58B222F2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0A3F83-476B-5C1D-3280-52D8377E737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1DC2F73-2408-048B-349C-F28664B36443}"/>
              </a:ext>
            </a:extLst>
          </p:cNvPr>
          <p:cNvSpPr/>
          <p:nvPr/>
        </p:nvSpPr>
        <p:spPr>
          <a:xfrm>
            <a:off x="8626020" y="8170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861D1E6-5BFD-0152-C33B-4D0744182A0F}"/>
              </a:ext>
            </a:extLst>
          </p:cNvPr>
          <p:cNvSpPr/>
          <p:nvPr/>
        </p:nvSpPr>
        <p:spPr>
          <a:xfrm>
            <a:off x="1079444" y="952845"/>
            <a:ext cx="9345750" cy="4510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F9DD1DF-8E6F-65DF-4EF4-57C1AC98943C}"/>
              </a:ext>
            </a:extLst>
          </p:cNvPr>
          <p:cNvSpPr txBox="1"/>
          <p:nvPr/>
        </p:nvSpPr>
        <p:spPr>
          <a:xfrm>
            <a:off x="1282680" y="941611"/>
            <a:ext cx="9142514" cy="4462760"/>
          </a:xfrm>
          <a:prstGeom prst="rect">
            <a:avLst/>
          </a:prstGeom>
          <a:noFill/>
        </p:spPr>
        <p:txBody>
          <a:bodyPr wrap="square" rtlCol="0">
            <a:spAutoFit/>
          </a:bodyPr>
          <a:lstStyle/>
          <a:p>
            <a:r>
              <a:rPr lang="en-US" sz="2400" b="1" dirty="0">
                <a:solidFill>
                  <a:srgbClr val="2D3956"/>
                </a:solidFill>
                <a:latin typeface="Tajawal ExtraBold" panose="00000800000000000000" pitchFamily="2" charset="-78"/>
                <a:cs typeface="Tajawal ExtraBold" panose="00000800000000000000" pitchFamily="2" charset="-78"/>
              </a:rPr>
              <a:t>Recap</a:t>
            </a:r>
          </a:p>
          <a:p>
            <a:pPr marL="285750" indent="-285750">
              <a:buFont typeface="Arial" panose="020B0604020202020204" pitchFamily="34" charset="0"/>
              <a:buChar char="•"/>
            </a:pPr>
            <a:r>
              <a:rPr lang="en-US" sz="2000" b="1" dirty="0">
                <a:solidFill>
                  <a:schemeClr val="accent1">
                    <a:lumMod val="75000"/>
                  </a:schemeClr>
                </a:solidFill>
                <a:latin typeface="Times New Roman" panose="02020603050405020304" pitchFamily="18" charset="0"/>
                <a:cs typeface="Times New Roman" panose="02020603050405020304" pitchFamily="18" charset="0"/>
              </a:rPr>
              <a:t>Role of creativity to identify opportunities</a:t>
            </a:r>
          </a:p>
          <a:p>
            <a:pPr marL="285750" indent="-285750">
              <a:buFont typeface="Arial" panose="020B0604020202020204" pitchFamily="34" charset="0"/>
              <a:buChar char="•"/>
            </a:pPr>
            <a:r>
              <a:rPr lang="en-US" sz="2000" b="1" dirty="0">
                <a:solidFill>
                  <a:schemeClr val="accent1">
                    <a:lumMod val="75000"/>
                  </a:schemeClr>
                </a:solidFill>
                <a:latin typeface="Times New Roman" panose="02020603050405020304" pitchFamily="18" charset="0"/>
                <a:cs typeface="Times New Roman" panose="02020603050405020304" pitchFamily="18" charset="0"/>
              </a:rPr>
              <a:t>3 innovative strategies to identify opportunities</a:t>
            </a:r>
          </a:p>
          <a:p>
            <a:pPr marL="285750" indent="-285750">
              <a:buFont typeface="Arial" panose="020B0604020202020204" pitchFamily="34" charset="0"/>
              <a:buChar char="•"/>
            </a:pPr>
            <a:r>
              <a:rPr lang="en-US" sz="2000" b="1" dirty="0">
                <a:solidFill>
                  <a:schemeClr val="accent1">
                    <a:lumMod val="75000"/>
                  </a:schemeClr>
                </a:solidFill>
                <a:latin typeface="Times New Roman" panose="02020603050405020304" pitchFamily="18" charset="0"/>
                <a:cs typeface="Times New Roman" panose="02020603050405020304" pitchFamily="18" charset="0"/>
              </a:rPr>
              <a:t>Entrepreneurial mind-set to recognize opportunities</a:t>
            </a:r>
          </a:p>
          <a:p>
            <a:pPr marL="285750" indent="-285750">
              <a:buFont typeface="Arial" panose="020B0604020202020204" pitchFamily="34" charset="0"/>
              <a:buChar char="•"/>
            </a:pPr>
            <a:r>
              <a:rPr lang="en-US" sz="2000" b="1" dirty="0">
                <a:solidFill>
                  <a:schemeClr val="accent1">
                    <a:lumMod val="75000"/>
                  </a:schemeClr>
                </a:solidFill>
                <a:latin typeface="Times New Roman" panose="02020603050405020304" pitchFamily="18" charset="0"/>
                <a:cs typeface="Times New Roman" panose="02020603050405020304" pitchFamily="18" charset="0"/>
              </a:rPr>
              <a:t>Model of opportunities identification</a:t>
            </a:r>
          </a:p>
          <a:p>
            <a:pPr marL="285750" indent="-285750">
              <a:buFont typeface="Arial" panose="020B0604020202020204" pitchFamily="34" charset="0"/>
              <a:buChar char="•"/>
            </a:pPr>
            <a:r>
              <a:rPr lang="en-US" sz="2000" b="1" dirty="0">
                <a:solidFill>
                  <a:schemeClr val="accent1">
                    <a:lumMod val="75000"/>
                  </a:schemeClr>
                </a:solidFill>
                <a:latin typeface="Times New Roman" panose="02020603050405020304" pitchFamily="18" charset="0"/>
                <a:cs typeface="Times New Roman" panose="02020603050405020304" pitchFamily="18" charset="0"/>
              </a:rPr>
              <a:t>Sources of ideas &amp; opportunities</a:t>
            </a:r>
          </a:p>
          <a:p>
            <a:pPr marL="285750" indent="-285750">
              <a:buFont typeface="Arial" panose="020B0604020202020204" pitchFamily="34" charset="0"/>
              <a:buChar char="•"/>
            </a:pPr>
            <a:r>
              <a:rPr lang="en-US" sz="2000" b="1" dirty="0">
                <a:solidFill>
                  <a:schemeClr val="accent1">
                    <a:lumMod val="75000"/>
                  </a:schemeClr>
                </a:solidFill>
                <a:latin typeface="Times New Roman" panose="02020603050405020304" pitchFamily="18" charset="0"/>
                <a:cs typeface="Times New Roman" panose="02020603050405020304" pitchFamily="18" charset="0"/>
              </a:rPr>
              <a:t>SEARCH process</a:t>
            </a:r>
          </a:p>
          <a:p>
            <a:pPr marL="285750" indent="-285750">
              <a:buFont typeface="Arial" panose="020B0604020202020204" pitchFamily="34" charset="0"/>
              <a:buChar char="•"/>
            </a:pPr>
            <a:r>
              <a:rPr lang="en-US" sz="2000" b="1" dirty="0">
                <a:solidFill>
                  <a:schemeClr val="accent1">
                    <a:lumMod val="75000"/>
                  </a:schemeClr>
                </a:solidFill>
                <a:latin typeface="Times New Roman" panose="02020603050405020304" pitchFamily="18" charset="0"/>
                <a:cs typeface="Times New Roman" panose="02020603050405020304" pitchFamily="18" charset="0"/>
              </a:rPr>
              <a:t>Entrepreneurial culture</a:t>
            </a:r>
          </a:p>
          <a:p>
            <a:pPr marL="285750" indent="-285750">
              <a:buFont typeface="Arial" panose="020B0604020202020204" pitchFamily="34" charset="0"/>
              <a:buChar char="•"/>
            </a:pPr>
            <a:r>
              <a:rPr lang="en-US" sz="2000" b="1" dirty="0">
                <a:solidFill>
                  <a:schemeClr val="accent1">
                    <a:lumMod val="75000"/>
                  </a:schemeClr>
                </a:solidFill>
                <a:latin typeface="Times New Roman" panose="02020603050405020304" pitchFamily="18" charset="0"/>
                <a:cs typeface="Times New Roman" panose="02020603050405020304" pitchFamily="18" charset="0"/>
              </a:rPr>
              <a:t>Opportunity evaluation </a:t>
            </a:r>
          </a:p>
          <a:p>
            <a:pPr marL="285750" indent="-285750">
              <a:buFont typeface="Arial" panose="020B0604020202020204" pitchFamily="34" charset="0"/>
              <a:buChar char="•"/>
            </a:pPr>
            <a:r>
              <a:rPr lang="en-US" sz="2000" b="1" dirty="0">
                <a:solidFill>
                  <a:schemeClr val="accent1">
                    <a:lumMod val="75000"/>
                  </a:schemeClr>
                </a:solidFill>
                <a:latin typeface="Times New Roman" panose="02020603050405020304" pitchFamily="18" charset="0"/>
                <a:cs typeface="Times New Roman" panose="02020603050405020304" pitchFamily="18" charset="0"/>
              </a:rPr>
              <a:t>Four primary areas for assessment </a:t>
            </a:r>
          </a:p>
          <a:p>
            <a:pPr marL="285750" indent="-285750">
              <a:buFont typeface="Arial" panose="020B0604020202020204" pitchFamily="34" charset="0"/>
              <a:buChar char="•"/>
            </a:pPr>
            <a:r>
              <a:rPr lang="en-US" sz="2000" b="1" dirty="0">
                <a:solidFill>
                  <a:schemeClr val="accent1">
                    <a:lumMod val="75000"/>
                  </a:schemeClr>
                </a:solidFill>
                <a:latin typeface="Times New Roman" panose="02020603050405020304" pitchFamily="18" charset="0"/>
                <a:cs typeface="Times New Roman" panose="02020603050405020304" pitchFamily="18" charset="0"/>
              </a:rPr>
              <a:t>Methods for evaluation </a:t>
            </a:r>
          </a:p>
          <a:p>
            <a:pPr marL="285750" indent="-285750">
              <a:buFont typeface="Arial" panose="020B0604020202020204" pitchFamily="34" charset="0"/>
              <a:buChar char="•"/>
            </a:pPr>
            <a:r>
              <a:rPr lang="en-US" sz="2000" b="1" dirty="0">
                <a:solidFill>
                  <a:schemeClr val="accent1">
                    <a:lumMod val="75000"/>
                  </a:schemeClr>
                </a:solidFill>
                <a:latin typeface="Times New Roman" panose="02020603050405020304" pitchFamily="18" charset="0"/>
                <a:cs typeface="Times New Roman" panose="02020603050405020304" pitchFamily="18" charset="0"/>
              </a:rPr>
              <a:t>BEST (Business Evaluation Scoring Technique)</a:t>
            </a:r>
          </a:p>
          <a:p>
            <a:pPr marL="285750" indent="-285750">
              <a:buFont typeface="Arial" panose="020B0604020202020204" pitchFamily="34" charset="0"/>
              <a:buChar char="•"/>
            </a:pPr>
            <a:r>
              <a:rPr lang="en-US" sz="2000" b="1" dirty="0">
                <a:solidFill>
                  <a:schemeClr val="accent1">
                    <a:lumMod val="75000"/>
                  </a:schemeClr>
                </a:solidFill>
                <a:latin typeface="Times New Roman" panose="02020603050405020304" pitchFamily="18" charset="0"/>
                <a:cs typeface="Times New Roman" panose="02020603050405020304" pitchFamily="18" charset="0"/>
              </a:rPr>
              <a:t>ALUO (Advantages, Limitations, Uniqueness, and Opportunity)</a:t>
            </a:r>
          </a:p>
          <a:p>
            <a:pPr marL="285750" indent="-285750">
              <a:buFont typeface="Arial" panose="020B0604020202020204" pitchFamily="34" charset="0"/>
              <a:buChar char="•"/>
            </a:pPr>
            <a:r>
              <a:rPr lang="en-US" sz="2000" b="1" dirty="0">
                <a:solidFill>
                  <a:schemeClr val="accent1">
                    <a:lumMod val="75000"/>
                  </a:schemeClr>
                </a:solidFill>
                <a:latin typeface="Times New Roman" panose="02020603050405020304" pitchFamily="18" charset="0"/>
                <a:cs typeface="Times New Roman" panose="02020603050405020304" pitchFamily="18" charset="0"/>
              </a:rPr>
              <a:t>KIC (Knowledge of Industry Checklist)</a:t>
            </a:r>
          </a:p>
        </p:txBody>
      </p:sp>
      <p:pic>
        <p:nvPicPr>
          <p:cNvPr id="5" name="Graphic 21">
            <a:extLst>
              <a:ext uri="{FF2B5EF4-FFF2-40B4-BE49-F238E27FC236}">
                <a16:creationId xmlns:a16="http://schemas.microsoft.com/office/drawing/2014/main" id="{740B61F2-ADB0-8B9D-73A4-6B26BAD196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53195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695AE-8DC3-0D21-27AE-6C5BD64B0C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7BB6AE9-6A6B-CD0F-5305-0EEC906A1C3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09DC965-76BF-E66D-1083-B1ECA72AE27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B6E03DD-FDDB-BE78-9866-6379246D9B9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D1EDBA50-463A-F4D1-CB36-E3A6925A28F6}"/>
              </a:ext>
            </a:extLst>
          </p:cNvPr>
          <p:cNvSpPr txBox="1"/>
          <p:nvPr/>
        </p:nvSpPr>
        <p:spPr>
          <a:xfrm>
            <a:off x="4689258" y="1412953"/>
            <a:ext cx="56135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Summary of Lecture Objectives</a:t>
            </a:r>
          </a:p>
        </p:txBody>
      </p:sp>
      <p:sp>
        <p:nvSpPr>
          <p:cNvPr id="28" name="Rectangle 27">
            <a:extLst>
              <a:ext uri="{FF2B5EF4-FFF2-40B4-BE49-F238E27FC236}">
                <a16:creationId xmlns:a16="http://schemas.microsoft.com/office/drawing/2014/main" id="{D78A2A4A-B6E2-EEEE-CB1A-6131709D36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BAF4F8A-856C-9D74-C004-7BD4842FB445}"/>
              </a:ext>
            </a:extLst>
          </p:cNvPr>
          <p:cNvSpPr txBox="1"/>
          <p:nvPr/>
        </p:nvSpPr>
        <p:spPr>
          <a:xfrm>
            <a:off x="3466762" y="2323527"/>
            <a:ext cx="8621378" cy="461664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mn-ea"/>
                <a:cs typeface="+mn-cs"/>
              </a:rPr>
              <a:t>1. Understand the role of creative thinking and behavior as entrepreneurs discover and refine entrepreneurial opportunities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33333"/>
                </a:solidFill>
                <a:effectLst/>
                <a:uLnTx/>
                <a:uFillTx/>
                <a:latin typeface="Calibri"/>
                <a:ea typeface="+mn-ea"/>
                <a:cs typeface="+mn-cs"/>
              </a:rPr>
              <a:t>• Creativity is the generation of novel and useful ideas. Entrepreneurs use creativity to generate ideas for new products and services, to identify markets for them, to determine how to</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33333"/>
                </a:solidFill>
                <a:effectLst/>
                <a:uLnTx/>
                <a:uFillTx/>
                <a:latin typeface="Calibri"/>
                <a:ea typeface="+mn-ea"/>
                <a:cs typeface="+mn-cs"/>
              </a:rPr>
              <a:t>implement the ideas, to persuade investors and other stakeholders of the value of the ideas, and to retain the entrepreneurial culture necessary for innovation as the firm grows.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33333"/>
                </a:solidFill>
                <a:effectLst/>
                <a:uLnTx/>
                <a:uFillTx/>
                <a:latin typeface="Calibri"/>
                <a:ea typeface="+mn-ea"/>
                <a:cs typeface="+mn-cs"/>
              </a:rPr>
              <a:t>• Opportunity recognition is one of the most basic entrepreneurial behaviors.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33333"/>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mn-ea"/>
                <a:cs typeface="+mn-cs"/>
              </a:rPr>
              <a:t>2. Know the three strategies for innovation available to entrepreneurs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33333"/>
                </a:solidFill>
                <a:effectLst/>
                <a:uLnTx/>
                <a:uFillTx/>
                <a:latin typeface="Calibri"/>
                <a:ea typeface="+mn-ea"/>
                <a:cs typeface="+mn-cs"/>
              </a:rPr>
              <a:t>• </a:t>
            </a:r>
            <a:r>
              <a:rPr kumimoji="0" lang="en-US" sz="1800" b="1" i="0" u="none" strike="noStrike" kern="1200" cap="none" spc="0" normalizeH="0" baseline="0" noProof="0" dirty="0">
                <a:ln>
                  <a:noFill/>
                </a:ln>
                <a:solidFill>
                  <a:srgbClr val="333333"/>
                </a:solidFill>
                <a:effectLst/>
                <a:uLnTx/>
                <a:uFillTx/>
                <a:latin typeface="Calibri"/>
                <a:ea typeface="+mn-ea"/>
                <a:cs typeface="+mn-cs"/>
              </a:rPr>
              <a:t>Imitative strategies </a:t>
            </a:r>
            <a:r>
              <a:rPr kumimoji="0" lang="en-US" sz="1800" b="0" i="0" u="none" strike="noStrike" kern="1200" cap="none" spc="0" normalizeH="0" baseline="0" noProof="0" dirty="0">
                <a:ln>
                  <a:noFill/>
                </a:ln>
                <a:solidFill>
                  <a:srgbClr val="333333"/>
                </a:solidFill>
                <a:effectLst/>
                <a:uLnTx/>
                <a:uFillTx/>
                <a:latin typeface="Calibri"/>
                <a:ea typeface="+mn-ea"/>
                <a:cs typeface="+mn-cs"/>
              </a:rPr>
              <a:t>take an idea that somebody else has already discovered and build a business around that idea.</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33333"/>
                </a:solidFill>
                <a:effectLst/>
                <a:uLnTx/>
                <a:uFillTx/>
                <a:latin typeface="Calibri"/>
                <a:ea typeface="+mn-ea"/>
                <a:cs typeface="+mn-cs"/>
              </a:rPr>
              <a:t>• </a:t>
            </a:r>
            <a:r>
              <a:rPr kumimoji="0" lang="en-US" sz="1800" b="1" i="0" u="none" strike="noStrike" kern="1200" cap="none" spc="0" normalizeH="0" baseline="0" noProof="0" dirty="0">
                <a:ln>
                  <a:noFill/>
                </a:ln>
                <a:solidFill>
                  <a:srgbClr val="333333"/>
                </a:solidFill>
                <a:effectLst/>
                <a:uLnTx/>
                <a:uFillTx/>
                <a:latin typeface="Calibri"/>
                <a:ea typeface="+mn-ea"/>
                <a:cs typeface="+mn-cs"/>
              </a:rPr>
              <a:t>Evolutionary strategies </a:t>
            </a:r>
            <a:r>
              <a:rPr kumimoji="0" lang="en-US" sz="1800" b="0" i="0" u="none" strike="noStrike" kern="1200" cap="none" spc="0" normalizeH="0" baseline="0" noProof="0" dirty="0">
                <a:ln>
                  <a:noFill/>
                </a:ln>
                <a:solidFill>
                  <a:srgbClr val="333333"/>
                </a:solidFill>
                <a:effectLst/>
                <a:uLnTx/>
                <a:uFillTx/>
                <a:latin typeface="Calibri"/>
                <a:ea typeface="+mn-ea"/>
                <a:cs typeface="+mn-cs"/>
              </a:rPr>
              <a:t>take an idea and offer a way to do something slightly different than it is done now.</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33333"/>
                </a:solidFill>
                <a:effectLst/>
                <a:uLnTx/>
                <a:uFillTx/>
                <a:latin typeface="Calibri"/>
                <a:ea typeface="+mn-ea"/>
                <a:cs typeface="+mn-cs"/>
              </a:rPr>
              <a:t>• </a:t>
            </a:r>
            <a:r>
              <a:rPr kumimoji="0" lang="en-US" sz="1800" b="1" i="0" u="none" strike="noStrike" kern="1200" cap="none" spc="0" normalizeH="0" baseline="0" noProof="0" dirty="0">
                <a:ln>
                  <a:noFill/>
                </a:ln>
                <a:solidFill>
                  <a:srgbClr val="333333"/>
                </a:solidFill>
                <a:effectLst/>
                <a:uLnTx/>
                <a:uFillTx/>
                <a:latin typeface="Calibri"/>
                <a:ea typeface="+mn-ea"/>
                <a:cs typeface="+mn-cs"/>
              </a:rPr>
              <a:t>Revolutionary innovation strategies </a:t>
            </a:r>
            <a:r>
              <a:rPr kumimoji="0" lang="en-US" sz="1800" b="0" i="0" u="none" strike="noStrike" kern="1200" cap="none" spc="0" normalizeH="0" baseline="0" noProof="0" dirty="0">
                <a:ln>
                  <a:noFill/>
                </a:ln>
                <a:solidFill>
                  <a:srgbClr val="333333"/>
                </a:solidFill>
                <a:effectLst/>
                <a:uLnTx/>
                <a:uFillTx/>
                <a:latin typeface="Calibri"/>
                <a:ea typeface="+mn-ea"/>
                <a:cs typeface="+mn-cs"/>
              </a:rPr>
              <a:t>reject existing ideas and present a way to do things that is radically different.</a:t>
            </a:r>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641FB850-A3D0-53AF-B88A-5FBC9AE86E3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92E4314F-2113-9915-35B5-04D5C100689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4400619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BAD52C-4BE3-BEBE-66E1-72F5CDDDCE5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FBF422E-A049-CB7D-B178-881E6F9F2E1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5140A4A-0A67-66FE-0598-6FA0496AD4C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D888765-646A-B4A3-D4BF-79F219A79B8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7FDC474-C637-C22C-3496-A883DD8B18B3}"/>
              </a:ext>
            </a:extLst>
          </p:cNvPr>
          <p:cNvSpPr txBox="1"/>
          <p:nvPr/>
        </p:nvSpPr>
        <p:spPr>
          <a:xfrm>
            <a:off x="4689258" y="1412953"/>
            <a:ext cx="56135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Summary of Lecture Objectives</a:t>
            </a:r>
          </a:p>
        </p:txBody>
      </p:sp>
      <p:sp>
        <p:nvSpPr>
          <p:cNvPr id="28" name="Rectangle 27">
            <a:extLst>
              <a:ext uri="{FF2B5EF4-FFF2-40B4-BE49-F238E27FC236}">
                <a16:creationId xmlns:a16="http://schemas.microsoft.com/office/drawing/2014/main" id="{21491A2C-F85A-2563-12CF-0F937CD9561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A792C4F-8B0A-8FE6-B2D0-4050E96C5105}"/>
              </a:ext>
            </a:extLst>
          </p:cNvPr>
          <p:cNvSpPr txBox="1"/>
          <p:nvPr/>
        </p:nvSpPr>
        <p:spPr>
          <a:xfrm>
            <a:off x="3385474" y="2600348"/>
            <a:ext cx="8702666" cy="350865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mn-ea"/>
                <a:cs typeface="+mn-cs"/>
              </a:rPr>
              <a:t>3. Enhance the entrepreneurial mind-set necessary to recognize opportunities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33333"/>
                </a:solidFill>
                <a:effectLst/>
                <a:uLnTx/>
                <a:uFillTx/>
                <a:latin typeface="Calibri"/>
                <a:ea typeface="+mn-ea"/>
                <a:cs typeface="+mn-cs"/>
              </a:rPr>
              <a:t>• Entrepreneurial alertness means that entrepreneurs have a special set of observational and thinking skills that help them identify good opportunities.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33333"/>
                </a:solidFill>
                <a:effectLst/>
                <a:uLnTx/>
                <a:uFillTx/>
                <a:latin typeface="Calibri"/>
                <a:ea typeface="+mn-ea"/>
                <a:cs typeface="+mn-cs"/>
              </a:rPr>
              <a:t>• Among some of the most common characteristics successful entrepreneurs share is the ability to embrace risk and cope with ambiguity in the face of uncertainty and change.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33333"/>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mn-ea"/>
                <a:cs typeface="+mn-cs"/>
              </a:rPr>
              <a:t>4. Use the model of opportunity identification, including:</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333333"/>
                </a:solidFill>
                <a:effectLst/>
                <a:uLnTx/>
                <a:uFillTx/>
                <a:latin typeface="Calibri"/>
                <a:ea typeface="+mn-ea"/>
                <a:cs typeface="+mn-cs"/>
              </a:rPr>
              <a:t>scanning the environment; discovering needs, problems, and opportunities in the industry and marketplace; and generating ideas for new products, services, technologies, and processes.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333333"/>
                </a:solidFill>
                <a:effectLst/>
                <a:uLnTx/>
                <a:uFillTx/>
                <a:latin typeface="Calibri"/>
                <a:ea typeface="+mn-ea"/>
                <a:cs typeface="+mn-cs"/>
              </a:rPr>
              <a:t>Begin by scanning the environment, leading to the emergence of needs, problems, and opportunities. Generate ideas that can solve problems or capitalize on opportunities.</a:t>
            </a:r>
            <a:endParaRPr kumimoji="0" lang="en-US" sz="18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endParaRPr>
          </a:p>
        </p:txBody>
      </p:sp>
      <p:sp>
        <p:nvSpPr>
          <p:cNvPr id="32" name="Rectangle 31">
            <a:extLst>
              <a:ext uri="{FF2B5EF4-FFF2-40B4-BE49-F238E27FC236}">
                <a16:creationId xmlns:a16="http://schemas.microsoft.com/office/drawing/2014/main" id="{039717B6-4000-2B56-BA21-603C3537EE5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1597CE60-73F7-C266-AA83-7D5F8376D1A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06020399"/>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DE655-166E-D5C1-43E1-C78D8A42CC3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CD7417C-EFBD-195A-8D05-B09311CFEEA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CB2D8F0-6FA9-95C3-19FD-AA1D7544A88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1310ABE-E713-24FB-8140-EFFCC0AAC6D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A9302584-9C10-E3E6-A28F-64EEA165F3FD}"/>
              </a:ext>
            </a:extLst>
          </p:cNvPr>
          <p:cNvSpPr txBox="1"/>
          <p:nvPr/>
        </p:nvSpPr>
        <p:spPr>
          <a:xfrm>
            <a:off x="4689258" y="1412953"/>
            <a:ext cx="56135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Summary of Lecture Objectives</a:t>
            </a:r>
          </a:p>
        </p:txBody>
      </p:sp>
      <p:sp>
        <p:nvSpPr>
          <p:cNvPr id="28" name="Rectangle 27">
            <a:extLst>
              <a:ext uri="{FF2B5EF4-FFF2-40B4-BE49-F238E27FC236}">
                <a16:creationId xmlns:a16="http://schemas.microsoft.com/office/drawing/2014/main" id="{D0ADC26B-903C-C170-17BE-504817B2DD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CA17CC0-EFBC-9C83-9876-0925E0526B6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637CBE50-D03F-59FE-271C-1C5524DDFA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A852E5C-A444-B684-1730-4C05D32152D8}"/>
              </a:ext>
            </a:extLst>
          </p:cNvPr>
          <p:cNvSpPr txBox="1"/>
          <p:nvPr/>
        </p:nvSpPr>
        <p:spPr>
          <a:xfrm>
            <a:off x="3362368" y="2323527"/>
            <a:ext cx="8826823" cy="2246769"/>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mn-ea"/>
                <a:cs typeface="+mn-cs"/>
              </a:rPr>
              <a:t>5. Learn the sources of ideas and opportunities for new ventures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333333"/>
                </a:solidFill>
                <a:effectLst/>
                <a:uLnTx/>
                <a:uFillTx/>
                <a:latin typeface="Calibri"/>
                <a:ea typeface="+mn-ea"/>
                <a:cs typeface="+mn-cs"/>
              </a:rPr>
              <a:t>• Ideas for new business come from a variety of sources, including work experience (the most common source), observation of a similar business, hobbies or personal interests, a chance happening, discussions with family and friends, and sales education and experience.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333333"/>
                </a:solidFill>
                <a:effectLst/>
                <a:uLnTx/>
                <a:uFillTx/>
                <a:latin typeface="Calibri"/>
                <a:ea typeface="+mn-ea"/>
                <a:cs typeface="+mn-cs"/>
              </a:rPr>
              <a:t>• A majority of entrepreneurs who have been included in studies knew they wanted to start a business and were highly motivated to find business ideas.</a:t>
            </a:r>
          </a:p>
        </p:txBody>
      </p:sp>
    </p:spTree>
    <p:extLst>
      <p:ext uri="{BB962C8B-B14F-4D97-AF65-F5344CB8AC3E}">
        <p14:creationId xmlns:p14="http://schemas.microsoft.com/office/powerpoint/2010/main" val="2229385562"/>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12F0DD-87E5-F4B5-1D1B-709630F7778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4DF5D58-D260-1710-2140-10F96773146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360071E-AF03-6A4C-E3B8-0E67902679A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C4F6665-599B-D67A-61E8-005616BF84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DA0A84EE-4599-F298-9251-FC58A222AE17}"/>
              </a:ext>
            </a:extLst>
          </p:cNvPr>
          <p:cNvSpPr txBox="1"/>
          <p:nvPr/>
        </p:nvSpPr>
        <p:spPr>
          <a:xfrm>
            <a:off x="4689258" y="1412953"/>
            <a:ext cx="56135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Summary of Lecture Objectives</a:t>
            </a:r>
          </a:p>
        </p:txBody>
      </p:sp>
      <p:sp>
        <p:nvSpPr>
          <p:cNvPr id="28" name="Rectangle 27">
            <a:extLst>
              <a:ext uri="{FF2B5EF4-FFF2-40B4-BE49-F238E27FC236}">
                <a16:creationId xmlns:a16="http://schemas.microsoft.com/office/drawing/2014/main" id="{42871E76-7BCC-55AB-ACB9-9779A7DDBC2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BC01FCC-1FA5-3829-A53D-5320CA027B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5A32AE57-285B-9C98-DCF0-519438E3F2B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DE184CA-400D-6144-D77D-306AAAF601DD}"/>
              </a:ext>
            </a:extLst>
          </p:cNvPr>
          <p:cNvSpPr txBox="1"/>
          <p:nvPr/>
        </p:nvSpPr>
        <p:spPr>
          <a:xfrm>
            <a:off x="3354124" y="2379204"/>
            <a:ext cx="8734016" cy="4370427"/>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mn-ea"/>
                <a:cs typeface="+mn-cs"/>
              </a:rPr>
              <a:t>6. Learn and conduct the Opportunity</a:t>
            </a:r>
            <a:r>
              <a:rPr kumimoji="0" lang="en-US" sz="2400" b="1" i="0" u="none" strike="noStrike" kern="1200" cap="none" spc="0" normalizeH="0" baseline="0" noProof="0" dirty="0">
                <a:ln>
                  <a:noFill/>
                </a:ln>
                <a:solidFill>
                  <a:srgbClr val="FF0000"/>
                </a:solidFill>
                <a:effectLst/>
                <a:uLnTx/>
                <a:uFillTx/>
                <a:latin typeface="Calibri"/>
                <a:ea typeface="+mn-ea"/>
                <a:cs typeface="+mn-cs"/>
              </a:rPr>
              <a:t> SEARCH </a:t>
            </a:r>
            <a:r>
              <a:rPr kumimoji="0" lang="en-US" sz="2000" b="1" i="0" u="none" strike="noStrike" kern="1200" cap="none" spc="0" normalizeH="0" baseline="0" noProof="0" dirty="0">
                <a:ln>
                  <a:noFill/>
                </a:ln>
                <a:solidFill>
                  <a:srgbClr val="FF0000"/>
                </a:solidFill>
                <a:effectLst/>
                <a:uLnTx/>
                <a:uFillTx/>
                <a:latin typeface="Calibri"/>
                <a:ea typeface="+mn-ea"/>
                <a:cs typeface="+mn-cs"/>
              </a:rPr>
              <a:t>process for idea generation.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333333"/>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33333"/>
                </a:solidFill>
                <a:effectLst/>
                <a:uLnTx/>
                <a:uFillTx/>
                <a:latin typeface="Calibri"/>
                <a:ea typeface="+mn-ea"/>
                <a:cs typeface="+mn-cs"/>
              </a:rPr>
              <a:t>• </a:t>
            </a:r>
            <a:r>
              <a:rPr kumimoji="0" lang="en-US" sz="1800" b="1" i="0" u="none" strike="noStrike" kern="1200" cap="none" spc="0" normalizeH="0" baseline="0" noProof="0" dirty="0">
                <a:ln>
                  <a:noFill/>
                </a:ln>
                <a:solidFill>
                  <a:srgbClr val="333333"/>
                </a:solidFill>
                <a:effectLst/>
                <a:uLnTx/>
                <a:uFillTx/>
                <a:latin typeface="Calibri"/>
                <a:ea typeface="+mn-ea"/>
                <a:cs typeface="+mn-cs"/>
              </a:rPr>
              <a:t>Scan the environment: </a:t>
            </a:r>
            <a:r>
              <a:rPr kumimoji="0" lang="en-US" sz="1800" b="0" i="0" u="none" strike="noStrike" kern="1200" cap="none" spc="0" normalizeH="0" baseline="0" noProof="0" dirty="0">
                <a:ln>
                  <a:noFill/>
                </a:ln>
                <a:solidFill>
                  <a:srgbClr val="333333"/>
                </a:solidFill>
                <a:effectLst/>
                <a:uLnTx/>
                <a:uFillTx/>
                <a:latin typeface="Calibri"/>
                <a:ea typeface="+mn-ea"/>
                <a:cs typeface="+mn-cs"/>
              </a:rPr>
              <a:t>What trends, needs, or problems can you observe and learn about?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33333"/>
                </a:solidFill>
                <a:effectLst/>
                <a:uLnTx/>
                <a:uFillTx/>
                <a:latin typeface="Calibri"/>
                <a:ea typeface="+mn-ea"/>
                <a:cs typeface="+mn-cs"/>
              </a:rPr>
              <a:t>• </a:t>
            </a:r>
            <a:r>
              <a:rPr kumimoji="0" lang="en-US" sz="1800" b="1" i="0" u="none" strike="noStrike" kern="1200" cap="none" spc="0" normalizeH="0" baseline="0" noProof="0" dirty="0">
                <a:ln>
                  <a:noFill/>
                </a:ln>
                <a:solidFill>
                  <a:srgbClr val="333333"/>
                </a:solidFill>
                <a:effectLst/>
                <a:uLnTx/>
                <a:uFillTx/>
                <a:latin typeface="Calibri"/>
                <a:ea typeface="+mn-ea"/>
                <a:cs typeface="+mn-cs"/>
              </a:rPr>
              <a:t>Expand on the idea: </a:t>
            </a:r>
            <a:r>
              <a:rPr kumimoji="0" lang="en-US" sz="1800" b="0" i="0" u="none" strike="noStrike" kern="1200" cap="none" spc="0" normalizeH="0" baseline="0" noProof="0" dirty="0">
                <a:ln>
                  <a:noFill/>
                </a:ln>
                <a:solidFill>
                  <a:srgbClr val="333333"/>
                </a:solidFill>
                <a:effectLst/>
                <a:uLnTx/>
                <a:uFillTx/>
                <a:latin typeface="Calibri"/>
                <a:ea typeface="+mn-ea"/>
                <a:cs typeface="+mn-cs"/>
              </a:rPr>
              <a:t>Use divergent thinking to ask how your idea could be built upon, appeal to a new market segment, or add value in new ways.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33333"/>
                </a:solidFill>
                <a:effectLst/>
                <a:uLnTx/>
                <a:uFillTx/>
                <a:latin typeface="Calibri"/>
                <a:ea typeface="+mn-ea"/>
                <a:cs typeface="+mn-cs"/>
              </a:rPr>
              <a:t>• </a:t>
            </a:r>
            <a:r>
              <a:rPr kumimoji="0" lang="en-US" sz="1800" b="1" i="0" u="none" strike="noStrike" kern="1200" cap="none" spc="0" normalizeH="0" baseline="0" noProof="0" dirty="0">
                <a:ln>
                  <a:noFill/>
                </a:ln>
                <a:solidFill>
                  <a:srgbClr val="333333"/>
                </a:solidFill>
                <a:effectLst/>
                <a:uLnTx/>
                <a:uFillTx/>
                <a:latin typeface="Calibri"/>
                <a:ea typeface="+mn-ea"/>
                <a:cs typeface="+mn-cs"/>
              </a:rPr>
              <a:t>Adapt the idea to the circumstances: </a:t>
            </a:r>
            <a:r>
              <a:rPr kumimoji="0" lang="en-US" sz="1800" b="0" i="0" u="none" strike="noStrike" kern="1200" cap="none" spc="0" normalizeH="0" baseline="0" noProof="0" dirty="0">
                <a:ln>
                  <a:noFill/>
                </a:ln>
                <a:solidFill>
                  <a:srgbClr val="333333"/>
                </a:solidFill>
                <a:effectLst/>
                <a:uLnTx/>
                <a:uFillTx/>
                <a:latin typeface="Calibri"/>
                <a:ea typeface="+mn-ea"/>
                <a:cs typeface="+mn-cs"/>
              </a:rPr>
              <a:t>What alternate uses or applications of your idea are possible? How can it be fitted to new situations?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33333"/>
                </a:solidFill>
                <a:effectLst/>
                <a:uLnTx/>
                <a:uFillTx/>
                <a:latin typeface="Calibri"/>
                <a:ea typeface="+mn-ea"/>
                <a:cs typeface="+mn-cs"/>
              </a:rPr>
              <a:t>• </a:t>
            </a:r>
            <a:r>
              <a:rPr kumimoji="0" lang="en-US" sz="1800" b="1" i="0" u="none" strike="noStrike" kern="1200" cap="none" spc="0" normalizeH="0" baseline="0" noProof="0" dirty="0">
                <a:ln>
                  <a:noFill/>
                </a:ln>
                <a:solidFill>
                  <a:srgbClr val="333333"/>
                </a:solidFill>
                <a:effectLst/>
                <a:uLnTx/>
                <a:uFillTx/>
                <a:latin typeface="Calibri"/>
                <a:ea typeface="+mn-ea"/>
                <a:cs typeface="+mn-cs"/>
              </a:rPr>
              <a:t>Revise and reconnect the idea's components: </a:t>
            </a:r>
            <a:r>
              <a:rPr kumimoji="0" lang="en-US" sz="1800" b="0" i="0" u="none" strike="noStrike" kern="1200" cap="none" spc="0" normalizeH="0" baseline="0" noProof="0" dirty="0">
                <a:ln>
                  <a:noFill/>
                </a:ln>
                <a:solidFill>
                  <a:srgbClr val="333333"/>
                </a:solidFill>
                <a:effectLst/>
                <a:uLnTx/>
                <a:uFillTx/>
                <a:latin typeface="Calibri"/>
                <a:ea typeface="+mn-ea"/>
                <a:cs typeface="+mn-cs"/>
              </a:rPr>
              <a:t>Use experimentation and trial-and-error to refine your idea and make it better.</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33333"/>
                </a:solidFill>
                <a:effectLst/>
                <a:uLnTx/>
                <a:uFillTx/>
                <a:latin typeface="Calibri"/>
                <a:ea typeface="+mn-ea"/>
                <a:cs typeface="+mn-cs"/>
              </a:rPr>
              <a:t>• </a:t>
            </a:r>
            <a:r>
              <a:rPr kumimoji="0" lang="en-US" sz="1800" b="1" i="0" u="none" strike="noStrike" kern="1200" cap="none" spc="0" normalizeH="0" baseline="0" noProof="0" dirty="0">
                <a:ln>
                  <a:noFill/>
                </a:ln>
                <a:solidFill>
                  <a:srgbClr val="333333"/>
                </a:solidFill>
                <a:effectLst/>
                <a:uLnTx/>
                <a:uFillTx/>
                <a:latin typeface="Calibri"/>
                <a:ea typeface="+mn-ea"/>
                <a:cs typeface="+mn-cs"/>
              </a:rPr>
              <a:t>Create the opportunity: </a:t>
            </a:r>
            <a:r>
              <a:rPr kumimoji="0" lang="en-US" sz="1800" b="0" i="0" u="none" strike="noStrike" kern="1200" cap="none" spc="0" normalizeH="0" baseline="0" noProof="0" dirty="0">
                <a:ln>
                  <a:noFill/>
                </a:ln>
                <a:solidFill>
                  <a:srgbClr val="333333"/>
                </a:solidFill>
                <a:effectLst/>
                <a:uLnTx/>
                <a:uFillTx/>
                <a:latin typeface="Calibri"/>
                <a:ea typeface="+mn-ea"/>
                <a:cs typeface="+mn-cs"/>
              </a:rPr>
              <a:t>How will your stakeholders use the idea? Can it be turned into an opportunity to solve their problems and fill their needs? Do you have support?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33333"/>
                </a:solidFill>
                <a:effectLst/>
                <a:uLnTx/>
                <a:uFillTx/>
                <a:latin typeface="Calibri"/>
                <a:ea typeface="+mn-ea"/>
                <a:cs typeface="+mn-cs"/>
              </a:rPr>
              <a:t>• </a:t>
            </a:r>
            <a:r>
              <a:rPr kumimoji="0" lang="en-US" sz="1800" b="1" i="0" u="none" strike="noStrike" kern="1200" cap="none" spc="0" normalizeH="0" baseline="0" noProof="0" dirty="0">
                <a:ln>
                  <a:noFill/>
                </a:ln>
                <a:solidFill>
                  <a:srgbClr val="333333"/>
                </a:solidFill>
                <a:effectLst/>
                <a:uLnTx/>
                <a:uFillTx/>
                <a:latin typeface="Calibri"/>
                <a:ea typeface="+mn-ea"/>
                <a:cs typeface="+mn-cs"/>
              </a:rPr>
              <a:t>Harvest the idea and develop the vision: </a:t>
            </a:r>
            <a:r>
              <a:rPr kumimoji="0" lang="en-US" sz="1800" b="0" i="0" u="none" strike="noStrike" kern="1200" cap="none" spc="0" normalizeH="0" baseline="0" noProof="0" dirty="0">
                <a:ln>
                  <a:noFill/>
                </a:ln>
                <a:solidFill>
                  <a:srgbClr val="333333"/>
                </a:solidFill>
                <a:effectLst/>
                <a:uLnTx/>
                <a:uFillTx/>
                <a:latin typeface="Calibri"/>
                <a:ea typeface="+mn-ea"/>
                <a:cs typeface="+mn-cs"/>
              </a:rPr>
              <a:t>Build the vision for implementing the opportunity. What still needs improvement? What obstacles do you anticipate? What do you hope to learn through evaluation of the opportunity and early testing of its feasibility?</a:t>
            </a:r>
            <a:endParaRPr kumimoji="0" lang="en-US" sz="18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endParaRPr>
          </a:p>
        </p:txBody>
      </p:sp>
    </p:spTree>
    <p:extLst>
      <p:ext uri="{BB962C8B-B14F-4D97-AF65-F5344CB8AC3E}">
        <p14:creationId xmlns:p14="http://schemas.microsoft.com/office/powerpoint/2010/main" val="214704995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826AB-DB78-22D1-99E1-74E82B4C05F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C505209-5602-57F2-6E10-94EC320B4C2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6F5296B-330A-EFB4-8723-B5CBD42A542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34B1719-1EF9-402D-D160-7E1CE4C7725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FCD99720-1D85-E346-CFD6-759218A6D491}"/>
              </a:ext>
            </a:extLst>
          </p:cNvPr>
          <p:cNvSpPr txBox="1"/>
          <p:nvPr/>
        </p:nvSpPr>
        <p:spPr>
          <a:xfrm>
            <a:off x="4689258" y="1412953"/>
            <a:ext cx="56135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Summary of Lecture Objectives</a:t>
            </a:r>
          </a:p>
        </p:txBody>
      </p:sp>
      <p:sp>
        <p:nvSpPr>
          <p:cNvPr id="28" name="Rectangle 27">
            <a:extLst>
              <a:ext uri="{FF2B5EF4-FFF2-40B4-BE49-F238E27FC236}">
                <a16:creationId xmlns:a16="http://schemas.microsoft.com/office/drawing/2014/main" id="{B78DA1A1-1E93-2040-8A91-9C6FF34600D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F1B5F90-0782-2B66-7B2C-B851A149A13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8FDA2B91-9936-71BC-B59D-51AE1DDBC77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676A02AA-3BE4-8AE6-BBD9-9B91BD3D2896}"/>
              </a:ext>
            </a:extLst>
          </p:cNvPr>
          <p:cNvSpPr txBox="1"/>
          <p:nvPr/>
        </p:nvSpPr>
        <p:spPr>
          <a:xfrm>
            <a:off x="3385474" y="2406237"/>
            <a:ext cx="8702665" cy="2246769"/>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mn-ea"/>
                <a:cs typeface="+mn-cs"/>
              </a:rPr>
              <a:t>7. Build an entrepreneurial culture that supports creativity and innovation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333333"/>
                </a:solidFill>
                <a:effectLst/>
                <a:uLnTx/>
                <a:uFillTx/>
                <a:latin typeface="Calibri"/>
                <a:ea typeface="+mn-ea"/>
                <a:cs typeface="+mn-cs"/>
              </a:rPr>
              <a:t>• Entrepreneurs set the culture of their organization and determine whether it embraces change, experimentation, and creativity.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333333"/>
                </a:solidFill>
                <a:effectLst/>
                <a:uLnTx/>
                <a:uFillTx/>
                <a:latin typeface="Calibri"/>
                <a:ea typeface="+mn-ea"/>
                <a:cs typeface="+mn-cs"/>
              </a:rPr>
              <a:t>A </a:t>
            </a:r>
            <a:r>
              <a:rPr kumimoji="0" lang="en-US" sz="2000" b="1" i="1" u="none" strike="noStrike" kern="1200" cap="none" spc="0" normalizeH="0" baseline="0" noProof="0" dirty="0">
                <a:ln>
                  <a:noFill/>
                </a:ln>
                <a:solidFill>
                  <a:srgbClr val="333333"/>
                </a:solidFill>
                <a:effectLst/>
                <a:uLnTx/>
                <a:uFillTx/>
                <a:latin typeface="Calibri"/>
                <a:ea typeface="+mn-ea"/>
                <a:cs typeface="+mn-cs"/>
              </a:rPr>
              <a:t>prohibitive </a:t>
            </a:r>
            <a:r>
              <a:rPr kumimoji="0" lang="en-US" sz="2000" b="1" i="0" u="none" strike="noStrike" kern="1200" cap="none" spc="0" normalizeH="0" baseline="0" noProof="0" dirty="0">
                <a:ln>
                  <a:noFill/>
                </a:ln>
                <a:solidFill>
                  <a:srgbClr val="333333"/>
                </a:solidFill>
                <a:effectLst/>
                <a:uLnTx/>
                <a:uFillTx/>
                <a:latin typeface="Calibri"/>
                <a:ea typeface="+mn-ea"/>
                <a:cs typeface="+mn-cs"/>
              </a:rPr>
              <a:t>culture </a:t>
            </a:r>
            <a:r>
              <a:rPr kumimoji="0" lang="en-US" sz="2000" b="0" i="0" u="none" strike="noStrike" kern="1200" cap="none" spc="0" normalizeH="0" baseline="0" noProof="0" dirty="0">
                <a:ln>
                  <a:noFill/>
                </a:ln>
                <a:solidFill>
                  <a:srgbClr val="333333"/>
                </a:solidFill>
                <a:effectLst/>
                <a:uLnTx/>
                <a:uFillTx/>
                <a:latin typeface="Calibri"/>
                <a:ea typeface="+mn-ea"/>
                <a:cs typeface="+mn-cs"/>
              </a:rPr>
              <a:t>is one that keeps ideas and opportunities from emerging and being put into practice.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333333"/>
                </a:solidFill>
                <a:effectLst/>
                <a:uLnTx/>
                <a:uFillTx/>
                <a:latin typeface="Calibri"/>
                <a:ea typeface="+mn-ea"/>
                <a:cs typeface="+mn-cs"/>
              </a:rPr>
              <a:t>An </a:t>
            </a:r>
            <a:r>
              <a:rPr kumimoji="0" lang="en-US" sz="2000" b="1" i="1" u="none" strike="noStrike" kern="1200" cap="none" spc="0" normalizeH="0" baseline="0" noProof="0" dirty="0">
                <a:ln>
                  <a:noFill/>
                </a:ln>
                <a:solidFill>
                  <a:srgbClr val="333333"/>
                </a:solidFill>
                <a:effectLst/>
                <a:uLnTx/>
                <a:uFillTx/>
                <a:latin typeface="Calibri"/>
                <a:ea typeface="+mn-ea"/>
                <a:cs typeface="+mn-cs"/>
              </a:rPr>
              <a:t>inquisitive </a:t>
            </a:r>
            <a:r>
              <a:rPr kumimoji="0" lang="en-US" sz="2000" b="1" i="0" u="none" strike="noStrike" kern="1200" cap="none" spc="0" normalizeH="0" baseline="0" noProof="0" dirty="0">
                <a:ln>
                  <a:noFill/>
                </a:ln>
                <a:solidFill>
                  <a:srgbClr val="333333"/>
                </a:solidFill>
                <a:effectLst/>
                <a:uLnTx/>
                <a:uFillTx/>
                <a:latin typeface="Calibri"/>
                <a:ea typeface="+mn-ea"/>
                <a:cs typeface="+mn-cs"/>
              </a:rPr>
              <a:t>culture </a:t>
            </a:r>
            <a:r>
              <a:rPr kumimoji="0" lang="en-US" sz="2000" b="0" i="0" u="none" strike="noStrike" kern="1200" cap="none" spc="0" normalizeH="0" baseline="0" noProof="0" dirty="0">
                <a:ln>
                  <a:noFill/>
                </a:ln>
                <a:solidFill>
                  <a:srgbClr val="333333"/>
                </a:solidFill>
                <a:effectLst/>
                <a:uLnTx/>
                <a:uFillTx/>
                <a:latin typeface="Calibri"/>
                <a:ea typeface="+mn-ea"/>
                <a:cs typeface="+mn-cs"/>
              </a:rPr>
              <a:t>is one that seeks to discover what's right about new ideas and concepts.</a:t>
            </a:r>
          </a:p>
        </p:txBody>
      </p:sp>
    </p:spTree>
    <p:extLst>
      <p:ext uri="{BB962C8B-B14F-4D97-AF65-F5344CB8AC3E}">
        <p14:creationId xmlns:p14="http://schemas.microsoft.com/office/powerpoint/2010/main" val="67762370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F5F5C-6949-C67A-0814-1CD2E9B7C87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92EA68F-AF68-F263-EEA5-7850D3493A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79D2F61-6A70-110D-EC81-29EA6622EE5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596655D-4B24-D670-4824-D4FF572B68B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4E0B35AD-E932-4E30-B006-A176BE760AD6}"/>
              </a:ext>
            </a:extLst>
          </p:cNvPr>
          <p:cNvSpPr txBox="1"/>
          <p:nvPr/>
        </p:nvSpPr>
        <p:spPr>
          <a:xfrm>
            <a:off x="4689258" y="1412953"/>
            <a:ext cx="56135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Summary of Lecture Objectives</a:t>
            </a:r>
          </a:p>
        </p:txBody>
      </p:sp>
      <p:sp>
        <p:nvSpPr>
          <p:cNvPr id="28" name="Rectangle 27">
            <a:extLst>
              <a:ext uri="{FF2B5EF4-FFF2-40B4-BE49-F238E27FC236}">
                <a16:creationId xmlns:a16="http://schemas.microsoft.com/office/drawing/2014/main" id="{6DB4B9B3-FF81-6147-D7AE-637E834AF55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EF6E4AC-16FB-CE5D-13BF-93C6273E45C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5C1CE781-D0AF-7510-E7FC-E00D66E8F51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5BBE2DC-D65C-731A-C4CD-422C84F3D1AB}"/>
              </a:ext>
            </a:extLst>
          </p:cNvPr>
          <p:cNvSpPr txBox="1"/>
          <p:nvPr/>
        </p:nvSpPr>
        <p:spPr>
          <a:xfrm>
            <a:off x="3311184" y="2323527"/>
            <a:ext cx="8776956" cy="4431983"/>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8. Understand the role of opportunity evaluation in the entrepreneurship process</a:t>
            </a:r>
          </a:p>
          <a:p>
            <a:pPr algn="just">
              <a:defRPr/>
            </a:pPr>
            <a:r>
              <a:rPr lang="en-US" dirty="0">
                <a:solidFill>
                  <a:srgbClr val="333333"/>
                </a:solidFill>
                <a:latin typeface="Calibri"/>
              </a:rPr>
              <a:t>• The evaluation process begins with some fundamental questions to help entrepreneurs assess the potential for the new venture to succeed.</a:t>
            </a:r>
          </a:p>
          <a:p>
            <a:pPr algn="just">
              <a:defRPr/>
            </a:pPr>
            <a:r>
              <a:rPr lang="en-US" dirty="0">
                <a:solidFill>
                  <a:srgbClr val="333333"/>
                </a:solidFill>
                <a:latin typeface="Calibri"/>
              </a:rPr>
              <a:t> Four primary areas for assessment are: the people behind the idea (the entrepreneur and the management team); the resources available to carry out the idea; knowledge and information about the industry and market, including barriers to entry, location, competitors, social and economic trends, regulatory factors, target market, and market penetration; and the ability to generate revenue.</a:t>
            </a:r>
          </a:p>
          <a:p>
            <a:pPr algn="just">
              <a:defRPr/>
            </a:pPr>
            <a:endParaRPr lang="en-US" dirty="0">
              <a:solidFill>
                <a:srgbClr val="333333"/>
              </a:solidFill>
              <a:latin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9. Learn methods for evaluation that can be used for the initial idea and subsequent opportunities in the life cycle of the new venture</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solidFill>
                  <a:srgbClr val="333333"/>
                </a:solidFill>
                <a:latin typeface="Calibri"/>
              </a:rPr>
              <a:t>• Creative tools such as ALUO (Advantages, Limitations, Uniqueness, and Opportunity) can help entrepreneurs identify the key strategic points and differences surrounding their ideas for the business.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solidFill>
                  <a:srgbClr val="333333"/>
                </a:solidFill>
                <a:latin typeface="Calibri"/>
              </a:rPr>
              <a:t>• The KIC (Knowledge of Industry Checklist), including a comprehensive competitor analysis, is a useful guide for collecting and interpreting information about the industry.</a:t>
            </a:r>
          </a:p>
        </p:txBody>
      </p:sp>
    </p:spTree>
    <p:extLst>
      <p:ext uri="{BB962C8B-B14F-4D97-AF65-F5344CB8AC3E}">
        <p14:creationId xmlns:p14="http://schemas.microsoft.com/office/powerpoint/2010/main" val="2624414532"/>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8"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energetic-hype-drums-claps-ident-swoop-short-2-00-04">
            <a:hlinkClick r:id="" action="ppaction://media"/>
            <a:extLst>
              <a:ext uri="{FF2B5EF4-FFF2-40B4-BE49-F238E27FC236}">
                <a16:creationId xmlns:a16="http://schemas.microsoft.com/office/drawing/2014/main" id="{EDE28A02-5192-C588-E162-8A9F4333A1A7}"/>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5791200" y="3124200"/>
            <a:ext cx="609600" cy="609600"/>
          </a:xfrm>
          <a:prstGeom prst="rect">
            <a:avLst/>
          </a:prstGeom>
        </p:spPr>
      </p:pic>
      <p:pic>
        <p:nvPicPr>
          <p:cNvPr id="5" name="Outro_End">
            <a:hlinkClick r:id="" action="ppaction://media"/>
            <a:extLst>
              <a:ext uri="{FF2B5EF4-FFF2-40B4-BE49-F238E27FC236}">
                <a16:creationId xmlns:a16="http://schemas.microsoft.com/office/drawing/2014/main" id="{33C405F9-2E46-7589-F0E5-1524CA6FF12C}"/>
              </a:ext>
            </a:extLst>
          </p:cNvPr>
          <p:cNvPicPr>
            <a:picLocks noChangeAspect="1"/>
          </p:cNvPicPr>
          <p:nvPr>
            <a:audioFile r:link="rId4"/>
            <p:extLst>
              <p:ext uri="{DAA4B4D4-6D71-4841-9C94-3DE7FCFB9230}">
                <p14:media xmlns:p14="http://schemas.microsoft.com/office/powerpoint/2010/main" r:embed="rId3"/>
              </p:ext>
            </p:extLst>
          </p:nvPr>
        </p:nvPicPr>
        <p:blipFill>
          <a:blip r:embed="rId12"/>
          <a:stretch>
            <a:fillRect/>
          </a:stretch>
        </p:blipFill>
        <p:spPr>
          <a:xfrm>
            <a:off x="5791200" y="3124200"/>
            <a:ext cx="609600" cy="609600"/>
          </a:xfrm>
          <a:prstGeom prst="rect">
            <a:avLst/>
          </a:prstGeom>
        </p:spPr>
      </p:pic>
      <p:pic>
        <p:nvPicPr>
          <p:cNvPr id="8" name="Audio 7">
            <a:hlinkClick r:id="" action="ppaction://media"/>
            <a:extLst>
              <a:ext uri="{FF2B5EF4-FFF2-40B4-BE49-F238E27FC236}">
                <a16:creationId xmlns:a16="http://schemas.microsoft.com/office/drawing/2014/main" id="{00C244F5-0732-182C-D557-2E38DFA5DFBE}"/>
              </a:ext>
            </a:extLst>
          </p:cNvPr>
          <p:cNvPicPr>
            <a:picLocks noChangeAspect="1"/>
          </p:cNvPicPr>
          <p:nvPr>
            <a:audioFile r:link="rId6"/>
            <p:extLst>
              <p:ext uri="{DAA4B4D4-6D71-4841-9C94-3DE7FCFB9230}">
                <p14:media xmlns:p14="http://schemas.microsoft.com/office/powerpoint/2010/main" r:embed="rId5"/>
              </p:ext>
            </p:extLst>
          </p:nvPr>
        </p:nvPicPr>
        <p:blipFill>
          <a:blip r:embed="rId12"/>
          <a:srcRect l="-118750" t="-118750" r="-118750" b="-118750"/>
          <a:stretch>
            <a:fillRect/>
          </a:stretch>
        </p:blipFill>
        <p:spPr>
          <a:xfrm>
            <a:off x="10052304" y="4718304"/>
            <a:ext cx="2057400" cy="2057400"/>
          </a:xfrm>
          <a:prstGeom prst="ellipse">
            <a:avLst/>
          </a:prstGeom>
        </p:spPr>
      </p:pic>
      <p:sp>
        <p:nvSpPr>
          <p:cNvPr id="4" name="TextBox 3">
            <a:extLst>
              <a:ext uri="{FF2B5EF4-FFF2-40B4-BE49-F238E27FC236}">
                <a16:creationId xmlns:a16="http://schemas.microsoft.com/office/drawing/2014/main" id="{81AC5B99-C67E-A2DD-58C9-08E7631547B2}"/>
              </a:ext>
            </a:extLst>
          </p:cNvPr>
          <p:cNvSpPr txBox="1"/>
          <p:nvPr/>
        </p:nvSpPr>
        <p:spPr>
          <a:xfrm>
            <a:off x="705831" y="805543"/>
            <a:ext cx="4976281" cy="646331"/>
          </a:xfrm>
          <a:prstGeom prst="rect">
            <a:avLst/>
          </a:prstGeom>
          <a:noFill/>
        </p:spPr>
        <p:txBody>
          <a:bodyPr wrap="square" rtlCol="0">
            <a:spAutoFit/>
          </a:bodyPr>
          <a:lstStyle/>
          <a:p>
            <a:r>
              <a:rPr lang="en-US" sz="3600" b="1" dirty="0">
                <a:solidFill>
                  <a:srgbClr val="00AEEF"/>
                </a:solidFill>
                <a:latin typeface="Times New Roman" panose="02020603050405020304" pitchFamily="18" charset="0"/>
                <a:cs typeface="Times New Roman" panose="02020603050405020304" pitchFamily="18" charset="0"/>
              </a:rPr>
              <a:t>See you next lecture 03</a:t>
            </a:r>
          </a:p>
        </p:txBody>
      </p:sp>
    </p:spTree>
  </p:cSld>
  <p:clrMapOvr>
    <a:masterClrMapping/>
  </p:clrMapOvr>
  <mc:AlternateContent xmlns:mc="http://schemas.openxmlformats.org/markup-compatibility/2006" xmlns:p14="http://schemas.microsoft.com/office/powerpoint/2010/main">
    <mc:Choice Requires="p14">
      <p:transition spd="slow" p14:dur="1500" advTm="9418">
        <p14:window dir="vert"/>
      </p:transition>
    </mc:Choice>
    <mc:Fallback xmlns="">
      <p:transition spd="slow" advTm="941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par>
                                <p:cTn id="7" presetID="1" presetClass="mediacall" presetSubtype="0" fill="hold" nodeType="withEffect">
                                  <p:stCondLst>
                                    <p:cond delay="0"/>
                                  </p:stCondLst>
                                  <p:childTnLst>
                                    <p:cmd type="call" cmd="playFrom(0.0)">
                                      <p:cBhvr>
                                        <p:cTn id="8" dur="8667" fill="hold"/>
                                        <p:tgtEl>
                                          <p:spTgt spid="5"/>
                                        </p:tgtEl>
                                      </p:cBhvr>
                                    </p:cmd>
                                  </p:childTnLst>
                                </p:cTn>
                              </p:par>
                              <p:par>
                                <p:cTn id="9" presetID="31"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000" fill="hold"/>
                                        <p:tgtEl>
                                          <p:spTgt spid="4"/>
                                        </p:tgtEl>
                                        <p:attrNameLst>
                                          <p:attrName>ppt_w</p:attrName>
                                        </p:attrNameLst>
                                      </p:cBhvr>
                                      <p:tavLst>
                                        <p:tav tm="0">
                                          <p:val>
                                            <p:fltVal val="0"/>
                                          </p:val>
                                        </p:tav>
                                        <p:tav tm="100000">
                                          <p:val>
                                            <p:strVal val="#ppt_w"/>
                                          </p:val>
                                        </p:tav>
                                      </p:tavLst>
                                    </p:anim>
                                    <p:anim calcmode="lin" valueType="num">
                                      <p:cBhvr>
                                        <p:cTn id="12" dur="1000" fill="hold"/>
                                        <p:tgtEl>
                                          <p:spTgt spid="4"/>
                                        </p:tgtEl>
                                        <p:attrNameLst>
                                          <p:attrName>ppt_h</p:attrName>
                                        </p:attrNameLst>
                                      </p:cBhvr>
                                      <p:tavLst>
                                        <p:tav tm="0">
                                          <p:val>
                                            <p:fltVal val="0"/>
                                          </p:val>
                                        </p:tav>
                                        <p:tav tm="100000">
                                          <p:val>
                                            <p:strVal val="#ppt_h"/>
                                          </p:val>
                                        </p:tav>
                                      </p:tavLst>
                                    </p:anim>
                                    <p:anim calcmode="lin" valueType="num">
                                      <p:cBhvr>
                                        <p:cTn id="13" dur="1000" fill="hold"/>
                                        <p:tgtEl>
                                          <p:spTgt spid="4"/>
                                        </p:tgtEl>
                                        <p:attrNameLst>
                                          <p:attrName>style.rotation</p:attrName>
                                        </p:attrNameLst>
                                      </p:cBhvr>
                                      <p:tavLst>
                                        <p:tav tm="0">
                                          <p:val>
                                            <p:fltVal val="90"/>
                                          </p:val>
                                        </p:tav>
                                        <p:tav tm="100000">
                                          <p:val>
                                            <p:fltVal val="0"/>
                                          </p:val>
                                        </p:tav>
                                      </p:tavLst>
                                    </p:anim>
                                    <p:animEffect transition="in" filter="fade">
                                      <p:cBhvr>
                                        <p:cTn id="14" dur="1000"/>
                                        <p:tgtEl>
                                          <p:spTgt spid="4"/>
                                        </p:tgtEl>
                                      </p:cBhvr>
                                    </p:animEffect>
                                  </p:childTnLst>
                                </p:cTn>
                              </p:par>
                              <p:par>
                                <p:cTn id="15" presetID="45"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2000"/>
                                        <p:tgtEl>
                                          <p:spTgt spid="10"/>
                                        </p:tgtEl>
                                      </p:cBhvr>
                                    </p:animEffect>
                                    <p:anim calcmode="lin" valueType="num">
                                      <p:cBhvr>
                                        <p:cTn id="18" dur="2000" fill="hold"/>
                                        <p:tgtEl>
                                          <p:spTgt spid="10"/>
                                        </p:tgtEl>
                                        <p:attrNameLst>
                                          <p:attrName>ppt_w</p:attrName>
                                        </p:attrNameLst>
                                      </p:cBhvr>
                                      <p:tavLst>
                                        <p:tav tm="0" fmla="#ppt_w*sin(2.5*pi*$)">
                                          <p:val>
                                            <p:fltVal val="0"/>
                                          </p:val>
                                        </p:tav>
                                        <p:tav tm="100000">
                                          <p:val>
                                            <p:fltVal val="1"/>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20" fill="hold" display="0">
                  <p:stCondLst>
                    <p:cond delay="indefinite"/>
                  </p:stCondLst>
                  <p:endCondLst>
                    <p:cond evt="onStopAudio" delay="0">
                      <p:tgtEl>
                        <p:sldTgt/>
                      </p:tgtEl>
                    </p:cond>
                  </p:endCondLst>
                </p:cTn>
                <p:tgtEl>
                  <p:spTgt spid="3"/>
                </p:tgtEl>
              </p:cMediaNode>
            </p:audio>
            <p:audio>
              <p:cMediaNode vol="80000">
                <p:cTn id="21" fill="hold" display="0">
                  <p:stCondLst>
                    <p:cond delay="indefinite"/>
                  </p:stCondLst>
                  <p:endCondLst>
                    <p:cond evt="onStopAudio" delay="0">
                      <p:tgtEl>
                        <p:sldTgt/>
                      </p:tgtEl>
                    </p:cond>
                  </p:endCondLst>
                </p:cTn>
                <p:tgtEl>
                  <p:spTgt spid="5"/>
                </p:tgtEl>
              </p:cMediaNode>
            </p:audio>
            <p:audio isNarration="1">
              <p:cMediaNode vol="80000" showWhenStopped="0">
                <p:cTn id="22" fill="hold" display="0">
                  <p:stCondLst>
                    <p:cond delay="indefinite"/>
                  </p:stCondLst>
                  <p:endCondLst>
                    <p:cond evt="onStopAudio" delay="0">
                      <p:tgtEl>
                        <p:sldTgt/>
                      </p:tgtEl>
                    </p:cond>
                  </p:endCondLst>
                </p:cTn>
                <p:tgtEl>
                  <p:spTgt spid="8"/>
                </p:tgtEl>
              </p:cMediaNode>
            </p:audio>
          </p:childTnLst>
        </p:cTn>
      </p:par>
    </p:tnLst>
    <p:bldLst>
      <p:bldP spid="10" grpId="0"/>
      <p:bldP spid="4" grpId="0"/>
    </p:bldLst>
  </p:timing>
  <p:extLst>
    <p:ext uri="{E180D4A7-C9FB-4DFB-919C-405C955672EB}">
      <p14:showEvtLst xmlns:p14="http://schemas.microsoft.com/office/powerpoint/2010/main">
        <p14:playEvt time="26" objId="5"/>
        <p14:stopEvt time="8824" objId="5"/>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7479675-4FF6-4332-AACA-9DD2D318334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www.w3.org/XML/1998/namespace"/>
    <ds:schemaRef ds:uri="d13aca44-ef33-4cf4-9980-7f0b00e6eeb9"/>
    <ds:schemaRef ds:uri="49100919-8a76-4266-be0c-7dc583902cb4"/>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2839</TotalTime>
  <Words>9438</Words>
  <Application>Microsoft Office PowerPoint</Application>
  <PresentationFormat>Widescreen</PresentationFormat>
  <Paragraphs>870</Paragraphs>
  <Slides>54</Slides>
  <Notes>53</Notes>
  <HiddenSlides>0</HiddenSlides>
  <MMClips>6</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54</vt:i4>
      </vt:variant>
    </vt:vector>
  </HeadingPairs>
  <TitlesOfParts>
    <vt:vector size="67" baseType="lpstr">
      <vt:lpstr>Alexandria</vt:lpstr>
      <vt:lpstr>Arial</vt:lpstr>
      <vt:lpstr>ArialMT</vt:lpstr>
      <vt:lpstr>Calibri</vt:lpstr>
      <vt:lpstr>Calibri Light</vt:lpstr>
      <vt:lpstr>Frutiger-Bold</vt:lpstr>
      <vt:lpstr>Minion-Regular</vt:lpstr>
      <vt:lpstr>Roboto Light</vt:lpstr>
      <vt:lpstr>Segoe UI Web (Arabic)</vt:lpstr>
      <vt:lpstr>Symbol</vt:lpstr>
      <vt:lpstr>Tajawal ExtraBold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cp:lastModifiedBy>
  <cp:revision>417</cp:revision>
  <dcterms:created xsi:type="dcterms:W3CDTF">2023-04-29T09:08:00Z</dcterms:created>
  <dcterms:modified xsi:type="dcterms:W3CDTF">2025-06-11T11:45:06Z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