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97" r:id="rId2"/>
    <p:sldId id="498" r:id="rId3"/>
    <p:sldId id="499" r:id="rId4"/>
    <p:sldId id="553" r:id="rId5"/>
    <p:sldId id="306" r:id="rId6"/>
    <p:sldId id="555" r:id="rId7"/>
    <p:sldId id="613" r:id="rId8"/>
    <p:sldId id="557" r:id="rId9"/>
    <p:sldId id="559" r:id="rId10"/>
    <p:sldId id="585" r:id="rId11"/>
    <p:sldId id="601" r:id="rId12"/>
    <p:sldId id="271" r:id="rId13"/>
    <p:sldId id="554" r:id="rId14"/>
    <p:sldId id="638" r:id="rId15"/>
    <p:sldId id="602" r:id="rId16"/>
    <p:sldId id="586" r:id="rId17"/>
    <p:sldId id="587" r:id="rId18"/>
    <p:sldId id="625" r:id="rId19"/>
    <p:sldId id="588" r:id="rId20"/>
    <p:sldId id="624" r:id="rId21"/>
    <p:sldId id="626" r:id="rId22"/>
    <p:sldId id="627" r:id="rId23"/>
    <p:sldId id="628" r:id="rId24"/>
    <p:sldId id="629" r:id="rId25"/>
    <p:sldId id="630" r:id="rId26"/>
    <p:sldId id="631" r:id="rId27"/>
    <p:sldId id="632" r:id="rId28"/>
    <p:sldId id="633" r:id="rId29"/>
    <p:sldId id="634" r:id="rId30"/>
    <p:sldId id="568" r:id="rId31"/>
    <p:sldId id="569" r:id="rId32"/>
    <p:sldId id="614" r:id="rId33"/>
    <p:sldId id="637" r:id="rId34"/>
    <p:sldId id="616" r:id="rId35"/>
    <p:sldId id="619" r:id="rId36"/>
    <p:sldId id="620" r:id="rId37"/>
    <p:sldId id="636" r:id="rId38"/>
    <p:sldId id="542" r:id="rId39"/>
    <p:sldId id="5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B0852575-EAD6-4660-B380-0D3FA1FE7787}">
          <p14:sldIdLst/>
        </p14:section>
        <p14:section name="Default Section" id="{73925AE7-E9D8-48BC-A988-41815CE32A48}">
          <p14:sldIdLst>
            <p14:sldId id="497"/>
            <p14:sldId id="498"/>
            <p14:sldId id="499"/>
            <p14:sldId id="553"/>
            <p14:sldId id="306"/>
            <p14:sldId id="555"/>
            <p14:sldId id="613"/>
            <p14:sldId id="557"/>
            <p14:sldId id="559"/>
            <p14:sldId id="585"/>
            <p14:sldId id="601"/>
            <p14:sldId id="271"/>
            <p14:sldId id="554"/>
            <p14:sldId id="638"/>
            <p14:sldId id="602"/>
            <p14:sldId id="586"/>
            <p14:sldId id="587"/>
            <p14:sldId id="625"/>
            <p14:sldId id="588"/>
            <p14:sldId id="624"/>
            <p14:sldId id="626"/>
            <p14:sldId id="627"/>
            <p14:sldId id="628"/>
            <p14:sldId id="629"/>
            <p14:sldId id="630"/>
            <p14:sldId id="631"/>
            <p14:sldId id="632"/>
            <p14:sldId id="633"/>
            <p14:sldId id="634"/>
            <p14:sldId id="568"/>
            <p14:sldId id="569"/>
            <p14:sldId id="614"/>
            <p14:sldId id="637"/>
            <p14:sldId id="616"/>
            <p14:sldId id="619"/>
            <p14:sldId id="620"/>
            <p14:sldId id="636"/>
            <p14:sldId id="542"/>
            <p14:sldId id="5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kba Alsabbagh" initials="OA" lastIdx="1" clrIdx="0">
    <p:extLst>
      <p:ext uri="{19B8F6BF-5375-455C-9EA6-DF929625EA0E}">
        <p15:presenceInfo xmlns:p15="http://schemas.microsoft.com/office/powerpoint/2012/main" userId="Okba Alsabbag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204" autoAdjust="0"/>
    <p:restoredTop sz="94660"/>
  </p:normalViewPr>
  <p:slideViewPr>
    <p:cSldViewPr snapToGrid="0">
      <p:cViewPr varScale="1">
        <p:scale>
          <a:sx n="82" d="100"/>
          <a:sy n="82" d="100"/>
        </p:scale>
        <p:origin x="63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29B8C1-AA12-47CB-A25F-E86EA9A4CAE3}" type="datetimeFigureOut">
              <a:rPr lang="en-US" smtClean="0"/>
              <a:t>05/08/2025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C1FA4E-93CC-41E0-B521-59D3365E0AB5}" type="slidenum">
              <a:rPr lang="en-US" smtClean="0"/>
              <a:t>‹#›</a:t>
            </a:fld>
            <a:endParaRPr lang="en-US"/>
          </a:p>
        </p:txBody>
      </p:sp>
    </p:spTree>
    <p:extLst>
      <p:ext uri="{BB962C8B-B14F-4D97-AF65-F5344CB8AC3E}">
        <p14:creationId xmlns:p14="http://schemas.microsoft.com/office/powerpoint/2010/main" val="3648278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269125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33395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094261-924A-49C7-ABB6-98ACE89E05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05E9213-ED91-44EE-B05C-1314CDA95A4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2A50F20-B573-428D-9233-26C71A9340D7}"/>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5" name="Footer Placeholder 4">
            <a:extLst>
              <a:ext uri="{FF2B5EF4-FFF2-40B4-BE49-F238E27FC236}">
                <a16:creationId xmlns:a16="http://schemas.microsoft.com/office/drawing/2014/main" id="{54A06791-8D96-49A6-B256-6E637ABF429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C08B06-BD14-43FA-9FD5-FB2F2821B051}"/>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41000180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8672B-42E7-4613-8A3B-E9BA059CDE7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12C3975-D75A-4B07-A8C7-72D64FB1A2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57AFFDA-8B38-4BFC-8BBF-D17701281403}"/>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5" name="Footer Placeholder 4">
            <a:extLst>
              <a:ext uri="{FF2B5EF4-FFF2-40B4-BE49-F238E27FC236}">
                <a16:creationId xmlns:a16="http://schemas.microsoft.com/office/drawing/2014/main" id="{9FE9136A-463A-41C6-B6E1-2476DAA615C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DE73F9-2DF5-4B0B-A9E1-9023FB4FBBD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40885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3493F-B342-487E-B4BF-A689139C3E0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577666DF-C921-4EFF-B18E-B82C40A162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39CFD16-01D4-4408-A49E-066A86F1B798}"/>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5" name="Footer Placeholder 4">
            <a:extLst>
              <a:ext uri="{FF2B5EF4-FFF2-40B4-BE49-F238E27FC236}">
                <a16:creationId xmlns:a16="http://schemas.microsoft.com/office/drawing/2014/main" id="{4123523D-D90A-4EC6-8BA8-DC64BCE0A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0BED2-3A7E-4BC7-AA9F-8CAA79F4F4E0}"/>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787983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175BD6-B7F7-4C2F-A2C9-EB7DA114FC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F7B3A34-B737-435D-90D3-86193A382DF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CEF30F0-3E0D-44D9-9282-5A654EFDFB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A55AAF-1417-4281-9EA3-2B2104E2C1ED}"/>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6" name="Footer Placeholder 5">
            <a:extLst>
              <a:ext uri="{FF2B5EF4-FFF2-40B4-BE49-F238E27FC236}">
                <a16:creationId xmlns:a16="http://schemas.microsoft.com/office/drawing/2014/main" id="{3D372FDC-A884-4D1B-90C3-4DB673B3937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35E63D-ACBB-4060-A76A-A5946951F599}"/>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6040962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ADFEA-06A7-4A54-A3C0-04D33B406A5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138041B-1F90-4E5C-9BF9-D9783D6DE4F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C120007-4EC7-4D48-944E-1D6EAC54AA7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411931C-0A00-462A-BD77-AE3F90E0131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EFEBACD-C0AE-49D1-8123-5D428B5C93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3EEE348-A37E-43BD-81C2-BE653AEE2426}"/>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8" name="Footer Placeholder 7">
            <a:extLst>
              <a:ext uri="{FF2B5EF4-FFF2-40B4-BE49-F238E27FC236}">
                <a16:creationId xmlns:a16="http://schemas.microsoft.com/office/drawing/2014/main" id="{494DDE4A-447F-4E05-A3E9-F3750CEC8E9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0354B1A-8A35-49D0-86C4-DADDE10195F4}"/>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384202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6865-86D7-41AE-992D-D6BADA0C29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A900324-E517-4603-B45F-783024B5DDB4}"/>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4" name="Footer Placeholder 3">
            <a:extLst>
              <a:ext uri="{FF2B5EF4-FFF2-40B4-BE49-F238E27FC236}">
                <a16:creationId xmlns:a16="http://schemas.microsoft.com/office/drawing/2014/main" id="{BBF4C836-305C-4647-86FF-461B9F67B22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4AE7569-725F-4269-AF16-177B6CA25E7E}"/>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39555787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C7F6595-2742-40BD-B1D4-27CF80FA642A}"/>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3" name="Footer Placeholder 2">
            <a:extLst>
              <a:ext uri="{FF2B5EF4-FFF2-40B4-BE49-F238E27FC236}">
                <a16:creationId xmlns:a16="http://schemas.microsoft.com/office/drawing/2014/main" id="{213740C1-CB57-4F92-B035-EE36B23C0BF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15D57AB-C84B-4999-A842-0FDD41A55782}"/>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849918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92270B-F916-4FD7-9B1B-2AD24AC790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63313B3-1644-4640-86E4-6DBF4D57D1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3A4424C-47B4-452A-815E-514B4889E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2803D8D-8C7F-48E4-B777-FD9101548601}"/>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6" name="Footer Placeholder 5">
            <a:extLst>
              <a:ext uri="{FF2B5EF4-FFF2-40B4-BE49-F238E27FC236}">
                <a16:creationId xmlns:a16="http://schemas.microsoft.com/office/drawing/2014/main" id="{0A031FC5-217E-4D86-A60F-840F6E6D3B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02AD3C9-622D-4B42-A93C-DE300FB26B4C}"/>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1544543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5FE58-0253-4F9A-A8AF-40E45D84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EB0408D-09FE-4911-B16F-9E0FC218E4F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7CC7CDD-FC48-4CFA-A934-5CD431F7C2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A4F77E3-3C20-4294-89B4-5B03461374AC}"/>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6" name="Footer Placeholder 5">
            <a:extLst>
              <a:ext uri="{FF2B5EF4-FFF2-40B4-BE49-F238E27FC236}">
                <a16:creationId xmlns:a16="http://schemas.microsoft.com/office/drawing/2014/main" id="{B5852690-0FD5-4F5D-81C8-8F8D9E96A6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2923AF-408C-453C-B301-9BF20ED473E3}"/>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5287244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68F88E-1501-4B29-BD36-597B93270C3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5818DB9-5783-478F-974C-5237125AFDA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7B823B-CA26-4F89-852E-316DF1BEB0C7}"/>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5" name="Footer Placeholder 4">
            <a:extLst>
              <a:ext uri="{FF2B5EF4-FFF2-40B4-BE49-F238E27FC236}">
                <a16:creationId xmlns:a16="http://schemas.microsoft.com/office/drawing/2014/main" id="{85AF878B-A3D0-4FBE-9C5C-4B5A2C52FD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8A86ACA-D067-4E24-93F2-CE7CC6D02B38}"/>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1864939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52143E-FAB5-4F05-BD65-364A84D82C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427F04-1C57-4A1B-8220-FDA4BA60399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28ACE89-CF25-4B24-8D36-0E17A2E4AF14}"/>
              </a:ext>
            </a:extLst>
          </p:cNvPr>
          <p:cNvSpPr>
            <a:spLocks noGrp="1"/>
          </p:cNvSpPr>
          <p:nvPr>
            <p:ph type="dt" sz="half" idx="10"/>
          </p:nvPr>
        </p:nvSpPr>
        <p:spPr/>
        <p:txBody>
          <a:bodyPr/>
          <a:lstStyle/>
          <a:p>
            <a:fld id="{DD826EA1-EEF2-4008-9EE9-BE8E617E511F}" type="datetimeFigureOut">
              <a:rPr lang="en-US" smtClean="0"/>
              <a:t>05/08/2025</a:t>
            </a:fld>
            <a:endParaRPr lang="en-US"/>
          </a:p>
        </p:txBody>
      </p:sp>
      <p:sp>
        <p:nvSpPr>
          <p:cNvPr id="5" name="Footer Placeholder 4">
            <a:extLst>
              <a:ext uri="{FF2B5EF4-FFF2-40B4-BE49-F238E27FC236}">
                <a16:creationId xmlns:a16="http://schemas.microsoft.com/office/drawing/2014/main" id="{43F5D4F2-EDED-4DEB-ACBE-C70EA01F0FD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D0D09A-CE6A-4967-A245-B40A3C9FF67A}"/>
              </a:ext>
            </a:extLst>
          </p:cNvPr>
          <p:cNvSpPr>
            <a:spLocks noGrp="1"/>
          </p:cNvSpPr>
          <p:nvPr>
            <p:ph type="sldNum" sz="quarter" idx="12"/>
          </p:nvPr>
        </p:nvSpPr>
        <p:spPr/>
        <p:txBody>
          <a:bodyPr/>
          <a:lstStyle/>
          <a:p>
            <a:fld id="{6F1D7DBE-A038-42CA-806D-AF47F708943E}" type="slidenum">
              <a:rPr lang="en-US" smtClean="0"/>
              <a:t>‹#›</a:t>
            </a:fld>
            <a:endParaRPr lang="en-US"/>
          </a:p>
        </p:txBody>
      </p:sp>
    </p:spTree>
    <p:extLst>
      <p:ext uri="{BB962C8B-B14F-4D97-AF65-F5344CB8AC3E}">
        <p14:creationId xmlns:p14="http://schemas.microsoft.com/office/powerpoint/2010/main" val="21382568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135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7324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24679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83274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14168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91021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5B96A9-0AE9-4D7F-81EE-9C50B3F07AB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4B17144-47C7-4E1F-A3E1-A958B76CDA1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6A4537D-BC7D-487E-B3FB-7B5825BD98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826EA1-EEF2-4008-9EE9-BE8E617E511F}" type="datetimeFigureOut">
              <a:rPr lang="en-US" smtClean="0"/>
              <a:t>05/08/2025</a:t>
            </a:fld>
            <a:endParaRPr lang="en-US"/>
          </a:p>
        </p:txBody>
      </p:sp>
      <p:sp>
        <p:nvSpPr>
          <p:cNvPr id="5" name="Footer Placeholder 4">
            <a:extLst>
              <a:ext uri="{FF2B5EF4-FFF2-40B4-BE49-F238E27FC236}">
                <a16:creationId xmlns:a16="http://schemas.microsoft.com/office/drawing/2014/main" id="{F8CAC6CD-03D8-4246-B20A-00390E3CBBA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D046BFA-18D4-4B8A-BC6A-B35C8EFE0D1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1D7DBE-A038-42CA-806D-AF47F708943E}" type="slidenum">
              <a:rPr lang="en-US" smtClean="0"/>
              <a:t>‹#›</a:t>
            </a:fld>
            <a:endParaRPr lang="en-US"/>
          </a:p>
        </p:txBody>
      </p:sp>
    </p:spTree>
    <p:extLst>
      <p:ext uri="{BB962C8B-B14F-4D97-AF65-F5344CB8AC3E}">
        <p14:creationId xmlns:p14="http://schemas.microsoft.com/office/powerpoint/2010/main" val="7943683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3.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hyperlink" Target="https://www.amazon.com/gp/help/customer/display.html?nodeId=GVASXV5UZ64R4Y25&amp;utm" TargetMode="External"/><Relationship Id="rId2" Type="http://schemas.openxmlformats.org/officeDocument/2006/relationships/slideLayout" Target="../slideLayouts/slideLayout16.xml"/><Relationship Id="rId1" Type="http://schemas.openxmlformats.org/officeDocument/2006/relationships/tags" Target="../tags/tag5.xml"/><Relationship Id="rId5" Type="http://schemas.openxmlformats.org/officeDocument/2006/relationships/image" Target="../media/image9.jpe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6.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8.xml"/><Relationship Id="rId4" Type="http://schemas.openxmlformats.org/officeDocument/2006/relationships/image" Target="../media/image12.jpe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9.xml"/><Relationship Id="rId4"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0.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1.xml"/><Relationship Id="rId4"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2.xml"/><Relationship Id="rId4"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3.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hyperlink" Target="https://youtu.be/9aZdsm07Lmw?t=116" TargetMode="External"/><Relationship Id="rId2" Type="http://schemas.openxmlformats.org/officeDocument/2006/relationships/slideLayout" Target="../slideLayouts/slideLayout16.xml"/><Relationship Id="rId1" Type="http://schemas.openxmlformats.org/officeDocument/2006/relationships/tags" Target="../tags/tag14.xml"/><Relationship Id="rId5" Type="http://schemas.openxmlformats.org/officeDocument/2006/relationships/image" Target="../media/image17.jpe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5.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6.xml"/><Relationship Id="rId4" Type="http://schemas.openxmlformats.org/officeDocument/2006/relationships/image" Target="../media/image19.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7.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15.xml"/><Relationship Id="rId1" Type="http://schemas.openxmlformats.org/officeDocument/2006/relationships/tags" Target="../tags/tag18.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19.xml"/><Relationship Id="rId4" Type="http://schemas.openxmlformats.org/officeDocument/2006/relationships/image" Target="../media/image21.jpe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0.xml"/><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1.xml"/><Relationship Id="rId4" Type="http://schemas.openxmlformats.org/officeDocument/2006/relationships/image" Target="../media/image23.jpe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2.xml"/><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3.xml"/><Relationship Id="rId4" Type="http://schemas.openxmlformats.org/officeDocument/2006/relationships/image" Target="../media/image25.jpe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4.xml"/><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5.xml"/><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6.xml"/><Relationship Id="rId4" Type="http://schemas.openxmlformats.org/officeDocument/2006/relationships/image" Target="../media/image28.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7.xml"/><Relationship Id="rId4" Type="http://schemas.openxmlformats.org/officeDocument/2006/relationships/image" Target="../media/image29.jpeg"/></Relationships>
</file>

<file path=ppt/slides/_rels/slide34.xml.rels><?xml version="1.0" encoding="UTF-8" standalone="yes"?>
<Relationships xmlns="http://schemas.openxmlformats.org/package/2006/relationships"><Relationship Id="rId3" Type="http://schemas.openxmlformats.org/officeDocument/2006/relationships/hyperlink" Target="https://termly.io/" TargetMode="External"/><Relationship Id="rId2" Type="http://schemas.openxmlformats.org/officeDocument/2006/relationships/slideLayout" Target="../slideLayouts/slideLayout16.xml"/><Relationship Id="rId1" Type="http://schemas.openxmlformats.org/officeDocument/2006/relationships/tags" Target="../tags/tag28.xml"/><Relationship Id="rId5" Type="http://schemas.openxmlformats.org/officeDocument/2006/relationships/image" Target="../media/image30.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29.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hyperlink" Target="https://www.cookiebot.com/" TargetMode="External"/><Relationship Id="rId2" Type="http://schemas.openxmlformats.org/officeDocument/2006/relationships/slideLayout" Target="../slideLayouts/slideLayout16.xml"/><Relationship Id="rId1" Type="http://schemas.openxmlformats.org/officeDocument/2006/relationships/tags" Target="../tags/tag30.xml"/><Relationship Id="rId5" Type="http://schemas.openxmlformats.org/officeDocument/2006/relationships/image" Target="../media/image32.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6.xml"/><Relationship Id="rId1" Type="http://schemas.openxmlformats.org/officeDocument/2006/relationships/tags" Target="../tags/tag31.xml"/><Relationship Id="rId4" Type="http://schemas.openxmlformats.org/officeDocument/2006/relationships/image" Target="../media/image33.jpeg"/></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17.xml"/><Relationship Id="rId5" Type="http://schemas.openxmlformats.org/officeDocument/2006/relationships/image" Target="../media/image37.png"/><Relationship Id="rId4" Type="http://schemas.openxmlformats.org/officeDocument/2006/relationships/image" Target="../media/image3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4142792" y="3543959"/>
            <a:ext cx="8053211" cy="1138773"/>
          </a:xfrm>
          <a:prstGeom prst="rect">
            <a:avLst/>
          </a:prstGeom>
          <a:noFill/>
        </p:spPr>
        <p:txBody>
          <a:bodyPr wrap="square" rtlCol="0">
            <a:spAutoFit/>
          </a:bodyPr>
          <a:lstStyle/>
          <a:p>
            <a:pPr algn="ctr"/>
            <a:r>
              <a:rPr lang="ar-SY" sz="3400" b="1" dirty="0">
                <a:latin typeface="Tahoma" panose="020B0604030504040204" pitchFamily="34" charset="0"/>
                <a:ea typeface="Tahoma" panose="020B0604030504040204" pitchFamily="34" charset="0"/>
                <a:cs typeface="Tahoma" panose="020B0604030504040204" pitchFamily="34" charset="0"/>
              </a:rPr>
              <a:t>الجوانب الأخلاقية والقانونية في استخدام التقنيات الحديثة في التسويق</a:t>
            </a:r>
            <a:endParaRPr lang="en-US" sz="3400" b="1" dirty="0">
              <a:latin typeface="Tahoma" panose="020B0604030504040204" pitchFamily="34" charset="0"/>
              <a:ea typeface="Tahoma" panose="020B0604030504040204" pitchFamily="34" charset="0"/>
              <a:cs typeface="Tahoma" panose="020B0604030504040204" pitchFamily="34" charset="0"/>
            </a:endParaRPr>
          </a:p>
        </p:txBody>
      </p:sp>
      <p:sp>
        <p:nvSpPr>
          <p:cNvPr id="10" name="Rectangle: Rounded Corners 9"/>
          <p:cNvSpPr/>
          <p:nvPr/>
        </p:nvSpPr>
        <p:spPr>
          <a:xfrm>
            <a:off x="5748017" y="47213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600" b="1" dirty="0">
                <a:solidFill>
                  <a:schemeClr val="tx1"/>
                </a:solidFill>
                <a:latin typeface="Tahoma" panose="020B0604030504040204" pitchFamily="34" charset="0"/>
                <a:ea typeface="Tahoma" panose="020B0604030504040204" pitchFamily="34" charset="0"/>
                <a:cs typeface="Tahoma" panose="020B0604030504040204" pitchFamily="34" charset="0"/>
              </a:rPr>
              <a:t>المحاضرة التاسعة</a:t>
            </a:r>
            <a:endParaRPr lang="en-US" sz="2600" b="1" dirty="0">
              <a:solidFill>
                <a:schemeClr val="tx1"/>
              </a:solidFill>
              <a:latin typeface="Tahoma" panose="020B0604030504040204" pitchFamily="34" charset="0"/>
              <a:ea typeface="Tahoma" panose="020B0604030504040204" pitchFamily="34" charset="0"/>
              <a:cs typeface="Tahoma" panose="020B0604030504040204" pitchFamily="34" charset="0"/>
            </a:endParaRPr>
          </a:p>
        </p:txBody>
      </p:sp>
      <p:sp>
        <p:nvSpPr>
          <p:cNvPr id="11" name="TextBox 10"/>
          <p:cNvSpPr txBox="1"/>
          <p:nvPr/>
        </p:nvSpPr>
        <p:spPr>
          <a:xfrm>
            <a:off x="6400263" y="5197485"/>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MKT312</a:t>
            </a:r>
            <a:endParaRPr lang="ar-SY" sz="2000" b="1"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Okba Alsabbagh</a:t>
            </a: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F7C9B8C-7226-41EA-9955-577D10B19E73}"/>
              </a:ext>
            </a:extLst>
          </p:cNvPr>
          <p:cNvSpPr txBox="1"/>
          <p:nvPr/>
        </p:nvSpPr>
        <p:spPr>
          <a:xfrm>
            <a:off x="6824027" y="2106761"/>
            <a:ext cx="5779733" cy="1261884"/>
          </a:xfrm>
          <a:prstGeom prst="rect">
            <a:avLst/>
          </a:prstGeom>
          <a:noFill/>
        </p:spPr>
        <p:txBody>
          <a:bodyPr wrap="square" rtlCol="0">
            <a:spAutoFit/>
          </a:bodyPr>
          <a:lstStyle/>
          <a:p>
            <a:pPr algn="ctr"/>
            <a:r>
              <a:rPr lang="ar-SY" sz="3800" b="1" dirty="0">
                <a:solidFill>
                  <a:srgbClr val="00B0F0"/>
                </a:solidFill>
                <a:latin typeface="Tahoma" panose="020B0604030504040204" pitchFamily="34" charset="0"/>
                <a:ea typeface="Tahoma" panose="020B0604030504040204" pitchFamily="34" charset="0"/>
                <a:cs typeface="Tahoma" panose="020B0604030504040204" pitchFamily="34" charset="0"/>
              </a:rPr>
              <a:t>التسويق عبر التقنيات الحديثة</a:t>
            </a:r>
            <a:endParaRPr lang="en-US" sz="38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5112"/>
    </mc:Choice>
    <mc:Fallback xmlns="">
      <p:transition spd="slow" advTm="2511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59476" y="792069"/>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تمهيد</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74680" y="1371347"/>
            <a:ext cx="8417320" cy="4921284"/>
          </a:xfrm>
          <a:prstGeom prst="rect">
            <a:avLst/>
          </a:prstGeom>
          <a:noFill/>
        </p:spPr>
        <p:txBody>
          <a:bodyPr wrap="square" rtlCol="0">
            <a:spAutoFit/>
          </a:bodyPr>
          <a:lstStyle/>
          <a:p>
            <a:pPr algn="just" rtl="1">
              <a:lnSpc>
                <a:spcPct val="200000"/>
              </a:lnSpc>
            </a:pPr>
            <a:r>
              <a:rPr lang="ar-SY" sz="2000" dirty="0"/>
              <a:t>في عصر التسويق الرقمي الحديث، بات استخدام التقنيات الذكية ضرورة لا غنى عنها لتعزيز التفاعل مع العملاء وتحقيق أهداف الأعمال. لكن هذه التطورات التقنية تحمل في طياتها تحديات أخلاقية وقانونية هامة، تتطلب اهتماماً بالغاً من المسوقين. تشمل هذه التحديات حماية الخصوصية وبيانات المستخدمين، والشفافية في الإعلان، والتعامل مع التحيزات الخوارزمية، والامتثال للقوانين الرقمية. إن فهم هذه الجوانب والتعامل معها بشكل مسؤول يضمن بناء علاقات ثقة مستدامة مع العملاء. علاوة على ذلك، يساهم الالتزام بالقيم الأخلاقية والقانونية في تعزيز سمعة العلامة التجارية وتفادي المخاطر القانونية. ستتناول هذه المحاضرة هذه المحاور الأربعة الأساسية لتوفير رؤية متكاملة حول كيفية استخدام التقنية الحديثة في التسويق بما يحفظ حقوق الأفراد ويحقق أهداف الشركات بشكل عادل وشفاف.</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65992"/>
    </mc:Choice>
    <mc:Fallback xmlns="">
      <p:transition spd="slow" advTm="6599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27427" y="796075"/>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الأهداف</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241261" y="1329932"/>
            <a:ext cx="8495854" cy="4921284"/>
          </a:xfrm>
          <a:prstGeom prst="rect">
            <a:avLst/>
          </a:prstGeom>
          <a:noFill/>
        </p:spPr>
        <p:txBody>
          <a:bodyPr wrap="square" rtlCol="0">
            <a:spAutoFit/>
          </a:bodyPr>
          <a:lstStyle/>
          <a:p>
            <a:pPr algn="just" rtl="1">
              <a:lnSpc>
                <a:spcPct val="200000"/>
              </a:lnSpc>
            </a:pPr>
            <a:r>
              <a:rPr lang="ar-SY" sz="2000" dirty="0"/>
              <a:t>بنهاية هذه المحاضرة، سيكون الطالب قادراً على:</a:t>
            </a:r>
          </a:p>
          <a:p>
            <a:pPr marL="342900" indent="-342900" algn="just" rtl="1">
              <a:lnSpc>
                <a:spcPct val="200000"/>
              </a:lnSpc>
              <a:buFont typeface="Arial" panose="020B0604020202020204" pitchFamily="34" charset="0"/>
              <a:buChar char="•"/>
            </a:pPr>
            <a:r>
              <a:rPr lang="ar-SY" sz="2000" dirty="0"/>
              <a:t>شرح أهمية حماية الخصوصية والبيانات الشخصية في التسويق الرقمي.</a:t>
            </a:r>
          </a:p>
          <a:p>
            <a:pPr marL="342900" indent="-342900" algn="just" rtl="1">
              <a:lnSpc>
                <a:spcPct val="200000"/>
              </a:lnSpc>
              <a:buFont typeface="Arial" panose="020B0604020202020204" pitchFamily="34" charset="0"/>
              <a:buChar char="•"/>
            </a:pPr>
            <a:r>
              <a:rPr lang="ar-SY" sz="2000" dirty="0"/>
              <a:t>توضيح مفهوم الشفافية والإفصاح عن الإعلانات الموجهة والمحتوى المدعوم.</a:t>
            </a:r>
          </a:p>
          <a:p>
            <a:pPr marL="342900" indent="-342900" algn="just" rtl="1">
              <a:lnSpc>
                <a:spcPct val="200000"/>
              </a:lnSpc>
              <a:buFont typeface="Arial" panose="020B0604020202020204" pitchFamily="34" charset="0"/>
              <a:buChar char="•"/>
            </a:pPr>
            <a:r>
              <a:rPr lang="ar-SY" sz="2000" dirty="0"/>
              <a:t>التعرف على آليات التمييز والتحيز الخوارزمي وتأثيرها في أدوات التسويق الذكي.</a:t>
            </a:r>
          </a:p>
          <a:p>
            <a:pPr marL="342900" indent="-342900" algn="just" rtl="1">
              <a:lnSpc>
                <a:spcPct val="200000"/>
              </a:lnSpc>
              <a:buFont typeface="Arial" panose="020B0604020202020204" pitchFamily="34" charset="0"/>
              <a:buChar char="•"/>
            </a:pPr>
            <a:r>
              <a:rPr lang="ar-SY" sz="2000" dirty="0"/>
              <a:t>فهم مبادئ الامتثال للتشريعات الرقمية في الحملات التسويقية.</a:t>
            </a:r>
          </a:p>
          <a:p>
            <a:pPr marL="342900" indent="-342900" algn="just" rtl="1">
              <a:lnSpc>
                <a:spcPct val="200000"/>
              </a:lnSpc>
              <a:buFont typeface="Arial" panose="020B0604020202020204" pitchFamily="34" charset="0"/>
              <a:buChar char="•"/>
            </a:pPr>
            <a:r>
              <a:rPr lang="ar-SY" sz="2000" dirty="0"/>
              <a:t>تقييم الأبعاد الأخلاقية والقانونية المرتبطة باستخدام التقنية الحديثة في التسويق.</a:t>
            </a:r>
          </a:p>
          <a:p>
            <a:pPr marL="342900" indent="-342900" algn="just" rtl="1">
              <a:lnSpc>
                <a:spcPct val="200000"/>
              </a:lnSpc>
              <a:buFont typeface="Arial" panose="020B0604020202020204" pitchFamily="34" charset="0"/>
              <a:buChar char="•"/>
            </a:pPr>
            <a:r>
              <a:rPr lang="ar-SY" sz="2000" dirty="0"/>
              <a:t>تحليل أمثلة تطبيقية توضح كيفية التعامل مع التحديات الأخلاقية والقانونية.</a:t>
            </a:r>
          </a:p>
          <a:p>
            <a:pPr marL="342900" indent="-342900" algn="just" rtl="1">
              <a:lnSpc>
                <a:spcPct val="200000"/>
              </a:lnSpc>
              <a:buFont typeface="Arial" panose="020B0604020202020204" pitchFamily="34" charset="0"/>
              <a:buChar char="•"/>
            </a:pPr>
            <a:r>
              <a:rPr lang="ar-SY" sz="2000" dirty="0"/>
              <a:t>تطوير وعي مهني يساعد على تطبيق ممارسات تسويقية مسؤولة ومتوافقة مع القوانين.</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extLst>
      <p:ext uri="{BB962C8B-B14F-4D97-AF65-F5344CB8AC3E}">
        <p14:creationId xmlns:p14="http://schemas.microsoft.com/office/powerpoint/2010/main" val="1868502536"/>
      </p:ext>
    </p:extLst>
  </p:cSld>
  <p:clrMapOvr>
    <a:masterClrMapping/>
  </p:clrMapOvr>
  <mc:AlternateContent xmlns:mc="http://schemas.openxmlformats.org/markup-compatibility/2006" xmlns:p14="http://schemas.microsoft.com/office/powerpoint/2010/main">
    <mc:Choice Requires="p14">
      <p:transition spd="slow" p14:dur="2000" advTm="111710"/>
    </mc:Choice>
    <mc:Fallback xmlns="">
      <p:transition spd="slow" advTm="11171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89827" y="721876"/>
            <a:ext cx="4352474"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الأول</a:t>
            </a:r>
          </a:p>
          <a:p>
            <a:pPr algn="ctr" rtl="1"/>
            <a:r>
              <a:rPr lang="ar-SY" sz="2600" dirty="0">
                <a:solidFill>
                  <a:srgbClr val="00B0F0"/>
                </a:solidFill>
                <a:latin typeface="Alexandria" charset="0"/>
                <a:cs typeface="Alexandria" charset="0"/>
              </a:rPr>
              <a:t>الخصوصية وحماية البيانات الشخصية</a:t>
            </a:r>
            <a:endParaRPr lang="en-US" sz="2600" dirty="0">
              <a:solidFill>
                <a:srgbClr val="00B0F0"/>
              </a:solidFill>
              <a:latin typeface="Alexandria" charset="0"/>
              <a:cs typeface="Alexandria" charset="0"/>
            </a:endParaRPr>
          </a:p>
          <a:p>
            <a:pPr algn="ctr" rtl="1"/>
            <a:r>
              <a:rPr lang="ar-SY" sz="2600" dirty="0">
                <a:solidFill>
                  <a:srgbClr val="00B0F0"/>
                </a:solidFill>
                <a:latin typeface="Alexandria" charset="0"/>
                <a:cs typeface="Alexandria" charset="0"/>
              </a:rPr>
              <a:t> في التسويق الرقمي</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1</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7949851"/>
      </p:ext>
    </p:extLst>
  </p:cSld>
  <p:clrMapOvr>
    <a:masterClrMapping/>
  </p:clrMapOvr>
  <mc:AlternateContent xmlns:mc="http://schemas.openxmlformats.org/markup-compatibility/2006" xmlns:p14="http://schemas.microsoft.com/office/powerpoint/2010/main">
    <mc:Choice Requires="p14">
      <p:transition spd="slow" p14:dur="2000" advTm="14767"/>
    </mc:Choice>
    <mc:Fallback xmlns="">
      <p:transition spd="slow" advTm="14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93729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765455" y="1155869"/>
            <a:ext cx="4955590" cy="5582619"/>
          </a:xfrm>
          <a:prstGeom prst="rect">
            <a:avLst/>
          </a:prstGeom>
        </p:spPr>
        <p:txBody>
          <a:bodyPr wrap="square">
            <a:spAutoFit/>
          </a:bodyPr>
          <a:lstStyle/>
          <a:p>
            <a:pPr algn="just" rtl="1">
              <a:lnSpc>
                <a:spcPct val="150000"/>
              </a:lnSpc>
            </a:pPr>
            <a:r>
              <a:rPr lang="ar-SY" sz="2000" dirty="0"/>
              <a:t>تُعد حماية الخصوصية ركيزة أساسية في التسويق الرقمي المعاصر، إذ باتت البيانات الشخصية سلعة ثمينة تُستخدم لتوجيه الإعلانات وصياغة التجارب التسويقية. ورغم الفوائد التي تحققها هذه الممارسات، فإنها تثير تحديات أخلاقية تتعلق بموافقة المستخدم وشفافية الاستخدام. تزايدت المخاوف بشأن استخدام البيانات دون علم أصحابها، مما يؤثر سلباً على ثقة العملاء بالعلامة التجارية. لذا أصبح التسويق الأخلاقي يتطلب توازناً بين تخصيص المحتوى واحترام حقوق الخصوصية. كما دفعت التشريعات الحديثة الشركات إلى تبني سياسات أكثر وضوحاً ومسؤولية. وعليه، فإن الخصوصية لم تعد خياراً بل ضرورة استراتيجية لبناء الثقة والاستدامة.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spTree>
    <p:custDataLst>
      <p:tags r:id="rId1"/>
    </p:custDataLst>
  </p:cSld>
  <p:clrMapOvr>
    <a:masterClrMapping/>
  </p:clrMapOvr>
  <p:transition spd="slow" advTm="7340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08687" y="807134"/>
            <a:ext cx="667918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الخصوصية كمرتكز أخلاقي في التسويق الرقمي</a:t>
            </a:r>
          </a:p>
        </p:txBody>
      </p:sp>
      <p:sp>
        <p:nvSpPr>
          <p:cNvPr id="48" name="TextBox 47"/>
          <p:cNvSpPr txBox="1"/>
          <p:nvPr/>
        </p:nvSpPr>
        <p:spPr>
          <a:xfrm>
            <a:off x="852463" y="1533367"/>
            <a:ext cx="10541000" cy="5113644"/>
          </a:xfrm>
          <a:prstGeom prst="rect">
            <a:avLst/>
          </a:prstGeom>
          <a:noFill/>
        </p:spPr>
        <p:txBody>
          <a:bodyPr wrap="square" rtlCol="0">
            <a:spAutoFit/>
          </a:bodyPr>
          <a:lstStyle/>
          <a:p>
            <a:pPr algn="just" rtl="1">
              <a:lnSpc>
                <a:spcPct val="250000"/>
              </a:lnSpc>
            </a:pPr>
            <a:r>
              <a:rPr lang="ar-SY" sz="2000" dirty="0"/>
              <a:t>تُعد الخصوصية من الحقوق الأساسية للمستخدم، وتعني قدرته على التحكم في بياناته الشخصية، مثل اسمه وسجله الشرائي وموقعه الجغرافي. في بيئة التسويق الرقمي، يُساء أحياناً استخدام هذه البيانات دون علم أو إذن من صاحبها، مما يثير قضايا أخلاقية. يفترض بالمسوّق أن يتعامل مع خصوصية العميل كقيمة جوهرية لا كأداة لجمع الربح. غياب هذا الالتزام يُضعف ثقة المستهلك ويضر بسمعة العلامة التجارية. احترام الخصوصية هو أول خطوات التسويق المسؤول.</a:t>
            </a:r>
          </a:p>
          <a:p>
            <a:pPr algn="just" rtl="1">
              <a:lnSpc>
                <a:spcPct val="250000"/>
              </a:lnSpc>
            </a:pPr>
            <a:r>
              <a:rPr lang="ar-SY" sz="2000" b="1" u="sng" dirty="0"/>
              <a:t>مثال:</a:t>
            </a:r>
            <a:r>
              <a:rPr lang="ar-SY" sz="2000" b="1" dirty="0"/>
              <a:t> </a:t>
            </a:r>
            <a:r>
              <a:rPr lang="ar-SY" sz="2000" dirty="0"/>
              <a:t>يشعر العميل بعدم الارتياح حين يتلقى بريداً ترويجياً من شركة لم يسبق </a:t>
            </a:r>
            <a:endParaRPr lang="en-US" sz="2000" dirty="0"/>
          </a:p>
          <a:p>
            <a:pPr algn="just" rtl="1">
              <a:lnSpc>
                <a:spcPct val="250000"/>
              </a:lnSpc>
            </a:pPr>
            <a:r>
              <a:rPr lang="ar-SY" sz="2000" dirty="0"/>
              <a:t>له التعامل معها أو منحها بياناته.</a:t>
            </a:r>
          </a:p>
          <a:p>
            <a:pPr algn="just" rtl="1">
              <a:lnSpc>
                <a:spcPct val="150000"/>
              </a:lnSpc>
            </a:pPr>
            <a:endParaRPr lang="ar-SY" sz="20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 name="Picture 4" descr="Vector Graphics &amp; Clip Art ...">
            <a:extLst>
              <a:ext uri="{FF2B5EF4-FFF2-40B4-BE49-F238E27FC236}">
                <a16:creationId xmlns:a16="http://schemas.microsoft.com/office/drawing/2014/main" id="{C5C1350A-70B4-41F3-B08B-74A178EBA30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70895" y="3712699"/>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48253200"/>
      </p:ext>
    </p:extLst>
  </p:cSld>
  <p:clrMapOvr>
    <a:masterClrMapping/>
  </p:clrMapOvr>
  <mc:AlternateContent xmlns:mc="http://schemas.openxmlformats.org/markup-compatibility/2006" xmlns:p14="http://schemas.microsoft.com/office/powerpoint/2010/main">
    <mc:Choice Requires="p14">
      <p:transition p14:dur="10" advTm="224959"/>
    </mc:Choice>
    <mc:Fallback xmlns="">
      <p:transition advTm="2249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381312" y="731402"/>
            <a:ext cx="667918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طرق جمع البيانات الشخصية في المنصات الرقمية</a:t>
            </a:r>
          </a:p>
        </p:txBody>
      </p:sp>
      <p:sp>
        <p:nvSpPr>
          <p:cNvPr id="48" name="TextBox 47"/>
          <p:cNvSpPr txBox="1"/>
          <p:nvPr/>
        </p:nvSpPr>
        <p:spPr>
          <a:xfrm>
            <a:off x="852463" y="1504288"/>
            <a:ext cx="10541000" cy="4967065"/>
          </a:xfrm>
          <a:prstGeom prst="rect">
            <a:avLst/>
          </a:prstGeom>
          <a:noFill/>
        </p:spPr>
        <p:txBody>
          <a:bodyPr wrap="square" rtlCol="0">
            <a:spAutoFit/>
          </a:bodyPr>
          <a:lstStyle/>
          <a:p>
            <a:pPr algn="just" rtl="1">
              <a:lnSpc>
                <a:spcPct val="200000"/>
              </a:lnSpc>
            </a:pPr>
            <a:r>
              <a:rPr lang="ar-SY" sz="2000" dirty="0"/>
              <a:t>تعتمد الشركات على وسائل تقنية متعددة لجمع بيانات العملاء، من أبرزها "ملفات تعريف الارتباط" (</a:t>
            </a:r>
            <a:r>
              <a:rPr lang="en-US" sz="2000" dirty="0"/>
              <a:t>Cookies</a:t>
            </a:r>
            <a:r>
              <a:rPr lang="ar-SY" sz="2000" dirty="0"/>
              <a:t>)، وهي ملفات صغيرة يخزّنها الموقع على جهاز المستخدم لتتبع سلوكه وتفضيلاته. كما تُستخدم أدوات مثل "بكسلات التتبع" (</a:t>
            </a:r>
            <a:r>
              <a:rPr lang="en-US" sz="2000" dirty="0"/>
              <a:t>Tracking Pixels</a:t>
            </a:r>
            <a:r>
              <a:rPr lang="ar-SY" sz="2000" dirty="0"/>
              <a:t>) التي تسجّل تحركات المستخدم داخل الصفحات دون أن يلاحظ. ورغم أهمية هذه الأدوات في تخصيص التجربة الإعلانية، إلا أن استخدامها دون توضيح يُعد خرقاً للخصوصية. جمع البيانات يجب أن يكون مبنياً على إعلام واضح وموافقة حقيقية.</a:t>
            </a:r>
          </a:p>
          <a:p>
            <a:pPr algn="just" rtl="1">
              <a:lnSpc>
                <a:spcPct val="200000"/>
              </a:lnSpc>
            </a:pPr>
            <a:r>
              <a:rPr lang="ar-SY" sz="2000" b="1" u="sng" dirty="0"/>
              <a:t>مثال:</a:t>
            </a:r>
            <a:r>
              <a:rPr lang="ar-SY" sz="2000" b="1" dirty="0"/>
              <a:t> </a:t>
            </a:r>
            <a:r>
              <a:rPr lang="ar-SY" sz="2000" dirty="0"/>
              <a:t>بعدما يتصفح المستخدم منتجات (</a:t>
            </a:r>
            <a:r>
              <a:rPr lang="en-US" sz="2000" dirty="0"/>
              <a:t>Amazon</a:t>
            </a:r>
            <a:r>
              <a:rPr lang="ar-SY" sz="2000" dirty="0"/>
              <a:t>)، </a:t>
            </a:r>
            <a:endParaRPr lang="en-US" sz="2000" dirty="0"/>
          </a:p>
          <a:p>
            <a:pPr algn="just" rtl="1">
              <a:lnSpc>
                <a:spcPct val="150000"/>
              </a:lnSpc>
            </a:pPr>
            <a:r>
              <a:rPr lang="ar-SY" sz="2000" dirty="0"/>
              <a:t>يقوم الموقع بعرض توصيات مثل </a:t>
            </a:r>
            <a:r>
              <a:rPr lang="en-US" sz="2000" dirty="0"/>
              <a:t>you may also like” </a:t>
            </a:r>
            <a:r>
              <a:rPr lang="ar-SY" sz="2000" dirty="0"/>
              <a:t>“. </a:t>
            </a:r>
            <a:endParaRPr lang="en-US" sz="2000" dirty="0"/>
          </a:p>
          <a:p>
            <a:pPr algn="just" rtl="1">
              <a:lnSpc>
                <a:spcPct val="150000"/>
              </a:lnSpc>
            </a:pPr>
            <a:r>
              <a:rPr lang="ar-SY" sz="2000" b="1"/>
              <a:t>الرابط </a:t>
            </a:r>
            <a:r>
              <a:rPr lang="ar-SY" sz="2000" b="1" dirty="0"/>
              <a:t>الخاص بذلك المثال للاطلاع:</a:t>
            </a:r>
          </a:p>
          <a:p>
            <a:pPr algn="just" rtl="1">
              <a:lnSpc>
                <a:spcPct val="150000"/>
              </a:lnSpc>
            </a:pPr>
            <a:r>
              <a:rPr lang="ar-SY" sz="2000" b="1" dirty="0"/>
              <a:t> </a:t>
            </a:r>
            <a:r>
              <a:rPr lang="en-US" sz="2000" b="1" dirty="0">
                <a:hlinkClick r:id="rId3"/>
              </a:rPr>
              <a:t>https://www.amazon.com/gp/help/customer/display.html?nodeId=GVASXV5UZ64R4Y25&amp;utm</a:t>
            </a:r>
            <a:endParaRPr lang="ar-SY" sz="2000" b="1" dirty="0"/>
          </a:p>
          <a:p>
            <a:pPr algn="just" rtl="1">
              <a:lnSpc>
                <a:spcPct val="150000"/>
              </a:lnSpc>
            </a:pPr>
            <a:r>
              <a:rPr lang="ar-SY" sz="2000" b="1" dirty="0"/>
              <a:t> </a:t>
            </a:r>
            <a:endParaRPr lang="en-US" sz="2000" b="1"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a:t>
            </a:r>
            <a:r>
              <a:rPr lang="ar-SY" sz="2000" b="1" dirty="0"/>
              <a:t> </a:t>
            </a:r>
            <a:r>
              <a:rPr lang="en-US" sz="2000" b="1" dirty="0"/>
              <a:t>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50" name="Picture 2" descr="What Are Internet Cookies and What Do ...">
            <a:extLst>
              <a:ext uri="{FF2B5EF4-FFF2-40B4-BE49-F238E27FC236}">
                <a16:creationId xmlns:a16="http://schemas.microsoft.com/office/drawing/2014/main" id="{0FDC42BF-6181-47B3-8F49-B49349B1E23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16239" y="3600042"/>
            <a:ext cx="3441648" cy="193376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30714878"/>
      </p:ext>
    </p:extLst>
  </p:cSld>
  <p:clrMapOvr>
    <a:masterClrMapping/>
  </p:clrMapOvr>
  <mc:AlternateContent xmlns:mc="http://schemas.openxmlformats.org/markup-compatibility/2006" xmlns:p14="http://schemas.microsoft.com/office/powerpoint/2010/main">
    <mc:Choice Requires="p14">
      <p:transition p14:dur="10" advTm="267250"/>
    </mc:Choice>
    <mc:Fallback xmlns="">
      <p:transition advTm="26725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60335" y="952814"/>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التحديات الأخلاقية في تتبّع المستخدمين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sp>
        <p:nvSpPr>
          <p:cNvPr id="10" name="TextBox 9">
            <a:extLst>
              <a:ext uri="{FF2B5EF4-FFF2-40B4-BE49-F238E27FC236}">
                <a16:creationId xmlns:a16="http://schemas.microsoft.com/office/drawing/2014/main" id="{A07E57B9-7FBA-4667-A3FC-963F2C719219}"/>
              </a:ext>
            </a:extLst>
          </p:cNvPr>
          <p:cNvSpPr txBox="1"/>
          <p:nvPr/>
        </p:nvSpPr>
        <p:spPr>
          <a:xfrm>
            <a:off x="822033" y="1494254"/>
            <a:ext cx="10730205" cy="4575035"/>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يُعد تتبع السلوك الرقمي إحدى الوسائل الأساسية في التسويق الحديث، إذ يسمح بفهم أنماط التصفح والشراء لتقديم عروض مخصصة. لكن هذا التتبّع، حين يتم دون علم المستخدم، يتحول إلى ممارسة غير أخلاقية تشبه المراقبة الخفية. يشعر الكثير من المستخدمين بعدم الأمان حين يلاحظون تطابق الإعلانات مع ما بحثوا عنه منذ لحظات. لذلك، من المهم إبلاغ المستخدم مسبقاً وتوفير خيار الرفض، حفاظاً على احترام خصوصيته وتفضيلاته.</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بعد زيارة موقع لحجز الفنادق، يبدأ المستخدم بتلقي إعلانات عن </a:t>
            </a:r>
          </a:p>
          <a:p>
            <a:pPr marL="231775" algn="just" rtl="1">
              <a:lnSpc>
                <a:spcPct val="250000"/>
              </a:lnSpc>
            </a:pPr>
            <a:r>
              <a:rPr lang="ar-SY" sz="2000" dirty="0">
                <a:latin typeface="Times New Roman" panose="02020603050405020304" pitchFamily="18" charset="0"/>
              </a:rPr>
              <a:t>وجهات سياحية في تطبيقات لا علاقة لها بالبحث.</a:t>
            </a:r>
          </a:p>
        </p:txBody>
      </p:sp>
      <p:pic>
        <p:nvPicPr>
          <p:cNvPr id="2" name="Picture 2" descr="Organizational Ethics and its Barriers">
            <a:extLst>
              <a:ext uri="{FF2B5EF4-FFF2-40B4-BE49-F238E27FC236}">
                <a16:creationId xmlns:a16="http://schemas.microsoft.com/office/drawing/2014/main" id="{1BBA8E3D-F2A1-4A74-8C4C-BBDC0D488EF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6168" y="390105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05025972"/>
      </p:ext>
    </p:extLst>
  </p:cSld>
  <p:clrMapOvr>
    <a:masterClrMapping/>
  </p:clrMapOvr>
  <mc:AlternateContent xmlns:mc="http://schemas.openxmlformats.org/markup-compatibility/2006" xmlns:p14="http://schemas.microsoft.com/office/powerpoint/2010/main">
    <mc:Choice Requires="p14">
      <p:transition p14:dur="10" advTm="284264"/>
    </mc:Choice>
    <mc:Fallback xmlns="">
      <p:transition advTm="28426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62896" y="914418"/>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مبدأ الموافقة المستنيرة في جمع البيانات</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52463" y="1582321"/>
            <a:ext cx="10541000" cy="5238357"/>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rPr>
              <a:t>لا يجوز افتراض موافقة المستخدم ضمنياً لمجرد دخوله إلى الموقع. بل يجب الحصول على "موافقة مستنيرة"، أي أن يُطلب منه صراحة الإذن بجمع بياناته، بعد شرح واضح لنوع البيانات والغرض من استخدامها. يجب أن تكون الموافقة طوعية وواضحة، مع توفير خيار القبول أو الرفض بسهولة. بعض المواقع تستخدم لافتات تفاعلية توضح سياسة البيانات، وهي ممارسة تحترم المستخدم وتعزز مصداقية العلامة التجارية في نظره.</a:t>
            </a:r>
          </a:p>
          <a:p>
            <a:pPr algn="just" rtl="1">
              <a:lnSpc>
                <a:spcPct val="250000"/>
              </a:lnSpc>
            </a:pPr>
            <a:r>
              <a:rPr lang="ar-SA" sz="2000" b="1" u="sng" dirty="0">
                <a:effectLst/>
                <a:ea typeface="Times New Roman" panose="02020603050405020304" pitchFamily="18" charset="0"/>
              </a:rPr>
              <a:t>مثال:</a:t>
            </a:r>
            <a:r>
              <a:rPr lang="ar-SA" sz="2000" b="1" dirty="0">
                <a:effectLst/>
                <a:ea typeface="Times New Roman" panose="02020603050405020304" pitchFamily="18" charset="0"/>
              </a:rPr>
              <a:t> </a:t>
            </a:r>
            <a:r>
              <a:rPr lang="ar-SA" sz="2000" dirty="0">
                <a:effectLst/>
                <a:ea typeface="Times New Roman" panose="02020603050405020304" pitchFamily="18" charset="0"/>
              </a:rPr>
              <a:t>تعرض بعض المواقع نافذة منبثقة عند أول زيارة تسأل: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"هل توافق على استخدام ملفات تعريف الارتباط لأغراض التحليل؟".</a:t>
            </a:r>
          </a:p>
          <a:p>
            <a:pPr algn="just" rtl="1">
              <a:lnSpc>
                <a:spcPct val="200000"/>
              </a:lnSpc>
            </a:pPr>
            <a:endParaRPr lang="en-US"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4098" name="Picture 2" descr="How to Prepare an Informed Consent form ...">
            <a:extLst>
              <a:ext uri="{FF2B5EF4-FFF2-40B4-BE49-F238E27FC236}">
                <a16:creationId xmlns:a16="http://schemas.microsoft.com/office/drawing/2014/main" id="{AE5F31AD-9396-4770-9F2E-4E7B465E5CA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9516" y="3901055"/>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341964862"/>
      </p:ext>
    </p:extLst>
  </p:cSld>
  <p:clrMapOvr>
    <a:masterClrMapping/>
  </p:clrMapOvr>
  <mc:AlternateContent xmlns:mc="http://schemas.openxmlformats.org/markup-compatibility/2006" xmlns:p14="http://schemas.microsoft.com/office/powerpoint/2010/main">
    <mc:Choice Requires="p14">
      <p:transition p14:dur="10" advTm="249689"/>
    </mc:Choice>
    <mc:Fallback xmlns="">
      <p:transition advTm="24968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74167" y="945801"/>
            <a:ext cx="6963398"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التخصيص الذكي وحدود استخدام البيانات</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1011238" y="1551676"/>
            <a:ext cx="10541000" cy="4575035"/>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يساعد تخصيص الإعلانات والعروض على تحسين تجربة المستخدم وزيادة فعالية التسويق، لكنه يتطلب استخدام بيانات شخصية دقيقة. وهنا يبرز التحدي الأخلاقي: إلى أي مدى يمكن استخدام هذه البيانات دون انتهاك للخصوصية؟</a:t>
            </a:r>
            <a:endParaRPr lang="en-US" sz="2000" dirty="0">
              <a:latin typeface="Times New Roman" panose="02020603050405020304" pitchFamily="18" charset="0"/>
            </a:endParaRPr>
          </a:p>
          <a:p>
            <a:pPr marL="231775" algn="just" rtl="1">
              <a:lnSpc>
                <a:spcPct val="250000"/>
              </a:lnSpc>
            </a:pPr>
            <a:r>
              <a:rPr lang="ar-SY" sz="2000" dirty="0">
                <a:latin typeface="Times New Roman" panose="02020603050405020304" pitchFamily="18" charset="0"/>
              </a:rPr>
              <a:t>من الأفضل استخدام التحليل المجمع الذي يعتمد على أنماط عامة بدل تتبّع الأفراد بعينهم. كما يجب عدم ربط السلوك الرقمي بهوية المستخدم ما لم يكن ذلك ضرورياً وموافقاً عليه بشكل صريح.</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تعرض منصات البث مثل (</a:t>
            </a:r>
            <a:r>
              <a:rPr lang="en-US" sz="2000" dirty="0">
                <a:latin typeface="Times New Roman" panose="02020603050405020304" pitchFamily="18" charset="0"/>
              </a:rPr>
              <a:t>Netflix</a:t>
            </a:r>
            <a:r>
              <a:rPr lang="ar-SY" sz="2000" dirty="0">
                <a:latin typeface="Times New Roman" panose="02020603050405020304" pitchFamily="18" charset="0"/>
              </a:rPr>
              <a:t>) توصيات للمشاهدة بناءً على </a:t>
            </a:r>
          </a:p>
          <a:p>
            <a:pPr marL="231775" algn="just" rtl="1">
              <a:lnSpc>
                <a:spcPct val="250000"/>
              </a:lnSpc>
            </a:pPr>
            <a:r>
              <a:rPr lang="ar-SY" sz="2000" dirty="0">
                <a:latin typeface="Times New Roman" panose="02020603050405020304" pitchFamily="18" charset="0"/>
              </a:rPr>
              <a:t>التصنيفات الجماعية لا على معلومات هوية المستخدم.</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32237" y="639506"/>
            <a:ext cx="1346614"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5122" name="Picture 2" descr="Copyright Amendment Bill ...">
            <a:extLst>
              <a:ext uri="{FF2B5EF4-FFF2-40B4-BE49-F238E27FC236}">
                <a16:creationId xmlns:a16="http://schemas.microsoft.com/office/drawing/2014/main" id="{0067F00F-0069-4286-AD2A-49E5397E71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7681" y="3937518"/>
            <a:ext cx="3703087" cy="20737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528312681"/>
      </p:ext>
    </p:extLst>
  </p:cSld>
  <p:clrMapOvr>
    <a:masterClrMapping/>
  </p:clrMapOvr>
  <mc:AlternateContent xmlns:mc="http://schemas.openxmlformats.org/markup-compatibility/2006" xmlns:p14="http://schemas.microsoft.com/office/powerpoint/2010/main">
    <mc:Choice Requires="p14">
      <p:transition p14:dur="10" advTm="224680"/>
    </mc:Choice>
    <mc:Fallback xmlns="">
      <p:transition advTm="22468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49614" y="931455"/>
            <a:ext cx="6889134"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سياسات الخصوصية كأداة شفافية وثقة</a:t>
            </a: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1531451"/>
            <a:ext cx="10541000" cy="4575035"/>
          </a:xfrm>
          <a:prstGeom prst="rect">
            <a:avLst/>
          </a:prstGeom>
          <a:noFill/>
        </p:spPr>
        <p:txBody>
          <a:bodyPr wrap="square" rtlCol="0">
            <a:spAutoFit/>
          </a:bodyPr>
          <a:lstStyle/>
          <a:p>
            <a:pPr algn="just" rtl="1">
              <a:lnSpc>
                <a:spcPct val="250000"/>
              </a:lnSpc>
            </a:pPr>
            <a:r>
              <a:rPr lang="ar-SY" sz="2000" dirty="0"/>
              <a:t>تلتزم الشركات بوضع "سياسات خصوصية" توضّح للمستخدم نوع البيانات التي تُجمع، وأين تُخزن، ولأي غرض تُستخدم. غير أن الكثير من هذه السياسات مكتوبة بلغة قانونية معقدة لا يفهمها المستخدم العادي. يجب إعادة صياغتها بلغة مبسطة وواضحة، مع إبراز النقاط الأساسية مثل حق المستخدم في تعديل أو حذف بياناته. وضوح هذه السياسات يعزز الشفافية ويمنح المستخدم شعوراً بالتحكم والاحترام من قبل الجهة المسوّقة.</a:t>
            </a:r>
          </a:p>
          <a:p>
            <a:pPr algn="just" rtl="1">
              <a:lnSpc>
                <a:spcPct val="250000"/>
              </a:lnSpc>
            </a:pPr>
            <a:r>
              <a:rPr lang="ar-SY" sz="2000" b="1" u="sng" dirty="0"/>
              <a:t>مثال</a:t>
            </a:r>
            <a:r>
              <a:rPr lang="ar-SY" sz="2000" dirty="0"/>
              <a:t>: يتيح “</a:t>
            </a:r>
            <a:r>
              <a:rPr lang="en-US" sz="2000" dirty="0"/>
              <a:t>Google</a:t>
            </a:r>
            <a:r>
              <a:rPr lang="ar-SY" sz="2000" dirty="0"/>
              <a:t>" صفحة إدارة الخصوصية حيث يمكن للمستخدم </a:t>
            </a:r>
          </a:p>
          <a:p>
            <a:pPr algn="just" rtl="1">
              <a:lnSpc>
                <a:spcPct val="250000"/>
              </a:lnSpc>
            </a:pPr>
            <a:r>
              <a:rPr lang="ar-SY" sz="2000" dirty="0"/>
              <a:t>الاطلاع على بياناته وتعديلها أو حذفها بنقرة واحدة.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10939" y="639506"/>
            <a:ext cx="146791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6146" name="Picture 2" descr="What Should I know About Privacy ...">
            <a:extLst>
              <a:ext uri="{FF2B5EF4-FFF2-40B4-BE49-F238E27FC236}">
                <a16:creationId xmlns:a16="http://schemas.microsoft.com/office/drawing/2014/main" id="{29E4C369-573E-46AB-B3C5-7D140573FB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09784" y="4116258"/>
            <a:ext cx="2705100" cy="16859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65565715"/>
      </p:ext>
    </p:extLst>
  </p:cSld>
  <p:clrMapOvr>
    <a:masterClrMapping/>
  </p:clrMapOvr>
  <mc:AlternateContent xmlns:mc="http://schemas.openxmlformats.org/markup-compatibility/2006" xmlns:p14="http://schemas.microsoft.com/office/powerpoint/2010/main">
    <mc:Choice Requires="p14">
      <p:transition p14:dur="10" advTm="241350"/>
    </mc:Choice>
    <mc:Fallback xmlns="">
      <p:transition advTm="24135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E5AF53B-4D48-406E-BB80-0C206D76AEBF}"/>
              </a:ext>
            </a:extLst>
          </p:cNvPr>
          <p:cNvSpPr txBox="1"/>
          <p:nvPr/>
        </p:nvSpPr>
        <p:spPr>
          <a:xfrm>
            <a:off x="6559910" y="721876"/>
            <a:ext cx="3741730"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الثاني</a:t>
            </a:r>
          </a:p>
          <a:p>
            <a:pPr algn="ctr" rtl="1"/>
            <a:r>
              <a:rPr lang="ar-SY" sz="2600" dirty="0">
                <a:solidFill>
                  <a:srgbClr val="00B0F0"/>
                </a:solidFill>
                <a:latin typeface="Alexandria" charset="0"/>
                <a:cs typeface="Alexandria" charset="0"/>
              </a:rPr>
              <a:t>الشفافية والإفصاح عن الإعلانات</a:t>
            </a:r>
          </a:p>
          <a:p>
            <a:pPr algn="ctr" rtl="1"/>
            <a:r>
              <a:rPr lang="ar-SY" sz="2600" dirty="0">
                <a:solidFill>
                  <a:srgbClr val="00B0F0"/>
                </a:solidFill>
                <a:latin typeface="Alexandria" charset="0"/>
                <a:cs typeface="Alexandria" charset="0"/>
              </a:rPr>
              <a:t> الموجهة والمحتوى المدعوم</a:t>
            </a:r>
            <a:endParaRPr lang="en-US" sz="2600"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1891"/>
    </mc:Choice>
    <mc:Fallback xmlns="">
      <p:transition spd="slow" advTm="218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045759"/>
            <a:ext cx="5205083" cy="5582619"/>
          </a:xfrm>
          <a:prstGeom prst="rect">
            <a:avLst/>
          </a:prstGeom>
        </p:spPr>
        <p:txBody>
          <a:bodyPr wrap="square">
            <a:spAutoFit/>
          </a:bodyPr>
          <a:lstStyle/>
          <a:p>
            <a:pPr algn="just" rtl="1">
              <a:lnSpc>
                <a:spcPct val="150000"/>
              </a:lnSpc>
            </a:pPr>
            <a:r>
              <a:rPr lang="ar-SY" sz="2000" dirty="0"/>
              <a:t>في بيئة التسويق الرقمي، باتت الشفافية عنصراً أساسياً لحماية المستهلك وتعزيز مصداقية المحتوى. ومع انتشار الإعلانات الموجهة والمحتوى المدعوم، يزداد خطر الخلط بين الإعلان والمعلومة، مما يتطلب الإفصاح الصريح والواضح عن طبيعة المحتوى. غياب هذا الإفصاح يُعد تضليلاً للمتلقي ويقوّض الثقة بالعلامة التجارية أو بالشخص المؤثر. كما أن استخدام الإعلانات المستترة أو التنكرية يُخالف القيم الأخلاقية في التسويق المعاصر. الإفصاح الشفاف لا يحمي فقط حقوق الجمهور، بل يحفظ أيضاً استدامة العلاقة بين الشركة والمستهلك. لذلك، على المؤسسات تبني سياسات واضحة للإفصاح، خصوصاً عند استهداف الفئات الأكثر تأثراً، كالأطفال والمراهقين.</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519566076"/>
      </p:ext>
    </p:extLst>
  </p:cSld>
  <p:clrMapOvr>
    <a:masterClrMapping/>
  </p:clrMapOvr>
  <p:transition spd="slow" advTm="5470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756716"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الشفافية في المحتوى التسويقي</a:t>
            </a:r>
          </a:p>
        </p:txBody>
      </p:sp>
      <p:sp>
        <p:nvSpPr>
          <p:cNvPr id="48" name="TextBox 47"/>
          <p:cNvSpPr txBox="1"/>
          <p:nvPr/>
        </p:nvSpPr>
        <p:spPr>
          <a:xfrm>
            <a:off x="825500" y="1474873"/>
            <a:ext cx="10541000" cy="5230727"/>
          </a:xfrm>
          <a:prstGeom prst="rect">
            <a:avLst/>
          </a:prstGeom>
          <a:noFill/>
        </p:spPr>
        <p:txBody>
          <a:bodyPr wrap="square" rtlCol="0">
            <a:spAutoFit/>
          </a:bodyPr>
          <a:lstStyle/>
          <a:p>
            <a:pPr algn="just" rtl="1">
              <a:lnSpc>
                <a:spcPct val="250000"/>
              </a:lnSpc>
            </a:pPr>
            <a:r>
              <a:rPr lang="ar-SY" sz="2000" dirty="0">
                <a:effectLst/>
                <a:ea typeface="Times New Roman" panose="02020603050405020304" pitchFamily="18" charset="0"/>
                <a:cs typeface="Times New Roman" panose="02020603050405020304" pitchFamily="18" charset="0"/>
              </a:rPr>
              <a:t>إن </a:t>
            </a:r>
            <a:r>
              <a:rPr lang="ar-SA" sz="2000" dirty="0">
                <a:effectLst/>
                <a:ea typeface="Times New Roman" panose="02020603050405020304" pitchFamily="18" charset="0"/>
                <a:cs typeface="Times New Roman" panose="02020603050405020304" pitchFamily="18" charset="0"/>
              </a:rPr>
              <a:t>الشفافية تعني إبلاغ المستخدم بأن ما يراه إعلان مدفوع وليس محتوىً عفوياً. هذا يتطلب الإفصاح عن العلاقة بين الشركة والمحتوى المعروض، سواء كان منشوراً أو فيديو أو مشاركة على مواقع التواصل. عندما تُخفى هذه العلاقة، يُضلل المستهلك ويتراجع مستوى الثقة. الإفصاح هو التزام أخلاقي وليس مجرد إجراء شكلي.</a:t>
            </a:r>
            <a:r>
              <a:rPr lang="en-US" sz="2000" dirty="0">
                <a:effectLst/>
                <a:ea typeface="Times New Roman" panose="02020603050405020304" pitchFamily="18" charset="0"/>
                <a:cs typeface="Times New Roman" panose="02020603050405020304" pitchFamily="18" charset="0"/>
              </a:rPr>
              <a:t> </a:t>
            </a:r>
            <a:r>
              <a:rPr lang="ar-SY" sz="2000" dirty="0">
                <a:effectLst/>
                <a:ea typeface="Times New Roman" panose="02020603050405020304" pitchFamily="18" charset="0"/>
                <a:cs typeface="Times New Roman" panose="02020603050405020304" pitchFamily="18" charset="0"/>
              </a:rPr>
              <a:t>ف</a:t>
            </a:r>
            <a:r>
              <a:rPr lang="ar-SA" sz="2000" dirty="0">
                <a:effectLst/>
                <a:ea typeface="Times New Roman" panose="02020603050405020304" pitchFamily="18" charset="0"/>
                <a:cs typeface="Times New Roman" panose="02020603050405020304" pitchFamily="18" charset="0"/>
              </a:rPr>
              <a:t>عدم الإفصاح يعرّض الشركات والمسوقين للمساءلة القانونية، خاصة في الأسواق التي تفرض قوانين صارمة لحماية المستهلك. </a:t>
            </a:r>
            <a:r>
              <a:rPr lang="en-US" sz="2000" dirty="0">
                <a:effectLst/>
                <a:ea typeface="Times New Roman" panose="02020603050405020304" pitchFamily="18" charset="0"/>
                <a:cs typeface="Times New Roman" panose="02020603050405020304" pitchFamily="18" charset="0"/>
              </a:rPr>
              <a:t> </a:t>
            </a:r>
            <a:r>
              <a:rPr lang="ar-SA" sz="2000" dirty="0">
                <a:effectLst/>
                <a:ea typeface="Times New Roman" panose="02020603050405020304" pitchFamily="18" charset="0"/>
                <a:cs typeface="Times New Roman" panose="02020603050405020304" pitchFamily="18" charset="0"/>
              </a:rPr>
              <a:t>كما أن الشفافية</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 تبني علاقة طويلة الأمد مع الجمهور وتعزز من ولائه، إذ يشعر أن العلامة التجارية تحترم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ذكاءه وتقدّر ثقته.</a:t>
            </a:r>
          </a:p>
          <a:p>
            <a:pPr algn="just" rtl="1">
              <a:lnSpc>
                <a:spcPct val="200000"/>
              </a:lnSpc>
            </a:pPr>
            <a:endParaRPr lang="ar-SY" sz="2000" b="1" dirty="0">
              <a:effectLst/>
              <a:ea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7170" name="Picture 2" descr="Art of Being Transparent in Business ...">
            <a:extLst>
              <a:ext uri="{FF2B5EF4-FFF2-40B4-BE49-F238E27FC236}">
                <a16:creationId xmlns:a16="http://schemas.microsoft.com/office/drawing/2014/main" id="{654EEA8C-C570-433B-B1FD-EAB4A4489C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1245" y="4002743"/>
            <a:ext cx="2466975" cy="18478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11791728"/>
      </p:ext>
    </p:extLst>
  </p:cSld>
  <p:clrMapOvr>
    <a:masterClrMapping/>
  </p:clrMapOvr>
  <mc:AlternateContent xmlns:mc="http://schemas.openxmlformats.org/markup-compatibility/2006" xmlns:p14="http://schemas.microsoft.com/office/powerpoint/2010/main">
    <mc:Choice Requires="p14">
      <p:transition p14:dur="10" advTm="237213"/>
    </mc:Choice>
    <mc:Fallback xmlns="">
      <p:transition advTm="23721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25959"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استخدام الإعلانات الموجهة دون توضيح</a:t>
            </a:r>
          </a:p>
        </p:txBody>
      </p:sp>
      <p:sp>
        <p:nvSpPr>
          <p:cNvPr id="48" name="TextBox 47"/>
          <p:cNvSpPr txBox="1"/>
          <p:nvPr/>
        </p:nvSpPr>
        <p:spPr>
          <a:xfrm>
            <a:off x="825500" y="1733579"/>
            <a:ext cx="10541000" cy="4305730"/>
          </a:xfrm>
          <a:prstGeom prst="rect">
            <a:avLst/>
          </a:prstGeom>
          <a:noFill/>
        </p:spPr>
        <p:txBody>
          <a:bodyPr wrap="square" rtlCol="0">
            <a:spAutoFit/>
          </a:bodyPr>
          <a:lstStyle/>
          <a:p>
            <a:pPr algn="just" rtl="1">
              <a:lnSpc>
                <a:spcPct val="200000"/>
              </a:lnSpc>
            </a:pPr>
            <a:r>
              <a:rPr lang="ar-SY" sz="2000" dirty="0"/>
              <a:t>تعتمد الإعلانات الموجهة على تحليل سلوك المستخدم، مثل الصفحات التي زارها أو المنتجات التي بحث عنها. لكنها تصبح غير أخلاقية إذا لم تُوضح للمستخدم أنها مبنية على بياناته. </a:t>
            </a:r>
          </a:p>
          <a:p>
            <a:pPr algn="just" rtl="1">
              <a:lnSpc>
                <a:spcPct val="200000"/>
              </a:lnSpc>
            </a:pPr>
            <a:r>
              <a:rPr lang="ar-SY" sz="2000" dirty="0"/>
              <a:t>هذا النوع من الإعلانات يجب أن يُرافقه تنويه يوضح سبب ظهوره، فالشفافية هنا تعني كشف الآلية التي تقف خلف التوصية. فإخفاء طبيعة هذه الإعلانات قد يُشعر المستخدم بأنه مراقَب دون علمه، ما يؤدي إلى نفور وفقدان الثقة في المنصة، لذلك من الضروري أيضاً توفير أدوات تمكّن المستخدم من التحكم في بياناته وتعديل تفضيلاته الإعلانية بسهولة.</a:t>
            </a:r>
          </a:p>
          <a:p>
            <a:pPr algn="just" rtl="1">
              <a:lnSpc>
                <a:spcPct val="200000"/>
              </a:lnSpc>
            </a:pPr>
            <a:r>
              <a:rPr lang="ar-SY" sz="2000" dirty="0"/>
              <a:t> </a:t>
            </a:r>
            <a:r>
              <a:rPr lang="ar-SY" sz="2000" b="1" u="sng" dirty="0"/>
              <a:t>مثال</a:t>
            </a:r>
            <a:r>
              <a:rPr lang="ar-SY" sz="2000" dirty="0"/>
              <a:t>: ظهور إعلان لرحلة سياحية بعد بحث المستخدم عن طقس بلد معين يتطلب </a:t>
            </a:r>
          </a:p>
          <a:p>
            <a:pPr algn="just" rtl="1">
              <a:lnSpc>
                <a:spcPct val="200000"/>
              </a:lnSpc>
            </a:pPr>
            <a:r>
              <a:rPr lang="ar-SY" sz="2000" dirty="0"/>
              <a:t>توضيح أن الإعلان موجه بناء على هذا السلوك.</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8194" name="Picture 2" descr="Targeted Ads and Data Privacy: Ethical ...">
            <a:extLst>
              <a:ext uri="{FF2B5EF4-FFF2-40B4-BE49-F238E27FC236}">
                <a16:creationId xmlns:a16="http://schemas.microsoft.com/office/drawing/2014/main" id="{BF96598E-2D60-4D69-ACD4-5486DF13AF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5500" y="4281521"/>
            <a:ext cx="2379560" cy="17755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38449911"/>
      </p:ext>
    </p:extLst>
  </p:cSld>
  <p:clrMapOvr>
    <a:masterClrMapping/>
  </p:clrMapOvr>
  <mc:AlternateContent xmlns:mc="http://schemas.openxmlformats.org/markup-compatibility/2006" xmlns:p14="http://schemas.microsoft.com/office/powerpoint/2010/main">
    <mc:Choice Requires="p14">
      <p:transition p14:dur="10" advTm="226528"/>
    </mc:Choice>
    <mc:Fallback xmlns="">
      <p:transition advTm="22652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32449" y="861993"/>
            <a:ext cx="691884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المحتوى المتنكر كإعلان أصلي</a:t>
            </a:r>
          </a:p>
        </p:txBody>
      </p:sp>
      <p:sp>
        <p:nvSpPr>
          <p:cNvPr id="48" name="TextBox 47"/>
          <p:cNvSpPr txBox="1"/>
          <p:nvPr/>
        </p:nvSpPr>
        <p:spPr>
          <a:xfrm>
            <a:off x="825500" y="1702990"/>
            <a:ext cx="10541000" cy="4305730"/>
          </a:xfrm>
          <a:prstGeom prst="rect">
            <a:avLst/>
          </a:prstGeom>
          <a:noFill/>
        </p:spPr>
        <p:txBody>
          <a:bodyPr wrap="square" rtlCol="0">
            <a:spAutoFit/>
          </a:bodyPr>
          <a:lstStyle/>
          <a:p>
            <a:pPr algn="just" rtl="1">
              <a:lnSpc>
                <a:spcPct val="200000"/>
              </a:lnSpc>
            </a:pPr>
            <a:r>
              <a:rPr lang="ar-SY" sz="2000" dirty="0"/>
              <a:t>الإعلانات المتنكرة تظهر بشكل يشبه المقال أو المنشور العادي، لكنها تهدف إلى الترويج لمنتج أو خدمة، وتُعرف باسم "الإعلانات الأصلية". عدم التصريح بطبيعتها الإعلانية يُعد تضليلاً للمتلقي، إذ يُفترض أن يميّز الجمهور بين المحتوى الإعلامي والمحتوى الترويجي. يجب وضع علامة أو جملة توضّح أن هذا المحتوى مدفوع الأجر، مثل "برعاية" أو "إعلان ممول"، بشكل واضح لا يمكن تجاهله. تجاهل هذا التصريح لا يخل فقط بالمعايير الأخلاقية، بل قد يؤدي أيضاً إلى فقدان ثقة الجمهور بالمصدر الإعلامي بأكمله، خاصة إذا شعر المتلقي بأن رأيه وقراراته تم توجيهها دون علمه. كما أن بعض الهيئات التنظيمية تفرض غرامات على الجهات التي تنشر محتوى ترويجياً دون إفصاح صريح.</a:t>
            </a:r>
          </a:p>
          <a:p>
            <a:pPr algn="just" rtl="1">
              <a:lnSpc>
                <a:spcPct val="200000"/>
              </a:lnSpc>
            </a:pPr>
            <a:r>
              <a:rPr lang="ar-SY" sz="2000" b="1" u="sng" dirty="0"/>
              <a:t>مثال</a:t>
            </a:r>
            <a:r>
              <a:rPr lang="ar-SY" sz="2000" dirty="0"/>
              <a:t>: نشر تقرير على موقع إخباري يروّج لأحد التطبيقات دون توضيح أنه ممول يخرق مبدأ الشفافية.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9218" name="Picture 2" descr="Ads Disguised as App Content | Google ...">
            <a:extLst>
              <a:ext uri="{FF2B5EF4-FFF2-40B4-BE49-F238E27FC236}">
                <a16:creationId xmlns:a16="http://schemas.microsoft.com/office/drawing/2014/main" id="{C46DEBD1-2446-4B10-9E8F-3EAA90B4FC9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4040" y="4745721"/>
            <a:ext cx="2424210" cy="134054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8064325"/>
      </p:ext>
    </p:extLst>
  </p:cSld>
  <p:clrMapOvr>
    <a:masterClrMapping/>
  </p:clrMapOvr>
  <mc:AlternateContent xmlns:mc="http://schemas.openxmlformats.org/markup-compatibility/2006" xmlns:p14="http://schemas.microsoft.com/office/powerpoint/2010/main">
    <mc:Choice Requires="p14">
      <p:transition p14:dur="10" advTm="142139"/>
    </mc:Choice>
    <mc:Fallback xmlns="">
      <p:transition advTm="14213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207366" y="931455"/>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الإفصاح عند التعاون مع المؤثرين</a:t>
            </a:r>
          </a:p>
        </p:txBody>
      </p:sp>
      <p:sp>
        <p:nvSpPr>
          <p:cNvPr id="48" name="TextBox 47"/>
          <p:cNvSpPr txBox="1"/>
          <p:nvPr/>
        </p:nvSpPr>
        <p:spPr>
          <a:xfrm>
            <a:off x="821063" y="1553238"/>
            <a:ext cx="10812720" cy="5076839"/>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المؤثرون مطالبون بالإفصاح الواضح عند تقديم محتوى مدعوم أو مدفوع من شركة ما. استخدام عبارات واضحة مثل "شراكة مدفوعة مع..." أمر أساسي، ويجب أن تكون هذه العبارات مرئية بوضوح للمشاهد منذ اللحظة الأولى. إخفاء العلاقة التجارية يُعتبر خرقاً أخلاقياً ويفقد المؤثر المصداقية، كما أنه قد يُعرّضه للمساءلة القانونية في بعض البلدان التي تطبّق قوانين شفافية الإعلان على المنصات الرقمية. بالإضافة إلى ذلك، الجمهور بات أكثر وعياً، وإذا اكتشف لاحقاً أن المحتوى كان دعائياً دون توضيح، فسيؤثر ذلك سلباً على ثقة المتابعين واستمرار تفاعلهم مع المحتوى. الالتزام بالشفافية لا يحمي فقط الجمهور، </a:t>
            </a:r>
            <a:endParaRPr lang="en-US" sz="2000" dirty="0">
              <a:latin typeface="Times New Roman" panose="02020603050405020304" pitchFamily="18" charset="0"/>
            </a:endParaRPr>
          </a:p>
          <a:p>
            <a:pPr marL="231775" algn="just" rtl="1">
              <a:lnSpc>
                <a:spcPct val="150000"/>
              </a:lnSpc>
            </a:pPr>
            <a:r>
              <a:rPr lang="ar-SY" sz="2000" dirty="0">
                <a:latin typeface="Times New Roman" panose="02020603050405020304" pitchFamily="18" charset="0"/>
              </a:rPr>
              <a:t>بل يحفظ أيضاً مهنية المؤثر ومكانته في السوق.</a:t>
            </a:r>
          </a:p>
          <a:p>
            <a:pPr marL="231775" algn="just" rtl="1">
              <a:lnSpc>
                <a:spcPct val="1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على المؤثر الذي يروّج لمنتج تجميلي في فيديو أن يذكر أنه إعلان، لا أن يُظهره كمجرد توصية شخصية.</a:t>
            </a:r>
          </a:p>
          <a:p>
            <a:pPr marL="231775" algn="just" rtl="1">
              <a:lnSpc>
                <a:spcPct val="150000"/>
              </a:lnSpc>
            </a:pPr>
            <a:r>
              <a:rPr lang="ar-SY" sz="2000" dirty="0">
                <a:latin typeface="Times New Roman" panose="02020603050405020304" pitchFamily="18" charset="0"/>
              </a:rPr>
              <a:t>رابط فيديو لإعلان يوضح ذلك: </a:t>
            </a:r>
            <a:r>
              <a:rPr lang="en-US" sz="2000" dirty="0">
                <a:latin typeface="Times New Roman" panose="02020603050405020304" pitchFamily="18" charset="0"/>
                <a:hlinkClick r:id="rId3"/>
              </a:rPr>
              <a:t>https://youtu.be/9aZdsm07Lmw?t=116</a:t>
            </a:r>
            <a:endParaRPr lang="ar-SY" sz="2000" dirty="0">
              <a:latin typeface="Times New Roman" panose="02020603050405020304" pitchFamily="18" charset="0"/>
            </a:endParaRPr>
          </a:p>
          <a:p>
            <a:pPr marL="231775" algn="just" rtl="1">
              <a:lnSpc>
                <a:spcPct val="20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0242" name="Picture 2" descr="Influencer Vector Art, Icons, and ...">
            <a:extLst>
              <a:ext uri="{FF2B5EF4-FFF2-40B4-BE49-F238E27FC236}">
                <a16:creationId xmlns:a16="http://schemas.microsoft.com/office/drawing/2014/main" id="{B97728C2-CD54-4ABA-85E6-B0ED6141EB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9640" y="3901055"/>
            <a:ext cx="1917952" cy="191795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770092334"/>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8704" y="931455"/>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الوسوم والتنبيهات كآليات إفصاح</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من وسائل الإفصاح الفعالة استخدام الوسوم مثل (#إعلان ) أو(#برعاية)، أو تنبيه كتابي في بداية الفيديو أو المقال. ينبغي أن تكون هذه التنبيهات واضحة وسهلة الملاحظة، ومكتوبة بلغة يفهمها الجمهور المستهدف دون لبس أو غموض. إن إخفاءها أو وضعها في الهامش يضعف فاعليتها، ويجعل الإفصاح شكلياً فقط، مما يُفقده قيمته الأخلاقية ويعرّض الجهة الناشرة للمساءلة. </a:t>
            </a:r>
          </a:p>
          <a:p>
            <a:pPr marL="231775" algn="just" rtl="1">
              <a:lnSpc>
                <a:spcPct val="200000"/>
              </a:lnSpc>
            </a:pPr>
            <a:r>
              <a:rPr lang="ar-SY" sz="2000" dirty="0">
                <a:latin typeface="Times New Roman" panose="02020603050405020304" pitchFamily="18" charset="0"/>
              </a:rPr>
              <a:t>كما أن بعض المنصات، مثل (</a:t>
            </a:r>
            <a:r>
              <a:rPr lang="en-US" sz="2000" dirty="0">
                <a:latin typeface="Times New Roman" panose="02020603050405020304" pitchFamily="18" charset="0"/>
              </a:rPr>
              <a:t>YouTube</a:t>
            </a:r>
            <a:r>
              <a:rPr lang="ar-SY" sz="2000" dirty="0">
                <a:latin typeface="Times New Roman" panose="02020603050405020304" pitchFamily="18" charset="0"/>
              </a:rPr>
              <a:t>)، توفر أدوات مخصصة لتمييز المحتوى الممول، ويُستحسن للمؤثرين والمعلنين استخدامها كجزء من التزامهم بالشفافية. كلما كان الإفصاح مباشراً وسلساً، كلما ساهم في بناء علاقة صحية ومستدامة مع الجمهور.</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استخدام عبارة "هذا المحتوى برعاية شركة..." في أول جملة </a:t>
            </a:r>
          </a:p>
          <a:p>
            <a:pPr marL="231775" algn="just" rtl="1">
              <a:lnSpc>
                <a:spcPct val="200000"/>
              </a:lnSpc>
            </a:pPr>
            <a:r>
              <a:rPr lang="ar-SY" sz="2000" dirty="0">
                <a:latin typeface="Times New Roman" panose="02020603050405020304" pitchFamily="18" charset="0"/>
              </a:rPr>
              <a:t>من منشور فيسبوك يعزز الوضوح والاحترام.</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32237" y="639506"/>
            <a:ext cx="134661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1266" name="Picture 2" descr="Content Advertising: The Pros, Cons ...">
            <a:extLst>
              <a:ext uri="{FF2B5EF4-FFF2-40B4-BE49-F238E27FC236}">
                <a16:creationId xmlns:a16="http://schemas.microsoft.com/office/drawing/2014/main" id="{DDF362BA-AD0D-4DC3-BF47-5E5D8FAD95E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8529" y="4580897"/>
            <a:ext cx="3028950" cy="151447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21127201"/>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89294" y="765697"/>
            <a:ext cx="674030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حماية الفئات الضعيفة من التضليل الإعلاني</a:t>
            </a:r>
          </a:p>
        </p:txBody>
      </p:sp>
      <p:sp>
        <p:nvSpPr>
          <p:cNvPr id="48" name="TextBox 47"/>
          <p:cNvSpPr txBox="1"/>
          <p:nvPr/>
        </p:nvSpPr>
        <p:spPr>
          <a:xfrm>
            <a:off x="739518" y="1802974"/>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إن الأطفال والمراهقون يجدون صعوبة في تمييز الإعلان من المحتوى الترفيهي، مما يجعلهم أكثر عرضة للتأثير غير الواعي. لذا يجب توضيح طبيعة المحتوى الإعلاني عند استهداف هذه الفئات، من خلال تصميم خاص يُبرز أن المحتوى ترويجي. هذا يشمل التصميم، اللغة، والمحتوى البصري، بحيث تكون الإشارات إلى الإعلان واضحة وسهلة الفهم بالنسبة للفئة العمرية المستهدفة. تجاهل ذلك قد يؤدي إلى تشكيل اتجاهات وسلوكيات استهلاكية غير مدروسة لدى الأطفال، ويُعد إخلالاً بالمسؤولية الاجتماعية. </a:t>
            </a:r>
          </a:p>
          <a:p>
            <a:pPr marL="231775" algn="just" rtl="1">
              <a:lnSpc>
                <a:spcPct val="200000"/>
              </a:lnSpc>
            </a:pPr>
            <a:r>
              <a:rPr lang="ar-SY" sz="2000" dirty="0">
                <a:latin typeface="Times New Roman" panose="02020603050405020304" pitchFamily="18" charset="0"/>
              </a:rPr>
              <a:t>كما أن بعض الجهات التنظيمية تفرض ضوابط صارمة على الإعلانات الموجهة للأطفال لحمايتهم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من التضليل والاستغلال.</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عند تقديم إعلان داخل لعبة أطفال، يجب أن يظهر بوضوح أنه إعلان، بلغة وصور تناسب وعي الطفل.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29600" y="639506"/>
            <a:ext cx="1449251"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2290" name="Picture 2" descr="Great PowerPoint ClipArt for ...">
            <a:extLst>
              <a:ext uri="{FF2B5EF4-FFF2-40B4-BE49-F238E27FC236}">
                <a16:creationId xmlns:a16="http://schemas.microsoft.com/office/drawing/2014/main" id="{8D68CBB0-D4EA-4D98-952F-0FF54048D4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3722" y="4287344"/>
            <a:ext cx="1570921" cy="167951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0843405"/>
      </p:ext>
    </p:extLst>
  </p:cSld>
  <p:clrMapOvr>
    <a:masterClrMapping/>
  </p:clrMapOvr>
  <mc:AlternateContent xmlns:mc="http://schemas.openxmlformats.org/markup-compatibility/2006" xmlns:p14="http://schemas.microsoft.com/office/powerpoint/2010/main">
    <mc:Choice Requires="p14">
      <p:transition p14:dur="10" advTm="129927"/>
    </mc:Choice>
    <mc:Fallback xmlns="">
      <p:transition advTm="129927"/>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89295" y="933622"/>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دور المؤسسات في فرض الإفصاح الشفاف</a:t>
            </a:r>
          </a:p>
        </p:txBody>
      </p:sp>
      <p:sp>
        <p:nvSpPr>
          <p:cNvPr id="48" name="TextBox 47"/>
          <p:cNvSpPr txBox="1"/>
          <p:nvPr/>
        </p:nvSpPr>
        <p:spPr>
          <a:xfrm>
            <a:off x="739518" y="1802974"/>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إن المؤسسات التسويقية مطالَبة بوضع أنظمة داخلية تراقب الإفصاح الإعلاني. يتضمن ذلك تدريب فرق العمل على الالتزام الأخلاقي، وفحص المحتوى قبل نشره لضمان الشفافية. الحوكمة الرقمية تضمن أن الإفصاح لا يُترك لاجتهاد الأفراد بل يُنظم عبر سياسات واضحة ومُلزِمة، تشمل بروتوكولات مراجعة المحتوى وآليات التحقق المستمرة. </a:t>
            </a:r>
          </a:p>
          <a:p>
            <a:pPr marL="231775" algn="just" rtl="1">
              <a:lnSpc>
                <a:spcPct val="200000"/>
              </a:lnSpc>
            </a:pPr>
            <a:r>
              <a:rPr lang="ar-SY" sz="2000" dirty="0">
                <a:latin typeface="Times New Roman" panose="02020603050405020304" pitchFamily="18" charset="0"/>
              </a:rPr>
              <a:t>كما ينبغي أن تشمل هذه السياسات توجيهات محددة للمؤثرين والمعلنين الخارجيين لضمان اتساق المعايير عبر جميع قنوات التواصل. وجود نظام رقابي فعال لا يحمي فقط سمعة المؤسسة، بل يعزز ثقة الجمهور </a:t>
            </a:r>
            <a:endParaRPr lang="en-US" sz="2000" dirty="0">
              <a:latin typeface="Times New Roman" panose="02020603050405020304" pitchFamily="18" charset="0"/>
            </a:endParaRPr>
          </a:p>
          <a:p>
            <a:pPr marL="231775" algn="just" rtl="1">
              <a:lnSpc>
                <a:spcPct val="200000"/>
              </a:lnSpc>
            </a:pPr>
            <a:r>
              <a:rPr lang="ar-SY" sz="2000" dirty="0">
                <a:latin typeface="Times New Roman" panose="02020603050405020304" pitchFamily="18" charset="0"/>
              </a:rPr>
              <a:t>ويقلل من المخاطر القانونية.</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شركة تُراجع منشورات شركائها المؤثرين قبل النشر للتأكد من وجود علامات الإفصاح المناسبة.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3314" name="Picture 2" descr="Company Clipart Images | Free Download ...">
            <a:extLst>
              <a:ext uri="{FF2B5EF4-FFF2-40B4-BE49-F238E27FC236}">
                <a16:creationId xmlns:a16="http://schemas.microsoft.com/office/drawing/2014/main" id="{CAC50B5B-01B3-4772-885E-9AAAA21786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7591" y="4213765"/>
            <a:ext cx="1894939" cy="189493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813175480"/>
      </p:ext>
    </p:extLst>
  </p:cSld>
  <p:clrMapOvr>
    <a:masterClrMapping/>
  </p:clrMapOvr>
  <mc:AlternateContent xmlns:mc="http://schemas.openxmlformats.org/markup-compatibility/2006" xmlns:p14="http://schemas.microsoft.com/office/powerpoint/2010/main">
    <mc:Choice Requires="p14">
      <p:transition p14:dur="10" advTm="129927"/>
    </mc:Choice>
    <mc:Fallback xmlns="">
      <p:transition advTm="12992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3</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6E5AF53B-4D48-406E-BB80-0C206D76AEBF}"/>
              </a:ext>
            </a:extLst>
          </p:cNvPr>
          <p:cNvSpPr txBox="1"/>
          <p:nvPr/>
        </p:nvSpPr>
        <p:spPr>
          <a:xfrm>
            <a:off x="6472546" y="721876"/>
            <a:ext cx="3916457"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الثالث</a:t>
            </a:r>
          </a:p>
          <a:p>
            <a:pPr algn="ctr" rtl="1"/>
            <a:r>
              <a:rPr lang="ar-SY" sz="2600" dirty="0">
                <a:solidFill>
                  <a:srgbClr val="00B0F0"/>
                </a:solidFill>
                <a:latin typeface="Alexandria" charset="0"/>
                <a:cs typeface="Alexandria" charset="0"/>
              </a:rPr>
              <a:t>التمييز والتحيّز الخوارزمي في أدوات </a:t>
            </a:r>
            <a:endParaRPr lang="en-US" sz="2600" dirty="0">
              <a:solidFill>
                <a:srgbClr val="00B0F0"/>
              </a:solidFill>
              <a:latin typeface="Alexandria" charset="0"/>
              <a:cs typeface="Alexandria" charset="0"/>
            </a:endParaRPr>
          </a:p>
          <a:p>
            <a:pPr algn="ctr" rtl="1"/>
            <a:r>
              <a:rPr lang="ar-SY" sz="2600" dirty="0">
                <a:solidFill>
                  <a:srgbClr val="00B0F0"/>
                </a:solidFill>
                <a:latin typeface="Alexandria" charset="0"/>
                <a:cs typeface="Alexandria" charset="0"/>
              </a:rPr>
              <a:t>التسويق الذكي</a:t>
            </a:r>
            <a:endParaRPr lang="en-US" sz="2600" dirty="0">
              <a:solidFill>
                <a:srgbClr val="00B0F0"/>
              </a:solidFill>
              <a:latin typeface="Alexandria" charset="0"/>
              <a:cs typeface="Alexandria" charset="0"/>
            </a:endParaRPr>
          </a:p>
        </p:txBody>
      </p:sp>
    </p:spTree>
    <p:extLst>
      <p:ext uri="{BB962C8B-B14F-4D97-AF65-F5344CB8AC3E}">
        <p14:creationId xmlns:p14="http://schemas.microsoft.com/office/powerpoint/2010/main" val="128898969"/>
      </p:ext>
    </p:extLst>
  </p:cSld>
  <p:clrMapOvr>
    <a:masterClrMapping/>
  </p:clrMapOvr>
  <mc:AlternateContent xmlns:mc="http://schemas.openxmlformats.org/markup-compatibility/2006" xmlns:p14="http://schemas.microsoft.com/office/powerpoint/2010/main">
    <mc:Choice Requires="p14">
      <p:transition spd="slow" p14:dur="2000" advTm="21891"/>
    </mc:Choice>
    <mc:Fallback xmlns="">
      <p:transition spd="slow" advTm="218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515962" y="1397680"/>
            <a:ext cx="5205083" cy="4659289"/>
          </a:xfrm>
          <a:prstGeom prst="rect">
            <a:avLst/>
          </a:prstGeom>
        </p:spPr>
        <p:txBody>
          <a:bodyPr wrap="square">
            <a:spAutoFit/>
          </a:bodyPr>
          <a:lstStyle/>
          <a:p>
            <a:pPr algn="just" rtl="1">
              <a:lnSpc>
                <a:spcPct val="150000"/>
              </a:lnSpc>
            </a:pPr>
            <a:r>
              <a:rPr lang="ar-SY" sz="2000" dirty="0"/>
              <a:t>في عالم التسويق الذكي، أصبحت الخوارزميات أدوات حاسمة في استهداف الجمهور وتخصيص العروض. غير أن هذه الأنظمة قد تحمل في طياتها تحيّزات غير مقصودة ناتجة عن بيانات غير متوازنة أو تصميم غير شامل. يظهر هذا التحيّز في تفضيل فئات معينة من العملاء على حساب أخرى، مما يؤدي إلى نتائج تسويقية غير عادلة. ويُعد هذا التمييز الخوارزمي خطراً حقيقياً على ثقة المستهلكين وسمعة العلامات التجارية. لذلك، من الضروري فهم جذور هذا التحيز ووضع آليات تقنية وأخلاقية لمواجهته. إن بناء أنظمة تسويق منصفة هو اليوم مطلب استراتيجي يتجاوز الأداء إلى احترام القيم والمساواة.</a:t>
            </a:r>
            <a:endParaRPr lang="en-US" sz="2000" dirty="0"/>
          </a:p>
        </p:txBody>
      </p:sp>
      <p:sp>
        <p:nvSpPr>
          <p:cNvPr id="17" name="TextBox 16"/>
          <p:cNvSpPr txBox="1"/>
          <p:nvPr/>
        </p:nvSpPr>
        <p:spPr>
          <a:xfrm>
            <a:off x="6944248" y="4298015"/>
            <a:ext cx="4113898" cy="892552"/>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p>
          <a:p>
            <a:pPr algn="ctr"/>
            <a:r>
              <a:rPr lang="ar-SY" sz="2600" b="1" dirty="0">
                <a:solidFill>
                  <a:srgbClr val="00B0F0"/>
                </a:solidFill>
                <a:latin typeface="Alexandria" charset="0"/>
                <a:cs typeface="Alexandria" charset="0"/>
              </a:rPr>
              <a:t> </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2</a:t>
            </a:r>
            <a:endParaRPr lang="en-US" sz="4000" b="1" dirty="0">
              <a:solidFill>
                <a:schemeClr val="bg1"/>
              </a:solidFill>
              <a:latin typeface="Alexandria" charset="0"/>
              <a:cs typeface="Alexandria" charset="0"/>
            </a:endParaRPr>
          </a:p>
        </p:txBody>
      </p:sp>
    </p:spTree>
    <p:custDataLst>
      <p:tags r:id="rId1"/>
    </p:custDataLst>
    <p:extLst>
      <p:ext uri="{BB962C8B-B14F-4D97-AF65-F5344CB8AC3E}">
        <p14:creationId xmlns:p14="http://schemas.microsoft.com/office/powerpoint/2010/main" val="3671198239"/>
      </p:ext>
    </p:extLst>
  </p:cSld>
  <p:clrMapOvr>
    <a:masterClrMapping/>
  </p:clrMapOvr>
  <p:transition spd="slow" advTm="54703">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36634" y="771739"/>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مفهوم التحيّز الخوارزمي وتأثيره في التسويق</a:t>
            </a:r>
          </a:p>
        </p:txBody>
      </p:sp>
      <p:sp>
        <p:nvSpPr>
          <p:cNvPr id="48" name="TextBox 47"/>
          <p:cNvSpPr txBox="1"/>
          <p:nvPr/>
        </p:nvSpPr>
        <p:spPr>
          <a:xfrm>
            <a:off x="825500" y="1532270"/>
            <a:ext cx="10541000" cy="4576702"/>
          </a:xfrm>
          <a:prstGeom prst="rect">
            <a:avLst/>
          </a:prstGeom>
          <a:noFill/>
        </p:spPr>
        <p:txBody>
          <a:bodyPr wrap="square" rtlCol="0">
            <a:spAutoFit/>
          </a:bodyPr>
          <a:lstStyle/>
          <a:p>
            <a:pPr algn="just" rtl="1">
              <a:lnSpc>
                <a:spcPct val="250000"/>
              </a:lnSpc>
            </a:pPr>
            <a:r>
              <a:rPr lang="ar-SA" sz="2000" dirty="0">
                <a:effectLst/>
                <a:ea typeface="Times New Roman" panose="02020603050405020304" pitchFamily="18" charset="0"/>
                <a:cs typeface="Times New Roman" panose="02020603050405020304" pitchFamily="18" charset="0"/>
              </a:rPr>
              <a:t>التحيّز الخوارزمي يعني انحياز نتائج البرمجيات الذكية بسبب بيانات أو تصميم غير متوازن. في التسويق الذكي، قد تؤدي الخوارزميات إلى تفضيل فئات معينة على حساب أخرى دون قصد. هذا يخلق تمييزاً غير عادل في الوصول إلى الإعلانات أو العروض. ينتج التحيّز عادة من بيانات تاريخية غير شاملة أو متحيزة. يجب على المسوقين فهم هذه المخاطر والعمل على تصحيحها لضمان إنصاف العملاء.</a:t>
            </a:r>
          </a:p>
          <a:p>
            <a:pPr algn="just" rtl="1">
              <a:lnSpc>
                <a:spcPct val="250000"/>
              </a:lnSpc>
            </a:pPr>
            <a:r>
              <a:rPr lang="ar-SA" sz="2000" b="1" u="sng" dirty="0">
                <a:effectLst/>
                <a:ea typeface="Times New Roman" panose="02020603050405020304" pitchFamily="18" charset="0"/>
                <a:cs typeface="Times New Roman" panose="02020603050405020304" pitchFamily="18" charset="0"/>
              </a:rPr>
              <a:t>مثال:</a:t>
            </a:r>
            <a:r>
              <a:rPr lang="ar-SA" sz="2000" dirty="0">
                <a:effectLst/>
                <a:ea typeface="Times New Roman" panose="02020603050405020304" pitchFamily="18" charset="0"/>
                <a:cs typeface="Times New Roman" panose="02020603050405020304" pitchFamily="18" charset="0"/>
              </a:rPr>
              <a:t> شركة تعرض عروض تمويل عقاري أكثر للمستخدمين من مناطق جغرافية </a:t>
            </a:r>
            <a:endParaRPr lang="ar-SY" sz="2000" dirty="0">
              <a:effectLst/>
              <a:ea typeface="Times New Roman" panose="02020603050405020304" pitchFamily="18" charset="0"/>
              <a:cs typeface="Times New Roman" panose="02020603050405020304" pitchFamily="18" charset="0"/>
            </a:endParaRPr>
          </a:p>
          <a:p>
            <a:pPr algn="just" rtl="1">
              <a:lnSpc>
                <a:spcPct val="250000"/>
              </a:lnSpc>
            </a:pPr>
            <a:r>
              <a:rPr lang="ar-SA" sz="2000" dirty="0">
                <a:effectLst/>
                <a:ea typeface="Times New Roman" panose="02020603050405020304" pitchFamily="18" charset="0"/>
                <a:cs typeface="Times New Roman" panose="02020603050405020304" pitchFamily="18" charset="0"/>
              </a:rPr>
              <a:t>معينة</a:t>
            </a:r>
            <a:r>
              <a:rPr lang="ar-SY" sz="2000" dirty="0">
                <a:effectLst/>
                <a:ea typeface="Times New Roman" panose="02020603050405020304" pitchFamily="18" charset="0"/>
                <a:cs typeface="Times New Roman" panose="02020603050405020304" pitchFamily="18" charset="0"/>
              </a:rPr>
              <a:t>،</a:t>
            </a:r>
            <a:r>
              <a:rPr lang="ar-SA" sz="2000" dirty="0">
                <a:effectLst/>
                <a:ea typeface="Times New Roman" panose="02020603050405020304" pitchFamily="18" charset="0"/>
                <a:cs typeface="Times New Roman" panose="02020603050405020304" pitchFamily="18" charset="0"/>
              </a:rPr>
              <a:t> وتقلل من فرص آخرين بسبب بيانات قديمة.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4338" name="Picture 2" descr="Unconscious Biases Stock Illustrations ...">
            <a:extLst>
              <a:ext uri="{FF2B5EF4-FFF2-40B4-BE49-F238E27FC236}">
                <a16:creationId xmlns:a16="http://schemas.microsoft.com/office/drawing/2014/main" id="{93007F3C-F82A-4BBD-A9D9-4E3A872FE3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95485" y="4196832"/>
            <a:ext cx="2933700" cy="15621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956592090"/>
      </p:ext>
    </p:extLst>
  </p:cSld>
  <p:clrMapOvr>
    <a:masterClrMapping/>
  </p:clrMapOvr>
  <mc:AlternateContent xmlns:mc="http://schemas.openxmlformats.org/markup-compatibility/2006" xmlns:p14="http://schemas.microsoft.com/office/powerpoint/2010/main">
    <mc:Choice Requires="p14">
      <p:transition p14:dur="10" advTm="208765"/>
    </mc:Choice>
    <mc:Fallback xmlns="">
      <p:transition advTm="20876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59224"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أسباب ظهور التمييز في الخوارزميات</a:t>
            </a:r>
          </a:p>
        </p:txBody>
      </p:sp>
      <p:sp>
        <p:nvSpPr>
          <p:cNvPr id="48" name="TextBox 47"/>
          <p:cNvSpPr txBox="1"/>
          <p:nvPr/>
        </p:nvSpPr>
        <p:spPr>
          <a:xfrm>
            <a:off x="825500" y="1916171"/>
            <a:ext cx="10541000" cy="3805594"/>
          </a:xfrm>
          <a:prstGeom prst="rect">
            <a:avLst/>
          </a:prstGeom>
          <a:noFill/>
        </p:spPr>
        <p:txBody>
          <a:bodyPr wrap="square" rtlCol="0">
            <a:spAutoFit/>
          </a:bodyPr>
          <a:lstStyle/>
          <a:p>
            <a:pPr marL="342900" indent="-342900" algn="just" rtl="1">
              <a:lnSpc>
                <a:spcPct val="200000"/>
              </a:lnSpc>
              <a:buFont typeface="Arial" panose="020B0604020202020204" pitchFamily="34" charset="0"/>
              <a:buChar char="•"/>
            </a:pPr>
            <a:r>
              <a:rPr lang="ar-SY" sz="2000" dirty="0"/>
              <a:t>استخدام بيانات تدريب متحيّزة تعكس تحيزات اجتماعية أو اقتصادية قائمة.</a:t>
            </a:r>
          </a:p>
          <a:p>
            <a:pPr marL="342900" indent="-342900" algn="just" rtl="1">
              <a:lnSpc>
                <a:spcPct val="200000"/>
              </a:lnSpc>
              <a:buFont typeface="Arial" panose="020B0604020202020204" pitchFamily="34" charset="0"/>
              <a:buChar char="•"/>
            </a:pPr>
            <a:r>
              <a:rPr lang="ar-SY" sz="2000" dirty="0"/>
              <a:t>غياب الوعي لدى المطورين تجاه تأثيرات التمييز في النماذج الخوارزمية.</a:t>
            </a:r>
          </a:p>
          <a:p>
            <a:pPr marL="342900" indent="-342900" algn="just" rtl="1">
              <a:lnSpc>
                <a:spcPct val="200000"/>
              </a:lnSpc>
              <a:buFont typeface="Arial" panose="020B0604020202020204" pitchFamily="34" charset="0"/>
              <a:buChar char="•"/>
            </a:pPr>
            <a:r>
              <a:rPr lang="ar-SY" sz="2000" dirty="0"/>
              <a:t>نقص التنوع في فرق تطوير الخوارزميات يقلل من فرص اكتشاف الانحياز.</a:t>
            </a:r>
          </a:p>
          <a:p>
            <a:pPr marL="342900" indent="-342900" algn="just" rtl="1">
              <a:lnSpc>
                <a:spcPct val="200000"/>
              </a:lnSpc>
              <a:buFont typeface="Arial" panose="020B0604020202020204" pitchFamily="34" charset="0"/>
              <a:buChar char="•"/>
            </a:pPr>
            <a:r>
              <a:rPr lang="ar-SY" sz="2000" dirty="0"/>
              <a:t>غياب المراجعات الدورية لمخرجات الخوارزميات يؤدّي إلى ترسيخ التحيز.</a:t>
            </a:r>
          </a:p>
          <a:p>
            <a:pPr marL="342900" indent="-342900" algn="just" rtl="1">
              <a:lnSpc>
                <a:spcPct val="200000"/>
              </a:lnSpc>
              <a:buFont typeface="Arial" panose="020B0604020202020204" pitchFamily="34" charset="0"/>
              <a:buChar char="•"/>
            </a:pPr>
            <a:r>
              <a:rPr lang="ar-SY" sz="2000" dirty="0"/>
              <a:t>عدم تصحيح البيانات أو تنقيتها من الانحرافات الموروثة. </a:t>
            </a:r>
          </a:p>
          <a:p>
            <a:pPr algn="just" rtl="1">
              <a:lnSpc>
                <a:spcPct val="250000"/>
              </a:lnSpc>
            </a:pPr>
            <a:r>
              <a:rPr lang="ar-SY" sz="2000" b="1" u="sng" dirty="0"/>
              <a:t>مثال: </a:t>
            </a:r>
            <a:r>
              <a:rPr lang="ar-SY" sz="2000" dirty="0"/>
              <a:t>نظام يفضل فئة عمرية معينة في التوصيات بناءً على بيانات سابقة غير متوازنة.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5362" name="Picture 2" descr="Examine Reasons Stock Illustrations – 3 Examine Reasons Stock  Illustrations, Vectors &amp; Clipart - Dreamstime">
            <a:extLst>
              <a:ext uri="{FF2B5EF4-FFF2-40B4-BE49-F238E27FC236}">
                <a16:creationId xmlns:a16="http://schemas.microsoft.com/office/drawing/2014/main" id="{B9DF864A-7E5A-40A6-BE13-72485C3072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4762681">
            <a:off x="702829" y="2798847"/>
            <a:ext cx="3087169" cy="231239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14933748"/>
      </p:ext>
    </p:extLst>
  </p:cSld>
  <p:clrMapOvr>
    <a:masterClrMapping/>
  </p:clrMapOvr>
  <mc:AlternateContent xmlns:mc="http://schemas.openxmlformats.org/markup-compatibility/2006" xmlns:p14="http://schemas.microsoft.com/office/powerpoint/2010/main">
    <mc:Choice Requires="p14">
      <p:transition p14:dur="10" advTm="226528"/>
    </mc:Choice>
    <mc:Fallback xmlns="">
      <p:transition advTm="22652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24816" y="821949"/>
            <a:ext cx="691884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تأثير التحيّز على تجربة العملاء وسمعة العلامة</a:t>
            </a:r>
          </a:p>
        </p:txBody>
      </p:sp>
      <p:sp>
        <p:nvSpPr>
          <p:cNvPr id="48" name="TextBox 47"/>
          <p:cNvSpPr txBox="1"/>
          <p:nvPr/>
        </p:nvSpPr>
        <p:spPr>
          <a:xfrm>
            <a:off x="825500" y="1920871"/>
            <a:ext cx="10541000" cy="3690177"/>
          </a:xfrm>
          <a:prstGeom prst="rect">
            <a:avLst/>
          </a:prstGeom>
          <a:noFill/>
        </p:spPr>
        <p:txBody>
          <a:bodyPr wrap="square" rtlCol="0">
            <a:spAutoFit/>
          </a:bodyPr>
          <a:lstStyle/>
          <a:p>
            <a:pPr algn="just" rtl="1">
              <a:lnSpc>
                <a:spcPct val="200000"/>
              </a:lnSpc>
            </a:pPr>
            <a:r>
              <a:rPr lang="ar-SY" sz="2000" dirty="0"/>
              <a:t>عندما تُظهر أدوات التسويق تمييزاً غير مبرر، يشعر بعض العملاء بالإقصاء أو الإهانة، مما يقلل من رضاهم وولائهم. يمكن أن تتسبب هذه التجارب في أضرار طويلة الأمد للعلامة التجارية. في بعض الحالات، تؤدي إلى شكاوى قانونية أو تنظيمية. لذا يجب على الشركات تبني سياسات شفافة وإجراءات تصحيحية سريعة عند اكتشاف أي تحيّز.</a:t>
            </a:r>
          </a:p>
          <a:p>
            <a:pPr algn="just" rtl="1">
              <a:lnSpc>
                <a:spcPct val="200000"/>
              </a:lnSpc>
            </a:pPr>
            <a:r>
              <a:rPr lang="ar-SY" sz="2000" dirty="0"/>
              <a:t>فالثقة الرقمية أصبحت جزءاً أساسياً من علاقة المستهلك بالعلامة التجارية، وأي تمييز يُضعف هذا الرابط ويهدد استمرارية العلاقة. </a:t>
            </a:r>
          </a:p>
          <a:p>
            <a:pPr algn="just" rtl="1">
              <a:lnSpc>
                <a:spcPct val="200000"/>
              </a:lnSpc>
            </a:pPr>
            <a:r>
              <a:rPr lang="ar-SY" sz="2000" b="1" u="sng" dirty="0"/>
              <a:t>مثال:</a:t>
            </a:r>
            <a:r>
              <a:rPr lang="ar-SY" sz="2000" b="1" dirty="0"/>
              <a:t> </a:t>
            </a:r>
            <a:r>
              <a:rPr lang="ar-SY" sz="2000" dirty="0"/>
              <a:t>مستخدمون يشعرون بتجاهل عروض الترويج لأن الخوارزمية لم تعرض </a:t>
            </a:r>
          </a:p>
          <a:p>
            <a:pPr algn="just" rtl="1">
              <a:lnSpc>
                <a:spcPct val="200000"/>
              </a:lnSpc>
            </a:pPr>
            <a:r>
              <a:rPr lang="ar-SY" sz="2000" dirty="0"/>
              <a:t>لهم نفس الفرص التي عرضتها لأشخاص آخرين.</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6386" name="Picture 2" descr="Customer Experience: Tools and ...">
            <a:extLst>
              <a:ext uri="{FF2B5EF4-FFF2-40B4-BE49-F238E27FC236}">
                <a16:creationId xmlns:a16="http://schemas.microsoft.com/office/drawing/2014/main" id="{2F6E79C0-4F34-45CC-A241-A2C2F59E703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887" y="4448272"/>
            <a:ext cx="4004279" cy="153331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44597820"/>
      </p:ext>
    </p:extLst>
  </p:cSld>
  <p:clrMapOvr>
    <a:masterClrMapping/>
  </p:clrMapOvr>
  <mc:AlternateContent xmlns:mc="http://schemas.openxmlformats.org/markup-compatibility/2006" xmlns:p14="http://schemas.microsoft.com/office/powerpoint/2010/main">
    <mc:Choice Requires="p14">
      <p:transition p14:dur="10" advTm="142139"/>
    </mc:Choice>
    <mc:Fallback xmlns="">
      <p:transition advTm="1421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8704" y="931455"/>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الاستراتيجيات التقنية لتقليل التحيّز</a:t>
            </a:r>
          </a:p>
        </p:txBody>
      </p:sp>
      <p:sp>
        <p:nvSpPr>
          <p:cNvPr id="48" name="TextBox 47"/>
          <p:cNvSpPr txBox="1"/>
          <p:nvPr/>
        </p:nvSpPr>
        <p:spPr>
          <a:xfrm>
            <a:off x="821063" y="1553238"/>
            <a:ext cx="10812720" cy="4576381"/>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يمكن تقليل التحيّز الخوارزمي من خلال استخدام تقنيات مثل إعادة توازن البيانات (</a:t>
            </a:r>
            <a:r>
              <a:rPr lang="en-US" sz="2000" dirty="0">
                <a:latin typeface="Times New Roman" panose="02020603050405020304" pitchFamily="18" charset="0"/>
              </a:rPr>
              <a:t>Data Rebalancing</a:t>
            </a:r>
            <a:r>
              <a:rPr lang="ar-SY" sz="2000" dirty="0">
                <a:latin typeface="Times New Roman" panose="02020603050405020304" pitchFamily="18" charset="0"/>
              </a:rPr>
              <a:t>) وتصميم خوارزميات تضمن العدالة. كذلك، دمج مراجعات بشرية مع التقييم الآلي يقلل من الأخطاء. من المهم اختبار الخوارزميات بانتظام عبر سيناريوهات متعددة لضمان عدم وجود انحياز. هذا يتطلب التعاون بين المختصين في التقنية والأخلاقيات.</a:t>
            </a:r>
          </a:p>
          <a:p>
            <a:pPr marL="231775" algn="just" rtl="1">
              <a:lnSpc>
                <a:spcPct val="250000"/>
              </a:lnSpc>
            </a:pPr>
            <a:r>
              <a:rPr lang="ar-SY" sz="2000" dirty="0">
                <a:latin typeface="Times New Roman" panose="02020603050405020304" pitchFamily="18" charset="0"/>
              </a:rPr>
              <a:t>كما ينبغي توثيق نتائج الاختبارات والتحسينات بشكل مستمر لتوفير سجل واضح يُستخدم في التقييم والمساءلة.</a:t>
            </a:r>
          </a:p>
          <a:p>
            <a:pPr marL="231775" algn="just" rtl="1">
              <a:lnSpc>
                <a:spcPct val="250000"/>
              </a:lnSpc>
            </a:pPr>
            <a:r>
              <a:rPr lang="ar-SY" sz="2000" b="1" u="sng" dirty="0">
                <a:latin typeface="Times New Roman" panose="02020603050405020304" pitchFamily="18" charset="0"/>
              </a:rPr>
              <a:t>مثال</a:t>
            </a:r>
            <a:r>
              <a:rPr lang="ar-SY" sz="2000" dirty="0">
                <a:latin typeface="Times New Roman" panose="02020603050405020304" pitchFamily="18" charset="0"/>
              </a:rPr>
              <a:t>: شركة تستخدم خوارزميات تعيد توزيع الإعلانات بحيث تصل بشكل متساوٍ </a:t>
            </a:r>
          </a:p>
          <a:p>
            <a:pPr marL="231775" algn="just" rtl="1">
              <a:lnSpc>
                <a:spcPct val="250000"/>
              </a:lnSpc>
            </a:pPr>
            <a:r>
              <a:rPr lang="ar-SY" sz="2000" dirty="0">
                <a:latin typeface="Times New Roman" panose="02020603050405020304" pitchFamily="18" charset="0"/>
              </a:rPr>
              <a:t>إلى مختلف الفئات العمرية والجنسيات.</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7410" name="Picture 2" descr="Portfolio Rebalancing Strategies- How ...">
            <a:extLst>
              <a:ext uri="{FF2B5EF4-FFF2-40B4-BE49-F238E27FC236}">
                <a16:creationId xmlns:a16="http://schemas.microsoft.com/office/drawing/2014/main" id="{582CF7C3-F234-408D-A5A7-8EA6C1AF5E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1064" y="4434620"/>
            <a:ext cx="2481974" cy="16516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20455602"/>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188704" y="931455"/>
            <a:ext cx="6619021"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التوعية والتدريب كجزء من الحلول</a:t>
            </a:r>
          </a:p>
        </p:txBody>
      </p:sp>
      <p:sp>
        <p:nvSpPr>
          <p:cNvPr id="48" name="TextBox 47"/>
          <p:cNvSpPr txBox="1"/>
          <p:nvPr/>
        </p:nvSpPr>
        <p:spPr>
          <a:xfrm>
            <a:off x="849055" y="1665430"/>
            <a:ext cx="10812720" cy="4307077"/>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يُعتبر توعية فرق التسويق والتقنية بأهمية الموضوع جانب مهم في مواجهة التحيّز الخوارزمي. حيث يجب تدريبهم على التعرف على أشكال التمييز المحتملة وكيفية تصحيحها. يشمل ذلك فهم الطبيعة الاجتماعية للبيانات وتأثيراتها. وإن بناء ثقافة مؤسسية تراعي العدالة في أدوات الذكاء الاصطناعي يعزز الاستخدام الأخلاقي.</a:t>
            </a:r>
          </a:p>
          <a:p>
            <a:pPr marL="231775" algn="just" rtl="1">
              <a:lnSpc>
                <a:spcPct val="200000"/>
              </a:lnSpc>
            </a:pPr>
            <a:r>
              <a:rPr lang="ar-SY" sz="2000" dirty="0">
                <a:latin typeface="Times New Roman" panose="02020603050405020304" pitchFamily="18" charset="0"/>
              </a:rPr>
              <a:t>كما أن إشراك العاملين في حوارات منتظمة حول أخلاقيات الذكاء الاصطناعي يُنمّي الحس النقدي لديهم، ويُقلل من احتمال تجاهل الانحياز. وتكمن الفعالية في دمج هذه المبادئ في سياسات العمل اليومية، لا في الاكتفاء بالتدريب النظري فقط.</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ورش عمل تدريبية لشركات التسويق الرقمية تركز على أخلاقيات الذكاء</a:t>
            </a:r>
          </a:p>
          <a:p>
            <a:pPr marL="231775" algn="just" rtl="1">
              <a:lnSpc>
                <a:spcPct val="200000"/>
              </a:lnSpc>
            </a:pPr>
            <a:r>
              <a:rPr lang="ar-SY" sz="2000" dirty="0">
                <a:latin typeface="Times New Roman" panose="02020603050405020304" pitchFamily="18" charset="0"/>
              </a:rPr>
              <a:t> الاصطناعي وتقنيات مكافحة التحيّز.</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32237" y="639506"/>
            <a:ext cx="1346613"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8434" name="Picture 2">
            <a:extLst>
              <a:ext uri="{FF2B5EF4-FFF2-40B4-BE49-F238E27FC236}">
                <a16:creationId xmlns:a16="http://schemas.microsoft.com/office/drawing/2014/main" id="{8B4BE788-A9F7-4E9F-BD70-D470908120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9055" y="4576215"/>
            <a:ext cx="2799214" cy="1556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32851829"/>
      </p:ext>
    </p:extLst>
  </p:cSld>
  <p:clrMapOvr>
    <a:masterClrMapping/>
  </p:clrMapOvr>
  <mc:AlternateContent xmlns:mc="http://schemas.openxmlformats.org/markup-compatibility/2006" xmlns:p14="http://schemas.microsoft.com/office/powerpoint/2010/main">
    <mc:Choice Requires="p14">
      <p:transition p14:dur="10" advTm="192419"/>
    </mc:Choice>
    <mc:Fallback xmlns="">
      <p:transition advTm="192419"/>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89294" y="933622"/>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المسؤولية القانونية والتنظيمية تجاه التحيّز</a:t>
            </a:r>
          </a:p>
        </p:txBody>
      </p:sp>
      <p:sp>
        <p:nvSpPr>
          <p:cNvPr id="48" name="TextBox 47"/>
          <p:cNvSpPr txBox="1"/>
          <p:nvPr/>
        </p:nvSpPr>
        <p:spPr>
          <a:xfrm>
            <a:off x="886409" y="1603492"/>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تشترط قوانين حماية المستهلك والمساواة مثل (</a:t>
            </a:r>
            <a:r>
              <a:rPr lang="en-US" sz="2000" dirty="0">
                <a:latin typeface="Times New Roman" panose="02020603050405020304" pitchFamily="18" charset="0"/>
              </a:rPr>
              <a:t>GDPR</a:t>
            </a:r>
            <a:r>
              <a:rPr lang="ar-SY" sz="2000" dirty="0">
                <a:latin typeface="Times New Roman" panose="02020603050405020304" pitchFamily="18" charset="0"/>
              </a:rPr>
              <a:t>) الأوروبية توفير بيئة خالية من التمييز في التسويق الرقمي. الشركات قد تواجه غرامات أو عقوبات في حال ثبوت تحيّز يؤثر على فرص المستهلكين. لذا، تشمل المسؤولية القانونية مراجعة خوارزميات التسويق بانتظام والتأكد من التزامها بمعايير العدالة والشفافية.</a:t>
            </a:r>
            <a:r>
              <a:rPr lang="en-US" sz="2000" dirty="0">
                <a:latin typeface="Times New Roman" panose="02020603050405020304" pitchFamily="18" charset="0"/>
              </a:rPr>
              <a:t> </a:t>
            </a:r>
            <a:r>
              <a:rPr lang="ar-SY" sz="2000" dirty="0">
                <a:latin typeface="Times New Roman" panose="02020603050405020304" pitchFamily="18" charset="0"/>
              </a:rPr>
              <a:t>تعمل هذه القوانين على تعزيز ثقة المستهلكين في الأسواق الرقمية، وتحفّز الشركات على تبني ممارسات عادلة ومسؤولة. كما تشكل أساساً لتطوير إطار تنظيمي عالمي يحمي الحقوق الرقمية في ظل التطور التكنولوجي السريع. وتُعد العقوبات القانونية رادعاً قوياً يدفع الشركات إلى عدم التهاون في معالجة التمييز. </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فرضت بعض الدول غرامات على شركات، لأن أنظمتها الرقمية تميزت </a:t>
            </a:r>
          </a:p>
          <a:p>
            <a:pPr marL="231775" algn="just" rtl="1">
              <a:lnSpc>
                <a:spcPct val="200000"/>
              </a:lnSpc>
            </a:pPr>
            <a:r>
              <a:rPr lang="ar-SY" sz="2000" dirty="0">
                <a:latin typeface="Times New Roman" panose="02020603050405020304" pitchFamily="18" charset="0"/>
              </a:rPr>
              <a:t>ضد مجموعات عرقية أو اجتماعية.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29600" y="639506"/>
            <a:ext cx="1449251"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19458" name="Picture 2" descr="Easy GDPR for Software Professionals ...">
            <a:extLst>
              <a:ext uri="{FF2B5EF4-FFF2-40B4-BE49-F238E27FC236}">
                <a16:creationId xmlns:a16="http://schemas.microsoft.com/office/drawing/2014/main" id="{0F4BF2FE-EA64-4439-8F79-3E8A37C491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6327" y="4672070"/>
            <a:ext cx="2836505" cy="13916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87590132"/>
      </p:ext>
    </p:extLst>
  </p:cSld>
  <p:clrMapOvr>
    <a:masterClrMapping/>
  </p:clrMapOvr>
  <mc:AlternateContent xmlns:mc="http://schemas.openxmlformats.org/markup-compatibility/2006" xmlns:p14="http://schemas.microsoft.com/office/powerpoint/2010/main">
    <mc:Choice Requires="p14">
      <p:transition p14:dur="10" advTm="129927"/>
    </mc:Choice>
    <mc:Fallback xmlns="">
      <p:transition advTm="12992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10593" y="931455"/>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بناء خوارزميات تسويق عادلة ومستدامة</a:t>
            </a:r>
          </a:p>
        </p:txBody>
      </p:sp>
      <p:sp>
        <p:nvSpPr>
          <p:cNvPr id="48" name="TextBox 47"/>
          <p:cNvSpPr txBox="1"/>
          <p:nvPr/>
        </p:nvSpPr>
        <p:spPr>
          <a:xfrm>
            <a:off x="739518" y="1802974"/>
            <a:ext cx="10812720" cy="4305730"/>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إن بناء خوارزميات تسويق عادلة يتطلب تصميماً يبدأ من مرحلة جمع البيانات مروراً ببرمجة الأنظمة وحتى عملية النشر. يشمل ذلك تضمين معايير أخلاقية في كل مرحلة، بالإضافة إلى آليات تقييم مستمرة لقياس العدالة. تبني هذا النهج يعزز سمعة الشركة ويوفر تجارب متساوية للعملاء، مما يزيد من نجاح الحملات التسويقية. كما أن إشراك فرق متعددة التخصصات - تشمل خبراء تقنيين، ومختصين في السلوك البشري، وخبراء قانونيين - يساعد على رصد المشكلات المحتملة قبل وقوعها.</a:t>
            </a:r>
          </a:p>
          <a:p>
            <a:pPr marL="231775" algn="just" rtl="1">
              <a:lnSpc>
                <a:spcPct val="200000"/>
              </a:lnSpc>
            </a:pPr>
            <a:r>
              <a:rPr lang="ar-SY" sz="2000" dirty="0">
                <a:latin typeface="Times New Roman" panose="02020603050405020304" pitchFamily="18" charset="0"/>
              </a:rPr>
              <a:t>وعلى المدى الطويل، يسهم هذا النهج في بناء علاقة ثقة قوية مع الجمهور، وتوسيع قاعدة العملاء بشكل أكثر شمولاً وعدلاً.</a:t>
            </a:r>
          </a:p>
          <a:p>
            <a:pPr marL="231775" algn="just" rtl="1">
              <a:lnSpc>
                <a:spcPct val="200000"/>
              </a:lnSpc>
            </a:pPr>
            <a:r>
              <a:rPr lang="ar-SY" sz="2000" dirty="0">
                <a:latin typeface="Times New Roman" panose="02020603050405020304" pitchFamily="18" charset="0"/>
              </a:rPr>
              <a:t> </a:t>
            </a:r>
            <a:r>
              <a:rPr lang="ar-SY" sz="2000" b="1" u="sng" dirty="0">
                <a:latin typeface="Times New Roman" panose="02020603050405020304" pitchFamily="18" charset="0"/>
              </a:rPr>
              <a:t>مثال:</a:t>
            </a:r>
            <a:r>
              <a:rPr lang="ar-SY" sz="2000" b="1" dirty="0">
                <a:latin typeface="Times New Roman" panose="02020603050405020304" pitchFamily="18" charset="0"/>
              </a:rPr>
              <a:t> </a:t>
            </a:r>
            <a:r>
              <a:rPr lang="ar-SY" sz="2000" dirty="0">
                <a:latin typeface="Times New Roman" panose="02020603050405020304" pitchFamily="18" charset="0"/>
              </a:rPr>
              <a:t>شركة تطور نظام توصية يعتمد على تقييم مستمر للنتائج لضمان </a:t>
            </a:r>
          </a:p>
          <a:p>
            <a:pPr marL="231775" algn="just" rtl="1">
              <a:lnSpc>
                <a:spcPct val="200000"/>
              </a:lnSpc>
            </a:pPr>
            <a:r>
              <a:rPr lang="ar-SY" sz="2000" dirty="0">
                <a:latin typeface="Times New Roman" panose="02020603050405020304" pitchFamily="18" charset="0"/>
              </a:rPr>
              <a:t>توزيع الفرص بشكل متكافئ بين جميع العملاء.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0482" name="Picture 2" descr="Social Media Algorithms Work in 2025 ...">
            <a:extLst>
              <a:ext uri="{FF2B5EF4-FFF2-40B4-BE49-F238E27FC236}">
                <a16:creationId xmlns:a16="http://schemas.microsoft.com/office/drawing/2014/main" id="{4470DA99-C025-45AD-8471-95FD1293A0B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004" y="4730619"/>
            <a:ext cx="2694603" cy="13556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1344089"/>
      </p:ext>
    </p:extLst>
  </p:cSld>
  <p:clrMapOvr>
    <a:masterClrMapping/>
  </p:clrMapOvr>
  <mc:AlternateContent xmlns:mc="http://schemas.openxmlformats.org/markup-compatibility/2006" xmlns:p14="http://schemas.microsoft.com/office/powerpoint/2010/main">
    <mc:Choice Requires="p14">
      <p:transition p14:dur="10" advTm="129927"/>
    </mc:Choice>
    <mc:Fallback xmlns="">
      <p:transition advTm="12992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35653" y="721876"/>
            <a:ext cx="4501553" cy="1292662"/>
          </a:xfrm>
          <a:prstGeom prst="rect">
            <a:avLst/>
          </a:prstGeom>
          <a:noFill/>
        </p:spPr>
        <p:txBody>
          <a:bodyPr wrap="none" rtlCol="0">
            <a:spAutoFit/>
          </a:bodyPr>
          <a:lstStyle/>
          <a:p>
            <a:pPr algn="ctr" rtl="1"/>
            <a:r>
              <a:rPr lang="ar-SY" sz="2600" b="1" dirty="0">
                <a:solidFill>
                  <a:srgbClr val="00B0F0"/>
                </a:solidFill>
                <a:latin typeface="Alexandria" charset="0"/>
                <a:cs typeface="Alexandria" charset="0"/>
              </a:rPr>
              <a:t>المحور الرابع</a:t>
            </a:r>
          </a:p>
          <a:p>
            <a:pPr algn="ctr" rtl="1"/>
            <a:r>
              <a:rPr lang="ar-SY" sz="2600" dirty="0">
                <a:solidFill>
                  <a:srgbClr val="00B0F0"/>
                </a:solidFill>
                <a:latin typeface="Alexandria" charset="0"/>
                <a:cs typeface="Alexandria" charset="0"/>
              </a:rPr>
              <a:t>الامتثال للتشريعات الرقمية مثل(</a:t>
            </a:r>
            <a:r>
              <a:rPr lang="en-US" sz="2600" dirty="0">
                <a:solidFill>
                  <a:srgbClr val="00B0F0"/>
                </a:solidFill>
                <a:latin typeface="Alexandria" charset="0"/>
                <a:cs typeface="Alexandria" charset="0"/>
              </a:rPr>
              <a:t>GDPR</a:t>
            </a:r>
            <a:r>
              <a:rPr lang="ar-SY" sz="2600" dirty="0">
                <a:solidFill>
                  <a:srgbClr val="00B0F0"/>
                </a:solidFill>
                <a:latin typeface="Alexandria" charset="0"/>
                <a:cs typeface="Alexandria" charset="0"/>
              </a:rPr>
              <a:t>)</a:t>
            </a:r>
          </a:p>
          <a:p>
            <a:pPr algn="ctr" rtl="1"/>
            <a:r>
              <a:rPr lang="en-US" sz="2600" dirty="0">
                <a:solidFill>
                  <a:srgbClr val="00B0F0"/>
                </a:solidFill>
                <a:latin typeface="Alexandria" charset="0"/>
                <a:cs typeface="Alexandria" charset="0"/>
              </a:rPr>
              <a:t> </a:t>
            </a:r>
            <a:r>
              <a:rPr lang="ar-SY" sz="2600" dirty="0">
                <a:solidFill>
                  <a:srgbClr val="00B0F0"/>
                </a:solidFill>
                <a:latin typeface="Alexandria" charset="0"/>
                <a:cs typeface="Alexandria" charset="0"/>
              </a:rPr>
              <a:t>و(</a:t>
            </a:r>
            <a:r>
              <a:rPr lang="en-US" sz="2600" dirty="0">
                <a:solidFill>
                  <a:srgbClr val="00B0F0"/>
                </a:solidFill>
                <a:latin typeface="Alexandria" charset="0"/>
                <a:cs typeface="Alexandria" charset="0"/>
              </a:rPr>
              <a:t>CCPA</a:t>
            </a:r>
            <a:r>
              <a:rPr lang="ar-SY" sz="2600" dirty="0">
                <a:solidFill>
                  <a:srgbClr val="00B0F0"/>
                </a:solidFill>
                <a:latin typeface="Alexandria" charset="0"/>
                <a:cs typeface="Alexandria" charset="0"/>
              </a:rPr>
              <a:t>)</a:t>
            </a:r>
            <a:r>
              <a:rPr lang="en-US" sz="2600" dirty="0">
                <a:solidFill>
                  <a:srgbClr val="00B0F0"/>
                </a:solidFill>
                <a:latin typeface="Alexandria" charset="0"/>
                <a:cs typeface="Alexandria" charset="0"/>
              </a:rPr>
              <a:t> </a:t>
            </a:r>
            <a:r>
              <a:rPr lang="ar-SY" sz="2600" dirty="0">
                <a:solidFill>
                  <a:srgbClr val="00B0F0"/>
                </a:solidFill>
                <a:latin typeface="Alexandria" charset="0"/>
                <a:cs typeface="Alexandria" charset="0"/>
              </a:rPr>
              <a:t>في الحملات التسويقية</a:t>
            </a:r>
            <a:endParaRPr lang="en-US" sz="2600" dirty="0">
              <a:solidFill>
                <a:srgbClr val="00B0F0"/>
              </a:solidFill>
              <a:latin typeface="Alexandria" charset="0"/>
              <a:cs typeface="Alexandria" charset="0"/>
            </a:endParaRPr>
          </a:p>
        </p:txBody>
      </p:sp>
      <p:sp>
        <p:nvSpPr>
          <p:cNvPr id="43" name="TextBox 42"/>
          <p:cNvSpPr txBox="1"/>
          <p:nvPr/>
        </p:nvSpPr>
        <p:spPr>
          <a:xfrm>
            <a:off x="5018860" y="1237666"/>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6592519"/>
      </p:ext>
    </p:extLst>
  </p:cSld>
  <p:clrMapOvr>
    <a:masterClrMapping/>
  </p:clrMapOvr>
  <mc:AlternateContent xmlns:mc="http://schemas.openxmlformats.org/markup-compatibility/2006" xmlns:p14="http://schemas.microsoft.com/office/powerpoint/2010/main">
    <mc:Choice Requires="p14">
      <p:transition spd="slow" p14:dur="2000" advTm="16310"/>
    </mc:Choice>
    <mc:Fallback xmlns="">
      <p:transition spd="slow" advTm="163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822282" y="1558949"/>
            <a:ext cx="4865639" cy="4659289"/>
          </a:xfrm>
          <a:prstGeom prst="rect">
            <a:avLst/>
          </a:prstGeom>
        </p:spPr>
        <p:txBody>
          <a:bodyPr wrap="square">
            <a:spAutoFit/>
          </a:bodyPr>
          <a:lstStyle/>
          <a:p>
            <a:pPr algn="just" rtl="1">
              <a:lnSpc>
                <a:spcPct val="150000"/>
              </a:lnSpc>
            </a:pPr>
            <a:r>
              <a:rPr lang="ar-SY" sz="2000" dirty="0"/>
              <a:t>في عصر البيانات، أصبح الامتثال للتشريعات الرقمية مثل (</a:t>
            </a:r>
            <a:r>
              <a:rPr lang="en-US" sz="2000" dirty="0"/>
              <a:t>GDPR</a:t>
            </a:r>
            <a:r>
              <a:rPr lang="ar-SY" sz="2000" dirty="0"/>
              <a:t>) و(</a:t>
            </a:r>
            <a:r>
              <a:rPr lang="en-US" sz="2000" dirty="0"/>
              <a:t>CCPA</a:t>
            </a:r>
            <a:r>
              <a:rPr lang="ar-SY" sz="2000" dirty="0"/>
              <a:t>)</a:t>
            </a:r>
            <a:r>
              <a:rPr lang="en-US" sz="2000" dirty="0"/>
              <a:t> </a:t>
            </a:r>
            <a:r>
              <a:rPr lang="ar-SY" sz="2000" dirty="0"/>
              <a:t>ضرورة ملحّة في الحملات التسويقية. هذه القوانين لا تقتصر على حماية خصوصية المستخدمين، بل تُعد أساساً لبناء علاقة شفافة ومسؤولة مع الجمهور. يتطلب الالتزام بها مراجعة شاملة لكيفية جمع البيانات واستخدامها. كما أن تجاهل هذه التشريعات قد يؤدي إلى غرامات مالية ويضر بسمعة الشركة. من جهة أخرى، يعزز الامتثال من ولاء العملاء وثقتهم على المدى الطويل. هذا المحور يستعرض المبادئ، الآليات، التحديات، والفرص المرتبطة بالتسويق المتوافق مع القوانين الرقمية.</a:t>
            </a:r>
            <a:endParaRPr lang="en-US" sz="2000" dirty="0"/>
          </a:p>
        </p:txBody>
      </p:sp>
      <p:sp>
        <p:nvSpPr>
          <p:cNvPr id="17" name="TextBox 16"/>
          <p:cNvSpPr txBox="1"/>
          <p:nvPr/>
        </p:nvSpPr>
        <p:spPr>
          <a:xfrm>
            <a:off x="6905603" y="4342194"/>
            <a:ext cx="4392346" cy="492443"/>
          </a:xfrm>
          <a:prstGeom prst="rect">
            <a:avLst/>
          </a:prstGeom>
          <a:noFill/>
        </p:spPr>
        <p:txBody>
          <a:bodyPr wrap="square" rtlCol="0">
            <a:spAutoFit/>
          </a:bodyPr>
          <a:lstStyle/>
          <a:p>
            <a:pPr algn="ctr"/>
            <a:r>
              <a:rPr lang="ar-SY" sz="2600" b="1" dirty="0">
                <a:solidFill>
                  <a:srgbClr val="00B0F0"/>
                </a:solidFill>
                <a:latin typeface="Alexandria" charset="0"/>
                <a:cs typeface="Alexandria" charset="0"/>
              </a:rPr>
              <a:t>مقدمة تحليلية</a:t>
            </a:r>
            <a:endParaRPr lang="ar-SY" sz="2600" dirty="0">
              <a:solidFill>
                <a:srgbClr val="00B0F0"/>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Rectangle 12">
            <a:extLst>
              <a:ext uri="{FF2B5EF4-FFF2-40B4-BE49-F238E27FC236}">
                <a16:creationId xmlns:a16="http://schemas.microsoft.com/office/drawing/2014/main" id="{0A42A053-B159-4774-8B00-177B4403EA6B}"/>
              </a:ext>
            </a:extLst>
          </p:cNvPr>
          <p:cNvSpPr/>
          <p:nvPr/>
        </p:nvSpPr>
        <p:spPr>
          <a:xfrm>
            <a:off x="5827455" y="351546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4" name="TextBox 13">
            <a:extLst>
              <a:ext uri="{FF2B5EF4-FFF2-40B4-BE49-F238E27FC236}">
                <a16:creationId xmlns:a16="http://schemas.microsoft.com/office/drawing/2014/main" id="{CB292B76-7816-4ED3-A87A-13B73B4252DE}"/>
              </a:ext>
            </a:extLst>
          </p:cNvPr>
          <p:cNvSpPr txBox="1"/>
          <p:nvPr/>
        </p:nvSpPr>
        <p:spPr>
          <a:xfrm>
            <a:off x="5895220" y="3635439"/>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a:t>
            </a:r>
            <a:r>
              <a:rPr lang="ar-SY" sz="4000" b="1" dirty="0">
                <a:solidFill>
                  <a:schemeClr val="bg1"/>
                </a:solidFill>
                <a:latin typeface="Alexandria" charset="0"/>
                <a:cs typeface="Alexandria" charset="0"/>
              </a:rPr>
              <a:t>4</a:t>
            </a:r>
            <a:endParaRPr lang="en-US" sz="4000" b="1" dirty="0">
              <a:solidFill>
                <a:schemeClr val="bg1"/>
              </a:solidFill>
              <a:latin typeface="Alexandria" charset="0"/>
              <a:cs typeface="Alexandria" charset="0"/>
            </a:endParaRPr>
          </a:p>
        </p:txBody>
      </p:sp>
    </p:spTree>
    <p:extLst>
      <p:ext uri="{BB962C8B-B14F-4D97-AF65-F5344CB8AC3E}">
        <p14:creationId xmlns:p14="http://schemas.microsoft.com/office/powerpoint/2010/main" val="178005244"/>
      </p:ext>
    </p:extLst>
  </p:cSld>
  <p:clrMapOvr>
    <a:masterClrMapping/>
  </p:clrMapOvr>
  <p:transition spd="slow" advTm="51836">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70301" y="796648"/>
            <a:ext cx="675343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أهمية الامتثال للتشريعات الرقمية في التسويق</a:t>
            </a:r>
          </a:p>
        </p:txBody>
      </p:sp>
      <p:sp>
        <p:nvSpPr>
          <p:cNvPr id="48" name="TextBox 47"/>
          <p:cNvSpPr txBox="1"/>
          <p:nvPr/>
        </p:nvSpPr>
        <p:spPr>
          <a:xfrm>
            <a:off x="825500" y="1627775"/>
            <a:ext cx="10541000" cy="4730590"/>
          </a:xfrm>
          <a:prstGeom prst="rect">
            <a:avLst/>
          </a:prstGeom>
          <a:noFill/>
        </p:spPr>
        <p:txBody>
          <a:bodyPr wrap="square" rtlCol="0">
            <a:spAutoFit/>
          </a:bodyPr>
          <a:lstStyle/>
          <a:p>
            <a:pPr algn="just" rtl="1">
              <a:lnSpc>
                <a:spcPct val="200000"/>
              </a:lnSpc>
            </a:pPr>
            <a:r>
              <a:rPr lang="ar-SY" sz="2000" dirty="0">
                <a:effectLst/>
                <a:ea typeface="Times New Roman" panose="02020603050405020304" pitchFamily="18" charset="0"/>
              </a:rPr>
              <a:t>إن </a:t>
            </a:r>
            <a:r>
              <a:rPr lang="ar-SA" sz="2000" dirty="0">
                <a:effectLst/>
                <a:ea typeface="Times New Roman" panose="02020603050405020304" pitchFamily="18" charset="0"/>
              </a:rPr>
              <a:t>الامتثال للقوانين الرقمية مثل قانون حماية البيانات الأوروبي </a:t>
            </a:r>
            <a:r>
              <a:rPr lang="ar-SY" sz="2000" dirty="0">
                <a:effectLst/>
                <a:ea typeface="Times New Roman" panose="02020603050405020304" pitchFamily="18" charset="0"/>
              </a:rPr>
              <a:t>(</a:t>
            </a:r>
            <a:r>
              <a:rPr lang="en-US" sz="2000" b="0" i="0" dirty="0">
                <a:effectLst/>
                <a:latin typeface="Google Sans"/>
              </a:rPr>
              <a:t>General Data Protection Regulation - GDPR</a:t>
            </a:r>
            <a:r>
              <a:rPr lang="ar-SY" sz="2000" dirty="0">
                <a:effectLst/>
                <a:ea typeface="Times New Roman" panose="02020603050405020304" pitchFamily="18" charset="0"/>
              </a:rPr>
              <a:t>) </a:t>
            </a:r>
            <a:r>
              <a:rPr lang="ar-SA" sz="2000" dirty="0">
                <a:effectLst/>
                <a:ea typeface="Times New Roman" panose="02020603050405020304" pitchFamily="18" charset="0"/>
              </a:rPr>
              <a:t>وقانون خصوصية المستهلك في كاليفورنيا </a:t>
            </a:r>
            <a:r>
              <a:rPr lang="ar-SY" sz="2000" dirty="0">
                <a:effectLst/>
                <a:ea typeface="Times New Roman" panose="02020603050405020304" pitchFamily="18" charset="0"/>
              </a:rPr>
              <a:t>(</a:t>
            </a:r>
            <a:r>
              <a:rPr lang="en-US" sz="2000" dirty="0">
                <a:effectLst/>
                <a:ea typeface="Times New Roman" panose="02020603050405020304" pitchFamily="18" charset="0"/>
              </a:rPr>
              <a:t>California Consumer Privacy Act -CCPA</a:t>
            </a:r>
            <a:r>
              <a:rPr lang="ar-SY" sz="2000" dirty="0">
                <a:effectLst/>
                <a:ea typeface="Times New Roman" panose="02020603050405020304" pitchFamily="18" charset="0"/>
              </a:rPr>
              <a:t>) </a:t>
            </a:r>
            <a:r>
              <a:rPr lang="ar-SA" sz="2000" dirty="0">
                <a:effectLst/>
                <a:ea typeface="Times New Roman" panose="02020603050405020304" pitchFamily="18" charset="0"/>
              </a:rPr>
              <a:t>ضروري لضمان حقوق الأفراد في حماية بياناتهم. تتطلب هذه القوانين موافقة واضحة من المستخدم لجمع البيانات، مع إمكانية سحبها في أي وقت. عدم الامتثال يعرض الشركات لغرامات مالية كبيرة ويضر بسمعتها. لذلك، يجب دمج متطلبات هذه القوانين في جميع مراحل الحملات التسويقية.</a:t>
            </a:r>
            <a:endParaRPr lang="en-US" sz="2000" dirty="0">
              <a:effectLst/>
              <a:ea typeface="Times New Roman" panose="02020603050405020304" pitchFamily="18" charset="0"/>
            </a:endParaRPr>
          </a:p>
          <a:p>
            <a:pPr algn="just" rtl="1">
              <a:lnSpc>
                <a:spcPct val="250000"/>
              </a:lnSpc>
            </a:pPr>
            <a:r>
              <a:rPr lang="ar-SA" sz="2000" b="1" u="sng" dirty="0">
                <a:effectLst/>
                <a:ea typeface="Times New Roman" panose="02020603050405020304" pitchFamily="18" charset="0"/>
              </a:rPr>
              <a:t>مثال</a:t>
            </a:r>
            <a:r>
              <a:rPr lang="ar-SA" sz="2000" dirty="0">
                <a:effectLst/>
                <a:ea typeface="Times New Roman" panose="02020603050405020304" pitchFamily="18" charset="0"/>
              </a:rPr>
              <a:t>: فرض الاتحاد الأوروبي غرامات على شركات لعدم احترامها </a:t>
            </a:r>
            <a:endParaRPr lang="ar-SY" sz="2000" dirty="0">
              <a:effectLst/>
              <a:ea typeface="Times New Roman" panose="02020603050405020304" pitchFamily="18" charset="0"/>
            </a:endParaRPr>
          </a:p>
          <a:p>
            <a:pPr algn="just" rtl="1">
              <a:lnSpc>
                <a:spcPct val="250000"/>
              </a:lnSpc>
            </a:pPr>
            <a:r>
              <a:rPr lang="ar-SA" sz="2000" dirty="0">
                <a:effectLst/>
                <a:ea typeface="Times New Roman" panose="02020603050405020304" pitchFamily="18" charset="0"/>
              </a:rPr>
              <a:t>حق المستخدم في طلب حذف بياناته وفق</a:t>
            </a:r>
            <a:r>
              <a:rPr lang="ar-SY" sz="2000" dirty="0">
                <a:effectLst/>
                <a:ea typeface="Times New Roman" panose="02020603050405020304" pitchFamily="18" charset="0"/>
              </a:rPr>
              <a:t> (</a:t>
            </a:r>
            <a:r>
              <a:rPr lang="en-US" sz="2000" dirty="0">
                <a:effectLst/>
                <a:ea typeface="Times New Roman" panose="02020603050405020304" pitchFamily="18" charset="0"/>
              </a:rPr>
              <a:t>GDPR</a:t>
            </a:r>
            <a:r>
              <a:rPr lang="ar-SY" sz="2000" dirty="0">
                <a:effectLst/>
                <a:ea typeface="Times New Roman" panose="02020603050405020304" pitchFamily="18" charset="0"/>
              </a:rPr>
              <a:t>)            </a:t>
            </a:r>
            <a:endParaRPr lang="en-US" sz="2000" dirty="0">
              <a:effectLst/>
              <a:ea typeface="Times New Roman" panose="02020603050405020304" pitchFamily="18" charset="0"/>
            </a:endParaRPr>
          </a:p>
          <a:p>
            <a:pPr algn="just" rtl="1">
              <a:lnSpc>
                <a:spcPct val="250000"/>
              </a:lnSpc>
            </a:pP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أولاً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1506" name="Picture 2" descr="CCPA - California Consumer Privacy Act ...">
            <a:extLst>
              <a:ext uri="{FF2B5EF4-FFF2-40B4-BE49-F238E27FC236}">
                <a16:creationId xmlns:a16="http://schemas.microsoft.com/office/drawing/2014/main" id="{D2D6B4FC-EA35-4428-9A4A-FEF05A17431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73369" y="4189446"/>
            <a:ext cx="3041371" cy="17190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44850833"/>
      </p:ext>
    </p:extLst>
  </p:cSld>
  <p:clrMapOvr>
    <a:masterClrMapping/>
  </p:clrMapOvr>
  <mc:AlternateContent xmlns:mc="http://schemas.openxmlformats.org/markup-compatibility/2006" xmlns:p14="http://schemas.microsoft.com/office/powerpoint/2010/main">
    <mc:Choice Requires="p14">
      <p:transition p14:dur="10" advTm="154356"/>
    </mc:Choice>
    <mc:Fallback xmlns="">
      <p:transition advTm="15435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026458" y="931455"/>
            <a:ext cx="6753432"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المبادئ الأساسية لقانون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GDPR</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a:t>
            </a:r>
          </a:p>
        </p:txBody>
      </p:sp>
      <p:sp>
        <p:nvSpPr>
          <p:cNvPr id="48" name="TextBox 47"/>
          <p:cNvSpPr txBox="1"/>
          <p:nvPr/>
        </p:nvSpPr>
        <p:spPr>
          <a:xfrm>
            <a:off x="769867" y="1871484"/>
            <a:ext cx="10541000" cy="4421147"/>
          </a:xfrm>
          <a:prstGeom prst="rect">
            <a:avLst/>
          </a:prstGeom>
          <a:noFill/>
        </p:spPr>
        <p:txBody>
          <a:bodyPr wrap="square" rtlCol="0">
            <a:spAutoFit/>
          </a:bodyPr>
          <a:lstStyle/>
          <a:p>
            <a:pPr algn="just" rtl="1">
              <a:lnSpc>
                <a:spcPct val="200000"/>
              </a:lnSpc>
            </a:pPr>
            <a:r>
              <a:rPr lang="ar-SY" sz="2000" dirty="0"/>
              <a:t>يركز (</a:t>
            </a:r>
            <a:r>
              <a:rPr lang="en-US" sz="2000" dirty="0"/>
              <a:t>GDPR</a:t>
            </a:r>
            <a:r>
              <a:rPr lang="ar-SY" sz="2000" dirty="0"/>
              <a:t>) على عدة مبادئ أساسية مثل الشفافية (الشركات يجب أن تُبلغ المستخدمين بوضوح عن كيفية استخدام بياناتهم)، والموافقة الصريحة (أي لا يُسمح بجمع أو معالجة البيانات الشخصية إلا إذا وافق المستخدم بوضوح على ذلك)، وحق الوصول إلى البيانات (تقديم وسائل سهلة للمستخدمين لمراجعة بياناتهم أو تعديلها)، والحق في النسيان (يعني أن للمستخدم الحق في طلب حذف بياناته الشخصية من أنظمة الشركة، إذا لم يعد هناك مبرر قانوني أو مشروع للاحتفاظ بها).</a:t>
            </a:r>
          </a:p>
          <a:p>
            <a:pPr algn="just" rtl="1">
              <a:lnSpc>
                <a:spcPct val="200000"/>
              </a:lnSpc>
            </a:pPr>
            <a:r>
              <a:rPr lang="ar-SY" sz="2000" dirty="0"/>
              <a:t> </a:t>
            </a:r>
            <a:r>
              <a:rPr lang="ar-SY" sz="2000" b="1" u="sng" dirty="0"/>
              <a:t>مثال</a:t>
            </a:r>
            <a:r>
              <a:rPr lang="ar-SY" sz="2000" dirty="0"/>
              <a:t>: توفر المواقع نافذة إعدادات تتيح للمستخدم تفعيل أو تعطيل </a:t>
            </a:r>
            <a:endParaRPr lang="en-US" sz="2000" dirty="0"/>
          </a:p>
          <a:p>
            <a:pPr algn="just" rtl="1">
              <a:lnSpc>
                <a:spcPct val="200000"/>
              </a:lnSpc>
            </a:pPr>
            <a:r>
              <a:rPr lang="ar-SY" sz="2000" dirty="0"/>
              <a:t>ملفات تعريف الارتباط كجزء من التزام (</a:t>
            </a:r>
            <a:r>
              <a:rPr lang="en-US" sz="2000" dirty="0"/>
              <a:t>GDPR</a:t>
            </a:r>
            <a:r>
              <a:rPr lang="ar-SY" sz="2000" dirty="0"/>
              <a:t>).</a:t>
            </a:r>
            <a:endParaRPr lang="en-US" sz="2000" dirty="0"/>
          </a:p>
          <a:p>
            <a:pPr algn="just" rtl="1">
              <a:lnSpc>
                <a:spcPct val="250000"/>
              </a:lnSpc>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ثانياً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2532" name="Picture 4" descr="Basic Principles: Over 906 Royalty-Free ...">
            <a:extLst>
              <a:ext uri="{FF2B5EF4-FFF2-40B4-BE49-F238E27FC236}">
                <a16:creationId xmlns:a16="http://schemas.microsoft.com/office/drawing/2014/main" id="{60DDC901-5DD3-4417-9FD8-615A4898F5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9867" y="3901055"/>
            <a:ext cx="3127407" cy="188293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88517932"/>
      </p:ext>
    </p:extLst>
  </p:cSld>
  <p:clrMapOvr>
    <a:masterClrMapping/>
  </p:clrMapOvr>
  <mc:AlternateContent xmlns:mc="http://schemas.openxmlformats.org/markup-compatibility/2006" xmlns:p14="http://schemas.microsoft.com/office/powerpoint/2010/main">
    <mc:Choice Requires="p14">
      <p:transition p14:dur="10" advTm="159937"/>
    </mc:Choice>
    <mc:Fallback xmlns="">
      <p:transition advTm="15993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504891" y="760602"/>
            <a:ext cx="6918842"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متطلبات قانون (</a:t>
            </a:r>
            <a:r>
              <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rPr>
              <a:t>CCPA</a:t>
            </a:r>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 وتأثيرها في التسويق</a:t>
            </a:r>
          </a:p>
        </p:txBody>
      </p:sp>
      <p:sp>
        <p:nvSpPr>
          <p:cNvPr id="48" name="TextBox 47"/>
          <p:cNvSpPr txBox="1"/>
          <p:nvPr/>
        </p:nvSpPr>
        <p:spPr>
          <a:xfrm>
            <a:off x="852463" y="1622052"/>
            <a:ext cx="10541000" cy="4921284"/>
          </a:xfrm>
          <a:prstGeom prst="rect">
            <a:avLst/>
          </a:prstGeom>
          <a:noFill/>
        </p:spPr>
        <p:txBody>
          <a:bodyPr wrap="square" rtlCol="0">
            <a:spAutoFit/>
          </a:bodyPr>
          <a:lstStyle/>
          <a:p>
            <a:pPr algn="just" rtl="1">
              <a:lnSpc>
                <a:spcPct val="200000"/>
              </a:lnSpc>
            </a:pPr>
            <a:r>
              <a:rPr lang="ar-SY" sz="2000" dirty="0"/>
              <a:t>ينص قانون (</a:t>
            </a:r>
            <a:r>
              <a:rPr lang="en-US" sz="2000" dirty="0"/>
              <a:t>CCPA</a:t>
            </a:r>
            <a:r>
              <a:rPr lang="ar-SY" sz="2000" dirty="0"/>
              <a:t>) على منح المستهلكين في كاليفورنيا حقوقاً واسعة بشأن بياناتهم الشخصية، منها معرفة البيانات التي يجمعها المعلنون ورفض بيعها. يجب على الشركات توفير إشعارات واضحة وتسهيل طلبات حذف البيانات، وتقديم قنوات يسيرة للمستخدمين لممارسة هذه الحقوق دون تعقيد. هذا القانون يُمثل خطوة مهمة نحو تعزيز حقوق الخصوصية في الولايات المتحدة. </a:t>
            </a:r>
            <a:endParaRPr lang="en-US" sz="2000" dirty="0"/>
          </a:p>
          <a:p>
            <a:pPr algn="just" rtl="1">
              <a:lnSpc>
                <a:spcPct val="200000"/>
              </a:lnSpc>
            </a:pPr>
            <a:r>
              <a:rPr lang="ar-SY" sz="2000" b="1" u="sng" dirty="0"/>
              <a:t>مثال</a:t>
            </a:r>
            <a:r>
              <a:rPr lang="ar-SY" sz="2000" dirty="0"/>
              <a:t>: شركة (</a:t>
            </a:r>
            <a:r>
              <a:rPr lang="en-US" sz="2000" b="1" dirty="0"/>
              <a:t>Tableau</a:t>
            </a:r>
            <a:r>
              <a:rPr lang="ar-SY" sz="2000" dirty="0"/>
              <a:t>) متخصصة في تحليل البيانات توفر أدوات امتثال واضحة لخصوصية المستخدم.</a:t>
            </a:r>
            <a:r>
              <a:rPr lang="en-US" sz="2000" b="1" dirty="0"/>
              <a:t> </a:t>
            </a:r>
            <a:endParaRPr lang="ar-SY" sz="2000" b="1" dirty="0"/>
          </a:p>
          <a:p>
            <a:pPr algn="just" rtl="1">
              <a:lnSpc>
                <a:spcPct val="200000"/>
              </a:lnSpc>
            </a:pPr>
            <a:r>
              <a:rPr lang="ar-SY" sz="2000" dirty="0"/>
              <a:t>تقدّم صفحة خاصة بعنوان </a:t>
            </a:r>
            <a:r>
              <a:rPr lang="ar-SY" sz="2000" b="1" dirty="0"/>
              <a:t>(</a:t>
            </a:r>
            <a:r>
              <a:rPr lang="en-US" sz="2000" b="1" dirty="0"/>
              <a:t>Do Not Sell My Personal Information</a:t>
            </a:r>
            <a:r>
              <a:rPr lang="ar-SY" sz="2000" b="1" dirty="0"/>
              <a:t>)</a:t>
            </a:r>
            <a:r>
              <a:rPr lang="en-US" sz="2000" dirty="0"/>
              <a:t> </a:t>
            </a:r>
            <a:r>
              <a:rPr lang="ar-SY" sz="2000" dirty="0"/>
              <a:t>تشرح كيفية إلغاء </a:t>
            </a:r>
          </a:p>
          <a:p>
            <a:pPr algn="just" rtl="1">
              <a:lnSpc>
                <a:spcPct val="200000"/>
              </a:lnSpc>
            </a:pPr>
            <a:r>
              <a:rPr lang="ar-SY" sz="2000" dirty="0"/>
              <a:t>تتبع ملفات التعرف على الزوار، وتتيح ضبط تفضيلات الخصوصية بوضوح.</a:t>
            </a:r>
          </a:p>
          <a:p>
            <a:pPr algn="just" rtl="1">
              <a:lnSpc>
                <a:spcPct val="200000"/>
              </a:lnSpc>
            </a:pPr>
            <a:r>
              <a:rPr lang="ar-SY" sz="2000" b="1" dirty="0"/>
              <a:t>رباط المنصة الذي يوضح ذلك: </a:t>
            </a:r>
            <a:r>
              <a:rPr lang="en-US" sz="2000" dirty="0">
                <a:hlinkClick r:id="rId3"/>
              </a:rPr>
              <a:t>https://termly.io/</a:t>
            </a:r>
            <a:endParaRPr lang="ar-SY" sz="2000" dirty="0"/>
          </a:p>
          <a:p>
            <a:pPr algn="just" rtl="1">
              <a:lnSpc>
                <a:spcPct val="200000"/>
              </a:lnSpc>
            </a:pPr>
            <a:endParaRPr lang="ar-SY" sz="2000" dirty="0"/>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ثالثاً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3554" name="Picture 2" descr="Marketplace - Tableau">
            <a:extLst>
              <a:ext uri="{FF2B5EF4-FFF2-40B4-BE49-F238E27FC236}">
                <a16:creationId xmlns:a16="http://schemas.microsoft.com/office/drawing/2014/main" id="{11A1B917-1DC5-4780-A7B0-D6948BC203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8537" y="4486061"/>
            <a:ext cx="2857500" cy="16002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06775337"/>
      </p:ext>
    </p:extLst>
  </p:cSld>
  <p:clrMapOvr>
    <a:masterClrMapping/>
  </p:clrMapOvr>
  <mc:AlternateContent xmlns:mc="http://schemas.openxmlformats.org/markup-compatibility/2006" xmlns:p14="http://schemas.microsoft.com/office/powerpoint/2010/main">
    <mc:Choice Requires="p14">
      <p:transition p14:dur="10" advTm="166123"/>
    </mc:Choice>
    <mc:Fallback xmlns="">
      <p:transition advTm="16612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804712" y="823297"/>
            <a:ext cx="6619021"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آليات ضمان الامتثال القانوني في الحملات الرقمية</a:t>
            </a:r>
          </a:p>
        </p:txBody>
      </p:sp>
      <p:sp>
        <p:nvSpPr>
          <p:cNvPr id="48" name="TextBox 47"/>
          <p:cNvSpPr txBox="1"/>
          <p:nvPr/>
        </p:nvSpPr>
        <p:spPr>
          <a:xfrm>
            <a:off x="825500" y="1126906"/>
            <a:ext cx="10541000" cy="4928593"/>
          </a:xfrm>
          <a:prstGeom prst="rect">
            <a:avLst/>
          </a:prstGeom>
          <a:noFill/>
        </p:spPr>
        <p:txBody>
          <a:bodyPr wrap="square" rtlCol="0">
            <a:spAutoFit/>
          </a:bodyPr>
          <a:lstStyle/>
          <a:p>
            <a:pPr marL="517525" indent="-285750" algn="just" rtl="1">
              <a:lnSpc>
                <a:spcPct val="200000"/>
              </a:lnSpc>
              <a:buFont typeface="Wingdings" panose="05000000000000000000" pitchFamily="2" charset="2"/>
              <a:buChar char="Ø"/>
            </a:pPr>
            <a:endParaRPr lang="en-US" sz="2000" b="1" dirty="0">
              <a:latin typeface="Times New Roman" panose="02020603050405020304" pitchFamily="18" charset="0"/>
            </a:endParaRPr>
          </a:p>
          <a:p>
            <a:pPr algn="just" rtl="1">
              <a:lnSpc>
                <a:spcPct val="200000"/>
              </a:lnSpc>
            </a:pPr>
            <a:r>
              <a:rPr lang="ar-SY" sz="2000" dirty="0"/>
              <a:t>تتضمن آليات الامتثال تعيين مسؤول حماية البيانات، وتدريب الموظفين على التشريعات، واستخدام تقنيات لضمان عدم تخزين البيانات إلا لأغراض محددة. كما يجب مراجعة وتحديث سياسات الخصوصية بانتظام لضمان التوافق المستمر مع المتطلبات القانونية المتغيرة. تساعد هذه الإجراءات على تفادي الانتهاكات القانونية وحماية الشركة من العقوبات، بالإضافة إلى تعزيز الثقة مع العملاء عبر التزام الشفافية. </a:t>
            </a:r>
          </a:p>
          <a:p>
            <a:pPr algn="just" rtl="1">
              <a:lnSpc>
                <a:spcPct val="200000"/>
              </a:lnSpc>
            </a:pPr>
            <a:r>
              <a:rPr lang="ar-SY" sz="2000" dirty="0"/>
              <a:t>ومن المهم أيضاً توثيق جميع خطوات الامتثال لتكون قابلة للتدقيق عند الحاجة، ما يُظهر الجدية </a:t>
            </a:r>
            <a:endParaRPr lang="en-US" sz="2000" dirty="0"/>
          </a:p>
          <a:p>
            <a:pPr algn="just" rtl="1">
              <a:lnSpc>
                <a:spcPct val="200000"/>
              </a:lnSpc>
            </a:pPr>
            <a:r>
              <a:rPr lang="ar-SY" sz="2000" dirty="0"/>
              <a:t>في احترام القوانين ويُسهم في بناء سمعة إيجابية للمؤسسة.</a:t>
            </a:r>
          </a:p>
          <a:p>
            <a:pPr algn="just" rtl="1">
              <a:lnSpc>
                <a:spcPct val="200000"/>
              </a:lnSpc>
            </a:pPr>
            <a:r>
              <a:rPr lang="ar-SY" sz="2000" dirty="0"/>
              <a:t> </a:t>
            </a:r>
            <a:r>
              <a:rPr lang="ar-SY" sz="2000" b="1" u="sng" dirty="0"/>
              <a:t>مثال</a:t>
            </a:r>
            <a:r>
              <a:rPr lang="ar-SY" sz="2000" dirty="0"/>
              <a:t>: شركة تعين مسؤولاً خاصاً لحماية البيانات لمتابعة تطبيق معايير (</a:t>
            </a:r>
            <a:r>
              <a:rPr lang="en-US" sz="2000" dirty="0"/>
              <a:t>GDPR</a:t>
            </a:r>
            <a:r>
              <a:rPr lang="ar-SY" sz="2000" dirty="0"/>
              <a:t>) و (</a:t>
            </a:r>
            <a:r>
              <a:rPr lang="en-US" sz="2000" dirty="0"/>
              <a:t>CCPA</a:t>
            </a:r>
            <a:r>
              <a:rPr lang="ar-SY" sz="2000" dirty="0"/>
              <a:t>)</a:t>
            </a:r>
            <a:endParaRPr lang="en-US" sz="2000"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423733" y="639506"/>
            <a:ext cx="1255117"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رابعاً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4578" name="Picture 2" descr="Data Protection Officer Images - Free ...">
            <a:extLst>
              <a:ext uri="{FF2B5EF4-FFF2-40B4-BE49-F238E27FC236}">
                <a16:creationId xmlns:a16="http://schemas.microsoft.com/office/drawing/2014/main" id="{1F91C5C9-0229-425F-A1C7-852AF342E59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6851" y="3834881"/>
            <a:ext cx="2818493" cy="2013209"/>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8732488"/>
      </p:ext>
    </p:extLst>
  </p:cSld>
  <p:clrMapOvr>
    <a:masterClrMapping/>
  </p:clrMapOvr>
  <mc:AlternateContent xmlns:mc="http://schemas.openxmlformats.org/markup-compatibility/2006" xmlns:p14="http://schemas.microsoft.com/office/powerpoint/2010/main">
    <mc:Choice Requires="p14">
      <p:transition p14:dur="10" advTm="218413"/>
    </mc:Choice>
    <mc:Fallback xmlns="">
      <p:transition advTm="21841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607482" y="807134"/>
            <a:ext cx="6740306" cy="892552"/>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تحديات الامتثال في التسويق عبر البيانات الضخمة</a:t>
            </a:r>
          </a:p>
        </p:txBody>
      </p:sp>
      <p:sp>
        <p:nvSpPr>
          <p:cNvPr id="48" name="TextBox 47"/>
          <p:cNvSpPr txBox="1"/>
          <p:nvPr/>
        </p:nvSpPr>
        <p:spPr>
          <a:xfrm>
            <a:off x="1011238" y="1551676"/>
            <a:ext cx="10541000" cy="4921284"/>
          </a:xfrm>
          <a:prstGeom prst="rect">
            <a:avLst/>
          </a:prstGeom>
          <a:noFill/>
        </p:spPr>
        <p:txBody>
          <a:bodyPr wrap="square" rtlCol="0">
            <a:spAutoFit/>
          </a:bodyPr>
          <a:lstStyle/>
          <a:p>
            <a:pPr marL="231775" algn="just" rtl="1">
              <a:lnSpc>
                <a:spcPct val="200000"/>
              </a:lnSpc>
            </a:pPr>
            <a:r>
              <a:rPr lang="ar-SY" sz="2000" dirty="0">
                <a:latin typeface="Times New Roman" panose="02020603050405020304" pitchFamily="18" charset="0"/>
              </a:rPr>
              <a:t>تواجه الشركات صعوبات في تطبيق متطلبات القوانين على كميات هائلة من البيانات المجمعة من مصادر متنوعة. فتنظيم البيانات، ضمان موافقة المستخدم، وتمكينه من حقوقه يمثل تحدياً تقنياً وقانونياً. تحتاج الشركات إلى استخدام أنظمة متقدمة لإدارة البيانات تضمن التوافق مع المتطلبات القانونية، بالإضافة إلى تنفيذ استراتيجيات حماية فعالة. ويُعد التكامل بين هذه الأنظمة وباقي أدوات التسويق والتحليل أمراً بالغ الأهمية لضمان سلاسة العمل دون الإخلال بالامتثال.</a:t>
            </a:r>
          </a:p>
          <a:p>
            <a:pPr marL="231775" algn="just" rtl="1">
              <a:lnSpc>
                <a:spcPct val="200000"/>
              </a:lnSpc>
            </a:pPr>
            <a:r>
              <a:rPr lang="ar-SY" sz="2000" b="1" u="sng" dirty="0">
                <a:latin typeface="Times New Roman" panose="02020603050405020304" pitchFamily="18" charset="0"/>
              </a:rPr>
              <a:t>مثال</a:t>
            </a:r>
            <a:r>
              <a:rPr lang="ar-SY" sz="2000" dirty="0">
                <a:latin typeface="Times New Roman" panose="02020603050405020304" pitchFamily="18" charset="0"/>
              </a:rPr>
              <a:t>: (</a:t>
            </a:r>
            <a:r>
              <a:rPr lang="en-US" sz="2000" dirty="0" err="1">
                <a:latin typeface="Times New Roman" panose="02020603050405020304" pitchFamily="18" charset="0"/>
              </a:rPr>
              <a:t>Cookiebot</a:t>
            </a:r>
            <a:r>
              <a:rPr lang="ar-SY" sz="2000" dirty="0">
                <a:latin typeface="Times New Roman" panose="02020603050405020304" pitchFamily="18" charset="0"/>
              </a:rPr>
              <a:t>) هي منصة شهيرة مصمّمة لمساعدة المواقع في الامتثال للقوانين الرقمية. توفّر ميزة فحص تلقائي دوري للموقع لاكتشاف ملفات تعريف الارتباط.</a:t>
            </a:r>
          </a:p>
          <a:p>
            <a:pPr marL="231775" algn="just" rtl="1">
              <a:lnSpc>
                <a:spcPct val="200000"/>
              </a:lnSpc>
            </a:pPr>
            <a:r>
              <a:rPr lang="ar-SY" sz="2000" b="1" dirty="0">
                <a:latin typeface="Times New Roman" panose="02020603050405020304" pitchFamily="18" charset="0"/>
              </a:rPr>
              <a:t>رابط المنصة للاطلاع: </a:t>
            </a:r>
            <a:r>
              <a:rPr lang="en-US" sz="2000" b="1" dirty="0">
                <a:latin typeface="Times New Roman" panose="02020603050405020304" pitchFamily="18" charset="0"/>
                <a:hlinkClick r:id="rId3"/>
              </a:rPr>
              <a:t>https://www.cookiebot.com/</a:t>
            </a:r>
            <a:endParaRPr lang="ar-SY" sz="2000" b="1" dirty="0">
              <a:latin typeface="Times New Roman" panose="02020603050405020304" pitchFamily="18" charset="0"/>
            </a:endParaRPr>
          </a:p>
          <a:p>
            <a:pPr marL="231775" algn="just" rtl="1">
              <a:lnSpc>
                <a:spcPct val="200000"/>
              </a:lnSpc>
            </a:pPr>
            <a:endParaRPr lang="ar-SY" sz="2000" b="1" dirty="0">
              <a:latin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350899" y="639506"/>
            <a:ext cx="132795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خامساً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5602" name="Picture 2" descr="Google certified CMP Cookiebot for ...">
            <a:extLst>
              <a:ext uri="{FF2B5EF4-FFF2-40B4-BE49-F238E27FC236}">
                <a16:creationId xmlns:a16="http://schemas.microsoft.com/office/drawing/2014/main" id="{CDF2CB1A-C038-4B4F-8F61-11F1417D987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8479" y="4699577"/>
            <a:ext cx="2205469" cy="131115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357538121"/>
      </p:ext>
    </p:extLst>
  </p:cSld>
  <p:clrMapOvr>
    <a:masterClrMapping/>
  </p:clrMapOvr>
  <mc:AlternateContent xmlns:mc="http://schemas.openxmlformats.org/markup-compatibility/2006" xmlns:p14="http://schemas.microsoft.com/office/powerpoint/2010/main">
    <mc:Choice Requires="p14">
      <p:transition p14:dur="10" advTm="169575"/>
    </mc:Choice>
    <mc:Fallback xmlns="">
      <p:transition advTm="16957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71584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479963" y="952312"/>
            <a:ext cx="6740306"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فوائد الالتزام القانوني للتسويق المستدام</a:t>
            </a:r>
          </a:p>
        </p:txBody>
      </p:sp>
      <p:sp>
        <p:nvSpPr>
          <p:cNvPr id="48" name="TextBox 47"/>
          <p:cNvSpPr txBox="1"/>
          <p:nvPr/>
        </p:nvSpPr>
        <p:spPr>
          <a:xfrm>
            <a:off x="1011238" y="1475832"/>
            <a:ext cx="10541000" cy="4575035"/>
          </a:xfrm>
          <a:prstGeom prst="rect">
            <a:avLst/>
          </a:prstGeom>
          <a:noFill/>
        </p:spPr>
        <p:txBody>
          <a:bodyPr wrap="square" rtlCol="0">
            <a:spAutoFit/>
          </a:bodyPr>
          <a:lstStyle/>
          <a:p>
            <a:pPr marL="231775" algn="just" rtl="1">
              <a:lnSpc>
                <a:spcPct val="250000"/>
              </a:lnSpc>
            </a:pPr>
            <a:r>
              <a:rPr lang="ar-SY" sz="2000" dirty="0">
                <a:latin typeface="Times New Roman" panose="02020603050405020304" pitchFamily="18" charset="0"/>
              </a:rPr>
              <a:t>إن أهم هذه الفوائد:</a:t>
            </a:r>
          </a:p>
          <a:p>
            <a:pPr marL="688975" indent="-457200" algn="just" rtl="1">
              <a:lnSpc>
                <a:spcPct val="250000"/>
              </a:lnSpc>
              <a:buFont typeface="+mj-lt"/>
              <a:buAutoNum type="arabicPeriod"/>
            </a:pPr>
            <a:r>
              <a:rPr lang="ar-SY" sz="2000" dirty="0">
                <a:latin typeface="Times New Roman" panose="02020603050405020304" pitchFamily="18" charset="0"/>
              </a:rPr>
              <a:t>الامتثال للقوانين مثل (</a:t>
            </a:r>
            <a:r>
              <a:rPr lang="en-US" sz="2000" dirty="0">
                <a:latin typeface="Times New Roman" panose="02020603050405020304" pitchFamily="18" charset="0"/>
              </a:rPr>
              <a:t>GDPR</a:t>
            </a:r>
            <a:r>
              <a:rPr lang="ar-SY" sz="2000" dirty="0">
                <a:latin typeface="Times New Roman" panose="02020603050405020304" pitchFamily="18" charset="0"/>
              </a:rPr>
              <a:t>) و(</a:t>
            </a:r>
            <a:r>
              <a:rPr lang="en-US" sz="2000" dirty="0">
                <a:latin typeface="Times New Roman" panose="02020603050405020304" pitchFamily="18" charset="0"/>
              </a:rPr>
              <a:t>CCPA</a:t>
            </a:r>
            <a:r>
              <a:rPr lang="ar-SY" sz="2000" dirty="0">
                <a:latin typeface="Times New Roman" panose="02020603050405020304" pitchFamily="18" charset="0"/>
              </a:rPr>
              <a:t>) </a:t>
            </a:r>
            <a:r>
              <a:rPr lang="en-US" sz="2000" dirty="0">
                <a:latin typeface="Times New Roman" panose="02020603050405020304" pitchFamily="18" charset="0"/>
              </a:rPr>
              <a:t> </a:t>
            </a:r>
            <a:r>
              <a:rPr lang="ar-SY" sz="2000" dirty="0">
                <a:latin typeface="Times New Roman" panose="02020603050405020304" pitchFamily="18" charset="0"/>
              </a:rPr>
              <a:t>لا يحمي الشركة فقط من الغرامات المالية، بل يعزز من سمعتها في السوق.</a:t>
            </a:r>
          </a:p>
          <a:p>
            <a:pPr marL="688975" indent="-457200" algn="just" rtl="1">
              <a:lnSpc>
                <a:spcPct val="250000"/>
              </a:lnSpc>
              <a:buFont typeface="+mj-lt"/>
              <a:buAutoNum type="arabicPeriod"/>
            </a:pPr>
            <a:r>
              <a:rPr lang="ar-SY" sz="2000" dirty="0">
                <a:latin typeface="Times New Roman" panose="02020603050405020304" pitchFamily="18" charset="0"/>
              </a:rPr>
              <a:t>ولاء العملاء يزداد تجاه الشركات التي تحترم خصوصيتهم وتلتزم بالقوانين الرقمية.</a:t>
            </a:r>
          </a:p>
          <a:p>
            <a:pPr marL="688975" indent="-457200" algn="just" rtl="1">
              <a:lnSpc>
                <a:spcPct val="250000"/>
              </a:lnSpc>
              <a:buFont typeface="+mj-lt"/>
              <a:buAutoNum type="arabicPeriod"/>
            </a:pPr>
            <a:r>
              <a:rPr lang="ar-SY" sz="2000" dirty="0">
                <a:latin typeface="Times New Roman" panose="02020603050405020304" pitchFamily="18" charset="0"/>
              </a:rPr>
              <a:t>العميل المعاصر أصبح يقدّر بشدة احترام الخصوصية، مما يؤثر إيجابياً على قرارات الشراء والتفاعل.</a:t>
            </a:r>
          </a:p>
          <a:p>
            <a:pPr marL="688975" indent="-457200" algn="just" rtl="1">
              <a:lnSpc>
                <a:spcPct val="250000"/>
              </a:lnSpc>
              <a:buFont typeface="+mj-lt"/>
              <a:buAutoNum type="arabicPeriod"/>
            </a:pPr>
            <a:r>
              <a:rPr lang="ar-SY" sz="2000" dirty="0">
                <a:latin typeface="Times New Roman" panose="02020603050405020304" pitchFamily="18" charset="0"/>
              </a:rPr>
              <a:t>الالتزام القانوني يؤدي إلى استدامة الحملات التسويقية ونجاحها على المدى الطويل.</a:t>
            </a:r>
          </a:p>
          <a:p>
            <a:pPr marL="688975" indent="-457200" algn="just" rtl="1">
              <a:lnSpc>
                <a:spcPct val="250000"/>
              </a:lnSpc>
              <a:buFont typeface="+mj-lt"/>
              <a:buAutoNum type="arabicPeriod"/>
            </a:pPr>
            <a:r>
              <a:rPr lang="ar-SY" sz="2000" dirty="0">
                <a:latin typeface="Times New Roman" panose="02020603050405020304" pitchFamily="18" charset="0"/>
              </a:rPr>
              <a:t>الامتثال يساهم في خلق بيئة رقمية أكثر أماناً وشفافية تعود بالنفع على جميع الأطراف.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id="{D1D1FB8A-91D6-4333-A384-0396802B4880}"/>
              </a:ext>
            </a:extLst>
          </p:cNvPr>
          <p:cNvSpPr/>
          <p:nvPr/>
        </p:nvSpPr>
        <p:spPr>
          <a:xfrm>
            <a:off x="8220269" y="639506"/>
            <a:ext cx="1458582"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800" b="1" dirty="0">
                <a:solidFill>
                  <a:schemeClr val="bg1"/>
                </a:solidFill>
                <a:latin typeface="Tahoma" panose="020B0604030504040204" pitchFamily="34" charset="0"/>
                <a:ea typeface="Tahoma" panose="020B0604030504040204" pitchFamily="34" charset="0"/>
                <a:cs typeface="Tahoma" panose="020B0604030504040204" pitchFamily="34" charset="0"/>
              </a:rPr>
              <a:t>سادساً</a:t>
            </a:r>
            <a:endParaRPr lang="en-US" sz="2800" b="1" dirty="0">
              <a:solidFill>
                <a:schemeClr val="bg1"/>
              </a:solidFill>
              <a:latin typeface="Tahoma" panose="020B0604030504040204" pitchFamily="34" charset="0"/>
              <a:ea typeface="Tahoma" panose="020B0604030504040204" pitchFamily="34" charset="0"/>
              <a:cs typeface="Tahoma" panose="020B0604030504040204" pitchFamily="34" charset="0"/>
            </a:endParaRPr>
          </a:p>
        </p:txBody>
      </p:sp>
      <p:pic>
        <p:nvPicPr>
          <p:cNvPr id="27650" name="Picture 2" descr="Benefits Hanging Sign Isolated On White ...">
            <a:extLst>
              <a:ext uri="{FF2B5EF4-FFF2-40B4-BE49-F238E27FC236}">
                <a16:creationId xmlns:a16="http://schemas.microsoft.com/office/drawing/2014/main" id="{0311CA45-8DB0-49A5-ADDA-109F1ACACF5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1238" y="4506131"/>
            <a:ext cx="1585280" cy="139955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144955117"/>
      </p:ext>
    </p:extLst>
  </p:cSld>
  <p:clrMapOvr>
    <a:masterClrMapping/>
  </p:clrMapOvr>
  <mc:AlternateContent xmlns:mc="http://schemas.openxmlformats.org/markup-compatibility/2006" xmlns:p14="http://schemas.microsoft.com/office/powerpoint/2010/main">
    <mc:Choice Requires="p14">
      <p:transition p14:dur="10" advTm="169575"/>
    </mc:Choice>
    <mc:Fallback xmlns="">
      <p:transition advTm="16957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070848" y="718082"/>
            <a:ext cx="4923523" cy="492443"/>
          </a:xfrm>
          <a:prstGeom prst="rect">
            <a:avLst/>
          </a:prstGeom>
          <a:noFill/>
        </p:spPr>
        <p:txBody>
          <a:bodyPr wrap="square" rtlCol="0">
            <a:spAutoFit/>
          </a:bodyPr>
          <a:lstStyle/>
          <a:p>
            <a:pPr algn="ctr" rtl="1"/>
            <a:r>
              <a:rPr lang="ar-SY" sz="2600" b="1" dirty="0">
                <a:solidFill>
                  <a:srgbClr val="00B0F0"/>
                </a:solidFill>
                <a:latin typeface="Tahoma" panose="020B0604030504040204" pitchFamily="34" charset="0"/>
                <a:ea typeface="Tahoma" panose="020B0604030504040204" pitchFamily="34" charset="0"/>
                <a:cs typeface="Tahoma" panose="020B0604030504040204" pitchFamily="34" charset="0"/>
              </a:rPr>
              <a:t>خاتمة</a:t>
            </a:r>
            <a:endParaRPr lang="en-US" sz="26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73069" y="898445"/>
            <a:ext cx="8130073" cy="5536837"/>
          </a:xfrm>
          <a:prstGeom prst="rect">
            <a:avLst/>
          </a:prstGeom>
          <a:noFill/>
        </p:spPr>
        <p:txBody>
          <a:bodyPr wrap="square" rtlCol="0">
            <a:spAutoFit/>
          </a:bodyPr>
          <a:lstStyle/>
          <a:p>
            <a:pPr algn="just" rtl="1">
              <a:lnSpc>
                <a:spcPct val="200000"/>
              </a:lnSpc>
            </a:pPr>
            <a:r>
              <a:rPr lang="ar-SY" sz="2000" dirty="0"/>
              <a:t>في خضم الثورة الرقمية، أصبحت الخصوصية وحماية البيانات الشخصية حجر الزاوية في التسويق الحديث، حيث يُعتبر احترام حقوق المستخدمين قيمة أخلاقية لا بديل عنها. تعزز الشفافية والإفصاح الواضح ثقة العملاء وتدعم العلاقة المستدامة بين العلامة التجارية وجمهورها، فيما تفرض التشريعات الرقمية إطاراً قانونياً صارماً لضمان حقوق الأفراد وحماية بياناتهم. تواجه الشركات تحديات فنية وأخلاقية في مواجهة التحيّز الخوارزمي، مما يستوجب تبني استراتيجيات عادلة وشفافة تضمن إنصاف العملاء وتكافؤ الفرص. كما أن تطبيق آليات الامتثال القانونية داخلياً يضمن تنظيماً محكماً يُحافظ على المصداقية ويقي من المخاطر القانونية. في نهاية المطاف، يمثل الالتزام بهذه المبادئ والقوانين أساساً لتسويق رقمي مستدام يحقق النمو ويحفظ سمعة المؤسسات في عالم متغير ومتطور باستمرار.</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78458933"/>
      </p:ext>
    </p:extLst>
  </p:cSld>
  <p:clrMapOvr>
    <a:masterClrMapping/>
  </p:clrMapOvr>
  <mc:AlternateContent xmlns:mc="http://schemas.openxmlformats.org/markup-compatibility/2006" xmlns:p14="http://schemas.microsoft.com/office/powerpoint/2010/main">
    <mc:Choice Requires="p14">
      <p:transition spd="slow" p14:dur="2000" advTm="106351"/>
    </mc:Choice>
    <mc:Fallback xmlns="">
      <p:transition spd="slow" advTm="1063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886244" y="803822"/>
            <a:ext cx="5711998" cy="1210716"/>
          </a:xfrm>
          <a:prstGeom prst="rect">
            <a:avLst/>
          </a:prstGeom>
          <a:noFill/>
        </p:spPr>
        <p:txBody>
          <a:bodyPr wrap="square">
            <a:spAutoFit/>
          </a:bodyPr>
          <a:lstStyle/>
          <a:p>
            <a:pPr algn="ctr" rtl="1">
              <a:lnSpc>
                <a:spcPct val="120000"/>
              </a:lnSpc>
            </a:pP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إلى اللقاء </a:t>
            </a:r>
          </a:p>
          <a:p>
            <a:pPr algn="ctr" rtl="1">
              <a:lnSpc>
                <a:spcPct val="120000"/>
              </a:lnSpc>
            </a:pP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في المحاضرة التالية</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41" name="TextBox 40"/>
          <p:cNvSpPr txBox="1"/>
          <p:nvPr/>
        </p:nvSpPr>
        <p:spPr>
          <a:xfrm>
            <a:off x="152400" y="5141020"/>
            <a:ext cx="6176443" cy="1077218"/>
          </a:xfrm>
          <a:prstGeom prst="rect">
            <a:avLst/>
          </a:prstGeom>
          <a:noFill/>
        </p:spPr>
        <p:txBody>
          <a:bodyPr wrap="square" rtlCol="0">
            <a:spAutoFit/>
          </a:bodyPr>
          <a:lstStyle/>
          <a:p>
            <a:pPr algn="ctr" rtl="1"/>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حالات عملية في </a:t>
            </a:r>
            <a:r>
              <a:rPr lang="ar-SY" sz="3200" b="1">
                <a:solidFill>
                  <a:srgbClr val="00B0F0"/>
                </a:solidFill>
                <a:latin typeface="Tahoma" panose="020B0604030504040204" pitchFamily="34" charset="0"/>
                <a:ea typeface="Tahoma" panose="020B0604030504040204" pitchFamily="34" charset="0"/>
                <a:cs typeface="Tahoma" panose="020B0604030504040204" pitchFamily="34" charset="0"/>
              </a:rPr>
              <a:t>استخدام التقنيات </a:t>
            </a:r>
            <a:r>
              <a:rPr lang="ar-SY" sz="3200" b="1" dirty="0">
                <a:solidFill>
                  <a:srgbClr val="00B0F0"/>
                </a:solidFill>
                <a:latin typeface="Tahoma" panose="020B0604030504040204" pitchFamily="34" charset="0"/>
                <a:ea typeface="Tahoma" panose="020B0604030504040204" pitchFamily="34" charset="0"/>
                <a:cs typeface="Tahoma" panose="020B0604030504040204" pitchFamily="34" charset="0"/>
              </a:rPr>
              <a:t>الحديثة في التسويق</a:t>
            </a:r>
            <a:endParaRPr lang="en-US" sz="3200" b="1" dirty="0">
              <a:solidFill>
                <a:srgbClr val="00B0F0"/>
              </a:solidFill>
              <a:latin typeface="Tahoma" panose="020B0604030504040204" pitchFamily="34" charset="0"/>
              <a:ea typeface="Tahoma" panose="020B0604030504040204" pitchFamily="34" charset="0"/>
              <a:cs typeface="Tahoma" panose="020B0604030504040204" pitchFamily="34"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339"/>
    </mc:Choice>
    <mc:Fallback xmlns="">
      <p:transition spd="slow" advTm="203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767715" y="5721795"/>
            <a:ext cx="5282014" cy="830997"/>
          </a:xfrm>
          <a:prstGeom prst="rect">
            <a:avLst/>
          </a:prstGeom>
          <a:noFill/>
        </p:spPr>
        <p:txBody>
          <a:bodyPr wrap="square" rtlCol="0">
            <a:spAutoFit/>
          </a:bodyPr>
          <a:lstStyle/>
          <a:p>
            <a:r>
              <a:rPr lang="ar-SY" sz="4800" b="1" dirty="0">
                <a:solidFill>
                  <a:schemeClr val="bg1"/>
                </a:solidFill>
                <a:latin typeface="Alexandria" charset="0"/>
                <a:cs typeface="Alexandria" charset="0"/>
              </a:rPr>
              <a:t>شكراً لحسن إصغائكم</a:t>
            </a:r>
            <a:endParaRPr lang="en-US"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521"/>
    </mc:Choice>
    <mc:Fallback xmlns="">
      <p:transition spd="slow" advTm="5521"/>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ags/tag2.xml><?xml version="1.0" encoding="utf-8"?>
<p:tagLst xmlns:a="http://schemas.openxmlformats.org/drawingml/2006/main" xmlns:r="http://schemas.openxmlformats.org/officeDocument/2006/relationships" xmlns:p="http://schemas.openxmlformats.org/presentationml/2006/main">
  <p:tag name="TIMING" val="|1.4"/>
</p:tagLst>
</file>

<file path=ppt/tags/tag3.xml><?xml version="1.0" encoding="utf-8"?>
<p:tagLst xmlns:a="http://schemas.openxmlformats.org/drawingml/2006/main" xmlns:r="http://schemas.openxmlformats.org/officeDocument/2006/relationships" xmlns:p="http://schemas.openxmlformats.org/presentationml/2006/main">
  <p:tag name="TIMING" val="|1.2"/>
</p:tagLst>
</file>

<file path=ppt/tags/tag4.xml><?xml version="1.0" encoding="utf-8"?>
<p:tagLst xmlns:a="http://schemas.openxmlformats.org/drawingml/2006/main" xmlns:r="http://schemas.openxmlformats.org/officeDocument/2006/relationships" xmlns:p="http://schemas.openxmlformats.org/presentationml/2006/main">
  <p:tag name="TIMING" val="|47.4"/>
</p:tagLst>
</file>

<file path=ppt/tags/tag5.xml><?xml version="1.0" encoding="utf-8"?>
<p:tagLst xmlns:a="http://schemas.openxmlformats.org/drawingml/2006/main" xmlns:r="http://schemas.openxmlformats.org/officeDocument/2006/relationships" xmlns:p="http://schemas.openxmlformats.org/presentationml/2006/main">
  <p:tag name="TIMING" val="|47.4"/>
</p:tagLst>
</file>

<file path=ppt/tags/tag6.xml><?xml version="1.0" encoding="utf-8"?>
<p:tagLst xmlns:a="http://schemas.openxmlformats.org/drawingml/2006/main" xmlns:r="http://schemas.openxmlformats.org/officeDocument/2006/relationships" xmlns:p="http://schemas.openxmlformats.org/presentationml/2006/main">
  <p:tag name="TIMING" val="|47.4"/>
</p:tagLst>
</file>

<file path=ppt/tags/tag7.xml><?xml version="1.0" encoding="utf-8"?>
<p:tagLst xmlns:a="http://schemas.openxmlformats.org/drawingml/2006/main" xmlns:r="http://schemas.openxmlformats.org/officeDocument/2006/relationships" xmlns:p="http://schemas.openxmlformats.org/presentationml/2006/main">
  <p:tag name="TIMING" val="|47.4"/>
</p:tagLst>
</file>

<file path=ppt/tags/tag8.xml><?xml version="1.0" encoding="utf-8"?>
<p:tagLst xmlns:a="http://schemas.openxmlformats.org/drawingml/2006/main" xmlns:r="http://schemas.openxmlformats.org/officeDocument/2006/relationships" xmlns:p="http://schemas.openxmlformats.org/presentationml/2006/main">
  <p:tag name="TIMING" val="|47.4"/>
</p:tagLst>
</file>

<file path=ppt/tags/tag9.xml><?xml version="1.0" encoding="utf-8"?>
<p:tagLst xmlns:a="http://schemas.openxmlformats.org/drawingml/2006/main" xmlns:r="http://schemas.openxmlformats.org/officeDocument/2006/relationships" xmlns:p="http://schemas.openxmlformats.org/presentationml/2006/main">
  <p:tag name="TIMING" val="|47.4"/>
</p:tagLst>
</file>

<file path=ppt/tags/tag10.xml><?xml version="1.0" encoding="utf-8"?>
<p:tagLst xmlns:a="http://schemas.openxmlformats.org/drawingml/2006/main" xmlns:r="http://schemas.openxmlformats.org/officeDocument/2006/relationships" xmlns:p="http://schemas.openxmlformats.org/presentationml/2006/main">
  <p:tag name="TIMING" val="|1.8"/>
</p:tagLst>
</file>

<file path=ppt/tags/tag11.xml><?xml version="1.0" encoding="utf-8"?>
<p:tagLst xmlns:a="http://schemas.openxmlformats.org/drawingml/2006/main" xmlns:r="http://schemas.openxmlformats.org/officeDocument/2006/relationships" xmlns:p="http://schemas.openxmlformats.org/presentationml/2006/main">
  <p:tag name="TIMING" val="|47.4"/>
</p:tagLst>
</file>

<file path=ppt/tags/tag12.xml><?xml version="1.0" encoding="utf-8"?>
<p:tagLst xmlns:a="http://schemas.openxmlformats.org/drawingml/2006/main" xmlns:r="http://schemas.openxmlformats.org/officeDocument/2006/relationships" xmlns:p="http://schemas.openxmlformats.org/presentationml/2006/main">
  <p:tag name="TIMING" val="|47.4"/>
</p:tagLst>
</file>

<file path=ppt/tags/tag13.xml><?xml version="1.0" encoding="utf-8"?>
<p:tagLst xmlns:a="http://schemas.openxmlformats.org/drawingml/2006/main" xmlns:r="http://schemas.openxmlformats.org/officeDocument/2006/relationships" xmlns:p="http://schemas.openxmlformats.org/presentationml/2006/main">
  <p:tag name="TIMING" val="|47.4"/>
</p:tagLst>
</file>

<file path=ppt/tags/tag14.xml><?xml version="1.0" encoding="utf-8"?>
<p:tagLst xmlns:a="http://schemas.openxmlformats.org/drawingml/2006/main" xmlns:r="http://schemas.openxmlformats.org/officeDocument/2006/relationships" xmlns:p="http://schemas.openxmlformats.org/presentationml/2006/main">
  <p:tag name="TIMING" val="|47.4"/>
</p:tagLst>
</file>

<file path=ppt/tags/tag15.xml><?xml version="1.0" encoding="utf-8"?>
<p:tagLst xmlns:a="http://schemas.openxmlformats.org/drawingml/2006/main" xmlns:r="http://schemas.openxmlformats.org/officeDocument/2006/relationships" xmlns:p="http://schemas.openxmlformats.org/presentationml/2006/main">
  <p:tag name="TIMING" val="|47.4"/>
</p:tagLst>
</file>

<file path=ppt/tags/tag16.xml><?xml version="1.0" encoding="utf-8"?>
<p:tagLst xmlns:a="http://schemas.openxmlformats.org/drawingml/2006/main" xmlns:r="http://schemas.openxmlformats.org/officeDocument/2006/relationships" xmlns:p="http://schemas.openxmlformats.org/presentationml/2006/main">
  <p:tag name="TIMING" val="|47.4"/>
</p:tagLst>
</file>

<file path=ppt/tags/tag17.xml><?xml version="1.0" encoding="utf-8"?>
<p:tagLst xmlns:a="http://schemas.openxmlformats.org/drawingml/2006/main" xmlns:r="http://schemas.openxmlformats.org/officeDocument/2006/relationships" xmlns:p="http://schemas.openxmlformats.org/presentationml/2006/main">
  <p:tag name="TIMING" val="|47.4"/>
</p:tagLst>
</file>

<file path=ppt/tags/tag18.xml><?xml version="1.0" encoding="utf-8"?>
<p:tagLst xmlns:a="http://schemas.openxmlformats.org/drawingml/2006/main" xmlns:r="http://schemas.openxmlformats.org/officeDocument/2006/relationships" xmlns:p="http://schemas.openxmlformats.org/presentationml/2006/main">
  <p:tag name="TIMING" val="|1.8"/>
</p:tagLst>
</file>

<file path=ppt/tags/tag19.xml><?xml version="1.0" encoding="utf-8"?>
<p:tagLst xmlns:a="http://schemas.openxmlformats.org/drawingml/2006/main" xmlns:r="http://schemas.openxmlformats.org/officeDocument/2006/relationships" xmlns:p="http://schemas.openxmlformats.org/presentationml/2006/main">
  <p:tag name="TIMING" val="|47.4"/>
</p:tagLst>
</file>

<file path=ppt/tags/tag20.xml><?xml version="1.0" encoding="utf-8"?>
<p:tagLst xmlns:a="http://schemas.openxmlformats.org/drawingml/2006/main" xmlns:r="http://schemas.openxmlformats.org/officeDocument/2006/relationships" xmlns:p="http://schemas.openxmlformats.org/presentationml/2006/main">
  <p:tag name="TIMING" val="|47.4"/>
</p:tagLst>
</file>

<file path=ppt/tags/tag21.xml><?xml version="1.0" encoding="utf-8"?>
<p:tagLst xmlns:a="http://schemas.openxmlformats.org/drawingml/2006/main" xmlns:r="http://schemas.openxmlformats.org/officeDocument/2006/relationships" xmlns:p="http://schemas.openxmlformats.org/presentationml/2006/main">
  <p:tag name="TIMING" val="|47.4"/>
</p:tagLst>
</file>

<file path=ppt/tags/tag22.xml><?xml version="1.0" encoding="utf-8"?>
<p:tagLst xmlns:a="http://schemas.openxmlformats.org/drawingml/2006/main" xmlns:r="http://schemas.openxmlformats.org/officeDocument/2006/relationships" xmlns:p="http://schemas.openxmlformats.org/presentationml/2006/main">
  <p:tag name="TIMING" val="|47.4"/>
</p:tagLst>
</file>

<file path=ppt/tags/tag23.xml><?xml version="1.0" encoding="utf-8"?>
<p:tagLst xmlns:a="http://schemas.openxmlformats.org/drawingml/2006/main" xmlns:r="http://schemas.openxmlformats.org/officeDocument/2006/relationships" xmlns:p="http://schemas.openxmlformats.org/presentationml/2006/main">
  <p:tag name="TIMING" val="|47.4"/>
</p:tagLst>
</file>

<file path=ppt/tags/tag24.xml><?xml version="1.0" encoding="utf-8"?>
<p:tagLst xmlns:a="http://schemas.openxmlformats.org/drawingml/2006/main" xmlns:r="http://schemas.openxmlformats.org/officeDocument/2006/relationships" xmlns:p="http://schemas.openxmlformats.org/presentationml/2006/main">
  <p:tag name="TIMING" val="|47.4"/>
</p:tagLst>
</file>

<file path=ppt/tags/tag25.xml><?xml version="1.0" encoding="utf-8"?>
<p:tagLst xmlns:a="http://schemas.openxmlformats.org/drawingml/2006/main" xmlns:r="http://schemas.openxmlformats.org/officeDocument/2006/relationships" xmlns:p="http://schemas.openxmlformats.org/presentationml/2006/main">
  <p:tag name="TIMING" val="|47.4"/>
</p:tagLst>
</file>

<file path=ppt/tags/tag26.xml><?xml version="1.0" encoding="utf-8"?>
<p:tagLst xmlns:a="http://schemas.openxmlformats.org/drawingml/2006/main" xmlns:r="http://schemas.openxmlformats.org/officeDocument/2006/relationships" xmlns:p="http://schemas.openxmlformats.org/presentationml/2006/main">
  <p:tag name="TIMING" val="|47.4"/>
</p:tagLst>
</file>

<file path=ppt/tags/tag27.xml><?xml version="1.0" encoding="utf-8"?>
<p:tagLst xmlns:a="http://schemas.openxmlformats.org/drawingml/2006/main" xmlns:r="http://schemas.openxmlformats.org/officeDocument/2006/relationships" xmlns:p="http://schemas.openxmlformats.org/presentationml/2006/main">
  <p:tag name="TIMING" val="|47.4"/>
</p:tagLst>
</file>

<file path=ppt/tags/tag28.xml><?xml version="1.0" encoding="utf-8"?>
<p:tagLst xmlns:a="http://schemas.openxmlformats.org/drawingml/2006/main" xmlns:r="http://schemas.openxmlformats.org/officeDocument/2006/relationships" xmlns:p="http://schemas.openxmlformats.org/presentationml/2006/main">
  <p:tag name="TIMING" val="|47.4"/>
</p:tagLst>
</file>

<file path=ppt/tags/tag29.xml><?xml version="1.0" encoding="utf-8"?>
<p:tagLst xmlns:a="http://schemas.openxmlformats.org/drawingml/2006/main" xmlns:r="http://schemas.openxmlformats.org/officeDocument/2006/relationships" xmlns:p="http://schemas.openxmlformats.org/presentationml/2006/main">
  <p:tag name="TIMING" val="|47.4"/>
</p:tagLst>
</file>

<file path=ppt/tags/tag30.xml><?xml version="1.0" encoding="utf-8"?>
<p:tagLst xmlns:a="http://schemas.openxmlformats.org/drawingml/2006/main" xmlns:r="http://schemas.openxmlformats.org/officeDocument/2006/relationships" xmlns:p="http://schemas.openxmlformats.org/presentationml/2006/main">
  <p:tag name="TIMING" val="|47.4"/>
</p:tagLst>
</file>

<file path=ppt/tags/tag31.xml><?xml version="1.0" encoding="utf-8"?>
<p:tagLst xmlns:a="http://schemas.openxmlformats.org/drawingml/2006/main" xmlns:r="http://schemas.openxmlformats.org/officeDocument/2006/relationships" xmlns:p="http://schemas.openxmlformats.org/presentationml/2006/main">
  <p:tag name="TIMING" val="|4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2519</TotalTime>
  <Words>3938</Words>
  <Application>Microsoft Office PowerPoint</Application>
  <PresentationFormat>Widescreen</PresentationFormat>
  <Paragraphs>244</Paragraphs>
  <Slides>40</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Alexandria</vt:lpstr>
      <vt:lpstr>Arial</vt:lpstr>
      <vt:lpstr>Calibri</vt:lpstr>
      <vt:lpstr>Calibri Light</vt:lpstr>
      <vt:lpstr>Google Sans</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Okba Alsabbagh</dc:creator>
  <cp:lastModifiedBy>Okba Alsabbagh</cp:lastModifiedBy>
  <cp:revision>643</cp:revision>
  <dcterms:created xsi:type="dcterms:W3CDTF">2025-07-01T03:58:26Z</dcterms:created>
  <dcterms:modified xsi:type="dcterms:W3CDTF">2025-08-04T21:11:47Z</dcterms:modified>
</cp:coreProperties>
</file>