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5.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6.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7.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8.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9" r:id="rId5"/>
    <p:sldMasterId id="2147483694" r:id="rId6"/>
    <p:sldMasterId id="2147483710" r:id="rId7"/>
    <p:sldMasterId id="2147483726" r:id="rId8"/>
    <p:sldMasterId id="2147483742" r:id="rId9"/>
    <p:sldMasterId id="2147483757" r:id="rId10"/>
    <p:sldMasterId id="2147483773" r:id="rId11"/>
    <p:sldMasterId id="2147483789" r:id="rId12"/>
  </p:sldMasterIdLst>
  <p:notesMasterIdLst>
    <p:notesMasterId r:id="rId44"/>
  </p:notesMasterIdLst>
  <p:sldIdLst>
    <p:sldId id="498" r:id="rId13"/>
    <p:sldId id="256" r:id="rId14"/>
    <p:sldId id="527" r:id="rId15"/>
    <p:sldId id="535" r:id="rId16"/>
    <p:sldId id="526" r:id="rId17"/>
    <p:sldId id="521" r:id="rId18"/>
    <p:sldId id="540" r:id="rId19"/>
    <p:sldId id="522" r:id="rId20"/>
    <p:sldId id="294" r:id="rId21"/>
    <p:sldId id="500" r:id="rId22"/>
    <p:sldId id="648" r:id="rId23"/>
    <p:sldId id="649" r:id="rId24"/>
    <p:sldId id="541" r:id="rId25"/>
    <p:sldId id="539" r:id="rId26"/>
    <p:sldId id="545" r:id="rId27"/>
    <p:sldId id="499" r:id="rId28"/>
    <p:sldId id="546" r:id="rId29"/>
    <p:sldId id="547" r:id="rId30"/>
    <p:sldId id="548" r:id="rId31"/>
    <p:sldId id="549" r:id="rId32"/>
    <p:sldId id="550" r:id="rId33"/>
    <p:sldId id="551" r:id="rId34"/>
    <p:sldId id="552" r:id="rId35"/>
    <p:sldId id="553" r:id="rId36"/>
    <p:sldId id="603" r:id="rId37"/>
    <p:sldId id="604" r:id="rId38"/>
    <p:sldId id="600" r:id="rId39"/>
    <p:sldId id="644" r:id="rId40"/>
    <p:sldId id="646" r:id="rId41"/>
    <p:sldId id="647" r:id="rId42"/>
    <p:sldId id="293" r:id="rId43"/>
  </p:sldIdLst>
  <p:sldSz cx="12192000" cy="6858000"/>
  <p:notesSz cx="6858000" cy="9144000"/>
  <p:embeddedFontLst>
    <p:embeddedFont>
      <p:font typeface="Alexandria" pitchFamily="2" charset="-78"/>
      <p:regular r:id="rId45"/>
      <p:bold r:id="rId46"/>
    </p:embeddedFont>
    <p:embeddedFont>
      <p:font typeface="Bahnschrift SemiBold SemiConden" panose="020B0502040204020203" pitchFamily="34" charset="0"/>
      <p:bold r:id="rId47"/>
    </p:embeddedFont>
    <p:embeddedFont>
      <p:font typeface="Tajawal Medium" panose="00000600000000000000" charset="-78"/>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225" autoAdjust="0"/>
    <p:restoredTop sz="95165" autoAdjust="0"/>
  </p:normalViewPr>
  <p:slideViewPr>
    <p:cSldViewPr>
      <p:cViewPr varScale="1">
        <p:scale>
          <a:sx n="82" d="100"/>
          <a:sy n="82" d="100"/>
        </p:scale>
        <p:origin x="1066" y="67"/>
      </p:cViewPr>
      <p:guideLst>
        <p:guide orient="horz" pos="2160"/>
        <p:guide pos="3840"/>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font" Target="fonts/font3.fntdata"/><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font" Target="fonts/font1.fntdata"/><Relationship Id="rId58"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notesMaster" Target="notesMasters/notesMaster1.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font" Target="fonts/font4.fntdata"/><Relationship Id="rId56" Type="http://customschemas.google.com/relationships/presentationmetadata" Target="metadata"/><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font" Target="fonts/font2.fntdata"/><Relationship Id="rId59" Type="http://schemas.openxmlformats.org/officeDocument/2006/relationships/theme" Target="theme/theme1.xml"/><Relationship Id="rId20" Type="http://schemas.openxmlformats.org/officeDocument/2006/relationships/slide" Target="slides/slide8.xml"/><Relationship Id="rId41" Type="http://schemas.openxmlformats.org/officeDocument/2006/relationships/slide" Target="slides/slide29.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font" Target="fonts/font5.fntdata"/><Relationship Id="rId57" Type="http://schemas.openxmlformats.org/officeDocument/2006/relationships/presProps" Target="presProps.xml"/></Relationships>
</file>

<file path=ppt/_rels/viewProps.xml.rels><?xml version="1.0" encoding="UTF-8" standalone="yes"?>
<Relationships xmlns="http://schemas.openxmlformats.org/package/2006/relationships"><Relationship Id="rId1"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620645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11885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27997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7231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34919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70770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5492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918549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62397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68802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227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596335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4286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23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482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53834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9798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278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9395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8615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0909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17239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54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16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4527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10936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11888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368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461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54448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5853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9195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0448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89158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543218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02377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87139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2047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6504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8377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546182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81698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202035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165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0440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1736094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803233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65241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22404663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923642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861101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4866367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344689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05233235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9869020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51433491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04762029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59394290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06647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9333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5383224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2586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2368328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717666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23809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7837059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6942962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9456577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34612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531311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660688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2670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7926432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2335219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5392802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3338682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101989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6275015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0040936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798192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6855789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16851628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6034291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485743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370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6707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0A8EE7D1-1023-4B2F-982B-BCB0C7A66D1E}" type="datetime1">
              <a:rPr lang="en-US" smtClean="0"/>
              <a:t>5/27/2025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732381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E4CE2550-44CC-4D78-894E-205AB00349A9}" type="datetime1">
              <a:rPr lang="en-US" smtClean="0"/>
              <a:t>5/27/2025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544740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11B57CC1-8C3F-4674-9ED6-35D2F23AFAE6}" type="datetime1">
              <a:rPr lang="en-US" smtClean="0"/>
              <a:t>5/27/2025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4185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E43725B0-27D7-4568-A8F4-4470A4BB7A42}" type="datetime1">
              <a:rPr lang="en-US" smtClean="0"/>
              <a:t>5/27/2025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051114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AB69DF92-35F3-4079-8610-CEB52E5D2A65}" type="datetime1">
              <a:rPr lang="en-US" smtClean="0"/>
              <a:t>5/27/2025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818759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37449B96-2E34-4ECD-89D8-53CC3FF93D79}" type="datetime1">
              <a:rPr lang="en-US" smtClean="0"/>
              <a:t>5/27/2025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845649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BB8FEE8E-ADF0-4F4D-9FFC-A08B8C0B8844}" type="datetime1">
              <a:rPr lang="en-US" smtClean="0"/>
              <a:t>5/27/2025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65481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19CE8AE1-DAA6-4D91-8838-9560E4086AF8}" type="datetime1">
              <a:rPr lang="en-US" smtClean="0"/>
              <a:t>5/27/2025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834102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50B623B3-38C4-47BF-B1F8-2A1935269D4E}" type="datetime1">
              <a:rPr lang="en-US" smtClean="0"/>
              <a:t>5/27/2025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3962359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3044A6-AF19-4266-9D93-D78B5B3E0BFF}" type="datetime1">
              <a:rPr lang="en-US" smtClean="0"/>
              <a:t>5/27/2025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748857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1A2714FC-6EEA-43A8-9D56-03AB2C5B4C41}" type="datetime1">
              <a:rPr lang="en-US" smtClean="0"/>
              <a:t>5/27/2025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422651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5615127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1553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9101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120434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80206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9F18A92-16D6-48C5-B58C-3BCEF544B0CA}" type="datetime1">
              <a:rPr lang="en-US" smtClean="0"/>
              <a:t>5/27/2025</a:t>
            </a:fld>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5600902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5919CAB-804F-4647-BF72-4FCD8036605A}" type="datetime1">
              <a:rPr lang="en-US" smtClean="0"/>
              <a:t>5/27/2025</a:t>
            </a:fld>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2666092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C44BAD0-F4C7-47D0-8906-7E1440132B65}" type="datetime1">
              <a:rPr lang="en-US" smtClean="0"/>
              <a:t>5/27/2025</a:t>
            </a:fld>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4230113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22073E6-1DEC-497D-BF9A-6A7EBCCE39C2}" type="datetime1">
              <a:rPr lang="en-US" smtClean="0"/>
              <a:t>5/27/2025</a:t>
            </a:fld>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166311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E2E491B-F5F1-43B2-BC98-5F0EE0B2AE54}" type="datetime1">
              <a:rPr lang="en-US" smtClean="0"/>
              <a:t>5/27/2025</a:t>
            </a:fld>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427560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256BD62-BDAE-4A7A-A04B-EE64DF7F24D4}" type="datetime1">
              <a:rPr lang="en-US" smtClean="0"/>
              <a:t>5/27/2025</a:t>
            </a:fld>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3866464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BB080B2-8909-4B24-990A-A6E7395C413C}" type="datetime1">
              <a:rPr lang="en-US" smtClean="0"/>
              <a:t>5/27/2025</a:t>
            </a:fld>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99395499"/>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0D6997C-17C9-4FEF-BE0D-BEBD082606C0}" type="datetime1">
              <a:rPr lang="en-US" smtClean="0"/>
              <a:t>5/27/2025</a:t>
            </a:fld>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7059615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C63784-01CF-4300-9A51-4DB744DE3AD4}" type="datetime1">
              <a:rPr lang="en-US" smtClean="0"/>
              <a:t>5/27/2025</a:t>
            </a:fld>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4043333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6175232E-25E9-4694-B637-F2A0D360F5D7}" type="datetime1">
              <a:rPr lang="en-US" smtClean="0"/>
              <a:t>5/27/2025</a:t>
            </a:fld>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523093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0494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image" Target="../media/image1.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theme" Target="../theme/theme3.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1.pn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image" Target="../media/image1.png"/><Relationship Id="rId2" Type="http://schemas.openxmlformats.org/officeDocument/2006/relationships/slideLayout" Target="../slideLayouts/slideLayout56.xml"/><Relationship Id="rId16" Type="http://schemas.openxmlformats.org/officeDocument/2006/relationships/theme" Target="../theme/theme5.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5" Type="http://schemas.openxmlformats.org/officeDocument/2006/relationships/image" Target="../media/image1.png"/><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2" Type="http://schemas.openxmlformats.org/officeDocument/2006/relationships/slideLayout" Target="../slideLayouts/slideLayout84.xml"/><Relationship Id="rId16" Type="http://schemas.openxmlformats.org/officeDocument/2006/relationships/image" Target="../media/image1.png"/><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5" Type="http://schemas.openxmlformats.org/officeDocument/2006/relationships/theme" Target="../theme/theme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17" Type="http://schemas.openxmlformats.org/officeDocument/2006/relationships/image" Target="../media/image1.png"/><Relationship Id="rId2" Type="http://schemas.openxmlformats.org/officeDocument/2006/relationships/slideLayout" Target="../slideLayouts/slideLayout98.xml"/><Relationship Id="rId16" Type="http://schemas.openxmlformats.org/officeDocument/2006/relationships/theme" Target="../theme/theme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9.xml"/><Relationship Id="rId13" Type="http://schemas.openxmlformats.org/officeDocument/2006/relationships/theme" Target="../theme/theme9.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slideLayout" Target="../slideLayouts/slideLayout123.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7309239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59182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8" r:id="rId13"/>
    <p:sldLayoutId id="2147483709" r:id="rId14"/>
    <p:sldLayoutId id="2147483725" r:id="rId15"/>
    <p:sldLayoutId id="214748377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5333510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85359211"/>
      </p:ext>
    </p:extLst>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938004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368790030"/>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8B88F5-AF51-4A03-A102-F0A403D577AF}" type="datetime1">
              <a:rPr lang="en-US" smtClean="0"/>
              <a:t>5/27/2025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83021589"/>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8B6BF1DA-1E53-4315-B4BF-7B47F3DAFB10}" type="datetime1">
              <a:rPr lang="en-US" smtClean="0"/>
              <a:t>5/27/2025</a:t>
            </a:fld>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10806691"/>
      </p:ext>
    </p:extLst>
  </p:cSld>
  <p:clrMap bg1="lt1" tx1="dk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8.xml"/><Relationship Id="rId1" Type="http://schemas.openxmlformats.org/officeDocument/2006/relationships/tags" Target="../tags/tag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38.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audio" Target="../media/media1.wav"/><Relationship Id="rId7" Type="http://schemas.openxmlformats.org/officeDocument/2006/relationships/image" Target="../media/image3.png"/><Relationship Id="rId2" Type="http://schemas.microsoft.com/office/2007/relationships/media" Target="../media/media1.wav"/><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notesSlide" Target="../notesSlides/notesSlide3.xml"/><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8.xml"/><Relationship Id="rId1" Type="http://schemas.openxmlformats.org/officeDocument/2006/relationships/tags" Target="../tags/tag4.xml"/><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0.xml"/><Relationship Id="rId1" Type="http://schemas.openxmlformats.org/officeDocument/2006/relationships/tags" Target="../tags/tag5.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1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1.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45789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6896283" y="6457890"/>
            <a:ext cx="55045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0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66797" y="1914916"/>
            <a:ext cx="519066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a:ln>
                  <a:noFill/>
                </a:ln>
                <a:solidFill>
                  <a:srgbClr val="00B0F0"/>
                </a:solidFill>
                <a:effectLst/>
                <a:uLnTx/>
                <a:uFillTx/>
                <a:latin typeface="Alexandria" pitchFamily="2" charset="-78"/>
                <a:ea typeface="+mn-ea"/>
                <a:cs typeface="Alexandria" pitchFamily="2" charset="-78"/>
                <a:sym typeface="Arial"/>
              </a:rPr>
              <a:t>Contemporary Developments in Educational Leadership</a:t>
            </a:r>
            <a:endParaRPr kumimoji="0" lang="en-US" sz="24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34" name="Rectangle: Rounded Corners 33"/>
          <p:cNvSpPr/>
          <p:nvPr/>
        </p:nvSpPr>
        <p:spPr>
          <a:xfrm>
            <a:off x="1482381" y="5746384"/>
            <a:ext cx="25774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المحاضرة التعريفية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14" name="Oval 13"/>
          <p:cNvSpPr/>
          <p:nvPr/>
        </p:nvSpPr>
        <p:spPr>
          <a:xfrm>
            <a:off x="6096000" y="133157"/>
            <a:ext cx="614324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095215"/>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16141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pic>
        <p:nvPicPr>
          <p:cNvPr id="3" name="Picture 2">
            <a:extLst>
              <a:ext uri="{FF2B5EF4-FFF2-40B4-BE49-F238E27FC236}">
                <a16:creationId xmlns:a16="http://schemas.microsoft.com/office/drawing/2014/main" id="{7C8FF05D-5A2A-F805-9F75-A59743DBC535}"/>
              </a:ext>
            </a:extLst>
          </p:cNvPr>
          <p:cNvPicPr>
            <a:picLocks noChangeAspect="1"/>
          </p:cNvPicPr>
          <p:nvPr/>
        </p:nvPicPr>
        <p:blipFill rotWithShape="1">
          <a:blip r:embed="rId5"/>
          <a:srcRect l="50400" t="15750" r="2351" b="21251"/>
          <a:stretch/>
        </p:blipFill>
        <p:spPr>
          <a:xfrm>
            <a:off x="1662101" y="3128135"/>
            <a:ext cx="1870289" cy="2274564"/>
          </a:xfrm>
          <a:prstGeom prst="rect">
            <a:avLst/>
          </a:prstGeom>
        </p:spPr>
      </p:pic>
      <p:sp>
        <p:nvSpPr>
          <p:cNvPr id="2" name="Rectangle: Rounded Corners 1">
            <a:extLst>
              <a:ext uri="{FF2B5EF4-FFF2-40B4-BE49-F238E27FC236}">
                <a16:creationId xmlns:a16="http://schemas.microsoft.com/office/drawing/2014/main" id="{012BEA16-2072-89EF-BA7F-6A94DA74C6AC}"/>
              </a:ext>
            </a:extLst>
          </p:cNvPr>
          <p:cNvSpPr/>
          <p:nvPr/>
        </p:nvSpPr>
        <p:spPr>
          <a:xfrm>
            <a:off x="1470190" y="6404608"/>
            <a:ext cx="2577477" cy="40011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ELD711</a:t>
            </a:r>
          </a:p>
        </p:txBody>
      </p:sp>
    </p:spTree>
    <p:extLst>
      <p:ext uri="{BB962C8B-B14F-4D97-AF65-F5344CB8AC3E}">
        <p14:creationId xmlns:p14="http://schemas.microsoft.com/office/powerpoint/2010/main" val="1660728098"/>
      </p:ext>
    </p:extLst>
  </p:cSld>
  <p:clrMapOvr>
    <a:masterClrMapping/>
  </p:clrMapOvr>
  <mc:AlternateContent xmlns:mc="http://schemas.openxmlformats.org/markup-compatibility/2006" xmlns:p14="http://schemas.microsoft.com/office/powerpoint/2010/main">
    <mc:Choice Requires="p14">
      <p:transition spd="slow" p14:dur="2000" advTm="22893"/>
    </mc:Choice>
    <mc:Fallback xmlns="">
      <p:transition spd="slow" advTm="228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568505"/>
            <a:ext cx="9345750" cy="4625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616648"/>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نبذة عن جامعة ميدأوشن</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برنامج الماجستير في القيادة التربوية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منهجية التدريس</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الأهداف ونتاجات التعلم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تعليمات الجامعة ومعلومات عامة عن المادة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النشاطات والاستراتيجيات التدريسية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العلامات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الحضور والغياب</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الكتاب المقرر</a:t>
            </a:r>
            <a:r>
              <a:rPr kumimoji="0" lang="ar-AE"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a:t>
            </a: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المادة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9001" y="-79167"/>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015880" y="971194"/>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التعريفية سنتحدث عن:</a:t>
            </a:r>
          </a:p>
        </p:txBody>
      </p:sp>
    </p:spTree>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77D56D1-99BE-6DB5-008A-8CF210E44F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16" y="-9855"/>
            <a:ext cx="2305141" cy="1076343"/>
          </a:xfrm>
          <a:prstGeom prst="rect">
            <a:avLst/>
          </a:prstGeom>
        </p:spPr>
      </p:pic>
      <p:pic>
        <p:nvPicPr>
          <p:cNvPr id="4" name="Picture 3">
            <a:extLst>
              <a:ext uri="{FF2B5EF4-FFF2-40B4-BE49-F238E27FC236}">
                <a16:creationId xmlns:a16="http://schemas.microsoft.com/office/drawing/2014/main" id="{E4524480-E804-54A5-BAA8-C2B77B6B7CB5}"/>
              </a:ext>
            </a:extLst>
          </p:cNvPr>
          <p:cNvPicPr>
            <a:picLocks noChangeAspect="1"/>
          </p:cNvPicPr>
          <p:nvPr/>
        </p:nvPicPr>
        <p:blipFill>
          <a:blip r:embed="rId4"/>
          <a:stretch>
            <a:fillRect/>
          </a:stretch>
        </p:blipFill>
        <p:spPr>
          <a:xfrm>
            <a:off x="0" y="24746"/>
            <a:ext cx="5231904" cy="6858000"/>
          </a:xfrm>
          <a:prstGeom prst="rect">
            <a:avLst/>
          </a:prstGeom>
        </p:spPr>
      </p:pic>
      <p:sp>
        <p:nvSpPr>
          <p:cNvPr id="5" name="TextBox 4">
            <a:extLst>
              <a:ext uri="{FF2B5EF4-FFF2-40B4-BE49-F238E27FC236}">
                <a16:creationId xmlns:a16="http://schemas.microsoft.com/office/drawing/2014/main" id="{8DE69F5C-6947-53AB-F9FC-05A2CB74B2D8}"/>
              </a:ext>
            </a:extLst>
          </p:cNvPr>
          <p:cNvSpPr txBox="1"/>
          <p:nvPr/>
        </p:nvSpPr>
        <p:spPr>
          <a:xfrm>
            <a:off x="5199112" y="651381"/>
            <a:ext cx="6729536" cy="5539273"/>
          </a:xfrm>
          <a:prstGeom prst="rect">
            <a:avLst/>
          </a:prstGeom>
          <a:noFill/>
        </p:spPr>
        <p:txBody>
          <a:bodyPr wrap="square">
            <a:spAutoFit/>
          </a:bodyPr>
          <a:lstStyle/>
          <a:p>
            <a:pPr algn="ctr" rtl="1">
              <a:lnSpc>
                <a:spcPct val="150000"/>
              </a:lnSpc>
            </a:pPr>
            <a:r>
              <a:rPr lang="ar-JO" sz="2000" b="1" dirty="0">
                <a:solidFill>
                  <a:srgbClr val="00B0F0"/>
                </a:solidFill>
                <a:latin typeface="Alexandria" pitchFamily="2" charset="-78"/>
                <a:cs typeface="Alexandria" pitchFamily="2" charset="-78"/>
              </a:rPr>
              <a:t>نبذة عن جامعة ميدأوشن</a:t>
            </a:r>
            <a:endParaRPr lang="ar-AE" sz="2000" b="1" dirty="0">
              <a:solidFill>
                <a:srgbClr val="00B0F0"/>
              </a:solidFill>
              <a:latin typeface="Alexandria" pitchFamily="2" charset="-78"/>
              <a:cs typeface="Alexandria" pitchFamily="2" charset="-78"/>
            </a:endParaRPr>
          </a:p>
          <a:p>
            <a:pPr algn="just" rtl="1">
              <a:lnSpc>
                <a:spcPct val="150000"/>
              </a:lnSpc>
            </a:pPr>
            <a:endParaRPr lang="ar-JO" sz="2000" b="1" dirty="0">
              <a:solidFill>
                <a:srgbClr val="00B0F0"/>
              </a:solidFill>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جامعة ميدأوشن هي كيان تعليمي مسجل برقم 23-</a:t>
            </a:r>
            <a:r>
              <a:rPr lang="en-US" sz="1800" dirty="0">
                <a:latin typeface="Alexandria" pitchFamily="2" charset="-78"/>
                <a:cs typeface="Alexandria" pitchFamily="2" charset="-78"/>
              </a:rPr>
              <a:t>B-113250 </a:t>
            </a:r>
            <a:r>
              <a:rPr lang="ar-JO" sz="1800" dirty="0">
                <a:latin typeface="Alexandria" pitchFamily="2" charset="-78"/>
                <a:cs typeface="Alexandria" pitchFamily="2" charset="-78"/>
              </a:rPr>
              <a:t>وترخيص 4248</a:t>
            </a:r>
            <a:r>
              <a:rPr lang="en-US" sz="1800" dirty="0">
                <a:latin typeface="Alexandria" pitchFamily="2" charset="-78"/>
                <a:cs typeface="Alexandria" pitchFamily="2" charset="-78"/>
              </a:rPr>
              <a:t>A </a:t>
            </a:r>
            <a:r>
              <a:rPr lang="ar-AE" sz="1800" dirty="0">
                <a:latin typeface="Alexandria" pitchFamily="2" charset="-78"/>
                <a:cs typeface="Alexandria" pitchFamily="2" charset="-78"/>
              </a:rPr>
              <a:t> </a:t>
            </a:r>
            <a:r>
              <a:rPr lang="ar-JO" sz="1800" dirty="0">
                <a:latin typeface="Alexandria" pitchFamily="2" charset="-78"/>
                <a:cs typeface="Alexandria" pitchFamily="2" charset="-78"/>
              </a:rPr>
              <a:t>يتمثل نشاطه في تقديم خدمة التعليم العالي عن بُعد، وهي امتداد لجامعة ميدأوشن المرخصة من وزارة التعليم القمرية بترخيص رقم 22-1110-</a:t>
            </a:r>
            <a:r>
              <a:rPr lang="en-US" sz="1800" dirty="0">
                <a:latin typeface="Alexandria" pitchFamily="2" charset="-78"/>
                <a:cs typeface="Alexandria" pitchFamily="2" charset="-78"/>
              </a:rPr>
              <a:t>MENERSFIP-SG، </a:t>
            </a:r>
            <a:r>
              <a:rPr lang="ar-JO" sz="1800" dirty="0">
                <a:latin typeface="Alexandria" pitchFamily="2" charset="-78"/>
                <a:cs typeface="Alexandria" pitchFamily="2" charset="-78"/>
              </a:rPr>
              <a:t>علمًا بأن الجامعة تتمتع بالعديد من الاعتمادات الدولية </a:t>
            </a:r>
            <a:r>
              <a:rPr lang="ar-AE" sz="1800" dirty="0">
                <a:latin typeface="Alexandria" pitchFamily="2" charset="-78"/>
                <a:cs typeface="Alexandria" pitchFamily="2" charset="-78"/>
              </a:rPr>
              <a:t>.</a:t>
            </a:r>
          </a:p>
          <a:p>
            <a:pPr algn="just" rtl="1">
              <a:lnSpc>
                <a:spcPct val="150000"/>
              </a:lnSpc>
            </a:pPr>
            <a:r>
              <a:rPr lang="ar-JO" sz="18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r>
              <a:rPr lang="ar-AE" sz="1800" dirty="0">
                <a:latin typeface="Alexandria" pitchFamily="2" charset="-78"/>
                <a:cs typeface="Alexandria" pitchFamily="2" charset="-78"/>
              </a:rPr>
              <a:t>.</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363917984"/>
      </p:ext>
    </p:extLst>
  </p:cSld>
  <p:clrMapOvr>
    <a:masterClrMapping/>
  </p:clrMapOvr>
  <mc:AlternateContent xmlns:mc="http://schemas.openxmlformats.org/markup-compatibility/2006" xmlns:p14="http://schemas.microsoft.com/office/powerpoint/2010/main">
    <mc:Choice Requires="p14">
      <p:transition spd="slow" p14:dur="800" advTm="76671">
        <p:circle/>
      </p:transition>
    </mc:Choice>
    <mc:Fallback xmlns="">
      <p:transition spd="slow" advTm="76671">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1DBE881F-74C8-B450-6070-42A3D290F40C}"/>
              </a:ext>
            </a:extLst>
          </p:cNvPr>
          <p:cNvPicPr>
            <a:picLocks noChangeAspect="1"/>
          </p:cNvPicPr>
          <p:nvPr/>
        </p:nvPicPr>
        <p:blipFill>
          <a:blip r:embed="rId3"/>
          <a:stretch>
            <a:fillRect/>
          </a:stretch>
        </p:blipFill>
        <p:spPr>
          <a:xfrm>
            <a:off x="0" y="3068960"/>
            <a:ext cx="12192000" cy="3789039"/>
          </a:xfrm>
          <a:prstGeom prst="rect">
            <a:avLst/>
          </a:prstGeom>
        </p:spPr>
      </p:pic>
      <p:pic>
        <p:nvPicPr>
          <p:cNvPr id="5" name="Graphic 21">
            <a:extLst>
              <a:ext uri="{FF2B5EF4-FFF2-40B4-BE49-F238E27FC236}">
                <a16:creationId xmlns:a16="http://schemas.microsoft.com/office/drawing/2014/main" id="{6A27E0F6-76CC-C9C4-C453-D6B7B0EC70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9"/>
            <a:ext cx="2305141" cy="1076343"/>
          </a:xfrm>
          <a:prstGeom prst="rect">
            <a:avLst/>
          </a:prstGeom>
        </p:spPr>
      </p:pic>
      <p:sp>
        <p:nvSpPr>
          <p:cNvPr id="8" name="Rectangle 7">
            <a:extLst>
              <a:ext uri="{FF2B5EF4-FFF2-40B4-BE49-F238E27FC236}">
                <a16:creationId xmlns:a16="http://schemas.microsoft.com/office/drawing/2014/main" id="{07370BA9-C128-AD48-5BE8-5464A19AD1B0}"/>
              </a:ext>
            </a:extLst>
          </p:cNvPr>
          <p:cNvSpPr/>
          <p:nvPr/>
        </p:nvSpPr>
        <p:spPr>
          <a:xfrm>
            <a:off x="127000" y="938520"/>
            <a:ext cx="11946549" cy="2392963"/>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الرؤية: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أن نصبح الكيان الأول الذي يتبنى مبدأ المجتمع التعليمي التعاوني، ويقدم العلم مقابل العمل لتنمية وبناء المجتمعات.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الرسالة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نقل المعارف وتشجيع الابتكار وتقديم برامج التعليم العالي بمحتوى يتميز بالجودة وبأسعار رمزية تناسب الجميع.</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الفلسفة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العلم والتعلم حقُ الجميع، ويتحمل أفراد المجتمعات مسؤولية حفظ هذا الحق.</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a:t>
            </a:r>
            <a:endParaRPr kumimoji="0" lang="ar-JO"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56CD7C5-D707-7189-5DD2-D7CC2973A2E6}"/>
              </a:ext>
            </a:extLst>
          </p:cNvPr>
          <p:cNvSpPr txBox="1"/>
          <p:nvPr/>
        </p:nvSpPr>
        <p:spPr>
          <a:xfrm>
            <a:off x="2337345" y="20695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kern="1200" dirty="0">
                <a:solidFill>
                  <a:srgbClr val="00B0F0"/>
                </a:solidFill>
                <a:latin typeface="Alexandria" pitchFamily="2" charset="-78"/>
                <a:ea typeface="+mn-ea"/>
                <a:cs typeface="Alexandria" pitchFamily="2" charset="-78"/>
              </a:rPr>
              <a:t>جامعة ميدأوشن</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1113898318"/>
      </p:ext>
    </p:extLst>
  </p:cSld>
  <p:clrMapOvr>
    <a:masterClrMapping/>
  </p:clrMapOvr>
  <p:transition spd="slow" advTm="114093">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البوابة الأكاديمية</a:t>
            </a:r>
          </a:p>
          <a:p>
            <a:pPr algn="just" rtl="1"/>
            <a:r>
              <a:rPr lang="ar-JO" sz="1800" dirty="0">
                <a:latin typeface="Alexandria" pitchFamily="2" charset="-78"/>
                <a:cs typeface="Alexandria" pitchFamily="2" charset="-78"/>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800" dirty="0">
                <a:latin typeface="Alexandria" pitchFamily="2" charset="-78"/>
                <a:cs typeface="Alexandria" pitchFamily="2" charset="-78"/>
              </a:rPr>
              <a:t>، كما يمكن من خلال </a:t>
            </a:r>
            <a:r>
              <a:rPr lang="ar-JO" sz="1800" dirty="0">
                <a:latin typeface="Alexandria" pitchFamily="2" charset="-78"/>
                <a:cs typeface="Alexandria" pitchFamily="2" charset="-78"/>
              </a:rPr>
              <a:t>خدمات البوابة الأكاديمية: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حذف وإضافة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 البحث عن جداول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استعراض الجدول الدراسي بشكل مفصل.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الاطلاع على الدرجات النهائية للمقررات المسجلة للطالب.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endParaRPr lang="ar-AE" sz="1800" dirty="0">
              <a:latin typeface="Alexandria" pitchFamily="2" charset="-78"/>
              <a:cs typeface="Alexandria" pitchFamily="2" charset="-78"/>
            </a:endParaRPr>
          </a:p>
          <a:p>
            <a:pPr algn="ctr"/>
            <a:r>
              <a:rPr lang="ar-JO" sz="2000" b="1" dirty="0">
                <a:solidFill>
                  <a:srgbClr val="00B0F0"/>
                </a:solidFill>
                <a:latin typeface="Alexandria" pitchFamily="2" charset="-78"/>
                <a:cs typeface="Alexandria" pitchFamily="2" charset="-78"/>
              </a:rPr>
              <a:t>البوابة التعليمي</a:t>
            </a:r>
            <a:r>
              <a:rPr lang="ar-AE" sz="2000" b="1" dirty="0">
                <a:solidFill>
                  <a:srgbClr val="00B0F0"/>
                </a:solidFill>
                <a:latin typeface="Alexandria" pitchFamily="2" charset="-78"/>
                <a:cs typeface="Alexandria" pitchFamily="2" charset="-78"/>
              </a:rPr>
              <a:t>ة</a:t>
            </a:r>
            <a:endParaRPr lang="en-US" sz="1800" dirty="0">
              <a:latin typeface="Alexandria" pitchFamily="2" charset="-78"/>
              <a:cs typeface="Alexandria" pitchFamily="2" charset="-78"/>
            </a:endParaRPr>
          </a:p>
          <a:p>
            <a:pPr algn="r"/>
            <a:r>
              <a:rPr lang="ar-JO" sz="1800" dirty="0">
                <a:latin typeface="Alexandria" pitchFamily="2" charset="-78"/>
                <a:cs typeface="Alexandria" pitchFamily="2" charset="-78"/>
              </a:rPr>
              <a:t>تُمثل التجمع الرئيسي بين الطلاب وأستاذ المقرر، وتُقدم العديد من الخدمات التعليمية للطلاب </a:t>
            </a:r>
            <a:r>
              <a:rPr lang="ar-AE" sz="1800" dirty="0">
                <a:latin typeface="Alexandria" pitchFamily="2" charset="-78"/>
                <a:cs typeface="Alexandria" pitchFamily="2" charset="-78"/>
              </a:rPr>
              <a:t>منها:</a:t>
            </a:r>
            <a:endParaRPr lang="ar-JO"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الوصول للمقررات الدراسية، حيث يمكن للطلاب قراءة المقررات الدراسية وتحميلها </a:t>
            </a:r>
            <a:r>
              <a:rPr lang="ar-AE" sz="1800" dirty="0">
                <a:latin typeface="Alexandria" pitchFamily="2" charset="-78"/>
                <a:cs typeface="Alexandria" pitchFamily="2" charset="-78"/>
              </a:rPr>
              <a:t>.</a:t>
            </a:r>
            <a:r>
              <a:rPr lang="en-US" sz="1800" dirty="0">
                <a:latin typeface="Alexandria" pitchFamily="2" charset="-78"/>
                <a:cs typeface="Alexandria" pitchFamily="2" charset="-78"/>
              </a:rPr>
              <a:t>.</a:t>
            </a:r>
          </a:p>
          <a:p>
            <a:pPr marL="285750" indent="-285750" algn="r" rtl="1">
              <a:buFont typeface="Arial" panose="020B0604020202020204" pitchFamily="34" charset="0"/>
              <a:buChar char="•"/>
            </a:pPr>
            <a:r>
              <a:rPr lang="ar-JO" sz="1800" dirty="0">
                <a:latin typeface="Alexandria" pitchFamily="2" charset="-78"/>
                <a:cs typeface="Alexandria" pitchFamily="2" charset="-78"/>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buFont typeface="Arial" panose="020B0604020202020204" pitchFamily="34" charset="0"/>
              <a:buChar char="•"/>
            </a:pPr>
            <a:r>
              <a:rPr lang="ar-JO" sz="1800" dirty="0">
                <a:latin typeface="Alexandria" pitchFamily="2" charset="-78"/>
                <a:cs typeface="Alexandria" pitchFamily="2" charset="-78"/>
              </a:rPr>
              <a:t>حلقة تبادل المعلومات، حيث يمكن للطلاب من خلال منصة </a:t>
            </a:r>
            <a:r>
              <a:rPr lang="en-US" sz="1800" dirty="0">
                <a:latin typeface="Alexandria" pitchFamily="2" charset="-78"/>
                <a:cs typeface="Alexandria" pitchFamily="2" charset="-78"/>
              </a:rPr>
              <a:t>Moodle </a:t>
            </a:r>
            <a:r>
              <a:rPr lang="ar-JO" sz="1800" dirty="0">
                <a:latin typeface="Alexandria" pitchFamily="2" charset="-78"/>
                <a:cs typeface="Alexandria" pitchFamily="2" charset="-78"/>
              </a:rPr>
              <a:t>الوصول إلى الأنشطة اللامنهجية التي تقدمها الجامعة.</a:t>
            </a:r>
          </a:p>
          <a:p>
            <a:pPr marL="285750" indent="-285750" algn="r" rtl="1">
              <a:buFont typeface="Arial" panose="020B0604020202020204" pitchFamily="34" charset="0"/>
              <a:buChar char="•"/>
            </a:pPr>
            <a:r>
              <a:rPr lang="ar-JO" sz="1800" dirty="0">
                <a:latin typeface="Alexandria" pitchFamily="2" charset="-78"/>
                <a:cs typeface="Alexandria" pitchFamily="2" charset="-78"/>
              </a:rPr>
              <a:t>تتيح البوابة التعليمية الوصول إلى الكتب الإلكترونية التي تساعد الطلاب في حل الأنشطة والواجبات الدراسية.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200336" y="3032244"/>
            <a:ext cx="3960440" cy="369332"/>
          </a:xfrm>
          <a:prstGeom prst="rect">
            <a:avLst/>
          </a:prstGeom>
          <a:noFill/>
          <a:ln>
            <a:solidFill>
              <a:srgbClr val="00B0F0"/>
            </a:solidFill>
          </a:ln>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US"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 </a:t>
            </a: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250620" y="6446932"/>
            <a:ext cx="5845380" cy="369332"/>
          </a:xfrm>
          <a:prstGeom prst="rect">
            <a:avLst/>
          </a:prstGeom>
          <a:noFill/>
          <a:ln>
            <a:solidFill>
              <a:srgbClr val="00B0F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pic>
        <p:nvPicPr>
          <p:cNvPr id="5" name="Graphic 21">
            <a:extLst>
              <a:ext uri="{FF2B5EF4-FFF2-40B4-BE49-F238E27FC236}">
                <a16:creationId xmlns:a16="http://schemas.microsoft.com/office/drawing/2014/main" id="{4E746B6A-1B8F-A59B-D3EA-F5BBFCB14A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xmlns:p14="http://schemas.microsoft.com/office/powerpoint/2010/main">
    <mc:Choice Requires="p14">
      <p:transition spd="slow" p14:dur="900" advTm="142874">
        <p14:warp dir="in"/>
      </p:transition>
    </mc:Choice>
    <mc:Fallback xmlns="">
      <p:transition spd="slow" advTm="14287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algn="r" rtl="1">
              <a:lnSpc>
                <a:spcPct val="150000"/>
              </a:lnSpc>
            </a:pPr>
            <a:endParaRPr lang="ar-JO" sz="2000" dirty="0">
              <a:latin typeface="Alexandria" pitchFamily="2" charset="-78"/>
              <a:cs typeface="Alexandria" pitchFamily="2" charset="-78"/>
            </a:endParaRPr>
          </a:p>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AE" sz="2000" dirty="0">
                <a:latin typeface="Alexandria" pitchFamily="2" charset="-78"/>
                <a:cs typeface="Alexandria" pitchFamily="2" charset="-78"/>
              </a:rPr>
              <a:t>     يعد نظام التذاكر</a:t>
            </a:r>
            <a:r>
              <a:rPr lang="ar-JO" sz="2000" dirty="0">
                <a:latin typeface="Alexandria" pitchFamily="2" charset="-78"/>
                <a:cs typeface="Alexandria" pitchFamily="2" charset="-78"/>
              </a:rPr>
              <a:t> الآلية التي يمكن للطلاب من خلالها التواصل مع الجامعة، </a:t>
            </a:r>
            <a:r>
              <a:rPr lang="ar-AE" sz="2000" dirty="0">
                <a:latin typeface="Alexandria" pitchFamily="2" charset="-78"/>
                <a:cs typeface="Alexandria" pitchFamily="2" charset="-78"/>
              </a:rPr>
              <a:t>ومع أعضاء هيئة التدريس، </a:t>
            </a:r>
            <a:r>
              <a:rPr lang="ar-JO" sz="2000" dirty="0">
                <a:latin typeface="Alexandria" pitchFamily="2" charset="-78"/>
                <a:cs typeface="Alexandria" pitchFamily="2" charset="-78"/>
              </a:rPr>
              <a:t>وتقديم الطلبات والاستفسارات.</a:t>
            </a:r>
          </a:p>
          <a:p>
            <a:pPr algn="r" rtl="1">
              <a:lnSpc>
                <a:spcPct val="150000"/>
              </a:lnSpc>
            </a:pPr>
            <a:r>
              <a:rPr lang="ar-JO" sz="2000" b="1" dirty="0">
                <a:latin typeface="Alexandria" pitchFamily="2" charset="-78"/>
                <a:cs typeface="Alexandria" pitchFamily="2" charset="-78"/>
              </a:rPr>
              <a:t>خطوات فتح التذاكر: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التوجه إلى البوابة الأكاديمية، والدخول من خلال كتابة اسم المستخدم وكلمة السر.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النقر على خيار تذكرة، ثم الضغط على فتح تذكرة جديدة.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يمكن إرفاق الملفات من خلال الضغط على أيقونة الملف المرفق.</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xmlns:p14="http://schemas.microsoft.com/office/powerpoint/2010/main">
    <mc:Choice Requires="p14">
      <p:transition spd="slow" p14:dur="3400" advTm="69925">
        <p14:reveal/>
      </p:transition>
    </mc:Choice>
    <mc:Fallback xmlns="">
      <p:transition spd="slow" advTm="69925">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5360" y="352159"/>
            <a:ext cx="6552728" cy="523180"/>
          </a:xfrm>
          <a:prstGeom prst="rect">
            <a:avLst/>
          </a:prstGeom>
          <a:noFill/>
          <a:ln>
            <a:noFill/>
          </a:ln>
        </p:spPr>
        <p:txBody>
          <a:bodyPr spcFirstLastPara="1" wrap="square" lIns="91425" tIns="45700" rIns="91425" bIns="45700" anchor="t" anchorCtr="0">
            <a:spAutoFit/>
          </a:bodyPr>
          <a:lstStyle/>
          <a:p>
            <a:pPr lvl="0"/>
            <a:r>
              <a:rPr lang="en-GB" sz="2800" b="1" dirty="0">
                <a:solidFill>
                  <a:schemeClr val="tx1"/>
                </a:solidFill>
                <a:latin typeface="Bahnschrift SemiBold SemiConden" pitchFamily="34" charset="0"/>
                <a:ea typeface="Calibri"/>
                <a:cs typeface="Calibri"/>
                <a:sym typeface="Calibri"/>
              </a:rPr>
              <a:t>Master of Educational Leadership</a:t>
            </a:r>
            <a:endParaRPr lang="ar-JO" sz="2800" b="1" dirty="0">
              <a:solidFill>
                <a:schemeClr val="tx1"/>
              </a:solidFill>
              <a:latin typeface="Bahnschrift SemiBold SemiConden" pitchFamily="34" charset="0"/>
              <a:ea typeface="Calibri"/>
              <a:cs typeface="Calibri"/>
              <a:sym typeface="Calibri"/>
            </a:endParaRPr>
          </a:p>
        </p:txBody>
      </p:sp>
      <p:sp>
        <p:nvSpPr>
          <p:cNvPr id="4" name="Rectangle 3"/>
          <p:cNvSpPr/>
          <p:nvPr/>
        </p:nvSpPr>
        <p:spPr>
          <a:xfrm>
            <a:off x="94404" y="3594079"/>
            <a:ext cx="2506842" cy="3005310"/>
          </a:xfrm>
          <a:prstGeom prst="rect">
            <a:avLst/>
          </a:prstGeom>
        </p:spPr>
        <p:txBody>
          <a:bodyPr wrap="square">
            <a:spAutoFit/>
          </a:bodyPr>
          <a:lstStyle/>
          <a:p>
            <a:pPr algn="just" rtl="1">
              <a:lnSpc>
                <a:spcPct val="150000"/>
              </a:lnSpc>
            </a:pPr>
            <a:r>
              <a:rPr lang="ar-JO" sz="1600" b="1" dirty="0">
                <a:solidFill>
                  <a:schemeClr val="tx1"/>
                </a:solidFill>
                <a:latin typeface="Alexandria" pitchFamily="2" charset="-78"/>
                <a:cs typeface="Alexandria" pitchFamily="2"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569700" y="6235700"/>
            <a:ext cx="406400" cy="406400"/>
          </a:xfrm>
          <a:prstGeom prst="rect">
            <a:avLst/>
          </a:prstGeom>
        </p:spPr>
      </p:pic>
      <p:pic>
        <p:nvPicPr>
          <p:cNvPr id="2" name="Graphic 21">
            <a:extLst>
              <a:ext uri="{FF2B5EF4-FFF2-40B4-BE49-F238E27FC236}">
                <a16:creationId xmlns:a16="http://schemas.microsoft.com/office/drawing/2014/main" id="{EC641D62-CDB3-D0CE-81B9-F3F590963E7B}"/>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6" name="Picture 5">
            <a:extLst>
              <a:ext uri="{FF2B5EF4-FFF2-40B4-BE49-F238E27FC236}">
                <a16:creationId xmlns:a16="http://schemas.microsoft.com/office/drawing/2014/main" id="{E3CE6682-281B-14AE-3C0E-1EDC56D46989}"/>
              </a:ext>
            </a:extLst>
          </p:cNvPr>
          <p:cNvPicPr>
            <a:picLocks noChangeAspect="1"/>
          </p:cNvPicPr>
          <p:nvPr/>
        </p:nvPicPr>
        <p:blipFill>
          <a:blip r:embed="rId8"/>
          <a:stretch>
            <a:fillRect/>
          </a:stretch>
        </p:blipFill>
        <p:spPr>
          <a:xfrm>
            <a:off x="263352" y="1362860"/>
            <a:ext cx="2112617" cy="2066140"/>
          </a:xfrm>
          <a:prstGeom prst="rect">
            <a:avLst/>
          </a:prstGeom>
        </p:spPr>
      </p:pic>
      <p:sp>
        <p:nvSpPr>
          <p:cNvPr id="12" name="TextBox 11">
            <a:extLst>
              <a:ext uri="{FF2B5EF4-FFF2-40B4-BE49-F238E27FC236}">
                <a16:creationId xmlns:a16="http://schemas.microsoft.com/office/drawing/2014/main" id="{F8BF2B26-45F8-EDB2-1DBA-7353413F5AF8}"/>
              </a:ext>
            </a:extLst>
          </p:cNvPr>
          <p:cNvSpPr txBox="1"/>
          <p:nvPr/>
        </p:nvSpPr>
        <p:spPr>
          <a:xfrm>
            <a:off x="5951984" y="479189"/>
            <a:ext cx="3989314" cy="369332"/>
          </a:xfrm>
          <a:prstGeom prst="rect">
            <a:avLst/>
          </a:prstGeom>
          <a:noFill/>
        </p:spPr>
        <p:txBody>
          <a:bodyPr wrap="square">
            <a:spAutoFit/>
          </a:bodyPr>
          <a:lstStyle/>
          <a:p>
            <a:r>
              <a:rPr lang="ar-JO" sz="1800" b="1" dirty="0">
                <a:solidFill>
                  <a:schemeClr val="tx1"/>
                </a:solidFill>
                <a:latin typeface="Alexandria" pitchFamily="2" charset="-78"/>
                <a:cs typeface="Alexandria" pitchFamily="2" charset="-78"/>
              </a:rPr>
              <a:t>الماجستير في القيادة التربوية</a:t>
            </a:r>
            <a:endParaRPr lang="en-US" sz="1800" dirty="0"/>
          </a:p>
        </p:txBody>
      </p:sp>
      <p:graphicFrame>
        <p:nvGraphicFramePr>
          <p:cNvPr id="7" name="Table 6">
            <a:extLst>
              <a:ext uri="{FF2B5EF4-FFF2-40B4-BE49-F238E27FC236}">
                <a16:creationId xmlns:a16="http://schemas.microsoft.com/office/drawing/2014/main" id="{C0D13D21-9BBA-EB02-9B17-5AB8E7D7958C}"/>
              </a:ext>
            </a:extLst>
          </p:cNvPr>
          <p:cNvGraphicFramePr>
            <a:graphicFrameLocks noGrp="1"/>
          </p:cNvGraphicFramePr>
          <p:nvPr>
            <p:extLst>
              <p:ext uri="{D42A27DB-BD31-4B8C-83A1-F6EECF244321}">
                <p14:modId xmlns:p14="http://schemas.microsoft.com/office/powerpoint/2010/main" val="3614696123"/>
              </p:ext>
            </p:extLst>
          </p:nvPr>
        </p:nvGraphicFramePr>
        <p:xfrm>
          <a:off x="2826523" y="1362860"/>
          <a:ext cx="8742085" cy="5142981"/>
        </p:xfrm>
        <a:graphic>
          <a:graphicData uri="http://schemas.openxmlformats.org/drawingml/2006/table">
            <a:tbl>
              <a:tblPr rtl="1" firstRow="1" firstCol="1" bandRow="1"/>
              <a:tblGrid>
                <a:gridCol w="2109157">
                  <a:extLst>
                    <a:ext uri="{9D8B030D-6E8A-4147-A177-3AD203B41FA5}">
                      <a16:colId xmlns:a16="http://schemas.microsoft.com/office/drawing/2014/main" val="1883630792"/>
                    </a:ext>
                  </a:extLst>
                </a:gridCol>
                <a:gridCol w="3760066">
                  <a:extLst>
                    <a:ext uri="{9D8B030D-6E8A-4147-A177-3AD203B41FA5}">
                      <a16:colId xmlns:a16="http://schemas.microsoft.com/office/drawing/2014/main" val="4131788873"/>
                    </a:ext>
                  </a:extLst>
                </a:gridCol>
                <a:gridCol w="1894055">
                  <a:extLst>
                    <a:ext uri="{9D8B030D-6E8A-4147-A177-3AD203B41FA5}">
                      <a16:colId xmlns:a16="http://schemas.microsoft.com/office/drawing/2014/main" val="574667022"/>
                    </a:ext>
                  </a:extLst>
                </a:gridCol>
                <a:gridCol w="978807">
                  <a:extLst>
                    <a:ext uri="{9D8B030D-6E8A-4147-A177-3AD203B41FA5}">
                      <a16:colId xmlns:a16="http://schemas.microsoft.com/office/drawing/2014/main" val="3385622209"/>
                    </a:ext>
                  </a:extLst>
                </a:gridCol>
              </a:tblGrid>
              <a:tr h="574609">
                <a:tc>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الدراسي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0" marR="73025" algn="ct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المقرر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768350" marR="0" algn="ctr" rtl="0">
                        <a:lnSpc>
                          <a:spcPct val="200000"/>
                        </a:lnSpc>
                        <a:spcAft>
                          <a:spcPts val="1000"/>
                        </a:spcAft>
                      </a:pPr>
                      <a:r>
                        <a:rPr lang="ar-JO" sz="1600" b="1" kern="0">
                          <a:solidFill>
                            <a:srgbClr val="FFFFFF"/>
                          </a:solidFill>
                          <a:effectLst/>
                          <a:latin typeface="Calibri" panose="020F0502020204030204" pitchFamily="34" charset="0"/>
                          <a:ea typeface="Times New Roman" panose="02020603050405020304" pitchFamily="18" charset="0"/>
                          <a:cs typeface="Alexandria" pitchFamily="2" charset="-78"/>
                        </a:rPr>
                        <a:t>رمز</a:t>
                      </a: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 المقرر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0" marR="0" algn="ct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الساعات المعتمدة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068473509"/>
                  </a:ext>
                </a:extLst>
              </a:tr>
              <a:tr h="377673">
                <a:tc rowSpan="3">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الأول</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u="sng" kern="0">
                          <a:solidFill>
                            <a:srgbClr val="000000"/>
                          </a:solidFill>
                          <a:effectLst/>
                          <a:latin typeface="Calibri" panose="020F0502020204030204" pitchFamily="34" charset="0"/>
                          <a:ea typeface="Times New Roman" panose="02020603050405020304" pitchFamily="18" charset="0"/>
                          <a:cs typeface="Alexandria" pitchFamily="2" charset="-78"/>
                        </a:rPr>
                        <a:t>اتجاهات معاصرة في القيادة التربوية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711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820027347"/>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التخطيط التربوي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712</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533140766"/>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أساليب البحث</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RSC 701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86583078"/>
                  </a:ext>
                </a:extLst>
              </a:tr>
              <a:tr h="377673">
                <a:tc rowSpan="4">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الثاني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سياسات التعليم</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721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469399238"/>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نظريات القيادة التربوية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723</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359359979"/>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ريادة الأعمال والابتكار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725</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54389647"/>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قيادة التغيرات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323849454"/>
                  </a:ext>
                </a:extLst>
              </a:tr>
              <a:tr h="377673">
                <a:tc rowSpan="3">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الثالث</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تكنولوجيا التعليم</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731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3999094105"/>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الاتصالات والقيادة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726</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3927201345"/>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الأخلاقيات في القيادة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737</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dirty="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013876480"/>
                  </a:ext>
                </a:extLst>
              </a:tr>
            </a:tbl>
          </a:graphicData>
        </a:graphic>
      </p:graphicFrame>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2000"/>
    </mc:Choice>
    <mc:Fallback xmlns="">
      <p:transition spd="slow" advTm="7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F75DAB0-FFA4-7B8F-4DD2-28ADFC00F1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5" name="TextBox 4">
            <a:extLst>
              <a:ext uri="{FF2B5EF4-FFF2-40B4-BE49-F238E27FC236}">
                <a16:creationId xmlns:a16="http://schemas.microsoft.com/office/drawing/2014/main" id="{F46CAE76-E1F2-17A7-484F-B3A81563E721}"/>
              </a:ext>
            </a:extLst>
          </p:cNvPr>
          <p:cNvSpPr txBox="1"/>
          <p:nvPr/>
        </p:nvSpPr>
        <p:spPr>
          <a:xfrm>
            <a:off x="6456040" y="1714500"/>
            <a:ext cx="4801760" cy="3733586"/>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نبذة عن تخصص القيادة التربوية</a:t>
            </a:r>
            <a:endParaRPr lang="ar-AE" sz="2000" b="1" dirty="0">
              <a:latin typeface="Alexandria" pitchFamily="2" charset="-78"/>
              <a:cs typeface="Alexandria" pitchFamily="2" charset="-78"/>
            </a:endParaRPr>
          </a:p>
          <a:p>
            <a:pPr algn="just" rtl="1">
              <a:lnSpc>
                <a:spcPct val="150000"/>
              </a:lnSpc>
            </a:pPr>
            <a:endParaRPr lang="ar-AE" sz="2000" b="1"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تسعى جامعة ميدأوشن </a:t>
            </a:r>
            <a:r>
              <a:rPr lang="ar-AE" sz="2000" dirty="0">
                <a:latin typeface="Alexandria" pitchFamily="2" charset="-78"/>
                <a:cs typeface="Alexandria" pitchFamily="2" charset="-78"/>
              </a:rPr>
              <a:t>من خلال برنامج القيادة التربوية </a:t>
            </a:r>
            <a:r>
              <a:rPr lang="ar-JO" sz="2000" dirty="0">
                <a:latin typeface="Alexandria" pitchFamily="2" charset="-78"/>
                <a:cs typeface="Alexandria" pitchFamily="2" charset="-78"/>
              </a:rPr>
              <a:t>إلى بناء جيل قيادي قادر على المساهمة في تنمية المجتمعات من خلال نموذج تعليمي فريد يعتمد على أحدث تقنيات التعليم الإلكتروني لنقل المعارف </a:t>
            </a:r>
            <a:r>
              <a:rPr lang="ar-AE"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C8B95C5B-04C8-960E-8A05-2894C2FBF0E0}"/>
              </a:ext>
            </a:extLst>
          </p:cNvPr>
          <p:cNvPicPr>
            <a:picLocks noChangeAspect="1"/>
          </p:cNvPicPr>
          <p:nvPr/>
        </p:nvPicPr>
        <p:blipFill>
          <a:blip r:embed="rId4"/>
          <a:stretch>
            <a:fillRect/>
          </a:stretch>
        </p:blipFill>
        <p:spPr>
          <a:xfrm>
            <a:off x="693480" y="1166591"/>
            <a:ext cx="5373216" cy="5373216"/>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advTm="94345">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234348" y="116632"/>
            <a:ext cx="6552728" cy="523180"/>
          </a:xfrm>
          <a:prstGeom prst="rect">
            <a:avLst/>
          </a:prstGeom>
          <a:noFill/>
          <a:ln>
            <a:noFill/>
          </a:ln>
        </p:spPr>
        <p:txBody>
          <a:bodyPr spcFirstLastPara="1" wrap="square" lIns="91425" tIns="45700" rIns="91425" bIns="45700" anchor="t" anchorCtr="0">
            <a:spAutoFit/>
          </a:bodyPr>
          <a:lstStyle/>
          <a:p>
            <a:pPr lvl="0"/>
            <a:r>
              <a:rPr lang="ar-JO" sz="2800" b="1" dirty="0">
                <a:solidFill>
                  <a:schemeClr val="tx1"/>
                </a:solidFill>
                <a:latin typeface="Alexandria" pitchFamily="2" charset="-78"/>
                <a:ea typeface="Calibri"/>
                <a:cs typeface="Alexandria" pitchFamily="2" charset="-78"/>
                <a:sym typeface="Calibri"/>
              </a:rPr>
              <a:t>ماذا تعني القيادة التربوية؟</a:t>
            </a:r>
          </a:p>
        </p:txBody>
      </p:sp>
      <p:sp>
        <p:nvSpPr>
          <p:cNvPr id="2" name="Rectangle 1"/>
          <p:cNvSpPr/>
          <p:nvPr/>
        </p:nvSpPr>
        <p:spPr>
          <a:xfrm>
            <a:off x="335359" y="762987"/>
            <a:ext cx="11521281" cy="5908669"/>
          </a:xfrm>
          <a:prstGeom prst="rect">
            <a:avLst/>
          </a:prstGeom>
        </p:spPr>
        <p:txBody>
          <a:bodyPr wrap="square">
            <a:spAutoFit/>
          </a:bodyPr>
          <a:lstStyle/>
          <a:p>
            <a:pPr algn="just" rtl="1">
              <a:lnSpc>
                <a:spcPct val="150000"/>
              </a:lnSpc>
            </a:pPr>
            <a:r>
              <a:rPr lang="ar-SA" sz="1800" b="1" dirty="0">
                <a:latin typeface="Alexandria" pitchFamily="2" charset="-78"/>
                <a:cs typeface="Alexandria" pitchFamily="2" charset="-78"/>
              </a:rPr>
              <a:t>مفهوم القيادة : </a:t>
            </a:r>
            <a:endParaRPr lang="en-GB"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القيادة فن توجيه السلوك للعمل برغبة ودافعية مما ينعكس على جودة الأداء</a:t>
            </a:r>
            <a:r>
              <a:rPr lang="ar-AE" sz="1800" dirty="0">
                <a:latin typeface="Alexandria" pitchFamily="2" charset="-78"/>
                <a:cs typeface="Alexandria" pitchFamily="2" charset="-78"/>
              </a:rPr>
              <a:t>، وهي </a:t>
            </a:r>
            <a:r>
              <a:rPr lang="ar-SA" sz="1800" dirty="0">
                <a:latin typeface="Alexandria" pitchFamily="2" charset="-78"/>
                <a:cs typeface="Alexandria" pitchFamily="2" charset="-78"/>
              </a:rPr>
              <a:t>السلوك الذي يقوم به ال</a:t>
            </a:r>
            <a:r>
              <a:rPr lang="ar-JO" sz="1800" dirty="0">
                <a:latin typeface="Alexandria" pitchFamily="2" charset="-78"/>
                <a:cs typeface="Alexandria" pitchFamily="2" charset="-78"/>
              </a:rPr>
              <a:t>قائد</a:t>
            </a:r>
            <a:r>
              <a:rPr lang="ar-SA" sz="1800" dirty="0">
                <a:latin typeface="Alexandria" pitchFamily="2" charset="-78"/>
                <a:cs typeface="Alexandria" pitchFamily="2" charset="-78"/>
              </a:rPr>
              <a:t> </a:t>
            </a:r>
            <a:r>
              <a:rPr lang="ar-JO" sz="1800" dirty="0">
                <a:latin typeface="Alexandria" pitchFamily="2" charset="-78"/>
                <a:cs typeface="Alexandria" pitchFamily="2" charset="-78"/>
              </a:rPr>
              <a:t>لتوجيه </a:t>
            </a:r>
            <a:r>
              <a:rPr lang="ar-SA" sz="1800" dirty="0">
                <a:latin typeface="Alexandria" pitchFamily="2" charset="-78"/>
                <a:cs typeface="Alexandria" pitchFamily="2" charset="-78"/>
              </a:rPr>
              <a:t>نشاط </a:t>
            </a:r>
            <a:r>
              <a:rPr lang="ar-JO" sz="1800" dirty="0">
                <a:latin typeface="Alexandria" pitchFamily="2" charset="-78"/>
                <a:cs typeface="Alexandria" pitchFamily="2" charset="-78"/>
              </a:rPr>
              <a:t>العاملين في المؤسسة</a:t>
            </a:r>
            <a:r>
              <a:rPr lang="ar-SA" sz="1800" dirty="0">
                <a:latin typeface="Alexandria" pitchFamily="2" charset="-78"/>
                <a:cs typeface="Alexandria" pitchFamily="2" charset="-78"/>
              </a:rPr>
              <a:t> نحو </a:t>
            </a:r>
            <a:r>
              <a:rPr lang="ar-JO" sz="1800" dirty="0">
                <a:latin typeface="Alexandria" pitchFamily="2" charset="-78"/>
                <a:cs typeface="Alexandria" pitchFamily="2" charset="-78"/>
              </a:rPr>
              <a:t>تحقيق الأ</a:t>
            </a:r>
            <a:r>
              <a:rPr lang="ar-SA" sz="1800" dirty="0">
                <a:latin typeface="Alexandria" pitchFamily="2" charset="-78"/>
                <a:cs typeface="Alexandria" pitchFamily="2" charset="-78"/>
              </a:rPr>
              <a:t>هد</a:t>
            </a:r>
            <a:r>
              <a:rPr lang="ar-JO" sz="1800" dirty="0">
                <a:latin typeface="Alexandria" pitchFamily="2" charset="-78"/>
                <a:cs typeface="Alexandria" pitchFamily="2" charset="-78"/>
              </a:rPr>
              <a:t>ا</a:t>
            </a:r>
            <a:r>
              <a:rPr lang="ar-SA" sz="1800" dirty="0">
                <a:latin typeface="Alexandria" pitchFamily="2" charset="-78"/>
                <a:cs typeface="Alexandria" pitchFamily="2" charset="-78"/>
              </a:rPr>
              <a:t>ف </a:t>
            </a:r>
            <a:r>
              <a:rPr lang="ar-JO" sz="1800" dirty="0">
                <a:latin typeface="Alexandria" pitchFamily="2" charset="-78"/>
                <a:cs typeface="Alexandria" pitchFamily="2" charset="-78"/>
              </a:rPr>
              <a:t>ال</a:t>
            </a:r>
            <a:r>
              <a:rPr lang="ar-SA" sz="1800" dirty="0">
                <a:latin typeface="Alexandria" pitchFamily="2" charset="-78"/>
                <a:cs typeface="Alexandria" pitchFamily="2" charset="-78"/>
              </a:rPr>
              <a:t>مشترك</a:t>
            </a:r>
            <a:r>
              <a:rPr lang="ar-JO" sz="1800" dirty="0">
                <a:latin typeface="Alexandria" pitchFamily="2" charset="-78"/>
                <a:cs typeface="Alexandria" pitchFamily="2" charset="-78"/>
              </a:rPr>
              <a:t>ة</a:t>
            </a:r>
            <a:endParaRPr lang="ar-JO" sz="1800" b="1" dirty="0">
              <a:latin typeface="Alexandria" pitchFamily="2" charset="-78"/>
              <a:cs typeface="Alexandria" pitchFamily="2" charset="-78"/>
            </a:endParaRPr>
          </a:p>
          <a:p>
            <a:pPr algn="just" rtl="1">
              <a:lnSpc>
                <a:spcPct val="150000"/>
              </a:lnSpc>
            </a:pPr>
            <a:r>
              <a:rPr lang="ar-SA" sz="1800" b="1" dirty="0">
                <a:latin typeface="Alexandria" pitchFamily="2" charset="-78"/>
                <a:cs typeface="Alexandria" pitchFamily="2" charset="-78"/>
              </a:rPr>
              <a:t>أركان القيادة :</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a:t>
            </a:r>
            <a:r>
              <a:rPr lang="ar-JO" sz="1800" dirty="0">
                <a:latin typeface="Alexandria" pitchFamily="2" charset="-78"/>
                <a:cs typeface="Alexandria" pitchFamily="2" charset="-78"/>
              </a:rPr>
              <a:t>جماعة</a:t>
            </a:r>
            <a:r>
              <a:rPr lang="ar-SA" sz="1800" dirty="0">
                <a:latin typeface="Alexandria" pitchFamily="2" charset="-78"/>
                <a:cs typeface="Alexandria" pitchFamily="2" charset="-78"/>
              </a:rPr>
              <a:t> : هم </a:t>
            </a:r>
            <a:r>
              <a:rPr lang="ar-JO" sz="1800" dirty="0">
                <a:latin typeface="Alexandria" pitchFamily="2" charset="-78"/>
                <a:cs typeface="Alexandria" pitchFamily="2" charset="-78"/>
              </a:rPr>
              <a:t>مجموعة من الأفراد الذين يشتركون في رغبتهم لتحقيق</a:t>
            </a:r>
            <a:r>
              <a:rPr lang="ar-SA" sz="1800" dirty="0">
                <a:latin typeface="Alexandria" pitchFamily="2" charset="-78"/>
                <a:cs typeface="Alexandria" pitchFamily="2" charset="-78"/>
              </a:rPr>
              <a:t> هدف مشترك.</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القائد : شخص يوجه هذه الجماعة ويتعاون معها لتحقيق هذا الهدف .</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الموقف الجماعي : ظروف وملابسات يتفاعل فيها ال</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فراد </a:t>
            </a:r>
            <a:r>
              <a:rPr lang="ar-JO" sz="1800" dirty="0">
                <a:latin typeface="Alexandria" pitchFamily="2" charset="-78"/>
                <a:cs typeface="Alexandria" pitchFamily="2" charset="-78"/>
              </a:rPr>
              <a:t>.</a:t>
            </a:r>
            <a:endParaRPr lang="ar-AE" sz="1800" dirty="0">
              <a:latin typeface="Alexandria" pitchFamily="2" charset="-78"/>
              <a:cs typeface="Alexandria" pitchFamily="2" charset="-78"/>
            </a:endParaRPr>
          </a:p>
          <a:p>
            <a:pPr lvl="0" algn="just" rtl="1">
              <a:lnSpc>
                <a:spcPct val="150000"/>
              </a:lnSpc>
            </a:pPr>
            <a:endParaRPr lang="ar-JO" sz="1800" dirty="0">
              <a:latin typeface="Alexandria" pitchFamily="2" charset="-78"/>
              <a:cs typeface="Alexandria" pitchFamily="2" charset="-78"/>
            </a:endParaRPr>
          </a:p>
          <a:p>
            <a:pPr lvl="0" algn="just" rtl="1">
              <a:lnSpc>
                <a:spcPct val="150000"/>
              </a:lnSpc>
            </a:pPr>
            <a:r>
              <a:rPr lang="ar-SA" sz="1800" b="1" dirty="0">
                <a:latin typeface="Alexandria" pitchFamily="2" charset="-78"/>
                <a:cs typeface="Alexandria" pitchFamily="2" charset="-78"/>
              </a:rPr>
              <a:t>مفهوم القيادة التربوية :</a:t>
            </a:r>
            <a:endParaRPr lang="en-GB"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تعددت المفاهيم الاداري</a:t>
            </a:r>
            <a:r>
              <a:rPr lang="ar-JO" sz="1800" dirty="0">
                <a:latin typeface="Alexandria" pitchFamily="2" charset="-78"/>
                <a:cs typeface="Alexandria" pitchFamily="2" charset="-78"/>
              </a:rPr>
              <a:t>ة</a:t>
            </a:r>
            <a:r>
              <a:rPr lang="ar-SA" sz="1800" dirty="0">
                <a:latin typeface="Alexandria" pitchFamily="2" charset="-78"/>
                <a:cs typeface="Alexandria" pitchFamily="2" charset="-78"/>
              </a:rPr>
              <a:t> والقيادية نتيجة للدراسات العديدة والبحوث الكثيرة التي اجريت حول التنظيمات الإدارية وصفات القائد وسلوك</a:t>
            </a:r>
            <a:r>
              <a:rPr lang="ar-JO" sz="1800" dirty="0">
                <a:latin typeface="Alexandria" pitchFamily="2" charset="-78"/>
                <a:cs typeface="Alexandria" pitchFamily="2" charset="-78"/>
              </a:rPr>
              <a:t>ه </a:t>
            </a:r>
            <a:r>
              <a:rPr lang="ar-SA" sz="1800" dirty="0">
                <a:latin typeface="Alexandria" pitchFamily="2" charset="-78"/>
                <a:cs typeface="Alexandria" pitchFamily="2" charset="-78"/>
              </a:rPr>
              <a:t>ووظائف</a:t>
            </a:r>
            <a:r>
              <a:rPr lang="ar-JO" sz="1800" dirty="0">
                <a:latin typeface="Alexandria" pitchFamily="2" charset="-78"/>
                <a:cs typeface="Alexandria" pitchFamily="2" charset="-78"/>
              </a:rPr>
              <a:t>ه</a:t>
            </a:r>
            <a:r>
              <a:rPr lang="ar-SA" sz="1800" dirty="0">
                <a:latin typeface="Alexandria" pitchFamily="2" charset="-78"/>
                <a:cs typeface="Alexandria" pitchFamily="2" charset="-78"/>
              </a:rPr>
              <a:t> </a:t>
            </a:r>
            <a:r>
              <a:rPr lang="ar-JO" sz="1800" dirty="0">
                <a:latin typeface="Alexandria" pitchFamily="2" charset="-78"/>
                <a:cs typeface="Alexandria" pitchFamily="2" charset="-78"/>
              </a:rPr>
              <a:t>. </a:t>
            </a:r>
            <a:r>
              <a:rPr lang="ar-SA" sz="1800" dirty="0">
                <a:latin typeface="Alexandria" pitchFamily="2" charset="-78"/>
                <a:cs typeface="Alexandria" pitchFamily="2" charset="-78"/>
              </a:rPr>
              <a:t>والقيادة التربوية بمفهومها الحديث تعني</a:t>
            </a:r>
            <a:r>
              <a:rPr lang="ar-JO" sz="1800" dirty="0">
                <a:latin typeface="Alexandria" pitchFamily="2" charset="-78"/>
                <a:cs typeface="Alexandria" pitchFamily="2" charset="-78"/>
              </a:rPr>
              <a:t>:</a:t>
            </a:r>
          </a:p>
          <a:p>
            <a:pPr algn="just" rtl="1">
              <a:lnSpc>
                <a:spcPct val="150000"/>
              </a:lnSpc>
            </a:pPr>
            <a:r>
              <a:rPr lang="ar-SA" sz="1800" dirty="0">
                <a:latin typeface="Alexandria" pitchFamily="2" charset="-78"/>
                <a:cs typeface="Alexandria" pitchFamily="2" charset="-78"/>
              </a:rPr>
              <a:t>((</a:t>
            </a:r>
            <a:r>
              <a:rPr lang="ar-JO" sz="1800" dirty="0">
                <a:latin typeface="Alexandria" pitchFamily="2" charset="-78"/>
                <a:cs typeface="Alexandria" pitchFamily="2" charset="-78"/>
              </a:rPr>
              <a:t>مقدرة القائد التربوي على التأثير في سلوك العاملين وهي </a:t>
            </a:r>
            <a:r>
              <a:rPr lang="ar-SA" sz="1800" dirty="0">
                <a:latin typeface="Alexandria" pitchFamily="2" charset="-78"/>
                <a:cs typeface="Alexandria" pitchFamily="2" charset="-78"/>
              </a:rPr>
              <a:t>كل نشاط إجتماعي هادف يدرك في</a:t>
            </a:r>
            <a:r>
              <a:rPr lang="ar-JO" sz="1800" dirty="0">
                <a:latin typeface="Alexandria" pitchFamily="2" charset="-78"/>
                <a:cs typeface="Alexandria" pitchFamily="2" charset="-78"/>
              </a:rPr>
              <a:t>ه</a:t>
            </a:r>
            <a:r>
              <a:rPr lang="ar-SA" sz="1800" dirty="0">
                <a:latin typeface="Alexandria" pitchFamily="2" charset="-78"/>
                <a:cs typeface="Alexandria" pitchFamily="2" charset="-78"/>
              </a:rPr>
              <a:t> القائد</a:t>
            </a:r>
            <a:r>
              <a:rPr lang="ar-JO" sz="1800" dirty="0">
                <a:latin typeface="Alexandria" pitchFamily="2" charset="-78"/>
                <a:cs typeface="Alexandria" pitchFamily="2" charset="-78"/>
              </a:rPr>
              <a:t> التربوي</a:t>
            </a:r>
            <a:r>
              <a:rPr lang="ar-SA" sz="1800" dirty="0">
                <a:latin typeface="Alexandria" pitchFamily="2" charset="-78"/>
                <a:cs typeface="Alexandria" pitchFamily="2" charset="-78"/>
              </a:rPr>
              <a:t> أنه عضو في جماعة </a:t>
            </a:r>
            <a:r>
              <a:rPr lang="ar-JO" sz="1800" dirty="0">
                <a:latin typeface="Alexandria" pitchFamily="2" charset="-78"/>
                <a:cs typeface="Alexandria" pitchFamily="2" charset="-78"/>
              </a:rPr>
              <a:t>يهتم </a:t>
            </a:r>
            <a:r>
              <a:rPr lang="ar-SA" sz="1800" dirty="0">
                <a:latin typeface="Alexandria" pitchFamily="2" charset="-78"/>
                <a:cs typeface="Alexandria" pitchFamily="2" charset="-78"/>
              </a:rPr>
              <a:t>بأموره</a:t>
            </a:r>
            <a:r>
              <a:rPr lang="ar-JO" sz="1800" dirty="0">
                <a:latin typeface="Alexandria" pitchFamily="2" charset="-78"/>
                <a:cs typeface="Alexandria" pitchFamily="2" charset="-78"/>
              </a:rPr>
              <a:t>ا</a:t>
            </a:r>
            <a:r>
              <a:rPr lang="ar-SA" sz="1800" dirty="0">
                <a:latin typeface="Alexandria" pitchFamily="2" charset="-78"/>
                <a:cs typeface="Alexandria" pitchFamily="2" charset="-78"/>
              </a:rPr>
              <a:t> ويقد</a:t>
            </a:r>
            <a:r>
              <a:rPr lang="ar-JO" sz="1800" dirty="0">
                <a:latin typeface="Alexandria" pitchFamily="2" charset="-78"/>
                <a:cs typeface="Alexandria" pitchFamily="2" charset="-78"/>
              </a:rPr>
              <a:t>ّ</a:t>
            </a:r>
            <a:r>
              <a:rPr lang="ar-SA" sz="1800" dirty="0">
                <a:latin typeface="Alexandria" pitchFamily="2" charset="-78"/>
                <a:cs typeface="Alexandria" pitchFamily="2" charset="-78"/>
              </a:rPr>
              <a:t>ر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فرادها ويسعى لتحقيق مصالحها</a:t>
            </a:r>
            <a:r>
              <a:rPr lang="ar-JO" sz="1800" dirty="0">
                <a:latin typeface="Alexandria" pitchFamily="2" charset="-78"/>
                <a:cs typeface="Alexandria" pitchFamily="2" charset="-78"/>
              </a:rPr>
              <a:t>،</a:t>
            </a:r>
            <a:r>
              <a:rPr lang="ar-SA" sz="1800" dirty="0">
                <a:latin typeface="Alexandria" pitchFamily="2" charset="-78"/>
                <a:cs typeface="Alexandria" pitchFamily="2" charset="-78"/>
              </a:rPr>
              <a:t> عن طريق التفكير والتعاون في رسم الخطط وتوزيع  المسؤ</a:t>
            </a:r>
            <a:r>
              <a:rPr lang="ar-JO" sz="1800" dirty="0">
                <a:latin typeface="Alexandria" pitchFamily="2" charset="-78"/>
                <a:cs typeface="Alexandria" pitchFamily="2" charset="-78"/>
              </a:rPr>
              <a:t>و</a:t>
            </a:r>
            <a:r>
              <a:rPr lang="ar-SA" sz="1800" dirty="0">
                <a:latin typeface="Alexandria" pitchFamily="2" charset="-78"/>
                <a:cs typeface="Alexandria" pitchFamily="2" charset="-78"/>
              </a:rPr>
              <a:t>ليات حسب الكفايات والاستعدادات البشري</a:t>
            </a:r>
            <a:r>
              <a:rPr lang="ar-JO" sz="1800" dirty="0">
                <a:latin typeface="Alexandria" pitchFamily="2" charset="-78"/>
                <a:cs typeface="Alexandria" pitchFamily="2" charset="-78"/>
              </a:rPr>
              <a:t>ة للعاملين</a:t>
            </a:r>
            <a:r>
              <a:rPr lang="ar-SA" sz="1800" dirty="0">
                <a:latin typeface="Alexandria" pitchFamily="2" charset="-78"/>
                <a:cs typeface="Alexandria" pitchFamily="2" charset="-78"/>
              </a:rPr>
              <a:t> والامكانات المتاحة )) .</a:t>
            </a:r>
            <a:endParaRPr lang="en-GB"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5B7942A-AFA7-061D-1D58-79EEE744C42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543"/>
            <a:ext cx="2305141" cy="1076343"/>
          </a:xfrm>
          <a:prstGeom prst="rect">
            <a:avLst/>
          </a:prstGeom>
        </p:spPr>
      </p:pic>
    </p:spTree>
    <p:custDataLst>
      <p:tags r:id="rId1"/>
    </p:custDataLst>
    <p:extLst>
      <p:ext uri="{BB962C8B-B14F-4D97-AF65-F5344CB8AC3E}">
        <p14:creationId xmlns:p14="http://schemas.microsoft.com/office/powerpoint/2010/main" val="1810379662"/>
      </p:ext>
    </p:extLst>
  </p:cSld>
  <p:clrMapOvr>
    <a:masterClrMapping/>
  </p:clrMapOvr>
  <mc:AlternateContent xmlns:mc="http://schemas.openxmlformats.org/markup-compatibility/2006" xmlns:p14="http://schemas.microsoft.com/office/powerpoint/2010/main">
    <mc:Choice Requires="p14">
      <p:transition spd="slow" p14:dur="2000" advTm="150000"/>
    </mc:Choice>
    <mc:Fallback xmlns="">
      <p:transition spd="slow" advTm="15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23392" y="216288"/>
            <a:ext cx="10041395" cy="52322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a:t>
            </a:r>
            <a:r>
              <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للفصل الدراسي الثاني </a:t>
            </a:r>
            <a:r>
              <a:rPr kumimoji="0" lang="ar-AE"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2025</a:t>
            </a:r>
            <a:endPar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11" name="Graphic 21">
            <a:extLst>
              <a:ext uri="{FF2B5EF4-FFF2-40B4-BE49-F238E27FC236}">
                <a16:creationId xmlns:a16="http://schemas.microsoft.com/office/drawing/2014/main" id="{BE4126F7-8C99-D58F-06F9-5B9E253E1A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28448" y="-122131"/>
            <a:ext cx="2063552" cy="1076343"/>
          </a:xfrm>
          <a:prstGeom prst="rect">
            <a:avLst/>
          </a:prstGeom>
        </p:spPr>
      </p:pic>
      <p:graphicFrame>
        <p:nvGraphicFramePr>
          <p:cNvPr id="8" name="Table 7">
            <a:extLst>
              <a:ext uri="{FF2B5EF4-FFF2-40B4-BE49-F238E27FC236}">
                <a16:creationId xmlns:a16="http://schemas.microsoft.com/office/drawing/2014/main" id="{18D617B0-988C-41F9-8431-18DAC4CB9759}"/>
              </a:ext>
            </a:extLst>
          </p:cNvPr>
          <p:cNvGraphicFramePr>
            <a:graphicFrameLocks noGrp="1"/>
          </p:cNvGraphicFramePr>
          <p:nvPr>
            <p:extLst>
              <p:ext uri="{D42A27DB-BD31-4B8C-83A1-F6EECF244321}">
                <p14:modId xmlns:p14="http://schemas.microsoft.com/office/powerpoint/2010/main" val="466343929"/>
              </p:ext>
            </p:extLst>
          </p:nvPr>
        </p:nvGraphicFramePr>
        <p:xfrm>
          <a:off x="695400" y="2132856"/>
          <a:ext cx="10515600" cy="3266440"/>
        </p:xfrm>
        <a:graphic>
          <a:graphicData uri="http://schemas.openxmlformats.org/drawingml/2006/table">
            <a:tbl>
              <a:tblPr rtl="1" firstRow="1" firstCol="1" bandRow="1">
                <a:tableStyleId>{5A111915-BE36-4E01-A7E5-04B1672EAD32}</a:tableStyleId>
              </a:tblPr>
              <a:tblGrid>
                <a:gridCol w="5257800">
                  <a:extLst>
                    <a:ext uri="{9D8B030D-6E8A-4147-A177-3AD203B41FA5}">
                      <a16:colId xmlns:a16="http://schemas.microsoft.com/office/drawing/2014/main" val="3983900065"/>
                    </a:ext>
                  </a:extLst>
                </a:gridCol>
                <a:gridCol w="5257800">
                  <a:extLst>
                    <a:ext uri="{9D8B030D-6E8A-4147-A177-3AD203B41FA5}">
                      <a16:colId xmlns:a16="http://schemas.microsoft.com/office/drawing/2014/main" val="3270984081"/>
                    </a:ext>
                  </a:extLst>
                </a:gridCol>
              </a:tblGrid>
              <a:tr h="0">
                <a:tc>
                  <a:txBody>
                    <a:bodyPr/>
                    <a:lstStyle/>
                    <a:p>
                      <a:pPr marL="0" marR="0" algn="ctr" rtl="0">
                        <a:lnSpc>
                          <a:spcPct val="250000"/>
                        </a:lnSpc>
                        <a:spcBef>
                          <a:spcPts val="0"/>
                        </a:spcBef>
                        <a:spcAft>
                          <a:spcPts val="0"/>
                        </a:spcAft>
                      </a:pPr>
                      <a:r>
                        <a:rPr lang="ar-SA" sz="2000" dirty="0">
                          <a:effectLst/>
                          <a:latin typeface="Alexandria" pitchFamily="2" charset="-78"/>
                          <a:cs typeface="Alexandria" pitchFamily="2" charset="-78"/>
                        </a:rPr>
                        <a:t>الحدث</a:t>
                      </a:r>
                      <a:endParaRPr lang="en-US" sz="2000" dirty="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التاريخ</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241785854"/>
                  </a:ext>
                </a:extLst>
              </a:tr>
              <a:tr h="0">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بداية الفصل الدراسي</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en-US" sz="2000">
                          <a:effectLst/>
                          <a:latin typeface="Alexandria" pitchFamily="2" charset="-78"/>
                          <a:cs typeface="Alexandria" pitchFamily="2" charset="-78"/>
                        </a:rPr>
                        <a:t>31-05-2025</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106317253"/>
                  </a:ext>
                </a:extLst>
              </a:tr>
              <a:tr h="0">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آخر موعد للاعتذار عن الفصل أو مقرر</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en-US" sz="2000">
                          <a:effectLst/>
                          <a:latin typeface="Alexandria" pitchFamily="2" charset="-78"/>
                          <a:cs typeface="Alexandria" pitchFamily="2" charset="-78"/>
                        </a:rPr>
                        <a:t>05-07-2025</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92840729"/>
                  </a:ext>
                </a:extLst>
              </a:tr>
              <a:tr h="0">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بداية الاختبارات النهائية</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en-US" sz="2000">
                          <a:effectLst/>
                          <a:latin typeface="Alexandria" pitchFamily="2" charset="-78"/>
                          <a:cs typeface="Alexandria" pitchFamily="2" charset="-78"/>
                        </a:rPr>
                        <a:t>30-08-2025</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433033581"/>
                  </a:ext>
                </a:extLst>
              </a:tr>
              <a:tr h="0">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نهاية الاختبارات النهائية</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en-US" sz="2000" dirty="0">
                          <a:effectLst/>
                          <a:latin typeface="Alexandria" pitchFamily="2" charset="-78"/>
                          <a:cs typeface="Alexandria" pitchFamily="2" charset="-78"/>
                        </a:rPr>
                        <a:t>06-09-2025</a:t>
                      </a:r>
                      <a:endParaRPr lang="en-US" sz="2000" dirty="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125025776"/>
                  </a:ext>
                </a:extLst>
              </a:tr>
            </a:tbl>
          </a:graphicData>
        </a:graphic>
      </p:graphicFrame>
    </p:spTree>
    <p:extLst>
      <p:ext uri="{BB962C8B-B14F-4D97-AF65-F5344CB8AC3E}">
        <p14:creationId xmlns:p14="http://schemas.microsoft.com/office/powerpoint/2010/main" val="3705691186"/>
      </p:ext>
    </p:extLst>
  </p:cSld>
  <p:clrMapOvr>
    <a:masterClrMapping/>
  </p:clrMapOvr>
  <mc:AlternateContent xmlns:mc="http://schemas.openxmlformats.org/markup-compatibility/2006" xmlns:p14="http://schemas.microsoft.com/office/powerpoint/2010/main">
    <mc:Choice Requires="p14">
      <p:transition spd="slow" p14:dur="2000" advTm="37606"/>
    </mc:Choice>
    <mc:Fallback xmlns="">
      <p:transition spd="slow" advTm="3760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657280" y="260648"/>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الثاني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2025</a:t>
            </a:r>
            <a:endPar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F7542ADD-394E-41F3-B704-951748884AEE}" type="slidenum">
              <a:rPr kumimoji="0" lang="en-US" sz="1200" b="0" i="0" u="none" strike="noStrike" kern="0" cap="none" spc="0" normalizeH="0" baseline="0" noProof="0" smtClean="0">
                <a:ln>
                  <a:noFill/>
                </a:ln>
                <a:solidFill>
                  <a:prstClr val="black">
                    <a:tint val="75000"/>
                  </a:prstClr>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lang="en-US" sz="1200" b="0" i="0" u="none" strike="noStrike" kern="0" cap="none" spc="0" normalizeH="0" baseline="0" noProof="0">
              <a:ln>
                <a:noFill/>
              </a:ln>
              <a:solidFill>
                <a:prstClr val="black">
                  <a:tint val="75000"/>
                </a:prstClr>
              </a:solidFill>
              <a:effectLst/>
              <a:uLnTx/>
              <a:uFillTx/>
              <a:latin typeface="Arial"/>
              <a:cs typeface="Arial"/>
              <a:sym typeface="Arial"/>
            </a:endParaRPr>
          </a:p>
        </p:txBody>
      </p:sp>
      <p:graphicFrame>
        <p:nvGraphicFramePr>
          <p:cNvPr id="7" name="Table 6">
            <a:extLst>
              <a:ext uri="{FF2B5EF4-FFF2-40B4-BE49-F238E27FC236}">
                <a16:creationId xmlns:a16="http://schemas.microsoft.com/office/drawing/2014/main" id="{AD01C9A6-A675-4477-B297-DA4F03B45DC3}"/>
              </a:ext>
            </a:extLst>
          </p:cNvPr>
          <p:cNvGraphicFramePr>
            <a:graphicFrameLocks noGrp="1"/>
          </p:cNvGraphicFramePr>
          <p:nvPr>
            <p:extLst>
              <p:ext uri="{D42A27DB-BD31-4B8C-83A1-F6EECF244321}">
                <p14:modId xmlns:p14="http://schemas.microsoft.com/office/powerpoint/2010/main" val="2695384495"/>
              </p:ext>
            </p:extLst>
          </p:nvPr>
        </p:nvGraphicFramePr>
        <p:xfrm>
          <a:off x="196796" y="960120"/>
          <a:ext cx="11737304" cy="5762251"/>
        </p:xfrm>
        <a:graphic>
          <a:graphicData uri="http://schemas.openxmlformats.org/drawingml/2006/table">
            <a:tbl>
              <a:tblPr rtl="1" firstRow="1" firstCol="1" bandRow="1">
                <a:tableStyleId>{5FD0F851-EC5A-4D38-B0AD-8093EC10F338}</a:tableStyleId>
              </a:tblPr>
              <a:tblGrid>
                <a:gridCol w="2662112">
                  <a:extLst>
                    <a:ext uri="{9D8B030D-6E8A-4147-A177-3AD203B41FA5}">
                      <a16:colId xmlns:a16="http://schemas.microsoft.com/office/drawing/2014/main" val="3478684892"/>
                    </a:ext>
                  </a:extLst>
                </a:gridCol>
                <a:gridCol w="5442472">
                  <a:extLst>
                    <a:ext uri="{9D8B030D-6E8A-4147-A177-3AD203B41FA5}">
                      <a16:colId xmlns:a16="http://schemas.microsoft.com/office/drawing/2014/main" val="1040071855"/>
                    </a:ext>
                  </a:extLst>
                </a:gridCol>
                <a:gridCol w="3632720">
                  <a:extLst>
                    <a:ext uri="{9D8B030D-6E8A-4147-A177-3AD203B41FA5}">
                      <a16:colId xmlns:a16="http://schemas.microsoft.com/office/drawing/2014/main" val="2569747728"/>
                    </a:ext>
                  </a:extLst>
                </a:gridCol>
              </a:tblGrid>
              <a:tr h="228032">
                <a:tc>
                  <a:txBody>
                    <a:bodyPr/>
                    <a:lstStyle/>
                    <a:p>
                      <a:pPr marL="0" marR="0" algn="ctr" rtl="1">
                        <a:lnSpc>
                          <a:spcPct val="150000"/>
                        </a:lnSpc>
                        <a:spcAft>
                          <a:spcPts val="800"/>
                        </a:spcAft>
                      </a:pPr>
                      <a:r>
                        <a:rPr lang="ar-SA" sz="1600" b="1" kern="0" dirty="0">
                          <a:effectLst/>
                          <a:latin typeface="Alexandria" pitchFamily="2" charset="-78"/>
                          <a:cs typeface="Alexandria" pitchFamily="2" charset="-78"/>
                        </a:rPr>
                        <a:t>الأسبوع</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1">
                        <a:lnSpc>
                          <a:spcPct val="150000"/>
                        </a:lnSpc>
                        <a:spcAft>
                          <a:spcPts val="800"/>
                        </a:spcAft>
                      </a:pPr>
                      <a:r>
                        <a:rPr lang="ar-SA" sz="1600" b="1" kern="0" dirty="0">
                          <a:effectLst/>
                          <a:latin typeface="Alexandria" pitchFamily="2" charset="-78"/>
                          <a:cs typeface="Alexandria" pitchFamily="2" charset="-78"/>
                        </a:rPr>
                        <a:t>الوصف</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1">
                        <a:lnSpc>
                          <a:spcPct val="150000"/>
                        </a:lnSpc>
                        <a:spcAft>
                          <a:spcPts val="800"/>
                        </a:spcAft>
                      </a:pPr>
                      <a:r>
                        <a:rPr lang="ar-SA" sz="1600" b="1" kern="0" dirty="0">
                          <a:effectLst/>
                          <a:latin typeface="Alexandria" pitchFamily="2" charset="-78"/>
                          <a:cs typeface="Alexandria" pitchFamily="2" charset="-78"/>
                        </a:rPr>
                        <a:t>التاريخ</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249588767"/>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توجيهية - اختبار قصير</a:t>
                      </a:r>
                      <a:r>
                        <a:rPr lang="ar-JO" sz="1600" kern="0" dirty="0">
                          <a:effectLst/>
                          <a:latin typeface="Alexandria" pitchFamily="2" charset="-78"/>
                          <a:cs typeface="Alexandria" pitchFamily="2" charset="-78"/>
                        </a:rPr>
                        <a:t> بدون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31/05/2025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1376800650"/>
                  </a:ext>
                </a:extLst>
              </a:tr>
              <a:tr h="0">
                <a:tc>
                  <a:txBody>
                    <a:bodyPr/>
                    <a:lstStyle/>
                    <a:p>
                      <a:pPr marL="0" marR="0" algn="r" rtl="1">
                        <a:lnSpc>
                          <a:spcPct val="150000"/>
                        </a:lnSpc>
                        <a:spcAft>
                          <a:spcPts val="800"/>
                        </a:spcAft>
                      </a:pPr>
                      <a:r>
                        <a:rPr lang="en-US" sz="1600" kern="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b="1" kern="0" dirty="0">
                          <a:effectLst/>
                          <a:latin typeface="Alexandria" pitchFamily="2" charset="-78"/>
                          <a:cs typeface="Alexandria" pitchFamily="2" charset="-78"/>
                        </a:rPr>
                        <a:t>إجازة عيد الأضحى المبارك</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06/06/2025 - 13/06/2025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266127616"/>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2</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 (8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14/06/2025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1910131889"/>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3</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21/06/2025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61128533"/>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4</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28/06/2025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576352376"/>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5</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00000"/>
                        </a:lnSpc>
                        <a:spcAft>
                          <a:spcPts val="800"/>
                        </a:spcAft>
                      </a:pPr>
                      <a:r>
                        <a:rPr lang="ar-SA" sz="1600" b="0" kern="0" dirty="0">
                          <a:effectLst/>
                          <a:latin typeface="Alexandria" pitchFamily="2" charset="-78"/>
                          <a:cs typeface="Alexandria" pitchFamily="2" charset="-78"/>
                        </a:rPr>
                        <a:t>محاضرة - حلقة نقاش - اختبار قصير </a:t>
                      </a:r>
                      <a:r>
                        <a:rPr lang="ar-JO" sz="1600" kern="0" dirty="0">
                          <a:effectLst/>
                          <a:latin typeface="Alexandria" pitchFamily="2" charset="-78"/>
                          <a:cs typeface="Alexandria" pitchFamily="2" charset="-78"/>
                        </a:rPr>
                        <a:t>(8 علامات)</a:t>
                      </a:r>
                      <a:endParaRPr lang="ar-AE" sz="1600" b="1" kern="0" dirty="0">
                        <a:effectLst/>
                        <a:latin typeface="Alexandria" pitchFamily="2" charset="-78"/>
                        <a:cs typeface="Alexandria" pitchFamily="2" charset="-78"/>
                      </a:endParaRPr>
                    </a:p>
                    <a:p>
                      <a:pPr marL="0" marR="0" algn="r" rtl="1">
                        <a:lnSpc>
                          <a:spcPct val="100000"/>
                        </a:lnSpc>
                        <a:spcAft>
                          <a:spcPts val="800"/>
                        </a:spcAft>
                      </a:pPr>
                      <a:r>
                        <a:rPr lang="ar-SA" sz="1600" b="1" kern="0" dirty="0">
                          <a:effectLst/>
                          <a:latin typeface="Alexandria" pitchFamily="2" charset="-78"/>
                          <a:cs typeface="Alexandria" pitchFamily="2" charset="-78"/>
                        </a:rPr>
                        <a:t>آخر موعد للاعتذار عن الفصل أو عن مقرر</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05/07/2025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797874658"/>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6</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12/07/2025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2449195516"/>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7</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19/07/2025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015019295"/>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8</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26/07/2025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4183841338"/>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9</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02/08/2025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327760258"/>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10</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09/08/2025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2171513393"/>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11</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16/08/2025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318238117"/>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12</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حلقة نقاش </a:t>
                      </a:r>
                      <a:r>
                        <a:rPr lang="ar-JO" sz="1600" kern="0" dirty="0">
                          <a:effectLst/>
                          <a:latin typeface="Alexandria" pitchFamily="2" charset="-78"/>
                          <a:cs typeface="Alexandria" pitchFamily="2" charset="-78"/>
                        </a:rPr>
                        <a:t>( مراجعة شاملة )</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23/08/2025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950647924"/>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13</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b="1" kern="0" dirty="0">
                          <a:effectLst/>
                          <a:latin typeface="Alexandria" pitchFamily="2" charset="-78"/>
                          <a:cs typeface="Alexandria" pitchFamily="2" charset="-78"/>
                        </a:rPr>
                        <a:t>بداية الاختبارات النهائية</a:t>
                      </a:r>
                      <a:r>
                        <a:rPr lang="ar-JO" sz="1600" b="0" kern="0" dirty="0">
                          <a:effectLst/>
                          <a:latin typeface="Alexandria" pitchFamily="2" charset="-78"/>
                          <a:cs typeface="Alexandria" pitchFamily="2" charset="-78"/>
                        </a:rPr>
                        <a:t>(الاختبار النهائي: 20 علامة)</a:t>
                      </a:r>
                      <a:endParaRPr lang="en-US" sz="1600" b="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30/08/2025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9794107"/>
                  </a:ext>
                </a:extLst>
              </a:tr>
              <a:tr h="0">
                <a:tc>
                  <a:txBody>
                    <a:bodyPr/>
                    <a:lstStyle/>
                    <a:p>
                      <a:pPr marL="0" marR="0" algn="r" rtl="1">
                        <a:lnSpc>
                          <a:spcPct val="150000"/>
                        </a:lnSpc>
                        <a:spcAft>
                          <a:spcPts val="800"/>
                        </a:spcAft>
                      </a:pP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alpha val="20000"/>
                      </a:srgbClr>
                    </a:solidFill>
                  </a:tcPr>
                </a:tc>
                <a:tc>
                  <a:txBody>
                    <a:bodyPr/>
                    <a:lstStyle/>
                    <a:p>
                      <a:pPr marL="0" marR="0" algn="r" rtl="1">
                        <a:lnSpc>
                          <a:spcPct val="150000"/>
                        </a:lnSpc>
                        <a:spcAft>
                          <a:spcPts val="800"/>
                        </a:spcAft>
                      </a:pPr>
                      <a:r>
                        <a:rPr lang="ar-SA" sz="1600" b="1" kern="0" dirty="0">
                          <a:effectLst/>
                          <a:latin typeface="Alexandria" pitchFamily="2" charset="-78"/>
                          <a:cs typeface="Alexandria" pitchFamily="2" charset="-78"/>
                        </a:rPr>
                        <a:t>نهاية الدراسة - نهاية الاختبارات النهائية</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06/09/2025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00B0F0">
                        <a:alpha val="20000"/>
                      </a:srgbClr>
                    </a:solidFill>
                  </a:tcPr>
                </a:tc>
                <a:extLst>
                  <a:ext uri="{0D108BD9-81ED-4DB2-BD59-A6C34878D82A}">
                    <a16:rowId xmlns:a16="http://schemas.microsoft.com/office/drawing/2014/main" val="3810039410"/>
                  </a:ext>
                </a:extLst>
              </a:tr>
            </a:tbl>
          </a:graphicData>
        </a:graphic>
      </p:graphicFrame>
    </p:spTree>
    <p:extLst>
      <p:ext uri="{BB962C8B-B14F-4D97-AF65-F5344CB8AC3E}">
        <p14:creationId xmlns:p14="http://schemas.microsoft.com/office/powerpoint/2010/main" val="989455254"/>
      </p:ext>
    </p:extLst>
  </p:cSld>
  <p:clrMapOvr>
    <a:masterClrMapping/>
  </p:clrMapOvr>
  <mc:AlternateContent xmlns:mc="http://schemas.openxmlformats.org/markup-compatibility/2006" xmlns:p14="http://schemas.microsoft.com/office/powerpoint/2010/main">
    <mc:Choice Requires="p14">
      <p:transition spd="slow" p14:dur="800" advTm="78195">
        <p:circle/>
      </p:transition>
    </mc:Choice>
    <mc:Fallback xmlns="">
      <p:transition spd="slow" advTm="78195">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6855150" y="980728"/>
            <a:ext cx="5283105" cy="5971956"/>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3114" y="0"/>
            <a:ext cx="2305141" cy="1076343"/>
          </a:xfrm>
          <a:prstGeom prst="rect">
            <a:avLst/>
          </a:prstGeom>
        </p:spPr>
      </p:pic>
      <p:pic>
        <p:nvPicPr>
          <p:cNvPr id="7" name="Audio 8">
            <a:hlinkClick r:id="" action="ppaction://media"/>
            <a:extLst>
              <a:ext uri="{FF2B5EF4-FFF2-40B4-BE49-F238E27FC236}">
                <a16:creationId xmlns:a16="http://schemas.microsoft.com/office/drawing/2014/main" id="{14C3481E-DD64-0AEB-587D-5C3E7501345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10108" y="5789871"/>
            <a:ext cx="1656184" cy="931604"/>
          </a:xfrm>
          <a:prstGeom prst="rect">
            <a:avLst/>
          </a:prstGeom>
        </p:spPr>
      </p:pic>
      <p:sp>
        <p:nvSpPr>
          <p:cNvPr id="3" name="Slide Number Placeholder 2">
            <a:extLst>
              <a:ext uri="{FF2B5EF4-FFF2-40B4-BE49-F238E27FC236}">
                <a16:creationId xmlns:a16="http://schemas.microsoft.com/office/drawing/2014/main" id="{3951232A-44FF-2FEA-EA08-90FCF53BB3C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12</a:t>
            </a:fld>
            <a:endParaRPr kumimoji="0" lang="en-US" sz="1200" b="0" i="0" u="none" strike="noStrike" kern="0" cap="none" spc="0" normalizeH="0" baseline="0" noProof="0">
              <a:ln>
                <a:noFill/>
              </a:ln>
              <a:solidFill>
                <a:srgbClr val="888888"/>
              </a:solidFill>
              <a:effectLst/>
              <a:uLnTx/>
              <a:uFillTx/>
              <a:latin typeface="Calibri"/>
              <a:cs typeface="Calibri"/>
              <a:sym typeface="Calibri"/>
            </a:endParaRPr>
          </a:p>
        </p:txBody>
      </p:sp>
      <p:pic>
        <p:nvPicPr>
          <p:cNvPr id="8" name="Picture 7">
            <a:extLst>
              <a:ext uri="{FF2B5EF4-FFF2-40B4-BE49-F238E27FC236}">
                <a16:creationId xmlns:a16="http://schemas.microsoft.com/office/drawing/2014/main" id="{2BCD2108-E840-8314-6F0A-A650217A0BEF}"/>
              </a:ext>
            </a:extLst>
          </p:cNvPr>
          <p:cNvPicPr>
            <a:picLocks noChangeAspect="1"/>
          </p:cNvPicPr>
          <p:nvPr/>
        </p:nvPicPr>
        <p:blipFill>
          <a:blip r:embed="rId6"/>
          <a:stretch>
            <a:fillRect/>
          </a:stretch>
        </p:blipFill>
        <p:spPr>
          <a:xfrm>
            <a:off x="-2850" y="34010"/>
            <a:ext cx="6858000" cy="6823990"/>
          </a:xfrm>
          <a:prstGeom prst="rect">
            <a:avLst/>
          </a:prstGeom>
        </p:spPr>
      </p:pic>
    </p:spTree>
    <p:extLst>
      <p:ext uri="{BB962C8B-B14F-4D97-AF65-F5344CB8AC3E}">
        <p14:creationId xmlns:p14="http://schemas.microsoft.com/office/powerpoint/2010/main" val="172945708"/>
      </p:ext>
    </p:extLst>
  </p:cSld>
  <p:clrMapOvr>
    <a:masterClrMapping/>
  </p:clrMapOvr>
  <mc:AlternateContent xmlns:mc="http://schemas.openxmlformats.org/markup-compatibility/2006" xmlns:p14="http://schemas.microsoft.com/office/powerpoint/2010/main">
    <mc:Choice Requires="p14">
      <p:transition spd="slow" p14:dur="2000" advTm="113000"/>
    </mc:Choice>
    <mc:Fallback xmlns="">
      <p:transition spd="slow" advTm="1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03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6445622" y="794634"/>
            <a:ext cx="3328155"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JO" sz="3200" b="1" dirty="0">
                <a:solidFill>
                  <a:schemeClr val="tx1"/>
                </a:solidFill>
                <a:latin typeface="Alexandria" pitchFamily="2" charset="-78"/>
                <a:ea typeface="Tajawal Medium"/>
                <a:cs typeface="Alexandria" pitchFamily="2" charset="-78"/>
                <a:sym typeface="Tajawal Medium"/>
              </a:rPr>
              <a:t>وصف المادة</a:t>
            </a:r>
            <a:endParaRPr dirty="0">
              <a:solidFill>
                <a:schemeClr val="tx1"/>
              </a:solidFill>
              <a:latin typeface="Alexandria" pitchFamily="2" charset="-78"/>
              <a:cs typeface="Alexandria" pitchFamily="2" charset="-78"/>
            </a:endParaRPr>
          </a:p>
        </p:txBody>
      </p:sp>
      <p:pic>
        <p:nvPicPr>
          <p:cNvPr id="13315" name="Picture 3" descr="C:\Users\hp\Desktop\ESU\S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724" y="116632"/>
            <a:ext cx="4670132" cy="6398283"/>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145;p3"/>
          <p:cNvSpPr txBox="1"/>
          <p:nvPr/>
        </p:nvSpPr>
        <p:spPr>
          <a:xfrm>
            <a:off x="4871864" y="1556792"/>
            <a:ext cx="6768752" cy="5078273"/>
          </a:xfrm>
          <a:prstGeom prst="rect">
            <a:avLst/>
          </a:prstGeom>
          <a:noFill/>
          <a:ln>
            <a:noFill/>
          </a:ln>
        </p:spPr>
        <p:txBody>
          <a:bodyPr spcFirstLastPara="1" wrap="square" lIns="91425" tIns="45700" rIns="91425" bIns="45700" anchor="t" anchorCtr="0">
            <a:spAutoFit/>
          </a:bodyPr>
          <a:lstStyle/>
          <a:p>
            <a:pPr lvl="0" algn="just" rtl="1">
              <a:lnSpc>
                <a:spcPct val="150000"/>
              </a:lnSpc>
            </a:pPr>
            <a:r>
              <a:rPr lang="ar-JO" sz="2400" dirty="0">
                <a:solidFill>
                  <a:schemeClr val="tx1"/>
                </a:solidFill>
                <a:latin typeface="Alexandria" pitchFamily="2" charset="-78"/>
                <a:ea typeface="Calibri"/>
                <a:cs typeface="Alexandria" pitchFamily="2" charset="-78"/>
                <a:sym typeface="Calibri"/>
              </a:rPr>
              <a:t>يستعرض الأستاذ الدكتور أحمد بطاح في هذا الكتاب بأسلوب بحثي مجموعة من القضايا المعاصرة التي تواجه التعليم العالي.</a:t>
            </a:r>
          </a:p>
          <a:p>
            <a:pPr lvl="0" algn="just" rtl="1">
              <a:lnSpc>
                <a:spcPct val="150000"/>
              </a:lnSpc>
            </a:pPr>
            <a:r>
              <a:rPr lang="ar-JO" sz="2400" dirty="0">
                <a:solidFill>
                  <a:schemeClr val="tx1"/>
                </a:solidFill>
                <a:latin typeface="Alexandria" pitchFamily="2" charset="-78"/>
                <a:ea typeface="Calibri"/>
                <a:cs typeface="Alexandria" pitchFamily="2" charset="-78"/>
                <a:sym typeface="Calibri"/>
              </a:rPr>
              <a:t> ويتضمن الكتاب أربعة عشر فصلاً وهي: (</a:t>
            </a:r>
            <a:r>
              <a:rPr lang="ar-AE" sz="2400" dirty="0">
                <a:solidFill>
                  <a:schemeClr val="tx1"/>
                </a:solidFill>
                <a:latin typeface="Alexandria" pitchFamily="2" charset="-78"/>
                <a:ea typeface="Calibri"/>
                <a:cs typeface="Alexandria" pitchFamily="2" charset="-78"/>
                <a:sym typeface="Calibri"/>
              </a:rPr>
              <a:t>التعليم العام والعالي وأسس </a:t>
            </a:r>
            <a:r>
              <a:rPr lang="ar-JO" sz="2400" dirty="0">
                <a:solidFill>
                  <a:schemeClr val="tx1"/>
                </a:solidFill>
                <a:latin typeface="Alexandria" pitchFamily="2" charset="-78"/>
                <a:ea typeface="Calibri"/>
                <a:cs typeface="Alexandria" pitchFamily="2" charset="-78"/>
                <a:sym typeface="Calibri"/>
              </a:rPr>
              <a:t>القبول – إدارة الجودة الشاملة – الحوكمة – التمويل</a:t>
            </a:r>
            <a:r>
              <a:rPr lang="ar-AE" sz="2400" dirty="0">
                <a:solidFill>
                  <a:schemeClr val="tx1"/>
                </a:solidFill>
                <a:latin typeface="Alexandria" pitchFamily="2" charset="-78"/>
                <a:ea typeface="Calibri"/>
                <a:cs typeface="Alexandria" pitchFamily="2" charset="-78"/>
                <a:sym typeface="Calibri"/>
              </a:rPr>
              <a:t> -</a:t>
            </a:r>
            <a:r>
              <a:rPr lang="ar-JO" sz="2400" dirty="0">
                <a:solidFill>
                  <a:schemeClr val="tx1"/>
                </a:solidFill>
                <a:latin typeface="Alexandria" pitchFamily="2" charset="-78"/>
                <a:ea typeface="Calibri"/>
                <a:cs typeface="Alexandria" pitchFamily="2" charset="-78"/>
                <a:sym typeface="Calibri"/>
              </a:rPr>
              <a:t> العولمة – الحرية الأكاديمية – المسؤولية المجتمعية – الخصخصة – الأخلاقيات المهنية – الإبداع – البحث العلمي – التعليم الإلكتروني – إدارة المعرفة) "</a:t>
            </a:r>
          </a:p>
        </p:txBody>
      </p:sp>
      <p:pic>
        <p:nvPicPr>
          <p:cNvPr id="2" name="Graphic 21">
            <a:extLst>
              <a:ext uri="{FF2B5EF4-FFF2-40B4-BE49-F238E27FC236}">
                <a16:creationId xmlns:a16="http://schemas.microsoft.com/office/drawing/2014/main" id="{27041ABA-10B3-62E1-A6FD-0EBB17A9AF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custDataLst>
      <p:tags r:id="rId1"/>
    </p:custDataLst>
    <p:extLst>
      <p:ext uri="{BB962C8B-B14F-4D97-AF65-F5344CB8AC3E}">
        <p14:creationId xmlns:p14="http://schemas.microsoft.com/office/powerpoint/2010/main" val="224024527"/>
      </p:ext>
    </p:extLst>
  </p:cSld>
  <p:clrMapOvr>
    <a:masterClrMapping/>
  </p:clrMapOvr>
  <mc:AlternateContent xmlns:mc="http://schemas.openxmlformats.org/markup-compatibility/2006" xmlns:p14="http://schemas.microsoft.com/office/powerpoint/2010/main">
    <mc:Choice Requires="p14">
      <p:transition spd="slow" p14:dur="2000" advTm="122000"/>
    </mc:Choice>
    <mc:Fallback xmlns="">
      <p:transition spd="slow" advTm="12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wheel(1)">
                                      <p:cBhvr>
                                        <p:cTn id="7" dur="2000"/>
                                        <p:tgtEl>
                                          <p:spTgt spid="133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EBC08-3EF4-0BE7-4DC2-A1942CB426FB}"/>
              </a:ext>
            </a:extLst>
          </p:cNvPr>
          <p:cNvSpPr txBox="1"/>
          <p:nvPr/>
        </p:nvSpPr>
        <p:spPr>
          <a:xfrm>
            <a:off x="551384" y="1484784"/>
            <a:ext cx="10801200" cy="5341655"/>
          </a:xfrm>
          <a:prstGeom prst="rect">
            <a:avLst/>
          </a:prstGeom>
          <a:noFill/>
        </p:spPr>
        <p:txBody>
          <a:bodyPr wrap="square">
            <a:spAutoFit/>
          </a:bodyPr>
          <a:lstStyle/>
          <a:p>
            <a:pPr algn="just" rtl="1">
              <a:lnSpc>
                <a:spcPct val="150000"/>
              </a:lnSpc>
            </a:pPr>
            <a:r>
              <a:rPr lang="ar-JO" sz="2300" dirty="0">
                <a:latin typeface="Alexandria" pitchFamily="2" charset="-78"/>
                <a:cs typeface="Alexandria" pitchFamily="2" charset="-78"/>
              </a:rPr>
              <a:t>1 التع</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يم العام و العالي في ال</a:t>
            </a:r>
            <a:r>
              <a:rPr lang="ar-AE" sz="2300" dirty="0">
                <a:latin typeface="Alexandria" pitchFamily="2" charset="-78"/>
                <a:cs typeface="Alexandria" pitchFamily="2" charset="-78"/>
              </a:rPr>
              <a:t>و</a:t>
            </a:r>
            <a:r>
              <a:rPr lang="ar-JO" sz="2300" dirty="0">
                <a:latin typeface="Alexandria" pitchFamily="2" charset="-78"/>
                <a:cs typeface="Alexandria" pitchFamily="2" charset="-78"/>
              </a:rPr>
              <a:t>طن العربي</a:t>
            </a:r>
          </a:p>
          <a:p>
            <a:pPr algn="just" rtl="1">
              <a:lnSpc>
                <a:spcPct val="150000"/>
              </a:lnSpc>
            </a:pPr>
            <a:r>
              <a:rPr lang="ar-JO" sz="2300" dirty="0">
                <a:latin typeface="Alexandria" pitchFamily="2" charset="-78"/>
                <a:cs typeface="Alexandria" pitchFamily="2" charset="-78"/>
              </a:rPr>
              <a:t>.2 الت</a:t>
            </a:r>
            <a:r>
              <a:rPr lang="ar-AE" sz="2300" dirty="0">
                <a:latin typeface="Alexandria" pitchFamily="2" charset="-78"/>
                <a:cs typeface="Alexandria" pitchFamily="2" charset="-78"/>
              </a:rPr>
              <a:t>مو</a:t>
            </a:r>
            <a:r>
              <a:rPr lang="ar-JO" sz="2300" dirty="0">
                <a:latin typeface="Alexandria" pitchFamily="2" charset="-78"/>
                <a:cs typeface="Alexandria" pitchFamily="2" charset="-78"/>
              </a:rPr>
              <a:t>يل وال</a:t>
            </a:r>
            <a:r>
              <a:rPr lang="ar-AE" sz="2300" dirty="0">
                <a:latin typeface="Alexandria" pitchFamily="2" charset="-78"/>
                <a:cs typeface="Alexandria" pitchFamily="2" charset="-78"/>
              </a:rPr>
              <a:t>ا</a:t>
            </a:r>
            <a:r>
              <a:rPr lang="ar-JO" sz="2300" dirty="0">
                <a:latin typeface="Alexandria" pitchFamily="2" charset="-78"/>
                <a:cs typeface="Alexandria" pitchFamily="2" charset="-78"/>
              </a:rPr>
              <a:t>ستث</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ار</a:t>
            </a:r>
          </a:p>
          <a:p>
            <a:pPr algn="just" rtl="1">
              <a:lnSpc>
                <a:spcPct val="150000"/>
              </a:lnSpc>
            </a:pPr>
            <a:r>
              <a:rPr lang="ar-JO" sz="2300" dirty="0">
                <a:latin typeface="Alexandria" pitchFamily="2" charset="-78"/>
                <a:cs typeface="Alexandria" pitchFamily="2" charset="-78"/>
              </a:rPr>
              <a:t>.3 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سدتحدثات التك</a:t>
            </a:r>
            <a:r>
              <a:rPr lang="ar-AE" sz="2300" dirty="0">
                <a:latin typeface="Alexandria" pitchFamily="2" charset="-78"/>
                <a:cs typeface="Alexandria" pitchFamily="2" charset="-78"/>
              </a:rPr>
              <a:t>نولو</a:t>
            </a:r>
            <a:r>
              <a:rPr lang="ar-JO" sz="2300" dirty="0">
                <a:latin typeface="Alexandria" pitchFamily="2" charset="-78"/>
                <a:cs typeface="Alexandria" pitchFamily="2" charset="-78"/>
              </a:rPr>
              <a:t>جية و التع</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يم </a:t>
            </a:r>
            <a:r>
              <a:rPr lang="ar-AE" sz="2300" dirty="0">
                <a:latin typeface="Alexandria" pitchFamily="2" charset="-78"/>
                <a:cs typeface="Alexandria" pitchFamily="2" charset="-78"/>
              </a:rPr>
              <a:t>الإل</a:t>
            </a:r>
            <a:r>
              <a:rPr lang="ar-JO" sz="2300" dirty="0">
                <a:latin typeface="Alexandria" pitchFamily="2" charset="-78"/>
                <a:cs typeface="Alexandria" pitchFamily="2" charset="-78"/>
              </a:rPr>
              <a:t>كتروني</a:t>
            </a:r>
          </a:p>
          <a:p>
            <a:pPr algn="just" rtl="1">
              <a:lnSpc>
                <a:spcPct val="150000"/>
              </a:lnSpc>
            </a:pPr>
            <a:r>
              <a:rPr lang="ar-JO" sz="2300" dirty="0">
                <a:latin typeface="Alexandria" pitchFamily="2" charset="-78"/>
                <a:cs typeface="Alexandria" pitchFamily="2" charset="-78"/>
              </a:rPr>
              <a:t>.4 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دارس و الجامعات ال</a:t>
            </a:r>
            <a:r>
              <a:rPr lang="ar-AE" sz="2300" dirty="0">
                <a:latin typeface="Alexandria" pitchFamily="2" charset="-78"/>
                <a:cs typeface="Alexandria" pitchFamily="2" charset="-78"/>
              </a:rPr>
              <a:t>من</a:t>
            </a:r>
            <a:r>
              <a:rPr lang="ar-JO" sz="2300" dirty="0">
                <a:latin typeface="Alexandria" pitchFamily="2" charset="-78"/>
                <a:cs typeface="Alexandria" pitchFamily="2" charset="-78"/>
              </a:rPr>
              <a:t>تجة</a:t>
            </a:r>
            <a:r>
              <a:rPr lang="ar-AE" sz="2300" dirty="0">
                <a:latin typeface="Alexandria" pitchFamily="2" charset="-78"/>
                <a:cs typeface="Alexandria" pitchFamily="2" charset="-78"/>
              </a:rPr>
              <a:t>- </a:t>
            </a:r>
            <a:r>
              <a:rPr lang="ar-JO" sz="2300" dirty="0">
                <a:latin typeface="Alexandria" pitchFamily="2" charset="-78"/>
                <a:cs typeface="Alexandria" pitchFamily="2" charset="-78"/>
              </a:rPr>
              <a:t>الجامعة الذكية</a:t>
            </a:r>
          </a:p>
          <a:p>
            <a:pPr algn="just" rtl="1">
              <a:lnSpc>
                <a:spcPct val="150000"/>
              </a:lnSpc>
            </a:pPr>
            <a:r>
              <a:rPr lang="ar-JO" sz="2300" dirty="0">
                <a:latin typeface="Alexandria" pitchFamily="2" charset="-78"/>
                <a:cs typeface="Alexandria" pitchFamily="2" charset="-78"/>
              </a:rPr>
              <a:t>.5 البحث العم</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a:t>
            </a:r>
          </a:p>
          <a:p>
            <a:pPr algn="just" rtl="1">
              <a:lnSpc>
                <a:spcPct val="150000"/>
              </a:lnSpc>
            </a:pPr>
            <a:r>
              <a:rPr lang="ar-JO" sz="2300" dirty="0">
                <a:latin typeface="Alexandria" pitchFamily="2" charset="-78"/>
                <a:cs typeface="Alexandria" pitchFamily="2" charset="-78"/>
              </a:rPr>
              <a:t>.6 السلوك التنظيمي والثقافة التنظيمية والصراع</a:t>
            </a:r>
            <a:r>
              <a:rPr lang="ar-AE" sz="2300" dirty="0">
                <a:latin typeface="Alexandria" pitchFamily="2" charset="-78"/>
                <a:cs typeface="Alexandria" pitchFamily="2" charset="-78"/>
              </a:rPr>
              <a:t>- </a:t>
            </a:r>
            <a:r>
              <a:rPr lang="ar-JO" sz="2300" dirty="0">
                <a:latin typeface="Alexandria" pitchFamily="2" charset="-78"/>
                <a:cs typeface="Alexandria" pitchFamily="2" charset="-78"/>
              </a:rPr>
              <a:t>إدارة ال</a:t>
            </a:r>
            <a:r>
              <a:rPr lang="ar-AE" sz="2300" dirty="0">
                <a:latin typeface="Alexandria" pitchFamily="2" charset="-78"/>
                <a:cs typeface="Alexandria" pitchFamily="2" charset="-78"/>
              </a:rPr>
              <a:t>صرا</a:t>
            </a:r>
            <a:r>
              <a:rPr lang="ar-JO" sz="2300" dirty="0">
                <a:latin typeface="Alexandria" pitchFamily="2" charset="-78"/>
                <a:cs typeface="Alexandria" pitchFamily="2" charset="-78"/>
              </a:rPr>
              <a:t>ع</a:t>
            </a:r>
            <a:r>
              <a:rPr lang="ar-AE" sz="2300" dirty="0">
                <a:latin typeface="Alexandria" pitchFamily="2" charset="-78"/>
                <a:cs typeface="Alexandria" pitchFamily="2" charset="-78"/>
              </a:rPr>
              <a:t> التنظيمي</a:t>
            </a:r>
            <a:endParaRPr lang="ar-JO" sz="2300" dirty="0">
              <a:latin typeface="Alexandria" pitchFamily="2" charset="-78"/>
              <a:cs typeface="Alexandria" pitchFamily="2" charset="-78"/>
            </a:endParaRPr>
          </a:p>
          <a:p>
            <a:pPr algn="just" rtl="1">
              <a:lnSpc>
                <a:spcPct val="150000"/>
              </a:lnSpc>
            </a:pPr>
            <a:r>
              <a:rPr lang="ar-JO" sz="2300" dirty="0">
                <a:latin typeface="Alexandria" pitchFamily="2" charset="-78"/>
                <a:cs typeface="Alexandria" pitchFamily="2" charset="-78"/>
              </a:rPr>
              <a:t>.7 إدارة ا</a:t>
            </a:r>
            <a:r>
              <a:rPr lang="ar-AE" sz="2300" dirty="0">
                <a:latin typeface="Alexandria" pitchFamily="2" charset="-78"/>
                <a:cs typeface="Alexandria" pitchFamily="2" charset="-78"/>
              </a:rPr>
              <a:t>لأ</a:t>
            </a:r>
            <a:r>
              <a:rPr lang="ar-JO" sz="2300" dirty="0">
                <a:latin typeface="Alexandria" pitchFamily="2" charset="-78"/>
                <a:cs typeface="Alexandria" pitchFamily="2" charset="-78"/>
              </a:rPr>
              <a:t>زمات وال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خاطر</a:t>
            </a:r>
          </a:p>
          <a:p>
            <a:pPr algn="just" rtl="1">
              <a:lnSpc>
                <a:spcPct val="150000"/>
              </a:lnSpc>
            </a:pPr>
            <a:r>
              <a:rPr lang="ar-JO" sz="2300" dirty="0">
                <a:latin typeface="Alexandria" pitchFamily="2" charset="-78"/>
                <a:cs typeface="Alexandria" pitchFamily="2" charset="-78"/>
              </a:rPr>
              <a:t>.8 ال</a:t>
            </a:r>
            <a:r>
              <a:rPr lang="ar-AE" sz="2300" dirty="0">
                <a:latin typeface="Alexandria" pitchFamily="2" charset="-78"/>
                <a:cs typeface="Alexandria" pitchFamily="2" charset="-78"/>
              </a:rPr>
              <a:t>مس</a:t>
            </a:r>
            <a:r>
              <a:rPr lang="ar-JO" sz="2300" dirty="0">
                <a:latin typeface="Alexandria" pitchFamily="2" charset="-78"/>
                <a:cs typeface="Alexandria" pitchFamily="2" charset="-78"/>
              </a:rPr>
              <a:t>اءلة </a:t>
            </a:r>
            <a:r>
              <a:rPr lang="ar-AE" sz="2300" dirty="0">
                <a:latin typeface="Alexandria" pitchFamily="2" charset="-78"/>
                <a:cs typeface="Alexandria" pitchFamily="2" charset="-78"/>
              </a:rPr>
              <a:t>التربوية والذكية </a:t>
            </a:r>
            <a:r>
              <a:rPr lang="ar-JO" sz="2300" dirty="0">
                <a:latin typeface="Alexandria" pitchFamily="2" charset="-78"/>
                <a:cs typeface="Alexandria" pitchFamily="2" charset="-78"/>
              </a:rPr>
              <a:t>والتقييم</a:t>
            </a:r>
            <a:r>
              <a:rPr lang="ar-AE" sz="2300" dirty="0">
                <a:latin typeface="Alexandria" pitchFamily="2" charset="-78"/>
                <a:cs typeface="Alexandria" pitchFamily="2" charset="-78"/>
              </a:rPr>
              <a:t> والتقويم التربوي</a:t>
            </a:r>
            <a:endParaRPr lang="ar-JO" sz="2300" dirty="0">
              <a:latin typeface="Alexandria" pitchFamily="2" charset="-78"/>
              <a:cs typeface="Alexandria" pitchFamily="2" charset="-78"/>
            </a:endParaRPr>
          </a:p>
          <a:p>
            <a:pPr algn="just" rtl="1">
              <a:lnSpc>
                <a:spcPct val="150000"/>
              </a:lnSpc>
            </a:pPr>
            <a:r>
              <a:rPr lang="ar-JO" sz="2300" dirty="0">
                <a:latin typeface="Alexandria" pitchFamily="2" charset="-78"/>
                <a:cs typeface="Alexandria" pitchFamily="2" charset="-78"/>
              </a:rPr>
              <a:t>.9 الحريات </a:t>
            </a:r>
            <a:r>
              <a:rPr lang="ar-AE" sz="2300" dirty="0">
                <a:latin typeface="Alexandria" pitchFamily="2" charset="-78"/>
                <a:cs typeface="Alexandria" pitchFamily="2" charset="-78"/>
              </a:rPr>
              <a:t>الأ</a:t>
            </a:r>
            <a:r>
              <a:rPr lang="ar-JO" sz="2300" dirty="0">
                <a:latin typeface="Alexandria" pitchFamily="2" charset="-78"/>
                <a:cs typeface="Alexandria" pitchFamily="2" charset="-78"/>
              </a:rPr>
              <a:t>كادي</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ية وا</a:t>
            </a:r>
            <a:r>
              <a:rPr lang="ar-AE" sz="2300" dirty="0">
                <a:latin typeface="Alexandria" pitchFamily="2" charset="-78"/>
                <a:cs typeface="Alexandria" pitchFamily="2" charset="-78"/>
              </a:rPr>
              <a:t>لأ</a:t>
            </a:r>
            <a:r>
              <a:rPr lang="ar-JO" sz="2300" dirty="0">
                <a:latin typeface="Alexandria" pitchFamily="2" charset="-78"/>
                <a:cs typeface="Alexandria" pitchFamily="2" charset="-78"/>
              </a:rPr>
              <a:t>خ</a:t>
            </a:r>
            <a:r>
              <a:rPr lang="ar-AE" sz="2300" dirty="0">
                <a:latin typeface="Alexandria" pitchFamily="2" charset="-78"/>
                <a:cs typeface="Alexandria" pitchFamily="2" charset="-78"/>
              </a:rPr>
              <a:t>لا</a:t>
            </a:r>
            <a:r>
              <a:rPr lang="ar-JO" sz="2300" dirty="0">
                <a:latin typeface="Alexandria" pitchFamily="2" charset="-78"/>
                <a:cs typeface="Alexandria" pitchFamily="2" charset="-78"/>
              </a:rPr>
              <a:t>قيات ال</a:t>
            </a:r>
            <a:r>
              <a:rPr lang="ar-AE" sz="2300" dirty="0">
                <a:latin typeface="Alexandria" pitchFamily="2" charset="-78"/>
                <a:cs typeface="Alexandria" pitchFamily="2" charset="-78"/>
              </a:rPr>
              <a:t>مهن</a:t>
            </a:r>
            <a:r>
              <a:rPr lang="ar-JO" sz="2300" dirty="0">
                <a:latin typeface="Alexandria" pitchFamily="2" charset="-78"/>
                <a:cs typeface="Alexandria" pitchFamily="2" charset="-78"/>
              </a:rPr>
              <a:t>ية</a:t>
            </a:r>
          </a:p>
          <a:p>
            <a:pPr algn="just" rtl="1">
              <a:lnSpc>
                <a:spcPct val="150000"/>
              </a:lnSpc>
            </a:pPr>
            <a:r>
              <a:rPr lang="ar-JO" sz="2300" dirty="0">
                <a:latin typeface="Alexandria" pitchFamily="2" charset="-78"/>
                <a:cs typeface="Alexandria" pitchFamily="2" charset="-78"/>
              </a:rPr>
              <a:t>.1</a:t>
            </a:r>
            <a:r>
              <a:rPr lang="ar-AE" sz="2300" dirty="0">
                <a:latin typeface="Alexandria" pitchFamily="2" charset="-78"/>
                <a:cs typeface="Alexandria" pitchFamily="2" charset="-78"/>
              </a:rPr>
              <a:t>0</a:t>
            </a:r>
            <a:r>
              <a:rPr lang="ar-JO" sz="2300" dirty="0">
                <a:latin typeface="Alexandria" pitchFamily="2" charset="-78"/>
                <a:cs typeface="Alexandria" pitchFamily="2" charset="-78"/>
              </a:rPr>
              <a:t> الذكاء ا</a:t>
            </a:r>
            <a:r>
              <a:rPr lang="ar-AE" sz="2300" dirty="0">
                <a:latin typeface="Alexandria" pitchFamily="2" charset="-78"/>
                <a:cs typeface="Alexandria" pitchFamily="2" charset="-78"/>
              </a:rPr>
              <a:t>لإصطنا</a:t>
            </a:r>
            <a:r>
              <a:rPr lang="ar-JO" sz="2300" dirty="0">
                <a:latin typeface="Alexandria" pitchFamily="2" charset="-78"/>
                <a:cs typeface="Alexandria" pitchFamily="2" charset="-78"/>
              </a:rPr>
              <a:t>عي</a:t>
            </a:r>
            <a:endParaRPr lang="en-US" sz="2300"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CF1C6351-4C1B-7ADD-DF50-9308DE5B9AE2}"/>
              </a:ext>
            </a:extLst>
          </p:cNvPr>
          <p:cNvSpPr txBox="1"/>
          <p:nvPr/>
        </p:nvSpPr>
        <p:spPr>
          <a:xfrm>
            <a:off x="921887" y="284496"/>
            <a:ext cx="8352928" cy="1200288"/>
          </a:xfrm>
          <a:prstGeom prst="rect">
            <a:avLst/>
          </a:prstGeom>
          <a:solidFill>
            <a:srgbClr val="00B0F0"/>
          </a:solidFill>
          <a:ln>
            <a:noFill/>
          </a:ln>
        </p:spPr>
        <p:txBody>
          <a:bodyPr spcFirstLastPara="1" wrap="square" lIns="91425" tIns="45700" rIns="91425" bIns="45700" anchor="t" anchorCtr="0">
            <a:spAutoFit/>
          </a:bodyPr>
          <a:lstStyle/>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الموضوعات التي سيتم دراستها في مساق </a:t>
            </a:r>
            <a:endParaRPr lang="en-US" sz="2400" b="1" dirty="0">
              <a:solidFill>
                <a:schemeClr val="tx1"/>
              </a:solidFill>
              <a:latin typeface="Alexandria" pitchFamily="2" charset="-78"/>
              <a:ea typeface="Tajawal Medium"/>
              <a:cs typeface="Alexandria" pitchFamily="2" charset="-78"/>
              <a:sym typeface="Tajawal Medium"/>
            </a:endParaRPr>
          </a:p>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اتجاهات معاصرة في القيادة التربوية</a:t>
            </a:r>
            <a:endParaRPr sz="24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14AA186-73CF-B72D-29D3-F5978349E4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2805336684"/>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التعليم العام</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مفهوم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نشأة التعليم العالي وفلسفته</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خصائص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وظائف الجامعات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 أنماط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تصنيفات مؤسسات التعليم العالي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مؤسسات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تحديات مؤسسات التعليم العالي في الوطن العربي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الأولى</a:t>
            </a:r>
            <a:endPar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التعليم العام و</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التعليم </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العالي في الوطن العربي</a:t>
            </a:r>
          </a:p>
        </p:txBody>
      </p:sp>
    </p:spTree>
  </p:cSld>
  <p:clrMapOvr>
    <a:masterClrMapping/>
  </p:clrMapOvr>
  <mc:AlternateContent xmlns:mc="http://schemas.openxmlformats.org/markup-compatibility/2006" xmlns:p14="http://schemas.microsoft.com/office/powerpoint/2010/main">
    <mc:Choice Requires="p14">
      <p:transition spd="slow" p14:dur="2000" advTm="40814"/>
    </mc:Choice>
    <mc:Fallback xmlns="">
      <p:transition spd="slow" advTm="408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616568"/>
            <a:ext cx="3339616" cy="45804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16568" y="1665793"/>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305826" y="1706092"/>
            <a:ext cx="5306416"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التمويل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مصادر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اتجهات تحديد مصادر التمويل المختلفة</a:t>
            </a: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أزمات التمويل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رؤى ومقترحات لتجاوز مشكل</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ات</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Tx/>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Tx/>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232041" y="994004"/>
            <a:ext cx="7919493"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(التمويل</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والاستثمار</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p>
        </p:txBody>
      </p:sp>
      <p:sp>
        <p:nvSpPr>
          <p:cNvPr id="8" name="TextBox 7">
            <a:extLst>
              <a:ext uri="{FF2B5EF4-FFF2-40B4-BE49-F238E27FC236}">
                <a16:creationId xmlns:a16="http://schemas.microsoft.com/office/drawing/2014/main" id="{EEE149D1-EB63-0EB5-EB3D-AC3B2A8A8F92}"/>
              </a:ext>
            </a:extLst>
          </p:cNvPr>
          <p:cNvSpPr txBox="1"/>
          <p:nvPr/>
        </p:nvSpPr>
        <p:spPr>
          <a:xfrm>
            <a:off x="378155" y="1665793"/>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الاستثمار في مؤسسات التعليم العالي</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الاستثمار</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العلاقة بين الاستثمار والنمو الاقتصادي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اقتصاديات التعليم </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معيقات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استثمار</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رؤى ومقترحات</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
        <p:nvSpPr>
          <p:cNvPr id="3" name="TextBox 2">
            <a:extLst>
              <a:ext uri="{FF2B5EF4-FFF2-40B4-BE49-F238E27FC236}">
                <a16:creationId xmlns:a16="http://schemas.microsoft.com/office/drawing/2014/main" id="{5F9432A7-BCE8-DCEC-E9AC-52DCDFA70875}"/>
              </a:ext>
            </a:extLst>
          </p:cNvPr>
          <p:cNvSpPr txBox="1"/>
          <p:nvPr/>
        </p:nvSpPr>
        <p:spPr>
          <a:xfrm>
            <a:off x="4352090" y="17187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الثانية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662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296306" y="1366870"/>
            <a:ext cx="5306416"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المستحدثات التكنولوجية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توظيف المستحدثات التكنولوجية في التعليم</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مميزات استخدام التقنيات والمستحدثات التكنولوجية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أمثلة على اتجاهات حديثة في مجال تقنيات التعليم</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التحديات والحلول</a:t>
            </a: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(المستحدثات التكنولوجية والتعليم الالكتروني)</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5813633" cy="41088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التعليم الإلكتروني ونشأته وتطوره</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مبادئ وأساسيات وأنواع التعليم الإلكتروني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وفوائد التعليم الإلكتروني في مؤسسات التعليم العالي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استراتيجيات التعليم الإلكتروني / نماذج ناجحة في التعليم العالي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إيجابيات وسلبيات ومعيقات التعليم الالكتروني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endParaRPr kumimoji="0" lang="ar-AE" altLang="ko-KR" sz="1800"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p:txBody>
      </p:sp>
      <p:sp>
        <p:nvSpPr>
          <p:cNvPr id="4" name="TextBox 3">
            <a:extLst>
              <a:ext uri="{FF2B5EF4-FFF2-40B4-BE49-F238E27FC236}">
                <a16:creationId xmlns:a16="http://schemas.microsoft.com/office/drawing/2014/main" id="{4F7A9EBA-B800-BAB9-F4C6-12E4B9A9E26D}"/>
              </a:ext>
            </a:extLst>
          </p:cNvPr>
          <p:cNvSpPr txBox="1"/>
          <p:nvPr/>
        </p:nvSpPr>
        <p:spPr>
          <a:xfrm>
            <a:off x="4223792" y="11179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الثالثة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27448" y="1285191"/>
            <a:ext cx="10475274" cy="4697685"/>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1271464" y="1388093"/>
            <a:ext cx="9235906" cy="4200445"/>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المدرسة والجامعة المنتجة وفلسفة وأهداف كل منهما ومبررات التحول</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المشروعات المدرسية المنتجة</a:t>
            </a:r>
            <a:endPar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الفرق بين المدرسة التقليدية والمدرسة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en-US"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خصائص الجامعة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وأهداف الجامعة المنتجة</a:t>
            </a: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نماذج لجامعات منتجة(اليابان- الولايات المتحدة الأمريكية- المملكة العربية السعودية)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معوقات تفعيل دور المدارس والجامعات المنتجة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الرابعة</a:t>
            </a: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a:t>
            </a:r>
            <a:endPar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(المدرسة والجامعة المنتجة</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82244100"/>
      </p:ext>
    </p:extLst>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03512" y="1514251"/>
            <a:ext cx="9702069"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الجامعة الذكية)</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8" name="TextBox 7">
            <a:extLst>
              <a:ext uri="{FF2B5EF4-FFF2-40B4-BE49-F238E27FC236}">
                <a16:creationId xmlns:a16="http://schemas.microsoft.com/office/drawing/2014/main" id="{EEE149D1-EB63-0EB5-EB3D-AC3B2A8A8F92}"/>
              </a:ext>
            </a:extLst>
          </p:cNvPr>
          <p:cNvSpPr txBox="1"/>
          <p:nvPr/>
        </p:nvSpPr>
        <p:spPr>
          <a:xfrm>
            <a:off x="1955540" y="1580888"/>
            <a:ext cx="8280920" cy="4154342"/>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الجامعة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وأهداف ومبررات التحول</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مفاهيم متعلقة بالجامعة الذكية(الأنظمة الذكية، </a:t>
            </a:r>
            <a:endPar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والبيئات الذكية،</a:t>
            </a: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والمدن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التعليم الذكي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الفرق بين التعليم الذكي وبين التعليم  التقليدي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خصائص ومقومات الجامعة الذكية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46186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البحث العلمي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المنهج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أبرز العلماء والمفكرين الذين كان لهم دور أساسي في تطور المنهج العلمي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الابحاث العلمية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البحث العلمي</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060482" y="1972843"/>
            <a:ext cx="8881535"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البحث العلمي وعلاقته بالتعليم العالي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الباحث</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البحث العلمي(العينات-أساليب جمع البيانات)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قات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وإشكاليات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البحث العلمي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رؤى وأفكار لتطوير البحث العلمي في مؤسسات التعليم العالي</a:t>
            </a: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البحث العلمي</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73326232"/>
      </p:ext>
    </p:extLst>
  </p:cSld>
  <p:clrMapOvr>
    <a:masterClrMapping/>
  </p:clrMapOvr>
  <mc:AlternateContent xmlns:mc="http://schemas.openxmlformats.org/markup-compatibility/2006" xmlns:p14="http://schemas.microsoft.com/office/powerpoint/2010/main">
    <mc:Choice Requires="p14">
      <p:transition spd="slow" p14:dur="2000" advTm="61000"/>
    </mc:Choice>
    <mc:Fallback xmlns="">
      <p:transition spd="slow" advTm="6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الإنساني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تنظيمي</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محاور السلوك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السلوك التنظيمي وأهدافه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الثقافة التنظيمية وخصائصها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الصراع وماهيته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الصّراع ومؤشراته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السلوك التنظيمي والثقافة التنظيمية والصراع</a:t>
            </a:r>
          </a:p>
        </p:txBody>
      </p:sp>
    </p:spTree>
  </p:cSld>
  <p:clrMapOvr>
    <a:masterClrMapping/>
  </p:clrMapOvr>
  <mc:AlternateContent xmlns:mc="http://schemas.openxmlformats.org/markup-compatibility/2006" xmlns:p14="http://schemas.microsoft.com/office/powerpoint/2010/main">
    <mc:Choice Requires="p14">
      <p:transition spd="slow" p14:dur="2000" advTm="29000"/>
    </mc:Choice>
    <mc:Fallback xmlns="">
      <p:transition spd="slow" advTm="2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الآثار السلبية والإيجابية للصراع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Pondy)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نموذج بوندي)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Rahim's stages of conflict:</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مستويات الصّراع وأسبابه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حل الصّراع بين الأفراد</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التعامل مع الصّراع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القائد لتجنب الصّراع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الصّراع التنظيمي</a:t>
            </a:r>
          </a:p>
        </p:txBody>
      </p:sp>
    </p:spTree>
    <p:extLst>
      <p:ext uri="{BB962C8B-B14F-4D97-AF65-F5344CB8AC3E}">
        <p14:creationId xmlns:p14="http://schemas.microsoft.com/office/powerpoint/2010/main" val="150180713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576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501586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الأزمة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نشوء الأزمة وتطورها</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تشخيص الأزمة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وملامحها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والإدارة بالأزمات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نجاح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متطلّبات نجاح إدارة 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مواجهة الأزمات وخطوات إدارتها</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الأزمات</a:t>
            </a:r>
          </a:p>
        </p:txBody>
      </p:sp>
    </p:spTree>
  </p:cSld>
  <p:clrMapOvr>
    <a:masterClrMapping/>
  </p:clrMapOvr>
  <mc:AlternateContent xmlns:mc="http://schemas.openxmlformats.org/markup-compatibility/2006" xmlns:p14="http://schemas.microsoft.com/office/powerpoint/2010/main">
    <mc:Choice Requires="p14">
      <p:transition spd="slow" p14:dur="2000" advTm="34000"/>
    </mc:Choice>
    <mc:Fallback xmlns="">
      <p:transition spd="slow" advTm="34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وأمثلة على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أهمية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إدارة أنواع المخاطر المختلفة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طرق التعامل مع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عملية إدارة المخاطر(مثال تطبيقي)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sym typeface="Arial"/>
              </a:rPr>
              <a:t>إدارة المخاطر</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080124158"/>
      </p:ext>
    </p:extLst>
  </p:cSld>
  <p:clrMapOvr>
    <a:masterClrMapping/>
  </p:clrMapOvr>
  <mc:AlternateContent xmlns:mc="http://schemas.openxmlformats.org/markup-compatibility/2006" xmlns:p14="http://schemas.microsoft.com/office/powerpoint/2010/main">
    <mc:Choice Requires="p14">
      <p:transition spd="slow" p14:dur="2000" advTm="40469"/>
    </mc:Choice>
    <mc:Fallback xmlns="">
      <p:transition spd="slow" advTm="404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524315"/>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مفهوم المساءلة التربوية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مبررات المسالة وأنواعها وشروطها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وسمات المساءلة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فوائد وأضرار المساءلة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العلاقة بين المساءلة التربوية والجودة الشاملة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دور القائد في نشر ثقافة المساءلة التربوية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مغزى كلمة "ذكية"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وسيلة وليست هدف</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هل أنت مع أم ضد المساءلة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المساءلة التربوية- المساءلة الذكية</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1000"/>
    </mc:Choice>
    <mc:Fallback xmlns="">
      <p:transition spd="slow" advTm="5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64980" y="1876281"/>
            <a:ext cx="8670553" cy="460555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التقويم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التقييم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القياس والاختبار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بین التدريس والتقویم والتقییم في العملیة التعلیمیة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التقييم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التقييم وفوائده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التقييم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وأساليب التقييم</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التقييم - التقويم</a:t>
            </a:r>
          </a:p>
        </p:txBody>
      </p:sp>
    </p:spTree>
    <p:extLst>
      <p:ext uri="{BB962C8B-B14F-4D97-AF65-F5344CB8AC3E}">
        <p14:creationId xmlns:p14="http://schemas.microsoft.com/office/powerpoint/2010/main" val="886129927"/>
      </p:ext>
    </p:extLst>
  </p:cSld>
  <p:clrMapOvr>
    <a:masterClrMapping/>
  </p:clrMapOvr>
  <mc:AlternateContent xmlns:mc="http://schemas.openxmlformats.org/markup-compatibility/2006" xmlns:p14="http://schemas.microsoft.com/office/powerpoint/2010/main">
    <mc:Choice Requires="p14">
      <p:transition spd="slow" p14:dur="2000" advTm="26000"/>
    </mc:Choice>
    <mc:Fallback xmlns="">
      <p:transition spd="slow" advTm="2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وتاريخ الحريّات الأكاديمية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عناصر الحريّة الأكاديمية في مؤسسات التعليم العالي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الحريّة الأكاديمية ومبادئها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ضوابط الحريّة الأكاديمية ومحدداتها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معوقات الحريّة الأكاديمية في الجامعات العربية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مقترحات لتفعيل الحريّات الأكاديمية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الحريّات الأكاديمية</a:t>
            </a:r>
          </a:p>
        </p:txBody>
      </p:sp>
    </p:spTree>
  </p:cSld>
  <p:clrMapOvr>
    <a:masterClrMapping/>
  </p:clrMapOvr>
  <mc:AlternateContent xmlns:mc="http://schemas.openxmlformats.org/markup-compatibility/2006" xmlns:p14="http://schemas.microsoft.com/office/powerpoint/2010/main">
    <mc:Choice Requires="p14">
      <p:transition spd="slow" p14:dur="2000" advTm="35000"/>
    </mc:Choice>
    <mc:Fallback xmlns="">
      <p:transition spd="slow" advTm="3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3538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 وأنواعها ووظائفها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الأخلاقيات المهنية ومتطلباتها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ومصادر الأخلاقيات المهنية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العالي والأخلاقيات المهنية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السلوكيات والممارسات اللاأخلاقية</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وأهمية الأخلاقيات المهنية</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الأخلاقيات المهنية</a:t>
            </a:r>
          </a:p>
        </p:txBody>
      </p:sp>
    </p:spTree>
    <p:extLst>
      <p:ext uri="{BB962C8B-B14F-4D97-AF65-F5344CB8AC3E}">
        <p14:creationId xmlns:p14="http://schemas.microsoft.com/office/powerpoint/2010/main" val="3114514441"/>
      </p:ext>
    </p:extLst>
  </p:cSld>
  <p:clrMapOvr>
    <a:masterClrMapping/>
  </p:clrMapOvr>
  <mc:AlternateContent xmlns:mc="http://schemas.openxmlformats.org/markup-compatibility/2006" xmlns:p14="http://schemas.microsoft.com/office/powerpoint/2010/main">
    <mc:Choice Requires="p14">
      <p:transition spd="slow" p14:dur="2000" advTm="48000"/>
    </mc:Choice>
    <mc:Fallback xmlns="">
      <p:transition spd="slow" advTm="4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816429"/>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الذكاء الاصطناعي وتاريخه</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والذكاء الانساني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وأنواع الذكاء الاصطناعي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ومجالات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مزايا وعيوب الذكاء الاصطناعي  </a:t>
            </a:r>
            <a:endPar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وتطبيقات الذكاء الاصطناعي فى العملية التعليمية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إيجابيات وفوائد استخدام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التحديات التي تواجه استخدام تطبيقات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مستقبل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أمثلة على أسماء مواقع وتطبيقات وأدوات تعنى بالذكاء الاصطناعي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36072"/>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6647" y="824592"/>
            <a:ext cx="7517310" cy="2066400"/>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الذكاء الاصطناعي</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Artificial Intelligence</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8461"/>
    </mc:Choice>
    <mc:Fallback xmlns="">
      <p:transition spd="slow" advTm="584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 name="Google Shape;114;p1"/>
          <p:cNvSpPr txBox="1"/>
          <p:nvPr/>
        </p:nvSpPr>
        <p:spPr>
          <a:xfrm>
            <a:off x="245919" y="5423278"/>
            <a:ext cx="3888432" cy="646290"/>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الدكتورة: وردة محمود </a:t>
            </a:r>
            <a:r>
              <a:rPr lang="ar-AE" sz="1800" dirty="0">
                <a:solidFill>
                  <a:schemeClr val="tx1"/>
                </a:solidFill>
                <a:latin typeface="Alexandria" pitchFamily="2" charset="-78"/>
                <a:cs typeface="Alexandria" pitchFamily="2" charset="-78"/>
                <a:sym typeface="Tajawal Medium"/>
              </a:rPr>
              <a:t>أبو </a:t>
            </a:r>
            <a:r>
              <a:rPr lang="ar-JO" sz="1800" dirty="0">
                <a:solidFill>
                  <a:schemeClr val="tx1"/>
                </a:solidFill>
                <a:latin typeface="Alexandria" pitchFamily="2" charset="-78"/>
                <a:cs typeface="Alexandria" pitchFamily="2" charset="-78"/>
                <a:sym typeface="Tajawal Medium"/>
              </a:rPr>
              <a:t>كلوب</a:t>
            </a:r>
          </a:p>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اتجاهات معاصرة في القيادة التربوية</a:t>
            </a:r>
            <a:endParaRPr sz="1800" dirty="0">
              <a:solidFill>
                <a:schemeClr val="tx1"/>
              </a:solidFill>
              <a:latin typeface="Alexandria" pitchFamily="2" charset="-78"/>
              <a:cs typeface="Alexandria" pitchFamily="2" charset="-78"/>
            </a:endParaRPr>
          </a:p>
        </p:txBody>
      </p:sp>
      <p:sp>
        <p:nvSpPr>
          <p:cNvPr id="10" name="Google Shape;114;p1"/>
          <p:cNvSpPr txBox="1"/>
          <p:nvPr/>
        </p:nvSpPr>
        <p:spPr>
          <a:xfrm>
            <a:off x="2855640" y="836712"/>
            <a:ext cx="6120680" cy="553957"/>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ar-JO" sz="2000" b="1" dirty="0">
                <a:solidFill>
                  <a:schemeClr val="tx1"/>
                </a:solidFill>
                <a:latin typeface="Alexandria" pitchFamily="2" charset="-78"/>
                <a:cs typeface="Alexandria" pitchFamily="2" charset="-78"/>
                <a:sym typeface="Tajawal Medium"/>
              </a:rPr>
              <a:t>بداية فصل دراسي موفق للجميع إن شاء الله </a:t>
            </a:r>
          </a:p>
        </p:txBody>
      </p:sp>
      <p:sp>
        <p:nvSpPr>
          <p:cNvPr id="12" name="Rectangle 11"/>
          <p:cNvSpPr/>
          <p:nvPr/>
        </p:nvSpPr>
        <p:spPr>
          <a:xfrm>
            <a:off x="1190739" y="2569528"/>
            <a:ext cx="9450481" cy="1292020"/>
          </a:xfrm>
          <a:prstGeom prst="rect">
            <a:avLst/>
          </a:prstGeom>
        </p:spPr>
        <p:txBody>
          <a:bodyPr wrap="square">
            <a:spAutoFit/>
          </a:bodyPr>
          <a:lstStyle/>
          <a:p>
            <a:pPr algn="just" rtl="1">
              <a:lnSpc>
                <a:spcPct val="150000"/>
              </a:lnSpc>
            </a:pPr>
            <a:r>
              <a:rPr lang="ar-JO" sz="1800" b="1" dirty="0">
                <a:latin typeface="Alexandria" pitchFamily="2" charset="-78"/>
                <a:cs typeface="Alexandria" pitchFamily="2" charset="-78"/>
              </a:rPr>
              <a:t>القيادة والتعلم لا غنى لبعضهما عن بعض</a:t>
            </a:r>
            <a:r>
              <a:rPr lang="en-US" sz="1800" b="1" dirty="0">
                <a:latin typeface="Alexandria" pitchFamily="2" charset="-78"/>
                <a:cs typeface="Alexandria" pitchFamily="2" charset="-78"/>
              </a:rPr>
              <a:t>.</a:t>
            </a:r>
            <a:r>
              <a:rPr lang="ar-JO" sz="1800" b="1" dirty="0">
                <a:latin typeface="Alexandria" pitchFamily="2" charset="-78"/>
                <a:cs typeface="Alexandria" pitchFamily="2" charset="-78"/>
              </a:rPr>
              <a:t> فإن أراد أي قائد أن يستمر في النمو والتأثير الفعلي يجب أولاً أن يستمر في التعلم عن القيادة.</a:t>
            </a:r>
            <a:endParaRPr lang="ar-AE" sz="1800" b="1" dirty="0">
              <a:latin typeface="Alexandria" pitchFamily="2" charset="-78"/>
              <a:cs typeface="Alexandria" pitchFamily="2" charset="-78"/>
            </a:endParaRPr>
          </a:p>
          <a:p>
            <a:pPr algn="ctr" rtl="1">
              <a:lnSpc>
                <a:spcPct val="150000"/>
              </a:lnSpc>
            </a:pPr>
            <a:r>
              <a:rPr lang="ar-JO" sz="1800" b="1" dirty="0">
                <a:latin typeface="Alexandria" pitchFamily="2" charset="-78"/>
                <a:cs typeface="Alexandria" pitchFamily="2" charset="-78"/>
              </a:rPr>
              <a:t>جون كيندي</a:t>
            </a:r>
            <a:endParaRPr lang="en-GB" sz="1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5DED901-3F92-10FC-BD2E-68ADA9E3D8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6072"/>
            <a:ext cx="2615820" cy="1304832"/>
          </a:xfrm>
          <a:prstGeom prst="rect">
            <a:avLst/>
          </a:prstGeom>
        </p:spPr>
      </p:pic>
    </p:spTree>
    <p:custDataLst>
      <p:tags r:id="rId1"/>
    </p:custDataLst>
    <p:extLst>
      <p:ext uri="{BB962C8B-B14F-4D97-AF65-F5344CB8AC3E}">
        <p14:creationId xmlns:p14="http://schemas.microsoft.com/office/powerpoint/2010/main" val="3096152603"/>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1.6|2.1|5.9"/>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132.5"/>
</p:tagLst>
</file>

<file path=ppt/tags/tag6.xml><?xml version="1.0" encoding="utf-8"?>
<p:tagLst xmlns:a="http://schemas.openxmlformats.org/drawingml/2006/main" xmlns:r="http://schemas.openxmlformats.org/officeDocument/2006/relationships" xmlns:p="http://schemas.openxmlformats.org/presentationml/2006/main">
  <p:tag name="TIMING" val="|2.2|3.8"/>
</p:tagLst>
</file>

<file path=ppt/tags/tag7.xml><?xml version="1.0" encoding="utf-8"?>
<p:tagLst xmlns:a="http://schemas.openxmlformats.org/drawingml/2006/main" xmlns:r="http://schemas.openxmlformats.org/officeDocument/2006/relationships" xmlns:p="http://schemas.openxmlformats.org/presentationml/2006/main">
  <p:tag name="TIMING" val="|0.6|11.3|5|1|1.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F703DF-1967-44C2-AF33-DEC71F466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471B321-DA73-47B8-81AE-518BABD1A590}">
  <ds:schemaRefs>
    <ds:schemaRef ds:uri="http://schemas.microsoft.com/sharepoint/v3/contenttype/forms"/>
  </ds:schemaRefs>
</ds:datastoreItem>
</file>

<file path=customXml/itemProps3.xml><?xml version="1.0" encoding="utf-8"?>
<ds:datastoreItem xmlns:ds="http://schemas.openxmlformats.org/officeDocument/2006/customXml" ds:itemID="{1919E0A5-2C40-417B-AAB3-296334994AA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6752</TotalTime>
  <Words>2229</Words>
  <Application>Microsoft Office PowerPoint</Application>
  <PresentationFormat>Widescreen</PresentationFormat>
  <Paragraphs>393</Paragraphs>
  <Slides>31</Slides>
  <Notes>6</Notes>
  <HiddenSlides>0</HiddenSlides>
  <MMClips>2</MMClips>
  <ScaleCrop>false</ScaleCrop>
  <HeadingPairs>
    <vt:vector size="6" baseType="variant">
      <vt:variant>
        <vt:lpstr>Fonts Used</vt:lpstr>
      </vt:variant>
      <vt:variant>
        <vt:i4>7</vt:i4>
      </vt:variant>
      <vt:variant>
        <vt:lpstr>Theme</vt:lpstr>
      </vt:variant>
      <vt:variant>
        <vt:i4>9</vt:i4>
      </vt:variant>
      <vt:variant>
        <vt:lpstr>Slide Titles</vt:lpstr>
      </vt:variant>
      <vt:variant>
        <vt:i4>31</vt:i4>
      </vt:variant>
    </vt:vector>
  </HeadingPairs>
  <TitlesOfParts>
    <vt:vector size="47" baseType="lpstr">
      <vt:lpstr>Calibri</vt:lpstr>
      <vt:lpstr>Alexandria</vt:lpstr>
      <vt:lpstr>Bahnschrift SemiBold SemiConden</vt:lpstr>
      <vt:lpstr>Calibri Light</vt:lpstr>
      <vt:lpstr>Arial</vt:lpstr>
      <vt:lpstr>Times New Roman</vt:lpstr>
      <vt:lpstr>Tajawal Medium</vt:lpstr>
      <vt:lpstr>Office Theme</vt:lpstr>
      <vt:lpstr>1_Office Theme</vt:lpstr>
      <vt:lpstr>2_Office Theme</vt:lpstr>
      <vt:lpstr>3_Office Theme</vt:lpstr>
      <vt:lpstr>4_Office Theme</vt:lpstr>
      <vt:lpstr>5_Office Theme</vt:lpstr>
      <vt:lpstr>6_Office Theme</vt:lpstr>
      <vt:lpstr>7_Office Theme</vt:lpstr>
      <vt:lpstr>8_Office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Dr.Rehab El-shafie</cp:lastModifiedBy>
  <cp:revision>230</cp:revision>
  <dcterms:created xsi:type="dcterms:W3CDTF">2023-04-29T09:08:23Z</dcterms:created>
  <dcterms:modified xsi:type="dcterms:W3CDTF">2025-05-27T10:46:32Z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