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40"/>
  </p:notesMasterIdLst>
  <p:sldIdLst>
    <p:sldId id="260" r:id="rId5"/>
    <p:sldId id="303" r:id="rId6"/>
    <p:sldId id="308" r:id="rId7"/>
    <p:sldId id="307" r:id="rId8"/>
    <p:sldId id="309" r:id="rId9"/>
    <p:sldId id="310" r:id="rId10"/>
    <p:sldId id="311" r:id="rId11"/>
    <p:sldId id="312" r:id="rId12"/>
    <p:sldId id="306" r:id="rId13"/>
    <p:sldId id="313" r:id="rId14"/>
    <p:sldId id="305" r:id="rId15"/>
    <p:sldId id="314" r:id="rId16"/>
    <p:sldId id="304" r:id="rId17"/>
    <p:sldId id="327" r:id="rId18"/>
    <p:sldId id="326" r:id="rId19"/>
    <p:sldId id="325" r:id="rId20"/>
    <p:sldId id="324" r:id="rId21"/>
    <p:sldId id="323" r:id="rId22"/>
    <p:sldId id="322" r:id="rId23"/>
    <p:sldId id="321" r:id="rId24"/>
    <p:sldId id="320" r:id="rId25"/>
    <p:sldId id="319" r:id="rId26"/>
    <p:sldId id="318" r:id="rId27"/>
    <p:sldId id="317" r:id="rId28"/>
    <p:sldId id="316" r:id="rId29"/>
    <p:sldId id="328" r:id="rId30"/>
    <p:sldId id="315" r:id="rId31"/>
    <p:sldId id="330" r:id="rId32"/>
    <p:sldId id="329" r:id="rId33"/>
    <p:sldId id="335" r:id="rId34"/>
    <p:sldId id="334" r:id="rId35"/>
    <p:sldId id="333" r:id="rId36"/>
    <p:sldId id="332" r:id="rId37"/>
    <p:sldId id="331" r:id="rId38"/>
    <p:sldId id="29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56" autoAdjust="0"/>
    <p:restoredTop sz="94213" autoAdjust="0"/>
  </p:normalViewPr>
  <p:slideViewPr>
    <p:cSldViewPr snapToGrid="0">
      <p:cViewPr varScale="1">
        <p:scale>
          <a:sx n="66" d="100"/>
          <a:sy n="66" d="100"/>
        </p:scale>
        <p:origin x="88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895089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en-US"/>
              <a:t>Lecture 0 - Overview</a:t>
            </a:r>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4160115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756527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70462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058893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292899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884216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844757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225434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586460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426509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69757899"/>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42934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98710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66029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0827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53004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5357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Lecture 0 - Overview</a:t>
            </a:r>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t>MGM331 - Principles of Management Information Systems</a:t>
            </a:r>
            <a:endParaRPr lang="en-US" dirty="0"/>
          </a:p>
        </p:txBody>
      </p:sp>
      <p:sp>
        <p:nvSpPr>
          <p:cNvPr id="7" name="Rectangle: Rounded Corners 24">
            <a:extLst>
              <a:ext uri="{FF2B5EF4-FFF2-40B4-BE49-F238E27FC236}">
                <a16:creationId xmlns:a16="http://schemas.microsoft.com/office/drawing/2014/main" id="{7152000B-FA34-6ED9-153B-BFB7971E4C78}"/>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DB96157D-97F9-B7BA-A3C2-B41F8D834C64}"/>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572041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FB5A300-1168-92D1-2524-7374FA87C87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D95434-753B-4A1E-A09D-637CD9194898}"/>
              </a:ext>
            </a:extLst>
          </p:cNvPr>
          <p:cNvSpPr txBox="1">
            <a:spLocks/>
          </p:cNvSpPr>
          <p:nvPr/>
        </p:nvSpPr>
        <p:spPr>
          <a:xfrm>
            <a:off x="553332" y="1597906"/>
            <a:ext cx="110585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1.  Define the system of interest.</a:t>
            </a:r>
          </a:p>
          <a:p>
            <a:pPr marL="0" indent="0">
              <a:buFont typeface="Arial" panose="020B0604020202020204" pitchFamily="34" charset="0"/>
              <a:buNone/>
            </a:pPr>
            <a:r>
              <a:rPr lang="en-US" dirty="0">
                <a:solidFill>
                  <a:prstClr val="black"/>
                </a:solidFill>
                <a:latin typeface="Calibri" panose="020F0502020204030204"/>
              </a:rPr>
              <a:t>2.  Identify the primary event.</a:t>
            </a:r>
          </a:p>
          <a:p>
            <a:pPr marL="0" indent="0">
              <a:buFont typeface="Arial" panose="020B0604020202020204" pitchFamily="34" charset="0"/>
              <a:buNone/>
            </a:pPr>
            <a:r>
              <a:rPr lang="en-US" dirty="0">
                <a:solidFill>
                  <a:prstClr val="black"/>
                </a:solidFill>
                <a:latin typeface="Calibri" panose="020F0502020204030204"/>
              </a:rPr>
              <a:t>3.  Generate the initiating chain (similar to FTA if applicable).</a:t>
            </a:r>
          </a:p>
          <a:p>
            <a:pPr marL="0" indent="0">
              <a:buFont typeface="Arial" panose="020B0604020202020204" pitchFamily="34" charset="0"/>
              <a:buNone/>
            </a:pPr>
            <a:r>
              <a:rPr lang="en-US" dirty="0">
                <a:solidFill>
                  <a:prstClr val="black"/>
                </a:solidFill>
                <a:latin typeface="Calibri" panose="020F0502020204030204"/>
              </a:rPr>
              <a:t>•  Determine the underlying causes of the event.</a:t>
            </a:r>
          </a:p>
          <a:p>
            <a:pPr marL="0" indent="0">
              <a:buFont typeface="Arial" panose="020B0604020202020204" pitchFamily="34" charset="0"/>
              <a:buNone/>
            </a:pPr>
            <a:r>
              <a:rPr lang="en-US" dirty="0">
                <a:solidFill>
                  <a:prstClr val="black"/>
                </a:solidFill>
                <a:latin typeface="Calibri" panose="020F0502020204030204"/>
              </a:rPr>
              <a:t>•  For each underlying cause, identify the causes or initiating </a:t>
            </a:r>
          </a:p>
          <a:p>
            <a:pPr marL="0" indent="0">
              <a:buFont typeface="Arial" panose="020B0604020202020204" pitchFamily="34" charset="0"/>
              <a:buNone/>
            </a:pPr>
            <a:r>
              <a:rPr lang="en-US" dirty="0">
                <a:solidFill>
                  <a:prstClr val="black"/>
                </a:solidFill>
                <a:latin typeface="Calibri" panose="020F0502020204030204"/>
              </a:rPr>
              <a:t>events.</a:t>
            </a:r>
          </a:p>
          <a:p>
            <a:pPr marL="0" indent="0">
              <a:buFont typeface="Arial" panose="020B0604020202020204" pitchFamily="34" charset="0"/>
              <a:buNone/>
            </a:pPr>
            <a:r>
              <a:rPr lang="en-US" dirty="0">
                <a:solidFill>
                  <a:prstClr val="black"/>
                </a:solidFill>
                <a:latin typeface="Calibri" panose="020F0502020204030204"/>
              </a:rPr>
              <a:t>•  Repeat until the underlying cause becomes uncontrollable.</a:t>
            </a:r>
          </a:p>
        </p:txBody>
      </p:sp>
    </p:spTree>
    <p:extLst>
      <p:ext uri="{BB962C8B-B14F-4D97-AF65-F5344CB8AC3E}">
        <p14:creationId xmlns:p14="http://schemas.microsoft.com/office/powerpoint/2010/main" val="37436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D95434-753B-4A1E-A09D-637CD9194898}"/>
              </a:ext>
            </a:extLst>
          </p:cNvPr>
          <p:cNvSpPr txBox="1">
            <a:spLocks/>
          </p:cNvSpPr>
          <p:nvPr/>
        </p:nvSpPr>
        <p:spPr>
          <a:xfrm>
            <a:off x="838200" y="1825625"/>
            <a:ext cx="10515600" cy="313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3600" dirty="0">
                <a:solidFill>
                  <a:prstClr val="black"/>
                </a:solidFill>
                <a:latin typeface="Calibri" panose="020F0502020204030204"/>
              </a:rPr>
              <a:t>4.  Generate the damage chain (similar to ETA if applicable).</a:t>
            </a:r>
          </a:p>
          <a:p>
            <a:pPr marL="457200" lvl="1" indent="0">
              <a:spcBef>
                <a:spcPts val="1000"/>
              </a:spcBef>
              <a:buFont typeface="Arial" panose="020B0604020202020204" pitchFamily="34" charset="0"/>
              <a:buNone/>
            </a:pPr>
            <a:r>
              <a:rPr lang="en-US" sz="3200" dirty="0">
                <a:solidFill>
                  <a:prstClr val="black"/>
                </a:solidFill>
                <a:latin typeface="Calibri" panose="020F0502020204030204"/>
              </a:rPr>
              <a:t>•  Determine follow-up events.</a:t>
            </a:r>
          </a:p>
          <a:p>
            <a:pPr marL="457200" lvl="1" indent="0">
              <a:spcBef>
                <a:spcPts val="1000"/>
              </a:spcBef>
              <a:buFont typeface="Arial" panose="020B0604020202020204" pitchFamily="34" charset="0"/>
              <a:buNone/>
            </a:pPr>
            <a:r>
              <a:rPr lang="en-US" sz="3200" dirty="0">
                <a:solidFill>
                  <a:prstClr val="black"/>
                </a:solidFill>
                <a:latin typeface="Calibri" panose="020F0502020204030204"/>
              </a:rPr>
              <a:t>•  For each follow-up event, identify the consequences.</a:t>
            </a:r>
          </a:p>
          <a:p>
            <a:pPr marL="457200" lvl="1" indent="0">
              <a:spcBef>
                <a:spcPts val="1000"/>
              </a:spcBef>
              <a:buFont typeface="Arial" panose="020B0604020202020204" pitchFamily="34" charset="0"/>
              <a:buNone/>
            </a:pPr>
            <a:r>
              <a:rPr lang="en-US" sz="3200" dirty="0">
                <a:solidFill>
                  <a:prstClr val="black"/>
                </a:solidFill>
                <a:latin typeface="Calibri" panose="020F0502020204030204"/>
              </a:rPr>
              <a:t>•  Repeat until all outcomes are exhausted.</a:t>
            </a:r>
          </a:p>
        </p:txBody>
      </p:sp>
    </p:spTree>
    <p:extLst>
      <p:ext uri="{BB962C8B-B14F-4D97-AF65-F5344CB8AC3E}">
        <p14:creationId xmlns:p14="http://schemas.microsoft.com/office/powerpoint/2010/main" val="2336817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FB729F1-41E1-45D7-B740-3FA552B2610D}"/>
              </a:ext>
            </a:extLst>
          </p:cNvPr>
          <p:cNvSpPr txBox="1">
            <a:spLocks/>
          </p:cNvSpPr>
          <p:nvPr/>
        </p:nvSpPr>
        <p:spPr>
          <a:xfrm>
            <a:off x="838200" y="1825625"/>
            <a:ext cx="10515600" cy="26701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1 identifies the primary event. Consider an FMEA worksheet of a brewing </a:t>
            </a:r>
            <a:r>
              <a:rPr lang="ar-EG" dirty="0">
                <a:solidFill>
                  <a:prstClr val="black"/>
                </a:solidFill>
                <a:latin typeface="Calibri" panose="020F0502020204030204"/>
                <a:cs typeface="Arial" panose="020B0604020202020204" pitchFamily="34" charset="0"/>
              </a:rPr>
              <a:t>تختمر</a:t>
            </a:r>
            <a:r>
              <a:rPr lang="en-US" dirty="0">
                <a:solidFill>
                  <a:prstClr val="black"/>
                </a:solidFill>
                <a:latin typeface="Calibri" panose="020F0502020204030204"/>
              </a:rPr>
              <a:t>process shown in Figure 3.12. The FMEA defines the primary event from one of its failure modes, bad batch (shaded in gray). The CCA focuses on this primary event as illustrated in Figure 3.13. As shown in the example, the CCA can be used to extensively detail the causes of failure and their effects.</a:t>
            </a:r>
          </a:p>
        </p:txBody>
      </p:sp>
    </p:spTree>
    <p:extLst>
      <p:ext uri="{BB962C8B-B14F-4D97-AF65-F5344CB8AC3E}">
        <p14:creationId xmlns:p14="http://schemas.microsoft.com/office/powerpoint/2010/main" val="2634768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2E8258-CD2A-486E-A265-49FF4B948A21}"/>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2 generates the initiating events. The bowtie structure is applied as a simplified form of CCA. Underlying causes of a bad batch include incorrect strain of yeast </a:t>
            </a:r>
            <a:r>
              <a:rPr lang="ar-EG" dirty="0">
                <a:solidFill>
                  <a:prstClr val="black"/>
                </a:solidFill>
                <a:latin typeface="Calibri" panose="020F0502020204030204"/>
                <a:cs typeface="Arial" panose="020B0604020202020204" pitchFamily="34" charset="0"/>
              </a:rPr>
              <a:t>سلالة من الخميرة </a:t>
            </a:r>
            <a:r>
              <a:rPr lang="en-US" dirty="0">
                <a:solidFill>
                  <a:prstClr val="black"/>
                </a:solidFill>
                <a:latin typeface="Calibri" panose="020F0502020204030204"/>
              </a:rPr>
              <a:t>added, too much yeast added, worth too cold, and expired or contaminated yeast.</a:t>
            </a:r>
          </a:p>
        </p:txBody>
      </p:sp>
    </p:spTree>
    <p:extLst>
      <p:ext uri="{BB962C8B-B14F-4D97-AF65-F5344CB8AC3E}">
        <p14:creationId xmlns:p14="http://schemas.microsoft.com/office/powerpoint/2010/main" val="34614268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2E8258-CD2A-486E-A265-49FF4B948A21}"/>
              </a:ext>
            </a:extLst>
          </p:cNvPr>
          <p:cNvSpPr txBox="1">
            <a:spLocks/>
          </p:cNvSpPr>
          <p:nvPr/>
        </p:nvSpPr>
        <p:spPr>
          <a:xfrm>
            <a:off x="838200" y="1825625"/>
            <a:ext cx="10515600" cy="24606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Consider the first cause—incorrect strain of yeast added. How can this happen? It can happen when (1) the operator selects the incorrect yeast or (2) the supplier mislabels the yeast. The initiating events are ordered sequentially </a:t>
            </a:r>
            <a:r>
              <a:rPr lang="ar-EG" dirty="0">
                <a:solidFill>
                  <a:prstClr val="black"/>
                </a:solidFill>
                <a:latin typeface="Calibri" panose="020F0502020204030204"/>
                <a:cs typeface="Arial" panose="020B0604020202020204" pitchFamily="34" charset="0"/>
              </a:rPr>
              <a:t>التسلسل</a:t>
            </a:r>
            <a:r>
              <a:rPr lang="en-US" dirty="0">
                <a:solidFill>
                  <a:prstClr val="black"/>
                </a:solidFill>
                <a:latin typeface="Calibri" panose="020F0502020204030204"/>
              </a:rPr>
              <a:t>from left to right and events that cause other events are connected by links such as those used in an FTA.</a:t>
            </a:r>
          </a:p>
        </p:txBody>
      </p:sp>
    </p:spTree>
    <p:extLst>
      <p:ext uri="{BB962C8B-B14F-4D97-AF65-F5344CB8AC3E}">
        <p14:creationId xmlns:p14="http://schemas.microsoft.com/office/powerpoint/2010/main" val="1843574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6C91F40-7CE6-4D65-B34B-FE47FB22DA1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3 generates the damage chain. The consequence of a bad batch is either it is scrapped or it is distributed, which can result in loss of customer, consumer getting sick, fines, or loss of license.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104555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3EF7570E-8683-41CA-A302-2E7A4CD1702D}"/>
              </a:ext>
            </a:extLst>
          </p:cNvPr>
          <p:cNvPicPr>
            <a:picLocks noChangeAspect="1"/>
          </p:cNvPicPr>
          <p:nvPr/>
        </p:nvPicPr>
        <p:blipFill>
          <a:blip r:embed="rId2"/>
          <a:stretch>
            <a:fillRect/>
          </a:stretch>
        </p:blipFill>
        <p:spPr>
          <a:xfrm>
            <a:off x="653143" y="1393371"/>
            <a:ext cx="10700657" cy="4962979"/>
          </a:xfrm>
          <a:prstGeom prst="rect">
            <a:avLst/>
          </a:prstGeom>
        </p:spPr>
      </p:pic>
    </p:spTree>
    <p:extLst>
      <p:ext uri="{BB962C8B-B14F-4D97-AF65-F5344CB8AC3E}">
        <p14:creationId xmlns:p14="http://schemas.microsoft.com/office/powerpoint/2010/main" val="3994462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as Low as Reasonably Practicable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A49DDAE-39D3-49DE-BBCD-E8B6A742CCE6}"/>
              </a:ext>
            </a:extLst>
          </p:cNvPr>
          <p:cNvSpPr txBox="1">
            <a:spLocks/>
          </p:cNvSpPr>
          <p:nvPr/>
        </p:nvSpPr>
        <p:spPr>
          <a:xfrm>
            <a:off x="838200" y="1825625"/>
            <a:ext cx="10515600" cy="28330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ALARP is a principle and not a technique like those described in the earlier sections of this chapter. The ALARP principle supports the notion </a:t>
            </a:r>
            <a:r>
              <a:rPr lang="ar-EG" dirty="0">
                <a:solidFill>
                  <a:prstClr val="black"/>
                </a:solidFill>
                <a:latin typeface="Calibri" panose="020F0502020204030204"/>
                <a:cs typeface="Arial" panose="020B0604020202020204" pitchFamily="34" charset="0"/>
              </a:rPr>
              <a:t>فكره</a:t>
            </a:r>
            <a:r>
              <a:rPr lang="en-US" dirty="0">
                <a:solidFill>
                  <a:prstClr val="black"/>
                </a:solidFill>
                <a:latin typeface="Calibri" panose="020F0502020204030204"/>
              </a:rPr>
              <a:t>that residual risk shall be as low as reasonably practicable. Since safety (i.e., zero risk) cannot be guaranteed and the cost of addressing risk can be excessive if pursued without limits, ALARP provides an approach to help derive a justifiable level of riskiness and set tolerable risk levels. </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113447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as Low as Reasonably Practicable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8570730-FDAB-4B9E-98A9-26EAA86750D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approach involves judgment in weighing the riskiness and the cost of attaining </a:t>
            </a:r>
            <a:r>
              <a:rPr lang="ar-EG" dirty="0">
                <a:solidFill>
                  <a:prstClr val="black"/>
                </a:solidFill>
                <a:latin typeface="Calibri" panose="020F0502020204030204"/>
                <a:cs typeface="Arial" panose="020B0604020202020204" pitchFamily="34" charset="0"/>
              </a:rPr>
              <a:t>تحقيق</a:t>
            </a:r>
            <a:r>
              <a:rPr lang="en-US" dirty="0">
                <a:solidFill>
                  <a:prstClr val="black"/>
                </a:solidFill>
                <a:latin typeface="Calibri" panose="020F0502020204030204"/>
              </a:rPr>
              <a:t>such levels. Thus, the concept also includes accepting a certain level of risk because of the deliberate decision to bear it rather than address it. The ALARP principle is also similar to SFAIRP (so far as is reasonably practical).</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90379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WHERE AND WHEN TO USE ALARP</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320D75-D2AF-4F69-8664-C887C361DA1A}"/>
              </a:ext>
            </a:extLst>
          </p:cNvPr>
          <p:cNvSpPr txBox="1">
            <a:spLocks/>
          </p:cNvSpPr>
          <p:nvPr/>
        </p:nvSpPr>
        <p:spPr>
          <a:xfrm>
            <a:off x="589721" y="148769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ALARP is used primarily to address the questions What can be done to detect, control, and manage them? What are the alternatives? And What are the effects beyond? Given that a risk study has been undertaken, whether through an FMEA, HAZOP, PHA, or other techniques, decision makers are then presented with recommended or proposed measures to treat the particular risk events. At this point, decision makers need to decide if a certain risk is to be addressed. </a:t>
            </a:r>
          </a:p>
        </p:txBody>
      </p:sp>
    </p:spTree>
    <p:extLst>
      <p:ext uri="{BB962C8B-B14F-4D97-AF65-F5344CB8AC3E}">
        <p14:creationId xmlns:p14="http://schemas.microsoft.com/office/powerpoint/2010/main" val="3693679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WHERE AND WHEN TO USE ALARP</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2F0A81E-EFC9-4468-B432-844292EBB6B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If it is, how much of the risk should be addressed</a:t>
            </a:r>
            <a:r>
              <a:rPr lang="ar-EG" dirty="0">
                <a:solidFill>
                  <a:prstClr val="black"/>
                </a:solidFill>
                <a:latin typeface="Calibri" panose="020F0502020204030204"/>
                <a:cs typeface="Arial" panose="020B0604020202020204" pitchFamily="34" charset="0"/>
              </a:rPr>
              <a:t>يتم تناولها</a:t>
            </a:r>
            <a:r>
              <a:rPr lang="en-US" dirty="0">
                <a:solidFill>
                  <a:prstClr val="black"/>
                </a:solidFill>
                <a:latin typeface="Calibri" panose="020F0502020204030204"/>
              </a:rPr>
              <a:t>. Or if it is not, whether the risk can be reasonably accepted or tolerated. ALARP is a way of thinking that aids making such decisions.</a:t>
            </a:r>
          </a:p>
          <a:p>
            <a:pPr marL="0" indent="0" algn="just">
              <a:buFont typeface="Arial" panose="020B0604020202020204" pitchFamily="34" charset="0"/>
              <a:buNone/>
            </a:pPr>
            <a:r>
              <a:rPr lang="en-US" dirty="0">
                <a:solidFill>
                  <a:prstClr val="black"/>
                </a:solidFill>
                <a:latin typeface="Calibri" panose="020F0502020204030204"/>
              </a:rPr>
              <a:t>The approach can also be applied preemptively </a:t>
            </a:r>
            <a:r>
              <a:rPr lang="ar-EG" dirty="0">
                <a:solidFill>
                  <a:prstClr val="black"/>
                </a:solidFill>
                <a:latin typeface="Calibri" panose="020F0502020204030204"/>
                <a:cs typeface="Arial" panose="020B0604020202020204" pitchFamily="34" charset="0"/>
              </a:rPr>
              <a:t>استباقي</a:t>
            </a:r>
            <a:r>
              <a:rPr lang="en-US" dirty="0">
                <a:solidFill>
                  <a:prstClr val="black"/>
                </a:solidFill>
                <a:latin typeface="Calibri" panose="020F0502020204030204"/>
              </a:rPr>
              <a:t>during the recommendation step of risk studies. </a:t>
            </a:r>
          </a:p>
        </p:txBody>
      </p:sp>
    </p:spTree>
    <p:extLst>
      <p:ext uri="{BB962C8B-B14F-4D97-AF65-F5344CB8AC3E}">
        <p14:creationId xmlns:p14="http://schemas.microsoft.com/office/powerpoint/2010/main" val="413442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EB9ADFE-2522-4248-B5B1-AAB64DCAD95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ALARP, “reasonable practicability” involves weighing a risk against the benefits. And “low” suggests a reduction of risk to a level wherein the benefits arising from further risk reduction are disproportionate </a:t>
            </a:r>
            <a:r>
              <a:rPr lang="ar-EG" dirty="0">
                <a:solidFill>
                  <a:prstClr val="black"/>
                </a:solidFill>
                <a:latin typeface="Calibri" panose="020F0502020204030204"/>
                <a:cs typeface="Arial" panose="020B0604020202020204" pitchFamily="34" charset="0"/>
              </a:rPr>
              <a:t>غير متناسب</a:t>
            </a:r>
            <a:r>
              <a:rPr lang="en-US" dirty="0">
                <a:solidFill>
                  <a:prstClr val="black"/>
                </a:solidFill>
                <a:latin typeface="Calibri" panose="020F0502020204030204"/>
              </a:rPr>
              <a:t>to the time, cost, and technical difficulty of implementing further risk reduction measures.</a:t>
            </a:r>
          </a:p>
        </p:txBody>
      </p:sp>
    </p:spTree>
    <p:extLst>
      <p:ext uri="{BB962C8B-B14F-4D97-AF65-F5344CB8AC3E}">
        <p14:creationId xmlns:p14="http://schemas.microsoft.com/office/powerpoint/2010/main" val="200833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F4D8093-8226-4186-861B-2B8FBD0FDA7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example, is it worth to spend $30 on a bicycle helmet to gain an 88 percent reduction in the risk of severe brain injury from riding a bike? If one chooses to make the investment, then one chooses to reduce the risk to this ALARP level. In this case, the benefit of a reduction of risk from a bike injury is worth (or even outweighs) the cost and effort of $30 and a trip to the store. Thus, the risk of injury from biking without helmet is not ALARP. </a:t>
            </a:r>
          </a:p>
        </p:txBody>
      </p:sp>
    </p:spTree>
    <p:extLst>
      <p:ext uri="{BB962C8B-B14F-4D97-AF65-F5344CB8AC3E}">
        <p14:creationId xmlns:p14="http://schemas.microsoft.com/office/powerpoint/2010/main" val="3305051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F4D8093-8226-4186-861B-2B8FBD0FDA7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While, the reduction of risk from biking withal helmet achieves risk that is ALARP. Note that even with biking withal helmet and its corresponding risk reduction, the risk from biking is still not totally eliminated.</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160067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6BC90A8-7E8F-4CAA-8676-6ADFDE052BAF}"/>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Conceivably, one can choose not to go biking at all, which would theoretically even further reduce the risk of head or brain injury from biking to zero. But does one forgo </a:t>
            </a:r>
            <a:r>
              <a:rPr lang="ar-EG" dirty="0">
                <a:solidFill>
                  <a:prstClr val="black"/>
                </a:solidFill>
                <a:latin typeface="Calibri" panose="020F0502020204030204"/>
                <a:cs typeface="Arial" panose="020B0604020202020204" pitchFamily="34" charset="0"/>
              </a:rPr>
              <a:t>التخلي عن </a:t>
            </a:r>
            <a:r>
              <a:rPr lang="en-US" dirty="0">
                <a:solidFill>
                  <a:prstClr val="black"/>
                </a:solidFill>
                <a:latin typeface="Calibri" panose="020F0502020204030204"/>
              </a:rPr>
              <a:t>the exercise and entertainment provided by biking against this risk reduction of not engaging in the activity? Those who like biking will conclude that this particular risk reduction is not ALARP. </a:t>
            </a:r>
          </a:p>
        </p:txBody>
      </p:sp>
    </p:spTree>
    <p:extLst>
      <p:ext uri="{BB962C8B-B14F-4D97-AF65-F5344CB8AC3E}">
        <p14:creationId xmlns:p14="http://schemas.microsoft.com/office/powerpoint/2010/main" val="2031518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B06662-FB69-4B24-A5CF-35E28A8A7084}"/>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benefit is not worth the cost (of not experiencing the joys of bicycling). However, one can argue that there will be extremes, the few who choose not to go biking because of the risk. For them, the choice not to go is ALARP. </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629228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B06662-FB69-4B24-A5CF-35E28A8A7084}"/>
              </a:ext>
            </a:extLst>
          </p:cNvPr>
          <p:cNvSpPr txBox="1">
            <a:spLocks/>
          </p:cNvSpPr>
          <p:nvPr/>
        </p:nvSpPr>
        <p:spPr>
          <a:xfrm>
            <a:off x="843844" y="1825625"/>
            <a:ext cx="10515600" cy="28330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As can be perceived</a:t>
            </a:r>
            <a:r>
              <a:rPr lang="ar-EG" dirty="0">
                <a:solidFill>
                  <a:prstClr val="black"/>
                </a:solidFill>
                <a:latin typeface="Calibri" panose="020F0502020204030204"/>
                <a:cs typeface="Arial" panose="020B0604020202020204" pitchFamily="34" charset="0"/>
              </a:rPr>
              <a:t>ينظر</a:t>
            </a:r>
            <a:r>
              <a:rPr lang="en-US" dirty="0">
                <a:solidFill>
                  <a:prstClr val="black"/>
                </a:solidFill>
                <a:latin typeface="Calibri" panose="020F0502020204030204"/>
              </a:rPr>
              <a:t>, ALARP tends to be relatively defined </a:t>
            </a:r>
            <a:r>
              <a:rPr lang="ar-EG" dirty="0">
                <a:solidFill>
                  <a:prstClr val="black"/>
                </a:solidFill>
                <a:latin typeface="Calibri" panose="020F0502020204030204"/>
                <a:cs typeface="Arial" panose="020B0604020202020204" pitchFamily="34" charset="0"/>
              </a:rPr>
              <a:t>محددة نسبيا</a:t>
            </a:r>
            <a:r>
              <a:rPr lang="en-US" dirty="0">
                <a:solidFill>
                  <a:prstClr val="black"/>
                </a:solidFill>
                <a:latin typeface="Calibri" panose="020F0502020204030204"/>
              </a:rPr>
              <a:t>, inherently subjective</a:t>
            </a:r>
            <a:r>
              <a:rPr lang="ar-EG" dirty="0">
                <a:solidFill>
                  <a:prstClr val="black"/>
                </a:solidFill>
                <a:latin typeface="Calibri" panose="020F0502020204030204"/>
                <a:cs typeface="Arial" panose="020B0604020202020204" pitchFamily="34" charset="0"/>
              </a:rPr>
              <a:t>ذاتي بطبيعته</a:t>
            </a:r>
            <a:r>
              <a:rPr lang="en-US" dirty="0">
                <a:solidFill>
                  <a:prstClr val="black"/>
                </a:solidFill>
                <a:latin typeface="Calibri" panose="020F0502020204030204"/>
              </a:rPr>
              <a:t>, and value laden </a:t>
            </a:r>
            <a:r>
              <a:rPr lang="ar-EG" dirty="0">
                <a:solidFill>
                  <a:prstClr val="black"/>
                </a:solidFill>
                <a:latin typeface="Calibri" panose="020F0502020204030204"/>
                <a:cs typeface="Arial" panose="020B0604020202020204" pitchFamily="34" charset="0"/>
              </a:rPr>
              <a:t>قيمة محملة</a:t>
            </a:r>
            <a:r>
              <a:rPr lang="en-US" dirty="0">
                <a:solidFill>
                  <a:prstClr val="black"/>
                </a:solidFill>
                <a:latin typeface="Calibri" panose="020F0502020204030204"/>
              </a:rPr>
              <a:t>.</a:t>
            </a:r>
          </a:p>
          <a:p>
            <a:pPr marL="0" indent="0" algn="just">
              <a:buFont typeface="Arial" panose="020B0604020202020204" pitchFamily="34" charset="0"/>
              <a:buNone/>
              <a:defRPr/>
            </a:pPr>
            <a:r>
              <a:rPr lang="en-US" dirty="0">
                <a:solidFill>
                  <a:prstClr val="black"/>
                </a:solidFill>
                <a:latin typeface="Calibri" panose="020F0502020204030204"/>
              </a:rPr>
              <a:t>The carrot diagram in Figure 3.14 illustrates the ALARP approach and is often used to display levels of risk. The term carrot diagram comes from its appearance as an elongated triangle, which looks like a carrot.</a:t>
            </a:r>
          </a:p>
          <a:p>
            <a:pPr marL="0" indent="0" algn="just">
              <a:buFont typeface="Arial" panose="020B0604020202020204" pitchFamily="34" charset="0"/>
              <a:buNone/>
              <a:defRPr/>
            </a:pPr>
            <a:endParaRPr lang="en-US" dirty="0">
              <a:solidFill>
                <a:prstClr val="black"/>
              </a:solidFill>
              <a:latin typeface="Calibri" panose="020F0502020204030204"/>
            </a:endParaRP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1072143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1BC1CFD6-2BD6-49B2-BE57-0355899CF21F}"/>
              </a:ext>
            </a:extLst>
          </p:cNvPr>
          <p:cNvPicPr>
            <a:picLocks noChangeAspect="1"/>
          </p:cNvPicPr>
          <p:nvPr/>
        </p:nvPicPr>
        <p:blipFill>
          <a:blip r:embed="rId2"/>
          <a:stretch>
            <a:fillRect/>
          </a:stretch>
        </p:blipFill>
        <p:spPr>
          <a:xfrm>
            <a:off x="470647" y="1557661"/>
            <a:ext cx="9770302" cy="4470932"/>
          </a:xfrm>
          <a:prstGeom prst="rect">
            <a:avLst/>
          </a:prstGeom>
        </p:spPr>
      </p:pic>
    </p:spTree>
    <p:extLst>
      <p:ext uri="{BB962C8B-B14F-4D97-AF65-F5344CB8AC3E}">
        <p14:creationId xmlns:p14="http://schemas.microsoft.com/office/powerpoint/2010/main" val="109030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64657A4-7855-40FD-8BB5-0FF88F8C52D2}"/>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At the top are the high (normally unacceptable) risks. Risks that fall in the unacceptable region must be reduced regardless of cost, except in extraordinary </a:t>
            </a:r>
            <a:r>
              <a:rPr lang="ar-EG" dirty="0">
                <a:solidFill>
                  <a:prstClr val="black"/>
                </a:solidFill>
                <a:latin typeface="Calibri" panose="020F0502020204030204"/>
                <a:cs typeface="Arial" panose="020B0604020202020204" pitchFamily="34" charset="0"/>
              </a:rPr>
              <a:t>استثنائي</a:t>
            </a:r>
            <a:r>
              <a:rPr lang="en-US" dirty="0">
                <a:solidFill>
                  <a:prstClr val="black"/>
                </a:solidFill>
                <a:latin typeface="Calibri" panose="020F0502020204030204"/>
              </a:rPr>
              <a:t>circumstances. These risks are definitively not at ALARP levels. They characteristically</a:t>
            </a:r>
            <a:r>
              <a:rPr lang="ar-EG" dirty="0">
                <a:solidFill>
                  <a:prstClr val="black"/>
                </a:solidFill>
                <a:latin typeface="Calibri" panose="020F0502020204030204"/>
                <a:cs typeface="Arial" panose="020B0604020202020204" pitchFamily="34" charset="0"/>
              </a:rPr>
              <a:t>مميز</a:t>
            </a:r>
            <a:r>
              <a:rPr lang="en-US" dirty="0">
                <a:solidFill>
                  <a:prstClr val="black"/>
                </a:solidFill>
                <a:latin typeface="Calibri" panose="020F0502020204030204"/>
              </a:rPr>
              <a:t> include those risks that may lead to death or disability. </a:t>
            </a:r>
          </a:p>
        </p:txBody>
      </p:sp>
    </p:spTree>
    <p:extLst>
      <p:ext uri="{BB962C8B-B14F-4D97-AF65-F5344CB8AC3E}">
        <p14:creationId xmlns:p14="http://schemas.microsoft.com/office/powerpoint/2010/main" val="5388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583BA2-F07E-4595-BBD2-841DF02DCEF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An example of a risk in this region is not outfitting a car with seatbelts and airbags or window washing in skyscrapers without harnesses. As can be expected, many risks that fall under the unaccepted-able region are those that are mostly controlled by laws, regulations, and codes. Industry practices are good references as well for determining common preventive and control measures that achieve ALARP levels. </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8816156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DA7809-4B1F-407E-B8B8-EB6963C2969A}"/>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Other significant risks that should be identified in this region are those that may threaten the core mission of the organization. Addressing these risks that are vital to the survival and sustainability of a business should be reduced at all costs.</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76728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FFA6A86-25CE-4AA2-88FA-21B3B8D397D5}"/>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low risks fall at the bottom. These risks that fall in the broadly</a:t>
            </a:r>
            <a:r>
              <a:rPr lang="ar-EG" dirty="0">
                <a:solidFill>
                  <a:prstClr val="black"/>
                </a:solidFill>
                <a:latin typeface="Calibri" panose="020F0502020204030204"/>
                <a:cs typeface="Arial" panose="020B0604020202020204" pitchFamily="34" charset="0"/>
              </a:rPr>
              <a:t>عموما</a:t>
            </a:r>
            <a:r>
              <a:rPr lang="en-US" dirty="0">
                <a:solidFill>
                  <a:prstClr val="black"/>
                </a:solidFill>
                <a:latin typeface="Calibri" panose="020F0502020204030204"/>
              </a:rPr>
              <a:t> acceptable region are risks that are tolerable</a:t>
            </a:r>
            <a:r>
              <a:rPr lang="ar-EG" dirty="0">
                <a:solidFill>
                  <a:prstClr val="black"/>
                </a:solidFill>
                <a:latin typeface="Calibri" panose="020F0502020204030204"/>
                <a:cs typeface="Arial" panose="020B0604020202020204" pitchFamily="34" charset="0"/>
              </a:rPr>
              <a:t>مقبوله</a:t>
            </a:r>
            <a:r>
              <a:rPr lang="en-US" dirty="0">
                <a:solidFill>
                  <a:prstClr val="black"/>
                </a:solidFill>
                <a:latin typeface="Calibri" panose="020F0502020204030204"/>
              </a:rPr>
              <a:t>. They are more likely to be at ALARP levels. For example, the risk of being pickpocketed is so low that people do not feel the need to carry cash in separate pockets or hidden money belts. </a:t>
            </a:r>
          </a:p>
        </p:txBody>
      </p:sp>
    </p:spTree>
    <p:extLst>
      <p:ext uri="{BB962C8B-B14F-4D97-AF65-F5344CB8AC3E}">
        <p14:creationId xmlns:p14="http://schemas.microsoft.com/office/powerpoint/2010/main" val="481967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D51F309-DAA8-4CA3-AEE4-D570998E4D6B}"/>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Similarly, we manage slightly higher risks, such as crossing a neighborhood road by routine procedures (look left and right) that we were taught as children. Looking before crossing the road reduces the risk to an individual’s ALARP levels. Careful monitoring and attention must be done to ensure that risks in this region remain at this level.</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9929591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Finding the (</a:t>
            </a:r>
            <a:r>
              <a:rPr lang="en-US" dirty="0" err="1"/>
              <a:t>Im</a:t>
            </a:r>
            <a:r>
              <a:rPr lang="en-US" dirty="0"/>
              <a:t>)Balance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DBA721F-D1B5-4572-9A79-1EFFC00887A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If the costs are clearly very high and the reduction in risk is only marginal, then it is likely that the situation is already ALARP and further improvements are not required. For example, is it worth to spend $1 million to prevent 1 person in 500 getting a small bruise</a:t>
            </a:r>
            <a:r>
              <a:rPr lang="ar-EG" dirty="0">
                <a:solidFill>
                  <a:prstClr val="black"/>
                </a:solidFill>
                <a:latin typeface="Calibri" panose="020F0502020204030204"/>
                <a:cs typeface="Arial" panose="020B0604020202020204" pitchFamily="34" charset="0"/>
              </a:rPr>
              <a:t>كدمة</a:t>
            </a:r>
            <a:r>
              <a:rPr lang="en-US" dirty="0">
                <a:solidFill>
                  <a:prstClr val="black"/>
                </a:solidFill>
                <a:latin typeface="Calibri" panose="020F0502020204030204"/>
              </a:rPr>
              <a:t> per year? </a:t>
            </a:r>
          </a:p>
        </p:txBody>
      </p:sp>
    </p:spTree>
    <p:extLst>
      <p:ext uri="{BB962C8B-B14F-4D97-AF65-F5344CB8AC3E}">
        <p14:creationId xmlns:p14="http://schemas.microsoft.com/office/powerpoint/2010/main" val="1146648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Finding the (</a:t>
            </a:r>
            <a:r>
              <a:rPr lang="en-US" dirty="0" err="1"/>
              <a:t>Im</a:t>
            </a:r>
            <a:r>
              <a:rPr lang="en-US" dirty="0"/>
              <a:t>)Balance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DBA721F-D1B5-4572-9A79-1EFFC00887A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If the answer is no, then the risk of injury (bruise) of 1 person in 500 is deemed already low as reasonably practicable (at a level ALARP). The benefit is not worth the cost and effort. The risk event of the bruise is tolerated. This risk falls in the low risk acceptable region.</a:t>
            </a:r>
          </a:p>
        </p:txBody>
      </p:sp>
    </p:spTree>
    <p:extLst>
      <p:ext uri="{BB962C8B-B14F-4D97-AF65-F5344CB8AC3E}">
        <p14:creationId xmlns:p14="http://schemas.microsoft.com/office/powerpoint/2010/main" val="32987902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ALARP</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22E5881-8794-48EF-BA75-18D8E3CAD309}"/>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1.  Identify risk.</a:t>
            </a:r>
          </a:p>
          <a:p>
            <a:pPr marL="514350" indent="-514350" algn="just">
              <a:buFont typeface="Arial" panose="020B0604020202020204" pitchFamily="34" charset="0"/>
              <a:buAutoNum type="arabicPeriod" startAt="2"/>
            </a:pPr>
            <a:r>
              <a:rPr lang="en-US" dirty="0">
                <a:solidFill>
                  <a:prstClr val="black"/>
                </a:solidFill>
                <a:latin typeface="Calibri" panose="020F0502020204030204"/>
              </a:rPr>
              <a:t>Determine where risk falls in the ALARP region.</a:t>
            </a:r>
          </a:p>
          <a:p>
            <a:pPr marL="0" indent="0" algn="just">
              <a:buFont typeface="Arial" panose="020B0604020202020204" pitchFamily="34" charset="0"/>
              <a:buNone/>
            </a:pPr>
            <a:r>
              <a:rPr lang="en-US" dirty="0">
                <a:solidFill>
                  <a:prstClr val="black"/>
                </a:solidFill>
                <a:latin typeface="Calibri" panose="020F0502020204030204"/>
              </a:rPr>
              <a:t>3.  If risk falls in the top region, undertake implementation plan to </a:t>
            </a:r>
          </a:p>
          <a:p>
            <a:pPr marL="0" indent="0" algn="just">
              <a:buFont typeface="Arial" panose="020B0604020202020204" pitchFamily="34" charset="0"/>
              <a:buNone/>
            </a:pPr>
            <a:r>
              <a:rPr lang="en-US" dirty="0">
                <a:solidFill>
                  <a:prstClr val="black"/>
                </a:solidFill>
                <a:latin typeface="Calibri" panose="020F0502020204030204"/>
              </a:rPr>
              <a:t>achieve ALARP.</a:t>
            </a:r>
          </a:p>
        </p:txBody>
      </p:sp>
    </p:spTree>
    <p:extLst>
      <p:ext uri="{BB962C8B-B14F-4D97-AF65-F5344CB8AC3E}">
        <p14:creationId xmlns:p14="http://schemas.microsoft.com/office/powerpoint/2010/main" val="1289923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ALARP</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094B265-1DB1-4BA8-8EA0-B8C29D9A02E2}"/>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4.  If risk falls in the bottom region, implement proposals if simple and </a:t>
            </a:r>
          </a:p>
          <a:p>
            <a:pPr marL="0" indent="0" algn="just">
              <a:buFont typeface="Arial" panose="020B0604020202020204" pitchFamily="34" charset="0"/>
              <a:buNone/>
            </a:pPr>
            <a:r>
              <a:rPr lang="en-US" dirty="0">
                <a:solidFill>
                  <a:prstClr val="black"/>
                </a:solidFill>
                <a:latin typeface="Calibri" panose="020F0502020204030204"/>
              </a:rPr>
              <a:t>inexpensive; undertake monitoring and control to maintain ALARP.</a:t>
            </a:r>
          </a:p>
          <a:p>
            <a:pPr marL="0" indent="0" algn="just">
              <a:buFont typeface="Arial" panose="020B0604020202020204" pitchFamily="34" charset="0"/>
              <a:buNone/>
            </a:pPr>
            <a:r>
              <a:rPr lang="en-US" dirty="0">
                <a:solidFill>
                  <a:prstClr val="black"/>
                </a:solidFill>
                <a:latin typeface="Calibri" panose="020F0502020204030204"/>
              </a:rPr>
              <a:t>5.  If risk falls in the middle region, undertake further analysis (e.g., </a:t>
            </a:r>
          </a:p>
          <a:p>
            <a:pPr marL="0" indent="0" algn="just">
              <a:buFont typeface="Arial" panose="020B0604020202020204" pitchFamily="34" charset="0"/>
              <a:buNone/>
            </a:pPr>
            <a:r>
              <a:rPr lang="en-US" dirty="0">
                <a:solidFill>
                  <a:prstClr val="black"/>
                </a:solidFill>
                <a:latin typeface="Calibri" panose="020F0502020204030204"/>
              </a:rPr>
              <a:t>BC analysis, MCDM, or MCDA).</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2993743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IN PRACTICE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CD412C8-6833-487B-96E8-C1BDC3C47627}"/>
              </a:ext>
            </a:extLst>
          </p:cNvPr>
          <p:cNvSpPr txBox="1">
            <a:spLocks/>
          </p:cNvSpPr>
          <p:nvPr/>
        </p:nvSpPr>
        <p:spPr>
          <a:xfrm>
            <a:off x="914400"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Many existing industry standards and “industry good practices” are already available for risk management practices. These are widely accepted as ALARP in the industry. Survey literature and information for:</a:t>
            </a:r>
          </a:p>
          <a:p>
            <a:pPr marL="0" indent="0" algn="just">
              <a:buFont typeface="Arial" panose="020B0604020202020204" pitchFamily="34" charset="0"/>
              <a:buNone/>
            </a:pPr>
            <a:r>
              <a:rPr lang="en-US" dirty="0">
                <a:solidFill>
                  <a:prstClr val="black"/>
                </a:solidFill>
                <a:latin typeface="Calibri" panose="020F0502020204030204"/>
              </a:rPr>
              <a:t>•  Health and safety guidelines</a:t>
            </a:r>
          </a:p>
          <a:p>
            <a:pPr marL="0" indent="0" algn="just">
              <a:buFont typeface="Arial" panose="020B0604020202020204" pitchFamily="34" charset="0"/>
              <a:buNone/>
            </a:pPr>
            <a:r>
              <a:rPr lang="en-US" dirty="0">
                <a:solidFill>
                  <a:prstClr val="black"/>
                </a:solidFill>
                <a:latin typeface="Calibri" panose="020F0502020204030204"/>
              </a:rPr>
              <a:t>•  Industry standards specification</a:t>
            </a:r>
          </a:p>
          <a:p>
            <a:pPr marL="0" indent="0" algn="just">
              <a:buFont typeface="Arial" panose="020B0604020202020204" pitchFamily="34" charset="0"/>
              <a:buNone/>
            </a:pPr>
            <a:r>
              <a:rPr lang="en-US" dirty="0">
                <a:solidFill>
                  <a:prstClr val="black"/>
                </a:solidFill>
                <a:latin typeface="Calibri" panose="020F0502020204030204"/>
              </a:rPr>
              <a:t>•  International, federal, and state standards, laws, and regulations</a:t>
            </a:r>
          </a:p>
          <a:p>
            <a:pPr marL="0" indent="0" algn="just">
              <a:buFont typeface="Arial" panose="020B0604020202020204" pitchFamily="34" charset="0"/>
              <a:buNone/>
            </a:pPr>
            <a:r>
              <a:rPr lang="en-US" dirty="0">
                <a:solidFill>
                  <a:prstClr val="black"/>
                </a:solidFill>
                <a:latin typeface="Calibri" panose="020F0502020204030204"/>
              </a:rPr>
              <a:t>•  Suggestions from advisory bodies</a:t>
            </a:r>
          </a:p>
          <a:p>
            <a:pPr marL="0" indent="0" algn="just">
              <a:buFont typeface="Arial" panose="020B0604020202020204" pitchFamily="34" charset="0"/>
              <a:buNone/>
            </a:pPr>
            <a:r>
              <a:rPr lang="en-US" dirty="0">
                <a:solidFill>
                  <a:prstClr val="black"/>
                </a:solidFill>
                <a:latin typeface="Calibri" panose="020F0502020204030204"/>
              </a:rPr>
              <a:t>•  Comparison with similar hazardous events in other industries</a:t>
            </a:r>
          </a:p>
        </p:txBody>
      </p:sp>
    </p:spTree>
    <p:extLst>
      <p:ext uri="{BB962C8B-B14F-4D97-AF65-F5344CB8AC3E}">
        <p14:creationId xmlns:p14="http://schemas.microsoft.com/office/powerpoint/2010/main" val="16702427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IN PRACTICE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31873A-426E-466C-9E91-9969A645B70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As knowledge and technology develop, new and better methods of risk control become available. A review of what is currently available should be studied and considered. Note that the ALARP approach should still be applied. The latest and even the best risk controls available are not necessarily reasonably practicable for a particular organization.</a:t>
            </a:r>
          </a:p>
        </p:txBody>
      </p:sp>
    </p:spTree>
    <p:extLst>
      <p:ext uri="{BB962C8B-B14F-4D97-AF65-F5344CB8AC3E}">
        <p14:creationId xmlns:p14="http://schemas.microsoft.com/office/powerpoint/2010/main" val="3573524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IN PRACTICE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45A125A-F1BE-45A9-9993-992A7585808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fact, in some cases, a risk in the unacceptable region may not be feasibly addressed because the organization or business simply does not have the resources to reduce the risk. </a:t>
            </a:r>
          </a:p>
        </p:txBody>
      </p:sp>
    </p:spTree>
    <p:extLst>
      <p:ext uri="{BB962C8B-B14F-4D97-AF65-F5344CB8AC3E}">
        <p14:creationId xmlns:p14="http://schemas.microsoft.com/office/powerpoint/2010/main" val="21030191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IN PRACTICE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15F5906-1E09-411B-B664-D56BF092DA6C}"/>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example, if the cost of reducing a risk puts the business in a significant financial loss and possibly bankruptcy, then the business will likely choose to bear the risk instead. It can be argued that ALARP was achieved since that level of risk (even though high) was what was reasonably practicable for that particular organization. Again, this exposes the subjective nature of ALARP.</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492443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IN PRACTICE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FD8509B-3086-48AF-845B-21C62EA478DC}"/>
              </a:ext>
            </a:extLst>
          </p:cNvPr>
          <p:cNvSpPr txBox="1">
            <a:spLocks/>
          </p:cNvSpPr>
          <p:nvPr/>
        </p:nvSpPr>
        <p:spPr>
          <a:xfrm>
            <a:off x="838200" y="1825625"/>
            <a:ext cx="10515600" cy="30035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Thus ALARP entails significant stakeholder input to ensure support and establish accountability. A process of discussion with stakeholders can be done to achieve a consensus about what is ALARP. Public perception may need to be considered as well. </a:t>
            </a:r>
          </a:p>
        </p:txBody>
      </p:sp>
    </p:spTree>
    <p:extLst>
      <p:ext uri="{BB962C8B-B14F-4D97-AF65-F5344CB8AC3E}">
        <p14:creationId xmlns:p14="http://schemas.microsoft.com/office/powerpoint/2010/main" val="10032306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ALARP IN PRACTICE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7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292A647-9D4B-4C90-8026-3827ED60DFD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Finally, we have to realize that the hazard or risk may actually occur at some time despite all the efforts and resources put in to address it (recall that many risks cannot be reduced to absolute zero). This is an uncomfortable thought for many people, but it is inescapable</a:t>
            </a:r>
            <a:r>
              <a:rPr lang="ar-EG" dirty="0">
                <a:solidFill>
                  <a:prstClr val="black"/>
                </a:solidFill>
                <a:latin typeface="Calibri" panose="020F0502020204030204"/>
                <a:cs typeface="Arial" panose="020B0604020202020204" pitchFamily="34" charset="0"/>
              </a:rPr>
              <a:t>لا مفر منه</a:t>
            </a:r>
          </a:p>
          <a:p>
            <a:pPr marL="0" indent="0" algn="just">
              <a:buFont typeface="Arial" panose="020B0604020202020204" pitchFamily="34" charset="0"/>
              <a:buNone/>
            </a:pPr>
            <a:r>
              <a:rPr lang="en-US" dirty="0">
                <a:solidFill>
                  <a:prstClr val="black"/>
                </a:solidFill>
                <a:latin typeface="Calibri" panose="020F0502020204030204"/>
              </a:rPr>
              <a:t>.</a:t>
            </a:r>
          </a:p>
        </p:txBody>
      </p:sp>
    </p:spTree>
    <p:extLst>
      <p:ext uri="{BB962C8B-B14F-4D97-AF65-F5344CB8AC3E}">
        <p14:creationId xmlns:p14="http://schemas.microsoft.com/office/powerpoint/2010/main" val="9439660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dirty="0"/>
              <a:t>References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48F59E-111E-45A7-A853-50F1907B99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9826B41-EE50-4D77-8515-DB7522C775B7}">
  <ds:schemaRefs>
    <ds:schemaRef ds:uri="http://schemas.microsoft.com/sharepoint/v3/contenttype/forms"/>
  </ds:schemaRefs>
</ds:datastoreItem>
</file>

<file path=customXml/itemProps3.xml><?xml version="1.0" encoding="utf-8"?>
<ds:datastoreItem xmlns:ds="http://schemas.openxmlformats.org/officeDocument/2006/customXml" ds:itemID="{DA7392F2-7B20-4E0F-B1BF-85C829962F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606</TotalTime>
  <Words>2455</Words>
  <Application>Microsoft Office PowerPoint</Application>
  <PresentationFormat>Widescreen</PresentationFormat>
  <Paragraphs>202</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Theme1</vt:lpstr>
      <vt:lpstr>PowerPoint Presentation</vt:lpstr>
      <vt:lpstr>GENERALIZED STEPS FOR CCA</vt:lpstr>
      <vt:lpstr>GENERALIZED STEPS FOR CCA</vt:lpstr>
      <vt:lpstr>GENERALIZED STEPS FOR CCA</vt:lpstr>
      <vt:lpstr>GENERALIZED STEPS FOR CCA</vt:lpstr>
      <vt:lpstr>GENERALIZED STEPS FOR CCA</vt:lpstr>
      <vt:lpstr>GENERALIZED STEPS FOR CCA</vt:lpstr>
      <vt:lpstr>GENERALIZED STEPS FOR CCA</vt:lpstr>
      <vt:lpstr>as Low as Reasonably Practicable</vt:lpstr>
      <vt:lpstr>as Low as Reasonably Practicable</vt:lpstr>
      <vt:lpstr>WHERE AND WHEN TO USE ALARP</vt:lpstr>
      <vt:lpstr>WHERE AND WHEN TO USE ALARP</vt:lpstr>
      <vt:lpstr>ALARP FORMAT</vt:lpstr>
      <vt:lpstr>ALARP FORMAT</vt:lpstr>
      <vt:lpstr>ALARP FORMAT</vt:lpstr>
      <vt:lpstr>ALARP FORMAT</vt:lpstr>
      <vt:lpstr>ALARP FORMAT</vt:lpstr>
      <vt:lpstr>ALARP FORMAT</vt:lpstr>
      <vt:lpstr>ALARP FORMAT</vt:lpstr>
      <vt:lpstr>ALARP FORMAT</vt:lpstr>
      <vt:lpstr>ALARP FORMAT</vt:lpstr>
      <vt:lpstr>ALARP FORMAT</vt:lpstr>
      <vt:lpstr>ALARP FORMAT</vt:lpstr>
      <vt:lpstr>ALARP FORMAT</vt:lpstr>
      <vt:lpstr>Finding the (Im)Balance</vt:lpstr>
      <vt:lpstr>Finding the (Im)Balance</vt:lpstr>
      <vt:lpstr>GENERALIZED STEPS FOR ALARP</vt:lpstr>
      <vt:lpstr>GENERALIZED STEPS FOR ALARP</vt:lpstr>
      <vt:lpstr>ALARP IN PRACTICE</vt:lpstr>
      <vt:lpstr>ALARP IN PRACTICE</vt:lpstr>
      <vt:lpstr>ALARP IN PRACTICE</vt:lpstr>
      <vt:lpstr>ALARP IN PRACTICE</vt:lpstr>
      <vt:lpstr>ALARP IN PRACTICE</vt:lpstr>
      <vt:lpstr>ALARP IN PRACTICE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214</cp:revision>
  <dcterms:created xsi:type="dcterms:W3CDTF">2023-09-12T14:13:52Z</dcterms:created>
  <dcterms:modified xsi:type="dcterms:W3CDTF">2024-03-05T17:49:35Z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