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66"/>
  </p:notesMasterIdLst>
  <p:sldIdLst>
    <p:sldId id="480" r:id="rId5"/>
    <p:sldId id="303" r:id="rId6"/>
    <p:sldId id="313" r:id="rId7"/>
    <p:sldId id="276" r:id="rId8"/>
    <p:sldId id="596" r:id="rId9"/>
    <p:sldId id="597" r:id="rId10"/>
    <p:sldId id="598" r:id="rId11"/>
    <p:sldId id="599" r:id="rId12"/>
    <p:sldId id="580" r:id="rId13"/>
    <p:sldId id="549" r:id="rId14"/>
    <p:sldId id="600" r:id="rId15"/>
    <p:sldId id="550" r:id="rId16"/>
    <p:sldId id="585" r:id="rId17"/>
    <p:sldId id="614" r:id="rId18"/>
    <p:sldId id="601" r:id="rId19"/>
    <p:sldId id="602" r:id="rId20"/>
    <p:sldId id="586" r:id="rId21"/>
    <p:sldId id="587" r:id="rId22"/>
    <p:sldId id="551" r:id="rId23"/>
    <p:sldId id="603" r:id="rId24"/>
    <p:sldId id="589" r:id="rId25"/>
    <p:sldId id="590" r:id="rId26"/>
    <p:sldId id="552" r:id="rId27"/>
    <p:sldId id="570" r:id="rId28"/>
    <p:sldId id="604" r:id="rId29"/>
    <p:sldId id="605" r:id="rId30"/>
    <p:sldId id="625" r:id="rId31"/>
    <p:sldId id="571" r:id="rId32"/>
    <p:sldId id="573" r:id="rId33"/>
    <p:sldId id="554" r:id="rId34"/>
    <p:sldId id="556" r:id="rId35"/>
    <p:sldId id="606" r:id="rId36"/>
    <p:sldId id="558" r:id="rId37"/>
    <p:sldId id="607" r:id="rId38"/>
    <p:sldId id="608" r:id="rId39"/>
    <p:sldId id="609" r:id="rId40"/>
    <p:sldId id="560" r:id="rId41"/>
    <p:sldId id="562" r:id="rId42"/>
    <p:sldId id="612" r:id="rId43"/>
    <p:sldId id="566" r:id="rId44"/>
    <p:sldId id="567" r:id="rId45"/>
    <p:sldId id="610" r:id="rId46"/>
    <p:sldId id="611" r:id="rId47"/>
    <p:sldId id="497" r:id="rId48"/>
    <p:sldId id="613" r:id="rId49"/>
    <p:sldId id="615" r:id="rId50"/>
    <p:sldId id="616" r:id="rId51"/>
    <p:sldId id="591" r:id="rId52"/>
    <p:sldId id="498" r:id="rId53"/>
    <p:sldId id="617" r:id="rId54"/>
    <p:sldId id="618" r:id="rId55"/>
    <p:sldId id="619" r:id="rId56"/>
    <p:sldId id="620" r:id="rId57"/>
    <p:sldId id="621" r:id="rId58"/>
    <p:sldId id="574" r:id="rId59"/>
    <p:sldId id="576" r:id="rId60"/>
    <p:sldId id="622" r:id="rId61"/>
    <p:sldId id="623" r:id="rId62"/>
    <p:sldId id="624" r:id="rId63"/>
    <p:sldId id="594" r:id="rId64"/>
    <p:sldId id="349" r:id="rId6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276"/>
            <p14:sldId id="596"/>
            <p14:sldId id="597"/>
            <p14:sldId id="598"/>
            <p14:sldId id="599"/>
            <p14:sldId id="580"/>
            <p14:sldId id="549"/>
            <p14:sldId id="600"/>
            <p14:sldId id="550"/>
            <p14:sldId id="585"/>
            <p14:sldId id="614"/>
            <p14:sldId id="601"/>
            <p14:sldId id="602"/>
            <p14:sldId id="586"/>
            <p14:sldId id="587"/>
            <p14:sldId id="551"/>
            <p14:sldId id="603"/>
            <p14:sldId id="589"/>
            <p14:sldId id="590"/>
            <p14:sldId id="552"/>
            <p14:sldId id="570"/>
            <p14:sldId id="604"/>
            <p14:sldId id="605"/>
            <p14:sldId id="625"/>
            <p14:sldId id="571"/>
            <p14:sldId id="573"/>
            <p14:sldId id="554"/>
            <p14:sldId id="556"/>
            <p14:sldId id="606"/>
            <p14:sldId id="558"/>
            <p14:sldId id="607"/>
            <p14:sldId id="608"/>
            <p14:sldId id="609"/>
            <p14:sldId id="560"/>
            <p14:sldId id="562"/>
            <p14:sldId id="612"/>
            <p14:sldId id="566"/>
            <p14:sldId id="567"/>
            <p14:sldId id="610"/>
            <p14:sldId id="611"/>
            <p14:sldId id="497"/>
            <p14:sldId id="613"/>
            <p14:sldId id="615"/>
            <p14:sldId id="616"/>
            <p14:sldId id="591"/>
            <p14:sldId id="498"/>
            <p14:sldId id="617"/>
            <p14:sldId id="618"/>
            <p14:sldId id="619"/>
            <p14:sldId id="620"/>
            <p14:sldId id="621"/>
            <p14:sldId id="574"/>
            <p14:sldId id="576"/>
            <p14:sldId id="622"/>
            <p14:sldId id="623"/>
            <p14:sldId id="624"/>
            <p14:sldId id="59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4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viewProps" Target="viewProps.xml"/><Relationship Id="rId7" Type="http://schemas.openxmlformats.org/officeDocument/2006/relationships/slide" Target="slides/slide3.xml"/><Relationship Id="rId71"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notesMaster" Target="notesMasters/notesMaster1.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EG"/>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FEB8E7-C3CF-DD81-B873-BDB6EBE0BF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F9C85C8-1CB9-B297-A142-E7954E99F110}"/>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0FA0ECAB-DB20-7B3A-826B-4031D321D242}"/>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F3502227-06DB-F4D8-08DF-D9CF281FA172}"/>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817952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EG"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7500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5D43E1-6ACC-29CB-1B6D-AD0C89AA915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6568F3-D8D2-5188-F49E-6EE439E7C4CA}"/>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D7CAC61B-77DA-F04D-A761-A83373EE9EF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F4D01C7-8C90-6592-BF26-1037600CDD41}"/>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151129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EE2D6-5F48-C94B-6052-CD59986C114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359627F-8426-5C3F-303E-EC65DF121DE7}"/>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A7BCCBED-374C-456D-D202-23107CB7B36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A9B1B389-06AD-B608-33E4-F0DA57A63E4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7035609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6841E5-22CA-6F34-93BE-38B30CE987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17DC07A-5F86-548E-8B43-C946C193BFDF}"/>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1B9E5B26-0B99-048B-A08D-A6015087ACD5}"/>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2720E8E-75FB-3089-2564-FABF3CC914AC}"/>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405957330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021DE-0D8A-A7AC-FE16-478836C3E94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E755F07-2007-71F2-5250-9F4604BE8125}"/>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93A2E860-A6E8-C77F-E346-4A4A7A22299D}"/>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53534014-2F3D-E3FB-DB91-63AA443FB0B3}"/>
              </a:ext>
            </a:extLst>
          </p:cNvPr>
          <p:cNvSpPr>
            <a:spLocks noGrp="1"/>
          </p:cNvSpPr>
          <p:nvPr>
            <p:ph type="sldNum" sz="quarter" idx="5"/>
          </p:nvPr>
        </p:nvSpPr>
        <p:spPr/>
        <p:txBody>
          <a:bodyPr/>
          <a:lstStyle/>
          <a:p>
            <a:fld id="{E88088B5-5D3D-41C5-9929-9FAB3A249D9E}" type="slidenum">
              <a:rPr lang="en-US" smtClean="0"/>
              <a:t>48</a:t>
            </a:fld>
            <a:endParaRPr lang="en-US"/>
          </a:p>
        </p:txBody>
      </p:sp>
    </p:spTree>
    <p:extLst>
      <p:ext uri="{BB962C8B-B14F-4D97-AF65-F5344CB8AC3E}">
        <p14:creationId xmlns:p14="http://schemas.microsoft.com/office/powerpoint/2010/main" val="212928575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9E3B6D-BFAB-48B9-50A6-C20F2C6B4C7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0D8A21B-A6D7-D120-FE42-659F8457777B}"/>
              </a:ext>
            </a:extLst>
          </p:cNvPr>
          <p:cNvSpPr>
            <a:spLocks noGrp="1" noRot="1" noChangeAspect="1"/>
          </p:cNvSpPr>
          <p:nvPr>
            <p:ph type="sldImg"/>
          </p:nvPr>
        </p:nvSpPr>
        <p:spPr/>
        <p:txBody>
          <a:bodyPr/>
          <a:lstStyle/>
          <a:p>
            <a:endParaRPr lang="ar-EG"/>
          </a:p>
        </p:txBody>
      </p:sp>
      <p:sp>
        <p:nvSpPr>
          <p:cNvPr id="3" name="Notes Placeholder 2">
            <a:extLst>
              <a:ext uri="{FF2B5EF4-FFF2-40B4-BE49-F238E27FC236}">
                <a16:creationId xmlns:a16="http://schemas.microsoft.com/office/drawing/2014/main" id="{ED2002BE-5A3F-0058-4FFE-68F9C856C723}"/>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0D4F632E-DE1A-2F19-9358-759F1F324345}"/>
              </a:ext>
            </a:extLst>
          </p:cNvPr>
          <p:cNvSpPr>
            <a:spLocks noGrp="1"/>
          </p:cNvSpPr>
          <p:nvPr>
            <p:ph type="sldNum" sz="quarter" idx="5"/>
          </p:nvPr>
        </p:nvSpPr>
        <p:spPr/>
        <p:txBody>
          <a:bodyPr/>
          <a:lstStyle/>
          <a:p>
            <a:fld id="{E88088B5-5D3D-41C5-9929-9FAB3A249D9E}" type="slidenum">
              <a:rPr lang="en-US" smtClean="0"/>
              <a:t>54</a:t>
            </a:fld>
            <a:endParaRPr lang="en-US"/>
          </a:p>
        </p:txBody>
      </p:sp>
    </p:spTree>
    <p:extLst>
      <p:ext uri="{BB962C8B-B14F-4D97-AF65-F5344CB8AC3E}">
        <p14:creationId xmlns:p14="http://schemas.microsoft.com/office/powerpoint/2010/main" val="194291848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3"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2.xml"/><Relationship Id="rId7" Type="http://schemas.openxmlformats.org/officeDocument/2006/relationships/image" Target="../media/image4.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3.png"/><Relationship Id="rId5" Type="http://schemas.openxmlformats.org/officeDocument/2006/relationships/image" Target="../media/image2.jpe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7.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5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6.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73669" y="3775075"/>
            <a:ext cx="5216525" cy="398780"/>
          </a:xfrm>
          <a:prstGeom prst="rect">
            <a:avLst/>
          </a:prstGeom>
          <a:noFill/>
        </p:spPr>
        <p:txBody>
          <a:bodyPr wrap="square" rtlCol="0">
            <a:spAutoFit/>
          </a:bodyPr>
          <a:lstStyle/>
          <a:p>
            <a:r>
              <a:rPr lang="en-US" sz="2000" dirty="0">
                <a:latin typeface="Alexandria" charset="0"/>
                <a:cs typeface="Alexandria" charset="0"/>
              </a:rPr>
              <a:t>Prepared by </a:t>
            </a:r>
          </a:p>
        </p:txBody>
      </p:sp>
      <p:sp>
        <p:nvSpPr>
          <p:cNvPr id="31" name="TextBox 30"/>
          <p:cNvSpPr txBox="1"/>
          <p:nvPr/>
        </p:nvSpPr>
        <p:spPr>
          <a:xfrm>
            <a:off x="673669" y="2424037"/>
            <a:ext cx="3211135"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مهارات بحثية 2</a:t>
            </a:r>
          </a:p>
        </p:txBody>
      </p:sp>
      <p:sp>
        <p:nvSpPr>
          <p:cNvPr id="34" name="Rectangle: Rounded Corners 33"/>
          <p:cNvSpPr/>
          <p:nvPr/>
        </p:nvSpPr>
        <p:spPr>
          <a:xfrm>
            <a:off x="2030065" y="504724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A" sz="2800" b="1" dirty="0">
                <a:solidFill>
                  <a:schemeClr val="bg1"/>
                </a:solidFill>
                <a:latin typeface="Alexandria" charset="0"/>
                <a:cs typeface="Alexandria" charset="0"/>
              </a:rPr>
              <a:t>المحاضرة العاشرة </a:t>
            </a:r>
            <a:endParaRPr lang="en-US" sz="2800" b="1" dirty="0">
              <a:solidFill>
                <a:schemeClr val="bg1"/>
              </a:solidFill>
              <a:latin typeface="Alexandria" charset="0"/>
              <a:cs typeface="Alexandria" charset="0"/>
            </a:endParaRPr>
          </a:p>
        </p:txBody>
      </p:sp>
      <p:sp>
        <p:nvSpPr>
          <p:cNvPr id="46" name="TextBox 45"/>
          <p:cNvSpPr txBox="1"/>
          <p:nvPr/>
        </p:nvSpPr>
        <p:spPr>
          <a:xfrm>
            <a:off x="1656899" y="4173855"/>
            <a:ext cx="1761444" cy="400110"/>
          </a:xfrm>
          <a:prstGeom prst="rect">
            <a:avLst/>
          </a:prstGeom>
          <a:noFill/>
        </p:spPr>
        <p:txBody>
          <a:bodyPr wrap="none" rtlCol="0">
            <a:spAutoFit/>
          </a:bodyPr>
          <a:lstStyle/>
          <a:p>
            <a:r>
              <a:rPr lang="en-US" sz="2000" dirty="0">
                <a:latin typeface="Alexandria" charset="0"/>
                <a:cs typeface="Alexandria" charset="0"/>
              </a:rPr>
              <a:t>Dr. Amira Gado</a:t>
            </a:r>
          </a:p>
        </p:txBody>
      </p:sp>
      <p:sp>
        <p:nvSpPr>
          <p:cNvPr id="14" name="Oval 13"/>
          <p:cNvSpPr/>
          <p:nvPr/>
        </p:nvSpPr>
        <p:spPr>
          <a:xfrm>
            <a:off x="6200343" y="-320675"/>
            <a:ext cx="7410450" cy="7410450"/>
          </a:xfrm>
          <a:prstGeom prst="ellipse">
            <a:avLst/>
          </a:prstGeom>
          <a:blipFill>
            <a:blip r:embed="rId5"/>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مربع نص 1">
            <a:extLst>
              <a:ext uri="{FF2B5EF4-FFF2-40B4-BE49-F238E27FC236}">
                <a16:creationId xmlns:a16="http://schemas.microsoft.com/office/drawing/2014/main" id="{CDFC0728-42A3-5774-4190-1985C2644401}"/>
              </a:ext>
            </a:extLst>
          </p:cNvPr>
          <p:cNvSpPr txBox="1"/>
          <p:nvPr/>
        </p:nvSpPr>
        <p:spPr>
          <a:xfrm>
            <a:off x="511277" y="6080470"/>
            <a:ext cx="3516608" cy="369332"/>
          </a:xfrm>
          <a:prstGeom prst="rect">
            <a:avLst/>
          </a:prstGeom>
          <a:noFill/>
        </p:spPr>
        <p:txBody>
          <a:bodyPr wrap="square" rtlCol="1">
            <a:spAutoFit/>
          </a:bodyPr>
          <a:lstStyle/>
          <a:p>
            <a:r>
              <a:rPr lang="en-US">
                <a:solidFill>
                  <a:srgbClr val="00B0F0"/>
                </a:solidFill>
                <a:latin typeface="Alexandria" charset="0"/>
                <a:cs typeface="Alexandria" charset="0"/>
              </a:rPr>
              <a:t>https://midocean.edu.km/</a:t>
            </a:r>
            <a:endParaRPr lang="en-US" dirty="0">
              <a:solidFill>
                <a:srgbClr val="00B0F0"/>
              </a:solidFill>
              <a:latin typeface="Alexandria" charset="0"/>
              <a:cs typeface="Alexandria" charset="0"/>
            </a:endParaRPr>
          </a:p>
        </p:txBody>
      </p:sp>
      <p:pic>
        <p:nvPicPr>
          <p:cNvPr id="11" name="ملف صوتي 10">
            <a:hlinkClick r:id="" action="ppaction://media"/>
            <a:extLst>
              <a:ext uri="{FF2B5EF4-FFF2-40B4-BE49-F238E27FC236}">
                <a16:creationId xmlns:a16="http://schemas.microsoft.com/office/drawing/2014/main" id="{DBC7A9D1-A304-B760-CC41-A6342E1A56F1}"/>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19783"/>
    </mc:Choice>
    <mc:Fallback xmlns="">
      <p:transition spd="slow" advTm="1978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20167" y="2717225"/>
            <a:ext cx="5182697" cy="2554545"/>
          </a:xfrm>
          <a:prstGeom prst="rect">
            <a:avLst/>
          </a:prstGeom>
          <a:noFill/>
        </p:spPr>
        <p:txBody>
          <a:bodyPr wrap="square" rtlCol="0">
            <a:spAutoFit/>
          </a:bodyPr>
          <a:lstStyle/>
          <a:p>
            <a:pPr algn="ctr" rtl="1"/>
            <a:r>
              <a:rPr lang="ar-SA" sz="4400" b="1" dirty="0">
                <a:solidFill>
                  <a:srgbClr val="00B0F0"/>
                </a:solidFill>
                <a:latin typeface="Alexandria" charset="0"/>
                <a:cs typeface="Alexandria" charset="0"/>
              </a:rPr>
              <a:t>أدوات الذكاء الاصطناعي</a:t>
            </a:r>
          </a:p>
          <a:p>
            <a:pPr algn="ctr" rtl="1"/>
            <a:r>
              <a:rPr lang="ar-SA" sz="4400" b="1" dirty="0">
                <a:solidFill>
                  <a:srgbClr val="00B0F0"/>
                </a:solidFill>
                <a:latin typeface="Alexandria" charset="0"/>
                <a:cs typeface="Alexandria" charset="0"/>
              </a:rPr>
              <a:t>والبحث العلمي</a:t>
            </a:r>
          </a:p>
          <a:p>
            <a:pPr algn="ctr" rtl="1"/>
            <a:r>
              <a:rPr lang="ar-SA" sz="2800" b="1" dirty="0">
                <a:solidFill>
                  <a:srgbClr val="00B0F0"/>
                </a:solidFill>
                <a:latin typeface="Alexandria" charset="0"/>
                <a:cs typeface="Alexandria" charset="0"/>
              </a:rPr>
              <a:t>رحلة شاملة نحو المستقبل الأكاديمي</a:t>
            </a:r>
          </a:p>
          <a:p>
            <a:pPr algn="ctr" rtl="1"/>
            <a:r>
              <a:rPr lang="ar-EG" sz="4400" b="1" dirty="0">
                <a:solidFill>
                  <a:srgbClr val="00B0F0"/>
                </a:solidFill>
                <a:latin typeface="Alexandria" charset="0"/>
                <a:cs typeface="Alexandria" charset="0"/>
              </a:rPr>
              <a:t> </a:t>
            </a:r>
          </a:p>
        </p:txBody>
      </p:sp>
      <p:sp>
        <p:nvSpPr>
          <p:cNvPr id="13" name="TextBox 12"/>
          <p:cNvSpPr txBox="1"/>
          <p:nvPr/>
        </p:nvSpPr>
        <p:spPr>
          <a:xfrm>
            <a:off x="803314" y="5924022"/>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https://midocean.edu.km/</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4443"/>
    </mc:Choice>
    <mc:Fallback xmlns="">
      <p:transition spd="slow" advTm="444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p:cNvSpPr txBox="1"/>
          <p:nvPr/>
        </p:nvSpPr>
        <p:spPr>
          <a:xfrm>
            <a:off x="3967377" y="1136132"/>
            <a:ext cx="7392366" cy="4524315"/>
          </a:xfrm>
          <a:prstGeom prst="rect">
            <a:avLst/>
          </a:prstGeom>
          <a:noFill/>
        </p:spPr>
        <p:txBody>
          <a:bodyPr wrap="square" rtlCol="0">
            <a:spAutoFit/>
          </a:bodyPr>
          <a:lstStyle/>
          <a:p>
            <a:pPr algn="r" rtl="1"/>
            <a:r>
              <a:rPr lang="ar-EG" sz="2400" b="1" dirty="0">
                <a:solidFill>
                  <a:schemeClr val="accent1"/>
                </a:solidFill>
                <a:latin typeface="Alexandria" charset="0"/>
                <a:cs typeface="Alexandria" charset="0"/>
              </a:rPr>
              <a:t>محاور المحاضرة العاشرة</a:t>
            </a:r>
          </a:p>
          <a:p>
            <a:pPr algn="r" rtl="1"/>
            <a:endParaRPr lang="ar-EG" sz="2400" dirty="0">
              <a:solidFill>
                <a:srgbClr val="2D3956"/>
              </a:solidFill>
              <a:latin typeface="Alexandria" charset="0"/>
              <a:cs typeface="Alexandria" charset="0"/>
            </a:endParaRP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مقدمة عن الذكاء الاصطناعي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تطبيقات الذكاء الاصطناعي في البحث العلمي</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أدوات عملية وفعالة</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منهجيات البحث الحديثة</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الفرص والفوائد</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التحديات والمخاطر الأخلاقية</a:t>
            </a:r>
          </a:p>
          <a:p>
            <a:pPr marL="285750" indent="-285750" algn="r" rtl="1">
              <a:buFont typeface="Wingdings" panose="05000000000000000000" pitchFamily="2" charset="2"/>
              <a:buChar char="Ø"/>
            </a:pPr>
            <a:r>
              <a:rPr lang="ar-EG" sz="2400" dirty="0">
                <a:solidFill>
                  <a:srgbClr val="2D3956"/>
                </a:solidFill>
                <a:latin typeface="Alexandria" charset="0"/>
                <a:cs typeface="Alexandria" charset="0"/>
              </a:rPr>
              <a:t>التوصيات والمستقبل</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DB89B9F-C74F-2A25-A003-7EB4A460DC78}"/>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spd="slow" p14:dur="2000" advTm="12555"/>
    </mc:Choice>
    <mc:Fallback xmlns="">
      <p:transition spd="slow" advTm="1255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842311"/>
            <a:ext cx="7034614"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en-US" sz="3200" b="1" dirty="0">
              <a:latin typeface="Alexandria" charset="0"/>
              <a:cs typeface="Alexandria" charset="0"/>
            </a:endParaRPr>
          </a:p>
        </p:txBody>
      </p:sp>
      <p:sp>
        <p:nvSpPr>
          <p:cNvPr id="48" name="TextBox 47"/>
          <p:cNvSpPr txBox="1"/>
          <p:nvPr/>
        </p:nvSpPr>
        <p:spPr>
          <a:xfrm>
            <a:off x="626140" y="1883915"/>
            <a:ext cx="10541000" cy="538609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الذكاء الاصطناعي</a:t>
            </a:r>
            <a:r>
              <a:rPr lang="en-US" sz="3200" dirty="0">
                <a:solidFill>
                  <a:srgbClr val="2D3956"/>
                </a:solidFill>
                <a:latin typeface="Alexandria" charset="0"/>
                <a:cs typeface="Alexandria" charset="0"/>
              </a:rPr>
              <a:t>AI)</a:t>
            </a:r>
            <a:r>
              <a:rPr lang="ar-EG" sz="3200" dirty="0">
                <a:solidFill>
                  <a:srgbClr val="2D3956"/>
                </a:solidFill>
                <a:latin typeface="Alexandria" charset="0"/>
                <a:cs typeface="Alexandria" charset="0"/>
              </a:rPr>
              <a:t>) في سياق البحث العلمي الحديث يمثل ثورة منهجية شاملة.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ليس مجرد أداة تقنية بل هو إعادة تصور للعملية البحثية برمتها من صياغة الأسئلة إلى اختبار الفرضيات والتحقق من النتائج.</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يجمع بين خوارزميات التعلم الآلي المتقدمة والبيانات الضخمة (</a:t>
            </a:r>
            <a:r>
              <a:rPr lang="en-US" sz="3200" dirty="0">
                <a:solidFill>
                  <a:srgbClr val="2D3956"/>
                </a:solidFill>
                <a:latin typeface="Alexandria" charset="0"/>
                <a:cs typeface="Alexandria" charset="0"/>
              </a:rPr>
              <a:t>(Big Data </a:t>
            </a:r>
            <a:r>
              <a:rPr lang="ar-EG" sz="3200" dirty="0">
                <a:solidFill>
                  <a:srgbClr val="2D3956"/>
                </a:solidFill>
                <a:latin typeface="Alexandria" charset="0"/>
                <a:cs typeface="Alexandria" charset="0"/>
              </a:rPr>
              <a:t>ومعالجة اللغة الطبيعية والشبكات العصبية العميقة </a:t>
            </a:r>
            <a:r>
              <a:rPr lang="en-US" sz="3200" dirty="0">
                <a:solidFill>
                  <a:srgbClr val="2D3956"/>
                </a:solidFill>
                <a:latin typeface="Alexandria" charset="0"/>
                <a:cs typeface="Alexandria" charset="0"/>
              </a:rPr>
              <a:t>(Deep Learning) </a:t>
            </a:r>
            <a:r>
              <a:rPr lang="ar-EG" sz="3200" dirty="0">
                <a:solidFill>
                  <a:srgbClr val="2D3956"/>
                </a:solidFill>
                <a:latin typeface="Alexandria" charset="0"/>
                <a:cs typeface="Alexandria" charset="0"/>
              </a:rPr>
              <a:t>والإحصاء </a:t>
            </a:r>
            <a:r>
              <a:rPr lang="ar-EG" sz="3200" dirty="0" err="1">
                <a:solidFill>
                  <a:srgbClr val="2D3956"/>
                </a:solidFill>
                <a:latin typeface="Alexandria" charset="0"/>
                <a:cs typeface="Alexandria" charset="0"/>
              </a:rPr>
              <a:t>البايزياني</a:t>
            </a:r>
            <a:r>
              <a:rPr lang="ar-EG" sz="3200" dirty="0">
                <a:solidFill>
                  <a:srgbClr val="2D3956"/>
                </a:solidFill>
                <a:latin typeface="Alexandria" charset="0"/>
                <a:cs typeface="Alexandria" charset="0"/>
              </a:rPr>
              <a:t> المتقدم .</a:t>
            </a:r>
          </a:p>
          <a:p>
            <a:pPr algn="just" rtl="1"/>
            <a:r>
              <a:rPr lang="ar-EG" sz="3200" dirty="0">
                <a:solidFill>
                  <a:srgbClr val="2D3956"/>
                </a:solidFill>
                <a:latin typeface="Alexandria" charset="0"/>
                <a:cs typeface="Alexandria" charset="0"/>
              </a:rPr>
              <a:t> </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cSld>
  <p:clrMapOvr>
    <a:masterClrMapping/>
  </p:clrMapOvr>
  <mc:AlternateContent xmlns:mc="http://schemas.openxmlformats.org/markup-compatibility/2006" xmlns:p14="http://schemas.microsoft.com/office/powerpoint/2010/main">
    <mc:Choice Requires="p14">
      <p:transition p14:dur="10" advTm="230006"/>
    </mc:Choice>
    <mc:Fallback xmlns="">
      <p:transition advTm="230006"/>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p:cNvSpPr txBox="1"/>
          <p:nvPr/>
        </p:nvSpPr>
        <p:spPr>
          <a:xfrm>
            <a:off x="626140" y="1883915"/>
            <a:ext cx="10541000" cy="5878532"/>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في العلوم الاجتماعية والاقتصاد بشكل خاص، الذكاء الاصطناعي يفتح إمكانيات جديدة تماماً لفهم السلوك البشري والأنظمة الاجتماعية والمعقدة والديناميكية.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معالجة البيانات غير المنتظمة </a:t>
            </a:r>
            <a:r>
              <a:rPr lang="ar-EG" sz="3200">
                <a:solidFill>
                  <a:srgbClr val="2D3956"/>
                </a:solidFill>
                <a:latin typeface="Alexandria" charset="0"/>
                <a:cs typeface="Alexandria" charset="0"/>
              </a:rPr>
              <a:t>وشبه المنتظمة</a:t>
            </a:r>
            <a:r>
              <a:rPr lang="ar-EG" sz="3200" dirty="0">
                <a:solidFill>
                  <a:srgbClr val="2D3956"/>
                </a:solidFill>
                <a:latin typeface="Alexandria" charset="0"/>
                <a:cs typeface="Alexandria" charset="0"/>
              </a:rPr>
              <a:t>: في العلوم الاجتماعية بالذات، معالجة مليارات بيانات المسوحات والمقابلات والنصوص والوسائط الاجتماعية والملاحظات الميدانية بسرعة فائقة.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الأنماط في البيانات غير المنتظمة التي كانت تتطلب تكويد يدوي لشهور الآن يتم اكتشافها آلياً.</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D7ED84-4711-8874-8953-583B539B65B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021043560"/>
      </p:ext>
    </p:extLst>
  </p:cSld>
  <p:clrMapOvr>
    <a:masterClrMapping/>
  </p:clrMapOvr>
  <mc:AlternateContent xmlns:mc="http://schemas.openxmlformats.org/markup-compatibility/2006" xmlns:p14="http://schemas.microsoft.com/office/powerpoint/2010/main">
    <mc:Choice Requires="p14">
      <p:transition p14:dur="10" advTm="230006"/>
    </mc:Choice>
    <mc:Fallback xmlns="">
      <p:transition advTm="23000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B205F9-8383-0DD3-1752-8579D99F506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9F2A33D-9C9E-A508-9A5C-FE5B9A459C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F2F9F79-F643-F5E0-12BE-A9E951A32824}"/>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C0E9B63-DED8-796F-B10F-34EB7404FD60}"/>
              </a:ext>
            </a:extLst>
          </p:cNvPr>
          <p:cNvSpPr txBox="1"/>
          <p:nvPr/>
        </p:nvSpPr>
        <p:spPr>
          <a:xfrm>
            <a:off x="626140" y="1883915"/>
            <a:ext cx="10541000" cy="4893647"/>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اكتشاف العلاقات السببية وليس فقط الارتباطات: تجاوز التحليل الارتباطي البسيط إلى فهم عميق للعلاقات السببية والآليات المعقدة.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استخدام </a:t>
            </a:r>
            <a:r>
              <a:rPr lang="en-US" sz="3200" dirty="0">
                <a:solidFill>
                  <a:srgbClr val="2D3956"/>
                </a:solidFill>
                <a:latin typeface="Alexandria" charset="0"/>
                <a:cs typeface="Alexandria" charset="0"/>
              </a:rPr>
              <a:t>Causal Inference </a:t>
            </a:r>
            <a:r>
              <a:rPr lang="ar-EG" sz="3200" dirty="0">
                <a:solidFill>
                  <a:srgbClr val="2D3956"/>
                </a:solidFill>
                <a:latin typeface="Alexandria" charset="0"/>
                <a:cs typeface="Alexandria" charset="0"/>
              </a:rPr>
              <a:t> والنماذج الهيكلية المتقدمة.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تحليل التفاعلات والتأثيرات غير الخطية: في الاقتصاد والعلوم الاجتماعية، هناك تفاعلات معقدة جداً بين المتغيرات. الذكاء الاصطناعي يكتشف هذه التفاعلات التي قد تحتاج إلى تحديد يدوي من قبل الباحث</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5FEBA26C-E760-B93A-A6FD-9C7E31227A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5068B11-9B7F-1266-9AE9-374929EE873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60238564"/>
      </p:ext>
    </p:extLst>
  </p:cSld>
  <p:clrMapOvr>
    <a:masterClrMapping/>
  </p:clrMapOvr>
  <mc:AlternateContent xmlns:mc="http://schemas.openxmlformats.org/markup-compatibility/2006">
    <mc:Choice xmlns:p14="http://schemas.microsoft.com/office/powerpoint/2010/main" Requires="p14">
      <p:transition p14:dur="10" advTm="230006"/>
    </mc:Choice>
    <mc:Fallback>
      <p:transition advTm="23000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97DC48-D2FB-EC70-F205-EA9532D758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132356-3B11-BAA5-5A96-D0AAA3A34B2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1AFEC054-B446-C904-61FE-F0C9F9618E2D}"/>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BEBCA8FB-D7C5-C489-7F72-C6F0502B9DC0}"/>
              </a:ext>
            </a:extLst>
          </p:cNvPr>
          <p:cNvSpPr txBox="1"/>
          <p:nvPr/>
        </p:nvSpPr>
        <p:spPr>
          <a:xfrm>
            <a:off x="626140" y="1883915"/>
            <a:ext cx="10541000" cy="4893647"/>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التعلم من البيانات المحدودة والنادرة: في دول النمو والدول النامية، البيانات غالباً ما تكون محدودة أو ذات جودة منخفضة. الخوارزميات الحديثة تتعلم من عينات صغيرة وتعمم النتائج.</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دمج مصادر بيانات متعددة ومتباعدة: ربط بيانات من مصادر حكومية مختلفة ومصادر خاصة وبيانات أكاديمية ومعلومات وسائط اجتماعية بطريقة ذكية ومنطقية.</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162C31D0-45FD-8CE5-31E7-76BC52D1B23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8E23365-CF79-BC98-161D-5AD8B3FC26A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080768999"/>
      </p:ext>
    </p:extLst>
  </p:cSld>
  <p:clrMapOvr>
    <a:masterClrMapping/>
  </p:clrMapOvr>
  <mc:AlternateContent xmlns:mc="http://schemas.openxmlformats.org/markup-compatibility/2006">
    <mc:Choice xmlns:p14="http://schemas.microsoft.com/office/powerpoint/2010/main" Requires="p14">
      <p:transition p14:dur="10" advTm="230006"/>
    </mc:Choice>
    <mc:Fallback>
      <p:transition advTm="23000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ED1E14-0FE0-A44C-41F5-B2A41B7062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BC8034A-A6CD-6A70-3ADC-943878F19AD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41FEB194-0C08-E53F-17E2-FD570365F880}"/>
              </a:ext>
            </a:extLst>
          </p:cNvPr>
          <p:cNvSpPr txBox="1"/>
          <p:nvPr/>
        </p:nvSpPr>
        <p:spPr>
          <a:xfrm>
            <a:off x="0" y="842311"/>
            <a:ext cx="7034614"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F42AAE3E-C896-D12E-2E1A-95B346982A4B}"/>
              </a:ext>
            </a:extLst>
          </p:cNvPr>
          <p:cNvSpPr txBox="1"/>
          <p:nvPr/>
        </p:nvSpPr>
        <p:spPr>
          <a:xfrm>
            <a:off x="626140" y="1883915"/>
            <a:ext cx="10541000" cy="4893647"/>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اكتشاف الأنماط الزمنية والديناميكية: في السلاسل الزمنية الاقتصادية والاجتماعية، الكشف عن الأنماط المتكررة والدورات والنقاط المفصلية والتغييرات الهيكلية المهمة.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النمذجة التنبؤية والسيناريوهات المستقبلية: بناء نماذج تنبؤية قوية تعتمد على بيانات تاريخية معقدة للتنبؤ بالاتجاهات الاقتصادية والاجتماعية المستقبلية. </a:t>
            </a:r>
          </a:p>
          <a:p>
            <a:pPr marL="457200" indent="-457200" algn="just"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D6C4C53-02AD-FB72-9ABF-48DC21F830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8C6FCB93-CA93-A1AE-692A-EFA8177D717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948431797"/>
      </p:ext>
    </p:extLst>
  </p:cSld>
  <p:clrMapOvr>
    <a:masterClrMapping/>
  </p:clrMapOvr>
  <mc:AlternateContent xmlns:mc="http://schemas.openxmlformats.org/markup-compatibility/2006">
    <mc:Choice xmlns:p14="http://schemas.microsoft.com/office/powerpoint/2010/main" Requires="p14">
      <p:transition p14:dur="10" advTm="230006"/>
    </mc:Choice>
    <mc:Fallback>
      <p:transition advTm="2300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08ECD0-4D94-832C-7BA9-06A843B4081E}"/>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C6DBC98-A2CA-2988-DBF6-5899767D50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2F1CC44B-871A-FBCE-1965-26926836339D}"/>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E36C270-938F-B443-968B-83E59B1029F0}"/>
              </a:ext>
            </a:extLst>
          </p:cNvPr>
          <p:cNvSpPr txBox="1"/>
          <p:nvPr/>
        </p:nvSpPr>
        <p:spPr>
          <a:xfrm>
            <a:off x="2867032"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تأثير الذكاء الاصطناعي على البحث العلمي</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3B1E83C-AF3B-30D5-8B7C-3524AE56FE2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7C22DB02-0657-0907-A123-B87EA264055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51F633D-38B1-9B8E-8591-7ECFD0F00D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128E06E-0D80-3BEC-29D0-85A28E110D61}"/>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78501537"/>
      </p:ext>
    </p:extLst>
  </p:cSld>
  <p:clrMapOvr>
    <a:masterClrMapping/>
  </p:clrMapOvr>
  <mc:AlternateContent xmlns:mc="http://schemas.openxmlformats.org/markup-compatibility/2006" xmlns:p14="http://schemas.microsoft.com/office/powerpoint/2010/main">
    <mc:Choice Requires="p14">
      <p:transition spd="slow" p14:dur="2000" advTm="7221"/>
    </mc:Choice>
    <mc:Fallback xmlns="">
      <p:transition spd="slow" advTm="722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56D77F-BC67-1221-F995-8911C1767B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42BC3F9-7721-3358-D02E-CEB8253829B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D6E068B-E4C2-D5E9-FA38-E5AECA1C65AF}"/>
              </a:ext>
            </a:extLst>
          </p:cNvPr>
          <p:cNvSpPr txBox="1"/>
          <p:nvPr/>
        </p:nvSpPr>
        <p:spPr>
          <a:xfrm>
            <a:off x="632788" y="1727057"/>
            <a:ext cx="10198632" cy="6567952"/>
          </a:xfrm>
          <a:prstGeom prst="rect">
            <a:avLst/>
          </a:prstGeom>
          <a:noFill/>
        </p:spPr>
        <p:txBody>
          <a:bodyPr wrap="square" rtlCol="0">
            <a:spAutoFit/>
          </a:bodyPr>
          <a:lstStyle/>
          <a:p>
            <a:pPr marL="285750" indent="-285750" algn="just" rtl="1">
              <a:lnSpc>
                <a:spcPct val="120000"/>
              </a:lnSpc>
              <a:buFont typeface="Arial" panose="020B0604020202020204" pitchFamily="34" charset="0"/>
              <a:buChar char="•"/>
            </a:pPr>
            <a:r>
              <a:rPr lang="en-US" sz="3200" dirty="0">
                <a:solidFill>
                  <a:srgbClr val="2D3956"/>
                </a:solidFill>
                <a:latin typeface="Alexandria" charset="0"/>
              </a:rPr>
              <a:t> </a:t>
            </a:r>
            <a:r>
              <a:rPr lang="ar-SA" altLang="en-US" sz="3200" dirty="0">
                <a:latin typeface="Alexandria"/>
                <a:cs typeface="Times New Roman" panose="02020603050405020304" pitchFamily="18" charset="0"/>
              </a:rPr>
              <a:t>الذكاء</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الاصطناعي</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لم</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يعد</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خيارًا</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بل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أصبح</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ضرورة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حتمية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في</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المجال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العلمي</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الحديث</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يحول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طريقة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إجراء</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الأبحاث</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ويفتح</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إمكانيات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جديدة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لم</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تكن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متاحة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قبل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تحليل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البيانات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الضخمة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إلى</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الاكتشافات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الطبية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المتقدمة</a:t>
            </a:r>
            <a:r>
              <a:rPr lang="en-US" altLang="en-US" sz="3200" dirty="0">
                <a:latin typeface="Alexandria"/>
                <a:cs typeface="Times New Roman" panose="02020603050405020304" pitchFamily="18" charset="0"/>
              </a:rPr>
              <a:t>.</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تسريع</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الاكتشاف</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اختزال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سنوات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البحث</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إلى</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أسابيع</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أو</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أشهر</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دقة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عالية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تحليل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أكثر</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دقة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مع</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معدل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أخطاء</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أقل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بكثير</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توفير</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الموارد</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تقليل</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التكاليف</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والوقت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المستثمر</a:t>
            </a:r>
          </a:p>
          <a:p>
            <a:pPr marL="342900" indent="-342900" algn="just" rtl="1">
              <a:lnSpc>
                <a:spcPct val="120000"/>
              </a:lnSpc>
              <a:buFont typeface="Arial" panose="020B0604020202020204" pitchFamily="34" charset="0"/>
              <a:buChar char="•"/>
            </a:pPr>
            <a:r>
              <a:rPr lang="ar-SA" altLang="en-US" sz="3200" dirty="0">
                <a:latin typeface="Alexandria"/>
                <a:cs typeface="Times New Roman" panose="02020603050405020304" pitchFamily="18" charset="0"/>
              </a:rPr>
              <a:t>اكتشافات</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جديدة</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رؤى</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وأنماط</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لم</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يتمكن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الإنسان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من</a:t>
            </a:r>
            <a:r>
              <a:rPr lang="en-US" altLang="en-US" sz="3200" dirty="0">
                <a:latin typeface="Alexandria"/>
                <a:cs typeface="Times New Roman" panose="02020603050405020304" pitchFamily="18" charset="0"/>
              </a:rPr>
              <a:t> </a:t>
            </a:r>
            <a:r>
              <a:rPr lang="ar-SA" altLang="en-US" sz="3200" dirty="0">
                <a:latin typeface="Alexandria"/>
                <a:cs typeface="Times New Roman" panose="02020603050405020304" pitchFamily="18" charset="0"/>
              </a:rPr>
              <a:t>اكتشافها</a:t>
            </a:r>
          </a:p>
          <a:p>
            <a:pPr algn="r" rtl="1"/>
            <a:endParaRPr lang="ar-EG" sz="3200" dirty="0">
              <a:solidFill>
                <a:srgbClr val="2D3956"/>
              </a:solidFill>
              <a:latin typeface="Alexandria" charset="0"/>
            </a:endParaRPr>
          </a:p>
          <a:p>
            <a:pPr marL="285750" indent="-285750" algn="r" rtl="1">
              <a:buFont typeface="Wingdings" panose="05000000000000000000" pitchFamily="2" charset="2"/>
              <a:buChar char="ü"/>
            </a:pPr>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C1565E1-0813-8235-4B35-558E09DA4EF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1FC4711-6581-4BF1-F42B-B9ED18DF505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83176478"/>
      </p:ext>
    </p:extLst>
  </p:cSld>
  <p:clrMapOvr>
    <a:masterClrMapping/>
  </p:clrMapOvr>
  <mc:AlternateContent xmlns:mc="http://schemas.openxmlformats.org/markup-compatibility/2006" xmlns:p14="http://schemas.microsoft.com/office/powerpoint/2010/main">
    <mc:Choice Requires="p14">
      <p:transition p14:dur="10" advTm="82585"/>
    </mc:Choice>
    <mc:Fallback xmlns="">
      <p:transition advTm="82585"/>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3D1F9-254B-F34A-C3A5-0FB0DFCC7699}"/>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E7463B93-AC9D-0797-E54E-75921D2D9468}"/>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08A5F31-5DE3-7B22-602A-01B49BEA50C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AD804A8-EDB7-9BA5-59CD-022208952651}"/>
              </a:ext>
            </a:extLst>
          </p:cNvPr>
          <p:cNvSpPr txBox="1"/>
          <p:nvPr/>
        </p:nvSpPr>
        <p:spPr>
          <a:xfrm>
            <a:off x="3053845" y="2942000"/>
            <a:ext cx="7392366"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تطبيقات الذكاء الاصطناعي في البحث العلمي</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BC17EEC6-E5FE-41B6-1A75-5A6D68C4B3D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4BD77D8D-94E2-6CCF-EB5B-2667EA0752EB}"/>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9F4556F9-8D7E-0355-3797-88C0EAF5EC8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73A6B1FE-F58E-6CA9-B06A-09EA7B9EAAFE}"/>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49703628"/>
      </p:ext>
    </p:extLst>
  </p:cSld>
  <p:clrMapOvr>
    <a:masterClrMapping/>
  </p:clrMapOvr>
  <mc:AlternateContent xmlns:mc="http://schemas.openxmlformats.org/markup-compatibility/2006">
    <mc:Choice xmlns:p14="http://schemas.microsoft.com/office/powerpoint/2010/main" Requires="p14">
      <p:transition spd="slow" p14:dur="2000" advTm="7221"/>
    </mc:Choice>
    <mc:Fallback>
      <p:transition spd="slow" advTm="7221"/>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0E97AD-4F7F-C5A8-01C2-CC0021ECD08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1102A2C-293F-2050-2349-83C12D70688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0374FCA4-EB90-A373-F49C-4761A1F037F1}"/>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4DA57FC0-8703-3805-F7AF-A8F8DC9A8B6A}"/>
              </a:ext>
            </a:extLst>
          </p:cNvPr>
          <p:cNvSpPr txBox="1"/>
          <p:nvPr/>
        </p:nvSpPr>
        <p:spPr>
          <a:xfrm>
            <a:off x="797324" y="1809941"/>
            <a:ext cx="10198632" cy="5878532"/>
          </a:xfrm>
          <a:prstGeom prst="rect">
            <a:avLst/>
          </a:prstGeom>
          <a:noFill/>
        </p:spPr>
        <p:txBody>
          <a:bodyPr wrap="square" rtlCol="0">
            <a:spAutoFit/>
          </a:bodyPr>
          <a:lstStyle/>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الذكاء الاصطناعي يثور في صناعة الأدوية بتسريع عملية الاكتشاف بشكل لا يصدق. تقليل من 10-15 سنة إلى 2-3 سنوات فقط.</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البحث عن الجزيئات: فحص ملايين الجزيئات المحتملة بدلاً من آلاف قليلة يدويًا</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توقع الفعالية: تنبؤات دقيقة بسلوك الدواء قبل الاختبارات المخبرية</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خفض التكاليف: توفير مليارات الدولارات في تكاليف الأبحاث السريرية</a:t>
            </a:r>
          </a:p>
          <a:p>
            <a:pPr marL="457200" indent="-457200" algn="r" rtl="1">
              <a:buFont typeface="Wingdings" panose="05000000000000000000" pitchFamily="2" charset="2"/>
              <a:buChar char="Ø"/>
            </a:pPr>
            <a:r>
              <a:rPr lang="ar-EG" sz="3200" dirty="0">
                <a:solidFill>
                  <a:srgbClr val="2D3956"/>
                </a:solidFill>
                <a:latin typeface="Alexandria" charset="0"/>
                <a:cs typeface="Alexandria" charset="0"/>
              </a:rPr>
              <a:t>إعادة استخدام الأدوية: اكتشاف استخدامات جديدة للأدوية القديمة</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D80DB3CE-50ED-1F17-2142-F585938053D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ECB03F9-652D-A9DE-CD7C-31BFE9ED0F6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4A226C44-0875-B1ED-F91E-321F9EC2037A}"/>
              </a:ext>
            </a:extLst>
          </p:cNvPr>
          <p:cNvSpPr txBox="1"/>
          <p:nvPr/>
        </p:nvSpPr>
        <p:spPr>
          <a:xfrm>
            <a:off x="4261597" y="930514"/>
            <a:ext cx="4866968" cy="707886"/>
          </a:xfrm>
          <a:prstGeom prst="rect">
            <a:avLst/>
          </a:prstGeom>
          <a:noFill/>
        </p:spPr>
        <p:txBody>
          <a:bodyPr wrap="square" rtlCol="1">
            <a:spAutoFit/>
          </a:bodyPr>
          <a:lstStyle/>
          <a:p>
            <a:r>
              <a:rPr lang="ar-EG" sz="4000" b="1" dirty="0">
                <a:latin typeface="Alexandria"/>
              </a:rPr>
              <a:t>اكتشاف الأدوية</a:t>
            </a:r>
          </a:p>
        </p:txBody>
      </p:sp>
    </p:spTree>
    <p:extLst>
      <p:ext uri="{BB962C8B-B14F-4D97-AF65-F5344CB8AC3E}">
        <p14:creationId xmlns:p14="http://schemas.microsoft.com/office/powerpoint/2010/main" val="2565853049"/>
      </p:ext>
    </p:extLst>
  </p:cSld>
  <p:clrMapOvr>
    <a:masterClrMapping/>
  </p:clrMapOvr>
  <mc:AlternateContent xmlns:mc="http://schemas.openxmlformats.org/markup-compatibility/2006" xmlns:p14="http://schemas.microsoft.com/office/powerpoint/2010/main">
    <mc:Choice Requires="p14">
      <p:transition p14:dur="10" advTm="94912"/>
    </mc:Choice>
    <mc:Fallback xmlns="">
      <p:transition advTm="94912"/>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3BF9877-8CE5-A90A-BA0E-3F23B3B140C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96A159C-4D07-CFE1-D131-70020A47068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E55BFD8-5A47-6744-FC91-3F122B6F0268}"/>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5D7577D-922C-C50B-195E-B071C0DFECAF}"/>
              </a:ext>
            </a:extLst>
          </p:cNvPr>
          <p:cNvSpPr txBox="1"/>
          <p:nvPr/>
        </p:nvSpPr>
        <p:spPr>
          <a:xfrm>
            <a:off x="797324" y="2009094"/>
            <a:ext cx="10198632" cy="5878532"/>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الذكاء الاصطناعي يفك أسرار الجينوم البشري ويفتح طريقًا جديدًا للطب الدقيق والعلاجات الشخصية.</a:t>
            </a:r>
          </a:p>
          <a:p>
            <a:pPr marL="457200" indent="-457200" algn="just" rtl="1">
              <a:buFont typeface="Wingdings" panose="05000000000000000000" pitchFamily="2" charset="2"/>
              <a:buChar char="§"/>
            </a:pPr>
            <a:r>
              <a:rPr lang="ar-IQ" sz="3200" dirty="0"/>
              <a:t>تحليل الطفرات: فهم دقيق لتأثير الطفرات الجينية على الأمراض والسلوك</a:t>
            </a:r>
          </a:p>
          <a:p>
            <a:pPr marL="457200" indent="-457200" algn="just" rtl="1">
              <a:buFont typeface="Wingdings" panose="05000000000000000000" pitchFamily="2" charset="2"/>
              <a:buChar char="§"/>
            </a:pPr>
            <a:r>
              <a:rPr lang="ar-IQ" sz="3200" dirty="0"/>
              <a:t>التشخيص المبكر: التنبؤ بالأمراض الوراثية قبل ظهور الأعراض</a:t>
            </a:r>
          </a:p>
          <a:p>
            <a:pPr marL="457200" indent="-457200" algn="just" rtl="1">
              <a:buFont typeface="Wingdings" panose="05000000000000000000" pitchFamily="2" charset="2"/>
              <a:buChar char="§"/>
            </a:pPr>
            <a:r>
              <a:rPr lang="ar-IQ" sz="3200" dirty="0"/>
              <a:t>العلاجات المخصصة: تطوير علاجات تناسب التركيب الجيني للفرد</a:t>
            </a:r>
          </a:p>
          <a:p>
            <a:pPr marL="457200" indent="-457200" algn="just" rtl="1">
              <a:buFont typeface="Wingdings" panose="05000000000000000000" pitchFamily="2" charset="2"/>
              <a:buChar char="§"/>
            </a:pPr>
            <a:r>
              <a:rPr lang="ar-IQ" sz="3200" dirty="0"/>
              <a:t>معالجة </a:t>
            </a:r>
            <a:r>
              <a:rPr lang="ar-IQ" sz="3200" dirty="0" err="1"/>
              <a:t>السيكويل</a:t>
            </a:r>
            <a:r>
              <a:rPr lang="ar-IQ" sz="3200" dirty="0"/>
              <a:t>: تحليل تسلسلات الحمض النووي الطويلة بكفاءة</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D8DB2E5-A21A-02D8-9584-D26D216626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E3F1E12-056D-9FD6-A9DC-1CA3C226D7DE}"/>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73135FA0-D98F-36D1-7CD4-C8A6DC75CCC1}"/>
              </a:ext>
            </a:extLst>
          </p:cNvPr>
          <p:cNvSpPr txBox="1"/>
          <p:nvPr/>
        </p:nvSpPr>
        <p:spPr>
          <a:xfrm>
            <a:off x="2939846" y="824748"/>
            <a:ext cx="5378245"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الدراسات</a:t>
            </a:r>
            <a:r>
              <a:rPr lang="en-US" altLang="en-US" sz="4000" b="1" dirty="0">
                <a:latin typeface="Times New Roman" panose="02020603050405020304" pitchFamily="18" charset="0"/>
                <a:cs typeface="Times New Roman" panose="02020603050405020304" pitchFamily="18" charset="0"/>
                <a:sym typeface="+mn-ea"/>
              </a:rPr>
              <a:t> </a:t>
            </a:r>
            <a:r>
              <a:rPr lang="ar-SA" altLang="en-US" sz="4000" b="1" dirty="0">
                <a:latin typeface="Times New Roman" panose="02020603050405020304" pitchFamily="18" charset="0"/>
                <a:cs typeface="Times New Roman" panose="02020603050405020304" pitchFamily="18" charset="0"/>
                <a:sym typeface="+mn-ea"/>
              </a:rPr>
              <a:t>الجينية</a:t>
            </a:r>
          </a:p>
        </p:txBody>
      </p:sp>
    </p:spTree>
    <p:extLst>
      <p:ext uri="{BB962C8B-B14F-4D97-AF65-F5344CB8AC3E}">
        <p14:creationId xmlns:p14="http://schemas.microsoft.com/office/powerpoint/2010/main" val="2740964167"/>
      </p:ext>
    </p:extLst>
  </p:cSld>
  <p:clrMapOvr>
    <a:masterClrMapping/>
  </p:clrMapOvr>
  <mc:AlternateContent xmlns:mc="http://schemas.openxmlformats.org/markup-compatibility/2006" xmlns:p14="http://schemas.microsoft.com/office/powerpoint/2010/main">
    <mc:Choice Requires="p14">
      <p:transition p14:dur="10" advTm="53323"/>
    </mc:Choice>
    <mc:Fallback xmlns="">
      <p:transition advTm="53323"/>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4611CD7-EEE1-8858-C29F-DC24B857C52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76F3E8F-4093-D73A-1AAD-6BF2143FB6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93C8537A-8B77-4E33-E942-18A8F0F28BBC}"/>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BF7419C8-00A0-1E1B-A320-9336315040C8}"/>
              </a:ext>
            </a:extLst>
          </p:cNvPr>
          <p:cNvSpPr txBox="1"/>
          <p:nvPr/>
        </p:nvSpPr>
        <p:spPr>
          <a:xfrm>
            <a:off x="797324" y="2009094"/>
            <a:ext cx="10198632" cy="4893647"/>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الذكاء الاصطناعي يساعد على فهم وحماية البيئة</a:t>
            </a:r>
          </a:p>
          <a:p>
            <a:pPr marL="457200" indent="-457200" algn="just" rtl="1">
              <a:buFont typeface="Wingdings" panose="05000000000000000000" pitchFamily="2" charset="2"/>
              <a:buChar char="§"/>
            </a:pPr>
            <a:r>
              <a:rPr lang="ar-IQ" sz="3200" dirty="0"/>
              <a:t>تحليل صور الأقمار الصناعية</a:t>
            </a:r>
          </a:p>
          <a:p>
            <a:pPr marL="457200" indent="-457200" algn="just" rtl="1">
              <a:buFont typeface="Wingdings" panose="05000000000000000000" pitchFamily="2" charset="2"/>
              <a:buChar char="§"/>
            </a:pPr>
            <a:r>
              <a:rPr lang="ar-IQ" sz="3200" dirty="0"/>
              <a:t>تتبع التنوع البيولوجي</a:t>
            </a:r>
          </a:p>
          <a:p>
            <a:pPr marL="457200" indent="-457200" algn="just" rtl="1">
              <a:buFont typeface="Wingdings" panose="05000000000000000000" pitchFamily="2" charset="2"/>
              <a:buChar char="§"/>
            </a:pPr>
            <a:r>
              <a:rPr lang="ar-IQ" sz="3200" dirty="0"/>
              <a:t>التنبؤ بالتأثيرات البيئية</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977907B-5953-6C1E-90F8-2D3E183D81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59D95B40-56C4-7C6F-1F15-4BD27F02357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C2E6D89C-0384-9FC5-6A9F-BF97836E417F}"/>
              </a:ext>
            </a:extLst>
          </p:cNvPr>
          <p:cNvSpPr txBox="1"/>
          <p:nvPr/>
        </p:nvSpPr>
        <p:spPr>
          <a:xfrm>
            <a:off x="2939846" y="824748"/>
            <a:ext cx="5378245"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أبحاث البيئة</a:t>
            </a:r>
          </a:p>
        </p:txBody>
      </p:sp>
    </p:spTree>
    <p:extLst>
      <p:ext uri="{BB962C8B-B14F-4D97-AF65-F5344CB8AC3E}">
        <p14:creationId xmlns:p14="http://schemas.microsoft.com/office/powerpoint/2010/main" val="2508526561"/>
      </p:ext>
    </p:extLst>
  </p:cSld>
  <p:clrMapOvr>
    <a:masterClrMapping/>
  </p:clrMapOvr>
  <mc:AlternateContent xmlns:mc="http://schemas.openxmlformats.org/markup-compatibility/2006">
    <mc:Choice xmlns:p14="http://schemas.microsoft.com/office/powerpoint/2010/main" Requires="p14">
      <p:transition p14:dur="10" advTm="53323"/>
    </mc:Choice>
    <mc:Fallback>
      <p:transition advTm="5332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38392A-2C9C-251B-36AA-52EC71EBBED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199F6F-6334-1F38-FD18-626ED1F8540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B3743CB-527B-F611-D9D9-F7D28155ABE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E291AE7A-8FCB-914E-BB1B-80C3FE86ADEF}"/>
              </a:ext>
            </a:extLst>
          </p:cNvPr>
          <p:cNvSpPr txBox="1"/>
          <p:nvPr/>
        </p:nvSpPr>
        <p:spPr>
          <a:xfrm>
            <a:off x="797324" y="2009094"/>
            <a:ext cx="10198632" cy="5878532"/>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أتمتة عملية البحث والتحليل عن الدراسات السابقة باستخدام معالجة اللغة الطبيعية المتقدمة والخوارزميات الذكية.</a:t>
            </a:r>
          </a:p>
          <a:p>
            <a:pPr marL="457200" indent="-457200" algn="just" rtl="1">
              <a:buFont typeface="Wingdings" panose="05000000000000000000" pitchFamily="2" charset="2"/>
              <a:buChar char="§"/>
            </a:pPr>
            <a:r>
              <a:rPr lang="ar-IQ" sz="3200" dirty="0"/>
              <a:t>تصفية ذكية: معالجة ملايين الأوراق البحثية وتحديد الأهم منها تلقائيًا</a:t>
            </a:r>
          </a:p>
          <a:p>
            <a:pPr marL="457200" indent="-457200" algn="just" rtl="1">
              <a:buFont typeface="Wingdings" panose="05000000000000000000" pitchFamily="2" charset="2"/>
              <a:buChar char="§"/>
            </a:pPr>
            <a:r>
              <a:rPr lang="ar-IQ" sz="3200" dirty="0"/>
              <a:t>استخلاص البيانات: جمع البيانات المهمة من الدراسات بدقة عالية</a:t>
            </a:r>
          </a:p>
          <a:p>
            <a:pPr marL="457200" indent="-457200" algn="just" rtl="1">
              <a:buFont typeface="Wingdings" panose="05000000000000000000" pitchFamily="2" charset="2"/>
              <a:buChar char="§"/>
            </a:pPr>
            <a:r>
              <a:rPr lang="ar-IQ" sz="3200" dirty="0"/>
              <a:t>التلخيص الذاتي: توليد ملخصات شاملة لنتائج الأبحاث</a:t>
            </a:r>
          </a:p>
          <a:p>
            <a:pPr marL="457200" indent="-457200" algn="just" rtl="1">
              <a:buFont typeface="Wingdings" panose="05000000000000000000" pitchFamily="2" charset="2"/>
              <a:buChar char="§"/>
            </a:pPr>
            <a:r>
              <a:rPr lang="ar-IQ" sz="3200" dirty="0"/>
              <a:t>الفجوات البحثية: تحديد مناطق البحث التي تحتاج إلى مزيد من الدراسة</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C5C9307-ADB2-26BE-718C-0D939FBA5C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86956DA7-A398-F385-2847-056F55876300}"/>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00EBDB80-4277-8EE3-090B-DA7D0AF910B8}"/>
              </a:ext>
            </a:extLst>
          </p:cNvPr>
          <p:cNvSpPr txBox="1"/>
          <p:nvPr/>
        </p:nvSpPr>
        <p:spPr>
          <a:xfrm>
            <a:off x="2939846" y="824748"/>
            <a:ext cx="5378245"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استعراض الأدبيات</a:t>
            </a:r>
          </a:p>
        </p:txBody>
      </p:sp>
    </p:spTree>
    <p:extLst>
      <p:ext uri="{BB962C8B-B14F-4D97-AF65-F5344CB8AC3E}">
        <p14:creationId xmlns:p14="http://schemas.microsoft.com/office/powerpoint/2010/main" val="2737979853"/>
      </p:ext>
    </p:extLst>
  </p:cSld>
  <p:clrMapOvr>
    <a:masterClrMapping/>
  </p:clrMapOvr>
  <mc:AlternateContent xmlns:mc="http://schemas.openxmlformats.org/markup-compatibility/2006">
    <mc:Choice xmlns:p14="http://schemas.microsoft.com/office/powerpoint/2010/main" Requires="p14">
      <p:transition p14:dur="10" advTm="53323"/>
    </mc:Choice>
    <mc:Fallback>
      <p:transition advTm="5332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D996B6-5B38-18F3-5381-030E862DAE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578FF1-3987-031A-D0BB-974A2C16E36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6ADEB69-A660-5309-46CC-B6AC9527E904}"/>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9AF81AB0-C542-A0DA-97B6-E2F36F690738}"/>
              </a:ext>
            </a:extLst>
          </p:cNvPr>
          <p:cNvSpPr txBox="1"/>
          <p:nvPr/>
        </p:nvSpPr>
        <p:spPr>
          <a:xfrm>
            <a:off x="797324" y="1861610"/>
            <a:ext cx="10198632" cy="6863417"/>
          </a:xfrm>
          <a:prstGeom prst="rect">
            <a:avLst/>
          </a:prstGeom>
          <a:noFill/>
        </p:spPr>
        <p:txBody>
          <a:bodyPr wrap="square" rtlCol="0">
            <a:spAutoFit/>
          </a:bodyPr>
          <a:lstStyle/>
          <a:p>
            <a:pPr marL="457200" indent="-457200" algn="just" rtl="1">
              <a:buFont typeface="Wingdings" panose="05000000000000000000" pitchFamily="2" charset="2"/>
              <a:buChar char="§"/>
            </a:pPr>
            <a:r>
              <a:rPr lang="ar-IQ" sz="3200" dirty="0"/>
              <a:t>ثورة جذرية في طريقة تحليل البيانات البحثية في جميع التخصصات خاصة العلوم الاجتماعية والاقتصاد. الباحث الحديث لا ينتظر سنوات لنتائج التحليل بل يحصل عليها في دقائق</a:t>
            </a:r>
          </a:p>
          <a:p>
            <a:pPr marL="457200" indent="-457200" algn="just" rtl="1">
              <a:buFont typeface="Wingdings" panose="05000000000000000000" pitchFamily="2" charset="2"/>
              <a:buChar char="§"/>
            </a:pPr>
            <a:r>
              <a:rPr lang="ar-IQ" sz="3200" dirty="0"/>
              <a:t>. يمكن معالجة مليارات نقاط البيانات المعقدة والمترابطة والغير خطية في ثوان. </a:t>
            </a:r>
          </a:p>
          <a:p>
            <a:pPr marL="457200" indent="-457200" algn="just" rtl="1">
              <a:buFont typeface="Wingdings" panose="05000000000000000000" pitchFamily="2" charset="2"/>
              <a:buChar char="§"/>
            </a:pPr>
            <a:r>
              <a:rPr lang="ar-IQ" sz="3200" dirty="0"/>
              <a:t>في دراسات السكان والتنمية البشرية والسلوك الاقتصادي والديناميكيات الاجتماعية، الذكاء الاصطناعي يكشف أنماطاً وعلاقات كانت مخفية تماماً عن الباحث التقليدي.</a:t>
            </a:r>
          </a:p>
          <a:p>
            <a:pPr algn="just" rtl="1"/>
            <a:endParaRPr lang="en-US" sz="3200" dirty="0"/>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861E073-8FBA-A610-4CE6-07058428E3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E39FA53-DE13-BBC0-BE42-1860A0A3F4C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219D2840-71DB-9726-C6B5-BDC75A0330BA}"/>
              </a:ext>
            </a:extLst>
          </p:cNvPr>
          <p:cNvSpPr txBox="1"/>
          <p:nvPr/>
        </p:nvSpPr>
        <p:spPr>
          <a:xfrm>
            <a:off x="1803855" y="748843"/>
            <a:ext cx="7081469" cy="766557"/>
          </a:xfrm>
          <a:prstGeom prst="rect">
            <a:avLst/>
          </a:prstGeom>
          <a:noFill/>
        </p:spPr>
        <p:txBody>
          <a:bodyPr wrap="square" rtlCol="1">
            <a:spAutoFit/>
          </a:bodyPr>
          <a:lstStyle/>
          <a:p>
            <a:pPr algn="ctr" rtl="1">
              <a:lnSpc>
                <a:spcPct val="120000"/>
              </a:lnSpc>
            </a:pPr>
            <a:r>
              <a:rPr lang="ar-SA" altLang="en-US" sz="4000" b="1" dirty="0">
                <a:latin typeface="Times New Roman" panose="02020603050405020304" pitchFamily="18" charset="0"/>
                <a:cs typeface="Times New Roman" panose="02020603050405020304" pitchFamily="18" charset="0"/>
                <a:sym typeface="+mn-ea"/>
              </a:rPr>
              <a:t>تحليل البيانات المتقدم</a:t>
            </a:r>
          </a:p>
        </p:txBody>
      </p:sp>
    </p:spTree>
    <p:extLst>
      <p:ext uri="{BB962C8B-B14F-4D97-AF65-F5344CB8AC3E}">
        <p14:creationId xmlns:p14="http://schemas.microsoft.com/office/powerpoint/2010/main" val="2420127026"/>
      </p:ext>
    </p:extLst>
  </p:cSld>
  <p:clrMapOvr>
    <a:masterClrMapping/>
  </p:clrMapOvr>
  <mc:AlternateContent xmlns:mc="http://schemas.openxmlformats.org/markup-compatibility/2006">
    <mc:Choice xmlns:p14="http://schemas.microsoft.com/office/powerpoint/2010/main" Requires="p14">
      <p:transition p14:dur="10" advTm="53323"/>
    </mc:Choice>
    <mc:Fallback>
      <p:transition advTm="5332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D1FA2D3-4223-B342-F9F3-D27189A9830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CB27F12-1412-2097-FE1B-D05496FC2F9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E89557A-87B7-8CE9-B235-E8CB0D25B962}"/>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CFEA28BF-4965-EA38-66B2-0E9B25C83227}"/>
              </a:ext>
            </a:extLst>
          </p:cNvPr>
          <p:cNvSpPr txBox="1"/>
          <p:nvPr/>
        </p:nvSpPr>
        <p:spPr>
          <a:xfrm>
            <a:off x="797324" y="1809941"/>
            <a:ext cx="10198632" cy="5878532"/>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تحويل المقابلات النوعية والنصوص والملاحظات الميدانية إلى بيانات قابلة للتحليل الكمي.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تحليل شامل للبيانات الاقتصادية والمالية والاجتماعية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تحليل البيانات الكيفية والنوعية بطرق كمية: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 تحليل العلاقات  المعقدة: معالجة بيانات ضخمة من مصادر متعددة (حكومية وخاصة ودولية وأكاديمية) تحليل العلاقات المعقدة بين المتغيرات الاقتصادية والاجتماعية والديموغرافية بسرعة فائقة.</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48447D1-0337-23F3-0C36-CC22205A21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DE21953-C4DC-88B7-3C06-ABC79856BE2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90637607"/>
      </p:ext>
    </p:extLst>
  </p:cSld>
  <p:clrMapOvr>
    <a:masterClrMapping/>
  </p:clrMapOvr>
  <mc:AlternateContent xmlns:mc="http://schemas.openxmlformats.org/markup-compatibility/2006" xmlns:p14="http://schemas.microsoft.com/office/powerpoint/2010/main">
    <mc:Choice Requires="p14">
      <p:transition p14:dur="10" advTm="288563"/>
    </mc:Choice>
    <mc:Fallback xmlns="">
      <p:transition advTm="288563"/>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39591F-6131-4394-2BCB-324745D4B4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468053-8E52-D7BB-A5C7-474383CF05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6B09BCC4-839E-585E-47CB-956316612F00}"/>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00746373-FBEF-2AB5-6DB0-7A341C45BB89}"/>
              </a:ext>
            </a:extLst>
          </p:cNvPr>
          <p:cNvSpPr txBox="1"/>
          <p:nvPr/>
        </p:nvSpPr>
        <p:spPr>
          <a:xfrm>
            <a:off x="797324" y="1809941"/>
            <a:ext cx="10198632" cy="5878532"/>
          </a:xfrm>
          <a:prstGeom prst="rect">
            <a:avLst/>
          </a:prstGeom>
          <a:noFill/>
        </p:spPr>
        <p:txBody>
          <a:bodyPr wrap="square" rtlCol="0">
            <a:spAutoFit/>
          </a:bodyPr>
          <a:lstStyle/>
          <a:p>
            <a:pPr algn="r" rtl="1"/>
            <a:r>
              <a:rPr lang="ar-EG" sz="3200" dirty="0">
                <a:solidFill>
                  <a:srgbClr val="2D3956"/>
                </a:solidFill>
                <a:latin typeface="Alexandria" charset="0"/>
                <a:cs typeface="Alexandria" charset="0"/>
              </a:rPr>
              <a:t>اكتشاف العلاقات السببية المخفية: استخدام </a:t>
            </a:r>
            <a:r>
              <a:rPr lang="en-US" sz="3200" dirty="0">
                <a:solidFill>
                  <a:srgbClr val="2D3956"/>
                </a:solidFill>
                <a:latin typeface="Alexandria" charset="0"/>
                <a:cs typeface="Alexandria" charset="0"/>
              </a:rPr>
              <a:t>Causal Inference </a:t>
            </a:r>
            <a:r>
              <a:rPr lang="ar-EG" sz="3200" dirty="0">
                <a:solidFill>
                  <a:srgbClr val="2D3956"/>
                </a:solidFill>
                <a:latin typeface="Alexandria" charset="0"/>
                <a:cs typeface="Alexandria" charset="0"/>
              </a:rPr>
              <a:t>و</a:t>
            </a:r>
            <a:r>
              <a:rPr lang="en-US" sz="3200" dirty="0">
                <a:solidFill>
                  <a:srgbClr val="2D3956"/>
                </a:solidFill>
                <a:latin typeface="Alexandria" charset="0"/>
                <a:cs typeface="Alexandria" charset="0"/>
              </a:rPr>
              <a:t>Treatment Effects </a:t>
            </a:r>
            <a:r>
              <a:rPr lang="ar-EG" sz="3200" dirty="0">
                <a:solidFill>
                  <a:srgbClr val="2D3956"/>
                </a:solidFill>
                <a:latin typeface="Alexandria" charset="0"/>
                <a:cs typeface="Alexandria" charset="0"/>
              </a:rPr>
              <a:t>لاكتشاف العلاقات السببية الحقيقية وليس فقط الارتباطات. مهم جداً لتقييم السياسات الاجتماعية والاقتصادية</a:t>
            </a:r>
          </a:p>
          <a:p>
            <a:pPr algn="r" rtl="1"/>
            <a:r>
              <a:rPr lang="ar-EG" sz="3200" dirty="0">
                <a:solidFill>
                  <a:srgbClr val="2D3956"/>
                </a:solidFill>
                <a:latin typeface="Alexandria" charset="0"/>
                <a:cs typeface="Alexandria" charset="0"/>
              </a:rPr>
              <a:t>التنبؤات الاقتصادية والاجتماعية الموثوقة: نماذج تنبؤية قوية للاتجاهات الاقتصادية والتوظيف والفقر والتنقل الاجتماعي والتحضر والهجرة بدقة عالية جدا.</a:t>
            </a: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363B7C5C-F25B-932F-B786-94E393F811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9412AA99-3B65-38EB-811D-B53D0E5C6261}"/>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563265703"/>
      </p:ext>
    </p:extLst>
  </p:cSld>
  <p:clrMapOvr>
    <a:masterClrMapping/>
  </p:clrMapOvr>
  <mc:AlternateContent xmlns:mc="http://schemas.openxmlformats.org/markup-compatibility/2006" xmlns:p14="http://schemas.microsoft.com/office/powerpoint/2010/main">
    <mc:Choice Requires="p14">
      <p:transition p14:dur="10" advTm="62020"/>
    </mc:Choice>
    <mc:Fallback xmlns="">
      <p:transition advTm="6202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333483-CCE7-252B-83D1-F2DF6A4611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3A8B951-66D9-8FB7-1CE4-F47B08A5B6C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CC2051A-09C4-13C6-6217-F2F632E2B628}"/>
              </a:ext>
            </a:extLst>
          </p:cNvPr>
          <p:cNvSpPr txBox="1"/>
          <p:nvPr/>
        </p:nvSpPr>
        <p:spPr>
          <a:xfrm>
            <a:off x="889000" y="1888600"/>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تحليل السلاسل الزمنية المتقدمة: تطبيق النماذج الديناميكية المتقدمة </a:t>
            </a:r>
            <a:r>
              <a:rPr lang="en-US" sz="3200" dirty="0">
                <a:solidFill>
                  <a:srgbClr val="2D3956"/>
                </a:solidFill>
                <a:latin typeface="Alexandria" charset="0"/>
              </a:rPr>
              <a:t>Autoregressive Distributed Lag </a:t>
            </a:r>
            <a:r>
              <a:rPr lang="ar-EG" sz="3200" dirty="0">
                <a:solidFill>
                  <a:srgbClr val="2D3956"/>
                </a:solidFill>
                <a:latin typeface="Alexandria" charset="0"/>
              </a:rPr>
              <a:t>والنماذج الخطية الديناميكية والسلاسل الزمنية ذات الهياكل المتغيرة</a:t>
            </a:r>
          </a:p>
          <a:p>
            <a:pPr marL="457200" indent="-457200" algn="just" rtl="1">
              <a:buFont typeface="Wingdings" panose="05000000000000000000" pitchFamily="2" charset="2"/>
              <a:buChar char="§"/>
            </a:pPr>
            <a:r>
              <a:rPr lang="ar-EG" sz="3200" dirty="0">
                <a:solidFill>
                  <a:srgbClr val="2D3956"/>
                </a:solidFill>
                <a:latin typeface="Alexandria" charset="0"/>
              </a:rPr>
              <a:t>نمذجة السيناريوهات والتحليل السياسي: محاكاة سيناريوهات بديلة للسياسات الاقتصادية والاجتماعية ودراسة تأثيراتها المتوقعة على الفئات السكانية المختلفة</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6282E0B-E337-ECFA-617E-C9FB9BEC971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A0854D6-31FB-F444-70B9-32D32321BA4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291450251"/>
      </p:ext>
    </p:extLst>
  </p:cSld>
  <p:clrMapOvr>
    <a:masterClrMapping/>
  </p:clrMapOvr>
  <mc:AlternateContent xmlns:mc="http://schemas.openxmlformats.org/markup-compatibility/2006" xmlns:p14="http://schemas.microsoft.com/office/powerpoint/2010/main">
    <mc:Choice Requires="p14">
      <p:transition p14:dur="10" advTm="117412"/>
    </mc:Choice>
    <mc:Fallback xmlns="">
      <p:transition advTm="117412"/>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B39098-CF83-E77C-D9AC-111C538853B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5F76FD-F804-7A8D-8315-899245A4744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121B628-96E0-834C-3B88-B1D4E4546D3D}"/>
              </a:ext>
            </a:extLst>
          </p:cNvPr>
          <p:cNvSpPr txBox="1"/>
          <p:nvPr/>
        </p:nvSpPr>
        <p:spPr>
          <a:xfrm>
            <a:off x="889000" y="1888600"/>
            <a:ext cx="10198632" cy="4401205"/>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تحليل المتغيرات المؤثرة والتفاعلات: اكتشاف المتغيرات الحقيقية المؤثرة على النتيجة والتفاعلات المعقدة بينها والآثار غير الخطية.</a:t>
            </a:r>
          </a:p>
          <a:p>
            <a:pPr marL="457200" indent="-457200" algn="just" rtl="1">
              <a:buFont typeface="Wingdings" panose="05000000000000000000" pitchFamily="2" charset="2"/>
              <a:buChar char="§"/>
            </a:pPr>
            <a:r>
              <a:rPr lang="ar-EG" sz="3200" dirty="0">
                <a:solidFill>
                  <a:srgbClr val="2D3956"/>
                </a:solidFill>
                <a:latin typeface="Alexandria" charset="0"/>
              </a:rPr>
              <a:t>معالجة البيانات الناقصة والمحدودة: تقنيات متقدمة للتعامل مع البيانات الناقصة والمفقودة وقياس درجة عدم اليقين وتأثيرها على النتائج.</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91F2A21-7DD6-9BAD-5C86-3A94C42E9C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CE29C47F-1758-577E-07E0-32D23F35647F}"/>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2458600"/>
      </p:ext>
    </p:extLst>
  </p:cSld>
  <p:clrMapOvr>
    <a:masterClrMapping/>
  </p:clrMapOvr>
  <mc:AlternateContent xmlns:mc="http://schemas.openxmlformats.org/markup-compatibility/2006">
    <mc:Choice xmlns:p14="http://schemas.microsoft.com/office/powerpoint/2010/main" Requires="p14">
      <p:transition p14:dur="10" advTm="117412"/>
    </mc:Choice>
    <mc:Fallback>
      <p:transition advTm="11741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8D2D42-8771-11DE-0D15-27F715C370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AFCF75D-DEE2-E3BD-5F66-62C8C45FAEF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D86301A-1CF7-0947-403D-6908612921A7}"/>
              </a:ext>
            </a:extLst>
          </p:cNvPr>
          <p:cNvSpPr txBox="1"/>
          <p:nvPr/>
        </p:nvSpPr>
        <p:spPr>
          <a:xfrm>
            <a:off x="889000" y="1888600"/>
            <a:ext cx="10198632" cy="5878532"/>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يساعد الذكاء الاصطناعي على فهم التغيرات المناخية المعقدة جداً والتنبؤ بالأحداث البيئية الخطيرة بدقة عالية جداً. </a:t>
            </a:r>
          </a:p>
          <a:p>
            <a:pPr marL="457200" indent="-457200" algn="just" rtl="1">
              <a:buFont typeface="Wingdings" panose="05000000000000000000" pitchFamily="2" charset="2"/>
              <a:buChar char="§"/>
            </a:pPr>
            <a:r>
              <a:rPr lang="ar-EG" sz="3200" dirty="0">
                <a:solidFill>
                  <a:srgbClr val="2D3956"/>
                </a:solidFill>
                <a:latin typeface="Alexandria" charset="0"/>
              </a:rPr>
              <a:t>يحلل مليارات نقاط البيانات من أنظمة المراقبة العالمية ومحطات الأرصاد الجوية والأقمار الصناعية والمستشعرات الذكية. </a:t>
            </a:r>
          </a:p>
          <a:p>
            <a:pPr marL="457200" indent="-457200" algn="just" rtl="1">
              <a:buFont typeface="Wingdings" panose="05000000000000000000" pitchFamily="2" charset="2"/>
              <a:buChar char="§"/>
            </a:pPr>
            <a:r>
              <a:rPr lang="ar-EG" sz="3200" dirty="0">
                <a:solidFill>
                  <a:srgbClr val="2D3956"/>
                </a:solidFill>
                <a:latin typeface="Alexandria" charset="0"/>
              </a:rPr>
              <a:t>يتيح الذكاء الاصطناعي للعلماء فهم السيناريوهات المناخية المختلفة والتخطيط الاستراتيجي للتكيف والتخفيف من التغيرات المناخية</a:t>
            </a:r>
          </a:p>
          <a:p>
            <a:pPr marL="457200" indent="-457200" algn="just" rtl="1">
              <a:buFont typeface="Wingdings" panose="05000000000000000000" pitchFamily="2" charset="2"/>
              <a:buChar char="§"/>
            </a:pPr>
            <a:r>
              <a:rPr lang="ar-EG" sz="3200" dirty="0">
                <a:solidFill>
                  <a:srgbClr val="2D3956"/>
                </a:solidFill>
                <a:latin typeface="Alexandria" charset="0"/>
              </a:rPr>
              <a:t>يدعم البحث في الاقتصاد الأخضر والاقتصاد الأزرق والتنمية المستدامة.</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72696D5-DD75-1468-BBBC-3C98A2C773D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ACF6F779-C5AC-4603-1B62-3CF62F07451B}"/>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EC004025-3FA9-2511-A8F7-6BA2D670593C}"/>
              </a:ext>
            </a:extLst>
          </p:cNvPr>
          <p:cNvSpPr txBox="1"/>
          <p:nvPr/>
        </p:nvSpPr>
        <p:spPr>
          <a:xfrm>
            <a:off x="1704136" y="807515"/>
            <a:ext cx="7557851" cy="707886"/>
          </a:xfrm>
          <a:prstGeom prst="rect">
            <a:avLst/>
          </a:prstGeom>
          <a:noFill/>
        </p:spPr>
        <p:txBody>
          <a:bodyPr wrap="square" rtlCol="1">
            <a:spAutoFit/>
          </a:bodyPr>
          <a:lstStyle/>
          <a:p>
            <a:pPr algn="ctr" rtl="1"/>
            <a:r>
              <a:rPr lang="ar-SA" sz="4000" b="1" dirty="0">
                <a:solidFill>
                  <a:srgbClr val="2D3956"/>
                </a:solidFill>
                <a:latin typeface="Alexandria" charset="0"/>
                <a:cs typeface="Alexandria" charset="0"/>
              </a:rPr>
              <a:t>أبحاث المناخ والبيئة والاقتصاد الأخضر</a:t>
            </a:r>
          </a:p>
        </p:txBody>
      </p:sp>
    </p:spTree>
    <p:extLst>
      <p:ext uri="{BB962C8B-B14F-4D97-AF65-F5344CB8AC3E}">
        <p14:creationId xmlns:p14="http://schemas.microsoft.com/office/powerpoint/2010/main" val="1109747253"/>
      </p:ext>
    </p:extLst>
  </p:cSld>
  <p:clrMapOvr>
    <a:masterClrMapping/>
  </p:clrMapOvr>
  <mc:AlternateContent xmlns:mc="http://schemas.openxmlformats.org/markup-compatibility/2006" xmlns:p14="http://schemas.microsoft.com/office/powerpoint/2010/main">
    <mc:Choice Requires="p14">
      <p:transition p14:dur="10" advTm="450787"/>
    </mc:Choice>
    <mc:Fallback xmlns="">
      <p:transition advTm="450787"/>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544BD6-A649-42B4-1432-D8F6F6F7E92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C736900-8ACA-7B71-A24A-35FCD1E2F34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F2838B-81CC-08D1-F759-BAD50032C3E6}"/>
              </a:ext>
            </a:extLst>
          </p:cNvPr>
          <p:cNvSpPr txBox="1"/>
          <p:nvPr/>
        </p:nvSpPr>
        <p:spPr>
          <a:xfrm>
            <a:off x="889000" y="1888600"/>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rPr>
              <a:t>توقعات الطقس المتقدمة: تنبؤات دقيقة جداً بأنماط الطقس والعواصف القاسية والأمطار الغزيرة والثلوج</a:t>
            </a:r>
          </a:p>
          <a:p>
            <a:pPr marL="457200" indent="-457200" algn="just" rtl="1">
              <a:buFont typeface="Wingdings" panose="05000000000000000000" pitchFamily="2" charset="2"/>
              <a:buChar char="§"/>
            </a:pPr>
            <a:r>
              <a:rPr lang="ar-EG" sz="3200" dirty="0">
                <a:solidFill>
                  <a:srgbClr val="2D3956"/>
                </a:solidFill>
                <a:latin typeface="Alexandria" charset="0"/>
              </a:rPr>
              <a:t>نمذجة المناخ طويلة المدى: فهم عميق للتأثيرات المستقبلية لتغير المناخ على الاقتصاد والزراعة والصحة</a:t>
            </a:r>
          </a:p>
          <a:p>
            <a:pPr marL="457200" indent="-457200" algn="just" rtl="1">
              <a:buFont typeface="Wingdings" panose="05000000000000000000" pitchFamily="2" charset="2"/>
              <a:buChar char="§"/>
            </a:pPr>
            <a:r>
              <a:rPr lang="ar-EG" sz="3200" dirty="0">
                <a:solidFill>
                  <a:srgbClr val="2D3956"/>
                </a:solidFill>
                <a:latin typeface="Alexandria" charset="0"/>
              </a:rPr>
              <a:t>الإنذار المبكر للكوارث: تنبيهات فورية للأحداث المناخية القاسية الممكنة مما يسمح بالإجلاء والاستعداد</a:t>
            </a:r>
          </a:p>
          <a:p>
            <a:pPr algn="just" rtl="1"/>
            <a:endParaRPr lang="ar-EG" sz="3200" dirty="0">
              <a:solidFill>
                <a:srgbClr val="2D3956"/>
              </a:solidFill>
              <a:latin typeface="Alexandria" charset="0"/>
            </a:endParaRP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8340952-F7DE-85E7-C26F-DE3926E7B7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BD2BCF2-18E5-F459-0395-CBF0E91E3FF3}"/>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8541807"/>
      </p:ext>
    </p:extLst>
  </p:cSld>
  <p:clrMapOvr>
    <a:masterClrMapping/>
  </p:clrMapOvr>
  <mc:AlternateContent xmlns:mc="http://schemas.openxmlformats.org/markup-compatibility/2006" xmlns:p14="http://schemas.microsoft.com/office/powerpoint/2010/main">
    <mc:Choice Requires="p14">
      <p:transition p14:dur="10" advTm="293238"/>
    </mc:Choice>
    <mc:Fallback xmlns="">
      <p:transition advTm="293238"/>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AE6E38-B52D-3AE9-3427-B5FBD1539DB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B4FA091-B3A3-CD50-910F-4128948DBF62}"/>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7AFA788-1FA6-EAA6-9A0F-DE5EF8BE7097}"/>
              </a:ext>
            </a:extLst>
          </p:cNvPr>
          <p:cNvSpPr txBox="1"/>
          <p:nvPr/>
        </p:nvSpPr>
        <p:spPr>
          <a:xfrm>
            <a:off x="797324" y="1888600"/>
            <a:ext cx="10198632" cy="3416320"/>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تحليل البيانات الجيوفيزيائية: معالجة بيانات الأقمار الصناعية والرادارات والأنظمة المراقبة المتقدمة</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دراسة التنوع البيولوجي: تتبع تأثر الأنواع والنظم البيئية بتغير المناخ والبحث عن حلول عن الباحث التقليدي.</a:t>
            </a: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ECD82C-65AE-6F23-1541-8D6A01498A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AF88251-283D-4B3F-3C41-291151886C55}"/>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3400027"/>
      </p:ext>
    </p:extLst>
  </p:cSld>
  <p:clrMapOvr>
    <a:masterClrMapping/>
  </p:clrMapOvr>
  <mc:AlternateContent xmlns:mc="http://schemas.openxmlformats.org/markup-compatibility/2006" xmlns:p14="http://schemas.microsoft.com/office/powerpoint/2010/main">
    <mc:Choice Requires="p14">
      <p:transition p14:dur="10" advTm="67435"/>
    </mc:Choice>
    <mc:Fallback xmlns="">
      <p:transition advTm="6743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AACEBC-E208-2DA5-D75F-A2781D38A4E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AAE7643-30C2-0186-310D-E109173B2D6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A9F7194-26E5-6094-6A5C-FC6786B68376}"/>
              </a:ext>
            </a:extLst>
          </p:cNvPr>
          <p:cNvSpPr txBox="1"/>
          <p:nvPr/>
        </p:nvSpPr>
        <p:spPr>
          <a:xfrm>
            <a:off x="889000" y="1918395"/>
            <a:ext cx="10198632" cy="5016758"/>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محرك بحث متقدم جداً ومتخصص مدعوم بالذكاء الاصطناعي والشبكات العصبية العميقة ، كما يحلل ويجمع ويفهم نتائج أكثر من 200 مليون ورقة بحثية وجدول ودراسة من جميع التخصصات والمجالات العلمية والأكاديمية. </a:t>
            </a:r>
          </a:p>
          <a:p>
            <a:pPr marL="457200" indent="-457200" algn="just" rtl="1">
              <a:buFont typeface="Wingdings" panose="05000000000000000000" pitchFamily="2" charset="2"/>
              <a:buChar char="§"/>
            </a:pPr>
            <a:r>
              <a:rPr lang="ar-EG" sz="3200" dirty="0">
                <a:latin typeface="Alexandria" charset="0"/>
                <a:cs typeface="Alexandria" charset="0"/>
              </a:rPr>
              <a:t>تستخدم معالجة اللغة الطبيعية المتقدمة جداً لفهم المعاني العميقة والسياق الكامل للنصوص والمقالات. الأداة تساعد الباحثين على الإجابة على أسئلتهم البحثية المعقدة بسرعة فائقة بدلاً من قضاء أسابيع وشهور في البحث اليدوي والمراجعات.</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48C3B8A-1F52-B65C-E7CE-EF04A2B43D1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F997E0CA-D100-19D4-B789-8815BAE14BE2}"/>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17097978"/>
      </p:ext>
    </p:extLst>
  </p:cSld>
  <p:clrMapOvr>
    <a:masterClrMapping/>
  </p:clrMapOvr>
  <mc:AlternateContent xmlns:mc="http://schemas.openxmlformats.org/markup-compatibility/2006" xmlns:p14="http://schemas.microsoft.com/office/powerpoint/2010/main">
    <mc:Choice Requires="p14">
      <p:transition p14:dur="10" advTm="88066"/>
    </mc:Choice>
    <mc:Fallback xmlns="">
      <p:transition advTm="88066"/>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763C63-FF28-DDC3-7D99-BBA8C855A7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ECFE83-8292-9CE2-7BB0-DCE035D70EDD}"/>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2F3800EF-256D-5785-C175-DCF4B7F5DCB9}"/>
              </a:ext>
            </a:extLst>
          </p:cNvPr>
          <p:cNvSpPr txBox="1"/>
          <p:nvPr/>
        </p:nvSpPr>
        <p:spPr>
          <a:xfrm>
            <a:off x="889000" y="1918395"/>
            <a:ext cx="10198632" cy="550920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الإجابات الدقيقة والشاملة والموثوقة: الحصول على إجابات واضحة وشاملة جداً للأسئلة البحثية المعقدة جداً والمتعددة الجوانب. </a:t>
            </a:r>
          </a:p>
          <a:p>
            <a:pPr marL="457200" indent="-457200" algn="just" rtl="1">
              <a:buFont typeface="Wingdings" panose="05000000000000000000" pitchFamily="2" charset="2"/>
              <a:buChar char="§"/>
            </a:pPr>
            <a:r>
              <a:rPr lang="ar-EG" sz="3200" dirty="0">
                <a:latin typeface="Alexandria" charset="0"/>
                <a:cs typeface="Alexandria" charset="0"/>
              </a:rPr>
              <a:t>الإجماع العلمي والتوافق والاختلافات: تجميع الأدلة من دراسات متعددة جداً ومتنوعة من دول ومؤسسات مختلفة ويشير بوضوح إلى الاتفاق والاختلاف بين الدراسات والمدارس الفكرية المختلفة</a:t>
            </a:r>
          </a:p>
          <a:p>
            <a:pPr marL="457200" indent="-457200" algn="just" rtl="1">
              <a:buFont typeface="Wingdings" panose="05000000000000000000" pitchFamily="2" charset="2"/>
              <a:buChar char="§"/>
            </a:pPr>
            <a:r>
              <a:rPr lang="ar-EG" sz="3200" dirty="0">
                <a:latin typeface="Alexandria" charset="0"/>
                <a:cs typeface="Alexandria" charset="0"/>
              </a:rPr>
              <a:t>المراجع العلمية الموثوقة والموثقة: كل إجابة ومعلومة مدعومة بمراجع علمية موثوقة وقابلة للتحقق والرجوع إليها مباشرة. يمكن تحميل الأوراق الأصلية. </a:t>
            </a:r>
          </a:p>
          <a:p>
            <a:pPr marL="457200" indent="-457200" algn="just" rtl="1">
              <a:buFont typeface="Wingdings" panose="05000000000000000000" pitchFamily="2" charset="2"/>
              <a:buChar char="§"/>
            </a:pPr>
            <a:endParaRPr lang="ar-EG" sz="3200" dirty="0">
              <a:latin typeface="Alexandria" charset="0"/>
              <a:cs typeface="Alexandria" charset="0"/>
            </a:endParaRP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FEF7778-9D13-4D82-E014-52BF7F40E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BD9C80B1-FD85-0EEB-C234-DF8E275E241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89903219"/>
      </p:ext>
    </p:extLst>
  </p:cSld>
  <p:clrMapOvr>
    <a:masterClrMapping/>
  </p:clrMapOvr>
  <mc:AlternateContent xmlns:mc="http://schemas.openxmlformats.org/markup-compatibility/2006">
    <mc:Choice xmlns:p14="http://schemas.microsoft.com/office/powerpoint/2010/main" Requires="p14">
      <p:transition p14:dur="10" advTm="88066"/>
    </mc:Choice>
    <mc:Fallback>
      <p:transition advTm="88066"/>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D85798-4C22-05A7-D368-AC5AC367163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47752D-3D15-D823-20BB-809132E21FF7}"/>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6932A1B0-F85F-56AF-DCF0-238F1ECAD571}"/>
              </a:ext>
            </a:extLst>
          </p:cNvPr>
          <p:cNvSpPr txBox="1"/>
          <p:nvPr/>
        </p:nvSpPr>
        <p:spPr>
          <a:xfrm>
            <a:off x="889000" y="1918395"/>
            <a:ext cx="10198632" cy="4031873"/>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charset="0"/>
                <a:cs typeface="Alexandria" charset="0"/>
              </a:rPr>
              <a:t>توفير الوقت: اختزال أسابيع وشهور من البحث اليدوي إلى دقائق معدودة فقط. توفير مئات الساعات من عمل الباحث</a:t>
            </a:r>
          </a:p>
          <a:p>
            <a:pPr marL="457200" indent="-457200" algn="just" rtl="1">
              <a:buFont typeface="Wingdings" panose="05000000000000000000" pitchFamily="2" charset="2"/>
              <a:buChar char="§"/>
            </a:pPr>
            <a:r>
              <a:rPr lang="ar-EG" sz="3200" dirty="0">
                <a:latin typeface="Alexandria" charset="0"/>
                <a:cs typeface="Alexandria" charset="0"/>
              </a:rPr>
              <a:t>البحث المتقدم والمرن: إمكانية البحث عن أي موضوع أو سؤال بحثي بأي صيغة ولغة والحصول على نتائج ذات صلة قوية</a:t>
            </a:r>
          </a:p>
          <a:p>
            <a:pPr marL="457200" indent="-457200" algn="just" rtl="1">
              <a:buFont typeface="Wingdings" panose="05000000000000000000" pitchFamily="2" charset="2"/>
              <a:buChar char="§"/>
            </a:pPr>
            <a:r>
              <a:rPr lang="ar-EG" sz="3200" dirty="0">
                <a:latin typeface="Alexandria" charset="0"/>
                <a:cs typeface="Alexandria" charset="0"/>
              </a:rPr>
              <a:t>التحديثات المستمرة: قاعدة البيانات تتحدث بشكل مستمر بأحدث الأوراق البحثية </a:t>
            </a:r>
          </a:p>
          <a:p>
            <a:pPr algn="r" rtl="1"/>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2178827-6149-A57E-E3A3-938500893B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34EF796B-E78C-8BDF-B530-F12CB03C0C3D}"/>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40658798"/>
      </p:ext>
    </p:extLst>
  </p:cSld>
  <p:clrMapOvr>
    <a:masterClrMapping/>
  </p:clrMapOvr>
  <mc:AlternateContent xmlns:mc="http://schemas.openxmlformats.org/markup-compatibility/2006">
    <mc:Choice xmlns:p14="http://schemas.microsoft.com/office/powerpoint/2010/main" Requires="p14">
      <p:transition p14:dur="10" advTm="88066"/>
    </mc:Choice>
    <mc:Fallback>
      <p:transition advTm="88066"/>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FC8CF-0753-837D-0BA6-C1C408B14CDB}"/>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8213FF0B-8917-B3FF-93C0-1D251E0C4D8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BBEAB0A0-EE19-4042-FC7D-EB4F0248D48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2F35FA2-607D-0264-0090-CA895126041C}"/>
              </a:ext>
            </a:extLst>
          </p:cNvPr>
          <p:cNvSpPr txBox="1"/>
          <p:nvPr/>
        </p:nvSpPr>
        <p:spPr>
          <a:xfrm>
            <a:off x="3053845" y="2942000"/>
            <a:ext cx="7869794" cy="1754326"/>
          </a:xfrm>
          <a:prstGeom prst="rect">
            <a:avLst/>
          </a:prstGeom>
          <a:noFill/>
        </p:spPr>
        <p:txBody>
          <a:bodyPr wrap="square" rtlCol="0">
            <a:spAutoFit/>
          </a:bodyPr>
          <a:lstStyle/>
          <a:p>
            <a:pPr algn="ctr" rtl="1"/>
            <a:r>
              <a:rPr lang="ar-EG" sz="3600" b="1" dirty="0">
                <a:solidFill>
                  <a:schemeClr val="accent1"/>
                </a:solidFill>
                <a:latin typeface="Alexandria" charset="0"/>
                <a:cs typeface="Alexandria" charset="0"/>
              </a:rPr>
              <a:t>أشهر أدوات الذكاء الاصطناعي في البحث العلمي</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4B358E96-3BC5-4AE2-DE33-AAF80C47CC3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F4010F2-FF84-FA5F-E3A3-0628B8071C2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B60C69C9-FD4B-A938-19CF-728C32FC02A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DA6D2746-EBE6-91F3-2DA9-34A3C43B1122}"/>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6078336"/>
      </p:ext>
    </p:extLst>
  </p:cSld>
  <p:clrMapOvr>
    <a:masterClrMapping/>
  </p:clrMapOvr>
  <mc:AlternateContent xmlns:mc="http://schemas.openxmlformats.org/markup-compatibility/2006">
    <mc:Choice xmlns:p14="http://schemas.microsoft.com/office/powerpoint/2010/main" Requires="p14">
      <p:transition spd="slow" p14:dur="2000" advTm="7221"/>
    </mc:Choice>
    <mc:Fallback>
      <p:transition spd="slow" advTm="7221"/>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B1DFF9-336F-EC04-C364-CD16ECE02C0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837D47-BCC8-9133-4E69-420981E9BA1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25CB4BE-001C-4A62-6402-652CC4732B5C}"/>
              </a:ext>
            </a:extLst>
          </p:cNvPr>
          <p:cNvSpPr txBox="1"/>
          <p:nvPr/>
        </p:nvSpPr>
        <p:spPr>
          <a:xfrm>
            <a:off x="889000" y="2055748"/>
            <a:ext cx="10198632" cy="5386090"/>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منصة ذكية متخصصة في تسريع المراجعات الأدبية والدراسات النوعية. تستخدم تقنيات التعلم الآلي لفهم السياق والمعاني.</a:t>
            </a:r>
          </a:p>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البحث الشامل: البحث الآلي والذكي في أكثر من 125 مليون ورقة بحثية</a:t>
            </a:r>
          </a:p>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استخلاص ذكي: استخراج البيانات الرئيسية والنتائج المهمة تلقائيًا</a:t>
            </a:r>
          </a:p>
          <a:p>
            <a:pPr marL="457200" indent="-457200" algn="just" rtl="1">
              <a:buFont typeface="Wingdings" panose="05000000000000000000" pitchFamily="2" charset="2"/>
              <a:buChar char="§"/>
            </a:pPr>
            <a:r>
              <a:rPr lang="ar-EG" sz="3200" dirty="0">
                <a:solidFill>
                  <a:srgbClr val="2D3956"/>
                </a:solidFill>
                <a:latin typeface="Alexandria" charset="0"/>
                <a:cs typeface="Alexandria" charset="0"/>
              </a:rPr>
              <a:t>التقارير المنظمة: إنشاء تقارير موجزة منظمة بشكل احترافي وجاهزة للاستخدام</a:t>
            </a:r>
          </a:p>
          <a:p>
            <a:pPr algn="r" rtl="1"/>
            <a:r>
              <a:rPr lang="ar-EG" sz="3200" dirty="0">
                <a:solidFill>
                  <a:srgbClr val="2D3956"/>
                </a:solidFill>
                <a:latin typeface="Alexandria" charset="0"/>
                <a:cs typeface="Alexandria" charset="0"/>
              </a:rPr>
              <a:t> </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7A2B335-5713-86D0-B55D-0B10943AD35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D686DAB4-DB80-4067-5D15-0879AC12E347}"/>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2" name="مربع نص 1">
            <a:extLst>
              <a:ext uri="{FF2B5EF4-FFF2-40B4-BE49-F238E27FC236}">
                <a16:creationId xmlns:a16="http://schemas.microsoft.com/office/drawing/2014/main" id="{37618552-7D78-37DD-8463-1757ABC5870D}"/>
              </a:ext>
            </a:extLst>
          </p:cNvPr>
          <p:cNvSpPr txBox="1"/>
          <p:nvPr/>
        </p:nvSpPr>
        <p:spPr>
          <a:xfrm>
            <a:off x="2192594" y="993459"/>
            <a:ext cx="6518787" cy="584775"/>
          </a:xfrm>
          <a:prstGeom prst="rect">
            <a:avLst/>
          </a:prstGeom>
          <a:noFill/>
        </p:spPr>
        <p:txBody>
          <a:bodyPr wrap="square" rtlCol="1">
            <a:spAutoFit/>
          </a:bodyPr>
          <a:lstStyle/>
          <a:p>
            <a:pPr algn="ctr" rtl="1"/>
            <a:r>
              <a:rPr lang="en-US" sz="3200" b="1">
                <a:solidFill>
                  <a:srgbClr val="2D3956"/>
                </a:solidFill>
                <a:latin typeface="Alexandria" charset="0"/>
                <a:cs typeface="Alexandria" charset="0"/>
              </a:rPr>
              <a:t>Elicit</a:t>
            </a:r>
            <a:endParaRPr lang="ar-SA" sz="3200" b="1" dirty="0">
              <a:solidFill>
                <a:srgbClr val="2D3956"/>
              </a:solidFill>
              <a:latin typeface="Alexandria" charset="0"/>
              <a:cs typeface="Alexandria" charset="0"/>
            </a:endParaRPr>
          </a:p>
        </p:txBody>
      </p:sp>
    </p:spTree>
    <p:extLst>
      <p:ext uri="{BB962C8B-B14F-4D97-AF65-F5344CB8AC3E}">
        <p14:creationId xmlns:p14="http://schemas.microsoft.com/office/powerpoint/2010/main" val="436582577"/>
      </p:ext>
    </p:extLst>
  </p:cSld>
  <p:clrMapOvr>
    <a:masterClrMapping/>
  </p:clrMapOvr>
  <mc:AlternateContent xmlns:mc="http://schemas.openxmlformats.org/markup-compatibility/2006" xmlns:p14="http://schemas.microsoft.com/office/powerpoint/2010/main">
    <mc:Choice Requires="p14">
      <p:transition p14:dur="10" advTm="24254"/>
    </mc:Choice>
    <mc:Fallback xmlns="">
      <p:transition advTm="2425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0FA87A-1D5F-2F93-91CA-06E430251D5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4520424-C8FA-BD17-D9D3-2E33AA0D42C5}"/>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39080F1-4309-C65B-BE9C-7FAC2F5FCAB5}"/>
              </a:ext>
            </a:extLst>
          </p:cNvPr>
          <p:cNvSpPr txBox="1"/>
          <p:nvPr/>
        </p:nvSpPr>
        <p:spPr>
          <a:xfrm>
            <a:off x="1543666" y="993431"/>
            <a:ext cx="7034614" cy="1015663"/>
          </a:xfrm>
          <a:prstGeom prst="rect">
            <a:avLst/>
          </a:prstGeom>
          <a:noFill/>
        </p:spPr>
        <p:txBody>
          <a:bodyPr wrap="square" rtlCol="0">
            <a:spAutoFit/>
          </a:bodyPr>
          <a:lstStyle/>
          <a:p>
            <a:pPr algn="r" rtl="1"/>
            <a:r>
              <a:rPr lang="en-US" sz="2800" b="1" dirty="0">
                <a:latin typeface="Alexandria" charset="0"/>
                <a:cs typeface="Alexandria" charset="0"/>
              </a:rPr>
              <a:t> </a:t>
            </a:r>
          </a:p>
          <a:p>
            <a:pPr algn="r" rtl="1"/>
            <a:endParaRPr lang="en-US" sz="3200" b="1" dirty="0">
              <a:latin typeface="Alexandria" charset="0"/>
              <a:cs typeface="Alexandria" charset="0"/>
            </a:endParaRPr>
          </a:p>
        </p:txBody>
      </p:sp>
      <p:sp>
        <p:nvSpPr>
          <p:cNvPr id="48" name="TextBox 47">
            <a:extLst>
              <a:ext uri="{FF2B5EF4-FFF2-40B4-BE49-F238E27FC236}">
                <a16:creationId xmlns:a16="http://schemas.microsoft.com/office/drawing/2014/main" id="{61DD65E7-EA52-648E-5275-01CDA6C6642B}"/>
              </a:ext>
            </a:extLst>
          </p:cNvPr>
          <p:cNvSpPr txBox="1"/>
          <p:nvPr/>
        </p:nvSpPr>
        <p:spPr>
          <a:xfrm>
            <a:off x="797324" y="1888600"/>
            <a:ext cx="10198632" cy="5878532"/>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يتيح للباحث الوصول السريع إلى معرفة موثوقة ومنظَّمة بدل الإغراق في مئات الروابط المتفرقة.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فهو يجمع بين قدرات البحث في الويب والتحليل اللغوي المتقدم ليقدّم إجابات مختصرة مدعومة بالمصادر الأصلية، مع إمكانية التعمّق في المقالات والأوراق العلمية المرتبطة بالموضوع. </a:t>
            </a:r>
          </a:p>
          <a:p>
            <a:pPr marL="457200" indent="-457200" algn="r" rtl="1">
              <a:buFont typeface="Wingdings" panose="05000000000000000000" pitchFamily="2" charset="2"/>
              <a:buChar char="§"/>
            </a:pPr>
            <a:r>
              <a:rPr lang="ar-EG" sz="3200" dirty="0">
                <a:solidFill>
                  <a:srgbClr val="2D3956"/>
                </a:solidFill>
                <a:latin typeface="Alexandria" charset="0"/>
                <a:cs typeface="Alexandria" charset="0"/>
              </a:rPr>
              <a:t> يقلّل وقت مراجعة الأدبيات، ويسهّل استكشاف اتجاهات البحث، وتوليد الأسئلة البحثية، وبناء خلفية نظرية أولية يمكن للباحث بعد ذلك تدقيقها وتوسيعها ذاتيًا</a:t>
            </a:r>
          </a:p>
          <a:p>
            <a:pPr algn="r" rtl="1"/>
            <a:endParaRPr lang="ar-EG" sz="3200" dirty="0">
              <a:solidFill>
                <a:srgbClr val="2D3956"/>
              </a:solidFill>
              <a:latin typeface="Alexandria" charset="0"/>
              <a:cs typeface="Alexandria" charset="0"/>
            </a:endParaRPr>
          </a:p>
          <a:p>
            <a:pPr algn="ctr" rtl="1"/>
            <a:r>
              <a:rPr lang="ar-EG" sz="2400" dirty="0">
                <a:latin typeface="Alexandria"/>
                <a:cs typeface="Sakkal Majalla" panose="02000000000000000000" pitchFamily="2" charset="-78"/>
              </a:rPr>
              <a:t> </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C409FB16-5EEF-2073-F0CE-A498C25ACFB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مربع نص 7">
            <a:extLst>
              <a:ext uri="{FF2B5EF4-FFF2-40B4-BE49-F238E27FC236}">
                <a16:creationId xmlns:a16="http://schemas.microsoft.com/office/drawing/2014/main" id="{17C5DB9F-CE11-CAD3-BA22-FD98754135E6}"/>
              </a:ext>
            </a:extLst>
          </p:cNvPr>
          <p:cNvSpPr txBox="1"/>
          <p:nvPr/>
        </p:nvSpPr>
        <p:spPr>
          <a:xfrm>
            <a:off x="918496" y="6150097"/>
            <a:ext cx="3462288" cy="369332"/>
          </a:xfrm>
          <a:prstGeom prst="rect">
            <a:avLst/>
          </a:prstGeom>
          <a:noFill/>
        </p:spPr>
        <p:txBody>
          <a:bodyPr wrap="square" rtlCol="1">
            <a:spAutoFit/>
          </a:bodyPr>
          <a:lstStyle/>
          <a:p>
            <a:r>
              <a:rPr lang="en-US" dirty="0"/>
              <a:t>https://midocean.edu.km/</a:t>
            </a:r>
          </a:p>
        </p:txBody>
      </p:sp>
      <p:sp>
        <p:nvSpPr>
          <p:cNvPr id="5" name="مربع نص 4">
            <a:extLst>
              <a:ext uri="{FF2B5EF4-FFF2-40B4-BE49-F238E27FC236}">
                <a16:creationId xmlns:a16="http://schemas.microsoft.com/office/drawing/2014/main" id="{86F1C0B4-CC62-4BB7-0CDC-D0AADE38681B}"/>
              </a:ext>
            </a:extLst>
          </p:cNvPr>
          <p:cNvSpPr txBox="1"/>
          <p:nvPr/>
        </p:nvSpPr>
        <p:spPr>
          <a:xfrm>
            <a:off x="4525039" y="883419"/>
            <a:ext cx="3923071" cy="707886"/>
          </a:xfrm>
          <a:prstGeom prst="rect">
            <a:avLst/>
          </a:prstGeom>
          <a:noFill/>
        </p:spPr>
        <p:txBody>
          <a:bodyPr wrap="square" rtlCol="1">
            <a:spAutoFit/>
          </a:bodyPr>
          <a:lstStyle/>
          <a:p>
            <a:r>
              <a:rPr lang="en-US" sz="4000" b="1" dirty="0"/>
              <a:t>perplexity</a:t>
            </a:r>
            <a:endParaRPr lang="ar-EG" sz="4000" b="1" dirty="0"/>
          </a:p>
        </p:txBody>
      </p:sp>
    </p:spTree>
    <p:extLst>
      <p:ext uri="{BB962C8B-B14F-4D97-AF65-F5344CB8AC3E}">
        <p14:creationId xmlns:p14="http://schemas.microsoft.com/office/powerpoint/2010/main" val="64606650"/>
      </p:ext>
    </p:extLst>
  </p:cSld>
  <p:clrMapOvr>
    <a:masterClrMapping/>
  </p:clrMapOvr>
  <mc:AlternateContent xmlns:mc="http://schemas.openxmlformats.org/markup-compatibility/2006" xmlns:p14="http://schemas.microsoft.com/office/powerpoint/2010/main">
    <mc:Choice Requires="p14">
      <p:transition p14:dur="10" advTm="44236"/>
    </mc:Choice>
    <mc:Fallback xmlns="">
      <p:transition advTm="4423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7F0E86-2DD3-11F0-BDB5-FB19E27AFC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F8D62-14F2-4A45-4274-492B9A7A543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DD392FCD-8131-46D4-25D9-7D6686C915D2}"/>
              </a:ext>
            </a:extLst>
          </p:cNvPr>
          <p:cNvSpPr txBox="1"/>
          <p:nvPr/>
        </p:nvSpPr>
        <p:spPr>
          <a:xfrm>
            <a:off x="490280" y="1818500"/>
            <a:ext cx="10541000" cy="3785652"/>
          </a:xfrm>
          <a:prstGeom prst="rect">
            <a:avLst/>
          </a:prstGeom>
          <a:noFill/>
        </p:spPr>
        <p:txBody>
          <a:bodyPr wrap="square" rtlCol="0">
            <a:spAutoFit/>
          </a:bodyPr>
          <a:lstStyle/>
          <a:p>
            <a:pPr marL="457200" indent="-457200" algn="r" rtl="1">
              <a:buFont typeface="Wingdings" panose="05000000000000000000" pitchFamily="2" charset="2"/>
              <a:buChar char="§"/>
            </a:pPr>
            <a:r>
              <a:rPr lang="ar-EG" sz="3200" dirty="0">
                <a:latin typeface="Alexandria" charset="0"/>
                <a:cs typeface="Alexandria" charset="0"/>
              </a:rPr>
              <a:t>أداة تفاعلية متقدمة تعرض شبكات الأبحاث والاستشهادات بصريًا. تساعد الباحثين على فهم العلاقات بين الدراسات المختلفة.</a:t>
            </a:r>
          </a:p>
          <a:p>
            <a:pPr marL="457200" indent="-457200" algn="r" rtl="1">
              <a:buFont typeface="Wingdings" panose="05000000000000000000" pitchFamily="2" charset="2"/>
              <a:buChar char="§"/>
            </a:pPr>
            <a:r>
              <a:rPr lang="ar-EG" sz="3200" dirty="0">
                <a:latin typeface="Alexandria" charset="0"/>
                <a:cs typeface="Alexandria" charset="0"/>
              </a:rPr>
              <a:t>خرائط الاستشهادات: رسم خرائط بصرية للعلاقات والاستشهادات بين الأوراق البحثية.</a:t>
            </a:r>
          </a:p>
          <a:p>
            <a:pPr marL="457200" indent="-457200" algn="r" rtl="1">
              <a:buFont typeface="Wingdings" panose="05000000000000000000" pitchFamily="2" charset="2"/>
              <a:buChar char="§"/>
            </a:pPr>
            <a:r>
              <a:rPr lang="ar-EG" sz="3200" dirty="0">
                <a:latin typeface="Alexandria" charset="0"/>
                <a:cs typeface="Alexandria" charset="0"/>
              </a:rPr>
              <a:t>الاكتشاف الذاتي: اكتشاف الأبحاث ذات الصلة بطريقة تلقائية ومنطقية</a:t>
            </a:r>
          </a:p>
          <a:p>
            <a:pPr marL="457200" indent="-457200" algn="r" rtl="1">
              <a:buFont typeface="Wingdings" panose="05000000000000000000" pitchFamily="2" charset="2"/>
              <a:buChar char="§"/>
            </a:pPr>
            <a:r>
              <a:rPr lang="ar-EG" sz="3200" dirty="0">
                <a:latin typeface="Alexandria" charset="0"/>
                <a:cs typeface="Alexandria" charset="0"/>
              </a:rPr>
              <a:t>تطور المجالات: تتبع تطور ونمو مجالات البحث عبر الزمن. </a:t>
            </a:r>
          </a:p>
          <a:p>
            <a:pPr algn="r" rtl="1"/>
            <a:endParaRPr lang="en-US" sz="32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085797-0059-F033-D1A2-54A5777A4F4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ED5FC87-4A12-57C3-00DD-457890C46C9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1252629B-74F7-B35C-950F-0A74CA15ABCE}"/>
              </a:ext>
            </a:extLst>
          </p:cNvPr>
          <p:cNvSpPr txBox="1"/>
          <p:nvPr/>
        </p:nvSpPr>
        <p:spPr>
          <a:xfrm>
            <a:off x="3923071" y="911107"/>
            <a:ext cx="4345858" cy="707886"/>
          </a:xfrm>
          <a:prstGeom prst="rect">
            <a:avLst/>
          </a:prstGeom>
          <a:noFill/>
        </p:spPr>
        <p:txBody>
          <a:bodyPr wrap="square" rtlCol="1">
            <a:spAutoFit/>
          </a:bodyPr>
          <a:lstStyle/>
          <a:p>
            <a:r>
              <a:rPr lang="en-US" altLang="en-US" sz="4000" b="1" dirty="0">
                <a:latin typeface="Times New Roman" panose="02020603050405020304" pitchFamily="18" charset="0"/>
                <a:cs typeface="Times New Roman" panose="02020603050405020304" pitchFamily="18" charset="0"/>
              </a:rPr>
              <a:t>Research Rabbit</a:t>
            </a:r>
            <a:endParaRPr lang="ar-EG" sz="4000" dirty="0"/>
          </a:p>
        </p:txBody>
      </p:sp>
    </p:spTree>
    <p:extLst>
      <p:ext uri="{BB962C8B-B14F-4D97-AF65-F5344CB8AC3E}">
        <p14:creationId xmlns:p14="http://schemas.microsoft.com/office/powerpoint/2010/main" val="2600965928"/>
      </p:ext>
    </p:extLst>
  </p:cSld>
  <p:clrMapOvr>
    <a:masterClrMapping/>
  </p:clrMapOvr>
  <mc:AlternateContent xmlns:mc="http://schemas.openxmlformats.org/markup-compatibility/2006" xmlns:p14="http://schemas.microsoft.com/office/powerpoint/2010/main">
    <mc:Choice Requires="p14">
      <p:transition p14:dur="10" advTm="10085"/>
    </mc:Choice>
    <mc:Fallback xmlns="">
      <p:transition advTm="1008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1C83A50-0E83-BC48-1112-62283B6067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52AC95-FB01-6925-E072-DBC4B400FE0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6BCF4FA-B00D-D7E1-D12B-03DD27F9DC8F}"/>
              </a:ext>
            </a:extLst>
          </p:cNvPr>
          <p:cNvSpPr txBox="1"/>
          <p:nvPr/>
        </p:nvSpPr>
        <p:spPr>
          <a:xfrm>
            <a:off x="1081549" y="896083"/>
            <a:ext cx="5776085" cy="707886"/>
          </a:xfrm>
          <a:prstGeom prst="rect">
            <a:avLst/>
          </a:prstGeom>
          <a:noFill/>
        </p:spPr>
        <p:txBody>
          <a:bodyPr wrap="square" rtlCol="0">
            <a:spAutoFit/>
          </a:bodyPr>
          <a:lstStyle/>
          <a:p>
            <a:pPr algn="r" rtl="1"/>
            <a:r>
              <a:rPr lang="en-US" sz="4000" b="1" dirty="0" err="1">
                <a:latin typeface="Alexandria" charset="0"/>
                <a:cs typeface="Alexandria" charset="0"/>
              </a:rPr>
              <a:t>Avidnote</a:t>
            </a:r>
            <a:endParaRPr lang="ar-EG" sz="4000" b="1" dirty="0">
              <a:latin typeface="Alexandria" charset="0"/>
              <a:cs typeface="Alexandria" charset="0"/>
            </a:endParaRPr>
          </a:p>
        </p:txBody>
      </p:sp>
      <p:sp>
        <p:nvSpPr>
          <p:cNvPr id="48" name="TextBox 47">
            <a:extLst>
              <a:ext uri="{FF2B5EF4-FFF2-40B4-BE49-F238E27FC236}">
                <a16:creationId xmlns:a16="http://schemas.microsoft.com/office/drawing/2014/main" id="{4A1B6443-8FAB-8D28-99B9-2F22F64C6764}"/>
              </a:ext>
            </a:extLst>
          </p:cNvPr>
          <p:cNvSpPr txBox="1"/>
          <p:nvPr/>
        </p:nvSpPr>
        <p:spPr>
          <a:xfrm>
            <a:off x="626140" y="1967061"/>
            <a:ext cx="10541000" cy="4524315"/>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a:cs typeface="Arial" panose="020B0604020202020204" pitchFamily="34" charset="0"/>
              </a:rPr>
              <a:t> منصة شاملة وآمنة ومتقدمة متخصصة في إدارة وتنظيم المشاريع البحثية الكبيرة. توفر بيئة متكاملة ذكية لقراءة الأوراق البحثية والتحليل والملاحظات والتعاون الآمن بين الباحثين من مختلف المؤسسات والدول. </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تستخدم الذكاء الاصطناعي لفهم محتوى الأوراق وتقديم تحليلات تلقائية.</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التحليل الذكي المتقدم: قراءة تفاعلية وذكية للأوراق البحثية مع فهم عميق للمحتوى والرسوم البيانية والجداول</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80832264-742B-ADA4-1763-85FCE616F16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694545-BCE6-B830-8863-441A6B71FDB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967300989"/>
      </p:ext>
    </p:extLst>
  </p:cSld>
  <p:clrMapOvr>
    <a:masterClrMapping/>
  </p:clrMapOvr>
  <mc:AlternateContent xmlns:mc="http://schemas.openxmlformats.org/markup-compatibility/2006" xmlns:p14="http://schemas.microsoft.com/office/powerpoint/2010/main">
    <mc:Choice Requires="p14">
      <p:transition p14:dur="10" advTm="22258"/>
    </mc:Choice>
    <mc:Fallback xmlns="">
      <p:transition advTm="22258"/>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83AD55-266E-2031-BDE9-656B3CB7F11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0194F4-0B41-374C-AB16-8701CABE4B7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7ED630D0-9EAF-1BCE-91CC-BE424DFE0CD1}"/>
              </a:ext>
            </a:extLst>
          </p:cNvPr>
          <p:cNvSpPr txBox="1"/>
          <p:nvPr/>
        </p:nvSpPr>
        <p:spPr>
          <a:xfrm>
            <a:off x="2802194" y="993431"/>
            <a:ext cx="5776085" cy="523220"/>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233A3CD1-B97A-C47F-84FA-4AD3D17FED8E}"/>
              </a:ext>
            </a:extLst>
          </p:cNvPr>
          <p:cNvSpPr txBox="1"/>
          <p:nvPr/>
        </p:nvSpPr>
        <p:spPr>
          <a:xfrm>
            <a:off x="626140" y="1967061"/>
            <a:ext cx="10541000" cy="5016758"/>
          </a:xfrm>
          <a:prstGeom prst="rect">
            <a:avLst/>
          </a:prstGeom>
          <a:noFill/>
        </p:spPr>
        <p:txBody>
          <a:bodyPr wrap="square" rtlCol="0">
            <a:spAutoFit/>
          </a:bodyPr>
          <a:lstStyle/>
          <a:p>
            <a:pPr marL="457200" indent="-457200" algn="just" rtl="1">
              <a:buFont typeface="Wingdings" panose="05000000000000000000" pitchFamily="2" charset="2"/>
              <a:buChar char="§"/>
            </a:pPr>
            <a:r>
              <a:rPr lang="ar-EG" sz="3200" dirty="0">
                <a:latin typeface="Alexandria"/>
                <a:cs typeface="Arial" panose="020B0604020202020204" pitchFamily="34" charset="0"/>
              </a:rPr>
              <a:t>ربط الأفكار والدراسات: ربط الدراسات المختلفة تلقائيًا وإظهار العلاقات والاقتباسات بينها</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إدارة منظمة للمشاريع: تنظيم شامل وآمن وسهل لجميع جوانب البحث العلمي ومراحله</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التعاون الآمن والفعال: مشاركة آمنة وسهلة بين أعضاء الفريق البحثي مع تتبع التغييرات</a:t>
            </a:r>
          </a:p>
          <a:p>
            <a:pPr marL="457200" indent="-457200" algn="just" rtl="1">
              <a:buFont typeface="Wingdings" panose="05000000000000000000" pitchFamily="2" charset="2"/>
              <a:buChar char="§"/>
            </a:pPr>
            <a:r>
              <a:rPr lang="ar-EG" sz="3200" dirty="0">
                <a:latin typeface="Alexandria"/>
                <a:cs typeface="Arial" panose="020B0604020202020204" pitchFamily="34" charset="0"/>
              </a:rPr>
              <a:t>التصدير والنشر: تصدير سهل لتقارير البحث والبيانات بصيغ متعددة</a:t>
            </a:r>
          </a:p>
          <a:p>
            <a:pPr algn="just" rtl="1"/>
            <a:endParaRPr lang="en-US" sz="3200" dirty="0">
              <a:latin typeface="Alexandria" charset="0"/>
              <a:cs typeface="Alexandria" charset="0"/>
            </a:endParaRPr>
          </a:p>
          <a:p>
            <a:endParaRPr lang="en-US" sz="32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19673F-35BF-0E38-A8F7-963B771972F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45A657A-6C91-8C42-D8B5-E035A61458F8}"/>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300084789"/>
      </p:ext>
    </p:extLst>
  </p:cSld>
  <p:clrMapOvr>
    <a:masterClrMapping/>
  </p:clrMapOvr>
  <mc:AlternateContent xmlns:mc="http://schemas.openxmlformats.org/markup-compatibility/2006">
    <mc:Choice xmlns:p14="http://schemas.microsoft.com/office/powerpoint/2010/main" Requires="p14">
      <p:transition p14:dur="10" advTm="22258"/>
    </mc:Choice>
    <mc:Fallback>
      <p:transition advTm="22258"/>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954503-B41B-5B86-FAE5-1C0534EE5AC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0BE0676-0DE1-9B5E-314E-DBD02169E300}"/>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EDF6290F-A9B8-183D-F472-A98EEE72E3D3}"/>
              </a:ext>
            </a:extLst>
          </p:cNvPr>
          <p:cNvSpPr txBox="1"/>
          <p:nvPr/>
        </p:nvSpPr>
        <p:spPr>
          <a:xfrm>
            <a:off x="626140" y="1841242"/>
            <a:ext cx="10541000" cy="3046988"/>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أدوات ثورية تستخدم معالجة اللغة الطبيعية للتفاعل الذكي مع الوثائق</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يمكنك طرح الأسئلة والحصول على إجابات فورية.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حوار ذكي: التفاعل الطبيعي مع محتوى الملفات بأسئلة وأجوبة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استخلاص سريع: استخراج المعلومات والبيانات الرئيسية تلقائيًا</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ملخصات فعالة: الحصول على ملخصات شاملة في ثوان معدودة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البحث الدقيق: البحث الذكي عن معلومات محددة داخل الوثائق الطويلة</a:t>
            </a:r>
          </a:p>
        </p:txBody>
      </p:sp>
      <p:pic>
        <p:nvPicPr>
          <p:cNvPr id="7" name="Graphic 21">
            <a:extLst>
              <a:ext uri="{FF2B5EF4-FFF2-40B4-BE49-F238E27FC236}">
                <a16:creationId xmlns:a16="http://schemas.microsoft.com/office/drawing/2014/main" id="{6D8AF38E-0B6E-A074-A091-965828ECDE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F5A03C7-5461-17E4-9CE6-692B38CF69FE}"/>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181B5F64-7F72-6B99-F6FD-B3E809A66525}"/>
              </a:ext>
            </a:extLst>
          </p:cNvPr>
          <p:cNvSpPr txBox="1"/>
          <p:nvPr/>
        </p:nvSpPr>
        <p:spPr>
          <a:xfrm>
            <a:off x="4178710" y="870320"/>
            <a:ext cx="3834580" cy="707886"/>
          </a:xfrm>
          <a:prstGeom prst="rect">
            <a:avLst/>
          </a:prstGeom>
          <a:noFill/>
        </p:spPr>
        <p:txBody>
          <a:bodyPr wrap="square" rtlCol="1">
            <a:spAutoFit/>
          </a:bodyPr>
          <a:lstStyle/>
          <a:p>
            <a:r>
              <a:rPr lang="en-US" sz="4000" b="1" dirty="0" err="1"/>
              <a:t>ChatPDF</a:t>
            </a:r>
            <a:endParaRPr lang="ar-EG" sz="4000" b="1" dirty="0"/>
          </a:p>
        </p:txBody>
      </p:sp>
    </p:spTree>
    <p:extLst>
      <p:ext uri="{BB962C8B-B14F-4D97-AF65-F5344CB8AC3E}">
        <p14:creationId xmlns:p14="http://schemas.microsoft.com/office/powerpoint/2010/main" val="2388336779"/>
      </p:ext>
    </p:extLst>
  </p:cSld>
  <p:clrMapOvr>
    <a:masterClrMapping/>
  </p:clrMapOvr>
  <mc:AlternateContent xmlns:mc="http://schemas.openxmlformats.org/markup-compatibility/2006" xmlns:p14="http://schemas.microsoft.com/office/powerpoint/2010/main">
    <mc:Choice Requires="p14">
      <p:transition p14:dur="10" advTm="60512"/>
    </mc:Choice>
    <mc:Fallback xmlns="">
      <p:transition advTm="60512"/>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1C68AC-A035-775C-EEA3-1057DF68A22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B9E94F-2C48-A822-2A4C-F0AA99C58D3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DA85B87-E276-C431-7D0B-069570E50039}"/>
              </a:ext>
            </a:extLst>
          </p:cNvPr>
          <p:cNvSpPr txBox="1"/>
          <p:nvPr/>
        </p:nvSpPr>
        <p:spPr>
          <a:xfrm>
            <a:off x="626140" y="1841242"/>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منصة متقدمة تجمع بين التعلم الآلي والمعرفة الحيوية الطبية. تساعد في اكتشاف أدوية وعلاجات جديدة بسرعة غير مسبوقة.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ربط البيانات: تحديد العلاقات المعقدة في مجموعات البيانات الضخمة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الفرضيات الذكية: توليد فرضيات بحثية جديدة مبنية على الأنماط المكتشفة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اكتشاف الأدوية: تسريع العثور على مركبات دوائية جديدة فعالة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الطب الدقيق: تطوير علاجات مخصصة للأمراض المعقدة</a:t>
            </a:r>
          </a:p>
        </p:txBody>
      </p:sp>
      <p:pic>
        <p:nvPicPr>
          <p:cNvPr id="7" name="Graphic 21">
            <a:extLst>
              <a:ext uri="{FF2B5EF4-FFF2-40B4-BE49-F238E27FC236}">
                <a16:creationId xmlns:a16="http://schemas.microsoft.com/office/drawing/2014/main" id="{E1C93BAE-94A1-CDED-0936-31F60AE966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83BF720-CA20-E9B1-5797-B457C602BD22}"/>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604CEC8B-D845-754B-55CF-FE5AAD43D18A}"/>
              </a:ext>
            </a:extLst>
          </p:cNvPr>
          <p:cNvSpPr txBox="1"/>
          <p:nvPr/>
        </p:nvSpPr>
        <p:spPr>
          <a:xfrm>
            <a:off x="4178710" y="870320"/>
            <a:ext cx="3834580" cy="707886"/>
          </a:xfrm>
          <a:prstGeom prst="rect">
            <a:avLst/>
          </a:prstGeom>
          <a:noFill/>
        </p:spPr>
        <p:txBody>
          <a:bodyPr wrap="square" rtlCol="1">
            <a:spAutoFit/>
          </a:bodyPr>
          <a:lstStyle/>
          <a:p>
            <a:r>
              <a:rPr lang="en-US" altLang="en-US" sz="4000" b="1" dirty="0" err="1">
                <a:latin typeface="Times New Roman" panose="02020603050405020304" pitchFamily="18" charset="0"/>
                <a:cs typeface="Times New Roman" panose="02020603050405020304" pitchFamily="18" charset="0"/>
              </a:rPr>
              <a:t>BenevolentAI</a:t>
            </a:r>
            <a:endParaRPr lang="ar-EG" sz="4000" dirty="0"/>
          </a:p>
        </p:txBody>
      </p:sp>
    </p:spTree>
    <p:extLst>
      <p:ext uri="{BB962C8B-B14F-4D97-AF65-F5344CB8AC3E}">
        <p14:creationId xmlns:p14="http://schemas.microsoft.com/office/powerpoint/2010/main" val="3863600178"/>
      </p:ext>
    </p:extLst>
  </p:cSld>
  <p:clrMapOvr>
    <a:masterClrMapping/>
  </p:clrMapOvr>
  <mc:AlternateContent xmlns:mc="http://schemas.openxmlformats.org/markup-compatibility/2006">
    <mc:Choice xmlns:p14="http://schemas.microsoft.com/office/powerpoint/2010/main" Requires="p14">
      <p:transition p14:dur="10" advTm="60512"/>
    </mc:Choice>
    <mc:Fallback>
      <p:transition advTm="6051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14701-831F-F07B-9A20-1029396C4A3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9F0E8B4-C3E8-1925-34E7-1F5DF930D03F}"/>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17FBC4B6-8FD4-5CCD-BD86-4AE44733468E}"/>
              </a:ext>
            </a:extLst>
          </p:cNvPr>
          <p:cNvSpPr txBox="1"/>
          <p:nvPr/>
        </p:nvSpPr>
        <p:spPr>
          <a:xfrm>
            <a:off x="626140" y="1841242"/>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اختراق علمي حقيقي وتاريخي من </a:t>
            </a:r>
            <a:r>
              <a:rPr lang="en-US" sz="3200" dirty="0">
                <a:solidFill>
                  <a:srgbClr val="2D3956"/>
                </a:solidFill>
                <a:latin typeface="Alexandria" charset="0"/>
                <a:cs typeface="Alexandria" charset="0"/>
              </a:rPr>
              <a:t>DeepMind: </a:t>
            </a:r>
            <a:r>
              <a:rPr lang="ar-SA" sz="3200" dirty="0">
                <a:solidFill>
                  <a:srgbClr val="2D3956"/>
                </a:solidFill>
                <a:latin typeface="Alexandria" charset="0"/>
                <a:cs typeface="Alexandria" charset="0"/>
              </a:rPr>
              <a:t> نموذج ذكاء اصطناعي ثوري يحل مشكلة الطي البروتيني</a:t>
            </a:r>
            <a:r>
              <a:rPr lang="en-US" sz="3200" dirty="0">
                <a:solidFill>
                  <a:srgbClr val="2D3956"/>
                </a:solidFill>
                <a:latin typeface="Alexandria" charset="0"/>
                <a:cs typeface="Alexandria" charset="0"/>
              </a:rPr>
              <a:t>(Protein Folding) </a:t>
            </a:r>
            <a:r>
              <a:rPr lang="ar-SA" sz="3200" dirty="0">
                <a:solidFill>
                  <a:srgbClr val="2D3956"/>
                </a:solidFill>
                <a:latin typeface="Alexandria" charset="0"/>
                <a:cs typeface="Alexandria" charset="0"/>
              </a:rPr>
              <a:t> التي أرقت العلماء والباحثين لأكثر من 50 سنة. حصل مطوروه على جائزة </a:t>
            </a:r>
            <a:r>
              <a:rPr lang="ar-SA" sz="3200" dirty="0" err="1">
                <a:solidFill>
                  <a:srgbClr val="2D3956"/>
                </a:solidFill>
                <a:latin typeface="Alexandria" charset="0"/>
                <a:cs typeface="Alexandria" charset="0"/>
              </a:rPr>
              <a:t>لازاروس</a:t>
            </a:r>
            <a:r>
              <a:rPr lang="ar-SA" sz="3200" dirty="0">
                <a:solidFill>
                  <a:srgbClr val="2D3956"/>
                </a:solidFill>
                <a:latin typeface="Alexandria" charset="0"/>
                <a:cs typeface="Alexandria" charset="0"/>
              </a:rPr>
              <a:t> </a:t>
            </a:r>
            <a:r>
              <a:rPr lang="ar-SA" sz="3200" dirty="0" err="1">
                <a:solidFill>
                  <a:srgbClr val="2D3956"/>
                </a:solidFill>
                <a:latin typeface="Alexandria" charset="0"/>
                <a:cs typeface="Alexandria" charset="0"/>
              </a:rPr>
              <a:t>وسترولنج</a:t>
            </a:r>
            <a:r>
              <a:rPr lang="ar-SA" sz="3200" dirty="0">
                <a:solidFill>
                  <a:srgbClr val="2D3956"/>
                </a:solidFill>
                <a:latin typeface="Alexandria" charset="0"/>
                <a:cs typeface="Alexandria" charset="0"/>
              </a:rPr>
              <a:t> في البيولوجيا الحسابية. </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تحول </a:t>
            </a:r>
            <a:r>
              <a:rPr lang="en-US" sz="3200" dirty="0">
                <a:solidFill>
                  <a:srgbClr val="2D3956"/>
                </a:solidFill>
                <a:latin typeface="Alexandria" charset="0"/>
                <a:cs typeface="Alexandria" charset="0"/>
              </a:rPr>
              <a:t>AlphaFold </a:t>
            </a:r>
            <a:r>
              <a:rPr lang="ar-SA" sz="3200" dirty="0">
                <a:solidFill>
                  <a:srgbClr val="2D3956"/>
                </a:solidFill>
                <a:latin typeface="Alexandria" charset="0"/>
                <a:cs typeface="Alexandria" charset="0"/>
              </a:rPr>
              <a:t> من مشكلة علمية تبدو مستحيلة إلى مشكلة محلولة.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دقة غير مسبوقة: توقع بدقة 99.8% أو أكثر لهياكل البروتينات ثلاثية الأبعاد من تسلسل الحمض الأميني</a:t>
            </a:r>
          </a:p>
        </p:txBody>
      </p:sp>
      <p:pic>
        <p:nvPicPr>
          <p:cNvPr id="7" name="Graphic 21">
            <a:extLst>
              <a:ext uri="{FF2B5EF4-FFF2-40B4-BE49-F238E27FC236}">
                <a16:creationId xmlns:a16="http://schemas.microsoft.com/office/drawing/2014/main" id="{9B84F6BD-D809-43C1-4549-DF1CA948F4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689C177-A84B-3788-1E67-829A7FC398E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3" name="مربع نص 2">
            <a:extLst>
              <a:ext uri="{FF2B5EF4-FFF2-40B4-BE49-F238E27FC236}">
                <a16:creationId xmlns:a16="http://schemas.microsoft.com/office/drawing/2014/main" id="{74A97DA6-8B95-DC0A-ADA8-F3116BD379DB}"/>
              </a:ext>
            </a:extLst>
          </p:cNvPr>
          <p:cNvSpPr txBox="1"/>
          <p:nvPr/>
        </p:nvSpPr>
        <p:spPr>
          <a:xfrm>
            <a:off x="4178710" y="870320"/>
            <a:ext cx="3834580" cy="707886"/>
          </a:xfrm>
          <a:prstGeom prst="rect">
            <a:avLst/>
          </a:prstGeom>
          <a:noFill/>
        </p:spPr>
        <p:txBody>
          <a:bodyPr wrap="square" rtlCol="1">
            <a:spAutoFit/>
          </a:bodyPr>
          <a:lstStyle/>
          <a:p>
            <a:r>
              <a:rPr lang="en-US" altLang="en-US" sz="4000" b="1" dirty="0">
                <a:latin typeface="Times New Roman" panose="02020603050405020304" pitchFamily="18" charset="0"/>
                <a:cs typeface="Times New Roman" panose="02020603050405020304" pitchFamily="18" charset="0"/>
              </a:rPr>
              <a:t>AlphaFold</a:t>
            </a:r>
            <a:endParaRPr lang="ar-EG" sz="4000" dirty="0"/>
          </a:p>
        </p:txBody>
      </p:sp>
    </p:spTree>
    <p:extLst>
      <p:ext uri="{BB962C8B-B14F-4D97-AF65-F5344CB8AC3E}">
        <p14:creationId xmlns:p14="http://schemas.microsoft.com/office/powerpoint/2010/main" val="2661021360"/>
      </p:ext>
    </p:extLst>
  </p:cSld>
  <p:clrMapOvr>
    <a:masterClrMapping/>
  </p:clrMapOvr>
  <mc:AlternateContent xmlns:mc="http://schemas.openxmlformats.org/markup-compatibility/2006">
    <mc:Choice xmlns:p14="http://schemas.microsoft.com/office/powerpoint/2010/main" Requires="p14">
      <p:transition p14:dur="10" advTm="60512"/>
    </mc:Choice>
    <mc:Fallback>
      <p:transition advTm="60512"/>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3661D-BA2F-1028-C820-8A7F3FB9FA9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9D9A695-F49F-1DC5-67F9-42B088D1E72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75A1162-8E5C-73FA-E35C-FF1F18788576}"/>
              </a:ext>
            </a:extLst>
          </p:cNvPr>
          <p:cNvSpPr txBox="1"/>
          <p:nvPr/>
        </p:nvSpPr>
        <p:spPr>
          <a:xfrm>
            <a:off x="626140" y="1841242"/>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سرعة ثورية: حساب هياكل البروتينات المعقدة في أيام معدودة بدلاً من سنوات من العمل والتجارب المخبرية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تسريع تطوير الأدوية: فهم آليات عمل البروتينات يسرع بشكل هائل تطوير الأدوية الجديدة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تطبيقات الهندسة الحيوية: تطبيقات متعددة في تصميم البروتينات الجديدة والأنزيمات والبيولوجيا </a:t>
            </a:r>
            <a:r>
              <a:rPr lang="ar-SA" sz="3200" dirty="0" err="1">
                <a:solidFill>
                  <a:srgbClr val="2D3956"/>
                </a:solidFill>
                <a:latin typeface="Alexandria" charset="0"/>
                <a:cs typeface="Alexandria" charset="0"/>
              </a:rPr>
              <a:t>التخليقية</a:t>
            </a:r>
            <a:r>
              <a:rPr lang="ar-SA" sz="3200" dirty="0">
                <a:solidFill>
                  <a:srgbClr val="2D3956"/>
                </a:solidFill>
                <a:latin typeface="Alexandria" charset="0"/>
                <a:cs typeface="Alexandria" charset="0"/>
              </a:rPr>
              <a:t> . كما أنه مفتوح المصدر ومتاح للباحثين مجاناً مما يسرع البحث العلمي عالمياً</a:t>
            </a:r>
          </a:p>
        </p:txBody>
      </p:sp>
      <p:pic>
        <p:nvPicPr>
          <p:cNvPr id="7" name="Graphic 21">
            <a:extLst>
              <a:ext uri="{FF2B5EF4-FFF2-40B4-BE49-F238E27FC236}">
                <a16:creationId xmlns:a16="http://schemas.microsoft.com/office/drawing/2014/main" id="{62A1E86A-8A4A-07A0-294C-11DCA37C12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06F29AE8-84E4-3145-90EB-B34A4D0A7BF9}"/>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9300482"/>
      </p:ext>
    </p:extLst>
  </p:cSld>
  <p:clrMapOvr>
    <a:masterClrMapping/>
  </p:clrMapOvr>
  <mc:AlternateContent xmlns:mc="http://schemas.openxmlformats.org/markup-compatibility/2006">
    <mc:Choice xmlns:p14="http://schemas.microsoft.com/office/powerpoint/2010/main" Requires="p14">
      <p:transition p14:dur="10" advTm="60512"/>
    </mc:Choice>
    <mc:Fallback>
      <p:transition advTm="6051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71885A-F87A-A1B4-3E6F-B83BB07206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1407D6E-5829-9624-9D0C-406FC4A4FF5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B3E287A5-7B7C-919B-91B7-6B684BD7C228}"/>
              </a:ext>
            </a:extLst>
          </p:cNvPr>
          <p:cNvSpPr txBox="1"/>
          <p:nvPr/>
        </p:nvSpPr>
        <p:spPr>
          <a:xfrm>
            <a:off x="2153265" y="976792"/>
            <a:ext cx="5776085" cy="1015663"/>
          </a:xfrm>
          <a:prstGeom prst="rect">
            <a:avLst/>
          </a:prstGeom>
          <a:noFill/>
        </p:spPr>
        <p:txBody>
          <a:bodyPr wrap="square" rtlCol="0">
            <a:spAutoFit/>
          </a:bodyPr>
          <a:lstStyle/>
          <a:p>
            <a:pPr algn="r" rtl="1"/>
            <a:r>
              <a:rPr lang="ar-EG" sz="2800" b="1" dirty="0">
                <a:latin typeface="Alexandria" charset="0"/>
                <a:cs typeface="Alexandria" charset="0"/>
              </a:rPr>
              <a:t> </a:t>
            </a:r>
            <a:endParaRPr lang="ar-EG" sz="3200" b="1" dirty="0">
              <a:latin typeface="Alexandria" charset="0"/>
              <a:cs typeface="Alexandria" charset="0"/>
            </a:endParaRPr>
          </a:p>
          <a:p>
            <a:pPr algn="r" rtl="1"/>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0EC8DAAD-0BA8-80AA-E77B-576676D9A8D5}"/>
              </a:ext>
            </a:extLst>
          </p:cNvPr>
          <p:cNvSpPr txBox="1"/>
          <p:nvPr/>
        </p:nvSpPr>
        <p:spPr>
          <a:xfrm>
            <a:off x="626140" y="1822760"/>
            <a:ext cx="10541000" cy="3539430"/>
          </a:xfrm>
          <a:prstGeom prst="rect">
            <a:avLst/>
          </a:prstGeom>
          <a:noFill/>
        </p:spPr>
        <p:txBody>
          <a:bodyPr wrap="square" rtlCol="0">
            <a:spAutoFit/>
          </a:bodyPr>
          <a:lstStyle/>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مجموعة أدوات قوية وموثوقة لتطوير وتطبيق نماذج الذكاء الاصطناعي والتعلم الآلي في الأبحاث.</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 </a:t>
            </a:r>
            <a:r>
              <a:rPr lang="en-US" sz="3200" dirty="0">
                <a:solidFill>
                  <a:srgbClr val="2D3956"/>
                </a:solidFill>
                <a:latin typeface="Alexandria" charset="0"/>
                <a:cs typeface="Alexandria" charset="0"/>
              </a:rPr>
              <a:t>Python </a:t>
            </a:r>
            <a:r>
              <a:rPr lang="ar-SA" sz="3200" dirty="0">
                <a:solidFill>
                  <a:srgbClr val="2D3956"/>
                </a:solidFill>
                <a:latin typeface="Alexandria" charset="0"/>
                <a:cs typeface="Alexandria" charset="0"/>
              </a:rPr>
              <a:t>لغة البرمجة الأولى للعلماء مع مكتبات قوية (</a:t>
            </a:r>
            <a:r>
              <a:rPr lang="en-US" sz="3200" dirty="0">
                <a:solidFill>
                  <a:srgbClr val="2D3956"/>
                </a:solidFill>
                <a:latin typeface="Alexandria" charset="0"/>
                <a:cs typeface="Alexandria" charset="0"/>
              </a:rPr>
              <a:t>Scikit-learn, TensorFlow, </a:t>
            </a:r>
            <a:r>
              <a:rPr lang="en-US" sz="3200" dirty="0" err="1">
                <a:solidFill>
                  <a:srgbClr val="2D3956"/>
                </a:solidFill>
                <a:latin typeface="Alexandria" charset="0"/>
                <a:cs typeface="Alexandria" charset="0"/>
              </a:rPr>
              <a:t>PyTorch</a:t>
            </a:r>
            <a:r>
              <a:rPr lang="en-US" sz="3200" dirty="0">
                <a:solidFill>
                  <a:srgbClr val="2D3956"/>
                </a:solidFill>
                <a:latin typeface="Alexandria" charset="0"/>
                <a:cs typeface="Alexandria" charset="0"/>
              </a:rPr>
              <a:t>)</a:t>
            </a:r>
          </a:p>
          <a:p>
            <a:pPr marL="457200" indent="-457200" algn="r" rtl="1">
              <a:buFont typeface="Wingdings" panose="05000000000000000000" pitchFamily="2" charset="2"/>
              <a:buChar char="§"/>
            </a:pPr>
            <a:r>
              <a:rPr lang="en-US" sz="3200" dirty="0">
                <a:solidFill>
                  <a:srgbClr val="2D3956"/>
                </a:solidFill>
                <a:latin typeface="Alexandria" charset="0"/>
                <a:cs typeface="Alexandria" charset="0"/>
              </a:rPr>
              <a:t>R  </a:t>
            </a:r>
            <a:r>
              <a:rPr lang="ar-SA" sz="3200" dirty="0">
                <a:solidFill>
                  <a:srgbClr val="2D3956"/>
                </a:solidFill>
                <a:latin typeface="Alexandria" charset="0"/>
                <a:cs typeface="Alexandria" charset="0"/>
              </a:rPr>
              <a:t>متخصصة في الإحصاء المتقدم والرسوميات العلمية</a:t>
            </a:r>
          </a:p>
          <a:p>
            <a:pPr marL="457200" indent="-457200" algn="r" rtl="1">
              <a:buFont typeface="Wingdings" panose="05000000000000000000" pitchFamily="2" charset="2"/>
              <a:buChar char="§"/>
            </a:pPr>
            <a:r>
              <a:rPr lang="en-US" sz="3200" dirty="0">
                <a:solidFill>
                  <a:srgbClr val="2D3956"/>
                </a:solidFill>
                <a:latin typeface="Alexandria" charset="0"/>
                <a:cs typeface="Alexandria" charset="0"/>
              </a:rPr>
              <a:t>MATLAB  </a:t>
            </a:r>
            <a:r>
              <a:rPr lang="ar-SA" sz="3200" dirty="0">
                <a:solidFill>
                  <a:srgbClr val="2D3956"/>
                </a:solidFill>
                <a:latin typeface="Alexandria" charset="0"/>
                <a:cs typeface="Alexandria" charset="0"/>
              </a:rPr>
              <a:t>للنمذجة الرياضية المعقدة والحسابات الثقيلة</a:t>
            </a:r>
          </a:p>
          <a:p>
            <a:pPr marL="457200" indent="-457200" algn="r" rtl="1">
              <a:buFont typeface="Wingdings" panose="05000000000000000000" pitchFamily="2" charset="2"/>
              <a:buChar char="§"/>
            </a:pPr>
            <a:r>
              <a:rPr lang="ar-SA" sz="3200" dirty="0">
                <a:solidFill>
                  <a:srgbClr val="2D3956"/>
                </a:solidFill>
                <a:latin typeface="Alexandria" charset="0"/>
                <a:cs typeface="Alexandria" charset="0"/>
              </a:rPr>
              <a:t> </a:t>
            </a:r>
            <a:r>
              <a:rPr lang="en-US" sz="3200" dirty="0" err="1">
                <a:solidFill>
                  <a:srgbClr val="2D3956"/>
                </a:solidFill>
                <a:latin typeface="Alexandria" charset="0"/>
                <a:cs typeface="Alexandria" charset="0"/>
              </a:rPr>
              <a:t>DataRobot</a:t>
            </a:r>
            <a:r>
              <a:rPr lang="en-US" sz="3200" dirty="0">
                <a:solidFill>
                  <a:srgbClr val="2D3956"/>
                </a:solidFill>
                <a:latin typeface="Alexandria" charset="0"/>
                <a:cs typeface="Alexandria" charset="0"/>
              </a:rPr>
              <a:t> </a:t>
            </a:r>
            <a:r>
              <a:rPr lang="ar-SA" sz="3200" dirty="0">
                <a:solidFill>
                  <a:srgbClr val="2D3956"/>
                </a:solidFill>
                <a:latin typeface="Alexandria" charset="0"/>
                <a:cs typeface="Alexandria" charset="0"/>
              </a:rPr>
              <a:t>أتمتة كاملة للتعلم الآلي بدون الحاجة لكود معقد</a:t>
            </a:r>
          </a:p>
        </p:txBody>
      </p:sp>
      <p:pic>
        <p:nvPicPr>
          <p:cNvPr id="7" name="Graphic 21">
            <a:extLst>
              <a:ext uri="{FF2B5EF4-FFF2-40B4-BE49-F238E27FC236}">
                <a16:creationId xmlns:a16="http://schemas.microsoft.com/office/drawing/2014/main" id="{C12AD261-6452-31CB-46B6-6352CC31FB9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1B804F1-15C3-5284-9759-F2AD98767CDF}"/>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
        <p:nvSpPr>
          <p:cNvPr id="4" name="مربع نص 3">
            <a:extLst>
              <a:ext uri="{FF2B5EF4-FFF2-40B4-BE49-F238E27FC236}">
                <a16:creationId xmlns:a16="http://schemas.microsoft.com/office/drawing/2014/main" id="{16EC51EB-8708-A3BA-BC7D-739760238AED}"/>
              </a:ext>
            </a:extLst>
          </p:cNvPr>
          <p:cNvSpPr txBox="1"/>
          <p:nvPr/>
        </p:nvSpPr>
        <p:spPr>
          <a:xfrm>
            <a:off x="3077497" y="835742"/>
            <a:ext cx="5073445" cy="707886"/>
          </a:xfrm>
          <a:prstGeom prst="rect">
            <a:avLst/>
          </a:prstGeom>
          <a:noFill/>
        </p:spPr>
        <p:txBody>
          <a:bodyPr wrap="square" rtlCol="1">
            <a:spAutoFit/>
          </a:bodyPr>
          <a:lstStyle/>
          <a:p>
            <a:r>
              <a:rPr lang="ar-EG" sz="4000" b="1" dirty="0"/>
              <a:t>الأدوات الإحصائية والبرمجية</a:t>
            </a:r>
          </a:p>
        </p:txBody>
      </p:sp>
    </p:spTree>
    <p:extLst>
      <p:ext uri="{BB962C8B-B14F-4D97-AF65-F5344CB8AC3E}">
        <p14:creationId xmlns:p14="http://schemas.microsoft.com/office/powerpoint/2010/main" val="1020997549"/>
      </p:ext>
    </p:extLst>
  </p:cSld>
  <p:clrMapOvr>
    <a:masterClrMapping/>
  </p:clrMapOvr>
  <mc:AlternateContent xmlns:mc="http://schemas.openxmlformats.org/markup-compatibility/2006" xmlns:p14="http://schemas.microsoft.com/office/powerpoint/2010/main">
    <mc:Choice Requires="p14">
      <p:transition p14:dur="10" advTm="29286"/>
    </mc:Choice>
    <mc:Fallback xmlns="">
      <p:transition advTm="29286"/>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6F40D5-420F-D79C-79D8-F7E780B589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1AD2D82-0FF3-E317-8BB8-6D33FCD214E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ECC677A1-8F8C-8079-D458-CA504A843C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F151129-7F16-9454-92E3-1934A08BFE6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pic>
        <p:nvPicPr>
          <p:cNvPr id="4" name="صورة 3">
            <a:extLst>
              <a:ext uri="{FF2B5EF4-FFF2-40B4-BE49-F238E27FC236}">
                <a16:creationId xmlns:a16="http://schemas.microsoft.com/office/drawing/2014/main" id="{A8B7A60F-1A30-7163-2C5D-624188CF96DC}"/>
              </a:ext>
            </a:extLst>
          </p:cNvPr>
          <p:cNvPicPr>
            <a:picLocks noChangeAspect="1"/>
          </p:cNvPicPr>
          <p:nvPr/>
        </p:nvPicPr>
        <p:blipFill>
          <a:blip r:embed="rId3"/>
          <a:stretch>
            <a:fillRect/>
          </a:stretch>
        </p:blipFill>
        <p:spPr>
          <a:xfrm>
            <a:off x="800509" y="1799303"/>
            <a:ext cx="10231285" cy="4168877"/>
          </a:xfrm>
          <a:prstGeom prst="rect">
            <a:avLst/>
          </a:prstGeom>
        </p:spPr>
      </p:pic>
    </p:spTree>
    <p:extLst>
      <p:ext uri="{BB962C8B-B14F-4D97-AF65-F5344CB8AC3E}">
        <p14:creationId xmlns:p14="http://schemas.microsoft.com/office/powerpoint/2010/main" val="2965611454"/>
      </p:ext>
    </p:extLst>
  </p:cSld>
  <p:clrMapOvr>
    <a:masterClrMapping/>
  </p:clrMapOvr>
  <mc:AlternateContent xmlns:mc="http://schemas.openxmlformats.org/markup-compatibility/2006" xmlns:p14="http://schemas.microsoft.com/office/powerpoint/2010/main">
    <mc:Choice Requires="p14">
      <p:transition p14:dur="10" advTm="128768"/>
    </mc:Choice>
    <mc:Fallback xmlns="">
      <p:transition advTm="128768"/>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9A6B0E-05F6-EE33-F9F5-3E73AEA593A7}"/>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F5BCDE71-0A22-9464-9658-31E7E0AFB97D}"/>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A15AC815-98E3-680F-FFF7-37822C8077A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63CDFF19-3160-6A59-760F-534EBD01CEB3}"/>
              </a:ext>
            </a:extLst>
          </p:cNvPr>
          <p:cNvSpPr txBox="1"/>
          <p:nvPr/>
        </p:nvSpPr>
        <p:spPr>
          <a:xfrm>
            <a:off x="2776650" y="3292225"/>
            <a:ext cx="8165127" cy="1754326"/>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 صنع القرارات البحثية القائمة على الأدلة والبيانات</a:t>
            </a:r>
          </a:p>
          <a:p>
            <a:pPr algn="r" rtl="1"/>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3731920C-C352-B41C-0DF7-CD7F9B5602F1}"/>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8C4DB14E-5F6F-A4D4-6AEE-1E9F052956F7}"/>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7D8C2D72-0922-1A3C-2F30-1D8A8365FAE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E0D66EB3-5774-50E1-70BC-B73677DF8024}"/>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832361110"/>
      </p:ext>
    </p:extLst>
  </p:cSld>
  <p:clrMapOvr>
    <a:masterClrMapping/>
  </p:clrMapOvr>
  <mc:AlternateContent xmlns:mc="http://schemas.openxmlformats.org/markup-compatibility/2006">
    <mc:Choice xmlns:p14="http://schemas.microsoft.com/office/powerpoint/2010/main" Requires="p14">
      <p:transition spd="slow" p14:dur="2000" advTm="7221"/>
    </mc:Choice>
    <mc:Fallback>
      <p:transition spd="slow" advTm="722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1436F5-163D-24FF-E150-311C45BBBCE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8E3D2C3-4415-9EDB-2E93-95E2E299C01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9D313BEE-0802-8E43-F51C-B649FC236C82}"/>
              </a:ext>
            </a:extLst>
          </p:cNvPr>
          <p:cNvSpPr txBox="1"/>
          <p:nvPr/>
        </p:nvSpPr>
        <p:spPr>
          <a:xfrm>
            <a:off x="626140" y="1967061"/>
            <a:ext cx="10541000" cy="5693866"/>
          </a:xfrm>
          <a:prstGeom prst="rect">
            <a:avLst/>
          </a:prstGeom>
          <a:noFill/>
        </p:spPr>
        <p:txBody>
          <a:bodyPr wrap="square" rtlCol="0">
            <a:spAutoFit/>
          </a:bodyPr>
          <a:lstStyle/>
          <a:p>
            <a:pPr marL="285750" indent="-285750" algn="just" rtl="1">
              <a:buFont typeface="Wingdings" panose="05000000000000000000" pitchFamily="2" charset="2"/>
              <a:buChar char="ü"/>
            </a:pPr>
            <a:r>
              <a:rPr lang="ar-EG" sz="3200" dirty="0"/>
              <a:t>في البحث العلمي الحديث خاصة في العلوم الاجتماعية والاقتصاد، الانتقال من الحدس والنظرية المجردة إلى القرارات المبنية على أدلة قوية وبيانات موثوقة وقابلة للتحقق والنقد المستمر </a:t>
            </a:r>
            <a:r>
              <a:rPr lang="en-US" sz="3200" dirty="0"/>
              <a:t>Evidence-Based Research </a:t>
            </a:r>
            <a:r>
              <a:rPr lang="ar-EG" sz="3200" dirty="0"/>
              <a:t> أصبح المعيار الذهبي. </a:t>
            </a:r>
          </a:p>
          <a:p>
            <a:pPr marL="285750" indent="-285750" algn="just" rtl="1">
              <a:buFont typeface="Wingdings" panose="05000000000000000000" pitchFamily="2" charset="2"/>
              <a:buChar char="ü"/>
            </a:pPr>
            <a:r>
              <a:rPr lang="ar-EG" sz="3200" dirty="0"/>
              <a:t>الذكاء الاصطناعي يوفر الأدوات لتحويل البيانات الضخمة إلى رؤى فعلية قابلة للتطبيق. في تقييم السياسات الاجتماعية والبرامج التنموية والتدخلات الاقتصادية، الذكاء الاصطناعي يحلل تأثيرات هذه السياسات على مئات الملايين من الأفراد والأسر.</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4B8CB09A-B3B4-FBDC-4C88-6A92DF5949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648B2D7-C173-FB8A-4AE6-D6D48F43D3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22883052"/>
      </p:ext>
    </p:extLst>
  </p:cSld>
  <p:clrMapOvr>
    <a:masterClrMapping/>
  </p:clrMapOvr>
  <mc:AlternateContent xmlns:mc="http://schemas.openxmlformats.org/markup-compatibility/2006" xmlns:p14="http://schemas.microsoft.com/office/powerpoint/2010/main">
    <mc:Choice Requires="p14">
      <p:transition p14:dur="10" advTm="153709"/>
    </mc:Choice>
    <mc:Fallback xmlns="">
      <p:transition advTm="153709"/>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83105F-B7A3-D35C-8986-2A1CF19E3A6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204A7A3-7650-BD50-D0F2-B9C8B174DEA9}"/>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DB3D4C5-53B5-88FE-2067-4F646B8D82F0}"/>
              </a:ext>
            </a:extLst>
          </p:cNvPr>
          <p:cNvSpPr txBox="1"/>
          <p:nvPr/>
        </p:nvSpPr>
        <p:spPr>
          <a:xfrm>
            <a:off x="490280" y="1856840"/>
            <a:ext cx="10541000" cy="4708981"/>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t>التحليل المقارن بين الفئات والمناطق الجغرافية: مقارنات دقيقة لتأثيرات السياسات والبرامج على فئات سكانية مختلفة وأنماط جغرافية وزمنية. اكتشاف من يستفيد فعلاً ومن المتضررون.</a:t>
            </a:r>
          </a:p>
          <a:p>
            <a:pPr marL="457200" indent="-457200" algn="just" rtl="1">
              <a:buFont typeface="Wingdings" panose="05000000000000000000" pitchFamily="2" charset="2"/>
              <a:buChar char="ü"/>
            </a:pPr>
            <a:r>
              <a:rPr lang="ar-SA" sz="3200" dirty="0"/>
              <a:t>تقييم التأثير السببي للسياسات الاجتماعية: استخدام </a:t>
            </a:r>
            <a:r>
              <a:rPr lang="en-US" sz="3200" dirty="0"/>
              <a:t>Causal Inference </a:t>
            </a:r>
            <a:r>
              <a:rPr lang="ar-SA" sz="3200" dirty="0"/>
              <a:t>والتجارب الطبيعية وطرق التطابق المتقدمة لقياس التأثير الحقيقي للسياسات. ليس فقط الارتباط، بل العلاقة السببية الفعلية.</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294D6C2A-FF1F-A6CB-12FE-8B9700DAE42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EB517639-99CF-7ABF-CD3F-FF8C8BFC7ACC}"/>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10889495"/>
      </p:ext>
    </p:extLst>
  </p:cSld>
  <p:clrMapOvr>
    <a:masterClrMapping/>
  </p:clrMapOvr>
  <mc:AlternateContent xmlns:mc="http://schemas.openxmlformats.org/markup-compatibility/2006" xmlns:p14="http://schemas.microsoft.com/office/powerpoint/2010/main">
    <mc:Choice Requires="p14">
      <p:transition p14:dur="10" advTm="93828"/>
    </mc:Choice>
    <mc:Fallback xmlns="">
      <p:transition advTm="938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4DB28-EED9-016D-A5BF-397FD2E5B7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D33F07-DC52-7082-BBD2-B0124686364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3DA5933-1086-865C-9629-09202B27CB31}"/>
              </a:ext>
            </a:extLst>
          </p:cNvPr>
          <p:cNvSpPr txBox="1"/>
          <p:nvPr/>
        </p:nvSpPr>
        <p:spPr>
          <a:xfrm>
            <a:off x="490280" y="1856840"/>
            <a:ext cx="10541000" cy="5693866"/>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t>تحليل الفئات المستبعدة والفجوات العادلة: تحديد الفئات التي لا تستفيد من الخدمات، والبرامج الحكومية ،والفئات المهمشة ،والأقليات. تحليل تفصيلي للعدالة الاجتماعية والاقتصادية</a:t>
            </a:r>
          </a:p>
          <a:p>
            <a:pPr marL="457200" indent="-457200" algn="just" rtl="1">
              <a:buFont typeface="Wingdings" panose="05000000000000000000" pitchFamily="2" charset="2"/>
              <a:buChar char="ü"/>
            </a:pPr>
            <a:r>
              <a:rPr lang="ar-SA" sz="3200" dirty="0"/>
              <a:t>توقعات تأثيرات السياسات المستقبلية: محاكاة النتائج المتوقعة للسياسات المقترحة قبل تطبيقها الفعلي. تقديم توصيات مبنية على تحليل السيناريوهات المختلفة. </a:t>
            </a:r>
          </a:p>
          <a:p>
            <a:pPr marL="457200" indent="-457200" algn="just" rtl="1">
              <a:buFont typeface="Wingdings" panose="05000000000000000000" pitchFamily="2" charset="2"/>
              <a:buChar char="ü"/>
            </a:pPr>
            <a:r>
              <a:rPr lang="ar-SA" sz="3200" dirty="0"/>
              <a:t>قياس درجة الثقة وعدم اليقين: توثيق مستويات عدم اليقين في كل نتيجة وتأثير البيانات الناقصة والافتراضات على الاستنتاجات</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FF1EDF55-9FF2-DC17-A57F-A9DB7EDFD0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1D3E5E38-A818-7386-1584-85A6C2EDE4B1}"/>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26139228"/>
      </p:ext>
    </p:extLst>
  </p:cSld>
  <p:clrMapOvr>
    <a:masterClrMapping/>
  </p:clrMapOvr>
  <mc:AlternateContent xmlns:mc="http://schemas.openxmlformats.org/markup-compatibility/2006">
    <mc:Choice xmlns:p14="http://schemas.microsoft.com/office/powerpoint/2010/main" Requires="p14">
      <p:transition p14:dur="10" advTm="93828"/>
    </mc:Choice>
    <mc:Fallback>
      <p:transition advTm="93828"/>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68C826-B4AF-4A8B-7864-589412A7D34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D07671-73CF-38CF-AB99-F044BDDEAEF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3EC1703C-A42F-59AD-CA40-8F4AC9F6657B}"/>
              </a:ext>
            </a:extLst>
          </p:cNvPr>
          <p:cNvSpPr txBox="1"/>
          <p:nvPr/>
        </p:nvSpPr>
        <p:spPr>
          <a:xfrm>
            <a:off x="490280" y="1856840"/>
            <a:ext cx="10541000" cy="5693866"/>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t>تحديد الأولويات البحثية والاستثمارية: توجيه موارد البحث والتمويل نحو الأسئلة البحثية الأكثر أهمية والتي لها تأثير مباشر على حياة الناس</a:t>
            </a:r>
          </a:p>
          <a:p>
            <a:pPr marL="457200" indent="-457200" algn="just" rtl="1">
              <a:buFont typeface="Wingdings" panose="05000000000000000000" pitchFamily="2" charset="2"/>
              <a:buChar char="ü"/>
            </a:pPr>
            <a:r>
              <a:rPr lang="ar-SA" sz="3200" dirty="0"/>
              <a:t>التحديث المستمر للقرارات بناءً على بيانات جديدة: بناء نظم ديناميكية تحدّث التنبؤات والتوصيات بشكل مستمر مع توفر بيانات جديدة. بحث علمي حي وديناميكي وليس ثابت</a:t>
            </a:r>
          </a:p>
          <a:p>
            <a:pPr marL="457200" indent="-457200" algn="just" rtl="1">
              <a:buFont typeface="Wingdings" panose="05000000000000000000" pitchFamily="2" charset="2"/>
              <a:buChar char="ü"/>
            </a:pPr>
            <a:r>
              <a:rPr lang="ar-SA" sz="3200" dirty="0"/>
              <a:t>الشفافية الكاملة والقابلية للتدقيق والنقاش: توثيق شامل لكل خطوة تحليلية، والبيانات المستخدمة والافتراضات والخوارزميات. السماح بالتحقق المستقل والنقد والتحسين</a:t>
            </a:r>
          </a:p>
          <a:p>
            <a:pPr algn="r" rtl="1"/>
            <a:endParaRPr lang="ar-EG" sz="3200" dirty="0">
              <a:solidFill>
                <a:srgbClr val="2D3956"/>
              </a:solidFill>
              <a:latin typeface="Alexandria" charset="0"/>
              <a:cs typeface="Alexandria" charset="0"/>
            </a:endParaRPr>
          </a:p>
          <a:p>
            <a:pPr algn="r" rtl="1"/>
            <a:r>
              <a:rPr lang="ar-EG" sz="2800" dirty="0">
                <a:solidFill>
                  <a:srgbClr val="2D3956"/>
                </a:solidFill>
                <a:latin typeface="Alexandria" charset="0"/>
                <a:cs typeface="Alexandria" charset="0"/>
              </a:rPr>
              <a:t> </a:t>
            </a:r>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0E71819E-A0C6-E2E6-66F6-EA38C2A540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994740C-A77D-6671-3AD9-93B4D3C63776}"/>
              </a:ext>
            </a:extLst>
          </p:cNvPr>
          <p:cNvSpPr txBox="1"/>
          <p:nvPr/>
        </p:nvSpPr>
        <p:spPr>
          <a:xfrm>
            <a:off x="800509" y="6163196"/>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6126754"/>
      </p:ext>
    </p:extLst>
  </p:cSld>
  <p:clrMapOvr>
    <a:masterClrMapping/>
  </p:clrMapOvr>
  <mc:AlternateContent xmlns:mc="http://schemas.openxmlformats.org/markup-compatibility/2006">
    <mc:Choice xmlns:p14="http://schemas.microsoft.com/office/powerpoint/2010/main" Requires="p14">
      <p:transition p14:dur="10" advTm="93828"/>
    </mc:Choice>
    <mc:Fallback>
      <p:transition advTm="9382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BCCE9-59BD-C995-CE76-D771015E614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C984DC-BEEB-DBFC-F393-38397FE9854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BF469D39-E05B-0339-3BAE-AE29B9F3E732}"/>
              </a:ext>
            </a:extLst>
          </p:cNvPr>
          <p:cNvSpPr txBox="1"/>
          <p:nvPr/>
        </p:nvSpPr>
        <p:spPr>
          <a:xfrm>
            <a:off x="889000" y="1967061"/>
            <a:ext cx="10036429" cy="2554545"/>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تحديات المراجعة الأدبية وحلولها </a:t>
            </a:r>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التحدي: ملايين الأوراق البحثية والوقت المحدود</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أدوات الذكاء الاصطناعي تصفي وتلخص تلقائيًا</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توفير أسابيع من العمل البحثي</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ضمان عدم تفويت الدراسات المهمة</a:t>
            </a:r>
          </a:p>
        </p:txBody>
      </p:sp>
      <p:pic>
        <p:nvPicPr>
          <p:cNvPr id="7" name="Graphic 21">
            <a:extLst>
              <a:ext uri="{FF2B5EF4-FFF2-40B4-BE49-F238E27FC236}">
                <a16:creationId xmlns:a16="http://schemas.microsoft.com/office/drawing/2014/main" id="{69A52AC0-7FD8-89B9-74AA-14D3FD1D777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986A520D-7552-D0DA-FCB5-857D2C6C01A9}"/>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017104767"/>
      </p:ext>
    </p:extLst>
  </p:cSld>
  <p:clrMapOvr>
    <a:masterClrMapping/>
  </p:clrMapOvr>
  <mc:AlternateContent xmlns:mc="http://schemas.openxmlformats.org/markup-compatibility/2006" xmlns:p14="http://schemas.microsoft.com/office/powerpoint/2010/main">
    <mc:Choice Requires="p14">
      <p:transition p14:dur="10" advTm="94009"/>
    </mc:Choice>
    <mc:Fallback xmlns="">
      <p:transition advTm="94009"/>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1C7C8C-57C7-B7DD-DCB1-4E7F87B7854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5DFCA6-3E9E-498D-C851-54E82BE3335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5F3D8FEC-98B0-186D-2EF6-36E502B81E60}"/>
              </a:ext>
            </a:extLst>
          </p:cNvPr>
          <p:cNvSpPr txBox="1"/>
          <p:nvPr/>
        </p:nvSpPr>
        <p:spPr>
          <a:xfrm>
            <a:off x="889000" y="1967061"/>
            <a:ext cx="10036429" cy="2554545"/>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أتمتة المختبرات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الأنظمة الروبوتية المدعومة بالذكاء الاصطناعي</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مراقبة التجارب والتنبيهات الذكية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توثيق النتائج تلقائيًا</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تقليل الأخطاء والتكاليف</a:t>
            </a:r>
          </a:p>
        </p:txBody>
      </p:sp>
      <p:pic>
        <p:nvPicPr>
          <p:cNvPr id="7" name="Graphic 21">
            <a:extLst>
              <a:ext uri="{FF2B5EF4-FFF2-40B4-BE49-F238E27FC236}">
                <a16:creationId xmlns:a16="http://schemas.microsoft.com/office/drawing/2014/main" id="{B59C3AD3-18AD-705B-B351-BB6AB96B781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A7A4DE2-51B1-62F1-4CC3-20EF9673C416}"/>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225940744"/>
      </p:ext>
    </p:extLst>
  </p:cSld>
  <p:clrMapOvr>
    <a:masterClrMapping/>
  </p:clrMapOvr>
  <mc:AlternateContent xmlns:mc="http://schemas.openxmlformats.org/markup-compatibility/2006">
    <mc:Choice xmlns:p14="http://schemas.microsoft.com/office/powerpoint/2010/main" Requires="p14">
      <p:transition p14:dur="10" advTm="94009"/>
    </mc:Choice>
    <mc:Fallback>
      <p:transition advTm="94009"/>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823E79-1ED5-57A1-B3FD-C1943D0FC46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4E1963-12F4-2767-D42C-F112029095D8}"/>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FED50057-1CB8-C090-E7D4-40498152FBA4}"/>
              </a:ext>
            </a:extLst>
          </p:cNvPr>
          <p:cNvSpPr txBox="1"/>
          <p:nvPr/>
        </p:nvSpPr>
        <p:spPr>
          <a:xfrm>
            <a:off x="889000" y="1967061"/>
            <a:ext cx="10036429" cy="3539430"/>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الاعتبارات الأخلاقية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يجب أن يرافق تطور الذكاء الاصطناعي إطار أخلاقي قوي يحافظ على القيم الإنسانية والعدالة العلمية.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الشفافية: الإفصاح الكامل عن كيفية استخدام البيانات والخوارزميات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الخصوصية: حماية قوية للبيانات الشخصية والحساسة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محاربة التحيز: فحص دوري للخوارزميات لتجنب </a:t>
            </a:r>
            <a:r>
              <a:rPr lang="ar-EG" sz="3200" dirty="0" err="1">
                <a:solidFill>
                  <a:srgbClr val="2D3956"/>
                </a:solidFill>
                <a:latin typeface="Alexandria" charset="0"/>
                <a:cs typeface="Alexandria" charset="0"/>
              </a:rPr>
              <a:t>الانحيازات</a:t>
            </a:r>
            <a:endParaRPr lang="ar-EG" sz="3200" dirty="0">
              <a:solidFill>
                <a:srgbClr val="2D3956"/>
              </a:solidFill>
              <a:latin typeface="Alexandria" charset="0"/>
              <a:cs typeface="Alexandria" charset="0"/>
            </a:endParaRP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المسؤولية: تحمل المسؤولية الكاملة عن النتائج والقرارات</a:t>
            </a:r>
          </a:p>
        </p:txBody>
      </p:sp>
      <p:pic>
        <p:nvPicPr>
          <p:cNvPr id="7" name="Graphic 21">
            <a:extLst>
              <a:ext uri="{FF2B5EF4-FFF2-40B4-BE49-F238E27FC236}">
                <a16:creationId xmlns:a16="http://schemas.microsoft.com/office/drawing/2014/main" id="{767135C7-5E1C-39C7-01B5-6425C6059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7B15A0F-373D-6DFB-8467-C81E7F0C10E2}"/>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710930869"/>
      </p:ext>
    </p:extLst>
  </p:cSld>
  <p:clrMapOvr>
    <a:masterClrMapping/>
  </p:clrMapOvr>
  <mc:AlternateContent xmlns:mc="http://schemas.openxmlformats.org/markup-compatibility/2006">
    <mc:Choice xmlns:p14="http://schemas.microsoft.com/office/powerpoint/2010/main" Requires="p14">
      <p:transition p14:dur="10" advTm="94009"/>
    </mc:Choice>
    <mc:Fallback>
      <p:transition advTm="9400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CEC1DB-2140-960E-BB1D-86D6CDBB36C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E9FEC2-0365-564D-14C1-1DDD9A0B7E0E}"/>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9BC1A84-A919-EF6A-E6E8-4433E1161346}"/>
              </a:ext>
            </a:extLst>
          </p:cNvPr>
          <p:cNvSpPr txBox="1"/>
          <p:nvPr/>
        </p:nvSpPr>
        <p:spPr>
          <a:xfrm>
            <a:off x="889000" y="1967061"/>
            <a:ext cx="10036429" cy="2554545"/>
          </a:xfrm>
          <a:prstGeom prst="rect">
            <a:avLst/>
          </a:prstGeom>
          <a:noFill/>
        </p:spPr>
        <p:txBody>
          <a:bodyPr wrap="square" rtlCol="0">
            <a:spAutoFit/>
          </a:bodyPr>
          <a:lstStyle/>
          <a:p>
            <a:pPr algn="ctr" rtl="1"/>
            <a:r>
              <a:rPr lang="ar-EG" sz="3200" u="sng" dirty="0">
                <a:solidFill>
                  <a:srgbClr val="2D3956"/>
                </a:solidFill>
                <a:latin typeface="Alexandria" charset="0"/>
                <a:cs typeface="Alexandria" charset="0"/>
              </a:rPr>
              <a:t>الأمان وخصوصية البيانات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التشفير والحماية من الاختراقات</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الامتثال للوائح  والقوانين المحلية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التحكم في الوصول إلى البيانات الحساسة</a:t>
            </a:r>
          </a:p>
          <a:p>
            <a:pPr marL="285750" indent="-285750" algn="r" rtl="1">
              <a:buFont typeface="Wingdings" panose="05000000000000000000" pitchFamily="2" charset="2"/>
              <a:buChar char="ü"/>
            </a:pPr>
            <a:r>
              <a:rPr lang="ar-EG" sz="3200" dirty="0">
                <a:solidFill>
                  <a:srgbClr val="2D3956"/>
                </a:solidFill>
                <a:latin typeface="Alexandria" charset="0"/>
                <a:cs typeface="Alexandria" charset="0"/>
              </a:rPr>
              <a:t>الشفافية مع المشاركين في الدراسات</a:t>
            </a:r>
          </a:p>
        </p:txBody>
      </p:sp>
      <p:pic>
        <p:nvPicPr>
          <p:cNvPr id="7" name="Graphic 21">
            <a:extLst>
              <a:ext uri="{FF2B5EF4-FFF2-40B4-BE49-F238E27FC236}">
                <a16:creationId xmlns:a16="http://schemas.microsoft.com/office/drawing/2014/main" id="{9EE1E510-D55D-BB4C-5630-BED2D5371CF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C00996C-2E8A-6F85-C945-53593189DC5E}"/>
              </a:ext>
            </a:extLst>
          </p:cNvPr>
          <p:cNvSpPr txBox="1"/>
          <p:nvPr/>
        </p:nvSpPr>
        <p:spPr>
          <a:xfrm>
            <a:off x="751349" y="621143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234438985"/>
      </p:ext>
    </p:extLst>
  </p:cSld>
  <p:clrMapOvr>
    <a:masterClrMapping/>
  </p:clrMapOvr>
  <mc:AlternateContent xmlns:mc="http://schemas.openxmlformats.org/markup-compatibility/2006">
    <mc:Choice xmlns:p14="http://schemas.microsoft.com/office/powerpoint/2010/main" Requires="p14">
      <p:transition p14:dur="10" advTm="94009"/>
    </mc:Choice>
    <mc:Fallback>
      <p:transition advTm="94009"/>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08E5DB-EAD9-17A2-E2C7-E2ABC62E2AEC}"/>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049B0408-3DB0-17F7-B3C2-B9EF248A71D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C5B3F80C-8E9E-EAF4-8BF5-F7EC0C1E43F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B8023A48-9F55-CBE6-22F4-A5602F010CC7}"/>
              </a:ext>
            </a:extLst>
          </p:cNvPr>
          <p:cNvSpPr txBox="1"/>
          <p:nvPr/>
        </p:nvSpPr>
        <p:spPr>
          <a:xfrm>
            <a:off x="2945326" y="3017975"/>
            <a:ext cx="7392366" cy="1384995"/>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بناء المهارات: ماذا يحتاج الباحث الحديث؟</a:t>
            </a:r>
            <a:endParaRPr lang="ar-EG" sz="2400" b="1" dirty="0">
              <a:solidFill>
                <a:srgbClr val="00B0F0"/>
              </a:solidFill>
              <a:latin typeface="Alexandria" charset="0"/>
              <a:cs typeface="Alexandria" charset="0"/>
            </a:endParaRP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742DB7D7-A77A-6EDF-B4AE-5EA45C0725E5}"/>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D1E75D6F-0714-B2B3-7FE2-F9B2E01B9D15}"/>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57D62D5F-21EA-7B8B-E4A1-C3995AE5EED2}"/>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9C6F87A2-E101-E41A-A996-5EB252E45C39}"/>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970593275"/>
      </p:ext>
    </p:extLst>
  </p:cSld>
  <p:clrMapOvr>
    <a:masterClrMapping/>
  </p:clrMapOvr>
  <mc:AlternateContent xmlns:mc="http://schemas.openxmlformats.org/markup-compatibility/2006" xmlns:p14="http://schemas.microsoft.com/office/powerpoint/2010/main">
    <mc:Choice Requires="p14">
      <p:transition spd="slow" p14:dur="2000" advTm="5087"/>
    </mc:Choice>
    <mc:Fallback xmlns="">
      <p:transition spd="slow" advTm="5087"/>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9A852-B84E-9C09-A7EB-76D7FF0DB6D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8DF914C-4585-7B02-849D-A02EADFAE311}"/>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F8BB995-CF92-5F7D-ABA0-DEC577DCBCF3}"/>
              </a:ext>
            </a:extLst>
          </p:cNvPr>
          <p:cNvSpPr txBox="1"/>
          <p:nvPr/>
        </p:nvSpPr>
        <p:spPr>
          <a:xfrm>
            <a:off x="626140" y="1834346"/>
            <a:ext cx="10541000" cy="353943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الباحث الحديث خاصة في العلوم الاجتماعية والاقتصاد يحتاج إلى مجموعة مهارات متكاملة.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ليس كل باحث يجب أن يكون عالم بيانات، لكن يجب أن يفهم القيود والإمكانيات</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التعاون بين الباحث التخصصي وعالم البيانات أصبح نمط العمل الحديث. الأكاديميات والجامعات توفر الآن برامج تدريبية في هذه المهارات. لكن التعلم الذاتي والممارسة العملية هي الأساس.</a:t>
            </a:r>
          </a:p>
        </p:txBody>
      </p:sp>
      <p:pic>
        <p:nvPicPr>
          <p:cNvPr id="7" name="Graphic 21">
            <a:extLst>
              <a:ext uri="{FF2B5EF4-FFF2-40B4-BE49-F238E27FC236}">
                <a16:creationId xmlns:a16="http://schemas.microsoft.com/office/drawing/2014/main" id="{6405288A-A088-0106-C3AD-FF59FF7952E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49EA1BF4-2DA3-82FD-C172-69ADE626DEAB}"/>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109124541"/>
      </p:ext>
    </p:extLst>
  </p:cSld>
  <p:clrMapOvr>
    <a:masterClrMapping/>
  </p:clrMapOvr>
  <mc:AlternateContent xmlns:mc="http://schemas.openxmlformats.org/markup-compatibility/2006" xmlns:p14="http://schemas.microsoft.com/office/powerpoint/2010/main">
    <mc:Choice Requires="p14">
      <p:transition p14:dur="10" advTm="62545"/>
    </mc:Choice>
    <mc:Fallback xmlns="">
      <p:transition advTm="6254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60C43E-A94A-9686-D11C-05921A4D6D2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4A3E7A1-EF83-B173-53FC-0502A2585DBB}"/>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4FE475DD-3AC0-DC74-88F4-1F8FA8737F0F}"/>
              </a:ext>
            </a:extLst>
          </p:cNvPr>
          <p:cNvSpPr txBox="1"/>
          <p:nvPr/>
        </p:nvSpPr>
        <p:spPr>
          <a:xfrm>
            <a:off x="626140" y="1834346"/>
            <a:ext cx="10541000" cy="4524315"/>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الإحصاء المتقدم والاقتصادي: نماذج </a:t>
            </a:r>
            <a:r>
              <a:rPr lang="en-US" sz="3200" dirty="0">
                <a:solidFill>
                  <a:srgbClr val="2D3956"/>
                </a:solidFill>
                <a:latin typeface="Alexandria" charset="0"/>
                <a:cs typeface="Alexandria" charset="0"/>
              </a:rPr>
              <a:t>ARDL </a:t>
            </a:r>
            <a:r>
              <a:rPr lang="ar-EG" sz="3200" dirty="0">
                <a:solidFill>
                  <a:srgbClr val="2D3956"/>
                </a:solidFill>
                <a:latin typeface="Alexandria" charset="0"/>
                <a:cs typeface="Alexandria" charset="0"/>
              </a:rPr>
              <a:t> للعلاقات طويلة وقصيرة المدى. </a:t>
            </a:r>
            <a:r>
              <a:rPr lang="en-US" sz="3200" dirty="0">
                <a:solidFill>
                  <a:srgbClr val="2D3956"/>
                </a:solidFill>
                <a:latin typeface="Alexandria" charset="0"/>
                <a:cs typeface="Alexandria" charset="0"/>
              </a:rPr>
              <a:t>Vector Autoregression. </a:t>
            </a:r>
            <a:r>
              <a:rPr lang="ar-EG" sz="3200" dirty="0">
                <a:solidFill>
                  <a:srgbClr val="2D3956"/>
                </a:solidFill>
                <a:latin typeface="Alexandria" charset="0"/>
                <a:cs typeface="Alexandria" charset="0"/>
              </a:rPr>
              <a:t> الانحدار متعدد المستويات. </a:t>
            </a:r>
            <a:r>
              <a:rPr lang="en-US" sz="3200" dirty="0">
                <a:solidFill>
                  <a:srgbClr val="2D3956"/>
                </a:solidFill>
                <a:latin typeface="Alexandria" charset="0"/>
                <a:cs typeface="Alexandria" charset="0"/>
              </a:rPr>
              <a:t>Instrumental Variables. Causal Inference </a:t>
            </a:r>
            <a:r>
              <a:rPr lang="ar-EG" sz="3200" dirty="0">
                <a:solidFill>
                  <a:srgbClr val="2D3956"/>
                </a:solidFill>
                <a:latin typeface="Alexandria" charset="0"/>
                <a:cs typeface="Alexandria" charset="0"/>
              </a:rPr>
              <a:t> والتأثيرات السببية الحقيقية.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الباحث الحديث خاصة في العلوم الاجتماعية والاقتصاد يحتاج إلى مجموعة مهارات متكاملة.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ليس كل باحث يجب أن يكون عالم بيانات، لكن يجب أن يفهم القيود والإمكانيات</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823CF849-CA44-D3BC-06D8-E372F308AA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C25EBE71-334B-E08E-22AA-BA5F4D1D9292}"/>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620126409"/>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4B13F2-6552-CE98-E0D7-385BCBF06F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FA3354-0570-7296-3A28-22568F654344}"/>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724EC28-465F-8C96-F8CD-8E0422800879}"/>
              </a:ext>
            </a:extLst>
          </p:cNvPr>
          <p:cNvSpPr txBox="1"/>
          <p:nvPr/>
        </p:nvSpPr>
        <p:spPr>
          <a:xfrm>
            <a:off x="626140" y="1834346"/>
            <a:ext cx="10541000" cy="4031873"/>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البرمجة العملية التطبيقية: </a:t>
            </a:r>
            <a:r>
              <a:rPr lang="en-US" sz="3200" dirty="0">
                <a:solidFill>
                  <a:srgbClr val="2D3956"/>
                </a:solidFill>
                <a:latin typeface="Alexandria" charset="0"/>
                <a:cs typeface="Alexandria" charset="0"/>
              </a:rPr>
              <a:t>Python </a:t>
            </a:r>
            <a:r>
              <a:rPr lang="ar-EG" sz="3200" dirty="0">
                <a:solidFill>
                  <a:srgbClr val="2D3956"/>
                </a:solidFill>
                <a:latin typeface="Alexandria" charset="0"/>
                <a:cs typeface="Alexandria" charset="0"/>
              </a:rPr>
              <a:t>أو </a:t>
            </a:r>
            <a:r>
              <a:rPr lang="en-US" sz="3200" dirty="0">
                <a:solidFill>
                  <a:srgbClr val="2D3956"/>
                </a:solidFill>
                <a:latin typeface="Alexandria" charset="0"/>
                <a:cs typeface="Alexandria" charset="0"/>
              </a:rPr>
              <a:t>R </a:t>
            </a:r>
            <a:r>
              <a:rPr lang="ar-EG" sz="3200" dirty="0">
                <a:solidFill>
                  <a:srgbClr val="2D3956"/>
                </a:solidFill>
                <a:latin typeface="Alexandria" charset="0"/>
                <a:cs typeface="Alexandria" charset="0"/>
              </a:rPr>
              <a:t>للتحليل الفعلي مع مكتبات متخصصة </a:t>
            </a:r>
            <a:r>
              <a:rPr lang="en-US" sz="3200" dirty="0">
                <a:solidFill>
                  <a:srgbClr val="2D3956"/>
                </a:solidFill>
                <a:latin typeface="Alexandria" charset="0"/>
                <a:cs typeface="Alexandria" charset="0"/>
              </a:rPr>
              <a:t>(Pandas, scikit-learn, </a:t>
            </a:r>
            <a:r>
              <a:rPr lang="en-US" sz="3200" dirty="0" err="1">
                <a:solidFill>
                  <a:srgbClr val="2D3956"/>
                </a:solidFill>
                <a:latin typeface="Alexandria" charset="0"/>
                <a:cs typeface="Alexandria" charset="0"/>
              </a:rPr>
              <a:t>statsmodels</a:t>
            </a:r>
            <a:r>
              <a:rPr lang="en-US" sz="3200" dirty="0">
                <a:solidFill>
                  <a:srgbClr val="2D3956"/>
                </a:solidFill>
                <a:latin typeface="Alexandria" charset="0"/>
                <a:cs typeface="Alexandria" charset="0"/>
              </a:rPr>
              <a:t>) </a:t>
            </a:r>
            <a:r>
              <a:rPr lang="ar-EG" sz="3200" dirty="0">
                <a:solidFill>
                  <a:srgbClr val="2D3956"/>
                </a:solidFill>
                <a:latin typeface="Alexandria" charset="0"/>
                <a:cs typeface="Alexandria" charset="0"/>
              </a:rPr>
              <a:t> القدرة على أتمتة المهام التحليلية المتكررة</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معالجة البيانات النوعية والكمية: تحويل البيانات الكيفية (نصوص، مقابلات) إلى بيانات كمية قابلة للتحليل. </a:t>
            </a:r>
            <a:r>
              <a:rPr lang="en-US" sz="3200" dirty="0">
                <a:solidFill>
                  <a:srgbClr val="2D3956"/>
                </a:solidFill>
                <a:latin typeface="Alexandria" charset="0"/>
                <a:cs typeface="Alexandria" charset="0"/>
              </a:rPr>
              <a:t>Natural Language Processing </a:t>
            </a:r>
            <a:r>
              <a:rPr lang="ar-EG" sz="3200" dirty="0">
                <a:solidFill>
                  <a:srgbClr val="2D3956"/>
                </a:solidFill>
                <a:latin typeface="Alexandria" charset="0"/>
                <a:cs typeface="Alexandria" charset="0"/>
              </a:rPr>
              <a:t> الأساسي. استخراج الموضوعات من مجموعات النصوص الضخمة</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F22480FB-8FB1-0523-0F03-5EB59FC519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30CCB0E0-BE83-A04F-241D-849B505EE5E6}"/>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409837732"/>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BDF7AA-345D-ED67-1CBF-3561F3D993A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297C2EE-803D-4564-5300-7629ACB0C2AC}"/>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808BFEA0-4F36-1D0A-915B-A98598242D68}"/>
              </a:ext>
            </a:extLst>
          </p:cNvPr>
          <p:cNvSpPr txBox="1"/>
          <p:nvPr/>
        </p:nvSpPr>
        <p:spPr>
          <a:xfrm>
            <a:off x="626140" y="1834346"/>
            <a:ext cx="10541000" cy="4524315"/>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نمذجة السيناريوهات والتنبؤات: بناء سيناريوهات متعددة. </a:t>
            </a:r>
            <a:r>
              <a:rPr lang="en-US" sz="3200" dirty="0">
                <a:solidFill>
                  <a:srgbClr val="2D3956"/>
                </a:solidFill>
                <a:latin typeface="Alexandria" charset="0"/>
                <a:cs typeface="Alexandria" charset="0"/>
              </a:rPr>
              <a:t>Monte Carlo Simulation  </a:t>
            </a:r>
            <a:r>
              <a:rPr lang="ar-EG" sz="3200" dirty="0">
                <a:solidFill>
                  <a:srgbClr val="2D3956"/>
                </a:solidFill>
                <a:latin typeface="Alexandria" charset="0"/>
                <a:cs typeface="Alexandria" charset="0"/>
              </a:rPr>
              <a:t> التنبؤ بالاتجاهات المستقبلية. قياس درجة عدم اليقين في التنبؤات</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التعلم الآلي العملي والموجه: </a:t>
            </a:r>
            <a:r>
              <a:rPr lang="en-US" sz="3200" dirty="0">
                <a:solidFill>
                  <a:srgbClr val="2D3956"/>
                </a:solidFill>
                <a:latin typeface="Alexandria" charset="0"/>
                <a:cs typeface="Alexandria" charset="0"/>
              </a:rPr>
              <a:t>Supervised Learning </a:t>
            </a:r>
            <a:r>
              <a:rPr lang="ar-EG" sz="3200" dirty="0">
                <a:solidFill>
                  <a:srgbClr val="2D3956"/>
                </a:solidFill>
                <a:latin typeface="Alexandria" charset="0"/>
                <a:cs typeface="Alexandria" charset="0"/>
              </a:rPr>
              <a:t> للتنبؤ. </a:t>
            </a:r>
            <a:r>
              <a:rPr lang="en-US" sz="3200" dirty="0">
                <a:solidFill>
                  <a:srgbClr val="2D3956"/>
                </a:solidFill>
                <a:latin typeface="Alexandria" charset="0"/>
                <a:cs typeface="Alexandria" charset="0"/>
              </a:rPr>
              <a:t>Unsupervised Learning </a:t>
            </a:r>
            <a:r>
              <a:rPr lang="ar-EG" sz="3200" dirty="0">
                <a:solidFill>
                  <a:srgbClr val="2D3956"/>
                </a:solidFill>
                <a:latin typeface="Alexandria" charset="0"/>
                <a:cs typeface="Alexandria" charset="0"/>
              </a:rPr>
              <a:t> لاكتشاف الأنماط. </a:t>
            </a:r>
            <a:r>
              <a:rPr lang="en-US" sz="3200" dirty="0">
                <a:solidFill>
                  <a:srgbClr val="2D3956"/>
                </a:solidFill>
                <a:latin typeface="Alexandria" charset="0"/>
                <a:cs typeface="Alexandria" charset="0"/>
              </a:rPr>
              <a:t>Clustering </a:t>
            </a:r>
            <a:r>
              <a:rPr lang="ar-EG" sz="3200" dirty="0">
                <a:solidFill>
                  <a:srgbClr val="2D3956"/>
                </a:solidFill>
                <a:latin typeface="Alexandria" charset="0"/>
                <a:cs typeface="Alexandria" charset="0"/>
              </a:rPr>
              <a:t>التحليل العنقودي. اختيار النموذج المناسب وتقييم الأداء. </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قراءة ونقد الأوراق التي تستخدم الذكاء الاصطناعي: فهم الطرق المستخدمة والافتراضات والحدود. القدرة على تقييم جودة الدراسة والنتائج بشكل نقدي</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C7C91FDD-8BA6-F101-61C4-F273D8953F2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B0A3D558-DF4A-A3ED-D981-44C12B142BF1}"/>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1059920568"/>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DF312C-4250-C1AF-EB55-5AA0D525BCE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E974D9-B48F-EDC0-1C4E-8D19CE831FEA}"/>
              </a:ext>
            </a:extLst>
          </p:cNvPr>
          <p:cNvSpPr/>
          <p:nvPr/>
        </p:nvSpPr>
        <p:spPr>
          <a:xfrm>
            <a:off x="490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C31CB545-2FC7-2DEA-ADC6-8C0D61AB2A33}"/>
              </a:ext>
            </a:extLst>
          </p:cNvPr>
          <p:cNvSpPr txBox="1"/>
          <p:nvPr/>
        </p:nvSpPr>
        <p:spPr>
          <a:xfrm>
            <a:off x="626140" y="1834346"/>
            <a:ext cx="10541000" cy="3539430"/>
          </a:xfrm>
          <a:prstGeom prst="rect">
            <a:avLst/>
          </a:prstGeom>
          <a:noFill/>
        </p:spPr>
        <p:txBody>
          <a:bodyPr wrap="square" rtlCol="0">
            <a:spAutoFit/>
          </a:bodyPr>
          <a:lstStyle/>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الأخلاقيات والتحيزات والعدالة: فهم كيف تعكس البيانات التحيزات الموجودة في المجتمع. كيفية الكشف عن التحيز في النماذج. مسؤوليتنا الأخلاقية كباحثين.</a:t>
            </a:r>
          </a:p>
          <a:p>
            <a:pPr marL="457200" indent="-457200" algn="just" rtl="1">
              <a:buFont typeface="Wingdings" panose="05000000000000000000" pitchFamily="2" charset="2"/>
              <a:buChar char="ü"/>
            </a:pPr>
            <a:r>
              <a:rPr lang="ar-EG" sz="3200" dirty="0">
                <a:solidFill>
                  <a:srgbClr val="2D3956"/>
                </a:solidFill>
                <a:latin typeface="Alexandria" charset="0"/>
                <a:cs typeface="Alexandria" charset="0"/>
              </a:rPr>
              <a:t>العمل الجماعي والتعاون متعدد التخصصات: التعاون بين الاقتصادي وعالم البيانات والمتخصص في القانون أو العمل الاجتماعي. فهم لغات التخصصات الأخرى. </a:t>
            </a:r>
          </a:p>
          <a:p>
            <a:pPr algn="just" rtl="1"/>
            <a:endParaRPr lang="ar-EG"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F45B89EB-C916-E867-DA1E-3133EB4488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D26C088C-8008-BFC6-B017-6260192BE45E}"/>
              </a:ext>
            </a:extLst>
          </p:cNvPr>
          <p:cNvSpPr txBox="1"/>
          <p:nvPr/>
        </p:nvSpPr>
        <p:spPr>
          <a:xfrm>
            <a:off x="889000" y="6062579"/>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261616442"/>
      </p:ext>
    </p:extLst>
  </p:cSld>
  <p:clrMapOvr>
    <a:masterClrMapping/>
  </p:clrMapOvr>
  <mc:AlternateContent xmlns:mc="http://schemas.openxmlformats.org/markup-compatibility/2006">
    <mc:Choice xmlns:p14="http://schemas.microsoft.com/office/powerpoint/2010/main" Requires="p14">
      <p:transition p14:dur="10" advTm="62545"/>
    </mc:Choice>
    <mc:Fallback>
      <p:transition advTm="62545"/>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5F7658-AD9E-6122-198E-6D014FB51774}"/>
            </a:ext>
          </a:extLst>
        </p:cNvPr>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672A835D-532D-F8D2-8450-95BD685FB6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a16="http://schemas.microsoft.com/office/drawing/2014/main" id="{FFA07559-EA53-CB56-C21F-E6B376AE917A}"/>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1178CE4D-9A45-AD31-FC2F-0F33863CEB5E}"/>
              </a:ext>
            </a:extLst>
          </p:cNvPr>
          <p:cNvSpPr txBox="1"/>
          <p:nvPr/>
        </p:nvSpPr>
        <p:spPr>
          <a:xfrm>
            <a:off x="1908018" y="3429000"/>
            <a:ext cx="9466982" cy="1384995"/>
          </a:xfrm>
          <a:prstGeom prst="rect">
            <a:avLst/>
          </a:prstGeom>
          <a:noFill/>
        </p:spPr>
        <p:txBody>
          <a:bodyPr wrap="square" rtlCol="0">
            <a:spAutoFit/>
          </a:bodyPr>
          <a:lstStyle/>
          <a:p>
            <a:pPr algn="r" rtl="1"/>
            <a:r>
              <a:rPr lang="ar-EG" sz="3600" b="1" dirty="0">
                <a:solidFill>
                  <a:schemeClr val="accent1"/>
                </a:solidFill>
                <a:latin typeface="Alexandria" charset="0"/>
                <a:cs typeface="Alexandria" charset="0"/>
              </a:rPr>
              <a:t>اتجاهات المستقبل في الذكاء الاصطناعي والبحث العلمي</a:t>
            </a:r>
          </a:p>
          <a:p>
            <a:endParaRPr lang="ar-EG" sz="2400" b="1" dirty="0">
              <a:solidFill>
                <a:srgbClr val="00B0F0"/>
              </a:solidFill>
              <a:latin typeface="Alexandria" charset="0"/>
              <a:cs typeface="Alexandria" charset="0"/>
            </a:endParaRPr>
          </a:p>
          <a:p>
            <a:r>
              <a:rPr lang="ar-EG" sz="2400" b="1" dirty="0">
                <a:solidFill>
                  <a:srgbClr val="00B0F0"/>
                </a:solidFill>
                <a:latin typeface="Alexandria" charset="0"/>
                <a:cs typeface="Alexandria" charset="0"/>
              </a:rPr>
              <a:t> </a:t>
            </a:r>
            <a:endParaRPr lang="en-US" sz="2400" b="1" dirty="0">
              <a:solidFill>
                <a:srgbClr val="00B0F0"/>
              </a:solidFill>
              <a:latin typeface="Alexandria" charset="0"/>
              <a:cs typeface="Alexandria" charset="0"/>
            </a:endParaRPr>
          </a:p>
        </p:txBody>
      </p:sp>
      <p:sp>
        <p:nvSpPr>
          <p:cNvPr id="28" name="Rectangle 27">
            <a:extLst>
              <a:ext uri="{FF2B5EF4-FFF2-40B4-BE49-F238E27FC236}">
                <a16:creationId xmlns:a16="http://schemas.microsoft.com/office/drawing/2014/main" id="{0798D68F-7E08-7C1B-5ED0-A7FA8F918F17}"/>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a:extLst>
              <a:ext uri="{FF2B5EF4-FFF2-40B4-BE49-F238E27FC236}">
                <a16:creationId xmlns:a16="http://schemas.microsoft.com/office/drawing/2014/main" id="{A5A72A8E-899C-F34E-3CA8-FF84B74BCB0E}"/>
              </a:ext>
            </a:extLst>
          </p:cNvPr>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pic>
        <p:nvPicPr>
          <p:cNvPr id="6" name="Graphic 21">
            <a:extLst>
              <a:ext uri="{FF2B5EF4-FFF2-40B4-BE49-F238E27FC236}">
                <a16:creationId xmlns:a16="http://schemas.microsoft.com/office/drawing/2014/main" id="{695CB7A0-9F99-571D-E2FB-EEB80A160D7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مربع نص 6">
            <a:extLst>
              <a:ext uri="{FF2B5EF4-FFF2-40B4-BE49-F238E27FC236}">
                <a16:creationId xmlns:a16="http://schemas.microsoft.com/office/drawing/2014/main" id="{28B61B8E-1EDA-362F-287E-324FFD8B8563}"/>
              </a:ext>
            </a:extLst>
          </p:cNvPr>
          <p:cNvSpPr txBox="1"/>
          <p:nvPr/>
        </p:nvSpPr>
        <p:spPr>
          <a:xfrm>
            <a:off x="668594" y="6204155"/>
            <a:ext cx="3460954"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380407389"/>
      </p:ext>
    </p:extLst>
  </p:cSld>
  <p:clrMapOvr>
    <a:masterClrMapping/>
  </p:clrMapOvr>
  <mc:AlternateContent xmlns:mc="http://schemas.openxmlformats.org/markup-compatibility/2006">
    <mc:Choice xmlns:p14="http://schemas.microsoft.com/office/powerpoint/2010/main" Requires="p14">
      <p:transition spd="slow" p14:dur="2000" advTm="5087"/>
    </mc:Choice>
    <mc:Fallback>
      <p:transition spd="slow" advTm="5087"/>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895B70-6642-08BE-6B0E-F41D4E1A25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44E9005-7F6E-0AB9-BC15-0FE11AA957B5}"/>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2101941-DA0F-303F-4457-A51FFD2FB5D6}"/>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7BFD60E-AB82-47F5-2159-08043908714E}"/>
              </a:ext>
            </a:extLst>
          </p:cNvPr>
          <p:cNvSpPr txBox="1"/>
          <p:nvPr/>
        </p:nvSpPr>
        <p:spPr>
          <a:xfrm>
            <a:off x="825500" y="1796134"/>
            <a:ext cx="10541000" cy="5016758"/>
          </a:xfrm>
          <a:prstGeom prst="rect">
            <a:avLst/>
          </a:prstGeom>
          <a:noFill/>
        </p:spPr>
        <p:txBody>
          <a:bodyPr wrap="square" rtlCol="0">
            <a:spAutoFit/>
          </a:bodyPr>
          <a:lstStyle/>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التطورات المتسارعة تشير إلى مستقبل حيث الذكاء الاصطناعي سيكون أساس كل البحث العلمي.</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نماذج متقدمة: أنظمة ذكاء اصطناعي أكثر تعقيداً وقدرة على الفهم العميق</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الحوسبة الكمية: دمج الحوسبة الكمية مع الذكاء الاصطناعي لقدرات حسابية ثورية</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الذكاء الموزع: أنظمة ذكاء اصطناعي موزعة وحسابات طرفية قريبة من البيانات</a:t>
            </a:r>
          </a:p>
          <a:p>
            <a:pPr marL="457200" indent="-457200" algn="just" rtl="1">
              <a:buFont typeface="Wingdings" panose="05000000000000000000" pitchFamily="2" charset="2"/>
              <a:buChar char="ü"/>
            </a:pPr>
            <a:r>
              <a:rPr lang="ar-SA" sz="3200" dirty="0">
                <a:solidFill>
                  <a:srgbClr val="2D3956"/>
                </a:solidFill>
                <a:latin typeface="Alexandria" charset="0"/>
                <a:cs typeface="Alexandria" charset="0"/>
              </a:rPr>
              <a:t>تطبيقات شاملة: توسع الذكاء الاصطناعي إلى جميع مجالات البحث العلمي</a:t>
            </a:r>
          </a:p>
          <a:p>
            <a:pPr algn="r" rtl="1"/>
            <a:endParaRPr lang="ar-SA" sz="3200" dirty="0">
              <a:solidFill>
                <a:srgbClr val="2D3956"/>
              </a:solidFill>
              <a:latin typeface="Alexandria" charset="0"/>
              <a:cs typeface="Alexandria" charset="0"/>
            </a:endParaRPr>
          </a:p>
          <a:p>
            <a:pPr algn="r" rtl="1"/>
            <a:endParaRPr lang="ar-SA" sz="32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68176A64-0F12-113E-097B-16D32EEFDD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7552771-5E93-1A6C-11BE-69DB03212395}"/>
              </a:ext>
            </a:extLst>
          </p:cNvPr>
          <p:cNvSpPr txBox="1"/>
          <p:nvPr/>
        </p:nvSpPr>
        <p:spPr>
          <a:xfrm>
            <a:off x="825500"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4138686759"/>
      </p:ext>
    </p:extLst>
  </p:cSld>
  <p:clrMapOvr>
    <a:masterClrMapping/>
  </p:clrMapOvr>
  <mc:AlternateContent xmlns:mc="http://schemas.openxmlformats.org/markup-compatibility/2006" xmlns:p14="http://schemas.microsoft.com/office/powerpoint/2010/main">
    <mc:Choice Requires="p14">
      <p:transition p14:dur="10" advTm="88936"/>
    </mc:Choice>
    <mc:Fallback xmlns="">
      <p:transition advTm="88936"/>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AED536-7C35-F13C-920F-394559C292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A332BB9-4FB2-08CD-BB11-C65C2410B2FA}"/>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370808DA-E89B-FAEA-38C4-B1C9D1406EE7}"/>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85A16205-535E-7F3D-3DE6-46FD02579DCB}"/>
              </a:ext>
            </a:extLst>
          </p:cNvPr>
          <p:cNvSpPr txBox="1"/>
          <p:nvPr/>
        </p:nvSpPr>
        <p:spPr>
          <a:xfrm>
            <a:off x="825500" y="1699178"/>
            <a:ext cx="10541000" cy="3046988"/>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التوصيات للباحثين</a:t>
            </a:r>
            <a:endPar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تعلم</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أساسيات</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الذكاء</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الاصطناعي</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والتعلم</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الآلي</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اختيار</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الأدوات</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المناسبة</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لمجال</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بحثك</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الالتزام</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بالمعايير</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الأخلاقية</a:t>
            </a:r>
            <a:r>
              <a:rPr kumimoji="0" lang="en-US"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 </a:t>
            </a: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والعلمية</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A69F09F0-1376-5671-B98E-F83231FE0A6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2C8FAFA9-F441-88B3-E16E-384E3F4DF552}"/>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544445536"/>
      </p:ext>
    </p:extLst>
  </p:cSld>
  <p:clrMapOvr>
    <a:masterClrMapping/>
  </p:clrMapOvr>
  <mc:AlternateContent xmlns:mc="http://schemas.openxmlformats.org/markup-compatibility/2006" xmlns:p14="http://schemas.microsoft.com/office/powerpoint/2010/main">
    <mc:Choice Requires="p14">
      <p:transition p14:dur="10" advTm="58916"/>
    </mc:Choice>
    <mc:Fallback xmlns="">
      <p:transition advTm="58916"/>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C8E152-30DE-4A33-B3CA-C3DD1197C9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960168B-AC23-BC74-327F-172CD6853A1E}"/>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AC1CF694-6D5F-5EA5-3BC9-E78F8ED90321}"/>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5D11B73A-3EFD-1B94-82BD-EB5D442B34DA}"/>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بناء فريق بحثي فعال</a:t>
            </a:r>
            <a:endPar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endParaRP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متخصصون في البيانات والبرمجة</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خبراء في مجال التخصص</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متخصصو الأخلاقيات والامتثال</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دعم تقني مستمر</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FC0C82D-79B1-EBA9-84FF-9EBDECA829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FEA35426-8AEA-8083-F4F1-409504A3B976}"/>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3139703629"/>
      </p:ext>
    </p:extLst>
  </p:cSld>
  <p:clrMapOvr>
    <a:masterClrMapping/>
  </p:clrMapOvr>
  <mc:AlternateContent xmlns:mc="http://schemas.openxmlformats.org/markup-compatibility/2006">
    <mc:Choice xmlns:p14="http://schemas.microsoft.com/office/powerpoint/2010/main" Requires="p14">
      <p:transition p14:dur="10" advTm="58916"/>
    </mc:Choice>
    <mc:Fallback>
      <p:transition advTm="58916"/>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79F97F-1C8F-D91F-904D-6A33322CEA7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F19F38B-6D46-BF47-E1D1-6EE3FA2C1888}"/>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2F216304-A0E0-C299-E1EB-2394AACEB3C4}"/>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BDF1BBF0-32DC-A29A-3E3C-BD605C92878F}"/>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التمويل والموارد</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منح بحثية للمشاريع المدعومة بالذكاء الاصطناعي</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استثمارات في البنية التحتية الحاسوبية</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برامج تدريب وتطوير الكوادر</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شراكات مع القطاع الخاص</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76C7C98A-F8BD-97EB-00F5-27DB467FD4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70699F28-5EC8-BDBC-E9B6-3E59001CA003}"/>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666303488"/>
      </p:ext>
    </p:extLst>
  </p:cSld>
  <p:clrMapOvr>
    <a:masterClrMapping/>
  </p:clrMapOvr>
  <mc:AlternateContent xmlns:mc="http://schemas.openxmlformats.org/markup-compatibility/2006">
    <mc:Choice xmlns:p14="http://schemas.microsoft.com/office/powerpoint/2010/main" Requires="p14">
      <p:transition p14:dur="10" advTm="58916"/>
    </mc:Choice>
    <mc:Fallback>
      <p:transition advTm="58916"/>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6CB3F69-498E-736B-6F62-F38BB834731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FA24591-2DB3-AE98-CF57-30805AE861B4}"/>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E3351701-FA9C-85A8-7638-FAAD9AC3F5E9}"/>
              </a:ext>
            </a:extLst>
          </p:cNvPr>
          <p:cNvSpPr txBox="1"/>
          <p:nvPr/>
        </p:nvSpPr>
        <p:spPr>
          <a:xfrm>
            <a:off x="2664543" y="970937"/>
            <a:ext cx="5776085" cy="523220"/>
          </a:xfrm>
          <a:prstGeom prst="rect">
            <a:avLst/>
          </a:prstGeom>
          <a:noFill/>
        </p:spPr>
        <p:txBody>
          <a:bodyPr wrap="square" rtlCol="0">
            <a:spAutoFit/>
          </a:bodyPr>
          <a:lstStyle/>
          <a:p>
            <a:pPr algn="ctr" rtl="1"/>
            <a:r>
              <a:rPr lang="ar-EG" sz="2800" b="1" dirty="0">
                <a:latin typeface="Alexandria" charset="0"/>
                <a:cs typeface="Alexandria" charset="0"/>
              </a:rPr>
              <a:t> </a:t>
            </a:r>
            <a:endParaRPr lang="ar-EG" sz="3200" b="1" dirty="0">
              <a:latin typeface="Alexandria" charset="0"/>
              <a:cs typeface="Alexandria" charset="0"/>
            </a:endParaRPr>
          </a:p>
        </p:txBody>
      </p:sp>
      <p:sp>
        <p:nvSpPr>
          <p:cNvPr id="48" name="TextBox 47">
            <a:extLst>
              <a:ext uri="{FF2B5EF4-FFF2-40B4-BE49-F238E27FC236}">
                <a16:creationId xmlns:a16="http://schemas.microsoft.com/office/drawing/2014/main" id="{C7077611-2FF7-5930-3892-EE9311E9653F}"/>
              </a:ext>
            </a:extLst>
          </p:cNvPr>
          <p:cNvSpPr txBox="1"/>
          <p:nvPr/>
        </p:nvSpPr>
        <p:spPr>
          <a:xfrm>
            <a:off x="825500" y="1699178"/>
            <a:ext cx="10541000" cy="3539430"/>
          </a:xfrm>
          <a:prstGeom prst="rect">
            <a:avLst/>
          </a:prstGeom>
          <a:noFill/>
        </p:spPr>
        <p:txBody>
          <a:bodyPr wrap="square" rtlCol="0">
            <a:spAutoFit/>
          </a:bodyPr>
          <a:lstStyle/>
          <a:p>
            <a:pPr algn="r" rtl="1"/>
            <a:endParaRPr lang="en-US" sz="1600" dirty="0">
              <a:latin typeface="Alexandria" charset="0"/>
              <a:cs typeface="Alexandria" charset="0"/>
            </a:endParaRPr>
          </a:p>
          <a:p>
            <a:pPr marR="0" lvl="0" algn="ctr" defTabSz="914400" rtl="1" eaLnBrk="1" fontAlgn="auto" latinLnBrk="0" hangingPunct="1">
              <a:lnSpc>
                <a:spcPct val="100000"/>
              </a:lnSpc>
              <a:spcBef>
                <a:spcPts val="0"/>
              </a:spcBef>
              <a:spcAft>
                <a:spcPts val="0"/>
              </a:spcAft>
              <a:buClrTx/>
              <a:buSzTx/>
              <a:tabLst/>
              <a:defRPr/>
            </a:pPr>
            <a:r>
              <a:rPr kumimoji="0" lang="ar-SA" altLang="en-US" sz="3200" b="1" i="0" u="sng" strike="noStrike" kern="1200" cap="none" spc="0" normalizeH="0" baseline="0" noProof="0" dirty="0">
                <a:ln>
                  <a:noFill/>
                </a:ln>
                <a:solidFill>
                  <a:prstClr val="black"/>
                </a:solidFill>
                <a:effectLst/>
                <a:uLnTx/>
                <a:uFillTx/>
                <a:latin typeface="Times New Roman" panose="02020603050405020304" pitchFamily="18" charset="0"/>
                <a:ea typeface="+mn-ea"/>
              </a:rPr>
              <a:t>ملخص التأثير</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تسريع وتيرة الاكتشاف العلمي</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تحسين دقة النتائج والتنبؤات</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تقليل التكاليف والموارد المهدرة</a:t>
            </a:r>
          </a:p>
          <a:p>
            <a:pPr marL="457200" marR="0" lvl="0" indent="-457200" algn="just" defTabSz="914400" rtl="1" eaLnBrk="1" fontAlgn="auto" latinLnBrk="0" hangingPunct="1">
              <a:lnSpc>
                <a:spcPct val="100000"/>
              </a:lnSpc>
              <a:spcBef>
                <a:spcPts val="0"/>
              </a:spcBef>
              <a:spcAft>
                <a:spcPts val="0"/>
              </a:spcAft>
              <a:buClrTx/>
              <a:buSzTx/>
              <a:buFont typeface="Wingdings" panose="05000000000000000000" charset="0"/>
              <a:buChar char="ü"/>
              <a:tabLst/>
              <a:defRPr/>
            </a:pPr>
            <a:r>
              <a:rPr kumimoji="0" lang="ar-SA" altLang="en-US" sz="3200" b="0" i="0" u="none" strike="noStrike" kern="1200" cap="none" spc="0" normalizeH="0" baseline="0" noProof="0" dirty="0">
                <a:ln>
                  <a:noFill/>
                </a:ln>
                <a:solidFill>
                  <a:prstClr val="black"/>
                </a:solidFill>
                <a:effectLst/>
                <a:uLnTx/>
                <a:uFillTx/>
                <a:latin typeface="Times New Roman" panose="02020603050405020304" pitchFamily="18" charset="0"/>
                <a:ea typeface="+mn-ea"/>
              </a:rPr>
              <a:t>فتح آفاق بحثية جديدة</a:t>
            </a:r>
          </a:p>
          <a:p>
            <a:endParaRPr lang="en-US" sz="1600" dirty="0">
              <a:latin typeface="Alexandria" charset="0"/>
              <a:cs typeface="Alexandria" charset="0"/>
            </a:endParaRPr>
          </a:p>
          <a:p>
            <a:endParaRPr lang="en-US" sz="1600" dirty="0">
              <a:latin typeface="Alexandria" charset="0"/>
              <a:cs typeface="Alexandria" charset="0"/>
            </a:endParaRPr>
          </a:p>
          <a:p>
            <a:endParaRPr lang="en-US" sz="1600" dirty="0">
              <a:latin typeface="Alexandria" charset="0"/>
              <a:cs typeface="Alexandria" charset="0"/>
            </a:endParaRPr>
          </a:p>
        </p:txBody>
      </p:sp>
      <p:pic>
        <p:nvPicPr>
          <p:cNvPr id="7" name="Graphic 21">
            <a:extLst>
              <a:ext uri="{FF2B5EF4-FFF2-40B4-BE49-F238E27FC236}">
                <a16:creationId xmlns:a16="http://schemas.microsoft.com/office/drawing/2014/main" id="{B39FB180-FB3A-C806-BA8B-A1173D99CDD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A996F803-303E-851A-2428-BC619695E390}"/>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2872652446"/>
      </p:ext>
    </p:extLst>
  </p:cSld>
  <p:clrMapOvr>
    <a:masterClrMapping/>
  </p:clrMapOvr>
  <mc:AlternateContent xmlns:mc="http://schemas.openxmlformats.org/markup-compatibility/2006">
    <mc:Choice xmlns:p14="http://schemas.microsoft.com/office/powerpoint/2010/main" Requires="p14">
      <p:transition p14:dur="10" advTm="58916"/>
    </mc:Choice>
    <mc:Fallback>
      <p:transition advTm="58916"/>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2736A1-D12F-2D25-827F-548C795BCBC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49475F4-A54F-3173-9094-EF82D5608363}"/>
              </a:ext>
            </a:extLst>
          </p:cNvPr>
          <p:cNvSpPr/>
          <p:nvPr/>
        </p:nvSpPr>
        <p:spPr>
          <a:xfrm>
            <a:off x="689640" y="155032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a:extLst>
              <a:ext uri="{FF2B5EF4-FFF2-40B4-BE49-F238E27FC236}">
                <a16:creationId xmlns:a16="http://schemas.microsoft.com/office/drawing/2014/main" id="{05582E67-D38B-142E-E2AF-C76F6D00E610}"/>
              </a:ext>
            </a:extLst>
          </p:cNvPr>
          <p:cNvSpPr txBox="1"/>
          <p:nvPr/>
        </p:nvSpPr>
        <p:spPr>
          <a:xfrm>
            <a:off x="933399" y="1699178"/>
            <a:ext cx="10433101" cy="4401205"/>
          </a:xfrm>
          <a:prstGeom prst="rect">
            <a:avLst/>
          </a:prstGeom>
          <a:noFill/>
        </p:spPr>
        <p:txBody>
          <a:bodyPr wrap="square" rtlCol="0">
            <a:spAutoFit/>
          </a:bodyPr>
          <a:lstStyle/>
          <a:p>
            <a:pPr algn="ctr" rtl="1"/>
            <a:r>
              <a:rPr lang="ar-EG" sz="2800" b="1" u="sng" dirty="0">
                <a:solidFill>
                  <a:srgbClr val="2D3956"/>
                </a:solidFill>
                <a:latin typeface="Alexandria" charset="0"/>
                <a:cs typeface="Alexandria" charset="0"/>
              </a:rPr>
              <a:t>التكليف العاشر</a:t>
            </a:r>
          </a:p>
          <a:p>
            <a:pPr algn="just" rtl="1"/>
            <a:r>
              <a:rPr lang="ar-SA" sz="2800" dirty="0">
                <a:latin typeface="Alexandria"/>
              </a:rPr>
              <a:t>اختر بحثا في صميم تخصصك العلمي ثم قم بأخذ عنوان هذا البحث ووضعه في أحد أدوات الذكاء الاصطناعي (أذكر هذه الأداة) واطلب منه ان يقوم بعمل مشكلة وتساؤلات وأهداف وفروض تتعلق بهذا العنوان . ثم قم بإجراء مقارنة بين ما هو مكتوب في البحث الأصلي المنشور وبين مخرجات هذه الأداة ( المشكلة – التساؤلات- الأهداف – الفروض) وقم بالتعقيب وإظهار الاختلاف وجودة المخرج من هذه الأداة. وهل كان كافيا ان نعتمد على أداة الذكاء الاصطناعي وحدها؟ ام ان الأمر يتطلب مهارة وتمرس من الباحث ومعرفة حقيقية بمهارات البحث العلمي.  قم بعمل ذلك وشرحه في فيديو لا يقل عن خمس دقائق مع ارسال ملف ال </a:t>
            </a:r>
            <a:r>
              <a:rPr lang="en-US" sz="2800" dirty="0">
                <a:latin typeface="Alexandria"/>
              </a:rPr>
              <a:t>pdf  </a:t>
            </a:r>
            <a:r>
              <a:rPr lang="ar-SA" sz="2800" dirty="0">
                <a:latin typeface="Alexandria"/>
              </a:rPr>
              <a:t>على </a:t>
            </a:r>
            <a:r>
              <a:rPr lang="ar-SA" sz="2800" dirty="0" err="1">
                <a:latin typeface="Alexandria"/>
              </a:rPr>
              <a:t>تمبلت</a:t>
            </a:r>
            <a:r>
              <a:rPr lang="ar-SA" sz="2800" dirty="0">
                <a:latin typeface="Alexandria"/>
              </a:rPr>
              <a:t> الجامعة. </a:t>
            </a:r>
          </a:p>
          <a:p>
            <a:pPr algn="r" rtl="1"/>
            <a:endParaRPr lang="en-US" sz="2800" dirty="0">
              <a:solidFill>
                <a:srgbClr val="2D3956"/>
              </a:solidFill>
              <a:latin typeface="Alexandria" charset="0"/>
              <a:cs typeface="Alexandria" charset="0"/>
            </a:endParaRPr>
          </a:p>
        </p:txBody>
      </p:sp>
      <p:pic>
        <p:nvPicPr>
          <p:cNvPr id="7" name="Graphic 21">
            <a:extLst>
              <a:ext uri="{FF2B5EF4-FFF2-40B4-BE49-F238E27FC236}">
                <a16:creationId xmlns:a16="http://schemas.microsoft.com/office/drawing/2014/main" id="{89C444B0-229B-26D9-12BA-55A8D50D42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مربع نص 1">
            <a:extLst>
              <a:ext uri="{FF2B5EF4-FFF2-40B4-BE49-F238E27FC236}">
                <a16:creationId xmlns:a16="http://schemas.microsoft.com/office/drawing/2014/main" id="{8320AFCA-BE27-6F12-C6D6-359B0C76D74E}"/>
              </a:ext>
            </a:extLst>
          </p:cNvPr>
          <p:cNvSpPr txBox="1"/>
          <p:nvPr/>
        </p:nvSpPr>
        <p:spPr>
          <a:xfrm>
            <a:off x="933399" y="6069590"/>
            <a:ext cx="3462288" cy="369332"/>
          </a:xfrm>
          <a:prstGeom prst="rect">
            <a:avLst/>
          </a:prstGeom>
          <a:noFill/>
        </p:spPr>
        <p:txBody>
          <a:bodyPr wrap="square" rtlCol="1">
            <a:spAutoFit/>
          </a:bodyPr>
          <a:lstStyle/>
          <a:p>
            <a:r>
              <a:rPr lang="en-US" dirty="0"/>
              <a:t>https://midocean.edu.km/</a:t>
            </a:r>
          </a:p>
        </p:txBody>
      </p:sp>
    </p:spTree>
    <p:extLst>
      <p:ext uri="{BB962C8B-B14F-4D97-AF65-F5344CB8AC3E}">
        <p14:creationId xmlns:p14="http://schemas.microsoft.com/office/powerpoint/2010/main" val="887710963"/>
      </p:ext>
    </p:extLst>
  </p:cSld>
  <p:clrMapOvr>
    <a:masterClrMapping/>
  </p:clrMapOvr>
  <mc:AlternateContent xmlns:mc="http://schemas.openxmlformats.org/markup-compatibility/2006" xmlns:p14="http://schemas.microsoft.com/office/powerpoint/2010/main">
    <mc:Choice Requires="p14">
      <p:transition p14:dur="10" advTm="73078"/>
    </mc:Choice>
    <mc:Fallback xmlns="">
      <p:transition advTm="73078"/>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68"/>
    </mc:Choice>
    <mc:Fallback xmlns="">
      <p:transition spd="slow" advTm="6768"/>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ACFB335-FBFA-4788-B996-E63C5CB93FBC}"/>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8003</TotalTime>
  <Words>3242</Words>
  <Application>Microsoft Office PowerPoint</Application>
  <PresentationFormat>شاشة عريضة</PresentationFormat>
  <Paragraphs>459</Paragraphs>
  <Slides>61</Slides>
  <Notes>10</Notes>
  <HiddenSlides>0</HiddenSlides>
  <MMClips>1</MMClips>
  <ScaleCrop>false</ScaleCrop>
  <HeadingPairs>
    <vt:vector size="6" baseType="variant">
      <vt:variant>
        <vt:lpstr>الخطوط المستخدمة</vt:lpstr>
      </vt:variant>
      <vt:variant>
        <vt:i4>6</vt:i4>
      </vt:variant>
      <vt:variant>
        <vt:lpstr>نسق</vt:lpstr>
      </vt:variant>
      <vt:variant>
        <vt:i4>1</vt:i4>
      </vt:variant>
      <vt:variant>
        <vt:lpstr>عناوين الشرائح</vt:lpstr>
      </vt:variant>
      <vt:variant>
        <vt:i4>61</vt:i4>
      </vt:variant>
    </vt:vector>
  </HeadingPairs>
  <TitlesOfParts>
    <vt:vector size="68" baseType="lpstr">
      <vt:lpstr>Alexandria</vt:lpstr>
      <vt:lpstr>Arial</vt:lpstr>
      <vt:lpstr>Calibri</vt:lpstr>
      <vt:lpstr>Calibri Light</vt:lpstr>
      <vt:lpstr>Times New Roman</vt:lpstr>
      <vt:lpstr>Wingdings</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Gado</cp:lastModifiedBy>
  <cp:revision>498</cp:revision>
  <dcterms:created xsi:type="dcterms:W3CDTF">2023-04-29T09:08:00Z</dcterms:created>
  <dcterms:modified xsi:type="dcterms:W3CDTF">2026-04-10T01:34:32Z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