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8" r:id="rId2"/>
    <p:sldId id="260" r:id="rId3"/>
    <p:sldId id="534" r:id="rId4"/>
    <p:sldId id="504" r:id="rId5"/>
    <p:sldId id="500" r:id="rId6"/>
    <p:sldId id="546" r:id="rId7"/>
    <p:sldId id="501" r:id="rId8"/>
    <p:sldId id="502" r:id="rId9"/>
    <p:sldId id="503" r:id="rId10"/>
    <p:sldId id="505" r:id="rId11"/>
    <p:sldId id="506" r:id="rId12"/>
    <p:sldId id="535" r:id="rId13"/>
    <p:sldId id="536" r:id="rId14"/>
    <p:sldId id="507" r:id="rId15"/>
    <p:sldId id="508" r:id="rId16"/>
    <p:sldId id="510" r:id="rId17"/>
    <p:sldId id="511" r:id="rId18"/>
    <p:sldId id="515" r:id="rId19"/>
    <p:sldId id="533" r:id="rId20"/>
    <p:sldId id="554" r:id="rId21"/>
    <p:sldId id="517" r:id="rId22"/>
    <p:sldId id="512" r:id="rId23"/>
    <p:sldId id="540" r:id="rId24"/>
    <p:sldId id="516" r:id="rId25"/>
    <p:sldId id="541" r:id="rId26"/>
    <p:sldId id="518" r:id="rId27"/>
    <p:sldId id="519" r:id="rId28"/>
    <p:sldId id="548" r:id="rId29"/>
    <p:sldId id="547" r:id="rId30"/>
    <p:sldId id="521" r:id="rId31"/>
    <p:sldId id="531" r:id="rId32"/>
    <p:sldId id="530" r:id="rId33"/>
    <p:sldId id="520" r:id="rId34"/>
    <p:sldId id="513" r:id="rId35"/>
    <p:sldId id="549" r:id="rId36"/>
    <p:sldId id="551" r:id="rId37"/>
    <p:sldId id="550" r:id="rId38"/>
    <p:sldId id="552" r:id="rId39"/>
    <p:sldId id="553" r:id="rId40"/>
    <p:sldId id="532" r:id="rId41"/>
    <p:sldId id="509" r:id="rId42"/>
    <p:sldId id="524" r:id="rId43"/>
    <p:sldId id="525" r:id="rId44"/>
    <p:sldId id="542" r:id="rId45"/>
    <p:sldId id="543" r:id="rId46"/>
    <p:sldId id="544" r:id="rId47"/>
    <p:sldId id="499" r:id="rId48"/>
    <p:sldId id="522" r:id="rId49"/>
    <p:sldId id="527" r:id="rId50"/>
    <p:sldId id="545" r:id="rId51"/>
    <p:sldId id="528"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7"/>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86925A-208C-43EA-85C7-59260EE77E0E}"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FD14A4EF-C287-42A6-B9CC-4EFC227235AA}">
      <dgm:prSet phldrT="[Text]" custT="1"/>
      <dgm:spPr/>
      <dgm:t>
        <a:bodyPr/>
        <a:lstStyle/>
        <a:p>
          <a:r>
            <a:rPr lang="en-US" sz="1200" kern="1200" dirty="0">
              <a:solidFill>
                <a:prstClr val="white"/>
              </a:solidFill>
              <a:latin typeface="Calibri" panose="020F0502020204030204"/>
              <a:ea typeface="+mn-ea"/>
              <a:cs typeface="+mn-cs"/>
            </a:rPr>
            <a:t>Gathering Volatile data</a:t>
          </a:r>
        </a:p>
      </dgm:t>
    </dgm:pt>
    <dgm:pt modelId="{B21AD006-626C-43E4-89D4-79FB12D1816D}" type="parTrans" cxnId="{711F5ACF-8E1C-4769-B386-7547663833DC}">
      <dgm:prSet/>
      <dgm:spPr/>
      <dgm:t>
        <a:bodyPr/>
        <a:lstStyle/>
        <a:p>
          <a:endParaRPr lang="en-US" sz="1200"/>
        </a:p>
      </dgm:t>
    </dgm:pt>
    <dgm:pt modelId="{7533062C-5580-42E6-BF39-6543FA09FD5C}" type="sibTrans" cxnId="{711F5ACF-8E1C-4769-B386-7547663833DC}">
      <dgm:prSet/>
      <dgm:spPr/>
      <dgm:t>
        <a:bodyPr/>
        <a:lstStyle/>
        <a:p>
          <a:endParaRPr lang="en-US" sz="1200"/>
        </a:p>
      </dgm:t>
    </dgm:pt>
    <dgm:pt modelId="{ABDCA87D-10C2-4E71-9F51-C83C7A3036BC}">
      <dgm:prSet phldrT="[Text]" custT="1"/>
      <dgm:spPr/>
      <dgm:t>
        <a:bodyPr/>
        <a:lstStyle/>
        <a:p>
          <a:r>
            <a:rPr lang="en-US" sz="1200" dirty="0"/>
            <a:t>Gathering non-volatile data </a:t>
          </a:r>
        </a:p>
      </dgm:t>
    </dgm:pt>
    <dgm:pt modelId="{144EA9E5-0C89-4F99-870F-016985DB25EE}" type="parTrans" cxnId="{7D9020B7-5402-4E91-8FAB-B3F444E33F4B}">
      <dgm:prSet/>
      <dgm:spPr/>
      <dgm:t>
        <a:bodyPr/>
        <a:lstStyle/>
        <a:p>
          <a:endParaRPr lang="en-US" sz="1200"/>
        </a:p>
      </dgm:t>
    </dgm:pt>
    <dgm:pt modelId="{DBF65D9D-9494-4961-A61B-899D103B5347}" type="sibTrans" cxnId="{7D9020B7-5402-4E91-8FAB-B3F444E33F4B}">
      <dgm:prSet/>
      <dgm:spPr/>
      <dgm:t>
        <a:bodyPr/>
        <a:lstStyle/>
        <a:p>
          <a:endParaRPr lang="en-US" sz="1200"/>
        </a:p>
      </dgm:t>
    </dgm:pt>
    <dgm:pt modelId="{3D7BD091-E30B-4C31-8EEB-E5DD5E63861F}">
      <dgm:prSet phldrT="[Text]" custT="1"/>
      <dgm:spPr/>
      <dgm:t>
        <a:bodyPr/>
        <a:lstStyle/>
        <a:p>
          <a:r>
            <a:rPr lang="en-US" sz="1200" dirty="0"/>
            <a:t>Data and Time </a:t>
          </a:r>
        </a:p>
      </dgm:t>
    </dgm:pt>
    <dgm:pt modelId="{C1B8C3CF-3ECB-4A6E-B30F-C954A65207AD}" type="parTrans" cxnId="{1C9C02EE-5BEA-41E8-B9BB-AD44D58D45CD}">
      <dgm:prSet/>
      <dgm:spPr/>
      <dgm:t>
        <a:bodyPr/>
        <a:lstStyle/>
        <a:p>
          <a:endParaRPr lang="en-US" sz="1200"/>
        </a:p>
      </dgm:t>
    </dgm:pt>
    <dgm:pt modelId="{862641F8-0CF0-457C-89C0-15089A847524}" type="sibTrans" cxnId="{1C9C02EE-5BEA-41E8-B9BB-AD44D58D45CD}">
      <dgm:prSet/>
      <dgm:spPr/>
      <dgm:t>
        <a:bodyPr/>
        <a:lstStyle/>
        <a:p>
          <a:endParaRPr lang="en-US" sz="1200"/>
        </a:p>
      </dgm:t>
    </dgm:pt>
    <dgm:pt modelId="{D6692847-B5BF-4356-B218-B24DBAD6A4A8}">
      <dgm:prSet phldrT="[Text]" custT="1"/>
      <dgm:spPr/>
      <dgm:t>
        <a:bodyPr/>
        <a:lstStyle/>
        <a:p>
          <a:r>
            <a:rPr lang="en-US" sz="1200" dirty="0"/>
            <a:t>Process </a:t>
          </a:r>
        </a:p>
      </dgm:t>
    </dgm:pt>
    <dgm:pt modelId="{AF04A222-3057-4B14-A696-D02002F750E7}" type="parTrans" cxnId="{1D5BCF25-297A-445B-AD82-917489468EC7}">
      <dgm:prSet/>
      <dgm:spPr/>
      <dgm:t>
        <a:bodyPr/>
        <a:lstStyle/>
        <a:p>
          <a:endParaRPr lang="en-US" sz="1200"/>
        </a:p>
      </dgm:t>
    </dgm:pt>
    <dgm:pt modelId="{7C1524A2-69D1-4CEA-A93E-60FC85A1C508}" type="sibTrans" cxnId="{1D5BCF25-297A-445B-AD82-917489468EC7}">
      <dgm:prSet/>
      <dgm:spPr/>
      <dgm:t>
        <a:bodyPr/>
        <a:lstStyle/>
        <a:p>
          <a:endParaRPr lang="en-US" sz="1200"/>
        </a:p>
      </dgm:t>
    </dgm:pt>
    <dgm:pt modelId="{EAA85CC1-B79E-44DD-B33F-B440CAC19154}">
      <dgm:prSet phldrT="[Tex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t>Check  windows Registry </a:t>
          </a:r>
        </a:p>
        <a:p>
          <a:pPr marL="0" lvl="0" defTabSz="488950">
            <a:lnSpc>
              <a:spcPct val="90000"/>
            </a:lnSpc>
            <a:spcBef>
              <a:spcPct val="0"/>
            </a:spcBef>
            <a:spcAft>
              <a:spcPct val="35000"/>
            </a:spcAft>
            <a:buNone/>
          </a:pPr>
          <a:endParaRPr lang="en-US" sz="1200" dirty="0"/>
        </a:p>
      </dgm:t>
    </dgm:pt>
    <dgm:pt modelId="{D6F3E1DF-2FC8-473C-9708-885EDE864B0F}" type="parTrans" cxnId="{0F5BE265-516D-45D0-90BB-C03D01E7597B}">
      <dgm:prSet/>
      <dgm:spPr/>
      <dgm:t>
        <a:bodyPr/>
        <a:lstStyle/>
        <a:p>
          <a:endParaRPr lang="en-US" sz="1200"/>
        </a:p>
      </dgm:t>
    </dgm:pt>
    <dgm:pt modelId="{0C7FD373-5AD6-41D9-A34B-236233F1EFD2}" type="sibTrans" cxnId="{0F5BE265-516D-45D0-90BB-C03D01E7597B}">
      <dgm:prSet/>
      <dgm:spPr/>
      <dgm:t>
        <a:bodyPr/>
        <a:lstStyle/>
        <a:p>
          <a:endParaRPr lang="en-US" sz="1200"/>
        </a:p>
      </dgm:t>
    </dgm:pt>
    <dgm:pt modelId="{E00C77F4-9208-47CE-ACB2-E23A74CDCD76}">
      <dgm:prSet phldrT="[Text]" custT="1"/>
      <dgm:spPr/>
      <dgm:t>
        <a:bodyPr/>
        <a:lstStyle/>
        <a:p>
          <a:r>
            <a:rPr lang="en-US" sz="1200" dirty="0"/>
            <a:t>Virtual machine</a:t>
          </a:r>
        </a:p>
      </dgm:t>
    </dgm:pt>
    <dgm:pt modelId="{D7580178-2D90-445F-A41E-0078500EF636}" type="parTrans" cxnId="{E01CC60B-FC7B-4866-80FE-E5F7350E9AC9}">
      <dgm:prSet/>
      <dgm:spPr/>
      <dgm:t>
        <a:bodyPr/>
        <a:lstStyle/>
        <a:p>
          <a:endParaRPr lang="en-US" sz="1200"/>
        </a:p>
      </dgm:t>
    </dgm:pt>
    <dgm:pt modelId="{36E73D9D-6307-4332-96C0-C36B79C3E1E8}" type="sibTrans" cxnId="{E01CC60B-FC7B-4866-80FE-E5F7350E9AC9}">
      <dgm:prSet/>
      <dgm:spPr/>
      <dgm:t>
        <a:bodyPr/>
        <a:lstStyle/>
        <a:p>
          <a:endParaRPr lang="en-US" sz="1200"/>
        </a:p>
      </dgm:t>
    </dgm:pt>
    <dgm:pt modelId="{FA315349-5273-40FC-8ECB-2D5A5B749B77}">
      <dgm:prSet phldrT="[Text]" custT="1"/>
      <dgm:spPr/>
      <dgm:t>
        <a:bodyPr/>
        <a:lstStyle/>
        <a:p>
          <a:r>
            <a:rPr lang="en-US" sz="1200" dirty="0"/>
            <a:t>Network </a:t>
          </a:r>
        </a:p>
      </dgm:t>
    </dgm:pt>
    <dgm:pt modelId="{7ED46ABD-C1C7-43F9-80B8-A5106134C73E}" type="parTrans" cxnId="{BF891754-256E-4636-82B8-68A033DA76C4}">
      <dgm:prSet/>
      <dgm:spPr/>
      <dgm:t>
        <a:bodyPr/>
        <a:lstStyle/>
        <a:p>
          <a:endParaRPr lang="en-US" sz="1200"/>
        </a:p>
      </dgm:t>
    </dgm:pt>
    <dgm:pt modelId="{255906D5-BE45-4AB8-B7E3-E3322D0F1186}" type="sibTrans" cxnId="{BF891754-256E-4636-82B8-68A033DA76C4}">
      <dgm:prSet/>
      <dgm:spPr/>
      <dgm:t>
        <a:bodyPr/>
        <a:lstStyle/>
        <a:p>
          <a:endParaRPr lang="en-US" sz="1200"/>
        </a:p>
      </dgm:t>
    </dgm:pt>
    <dgm:pt modelId="{9FC83F5E-355D-4B25-BF22-0808BE6C673C}">
      <dgm:prSet custT="1"/>
      <dgm:spPr/>
      <dgm:t>
        <a:bodyPr/>
        <a:lstStyle/>
        <a:p>
          <a:r>
            <a:rPr lang="en-US" sz="1200" dirty="0"/>
            <a:t>Investigate Internet </a:t>
          </a:r>
        </a:p>
      </dgm:t>
    </dgm:pt>
    <dgm:pt modelId="{C491665F-4FED-4B89-878D-42AEC2716BE4}" type="parTrans" cxnId="{B909AC85-11A0-4AD0-9559-4E881BE67A74}">
      <dgm:prSet/>
      <dgm:spPr/>
      <dgm:t>
        <a:bodyPr/>
        <a:lstStyle/>
        <a:p>
          <a:endParaRPr lang="en-US" sz="1200"/>
        </a:p>
      </dgm:t>
    </dgm:pt>
    <dgm:pt modelId="{307278A1-D8DA-40FC-A753-06BE13C79563}" type="sibTrans" cxnId="{B909AC85-11A0-4AD0-9559-4E881BE67A74}">
      <dgm:prSet/>
      <dgm:spPr/>
      <dgm:t>
        <a:bodyPr/>
        <a:lstStyle/>
        <a:p>
          <a:endParaRPr lang="en-US" sz="1200"/>
        </a:p>
      </dgm:t>
    </dgm:pt>
    <dgm:pt modelId="{98A4F178-D499-4269-B133-0F85B956A735}">
      <dgm:prSet custT="1"/>
      <dgm:spPr/>
      <dgm:t>
        <a:bodyPr/>
        <a:lstStyle/>
        <a:p>
          <a:r>
            <a:rPr lang="en-US" sz="1200" dirty="0"/>
            <a:t>Printer</a:t>
          </a:r>
        </a:p>
      </dgm:t>
    </dgm:pt>
    <dgm:pt modelId="{6FE983A7-A1F7-4065-9B72-2FDE78CEAF55}" type="parTrans" cxnId="{778F2F5E-0FFB-4C80-BB7F-00921BC95A6B}">
      <dgm:prSet/>
      <dgm:spPr/>
      <dgm:t>
        <a:bodyPr/>
        <a:lstStyle/>
        <a:p>
          <a:endParaRPr lang="en-US" sz="1200"/>
        </a:p>
      </dgm:t>
    </dgm:pt>
    <dgm:pt modelId="{F729D0A7-862D-43EA-BE07-BAE22399C4AC}" type="sibTrans" cxnId="{778F2F5E-0FFB-4C80-BB7F-00921BC95A6B}">
      <dgm:prSet/>
      <dgm:spPr/>
      <dgm:t>
        <a:bodyPr/>
        <a:lstStyle/>
        <a:p>
          <a:endParaRPr lang="en-US" sz="1200"/>
        </a:p>
      </dgm:t>
    </dgm:pt>
    <dgm:pt modelId="{0F46382E-728A-4D75-B9EE-D3F59F4AD7FC}" type="pres">
      <dgm:prSet presAssocID="{EE86925A-208C-43EA-85C7-59260EE77E0E}" presName="Name0" presStyleCnt="0">
        <dgm:presLayoutVars>
          <dgm:chPref val="3"/>
          <dgm:dir/>
          <dgm:animLvl val="lvl"/>
          <dgm:resizeHandles/>
        </dgm:presLayoutVars>
      </dgm:prSet>
      <dgm:spPr/>
    </dgm:pt>
    <dgm:pt modelId="{84A7A440-657B-4953-B9E1-BD771950E3E1}" type="pres">
      <dgm:prSet presAssocID="{FD14A4EF-C287-42A6-B9CC-4EFC227235AA}" presName="horFlow" presStyleCnt="0"/>
      <dgm:spPr/>
    </dgm:pt>
    <dgm:pt modelId="{36623C6D-197C-4B9A-A618-2262BAC0D867}" type="pres">
      <dgm:prSet presAssocID="{FD14A4EF-C287-42A6-B9CC-4EFC227235AA}" presName="bigChev" presStyleLbl="node1" presStyleIdx="0" presStyleCnt="9" custScaleX="181724" custLinFactX="-8095" custLinFactNeighborX="-100000" custLinFactNeighborY="39743"/>
      <dgm:spPr/>
    </dgm:pt>
    <dgm:pt modelId="{0DD4D8FA-70ED-49E7-AE55-96683FB03949}" type="pres">
      <dgm:prSet presAssocID="{FD14A4EF-C287-42A6-B9CC-4EFC227235AA}" presName="vSp" presStyleCnt="0"/>
      <dgm:spPr/>
    </dgm:pt>
    <dgm:pt modelId="{62F49285-D880-4C90-8222-DF721ABBD174}" type="pres">
      <dgm:prSet presAssocID="{ABDCA87D-10C2-4E71-9F51-C83C7A3036BC}" presName="horFlow" presStyleCnt="0"/>
      <dgm:spPr/>
    </dgm:pt>
    <dgm:pt modelId="{6D5C5D08-D07C-462D-8E15-22CA544EB4B2}" type="pres">
      <dgm:prSet presAssocID="{ABDCA87D-10C2-4E71-9F51-C83C7A3036BC}" presName="bigChev" presStyleLbl="node1" presStyleIdx="1" presStyleCnt="9" custScaleX="171370" custLinFactX="69745" custLinFactNeighborX="100000" custLinFactNeighborY="-79585"/>
      <dgm:spPr/>
    </dgm:pt>
    <dgm:pt modelId="{64EFE589-3CA6-4471-AFFE-0600321D7760}" type="pres">
      <dgm:prSet presAssocID="{ABDCA87D-10C2-4E71-9F51-C83C7A3036BC}" presName="vSp" presStyleCnt="0"/>
      <dgm:spPr/>
    </dgm:pt>
    <dgm:pt modelId="{49B81C1D-EB59-46CD-ADF8-45CD22F4CDF8}" type="pres">
      <dgm:prSet presAssocID="{3D7BD091-E30B-4C31-8EEB-E5DD5E63861F}" presName="horFlow" presStyleCnt="0"/>
      <dgm:spPr/>
    </dgm:pt>
    <dgm:pt modelId="{899F3F68-3038-414E-BA83-94C5F3F2985F}" type="pres">
      <dgm:prSet presAssocID="{3D7BD091-E30B-4C31-8EEB-E5DD5E63861F}" presName="bigChev" presStyleLbl="node1" presStyleIdx="2" presStyleCnt="9" custLinFactX="-4707" custLinFactNeighborX="-100000" custLinFactNeighborY="-5442"/>
      <dgm:spPr/>
    </dgm:pt>
    <dgm:pt modelId="{357C5DA6-EF66-4A83-9F25-7FC79B5FBA39}" type="pres">
      <dgm:prSet presAssocID="{3D7BD091-E30B-4C31-8EEB-E5DD5E63861F}" presName="vSp" presStyleCnt="0"/>
      <dgm:spPr/>
    </dgm:pt>
    <dgm:pt modelId="{A8FB61AA-45C1-4EB9-BF6D-D592BDD5CBBC}" type="pres">
      <dgm:prSet presAssocID="{D6692847-B5BF-4356-B218-B24DBAD6A4A8}" presName="horFlow" presStyleCnt="0"/>
      <dgm:spPr/>
    </dgm:pt>
    <dgm:pt modelId="{15C20BFB-0711-4663-951F-EC3A9DC53421}" type="pres">
      <dgm:prSet presAssocID="{D6692847-B5BF-4356-B218-B24DBAD6A4A8}" presName="bigChev" presStyleLbl="node1" presStyleIdx="3" presStyleCnt="9" custLinFactNeighborX="42847" custLinFactNeighborY="-96314"/>
      <dgm:spPr/>
    </dgm:pt>
    <dgm:pt modelId="{0C8D3190-B7EF-4DF6-8053-9A466576F8D7}" type="pres">
      <dgm:prSet presAssocID="{D6692847-B5BF-4356-B218-B24DBAD6A4A8}" presName="vSp" presStyleCnt="0"/>
      <dgm:spPr/>
    </dgm:pt>
    <dgm:pt modelId="{8B7F5C1F-E348-4756-8D76-4CB892C04760}" type="pres">
      <dgm:prSet presAssocID="{EAA85CC1-B79E-44DD-B33F-B440CAC19154}" presName="horFlow" presStyleCnt="0"/>
      <dgm:spPr/>
    </dgm:pt>
    <dgm:pt modelId="{3392C976-02D9-49BE-860B-CE3BDD7BE9E6}" type="pres">
      <dgm:prSet presAssocID="{EAA85CC1-B79E-44DD-B33F-B440CAC19154}" presName="bigChev" presStyleLbl="node1" presStyleIdx="4" presStyleCnt="9" custScaleX="177289" custLinFactX="94944" custLinFactY="-100000" custLinFactNeighborX="100000" custLinFactNeighborY="-110314"/>
      <dgm:spPr/>
    </dgm:pt>
    <dgm:pt modelId="{B8453E24-31CB-4525-9313-65C94D3E04C4}" type="pres">
      <dgm:prSet presAssocID="{EAA85CC1-B79E-44DD-B33F-B440CAC19154}" presName="vSp" presStyleCnt="0"/>
      <dgm:spPr/>
    </dgm:pt>
    <dgm:pt modelId="{A791BDF3-E1F6-41F3-9B45-E86DD96D3125}" type="pres">
      <dgm:prSet presAssocID="{9FC83F5E-355D-4B25-BF22-0808BE6C673C}" presName="horFlow" presStyleCnt="0"/>
      <dgm:spPr/>
    </dgm:pt>
    <dgm:pt modelId="{1080AF45-9CE8-4FA4-9C83-383D962C53C1}" type="pres">
      <dgm:prSet presAssocID="{9FC83F5E-355D-4B25-BF22-0808BE6C673C}" presName="bigChev" presStyleLbl="node1" presStyleIdx="5" presStyleCnt="9" custLinFactY="-35910" custLinFactNeighborX="-99454" custLinFactNeighborY="-100000"/>
      <dgm:spPr/>
    </dgm:pt>
    <dgm:pt modelId="{D8F81B4B-25F1-49DA-A000-B9C1CBF2E29A}" type="pres">
      <dgm:prSet presAssocID="{9FC83F5E-355D-4B25-BF22-0808BE6C673C}" presName="vSp" presStyleCnt="0"/>
      <dgm:spPr/>
    </dgm:pt>
    <dgm:pt modelId="{9AB5AB43-EE6A-4059-9174-0B5223F487B7}" type="pres">
      <dgm:prSet presAssocID="{E00C77F4-9208-47CE-ACB2-E23A74CDCD76}" presName="horFlow" presStyleCnt="0"/>
      <dgm:spPr/>
    </dgm:pt>
    <dgm:pt modelId="{CB1D7FA2-95E9-4134-9B26-85C39BA2992E}" type="pres">
      <dgm:prSet presAssocID="{E00C77F4-9208-47CE-ACB2-E23A74CDCD76}" presName="bigChev" presStyleLbl="node1" presStyleIdx="6" presStyleCnt="9" custLinFactY="-100000" custLinFactNeighborX="23407" custLinFactNeighborY="-149910"/>
      <dgm:spPr/>
    </dgm:pt>
    <dgm:pt modelId="{819C0906-3937-479E-A7F4-036022FB3220}" type="pres">
      <dgm:prSet presAssocID="{E00C77F4-9208-47CE-ACB2-E23A74CDCD76}" presName="vSp" presStyleCnt="0"/>
      <dgm:spPr/>
    </dgm:pt>
    <dgm:pt modelId="{0758BB37-FE83-4224-A3B6-A15F61B145FB}" type="pres">
      <dgm:prSet presAssocID="{FA315349-5273-40FC-8ECB-2D5A5B749B77}" presName="horFlow" presStyleCnt="0"/>
      <dgm:spPr/>
    </dgm:pt>
    <dgm:pt modelId="{5D83521B-A45F-4D92-BE83-A4D180A92306}" type="pres">
      <dgm:prSet presAssocID="{FA315349-5273-40FC-8ECB-2D5A5B749B77}" presName="bigChev" presStyleLbl="node1" presStyleIdx="7" presStyleCnt="9" custLinFactX="71468" custLinFactY="-155194" custLinFactNeighborX="100000" custLinFactNeighborY="-200000"/>
      <dgm:spPr/>
    </dgm:pt>
    <dgm:pt modelId="{597776A7-220B-4AFC-B1F9-5D368575D3D2}" type="pres">
      <dgm:prSet presAssocID="{FA315349-5273-40FC-8ECB-2D5A5B749B77}" presName="vSp" presStyleCnt="0"/>
      <dgm:spPr/>
    </dgm:pt>
    <dgm:pt modelId="{54279FF6-E4C6-4C0F-B13B-6B6A793A4B37}" type="pres">
      <dgm:prSet presAssocID="{98A4F178-D499-4269-B133-0F85B956A735}" presName="horFlow" presStyleCnt="0"/>
      <dgm:spPr/>
    </dgm:pt>
    <dgm:pt modelId="{5CB70FB6-99E8-4C88-B9DE-E68734B02DE0}" type="pres">
      <dgm:prSet presAssocID="{98A4F178-D499-4269-B133-0F85B956A735}" presName="bigChev" presStyleLbl="node1" presStyleIdx="8" presStyleCnt="9" custLinFactY="-100000" custLinFactNeighborX="23407" custLinFactNeighborY="-155900"/>
      <dgm:spPr/>
    </dgm:pt>
  </dgm:ptLst>
  <dgm:cxnLst>
    <dgm:cxn modelId="{BDF19F07-A57B-44C5-9116-B1C1B7257CD5}" type="presOf" srcId="{EE86925A-208C-43EA-85C7-59260EE77E0E}" destId="{0F46382E-728A-4D75-B9EE-D3F59F4AD7FC}" srcOrd="0" destOrd="0" presId="urn:microsoft.com/office/officeart/2005/8/layout/lProcess3"/>
    <dgm:cxn modelId="{E01CC60B-FC7B-4866-80FE-E5F7350E9AC9}" srcId="{EE86925A-208C-43EA-85C7-59260EE77E0E}" destId="{E00C77F4-9208-47CE-ACB2-E23A74CDCD76}" srcOrd="6" destOrd="0" parTransId="{D7580178-2D90-445F-A41E-0078500EF636}" sibTransId="{36E73D9D-6307-4332-96C0-C36B79C3E1E8}"/>
    <dgm:cxn modelId="{D570A515-E126-429A-970C-0B2F3015200E}" type="presOf" srcId="{EAA85CC1-B79E-44DD-B33F-B440CAC19154}" destId="{3392C976-02D9-49BE-860B-CE3BDD7BE9E6}" srcOrd="0" destOrd="0" presId="urn:microsoft.com/office/officeart/2005/8/layout/lProcess3"/>
    <dgm:cxn modelId="{30880422-F623-43C5-8777-7D189A977A5B}" type="presOf" srcId="{D6692847-B5BF-4356-B218-B24DBAD6A4A8}" destId="{15C20BFB-0711-4663-951F-EC3A9DC53421}" srcOrd="0" destOrd="0" presId="urn:microsoft.com/office/officeart/2005/8/layout/lProcess3"/>
    <dgm:cxn modelId="{1D5BCF25-297A-445B-AD82-917489468EC7}" srcId="{EE86925A-208C-43EA-85C7-59260EE77E0E}" destId="{D6692847-B5BF-4356-B218-B24DBAD6A4A8}" srcOrd="3" destOrd="0" parTransId="{AF04A222-3057-4B14-A696-D02002F750E7}" sibTransId="{7C1524A2-69D1-4CEA-A93E-60FC85A1C508}"/>
    <dgm:cxn modelId="{E2C3CB2F-8203-4F08-8BA8-F6408F7B9254}" type="presOf" srcId="{E00C77F4-9208-47CE-ACB2-E23A74CDCD76}" destId="{CB1D7FA2-95E9-4134-9B26-85C39BA2992E}" srcOrd="0" destOrd="0" presId="urn:microsoft.com/office/officeart/2005/8/layout/lProcess3"/>
    <dgm:cxn modelId="{AB44BA36-1714-47FA-8273-FF0F6439DA6D}" type="presOf" srcId="{98A4F178-D499-4269-B133-0F85B956A735}" destId="{5CB70FB6-99E8-4C88-B9DE-E68734B02DE0}" srcOrd="0" destOrd="0" presId="urn:microsoft.com/office/officeart/2005/8/layout/lProcess3"/>
    <dgm:cxn modelId="{778F2F5E-0FFB-4C80-BB7F-00921BC95A6B}" srcId="{EE86925A-208C-43EA-85C7-59260EE77E0E}" destId="{98A4F178-D499-4269-B133-0F85B956A735}" srcOrd="8" destOrd="0" parTransId="{6FE983A7-A1F7-4065-9B72-2FDE78CEAF55}" sibTransId="{F729D0A7-862D-43EA-BE07-BAE22399C4AC}"/>
    <dgm:cxn modelId="{A03D3C60-8956-4CAB-82B1-99232F0898F0}" type="presOf" srcId="{ABDCA87D-10C2-4E71-9F51-C83C7A3036BC}" destId="{6D5C5D08-D07C-462D-8E15-22CA544EB4B2}" srcOrd="0" destOrd="0" presId="urn:microsoft.com/office/officeart/2005/8/layout/lProcess3"/>
    <dgm:cxn modelId="{0F5BE265-516D-45D0-90BB-C03D01E7597B}" srcId="{EE86925A-208C-43EA-85C7-59260EE77E0E}" destId="{EAA85CC1-B79E-44DD-B33F-B440CAC19154}" srcOrd="4" destOrd="0" parTransId="{D6F3E1DF-2FC8-473C-9708-885EDE864B0F}" sibTransId="{0C7FD373-5AD6-41D9-A34B-236233F1EFD2}"/>
    <dgm:cxn modelId="{18E5C166-17AE-4829-B3DE-3C137F84379B}" type="presOf" srcId="{FA315349-5273-40FC-8ECB-2D5A5B749B77}" destId="{5D83521B-A45F-4D92-BE83-A4D180A92306}" srcOrd="0" destOrd="0" presId="urn:microsoft.com/office/officeart/2005/8/layout/lProcess3"/>
    <dgm:cxn modelId="{BF891754-256E-4636-82B8-68A033DA76C4}" srcId="{EE86925A-208C-43EA-85C7-59260EE77E0E}" destId="{FA315349-5273-40FC-8ECB-2D5A5B749B77}" srcOrd="7" destOrd="0" parTransId="{7ED46ABD-C1C7-43F9-80B8-A5106134C73E}" sibTransId="{255906D5-BE45-4AB8-B7E3-E3322D0F1186}"/>
    <dgm:cxn modelId="{9F09CA76-24B8-4707-B832-B4350C79B78E}" type="presOf" srcId="{9FC83F5E-355D-4B25-BF22-0808BE6C673C}" destId="{1080AF45-9CE8-4FA4-9C83-383D962C53C1}" srcOrd="0" destOrd="0" presId="urn:microsoft.com/office/officeart/2005/8/layout/lProcess3"/>
    <dgm:cxn modelId="{A47CFE7F-B539-4E49-9A70-D6F58B44B267}" type="presOf" srcId="{FD14A4EF-C287-42A6-B9CC-4EFC227235AA}" destId="{36623C6D-197C-4B9A-A618-2262BAC0D867}" srcOrd="0" destOrd="0" presId="urn:microsoft.com/office/officeart/2005/8/layout/lProcess3"/>
    <dgm:cxn modelId="{B909AC85-11A0-4AD0-9559-4E881BE67A74}" srcId="{EE86925A-208C-43EA-85C7-59260EE77E0E}" destId="{9FC83F5E-355D-4B25-BF22-0808BE6C673C}" srcOrd="5" destOrd="0" parTransId="{C491665F-4FED-4B89-878D-42AEC2716BE4}" sibTransId="{307278A1-D8DA-40FC-A753-06BE13C79563}"/>
    <dgm:cxn modelId="{34CD7A9C-F263-4E36-9358-FDE49DCBE769}" type="presOf" srcId="{3D7BD091-E30B-4C31-8EEB-E5DD5E63861F}" destId="{899F3F68-3038-414E-BA83-94C5F3F2985F}" srcOrd="0" destOrd="0" presId="urn:microsoft.com/office/officeart/2005/8/layout/lProcess3"/>
    <dgm:cxn modelId="{7D9020B7-5402-4E91-8FAB-B3F444E33F4B}" srcId="{EE86925A-208C-43EA-85C7-59260EE77E0E}" destId="{ABDCA87D-10C2-4E71-9F51-C83C7A3036BC}" srcOrd="1" destOrd="0" parTransId="{144EA9E5-0C89-4F99-870F-016985DB25EE}" sibTransId="{DBF65D9D-9494-4961-A61B-899D103B5347}"/>
    <dgm:cxn modelId="{711F5ACF-8E1C-4769-B386-7547663833DC}" srcId="{EE86925A-208C-43EA-85C7-59260EE77E0E}" destId="{FD14A4EF-C287-42A6-B9CC-4EFC227235AA}" srcOrd="0" destOrd="0" parTransId="{B21AD006-626C-43E4-89D4-79FB12D1816D}" sibTransId="{7533062C-5580-42E6-BF39-6543FA09FD5C}"/>
    <dgm:cxn modelId="{1C9C02EE-5BEA-41E8-B9BB-AD44D58D45CD}" srcId="{EE86925A-208C-43EA-85C7-59260EE77E0E}" destId="{3D7BD091-E30B-4C31-8EEB-E5DD5E63861F}" srcOrd="2" destOrd="0" parTransId="{C1B8C3CF-3ECB-4A6E-B30F-C954A65207AD}" sibTransId="{862641F8-0CF0-457C-89C0-15089A847524}"/>
    <dgm:cxn modelId="{F62BDAE4-DF89-4732-BCD1-C552C71EAB55}" type="presParOf" srcId="{0F46382E-728A-4D75-B9EE-D3F59F4AD7FC}" destId="{84A7A440-657B-4953-B9E1-BD771950E3E1}" srcOrd="0" destOrd="0" presId="urn:microsoft.com/office/officeart/2005/8/layout/lProcess3"/>
    <dgm:cxn modelId="{A6231E44-2423-4EFA-ADCA-5F89D439D92A}" type="presParOf" srcId="{84A7A440-657B-4953-B9E1-BD771950E3E1}" destId="{36623C6D-197C-4B9A-A618-2262BAC0D867}" srcOrd="0" destOrd="0" presId="urn:microsoft.com/office/officeart/2005/8/layout/lProcess3"/>
    <dgm:cxn modelId="{CCCD5292-CF85-40E3-B727-5EB94FA2A54F}" type="presParOf" srcId="{0F46382E-728A-4D75-B9EE-D3F59F4AD7FC}" destId="{0DD4D8FA-70ED-49E7-AE55-96683FB03949}" srcOrd="1" destOrd="0" presId="urn:microsoft.com/office/officeart/2005/8/layout/lProcess3"/>
    <dgm:cxn modelId="{F8290EFE-2466-47ED-8C54-EBF50615B517}" type="presParOf" srcId="{0F46382E-728A-4D75-B9EE-D3F59F4AD7FC}" destId="{62F49285-D880-4C90-8222-DF721ABBD174}" srcOrd="2" destOrd="0" presId="urn:microsoft.com/office/officeart/2005/8/layout/lProcess3"/>
    <dgm:cxn modelId="{D2ADECC2-C102-4B73-9FBB-CD5C4021C3D7}" type="presParOf" srcId="{62F49285-D880-4C90-8222-DF721ABBD174}" destId="{6D5C5D08-D07C-462D-8E15-22CA544EB4B2}" srcOrd="0" destOrd="0" presId="urn:microsoft.com/office/officeart/2005/8/layout/lProcess3"/>
    <dgm:cxn modelId="{6B38A593-663A-4113-9300-2751EAD53D14}" type="presParOf" srcId="{0F46382E-728A-4D75-B9EE-D3F59F4AD7FC}" destId="{64EFE589-3CA6-4471-AFFE-0600321D7760}" srcOrd="3" destOrd="0" presId="urn:microsoft.com/office/officeart/2005/8/layout/lProcess3"/>
    <dgm:cxn modelId="{EB224956-10BB-421B-8D87-2E3506832EF2}" type="presParOf" srcId="{0F46382E-728A-4D75-B9EE-D3F59F4AD7FC}" destId="{49B81C1D-EB59-46CD-ADF8-45CD22F4CDF8}" srcOrd="4" destOrd="0" presId="urn:microsoft.com/office/officeart/2005/8/layout/lProcess3"/>
    <dgm:cxn modelId="{C706E217-E76B-45CA-BA94-10C46392BF2C}" type="presParOf" srcId="{49B81C1D-EB59-46CD-ADF8-45CD22F4CDF8}" destId="{899F3F68-3038-414E-BA83-94C5F3F2985F}" srcOrd="0" destOrd="0" presId="urn:microsoft.com/office/officeart/2005/8/layout/lProcess3"/>
    <dgm:cxn modelId="{C41D7B24-4812-4BAC-9F76-1E3C08C99F5B}" type="presParOf" srcId="{0F46382E-728A-4D75-B9EE-D3F59F4AD7FC}" destId="{357C5DA6-EF66-4A83-9F25-7FC79B5FBA39}" srcOrd="5" destOrd="0" presId="urn:microsoft.com/office/officeart/2005/8/layout/lProcess3"/>
    <dgm:cxn modelId="{4E29A0E2-A3FC-4E94-8732-7A0B52A5ED7F}" type="presParOf" srcId="{0F46382E-728A-4D75-B9EE-D3F59F4AD7FC}" destId="{A8FB61AA-45C1-4EB9-BF6D-D592BDD5CBBC}" srcOrd="6" destOrd="0" presId="urn:microsoft.com/office/officeart/2005/8/layout/lProcess3"/>
    <dgm:cxn modelId="{0584F5D0-9398-4775-A01E-E9B4B275D966}" type="presParOf" srcId="{A8FB61AA-45C1-4EB9-BF6D-D592BDD5CBBC}" destId="{15C20BFB-0711-4663-951F-EC3A9DC53421}" srcOrd="0" destOrd="0" presId="urn:microsoft.com/office/officeart/2005/8/layout/lProcess3"/>
    <dgm:cxn modelId="{1D783EDC-FFF7-4953-A75A-0C33D99FE947}" type="presParOf" srcId="{0F46382E-728A-4D75-B9EE-D3F59F4AD7FC}" destId="{0C8D3190-B7EF-4DF6-8053-9A466576F8D7}" srcOrd="7" destOrd="0" presId="urn:microsoft.com/office/officeart/2005/8/layout/lProcess3"/>
    <dgm:cxn modelId="{5394689C-CB03-4BF5-BD5E-2E40ECA56ECE}" type="presParOf" srcId="{0F46382E-728A-4D75-B9EE-D3F59F4AD7FC}" destId="{8B7F5C1F-E348-4756-8D76-4CB892C04760}" srcOrd="8" destOrd="0" presId="urn:microsoft.com/office/officeart/2005/8/layout/lProcess3"/>
    <dgm:cxn modelId="{751724FB-6430-4757-88D0-1CB32A5CC424}" type="presParOf" srcId="{8B7F5C1F-E348-4756-8D76-4CB892C04760}" destId="{3392C976-02D9-49BE-860B-CE3BDD7BE9E6}" srcOrd="0" destOrd="0" presId="urn:microsoft.com/office/officeart/2005/8/layout/lProcess3"/>
    <dgm:cxn modelId="{8243C4E6-0426-4E00-A247-51916BA32A2B}" type="presParOf" srcId="{0F46382E-728A-4D75-B9EE-D3F59F4AD7FC}" destId="{B8453E24-31CB-4525-9313-65C94D3E04C4}" srcOrd="9" destOrd="0" presId="urn:microsoft.com/office/officeart/2005/8/layout/lProcess3"/>
    <dgm:cxn modelId="{24237C56-4DA3-4FCA-BE72-C203855BF310}" type="presParOf" srcId="{0F46382E-728A-4D75-B9EE-D3F59F4AD7FC}" destId="{A791BDF3-E1F6-41F3-9B45-E86DD96D3125}" srcOrd="10" destOrd="0" presId="urn:microsoft.com/office/officeart/2005/8/layout/lProcess3"/>
    <dgm:cxn modelId="{2EA151EE-1D7E-4C2B-B0AB-BDA90FD6EB8B}" type="presParOf" srcId="{A791BDF3-E1F6-41F3-9B45-E86DD96D3125}" destId="{1080AF45-9CE8-4FA4-9C83-383D962C53C1}" srcOrd="0" destOrd="0" presId="urn:microsoft.com/office/officeart/2005/8/layout/lProcess3"/>
    <dgm:cxn modelId="{7BD60E21-1B7E-4A6A-B9A7-E9C890E17378}" type="presParOf" srcId="{0F46382E-728A-4D75-B9EE-D3F59F4AD7FC}" destId="{D8F81B4B-25F1-49DA-A000-B9C1CBF2E29A}" srcOrd="11" destOrd="0" presId="urn:microsoft.com/office/officeart/2005/8/layout/lProcess3"/>
    <dgm:cxn modelId="{C42D237C-6FB2-45AC-B7E0-8B2A33053E6B}" type="presParOf" srcId="{0F46382E-728A-4D75-B9EE-D3F59F4AD7FC}" destId="{9AB5AB43-EE6A-4059-9174-0B5223F487B7}" srcOrd="12" destOrd="0" presId="urn:microsoft.com/office/officeart/2005/8/layout/lProcess3"/>
    <dgm:cxn modelId="{EB010CB4-70FA-433E-B412-1C9759F0570B}" type="presParOf" srcId="{9AB5AB43-EE6A-4059-9174-0B5223F487B7}" destId="{CB1D7FA2-95E9-4134-9B26-85C39BA2992E}" srcOrd="0" destOrd="0" presId="urn:microsoft.com/office/officeart/2005/8/layout/lProcess3"/>
    <dgm:cxn modelId="{1203932E-240F-469B-9892-F2F5DF35769A}" type="presParOf" srcId="{0F46382E-728A-4D75-B9EE-D3F59F4AD7FC}" destId="{819C0906-3937-479E-A7F4-036022FB3220}" srcOrd="13" destOrd="0" presId="urn:microsoft.com/office/officeart/2005/8/layout/lProcess3"/>
    <dgm:cxn modelId="{0586459B-7B0F-4D04-AAE9-62E5845D0042}" type="presParOf" srcId="{0F46382E-728A-4D75-B9EE-D3F59F4AD7FC}" destId="{0758BB37-FE83-4224-A3B6-A15F61B145FB}" srcOrd="14" destOrd="0" presId="urn:microsoft.com/office/officeart/2005/8/layout/lProcess3"/>
    <dgm:cxn modelId="{E80D43F1-29CD-4E68-A2DA-3CE875E38D9A}" type="presParOf" srcId="{0758BB37-FE83-4224-A3B6-A15F61B145FB}" destId="{5D83521B-A45F-4D92-BE83-A4D180A92306}" srcOrd="0" destOrd="0" presId="urn:microsoft.com/office/officeart/2005/8/layout/lProcess3"/>
    <dgm:cxn modelId="{73C5732C-1C79-4C21-83B8-A05DF5E2ED86}" type="presParOf" srcId="{0F46382E-728A-4D75-B9EE-D3F59F4AD7FC}" destId="{597776A7-220B-4AFC-B1F9-5D368575D3D2}" srcOrd="15" destOrd="0" presId="urn:microsoft.com/office/officeart/2005/8/layout/lProcess3"/>
    <dgm:cxn modelId="{FEF2D384-1685-44D0-8C86-3AF66DC87FA2}" type="presParOf" srcId="{0F46382E-728A-4D75-B9EE-D3F59F4AD7FC}" destId="{54279FF6-E4C6-4C0F-B13B-6B6A793A4B37}" srcOrd="16" destOrd="0" presId="urn:microsoft.com/office/officeart/2005/8/layout/lProcess3"/>
    <dgm:cxn modelId="{F1A2A84F-8989-4386-9B2B-41DA115D6DBA}" type="presParOf" srcId="{54279FF6-E4C6-4C0F-B13B-6B6A793A4B37}" destId="{5CB70FB6-99E8-4C88-B9DE-E68734B02DE0}" srcOrd="0" destOrd="0" presId="urn:microsoft.com/office/officeart/2005/8/layout/lProcess3"/>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623C6D-197C-4B9A-A618-2262BAC0D867}">
      <dsp:nvSpPr>
        <dsp:cNvPr id="0" name=""/>
        <dsp:cNvSpPr/>
      </dsp:nvSpPr>
      <dsp:spPr>
        <a:xfrm>
          <a:off x="772612" y="197348"/>
          <a:ext cx="2230887" cy="491049"/>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7620" rIns="0" bIns="7620" numCol="1" spcCol="1270" anchor="ctr" anchorCtr="0">
          <a:noAutofit/>
        </a:bodyPr>
        <a:lstStyle/>
        <a:p>
          <a:pPr marL="0" lvl="0" indent="0" algn="ctr" defTabSz="533400">
            <a:lnSpc>
              <a:spcPct val="90000"/>
            </a:lnSpc>
            <a:spcBef>
              <a:spcPct val="0"/>
            </a:spcBef>
            <a:spcAft>
              <a:spcPct val="35000"/>
            </a:spcAft>
            <a:buNone/>
          </a:pPr>
          <a:r>
            <a:rPr lang="en-US" sz="1200" kern="1200" dirty="0">
              <a:solidFill>
                <a:prstClr val="white"/>
              </a:solidFill>
              <a:latin typeface="Calibri" panose="020F0502020204030204"/>
              <a:ea typeface="+mn-ea"/>
              <a:cs typeface="+mn-cs"/>
            </a:rPr>
            <a:t>Gathering Volatile data</a:t>
          </a:r>
        </a:p>
      </dsp:txBody>
      <dsp:txXfrm>
        <a:off x="1018137" y="197348"/>
        <a:ext cx="1739838" cy="491049"/>
      </dsp:txXfrm>
    </dsp:sp>
    <dsp:sp modelId="{6D5C5D08-D07C-462D-8E15-22CA544EB4B2}">
      <dsp:nvSpPr>
        <dsp:cNvPr id="0" name=""/>
        <dsp:cNvSpPr/>
      </dsp:nvSpPr>
      <dsp:spPr>
        <a:xfrm>
          <a:off x="4183443" y="171185"/>
          <a:ext cx="2103779" cy="491049"/>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7620" rIns="0" bIns="7620" numCol="1" spcCol="1270" anchor="ctr" anchorCtr="0">
          <a:noAutofit/>
        </a:bodyPr>
        <a:lstStyle/>
        <a:p>
          <a:pPr marL="0" lvl="0" indent="0" algn="ctr" defTabSz="533400">
            <a:lnSpc>
              <a:spcPct val="90000"/>
            </a:lnSpc>
            <a:spcBef>
              <a:spcPct val="0"/>
            </a:spcBef>
            <a:spcAft>
              <a:spcPct val="35000"/>
            </a:spcAft>
            <a:buNone/>
          </a:pPr>
          <a:r>
            <a:rPr lang="en-US" sz="1200" kern="1200" dirty="0"/>
            <a:t>Gathering non-volatile data </a:t>
          </a:r>
        </a:p>
      </dsp:txBody>
      <dsp:txXfrm>
        <a:off x="4428968" y="171185"/>
        <a:ext cx="1612730" cy="491049"/>
      </dsp:txXfrm>
    </dsp:sp>
    <dsp:sp modelId="{899F3F68-3038-414E-BA83-94C5F3F2985F}">
      <dsp:nvSpPr>
        <dsp:cNvPr id="0" name=""/>
        <dsp:cNvSpPr/>
      </dsp:nvSpPr>
      <dsp:spPr>
        <a:xfrm>
          <a:off x="814204" y="1095061"/>
          <a:ext cx="1227624" cy="491049"/>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7620" rIns="0" bIns="7620" numCol="1" spcCol="1270" anchor="ctr" anchorCtr="0">
          <a:noAutofit/>
        </a:bodyPr>
        <a:lstStyle/>
        <a:p>
          <a:pPr marL="0" lvl="0" indent="0" algn="ctr" defTabSz="533400">
            <a:lnSpc>
              <a:spcPct val="90000"/>
            </a:lnSpc>
            <a:spcBef>
              <a:spcPct val="0"/>
            </a:spcBef>
            <a:spcAft>
              <a:spcPct val="35000"/>
            </a:spcAft>
            <a:buNone/>
          </a:pPr>
          <a:r>
            <a:rPr lang="en-US" sz="1200" kern="1200" dirty="0"/>
            <a:t>Data and Time </a:t>
          </a:r>
        </a:p>
      </dsp:txBody>
      <dsp:txXfrm>
        <a:off x="1059729" y="1095061"/>
        <a:ext cx="736575" cy="491049"/>
      </dsp:txXfrm>
    </dsp:sp>
    <dsp:sp modelId="{15C20BFB-0711-4663-951F-EC3A9DC53421}">
      <dsp:nvSpPr>
        <dsp:cNvPr id="0" name=""/>
        <dsp:cNvSpPr/>
      </dsp:nvSpPr>
      <dsp:spPr>
        <a:xfrm>
          <a:off x="2625613" y="1208631"/>
          <a:ext cx="1227624" cy="491049"/>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7620" rIns="0" bIns="7620" numCol="1" spcCol="1270" anchor="ctr" anchorCtr="0">
          <a:noAutofit/>
        </a:bodyPr>
        <a:lstStyle/>
        <a:p>
          <a:pPr marL="0" lvl="0" indent="0" algn="ctr" defTabSz="533400">
            <a:lnSpc>
              <a:spcPct val="90000"/>
            </a:lnSpc>
            <a:spcBef>
              <a:spcPct val="0"/>
            </a:spcBef>
            <a:spcAft>
              <a:spcPct val="35000"/>
            </a:spcAft>
            <a:buNone/>
          </a:pPr>
          <a:r>
            <a:rPr lang="en-US" sz="1200" kern="1200" dirty="0"/>
            <a:t>Process </a:t>
          </a:r>
        </a:p>
      </dsp:txBody>
      <dsp:txXfrm>
        <a:off x="2871138" y="1208631"/>
        <a:ext cx="736575" cy="491049"/>
      </dsp:txXfrm>
    </dsp:sp>
    <dsp:sp modelId="{3392C976-02D9-49BE-860B-CE3BDD7BE9E6}">
      <dsp:nvSpPr>
        <dsp:cNvPr id="0" name=""/>
        <dsp:cNvSpPr/>
      </dsp:nvSpPr>
      <dsp:spPr>
        <a:xfrm>
          <a:off x="4253671" y="1208631"/>
          <a:ext cx="2176442" cy="491049"/>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7620" rIns="0" bIns="76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US" sz="1200" kern="1200" dirty="0"/>
            <a:t>Check  windows Registry </a:t>
          </a:r>
        </a:p>
        <a:p>
          <a:pPr marL="0" lvl="0" algn="ctr" defTabSz="488950">
            <a:lnSpc>
              <a:spcPct val="90000"/>
            </a:lnSpc>
            <a:spcBef>
              <a:spcPct val="0"/>
            </a:spcBef>
            <a:spcAft>
              <a:spcPct val="35000"/>
            </a:spcAft>
            <a:buNone/>
          </a:pPr>
          <a:endParaRPr lang="en-US" sz="1200" kern="1200" dirty="0"/>
        </a:p>
      </dsp:txBody>
      <dsp:txXfrm>
        <a:off x="4499196" y="1208631"/>
        <a:ext cx="1685393" cy="491049"/>
      </dsp:txXfrm>
    </dsp:sp>
    <dsp:sp modelId="{1080AF45-9CE8-4FA4-9C83-383D962C53C1}">
      <dsp:nvSpPr>
        <dsp:cNvPr id="0" name=""/>
        <dsp:cNvSpPr/>
      </dsp:nvSpPr>
      <dsp:spPr>
        <a:xfrm>
          <a:off x="878691" y="2133788"/>
          <a:ext cx="1227624" cy="491049"/>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7620" rIns="0" bIns="7620" numCol="1" spcCol="1270" anchor="ctr" anchorCtr="0">
          <a:noAutofit/>
        </a:bodyPr>
        <a:lstStyle/>
        <a:p>
          <a:pPr marL="0" lvl="0" indent="0" algn="ctr" defTabSz="533400">
            <a:lnSpc>
              <a:spcPct val="90000"/>
            </a:lnSpc>
            <a:spcBef>
              <a:spcPct val="0"/>
            </a:spcBef>
            <a:spcAft>
              <a:spcPct val="35000"/>
            </a:spcAft>
            <a:buNone/>
          </a:pPr>
          <a:r>
            <a:rPr lang="en-US" sz="1200" kern="1200" dirty="0"/>
            <a:t>Investigate Internet </a:t>
          </a:r>
        </a:p>
      </dsp:txBody>
      <dsp:txXfrm>
        <a:off x="1124216" y="2133788"/>
        <a:ext cx="736575" cy="491049"/>
      </dsp:txXfrm>
    </dsp:sp>
    <dsp:sp modelId="{CB1D7FA2-95E9-4134-9B26-85C39BA2992E}">
      <dsp:nvSpPr>
        <dsp:cNvPr id="0" name=""/>
        <dsp:cNvSpPr/>
      </dsp:nvSpPr>
      <dsp:spPr>
        <a:xfrm>
          <a:off x="2386963" y="2133788"/>
          <a:ext cx="1227624" cy="491049"/>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7620" rIns="0" bIns="7620" numCol="1" spcCol="1270" anchor="ctr" anchorCtr="0">
          <a:noAutofit/>
        </a:bodyPr>
        <a:lstStyle/>
        <a:p>
          <a:pPr marL="0" lvl="0" indent="0" algn="ctr" defTabSz="533400">
            <a:lnSpc>
              <a:spcPct val="90000"/>
            </a:lnSpc>
            <a:spcBef>
              <a:spcPct val="0"/>
            </a:spcBef>
            <a:spcAft>
              <a:spcPct val="35000"/>
            </a:spcAft>
            <a:buNone/>
          </a:pPr>
          <a:r>
            <a:rPr lang="en-US" sz="1200" kern="1200" dirty="0"/>
            <a:t>Virtual machine</a:t>
          </a:r>
        </a:p>
      </dsp:txBody>
      <dsp:txXfrm>
        <a:off x="2632488" y="2133788"/>
        <a:ext cx="736575" cy="491049"/>
      </dsp:txXfrm>
    </dsp:sp>
    <dsp:sp modelId="{5D83521B-A45F-4D92-BE83-A4D180A92306}">
      <dsp:nvSpPr>
        <dsp:cNvPr id="0" name=""/>
        <dsp:cNvSpPr/>
      </dsp:nvSpPr>
      <dsp:spPr>
        <a:xfrm>
          <a:off x="4204595" y="2176588"/>
          <a:ext cx="1227624" cy="491049"/>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7620" rIns="0" bIns="7620" numCol="1" spcCol="1270" anchor="ctr" anchorCtr="0">
          <a:noAutofit/>
        </a:bodyPr>
        <a:lstStyle/>
        <a:p>
          <a:pPr marL="0" lvl="0" indent="0" algn="ctr" defTabSz="533400">
            <a:lnSpc>
              <a:spcPct val="90000"/>
            </a:lnSpc>
            <a:spcBef>
              <a:spcPct val="0"/>
            </a:spcBef>
            <a:spcAft>
              <a:spcPct val="35000"/>
            </a:spcAft>
            <a:buNone/>
          </a:pPr>
          <a:r>
            <a:rPr lang="en-US" sz="1200" kern="1200" dirty="0"/>
            <a:t>Network </a:t>
          </a:r>
        </a:p>
      </dsp:txBody>
      <dsp:txXfrm>
        <a:off x="4450120" y="2176588"/>
        <a:ext cx="736575" cy="491049"/>
      </dsp:txXfrm>
    </dsp:sp>
    <dsp:sp modelId="{5CB70FB6-99E8-4C88-B9DE-E68734B02DE0}">
      <dsp:nvSpPr>
        <dsp:cNvPr id="0" name=""/>
        <dsp:cNvSpPr/>
      </dsp:nvSpPr>
      <dsp:spPr>
        <a:xfrm>
          <a:off x="2386963" y="3223968"/>
          <a:ext cx="1227624" cy="491049"/>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7620" rIns="0" bIns="7620" numCol="1" spcCol="1270" anchor="ctr" anchorCtr="0">
          <a:noAutofit/>
        </a:bodyPr>
        <a:lstStyle/>
        <a:p>
          <a:pPr marL="0" lvl="0" indent="0" algn="ctr" defTabSz="533400">
            <a:lnSpc>
              <a:spcPct val="90000"/>
            </a:lnSpc>
            <a:spcBef>
              <a:spcPct val="0"/>
            </a:spcBef>
            <a:spcAft>
              <a:spcPct val="35000"/>
            </a:spcAft>
            <a:buNone/>
          </a:pPr>
          <a:r>
            <a:rPr lang="en-US" sz="1200" kern="1200" dirty="0"/>
            <a:t>Printer</a:t>
          </a:r>
        </a:p>
      </dsp:txBody>
      <dsp:txXfrm>
        <a:off x="2632488" y="3223968"/>
        <a:ext cx="736575" cy="491049"/>
      </dsp:txXfrm>
    </dsp:sp>
  </dsp:spTree>
</dsp:drawing>
</file>

<file path=ppt/diagrams/layout1.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B03B9D-E467-426D-802B-696975B40960}" type="datetimeFigureOut">
              <a:rPr lang="en-US" smtClean="0"/>
              <a:t>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71B5F-F2D7-4C79-8BE2-89F28681581D}" type="slidenum">
              <a:rPr lang="en-US" smtClean="0"/>
              <a:t>‹#›</a:t>
            </a:fld>
            <a:endParaRPr lang="en-US"/>
          </a:p>
        </p:txBody>
      </p:sp>
    </p:spTree>
    <p:extLst>
      <p:ext uri="{BB962C8B-B14F-4D97-AF65-F5344CB8AC3E}">
        <p14:creationId xmlns:p14="http://schemas.microsoft.com/office/powerpoint/2010/main" val="1714607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DA505E4-54EB-4D91-BDEE-5F67DDF2A2B4}"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8084-0B78-4062-9024-A09590EC8EC6}"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3ACA83E-AE20-42DB-BF4A-ED3A44D40541}"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0847D4-B6A1-4BD2-82D2-8DAE2C83AC18}"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8ACBE71-6570-44D1-BCA9-CCC8E3A27B31}" type="datetime1">
              <a:rPr lang="en-US" smtClean="0"/>
              <a:t>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1F937F7-6B78-42AC-A46C-44FDB3555731}" type="datetime1">
              <a:rPr lang="en-US" smtClean="0"/>
              <a:t>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E6756D-B197-456D-A7FD-F58443B88DEC}" type="datetime1">
              <a:rPr lang="en-US" smtClean="0"/>
              <a:t>1/3/2023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E1BE93-2D15-4760-ACBB-39F88476FF45}"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236CF1-8B13-4F43-976C-D3FFF8BA47F6}"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5E6283-53F0-45F0-B07B-558A3BE19832}"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C3AE-EB06-4AD1-84AD-F9D1FB8C8B7E}"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EDA74B-2ABB-423B-A9FE-18CD91665CF4}" type="datetime1">
              <a:rPr lang="en-US" smtClean="0"/>
              <a:t>1/3/2023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13" Type="http://schemas.microsoft.com/office/2007/relationships/diagramDrawing" Target="../diagrams/drawing1.xml"/><Relationship Id="rId3" Type="http://schemas.openxmlformats.org/officeDocument/2006/relationships/image" Target="../media/image8.png"/><Relationship Id="rId7" Type="http://schemas.openxmlformats.org/officeDocument/2006/relationships/image" Target="../media/image12.emf"/><Relationship Id="rId12" Type="http://schemas.openxmlformats.org/officeDocument/2006/relationships/diagramColors" Target="../diagrams/colors1.xml"/><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11" Type="http://schemas.openxmlformats.org/officeDocument/2006/relationships/diagramQuickStyle" Target="../diagrams/quickStyle1.xml"/><Relationship Id="rId5" Type="http://schemas.openxmlformats.org/officeDocument/2006/relationships/image" Target="../media/image10.emf"/><Relationship Id="rId10" Type="http://schemas.openxmlformats.org/officeDocument/2006/relationships/diagramLayout" Target="../diagrams/layout1.xml"/><Relationship Id="rId4" Type="http://schemas.openxmlformats.org/officeDocument/2006/relationships/image" Target="../media/image9.emf"/><Relationship Id="rId9" Type="http://schemas.openxmlformats.org/officeDocument/2006/relationships/diagramData" Target="../diagrams/data1.xml"/></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5.png"/></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6.png"/></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8.png"/><Relationship Id="rId4" Type="http://schemas.openxmlformats.org/officeDocument/2006/relationships/image" Target="../media/image9.emf"/><Relationship Id="rId9" Type="http://schemas.openxmlformats.org/officeDocument/2006/relationships/image" Target="../media/image17.png"/></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9.emf"/></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8.png"/><Relationship Id="rId4" Type="http://schemas.openxmlformats.org/officeDocument/2006/relationships/image" Target="../media/image9.emf"/><Relationship Id="rId9" Type="http://schemas.openxmlformats.org/officeDocument/2006/relationships/image" Target="../media/image20.png"/></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2.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3.png"/></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5.png"/><Relationship Id="rId4" Type="http://schemas.openxmlformats.org/officeDocument/2006/relationships/image" Target="../media/image9.emf"/><Relationship Id="rId9" Type="http://schemas.openxmlformats.org/officeDocument/2006/relationships/image" Target="../media/image24.emf"/></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6.emf"/></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7.emf"/></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8.png"/></Relationships>
</file>

<file path=ppt/slides/_rels/slide4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9.emf"/></Relationships>
</file>

<file path=ppt/slides/_rels/slide4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0.png"/></Relationships>
</file>

<file path=ppt/slides/_rels/slide5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203091" cy="1384995"/>
          </a:xfrm>
          <a:prstGeom prst="rect">
            <a:avLst/>
          </a:prstGeom>
          <a:noFill/>
        </p:spPr>
        <p:txBody>
          <a:bodyPr wrap="none" rtlCol="0">
            <a:spAutoFit/>
          </a:bodyPr>
          <a:lstStyle/>
          <a:p>
            <a:r>
              <a:rPr lang="en-US" sz="2800" dirty="0">
                <a:solidFill>
                  <a:srgbClr val="24A9E1"/>
                </a:solidFill>
                <a:latin typeface="Tajawal Medium" panose="00000600000000000000" pitchFamily="2" charset="-78"/>
                <a:cs typeface="Tajawal Medium" panose="00000600000000000000" pitchFamily="2" charset="-78"/>
              </a:rPr>
              <a:t>Operating System Forensic </a:t>
            </a:r>
          </a:p>
          <a:p>
            <a:r>
              <a:rPr lang="en-US" sz="2800" dirty="0">
                <a:solidFill>
                  <a:srgbClr val="24A9E1"/>
                </a:solidFill>
                <a:latin typeface="Tajawal Medium" panose="00000600000000000000" pitchFamily="2" charset="-78"/>
                <a:cs typeface="Tajawal Medium" panose="00000600000000000000" pitchFamily="2" charset="-78"/>
              </a:rPr>
              <a:t>Prepared by Dr. Nermin Hamza</a:t>
            </a:r>
          </a:p>
          <a:p>
            <a:r>
              <a:rPr lang="en-US" sz="2800" dirty="0">
                <a:solidFill>
                  <a:srgbClr val="FF9518"/>
                </a:solidFill>
                <a:latin typeface="Tajawal Medium" panose="00000600000000000000" pitchFamily="2" charset="-78"/>
                <a:cs typeface="Tajawal Medium" panose="00000600000000000000" pitchFamily="2" charset="-78"/>
              </a:rPr>
              <a:t>Lecture 5</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2590407" cy="1384995"/>
          </a:xfrm>
          <a:prstGeom prst="rect">
            <a:avLst/>
          </a:prstGeom>
          <a:noFill/>
        </p:spPr>
        <p:txBody>
          <a:bodyPr wrap="square" rtlCol="0">
            <a:spAutoFit/>
          </a:bodyPr>
          <a:lstStyle/>
          <a:p>
            <a:r>
              <a:rPr lang="en-US" sz="2800">
                <a:solidFill>
                  <a:srgbClr val="FF9518"/>
                </a:solidFill>
                <a:latin typeface="Tajawal Medium" panose="00000600000000000000" pitchFamily="2" charset="-78"/>
                <a:cs typeface="Tajawal Medium" panose="00000600000000000000" pitchFamily="2" charset="-78"/>
              </a:rPr>
              <a:t>CYB 770</a:t>
            </a:r>
            <a:endParaRPr lang="en-US" sz="2800" dirty="0">
              <a:solidFill>
                <a:srgbClr val="FF9518"/>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IT Forensics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1167D9A0-A68F-3B0B-5CA0-C08EFC395783}"/>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3244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Outline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a:t>
            </a:fld>
            <a:endParaRPr lang="en-US"/>
          </a:p>
        </p:txBody>
      </p:sp>
      <p:sp>
        <p:nvSpPr>
          <p:cNvPr id="15" name="TextBox 14">
            <a:extLst>
              <a:ext uri="{FF2B5EF4-FFF2-40B4-BE49-F238E27FC236}">
                <a16:creationId xmlns:a16="http://schemas.microsoft.com/office/drawing/2014/main" id="{9EE3A4FD-24BE-75A0-EC0B-E6B37A97212B}"/>
              </a:ext>
            </a:extLst>
          </p:cNvPr>
          <p:cNvSpPr txBox="1"/>
          <p:nvPr/>
        </p:nvSpPr>
        <p:spPr>
          <a:xfrm>
            <a:off x="1345435" y="1646693"/>
            <a:ext cx="6343094" cy="1200329"/>
          </a:xfrm>
          <a:prstGeom prst="rect">
            <a:avLst/>
          </a:prstGeom>
          <a:noFill/>
        </p:spPr>
        <p:txBody>
          <a:bodyPr wrap="square">
            <a:spAutoFit/>
          </a:bodyPr>
          <a:lstStyle/>
          <a:p>
            <a:pPr marL="285750" indent="-285750">
              <a:buFont typeface="Arial" panose="020B0604020202020204" pitchFamily="34" charset="0"/>
              <a:buChar char="•"/>
            </a:pPr>
            <a:r>
              <a:rPr lang="en-US" dirty="0"/>
              <a:t>Operating System and Operating System Forensic</a:t>
            </a:r>
          </a:p>
          <a:p>
            <a:pPr marL="285750" indent="-285750">
              <a:buFont typeface="Arial" panose="020B0604020202020204" pitchFamily="34" charset="0"/>
              <a:buChar char="•"/>
            </a:pPr>
            <a:r>
              <a:rPr lang="en-US" dirty="0"/>
              <a:t>Kind of operating Systems </a:t>
            </a:r>
          </a:p>
          <a:p>
            <a:pPr marL="285750" indent="-285750">
              <a:buFont typeface="Arial" panose="020B0604020202020204" pitchFamily="34" charset="0"/>
              <a:buChar char="•"/>
            </a:pPr>
            <a:r>
              <a:rPr lang="en-US" dirty="0"/>
              <a:t>Windows   </a:t>
            </a:r>
          </a:p>
          <a:p>
            <a:pPr marL="285750" indent="-285750">
              <a:buFont typeface="Arial" panose="020B0604020202020204" pitchFamily="34" charset="0"/>
              <a:buChar char="•"/>
            </a:pPr>
            <a:r>
              <a:rPr lang="en-US" dirty="0"/>
              <a:t>Linux Forensic </a:t>
            </a:r>
          </a:p>
        </p:txBody>
      </p:sp>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16144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408373" y="1678432"/>
            <a:ext cx="7851718" cy="3416320"/>
          </a:xfrm>
          <a:prstGeom prst="rect">
            <a:avLst/>
          </a:prstGeom>
          <a:noFill/>
        </p:spPr>
        <p:txBody>
          <a:bodyPr wrap="square" rtlCol="0">
            <a:spAutoFit/>
          </a:bodyPr>
          <a:lstStyle/>
          <a:p>
            <a:pPr marL="342900" indent="-342900" algn="just">
              <a:buFont typeface="Arial" panose="020B0604020202020204" pitchFamily="34" charset="0"/>
              <a:buChar char="•"/>
            </a:pPr>
            <a:r>
              <a:rPr lang="en-US" sz="2400" dirty="0"/>
              <a:t>An operating system (OS) is system software that manages computer hardware, software resources, and provides common services for computer programs.</a:t>
            </a:r>
          </a:p>
          <a:p>
            <a:pPr marL="342900" indent="-342900" algn="just">
              <a:buFont typeface="Arial" panose="020B0604020202020204" pitchFamily="34" charset="0"/>
              <a:buChar char="•"/>
            </a:pPr>
            <a:r>
              <a:rPr lang="en-US" sz="2400" dirty="0"/>
              <a:t>An operating system is a program which controls the execution of application programs and acts as an intermediary between the user of a computer and the computer hardware. </a:t>
            </a:r>
          </a:p>
          <a:p>
            <a:pPr marL="342900" indent="-342900" algn="just">
              <a:buFont typeface="Arial" panose="020B0604020202020204" pitchFamily="34" charset="0"/>
              <a:buChar char="•"/>
            </a:pPr>
            <a:r>
              <a:rPr lang="en-US" sz="2400" dirty="0"/>
              <a:t>A program which is being executed is also called a process or job.</a:t>
            </a:r>
          </a:p>
        </p:txBody>
      </p:sp>
    </p:spTree>
    <p:extLst>
      <p:ext uri="{BB962C8B-B14F-4D97-AF65-F5344CB8AC3E}">
        <p14:creationId xmlns:p14="http://schemas.microsoft.com/office/powerpoint/2010/main" val="30193136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82055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 Forensics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967666" y="1678432"/>
            <a:ext cx="6424236" cy="1846659"/>
          </a:xfrm>
          <a:prstGeom prst="rect">
            <a:avLst/>
          </a:prstGeom>
          <a:noFill/>
        </p:spPr>
        <p:txBody>
          <a:bodyPr wrap="square" rtlCol="0">
            <a:spAutoFit/>
          </a:bodyPr>
          <a:lstStyle/>
          <a:p>
            <a:pPr algn="just"/>
            <a:r>
              <a:rPr lang="en-US" sz="2400" b="1" i="0" dirty="0">
                <a:solidFill>
                  <a:srgbClr val="212529"/>
                </a:solidFill>
                <a:effectLst/>
                <a:latin typeface="Open Sans" panose="020B0606030504020204" pitchFamily="34" charset="0"/>
              </a:rPr>
              <a:t>Definition:</a:t>
            </a:r>
            <a:r>
              <a:rPr lang="en-US" sz="2400" b="0" i="0" dirty="0">
                <a:solidFill>
                  <a:srgbClr val="212529"/>
                </a:solidFill>
                <a:effectLst/>
                <a:latin typeface="Open Sans" panose="020B0606030504020204" pitchFamily="34" charset="0"/>
              </a:rPr>
              <a:t> Operating System Forensics is the process of retrieving useful information from the Operating System (OS) of the computer or mobile device in question.</a:t>
            </a:r>
          </a:p>
          <a:p>
            <a:pPr marL="457200" marR="0" algn="just">
              <a:spcBef>
                <a:spcPts val="0"/>
              </a:spcBef>
              <a:spcAft>
                <a:spcPts val="0"/>
              </a:spcAft>
            </a:pPr>
            <a:endParaRPr lang="x-none" dirty="0"/>
          </a:p>
        </p:txBody>
      </p:sp>
    </p:spTree>
    <p:extLst>
      <p:ext uri="{BB962C8B-B14F-4D97-AF65-F5344CB8AC3E}">
        <p14:creationId xmlns:p14="http://schemas.microsoft.com/office/powerpoint/2010/main" val="35963378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70341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82728"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types of Operating Systems?</a:t>
            </a:r>
            <a:br>
              <a:rPr lang="en-US" sz="2400" dirty="0">
                <a:solidFill>
                  <a:schemeClr val="bg1"/>
                </a:solidFill>
                <a:latin typeface="Tajawal Medium" panose="00000600000000000000" pitchFamily="2" charset="-78"/>
                <a:cs typeface="Tajawal Medium" panose="00000600000000000000" pitchFamily="2" charset="-78"/>
              </a:rPr>
            </a:b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1200329"/>
          </a:xfrm>
          <a:prstGeom prst="rect">
            <a:avLst/>
          </a:prstGeom>
          <a:noFill/>
        </p:spPr>
        <p:txBody>
          <a:bodyPr wrap="square" rtlCol="0">
            <a:spAutoFit/>
          </a:bodyPr>
          <a:lstStyle/>
          <a:p>
            <a:pPr marL="342900" indent="-342900">
              <a:buFont typeface="Arial" panose="020B0604020202020204" pitchFamily="34" charset="0"/>
              <a:buChar char="•"/>
            </a:pPr>
            <a:r>
              <a:rPr lang="en-US" sz="2400" dirty="0"/>
              <a:t>The most popular types of Operating Systems are Windows, Linux, Mac, iOS, and Android.</a:t>
            </a:r>
          </a:p>
        </p:txBody>
      </p:sp>
    </p:spTree>
    <p:extLst>
      <p:ext uri="{BB962C8B-B14F-4D97-AF65-F5344CB8AC3E}">
        <p14:creationId xmlns:p14="http://schemas.microsoft.com/office/powerpoint/2010/main" val="23492434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6</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Operating system Types</a:t>
            </a:r>
          </a:p>
        </p:txBody>
      </p:sp>
    </p:spTree>
    <p:extLst>
      <p:ext uri="{BB962C8B-B14F-4D97-AF65-F5344CB8AC3E}">
        <p14:creationId xmlns:p14="http://schemas.microsoft.com/office/powerpoint/2010/main" val="17408808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6433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Windows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7</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1569660"/>
          </a:xfrm>
          <a:prstGeom prst="rect">
            <a:avLst/>
          </a:prstGeom>
          <a:noFill/>
        </p:spPr>
        <p:txBody>
          <a:bodyPr wrap="square" rtlCol="0">
            <a:spAutoFit/>
          </a:bodyPr>
          <a:lstStyle/>
          <a:p>
            <a:pPr marL="342900" indent="-342900">
              <a:buFont typeface="Arial" panose="020B0604020202020204" pitchFamily="34" charset="0"/>
              <a:buChar char="•"/>
            </a:pPr>
            <a:r>
              <a:rPr lang="en-US" sz="2400" dirty="0"/>
              <a:t>Windows is a widely used OS designed by Microsoft. The file systems used by Windows include FAT, </a:t>
            </a:r>
            <a:r>
              <a:rPr lang="en-US" sz="2400" dirty="0" err="1"/>
              <a:t>exFAT</a:t>
            </a:r>
            <a:r>
              <a:rPr lang="en-US" sz="2400" dirty="0"/>
              <a:t>, NTFS, and </a:t>
            </a:r>
            <a:r>
              <a:rPr lang="en-US" sz="2400" dirty="0" err="1"/>
              <a:t>ReFS.</a:t>
            </a:r>
            <a:endParaRPr lang="en-US" sz="2400" dirty="0"/>
          </a:p>
        </p:txBody>
      </p:sp>
    </p:spTree>
    <p:extLst>
      <p:ext uri="{BB962C8B-B14F-4D97-AF65-F5344CB8AC3E}">
        <p14:creationId xmlns:p14="http://schemas.microsoft.com/office/powerpoint/2010/main" val="9824227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04547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Linux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8</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3046988"/>
          </a:xfrm>
          <a:prstGeom prst="rect">
            <a:avLst/>
          </a:prstGeom>
          <a:noFill/>
        </p:spPr>
        <p:txBody>
          <a:bodyPr wrap="square" rtlCol="0">
            <a:spAutoFit/>
          </a:bodyPr>
          <a:lstStyle/>
          <a:p>
            <a:pPr marL="342900" indent="-342900">
              <a:buFont typeface="Arial" panose="020B0604020202020204" pitchFamily="34" charset="0"/>
              <a:buChar char="•"/>
            </a:pPr>
            <a:r>
              <a:rPr lang="en-US" sz="2400" dirty="0"/>
              <a:t>Linux is an open source, Unix-like, and elegantly designed operating system that is compatible with personal computers, supercomputers, servers, mobile devices, netbooks, and laptops. Unlike other OSs, Linux holds many file systems of the </a:t>
            </a:r>
            <a:r>
              <a:rPr lang="en-US" sz="2400" dirty="0" err="1"/>
              <a:t>ext</a:t>
            </a:r>
            <a:r>
              <a:rPr lang="en-US" sz="2400" dirty="0"/>
              <a:t> family, including ext2, ext3, and ext4. </a:t>
            </a:r>
          </a:p>
        </p:txBody>
      </p:sp>
    </p:spTree>
    <p:extLst>
      <p:ext uri="{BB962C8B-B14F-4D97-AF65-F5344CB8AC3E}">
        <p14:creationId xmlns:p14="http://schemas.microsoft.com/office/powerpoint/2010/main" val="1130707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8197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Mac OS 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9</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2308324"/>
          </a:xfrm>
          <a:prstGeom prst="rect">
            <a:avLst/>
          </a:prstGeom>
          <a:noFill/>
        </p:spPr>
        <p:txBody>
          <a:bodyPr wrap="square" rtlCol="0">
            <a:spAutoFit/>
          </a:bodyPr>
          <a:lstStyle/>
          <a:p>
            <a:pPr marL="342900" indent="-342900">
              <a:buFont typeface="Arial" panose="020B0604020202020204" pitchFamily="34" charset="0"/>
              <a:buChar char="•"/>
            </a:pPr>
            <a:r>
              <a:rPr lang="en-US" sz="2400" dirty="0"/>
              <a:t>Mac OS X is the UNIX-based operating system that contains a Mach 3 microkernel and a FreeBSD-based subsystem. Its user interface is Apple-like, whereas the underlying architecture is UNIX-like.</a:t>
            </a:r>
          </a:p>
        </p:txBody>
      </p:sp>
    </p:spTree>
    <p:extLst>
      <p:ext uri="{BB962C8B-B14F-4D97-AF65-F5344CB8AC3E}">
        <p14:creationId xmlns:p14="http://schemas.microsoft.com/office/powerpoint/2010/main" val="18931435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7825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10</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2677656"/>
          </a:xfrm>
          <a:prstGeom prst="rect">
            <a:avLst/>
          </a:prstGeom>
          <a:noFill/>
        </p:spPr>
        <p:txBody>
          <a:bodyPr wrap="square" rtlCol="0">
            <a:spAutoFit/>
          </a:bodyPr>
          <a:lstStyle/>
          <a:p>
            <a:pPr marL="342900" indent="-342900">
              <a:buFont typeface="Arial" panose="020B0604020202020204" pitchFamily="34" charset="0"/>
              <a:buChar char="•"/>
            </a:pPr>
            <a:r>
              <a:rPr lang="en-US" sz="2400" dirty="0"/>
              <a:t>Apple iOS is the UNIX-based operating system first released in 2007. It is a universal OS for all of Apple’s mobile devices, such as iPhone, iPod Touch, and iPad. An iOS embedded device retrieved from a crime scene can be a rich source of empirical evidence.</a:t>
            </a:r>
          </a:p>
        </p:txBody>
      </p:sp>
    </p:spTree>
    <p:extLst>
      <p:ext uri="{BB962C8B-B14F-4D97-AF65-F5344CB8AC3E}">
        <p14:creationId xmlns:p14="http://schemas.microsoft.com/office/powerpoint/2010/main" val="37675235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42539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Android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11</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t>Android is a Google’s open-source platform designed for mobile devices. It is widely used as the mobile operating system in the handsets industry. The Android operating system runs on a Linux-based kernel which supports core functions, such as power management, network infrastructure, and device drivers</a:t>
            </a:r>
          </a:p>
        </p:txBody>
      </p:sp>
    </p:spTree>
    <p:extLst>
      <p:ext uri="{BB962C8B-B14F-4D97-AF65-F5344CB8AC3E}">
        <p14:creationId xmlns:p14="http://schemas.microsoft.com/office/powerpoint/2010/main" val="36098359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12</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Windows Forensic</a:t>
            </a:r>
          </a:p>
        </p:txBody>
      </p:sp>
    </p:spTree>
    <p:extLst>
      <p:ext uri="{BB962C8B-B14F-4D97-AF65-F5344CB8AC3E}">
        <p14:creationId xmlns:p14="http://schemas.microsoft.com/office/powerpoint/2010/main" val="31407210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19357" y="339610"/>
            <a:ext cx="80276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4105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Windows Forensic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13</a:t>
            </a:fld>
            <a:endParaRPr lang="en-US"/>
          </a:p>
        </p:txBody>
      </p:sp>
      <p:sp>
        <p:nvSpPr>
          <p:cNvPr id="18" name="TextBox 17">
            <a:extLst>
              <a:ext uri="{FF2B5EF4-FFF2-40B4-BE49-F238E27FC236}">
                <a16:creationId xmlns:a16="http://schemas.microsoft.com/office/drawing/2014/main" id="{A26A0FE6-14D1-32FF-34F6-78AA6CB24210}"/>
              </a:ext>
            </a:extLst>
          </p:cNvPr>
          <p:cNvSpPr txBox="1"/>
          <p:nvPr/>
        </p:nvSpPr>
        <p:spPr>
          <a:xfrm>
            <a:off x="1106061" y="1653334"/>
            <a:ext cx="6343094" cy="1569660"/>
          </a:xfrm>
          <a:prstGeom prst="rect">
            <a:avLst/>
          </a:prstGeom>
          <a:noFill/>
        </p:spPr>
        <p:txBody>
          <a:bodyPr wrap="square">
            <a:spAutoFit/>
          </a:bodyPr>
          <a:lstStyle/>
          <a:p>
            <a:pPr algn="just"/>
            <a:r>
              <a:rPr lang="en-US" sz="2400" dirty="0"/>
              <a:t>Some of the most crucial areas to check for evidence within volatile data , registers, physical and virtual memory, network connections, running processes, and system files.</a:t>
            </a:r>
          </a:p>
        </p:txBody>
      </p:sp>
    </p:spTree>
    <p:extLst>
      <p:ext uri="{BB962C8B-B14F-4D97-AF65-F5344CB8AC3E}">
        <p14:creationId xmlns:p14="http://schemas.microsoft.com/office/powerpoint/2010/main" val="2490127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19357" y="339610"/>
            <a:ext cx="80276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2177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Windows Forensic analysis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14</a:t>
            </a:fld>
            <a:endParaRPr lang="en-US"/>
          </a:p>
        </p:txBody>
      </p:sp>
      <p:graphicFrame>
        <p:nvGraphicFramePr>
          <p:cNvPr id="15" name="Diagram 14">
            <a:extLst>
              <a:ext uri="{FF2B5EF4-FFF2-40B4-BE49-F238E27FC236}">
                <a16:creationId xmlns:a16="http://schemas.microsoft.com/office/drawing/2014/main" id="{1CA3B268-108F-6389-4008-6926CD82BEF5}"/>
              </a:ext>
            </a:extLst>
          </p:cNvPr>
          <p:cNvGraphicFramePr/>
          <p:nvPr>
            <p:extLst>
              <p:ext uri="{D42A27DB-BD31-4B8C-83A1-F6EECF244321}">
                <p14:modId xmlns:p14="http://schemas.microsoft.com/office/powerpoint/2010/main" val="1040905354"/>
              </p:ext>
            </p:extLst>
          </p:nvPr>
        </p:nvGraphicFramePr>
        <p:xfrm>
          <a:off x="654268" y="1180277"/>
          <a:ext cx="6430114" cy="4973805"/>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2255714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3033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Time and Date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15</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1569660"/>
          </a:xfrm>
          <a:prstGeom prst="rect">
            <a:avLst/>
          </a:prstGeom>
          <a:noFill/>
        </p:spPr>
        <p:txBody>
          <a:bodyPr wrap="square" rtlCol="0">
            <a:spAutoFit/>
          </a:bodyPr>
          <a:lstStyle/>
          <a:p>
            <a:r>
              <a:rPr lang="en-US" sz="2400" dirty="0"/>
              <a:t>Coordinated universal time </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err="1"/>
              <a:t>cmd</a:t>
            </a:r>
            <a:r>
              <a:rPr lang="en-US" sz="2400" dirty="0"/>
              <a:t> </a:t>
            </a:r>
          </a:p>
          <a:p>
            <a:pPr marL="342900" indent="-342900">
              <a:buFont typeface="Arial" panose="020B0604020202020204" pitchFamily="34" charset="0"/>
              <a:buChar char="•"/>
            </a:pPr>
            <a:r>
              <a:rPr lang="en-US" sz="2400" dirty="0"/>
              <a:t>Date /t &amp; time /t </a:t>
            </a:r>
          </a:p>
        </p:txBody>
      </p:sp>
      <p:pic>
        <p:nvPicPr>
          <p:cNvPr id="15" name="Picture 14">
            <a:extLst>
              <a:ext uri="{FF2B5EF4-FFF2-40B4-BE49-F238E27FC236}">
                <a16:creationId xmlns:a16="http://schemas.microsoft.com/office/drawing/2014/main" id="{924CE3ED-8D2F-29B5-20FC-D4081FF15BFA}"/>
              </a:ext>
            </a:extLst>
          </p:cNvPr>
          <p:cNvPicPr>
            <a:picLocks noChangeAspect="1"/>
          </p:cNvPicPr>
          <p:nvPr/>
        </p:nvPicPr>
        <p:blipFill>
          <a:blip r:embed="rId9"/>
          <a:stretch>
            <a:fillRect/>
          </a:stretch>
        </p:blipFill>
        <p:spPr>
          <a:xfrm>
            <a:off x="5468421" y="2249930"/>
            <a:ext cx="2933700" cy="3181350"/>
          </a:xfrm>
          <a:prstGeom prst="rect">
            <a:avLst/>
          </a:prstGeom>
        </p:spPr>
      </p:pic>
    </p:spTree>
    <p:extLst>
      <p:ext uri="{BB962C8B-B14F-4D97-AF65-F5344CB8AC3E}">
        <p14:creationId xmlns:p14="http://schemas.microsoft.com/office/powerpoint/2010/main" val="35663090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4830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16</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740592" y="1674749"/>
            <a:ext cx="5592932" cy="1569660"/>
          </a:xfrm>
          <a:prstGeom prst="rect">
            <a:avLst/>
          </a:prstGeom>
          <a:noFill/>
        </p:spPr>
        <p:txBody>
          <a:bodyPr wrap="square" rtlCol="0">
            <a:spAutoFit/>
          </a:bodyPr>
          <a:lstStyle/>
          <a:p>
            <a:pPr marL="342900" indent="-342900">
              <a:buFont typeface="Arial" panose="020B0604020202020204" pitchFamily="34" charset="0"/>
              <a:buChar char="•"/>
            </a:pPr>
            <a:r>
              <a:rPr lang="en-US" sz="2400" dirty="0"/>
              <a:t>Running Jobs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Task manager </a:t>
            </a:r>
          </a:p>
          <a:p>
            <a:pPr marL="342900" indent="-342900">
              <a:buFont typeface="Arial" panose="020B0604020202020204" pitchFamily="34" charset="0"/>
              <a:buChar char="•"/>
            </a:pPr>
            <a:r>
              <a:rPr lang="en-US" sz="2400" dirty="0" err="1"/>
              <a:t>Tasklist</a:t>
            </a:r>
            <a:endParaRPr lang="en-US" sz="2400" dirty="0"/>
          </a:p>
        </p:txBody>
      </p:sp>
      <p:pic>
        <p:nvPicPr>
          <p:cNvPr id="15" name="Picture 14">
            <a:extLst>
              <a:ext uri="{FF2B5EF4-FFF2-40B4-BE49-F238E27FC236}">
                <a16:creationId xmlns:a16="http://schemas.microsoft.com/office/drawing/2014/main" id="{A3CFE39F-4EC9-46F4-1128-97AC7D572A82}"/>
              </a:ext>
            </a:extLst>
          </p:cNvPr>
          <p:cNvPicPr>
            <a:picLocks noChangeAspect="1"/>
          </p:cNvPicPr>
          <p:nvPr/>
        </p:nvPicPr>
        <p:blipFill>
          <a:blip r:embed="rId9"/>
          <a:stretch>
            <a:fillRect/>
          </a:stretch>
        </p:blipFill>
        <p:spPr>
          <a:xfrm>
            <a:off x="5688978" y="533330"/>
            <a:ext cx="6321267" cy="5895566"/>
          </a:xfrm>
          <a:prstGeom prst="rect">
            <a:avLst/>
          </a:prstGeom>
        </p:spPr>
      </p:pic>
    </p:spTree>
    <p:extLst>
      <p:ext uri="{BB962C8B-B14F-4D97-AF65-F5344CB8AC3E}">
        <p14:creationId xmlns:p14="http://schemas.microsoft.com/office/powerpoint/2010/main" val="37947535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3127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58886" cy="430887"/>
          </a:xfrm>
          <a:prstGeom prst="rect">
            <a:avLst/>
          </a:prstGeom>
          <a:noFill/>
        </p:spPr>
        <p:txBody>
          <a:bodyPr wrap="none" rtlCol="0">
            <a:spAutoFit/>
          </a:bodyPr>
          <a:lstStyle/>
          <a:p>
            <a:r>
              <a:rPr lang="en-US" sz="2200" dirty="0">
                <a:solidFill>
                  <a:schemeClr val="bg1"/>
                </a:solidFill>
                <a:latin typeface="Tajawal Medium" panose="00000600000000000000" pitchFamily="2" charset="-78"/>
                <a:cs typeface="Tajawal Medium" panose="00000600000000000000" pitchFamily="2" charset="-78"/>
              </a:rPr>
              <a:t>Understanding Windows Registry</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17</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426812" y="1932944"/>
            <a:ext cx="6909320" cy="2246769"/>
          </a:xfrm>
          <a:prstGeom prst="rect">
            <a:avLst/>
          </a:prstGeom>
          <a:noFill/>
        </p:spPr>
        <p:txBody>
          <a:bodyPr wrap="square" rtlCol="0">
            <a:spAutoFit/>
          </a:bodyPr>
          <a:lstStyle/>
          <a:p>
            <a:pPr algn="just"/>
            <a:r>
              <a:rPr lang="en-US" sz="2800" b="1" dirty="0"/>
              <a:t>What is the registry? </a:t>
            </a:r>
          </a:p>
          <a:p>
            <a:pPr marL="342900" indent="-342900" algn="just">
              <a:buFont typeface="Arial" panose="020B0604020202020204" pitchFamily="34" charset="0"/>
              <a:buChar char="•"/>
            </a:pPr>
            <a:r>
              <a:rPr lang="en-US" sz="2800" dirty="0"/>
              <a:t>Microsoft defines the registry as a central hierarchical database. This database is used to store configuration information about users, hardware devices, and applications.</a:t>
            </a:r>
          </a:p>
        </p:txBody>
      </p:sp>
    </p:spTree>
    <p:extLst>
      <p:ext uri="{BB962C8B-B14F-4D97-AF65-F5344CB8AC3E}">
        <p14:creationId xmlns:p14="http://schemas.microsoft.com/office/powerpoint/2010/main" val="27037089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3127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58886" cy="430887"/>
          </a:xfrm>
          <a:prstGeom prst="rect">
            <a:avLst/>
          </a:prstGeom>
          <a:noFill/>
        </p:spPr>
        <p:txBody>
          <a:bodyPr wrap="none" rtlCol="0">
            <a:spAutoFit/>
          </a:bodyPr>
          <a:lstStyle/>
          <a:p>
            <a:r>
              <a:rPr lang="en-US" sz="2200" dirty="0">
                <a:solidFill>
                  <a:schemeClr val="bg1"/>
                </a:solidFill>
                <a:latin typeface="Tajawal Medium" panose="00000600000000000000" pitchFamily="2" charset="-78"/>
                <a:cs typeface="Tajawal Medium" panose="00000600000000000000" pitchFamily="2" charset="-78"/>
              </a:rPr>
              <a:t>Understanding Windows Registry</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18</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843510" y="1633537"/>
            <a:ext cx="7248582" cy="3046988"/>
          </a:xfrm>
          <a:prstGeom prst="rect">
            <a:avLst/>
          </a:prstGeom>
          <a:noFill/>
        </p:spPr>
        <p:txBody>
          <a:bodyPr wrap="square" rtlCol="0">
            <a:spAutoFit/>
          </a:bodyPr>
          <a:lstStyle/>
          <a:p>
            <a:pPr algn="just"/>
            <a:r>
              <a:rPr lang="en-US" sz="2400" b="1" dirty="0"/>
              <a:t>What about registry  forensic investigator?</a:t>
            </a:r>
          </a:p>
          <a:p>
            <a:pPr marL="342900" indent="-342900" algn="just">
              <a:buFont typeface="Arial" panose="020B0604020202020204" pitchFamily="34" charset="0"/>
              <a:buChar char="•"/>
            </a:pPr>
            <a:r>
              <a:rPr lang="en-US" sz="2400" dirty="0"/>
              <a:t>Information in the registry will contain profiles for each user, installed applications, different document types, and property settings for folders and application icons.</a:t>
            </a:r>
          </a:p>
          <a:p>
            <a:pPr marL="342900" indent="-342900" algn="just">
              <a:buFont typeface="Arial" panose="020B0604020202020204" pitchFamily="34" charset="0"/>
              <a:buChar char="•"/>
            </a:pPr>
            <a:r>
              <a:rPr lang="en-US" sz="2400" dirty="0"/>
              <a:t> The registry will also contain information about the hardware on the system, to include networking information such as the ports that are being used.</a:t>
            </a:r>
          </a:p>
        </p:txBody>
      </p:sp>
    </p:spTree>
    <p:extLst>
      <p:ext uri="{BB962C8B-B14F-4D97-AF65-F5344CB8AC3E}">
        <p14:creationId xmlns:p14="http://schemas.microsoft.com/office/powerpoint/2010/main" val="34048739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3127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58886" cy="430887"/>
          </a:xfrm>
          <a:prstGeom prst="rect">
            <a:avLst/>
          </a:prstGeom>
          <a:noFill/>
        </p:spPr>
        <p:txBody>
          <a:bodyPr wrap="none" rtlCol="0">
            <a:spAutoFit/>
          </a:bodyPr>
          <a:lstStyle/>
          <a:p>
            <a:r>
              <a:rPr lang="en-US" sz="2200" dirty="0">
                <a:solidFill>
                  <a:schemeClr val="bg1"/>
                </a:solidFill>
                <a:latin typeface="Tajawal Medium" panose="00000600000000000000" pitchFamily="2" charset="-78"/>
                <a:cs typeface="Tajawal Medium" panose="00000600000000000000" pitchFamily="2" charset="-78"/>
              </a:rPr>
              <a:t>Understanding Windows Registry</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19</a:t>
            </a:fld>
            <a:endParaRPr lang="en-US"/>
          </a:p>
        </p:txBody>
      </p:sp>
      <p:sp>
        <p:nvSpPr>
          <p:cNvPr id="11" name="TextBox 10">
            <a:extLst>
              <a:ext uri="{FF2B5EF4-FFF2-40B4-BE49-F238E27FC236}">
                <a16:creationId xmlns:a16="http://schemas.microsoft.com/office/drawing/2014/main" id="{388827CD-1A6C-B81F-B162-5054693592DC}"/>
              </a:ext>
            </a:extLst>
          </p:cNvPr>
          <p:cNvSpPr txBox="1"/>
          <p:nvPr/>
        </p:nvSpPr>
        <p:spPr>
          <a:xfrm>
            <a:off x="1204836" y="1885669"/>
            <a:ext cx="6227684" cy="369332"/>
          </a:xfrm>
          <a:prstGeom prst="rect">
            <a:avLst/>
          </a:prstGeom>
          <a:noFill/>
        </p:spPr>
        <p:txBody>
          <a:bodyPr wrap="square">
            <a:spAutoFit/>
          </a:bodyPr>
          <a:lstStyle/>
          <a:p>
            <a:r>
              <a:rPr lang="en-US" b="1" dirty="0"/>
              <a:t>regedit</a:t>
            </a:r>
            <a:r>
              <a:rPr lang="en-US" dirty="0"/>
              <a:t> </a:t>
            </a:r>
          </a:p>
        </p:txBody>
      </p:sp>
      <p:pic>
        <p:nvPicPr>
          <p:cNvPr id="15" name="Picture 4">
            <a:extLst>
              <a:ext uri="{FF2B5EF4-FFF2-40B4-BE49-F238E27FC236}">
                <a16:creationId xmlns:a16="http://schemas.microsoft.com/office/drawing/2014/main" id="{E1E91B81-1DD5-F29F-2720-CE1A3097071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725739" y="1290812"/>
            <a:ext cx="6248400" cy="4697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38819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3127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58886" cy="430887"/>
          </a:xfrm>
          <a:prstGeom prst="rect">
            <a:avLst/>
          </a:prstGeom>
          <a:noFill/>
        </p:spPr>
        <p:txBody>
          <a:bodyPr wrap="none" rtlCol="0">
            <a:spAutoFit/>
          </a:bodyPr>
          <a:lstStyle/>
          <a:p>
            <a:r>
              <a:rPr lang="en-US" sz="2200" dirty="0">
                <a:solidFill>
                  <a:schemeClr val="bg1"/>
                </a:solidFill>
                <a:latin typeface="Tajawal Medium" panose="00000600000000000000" pitchFamily="2" charset="-78"/>
                <a:cs typeface="Tajawal Medium" panose="00000600000000000000" pitchFamily="2" charset="-78"/>
              </a:rPr>
              <a:t>Understanding Windows Registry</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20</a:t>
            </a:fld>
            <a:endParaRPr lang="en-US"/>
          </a:p>
        </p:txBody>
      </p:sp>
      <p:pic>
        <p:nvPicPr>
          <p:cNvPr id="22" name="Picture 21">
            <a:extLst>
              <a:ext uri="{FF2B5EF4-FFF2-40B4-BE49-F238E27FC236}">
                <a16:creationId xmlns:a16="http://schemas.microsoft.com/office/drawing/2014/main" id="{971EA229-234B-57FD-9793-72A3AD294154}"/>
              </a:ext>
            </a:extLst>
          </p:cNvPr>
          <p:cNvPicPr>
            <a:picLocks noChangeAspect="1"/>
          </p:cNvPicPr>
          <p:nvPr/>
        </p:nvPicPr>
        <p:blipFill>
          <a:blip r:embed="rId9"/>
          <a:stretch>
            <a:fillRect/>
          </a:stretch>
        </p:blipFill>
        <p:spPr>
          <a:xfrm>
            <a:off x="1563853" y="3123583"/>
            <a:ext cx="1885950" cy="447675"/>
          </a:xfrm>
          <a:prstGeom prst="rect">
            <a:avLst/>
          </a:prstGeom>
        </p:spPr>
      </p:pic>
      <p:sp>
        <p:nvSpPr>
          <p:cNvPr id="25" name="TextBox 24">
            <a:extLst>
              <a:ext uri="{FF2B5EF4-FFF2-40B4-BE49-F238E27FC236}">
                <a16:creationId xmlns:a16="http://schemas.microsoft.com/office/drawing/2014/main" id="{7BA5F3A8-6B2F-70A8-869C-5925E5E99B35}"/>
              </a:ext>
            </a:extLst>
          </p:cNvPr>
          <p:cNvSpPr txBox="1"/>
          <p:nvPr/>
        </p:nvSpPr>
        <p:spPr>
          <a:xfrm>
            <a:off x="953453" y="1902980"/>
            <a:ext cx="7306637" cy="1477328"/>
          </a:xfrm>
          <a:prstGeom prst="rect">
            <a:avLst/>
          </a:prstGeom>
          <a:noFill/>
        </p:spPr>
        <p:txBody>
          <a:bodyPr wrap="square">
            <a:spAutoFit/>
          </a:bodyPr>
          <a:lstStyle/>
          <a:p>
            <a:pPr marL="285750" indent="-285750">
              <a:buFont typeface="Arial" panose="020B0604020202020204" pitchFamily="34" charset="0"/>
              <a:buChar char="•"/>
            </a:pPr>
            <a:r>
              <a:rPr lang="en-US" dirty="0"/>
              <a:t>In the search box on the taskbar, type regedit, then select Registry Editor (Desktop app) from the results.</a:t>
            </a:r>
          </a:p>
          <a:p>
            <a:endParaRPr lang="en-US" dirty="0"/>
          </a:p>
          <a:p>
            <a:endParaRPr lang="en-US" dirty="0"/>
          </a:p>
          <a:p>
            <a:endParaRPr lang="en-US" dirty="0"/>
          </a:p>
        </p:txBody>
      </p:sp>
      <p:pic>
        <p:nvPicPr>
          <p:cNvPr id="33" name="Picture 32">
            <a:extLst>
              <a:ext uri="{FF2B5EF4-FFF2-40B4-BE49-F238E27FC236}">
                <a16:creationId xmlns:a16="http://schemas.microsoft.com/office/drawing/2014/main" id="{56784C29-F416-5103-1042-52E227BEC173}"/>
              </a:ext>
            </a:extLst>
          </p:cNvPr>
          <p:cNvPicPr>
            <a:picLocks noChangeAspect="1"/>
          </p:cNvPicPr>
          <p:nvPr/>
        </p:nvPicPr>
        <p:blipFill>
          <a:blip r:embed="rId10"/>
          <a:stretch>
            <a:fillRect/>
          </a:stretch>
        </p:blipFill>
        <p:spPr>
          <a:xfrm>
            <a:off x="5187955" y="2986015"/>
            <a:ext cx="2644148" cy="2400073"/>
          </a:xfrm>
          <a:prstGeom prst="rect">
            <a:avLst/>
          </a:prstGeom>
        </p:spPr>
      </p:pic>
    </p:spTree>
    <p:extLst>
      <p:ext uri="{BB962C8B-B14F-4D97-AF65-F5344CB8AC3E}">
        <p14:creationId xmlns:p14="http://schemas.microsoft.com/office/powerpoint/2010/main" val="41013926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869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5034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Windows Registry</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59994" y="1448554"/>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21</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414053" y="1768209"/>
            <a:ext cx="4690607" cy="1015663"/>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comprises </a:t>
            </a:r>
            <a:r>
              <a:rPr lang="en-US" sz="2000" b="1" dirty="0"/>
              <a:t>subkeys</a:t>
            </a:r>
            <a:r>
              <a:rPr lang="en-US" sz="2000" dirty="0"/>
              <a:t> that contain the </a:t>
            </a:r>
            <a:r>
              <a:rPr lang="en-US" sz="2000" b="1" dirty="0"/>
              <a:t>Value</a:t>
            </a:r>
            <a:r>
              <a:rPr lang="en-US" sz="2000" dirty="0"/>
              <a:t>, </a:t>
            </a:r>
            <a:r>
              <a:rPr lang="en-US" sz="2000" b="1" dirty="0"/>
              <a:t>Type</a:t>
            </a:r>
            <a:r>
              <a:rPr lang="en-US" sz="2000" dirty="0"/>
              <a:t>, and specific </a:t>
            </a:r>
            <a:r>
              <a:rPr lang="en-US" sz="2000" b="1" dirty="0"/>
              <a:t>Data</a:t>
            </a:r>
            <a:r>
              <a:rPr lang="en-US" sz="2000" dirty="0"/>
              <a:t> or settings being saved. </a:t>
            </a:r>
          </a:p>
        </p:txBody>
      </p:sp>
      <p:pic>
        <p:nvPicPr>
          <p:cNvPr id="15" name="Picture 14">
            <a:extLst>
              <a:ext uri="{FF2B5EF4-FFF2-40B4-BE49-F238E27FC236}">
                <a16:creationId xmlns:a16="http://schemas.microsoft.com/office/drawing/2014/main" id="{D1560817-99B2-DC6B-9780-76C4F9335D0F}"/>
              </a:ext>
            </a:extLst>
          </p:cNvPr>
          <p:cNvPicPr>
            <a:picLocks noChangeAspect="1"/>
          </p:cNvPicPr>
          <p:nvPr/>
        </p:nvPicPr>
        <p:blipFill>
          <a:blip r:embed="rId9"/>
          <a:stretch>
            <a:fillRect/>
          </a:stretch>
        </p:blipFill>
        <p:spPr>
          <a:xfrm>
            <a:off x="5409594" y="1492918"/>
            <a:ext cx="6103345" cy="4169884"/>
          </a:xfrm>
          <a:prstGeom prst="rect">
            <a:avLst/>
          </a:prstGeom>
        </p:spPr>
      </p:pic>
    </p:spTree>
    <p:extLst>
      <p:ext uri="{BB962C8B-B14F-4D97-AF65-F5344CB8AC3E}">
        <p14:creationId xmlns:p14="http://schemas.microsoft.com/office/powerpoint/2010/main" val="9337694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869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5034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Windows Registry</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22</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461665"/>
          </a:xfrm>
          <a:prstGeom prst="rect">
            <a:avLst/>
          </a:prstGeom>
          <a:noFill/>
        </p:spPr>
        <p:txBody>
          <a:bodyPr wrap="square" rtlCol="0">
            <a:spAutoFit/>
          </a:bodyPr>
          <a:lstStyle/>
          <a:p>
            <a:pPr marL="342900" indent="-342900">
              <a:buFont typeface="Arial" panose="020B0604020202020204" pitchFamily="34" charset="0"/>
              <a:buChar char="•"/>
            </a:pPr>
            <a:r>
              <a:rPr lang="en-US" sz="2400" dirty="0"/>
              <a:t>bb</a:t>
            </a:r>
          </a:p>
        </p:txBody>
      </p:sp>
      <p:pic>
        <p:nvPicPr>
          <p:cNvPr id="6" name="Picture 2">
            <a:extLst>
              <a:ext uri="{FF2B5EF4-FFF2-40B4-BE49-F238E27FC236}">
                <a16:creationId xmlns:a16="http://schemas.microsoft.com/office/drawing/2014/main" id="{286560AC-A0B5-A5C8-17FA-47224A49EF4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788267" y="1290812"/>
            <a:ext cx="7809525" cy="4782854"/>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BE408E1C-28F3-8861-0AD1-D246C95C9F29}"/>
              </a:ext>
            </a:extLst>
          </p:cNvPr>
          <p:cNvPicPr>
            <a:picLocks noChangeAspect="1"/>
          </p:cNvPicPr>
          <p:nvPr/>
        </p:nvPicPr>
        <p:blipFill>
          <a:blip r:embed="rId10"/>
          <a:stretch>
            <a:fillRect/>
          </a:stretch>
        </p:blipFill>
        <p:spPr>
          <a:xfrm>
            <a:off x="1103312" y="1346303"/>
            <a:ext cx="2644148" cy="2400073"/>
          </a:xfrm>
          <a:prstGeom prst="rect">
            <a:avLst/>
          </a:prstGeom>
        </p:spPr>
      </p:pic>
    </p:spTree>
    <p:extLst>
      <p:ext uri="{BB962C8B-B14F-4D97-AF65-F5344CB8AC3E}">
        <p14:creationId xmlns:p14="http://schemas.microsoft.com/office/powerpoint/2010/main" val="36181065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3127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58886" cy="430887"/>
          </a:xfrm>
          <a:prstGeom prst="rect">
            <a:avLst/>
          </a:prstGeom>
          <a:noFill/>
        </p:spPr>
        <p:txBody>
          <a:bodyPr wrap="none" rtlCol="0">
            <a:spAutoFit/>
          </a:bodyPr>
          <a:lstStyle/>
          <a:p>
            <a:r>
              <a:rPr lang="en-US" sz="2200" dirty="0">
                <a:solidFill>
                  <a:schemeClr val="bg1"/>
                </a:solidFill>
                <a:latin typeface="Tajawal Medium" panose="00000600000000000000" pitchFamily="2" charset="-78"/>
                <a:cs typeface="Tajawal Medium" panose="00000600000000000000" pitchFamily="2" charset="-78"/>
              </a:rPr>
              <a:t>Understanding Windows Registry</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23</a:t>
            </a:fld>
            <a:endParaRPr lang="en-US"/>
          </a:p>
        </p:txBody>
      </p:sp>
      <p:pic>
        <p:nvPicPr>
          <p:cNvPr id="18" name="Picture 17">
            <a:extLst>
              <a:ext uri="{FF2B5EF4-FFF2-40B4-BE49-F238E27FC236}">
                <a16:creationId xmlns:a16="http://schemas.microsoft.com/office/drawing/2014/main" id="{C0744F90-88DE-915F-6BC6-4F9EA0089CB9}"/>
              </a:ext>
            </a:extLst>
          </p:cNvPr>
          <p:cNvPicPr>
            <a:picLocks noChangeAspect="1"/>
          </p:cNvPicPr>
          <p:nvPr/>
        </p:nvPicPr>
        <p:blipFill>
          <a:blip r:embed="rId9"/>
          <a:stretch>
            <a:fillRect/>
          </a:stretch>
        </p:blipFill>
        <p:spPr>
          <a:xfrm>
            <a:off x="778870" y="1464495"/>
            <a:ext cx="9248775" cy="3943350"/>
          </a:xfrm>
          <a:prstGeom prst="rect">
            <a:avLst/>
          </a:prstGeom>
        </p:spPr>
      </p:pic>
    </p:spTree>
    <p:extLst>
      <p:ext uri="{BB962C8B-B14F-4D97-AF65-F5344CB8AC3E}">
        <p14:creationId xmlns:p14="http://schemas.microsoft.com/office/powerpoint/2010/main" val="22301295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869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5034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Windows Registry</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24</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523664" y="1536385"/>
            <a:ext cx="6387728"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components of the registry are found in the </a:t>
            </a:r>
            <a:r>
              <a:rPr lang="en-US" sz="2000" b="1" dirty="0"/>
              <a:t>%</a:t>
            </a:r>
            <a:r>
              <a:rPr lang="en-US" sz="2000" b="1" dirty="0" err="1"/>
              <a:t>SystemRoot</a:t>
            </a:r>
            <a:r>
              <a:rPr lang="en-US" sz="2000" b="1" dirty="0"/>
              <a:t>%\System32\Config </a:t>
            </a:r>
            <a:r>
              <a:rPr lang="en-US" sz="2000" dirty="0"/>
              <a:t>folder and are called hive files. You will find the SAM, SECURITY, SOFTWARE, and SYSTEM hives:</a:t>
            </a:r>
          </a:p>
          <a:p>
            <a:pPr marL="342900" indent="-342900" algn="just">
              <a:buFont typeface="Arial" panose="020B0604020202020204" pitchFamily="34" charset="0"/>
              <a:buChar char="•"/>
            </a:pPr>
            <a:r>
              <a:rPr lang="en-US" sz="2000" dirty="0"/>
              <a:t>The </a:t>
            </a:r>
            <a:r>
              <a:rPr lang="en-US" sz="2000" b="1" dirty="0"/>
              <a:t>SAM</a:t>
            </a:r>
            <a:r>
              <a:rPr lang="en-US" sz="2000" dirty="0"/>
              <a:t> hive is the Security Accounts Manager and contains login information about the users.</a:t>
            </a:r>
          </a:p>
          <a:p>
            <a:pPr marL="342900" indent="-342900" algn="just">
              <a:buFont typeface="Arial" panose="020B0604020202020204" pitchFamily="34" charset="0"/>
              <a:buChar char="•"/>
            </a:pPr>
            <a:r>
              <a:rPr lang="en-US" sz="2000" dirty="0"/>
              <a:t>The </a:t>
            </a:r>
            <a:r>
              <a:rPr lang="en-US" sz="2000" b="1" dirty="0"/>
              <a:t>SECURITY</a:t>
            </a:r>
            <a:r>
              <a:rPr lang="en-US" sz="2000" dirty="0"/>
              <a:t> hive contains security information and, potentially, password information.</a:t>
            </a:r>
          </a:p>
          <a:p>
            <a:pPr marL="342900" indent="-342900" algn="just">
              <a:buFont typeface="Arial" panose="020B0604020202020204" pitchFamily="34" charset="0"/>
              <a:buChar char="•"/>
            </a:pPr>
            <a:r>
              <a:rPr lang="en-US" sz="2000" dirty="0"/>
              <a:t>The </a:t>
            </a:r>
            <a:r>
              <a:rPr lang="en-US" sz="2000" b="1" dirty="0"/>
              <a:t>SOFTWARE</a:t>
            </a:r>
            <a:r>
              <a:rPr lang="en-US" sz="2000" dirty="0"/>
              <a:t> hive contains information about application information and the default Windows settings.</a:t>
            </a:r>
          </a:p>
          <a:p>
            <a:pPr marL="342900" indent="-342900" algn="just">
              <a:buFont typeface="Arial" panose="020B0604020202020204" pitchFamily="34" charset="0"/>
              <a:buChar char="•"/>
            </a:pPr>
            <a:r>
              <a:rPr lang="en-US" sz="2000" dirty="0"/>
              <a:t>The </a:t>
            </a:r>
            <a:r>
              <a:rPr lang="en-US" sz="2000" b="1" dirty="0"/>
              <a:t>SYSTEM</a:t>
            </a:r>
            <a:r>
              <a:rPr lang="en-US" sz="2000" dirty="0"/>
              <a:t> hive includes information on the hardware and system configuration.</a:t>
            </a:r>
          </a:p>
        </p:txBody>
      </p:sp>
      <p:pic>
        <p:nvPicPr>
          <p:cNvPr id="18" name="Picture 17">
            <a:extLst>
              <a:ext uri="{FF2B5EF4-FFF2-40B4-BE49-F238E27FC236}">
                <a16:creationId xmlns:a16="http://schemas.microsoft.com/office/drawing/2014/main" id="{41F4BA0F-BD65-C8A0-42DA-AA8C958A1416}"/>
              </a:ext>
            </a:extLst>
          </p:cNvPr>
          <p:cNvPicPr>
            <a:picLocks noChangeAspect="1"/>
          </p:cNvPicPr>
          <p:nvPr/>
        </p:nvPicPr>
        <p:blipFill>
          <a:blip r:embed="rId7"/>
          <a:stretch>
            <a:fillRect/>
          </a:stretch>
        </p:blipFill>
        <p:spPr>
          <a:xfrm>
            <a:off x="7091669" y="1384157"/>
            <a:ext cx="5147002" cy="4710287"/>
          </a:xfrm>
          <a:prstGeom prst="rect">
            <a:avLst/>
          </a:prstGeom>
        </p:spPr>
      </p:pic>
    </p:spTree>
    <p:extLst>
      <p:ext uri="{BB962C8B-B14F-4D97-AF65-F5344CB8AC3E}">
        <p14:creationId xmlns:p14="http://schemas.microsoft.com/office/powerpoint/2010/main" val="9694314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869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5034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Windows Registry</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25</a:t>
            </a:fld>
            <a:endParaRPr lang="en-US"/>
          </a:p>
        </p:txBody>
      </p:sp>
      <p:graphicFrame>
        <p:nvGraphicFramePr>
          <p:cNvPr id="15" name="Content Placeholder 4">
            <a:extLst>
              <a:ext uri="{FF2B5EF4-FFF2-40B4-BE49-F238E27FC236}">
                <a16:creationId xmlns:a16="http://schemas.microsoft.com/office/drawing/2014/main" id="{5891F578-C492-70FA-D947-0CA500F0BAE8}"/>
              </a:ext>
            </a:extLst>
          </p:cNvPr>
          <p:cNvGraphicFramePr>
            <a:graphicFrameLocks/>
          </p:cNvGraphicFramePr>
          <p:nvPr>
            <p:extLst>
              <p:ext uri="{D42A27DB-BD31-4B8C-83A1-F6EECF244321}">
                <p14:modId xmlns:p14="http://schemas.microsoft.com/office/powerpoint/2010/main" val="326205149"/>
              </p:ext>
            </p:extLst>
          </p:nvPr>
        </p:nvGraphicFramePr>
        <p:xfrm>
          <a:off x="487605" y="1868674"/>
          <a:ext cx="8077200" cy="1849439"/>
        </p:xfrm>
        <a:graphic>
          <a:graphicData uri="http://schemas.openxmlformats.org/drawingml/2006/table">
            <a:tbl>
              <a:tblPr firstRow="1" bandRow="1">
                <a:tableStyleId>{5C22544A-7EE6-4342-B048-85BDC9FD1C3A}</a:tableStyleId>
              </a:tblPr>
              <a:tblGrid>
                <a:gridCol w="4038600">
                  <a:extLst>
                    <a:ext uri="{9D8B030D-6E8A-4147-A177-3AD203B41FA5}">
                      <a16:colId xmlns:a16="http://schemas.microsoft.com/office/drawing/2014/main" val="20000"/>
                    </a:ext>
                  </a:extLst>
                </a:gridCol>
                <a:gridCol w="4038600">
                  <a:extLst>
                    <a:ext uri="{9D8B030D-6E8A-4147-A177-3AD203B41FA5}">
                      <a16:colId xmlns:a16="http://schemas.microsoft.com/office/drawing/2014/main" val="20001"/>
                    </a:ext>
                  </a:extLst>
                </a:gridCol>
              </a:tblGrid>
              <a:tr h="370904">
                <a:tc>
                  <a:txBody>
                    <a:bodyPr/>
                    <a:lstStyle/>
                    <a:p>
                      <a:r>
                        <a:rPr lang="en-US" sz="1800" dirty="0" err="1"/>
                        <a:t>Subtree</a:t>
                      </a:r>
                      <a:endParaRPr lang="en-US" sz="1800" dirty="0"/>
                    </a:p>
                  </a:txBody>
                  <a:tcPr marT="45728" marB="45728"/>
                </a:tc>
                <a:tc>
                  <a:txBody>
                    <a:bodyPr/>
                    <a:lstStyle/>
                    <a:p>
                      <a:r>
                        <a:rPr lang="en-US" sz="1800" dirty="0"/>
                        <a:t>Filename</a:t>
                      </a:r>
                    </a:p>
                  </a:txBody>
                  <a:tcPr marT="45728" marB="45728"/>
                </a:tc>
                <a:extLst>
                  <a:ext uri="{0D108BD9-81ED-4DB2-BD59-A6C34878D82A}">
                    <a16:rowId xmlns:a16="http://schemas.microsoft.com/office/drawing/2014/main" val="10000"/>
                  </a:ext>
                </a:extLst>
              </a:tr>
              <a:tr h="370904">
                <a:tc>
                  <a:txBody>
                    <a:bodyPr/>
                    <a:lstStyle/>
                    <a:p>
                      <a:r>
                        <a:rPr lang="en-US" sz="1800" dirty="0"/>
                        <a:t>HKEY_LOCAL_MACHINE\System</a:t>
                      </a:r>
                    </a:p>
                  </a:txBody>
                  <a:tcPr marT="45728" marB="45728"/>
                </a:tc>
                <a:tc>
                  <a:txBody>
                    <a:bodyPr/>
                    <a:lstStyle/>
                    <a:p>
                      <a:r>
                        <a:rPr lang="en-US" sz="1800" dirty="0"/>
                        <a:t>Windows\system32\</a:t>
                      </a:r>
                      <a:r>
                        <a:rPr lang="en-US" sz="1800" dirty="0" err="1"/>
                        <a:t>config</a:t>
                      </a:r>
                      <a:r>
                        <a:rPr lang="en-US" sz="1800" dirty="0"/>
                        <a:t>\System</a:t>
                      </a:r>
                    </a:p>
                  </a:txBody>
                  <a:tcPr marT="45728" marB="45728"/>
                </a:tc>
                <a:extLst>
                  <a:ext uri="{0D108BD9-81ED-4DB2-BD59-A6C34878D82A}">
                    <a16:rowId xmlns:a16="http://schemas.microsoft.com/office/drawing/2014/main" val="10001"/>
                  </a:ext>
                </a:extLst>
              </a:tr>
              <a:tr h="370904">
                <a:tc>
                  <a:txBody>
                    <a:bodyPr/>
                    <a:lstStyle/>
                    <a:p>
                      <a:r>
                        <a:rPr lang="en-US" sz="1800" dirty="0"/>
                        <a:t>HKEY_LOCAL_MACHINE\Software</a:t>
                      </a:r>
                    </a:p>
                  </a:txBody>
                  <a:tcPr marT="45728" marB="4572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Windows\system32\</a:t>
                      </a:r>
                      <a:r>
                        <a:rPr lang="en-US" sz="1800" dirty="0" err="1"/>
                        <a:t>config</a:t>
                      </a:r>
                      <a:r>
                        <a:rPr lang="en-US" sz="1800" dirty="0"/>
                        <a:t>\Software</a:t>
                      </a:r>
                    </a:p>
                  </a:txBody>
                  <a:tcPr marT="45728" marB="45728"/>
                </a:tc>
                <a:extLst>
                  <a:ext uri="{0D108BD9-81ED-4DB2-BD59-A6C34878D82A}">
                    <a16:rowId xmlns:a16="http://schemas.microsoft.com/office/drawing/2014/main" val="10002"/>
                  </a:ext>
                </a:extLst>
              </a:tr>
              <a:tr h="365823">
                <a:tc>
                  <a:txBody>
                    <a:bodyPr/>
                    <a:lstStyle/>
                    <a:p>
                      <a:r>
                        <a:rPr lang="en-US" sz="1800" dirty="0"/>
                        <a:t>HKEY_LOCAL_MACHINE\Security</a:t>
                      </a:r>
                    </a:p>
                  </a:txBody>
                  <a:tcPr marT="45728" marB="4572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Windows\system32\</a:t>
                      </a:r>
                      <a:r>
                        <a:rPr lang="en-US" sz="1800" dirty="0" err="1"/>
                        <a:t>config</a:t>
                      </a:r>
                      <a:r>
                        <a:rPr lang="en-US" sz="1800" dirty="0"/>
                        <a:t>\Security</a:t>
                      </a:r>
                    </a:p>
                  </a:txBody>
                  <a:tcPr marT="45728" marB="45728"/>
                </a:tc>
                <a:extLst>
                  <a:ext uri="{0D108BD9-81ED-4DB2-BD59-A6C34878D82A}">
                    <a16:rowId xmlns:a16="http://schemas.microsoft.com/office/drawing/2014/main" val="10003"/>
                  </a:ext>
                </a:extLst>
              </a:tr>
              <a:tr h="370904">
                <a:tc>
                  <a:txBody>
                    <a:bodyPr/>
                    <a:lstStyle/>
                    <a:p>
                      <a:r>
                        <a:rPr lang="en-US" sz="1800" dirty="0"/>
                        <a:t>HKEY_LOCAL_MACHINE\SAM</a:t>
                      </a:r>
                    </a:p>
                  </a:txBody>
                  <a:tcPr marT="45728" marB="4572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Windows\system32\</a:t>
                      </a:r>
                      <a:r>
                        <a:rPr lang="en-US" sz="1800" dirty="0" err="1"/>
                        <a:t>config</a:t>
                      </a:r>
                      <a:r>
                        <a:rPr lang="en-US" sz="1800" dirty="0"/>
                        <a:t>\SAM</a:t>
                      </a:r>
                    </a:p>
                  </a:txBody>
                  <a:tcPr marT="45728" marB="45728"/>
                </a:tc>
                <a:extLst>
                  <a:ext uri="{0D108BD9-81ED-4DB2-BD59-A6C34878D82A}">
                    <a16:rowId xmlns:a16="http://schemas.microsoft.com/office/drawing/2014/main" val="10004"/>
                  </a:ext>
                </a:extLst>
              </a:tr>
            </a:tbl>
          </a:graphicData>
        </a:graphic>
      </p:graphicFrame>
      <p:pic>
        <p:nvPicPr>
          <p:cNvPr id="18" name="Picture 17">
            <a:extLst>
              <a:ext uri="{FF2B5EF4-FFF2-40B4-BE49-F238E27FC236}">
                <a16:creationId xmlns:a16="http://schemas.microsoft.com/office/drawing/2014/main" id="{D265BCEE-02D7-4EEB-EAE1-BC7AB7E1220D}"/>
              </a:ext>
            </a:extLst>
          </p:cNvPr>
          <p:cNvPicPr>
            <a:picLocks noChangeAspect="1"/>
          </p:cNvPicPr>
          <p:nvPr/>
        </p:nvPicPr>
        <p:blipFill>
          <a:blip r:embed="rId9"/>
          <a:stretch>
            <a:fillRect/>
          </a:stretch>
        </p:blipFill>
        <p:spPr>
          <a:xfrm>
            <a:off x="3122536" y="3807961"/>
            <a:ext cx="2857500" cy="1581150"/>
          </a:xfrm>
          <a:prstGeom prst="rect">
            <a:avLst/>
          </a:prstGeom>
        </p:spPr>
      </p:pic>
    </p:spTree>
    <p:extLst>
      <p:ext uri="{BB962C8B-B14F-4D97-AF65-F5344CB8AC3E}">
        <p14:creationId xmlns:p14="http://schemas.microsoft.com/office/powerpoint/2010/main" val="4528842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869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47476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Windows Registry Forensic Tools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1456119" y="2375217"/>
            <a:ext cx="5873318" cy="1556177"/>
          </a:xfrm>
        </p:spPr>
        <p:txBody>
          <a:bodyPr>
            <a:normAutofit/>
          </a:bodyPr>
          <a:lstStyle/>
          <a:p>
            <a:pPr algn="just"/>
            <a:r>
              <a:rPr lang="en-US" sz="2400" dirty="0"/>
              <a:t>Some forensics tools, such as X-Ways Forensics, </a:t>
            </a:r>
            <a:r>
              <a:rPr lang="en-US" sz="2400" dirty="0" err="1"/>
              <a:t>OSForensics</a:t>
            </a:r>
            <a:r>
              <a:rPr lang="en-US" sz="2400" dirty="0"/>
              <a:t>, Forensic Explorer, and FTK, have built-in or add-on Registry viewers.</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26</a:t>
            </a:fld>
            <a:endParaRPr lang="en-US"/>
          </a:p>
        </p:txBody>
      </p:sp>
    </p:spTree>
    <p:extLst>
      <p:ext uri="{BB962C8B-B14F-4D97-AF65-F5344CB8AC3E}">
        <p14:creationId xmlns:p14="http://schemas.microsoft.com/office/powerpoint/2010/main" val="16578168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869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6450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Log Files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651740" y="1426720"/>
            <a:ext cx="11918301"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27</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327730" y="1720862"/>
            <a:ext cx="8127714" cy="3785652"/>
          </a:xfrm>
          <a:prstGeom prst="rect">
            <a:avLst/>
          </a:prstGeom>
          <a:noFill/>
        </p:spPr>
        <p:txBody>
          <a:bodyPr wrap="square" rtlCol="0">
            <a:spAutoFit/>
          </a:bodyPr>
          <a:lstStyle/>
          <a:p>
            <a:pPr marL="342900" indent="-342900">
              <a:buFont typeface="Arial" panose="020B0604020202020204" pitchFamily="34" charset="0"/>
              <a:buChar char="•"/>
            </a:pPr>
            <a:r>
              <a:rPr lang="en-US" sz="2400" dirty="0"/>
              <a:t>The Windows Event Log is used by Microsoft Windows to store application and system logs. Typical Event Logs are: Application, System, and Security.</a:t>
            </a:r>
          </a:p>
          <a:p>
            <a:pPr marL="342900" indent="-342900">
              <a:buFont typeface="Arial" panose="020B0604020202020204" pitchFamily="34" charset="0"/>
              <a:buChar char="•"/>
            </a:pPr>
            <a:r>
              <a:rPr lang="en-US" sz="2400" dirty="0"/>
              <a:t>Windows Server records events in the following logs:</a:t>
            </a:r>
          </a:p>
          <a:p>
            <a:pPr marL="342900" indent="-342900">
              <a:buFont typeface="Arial" panose="020B0604020202020204" pitchFamily="34" charset="0"/>
              <a:buChar char="•"/>
            </a:pPr>
            <a:endParaRPr lang="en-US" sz="2400" dirty="0"/>
          </a:p>
          <a:p>
            <a:pPr marL="342900" indent="-342900">
              <a:buFont typeface="Wingdings" panose="05000000000000000000" pitchFamily="2" charset="2"/>
              <a:buChar char="q"/>
            </a:pPr>
            <a:r>
              <a:rPr lang="en-US" sz="2400" b="1" dirty="0"/>
              <a:t>Application log</a:t>
            </a:r>
          </a:p>
          <a:p>
            <a:pPr marL="342900" indent="-342900">
              <a:buFont typeface="Arial" panose="020B0604020202020204" pitchFamily="34" charset="0"/>
              <a:buChar char="•"/>
            </a:pPr>
            <a:r>
              <a:rPr lang="en-US" sz="2400" dirty="0"/>
              <a:t>The application log contains events that are logged by programs. Events that are written to the application log are determined by the developers of the software program.</a:t>
            </a:r>
          </a:p>
          <a:p>
            <a:pPr marL="34290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val="25548039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869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6450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Log Files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651740" y="1426720"/>
            <a:ext cx="11918301"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28</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594161" y="1398687"/>
            <a:ext cx="8127714" cy="3477875"/>
          </a:xfrm>
          <a:prstGeom prst="rect">
            <a:avLst/>
          </a:prstGeom>
          <a:noFill/>
        </p:spPr>
        <p:txBody>
          <a:bodyPr wrap="square" rtlCol="0">
            <a:spAutoFit/>
          </a:bodyPr>
          <a:lstStyle/>
          <a:p>
            <a:pPr marL="342900" indent="-342900">
              <a:buFont typeface="Wingdings" panose="05000000000000000000" pitchFamily="2" charset="2"/>
              <a:buChar char="q"/>
            </a:pPr>
            <a:r>
              <a:rPr lang="en-US" sz="2200" b="1" dirty="0"/>
              <a:t>Security log</a:t>
            </a:r>
          </a:p>
          <a:p>
            <a:pPr marL="342900" indent="-342900">
              <a:buFont typeface="Arial" panose="020B0604020202020204" pitchFamily="34" charset="0"/>
              <a:buChar char="•"/>
            </a:pPr>
            <a:r>
              <a:rPr lang="en-US" sz="2200" dirty="0"/>
              <a:t>The security log contains events such as valid and invalid logon attempts. It also contains events that are related to resource use, for example, when you create, open, or delete files. You must be logged on as an administrator or as a member of the Administrators group to turn on, to use, and to specify which events are recorded in the security log.</a:t>
            </a:r>
          </a:p>
          <a:p>
            <a:pPr marL="342900" indent="-342900">
              <a:buFont typeface="Wingdings" panose="05000000000000000000" pitchFamily="2" charset="2"/>
              <a:buChar char="q"/>
            </a:pPr>
            <a:r>
              <a:rPr lang="en-US" sz="2200" b="1" dirty="0"/>
              <a:t>System log</a:t>
            </a:r>
          </a:p>
          <a:p>
            <a:pPr marL="342900" indent="-342900">
              <a:buFont typeface="Arial" panose="020B0604020202020204" pitchFamily="34" charset="0"/>
              <a:buChar char="•"/>
            </a:pPr>
            <a:r>
              <a:rPr lang="en-US" sz="2200" dirty="0"/>
              <a:t>The system log contains events that are logged by Windows system components. These events are predetermined by Windows.</a:t>
            </a:r>
          </a:p>
        </p:txBody>
      </p:sp>
    </p:spTree>
    <p:extLst>
      <p:ext uri="{BB962C8B-B14F-4D97-AF65-F5344CB8AC3E}">
        <p14:creationId xmlns:p14="http://schemas.microsoft.com/office/powerpoint/2010/main" val="29279351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869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6450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Log Files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29</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461665"/>
          </a:xfrm>
          <a:prstGeom prst="rect">
            <a:avLst/>
          </a:prstGeom>
          <a:noFill/>
        </p:spPr>
        <p:txBody>
          <a:bodyPr wrap="square" rtlCol="0">
            <a:spAutoFit/>
          </a:bodyPr>
          <a:lstStyle/>
          <a:p>
            <a:pPr marL="342900" indent="-342900">
              <a:buFont typeface="Arial" panose="020B0604020202020204" pitchFamily="34" charset="0"/>
              <a:buChar char="•"/>
            </a:pPr>
            <a:r>
              <a:rPr lang="en-US" sz="2400" dirty="0"/>
              <a:t>C:\Windows\System32\winevt\logs</a:t>
            </a:r>
          </a:p>
        </p:txBody>
      </p:sp>
      <p:pic>
        <p:nvPicPr>
          <p:cNvPr id="15" name="Picture 14">
            <a:extLst>
              <a:ext uri="{FF2B5EF4-FFF2-40B4-BE49-F238E27FC236}">
                <a16:creationId xmlns:a16="http://schemas.microsoft.com/office/drawing/2014/main" id="{26025556-FBEB-A12B-F4EC-0F9A6C447EB0}"/>
              </a:ext>
            </a:extLst>
          </p:cNvPr>
          <p:cNvPicPr>
            <a:picLocks noChangeAspect="1"/>
          </p:cNvPicPr>
          <p:nvPr/>
        </p:nvPicPr>
        <p:blipFill>
          <a:blip r:embed="rId9"/>
          <a:stretch>
            <a:fillRect/>
          </a:stretch>
        </p:blipFill>
        <p:spPr>
          <a:xfrm>
            <a:off x="5434962" y="2117507"/>
            <a:ext cx="6439962" cy="3551355"/>
          </a:xfrm>
          <a:prstGeom prst="rect">
            <a:avLst/>
          </a:prstGeom>
        </p:spPr>
      </p:pic>
      <p:pic>
        <p:nvPicPr>
          <p:cNvPr id="19" name="Picture 18">
            <a:extLst>
              <a:ext uri="{FF2B5EF4-FFF2-40B4-BE49-F238E27FC236}">
                <a16:creationId xmlns:a16="http://schemas.microsoft.com/office/drawing/2014/main" id="{F2051B40-DFFA-9525-2629-5B232F390FCA}"/>
              </a:ext>
            </a:extLst>
          </p:cNvPr>
          <p:cNvPicPr>
            <a:picLocks noChangeAspect="1"/>
          </p:cNvPicPr>
          <p:nvPr/>
        </p:nvPicPr>
        <p:blipFill>
          <a:blip r:embed="rId10"/>
          <a:stretch>
            <a:fillRect/>
          </a:stretch>
        </p:blipFill>
        <p:spPr>
          <a:xfrm>
            <a:off x="444734" y="2196088"/>
            <a:ext cx="4118388" cy="3776402"/>
          </a:xfrm>
          <a:prstGeom prst="rect">
            <a:avLst/>
          </a:prstGeom>
        </p:spPr>
      </p:pic>
    </p:spTree>
    <p:extLst>
      <p:ext uri="{BB962C8B-B14F-4D97-AF65-F5344CB8AC3E}">
        <p14:creationId xmlns:p14="http://schemas.microsoft.com/office/powerpoint/2010/main" val="551647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869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6450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Log Files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30</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461665"/>
          </a:xfrm>
          <a:prstGeom prst="rect">
            <a:avLst/>
          </a:prstGeom>
          <a:noFill/>
        </p:spPr>
        <p:txBody>
          <a:bodyPr wrap="square" rtlCol="0">
            <a:spAutoFit/>
          </a:bodyPr>
          <a:lstStyle/>
          <a:p>
            <a:pPr marL="342900" indent="-342900">
              <a:buFont typeface="Arial" panose="020B0604020202020204" pitchFamily="34" charset="0"/>
              <a:buChar char="•"/>
            </a:pPr>
            <a:r>
              <a:rPr lang="en-US" sz="2400" dirty="0"/>
              <a:t>Book has more details</a:t>
            </a:r>
          </a:p>
        </p:txBody>
      </p:sp>
      <p:pic>
        <p:nvPicPr>
          <p:cNvPr id="18" name="Picture 17">
            <a:extLst>
              <a:ext uri="{FF2B5EF4-FFF2-40B4-BE49-F238E27FC236}">
                <a16:creationId xmlns:a16="http://schemas.microsoft.com/office/drawing/2014/main" id="{62689E34-7B69-B853-6571-A068A11C3CFE}"/>
              </a:ext>
            </a:extLst>
          </p:cNvPr>
          <p:cNvPicPr>
            <a:picLocks noChangeAspect="1"/>
          </p:cNvPicPr>
          <p:nvPr/>
        </p:nvPicPr>
        <p:blipFill>
          <a:blip r:embed="rId9"/>
          <a:stretch>
            <a:fillRect/>
          </a:stretch>
        </p:blipFill>
        <p:spPr>
          <a:xfrm>
            <a:off x="-108036" y="2172003"/>
            <a:ext cx="6984694" cy="3574973"/>
          </a:xfrm>
          <a:prstGeom prst="rect">
            <a:avLst/>
          </a:prstGeom>
        </p:spPr>
      </p:pic>
      <p:sp>
        <p:nvSpPr>
          <p:cNvPr id="28" name="TextBox 27">
            <a:extLst>
              <a:ext uri="{FF2B5EF4-FFF2-40B4-BE49-F238E27FC236}">
                <a16:creationId xmlns:a16="http://schemas.microsoft.com/office/drawing/2014/main" id="{7165A530-8D0E-4111-CA75-A188109C463C}"/>
              </a:ext>
            </a:extLst>
          </p:cNvPr>
          <p:cNvSpPr txBox="1"/>
          <p:nvPr/>
        </p:nvSpPr>
        <p:spPr>
          <a:xfrm>
            <a:off x="5263751" y="2005755"/>
            <a:ext cx="3681075" cy="646331"/>
          </a:xfrm>
          <a:prstGeom prst="rect">
            <a:avLst/>
          </a:prstGeom>
          <a:noFill/>
        </p:spPr>
        <p:txBody>
          <a:bodyPr wrap="square">
            <a:spAutoFit/>
          </a:bodyPr>
          <a:lstStyle/>
          <a:p>
            <a:r>
              <a:rPr lang="en-US" b="1" i="0" dirty="0">
                <a:solidFill>
                  <a:srgbClr val="E67300"/>
                </a:solidFill>
                <a:effectLst/>
                <a:latin typeface="Tahoma" panose="020B0604030504040204" pitchFamily="34" charset="0"/>
              </a:rPr>
              <a:t>4624: An account was successfully logged on</a:t>
            </a:r>
            <a:endParaRPr lang="en-US" dirty="0"/>
          </a:p>
        </p:txBody>
      </p:sp>
    </p:spTree>
    <p:extLst>
      <p:ext uri="{BB962C8B-B14F-4D97-AF65-F5344CB8AC3E}">
        <p14:creationId xmlns:p14="http://schemas.microsoft.com/office/powerpoint/2010/main" val="31222121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869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050106" y="529111"/>
            <a:ext cx="304282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Internet Investigation</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31</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651739" y="1678432"/>
            <a:ext cx="7538981" cy="2308324"/>
          </a:xfrm>
          <a:prstGeom prst="rect">
            <a:avLst/>
          </a:prstGeom>
          <a:noFill/>
        </p:spPr>
        <p:txBody>
          <a:bodyPr wrap="square" rtlCol="0">
            <a:spAutoFit/>
          </a:bodyPr>
          <a:lstStyle/>
          <a:p>
            <a:r>
              <a:rPr lang="en-US" sz="2400" dirty="0"/>
              <a:t>Internet has some issues that should be checked for evidence.</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History</a:t>
            </a:r>
          </a:p>
          <a:p>
            <a:pPr marL="342900" indent="-342900">
              <a:buFont typeface="Arial" panose="020B0604020202020204" pitchFamily="34" charset="0"/>
              <a:buChar char="•"/>
            </a:pPr>
            <a:r>
              <a:rPr lang="en-US" sz="2400" dirty="0"/>
              <a:t>Temporary Internet files</a:t>
            </a:r>
          </a:p>
          <a:p>
            <a:pPr marL="342900" indent="-342900">
              <a:buFont typeface="Arial" panose="020B0604020202020204" pitchFamily="34" charset="0"/>
              <a:buChar char="•"/>
            </a:pPr>
            <a:r>
              <a:rPr lang="en-US" sz="2400" dirty="0"/>
              <a:t>Cookies</a:t>
            </a:r>
          </a:p>
        </p:txBody>
      </p:sp>
    </p:spTree>
    <p:extLst>
      <p:ext uri="{BB962C8B-B14F-4D97-AF65-F5344CB8AC3E}">
        <p14:creationId xmlns:p14="http://schemas.microsoft.com/office/powerpoint/2010/main" val="8569044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022719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13830"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Exploring History</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1151416"/>
            <a:ext cx="3179850" cy="5152018"/>
          </a:xfrm>
          <a:prstGeom prst="rect">
            <a:avLst/>
          </a:prstGeom>
        </p:spPr>
      </p:pic>
      <p:pic>
        <p:nvPicPr>
          <p:cNvPr id="5" name="Picture 4"/>
          <p:cNvPicPr>
            <a:picLocks noChangeAspect="1"/>
          </p:cNvPicPr>
          <p:nvPr/>
        </p:nvPicPr>
        <p:blipFill>
          <a:blip r:embed="rId8"/>
          <a:stretch>
            <a:fillRect/>
          </a:stretch>
        </p:blipFill>
        <p:spPr>
          <a:xfrm>
            <a:off x="8654943" y="1151416"/>
            <a:ext cx="3267424" cy="528910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12646" y="1374661"/>
            <a:ext cx="7637055" cy="4351338"/>
          </a:xfrm>
        </p:spPr>
        <p:txBody>
          <a:bodyPr>
            <a:normAutofit/>
          </a:bodyPr>
          <a:lstStyle/>
          <a:p>
            <a:endParaRPr lang="en-US" sz="2400" dirty="0"/>
          </a:p>
          <a:p>
            <a:r>
              <a:rPr lang="en-US" sz="2400" dirty="0"/>
              <a:t>Knowing which networks, be they wired or wireless, the suspect has connected to might give you location information about their  where abouts at the time in question.</a:t>
            </a:r>
          </a:p>
          <a:p>
            <a:endParaRPr lang="en-US" sz="2400" dirty="0"/>
          </a:p>
          <a:p>
            <a:r>
              <a:rPr lang="en-US" sz="2400" dirty="0"/>
              <a:t>The Wi-Fi document will be found at the following path:</a:t>
            </a:r>
          </a:p>
          <a:p>
            <a:pPr marL="0" indent="0">
              <a:buNone/>
            </a:pPr>
            <a:r>
              <a:rPr lang="en-US" sz="2400" dirty="0"/>
              <a:t>C:\ProgramData\Microsoft\Wlansvc\Profiles\Interfaces</a:t>
            </a:r>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32</a:t>
            </a:fld>
            <a:endParaRPr lang="en-US"/>
          </a:p>
        </p:txBody>
      </p:sp>
    </p:spTree>
    <p:extLst>
      <p:ext uri="{BB962C8B-B14F-4D97-AF65-F5344CB8AC3E}">
        <p14:creationId xmlns:p14="http://schemas.microsoft.com/office/powerpoint/2010/main" val="26676450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869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0335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Exploring History</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33</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651740" y="1489081"/>
            <a:ext cx="7538981" cy="4185761"/>
          </a:xfrm>
          <a:prstGeom prst="rect">
            <a:avLst/>
          </a:prstGeom>
          <a:noFill/>
        </p:spPr>
        <p:txBody>
          <a:bodyPr wrap="square" rtlCol="0">
            <a:spAutoFit/>
          </a:bodyPr>
          <a:lstStyle/>
          <a:p>
            <a:pPr marL="342900" indent="-342900">
              <a:buFont typeface="Arial" panose="020B0604020202020204" pitchFamily="34" charset="0"/>
              <a:buChar char="•"/>
            </a:pPr>
            <a:r>
              <a:rPr lang="en-US" sz="2000" dirty="0"/>
              <a:t>Microsoft uses the same method to record a user's file activity and internet history as they use with the Internet Explorer/File Explorer/Edge browsers. </a:t>
            </a:r>
          </a:p>
          <a:p>
            <a:pPr marL="342900" indent="-342900">
              <a:buFont typeface="Arial" panose="020B0604020202020204" pitchFamily="34" charset="0"/>
              <a:buChar char="•"/>
            </a:pPr>
            <a:r>
              <a:rPr lang="en-US" sz="2000" dirty="0"/>
              <a:t>It records local and remote file access. Most commercial forensics tools parse these files easily.</a:t>
            </a:r>
          </a:p>
          <a:p>
            <a:pPr marL="342900" indent="-342900">
              <a:buFont typeface="Arial" panose="020B0604020202020204" pitchFamily="34" charset="0"/>
              <a:buChar char="•"/>
            </a:pPr>
            <a:r>
              <a:rPr lang="en-US" sz="2000" dirty="0"/>
              <a:t> Depending on the version, the history file will be located in the following areas:</a:t>
            </a:r>
          </a:p>
          <a:p>
            <a:pPr marL="800100" lvl="1" indent="-342900">
              <a:buFont typeface="Wingdings" panose="05000000000000000000" pitchFamily="2" charset="2"/>
              <a:buChar char="q"/>
            </a:pPr>
            <a:r>
              <a:rPr lang="en-US" dirty="0"/>
              <a:t>IE6-7: %USERPROFILE%\</a:t>
            </a:r>
            <a:r>
              <a:rPr lang="en-US" dirty="0" err="1"/>
              <a:t>LocalSettings</a:t>
            </a:r>
            <a:r>
              <a:rPr lang="en-US" dirty="0"/>
              <a:t>\History\History.IE5</a:t>
            </a:r>
          </a:p>
          <a:p>
            <a:pPr marL="800100" lvl="1" indent="-342900">
              <a:buFont typeface="Wingdings" panose="05000000000000000000" pitchFamily="2" charset="2"/>
              <a:buChar char="q"/>
            </a:pPr>
            <a:r>
              <a:rPr lang="en-US" dirty="0"/>
              <a:t>IE8-9: %USERPROFILE%\</a:t>
            </a:r>
            <a:r>
              <a:rPr lang="en-US" dirty="0" err="1"/>
              <a:t>AppData</a:t>
            </a:r>
            <a:r>
              <a:rPr lang="en-US" dirty="0"/>
              <a:t>\Local\Microsoft\</a:t>
            </a:r>
            <a:r>
              <a:rPr lang="en-US" dirty="0" err="1"/>
              <a:t>WindowsHistory</a:t>
            </a:r>
            <a:r>
              <a:rPr lang="en-US" dirty="0"/>
              <a:t>\History.IE5</a:t>
            </a:r>
          </a:p>
          <a:p>
            <a:pPr marL="800100" lvl="1" indent="-342900">
              <a:buFont typeface="Wingdings" panose="05000000000000000000" pitchFamily="2" charset="2"/>
              <a:buChar char="q"/>
            </a:pPr>
            <a:r>
              <a:rPr lang="en-US" dirty="0"/>
              <a:t>IE10-11: %USERPROFILE%\</a:t>
            </a:r>
            <a:r>
              <a:rPr lang="en-US" dirty="0" err="1"/>
              <a:t>AppData</a:t>
            </a:r>
            <a:r>
              <a:rPr lang="en-US" dirty="0"/>
              <a:t>\Local\Microsoft\Windows\</a:t>
            </a:r>
            <a:r>
              <a:rPr lang="en-US" dirty="0" err="1"/>
              <a:t>WebCache</a:t>
            </a:r>
            <a:r>
              <a:rPr lang="en-US" dirty="0"/>
              <a:t>\WebCacheV*.dat</a:t>
            </a:r>
          </a:p>
        </p:txBody>
      </p:sp>
    </p:spTree>
    <p:extLst>
      <p:ext uri="{BB962C8B-B14F-4D97-AF65-F5344CB8AC3E}">
        <p14:creationId xmlns:p14="http://schemas.microsoft.com/office/powerpoint/2010/main" val="12637354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140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3700"/>
            <a:ext cx="238650" cy="2709534"/>
          </a:xfrm>
          <a:prstGeom prst="rect">
            <a:avLst/>
          </a:prstGeom>
        </p:spPr>
      </p:pic>
      <p:sp>
        <p:nvSpPr>
          <p:cNvPr id="7" name="TextBox 6"/>
          <p:cNvSpPr txBox="1"/>
          <p:nvPr/>
        </p:nvSpPr>
        <p:spPr>
          <a:xfrm>
            <a:off x="2650377" y="543490"/>
            <a:ext cx="290335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Exploring History</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34</a:t>
            </a:fld>
            <a:endParaRPr lang="en-US"/>
          </a:p>
        </p:txBody>
      </p:sp>
      <p:pic>
        <p:nvPicPr>
          <p:cNvPr id="15" name="Picture 14">
            <a:extLst>
              <a:ext uri="{FF2B5EF4-FFF2-40B4-BE49-F238E27FC236}">
                <a16:creationId xmlns:a16="http://schemas.microsoft.com/office/drawing/2014/main" id="{18C1C678-E5EE-4D99-1A62-FE0ACE032285}"/>
              </a:ext>
            </a:extLst>
          </p:cNvPr>
          <p:cNvPicPr>
            <a:picLocks noChangeAspect="1"/>
          </p:cNvPicPr>
          <p:nvPr/>
        </p:nvPicPr>
        <p:blipFill>
          <a:blip r:embed="rId9"/>
          <a:stretch>
            <a:fillRect/>
          </a:stretch>
        </p:blipFill>
        <p:spPr>
          <a:xfrm>
            <a:off x="1546147" y="1909264"/>
            <a:ext cx="6588233" cy="3308628"/>
          </a:xfrm>
          <a:prstGeom prst="rect">
            <a:avLst/>
          </a:prstGeom>
        </p:spPr>
      </p:pic>
    </p:spTree>
    <p:extLst>
      <p:ext uri="{BB962C8B-B14F-4D97-AF65-F5344CB8AC3E}">
        <p14:creationId xmlns:p14="http://schemas.microsoft.com/office/powerpoint/2010/main" val="28898173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140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4396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Temporary Internet files</a:t>
            </a:r>
          </a:p>
          <a:p>
            <a:r>
              <a:rPr lang="en-US" sz="2800"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28378" y="1654774"/>
            <a:ext cx="7276617" cy="4351338"/>
          </a:xfrm>
        </p:spPr>
        <p:txBody>
          <a:bodyPr>
            <a:normAutofit/>
          </a:bodyPr>
          <a:lstStyle/>
          <a:p>
            <a:pPr algn="just"/>
            <a:r>
              <a:rPr lang="en-US" sz="2400" dirty="0"/>
              <a:t>When you visit a website, your computer stores tiny pieces of data from the site so that its pages will display faster during return visits. </a:t>
            </a:r>
          </a:p>
          <a:p>
            <a:pPr algn="just"/>
            <a:r>
              <a:rPr lang="en-US" sz="2400" dirty="0"/>
              <a:t>Most computers store such files in a cache file or a folder called “Temporary Internet Files.” Occasionally the files can become corrupt or outdated and need to be deleted.</a:t>
            </a:r>
          </a:p>
          <a:p>
            <a:pPr algn="just"/>
            <a:endParaRPr lang="en-US" sz="2400" dirty="0"/>
          </a:p>
          <a:p>
            <a:pPr algn="just"/>
            <a:endParaRPr lang="en-US" sz="2400" dirty="0"/>
          </a:p>
          <a:p>
            <a:pPr algn="just"/>
            <a:endParaRPr lang="en-US" sz="2400" dirty="0"/>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35</a:t>
            </a:fld>
            <a:endParaRPr lang="en-US"/>
          </a:p>
        </p:txBody>
      </p:sp>
    </p:spTree>
    <p:extLst>
      <p:ext uri="{BB962C8B-B14F-4D97-AF65-F5344CB8AC3E}">
        <p14:creationId xmlns:p14="http://schemas.microsoft.com/office/powerpoint/2010/main" val="13463310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140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4396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Temporary Internet files</a:t>
            </a:r>
          </a:p>
          <a:p>
            <a:r>
              <a:rPr lang="en-US" sz="2800"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28378" y="1654774"/>
            <a:ext cx="7276617" cy="4351338"/>
          </a:xfrm>
        </p:spPr>
        <p:txBody>
          <a:bodyPr>
            <a:normAutofit/>
          </a:bodyPr>
          <a:lstStyle/>
          <a:p>
            <a:pPr algn="just"/>
            <a:r>
              <a:rPr lang="en-US" sz="2400" dirty="0"/>
              <a:t>Microsoft Internet Explorer (IE) uses temporary internet files to store copies of web content on a local hard drive. </a:t>
            </a:r>
          </a:p>
          <a:p>
            <a:pPr algn="just"/>
            <a:r>
              <a:rPr lang="en-US" sz="2400" dirty="0"/>
              <a:t>While it's useful for improving network performance, it can quickly fill the hard drive with large amounts of unwanted data.</a:t>
            </a:r>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36</a:t>
            </a:fld>
            <a:endParaRPr lang="en-US"/>
          </a:p>
        </p:txBody>
      </p:sp>
    </p:spTree>
    <p:extLst>
      <p:ext uri="{BB962C8B-B14F-4D97-AF65-F5344CB8AC3E}">
        <p14:creationId xmlns:p14="http://schemas.microsoft.com/office/powerpoint/2010/main" val="42026133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140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4396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Temporary Internet files</a:t>
            </a:r>
          </a:p>
          <a:p>
            <a:r>
              <a:rPr lang="en-US" sz="2800"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28378" y="1654774"/>
            <a:ext cx="7276617" cy="4351338"/>
          </a:xfrm>
        </p:spPr>
        <p:txBody>
          <a:bodyPr>
            <a:normAutofit/>
          </a:bodyPr>
          <a:lstStyle/>
          <a:p>
            <a:pPr algn="just"/>
            <a:r>
              <a:rPr lang="en-US" sz="2400" dirty="0"/>
              <a:t>C:\Users\[username]\AppData\Local\Microsoft\Windows\INetCache: This temp files location is relevant in Windows 10 and Windows 8.</a:t>
            </a:r>
          </a:p>
          <a:p>
            <a:pPr algn="just"/>
            <a:r>
              <a:rPr lang="en-US" sz="2400" dirty="0"/>
              <a:t>C:\Users\[username]\AppData\Local\Microsoft\Windows\Temporary Internet Files: This is where temporary internet files are stored in Windows 7 and Windows Vista.</a:t>
            </a:r>
          </a:p>
          <a:p>
            <a:pPr algn="just"/>
            <a:r>
              <a:rPr lang="en-US" sz="2400" dirty="0"/>
              <a:t>C:\Documents and Settings\[username]\Local Settings\Temporary Internet Files: This is where Windows XP IE temp internet files are stored.</a:t>
            </a:r>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37</a:t>
            </a:fld>
            <a:endParaRPr lang="en-US"/>
          </a:p>
        </p:txBody>
      </p:sp>
    </p:spTree>
    <p:extLst>
      <p:ext uri="{BB962C8B-B14F-4D97-AF65-F5344CB8AC3E}">
        <p14:creationId xmlns:p14="http://schemas.microsoft.com/office/powerpoint/2010/main" val="18087783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140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4847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Cookies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28378" y="1654774"/>
            <a:ext cx="7276617" cy="4351338"/>
          </a:xfrm>
        </p:spPr>
        <p:txBody>
          <a:bodyPr>
            <a:normAutofit/>
          </a:bodyPr>
          <a:lstStyle/>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38</a:t>
            </a:fld>
            <a:endParaRPr lang="en-US"/>
          </a:p>
        </p:txBody>
      </p:sp>
      <p:sp>
        <p:nvSpPr>
          <p:cNvPr id="15" name="TextBox 14">
            <a:extLst>
              <a:ext uri="{FF2B5EF4-FFF2-40B4-BE49-F238E27FC236}">
                <a16:creationId xmlns:a16="http://schemas.microsoft.com/office/drawing/2014/main" id="{607A5916-947E-3D1A-024C-2179FA78129A}"/>
              </a:ext>
            </a:extLst>
          </p:cNvPr>
          <p:cNvSpPr txBox="1"/>
          <p:nvPr/>
        </p:nvSpPr>
        <p:spPr>
          <a:xfrm>
            <a:off x="929936" y="1779799"/>
            <a:ext cx="6227684" cy="3477875"/>
          </a:xfrm>
          <a:prstGeom prst="rect">
            <a:avLst/>
          </a:prstGeom>
          <a:noFill/>
        </p:spPr>
        <p:txBody>
          <a:bodyPr wrap="square">
            <a:spAutoFit/>
          </a:bodyPr>
          <a:lstStyle/>
          <a:p>
            <a:pPr marL="342900" indent="-342900">
              <a:buFont typeface="Arial" panose="020B0604020202020204" pitchFamily="34" charset="0"/>
              <a:buChar char="•"/>
            </a:pPr>
            <a:r>
              <a:rPr lang="en-US" sz="2200" dirty="0"/>
              <a:t>Cookies are text files with small pieces of data — like a username and password — that are used to identify your computer as you use a computer network. </a:t>
            </a:r>
          </a:p>
          <a:p>
            <a:pPr marL="342900" indent="-342900">
              <a:buFont typeface="Arial" panose="020B0604020202020204" pitchFamily="34" charset="0"/>
              <a:buChar char="•"/>
            </a:pPr>
            <a:r>
              <a:rPr lang="en-US" sz="2200" dirty="0"/>
              <a:t>Specific cookies known as HTTP cookies are used to identify specific users and improve your web browsing experience.</a:t>
            </a:r>
          </a:p>
          <a:p>
            <a:pPr marL="342900" indent="-342900">
              <a:buFont typeface="Arial" panose="020B0604020202020204" pitchFamily="34" charset="0"/>
              <a:buChar char="•"/>
            </a:pPr>
            <a:r>
              <a:rPr lang="en-US" sz="2200" dirty="0"/>
              <a:t>Data stored in a cookie is created by the server upon your connection. This data is labeled with an ID unique to you and your computer.</a:t>
            </a:r>
          </a:p>
        </p:txBody>
      </p:sp>
    </p:spTree>
    <p:extLst>
      <p:ext uri="{BB962C8B-B14F-4D97-AF65-F5344CB8AC3E}">
        <p14:creationId xmlns:p14="http://schemas.microsoft.com/office/powerpoint/2010/main" val="40941652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140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4847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Cookies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28378" y="1654774"/>
            <a:ext cx="7276617" cy="4351338"/>
          </a:xfrm>
        </p:spPr>
        <p:txBody>
          <a:bodyPr>
            <a:normAutofit/>
          </a:bodyPr>
          <a:lstStyle/>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39</a:t>
            </a:fld>
            <a:endParaRPr lang="en-US"/>
          </a:p>
        </p:txBody>
      </p:sp>
      <p:sp>
        <p:nvSpPr>
          <p:cNvPr id="15" name="TextBox 14">
            <a:extLst>
              <a:ext uri="{FF2B5EF4-FFF2-40B4-BE49-F238E27FC236}">
                <a16:creationId xmlns:a16="http://schemas.microsoft.com/office/drawing/2014/main" id="{D0FAC49D-E060-9796-E4AB-E7D19CB969ED}"/>
              </a:ext>
            </a:extLst>
          </p:cNvPr>
          <p:cNvSpPr txBox="1"/>
          <p:nvPr/>
        </p:nvSpPr>
        <p:spPr>
          <a:xfrm>
            <a:off x="1256317" y="1539933"/>
            <a:ext cx="7204950" cy="1754326"/>
          </a:xfrm>
          <a:prstGeom prst="rect">
            <a:avLst/>
          </a:prstGeom>
          <a:noFill/>
        </p:spPr>
        <p:txBody>
          <a:bodyPr wrap="square">
            <a:spAutoFit/>
          </a:bodyPr>
          <a:lstStyle/>
          <a:p>
            <a:pPr marL="285750" indent="-285750">
              <a:buFont typeface="Arial" panose="020B0604020202020204" pitchFamily="34" charset="0"/>
              <a:buChar char="•"/>
            </a:pPr>
            <a:r>
              <a:rPr lang="en-US" dirty="0"/>
              <a:t>Microsoft Edge to store cookies is similar to the Chrome cookies location. All the cookies are also stored in a single file called Cookies. Launch File Explorer and insert the following path into the address bar:</a:t>
            </a:r>
          </a:p>
          <a:p>
            <a:pPr marL="285750" indent="-285750">
              <a:buFont typeface="Arial" panose="020B0604020202020204" pitchFamily="34" charset="0"/>
              <a:buChar char="•"/>
            </a:pPr>
            <a:endParaRPr lang="en-US" dirty="0"/>
          </a:p>
          <a:p>
            <a:r>
              <a:rPr lang="en-US" dirty="0"/>
              <a:t>“C:\Users\</a:t>
            </a:r>
            <a:r>
              <a:rPr lang="en-US" dirty="0" err="1"/>
              <a:t>Your_User_Name</a:t>
            </a:r>
            <a:r>
              <a:rPr lang="en-US" dirty="0"/>
              <a:t>\</a:t>
            </a:r>
            <a:r>
              <a:rPr lang="en-US" dirty="0" err="1"/>
              <a:t>AppData</a:t>
            </a:r>
            <a:r>
              <a:rPr lang="en-US" dirty="0"/>
              <a:t>\Local\Microsoft\Edge\User Data\Default”</a:t>
            </a:r>
          </a:p>
        </p:txBody>
      </p:sp>
      <p:sp>
        <p:nvSpPr>
          <p:cNvPr id="19" name="TextBox 18">
            <a:extLst>
              <a:ext uri="{FF2B5EF4-FFF2-40B4-BE49-F238E27FC236}">
                <a16:creationId xmlns:a16="http://schemas.microsoft.com/office/drawing/2014/main" id="{09037DEC-04C6-12EB-C415-871F36E94C2E}"/>
              </a:ext>
            </a:extLst>
          </p:cNvPr>
          <p:cNvSpPr txBox="1"/>
          <p:nvPr/>
        </p:nvSpPr>
        <p:spPr>
          <a:xfrm>
            <a:off x="1171852" y="3429000"/>
            <a:ext cx="6522663" cy="1477328"/>
          </a:xfrm>
          <a:prstGeom prst="rect">
            <a:avLst/>
          </a:prstGeom>
          <a:noFill/>
        </p:spPr>
        <p:txBody>
          <a:bodyPr wrap="square">
            <a:spAutoFit/>
          </a:bodyPr>
          <a:lstStyle/>
          <a:p>
            <a:pPr marL="285750" indent="-285750">
              <a:buFont typeface="Arial" panose="020B0604020202020204" pitchFamily="34" charset="0"/>
              <a:buChar char="•"/>
            </a:pPr>
            <a:r>
              <a:rPr lang="en-US" dirty="0"/>
              <a:t>Mozilla Firefox stores all the cookies from every website you visit in a single file called </a:t>
            </a:r>
            <a:r>
              <a:rPr lang="en-US" dirty="0" err="1"/>
              <a:t>cookies.sqlite</a:t>
            </a:r>
            <a:r>
              <a:rPr lang="en-US" dirty="0"/>
              <a:t>. the following path in File Explorer’s address bar: “C:\Users\</a:t>
            </a:r>
            <a:r>
              <a:rPr lang="en-US" dirty="0" err="1"/>
              <a:t>Your_User_Name</a:t>
            </a:r>
            <a:r>
              <a:rPr lang="en-US" dirty="0"/>
              <a:t>\</a:t>
            </a:r>
            <a:r>
              <a:rPr lang="en-US" dirty="0" err="1"/>
              <a:t>AppData</a:t>
            </a:r>
            <a:r>
              <a:rPr lang="en-US" dirty="0"/>
              <a:t>\Roaming\Mozilla\Firefox\Profiles”</a:t>
            </a:r>
          </a:p>
        </p:txBody>
      </p:sp>
    </p:spTree>
    <p:extLst>
      <p:ext uri="{BB962C8B-B14F-4D97-AF65-F5344CB8AC3E}">
        <p14:creationId xmlns:p14="http://schemas.microsoft.com/office/powerpoint/2010/main" val="3316898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140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074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Exploring Microsoft TOOL</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28378" y="1654774"/>
            <a:ext cx="7276617" cy="4351338"/>
          </a:xfrm>
        </p:spPr>
        <p:txBody>
          <a:bodyPr>
            <a:normAutofit fontScale="92500" lnSpcReduction="10000"/>
          </a:bodyPr>
          <a:lstStyle/>
          <a:p>
            <a:r>
              <a:rPr lang="en-US" sz="2400" b="1" dirty="0" err="1"/>
              <a:t>IECookiesView</a:t>
            </a:r>
            <a:endParaRPr lang="en-US" sz="2400" b="1" dirty="0"/>
          </a:p>
          <a:p>
            <a:pPr marL="0" indent="0">
              <a:buNone/>
            </a:pPr>
            <a:r>
              <a:rPr lang="en-US" sz="2400" dirty="0" err="1"/>
              <a:t>IECookiesView</a:t>
            </a:r>
            <a:r>
              <a:rPr lang="en-US" sz="2400" dirty="0"/>
              <a:t> is a forensic utility that is used to display the details of all cookies that are stored by Internet Explorer. It provides the capability to sort cookies according to name and date. Additionally, it provides a search function that can find a cookie in the list by just specifying the name of a website. </a:t>
            </a:r>
          </a:p>
          <a:p>
            <a:r>
              <a:rPr lang="en-US" sz="2400" b="1" dirty="0"/>
              <a:t>IE History Viewer</a:t>
            </a:r>
          </a:p>
          <a:p>
            <a:pPr marL="0" indent="0">
              <a:buNone/>
            </a:pPr>
            <a:r>
              <a:rPr lang="en-US" sz="2400" dirty="0"/>
              <a:t>Any URL that is typed into the address bar or any link that is followed in Internet Explorer automatically causes the address to be stored in the history index file. The IE History Viewer  parses all data from the history file, and prints the list of all visited URLs. This application provides the ability to save the list of addresses as a text, HTML, or XML file.</a:t>
            </a:r>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40</a:t>
            </a:fld>
            <a:endParaRPr lang="en-US"/>
          </a:p>
        </p:txBody>
      </p:sp>
    </p:spTree>
    <p:extLst>
      <p:ext uri="{BB962C8B-B14F-4D97-AF65-F5344CB8AC3E}">
        <p14:creationId xmlns:p14="http://schemas.microsoft.com/office/powerpoint/2010/main" val="310658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039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745724" y="1426720"/>
            <a:ext cx="11824317"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41</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303884" y="1678432"/>
            <a:ext cx="7088018" cy="2308324"/>
          </a:xfrm>
          <a:prstGeom prst="rect">
            <a:avLst/>
          </a:prstGeom>
          <a:noFill/>
        </p:spPr>
        <p:txBody>
          <a:bodyPr wrap="square" rtlCol="0">
            <a:spAutoFit/>
          </a:bodyPr>
          <a:lstStyle/>
          <a:p>
            <a:pPr marL="457200" marR="0" algn="just">
              <a:spcBef>
                <a:spcPts val="0"/>
              </a:spcBef>
              <a:spcAft>
                <a:spcPts val="0"/>
              </a:spcAft>
            </a:pPr>
            <a:r>
              <a:rPr lang="en-US" sz="2400" dirty="0">
                <a:solidFill>
                  <a:srgbClr val="000000"/>
                </a:solidFill>
                <a:latin typeface="Calibri" panose="020F0502020204030204" pitchFamily="34" charset="0"/>
              </a:rPr>
              <a:t>- Netstat –</a:t>
            </a:r>
            <a:r>
              <a:rPr lang="en-US" sz="2400" dirty="0" err="1">
                <a:solidFill>
                  <a:srgbClr val="000000"/>
                </a:solidFill>
                <a:latin typeface="Calibri" panose="020F0502020204030204" pitchFamily="34" charset="0"/>
              </a:rPr>
              <a:t>ano</a:t>
            </a:r>
            <a:endParaRPr lang="en-US" sz="2400" dirty="0">
              <a:solidFill>
                <a:srgbClr val="000000"/>
              </a:solidFill>
              <a:latin typeface="Calibri" panose="020F0502020204030204" pitchFamily="34" charset="0"/>
            </a:endParaRPr>
          </a:p>
          <a:p>
            <a:pPr marL="457200" marR="0" algn="just">
              <a:spcBef>
                <a:spcPts val="0"/>
              </a:spcBef>
              <a:spcAft>
                <a:spcPts val="0"/>
              </a:spcAft>
            </a:pPr>
            <a:endParaRPr lang="en-US" sz="2400" dirty="0">
              <a:solidFill>
                <a:srgbClr val="000000"/>
              </a:solidFill>
              <a:latin typeface="Calibri" panose="020F0502020204030204" pitchFamily="34" charset="0"/>
            </a:endParaRPr>
          </a:p>
          <a:p>
            <a:pPr marL="457200" marR="0" algn="just">
              <a:spcBef>
                <a:spcPts val="0"/>
              </a:spcBef>
              <a:spcAft>
                <a:spcPts val="0"/>
              </a:spcAft>
            </a:pPr>
            <a:r>
              <a:rPr lang="en-US" sz="2400" dirty="0">
                <a:solidFill>
                  <a:srgbClr val="000000"/>
                </a:solidFill>
                <a:latin typeface="Calibri" panose="020F0502020204030204" pitchFamily="34" charset="0"/>
              </a:rPr>
              <a:t>	Collect information about the network</a:t>
            </a:r>
          </a:p>
          <a:p>
            <a:pPr marL="742950" marR="0" indent="-285750" algn="just">
              <a:spcBef>
                <a:spcPts val="0"/>
              </a:spcBef>
              <a:spcAft>
                <a:spcPts val="0"/>
              </a:spcAft>
              <a:buFontTx/>
              <a:buChar char="-"/>
            </a:pPr>
            <a:r>
              <a:rPr lang="en-US" sz="2400" dirty="0">
                <a:solidFill>
                  <a:srgbClr val="000000"/>
                </a:solidFill>
                <a:latin typeface="Calibri" panose="020F0502020204030204" pitchFamily="34" charset="0"/>
              </a:rPr>
              <a:t>Ipconfig  </a:t>
            </a:r>
          </a:p>
          <a:p>
            <a:pPr marL="457200" marR="0" algn="just">
              <a:spcBef>
                <a:spcPts val="0"/>
              </a:spcBef>
              <a:spcAft>
                <a:spcPts val="0"/>
              </a:spcAft>
            </a:pPr>
            <a:r>
              <a:rPr lang="en-US" sz="2400" dirty="0">
                <a:solidFill>
                  <a:srgbClr val="000000"/>
                </a:solidFill>
                <a:latin typeface="Calibri" panose="020F0502020204030204" pitchFamily="34" charset="0"/>
              </a:rPr>
              <a:t>Know IP address and DHCP</a:t>
            </a:r>
          </a:p>
          <a:p>
            <a:pPr marL="342900" indent="-342900">
              <a:buFont typeface="Arial" panose="020B0604020202020204" pitchFamily="34" charset="0"/>
              <a:buChar char="•"/>
            </a:pPr>
            <a:endParaRPr lang="en-US" sz="2400" dirty="0"/>
          </a:p>
        </p:txBody>
      </p:sp>
      <p:pic>
        <p:nvPicPr>
          <p:cNvPr id="15" name="Picture 14">
            <a:extLst>
              <a:ext uri="{FF2B5EF4-FFF2-40B4-BE49-F238E27FC236}">
                <a16:creationId xmlns:a16="http://schemas.microsoft.com/office/drawing/2014/main" id="{D4F3A613-31EC-1F1C-88E6-EA7E0F56C980}"/>
              </a:ext>
            </a:extLst>
          </p:cNvPr>
          <p:cNvPicPr>
            <a:picLocks noChangeAspect="1"/>
          </p:cNvPicPr>
          <p:nvPr/>
        </p:nvPicPr>
        <p:blipFill>
          <a:blip r:embed="rId9"/>
          <a:stretch>
            <a:fillRect/>
          </a:stretch>
        </p:blipFill>
        <p:spPr>
          <a:xfrm>
            <a:off x="2383166" y="3486927"/>
            <a:ext cx="5876925" cy="2990850"/>
          </a:xfrm>
          <a:prstGeom prst="rect">
            <a:avLst/>
          </a:prstGeom>
        </p:spPr>
      </p:pic>
    </p:spTree>
    <p:extLst>
      <p:ext uri="{BB962C8B-B14F-4D97-AF65-F5344CB8AC3E}">
        <p14:creationId xmlns:p14="http://schemas.microsoft.com/office/powerpoint/2010/main" val="4531001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140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11356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Virtual Memory?</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1086969" y="1544990"/>
            <a:ext cx="7374298" cy="4351338"/>
          </a:xfrm>
        </p:spPr>
        <p:txBody>
          <a:bodyPr>
            <a:normAutofit/>
          </a:bodyPr>
          <a:lstStyle/>
          <a:p>
            <a:endParaRPr lang="en-US" sz="2000" dirty="0"/>
          </a:p>
          <a:p>
            <a:r>
              <a:rPr lang="en-US" sz="2000" dirty="0"/>
              <a:t>In order to copy virtual memory into RAM, the operating system divides virtual memory into pages. </a:t>
            </a:r>
          </a:p>
          <a:p>
            <a:r>
              <a:rPr lang="en-US" sz="2000" dirty="0"/>
              <a:t>Each page contains a fixed number of addresses that are stored on disk until called by the operating system.</a:t>
            </a:r>
          </a:p>
          <a:p>
            <a:r>
              <a:rPr lang="en-US" sz="2000" dirty="0"/>
              <a:t>When pages are called by the operating system they are copied from disk memory to RAM, a process which translates virtual addresses into real addresses.</a:t>
            </a:r>
          </a:p>
          <a:p>
            <a:r>
              <a:rPr lang="en-US" sz="2000" dirty="0"/>
              <a:t>This process is known as mapping. The process of copying virtual pages from disk to main memory is known as paging or swapping.</a:t>
            </a:r>
          </a:p>
          <a:p>
            <a:endParaRPr lang="en-US" sz="2000" dirty="0"/>
          </a:p>
          <a:p>
            <a:endParaRPr lang="en-US" sz="2000" dirty="0"/>
          </a:p>
          <a:p>
            <a:endParaRPr lang="ar-EG" sz="2000" dirty="0"/>
          </a:p>
          <a:p>
            <a:endParaRPr lang="en-US" sz="2000" dirty="0"/>
          </a:p>
          <a:p>
            <a:endParaRPr lang="en-US" sz="2000" dirty="0"/>
          </a:p>
          <a:p>
            <a:endParaRPr lang="en-US" sz="20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42</a:t>
            </a:fld>
            <a:endParaRPr lang="en-US"/>
          </a:p>
        </p:txBody>
      </p:sp>
    </p:spTree>
    <p:extLst>
      <p:ext uri="{BB962C8B-B14F-4D97-AF65-F5344CB8AC3E}">
        <p14:creationId xmlns:p14="http://schemas.microsoft.com/office/powerpoint/2010/main" val="33820804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140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11356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Virtual Memory?</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1086969" y="1544990"/>
            <a:ext cx="7374298" cy="4351338"/>
          </a:xfrm>
        </p:spPr>
        <p:txBody>
          <a:bodyPr>
            <a:normAutofit/>
          </a:bodyPr>
          <a:lstStyle/>
          <a:p>
            <a:endParaRPr lang="en-US" sz="2000" dirty="0"/>
          </a:p>
          <a:p>
            <a:endParaRPr lang="ar-EG" sz="2000" dirty="0"/>
          </a:p>
          <a:p>
            <a:endParaRPr lang="en-US" sz="2000" dirty="0"/>
          </a:p>
          <a:p>
            <a:endParaRPr lang="en-US" sz="2000" dirty="0"/>
          </a:p>
          <a:p>
            <a:endParaRPr lang="en-US" sz="20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43</a:t>
            </a:fld>
            <a:endParaRPr lang="en-US"/>
          </a:p>
        </p:txBody>
      </p:sp>
      <p:sp>
        <p:nvSpPr>
          <p:cNvPr id="15" name="TextBox 14">
            <a:extLst>
              <a:ext uri="{FF2B5EF4-FFF2-40B4-BE49-F238E27FC236}">
                <a16:creationId xmlns:a16="http://schemas.microsoft.com/office/drawing/2014/main" id="{31A4359F-0F4B-0218-9733-5541DF8D679E}"/>
              </a:ext>
            </a:extLst>
          </p:cNvPr>
          <p:cNvSpPr txBox="1"/>
          <p:nvPr/>
        </p:nvSpPr>
        <p:spPr>
          <a:xfrm>
            <a:off x="183937" y="1794042"/>
            <a:ext cx="5578432" cy="1200329"/>
          </a:xfrm>
          <a:prstGeom prst="rect">
            <a:avLst/>
          </a:prstGeom>
          <a:noFill/>
        </p:spPr>
        <p:txBody>
          <a:bodyPr wrap="square">
            <a:spAutoFit/>
          </a:bodyPr>
          <a:lstStyle/>
          <a:p>
            <a:r>
              <a:rPr lang="en-US" dirty="0"/>
              <a:t>System Scanner</a:t>
            </a:r>
          </a:p>
          <a:p>
            <a:r>
              <a:rPr lang="en-US" dirty="0"/>
              <a:t>System scanner (available from www.codeproject.com/w2k/system_scaner.asp) is designed as a replacement to the Task manager</a:t>
            </a:r>
          </a:p>
        </p:txBody>
      </p:sp>
      <p:pic>
        <p:nvPicPr>
          <p:cNvPr id="19" name="Picture 18">
            <a:extLst>
              <a:ext uri="{FF2B5EF4-FFF2-40B4-BE49-F238E27FC236}">
                <a16:creationId xmlns:a16="http://schemas.microsoft.com/office/drawing/2014/main" id="{194309F9-7BF6-15CB-14FD-569CD62327E7}"/>
              </a:ext>
            </a:extLst>
          </p:cNvPr>
          <p:cNvPicPr>
            <a:picLocks noChangeAspect="1"/>
          </p:cNvPicPr>
          <p:nvPr/>
        </p:nvPicPr>
        <p:blipFill>
          <a:blip r:embed="rId9"/>
          <a:stretch>
            <a:fillRect/>
          </a:stretch>
        </p:blipFill>
        <p:spPr>
          <a:xfrm>
            <a:off x="5398528" y="1329178"/>
            <a:ext cx="6159998" cy="4782962"/>
          </a:xfrm>
          <a:prstGeom prst="rect">
            <a:avLst/>
          </a:prstGeom>
        </p:spPr>
      </p:pic>
    </p:spTree>
    <p:extLst>
      <p:ext uri="{BB962C8B-B14F-4D97-AF65-F5344CB8AC3E}">
        <p14:creationId xmlns:p14="http://schemas.microsoft.com/office/powerpoint/2010/main" val="11017686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234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Print Spooling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745724" y="1426720"/>
            <a:ext cx="11824317"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44</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303884" y="1678432"/>
            <a:ext cx="7088018" cy="2677656"/>
          </a:xfrm>
          <a:prstGeom prst="rect">
            <a:avLst/>
          </a:prstGeom>
          <a:noFill/>
        </p:spPr>
        <p:txBody>
          <a:bodyPr wrap="square" rtlCol="0">
            <a:spAutoFit/>
          </a:bodyPr>
          <a:lstStyle/>
          <a:p>
            <a:pPr marL="457200" marR="0" algn="just">
              <a:spcBef>
                <a:spcPts val="0"/>
              </a:spcBef>
              <a:spcAft>
                <a:spcPts val="0"/>
              </a:spcAft>
            </a:pPr>
            <a:r>
              <a:rPr lang="en-US" sz="2400" dirty="0">
                <a:solidFill>
                  <a:srgbClr val="000000"/>
                </a:solidFill>
                <a:latin typeface="Calibri" panose="020F0502020204030204" pitchFamily="34" charset="0"/>
              </a:rPr>
              <a:t>This process occurs when a computer prints files in a Windows environment. When a user sends a print command from a computer to the printer, the print spooling process creates a “print job” to some files that remain in the queue unless the print operation is completed successfully.</a:t>
            </a:r>
          </a:p>
          <a:p>
            <a:pPr marL="34290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val="341170588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234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Print Spooling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745724" y="1426720"/>
            <a:ext cx="11824317"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45</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303884" y="1678433"/>
            <a:ext cx="8151560" cy="3416320"/>
          </a:xfrm>
          <a:prstGeom prst="rect">
            <a:avLst/>
          </a:prstGeom>
          <a:noFill/>
        </p:spPr>
        <p:txBody>
          <a:bodyPr wrap="square" rtlCol="0">
            <a:spAutoFit/>
          </a:bodyPr>
          <a:lstStyle/>
          <a:p>
            <a:pPr marL="457200" marR="0" algn="just">
              <a:spcBef>
                <a:spcPts val="0"/>
              </a:spcBef>
              <a:spcAft>
                <a:spcPts val="0"/>
              </a:spcAft>
            </a:pPr>
            <a:r>
              <a:rPr lang="en-US" sz="2400" dirty="0">
                <a:solidFill>
                  <a:srgbClr val="000000"/>
                </a:solidFill>
                <a:latin typeface="Calibri" panose="020F0502020204030204" pitchFamily="34" charset="0"/>
              </a:rPr>
              <a:t>C:\windows\system32\spool\printer\</a:t>
            </a:r>
          </a:p>
          <a:p>
            <a:pPr marL="457200" marR="0" algn="just">
              <a:spcBef>
                <a:spcPts val="0"/>
              </a:spcBef>
              <a:spcAft>
                <a:spcPts val="0"/>
              </a:spcAft>
            </a:pPr>
            <a:r>
              <a:rPr lang="en-US" sz="2400" dirty="0">
                <a:solidFill>
                  <a:srgbClr val="000000"/>
                </a:solidFill>
                <a:latin typeface="Calibri" panose="020F0502020204030204" pitchFamily="34" charset="0"/>
              </a:rPr>
              <a:t>SPL:  files are created in the printer spooler on your computer when you send documents for printing and are used to store the contents of the documents. </a:t>
            </a:r>
          </a:p>
          <a:p>
            <a:pPr marL="457200" marR="0" algn="just">
              <a:spcBef>
                <a:spcPts val="0"/>
              </a:spcBef>
              <a:spcAft>
                <a:spcPts val="0"/>
              </a:spcAft>
            </a:pPr>
            <a:endParaRPr lang="en-US" sz="2400" dirty="0">
              <a:solidFill>
                <a:srgbClr val="000000"/>
              </a:solidFill>
              <a:latin typeface="Calibri" panose="020F0502020204030204" pitchFamily="34" charset="0"/>
            </a:endParaRPr>
          </a:p>
          <a:p>
            <a:pPr marL="457200" marR="0" algn="just">
              <a:spcBef>
                <a:spcPts val="0"/>
              </a:spcBef>
              <a:spcAft>
                <a:spcPts val="0"/>
              </a:spcAft>
            </a:pPr>
            <a:r>
              <a:rPr lang="en-US" sz="2400" dirty="0">
                <a:solidFill>
                  <a:srgbClr val="000000"/>
                </a:solidFill>
                <a:latin typeface="Calibri" panose="020F0502020204030204" pitchFamily="34" charset="0"/>
              </a:rPr>
              <a:t>SHD files contain details for the print job.</a:t>
            </a:r>
          </a:p>
          <a:p>
            <a:pPr marL="457200" marR="0" algn="just">
              <a:spcBef>
                <a:spcPts val="0"/>
              </a:spcBef>
              <a:spcAft>
                <a:spcPts val="0"/>
              </a:spcAft>
            </a:pPr>
            <a:r>
              <a:rPr lang="en-US" sz="2400" dirty="0">
                <a:solidFill>
                  <a:srgbClr val="000000"/>
                </a:solidFill>
                <a:latin typeface="Calibri" panose="020F0502020204030204" pitchFamily="34" charset="0"/>
              </a:rPr>
              <a:t>SHD file is a ‘shadow’ file that contains information about the print job including owner, the printer, the name of the file printed and the printing method (EMF or RAW)</a:t>
            </a:r>
            <a:endParaRPr lang="en-US" sz="2400" dirty="0"/>
          </a:p>
        </p:txBody>
      </p:sp>
    </p:spTree>
    <p:extLst>
      <p:ext uri="{BB962C8B-B14F-4D97-AF65-F5344CB8AC3E}">
        <p14:creationId xmlns:p14="http://schemas.microsoft.com/office/powerpoint/2010/main" val="9394941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234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Print Spooling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745724" y="1426720"/>
            <a:ext cx="11824317"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46</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303884" y="1678432"/>
            <a:ext cx="7088018" cy="4524315"/>
          </a:xfrm>
          <a:prstGeom prst="rect">
            <a:avLst/>
          </a:prstGeom>
          <a:noFill/>
        </p:spPr>
        <p:txBody>
          <a:bodyPr wrap="square" rtlCol="0">
            <a:spAutoFit/>
          </a:bodyPr>
          <a:lstStyle/>
          <a:p>
            <a:pPr marL="800100" marR="0" indent="-342900" algn="just">
              <a:spcBef>
                <a:spcPts val="0"/>
              </a:spcBef>
              <a:spcAft>
                <a:spcPts val="0"/>
              </a:spcAft>
              <a:buFont typeface="Arial" panose="020B0604020202020204" pitchFamily="34" charset="0"/>
              <a:buChar char="•"/>
            </a:pPr>
            <a:r>
              <a:rPr lang="en-US" sz="2400">
                <a:solidFill>
                  <a:srgbClr val="000000"/>
                </a:solidFill>
                <a:latin typeface="Calibri" panose="020F0502020204030204" pitchFamily="34" charset="0"/>
              </a:rPr>
              <a:t>SPL </a:t>
            </a:r>
            <a:r>
              <a:rPr lang="en-US" sz="2400" dirty="0">
                <a:solidFill>
                  <a:srgbClr val="000000"/>
                </a:solidFill>
                <a:latin typeface="Calibri" panose="020F0502020204030204" pitchFamily="34" charset="0"/>
              </a:rPr>
              <a:t>and SHD files are stored in the "Printers" spooler folder on your hard disk.</a:t>
            </a:r>
          </a:p>
          <a:p>
            <a:pPr marL="800100" marR="0" indent="-342900" algn="just">
              <a:spcBef>
                <a:spcPts val="0"/>
              </a:spcBef>
              <a:spcAft>
                <a:spcPts val="0"/>
              </a:spcAft>
              <a:buFont typeface="Arial" panose="020B0604020202020204" pitchFamily="34" charset="0"/>
              <a:buChar char="•"/>
            </a:pPr>
            <a:endParaRPr lang="en-US" sz="2400" dirty="0">
              <a:solidFill>
                <a:srgbClr val="000000"/>
              </a:solidFill>
              <a:latin typeface="Calibri" panose="020F0502020204030204" pitchFamily="34" charset="0"/>
            </a:endParaRPr>
          </a:p>
          <a:p>
            <a:pPr marL="800100" marR="0" indent="-342900" algn="just">
              <a:spcBef>
                <a:spcPts val="0"/>
              </a:spcBef>
              <a:spcAft>
                <a:spcPts val="0"/>
              </a:spcAft>
              <a:buFont typeface="Arial" panose="020B0604020202020204" pitchFamily="34" charset="0"/>
              <a:buChar char="•"/>
            </a:pPr>
            <a:r>
              <a:rPr lang="en-US" sz="2400" dirty="0">
                <a:solidFill>
                  <a:srgbClr val="000000"/>
                </a:solidFill>
                <a:latin typeface="Calibri" panose="020F0502020204030204" pitchFamily="34" charset="0"/>
              </a:rPr>
              <a:t>In RAW format, the .SPL file contains the data to be printed</a:t>
            </a:r>
          </a:p>
          <a:p>
            <a:pPr marL="800100" marR="0" indent="-342900" algn="just">
              <a:spcBef>
                <a:spcPts val="0"/>
              </a:spcBef>
              <a:spcAft>
                <a:spcPts val="0"/>
              </a:spcAft>
              <a:buFont typeface="Arial" panose="020B0604020202020204" pitchFamily="34" charset="0"/>
              <a:buChar char="•"/>
            </a:pPr>
            <a:r>
              <a:rPr lang="en-US" sz="2400" dirty="0">
                <a:solidFill>
                  <a:srgbClr val="000000"/>
                </a:solidFill>
                <a:latin typeface="Calibri" panose="020F0502020204030204" pitchFamily="34" charset="0"/>
              </a:rPr>
              <a:t>In EMF format, the .SPL file contains the name of the file printed, the method and a list of files that contain the data to be printed</a:t>
            </a:r>
          </a:p>
          <a:p>
            <a:pPr marL="800100" marR="0" indent="-342900" algn="just">
              <a:spcBef>
                <a:spcPts val="0"/>
              </a:spcBef>
              <a:spcAft>
                <a:spcPts val="0"/>
              </a:spcAft>
              <a:buFont typeface="Arial" panose="020B0604020202020204" pitchFamily="34" charset="0"/>
              <a:buChar char="•"/>
            </a:pPr>
            <a:r>
              <a:rPr lang="en-US" sz="2400" dirty="0">
                <a:solidFill>
                  <a:srgbClr val="000000"/>
                </a:solidFill>
                <a:latin typeface="Calibri" panose="020F0502020204030204" pitchFamily="34" charset="0"/>
              </a:rPr>
              <a:t>.SHD, .SPL files are deleted after the print job completes</a:t>
            </a:r>
          </a:p>
          <a:p>
            <a:pPr marL="800100" marR="0" indent="-342900" algn="just">
              <a:spcBef>
                <a:spcPts val="0"/>
              </a:spcBef>
              <a:spcAft>
                <a:spcPts val="0"/>
              </a:spcAft>
              <a:buFont typeface="Arial" panose="020B0604020202020204" pitchFamily="34" charset="0"/>
              <a:buChar char="•"/>
            </a:pPr>
            <a:endParaRPr lang="en-US" sz="2400" dirty="0">
              <a:solidFill>
                <a:srgbClr val="000000"/>
              </a:solidFill>
              <a:latin typeface="Calibri" panose="020F0502020204030204" pitchFamily="34" charset="0"/>
            </a:endParaRPr>
          </a:p>
          <a:p>
            <a:pPr marL="34290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val="7573162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47</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Linux Forensic</a:t>
            </a:r>
          </a:p>
        </p:txBody>
      </p:sp>
    </p:spTree>
    <p:extLst>
      <p:ext uri="{BB962C8B-B14F-4D97-AF65-F5344CB8AC3E}">
        <p14:creationId xmlns:p14="http://schemas.microsoft.com/office/powerpoint/2010/main" val="256080376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140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1448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Linux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5571755" cy="4351338"/>
          </a:xfrm>
        </p:spPr>
        <p:txBody>
          <a:bodyPr>
            <a:normAutofit/>
          </a:bodyPr>
          <a:lstStyle/>
          <a:p>
            <a:endParaRPr lang="en-US" sz="2400" dirty="0"/>
          </a:p>
          <a:p>
            <a:r>
              <a:rPr lang="en-US" sz="2400" dirty="0"/>
              <a:t>Linux treats all </a:t>
            </a:r>
            <a:r>
              <a:rPr lang="en-US" sz="2400" b="1" dirty="0"/>
              <a:t>devices as a file</a:t>
            </a:r>
            <a:r>
              <a:rPr lang="en-US" sz="2400" dirty="0"/>
              <a:t>. As such, an entry is created in the file system for each hardware device recognized by the operating system. </a:t>
            </a:r>
          </a:p>
          <a:p>
            <a:r>
              <a:rPr lang="en-US" sz="2400" dirty="0"/>
              <a:t>For instance, if a standard IDE hard drive is connected to the system, it will be listed under /dev/</a:t>
            </a:r>
            <a:r>
              <a:rPr lang="en-US" sz="2400" dirty="0" err="1"/>
              <a:t>hdx</a:t>
            </a:r>
            <a:r>
              <a:rPr lang="en-US" sz="2400" dirty="0"/>
              <a:t>.</a:t>
            </a:r>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48</a:t>
            </a:fld>
            <a:endParaRPr lang="en-US"/>
          </a:p>
        </p:txBody>
      </p:sp>
    </p:spTree>
    <p:extLst>
      <p:ext uri="{BB962C8B-B14F-4D97-AF65-F5344CB8AC3E}">
        <p14:creationId xmlns:p14="http://schemas.microsoft.com/office/powerpoint/2010/main" val="298805545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140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8" y="543490"/>
            <a:ext cx="5751744"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Primary Linux Directories.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49</a:t>
            </a:fld>
            <a:endParaRPr lang="en-US"/>
          </a:p>
        </p:txBody>
      </p:sp>
      <p:sp>
        <p:nvSpPr>
          <p:cNvPr id="15" name="TextBox 14">
            <a:extLst>
              <a:ext uri="{FF2B5EF4-FFF2-40B4-BE49-F238E27FC236}">
                <a16:creationId xmlns:a16="http://schemas.microsoft.com/office/drawing/2014/main" id="{1B81871E-A422-275F-B328-A08568C50039}"/>
              </a:ext>
            </a:extLst>
          </p:cNvPr>
          <p:cNvSpPr txBox="1"/>
          <p:nvPr/>
        </p:nvSpPr>
        <p:spPr>
          <a:xfrm>
            <a:off x="1326900" y="1653334"/>
            <a:ext cx="6343094" cy="646331"/>
          </a:xfrm>
          <a:prstGeom prst="rect">
            <a:avLst/>
          </a:prstGeom>
          <a:noFill/>
        </p:spPr>
        <p:txBody>
          <a:bodyPr wrap="square">
            <a:spAutoFit/>
          </a:bodyPr>
          <a:lstStyle/>
          <a:p>
            <a:r>
              <a:rPr lang="en-US" dirty="0"/>
              <a:t>The majority of Linux distributions have a very similar directory structure</a:t>
            </a:r>
          </a:p>
        </p:txBody>
      </p:sp>
      <p:pic>
        <p:nvPicPr>
          <p:cNvPr id="19" name="Picture 18">
            <a:extLst>
              <a:ext uri="{FF2B5EF4-FFF2-40B4-BE49-F238E27FC236}">
                <a16:creationId xmlns:a16="http://schemas.microsoft.com/office/drawing/2014/main" id="{F584E81B-2C82-699B-2183-861BA811CFE1}"/>
              </a:ext>
            </a:extLst>
          </p:cNvPr>
          <p:cNvPicPr>
            <a:picLocks noChangeAspect="1"/>
          </p:cNvPicPr>
          <p:nvPr/>
        </p:nvPicPr>
        <p:blipFill>
          <a:blip r:embed="rId9"/>
          <a:stretch>
            <a:fillRect/>
          </a:stretch>
        </p:blipFill>
        <p:spPr>
          <a:xfrm>
            <a:off x="2207515" y="2367933"/>
            <a:ext cx="7343775" cy="4124325"/>
          </a:xfrm>
          <a:prstGeom prst="rect">
            <a:avLst/>
          </a:prstGeom>
        </p:spPr>
      </p:pic>
    </p:spTree>
    <p:extLst>
      <p:ext uri="{BB962C8B-B14F-4D97-AF65-F5344CB8AC3E}">
        <p14:creationId xmlns:p14="http://schemas.microsoft.com/office/powerpoint/2010/main" val="24553227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140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977838"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Popular Linux Forensics Tools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50</a:t>
            </a:fld>
            <a:endParaRPr lang="en-US"/>
          </a:p>
        </p:txBody>
      </p:sp>
      <p:sp>
        <p:nvSpPr>
          <p:cNvPr id="15" name="TextBox 14">
            <a:extLst>
              <a:ext uri="{FF2B5EF4-FFF2-40B4-BE49-F238E27FC236}">
                <a16:creationId xmlns:a16="http://schemas.microsoft.com/office/drawing/2014/main" id="{CBF3D969-8223-EEA7-913C-2AECA793DA82}"/>
              </a:ext>
            </a:extLst>
          </p:cNvPr>
          <p:cNvSpPr txBox="1"/>
          <p:nvPr/>
        </p:nvSpPr>
        <p:spPr>
          <a:xfrm>
            <a:off x="440594" y="1597846"/>
            <a:ext cx="8106400" cy="3046988"/>
          </a:xfrm>
          <a:prstGeom prst="rect">
            <a:avLst/>
          </a:prstGeom>
          <a:noFill/>
        </p:spPr>
        <p:txBody>
          <a:bodyPr wrap="square">
            <a:spAutoFit/>
          </a:bodyPr>
          <a:lstStyle/>
          <a:p>
            <a:pPr algn="just"/>
            <a:r>
              <a:rPr lang="en-US" sz="2400" dirty="0"/>
              <a:t>Linux includes several simple utilities to make imaging and basic analysis of suspect disks and drives </a:t>
            </a:r>
            <a:r>
              <a:rPr lang="en-US" sz="2400" dirty="0" err="1"/>
              <a:t>simpler.These</a:t>
            </a:r>
            <a:r>
              <a:rPr lang="en-US" sz="2400" dirty="0"/>
              <a:t> include:</a:t>
            </a:r>
          </a:p>
          <a:p>
            <a:pPr algn="just"/>
            <a:r>
              <a:rPr lang="en-US" sz="2400" dirty="0"/>
              <a:t>■ dd 	: Command used to copy from an input file or device to an output file or device.</a:t>
            </a:r>
          </a:p>
          <a:p>
            <a:pPr algn="just"/>
            <a:r>
              <a:rPr lang="en-US" sz="2400" dirty="0"/>
              <a:t>■ </a:t>
            </a:r>
            <a:r>
              <a:rPr lang="en-US" sz="2400" dirty="0" err="1"/>
              <a:t>dcfldd</a:t>
            </a:r>
            <a:r>
              <a:rPr lang="en-US" sz="2400" dirty="0"/>
              <a:t>  	:A more advanced variant of dd that shows the progress while imaging.</a:t>
            </a:r>
          </a:p>
          <a:p>
            <a:pPr algn="just"/>
            <a:r>
              <a:rPr lang="en-US" sz="2400" dirty="0"/>
              <a:t>■ </a:t>
            </a:r>
            <a:r>
              <a:rPr lang="en-US" sz="2400" dirty="0" err="1"/>
              <a:t>sfdisk</a:t>
            </a:r>
            <a:r>
              <a:rPr lang="en-US" sz="2400" dirty="0"/>
              <a:t>/</a:t>
            </a:r>
            <a:r>
              <a:rPr lang="en-US" sz="2400" dirty="0" err="1"/>
              <a:t>fdisk</a:t>
            </a:r>
            <a:r>
              <a:rPr lang="en-US" sz="2400" dirty="0"/>
              <a:t>  	:  Used to determine the structure of a disk.</a:t>
            </a:r>
          </a:p>
          <a:p>
            <a:pPr algn="just"/>
            <a:endParaRPr lang="en-US" sz="2400" dirty="0"/>
          </a:p>
        </p:txBody>
      </p:sp>
    </p:spTree>
    <p:extLst>
      <p:ext uri="{BB962C8B-B14F-4D97-AF65-F5344CB8AC3E}">
        <p14:creationId xmlns:p14="http://schemas.microsoft.com/office/powerpoint/2010/main" val="208510542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140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977838"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Popular Linux Forensics Tools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51</a:t>
            </a:fld>
            <a:endParaRPr lang="en-US"/>
          </a:p>
        </p:txBody>
      </p:sp>
      <p:sp>
        <p:nvSpPr>
          <p:cNvPr id="15" name="TextBox 14">
            <a:extLst>
              <a:ext uri="{FF2B5EF4-FFF2-40B4-BE49-F238E27FC236}">
                <a16:creationId xmlns:a16="http://schemas.microsoft.com/office/drawing/2014/main" id="{CBF3D969-8223-EEA7-913C-2AECA793DA82}"/>
              </a:ext>
            </a:extLst>
          </p:cNvPr>
          <p:cNvSpPr txBox="1"/>
          <p:nvPr/>
        </p:nvSpPr>
        <p:spPr>
          <a:xfrm>
            <a:off x="440594" y="1588968"/>
            <a:ext cx="8106400" cy="2308324"/>
          </a:xfrm>
          <a:prstGeom prst="rect">
            <a:avLst/>
          </a:prstGeom>
          <a:noFill/>
        </p:spPr>
        <p:txBody>
          <a:bodyPr wrap="square">
            <a:spAutoFit/>
          </a:bodyPr>
          <a:lstStyle/>
          <a:p>
            <a:r>
              <a:rPr lang="en-US" sz="2400" dirty="0"/>
              <a:t>■ md5sum and sha1sum:  Create and store an MD5 or SHA hash of a file or list of  files (including devices).</a:t>
            </a:r>
          </a:p>
          <a:p>
            <a:r>
              <a:rPr lang="en-US" sz="2400" dirty="0"/>
              <a:t>■ file : Reads file header information in an attempt to ascertain its type, regardless of name or extension.</a:t>
            </a:r>
          </a:p>
          <a:p>
            <a:r>
              <a:rPr lang="en-US" sz="2400" dirty="0"/>
              <a:t>■ </a:t>
            </a:r>
            <a:r>
              <a:rPr lang="en-US" sz="2400" dirty="0" err="1"/>
              <a:t>xxd</a:t>
            </a:r>
            <a:r>
              <a:rPr lang="en-US" sz="2400" dirty="0"/>
              <a:t> : Command line </a:t>
            </a:r>
            <a:r>
              <a:rPr lang="en-US" sz="2400" dirty="0" err="1"/>
              <a:t>hexdump</a:t>
            </a:r>
            <a:r>
              <a:rPr lang="en-US" sz="2400" dirty="0"/>
              <a:t> tool.</a:t>
            </a:r>
          </a:p>
          <a:p>
            <a:endParaRPr lang="en-US" sz="2400" dirty="0"/>
          </a:p>
        </p:txBody>
      </p:sp>
    </p:spTree>
    <p:extLst>
      <p:ext uri="{BB962C8B-B14F-4D97-AF65-F5344CB8AC3E}">
        <p14:creationId xmlns:p14="http://schemas.microsoft.com/office/powerpoint/2010/main" val="33642209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21560</TotalTime>
  <Words>2435</Words>
  <Application>Microsoft Office PowerPoint</Application>
  <PresentationFormat>Widescreen</PresentationFormat>
  <Paragraphs>648</Paragraphs>
  <Slides>51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51</vt:i4>
      </vt:variant>
    </vt:vector>
  </HeadingPairs>
  <TitlesOfParts>
    <vt:vector size="59" baseType="lpstr">
      <vt:lpstr>Arial</vt:lpstr>
      <vt:lpstr>Calibri</vt:lpstr>
      <vt:lpstr>Calibri Light</vt:lpstr>
      <vt:lpstr>Open Sans</vt:lpstr>
      <vt:lpstr>Tahoma</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226</cp:revision>
  <dcterms:created xsi:type="dcterms:W3CDTF">2021-08-03T13:03:26Z</dcterms:created>
  <dcterms:modified xsi:type="dcterms:W3CDTF">2023-01-03T13:38:15Z</dcterms:modified>
</cp:coreProperties>
</file>