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318" r:id="rId3"/>
    <p:sldId id="319" r:id="rId4"/>
    <p:sldId id="320" r:id="rId5"/>
    <p:sldId id="321" r:id="rId6"/>
    <p:sldId id="322" r:id="rId7"/>
    <p:sldId id="323" r:id="rId8"/>
    <p:sldId id="324" r:id="rId9"/>
    <p:sldId id="325" r:id="rId10"/>
    <p:sldId id="326" r:id="rId11"/>
    <p:sldId id="327" r:id="rId12"/>
    <p:sldId id="328" r:id="rId13"/>
    <p:sldId id="329" r:id="rId14"/>
    <p:sldId id="330" r:id="rId15"/>
    <p:sldId id="331" r:id="rId16"/>
    <p:sldId id="332" r:id="rId17"/>
    <p:sldId id="333" r:id="rId18"/>
    <p:sldId id="334" r:id="rId19"/>
    <p:sldId id="335" r:id="rId20"/>
    <p:sldId id="336" r:id="rId21"/>
    <p:sldId id="337" r:id="rId22"/>
    <p:sldId id="338" r:id="rId23"/>
    <p:sldId id="339" r:id="rId24"/>
    <p:sldId id="340" r:id="rId25"/>
    <p:sldId id="341" r:id="rId26"/>
    <p:sldId id="342" r:id="rId27"/>
    <p:sldId id="343" r:id="rId28"/>
    <p:sldId id="344" r:id="rId29"/>
    <p:sldId id="345" r:id="rId30"/>
    <p:sldId id="346" r:id="rId31"/>
    <p:sldId id="347" r:id="rId32"/>
    <p:sldId id="348" r:id="rId33"/>
    <p:sldId id="349" r:id="rId34"/>
    <p:sldId id="350" r:id="rId35"/>
    <p:sldId id="351" r:id="rId36"/>
    <p:sldId id="352" r:id="rId37"/>
    <p:sldId id="353" r:id="rId38"/>
    <p:sldId id="354" r:id="rId39"/>
    <p:sldId id="355" r:id="rId40"/>
    <p:sldId id="291" r:id="rId4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9518"/>
    <a:srgbClr val="24A9E1"/>
    <a:srgbClr val="0A1F6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3971" autoAdjust="0"/>
    <p:restoredTop sz="94660"/>
  </p:normalViewPr>
  <p:slideViewPr>
    <p:cSldViewPr snapToGrid="0">
      <p:cViewPr varScale="1">
        <p:scale>
          <a:sx n="74" d="100"/>
          <a:sy n="74" d="100"/>
        </p:scale>
        <p:origin x="-624" y="-90"/>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8C74A31B-FF56-417B-8DEE-958FFCC6BCD5}" type="datetimeFigureOut">
              <a:rPr lang="en-US" smtClean="0"/>
              <a:t>11/29/2022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6526919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8C74A31B-FF56-417B-8DEE-958FFCC6BCD5}" type="datetimeFigureOut">
              <a:rPr lang="en-US" smtClean="0"/>
              <a:t>11/29/2022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7940292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8C74A31B-FF56-417B-8DEE-958FFCC6BCD5}" type="datetimeFigureOut">
              <a:rPr lang="en-US" smtClean="0"/>
              <a:t>11/29/2022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6409986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8C74A31B-FF56-417B-8DEE-958FFCC6BCD5}" type="datetimeFigureOut">
              <a:rPr lang="en-US" smtClean="0"/>
              <a:t>11/29/2022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228450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8C74A31B-FF56-417B-8DEE-958FFCC6BCD5}" type="datetimeFigureOut">
              <a:rPr lang="en-US" smtClean="0"/>
              <a:t>11/29/2022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969277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8C74A31B-FF56-417B-8DEE-958FFCC6BCD5}" type="datetimeFigureOut">
              <a:rPr lang="en-US" smtClean="0"/>
              <a:t>11/29/2022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9887034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C74A31B-FF56-417B-8DEE-958FFCC6BCD5}" type="datetimeFigureOut">
              <a:rPr lang="en-US" smtClean="0"/>
              <a:t>11/29/2022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6552875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8C74A31B-FF56-417B-8DEE-958FFCC6BCD5}" type="datetimeFigureOut">
              <a:rPr lang="en-US" smtClean="0"/>
              <a:t>11/29/2022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6277237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8C74A31B-FF56-417B-8DEE-958FFCC6BCD5}" type="datetimeFigureOut">
              <a:rPr lang="en-US" smtClean="0"/>
              <a:t>11/29/2022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0439824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8C74A31B-FF56-417B-8DEE-958FFCC6BCD5}" type="datetimeFigureOut">
              <a:rPr lang="en-US" smtClean="0"/>
              <a:t>11/29/2022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0024212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8C74A31B-FF56-417B-8DEE-958FFCC6BCD5}" type="datetimeFigureOut">
              <a:rPr lang="en-US" smtClean="0"/>
              <a:t>11/29/2022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2462943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C74A31B-FF56-417B-8DEE-958FFCC6BCD5}" type="datetimeFigureOut">
              <a:rPr lang="en-US" smtClean="0"/>
              <a:t>11/29/2022</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DED41F8-FC0F-4085-8150-313B6CF05213}" type="slidenum">
              <a:rPr lang="en-US" smtClean="0"/>
              <a:t>‹#›</a:t>
            </a:fld>
            <a:endParaRPr lang="en-US"/>
          </a:p>
        </p:txBody>
      </p:sp>
    </p:spTree>
    <p:extLst>
      <p:ext uri="{BB962C8B-B14F-4D97-AF65-F5344CB8AC3E}">
        <p14:creationId xmlns:p14="http://schemas.microsoft.com/office/powerpoint/2010/main" val="29552454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image" Target="../media/image1.emf"/><Relationship Id="rId1" Type="http://schemas.openxmlformats.org/officeDocument/2006/relationships/slideLayout" Target="../slideLayouts/slideLayout1.xml"/><Relationship Id="rId6" Type="http://schemas.openxmlformats.org/officeDocument/2006/relationships/image" Target="../media/image5.emf"/><Relationship Id="rId5" Type="http://schemas.openxmlformats.org/officeDocument/2006/relationships/image" Target="../media/image4.emf"/><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6.xml"/><Relationship Id="rId6" Type="http://schemas.openxmlformats.org/officeDocument/2006/relationships/hyperlink" Target="https://linuxconfig.org/how-to-install-rhel-8" TargetMode="External"/><Relationship Id="rId5" Type="http://schemas.openxmlformats.org/officeDocument/2006/relationships/image" Target="../media/image9.emf"/><Relationship Id="rId4" Type="http://schemas.openxmlformats.org/officeDocument/2006/relationships/image" Target="../media/image8.emf"/></Relationships>
</file>

<file path=ppt/slides/_rels/slide3.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6.xml"/><Relationship Id="rId5" Type="http://schemas.openxmlformats.org/officeDocument/2006/relationships/image" Target="../media/image9.emf"/><Relationship Id="rId4" Type="http://schemas.openxmlformats.org/officeDocument/2006/relationships/image" Target="../media/image8.emf"/></Relationships>
</file>

<file path=ppt/slides/_rels/slide4.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6.xml"/><Relationship Id="rId5" Type="http://schemas.openxmlformats.org/officeDocument/2006/relationships/image" Target="../media/image9.emf"/><Relationship Id="rId4" Type="http://schemas.openxmlformats.org/officeDocument/2006/relationships/image" Target="../media/image8.emf"/></Relationships>
</file>

<file path=ppt/slides/_rels/slide5.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image" Target="../media/image7.emf"/><Relationship Id="rId7" Type="http://schemas.openxmlformats.org/officeDocument/2006/relationships/image" Target="../media/image11.png"/><Relationship Id="rId2" Type="http://schemas.openxmlformats.org/officeDocument/2006/relationships/image" Target="../media/image6.png"/><Relationship Id="rId1" Type="http://schemas.openxmlformats.org/officeDocument/2006/relationships/slideLayout" Target="../slideLayouts/slideLayout6.xml"/><Relationship Id="rId6" Type="http://schemas.openxmlformats.org/officeDocument/2006/relationships/image" Target="../media/image10.png"/><Relationship Id="rId5" Type="http://schemas.openxmlformats.org/officeDocument/2006/relationships/image" Target="../media/image9.emf"/><Relationship Id="rId4" Type="http://schemas.openxmlformats.org/officeDocument/2006/relationships/image" Target="../media/image8.emf"/></Relationships>
</file>

<file path=ppt/slides/_rels/slide6.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6.xml"/><Relationship Id="rId5" Type="http://schemas.openxmlformats.org/officeDocument/2006/relationships/image" Target="../media/image9.emf"/><Relationship Id="rId4" Type="http://schemas.openxmlformats.org/officeDocument/2006/relationships/image" Target="../media/image8.emf"/></Relationships>
</file>

<file path=ppt/slides/_rels/slide7.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6.xml"/><Relationship Id="rId5" Type="http://schemas.openxmlformats.org/officeDocument/2006/relationships/image" Target="../media/image9.emf"/><Relationship Id="rId4" Type="http://schemas.openxmlformats.org/officeDocument/2006/relationships/image" Target="../media/image8.emf"/></Relationships>
</file>

<file path=ppt/slides/_rels/slide8.xml.rels><?xml version="1.0" encoding="UTF-8" standalone="yes"?>
<Relationships xmlns="http://schemas.openxmlformats.org/package/2006/relationships"><Relationship Id="rId3" Type="http://schemas.openxmlformats.org/officeDocument/2006/relationships/image" Target="../media/image7.emf"/><Relationship Id="rId7" Type="http://schemas.openxmlformats.org/officeDocument/2006/relationships/image" Target="../media/image14.png"/><Relationship Id="rId2" Type="http://schemas.openxmlformats.org/officeDocument/2006/relationships/image" Target="../media/image6.png"/><Relationship Id="rId1" Type="http://schemas.openxmlformats.org/officeDocument/2006/relationships/slideLayout" Target="../slideLayouts/slideLayout6.xml"/><Relationship Id="rId6" Type="http://schemas.openxmlformats.org/officeDocument/2006/relationships/image" Target="../media/image13.png"/><Relationship Id="rId5" Type="http://schemas.openxmlformats.org/officeDocument/2006/relationships/image" Target="../media/image9.emf"/><Relationship Id="rId4" Type="http://schemas.openxmlformats.org/officeDocument/2006/relationships/image" Target="../media/image8.emf"/></Relationships>
</file>

<file path=ppt/slides/_rels/slide9.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6.xml"/><Relationship Id="rId5" Type="http://schemas.openxmlformats.org/officeDocument/2006/relationships/image" Target="../media/image9.emf"/><Relationship Id="rId4" Type="http://schemas.openxmlformats.org/officeDocument/2006/relationships/image" Target="../media/image8.emf"/></Relationships>
</file>

<file path=ppt/slides/_rels/slide10.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6.xml"/><Relationship Id="rId5" Type="http://schemas.openxmlformats.org/officeDocument/2006/relationships/image" Target="../media/image9.emf"/><Relationship Id="rId4" Type="http://schemas.openxmlformats.org/officeDocument/2006/relationships/image" Target="../media/image8.emf"/></Relationships>
</file>

<file path=ppt/slides/_rels/slide11.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6.xml"/><Relationship Id="rId6" Type="http://schemas.openxmlformats.org/officeDocument/2006/relationships/hyperlink" Target="https://access.redhat.com/node/4079021" TargetMode="External"/><Relationship Id="rId5" Type="http://schemas.openxmlformats.org/officeDocument/2006/relationships/image" Target="../media/image9.emf"/><Relationship Id="rId4" Type="http://schemas.openxmlformats.org/officeDocument/2006/relationships/image" Target="../media/image8.emf"/></Relationships>
</file>

<file path=ppt/slides/_rels/slide12.xml.rels><?xml version="1.0" encoding="UTF-8" standalone="yes"?>
<Relationships xmlns="http://schemas.openxmlformats.org/package/2006/relationships"><Relationship Id="rId3" Type="http://schemas.openxmlformats.org/officeDocument/2006/relationships/image" Target="../media/image7.emf"/><Relationship Id="rId7" Type="http://schemas.openxmlformats.org/officeDocument/2006/relationships/hyperlink" Target="https://access.redhat.com/documentation/en-us/red_hat_enterprise_linux/8/html/package_manifest/appstream-repository#AppStream-modules" TargetMode="External"/><Relationship Id="rId2" Type="http://schemas.openxmlformats.org/officeDocument/2006/relationships/image" Target="../media/image6.png"/><Relationship Id="rId1" Type="http://schemas.openxmlformats.org/officeDocument/2006/relationships/slideLayout" Target="../slideLayouts/slideLayout6.xml"/><Relationship Id="rId6" Type="http://schemas.openxmlformats.org/officeDocument/2006/relationships/hyperlink" Target="https://access.redhat.com/documentation/en-us/red_hat_enterprise_linux/8/html/installing_managing_and_removing_user-space_components/" TargetMode="External"/><Relationship Id="rId5" Type="http://schemas.openxmlformats.org/officeDocument/2006/relationships/image" Target="../media/image9.emf"/><Relationship Id="rId4" Type="http://schemas.openxmlformats.org/officeDocument/2006/relationships/image" Target="../media/image8.emf"/></Relationships>
</file>

<file path=ppt/slides/_rels/slide13.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6.xml"/><Relationship Id="rId5" Type="http://schemas.openxmlformats.org/officeDocument/2006/relationships/image" Target="../media/image9.emf"/><Relationship Id="rId4" Type="http://schemas.openxmlformats.org/officeDocument/2006/relationships/image" Target="../media/image8.emf"/></Relationships>
</file>

<file path=ppt/slides/_rels/slide14.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6.xml"/><Relationship Id="rId6" Type="http://schemas.openxmlformats.org/officeDocument/2006/relationships/image" Target="../media/image15.png"/><Relationship Id="rId5" Type="http://schemas.openxmlformats.org/officeDocument/2006/relationships/image" Target="../media/image9.emf"/><Relationship Id="rId4" Type="http://schemas.openxmlformats.org/officeDocument/2006/relationships/image" Target="../media/image8.emf"/></Relationships>
</file>

<file path=ppt/slides/_rels/slide15.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6.xml"/><Relationship Id="rId6" Type="http://schemas.openxmlformats.org/officeDocument/2006/relationships/image" Target="../media/image16.png"/><Relationship Id="rId5" Type="http://schemas.openxmlformats.org/officeDocument/2006/relationships/image" Target="../media/image9.emf"/><Relationship Id="rId4" Type="http://schemas.openxmlformats.org/officeDocument/2006/relationships/image" Target="../media/image8.emf"/></Relationships>
</file>

<file path=ppt/slides/_rels/slide16.xml.rels><?xml version="1.0" encoding="UTF-8" standalone="yes"?>
<Relationships xmlns="http://schemas.openxmlformats.org/package/2006/relationships"><Relationship Id="rId8" Type="http://schemas.openxmlformats.org/officeDocument/2006/relationships/image" Target="../media/image19.png"/><Relationship Id="rId3" Type="http://schemas.openxmlformats.org/officeDocument/2006/relationships/image" Target="../media/image7.emf"/><Relationship Id="rId7" Type="http://schemas.openxmlformats.org/officeDocument/2006/relationships/image" Target="../media/image18.png"/><Relationship Id="rId2" Type="http://schemas.openxmlformats.org/officeDocument/2006/relationships/image" Target="../media/image6.png"/><Relationship Id="rId1" Type="http://schemas.openxmlformats.org/officeDocument/2006/relationships/slideLayout" Target="../slideLayouts/slideLayout6.xml"/><Relationship Id="rId6" Type="http://schemas.openxmlformats.org/officeDocument/2006/relationships/image" Target="../media/image17.png"/><Relationship Id="rId5" Type="http://schemas.openxmlformats.org/officeDocument/2006/relationships/image" Target="../media/image9.emf"/><Relationship Id="rId4" Type="http://schemas.openxmlformats.org/officeDocument/2006/relationships/image" Target="../media/image8.emf"/></Relationships>
</file>

<file path=ppt/slides/_rels/slide17.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6.xml"/><Relationship Id="rId5" Type="http://schemas.openxmlformats.org/officeDocument/2006/relationships/image" Target="../media/image9.emf"/><Relationship Id="rId4" Type="http://schemas.openxmlformats.org/officeDocument/2006/relationships/image" Target="../media/image8.emf"/></Relationships>
</file>

<file path=ppt/slides/_rels/slide18.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6.xml"/><Relationship Id="rId6" Type="http://schemas.openxmlformats.org/officeDocument/2006/relationships/image" Target="../media/image20.png"/><Relationship Id="rId5" Type="http://schemas.openxmlformats.org/officeDocument/2006/relationships/image" Target="../media/image9.emf"/><Relationship Id="rId4" Type="http://schemas.openxmlformats.org/officeDocument/2006/relationships/image" Target="../media/image8.emf"/></Relationships>
</file>

<file path=ppt/slides/_rels/slide19.xml.rels><?xml version="1.0" encoding="UTF-8" standalone="yes"?>
<Relationships xmlns="http://schemas.openxmlformats.org/package/2006/relationships"><Relationship Id="rId3" Type="http://schemas.openxmlformats.org/officeDocument/2006/relationships/image" Target="../media/image7.emf"/><Relationship Id="rId7" Type="http://schemas.openxmlformats.org/officeDocument/2006/relationships/image" Target="../media/image22.png"/><Relationship Id="rId2" Type="http://schemas.openxmlformats.org/officeDocument/2006/relationships/image" Target="../media/image6.png"/><Relationship Id="rId1" Type="http://schemas.openxmlformats.org/officeDocument/2006/relationships/slideLayout" Target="../slideLayouts/slideLayout6.xml"/><Relationship Id="rId6" Type="http://schemas.openxmlformats.org/officeDocument/2006/relationships/image" Target="../media/image21.png"/><Relationship Id="rId5" Type="http://schemas.openxmlformats.org/officeDocument/2006/relationships/image" Target="../media/image9.emf"/><Relationship Id="rId4" Type="http://schemas.openxmlformats.org/officeDocument/2006/relationships/image" Target="../media/image8.emf"/></Relationships>
</file>

<file path=ppt/slides/_rels/slide20.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6.xml"/><Relationship Id="rId6" Type="http://schemas.openxmlformats.org/officeDocument/2006/relationships/image" Target="../media/image23.png"/><Relationship Id="rId5" Type="http://schemas.openxmlformats.org/officeDocument/2006/relationships/image" Target="../media/image9.emf"/><Relationship Id="rId4" Type="http://schemas.openxmlformats.org/officeDocument/2006/relationships/image" Target="../media/image8.emf"/></Relationships>
</file>

<file path=ppt/slides/_rels/slide21.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6.xml"/><Relationship Id="rId6" Type="http://schemas.openxmlformats.org/officeDocument/2006/relationships/image" Target="../media/image24.png"/><Relationship Id="rId5" Type="http://schemas.openxmlformats.org/officeDocument/2006/relationships/image" Target="../media/image9.emf"/><Relationship Id="rId4" Type="http://schemas.openxmlformats.org/officeDocument/2006/relationships/image" Target="../media/image8.emf"/></Relationships>
</file>

<file path=ppt/slides/_rels/slide22.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6.xml"/><Relationship Id="rId5" Type="http://schemas.openxmlformats.org/officeDocument/2006/relationships/image" Target="../media/image9.emf"/><Relationship Id="rId4" Type="http://schemas.openxmlformats.org/officeDocument/2006/relationships/image" Target="../media/image8.emf"/></Relationships>
</file>

<file path=ppt/slides/_rels/slide23.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6.xml"/><Relationship Id="rId5" Type="http://schemas.openxmlformats.org/officeDocument/2006/relationships/image" Target="../media/image9.emf"/><Relationship Id="rId4" Type="http://schemas.openxmlformats.org/officeDocument/2006/relationships/image" Target="../media/image8.emf"/></Relationships>
</file>

<file path=ppt/slides/_rels/slide24.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6.xml"/><Relationship Id="rId5" Type="http://schemas.openxmlformats.org/officeDocument/2006/relationships/image" Target="../media/image9.emf"/><Relationship Id="rId4" Type="http://schemas.openxmlformats.org/officeDocument/2006/relationships/image" Target="../media/image8.emf"/></Relationships>
</file>

<file path=ppt/slides/_rels/slide25.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6.xml"/><Relationship Id="rId5" Type="http://schemas.openxmlformats.org/officeDocument/2006/relationships/image" Target="../media/image9.emf"/><Relationship Id="rId4" Type="http://schemas.openxmlformats.org/officeDocument/2006/relationships/image" Target="../media/image8.emf"/></Relationships>
</file>

<file path=ppt/slides/_rels/slide26.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6.xml"/><Relationship Id="rId5" Type="http://schemas.openxmlformats.org/officeDocument/2006/relationships/image" Target="../media/image9.emf"/><Relationship Id="rId4" Type="http://schemas.openxmlformats.org/officeDocument/2006/relationships/image" Target="../media/image8.emf"/></Relationships>
</file>

<file path=ppt/slides/_rels/slide27.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6.xml"/><Relationship Id="rId5" Type="http://schemas.openxmlformats.org/officeDocument/2006/relationships/image" Target="../media/image9.emf"/><Relationship Id="rId4" Type="http://schemas.openxmlformats.org/officeDocument/2006/relationships/image" Target="../media/image8.emf"/></Relationships>
</file>

<file path=ppt/slides/_rels/slide28.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6.xml"/><Relationship Id="rId6" Type="http://schemas.openxmlformats.org/officeDocument/2006/relationships/hyperlink" Target="https://www.tecmint.com/download-rhel-8-for-free/" TargetMode="External"/><Relationship Id="rId5" Type="http://schemas.openxmlformats.org/officeDocument/2006/relationships/image" Target="../media/image9.emf"/><Relationship Id="rId4" Type="http://schemas.openxmlformats.org/officeDocument/2006/relationships/image" Target="../media/image8.emf"/></Relationships>
</file>

<file path=ppt/slides/_rels/slide29.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6.xml"/><Relationship Id="rId6" Type="http://schemas.openxmlformats.org/officeDocument/2006/relationships/hyperlink" Target="https://www.tecmint.com/create-rhel-9-local-repository/" TargetMode="External"/><Relationship Id="rId5" Type="http://schemas.openxmlformats.org/officeDocument/2006/relationships/image" Target="../media/image9.emf"/><Relationship Id="rId4" Type="http://schemas.openxmlformats.org/officeDocument/2006/relationships/image" Target="../media/image8.emf"/></Relationships>
</file>

<file path=ppt/slides/_rels/slide30.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6.xml"/><Relationship Id="rId6" Type="http://schemas.openxmlformats.org/officeDocument/2006/relationships/hyperlink" Target="https://developers.redhat.com/products/rhel/download" TargetMode="External"/><Relationship Id="rId5" Type="http://schemas.openxmlformats.org/officeDocument/2006/relationships/image" Target="../media/image9.emf"/><Relationship Id="rId4" Type="http://schemas.openxmlformats.org/officeDocument/2006/relationships/image" Target="../media/image8.emf"/></Relationships>
</file>

<file path=ppt/slides/_rels/slide31.xml.rels><?xml version="1.0" encoding="UTF-8" standalone="yes"?>
<Relationships xmlns="http://schemas.openxmlformats.org/package/2006/relationships"><Relationship Id="rId3" Type="http://schemas.openxmlformats.org/officeDocument/2006/relationships/image" Target="../media/image7.emf"/><Relationship Id="rId7" Type="http://schemas.openxmlformats.org/officeDocument/2006/relationships/image" Target="../media/image26.png"/><Relationship Id="rId2" Type="http://schemas.openxmlformats.org/officeDocument/2006/relationships/image" Target="../media/image6.png"/><Relationship Id="rId1" Type="http://schemas.openxmlformats.org/officeDocument/2006/relationships/slideLayout" Target="../slideLayouts/slideLayout6.xml"/><Relationship Id="rId6" Type="http://schemas.openxmlformats.org/officeDocument/2006/relationships/image" Target="../media/image25.png"/><Relationship Id="rId5" Type="http://schemas.openxmlformats.org/officeDocument/2006/relationships/image" Target="../media/image9.emf"/><Relationship Id="rId4" Type="http://schemas.openxmlformats.org/officeDocument/2006/relationships/image" Target="../media/image8.emf"/></Relationships>
</file>

<file path=ppt/slides/_rels/slide32.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6.xml"/><Relationship Id="rId6" Type="http://schemas.openxmlformats.org/officeDocument/2006/relationships/image" Target="../media/image27.png"/><Relationship Id="rId5" Type="http://schemas.openxmlformats.org/officeDocument/2006/relationships/image" Target="../media/image9.emf"/><Relationship Id="rId4" Type="http://schemas.openxmlformats.org/officeDocument/2006/relationships/image" Target="../media/image8.emf"/></Relationships>
</file>

<file path=ppt/slides/_rels/slide33.xml.rels><?xml version="1.0" encoding="UTF-8" standalone="yes"?>
<Relationships xmlns="http://schemas.openxmlformats.org/package/2006/relationships"><Relationship Id="rId3" Type="http://schemas.openxmlformats.org/officeDocument/2006/relationships/image" Target="../media/image7.emf"/><Relationship Id="rId7" Type="http://schemas.openxmlformats.org/officeDocument/2006/relationships/image" Target="../media/image29.png"/><Relationship Id="rId2" Type="http://schemas.openxmlformats.org/officeDocument/2006/relationships/image" Target="../media/image6.png"/><Relationship Id="rId1" Type="http://schemas.openxmlformats.org/officeDocument/2006/relationships/slideLayout" Target="../slideLayouts/slideLayout6.xml"/><Relationship Id="rId6" Type="http://schemas.openxmlformats.org/officeDocument/2006/relationships/image" Target="../media/image28.png"/><Relationship Id="rId5" Type="http://schemas.openxmlformats.org/officeDocument/2006/relationships/image" Target="../media/image9.emf"/><Relationship Id="rId4" Type="http://schemas.openxmlformats.org/officeDocument/2006/relationships/image" Target="../media/image8.emf"/></Relationships>
</file>

<file path=ppt/slides/_rels/slide34.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6.xml"/><Relationship Id="rId6" Type="http://schemas.openxmlformats.org/officeDocument/2006/relationships/image" Target="../media/image30.png"/><Relationship Id="rId5" Type="http://schemas.openxmlformats.org/officeDocument/2006/relationships/image" Target="../media/image9.emf"/><Relationship Id="rId4" Type="http://schemas.openxmlformats.org/officeDocument/2006/relationships/image" Target="../media/image8.emf"/></Relationships>
</file>

<file path=ppt/slides/_rels/slide35.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6.xml"/><Relationship Id="rId6" Type="http://schemas.openxmlformats.org/officeDocument/2006/relationships/image" Target="../media/image31.png"/><Relationship Id="rId5" Type="http://schemas.openxmlformats.org/officeDocument/2006/relationships/image" Target="../media/image9.emf"/><Relationship Id="rId4" Type="http://schemas.openxmlformats.org/officeDocument/2006/relationships/image" Target="../media/image8.emf"/></Relationships>
</file>

<file path=ppt/slides/_rels/slide36.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6.xml"/><Relationship Id="rId6" Type="http://schemas.openxmlformats.org/officeDocument/2006/relationships/image" Target="../media/image32.png"/><Relationship Id="rId5" Type="http://schemas.openxmlformats.org/officeDocument/2006/relationships/image" Target="../media/image9.emf"/><Relationship Id="rId4" Type="http://schemas.openxmlformats.org/officeDocument/2006/relationships/image" Target="../media/image8.emf"/></Relationships>
</file>

<file path=ppt/slides/_rels/slide37.xml.rels><?xml version="1.0" encoding="UTF-8" standalone="yes"?>
<Relationships xmlns="http://schemas.openxmlformats.org/package/2006/relationships"><Relationship Id="rId8" Type="http://schemas.openxmlformats.org/officeDocument/2006/relationships/image" Target="../media/image33.png"/><Relationship Id="rId3" Type="http://schemas.openxmlformats.org/officeDocument/2006/relationships/image" Target="../media/image7.emf"/><Relationship Id="rId7" Type="http://schemas.openxmlformats.org/officeDocument/2006/relationships/hyperlink" Target="https://www.tecmint.com/dnf-commands-for-fedora-rpm-package-management/" TargetMode="External"/><Relationship Id="rId2" Type="http://schemas.openxmlformats.org/officeDocument/2006/relationships/image" Target="../media/image6.png"/><Relationship Id="rId1" Type="http://schemas.openxmlformats.org/officeDocument/2006/relationships/slideLayout" Target="../slideLayouts/slideLayout6.xml"/><Relationship Id="rId6" Type="http://schemas.openxmlformats.org/officeDocument/2006/relationships/hyperlink" Target="https://www.tecmint.com/20-linux-yum-yellowdog-updater-modified-commands-for-package-mangement/" TargetMode="External"/><Relationship Id="rId5" Type="http://schemas.openxmlformats.org/officeDocument/2006/relationships/image" Target="../media/image9.emf"/><Relationship Id="rId4" Type="http://schemas.openxmlformats.org/officeDocument/2006/relationships/image" Target="../media/image8.emf"/></Relationships>
</file>

<file path=ppt/slides/_rels/slide38.xml.rels><?xml version="1.0" encoding="UTF-8" standalone="yes"?>
<Relationships xmlns="http://schemas.openxmlformats.org/package/2006/relationships"><Relationship Id="rId3" Type="http://schemas.openxmlformats.org/officeDocument/2006/relationships/image" Target="../media/image7.emf"/><Relationship Id="rId7" Type="http://schemas.openxmlformats.org/officeDocument/2006/relationships/image" Target="../media/image35.png"/><Relationship Id="rId2" Type="http://schemas.openxmlformats.org/officeDocument/2006/relationships/image" Target="../media/image6.png"/><Relationship Id="rId1" Type="http://schemas.openxmlformats.org/officeDocument/2006/relationships/slideLayout" Target="../slideLayouts/slideLayout6.xml"/><Relationship Id="rId6" Type="http://schemas.openxmlformats.org/officeDocument/2006/relationships/image" Target="../media/image34.png"/><Relationship Id="rId5" Type="http://schemas.openxmlformats.org/officeDocument/2006/relationships/image" Target="../media/image9.emf"/><Relationship Id="rId4" Type="http://schemas.openxmlformats.org/officeDocument/2006/relationships/image" Target="../media/image8.emf"/></Relationships>
</file>

<file path=ppt/slides/_rels/slide39.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6.xml"/><Relationship Id="rId6" Type="http://schemas.openxmlformats.org/officeDocument/2006/relationships/image" Target="../media/image36.png"/><Relationship Id="rId5" Type="http://schemas.openxmlformats.org/officeDocument/2006/relationships/image" Target="../media/image9.emf"/><Relationship Id="rId4" Type="http://schemas.openxmlformats.org/officeDocument/2006/relationships/image" Target="../media/image8.emf"/></Relationships>
</file>

<file path=ppt/slides/_rels/slide40.xml.rels><?xml version="1.0" encoding="UTF-8" standalone="yes"?>
<Relationships xmlns="http://schemas.openxmlformats.org/package/2006/relationships"><Relationship Id="rId3" Type="http://schemas.openxmlformats.org/officeDocument/2006/relationships/image" Target="../media/image37.emf"/><Relationship Id="rId2" Type="http://schemas.openxmlformats.org/officeDocument/2006/relationships/image" Target="../media/image1.emf"/><Relationship Id="rId1" Type="http://schemas.openxmlformats.org/officeDocument/2006/relationships/slideLayout" Target="../slideLayouts/slideLayout1.xml"/><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575549" y="114671"/>
            <a:ext cx="11616451" cy="6680068"/>
          </a:xfrm>
          <a:prstGeom prst="rect">
            <a:avLst/>
          </a:prstGeom>
        </p:spPr>
      </p:pic>
      <p:pic>
        <p:nvPicPr>
          <p:cNvPr id="4" name="Picture 3"/>
          <p:cNvPicPr>
            <a:picLocks noChangeAspect="1"/>
          </p:cNvPicPr>
          <p:nvPr/>
        </p:nvPicPr>
        <p:blipFill rotWithShape="1">
          <a:blip r:embed="rId3"/>
          <a:srcRect l="984" r="914" b="11911"/>
          <a:stretch/>
        </p:blipFill>
        <p:spPr>
          <a:xfrm>
            <a:off x="0" y="4199708"/>
            <a:ext cx="12200709" cy="2688772"/>
          </a:xfrm>
          <a:prstGeom prst="rect">
            <a:avLst/>
          </a:prstGeom>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30762" y="4963885"/>
            <a:ext cx="1699476" cy="1524000"/>
          </a:xfrm>
          <a:prstGeom prst="rect">
            <a:avLst/>
          </a:prstGeom>
        </p:spPr>
      </p:pic>
      <p:pic>
        <p:nvPicPr>
          <p:cNvPr id="12" name="Picture 11"/>
          <p:cNvPicPr>
            <a:picLocks noChangeAspect="1"/>
          </p:cNvPicPr>
          <p:nvPr/>
        </p:nvPicPr>
        <p:blipFill>
          <a:blip r:embed="rId5"/>
          <a:stretch>
            <a:fillRect/>
          </a:stretch>
        </p:blipFill>
        <p:spPr>
          <a:xfrm>
            <a:off x="0" y="-9940"/>
            <a:ext cx="8552985" cy="1947075"/>
          </a:xfrm>
          <a:prstGeom prst="rect">
            <a:avLst/>
          </a:prstGeom>
        </p:spPr>
      </p:pic>
      <p:pic>
        <p:nvPicPr>
          <p:cNvPr id="13" name="Picture 12"/>
          <p:cNvPicPr>
            <a:picLocks noChangeAspect="1"/>
          </p:cNvPicPr>
          <p:nvPr/>
        </p:nvPicPr>
        <p:blipFill>
          <a:blip r:embed="rId6"/>
          <a:stretch>
            <a:fillRect/>
          </a:stretch>
        </p:blipFill>
        <p:spPr>
          <a:xfrm>
            <a:off x="2678806" y="3338986"/>
            <a:ext cx="9778239" cy="971937"/>
          </a:xfrm>
          <a:prstGeom prst="rect">
            <a:avLst/>
          </a:prstGeom>
        </p:spPr>
      </p:pic>
      <p:sp>
        <p:nvSpPr>
          <p:cNvPr id="11" name="Rectangle 10"/>
          <p:cNvSpPr/>
          <p:nvPr/>
        </p:nvSpPr>
        <p:spPr>
          <a:xfrm>
            <a:off x="5971607" y="3244334"/>
            <a:ext cx="248786" cy="369332"/>
          </a:xfrm>
          <a:prstGeom prst="rect">
            <a:avLst/>
          </a:prstGeom>
        </p:spPr>
        <p:txBody>
          <a:bodyPr wrap="none">
            <a:spAutoFit/>
          </a:bodyPr>
          <a:lstStyle/>
          <a:p>
            <a:r>
              <a:rPr lang="ar-EG" dirty="0"/>
              <a:t> </a:t>
            </a:r>
          </a:p>
        </p:txBody>
      </p:sp>
      <p:sp>
        <p:nvSpPr>
          <p:cNvPr id="14" name="Rectangle 13"/>
          <p:cNvSpPr/>
          <p:nvPr/>
        </p:nvSpPr>
        <p:spPr>
          <a:xfrm>
            <a:off x="5971607" y="3244334"/>
            <a:ext cx="248786" cy="369332"/>
          </a:xfrm>
          <a:prstGeom prst="rect">
            <a:avLst/>
          </a:prstGeom>
        </p:spPr>
        <p:txBody>
          <a:bodyPr wrap="none">
            <a:spAutoFit/>
          </a:bodyPr>
          <a:lstStyle/>
          <a:p>
            <a:r>
              <a:rPr lang="ar-EG" dirty="0"/>
              <a:t> </a:t>
            </a:r>
          </a:p>
        </p:txBody>
      </p:sp>
      <p:sp>
        <p:nvSpPr>
          <p:cNvPr id="17" name="Rectangle 16"/>
          <p:cNvSpPr/>
          <p:nvPr/>
        </p:nvSpPr>
        <p:spPr>
          <a:xfrm>
            <a:off x="0" y="61478"/>
            <a:ext cx="9646276" cy="2369880"/>
          </a:xfrm>
          <a:prstGeom prst="rect">
            <a:avLst/>
          </a:prstGeom>
        </p:spPr>
        <p:txBody>
          <a:bodyPr wrap="square">
            <a:spAutoFit/>
          </a:bodyPr>
          <a:lstStyle/>
          <a:p>
            <a:r>
              <a:rPr lang="en-US" sz="2800" b="1" dirty="0" smtClean="0">
                <a:solidFill>
                  <a:srgbClr val="FF9518"/>
                </a:solidFill>
                <a:latin typeface="Calibri" panose="020F0502020204030204" pitchFamily="34" charset="0"/>
              </a:rPr>
              <a:t>RHSA (Admin 1) </a:t>
            </a:r>
            <a:r>
              <a:rPr lang="de-DE" sz="2800" b="1" dirty="0">
                <a:solidFill>
                  <a:srgbClr val="FF9518"/>
                </a:solidFill>
                <a:latin typeface="Calibri" panose="020F0502020204030204" pitchFamily="34" charset="0"/>
              </a:rPr>
              <a:t>Red Hat Enterprise Linux 8 Essentials</a:t>
            </a:r>
            <a:r>
              <a:rPr lang="en-US" sz="2800" b="1" dirty="0">
                <a:solidFill>
                  <a:srgbClr val="FF9518"/>
                </a:solidFill>
                <a:latin typeface="Calibri" panose="020F0502020204030204" pitchFamily="34" charset="0"/>
              </a:rPr>
              <a:t> </a:t>
            </a:r>
            <a:endParaRPr lang="en-US" sz="2800" b="1" dirty="0" smtClean="0">
              <a:solidFill>
                <a:srgbClr val="FF9518"/>
              </a:solidFill>
              <a:latin typeface="Calibri" panose="020F0502020204030204" pitchFamily="34" charset="0"/>
            </a:endParaRPr>
          </a:p>
          <a:p>
            <a:r>
              <a:rPr lang="en-US" sz="2800" b="1" dirty="0">
                <a:solidFill>
                  <a:srgbClr val="FF9518"/>
                </a:solidFill>
                <a:latin typeface="Calibri" panose="020F0502020204030204" pitchFamily="34" charset="0"/>
              </a:rPr>
              <a:t>       </a:t>
            </a:r>
            <a:r>
              <a:rPr lang="en-US" sz="2800" b="1" dirty="0">
                <a:solidFill>
                  <a:srgbClr val="FFC000"/>
                </a:solidFill>
                <a:latin typeface="Tajawal"/>
              </a:rPr>
              <a:t>  </a:t>
            </a:r>
            <a:endParaRPr lang="en-US" sz="2800" b="1" dirty="0" smtClean="0">
              <a:solidFill>
                <a:srgbClr val="FFC000"/>
              </a:solidFill>
              <a:latin typeface="Tajawal"/>
            </a:endParaRPr>
          </a:p>
          <a:p>
            <a:r>
              <a:rPr lang="en-US" sz="2800" b="1" dirty="0" smtClean="0">
                <a:solidFill>
                  <a:srgbClr val="FFC000"/>
                </a:solidFill>
                <a:latin typeface="Tajawal"/>
              </a:rPr>
              <a:t>Prepared </a:t>
            </a:r>
            <a:r>
              <a:rPr lang="en-US" sz="2800" b="1" dirty="0">
                <a:solidFill>
                  <a:srgbClr val="FFC000"/>
                </a:solidFill>
                <a:latin typeface="Tajawal"/>
              </a:rPr>
              <a:t>by</a:t>
            </a:r>
            <a:r>
              <a:rPr lang="en-US" sz="2800" b="1" dirty="0">
                <a:solidFill>
                  <a:srgbClr val="24A9E1"/>
                </a:solidFill>
                <a:latin typeface="Tajawal"/>
              </a:rPr>
              <a:t> Eng. Taghreed </a:t>
            </a:r>
            <a:r>
              <a:rPr lang="en-US" sz="2800" b="1" dirty="0" smtClean="0">
                <a:solidFill>
                  <a:srgbClr val="24A9E1"/>
                </a:solidFill>
                <a:latin typeface="Tajawal"/>
              </a:rPr>
              <a:t>Elsayed</a:t>
            </a:r>
          </a:p>
          <a:p>
            <a:pPr algn="ctr"/>
            <a:r>
              <a:rPr lang="en-US" sz="2800" b="1" dirty="0">
                <a:solidFill>
                  <a:srgbClr val="24A9E1"/>
                </a:solidFill>
                <a:latin typeface="Tajawal"/>
              </a:rPr>
              <a:t> </a:t>
            </a:r>
            <a:r>
              <a:rPr lang="en-US" sz="2800" b="1" dirty="0" smtClean="0">
                <a:solidFill>
                  <a:srgbClr val="24A9E1"/>
                </a:solidFill>
                <a:latin typeface="Tajawal"/>
              </a:rPr>
              <a:t>                                           </a:t>
            </a:r>
            <a:r>
              <a:rPr lang="en-US" sz="2800" b="1" dirty="0" smtClean="0">
                <a:solidFill>
                  <a:srgbClr val="FF9518"/>
                </a:solidFill>
                <a:latin typeface="Tajawal"/>
              </a:rPr>
              <a:t>Lecture </a:t>
            </a:r>
            <a:r>
              <a:rPr lang="en-US" sz="2800" b="1" dirty="0" smtClean="0">
                <a:solidFill>
                  <a:srgbClr val="FF9518"/>
                </a:solidFill>
                <a:latin typeface="Tajawal"/>
              </a:rPr>
              <a:t>9</a:t>
            </a:r>
            <a:endParaRPr lang="en-US" sz="2800" dirty="0"/>
          </a:p>
          <a:p>
            <a:r>
              <a:rPr lang="en-US" dirty="0"/>
              <a:t/>
            </a:r>
            <a:br>
              <a:rPr lang="en-US" dirty="0"/>
            </a:br>
            <a:endParaRPr lang="ar-EG" dirty="0"/>
          </a:p>
        </p:txBody>
      </p:sp>
      <p:sp>
        <p:nvSpPr>
          <p:cNvPr id="3" name="Rectangle 2"/>
          <p:cNvSpPr/>
          <p:nvPr/>
        </p:nvSpPr>
        <p:spPr>
          <a:xfrm>
            <a:off x="3865052" y="3549200"/>
            <a:ext cx="7405745" cy="584775"/>
          </a:xfrm>
          <a:prstGeom prst="rect">
            <a:avLst/>
          </a:prstGeom>
        </p:spPr>
        <p:txBody>
          <a:bodyPr wrap="none">
            <a:spAutoFit/>
          </a:bodyPr>
          <a:lstStyle/>
          <a:p>
            <a:r>
              <a:rPr lang="en-US" sz="3200" b="1" dirty="0" smtClean="0">
                <a:solidFill>
                  <a:srgbClr val="FF0000"/>
                </a:solidFill>
              </a:rPr>
              <a:t>Installing and updating software packages </a:t>
            </a:r>
            <a:endParaRPr lang="en-US" sz="3200" b="1" dirty="0" smtClean="0">
              <a:solidFill>
                <a:srgbClr val="FF0000"/>
              </a:solidFill>
            </a:endParaRPr>
          </a:p>
        </p:txBody>
      </p:sp>
    </p:spTree>
    <p:extLst>
      <p:ext uri="{BB962C8B-B14F-4D97-AF65-F5344CB8AC3E}">
        <p14:creationId xmlns:p14="http://schemas.microsoft.com/office/powerpoint/2010/main" val="187042944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19324" y="5774190"/>
            <a:ext cx="1222425" cy="1096206"/>
          </a:xfrm>
          <a:prstGeom prst="rect">
            <a:avLst/>
          </a:prstGeom>
        </p:spPr>
      </p:pic>
      <p:pic>
        <p:nvPicPr>
          <p:cNvPr id="3" name="Picture 2"/>
          <p:cNvPicPr>
            <a:picLocks noChangeAspect="1"/>
          </p:cNvPicPr>
          <p:nvPr/>
        </p:nvPicPr>
        <p:blipFill>
          <a:blip r:embed="rId3"/>
          <a:stretch>
            <a:fillRect/>
          </a:stretch>
        </p:blipFill>
        <p:spPr>
          <a:xfrm>
            <a:off x="1858507" y="6502766"/>
            <a:ext cx="9902229" cy="204838"/>
          </a:xfrm>
          <a:prstGeom prst="rect">
            <a:avLst/>
          </a:prstGeom>
        </p:spPr>
      </p:pic>
      <p:pic>
        <p:nvPicPr>
          <p:cNvPr id="4" name="Picture 3"/>
          <p:cNvPicPr>
            <a:picLocks noChangeAspect="1"/>
          </p:cNvPicPr>
          <p:nvPr/>
        </p:nvPicPr>
        <p:blipFill>
          <a:blip r:embed="rId4"/>
          <a:stretch>
            <a:fillRect/>
          </a:stretch>
        </p:blipFill>
        <p:spPr>
          <a:xfrm>
            <a:off x="-119326" y="2284813"/>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 y="0"/>
            <a:ext cx="11057859" cy="1610200"/>
          </a:xfrm>
          <a:prstGeom prst="rect">
            <a:avLst/>
          </a:prstGeom>
        </p:spPr>
      </p:pic>
      <p:sp>
        <p:nvSpPr>
          <p:cNvPr id="8" name="TextBox 7"/>
          <p:cNvSpPr txBox="1"/>
          <p:nvPr/>
        </p:nvSpPr>
        <p:spPr>
          <a:xfrm>
            <a:off x="536510" y="236724"/>
            <a:ext cx="955710" cy="954107"/>
          </a:xfrm>
          <a:prstGeom prst="rect">
            <a:avLst/>
          </a:prstGeom>
          <a:noFill/>
        </p:spPr>
        <p:txBody>
          <a:bodyPr wrap="none" rtlCol="0">
            <a:spAutoFit/>
          </a:bodyPr>
          <a:lstStyle/>
          <a:p>
            <a:pPr algn="ctr"/>
            <a:r>
              <a:rPr lang="en-US" sz="2800" dirty="0" smtClean="0">
                <a:solidFill>
                  <a:schemeClr val="bg1"/>
                </a:solidFill>
                <a:latin typeface="Tajawal Medium" panose="00000600000000000000" pitchFamily="2" charset="-78"/>
                <a:cs typeface="Tajawal Medium" panose="00000600000000000000" pitchFamily="2" charset="-78"/>
              </a:rPr>
              <a:t>Chapter</a:t>
            </a:r>
          </a:p>
          <a:p>
            <a:pPr algn="ctr"/>
            <a:r>
              <a:rPr lang="en-US" sz="2800" dirty="0" smtClean="0">
                <a:solidFill>
                  <a:schemeClr val="bg1"/>
                </a:solidFill>
                <a:latin typeface="Tajawal Medium" panose="00000600000000000000" pitchFamily="2" charset="-78"/>
                <a:cs typeface="Tajawal Medium" panose="00000600000000000000" pitchFamily="2" charset="-78"/>
              </a:rPr>
              <a:t>13</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itle 9"/>
          <p:cNvSpPr>
            <a:spLocks noGrp="1"/>
          </p:cNvSpPr>
          <p:nvPr>
            <p:ph type="title"/>
          </p:nvPr>
        </p:nvSpPr>
        <p:spPr/>
        <p:txBody>
          <a:bodyPr>
            <a:normAutofit fontScale="90000"/>
          </a:bodyPr>
          <a:lstStyle/>
          <a:p>
            <a:pPr algn="ctr"/>
            <a:r>
              <a:rPr lang="en-US" sz="3200" dirty="0" smtClean="0"/>
              <a:t/>
            </a:r>
            <a:br>
              <a:rPr lang="en-US" sz="3200" dirty="0" smtClean="0"/>
            </a:br>
            <a:r>
              <a:rPr lang="en-US" sz="3200" dirty="0">
                <a:solidFill>
                  <a:schemeClr val="bg1"/>
                </a:solidFill>
              </a:rPr>
              <a:t/>
            </a:r>
            <a:br>
              <a:rPr lang="en-US" sz="3200" dirty="0">
                <a:solidFill>
                  <a:schemeClr val="bg1"/>
                </a:solidFill>
              </a:rPr>
            </a:br>
            <a:r>
              <a:rPr lang="en-US" sz="3200" dirty="0"/>
              <a:t/>
            </a:r>
            <a:br>
              <a:rPr lang="en-US" sz="3200" dirty="0"/>
            </a:br>
            <a:endParaRPr lang="ar-EG" sz="3200" dirty="0"/>
          </a:p>
        </p:txBody>
      </p:sp>
      <p:sp>
        <p:nvSpPr>
          <p:cNvPr id="12" name="Rectangle 11"/>
          <p:cNvSpPr/>
          <p:nvPr/>
        </p:nvSpPr>
        <p:spPr>
          <a:xfrm>
            <a:off x="2770347" y="512712"/>
            <a:ext cx="7405745" cy="584775"/>
          </a:xfrm>
          <a:prstGeom prst="rect">
            <a:avLst/>
          </a:prstGeom>
        </p:spPr>
        <p:txBody>
          <a:bodyPr wrap="none">
            <a:spAutoFit/>
          </a:bodyPr>
          <a:lstStyle/>
          <a:p>
            <a:r>
              <a:rPr lang="en-US" sz="3200" b="1" dirty="0" smtClean="0">
                <a:solidFill>
                  <a:srgbClr val="FF0000"/>
                </a:solidFill>
              </a:rPr>
              <a:t>Installing and updating software packages </a:t>
            </a:r>
            <a:endParaRPr lang="en-US" sz="3200" b="1" dirty="0" smtClean="0">
              <a:solidFill>
                <a:srgbClr val="FF0000"/>
              </a:solidFill>
            </a:endParaRPr>
          </a:p>
        </p:txBody>
      </p:sp>
      <p:sp>
        <p:nvSpPr>
          <p:cNvPr id="11" name="Rectangle 2"/>
          <p:cNvSpPr>
            <a:spLocks noChangeArrowheads="1"/>
          </p:cNvSpPr>
          <p:nvPr/>
        </p:nvSpPr>
        <p:spPr bwMode="auto">
          <a:xfrm>
            <a:off x="536510" y="1651818"/>
            <a:ext cx="10847077" cy="4243733"/>
          </a:xfrm>
          <a:prstGeom prst="rect">
            <a:avLst/>
          </a:prstGeom>
          <a:noFill/>
          <a:ln>
            <a:noFill/>
          </a:ln>
        </p:spPr>
        <p:style>
          <a:lnRef idx="2">
            <a:schemeClr val="accent5"/>
          </a:lnRef>
          <a:fillRef idx="1">
            <a:schemeClr val="lt1"/>
          </a:fillRef>
          <a:effectRef idx="0">
            <a:schemeClr val="accent5"/>
          </a:effectRef>
          <a:fontRef idx="minor">
            <a:schemeClr val="dk1"/>
          </a:fontRef>
        </p:style>
        <p:txBody>
          <a:bodyPr vert="horz" wrap="square" lIns="0" tIns="0" rIns="0" bIns="179331"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400" b="1" i="0" u="none" strike="noStrike" cap="none" normalizeH="0" baseline="0" dirty="0" smtClean="0">
                <a:ln>
                  <a:noFill/>
                </a:ln>
                <a:solidFill>
                  <a:srgbClr val="FFC000"/>
                </a:solidFill>
                <a:effectLst/>
                <a:latin typeface="Oswald"/>
                <a:cs typeface="Arial" pitchFamily="34" charset="0"/>
              </a:rPr>
              <a:t>What is a package?</a:t>
            </a:r>
          </a:p>
          <a:p>
            <a:pPr marL="342900" marR="0" lvl="0" indent="-342900" algn="l" defTabSz="914400" rtl="0" eaLnBrk="0" fontAlgn="base" latinLnBrk="0" hangingPunct="0">
              <a:lnSpc>
                <a:spcPct val="100000"/>
              </a:lnSpc>
              <a:spcBef>
                <a:spcPct val="0"/>
              </a:spcBef>
              <a:spcAft>
                <a:spcPct val="0"/>
              </a:spcAft>
              <a:buClrTx/>
              <a:buSzTx/>
              <a:buFont typeface="Wingdings" pitchFamily="2" charset="2"/>
              <a:buChar char="q"/>
              <a:tabLst/>
            </a:pPr>
            <a:r>
              <a:rPr kumimoji="0" lang="en-US" sz="2400" b="0" i="0" u="none" strike="noStrike" cap="none" normalizeH="0" baseline="0" dirty="0" smtClean="0">
                <a:ln>
                  <a:noFill/>
                </a:ln>
                <a:solidFill>
                  <a:srgbClr val="444444"/>
                </a:solidFill>
                <a:effectLst/>
                <a:latin typeface="Source Serif Pro"/>
                <a:cs typeface="Arial" pitchFamily="34" charset="0"/>
              </a:rPr>
              <a:t>In </a:t>
            </a:r>
            <a:r>
              <a:rPr kumimoji="0" lang="en-US" sz="2400" b="0" i="0" u="none" strike="noStrike" cap="none" normalizeH="0" baseline="0" dirty="0" smtClean="0">
                <a:ln>
                  <a:noFill/>
                </a:ln>
                <a:solidFill>
                  <a:srgbClr val="3498DB"/>
                </a:solidFill>
                <a:effectLst/>
                <a:latin typeface="Source Serif Pro"/>
                <a:cs typeface="Arial" pitchFamily="34" charset="0"/>
                <a:hlinkClick r:id="rId6"/>
              </a:rPr>
              <a:t>RHEL 8</a:t>
            </a:r>
            <a:r>
              <a:rPr kumimoji="0" lang="en-US" sz="2400" b="0" i="0" u="none" strike="noStrike" cap="none" normalizeH="0" baseline="0" dirty="0" smtClean="0">
                <a:ln>
                  <a:noFill/>
                </a:ln>
                <a:solidFill>
                  <a:srgbClr val="444444"/>
                </a:solidFill>
                <a:effectLst/>
                <a:latin typeface="Source Serif Pro"/>
                <a:cs typeface="Arial" pitchFamily="34" charset="0"/>
              </a:rPr>
              <a:t> / </a:t>
            </a:r>
            <a:r>
              <a:rPr kumimoji="0" lang="en-US" sz="2400" b="0" i="0" u="none" strike="noStrike" cap="none" normalizeH="0" baseline="0" dirty="0" err="1" smtClean="0">
                <a:ln>
                  <a:noFill/>
                </a:ln>
                <a:solidFill>
                  <a:srgbClr val="444444"/>
                </a:solidFill>
                <a:effectLst/>
                <a:latin typeface="Source Serif Pro"/>
                <a:cs typeface="Arial" pitchFamily="34" charset="0"/>
              </a:rPr>
              <a:t>CentOS</a:t>
            </a:r>
            <a:r>
              <a:rPr kumimoji="0" lang="en-US" sz="2400" b="0" i="0" u="none" strike="noStrike" cap="none" normalizeH="0" baseline="0" dirty="0" smtClean="0">
                <a:ln>
                  <a:noFill/>
                </a:ln>
                <a:solidFill>
                  <a:srgbClr val="444444"/>
                </a:solidFill>
                <a:effectLst/>
                <a:latin typeface="Source Serif Pro"/>
                <a:cs typeface="Arial" pitchFamily="34" charset="0"/>
              </a:rPr>
              <a:t> 8, like in all modern </a:t>
            </a:r>
            <a:r>
              <a:rPr kumimoji="0" lang="en-US" sz="2400" b="0" i="0" u="none" strike="noStrike" cap="none" normalizeH="0" baseline="0" dirty="0" err="1" smtClean="0">
                <a:ln>
                  <a:noFill/>
                </a:ln>
                <a:solidFill>
                  <a:srgbClr val="444444"/>
                </a:solidFill>
                <a:effectLst/>
                <a:latin typeface="Source Serif Pro"/>
                <a:cs typeface="Arial" pitchFamily="34" charset="0"/>
              </a:rPr>
              <a:t>linux</a:t>
            </a:r>
            <a:r>
              <a:rPr kumimoji="0" lang="en-US" sz="2400" b="0" i="0" u="none" strike="noStrike" cap="none" normalizeH="0" baseline="0" dirty="0" smtClean="0">
                <a:ln>
                  <a:noFill/>
                </a:ln>
                <a:solidFill>
                  <a:srgbClr val="444444"/>
                </a:solidFill>
                <a:effectLst/>
                <a:latin typeface="Source Serif Pro"/>
                <a:cs typeface="Arial" pitchFamily="34" charset="0"/>
              </a:rPr>
              <a:t> distributions, software is organized in repositories, in the form of packages.</a:t>
            </a:r>
          </a:p>
          <a:p>
            <a:pPr marL="342900" marR="0" lvl="0" indent="-342900" algn="l" defTabSz="914400" rtl="0" eaLnBrk="0" fontAlgn="base" latinLnBrk="0" hangingPunct="0">
              <a:lnSpc>
                <a:spcPct val="100000"/>
              </a:lnSpc>
              <a:spcBef>
                <a:spcPct val="0"/>
              </a:spcBef>
              <a:spcAft>
                <a:spcPct val="0"/>
              </a:spcAft>
              <a:buClrTx/>
              <a:buSzTx/>
              <a:buFont typeface="Wingdings" pitchFamily="2" charset="2"/>
              <a:buChar char="q"/>
              <a:tabLst/>
            </a:pPr>
            <a:r>
              <a:rPr kumimoji="0" lang="en-US" sz="2400" b="0" i="0" u="none" strike="noStrike" cap="none" normalizeH="0" baseline="0" dirty="0" smtClean="0">
                <a:ln>
                  <a:noFill/>
                </a:ln>
                <a:solidFill>
                  <a:srgbClr val="FF0000"/>
                </a:solidFill>
                <a:effectLst/>
                <a:latin typeface="Source Serif Pro"/>
                <a:cs typeface="Arial" pitchFamily="34" charset="0"/>
              </a:rPr>
              <a:t>what exactly is a package? </a:t>
            </a:r>
            <a:r>
              <a:rPr kumimoji="0" lang="en-US" sz="2400" b="0" i="0" u="none" strike="noStrike" cap="none" normalizeH="0" baseline="0" dirty="0" smtClean="0">
                <a:ln>
                  <a:noFill/>
                </a:ln>
                <a:solidFill>
                  <a:srgbClr val="444444"/>
                </a:solidFill>
                <a:effectLst/>
                <a:latin typeface="Source Serif Pro"/>
                <a:cs typeface="Arial" pitchFamily="34" charset="0"/>
              </a:rPr>
              <a:t>A package is basically a compressed archive which contains the files associated with a specific software, like compiled binaries and libraries, plus metadata and instructions about where and how those files should be installed on the system, the external dependencies the software needs to run correctly and more. </a:t>
            </a:r>
          </a:p>
          <a:p>
            <a:pPr marL="342900" marR="0" lvl="0" indent="-342900" algn="l" defTabSz="914400" rtl="0" eaLnBrk="0" fontAlgn="base" latinLnBrk="0" hangingPunct="0">
              <a:lnSpc>
                <a:spcPct val="100000"/>
              </a:lnSpc>
              <a:spcBef>
                <a:spcPct val="0"/>
              </a:spcBef>
              <a:spcAft>
                <a:spcPct val="0"/>
              </a:spcAft>
              <a:buClrTx/>
              <a:buSzTx/>
              <a:buFont typeface="Wingdings" pitchFamily="2" charset="2"/>
              <a:buChar char="q"/>
              <a:tabLst/>
            </a:pPr>
            <a:r>
              <a:rPr kumimoji="0" lang="en-US" sz="2400" b="0" i="0" u="sng" strike="noStrike" cap="none" normalizeH="0" baseline="0" dirty="0" smtClean="0">
                <a:ln>
                  <a:noFill/>
                </a:ln>
                <a:solidFill>
                  <a:srgbClr val="92D050"/>
                </a:solidFill>
                <a:effectLst/>
                <a:latin typeface="Source Serif Pro"/>
                <a:cs typeface="Arial" pitchFamily="34" charset="0"/>
              </a:rPr>
              <a:t>RHEL and </a:t>
            </a:r>
            <a:r>
              <a:rPr kumimoji="0" lang="en-US" sz="2400" b="0" i="0" u="sng" strike="noStrike" cap="none" normalizeH="0" baseline="0" dirty="0" err="1" smtClean="0">
                <a:ln>
                  <a:noFill/>
                </a:ln>
                <a:solidFill>
                  <a:srgbClr val="92D050"/>
                </a:solidFill>
                <a:effectLst/>
                <a:latin typeface="Source Serif Pro"/>
                <a:cs typeface="Arial" pitchFamily="34" charset="0"/>
              </a:rPr>
              <a:t>CentOS</a:t>
            </a:r>
            <a:r>
              <a:rPr kumimoji="0" lang="en-US" sz="2400" b="0" i="0" u="none" strike="noStrike" cap="none" normalizeH="0" baseline="0" dirty="0" smtClean="0">
                <a:ln>
                  <a:noFill/>
                </a:ln>
                <a:solidFill>
                  <a:srgbClr val="444444"/>
                </a:solidFill>
                <a:effectLst/>
                <a:latin typeface="Source Serif Pro"/>
                <a:cs typeface="Arial" pitchFamily="34" charset="0"/>
              </a:rPr>
              <a:t> uses the </a:t>
            </a:r>
            <a:r>
              <a:rPr kumimoji="0" lang="en-US" sz="2400" b="1" i="0" u="sng" strike="noStrike" cap="none" normalizeH="0" baseline="0" dirty="0" smtClean="0">
                <a:ln>
                  <a:noFill/>
                </a:ln>
                <a:solidFill>
                  <a:srgbClr val="FF8C00"/>
                </a:solidFill>
                <a:effectLst/>
                <a:latin typeface="Courier New" pitchFamily="49" charset="0"/>
                <a:cs typeface="Courier New" pitchFamily="49" charset="0"/>
              </a:rPr>
              <a:t>rpm</a:t>
            </a:r>
            <a:r>
              <a:rPr kumimoji="0" lang="en-US" sz="2400" b="0" i="0" u="sng" strike="noStrike" cap="none" normalizeH="0" baseline="0" dirty="0" smtClean="0">
                <a:ln>
                  <a:noFill/>
                </a:ln>
                <a:solidFill>
                  <a:srgbClr val="444444"/>
                </a:solidFill>
                <a:effectLst/>
                <a:latin typeface="Source Serif Pro"/>
                <a:cs typeface="Arial" pitchFamily="34" charset="0"/>
              </a:rPr>
              <a:t> package </a:t>
            </a:r>
            <a:r>
              <a:rPr kumimoji="0" lang="en-US" sz="2400" b="0" i="0" u="none" strike="noStrike" cap="none" normalizeH="0" baseline="0" dirty="0" smtClean="0">
                <a:ln>
                  <a:noFill/>
                </a:ln>
                <a:solidFill>
                  <a:srgbClr val="444444"/>
                </a:solidFill>
                <a:effectLst/>
                <a:latin typeface="Source Serif Pro"/>
                <a:cs typeface="Arial" pitchFamily="34" charset="0"/>
              </a:rPr>
              <a:t>format which was invented by Red Hat itself: in this tutorial we will see how to install and manage rpm packages on Red Hat Enterprise Linux 8.</a:t>
            </a:r>
            <a:endParaRPr kumimoji="0" lang="en-US" sz="2400" b="0" i="0" u="none" strike="noStrike" cap="none" normalizeH="0" baseline="0" dirty="0" smtClean="0">
              <a:ln>
                <a:noFill/>
              </a:ln>
              <a:solidFill>
                <a:schemeClr val="tx1"/>
              </a:solidFill>
              <a:effectLst/>
              <a:latin typeface="Arial" pitchFamily="34" charset="0"/>
              <a:cs typeface="Arial" pitchFamily="34" charset="0"/>
            </a:endParaRPr>
          </a:p>
        </p:txBody>
      </p:sp>
    </p:spTree>
    <p:extLst>
      <p:ext uri="{BB962C8B-B14F-4D97-AF65-F5344CB8AC3E}">
        <p14:creationId xmlns:p14="http://schemas.microsoft.com/office/powerpoint/2010/main" val="215050243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19324" y="5774190"/>
            <a:ext cx="1222425" cy="1096206"/>
          </a:xfrm>
          <a:prstGeom prst="rect">
            <a:avLst/>
          </a:prstGeom>
        </p:spPr>
      </p:pic>
      <p:pic>
        <p:nvPicPr>
          <p:cNvPr id="3" name="Picture 2"/>
          <p:cNvPicPr>
            <a:picLocks noChangeAspect="1"/>
          </p:cNvPicPr>
          <p:nvPr/>
        </p:nvPicPr>
        <p:blipFill>
          <a:blip r:embed="rId3"/>
          <a:stretch>
            <a:fillRect/>
          </a:stretch>
        </p:blipFill>
        <p:spPr>
          <a:xfrm>
            <a:off x="1858507" y="6502766"/>
            <a:ext cx="9902229" cy="204838"/>
          </a:xfrm>
          <a:prstGeom prst="rect">
            <a:avLst/>
          </a:prstGeom>
        </p:spPr>
      </p:pic>
      <p:pic>
        <p:nvPicPr>
          <p:cNvPr id="4" name="Picture 3"/>
          <p:cNvPicPr>
            <a:picLocks noChangeAspect="1"/>
          </p:cNvPicPr>
          <p:nvPr/>
        </p:nvPicPr>
        <p:blipFill>
          <a:blip r:embed="rId4"/>
          <a:stretch>
            <a:fillRect/>
          </a:stretch>
        </p:blipFill>
        <p:spPr>
          <a:xfrm>
            <a:off x="-119326" y="2284813"/>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 y="0"/>
            <a:ext cx="11057859" cy="1610200"/>
          </a:xfrm>
          <a:prstGeom prst="rect">
            <a:avLst/>
          </a:prstGeom>
        </p:spPr>
      </p:pic>
      <p:sp>
        <p:nvSpPr>
          <p:cNvPr id="8" name="TextBox 7"/>
          <p:cNvSpPr txBox="1"/>
          <p:nvPr/>
        </p:nvSpPr>
        <p:spPr>
          <a:xfrm>
            <a:off x="536510" y="236724"/>
            <a:ext cx="955710" cy="954107"/>
          </a:xfrm>
          <a:prstGeom prst="rect">
            <a:avLst/>
          </a:prstGeom>
          <a:noFill/>
        </p:spPr>
        <p:txBody>
          <a:bodyPr wrap="none" rtlCol="0">
            <a:spAutoFit/>
          </a:bodyPr>
          <a:lstStyle/>
          <a:p>
            <a:pPr algn="ctr"/>
            <a:r>
              <a:rPr lang="en-US" sz="2800" dirty="0" smtClean="0">
                <a:solidFill>
                  <a:schemeClr val="bg1"/>
                </a:solidFill>
                <a:latin typeface="Tajawal Medium" panose="00000600000000000000" pitchFamily="2" charset="-78"/>
                <a:cs typeface="Tajawal Medium" panose="00000600000000000000" pitchFamily="2" charset="-78"/>
              </a:rPr>
              <a:t>Chapter</a:t>
            </a:r>
          </a:p>
          <a:p>
            <a:pPr algn="ctr"/>
            <a:r>
              <a:rPr lang="en-US" sz="2800" dirty="0" smtClean="0">
                <a:solidFill>
                  <a:schemeClr val="bg1"/>
                </a:solidFill>
                <a:latin typeface="Tajawal Medium" panose="00000600000000000000" pitchFamily="2" charset="-78"/>
                <a:cs typeface="Tajawal Medium" panose="00000600000000000000" pitchFamily="2" charset="-78"/>
              </a:rPr>
              <a:t>13</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itle 9"/>
          <p:cNvSpPr>
            <a:spLocks noGrp="1"/>
          </p:cNvSpPr>
          <p:nvPr>
            <p:ph type="title"/>
          </p:nvPr>
        </p:nvSpPr>
        <p:spPr/>
        <p:txBody>
          <a:bodyPr>
            <a:normAutofit fontScale="90000"/>
          </a:bodyPr>
          <a:lstStyle/>
          <a:p>
            <a:pPr algn="ctr"/>
            <a:r>
              <a:rPr lang="en-US" sz="3200" dirty="0" smtClean="0"/>
              <a:t/>
            </a:r>
            <a:br>
              <a:rPr lang="en-US" sz="3200" dirty="0" smtClean="0"/>
            </a:br>
            <a:r>
              <a:rPr lang="en-US" sz="3200" dirty="0">
                <a:solidFill>
                  <a:schemeClr val="bg1"/>
                </a:solidFill>
              </a:rPr>
              <a:t/>
            </a:r>
            <a:br>
              <a:rPr lang="en-US" sz="3200" dirty="0">
                <a:solidFill>
                  <a:schemeClr val="bg1"/>
                </a:solidFill>
              </a:rPr>
            </a:br>
            <a:r>
              <a:rPr lang="en-US" sz="3200" dirty="0"/>
              <a:t/>
            </a:r>
            <a:br>
              <a:rPr lang="en-US" sz="3200" dirty="0"/>
            </a:br>
            <a:endParaRPr lang="ar-EG" sz="3200" dirty="0"/>
          </a:p>
        </p:txBody>
      </p:sp>
      <p:sp>
        <p:nvSpPr>
          <p:cNvPr id="12" name="Rectangle 11"/>
          <p:cNvSpPr/>
          <p:nvPr/>
        </p:nvSpPr>
        <p:spPr>
          <a:xfrm>
            <a:off x="2770347" y="512712"/>
            <a:ext cx="7405745" cy="584775"/>
          </a:xfrm>
          <a:prstGeom prst="rect">
            <a:avLst/>
          </a:prstGeom>
        </p:spPr>
        <p:txBody>
          <a:bodyPr wrap="none">
            <a:spAutoFit/>
          </a:bodyPr>
          <a:lstStyle/>
          <a:p>
            <a:r>
              <a:rPr lang="en-US" sz="3200" b="1" dirty="0" smtClean="0">
                <a:solidFill>
                  <a:srgbClr val="FF0000"/>
                </a:solidFill>
              </a:rPr>
              <a:t>Installing and updating software packages </a:t>
            </a:r>
            <a:endParaRPr lang="en-US" sz="3200" b="1" dirty="0" smtClean="0">
              <a:solidFill>
                <a:srgbClr val="FF0000"/>
              </a:solidFill>
            </a:endParaRPr>
          </a:p>
        </p:txBody>
      </p:sp>
      <p:sp>
        <p:nvSpPr>
          <p:cNvPr id="7" name="Rectangle 1"/>
          <p:cNvSpPr>
            <a:spLocks noChangeArrowheads="1"/>
          </p:cNvSpPr>
          <p:nvPr/>
        </p:nvSpPr>
        <p:spPr bwMode="auto">
          <a:xfrm>
            <a:off x="1014365" y="1610200"/>
            <a:ext cx="10746371" cy="3505069"/>
          </a:xfrm>
          <a:prstGeom prst="rect">
            <a:avLst/>
          </a:prstGeom>
          <a:noFill/>
          <a:ln w="9525">
            <a:solidFill>
              <a:schemeClr val="tx1"/>
            </a:solidFill>
            <a:miter lim="800000"/>
            <a:headEnd/>
            <a:tailEnd/>
          </a:ln>
          <a:effectLst/>
        </p:spPr>
        <p:txBody>
          <a:bodyPr vert="horz" wrap="square" lIns="0" tIns="0" rIns="0" bIns="179331"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400" b="1" i="0" u="none" strike="noStrike" cap="none" normalizeH="0" baseline="0" dirty="0" smtClean="0">
                <a:ln>
                  <a:noFill/>
                </a:ln>
                <a:solidFill>
                  <a:srgbClr val="92D050"/>
                </a:solidFill>
                <a:effectLst/>
                <a:latin typeface="Oswald"/>
                <a:cs typeface="Arial" pitchFamily="34" charset="0"/>
              </a:rPr>
              <a:t>RPM: The Red Hat Package Manager and yum</a:t>
            </a:r>
          </a:p>
          <a:p>
            <a:pPr marL="0" marR="0" lvl="0" indent="0" algn="ctr" defTabSz="914400" rtl="0" eaLnBrk="1" fontAlgn="base" latinLnBrk="0" hangingPunct="1">
              <a:lnSpc>
                <a:spcPct val="100000"/>
              </a:lnSpc>
              <a:spcBef>
                <a:spcPct val="0"/>
              </a:spcBef>
              <a:spcAft>
                <a:spcPct val="0"/>
              </a:spcAft>
              <a:buClrTx/>
              <a:buSzTx/>
              <a:buFontTx/>
              <a:buNone/>
              <a:tabLst/>
            </a:pPr>
            <a:endParaRPr kumimoji="0" lang="en-US" sz="2400" b="1" i="0" u="none" strike="noStrike" cap="none" normalizeH="0" baseline="0" dirty="0" smtClean="0">
              <a:ln>
                <a:noFill/>
              </a:ln>
              <a:solidFill>
                <a:srgbClr val="92D050"/>
              </a:solidFill>
              <a:effectLst/>
              <a:latin typeface="Oswald"/>
              <a:cs typeface="Arial" pitchFamily="34" charset="0"/>
            </a:endParaRPr>
          </a:p>
          <a:p>
            <a:pPr marL="342900" marR="0" lvl="0" indent="-342900" algn="l" defTabSz="914400" rtl="0" eaLnBrk="0" fontAlgn="base" latinLnBrk="0" hangingPunct="0">
              <a:lnSpc>
                <a:spcPct val="100000"/>
              </a:lnSpc>
              <a:spcBef>
                <a:spcPct val="0"/>
              </a:spcBef>
              <a:spcAft>
                <a:spcPct val="0"/>
              </a:spcAft>
              <a:buClrTx/>
              <a:buSzTx/>
              <a:buFont typeface="Wingdings" pitchFamily="2" charset="2"/>
              <a:buChar char="q"/>
              <a:tabLst/>
            </a:pPr>
            <a:r>
              <a:rPr kumimoji="0" lang="en-US" sz="2400" b="0" i="0" u="none" strike="noStrike" cap="none" normalizeH="0" baseline="0" dirty="0" smtClean="0">
                <a:ln>
                  <a:noFill/>
                </a:ln>
                <a:solidFill>
                  <a:srgbClr val="444444"/>
                </a:solidFill>
                <a:effectLst/>
                <a:latin typeface="Source Serif Pro"/>
                <a:cs typeface="Arial" pitchFamily="34" charset="0"/>
              </a:rPr>
              <a:t>To ease the management of rpm packages, the </a:t>
            </a:r>
            <a:r>
              <a:rPr kumimoji="0" lang="en-US" sz="2400" b="1" i="0" u="none" strike="noStrike" cap="none" normalizeH="0" baseline="0" dirty="0" smtClean="0">
                <a:ln>
                  <a:noFill/>
                </a:ln>
                <a:solidFill>
                  <a:srgbClr val="FF8C00"/>
                </a:solidFill>
                <a:effectLst/>
                <a:latin typeface="Courier New" pitchFamily="49" charset="0"/>
                <a:cs typeface="Courier New" pitchFamily="49" charset="0"/>
              </a:rPr>
              <a:t>rpm package manager</a:t>
            </a:r>
            <a:r>
              <a:rPr kumimoji="0" lang="en-US" sz="2400" b="0" i="0" u="none" strike="noStrike" cap="none" normalizeH="0" baseline="0" dirty="0" smtClean="0">
                <a:ln>
                  <a:noFill/>
                </a:ln>
                <a:solidFill>
                  <a:srgbClr val="444444"/>
                </a:solidFill>
                <a:effectLst/>
                <a:latin typeface="Source Serif Pro"/>
                <a:cs typeface="Arial" pitchFamily="34" charset="0"/>
              </a:rPr>
              <a:t> was created. </a:t>
            </a:r>
          </a:p>
          <a:p>
            <a:pPr marL="342900" marR="0" lvl="0" indent="-342900" algn="l" defTabSz="914400" rtl="0" eaLnBrk="0" fontAlgn="base" latinLnBrk="0" hangingPunct="0">
              <a:lnSpc>
                <a:spcPct val="100000"/>
              </a:lnSpc>
              <a:spcBef>
                <a:spcPct val="0"/>
              </a:spcBef>
              <a:spcAft>
                <a:spcPct val="0"/>
              </a:spcAft>
              <a:buClrTx/>
              <a:buSzTx/>
              <a:buFont typeface="Wingdings" pitchFamily="2" charset="2"/>
              <a:buChar char="q"/>
              <a:tabLst/>
            </a:pPr>
            <a:r>
              <a:rPr kumimoji="0" lang="en-US" sz="2400" b="0" i="0" u="none" strike="noStrike" cap="none" normalizeH="0" baseline="0" dirty="0" smtClean="0">
                <a:ln>
                  <a:noFill/>
                </a:ln>
                <a:solidFill>
                  <a:srgbClr val="444444"/>
                </a:solidFill>
                <a:effectLst/>
                <a:latin typeface="Source Serif Pro"/>
                <a:cs typeface="Arial" pitchFamily="34" charset="0"/>
              </a:rPr>
              <a:t>Although very powerful, it is focused on single packages, so it is not able to resolve dependencies. </a:t>
            </a:r>
          </a:p>
          <a:p>
            <a:pPr marL="342900" marR="0" lvl="0" indent="-342900" algn="l" defTabSz="914400" rtl="0" eaLnBrk="0" fontAlgn="base" latinLnBrk="0" hangingPunct="0">
              <a:lnSpc>
                <a:spcPct val="100000"/>
              </a:lnSpc>
              <a:spcBef>
                <a:spcPct val="0"/>
              </a:spcBef>
              <a:spcAft>
                <a:spcPct val="0"/>
              </a:spcAft>
              <a:buClrTx/>
              <a:buSzTx/>
              <a:buFont typeface="Wingdings" pitchFamily="2" charset="2"/>
              <a:buChar char="q"/>
              <a:tabLst/>
            </a:pPr>
            <a:r>
              <a:rPr kumimoji="0" lang="en-US" sz="2400" b="0" i="0" u="none" strike="noStrike" cap="none" normalizeH="0" baseline="0" dirty="0" smtClean="0">
                <a:ln>
                  <a:noFill/>
                </a:ln>
                <a:solidFill>
                  <a:srgbClr val="444444"/>
                </a:solidFill>
                <a:effectLst/>
                <a:latin typeface="Source Serif Pro"/>
                <a:cs typeface="Arial" pitchFamily="34" charset="0"/>
              </a:rPr>
              <a:t>To manage the relationships between packages, and avoid the infamous dependency hell, first </a:t>
            </a:r>
            <a:r>
              <a:rPr kumimoji="0" lang="en-US" sz="2400" b="1" i="0" u="none" strike="noStrike" cap="none" normalizeH="0" baseline="0" dirty="0" smtClean="0">
                <a:ln>
                  <a:noFill/>
                </a:ln>
                <a:solidFill>
                  <a:srgbClr val="FF8C00"/>
                </a:solidFill>
                <a:effectLst/>
                <a:latin typeface="Courier New" pitchFamily="49" charset="0"/>
                <a:cs typeface="Courier New" pitchFamily="49" charset="0"/>
              </a:rPr>
              <a:t>yum</a:t>
            </a:r>
            <a:r>
              <a:rPr kumimoji="0" lang="en-US" sz="2400" b="0" i="0" u="none" strike="noStrike" cap="none" normalizeH="0" baseline="0" dirty="0" smtClean="0">
                <a:ln>
                  <a:noFill/>
                </a:ln>
                <a:solidFill>
                  <a:srgbClr val="444444"/>
                </a:solidFill>
                <a:effectLst/>
                <a:latin typeface="Source Serif Pro"/>
                <a:cs typeface="Arial" pitchFamily="34" charset="0"/>
              </a:rPr>
              <a:t> package manager (Yellow Updater Modified) and then its evolution,</a:t>
            </a:r>
            <a:endParaRPr kumimoji="0" lang="en-US" sz="2400" b="0" i="0" u="none" strike="noStrike" cap="none" normalizeH="0" baseline="0" dirty="0" smtClean="0">
              <a:ln>
                <a:noFill/>
              </a:ln>
              <a:solidFill>
                <a:schemeClr val="tx1"/>
              </a:solidFill>
              <a:effectLst/>
              <a:latin typeface="Arial" pitchFamily="34" charset="0"/>
              <a:cs typeface="Arial" pitchFamily="34" charset="0"/>
            </a:endParaRPr>
          </a:p>
        </p:txBody>
      </p:sp>
    </p:spTree>
    <p:extLst>
      <p:ext uri="{BB962C8B-B14F-4D97-AF65-F5344CB8AC3E}">
        <p14:creationId xmlns:p14="http://schemas.microsoft.com/office/powerpoint/2010/main" val="246748865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19324" y="5774190"/>
            <a:ext cx="1222425" cy="1096206"/>
          </a:xfrm>
          <a:prstGeom prst="rect">
            <a:avLst/>
          </a:prstGeom>
        </p:spPr>
      </p:pic>
      <p:pic>
        <p:nvPicPr>
          <p:cNvPr id="3" name="Picture 2"/>
          <p:cNvPicPr>
            <a:picLocks noChangeAspect="1"/>
          </p:cNvPicPr>
          <p:nvPr/>
        </p:nvPicPr>
        <p:blipFill>
          <a:blip r:embed="rId3"/>
          <a:stretch>
            <a:fillRect/>
          </a:stretch>
        </p:blipFill>
        <p:spPr>
          <a:xfrm>
            <a:off x="1858507" y="6502766"/>
            <a:ext cx="9902229" cy="204838"/>
          </a:xfrm>
          <a:prstGeom prst="rect">
            <a:avLst/>
          </a:prstGeom>
        </p:spPr>
      </p:pic>
      <p:pic>
        <p:nvPicPr>
          <p:cNvPr id="4" name="Picture 3"/>
          <p:cNvPicPr>
            <a:picLocks noChangeAspect="1"/>
          </p:cNvPicPr>
          <p:nvPr/>
        </p:nvPicPr>
        <p:blipFill>
          <a:blip r:embed="rId4"/>
          <a:stretch>
            <a:fillRect/>
          </a:stretch>
        </p:blipFill>
        <p:spPr>
          <a:xfrm>
            <a:off x="-119326" y="2284813"/>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 y="0"/>
            <a:ext cx="11057859" cy="1610200"/>
          </a:xfrm>
          <a:prstGeom prst="rect">
            <a:avLst/>
          </a:prstGeom>
        </p:spPr>
      </p:pic>
      <p:sp>
        <p:nvSpPr>
          <p:cNvPr id="8" name="TextBox 7"/>
          <p:cNvSpPr txBox="1"/>
          <p:nvPr/>
        </p:nvSpPr>
        <p:spPr>
          <a:xfrm>
            <a:off x="536510" y="236724"/>
            <a:ext cx="955710" cy="954107"/>
          </a:xfrm>
          <a:prstGeom prst="rect">
            <a:avLst/>
          </a:prstGeom>
          <a:noFill/>
        </p:spPr>
        <p:txBody>
          <a:bodyPr wrap="none" rtlCol="0">
            <a:spAutoFit/>
          </a:bodyPr>
          <a:lstStyle/>
          <a:p>
            <a:pPr algn="ctr"/>
            <a:r>
              <a:rPr lang="en-US" sz="2800" dirty="0" smtClean="0">
                <a:solidFill>
                  <a:schemeClr val="bg1"/>
                </a:solidFill>
                <a:latin typeface="Tajawal Medium" panose="00000600000000000000" pitchFamily="2" charset="-78"/>
                <a:cs typeface="Tajawal Medium" panose="00000600000000000000" pitchFamily="2" charset="-78"/>
              </a:rPr>
              <a:t>Chapter</a:t>
            </a:r>
          </a:p>
          <a:p>
            <a:pPr algn="ctr"/>
            <a:r>
              <a:rPr lang="en-US" sz="2800" dirty="0" smtClean="0">
                <a:solidFill>
                  <a:schemeClr val="bg1"/>
                </a:solidFill>
                <a:latin typeface="Tajawal Medium" panose="00000600000000000000" pitchFamily="2" charset="-78"/>
                <a:cs typeface="Tajawal Medium" panose="00000600000000000000" pitchFamily="2" charset="-78"/>
              </a:rPr>
              <a:t>13</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itle 9"/>
          <p:cNvSpPr>
            <a:spLocks noGrp="1"/>
          </p:cNvSpPr>
          <p:nvPr>
            <p:ph type="title"/>
          </p:nvPr>
        </p:nvSpPr>
        <p:spPr/>
        <p:txBody>
          <a:bodyPr>
            <a:normAutofit fontScale="90000"/>
          </a:bodyPr>
          <a:lstStyle/>
          <a:p>
            <a:pPr algn="ctr"/>
            <a:r>
              <a:rPr lang="en-US" sz="3200" dirty="0" smtClean="0"/>
              <a:t/>
            </a:r>
            <a:br>
              <a:rPr lang="en-US" sz="3200" dirty="0" smtClean="0"/>
            </a:br>
            <a:r>
              <a:rPr lang="en-US" sz="3200" dirty="0">
                <a:solidFill>
                  <a:schemeClr val="bg1"/>
                </a:solidFill>
              </a:rPr>
              <a:t/>
            </a:r>
            <a:br>
              <a:rPr lang="en-US" sz="3200" dirty="0">
                <a:solidFill>
                  <a:schemeClr val="bg1"/>
                </a:solidFill>
              </a:rPr>
            </a:br>
            <a:r>
              <a:rPr lang="en-US" sz="3200" dirty="0"/>
              <a:t/>
            </a:r>
            <a:br>
              <a:rPr lang="en-US" sz="3200" dirty="0"/>
            </a:br>
            <a:endParaRPr lang="ar-EG" sz="3200" dirty="0"/>
          </a:p>
        </p:txBody>
      </p:sp>
      <p:sp>
        <p:nvSpPr>
          <p:cNvPr id="12" name="Rectangle 11"/>
          <p:cNvSpPr/>
          <p:nvPr/>
        </p:nvSpPr>
        <p:spPr>
          <a:xfrm>
            <a:off x="2770347" y="512712"/>
            <a:ext cx="7405745" cy="584775"/>
          </a:xfrm>
          <a:prstGeom prst="rect">
            <a:avLst/>
          </a:prstGeom>
        </p:spPr>
        <p:txBody>
          <a:bodyPr wrap="none">
            <a:spAutoFit/>
          </a:bodyPr>
          <a:lstStyle/>
          <a:p>
            <a:r>
              <a:rPr lang="en-US" sz="3200" b="1" dirty="0" smtClean="0">
                <a:solidFill>
                  <a:srgbClr val="FF0000"/>
                </a:solidFill>
              </a:rPr>
              <a:t>Installing and updating software packages </a:t>
            </a:r>
            <a:endParaRPr lang="en-US" sz="3200" b="1" dirty="0" smtClean="0">
              <a:solidFill>
                <a:srgbClr val="FF0000"/>
              </a:solidFill>
            </a:endParaRPr>
          </a:p>
        </p:txBody>
      </p:sp>
      <p:sp>
        <p:nvSpPr>
          <p:cNvPr id="7" name="Rectangle 1"/>
          <p:cNvSpPr>
            <a:spLocks noChangeArrowheads="1"/>
          </p:cNvSpPr>
          <p:nvPr/>
        </p:nvSpPr>
        <p:spPr bwMode="auto">
          <a:xfrm>
            <a:off x="299272" y="1517713"/>
            <a:ext cx="11461464" cy="4243733"/>
          </a:xfrm>
          <a:prstGeom prst="rect">
            <a:avLst/>
          </a:prstGeom>
          <a:noFill/>
          <a:ln w="9525">
            <a:noFill/>
            <a:miter lim="800000"/>
            <a:headEnd/>
            <a:tailEnd/>
          </a:ln>
          <a:effectLst/>
        </p:spPr>
        <p:txBody>
          <a:bodyPr vert="horz" wrap="square" lIns="0" tIns="0" rIns="0" bIns="179331"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400" b="1" i="0" u="none" strike="noStrike" cap="none" normalizeH="0" baseline="0" dirty="0" smtClean="0">
                <a:ln>
                  <a:noFill/>
                </a:ln>
                <a:solidFill>
                  <a:srgbClr val="C00000"/>
                </a:solidFill>
                <a:effectLst/>
                <a:latin typeface="Oswald"/>
                <a:cs typeface="Arial" pitchFamily="34" charset="0"/>
              </a:rPr>
              <a:t>Installing a package with rpm</a:t>
            </a:r>
          </a:p>
          <a:p>
            <a:pPr marL="0" marR="0" lvl="0" indent="0" algn="ctr" defTabSz="914400" rtl="0" eaLnBrk="1" fontAlgn="base" latinLnBrk="0" hangingPunct="1">
              <a:lnSpc>
                <a:spcPct val="100000"/>
              </a:lnSpc>
              <a:spcBef>
                <a:spcPct val="0"/>
              </a:spcBef>
              <a:spcAft>
                <a:spcPct val="0"/>
              </a:spcAft>
              <a:buClrTx/>
              <a:buSzTx/>
              <a:buFontTx/>
              <a:buNone/>
              <a:tabLst/>
            </a:pPr>
            <a:endParaRPr kumimoji="0" lang="en-US" sz="2400" b="1" i="0" u="none" strike="noStrike" cap="none" normalizeH="0" baseline="0" dirty="0" smtClean="0">
              <a:ln>
                <a:noFill/>
              </a:ln>
              <a:solidFill>
                <a:srgbClr val="C00000"/>
              </a:solidFill>
              <a:effectLst/>
              <a:latin typeface="Oswald"/>
              <a:cs typeface="Arial" pitchFamily="34" charset="0"/>
            </a:endParaRPr>
          </a:p>
          <a:p>
            <a:pPr marL="342900" marR="0" lvl="0" indent="-342900" algn="l" defTabSz="914400" rtl="0" eaLnBrk="0" fontAlgn="base" latinLnBrk="0" hangingPunct="0">
              <a:lnSpc>
                <a:spcPct val="100000"/>
              </a:lnSpc>
              <a:spcBef>
                <a:spcPct val="0"/>
              </a:spcBef>
              <a:spcAft>
                <a:spcPct val="0"/>
              </a:spcAft>
              <a:buClrTx/>
              <a:buSzTx/>
              <a:buFont typeface="Wingdings" pitchFamily="2" charset="2"/>
              <a:buChar char="q"/>
              <a:tabLst/>
            </a:pPr>
            <a:r>
              <a:rPr kumimoji="0" lang="en-US" sz="2400" b="0" i="0" u="none" strike="noStrike" cap="none" normalizeH="0" baseline="0" dirty="0" smtClean="0">
                <a:ln>
                  <a:noFill/>
                </a:ln>
                <a:solidFill>
                  <a:srgbClr val="444444"/>
                </a:solidFill>
                <a:effectLst/>
                <a:latin typeface="Source Serif Pro"/>
                <a:cs typeface="Arial" pitchFamily="34" charset="0"/>
              </a:rPr>
              <a:t>One of the most basic operations we can perform with rpm is the installation of a package. </a:t>
            </a:r>
          </a:p>
          <a:p>
            <a:pPr marL="342900" marR="0" lvl="0" indent="-342900" algn="l" defTabSz="914400" rtl="0" eaLnBrk="0" fontAlgn="base" latinLnBrk="0" hangingPunct="0">
              <a:lnSpc>
                <a:spcPct val="100000"/>
              </a:lnSpc>
              <a:spcBef>
                <a:spcPct val="0"/>
              </a:spcBef>
              <a:spcAft>
                <a:spcPct val="0"/>
              </a:spcAft>
              <a:buClrTx/>
              <a:buSzTx/>
              <a:buFont typeface="Wingdings" pitchFamily="2" charset="2"/>
              <a:buChar char="q"/>
              <a:tabLst/>
            </a:pPr>
            <a:r>
              <a:rPr kumimoji="0" lang="en-US" sz="2400" b="0" i="0" u="none" strike="noStrike" cap="none" normalizeH="0" baseline="0" dirty="0" smtClean="0">
                <a:ln>
                  <a:noFill/>
                </a:ln>
                <a:solidFill>
                  <a:srgbClr val="444444"/>
                </a:solidFill>
                <a:effectLst/>
                <a:latin typeface="Source Serif Pro"/>
                <a:cs typeface="Arial" pitchFamily="34" charset="0"/>
              </a:rPr>
              <a:t>As said before, this will work only if the package has no external dependencies, since rpm is not able to manage it. </a:t>
            </a:r>
          </a:p>
          <a:p>
            <a:pPr marL="342900" marR="0" lvl="0" indent="-342900" algn="l" defTabSz="914400" rtl="0" eaLnBrk="0" fontAlgn="base" latinLnBrk="0" hangingPunct="0">
              <a:lnSpc>
                <a:spcPct val="100000"/>
              </a:lnSpc>
              <a:spcBef>
                <a:spcPct val="0"/>
              </a:spcBef>
              <a:spcAft>
                <a:spcPct val="0"/>
              </a:spcAft>
              <a:buClrTx/>
              <a:buSzTx/>
              <a:buFont typeface="Wingdings" pitchFamily="2" charset="2"/>
              <a:buChar char="q"/>
              <a:tabLst/>
            </a:pPr>
            <a:r>
              <a:rPr kumimoji="0" lang="en-US" sz="2400" b="0" i="0" u="none" strike="noStrike" cap="none" normalizeH="0" baseline="0" dirty="0" smtClean="0">
                <a:ln>
                  <a:noFill/>
                </a:ln>
                <a:solidFill>
                  <a:srgbClr val="444444"/>
                </a:solidFill>
                <a:effectLst/>
                <a:latin typeface="Source Serif Pro"/>
                <a:cs typeface="Arial" pitchFamily="34" charset="0"/>
              </a:rPr>
              <a:t>There are basically three ways we can install a package with rpm: they correspond respectively to the </a:t>
            </a:r>
            <a:r>
              <a:rPr kumimoji="0" lang="en-US" sz="2400" b="1" i="0" u="none" strike="noStrike" cap="none" normalizeH="0" baseline="0" dirty="0" smtClean="0">
                <a:ln>
                  <a:noFill/>
                </a:ln>
                <a:solidFill>
                  <a:srgbClr val="FF8C00"/>
                </a:solidFill>
                <a:effectLst/>
                <a:latin typeface="Courier New" pitchFamily="49" charset="0"/>
                <a:cs typeface="Courier New" pitchFamily="49" charset="0"/>
              </a:rPr>
              <a:t>-i</a:t>
            </a:r>
            <a:r>
              <a:rPr kumimoji="0" lang="en-US" sz="2400" b="0" i="0" u="none" strike="noStrike" cap="none" normalizeH="0" baseline="0" dirty="0" smtClean="0">
                <a:ln>
                  <a:noFill/>
                </a:ln>
                <a:solidFill>
                  <a:srgbClr val="444444"/>
                </a:solidFill>
                <a:effectLst/>
                <a:latin typeface="Source Serif Pro"/>
                <a:cs typeface="Arial" pitchFamily="34" charset="0"/>
              </a:rPr>
              <a:t>, </a:t>
            </a:r>
            <a:r>
              <a:rPr kumimoji="0" lang="en-US" sz="2400" b="1" i="0" u="none" strike="noStrike" cap="none" normalizeH="0" baseline="0" dirty="0" smtClean="0">
                <a:ln>
                  <a:noFill/>
                </a:ln>
                <a:solidFill>
                  <a:srgbClr val="FF8C00"/>
                </a:solidFill>
                <a:effectLst/>
                <a:latin typeface="Courier New" pitchFamily="49" charset="0"/>
                <a:cs typeface="Courier New" pitchFamily="49" charset="0"/>
              </a:rPr>
              <a:t>-U</a:t>
            </a:r>
            <a:r>
              <a:rPr kumimoji="0" lang="en-US" sz="2400" b="0" i="0" u="none" strike="noStrike" cap="none" normalizeH="0" baseline="0" dirty="0" smtClean="0">
                <a:ln>
                  <a:noFill/>
                </a:ln>
                <a:solidFill>
                  <a:srgbClr val="444444"/>
                </a:solidFill>
                <a:effectLst/>
                <a:latin typeface="Source Serif Pro"/>
                <a:cs typeface="Arial" pitchFamily="34" charset="0"/>
              </a:rPr>
              <a:t> and </a:t>
            </a:r>
            <a:r>
              <a:rPr kumimoji="0" lang="en-US" sz="2400" b="1" i="0" u="none" strike="noStrike" cap="none" normalizeH="0" baseline="0" dirty="0" smtClean="0">
                <a:ln>
                  <a:noFill/>
                </a:ln>
                <a:solidFill>
                  <a:srgbClr val="FF8C00"/>
                </a:solidFill>
                <a:effectLst/>
                <a:latin typeface="Courier New" pitchFamily="49" charset="0"/>
                <a:cs typeface="Courier New" pitchFamily="49" charset="0"/>
              </a:rPr>
              <a:t>-F</a:t>
            </a:r>
            <a:r>
              <a:rPr kumimoji="0" lang="en-US" sz="2400" b="0" i="0" u="none" strike="noStrike" cap="none" normalizeH="0" baseline="0" dirty="0" smtClean="0">
                <a:ln>
                  <a:noFill/>
                </a:ln>
                <a:solidFill>
                  <a:srgbClr val="444444"/>
                </a:solidFill>
                <a:effectLst/>
                <a:latin typeface="Source Serif Pro"/>
                <a:cs typeface="Arial" pitchFamily="34" charset="0"/>
              </a:rPr>
              <a:t> options.</a:t>
            </a:r>
          </a:p>
          <a:p>
            <a:pPr marR="0" lvl="0" algn="l" defTabSz="914400" rtl="0" eaLnBrk="0" fontAlgn="base" latinLnBrk="0" hangingPunct="0">
              <a:lnSpc>
                <a:spcPct val="100000"/>
              </a:lnSpc>
              <a:spcBef>
                <a:spcPct val="0"/>
              </a:spcBef>
              <a:spcAft>
                <a:spcPct val="0"/>
              </a:spcAft>
              <a:buClrTx/>
              <a:buSzTx/>
              <a:tabLst/>
            </a:pPr>
            <a:endParaRPr kumimoji="0" lang="en-US" sz="2400" b="0" i="0" u="none" strike="noStrike" cap="none" normalizeH="0" baseline="0" dirty="0" smtClean="0">
              <a:ln>
                <a:noFill/>
              </a:ln>
              <a:solidFill>
                <a:schemeClr val="tx1"/>
              </a:solidFill>
              <a:effectLst/>
              <a:latin typeface="Arial" pitchFamily="34" charset="0"/>
              <a:cs typeface="Arial" pitchFamily="34" charset="0"/>
            </a:endParaRPr>
          </a:p>
          <a:p>
            <a:pPr marL="342900" marR="0" lvl="0" indent="-342900" algn="l" defTabSz="914400" rtl="0" eaLnBrk="0" fontAlgn="base" latinLnBrk="0" hangingPunct="0">
              <a:lnSpc>
                <a:spcPct val="100000"/>
              </a:lnSpc>
              <a:spcBef>
                <a:spcPct val="0"/>
              </a:spcBef>
              <a:spcAft>
                <a:spcPct val="0"/>
              </a:spcAft>
              <a:buClrTx/>
              <a:buSzTx/>
              <a:buFont typeface="Wingdings" pitchFamily="2" charset="2"/>
              <a:buChar char="Ø"/>
              <a:tabLst/>
            </a:pPr>
            <a:r>
              <a:rPr kumimoji="0" lang="en-US" sz="2400" b="0" i="0" u="none" strike="noStrike" cap="none" normalizeH="0" baseline="0" dirty="0" smtClean="0">
                <a:ln>
                  <a:noFill/>
                </a:ln>
                <a:solidFill>
                  <a:srgbClr val="444444"/>
                </a:solidFill>
                <a:effectLst/>
                <a:latin typeface="Source Serif Pro"/>
                <a:cs typeface="Arial" pitchFamily="34" charset="0"/>
              </a:rPr>
              <a:t>To install a new package we can run rpm with the </a:t>
            </a:r>
            <a:r>
              <a:rPr kumimoji="0" lang="en-US" sz="2400" b="1" i="0" u="none" strike="noStrike" cap="none" normalizeH="0" baseline="0" dirty="0" smtClean="0">
                <a:ln>
                  <a:noFill/>
                </a:ln>
                <a:solidFill>
                  <a:srgbClr val="FF8C00"/>
                </a:solidFill>
                <a:effectLst/>
                <a:latin typeface="Courier New" pitchFamily="49" charset="0"/>
                <a:cs typeface="Courier New" pitchFamily="49" charset="0"/>
              </a:rPr>
              <a:t>-i</a:t>
            </a:r>
            <a:r>
              <a:rPr kumimoji="0" lang="en-US" sz="2400" b="0" i="0" u="none" strike="noStrike" cap="none" normalizeH="0" baseline="0" dirty="0" smtClean="0">
                <a:ln>
                  <a:noFill/>
                </a:ln>
                <a:solidFill>
                  <a:srgbClr val="444444"/>
                </a:solidFill>
                <a:effectLst/>
                <a:latin typeface="Source Serif Pro"/>
                <a:cs typeface="Arial" pitchFamily="34" charset="0"/>
              </a:rPr>
              <a:t> option (short for </a:t>
            </a:r>
            <a:r>
              <a:rPr kumimoji="0" lang="en-US" sz="2400" b="1" i="0" u="none" strike="noStrike" cap="none" normalizeH="0" baseline="0" dirty="0" smtClean="0">
                <a:ln>
                  <a:noFill/>
                </a:ln>
                <a:solidFill>
                  <a:srgbClr val="FF8C00"/>
                </a:solidFill>
                <a:effectLst/>
                <a:latin typeface="Courier New" pitchFamily="49" charset="0"/>
                <a:cs typeface="Courier New" pitchFamily="49" charset="0"/>
              </a:rPr>
              <a:t>--install</a:t>
            </a:r>
            <a:r>
              <a:rPr kumimoji="0" lang="en-US" sz="2400" b="0" i="0" u="none" strike="noStrike" cap="none" normalizeH="0" baseline="0" dirty="0" smtClean="0">
                <a:ln>
                  <a:noFill/>
                </a:ln>
                <a:solidFill>
                  <a:srgbClr val="444444"/>
                </a:solidFill>
                <a:effectLst/>
                <a:latin typeface="Source Serif Pro"/>
                <a:cs typeface="Arial" pitchFamily="34" charset="0"/>
              </a:rPr>
              <a:t>). </a:t>
            </a:r>
            <a:endParaRPr kumimoji="0" lang="en-US" sz="2400" b="0" i="0" u="none" strike="noStrike" cap="none" normalizeH="0" baseline="0" dirty="0" smtClean="0">
              <a:ln>
                <a:noFill/>
              </a:ln>
              <a:solidFill>
                <a:schemeClr val="tx1"/>
              </a:solidFill>
              <a:effectLst/>
              <a:latin typeface="Arial" pitchFamily="34" charset="0"/>
              <a:cs typeface="Arial" pitchFamily="34" charset="0"/>
            </a:endParaRPr>
          </a:p>
        </p:txBody>
      </p:sp>
    </p:spTree>
    <p:extLst>
      <p:ext uri="{BB962C8B-B14F-4D97-AF65-F5344CB8AC3E}">
        <p14:creationId xmlns:p14="http://schemas.microsoft.com/office/powerpoint/2010/main" val="246748865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19324" y="5774190"/>
            <a:ext cx="1222425" cy="1096206"/>
          </a:xfrm>
          <a:prstGeom prst="rect">
            <a:avLst/>
          </a:prstGeom>
        </p:spPr>
      </p:pic>
      <p:pic>
        <p:nvPicPr>
          <p:cNvPr id="3" name="Picture 2"/>
          <p:cNvPicPr>
            <a:picLocks noChangeAspect="1"/>
          </p:cNvPicPr>
          <p:nvPr/>
        </p:nvPicPr>
        <p:blipFill>
          <a:blip r:embed="rId3"/>
          <a:stretch>
            <a:fillRect/>
          </a:stretch>
        </p:blipFill>
        <p:spPr>
          <a:xfrm>
            <a:off x="1858507" y="6502766"/>
            <a:ext cx="9902229" cy="204838"/>
          </a:xfrm>
          <a:prstGeom prst="rect">
            <a:avLst/>
          </a:prstGeom>
        </p:spPr>
      </p:pic>
      <p:pic>
        <p:nvPicPr>
          <p:cNvPr id="4" name="Picture 3"/>
          <p:cNvPicPr>
            <a:picLocks noChangeAspect="1"/>
          </p:cNvPicPr>
          <p:nvPr/>
        </p:nvPicPr>
        <p:blipFill>
          <a:blip r:embed="rId4"/>
          <a:stretch>
            <a:fillRect/>
          </a:stretch>
        </p:blipFill>
        <p:spPr>
          <a:xfrm>
            <a:off x="-119326" y="2284813"/>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 y="0"/>
            <a:ext cx="11057859" cy="1610200"/>
          </a:xfrm>
          <a:prstGeom prst="rect">
            <a:avLst/>
          </a:prstGeom>
        </p:spPr>
      </p:pic>
      <p:sp>
        <p:nvSpPr>
          <p:cNvPr id="8" name="TextBox 7"/>
          <p:cNvSpPr txBox="1"/>
          <p:nvPr/>
        </p:nvSpPr>
        <p:spPr>
          <a:xfrm>
            <a:off x="536510" y="236724"/>
            <a:ext cx="955710" cy="954107"/>
          </a:xfrm>
          <a:prstGeom prst="rect">
            <a:avLst/>
          </a:prstGeom>
          <a:noFill/>
        </p:spPr>
        <p:txBody>
          <a:bodyPr wrap="none" rtlCol="0">
            <a:spAutoFit/>
          </a:bodyPr>
          <a:lstStyle/>
          <a:p>
            <a:pPr algn="ctr"/>
            <a:r>
              <a:rPr lang="en-US" sz="2800" dirty="0" smtClean="0">
                <a:solidFill>
                  <a:schemeClr val="bg1"/>
                </a:solidFill>
                <a:latin typeface="Tajawal Medium" panose="00000600000000000000" pitchFamily="2" charset="-78"/>
                <a:cs typeface="Tajawal Medium" panose="00000600000000000000" pitchFamily="2" charset="-78"/>
              </a:rPr>
              <a:t>Chapter</a:t>
            </a:r>
          </a:p>
          <a:p>
            <a:pPr algn="ctr"/>
            <a:r>
              <a:rPr lang="en-US" sz="2800" dirty="0" smtClean="0">
                <a:solidFill>
                  <a:schemeClr val="bg1"/>
                </a:solidFill>
                <a:latin typeface="Tajawal Medium" panose="00000600000000000000" pitchFamily="2" charset="-78"/>
                <a:cs typeface="Tajawal Medium" panose="00000600000000000000" pitchFamily="2" charset="-78"/>
              </a:rPr>
              <a:t>13</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itle 9"/>
          <p:cNvSpPr>
            <a:spLocks noGrp="1"/>
          </p:cNvSpPr>
          <p:nvPr>
            <p:ph type="title"/>
          </p:nvPr>
        </p:nvSpPr>
        <p:spPr/>
        <p:txBody>
          <a:bodyPr>
            <a:normAutofit fontScale="90000"/>
          </a:bodyPr>
          <a:lstStyle/>
          <a:p>
            <a:pPr algn="ctr"/>
            <a:r>
              <a:rPr lang="en-US" sz="3200" dirty="0" smtClean="0"/>
              <a:t/>
            </a:r>
            <a:br>
              <a:rPr lang="en-US" sz="3200" dirty="0" smtClean="0"/>
            </a:br>
            <a:r>
              <a:rPr lang="en-US" sz="3200" dirty="0">
                <a:solidFill>
                  <a:schemeClr val="bg1"/>
                </a:solidFill>
              </a:rPr>
              <a:t/>
            </a:r>
            <a:br>
              <a:rPr lang="en-US" sz="3200" dirty="0">
                <a:solidFill>
                  <a:schemeClr val="bg1"/>
                </a:solidFill>
              </a:rPr>
            </a:br>
            <a:r>
              <a:rPr lang="en-US" sz="3200" dirty="0"/>
              <a:t/>
            </a:r>
            <a:br>
              <a:rPr lang="en-US" sz="3200" dirty="0"/>
            </a:br>
            <a:endParaRPr lang="ar-EG" sz="3200" dirty="0"/>
          </a:p>
        </p:txBody>
      </p:sp>
      <p:sp>
        <p:nvSpPr>
          <p:cNvPr id="12" name="Rectangle 11"/>
          <p:cNvSpPr/>
          <p:nvPr/>
        </p:nvSpPr>
        <p:spPr>
          <a:xfrm>
            <a:off x="2770347" y="512712"/>
            <a:ext cx="7405745" cy="584775"/>
          </a:xfrm>
          <a:prstGeom prst="rect">
            <a:avLst/>
          </a:prstGeom>
        </p:spPr>
        <p:txBody>
          <a:bodyPr wrap="none">
            <a:spAutoFit/>
          </a:bodyPr>
          <a:lstStyle/>
          <a:p>
            <a:r>
              <a:rPr lang="en-US" sz="3200" b="1" dirty="0" smtClean="0">
                <a:solidFill>
                  <a:srgbClr val="FF0000"/>
                </a:solidFill>
              </a:rPr>
              <a:t>Installing and updating software packages </a:t>
            </a:r>
            <a:endParaRPr lang="en-US" sz="3200" b="1" dirty="0" smtClean="0">
              <a:solidFill>
                <a:srgbClr val="FF0000"/>
              </a:solidFill>
            </a:endParaRPr>
          </a:p>
        </p:txBody>
      </p:sp>
      <p:sp>
        <p:nvSpPr>
          <p:cNvPr id="7" name="Rectangle 6"/>
          <p:cNvSpPr/>
          <p:nvPr/>
        </p:nvSpPr>
        <p:spPr>
          <a:xfrm>
            <a:off x="412123" y="1971357"/>
            <a:ext cx="11660551" cy="2677656"/>
          </a:xfrm>
          <a:prstGeom prst="rect">
            <a:avLst/>
          </a:prstGeom>
        </p:spPr>
        <p:txBody>
          <a:bodyPr wrap="square">
            <a:spAutoFit/>
          </a:bodyPr>
          <a:lstStyle/>
          <a:p>
            <a:pPr marL="342900" lvl="0" indent="-342900" eaLnBrk="0" fontAlgn="base" hangingPunct="0">
              <a:spcBef>
                <a:spcPct val="0"/>
              </a:spcBef>
              <a:spcAft>
                <a:spcPct val="0"/>
              </a:spcAft>
              <a:buFont typeface="Wingdings" pitchFamily="2" charset="2"/>
              <a:buChar char="Ø"/>
            </a:pPr>
            <a:r>
              <a:rPr lang="en-US" sz="2400" dirty="0">
                <a:solidFill>
                  <a:srgbClr val="444444"/>
                </a:solidFill>
                <a:latin typeface="Source Serif Pro"/>
                <a:cs typeface="Arial" pitchFamily="34" charset="0"/>
              </a:rPr>
              <a:t>The syntax is very simple</a:t>
            </a:r>
            <a:r>
              <a:rPr lang="en-US" sz="2400" dirty="0" smtClean="0">
                <a:solidFill>
                  <a:srgbClr val="444444"/>
                </a:solidFill>
                <a:latin typeface="Source Serif Pro"/>
                <a:cs typeface="Arial" pitchFamily="34" charset="0"/>
              </a:rPr>
              <a:t>:</a:t>
            </a:r>
          </a:p>
          <a:p>
            <a:pPr marL="342900" lvl="0" indent="-342900" eaLnBrk="0" fontAlgn="base" hangingPunct="0">
              <a:spcBef>
                <a:spcPct val="0"/>
              </a:spcBef>
              <a:spcAft>
                <a:spcPct val="0"/>
              </a:spcAft>
              <a:buFont typeface="Wingdings" pitchFamily="2" charset="2"/>
              <a:buChar char="Ø"/>
            </a:pPr>
            <a:endParaRPr lang="en-US" sz="2400" dirty="0">
              <a:solidFill>
                <a:srgbClr val="444444"/>
              </a:solidFill>
              <a:latin typeface="Source Serif Pro"/>
              <a:cs typeface="Arial" pitchFamily="34" charset="0"/>
            </a:endParaRPr>
          </a:p>
          <a:p>
            <a:pPr marL="342900" lvl="0" indent="-342900" eaLnBrk="0" fontAlgn="base" hangingPunct="0">
              <a:spcBef>
                <a:spcPct val="0"/>
              </a:spcBef>
              <a:spcAft>
                <a:spcPct val="0"/>
              </a:spcAft>
              <a:buFont typeface="Wingdings" pitchFamily="2" charset="2"/>
              <a:buChar char="Ø"/>
            </a:pPr>
            <a:endParaRPr lang="en-US" sz="2400" dirty="0" smtClean="0">
              <a:solidFill>
                <a:srgbClr val="444444"/>
              </a:solidFill>
              <a:latin typeface="Source Serif Pro"/>
              <a:cs typeface="Arial" pitchFamily="34" charset="0"/>
            </a:endParaRPr>
          </a:p>
          <a:p>
            <a:pPr marL="342900" lvl="0" indent="-342900" eaLnBrk="0" fontAlgn="base" hangingPunct="0">
              <a:spcBef>
                <a:spcPct val="0"/>
              </a:spcBef>
              <a:spcAft>
                <a:spcPct val="0"/>
              </a:spcAft>
              <a:buFont typeface="Wingdings" pitchFamily="2" charset="2"/>
              <a:buChar char="Ø"/>
            </a:pPr>
            <a:endParaRPr lang="en-US" sz="2400" dirty="0">
              <a:solidFill>
                <a:srgbClr val="444444"/>
              </a:solidFill>
              <a:latin typeface="Source Serif Pro"/>
              <a:cs typeface="Arial" pitchFamily="34" charset="0"/>
            </a:endParaRPr>
          </a:p>
          <a:p>
            <a:pPr marL="342900" lvl="0" indent="-342900" eaLnBrk="0" fontAlgn="base" hangingPunct="0">
              <a:spcBef>
                <a:spcPct val="0"/>
              </a:spcBef>
              <a:spcAft>
                <a:spcPct val="0"/>
              </a:spcAft>
              <a:buFont typeface="Wingdings" pitchFamily="2" charset="2"/>
              <a:buChar char="Ø"/>
            </a:pPr>
            <a:r>
              <a:rPr lang="en-US" sz="2400" dirty="0"/>
              <a:t>When we run the command above, the specified package is installed only if not already installed on the system. If we try to install an already installed package (</a:t>
            </a:r>
            <a:r>
              <a:rPr lang="en-US" sz="2400" dirty="0" err="1"/>
              <a:t>gedit</a:t>
            </a:r>
            <a:r>
              <a:rPr lang="en-US" sz="2400" dirty="0"/>
              <a:t> in this case), we receive an error:</a:t>
            </a:r>
            <a:endParaRPr lang="en-US" sz="2400" dirty="0">
              <a:latin typeface="Arial" pitchFamily="34" charset="0"/>
              <a:cs typeface="Arial" pitchFamily="34" charset="0"/>
            </a:endParaRPr>
          </a:p>
        </p:txBody>
      </p:sp>
      <p:pic>
        <p:nvPicPr>
          <p:cNvPr id="27649" name="Picture 1"/>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371992" y="2749102"/>
            <a:ext cx="4501373" cy="6766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nvGrpSpPr>
          <p:cNvPr id="9" name="Group 8"/>
          <p:cNvGrpSpPr/>
          <p:nvPr/>
        </p:nvGrpSpPr>
        <p:grpSpPr>
          <a:xfrm>
            <a:off x="3293656" y="4914356"/>
            <a:ext cx="5897483" cy="957858"/>
            <a:chOff x="3723035" y="4515663"/>
            <a:chExt cx="5038725" cy="533400"/>
          </a:xfrm>
        </p:grpSpPr>
        <p:pic>
          <p:nvPicPr>
            <p:cNvPr id="27650" name="Picture 2"/>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985274" y="4515663"/>
              <a:ext cx="3629025" cy="266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7651" name="Picture 3"/>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3723035" y="4782363"/>
              <a:ext cx="5038725" cy="266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246748865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19324" y="5774190"/>
            <a:ext cx="1222425" cy="1096206"/>
          </a:xfrm>
          <a:prstGeom prst="rect">
            <a:avLst/>
          </a:prstGeom>
        </p:spPr>
      </p:pic>
      <p:pic>
        <p:nvPicPr>
          <p:cNvPr id="3" name="Picture 2"/>
          <p:cNvPicPr>
            <a:picLocks noChangeAspect="1"/>
          </p:cNvPicPr>
          <p:nvPr/>
        </p:nvPicPr>
        <p:blipFill>
          <a:blip r:embed="rId3"/>
          <a:stretch>
            <a:fillRect/>
          </a:stretch>
        </p:blipFill>
        <p:spPr>
          <a:xfrm>
            <a:off x="1858507" y="6502766"/>
            <a:ext cx="9902229" cy="204838"/>
          </a:xfrm>
          <a:prstGeom prst="rect">
            <a:avLst/>
          </a:prstGeom>
        </p:spPr>
      </p:pic>
      <p:pic>
        <p:nvPicPr>
          <p:cNvPr id="4" name="Picture 3"/>
          <p:cNvPicPr>
            <a:picLocks noChangeAspect="1"/>
          </p:cNvPicPr>
          <p:nvPr/>
        </p:nvPicPr>
        <p:blipFill>
          <a:blip r:embed="rId4"/>
          <a:stretch>
            <a:fillRect/>
          </a:stretch>
        </p:blipFill>
        <p:spPr>
          <a:xfrm>
            <a:off x="-119326" y="2284813"/>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19326" y="-1"/>
            <a:ext cx="11057859" cy="1610200"/>
          </a:xfrm>
          <a:prstGeom prst="rect">
            <a:avLst/>
          </a:prstGeom>
        </p:spPr>
      </p:pic>
      <p:sp>
        <p:nvSpPr>
          <p:cNvPr id="8" name="TextBox 7"/>
          <p:cNvSpPr txBox="1"/>
          <p:nvPr/>
        </p:nvSpPr>
        <p:spPr>
          <a:xfrm>
            <a:off x="536510" y="236724"/>
            <a:ext cx="955710" cy="954107"/>
          </a:xfrm>
          <a:prstGeom prst="rect">
            <a:avLst/>
          </a:prstGeom>
          <a:noFill/>
        </p:spPr>
        <p:txBody>
          <a:bodyPr wrap="none" rtlCol="0">
            <a:spAutoFit/>
          </a:bodyPr>
          <a:lstStyle/>
          <a:p>
            <a:pPr algn="ctr"/>
            <a:r>
              <a:rPr lang="en-US" sz="2800" dirty="0" smtClean="0">
                <a:solidFill>
                  <a:schemeClr val="bg1"/>
                </a:solidFill>
                <a:latin typeface="Tajawal Medium" panose="00000600000000000000" pitchFamily="2" charset="-78"/>
                <a:cs typeface="Tajawal Medium" panose="00000600000000000000" pitchFamily="2" charset="-78"/>
              </a:rPr>
              <a:t>Chapter</a:t>
            </a:r>
          </a:p>
          <a:p>
            <a:pPr algn="ctr"/>
            <a:r>
              <a:rPr lang="en-US" sz="2800" dirty="0" smtClean="0">
                <a:solidFill>
                  <a:schemeClr val="bg1"/>
                </a:solidFill>
                <a:latin typeface="Tajawal Medium" panose="00000600000000000000" pitchFamily="2" charset="-78"/>
                <a:cs typeface="Tajawal Medium" panose="00000600000000000000" pitchFamily="2" charset="-78"/>
              </a:rPr>
              <a:t>13</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itle 9"/>
          <p:cNvSpPr>
            <a:spLocks noGrp="1"/>
          </p:cNvSpPr>
          <p:nvPr>
            <p:ph type="title"/>
          </p:nvPr>
        </p:nvSpPr>
        <p:spPr/>
        <p:txBody>
          <a:bodyPr>
            <a:normAutofit fontScale="90000"/>
          </a:bodyPr>
          <a:lstStyle/>
          <a:p>
            <a:pPr algn="ctr"/>
            <a:r>
              <a:rPr lang="en-US" sz="3200" dirty="0" smtClean="0"/>
              <a:t/>
            </a:r>
            <a:br>
              <a:rPr lang="en-US" sz="3200" dirty="0" smtClean="0"/>
            </a:br>
            <a:r>
              <a:rPr lang="en-US" sz="3200" dirty="0">
                <a:solidFill>
                  <a:schemeClr val="bg1"/>
                </a:solidFill>
              </a:rPr>
              <a:t/>
            </a:r>
            <a:br>
              <a:rPr lang="en-US" sz="3200" dirty="0">
                <a:solidFill>
                  <a:schemeClr val="bg1"/>
                </a:solidFill>
              </a:rPr>
            </a:br>
            <a:r>
              <a:rPr lang="en-US" sz="3200" dirty="0"/>
              <a:t/>
            </a:r>
            <a:br>
              <a:rPr lang="en-US" sz="3200" dirty="0"/>
            </a:br>
            <a:endParaRPr lang="ar-EG" sz="3200" dirty="0"/>
          </a:p>
        </p:txBody>
      </p:sp>
      <p:sp>
        <p:nvSpPr>
          <p:cNvPr id="12" name="Rectangle 11"/>
          <p:cNvSpPr/>
          <p:nvPr/>
        </p:nvSpPr>
        <p:spPr>
          <a:xfrm>
            <a:off x="2770347" y="512712"/>
            <a:ext cx="7405745" cy="584775"/>
          </a:xfrm>
          <a:prstGeom prst="rect">
            <a:avLst/>
          </a:prstGeom>
        </p:spPr>
        <p:txBody>
          <a:bodyPr wrap="none">
            <a:spAutoFit/>
          </a:bodyPr>
          <a:lstStyle/>
          <a:p>
            <a:r>
              <a:rPr lang="en-US" sz="3200" b="1" dirty="0" smtClean="0">
                <a:solidFill>
                  <a:srgbClr val="FF0000"/>
                </a:solidFill>
              </a:rPr>
              <a:t>Installing and updating software packages </a:t>
            </a:r>
            <a:endParaRPr lang="en-US" sz="3200" b="1" dirty="0" smtClean="0">
              <a:solidFill>
                <a:srgbClr val="FF0000"/>
              </a:solidFill>
            </a:endParaRPr>
          </a:p>
        </p:txBody>
      </p:sp>
      <p:sp>
        <p:nvSpPr>
          <p:cNvPr id="7" name="Rectangle 1"/>
          <p:cNvSpPr>
            <a:spLocks noChangeArrowheads="1"/>
          </p:cNvSpPr>
          <p:nvPr/>
        </p:nvSpPr>
        <p:spPr bwMode="auto">
          <a:xfrm>
            <a:off x="416303" y="1737944"/>
            <a:ext cx="11501825" cy="4154984"/>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342900" marR="0" lvl="0" indent="-342900" algn="l" defTabSz="914400" rtl="0" eaLnBrk="1" fontAlgn="base" latinLnBrk="0" hangingPunct="1">
              <a:lnSpc>
                <a:spcPct val="100000"/>
              </a:lnSpc>
              <a:spcBef>
                <a:spcPct val="0"/>
              </a:spcBef>
              <a:spcAft>
                <a:spcPct val="0"/>
              </a:spcAft>
              <a:buClrTx/>
              <a:buSzTx/>
              <a:buFont typeface="Wingdings" pitchFamily="2" charset="2"/>
              <a:buChar char="q"/>
              <a:tabLst/>
            </a:pPr>
            <a:r>
              <a:rPr kumimoji="0" lang="en-US" sz="2400" b="0" i="0" u="none" strike="noStrike" cap="none" normalizeH="0" baseline="0" dirty="0" smtClean="0">
                <a:ln>
                  <a:noFill/>
                </a:ln>
                <a:solidFill>
                  <a:srgbClr val="444444"/>
                </a:solidFill>
                <a:effectLst/>
                <a:latin typeface="Source Serif Pro"/>
                <a:cs typeface="Arial" pitchFamily="34" charset="0"/>
              </a:rPr>
              <a:t>Notice that here for same “package” we mean same exact version. </a:t>
            </a:r>
          </a:p>
          <a:p>
            <a:pPr marL="342900" marR="0" lvl="0" indent="-342900" algn="l" defTabSz="914400" rtl="0" eaLnBrk="1" fontAlgn="base" latinLnBrk="0" hangingPunct="1">
              <a:lnSpc>
                <a:spcPct val="100000"/>
              </a:lnSpc>
              <a:spcBef>
                <a:spcPct val="0"/>
              </a:spcBef>
              <a:spcAft>
                <a:spcPct val="0"/>
              </a:spcAft>
              <a:buClrTx/>
              <a:buSzTx/>
              <a:buFont typeface="Wingdings" pitchFamily="2" charset="2"/>
              <a:buChar char="q"/>
              <a:tabLst/>
            </a:pPr>
            <a:r>
              <a:rPr kumimoji="0" lang="en-US" sz="2400" b="0" i="0" u="none" strike="noStrike" cap="none" normalizeH="0" baseline="0" dirty="0" smtClean="0">
                <a:ln>
                  <a:noFill/>
                </a:ln>
                <a:solidFill>
                  <a:srgbClr val="444444"/>
                </a:solidFill>
                <a:effectLst/>
                <a:latin typeface="Source Serif Pro"/>
                <a:cs typeface="Arial" pitchFamily="34" charset="0"/>
              </a:rPr>
              <a:t>This method of installation is the recommended one to use when performing the installation of a new kernel: in such situations, the new kernel will coexist with the older one(s), so in case something doesn’t work as expected, it will be possible to use them as a fallback.</a:t>
            </a:r>
          </a:p>
          <a:p>
            <a:pPr marR="0" lvl="0" algn="l" defTabSz="914400" rtl="0" eaLnBrk="1" fontAlgn="base" latinLnBrk="0" hangingPunct="1">
              <a:lnSpc>
                <a:spcPct val="100000"/>
              </a:lnSpc>
              <a:spcBef>
                <a:spcPct val="0"/>
              </a:spcBef>
              <a:spcAft>
                <a:spcPct val="0"/>
              </a:spcAft>
              <a:buClrTx/>
              <a:buSzTx/>
              <a:tabLst/>
            </a:pPr>
            <a:endParaRPr kumimoji="0" lang="en-US" sz="2400" b="0" i="0" u="none" strike="noStrike" cap="none" normalizeH="0" baseline="0" dirty="0" smtClean="0">
              <a:ln>
                <a:noFill/>
              </a:ln>
              <a:solidFill>
                <a:srgbClr val="444444"/>
              </a:solidFill>
              <a:effectLst/>
              <a:latin typeface="Source Serif Pro"/>
              <a:cs typeface="Arial" pitchFamily="34" charset="0"/>
            </a:endParaRPr>
          </a:p>
          <a:p>
            <a:pPr marL="342900" marR="0" lvl="0" indent="-342900" algn="l" defTabSz="914400" rtl="0" eaLnBrk="0" fontAlgn="base" latinLnBrk="0" hangingPunct="0">
              <a:lnSpc>
                <a:spcPct val="100000"/>
              </a:lnSpc>
              <a:spcBef>
                <a:spcPct val="0"/>
              </a:spcBef>
              <a:spcAft>
                <a:spcPct val="0"/>
              </a:spcAft>
              <a:buClrTx/>
              <a:buSzTx/>
              <a:buFont typeface="Wingdings" pitchFamily="2" charset="2"/>
              <a:buChar char="q"/>
              <a:tabLst/>
            </a:pPr>
            <a:r>
              <a:rPr kumimoji="0" lang="en-US" sz="2400" b="0" i="0" u="none" strike="noStrike" cap="none" normalizeH="0" baseline="0" dirty="0" smtClean="0">
                <a:ln>
                  <a:noFill/>
                </a:ln>
                <a:solidFill>
                  <a:srgbClr val="444444"/>
                </a:solidFill>
                <a:effectLst/>
                <a:latin typeface="Source Serif Pro"/>
                <a:cs typeface="Arial" pitchFamily="34" charset="0"/>
              </a:rPr>
              <a:t>Things go differently when we use the </a:t>
            </a:r>
            <a:r>
              <a:rPr kumimoji="0" lang="en-US" sz="2400" b="1" i="0" u="none" strike="noStrike" cap="none" normalizeH="0" baseline="0" dirty="0" smtClean="0">
                <a:ln>
                  <a:noFill/>
                </a:ln>
                <a:solidFill>
                  <a:srgbClr val="FF8C00"/>
                </a:solidFill>
                <a:effectLst/>
                <a:latin typeface="Courier New" pitchFamily="49" charset="0"/>
                <a:cs typeface="Courier New" pitchFamily="49" charset="0"/>
              </a:rPr>
              <a:t>-U</a:t>
            </a:r>
            <a:r>
              <a:rPr kumimoji="0" lang="en-US" sz="2400" b="0" i="0" u="none" strike="noStrike" cap="none" normalizeH="0" baseline="0" dirty="0" smtClean="0">
                <a:ln>
                  <a:noFill/>
                </a:ln>
                <a:solidFill>
                  <a:srgbClr val="444444"/>
                </a:solidFill>
                <a:effectLst/>
                <a:latin typeface="Source Serif Pro"/>
                <a:cs typeface="Arial" pitchFamily="34" charset="0"/>
              </a:rPr>
              <a:t> option, which is the short for </a:t>
            </a:r>
            <a:r>
              <a:rPr kumimoji="0" lang="en-US" sz="2400" b="1" i="0" u="none" strike="noStrike" cap="none" normalizeH="0" baseline="0" dirty="0" smtClean="0">
                <a:ln>
                  <a:noFill/>
                </a:ln>
                <a:solidFill>
                  <a:srgbClr val="FF8C00"/>
                </a:solidFill>
                <a:effectLst/>
                <a:latin typeface="Courier New" pitchFamily="49" charset="0"/>
                <a:cs typeface="Courier New" pitchFamily="49" charset="0"/>
              </a:rPr>
              <a:t>--upgrade</a:t>
            </a:r>
            <a:r>
              <a:rPr kumimoji="0" lang="en-US" sz="2400" b="0" i="0" u="none" strike="noStrike" cap="none" normalizeH="0" baseline="0" dirty="0" smtClean="0">
                <a:ln>
                  <a:noFill/>
                </a:ln>
                <a:solidFill>
                  <a:srgbClr val="444444"/>
                </a:solidFill>
                <a:effectLst/>
                <a:latin typeface="Source Serif Pro"/>
                <a:cs typeface="Arial" pitchFamily="34" charset="0"/>
              </a:rPr>
              <a:t>. In this case if a package doesn’t already exist in the system, it is installed; if a previous version of the package exists, the package is upgraded. </a:t>
            </a:r>
          </a:p>
          <a:p>
            <a:pPr marL="342900" marR="0" lvl="0" indent="-342900" algn="l" defTabSz="914400" rtl="0" eaLnBrk="0" fontAlgn="base" latinLnBrk="0" hangingPunct="0">
              <a:lnSpc>
                <a:spcPct val="100000"/>
              </a:lnSpc>
              <a:spcBef>
                <a:spcPct val="0"/>
              </a:spcBef>
              <a:spcAft>
                <a:spcPct val="0"/>
              </a:spcAft>
              <a:buClrTx/>
              <a:buSzTx/>
              <a:buFont typeface="Wingdings" pitchFamily="2" charset="2"/>
              <a:buChar char="q"/>
              <a:tabLst/>
            </a:pPr>
            <a:r>
              <a:rPr kumimoji="0" lang="en-US" sz="2400" b="0" i="0" u="none" strike="noStrike" cap="none" normalizeH="0" baseline="0" dirty="0" smtClean="0">
                <a:ln>
                  <a:noFill/>
                </a:ln>
                <a:solidFill>
                  <a:srgbClr val="444444"/>
                </a:solidFill>
                <a:effectLst/>
                <a:latin typeface="Source Serif Pro"/>
                <a:cs typeface="Arial" pitchFamily="34" charset="0"/>
              </a:rPr>
              <a:t>This means that after the newer version of the package is installed, the older ones are removed. </a:t>
            </a:r>
            <a:endParaRPr kumimoji="0" lang="en-US" sz="2400" b="0" i="0" u="none" strike="noStrike" cap="none" normalizeH="0" baseline="0" dirty="0" smtClean="0">
              <a:ln>
                <a:noFill/>
              </a:ln>
              <a:solidFill>
                <a:schemeClr val="tx1"/>
              </a:solidFill>
              <a:effectLst/>
              <a:latin typeface="Arial" pitchFamily="34" charset="0"/>
              <a:cs typeface="Arial" pitchFamily="34" charset="0"/>
            </a:endParaRPr>
          </a:p>
        </p:txBody>
      </p:sp>
    </p:spTree>
    <p:extLst>
      <p:ext uri="{BB962C8B-B14F-4D97-AF65-F5344CB8AC3E}">
        <p14:creationId xmlns:p14="http://schemas.microsoft.com/office/powerpoint/2010/main" val="246748865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19324" y="5774190"/>
            <a:ext cx="1222425" cy="1096206"/>
          </a:xfrm>
          <a:prstGeom prst="rect">
            <a:avLst/>
          </a:prstGeom>
        </p:spPr>
      </p:pic>
      <p:pic>
        <p:nvPicPr>
          <p:cNvPr id="3" name="Picture 2"/>
          <p:cNvPicPr>
            <a:picLocks noChangeAspect="1"/>
          </p:cNvPicPr>
          <p:nvPr/>
        </p:nvPicPr>
        <p:blipFill>
          <a:blip r:embed="rId3"/>
          <a:stretch>
            <a:fillRect/>
          </a:stretch>
        </p:blipFill>
        <p:spPr>
          <a:xfrm>
            <a:off x="1858507" y="6502766"/>
            <a:ext cx="9902229" cy="204838"/>
          </a:xfrm>
          <a:prstGeom prst="rect">
            <a:avLst/>
          </a:prstGeom>
        </p:spPr>
      </p:pic>
      <p:pic>
        <p:nvPicPr>
          <p:cNvPr id="4" name="Picture 3"/>
          <p:cNvPicPr>
            <a:picLocks noChangeAspect="1"/>
          </p:cNvPicPr>
          <p:nvPr/>
        </p:nvPicPr>
        <p:blipFill>
          <a:blip r:embed="rId4"/>
          <a:stretch>
            <a:fillRect/>
          </a:stretch>
        </p:blipFill>
        <p:spPr>
          <a:xfrm>
            <a:off x="-119326" y="2284813"/>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 y="0"/>
            <a:ext cx="11057859" cy="1610200"/>
          </a:xfrm>
          <a:prstGeom prst="rect">
            <a:avLst/>
          </a:prstGeom>
        </p:spPr>
      </p:pic>
      <p:sp>
        <p:nvSpPr>
          <p:cNvPr id="8" name="TextBox 7"/>
          <p:cNvSpPr txBox="1"/>
          <p:nvPr/>
        </p:nvSpPr>
        <p:spPr>
          <a:xfrm>
            <a:off x="536510" y="236724"/>
            <a:ext cx="955710" cy="954107"/>
          </a:xfrm>
          <a:prstGeom prst="rect">
            <a:avLst/>
          </a:prstGeom>
          <a:noFill/>
        </p:spPr>
        <p:txBody>
          <a:bodyPr wrap="none" rtlCol="0">
            <a:spAutoFit/>
          </a:bodyPr>
          <a:lstStyle/>
          <a:p>
            <a:pPr algn="ctr"/>
            <a:r>
              <a:rPr lang="en-US" sz="2800" dirty="0" smtClean="0">
                <a:solidFill>
                  <a:schemeClr val="bg1"/>
                </a:solidFill>
                <a:latin typeface="Tajawal Medium" panose="00000600000000000000" pitchFamily="2" charset="-78"/>
                <a:cs typeface="Tajawal Medium" panose="00000600000000000000" pitchFamily="2" charset="-78"/>
              </a:rPr>
              <a:t>Chapter</a:t>
            </a:r>
          </a:p>
          <a:p>
            <a:pPr algn="ctr"/>
            <a:r>
              <a:rPr lang="en-US" sz="2800" dirty="0" smtClean="0">
                <a:solidFill>
                  <a:schemeClr val="bg1"/>
                </a:solidFill>
                <a:latin typeface="Tajawal Medium" panose="00000600000000000000" pitchFamily="2" charset="-78"/>
                <a:cs typeface="Tajawal Medium" panose="00000600000000000000" pitchFamily="2" charset="-78"/>
              </a:rPr>
              <a:t>13</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itle 9"/>
          <p:cNvSpPr>
            <a:spLocks noGrp="1"/>
          </p:cNvSpPr>
          <p:nvPr>
            <p:ph type="title"/>
          </p:nvPr>
        </p:nvSpPr>
        <p:spPr/>
        <p:txBody>
          <a:bodyPr>
            <a:normAutofit fontScale="90000"/>
          </a:bodyPr>
          <a:lstStyle/>
          <a:p>
            <a:pPr algn="ctr"/>
            <a:r>
              <a:rPr lang="en-US" sz="3200" dirty="0" smtClean="0"/>
              <a:t/>
            </a:r>
            <a:br>
              <a:rPr lang="en-US" sz="3200" dirty="0" smtClean="0"/>
            </a:br>
            <a:r>
              <a:rPr lang="en-US" sz="3200" dirty="0">
                <a:solidFill>
                  <a:schemeClr val="bg1"/>
                </a:solidFill>
              </a:rPr>
              <a:t/>
            </a:r>
            <a:br>
              <a:rPr lang="en-US" sz="3200" dirty="0">
                <a:solidFill>
                  <a:schemeClr val="bg1"/>
                </a:solidFill>
              </a:rPr>
            </a:br>
            <a:r>
              <a:rPr lang="en-US" sz="3200" dirty="0"/>
              <a:t/>
            </a:r>
            <a:br>
              <a:rPr lang="en-US" sz="3200" dirty="0"/>
            </a:br>
            <a:endParaRPr lang="ar-EG" sz="3200" dirty="0"/>
          </a:p>
        </p:txBody>
      </p:sp>
      <p:sp>
        <p:nvSpPr>
          <p:cNvPr id="12" name="Rectangle 11"/>
          <p:cNvSpPr/>
          <p:nvPr/>
        </p:nvSpPr>
        <p:spPr>
          <a:xfrm>
            <a:off x="2770347" y="512712"/>
            <a:ext cx="7405745" cy="584775"/>
          </a:xfrm>
          <a:prstGeom prst="rect">
            <a:avLst/>
          </a:prstGeom>
        </p:spPr>
        <p:txBody>
          <a:bodyPr wrap="none">
            <a:spAutoFit/>
          </a:bodyPr>
          <a:lstStyle/>
          <a:p>
            <a:r>
              <a:rPr lang="en-US" sz="3200" b="1" dirty="0" smtClean="0">
                <a:solidFill>
                  <a:srgbClr val="FF0000"/>
                </a:solidFill>
              </a:rPr>
              <a:t>Installing and updating software packages </a:t>
            </a:r>
            <a:endParaRPr lang="en-US" sz="3200" b="1" dirty="0" smtClean="0">
              <a:solidFill>
                <a:srgbClr val="FF0000"/>
              </a:solidFill>
            </a:endParaRPr>
          </a:p>
        </p:txBody>
      </p:sp>
      <p:sp>
        <p:nvSpPr>
          <p:cNvPr id="7" name="Rectangle 6"/>
          <p:cNvSpPr/>
          <p:nvPr/>
        </p:nvSpPr>
        <p:spPr>
          <a:xfrm>
            <a:off x="311487" y="1788609"/>
            <a:ext cx="10746371" cy="2677656"/>
          </a:xfrm>
          <a:prstGeom prst="rect">
            <a:avLst/>
          </a:prstGeom>
        </p:spPr>
        <p:txBody>
          <a:bodyPr wrap="square">
            <a:spAutoFit/>
          </a:bodyPr>
          <a:lstStyle/>
          <a:p>
            <a:pPr marL="342900" lvl="0" indent="-342900" eaLnBrk="0" fontAlgn="base" hangingPunct="0">
              <a:spcBef>
                <a:spcPct val="0"/>
              </a:spcBef>
              <a:spcAft>
                <a:spcPct val="0"/>
              </a:spcAft>
              <a:buFont typeface="Wingdings" pitchFamily="2" charset="2"/>
              <a:buChar char="q"/>
            </a:pPr>
            <a:r>
              <a:rPr lang="en-US" sz="2400" dirty="0">
                <a:solidFill>
                  <a:srgbClr val="444444"/>
                </a:solidFill>
                <a:latin typeface="Source Serif Pro"/>
                <a:cs typeface="Arial" pitchFamily="34" charset="0"/>
              </a:rPr>
              <a:t>As we said above, upgrading a fundamental piece of software like the kernel in place is highly discouraged: it’s better to be absolutely sure that the new kernel works as expected before removing older versions</a:t>
            </a:r>
            <a:r>
              <a:rPr lang="en-US" sz="2400" dirty="0" smtClean="0">
                <a:solidFill>
                  <a:srgbClr val="444444"/>
                </a:solidFill>
                <a:latin typeface="Source Serif Pro"/>
                <a:cs typeface="Arial" pitchFamily="34" charset="0"/>
              </a:rPr>
              <a:t>.</a:t>
            </a:r>
          </a:p>
          <a:p>
            <a:pPr lvl="0" eaLnBrk="0" fontAlgn="base" hangingPunct="0">
              <a:spcBef>
                <a:spcPct val="0"/>
              </a:spcBef>
              <a:spcAft>
                <a:spcPct val="0"/>
              </a:spcAft>
            </a:pPr>
            <a:endParaRPr lang="en-US" sz="2400" dirty="0" smtClean="0">
              <a:solidFill>
                <a:srgbClr val="444444"/>
              </a:solidFill>
              <a:latin typeface="Source Serif Pro"/>
              <a:cs typeface="Arial" pitchFamily="34" charset="0"/>
            </a:endParaRPr>
          </a:p>
          <a:p>
            <a:pPr marL="342900" lvl="0" indent="-342900" eaLnBrk="0" fontAlgn="base" hangingPunct="0">
              <a:spcBef>
                <a:spcPct val="0"/>
              </a:spcBef>
              <a:spcAft>
                <a:spcPct val="0"/>
              </a:spcAft>
              <a:buFont typeface="Wingdings" pitchFamily="2" charset="2"/>
              <a:buChar char="q"/>
            </a:pPr>
            <a:r>
              <a:rPr lang="en-US" sz="2400" dirty="0" smtClean="0">
                <a:solidFill>
                  <a:srgbClr val="444444"/>
                </a:solidFill>
                <a:latin typeface="Source Serif Pro"/>
                <a:cs typeface="Arial" pitchFamily="34" charset="0"/>
              </a:rPr>
              <a:t>The</a:t>
            </a:r>
            <a:r>
              <a:rPr lang="en-US" sz="2400" dirty="0">
                <a:solidFill>
                  <a:srgbClr val="444444"/>
                </a:solidFill>
                <a:latin typeface="Source Serif Pro"/>
                <a:cs typeface="Arial" pitchFamily="34" charset="0"/>
              </a:rPr>
              <a:t> </a:t>
            </a:r>
            <a:r>
              <a:rPr lang="en-US" sz="2400" b="1" dirty="0">
                <a:solidFill>
                  <a:srgbClr val="FF8C00"/>
                </a:solidFill>
                <a:latin typeface="Courier New" pitchFamily="49" charset="0"/>
                <a:cs typeface="Courier New" pitchFamily="49" charset="0"/>
              </a:rPr>
              <a:t>-F</a:t>
            </a:r>
            <a:r>
              <a:rPr lang="en-US" sz="2400" dirty="0">
                <a:solidFill>
                  <a:srgbClr val="444444"/>
                </a:solidFill>
                <a:latin typeface="Source Serif Pro"/>
                <a:cs typeface="Arial" pitchFamily="34" charset="0"/>
              </a:rPr>
              <a:t> (or –freshen) option does something different. When it is used, only already existing packages are updated. If a previous version of package we are trying to install doesn’t already exist in our system, it is not installed.</a:t>
            </a:r>
            <a:endParaRPr lang="en-US" sz="2400" dirty="0">
              <a:latin typeface="Arial" pitchFamily="34" charset="0"/>
              <a:cs typeface="Arial" pitchFamily="34" charset="0"/>
            </a:endParaRPr>
          </a:p>
        </p:txBody>
      </p:sp>
    </p:spTree>
    <p:extLst>
      <p:ext uri="{BB962C8B-B14F-4D97-AF65-F5344CB8AC3E}">
        <p14:creationId xmlns:p14="http://schemas.microsoft.com/office/powerpoint/2010/main" val="246748865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19324" y="5774190"/>
            <a:ext cx="1222425" cy="1096206"/>
          </a:xfrm>
          <a:prstGeom prst="rect">
            <a:avLst/>
          </a:prstGeom>
        </p:spPr>
      </p:pic>
      <p:pic>
        <p:nvPicPr>
          <p:cNvPr id="3" name="Picture 2"/>
          <p:cNvPicPr>
            <a:picLocks noChangeAspect="1"/>
          </p:cNvPicPr>
          <p:nvPr/>
        </p:nvPicPr>
        <p:blipFill>
          <a:blip r:embed="rId3"/>
          <a:stretch>
            <a:fillRect/>
          </a:stretch>
        </p:blipFill>
        <p:spPr>
          <a:xfrm>
            <a:off x="1858507" y="6502766"/>
            <a:ext cx="9902229" cy="204838"/>
          </a:xfrm>
          <a:prstGeom prst="rect">
            <a:avLst/>
          </a:prstGeom>
        </p:spPr>
      </p:pic>
      <p:pic>
        <p:nvPicPr>
          <p:cNvPr id="4" name="Picture 3"/>
          <p:cNvPicPr>
            <a:picLocks noChangeAspect="1"/>
          </p:cNvPicPr>
          <p:nvPr/>
        </p:nvPicPr>
        <p:blipFill>
          <a:blip r:embed="rId4"/>
          <a:stretch>
            <a:fillRect/>
          </a:stretch>
        </p:blipFill>
        <p:spPr>
          <a:xfrm>
            <a:off x="-119326" y="2284813"/>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 y="0"/>
            <a:ext cx="11057859" cy="1610200"/>
          </a:xfrm>
          <a:prstGeom prst="rect">
            <a:avLst/>
          </a:prstGeom>
        </p:spPr>
      </p:pic>
      <p:sp>
        <p:nvSpPr>
          <p:cNvPr id="8" name="TextBox 7"/>
          <p:cNvSpPr txBox="1"/>
          <p:nvPr/>
        </p:nvSpPr>
        <p:spPr>
          <a:xfrm>
            <a:off x="536510" y="236724"/>
            <a:ext cx="955710" cy="954107"/>
          </a:xfrm>
          <a:prstGeom prst="rect">
            <a:avLst/>
          </a:prstGeom>
          <a:noFill/>
        </p:spPr>
        <p:txBody>
          <a:bodyPr wrap="none" rtlCol="0">
            <a:spAutoFit/>
          </a:bodyPr>
          <a:lstStyle/>
          <a:p>
            <a:pPr algn="ctr"/>
            <a:r>
              <a:rPr lang="en-US" sz="2800" dirty="0" smtClean="0">
                <a:solidFill>
                  <a:schemeClr val="bg1"/>
                </a:solidFill>
                <a:latin typeface="Tajawal Medium" panose="00000600000000000000" pitchFamily="2" charset="-78"/>
                <a:cs typeface="Tajawal Medium" panose="00000600000000000000" pitchFamily="2" charset="-78"/>
              </a:rPr>
              <a:t>Chapter</a:t>
            </a:r>
          </a:p>
          <a:p>
            <a:pPr algn="ctr"/>
            <a:r>
              <a:rPr lang="en-US" sz="2800" dirty="0" smtClean="0">
                <a:solidFill>
                  <a:schemeClr val="bg1"/>
                </a:solidFill>
                <a:latin typeface="Tajawal Medium" panose="00000600000000000000" pitchFamily="2" charset="-78"/>
                <a:cs typeface="Tajawal Medium" panose="00000600000000000000" pitchFamily="2" charset="-78"/>
              </a:rPr>
              <a:t>13</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itle 9"/>
          <p:cNvSpPr>
            <a:spLocks noGrp="1"/>
          </p:cNvSpPr>
          <p:nvPr>
            <p:ph type="title"/>
          </p:nvPr>
        </p:nvSpPr>
        <p:spPr/>
        <p:txBody>
          <a:bodyPr>
            <a:normAutofit fontScale="90000"/>
          </a:bodyPr>
          <a:lstStyle/>
          <a:p>
            <a:pPr algn="ctr"/>
            <a:r>
              <a:rPr lang="en-US" sz="3200" dirty="0" smtClean="0"/>
              <a:t/>
            </a:r>
            <a:br>
              <a:rPr lang="en-US" sz="3200" dirty="0" smtClean="0"/>
            </a:br>
            <a:r>
              <a:rPr lang="en-US" sz="3200" dirty="0">
                <a:solidFill>
                  <a:schemeClr val="bg1"/>
                </a:solidFill>
              </a:rPr>
              <a:t/>
            </a:r>
            <a:br>
              <a:rPr lang="en-US" sz="3200" dirty="0">
                <a:solidFill>
                  <a:schemeClr val="bg1"/>
                </a:solidFill>
              </a:rPr>
            </a:br>
            <a:r>
              <a:rPr lang="en-US" sz="3200" dirty="0"/>
              <a:t/>
            </a:r>
            <a:br>
              <a:rPr lang="en-US" sz="3200" dirty="0"/>
            </a:br>
            <a:endParaRPr lang="ar-EG" sz="3200" dirty="0"/>
          </a:p>
        </p:txBody>
      </p:sp>
      <p:sp>
        <p:nvSpPr>
          <p:cNvPr id="12" name="Rectangle 11"/>
          <p:cNvSpPr/>
          <p:nvPr/>
        </p:nvSpPr>
        <p:spPr>
          <a:xfrm>
            <a:off x="2770347" y="512712"/>
            <a:ext cx="7405745" cy="584775"/>
          </a:xfrm>
          <a:prstGeom prst="rect">
            <a:avLst/>
          </a:prstGeom>
        </p:spPr>
        <p:txBody>
          <a:bodyPr wrap="none">
            <a:spAutoFit/>
          </a:bodyPr>
          <a:lstStyle/>
          <a:p>
            <a:r>
              <a:rPr lang="en-US" sz="3200" b="1" dirty="0" smtClean="0">
                <a:solidFill>
                  <a:srgbClr val="FF0000"/>
                </a:solidFill>
              </a:rPr>
              <a:t>Installing and updating software packages </a:t>
            </a:r>
            <a:endParaRPr lang="en-US" sz="3200" b="1" dirty="0" smtClean="0">
              <a:solidFill>
                <a:srgbClr val="FF0000"/>
              </a:solidFill>
            </a:endParaRPr>
          </a:p>
        </p:txBody>
      </p:sp>
      <p:sp>
        <p:nvSpPr>
          <p:cNvPr id="7" name="Rectangle 1"/>
          <p:cNvSpPr>
            <a:spLocks noChangeArrowheads="1"/>
          </p:cNvSpPr>
          <p:nvPr/>
        </p:nvSpPr>
        <p:spPr bwMode="auto">
          <a:xfrm>
            <a:off x="238651" y="1810879"/>
            <a:ext cx="11522086" cy="4613065"/>
          </a:xfrm>
          <a:prstGeom prst="rect">
            <a:avLst/>
          </a:prstGeom>
          <a:noFill/>
          <a:ln w="9525">
            <a:noFill/>
            <a:miter lim="800000"/>
            <a:headEnd/>
            <a:tailEnd/>
          </a:ln>
          <a:effectLst/>
        </p:spPr>
        <p:txBody>
          <a:bodyPr vert="horz" wrap="square" lIns="0" tIns="0" rIns="0" bIns="179331"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400" b="1" i="0" u="none" strike="noStrike" cap="none" normalizeH="0" baseline="0" dirty="0" smtClean="0">
                <a:ln>
                  <a:noFill/>
                </a:ln>
                <a:solidFill>
                  <a:srgbClr val="24A9E1"/>
                </a:solidFill>
                <a:effectLst/>
                <a:latin typeface="Oswald"/>
                <a:cs typeface="Arial" pitchFamily="34" charset="0"/>
              </a:rPr>
              <a:t>Installing a package from a remote location</a:t>
            </a:r>
          </a:p>
          <a:p>
            <a:pPr marL="0" marR="0" lvl="0" indent="0" algn="ctr" defTabSz="914400" rtl="0" eaLnBrk="1" fontAlgn="base" latinLnBrk="0" hangingPunct="1">
              <a:lnSpc>
                <a:spcPct val="100000"/>
              </a:lnSpc>
              <a:spcBef>
                <a:spcPct val="0"/>
              </a:spcBef>
              <a:spcAft>
                <a:spcPct val="0"/>
              </a:spcAft>
              <a:buClrTx/>
              <a:buSzTx/>
              <a:buFontTx/>
              <a:buNone/>
              <a:tabLst/>
            </a:pPr>
            <a:endParaRPr kumimoji="0" lang="en-US" sz="2400" b="1" i="0" u="none" strike="noStrike" cap="none" normalizeH="0" baseline="0" dirty="0" smtClean="0">
              <a:ln>
                <a:noFill/>
              </a:ln>
              <a:solidFill>
                <a:srgbClr val="24A9E1"/>
              </a:solidFill>
              <a:effectLst/>
              <a:latin typeface="Oswald"/>
              <a:cs typeface="Arial" pitchFamily="34" charset="0"/>
            </a:endParaRPr>
          </a:p>
          <a:p>
            <a:pPr marL="342900" marR="0" lvl="0" indent="-342900" algn="l" defTabSz="914400" rtl="0" eaLnBrk="0" fontAlgn="base" latinLnBrk="0" hangingPunct="0">
              <a:lnSpc>
                <a:spcPct val="100000"/>
              </a:lnSpc>
              <a:spcBef>
                <a:spcPct val="0"/>
              </a:spcBef>
              <a:spcAft>
                <a:spcPct val="0"/>
              </a:spcAft>
              <a:buClrTx/>
              <a:buSzTx/>
              <a:buFont typeface="Wingdings" pitchFamily="2" charset="2"/>
              <a:buChar char="q"/>
              <a:tabLst/>
            </a:pPr>
            <a:r>
              <a:rPr kumimoji="0" lang="en-US" sz="2400" b="0" i="0" u="none" strike="noStrike" cap="none" normalizeH="0" baseline="0" dirty="0" smtClean="0">
                <a:ln>
                  <a:noFill/>
                </a:ln>
                <a:solidFill>
                  <a:srgbClr val="444444"/>
                </a:solidFill>
                <a:effectLst/>
                <a:latin typeface="Source Serif Pro"/>
                <a:cs typeface="Arial" pitchFamily="34" charset="0"/>
              </a:rPr>
              <a:t>With </a:t>
            </a:r>
            <a:r>
              <a:rPr kumimoji="0" lang="en-US" sz="2400" b="1" i="0" u="none" strike="noStrike" cap="none" normalizeH="0" baseline="0" dirty="0" smtClean="0">
                <a:ln>
                  <a:noFill/>
                </a:ln>
                <a:solidFill>
                  <a:srgbClr val="FF8C00"/>
                </a:solidFill>
                <a:effectLst/>
                <a:latin typeface="Courier New" pitchFamily="49" charset="0"/>
                <a:cs typeface="Courier New" pitchFamily="49" charset="0"/>
              </a:rPr>
              <a:t>rpm</a:t>
            </a:r>
            <a:r>
              <a:rPr kumimoji="0" lang="en-US" sz="2400" b="0" i="0" u="none" strike="noStrike" cap="none" normalizeH="0" baseline="0" dirty="0" smtClean="0">
                <a:ln>
                  <a:noFill/>
                </a:ln>
                <a:solidFill>
                  <a:srgbClr val="444444"/>
                </a:solidFill>
                <a:effectLst/>
                <a:latin typeface="Source Serif Pro"/>
                <a:cs typeface="Arial" pitchFamily="34" charset="0"/>
              </a:rPr>
              <a:t> is also possible to install a package which is not on our local </a:t>
            </a:r>
            <a:r>
              <a:rPr kumimoji="0" lang="en-US" sz="2400" b="0" i="0" u="none" strike="noStrike" cap="none" normalizeH="0" baseline="0" dirty="0" err="1" smtClean="0">
                <a:ln>
                  <a:noFill/>
                </a:ln>
                <a:solidFill>
                  <a:srgbClr val="444444"/>
                </a:solidFill>
                <a:effectLst/>
                <a:latin typeface="Source Serif Pro"/>
                <a:cs typeface="Arial" pitchFamily="34" charset="0"/>
              </a:rPr>
              <a:t>filesystem</a:t>
            </a:r>
            <a:r>
              <a:rPr kumimoji="0" lang="en-US" sz="2400" b="0" i="0" u="none" strike="noStrike" cap="none" normalizeH="0" baseline="0" dirty="0" smtClean="0">
                <a:ln>
                  <a:noFill/>
                </a:ln>
                <a:solidFill>
                  <a:srgbClr val="444444"/>
                </a:solidFill>
                <a:effectLst/>
                <a:latin typeface="Source Serif Pro"/>
                <a:cs typeface="Arial" pitchFamily="34" charset="0"/>
              </a:rPr>
              <a:t>. </a:t>
            </a:r>
          </a:p>
          <a:p>
            <a:pPr marL="342900" marR="0" lvl="0" indent="-342900" algn="l" defTabSz="914400" rtl="0" eaLnBrk="0" fontAlgn="base" latinLnBrk="0" hangingPunct="0">
              <a:lnSpc>
                <a:spcPct val="100000"/>
              </a:lnSpc>
              <a:spcBef>
                <a:spcPct val="0"/>
              </a:spcBef>
              <a:spcAft>
                <a:spcPct val="0"/>
              </a:spcAft>
              <a:buClrTx/>
              <a:buSzTx/>
              <a:buFont typeface="Wingdings" pitchFamily="2" charset="2"/>
              <a:buChar char="q"/>
              <a:tabLst/>
            </a:pPr>
            <a:r>
              <a:rPr kumimoji="0" lang="en-US" sz="2400" b="0" i="0" u="none" strike="noStrike" cap="none" normalizeH="0" baseline="0" dirty="0" smtClean="0">
                <a:ln>
                  <a:noFill/>
                </a:ln>
                <a:solidFill>
                  <a:srgbClr val="444444"/>
                </a:solidFill>
                <a:effectLst/>
                <a:latin typeface="Source Serif Pro"/>
                <a:cs typeface="Arial" pitchFamily="34" charset="0"/>
              </a:rPr>
              <a:t>Say for example we want to install a package accessible via the ftp protocol; the command to run would be the following:</a:t>
            </a:r>
          </a:p>
          <a:p>
            <a:pPr marL="342900" marR="0" lvl="0" indent="-342900" algn="l" defTabSz="914400" rtl="0" eaLnBrk="0" fontAlgn="base" latinLnBrk="0" hangingPunct="0">
              <a:lnSpc>
                <a:spcPct val="100000"/>
              </a:lnSpc>
              <a:spcBef>
                <a:spcPct val="0"/>
              </a:spcBef>
              <a:spcAft>
                <a:spcPct val="0"/>
              </a:spcAft>
              <a:buClrTx/>
              <a:buSzTx/>
              <a:buFont typeface="Wingdings" pitchFamily="2" charset="2"/>
              <a:buChar char="q"/>
              <a:tabLst/>
            </a:pPr>
            <a:endParaRPr lang="en-US" sz="2400" dirty="0">
              <a:solidFill>
                <a:srgbClr val="444444"/>
              </a:solidFill>
              <a:latin typeface="Source Serif Pro"/>
              <a:cs typeface="Arial" pitchFamily="34" charset="0"/>
            </a:endParaRPr>
          </a:p>
          <a:p>
            <a:pPr marL="342900" marR="0" lvl="0" indent="-342900" algn="l" defTabSz="914400" rtl="0" eaLnBrk="0" fontAlgn="base" latinLnBrk="0" hangingPunct="0">
              <a:lnSpc>
                <a:spcPct val="100000"/>
              </a:lnSpc>
              <a:spcBef>
                <a:spcPct val="0"/>
              </a:spcBef>
              <a:spcAft>
                <a:spcPct val="0"/>
              </a:spcAft>
              <a:buClrTx/>
              <a:buSzTx/>
              <a:buFont typeface="Wingdings" pitchFamily="2" charset="2"/>
              <a:buChar char="q"/>
              <a:tabLst/>
            </a:pPr>
            <a:endParaRPr kumimoji="0" lang="en-US" sz="2400" b="0" i="0" u="none" strike="noStrike" cap="none" normalizeH="0" baseline="0" dirty="0" smtClean="0">
              <a:ln>
                <a:noFill/>
              </a:ln>
              <a:solidFill>
                <a:srgbClr val="444444"/>
              </a:solidFill>
              <a:effectLst/>
              <a:latin typeface="Source Serif Pro"/>
              <a:cs typeface="Arial" pitchFamily="34" charset="0"/>
            </a:endParaRPr>
          </a:p>
          <a:p>
            <a:pPr marR="0" lvl="0" algn="l" defTabSz="914400" rtl="0" eaLnBrk="0" fontAlgn="base" latinLnBrk="0" hangingPunct="0">
              <a:lnSpc>
                <a:spcPct val="100000"/>
              </a:lnSpc>
              <a:spcBef>
                <a:spcPct val="0"/>
              </a:spcBef>
              <a:spcAft>
                <a:spcPct val="0"/>
              </a:spcAft>
              <a:buClrTx/>
              <a:buSzTx/>
              <a:tabLst/>
            </a:pPr>
            <a:endParaRPr kumimoji="0" lang="en-US" sz="2400" b="0" i="0" u="none" strike="noStrike" cap="none" normalizeH="0" baseline="0" dirty="0" smtClean="0">
              <a:ln>
                <a:noFill/>
              </a:ln>
              <a:solidFill>
                <a:srgbClr val="444444"/>
              </a:solidFill>
              <a:effectLst/>
              <a:latin typeface="Source Serif Pro"/>
              <a:cs typeface="Arial" pitchFamily="34" charset="0"/>
            </a:endParaRPr>
          </a:p>
          <a:p>
            <a:pPr marL="342900" indent="-342900">
              <a:buFont typeface="Wingdings" pitchFamily="2" charset="2"/>
              <a:buChar char="q"/>
            </a:pPr>
            <a:r>
              <a:rPr lang="en-US" sz="2400" dirty="0">
                <a:solidFill>
                  <a:srgbClr val="444444"/>
                </a:solidFill>
                <a:latin typeface="Source Serif Pro"/>
                <a:cs typeface="Arial" pitchFamily="34" charset="0"/>
              </a:rPr>
              <a:t>It is also possible to provide an username and a password if authentication is required, including such information in the address:</a:t>
            </a:r>
          </a:p>
          <a:p>
            <a:r>
              <a:rPr lang="en-US" sz="2400" dirty="0">
                <a:solidFill>
                  <a:srgbClr val="444444"/>
                </a:solidFill>
                <a:latin typeface="Source Serif Pro"/>
                <a:cs typeface="Arial" pitchFamily="34" charset="0"/>
              </a:rPr>
              <a:t/>
            </a:r>
            <a:br>
              <a:rPr lang="en-US" sz="2400" dirty="0">
                <a:solidFill>
                  <a:srgbClr val="444444"/>
                </a:solidFill>
                <a:latin typeface="Source Serif Pro"/>
                <a:cs typeface="Arial" pitchFamily="34" charset="0"/>
              </a:rPr>
            </a:br>
            <a:endParaRPr lang="en-US" sz="2400" dirty="0">
              <a:solidFill>
                <a:srgbClr val="444444"/>
              </a:solidFill>
              <a:latin typeface="Source Serif Pro"/>
              <a:cs typeface="Arial" pitchFamily="34" charset="0"/>
            </a:endParaRPr>
          </a:p>
        </p:txBody>
      </p:sp>
      <p:pic>
        <p:nvPicPr>
          <p:cNvPr id="24578" name="Picture 2"/>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446992" y="3866940"/>
            <a:ext cx="7456853" cy="52407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4579" name="Picture 3"/>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584101" y="5774190"/>
            <a:ext cx="9182637" cy="49302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46748865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19324" y="5774190"/>
            <a:ext cx="1222425" cy="1096206"/>
          </a:xfrm>
          <a:prstGeom prst="rect">
            <a:avLst/>
          </a:prstGeom>
        </p:spPr>
      </p:pic>
      <p:pic>
        <p:nvPicPr>
          <p:cNvPr id="3" name="Picture 2"/>
          <p:cNvPicPr>
            <a:picLocks noChangeAspect="1"/>
          </p:cNvPicPr>
          <p:nvPr/>
        </p:nvPicPr>
        <p:blipFill>
          <a:blip r:embed="rId3"/>
          <a:stretch>
            <a:fillRect/>
          </a:stretch>
        </p:blipFill>
        <p:spPr>
          <a:xfrm>
            <a:off x="1858507" y="6502766"/>
            <a:ext cx="9902229" cy="204838"/>
          </a:xfrm>
          <a:prstGeom prst="rect">
            <a:avLst/>
          </a:prstGeom>
        </p:spPr>
      </p:pic>
      <p:pic>
        <p:nvPicPr>
          <p:cNvPr id="4" name="Picture 3"/>
          <p:cNvPicPr>
            <a:picLocks noChangeAspect="1"/>
          </p:cNvPicPr>
          <p:nvPr/>
        </p:nvPicPr>
        <p:blipFill>
          <a:blip r:embed="rId4"/>
          <a:stretch>
            <a:fillRect/>
          </a:stretch>
        </p:blipFill>
        <p:spPr>
          <a:xfrm>
            <a:off x="-119326" y="2284813"/>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 y="0"/>
            <a:ext cx="11057859" cy="1610200"/>
          </a:xfrm>
          <a:prstGeom prst="rect">
            <a:avLst/>
          </a:prstGeom>
        </p:spPr>
      </p:pic>
      <p:sp>
        <p:nvSpPr>
          <p:cNvPr id="8" name="TextBox 7"/>
          <p:cNvSpPr txBox="1"/>
          <p:nvPr/>
        </p:nvSpPr>
        <p:spPr>
          <a:xfrm>
            <a:off x="536510" y="236724"/>
            <a:ext cx="955710" cy="954107"/>
          </a:xfrm>
          <a:prstGeom prst="rect">
            <a:avLst/>
          </a:prstGeom>
          <a:noFill/>
        </p:spPr>
        <p:txBody>
          <a:bodyPr wrap="none" rtlCol="0">
            <a:spAutoFit/>
          </a:bodyPr>
          <a:lstStyle/>
          <a:p>
            <a:pPr algn="ctr"/>
            <a:r>
              <a:rPr lang="en-US" sz="2800" dirty="0" smtClean="0">
                <a:solidFill>
                  <a:schemeClr val="bg1"/>
                </a:solidFill>
                <a:latin typeface="Tajawal Medium" panose="00000600000000000000" pitchFamily="2" charset="-78"/>
                <a:cs typeface="Tajawal Medium" panose="00000600000000000000" pitchFamily="2" charset="-78"/>
              </a:rPr>
              <a:t>Chapter</a:t>
            </a:r>
          </a:p>
          <a:p>
            <a:pPr algn="ctr"/>
            <a:r>
              <a:rPr lang="en-US" sz="2800" dirty="0" smtClean="0">
                <a:solidFill>
                  <a:schemeClr val="bg1"/>
                </a:solidFill>
                <a:latin typeface="Tajawal Medium" panose="00000600000000000000" pitchFamily="2" charset="-78"/>
                <a:cs typeface="Tajawal Medium" panose="00000600000000000000" pitchFamily="2" charset="-78"/>
              </a:rPr>
              <a:t>13</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itle 9"/>
          <p:cNvSpPr>
            <a:spLocks noGrp="1"/>
          </p:cNvSpPr>
          <p:nvPr>
            <p:ph type="title"/>
          </p:nvPr>
        </p:nvSpPr>
        <p:spPr/>
        <p:txBody>
          <a:bodyPr>
            <a:normAutofit fontScale="90000"/>
          </a:bodyPr>
          <a:lstStyle/>
          <a:p>
            <a:pPr algn="ctr"/>
            <a:r>
              <a:rPr lang="en-US" sz="3200" dirty="0" smtClean="0"/>
              <a:t/>
            </a:r>
            <a:br>
              <a:rPr lang="en-US" sz="3200" dirty="0" smtClean="0"/>
            </a:br>
            <a:r>
              <a:rPr lang="en-US" sz="3200" dirty="0">
                <a:solidFill>
                  <a:schemeClr val="bg1"/>
                </a:solidFill>
              </a:rPr>
              <a:t/>
            </a:r>
            <a:br>
              <a:rPr lang="en-US" sz="3200" dirty="0">
                <a:solidFill>
                  <a:schemeClr val="bg1"/>
                </a:solidFill>
              </a:rPr>
            </a:br>
            <a:r>
              <a:rPr lang="en-US" sz="3200" dirty="0"/>
              <a:t/>
            </a:r>
            <a:br>
              <a:rPr lang="en-US" sz="3200" dirty="0"/>
            </a:br>
            <a:endParaRPr lang="ar-EG" sz="3200" dirty="0"/>
          </a:p>
        </p:txBody>
      </p:sp>
      <p:sp>
        <p:nvSpPr>
          <p:cNvPr id="12" name="Rectangle 11"/>
          <p:cNvSpPr/>
          <p:nvPr/>
        </p:nvSpPr>
        <p:spPr>
          <a:xfrm>
            <a:off x="2770347" y="512712"/>
            <a:ext cx="7405745" cy="584775"/>
          </a:xfrm>
          <a:prstGeom prst="rect">
            <a:avLst/>
          </a:prstGeom>
        </p:spPr>
        <p:txBody>
          <a:bodyPr wrap="none">
            <a:spAutoFit/>
          </a:bodyPr>
          <a:lstStyle/>
          <a:p>
            <a:r>
              <a:rPr lang="en-US" sz="3200" b="1" dirty="0" smtClean="0">
                <a:solidFill>
                  <a:srgbClr val="FF0000"/>
                </a:solidFill>
              </a:rPr>
              <a:t>Installing and updating software packages </a:t>
            </a:r>
            <a:endParaRPr lang="en-US" sz="3200" b="1" dirty="0" smtClean="0">
              <a:solidFill>
                <a:srgbClr val="FF0000"/>
              </a:solidFill>
            </a:endParaRPr>
          </a:p>
        </p:txBody>
      </p:sp>
      <p:sp>
        <p:nvSpPr>
          <p:cNvPr id="7" name="Rectangle 1"/>
          <p:cNvSpPr>
            <a:spLocks noChangeArrowheads="1"/>
          </p:cNvSpPr>
          <p:nvPr/>
        </p:nvSpPr>
        <p:spPr bwMode="auto">
          <a:xfrm>
            <a:off x="238650" y="1797978"/>
            <a:ext cx="11648550" cy="4524315"/>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342900" marR="0" lvl="0" indent="-342900" algn="l" defTabSz="914400" rtl="0" eaLnBrk="1" fontAlgn="base" latinLnBrk="0" hangingPunct="1">
              <a:lnSpc>
                <a:spcPct val="100000"/>
              </a:lnSpc>
              <a:spcBef>
                <a:spcPct val="0"/>
              </a:spcBef>
              <a:spcAft>
                <a:spcPct val="0"/>
              </a:spcAft>
              <a:buClrTx/>
              <a:buSzTx/>
              <a:buFont typeface="Wingdings" pitchFamily="2" charset="2"/>
              <a:buChar char="Ø"/>
              <a:tabLst/>
            </a:pPr>
            <a:r>
              <a:rPr lang="en-US" sz="2400" dirty="0" smtClean="0">
                <a:solidFill>
                  <a:srgbClr val="252525"/>
                </a:solidFill>
                <a:latin typeface="RedHatText"/>
                <a:cs typeface="Arial" pitchFamily="34" charset="0"/>
              </a:rPr>
              <a:t>In</a:t>
            </a:r>
            <a:r>
              <a:rPr kumimoji="0" lang="en-US" sz="2400" b="0" i="0" u="none" strike="noStrike" cap="none" normalizeH="0" baseline="0" dirty="0" smtClean="0">
                <a:ln>
                  <a:noFill/>
                </a:ln>
                <a:solidFill>
                  <a:srgbClr val="252525"/>
                </a:solidFill>
                <a:effectLst/>
                <a:latin typeface="RedHatText"/>
                <a:cs typeface="Arial" pitchFamily="34" charset="0"/>
              </a:rPr>
              <a:t> RHEL 8, software installation is enabled by the new version of the </a:t>
            </a:r>
            <a:r>
              <a:rPr kumimoji="0" lang="en-US" sz="2400" b="1" i="0" u="none" strike="noStrike" cap="none" normalizeH="0" baseline="0" dirty="0" smtClean="0">
                <a:ln>
                  <a:noFill/>
                </a:ln>
                <a:solidFill>
                  <a:srgbClr val="252525"/>
                </a:solidFill>
                <a:effectLst/>
                <a:latin typeface="RedHatText"/>
                <a:cs typeface="Arial" pitchFamily="34" charset="0"/>
              </a:rPr>
              <a:t>YUM</a:t>
            </a:r>
            <a:r>
              <a:rPr kumimoji="0" lang="en-US" sz="2400" b="0" i="0" u="none" strike="noStrike" cap="none" normalizeH="0" baseline="0" dirty="0" smtClean="0">
                <a:ln>
                  <a:noFill/>
                </a:ln>
                <a:solidFill>
                  <a:srgbClr val="252525"/>
                </a:solidFill>
                <a:effectLst/>
                <a:latin typeface="RedHatText"/>
                <a:cs typeface="Arial" pitchFamily="34" charset="0"/>
              </a:rPr>
              <a:t> tool (</a:t>
            </a:r>
            <a:r>
              <a:rPr kumimoji="0" lang="en-US" sz="2400" b="1" i="0" u="none" strike="noStrike" cap="none" normalizeH="0" baseline="0" dirty="0" smtClean="0">
                <a:ln>
                  <a:noFill/>
                </a:ln>
                <a:solidFill>
                  <a:srgbClr val="252525"/>
                </a:solidFill>
                <a:effectLst/>
                <a:latin typeface="RedHatText"/>
                <a:cs typeface="Arial" pitchFamily="34" charset="0"/>
              </a:rPr>
              <a:t>YUM v4</a:t>
            </a:r>
            <a:r>
              <a:rPr kumimoji="0" lang="en-US" sz="2400" b="0" i="0" u="none" strike="noStrike" cap="none" normalizeH="0" baseline="0" dirty="0" smtClean="0">
                <a:ln>
                  <a:noFill/>
                </a:ln>
                <a:solidFill>
                  <a:srgbClr val="252525"/>
                </a:solidFill>
                <a:effectLst/>
                <a:latin typeface="RedHatText"/>
                <a:cs typeface="Arial" pitchFamily="34" charset="0"/>
              </a:rPr>
              <a:t>), which is based on the </a:t>
            </a:r>
            <a:r>
              <a:rPr kumimoji="0" lang="en-US" sz="2400" b="1" i="0" u="none" strike="noStrike" cap="none" normalizeH="0" baseline="0" dirty="0" smtClean="0">
                <a:ln>
                  <a:noFill/>
                </a:ln>
                <a:solidFill>
                  <a:srgbClr val="252525"/>
                </a:solidFill>
                <a:effectLst/>
                <a:latin typeface="RedHatText"/>
                <a:cs typeface="Arial" pitchFamily="34" charset="0"/>
              </a:rPr>
              <a:t>DNF</a:t>
            </a:r>
            <a:r>
              <a:rPr kumimoji="0" lang="en-US" sz="2400" b="0" i="0" u="none" strike="noStrike" cap="none" normalizeH="0" baseline="0" dirty="0" smtClean="0">
                <a:ln>
                  <a:noFill/>
                </a:ln>
                <a:solidFill>
                  <a:srgbClr val="252525"/>
                </a:solidFill>
                <a:effectLst/>
                <a:latin typeface="RedHatText"/>
                <a:cs typeface="Arial" pitchFamily="34" charset="0"/>
              </a:rPr>
              <a:t> technology.</a:t>
            </a:r>
          </a:p>
          <a:p>
            <a:pPr marR="0" lvl="0" algn="l" defTabSz="914400" rtl="0" eaLnBrk="1" fontAlgn="base" latinLnBrk="0" hangingPunct="1">
              <a:lnSpc>
                <a:spcPct val="100000"/>
              </a:lnSpc>
              <a:spcBef>
                <a:spcPct val="0"/>
              </a:spcBef>
              <a:spcAft>
                <a:spcPct val="0"/>
              </a:spcAft>
              <a:buClrTx/>
              <a:buSzTx/>
              <a:tabLst/>
            </a:pPr>
            <a:endParaRPr kumimoji="0" lang="en-US" sz="24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2400" b="1" i="0" u="none" strike="noStrike" cap="none" normalizeH="0" baseline="0" dirty="0" smtClean="0">
                <a:ln>
                  <a:noFill/>
                </a:ln>
                <a:solidFill>
                  <a:srgbClr val="151515"/>
                </a:solidFill>
                <a:effectLst/>
                <a:latin typeface="RedHatText"/>
                <a:cs typeface="Arial" pitchFamily="34" charset="0"/>
              </a:rPr>
              <a:t> </a:t>
            </a:r>
            <a:r>
              <a:rPr kumimoji="0" lang="en-US" sz="2400" b="1" i="1" u="sng" strike="noStrike" cap="none" normalizeH="0" baseline="0" dirty="0" smtClean="0">
                <a:ln>
                  <a:noFill/>
                </a:ln>
                <a:solidFill>
                  <a:srgbClr val="FF0000"/>
                </a:solidFill>
                <a:effectLst>
                  <a:outerShdw blurRad="38100" dist="38100" dir="2700000" algn="tl">
                    <a:srgbClr val="000000">
                      <a:alpha val="43137"/>
                    </a:srgbClr>
                  </a:outerShdw>
                </a:effectLst>
                <a:latin typeface="RedHatText"/>
                <a:cs typeface="Arial" pitchFamily="34" charset="0"/>
              </a:rPr>
              <a:t>Note</a:t>
            </a:r>
          </a:p>
          <a:p>
            <a:pPr marL="457200" marR="0" lvl="0" indent="-457200" algn="l" defTabSz="914400" rtl="0" eaLnBrk="0" fontAlgn="base" latinLnBrk="0" hangingPunct="0">
              <a:lnSpc>
                <a:spcPct val="100000"/>
              </a:lnSpc>
              <a:spcBef>
                <a:spcPct val="0"/>
              </a:spcBef>
              <a:spcAft>
                <a:spcPct val="0"/>
              </a:spcAft>
              <a:buClrTx/>
              <a:buSzTx/>
              <a:buFont typeface="+mj-lt"/>
              <a:buAutoNum type="arabicPeriod"/>
              <a:tabLst/>
            </a:pPr>
            <a:r>
              <a:rPr kumimoji="0" lang="en-US" sz="2400" b="0" i="0" u="none" strike="noStrike" cap="none" normalizeH="0" baseline="0" dirty="0" smtClean="0">
                <a:ln>
                  <a:noFill/>
                </a:ln>
                <a:solidFill>
                  <a:srgbClr val="151515"/>
                </a:solidFill>
                <a:effectLst/>
                <a:latin typeface="RedHatText"/>
                <a:cs typeface="Arial" pitchFamily="34" charset="0"/>
              </a:rPr>
              <a:t> Upstream documentation identifies the technology as </a:t>
            </a:r>
            <a:r>
              <a:rPr kumimoji="0" lang="en-US" sz="2400" b="1" i="0" u="none" strike="noStrike" cap="none" normalizeH="0" baseline="0" dirty="0" smtClean="0">
                <a:ln>
                  <a:noFill/>
                </a:ln>
                <a:solidFill>
                  <a:srgbClr val="151515"/>
                </a:solidFill>
                <a:effectLst/>
                <a:latin typeface="RedHatText"/>
                <a:cs typeface="Arial" pitchFamily="34" charset="0"/>
              </a:rPr>
              <a:t>DNF</a:t>
            </a:r>
            <a:r>
              <a:rPr kumimoji="0" lang="en-US" sz="2400" b="0" i="0" u="none" strike="noStrike" cap="none" normalizeH="0" baseline="0" dirty="0" smtClean="0">
                <a:ln>
                  <a:noFill/>
                </a:ln>
                <a:solidFill>
                  <a:srgbClr val="151515"/>
                </a:solidFill>
                <a:effectLst/>
                <a:latin typeface="RedHatText"/>
                <a:cs typeface="Arial" pitchFamily="34" charset="0"/>
              </a:rPr>
              <a:t> and the tool is referred to   as </a:t>
            </a:r>
            <a:r>
              <a:rPr kumimoji="0" lang="en-US" sz="2400" b="1" i="0" u="none" strike="noStrike" cap="none" normalizeH="0" baseline="0" dirty="0" smtClean="0">
                <a:ln>
                  <a:noFill/>
                </a:ln>
                <a:solidFill>
                  <a:srgbClr val="FFC000"/>
                </a:solidFill>
                <a:effectLst/>
                <a:latin typeface="RedHatText"/>
                <a:cs typeface="Arial" pitchFamily="34" charset="0"/>
              </a:rPr>
              <a:t>DNF</a:t>
            </a:r>
            <a:r>
              <a:rPr kumimoji="0" lang="en-US" sz="2400" b="0" i="0" u="none" strike="noStrike" cap="none" normalizeH="0" baseline="0" dirty="0" smtClean="0">
                <a:ln>
                  <a:noFill/>
                </a:ln>
                <a:solidFill>
                  <a:srgbClr val="151515"/>
                </a:solidFill>
                <a:effectLst/>
                <a:latin typeface="RedHatText"/>
                <a:cs typeface="Arial" pitchFamily="34" charset="0"/>
              </a:rPr>
              <a:t> in the upstream. As a result, some output returned by the new </a:t>
            </a:r>
            <a:r>
              <a:rPr kumimoji="0" lang="en-US" sz="2400" b="1" i="0" u="none" strike="noStrike" cap="none" normalizeH="0" baseline="0" dirty="0" smtClean="0">
                <a:ln>
                  <a:noFill/>
                </a:ln>
                <a:solidFill>
                  <a:srgbClr val="92D050"/>
                </a:solidFill>
                <a:effectLst/>
                <a:latin typeface="RedHatText"/>
                <a:cs typeface="Arial" pitchFamily="34" charset="0"/>
              </a:rPr>
              <a:t>YUM</a:t>
            </a:r>
            <a:r>
              <a:rPr kumimoji="0" lang="en-US" sz="2400" b="0" i="0" u="none" strike="noStrike" cap="none" normalizeH="0" baseline="0" dirty="0" smtClean="0">
                <a:ln>
                  <a:noFill/>
                </a:ln>
                <a:solidFill>
                  <a:srgbClr val="92D050"/>
                </a:solidFill>
                <a:effectLst/>
                <a:latin typeface="RedHatText"/>
                <a:cs typeface="Arial" pitchFamily="34" charset="0"/>
              </a:rPr>
              <a:t> </a:t>
            </a:r>
            <a:r>
              <a:rPr kumimoji="0" lang="en-US" sz="2400" b="0" i="0" u="none" strike="noStrike" cap="none" normalizeH="0" baseline="0" dirty="0" smtClean="0">
                <a:ln>
                  <a:noFill/>
                </a:ln>
                <a:solidFill>
                  <a:srgbClr val="151515"/>
                </a:solidFill>
                <a:effectLst/>
                <a:latin typeface="RedHatText"/>
                <a:cs typeface="Arial" pitchFamily="34" charset="0"/>
              </a:rPr>
              <a:t>tool in RHEL 8 mentions </a:t>
            </a:r>
            <a:r>
              <a:rPr kumimoji="0" lang="en-US" sz="2400" b="1" i="0" u="none" strike="noStrike" cap="none" normalizeH="0" baseline="0" dirty="0" smtClean="0">
                <a:ln>
                  <a:noFill/>
                </a:ln>
                <a:solidFill>
                  <a:srgbClr val="151515"/>
                </a:solidFill>
                <a:effectLst/>
                <a:latin typeface="RedHatText"/>
                <a:cs typeface="Arial" pitchFamily="34" charset="0"/>
              </a:rPr>
              <a:t>DNF</a:t>
            </a:r>
            <a:r>
              <a:rPr kumimoji="0" lang="en-US" sz="2400" b="0" i="0" u="none" strike="noStrike" cap="none" normalizeH="0" baseline="0" dirty="0" smtClean="0">
                <a:ln>
                  <a:noFill/>
                </a:ln>
                <a:solidFill>
                  <a:srgbClr val="151515"/>
                </a:solidFill>
                <a:effectLst/>
                <a:latin typeface="RedHatText"/>
                <a:cs typeface="Arial" pitchFamily="34" charset="0"/>
              </a:rPr>
              <a:t>.</a:t>
            </a:r>
            <a:endParaRPr kumimoji="0" lang="en-US" sz="24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sz="2400" b="0" i="0" u="none" strike="noStrike" cap="none" normalizeH="0" baseline="0" dirty="0" smtClean="0">
              <a:ln>
                <a:noFill/>
              </a:ln>
              <a:solidFill>
                <a:srgbClr val="252525"/>
              </a:solidFill>
              <a:effectLst/>
              <a:latin typeface="RedHatText"/>
              <a:cs typeface="Arial" pitchFamily="34" charset="0"/>
            </a:endParaRPr>
          </a:p>
          <a:p>
            <a:pPr marL="342900" marR="0" lvl="0" indent="-342900" algn="l" defTabSz="914400" rtl="0" eaLnBrk="0" fontAlgn="base" latinLnBrk="0" hangingPunct="0">
              <a:lnSpc>
                <a:spcPct val="100000"/>
              </a:lnSpc>
              <a:spcBef>
                <a:spcPct val="0"/>
              </a:spcBef>
              <a:spcAft>
                <a:spcPct val="0"/>
              </a:spcAft>
              <a:buClrTx/>
              <a:buSzTx/>
              <a:buFont typeface="Wingdings" pitchFamily="2" charset="2"/>
              <a:buChar char="q"/>
              <a:tabLst/>
            </a:pPr>
            <a:r>
              <a:rPr kumimoji="0" lang="en-US" sz="2400" b="0" i="0" u="none" strike="noStrike" cap="none" normalizeH="0" baseline="0" dirty="0" smtClean="0">
                <a:ln>
                  <a:noFill/>
                </a:ln>
                <a:solidFill>
                  <a:srgbClr val="252525"/>
                </a:solidFill>
                <a:effectLst/>
                <a:latin typeface="RedHatText"/>
                <a:cs typeface="Arial" pitchFamily="34" charset="0"/>
              </a:rPr>
              <a:t>Although </a:t>
            </a:r>
            <a:r>
              <a:rPr kumimoji="0" lang="en-US" sz="2400" b="1" i="0" u="none" strike="noStrike" cap="none" normalizeH="0" baseline="0" dirty="0" smtClean="0">
                <a:ln>
                  <a:noFill/>
                </a:ln>
                <a:solidFill>
                  <a:srgbClr val="252525"/>
                </a:solidFill>
                <a:effectLst/>
                <a:latin typeface="RedHatText"/>
                <a:cs typeface="Arial" pitchFamily="34" charset="0"/>
              </a:rPr>
              <a:t>YUM v4</a:t>
            </a:r>
            <a:r>
              <a:rPr kumimoji="0" lang="en-US" sz="2400" b="0" i="0" u="none" strike="noStrike" cap="none" normalizeH="0" baseline="0" dirty="0" smtClean="0">
                <a:ln>
                  <a:noFill/>
                </a:ln>
                <a:solidFill>
                  <a:srgbClr val="252525"/>
                </a:solidFill>
                <a:effectLst/>
                <a:latin typeface="RedHatText"/>
                <a:cs typeface="Arial" pitchFamily="34" charset="0"/>
              </a:rPr>
              <a:t> used in RHEL 8 is based on </a:t>
            </a:r>
            <a:r>
              <a:rPr kumimoji="0" lang="en-US" sz="2400" b="1" i="0" u="none" strike="noStrike" cap="none" normalizeH="0" baseline="0" dirty="0" smtClean="0">
                <a:ln>
                  <a:noFill/>
                </a:ln>
                <a:solidFill>
                  <a:srgbClr val="252525"/>
                </a:solidFill>
                <a:effectLst/>
                <a:latin typeface="RedHatText"/>
                <a:cs typeface="Arial" pitchFamily="34" charset="0"/>
              </a:rPr>
              <a:t>DNF</a:t>
            </a:r>
            <a:r>
              <a:rPr kumimoji="0" lang="en-US" sz="2400" b="0" i="0" u="none" strike="noStrike" cap="none" normalizeH="0" baseline="0" dirty="0" smtClean="0">
                <a:ln>
                  <a:noFill/>
                </a:ln>
                <a:solidFill>
                  <a:srgbClr val="252525"/>
                </a:solidFill>
                <a:effectLst/>
                <a:latin typeface="RedHatText"/>
                <a:cs typeface="Arial" pitchFamily="34" charset="0"/>
              </a:rPr>
              <a:t>, it is compatible with </a:t>
            </a:r>
            <a:r>
              <a:rPr kumimoji="0" lang="en-US" sz="2400" b="1" i="0" u="none" strike="noStrike" cap="none" normalizeH="0" baseline="0" dirty="0" smtClean="0">
                <a:ln>
                  <a:noFill/>
                </a:ln>
                <a:solidFill>
                  <a:srgbClr val="252525"/>
                </a:solidFill>
                <a:effectLst/>
                <a:latin typeface="RedHatText"/>
                <a:cs typeface="Arial" pitchFamily="34" charset="0"/>
              </a:rPr>
              <a:t>YUM v3</a:t>
            </a:r>
            <a:r>
              <a:rPr kumimoji="0" lang="en-US" sz="2400" b="0" i="0" u="none" strike="noStrike" cap="none" normalizeH="0" baseline="0" dirty="0" smtClean="0">
                <a:ln>
                  <a:noFill/>
                </a:ln>
                <a:solidFill>
                  <a:srgbClr val="252525"/>
                </a:solidFill>
                <a:effectLst/>
                <a:latin typeface="RedHatText"/>
                <a:cs typeface="Arial" pitchFamily="34" charset="0"/>
              </a:rPr>
              <a:t> used in RHEL 7. For software installation, the </a:t>
            </a:r>
            <a:r>
              <a:rPr kumimoji="0" lang="en-US" sz="2400" b="0" i="0" u="none" strike="noStrike" cap="none" normalizeH="0" baseline="0" dirty="0" smtClean="0">
                <a:ln>
                  <a:noFill/>
                </a:ln>
                <a:solidFill>
                  <a:srgbClr val="000000"/>
                </a:solidFill>
                <a:effectLst/>
                <a:latin typeface="RedHatMono"/>
                <a:cs typeface="Arial" pitchFamily="34" charset="0"/>
              </a:rPr>
              <a:t>yum</a:t>
            </a:r>
            <a:r>
              <a:rPr kumimoji="0" lang="en-US" sz="2400" b="0" i="0" u="none" strike="noStrike" cap="none" normalizeH="0" baseline="0" dirty="0" smtClean="0">
                <a:ln>
                  <a:noFill/>
                </a:ln>
                <a:solidFill>
                  <a:srgbClr val="252525"/>
                </a:solidFill>
                <a:effectLst/>
                <a:latin typeface="RedHatText"/>
                <a:cs typeface="Arial" pitchFamily="34" charset="0"/>
              </a:rPr>
              <a:t> command and most of its options work the same way in RHEL 8 as they did in RHEL 7.</a:t>
            </a:r>
          </a:p>
          <a:p>
            <a:pPr marL="342900" marR="0" lvl="0" indent="-342900" algn="l" defTabSz="914400" rtl="0" eaLnBrk="0" fontAlgn="base" latinLnBrk="0" hangingPunct="0">
              <a:lnSpc>
                <a:spcPct val="100000"/>
              </a:lnSpc>
              <a:spcBef>
                <a:spcPct val="0"/>
              </a:spcBef>
              <a:spcAft>
                <a:spcPct val="0"/>
              </a:spcAft>
              <a:buClrTx/>
              <a:buSzTx/>
              <a:buFont typeface="Wingdings" pitchFamily="2" charset="2"/>
              <a:buChar char="q"/>
              <a:tabLst/>
            </a:pPr>
            <a:endParaRPr kumimoji="0" lang="en-US" sz="2400" b="0" i="0" u="none" strike="noStrike" cap="none" normalizeH="0" baseline="0" dirty="0" smtClean="0">
              <a:ln>
                <a:noFill/>
              </a:ln>
              <a:solidFill>
                <a:schemeClr val="tx1"/>
              </a:solidFill>
              <a:effectLst/>
              <a:latin typeface="Arial" pitchFamily="34" charset="0"/>
              <a:cs typeface="Arial" pitchFamily="34" charset="0"/>
            </a:endParaRPr>
          </a:p>
        </p:txBody>
      </p:sp>
    </p:spTree>
    <p:extLst>
      <p:ext uri="{BB962C8B-B14F-4D97-AF65-F5344CB8AC3E}">
        <p14:creationId xmlns:p14="http://schemas.microsoft.com/office/powerpoint/2010/main" val="246748865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19324" y="5774190"/>
            <a:ext cx="1222425" cy="1096206"/>
          </a:xfrm>
          <a:prstGeom prst="rect">
            <a:avLst/>
          </a:prstGeom>
        </p:spPr>
      </p:pic>
      <p:pic>
        <p:nvPicPr>
          <p:cNvPr id="3" name="Picture 2"/>
          <p:cNvPicPr>
            <a:picLocks noChangeAspect="1"/>
          </p:cNvPicPr>
          <p:nvPr/>
        </p:nvPicPr>
        <p:blipFill>
          <a:blip r:embed="rId3"/>
          <a:stretch>
            <a:fillRect/>
          </a:stretch>
        </p:blipFill>
        <p:spPr>
          <a:xfrm>
            <a:off x="1858507" y="6502766"/>
            <a:ext cx="9902229" cy="204838"/>
          </a:xfrm>
          <a:prstGeom prst="rect">
            <a:avLst/>
          </a:prstGeom>
        </p:spPr>
      </p:pic>
      <p:pic>
        <p:nvPicPr>
          <p:cNvPr id="4" name="Picture 3"/>
          <p:cNvPicPr>
            <a:picLocks noChangeAspect="1"/>
          </p:cNvPicPr>
          <p:nvPr/>
        </p:nvPicPr>
        <p:blipFill>
          <a:blip r:embed="rId4"/>
          <a:stretch>
            <a:fillRect/>
          </a:stretch>
        </p:blipFill>
        <p:spPr>
          <a:xfrm>
            <a:off x="-119326" y="2284813"/>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 y="0"/>
            <a:ext cx="11057859" cy="1610200"/>
          </a:xfrm>
          <a:prstGeom prst="rect">
            <a:avLst/>
          </a:prstGeom>
        </p:spPr>
      </p:pic>
      <p:sp>
        <p:nvSpPr>
          <p:cNvPr id="8" name="TextBox 7"/>
          <p:cNvSpPr txBox="1"/>
          <p:nvPr/>
        </p:nvSpPr>
        <p:spPr>
          <a:xfrm>
            <a:off x="536510" y="236724"/>
            <a:ext cx="955710" cy="954107"/>
          </a:xfrm>
          <a:prstGeom prst="rect">
            <a:avLst/>
          </a:prstGeom>
          <a:noFill/>
        </p:spPr>
        <p:txBody>
          <a:bodyPr wrap="none" rtlCol="0">
            <a:spAutoFit/>
          </a:bodyPr>
          <a:lstStyle/>
          <a:p>
            <a:pPr algn="ctr"/>
            <a:r>
              <a:rPr lang="en-US" sz="2800" dirty="0" smtClean="0">
                <a:solidFill>
                  <a:schemeClr val="bg1"/>
                </a:solidFill>
                <a:latin typeface="Tajawal Medium" panose="00000600000000000000" pitchFamily="2" charset="-78"/>
                <a:cs typeface="Tajawal Medium" panose="00000600000000000000" pitchFamily="2" charset="-78"/>
              </a:rPr>
              <a:t>Chapter</a:t>
            </a:r>
          </a:p>
          <a:p>
            <a:pPr algn="ctr"/>
            <a:r>
              <a:rPr lang="en-US" sz="2800" dirty="0" smtClean="0">
                <a:solidFill>
                  <a:schemeClr val="bg1"/>
                </a:solidFill>
                <a:latin typeface="Tajawal Medium" panose="00000600000000000000" pitchFamily="2" charset="-78"/>
                <a:cs typeface="Tajawal Medium" panose="00000600000000000000" pitchFamily="2" charset="-78"/>
              </a:rPr>
              <a:t>13</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itle 9"/>
          <p:cNvSpPr>
            <a:spLocks noGrp="1"/>
          </p:cNvSpPr>
          <p:nvPr>
            <p:ph type="title"/>
          </p:nvPr>
        </p:nvSpPr>
        <p:spPr/>
        <p:txBody>
          <a:bodyPr>
            <a:normAutofit fontScale="90000"/>
          </a:bodyPr>
          <a:lstStyle/>
          <a:p>
            <a:pPr algn="ctr"/>
            <a:r>
              <a:rPr lang="en-US" sz="3200" dirty="0" smtClean="0"/>
              <a:t/>
            </a:r>
            <a:br>
              <a:rPr lang="en-US" sz="3200" dirty="0" smtClean="0"/>
            </a:br>
            <a:r>
              <a:rPr lang="en-US" sz="3200" dirty="0">
                <a:solidFill>
                  <a:schemeClr val="bg1"/>
                </a:solidFill>
              </a:rPr>
              <a:t/>
            </a:r>
            <a:br>
              <a:rPr lang="en-US" sz="3200" dirty="0">
                <a:solidFill>
                  <a:schemeClr val="bg1"/>
                </a:solidFill>
              </a:rPr>
            </a:br>
            <a:r>
              <a:rPr lang="en-US" sz="3200" dirty="0"/>
              <a:t/>
            </a:r>
            <a:br>
              <a:rPr lang="en-US" sz="3200" dirty="0"/>
            </a:br>
            <a:endParaRPr lang="ar-EG" sz="3200" dirty="0"/>
          </a:p>
        </p:txBody>
      </p:sp>
      <p:sp>
        <p:nvSpPr>
          <p:cNvPr id="12" name="Rectangle 11"/>
          <p:cNvSpPr/>
          <p:nvPr/>
        </p:nvSpPr>
        <p:spPr>
          <a:xfrm>
            <a:off x="2770347" y="512712"/>
            <a:ext cx="7405745" cy="584775"/>
          </a:xfrm>
          <a:prstGeom prst="rect">
            <a:avLst/>
          </a:prstGeom>
        </p:spPr>
        <p:txBody>
          <a:bodyPr wrap="none">
            <a:spAutoFit/>
          </a:bodyPr>
          <a:lstStyle/>
          <a:p>
            <a:r>
              <a:rPr lang="en-US" sz="3200" b="1" dirty="0" smtClean="0">
                <a:solidFill>
                  <a:srgbClr val="FF0000"/>
                </a:solidFill>
              </a:rPr>
              <a:t>Installing and updating software packages </a:t>
            </a:r>
            <a:endParaRPr lang="en-US" sz="3200" b="1" dirty="0" smtClean="0">
              <a:solidFill>
                <a:srgbClr val="FF0000"/>
              </a:solidFill>
            </a:endParaRPr>
          </a:p>
        </p:txBody>
      </p:sp>
      <p:sp>
        <p:nvSpPr>
          <p:cNvPr id="7" name="Rectangle 6"/>
          <p:cNvSpPr/>
          <p:nvPr/>
        </p:nvSpPr>
        <p:spPr>
          <a:xfrm>
            <a:off x="318906" y="1753141"/>
            <a:ext cx="11441830" cy="3046988"/>
          </a:xfrm>
          <a:prstGeom prst="rect">
            <a:avLst/>
          </a:prstGeom>
        </p:spPr>
        <p:txBody>
          <a:bodyPr wrap="square">
            <a:spAutoFit/>
          </a:bodyPr>
          <a:lstStyle/>
          <a:p>
            <a:pPr marL="342900" lvl="0" indent="-342900" eaLnBrk="0" fontAlgn="base" hangingPunct="0">
              <a:spcBef>
                <a:spcPct val="0"/>
              </a:spcBef>
              <a:spcAft>
                <a:spcPct val="0"/>
              </a:spcAft>
              <a:buFont typeface="Wingdings" pitchFamily="2" charset="2"/>
              <a:buChar char="q"/>
            </a:pPr>
            <a:r>
              <a:rPr lang="en-US" sz="2400" dirty="0">
                <a:solidFill>
                  <a:srgbClr val="252525"/>
                </a:solidFill>
                <a:latin typeface="RedHatText"/>
                <a:cs typeface="Arial" pitchFamily="34" charset="0"/>
              </a:rPr>
              <a:t>Selected </a:t>
            </a:r>
            <a:r>
              <a:rPr lang="en-US" sz="2400" b="1" dirty="0">
                <a:solidFill>
                  <a:srgbClr val="252525"/>
                </a:solidFill>
                <a:latin typeface="RedHatText"/>
                <a:cs typeface="Arial" pitchFamily="34" charset="0"/>
              </a:rPr>
              <a:t>yum</a:t>
            </a:r>
            <a:r>
              <a:rPr lang="en-US" sz="2400" dirty="0">
                <a:solidFill>
                  <a:srgbClr val="252525"/>
                </a:solidFill>
                <a:latin typeface="RedHatText"/>
                <a:cs typeface="Arial" pitchFamily="34" charset="0"/>
              </a:rPr>
              <a:t> plug-ins and utilities have been ported to the new DNF back end, and can be installed under the same names as in RHEL 7. </a:t>
            </a:r>
            <a:endParaRPr lang="en-US" sz="2400" dirty="0" smtClean="0">
              <a:solidFill>
                <a:srgbClr val="252525"/>
              </a:solidFill>
              <a:latin typeface="RedHatText"/>
              <a:cs typeface="Arial" pitchFamily="34" charset="0"/>
            </a:endParaRPr>
          </a:p>
          <a:p>
            <a:pPr marL="342900" lvl="0" indent="-342900" eaLnBrk="0" fontAlgn="base" hangingPunct="0">
              <a:spcBef>
                <a:spcPct val="0"/>
              </a:spcBef>
              <a:spcAft>
                <a:spcPct val="0"/>
              </a:spcAft>
              <a:buFont typeface="Wingdings" pitchFamily="2" charset="2"/>
              <a:buChar char="q"/>
            </a:pPr>
            <a:r>
              <a:rPr lang="en-US" sz="2400" dirty="0" smtClean="0">
                <a:solidFill>
                  <a:srgbClr val="252525"/>
                </a:solidFill>
                <a:latin typeface="RedHatText"/>
                <a:cs typeface="Arial" pitchFamily="34" charset="0"/>
              </a:rPr>
              <a:t>Packages </a:t>
            </a:r>
            <a:r>
              <a:rPr lang="en-US" sz="2400" dirty="0">
                <a:solidFill>
                  <a:srgbClr val="252525"/>
                </a:solidFill>
                <a:latin typeface="RedHatText"/>
                <a:cs typeface="Arial" pitchFamily="34" charset="0"/>
              </a:rPr>
              <a:t>also provide compatibility </a:t>
            </a:r>
            <a:r>
              <a:rPr lang="en-US" sz="2400" dirty="0" err="1">
                <a:solidFill>
                  <a:srgbClr val="252525"/>
                </a:solidFill>
                <a:latin typeface="RedHatText"/>
                <a:cs typeface="Arial" pitchFamily="34" charset="0"/>
              </a:rPr>
              <a:t>symlinks</a:t>
            </a:r>
            <a:r>
              <a:rPr lang="en-US" sz="2400" dirty="0">
                <a:solidFill>
                  <a:srgbClr val="252525"/>
                </a:solidFill>
                <a:latin typeface="RedHatText"/>
                <a:cs typeface="Arial" pitchFamily="34" charset="0"/>
              </a:rPr>
              <a:t>, so the binaries, configuration files, and directories can be found in usual locations</a:t>
            </a:r>
            <a:r>
              <a:rPr lang="en-US" sz="2400" dirty="0" smtClean="0">
                <a:solidFill>
                  <a:srgbClr val="252525"/>
                </a:solidFill>
                <a:latin typeface="RedHatText"/>
                <a:cs typeface="Arial" pitchFamily="34" charset="0"/>
              </a:rPr>
              <a:t>.</a:t>
            </a:r>
          </a:p>
          <a:p>
            <a:pPr lvl="0" eaLnBrk="0" fontAlgn="base" hangingPunct="0">
              <a:spcBef>
                <a:spcPct val="0"/>
              </a:spcBef>
              <a:spcAft>
                <a:spcPct val="0"/>
              </a:spcAft>
            </a:pPr>
            <a:endParaRPr lang="en-US" sz="2400" dirty="0" smtClean="0">
              <a:solidFill>
                <a:srgbClr val="252525"/>
              </a:solidFill>
              <a:latin typeface="RedHatText"/>
              <a:cs typeface="Arial" pitchFamily="34" charset="0"/>
            </a:endParaRPr>
          </a:p>
          <a:p>
            <a:pPr lvl="0" eaLnBrk="0" fontAlgn="base" hangingPunct="0">
              <a:spcBef>
                <a:spcPct val="0"/>
              </a:spcBef>
              <a:spcAft>
                <a:spcPct val="0"/>
              </a:spcAft>
            </a:pPr>
            <a:r>
              <a:rPr lang="en-US" sz="2400" b="1" dirty="0" smtClean="0">
                <a:solidFill>
                  <a:srgbClr val="92D050"/>
                </a:solidFill>
                <a:effectLst>
                  <a:outerShdw blurRad="38100" dist="38100" dir="2700000" algn="tl">
                    <a:srgbClr val="000000">
                      <a:alpha val="43137"/>
                    </a:srgbClr>
                  </a:outerShdw>
                </a:effectLst>
                <a:latin typeface="Arial" pitchFamily="34" charset="0"/>
                <a:cs typeface="Arial" pitchFamily="34" charset="0"/>
                <a:sym typeface="Wingdings" pitchFamily="2" charset="2"/>
              </a:rPr>
              <a:t></a:t>
            </a:r>
            <a:r>
              <a:rPr lang="en-US" sz="2400" dirty="0" smtClean="0">
                <a:solidFill>
                  <a:srgbClr val="FF0000"/>
                </a:solidFill>
                <a:latin typeface="RedHatText"/>
                <a:cs typeface="Arial" pitchFamily="34" charset="0"/>
              </a:rPr>
              <a:t>Note </a:t>
            </a:r>
            <a:r>
              <a:rPr lang="en-US" sz="2400" dirty="0">
                <a:solidFill>
                  <a:srgbClr val="FF0000"/>
                </a:solidFill>
                <a:latin typeface="RedHatText"/>
                <a:cs typeface="Arial" pitchFamily="34" charset="0"/>
              </a:rPr>
              <a:t>that the legacy Python API </a:t>
            </a:r>
            <a:r>
              <a:rPr lang="en-US" sz="2400" dirty="0">
                <a:solidFill>
                  <a:srgbClr val="252525"/>
                </a:solidFill>
                <a:latin typeface="RedHatText"/>
                <a:cs typeface="Arial" pitchFamily="34" charset="0"/>
              </a:rPr>
              <a:t>provided by </a:t>
            </a:r>
            <a:r>
              <a:rPr lang="en-US" sz="2400" b="1" dirty="0">
                <a:solidFill>
                  <a:srgbClr val="252525"/>
                </a:solidFill>
                <a:latin typeface="RedHatText"/>
                <a:cs typeface="Arial" pitchFamily="34" charset="0"/>
              </a:rPr>
              <a:t>YUM v3</a:t>
            </a:r>
            <a:r>
              <a:rPr lang="en-US" sz="2400" dirty="0">
                <a:solidFill>
                  <a:srgbClr val="252525"/>
                </a:solidFill>
                <a:latin typeface="RedHatText"/>
                <a:cs typeface="Arial" pitchFamily="34" charset="0"/>
              </a:rPr>
              <a:t> is no longer available. You can migrate your plug-ins and scripts to the new API provided by </a:t>
            </a:r>
            <a:r>
              <a:rPr lang="en-US" sz="2400" b="1" dirty="0">
                <a:solidFill>
                  <a:srgbClr val="252525"/>
                </a:solidFill>
                <a:latin typeface="RedHatText"/>
                <a:cs typeface="Arial" pitchFamily="34" charset="0"/>
              </a:rPr>
              <a:t>YUM v4</a:t>
            </a:r>
            <a:r>
              <a:rPr lang="en-US" sz="2400" dirty="0">
                <a:solidFill>
                  <a:srgbClr val="252525"/>
                </a:solidFill>
                <a:latin typeface="RedHatText"/>
                <a:cs typeface="Arial" pitchFamily="34" charset="0"/>
              </a:rPr>
              <a:t> (DNF Python API), which is stable and fully supported. </a:t>
            </a:r>
            <a:endParaRPr lang="en-US" sz="2400" dirty="0"/>
          </a:p>
        </p:txBody>
      </p:sp>
    </p:spTree>
    <p:extLst>
      <p:ext uri="{BB962C8B-B14F-4D97-AF65-F5344CB8AC3E}">
        <p14:creationId xmlns:p14="http://schemas.microsoft.com/office/powerpoint/2010/main" val="2467488652"/>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19324" y="5774190"/>
            <a:ext cx="1222425" cy="1096206"/>
          </a:xfrm>
          <a:prstGeom prst="rect">
            <a:avLst/>
          </a:prstGeom>
        </p:spPr>
      </p:pic>
      <p:pic>
        <p:nvPicPr>
          <p:cNvPr id="3" name="Picture 2"/>
          <p:cNvPicPr>
            <a:picLocks noChangeAspect="1"/>
          </p:cNvPicPr>
          <p:nvPr/>
        </p:nvPicPr>
        <p:blipFill>
          <a:blip r:embed="rId3"/>
          <a:stretch>
            <a:fillRect/>
          </a:stretch>
        </p:blipFill>
        <p:spPr>
          <a:xfrm>
            <a:off x="1858507" y="6502766"/>
            <a:ext cx="9902229" cy="204838"/>
          </a:xfrm>
          <a:prstGeom prst="rect">
            <a:avLst/>
          </a:prstGeom>
        </p:spPr>
      </p:pic>
      <p:pic>
        <p:nvPicPr>
          <p:cNvPr id="4" name="Picture 3"/>
          <p:cNvPicPr>
            <a:picLocks noChangeAspect="1"/>
          </p:cNvPicPr>
          <p:nvPr/>
        </p:nvPicPr>
        <p:blipFill>
          <a:blip r:embed="rId4"/>
          <a:stretch>
            <a:fillRect/>
          </a:stretch>
        </p:blipFill>
        <p:spPr>
          <a:xfrm>
            <a:off x="-119326" y="2284813"/>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 y="0"/>
            <a:ext cx="11057859" cy="1610200"/>
          </a:xfrm>
          <a:prstGeom prst="rect">
            <a:avLst/>
          </a:prstGeom>
        </p:spPr>
      </p:pic>
      <p:sp>
        <p:nvSpPr>
          <p:cNvPr id="8" name="TextBox 7"/>
          <p:cNvSpPr txBox="1"/>
          <p:nvPr/>
        </p:nvSpPr>
        <p:spPr>
          <a:xfrm>
            <a:off x="536510" y="236724"/>
            <a:ext cx="955710" cy="954107"/>
          </a:xfrm>
          <a:prstGeom prst="rect">
            <a:avLst/>
          </a:prstGeom>
          <a:noFill/>
        </p:spPr>
        <p:txBody>
          <a:bodyPr wrap="none" rtlCol="0">
            <a:spAutoFit/>
          </a:bodyPr>
          <a:lstStyle/>
          <a:p>
            <a:pPr algn="ctr"/>
            <a:r>
              <a:rPr lang="en-US" sz="2800" dirty="0" smtClean="0">
                <a:solidFill>
                  <a:schemeClr val="bg1"/>
                </a:solidFill>
                <a:latin typeface="Tajawal Medium" panose="00000600000000000000" pitchFamily="2" charset="-78"/>
                <a:cs typeface="Tajawal Medium" panose="00000600000000000000" pitchFamily="2" charset="-78"/>
              </a:rPr>
              <a:t>Chapter</a:t>
            </a:r>
          </a:p>
          <a:p>
            <a:pPr algn="ctr"/>
            <a:r>
              <a:rPr lang="en-US" sz="2800" dirty="0" smtClean="0">
                <a:solidFill>
                  <a:schemeClr val="bg1"/>
                </a:solidFill>
                <a:latin typeface="Tajawal Medium" panose="00000600000000000000" pitchFamily="2" charset="-78"/>
                <a:cs typeface="Tajawal Medium" panose="00000600000000000000" pitchFamily="2" charset="-78"/>
              </a:rPr>
              <a:t>13</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itle 9"/>
          <p:cNvSpPr>
            <a:spLocks noGrp="1"/>
          </p:cNvSpPr>
          <p:nvPr>
            <p:ph type="title"/>
          </p:nvPr>
        </p:nvSpPr>
        <p:spPr/>
        <p:txBody>
          <a:bodyPr>
            <a:normAutofit fontScale="90000"/>
          </a:bodyPr>
          <a:lstStyle/>
          <a:p>
            <a:pPr algn="ctr"/>
            <a:r>
              <a:rPr lang="en-US" sz="3200" dirty="0" smtClean="0"/>
              <a:t/>
            </a:r>
            <a:br>
              <a:rPr lang="en-US" sz="3200" dirty="0" smtClean="0"/>
            </a:br>
            <a:r>
              <a:rPr lang="en-US" sz="3200" dirty="0">
                <a:solidFill>
                  <a:schemeClr val="bg1"/>
                </a:solidFill>
              </a:rPr>
              <a:t/>
            </a:r>
            <a:br>
              <a:rPr lang="en-US" sz="3200" dirty="0">
                <a:solidFill>
                  <a:schemeClr val="bg1"/>
                </a:solidFill>
              </a:rPr>
            </a:br>
            <a:r>
              <a:rPr lang="en-US" sz="3200" dirty="0"/>
              <a:t/>
            </a:r>
            <a:br>
              <a:rPr lang="en-US" sz="3200" dirty="0"/>
            </a:br>
            <a:endParaRPr lang="ar-EG" sz="3200" dirty="0"/>
          </a:p>
        </p:txBody>
      </p:sp>
      <p:sp>
        <p:nvSpPr>
          <p:cNvPr id="12" name="Rectangle 11"/>
          <p:cNvSpPr/>
          <p:nvPr/>
        </p:nvSpPr>
        <p:spPr>
          <a:xfrm>
            <a:off x="2770347" y="512712"/>
            <a:ext cx="7405745" cy="584775"/>
          </a:xfrm>
          <a:prstGeom prst="rect">
            <a:avLst/>
          </a:prstGeom>
        </p:spPr>
        <p:txBody>
          <a:bodyPr wrap="none">
            <a:spAutoFit/>
          </a:bodyPr>
          <a:lstStyle/>
          <a:p>
            <a:r>
              <a:rPr lang="en-US" sz="3200" b="1" dirty="0" smtClean="0">
                <a:solidFill>
                  <a:srgbClr val="FF0000"/>
                </a:solidFill>
              </a:rPr>
              <a:t>Installing and updating software packages </a:t>
            </a:r>
            <a:endParaRPr lang="en-US" sz="3200" b="1" dirty="0" smtClean="0">
              <a:solidFill>
                <a:srgbClr val="FF0000"/>
              </a:solidFill>
            </a:endParaRPr>
          </a:p>
        </p:txBody>
      </p:sp>
      <p:sp>
        <p:nvSpPr>
          <p:cNvPr id="7" name="Rectangle 6"/>
          <p:cNvSpPr/>
          <p:nvPr/>
        </p:nvSpPr>
        <p:spPr>
          <a:xfrm>
            <a:off x="399245" y="1485028"/>
            <a:ext cx="11673430" cy="4524315"/>
          </a:xfrm>
          <a:prstGeom prst="rect">
            <a:avLst/>
          </a:prstGeom>
        </p:spPr>
        <p:txBody>
          <a:bodyPr wrap="square">
            <a:spAutoFit/>
          </a:bodyPr>
          <a:lstStyle/>
          <a:p>
            <a:pPr algn="ctr"/>
            <a:r>
              <a:rPr lang="en-US" sz="2400" b="1" dirty="0">
                <a:solidFill>
                  <a:srgbClr val="00B0F0"/>
                </a:solidFill>
                <a:effectLst>
                  <a:outerShdw blurRad="38100" dist="38100" dir="2700000" algn="tl">
                    <a:srgbClr val="000000">
                      <a:alpha val="43137"/>
                    </a:srgbClr>
                  </a:outerShdw>
                </a:effectLst>
              </a:rPr>
              <a:t>Application </a:t>
            </a:r>
            <a:r>
              <a:rPr lang="en-US" sz="2400" b="1" dirty="0" smtClean="0">
                <a:solidFill>
                  <a:srgbClr val="00B0F0"/>
                </a:solidFill>
                <a:effectLst>
                  <a:outerShdw blurRad="38100" dist="38100" dir="2700000" algn="tl">
                    <a:srgbClr val="000000">
                      <a:alpha val="43137"/>
                    </a:srgbClr>
                  </a:outerShdw>
                </a:effectLst>
              </a:rPr>
              <a:t>streams</a:t>
            </a:r>
          </a:p>
          <a:p>
            <a:pPr algn="ctr"/>
            <a:endParaRPr lang="en-US" sz="2400" b="1" dirty="0">
              <a:solidFill>
                <a:srgbClr val="00B0F0"/>
              </a:solidFill>
              <a:effectLst>
                <a:outerShdw blurRad="38100" dist="38100" dir="2700000" algn="tl">
                  <a:srgbClr val="000000">
                    <a:alpha val="43137"/>
                  </a:srgbClr>
                </a:outerShdw>
              </a:effectLst>
            </a:endParaRPr>
          </a:p>
          <a:p>
            <a:pPr marL="342900" indent="-342900">
              <a:buFont typeface="Wingdings" pitchFamily="2" charset="2"/>
              <a:buChar char="q"/>
            </a:pPr>
            <a:r>
              <a:rPr lang="en-US" sz="2400" dirty="0"/>
              <a:t>RHEL 8 introduces the concept of Application Streams. Multiple versions of user space components are now delivered and updated more frequently than the core operating system packages. </a:t>
            </a:r>
            <a:endParaRPr lang="en-US" sz="2400" dirty="0" smtClean="0"/>
          </a:p>
          <a:p>
            <a:pPr marL="342900" indent="-342900">
              <a:buFont typeface="Wingdings" pitchFamily="2" charset="2"/>
              <a:buChar char="q"/>
            </a:pPr>
            <a:r>
              <a:rPr lang="en-US" sz="2400" dirty="0" smtClean="0"/>
              <a:t>This </a:t>
            </a:r>
            <a:r>
              <a:rPr lang="en-US" sz="2400" dirty="0"/>
              <a:t>provides greater flexibility to customize Red Hat Enterprise Linux without impacting the underlying stability of the platform or specific deployments.</a:t>
            </a:r>
          </a:p>
          <a:p>
            <a:pPr marL="342900" indent="-342900">
              <a:buFont typeface="Wingdings" pitchFamily="2" charset="2"/>
              <a:buChar char="q"/>
            </a:pPr>
            <a:r>
              <a:rPr lang="en-US" sz="2400" dirty="0"/>
              <a:t>Components made available as Application Streams can be packaged as modules or RPM packages, and are delivered through the </a:t>
            </a:r>
            <a:r>
              <a:rPr lang="en-US" sz="2400" dirty="0" err="1">
                <a:solidFill>
                  <a:srgbClr val="FF0000"/>
                </a:solidFill>
              </a:rPr>
              <a:t>AppStream</a:t>
            </a:r>
            <a:r>
              <a:rPr lang="en-US" sz="2400" dirty="0">
                <a:solidFill>
                  <a:srgbClr val="FF0000"/>
                </a:solidFill>
              </a:rPr>
              <a:t> repository in RHEL 8. </a:t>
            </a:r>
            <a:endParaRPr lang="en-US" sz="2400" dirty="0" smtClean="0">
              <a:solidFill>
                <a:srgbClr val="FF0000"/>
              </a:solidFill>
            </a:endParaRPr>
          </a:p>
          <a:p>
            <a:pPr marL="342900" indent="-342900">
              <a:buFont typeface="Wingdings" pitchFamily="2" charset="2"/>
              <a:buChar char="q"/>
            </a:pPr>
            <a:r>
              <a:rPr lang="en-US" sz="2400" dirty="0" smtClean="0"/>
              <a:t>Each </a:t>
            </a:r>
            <a:r>
              <a:rPr lang="en-US" sz="2400" dirty="0"/>
              <a:t>Application Stream has a given life cycle, either the same as RHEL 8 or shorter, more suitable to the particular application. Application Streams with a shorter life cycle are listed in the </a:t>
            </a:r>
            <a:r>
              <a:rPr lang="en-US" sz="2400" dirty="0">
                <a:hlinkClick r:id="rId6"/>
              </a:rPr>
              <a:t>Red Hat Enterprise Linux 8 Application Streams Life Cycle</a:t>
            </a:r>
            <a:r>
              <a:rPr lang="en-US" sz="2400" dirty="0"/>
              <a:t> page</a:t>
            </a:r>
            <a:r>
              <a:rPr lang="en-US" sz="2400" dirty="0" smtClean="0"/>
              <a:t>.</a:t>
            </a:r>
            <a:endParaRPr lang="en-US" sz="2400" dirty="0"/>
          </a:p>
        </p:txBody>
      </p:sp>
    </p:spTree>
    <p:extLst>
      <p:ext uri="{BB962C8B-B14F-4D97-AF65-F5344CB8AC3E}">
        <p14:creationId xmlns:p14="http://schemas.microsoft.com/office/powerpoint/2010/main" val="2467488652"/>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19324" y="5774190"/>
            <a:ext cx="1222425" cy="1096206"/>
          </a:xfrm>
          <a:prstGeom prst="rect">
            <a:avLst/>
          </a:prstGeom>
        </p:spPr>
      </p:pic>
      <p:pic>
        <p:nvPicPr>
          <p:cNvPr id="3" name="Picture 2"/>
          <p:cNvPicPr>
            <a:picLocks noChangeAspect="1"/>
          </p:cNvPicPr>
          <p:nvPr/>
        </p:nvPicPr>
        <p:blipFill>
          <a:blip r:embed="rId3"/>
          <a:stretch>
            <a:fillRect/>
          </a:stretch>
        </p:blipFill>
        <p:spPr>
          <a:xfrm>
            <a:off x="1858507" y="6502766"/>
            <a:ext cx="9902229" cy="204838"/>
          </a:xfrm>
          <a:prstGeom prst="rect">
            <a:avLst/>
          </a:prstGeom>
        </p:spPr>
      </p:pic>
      <p:pic>
        <p:nvPicPr>
          <p:cNvPr id="4" name="Picture 3"/>
          <p:cNvPicPr>
            <a:picLocks noChangeAspect="1"/>
          </p:cNvPicPr>
          <p:nvPr/>
        </p:nvPicPr>
        <p:blipFill>
          <a:blip r:embed="rId4"/>
          <a:stretch>
            <a:fillRect/>
          </a:stretch>
        </p:blipFill>
        <p:spPr>
          <a:xfrm>
            <a:off x="-119326" y="2284813"/>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 y="0"/>
            <a:ext cx="11057859" cy="1610200"/>
          </a:xfrm>
          <a:prstGeom prst="rect">
            <a:avLst/>
          </a:prstGeom>
        </p:spPr>
      </p:pic>
      <p:sp>
        <p:nvSpPr>
          <p:cNvPr id="8" name="TextBox 7"/>
          <p:cNvSpPr txBox="1"/>
          <p:nvPr/>
        </p:nvSpPr>
        <p:spPr>
          <a:xfrm>
            <a:off x="536510" y="236724"/>
            <a:ext cx="955710" cy="954107"/>
          </a:xfrm>
          <a:prstGeom prst="rect">
            <a:avLst/>
          </a:prstGeom>
          <a:noFill/>
        </p:spPr>
        <p:txBody>
          <a:bodyPr wrap="none" rtlCol="0">
            <a:spAutoFit/>
          </a:bodyPr>
          <a:lstStyle/>
          <a:p>
            <a:pPr algn="ctr"/>
            <a:r>
              <a:rPr lang="en-US" sz="2800" dirty="0" smtClean="0">
                <a:solidFill>
                  <a:schemeClr val="bg1"/>
                </a:solidFill>
                <a:latin typeface="Tajawal Medium" panose="00000600000000000000" pitchFamily="2" charset="-78"/>
                <a:cs typeface="Tajawal Medium" panose="00000600000000000000" pitchFamily="2" charset="-78"/>
              </a:rPr>
              <a:t>Chapter</a:t>
            </a:r>
          </a:p>
          <a:p>
            <a:pPr algn="ctr"/>
            <a:r>
              <a:rPr lang="en-US" sz="2800" dirty="0" smtClean="0">
                <a:solidFill>
                  <a:schemeClr val="bg1"/>
                </a:solidFill>
                <a:latin typeface="Tajawal Medium" panose="00000600000000000000" pitchFamily="2" charset="-78"/>
                <a:cs typeface="Tajawal Medium" panose="00000600000000000000" pitchFamily="2" charset="-78"/>
              </a:rPr>
              <a:t>13</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itle 9"/>
          <p:cNvSpPr>
            <a:spLocks noGrp="1"/>
          </p:cNvSpPr>
          <p:nvPr>
            <p:ph type="title"/>
          </p:nvPr>
        </p:nvSpPr>
        <p:spPr/>
        <p:txBody>
          <a:bodyPr>
            <a:normAutofit fontScale="90000"/>
          </a:bodyPr>
          <a:lstStyle/>
          <a:p>
            <a:pPr algn="ctr"/>
            <a:r>
              <a:rPr lang="en-US" sz="3200" dirty="0" smtClean="0"/>
              <a:t/>
            </a:r>
            <a:br>
              <a:rPr lang="en-US" sz="3200" dirty="0" smtClean="0"/>
            </a:br>
            <a:r>
              <a:rPr lang="en-US" sz="3200" dirty="0">
                <a:solidFill>
                  <a:schemeClr val="bg1"/>
                </a:solidFill>
              </a:rPr>
              <a:t/>
            </a:r>
            <a:br>
              <a:rPr lang="en-US" sz="3200" dirty="0">
                <a:solidFill>
                  <a:schemeClr val="bg1"/>
                </a:solidFill>
              </a:rPr>
            </a:br>
            <a:r>
              <a:rPr lang="en-US" sz="3200" dirty="0"/>
              <a:t/>
            </a:r>
            <a:br>
              <a:rPr lang="en-US" sz="3200" dirty="0"/>
            </a:br>
            <a:endParaRPr lang="ar-EG" sz="3200" dirty="0"/>
          </a:p>
        </p:txBody>
      </p:sp>
      <p:sp>
        <p:nvSpPr>
          <p:cNvPr id="12" name="Rectangle 11"/>
          <p:cNvSpPr/>
          <p:nvPr/>
        </p:nvSpPr>
        <p:spPr>
          <a:xfrm>
            <a:off x="2770347" y="512712"/>
            <a:ext cx="7405745" cy="584775"/>
          </a:xfrm>
          <a:prstGeom prst="rect">
            <a:avLst/>
          </a:prstGeom>
        </p:spPr>
        <p:txBody>
          <a:bodyPr wrap="none">
            <a:spAutoFit/>
          </a:bodyPr>
          <a:lstStyle/>
          <a:p>
            <a:r>
              <a:rPr lang="en-US" sz="3200" b="1" dirty="0" smtClean="0">
                <a:solidFill>
                  <a:srgbClr val="FF0000"/>
                </a:solidFill>
              </a:rPr>
              <a:t>Installing and updating software packages </a:t>
            </a:r>
            <a:endParaRPr lang="en-US" sz="3200" b="1" dirty="0" smtClean="0">
              <a:solidFill>
                <a:srgbClr val="FF0000"/>
              </a:solidFill>
            </a:endParaRPr>
          </a:p>
        </p:txBody>
      </p:sp>
      <p:sp>
        <p:nvSpPr>
          <p:cNvPr id="7" name="Rectangle 6"/>
          <p:cNvSpPr/>
          <p:nvPr/>
        </p:nvSpPr>
        <p:spPr>
          <a:xfrm>
            <a:off x="536510" y="1668961"/>
            <a:ext cx="11224226" cy="4154984"/>
          </a:xfrm>
          <a:prstGeom prst="rect">
            <a:avLst/>
          </a:prstGeom>
        </p:spPr>
        <p:txBody>
          <a:bodyPr wrap="square">
            <a:spAutoFit/>
          </a:bodyPr>
          <a:lstStyle/>
          <a:p>
            <a:pPr marL="342900" indent="-342900">
              <a:buFont typeface="Wingdings" pitchFamily="2" charset="2"/>
              <a:buChar char="q"/>
            </a:pPr>
            <a:r>
              <a:rPr lang="en-US" sz="2400" dirty="0"/>
              <a:t>Modules are collections of packages representing a logical unit: an application, a language stack, a database, or a set of tools. These packages are built, tested, and released together.</a:t>
            </a:r>
          </a:p>
          <a:p>
            <a:pPr marL="342900" indent="-342900">
              <a:buFont typeface="Wingdings" pitchFamily="2" charset="2"/>
              <a:buChar char="q"/>
            </a:pPr>
            <a:r>
              <a:rPr lang="en-US" sz="2400" dirty="0"/>
              <a:t>Module streams represent versions of the Application Stream components. For example, two streams (versions) of the </a:t>
            </a:r>
            <a:r>
              <a:rPr lang="en-US" sz="2400" b="1" dirty="0" err="1">
                <a:solidFill>
                  <a:srgbClr val="FF0000"/>
                </a:solidFill>
              </a:rPr>
              <a:t>PostgreSQL</a:t>
            </a:r>
            <a:r>
              <a:rPr lang="en-US" sz="2400" b="1" dirty="0">
                <a:solidFill>
                  <a:srgbClr val="FF0000"/>
                </a:solidFill>
              </a:rPr>
              <a:t> database server</a:t>
            </a:r>
            <a:r>
              <a:rPr lang="en-US" sz="2400" dirty="0"/>
              <a:t> are available in the </a:t>
            </a:r>
            <a:r>
              <a:rPr lang="en-US" sz="2400" dirty="0" err="1"/>
              <a:t>postgresql</a:t>
            </a:r>
            <a:r>
              <a:rPr lang="en-US" sz="2400" dirty="0"/>
              <a:t> module: </a:t>
            </a:r>
            <a:r>
              <a:rPr lang="en-US" sz="2400" dirty="0" err="1"/>
              <a:t>PostgreSQL</a:t>
            </a:r>
            <a:r>
              <a:rPr lang="en-US" sz="2400" dirty="0"/>
              <a:t> 10 (the default stream) and </a:t>
            </a:r>
            <a:r>
              <a:rPr lang="en-US" sz="2400" dirty="0" err="1"/>
              <a:t>PostgreSQL</a:t>
            </a:r>
            <a:r>
              <a:rPr lang="en-US" sz="2400" dirty="0"/>
              <a:t> 9.6. </a:t>
            </a:r>
            <a:endParaRPr lang="en-US" sz="2400" dirty="0" smtClean="0"/>
          </a:p>
          <a:p>
            <a:pPr marL="342900" indent="-342900">
              <a:buFont typeface="Wingdings" pitchFamily="2" charset="2"/>
              <a:buChar char="q"/>
            </a:pPr>
            <a:r>
              <a:rPr lang="en-US" sz="2400" dirty="0" smtClean="0"/>
              <a:t>Only </a:t>
            </a:r>
            <a:r>
              <a:rPr lang="en-US" sz="2400" dirty="0"/>
              <a:t>one module stream can be installed on the system. Different versions can be used in separate containers.</a:t>
            </a:r>
          </a:p>
          <a:p>
            <a:pPr marL="342900" indent="-342900">
              <a:buFont typeface="Wingdings" pitchFamily="2" charset="2"/>
              <a:buChar char="q"/>
            </a:pPr>
            <a:r>
              <a:rPr lang="en-US" sz="2400" dirty="0"/>
              <a:t>Detailed module commands are described in the </a:t>
            </a:r>
            <a:r>
              <a:rPr lang="en-US" sz="2400" b="1" dirty="0">
                <a:hlinkClick r:id="rId6"/>
              </a:rPr>
              <a:t>Installing, managing, and removing user-space components</a:t>
            </a:r>
            <a:r>
              <a:rPr lang="en-US" sz="2400" b="1" dirty="0"/>
              <a:t> </a:t>
            </a:r>
            <a:r>
              <a:rPr lang="en-US" sz="2400" dirty="0"/>
              <a:t>document. For a list of modules available in </a:t>
            </a:r>
            <a:r>
              <a:rPr lang="en-US" sz="2400" dirty="0" err="1"/>
              <a:t>AppStream</a:t>
            </a:r>
            <a:r>
              <a:rPr lang="en-US" sz="2400" dirty="0"/>
              <a:t>, see the </a:t>
            </a:r>
            <a:r>
              <a:rPr lang="en-US" sz="2400" b="1" dirty="0">
                <a:hlinkClick r:id="rId7"/>
              </a:rPr>
              <a:t>Package manifest</a:t>
            </a:r>
            <a:r>
              <a:rPr lang="en-US" sz="2400" b="1" dirty="0"/>
              <a:t>.</a:t>
            </a:r>
            <a:endParaRPr lang="en-US" sz="2400" b="1" dirty="0"/>
          </a:p>
        </p:txBody>
      </p:sp>
    </p:spTree>
    <p:extLst>
      <p:ext uri="{BB962C8B-B14F-4D97-AF65-F5344CB8AC3E}">
        <p14:creationId xmlns:p14="http://schemas.microsoft.com/office/powerpoint/2010/main" val="246748865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19324" y="5774190"/>
            <a:ext cx="1222425" cy="1096206"/>
          </a:xfrm>
          <a:prstGeom prst="rect">
            <a:avLst/>
          </a:prstGeom>
        </p:spPr>
      </p:pic>
      <p:pic>
        <p:nvPicPr>
          <p:cNvPr id="3" name="Picture 2"/>
          <p:cNvPicPr>
            <a:picLocks noChangeAspect="1"/>
          </p:cNvPicPr>
          <p:nvPr/>
        </p:nvPicPr>
        <p:blipFill>
          <a:blip r:embed="rId3"/>
          <a:stretch>
            <a:fillRect/>
          </a:stretch>
        </p:blipFill>
        <p:spPr>
          <a:xfrm>
            <a:off x="1858507" y="6502766"/>
            <a:ext cx="9902229" cy="204838"/>
          </a:xfrm>
          <a:prstGeom prst="rect">
            <a:avLst/>
          </a:prstGeom>
        </p:spPr>
      </p:pic>
      <p:pic>
        <p:nvPicPr>
          <p:cNvPr id="4" name="Picture 3"/>
          <p:cNvPicPr>
            <a:picLocks noChangeAspect="1"/>
          </p:cNvPicPr>
          <p:nvPr/>
        </p:nvPicPr>
        <p:blipFill>
          <a:blip r:embed="rId4"/>
          <a:stretch>
            <a:fillRect/>
          </a:stretch>
        </p:blipFill>
        <p:spPr>
          <a:xfrm>
            <a:off x="-119326" y="2284813"/>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 y="0"/>
            <a:ext cx="11057859" cy="1610200"/>
          </a:xfrm>
          <a:prstGeom prst="rect">
            <a:avLst/>
          </a:prstGeom>
        </p:spPr>
      </p:pic>
      <p:sp>
        <p:nvSpPr>
          <p:cNvPr id="8" name="TextBox 7"/>
          <p:cNvSpPr txBox="1"/>
          <p:nvPr/>
        </p:nvSpPr>
        <p:spPr>
          <a:xfrm>
            <a:off x="536510" y="236724"/>
            <a:ext cx="955710" cy="954107"/>
          </a:xfrm>
          <a:prstGeom prst="rect">
            <a:avLst/>
          </a:prstGeom>
          <a:noFill/>
        </p:spPr>
        <p:txBody>
          <a:bodyPr wrap="none" rtlCol="0">
            <a:spAutoFit/>
          </a:bodyPr>
          <a:lstStyle/>
          <a:p>
            <a:pPr algn="ctr"/>
            <a:r>
              <a:rPr lang="en-US" sz="2800" dirty="0" smtClean="0">
                <a:solidFill>
                  <a:schemeClr val="bg1"/>
                </a:solidFill>
                <a:latin typeface="Tajawal Medium" panose="00000600000000000000" pitchFamily="2" charset="-78"/>
                <a:cs typeface="Tajawal Medium" panose="00000600000000000000" pitchFamily="2" charset="-78"/>
              </a:rPr>
              <a:t>Chapter</a:t>
            </a:r>
          </a:p>
          <a:p>
            <a:pPr algn="ctr"/>
            <a:r>
              <a:rPr lang="en-US" sz="2800" dirty="0" smtClean="0">
                <a:solidFill>
                  <a:schemeClr val="bg1"/>
                </a:solidFill>
                <a:latin typeface="Tajawal Medium" panose="00000600000000000000" pitchFamily="2" charset="-78"/>
                <a:cs typeface="Tajawal Medium" panose="00000600000000000000" pitchFamily="2" charset="-78"/>
              </a:rPr>
              <a:t>13</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itle 9"/>
          <p:cNvSpPr>
            <a:spLocks noGrp="1"/>
          </p:cNvSpPr>
          <p:nvPr>
            <p:ph type="title"/>
          </p:nvPr>
        </p:nvSpPr>
        <p:spPr/>
        <p:txBody>
          <a:bodyPr>
            <a:normAutofit fontScale="90000"/>
          </a:bodyPr>
          <a:lstStyle/>
          <a:p>
            <a:pPr algn="ctr"/>
            <a:r>
              <a:rPr lang="en-US" sz="3200" dirty="0" smtClean="0"/>
              <a:t/>
            </a:r>
            <a:br>
              <a:rPr lang="en-US" sz="3200" dirty="0" smtClean="0"/>
            </a:br>
            <a:r>
              <a:rPr lang="en-US" sz="3200" dirty="0">
                <a:solidFill>
                  <a:schemeClr val="bg1"/>
                </a:solidFill>
              </a:rPr>
              <a:t/>
            </a:r>
            <a:br>
              <a:rPr lang="en-US" sz="3200" dirty="0">
                <a:solidFill>
                  <a:schemeClr val="bg1"/>
                </a:solidFill>
              </a:rPr>
            </a:br>
            <a:r>
              <a:rPr lang="en-US" sz="3200" dirty="0"/>
              <a:t/>
            </a:r>
            <a:br>
              <a:rPr lang="en-US" sz="3200" dirty="0"/>
            </a:br>
            <a:endParaRPr lang="ar-EG" sz="3200" dirty="0"/>
          </a:p>
        </p:txBody>
      </p:sp>
      <p:sp>
        <p:nvSpPr>
          <p:cNvPr id="12" name="Rectangle 11"/>
          <p:cNvSpPr/>
          <p:nvPr/>
        </p:nvSpPr>
        <p:spPr>
          <a:xfrm>
            <a:off x="2770347" y="512712"/>
            <a:ext cx="7405745" cy="584775"/>
          </a:xfrm>
          <a:prstGeom prst="rect">
            <a:avLst/>
          </a:prstGeom>
        </p:spPr>
        <p:txBody>
          <a:bodyPr wrap="none">
            <a:spAutoFit/>
          </a:bodyPr>
          <a:lstStyle/>
          <a:p>
            <a:r>
              <a:rPr lang="en-US" sz="3200" b="1" dirty="0" smtClean="0">
                <a:solidFill>
                  <a:srgbClr val="FF0000"/>
                </a:solidFill>
              </a:rPr>
              <a:t>Installing and updating software packages </a:t>
            </a:r>
            <a:endParaRPr lang="en-US" sz="3200" b="1" dirty="0" smtClean="0">
              <a:solidFill>
                <a:srgbClr val="FF0000"/>
              </a:solidFill>
            </a:endParaRPr>
          </a:p>
        </p:txBody>
      </p:sp>
      <p:sp>
        <p:nvSpPr>
          <p:cNvPr id="7" name="Rectangle 6"/>
          <p:cNvSpPr/>
          <p:nvPr/>
        </p:nvSpPr>
        <p:spPr>
          <a:xfrm>
            <a:off x="841241" y="1711747"/>
            <a:ext cx="10612777" cy="4154984"/>
          </a:xfrm>
          <a:prstGeom prst="rect">
            <a:avLst/>
          </a:prstGeom>
        </p:spPr>
        <p:txBody>
          <a:bodyPr wrap="none">
            <a:spAutoFit/>
          </a:bodyPr>
          <a:lstStyle/>
          <a:p>
            <a:pPr algn="ctr"/>
            <a:r>
              <a:rPr lang="en-US" sz="2400" b="1" dirty="0">
                <a:solidFill>
                  <a:srgbClr val="00B050"/>
                </a:solidFill>
              </a:rPr>
              <a:t>Searching for software </a:t>
            </a:r>
            <a:r>
              <a:rPr lang="en-US" sz="2400" b="1" dirty="0" smtClean="0">
                <a:solidFill>
                  <a:srgbClr val="00B050"/>
                </a:solidFill>
              </a:rPr>
              <a:t>packages</a:t>
            </a:r>
          </a:p>
          <a:p>
            <a:endParaRPr lang="en-US" sz="2400" dirty="0" smtClean="0"/>
          </a:p>
          <a:p>
            <a:pPr marL="342900" indent="-342900">
              <a:buFont typeface="Wingdings" pitchFamily="2" charset="2"/>
              <a:buChar char="q"/>
            </a:pPr>
            <a:r>
              <a:rPr lang="en-US" sz="2400" b="1" dirty="0">
                <a:solidFill>
                  <a:srgbClr val="FF0000"/>
                </a:solidFill>
              </a:rPr>
              <a:t>yum</a:t>
            </a:r>
            <a:r>
              <a:rPr lang="en-US" sz="2400" dirty="0">
                <a:solidFill>
                  <a:srgbClr val="FF0000"/>
                </a:solidFill>
              </a:rPr>
              <a:t> </a:t>
            </a:r>
            <a:r>
              <a:rPr lang="en-US" sz="2400" dirty="0"/>
              <a:t>allows you to perform a complete set of operations with software packages.</a:t>
            </a:r>
          </a:p>
          <a:p>
            <a:r>
              <a:rPr lang="en-US" sz="2400" dirty="0"/>
              <a:t>The following section describes how to use </a:t>
            </a:r>
            <a:r>
              <a:rPr lang="en-US" sz="2400" b="1" dirty="0">
                <a:solidFill>
                  <a:srgbClr val="FF0000"/>
                </a:solidFill>
              </a:rPr>
              <a:t>yum</a:t>
            </a:r>
            <a:r>
              <a:rPr lang="en-US" sz="2400" dirty="0">
                <a:solidFill>
                  <a:srgbClr val="FF0000"/>
                </a:solidFill>
              </a:rPr>
              <a:t> </a:t>
            </a:r>
            <a:r>
              <a:rPr lang="en-US" sz="2400" dirty="0"/>
              <a:t>to:</a:t>
            </a:r>
          </a:p>
          <a:p>
            <a:r>
              <a:rPr lang="en-US" sz="2400" dirty="0"/>
              <a:t>Search for packages.</a:t>
            </a:r>
          </a:p>
          <a:p>
            <a:pPr marL="457200" indent="-457200">
              <a:buFont typeface="+mj-lt"/>
              <a:buAutoNum type="arabicPeriod"/>
            </a:pPr>
            <a:r>
              <a:rPr lang="en-US" sz="2400" dirty="0" smtClean="0">
                <a:solidFill>
                  <a:srgbClr val="00B0F0"/>
                </a:solidFill>
              </a:rPr>
              <a:t>List </a:t>
            </a:r>
            <a:r>
              <a:rPr lang="en-US" sz="2400" dirty="0">
                <a:solidFill>
                  <a:srgbClr val="00B0F0"/>
                </a:solidFill>
              </a:rPr>
              <a:t>packages.</a:t>
            </a:r>
          </a:p>
          <a:p>
            <a:pPr marL="457200" indent="-457200">
              <a:buFont typeface="+mj-lt"/>
              <a:buAutoNum type="arabicPeriod"/>
            </a:pPr>
            <a:r>
              <a:rPr lang="en-US" sz="2400" dirty="0">
                <a:solidFill>
                  <a:srgbClr val="7030A0"/>
                </a:solidFill>
              </a:rPr>
              <a:t>List repositories.</a:t>
            </a:r>
          </a:p>
          <a:p>
            <a:pPr marL="457200" indent="-457200">
              <a:buFont typeface="+mj-lt"/>
              <a:buAutoNum type="arabicPeriod"/>
            </a:pPr>
            <a:r>
              <a:rPr lang="en-US" sz="2400" dirty="0">
                <a:solidFill>
                  <a:srgbClr val="FF0000"/>
                </a:solidFill>
              </a:rPr>
              <a:t>Display information about the packages.</a:t>
            </a:r>
          </a:p>
          <a:p>
            <a:pPr marL="457200" indent="-457200">
              <a:buFont typeface="+mj-lt"/>
              <a:buAutoNum type="arabicPeriod"/>
            </a:pPr>
            <a:r>
              <a:rPr lang="en-US" sz="2400" dirty="0"/>
              <a:t>List package groups.</a:t>
            </a:r>
          </a:p>
          <a:p>
            <a:pPr marL="457200" indent="-457200">
              <a:buFont typeface="+mj-lt"/>
              <a:buAutoNum type="arabicPeriod"/>
            </a:pPr>
            <a:r>
              <a:rPr lang="en-US" sz="2400" dirty="0">
                <a:solidFill>
                  <a:srgbClr val="92D050"/>
                </a:solidFill>
              </a:rPr>
              <a:t>Specify global expressions in yum input.</a:t>
            </a:r>
          </a:p>
          <a:p>
            <a:pPr marL="457200" indent="-457200">
              <a:buFont typeface="+mj-lt"/>
              <a:buAutoNum type="arabicPeriod"/>
            </a:pPr>
            <a:endParaRPr lang="en-US" sz="2400" dirty="0"/>
          </a:p>
        </p:txBody>
      </p:sp>
    </p:spTree>
    <p:extLst>
      <p:ext uri="{BB962C8B-B14F-4D97-AF65-F5344CB8AC3E}">
        <p14:creationId xmlns:p14="http://schemas.microsoft.com/office/powerpoint/2010/main" val="2467488652"/>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19324" y="5774190"/>
            <a:ext cx="1222425" cy="1096206"/>
          </a:xfrm>
          <a:prstGeom prst="rect">
            <a:avLst/>
          </a:prstGeom>
        </p:spPr>
      </p:pic>
      <p:pic>
        <p:nvPicPr>
          <p:cNvPr id="3" name="Picture 2"/>
          <p:cNvPicPr>
            <a:picLocks noChangeAspect="1"/>
          </p:cNvPicPr>
          <p:nvPr/>
        </p:nvPicPr>
        <p:blipFill>
          <a:blip r:embed="rId3"/>
          <a:stretch>
            <a:fillRect/>
          </a:stretch>
        </p:blipFill>
        <p:spPr>
          <a:xfrm>
            <a:off x="1858507" y="6502766"/>
            <a:ext cx="9902229" cy="204838"/>
          </a:xfrm>
          <a:prstGeom prst="rect">
            <a:avLst/>
          </a:prstGeom>
        </p:spPr>
      </p:pic>
      <p:pic>
        <p:nvPicPr>
          <p:cNvPr id="4" name="Picture 3"/>
          <p:cNvPicPr>
            <a:picLocks noChangeAspect="1"/>
          </p:cNvPicPr>
          <p:nvPr/>
        </p:nvPicPr>
        <p:blipFill>
          <a:blip r:embed="rId4"/>
          <a:stretch>
            <a:fillRect/>
          </a:stretch>
        </p:blipFill>
        <p:spPr>
          <a:xfrm>
            <a:off x="-119326" y="2284813"/>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 y="0"/>
            <a:ext cx="11057859" cy="1610200"/>
          </a:xfrm>
          <a:prstGeom prst="rect">
            <a:avLst/>
          </a:prstGeom>
        </p:spPr>
      </p:pic>
      <p:sp>
        <p:nvSpPr>
          <p:cNvPr id="8" name="TextBox 7"/>
          <p:cNvSpPr txBox="1"/>
          <p:nvPr/>
        </p:nvSpPr>
        <p:spPr>
          <a:xfrm>
            <a:off x="536510" y="236724"/>
            <a:ext cx="955710" cy="954107"/>
          </a:xfrm>
          <a:prstGeom prst="rect">
            <a:avLst/>
          </a:prstGeom>
          <a:noFill/>
        </p:spPr>
        <p:txBody>
          <a:bodyPr wrap="none" rtlCol="0">
            <a:spAutoFit/>
          </a:bodyPr>
          <a:lstStyle/>
          <a:p>
            <a:pPr algn="ctr"/>
            <a:r>
              <a:rPr lang="en-US" sz="2800" dirty="0" smtClean="0">
                <a:solidFill>
                  <a:schemeClr val="bg1"/>
                </a:solidFill>
                <a:latin typeface="Tajawal Medium" panose="00000600000000000000" pitchFamily="2" charset="-78"/>
                <a:cs typeface="Tajawal Medium" panose="00000600000000000000" pitchFamily="2" charset="-78"/>
              </a:rPr>
              <a:t>Chapter</a:t>
            </a:r>
          </a:p>
          <a:p>
            <a:pPr algn="ctr"/>
            <a:r>
              <a:rPr lang="en-US" sz="2800" dirty="0" smtClean="0">
                <a:solidFill>
                  <a:schemeClr val="bg1"/>
                </a:solidFill>
                <a:latin typeface="Tajawal Medium" panose="00000600000000000000" pitchFamily="2" charset="-78"/>
                <a:cs typeface="Tajawal Medium" panose="00000600000000000000" pitchFamily="2" charset="-78"/>
              </a:rPr>
              <a:t>13</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itle 9"/>
          <p:cNvSpPr>
            <a:spLocks noGrp="1"/>
          </p:cNvSpPr>
          <p:nvPr>
            <p:ph type="title"/>
          </p:nvPr>
        </p:nvSpPr>
        <p:spPr/>
        <p:txBody>
          <a:bodyPr>
            <a:normAutofit fontScale="90000"/>
          </a:bodyPr>
          <a:lstStyle/>
          <a:p>
            <a:pPr algn="ctr"/>
            <a:r>
              <a:rPr lang="en-US" sz="3200" dirty="0" smtClean="0"/>
              <a:t/>
            </a:r>
            <a:br>
              <a:rPr lang="en-US" sz="3200" dirty="0" smtClean="0"/>
            </a:br>
            <a:r>
              <a:rPr lang="en-US" sz="3200" dirty="0">
                <a:solidFill>
                  <a:schemeClr val="bg1"/>
                </a:solidFill>
              </a:rPr>
              <a:t/>
            </a:r>
            <a:br>
              <a:rPr lang="en-US" sz="3200" dirty="0">
                <a:solidFill>
                  <a:schemeClr val="bg1"/>
                </a:solidFill>
              </a:rPr>
            </a:br>
            <a:r>
              <a:rPr lang="en-US" sz="3200" dirty="0"/>
              <a:t/>
            </a:r>
            <a:br>
              <a:rPr lang="en-US" sz="3200" dirty="0"/>
            </a:br>
            <a:endParaRPr lang="ar-EG" sz="3200" dirty="0"/>
          </a:p>
        </p:txBody>
      </p:sp>
      <p:sp>
        <p:nvSpPr>
          <p:cNvPr id="12" name="Rectangle 11"/>
          <p:cNvSpPr/>
          <p:nvPr/>
        </p:nvSpPr>
        <p:spPr>
          <a:xfrm>
            <a:off x="2770347" y="512712"/>
            <a:ext cx="7405745" cy="584775"/>
          </a:xfrm>
          <a:prstGeom prst="rect">
            <a:avLst/>
          </a:prstGeom>
        </p:spPr>
        <p:txBody>
          <a:bodyPr wrap="none">
            <a:spAutoFit/>
          </a:bodyPr>
          <a:lstStyle/>
          <a:p>
            <a:r>
              <a:rPr lang="en-US" sz="3200" b="1" dirty="0" smtClean="0">
                <a:solidFill>
                  <a:srgbClr val="FF0000"/>
                </a:solidFill>
              </a:rPr>
              <a:t>Installing and updating software packages </a:t>
            </a:r>
            <a:endParaRPr lang="en-US" sz="3200" b="1" dirty="0" smtClean="0">
              <a:solidFill>
                <a:srgbClr val="FF0000"/>
              </a:solidFill>
            </a:endParaRPr>
          </a:p>
        </p:txBody>
      </p:sp>
      <p:sp>
        <p:nvSpPr>
          <p:cNvPr id="7" name="Rectangle 1"/>
          <p:cNvSpPr>
            <a:spLocks noChangeArrowheads="1"/>
          </p:cNvSpPr>
          <p:nvPr/>
        </p:nvSpPr>
        <p:spPr bwMode="auto">
          <a:xfrm>
            <a:off x="321971" y="1701452"/>
            <a:ext cx="11660551" cy="4801314"/>
          </a:xfrm>
          <a:prstGeom prst="rect">
            <a:avLst/>
          </a:prstGeom>
          <a:noFill/>
          <a:ln w="9525">
            <a:solidFill>
              <a:schemeClr val="tx1"/>
            </a:solidFill>
            <a:miter lim="800000"/>
            <a:headEnd/>
            <a:tailEnd/>
          </a:ln>
          <a:effectLst/>
        </p:spPr>
        <p:txBody>
          <a:bodyPr vert="horz" wrap="square" lIns="0" tIns="0" rIns="0" bIns="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2400" b="0" i="0" u="none" strike="noStrike" cap="none" normalizeH="0" baseline="0" dirty="0" smtClean="0">
                <a:ln>
                  <a:noFill/>
                </a:ln>
                <a:solidFill>
                  <a:srgbClr val="252525"/>
                </a:solidFill>
                <a:effectLst/>
                <a:latin typeface="RedHatDisplay"/>
                <a:cs typeface="Arial" pitchFamily="34" charset="0"/>
              </a:rPr>
              <a:t>1</a:t>
            </a:r>
            <a:r>
              <a:rPr kumimoji="0" lang="en-US" sz="2400" b="1" i="0" u="none" strike="noStrike" cap="none" normalizeH="0" baseline="0" dirty="0" smtClean="0">
                <a:ln>
                  <a:noFill/>
                </a:ln>
                <a:solidFill>
                  <a:srgbClr val="92D050"/>
                </a:solidFill>
                <a:effectLst/>
                <a:latin typeface="RedHatDisplay"/>
                <a:cs typeface="Arial" pitchFamily="34" charset="0"/>
              </a:rPr>
              <a:t>. Searching packages with YUM</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sz="2400" b="1" i="0" u="none" strike="noStrike" cap="none" normalizeH="0" baseline="0" dirty="0" smtClean="0">
              <a:ln>
                <a:noFill/>
              </a:ln>
              <a:solidFill>
                <a:srgbClr val="92D050"/>
              </a:solidFill>
              <a:effectLst/>
              <a:latin typeface="RedHatDisplay"/>
              <a:cs typeface="Arial" pitchFamily="34" charset="0"/>
            </a:endParaRPr>
          </a:p>
          <a:p>
            <a:pPr marL="342900" marR="0" lvl="0" indent="-342900" algn="l" defTabSz="914400" rtl="0" eaLnBrk="0" fontAlgn="base" latinLnBrk="0" hangingPunct="0">
              <a:lnSpc>
                <a:spcPct val="100000"/>
              </a:lnSpc>
              <a:spcBef>
                <a:spcPct val="0"/>
              </a:spcBef>
              <a:spcAft>
                <a:spcPct val="0"/>
              </a:spcAft>
              <a:buClrTx/>
              <a:buSzTx/>
              <a:buFont typeface="Wingdings" pitchFamily="2" charset="2"/>
              <a:buChar char="q"/>
              <a:tabLst/>
            </a:pPr>
            <a:r>
              <a:rPr kumimoji="0" lang="en-US" sz="2400" b="0" i="0" u="none" strike="noStrike" cap="none" normalizeH="0" baseline="0" dirty="0" smtClean="0">
                <a:ln>
                  <a:noFill/>
                </a:ln>
                <a:solidFill>
                  <a:srgbClr val="252525"/>
                </a:solidFill>
                <a:effectLst/>
                <a:latin typeface="RedHatText"/>
                <a:cs typeface="Arial" pitchFamily="34" charset="0"/>
              </a:rPr>
              <a:t>Use the following procedure to find a package providing a particular application or other content.</a:t>
            </a:r>
            <a:endParaRPr kumimoji="0" lang="en-US" sz="2400" b="0" i="0" u="none" strike="noStrike" cap="none" normalizeH="0" baseline="0" dirty="0" smtClean="0">
              <a:ln>
                <a:noFill/>
              </a:ln>
              <a:solidFill>
                <a:schemeClr val="tx1"/>
              </a:solidFill>
              <a:effectLst/>
              <a:latin typeface="Arial" pitchFamily="34" charset="0"/>
              <a:cs typeface="Arial" pitchFamily="34" charset="0"/>
            </a:endParaRPr>
          </a:p>
          <a:p>
            <a:pPr marL="342900" marR="0" lvl="0" indent="-342900" algn="l" defTabSz="914400" rtl="0" eaLnBrk="0" fontAlgn="base" latinLnBrk="0" hangingPunct="0">
              <a:lnSpc>
                <a:spcPct val="100000"/>
              </a:lnSpc>
              <a:spcBef>
                <a:spcPct val="0"/>
              </a:spcBef>
              <a:spcAft>
                <a:spcPct val="0"/>
              </a:spcAft>
              <a:buClrTx/>
              <a:buSzTx/>
              <a:buFont typeface="Wingdings" pitchFamily="2" charset="2"/>
              <a:buChar char="Ø"/>
              <a:tabLst/>
            </a:pPr>
            <a:r>
              <a:rPr kumimoji="0" lang="en-US" sz="2400" b="1" i="0" u="none" strike="noStrike" cap="none" normalizeH="0" baseline="0" dirty="0" smtClean="0">
                <a:ln>
                  <a:noFill/>
                </a:ln>
                <a:solidFill>
                  <a:srgbClr val="FF0000"/>
                </a:solidFill>
                <a:effectLst/>
                <a:latin typeface="RedHatText"/>
                <a:cs typeface="Arial" pitchFamily="34" charset="0"/>
              </a:rPr>
              <a:t>Procedure</a:t>
            </a:r>
            <a:endParaRPr kumimoji="0" lang="en-US" sz="2400" b="0" i="0" u="none" strike="noStrike" cap="none" normalizeH="0" baseline="0" dirty="0" smtClean="0">
              <a:ln>
                <a:noFill/>
              </a:ln>
              <a:solidFill>
                <a:srgbClr val="FF0000"/>
              </a:solidFill>
              <a:effectLst/>
              <a:latin typeface="RedHatText"/>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sz="2400" b="0" i="0" u="none" strike="noStrike" cap="none" normalizeH="0" baseline="0" dirty="0" smtClean="0">
                <a:ln>
                  <a:noFill/>
                </a:ln>
                <a:solidFill>
                  <a:srgbClr val="252525"/>
                </a:solidFill>
                <a:effectLst/>
                <a:latin typeface="RedHatText"/>
                <a:cs typeface="Arial" pitchFamily="34" charset="0"/>
              </a:rPr>
              <a:t>To search for a package, use:</a:t>
            </a:r>
          </a:p>
          <a:p>
            <a:pPr marL="0" marR="0" lvl="0" indent="0" algn="l" defTabSz="914400" rtl="0" eaLnBrk="0" fontAlgn="base" latinLnBrk="0" hangingPunct="0">
              <a:lnSpc>
                <a:spcPct val="100000"/>
              </a:lnSpc>
              <a:spcBef>
                <a:spcPct val="0"/>
              </a:spcBef>
              <a:spcAft>
                <a:spcPct val="0"/>
              </a:spcAft>
              <a:buClrTx/>
              <a:buSzTx/>
              <a:tabLst/>
            </a:pPr>
            <a:endParaRPr kumimoji="0" lang="en-US" sz="2400" b="0" i="0" u="none" strike="noStrike" cap="none" normalizeH="0" baseline="0" dirty="0" smtClean="0">
              <a:ln>
                <a:noFill/>
              </a:ln>
              <a:solidFill>
                <a:srgbClr val="151515"/>
              </a:solidFill>
              <a:effectLst/>
              <a:latin typeface="RedHatMono"/>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sz="2400" b="0" i="0" u="none" strike="noStrike" cap="none" normalizeH="0" baseline="0" dirty="0" smtClean="0">
              <a:ln>
                <a:noFill/>
              </a:ln>
              <a:solidFill>
                <a:srgbClr val="252525"/>
              </a:solidFill>
              <a:effectLst/>
              <a:latin typeface="RedHatText"/>
              <a:cs typeface="Arial" pitchFamily="34" charset="0"/>
            </a:endParaRPr>
          </a:p>
          <a:p>
            <a:pPr marL="342900" marR="0" lvl="0" indent="-342900" algn="l" defTabSz="914400" rtl="0" eaLnBrk="0" fontAlgn="base" latinLnBrk="0" hangingPunct="0">
              <a:lnSpc>
                <a:spcPct val="100000"/>
              </a:lnSpc>
              <a:spcBef>
                <a:spcPct val="0"/>
              </a:spcBef>
              <a:spcAft>
                <a:spcPct val="0"/>
              </a:spcAft>
              <a:buClrTx/>
              <a:buSzTx/>
              <a:buFont typeface="Wingdings" pitchFamily="2" charset="2"/>
              <a:buChar char="q"/>
              <a:tabLst/>
            </a:pPr>
            <a:r>
              <a:rPr kumimoji="0" lang="en-US" sz="2400" b="0" i="0" u="none" strike="noStrike" cap="none" normalizeH="0" baseline="0" dirty="0" smtClean="0">
                <a:ln>
                  <a:noFill/>
                </a:ln>
                <a:solidFill>
                  <a:srgbClr val="252525"/>
                </a:solidFill>
                <a:effectLst/>
                <a:latin typeface="RedHatText"/>
                <a:cs typeface="Arial" pitchFamily="34" charset="0"/>
              </a:rPr>
              <a:t>Replace </a:t>
            </a:r>
            <a:r>
              <a:rPr kumimoji="0" lang="en-US" sz="2400" b="0" i="1" u="none" strike="noStrike" cap="none" normalizeH="0" baseline="0" dirty="0" smtClean="0">
                <a:ln>
                  <a:noFill/>
                </a:ln>
                <a:solidFill>
                  <a:srgbClr val="252525"/>
                </a:solidFill>
                <a:effectLst/>
                <a:latin typeface="RedHatText"/>
                <a:cs typeface="Arial" pitchFamily="34" charset="0"/>
              </a:rPr>
              <a:t>term</a:t>
            </a:r>
            <a:r>
              <a:rPr kumimoji="0" lang="en-US" sz="2400" b="0" i="0" u="none" strike="noStrike" cap="none" normalizeH="0" baseline="0" dirty="0" smtClean="0">
                <a:ln>
                  <a:noFill/>
                </a:ln>
                <a:solidFill>
                  <a:srgbClr val="252525"/>
                </a:solidFill>
                <a:effectLst/>
                <a:latin typeface="RedHatText"/>
                <a:cs typeface="Arial" pitchFamily="34" charset="0"/>
              </a:rPr>
              <a:t> with a term related to the package.</a:t>
            </a:r>
          </a:p>
          <a:p>
            <a:pPr marL="457200" marR="0" lvl="0" indent="-457200" algn="ctr" defTabSz="914400" rtl="0" eaLnBrk="0" fontAlgn="base" latinLnBrk="0" hangingPunct="0">
              <a:lnSpc>
                <a:spcPct val="100000"/>
              </a:lnSpc>
              <a:spcBef>
                <a:spcPct val="0"/>
              </a:spcBef>
              <a:spcAft>
                <a:spcPct val="0"/>
              </a:spcAft>
              <a:buClrTx/>
              <a:buSzTx/>
              <a:buFont typeface="Wingdings" pitchFamily="2" charset="2"/>
              <a:buChar char="q"/>
              <a:tabLst/>
            </a:pPr>
            <a:r>
              <a:rPr kumimoji="0" lang="en-US" sz="2400" b="0" i="0" u="none" strike="noStrike" cap="none" normalizeH="0" baseline="0" dirty="0" smtClean="0">
                <a:ln>
                  <a:noFill/>
                </a:ln>
                <a:solidFill>
                  <a:srgbClr val="FF0000"/>
                </a:solidFill>
                <a:effectLst/>
                <a:latin typeface="RedHatText"/>
                <a:cs typeface="Arial" pitchFamily="34" charset="0"/>
              </a:rPr>
              <a:t>Note that </a:t>
            </a:r>
            <a:r>
              <a:rPr kumimoji="0" lang="en-US" sz="2400" b="0" i="0" u="none" strike="noStrike" cap="none" normalizeH="0" baseline="0" dirty="0" smtClean="0">
                <a:ln>
                  <a:noFill/>
                </a:ln>
                <a:solidFill>
                  <a:srgbClr val="FFC000"/>
                </a:solidFill>
                <a:effectLst/>
                <a:latin typeface="RedHatMono"/>
                <a:cs typeface="Arial" pitchFamily="34" charset="0"/>
              </a:rPr>
              <a:t>yum search</a:t>
            </a:r>
            <a:r>
              <a:rPr kumimoji="0" lang="en-US" sz="2400" b="0" i="0" u="none" strike="noStrike" cap="none" normalizeH="0" baseline="0" dirty="0" smtClean="0">
                <a:ln>
                  <a:noFill/>
                </a:ln>
                <a:solidFill>
                  <a:srgbClr val="FFC000"/>
                </a:solidFill>
                <a:effectLst/>
                <a:latin typeface="RedHatText"/>
                <a:cs typeface="Arial" pitchFamily="34" charset="0"/>
              </a:rPr>
              <a:t> command </a:t>
            </a:r>
            <a:r>
              <a:rPr kumimoji="0" lang="en-US" sz="2400" b="0" i="0" u="none" strike="noStrike" cap="none" normalizeH="0" baseline="0" dirty="0" smtClean="0">
                <a:ln>
                  <a:noFill/>
                </a:ln>
                <a:solidFill>
                  <a:srgbClr val="252525"/>
                </a:solidFill>
                <a:effectLst/>
                <a:latin typeface="RedHatText"/>
                <a:cs typeface="Arial" pitchFamily="34" charset="0"/>
              </a:rPr>
              <a:t>returns term matches within the name and summary of the packages. This makes the search faster and enables you to  search for packages you do not know the name of, but for which you know a related term.</a:t>
            </a:r>
          </a:p>
        </p:txBody>
      </p:sp>
      <p:pic>
        <p:nvPicPr>
          <p:cNvPr id="18434" name="Picture 2"/>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858506" y="3362403"/>
            <a:ext cx="6853831" cy="55435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467488652"/>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19324" y="5774190"/>
            <a:ext cx="1222425" cy="1096206"/>
          </a:xfrm>
          <a:prstGeom prst="rect">
            <a:avLst/>
          </a:prstGeom>
        </p:spPr>
      </p:pic>
      <p:pic>
        <p:nvPicPr>
          <p:cNvPr id="3" name="Picture 2"/>
          <p:cNvPicPr>
            <a:picLocks noChangeAspect="1"/>
          </p:cNvPicPr>
          <p:nvPr/>
        </p:nvPicPr>
        <p:blipFill>
          <a:blip r:embed="rId3"/>
          <a:stretch>
            <a:fillRect/>
          </a:stretch>
        </p:blipFill>
        <p:spPr>
          <a:xfrm>
            <a:off x="1858507" y="6502766"/>
            <a:ext cx="9902229" cy="204838"/>
          </a:xfrm>
          <a:prstGeom prst="rect">
            <a:avLst/>
          </a:prstGeom>
        </p:spPr>
      </p:pic>
      <p:pic>
        <p:nvPicPr>
          <p:cNvPr id="4" name="Picture 3"/>
          <p:cNvPicPr>
            <a:picLocks noChangeAspect="1"/>
          </p:cNvPicPr>
          <p:nvPr/>
        </p:nvPicPr>
        <p:blipFill>
          <a:blip r:embed="rId4"/>
          <a:stretch>
            <a:fillRect/>
          </a:stretch>
        </p:blipFill>
        <p:spPr>
          <a:xfrm>
            <a:off x="-119326" y="2284813"/>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 y="0"/>
            <a:ext cx="11057859" cy="1610200"/>
          </a:xfrm>
          <a:prstGeom prst="rect">
            <a:avLst/>
          </a:prstGeom>
        </p:spPr>
      </p:pic>
      <p:sp>
        <p:nvSpPr>
          <p:cNvPr id="8" name="TextBox 7"/>
          <p:cNvSpPr txBox="1"/>
          <p:nvPr/>
        </p:nvSpPr>
        <p:spPr>
          <a:xfrm>
            <a:off x="536510" y="236724"/>
            <a:ext cx="955710" cy="954107"/>
          </a:xfrm>
          <a:prstGeom prst="rect">
            <a:avLst/>
          </a:prstGeom>
          <a:noFill/>
        </p:spPr>
        <p:txBody>
          <a:bodyPr wrap="none" rtlCol="0">
            <a:spAutoFit/>
          </a:bodyPr>
          <a:lstStyle/>
          <a:p>
            <a:pPr algn="ctr"/>
            <a:r>
              <a:rPr lang="en-US" sz="2800" dirty="0" smtClean="0">
                <a:solidFill>
                  <a:schemeClr val="bg1"/>
                </a:solidFill>
                <a:latin typeface="Tajawal Medium" panose="00000600000000000000" pitchFamily="2" charset="-78"/>
                <a:cs typeface="Tajawal Medium" panose="00000600000000000000" pitchFamily="2" charset="-78"/>
              </a:rPr>
              <a:t>Chapter</a:t>
            </a:r>
          </a:p>
          <a:p>
            <a:pPr algn="ctr"/>
            <a:r>
              <a:rPr lang="en-US" sz="2800" dirty="0" smtClean="0">
                <a:solidFill>
                  <a:schemeClr val="bg1"/>
                </a:solidFill>
                <a:latin typeface="Tajawal Medium" panose="00000600000000000000" pitchFamily="2" charset="-78"/>
                <a:cs typeface="Tajawal Medium" panose="00000600000000000000" pitchFamily="2" charset="-78"/>
              </a:rPr>
              <a:t>13</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itle 9"/>
          <p:cNvSpPr>
            <a:spLocks noGrp="1"/>
          </p:cNvSpPr>
          <p:nvPr>
            <p:ph type="title"/>
          </p:nvPr>
        </p:nvSpPr>
        <p:spPr/>
        <p:txBody>
          <a:bodyPr>
            <a:normAutofit fontScale="90000"/>
          </a:bodyPr>
          <a:lstStyle/>
          <a:p>
            <a:pPr algn="ctr"/>
            <a:r>
              <a:rPr lang="en-US" sz="3200" dirty="0" smtClean="0"/>
              <a:t/>
            </a:r>
            <a:br>
              <a:rPr lang="en-US" sz="3200" dirty="0" smtClean="0"/>
            </a:br>
            <a:r>
              <a:rPr lang="en-US" sz="3200" dirty="0">
                <a:solidFill>
                  <a:schemeClr val="bg1"/>
                </a:solidFill>
              </a:rPr>
              <a:t/>
            </a:r>
            <a:br>
              <a:rPr lang="en-US" sz="3200" dirty="0">
                <a:solidFill>
                  <a:schemeClr val="bg1"/>
                </a:solidFill>
              </a:rPr>
            </a:br>
            <a:r>
              <a:rPr lang="en-US" sz="3200" dirty="0"/>
              <a:t/>
            </a:r>
            <a:br>
              <a:rPr lang="en-US" sz="3200" dirty="0"/>
            </a:br>
            <a:endParaRPr lang="ar-EG" sz="3200" dirty="0"/>
          </a:p>
        </p:txBody>
      </p:sp>
      <p:sp>
        <p:nvSpPr>
          <p:cNvPr id="12" name="Rectangle 11"/>
          <p:cNvSpPr/>
          <p:nvPr/>
        </p:nvSpPr>
        <p:spPr>
          <a:xfrm>
            <a:off x="2770347" y="512712"/>
            <a:ext cx="7405745" cy="584775"/>
          </a:xfrm>
          <a:prstGeom prst="rect">
            <a:avLst/>
          </a:prstGeom>
        </p:spPr>
        <p:txBody>
          <a:bodyPr wrap="none">
            <a:spAutoFit/>
          </a:bodyPr>
          <a:lstStyle/>
          <a:p>
            <a:r>
              <a:rPr lang="en-US" sz="3200" b="1" dirty="0" smtClean="0">
                <a:solidFill>
                  <a:srgbClr val="FF0000"/>
                </a:solidFill>
              </a:rPr>
              <a:t>Installing and updating software packages </a:t>
            </a:r>
            <a:endParaRPr lang="en-US" sz="3200" b="1" dirty="0" smtClean="0">
              <a:solidFill>
                <a:srgbClr val="FF0000"/>
              </a:solidFill>
            </a:endParaRPr>
          </a:p>
        </p:txBody>
      </p:sp>
      <p:pic>
        <p:nvPicPr>
          <p:cNvPr id="17409" name="Picture 1"/>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999772" y="3196609"/>
            <a:ext cx="7403526" cy="62841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Rectangle 2"/>
          <p:cNvSpPr>
            <a:spLocks noChangeArrowheads="1"/>
          </p:cNvSpPr>
          <p:nvPr/>
        </p:nvSpPr>
        <p:spPr bwMode="auto">
          <a:xfrm>
            <a:off x="810252" y="1528263"/>
            <a:ext cx="10247606" cy="4062651"/>
          </a:xfrm>
          <a:prstGeom prst="rect">
            <a:avLst/>
          </a:prstGeom>
          <a:noFill/>
          <a:ln w="9525">
            <a:solidFill>
              <a:schemeClr val="tx1"/>
            </a:solidFill>
            <a:miter lim="800000"/>
            <a:headEnd/>
            <a:tailEnd/>
          </a:ln>
          <a:effectLst/>
        </p:spPr>
        <p:txBody>
          <a:bodyPr vert="horz" wrap="square" lIns="0" tIns="0" rIns="0" bIns="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pitchFamily="34" charset="0"/>
              <a:cs typeface="Arial" pitchFamily="34" charset="0"/>
            </a:endParaRPr>
          </a:p>
          <a:p>
            <a:pPr marL="342900" marR="0" lvl="0" indent="-342900" algn="l" defTabSz="914400" rtl="0" eaLnBrk="0" fontAlgn="base" latinLnBrk="0" hangingPunct="0">
              <a:lnSpc>
                <a:spcPct val="100000"/>
              </a:lnSpc>
              <a:spcBef>
                <a:spcPct val="0"/>
              </a:spcBef>
              <a:spcAft>
                <a:spcPct val="0"/>
              </a:spcAft>
              <a:buClrTx/>
              <a:buSzTx/>
              <a:buFont typeface="Wingdings" pitchFamily="2" charset="2"/>
              <a:buChar char="q"/>
              <a:tabLst/>
            </a:pPr>
            <a:r>
              <a:rPr kumimoji="0" lang="en-US" sz="2400" b="0" i="0" u="none" strike="noStrike" cap="none" normalizeH="0" baseline="0" dirty="0" smtClean="0">
                <a:ln>
                  <a:noFill/>
                </a:ln>
                <a:solidFill>
                  <a:srgbClr val="252525"/>
                </a:solidFill>
                <a:effectLst/>
                <a:latin typeface="RedHatText"/>
                <a:cs typeface="Arial" pitchFamily="34" charset="0"/>
              </a:rPr>
              <a:t>To include term matches within package descriptions, use:</a:t>
            </a:r>
          </a:p>
          <a:p>
            <a:pPr marL="0" marR="0" lvl="0" indent="0" algn="l" defTabSz="914400" rtl="0" eaLnBrk="0" fontAlgn="base" latinLnBrk="0" hangingPunct="0">
              <a:lnSpc>
                <a:spcPct val="100000"/>
              </a:lnSpc>
              <a:spcBef>
                <a:spcPct val="0"/>
              </a:spcBef>
              <a:spcAft>
                <a:spcPct val="0"/>
              </a:spcAft>
              <a:buClrTx/>
              <a:buSzTx/>
              <a:tabLst/>
            </a:pPr>
            <a:endParaRPr kumimoji="0" lang="en-US" sz="2400" b="0" i="0" u="none" strike="noStrike" cap="none" normalizeH="0" baseline="0" dirty="0" smtClean="0">
              <a:ln>
                <a:noFill/>
              </a:ln>
              <a:solidFill>
                <a:srgbClr val="151515"/>
              </a:solidFill>
              <a:effectLst/>
              <a:latin typeface="RedHatMono"/>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sz="2400" b="0" i="0" u="none" strike="noStrike" cap="none" normalizeH="0" baseline="0" dirty="0" smtClean="0">
              <a:ln>
                <a:noFill/>
              </a:ln>
              <a:solidFill>
                <a:srgbClr val="252525"/>
              </a:solidFill>
              <a:effectLst/>
              <a:latin typeface="RedHatText"/>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sz="2400" dirty="0">
              <a:solidFill>
                <a:srgbClr val="252525"/>
              </a:solidFill>
              <a:latin typeface="RedHatText"/>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sz="2400" dirty="0">
              <a:solidFill>
                <a:srgbClr val="252525"/>
              </a:solidFill>
              <a:latin typeface="RedHatText"/>
              <a:cs typeface="Arial" pitchFamily="34" charset="0"/>
            </a:endParaRPr>
          </a:p>
          <a:p>
            <a:pPr marL="342900" marR="0" lvl="0" indent="-342900" algn="l" defTabSz="914400" rtl="0" eaLnBrk="0" fontAlgn="base" latinLnBrk="0" hangingPunct="0">
              <a:lnSpc>
                <a:spcPct val="100000"/>
              </a:lnSpc>
              <a:spcBef>
                <a:spcPct val="0"/>
              </a:spcBef>
              <a:spcAft>
                <a:spcPct val="0"/>
              </a:spcAft>
              <a:buClrTx/>
              <a:buSzTx/>
              <a:buFont typeface="Wingdings" pitchFamily="2" charset="2"/>
              <a:buChar char="q"/>
              <a:tabLst/>
            </a:pPr>
            <a:endParaRPr kumimoji="0" lang="en-US" sz="2400" b="0" i="0" u="none" strike="noStrike" cap="none" normalizeH="0" baseline="0" dirty="0" smtClean="0">
              <a:ln>
                <a:noFill/>
              </a:ln>
              <a:solidFill>
                <a:srgbClr val="252525"/>
              </a:solidFill>
              <a:effectLst/>
              <a:latin typeface="RedHatText"/>
              <a:cs typeface="Arial" pitchFamily="34" charset="0"/>
            </a:endParaRPr>
          </a:p>
          <a:p>
            <a:pPr marL="342900" marR="0" lvl="0" indent="-342900" algn="l" defTabSz="914400" rtl="0" eaLnBrk="0" fontAlgn="base" latinLnBrk="0" hangingPunct="0">
              <a:lnSpc>
                <a:spcPct val="100000"/>
              </a:lnSpc>
              <a:spcBef>
                <a:spcPct val="0"/>
              </a:spcBef>
              <a:spcAft>
                <a:spcPct val="0"/>
              </a:spcAft>
              <a:buClrTx/>
              <a:buSzTx/>
              <a:buFont typeface="Wingdings" pitchFamily="2" charset="2"/>
              <a:buChar char="q"/>
              <a:tabLst/>
            </a:pPr>
            <a:r>
              <a:rPr kumimoji="0" lang="en-US" sz="2400" b="0" i="0" u="none" strike="noStrike" cap="none" normalizeH="0" baseline="0" dirty="0" smtClean="0">
                <a:ln>
                  <a:noFill/>
                </a:ln>
                <a:solidFill>
                  <a:srgbClr val="252525"/>
                </a:solidFill>
                <a:effectLst/>
                <a:latin typeface="RedHatText"/>
                <a:cs typeface="Arial" pitchFamily="34" charset="0"/>
              </a:rPr>
              <a:t>Replace </a:t>
            </a:r>
            <a:r>
              <a:rPr kumimoji="0" lang="en-US" sz="2400" b="0" i="1" u="none" strike="noStrike" cap="none" normalizeH="0" baseline="0" dirty="0" smtClean="0">
                <a:ln>
                  <a:noFill/>
                </a:ln>
                <a:solidFill>
                  <a:srgbClr val="252525"/>
                </a:solidFill>
                <a:effectLst/>
                <a:latin typeface="RedHatText"/>
                <a:cs typeface="Arial" pitchFamily="34" charset="0"/>
              </a:rPr>
              <a:t>term</a:t>
            </a:r>
            <a:r>
              <a:rPr kumimoji="0" lang="en-US" sz="2400" b="0" i="0" u="none" strike="noStrike" cap="none" normalizeH="0" baseline="0" dirty="0" smtClean="0">
                <a:ln>
                  <a:noFill/>
                </a:ln>
                <a:solidFill>
                  <a:srgbClr val="252525"/>
                </a:solidFill>
                <a:effectLst/>
                <a:latin typeface="RedHatText"/>
                <a:cs typeface="Arial" pitchFamily="34" charset="0"/>
              </a:rPr>
              <a:t> with a term you want to search for in a package name, summary, or description.</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sz="2400" b="1" i="0" u="sng" strike="noStrike" cap="none" normalizeH="0" baseline="0" dirty="0" smtClean="0">
                <a:ln>
                  <a:noFill/>
                </a:ln>
                <a:solidFill>
                  <a:srgbClr val="FFC000"/>
                </a:solidFill>
                <a:effectLst/>
                <a:latin typeface="RedHatText"/>
                <a:cs typeface="Arial" pitchFamily="34" charset="0"/>
              </a:rPr>
              <a:t>Note that </a:t>
            </a:r>
            <a:r>
              <a:rPr kumimoji="0" lang="en-US" sz="2400" b="1" i="0" u="sng" strike="noStrike" cap="none" normalizeH="0" baseline="0" dirty="0" smtClean="0">
                <a:ln>
                  <a:noFill/>
                </a:ln>
                <a:solidFill>
                  <a:srgbClr val="FFC000"/>
                </a:solidFill>
                <a:effectLst/>
                <a:latin typeface="RedHatMono"/>
                <a:cs typeface="Arial" pitchFamily="34" charset="0"/>
              </a:rPr>
              <a:t>yum search --all</a:t>
            </a:r>
            <a:r>
              <a:rPr kumimoji="0" lang="en-US" sz="2400" b="1" i="0" u="sng" strike="noStrike" cap="none" normalizeH="0" baseline="0" dirty="0" smtClean="0">
                <a:ln>
                  <a:noFill/>
                </a:ln>
                <a:solidFill>
                  <a:srgbClr val="FFC000"/>
                </a:solidFill>
                <a:effectLst/>
                <a:latin typeface="RedHatText"/>
                <a:cs typeface="Arial" pitchFamily="34" charset="0"/>
              </a:rPr>
              <a:t> </a:t>
            </a:r>
            <a:r>
              <a:rPr kumimoji="0" lang="en-US" sz="2400" b="0" i="0" u="none" strike="noStrike" cap="none" normalizeH="0" baseline="0" dirty="0" smtClean="0">
                <a:ln>
                  <a:noFill/>
                </a:ln>
                <a:solidFill>
                  <a:srgbClr val="252525"/>
                </a:solidFill>
                <a:effectLst/>
                <a:latin typeface="RedHatText"/>
                <a:cs typeface="Arial" pitchFamily="34" charset="0"/>
              </a:rPr>
              <a:t>enables a more exhaustive but slower search.</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pitchFamily="34" charset="0"/>
              <a:cs typeface="Arial" pitchFamily="34" charset="0"/>
            </a:endParaRPr>
          </a:p>
        </p:txBody>
      </p:sp>
    </p:spTree>
    <p:extLst>
      <p:ext uri="{BB962C8B-B14F-4D97-AF65-F5344CB8AC3E}">
        <p14:creationId xmlns:p14="http://schemas.microsoft.com/office/powerpoint/2010/main" val="2467488652"/>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19324" y="5774190"/>
            <a:ext cx="1222425" cy="1096206"/>
          </a:xfrm>
          <a:prstGeom prst="rect">
            <a:avLst/>
          </a:prstGeom>
        </p:spPr>
      </p:pic>
      <p:pic>
        <p:nvPicPr>
          <p:cNvPr id="3" name="Picture 2"/>
          <p:cNvPicPr>
            <a:picLocks noChangeAspect="1"/>
          </p:cNvPicPr>
          <p:nvPr/>
        </p:nvPicPr>
        <p:blipFill>
          <a:blip r:embed="rId3"/>
          <a:stretch>
            <a:fillRect/>
          </a:stretch>
        </p:blipFill>
        <p:spPr>
          <a:xfrm>
            <a:off x="1771341" y="6653162"/>
            <a:ext cx="9902229" cy="204838"/>
          </a:xfrm>
          <a:prstGeom prst="rect">
            <a:avLst/>
          </a:prstGeom>
        </p:spPr>
      </p:pic>
      <p:pic>
        <p:nvPicPr>
          <p:cNvPr id="4" name="Picture 3"/>
          <p:cNvPicPr>
            <a:picLocks noChangeAspect="1"/>
          </p:cNvPicPr>
          <p:nvPr/>
        </p:nvPicPr>
        <p:blipFill>
          <a:blip r:embed="rId4"/>
          <a:stretch>
            <a:fillRect/>
          </a:stretch>
        </p:blipFill>
        <p:spPr>
          <a:xfrm>
            <a:off x="-119326" y="2284813"/>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 y="0"/>
            <a:ext cx="11057859" cy="1610200"/>
          </a:xfrm>
          <a:prstGeom prst="rect">
            <a:avLst/>
          </a:prstGeom>
        </p:spPr>
      </p:pic>
      <p:sp>
        <p:nvSpPr>
          <p:cNvPr id="8" name="TextBox 7"/>
          <p:cNvSpPr txBox="1"/>
          <p:nvPr/>
        </p:nvSpPr>
        <p:spPr>
          <a:xfrm>
            <a:off x="536510" y="236724"/>
            <a:ext cx="955710" cy="954107"/>
          </a:xfrm>
          <a:prstGeom prst="rect">
            <a:avLst/>
          </a:prstGeom>
          <a:noFill/>
        </p:spPr>
        <p:txBody>
          <a:bodyPr wrap="none" rtlCol="0">
            <a:spAutoFit/>
          </a:bodyPr>
          <a:lstStyle/>
          <a:p>
            <a:pPr algn="ctr"/>
            <a:r>
              <a:rPr lang="en-US" sz="2800" dirty="0" smtClean="0">
                <a:solidFill>
                  <a:schemeClr val="bg1"/>
                </a:solidFill>
                <a:latin typeface="Tajawal Medium" panose="00000600000000000000" pitchFamily="2" charset="-78"/>
                <a:cs typeface="Tajawal Medium" panose="00000600000000000000" pitchFamily="2" charset="-78"/>
              </a:rPr>
              <a:t>Chapter</a:t>
            </a:r>
          </a:p>
          <a:p>
            <a:pPr algn="ctr"/>
            <a:r>
              <a:rPr lang="en-US" sz="2800" dirty="0" smtClean="0">
                <a:solidFill>
                  <a:schemeClr val="bg1"/>
                </a:solidFill>
                <a:latin typeface="Tajawal Medium" panose="00000600000000000000" pitchFamily="2" charset="-78"/>
                <a:cs typeface="Tajawal Medium" panose="00000600000000000000" pitchFamily="2" charset="-78"/>
              </a:rPr>
              <a:t>13</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itle 9"/>
          <p:cNvSpPr>
            <a:spLocks noGrp="1"/>
          </p:cNvSpPr>
          <p:nvPr>
            <p:ph type="title"/>
          </p:nvPr>
        </p:nvSpPr>
        <p:spPr/>
        <p:txBody>
          <a:bodyPr>
            <a:normAutofit fontScale="90000"/>
          </a:bodyPr>
          <a:lstStyle/>
          <a:p>
            <a:pPr algn="ctr"/>
            <a:r>
              <a:rPr lang="en-US" sz="3200" dirty="0" smtClean="0"/>
              <a:t/>
            </a:r>
            <a:br>
              <a:rPr lang="en-US" sz="3200" dirty="0" smtClean="0"/>
            </a:br>
            <a:r>
              <a:rPr lang="en-US" sz="3200" dirty="0">
                <a:solidFill>
                  <a:schemeClr val="bg1"/>
                </a:solidFill>
              </a:rPr>
              <a:t/>
            </a:r>
            <a:br>
              <a:rPr lang="en-US" sz="3200" dirty="0">
                <a:solidFill>
                  <a:schemeClr val="bg1"/>
                </a:solidFill>
              </a:rPr>
            </a:br>
            <a:r>
              <a:rPr lang="en-US" sz="3200" dirty="0"/>
              <a:t/>
            </a:r>
            <a:br>
              <a:rPr lang="en-US" sz="3200" dirty="0"/>
            </a:br>
            <a:endParaRPr lang="ar-EG" sz="3200" dirty="0"/>
          </a:p>
        </p:txBody>
      </p:sp>
      <p:sp>
        <p:nvSpPr>
          <p:cNvPr id="12" name="Rectangle 11"/>
          <p:cNvSpPr/>
          <p:nvPr/>
        </p:nvSpPr>
        <p:spPr>
          <a:xfrm>
            <a:off x="2770347" y="512712"/>
            <a:ext cx="7405745" cy="584775"/>
          </a:xfrm>
          <a:prstGeom prst="rect">
            <a:avLst/>
          </a:prstGeom>
        </p:spPr>
        <p:txBody>
          <a:bodyPr wrap="none">
            <a:spAutoFit/>
          </a:bodyPr>
          <a:lstStyle/>
          <a:p>
            <a:r>
              <a:rPr lang="en-US" sz="3200" b="1" dirty="0" smtClean="0">
                <a:solidFill>
                  <a:srgbClr val="FF0000"/>
                </a:solidFill>
              </a:rPr>
              <a:t>Installing and updating software packages </a:t>
            </a:r>
            <a:endParaRPr lang="en-US" sz="3200" b="1" dirty="0" smtClean="0">
              <a:solidFill>
                <a:srgbClr val="FF0000"/>
              </a:solidFill>
            </a:endParaRPr>
          </a:p>
        </p:txBody>
      </p:sp>
      <p:sp>
        <p:nvSpPr>
          <p:cNvPr id="7" name="Rectangle 6"/>
          <p:cNvSpPr/>
          <p:nvPr/>
        </p:nvSpPr>
        <p:spPr>
          <a:xfrm>
            <a:off x="536510" y="1707550"/>
            <a:ext cx="10281635" cy="1938992"/>
          </a:xfrm>
          <a:prstGeom prst="rect">
            <a:avLst/>
          </a:prstGeom>
        </p:spPr>
        <p:txBody>
          <a:bodyPr wrap="square">
            <a:spAutoFit/>
          </a:bodyPr>
          <a:lstStyle/>
          <a:p>
            <a:r>
              <a:rPr lang="en-US" sz="2400" dirty="0"/>
              <a:t> </a:t>
            </a:r>
            <a:r>
              <a:rPr lang="en-US" sz="2400" b="1" dirty="0" smtClean="0"/>
              <a:t>2.Listing </a:t>
            </a:r>
            <a:r>
              <a:rPr lang="en-US" sz="2400" b="1" dirty="0"/>
              <a:t>packages with </a:t>
            </a:r>
            <a:r>
              <a:rPr lang="en-US" sz="2400" b="1" dirty="0" smtClean="0"/>
              <a:t>YUM</a:t>
            </a:r>
          </a:p>
          <a:p>
            <a:endParaRPr lang="en-US" sz="2400" b="1" dirty="0"/>
          </a:p>
          <a:p>
            <a:pPr marL="342900" indent="-342900">
              <a:buFont typeface="Wingdings" pitchFamily="2" charset="2"/>
              <a:buChar char="q"/>
            </a:pPr>
            <a:r>
              <a:rPr lang="en-US" sz="2400" dirty="0"/>
              <a:t>Use the following procedure to list installed and available packages.</a:t>
            </a:r>
          </a:p>
          <a:p>
            <a:r>
              <a:rPr lang="en-US" sz="2400" b="1" dirty="0"/>
              <a:t>Procedure</a:t>
            </a:r>
          </a:p>
          <a:p>
            <a:pPr marL="342900" indent="-342900">
              <a:buFont typeface="Wingdings" pitchFamily="2" charset="2"/>
              <a:buChar char="q"/>
            </a:pPr>
            <a:r>
              <a:rPr lang="en-US" sz="2400" dirty="0"/>
              <a:t>To list information on all installed and available packages, use:</a:t>
            </a:r>
          </a:p>
        </p:txBody>
      </p:sp>
      <p:pic>
        <p:nvPicPr>
          <p:cNvPr id="16385" name="Picture 1"/>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770347" y="3696493"/>
            <a:ext cx="7904218" cy="52357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9" name="Rectangle 2"/>
          <p:cNvSpPr>
            <a:spLocks noChangeArrowheads="1"/>
          </p:cNvSpPr>
          <p:nvPr/>
        </p:nvSpPr>
        <p:spPr bwMode="auto">
          <a:xfrm>
            <a:off x="383013" y="4112517"/>
            <a:ext cx="11689661" cy="2215991"/>
          </a:xfrm>
          <a:prstGeom prst="rect">
            <a:avLst/>
          </a:prstGeom>
          <a:noFill/>
          <a:ln w="9525">
            <a:noFill/>
            <a:miter lim="800000"/>
            <a:headEnd/>
            <a:tailEnd/>
          </a:ln>
          <a:effectLst/>
        </p:spPr>
        <p:txBody>
          <a:bodyPr vert="horz" wrap="square" lIns="0" tIns="0" rIns="0" bIns="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sz="2400" b="0" i="0" u="none" strike="noStrike" cap="none" normalizeH="0" baseline="0" dirty="0" smtClean="0">
                <a:ln>
                  <a:noFill/>
                </a:ln>
                <a:solidFill>
                  <a:srgbClr val="252525"/>
                </a:solidFill>
                <a:effectLst/>
                <a:latin typeface="RedHatText"/>
                <a:cs typeface="Arial" pitchFamily="34" charset="0"/>
              </a:rPr>
              <a:t>To list all packages installed on your system, use:</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sz="2400" b="0" i="0" u="none" strike="noStrike" cap="none" normalizeH="0" baseline="0" dirty="0" smtClean="0">
              <a:ln>
                <a:noFill/>
              </a:ln>
              <a:solidFill>
                <a:srgbClr val="151515"/>
              </a:solidFill>
              <a:effectLst/>
              <a:latin typeface="RedHatMono"/>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sz="2400" b="0" i="0" u="none" strike="noStrike" cap="none" normalizeH="0" baseline="0" dirty="0" smtClean="0">
              <a:ln>
                <a:noFill/>
              </a:ln>
              <a:solidFill>
                <a:srgbClr val="252525"/>
              </a:solidFill>
              <a:effectLst/>
              <a:latin typeface="RedHatText"/>
              <a:cs typeface="Arial" pitchFamily="34" charset="0"/>
            </a:endParaRPr>
          </a:p>
          <a:p>
            <a:pPr marL="0" marR="0" lvl="0" indent="0" algn="ctr" defTabSz="914400" rtl="0" eaLnBrk="0" fontAlgn="base" latinLnBrk="0" hangingPunct="0">
              <a:lnSpc>
                <a:spcPct val="100000"/>
              </a:lnSpc>
              <a:spcBef>
                <a:spcPct val="0"/>
              </a:spcBef>
              <a:spcAft>
                <a:spcPct val="0"/>
              </a:spcAft>
              <a:buClrTx/>
              <a:buSzTx/>
              <a:buFontTx/>
              <a:buChar char="•"/>
              <a:tabLst/>
            </a:pPr>
            <a:r>
              <a:rPr kumimoji="0" lang="en-US" sz="2400" b="0" i="0" u="none" strike="noStrike" cap="none" normalizeH="0" baseline="0" dirty="0" smtClean="0">
                <a:ln>
                  <a:noFill/>
                </a:ln>
                <a:solidFill>
                  <a:srgbClr val="252525"/>
                </a:solidFill>
                <a:effectLst/>
                <a:latin typeface="RedHatText"/>
                <a:cs typeface="Arial" pitchFamily="34" charset="0"/>
              </a:rPr>
              <a:t>To list all packages in all enabled repositories that are available to install, use:</a:t>
            </a:r>
            <a:endParaRPr kumimoji="0" lang="en-US" sz="2400" b="0" i="0" u="none" strike="noStrike" cap="none" normalizeH="0" baseline="0" dirty="0" smtClean="0">
              <a:ln>
                <a:noFill/>
              </a:ln>
              <a:solidFill>
                <a:srgbClr val="151515"/>
              </a:solidFill>
              <a:effectLst/>
              <a:latin typeface="RedHatMono"/>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pitchFamily="34" charset="0"/>
              <a:cs typeface="Arial" pitchFamily="34" charset="0"/>
            </a:endParaRPr>
          </a:p>
        </p:txBody>
      </p:sp>
      <p:pic>
        <p:nvPicPr>
          <p:cNvPr id="16387" name="Picture 3"/>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755258" y="4994347"/>
            <a:ext cx="7800929" cy="47845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6388" name="Picture 4"/>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2567972" y="5992150"/>
            <a:ext cx="7319742" cy="6602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467488652"/>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19324" y="5774190"/>
            <a:ext cx="1222425" cy="1096206"/>
          </a:xfrm>
          <a:prstGeom prst="rect">
            <a:avLst/>
          </a:prstGeom>
        </p:spPr>
      </p:pic>
      <p:pic>
        <p:nvPicPr>
          <p:cNvPr id="3" name="Picture 2"/>
          <p:cNvPicPr>
            <a:picLocks noChangeAspect="1"/>
          </p:cNvPicPr>
          <p:nvPr/>
        </p:nvPicPr>
        <p:blipFill>
          <a:blip r:embed="rId3"/>
          <a:stretch>
            <a:fillRect/>
          </a:stretch>
        </p:blipFill>
        <p:spPr>
          <a:xfrm>
            <a:off x="1858507" y="6502766"/>
            <a:ext cx="9902229" cy="204838"/>
          </a:xfrm>
          <a:prstGeom prst="rect">
            <a:avLst/>
          </a:prstGeom>
        </p:spPr>
      </p:pic>
      <p:pic>
        <p:nvPicPr>
          <p:cNvPr id="4" name="Picture 3"/>
          <p:cNvPicPr>
            <a:picLocks noChangeAspect="1"/>
          </p:cNvPicPr>
          <p:nvPr/>
        </p:nvPicPr>
        <p:blipFill>
          <a:blip r:embed="rId4"/>
          <a:stretch>
            <a:fillRect/>
          </a:stretch>
        </p:blipFill>
        <p:spPr>
          <a:xfrm>
            <a:off x="-119326" y="2284813"/>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 y="0"/>
            <a:ext cx="11057859" cy="1610200"/>
          </a:xfrm>
          <a:prstGeom prst="rect">
            <a:avLst/>
          </a:prstGeom>
        </p:spPr>
      </p:pic>
      <p:sp>
        <p:nvSpPr>
          <p:cNvPr id="8" name="TextBox 7"/>
          <p:cNvSpPr txBox="1"/>
          <p:nvPr/>
        </p:nvSpPr>
        <p:spPr>
          <a:xfrm>
            <a:off x="536510" y="236724"/>
            <a:ext cx="955710" cy="954107"/>
          </a:xfrm>
          <a:prstGeom prst="rect">
            <a:avLst/>
          </a:prstGeom>
          <a:noFill/>
        </p:spPr>
        <p:txBody>
          <a:bodyPr wrap="none" rtlCol="0">
            <a:spAutoFit/>
          </a:bodyPr>
          <a:lstStyle/>
          <a:p>
            <a:pPr algn="ctr"/>
            <a:r>
              <a:rPr lang="en-US" sz="2800" dirty="0" smtClean="0">
                <a:solidFill>
                  <a:schemeClr val="bg1"/>
                </a:solidFill>
                <a:latin typeface="Tajawal Medium" panose="00000600000000000000" pitchFamily="2" charset="-78"/>
                <a:cs typeface="Tajawal Medium" panose="00000600000000000000" pitchFamily="2" charset="-78"/>
              </a:rPr>
              <a:t>Chapter</a:t>
            </a:r>
          </a:p>
          <a:p>
            <a:pPr algn="ctr"/>
            <a:r>
              <a:rPr lang="en-US" sz="2800" dirty="0" smtClean="0">
                <a:solidFill>
                  <a:schemeClr val="bg1"/>
                </a:solidFill>
                <a:latin typeface="Tajawal Medium" panose="00000600000000000000" pitchFamily="2" charset="-78"/>
                <a:cs typeface="Tajawal Medium" panose="00000600000000000000" pitchFamily="2" charset="-78"/>
              </a:rPr>
              <a:t>13</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itle 9"/>
          <p:cNvSpPr>
            <a:spLocks noGrp="1"/>
          </p:cNvSpPr>
          <p:nvPr>
            <p:ph type="title"/>
          </p:nvPr>
        </p:nvSpPr>
        <p:spPr/>
        <p:txBody>
          <a:bodyPr>
            <a:normAutofit fontScale="90000"/>
          </a:bodyPr>
          <a:lstStyle/>
          <a:p>
            <a:pPr algn="ctr"/>
            <a:r>
              <a:rPr lang="en-US" sz="3200" dirty="0" smtClean="0"/>
              <a:t/>
            </a:r>
            <a:br>
              <a:rPr lang="en-US" sz="3200" dirty="0" smtClean="0"/>
            </a:br>
            <a:r>
              <a:rPr lang="en-US" sz="3200" dirty="0">
                <a:solidFill>
                  <a:schemeClr val="bg1"/>
                </a:solidFill>
              </a:rPr>
              <a:t/>
            </a:r>
            <a:br>
              <a:rPr lang="en-US" sz="3200" dirty="0">
                <a:solidFill>
                  <a:schemeClr val="bg1"/>
                </a:solidFill>
              </a:rPr>
            </a:br>
            <a:r>
              <a:rPr lang="en-US" sz="3200" dirty="0"/>
              <a:t/>
            </a:r>
            <a:br>
              <a:rPr lang="en-US" sz="3200" dirty="0"/>
            </a:br>
            <a:endParaRPr lang="ar-EG" sz="3200" dirty="0"/>
          </a:p>
        </p:txBody>
      </p:sp>
      <p:sp>
        <p:nvSpPr>
          <p:cNvPr id="12" name="Rectangle 11"/>
          <p:cNvSpPr/>
          <p:nvPr/>
        </p:nvSpPr>
        <p:spPr>
          <a:xfrm>
            <a:off x="2770347" y="512712"/>
            <a:ext cx="7405745" cy="584775"/>
          </a:xfrm>
          <a:prstGeom prst="rect">
            <a:avLst/>
          </a:prstGeom>
        </p:spPr>
        <p:txBody>
          <a:bodyPr wrap="none">
            <a:spAutoFit/>
          </a:bodyPr>
          <a:lstStyle/>
          <a:p>
            <a:r>
              <a:rPr lang="en-US" sz="3200" b="1" dirty="0" smtClean="0">
                <a:solidFill>
                  <a:srgbClr val="FF0000"/>
                </a:solidFill>
              </a:rPr>
              <a:t>Installing and updating software packages </a:t>
            </a:r>
            <a:endParaRPr lang="en-US" sz="3200" b="1" dirty="0" smtClean="0">
              <a:solidFill>
                <a:srgbClr val="FF0000"/>
              </a:solidFill>
            </a:endParaRPr>
          </a:p>
        </p:txBody>
      </p:sp>
      <p:sp>
        <p:nvSpPr>
          <p:cNvPr id="7" name="Rectangle 1"/>
          <p:cNvSpPr>
            <a:spLocks noChangeArrowheads="1"/>
          </p:cNvSpPr>
          <p:nvPr/>
        </p:nvSpPr>
        <p:spPr bwMode="auto">
          <a:xfrm>
            <a:off x="334852" y="1636093"/>
            <a:ext cx="11737824" cy="5539978"/>
          </a:xfrm>
          <a:prstGeom prst="rect">
            <a:avLst/>
          </a:prstGeom>
          <a:noFill/>
          <a:ln>
            <a:noFill/>
          </a:ln>
        </p:spPr>
        <p:style>
          <a:lnRef idx="2">
            <a:schemeClr val="accent6"/>
          </a:lnRef>
          <a:fillRef idx="1">
            <a:schemeClr val="lt1"/>
          </a:fillRef>
          <a:effectRef idx="0">
            <a:schemeClr val="accent6"/>
          </a:effectRef>
          <a:fontRef idx="minor">
            <a:schemeClr val="dk1"/>
          </a:fontRef>
        </p:style>
        <p:txBody>
          <a:bodyPr vert="horz" wrap="square" lIns="0" tIns="0" rIns="0" bIns="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400" b="1" i="0" u="none" strike="noStrike" cap="none" normalizeH="0" baseline="0" dirty="0" smtClean="0">
                <a:ln>
                  <a:noFill/>
                </a:ln>
                <a:solidFill>
                  <a:srgbClr val="FFC000"/>
                </a:solidFill>
                <a:effectLst/>
                <a:latin typeface="RedHatDisplay"/>
                <a:cs typeface="Arial" pitchFamily="34" charset="0"/>
              </a:rPr>
              <a:t>3. Listing repositories with YUM</a:t>
            </a:r>
          </a:p>
          <a:p>
            <a:pPr marL="0" marR="0" lvl="0" indent="0" algn="ctr" defTabSz="914400" rtl="0" eaLnBrk="1" fontAlgn="base" latinLnBrk="0" hangingPunct="1">
              <a:lnSpc>
                <a:spcPct val="100000"/>
              </a:lnSpc>
              <a:spcBef>
                <a:spcPct val="0"/>
              </a:spcBef>
              <a:spcAft>
                <a:spcPct val="0"/>
              </a:spcAft>
              <a:buClrTx/>
              <a:buSzTx/>
              <a:buFontTx/>
              <a:buNone/>
              <a:tabLst/>
            </a:pPr>
            <a:endParaRPr kumimoji="0" lang="en-US" sz="2400" b="1" i="0" u="none" strike="noStrike" cap="none" normalizeH="0" baseline="0" dirty="0" smtClean="0">
              <a:ln>
                <a:noFill/>
              </a:ln>
              <a:solidFill>
                <a:srgbClr val="FFC000"/>
              </a:solidFill>
              <a:effectLst/>
              <a:latin typeface="RedHatDisplay"/>
              <a:cs typeface="Arial" pitchFamily="34" charset="0"/>
            </a:endParaRPr>
          </a:p>
          <a:p>
            <a:pPr marL="342900" marR="0" lvl="0" indent="-342900" algn="l" defTabSz="914400" rtl="0" eaLnBrk="0" fontAlgn="base" latinLnBrk="0" hangingPunct="0">
              <a:lnSpc>
                <a:spcPct val="100000"/>
              </a:lnSpc>
              <a:spcBef>
                <a:spcPct val="0"/>
              </a:spcBef>
              <a:spcAft>
                <a:spcPct val="0"/>
              </a:spcAft>
              <a:buClrTx/>
              <a:buSzTx/>
              <a:buFont typeface="Wingdings" pitchFamily="2" charset="2"/>
              <a:buChar char="q"/>
              <a:tabLst/>
            </a:pPr>
            <a:r>
              <a:rPr kumimoji="0" lang="en-US" sz="2400" b="0" i="0" u="none" strike="noStrike" cap="none" normalizeH="0" baseline="0" dirty="0" smtClean="0">
                <a:ln>
                  <a:noFill/>
                </a:ln>
                <a:solidFill>
                  <a:srgbClr val="252525"/>
                </a:solidFill>
                <a:effectLst/>
                <a:latin typeface="RedHatText"/>
                <a:cs typeface="Arial" pitchFamily="34" charset="0"/>
              </a:rPr>
              <a:t>Use the following procedure to list enabled and disabled repositories.</a:t>
            </a:r>
            <a:endParaRPr kumimoji="0" lang="en-US" sz="24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2400" b="1" i="0" u="none" strike="noStrike" cap="none" normalizeH="0" baseline="0" dirty="0" smtClean="0">
                <a:ln>
                  <a:noFill/>
                </a:ln>
                <a:solidFill>
                  <a:srgbClr val="252525"/>
                </a:solidFill>
                <a:effectLst/>
                <a:latin typeface="RedHatText"/>
                <a:cs typeface="Arial" pitchFamily="34" charset="0"/>
              </a:rPr>
              <a:t>Procedure</a:t>
            </a:r>
            <a:endParaRPr kumimoji="0" lang="en-US" sz="2400" b="0" i="0" u="none" strike="noStrike" cap="none" normalizeH="0" baseline="0" dirty="0" smtClean="0">
              <a:ln>
                <a:noFill/>
              </a:ln>
              <a:solidFill>
                <a:srgbClr val="252525"/>
              </a:solidFill>
              <a:effectLst/>
              <a:latin typeface="RedHatText"/>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sz="2400" b="1" i="0" u="none" strike="noStrike" cap="none" normalizeH="0" baseline="0" dirty="0" smtClean="0">
                <a:ln>
                  <a:noFill/>
                </a:ln>
                <a:solidFill>
                  <a:schemeClr val="accent1"/>
                </a:solidFill>
                <a:effectLst/>
                <a:latin typeface="RedHatText"/>
                <a:cs typeface="Arial" pitchFamily="34" charset="0"/>
              </a:rPr>
              <a:t>To list all enabled repositories on your system, use:</a:t>
            </a:r>
            <a:endParaRPr kumimoji="0" lang="en-US" sz="2400" b="1" i="0" u="none" strike="noStrike" cap="none" normalizeH="0" baseline="0" dirty="0" smtClean="0">
              <a:ln>
                <a:noFill/>
              </a:ln>
              <a:solidFill>
                <a:schemeClr val="accent1"/>
              </a:solidFill>
              <a:effectLst/>
              <a:latin typeface="RedHatMono"/>
              <a:cs typeface="Arial"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sz="2400" b="1" i="0" u="none" strike="noStrike" cap="none" normalizeH="0" baseline="0" dirty="0" smtClean="0">
                <a:ln>
                  <a:noFill/>
                </a:ln>
                <a:solidFill>
                  <a:srgbClr val="151515"/>
                </a:solidFill>
                <a:effectLst/>
                <a:latin typeface="RedHatMono"/>
                <a:cs typeface="Arial" pitchFamily="34" charset="0"/>
              </a:rPr>
              <a:t># yum </a:t>
            </a:r>
            <a:r>
              <a:rPr kumimoji="0" lang="en-US" sz="2400" b="1" i="0" u="none" strike="noStrike" cap="none" normalizeH="0" baseline="0" dirty="0" err="1" smtClean="0">
                <a:ln>
                  <a:noFill/>
                </a:ln>
                <a:solidFill>
                  <a:srgbClr val="151515"/>
                </a:solidFill>
                <a:effectLst/>
                <a:latin typeface="RedHatMono"/>
                <a:cs typeface="Arial" pitchFamily="34" charset="0"/>
              </a:rPr>
              <a:t>repolist</a:t>
            </a:r>
            <a:endParaRPr kumimoji="0" lang="en-US" sz="2400" b="1" i="0" u="none" strike="noStrike" cap="none" normalizeH="0" baseline="0" dirty="0" smtClean="0">
              <a:ln>
                <a:noFill/>
              </a:ln>
              <a:solidFill>
                <a:srgbClr val="151515"/>
              </a:solidFill>
              <a:effectLst/>
              <a:latin typeface="RedHatMono"/>
              <a:cs typeface="Arial"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endParaRPr kumimoji="0" lang="en-US" sz="2400" b="1" i="0" u="none" strike="noStrike" cap="none" normalizeH="0" baseline="0" dirty="0" smtClean="0">
              <a:ln>
                <a:noFill/>
              </a:ln>
              <a:solidFill>
                <a:srgbClr val="252525"/>
              </a:solidFill>
              <a:effectLst/>
              <a:latin typeface="RedHatText"/>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sz="2400" b="1" i="0" u="none" strike="noStrike" cap="none" normalizeH="0" baseline="0" dirty="0" smtClean="0">
                <a:ln>
                  <a:noFill/>
                </a:ln>
                <a:solidFill>
                  <a:srgbClr val="FF0000"/>
                </a:solidFill>
                <a:effectLst/>
                <a:latin typeface="RedHatText"/>
                <a:cs typeface="Arial" pitchFamily="34" charset="0"/>
              </a:rPr>
              <a:t>To list all disabled repositories on your system, use:</a:t>
            </a:r>
            <a:endParaRPr kumimoji="0" lang="en-US" sz="2400" b="1" i="0" u="none" strike="noStrike" cap="none" normalizeH="0" baseline="0" dirty="0" smtClean="0">
              <a:ln>
                <a:noFill/>
              </a:ln>
              <a:solidFill>
                <a:srgbClr val="FF0000"/>
              </a:solidFill>
              <a:effectLst/>
              <a:latin typeface="RedHatMono"/>
              <a:cs typeface="Arial"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sz="2400" b="1" i="0" u="none" strike="noStrike" cap="none" normalizeH="0" baseline="0" dirty="0" smtClean="0">
                <a:ln>
                  <a:noFill/>
                </a:ln>
                <a:solidFill>
                  <a:srgbClr val="151515"/>
                </a:solidFill>
                <a:effectLst/>
                <a:latin typeface="RedHatMono"/>
                <a:cs typeface="Arial" pitchFamily="34" charset="0"/>
              </a:rPr>
              <a:t># yum </a:t>
            </a:r>
            <a:r>
              <a:rPr kumimoji="0" lang="en-US" sz="2400" b="1" i="0" u="none" strike="noStrike" cap="none" normalizeH="0" baseline="0" dirty="0" err="1" smtClean="0">
                <a:ln>
                  <a:noFill/>
                </a:ln>
                <a:solidFill>
                  <a:srgbClr val="151515"/>
                </a:solidFill>
                <a:effectLst/>
                <a:latin typeface="RedHatMono"/>
                <a:cs typeface="Arial" pitchFamily="34" charset="0"/>
              </a:rPr>
              <a:t>repolist</a:t>
            </a:r>
            <a:r>
              <a:rPr kumimoji="0" lang="en-US" sz="2400" b="1" i="0" u="none" strike="noStrike" cap="none" normalizeH="0" baseline="0" dirty="0" smtClean="0">
                <a:ln>
                  <a:noFill/>
                </a:ln>
                <a:solidFill>
                  <a:srgbClr val="151515"/>
                </a:solidFill>
                <a:effectLst/>
                <a:latin typeface="RedHatMono"/>
                <a:cs typeface="Arial" pitchFamily="34" charset="0"/>
              </a:rPr>
              <a:t> –disabled</a:t>
            </a:r>
          </a:p>
          <a:p>
            <a:pPr marL="0" marR="0" lvl="0" indent="0" algn="ctr" defTabSz="914400" rtl="0" eaLnBrk="0" fontAlgn="base" latinLnBrk="0" hangingPunct="0">
              <a:lnSpc>
                <a:spcPct val="100000"/>
              </a:lnSpc>
              <a:spcBef>
                <a:spcPct val="0"/>
              </a:spcBef>
              <a:spcAft>
                <a:spcPct val="0"/>
              </a:spcAft>
              <a:buClrTx/>
              <a:buSzTx/>
              <a:buFontTx/>
              <a:buNone/>
              <a:tabLst/>
            </a:pPr>
            <a:endParaRPr kumimoji="0" lang="en-US" sz="2400" b="1" i="0" u="none" strike="noStrike" cap="none" normalizeH="0" baseline="0" dirty="0" smtClean="0">
              <a:ln>
                <a:noFill/>
              </a:ln>
              <a:solidFill>
                <a:srgbClr val="252525"/>
              </a:solidFill>
              <a:effectLst/>
              <a:latin typeface="RedHatText"/>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sz="2400" b="1" i="0" u="none" strike="noStrike" cap="none" normalizeH="0" baseline="0" dirty="0" smtClean="0">
                <a:ln>
                  <a:noFill/>
                </a:ln>
                <a:solidFill>
                  <a:schemeClr val="accent6">
                    <a:lumMod val="75000"/>
                  </a:schemeClr>
                </a:solidFill>
                <a:effectLst/>
                <a:latin typeface="RedHatText"/>
                <a:cs typeface="Arial" pitchFamily="34" charset="0"/>
              </a:rPr>
              <a:t>To list both enabled and disabled repositories, use:</a:t>
            </a:r>
            <a:endParaRPr kumimoji="0" lang="en-US" sz="2400" b="1" i="0" u="none" strike="noStrike" cap="none" normalizeH="0" baseline="0" dirty="0" smtClean="0">
              <a:ln>
                <a:noFill/>
              </a:ln>
              <a:solidFill>
                <a:schemeClr val="accent6">
                  <a:lumMod val="75000"/>
                </a:schemeClr>
              </a:solidFill>
              <a:effectLst/>
              <a:latin typeface="RedHatMono"/>
              <a:cs typeface="Arial"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sz="2400" b="1" i="0" u="none" strike="noStrike" cap="none" normalizeH="0" baseline="0" dirty="0" smtClean="0">
                <a:ln>
                  <a:noFill/>
                </a:ln>
                <a:solidFill>
                  <a:srgbClr val="151515"/>
                </a:solidFill>
                <a:effectLst/>
                <a:latin typeface="RedHatMono"/>
                <a:cs typeface="Arial" pitchFamily="34" charset="0"/>
              </a:rPr>
              <a:t># yum </a:t>
            </a:r>
            <a:r>
              <a:rPr kumimoji="0" lang="en-US" sz="2400" b="1" i="0" u="none" strike="noStrike" cap="none" normalizeH="0" baseline="0" dirty="0" err="1" smtClean="0">
                <a:ln>
                  <a:noFill/>
                </a:ln>
                <a:solidFill>
                  <a:srgbClr val="151515"/>
                </a:solidFill>
                <a:effectLst/>
                <a:latin typeface="RedHatMono"/>
                <a:cs typeface="Arial" pitchFamily="34" charset="0"/>
              </a:rPr>
              <a:t>repolist</a:t>
            </a:r>
            <a:r>
              <a:rPr kumimoji="0" lang="en-US" sz="2400" b="1" i="0" u="none" strike="noStrike" cap="none" normalizeH="0" baseline="0" dirty="0" smtClean="0">
                <a:ln>
                  <a:noFill/>
                </a:ln>
                <a:solidFill>
                  <a:srgbClr val="151515"/>
                </a:solidFill>
                <a:effectLst/>
                <a:latin typeface="RedHatMono"/>
                <a:cs typeface="Arial" pitchFamily="34" charset="0"/>
              </a:rPr>
              <a:t> –all</a:t>
            </a:r>
          </a:p>
          <a:p>
            <a:pPr marL="0" marR="0" lvl="0" indent="0" algn="ctr" defTabSz="914400" rtl="0" eaLnBrk="0" fontAlgn="base" latinLnBrk="0" hangingPunct="0">
              <a:lnSpc>
                <a:spcPct val="100000"/>
              </a:lnSpc>
              <a:spcBef>
                <a:spcPct val="0"/>
              </a:spcBef>
              <a:spcAft>
                <a:spcPct val="0"/>
              </a:spcAft>
              <a:buClrTx/>
              <a:buSzTx/>
              <a:buFontTx/>
              <a:buNone/>
              <a:tabLst/>
            </a:pPr>
            <a:endParaRPr kumimoji="0" lang="en-US" sz="2400" b="1" i="0" u="none" strike="noStrike" cap="none" normalizeH="0" baseline="0" dirty="0" smtClean="0">
              <a:ln>
                <a:noFill/>
              </a:ln>
              <a:solidFill>
                <a:srgbClr val="252525"/>
              </a:solidFill>
              <a:effectLst/>
              <a:latin typeface="RedHatText"/>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sz="2400" b="0" i="0" u="none" strike="noStrike" cap="none" normalizeH="0" baseline="0" dirty="0" smtClean="0">
                <a:ln>
                  <a:noFill/>
                </a:ln>
                <a:solidFill>
                  <a:schemeClr val="accent5">
                    <a:lumMod val="60000"/>
                    <a:lumOff val="40000"/>
                  </a:schemeClr>
                </a:solidFill>
                <a:effectLst/>
                <a:latin typeface="RedHatText"/>
                <a:cs typeface="Arial" pitchFamily="34" charset="0"/>
              </a:rPr>
              <a:t>:</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pitchFamily="34" charset="0"/>
              <a:cs typeface="Arial" pitchFamily="34" charset="0"/>
            </a:endParaRPr>
          </a:p>
        </p:txBody>
      </p:sp>
    </p:spTree>
    <p:extLst>
      <p:ext uri="{BB962C8B-B14F-4D97-AF65-F5344CB8AC3E}">
        <p14:creationId xmlns:p14="http://schemas.microsoft.com/office/powerpoint/2010/main" val="2467488652"/>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19324" y="5774190"/>
            <a:ext cx="1222425" cy="1096206"/>
          </a:xfrm>
          <a:prstGeom prst="rect">
            <a:avLst/>
          </a:prstGeom>
        </p:spPr>
      </p:pic>
      <p:pic>
        <p:nvPicPr>
          <p:cNvPr id="3" name="Picture 2"/>
          <p:cNvPicPr>
            <a:picLocks noChangeAspect="1"/>
          </p:cNvPicPr>
          <p:nvPr/>
        </p:nvPicPr>
        <p:blipFill>
          <a:blip r:embed="rId3"/>
          <a:stretch>
            <a:fillRect/>
          </a:stretch>
        </p:blipFill>
        <p:spPr>
          <a:xfrm>
            <a:off x="1858507" y="6502766"/>
            <a:ext cx="9902229" cy="204838"/>
          </a:xfrm>
          <a:prstGeom prst="rect">
            <a:avLst/>
          </a:prstGeom>
        </p:spPr>
      </p:pic>
      <p:pic>
        <p:nvPicPr>
          <p:cNvPr id="4" name="Picture 3"/>
          <p:cNvPicPr>
            <a:picLocks noChangeAspect="1"/>
          </p:cNvPicPr>
          <p:nvPr/>
        </p:nvPicPr>
        <p:blipFill>
          <a:blip r:embed="rId4"/>
          <a:stretch>
            <a:fillRect/>
          </a:stretch>
        </p:blipFill>
        <p:spPr>
          <a:xfrm>
            <a:off x="-119326" y="2284813"/>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 y="0"/>
            <a:ext cx="11057859" cy="1610200"/>
          </a:xfrm>
          <a:prstGeom prst="rect">
            <a:avLst/>
          </a:prstGeom>
        </p:spPr>
      </p:pic>
      <p:sp>
        <p:nvSpPr>
          <p:cNvPr id="8" name="TextBox 7"/>
          <p:cNvSpPr txBox="1"/>
          <p:nvPr/>
        </p:nvSpPr>
        <p:spPr>
          <a:xfrm>
            <a:off x="536510" y="236724"/>
            <a:ext cx="955710" cy="954107"/>
          </a:xfrm>
          <a:prstGeom prst="rect">
            <a:avLst/>
          </a:prstGeom>
          <a:noFill/>
        </p:spPr>
        <p:txBody>
          <a:bodyPr wrap="none" rtlCol="0">
            <a:spAutoFit/>
          </a:bodyPr>
          <a:lstStyle/>
          <a:p>
            <a:pPr algn="ctr"/>
            <a:r>
              <a:rPr lang="en-US" sz="2800" dirty="0" smtClean="0">
                <a:solidFill>
                  <a:schemeClr val="bg1"/>
                </a:solidFill>
                <a:latin typeface="Tajawal Medium" panose="00000600000000000000" pitchFamily="2" charset="-78"/>
                <a:cs typeface="Tajawal Medium" panose="00000600000000000000" pitchFamily="2" charset="-78"/>
              </a:rPr>
              <a:t>Chapter</a:t>
            </a:r>
          </a:p>
          <a:p>
            <a:pPr algn="ctr"/>
            <a:r>
              <a:rPr lang="en-US" sz="2800" dirty="0" smtClean="0">
                <a:solidFill>
                  <a:schemeClr val="bg1"/>
                </a:solidFill>
                <a:latin typeface="Tajawal Medium" panose="00000600000000000000" pitchFamily="2" charset="-78"/>
                <a:cs typeface="Tajawal Medium" panose="00000600000000000000" pitchFamily="2" charset="-78"/>
              </a:rPr>
              <a:t>13</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itle 9"/>
          <p:cNvSpPr>
            <a:spLocks noGrp="1"/>
          </p:cNvSpPr>
          <p:nvPr>
            <p:ph type="title"/>
          </p:nvPr>
        </p:nvSpPr>
        <p:spPr/>
        <p:txBody>
          <a:bodyPr>
            <a:normAutofit fontScale="90000"/>
          </a:bodyPr>
          <a:lstStyle/>
          <a:p>
            <a:pPr algn="ctr"/>
            <a:r>
              <a:rPr lang="en-US" sz="3200" dirty="0" smtClean="0"/>
              <a:t/>
            </a:r>
            <a:br>
              <a:rPr lang="en-US" sz="3200" dirty="0" smtClean="0"/>
            </a:br>
            <a:r>
              <a:rPr lang="en-US" sz="3200" dirty="0">
                <a:solidFill>
                  <a:schemeClr val="bg1"/>
                </a:solidFill>
              </a:rPr>
              <a:t/>
            </a:r>
            <a:br>
              <a:rPr lang="en-US" sz="3200" dirty="0">
                <a:solidFill>
                  <a:schemeClr val="bg1"/>
                </a:solidFill>
              </a:rPr>
            </a:br>
            <a:r>
              <a:rPr lang="en-US" sz="3200" dirty="0"/>
              <a:t/>
            </a:r>
            <a:br>
              <a:rPr lang="en-US" sz="3200" dirty="0"/>
            </a:br>
            <a:endParaRPr lang="ar-EG" sz="3200" dirty="0"/>
          </a:p>
        </p:txBody>
      </p:sp>
      <p:sp>
        <p:nvSpPr>
          <p:cNvPr id="12" name="Rectangle 11"/>
          <p:cNvSpPr/>
          <p:nvPr/>
        </p:nvSpPr>
        <p:spPr>
          <a:xfrm>
            <a:off x="2770347" y="512712"/>
            <a:ext cx="7405745" cy="584775"/>
          </a:xfrm>
          <a:prstGeom prst="rect">
            <a:avLst/>
          </a:prstGeom>
        </p:spPr>
        <p:txBody>
          <a:bodyPr wrap="none">
            <a:spAutoFit/>
          </a:bodyPr>
          <a:lstStyle/>
          <a:p>
            <a:r>
              <a:rPr lang="en-US" sz="3200" b="1" dirty="0" smtClean="0">
                <a:solidFill>
                  <a:srgbClr val="FF0000"/>
                </a:solidFill>
              </a:rPr>
              <a:t>Installing and updating software packages </a:t>
            </a:r>
            <a:endParaRPr lang="en-US" sz="3200" b="1" dirty="0" smtClean="0">
              <a:solidFill>
                <a:srgbClr val="FF0000"/>
              </a:solidFill>
            </a:endParaRPr>
          </a:p>
        </p:txBody>
      </p:sp>
      <p:sp>
        <p:nvSpPr>
          <p:cNvPr id="7" name="Rectangle 1"/>
          <p:cNvSpPr>
            <a:spLocks noChangeArrowheads="1"/>
          </p:cNvSpPr>
          <p:nvPr/>
        </p:nvSpPr>
        <p:spPr bwMode="auto">
          <a:xfrm>
            <a:off x="730536" y="1275230"/>
            <a:ext cx="10315977" cy="4062651"/>
          </a:xfrm>
          <a:prstGeom prst="rect">
            <a:avLst/>
          </a:prstGeom>
          <a:noFill/>
          <a:ln>
            <a:noFill/>
          </a:ln>
          <a:effectLst/>
        </p:spPr>
        <p:txBody>
          <a:bodyPr vert="horz" wrap="square" lIns="0" tIns="0" rIns="0" bIns="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400" b="1" i="0" u="none" strike="noStrike" cap="none" normalizeH="0" baseline="0" dirty="0" smtClean="0">
                <a:ln>
                  <a:noFill/>
                </a:ln>
                <a:solidFill>
                  <a:schemeClr val="accent5">
                    <a:lumMod val="60000"/>
                    <a:lumOff val="40000"/>
                  </a:schemeClr>
                </a:solidFill>
                <a:effectLst/>
                <a:latin typeface="RedHatDisplay"/>
                <a:cs typeface="Arial" pitchFamily="34" charset="0"/>
              </a:rPr>
              <a:t>4. Displaying package information with YUM</a:t>
            </a:r>
          </a:p>
          <a:p>
            <a:pPr marL="0" marR="0" lvl="0" indent="0" algn="ctr" defTabSz="914400" rtl="0" eaLnBrk="1" fontAlgn="base" latinLnBrk="0" hangingPunct="1">
              <a:lnSpc>
                <a:spcPct val="100000"/>
              </a:lnSpc>
              <a:spcBef>
                <a:spcPct val="0"/>
              </a:spcBef>
              <a:spcAft>
                <a:spcPct val="0"/>
              </a:spcAft>
              <a:buClrTx/>
              <a:buSzTx/>
              <a:buFontTx/>
              <a:buNone/>
              <a:tabLst/>
            </a:pPr>
            <a:endParaRPr kumimoji="0" lang="en-US" sz="2400" b="1" i="0" u="none" strike="noStrike" cap="none" normalizeH="0" baseline="0" dirty="0" smtClean="0">
              <a:ln>
                <a:noFill/>
              </a:ln>
              <a:solidFill>
                <a:schemeClr val="accent5">
                  <a:lumMod val="60000"/>
                  <a:lumOff val="40000"/>
                </a:schemeClr>
              </a:solidFill>
              <a:effectLst/>
              <a:latin typeface="RedHatDisplay"/>
              <a:cs typeface="Arial" pitchFamily="34" charset="0"/>
            </a:endParaRPr>
          </a:p>
          <a:p>
            <a:pPr marL="342900" marR="0" lvl="0" indent="-342900" algn="l" defTabSz="914400" rtl="0" eaLnBrk="0" fontAlgn="base" latinLnBrk="0" hangingPunct="0">
              <a:lnSpc>
                <a:spcPct val="100000"/>
              </a:lnSpc>
              <a:spcBef>
                <a:spcPct val="0"/>
              </a:spcBef>
              <a:spcAft>
                <a:spcPct val="0"/>
              </a:spcAft>
              <a:buClrTx/>
              <a:buSzTx/>
              <a:buFont typeface="Wingdings" pitchFamily="2" charset="2"/>
              <a:buChar char="q"/>
              <a:tabLst/>
            </a:pPr>
            <a:r>
              <a:rPr kumimoji="0" lang="en-US" sz="2400" b="0" i="0" u="none" strike="noStrike" cap="none" normalizeH="0" baseline="0" dirty="0" smtClean="0">
                <a:ln>
                  <a:noFill/>
                </a:ln>
                <a:solidFill>
                  <a:srgbClr val="252525"/>
                </a:solidFill>
                <a:effectLst/>
                <a:latin typeface="RedHatText"/>
                <a:cs typeface="Arial" pitchFamily="34" charset="0"/>
              </a:rPr>
              <a:t>You can display various types of information about a package using YUM, for example version, release, size, loaded plugins, and more.’</a:t>
            </a:r>
          </a:p>
          <a:p>
            <a:pPr marR="0" lvl="0" algn="l" defTabSz="914400" rtl="0" eaLnBrk="0" fontAlgn="base" latinLnBrk="0" hangingPunct="0">
              <a:lnSpc>
                <a:spcPct val="100000"/>
              </a:lnSpc>
              <a:spcBef>
                <a:spcPct val="0"/>
              </a:spcBef>
              <a:spcAft>
                <a:spcPct val="0"/>
              </a:spcAft>
              <a:buClrTx/>
              <a:buSzTx/>
              <a:tabLst/>
            </a:pPr>
            <a:endParaRPr kumimoji="0" lang="en-US" sz="2400" b="0" i="0" u="none" strike="noStrike" cap="none" normalizeH="0" baseline="0" dirty="0" smtClean="0">
              <a:ln>
                <a:noFill/>
              </a:ln>
              <a:solidFill>
                <a:schemeClr val="tx1"/>
              </a:solidFill>
              <a:effectLst/>
              <a:latin typeface="Arial" pitchFamily="34" charset="0"/>
              <a:cs typeface="Arial" pitchFamily="34" charset="0"/>
            </a:endParaRPr>
          </a:p>
          <a:p>
            <a:pPr marL="342900" marR="0" lvl="0" indent="-342900" algn="l" defTabSz="914400" rtl="0" eaLnBrk="0" fontAlgn="base" latinLnBrk="0" hangingPunct="0">
              <a:lnSpc>
                <a:spcPct val="100000"/>
              </a:lnSpc>
              <a:spcBef>
                <a:spcPct val="0"/>
              </a:spcBef>
              <a:spcAft>
                <a:spcPct val="0"/>
              </a:spcAft>
              <a:buClrTx/>
              <a:buSzTx/>
              <a:buFont typeface="Wingdings" pitchFamily="2" charset="2"/>
              <a:buChar char="q"/>
              <a:tabLst/>
            </a:pPr>
            <a:r>
              <a:rPr kumimoji="0" lang="en-US" sz="2400" b="1" i="0" u="none" strike="noStrike" cap="none" normalizeH="0" baseline="0" dirty="0" smtClean="0">
                <a:ln>
                  <a:noFill/>
                </a:ln>
                <a:solidFill>
                  <a:srgbClr val="252525"/>
                </a:solidFill>
                <a:effectLst/>
                <a:latin typeface="RedHatText"/>
                <a:cs typeface="Arial" pitchFamily="34" charset="0"/>
              </a:rPr>
              <a:t>Procedure</a:t>
            </a:r>
            <a:endParaRPr kumimoji="0" lang="en-US" sz="2400" b="0" i="0" u="none" strike="noStrike" cap="none" normalizeH="0" baseline="0" dirty="0" smtClean="0">
              <a:ln>
                <a:noFill/>
              </a:ln>
              <a:solidFill>
                <a:srgbClr val="252525"/>
              </a:solidFill>
              <a:effectLst/>
              <a:latin typeface="RedHatText"/>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sz="2400" b="0" i="0" u="none" strike="noStrike" cap="none" normalizeH="0" baseline="0" dirty="0" smtClean="0">
                <a:ln>
                  <a:noFill/>
                </a:ln>
                <a:solidFill>
                  <a:srgbClr val="252525"/>
                </a:solidFill>
                <a:effectLst/>
                <a:latin typeface="RedHatText"/>
                <a:cs typeface="Arial" pitchFamily="34" charset="0"/>
              </a:rPr>
              <a:t>To display information about one or more packages, use:</a:t>
            </a:r>
          </a:p>
          <a:p>
            <a:pPr marL="0" marR="0" lvl="0" indent="0" algn="l" defTabSz="914400" rtl="0" eaLnBrk="0" fontAlgn="base" latinLnBrk="0" hangingPunct="0">
              <a:lnSpc>
                <a:spcPct val="100000"/>
              </a:lnSpc>
              <a:spcBef>
                <a:spcPct val="0"/>
              </a:spcBef>
              <a:spcAft>
                <a:spcPct val="0"/>
              </a:spcAft>
              <a:buClrTx/>
              <a:buSzTx/>
              <a:tabLst/>
            </a:pPr>
            <a:endParaRPr kumimoji="0" lang="en-US" sz="2400" b="0" i="0" u="none" strike="noStrike" cap="none" normalizeH="0" baseline="0" dirty="0" smtClean="0">
              <a:ln>
                <a:noFill/>
              </a:ln>
              <a:solidFill>
                <a:srgbClr val="151515"/>
              </a:solidFill>
              <a:effectLst/>
              <a:latin typeface="RedHatMono"/>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sz="2400" b="0" i="0" u="none" strike="noStrike" cap="none" normalizeH="0" baseline="0" dirty="0" smtClean="0">
              <a:ln>
                <a:noFill/>
              </a:ln>
              <a:solidFill>
                <a:srgbClr val="252525"/>
              </a:solidFill>
              <a:effectLst/>
              <a:latin typeface="RedHatText"/>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2400" b="0" i="0" u="none" strike="noStrike" cap="none" normalizeH="0" baseline="0" dirty="0" smtClean="0">
                <a:ln>
                  <a:noFill/>
                </a:ln>
                <a:solidFill>
                  <a:srgbClr val="252525"/>
                </a:solidFill>
                <a:effectLst/>
                <a:latin typeface="RedHatText"/>
                <a:cs typeface="Arial" pitchFamily="34" charset="0"/>
              </a:rPr>
              <a:t>Replace </a:t>
            </a:r>
            <a:r>
              <a:rPr kumimoji="0" lang="en-US" sz="2400" b="0" i="1" u="none" strike="noStrike" cap="none" normalizeH="0" baseline="0" dirty="0" smtClean="0">
                <a:ln>
                  <a:noFill/>
                </a:ln>
                <a:solidFill>
                  <a:srgbClr val="252525"/>
                </a:solidFill>
                <a:effectLst/>
                <a:latin typeface="RedHatText"/>
                <a:cs typeface="Arial" pitchFamily="34" charset="0"/>
              </a:rPr>
              <a:t>package-name</a:t>
            </a:r>
            <a:r>
              <a:rPr kumimoji="0" lang="en-US" sz="2400" b="0" i="0" u="none" strike="noStrike" cap="none" normalizeH="0" baseline="0" dirty="0" smtClean="0">
                <a:ln>
                  <a:noFill/>
                </a:ln>
                <a:solidFill>
                  <a:srgbClr val="252525"/>
                </a:solidFill>
                <a:effectLst/>
                <a:latin typeface="RedHatText"/>
                <a:cs typeface="Arial" pitchFamily="34" charset="0"/>
              </a:rPr>
              <a:t> with the name of the package.</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pitchFamily="34" charset="0"/>
              <a:cs typeface="Arial" pitchFamily="34" charset="0"/>
            </a:endParaRPr>
          </a:p>
        </p:txBody>
      </p:sp>
      <p:pic>
        <p:nvPicPr>
          <p:cNvPr id="14338" name="Picture 2"/>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918965" y="3971120"/>
            <a:ext cx="5939117" cy="4778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851254017"/>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19324" y="5774190"/>
            <a:ext cx="1222425" cy="1096206"/>
          </a:xfrm>
          <a:prstGeom prst="rect">
            <a:avLst/>
          </a:prstGeom>
        </p:spPr>
      </p:pic>
      <p:pic>
        <p:nvPicPr>
          <p:cNvPr id="3" name="Picture 2"/>
          <p:cNvPicPr>
            <a:picLocks noChangeAspect="1"/>
          </p:cNvPicPr>
          <p:nvPr/>
        </p:nvPicPr>
        <p:blipFill>
          <a:blip r:embed="rId3"/>
          <a:stretch>
            <a:fillRect/>
          </a:stretch>
        </p:blipFill>
        <p:spPr>
          <a:xfrm>
            <a:off x="1858507" y="6502766"/>
            <a:ext cx="9902229" cy="204838"/>
          </a:xfrm>
          <a:prstGeom prst="rect">
            <a:avLst/>
          </a:prstGeom>
        </p:spPr>
      </p:pic>
      <p:pic>
        <p:nvPicPr>
          <p:cNvPr id="4" name="Picture 3"/>
          <p:cNvPicPr>
            <a:picLocks noChangeAspect="1"/>
          </p:cNvPicPr>
          <p:nvPr/>
        </p:nvPicPr>
        <p:blipFill>
          <a:blip r:embed="rId4"/>
          <a:stretch>
            <a:fillRect/>
          </a:stretch>
        </p:blipFill>
        <p:spPr>
          <a:xfrm>
            <a:off x="-119326" y="2284813"/>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 y="0"/>
            <a:ext cx="11057859" cy="1610200"/>
          </a:xfrm>
          <a:prstGeom prst="rect">
            <a:avLst/>
          </a:prstGeom>
        </p:spPr>
      </p:pic>
      <p:sp>
        <p:nvSpPr>
          <p:cNvPr id="8" name="TextBox 7"/>
          <p:cNvSpPr txBox="1"/>
          <p:nvPr/>
        </p:nvSpPr>
        <p:spPr>
          <a:xfrm>
            <a:off x="536510" y="236724"/>
            <a:ext cx="955710" cy="954107"/>
          </a:xfrm>
          <a:prstGeom prst="rect">
            <a:avLst/>
          </a:prstGeom>
          <a:noFill/>
        </p:spPr>
        <p:txBody>
          <a:bodyPr wrap="none" rtlCol="0">
            <a:spAutoFit/>
          </a:bodyPr>
          <a:lstStyle/>
          <a:p>
            <a:pPr algn="ctr"/>
            <a:r>
              <a:rPr lang="en-US" sz="2800" dirty="0" smtClean="0">
                <a:solidFill>
                  <a:schemeClr val="bg1"/>
                </a:solidFill>
                <a:latin typeface="Tajawal Medium" panose="00000600000000000000" pitchFamily="2" charset="-78"/>
                <a:cs typeface="Tajawal Medium" panose="00000600000000000000" pitchFamily="2" charset="-78"/>
              </a:rPr>
              <a:t>Chapter</a:t>
            </a:r>
          </a:p>
          <a:p>
            <a:pPr algn="ctr"/>
            <a:r>
              <a:rPr lang="en-US" sz="2800" dirty="0" smtClean="0">
                <a:solidFill>
                  <a:schemeClr val="bg1"/>
                </a:solidFill>
                <a:latin typeface="Tajawal Medium" panose="00000600000000000000" pitchFamily="2" charset="-78"/>
                <a:cs typeface="Tajawal Medium" panose="00000600000000000000" pitchFamily="2" charset="-78"/>
              </a:rPr>
              <a:t>13</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itle 9"/>
          <p:cNvSpPr>
            <a:spLocks noGrp="1"/>
          </p:cNvSpPr>
          <p:nvPr>
            <p:ph type="title"/>
          </p:nvPr>
        </p:nvSpPr>
        <p:spPr/>
        <p:txBody>
          <a:bodyPr>
            <a:normAutofit fontScale="90000"/>
          </a:bodyPr>
          <a:lstStyle/>
          <a:p>
            <a:pPr algn="ctr"/>
            <a:r>
              <a:rPr lang="en-US" sz="3200" dirty="0" smtClean="0"/>
              <a:t/>
            </a:r>
            <a:br>
              <a:rPr lang="en-US" sz="3200" dirty="0" smtClean="0"/>
            </a:br>
            <a:r>
              <a:rPr lang="en-US" sz="3200" dirty="0">
                <a:solidFill>
                  <a:schemeClr val="bg1"/>
                </a:solidFill>
              </a:rPr>
              <a:t/>
            </a:r>
            <a:br>
              <a:rPr lang="en-US" sz="3200" dirty="0">
                <a:solidFill>
                  <a:schemeClr val="bg1"/>
                </a:solidFill>
              </a:rPr>
            </a:br>
            <a:r>
              <a:rPr lang="en-US" sz="3200" dirty="0"/>
              <a:t/>
            </a:r>
            <a:br>
              <a:rPr lang="en-US" sz="3200" dirty="0"/>
            </a:br>
            <a:endParaRPr lang="ar-EG" sz="3200" dirty="0"/>
          </a:p>
        </p:txBody>
      </p:sp>
      <p:sp>
        <p:nvSpPr>
          <p:cNvPr id="12" name="Rectangle 11"/>
          <p:cNvSpPr/>
          <p:nvPr/>
        </p:nvSpPr>
        <p:spPr>
          <a:xfrm>
            <a:off x="2770347" y="512712"/>
            <a:ext cx="7405745" cy="584775"/>
          </a:xfrm>
          <a:prstGeom prst="rect">
            <a:avLst/>
          </a:prstGeom>
        </p:spPr>
        <p:txBody>
          <a:bodyPr wrap="none">
            <a:spAutoFit/>
          </a:bodyPr>
          <a:lstStyle/>
          <a:p>
            <a:r>
              <a:rPr lang="en-US" sz="3200" b="1" dirty="0" smtClean="0">
                <a:solidFill>
                  <a:srgbClr val="FF0000"/>
                </a:solidFill>
              </a:rPr>
              <a:t>Installing and updating software packages </a:t>
            </a:r>
            <a:endParaRPr lang="en-US" sz="3200" b="1" dirty="0" smtClean="0">
              <a:solidFill>
                <a:srgbClr val="FF0000"/>
              </a:solidFill>
            </a:endParaRPr>
          </a:p>
        </p:txBody>
      </p:sp>
      <p:sp>
        <p:nvSpPr>
          <p:cNvPr id="7" name="Rectangle 1"/>
          <p:cNvSpPr>
            <a:spLocks noChangeArrowheads="1"/>
          </p:cNvSpPr>
          <p:nvPr/>
        </p:nvSpPr>
        <p:spPr bwMode="auto">
          <a:xfrm>
            <a:off x="536510" y="1344303"/>
            <a:ext cx="11294881" cy="5170646"/>
          </a:xfrm>
          <a:prstGeom prst="rect">
            <a:avLst/>
          </a:prstGeom>
          <a:noFill/>
          <a:ln>
            <a:noFill/>
          </a:ln>
          <a:effectLst/>
        </p:spPr>
        <p:txBody>
          <a:bodyPr vert="horz" wrap="square" lIns="0" tIns="0" rIns="0" bIns="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400" b="1" i="0" u="none" strike="noStrike" cap="none" normalizeH="0" baseline="0" dirty="0" smtClean="0">
                <a:ln>
                  <a:noFill/>
                </a:ln>
                <a:solidFill>
                  <a:schemeClr val="accent4">
                    <a:lumMod val="60000"/>
                    <a:lumOff val="40000"/>
                  </a:schemeClr>
                </a:solidFill>
                <a:effectLst/>
                <a:latin typeface="RedHatDisplay"/>
                <a:cs typeface="Arial" pitchFamily="34" charset="0"/>
              </a:rPr>
              <a:t>5. Listing package groups with YUM</a:t>
            </a:r>
          </a:p>
          <a:p>
            <a:pPr marL="0" marR="0" lvl="0" indent="0" algn="ctr" defTabSz="914400" rtl="0" eaLnBrk="1" fontAlgn="base" latinLnBrk="0" hangingPunct="1">
              <a:lnSpc>
                <a:spcPct val="100000"/>
              </a:lnSpc>
              <a:spcBef>
                <a:spcPct val="0"/>
              </a:spcBef>
              <a:spcAft>
                <a:spcPct val="0"/>
              </a:spcAft>
              <a:buClrTx/>
              <a:buSzTx/>
              <a:buFontTx/>
              <a:buNone/>
              <a:tabLst/>
            </a:pPr>
            <a:endParaRPr kumimoji="0" lang="en-US" sz="2400" b="1" i="0" u="none" strike="noStrike" cap="none" normalizeH="0" baseline="0" dirty="0" smtClean="0">
              <a:ln>
                <a:noFill/>
              </a:ln>
              <a:solidFill>
                <a:schemeClr val="accent4">
                  <a:lumMod val="60000"/>
                  <a:lumOff val="40000"/>
                </a:schemeClr>
              </a:solidFill>
              <a:effectLst/>
              <a:latin typeface="RedHatDisplay"/>
              <a:cs typeface="Arial" pitchFamily="34" charset="0"/>
            </a:endParaRPr>
          </a:p>
          <a:p>
            <a:pPr marL="342900" marR="0" lvl="0" indent="-342900" algn="l" defTabSz="914400" rtl="0" eaLnBrk="0" fontAlgn="base" latinLnBrk="0" hangingPunct="0">
              <a:lnSpc>
                <a:spcPct val="100000"/>
              </a:lnSpc>
              <a:spcBef>
                <a:spcPct val="0"/>
              </a:spcBef>
              <a:spcAft>
                <a:spcPct val="0"/>
              </a:spcAft>
              <a:buClrTx/>
              <a:buSzTx/>
              <a:buFont typeface="Wingdings" pitchFamily="2" charset="2"/>
              <a:buChar char="q"/>
              <a:tabLst/>
            </a:pPr>
            <a:r>
              <a:rPr kumimoji="0" lang="en-US" sz="2400" b="0" i="0" u="none" strike="noStrike" cap="none" normalizeH="0" baseline="0" dirty="0" smtClean="0">
                <a:ln>
                  <a:noFill/>
                </a:ln>
                <a:solidFill>
                  <a:srgbClr val="252525"/>
                </a:solidFill>
                <a:effectLst/>
                <a:latin typeface="RedHatText"/>
                <a:cs typeface="Arial" pitchFamily="34" charset="0"/>
              </a:rPr>
              <a:t>Use </a:t>
            </a:r>
            <a:r>
              <a:rPr kumimoji="0" lang="en-US" sz="2400" b="0" i="0" u="none" strike="noStrike" cap="none" normalizeH="0" baseline="0" dirty="0" smtClean="0">
                <a:ln>
                  <a:noFill/>
                </a:ln>
                <a:solidFill>
                  <a:srgbClr val="000000"/>
                </a:solidFill>
                <a:effectLst/>
                <a:latin typeface="RedHatMono"/>
                <a:cs typeface="Arial" pitchFamily="34" charset="0"/>
              </a:rPr>
              <a:t>yum</a:t>
            </a:r>
            <a:r>
              <a:rPr kumimoji="0" lang="en-US" sz="2400" b="0" i="0" u="none" strike="noStrike" cap="none" normalizeH="0" baseline="0" dirty="0" smtClean="0">
                <a:ln>
                  <a:noFill/>
                </a:ln>
                <a:solidFill>
                  <a:srgbClr val="252525"/>
                </a:solidFill>
                <a:effectLst/>
                <a:latin typeface="RedHatText"/>
                <a:cs typeface="Arial" pitchFamily="34" charset="0"/>
              </a:rPr>
              <a:t> to view installed package groups and filter the listing results.</a:t>
            </a:r>
            <a:endParaRPr kumimoji="0" lang="en-US" sz="24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2400" b="1" i="0" u="none" strike="noStrike" cap="none" normalizeH="0" baseline="0" dirty="0" smtClean="0">
                <a:ln>
                  <a:noFill/>
                </a:ln>
                <a:solidFill>
                  <a:srgbClr val="252525"/>
                </a:solidFill>
                <a:effectLst/>
                <a:latin typeface="RedHatText"/>
                <a:cs typeface="Arial" pitchFamily="34" charset="0"/>
              </a:rPr>
              <a:t>Procedure</a:t>
            </a:r>
            <a:endParaRPr kumimoji="0" lang="en-US" sz="2400" b="0" i="0" u="none" strike="noStrike" cap="none" normalizeH="0" baseline="0" dirty="0" smtClean="0">
              <a:ln>
                <a:noFill/>
              </a:ln>
              <a:solidFill>
                <a:srgbClr val="252525"/>
              </a:solidFill>
              <a:effectLst/>
              <a:latin typeface="RedHatText"/>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sz="2400" b="0" i="0" u="none" strike="noStrike" cap="none" normalizeH="0" baseline="0" dirty="0" smtClean="0">
                <a:ln>
                  <a:noFill/>
                </a:ln>
                <a:solidFill>
                  <a:schemeClr val="accent2"/>
                </a:solidFill>
                <a:effectLst/>
                <a:latin typeface="RedHatText"/>
                <a:cs typeface="Arial" pitchFamily="34" charset="0"/>
              </a:rPr>
              <a:t>To view the number of installed and available groups, use:</a:t>
            </a:r>
            <a:endParaRPr kumimoji="0" lang="en-US" sz="2400" b="0" i="0" u="none" strike="noStrike" cap="none" normalizeH="0" baseline="0" dirty="0" smtClean="0">
              <a:ln>
                <a:noFill/>
              </a:ln>
              <a:solidFill>
                <a:schemeClr val="accent2"/>
              </a:solidFill>
              <a:effectLst/>
              <a:latin typeface="RedHatMono"/>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sz="2400" b="0" i="0" u="none" strike="noStrike" cap="none" normalizeH="0" baseline="0" dirty="0" smtClean="0">
              <a:ln>
                <a:noFill/>
              </a:ln>
              <a:solidFill>
                <a:srgbClr val="FF0000"/>
              </a:solidFill>
              <a:effectLst/>
              <a:latin typeface="RedHatText"/>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lang="en-US" sz="2400" dirty="0" smtClean="0">
              <a:solidFill>
                <a:srgbClr val="FF0000"/>
              </a:solidFill>
              <a:latin typeface="RedHatText"/>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sz="2400" b="0" i="0" u="none" strike="noStrike" cap="none" normalizeH="0" baseline="0" dirty="0" smtClean="0">
                <a:ln>
                  <a:noFill/>
                </a:ln>
                <a:solidFill>
                  <a:srgbClr val="FF0000"/>
                </a:solidFill>
                <a:effectLst/>
                <a:latin typeface="RedHatText"/>
                <a:cs typeface="Arial" pitchFamily="34" charset="0"/>
              </a:rPr>
              <a:t>To list all installed and available groups, use:</a:t>
            </a:r>
            <a:endParaRPr kumimoji="0" lang="en-US" sz="2400" b="0" i="0" u="none" strike="noStrike" cap="none" normalizeH="0" baseline="0" dirty="0" smtClean="0">
              <a:ln>
                <a:noFill/>
              </a:ln>
              <a:solidFill>
                <a:srgbClr val="FF0000"/>
              </a:solidFill>
              <a:effectLst/>
              <a:latin typeface="RedHatMono"/>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sz="2400" b="0" i="0" u="none" strike="noStrike" cap="none" normalizeH="0" baseline="0" dirty="0" smtClean="0">
              <a:ln>
                <a:noFill/>
              </a:ln>
              <a:solidFill>
                <a:srgbClr val="252525"/>
              </a:solidFill>
              <a:effectLst/>
              <a:latin typeface="RedHatText"/>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sz="2400" dirty="0">
              <a:solidFill>
                <a:srgbClr val="252525"/>
              </a:solidFill>
              <a:latin typeface="RedHatText"/>
              <a:cs typeface="Arial" pitchFamily="34" charset="0"/>
            </a:endParaRPr>
          </a:p>
          <a:p>
            <a:pPr marL="342900" marR="0" lvl="0" indent="-342900" algn="ctr" defTabSz="914400" rtl="0" eaLnBrk="0" fontAlgn="base" latinLnBrk="0" hangingPunct="0">
              <a:lnSpc>
                <a:spcPct val="100000"/>
              </a:lnSpc>
              <a:spcBef>
                <a:spcPct val="0"/>
              </a:spcBef>
              <a:spcAft>
                <a:spcPct val="0"/>
              </a:spcAft>
              <a:buClrTx/>
              <a:buSzTx/>
              <a:buFont typeface="Wingdings" pitchFamily="2" charset="2"/>
              <a:buChar char="v"/>
              <a:tabLst/>
            </a:pPr>
            <a:r>
              <a:rPr kumimoji="0" lang="en-US" sz="2400" b="0" i="0" u="none" strike="noStrike" cap="none" normalizeH="0" baseline="0" dirty="0" smtClean="0">
                <a:ln>
                  <a:noFill/>
                </a:ln>
                <a:solidFill>
                  <a:srgbClr val="252525"/>
                </a:solidFill>
                <a:effectLst/>
                <a:latin typeface="RedHatText"/>
                <a:cs typeface="Arial" pitchFamily="34" charset="0"/>
              </a:rPr>
              <a:t>Note that you can filter the results by appending command line options for the </a:t>
            </a:r>
            <a:r>
              <a:rPr kumimoji="0" lang="en-US" sz="2400" b="0" i="0" u="none" strike="noStrike" cap="none" normalizeH="0" baseline="0" dirty="0" smtClean="0">
                <a:ln>
                  <a:noFill/>
                </a:ln>
                <a:solidFill>
                  <a:srgbClr val="000000"/>
                </a:solidFill>
                <a:effectLst/>
                <a:latin typeface="RedHatMono"/>
                <a:cs typeface="Arial" pitchFamily="34" charset="0"/>
              </a:rPr>
              <a:t>yum group list</a:t>
            </a:r>
            <a:r>
              <a:rPr kumimoji="0" lang="en-US" sz="2400" b="0" i="0" u="none" strike="noStrike" cap="none" normalizeH="0" baseline="0" dirty="0" smtClean="0">
                <a:ln>
                  <a:noFill/>
                </a:ln>
                <a:solidFill>
                  <a:srgbClr val="252525"/>
                </a:solidFill>
                <a:effectLst/>
                <a:latin typeface="RedHatText"/>
                <a:cs typeface="Arial" pitchFamily="34" charset="0"/>
              </a:rPr>
              <a:t> command (</a:t>
            </a:r>
            <a:r>
              <a:rPr kumimoji="0" lang="en-US" sz="2400" b="0" i="0" u="none" strike="noStrike" cap="none" normalizeH="0" baseline="0" dirty="0" smtClean="0">
                <a:ln>
                  <a:noFill/>
                </a:ln>
                <a:solidFill>
                  <a:srgbClr val="000000"/>
                </a:solidFill>
                <a:effectLst/>
                <a:latin typeface="RedHatMono"/>
                <a:cs typeface="Arial" pitchFamily="34" charset="0"/>
              </a:rPr>
              <a:t>--hidden</a:t>
            </a:r>
            <a:r>
              <a:rPr kumimoji="0" lang="en-US" sz="2400" b="0" i="0" u="none" strike="noStrike" cap="none" normalizeH="0" baseline="0" dirty="0" smtClean="0">
                <a:ln>
                  <a:noFill/>
                </a:ln>
                <a:solidFill>
                  <a:srgbClr val="252525"/>
                </a:solidFill>
                <a:effectLst/>
                <a:latin typeface="RedHatText"/>
                <a:cs typeface="Arial" pitchFamily="34" charset="0"/>
              </a:rPr>
              <a:t>, </a:t>
            </a:r>
            <a:r>
              <a:rPr kumimoji="0" lang="en-US" sz="2400" b="0" i="0" u="none" strike="noStrike" cap="none" normalizeH="0" baseline="0" dirty="0" smtClean="0">
                <a:ln>
                  <a:noFill/>
                </a:ln>
                <a:solidFill>
                  <a:srgbClr val="000000"/>
                </a:solidFill>
                <a:effectLst/>
                <a:latin typeface="RedHatMono"/>
                <a:cs typeface="Arial" pitchFamily="34" charset="0"/>
              </a:rPr>
              <a:t>--available</a:t>
            </a:r>
            <a:r>
              <a:rPr kumimoji="0" lang="en-US" sz="2400" b="0" i="0" u="none" strike="noStrike" cap="none" normalizeH="0" baseline="0" dirty="0" smtClean="0">
                <a:ln>
                  <a:noFill/>
                </a:ln>
                <a:solidFill>
                  <a:srgbClr val="252525"/>
                </a:solidFill>
                <a:effectLst/>
                <a:latin typeface="RedHatText"/>
                <a:cs typeface="Arial" pitchFamily="34" charset="0"/>
              </a:rPr>
              <a:t>). For more available options see the man pages.</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pitchFamily="34" charset="0"/>
              <a:cs typeface="Arial" pitchFamily="34" charset="0"/>
            </a:endParaRPr>
          </a:p>
        </p:txBody>
      </p:sp>
      <p:pic>
        <p:nvPicPr>
          <p:cNvPr id="13314" name="Picture 2"/>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492220" y="3133023"/>
            <a:ext cx="5987385" cy="51931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3315" name="Picture 3"/>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492219" y="4275192"/>
            <a:ext cx="5987385" cy="49746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662551115"/>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19324" y="5774190"/>
            <a:ext cx="1222425" cy="1096206"/>
          </a:xfrm>
          <a:prstGeom prst="rect">
            <a:avLst/>
          </a:prstGeom>
        </p:spPr>
      </p:pic>
      <p:pic>
        <p:nvPicPr>
          <p:cNvPr id="3" name="Picture 2"/>
          <p:cNvPicPr>
            <a:picLocks noChangeAspect="1"/>
          </p:cNvPicPr>
          <p:nvPr/>
        </p:nvPicPr>
        <p:blipFill>
          <a:blip r:embed="rId3"/>
          <a:stretch>
            <a:fillRect/>
          </a:stretch>
        </p:blipFill>
        <p:spPr>
          <a:xfrm>
            <a:off x="1858507" y="6502766"/>
            <a:ext cx="9902229" cy="204838"/>
          </a:xfrm>
          <a:prstGeom prst="rect">
            <a:avLst/>
          </a:prstGeom>
        </p:spPr>
      </p:pic>
      <p:pic>
        <p:nvPicPr>
          <p:cNvPr id="4" name="Picture 3"/>
          <p:cNvPicPr>
            <a:picLocks noChangeAspect="1"/>
          </p:cNvPicPr>
          <p:nvPr/>
        </p:nvPicPr>
        <p:blipFill>
          <a:blip r:embed="rId4"/>
          <a:stretch>
            <a:fillRect/>
          </a:stretch>
        </p:blipFill>
        <p:spPr>
          <a:xfrm>
            <a:off x="-119326" y="2284813"/>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 y="0"/>
            <a:ext cx="11057859" cy="1610200"/>
          </a:xfrm>
          <a:prstGeom prst="rect">
            <a:avLst/>
          </a:prstGeom>
        </p:spPr>
      </p:pic>
      <p:sp>
        <p:nvSpPr>
          <p:cNvPr id="8" name="TextBox 7"/>
          <p:cNvSpPr txBox="1"/>
          <p:nvPr/>
        </p:nvSpPr>
        <p:spPr>
          <a:xfrm>
            <a:off x="536510" y="236724"/>
            <a:ext cx="955710" cy="954107"/>
          </a:xfrm>
          <a:prstGeom prst="rect">
            <a:avLst/>
          </a:prstGeom>
          <a:noFill/>
        </p:spPr>
        <p:txBody>
          <a:bodyPr wrap="none" rtlCol="0">
            <a:spAutoFit/>
          </a:bodyPr>
          <a:lstStyle/>
          <a:p>
            <a:pPr algn="ctr"/>
            <a:r>
              <a:rPr lang="en-US" sz="2800" dirty="0" smtClean="0">
                <a:solidFill>
                  <a:schemeClr val="bg1"/>
                </a:solidFill>
                <a:latin typeface="Tajawal Medium" panose="00000600000000000000" pitchFamily="2" charset="-78"/>
                <a:cs typeface="Tajawal Medium" panose="00000600000000000000" pitchFamily="2" charset="-78"/>
              </a:rPr>
              <a:t>Chapter</a:t>
            </a:r>
          </a:p>
          <a:p>
            <a:pPr algn="ctr"/>
            <a:r>
              <a:rPr lang="en-US" sz="2800" dirty="0" smtClean="0">
                <a:solidFill>
                  <a:schemeClr val="bg1"/>
                </a:solidFill>
                <a:latin typeface="Tajawal Medium" panose="00000600000000000000" pitchFamily="2" charset="-78"/>
                <a:cs typeface="Tajawal Medium" panose="00000600000000000000" pitchFamily="2" charset="-78"/>
              </a:rPr>
              <a:t>13</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itle 9"/>
          <p:cNvSpPr>
            <a:spLocks noGrp="1"/>
          </p:cNvSpPr>
          <p:nvPr>
            <p:ph type="title"/>
          </p:nvPr>
        </p:nvSpPr>
        <p:spPr/>
        <p:txBody>
          <a:bodyPr>
            <a:normAutofit fontScale="90000"/>
          </a:bodyPr>
          <a:lstStyle/>
          <a:p>
            <a:pPr algn="ctr"/>
            <a:r>
              <a:rPr lang="en-US" sz="3200" dirty="0" smtClean="0"/>
              <a:t/>
            </a:r>
            <a:br>
              <a:rPr lang="en-US" sz="3200" dirty="0" smtClean="0"/>
            </a:br>
            <a:r>
              <a:rPr lang="en-US" sz="3200" dirty="0">
                <a:solidFill>
                  <a:schemeClr val="bg1"/>
                </a:solidFill>
              </a:rPr>
              <a:t/>
            </a:r>
            <a:br>
              <a:rPr lang="en-US" sz="3200" dirty="0">
                <a:solidFill>
                  <a:schemeClr val="bg1"/>
                </a:solidFill>
              </a:rPr>
            </a:br>
            <a:r>
              <a:rPr lang="en-US" sz="3200" dirty="0"/>
              <a:t/>
            </a:r>
            <a:br>
              <a:rPr lang="en-US" sz="3200" dirty="0"/>
            </a:br>
            <a:endParaRPr lang="ar-EG" sz="3200" dirty="0"/>
          </a:p>
        </p:txBody>
      </p:sp>
      <p:sp>
        <p:nvSpPr>
          <p:cNvPr id="12" name="Rectangle 11"/>
          <p:cNvSpPr/>
          <p:nvPr/>
        </p:nvSpPr>
        <p:spPr>
          <a:xfrm>
            <a:off x="2770347" y="512712"/>
            <a:ext cx="7405745" cy="584775"/>
          </a:xfrm>
          <a:prstGeom prst="rect">
            <a:avLst/>
          </a:prstGeom>
        </p:spPr>
        <p:txBody>
          <a:bodyPr wrap="none">
            <a:spAutoFit/>
          </a:bodyPr>
          <a:lstStyle/>
          <a:p>
            <a:r>
              <a:rPr lang="en-US" sz="3200" b="1" dirty="0" smtClean="0">
                <a:solidFill>
                  <a:srgbClr val="FF0000"/>
                </a:solidFill>
              </a:rPr>
              <a:t>Installing and updating software packages </a:t>
            </a:r>
            <a:endParaRPr lang="en-US" sz="3200" b="1" dirty="0" smtClean="0">
              <a:solidFill>
                <a:srgbClr val="FF0000"/>
              </a:solidFill>
            </a:endParaRPr>
          </a:p>
        </p:txBody>
      </p:sp>
      <p:sp>
        <p:nvSpPr>
          <p:cNvPr id="7" name="Rectangle 6"/>
          <p:cNvSpPr/>
          <p:nvPr/>
        </p:nvSpPr>
        <p:spPr>
          <a:xfrm>
            <a:off x="536509" y="1991709"/>
            <a:ext cx="11015839" cy="4893647"/>
          </a:xfrm>
          <a:prstGeom prst="rect">
            <a:avLst/>
          </a:prstGeom>
        </p:spPr>
        <p:txBody>
          <a:bodyPr wrap="square">
            <a:spAutoFit/>
          </a:bodyPr>
          <a:lstStyle/>
          <a:p>
            <a:pPr lvl="0" eaLnBrk="0" fontAlgn="base" hangingPunct="0">
              <a:spcBef>
                <a:spcPct val="0"/>
              </a:spcBef>
              <a:spcAft>
                <a:spcPct val="0"/>
              </a:spcAft>
              <a:buFontTx/>
              <a:buChar char="•"/>
            </a:pPr>
            <a:r>
              <a:rPr lang="en-US" dirty="0">
                <a:solidFill>
                  <a:srgbClr val="92D050"/>
                </a:solidFill>
                <a:latin typeface="RedHatText"/>
                <a:cs typeface="Arial" pitchFamily="34" charset="0"/>
              </a:rPr>
              <a:t>To list mandatory and optional packages contained in a particular group, use:</a:t>
            </a:r>
            <a:endParaRPr lang="en-US" dirty="0">
              <a:solidFill>
                <a:srgbClr val="92D050"/>
              </a:solidFill>
              <a:latin typeface="RedHatMono"/>
              <a:cs typeface="Arial" pitchFamily="34" charset="0"/>
            </a:endParaRPr>
          </a:p>
          <a:p>
            <a:pPr lvl="0" eaLnBrk="0" fontAlgn="base" hangingPunct="0">
              <a:spcBef>
                <a:spcPct val="0"/>
              </a:spcBef>
              <a:spcAft>
                <a:spcPct val="0"/>
              </a:spcAft>
            </a:pPr>
            <a:endParaRPr lang="en-US" dirty="0" smtClean="0">
              <a:solidFill>
                <a:srgbClr val="0070C0"/>
              </a:solidFill>
              <a:latin typeface="RedHatText"/>
              <a:cs typeface="Arial" pitchFamily="34" charset="0"/>
            </a:endParaRPr>
          </a:p>
          <a:p>
            <a:pPr lvl="0" eaLnBrk="0" fontAlgn="base" hangingPunct="0">
              <a:spcBef>
                <a:spcPct val="0"/>
              </a:spcBef>
              <a:spcAft>
                <a:spcPct val="0"/>
              </a:spcAft>
            </a:pPr>
            <a:endParaRPr lang="en-US" dirty="0">
              <a:solidFill>
                <a:srgbClr val="0070C0"/>
              </a:solidFill>
              <a:latin typeface="RedHatText"/>
              <a:cs typeface="Arial" pitchFamily="34" charset="0"/>
            </a:endParaRPr>
          </a:p>
          <a:p>
            <a:pPr lvl="0" eaLnBrk="0" fontAlgn="base" hangingPunct="0">
              <a:spcBef>
                <a:spcPct val="0"/>
              </a:spcBef>
              <a:spcAft>
                <a:spcPct val="0"/>
              </a:spcAft>
            </a:pPr>
            <a:endParaRPr lang="en-US" dirty="0">
              <a:solidFill>
                <a:srgbClr val="0070C0"/>
              </a:solidFill>
              <a:latin typeface="RedHatText"/>
              <a:cs typeface="Arial" pitchFamily="34" charset="0"/>
            </a:endParaRPr>
          </a:p>
          <a:p>
            <a:pPr lvl="0" eaLnBrk="0" fontAlgn="base" hangingPunct="0">
              <a:spcBef>
                <a:spcPct val="0"/>
              </a:spcBef>
              <a:spcAft>
                <a:spcPct val="0"/>
              </a:spcAft>
            </a:pPr>
            <a:r>
              <a:rPr lang="en-US" dirty="0" smtClean="0">
                <a:solidFill>
                  <a:srgbClr val="0070C0"/>
                </a:solidFill>
                <a:latin typeface="RedHatText"/>
                <a:cs typeface="Arial" pitchFamily="34" charset="0"/>
              </a:rPr>
              <a:t>Replace</a:t>
            </a:r>
            <a:r>
              <a:rPr lang="en-US" dirty="0">
                <a:solidFill>
                  <a:srgbClr val="0070C0"/>
                </a:solidFill>
                <a:latin typeface="RedHatText"/>
                <a:cs typeface="Arial" pitchFamily="34" charset="0"/>
              </a:rPr>
              <a:t> </a:t>
            </a:r>
            <a:r>
              <a:rPr lang="en-US" i="1" dirty="0">
                <a:solidFill>
                  <a:srgbClr val="0070C0"/>
                </a:solidFill>
                <a:latin typeface="RedHatText"/>
                <a:cs typeface="Arial" pitchFamily="34" charset="0"/>
              </a:rPr>
              <a:t>group-name</a:t>
            </a:r>
            <a:r>
              <a:rPr lang="en-US" dirty="0">
                <a:solidFill>
                  <a:srgbClr val="0070C0"/>
                </a:solidFill>
                <a:latin typeface="RedHatText"/>
                <a:cs typeface="Arial" pitchFamily="34" charset="0"/>
              </a:rPr>
              <a:t> with the name of the group</a:t>
            </a:r>
            <a:r>
              <a:rPr lang="en-US" dirty="0" smtClean="0">
                <a:solidFill>
                  <a:srgbClr val="0070C0"/>
                </a:solidFill>
                <a:latin typeface="RedHatText"/>
                <a:cs typeface="Arial" pitchFamily="34" charset="0"/>
              </a:rPr>
              <a:t>.</a:t>
            </a:r>
          </a:p>
          <a:p>
            <a:pPr lvl="0" eaLnBrk="0" fontAlgn="base" hangingPunct="0">
              <a:spcBef>
                <a:spcPct val="0"/>
              </a:spcBef>
              <a:spcAft>
                <a:spcPct val="0"/>
              </a:spcAft>
            </a:pPr>
            <a:endParaRPr lang="en-US" dirty="0">
              <a:solidFill>
                <a:srgbClr val="0070C0"/>
              </a:solidFill>
              <a:latin typeface="RedHatText"/>
              <a:cs typeface="Arial" pitchFamily="34" charset="0"/>
            </a:endParaRPr>
          </a:p>
          <a:p>
            <a:pPr marL="342900" indent="-342900">
              <a:buFont typeface="Wingdings" pitchFamily="2" charset="2"/>
              <a:buChar char="v"/>
            </a:pPr>
            <a:r>
              <a:rPr lang="en-US" sz="2400" dirty="0"/>
              <a:t> </a:t>
            </a:r>
            <a:r>
              <a:rPr lang="en-US" sz="2400" b="1" dirty="0">
                <a:solidFill>
                  <a:srgbClr val="FF0000"/>
                </a:solidFill>
              </a:rPr>
              <a:t>Installing a package group with YUM</a:t>
            </a:r>
          </a:p>
          <a:p>
            <a:pPr marL="342900" indent="-342900">
              <a:buFont typeface="Wingdings" pitchFamily="2" charset="2"/>
              <a:buChar char="Ø"/>
            </a:pPr>
            <a:r>
              <a:rPr lang="en-US" sz="2400" dirty="0"/>
              <a:t>The following procedure describes how to install a package group by a group name or by a </a:t>
            </a:r>
            <a:r>
              <a:rPr lang="en-US" sz="2400" dirty="0" err="1"/>
              <a:t>groupID</a:t>
            </a:r>
            <a:r>
              <a:rPr lang="en-US" sz="2400" dirty="0"/>
              <a:t> using yum.</a:t>
            </a:r>
          </a:p>
          <a:p>
            <a:r>
              <a:rPr lang="en-US" sz="2400" b="1" dirty="0"/>
              <a:t>Procedure</a:t>
            </a:r>
          </a:p>
          <a:p>
            <a:r>
              <a:rPr lang="en-US" sz="2400" dirty="0"/>
              <a:t>To install a package group by a group name, use:</a:t>
            </a:r>
          </a:p>
          <a:p>
            <a:pPr lvl="0" eaLnBrk="0" fontAlgn="base" hangingPunct="0">
              <a:spcBef>
                <a:spcPct val="0"/>
              </a:spcBef>
              <a:spcAft>
                <a:spcPct val="0"/>
              </a:spcAft>
            </a:pPr>
            <a:endParaRPr lang="en-US" sz="2400" dirty="0" smtClean="0">
              <a:solidFill>
                <a:srgbClr val="0070C0"/>
              </a:solidFill>
              <a:latin typeface="RedHatText"/>
              <a:cs typeface="Arial" pitchFamily="34" charset="0"/>
            </a:endParaRPr>
          </a:p>
          <a:p>
            <a:pPr lvl="0" eaLnBrk="0" fontAlgn="base" hangingPunct="0">
              <a:spcBef>
                <a:spcPct val="0"/>
              </a:spcBef>
              <a:spcAft>
                <a:spcPct val="0"/>
              </a:spcAft>
            </a:pPr>
            <a:endParaRPr lang="en-US" sz="2400" dirty="0">
              <a:solidFill>
                <a:srgbClr val="0070C0"/>
              </a:solidFill>
              <a:latin typeface="RedHatText"/>
              <a:cs typeface="Arial" pitchFamily="34" charset="0"/>
            </a:endParaRPr>
          </a:p>
          <a:p>
            <a:pPr lvl="0" eaLnBrk="0" fontAlgn="base" hangingPunct="0">
              <a:spcBef>
                <a:spcPct val="0"/>
              </a:spcBef>
              <a:spcAft>
                <a:spcPct val="0"/>
              </a:spcAft>
            </a:pPr>
            <a:endParaRPr lang="en-US" dirty="0" smtClean="0">
              <a:solidFill>
                <a:srgbClr val="0070C0"/>
              </a:solidFill>
              <a:latin typeface="RedHatText"/>
              <a:cs typeface="Arial" pitchFamily="34" charset="0"/>
            </a:endParaRPr>
          </a:p>
          <a:p>
            <a:pPr lvl="0" eaLnBrk="0" fontAlgn="base" hangingPunct="0">
              <a:spcBef>
                <a:spcPct val="0"/>
              </a:spcBef>
              <a:spcAft>
                <a:spcPct val="0"/>
              </a:spcAft>
            </a:pPr>
            <a:endParaRPr lang="en-US" dirty="0">
              <a:solidFill>
                <a:srgbClr val="0070C0"/>
              </a:solidFill>
              <a:latin typeface="RedHatText"/>
              <a:cs typeface="Arial" pitchFamily="34" charset="0"/>
            </a:endParaRPr>
          </a:p>
        </p:txBody>
      </p:sp>
      <p:pic>
        <p:nvPicPr>
          <p:cNvPr id="12289" name="Picture 1"/>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249303" y="2458523"/>
            <a:ext cx="6503779" cy="4989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662551115"/>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19324" y="5774190"/>
            <a:ext cx="1222425" cy="1096206"/>
          </a:xfrm>
          <a:prstGeom prst="rect">
            <a:avLst/>
          </a:prstGeom>
        </p:spPr>
      </p:pic>
      <p:pic>
        <p:nvPicPr>
          <p:cNvPr id="3" name="Picture 2"/>
          <p:cNvPicPr>
            <a:picLocks noChangeAspect="1"/>
          </p:cNvPicPr>
          <p:nvPr/>
        </p:nvPicPr>
        <p:blipFill>
          <a:blip r:embed="rId3"/>
          <a:stretch>
            <a:fillRect/>
          </a:stretch>
        </p:blipFill>
        <p:spPr>
          <a:xfrm>
            <a:off x="1858507" y="6502766"/>
            <a:ext cx="9902229" cy="204838"/>
          </a:xfrm>
          <a:prstGeom prst="rect">
            <a:avLst/>
          </a:prstGeom>
        </p:spPr>
      </p:pic>
      <p:pic>
        <p:nvPicPr>
          <p:cNvPr id="4" name="Picture 3"/>
          <p:cNvPicPr>
            <a:picLocks noChangeAspect="1"/>
          </p:cNvPicPr>
          <p:nvPr/>
        </p:nvPicPr>
        <p:blipFill>
          <a:blip r:embed="rId4"/>
          <a:stretch>
            <a:fillRect/>
          </a:stretch>
        </p:blipFill>
        <p:spPr>
          <a:xfrm>
            <a:off x="-119326" y="2284813"/>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 y="0"/>
            <a:ext cx="11057859" cy="1610200"/>
          </a:xfrm>
          <a:prstGeom prst="rect">
            <a:avLst/>
          </a:prstGeom>
        </p:spPr>
      </p:pic>
      <p:sp>
        <p:nvSpPr>
          <p:cNvPr id="8" name="TextBox 7"/>
          <p:cNvSpPr txBox="1"/>
          <p:nvPr/>
        </p:nvSpPr>
        <p:spPr>
          <a:xfrm>
            <a:off x="536510" y="236724"/>
            <a:ext cx="955710" cy="954107"/>
          </a:xfrm>
          <a:prstGeom prst="rect">
            <a:avLst/>
          </a:prstGeom>
          <a:noFill/>
        </p:spPr>
        <p:txBody>
          <a:bodyPr wrap="none" rtlCol="0">
            <a:spAutoFit/>
          </a:bodyPr>
          <a:lstStyle/>
          <a:p>
            <a:pPr algn="ctr"/>
            <a:r>
              <a:rPr lang="en-US" sz="2800" dirty="0" smtClean="0">
                <a:solidFill>
                  <a:schemeClr val="bg1"/>
                </a:solidFill>
                <a:latin typeface="Tajawal Medium" panose="00000600000000000000" pitchFamily="2" charset="-78"/>
                <a:cs typeface="Tajawal Medium" panose="00000600000000000000" pitchFamily="2" charset="-78"/>
              </a:rPr>
              <a:t>Chapter</a:t>
            </a:r>
          </a:p>
          <a:p>
            <a:pPr algn="ctr"/>
            <a:r>
              <a:rPr lang="en-US" sz="2800" dirty="0" smtClean="0">
                <a:solidFill>
                  <a:schemeClr val="bg1"/>
                </a:solidFill>
                <a:latin typeface="Tajawal Medium" panose="00000600000000000000" pitchFamily="2" charset="-78"/>
                <a:cs typeface="Tajawal Medium" panose="00000600000000000000" pitchFamily="2" charset="-78"/>
              </a:rPr>
              <a:t>13</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itle 9"/>
          <p:cNvSpPr>
            <a:spLocks noGrp="1"/>
          </p:cNvSpPr>
          <p:nvPr>
            <p:ph type="title"/>
          </p:nvPr>
        </p:nvSpPr>
        <p:spPr/>
        <p:txBody>
          <a:bodyPr>
            <a:normAutofit fontScale="90000"/>
          </a:bodyPr>
          <a:lstStyle/>
          <a:p>
            <a:pPr algn="ctr"/>
            <a:r>
              <a:rPr lang="en-US" sz="3200" dirty="0" smtClean="0"/>
              <a:t/>
            </a:r>
            <a:br>
              <a:rPr lang="en-US" sz="3200" dirty="0" smtClean="0"/>
            </a:br>
            <a:r>
              <a:rPr lang="en-US" sz="3200" dirty="0">
                <a:solidFill>
                  <a:schemeClr val="bg1"/>
                </a:solidFill>
              </a:rPr>
              <a:t/>
            </a:r>
            <a:br>
              <a:rPr lang="en-US" sz="3200" dirty="0">
                <a:solidFill>
                  <a:schemeClr val="bg1"/>
                </a:solidFill>
              </a:rPr>
            </a:br>
            <a:r>
              <a:rPr lang="en-US" sz="3200" dirty="0"/>
              <a:t/>
            </a:r>
            <a:br>
              <a:rPr lang="en-US" sz="3200" dirty="0"/>
            </a:br>
            <a:endParaRPr lang="ar-EG" sz="3200" dirty="0"/>
          </a:p>
        </p:txBody>
      </p:sp>
      <p:sp>
        <p:nvSpPr>
          <p:cNvPr id="12" name="Rectangle 11"/>
          <p:cNvSpPr/>
          <p:nvPr/>
        </p:nvSpPr>
        <p:spPr>
          <a:xfrm>
            <a:off x="2770347" y="512712"/>
            <a:ext cx="7405745" cy="584775"/>
          </a:xfrm>
          <a:prstGeom prst="rect">
            <a:avLst/>
          </a:prstGeom>
        </p:spPr>
        <p:txBody>
          <a:bodyPr wrap="none">
            <a:spAutoFit/>
          </a:bodyPr>
          <a:lstStyle/>
          <a:p>
            <a:r>
              <a:rPr lang="en-US" sz="3200" b="1" dirty="0" smtClean="0">
                <a:solidFill>
                  <a:srgbClr val="FF0000"/>
                </a:solidFill>
              </a:rPr>
              <a:t>Installing and updating software packages </a:t>
            </a:r>
            <a:endParaRPr lang="en-US" sz="3200" b="1" dirty="0" smtClean="0">
              <a:solidFill>
                <a:srgbClr val="FF0000"/>
              </a:solidFill>
            </a:endParaRPr>
          </a:p>
        </p:txBody>
      </p:sp>
      <p:pic>
        <p:nvPicPr>
          <p:cNvPr id="11265" name="Picture 1"/>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482135" y="1499272"/>
            <a:ext cx="6568796" cy="217384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Rectangle 2"/>
          <p:cNvSpPr>
            <a:spLocks noChangeArrowheads="1"/>
          </p:cNvSpPr>
          <p:nvPr/>
        </p:nvSpPr>
        <p:spPr bwMode="auto">
          <a:xfrm>
            <a:off x="536510" y="3488452"/>
            <a:ext cx="11178862" cy="3046988"/>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R="0" lvl="0" algn="l" defTabSz="914400" rtl="0" eaLnBrk="1" fontAlgn="base" latinLnBrk="0" hangingPunct="1">
              <a:lnSpc>
                <a:spcPct val="100000"/>
              </a:lnSpc>
              <a:spcBef>
                <a:spcPct val="0"/>
              </a:spcBef>
              <a:spcAft>
                <a:spcPct val="0"/>
              </a:spcAft>
              <a:buClrTx/>
              <a:buSzTx/>
              <a:tabLst/>
            </a:pPr>
            <a:r>
              <a:rPr lang="en-US" sz="2400" dirty="0">
                <a:solidFill>
                  <a:srgbClr val="252525"/>
                </a:solidFill>
                <a:latin typeface="RedHatDisplay"/>
                <a:cs typeface="Arial" pitchFamily="34" charset="0"/>
              </a:rPr>
              <a:t> </a:t>
            </a:r>
            <a:r>
              <a:rPr lang="en-US" sz="2400" dirty="0" smtClean="0">
                <a:solidFill>
                  <a:srgbClr val="252525"/>
                </a:solidFill>
                <a:latin typeface="RedHatDisplay"/>
                <a:cs typeface="Arial" pitchFamily="34" charset="0"/>
              </a:rPr>
              <a:t>                   </a:t>
            </a:r>
            <a:r>
              <a:rPr kumimoji="0" lang="en-US" sz="2400" b="1" i="0" u="none" strike="noStrike" cap="none" normalizeH="0" baseline="0" dirty="0" smtClean="0">
                <a:ln>
                  <a:noFill/>
                </a:ln>
                <a:solidFill>
                  <a:srgbClr val="FF0000"/>
                </a:solidFill>
                <a:effectLst/>
                <a:latin typeface="RedHatDisplay"/>
                <a:cs typeface="Arial" pitchFamily="34" charset="0"/>
              </a:rPr>
              <a:t>Specifying a package name in YUM input</a:t>
            </a:r>
          </a:p>
          <a:p>
            <a:pPr marR="0" lvl="0" algn="l" defTabSz="914400" rtl="0" eaLnBrk="1" fontAlgn="base" latinLnBrk="0" hangingPunct="1">
              <a:lnSpc>
                <a:spcPct val="100000"/>
              </a:lnSpc>
              <a:spcBef>
                <a:spcPct val="0"/>
              </a:spcBef>
              <a:spcAft>
                <a:spcPct val="0"/>
              </a:spcAft>
              <a:buClrTx/>
              <a:buSzTx/>
              <a:tabLst/>
            </a:pPr>
            <a:endParaRPr kumimoji="0" lang="en-US" sz="2400" b="1" i="0" u="none" strike="noStrike" cap="none" normalizeH="0" baseline="0" dirty="0" smtClean="0">
              <a:ln>
                <a:noFill/>
              </a:ln>
              <a:solidFill>
                <a:srgbClr val="FF0000"/>
              </a:solidFill>
              <a:effectLst/>
              <a:latin typeface="RedHatDisplay"/>
              <a:cs typeface="Arial" pitchFamily="34" charset="0"/>
            </a:endParaRPr>
          </a:p>
          <a:p>
            <a:pPr marL="342900" marR="0" lvl="0" indent="-342900" algn="l" defTabSz="914400" rtl="0" eaLnBrk="0" fontAlgn="base" latinLnBrk="0" hangingPunct="0">
              <a:lnSpc>
                <a:spcPct val="100000"/>
              </a:lnSpc>
              <a:spcBef>
                <a:spcPct val="0"/>
              </a:spcBef>
              <a:spcAft>
                <a:spcPct val="0"/>
              </a:spcAft>
              <a:buClrTx/>
              <a:buSzTx/>
              <a:buFont typeface="Wingdings" pitchFamily="2" charset="2"/>
              <a:buChar char="q"/>
              <a:tabLst/>
            </a:pPr>
            <a:r>
              <a:rPr kumimoji="0" lang="en-US" sz="2400" b="0" i="0" u="none" strike="noStrike" cap="none" normalizeH="0" baseline="0" dirty="0" smtClean="0">
                <a:ln>
                  <a:noFill/>
                </a:ln>
                <a:solidFill>
                  <a:srgbClr val="252525"/>
                </a:solidFill>
                <a:effectLst/>
                <a:latin typeface="RedHatText"/>
                <a:cs typeface="Arial" pitchFamily="34" charset="0"/>
              </a:rPr>
              <a:t>To optimize the installation and removal process, you can append </a:t>
            </a:r>
            <a:r>
              <a:rPr kumimoji="0" lang="en-US" sz="2400" b="0" i="0" u="none" strike="noStrike" cap="none" normalizeH="0" baseline="0" dirty="0" smtClean="0">
                <a:ln>
                  <a:noFill/>
                </a:ln>
                <a:solidFill>
                  <a:srgbClr val="000000"/>
                </a:solidFill>
                <a:effectLst/>
                <a:latin typeface="RedHatMono"/>
                <a:cs typeface="Arial" pitchFamily="34" charset="0"/>
              </a:rPr>
              <a:t>-n</a:t>
            </a:r>
            <a:r>
              <a:rPr kumimoji="0" lang="en-US" sz="2400" b="0" i="0" u="none" strike="noStrike" cap="none" normalizeH="0" baseline="0" dirty="0" smtClean="0">
                <a:ln>
                  <a:noFill/>
                </a:ln>
                <a:solidFill>
                  <a:srgbClr val="252525"/>
                </a:solidFill>
                <a:effectLst/>
                <a:latin typeface="RedHatText"/>
                <a:cs typeface="Arial" pitchFamily="34" charset="0"/>
              </a:rPr>
              <a:t>, </a:t>
            </a:r>
            <a:r>
              <a:rPr kumimoji="0" lang="en-US" sz="2400" b="0" i="0" u="none" strike="noStrike" cap="none" normalizeH="0" baseline="0" dirty="0" smtClean="0">
                <a:ln>
                  <a:noFill/>
                </a:ln>
                <a:solidFill>
                  <a:srgbClr val="000000"/>
                </a:solidFill>
                <a:effectLst/>
                <a:latin typeface="RedHatMono"/>
                <a:cs typeface="Arial" pitchFamily="34" charset="0"/>
              </a:rPr>
              <a:t>-</a:t>
            </a:r>
            <a:r>
              <a:rPr kumimoji="0" lang="en-US" sz="2400" b="0" i="0" u="none" strike="noStrike" cap="none" normalizeH="0" baseline="0" dirty="0" err="1" smtClean="0">
                <a:ln>
                  <a:noFill/>
                </a:ln>
                <a:solidFill>
                  <a:srgbClr val="000000"/>
                </a:solidFill>
                <a:effectLst/>
                <a:latin typeface="RedHatMono"/>
                <a:cs typeface="Arial" pitchFamily="34" charset="0"/>
              </a:rPr>
              <a:t>na</a:t>
            </a:r>
            <a:r>
              <a:rPr kumimoji="0" lang="en-US" sz="2400" b="0" i="0" u="none" strike="noStrike" cap="none" normalizeH="0" baseline="0" dirty="0" smtClean="0">
                <a:ln>
                  <a:noFill/>
                </a:ln>
                <a:solidFill>
                  <a:srgbClr val="252525"/>
                </a:solidFill>
                <a:effectLst/>
                <a:latin typeface="RedHatText"/>
                <a:cs typeface="Arial" pitchFamily="34" charset="0"/>
              </a:rPr>
              <a:t>, or </a:t>
            </a:r>
            <a:r>
              <a:rPr kumimoji="0" lang="en-US" sz="2400" b="0" i="0" u="none" strike="noStrike" cap="none" normalizeH="0" baseline="0" dirty="0" smtClean="0">
                <a:ln>
                  <a:noFill/>
                </a:ln>
                <a:solidFill>
                  <a:srgbClr val="000000"/>
                </a:solidFill>
                <a:effectLst/>
                <a:latin typeface="RedHatMono"/>
                <a:cs typeface="Arial" pitchFamily="34" charset="0"/>
              </a:rPr>
              <a:t>-</a:t>
            </a:r>
            <a:r>
              <a:rPr kumimoji="0" lang="en-US" sz="2400" b="0" i="0" u="none" strike="noStrike" cap="none" normalizeH="0" baseline="0" dirty="0" err="1" smtClean="0">
                <a:ln>
                  <a:noFill/>
                </a:ln>
                <a:solidFill>
                  <a:srgbClr val="000000"/>
                </a:solidFill>
                <a:effectLst/>
                <a:latin typeface="RedHatMono"/>
                <a:cs typeface="Arial" pitchFamily="34" charset="0"/>
              </a:rPr>
              <a:t>nevra</a:t>
            </a:r>
            <a:r>
              <a:rPr kumimoji="0" lang="en-US" sz="2400" b="0" i="0" u="none" strike="noStrike" cap="none" normalizeH="0" baseline="0" dirty="0" smtClean="0">
                <a:ln>
                  <a:noFill/>
                </a:ln>
                <a:solidFill>
                  <a:srgbClr val="252525"/>
                </a:solidFill>
                <a:effectLst/>
                <a:latin typeface="RedHatText"/>
                <a:cs typeface="Arial" pitchFamily="34" charset="0"/>
              </a:rPr>
              <a:t> suffixes to </a:t>
            </a:r>
            <a:r>
              <a:rPr kumimoji="0" lang="en-US" sz="2400" b="0" i="0" u="none" strike="noStrike" cap="none" normalizeH="0" baseline="0" dirty="0" smtClean="0">
                <a:ln>
                  <a:noFill/>
                </a:ln>
                <a:solidFill>
                  <a:srgbClr val="000000"/>
                </a:solidFill>
                <a:effectLst/>
                <a:latin typeface="RedHatMono"/>
                <a:cs typeface="Arial" pitchFamily="34" charset="0"/>
              </a:rPr>
              <a:t>yum install</a:t>
            </a:r>
            <a:r>
              <a:rPr kumimoji="0" lang="en-US" sz="2400" b="0" i="0" u="none" strike="noStrike" cap="none" normalizeH="0" baseline="0" dirty="0" smtClean="0">
                <a:ln>
                  <a:noFill/>
                </a:ln>
                <a:solidFill>
                  <a:srgbClr val="252525"/>
                </a:solidFill>
                <a:effectLst/>
                <a:latin typeface="RedHatText"/>
                <a:cs typeface="Arial" pitchFamily="34" charset="0"/>
              </a:rPr>
              <a:t> and </a:t>
            </a:r>
            <a:r>
              <a:rPr kumimoji="0" lang="en-US" sz="2400" b="0" i="0" u="none" strike="noStrike" cap="none" normalizeH="0" baseline="0" dirty="0" smtClean="0">
                <a:ln>
                  <a:noFill/>
                </a:ln>
                <a:solidFill>
                  <a:srgbClr val="000000"/>
                </a:solidFill>
                <a:effectLst/>
                <a:latin typeface="RedHatMono"/>
                <a:cs typeface="Arial" pitchFamily="34" charset="0"/>
              </a:rPr>
              <a:t>yum remove</a:t>
            </a:r>
            <a:r>
              <a:rPr kumimoji="0" lang="en-US" sz="2400" b="0" i="0" u="none" strike="noStrike" cap="none" normalizeH="0" baseline="0" dirty="0" smtClean="0">
                <a:ln>
                  <a:noFill/>
                </a:ln>
                <a:solidFill>
                  <a:srgbClr val="252525"/>
                </a:solidFill>
                <a:effectLst/>
                <a:latin typeface="RedHatText"/>
                <a:cs typeface="Arial" pitchFamily="34" charset="0"/>
              </a:rPr>
              <a:t> commands to explicitly define how to parse an argument:</a:t>
            </a:r>
            <a:endParaRPr kumimoji="0" lang="en-US" sz="24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tabLst/>
            </a:pPr>
            <a:r>
              <a:rPr kumimoji="0" lang="en-US" sz="2400" b="0" i="0" u="none" strike="noStrike" cap="none" normalizeH="0" baseline="0" dirty="0" smtClean="0">
                <a:ln>
                  <a:noFill/>
                </a:ln>
                <a:solidFill>
                  <a:srgbClr val="252525"/>
                </a:solidFill>
                <a:effectLst/>
                <a:latin typeface="RedHatText"/>
                <a:cs typeface="Arial" pitchFamily="34" charset="0"/>
              </a:rPr>
              <a:t/>
            </a:r>
            <a:br>
              <a:rPr kumimoji="0" lang="en-US" sz="2400" b="0" i="0" u="none" strike="noStrike" cap="none" normalizeH="0" baseline="0" dirty="0" smtClean="0">
                <a:ln>
                  <a:noFill/>
                </a:ln>
                <a:solidFill>
                  <a:srgbClr val="252525"/>
                </a:solidFill>
                <a:effectLst/>
                <a:latin typeface="RedHatText"/>
                <a:cs typeface="Arial" pitchFamily="34" charset="0"/>
              </a:rPr>
            </a:br>
            <a:endParaRPr kumimoji="0" lang="en-US" sz="2400" b="0" i="0" u="none" strike="noStrike" cap="none" normalizeH="0" baseline="0" dirty="0" smtClean="0">
              <a:ln>
                <a:noFill/>
              </a:ln>
              <a:solidFill>
                <a:srgbClr val="252525"/>
              </a:solidFill>
              <a:effectLst/>
              <a:latin typeface="RedHatText"/>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pitchFamily="34" charset="0"/>
              <a:cs typeface="Arial" pitchFamily="34" charset="0"/>
            </a:endParaRPr>
          </a:p>
        </p:txBody>
      </p:sp>
    </p:spTree>
    <p:extLst>
      <p:ext uri="{BB962C8B-B14F-4D97-AF65-F5344CB8AC3E}">
        <p14:creationId xmlns:p14="http://schemas.microsoft.com/office/powerpoint/2010/main" val="1334115815"/>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 y="5774190"/>
            <a:ext cx="1222425" cy="1096206"/>
          </a:xfrm>
          <a:prstGeom prst="rect">
            <a:avLst/>
          </a:prstGeom>
        </p:spPr>
      </p:pic>
      <p:pic>
        <p:nvPicPr>
          <p:cNvPr id="3" name="Picture 2"/>
          <p:cNvPicPr>
            <a:picLocks noChangeAspect="1"/>
          </p:cNvPicPr>
          <p:nvPr/>
        </p:nvPicPr>
        <p:blipFill>
          <a:blip r:embed="rId3"/>
          <a:stretch>
            <a:fillRect/>
          </a:stretch>
        </p:blipFill>
        <p:spPr>
          <a:xfrm>
            <a:off x="1858507" y="6502766"/>
            <a:ext cx="9902229" cy="204838"/>
          </a:xfrm>
          <a:prstGeom prst="rect">
            <a:avLst/>
          </a:prstGeom>
        </p:spPr>
      </p:pic>
      <p:pic>
        <p:nvPicPr>
          <p:cNvPr id="4" name="Picture 3"/>
          <p:cNvPicPr>
            <a:picLocks noChangeAspect="1"/>
          </p:cNvPicPr>
          <p:nvPr/>
        </p:nvPicPr>
        <p:blipFill>
          <a:blip r:embed="rId4"/>
          <a:stretch>
            <a:fillRect/>
          </a:stretch>
        </p:blipFill>
        <p:spPr>
          <a:xfrm>
            <a:off x="-119326" y="2284813"/>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 y="0"/>
            <a:ext cx="11057859" cy="1610200"/>
          </a:xfrm>
          <a:prstGeom prst="rect">
            <a:avLst/>
          </a:prstGeom>
        </p:spPr>
      </p:pic>
      <p:sp>
        <p:nvSpPr>
          <p:cNvPr id="8" name="TextBox 7"/>
          <p:cNvSpPr txBox="1"/>
          <p:nvPr/>
        </p:nvSpPr>
        <p:spPr>
          <a:xfrm>
            <a:off x="536510" y="236724"/>
            <a:ext cx="955710" cy="954107"/>
          </a:xfrm>
          <a:prstGeom prst="rect">
            <a:avLst/>
          </a:prstGeom>
          <a:noFill/>
        </p:spPr>
        <p:txBody>
          <a:bodyPr wrap="none" rtlCol="0">
            <a:spAutoFit/>
          </a:bodyPr>
          <a:lstStyle/>
          <a:p>
            <a:pPr algn="ctr"/>
            <a:r>
              <a:rPr lang="en-US" sz="2800" dirty="0" smtClean="0">
                <a:solidFill>
                  <a:schemeClr val="bg1"/>
                </a:solidFill>
                <a:latin typeface="Tajawal Medium" panose="00000600000000000000" pitchFamily="2" charset="-78"/>
                <a:cs typeface="Tajawal Medium" panose="00000600000000000000" pitchFamily="2" charset="-78"/>
              </a:rPr>
              <a:t>Chapter</a:t>
            </a:r>
          </a:p>
          <a:p>
            <a:pPr algn="ctr"/>
            <a:r>
              <a:rPr lang="en-US" sz="2800" dirty="0" smtClean="0">
                <a:solidFill>
                  <a:schemeClr val="bg1"/>
                </a:solidFill>
                <a:latin typeface="Tajawal Medium" panose="00000600000000000000" pitchFamily="2" charset="-78"/>
                <a:cs typeface="Tajawal Medium" panose="00000600000000000000" pitchFamily="2" charset="-78"/>
              </a:rPr>
              <a:t>13</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itle 9"/>
          <p:cNvSpPr>
            <a:spLocks noGrp="1"/>
          </p:cNvSpPr>
          <p:nvPr>
            <p:ph type="title"/>
          </p:nvPr>
        </p:nvSpPr>
        <p:spPr/>
        <p:txBody>
          <a:bodyPr>
            <a:normAutofit fontScale="90000"/>
          </a:bodyPr>
          <a:lstStyle/>
          <a:p>
            <a:pPr algn="ctr"/>
            <a:r>
              <a:rPr lang="en-US" sz="3200" dirty="0" smtClean="0"/>
              <a:t/>
            </a:r>
            <a:br>
              <a:rPr lang="en-US" sz="3200" dirty="0" smtClean="0"/>
            </a:br>
            <a:r>
              <a:rPr lang="en-US" sz="3200" dirty="0">
                <a:solidFill>
                  <a:schemeClr val="bg1"/>
                </a:solidFill>
              </a:rPr>
              <a:t/>
            </a:r>
            <a:br>
              <a:rPr lang="en-US" sz="3200" dirty="0">
                <a:solidFill>
                  <a:schemeClr val="bg1"/>
                </a:solidFill>
              </a:rPr>
            </a:br>
            <a:r>
              <a:rPr lang="en-US" sz="3200" dirty="0"/>
              <a:t/>
            </a:r>
            <a:br>
              <a:rPr lang="en-US" sz="3200" dirty="0"/>
            </a:br>
            <a:endParaRPr lang="ar-EG" sz="3200" dirty="0"/>
          </a:p>
        </p:txBody>
      </p:sp>
      <p:sp>
        <p:nvSpPr>
          <p:cNvPr id="12" name="Rectangle 11"/>
          <p:cNvSpPr/>
          <p:nvPr/>
        </p:nvSpPr>
        <p:spPr>
          <a:xfrm>
            <a:off x="2770347" y="512712"/>
            <a:ext cx="7405745" cy="584775"/>
          </a:xfrm>
          <a:prstGeom prst="rect">
            <a:avLst/>
          </a:prstGeom>
        </p:spPr>
        <p:txBody>
          <a:bodyPr wrap="none">
            <a:spAutoFit/>
          </a:bodyPr>
          <a:lstStyle/>
          <a:p>
            <a:r>
              <a:rPr lang="en-US" sz="3200" b="1" dirty="0" smtClean="0">
                <a:solidFill>
                  <a:srgbClr val="FF0000"/>
                </a:solidFill>
              </a:rPr>
              <a:t>Installing and updating software packages </a:t>
            </a:r>
            <a:endParaRPr lang="en-US" sz="3200" b="1" dirty="0" smtClean="0">
              <a:solidFill>
                <a:srgbClr val="FF0000"/>
              </a:solidFill>
            </a:endParaRPr>
          </a:p>
        </p:txBody>
      </p:sp>
      <p:sp>
        <p:nvSpPr>
          <p:cNvPr id="7" name="Rectangle 1"/>
          <p:cNvSpPr>
            <a:spLocks noChangeArrowheads="1"/>
          </p:cNvSpPr>
          <p:nvPr/>
        </p:nvSpPr>
        <p:spPr bwMode="auto">
          <a:xfrm>
            <a:off x="398366" y="1358053"/>
            <a:ext cx="11793634" cy="5539978"/>
          </a:xfrm>
          <a:prstGeom prst="rect">
            <a:avLst/>
          </a:prstGeom>
          <a:noFill/>
          <a:ln>
            <a:noFill/>
          </a:ln>
          <a:effectLst/>
        </p:spPr>
        <p:txBody>
          <a:bodyPr vert="horz" wrap="square" lIns="0" tIns="0" rIns="0" bIns="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sz="2400" b="1" i="0" u="none" strike="noStrike" cap="none" normalizeH="0" baseline="0" dirty="0" smtClean="0">
                <a:ln>
                  <a:noFill/>
                </a:ln>
                <a:solidFill>
                  <a:srgbClr val="FF0000"/>
                </a:solidFill>
                <a:effectLst/>
                <a:latin typeface="RedHatText"/>
                <a:cs typeface="Arial" pitchFamily="34" charset="0"/>
              </a:rPr>
              <a:t>To install a package using its exact name, use:</a:t>
            </a:r>
            <a:endParaRPr kumimoji="0" lang="en-US" sz="2400" b="1" i="0" u="none" strike="noStrike" cap="none" normalizeH="0" baseline="0" dirty="0" smtClean="0">
              <a:ln>
                <a:noFill/>
              </a:ln>
              <a:solidFill>
                <a:srgbClr val="FF0000"/>
              </a:solidFill>
              <a:effectLst/>
              <a:latin typeface="RedHatMono"/>
              <a:cs typeface="Arial"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sz="2400" b="1" i="0" u="none" strike="noStrike" cap="none" normalizeH="0" baseline="0" dirty="0" smtClean="0">
                <a:ln>
                  <a:noFill/>
                </a:ln>
                <a:solidFill>
                  <a:srgbClr val="151515"/>
                </a:solidFill>
                <a:effectLst/>
                <a:latin typeface="RedHatMono"/>
                <a:cs typeface="Arial" pitchFamily="34" charset="0"/>
              </a:rPr>
              <a:t># yum install-n </a:t>
            </a:r>
            <a:r>
              <a:rPr kumimoji="0" lang="en-US" sz="2400" b="1" i="1" u="none" strike="noStrike" cap="none" normalizeH="0" baseline="0" dirty="0" smtClean="0">
                <a:ln>
                  <a:noFill/>
                </a:ln>
                <a:solidFill>
                  <a:srgbClr val="151515"/>
                </a:solidFill>
                <a:effectLst/>
                <a:latin typeface="RedHatMono"/>
                <a:cs typeface="Arial" pitchFamily="34" charset="0"/>
              </a:rPr>
              <a:t>name</a:t>
            </a:r>
            <a:endParaRPr kumimoji="0" lang="en-US" sz="2400" b="0" i="0" u="none" strike="noStrike" cap="none" normalizeH="0" baseline="0" dirty="0" smtClean="0">
              <a:ln>
                <a:noFill/>
              </a:ln>
              <a:solidFill>
                <a:srgbClr val="252525"/>
              </a:solidFill>
              <a:effectLst/>
              <a:latin typeface="RedHatText"/>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2400" b="0" i="0" u="none" strike="noStrike" cap="none" normalizeH="0" baseline="0" dirty="0" smtClean="0">
                <a:ln>
                  <a:noFill/>
                </a:ln>
                <a:solidFill>
                  <a:srgbClr val="92D050"/>
                </a:solidFill>
                <a:effectLst/>
                <a:latin typeface="RedHatText"/>
                <a:cs typeface="Arial" pitchFamily="34" charset="0"/>
              </a:rPr>
              <a:t>Replace </a:t>
            </a:r>
            <a:r>
              <a:rPr kumimoji="0" lang="en-US" sz="2400" b="0" i="1" u="none" strike="noStrike" cap="none" normalizeH="0" baseline="0" dirty="0" smtClean="0">
                <a:ln>
                  <a:noFill/>
                </a:ln>
                <a:solidFill>
                  <a:srgbClr val="92D050"/>
                </a:solidFill>
                <a:effectLst/>
                <a:latin typeface="RedHatText"/>
                <a:cs typeface="Arial" pitchFamily="34" charset="0"/>
              </a:rPr>
              <a:t>name</a:t>
            </a:r>
            <a:r>
              <a:rPr kumimoji="0" lang="en-US" sz="2400" b="0" i="0" u="none" strike="noStrike" cap="none" normalizeH="0" baseline="0" dirty="0" smtClean="0">
                <a:ln>
                  <a:noFill/>
                </a:ln>
                <a:solidFill>
                  <a:srgbClr val="92D050"/>
                </a:solidFill>
                <a:effectLst/>
                <a:latin typeface="RedHatText"/>
                <a:cs typeface="Arial" pitchFamily="34" charset="0"/>
              </a:rPr>
              <a:t> with the exact name of the package.</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sz="2400" b="0" i="0" u="none" strike="noStrike" cap="none" normalizeH="0" baseline="0" dirty="0" smtClean="0">
              <a:ln>
                <a:noFill/>
              </a:ln>
              <a:solidFill>
                <a:srgbClr val="92D050"/>
              </a:solidFill>
              <a:effectLst/>
              <a:latin typeface="RedHatText"/>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sz="2400" b="1" i="0" u="none" strike="noStrike" cap="none" normalizeH="0" baseline="0" dirty="0" smtClean="0">
                <a:ln>
                  <a:noFill/>
                </a:ln>
                <a:solidFill>
                  <a:srgbClr val="FF0000"/>
                </a:solidFill>
                <a:effectLst/>
                <a:latin typeface="RedHatText"/>
                <a:cs typeface="Arial" pitchFamily="34" charset="0"/>
              </a:rPr>
              <a:t>To install a package using its exact name and architecture, use:</a:t>
            </a:r>
            <a:endParaRPr kumimoji="0" lang="en-US" sz="2400" b="1" i="0" u="none" strike="noStrike" cap="none" normalizeH="0" baseline="0" dirty="0" smtClean="0">
              <a:ln>
                <a:noFill/>
              </a:ln>
              <a:solidFill>
                <a:srgbClr val="FF0000"/>
              </a:solidFill>
              <a:effectLst/>
              <a:latin typeface="RedHatMono"/>
              <a:cs typeface="Arial"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sz="2400" b="1" i="0" u="none" strike="noStrike" cap="none" normalizeH="0" baseline="0" dirty="0" smtClean="0">
                <a:ln>
                  <a:noFill/>
                </a:ln>
                <a:solidFill>
                  <a:srgbClr val="151515"/>
                </a:solidFill>
                <a:effectLst/>
                <a:latin typeface="RedHatMono"/>
                <a:cs typeface="Arial" pitchFamily="34" charset="0"/>
              </a:rPr>
              <a:t># yum install-</a:t>
            </a:r>
            <a:r>
              <a:rPr kumimoji="0" lang="en-US" sz="2400" b="1" i="0" u="none" strike="noStrike" cap="none" normalizeH="0" baseline="0" dirty="0" err="1" smtClean="0">
                <a:ln>
                  <a:noFill/>
                </a:ln>
                <a:solidFill>
                  <a:srgbClr val="151515"/>
                </a:solidFill>
                <a:effectLst/>
                <a:latin typeface="RedHatMono"/>
                <a:cs typeface="Arial" pitchFamily="34" charset="0"/>
              </a:rPr>
              <a:t>na</a:t>
            </a:r>
            <a:r>
              <a:rPr kumimoji="0" lang="en-US" sz="2400" b="1" i="0" u="none" strike="noStrike" cap="none" normalizeH="0" baseline="0" dirty="0" smtClean="0">
                <a:ln>
                  <a:noFill/>
                </a:ln>
                <a:solidFill>
                  <a:srgbClr val="151515"/>
                </a:solidFill>
                <a:effectLst/>
                <a:latin typeface="RedHatMono"/>
                <a:cs typeface="Arial" pitchFamily="34" charset="0"/>
              </a:rPr>
              <a:t> </a:t>
            </a:r>
            <a:r>
              <a:rPr kumimoji="0" lang="en-US" sz="2400" b="1" i="1" u="none" strike="noStrike" cap="none" normalizeH="0" baseline="0" dirty="0" err="1" smtClean="0">
                <a:ln>
                  <a:noFill/>
                </a:ln>
                <a:solidFill>
                  <a:srgbClr val="151515"/>
                </a:solidFill>
                <a:effectLst/>
                <a:latin typeface="RedHatMono"/>
                <a:cs typeface="Arial" pitchFamily="34" charset="0"/>
              </a:rPr>
              <a:t>name.architecture</a:t>
            </a:r>
            <a:endParaRPr kumimoji="0" lang="en-US" sz="2400" b="1" i="0" u="none" strike="noStrike" cap="none" normalizeH="0" baseline="0" dirty="0" smtClean="0">
              <a:ln>
                <a:noFill/>
              </a:ln>
              <a:solidFill>
                <a:srgbClr val="252525"/>
              </a:solidFill>
              <a:effectLst/>
              <a:latin typeface="RedHatText"/>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2400" b="0" i="0" u="none" strike="noStrike" cap="none" normalizeH="0" baseline="0" dirty="0" smtClean="0">
                <a:ln>
                  <a:noFill/>
                </a:ln>
                <a:solidFill>
                  <a:srgbClr val="252525"/>
                </a:solidFill>
                <a:effectLst/>
                <a:latin typeface="RedHatText"/>
                <a:cs typeface="Arial" pitchFamily="34" charset="0"/>
              </a:rPr>
              <a:t>Replace </a:t>
            </a:r>
            <a:r>
              <a:rPr kumimoji="0" lang="en-US" sz="2400" b="0" i="1" u="none" strike="noStrike" cap="none" normalizeH="0" baseline="0" dirty="0" smtClean="0">
                <a:ln>
                  <a:noFill/>
                </a:ln>
                <a:solidFill>
                  <a:srgbClr val="252525"/>
                </a:solidFill>
                <a:effectLst/>
                <a:latin typeface="RedHatText"/>
                <a:cs typeface="Arial" pitchFamily="34" charset="0"/>
              </a:rPr>
              <a:t>name</a:t>
            </a:r>
            <a:r>
              <a:rPr kumimoji="0" lang="en-US" sz="2400" b="0" i="0" u="none" strike="noStrike" cap="none" normalizeH="0" baseline="0" dirty="0" smtClean="0">
                <a:ln>
                  <a:noFill/>
                </a:ln>
                <a:solidFill>
                  <a:srgbClr val="252525"/>
                </a:solidFill>
                <a:effectLst/>
                <a:latin typeface="RedHatText"/>
                <a:cs typeface="Arial" pitchFamily="34" charset="0"/>
              </a:rPr>
              <a:t> and </a:t>
            </a:r>
            <a:r>
              <a:rPr kumimoji="0" lang="en-US" sz="2400" b="0" i="1" u="none" strike="noStrike" cap="none" normalizeH="0" baseline="0" dirty="0" smtClean="0">
                <a:ln>
                  <a:noFill/>
                </a:ln>
                <a:solidFill>
                  <a:srgbClr val="252525"/>
                </a:solidFill>
                <a:effectLst/>
                <a:latin typeface="RedHatText"/>
                <a:cs typeface="Arial" pitchFamily="34" charset="0"/>
              </a:rPr>
              <a:t>architecture</a:t>
            </a:r>
            <a:r>
              <a:rPr kumimoji="0" lang="en-US" sz="2400" b="0" i="0" u="none" strike="noStrike" cap="none" normalizeH="0" baseline="0" dirty="0" smtClean="0">
                <a:ln>
                  <a:noFill/>
                </a:ln>
                <a:solidFill>
                  <a:srgbClr val="252525"/>
                </a:solidFill>
                <a:effectLst/>
                <a:latin typeface="RedHatText"/>
                <a:cs typeface="Arial" pitchFamily="34" charset="0"/>
              </a:rPr>
              <a:t> with the exact name and architecture of the package.</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sz="2400" b="0" i="0" u="none" strike="noStrike" cap="none" normalizeH="0" baseline="0" dirty="0" smtClean="0">
              <a:ln>
                <a:noFill/>
              </a:ln>
              <a:solidFill>
                <a:srgbClr val="252525"/>
              </a:solidFill>
              <a:effectLst/>
              <a:latin typeface="RedHatText"/>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sz="2400" b="1" i="0" u="none" strike="noStrike" cap="none" normalizeH="0" baseline="0" dirty="0" smtClean="0">
                <a:ln>
                  <a:noFill/>
                </a:ln>
                <a:solidFill>
                  <a:srgbClr val="0070C0"/>
                </a:solidFill>
                <a:effectLst/>
                <a:latin typeface="RedHatText"/>
                <a:cs typeface="Arial" pitchFamily="34" charset="0"/>
              </a:rPr>
              <a:t>To install a package using its exact name, epoch, version, release, and architecture, use:</a:t>
            </a:r>
            <a:endParaRPr kumimoji="0" lang="en-US" sz="2400" b="1" i="0" u="none" strike="noStrike" cap="none" normalizeH="0" baseline="0" dirty="0" smtClean="0">
              <a:ln>
                <a:noFill/>
              </a:ln>
              <a:solidFill>
                <a:srgbClr val="0070C0"/>
              </a:solidFill>
              <a:effectLst/>
              <a:latin typeface="RedHatMono"/>
              <a:cs typeface="Arial"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sz="2400" b="0" i="0" u="none" strike="noStrike" cap="none" normalizeH="0" baseline="0" dirty="0" smtClean="0">
                <a:ln>
                  <a:noFill/>
                </a:ln>
                <a:solidFill>
                  <a:srgbClr val="151515"/>
                </a:solidFill>
                <a:effectLst/>
                <a:latin typeface="RedHatMono"/>
                <a:cs typeface="Arial" pitchFamily="34" charset="0"/>
              </a:rPr>
              <a:t># </a:t>
            </a:r>
            <a:r>
              <a:rPr kumimoji="0" lang="en-US" sz="2400" b="1" i="0" u="none" strike="noStrike" cap="none" normalizeH="0" baseline="0" dirty="0" smtClean="0">
                <a:ln>
                  <a:noFill/>
                </a:ln>
                <a:solidFill>
                  <a:srgbClr val="151515"/>
                </a:solidFill>
                <a:effectLst/>
                <a:latin typeface="RedHatMono"/>
                <a:cs typeface="Arial" pitchFamily="34" charset="0"/>
              </a:rPr>
              <a:t>yum install-</a:t>
            </a:r>
            <a:r>
              <a:rPr kumimoji="0" lang="en-US" sz="2400" b="1" i="0" u="none" strike="noStrike" cap="none" normalizeH="0" baseline="0" dirty="0" err="1" smtClean="0">
                <a:ln>
                  <a:noFill/>
                </a:ln>
                <a:solidFill>
                  <a:srgbClr val="151515"/>
                </a:solidFill>
                <a:effectLst/>
                <a:latin typeface="RedHatMono"/>
                <a:cs typeface="Arial" pitchFamily="34" charset="0"/>
              </a:rPr>
              <a:t>nevra</a:t>
            </a:r>
            <a:r>
              <a:rPr kumimoji="0" lang="en-US" sz="2400" b="1" i="0" u="none" strike="noStrike" cap="none" normalizeH="0" baseline="0" dirty="0" smtClean="0">
                <a:ln>
                  <a:noFill/>
                </a:ln>
                <a:solidFill>
                  <a:srgbClr val="151515"/>
                </a:solidFill>
                <a:effectLst/>
                <a:latin typeface="RedHatMono"/>
                <a:cs typeface="Arial" pitchFamily="34" charset="0"/>
              </a:rPr>
              <a:t> </a:t>
            </a:r>
            <a:r>
              <a:rPr kumimoji="0" lang="en-US" sz="2400" b="1" i="1" u="none" strike="noStrike" cap="none" normalizeH="0" baseline="0" dirty="0" err="1" smtClean="0">
                <a:ln>
                  <a:noFill/>
                </a:ln>
                <a:solidFill>
                  <a:srgbClr val="151515"/>
                </a:solidFill>
                <a:effectLst/>
                <a:latin typeface="RedHatMono"/>
                <a:cs typeface="Arial" pitchFamily="34" charset="0"/>
              </a:rPr>
              <a:t>name-epoch:version-release.architecture</a:t>
            </a:r>
            <a:endParaRPr kumimoji="0" lang="en-US" sz="2400" b="1" i="0" u="none" strike="noStrike" cap="none" normalizeH="0" baseline="0" dirty="0" smtClean="0">
              <a:ln>
                <a:noFill/>
              </a:ln>
              <a:solidFill>
                <a:srgbClr val="252525"/>
              </a:solidFill>
              <a:effectLst/>
              <a:latin typeface="RedHatText"/>
              <a:cs typeface="Arial"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sz="2400" b="0" i="0" u="none" strike="noStrike" cap="none" normalizeH="0" baseline="0" dirty="0" smtClean="0">
                <a:ln>
                  <a:noFill/>
                </a:ln>
                <a:solidFill>
                  <a:srgbClr val="252525"/>
                </a:solidFill>
                <a:effectLst/>
                <a:latin typeface="RedHatText"/>
                <a:cs typeface="Arial" pitchFamily="34" charset="0"/>
              </a:rPr>
              <a:t>Replace </a:t>
            </a:r>
            <a:r>
              <a:rPr kumimoji="0" lang="en-US" sz="2400" b="0" i="1" u="none" strike="noStrike" cap="none" normalizeH="0" baseline="0" dirty="0" smtClean="0">
                <a:ln>
                  <a:noFill/>
                </a:ln>
                <a:solidFill>
                  <a:srgbClr val="252525"/>
                </a:solidFill>
                <a:effectLst/>
                <a:latin typeface="RedHatText"/>
                <a:cs typeface="Arial" pitchFamily="34" charset="0"/>
              </a:rPr>
              <a:t>name</a:t>
            </a:r>
            <a:r>
              <a:rPr kumimoji="0" lang="en-US" sz="2400" b="0" i="0" u="none" strike="noStrike" cap="none" normalizeH="0" baseline="0" dirty="0" smtClean="0">
                <a:ln>
                  <a:noFill/>
                </a:ln>
                <a:solidFill>
                  <a:srgbClr val="252525"/>
                </a:solidFill>
                <a:effectLst/>
                <a:latin typeface="RedHatText"/>
                <a:cs typeface="Arial" pitchFamily="34" charset="0"/>
              </a:rPr>
              <a:t>, </a:t>
            </a:r>
            <a:r>
              <a:rPr kumimoji="0" lang="en-US" sz="2400" b="0" i="1" u="none" strike="noStrike" cap="none" normalizeH="0" baseline="0" dirty="0" smtClean="0">
                <a:ln>
                  <a:noFill/>
                </a:ln>
                <a:solidFill>
                  <a:srgbClr val="252525"/>
                </a:solidFill>
                <a:effectLst/>
                <a:latin typeface="RedHatText"/>
                <a:cs typeface="Arial" pitchFamily="34" charset="0"/>
              </a:rPr>
              <a:t>epoch</a:t>
            </a:r>
            <a:r>
              <a:rPr kumimoji="0" lang="en-US" sz="2400" b="0" i="0" u="none" strike="noStrike" cap="none" normalizeH="0" baseline="0" dirty="0" smtClean="0">
                <a:ln>
                  <a:noFill/>
                </a:ln>
                <a:solidFill>
                  <a:srgbClr val="252525"/>
                </a:solidFill>
                <a:effectLst/>
                <a:latin typeface="RedHatText"/>
                <a:cs typeface="Arial" pitchFamily="34" charset="0"/>
              </a:rPr>
              <a:t>, </a:t>
            </a:r>
            <a:r>
              <a:rPr kumimoji="0" lang="en-US" sz="2400" b="0" i="1" u="none" strike="noStrike" cap="none" normalizeH="0" baseline="0" dirty="0" smtClean="0">
                <a:ln>
                  <a:noFill/>
                </a:ln>
                <a:solidFill>
                  <a:srgbClr val="252525"/>
                </a:solidFill>
                <a:effectLst/>
                <a:latin typeface="RedHatText"/>
                <a:cs typeface="Arial" pitchFamily="34" charset="0"/>
              </a:rPr>
              <a:t>version</a:t>
            </a:r>
            <a:r>
              <a:rPr kumimoji="0" lang="en-US" sz="2400" b="0" i="0" u="none" strike="noStrike" cap="none" normalizeH="0" baseline="0" dirty="0" smtClean="0">
                <a:ln>
                  <a:noFill/>
                </a:ln>
                <a:solidFill>
                  <a:srgbClr val="252525"/>
                </a:solidFill>
                <a:effectLst/>
                <a:latin typeface="RedHatText"/>
                <a:cs typeface="Arial" pitchFamily="34" charset="0"/>
              </a:rPr>
              <a:t>, </a:t>
            </a:r>
            <a:r>
              <a:rPr kumimoji="0" lang="en-US" sz="2400" b="0" i="1" u="none" strike="noStrike" cap="none" normalizeH="0" baseline="0" dirty="0" smtClean="0">
                <a:ln>
                  <a:noFill/>
                </a:ln>
                <a:solidFill>
                  <a:srgbClr val="252525"/>
                </a:solidFill>
                <a:effectLst/>
                <a:latin typeface="RedHatText"/>
                <a:cs typeface="Arial" pitchFamily="34" charset="0"/>
              </a:rPr>
              <a:t>release</a:t>
            </a:r>
            <a:r>
              <a:rPr kumimoji="0" lang="en-US" sz="2400" b="0" i="0" u="none" strike="noStrike" cap="none" normalizeH="0" baseline="0" dirty="0" smtClean="0">
                <a:ln>
                  <a:noFill/>
                </a:ln>
                <a:solidFill>
                  <a:srgbClr val="252525"/>
                </a:solidFill>
                <a:effectLst/>
                <a:latin typeface="RedHatText"/>
                <a:cs typeface="Arial" pitchFamily="34" charset="0"/>
              </a:rPr>
              <a:t>, and </a:t>
            </a:r>
            <a:r>
              <a:rPr kumimoji="0" lang="en-US" sz="2400" b="0" i="1" u="none" strike="noStrike" cap="none" normalizeH="0" baseline="0" dirty="0" smtClean="0">
                <a:ln>
                  <a:noFill/>
                </a:ln>
                <a:solidFill>
                  <a:srgbClr val="252525"/>
                </a:solidFill>
                <a:effectLst/>
                <a:latin typeface="RedHatText"/>
                <a:cs typeface="Arial" pitchFamily="34" charset="0"/>
              </a:rPr>
              <a:t>architecture</a:t>
            </a:r>
            <a:r>
              <a:rPr kumimoji="0" lang="en-US" sz="2400" b="0" i="0" u="none" strike="noStrike" cap="none" normalizeH="0" baseline="0" dirty="0" smtClean="0">
                <a:ln>
                  <a:noFill/>
                </a:ln>
                <a:solidFill>
                  <a:srgbClr val="252525"/>
                </a:solidFill>
                <a:effectLst/>
                <a:latin typeface="RedHatText"/>
                <a:cs typeface="Arial" pitchFamily="34" charset="0"/>
              </a:rPr>
              <a:t> with the exact name, epoch, version, release, and architecture of the package.</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pitchFamily="34" charset="0"/>
              <a:cs typeface="Arial" pitchFamily="34" charset="0"/>
            </a:endParaRPr>
          </a:p>
        </p:txBody>
      </p:sp>
    </p:spTree>
    <p:extLst>
      <p:ext uri="{BB962C8B-B14F-4D97-AF65-F5344CB8AC3E}">
        <p14:creationId xmlns:p14="http://schemas.microsoft.com/office/powerpoint/2010/main" val="1334115815"/>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19324" y="5774190"/>
            <a:ext cx="1222425" cy="1096206"/>
          </a:xfrm>
          <a:prstGeom prst="rect">
            <a:avLst/>
          </a:prstGeom>
        </p:spPr>
      </p:pic>
      <p:pic>
        <p:nvPicPr>
          <p:cNvPr id="3" name="Picture 2"/>
          <p:cNvPicPr>
            <a:picLocks noChangeAspect="1"/>
          </p:cNvPicPr>
          <p:nvPr/>
        </p:nvPicPr>
        <p:blipFill>
          <a:blip r:embed="rId3"/>
          <a:stretch>
            <a:fillRect/>
          </a:stretch>
        </p:blipFill>
        <p:spPr>
          <a:xfrm>
            <a:off x="1858507" y="6502766"/>
            <a:ext cx="9902229" cy="204838"/>
          </a:xfrm>
          <a:prstGeom prst="rect">
            <a:avLst/>
          </a:prstGeom>
        </p:spPr>
      </p:pic>
      <p:pic>
        <p:nvPicPr>
          <p:cNvPr id="4" name="Picture 3"/>
          <p:cNvPicPr>
            <a:picLocks noChangeAspect="1"/>
          </p:cNvPicPr>
          <p:nvPr/>
        </p:nvPicPr>
        <p:blipFill>
          <a:blip r:embed="rId4"/>
          <a:stretch>
            <a:fillRect/>
          </a:stretch>
        </p:blipFill>
        <p:spPr>
          <a:xfrm>
            <a:off x="-119326" y="2284813"/>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 y="0"/>
            <a:ext cx="11057859" cy="1610200"/>
          </a:xfrm>
          <a:prstGeom prst="rect">
            <a:avLst/>
          </a:prstGeom>
        </p:spPr>
      </p:pic>
      <p:sp>
        <p:nvSpPr>
          <p:cNvPr id="8" name="TextBox 7"/>
          <p:cNvSpPr txBox="1"/>
          <p:nvPr/>
        </p:nvSpPr>
        <p:spPr>
          <a:xfrm>
            <a:off x="536510" y="236724"/>
            <a:ext cx="955710" cy="954107"/>
          </a:xfrm>
          <a:prstGeom prst="rect">
            <a:avLst/>
          </a:prstGeom>
          <a:noFill/>
        </p:spPr>
        <p:txBody>
          <a:bodyPr wrap="none" rtlCol="0">
            <a:spAutoFit/>
          </a:bodyPr>
          <a:lstStyle/>
          <a:p>
            <a:pPr algn="ctr"/>
            <a:r>
              <a:rPr lang="en-US" sz="2800" dirty="0" smtClean="0">
                <a:solidFill>
                  <a:schemeClr val="bg1"/>
                </a:solidFill>
                <a:latin typeface="Tajawal Medium" panose="00000600000000000000" pitchFamily="2" charset="-78"/>
                <a:cs typeface="Tajawal Medium" panose="00000600000000000000" pitchFamily="2" charset="-78"/>
              </a:rPr>
              <a:t>Chapter</a:t>
            </a:r>
          </a:p>
          <a:p>
            <a:pPr algn="ctr"/>
            <a:r>
              <a:rPr lang="en-US" sz="2800" dirty="0" smtClean="0">
                <a:solidFill>
                  <a:schemeClr val="bg1"/>
                </a:solidFill>
                <a:latin typeface="Tajawal Medium" panose="00000600000000000000" pitchFamily="2" charset="-78"/>
                <a:cs typeface="Tajawal Medium" panose="00000600000000000000" pitchFamily="2" charset="-78"/>
              </a:rPr>
              <a:t>13</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itle 9"/>
          <p:cNvSpPr>
            <a:spLocks noGrp="1"/>
          </p:cNvSpPr>
          <p:nvPr>
            <p:ph type="title"/>
          </p:nvPr>
        </p:nvSpPr>
        <p:spPr/>
        <p:txBody>
          <a:bodyPr>
            <a:normAutofit fontScale="90000"/>
          </a:bodyPr>
          <a:lstStyle/>
          <a:p>
            <a:pPr algn="ctr"/>
            <a:r>
              <a:rPr lang="en-US" sz="3200" dirty="0" smtClean="0"/>
              <a:t/>
            </a:r>
            <a:br>
              <a:rPr lang="en-US" sz="3200" dirty="0" smtClean="0"/>
            </a:br>
            <a:r>
              <a:rPr lang="en-US" sz="3200" dirty="0">
                <a:solidFill>
                  <a:schemeClr val="bg1"/>
                </a:solidFill>
              </a:rPr>
              <a:t/>
            </a:r>
            <a:br>
              <a:rPr lang="en-US" sz="3200" dirty="0">
                <a:solidFill>
                  <a:schemeClr val="bg1"/>
                </a:solidFill>
              </a:rPr>
            </a:br>
            <a:r>
              <a:rPr lang="en-US" sz="3200" dirty="0"/>
              <a:t/>
            </a:r>
            <a:br>
              <a:rPr lang="en-US" sz="3200" dirty="0"/>
            </a:br>
            <a:endParaRPr lang="ar-EG" sz="3200" dirty="0"/>
          </a:p>
        </p:txBody>
      </p:sp>
      <p:sp>
        <p:nvSpPr>
          <p:cNvPr id="12" name="Rectangle 11"/>
          <p:cNvSpPr/>
          <p:nvPr/>
        </p:nvSpPr>
        <p:spPr>
          <a:xfrm>
            <a:off x="2770347" y="512712"/>
            <a:ext cx="7405745" cy="584775"/>
          </a:xfrm>
          <a:prstGeom prst="rect">
            <a:avLst/>
          </a:prstGeom>
        </p:spPr>
        <p:txBody>
          <a:bodyPr wrap="none">
            <a:spAutoFit/>
          </a:bodyPr>
          <a:lstStyle/>
          <a:p>
            <a:r>
              <a:rPr lang="en-US" sz="3200" b="1" dirty="0" smtClean="0">
                <a:solidFill>
                  <a:srgbClr val="FF0000"/>
                </a:solidFill>
              </a:rPr>
              <a:t>Installing and updating software packages </a:t>
            </a:r>
            <a:endParaRPr lang="en-US" sz="3200" b="1" dirty="0" smtClean="0">
              <a:solidFill>
                <a:srgbClr val="FF0000"/>
              </a:solidFill>
            </a:endParaRPr>
          </a:p>
        </p:txBody>
      </p:sp>
      <p:sp>
        <p:nvSpPr>
          <p:cNvPr id="7" name="Rectangle 6"/>
          <p:cNvSpPr/>
          <p:nvPr/>
        </p:nvSpPr>
        <p:spPr>
          <a:xfrm>
            <a:off x="536510" y="1928145"/>
            <a:ext cx="11536165" cy="4524315"/>
          </a:xfrm>
          <a:prstGeom prst="rect">
            <a:avLst/>
          </a:prstGeom>
        </p:spPr>
        <p:txBody>
          <a:bodyPr wrap="square">
            <a:spAutoFit/>
          </a:bodyPr>
          <a:lstStyle/>
          <a:p>
            <a:pPr algn="ctr"/>
            <a:r>
              <a:rPr lang="en-US" sz="2400" b="1" dirty="0" smtClean="0">
                <a:solidFill>
                  <a:srgbClr val="92D050"/>
                </a:solidFill>
              </a:rPr>
              <a:t>Updating software packages</a:t>
            </a:r>
          </a:p>
          <a:p>
            <a:pPr algn="ctr"/>
            <a:endParaRPr lang="en-US" sz="2400" b="1" dirty="0" smtClean="0">
              <a:solidFill>
                <a:srgbClr val="92D050"/>
              </a:solidFill>
            </a:endParaRPr>
          </a:p>
          <a:p>
            <a:pPr marL="342900" indent="-342900">
              <a:buFont typeface="Wingdings" pitchFamily="2" charset="2"/>
              <a:buChar char="q"/>
            </a:pPr>
            <a:r>
              <a:rPr lang="en-US" sz="2400" b="1" dirty="0" smtClean="0"/>
              <a:t>yum</a:t>
            </a:r>
            <a:r>
              <a:rPr lang="en-US" sz="2400" dirty="0"/>
              <a:t> allows you to check if your system has any pending updates. You can list packages that need updating and choose to update a single package, multiple packages, or all packages at once. </a:t>
            </a:r>
            <a:endParaRPr lang="en-US" sz="2400" dirty="0" smtClean="0"/>
          </a:p>
          <a:p>
            <a:pPr marL="342900" indent="-342900">
              <a:buFont typeface="Wingdings" pitchFamily="2" charset="2"/>
              <a:buChar char="q"/>
            </a:pPr>
            <a:r>
              <a:rPr lang="en-US" sz="2400" dirty="0" smtClean="0"/>
              <a:t>If </a:t>
            </a:r>
            <a:r>
              <a:rPr lang="en-US" sz="2400" dirty="0"/>
              <a:t>any of the packages you choose to update have dependencies, they are updated as well.</a:t>
            </a:r>
          </a:p>
          <a:p>
            <a:pPr marL="342900" indent="-342900">
              <a:buFont typeface="Wingdings" pitchFamily="2" charset="2"/>
              <a:buChar char="Ø"/>
            </a:pPr>
            <a:r>
              <a:rPr lang="en-US" sz="2400" b="1" dirty="0" smtClean="0">
                <a:solidFill>
                  <a:srgbClr val="FF9518"/>
                </a:solidFill>
              </a:rPr>
              <a:t>The </a:t>
            </a:r>
            <a:r>
              <a:rPr lang="en-US" sz="2400" b="1" dirty="0">
                <a:solidFill>
                  <a:srgbClr val="FF9518"/>
                </a:solidFill>
              </a:rPr>
              <a:t>following section describes how to use yum to:</a:t>
            </a:r>
          </a:p>
          <a:p>
            <a:pPr marL="457200" indent="-457200" algn="ctr">
              <a:buFont typeface="+mj-lt"/>
              <a:buAutoNum type="arabicPeriod"/>
            </a:pPr>
            <a:r>
              <a:rPr lang="en-US" sz="2400" dirty="0"/>
              <a:t>Check for updates.</a:t>
            </a:r>
          </a:p>
          <a:p>
            <a:pPr marL="457200" indent="-457200" algn="ctr">
              <a:buFont typeface="+mj-lt"/>
              <a:buAutoNum type="arabicPeriod"/>
            </a:pPr>
            <a:r>
              <a:rPr lang="en-US" sz="2400" dirty="0"/>
              <a:t>Update a single package.</a:t>
            </a:r>
          </a:p>
          <a:p>
            <a:pPr marL="457200" indent="-457200" algn="ctr">
              <a:buFont typeface="+mj-lt"/>
              <a:buAutoNum type="arabicPeriod"/>
            </a:pPr>
            <a:r>
              <a:rPr lang="en-US" sz="2400" dirty="0"/>
              <a:t>Update a package group.</a:t>
            </a:r>
          </a:p>
          <a:p>
            <a:pPr marL="457200" indent="-457200" algn="ctr">
              <a:buFont typeface="+mj-lt"/>
              <a:buAutoNum type="arabicPeriod"/>
            </a:pPr>
            <a:r>
              <a:rPr lang="en-US" sz="2400" dirty="0"/>
              <a:t>Update all packages and their dependencies.</a:t>
            </a:r>
          </a:p>
        </p:txBody>
      </p:sp>
    </p:spTree>
    <p:extLst>
      <p:ext uri="{BB962C8B-B14F-4D97-AF65-F5344CB8AC3E}">
        <p14:creationId xmlns:p14="http://schemas.microsoft.com/office/powerpoint/2010/main" val="1334115815"/>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19324" y="5774190"/>
            <a:ext cx="1222425" cy="1096206"/>
          </a:xfrm>
          <a:prstGeom prst="rect">
            <a:avLst/>
          </a:prstGeom>
        </p:spPr>
      </p:pic>
      <p:pic>
        <p:nvPicPr>
          <p:cNvPr id="3" name="Picture 2"/>
          <p:cNvPicPr>
            <a:picLocks noChangeAspect="1"/>
          </p:cNvPicPr>
          <p:nvPr/>
        </p:nvPicPr>
        <p:blipFill>
          <a:blip r:embed="rId3"/>
          <a:stretch>
            <a:fillRect/>
          </a:stretch>
        </p:blipFill>
        <p:spPr>
          <a:xfrm>
            <a:off x="1858507" y="6502766"/>
            <a:ext cx="9902229" cy="204838"/>
          </a:xfrm>
          <a:prstGeom prst="rect">
            <a:avLst/>
          </a:prstGeom>
        </p:spPr>
      </p:pic>
      <p:pic>
        <p:nvPicPr>
          <p:cNvPr id="4" name="Picture 3"/>
          <p:cNvPicPr>
            <a:picLocks noChangeAspect="1"/>
          </p:cNvPicPr>
          <p:nvPr/>
        </p:nvPicPr>
        <p:blipFill>
          <a:blip r:embed="rId4"/>
          <a:stretch>
            <a:fillRect/>
          </a:stretch>
        </p:blipFill>
        <p:spPr>
          <a:xfrm>
            <a:off x="-119326" y="2284813"/>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 y="0"/>
            <a:ext cx="11057859" cy="1610200"/>
          </a:xfrm>
          <a:prstGeom prst="rect">
            <a:avLst/>
          </a:prstGeom>
        </p:spPr>
      </p:pic>
      <p:sp>
        <p:nvSpPr>
          <p:cNvPr id="8" name="TextBox 7"/>
          <p:cNvSpPr txBox="1"/>
          <p:nvPr/>
        </p:nvSpPr>
        <p:spPr>
          <a:xfrm>
            <a:off x="536510" y="236724"/>
            <a:ext cx="955710" cy="954107"/>
          </a:xfrm>
          <a:prstGeom prst="rect">
            <a:avLst/>
          </a:prstGeom>
          <a:noFill/>
        </p:spPr>
        <p:txBody>
          <a:bodyPr wrap="none" rtlCol="0">
            <a:spAutoFit/>
          </a:bodyPr>
          <a:lstStyle/>
          <a:p>
            <a:pPr algn="ctr"/>
            <a:r>
              <a:rPr lang="en-US" sz="2800" dirty="0" smtClean="0">
                <a:solidFill>
                  <a:schemeClr val="bg1"/>
                </a:solidFill>
                <a:latin typeface="Tajawal Medium" panose="00000600000000000000" pitchFamily="2" charset="-78"/>
                <a:cs typeface="Tajawal Medium" panose="00000600000000000000" pitchFamily="2" charset="-78"/>
              </a:rPr>
              <a:t>Chapter</a:t>
            </a:r>
          </a:p>
          <a:p>
            <a:pPr algn="ctr"/>
            <a:r>
              <a:rPr lang="en-US" sz="2800" dirty="0" smtClean="0">
                <a:solidFill>
                  <a:schemeClr val="bg1"/>
                </a:solidFill>
                <a:latin typeface="Tajawal Medium" panose="00000600000000000000" pitchFamily="2" charset="-78"/>
                <a:cs typeface="Tajawal Medium" panose="00000600000000000000" pitchFamily="2" charset="-78"/>
              </a:rPr>
              <a:t>13</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itle 9"/>
          <p:cNvSpPr>
            <a:spLocks noGrp="1"/>
          </p:cNvSpPr>
          <p:nvPr>
            <p:ph type="title"/>
          </p:nvPr>
        </p:nvSpPr>
        <p:spPr/>
        <p:txBody>
          <a:bodyPr>
            <a:normAutofit fontScale="90000"/>
          </a:bodyPr>
          <a:lstStyle/>
          <a:p>
            <a:pPr algn="ctr"/>
            <a:r>
              <a:rPr lang="en-US" sz="3200" dirty="0" smtClean="0"/>
              <a:t/>
            </a:r>
            <a:br>
              <a:rPr lang="en-US" sz="3200" dirty="0" smtClean="0"/>
            </a:br>
            <a:r>
              <a:rPr lang="en-US" sz="3200" dirty="0">
                <a:solidFill>
                  <a:schemeClr val="bg1"/>
                </a:solidFill>
              </a:rPr>
              <a:t/>
            </a:r>
            <a:br>
              <a:rPr lang="en-US" sz="3200" dirty="0">
                <a:solidFill>
                  <a:schemeClr val="bg1"/>
                </a:solidFill>
              </a:rPr>
            </a:br>
            <a:r>
              <a:rPr lang="en-US" sz="3200" dirty="0"/>
              <a:t/>
            </a:r>
            <a:br>
              <a:rPr lang="en-US" sz="3200" dirty="0"/>
            </a:br>
            <a:endParaRPr lang="ar-EG" sz="3200" dirty="0"/>
          </a:p>
        </p:txBody>
      </p:sp>
      <p:sp>
        <p:nvSpPr>
          <p:cNvPr id="12" name="Rectangle 11"/>
          <p:cNvSpPr/>
          <p:nvPr/>
        </p:nvSpPr>
        <p:spPr>
          <a:xfrm>
            <a:off x="2770347" y="512712"/>
            <a:ext cx="7405745" cy="584775"/>
          </a:xfrm>
          <a:prstGeom prst="rect">
            <a:avLst/>
          </a:prstGeom>
        </p:spPr>
        <p:txBody>
          <a:bodyPr wrap="none">
            <a:spAutoFit/>
          </a:bodyPr>
          <a:lstStyle/>
          <a:p>
            <a:r>
              <a:rPr lang="en-US" sz="3200" b="1" dirty="0" smtClean="0">
                <a:solidFill>
                  <a:srgbClr val="FF0000"/>
                </a:solidFill>
              </a:rPr>
              <a:t>Installing and updating software packages </a:t>
            </a:r>
            <a:endParaRPr lang="en-US" sz="3200" b="1" dirty="0" smtClean="0">
              <a:solidFill>
                <a:srgbClr val="FF0000"/>
              </a:solidFill>
            </a:endParaRPr>
          </a:p>
        </p:txBody>
      </p:sp>
      <p:sp>
        <p:nvSpPr>
          <p:cNvPr id="7" name="Rectangle 1"/>
          <p:cNvSpPr>
            <a:spLocks noChangeArrowheads="1"/>
          </p:cNvSpPr>
          <p:nvPr/>
        </p:nvSpPr>
        <p:spPr bwMode="auto">
          <a:xfrm>
            <a:off x="536510" y="1423588"/>
            <a:ext cx="10376640" cy="4431983"/>
          </a:xfrm>
          <a:prstGeom prst="rect">
            <a:avLst/>
          </a:prstGeom>
          <a:noFill/>
          <a:ln>
            <a:noFill/>
          </a:ln>
          <a:effectLst/>
        </p:spPr>
        <p:txBody>
          <a:bodyPr vert="horz" wrap="square" lIns="0" tIns="0" rIns="0" bIns="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400" b="0" i="0" u="none" strike="noStrike" cap="none" normalizeH="0" baseline="0" dirty="0" smtClean="0">
                <a:ln>
                  <a:noFill/>
                </a:ln>
                <a:solidFill>
                  <a:srgbClr val="252525"/>
                </a:solidFill>
                <a:effectLst/>
                <a:latin typeface="RedHatDisplay"/>
                <a:cs typeface="Arial" pitchFamily="34" charset="0"/>
              </a:rPr>
              <a:t>1.</a:t>
            </a:r>
            <a:r>
              <a:rPr kumimoji="0" lang="en-US" sz="2400" b="1" i="0" u="sng" strike="noStrike" cap="none" normalizeH="0" baseline="0" dirty="0" smtClean="0">
                <a:ln>
                  <a:noFill/>
                </a:ln>
                <a:solidFill>
                  <a:srgbClr val="FF9518"/>
                </a:solidFill>
                <a:effectLst/>
                <a:latin typeface="RedHatDisplay"/>
                <a:cs typeface="Arial" pitchFamily="34" charset="0"/>
              </a:rPr>
              <a:t> Checking for updates with YUM</a:t>
            </a:r>
          </a:p>
          <a:p>
            <a:pPr marL="0" marR="0" lvl="0" indent="0" algn="ctr" defTabSz="914400" rtl="0" eaLnBrk="1" fontAlgn="base" latinLnBrk="0" hangingPunct="1">
              <a:lnSpc>
                <a:spcPct val="100000"/>
              </a:lnSpc>
              <a:spcBef>
                <a:spcPct val="0"/>
              </a:spcBef>
              <a:spcAft>
                <a:spcPct val="0"/>
              </a:spcAft>
              <a:buClrTx/>
              <a:buSzTx/>
              <a:buFontTx/>
              <a:buNone/>
              <a:tabLst/>
            </a:pPr>
            <a:endParaRPr kumimoji="0" lang="en-US" sz="2400" b="1" i="0" u="sng" strike="noStrike" cap="none" normalizeH="0" baseline="0" dirty="0" smtClean="0">
              <a:ln>
                <a:noFill/>
              </a:ln>
              <a:solidFill>
                <a:srgbClr val="FF9518"/>
              </a:solidFill>
              <a:effectLst/>
              <a:latin typeface="RedHatDisplay"/>
              <a:cs typeface="Arial" pitchFamily="34" charset="0"/>
            </a:endParaRPr>
          </a:p>
          <a:p>
            <a:pPr marL="342900" marR="0" lvl="0" indent="-342900" algn="l" defTabSz="914400" rtl="0" eaLnBrk="0" fontAlgn="base" latinLnBrk="0" hangingPunct="0">
              <a:lnSpc>
                <a:spcPct val="100000"/>
              </a:lnSpc>
              <a:spcBef>
                <a:spcPct val="0"/>
              </a:spcBef>
              <a:spcAft>
                <a:spcPct val="0"/>
              </a:spcAft>
              <a:buClrTx/>
              <a:buSzTx/>
              <a:buFont typeface="Wingdings" pitchFamily="2" charset="2"/>
              <a:buChar char="q"/>
              <a:tabLst/>
            </a:pPr>
            <a:r>
              <a:rPr kumimoji="0" lang="en-US" sz="2400" b="0" i="0" u="none" strike="noStrike" cap="none" normalizeH="0" baseline="0" dirty="0" smtClean="0">
                <a:ln>
                  <a:noFill/>
                </a:ln>
                <a:solidFill>
                  <a:srgbClr val="252525"/>
                </a:solidFill>
                <a:effectLst/>
                <a:latin typeface="RedHatText"/>
                <a:cs typeface="Arial" pitchFamily="34" charset="0"/>
              </a:rPr>
              <a:t>The following procedure describes how to check the available updates for packages installed on your system using </a:t>
            </a:r>
            <a:r>
              <a:rPr kumimoji="0" lang="en-US" sz="2400" b="0" i="0" u="none" strike="noStrike" cap="none" normalizeH="0" baseline="0" dirty="0" smtClean="0">
                <a:ln>
                  <a:noFill/>
                </a:ln>
                <a:solidFill>
                  <a:srgbClr val="000000"/>
                </a:solidFill>
                <a:effectLst/>
                <a:latin typeface="RedHatMono"/>
                <a:cs typeface="Arial" pitchFamily="34" charset="0"/>
              </a:rPr>
              <a:t>yum</a:t>
            </a:r>
            <a:r>
              <a:rPr kumimoji="0" lang="en-US" sz="2400" b="0" i="0" u="none" strike="noStrike" cap="none" normalizeH="0" baseline="0" dirty="0" smtClean="0">
                <a:ln>
                  <a:noFill/>
                </a:ln>
                <a:solidFill>
                  <a:srgbClr val="252525"/>
                </a:solidFill>
                <a:effectLst/>
                <a:latin typeface="RedHatText"/>
                <a:cs typeface="Arial" pitchFamily="34" charset="0"/>
              </a:rPr>
              <a:t>.</a:t>
            </a:r>
            <a:endParaRPr kumimoji="0" lang="en-US" sz="2400" b="0" i="0" u="none" strike="noStrike" cap="none" normalizeH="0" baseline="0" dirty="0" smtClean="0">
              <a:ln>
                <a:noFill/>
              </a:ln>
              <a:solidFill>
                <a:schemeClr val="tx1"/>
              </a:solidFill>
              <a:effectLst/>
              <a:latin typeface="Arial" pitchFamily="34" charset="0"/>
              <a:cs typeface="Arial" pitchFamily="34" charset="0"/>
            </a:endParaRPr>
          </a:p>
          <a:p>
            <a:pPr marL="342900" marR="0" lvl="0" indent="-342900" algn="l" defTabSz="914400" rtl="0" eaLnBrk="0" fontAlgn="base" latinLnBrk="0" hangingPunct="0">
              <a:lnSpc>
                <a:spcPct val="100000"/>
              </a:lnSpc>
              <a:spcBef>
                <a:spcPct val="0"/>
              </a:spcBef>
              <a:spcAft>
                <a:spcPct val="0"/>
              </a:spcAft>
              <a:buClrTx/>
              <a:buSzTx/>
              <a:buFont typeface="Wingdings" pitchFamily="2" charset="2"/>
              <a:buChar char="Ø"/>
              <a:tabLst/>
            </a:pPr>
            <a:r>
              <a:rPr kumimoji="0" lang="en-US" sz="2400" b="1" i="0" u="none" strike="noStrike" cap="none" normalizeH="0" baseline="0" dirty="0" smtClean="0">
                <a:ln>
                  <a:noFill/>
                </a:ln>
                <a:solidFill>
                  <a:srgbClr val="252525"/>
                </a:solidFill>
                <a:effectLst/>
                <a:latin typeface="RedHatText"/>
                <a:cs typeface="Arial" pitchFamily="34" charset="0"/>
              </a:rPr>
              <a:t>Procedure</a:t>
            </a:r>
            <a:endParaRPr kumimoji="0" lang="en-US" sz="2400" b="0" i="0" u="none" strike="noStrike" cap="none" normalizeH="0" baseline="0" dirty="0" smtClean="0">
              <a:ln>
                <a:noFill/>
              </a:ln>
              <a:solidFill>
                <a:srgbClr val="252525"/>
              </a:solidFill>
              <a:effectLst/>
              <a:latin typeface="RedHatText"/>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sz="2400" b="0" i="0" u="none" strike="noStrike" cap="none" normalizeH="0" baseline="0" dirty="0" smtClean="0">
                <a:ln>
                  <a:noFill/>
                </a:ln>
                <a:solidFill>
                  <a:srgbClr val="252525"/>
                </a:solidFill>
                <a:effectLst/>
                <a:latin typeface="RedHatText"/>
                <a:cs typeface="Arial" pitchFamily="34" charset="0"/>
              </a:rPr>
              <a:t>To see which packages installed on your system have available updates, use:</a:t>
            </a:r>
            <a:endParaRPr kumimoji="0" lang="en-US" sz="2400" b="0" i="0" u="none" strike="noStrike" cap="none" normalizeH="0" baseline="0" dirty="0" smtClean="0">
              <a:ln>
                <a:noFill/>
              </a:ln>
              <a:solidFill>
                <a:srgbClr val="151515"/>
              </a:solidFill>
              <a:effectLst/>
              <a:latin typeface="RedHatMono"/>
              <a:cs typeface="Arial"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sz="2400" b="1" i="0" u="none" strike="noStrike" cap="none" normalizeH="0" baseline="0" dirty="0" smtClean="0">
                <a:ln>
                  <a:noFill/>
                </a:ln>
                <a:solidFill>
                  <a:srgbClr val="00B0F0"/>
                </a:solidFill>
                <a:effectLst/>
                <a:latin typeface="RedHatMono"/>
                <a:cs typeface="Arial" pitchFamily="34" charset="0"/>
              </a:rPr>
              <a:t># yum check-update</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sz="2400" b="0" i="0" u="none" strike="noStrike" cap="none" normalizeH="0" baseline="0" dirty="0" smtClean="0">
              <a:ln>
                <a:noFill/>
              </a:ln>
              <a:solidFill>
                <a:srgbClr val="252525"/>
              </a:solidFill>
              <a:effectLst/>
              <a:latin typeface="RedHatText"/>
              <a:cs typeface="Arial" pitchFamily="34" charset="0"/>
            </a:endParaRPr>
          </a:p>
          <a:p>
            <a:pPr marL="342900" marR="0" lvl="0" indent="-342900" algn="l" defTabSz="914400" rtl="0" eaLnBrk="0" fontAlgn="base" latinLnBrk="0" hangingPunct="0">
              <a:lnSpc>
                <a:spcPct val="100000"/>
              </a:lnSpc>
              <a:spcBef>
                <a:spcPct val="0"/>
              </a:spcBef>
              <a:spcAft>
                <a:spcPct val="0"/>
              </a:spcAft>
              <a:buClrTx/>
              <a:buSzTx/>
              <a:buFont typeface="Wingdings" pitchFamily="2" charset="2"/>
              <a:buChar char="Ø"/>
              <a:tabLst/>
            </a:pPr>
            <a:r>
              <a:rPr kumimoji="0" lang="en-US" sz="2400" b="0" i="0" u="none" strike="noStrike" cap="none" normalizeH="0" baseline="0" dirty="0" smtClean="0">
                <a:ln>
                  <a:noFill/>
                </a:ln>
                <a:solidFill>
                  <a:srgbClr val="252525"/>
                </a:solidFill>
                <a:effectLst/>
                <a:latin typeface="RedHatText"/>
                <a:cs typeface="Arial" pitchFamily="34" charset="0"/>
              </a:rPr>
              <a:t>The output returns the list of packages and their dependencies that have an update available.</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pitchFamily="34" charset="0"/>
              <a:cs typeface="Arial" pitchFamily="34" charset="0"/>
            </a:endParaRPr>
          </a:p>
        </p:txBody>
      </p:sp>
    </p:spTree>
    <p:extLst>
      <p:ext uri="{BB962C8B-B14F-4D97-AF65-F5344CB8AC3E}">
        <p14:creationId xmlns:p14="http://schemas.microsoft.com/office/powerpoint/2010/main" val="1334115815"/>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19324" y="5774190"/>
            <a:ext cx="1222425" cy="1096206"/>
          </a:xfrm>
          <a:prstGeom prst="rect">
            <a:avLst/>
          </a:prstGeom>
        </p:spPr>
      </p:pic>
      <p:pic>
        <p:nvPicPr>
          <p:cNvPr id="3" name="Picture 2"/>
          <p:cNvPicPr>
            <a:picLocks noChangeAspect="1"/>
          </p:cNvPicPr>
          <p:nvPr/>
        </p:nvPicPr>
        <p:blipFill>
          <a:blip r:embed="rId3"/>
          <a:stretch>
            <a:fillRect/>
          </a:stretch>
        </p:blipFill>
        <p:spPr>
          <a:xfrm>
            <a:off x="1858507" y="6502766"/>
            <a:ext cx="9902229" cy="204838"/>
          </a:xfrm>
          <a:prstGeom prst="rect">
            <a:avLst/>
          </a:prstGeom>
        </p:spPr>
      </p:pic>
      <p:pic>
        <p:nvPicPr>
          <p:cNvPr id="4" name="Picture 3"/>
          <p:cNvPicPr>
            <a:picLocks noChangeAspect="1"/>
          </p:cNvPicPr>
          <p:nvPr/>
        </p:nvPicPr>
        <p:blipFill>
          <a:blip r:embed="rId4"/>
          <a:stretch>
            <a:fillRect/>
          </a:stretch>
        </p:blipFill>
        <p:spPr>
          <a:xfrm>
            <a:off x="-119326" y="2284813"/>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 y="0"/>
            <a:ext cx="11057859" cy="1610200"/>
          </a:xfrm>
          <a:prstGeom prst="rect">
            <a:avLst/>
          </a:prstGeom>
        </p:spPr>
      </p:pic>
      <p:sp>
        <p:nvSpPr>
          <p:cNvPr id="8" name="TextBox 7"/>
          <p:cNvSpPr txBox="1"/>
          <p:nvPr/>
        </p:nvSpPr>
        <p:spPr>
          <a:xfrm>
            <a:off x="536510" y="236724"/>
            <a:ext cx="955710" cy="954107"/>
          </a:xfrm>
          <a:prstGeom prst="rect">
            <a:avLst/>
          </a:prstGeom>
          <a:noFill/>
        </p:spPr>
        <p:txBody>
          <a:bodyPr wrap="none" rtlCol="0">
            <a:spAutoFit/>
          </a:bodyPr>
          <a:lstStyle/>
          <a:p>
            <a:pPr algn="ctr"/>
            <a:r>
              <a:rPr lang="en-US" sz="2800" dirty="0" smtClean="0">
                <a:solidFill>
                  <a:schemeClr val="bg1"/>
                </a:solidFill>
                <a:latin typeface="Tajawal Medium" panose="00000600000000000000" pitchFamily="2" charset="-78"/>
                <a:cs typeface="Tajawal Medium" panose="00000600000000000000" pitchFamily="2" charset="-78"/>
              </a:rPr>
              <a:t>Chapter</a:t>
            </a:r>
          </a:p>
          <a:p>
            <a:pPr algn="ctr"/>
            <a:r>
              <a:rPr lang="en-US" sz="2800" dirty="0" smtClean="0">
                <a:solidFill>
                  <a:schemeClr val="bg1"/>
                </a:solidFill>
                <a:latin typeface="Tajawal Medium" panose="00000600000000000000" pitchFamily="2" charset="-78"/>
                <a:cs typeface="Tajawal Medium" panose="00000600000000000000" pitchFamily="2" charset="-78"/>
              </a:rPr>
              <a:t>13</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itle 9"/>
          <p:cNvSpPr>
            <a:spLocks noGrp="1"/>
          </p:cNvSpPr>
          <p:nvPr>
            <p:ph type="title"/>
          </p:nvPr>
        </p:nvSpPr>
        <p:spPr/>
        <p:txBody>
          <a:bodyPr>
            <a:normAutofit fontScale="90000"/>
          </a:bodyPr>
          <a:lstStyle/>
          <a:p>
            <a:pPr algn="ctr"/>
            <a:r>
              <a:rPr lang="en-US" sz="3200" dirty="0" smtClean="0"/>
              <a:t/>
            </a:r>
            <a:br>
              <a:rPr lang="en-US" sz="3200" dirty="0" smtClean="0"/>
            </a:br>
            <a:r>
              <a:rPr lang="en-US" sz="3200" dirty="0">
                <a:solidFill>
                  <a:schemeClr val="bg1"/>
                </a:solidFill>
              </a:rPr>
              <a:t/>
            </a:r>
            <a:br>
              <a:rPr lang="en-US" sz="3200" dirty="0">
                <a:solidFill>
                  <a:schemeClr val="bg1"/>
                </a:solidFill>
              </a:rPr>
            </a:br>
            <a:r>
              <a:rPr lang="en-US" sz="3200" dirty="0"/>
              <a:t/>
            </a:r>
            <a:br>
              <a:rPr lang="en-US" sz="3200" dirty="0"/>
            </a:br>
            <a:endParaRPr lang="ar-EG" sz="3200" dirty="0"/>
          </a:p>
        </p:txBody>
      </p:sp>
      <p:sp>
        <p:nvSpPr>
          <p:cNvPr id="12" name="Rectangle 11"/>
          <p:cNvSpPr/>
          <p:nvPr/>
        </p:nvSpPr>
        <p:spPr>
          <a:xfrm>
            <a:off x="2770347" y="512712"/>
            <a:ext cx="7405745" cy="584775"/>
          </a:xfrm>
          <a:prstGeom prst="rect">
            <a:avLst/>
          </a:prstGeom>
        </p:spPr>
        <p:txBody>
          <a:bodyPr wrap="none">
            <a:spAutoFit/>
          </a:bodyPr>
          <a:lstStyle/>
          <a:p>
            <a:r>
              <a:rPr lang="en-US" sz="3200" b="1" dirty="0" smtClean="0">
                <a:solidFill>
                  <a:srgbClr val="FF0000"/>
                </a:solidFill>
              </a:rPr>
              <a:t>Installing and updating software packages </a:t>
            </a:r>
            <a:endParaRPr lang="en-US" sz="3200" b="1" dirty="0" smtClean="0">
              <a:solidFill>
                <a:srgbClr val="FF0000"/>
              </a:solidFill>
            </a:endParaRPr>
          </a:p>
        </p:txBody>
      </p:sp>
      <p:sp>
        <p:nvSpPr>
          <p:cNvPr id="7" name="Rectangle 1"/>
          <p:cNvSpPr>
            <a:spLocks noChangeArrowheads="1"/>
          </p:cNvSpPr>
          <p:nvPr/>
        </p:nvSpPr>
        <p:spPr bwMode="auto">
          <a:xfrm>
            <a:off x="231820" y="1423588"/>
            <a:ext cx="11788478" cy="4431983"/>
          </a:xfrm>
          <a:prstGeom prst="rect">
            <a:avLst/>
          </a:prstGeom>
          <a:noFill/>
          <a:ln w="9525">
            <a:solidFill>
              <a:schemeClr val="tx1"/>
            </a:solidFill>
            <a:miter lim="800000"/>
            <a:headEnd/>
            <a:tailEnd/>
          </a:ln>
          <a:effectLst/>
        </p:spPr>
        <p:txBody>
          <a:bodyPr vert="horz" wrap="square" lIns="0" tIns="0" rIns="0" bIns="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400" b="0" i="0" u="none" strike="noStrike" cap="none" normalizeH="0" baseline="0" dirty="0" smtClean="0">
                <a:ln>
                  <a:noFill/>
                </a:ln>
                <a:solidFill>
                  <a:srgbClr val="252525"/>
                </a:solidFill>
                <a:effectLst/>
                <a:latin typeface="RedHatDisplay"/>
                <a:cs typeface="Arial" pitchFamily="34" charset="0"/>
              </a:rPr>
              <a:t>2</a:t>
            </a:r>
            <a:r>
              <a:rPr kumimoji="0" lang="en-US" sz="2400" b="1" i="0" u="none" strike="noStrike" cap="none" normalizeH="0" baseline="0" dirty="0" smtClean="0">
                <a:ln>
                  <a:noFill/>
                </a:ln>
                <a:solidFill>
                  <a:srgbClr val="252525"/>
                </a:solidFill>
                <a:effectLst/>
                <a:latin typeface="RedHatDisplay"/>
                <a:cs typeface="Arial" pitchFamily="34" charset="0"/>
              </a:rPr>
              <a:t>. Updating a single package with YUM</a:t>
            </a:r>
          </a:p>
          <a:p>
            <a:pPr marL="0" marR="0" lvl="0" indent="0" algn="ctr" defTabSz="914400" rtl="0" eaLnBrk="1" fontAlgn="base" latinLnBrk="0" hangingPunct="1">
              <a:lnSpc>
                <a:spcPct val="100000"/>
              </a:lnSpc>
              <a:spcBef>
                <a:spcPct val="0"/>
              </a:spcBef>
              <a:spcAft>
                <a:spcPct val="0"/>
              </a:spcAft>
              <a:buClrTx/>
              <a:buSzTx/>
              <a:buFontTx/>
              <a:buNone/>
              <a:tabLst/>
            </a:pPr>
            <a:endParaRPr kumimoji="0" lang="en-US" sz="2400" b="1" i="0" u="none" strike="noStrike" cap="none" normalizeH="0" baseline="0" dirty="0" smtClean="0">
              <a:ln>
                <a:noFill/>
              </a:ln>
              <a:solidFill>
                <a:srgbClr val="252525"/>
              </a:solidFill>
              <a:effectLst/>
              <a:latin typeface="RedHatDisplay"/>
              <a:cs typeface="Arial" pitchFamily="34" charset="0"/>
            </a:endParaRPr>
          </a:p>
          <a:p>
            <a:pPr marL="342900" marR="0" lvl="0" indent="-342900" algn="l" defTabSz="914400" rtl="0" eaLnBrk="0" fontAlgn="base" latinLnBrk="0" hangingPunct="0">
              <a:lnSpc>
                <a:spcPct val="100000"/>
              </a:lnSpc>
              <a:spcBef>
                <a:spcPct val="0"/>
              </a:spcBef>
              <a:spcAft>
                <a:spcPct val="0"/>
              </a:spcAft>
              <a:buClrTx/>
              <a:buSzTx/>
              <a:buFont typeface="Wingdings" pitchFamily="2" charset="2"/>
              <a:buChar char="q"/>
              <a:tabLst/>
            </a:pPr>
            <a:r>
              <a:rPr kumimoji="0" lang="en-US" sz="2400" b="0" i="0" u="none" strike="noStrike" cap="none" normalizeH="0" baseline="0" dirty="0" smtClean="0">
                <a:ln>
                  <a:noFill/>
                </a:ln>
                <a:solidFill>
                  <a:srgbClr val="252525"/>
                </a:solidFill>
                <a:effectLst/>
                <a:latin typeface="RedHatText"/>
                <a:cs typeface="Arial" pitchFamily="34" charset="0"/>
              </a:rPr>
              <a:t>Use the following procedure to update a single package and its dependencies using </a:t>
            </a:r>
            <a:r>
              <a:rPr kumimoji="0" lang="en-US" sz="2400" b="0" i="0" u="none" strike="noStrike" cap="none" normalizeH="0" baseline="0" dirty="0" smtClean="0">
                <a:ln>
                  <a:noFill/>
                </a:ln>
                <a:solidFill>
                  <a:srgbClr val="000000"/>
                </a:solidFill>
                <a:effectLst/>
                <a:latin typeface="RedHatMono"/>
                <a:cs typeface="Arial" pitchFamily="34" charset="0"/>
              </a:rPr>
              <a:t>yum</a:t>
            </a:r>
            <a:r>
              <a:rPr kumimoji="0" lang="en-US" sz="2400" b="0" i="0" u="none" strike="noStrike" cap="none" normalizeH="0" baseline="0" dirty="0" smtClean="0">
                <a:ln>
                  <a:noFill/>
                </a:ln>
                <a:solidFill>
                  <a:srgbClr val="252525"/>
                </a:solidFill>
                <a:effectLst/>
                <a:latin typeface="RedHatText"/>
                <a:cs typeface="Arial" pitchFamily="34" charset="0"/>
              </a:rPr>
              <a:t>.</a:t>
            </a:r>
          </a:p>
          <a:p>
            <a:pPr marR="0" lvl="0" algn="l" defTabSz="914400" rtl="0" eaLnBrk="0" fontAlgn="base" latinLnBrk="0" hangingPunct="0">
              <a:lnSpc>
                <a:spcPct val="100000"/>
              </a:lnSpc>
              <a:spcBef>
                <a:spcPct val="0"/>
              </a:spcBef>
              <a:spcAft>
                <a:spcPct val="0"/>
              </a:spcAft>
              <a:buClrTx/>
              <a:buSzTx/>
              <a:tabLst/>
            </a:pPr>
            <a:endParaRPr kumimoji="0" lang="en-US" sz="24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sz="2400" b="0" i="0" u="none" strike="noStrike" cap="none" normalizeH="0" baseline="0" dirty="0" smtClean="0">
                <a:ln>
                  <a:noFill/>
                </a:ln>
                <a:solidFill>
                  <a:srgbClr val="FF0000"/>
                </a:solidFill>
                <a:effectLst/>
                <a:latin typeface="RedHatText"/>
                <a:cs typeface="Arial" pitchFamily="34" charset="0"/>
              </a:rPr>
              <a:t>To update a package, use:</a:t>
            </a:r>
            <a:endParaRPr kumimoji="0" lang="en-US" sz="2400" b="0" i="0" u="none" strike="noStrike" cap="none" normalizeH="0" baseline="0" dirty="0" smtClean="0">
              <a:ln>
                <a:noFill/>
              </a:ln>
              <a:solidFill>
                <a:srgbClr val="FF0000"/>
              </a:solidFill>
              <a:effectLst/>
              <a:latin typeface="RedHatMono"/>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2400" b="1" i="0" u="none" strike="noStrike" cap="none" normalizeH="0" baseline="0" dirty="0" smtClean="0">
                <a:ln>
                  <a:noFill/>
                </a:ln>
                <a:solidFill>
                  <a:srgbClr val="151515"/>
                </a:solidFill>
                <a:effectLst/>
                <a:latin typeface="RedHatMono"/>
                <a:cs typeface="Arial" pitchFamily="34" charset="0"/>
              </a:rPr>
              <a:t>                   # yum update </a:t>
            </a:r>
            <a:r>
              <a:rPr kumimoji="0" lang="en-US" sz="2400" b="1" i="1" u="none" strike="noStrike" cap="none" normalizeH="0" baseline="0" dirty="0" smtClean="0">
                <a:ln>
                  <a:noFill/>
                </a:ln>
                <a:solidFill>
                  <a:srgbClr val="151515"/>
                </a:solidFill>
                <a:effectLst/>
                <a:latin typeface="RedHatMono"/>
                <a:cs typeface="Arial" pitchFamily="34" charset="0"/>
              </a:rPr>
              <a:t>package-name</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sz="2400" b="1" i="0" u="none" strike="noStrike" cap="none" normalizeH="0" baseline="0" dirty="0" smtClean="0">
              <a:ln>
                <a:noFill/>
              </a:ln>
              <a:solidFill>
                <a:srgbClr val="252525"/>
              </a:solidFill>
              <a:effectLst/>
              <a:latin typeface="RedHatText"/>
              <a:cs typeface="Arial" pitchFamily="34" charset="0"/>
            </a:endParaRPr>
          </a:p>
          <a:p>
            <a:pPr marL="342900" marR="0" lvl="0" indent="-342900" algn="l" defTabSz="914400" rtl="0" eaLnBrk="0" fontAlgn="base" latinLnBrk="0" hangingPunct="0">
              <a:lnSpc>
                <a:spcPct val="100000"/>
              </a:lnSpc>
              <a:spcBef>
                <a:spcPct val="0"/>
              </a:spcBef>
              <a:spcAft>
                <a:spcPct val="0"/>
              </a:spcAft>
              <a:buClrTx/>
              <a:buSzTx/>
              <a:buFont typeface="Wingdings" pitchFamily="2" charset="2"/>
              <a:buChar char="q"/>
              <a:tabLst/>
            </a:pPr>
            <a:r>
              <a:rPr kumimoji="0" lang="en-US" sz="2400" b="0" i="0" u="none" strike="noStrike" cap="none" normalizeH="0" baseline="0" dirty="0" smtClean="0">
                <a:ln>
                  <a:noFill/>
                </a:ln>
                <a:solidFill>
                  <a:srgbClr val="252525"/>
                </a:solidFill>
                <a:effectLst/>
                <a:latin typeface="RedHatText"/>
                <a:cs typeface="Arial" pitchFamily="34" charset="0"/>
              </a:rPr>
              <a:t>Replace </a:t>
            </a:r>
            <a:r>
              <a:rPr kumimoji="0" lang="en-US" sz="2400" b="0" i="1" u="none" strike="noStrike" cap="none" normalizeH="0" baseline="0" dirty="0" smtClean="0">
                <a:ln>
                  <a:noFill/>
                </a:ln>
                <a:solidFill>
                  <a:srgbClr val="252525"/>
                </a:solidFill>
                <a:effectLst/>
                <a:latin typeface="RedHatText"/>
                <a:cs typeface="Arial" pitchFamily="34" charset="0"/>
              </a:rPr>
              <a:t>package-name</a:t>
            </a:r>
            <a:r>
              <a:rPr kumimoji="0" lang="en-US" sz="2400" b="0" i="0" u="none" strike="noStrike" cap="none" normalizeH="0" baseline="0" dirty="0" smtClean="0">
                <a:ln>
                  <a:noFill/>
                </a:ln>
                <a:solidFill>
                  <a:srgbClr val="252525"/>
                </a:solidFill>
                <a:effectLst/>
                <a:latin typeface="RedHatText"/>
                <a:cs typeface="Arial" pitchFamily="34" charset="0"/>
              </a:rPr>
              <a:t> with the name of the package.</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sz="2400" b="1" i="0" u="none" strike="noStrike" cap="none" normalizeH="0" baseline="0" dirty="0" smtClean="0">
                <a:ln>
                  <a:noFill/>
                </a:ln>
                <a:solidFill>
                  <a:srgbClr val="FFC000"/>
                </a:solidFill>
                <a:effectLst/>
                <a:latin typeface="RedHatText"/>
                <a:cs typeface="Arial" pitchFamily="34" charset="0"/>
                <a:sym typeface="Wingdings" pitchFamily="2" charset="2"/>
              </a:rPr>
              <a:t></a:t>
            </a:r>
            <a:r>
              <a:rPr kumimoji="0" lang="en-US" sz="2400" b="1" i="0" u="none" strike="noStrike" cap="none" normalizeH="0" baseline="0" dirty="0" smtClean="0">
                <a:ln>
                  <a:noFill/>
                </a:ln>
                <a:solidFill>
                  <a:srgbClr val="92D050"/>
                </a:solidFill>
                <a:effectLst/>
                <a:latin typeface="RedHatText"/>
                <a:cs typeface="Arial" pitchFamily="34" charset="0"/>
              </a:rPr>
              <a:t>Important</a:t>
            </a:r>
            <a:endParaRPr kumimoji="0" lang="en-US" sz="2400" b="0" i="0" u="none" strike="noStrike" cap="none" normalizeH="0" baseline="0" dirty="0" smtClean="0">
              <a:ln>
                <a:noFill/>
              </a:ln>
              <a:solidFill>
                <a:srgbClr val="92D050"/>
              </a:solidFill>
              <a:effectLst/>
              <a:latin typeface="RedHatText"/>
              <a:cs typeface="Arial" pitchFamily="34" charset="0"/>
            </a:endParaRPr>
          </a:p>
          <a:p>
            <a:pPr marL="342900" marR="0" lvl="0" indent="-342900" algn="l" defTabSz="914400" rtl="0" eaLnBrk="0" fontAlgn="base" latinLnBrk="0" hangingPunct="0">
              <a:lnSpc>
                <a:spcPct val="100000"/>
              </a:lnSpc>
              <a:spcBef>
                <a:spcPct val="0"/>
              </a:spcBef>
              <a:spcAft>
                <a:spcPct val="0"/>
              </a:spcAft>
              <a:buClrTx/>
              <a:buSzTx/>
              <a:buFont typeface="Wingdings" pitchFamily="2" charset="2"/>
              <a:buChar char="q"/>
              <a:tabLst/>
            </a:pPr>
            <a:r>
              <a:rPr kumimoji="0" lang="en-US" sz="2400" b="0" i="0" u="none" strike="noStrike" cap="none" normalizeH="0" baseline="0" dirty="0" smtClean="0">
                <a:ln>
                  <a:noFill/>
                </a:ln>
                <a:solidFill>
                  <a:srgbClr val="FFC000"/>
                </a:solidFill>
                <a:effectLst/>
                <a:latin typeface="RedHatText"/>
                <a:cs typeface="Arial" pitchFamily="34" charset="0"/>
              </a:rPr>
              <a:t>When applying updates to kernel, </a:t>
            </a:r>
            <a:r>
              <a:rPr kumimoji="0" lang="en-US" sz="2400" b="1" i="0" u="none" strike="noStrike" cap="none" normalizeH="0" baseline="0" dirty="0" smtClean="0">
                <a:ln>
                  <a:noFill/>
                </a:ln>
                <a:solidFill>
                  <a:srgbClr val="FFC000"/>
                </a:solidFill>
                <a:effectLst/>
                <a:latin typeface="RedHatText"/>
                <a:cs typeface="Arial" pitchFamily="34" charset="0"/>
              </a:rPr>
              <a:t>yum</a:t>
            </a:r>
            <a:r>
              <a:rPr kumimoji="0" lang="en-US" sz="2400" b="0" i="0" u="none" strike="noStrike" cap="none" normalizeH="0" baseline="0" dirty="0" smtClean="0">
                <a:ln>
                  <a:noFill/>
                </a:ln>
                <a:solidFill>
                  <a:srgbClr val="FFC000"/>
                </a:solidFill>
                <a:effectLst/>
                <a:latin typeface="RedHatText"/>
                <a:cs typeface="Arial" pitchFamily="34" charset="0"/>
              </a:rPr>
              <a:t> always </a:t>
            </a:r>
            <a:r>
              <a:rPr kumimoji="0" lang="en-US" sz="2400" b="1" i="0" u="none" strike="noStrike" cap="none" normalizeH="0" baseline="0" dirty="0" smtClean="0">
                <a:ln>
                  <a:noFill/>
                </a:ln>
                <a:solidFill>
                  <a:srgbClr val="FFC000"/>
                </a:solidFill>
                <a:effectLst/>
                <a:latin typeface="RedHatText"/>
                <a:cs typeface="Arial" pitchFamily="34" charset="0"/>
              </a:rPr>
              <a:t>installs</a:t>
            </a:r>
            <a:r>
              <a:rPr kumimoji="0" lang="en-US" sz="2400" b="0" i="0" u="none" strike="noStrike" cap="none" normalizeH="0" baseline="0" dirty="0" smtClean="0">
                <a:ln>
                  <a:noFill/>
                </a:ln>
                <a:solidFill>
                  <a:srgbClr val="FFC000"/>
                </a:solidFill>
                <a:effectLst/>
                <a:latin typeface="RedHatText"/>
                <a:cs typeface="Arial" pitchFamily="34" charset="0"/>
              </a:rPr>
              <a:t> a new kernel regardless of whether you are using the </a:t>
            </a:r>
            <a:r>
              <a:rPr kumimoji="0" lang="en-US" sz="2400" b="0" i="0" u="none" strike="noStrike" cap="none" normalizeH="0" baseline="0" dirty="0" smtClean="0">
                <a:ln>
                  <a:noFill/>
                </a:ln>
                <a:solidFill>
                  <a:srgbClr val="FFC000"/>
                </a:solidFill>
                <a:effectLst/>
                <a:latin typeface="RedHatMono"/>
                <a:cs typeface="Arial" pitchFamily="34" charset="0"/>
              </a:rPr>
              <a:t>yum update</a:t>
            </a:r>
            <a:r>
              <a:rPr kumimoji="0" lang="en-US" sz="2400" b="0" i="0" u="none" strike="noStrike" cap="none" normalizeH="0" baseline="0" dirty="0" smtClean="0">
                <a:ln>
                  <a:noFill/>
                </a:ln>
                <a:solidFill>
                  <a:srgbClr val="FFC000"/>
                </a:solidFill>
                <a:effectLst/>
                <a:latin typeface="RedHatText"/>
                <a:cs typeface="Arial" pitchFamily="34" charset="0"/>
              </a:rPr>
              <a:t> or </a:t>
            </a:r>
            <a:r>
              <a:rPr kumimoji="0" lang="en-US" sz="2400" b="0" i="0" u="none" strike="noStrike" cap="none" normalizeH="0" baseline="0" dirty="0" smtClean="0">
                <a:ln>
                  <a:noFill/>
                </a:ln>
                <a:solidFill>
                  <a:srgbClr val="FFC000"/>
                </a:solidFill>
                <a:effectLst/>
                <a:latin typeface="RedHatMono"/>
                <a:cs typeface="Arial" pitchFamily="34" charset="0"/>
              </a:rPr>
              <a:t>yum install</a:t>
            </a:r>
            <a:r>
              <a:rPr kumimoji="0" lang="en-US" sz="2400" b="0" i="0" u="none" strike="noStrike" cap="none" normalizeH="0" baseline="0" dirty="0" smtClean="0">
                <a:ln>
                  <a:noFill/>
                </a:ln>
                <a:solidFill>
                  <a:srgbClr val="FFC000"/>
                </a:solidFill>
                <a:effectLst/>
                <a:latin typeface="RedHatText"/>
                <a:cs typeface="Arial" pitchFamily="34" charset="0"/>
              </a:rPr>
              <a:t> command. </a:t>
            </a:r>
            <a:endParaRPr kumimoji="0" lang="en-US" sz="2400" b="0" i="0" u="none" strike="noStrike" cap="none" normalizeH="0" baseline="0" dirty="0" smtClean="0">
              <a:ln>
                <a:noFill/>
              </a:ln>
              <a:solidFill>
                <a:srgbClr val="FFC000"/>
              </a:solidFill>
              <a:effectLst/>
              <a:latin typeface="Arial" pitchFamily="34" charset="0"/>
              <a:cs typeface="Arial" pitchFamily="34" charset="0"/>
            </a:endParaRPr>
          </a:p>
        </p:txBody>
      </p:sp>
    </p:spTree>
    <p:extLst>
      <p:ext uri="{BB962C8B-B14F-4D97-AF65-F5344CB8AC3E}">
        <p14:creationId xmlns:p14="http://schemas.microsoft.com/office/powerpoint/2010/main" val="1334115815"/>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19324" y="5774190"/>
            <a:ext cx="1222425" cy="1096206"/>
          </a:xfrm>
          <a:prstGeom prst="rect">
            <a:avLst/>
          </a:prstGeom>
        </p:spPr>
      </p:pic>
      <p:pic>
        <p:nvPicPr>
          <p:cNvPr id="3" name="Picture 2"/>
          <p:cNvPicPr>
            <a:picLocks noChangeAspect="1"/>
          </p:cNvPicPr>
          <p:nvPr/>
        </p:nvPicPr>
        <p:blipFill>
          <a:blip r:embed="rId3"/>
          <a:stretch>
            <a:fillRect/>
          </a:stretch>
        </p:blipFill>
        <p:spPr>
          <a:xfrm>
            <a:off x="1858507" y="6502766"/>
            <a:ext cx="9902229" cy="204838"/>
          </a:xfrm>
          <a:prstGeom prst="rect">
            <a:avLst/>
          </a:prstGeom>
        </p:spPr>
      </p:pic>
      <p:pic>
        <p:nvPicPr>
          <p:cNvPr id="4" name="Picture 3"/>
          <p:cNvPicPr>
            <a:picLocks noChangeAspect="1"/>
          </p:cNvPicPr>
          <p:nvPr/>
        </p:nvPicPr>
        <p:blipFill>
          <a:blip r:embed="rId4"/>
          <a:stretch>
            <a:fillRect/>
          </a:stretch>
        </p:blipFill>
        <p:spPr>
          <a:xfrm>
            <a:off x="-119326" y="2284813"/>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 y="0"/>
            <a:ext cx="11057859" cy="1610200"/>
          </a:xfrm>
          <a:prstGeom prst="rect">
            <a:avLst/>
          </a:prstGeom>
        </p:spPr>
      </p:pic>
      <p:sp>
        <p:nvSpPr>
          <p:cNvPr id="8" name="TextBox 7"/>
          <p:cNvSpPr txBox="1"/>
          <p:nvPr/>
        </p:nvSpPr>
        <p:spPr>
          <a:xfrm>
            <a:off x="536510" y="236724"/>
            <a:ext cx="955710" cy="954107"/>
          </a:xfrm>
          <a:prstGeom prst="rect">
            <a:avLst/>
          </a:prstGeom>
          <a:noFill/>
        </p:spPr>
        <p:txBody>
          <a:bodyPr wrap="none" rtlCol="0">
            <a:spAutoFit/>
          </a:bodyPr>
          <a:lstStyle/>
          <a:p>
            <a:pPr algn="ctr"/>
            <a:r>
              <a:rPr lang="en-US" sz="2800" dirty="0" smtClean="0">
                <a:solidFill>
                  <a:schemeClr val="bg1"/>
                </a:solidFill>
                <a:latin typeface="Tajawal Medium" panose="00000600000000000000" pitchFamily="2" charset="-78"/>
                <a:cs typeface="Tajawal Medium" panose="00000600000000000000" pitchFamily="2" charset="-78"/>
              </a:rPr>
              <a:t>Chapter</a:t>
            </a:r>
          </a:p>
          <a:p>
            <a:pPr algn="ctr"/>
            <a:r>
              <a:rPr lang="en-US" sz="2800" dirty="0" smtClean="0">
                <a:solidFill>
                  <a:schemeClr val="bg1"/>
                </a:solidFill>
                <a:latin typeface="Tajawal Medium" panose="00000600000000000000" pitchFamily="2" charset="-78"/>
                <a:cs typeface="Tajawal Medium" panose="00000600000000000000" pitchFamily="2" charset="-78"/>
              </a:rPr>
              <a:t>13</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itle 9"/>
          <p:cNvSpPr>
            <a:spLocks noGrp="1"/>
          </p:cNvSpPr>
          <p:nvPr>
            <p:ph type="title"/>
          </p:nvPr>
        </p:nvSpPr>
        <p:spPr/>
        <p:txBody>
          <a:bodyPr>
            <a:normAutofit fontScale="90000"/>
          </a:bodyPr>
          <a:lstStyle/>
          <a:p>
            <a:pPr algn="ctr"/>
            <a:r>
              <a:rPr lang="en-US" sz="3200" dirty="0" smtClean="0"/>
              <a:t/>
            </a:r>
            <a:br>
              <a:rPr lang="en-US" sz="3200" dirty="0" smtClean="0"/>
            </a:br>
            <a:r>
              <a:rPr lang="en-US" sz="3200" dirty="0">
                <a:solidFill>
                  <a:schemeClr val="bg1"/>
                </a:solidFill>
              </a:rPr>
              <a:t/>
            </a:r>
            <a:br>
              <a:rPr lang="en-US" sz="3200" dirty="0">
                <a:solidFill>
                  <a:schemeClr val="bg1"/>
                </a:solidFill>
              </a:rPr>
            </a:br>
            <a:r>
              <a:rPr lang="en-US" sz="3200" dirty="0"/>
              <a:t/>
            </a:r>
            <a:br>
              <a:rPr lang="en-US" sz="3200" dirty="0"/>
            </a:br>
            <a:endParaRPr lang="ar-EG" sz="3200" dirty="0"/>
          </a:p>
        </p:txBody>
      </p:sp>
      <p:sp>
        <p:nvSpPr>
          <p:cNvPr id="12" name="Rectangle 11"/>
          <p:cNvSpPr/>
          <p:nvPr/>
        </p:nvSpPr>
        <p:spPr>
          <a:xfrm>
            <a:off x="2770347" y="512712"/>
            <a:ext cx="7405745" cy="584775"/>
          </a:xfrm>
          <a:prstGeom prst="rect">
            <a:avLst/>
          </a:prstGeom>
        </p:spPr>
        <p:txBody>
          <a:bodyPr wrap="none">
            <a:spAutoFit/>
          </a:bodyPr>
          <a:lstStyle/>
          <a:p>
            <a:r>
              <a:rPr lang="en-US" sz="3200" b="1" dirty="0" smtClean="0">
                <a:solidFill>
                  <a:srgbClr val="FF0000"/>
                </a:solidFill>
              </a:rPr>
              <a:t>Installing and updating software packages </a:t>
            </a:r>
            <a:endParaRPr lang="en-US" sz="3200" b="1" dirty="0" smtClean="0">
              <a:solidFill>
                <a:srgbClr val="FF0000"/>
              </a:solidFill>
            </a:endParaRPr>
          </a:p>
        </p:txBody>
      </p:sp>
      <p:sp>
        <p:nvSpPr>
          <p:cNvPr id="7" name="Rectangle 1"/>
          <p:cNvSpPr>
            <a:spLocks noChangeArrowheads="1"/>
          </p:cNvSpPr>
          <p:nvPr/>
        </p:nvSpPr>
        <p:spPr bwMode="auto">
          <a:xfrm>
            <a:off x="270457" y="1360785"/>
            <a:ext cx="11490280" cy="3323987"/>
          </a:xfrm>
          <a:prstGeom prst="rect">
            <a:avLst/>
          </a:prstGeom>
          <a:noFill/>
          <a:ln>
            <a:noFill/>
          </a:ln>
          <a:effectLst/>
        </p:spPr>
        <p:txBody>
          <a:bodyPr vert="horz" wrap="square" lIns="0" tIns="0" rIns="0" bIns="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400" b="1" i="0" u="none" strike="noStrike" cap="none" normalizeH="0" baseline="0" dirty="0" smtClean="0">
                <a:ln>
                  <a:noFill/>
                </a:ln>
                <a:solidFill>
                  <a:srgbClr val="92D050"/>
                </a:solidFill>
                <a:effectLst/>
                <a:latin typeface="RedHatDisplay"/>
                <a:cs typeface="Arial" pitchFamily="34" charset="0"/>
              </a:rPr>
              <a:t>3. Updating a package group with YUM</a:t>
            </a:r>
          </a:p>
          <a:p>
            <a:pPr marL="342900" marR="0" lvl="0" indent="-342900" algn="l" defTabSz="914400" rtl="0" eaLnBrk="0" fontAlgn="base" latinLnBrk="0" hangingPunct="0">
              <a:lnSpc>
                <a:spcPct val="100000"/>
              </a:lnSpc>
              <a:spcBef>
                <a:spcPct val="0"/>
              </a:spcBef>
              <a:spcAft>
                <a:spcPct val="0"/>
              </a:spcAft>
              <a:buClrTx/>
              <a:buSzTx/>
              <a:buFont typeface="Wingdings" pitchFamily="2" charset="2"/>
              <a:buChar char="q"/>
              <a:tabLst/>
            </a:pPr>
            <a:r>
              <a:rPr kumimoji="0" lang="en-US" sz="2400" b="0" i="0" u="none" strike="noStrike" cap="none" normalizeH="0" baseline="0" dirty="0" smtClean="0">
                <a:ln>
                  <a:noFill/>
                </a:ln>
                <a:solidFill>
                  <a:srgbClr val="252525"/>
                </a:solidFill>
                <a:effectLst/>
                <a:latin typeface="RedHatText"/>
                <a:cs typeface="Arial" pitchFamily="34" charset="0"/>
              </a:rPr>
              <a:t>Use the following procedure to update a group of packages and their dependencies using </a:t>
            </a:r>
            <a:r>
              <a:rPr kumimoji="0" lang="en-US" sz="2400" b="0" i="0" u="none" strike="noStrike" cap="none" normalizeH="0" baseline="0" dirty="0" smtClean="0">
                <a:ln>
                  <a:noFill/>
                </a:ln>
                <a:solidFill>
                  <a:srgbClr val="000000"/>
                </a:solidFill>
                <a:effectLst/>
                <a:latin typeface="RedHatMono"/>
                <a:cs typeface="Arial" pitchFamily="34" charset="0"/>
              </a:rPr>
              <a:t>yum</a:t>
            </a:r>
            <a:r>
              <a:rPr kumimoji="0" lang="en-US" sz="2400" b="0" i="0" u="none" strike="noStrike" cap="none" normalizeH="0" baseline="0" dirty="0" smtClean="0">
                <a:ln>
                  <a:noFill/>
                </a:ln>
                <a:solidFill>
                  <a:srgbClr val="252525"/>
                </a:solidFill>
                <a:effectLst/>
                <a:latin typeface="RedHatText"/>
                <a:cs typeface="Arial" pitchFamily="34" charset="0"/>
              </a:rPr>
              <a:t>.</a:t>
            </a:r>
            <a:endParaRPr kumimoji="0" lang="en-US" sz="24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2400" b="1" i="0" u="none" strike="noStrike" cap="none" normalizeH="0" baseline="0" dirty="0" smtClean="0">
                <a:ln>
                  <a:noFill/>
                </a:ln>
                <a:solidFill>
                  <a:srgbClr val="252525"/>
                </a:solidFill>
                <a:effectLst/>
                <a:latin typeface="RedHatText"/>
                <a:cs typeface="Arial" pitchFamily="34" charset="0"/>
              </a:rPr>
              <a:t> </a:t>
            </a:r>
          </a:p>
          <a:p>
            <a:pPr marL="342900" marR="0" lvl="0" indent="-342900" algn="l" defTabSz="914400" rtl="0" eaLnBrk="0" fontAlgn="base" latinLnBrk="0" hangingPunct="0">
              <a:lnSpc>
                <a:spcPct val="100000"/>
              </a:lnSpc>
              <a:spcBef>
                <a:spcPct val="0"/>
              </a:spcBef>
              <a:spcAft>
                <a:spcPct val="0"/>
              </a:spcAft>
              <a:buClrTx/>
              <a:buSzTx/>
              <a:buFont typeface="Wingdings" pitchFamily="2" charset="2"/>
              <a:buChar char="v"/>
              <a:tabLst/>
            </a:pPr>
            <a:r>
              <a:rPr kumimoji="0" lang="en-US" sz="2400" b="1" i="0" u="none" strike="noStrike" cap="none" normalizeH="0" baseline="0" dirty="0" smtClean="0">
                <a:ln>
                  <a:noFill/>
                </a:ln>
                <a:solidFill>
                  <a:srgbClr val="252525"/>
                </a:solidFill>
                <a:effectLst/>
                <a:latin typeface="RedHatText"/>
                <a:cs typeface="Arial" pitchFamily="34" charset="0"/>
              </a:rPr>
              <a:t>Procedure</a:t>
            </a:r>
            <a:endParaRPr kumimoji="0" lang="en-US" sz="2400" b="0" i="0" u="none" strike="noStrike" cap="none" normalizeH="0" baseline="0" dirty="0" smtClean="0">
              <a:ln>
                <a:noFill/>
              </a:ln>
              <a:solidFill>
                <a:srgbClr val="252525"/>
              </a:solidFill>
              <a:effectLst/>
              <a:latin typeface="RedHatText"/>
              <a:cs typeface="Arial" pitchFamily="34" charset="0"/>
            </a:endParaRPr>
          </a:p>
          <a:p>
            <a:pPr lvl="2" eaLnBrk="0" fontAlgn="base" hangingPunct="0">
              <a:spcBef>
                <a:spcPct val="0"/>
              </a:spcBef>
              <a:spcAft>
                <a:spcPct val="0"/>
              </a:spcAft>
              <a:buFontTx/>
              <a:buChar char="•"/>
            </a:pPr>
            <a:r>
              <a:rPr kumimoji="0" lang="en-US" sz="2400" b="1" i="0" u="none" strike="noStrike" cap="none" normalizeH="0" baseline="0" dirty="0" smtClean="0">
                <a:ln>
                  <a:noFill/>
                </a:ln>
                <a:solidFill>
                  <a:srgbClr val="FF0000"/>
                </a:solidFill>
                <a:effectLst/>
                <a:latin typeface="RedHatText"/>
                <a:cs typeface="Arial" pitchFamily="34" charset="0"/>
              </a:rPr>
              <a:t>To update a package group, use:</a:t>
            </a:r>
            <a:endParaRPr kumimoji="0" lang="en-US" sz="2400" b="1" i="0" u="none" strike="noStrike" cap="none" normalizeH="0" baseline="0" dirty="0" smtClean="0">
              <a:ln>
                <a:noFill/>
              </a:ln>
              <a:solidFill>
                <a:srgbClr val="FF0000"/>
              </a:solidFill>
              <a:effectLst/>
              <a:latin typeface="RedHatMono"/>
              <a:cs typeface="Arial"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sz="2400" b="1" i="0" u="none" strike="noStrike" cap="none" normalizeH="0" baseline="0" dirty="0" smtClean="0">
                <a:ln>
                  <a:noFill/>
                </a:ln>
                <a:solidFill>
                  <a:srgbClr val="151515"/>
                </a:solidFill>
                <a:effectLst/>
                <a:latin typeface="RedHatMono"/>
                <a:cs typeface="Arial" pitchFamily="34" charset="0"/>
              </a:rPr>
              <a:t># yum group update </a:t>
            </a:r>
            <a:r>
              <a:rPr kumimoji="0" lang="en-US" sz="2400" b="1" i="1" u="none" strike="noStrike" cap="none" normalizeH="0" baseline="0" dirty="0" smtClean="0">
                <a:ln>
                  <a:noFill/>
                </a:ln>
                <a:solidFill>
                  <a:srgbClr val="151515"/>
                </a:solidFill>
                <a:effectLst/>
                <a:latin typeface="RedHatMono"/>
                <a:cs typeface="Arial" pitchFamily="34" charset="0"/>
              </a:rPr>
              <a:t>group-name</a:t>
            </a:r>
            <a:endParaRPr kumimoji="0" lang="en-US" sz="2400" b="1" i="0" u="none" strike="noStrike" cap="none" normalizeH="0" baseline="0" dirty="0" smtClean="0">
              <a:ln>
                <a:noFill/>
              </a:ln>
              <a:solidFill>
                <a:srgbClr val="252525"/>
              </a:solidFill>
              <a:effectLst/>
              <a:latin typeface="RedHatText"/>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2400" b="0" i="0" u="none" strike="noStrike" cap="none" normalizeH="0" baseline="0" dirty="0" smtClean="0">
                <a:ln>
                  <a:noFill/>
                </a:ln>
                <a:solidFill>
                  <a:srgbClr val="252525"/>
                </a:solidFill>
                <a:effectLst/>
                <a:latin typeface="RedHatText"/>
                <a:cs typeface="Arial" pitchFamily="34" charset="0"/>
              </a:rPr>
              <a:t>Replace </a:t>
            </a:r>
            <a:r>
              <a:rPr kumimoji="0" lang="en-US" sz="2400" b="0" i="1" u="none" strike="noStrike" cap="none" normalizeH="0" baseline="0" dirty="0" smtClean="0">
                <a:ln>
                  <a:noFill/>
                </a:ln>
                <a:solidFill>
                  <a:srgbClr val="252525"/>
                </a:solidFill>
                <a:effectLst/>
                <a:latin typeface="RedHatText"/>
                <a:cs typeface="Arial" pitchFamily="34" charset="0"/>
              </a:rPr>
              <a:t>group-name</a:t>
            </a:r>
            <a:r>
              <a:rPr kumimoji="0" lang="en-US" sz="2400" b="0" i="0" u="none" strike="noStrike" cap="none" normalizeH="0" baseline="0" dirty="0" smtClean="0">
                <a:ln>
                  <a:noFill/>
                </a:ln>
                <a:solidFill>
                  <a:srgbClr val="252525"/>
                </a:solidFill>
                <a:effectLst/>
                <a:latin typeface="RedHatText"/>
                <a:cs typeface="Arial" pitchFamily="34" charset="0"/>
              </a:rPr>
              <a:t> with the name of the package group.</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pitchFamily="34" charset="0"/>
              <a:cs typeface="Arial" pitchFamily="34" charset="0"/>
            </a:endParaRPr>
          </a:p>
        </p:txBody>
      </p:sp>
    </p:spTree>
    <p:extLst>
      <p:ext uri="{BB962C8B-B14F-4D97-AF65-F5344CB8AC3E}">
        <p14:creationId xmlns:p14="http://schemas.microsoft.com/office/powerpoint/2010/main" val="1334115815"/>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19324" y="5774190"/>
            <a:ext cx="1222425" cy="1096206"/>
          </a:xfrm>
          <a:prstGeom prst="rect">
            <a:avLst/>
          </a:prstGeom>
        </p:spPr>
      </p:pic>
      <p:pic>
        <p:nvPicPr>
          <p:cNvPr id="3" name="Picture 2"/>
          <p:cNvPicPr>
            <a:picLocks noChangeAspect="1"/>
          </p:cNvPicPr>
          <p:nvPr/>
        </p:nvPicPr>
        <p:blipFill>
          <a:blip r:embed="rId3"/>
          <a:stretch>
            <a:fillRect/>
          </a:stretch>
        </p:blipFill>
        <p:spPr>
          <a:xfrm>
            <a:off x="1858507" y="6502766"/>
            <a:ext cx="9902229" cy="204838"/>
          </a:xfrm>
          <a:prstGeom prst="rect">
            <a:avLst/>
          </a:prstGeom>
        </p:spPr>
      </p:pic>
      <p:pic>
        <p:nvPicPr>
          <p:cNvPr id="4" name="Picture 3"/>
          <p:cNvPicPr>
            <a:picLocks noChangeAspect="1"/>
          </p:cNvPicPr>
          <p:nvPr/>
        </p:nvPicPr>
        <p:blipFill>
          <a:blip r:embed="rId4"/>
          <a:stretch>
            <a:fillRect/>
          </a:stretch>
        </p:blipFill>
        <p:spPr>
          <a:xfrm>
            <a:off x="-119326" y="2284813"/>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 y="0"/>
            <a:ext cx="11057859" cy="1610200"/>
          </a:xfrm>
          <a:prstGeom prst="rect">
            <a:avLst/>
          </a:prstGeom>
        </p:spPr>
      </p:pic>
      <p:sp>
        <p:nvSpPr>
          <p:cNvPr id="8" name="TextBox 7"/>
          <p:cNvSpPr txBox="1"/>
          <p:nvPr/>
        </p:nvSpPr>
        <p:spPr>
          <a:xfrm>
            <a:off x="536510" y="236724"/>
            <a:ext cx="955710" cy="954107"/>
          </a:xfrm>
          <a:prstGeom prst="rect">
            <a:avLst/>
          </a:prstGeom>
          <a:noFill/>
        </p:spPr>
        <p:txBody>
          <a:bodyPr wrap="none" rtlCol="0">
            <a:spAutoFit/>
          </a:bodyPr>
          <a:lstStyle/>
          <a:p>
            <a:pPr algn="ctr"/>
            <a:r>
              <a:rPr lang="en-US" sz="2800" dirty="0" smtClean="0">
                <a:solidFill>
                  <a:schemeClr val="bg1"/>
                </a:solidFill>
                <a:latin typeface="Tajawal Medium" panose="00000600000000000000" pitchFamily="2" charset="-78"/>
                <a:cs typeface="Tajawal Medium" panose="00000600000000000000" pitchFamily="2" charset="-78"/>
              </a:rPr>
              <a:t>Chapter</a:t>
            </a:r>
          </a:p>
          <a:p>
            <a:pPr algn="ctr"/>
            <a:r>
              <a:rPr lang="en-US" sz="2800" dirty="0" smtClean="0">
                <a:solidFill>
                  <a:schemeClr val="bg1"/>
                </a:solidFill>
                <a:latin typeface="Tajawal Medium" panose="00000600000000000000" pitchFamily="2" charset="-78"/>
                <a:cs typeface="Tajawal Medium" panose="00000600000000000000" pitchFamily="2" charset="-78"/>
              </a:rPr>
              <a:t>13</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itle 9"/>
          <p:cNvSpPr>
            <a:spLocks noGrp="1"/>
          </p:cNvSpPr>
          <p:nvPr>
            <p:ph type="title"/>
          </p:nvPr>
        </p:nvSpPr>
        <p:spPr/>
        <p:txBody>
          <a:bodyPr>
            <a:normAutofit fontScale="90000"/>
          </a:bodyPr>
          <a:lstStyle/>
          <a:p>
            <a:pPr algn="ctr"/>
            <a:r>
              <a:rPr lang="en-US" sz="3200" dirty="0" smtClean="0"/>
              <a:t/>
            </a:r>
            <a:br>
              <a:rPr lang="en-US" sz="3200" dirty="0" smtClean="0"/>
            </a:br>
            <a:r>
              <a:rPr lang="en-US" sz="3200" dirty="0">
                <a:solidFill>
                  <a:schemeClr val="bg1"/>
                </a:solidFill>
              </a:rPr>
              <a:t/>
            </a:r>
            <a:br>
              <a:rPr lang="en-US" sz="3200" dirty="0">
                <a:solidFill>
                  <a:schemeClr val="bg1"/>
                </a:solidFill>
              </a:rPr>
            </a:br>
            <a:r>
              <a:rPr lang="en-US" sz="3200" dirty="0"/>
              <a:t/>
            </a:r>
            <a:br>
              <a:rPr lang="en-US" sz="3200" dirty="0"/>
            </a:br>
            <a:endParaRPr lang="ar-EG" sz="3200" dirty="0"/>
          </a:p>
        </p:txBody>
      </p:sp>
      <p:sp>
        <p:nvSpPr>
          <p:cNvPr id="12" name="Rectangle 11"/>
          <p:cNvSpPr/>
          <p:nvPr/>
        </p:nvSpPr>
        <p:spPr>
          <a:xfrm>
            <a:off x="2770347" y="512712"/>
            <a:ext cx="7405745" cy="584775"/>
          </a:xfrm>
          <a:prstGeom prst="rect">
            <a:avLst/>
          </a:prstGeom>
        </p:spPr>
        <p:txBody>
          <a:bodyPr wrap="none">
            <a:spAutoFit/>
          </a:bodyPr>
          <a:lstStyle/>
          <a:p>
            <a:r>
              <a:rPr lang="en-US" sz="3200" b="1" dirty="0" smtClean="0">
                <a:solidFill>
                  <a:srgbClr val="FF0000"/>
                </a:solidFill>
              </a:rPr>
              <a:t>Installing and updating software packages </a:t>
            </a:r>
            <a:endParaRPr lang="en-US" sz="3200" b="1" dirty="0" smtClean="0">
              <a:solidFill>
                <a:srgbClr val="FF0000"/>
              </a:solidFill>
            </a:endParaRPr>
          </a:p>
        </p:txBody>
      </p:sp>
      <p:sp>
        <p:nvSpPr>
          <p:cNvPr id="7" name="Rectangle 1"/>
          <p:cNvSpPr>
            <a:spLocks noChangeArrowheads="1"/>
          </p:cNvSpPr>
          <p:nvPr/>
        </p:nvSpPr>
        <p:spPr bwMode="auto">
          <a:xfrm>
            <a:off x="730536" y="1639782"/>
            <a:ext cx="9942490" cy="3693319"/>
          </a:xfrm>
          <a:prstGeom prst="rect">
            <a:avLst/>
          </a:prstGeom>
          <a:noFill/>
          <a:ln w="9525">
            <a:solidFill>
              <a:schemeClr val="tx1"/>
            </a:solidFill>
            <a:miter lim="800000"/>
            <a:headEnd/>
            <a:tailEnd/>
          </a:ln>
          <a:effectLst/>
        </p:spPr>
        <p:txBody>
          <a:bodyPr vert="horz" wrap="square" lIns="0" tIns="0" rIns="0" bIns="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400" b="0" i="0" u="none" strike="noStrike" cap="none" normalizeH="0" baseline="0" dirty="0" smtClean="0">
                <a:ln>
                  <a:noFill/>
                </a:ln>
                <a:solidFill>
                  <a:srgbClr val="252525"/>
                </a:solidFill>
                <a:effectLst/>
                <a:latin typeface="RedHatDisplay"/>
                <a:cs typeface="Arial" pitchFamily="34" charset="0"/>
              </a:rPr>
              <a:t>4</a:t>
            </a:r>
            <a:r>
              <a:rPr kumimoji="0" lang="en-US" sz="2400" b="1" i="0" u="none" strike="noStrike" cap="none" normalizeH="0" baseline="0" dirty="0" smtClean="0">
                <a:ln>
                  <a:noFill/>
                </a:ln>
                <a:solidFill>
                  <a:srgbClr val="252525"/>
                </a:solidFill>
                <a:effectLst/>
                <a:latin typeface="RedHatDisplay"/>
                <a:cs typeface="Arial" pitchFamily="34" charset="0"/>
              </a:rPr>
              <a:t>. Updating all packages and their dependencies with YUM</a:t>
            </a:r>
          </a:p>
          <a:p>
            <a:pPr marL="0" marR="0" lvl="0" indent="0" algn="ctr" defTabSz="914400" rtl="0" eaLnBrk="1" fontAlgn="base" latinLnBrk="0" hangingPunct="1">
              <a:lnSpc>
                <a:spcPct val="100000"/>
              </a:lnSpc>
              <a:spcBef>
                <a:spcPct val="0"/>
              </a:spcBef>
              <a:spcAft>
                <a:spcPct val="0"/>
              </a:spcAft>
              <a:buClrTx/>
              <a:buSzTx/>
              <a:buFontTx/>
              <a:buNone/>
              <a:tabLst/>
            </a:pPr>
            <a:endParaRPr kumimoji="0" lang="en-US" sz="2400" b="1" i="0" u="none" strike="noStrike" cap="none" normalizeH="0" baseline="0" dirty="0" smtClean="0">
              <a:ln>
                <a:noFill/>
              </a:ln>
              <a:solidFill>
                <a:srgbClr val="252525"/>
              </a:solidFill>
              <a:effectLst/>
              <a:latin typeface="RedHatDisplay"/>
              <a:cs typeface="Arial" pitchFamily="34" charset="0"/>
            </a:endParaRPr>
          </a:p>
          <a:p>
            <a:pPr marL="342900" marR="0" lvl="0" indent="-342900" algn="l" defTabSz="914400" rtl="0" eaLnBrk="0" fontAlgn="base" latinLnBrk="0" hangingPunct="0">
              <a:lnSpc>
                <a:spcPct val="100000"/>
              </a:lnSpc>
              <a:spcBef>
                <a:spcPct val="0"/>
              </a:spcBef>
              <a:spcAft>
                <a:spcPct val="0"/>
              </a:spcAft>
              <a:buClrTx/>
              <a:buSzTx/>
              <a:buFont typeface="Wingdings" pitchFamily="2" charset="2"/>
              <a:buChar char="q"/>
              <a:tabLst/>
            </a:pPr>
            <a:r>
              <a:rPr kumimoji="0" lang="en-US" sz="2400" b="0" i="0" u="none" strike="noStrike" cap="none" normalizeH="0" baseline="0" dirty="0" smtClean="0">
                <a:ln>
                  <a:noFill/>
                </a:ln>
                <a:solidFill>
                  <a:srgbClr val="252525"/>
                </a:solidFill>
                <a:effectLst/>
                <a:latin typeface="RedHatText"/>
                <a:cs typeface="Arial" pitchFamily="34" charset="0"/>
              </a:rPr>
              <a:t>Use the following procedure to update all packages and their dependencies using </a:t>
            </a:r>
            <a:r>
              <a:rPr kumimoji="0" lang="en-US" sz="2400" b="0" i="0" u="none" strike="noStrike" cap="none" normalizeH="0" baseline="0" dirty="0" smtClean="0">
                <a:ln>
                  <a:noFill/>
                </a:ln>
                <a:solidFill>
                  <a:srgbClr val="000000"/>
                </a:solidFill>
                <a:effectLst/>
                <a:latin typeface="RedHatMono"/>
                <a:cs typeface="Arial" pitchFamily="34" charset="0"/>
              </a:rPr>
              <a:t>yum</a:t>
            </a:r>
            <a:r>
              <a:rPr kumimoji="0" lang="en-US" sz="2400" b="0" i="0" u="none" strike="noStrike" cap="none" normalizeH="0" baseline="0" dirty="0" smtClean="0">
                <a:ln>
                  <a:noFill/>
                </a:ln>
                <a:solidFill>
                  <a:srgbClr val="252525"/>
                </a:solidFill>
                <a:effectLst/>
                <a:latin typeface="RedHatText"/>
                <a:cs typeface="Arial" pitchFamily="34" charset="0"/>
              </a:rPr>
              <a:t>.</a:t>
            </a:r>
          </a:p>
          <a:p>
            <a:pPr marR="0" lvl="0" algn="l" defTabSz="914400" rtl="0" eaLnBrk="0" fontAlgn="base" latinLnBrk="0" hangingPunct="0">
              <a:lnSpc>
                <a:spcPct val="100000"/>
              </a:lnSpc>
              <a:spcBef>
                <a:spcPct val="0"/>
              </a:spcBef>
              <a:spcAft>
                <a:spcPct val="0"/>
              </a:spcAft>
              <a:buClrTx/>
              <a:buSzTx/>
              <a:tabLst/>
            </a:pPr>
            <a:endParaRPr kumimoji="0" lang="en-US" sz="2400" b="0" i="0" u="none" strike="noStrike" cap="none" normalizeH="0" baseline="0" dirty="0" smtClean="0">
              <a:ln>
                <a:noFill/>
              </a:ln>
              <a:solidFill>
                <a:schemeClr val="tx1"/>
              </a:solidFill>
              <a:effectLst/>
              <a:latin typeface="Arial" pitchFamily="34" charset="0"/>
              <a:cs typeface="Arial" pitchFamily="34" charset="0"/>
            </a:endParaRPr>
          </a:p>
          <a:p>
            <a:pPr marL="342900" marR="0" lvl="0" indent="-342900" algn="l" defTabSz="914400" rtl="0" eaLnBrk="0" fontAlgn="base" latinLnBrk="0" hangingPunct="0">
              <a:lnSpc>
                <a:spcPct val="100000"/>
              </a:lnSpc>
              <a:spcBef>
                <a:spcPct val="0"/>
              </a:spcBef>
              <a:spcAft>
                <a:spcPct val="0"/>
              </a:spcAft>
              <a:buClrTx/>
              <a:buSzTx/>
              <a:buFont typeface="Wingdings" pitchFamily="2" charset="2"/>
              <a:buChar char="v"/>
              <a:tabLst/>
            </a:pPr>
            <a:r>
              <a:rPr kumimoji="0" lang="en-US" sz="2400" b="1" i="0" u="none" strike="noStrike" cap="none" normalizeH="0" baseline="0" dirty="0" smtClean="0">
                <a:ln>
                  <a:noFill/>
                </a:ln>
                <a:solidFill>
                  <a:srgbClr val="252525"/>
                </a:solidFill>
                <a:effectLst/>
                <a:latin typeface="RedHatText"/>
                <a:cs typeface="Arial" pitchFamily="34" charset="0"/>
              </a:rPr>
              <a:t>Procedure</a:t>
            </a:r>
          </a:p>
          <a:p>
            <a:pPr marR="0" lvl="0" algn="l" defTabSz="914400" rtl="0" eaLnBrk="0" fontAlgn="base" latinLnBrk="0" hangingPunct="0">
              <a:lnSpc>
                <a:spcPct val="100000"/>
              </a:lnSpc>
              <a:spcBef>
                <a:spcPct val="0"/>
              </a:spcBef>
              <a:spcAft>
                <a:spcPct val="0"/>
              </a:spcAft>
              <a:buClrTx/>
              <a:buSzTx/>
              <a:tabLst/>
            </a:pPr>
            <a:endParaRPr kumimoji="0" lang="en-US" sz="2400" b="0" i="0" u="none" strike="noStrike" cap="none" normalizeH="0" baseline="0" dirty="0" smtClean="0">
              <a:ln>
                <a:noFill/>
              </a:ln>
              <a:solidFill>
                <a:srgbClr val="252525"/>
              </a:solidFill>
              <a:effectLst/>
              <a:latin typeface="RedHatText"/>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sz="2400" b="1" i="0" u="none" strike="noStrike" cap="none" normalizeH="0" baseline="0" dirty="0" smtClean="0">
                <a:ln>
                  <a:noFill/>
                </a:ln>
                <a:solidFill>
                  <a:srgbClr val="FFC000"/>
                </a:solidFill>
                <a:effectLst/>
                <a:latin typeface="RedHatText"/>
                <a:cs typeface="Arial" pitchFamily="34" charset="0"/>
              </a:rPr>
              <a:t>To update all packages and their dependencies, use:</a:t>
            </a:r>
            <a:endParaRPr kumimoji="0" lang="en-US" sz="2400" b="1" i="0" u="none" strike="noStrike" cap="none" normalizeH="0" baseline="0" dirty="0" smtClean="0">
              <a:ln>
                <a:noFill/>
              </a:ln>
              <a:solidFill>
                <a:srgbClr val="FFC000"/>
              </a:solidFill>
              <a:effectLst/>
              <a:latin typeface="RedHatMono"/>
              <a:cs typeface="Arial"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sz="2400" b="1" i="0" u="none" strike="noStrike" cap="none" normalizeH="0" baseline="0" dirty="0" smtClean="0">
                <a:ln>
                  <a:noFill/>
                </a:ln>
                <a:solidFill>
                  <a:srgbClr val="FF0000"/>
                </a:solidFill>
                <a:effectLst/>
                <a:latin typeface="RedHatMono"/>
                <a:cs typeface="Arial" pitchFamily="34" charset="0"/>
              </a:rPr>
              <a:t># yum update</a:t>
            </a:r>
            <a:endParaRPr kumimoji="0" lang="en-US" sz="2400" b="1" i="0" u="none" strike="noStrike" cap="none" normalizeH="0" baseline="0" dirty="0" smtClean="0">
              <a:ln>
                <a:noFill/>
              </a:ln>
              <a:solidFill>
                <a:srgbClr val="FF0000"/>
              </a:solidFill>
              <a:effectLst/>
              <a:latin typeface="RedHatText"/>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sz="2400" b="0" i="0" u="none" strike="noStrike" cap="none" normalizeH="0" baseline="0" dirty="0" smtClean="0">
              <a:ln>
                <a:noFill/>
              </a:ln>
              <a:solidFill>
                <a:schemeClr val="tx1"/>
              </a:solidFill>
              <a:effectLst/>
              <a:latin typeface="Arial" pitchFamily="34" charset="0"/>
              <a:cs typeface="Arial" pitchFamily="34" charset="0"/>
            </a:endParaRPr>
          </a:p>
        </p:txBody>
      </p:sp>
    </p:spTree>
    <p:extLst>
      <p:ext uri="{BB962C8B-B14F-4D97-AF65-F5344CB8AC3E}">
        <p14:creationId xmlns:p14="http://schemas.microsoft.com/office/powerpoint/2010/main" val="1334115815"/>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19324" y="5774190"/>
            <a:ext cx="1222425" cy="1096206"/>
          </a:xfrm>
          <a:prstGeom prst="rect">
            <a:avLst/>
          </a:prstGeom>
        </p:spPr>
      </p:pic>
      <p:pic>
        <p:nvPicPr>
          <p:cNvPr id="3" name="Picture 2"/>
          <p:cNvPicPr>
            <a:picLocks noChangeAspect="1"/>
          </p:cNvPicPr>
          <p:nvPr/>
        </p:nvPicPr>
        <p:blipFill>
          <a:blip r:embed="rId3"/>
          <a:stretch>
            <a:fillRect/>
          </a:stretch>
        </p:blipFill>
        <p:spPr>
          <a:xfrm>
            <a:off x="1858507" y="6502766"/>
            <a:ext cx="9902229" cy="204838"/>
          </a:xfrm>
          <a:prstGeom prst="rect">
            <a:avLst/>
          </a:prstGeom>
        </p:spPr>
      </p:pic>
      <p:pic>
        <p:nvPicPr>
          <p:cNvPr id="4" name="Picture 3"/>
          <p:cNvPicPr>
            <a:picLocks noChangeAspect="1"/>
          </p:cNvPicPr>
          <p:nvPr/>
        </p:nvPicPr>
        <p:blipFill>
          <a:blip r:embed="rId4"/>
          <a:stretch>
            <a:fillRect/>
          </a:stretch>
        </p:blipFill>
        <p:spPr>
          <a:xfrm>
            <a:off x="-119326" y="2284813"/>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 y="0"/>
            <a:ext cx="11057859" cy="1610200"/>
          </a:xfrm>
          <a:prstGeom prst="rect">
            <a:avLst/>
          </a:prstGeom>
        </p:spPr>
      </p:pic>
      <p:sp>
        <p:nvSpPr>
          <p:cNvPr id="8" name="TextBox 7"/>
          <p:cNvSpPr txBox="1"/>
          <p:nvPr/>
        </p:nvSpPr>
        <p:spPr>
          <a:xfrm>
            <a:off x="536510" y="236724"/>
            <a:ext cx="955710" cy="954107"/>
          </a:xfrm>
          <a:prstGeom prst="rect">
            <a:avLst/>
          </a:prstGeom>
          <a:noFill/>
        </p:spPr>
        <p:txBody>
          <a:bodyPr wrap="none" rtlCol="0">
            <a:spAutoFit/>
          </a:bodyPr>
          <a:lstStyle/>
          <a:p>
            <a:pPr algn="ctr"/>
            <a:r>
              <a:rPr lang="en-US" sz="2800" dirty="0" smtClean="0">
                <a:solidFill>
                  <a:schemeClr val="bg1"/>
                </a:solidFill>
                <a:latin typeface="Tajawal Medium" panose="00000600000000000000" pitchFamily="2" charset="-78"/>
                <a:cs typeface="Tajawal Medium" panose="00000600000000000000" pitchFamily="2" charset="-78"/>
              </a:rPr>
              <a:t>Chapter</a:t>
            </a:r>
          </a:p>
          <a:p>
            <a:pPr algn="ctr"/>
            <a:r>
              <a:rPr lang="en-US" sz="2800" dirty="0" smtClean="0">
                <a:solidFill>
                  <a:schemeClr val="bg1"/>
                </a:solidFill>
                <a:latin typeface="Tajawal Medium" panose="00000600000000000000" pitchFamily="2" charset="-78"/>
                <a:cs typeface="Tajawal Medium" panose="00000600000000000000" pitchFamily="2" charset="-78"/>
              </a:rPr>
              <a:t>13</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itle 9"/>
          <p:cNvSpPr>
            <a:spLocks noGrp="1"/>
          </p:cNvSpPr>
          <p:nvPr>
            <p:ph type="title"/>
          </p:nvPr>
        </p:nvSpPr>
        <p:spPr/>
        <p:txBody>
          <a:bodyPr>
            <a:normAutofit fontScale="90000"/>
          </a:bodyPr>
          <a:lstStyle/>
          <a:p>
            <a:pPr algn="ctr"/>
            <a:r>
              <a:rPr lang="en-US" sz="3200" dirty="0" smtClean="0"/>
              <a:t/>
            </a:r>
            <a:br>
              <a:rPr lang="en-US" sz="3200" dirty="0" smtClean="0"/>
            </a:br>
            <a:r>
              <a:rPr lang="en-US" sz="3200" dirty="0">
                <a:solidFill>
                  <a:schemeClr val="bg1"/>
                </a:solidFill>
              </a:rPr>
              <a:t/>
            </a:r>
            <a:br>
              <a:rPr lang="en-US" sz="3200" dirty="0">
                <a:solidFill>
                  <a:schemeClr val="bg1"/>
                </a:solidFill>
              </a:rPr>
            </a:br>
            <a:r>
              <a:rPr lang="en-US" sz="3200" dirty="0"/>
              <a:t/>
            </a:r>
            <a:br>
              <a:rPr lang="en-US" sz="3200" dirty="0"/>
            </a:br>
            <a:endParaRPr lang="ar-EG" sz="3200" dirty="0"/>
          </a:p>
        </p:txBody>
      </p:sp>
      <p:sp>
        <p:nvSpPr>
          <p:cNvPr id="12" name="Rectangle 11"/>
          <p:cNvSpPr/>
          <p:nvPr/>
        </p:nvSpPr>
        <p:spPr>
          <a:xfrm>
            <a:off x="2770347" y="512712"/>
            <a:ext cx="7405745" cy="584775"/>
          </a:xfrm>
          <a:prstGeom prst="rect">
            <a:avLst/>
          </a:prstGeom>
        </p:spPr>
        <p:txBody>
          <a:bodyPr wrap="none">
            <a:spAutoFit/>
          </a:bodyPr>
          <a:lstStyle/>
          <a:p>
            <a:r>
              <a:rPr lang="en-US" sz="3200" b="1" dirty="0" smtClean="0">
                <a:solidFill>
                  <a:srgbClr val="FF0000"/>
                </a:solidFill>
              </a:rPr>
              <a:t>Installing and updating software packages </a:t>
            </a:r>
            <a:endParaRPr lang="en-US" sz="3200" b="1" dirty="0" smtClean="0">
              <a:solidFill>
                <a:srgbClr val="FF0000"/>
              </a:solidFill>
            </a:endParaRPr>
          </a:p>
        </p:txBody>
      </p:sp>
      <p:sp>
        <p:nvSpPr>
          <p:cNvPr id="7" name="Rectangle 6"/>
          <p:cNvSpPr/>
          <p:nvPr/>
        </p:nvSpPr>
        <p:spPr>
          <a:xfrm>
            <a:off x="2770347" y="1704999"/>
            <a:ext cx="6132833" cy="461665"/>
          </a:xfrm>
          <a:prstGeom prst="rect">
            <a:avLst/>
          </a:prstGeom>
        </p:spPr>
        <p:txBody>
          <a:bodyPr wrap="none">
            <a:spAutoFit/>
          </a:bodyPr>
          <a:lstStyle/>
          <a:p>
            <a:r>
              <a:rPr lang="en-US" sz="2400" b="1" dirty="0" smtClean="0"/>
              <a:t>Installing Packages on RHEL 8 Locally Using ISO</a:t>
            </a:r>
            <a:endParaRPr lang="en-US" sz="2400" b="1" dirty="0"/>
          </a:p>
        </p:txBody>
      </p:sp>
      <p:sp>
        <p:nvSpPr>
          <p:cNvPr id="9" name="Rectangle 8"/>
          <p:cNvSpPr/>
          <p:nvPr/>
        </p:nvSpPr>
        <p:spPr>
          <a:xfrm>
            <a:off x="536510" y="2635446"/>
            <a:ext cx="10418987" cy="3046988"/>
          </a:xfrm>
          <a:prstGeom prst="rect">
            <a:avLst/>
          </a:prstGeom>
        </p:spPr>
        <p:txBody>
          <a:bodyPr wrap="square">
            <a:spAutoFit/>
          </a:bodyPr>
          <a:lstStyle/>
          <a:p>
            <a:pPr marL="342900" indent="-342900">
              <a:buFont typeface="Wingdings" pitchFamily="2" charset="2"/>
              <a:buChar char="q"/>
            </a:pPr>
            <a:r>
              <a:rPr lang="en-US" sz="2400" b="1" dirty="0">
                <a:solidFill>
                  <a:srgbClr val="FFC000"/>
                </a:solidFill>
              </a:rPr>
              <a:t>Benefits of Using RHEL 8 ISO as a Local Repository</a:t>
            </a:r>
          </a:p>
          <a:p>
            <a:pPr marL="342900" indent="-342900">
              <a:buFont typeface="Wingdings" pitchFamily="2" charset="2"/>
              <a:buChar char="v"/>
            </a:pPr>
            <a:r>
              <a:rPr lang="en-US" sz="2400" dirty="0"/>
              <a:t>Allows you to apply offline patches.</a:t>
            </a:r>
          </a:p>
          <a:p>
            <a:pPr marL="342900" indent="-342900">
              <a:buFont typeface="Wingdings" pitchFamily="2" charset="2"/>
              <a:buChar char="v"/>
            </a:pPr>
            <a:r>
              <a:rPr lang="en-US" sz="2400" dirty="0"/>
              <a:t>You can update your server in critical cases where you don’t have an internet connection.</a:t>
            </a:r>
          </a:p>
          <a:p>
            <a:pPr marL="342900" indent="-342900">
              <a:buFont typeface="Wingdings" pitchFamily="2" charset="2"/>
              <a:buChar char="v"/>
            </a:pPr>
            <a:r>
              <a:rPr lang="en-US" sz="2400" dirty="0"/>
              <a:t>Using local repo, you can create an </a:t>
            </a:r>
            <a:r>
              <a:rPr lang="en-US" sz="2400" u="sng" dirty="0">
                <a:hlinkClick r:id="rId6" tooltip="Download and Install RHEL 8 for Free"/>
              </a:rPr>
              <a:t>ultra-secure RHEL 8 environment</a:t>
            </a:r>
            <a:r>
              <a:rPr lang="en-US" sz="2400" dirty="0"/>
              <a:t> that will never be connected to the internet and still be updated with the most frequent packages.</a:t>
            </a:r>
          </a:p>
          <a:p>
            <a:pPr marL="342900" indent="-342900">
              <a:buFont typeface="Wingdings" pitchFamily="2" charset="2"/>
              <a:buChar char="v"/>
            </a:pPr>
            <a:r>
              <a:rPr lang="en-US" sz="2400" dirty="0"/>
              <a:t>You can also upgrade the server from RHEL 8.x to RHEL 8.y.</a:t>
            </a:r>
          </a:p>
        </p:txBody>
      </p:sp>
    </p:spTree>
    <p:extLst>
      <p:ext uri="{BB962C8B-B14F-4D97-AF65-F5344CB8AC3E}">
        <p14:creationId xmlns:p14="http://schemas.microsoft.com/office/powerpoint/2010/main" val="1334115815"/>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19324" y="5774190"/>
            <a:ext cx="1222425" cy="1096206"/>
          </a:xfrm>
          <a:prstGeom prst="rect">
            <a:avLst/>
          </a:prstGeom>
        </p:spPr>
      </p:pic>
      <p:pic>
        <p:nvPicPr>
          <p:cNvPr id="3" name="Picture 2"/>
          <p:cNvPicPr>
            <a:picLocks noChangeAspect="1"/>
          </p:cNvPicPr>
          <p:nvPr/>
        </p:nvPicPr>
        <p:blipFill>
          <a:blip r:embed="rId3"/>
          <a:stretch>
            <a:fillRect/>
          </a:stretch>
        </p:blipFill>
        <p:spPr>
          <a:xfrm>
            <a:off x="1858507" y="6502766"/>
            <a:ext cx="9902229" cy="204838"/>
          </a:xfrm>
          <a:prstGeom prst="rect">
            <a:avLst/>
          </a:prstGeom>
        </p:spPr>
      </p:pic>
      <p:pic>
        <p:nvPicPr>
          <p:cNvPr id="4" name="Picture 3"/>
          <p:cNvPicPr>
            <a:picLocks noChangeAspect="1"/>
          </p:cNvPicPr>
          <p:nvPr/>
        </p:nvPicPr>
        <p:blipFill>
          <a:blip r:embed="rId4"/>
          <a:stretch>
            <a:fillRect/>
          </a:stretch>
        </p:blipFill>
        <p:spPr>
          <a:xfrm>
            <a:off x="-119326" y="2284813"/>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 y="0"/>
            <a:ext cx="11057859" cy="1610200"/>
          </a:xfrm>
          <a:prstGeom prst="rect">
            <a:avLst/>
          </a:prstGeom>
        </p:spPr>
      </p:pic>
      <p:sp>
        <p:nvSpPr>
          <p:cNvPr id="8" name="TextBox 7"/>
          <p:cNvSpPr txBox="1"/>
          <p:nvPr/>
        </p:nvSpPr>
        <p:spPr>
          <a:xfrm>
            <a:off x="536510" y="236724"/>
            <a:ext cx="955710" cy="954107"/>
          </a:xfrm>
          <a:prstGeom prst="rect">
            <a:avLst/>
          </a:prstGeom>
          <a:noFill/>
        </p:spPr>
        <p:txBody>
          <a:bodyPr wrap="none" rtlCol="0">
            <a:spAutoFit/>
          </a:bodyPr>
          <a:lstStyle/>
          <a:p>
            <a:pPr algn="ctr"/>
            <a:r>
              <a:rPr lang="en-US" sz="2800" dirty="0" smtClean="0">
                <a:solidFill>
                  <a:schemeClr val="bg1"/>
                </a:solidFill>
                <a:latin typeface="Tajawal Medium" panose="00000600000000000000" pitchFamily="2" charset="-78"/>
                <a:cs typeface="Tajawal Medium" panose="00000600000000000000" pitchFamily="2" charset="-78"/>
              </a:rPr>
              <a:t>Chapter</a:t>
            </a:r>
          </a:p>
          <a:p>
            <a:pPr algn="ctr"/>
            <a:r>
              <a:rPr lang="en-US" sz="2800" dirty="0" smtClean="0">
                <a:solidFill>
                  <a:schemeClr val="bg1"/>
                </a:solidFill>
                <a:latin typeface="Tajawal Medium" panose="00000600000000000000" pitchFamily="2" charset="-78"/>
                <a:cs typeface="Tajawal Medium" panose="00000600000000000000" pitchFamily="2" charset="-78"/>
              </a:rPr>
              <a:t>13</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itle 9"/>
          <p:cNvSpPr>
            <a:spLocks noGrp="1"/>
          </p:cNvSpPr>
          <p:nvPr>
            <p:ph type="title"/>
          </p:nvPr>
        </p:nvSpPr>
        <p:spPr/>
        <p:txBody>
          <a:bodyPr>
            <a:normAutofit fontScale="90000"/>
          </a:bodyPr>
          <a:lstStyle/>
          <a:p>
            <a:pPr algn="ctr"/>
            <a:r>
              <a:rPr lang="en-US" sz="3200" dirty="0" smtClean="0"/>
              <a:t/>
            </a:r>
            <a:br>
              <a:rPr lang="en-US" sz="3200" dirty="0" smtClean="0"/>
            </a:br>
            <a:r>
              <a:rPr lang="en-US" sz="3200" dirty="0">
                <a:solidFill>
                  <a:schemeClr val="bg1"/>
                </a:solidFill>
              </a:rPr>
              <a:t/>
            </a:r>
            <a:br>
              <a:rPr lang="en-US" sz="3200" dirty="0">
                <a:solidFill>
                  <a:schemeClr val="bg1"/>
                </a:solidFill>
              </a:rPr>
            </a:br>
            <a:r>
              <a:rPr lang="en-US" sz="3200" dirty="0"/>
              <a:t/>
            </a:r>
            <a:br>
              <a:rPr lang="en-US" sz="3200" dirty="0"/>
            </a:br>
            <a:endParaRPr lang="ar-EG" sz="3200" dirty="0"/>
          </a:p>
        </p:txBody>
      </p:sp>
      <p:sp>
        <p:nvSpPr>
          <p:cNvPr id="12" name="Rectangle 11"/>
          <p:cNvSpPr/>
          <p:nvPr/>
        </p:nvSpPr>
        <p:spPr>
          <a:xfrm>
            <a:off x="2770347" y="512712"/>
            <a:ext cx="7405745" cy="584775"/>
          </a:xfrm>
          <a:prstGeom prst="rect">
            <a:avLst/>
          </a:prstGeom>
        </p:spPr>
        <p:txBody>
          <a:bodyPr wrap="none">
            <a:spAutoFit/>
          </a:bodyPr>
          <a:lstStyle/>
          <a:p>
            <a:r>
              <a:rPr lang="en-US" sz="3200" b="1" dirty="0" smtClean="0">
                <a:solidFill>
                  <a:srgbClr val="FF0000"/>
                </a:solidFill>
              </a:rPr>
              <a:t>Installing and updating software packages </a:t>
            </a:r>
            <a:endParaRPr lang="en-US" sz="3200" b="1" dirty="0" smtClean="0">
              <a:solidFill>
                <a:srgbClr val="FF0000"/>
              </a:solidFill>
            </a:endParaRPr>
          </a:p>
        </p:txBody>
      </p:sp>
      <p:sp>
        <p:nvSpPr>
          <p:cNvPr id="7" name="Rectangle 6"/>
          <p:cNvSpPr/>
          <p:nvPr/>
        </p:nvSpPr>
        <p:spPr>
          <a:xfrm>
            <a:off x="536510" y="1867368"/>
            <a:ext cx="11224226" cy="3785652"/>
          </a:xfrm>
          <a:prstGeom prst="rect">
            <a:avLst/>
          </a:prstGeom>
        </p:spPr>
        <p:txBody>
          <a:bodyPr wrap="square">
            <a:spAutoFit/>
          </a:bodyPr>
          <a:lstStyle/>
          <a:p>
            <a:pPr marL="342900" indent="-342900">
              <a:buFont typeface="Wingdings" pitchFamily="2" charset="2"/>
              <a:buChar char="q"/>
            </a:pPr>
            <a:r>
              <a:rPr lang="en-US" sz="2400" dirty="0"/>
              <a:t>Often, when we want to have a local repository for our </a:t>
            </a:r>
            <a:r>
              <a:rPr lang="en-US" sz="2400" b="1" dirty="0"/>
              <a:t>RHEL 8</a:t>
            </a:r>
            <a:r>
              <a:rPr lang="en-US" sz="2400" dirty="0"/>
              <a:t> system to install packages without internet access for extra safety and using </a:t>
            </a:r>
            <a:r>
              <a:rPr lang="en-US" sz="2400" b="1" dirty="0"/>
              <a:t>RHEL 8</a:t>
            </a:r>
            <a:r>
              <a:rPr lang="en-US" sz="2400" dirty="0"/>
              <a:t> ISO is the easiest way to do that</a:t>
            </a:r>
            <a:r>
              <a:rPr lang="en-US" sz="2400" dirty="0" smtClean="0"/>
              <a:t>.</a:t>
            </a:r>
          </a:p>
          <a:p>
            <a:endParaRPr lang="en-US" sz="2400" dirty="0"/>
          </a:p>
          <a:p>
            <a:pPr marL="342900" indent="-342900">
              <a:buFont typeface="Wingdings" pitchFamily="2" charset="2"/>
              <a:buChar char="q"/>
            </a:pPr>
            <a:r>
              <a:rPr lang="en-US" sz="2400" dirty="0"/>
              <a:t>In this guide, we will be showing you how you can configure and use locally downloaded </a:t>
            </a:r>
            <a:r>
              <a:rPr lang="en-US" sz="2400" b="1" dirty="0"/>
              <a:t>RHEL 8 ISO</a:t>
            </a:r>
            <a:r>
              <a:rPr lang="en-US" sz="2400" dirty="0"/>
              <a:t> images as a repository for installing packages in </a:t>
            </a:r>
            <a:r>
              <a:rPr lang="en-US" sz="2400" b="1" dirty="0"/>
              <a:t>RHEL 8</a:t>
            </a:r>
            <a:r>
              <a:rPr lang="en-US" sz="2400" dirty="0"/>
              <a:t> Linux.</a:t>
            </a:r>
          </a:p>
          <a:p>
            <a:r>
              <a:rPr lang="en-US" sz="2400" b="1" dirty="0"/>
              <a:t>[ You might also like: </a:t>
            </a:r>
            <a:r>
              <a:rPr lang="en-US" sz="2400" u="sng" dirty="0">
                <a:hlinkClick r:id="rId6" tooltip="Install Packages Using RHEL 9 DVD"/>
              </a:rPr>
              <a:t>How to Create Local RHEL 9 Repository</a:t>
            </a:r>
            <a:r>
              <a:rPr lang="en-US" sz="2400" b="1" dirty="0"/>
              <a:t> </a:t>
            </a:r>
            <a:r>
              <a:rPr lang="en-US" sz="2400" b="1" dirty="0" smtClean="0"/>
              <a:t>]</a:t>
            </a:r>
          </a:p>
          <a:p>
            <a:endParaRPr lang="en-US" sz="2400" dirty="0"/>
          </a:p>
          <a:p>
            <a:pPr marL="342900" indent="-342900">
              <a:buFont typeface="Wingdings" pitchFamily="2" charset="2"/>
              <a:buChar char="q"/>
            </a:pPr>
            <a:r>
              <a:rPr lang="en-US" sz="2400" dirty="0"/>
              <a:t>But before that, let’s have a look at what are the advantages of using </a:t>
            </a:r>
            <a:r>
              <a:rPr lang="en-US" sz="2400" b="1" dirty="0"/>
              <a:t>RHEL 8</a:t>
            </a:r>
            <a:r>
              <a:rPr lang="en-US" sz="2400" dirty="0"/>
              <a:t> ISO as a local repository.</a:t>
            </a:r>
          </a:p>
        </p:txBody>
      </p:sp>
    </p:spTree>
    <p:extLst>
      <p:ext uri="{BB962C8B-B14F-4D97-AF65-F5344CB8AC3E}">
        <p14:creationId xmlns:p14="http://schemas.microsoft.com/office/powerpoint/2010/main" val="1334115815"/>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19324" y="5774190"/>
            <a:ext cx="1222425" cy="1096206"/>
          </a:xfrm>
          <a:prstGeom prst="rect">
            <a:avLst/>
          </a:prstGeom>
        </p:spPr>
      </p:pic>
      <p:pic>
        <p:nvPicPr>
          <p:cNvPr id="3" name="Picture 2"/>
          <p:cNvPicPr>
            <a:picLocks noChangeAspect="1"/>
          </p:cNvPicPr>
          <p:nvPr/>
        </p:nvPicPr>
        <p:blipFill>
          <a:blip r:embed="rId3"/>
          <a:stretch>
            <a:fillRect/>
          </a:stretch>
        </p:blipFill>
        <p:spPr>
          <a:xfrm>
            <a:off x="1858507" y="6502766"/>
            <a:ext cx="9902229" cy="204838"/>
          </a:xfrm>
          <a:prstGeom prst="rect">
            <a:avLst/>
          </a:prstGeom>
        </p:spPr>
      </p:pic>
      <p:pic>
        <p:nvPicPr>
          <p:cNvPr id="4" name="Picture 3"/>
          <p:cNvPicPr>
            <a:picLocks noChangeAspect="1"/>
          </p:cNvPicPr>
          <p:nvPr/>
        </p:nvPicPr>
        <p:blipFill>
          <a:blip r:embed="rId4"/>
          <a:stretch>
            <a:fillRect/>
          </a:stretch>
        </p:blipFill>
        <p:spPr>
          <a:xfrm>
            <a:off x="-119326" y="2284813"/>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 y="0"/>
            <a:ext cx="11057859" cy="1610200"/>
          </a:xfrm>
          <a:prstGeom prst="rect">
            <a:avLst/>
          </a:prstGeom>
        </p:spPr>
      </p:pic>
      <p:sp>
        <p:nvSpPr>
          <p:cNvPr id="8" name="TextBox 7"/>
          <p:cNvSpPr txBox="1"/>
          <p:nvPr/>
        </p:nvSpPr>
        <p:spPr>
          <a:xfrm>
            <a:off x="536510" y="236724"/>
            <a:ext cx="955710" cy="954107"/>
          </a:xfrm>
          <a:prstGeom prst="rect">
            <a:avLst/>
          </a:prstGeom>
          <a:noFill/>
        </p:spPr>
        <p:txBody>
          <a:bodyPr wrap="none" rtlCol="0">
            <a:spAutoFit/>
          </a:bodyPr>
          <a:lstStyle/>
          <a:p>
            <a:pPr algn="ctr"/>
            <a:r>
              <a:rPr lang="en-US" sz="2800" dirty="0" smtClean="0">
                <a:solidFill>
                  <a:schemeClr val="bg1"/>
                </a:solidFill>
                <a:latin typeface="Tajawal Medium" panose="00000600000000000000" pitchFamily="2" charset="-78"/>
                <a:cs typeface="Tajawal Medium" panose="00000600000000000000" pitchFamily="2" charset="-78"/>
              </a:rPr>
              <a:t>Chapter</a:t>
            </a:r>
          </a:p>
          <a:p>
            <a:pPr algn="ctr"/>
            <a:r>
              <a:rPr lang="en-US" sz="2800" dirty="0" smtClean="0">
                <a:solidFill>
                  <a:schemeClr val="bg1"/>
                </a:solidFill>
                <a:latin typeface="Tajawal Medium" panose="00000600000000000000" pitchFamily="2" charset="-78"/>
                <a:cs typeface="Tajawal Medium" panose="00000600000000000000" pitchFamily="2" charset="-78"/>
              </a:rPr>
              <a:t>13</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itle 9"/>
          <p:cNvSpPr>
            <a:spLocks noGrp="1"/>
          </p:cNvSpPr>
          <p:nvPr>
            <p:ph type="title"/>
          </p:nvPr>
        </p:nvSpPr>
        <p:spPr/>
        <p:txBody>
          <a:bodyPr>
            <a:normAutofit fontScale="90000"/>
          </a:bodyPr>
          <a:lstStyle/>
          <a:p>
            <a:pPr algn="ctr"/>
            <a:r>
              <a:rPr lang="en-US" sz="3200" dirty="0" smtClean="0"/>
              <a:t/>
            </a:r>
            <a:br>
              <a:rPr lang="en-US" sz="3200" dirty="0" smtClean="0"/>
            </a:br>
            <a:r>
              <a:rPr lang="en-US" sz="3200" dirty="0">
                <a:solidFill>
                  <a:schemeClr val="bg1"/>
                </a:solidFill>
              </a:rPr>
              <a:t/>
            </a:r>
            <a:br>
              <a:rPr lang="en-US" sz="3200" dirty="0">
                <a:solidFill>
                  <a:schemeClr val="bg1"/>
                </a:solidFill>
              </a:rPr>
            </a:br>
            <a:r>
              <a:rPr lang="en-US" sz="3200" dirty="0"/>
              <a:t/>
            </a:r>
            <a:br>
              <a:rPr lang="en-US" sz="3200" dirty="0"/>
            </a:br>
            <a:endParaRPr lang="ar-EG" sz="3200" dirty="0"/>
          </a:p>
        </p:txBody>
      </p:sp>
      <p:sp>
        <p:nvSpPr>
          <p:cNvPr id="12" name="Rectangle 11"/>
          <p:cNvSpPr/>
          <p:nvPr/>
        </p:nvSpPr>
        <p:spPr>
          <a:xfrm>
            <a:off x="2770347" y="512712"/>
            <a:ext cx="7405745" cy="584775"/>
          </a:xfrm>
          <a:prstGeom prst="rect">
            <a:avLst/>
          </a:prstGeom>
        </p:spPr>
        <p:txBody>
          <a:bodyPr wrap="none">
            <a:spAutoFit/>
          </a:bodyPr>
          <a:lstStyle/>
          <a:p>
            <a:r>
              <a:rPr lang="en-US" sz="3200" b="1" dirty="0" smtClean="0">
                <a:solidFill>
                  <a:srgbClr val="FF0000"/>
                </a:solidFill>
              </a:rPr>
              <a:t>Installing and updating software packages </a:t>
            </a:r>
            <a:endParaRPr lang="en-US" sz="3200" b="1" dirty="0" smtClean="0">
              <a:solidFill>
                <a:srgbClr val="FF0000"/>
              </a:solidFill>
            </a:endParaRPr>
          </a:p>
        </p:txBody>
      </p:sp>
      <p:sp>
        <p:nvSpPr>
          <p:cNvPr id="7" name="Rectangle 6"/>
          <p:cNvSpPr/>
          <p:nvPr/>
        </p:nvSpPr>
        <p:spPr>
          <a:xfrm>
            <a:off x="3337578" y="1808590"/>
            <a:ext cx="6132833" cy="461665"/>
          </a:xfrm>
          <a:prstGeom prst="rect">
            <a:avLst/>
          </a:prstGeom>
        </p:spPr>
        <p:txBody>
          <a:bodyPr wrap="none">
            <a:spAutoFit/>
          </a:bodyPr>
          <a:lstStyle/>
          <a:p>
            <a:r>
              <a:rPr lang="en-US" sz="2400" b="1" dirty="0">
                <a:solidFill>
                  <a:srgbClr val="FF0000"/>
                </a:solidFill>
              </a:rPr>
              <a:t>Installing Packages on RHEL 8 Locally Using ISO</a:t>
            </a:r>
          </a:p>
        </p:txBody>
      </p:sp>
      <p:sp>
        <p:nvSpPr>
          <p:cNvPr id="9" name="Rectangle 8"/>
          <p:cNvSpPr/>
          <p:nvPr/>
        </p:nvSpPr>
        <p:spPr>
          <a:xfrm>
            <a:off x="830929" y="2548875"/>
            <a:ext cx="4741170" cy="461665"/>
          </a:xfrm>
          <a:prstGeom prst="rect">
            <a:avLst/>
          </a:prstGeom>
        </p:spPr>
        <p:txBody>
          <a:bodyPr wrap="none">
            <a:spAutoFit/>
          </a:bodyPr>
          <a:lstStyle/>
          <a:p>
            <a:r>
              <a:rPr lang="en-US" sz="2400" b="1" i="1" u="sng" dirty="0"/>
              <a:t>Step 1: Download RHEL 8 ISO Image</a:t>
            </a:r>
          </a:p>
        </p:txBody>
      </p:sp>
      <p:sp>
        <p:nvSpPr>
          <p:cNvPr id="11" name="Rectangle 10"/>
          <p:cNvSpPr/>
          <p:nvPr/>
        </p:nvSpPr>
        <p:spPr>
          <a:xfrm>
            <a:off x="536509" y="3137929"/>
            <a:ext cx="11427963" cy="738664"/>
          </a:xfrm>
          <a:prstGeom prst="rect">
            <a:avLst/>
          </a:prstGeom>
        </p:spPr>
        <p:txBody>
          <a:bodyPr wrap="square">
            <a:spAutoFit/>
          </a:bodyPr>
          <a:lstStyle/>
          <a:p>
            <a:pPr marL="342900" indent="-342900">
              <a:buFont typeface="Wingdings" pitchFamily="2" charset="2"/>
              <a:buChar char="q"/>
            </a:pPr>
            <a:r>
              <a:rPr lang="en-US" sz="2400" dirty="0" smtClean="0"/>
              <a:t>You</a:t>
            </a:r>
            <a:r>
              <a:rPr lang="en-US" dirty="0" smtClean="0"/>
              <a:t> can easily </a:t>
            </a:r>
            <a:r>
              <a:rPr lang="en-US" u="sng" dirty="0" smtClean="0">
                <a:hlinkClick r:id="rId6" tooltip="Download RHEL 8 for Free"/>
              </a:rPr>
              <a:t>download RHEL 8 ISO file</a:t>
            </a:r>
            <a:r>
              <a:rPr lang="en-US" dirty="0" smtClean="0"/>
              <a:t> from Red Hat’s official download page. While downloading ISO, make sure you avoid boot ISOs as they don’t include packages that are less than 1GB in size.</a:t>
            </a:r>
            <a:endParaRPr lang="en-US" dirty="0"/>
          </a:p>
        </p:txBody>
      </p:sp>
      <p:sp>
        <p:nvSpPr>
          <p:cNvPr id="13" name="Rectangle 12"/>
          <p:cNvSpPr/>
          <p:nvPr/>
        </p:nvSpPr>
        <p:spPr>
          <a:xfrm>
            <a:off x="1159897" y="4210095"/>
            <a:ext cx="4083234" cy="461665"/>
          </a:xfrm>
          <a:prstGeom prst="rect">
            <a:avLst/>
          </a:prstGeom>
        </p:spPr>
        <p:txBody>
          <a:bodyPr wrap="none">
            <a:spAutoFit/>
          </a:bodyPr>
          <a:lstStyle/>
          <a:p>
            <a:r>
              <a:rPr lang="en-US" sz="2400" b="1" i="1" u="sng" dirty="0"/>
              <a:t>Step 2: Mount RHEL 8 DVD ISO</a:t>
            </a:r>
          </a:p>
        </p:txBody>
      </p:sp>
      <p:sp>
        <p:nvSpPr>
          <p:cNvPr id="14" name="Rectangle 1"/>
          <p:cNvSpPr>
            <a:spLocks noChangeArrowheads="1"/>
          </p:cNvSpPr>
          <p:nvPr/>
        </p:nvSpPr>
        <p:spPr bwMode="auto">
          <a:xfrm>
            <a:off x="1341749" y="4847474"/>
            <a:ext cx="10644452" cy="1477328"/>
          </a:xfrm>
          <a:prstGeom prst="rect">
            <a:avLst/>
          </a:prstGeom>
          <a:noFill/>
          <a:ln w="9525">
            <a:solidFill>
              <a:schemeClr val="tx1"/>
            </a:solidFill>
            <a:miter lim="800000"/>
            <a:headEnd/>
            <a:tailEnd/>
          </a:ln>
          <a:effectLst/>
        </p:spPr>
        <p:txBody>
          <a:bodyPr vert="horz" wrap="square" lIns="0" tIns="0" rIns="0" bIns="0" numCol="1" anchor="ctr" anchorCtr="0" compatLnSpc="1">
            <a:prstTxWarp prst="textNoShape">
              <a:avLst/>
            </a:prstTxWarp>
            <a:spAutoFit/>
          </a:bodyPr>
          <a:lstStyle/>
          <a:p>
            <a:pPr marL="342900" marR="0" lvl="0" indent="-342900" algn="l" defTabSz="914400" rtl="0" eaLnBrk="1" fontAlgn="base" latinLnBrk="0" hangingPunct="1">
              <a:lnSpc>
                <a:spcPct val="100000"/>
              </a:lnSpc>
              <a:spcBef>
                <a:spcPct val="0"/>
              </a:spcBef>
              <a:spcAft>
                <a:spcPct val="0"/>
              </a:spcAft>
              <a:buClrTx/>
              <a:buSzTx/>
              <a:buFont typeface="Wingdings" pitchFamily="2" charset="2"/>
              <a:buChar char="q"/>
              <a:tabLst/>
            </a:pPr>
            <a:r>
              <a:rPr kumimoji="0" lang="en-US" sz="2400" b="0" i="0" u="none" strike="noStrike" cap="none" normalizeH="0" baseline="0" dirty="0" smtClean="0">
                <a:ln>
                  <a:noFill/>
                </a:ln>
                <a:solidFill>
                  <a:srgbClr val="3A3A3A"/>
                </a:solidFill>
                <a:effectLst/>
                <a:latin typeface="Muli"/>
                <a:cs typeface="Arial" pitchFamily="34" charset="0"/>
              </a:rPr>
              <a:t>Once we are done downloading the ISO file, we have to create a mounting point for mounting the recently downloaded ISO file on our system. </a:t>
            </a:r>
          </a:p>
          <a:p>
            <a:pPr marL="342900" marR="0" lvl="0" indent="-342900" algn="l" defTabSz="914400" rtl="0" eaLnBrk="1" fontAlgn="base" latinLnBrk="0" hangingPunct="1">
              <a:lnSpc>
                <a:spcPct val="100000"/>
              </a:lnSpc>
              <a:spcBef>
                <a:spcPct val="0"/>
              </a:spcBef>
              <a:spcAft>
                <a:spcPct val="0"/>
              </a:spcAft>
              <a:buClrTx/>
              <a:buSzTx/>
              <a:buFont typeface="Wingdings" pitchFamily="2" charset="2"/>
              <a:buChar char="q"/>
              <a:tabLst/>
            </a:pPr>
            <a:r>
              <a:rPr kumimoji="0" lang="en-US" sz="2400" b="0" i="0" u="none" strike="noStrike" cap="none" normalizeH="0" baseline="0" dirty="0" smtClean="0">
                <a:ln>
                  <a:noFill/>
                </a:ln>
                <a:solidFill>
                  <a:srgbClr val="3A3A3A"/>
                </a:solidFill>
                <a:effectLst/>
                <a:latin typeface="Muli"/>
                <a:cs typeface="Arial" pitchFamily="34" charset="0"/>
              </a:rPr>
              <a:t>We will be creating a mounting point under the </a:t>
            </a:r>
            <a:r>
              <a:rPr kumimoji="0" lang="en-US" sz="2400" b="0" i="0" u="none" strike="noStrike" cap="none" normalizeH="0" baseline="0" dirty="0" smtClean="0">
                <a:ln>
                  <a:noFill/>
                </a:ln>
                <a:solidFill>
                  <a:srgbClr val="9884FC"/>
                </a:solidFill>
                <a:effectLst/>
                <a:latin typeface="Arial Unicode MS" pitchFamily="34" charset="-128"/>
                <a:cs typeface="Arial" pitchFamily="34" charset="0"/>
              </a:rPr>
              <a:t>/</a:t>
            </a:r>
            <a:r>
              <a:rPr kumimoji="0" lang="en-US" sz="2400" b="0" i="0" u="none" strike="noStrike" cap="none" normalizeH="0" baseline="0" dirty="0" err="1" smtClean="0">
                <a:ln>
                  <a:noFill/>
                </a:ln>
                <a:solidFill>
                  <a:srgbClr val="9884FC"/>
                </a:solidFill>
                <a:effectLst/>
                <a:latin typeface="Arial Unicode MS" pitchFamily="34" charset="-128"/>
                <a:cs typeface="Arial" pitchFamily="34" charset="0"/>
              </a:rPr>
              <a:t>mnt</a:t>
            </a:r>
            <a:r>
              <a:rPr kumimoji="0" lang="en-US" sz="2400" b="0" i="0" u="none" strike="noStrike" cap="none" normalizeH="0" baseline="0" dirty="0" smtClean="0">
                <a:ln>
                  <a:noFill/>
                </a:ln>
                <a:solidFill>
                  <a:srgbClr val="3A3A3A"/>
                </a:solidFill>
                <a:effectLst/>
                <a:latin typeface="Muli"/>
                <a:cs typeface="Arial" pitchFamily="34" charset="0"/>
              </a:rPr>
              <a:t> directory by using the given command:</a:t>
            </a:r>
            <a:r>
              <a:rPr kumimoji="0" lang="en-US" sz="2400" b="0" i="0" u="none" strike="noStrike" cap="none" normalizeH="0" baseline="0" dirty="0" smtClean="0">
                <a:ln>
                  <a:noFill/>
                </a:ln>
                <a:solidFill>
                  <a:schemeClr val="tx1"/>
                </a:solidFill>
                <a:effectLst/>
                <a:latin typeface="Arial" pitchFamily="34" charset="0"/>
                <a:cs typeface="Arial" pitchFamily="34" charset="0"/>
              </a:rPr>
              <a:t> </a:t>
            </a:r>
          </a:p>
        </p:txBody>
      </p:sp>
    </p:spTree>
    <p:extLst>
      <p:ext uri="{BB962C8B-B14F-4D97-AF65-F5344CB8AC3E}">
        <p14:creationId xmlns:p14="http://schemas.microsoft.com/office/powerpoint/2010/main" val="1334115815"/>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19324" y="5774190"/>
            <a:ext cx="1222425" cy="1096206"/>
          </a:xfrm>
          <a:prstGeom prst="rect">
            <a:avLst/>
          </a:prstGeom>
        </p:spPr>
      </p:pic>
      <p:pic>
        <p:nvPicPr>
          <p:cNvPr id="3" name="Picture 2"/>
          <p:cNvPicPr>
            <a:picLocks noChangeAspect="1"/>
          </p:cNvPicPr>
          <p:nvPr/>
        </p:nvPicPr>
        <p:blipFill>
          <a:blip r:embed="rId3"/>
          <a:stretch>
            <a:fillRect/>
          </a:stretch>
        </p:blipFill>
        <p:spPr>
          <a:xfrm>
            <a:off x="1858507" y="6502766"/>
            <a:ext cx="9902229" cy="204838"/>
          </a:xfrm>
          <a:prstGeom prst="rect">
            <a:avLst/>
          </a:prstGeom>
        </p:spPr>
      </p:pic>
      <p:pic>
        <p:nvPicPr>
          <p:cNvPr id="4" name="Picture 3"/>
          <p:cNvPicPr>
            <a:picLocks noChangeAspect="1"/>
          </p:cNvPicPr>
          <p:nvPr/>
        </p:nvPicPr>
        <p:blipFill>
          <a:blip r:embed="rId4"/>
          <a:stretch>
            <a:fillRect/>
          </a:stretch>
        </p:blipFill>
        <p:spPr>
          <a:xfrm>
            <a:off x="-119326" y="2284813"/>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 y="0"/>
            <a:ext cx="11057859" cy="1610200"/>
          </a:xfrm>
          <a:prstGeom prst="rect">
            <a:avLst/>
          </a:prstGeom>
        </p:spPr>
      </p:pic>
      <p:sp>
        <p:nvSpPr>
          <p:cNvPr id="8" name="TextBox 7"/>
          <p:cNvSpPr txBox="1"/>
          <p:nvPr/>
        </p:nvSpPr>
        <p:spPr>
          <a:xfrm>
            <a:off x="536510" y="236724"/>
            <a:ext cx="955710" cy="954107"/>
          </a:xfrm>
          <a:prstGeom prst="rect">
            <a:avLst/>
          </a:prstGeom>
          <a:noFill/>
        </p:spPr>
        <p:txBody>
          <a:bodyPr wrap="none" rtlCol="0">
            <a:spAutoFit/>
          </a:bodyPr>
          <a:lstStyle/>
          <a:p>
            <a:pPr algn="ctr"/>
            <a:r>
              <a:rPr lang="en-US" sz="2800" dirty="0" smtClean="0">
                <a:solidFill>
                  <a:schemeClr val="bg1"/>
                </a:solidFill>
                <a:latin typeface="Tajawal Medium" panose="00000600000000000000" pitchFamily="2" charset="-78"/>
                <a:cs typeface="Tajawal Medium" panose="00000600000000000000" pitchFamily="2" charset="-78"/>
              </a:rPr>
              <a:t>Chapter</a:t>
            </a:r>
          </a:p>
          <a:p>
            <a:pPr algn="ctr"/>
            <a:r>
              <a:rPr lang="en-US" sz="2800" dirty="0" smtClean="0">
                <a:solidFill>
                  <a:schemeClr val="bg1"/>
                </a:solidFill>
                <a:latin typeface="Tajawal Medium" panose="00000600000000000000" pitchFamily="2" charset="-78"/>
                <a:cs typeface="Tajawal Medium" panose="00000600000000000000" pitchFamily="2" charset="-78"/>
              </a:rPr>
              <a:t>13</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itle 9"/>
          <p:cNvSpPr>
            <a:spLocks noGrp="1"/>
          </p:cNvSpPr>
          <p:nvPr>
            <p:ph type="title"/>
          </p:nvPr>
        </p:nvSpPr>
        <p:spPr/>
        <p:txBody>
          <a:bodyPr>
            <a:normAutofit fontScale="90000"/>
          </a:bodyPr>
          <a:lstStyle/>
          <a:p>
            <a:pPr algn="ctr"/>
            <a:r>
              <a:rPr lang="en-US" sz="3200" dirty="0" smtClean="0"/>
              <a:t/>
            </a:r>
            <a:br>
              <a:rPr lang="en-US" sz="3200" dirty="0" smtClean="0"/>
            </a:br>
            <a:r>
              <a:rPr lang="en-US" sz="3200" dirty="0">
                <a:solidFill>
                  <a:schemeClr val="bg1"/>
                </a:solidFill>
              </a:rPr>
              <a:t/>
            </a:r>
            <a:br>
              <a:rPr lang="en-US" sz="3200" dirty="0">
                <a:solidFill>
                  <a:schemeClr val="bg1"/>
                </a:solidFill>
              </a:rPr>
            </a:br>
            <a:r>
              <a:rPr lang="en-US" sz="3200" dirty="0"/>
              <a:t/>
            </a:r>
            <a:br>
              <a:rPr lang="en-US" sz="3200" dirty="0"/>
            </a:br>
            <a:endParaRPr lang="ar-EG" sz="3200" dirty="0"/>
          </a:p>
        </p:txBody>
      </p:sp>
      <p:sp>
        <p:nvSpPr>
          <p:cNvPr id="12" name="Rectangle 11"/>
          <p:cNvSpPr/>
          <p:nvPr/>
        </p:nvSpPr>
        <p:spPr>
          <a:xfrm>
            <a:off x="2770347" y="512712"/>
            <a:ext cx="7405745" cy="584775"/>
          </a:xfrm>
          <a:prstGeom prst="rect">
            <a:avLst/>
          </a:prstGeom>
        </p:spPr>
        <p:txBody>
          <a:bodyPr wrap="none">
            <a:spAutoFit/>
          </a:bodyPr>
          <a:lstStyle/>
          <a:p>
            <a:r>
              <a:rPr lang="en-US" sz="3200" b="1" dirty="0" smtClean="0">
                <a:solidFill>
                  <a:srgbClr val="FF0000"/>
                </a:solidFill>
              </a:rPr>
              <a:t>Installing and updating software packages </a:t>
            </a:r>
            <a:endParaRPr lang="en-US" sz="3200" b="1" dirty="0" smtClean="0">
              <a:solidFill>
                <a:srgbClr val="FF0000"/>
              </a:solidFill>
            </a:endParaRPr>
          </a:p>
        </p:txBody>
      </p:sp>
      <p:pic>
        <p:nvPicPr>
          <p:cNvPr id="30722" name="Picture 2"/>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170762" y="1714284"/>
            <a:ext cx="7618332" cy="137664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0723" name="Picture 3"/>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070851" y="3090930"/>
            <a:ext cx="8804736" cy="130485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5" name="Rectangle 14"/>
          <p:cNvSpPr/>
          <p:nvPr/>
        </p:nvSpPr>
        <p:spPr>
          <a:xfrm>
            <a:off x="1263725" y="4850860"/>
            <a:ext cx="10418987" cy="1569660"/>
          </a:xfrm>
          <a:prstGeom prst="rect">
            <a:avLst/>
          </a:prstGeom>
        </p:spPr>
        <p:txBody>
          <a:bodyPr wrap="square">
            <a:spAutoFit/>
          </a:bodyPr>
          <a:lstStyle/>
          <a:p>
            <a:pPr marL="342900" indent="-342900">
              <a:buFont typeface="Wingdings" pitchFamily="2" charset="2"/>
              <a:buChar char="q"/>
            </a:pPr>
            <a:r>
              <a:rPr lang="en-US" sz="2400" dirty="0"/>
              <a:t>Make sure you change the name of the ISO file before mounting or it will bring an error! You might be wondering about the warning it gave us while we mounted our ISO but don’t worry, we will change permissions in the latter part of this guide.</a:t>
            </a:r>
            <a:endParaRPr lang="en-US" sz="2400" dirty="0"/>
          </a:p>
        </p:txBody>
      </p:sp>
    </p:spTree>
    <p:extLst>
      <p:ext uri="{BB962C8B-B14F-4D97-AF65-F5344CB8AC3E}">
        <p14:creationId xmlns:p14="http://schemas.microsoft.com/office/powerpoint/2010/main" val="2825429124"/>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19324" y="5774190"/>
            <a:ext cx="1222425" cy="1096206"/>
          </a:xfrm>
          <a:prstGeom prst="rect">
            <a:avLst/>
          </a:prstGeom>
        </p:spPr>
      </p:pic>
      <p:pic>
        <p:nvPicPr>
          <p:cNvPr id="3" name="Picture 2"/>
          <p:cNvPicPr>
            <a:picLocks noChangeAspect="1"/>
          </p:cNvPicPr>
          <p:nvPr/>
        </p:nvPicPr>
        <p:blipFill>
          <a:blip r:embed="rId3"/>
          <a:stretch>
            <a:fillRect/>
          </a:stretch>
        </p:blipFill>
        <p:spPr>
          <a:xfrm>
            <a:off x="1858507" y="6502766"/>
            <a:ext cx="9902229" cy="204838"/>
          </a:xfrm>
          <a:prstGeom prst="rect">
            <a:avLst/>
          </a:prstGeom>
        </p:spPr>
      </p:pic>
      <p:pic>
        <p:nvPicPr>
          <p:cNvPr id="4" name="Picture 3"/>
          <p:cNvPicPr>
            <a:picLocks noChangeAspect="1"/>
          </p:cNvPicPr>
          <p:nvPr/>
        </p:nvPicPr>
        <p:blipFill>
          <a:blip r:embed="rId4"/>
          <a:stretch>
            <a:fillRect/>
          </a:stretch>
        </p:blipFill>
        <p:spPr>
          <a:xfrm>
            <a:off x="-119326" y="2284813"/>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 y="0"/>
            <a:ext cx="11057859" cy="1610200"/>
          </a:xfrm>
          <a:prstGeom prst="rect">
            <a:avLst/>
          </a:prstGeom>
        </p:spPr>
      </p:pic>
      <p:sp>
        <p:nvSpPr>
          <p:cNvPr id="8" name="TextBox 7"/>
          <p:cNvSpPr txBox="1"/>
          <p:nvPr/>
        </p:nvSpPr>
        <p:spPr>
          <a:xfrm>
            <a:off x="536510" y="236724"/>
            <a:ext cx="955710" cy="954107"/>
          </a:xfrm>
          <a:prstGeom prst="rect">
            <a:avLst/>
          </a:prstGeom>
          <a:noFill/>
        </p:spPr>
        <p:txBody>
          <a:bodyPr wrap="none" rtlCol="0">
            <a:spAutoFit/>
          </a:bodyPr>
          <a:lstStyle/>
          <a:p>
            <a:pPr algn="ctr"/>
            <a:r>
              <a:rPr lang="en-US" sz="2800" dirty="0" smtClean="0">
                <a:solidFill>
                  <a:schemeClr val="bg1"/>
                </a:solidFill>
                <a:latin typeface="Tajawal Medium" panose="00000600000000000000" pitchFamily="2" charset="-78"/>
                <a:cs typeface="Tajawal Medium" panose="00000600000000000000" pitchFamily="2" charset="-78"/>
              </a:rPr>
              <a:t>Chapter</a:t>
            </a:r>
          </a:p>
          <a:p>
            <a:pPr algn="ctr"/>
            <a:r>
              <a:rPr lang="en-US" sz="2800" dirty="0" smtClean="0">
                <a:solidFill>
                  <a:schemeClr val="bg1"/>
                </a:solidFill>
                <a:latin typeface="Tajawal Medium" panose="00000600000000000000" pitchFamily="2" charset="-78"/>
                <a:cs typeface="Tajawal Medium" panose="00000600000000000000" pitchFamily="2" charset="-78"/>
              </a:rPr>
              <a:t>13</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itle 9"/>
          <p:cNvSpPr>
            <a:spLocks noGrp="1"/>
          </p:cNvSpPr>
          <p:nvPr>
            <p:ph type="title"/>
          </p:nvPr>
        </p:nvSpPr>
        <p:spPr/>
        <p:txBody>
          <a:bodyPr>
            <a:normAutofit fontScale="90000"/>
          </a:bodyPr>
          <a:lstStyle/>
          <a:p>
            <a:pPr algn="ctr"/>
            <a:r>
              <a:rPr lang="en-US" sz="3200" dirty="0" smtClean="0"/>
              <a:t/>
            </a:r>
            <a:br>
              <a:rPr lang="en-US" sz="3200" dirty="0" smtClean="0"/>
            </a:br>
            <a:r>
              <a:rPr lang="en-US" sz="3200" dirty="0">
                <a:solidFill>
                  <a:schemeClr val="bg1"/>
                </a:solidFill>
              </a:rPr>
              <a:t/>
            </a:r>
            <a:br>
              <a:rPr lang="en-US" sz="3200" dirty="0">
                <a:solidFill>
                  <a:schemeClr val="bg1"/>
                </a:solidFill>
              </a:rPr>
            </a:br>
            <a:r>
              <a:rPr lang="en-US" sz="3200" dirty="0"/>
              <a:t/>
            </a:r>
            <a:br>
              <a:rPr lang="en-US" sz="3200" dirty="0"/>
            </a:br>
            <a:endParaRPr lang="ar-EG" sz="3200" dirty="0"/>
          </a:p>
        </p:txBody>
      </p:sp>
      <p:sp>
        <p:nvSpPr>
          <p:cNvPr id="12" name="Rectangle 11"/>
          <p:cNvSpPr/>
          <p:nvPr/>
        </p:nvSpPr>
        <p:spPr>
          <a:xfrm>
            <a:off x="2770347" y="512712"/>
            <a:ext cx="7405745" cy="584775"/>
          </a:xfrm>
          <a:prstGeom prst="rect">
            <a:avLst/>
          </a:prstGeom>
        </p:spPr>
        <p:txBody>
          <a:bodyPr wrap="none">
            <a:spAutoFit/>
          </a:bodyPr>
          <a:lstStyle/>
          <a:p>
            <a:r>
              <a:rPr lang="en-US" sz="3200" b="1" dirty="0" smtClean="0">
                <a:solidFill>
                  <a:srgbClr val="FF0000"/>
                </a:solidFill>
              </a:rPr>
              <a:t>Installing and updating software packages </a:t>
            </a:r>
            <a:endParaRPr lang="en-US" sz="3200" b="1" dirty="0" smtClean="0">
              <a:solidFill>
                <a:srgbClr val="FF0000"/>
              </a:solidFill>
            </a:endParaRPr>
          </a:p>
        </p:txBody>
      </p:sp>
      <p:pic>
        <p:nvPicPr>
          <p:cNvPr id="47106" name="Picture 2"/>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601800" y="1589695"/>
            <a:ext cx="6477608" cy="10024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1" name="Rectangle 4"/>
          <p:cNvSpPr>
            <a:spLocks noChangeArrowheads="1"/>
          </p:cNvSpPr>
          <p:nvPr/>
        </p:nvSpPr>
        <p:spPr bwMode="auto">
          <a:xfrm>
            <a:off x="536510" y="3094107"/>
            <a:ext cx="9101632" cy="369332"/>
          </a:xfrm>
          <a:prstGeom prst="rect">
            <a:avLst/>
          </a:prstGeom>
          <a:noFill/>
          <a:ln w="9525">
            <a:solidFill>
              <a:schemeClr val="tx1"/>
            </a:solidFill>
            <a:miter lim="800000"/>
            <a:headEnd/>
            <a:tailEnd/>
          </a:ln>
          <a:effectLst/>
        </p:spPr>
        <p:txBody>
          <a:bodyPr vert="horz" wrap="square" lIns="0" tIns="0" rIns="0" bIns="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2400" b="0" i="0" u="none" strike="noStrike" cap="none" normalizeH="0" baseline="0" dirty="0" smtClean="0">
                <a:ln>
                  <a:noFill/>
                </a:ln>
                <a:solidFill>
                  <a:srgbClr val="3A3A3A"/>
                </a:solidFill>
                <a:effectLst/>
                <a:latin typeface="Muli"/>
                <a:cs typeface="Arial" pitchFamily="34" charset="0"/>
              </a:rPr>
              <a:t>While mounting, make sure you change </a:t>
            </a:r>
            <a:r>
              <a:rPr kumimoji="0" lang="en-US" sz="2400" b="0" i="0" u="none" strike="noStrike" cap="none" normalizeH="0" baseline="0" dirty="0" smtClean="0">
                <a:ln>
                  <a:noFill/>
                </a:ln>
                <a:solidFill>
                  <a:srgbClr val="9884FC"/>
                </a:solidFill>
                <a:effectLst/>
                <a:latin typeface="Arial Unicode MS" pitchFamily="34" charset="-128"/>
                <a:cs typeface="Arial" pitchFamily="34" charset="0"/>
              </a:rPr>
              <a:t>sr0</a:t>
            </a:r>
            <a:r>
              <a:rPr kumimoji="0" lang="en-US" sz="2400" b="0" i="0" u="none" strike="noStrike" cap="none" normalizeH="0" baseline="0" dirty="0" smtClean="0">
                <a:ln>
                  <a:noFill/>
                </a:ln>
                <a:solidFill>
                  <a:srgbClr val="3A3A3A"/>
                </a:solidFill>
                <a:effectLst/>
                <a:latin typeface="Muli"/>
                <a:cs typeface="Arial" pitchFamily="34" charset="0"/>
              </a:rPr>
              <a:t> with your drive name.</a:t>
            </a:r>
            <a:r>
              <a:rPr kumimoji="0" lang="en-US" sz="2400" b="0" i="0" u="none" strike="noStrike" cap="none" normalizeH="0" baseline="0" dirty="0" smtClean="0">
                <a:ln>
                  <a:noFill/>
                </a:ln>
                <a:solidFill>
                  <a:schemeClr val="tx1"/>
                </a:solidFill>
                <a:effectLst/>
                <a:latin typeface="Arial" pitchFamily="34" charset="0"/>
                <a:cs typeface="Arial" pitchFamily="34" charset="0"/>
              </a:rPr>
              <a:t> </a:t>
            </a:r>
          </a:p>
        </p:txBody>
      </p:sp>
      <p:sp>
        <p:nvSpPr>
          <p:cNvPr id="13" name="Rectangle 5"/>
          <p:cNvSpPr>
            <a:spLocks noChangeArrowheads="1"/>
          </p:cNvSpPr>
          <p:nvPr/>
        </p:nvSpPr>
        <p:spPr bwMode="auto">
          <a:xfrm>
            <a:off x="1014365" y="4071017"/>
            <a:ext cx="10943563" cy="1846659"/>
          </a:xfrm>
          <a:prstGeom prst="rect">
            <a:avLst/>
          </a:prstGeom>
          <a:noFill/>
          <a:ln>
            <a:noFill/>
          </a:ln>
          <a:effectLst/>
        </p:spPr>
        <p:txBody>
          <a:bodyPr vert="horz" wrap="square" lIns="0" tIns="0" rIns="0" bIns="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2400" b="1" i="1" u="sng" strike="noStrike" cap="none" normalizeH="0" baseline="0" dirty="0" smtClean="0">
                <a:ln>
                  <a:noFill/>
                </a:ln>
                <a:effectLst/>
                <a:latin typeface="Nunito"/>
                <a:cs typeface="Arial" pitchFamily="34" charset="0"/>
              </a:rPr>
              <a:t>Step 3: Creating Local RHEL 8 Repository</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sz="2400" b="1" i="1" u="sng" strike="noStrike" cap="none" normalizeH="0" baseline="0" dirty="0" smtClean="0">
              <a:ln>
                <a:noFill/>
              </a:ln>
              <a:effectLst/>
              <a:latin typeface="Nunito"/>
              <a:cs typeface="Arial" pitchFamily="34" charset="0"/>
            </a:endParaRPr>
          </a:p>
          <a:p>
            <a:pPr marL="342900" marR="0" lvl="0" indent="-342900" algn="l" defTabSz="914400" rtl="0" eaLnBrk="0" fontAlgn="base" latinLnBrk="0" hangingPunct="0">
              <a:lnSpc>
                <a:spcPct val="100000"/>
              </a:lnSpc>
              <a:spcBef>
                <a:spcPct val="0"/>
              </a:spcBef>
              <a:spcAft>
                <a:spcPct val="0"/>
              </a:spcAft>
              <a:buClrTx/>
              <a:buSzTx/>
              <a:buFont typeface="Wingdings" pitchFamily="2" charset="2"/>
              <a:buChar char="q"/>
              <a:tabLst/>
            </a:pPr>
            <a:r>
              <a:rPr kumimoji="0" lang="en-US" sz="2400" b="0" i="0" u="none" strike="noStrike" cap="none" normalizeH="0" baseline="0" dirty="0" smtClean="0">
                <a:ln>
                  <a:noFill/>
                </a:ln>
                <a:solidFill>
                  <a:srgbClr val="3A3A3A"/>
                </a:solidFill>
                <a:effectLst/>
                <a:latin typeface="Muli"/>
                <a:cs typeface="Arial" pitchFamily="34" charset="0"/>
              </a:rPr>
              <a:t>After mounting </a:t>
            </a:r>
            <a:r>
              <a:rPr kumimoji="0" lang="en-US" sz="2400" b="1" i="0" u="none" strike="noStrike" cap="none" normalizeH="0" baseline="0" dirty="0" smtClean="0">
                <a:ln>
                  <a:noFill/>
                </a:ln>
                <a:solidFill>
                  <a:srgbClr val="3A3A3A"/>
                </a:solidFill>
                <a:effectLst/>
                <a:latin typeface="Muli"/>
                <a:cs typeface="Arial" pitchFamily="34" charset="0"/>
              </a:rPr>
              <a:t>RHEL 8</a:t>
            </a:r>
            <a:r>
              <a:rPr kumimoji="0" lang="en-US" sz="2400" b="0" i="0" u="none" strike="noStrike" cap="none" normalizeH="0" baseline="0" dirty="0" smtClean="0">
                <a:ln>
                  <a:noFill/>
                </a:ln>
                <a:solidFill>
                  <a:srgbClr val="3A3A3A"/>
                </a:solidFill>
                <a:effectLst/>
                <a:latin typeface="Muli"/>
                <a:cs typeface="Arial" pitchFamily="34" charset="0"/>
              </a:rPr>
              <a:t> ISO file at </a:t>
            </a:r>
            <a:r>
              <a:rPr kumimoji="0" lang="en-US" sz="2400" b="0" i="0" u="none" strike="noStrike" cap="none" normalizeH="0" baseline="0" dirty="0" smtClean="0">
                <a:ln>
                  <a:noFill/>
                </a:ln>
                <a:solidFill>
                  <a:srgbClr val="9884FC"/>
                </a:solidFill>
                <a:effectLst/>
                <a:latin typeface="Arial Unicode MS" pitchFamily="34" charset="-128"/>
                <a:cs typeface="Arial" pitchFamily="34" charset="0"/>
              </a:rPr>
              <a:t>/</a:t>
            </a:r>
            <a:r>
              <a:rPr kumimoji="0" lang="en-US" sz="2400" b="0" i="0" u="none" strike="noStrike" cap="none" normalizeH="0" baseline="0" dirty="0" err="1" smtClean="0">
                <a:ln>
                  <a:noFill/>
                </a:ln>
                <a:solidFill>
                  <a:srgbClr val="9884FC"/>
                </a:solidFill>
                <a:effectLst/>
                <a:latin typeface="Arial Unicode MS" pitchFamily="34" charset="-128"/>
                <a:cs typeface="Arial" pitchFamily="34" charset="0"/>
              </a:rPr>
              <a:t>mnt</a:t>
            </a:r>
            <a:r>
              <a:rPr kumimoji="0" lang="en-US" sz="2400" b="0" i="0" u="none" strike="noStrike" cap="none" normalizeH="0" baseline="0" dirty="0" smtClean="0">
                <a:ln>
                  <a:noFill/>
                </a:ln>
                <a:solidFill>
                  <a:srgbClr val="3A3A3A"/>
                </a:solidFill>
                <a:effectLst/>
                <a:latin typeface="Muli"/>
                <a:cs typeface="Arial" pitchFamily="34" charset="0"/>
              </a:rPr>
              <a:t>, we need to get a copy of the </a:t>
            </a:r>
            <a:r>
              <a:rPr kumimoji="0" lang="en-US" sz="2400" b="1" i="0" u="none" strike="noStrike" cap="none" normalizeH="0" baseline="0" dirty="0" err="1" smtClean="0">
                <a:ln>
                  <a:noFill/>
                </a:ln>
                <a:solidFill>
                  <a:srgbClr val="3A3A3A"/>
                </a:solidFill>
                <a:effectLst/>
                <a:latin typeface="Muli"/>
                <a:cs typeface="Arial" pitchFamily="34" charset="0"/>
              </a:rPr>
              <a:t>media.repo</a:t>
            </a:r>
            <a:r>
              <a:rPr kumimoji="0" lang="en-US" sz="2400" b="0" i="0" u="none" strike="noStrike" cap="none" normalizeH="0" baseline="0" dirty="0" smtClean="0">
                <a:ln>
                  <a:noFill/>
                </a:ln>
                <a:solidFill>
                  <a:srgbClr val="3A3A3A"/>
                </a:solidFill>
                <a:effectLst/>
                <a:latin typeface="Muli"/>
                <a:cs typeface="Arial" pitchFamily="34" charset="0"/>
              </a:rPr>
              <a:t> file and paste it to our system directory located at </a:t>
            </a:r>
            <a:r>
              <a:rPr kumimoji="0" lang="en-US" sz="2400" b="1" i="0" u="none" strike="noStrike" cap="none" normalizeH="0" baseline="0" dirty="0" smtClean="0">
                <a:ln>
                  <a:noFill/>
                </a:ln>
                <a:solidFill>
                  <a:srgbClr val="3A3A3A"/>
                </a:solidFill>
                <a:effectLst/>
                <a:latin typeface="Muli"/>
                <a:cs typeface="Arial" pitchFamily="34" charset="0"/>
              </a:rPr>
              <a:t>/</a:t>
            </a:r>
            <a:r>
              <a:rPr kumimoji="0" lang="en-US" sz="2400" b="1" i="0" u="none" strike="noStrike" cap="none" normalizeH="0" baseline="0" dirty="0" err="1" smtClean="0">
                <a:ln>
                  <a:noFill/>
                </a:ln>
                <a:solidFill>
                  <a:srgbClr val="3A3A3A"/>
                </a:solidFill>
                <a:effectLst/>
                <a:latin typeface="Muli"/>
                <a:cs typeface="Arial" pitchFamily="34" charset="0"/>
              </a:rPr>
              <a:t>etc</a:t>
            </a:r>
            <a:r>
              <a:rPr kumimoji="0" lang="en-US" sz="2400" b="1" i="0" u="none" strike="noStrike" cap="none" normalizeH="0" baseline="0" dirty="0" smtClean="0">
                <a:ln>
                  <a:noFill/>
                </a:ln>
                <a:solidFill>
                  <a:srgbClr val="3A3A3A"/>
                </a:solidFill>
                <a:effectLst/>
                <a:latin typeface="Muli"/>
                <a:cs typeface="Arial" pitchFamily="34" charset="0"/>
              </a:rPr>
              <a:t>/</a:t>
            </a:r>
            <a:r>
              <a:rPr kumimoji="0" lang="en-US" sz="2400" b="1" i="0" u="none" strike="noStrike" cap="none" normalizeH="0" baseline="0" dirty="0" err="1" smtClean="0">
                <a:ln>
                  <a:noFill/>
                </a:ln>
                <a:solidFill>
                  <a:srgbClr val="3A3A3A"/>
                </a:solidFill>
                <a:effectLst/>
                <a:latin typeface="Muli"/>
                <a:cs typeface="Arial" pitchFamily="34" charset="0"/>
              </a:rPr>
              <a:t>yum.repos.d</a:t>
            </a:r>
            <a:r>
              <a:rPr kumimoji="0" lang="en-US" sz="2400" b="1" i="0" u="none" strike="noStrike" cap="none" normalizeH="0" baseline="0" dirty="0" smtClean="0">
                <a:ln>
                  <a:noFill/>
                </a:ln>
                <a:solidFill>
                  <a:srgbClr val="3A3A3A"/>
                </a:solidFill>
                <a:effectLst/>
                <a:latin typeface="Muli"/>
                <a:cs typeface="Arial" pitchFamily="34" charset="0"/>
              </a:rPr>
              <a:t>/</a:t>
            </a:r>
            <a:r>
              <a:rPr kumimoji="0" lang="en-US" sz="2400" b="0" i="0" u="none" strike="noStrike" cap="none" normalizeH="0" baseline="0" dirty="0" smtClean="0">
                <a:ln>
                  <a:noFill/>
                </a:ln>
                <a:solidFill>
                  <a:srgbClr val="3A3A3A"/>
                </a:solidFill>
                <a:effectLst/>
                <a:latin typeface="Muli"/>
                <a:cs typeface="Arial" pitchFamily="34" charset="0"/>
              </a:rPr>
              <a:t> with the name of </a:t>
            </a:r>
            <a:r>
              <a:rPr kumimoji="0" lang="en-US" sz="2400" b="1" i="0" u="none" strike="noStrike" cap="none" normalizeH="0" baseline="0" dirty="0" smtClean="0">
                <a:ln>
                  <a:noFill/>
                </a:ln>
                <a:solidFill>
                  <a:srgbClr val="3A3A3A"/>
                </a:solidFill>
                <a:effectLst/>
                <a:latin typeface="Muli"/>
                <a:cs typeface="Arial" pitchFamily="34" charset="0"/>
              </a:rPr>
              <a:t>rhel8.repo</a:t>
            </a:r>
            <a:r>
              <a:rPr kumimoji="0" lang="en-US" sz="2400" b="0" i="0" u="none" strike="noStrike" cap="none" normalizeH="0" baseline="0" dirty="0" smtClean="0">
                <a:ln>
                  <a:noFill/>
                </a:ln>
                <a:solidFill>
                  <a:srgbClr val="3A3A3A"/>
                </a:solidFill>
                <a:effectLst/>
                <a:latin typeface="Muli"/>
                <a:cs typeface="Arial" pitchFamily="34" charset="0"/>
              </a:rPr>
              <a:t>.</a:t>
            </a:r>
            <a:endParaRPr kumimoji="0" lang="en-US" sz="2400" b="0" i="0" u="none" strike="noStrike" cap="none" normalizeH="0" baseline="0" dirty="0" smtClean="0">
              <a:ln>
                <a:noFill/>
              </a:ln>
              <a:solidFill>
                <a:schemeClr val="tx1"/>
              </a:solidFill>
              <a:effectLst/>
              <a:latin typeface="Arial" pitchFamily="34" charset="0"/>
              <a:cs typeface="Arial" pitchFamily="34" charset="0"/>
            </a:endParaRPr>
          </a:p>
        </p:txBody>
      </p:sp>
    </p:spTree>
    <p:extLst>
      <p:ext uri="{BB962C8B-B14F-4D97-AF65-F5344CB8AC3E}">
        <p14:creationId xmlns:p14="http://schemas.microsoft.com/office/powerpoint/2010/main" val="585074151"/>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19324" y="5774190"/>
            <a:ext cx="1222425" cy="1096206"/>
          </a:xfrm>
          <a:prstGeom prst="rect">
            <a:avLst/>
          </a:prstGeom>
        </p:spPr>
      </p:pic>
      <p:pic>
        <p:nvPicPr>
          <p:cNvPr id="3" name="Picture 2"/>
          <p:cNvPicPr>
            <a:picLocks noChangeAspect="1"/>
          </p:cNvPicPr>
          <p:nvPr/>
        </p:nvPicPr>
        <p:blipFill>
          <a:blip r:embed="rId3"/>
          <a:stretch>
            <a:fillRect/>
          </a:stretch>
        </p:blipFill>
        <p:spPr>
          <a:xfrm>
            <a:off x="1858507" y="6502766"/>
            <a:ext cx="9902229" cy="204838"/>
          </a:xfrm>
          <a:prstGeom prst="rect">
            <a:avLst/>
          </a:prstGeom>
        </p:spPr>
      </p:pic>
      <p:pic>
        <p:nvPicPr>
          <p:cNvPr id="4" name="Picture 3"/>
          <p:cNvPicPr>
            <a:picLocks noChangeAspect="1"/>
          </p:cNvPicPr>
          <p:nvPr/>
        </p:nvPicPr>
        <p:blipFill>
          <a:blip r:embed="rId4"/>
          <a:stretch>
            <a:fillRect/>
          </a:stretch>
        </p:blipFill>
        <p:spPr>
          <a:xfrm>
            <a:off x="-119326" y="2284813"/>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 y="0"/>
            <a:ext cx="11057859" cy="1610200"/>
          </a:xfrm>
          <a:prstGeom prst="rect">
            <a:avLst/>
          </a:prstGeom>
        </p:spPr>
      </p:pic>
      <p:sp>
        <p:nvSpPr>
          <p:cNvPr id="8" name="TextBox 7"/>
          <p:cNvSpPr txBox="1"/>
          <p:nvPr/>
        </p:nvSpPr>
        <p:spPr>
          <a:xfrm>
            <a:off x="536510" y="236724"/>
            <a:ext cx="955710" cy="954107"/>
          </a:xfrm>
          <a:prstGeom prst="rect">
            <a:avLst/>
          </a:prstGeom>
          <a:noFill/>
        </p:spPr>
        <p:txBody>
          <a:bodyPr wrap="none" rtlCol="0">
            <a:spAutoFit/>
          </a:bodyPr>
          <a:lstStyle/>
          <a:p>
            <a:pPr algn="ctr"/>
            <a:r>
              <a:rPr lang="en-US" sz="2800" dirty="0" smtClean="0">
                <a:solidFill>
                  <a:schemeClr val="bg1"/>
                </a:solidFill>
                <a:latin typeface="Tajawal Medium" panose="00000600000000000000" pitchFamily="2" charset="-78"/>
                <a:cs typeface="Tajawal Medium" panose="00000600000000000000" pitchFamily="2" charset="-78"/>
              </a:rPr>
              <a:t>Chapter</a:t>
            </a:r>
          </a:p>
          <a:p>
            <a:pPr algn="ctr"/>
            <a:r>
              <a:rPr lang="en-US" sz="2800" dirty="0" smtClean="0">
                <a:solidFill>
                  <a:schemeClr val="bg1"/>
                </a:solidFill>
                <a:latin typeface="Tajawal Medium" panose="00000600000000000000" pitchFamily="2" charset="-78"/>
                <a:cs typeface="Tajawal Medium" panose="00000600000000000000" pitchFamily="2" charset="-78"/>
              </a:rPr>
              <a:t>13</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itle 9"/>
          <p:cNvSpPr>
            <a:spLocks noGrp="1"/>
          </p:cNvSpPr>
          <p:nvPr>
            <p:ph type="title"/>
          </p:nvPr>
        </p:nvSpPr>
        <p:spPr/>
        <p:txBody>
          <a:bodyPr>
            <a:normAutofit fontScale="90000"/>
          </a:bodyPr>
          <a:lstStyle/>
          <a:p>
            <a:pPr algn="ctr"/>
            <a:r>
              <a:rPr lang="en-US" sz="3200" dirty="0" smtClean="0"/>
              <a:t/>
            </a:r>
            <a:br>
              <a:rPr lang="en-US" sz="3200" dirty="0" smtClean="0"/>
            </a:br>
            <a:r>
              <a:rPr lang="en-US" sz="3200" dirty="0">
                <a:solidFill>
                  <a:schemeClr val="bg1"/>
                </a:solidFill>
              </a:rPr>
              <a:t/>
            </a:r>
            <a:br>
              <a:rPr lang="en-US" sz="3200" dirty="0">
                <a:solidFill>
                  <a:schemeClr val="bg1"/>
                </a:solidFill>
              </a:rPr>
            </a:br>
            <a:r>
              <a:rPr lang="en-US" sz="3200" dirty="0"/>
              <a:t/>
            </a:r>
            <a:br>
              <a:rPr lang="en-US" sz="3200" dirty="0"/>
            </a:br>
            <a:endParaRPr lang="ar-EG" sz="3200" dirty="0"/>
          </a:p>
        </p:txBody>
      </p:sp>
      <p:sp>
        <p:nvSpPr>
          <p:cNvPr id="12" name="Rectangle 11"/>
          <p:cNvSpPr/>
          <p:nvPr/>
        </p:nvSpPr>
        <p:spPr>
          <a:xfrm>
            <a:off x="2770347" y="512712"/>
            <a:ext cx="7405745" cy="584775"/>
          </a:xfrm>
          <a:prstGeom prst="rect">
            <a:avLst/>
          </a:prstGeom>
        </p:spPr>
        <p:txBody>
          <a:bodyPr wrap="none">
            <a:spAutoFit/>
          </a:bodyPr>
          <a:lstStyle/>
          <a:p>
            <a:r>
              <a:rPr lang="en-US" sz="3200" b="1" dirty="0" smtClean="0">
                <a:solidFill>
                  <a:srgbClr val="FF0000"/>
                </a:solidFill>
              </a:rPr>
              <a:t>Installing and updating software packages </a:t>
            </a:r>
            <a:endParaRPr lang="en-US" sz="3200" b="1" dirty="0" smtClean="0">
              <a:solidFill>
                <a:srgbClr val="FF0000"/>
              </a:solidFill>
            </a:endParaRPr>
          </a:p>
        </p:txBody>
      </p:sp>
      <p:pic>
        <p:nvPicPr>
          <p:cNvPr id="46081" name="Picture 1"/>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858507" y="1971627"/>
            <a:ext cx="8139240" cy="46638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Rectangle 6"/>
          <p:cNvSpPr/>
          <p:nvPr/>
        </p:nvSpPr>
        <p:spPr>
          <a:xfrm>
            <a:off x="536510" y="3268517"/>
            <a:ext cx="11002960" cy="1200329"/>
          </a:xfrm>
          <a:prstGeom prst="rect">
            <a:avLst/>
          </a:prstGeom>
        </p:spPr>
        <p:txBody>
          <a:bodyPr wrap="square">
            <a:spAutoFit/>
          </a:bodyPr>
          <a:lstStyle/>
          <a:p>
            <a:pPr marL="342900" indent="-342900">
              <a:buFont typeface="Wingdings" pitchFamily="2" charset="2"/>
              <a:buChar char="q"/>
            </a:pPr>
            <a:r>
              <a:rPr lang="en-US" sz="2400" dirty="0"/>
              <a:t>As we mentioned earlier, our drive is write-protected. But for our purpose, we have to change permissions of </a:t>
            </a:r>
            <a:r>
              <a:rPr lang="en-US" sz="2400" b="1" dirty="0"/>
              <a:t>rhel8.repo</a:t>
            </a:r>
            <a:r>
              <a:rPr lang="en-US" sz="2400" dirty="0"/>
              <a:t> file to </a:t>
            </a:r>
            <a:r>
              <a:rPr lang="en-US" sz="2400" b="1" dirty="0"/>
              <a:t>0644</a:t>
            </a:r>
            <a:r>
              <a:rPr lang="en-US" sz="2400" dirty="0"/>
              <a:t> which will allow us to read and make changes accordingly.</a:t>
            </a:r>
            <a:endParaRPr lang="en-US" sz="2400" dirty="0"/>
          </a:p>
        </p:txBody>
      </p:sp>
      <p:pic>
        <p:nvPicPr>
          <p:cNvPr id="46082" name="Picture 2"/>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398060" y="4796002"/>
            <a:ext cx="7921266" cy="60806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585074151"/>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19324" y="5774190"/>
            <a:ext cx="1222425" cy="1096206"/>
          </a:xfrm>
          <a:prstGeom prst="rect">
            <a:avLst/>
          </a:prstGeom>
        </p:spPr>
      </p:pic>
      <p:pic>
        <p:nvPicPr>
          <p:cNvPr id="3" name="Picture 2"/>
          <p:cNvPicPr>
            <a:picLocks noChangeAspect="1"/>
          </p:cNvPicPr>
          <p:nvPr/>
        </p:nvPicPr>
        <p:blipFill>
          <a:blip r:embed="rId3"/>
          <a:stretch>
            <a:fillRect/>
          </a:stretch>
        </p:blipFill>
        <p:spPr>
          <a:xfrm>
            <a:off x="1858507" y="6502766"/>
            <a:ext cx="9902229" cy="204838"/>
          </a:xfrm>
          <a:prstGeom prst="rect">
            <a:avLst/>
          </a:prstGeom>
        </p:spPr>
      </p:pic>
      <p:pic>
        <p:nvPicPr>
          <p:cNvPr id="4" name="Picture 3"/>
          <p:cNvPicPr>
            <a:picLocks noChangeAspect="1"/>
          </p:cNvPicPr>
          <p:nvPr/>
        </p:nvPicPr>
        <p:blipFill>
          <a:blip r:embed="rId4"/>
          <a:stretch>
            <a:fillRect/>
          </a:stretch>
        </p:blipFill>
        <p:spPr>
          <a:xfrm>
            <a:off x="-119326" y="2284813"/>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 y="0"/>
            <a:ext cx="11057859" cy="1610200"/>
          </a:xfrm>
          <a:prstGeom prst="rect">
            <a:avLst/>
          </a:prstGeom>
        </p:spPr>
      </p:pic>
      <p:sp>
        <p:nvSpPr>
          <p:cNvPr id="8" name="TextBox 7"/>
          <p:cNvSpPr txBox="1"/>
          <p:nvPr/>
        </p:nvSpPr>
        <p:spPr>
          <a:xfrm>
            <a:off x="536510" y="236724"/>
            <a:ext cx="955710" cy="954107"/>
          </a:xfrm>
          <a:prstGeom prst="rect">
            <a:avLst/>
          </a:prstGeom>
          <a:noFill/>
        </p:spPr>
        <p:txBody>
          <a:bodyPr wrap="none" rtlCol="0">
            <a:spAutoFit/>
          </a:bodyPr>
          <a:lstStyle/>
          <a:p>
            <a:pPr algn="ctr"/>
            <a:r>
              <a:rPr lang="en-US" sz="2800" dirty="0" smtClean="0">
                <a:solidFill>
                  <a:schemeClr val="bg1"/>
                </a:solidFill>
                <a:latin typeface="Tajawal Medium" panose="00000600000000000000" pitchFamily="2" charset="-78"/>
                <a:cs typeface="Tajawal Medium" panose="00000600000000000000" pitchFamily="2" charset="-78"/>
              </a:rPr>
              <a:t>Chapter</a:t>
            </a:r>
          </a:p>
          <a:p>
            <a:pPr algn="ctr"/>
            <a:r>
              <a:rPr lang="en-US" sz="2800" dirty="0" smtClean="0">
                <a:solidFill>
                  <a:schemeClr val="bg1"/>
                </a:solidFill>
                <a:latin typeface="Tajawal Medium" panose="00000600000000000000" pitchFamily="2" charset="-78"/>
                <a:cs typeface="Tajawal Medium" panose="00000600000000000000" pitchFamily="2" charset="-78"/>
              </a:rPr>
              <a:t>13</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itle 9"/>
          <p:cNvSpPr>
            <a:spLocks noGrp="1"/>
          </p:cNvSpPr>
          <p:nvPr>
            <p:ph type="title"/>
          </p:nvPr>
        </p:nvSpPr>
        <p:spPr/>
        <p:txBody>
          <a:bodyPr>
            <a:normAutofit fontScale="90000"/>
          </a:bodyPr>
          <a:lstStyle/>
          <a:p>
            <a:pPr algn="ctr"/>
            <a:r>
              <a:rPr lang="en-US" sz="3200" dirty="0" smtClean="0"/>
              <a:t/>
            </a:r>
            <a:br>
              <a:rPr lang="en-US" sz="3200" dirty="0" smtClean="0"/>
            </a:br>
            <a:r>
              <a:rPr lang="en-US" sz="3200" dirty="0">
                <a:solidFill>
                  <a:schemeClr val="bg1"/>
                </a:solidFill>
              </a:rPr>
              <a:t/>
            </a:r>
            <a:br>
              <a:rPr lang="en-US" sz="3200" dirty="0">
                <a:solidFill>
                  <a:schemeClr val="bg1"/>
                </a:solidFill>
              </a:rPr>
            </a:br>
            <a:r>
              <a:rPr lang="en-US" sz="3200" dirty="0"/>
              <a:t/>
            </a:r>
            <a:br>
              <a:rPr lang="en-US" sz="3200" dirty="0"/>
            </a:br>
            <a:endParaRPr lang="ar-EG" sz="3200" dirty="0"/>
          </a:p>
        </p:txBody>
      </p:sp>
      <p:sp>
        <p:nvSpPr>
          <p:cNvPr id="12" name="Rectangle 11"/>
          <p:cNvSpPr/>
          <p:nvPr/>
        </p:nvSpPr>
        <p:spPr>
          <a:xfrm>
            <a:off x="2770347" y="512712"/>
            <a:ext cx="7405745" cy="584775"/>
          </a:xfrm>
          <a:prstGeom prst="rect">
            <a:avLst/>
          </a:prstGeom>
        </p:spPr>
        <p:txBody>
          <a:bodyPr wrap="none">
            <a:spAutoFit/>
          </a:bodyPr>
          <a:lstStyle/>
          <a:p>
            <a:r>
              <a:rPr lang="en-US" sz="3200" b="1" dirty="0" smtClean="0">
                <a:solidFill>
                  <a:srgbClr val="FF0000"/>
                </a:solidFill>
              </a:rPr>
              <a:t>Installing and updating software packages </a:t>
            </a:r>
            <a:endParaRPr lang="en-US" sz="3200" b="1" dirty="0" smtClean="0">
              <a:solidFill>
                <a:srgbClr val="FF0000"/>
              </a:solidFill>
            </a:endParaRPr>
          </a:p>
        </p:txBody>
      </p:sp>
      <p:sp>
        <p:nvSpPr>
          <p:cNvPr id="7" name="Rectangle 6"/>
          <p:cNvSpPr/>
          <p:nvPr/>
        </p:nvSpPr>
        <p:spPr>
          <a:xfrm>
            <a:off x="536510" y="1968064"/>
            <a:ext cx="10333493" cy="1200329"/>
          </a:xfrm>
          <a:prstGeom prst="rect">
            <a:avLst/>
          </a:prstGeom>
        </p:spPr>
        <p:txBody>
          <a:bodyPr wrap="square">
            <a:spAutoFit/>
          </a:bodyPr>
          <a:lstStyle/>
          <a:p>
            <a:pPr marL="342900" indent="-342900">
              <a:buFont typeface="Wingdings" pitchFamily="2" charset="2"/>
              <a:buChar char="q"/>
            </a:pPr>
            <a:r>
              <a:rPr lang="en-US" sz="2400" dirty="0"/>
              <a:t>Once we are done with changing permissions, we have to make some changes to make our local repository work. First, let’s open </a:t>
            </a:r>
            <a:r>
              <a:rPr lang="en-US" sz="2400" b="1" dirty="0"/>
              <a:t>rhel8.repo</a:t>
            </a:r>
            <a:r>
              <a:rPr lang="en-US" sz="2400" dirty="0"/>
              <a:t> file by utilizing the given command:</a:t>
            </a:r>
            <a:endParaRPr lang="en-US" sz="2400" dirty="0"/>
          </a:p>
        </p:txBody>
      </p:sp>
      <p:pic>
        <p:nvPicPr>
          <p:cNvPr id="45057" name="Picture 1"/>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428875" y="3168392"/>
            <a:ext cx="5039083" cy="4711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9" name="Rectangle 8"/>
          <p:cNvSpPr/>
          <p:nvPr/>
        </p:nvSpPr>
        <p:spPr>
          <a:xfrm>
            <a:off x="730535" y="4071750"/>
            <a:ext cx="10873329" cy="830997"/>
          </a:xfrm>
          <a:prstGeom prst="rect">
            <a:avLst/>
          </a:prstGeom>
        </p:spPr>
        <p:txBody>
          <a:bodyPr wrap="square">
            <a:spAutoFit/>
          </a:bodyPr>
          <a:lstStyle/>
          <a:p>
            <a:pPr marL="342900" indent="-342900">
              <a:buFont typeface="Wingdings" pitchFamily="2" charset="2"/>
              <a:buChar char="v"/>
            </a:pPr>
            <a:r>
              <a:rPr lang="en-US" sz="2400" dirty="0"/>
              <a:t>Clear the default configuration and paste new instructions in the </a:t>
            </a:r>
            <a:r>
              <a:rPr lang="en-US" sz="2400" dirty="0" err="1"/>
              <a:t>config</a:t>
            </a:r>
            <a:r>
              <a:rPr lang="en-US" sz="2400" dirty="0"/>
              <a:t> file as given below:</a:t>
            </a:r>
            <a:endParaRPr lang="en-US" sz="2400" dirty="0"/>
          </a:p>
        </p:txBody>
      </p:sp>
    </p:spTree>
    <p:extLst>
      <p:ext uri="{BB962C8B-B14F-4D97-AF65-F5344CB8AC3E}">
        <p14:creationId xmlns:p14="http://schemas.microsoft.com/office/powerpoint/2010/main" val="585074151"/>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19324" y="5774190"/>
            <a:ext cx="1222425" cy="1096206"/>
          </a:xfrm>
          <a:prstGeom prst="rect">
            <a:avLst/>
          </a:prstGeom>
        </p:spPr>
      </p:pic>
      <p:pic>
        <p:nvPicPr>
          <p:cNvPr id="3" name="Picture 2"/>
          <p:cNvPicPr>
            <a:picLocks noChangeAspect="1"/>
          </p:cNvPicPr>
          <p:nvPr/>
        </p:nvPicPr>
        <p:blipFill>
          <a:blip r:embed="rId3"/>
          <a:stretch>
            <a:fillRect/>
          </a:stretch>
        </p:blipFill>
        <p:spPr>
          <a:xfrm>
            <a:off x="1858507" y="6502766"/>
            <a:ext cx="9902229" cy="204838"/>
          </a:xfrm>
          <a:prstGeom prst="rect">
            <a:avLst/>
          </a:prstGeom>
        </p:spPr>
      </p:pic>
      <p:pic>
        <p:nvPicPr>
          <p:cNvPr id="4" name="Picture 3"/>
          <p:cNvPicPr>
            <a:picLocks noChangeAspect="1"/>
          </p:cNvPicPr>
          <p:nvPr/>
        </p:nvPicPr>
        <p:blipFill>
          <a:blip r:embed="rId4"/>
          <a:stretch>
            <a:fillRect/>
          </a:stretch>
        </p:blipFill>
        <p:spPr>
          <a:xfrm>
            <a:off x="-119326" y="2284813"/>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 y="0"/>
            <a:ext cx="11057859" cy="1610200"/>
          </a:xfrm>
          <a:prstGeom prst="rect">
            <a:avLst/>
          </a:prstGeom>
        </p:spPr>
      </p:pic>
      <p:sp>
        <p:nvSpPr>
          <p:cNvPr id="8" name="TextBox 7"/>
          <p:cNvSpPr txBox="1"/>
          <p:nvPr/>
        </p:nvSpPr>
        <p:spPr>
          <a:xfrm>
            <a:off x="536510" y="236724"/>
            <a:ext cx="955710" cy="954107"/>
          </a:xfrm>
          <a:prstGeom prst="rect">
            <a:avLst/>
          </a:prstGeom>
          <a:noFill/>
        </p:spPr>
        <p:txBody>
          <a:bodyPr wrap="none" rtlCol="0">
            <a:spAutoFit/>
          </a:bodyPr>
          <a:lstStyle/>
          <a:p>
            <a:pPr algn="ctr"/>
            <a:r>
              <a:rPr lang="en-US" sz="2800" dirty="0" smtClean="0">
                <a:solidFill>
                  <a:schemeClr val="bg1"/>
                </a:solidFill>
                <a:latin typeface="Tajawal Medium" panose="00000600000000000000" pitchFamily="2" charset="-78"/>
                <a:cs typeface="Tajawal Medium" panose="00000600000000000000" pitchFamily="2" charset="-78"/>
              </a:rPr>
              <a:t>Chapter</a:t>
            </a:r>
          </a:p>
          <a:p>
            <a:pPr algn="ctr"/>
            <a:r>
              <a:rPr lang="en-US" sz="2800" dirty="0" smtClean="0">
                <a:solidFill>
                  <a:schemeClr val="bg1"/>
                </a:solidFill>
                <a:latin typeface="Tajawal Medium" panose="00000600000000000000" pitchFamily="2" charset="-78"/>
                <a:cs typeface="Tajawal Medium" panose="00000600000000000000" pitchFamily="2" charset="-78"/>
              </a:rPr>
              <a:t>13</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itle 9"/>
          <p:cNvSpPr>
            <a:spLocks noGrp="1"/>
          </p:cNvSpPr>
          <p:nvPr>
            <p:ph type="title"/>
          </p:nvPr>
        </p:nvSpPr>
        <p:spPr/>
        <p:txBody>
          <a:bodyPr>
            <a:normAutofit fontScale="90000"/>
          </a:bodyPr>
          <a:lstStyle/>
          <a:p>
            <a:pPr algn="ctr"/>
            <a:r>
              <a:rPr lang="en-US" sz="3200" dirty="0" smtClean="0"/>
              <a:t/>
            </a:r>
            <a:br>
              <a:rPr lang="en-US" sz="3200" dirty="0" smtClean="0"/>
            </a:br>
            <a:r>
              <a:rPr lang="en-US" sz="3200" dirty="0">
                <a:solidFill>
                  <a:schemeClr val="bg1"/>
                </a:solidFill>
              </a:rPr>
              <a:t/>
            </a:r>
            <a:br>
              <a:rPr lang="en-US" sz="3200" dirty="0">
                <a:solidFill>
                  <a:schemeClr val="bg1"/>
                </a:solidFill>
              </a:rPr>
            </a:br>
            <a:r>
              <a:rPr lang="en-US" sz="3200" dirty="0"/>
              <a:t/>
            </a:r>
            <a:br>
              <a:rPr lang="en-US" sz="3200" dirty="0"/>
            </a:br>
            <a:endParaRPr lang="ar-EG" sz="3200" dirty="0"/>
          </a:p>
        </p:txBody>
      </p:sp>
      <p:sp>
        <p:nvSpPr>
          <p:cNvPr id="12" name="Rectangle 11"/>
          <p:cNvSpPr/>
          <p:nvPr/>
        </p:nvSpPr>
        <p:spPr>
          <a:xfrm>
            <a:off x="2770347" y="512712"/>
            <a:ext cx="7405745" cy="584775"/>
          </a:xfrm>
          <a:prstGeom prst="rect">
            <a:avLst/>
          </a:prstGeom>
        </p:spPr>
        <p:txBody>
          <a:bodyPr wrap="none">
            <a:spAutoFit/>
          </a:bodyPr>
          <a:lstStyle/>
          <a:p>
            <a:r>
              <a:rPr lang="en-US" sz="3200" b="1" dirty="0" smtClean="0">
                <a:solidFill>
                  <a:srgbClr val="FF0000"/>
                </a:solidFill>
              </a:rPr>
              <a:t>Installing and updating software packages </a:t>
            </a:r>
            <a:endParaRPr lang="en-US" sz="3200" b="1" dirty="0" smtClean="0">
              <a:solidFill>
                <a:srgbClr val="FF0000"/>
              </a:solidFill>
            </a:endParaRPr>
          </a:p>
        </p:txBody>
      </p:sp>
      <p:pic>
        <p:nvPicPr>
          <p:cNvPr id="44033" name="Picture 1"/>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333826" y="1685923"/>
            <a:ext cx="7943515" cy="465172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585074151"/>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19324" y="5774190"/>
            <a:ext cx="1222425" cy="1096206"/>
          </a:xfrm>
          <a:prstGeom prst="rect">
            <a:avLst/>
          </a:prstGeom>
        </p:spPr>
      </p:pic>
      <p:pic>
        <p:nvPicPr>
          <p:cNvPr id="3" name="Picture 2"/>
          <p:cNvPicPr>
            <a:picLocks noChangeAspect="1"/>
          </p:cNvPicPr>
          <p:nvPr/>
        </p:nvPicPr>
        <p:blipFill>
          <a:blip r:embed="rId3"/>
          <a:stretch>
            <a:fillRect/>
          </a:stretch>
        </p:blipFill>
        <p:spPr>
          <a:xfrm>
            <a:off x="1858507" y="6502766"/>
            <a:ext cx="9902229" cy="204838"/>
          </a:xfrm>
          <a:prstGeom prst="rect">
            <a:avLst/>
          </a:prstGeom>
        </p:spPr>
      </p:pic>
      <p:pic>
        <p:nvPicPr>
          <p:cNvPr id="4" name="Picture 3"/>
          <p:cNvPicPr>
            <a:picLocks noChangeAspect="1"/>
          </p:cNvPicPr>
          <p:nvPr/>
        </p:nvPicPr>
        <p:blipFill>
          <a:blip r:embed="rId4"/>
          <a:stretch>
            <a:fillRect/>
          </a:stretch>
        </p:blipFill>
        <p:spPr>
          <a:xfrm>
            <a:off x="-119326" y="2284813"/>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 y="0"/>
            <a:ext cx="11057859" cy="1610200"/>
          </a:xfrm>
          <a:prstGeom prst="rect">
            <a:avLst/>
          </a:prstGeom>
        </p:spPr>
      </p:pic>
      <p:sp>
        <p:nvSpPr>
          <p:cNvPr id="8" name="TextBox 7"/>
          <p:cNvSpPr txBox="1"/>
          <p:nvPr/>
        </p:nvSpPr>
        <p:spPr>
          <a:xfrm>
            <a:off x="536510" y="236724"/>
            <a:ext cx="955710" cy="954107"/>
          </a:xfrm>
          <a:prstGeom prst="rect">
            <a:avLst/>
          </a:prstGeom>
          <a:noFill/>
        </p:spPr>
        <p:txBody>
          <a:bodyPr wrap="none" rtlCol="0">
            <a:spAutoFit/>
          </a:bodyPr>
          <a:lstStyle/>
          <a:p>
            <a:pPr algn="ctr"/>
            <a:r>
              <a:rPr lang="en-US" sz="2800" dirty="0" smtClean="0">
                <a:solidFill>
                  <a:schemeClr val="bg1"/>
                </a:solidFill>
                <a:latin typeface="Tajawal Medium" panose="00000600000000000000" pitchFamily="2" charset="-78"/>
                <a:cs typeface="Tajawal Medium" panose="00000600000000000000" pitchFamily="2" charset="-78"/>
              </a:rPr>
              <a:t>Chapter</a:t>
            </a:r>
          </a:p>
          <a:p>
            <a:pPr algn="ctr"/>
            <a:r>
              <a:rPr lang="en-US" sz="2800" dirty="0" smtClean="0">
                <a:solidFill>
                  <a:schemeClr val="bg1"/>
                </a:solidFill>
                <a:latin typeface="Tajawal Medium" panose="00000600000000000000" pitchFamily="2" charset="-78"/>
                <a:cs typeface="Tajawal Medium" panose="00000600000000000000" pitchFamily="2" charset="-78"/>
              </a:rPr>
              <a:t>13</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itle 9"/>
          <p:cNvSpPr>
            <a:spLocks noGrp="1"/>
          </p:cNvSpPr>
          <p:nvPr>
            <p:ph type="title"/>
          </p:nvPr>
        </p:nvSpPr>
        <p:spPr/>
        <p:txBody>
          <a:bodyPr>
            <a:normAutofit fontScale="90000"/>
          </a:bodyPr>
          <a:lstStyle/>
          <a:p>
            <a:pPr algn="ctr"/>
            <a:r>
              <a:rPr lang="en-US" sz="3200" dirty="0" smtClean="0"/>
              <a:t/>
            </a:r>
            <a:br>
              <a:rPr lang="en-US" sz="3200" dirty="0" smtClean="0"/>
            </a:br>
            <a:r>
              <a:rPr lang="en-US" sz="3200" dirty="0">
                <a:solidFill>
                  <a:schemeClr val="bg1"/>
                </a:solidFill>
              </a:rPr>
              <a:t/>
            </a:r>
            <a:br>
              <a:rPr lang="en-US" sz="3200" dirty="0">
                <a:solidFill>
                  <a:schemeClr val="bg1"/>
                </a:solidFill>
              </a:rPr>
            </a:br>
            <a:r>
              <a:rPr lang="en-US" sz="3200" dirty="0"/>
              <a:t/>
            </a:r>
            <a:br>
              <a:rPr lang="en-US" sz="3200" dirty="0"/>
            </a:br>
            <a:endParaRPr lang="ar-EG" sz="3200" dirty="0"/>
          </a:p>
        </p:txBody>
      </p:sp>
      <p:sp>
        <p:nvSpPr>
          <p:cNvPr id="12" name="Rectangle 11"/>
          <p:cNvSpPr/>
          <p:nvPr/>
        </p:nvSpPr>
        <p:spPr>
          <a:xfrm>
            <a:off x="2770347" y="512712"/>
            <a:ext cx="7405745" cy="584775"/>
          </a:xfrm>
          <a:prstGeom prst="rect">
            <a:avLst/>
          </a:prstGeom>
        </p:spPr>
        <p:txBody>
          <a:bodyPr wrap="none">
            <a:spAutoFit/>
          </a:bodyPr>
          <a:lstStyle/>
          <a:p>
            <a:r>
              <a:rPr lang="en-US" sz="3200" b="1" dirty="0" smtClean="0">
                <a:solidFill>
                  <a:srgbClr val="FF0000"/>
                </a:solidFill>
              </a:rPr>
              <a:t>Installing and updating software packages </a:t>
            </a:r>
            <a:endParaRPr lang="en-US" sz="3200" b="1" dirty="0" smtClean="0">
              <a:solidFill>
                <a:srgbClr val="FF0000"/>
              </a:solidFill>
            </a:endParaRPr>
          </a:p>
        </p:txBody>
      </p:sp>
      <p:sp>
        <p:nvSpPr>
          <p:cNvPr id="7" name="Rectangle 6"/>
          <p:cNvSpPr/>
          <p:nvPr/>
        </p:nvSpPr>
        <p:spPr>
          <a:xfrm>
            <a:off x="1014365" y="1777181"/>
            <a:ext cx="5534785" cy="461665"/>
          </a:xfrm>
          <a:prstGeom prst="rect">
            <a:avLst/>
          </a:prstGeom>
        </p:spPr>
        <p:txBody>
          <a:bodyPr wrap="none">
            <a:spAutoFit/>
          </a:bodyPr>
          <a:lstStyle/>
          <a:p>
            <a:r>
              <a:rPr lang="en-US" sz="2400" dirty="0"/>
              <a:t>The final result </a:t>
            </a:r>
            <a:r>
              <a:rPr lang="en-US" sz="2400" dirty="0" err="1"/>
              <a:t>config</a:t>
            </a:r>
            <a:r>
              <a:rPr lang="en-US" sz="2400" dirty="0"/>
              <a:t> file will look like this:</a:t>
            </a:r>
            <a:endParaRPr lang="en-US" sz="2400" dirty="0"/>
          </a:p>
        </p:txBody>
      </p:sp>
      <p:pic>
        <p:nvPicPr>
          <p:cNvPr id="43009" name="Picture 1"/>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596243" y="2284813"/>
            <a:ext cx="8900039" cy="393834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585074151"/>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19324" y="5774190"/>
            <a:ext cx="1222425" cy="1096206"/>
          </a:xfrm>
          <a:prstGeom prst="rect">
            <a:avLst/>
          </a:prstGeom>
        </p:spPr>
      </p:pic>
      <p:pic>
        <p:nvPicPr>
          <p:cNvPr id="3" name="Picture 2"/>
          <p:cNvPicPr>
            <a:picLocks noChangeAspect="1"/>
          </p:cNvPicPr>
          <p:nvPr/>
        </p:nvPicPr>
        <p:blipFill>
          <a:blip r:embed="rId3"/>
          <a:stretch>
            <a:fillRect/>
          </a:stretch>
        </p:blipFill>
        <p:spPr>
          <a:xfrm>
            <a:off x="1858507" y="6502766"/>
            <a:ext cx="9902229" cy="204838"/>
          </a:xfrm>
          <a:prstGeom prst="rect">
            <a:avLst/>
          </a:prstGeom>
        </p:spPr>
      </p:pic>
      <p:pic>
        <p:nvPicPr>
          <p:cNvPr id="4" name="Picture 3"/>
          <p:cNvPicPr>
            <a:picLocks noChangeAspect="1"/>
          </p:cNvPicPr>
          <p:nvPr/>
        </p:nvPicPr>
        <p:blipFill>
          <a:blip r:embed="rId4"/>
          <a:stretch>
            <a:fillRect/>
          </a:stretch>
        </p:blipFill>
        <p:spPr>
          <a:xfrm>
            <a:off x="-119326" y="2284813"/>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 y="0"/>
            <a:ext cx="11057859" cy="1610200"/>
          </a:xfrm>
          <a:prstGeom prst="rect">
            <a:avLst/>
          </a:prstGeom>
        </p:spPr>
      </p:pic>
      <p:sp>
        <p:nvSpPr>
          <p:cNvPr id="8" name="TextBox 7"/>
          <p:cNvSpPr txBox="1"/>
          <p:nvPr/>
        </p:nvSpPr>
        <p:spPr>
          <a:xfrm>
            <a:off x="536510" y="236724"/>
            <a:ext cx="955710" cy="954107"/>
          </a:xfrm>
          <a:prstGeom prst="rect">
            <a:avLst/>
          </a:prstGeom>
          <a:noFill/>
        </p:spPr>
        <p:txBody>
          <a:bodyPr wrap="none" rtlCol="0">
            <a:spAutoFit/>
          </a:bodyPr>
          <a:lstStyle/>
          <a:p>
            <a:pPr algn="ctr"/>
            <a:r>
              <a:rPr lang="en-US" sz="2800" dirty="0" smtClean="0">
                <a:solidFill>
                  <a:schemeClr val="bg1"/>
                </a:solidFill>
                <a:latin typeface="Tajawal Medium" panose="00000600000000000000" pitchFamily="2" charset="-78"/>
                <a:cs typeface="Tajawal Medium" panose="00000600000000000000" pitchFamily="2" charset="-78"/>
              </a:rPr>
              <a:t>Chapter</a:t>
            </a:r>
          </a:p>
          <a:p>
            <a:pPr algn="ctr"/>
            <a:r>
              <a:rPr lang="en-US" sz="2800" dirty="0" smtClean="0">
                <a:solidFill>
                  <a:schemeClr val="bg1"/>
                </a:solidFill>
                <a:latin typeface="Tajawal Medium" panose="00000600000000000000" pitchFamily="2" charset="-78"/>
                <a:cs typeface="Tajawal Medium" panose="00000600000000000000" pitchFamily="2" charset="-78"/>
              </a:rPr>
              <a:t>13</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itle 9"/>
          <p:cNvSpPr>
            <a:spLocks noGrp="1"/>
          </p:cNvSpPr>
          <p:nvPr>
            <p:ph type="title"/>
          </p:nvPr>
        </p:nvSpPr>
        <p:spPr/>
        <p:txBody>
          <a:bodyPr>
            <a:normAutofit fontScale="90000"/>
          </a:bodyPr>
          <a:lstStyle/>
          <a:p>
            <a:pPr algn="ctr"/>
            <a:r>
              <a:rPr lang="en-US" sz="3200" dirty="0" smtClean="0"/>
              <a:t/>
            </a:r>
            <a:br>
              <a:rPr lang="en-US" sz="3200" dirty="0" smtClean="0"/>
            </a:br>
            <a:r>
              <a:rPr lang="en-US" sz="3200" dirty="0">
                <a:solidFill>
                  <a:schemeClr val="bg1"/>
                </a:solidFill>
              </a:rPr>
              <a:t/>
            </a:r>
            <a:br>
              <a:rPr lang="en-US" sz="3200" dirty="0">
                <a:solidFill>
                  <a:schemeClr val="bg1"/>
                </a:solidFill>
              </a:rPr>
            </a:br>
            <a:r>
              <a:rPr lang="en-US" sz="3200" dirty="0"/>
              <a:t/>
            </a:r>
            <a:br>
              <a:rPr lang="en-US" sz="3200" dirty="0"/>
            </a:br>
            <a:endParaRPr lang="ar-EG" sz="3200" dirty="0"/>
          </a:p>
        </p:txBody>
      </p:sp>
      <p:sp>
        <p:nvSpPr>
          <p:cNvPr id="12" name="Rectangle 11"/>
          <p:cNvSpPr/>
          <p:nvPr/>
        </p:nvSpPr>
        <p:spPr>
          <a:xfrm>
            <a:off x="2770347" y="512712"/>
            <a:ext cx="7405745" cy="584775"/>
          </a:xfrm>
          <a:prstGeom prst="rect">
            <a:avLst/>
          </a:prstGeom>
        </p:spPr>
        <p:txBody>
          <a:bodyPr wrap="none">
            <a:spAutoFit/>
          </a:bodyPr>
          <a:lstStyle/>
          <a:p>
            <a:r>
              <a:rPr lang="en-US" sz="3200" b="1" dirty="0" smtClean="0">
                <a:solidFill>
                  <a:srgbClr val="FF0000"/>
                </a:solidFill>
              </a:rPr>
              <a:t>Installing and updating software packages </a:t>
            </a:r>
            <a:endParaRPr lang="en-US" sz="3200" b="1" dirty="0" smtClean="0">
              <a:solidFill>
                <a:srgbClr val="FF0000"/>
              </a:solidFill>
            </a:endParaRPr>
          </a:p>
        </p:txBody>
      </p:sp>
      <p:sp>
        <p:nvSpPr>
          <p:cNvPr id="7" name="Rectangle 6"/>
          <p:cNvSpPr/>
          <p:nvPr/>
        </p:nvSpPr>
        <p:spPr>
          <a:xfrm>
            <a:off x="283335" y="2064495"/>
            <a:ext cx="11024665" cy="830997"/>
          </a:xfrm>
          <a:prstGeom prst="rect">
            <a:avLst/>
          </a:prstGeom>
        </p:spPr>
        <p:txBody>
          <a:bodyPr wrap="square">
            <a:spAutoFit/>
          </a:bodyPr>
          <a:lstStyle/>
          <a:p>
            <a:pPr marL="342900" indent="-342900">
              <a:buFont typeface="Wingdings" pitchFamily="2" charset="2"/>
              <a:buChar char="q"/>
            </a:pPr>
            <a:r>
              <a:rPr lang="en-US" sz="2400" dirty="0"/>
              <a:t>After configuring the file, we need to clear the </a:t>
            </a:r>
            <a:r>
              <a:rPr lang="en-US" sz="2400" b="1" dirty="0"/>
              <a:t>YUM</a:t>
            </a:r>
            <a:r>
              <a:rPr lang="en-US" sz="2400" dirty="0"/>
              <a:t> cache by using the given </a:t>
            </a:r>
            <a:r>
              <a:rPr lang="en-US" sz="2400" u="sng" dirty="0">
                <a:hlinkClick r:id="rId6" tooltip="Linux Yum Command Examples"/>
              </a:rPr>
              <a:t>yum</a:t>
            </a:r>
            <a:r>
              <a:rPr lang="en-US" sz="2400" dirty="0"/>
              <a:t> or </a:t>
            </a:r>
            <a:r>
              <a:rPr lang="en-US" sz="2400" u="sng" dirty="0" err="1">
                <a:hlinkClick r:id="rId7" tooltip="Linux Dnf Command Examples"/>
              </a:rPr>
              <a:t>dnf</a:t>
            </a:r>
            <a:r>
              <a:rPr lang="en-US" sz="2400" dirty="0"/>
              <a:t> command:</a:t>
            </a:r>
            <a:endParaRPr lang="en-US" sz="2400" dirty="0"/>
          </a:p>
        </p:txBody>
      </p:sp>
      <p:grpSp>
        <p:nvGrpSpPr>
          <p:cNvPr id="11" name="Group 10"/>
          <p:cNvGrpSpPr/>
          <p:nvPr/>
        </p:nvGrpSpPr>
        <p:grpSpPr>
          <a:xfrm>
            <a:off x="2279736" y="3040511"/>
            <a:ext cx="4193483" cy="1198138"/>
            <a:chOff x="2279736" y="3040511"/>
            <a:chExt cx="4193483" cy="1198138"/>
          </a:xfrm>
        </p:grpSpPr>
        <p:pic>
          <p:nvPicPr>
            <p:cNvPr id="41985" name="Picture 1"/>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2279736" y="3040511"/>
              <a:ext cx="4193483" cy="11981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9" name="Rectangle 8"/>
            <p:cNvSpPr/>
            <p:nvPr/>
          </p:nvSpPr>
          <p:spPr>
            <a:xfrm>
              <a:off x="2639218" y="3460366"/>
              <a:ext cx="1737259" cy="26543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smtClean="0"/>
                <a:t>or</a:t>
              </a:r>
              <a:endParaRPr lang="en-US" sz="2400" b="1" dirty="0"/>
            </a:p>
          </p:txBody>
        </p:sp>
      </p:grpSp>
      <p:sp>
        <p:nvSpPr>
          <p:cNvPr id="13" name="Rectangle 12"/>
          <p:cNvSpPr/>
          <p:nvPr/>
        </p:nvSpPr>
        <p:spPr>
          <a:xfrm>
            <a:off x="1180564" y="4889695"/>
            <a:ext cx="10024056" cy="461665"/>
          </a:xfrm>
          <a:prstGeom prst="rect">
            <a:avLst/>
          </a:prstGeom>
        </p:spPr>
        <p:txBody>
          <a:bodyPr wrap="square">
            <a:spAutoFit/>
          </a:bodyPr>
          <a:lstStyle/>
          <a:p>
            <a:pPr marL="342900" indent="-342900">
              <a:buFont typeface="Wingdings" pitchFamily="2" charset="2"/>
              <a:buChar char="q"/>
            </a:pPr>
            <a:r>
              <a:rPr lang="en-US" sz="2400" dirty="0"/>
              <a:t>Now, let’s list the enabled repositories on our system by the given command:</a:t>
            </a:r>
            <a:endParaRPr lang="en-US" sz="2400" dirty="0"/>
          </a:p>
        </p:txBody>
      </p:sp>
    </p:spTree>
    <p:extLst>
      <p:ext uri="{BB962C8B-B14F-4D97-AF65-F5344CB8AC3E}">
        <p14:creationId xmlns:p14="http://schemas.microsoft.com/office/powerpoint/2010/main" val="585074151"/>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19324" y="5774190"/>
            <a:ext cx="1222425" cy="1096206"/>
          </a:xfrm>
          <a:prstGeom prst="rect">
            <a:avLst/>
          </a:prstGeom>
        </p:spPr>
      </p:pic>
      <p:pic>
        <p:nvPicPr>
          <p:cNvPr id="3" name="Picture 2"/>
          <p:cNvPicPr>
            <a:picLocks noChangeAspect="1"/>
          </p:cNvPicPr>
          <p:nvPr/>
        </p:nvPicPr>
        <p:blipFill>
          <a:blip r:embed="rId3"/>
          <a:stretch>
            <a:fillRect/>
          </a:stretch>
        </p:blipFill>
        <p:spPr>
          <a:xfrm>
            <a:off x="1858507" y="6502766"/>
            <a:ext cx="9902229" cy="204838"/>
          </a:xfrm>
          <a:prstGeom prst="rect">
            <a:avLst/>
          </a:prstGeom>
        </p:spPr>
      </p:pic>
      <p:pic>
        <p:nvPicPr>
          <p:cNvPr id="4" name="Picture 3"/>
          <p:cNvPicPr>
            <a:picLocks noChangeAspect="1"/>
          </p:cNvPicPr>
          <p:nvPr/>
        </p:nvPicPr>
        <p:blipFill>
          <a:blip r:embed="rId4"/>
          <a:stretch>
            <a:fillRect/>
          </a:stretch>
        </p:blipFill>
        <p:spPr>
          <a:xfrm>
            <a:off x="-119326" y="2284813"/>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 y="0"/>
            <a:ext cx="11057859" cy="1610200"/>
          </a:xfrm>
          <a:prstGeom prst="rect">
            <a:avLst/>
          </a:prstGeom>
        </p:spPr>
      </p:pic>
      <p:sp>
        <p:nvSpPr>
          <p:cNvPr id="8" name="TextBox 7"/>
          <p:cNvSpPr txBox="1"/>
          <p:nvPr/>
        </p:nvSpPr>
        <p:spPr>
          <a:xfrm>
            <a:off x="536510" y="236724"/>
            <a:ext cx="955710" cy="954107"/>
          </a:xfrm>
          <a:prstGeom prst="rect">
            <a:avLst/>
          </a:prstGeom>
          <a:noFill/>
        </p:spPr>
        <p:txBody>
          <a:bodyPr wrap="none" rtlCol="0">
            <a:spAutoFit/>
          </a:bodyPr>
          <a:lstStyle/>
          <a:p>
            <a:pPr algn="ctr"/>
            <a:r>
              <a:rPr lang="en-US" sz="2800" dirty="0" smtClean="0">
                <a:solidFill>
                  <a:schemeClr val="bg1"/>
                </a:solidFill>
                <a:latin typeface="Tajawal Medium" panose="00000600000000000000" pitchFamily="2" charset="-78"/>
                <a:cs typeface="Tajawal Medium" panose="00000600000000000000" pitchFamily="2" charset="-78"/>
              </a:rPr>
              <a:t>Chapter</a:t>
            </a:r>
          </a:p>
          <a:p>
            <a:pPr algn="ctr"/>
            <a:r>
              <a:rPr lang="en-US" sz="2800" dirty="0" smtClean="0">
                <a:solidFill>
                  <a:schemeClr val="bg1"/>
                </a:solidFill>
                <a:latin typeface="Tajawal Medium" panose="00000600000000000000" pitchFamily="2" charset="-78"/>
                <a:cs typeface="Tajawal Medium" panose="00000600000000000000" pitchFamily="2" charset="-78"/>
              </a:rPr>
              <a:t>13</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itle 9"/>
          <p:cNvSpPr>
            <a:spLocks noGrp="1"/>
          </p:cNvSpPr>
          <p:nvPr>
            <p:ph type="title"/>
          </p:nvPr>
        </p:nvSpPr>
        <p:spPr/>
        <p:txBody>
          <a:bodyPr>
            <a:normAutofit fontScale="90000"/>
          </a:bodyPr>
          <a:lstStyle/>
          <a:p>
            <a:pPr algn="ctr"/>
            <a:r>
              <a:rPr lang="en-US" sz="3200" dirty="0" smtClean="0"/>
              <a:t/>
            </a:r>
            <a:br>
              <a:rPr lang="en-US" sz="3200" dirty="0" smtClean="0"/>
            </a:br>
            <a:r>
              <a:rPr lang="en-US" sz="3200" dirty="0">
                <a:solidFill>
                  <a:schemeClr val="bg1"/>
                </a:solidFill>
              </a:rPr>
              <a:t/>
            </a:r>
            <a:br>
              <a:rPr lang="en-US" sz="3200" dirty="0">
                <a:solidFill>
                  <a:schemeClr val="bg1"/>
                </a:solidFill>
              </a:rPr>
            </a:br>
            <a:r>
              <a:rPr lang="en-US" sz="3200" dirty="0"/>
              <a:t/>
            </a:r>
            <a:br>
              <a:rPr lang="en-US" sz="3200" dirty="0"/>
            </a:br>
            <a:endParaRPr lang="ar-EG" sz="3200" dirty="0"/>
          </a:p>
        </p:txBody>
      </p:sp>
      <p:sp>
        <p:nvSpPr>
          <p:cNvPr id="12" name="Rectangle 11"/>
          <p:cNvSpPr/>
          <p:nvPr/>
        </p:nvSpPr>
        <p:spPr>
          <a:xfrm>
            <a:off x="2770347" y="512712"/>
            <a:ext cx="7405745" cy="584775"/>
          </a:xfrm>
          <a:prstGeom prst="rect">
            <a:avLst/>
          </a:prstGeom>
        </p:spPr>
        <p:txBody>
          <a:bodyPr wrap="none">
            <a:spAutoFit/>
          </a:bodyPr>
          <a:lstStyle/>
          <a:p>
            <a:r>
              <a:rPr lang="en-US" sz="3200" b="1" dirty="0" smtClean="0">
                <a:solidFill>
                  <a:srgbClr val="FF0000"/>
                </a:solidFill>
              </a:rPr>
              <a:t>Installing and updating software packages </a:t>
            </a:r>
            <a:endParaRPr lang="en-US" sz="3200" b="1" dirty="0" smtClean="0">
              <a:solidFill>
                <a:srgbClr val="FF0000"/>
              </a:solidFill>
            </a:endParaRPr>
          </a:p>
        </p:txBody>
      </p:sp>
      <p:pic>
        <p:nvPicPr>
          <p:cNvPr id="40961" name="Picture 1"/>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495675" y="2046688"/>
            <a:ext cx="3935435" cy="72077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0962" name="Picture 2"/>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07492" y="3017010"/>
            <a:ext cx="10357326" cy="174817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Rectangle 6"/>
          <p:cNvSpPr/>
          <p:nvPr/>
        </p:nvSpPr>
        <p:spPr>
          <a:xfrm>
            <a:off x="1586920" y="5361648"/>
            <a:ext cx="9772597" cy="1015663"/>
          </a:xfrm>
          <a:prstGeom prst="rect">
            <a:avLst/>
          </a:prstGeom>
        </p:spPr>
        <p:txBody>
          <a:bodyPr wrap="square">
            <a:spAutoFit/>
          </a:bodyPr>
          <a:lstStyle/>
          <a:p>
            <a:r>
              <a:rPr lang="en-US" sz="2000" dirty="0"/>
              <a:t>So if you went through the process as we mentioned, you will get the output listing two additional repositories named “</a:t>
            </a:r>
            <a:r>
              <a:rPr lang="en-US" sz="2000" b="1" dirty="0" err="1"/>
              <a:t>dvd-AppStream</a:t>
            </a:r>
            <a:r>
              <a:rPr lang="en-US" sz="2000" dirty="0"/>
              <a:t>” and “</a:t>
            </a:r>
            <a:r>
              <a:rPr lang="en-US" sz="2000" b="1" dirty="0" err="1"/>
              <a:t>dvd-BaseOS</a:t>
            </a:r>
            <a:r>
              <a:rPr lang="en-US" sz="2000" dirty="0"/>
              <a:t>” which means we have successfully converted our ISO into a local repository.</a:t>
            </a:r>
            <a:endParaRPr lang="en-US" sz="2000" dirty="0"/>
          </a:p>
        </p:txBody>
      </p:sp>
    </p:spTree>
    <p:extLst>
      <p:ext uri="{BB962C8B-B14F-4D97-AF65-F5344CB8AC3E}">
        <p14:creationId xmlns:p14="http://schemas.microsoft.com/office/powerpoint/2010/main" val="585074151"/>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19324" y="5774190"/>
            <a:ext cx="1222425" cy="1096206"/>
          </a:xfrm>
          <a:prstGeom prst="rect">
            <a:avLst/>
          </a:prstGeom>
        </p:spPr>
      </p:pic>
      <p:pic>
        <p:nvPicPr>
          <p:cNvPr id="3" name="Picture 2"/>
          <p:cNvPicPr>
            <a:picLocks noChangeAspect="1"/>
          </p:cNvPicPr>
          <p:nvPr/>
        </p:nvPicPr>
        <p:blipFill>
          <a:blip r:embed="rId3"/>
          <a:stretch>
            <a:fillRect/>
          </a:stretch>
        </p:blipFill>
        <p:spPr>
          <a:xfrm>
            <a:off x="1858507" y="6502766"/>
            <a:ext cx="9902229" cy="204838"/>
          </a:xfrm>
          <a:prstGeom prst="rect">
            <a:avLst/>
          </a:prstGeom>
        </p:spPr>
      </p:pic>
      <p:pic>
        <p:nvPicPr>
          <p:cNvPr id="4" name="Picture 3"/>
          <p:cNvPicPr>
            <a:picLocks noChangeAspect="1"/>
          </p:cNvPicPr>
          <p:nvPr/>
        </p:nvPicPr>
        <p:blipFill>
          <a:blip r:embed="rId4"/>
          <a:stretch>
            <a:fillRect/>
          </a:stretch>
        </p:blipFill>
        <p:spPr>
          <a:xfrm>
            <a:off x="-119326" y="2284813"/>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 y="0"/>
            <a:ext cx="11057859" cy="1610200"/>
          </a:xfrm>
          <a:prstGeom prst="rect">
            <a:avLst/>
          </a:prstGeom>
        </p:spPr>
      </p:pic>
      <p:sp>
        <p:nvSpPr>
          <p:cNvPr id="8" name="TextBox 7"/>
          <p:cNvSpPr txBox="1"/>
          <p:nvPr/>
        </p:nvSpPr>
        <p:spPr>
          <a:xfrm>
            <a:off x="536510" y="236724"/>
            <a:ext cx="955710" cy="954107"/>
          </a:xfrm>
          <a:prstGeom prst="rect">
            <a:avLst/>
          </a:prstGeom>
          <a:noFill/>
        </p:spPr>
        <p:txBody>
          <a:bodyPr wrap="none" rtlCol="0">
            <a:spAutoFit/>
          </a:bodyPr>
          <a:lstStyle/>
          <a:p>
            <a:pPr algn="ctr"/>
            <a:r>
              <a:rPr lang="en-US" sz="2800" dirty="0" smtClean="0">
                <a:solidFill>
                  <a:schemeClr val="bg1"/>
                </a:solidFill>
                <a:latin typeface="Tajawal Medium" panose="00000600000000000000" pitchFamily="2" charset="-78"/>
                <a:cs typeface="Tajawal Medium" panose="00000600000000000000" pitchFamily="2" charset="-78"/>
              </a:rPr>
              <a:t>Chapter</a:t>
            </a:r>
          </a:p>
          <a:p>
            <a:pPr algn="ctr"/>
            <a:r>
              <a:rPr lang="en-US" sz="2800" dirty="0" smtClean="0">
                <a:solidFill>
                  <a:schemeClr val="bg1"/>
                </a:solidFill>
                <a:latin typeface="Tajawal Medium" panose="00000600000000000000" pitchFamily="2" charset="-78"/>
                <a:cs typeface="Tajawal Medium" panose="00000600000000000000" pitchFamily="2" charset="-78"/>
              </a:rPr>
              <a:t>13</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itle 9"/>
          <p:cNvSpPr>
            <a:spLocks noGrp="1"/>
          </p:cNvSpPr>
          <p:nvPr>
            <p:ph type="title"/>
          </p:nvPr>
        </p:nvSpPr>
        <p:spPr/>
        <p:txBody>
          <a:bodyPr>
            <a:normAutofit fontScale="90000"/>
          </a:bodyPr>
          <a:lstStyle/>
          <a:p>
            <a:pPr algn="ctr"/>
            <a:r>
              <a:rPr lang="en-US" sz="3200" dirty="0" smtClean="0"/>
              <a:t/>
            </a:r>
            <a:br>
              <a:rPr lang="en-US" sz="3200" dirty="0" smtClean="0"/>
            </a:br>
            <a:r>
              <a:rPr lang="en-US" sz="3200" dirty="0">
                <a:solidFill>
                  <a:schemeClr val="bg1"/>
                </a:solidFill>
              </a:rPr>
              <a:t/>
            </a:r>
            <a:br>
              <a:rPr lang="en-US" sz="3200" dirty="0">
                <a:solidFill>
                  <a:schemeClr val="bg1"/>
                </a:solidFill>
              </a:rPr>
            </a:br>
            <a:r>
              <a:rPr lang="en-US" sz="3200" dirty="0"/>
              <a:t/>
            </a:r>
            <a:br>
              <a:rPr lang="en-US" sz="3200" dirty="0"/>
            </a:br>
            <a:endParaRPr lang="ar-EG" sz="3200" dirty="0"/>
          </a:p>
        </p:txBody>
      </p:sp>
      <p:sp>
        <p:nvSpPr>
          <p:cNvPr id="12" name="Rectangle 11"/>
          <p:cNvSpPr/>
          <p:nvPr/>
        </p:nvSpPr>
        <p:spPr>
          <a:xfrm>
            <a:off x="2770347" y="512712"/>
            <a:ext cx="7405745" cy="584775"/>
          </a:xfrm>
          <a:prstGeom prst="rect">
            <a:avLst/>
          </a:prstGeom>
        </p:spPr>
        <p:txBody>
          <a:bodyPr wrap="none">
            <a:spAutoFit/>
          </a:bodyPr>
          <a:lstStyle/>
          <a:p>
            <a:r>
              <a:rPr lang="en-US" sz="3200" b="1" dirty="0" smtClean="0">
                <a:solidFill>
                  <a:srgbClr val="FF0000"/>
                </a:solidFill>
              </a:rPr>
              <a:t>Installing and updating software packages </a:t>
            </a:r>
            <a:endParaRPr lang="en-US" sz="3200" b="1" dirty="0" smtClean="0">
              <a:solidFill>
                <a:srgbClr val="FF0000"/>
              </a:solidFill>
            </a:endParaRPr>
          </a:p>
        </p:txBody>
      </p:sp>
      <p:pic>
        <p:nvPicPr>
          <p:cNvPr id="39937" name="Picture 1"/>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153866" y="2585087"/>
            <a:ext cx="6669752" cy="1382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Rectangle 6"/>
          <p:cNvSpPr/>
          <p:nvPr/>
        </p:nvSpPr>
        <p:spPr>
          <a:xfrm>
            <a:off x="845712" y="1881656"/>
            <a:ext cx="10358908" cy="461665"/>
          </a:xfrm>
          <a:prstGeom prst="rect">
            <a:avLst/>
          </a:prstGeom>
        </p:spPr>
        <p:txBody>
          <a:bodyPr wrap="square">
            <a:spAutoFit/>
          </a:bodyPr>
          <a:lstStyle/>
          <a:p>
            <a:r>
              <a:rPr lang="en-US" sz="2400" dirty="0"/>
              <a:t>Now, let’s update the repository index by using the given command:</a:t>
            </a:r>
            <a:endParaRPr lang="en-US" sz="2400" dirty="0"/>
          </a:p>
        </p:txBody>
      </p:sp>
    </p:spTree>
    <p:extLst>
      <p:ext uri="{BB962C8B-B14F-4D97-AF65-F5344CB8AC3E}">
        <p14:creationId xmlns:p14="http://schemas.microsoft.com/office/powerpoint/2010/main" val="585074151"/>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p:cNvPicPr>
            <a:picLocks noChangeAspect="1"/>
          </p:cNvPicPr>
          <p:nvPr/>
        </p:nvPicPr>
        <p:blipFill>
          <a:blip r:embed="rId2"/>
          <a:stretch>
            <a:fillRect/>
          </a:stretch>
        </p:blipFill>
        <p:spPr>
          <a:xfrm>
            <a:off x="-71964" y="-117903"/>
            <a:ext cx="12335929" cy="7093806"/>
          </a:xfrm>
          <a:prstGeom prst="rect">
            <a:avLst/>
          </a:prstGeom>
        </p:spPr>
      </p:pic>
      <p:sp>
        <p:nvSpPr>
          <p:cNvPr id="17" name="Rectangle 16"/>
          <p:cNvSpPr/>
          <p:nvPr/>
        </p:nvSpPr>
        <p:spPr>
          <a:xfrm rot="10800000">
            <a:off x="-156351" y="-135287"/>
            <a:ext cx="12504703" cy="7128574"/>
          </a:xfrm>
          <a:prstGeom prst="rect">
            <a:avLst/>
          </a:prstGeom>
          <a:gradFill>
            <a:gsLst>
              <a:gs pos="0">
                <a:schemeClr val="accent1">
                  <a:lumMod val="5000"/>
                  <a:lumOff val="95000"/>
                  <a:alpha val="27000"/>
                </a:schemeClr>
              </a:gs>
              <a:gs pos="100000">
                <a:srgbClr val="FF9518">
                  <a:alpha val="39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p:cNvPicPr>
            <a:picLocks noChangeAspect="1"/>
          </p:cNvPicPr>
          <p:nvPr/>
        </p:nvPicPr>
        <p:blipFill>
          <a:blip r:embed="rId3"/>
          <a:stretch>
            <a:fillRect/>
          </a:stretch>
        </p:blipFill>
        <p:spPr>
          <a:xfrm>
            <a:off x="-139261" y="-101602"/>
            <a:ext cx="4169394" cy="7137043"/>
          </a:xfrm>
          <a:prstGeom prst="rect">
            <a:avLst/>
          </a:prstGeom>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1740" y="4934428"/>
            <a:ext cx="1699476" cy="1524000"/>
          </a:xfrm>
          <a:prstGeom prst="rect">
            <a:avLst/>
          </a:prstGeom>
        </p:spPr>
      </p:pic>
    </p:spTree>
    <p:extLst>
      <p:ext uri="{BB962C8B-B14F-4D97-AF65-F5344CB8AC3E}">
        <p14:creationId xmlns:p14="http://schemas.microsoft.com/office/powerpoint/2010/main" val="3897263366"/>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6872</TotalTime>
  <Words>1231</Words>
  <Application>Microsoft Office PowerPoint</Application>
  <PresentationFormat>Custom</PresentationFormat>
  <Paragraphs>392</Paragraphs>
  <Slides>40</Slides>
  <Notes>0</Notes>
  <HiddenSlides>0</HiddenSlides>
  <MMClips>0</MMClips>
  <ScaleCrop>false</ScaleCrop>
  <HeadingPairs>
    <vt:vector size="4" baseType="variant">
      <vt:variant>
        <vt:lpstr>Theme</vt:lpstr>
      </vt:variant>
      <vt:variant>
        <vt:i4>1</vt:i4>
      </vt:variant>
      <vt:variant>
        <vt:lpstr>Slide Titles</vt:lpstr>
      </vt:variant>
      <vt:variant>
        <vt:i4>40</vt:i4>
      </vt:variant>
    </vt:vector>
  </HeadingPairs>
  <TitlesOfParts>
    <vt:vector size="41" baseType="lpstr">
      <vt:lpstr>Office Theme</vt:lpstr>
      <vt:lpstr>PowerPoint Presentation</vt:lpstr>
      <vt:lpstr>   </vt:lpstr>
      <vt:lpstr>   </vt:lpstr>
      <vt:lpstr>   </vt:lpstr>
      <vt:lpstr>   </vt:lpstr>
      <vt:lpstr>   </vt:lpstr>
      <vt:lpstr>   </vt:lpstr>
      <vt:lpstr>   </vt:lpstr>
      <vt:lpstr>   </vt:lpstr>
      <vt:lpstr>   </vt:lpstr>
      <vt:lpstr>   </vt:lpstr>
      <vt:lpstr>   </vt:lpstr>
      <vt:lpstr>   </vt:lpstr>
      <vt:lpstr>   </vt:lpstr>
      <vt:lpstr>   </vt:lpstr>
      <vt:lpstr>   </vt:lpstr>
      <vt:lpstr>   </vt:lpstr>
      <vt:lpstr>   </vt:lpstr>
      <vt:lpstr>   </vt:lpstr>
      <vt:lpstr>   </vt:lpstr>
      <vt:lpstr>   </vt:lpstr>
      <vt:lpstr>   </vt:lpstr>
      <vt:lpstr>   </vt:lpstr>
      <vt:lpstr>   </vt:lpstr>
      <vt:lpstr>   </vt:lpstr>
      <vt:lpstr>   </vt:lpstr>
      <vt:lpstr>   </vt:lpstr>
      <vt:lpstr>   </vt:lpstr>
      <vt:lpstr>   </vt:lpstr>
      <vt:lpstr>   </vt:lpstr>
      <vt:lpstr>   </vt:lpstr>
      <vt:lpstr>   </vt:lpstr>
      <vt:lpstr>   </vt:lpstr>
      <vt:lpstr>   </vt:lpstr>
      <vt:lpstr>   </vt:lpstr>
      <vt:lpstr>   </vt:lpstr>
      <vt:lpstr>   </vt:lpstr>
      <vt:lpstr>   </vt:lpstr>
      <vt:lpstr>   </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LENOVO</dc:creator>
  <cp:lastModifiedBy>Solo</cp:lastModifiedBy>
  <cp:revision>474</cp:revision>
  <dcterms:created xsi:type="dcterms:W3CDTF">2021-08-03T13:03:26Z</dcterms:created>
  <dcterms:modified xsi:type="dcterms:W3CDTF">2022-11-29T21:26:05Z</dcterms:modified>
</cp:coreProperties>
</file>