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529" r:id="rId3"/>
    <p:sldId id="602" r:id="rId4"/>
    <p:sldId id="559" r:id="rId5"/>
    <p:sldId id="560" r:id="rId6"/>
    <p:sldId id="561" r:id="rId7"/>
    <p:sldId id="562" r:id="rId8"/>
    <p:sldId id="563" r:id="rId9"/>
    <p:sldId id="565" r:id="rId10"/>
    <p:sldId id="564" r:id="rId11"/>
    <p:sldId id="566" r:id="rId12"/>
    <p:sldId id="567" r:id="rId13"/>
    <p:sldId id="568" r:id="rId14"/>
    <p:sldId id="569" r:id="rId15"/>
    <p:sldId id="570" r:id="rId16"/>
    <p:sldId id="571" r:id="rId17"/>
    <p:sldId id="572" r:id="rId18"/>
    <p:sldId id="573" r:id="rId19"/>
    <p:sldId id="574" r:id="rId20"/>
    <p:sldId id="575" r:id="rId21"/>
    <p:sldId id="577" r:id="rId22"/>
    <p:sldId id="578" r:id="rId23"/>
    <p:sldId id="579" r:id="rId24"/>
    <p:sldId id="580" r:id="rId25"/>
    <p:sldId id="581" r:id="rId26"/>
    <p:sldId id="582" r:id="rId27"/>
    <p:sldId id="583" r:id="rId28"/>
    <p:sldId id="32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89" d="100"/>
          <a:sy n="89" d="100"/>
        </p:scale>
        <p:origin x="68" y="2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3089466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54465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229825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1345266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446834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464454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884193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085613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028178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8480505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084627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633051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9491091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4146715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227154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67078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196673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7943049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495782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8278166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60388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576518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41586517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3013342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1123482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8</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6. Motivating Behavior with Work and Rewards (part 2)</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a:t>
            </a:r>
            <a:r>
              <a:rPr lang="en-US" sz="2000" dirty="0">
                <a:solidFill>
                  <a:schemeClr val="bg1">
                    <a:lumMod val="50000"/>
                  </a:schemeClr>
                </a:solidFill>
                <a:latin typeface="Times New Roman" panose="02020603050405020304" pitchFamily="18" charset="0"/>
                <a:cs typeface="Times New Roman" panose="02020603050405020304" pitchFamily="18" charset="0"/>
              </a:rPr>
              <a:t> job design, employee participation and empowerment, flexible work arrangements, </a:t>
            </a:r>
            <a:r>
              <a:rPr lang="en-US" sz="2000" b="1" u="sng" dirty="0">
                <a:latin typeface="Times New Roman" panose="02020603050405020304" pitchFamily="18" charset="0"/>
                <a:cs typeface="Times New Roman" panose="02020603050405020304" pitchFamily="18" charset="0"/>
              </a:rPr>
              <a:t>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of Lecture 7</a:t>
            </a:r>
          </a:p>
        </p:txBody>
      </p:sp>
      <p:sp>
        <p:nvSpPr>
          <p:cNvPr id="17" name="TextBox 16">
            <a:extLst>
              <a:ext uri="{FF2B5EF4-FFF2-40B4-BE49-F238E27FC236}">
                <a16:creationId xmlns:a16="http://schemas.microsoft.com/office/drawing/2014/main" id="{12E89BEF-593F-4C01-87BB-537401430969}"/>
              </a:ext>
            </a:extLst>
          </p:cNvPr>
          <p:cNvSpPr txBox="1"/>
          <p:nvPr/>
        </p:nvSpPr>
        <p:spPr>
          <a:xfrm>
            <a:off x="2017644" y="1928366"/>
            <a:ext cx="9866309" cy="4247317"/>
          </a:xfrm>
          <a:prstGeom prst="rect">
            <a:avLst/>
          </a:prstGeom>
          <a:noFill/>
        </p:spPr>
        <p:txBody>
          <a:bodyPr wrap="square">
            <a:spAutoFit/>
          </a:bodyPr>
          <a:lstStyle/>
          <a:p>
            <a:pPr marL="285750" indent="-285750" algn="just">
              <a:buFont typeface="Wingdings" panose="05000000000000000000" pitchFamily="2" charset="2"/>
              <a:buChar char="Ø"/>
            </a:pPr>
            <a:r>
              <a:rPr lang="en-US" dirty="0"/>
              <a:t>Employee involvement using participative management and empowerment can help improve employee motivation in many business settings. </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Organizations that want to empower their employees need to understand a variety of issues as they go about promotion participation.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Flexible work arrangements are commonly used today to enhance motivated job performance. </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Among the more popular alternative arrangements are compressed workweeks, flexible work schedules, extended work schedules, job sharing, and telecommuting.</a:t>
            </a:r>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346847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a:t>
            </a:r>
          </a:p>
          <a:p>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76282875"/>
              </p:ext>
            </p:extLst>
          </p:nvPr>
        </p:nvGraphicFramePr>
        <p:xfrm>
          <a:off x="1838245" y="1979162"/>
          <a:ext cx="9902229" cy="365760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From a motivational perspective, a goal is a meaningful objective.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Goals are used for two purposes in most organizations:</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r>
                        <a:rPr lang="en-US" b="0" u="none" dirty="0">
                          <a:solidFill>
                            <a:schemeClr val="tx1"/>
                          </a:solidFill>
                        </a:rPr>
                        <a:t>1-  First, they provide a useful framework for managing motivation. Managers and employees can set goals for themselves and then work toward them</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r>
                        <a:rPr lang="en-US" b="0" u="none" dirty="0">
                          <a:solidFill>
                            <a:schemeClr val="tx1"/>
                          </a:solidFill>
                        </a:rPr>
                        <a:t>2- Second, goals are an effective control device (control meaning the monitoring by management of how well the organization is performing).</a:t>
                      </a:r>
                      <a:endParaRPr lang="ar-EG" b="0" u="none" dirty="0">
                        <a:solidFill>
                          <a:schemeClr val="tx1"/>
                        </a:solidFill>
                      </a:endParaRPr>
                    </a:p>
                    <a:p>
                      <a:pPr marL="0" indent="0" algn="just">
                        <a:buFont typeface="Wingdings" panose="05000000000000000000" pitchFamily="2" charset="2"/>
                        <a:buNone/>
                      </a:pPr>
                      <a:endParaRPr lang="ar-EG"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3362981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a:t>
            </a:r>
          </a:p>
          <a:p>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13760876"/>
              </p:ext>
            </p:extLst>
          </p:nvPr>
        </p:nvGraphicFramePr>
        <p:xfrm>
          <a:off x="1838245" y="1979162"/>
          <a:ext cx="9902229" cy="44805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Social learning theory perhaps best describes the role and importance of goal setting in organizations.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This perspective suggests that feelings of pride or shame about performance are a function of the extent to which people achieve their goals.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person who achieves a goal will be proud of having done so, whereas a person who fails to achieve a goal will feel personal disappointment and perhaps even shame.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People’s degree of pride or disappointment is affected by their self-efficacy, the extent to which they feel that they can still meet their goals even if they failed to do so in the past.</a:t>
                      </a:r>
                      <a:endParaRPr lang="ar-EG"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554280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1323439"/>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a:t>
            </a:r>
          </a:p>
          <a:p>
            <a:endParaRPr lang="en-US" sz="2000" b="1" dirty="0">
              <a:solidFill>
                <a:srgbClr val="C1510A"/>
              </a:solidFill>
              <a:effectLst/>
              <a:latin typeface="Helvetica" panose="020B0604020202020204" pitchFamily="34" charset="0"/>
            </a:endParaRPr>
          </a:p>
          <a:p>
            <a:br>
              <a:rPr lang="en-US" sz="2000" dirty="0"/>
            </a:b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116511485"/>
              </p:ext>
            </p:extLst>
          </p:nvPr>
        </p:nvGraphicFramePr>
        <p:xfrm>
          <a:off x="1838245" y="1979162"/>
          <a:ext cx="9902229" cy="365760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Goal-Setting Theory</a:t>
                      </a:r>
                    </a:p>
                    <a:p>
                      <a:pPr algn="l"/>
                      <a:endParaRPr lang="en-US" b="1" dirty="0">
                        <a:solidFill>
                          <a:schemeClr val="tx1"/>
                        </a:solidFill>
                      </a:endParaRP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Social learning theory provides insights into why and how goals can motivate behavior.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It also helps us understand how different people cope with failure to reach their goals.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By setting goals for people in the organization, a manager should be able to influence their behavior.</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the original version of goal-setting theory, two specific goal characteristics—</a:t>
                      </a:r>
                      <a:r>
                        <a:rPr lang="en-US" b="1" u="sng" dirty="0">
                          <a:solidFill>
                            <a:schemeClr val="tx1"/>
                          </a:solidFill>
                        </a:rPr>
                        <a:t>goal difficulty </a:t>
                      </a:r>
                      <a:r>
                        <a:rPr lang="en-US" b="0" u="none" dirty="0">
                          <a:solidFill>
                            <a:schemeClr val="tx1"/>
                          </a:solidFill>
                        </a:rPr>
                        <a:t>and </a:t>
                      </a:r>
                      <a:r>
                        <a:rPr lang="en-US" b="1" u="sng" dirty="0">
                          <a:solidFill>
                            <a:schemeClr val="tx1"/>
                          </a:solidFill>
                        </a:rPr>
                        <a:t>goal specificity</a:t>
                      </a:r>
                      <a:r>
                        <a:rPr lang="en-US" b="0" u="none" dirty="0">
                          <a:solidFill>
                            <a:schemeClr val="tx1"/>
                          </a:solidFill>
                        </a:rPr>
                        <a:t>—were expected to </a:t>
                      </a:r>
                      <a:r>
                        <a:rPr lang="en-US" b="1" u="none" dirty="0">
                          <a:solidFill>
                            <a:schemeClr val="tx1"/>
                          </a:solidFill>
                        </a:rPr>
                        <a:t>shape performance</a:t>
                      </a:r>
                      <a:r>
                        <a:rPr lang="en-US" b="0" u="none" dirty="0">
                          <a:solidFill>
                            <a:schemeClr val="tx1"/>
                          </a:solidFill>
                        </a:rPr>
                        <a:t>.</a:t>
                      </a:r>
                    </a:p>
                    <a:p>
                      <a:pPr marL="0" indent="0" algn="just">
                        <a:buFont typeface="Wingdings" panose="05000000000000000000" pitchFamily="2" charset="2"/>
                        <a:buNone/>
                      </a:pPr>
                      <a:endParaRPr lang="en-US" b="0" u="none" dirty="0">
                        <a:solidFill>
                          <a:schemeClr val="tx1"/>
                        </a:solidFill>
                      </a:endParaRP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719431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Difficulty)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59665952"/>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 Difficulty</a:t>
                      </a:r>
                    </a:p>
                  </a:txBody>
                  <a:tcPr>
                    <a:noFill/>
                  </a:tcPr>
                </a:tc>
                <a:tc>
                  <a:txBody>
                    <a:bodyPr/>
                    <a:lstStyle/>
                    <a:p>
                      <a:pPr marL="0" indent="0" algn="just">
                        <a:buFont typeface="Wingdings" panose="05000000000000000000" pitchFamily="2" charset="2"/>
                        <a:buNone/>
                      </a:pPr>
                      <a:r>
                        <a:rPr lang="en-US" b="1" u="sng" dirty="0">
                          <a:solidFill>
                            <a:schemeClr val="tx1"/>
                          </a:solidFill>
                        </a:rPr>
                        <a:t>Goal difficulty </a:t>
                      </a:r>
                      <a:r>
                        <a:rPr lang="en-US" b="0" u="none" dirty="0">
                          <a:solidFill>
                            <a:schemeClr val="tx1"/>
                          </a:solidFill>
                        </a:rPr>
                        <a:t>is the extent to which a goal is challenging and requires effort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If people work to achieve goals, it is reasonable to assume that they will work harder to achieve more difficult goals. But a goal must not be so difficult that it is unattainable.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sng" dirty="0">
                          <a:solidFill>
                            <a:srgbClr val="C00000"/>
                          </a:solidFill>
                        </a:rPr>
                        <a:t>EX</a:t>
                      </a:r>
                      <a:r>
                        <a:rPr lang="en-US" b="0" u="none" dirty="0">
                          <a:solidFill>
                            <a:schemeClr val="tx1"/>
                          </a:solidFill>
                        </a:rPr>
                        <a:t>. If a new manager asks his or her sales force to increase sales by 300 percent, the group may ridicule his or her charge as laughable because they regard it as impossible to reach. A more realistic but still difficult goal—perhaps a 20 percent increase in sales—would probably be a better objective.</a:t>
                      </a:r>
                    </a:p>
                    <a:p>
                      <a:pPr marL="0" indent="0" algn="just">
                        <a:buFont typeface="Wingdings" panose="05000000000000000000" pitchFamily="2" charset="2"/>
                        <a:buNone/>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59265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Specificity)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11238683"/>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Goal Specificity</a:t>
                      </a:r>
                    </a:p>
                  </a:txBody>
                  <a:tcPr>
                    <a:noFill/>
                  </a:tcPr>
                </a:tc>
                <a:tc>
                  <a:txBody>
                    <a:bodyPr/>
                    <a:lstStyle/>
                    <a:p>
                      <a:pPr marL="0" indent="0" algn="just">
                        <a:buFont typeface="Wingdings" panose="05000000000000000000" pitchFamily="2" charset="2"/>
                        <a:buNone/>
                      </a:pPr>
                      <a:r>
                        <a:rPr lang="en-US" b="1" u="sng" dirty="0">
                          <a:solidFill>
                            <a:schemeClr val="tx1"/>
                          </a:solidFill>
                        </a:rPr>
                        <a:t>Goal specificity </a:t>
                      </a:r>
                      <a:r>
                        <a:rPr lang="en-US" b="0" u="none" dirty="0">
                          <a:solidFill>
                            <a:schemeClr val="tx1"/>
                          </a:solidFill>
                        </a:rPr>
                        <a:t>is the clarity and precision of the goal.</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specificity has been shown to be consistently related to performance.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C00000"/>
                          </a:solidFill>
                        </a:rPr>
                        <a:t>EX. </a:t>
                      </a:r>
                      <a:r>
                        <a:rPr lang="en-US" b="0" u="none" dirty="0">
                          <a:solidFill>
                            <a:schemeClr val="tx1"/>
                          </a:solidFill>
                        </a:rPr>
                        <a:t>A goal of “increasing productivity” is not very specific, whereas a goal of “increasing productivity by 3 percent in the next six months” is quite specific. Some goals, such as those involving costs, output, profitability, and growth, can easily be stated in clear and precise terms. Other goals, such as improving employee job satisfaction and morale, company image and reputation, ethical behavior, and social responsibility, are much harder to state in specific or measurable terms.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32145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(Goal-Setting Theory - Goal Specificity)</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B85C8D45-B9E0-4864-A80B-F04C1B1A4642}"/>
              </a:ext>
            </a:extLst>
          </p:cNvPr>
          <p:cNvGrpSpPr/>
          <p:nvPr/>
        </p:nvGrpSpPr>
        <p:grpSpPr>
          <a:xfrm>
            <a:off x="1827783" y="1781831"/>
            <a:ext cx="9764142" cy="4009197"/>
            <a:chOff x="1827783" y="1781831"/>
            <a:chExt cx="9764142" cy="4009197"/>
          </a:xfrm>
        </p:grpSpPr>
        <p:pic>
          <p:nvPicPr>
            <p:cNvPr id="10" name="Picture 9">
              <a:extLst>
                <a:ext uri="{FF2B5EF4-FFF2-40B4-BE49-F238E27FC236}">
                  <a16:creationId xmlns:a16="http://schemas.microsoft.com/office/drawing/2014/main" id="{3E2F949D-2D78-48F2-9C5A-24BBFAFF371F}"/>
                </a:ext>
              </a:extLst>
            </p:cNvPr>
            <p:cNvPicPr>
              <a:picLocks noChangeAspect="1"/>
            </p:cNvPicPr>
            <p:nvPr/>
          </p:nvPicPr>
          <p:blipFill>
            <a:blip r:embed="rId7"/>
            <a:stretch>
              <a:fillRect/>
            </a:stretch>
          </p:blipFill>
          <p:spPr>
            <a:xfrm>
              <a:off x="6096000" y="1781831"/>
              <a:ext cx="5495925" cy="4009197"/>
            </a:xfrm>
            <a:prstGeom prst="rect">
              <a:avLst/>
            </a:prstGeom>
          </p:spPr>
        </p:pic>
        <p:sp>
          <p:nvSpPr>
            <p:cNvPr id="15" name="TextBox 14">
              <a:extLst>
                <a:ext uri="{FF2B5EF4-FFF2-40B4-BE49-F238E27FC236}">
                  <a16:creationId xmlns:a16="http://schemas.microsoft.com/office/drawing/2014/main" id="{510B2327-D222-497E-A2FD-CD86F4EABA6B}"/>
                </a:ext>
              </a:extLst>
            </p:cNvPr>
            <p:cNvSpPr txBox="1"/>
            <p:nvPr/>
          </p:nvSpPr>
          <p:spPr>
            <a:xfrm>
              <a:off x="1827783" y="2756479"/>
              <a:ext cx="4314600" cy="1754326"/>
            </a:xfrm>
            <a:prstGeom prst="rect">
              <a:avLst/>
            </a:prstGeom>
            <a:solidFill>
              <a:srgbClr val="FFC000"/>
            </a:solidFill>
          </p:spPr>
          <p:txBody>
            <a:bodyPr wrap="square">
              <a:spAutoFit/>
            </a:bodyPr>
            <a:lstStyle/>
            <a:p>
              <a:r>
                <a:rPr lang="en-US" i="1" dirty="0"/>
                <a:t>Goal setting can be a very useful method for motivating employees. This is especially true if the employee gets to help set goals and is rewarded for achieving them. This manager and her subordinate are reviewing the subordinate’s goals for the next quarter.</a:t>
              </a:r>
            </a:p>
          </p:txBody>
        </p:sp>
      </p:grpSp>
    </p:spTree>
    <p:extLst>
      <p:ext uri="{BB962C8B-B14F-4D97-AF65-F5344CB8AC3E}">
        <p14:creationId xmlns:p14="http://schemas.microsoft.com/office/powerpoint/2010/main" val="1330029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(expanded model of the goal-setting process)</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14023814"/>
              </p:ext>
            </p:extLst>
          </p:nvPr>
        </p:nvGraphicFramePr>
        <p:xfrm>
          <a:off x="1838245" y="1748423"/>
          <a:ext cx="9902229" cy="4206240"/>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expanded model of the goal-setting process</a:t>
                      </a:r>
                    </a:p>
                  </a:txBody>
                  <a:tcPr>
                    <a:noFill/>
                  </a:tcPr>
                </a:tc>
                <a:tc>
                  <a:txBody>
                    <a:bodyPr/>
                    <a:lstStyle/>
                    <a:p>
                      <a:pPr marL="0" indent="0" algn="just">
                        <a:buFont typeface="Wingdings" panose="05000000000000000000" pitchFamily="2" charset="2"/>
                        <a:buNone/>
                      </a:pPr>
                      <a:r>
                        <a:rPr lang="en-US" b="1" u="sng" dirty="0">
                          <a:solidFill>
                            <a:schemeClr val="tx1"/>
                          </a:solidFill>
                        </a:rPr>
                        <a:t>The expanded theory</a:t>
                      </a:r>
                      <a:r>
                        <a:rPr lang="en-US" b="0" u="none" dirty="0">
                          <a:solidFill>
                            <a:schemeClr val="tx1"/>
                          </a:solidFill>
                        </a:rPr>
                        <a:t> argues that goal-directed effort is a function of four goal attributes: difficulty and specificity (previously discussed), and acceptance and commitment</a:t>
                      </a:r>
                      <a:r>
                        <a:rPr lang="en-US" b="1" u="sng" dirty="0">
                          <a:solidFill>
                            <a:schemeClr val="tx1"/>
                          </a:solidFill>
                        </a:rPr>
                        <a:t>.</a:t>
                      </a:r>
                    </a:p>
                    <a:p>
                      <a:pPr marL="0" indent="0" algn="just">
                        <a:buFont typeface="Wingdings" panose="05000000000000000000" pitchFamily="2" charset="2"/>
                        <a:buNone/>
                      </a:pPr>
                      <a:endParaRPr lang="en-US" b="1" u="sng" dirty="0">
                        <a:solidFill>
                          <a:schemeClr val="tx1"/>
                        </a:solidFill>
                      </a:endParaRPr>
                    </a:p>
                    <a:p>
                      <a:pPr marL="285750" indent="-285750" algn="just">
                        <a:buFont typeface="Wingdings" panose="05000000000000000000" pitchFamily="2" charset="2"/>
                        <a:buChar char="§"/>
                      </a:pPr>
                      <a:r>
                        <a:rPr lang="en-US" b="1" u="none" dirty="0">
                          <a:solidFill>
                            <a:schemeClr val="tx1"/>
                          </a:solidFill>
                        </a:rPr>
                        <a:t>Goal acceptance </a:t>
                      </a:r>
                      <a:r>
                        <a:rPr lang="en-US" b="0" u="none" dirty="0">
                          <a:solidFill>
                            <a:schemeClr val="tx1"/>
                          </a:solidFill>
                        </a:rPr>
                        <a:t>is the extent to which a person accepts a goal as his or her own.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1" u="none" kern="1200" dirty="0">
                          <a:solidFill>
                            <a:schemeClr val="tx1"/>
                          </a:solidFill>
                          <a:latin typeface="+mn-lt"/>
                          <a:ea typeface="+mn-ea"/>
                          <a:cs typeface="+mn-cs"/>
                        </a:rPr>
                        <a:t>Goal commitment </a:t>
                      </a:r>
                      <a:r>
                        <a:rPr lang="en-US" b="0" u="none" dirty="0">
                          <a:solidFill>
                            <a:schemeClr val="tx1"/>
                          </a:solidFill>
                        </a:rPr>
                        <a:t>is the extent to which he or she is personally interested in reaching the goal.</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C00000"/>
                          </a:solidFill>
                        </a:rPr>
                        <a:t>EX. </a:t>
                      </a:r>
                      <a:r>
                        <a:rPr lang="en-US" b="0" u="none" dirty="0">
                          <a:solidFill>
                            <a:schemeClr val="tx1"/>
                          </a:solidFill>
                        </a:rPr>
                        <a:t>The manager who vows to take whatever steps are necessary to cut costs by 10 percent has made a commitment to achieving the goal. Factors that can foster goal acceptance and commitment include participating in the goal-setting process, making goals challenging but realistic, and believing that goal achievement will lead to valued rewards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04369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(expanded model of the goal-setting process)</a:t>
            </a: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4435376-2112-49C5-9A05-D71824B5A20F}"/>
              </a:ext>
            </a:extLst>
          </p:cNvPr>
          <p:cNvPicPr>
            <a:picLocks noChangeAspect="1"/>
          </p:cNvPicPr>
          <p:nvPr/>
        </p:nvPicPr>
        <p:blipFill>
          <a:blip r:embed="rId7"/>
          <a:stretch>
            <a:fillRect/>
          </a:stretch>
        </p:blipFill>
        <p:spPr>
          <a:xfrm>
            <a:off x="5075583" y="2028371"/>
            <a:ext cx="6664891" cy="3848921"/>
          </a:xfrm>
          <a:prstGeom prst="rect">
            <a:avLst/>
          </a:prstGeom>
        </p:spPr>
      </p:pic>
      <p:sp>
        <p:nvSpPr>
          <p:cNvPr id="14" name="TextBox 13">
            <a:extLst>
              <a:ext uri="{FF2B5EF4-FFF2-40B4-BE49-F238E27FC236}">
                <a16:creationId xmlns:a16="http://schemas.microsoft.com/office/drawing/2014/main" id="{54A70803-1C02-4686-95F1-760CA7E5C620}"/>
              </a:ext>
            </a:extLst>
          </p:cNvPr>
          <p:cNvSpPr txBox="1"/>
          <p:nvPr/>
        </p:nvSpPr>
        <p:spPr>
          <a:xfrm>
            <a:off x="1874165" y="1906975"/>
            <a:ext cx="3068896" cy="3970318"/>
          </a:xfrm>
          <a:prstGeom prst="rect">
            <a:avLst/>
          </a:prstGeom>
          <a:noFill/>
        </p:spPr>
        <p:txBody>
          <a:bodyPr wrap="square">
            <a:spAutoFit/>
          </a:bodyPr>
          <a:lstStyle/>
          <a:p>
            <a:r>
              <a:rPr lang="en-US" b="1" i="1" dirty="0"/>
              <a:t>Figure  6.4. The Goal-Setting Theory of Motivation</a:t>
            </a:r>
          </a:p>
          <a:p>
            <a:endParaRPr lang="en-US" b="1" i="1" dirty="0"/>
          </a:p>
          <a:p>
            <a:r>
              <a:rPr lang="en-US" dirty="0"/>
              <a:t>The goal-setting theory of motivation provides an important means of enhancing the motivation of employees. As illustrated here, appropriate goal difficulty, specificity, acceptance, and commitment contribute to goal-directed effort. This effort, in turn, has a direct impact on performance.</a:t>
            </a:r>
          </a:p>
        </p:txBody>
      </p:sp>
    </p:spTree>
    <p:extLst>
      <p:ext uri="{BB962C8B-B14F-4D97-AF65-F5344CB8AC3E}">
        <p14:creationId xmlns:p14="http://schemas.microsoft.com/office/powerpoint/2010/main" val="1512968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2170860"/>
              </p:ext>
            </p:extLst>
          </p:nvPr>
        </p:nvGraphicFramePr>
        <p:xfrm>
          <a:off x="1838245" y="1908425"/>
          <a:ext cx="9902229" cy="4480560"/>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organizations undertake goal setting from the somewhat broader perspective of management by objectives (MBO).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i="1" u="sng" dirty="0">
                          <a:solidFill>
                            <a:schemeClr val="tx1"/>
                          </a:solidFill>
                        </a:rPr>
                        <a:t>Management by Objectives (MBO): </a:t>
                      </a:r>
                      <a:r>
                        <a:rPr lang="en-US" b="0" u="none" dirty="0">
                          <a:solidFill>
                            <a:schemeClr val="tx1"/>
                          </a:solidFill>
                        </a:rPr>
                        <a:t>A collaborative goal-setting process through which organizational goals cascade down throughout the organization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successful MBO program starts with top managers’ establishing overall goals for the organization. After these goals have been set, managers and employees throughout the organization collaborate to set subsidiary goals.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First, the overall goals are communicated to everyone. Then each manager meets with each subordinate. During these meetings, the manager explains the unit goals to the subordinate, and the two together determine how the subordinate can contribute to the goals most effectively. </a:t>
                      </a:r>
                    </a:p>
                    <a:p>
                      <a:pPr marL="285750" indent="-285750" algn="just">
                        <a:buFont typeface="Wingdings" panose="05000000000000000000" pitchFamily="2" charset="2"/>
                        <a:buChar char="§"/>
                      </a:pPr>
                      <a:endParaRPr lang="en-US" b="0" u="none" dirty="0">
                        <a:solidFill>
                          <a:schemeClr val="tx1"/>
                        </a:solidFill>
                      </a:endParaRPr>
                    </a:p>
                    <a:p>
                      <a:pPr marL="0" indent="0" algn="just">
                        <a:buFont typeface="Wingdings" panose="05000000000000000000" pitchFamily="2" charset="2"/>
                        <a:buNone/>
                      </a:pPr>
                      <a:endParaRPr lang="en-US" b="1" u="sng"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53680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37321370"/>
              </p:ext>
            </p:extLst>
          </p:nvPr>
        </p:nvGraphicFramePr>
        <p:xfrm>
          <a:off x="1838245" y="1908425"/>
          <a:ext cx="9902229" cy="4070786"/>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manager acts as a counselor and helps ensure that the subordinate develops goals that are verifiable.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t>
                      </a:r>
                      <a:r>
                        <a:rPr lang="en-US" b="0" u="none" dirty="0">
                          <a:solidFill>
                            <a:srgbClr val="C00000"/>
                          </a:solidFill>
                        </a:rPr>
                        <a:t>For example, </a:t>
                      </a:r>
                      <a:r>
                        <a:rPr lang="en-US" b="0" u="none" dirty="0">
                          <a:solidFill>
                            <a:schemeClr val="tx1"/>
                          </a:solidFill>
                        </a:rPr>
                        <a:t>a goal of “cutting costs by 5 percent” is verifiable, whereas a goal of “doing my best” is not.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Finally, manager and subordinate ensure that the subordinate has the resources needed to reach his or her goals. The entire process flows downward as each subordinate manager meets with his or her own subordinates to develop their goals. Thus, as we noted earlier, the initial goals set at the top cascade down through the entire organization.</a:t>
                      </a:r>
                    </a:p>
                    <a:p>
                      <a:pPr marL="0" indent="0" algn="just">
                        <a:buFont typeface="Wingdings" panose="05000000000000000000" pitchFamily="2" charset="2"/>
                        <a:buNone/>
                      </a:pPr>
                      <a:endParaRPr lang="en-US" b="1" u="sng"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481781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Goal Setting and Motivation </a:t>
            </a:r>
            <a:r>
              <a:rPr lang="en-US" sz="2000" b="1" u="sng" dirty="0">
                <a:solidFill>
                  <a:srgbClr val="002060"/>
                </a:solidFill>
                <a:effectLst/>
                <a:latin typeface="Helvetica" panose="020B0604020202020204" pitchFamily="34" charset="0"/>
              </a:rPr>
              <a:t>(Broader Perspectives on Goal Setting)</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11461349"/>
              </p:ext>
            </p:extLst>
          </p:nvPr>
        </p:nvGraphicFramePr>
        <p:xfrm>
          <a:off x="1838245" y="1908425"/>
          <a:ext cx="9902229" cy="4070786"/>
        </p:xfrm>
        <a:graphic>
          <a:graphicData uri="http://schemas.openxmlformats.org/drawingml/2006/table">
            <a:tbl>
              <a:tblPr firstRow="1" bandRow="1">
                <a:tableStyleId>{5C22544A-7EE6-4342-B048-85BDC9FD1C3A}</a:tableStyleId>
              </a:tblPr>
              <a:tblGrid>
                <a:gridCol w="2031390">
                  <a:extLst>
                    <a:ext uri="{9D8B030D-6E8A-4147-A177-3AD203B41FA5}">
                      <a16:colId xmlns:a16="http://schemas.microsoft.com/office/drawing/2014/main" val="222804303"/>
                    </a:ext>
                  </a:extLst>
                </a:gridCol>
                <a:gridCol w="7870839">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Broader Perspectives on Goal Setting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During the time frame set for goal attainment (usually one year), the manager periodically meets with each subordinate to check progress. It may be necessary to modify goals in light of new information, to provide additional resources, or to take some other action. At the end of the specified time period, managers hold a final evaluation meeting with each subordinate.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sng" dirty="0">
                          <a:solidFill>
                            <a:schemeClr val="tx1"/>
                          </a:solidFill>
                        </a:rPr>
                        <a:t> </a:t>
                      </a:r>
                      <a:r>
                        <a:rPr lang="en-US" sz="1800" b="0" u="none" kern="1200" dirty="0">
                          <a:solidFill>
                            <a:schemeClr val="tx1"/>
                          </a:solidFill>
                          <a:latin typeface="+mn-lt"/>
                          <a:ea typeface="+mn-ea"/>
                          <a:cs typeface="+mn-cs"/>
                        </a:rPr>
                        <a:t>At this meeting, manager and subordinate assess how well goals were met and discuss why. This meeting often serves as the annual performance review as well, determining salary adjustments and other rewards based on reaching goals. This meeting may also serve as the initial goal-setting meeting for the next year’s cycle.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70129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00110"/>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968653469"/>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effective performance management is essential in order for rewards to be used effectively. The core of performance management is the actual measurement of the performance of an individual or group. </a:t>
                      </a:r>
                      <a:endParaRPr lang="ar-EG" b="0" u="none" dirty="0">
                        <a:solidFill>
                          <a:schemeClr val="tx1"/>
                        </a:solidFill>
                      </a:endParaRPr>
                    </a:p>
                    <a:p>
                      <a:pPr marL="285750" indent="-285750" algn="just">
                        <a:buFont typeface="Wingdings" panose="05000000000000000000" pitchFamily="2" charset="2"/>
                        <a:buChar char="§"/>
                      </a:pPr>
                      <a:endParaRPr lang="ar-EG"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1" u="sng" kern="1200" dirty="0">
                          <a:solidFill>
                            <a:schemeClr val="tx1"/>
                          </a:solidFill>
                          <a:latin typeface="+mn-lt"/>
                          <a:ea typeface="+mn-ea"/>
                          <a:cs typeface="+mn-cs"/>
                        </a:rPr>
                        <a:t>Performance appraisal :</a:t>
                      </a:r>
                      <a:r>
                        <a:rPr lang="en-US" sz="1800" b="1" i="1" u="none" kern="1200" dirty="0">
                          <a:solidFill>
                            <a:schemeClr val="tx1"/>
                          </a:solidFill>
                          <a:latin typeface="+mn-lt"/>
                          <a:ea typeface="+mn-ea"/>
                          <a:cs typeface="+mn-cs"/>
                        </a:rPr>
                        <a:t>The process of assessing and evaluating an employee’s work behaviors by measurement</a:t>
                      </a:r>
                    </a:p>
                    <a:p>
                      <a:pPr marL="285750" indent="-285750" algn="just">
                        <a:buFont typeface="Wingdings" panose="05000000000000000000" pitchFamily="2" charset="2"/>
                        <a:buChar char="§"/>
                      </a:pPr>
                      <a:endParaRPr lang="en-US" sz="1800" b="1" i="1" u="none" kern="1200" dirty="0">
                        <a:solidFill>
                          <a:schemeClr val="tx1"/>
                        </a:solidFill>
                        <a:latin typeface="+mn-lt"/>
                        <a:ea typeface="+mn-ea"/>
                        <a:cs typeface="+mn-cs"/>
                      </a:endParaRPr>
                    </a:p>
                    <a:p>
                      <a:pPr marL="0" indent="0" algn="just">
                        <a:buFont typeface="Wingdings" panose="05000000000000000000" pitchFamily="2" charset="2"/>
                        <a:buNone/>
                      </a:pPr>
                      <a:r>
                        <a:rPr lang="en-US" sz="1800" b="1" u="sng" kern="1200" dirty="0">
                          <a:solidFill>
                            <a:schemeClr val="tx1"/>
                          </a:solidFill>
                          <a:latin typeface="+mn-lt"/>
                          <a:ea typeface="+mn-ea"/>
                          <a:cs typeface="+mn-cs"/>
                        </a:rPr>
                        <a:t> Performance appraisal is the process by which someone</a:t>
                      </a:r>
                    </a:p>
                    <a:p>
                      <a:pPr marL="342900" indent="-342900" algn="just">
                        <a:buFont typeface="+mj-lt"/>
                        <a:buAutoNum type="arabicPeriod"/>
                      </a:pPr>
                      <a:r>
                        <a:rPr lang="en-US" sz="1800" b="0" u="none" kern="1200" dirty="0">
                          <a:solidFill>
                            <a:schemeClr val="tx1"/>
                          </a:solidFill>
                          <a:latin typeface="+mn-lt"/>
                          <a:ea typeface="+mn-ea"/>
                          <a:cs typeface="+mn-cs"/>
                        </a:rPr>
                        <a:t>evaluates an employee’s work behaviors by measurement and comparison with previously established standards,</a:t>
                      </a:r>
                    </a:p>
                    <a:p>
                      <a:pPr marL="342900" indent="-342900" algn="just">
                        <a:buFont typeface="+mj-lt"/>
                        <a:buAutoNum type="arabicPeriod"/>
                      </a:pPr>
                      <a:r>
                        <a:rPr lang="en-US" sz="1800" b="0" u="none" kern="1200" dirty="0">
                          <a:solidFill>
                            <a:schemeClr val="tx1"/>
                          </a:solidFill>
                          <a:latin typeface="+mn-lt"/>
                          <a:ea typeface="+mn-ea"/>
                          <a:cs typeface="+mn-cs"/>
                        </a:rPr>
                        <a:t>documents the results, and</a:t>
                      </a:r>
                    </a:p>
                    <a:p>
                      <a:pPr marL="342900" indent="-342900" algn="just">
                        <a:buFont typeface="+mj-lt"/>
                        <a:buAutoNum type="arabicPeriod"/>
                      </a:pPr>
                      <a:r>
                        <a:rPr lang="en-US" sz="1800" b="0" u="none" kern="1200" dirty="0">
                          <a:solidFill>
                            <a:schemeClr val="tx1"/>
                          </a:solidFill>
                          <a:latin typeface="+mn-lt"/>
                          <a:ea typeface="+mn-ea"/>
                          <a:cs typeface="+mn-cs"/>
                        </a:rPr>
                        <a:t>communicates the results to the employee.</a:t>
                      </a:r>
                    </a:p>
                    <a:p>
                      <a:pPr marL="0" indent="0" algn="just">
                        <a:buFont typeface="Wingdings" panose="05000000000000000000" pitchFamily="2" charset="2"/>
                        <a:buNone/>
                      </a:pPr>
                      <a:r>
                        <a:rPr lang="en-US" sz="1800" b="0" u="none" kern="1200" dirty="0">
                          <a:solidFill>
                            <a:schemeClr val="tx1"/>
                          </a:solidFill>
                          <a:latin typeface="+mn-lt"/>
                          <a:ea typeface="+mn-ea"/>
                          <a:cs typeface="+mn-cs"/>
                        </a:rPr>
                        <a:t>Performance management comprises the processes and activities involved in performance appraisals.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522950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74738607"/>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Performance appraisal may serve many purposes. The ability to provide valuable feedback is one critical purpose.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Feedback, in turn, tells the employee where he or she stands in the eyes of the organization. Appraisal results, of course, are also used to decide and justify reward allocations.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Performance evaluations may be used as a starting point for discussions of training, development, and improvement.</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Finally, the data produced by the performance appraisal system can be used to forecast future human resource needs, to plan management succession, and to guide other human resource activities such as recruiting, training, and development programs.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06579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35870446"/>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Providing job performance feedback is the primary use of appraisal information. Performance appraisal information can indicate that an employee is ready for promotion or that he or she needs additional training to gain experience in another area of company operations.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It may also show that a person does not have the skills for a certain job and that another person should be recruited to fill that particular role. Other purposes of performance appraisal can be grouped into two broad categories, judgment and development, as shown in Figure 6.5.</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101876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pSp>
        <p:nvGrpSpPr>
          <p:cNvPr id="13" name="Group 12">
            <a:extLst>
              <a:ext uri="{FF2B5EF4-FFF2-40B4-BE49-F238E27FC236}">
                <a16:creationId xmlns:a16="http://schemas.microsoft.com/office/drawing/2014/main" id="{4365343B-9130-42E4-8F96-9EF23BD50848}"/>
              </a:ext>
            </a:extLst>
          </p:cNvPr>
          <p:cNvGrpSpPr/>
          <p:nvPr/>
        </p:nvGrpSpPr>
        <p:grpSpPr>
          <a:xfrm>
            <a:off x="1739348" y="1883877"/>
            <a:ext cx="9968763" cy="3625102"/>
            <a:chOff x="1739348" y="1883877"/>
            <a:chExt cx="9968763" cy="3625102"/>
          </a:xfrm>
        </p:grpSpPr>
        <p:pic>
          <p:nvPicPr>
            <p:cNvPr id="9" name="Picture 8">
              <a:extLst>
                <a:ext uri="{FF2B5EF4-FFF2-40B4-BE49-F238E27FC236}">
                  <a16:creationId xmlns:a16="http://schemas.microsoft.com/office/drawing/2014/main" id="{6E8B8D95-A78F-4F09-9010-8A03C7052531}"/>
                </a:ext>
              </a:extLst>
            </p:cNvPr>
            <p:cNvPicPr>
              <a:picLocks noChangeAspect="1"/>
            </p:cNvPicPr>
            <p:nvPr/>
          </p:nvPicPr>
          <p:blipFill>
            <a:blip r:embed="rId7"/>
            <a:stretch>
              <a:fillRect/>
            </a:stretch>
          </p:blipFill>
          <p:spPr>
            <a:xfrm>
              <a:off x="5671931" y="1883877"/>
              <a:ext cx="6036180" cy="3625102"/>
            </a:xfrm>
            <a:prstGeom prst="rect">
              <a:avLst/>
            </a:prstGeom>
          </p:spPr>
        </p:pic>
        <p:sp>
          <p:nvSpPr>
            <p:cNvPr id="14" name="TextBox 13">
              <a:extLst>
                <a:ext uri="{FF2B5EF4-FFF2-40B4-BE49-F238E27FC236}">
                  <a16:creationId xmlns:a16="http://schemas.microsoft.com/office/drawing/2014/main" id="{5EB2CED4-7843-4502-B052-17DF11D59CEA}"/>
                </a:ext>
              </a:extLst>
            </p:cNvPr>
            <p:cNvSpPr txBox="1"/>
            <p:nvPr/>
          </p:nvSpPr>
          <p:spPr>
            <a:xfrm>
              <a:off x="1739348" y="2265267"/>
              <a:ext cx="3932583" cy="2862322"/>
            </a:xfrm>
            <a:prstGeom prst="rect">
              <a:avLst/>
            </a:prstGeom>
            <a:solidFill>
              <a:srgbClr val="FFC000"/>
            </a:solidFill>
          </p:spPr>
          <p:txBody>
            <a:bodyPr wrap="square">
              <a:spAutoFit/>
            </a:bodyPr>
            <a:lstStyle/>
            <a:p>
              <a:r>
                <a:rPr lang="en-US" b="1" i="1" dirty="0"/>
                <a:t>Figure 6.5. Purposes of Performance Management</a:t>
              </a:r>
            </a:p>
            <a:p>
              <a:endParaRPr lang="en-US" i="1" dirty="0"/>
            </a:p>
            <a:p>
              <a:r>
                <a:rPr lang="en-US" i="1" dirty="0"/>
                <a:t>Performance measurement plays a variety of roles in most organizations. This figure illustrates how these roles can help managers judge an employee’s past performance and help managers and employees improve future performance.</a:t>
              </a:r>
            </a:p>
          </p:txBody>
        </p:sp>
      </p:grpSp>
    </p:spTree>
    <p:extLst>
      <p:ext uri="{BB962C8B-B14F-4D97-AF65-F5344CB8AC3E}">
        <p14:creationId xmlns:p14="http://schemas.microsoft.com/office/powerpoint/2010/main" val="3689819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(Purposes </a:t>
            </a:r>
            <a:r>
              <a:rPr lang="en-US" sz="2000" b="1" dirty="0">
                <a:solidFill>
                  <a:srgbClr val="0A1F61"/>
                </a:solidFill>
                <a:effectLst/>
                <a:latin typeface="Helvetica" panose="020B0604020202020204" pitchFamily="34" charset="0"/>
              </a:rPr>
              <a:t>of Performance Measurement)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417493691"/>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Purposes of Performance Measurement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Performance appraisals with a judgmental orientation focus on past performance and are concerned mainly with measuring and comparing performance and with the uses of this information.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Appraisals with a developmental orientation focus on the future and use information from evaluations to improve performance.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If improved future performance is the intent of the appraisal process, the manager may focus on goals or targets for the employees, on eliminating obstacles or problems that hinder performance, and on future training needs.</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675449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4235574711"/>
              </p:ext>
            </p:extLst>
          </p:nvPr>
        </p:nvGraphicFramePr>
        <p:xfrm>
          <a:off x="1838245" y="1908425"/>
          <a:ext cx="10128468" cy="4070786"/>
        </p:xfrm>
        <a:graphic>
          <a:graphicData uri="http://schemas.openxmlformats.org/drawingml/2006/table">
            <a:tbl>
              <a:tblPr firstRow="1" bandRow="1">
                <a:tableStyleId>{5C22544A-7EE6-4342-B048-85BDC9FD1C3A}</a:tableStyleId>
              </a:tblPr>
              <a:tblGrid>
                <a:gridCol w="1554312">
                  <a:extLst>
                    <a:ext uri="{9D8B030D-6E8A-4147-A177-3AD203B41FA5}">
                      <a16:colId xmlns:a16="http://schemas.microsoft.com/office/drawing/2014/main" val="222804303"/>
                    </a:ext>
                  </a:extLst>
                </a:gridCol>
                <a:gridCol w="85741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Employee appraisals are common in every type of organization, but how they are performed may vary. Many issues must be considered in determining how to conduct an appraisal.</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Three of the most important issues are who does the appraisals, how often they are done, and how performance is measured.</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342900" indent="-342900" algn="just">
                        <a:buFont typeface="+mj-lt"/>
                        <a:buAutoNum type="arabicPeriod"/>
                      </a:pPr>
                      <a:r>
                        <a:rPr lang="en-US" sz="1800" b="1" u="sng" kern="1200" dirty="0">
                          <a:solidFill>
                            <a:schemeClr val="tx1"/>
                          </a:solidFill>
                          <a:latin typeface="+mn-lt"/>
                          <a:ea typeface="+mn-ea"/>
                          <a:cs typeface="+mn-cs"/>
                        </a:rPr>
                        <a:t>The Appraiser: </a:t>
                      </a:r>
                      <a:r>
                        <a:rPr lang="en-US" sz="1800" b="0" u="none" kern="1200" dirty="0">
                          <a:solidFill>
                            <a:schemeClr val="tx1"/>
                          </a:solidFill>
                          <a:latin typeface="+mn-lt"/>
                          <a:ea typeface="+mn-ea"/>
                          <a:cs typeface="+mn-cs"/>
                        </a:rPr>
                        <a:t>In most appraisal systems, the employee’s primary evaluator is the supervisor. This stems from the obvious fact that the supervisor is presumably in the best position to be aware of the employee’s day-to-day performance. </a:t>
                      </a:r>
                    </a:p>
                    <a:p>
                      <a:pPr marL="342900" indent="-342900" algn="just">
                        <a:buFont typeface="+mj-lt"/>
                        <a:buAutoNum type="arabicPeriod"/>
                      </a:pPr>
                      <a:endParaRPr lang="en-US" sz="1800" b="0" u="none" kern="1200" dirty="0">
                        <a:solidFill>
                          <a:schemeClr val="tx1"/>
                        </a:solidFill>
                        <a:latin typeface="+mn-lt"/>
                        <a:ea typeface="+mn-ea"/>
                        <a:cs typeface="+mn-cs"/>
                      </a:endParaRPr>
                    </a:p>
                    <a:p>
                      <a:pPr marL="0" indent="0" algn="just">
                        <a:buFont typeface="+mj-lt"/>
                        <a:buNone/>
                      </a:pPr>
                      <a:r>
                        <a:rPr lang="en-US" sz="1800" b="1" u="sng"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the supervisor may have little firsthand knowledge of the performance of an employee who works alone outside the company premises, such as a salesperson making solo calls on clients or a maintenance person handling equipment problems in the field.</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0822463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20067627"/>
              </p:ext>
            </p:extLst>
          </p:nvPr>
        </p:nvGraphicFramePr>
        <p:xfrm>
          <a:off x="1728418" y="2088715"/>
          <a:ext cx="10291276" cy="4070786"/>
        </p:xfrm>
        <a:graphic>
          <a:graphicData uri="http://schemas.openxmlformats.org/drawingml/2006/table">
            <a:tbl>
              <a:tblPr firstRow="1" bandRow="1">
                <a:tableStyleId>{5C22544A-7EE6-4342-B048-85BDC9FD1C3A}</a:tableStyleId>
              </a:tblPr>
              <a:tblGrid>
                <a:gridCol w="1538900">
                  <a:extLst>
                    <a:ext uri="{9D8B030D-6E8A-4147-A177-3AD203B41FA5}">
                      <a16:colId xmlns:a16="http://schemas.microsoft.com/office/drawing/2014/main" val="222804303"/>
                    </a:ext>
                  </a:extLst>
                </a:gridCol>
                <a:gridCol w="875237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One of the more interesting multi-rater approaches being used in some companies today is something </a:t>
                      </a:r>
                      <a:r>
                        <a:rPr lang="en-US" b="1" u="sng" dirty="0">
                          <a:solidFill>
                            <a:schemeClr val="tx1"/>
                          </a:solidFill>
                        </a:rPr>
                        <a:t>called 360-degree feedback </a:t>
                      </a:r>
                      <a:r>
                        <a:rPr lang="en-US" b="0" u="none" dirty="0">
                          <a:solidFill>
                            <a:schemeClr val="tx1"/>
                          </a:solidFill>
                        </a:rPr>
                        <a:t>(it is also called multi-source feedback).</a:t>
                      </a:r>
                    </a:p>
                    <a:p>
                      <a:pPr marL="285750" indent="-285750" algn="just">
                        <a:buFont typeface="Wingdings" panose="05000000000000000000" pitchFamily="2" charset="2"/>
                        <a:buChar char="§"/>
                      </a:pPr>
                      <a:r>
                        <a:rPr lang="en-US" b="0" u="none" dirty="0">
                          <a:solidFill>
                            <a:schemeClr val="tx1"/>
                          </a:solidFill>
                        </a:rPr>
                        <a:t>This method involves employees receiving performance </a:t>
                      </a:r>
                      <a:r>
                        <a:rPr lang="en-US" b="1" u="sng" dirty="0">
                          <a:solidFill>
                            <a:schemeClr val="tx1"/>
                          </a:solidFill>
                        </a:rPr>
                        <a:t>feedback from those on all “sides” of them in the organization</a:t>
                      </a:r>
                      <a:r>
                        <a:rPr lang="en-US" b="0" u="none" dirty="0">
                          <a:solidFill>
                            <a:schemeClr val="tx1"/>
                          </a:solidFill>
                        </a:rPr>
                        <a:t>—their boss, their colleagues and peers, and their own subordinates. Thus, the feedback comes from all around them, or from 360 degrees.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a:t>
                      </a:r>
                      <a:r>
                        <a:rPr lang="en-US" sz="1800" b="0" u="none" kern="1200" dirty="0">
                          <a:solidFill>
                            <a:srgbClr val="C00000"/>
                          </a:solidFill>
                          <a:latin typeface="+mn-lt"/>
                          <a:ea typeface="+mn-ea"/>
                          <a:cs typeface="+mn-cs"/>
                        </a:rPr>
                        <a:t>For example</a:t>
                      </a:r>
                      <a:r>
                        <a:rPr lang="en-US" sz="1800" b="0" u="none" kern="1200" dirty="0">
                          <a:solidFill>
                            <a:schemeClr val="tx1"/>
                          </a:solidFill>
                          <a:latin typeface="+mn-lt"/>
                          <a:ea typeface="+mn-ea"/>
                          <a:cs typeface="+mn-cs"/>
                        </a:rPr>
                        <a:t>, one person may learn that she stands too close to other people when she talks; another person may learn that he has a bad temper. These are the kinds of things a supervisor might not even be aware of, much less report as part of a performance appraisal. Subordinates or peers are much more willing to provide this sort of feedback than direct performance feedback, especially if it is used for development purposes and does not influence rewards or punishments. AT&amp;T, Nestlé, Pitney Bowes, and JPMorgan Chase are a few of the major companies today using 360-degree feedback to help managers improve a wide variety of performance-related behaviors.</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72697360-D7CD-4995-90B8-503E175CCB88}"/>
              </a:ext>
            </a:extLst>
          </p:cNvPr>
          <p:cNvSpPr txBox="1"/>
          <p:nvPr/>
        </p:nvSpPr>
        <p:spPr>
          <a:xfrm>
            <a:off x="1874165" y="1373725"/>
            <a:ext cx="9999783"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 The Appraiser: </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spTree>
    <p:extLst>
      <p:ext uri="{BB962C8B-B14F-4D97-AF65-F5344CB8AC3E}">
        <p14:creationId xmlns:p14="http://schemas.microsoft.com/office/powerpoint/2010/main" val="991388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4" y="1282438"/>
            <a:ext cx="9866309" cy="1015663"/>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-Frequency of the Appraisal  </a:t>
            </a:r>
            <a:r>
              <a:rPr lang="en-US" sz="2000" b="1" dirty="0">
                <a:solidFill>
                  <a:srgbClr val="0A1F61"/>
                </a:solidFill>
                <a:effectLst/>
                <a:latin typeface="Helvetica" panose="020B0604020202020204" pitchFamily="34" charset="0"/>
              </a:rPr>
              <a:t>)</a:t>
            </a:r>
          </a:p>
          <a:p>
            <a:r>
              <a:rPr lang="en-US" sz="2000" b="1" dirty="0">
                <a:solidFill>
                  <a:srgbClr val="C1510A"/>
                </a:solidFill>
                <a:effectLst/>
                <a:latin typeface="Helvetica" panose="020B0604020202020204" pitchFamily="34" charset="0"/>
              </a:rPr>
              <a:t>   </a:t>
            </a: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427478816"/>
              </p:ext>
            </p:extLst>
          </p:nvPr>
        </p:nvGraphicFramePr>
        <p:xfrm>
          <a:off x="1874164" y="2016531"/>
          <a:ext cx="9866309" cy="4070786"/>
        </p:xfrm>
        <a:graphic>
          <a:graphicData uri="http://schemas.openxmlformats.org/drawingml/2006/table">
            <a:tbl>
              <a:tblPr firstRow="1" bandRow="1">
                <a:tableStyleId>{5C22544A-7EE6-4342-B048-85BDC9FD1C3A}</a:tableStyleId>
              </a:tblPr>
              <a:tblGrid>
                <a:gridCol w="1475353">
                  <a:extLst>
                    <a:ext uri="{9D8B030D-6E8A-4147-A177-3AD203B41FA5}">
                      <a16:colId xmlns:a16="http://schemas.microsoft.com/office/drawing/2014/main" val="222804303"/>
                    </a:ext>
                  </a:extLst>
                </a:gridCol>
                <a:gridCol w="8390956">
                  <a:extLst>
                    <a:ext uri="{9D8B030D-6E8A-4147-A177-3AD203B41FA5}">
                      <a16:colId xmlns:a16="http://schemas.microsoft.com/office/drawing/2014/main" val="3102195855"/>
                    </a:ext>
                  </a:extLst>
                </a:gridCol>
              </a:tblGrid>
              <a:tr h="4070786">
                <a:tc>
                  <a:txBody>
                    <a:bodyPr/>
                    <a:lstStyle/>
                    <a:p>
                      <a:pPr algn="l"/>
                      <a:r>
                        <a:rPr lang="en-US" b="1" dirty="0">
                          <a:solidFill>
                            <a:schemeClr val="tx1"/>
                          </a:solidFill>
                        </a:rPr>
                        <a:t>Elements of Performance Management</a:t>
                      </a:r>
                    </a:p>
                  </a:txBody>
                  <a:tcPr>
                    <a:noFill/>
                  </a:tcPr>
                </a:tc>
                <a:tc>
                  <a:txBody>
                    <a:bodyPr/>
                    <a:lstStyle/>
                    <a:p>
                      <a:pPr marL="0" indent="0" algn="just">
                        <a:buFont typeface="Wingdings" panose="05000000000000000000" pitchFamily="2" charset="2"/>
                        <a:buNone/>
                      </a:pPr>
                      <a:r>
                        <a:rPr lang="en-US" b="1" u="sng" dirty="0">
                          <a:solidFill>
                            <a:schemeClr val="tx1"/>
                          </a:solidFill>
                        </a:rPr>
                        <a:t>2- Frequency of the Appraisal: </a:t>
                      </a:r>
                      <a:r>
                        <a:rPr lang="en-US" b="0" u="none" dirty="0">
                          <a:solidFill>
                            <a:schemeClr val="tx1"/>
                          </a:solidFill>
                        </a:rPr>
                        <a:t>Another important issue is the frequency of appraisals.</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Regardless of the employee’s level of performance, the types of tasks being performed, or the employee’s need for information on performance, the organization usually conducts performance appraisals on a regular basis, typically once a year.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Annual performance appraisals are convenient for administrative purposes such as record keeping and maintaining a level of routine that helps keep everyone comfortable. Some organizations also conduct appraisals semiannually</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Several systems for monitoring employee performance on an “as-needed” basis have been proposed as an alternative to the traditional annual system.</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11383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959418703"/>
              </p:ext>
            </p:extLst>
          </p:nvPr>
        </p:nvGraphicFramePr>
        <p:xfrm>
          <a:off x="1874164" y="2101510"/>
          <a:ext cx="9866309" cy="2897318"/>
        </p:xfrm>
        <a:graphic>
          <a:graphicData uri="http://schemas.openxmlformats.org/drawingml/2006/table">
            <a:tbl>
              <a:tblPr firstRow="1" bandRow="1">
                <a:tableStyleId>{5C22544A-7EE6-4342-B048-85BDC9FD1C3A}</a:tableStyleId>
              </a:tblPr>
              <a:tblGrid>
                <a:gridCol w="1475353">
                  <a:extLst>
                    <a:ext uri="{9D8B030D-6E8A-4147-A177-3AD203B41FA5}">
                      <a16:colId xmlns:a16="http://schemas.microsoft.com/office/drawing/2014/main" val="222804303"/>
                    </a:ext>
                  </a:extLst>
                </a:gridCol>
                <a:gridCol w="8390956">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Managers in international settings must ensure that they incorporate cultural phenomena into their performance-appraisal strategies.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rgbClr val="C00000"/>
                          </a:solidFill>
                        </a:rPr>
                        <a:t> For example</a:t>
                      </a:r>
                      <a:r>
                        <a:rPr lang="en-US" b="0" u="none" dirty="0">
                          <a:solidFill>
                            <a:schemeClr val="tx1"/>
                          </a:solidFill>
                        </a:rPr>
                        <a:t>, in highly individualistic cultures such as that of the United States, appraising performance at the individual level is both common and accepted. But in collectivistic cultures such as Japan, performance appraisals almost always need to be focused more on group performance and feedback. And in countries where people put a lot of faith in destiny, fate, or some form of divine control, employees may not be receptive to performance feedback at all, believing that their actions are irrelevant to the results that follow them.</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-Frequency of the Appraisal  </a:t>
            </a:r>
            <a:r>
              <a:rPr lang="en-US" sz="2000" b="1" dirty="0">
                <a:solidFill>
                  <a:srgbClr val="0A1F61"/>
                </a:solidFill>
                <a:effectLst/>
                <a:latin typeface="Helvetica" panose="020B0604020202020204" pitchFamily="34" charset="0"/>
              </a:rPr>
              <a:t>)</a:t>
            </a:r>
            <a:r>
              <a:rPr lang="en-US" sz="2000" b="1" dirty="0">
                <a:solidFill>
                  <a:srgbClr val="C1510A"/>
                </a:solidFill>
                <a:effectLst/>
                <a:latin typeface="Helvetica" panose="020B0604020202020204" pitchFamily="34" charset="0"/>
              </a:rPr>
              <a:t>   </a:t>
            </a:r>
          </a:p>
        </p:txBody>
      </p:sp>
    </p:spTree>
    <p:extLst>
      <p:ext uri="{BB962C8B-B14F-4D97-AF65-F5344CB8AC3E}">
        <p14:creationId xmlns:p14="http://schemas.microsoft.com/office/powerpoint/2010/main" val="3402421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57203747"/>
              </p:ext>
            </p:extLst>
          </p:nvPr>
        </p:nvGraphicFramePr>
        <p:xfrm>
          <a:off x="1874164" y="1898376"/>
          <a:ext cx="10198511" cy="3657600"/>
        </p:xfrm>
        <a:graphic>
          <a:graphicData uri="http://schemas.openxmlformats.org/drawingml/2006/table">
            <a:tbl>
              <a:tblPr firstRow="1" bandRow="1">
                <a:tableStyleId>{5C22544A-7EE6-4342-B048-85BDC9FD1C3A}</a:tableStyleId>
              </a:tblPr>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0" indent="0" algn="just">
                        <a:buFont typeface="Wingdings" panose="05000000000000000000" pitchFamily="2" charset="2"/>
                        <a:buNone/>
                      </a:pPr>
                      <a:r>
                        <a:rPr lang="en-US" b="1" u="sng" dirty="0">
                          <a:solidFill>
                            <a:schemeClr val="tx1"/>
                          </a:solidFill>
                        </a:rPr>
                        <a:t>3. Measuring Performance: </a:t>
                      </a:r>
                      <a:r>
                        <a:rPr lang="en-US" b="0" u="none" dirty="0">
                          <a:solidFill>
                            <a:schemeClr val="tx1"/>
                          </a:solidFill>
                        </a:rPr>
                        <a:t>The foundation of good performance management is correctly identifying what should be measured and the selection of the best method(s) for measuring it. </a:t>
                      </a:r>
                    </a:p>
                    <a:p>
                      <a:pPr marL="0" indent="0" algn="just">
                        <a:buFont typeface="Wingdings" panose="05000000000000000000" pitchFamily="2" charset="2"/>
                        <a:buNone/>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Accurately defining job performance is critical; measuring the wrong things well is not good performance management.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Once the critical performance dimensions are known, the best way(s) of assessing them can be identified.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measurement method provides the information managers use to make decisions about salary adjustment, promotion, transfer, training, and discipline.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3247047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011148647"/>
              </p:ext>
            </p:extLst>
          </p:nvPr>
        </p:nvGraphicFramePr>
        <p:xfrm>
          <a:off x="1874164" y="1898376"/>
          <a:ext cx="10198511" cy="2897318"/>
        </p:xfrm>
        <a:graphic>
          <a:graphicData uri="http://schemas.openxmlformats.org/drawingml/2006/table">
            <a:tbl>
              <a:tblPr firstRow="1" bandRow="1">
                <a:tableStyleId>{5C22544A-7EE6-4342-B048-85BDC9FD1C3A}</a:tableStyleId>
              </a:tblPr>
              <a:tblGrid>
                <a:gridCol w="1624311">
                  <a:extLst>
                    <a:ext uri="{9D8B030D-6E8A-4147-A177-3AD203B41FA5}">
                      <a16:colId xmlns:a16="http://schemas.microsoft.com/office/drawing/2014/main" val="222804303"/>
                    </a:ext>
                  </a:extLst>
                </a:gridCol>
                <a:gridCol w="8574200">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The courts and Equal Employment Opportunity guidelines have mandated that performance measurements be based on job-related criteria rather than on some other factor such as friendship, age, sex, religion, or national origin.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addition, to provide useful information for the decision maker, performance appraisals must be valid, reliable, and free of bias.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They must not produce ratings that are consistently too lenient or too severe or that all cluster in the middle. They must also be free of perceptual and timing errors.</a:t>
                      </a:r>
                      <a:endParaRPr lang="en-US" sz="1800" b="0" u="none" kern="1200" dirty="0">
                        <a:solidFill>
                          <a:schemeClr val="tx1"/>
                        </a:solidFill>
                        <a:latin typeface="+mn-lt"/>
                        <a:ea typeface="+mn-ea"/>
                        <a:cs typeface="+mn-cs"/>
                      </a:endParaRP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40442523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grpSp>
        <p:nvGrpSpPr>
          <p:cNvPr id="15" name="Group 14">
            <a:extLst>
              <a:ext uri="{FF2B5EF4-FFF2-40B4-BE49-F238E27FC236}">
                <a16:creationId xmlns:a16="http://schemas.microsoft.com/office/drawing/2014/main" id="{773EE1BC-3BDE-463D-BA46-7D7C8C9156D8}"/>
              </a:ext>
            </a:extLst>
          </p:cNvPr>
          <p:cNvGrpSpPr/>
          <p:nvPr/>
        </p:nvGrpSpPr>
        <p:grpSpPr>
          <a:xfrm>
            <a:off x="1754894" y="1764778"/>
            <a:ext cx="9889211" cy="4124325"/>
            <a:chOff x="1874164" y="1779522"/>
            <a:chExt cx="9889211" cy="4124325"/>
          </a:xfrm>
        </p:grpSpPr>
        <p:pic>
          <p:nvPicPr>
            <p:cNvPr id="9" name="Picture 8">
              <a:extLst>
                <a:ext uri="{FF2B5EF4-FFF2-40B4-BE49-F238E27FC236}">
                  <a16:creationId xmlns:a16="http://schemas.microsoft.com/office/drawing/2014/main" id="{5F7B102E-258D-4CC8-B311-D335D817E890}"/>
                </a:ext>
              </a:extLst>
            </p:cNvPr>
            <p:cNvPicPr>
              <a:picLocks noChangeAspect="1"/>
            </p:cNvPicPr>
            <p:nvPr/>
          </p:nvPicPr>
          <p:blipFill>
            <a:blip r:embed="rId7"/>
            <a:stretch>
              <a:fillRect/>
            </a:stretch>
          </p:blipFill>
          <p:spPr>
            <a:xfrm>
              <a:off x="6096000" y="1779522"/>
              <a:ext cx="5667375" cy="4124325"/>
            </a:xfrm>
            <a:prstGeom prst="rect">
              <a:avLst/>
            </a:prstGeom>
          </p:spPr>
        </p:pic>
        <p:sp>
          <p:nvSpPr>
            <p:cNvPr id="14" name="TextBox 13">
              <a:extLst>
                <a:ext uri="{FF2B5EF4-FFF2-40B4-BE49-F238E27FC236}">
                  <a16:creationId xmlns:a16="http://schemas.microsoft.com/office/drawing/2014/main" id="{AD64A2B3-427E-4957-A600-2B7B77FF8E14}"/>
                </a:ext>
              </a:extLst>
            </p:cNvPr>
            <p:cNvSpPr txBox="1"/>
            <p:nvPr/>
          </p:nvSpPr>
          <p:spPr>
            <a:xfrm>
              <a:off x="1874164" y="3218518"/>
              <a:ext cx="4221836" cy="1477328"/>
            </a:xfrm>
            <a:prstGeom prst="rect">
              <a:avLst/>
            </a:prstGeom>
            <a:solidFill>
              <a:srgbClr val="FF9518"/>
            </a:solidFill>
          </p:spPr>
          <p:txBody>
            <a:bodyPr wrap="square">
              <a:spAutoFit/>
            </a:bodyPr>
            <a:lstStyle/>
            <a:p>
              <a:pPr algn="just"/>
              <a:r>
                <a:rPr lang="en-US" i="1" dirty="0"/>
                <a:t>Key elements of performance management are measuring and assessing performance. Performance rating scales such as this one are commonly used for assessing performance in organizations.</a:t>
              </a:r>
            </a:p>
          </p:txBody>
        </p:sp>
      </p:grpSp>
    </p:spTree>
    <p:extLst>
      <p:ext uri="{BB962C8B-B14F-4D97-AF65-F5344CB8AC3E}">
        <p14:creationId xmlns:p14="http://schemas.microsoft.com/office/powerpoint/2010/main" val="32666891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779139295"/>
              </p:ext>
            </p:extLst>
          </p:nvPr>
        </p:nvGraphicFramePr>
        <p:xfrm>
          <a:off x="1500259" y="1821776"/>
          <a:ext cx="10240214" cy="3657600"/>
        </p:xfrm>
        <a:graphic>
          <a:graphicData uri="http://schemas.openxmlformats.org/drawingml/2006/table">
            <a:tbl>
              <a:tblPr firstRow="1" bandRow="1">
                <a:tableStyleId>{5C22544A-7EE6-4342-B048-85BDC9FD1C3A}</a:tableStyleId>
              </a:tblPr>
              <a:tblGrid>
                <a:gridCol w="1505093">
                  <a:extLst>
                    <a:ext uri="{9D8B030D-6E8A-4147-A177-3AD203B41FA5}">
                      <a16:colId xmlns:a16="http://schemas.microsoft.com/office/drawing/2014/main" val="222804303"/>
                    </a:ext>
                  </a:extLst>
                </a:gridCol>
                <a:gridCol w="8735121">
                  <a:extLst>
                    <a:ext uri="{9D8B030D-6E8A-4147-A177-3AD203B41FA5}">
                      <a16:colId xmlns:a16="http://schemas.microsoft.com/office/drawing/2014/main" val="3102195855"/>
                    </a:ext>
                  </a:extLst>
                </a:gridCol>
              </a:tblGrid>
              <a:tr h="2897318">
                <a:tc>
                  <a:txBody>
                    <a:bodyPr/>
                    <a:lstStyle/>
                    <a:p>
                      <a:pPr algn="l"/>
                      <a:r>
                        <a:rPr lang="en-US" b="1" dirty="0">
                          <a:solidFill>
                            <a:schemeClr val="tx1"/>
                          </a:solidFill>
                        </a:rPr>
                        <a:t>Elements of Performance Management</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of the most popular methods for evaluating individual performance are graphic rating scales, checklists, essays or diaries, behaviorally anchored rating scales, and forced choice systems.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systems are easy to use and familiar to most managers. However, two major problems are common to all individual methods: a tendency to rate most individuals at about the same level and the inability to discriminate among variable levels of performance.</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Comparative methods evaluate two or more employees by comparing them with each other on various performance dimensions. The most popular comparative methods are ranking, forced distribution, paired comparisons, and the use of multiple raters in making comparisons. </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BBE7B179-D78A-43C4-BC53-870145A7F86C}"/>
              </a:ext>
            </a:extLst>
          </p:cNvPr>
          <p:cNvSpPr txBox="1"/>
          <p:nvPr/>
        </p:nvSpPr>
        <p:spPr>
          <a:xfrm>
            <a:off x="1874164" y="1282438"/>
            <a:ext cx="9866309" cy="707886"/>
          </a:xfrm>
          <a:prstGeom prst="rect">
            <a:avLst/>
          </a:prstGeom>
          <a:noFill/>
        </p:spPr>
        <p:txBody>
          <a:bodyPr wrap="square">
            <a:spAutoFit/>
          </a:bodyPr>
          <a:lstStyle/>
          <a:p>
            <a:r>
              <a:rPr lang="en-US" sz="2000" b="1" dirty="0">
                <a:solidFill>
                  <a:srgbClr val="C1510A"/>
                </a:solidFill>
                <a:effectLst/>
                <a:latin typeface="Helvetica" panose="020B0604020202020204" pitchFamily="34" charset="0"/>
              </a:rPr>
              <a:t>Performance Management   </a:t>
            </a:r>
            <a:r>
              <a:rPr lang="en-US" sz="2000" b="1" dirty="0">
                <a:solidFill>
                  <a:srgbClr val="0A1F61"/>
                </a:solidFill>
                <a:latin typeface="Helvetica" panose="020B0604020202020204" pitchFamily="34" charset="0"/>
              </a:rPr>
              <a:t>(Elements of Performance Management -Measuring Performance)</a:t>
            </a:r>
            <a:endParaRPr lang="en-US" sz="2000" b="1" dirty="0">
              <a:solidFill>
                <a:srgbClr val="C1510A"/>
              </a:solidFill>
              <a:effectLst/>
              <a:latin typeface="Helvetica" panose="020B0604020202020204" pitchFamily="34" charset="0"/>
            </a:endParaRPr>
          </a:p>
        </p:txBody>
      </p:sp>
    </p:spTree>
    <p:extLst>
      <p:ext uri="{BB962C8B-B14F-4D97-AF65-F5344CB8AC3E}">
        <p14:creationId xmlns:p14="http://schemas.microsoft.com/office/powerpoint/2010/main" val="37676598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9438</TotalTime>
  <Words>3191</Words>
  <Application>Microsoft Office PowerPoint</Application>
  <PresentationFormat>Widescreen</PresentationFormat>
  <Paragraphs>281</Paragraphs>
  <Slides>28</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Calibri</vt:lpstr>
      <vt:lpstr>Calibri Light</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901</cp:revision>
  <dcterms:created xsi:type="dcterms:W3CDTF">2021-08-03T13:03:26Z</dcterms:created>
  <dcterms:modified xsi:type="dcterms:W3CDTF">2022-08-15T15:53:06Z</dcterms:modified>
</cp:coreProperties>
</file>