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4"/>
  </p:notesMasterIdLst>
  <p:sldIdLst>
    <p:sldId id="502" r:id="rId5"/>
    <p:sldId id="303" r:id="rId6"/>
    <p:sldId id="313" r:id="rId7"/>
    <p:sldId id="500" r:id="rId8"/>
    <p:sldId id="501" r:id="rId9"/>
    <p:sldId id="306" r:id="rId10"/>
    <p:sldId id="498" r:id="rId11"/>
    <p:sldId id="499" r:id="rId12"/>
    <p:sldId id="34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02"/>
            <p14:sldId id="303"/>
            <p14:sldId id="313"/>
            <p14:sldId id="500"/>
            <p14:sldId id="501"/>
            <p14:sldId id="306"/>
            <p14:sldId id="498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24" y="36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2BADA-DF2E-646F-8D6F-16D7D1BA5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FBCF65-AA67-D65F-CA56-FD068BD997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A75A14-2318-35DC-0450-30C3711B7C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D1EEDA-339E-AEB9-0184-00E1202666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333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469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482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79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C65B00-9700-D52B-DB51-62D725702F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BE47D37D-B223-9BDE-03D4-4FC8FF0B1563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9FA54F0-E799-3D62-A7CE-AFD49E43CA42}"/>
              </a:ext>
            </a:extLst>
          </p:cNvPr>
          <p:cNvSpPr txBox="1"/>
          <p:nvPr/>
        </p:nvSpPr>
        <p:spPr>
          <a:xfrm>
            <a:off x="1671944" y="3336373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Ahmed Omar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684956-1F95-2B2D-1128-0A71CC1CA711}"/>
              </a:ext>
            </a:extLst>
          </p:cNvPr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E266F7D3-F1E9-34BF-2B69-CCEBD5E06EFE}"/>
              </a:ext>
            </a:extLst>
          </p:cNvPr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90E89F2-1F5B-4DEE-AE70-8D3622A0C3A9}"/>
              </a:ext>
            </a:extLst>
          </p:cNvPr>
          <p:cNvSpPr txBox="1"/>
          <p:nvPr/>
        </p:nvSpPr>
        <p:spPr>
          <a:xfrm>
            <a:off x="329269" y="5104240"/>
            <a:ext cx="23202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IT373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Information Security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B7A9216-EC74-431A-67D2-6B5F2A07798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CFEBD74-F2FA-B19A-872D-FAA8343455D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1F0B92-048E-6BAD-A254-4DBA29C9F07F}"/>
              </a:ext>
            </a:extLst>
          </p:cNvPr>
          <p:cNvSpPr txBox="1"/>
          <p:nvPr/>
        </p:nvSpPr>
        <p:spPr>
          <a:xfrm>
            <a:off x="766034" y="2296810"/>
            <a:ext cx="691933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US" sz="800" b="0" i="0" u="none" strike="noStrike" baseline="0" dirty="0">
              <a:latin typeface="Calibri" panose="020F0502020204030204" pitchFamily="34" charset="0"/>
            </a:endParaRPr>
          </a:p>
          <a:p>
            <a:r>
              <a:rPr lang="en-US" sz="4000" b="1" dirty="0">
                <a:latin typeface="Alexandria"/>
              </a:rPr>
              <a:t>Information Security</a:t>
            </a:r>
          </a:p>
        </p:txBody>
      </p:sp>
    </p:spTree>
    <p:extLst>
      <p:ext uri="{BB962C8B-B14F-4D97-AF65-F5344CB8AC3E}">
        <p14:creationId xmlns:p14="http://schemas.microsoft.com/office/powerpoint/2010/main" val="281860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09"/>
    </mc:Choice>
    <mc:Fallback xmlns="">
      <p:transition spd="slow" advTm="2610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499771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Information Security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Omar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23202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IT373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Information Security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77137" y="1584629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Outline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Alexandria" charset="0"/>
                <a:cs typeface="Alexandria" charset="0"/>
              </a:rPr>
              <a:t>Develop an understanding of </a:t>
            </a:r>
            <a:r>
              <a:rPr lang="en-US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information assurance </a:t>
            </a:r>
            <a:r>
              <a:rPr lang="en-US" sz="2800" dirty="0">
                <a:latin typeface="Alexandria" charset="0"/>
                <a:cs typeface="Alexandria" charset="0"/>
              </a:rPr>
              <a:t>as practiced in computer operating systems, software and web applications, gain familiarity with common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attacking techniques</a:t>
            </a:r>
            <a:r>
              <a:rPr lang="en-US" sz="2800" dirty="0">
                <a:latin typeface="Alexandria" charset="0"/>
                <a:cs typeface="Alexandria" charset="0"/>
              </a:rPr>
              <a:t> such as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virus</a:t>
            </a:r>
            <a:r>
              <a:rPr lang="en-US" sz="2800" dirty="0">
                <a:latin typeface="Alexandria" charset="0"/>
                <a:cs typeface="Alexandria" charset="0"/>
              </a:rPr>
              <a:t>,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Trojan</a:t>
            </a:r>
            <a:r>
              <a:rPr lang="en-US" sz="2800" dirty="0">
                <a:latin typeface="Alexandria" charset="0"/>
                <a:cs typeface="Alexandria" charset="0"/>
              </a:rPr>
              <a:t>,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worms</a:t>
            </a:r>
            <a:r>
              <a:rPr lang="en-US" sz="2800" dirty="0">
                <a:latin typeface="Alexandria" charset="0"/>
                <a:cs typeface="Alexandria" charset="0"/>
              </a:rPr>
              <a:t> and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memory exploits</a:t>
            </a:r>
            <a:r>
              <a:rPr lang="en-US" sz="2800" dirty="0">
                <a:latin typeface="Alexandria" charset="0"/>
                <a:cs typeface="Alexandria" charset="0"/>
              </a:rPr>
              <a:t> defenses against them, develop a basic understanding of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cryptography</a:t>
            </a:r>
            <a:r>
              <a:rPr lang="en-US" sz="2800" dirty="0">
                <a:latin typeface="Alexandria" charset="0"/>
                <a:cs typeface="Alexandria" charset="0"/>
              </a:rPr>
              <a:t>, how it has evolved, and two key encryption techniques used today(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DEA</a:t>
            </a:r>
            <a:r>
              <a:rPr lang="en-US" sz="2800" dirty="0">
                <a:latin typeface="Alexandria" charset="0"/>
                <a:cs typeface="Alexandria" charset="0"/>
              </a:rPr>
              <a:t>,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RSA</a:t>
            </a:r>
            <a:r>
              <a:rPr lang="en-US" sz="2800" dirty="0">
                <a:latin typeface="Alexandria" charset="0"/>
                <a:cs typeface="Alexandria" charset="0"/>
              </a:rPr>
              <a:t>).</a:t>
            </a: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31"/>
    </mc:Choice>
    <mc:Fallback xmlns="">
      <p:transition spd="slow" advTm="10463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EE6D63-B7DE-415A-6171-9E93D7839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9B0B05-E07B-BDE6-495F-EC57EF50007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E53765-4EDA-14C7-3C9A-34A28C15CF6A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DDB0D48-3E88-3C3F-39DD-4FE9F7DC2987}"/>
              </a:ext>
            </a:extLst>
          </p:cNvPr>
          <p:cNvSpPr txBox="1"/>
          <p:nvPr/>
        </p:nvSpPr>
        <p:spPr>
          <a:xfrm>
            <a:off x="825500" y="1808598"/>
            <a:ext cx="1054100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Upon completion of this course, the student will be able to:</a:t>
            </a:r>
            <a:endParaRPr lang="en-US" sz="1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Describe Computer security concepts.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Describe OSI security architecture.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 information assurance as practiced in software and web applications.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Describe cryptography and how it has evolved.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Apply two key encryption techniques used today (DEA, RSA).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Develop a basic understanding of Message Authentication (MAC)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Apply Message Integrity (Secure Hash Algorithms: SHA-1)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Apply Digital signatures (ELGamal digital signature scheme and Digital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Signature Standard)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 malicious software, viruses, viruses’ countermeasures, worms.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study ways of attaching a virus to a program.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F44EC6-5751-FBA6-EB95-A6F390ED57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94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1966"/>
    </mc:Choice>
    <mc:Fallback xmlns="">
      <p:transition advTm="18196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0D30CE-222D-BB3F-FCB5-87EAF6436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C56091-41C0-7FDF-FE4F-98A37BFBB53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E6C711-DBCC-4320-E763-64F3FFB67539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8441276-C4E4-5D21-2D4B-1AEC1AD17308}"/>
              </a:ext>
            </a:extLst>
          </p:cNvPr>
          <p:cNvSpPr txBox="1"/>
          <p:nvPr/>
        </p:nvSpPr>
        <p:spPr>
          <a:xfrm>
            <a:off x="825500" y="1808598"/>
            <a:ext cx="1054100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Upon completion of this course, the student will be able to:</a:t>
            </a:r>
            <a:endParaRPr lang="en-US" sz="1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 the sources of viruses and how to countermeasure them.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List types of security policies, high- and low-level policy languages,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operational issues.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 security feature in Linux.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apply security feature in windows.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 the vulnerabilities in programs.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 Buffer Overflow, Cross-site Scripting (XSS) and SQL Injection.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study cybercrime and computer crime, intellectual property (copyright).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 the problem of intrusion (behavior and techniques).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classify intrusion detection techniques (statistical and rule-based)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 password management.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6D0B0F-3D25-7650-75E9-D50B0BAE6E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25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2887"/>
    </mc:Choice>
    <mc:Fallback xmlns="">
      <p:transition advTm="18288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7032702" y="1383951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7086144" y="3932742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Plan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9913CD9-D731-43A1-2713-DCAAAB3EAE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4353087"/>
              </p:ext>
            </p:extLst>
          </p:nvPr>
        </p:nvGraphicFramePr>
        <p:xfrm>
          <a:off x="385438" y="1266701"/>
          <a:ext cx="6558810" cy="533208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98396">
                  <a:extLst>
                    <a:ext uri="{9D8B030D-6E8A-4147-A177-3AD203B41FA5}">
                      <a16:colId xmlns:a16="http://schemas.microsoft.com/office/drawing/2014/main" val="2837701306"/>
                    </a:ext>
                  </a:extLst>
                </a:gridCol>
                <a:gridCol w="5260414">
                  <a:extLst>
                    <a:ext uri="{9D8B030D-6E8A-4147-A177-3AD203B41FA5}">
                      <a16:colId xmlns:a16="http://schemas.microsoft.com/office/drawing/2014/main" val="4204842598"/>
                    </a:ext>
                  </a:extLst>
                </a:gridCol>
              </a:tblGrid>
              <a:tr h="380863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Topics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5051979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Orientation week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440577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Foundations of Information Security &amp; Assurance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2365564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Symmetric Encryption &amp; Standards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0796528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Asymmetric Cryptography &amp; Key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531887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Message Authentication &amp; Digital Signatures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623531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Malicious Software &amp; Countermeasures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0109305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Operating System Security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803426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Application &amp; Web Security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729695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Network Security &amp; Protocols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1418221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Intrusion Detection &amp; Cybercrime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820292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Security Policies and Operational Issues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2677595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Revision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7177817"/>
                  </a:ext>
                </a:extLst>
              </a:tr>
              <a:tr h="38086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Final Exam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99567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18228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0A7854-AA05-0B71-D937-F4A45F84EE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36BAB15-14C5-2960-289F-5EEECCD2654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065E65A-349F-9505-D981-DAA741B8B9D8}"/>
              </a:ext>
            </a:extLst>
          </p:cNvPr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Reference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0752FDD-BF21-FFE1-DE63-5CD5D55AE4DA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35338C8-84CD-5DC1-CD59-9807207523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5A9A498-A2BC-C729-CF93-DA7F87237D82}"/>
              </a:ext>
            </a:extLst>
          </p:cNvPr>
          <p:cNvSpPr txBox="1"/>
          <p:nvPr/>
        </p:nvSpPr>
        <p:spPr>
          <a:xfrm>
            <a:off x="6193502" y="4438505"/>
            <a:ext cx="78922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Computer Security Principles and Practice, 5th edition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6F9799-5E80-F4B3-FCC5-D2C151C50C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054" y="1397680"/>
            <a:ext cx="3524250" cy="48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499096"/>
      </p:ext>
    </p:extLst>
  </p:cSld>
  <p:clrMapOvr>
    <a:masterClrMapping/>
  </p:clrMapOvr>
  <p:transition spd="slow" advTm="25229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A031FD-AF9F-4BB4-FEA2-72AFB4BE84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465ADEB-8535-D7D7-6C65-7500F68746E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C6BE926-E653-DA2B-0ADB-AD83F5C3C4EA}"/>
              </a:ext>
            </a:extLst>
          </p:cNvPr>
          <p:cNvSpPr txBox="1"/>
          <p:nvPr/>
        </p:nvSpPr>
        <p:spPr>
          <a:xfrm>
            <a:off x="7457204" y="3996751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Assessment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46B698E-FA78-C60B-E2BB-0190EEC4818B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3E02466-17AB-6F67-FDEB-A80EC74F03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BC28DB-C058-3A78-8B6C-E03A785F2F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679" y="1397680"/>
            <a:ext cx="4587524" cy="457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73424"/>
      </p:ext>
    </p:extLst>
  </p:cSld>
  <p:clrMapOvr>
    <a:masterClrMapping/>
  </p:clrMapOvr>
  <p:transition spd="slow" advTm="23019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34"/>
    </mc:Choice>
    <mc:Fallback xmlns="">
      <p:transition spd="slow" advTm="22534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391</Words>
  <Application>Microsoft Office PowerPoint</Application>
  <PresentationFormat>Widescreen</PresentationFormat>
  <Paragraphs>80</Paragraphs>
  <Slides>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Omar</cp:lastModifiedBy>
  <cp:revision>15</cp:revision>
  <dcterms:created xsi:type="dcterms:W3CDTF">2023-04-29T09:08:00Z</dcterms:created>
  <dcterms:modified xsi:type="dcterms:W3CDTF">2025-05-28T19:12:25Z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