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rawing2.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layout3.xml" ContentType="application/vnd.openxmlformats-officedocument.drawingml.diagramLayout+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colors2.xml" ContentType="application/vnd.openxmlformats-officedocument.drawingml.diagramColors+xml"/>
  <Override PartName="/ppt/diagrams/drawing5.xml" ContentType="application/vnd.ms-office.drawingml.diagramDrawing+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94" r:id="rId2"/>
    <p:sldId id="1028" r:id="rId3"/>
    <p:sldId id="953" r:id="rId4"/>
    <p:sldId id="1043" r:id="rId5"/>
    <p:sldId id="1044" r:id="rId6"/>
    <p:sldId id="1067" r:id="rId7"/>
    <p:sldId id="1072" r:id="rId8"/>
    <p:sldId id="1071" r:id="rId9"/>
    <p:sldId id="1077" r:id="rId10"/>
    <p:sldId id="1078" r:id="rId11"/>
    <p:sldId id="1079" r:id="rId12"/>
    <p:sldId id="1066" r:id="rId13"/>
    <p:sldId id="1068" r:id="rId14"/>
    <p:sldId id="1080" r:id="rId15"/>
    <p:sldId id="1081" r:id="rId16"/>
    <p:sldId id="1074" r:id="rId17"/>
    <p:sldId id="1082" r:id="rId18"/>
    <p:sldId id="1084" r:id="rId19"/>
    <p:sldId id="1085" r:id="rId20"/>
    <p:sldId id="1086" r:id="rId21"/>
    <p:sldId id="1090" r:id="rId22"/>
    <p:sldId id="1091" r:id="rId23"/>
    <p:sldId id="1050" r:id="rId24"/>
    <p:sldId id="1052" r:id="rId25"/>
    <p:sldId id="1053" r:id="rId26"/>
    <p:sldId id="1054" r:id="rId27"/>
    <p:sldId id="1055" r:id="rId28"/>
    <p:sldId id="1056" r:id="rId29"/>
    <p:sldId id="1057" r:id="rId30"/>
    <p:sldId id="1063" r:id="rId31"/>
    <p:sldId id="1064" r:id="rId32"/>
    <p:sldId id="1092" r:id="rId33"/>
    <p:sldId id="1093" r:id="rId34"/>
    <p:sldId id="1094" r:id="rId35"/>
    <p:sldId id="1095" r:id="rId36"/>
    <p:sldId id="1096" r:id="rId37"/>
    <p:sldId id="1097" r:id="rId38"/>
    <p:sldId id="1098" r:id="rId39"/>
    <p:sldId id="109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1028"/>
            <p14:sldId id="953"/>
            <p14:sldId id="1043"/>
            <p14:sldId id="1044"/>
            <p14:sldId id="1067"/>
            <p14:sldId id="1072"/>
            <p14:sldId id="1071"/>
            <p14:sldId id="1077"/>
            <p14:sldId id="1078"/>
            <p14:sldId id="1079"/>
            <p14:sldId id="1066"/>
            <p14:sldId id="1068"/>
            <p14:sldId id="1080"/>
            <p14:sldId id="1081"/>
            <p14:sldId id="1074"/>
            <p14:sldId id="1082"/>
            <p14:sldId id="1084"/>
            <p14:sldId id="1085"/>
            <p14:sldId id="1086"/>
            <p14:sldId id="1090"/>
            <p14:sldId id="1091"/>
            <p14:sldId id="1050"/>
            <p14:sldId id="1052"/>
            <p14:sldId id="1053"/>
            <p14:sldId id="1054"/>
            <p14:sldId id="1055"/>
            <p14:sldId id="1056"/>
            <p14:sldId id="1057"/>
            <p14:sldId id="1063"/>
            <p14:sldId id="1064"/>
            <p14:sldId id="1092"/>
            <p14:sldId id="1093"/>
            <p14:sldId id="1094"/>
            <p14:sldId id="1095"/>
            <p14:sldId id="1096"/>
            <p14:sldId id="1097"/>
            <p14:sldId id="1098"/>
            <p14:sldId id="1099"/>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92D050"/>
    <a:srgbClr val="49701E"/>
    <a:srgbClr val="FFC000"/>
    <a:srgbClr val="FFFFFF"/>
    <a:srgbClr val="56C3EA"/>
    <a:srgbClr val="FDD33F"/>
    <a:srgbClr val="E35A35"/>
    <a:srgbClr val="8FAADC"/>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9" autoAdjust="0"/>
    <p:restoredTop sz="93738" autoAdjust="0"/>
  </p:normalViewPr>
  <p:slideViewPr>
    <p:cSldViewPr snapToGrid="0">
      <p:cViewPr varScale="1">
        <p:scale>
          <a:sx n="76" d="100"/>
          <a:sy n="76" d="100"/>
        </p:scale>
        <p:origin x="859"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4DC78F-85AE-4FCD-8F8A-E73809FCA8A8}" type="doc">
      <dgm:prSet loTypeId="urn:microsoft.com/office/officeart/2005/8/layout/hierarchy1" loCatId="hierarchy" qsTypeId="urn:microsoft.com/office/officeart/2005/8/quickstyle/3d2" qsCatId="3D" csTypeId="urn:microsoft.com/office/officeart/2005/8/colors/colorful3" csCatId="colorful" phldr="1"/>
      <dgm:spPr/>
      <dgm:t>
        <a:bodyPr/>
        <a:lstStyle/>
        <a:p>
          <a:pPr rtl="1"/>
          <a:endParaRPr lang="ar-EG"/>
        </a:p>
      </dgm:t>
    </dgm:pt>
    <dgm:pt modelId="{F6D8B6A7-D434-4F0C-BBD9-DD1733D647AA}">
      <dgm:prSet phldrT="[Text]" custT="1"/>
      <dgm:spPr/>
      <dgm:t>
        <a:bodyPr/>
        <a:lstStyle/>
        <a:p>
          <a:pPr rtl="1"/>
          <a:r>
            <a:rPr lang="ar-EG" sz="2400" b="1" dirty="0">
              <a:latin typeface="Alexandria" pitchFamily="2" charset="-78"/>
              <a:cs typeface="Alexandria" pitchFamily="2" charset="-78"/>
            </a:rPr>
            <a:t>نظريات الإقناع</a:t>
          </a:r>
        </a:p>
      </dgm:t>
    </dgm:pt>
    <dgm:pt modelId="{7F808806-6095-4505-89D9-E7518F44CE3C}" type="parTrans" cxnId="{5915D6C5-BE77-4512-857D-80E3440E8EE1}">
      <dgm:prSet/>
      <dgm:spPr/>
      <dgm:t>
        <a:bodyPr/>
        <a:lstStyle/>
        <a:p>
          <a:pPr rtl="1"/>
          <a:endParaRPr lang="ar-EG"/>
        </a:p>
      </dgm:t>
    </dgm:pt>
    <dgm:pt modelId="{4EEBB1D8-F4D3-403F-931A-113C063DB394}" type="sibTrans" cxnId="{5915D6C5-BE77-4512-857D-80E3440E8EE1}">
      <dgm:prSet/>
      <dgm:spPr/>
      <dgm:t>
        <a:bodyPr/>
        <a:lstStyle/>
        <a:p>
          <a:pPr rtl="1"/>
          <a:endParaRPr lang="ar-EG"/>
        </a:p>
      </dgm:t>
    </dgm:pt>
    <dgm:pt modelId="{5060AF9E-8EA9-4700-8108-C559B289B557}">
      <dgm:prSet phldrT="[Text]" custT="1"/>
      <dgm:spPr/>
      <dgm:t>
        <a:bodyPr/>
        <a:lstStyle/>
        <a:p>
          <a:pPr rtl="1"/>
          <a:r>
            <a:rPr lang="ar-EG" sz="2000" b="1" dirty="0">
              <a:latin typeface="Alexandria" pitchFamily="2" charset="-78"/>
              <a:cs typeface="Alexandria" pitchFamily="2" charset="-78"/>
            </a:rPr>
            <a:t>نظريات المسار الواحد</a:t>
          </a:r>
        </a:p>
      </dgm:t>
    </dgm:pt>
    <dgm:pt modelId="{A0A7C945-BB41-4BAF-9BBA-442322278373}" type="parTrans" cxnId="{D73F5155-A8E0-4B63-A5CA-C3A0C67E1A88}">
      <dgm:prSet/>
      <dgm:spPr/>
      <dgm:t>
        <a:bodyPr/>
        <a:lstStyle/>
        <a:p>
          <a:pPr rtl="1"/>
          <a:endParaRPr lang="ar-EG"/>
        </a:p>
      </dgm:t>
    </dgm:pt>
    <dgm:pt modelId="{14EED195-4849-46DA-89D8-5CFDDA61102E}" type="sibTrans" cxnId="{D73F5155-A8E0-4B63-A5CA-C3A0C67E1A88}">
      <dgm:prSet/>
      <dgm:spPr/>
      <dgm:t>
        <a:bodyPr/>
        <a:lstStyle/>
        <a:p>
          <a:pPr rtl="1"/>
          <a:endParaRPr lang="ar-EG"/>
        </a:p>
      </dgm:t>
    </dgm:pt>
    <dgm:pt modelId="{1B13CB66-6B86-43F2-91B6-0691A01E06E1}">
      <dgm:prSet phldrT="[Text]" custT="1"/>
      <dgm:spPr>
        <a:solidFill>
          <a:prstClr val="white">
            <a:alpha val="90000"/>
            <a:hueOff val="0"/>
            <a:satOff val="0"/>
            <a:lumOff val="0"/>
            <a:alphaOff val="0"/>
          </a:prstClr>
        </a:solidFill>
        <a:ln w="6350" cap="flat" cmpd="sng" algn="ctr">
          <a:solidFill>
            <a:srgbClr val="5B9BD5">
              <a:hueOff val="0"/>
              <a:satOff val="0"/>
              <a:lumOff val="0"/>
              <a:alphaOff val="0"/>
            </a:srgbClr>
          </a:solidFill>
          <a:prstDash val="solid"/>
          <a:miter lim="800000"/>
        </a:ln>
        <a:effectLst/>
        <a:scene3d>
          <a:camera prst="orthographicFront"/>
          <a:lightRig rig="threePt" dir="t">
            <a:rot lat="0" lon="0" rev="7500000"/>
          </a:lightRig>
        </a:scene3d>
        <a:sp3d z="152400" extrusionH="63500" prstMaterial="dkEdge">
          <a:bevelT w="125400" h="36350" prst="relaxedInset"/>
          <a:contourClr>
            <a:prstClr val="white"/>
          </a:contourClr>
        </a:sp3d>
      </dgm:spPr>
      <dgm:t>
        <a:bodyPr spcFirstLastPara="0" vert="horz" wrap="square" lIns="76200" tIns="76200" rIns="76200" bIns="76200" numCol="1" spcCol="1270" anchor="ctr" anchorCtr="0"/>
        <a:lstStyle/>
        <a:p>
          <a:pPr marL="0" lvl="0" indent="0" algn="ctr" defTabSz="889000" rtl="1">
            <a:lnSpc>
              <a:spcPct val="90000"/>
            </a:lnSpc>
            <a:spcBef>
              <a:spcPct val="0"/>
            </a:spcBef>
            <a:spcAft>
              <a:spcPct val="35000"/>
            </a:spcAft>
            <a:buNone/>
          </a:pPr>
          <a:r>
            <a:rPr lang="ar-EG" sz="1800" b="1" kern="1200" dirty="0">
              <a:solidFill>
                <a:prstClr val="black">
                  <a:hueOff val="0"/>
                  <a:satOff val="0"/>
                  <a:lumOff val="0"/>
                  <a:alphaOff val="0"/>
                </a:prstClr>
              </a:solidFill>
              <a:latin typeface="Alexandria" pitchFamily="2" charset="-78"/>
              <a:ea typeface="+mn-ea"/>
              <a:cs typeface="Alexandria" pitchFamily="2" charset="-78"/>
            </a:rPr>
            <a:t>نظرية مصداقية المصدر</a:t>
          </a:r>
        </a:p>
      </dgm:t>
    </dgm:pt>
    <dgm:pt modelId="{71ADCADF-9310-48AF-A87B-F3FAC4A78F9D}" type="parTrans" cxnId="{32F3C0FB-7388-4A79-B725-D08BF01C4303}">
      <dgm:prSet/>
      <dgm:spPr/>
      <dgm:t>
        <a:bodyPr/>
        <a:lstStyle/>
        <a:p>
          <a:pPr rtl="1"/>
          <a:endParaRPr lang="ar-EG"/>
        </a:p>
      </dgm:t>
    </dgm:pt>
    <dgm:pt modelId="{ABD686D4-2C92-4E98-90C7-353898C8CC94}" type="sibTrans" cxnId="{32F3C0FB-7388-4A79-B725-D08BF01C4303}">
      <dgm:prSet/>
      <dgm:spPr/>
      <dgm:t>
        <a:bodyPr/>
        <a:lstStyle/>
        <a:p>
          <a:pPr rtl="1"/>
          <a:endParaRPr lang="ar-EG"/>
        </a:p>
      </dgm:t>
    </dgm:pt>
    <dgm:pt modelId="{17B09154-D6ED-4F54-92B5-F8A63CED5A85}">
      <dgm:prSet custT="1"/>
      <dgm:spPr/>
      <dgm:t>
        <a:bodyPr/>
        <a:lstStyle/>
        <a:p>
          <a:pPr rtl="1"/>
          <a:r>
            <a:rPr lang="ar-EG" sz="2000" b="1" dirty="0">
              <a:latin typeface="Alexandria" pitchFamily="2" charset="-78"/>
              <a:cs typeface="Alexandria" pitchFamily="2" charset="-78"/>
            </a:rPr>
            <a:t>نظريات المسارين</a:t>
          </a:r>
        </a:p>
      </dgm:t>
    </dgm:pt>
    <dgm:pt modelId="{9EFF6AF6-057E-4A31-B98F-888F33F91C3D}" type="parTrans" cxnId="{F446B48B-636D-4ADC-991E-74F7586328D6}">
      <dgm:prSet/>
      <dgm:spPr/>
      <dgm:t>
        <a:bodyPr/>
        <a:lstStyle/>
        <a:p>
          <a:pPr rtl="1"/>
          <a:endParaRPr lang="ar-EG"/>
        </a:p>
      </dgm:t>
    </dgm:pt>
    <dgm:pt modelId="{083CD0CB-8353-487B-B3BA-1570248C09C3}" type="sibTrans" cxnId="{F446B48B-636D-4ADC-991E-74F7586328D6}">
      <dgm:prSet/>
      <dgm:spPr/>
      <dgm:t>
        <a:bodyPr/>
        <a:lstStyle/>
        <a:p>
          <a:pPr rtl="1"/>
          <a:endParaRPr lang="ar-EG"/>
        </a:p>
      </dgm:t>
    </dgm:pt>
    <dgm:pt modelId="{BEB0860B-24A0-4001-9AAE-0837EF49E5E5}">
      <dgm:prSet custT="1"/>
      <dgm:spPr/>
      <dgm:t>
        <a:bodyPr/>
        <a:lstStyle/>
        <a:p>
          <a:pPr rtl="1"/>
          <a:r>
            <a:rPr lang="ar-EG" sz="1800" b="1" dirty="0">
              <a:latin typeface="Alexandria" pitchFamily="2" charset="-78"/>
              <a:cs typeface="Alexandria" pitchFamily="2" charset="-78"/>
            </a:rPr>
            <a:t>نموذج </a:t>
          </a:r>
          <a:r>
            <a:rPr lang="en-US" sz="1800" b="1" dirty="0">
              <a:latin typeface="Alexandria" pitchFamily="2" charset="-78"/>
              <a:cs typeface="Alexandria" pitchFamily="2" charset="-78"/>
            </a:rPr>
            <a:t>ELM</a:t>
          </a:r>
          <a:endParaRPr lang="ar-EG" sz="1800" b="1" dirty="0">
            <a:latin typeface="Alexandria" pitchFamily="2" charset="-78"/>
            <a:cs typeface="Alexandria" pitchFamily="2" charset="-78"/>
          </a:endParaRPr>
        </a:p>
      </dgm:t>
    </dgm:pt>
    <dgm:pt modelId="{62AE8D11-2354-4BA3-9E1F-796013459E88}" type="parTrans" cxnId="{2810CCF2-AFF4-4475-98A5-2E54BCE9036D}">
      <dgm:prSet/>
      <dgm:spPr/>
      <dgm:t>
        <a:bodyPr/>
        <a:lstStyle/>
        <a:p>
          <a:pPr rtl="1"/>
          <a:endParaRPr lang="ar-EG"/>
        </a:p>
      </dgm:t>
    </dgm:pt>
    <dgm:pt modelId="{78A2A916-7A7C-40D0-A4CC-E183EADEE135}" type="sibTrans" cxnId="{2810CCF2-AFF4-4475-98A5-2E54BCE9036D}">
      <dgm:prSet/>
      <dgm:spPr/>
      <dgm:t>
        <a:bodyPr/>
        <a:lstStyle/>
        <a:p>
          <a:pPr rtl="1"/>
          <a:endParaRPr lang="ar-EG"/>
        </a:p>
      </dgm:t>
    </dgm:pt>
    <dgm:pt modelId="{2E69A8A4-4BFE-46A1-A860-00073154C540}">
      <dgm:prSet custT="1"/>
      <dgm:spPr/>
      <dgm:t>
        <a:bodyPr/>
        <a:lstStyle/>
        <a:p>
          <a:pPr rtl="1"/>
          <a:r>
            <a:rPr lang="ar-EG" sz="1800" b="1" dirty="0">
              <a:latin typeface="Alexandria" pitchFamily="2" charset="-78"/>
              <a:cs typeface="Alexandria" pitchFamily="2" charset="-78"/>
            </a:rPr>
            <a:t>نموذج </a:t>
          </a:r>
          <a:r>
            <a:rPr lang="en-US" sz="1800" b="1" dirty="0">
              <a:latin typeface="Alexandria" pitchFamily="2" charset="-78"/>
              <a:cs typeface="Alexandria" pitchFamily="2" charset="-78"/>
            </a:rPr>
            <a:t>HSM</a:t>
          </a:r>
          <a:endParaRPr lang="ar-EG" sz="1800" b="1" dirty="0">
            <a:latin typeface="Alexandria" pitchFamily="2" charset="-78"/>
            <a:cs typeface="Alexandria" pitchFamily="2" charset="-78"/>
          </a:endParaRPr>
        </a:p>
      </dgm:t>
    </dgm:pt>
    <dgm:pt modelId="{8E5AD860-9943-4379-B70F-13980058DD29}" type="parTrans" cxnId="{CD619DF7-B9F2-484B-9119-7D4D465042CA}">
      <dgm:prSet/>
      <dgm:spPr/>
      <dgm:t>
        <a:bodyPr/>
        <a:lstStyle/>
        <a:p>
          <a:pPr rtl="1"/>
          <a:endParaRPr lang="ar-EG"/>
        </a:p>
      </dgm:t>
    </dgm:pt>
    <dgm:pt modelId="{DE3327E4-0513-466E-A3CE-CA61B0FECC6B}" type="sibTrans" cxnId="{CD619DF7-B9F2-484B-9119-7D4D465042CA}">
      <dgm:prSet/>
      <dgm:spPr/>
      <dgm:t>
        <a:bodyPr/>
        <a:lstStyle/>
        <a:p>
          <a:pPr rtl="1"/>
          <a:endParaRPr lang="ar-EG"/>
        </a:p>
      </dgm:t>
    </dgm:pt>
    <dgm:pt modelId="{631DE654-9179-4087-BE63-3981105FFE4D}">
      <dgm:prSet custT="1"/>
      <dgm:spPr>
        <a:solidFill>
          <a:prstClr val="white">
            <a:alpha val="90000"/>
            <a:hueOff val="0"/>
            <a:satOff val="0"/>
            <a:lumOff val="0"/>
            <a:alphaOff val="0"/>
          </a:prstClr>
        </a:solidFill>
        <a:ln w="6350" cap="flat" cmpd="sng" algn="ctr">
          <a:solidFill>
            <a:srgbClr val="5B9BD5">
              <a:hueOff val="0"/>
              <a:satOff val="0"/>
              <a:lumOff val="0"/>
              <a:alphaOff val="0"/>
            </a:srgbClr>
          </a:solidFill>
          <a:prstDash val="solid"/>
          <a:miter lim="800000"/>
        </a:ln>
        <a:effectLst/>
        <a:scene3d>
          <a:camera prst="orthographicFront"/>
          <a:lightRig rig="threePt" dir="t">
            <a:rot lat="0" lon="0" rev="7500000"/>
          </a:lightRig>
        </a:scene3d>
        <a:sp3d z="152400" extrusionH="63500" prstMaterial="dkEdge">
          <a:bevelT w="125400" h="36350" prst="relaxedInset"/>
          <a:contourClr>
            <a:prstClr val="white"/>
          </a:contourClr>
        </a:sp3d>
      </dgm:spPr>
      <dgm:t>
        <a:bodyPr spcFirstLastPara="0" vert="horz" wrap="square" lIns="76200" tIns="76200" rIns="76200" bIns="76200" numCol="1" spcCol="1270" anchor="ctr" anchorCtr="0"/>
        <a:lstStyle/>
        <a:p>
          <a:pPr marL="0" lvl="0" indent="0" algn="ctr" defTabSz="889000" rtl="1">
            <a:lnSpc>
              <a:spcPct val="90000"/>
            </a:lnSpc>
            <a:spcBef>
              <a:spcPct val="0"/>
            </a:spcBef>
            <a:spcAft>
              <a:spcPct val="35000"/>
            </a:spcAft>
            <a:buNone/>
          </a:pPr>
          <a:r>
            <a:rPr lang="ar-EG" sz="1800" b="1" kern="1200" dirty="0">
              <a:solidFill>
                <a:prstClr val="black">
                  <a:hueOff val="0"/>
                  <a:satOff val="0"/>
                  <a:lumOff val="0"/>
                  <a:alphaOff val="0"/>
                </a:prstClr>
              </a:solidFill>
              <a:latin typeface="Alexandria" pitchFamily="2" charset="-78"/>
              <a:ea typeface="+mn-ea"/>
              <a:cs typeface="Alexandria" pitchFamily="2" charset="-78"/>
            </a:rPr>
            <a:t>نظرية التوازن المعرفي</a:t>
          </a:r>
        </a:p>
      </dgm:t>
    </dgm:pt>
    <dgm:pt modelId="{C3755D0B-E4E2-42B4-8CDF-19FBEC32CC06}" type="parTrans" cxnId="{DB458F3A-0C51-443E-ADAE-323F94E13EDE}">
      <dgm:prSet/>
      <dgm:spPr/>
      <dgm:t>
        <a:bodyPr/>
        <a:lstStyle/>
        <a:p>
          <a:pPr rtl="1"/>
          <a:endParaRPr lang="ar-EG"/>
        </a:p>
      </dgm:t>
    </dgm:pt>
    <dgm:pt modelId="{144FE089-739F-4EC7-9E2D-7815BF2F6105}" type="sibTrans" cxnId="{DB458F3A-0C51-443E-ADAE-323F94E13EDE}">
      <dgm:prSet/>
      <dgm:spPr/>
      <dgm:t>
        <a:bodyPr/>
        <a:lstStyle/>
        <a:p>
          <a:pPr rtl="1"/>
          <a:endParaRPr lang="ar-EG"/>
        </a:p>
      </dgm:t>
    </dgm:pt>
    <dgm:pt modelId="{B1020DBF-9507-4C44-A48D-D8C4CFCA8D5A}">
      <dgm:prSet custT="1"/>
      <dgm:spPr>
        <a:solidFill>
          <a:prstClr val="white">
            <a:alpha val="90000"/>
            <a:hueOff val="0"/>
            <a:satOff val="0"/>
            <a:lumOff val="0"/>
            <a:alphaOff val="0"/>
          </a:prstClr>
        </a:solidFill>
        <a:ln w="6350" cap="flat" cmpd="sng" algn="ctr">
          <a:solidFill>
            <a:srgbClr val="5B9BD5">
              <a:hueOff val="0"/>
              <a:satOff val="0"/>
              <a:lumOff val="0"/>
              <a:alphaOff val="0"/>
            </a:srgbClr>
          </a:solidFill>
          <a:prstDash val="solid"/>
          <a:miter lim="800000"/>
        </a:ln>
        <a:effectLst/>
        <a:scene3d>
          <a:camera prst="orthographicFront"/>
          <a:lightRig rig="threePt" dir="t">
            <a:rot lat="0" lon="0" rev="7500000"/>
          </a:lightRig>
        </a:scene3d>
        <a:sp3d z="152400" extrusionH="63500" prstMaterial="dkEdge">
          <a:bevelT w="125400" h="36350" prst="relaxedInset"/>
          <a:contourClr>
            <a:prstClr val="white"/>
          </a:contourClr>
        </a:sp3d>
      </dgm:spPr>
      <dgm:t>
        <a:bodyPr spcFirstLastPara="0" vert="horz" wrap="square" lIns="76200" tIns="76200" rIns="76200" bIns="76200" numCol="1" spcCol="1270" anchor="ctr" anchorCtr="0"/>
        <a:lstStyle/>
        <a:p>
          <a:pPr marL="0" lvl="0" indent="0" algn="ctr" defTabSz="889000" rtl="1">
            <a:lnSpc>
              <a:spcPct val="90000"/>
            </a:lnSpc>
            <a:spcBef>
              <a:spcPct val="0"/>
            </a:spcBef>
            <a:spcAft>
              <a:spcPct val="35000"/>
            </a:spcAft>
            <a:buNone/>
          </a:pPr>
          <a:r>
            <a:rPr lang="ar-EG" sz="1800" b="1" kern="1200" dirty="0">
              <a:solidFill>
                <a:prstClr val="black">
                  <a:hueOff val="0"/>
                  <a:satOff val="0"/>
                  <a:lumOff val="0"/>
                  <a:alphaOff val="0"/>
                </a:prstClr>
              </a:solidFill>
              <a:latin typeface="Alexandria" pitchFamily="2" charset="-78"/>
              <a:ea typeface="+mn-ea"/>
              <a:cs typeface="Alexandria" pitchFamily="2" charset="-78"/>
            </a:rPr>
            <a:t>نظرية التنافر المعرفي</a:t>
          </a:r>
        </a:p>
      </dgm:t>
    </dgm:pt>
    <dgm:pt modelId="{B28F3A5F-CC69-49DA-9AEB-7E3517CC2735}" type="parTrans" cxnId="{118425A9-C221-42E9-9F25-06BDDC1ED9FA}">
      <dgm:prSet/>
      <dgm:spPr/>
      <dgm:t>
        <a:bodyPr/>
        <a:lstStyle/>
        <a:p>
          <a:pPr rtl="1"/>
          <a:endParaRPr lang="ar-EG"/>
        </a:p>
      </dgm:t>
    </dgm:pt>
    <dgm:pt modelId="{90F4DEAB-6AFC-405B-82D9-5326781BCEE6}" type="sibTrans" cxnId="{118425A9-C221-42E9-9F25-06BDDC1ED9FA}">
      <dgm:prSet/>
      <dgm:spPr/>
      <dgm:t>
        <a:bodyPr/>
        <a:lstStyle/>
        <a:p>
          <a:pPr rtl="1"/>
          <a:endParaRPr lang="ar-EG"/>
        </a:p>
      </dgm:t>
    </dgm:pt>
    <dgm:pt modelId="{F2743724-4881-420A-A5AD-CDB07C417E55}" type="pres">
      <dgm:prSet presAssocID="{A74DC78F-85AE-4FCD-8F8A-E73809FCA8A8}" presName="hierChild1" presStyleCnt="0">
        <dgm:presLayoutVars>
          <dgm:chPref val="1"/>
          <dgm:dir/>
          <dgm:animOne val="branch"/>
          <dgm:animLvl val="lvl"/>
          <dgm:resizeHandles/>
        </dgm:presLayoutVars>
      </dgm:prSet>
      <dgm:spPr/>
    </dgm:pt>
    <dgm:pt modelId="{5A9309C5-A6D8-4BFD-B325-1863C721F2D0}" type="pres">
      <dgm:prSet presAssocID="{F6D8B6A7-D434-4F0C-BBD9-DD1733D647AA}" presName="hierRoot1" presStyleCnt="0"/>
      <dgm:spPr/>
    </dgm:pt>
    <dgm:pt modelId="{A4292B34-86DF-4D5B-A039-DE3E2B5B45B0}" type="pres">
      <dgm:prSet presAssocID="{F6D8B6A7-D434-4F0C-BBD9-DD1733D647AA}" presName="composite" presStyleCnt="0"/>
      <dgm:spPr/>
    </dgm:pt>
    <dgm:pt modelId="{A82BEB62-23CD-4922-856D-4807062572EE}" type="pres">
      <dgm:prSet presAssocID="{F6D8B6A7-D434-4F0C-BBD9-DD1733D647AA}" presName="background" presStyleLbl="node0" presStyleIdx="0" presStyleCnt="1"/>
      <dgm:spPr/>
    </dgm:pt>
    <dgm:pt modelId="{1DC6D4F9-D634-4B5D-BBF8-29935869D218}" type="pres">
      <dgm:prSet presAssocID="{F6D8B6A7-D434-4F0C-BBD9-DD1733D647AA}" presName="text" presStyleLbl="fgAcc0" presStyleIdx="0" presStyleCnt="1" custScaleX="182448" custLinFactNeighborX="7370" custLinFactNeighborY="8317">
        <dgm:presLayoutVars>
          <dgm:chPref val="3"/>
        </dgm:presLayoutVars>
      </dgm:prSet>
      <dgm:spPr/>
    </dgm:pt>
    <dgm:pt modelId="{D33D63B1-2A72-4F21-A64F-A54C864B7174}" type="pres">
      <dgm:prSet presAssocID="{F6D8B6A7-D434-4F0C-BBD9-DD1733D647AA}" presName="hierChild2" presStyleCnt="0"/>
      <dgm:spPr/>
    </dgm:pt>
    <dgm:pt modelId="{A1348C67-193B-473E-A4BF-44346E3E8E0B}" type="pres">
      <dgm:prSet presAssocID="{9EFF6AF6-057E-4A31-B98F-888F33F91C3D}" presName="Name10" presStyleLbl="parChTrans1D2" presStyleIdx="0" presStyleCnt="2"/>
      <dgm:spPr/>
    </dgm:pt>
    <dgm:pt modelId="{77550330-ABF4-487B-A9D4-5FDEB5D318F3}" type="pres">
      <dgm:prSet presAssocID="{17B09154-D6ED-4F54-92B5-F8A63CED5A85}" presName="hierRoot2" presStyleCnt="0"/>
      <dgm:spPr/>
    </dgm:pt>
    <dgm:pt modelId="{4AD9AAE3-E4DD-4053-B1CF-A0B373A923FC}" type="pres">
      <dgm:prSet presAssocID="{17B09154-D6ED-4F54-92B5-F8A63CED5A85}" presName="composite2" presStyleCnt="0"/>
      <dgm:spPr/>
    </dgm:pt>
    <dgm:pt modelId="{9F990BCE-6827-4975-9E08-8A53C25BB9F2}" type="pres">
      <dgm:prSet presAssocID="{17B09154-D6ED-4F54-92B5-F8A63CED5A85}" presName="background2" presStyleLbl="node2" presStyleIdx="0" presStyleCnt="2"/>
      <dgm:spPr/>
    </dgm:pt>
    <dgm:pt modelId="{C91885C1-AB3D-433A-98FE-4748950615C4}" type="pres">
      <dgm:prSet presAssocID="{17B09154-D6ED-4F54-92B5-F8A63CED5A85}" presName="text2" presStyleLbl="fgAcc2" presStyleIdx="0" presStyleCnt="2" custScaleX="147111" custScaleY="96351">
        <dgm:presLayoutVars>
          <dgm:chPref val="3"/>
        </dgm:presLayoutVars>
      </dgm:prSet>
      <dgm:spPr/>
    </dgm:pt>
    <dgm:pt modelId="{D1097580-6BAE-421B-BDFD-2E1AB75FB7A1}" type="pres">
      <dgm:prSet presAssocID="{17B09154-D6ED-4F54-92B5-F8A63CED5A85}" presName="hierChild3" presStyleCnt="0"/>
      <dgm:spPr/>
    </dgm:pt>
    <dgm:pt modelId="{F4DB5371-D7B6-4217-B16C-46B6E766C262}" type="pres">
      <dgm:prSet presAssocID="{62AE8D11-2354-4BA3-9E1F-796013459E88}" presName="Name17" presStyleLbl="parChTrans1D3" presStyleIdx="0" presStyleCnt="5"/>
      <dgm:spPr/>
    </dgm:pt>
    <dgm:pt modelId="{ADEA0A0A-08E7-4A31-B7D8-594628E18F4C}" type="pres">
      <dgm:prSet presAssocID="{BEB0860B-24A0-4001-9AAE-0837EF49E5E5}" presName="hierRoot3" presStyleCnt="0"/>
      <dgm:spPr/>
    </dgm:pt>
    <dgm:pt modelId="{323460A4-5DEB-4753-81A4-242E60D27F8E}" type="pres">
      <dgm:prSet presAssocID="{BEB0860B-24A0-4001-9AAE-0837EF49E5E5}" presName="composite3" presStyleCnt="0"/>
      <dgm:spPr/>
    </dgm:pt>
    <dgm:pt modelId="{93C71FD7-E78B-430F-870C-8367F5402DF5}" type="pres">
      <dgm:prSet presAssocID="{BEB0860B-24A0-4001-9AAE-0837EF49E5E5}" presName="background3" presStyleLbl="node3" presStyleIdx="0" presStyleCnt="5"/>
      <dgm:spPr/>
    </dgm:pt>
    <dgm:pt modelId="{89EB777C-A9AF-4E46-9039-8ABAC201C2FB}" type="pres">
      <dgm:prSet presAssocID="{BEB0860B-24A0-4001-9AAE-0837EF49E5E5}" presName="text3" presStyleLbl="fgAcc3" presStyleIdx="0" presStyleCnt="5">
        <dgm:presLayoutVars>
          <dgm:chPref val="3"/>
        </dgm:presLayoutVars>
      </dgm:prSet>
      <dgm:spPr/>
    </dgm:pt>
    <dgm:pt modelId="{372A54FF-F116-4282-A3C9-37832C95FC6D}" type="pres">
      <dgm:prSet presAssocID="{BEB0860B-24A0-4001-9AAE-0837EF49E5E5}" presName="hierChild4" presStyleCnt="0"/>
      <dgm:spPr/>
    </dgm:pt>
    <dgm:pt modelId="{3CBEEE20-3148-4138-849D-1B918D5D1BF0}" type="pres">
      <dgm:prSet presAssocID="{8E5AD860-9943-4379-B70F-13980058DD29}" presName="Name17" presStyleLbl="parChTrans1D3" presStyleIdx="1" presStyleCnt="5"/>
      <dgm:spPr/>
    </dgm:pt>
    <dgm:pt modelId="{B2C7FE2D-AF07-4DB6-999A-67FE82DC72B8}" type="pres">
      <dgm:prSet presAssocID="{2E69A8A4-4BFE-46A1-A860-00073154C540}" presName="hierRoot3" presStyleCnt="0"/>
      <dgm:spPr/>
    </dgm:pt>
    <dgm:pt modelId="{6CCFC6E2-6FB9-4201-9C7D-9B3720AF78A7}" type="pres">
      <dgm:prSet presAssocID="{2E69A8A4-4BFE-46A1-A860-00073154C540}" presName="composite3" presStyleCnt="0"/>
      <dgm:spPr/>
    </dgm:pt>
    <dgm:pt modelId="{B30C40AD-4ADD-4004-A3A8-C0490777C02D}" type="pres">
      <dgm:prSet presAssocID="{2E69A8A4-4BFE-46A1-A860-00073154C540}" presName="background3" presStyleLbl="node3" presStyleIdx="1" presStyleCnt="5"/>
      <dgm:spPr/>
    </dgm:pt>
    <dgm:pt modelId="{10CD85B9-0430-4892-944B-61BFAFE53B32}" type="pres">
      <dgm:prSet presAssocID="{2E69A8A4-4BFE-46A1-A860-00073154C540}" presName="text3" presStyleLbl="fgAcc3" presStyleIdx="1" presStyleCnt="5">
        <dgm:presLayoutVars>
          <dgm:chPref val="3"/>
        </dgm:presLayoutVars>
      </dgm:prSet>
      <dgm:spPr/>
    </dgm:pt>
    <dgm:pt modelId="{EF3EEA9F-7A1E-4241-9994-80636711400C}" type="pres">
      <dgm:prSet presAssocID="{2E69A8A4-4BFE-46A1-A860-00073154C540}" presName="hierChild4" presStyleCnt="0"/>
      <dgm:spPr/>
    </dgm:pt>
    <dgm:pt modelId="{E61F03F2-6BE3-44ED-B809-1AFFF9923499}" type="pres">
      <dgm:prSet presAssocID="{A0A7C945-BB41-4BAF-9BBA-442322278373}" presName="Name10" presStyleLbl="parChTrans1D2" presStyleIdx="1" presStyleCnt="2"/>
      <dgm:spPr/>
    </dgm:pt>
    <dgm:pt modelId="{8188F509-E61C-440C-90CB-15E24B7D616F}" type="pres">
      <dgm:prSet presAssocID="{5060AF9E-8EA9-4700-8108-C559B289B557}" presName="hierRoot2" presStyleCnt="0"/>
      <dgm:spPr/>
    </dgm:pt>
    <dgm:pt modelId="{6E617624-191B-48BC-8EE4-1A3BDE4A9E60}" type="pres">
      <dgm:prSet presAssocID="{5060AF9E-8EA9-4700-8108-C559B289B557}" presName="composite2" presStyleCnt="0"/>
      <dgm:spPr/>
    </dgm:pt>
    <dgm:pt modelId="{D5961DDE-31B6-4018-9351-E71D2E0FE280}" type="pres">
      <dgm:prSet presAssocID="{5060AF9E-8EA9-4700-8108-C559B289B557}" presName="background2" presStyleLbl="node2" presStyleIdx="1" presStyleCnt="2"/>
      <dgm:spPr/>
    </dgm:pt>
    <dgm:pt modelId="{AD1D6CEC-B987-4713-B30B-204F46154C56}" type="pres">
      <dgm:prSet presAssocID="{5060AF9E-8EA9-4700-8108-C559B289B557}" presName="text2" presStyleLbl="fgAcc2" presStyleIdx="1" presStyleCnt="2" custScaleX="164857" custScaleY="96351">
        <dgm:presLayoutVars>
          <dgm:chPref val="3"/>
        </dgm:presLayoutVars>
      </dgm:prSet>
      <dgm:spPr/>
    </dgm:pt>
    <dgm:pt modelId="{3344CF34-F095-4AA3-804E-A57233768B9D}" type="pres">
      <dgm:prSet presAssocID="{5060AF9E-8EA9-4700-8108-C559B289B557}" presName="hierChild3" presStyleCnt="0"/>
      <dgm:spPr/>
    </dgm:pt>
    <dgm:pt modelId="{BDA5E98C-382C-43D5-885B-6DF6B8F5A2C9}" type="pres">
      <dgm:prSet presAssocID="{71ADCADF-9310-48AF-A87B-F3FAC4A78F9D}" presName="Name17" presStyleLbl="parChTrans1D3" presStyleIdx="2" presStyleCnt="5"/>
      <dgm:spPr/>
    </dgm:pt>
    <dgm:pt modelId="{3D8BBBFE-2E38-4501-8A07-443E8026FA3B}" type="pres">
      <dgm:prSet presAssocID="{1B13CB66-6B86-43F2-91B6-0691A01E06E1}" presName="hierRoot3" presStyleCnt="0"/>
      <dgm:spPr/>
    </dgm:pt>
    <dgm:pt modelId="{6DDF2F3E-12DC-4043-9018-B14A8E46CA3F}" type="pres">
      <dgm:prSet presAssocID="{1B13CB66-6B86-43F2-91B6-0691A01E06E1}" presName="composite3" presStyleCnt="0"/>
      <dgm:spPr/>
    </dgm:pt>
    <dgm:pt modelId="{49806BC0-9394-4A65-8392-5EBCF90335BC}" type="pres">
      <dgm:prSet presAssocID="{1B13CB66-6B86-43F2-91B6-0691A01E06E1}" presName="background3" presStyleLbl="node3" presStyleIdx="2" presStyleCnt="5"/>
      <dgm:spPr/>
    </dgm:pt>
    <dgm:pt modelId="{09E6B267-245B-44EA-B8DD-7158A20A2A8D}" type="pres">
      <dgm:prSet presAssocID="{1B13CB66-6B86-43F2-91B6-0691A01E06E1}" presName="text3" presStyleLbl="fgAcc3" presStyleIdx="2" presStyleCnt="5" custLinFactNeighborX="-2316" custLinFactNeighborY="-3682">
        <dgm:presLayoutVars>
          <dgm:chPref val="3"/>
        </dgm:presLayoutVars>
      </dgm:prSet>
      <dgm:spPr>
        <a:xfrm>
          <a:off x="4665762" y="3565468"/>
          <a:ext cx="1840938" cy="1168995"/>
        </a:xfrm>
        <a:prstGeom prst="roundRect">
          <a:avLst>
            <a:gd name="adj" fmla="val 10000"/>
          </a:avLst>
        </a:prstGeom>
      </dgm:spPr>
    </dgm:pt>
    <dgm:pt modelId="{547914C5-8F1E-4EEA-BCEC-5C73F0728E22}" type="pres">
      <dgm:prSet presAssocID="{1B13CB66-6B86-43F2-91B6-0691A01E06E1}" presName="hierChild4" presStyleCnt="0"/>
      <dgm:spPr/>
    </dgm:pt>
    <dgm:pt modelId="{FD371658-0772-4BA9-907F-212F3BB1FACF}" type="pres">
      <dgm:prSet presAssocID="{C3755D0B-E4E2-42B4-8CDF-19FBEC32CC06}" presName="Name17" presStyleLbl="parChTrans1D3" presStyleIdx="3" presStyleCnt="5"/>
      <dgm:spPr/>
    </dgm:pt>
    <dgm:pt modelId="{7AFDC9A1-4D18-4BAD-997B-1D47A40E5027}" type="pres">
      <dgm:prSet presAssocID="{631DE654-9179-4087-BE63-3981105FFE4D}" presName="hierRoot3" presStyleCnt="0"/>
      <dgm:spPr/>
    </dgm:pt>
    <dgm:pt modelId="{0B404789-C377-4764-8480-C825316E221C}" type="pres">
      <dgm:prSet presAssocID="{631DE654-9179-4087-BE63-3981105FFE4D}" presName="composite3" presStyleCnt="0"/>
      <dgm:spPr/>
    </dgm:pt>
    <dgm:pt modelId="{EE5A8366-A763-4CF2-A540-E45348C6926D}" type="pres">
      <dgm:prSet presAssocID="{631DE654-9179-4087-BE63-3981105FFE4D}" presName="background3" presStyleLbl="node3" presStyleIdx="3" presStyleCnt="5"/>
      <dgm:spPr/>
    </dgm:pt>
    <dgm:pt modelId="{60D247F0-55D3-4E7F-992C-EF78B3A097C8}" type="pres">
      <dgm:prSet presAssocID="{631DE654-9179-4087-BE63-3981105FFE4D}" presName="text3" presStyleLbl="fgAcc3" presStyleIdx="3" presStyleCnt="5">
        <dgm:presLayoutVars>
          <dgm:chPref val="3"/>
        </dgm:presLayoutVars>
      </dgm:prSet>
      <dgm:spPr>
        <a:xfrm>
          <a:off x="6958434" y="3608510"/>
          <a:ext cx="1840938" cy="1168995"/>
        </a:xfrm>
        <a:prstGeom prst="roundRect">
          <a:avLst>
            <a:gd name="adj" fmla="val 10000"/>
          </a:avLst>
        </a:prstGeom>
      </dgm:spPr>
    </dgm:pt>
    <dgm:pt modelId="{DB9F20D1-68D0-4F79-8880-E54B04A86D3E}" type="pres">
      <dgm:prSet presAssocID="{631DE654-9179-4087-BE63-3981105FFE4D}" presName="hierChild4" presStyleCnt="0"/>
      <dgm:spPr/>
    </dgm:pt>
    <dgm:pt modelId="{2815818A-3081-489A-B8E8-3B7C4B7859A8}" type="pres">
      <dgm:prSet presAssocID="{B28F3A5F-CC69-49DA-9AEB-7E3517CC2735}" presName="Name17" presStyleLbl="parChTrans1D3" presStyleIdx="4" presStyleCnt="5"/>
      <dgm:spPr/>
    </dgm:pt>
    <dgm:pt modelId="{2B4A779B-958F-44A9-9432-226842D1CF75}" type="pres">
      <dgm:prSet presAssocID="{B1020DBF-9507-4C44-A48D-D8C4CFCA8D5A}" presName="hierRoot3" presStyleCnt="0"/>
      <dgm:spPr/>
    </dgm:pt>
    <dgm:pt modelId="{88FCDF67-BBFE-4BE1-AE71-53F302E48984}" type="pres">
      <dgm:prSet presAssocID="{B1020DBF-9507-4C44-A48D-D8C4CFCA8D5A}" presName="composite3" presStyleCnt="0"/>
      <dgm:spPr/>
    </dgm:pt>
    <dgm:pt modelId="{F51A40A8-3D79-4738-BF8D-0329C1820E48}" type="pres">
      <dgm:prSet presAssocID="{B1020DBF-9507-4C44-A48D-D8C4CFCA8D5A}" presName="background3" presStyleLbl="node3" presStyleIdx="4" presStyleCnt="5"/>
      <dgm:spPr/>
    </dgm:pt>
    <dgm:pt modelId="{6E3C7952-165A-4630-BA8B-E5056DFF99AF}" type="pres">
      <dgm:prSet presAssocID="{B1020DBF-9507-4C44-A48D-D8C4CFCA8D5A}" presName="text3" presStyleLbl="fgAcc3" presStyleIdx="4" presStyleCnt="5" custLinFactNeighborX="7642" custLinFactNeighborY="751">
        <dgm:presLayoutVars>
          <dgm:chPref val="3"/>
        </dgm:presLayoutVars>
      </dgm:prSet>
      <dgm:spPr>
        <a:xfrm>
          <a:off x="9212248" y="3617289"/>
          <a:ext cx="1840938" cy="1168995"/>
        </a:xfrm>
        <a:prstGeom prst="roundRect">
          <a:avLst>
            <a:gd name="adj" fmla="val 10000"/>
          </a:avLst>
        </a:prstGeom>
      </dgm:spPr>
    </dgm:pt>
    <dgm:pt modelId="{B20914CC-6D9D-4A24-8882-059FAD82C17B}" type="pres">
      <dgm:prSet presAssocID="{B1020DBF-9507-4C44-A48D-D8C4CFCA8D5A}" presName="hierChild4" presStyleCnt="0"/>
      <dgm:spPr/>
    </dgm:pt>
  </dgm:ptLst>
  <dgm:cxnLst>
    <dgm:cxn modelId="{BF71E810-E86C-461F-847D-AA9B26687088}" type="presOf" srcId="{A74DC78F-85AE-4FCD-8F8A-E73809FCA8A8}" destId="{F2743724-4881-420A-A5AD-CDB07C417E55}" srcOrd="0" destOrd="0" presId="urn:microsoft.com/office/officeart/2005/8/layout/hierarchy1"/>
    <dgm:cxn modelId="{CBC2EA29-206E-4377-9DB9-FDB2FC0897C6}" type="presOf" srcId="{B28F3A5F-CC69-49DA-9AEB-7E3517CC2735}" destId="{2815818A-3081-489A-B8E8-3B7C4B7859A8}" srcOrd="0" destOrd="0" presId="urn:microsoft.com/office/officeart/2005/8/layout/hierarchy1"/>
    <dgm:cxn modelId="{6BFB492C-AA98-44BC-9E2F-D1F8F22FA5D3}" type="presOf" srcId="{F6D8B6A7-D434-4F0C-BBD9-DD1733D647AA}" destId="{1DC6D4F9-D634-4B5D-BBF8-29935869D218}" srcOrd="0" destOrd="0" presId="urn:microsoft.com/office/officeart/2005/8/layout/hierarchy1"/>
    <dgm:cxn modelId="{E6A5EB30-B5C5-489E-8B17-6A052C5EDB59}" type="presOf" srcId="{17B09154-D6ED-4F54-92B5-F8A63CED5A85}" destId="{C91885C1-AB3D-433A-98FE-4748950615C4}" srcOrd="0" destOrd="0" presId="urn:microsoft.com/office/officeart/2005/8/layout/hierarchy1"/>
    <dgm:cxn modelId="{DB458F3A-0C51-443E-ADAE-323F94E13EDE}" srcId="{5060AF9E-8EA9-4700-8108-C559B289B557}" destId="{631DE654-9179-4087-BE63-3981105FFE4D}" srcOrd="1" destOrd="0" parTransId="{C3755D0B-E4E2-42B4-8CDF-19FBEC32CC06}" sibTransId="{144FE089-739F-4EC7-9E2D-7815BF2F6105}"/>
    <dgm:cxn modelId="{51C8095E-48BB-405A-A8E4-89EAF2529A7D}" type="presOf" srcId="{9EFF6AF6-057E-4A31-B98F-888F33F91C3D}" destId="{A1348C67-193B-473E-A4BF-44346E3E8E0B}" srcOrd="0" destOrd="0" presId="urn:microsoft.com/office/officeart/2005/8/layout/hierarchy1"/>
    <dgm:cxn modelId="{8B8CC643-8EE6-4E94-87C5-E8F7691A7DF5}" type="presOf" srcId="{5060AF9E-8EA9-4700-8108-C559B289B557}" destId="{AD1D6CEC-B987-4713-B30B-204F46154C56}" srcOrd="0" destOrd="0" presId="urn:microsoft.com/office/officeart/2005/8/layout/hierarchy1"/>
    <dgm:cxn modelId="{D5689E4E-D11A-4C89-95D0-2C5EEBE2F69B}" type="presOf" srcId="{631DE654-9179-4087-BE63-3981105FFE4D}" destId="{60D247F0-55D3-4E7F-992C-EF78B3A097C8}" srcOrd="0" destOrd="0" presId="urn:microsoft.com/office/officeart/2005/8/layout/hierarchy1"/>
    <dgm:cxn modelId="{4E68DC54-086A-42AA-9E7D-7AE18F1AADEE}" type="presOf" srcId="{C3755D0B-E4E2-42B4-8CDF-19FBEC32CC06}" destId="{FD371658-0772-4BA9-907F-212F3BB1FACF}" srcOrd="0" destOrd="0" presId="urn:microsoft.com/office/officeart/2005/8/layout/hierarchy1"/>
    <dgm:cxn modelId="{8E9B2F75-0687-4D1F-83B2-EFEBAAFDBA5C}" type="presOf" srcId="{B1020DBF-9507-4C44-A48D-D8C4CFCA8D5A}" destId="{6E3C7952-165A-4630-BA8B-E5056DFF99AF}" srcOrd="0" destOrd="0" presId="urn:microsoft.com/office/officeart/2005/8/layout/hierarchy1"/>
    <dgm:cxn modelId="{D73F5155-A8E0-4B63-A5CA-C3A0C67E1A88}" srcId="{F6D8B6A7-D434-4F0C-BBD9-DD1733D647AA}" destId="{5060AF9E-8EA9-4700-8108-C559B289B557}" srcOrd="1" destOrd="0" parTransId="{A0A7C945-BB41-4BAF-9BBA-442322278373}" sibTransId="{14EED195-4849-46DA-89D8-5CFDDA61102E}"/>
    <dgm:cxn modelId="{54275A7A-8703-4643-B1D5-6EE4A5EF5C3A}" type="presOf" srcId="{2E69A8A4-4BFE-46A1-A860-00073154C540}" destId="{10CD85B9-0430-4892-944B-61BFAFE53B32}" srcOrd="0" destOrd="0" presId="urn:microsoft.com/office/officeart/2005/8/layout/hierarchy1"/>
    <dgm:cxn modelId="{76C73A80-FAE6-4A2C-90F6-F92F2BFC5047}" type="presOf" srcId="{BEB0860B-24A0-4001-9AAE-0837EF49E5E5}" destId="{89EB777C-A9AF-4E46-9039-8ABAC201C2FB}" srcOrd="0" destOrd="0" presId="urn:microsoft.com/office/officeart/2005/8/layout/hierarchy1"/>
    <dgm:cxn modelId="{F446B48B-636D-4ADC-991E-74F7586328D6}" srcId="{F6D8B6A7-D434-4F0C-BBD9-DD1733D647AA}" destId="{17B09154-D6ED-4F54-92B5-F8A63CED5A85}" srcOrd="0" destOrd="0" parTransId="{9EFF6AF6-057E-4A31-B98F-888F33F91C3D}" sibTransId="{083CD0CB-8353-487B-B3BA-1570248C09C3}"/>
    <dgm:cxn modelId="{134D9F9F-BAEF-4685-84D0-5691A2427CD7}" type="presOf" srcId="{62AE8D11-2354-4BA3-9E1F-796013459E88}" destId="{F4DB5371-D7B6-4217-B16C-46B6E766C262}" srcOrd="0" destOrd="0" presId="urn:microsoft.com/office/officeart/2005/8/layout/hierarchy1"/>
    <dgm:cxn modelId="{61DD78A6-5FB0-4A9B-8240-8D61470187CE}" type="presOf" srcId="{8E5AD860-9943-4379-B70F-13980058DD29}" destId="{3CBEEE20-3148-4138-849D-1B918D5D1BF0}" srcOrd="0" destOrd="0" presId="urn:microsoft.com/office/officeart/2005/8/layout/hierarchy1"/>
    <dgm:cxn modelId="{118425A9-C221-42E9-9F25-06BDDC1ED9FA}" srcId="{5060AF9E-8EA9-4700-8108-C559B289B557}" destId="{B1020DBF-9507-4C44-A48D-D8C4CFCA8D5A}" srcOrd="2" destOrd="0" parTransId="{B28F3A5F-CC69-49DA-9AEB-7E3517CC2735}" sibTransId="{90F4DEAB-6AFC-405B-82D9-5326781BCEE6}"/>
    <dgm:cxn modelId="{9544FAB1-0411-4A70-8C1D-0BAE3BD61D33}" type="presOf" srcId="{71ADCADF-9310-48AF-A87B-F3FAC4A78F9D}" destId="{BDA5E98C-382C-43D5-885B-6DF6B8F5A2C9}" srcOrd="0" destOrd="0" presId="urn:microsoft.com/office/officeart/2005/8/layout/hierarchy1"/>
    <dgm:cxn modelId="{0EC55BB3-51FA-41BD-8505-A941930A1D88}" type="presOf" srcId="{1B13CB66-6B86-43F2-91B6-0691A01E06E1}" destId="{09E6B267-245B-44EA-B8DD-7158A20A2A8D}" srcOrd="0" destOrd="0" presId="urn:microsoft.com/office/officeart/2005/8/layout/hierarchy1"/>
    <dgm:cxn modelId="{DB57BAC0-9363-4A47-A725-419F80D83C5F}" type="presOf" srcId="{A0A7C945-BB41-4BAF-9BBA-442322278373}" destId="{E61F03F2-6BE3-44ED-B809-1AFFF9923499}" srcOrd="0" destOrd="0" presId="urn:microsoft.com/office/officeart/2005/8/layout/hierarchy1"/>
    <dgm:cxn modelId="{5915D6C5-BE77-4512-857D-80E3440E8EE1}" srcId="{A74DC78F-85AE-4FCD-8F8A-E73809FCA8A8}" destId="{F6D8B6A7-D434-4F0C-BBD9-DD1733D647AA}" srcOrd="0" destOrd="0" parTransId="{7F808806-6095-4505-89D9-E7518F44CE3C}" sibTransId="{4EEBB1D8-F4D3-403F-931A-113C063DB394}"/>
    <dgm:cxn modelId="{2810CCF2-AFF4-4475-98A5-2E54BCE9036D}" srcId="{17B09154-D6ED-4F54-92B5-F8A63CED5A85}" destId="{BEB0860B-24A0-4001-9AAE-0837EF49E5E5}" srcOrd="0" destOrd="0" parTransId="{62AE8D11-2354-4BA3-9E1F-796013459E88}" sibTransId="{78A2A916-7A7C-40D0-A4CC-E183EADEE135}"/>
    <dgm:cxn modelId="{CD619DF7-B9F2-484B-9119-7D4D465042CA}" srcId="{17B09154-D6ED-4F54-92B5-F8A63CED5A85}" destId="{2E69A8A4-4BFE-46A1-A860-00073154C540}" srcOrd="1" destOrd="0" parTransId="{8E5AD860-9943-4379-B70F-13980058DD29}" sibTransId="{DE3327E4-0513-466E-A3CE-CA61B0FECC6B}"/>
    <dgm:cxn modelId="{32F3C0FB-7388-4A79-B725-D08BF01C4303}" srcId="{5060AF9E-8EA9-4700-8108-C559B289B557}" destId="{1B13CB66-6B86-43F2-91B6-0691A01E06E1}" srcOrd="0" destOrd="0" parTransId="{71ADCADF-9310-48AF-A87B-F3FAC4A78F9D}" sibTransId="{ABD686D4-2C92-4E98-90C7-353898C8CC94}"/>
    <dgm:cxn modelId="{ED6C0546-A889-470B-859C-CA4FCB0DBC34}" type="presParOf" srcId="{F2743724-4881-420A-A5AD-CDB07C417E55}" destId="{5A9309C5-A6D8-4BFD-B325-1863C721F2D0}" srcOrd="0" destOrd="0" presId="urn:microsoft.com/office/officeart/2005/8/layout/hierarchy1"/>
    <dgm:cxn modelId="{AFE8C8F8-FBBF-4C08-BCAE-AF5381A0A721}" type="presParOf" srcId="{5A9309C5-A6D8-4BFD-B325-1863C721F2D0}" destId="{A4292B34-86DF-4D5B-A039-DE3E2B5B45B0}" srcOrd="0" destOrd="0" presId="urn:microsoft.com/office/officeart/2005/8/layout/hierarchy1"/>
    <dgm:cxn modelId="{E9EB537F-62E5-4203-BE21-B07A2D06C07B}" type="presParOf" srcId="{A4292B34-86DF-4D5B-A039-DE3E2B5B45B0}" destId="{A82BEB62-23CD-4922-856D-4807062572EE}" srcOrd="0" destOrd="0" presId="urn:microsoft.com/office/officeart/2005/8/layout/hierarchy1"/>
    <dgm:cxn modelId="{03771F75-1E5B-48B5-AB41-A3553022C801}" type="presParOf" srcId="{A4292B34-86DF-4D5B-A039-DE3E2B5B45B0}" destId="{1DC6D4F9-D634-4B5D-BBF8-29935869D218}" srcOrd="1" destOrd="0" presId="urn:microsoft.com/office/officeart/2005/8/layout/hierarchy1"/>
    <dgm:cxn modelId="{073BD4C0-71F7-479B-8122-C37EEDE1FD2C}" type="presParOf" srcId="{5A9309C5-A6D8-4BFD-B325-1863C721F2D0}" destId="{D33D63B1-2A72-4F21-A64F-A54C864B7174}" srcOrd="1" destOrd="0" presId="urn:microsoft.com/office/officeart/2005/8/layout/hierarchy1"/>
    <dgm:cxn modelId="{1CFF1D17-B973-43BA-BB0D-4472D58C9CDA}" type="presParOf" srcId="{D33D63B1-2A72-4F21-A64F-A54C864B7174}" destId="{A1348C67-193B-473E-A4BF-44346E3E8E0B}" srcOrd="0" destOrd="0" presId="urn:microsoft.com/office/officeart/2005/8/layout/hierarchy1"/>
    <dgm:cxn modelId="{3898FCCD-1099-4060-B9E6-23F1697B7D54}" type="presParOf" srcId="{D33D63B1-2A72-4F21-A64F-A54C864B7174}" destId="{77550330-ABF4-487B-A9D4-5FDEB5D318F3}" srcOrd="1" destOrd="0" presId="urn:microsoft.com/office/officeart/2005/8/layout/hierarchy1"/>
    <dgm:cxn modelId="{D695F438-FDB2-4CB3-B403-D641DB51CCA1}" type="presParOf" srcId="{77550330-ABF4-487B-A9D4-5FDEB5D318F3}" destId="{4AD9AAE3-E4DD-4053-B1CF-A0B373A923FC}" srcOrd="0" destOrd="0" presId="urn:microsoft.com/office/officeart/2005/8/layout/hierarchy1"/>
    <dgm:cxn modelId="{5AF44AB4-E46A-414F-BC06-DFF4CA122F35}" type="presParOf" srcId="{4AD9AAE3-E4DD-4053-B1CF-A0B373A923FC}" destId="{9F990BCE-6827-4975-9E08-8A53C25BB9F2}" srcOrd="0" destOrd="0" presId="urn:microsoft.com/office/officeart/2005/8/layout/hierarchy1"/>
    <dgm:cxn modelId="{32147AF1-D655-496A-9820-FF5594EC3993}" type="presParOf" srcId="{4AD9AAE3-E4DD-4053-B1CF-A0B373A923FC}" destId="{C91885C1-AB3D-433A-98FE-4748950615C4}" srcOrd="1" destOrd="0" presId="urn:microsoft.com/office/officeart/2005/8/layout/hierarchy1"/>
    <dgm:cxn modelId="{E963A1D8-6609-4333-A8E8-1D40DB91BD93}" type="presParOf" srcId="{77550330-ABF4-487B-A9D4-5FDEB5D318F3}" destId="{D1097580-6BAE-421B-BDFD-2E1AB75FB7A1}" srcOrd="1" destOrd="0" presId="urn:microsoft.com/office/officeart/2005/8/layout/hierarchy1"/>
    <dgm:cxn modelId="{297C2721-C5AA-4111-BB3F-96F45A55B597}" type="presParOf" srcId="{D1097580-6BAE-421B-BDFD-2E1AB75FB7A1}" destId="{F4DB5371-D7B6-4217-B16C-46B6E766C262}" srcOrd="0" destOrd="0" presId="urn:microsoft.com/office/officeart/2005/8/layout/hierarchy1"/>
    <dgm:cxn modelId="{9112F06D-ADE8-45EB-9167-FDCB79555D9D}" type="presParOf" srcId="{D1097580-6BAE-421B-BDFD-2E1AB75FB7A1}" destId="{ADEA0A0A-08E7-4A31-B7D8-594628E18F4C}" srcOrd="1" destOrd="0" presId="urn:microsoft.com/office/officeart/2005/8/layout/hierarchy1"/>
    <dgm:cxn modelId="{8475A00C-9FFA-4158-8C0D-77D63E615804}" type="presParOf" srcId="{ADEA0A0A-08E7-4A31-B7D8-594628E18F4C}" destId="{323460A4-5DEB-4753-81A4-242E60D27F8E}" srcOrd="0" destOrd="0" presId="urn:microsoft.com/office/officeart/2005/8/layout/hierarchy1"/>
    <dgm:cxn modelId="{24C9FE48-3462-4206-B624-78C2B6F33BAB}" type="presParOf" srcId="{323460A4-5DEB-4753-81A4-242E60D27F8E}" destId="{93C71FD7-E78B-430F-870C-8367F5402DF5}" srcOrd="0" destOrd="0" presId="urn:microsoft.com/office/officeart/2005/8/layout/hierarchy1"/>
    <dgm:cxn modelId="{D4A12BA6-E29E-44BB-9578-13EF592F2D56}" type="presParOf" srcId="{323460A4-5DEB-4753-81A4-242E60D27F8E}" destId="{89EB777C-A9AF-4E46-9039-8ABAC201C2FB}" srcOrd="1" destOrd="0" presId="urn:microsoft.com/office/officeart/2005/8/layout/hierarchy1"/>
    <dgm:cxn modelId="{427161F7-D627-4BC8-B022-46459A7DA2BB}" type="presParOf" srcId="{ADEA0A0A-08E7-4A31-B7D8-594628E18F4C}" destId="{372A54FF-F116-4282-A3C9-37832C95FC6D}" srcOrd="1" destOrd="0" presId="urn:microsoft.com/office/officeart/2005/8/layout/hierarchy1"/>
    <dgm:cxn modelId="{A8BE3C74-62AD-4449-9523-A0E78D083F6E}" type="presParOf" srcId="{D1097580-6BAE-421B-BDFD-2E1AB75FB7A1}" destId="{3CBEEE20-3148-4138-849D-1B918D5D1BF0}" srcOrd="2" destOrd="0" presId="urn:microsoft.com/office/officeart/2005/8/layout/hierarchy1"/>
    <dgm:cxn modelId="{C39E9457-A451-4FC4-ABAD-C8FFD54B36AF}" type="presParOf" srcId="{D1097580-6BAE-421B-BDFD-2E1AB75FB7A1}" destId="{B2C7FE2D-AF07-4DB6-999A-67FE82DC72B8}" srcOrd="3" destOrd="0" presId="urn:microsoft.com/office/officeart/2005/8/layout/hierarchy1"/>
    <dgm:cxn modelId="{FAF9349A-BD33-4559-99B2-91DC205D4A16}" type="presParOf" srcId="{B2C7FE2D-AF07-4DB6-999A-67FE82DC72B8}" destId="{6CCFC6E2-6FB9-4201-9C7D-9B3720AF78A7}" srcOrd="0" destOrd="0" presId="urn:microsoft.com/office/officeart/2005/8/layout/hierarchy1"/>
    <dgm:cxn modelId="{62EE3BCC-3D80-4D62-8F46-20693B60BA2C}" type="presParOf" srcId="{6CCFC6E2-6FB9-4201-9C7D-9B3720AF78A7}" destId="{B30C40AD-4ADD-4004-A3A8-C0490777C02D}" srcOrd="0" destOrd="0" presId="urn:microsoft.com/office/officeart/2005/8/layout/hierarchy1"/>
    <dgm:cxn modelId="{C0930CD5-1049-4DB0-98CC-D5F842658765}" type="presParOf" srcId="{6CCFC6E2-6FB9-4201-9C7D-9B3720AF78A7}" destId="{10CD85B9-0430-4892-944B-61BFAFE53B32}" srcOrd="1" destOrd="0" presId="urn:microsoft.com/office/officeart/2005/8/layout/hierarchy1"/>
    <dgm:cxn modelId="{3FC984B8-8468-4D66-A5C2-6CD9F66A551F}" type="presParOf" srcId="{B2C7FE2D-AF07-4DB6-999A-67FE82DC72B8}" destId="{EF3EEA9F-7A1E-4241-9994-80636711400C}" srcOrd="1" destOrd="0" presId="urn:microsoft.com/office/officeart/2005/8/layout/hierarchy1"/>
    <dgm:cxn modelId="{623E649C-E548-4BCF-9705-F5838C1F9162}" type="presParOf" srcId="{D33D63B1-2A72-4F21-A64F-A54C864B7174}" destId="{E61F03F2-6BE3-44ED-B809-1AFFF9923499}" srcOrd="2" destOrd="0" presId="urn:microsoft.com/office/officeart/2005/8/layout/hierarchy1"/>
    <dgm:cxn modelId="{DC3C55DD-DDED-473F-9D93-A055A3F0ACD7}" type="presParOf" srcId="{D33D63B1-2A72-4F21-A64F-A54C864B7174}" destId="{8188F509-E61C-440C-90CB-15E24B7D616F}" srcOrd="3" destOrd="0" presId="urn:microsoft.com/office/officeart/2005/8/layout/hierarchy1"/>
    <dgm:cxn modelId="{AD80EB2D-ADC1-4A4C-8FAB-FA1BDDB70896}" type="presParOf" srcId="{8188F509-E61C-440C-90CB-15E24B7D616F}" destId="{6E617624-191B-48BC-8EE4-1A3BDE4A9E60}" srcOrd="0" destOrd="0" presId="urn:microsoft.com/office/officeart/2005/8/layout/hierarchy1"/>
    <dgm:cxn modelId="{79321EA9-0554-4413-9079-21071FAC9EF7}" type="presParOf" srcId="{6E617624-191B-48BC-8EE4-1A3BDE4A9E60}" destId="{D5961DDE-31B6-4018-9351-E71D2E0FE280}" srcOrd="0" destOrd="0" presId="urn:microsoft.com/office/officeart/2005/8/layout/hierarchy1"/>
    <dgm:cxn modelId="{63066DB0-130A-49FC-92DB-5DBC4C9EA1B1}" type="presParOf" srcId="{6E617624-191B-48BC-8EE4-1A3BDE4A9E60}" destId="{AD1D6CEC-B987-4713-B30B-204F46154C56}" srcOrd="1" destOrd="0" presId="urn:microsoft.com/office/officeart/2005/8/layout/hierarchy1"/>
    <dgm:cxn modelId="{54EA138A-61F9-43F8-B03D-FB4FB8523022}" type="presParOf" srcId="{8188F509-E61C-440C-90CB-15E24B7D616F}" destId="{3344CF34-F095-4AA3-804E-A57233768B9D}" srcOrd="1" destOrd="0" presId="urn:microsoft.com/office/officeart/2005/8/layout/hierarchy1"/>
    <dgm:cxn modelId="{F06DE389-4A44-4C7D-BD35-1004EEAD0C2B}" type="presParOf" srcId="{3344CF34-F095-4AA3-804E-A57233768B9D}" destId="{BDA5E98C-382C-43D5-885B-6DF6B8F5A2C9}" srcOrd="0" destOrd="0" presId="urn:microsoft.com/office/officeart/2005/8/layout/hierarchy1"/>
    <dgm:cxn modelId="{028BD618-34C5-4864-AA43-AB828B7B8F4E}" type="presParOf" srcId="{3344CF34-F095-4AA3-804E-A57233768B9D}" destId="{3D8BBBFE-2E38-4501-8A07-443E8026FA3B}" srcOrd="1" destOrd="0" presId="urn:microsoft.com/office/officeart/2005/8/layout/hierarchy1"/>
    <dgm:cxn modelId="{9506233B-AE97-4835-B497-35B0C11F1792}" type="presParOf" srcId="{3D8BBBFE-2E38-4501-8A07-443E8026FA3B}" destId="{6DDF2F3E-12DC-4043-9018-B14A8E46CA3F}" srcOrd="0" destOrd="0" presId="urn:microsoft.com/office/officeart/2005/8/layout/hierarchy1"/>
    <dgm:cxn modelId="{607C6DCE-617F-41FD-8F45-A75C5D32D39F}" type="presParOf" srcId="{6DDF2F3E-12DC-4043-9018-B14A8E46CA3F}" destId="{49806BC0-9394-4A65-8392-5EBCF90335BC}" srcOrd="0" destOrd="0" presId="urn:microsoft.com/office/officeart/2005/8/layout/hierarchy1"/>
    <dgm:cxn modelId="{9F28679C-31F8-4185-BC4B-5E207AF65AD8}" type="presParOf" srcId="{6DDF2F3E-12DC-4043-9018-B14A8E46CA3F}" destId="{09E6B267-245B-44EA-B8DD-7158A20A2A8D}" srcOrd="1" destOrd="0" presId="urn:microsoft.com/office/officeart/2005/8/layout/hierarchy1"/>
    <dgm:cxn modelId="{33424DF0-3D19-4D76-B717-4B048683869E}" type="presParOf" srcId="{3D8BBBFE-2E38-4501-8A07-443E8026FA3B}" destId="{547914C5-8F1E-4EEA-BCEC-5C73F0728E22}" srcOrd="1" destOrd="0" presId="urn:microsoft.com/office/officeart/2005/8/layout/hierarchy1"/>
    <dgm:cxn modelId="{15CF8FDA-1B9D-4015-AD13-3383CA122ECB}" type="presParOf" srcId="{3344CF34-F095-4AA3-804E-A57233768B9D}" destId="{FD371658-0772-4BA9-907F-212F3BB1FACF}" srcOrd="2" destOrd="0" presId="urn:microsoft.com/office/officeart/2005/8/layout/hierarchy1"/>
    <dgm:cxn modelId="{41FDFAF6-F6BC-4C94-9D0B-B512425FF03B}" type="presParOf" srcId="{3344CF34-F095-4AA3-804E-A57233768B9D}" destId="{7AFDC9A1-4D18-4BAD-997B-1D47A40E5027}" srcOrd="3" destOrd="0" presId="urn:microsoft.com/office/officeart/2005/8/layout/hierarchy1"/>
    <dgm:cxn modelId="{3C5EB52E-53F3-4F95-AD4B-C31D9F2202B6}" type="presParOf" srcId="{7AFDC9A1-4D18-4BAD-997B-1D47A40E5027}" destId="{0B404789-C377-4764-8480-C825316E221C}" srcOrd="0" destOrd="0" presId="urn:microsoft.com/office/officeart/2005/8/layout/hierarchy1"/>
    <dgm:cxn modelId="{416091CD-B542-4C9E-894B-AADA51C53242}" type="presParOf" srcId="{0B404789-C377-4764-8480-C825316E221C}" destId="{EE5A8366-A763-4CF2-A540-E45348C6926D}" srcOrd="0" destOrd="0" presId="urn:microsoft.com/office/officeart/2005/8/layout/hierarchy1"/>
    <dgm:cxn modelId="{5293FB6C-FBE9-472F-81ED-6EA58C05DD5B}" type="presParOf" srcId="{0B404789-C377-4764-8480-C825316E221C}" destId="{60D247F0-55D3-4E7F-992C-EF78B3A097C8}" srcOrd="1" destOrd="0" presId="urn:microsoft.com/office/officeart/2005/8/layout/hierarchy1"/>
    <dgm:cxn modelId="{B66E89E5-6C08-4EAD-9489-B777FDF4BF61}" type="presParOf" srcId="{7AFDC9A1-4D18-4BAD-997B-1D47A40E5027}" destId="{DB9F20D1-68D0-4F79-8880-E54B04A86D3E}" srcOrd="1" destOrd="0" presId="urn:microsoft.com/office/officeart/2005/8/layout/hierarchy1"/>
    <dgm:cxn modelId="{4B130B15-D31A-4317-9232-9F503CD70BA6}" type="presParOf" srcId="{3344CF34-F095-4AA3-804E-A57233768B9D}" destId="{2815818A-3081-489A-B8E8-3B7C4B7859A8}" srcOrd="4" destOrd="0" presId="urn:microsoft.com/office/officeart/2005/8/layout/hierarchy1"/>
    <dgm:cxn modelId="{05D8622C-E82E-44AB-9761-F31A9AB8C861}" type="presParOf" srcId="{3344CF34-F095-4AA3-804E-A57233768B9D}" destId="{2B4A779B-958F-44A9-9432-226842D1CF75}" srcOrd="5" destOrd="0" presId="urn:microsoft.com/office/officeart/2005/8/layout/hierarchy1"/>
    <dgm:cxn modelId="{09E0A3A8-FD76-4AE8-81D0-2EC8BD85D048}" type="presParOf" srcId="{2B4A779B-958F-44A9-9432-226842D1CF75}" destId="{88FCDF67-BBFE-4BE1-AE71-53F302E48984}" srcOrd="0" destOrd="0" presId="urn:microsoft.com/office/officeart/2005/8/layout/hierarchy1"/>
    <dgm:cxn modelId="{79A9F17F-82E9-44C2-A6F9-A879CDB92B8E}" type="presParOf" srcId="{88FCDF67-BBFE-4BE1-AE71-53F302E48984}" destId="{F51A40A8-3D79-4738-BF8D-0329C1820E48}" srcOrd="0" destOrd="0" presId="urn:microsoft.com/office/officeart/2005/8/layout/hierarchy1"/>
    <dgm:cxn modelId="{F12559ED-25DF-426E-BBDD-48F4A6099A4A}" type="presParOf" srcId="{88FCDF67-BBFE-4BE1-AE71-53F302E48984}" destId="{6E3C7952-165A-4630-BA8B-E5056DFF99AF}" srcOrd="1" destOrd="0" presId="urn:microsoft.com/office/officeart/2005/8/layout/hierarchy1"/>
    <dgm:cxn modelId="{1BE8C665-CF51-42C0-ACD2-ACEED12629C3}" type="presParOf" srcId="{2B4A779B-958F-44A9-9432-226842D1CF75}" destId="{B20914CC-6D9D-4A24-8882-059FAD82C17B}"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97D7EA3-0C03-4DFA-89A3-2C2DCC5178C5}" type="doc">
      <dgm:prSet loTypeId="urn:microsoft.com/office/officeart/2008/layout/RadialCluster" loCatId="cycle" qsTypeId="urn:microsoft.com/office/officeart/2005/8/quickstyle/simple3" qsCatId="simple" csTypeId="urn:microsoft.com/office/officeart/2005/8/colors/colorful4" csCatId="colorful" phldr="1"/>
      <dgm:spPr/>
      <dgm:t>
        <a:bodyPr/>
        <a:lstStyle/>
        <a:p>
          <a:pPr rtl="1"/>
          <a:endParaRPr lang="ar-EG"/>
        </a:p>
      </dgm:t>
    </dgm:pt>
    <dgm:pt modelId="{443E022A-4807-4F89-857F-D2A7BA384880}">
      <dgm:prSet phldrT="[Text]" custT="1"/>
      <dgm:spPr/>
      <dgm:t>
        <a:bodyPr/>
        <a:lstStyle/>
        <a:p>
          <a:pPr rtl="1"/>
          <a:r>
            <a:rPr lang="ar-EG" sz="1800" b="1" dirty="0">
              <a:latin typeface="Alexandria" pitchFamily="2" charset="-78"/>
              <a:cs typeface="Alexandria" pitchFamily="2" charset="-78"/>
            </a:rPr>
            <a:t>نظريات المسار الواحد </a:t>
          </a:r>
        </a:p>
      </dgm:t>
    </dgm:pt>
    <dgm:pt modelId="{C04EDFEE-6CF0-4770-AB1B-8DE5909A5771}" type="parTrans" cxnId="{17C931FA-E240-4C08-81A3-CF2ED0470CA8}">
      <dgm:prSet/>
      <dgm:spPr/>
      <dgm:t>
        <a:bodyPr/>
        <a:lstStyle/>
        <a:p>
          <a:pPr rtl="1"/>
          <a:endParaRPr lang="ar-EG"/>
        </a:p>
      </dgm:t>
    </dgm:pt>
    <dgm:pt modelId="{B64E64CC-1E87-4ADF-B497-E54A4A0B8405}" type="sibTrans" cxnId="{17C931FA-E240-4C08-81A3-CF2ED0470CA8}">
      <dgm:prSet/>
      <dgm:spPr/>
      <dgm:t>
        <a:bodyPr/>
        <a:lstStyle/>
        <a:p>
          <a:pPr rtl="1"/>
          <a:endParaRPr lang="ar-EG"/>
        </a:p>
      </dgm:t>
    </dgm:pt>
    <dgm:pt modelId="{C90D4C86-1053-4380-9B3C-935C850FB713}">
      <dgm:prSet phldrT="[Text]" custT="1"/>
      <dgm:spPr/>
      <dgm:t>
        <a:bodyPr/>
        <a:lstStyle/>
        <a:p>
          <a:pPr rtl="1"/>
          <a:r>
            <a:rPr lang="ar-EG" sz="1600" b="1" kern="1200" dirty="0">
              <a:solidFill>
                <a:prstClr val="black"/>
              </a:solidFill>
              <a:latin typeface="Alexandria" pitchFamily="2" charset="-78"/>
              <a:ea typeface="+mn-ea"/>
              <a:cs typeface="Alexandria" pitchFamily="2" charset="-78"/>
            </a:rPr>
            <a:t>نظرية التنافر المعرفي</a:t>
          </a:r>
        </a:p>
      </dgm:t>
    </dgm:pt>
    <dgm:pt modelId="{2E5EDE18-21A6-4169-A5F0-A635E7AF0399}" type="parTrans" cxnId="{D84C74E9-D823-488E-ACB0-E04B0F4164BD}">
      <dgm:prSet/>
      <dgm:spPr/>
      <dgm:t>
        <a:bodyPr/>
        <a:lstStyle/>
        <a:p>
          <a:pPr rtl="1"/>
          <a:endParaRPr lang="ar-EG"/>
        </a:p>
      </dgm:t>
    </dgm:pt>
    <dgm:pt modelId="{8CF7A42F-67F6-4875-B834-F7F65A869D94}" type="sibTrans" cxnId="{D84C74E9-D823-488E-ACB0-E04B0F4164BD}">
      <dgm:prSet/>
      <dgm:spPr/>
      <dgm:t>
        <a:bodyPr/>
        <a:lstStyle/>
        <a:p>
          <a:pPr rtl="1"/>
          <a:endParaRPr lang="ar-EG"/>
        </a:p>
      </dgm:t>
    </dgm:pt>
    <dgm:pt modelId="{58CEE5A3-A899-4436-A889-2110BB130FF9}">
      <dgm:prSet phldrT="[Text]" custT="1"/>
      <dgm:spPr/>
      <dgm:t>
        <a:bodyPr/>
        <a:lstStyle/>
        <a:p>
          <a:pPr rtl="1"/>
          <a:r>
            <a:rPr lang="ar-EG" sz="1600" b="1" dirty="0">
              <a:latin typeface="Alexandria" pitchFamily="2" charset="-78"/>
              <a:cs typeface="Alexandria" pitchFamily="2" charset="-78"/>
            </a:rPr>
            <a:t>نظرية التوازن المعرفي</a:t>
          </a:r>
        </a:p>
      </dgm:t>
    </dgm:pt>
    <dgm:pt modelId="{0C95E4A4-E384-4006-903E-1454F6A40874}" type="parTrans" cxnId="{D82ABB78-5ACD-46AB-BDB9-5059DABF0DE6}">
      <dgm:prSet/>
      <dgm:spPr/>
      <dgm:t>
        <a:bodyPr/>
        <a:lstStyle/>
        <a:p>
          <a:pPr rtl="1"/>
          <a:endParaRPr lang="ar-EG"/>
        </a:p>
      </dgm:t>
    </dgm:pt>
    <dgm:pt modelId="{C0E23DA8-6D90-455E-83E6-D9919A99A617}" type="sibTrans" cxnId="{D82ABB78-5ACD-46AB-BDB9-5059DABF0DE6}">
      <dgm:prSet/>
      <dgm:spPr/>
      <dgm:t>
        <a:bodyPr/>
        <a:lstStyle/>
        <a:p>
          <a:pPr rtl="1"/>
          <a:endParaRPr lang="ar-EG"/>
        </a:p>
      </dgm:t>
    </dgm:pt>
    <dgm:pt modelId="{AD80B9AA-B115-464B-A79C-67B10946E7FD}">
      <dgm:prSet phldrT="[Text]" custT="1"/>
      <dgm:spPr/>
      <dgm:t>
        <a:bodyPr/>
        <a:lstStyle/>
        <a:p>
          <a:pPr rtl="1"/>
          <a:r>
            <a:rPr lang="ar-EG" sz="1600" b="1" dirty="0">
              <a:latin typeface="Alexandria" pitchFamily="2" charset="-78"/>
              <a:cs typeface="Alexandria" pitchFamily="2" charset="-78"/>
            </a:rPr>
            <a:t>نظرية مصداقية المصدر</a:t>
          </a:r>
        </a:p>
      </dgm:t>
    </dgm:pt>
    <dgm:pt modelId="{F93FA98E-5A12-4B0E-9597-EEB267E783E6}" type="parTrans" cxnId="{E816E6E9-1A78-45E3-A52B-BC7289D7A595}">
      <dgm:prSet/>
      <dgm:spPr/>
      <dgm:t>
        <a:bodyPr/>
        <a:lstStyle/>
        <a:p>
          <a:pPr rtl="1"/>
          <a:endParaRPr lang="ar-EG"/>
        </a:p>
      </dgm:t>
    </dgm:pt>
    <dgm:pt modelId="{3AC3947E-6456-48CA-A6C4-D55C1FF2C6B4}" type="sibTrans" cxnId="{E816E6E9-1A78-45E3-A52B-BC7289D7A595}">
      <dgm:prSet/>
      <dgm:spPr/>
      <dgm:t>
        <a:bodyPr/>
        <a:lstStyle/>
        <a:p>
          <a:pPr rtl="1"/>
          <a:endParaRPr lang="ar-EG"/>
        </a:p>
      </dgm:t>
    </dgm:pt>
    <dgm:pt modelId="{AA091223-8222-4E41-B386-C025F3E902F7}" type="pres">
      <dgm:prSet presAssocID="{C97D7EA3-0C03-4DFA-89A3-2C2DCC5178C5}" presName="Name0" presStyleCnt="0">
        <dgm:presLayoutVars>
          <dgm:chMax val="1"/>
          <dgm:chPref val="1"/>
          <dgm:dir/>
          <dgm:animOne val="branch"/>
          <dgm:animLvl val="lvl"/>
        </dgm:presLayoutVars>
      </dgm:prSet>
      <dgm:spPr/>
    </dgm:pt>
    <dgm:pt modelId="{FC589D8B-242C-47C0-9E78-72388B267347}" type="pres">
      <dgm:prSet presAssocID="{443E022A-4807-4F89-857F-D2A7BA384880}" presName="singleCycle" presStyleCnt="0"/>
      <dgm:spPr/>
    </dgm:pt>
    <dgm:pt modelId="{194251EF-647E-40B6-8C6E-6156DCDF4768}" type="pres">
      <dgm:prSet presAssocID="{443E022A-4807-4F89-857F-D2A7BA384880}" presName="singleCenter" presStyleLbl="node1" presStyleIdx="0" presStyleCnt="4" custScaleX="160442" custLinFactNeighborX="585" custLinFactNeighborY="-11390">
        <dgm:presLayoutVars>
          <dgm:chMax val="7"/>
          <dgm:chPref val="7"/>
        </dgm:presLayoutVars>
      </dgm:prSet>
      <dgm:spPr/>
    </dgm:pt>
    <dgm:pt modelId="{0EEF19D1-BF8C-4243-A966-1B137822887D}" type="pres">
      <dgm:prSet presAssocID="{2E5EDE18-21A6-4169-A5F0-A635E7AF0399}" presName="Name56" presStyleLbl="parChTrans1D2" presStyleIdx="0" presStyleCnt="3"/>
      <dgm:spPr/>
    </dgm:pt>
    <dgm:pt modelId="{7FCC6460-F4F0-4E07-B8A3-E4A1AB771763}" type="pres">
      <dgm:prSet presAssocID="{C90D4C86-1053-4380-9B3C-935C850FB713}" presName="text0" presStyleLbl="node1" presStyleIdx="1" presStyleCnt="4" custScaleX="169811">
        <dgm:presLayoutVars>
          <dgm:bulletEnabled val="1"/>
        </dgm:presLayoutVars>
      </dgm:prSet>
      <dgm:spPr/>
    </dgm:pt>
    <dgm:pt modelId="{A6A38A7C-36F7-4489-8239-D6080F03AF64}" type="pres">
      <dgm:prSet presAssocID="{0C95E4A4-E384-4006-903E-1454F6A40874}" presName="Name56" presStyleLbl="parChTrans1D2" presStyleIdx="1" presStyleCnt="3"/>
      <dgm:spPr/>
    </dgm:pt>
    <dgm:pt modelId="{AEF49798-A5A4-4039-BB6B-C2BCD754D531}" type="pres">
      <dgm:prSet presAssocID="{58CEE5A3-A899-4436-A889-2110BB130FF9}" presName="text0" presStyleLbl="node1" presStyleIdx="2" presStyleCnt="4" custScaleX="168004" custRadScaleRad="102571" custRadScaleInc="-384">
        <dgm:presLayoutVars>
          <dgm:bulletEnabled val="1"/>
        </dgm:presLayoutVars>
      </dgm:prSet>
      <dgm:spPr/>
    </dgm:pt>
    <dgm:pt modelId="{64F302C7-9BD3-478E-8054-655F600B5844}" type="pres">
      <dgm:prSet presAssocID="{F93FA98E-5A12-4B0E-9597-EEB267E783E6}" presName="Name56" presStyleLbl="parChTrans1D2" presStyleIdx="2" presStyleCnt="3"/>
      <dgm:spPr/>
    </dgm:pt>
    <dgm:pt modelId="{3431043A-B2E8-46FF-AF6F-D7E247BD4486}" type="pres">
      <dgm:prSet presAssocID="{AD80B9AA-B115-464B-A79C-67B10946E7FD}" presName="text0" presStyleLbl="node1" presStyleIdx="3" presStyleCnt="4" custScaleX="164647">
        <dgm:presLayoutVars>
          <dgm:bulletEnabled val="1"/>
        </dgm:presLayoutVars>
      </dgm:prSet>
      <dgm:spPr/>
    </dgm:pt>
  </dgm:ptLst>
  <dgm:cxnLst>
    <dgm:cxn modelId="{3ED4D700-FD85-4988-8A42-A17A8E1879AC}" type="presOf" srcId="{2E5EDE18-21A6-4169-A5F0-A635E7AF0399}" destId="{0EEF19D1-BF8C-4243-A966-1B137822887D}" srcOrd="0" destOrd="0" presId="urn:microsoft.com/office/officeart/2008/layout/RadialCluster"/>
    <dgm:cxn modelId="{75C3C76E-2DE5-47F5-906B-5412B49F5572}" type="presOf" srcId="{443E022A-4807-4F89-857F-D2A7BA384880}" destId="{194251EF-647E-40B6-8C6E-6156DCDF4768}" srcOrd="0" destOrd="0" presId="urn:microsoft.com/office/officeart/2008/layout/RadialCluster"/>
    <dgm:cxn modelId="{8B5AC76F-6C01-48D8-93CA-9386C7973AF0}" type="presOf" srcId="{58CEE5A3-A899-4436-A889-2110BB130FF9}" destId="{AEF49798-A5A4-4039-BB6B-C2BCD754D531}" srcOrd="0" destOrd="0" presId="urn:microsoft.com/office/officeart/2008/layout/RadialCluster"/>
    <dgm:cxn modelId="{771D4B55-2A3B-48D1-830F-1037160098C0}" type="presOf" srcId="{F93FA98E-5A12-4B0E-9597-EEB267E783E6}" destId="{64F302C7-9BD3-478E-8054-655F600B5844}" srcOrd="0" destOrd="0" presId="urn:microsoft.com/office/officeart/2008/layout/RadialCluster"/>
    <dgm:cxn modelId="{D82ABB78-5ACD-46AB-BDB9-5059DABF0DE6}" srcId="{443E022A-4807-4F89-857F-D2A7BA384880}" destId="{58CEE5A3-A899-4436-A889-2110BB130FF9}" srcOrd="1" destOrd="0" parTransId="{0C95E4A4-E384-4006-903E-1454F6A40874}" sibTransId="{C0E23DA8-6D90-455E-83E6-D9919A99A617}"/>
    <dgm:cxn modelId="{0A54607F-25E2-4CB3-94DB-9D6DA02D799B}" type="presOf" srcId="{C90D4C86-1053-4380-9B3C-935C850FB713}" destId="{7FCC6460-F4F0-4E07-B8A3-E4A1AB771763}" srcOrd="0" destOrd="0" presId="urn:microsoft.com/office/officeart/2008/layout/RadialCluster"/>
    <dgm:cxn modelId="{B13B7FA6-AA73-4BCF-8A94-D98DB34CC7C7}" type="presOf" srcId="{AD80B9AA-B115-464B-A79C-67B10946E7FD}" destId="{3431043A-B2E8-46FF-AF6F-D7E247BD4486}" srcOrd="0" destOrd="0" presId="urn:microsoft.com/office/officeart/2008/layout/RadialCluster"/>
    <dgm:cxn modelId="{3FB7E2C6-09F4-4822-A91C-36DBCEF188FE}" type="presOf" srcId="{C97D7EA3-0C03-4DFA-89A3-2C2DCC5178C5}" destId="{AA091223-8222-4E41-B386-C025F3E902F7}" srcOrd="0" destOrd="0" presId="urn:microsoft.com/office/officeart/2008/layout/RadialCluster"/>
    <dgm:cxn modelId="{597314E4-0222-4350-BD34-10A4706C0319}" type="presOf" srcId="{0C95E4A4-E384-4006-903E-1454F6A40874}" destId="{A6A38A7C-36F7-4489-8239-D6080F03AF64}" srcOrd="0" destOrd="0" presId="urn:microsoft.com/office/officeart/2008/layout/RadialCluster"/>
    <dgm:cxn modelId="{D84C74E9-D823-488E-ACB0-E04B0F4164BD}" srcId="{443E022A-4807-4F89-857F-D2A7BA384880}" destId="{C90D4C86-1053-4380-9B3C-935C850FB713}" srcOrd="0" destOrd="0" parTransId="{2E5EDE18-21A6-4169-A5F0-A635E7AF0399}" sibTransId="{8CF7A42F-67F6-4875-B834-F7F65A869D94}"/>
    <dgm:cxn modelId="{E816E6E9-1A78-45E3-A52B-BC7289D7A595}" srcId="{443E022A-4807-4F89-857F-D2A7BA384880}" destId="{AD80B9AA-B115-464B-A79C-67B10946E7FD}" srcOrd="2" destOrd="0" parTransId="{F93FA98E-5A12-4B0E-9597-EEB267E783E6}" sibTransId="{3AC3947E-6456-48CA-A6C4-D55C1FF2C6B4}"/>
    <dgm:cxn modelId="{17C931FA-E240-4C08-81A3-CF2ED0470CA8}" srcId="{C97D7EA3-0C03-4DFA-89A3-2C2DCC5178C5}" destId="{443E022A-4807-4F89-857F-D2A7BA384880}" srcOrd="0" destOrd="0" parTransId="{C04EDFEE-6CF0-4770-AB1B-8DE5909A5771}" sibTransId="{B64E64CC-1E87-4ADF-B497-E54A4A0B8405}"/>
    <dgm:cxn modelId="{1AEFAB38-71D6-4CE2-8119-2B933178F205}" type="presParOf" srcId="{AA091223-8222-4E41-B386-C025F3E902F7}" destId="{FC589D8B-242C-47C0-9E78-72388B267347}" srcOrd="0" destOrd="0" presId="urn:microsoft.com/office/officeart/2008/layout/RadialCluster"/>
    <dgm:cxn modelId="{00FEE3CF-D049-41E8-A6A0-89DA44688314}" type="presParOf" srcId="{FC589D8B-242C-47C0-9E78-72388B267347}" destId="{194251EF-647E-40B6-8C6E-6156DCDF4768}" srcOrd="0" destOrd="0" presId="urn:microsoft.com/office/officeart/2008/layout/RadialCluster"/>
    <dgm:cxn modelId="{48AD8DC1-EFED-4C77-A85D-9A6BEFDE968F}" type="presParOf" srcId="{FC589D8B-242C-47C0-9E78-72388B267347}" destId="{0EEF19D1-BF8C-4243-A966-1B137822887D}" srcOrd="1" destOrd="0" presId="urn:microsoft.com/office/officeart/2008/layout/RadialCluster"/>
    <dgm:cxn modelId="{CC1226DA-7863-479E-8E84-81770D555671}" type="presParOf" srcId="{FC589D8B-242C-47C0-9E78-72388B267347}" destId="{7FCC6460-F4F0-4E07-B8A3-E4A1AB771763}" srcOrd="2" destOrd="0" presId="urn:microsoft.com/office/officeart/2008/layout/RadialCluster"/>
    <dgm:cxn modelId="{6CD086E5-920A-4502-B783-921D873C49D5}" type="presParOf" srcId="{FC589D8B-242C-47C0-9E78-72388B267347}" destId="{A6A38A7C-36F7-4489-8239-D6080F03AF64}" srcOrd="3" destOrd="0" presId="urn:microsoft.com/office/officeart/2008/layout/RadialCluster"/>
    <dgm:cxn modelId="{673E6CCB-E39B-49CA-A342-C1AA8BD4F2BE}" type="presParOf" srcId="{FC589D8B-242C-47C0-9E78-72388B267347}" destId="{AEF49798-A5A4-4039-BB6B-C2BCD754D531}" srcOrd="4" destOrd="0" presId="urn:microsoft.com/office/officeart/2008/layout/RadialCluster"/>
    <dgm:cxn modelId="{E74174F0-08FB-4A9F-89E0-C502ECE60681}" type="presParOf" srcId="{FC589D8B-242C-47C0-9E78-72388B267347}" destId="{64F302C7-9BD3-478E-8054-655F600B5844}" srcOrd="5" destOrd="0" presId="urn:microsoft.com/office/officeart/2008/layout/RadialCluster"/>
    <dgm:cxn modelId="{283394C9-19B3-4845-8C46-89E3FFF406FA}" type="presParOf" srcId="{FC589D8B-242C-47C0-9E78-72388B267347}" destId="{3431043A-B2E8-46FF-AF6F-D7E247BD4486}" srcOrd="6"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ACF947-E8FB-4F88-B861-37923B7A1575}" type="doc">
      <dgm:prSet loTypeId="urn:microsoft.com/office/officeart/2005/8/layout/hierarchy2" loCatId="hierarchy" qsTypeId="urn:microsoft.com/office/officeart/2005/8/quickstyle/simple3" qsCatId="simple" csTypeId="urn:microsoft.com/office/officeart/2005/8/colors/colorful5" csCatId="colorful" phldr="1"/>
      <dgm:spPr/>
      <dgm:t>
        <a:bodyPr/>
        <a:lstStyle/>
        <a:p>
          <a:pPr rtl="1"/>
          <a:endParaRPr lang="ar-EG"/>
        </a:p>
      </dgm:t>
    </dgm:pt>
    <dgm:pt modelId="{A9F787A7-1C02-46E3-8028-806E12C2B960}">
      <dgm:prSet phldrT="[Text]" custT="1"/>
      <dgm:spPr/>
      <dgm:t>
        <a:bodyPr/>
        <a:lstStyle/>
        <a:p>
          <a:pPr rtl="1"/>
          <a:r>
            <a:rPr lang="ar-EG" sz="1800" b="1">
              <a:latin typeface="Alexandria" pitchFamily="2" charset="-78"/>
              <a:cs typeface="Alexandria" pitchFamily="2" charset="-78"/>
            </a:rPr>
            <a:t>نظريات المسارين</a:t>
          </a:r>
          <a:endParaRPr lang="ar-EG" sz="1800" b="1" dirty="0">
            <a:latin typeface="Alexandria" pitchFamily="2" charset="-78"/>
            <a:cs typeface="Alexandria" pitchFamily="2" charset="-78"/>
          </a:endParaRPr>
        </a:p>
      </dgm:t>
    </dgm:pt>
    <dgm:pt modelId="{1A3E988E-19FB-4F1D-8092-EEB9409EB633}" type="parTrans" cxnId="{0E7369EA-FA13-4C23-9E4F-7298D7526A04}">
      <dgm:prSet/>
      <dgm:spPr/>
      <dgm:t>
        <a:bodyPr/>
        <a:lstStyle/>
        <a:p>
          <a:pPr rtl="1"/>
          <a:endParaRPr lang="ar-EG"/>
        </a:p>
      </dgm:t>
    </dgm:pt>
    <dgm:pt modelId="{95859E28-68B6-4633-B8E2-3E53E232BE1C}" type="sibTrans" cxnId="{0E7369EA-FA13-4C23-9E4F-7298D7526A04}">
      <dgm:prSet/>
      <dgm:spPr/>
      <dgm:t>
        <a:bodyPr/>
        <a:lstStyle/>
        <a:p>
          <a:pPr rtl="1"/>
          <a:endParaRPr lang="ar-EG"/>
        </a:p>
      </dgm:t>
    </dgm:pt>
    <dgm:pt modelId="{88F0EFCA-B3EC-4C54-A2E1-9D525A952B5E}">
      <dgm:prSet phldrT="[Text]" custT="1"/>
      <dgm:spPr>
        <a:solidFill>
          <a:schemeClr val="accent6">
            <a:lumMod val="40000"/>
            <a:lumOff val="60000"/>
          </a:schemeClr>
        </a:solidFill>
      </dgm:spPr>
      <dgm:t>
        <a:bodyPr/>
        <a:lstStyle/>
        <a:p>
          <a:pPr rtl="1"/>
          <a:r>
            <a:rPr lang="ar-EG" sz="2000" b="1" dirty="0">
              <a:latin typeface="Alexandria" pitchFamily="2" charset="-78"/>
              <a:cs typeface="Alexandria" pitchFamily="2" charset="-78"/>
            </a:rPr>
            <a:t>نموذج </a:t>
          </a:r>
          <a:r>
            <a:rPr lang="en-US" sz="2000" b="1" dirty="0">
              <a:latin typeface="Alexandria" pitchFamily="2" charset="-78"/>
              <a:cs typeface="Alexandria" pitchFamily="2" charset="-78"/>
            </a:rPr>
            <a:t>ELM</a:t>
          </a:r>
          <a:endParaRPr lang="ar-EG" sz="2000" b="1" dirty="0">
            <a:latin typeface="Alexandria" pitchFamily="2" charset="-78"/>
            <a:cs typeface="Alexandria" pitchFamily="2" charset="-78"/>
          </a:endParaRPr>
        </a:p>
      </dgm:t>
    </dgm:pt>
    <dgm:pt modelId="{E72E7B95-0F8F-4284-95FD-D10479AE8792}" type="parTrans" cxnId="{AF2429EB-996B-42CA-A42B-953EE7060903}">
      <dgm:prSet/>
      <dgm:spPr/>
      <dgm:t>
        <a:bodyPr/>
        <a:lstStyle/>
        <a:p>
          <a:pPr rtl="1"/>
          <a:endParaRPr lang="ar-EG"/>
        </a:p>
      </dgm:t>
    </dgm:pt>
    <dgm:pt modelId="{FFDB2D68-8B89-4EF3-9BB0-E82B5325F797}" type="sibTrans" cxnId="{AF2429EB-996B-42CA-A42B-953EE7060903}">
      <dgm:prSet/>
      <dgm:spPr/>
      <dgm:t>
        <a:bodyPr/>
        <a:lstStyle/>
        <a:p>
          <a:pPr rtl="1"/>
          <a:endParaRPr lang="ar-EG"/>
        </a:p>
      </dgm:t>
    </dgm:pt>
    <dgm:pt modelId="{C2A46741-AB37-4BD4-BD0B-0339217B09C5}">
      <dgm:prSet phldrT="[Text]" custT="1"/>
      <dgm:spPr>
        <a:solidFill>
          <a:schemeClr val="accent1">
            <a:lumMod val="40000"/>
            <a:lumOff val="60000"/>
          </a:schemeClr>
        </a:solidFill>
      </dgm:spPr>
      <dgm:t>
        <a:bodyPr/>
        <a:lstStyle/>
        <a:p>
          <a:pPr rtl="1"/>
          <a:r>
            <a:rPr lang="ar-EG" sz="2000" b="1" dirty="0">
              <a:latin typeface="Alexandria" pitchFamily="2" charset="-78"/>
              <a:cs typeface="Alexandria" pitchFamily="2" charset="-78"/>
            </a:rPr>
            <a:t>نموذج </a:t>
          </a:r>
          <a:r>
            <a:rPr lang="en-US" sz="2000" b="1" dirty="0">
              <a:latin typeface="Alexandria" pitchFamily="2" charset="-78"/>
              <a:cs typeface="Alexandria" pitchFamily="2" charset="-78"/>
            </a:rPr>
            <a:t>HSM</a:t>
          </a:r>
          <a:endParaRPr lang="ar-EG" sz="2000" b="1" dirty="0">
            <a:latin typeface="Alexandria" pitchFamily="2" charset="-78"/>
            <a:cs typeface="Alexandria" pitchFamily="2" charset="-78"/>
          </a:endParaRPr>
        </a:p>
      </dgm:t>
    </dgm:pt>
    <dgm:pt modelId="{40C8688B-A486-4558-9722-13B7759F57DE}" type="parTrans" cxnId="{27C1FD48-60FF-4024-865E-DF32228D2C0F}">
      <dgm:prSet/>
      <dgm:spPr/>
      <dgm:t>
        <a:bodyPr/>
        <a:lstStyle/>
        <a:p>
          <a:pPr rtl="1"/>
          <a:endParaRPr lang="ar-EG"/>
        </a:p>
      </dgm:t>
    </dgm:pt>
    <dgm:pt modelId="{486B5BF3-A421-49F2-856D-1B7EF21BF210}" type="sibTrans" cxnId="{27C1FD48-60FF-4024-865E-DF32228D2C0F}">
      <dgm:prSet/>
      <dgm:spPr/>
      <dgm:t>
        <a:bodyPr/>
        <a:lstStyle/>
        <a:p>
          <a:pPr rtl="1"/>
          <a:endParaRPr lang="ar-EG"/>
        </a:p>
      </dgm:t>
    </dgm:pt>
    <dgm:pt modelId="{5C4FD52C-726B-4369-A461-708B63BE1287}" type="pres">
      <dgm:prSet presAssocID="{B7ACF947-E8FB-4F88-B861-37923B7A1575}" presName="diagram" presStyleCnt="0">
        <dgm:presLayoutVars>
          <dgm:chPref val="1"/>
          <dgm:dir/>
          <dgm:animOne val="branch"/>
          <dgm:animLvl val="lvl"/>
          <dgm:resizeHandles val="exact"/>
        </dgm:presLayoutVars>
      </dgm:prSet>
      <dgm:spPr/>
    </dgm:pt>
    <dgm:pt modelId="{44F4EFCF-5AD4-4288-8C67-05C01D828EE1}" type="pres">
      <dgm:prSet presAssocID="{A9F787A7-1C02-46E3-8028-806E12C2B960}" presName="root1" presStyleCnt="0"/>
      <dgm:spPr/>
    </dgm:pt>
    <dgm:pt modelId="{C1AEFADE-FAF2-43B0-A44F-D55A0A3CA6DE}" type="pres">
      <dgm:prSet presAssocID="{A9F787A7-1C02-46E3-8028-806E12C2B960}" presName="LevelOneTextNode" presStyleLbl="node0" presStyleIdx="0" presStyleCnt="1" custScaleX="132170" custScaleY="96141">
        <dgm:presLayoutVars>
          <dgm:chPref val="3"/>
        </dgm:presLayoutVars>
      </dgm:prSet>
      <dgm:spPr/>
    </dgm:pt>
    <dgm:pt modelId="{485365C2-36DB-42DD-AC61-7ED775B02C9C}" type="pres">
      <dgm:prSet presAssocID="{A9F787A7-1C02-46E3-8028-806E12C2B960}" presName="level2hierChild" presStyleCnt="0"/>
      <dgm:spPr/>
    </dgm:pt>
    <dgm:pt modelId="{6875D21A-5705-407A-859E-C37A88AB40D3}" type="pres">
      <dgm:prSet presAssocID="{E72E7B95-0F8F-4284-95FD-D10479AE8792}" presName="conn2-1" presStyleLbl="parChTrans1D2" presStyleIdx="0" presStyleCnt="2"/>
      <dgm:spPr/>
    </dgm:pt>
    <dgm:pt modelId="{057EA453-E740-47A5-AB76-11E95253ED74}" type="pres">
      <dgm:prSet presAssocID="{E72E7B95-0F8F-4284-95FD-D10479AE8792}" presName="connTx" presStyleLbl="parChTrans1D2" presStyleIdx="0" presStyleCnt="2"/>
      <dgm:spPr/>
    </dgm:pt>
    <dgm:pt modelId="{2D8D6039-8551-4DCC-9E69-7B5AE8F76516}" type="pres">
      <dgm:prSet presAssocID="{88F0EFCA-B3EC-4C54-A2E1-9D525A952B5E}" presName="root2" presStyleCnt="0"/>
      <dgm:spPr/>
    </dgm:pt>
    <dgm:pt modelId="{D19A158A-A79D-48EA-8140-EBD178B95759}" type="pres">
      <dgm:prSet presAssocID="{88F0EFCA-B3EC-4C54-A2E1-9D525A952B5E}" presName="LevelTwoTextNode" presStyleLbl="node2" presStyleIdx="0" presStyleCnt="2" custScaleX="135648">
        <dgm:presLayoutVars>
          <dgm:chPref val="3"/>
        </dgm:presLayoutVars>
      </dgm:prSet>
      <dgm:spPr/>
    </dgm:pt>
    <dgm:pt modelId="{66036FF3-FBE8-48C3-A05B-2503AAFF74BD}" type="pres">
      <dgm:prSet presAssocID="{88F0EFCA-B3EC-4C54-A2E1-9D525A952B5E}" presName="level3hierChild" presStyleCnt="0"/>
      <dgm:spPr/>
    </dgm:pt>
    <dgm:pt modelId="{65F575E9-EE33-471E-B390-7F97ADC7356E}" type="pres">
      <dgm:prSet presAssocID="{40C8688B-A486-4558-9722-13B7759F57DE}" presName="conn2-1" presStyleLbl="parChTrans1D2" presStyleIdx="1" presStyleCnt="2"/>
      <dgm:spPr/>
    </dgm:pt>
    <dgm:pt modelId="{7E2F92F3-4E6B-4928-9A45-4D7A7A7A030F}" type="pres">
      <dgm:prSet presAssocID="{40C8688B-A486-4558-9722-13B7759F57DE}" presName="connTx" presStyleLbl="parChTrans1D2" presStyleIdx="1" presStyleCnt="2"/>
      <dgm:spPr/>
    </dgm:pt>
    <dgm:pt modelId="{50D473B5-3521-4DAF-B93E-C465152D709F}" type="pres">
      <dgm:prSet presAssocID="{C2A46741-AB37-4BD4-BD0B-0339217B09C5}" presName="root2" presStyleCnt="0"/>
      <dgm:spPr/>
    </dgm:pt>
    <dgm:pt modelId="{8CEC9059-592B-42F2-AF8D-550683E8AD99}" type="pres">
      <dgm:prSet presAssocID="{C2A46741-AB37-4BD4-BD0B-0339217B09C5}" presName="LevelTwoTextNode" presStyleLbl="node2" presStyleIdx="1" presStyleCnt="2" custScaleX="133876">
        <dgm:presLayoutVars>
          <dgm:chPref val="3"/>
        </dgm:presLayoutVars>
      </dgm:prSet>
      <dgm:spPr/>
    </dgm:pt>
    <dgm:pt modelId="{C14EFD33-BB12-4B1A-9C57-18A9CA969FF7}" type="pres">
      <dgm:prSet presAssocID="{C2A46741-AB37-4BD4-BD0B-0339217B09C5}" presName="level3hierChild" presStyleCnt="0"/>
      <dgm:spPr/>
    </dgm:pt>
  </dgm:ptLst>
  <dgm:cxnLst>
    <dgm:cxn modelId="{7B49B91F-F891-4672-8070-7383E9AB9D72}" type="presOf" srcId="{E72E7B95-0F8F-4284-95FD-D10479AE8792}" destId="{6875D21A-5705-407A-859E-C37A88AB40D3}" srcOrd="0" destOrd="0" presId="urn:microsoft.com/office/officeart/2005/8/layout/hierarchy2"/>
    <dgm:cxn modelId="{C253083F-1CB5-4FBC-A2AC-F7BC1FB79F8D}" type="presOf" srcId="{40C8688B-A486-4558-9722-13B7759F57DE}" destId="{65F575E9-EE33-471E-B390-7F97ADC7356E}" srcOrd="0" destOrd="0" presId="urn:microsoft.com/office/officeart/2005/8/layout/hierarchy2"/>
    <dgm:cxn modelId="{27C1FD48-60FF-4024-865E-DF32228D2C0F}" srcId="{A9F787A7-1C02-46E3-8028-806E12C2B960}" destId="{C2A46741-AB37-4BD4-BD0B-0339217B09C5}" srcOrd="1" destOrd="0" parTransId="{40C8688B-A486-4558-9722-13B7759F57DE}" sibTransId="{486B5BF3-A421-49F2-856D-1B7EF21BF210}"/>
    <dgm:cxn modelId="{9AFDD372-03D2-49C8-B3F3-3FE8B3F5E29D}" type="presOf" srcId="{40C8688B-A486-4558-9722-13B7759F57DE}" destId="{7E2F92F3-4E6B-4928-9A45-4D7A7A7A030F}" srcOrd="1" destOrd="0" presId="urn:microsoft.com/office/officeart/2005/8/layout/hierarchy2"/>
    <dgm:cxn modelId="{AAFEC0AA-A3FB-40D6-A8C4-07928B213A2B}" type="presOf" srcId="{88F0EFCA-B3EC-4C54-A2E1-9D525A952B5E}" destId="{D19A158A-A79D-48EA-8140-EBD178B95759}" srcOrd="0" destOrd="0" presId="urn:microsoft.com/office/officeart/2005/8/layout/hierarchy2"/>
    <dgm:cxn modelId="{FB0D50D2-85E1-4AFD-A660-78A3890556B6}" type="presOf" srcId="{B7ACF947-E8FB-4F88-B861-37923B7A1575}" destId="{5C4FD52C-726B-4369-A461-708B63BE1287}" srcOrd="0" destOrd="0" presId="urn:microsoft.com/office/officeart/2005/8/layout/hierarchy2"/>
    <dgm:cxn modelId="{6D5DECD5-27DC-4260-A893-6FE88AD05021}" type="presOf" srcId="{E72E7B95-0F8F-4284-95FD-D10479AE8792}" destId="{057EA453-E740-47A5-AB76-11E95253ED74}" srcOrd="1" destOrd="0" presId="urn:microsoft.com/office/officeart/2005/8/layout/hierarchy2"/>
    <dgm:cxn modelId="{F8AC42D6-BDAF-487E-8235-635A966A1FD0}" type="presOf" srcId="{A9F787A7-1C02-46E3-8028-806E12C2B960}" destId="{C1AEFADE-FAF2-43B0-A44F-D55A0A3CA6DE}" srcOrd="0" destOrd="0" presId="urn:microsoft.com/office/officeart/2005/8/layout/hierarchy2"/>
    <dgm:cxn modelId="{0E7369EA-FA13-4C23-9E4F-7298D7526A04}" srcId="{B7ACF947-E8FB-4F88-B861-37923B7A1575}" destId="{A9F787A7-1C02-46E3-8028-806E12C2B960}" srcOrd="0" destOrd="0" parTransId="{1A3E988E-19FB-4F1D-8092-EEB9409EB633}" sibTransId="{95859E28-68B6-4633-B8E2-3E53E232BE1C}"/>
    <dgm:cxn modelId="{0C72D2EA-ED7A-40CF-BF79-E14D05A4C82F}" type="presOf" srcId="{C2A46741-AB37-4BD4-BD0B-0339217B09C5}" destId="{8CEC9059-592B-42F2-AF8D-550683E8AD99}" srcOrd="0" destOrd="0" presId="urn:microsoft.com/office/officeart/2005/8/layout/hierarchy2"/>
    <dgm:cxn modelId="{AF2429EB-996B-42CA-A42B-953EE7060903}" srcId="{A9F787A7-1C02-46E3-8028-806E12C2B960}" destId="{88F0EFCA-B3EC-4C54-A2E1-9D525A952B5E}" srcOrd="0" destOrd="0" parTransId="{E72E7B95-0F8F-4284-95FD-D10479AE8792}" sibTransId="{FFDB2D68-8B89-4EF3-9BB0-E82B5325F797}"/>
    <dgm:cxn modelId="{F64CC995-5AB9-42C8-95A3-401B80878328}" type="presParOf" srcId="{5C4FD52C-726B-4369-A461-708B63BE1287}" destId="{44F4EFCF-5AD4-4288-8C67-05C01D828EE1}" srcOrd="0" destOrd="0" presId="urn:microsoft.com/office/officeart/2005/8/layout/hierarchy2"/>
    <dgm:cxn modelId="{85FCA2EE-372D-4AF5-948F-188434A0DB84}" type="presParOf" srcId="{44F4EFCF-5AD4-4288-8C67-05C01D828EE1}" destId="{C1AEFADE-FAF2-43B0-A44F-D55A0A3CA6DE}" srcOrd="0" destOrd="0" presId="urn:microsoft.com/office/officeart/2005/8/layout/hierarchy2"/>
    <dgm:cxn modelId="{7399386B-8D24-4381-B001-5D977673D3FC}" type="presParOf" srcId="{44F4EFCF-5AD4-4288-8C67-05C01D828EE1}" destId="{485365C2-36DB-42DD-AC61-7ED775B02C9C}" srcOrd="1" destOrd="0" presId="urn:microsoft.com/office/officeart/2005/8/layout/hierarchy2"/>
    <dgm:cxn modelId="{734A60DD-0344-4FDE-9778-354B20DFCD16}" type="presParOf" srcId="{485365C2-36DB-42DD-AC61-7ED775B02C9C}" destId="{6875D21A-5705-407A-859E-C37A88AB40D3}" srcOrd="0" destOrd="0" presId="urn:microsoft.com/office/officeart/2005/8/layout/hierarchy2"/>
    <dgm:cxn modelId="{79A36E0C-5BDB-4B3B-BA4E-6B00978D7078}" type="presParOf" srcId="{6875D21A-5705-407A-859E-C37A88AB40D3}" destId="{057EA453-E740-47A5-AB76-11E95253ED74}" srcOrd="0" destOrd="0" presId="urn:microsoft.com/office/officeart/2005/8/layout/hierarchy2"/>
    <dgm:cxn modelId="{2F778545-EF2A-401C-8C41-EB29AF55EFEE}" type="presParOf" srcId="{485365C2-36DB-42DD-AC61-7ED775B02C9C}" destId="{2D8D6039-8551-4DCC-9E69-7B5AE8F76516}" srcOrd="1" destOrd="0" presId="urn:microsoft.com/office/officeart/2005/8/layout/hierarchy2"/>
    <dgm:cxn modelId="{13F684B3-1A21-4E51-8E71-59D5A4D9060E}" type="presParOf" srcId="{2D8D6039-8551-4DCC-9E69-7B5AE8F76516}" destId="{D19A158A-A79D-48EA-8140-EBD178B95759}" srcOrd="0" destOrd="0" presId="urn:microsoft.com/office/officeart/2005/8/layout/hierarchy2"/>
    <dgm:cxn modelId="{9E13247F-04F2-4930-B0E6-BDC0CAD2DEF7}" type="presParOf" srcId="{2D8D6039-8551-4DCC-9E69-7B5AE8F76516}" destId="{66036FF3-FBE8-48C3-A05B-2503AAFF74BD}" srcOrd="1" destOrd="0" presId="urn:microsoft.com/office/officeart/2005/8/layout/hierarchy2"/>
    <dgm:cxn modelId="{796C1F90-4EA2-4DB4-900C-8879060CFAC6}" type="presParOf" srcId="{485365C2-36DB-42DD-AC61-7ED775B02C9C}" destId="{65F575E9-EE33-471E-B390-7F97ADC7356E}" srcOrd="2" destOrd="0" presId="urn:microsoft.com/office/officeart/2005/8/layout/hierarchy2"/>
    <dgm:cxn modelId="{38299EDF-9A62-4F77-9501-9DA38CCC0CEA}" type="presParOf" srcId="{65F575E9-EE33-471E-B390-7F97ADC7356E}" destId="{7E2F92F3-4E6B-4928-9A45-4D7A7A7A030F}" srcOrd="0" destOrd="0" presId="urn:microsoft.com/office/officeart/2005/8/layout/hierarchy2"/>
    <dgm:cxn modelId="{A9A22D1C-6426-4315-8A8C-9B802C9B38A2}" type="presParOf" srcId="{485365C2-36DB-42DD-AC61-7ED775B02C9C}" destId="{50D473B5-3521-4DAF-B93E-C465152D709F}" srcOrd="3" destOrd="0" presId="urn:microsoft.com/office/officeart/2005/8/layout/hierarchy2"/>
    <dgm:cxn modelId="{97FE7F98-AA91-4D6B-B2AB-9827AFC09D02}" type="presParOf" srcId="{50D473B5-3521-4DAF-B93E-C465152D709F}" destId="{8CEC9059-592B-42F2-AF8D-550683E8AD99}" srcOrd="0" destOrd="0" presId="urn:microsoft.com/office/officeart/2005/8/layout/hierarchy2"/>
    <dgm:cxn modelId="{E74156C7-F1CF-4243-9913-C0031663B0F1}" type="presParOf" srcId="{50D473B5-3521-4DAF-B93E-C465152D709F}" destId="{C14EFD33-BB12-4B1A-9C57-18A9CA969FF7}"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7ACF947-E8FB-4F88-B861-37923B7A1575}" type="doc">
      <dgm:prSet loTypeId="urn:microsoft.com/office/officeart/2005/8/layout/hierarchy2" loCatId="hierarchy" qsTypeId="urn:microsoft.com/office/officeart/2005/8/quickstyle/simple3" qsCatId="simple" csTypeId="urn:microsoft.com/office/officeart/2005/8/colors/colorful3" csCatId="colorful" phldr="1"/>
      <dgm:spPr/>
      <dgm:t>
        <a:bodyPr/>
        <a:lstStyle/>
        <a:p>
          <a:pPr rtl="1"/>
          <a:endParaRPr lang="ar-EG"/>
        </a:p>
      </dgm:t>
    </dgm:pt>
    <dgm:pt modelId="{A9F787A7-1C02-46E3-8028-806E12C2B960}">
      <dgm:prSet phldrT="[Text]" custT="1"/>
      <dgm:spPr/>
      <dgm:t>
        <a:bodyPr/>
        <a:lstStyle/>
        <a:p>
          <a:pPr rtl="1"/>
          <a:r>
            <a:rPr lang="ar-EG" sz="2400" b="1" dirty="0">
              <a:latin typeface="Alexandria" pitchFamily="2" charset="-78"/>
              <a:cs typeface="Alexandria" pitchFamily="2" charset="-78"/>
            </a:rPr>
            <a:t>نموذج </a:t>
          </a:r>
          <a:r>
            <a:rPr lang="en-US" sz="2400" b="1" dirty="0">
              <a:latin typeface="Alexandria" pitchFamily="2" charset="-78"/>
              <a:cs typeface="Alexandria" pitchFamily="2" charset="-78"/>
            </a:rPr>
            <a:t>ELM</a:t>
          </a:r>
          <a:endParaRPr lang="ar-EG" sz="2400" b="1" dirty="0">
            <a:latin typeface="Alexandria" pitchFamily="2" charset="-78"/>
            <a:cs typeface="Alexandria" pitchFamily="2" charset="-78"/>
          </a:endParaRPr>
        </a:p>
      </dgm:t>
    </dgm:pt>
    <dgm:pt modelId="{1A3E988E-19FB-4F1D-8092-EEB9409EB633}" type="parTrans" cxnId="{0E7369EA-FA13-4C23-9E4F-7298D7526A04}">
      <dgm:prSet/>
      <dgm:spPr/>
      <dgm:t>
        <a:bodyPr/>
        <a:lstStyle/>
        <a:p>
          <a:pPr rtl="1"/>
          <a:endParaRPr lang="ar-EG"/>
        </a:p>
      </dgm:t>
    </dgm:pt>
    <dgm:pt modelId="{95859E28-68B6-4633-B8E2-3E53E232BE1C}" type="sibTrans" cxnId="{0E7369EA-FA13-4C23-9E4F-7298D7526A04}">
      <dgm:prSet/>
      <dgm:spPr/>
      <dgm:t>
        <a:bodyPr/>
        <a:lstStyle/>
        <a:p>
          <a:pPr rtl="1"/>
          <a:endParaRPr lang="ar-EG"/>
        </a:p>
      </dgm:t>
    </dgm:pt>
    <dgm:pt modelId="{88F0EFCA-B3EC-4C54-A2E1-9D525A952B5E}">
      <dgm:prSet phldrT="[Text]" custT="1"/>
      <dgm:spPr/>
      <dgm:t>
        <a:bodyPr/>
        <a:lstStyle/>
        <a:p>
          <a:pPr rtl="1"/>
          <a:r>
            <a:rPr lang="ar-EG" sz="2000" b="1" dirty="0">
              <a:latin typeface="Alexandria" pitchFamily="2" charset="-78"/>
              <a:cs typeface="Alexandria" pitchFamily="2" charset="-78"/>
            </a:rPr>
            <a:t>المسار المركزي</a:t>
          </a:r>
        </a:p>
      </dgm:t>
    </dgm:pt>
    <dgm:pt modelId="{E72E7B95-0F8F-4284-95FD-D10479AE8792}" type="parTrans" cxnId="{AF2429EB-996B-42CA-A42B-953EE7060903}">
      <dgm:prSet/>
      <dgm:spPr/>
      <dgm:t>
        <a:bodyPr/>
        <a:lstStyle/>
        <a:p>
          <a:pPr rtl="1"/>
          <a:endParaRPr lang="ar-EG"/>
        </a:p>
      </dgm:t>
    </dgm:pt>
    <dgm:pt modelId="{FFDB2D68-8B89-4EF3-9BB0-E82B5325F797}" type="sibTrans" cxnId="{AF2429EB-996B-42CA-A42B-953EE7060903}">
      <dgm:prSet/>
      <dgm:spPr/>
      <dgm:t>
        <a:bodyPr/>
        <a:lstStyle/>
        <a:p>
          <a:pPr rtl="1"/>
          <a:endParaRPr lang="ar-EG"/>
        </a:p>
      </dgm:t>
    </dgm:pt>
    <dgm:pt modelId="{C2A46741-AB37-4BD4-BD0B-0339217B09C5}">
      <dgm:prSet phldrT="[Text]" custT="1"/>
      <dgm:spPr/>
      <dgm:t>
        <a:bodyPr/>
        <a:lstStyle/>
        <a:p>
          <a:pPr rtl="1"/>
          <a:r>
            <a:rPr lang="ar-EG" sz="2000" b="1" dirty="0">
              <a:latin typeface="Alexandria" pitchFamily="2" charset="-78"/>
              <a:cs typeface="Alexandria" pitchFamily="2" charset="-78"/>
            </a:rPr>
            <a:t>المسار المحيطي</a:t>
          </a:r>
        </a:p>
      </dgm:t>
    </dgm:pt>
    <dgm:pt modelId="{40C8688B-A486-4558-9722-13B7759F57DE}" type="parTrans" cxnId="{27C1FD48-60FF-4024-865E-DF32228D2C0F}">
      <dgm:prSet/>
      <dgm:spPr/>
      <dgm:t>
        <a:bodyPr/>
        <a:lstStyle/>
        <a:p>
          <a:pPr rtl="1"/>
          <a:endParaRPr lang="ar-EG"/>
        </a:p>
      </dgm:t>
    </dgm:pt>
    <dgm:pt modelId="{486B5BF3-A421-49F2-856D-1B7EF21BF210}" type="sibTrans" cxnId="{27C1FD48-60FF-4024-865E-DF32228D2C0F}">
      <dgm:prSet/>
      <dgm:spPr/>
      <dgm:t>
        <a:bodyPr/>
        <a:lstStyle/>
        <a:p>
          <a:pPr rtl="1"/>
          <a:endParaRPr lang="ar-EG"/>
        </a:p>
      </dgm:t>
    </dgm:pt>
    <dgm:pt modelId="{5C4FD52C-726B-4369-A461-708B63BE1287}" type="pres">
      <dgm:prSet presAssocID="{B7ACF947-E8FB-4F88-B861-37923B7A1575}" presName="diagram" presStyleCnt="0">
        <dgm:presLayoutVars>
          <dgm:chPref val="1"/>
          <dgm:dir/>
          <dgm:animOne val="branch"/>
          <dgm:animLvl val="lvl"/>
          <dgm:resizeHandles val="exact"/>
        </dgm:presLayoutVars>
      </dgm:prSet>
      <dgm:spPr/>
    </dgm:pt>
    <dgm:pt modelId="{44F4EFCF-5AD4-4288-8C67-05C01D828EE1}" type="pres">
      <dgm:prSet presAssocID="{A9F787A7-1C02-46E3-8028-806E12C2B960}" presName="root1" presStyleCnt="0"/>
      <dgm:spPr/>
    </dgm:pt>
    <dgm:pt modelId="{C1AEFADE-FAF2-43B0-A44F-D55A0A3CA6DE}" type="pres">
      <dgm:prSet presAssocID="{A9F787A7-1C02-46E3-8028-806E12C2B960}" presName="LevelOneTextNode" presStyleLbl="node0" presStyleIdx="0" presStyleCnt="1" custScaleX="132170" custScaleY="96141">
        <dgm:presLayoutVars>
          <dgm:chPref val="3"/>
        </dgm:presLayoutVars>
      </dgm:prSet>
      <dgm:spPr/>
    </dgm:pt>
    <dgm:pt modelId="{485365C2-36DB-42DD-AC61-7ED775B02C9C}" type="pres">
      <dgm:prSet presAssocID="{A9F787A7-1C02-46E3-8028-806E12C2B960}" presName="level2hierChild" presStyleCnt="0"/>
      <dgm:spPr/>
    </dgm:pt>
    <dgm:pt modelId="{6875D21A-5705-407A-859E-C37A88AB40D3}" type="pres">
      <dgm:prSet presAssocID="{E72E7B95-0F8F-4284-95FD-D10479AE8792}" presName="conn2-1" presStyleLbl="parChTrans1D2" presStyleIdx="0" presStyleCnt="2"/>
      <dgm:spPr/>
    </dgm:pt>
    <dgm:pt modelId="{057EA453-E740-47A5-AB76-11E95253ED74}" type="pres">
      <dgm:prSet presAssocID="{E72E7B95-0F8F-4284-95FD-D10479AE8792}" presName="connTx" presStyleLbl="parChTrans1D2" presStyleIdx="0" presStyleCnt="2"/>
      <dgm:spPr/>
    </dgm:pt>
    <dgm:pt modelId="{2D8D6039-8551-4DCC-9E69-7B5AE8F76516}" type="pres">
      <dgm:prSet presAssocID="{88F0EFCA-B3EC-4C54-A2E1-9D525A952B5E}" presName="root2" presStyleCnt="0"/>
      <dgm:spPr/>
    </dgm:pt>
    <dgm:pt modelId="{D19A158A-A79D-48EA-8140-EBD178B95759}" type="pres">
      <dgm:prSet presAssocID="{88F0EFCA-B3EC-4C54-A2E1-9D525A952B5E}" presName="LevelTwoTextNode" presStyleLbl="node2" presStyleIdx="0" presStyleCnt="2" custScaleX="135648">
        <dgm:presLayoutVars>
          <dgm:chPref val="3"/>
        </dgm:presLayoutVars>
      </dgm:prSet>
      <dgm:spPr/>
    </dgm:pt>
    <dgm:pt modelId="{66036FF3-FBE8-48C3-A05B-2503AAFF74BD}" type="pres">
      <dgm:prSet presAssocID="{88F0EFCA-B3EC-4C54-A2E1-9D525A952B5E}" presName="level3hierChild" presStyleCnt="0"/>
      <dgm:spPr/>
    </dgm:pt>
    <dgm:pt modelId="{65F575E9-EE33-471E-B390-7F97ADC7356E}" type="pres">
      <dgm:prSet presAssocID="{40C8688B-A486-4558-9722-13B7759F57DE}" presName="conn2-1" presStyleLbl="parChTrans1D2" presStyleIdx="1" presStyleCnt="2"/>
      <dgm:spPr/>
    </dgm:pt>
    <dgm:pt modelId="{7E2F92F3-4E6B-4928-9A45-4D7A7A7A030F}" type="pres">
      <dgm:prSet presAssocID="{40C8688B-A486-4558-9722-13B7759F57DE}" presName="connTx" presStyleLbl="parChTrans1D2" presStyleIdx="1" presStyleCnt="2"/>
      <dgm:spPr/>
    </dgm:pt>
    <dgm:pt modelId="{50D473B5-3521-4DAF-B93E-C465152D709F}" type="pres">
      <dgm:prSet presAssocID="{C2A46741-AB37-4BD4-BD0B-0339217B09C5}" presName="root2" presStyleCnt="0"/>
      <dgm:spPr/>
    </dgm:pt>
    <dgm:pt modelId="{8CEC9059-592B-42F2-AF8D-550683E8AD99}" type="pres">
      <dgm:prSet presAssocID="{C2A46741-AB37-4BD4-BD0B-0339217B09C5}" presName="LevelTwoTextNode" presStyleLbl="node2" presStyleIdx="1" presStyleCnt="2" custScaleX="133876">
        <dgm:presLayoutVars>
          <dgm:chPref val="3"/>
        </dgm:presLayoutVars>
      </dgm:prSet>
      <dgm:spPr/>
    </dgm:pt>
    <dgm:pt modelId="{C14EFD33-BB12-4B1A-9C57-18A9CA969FF7}" type="pres">
      <dgm:prSet presAssocID="{C2A46741-AB37-4BD4-BD0B-0339217B09C5}" presName="level3hierChild" presStyleCnt="0"/>
      <dgm:spPr/>
    </dgm:pt>
  </dgm:ptLst>
  <dgm:cxnLst>
    <dgm:cxn modelId="{7B49B91F-F891-4672-8070-7383E9AB9D72}" type="presOf" srcId="{E72E7B95-0F8F-4284-95FD-D10479AE8792}" destId="{6875D21A-5705-407A-859E-C37A88AB40D3}" srcOrd="0" destOrd="0" presId="urn:microsoft.com/office/officeart/2005/8/layout/hierarchy2"/>
    <dgm:cxn modelId="{C253083F-1CB5-4FBC-A2AC-F7BC1FB79F8D}" type="presOf" srcId="{40C8688B-A486-4558-9722-13B7759F57DE}" destId="{65F575E9-EE33-471E-B390-7F97ADC7356E}" srcOrd="0" destOrd="0" presId="urn:microsoft.com/office/officeart/2005/8/layout/hierarchy2"/>
    <dgm:cxn modelId="{27C1FD48-60FF-4024-865E-DF32228D2C0F}" srcId="{A9F787A7-1C02-46E3-8028-806E12C2B960}" destId="{C2A46741-AB37-4BD4-BD0B-0339217B09C5}" srcOrd="1" destOrd="0" parTransId="{40C8688B-A486-4558-9722-13B7759F57DE}" sibTransId="{486B5BF3-A421-49F2-856D-1B7EF21BF210}"/>
    <dgm:cxn modelId="{9AFDD372-03D2-49C8-B3F3-3FE8B3F5E29D}" type="presOf" srcId="{40C8688B-A486-4558-9722-13B7759F57DE}" destId="{7E2F92F3-4E6B-4928-9A45-4D7A7A7A030F}" srcOrd="1" destOrd="0" presId="urn:microsoft.com/office/officeart/2005/8/layout/hierarchy2"/>
    <dgm:cxn modelId="{AAFEC0AA-A3FB-40D6-A8C4-07928B213A2B}" type="presOf" srcId="{88F0EFCA-B3EC-4C54-A2E1-9D525A952B5E}" destId="{D19A158A-A79D-48EA-8140-EBD178B95759}" srcOrd="0" destOrd="0" presId="urn:microsoft.com/office/officeart/2005/8/layout/hierarchy2"/>
    <dgm:cxn modelId="{FB0D50D2-85E1-4AFD-A660-78A3890556B6}" type="presOf" srcId="{B7ACF947-E8FB-4F88-B861-37923B7A1575}" destId="{5C4FD52C-726B-4369-A461-708B63BE1287}" srcOrd="0" destOrd="0" presId="urn:microsoft.com/office/officeart/2005/8/layout/hierarchy2"/>
    <dgm:cxn modelId="{6D5DECD5-27DC-4260-A893-6FE88AD05021}" type="presOf" srcId="{E72E7B95-0F8F-4284-95FD-D10479AE8792}" destId="{057EA453-E740-47A5-AB76-11E95253ED74}" srcOrd="1" destOrd="0" presId="urn:microsoft.com/office/officeart/2005/8/layout/hierarchy2"/>
    <dgm:cxn modelId="{F8AC42D6-BDAF-487E-8235-635A966A1FD0}" type="presOf" srcId="{A9F787A7-1C02-46E3-8028-806E12C2B960}" destId="{C1AEFADE-FAF2-43B0-A44F-D55A0A3CA6DE}" srcOrd="0" destOrd="0" presId="urn:microsoft.com/office/officeart/2005/8/layout/hierarchy2"/>
    <dgm:cxn modelId="{0E7369EA-FA13-4C23-9E4F-7298D7526A04}" srcId="{B7ACF947-E8FB-4F88-B861-37923B7A1575}" destId="{A9F787A7-1C02-46E3-8028-806E12C2B960}" srcOrd="0" destOrd="0" parTransId="{1A3E988E-19FB-4F1D-8092-EEB9409EB633}" sibTransId="{95859E28-68B6-4633-B8E2-3E53E232BE1C}"/>
    <dgm:cxn modelId="{0C72D2EA-ED7A-40CF-BF79-E14D05A4C82F}" type="presOf" srcId="{C2A46741-AB37-4BD4-BD0B-0339217B09C5}" destId="{8CEC9059-592B-42F2-AF8D-550683E8AD99}" srcOrd="0" destOrd="0" presId="urn:microsoft.com/office/officeart/2005/8/layout/hierarchy2"/>
    <dgm:cxn modelId="{AF2429EB-996B-42CA-A42B-953EE7060903}" srcId="{A9F787A7-1C02-46E3-8028-806E12C2B960}" destId="{88F0EFCA-B3EC-4C54-A2E1-9D525A952B5E}" srcOrd="0" destOrd="0" parTransId="{E72E7B95-0F8F-4284-95FD-D10479AE8792}" sibTransId="{FFDB2D68-8B89-4EF3-9BB0-E82B5325F797}"/>
    <dgm:cxn modelId="{F64CC995-5AB9-42C8-95A3-401B80878328}" type="presParOf" srcId="{5C4FD52C-726B-4369-A461-708B63BE1287}" destId="{44F4EFCF-5AD4-4288-8C67-05C01D828EE1}" srcOrd="0" destOrd="0" presId="urn:microsoft.com/office/officeart/2005/8/layout/hierarchy2"/>
    <dgm:cxn modelId="{85FCA2EE-372D-4AF5-948F-188434A0DB84}" type="presParOf" srcId="{44F4EFCF-5AD4-4288-8C67-05C01D828EE1}" destId="{C1AEFADE-FAF2-43B0-A44F-D55A0A3CA6DE}" srcOrd="0" destOrd="0" presId="urn:microsoft.com/office/officeart/2005/8/layout/hierarchy2"/>
    <dgm:cxn modelId="{7399386B-8D24-4381-B001-5D977673D3FC}" type="presParOf" srcId="{44F4EFCF-5AD4-4288-8C67-05C01D828EE1}" destId="{485365C2-36DB-42DD-AC61-7ED775B02C9C}" srcOrd="1" destOrd="0" presId="urn:microsoft.com/office/officeart/2005/8/layout/hierarchy2"/>
    <dgm:cxn modelId="{734A60DD-0344-4FDE-9778-354B20DFCD16}" type="presParOf" srcId="{485365C2-36DB-42DD-AC61-7ED775B02C9C}" destId="{6875D21A-5705-407A-859E-C37A88AB40D3}" srcOrd="0" destOrd="0" presId="urn:microsoft.com/office/officeart/2005/8/layout/hierarchy2"/>
    <dgm:cxn modelId="{79A36E0C-5BDB-4B3B-BA4E-6B00978D7078}" type="presParOf" srcId="{6875D21A-5705-407A-859E-C37A88AB40D3}" destId="{057EA453-E740-47A5-AB76-11E95253ED74}" srcOrd="0" destOrd="0" presId="urn:microsoft.com/office/officeart/2005/8/layout/hierarchy2"/>
    <dgm:cxn modelId="{2F778545-EF2A-401C-8C41-EB29AF55EFEE}" type="presParOf" srcId="{485365C2-36DB-42DD-AC61-7ED775B02C9C}" destId="{2D8D6039-8551-4DCC-9E69-7B5AE8F76516}" srcOrd="1" destOrd="0" presId="urn:microsoft.com/office/officeart/2005/8/layout/hierarchy2"/>
    <dgm:cxn modelId="{13F684B3-1A21-4E51-8E71-59D5A4D9060E}" type="presParOf" srcId="{2D8D6039-8551-4DCC-9E69-7B5AE8F76516}" destId="{D19A158A-A79D-48EA-8140-EBD178B95759}" srcOrd="0" destOrd="0" presId="urn:microsoft.com/office/officeart/2005/8/layout/hierarchy2"/>
    <dgm:cxn modelId="{9E13247F-04F2-4930-B0E6-BDC0CAD2DEF7}" type="presParOf" srcId="{2D8D6039-8551-4DCC-9E69-7B5AE8F76516}" destId="{66036FF3-FBE8-48C3-A05B-2503AAFF74BD}" srcOrd="1" destOrd="0" presId="urn:microsoft.com/office/officeart/2005/8/layout/hierarchy2"/>
    <dgm:cxn modelId="{796C1F90-4EA2-4DB4-900C-8879060CFAC6}" type="presParOf" srcId="{485365C2-36DB-42DD-AC61-7ED775B02C9C}" destId="{65F575E9-EE33-471E-B390-7F97ADC7356E}" srcOrd="2" destOrd="0" presId="urn:microsoft.com/office/officeart/2005/8/layout/hierarchy2"/>
    <dgm:cxn modelId="{38299EDF-9A62-4F77-9501-9DA38CCC0CEA}" type="presParOf" srcId="{65F575E9-EE33-471E-B390-7F97ADC7356E}" destId="{7E2F92F3-4E6B-4928-9A45-4D7A7A7A030F}" srcOrd="0" destOrd="0" presId="urn:microsoft.com/office/officeart/2005/8/layout/hierarchy2"/>
    <dgm:cxn modelId="{A9A22D1C-6426-4315-8A8C-9B802C9B38A2}" type="presParOf" srcId="{485365C2-36DB-42DD-AC61-7ED775B02C9C}" destId="{50D473B5-3521-4DAF-B93E-C465152D709F}" srcOrd="3" destOrd="0" presId="urn:microsoft.com/office/officeart/2005/8/layout/hierarchy2"/>
    <dgm:cxn modelId="{97FE7F98-AA91-4D6B-B2AB-9827AFC09D02}" type="presParOf" srcId="{50D473B5-3521-4DAF-B93E-C465152D709F}" destId="{8CEC9059-592B-42F2-AF8D-550683E8AD99}" srcOrd="0" destOrd="0" presId="urn:microsoft.com/office/officeart/2005/8/layout/hierarchy2"/>
    <dgm:cxn modelId="{E74156C7-F1CF-4243-9913-C0031663B0F1}" type="presParOf" srcId="{50D473B5-3521-4DAF-B93E-C465152D709F}" destId="{C14EFD33-BB12-4B1A-9C57-18A9CA969FF7}"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7ACF947-E8FB-4F88-B861-37923B7A1575}" type="doc">
      <dgm:prSet loTypeId="urn:microsoft.com/office/officeart/2005/8/layout/hierarchy2" loCatId="hierarchy" qsTypeId="urn:microsoft.com/office/officeart/2005/8/quickstyle/simple3" qsCatId="simple" csTypeId="urn:microsoft.com/office/officeart/2005/8/colors/colorful3" csCatId="colorful" phldr="1"/>
      <dgm:spPr/>
      <dgm:t>
        <a:bodyPr/>
        <a:lstStyle/>
        <a:p>
          <a:pPr rtl="1"/>
          <a:endParaRPr lang="ar-EG"/>
        </a:p>
      </dgm:t>
    </dgm:pt>
    <dgm:pt modelId="{A9F787A7-1C02-46E3-8028-806E12C2B960}">
      <dgm:prSet phldrT="[Text]" custT="1"/>
      <dgm:spPr/>
      <dgm:t>
        <a:bodyPr/>
        <a:lstStyle/>
        <a:p>
          <a:pPr rtl="1"/>
          <a:r>
            <a:rPr lang="ar-EG" sz="2400" b="1" dirty="0">
              <a:latin typeface="Alexandria" pitchFamily="2" charset="-78"/>
              <a:cs typeface="Alexandria" pitchFamily="2" charset="-78"/>
            </a:rPr>
            <a:t>نموذج </a:t>
          </a:r>
          <a:r>
            <a:rPr lang="en-US" sz="2400" b="1" dirty="0">
              <a:latin typeface="Alexandria" pitchFamily="2" charset="-78"/>
              <a:cs typeface="Alexandria" pitchFamily="2" charset="-78"/>
            </a:rPr>
            <a:t>HSM</a:t>
          </a:r>
          <a:endParaRPr lang="ar-EG" sz="2400" b="1" dirty="0">
            <a:latin typeface="Alexandria" pitchFamily="2" charset="-78"/>
            <a:cs typeface="Alexandria" pitchFamily="2" charset="-78"/>
          </a:endParaRPr>
        </a:p>
      </dgm:t>
    </dgm:pt>
    <dgm:pt modelId="{1A3E988E-19FB-4F1D-8092-EEB9409EB633}" type="parTrans" cxnId="{0E7369EA-FA13-4C23-9E4F-7298D7526A04}">
      <dgm:prSet/>
      <dgm:spPr/>
      <dgm:t>
        <a:bodyPr/>
        <a:lstStyle/>
        <a:p>
          <a:pPr rtl="1"/>
          <a:endParaRPr lang="ar-EG"/>
        </a:p>
      </dgm:t>
    </dgm:pt>
    <dgm:pt modelId="{95859E28-68B6-4633-B8E2-3E53E232BE1C}" type="sibTrans" cxnId="{0E7369EA-FA13-4C23-9E4F-7298D7526A04}">
      <dgm:prSet/>
      <dgm:spPr/>
      <dgm:t>
        <a:bodyPr/>
        <a:lstStyle/>
        <a:p>
          <a:pPr rtl="1"/>
          <a:endParaRPr lang="ar-EG"/>
        </a:p>
      </dgm:t>
    </dgm:pt>
    <dgm:pt modelId="{88F0EFCA-B3EC-4C54-A2E1-9D525A952B5E}">
      <dgm:prSet phldrT="[Text]" custT="1"/>
      <dgm:spPr/>
      <dgm:t>
        <a:bodyPr/>
        <a:lstStyle/>
        <a:p>
          <a:pPr rtl="1"/>
          <a:r>
            <a:rPr lang="ar-EG" sz="2000" b="1" dirty="0">
              <a:latin typeface="Alexandria" pitchFamily="2" charset="-78"/>
              <a:cs typeface="Alexandria" pitchFamily="2" charset="-78"/>
            </a:rPr>
            <a:t>المعالجة المنهجية</a:t>
          </a:r>
        </a:p>
      </dgm:t>
    </dgm:pt>
    <dgm:pt modelId="{E72E7B95-0F8F-4284-95FD-D10479AE8792}" type="parTrans" cxnId="{AF2429EB-996B-42CA-A42B-953EE7060903}">
      <dgm:prSet/>
      <dgm:spPr/>
      <dgm:t>
        <a:bodyPr/>
        <a:lstStyle/>
        <a:p>
          <a:pPr rtl="1"/>
          <a:endParaRPr lang="ar-EG"/>
        </a:p>
      </dgm:t>
    </dgm:pt>
    <dgm:pt modelId="{FFDB2D68-8B89-4EF3-9BB0-E82B5325F797}" type="sibTrans" cxnId="{AF2429EB-996B-42CA-A42B-953EE7060903}">
      <dgm:prSet/>
      <dgm:spPr/>
      <dgm:t>
        <a:bodyPr/>
        <a:lstStyle/>
        <a:p>
          <a:pPr rtl="1"/>
          <a:endParaRPr lang="ar-EG"/>
        </a:p>
      </dgm:t>
    </dgm:pt>
    <dgm:pt modelId="{C2A46741-AB37-4BD4-BD0B-0339217B09C5}">
      <dgm:prSet phldrT="[Text]" custT="1"/>
      <dgm:spPr/>
      <dgm:t>
        <a:bodyPr/>
        <a:lstStyle/>
        <a:p>
          <a:pPr rtl="1"/>
          <a:r>
            <a:rPr lang="ar-EG" sz="2000" b="1" dirty="0">
              <a:latin typeface="Alexandria" pitchFamily="2" charset="-78"/>
              <a:cs typeface="Alexandria" pitchFamily="2" charset="-78"/>
            </a:rPr>
            <a:t>المعالجة الحدسية</a:t>
          </a:r>
        </a:p>
      </dgm:t>
    </dgm:pt>
    <dgm:pt modelId="{40C8688B-A486-4558-9722-13B7759F57DE}" type="parTrans" cxnId="{27C1FD48-60FF-4024-865E-DF32228D2C0F}">
      <dgm:prSet/>
      <dgm:spPr/>
      <dgm:t>
        <a:bodyPr/>
        <a:lstStyle/>
        <a:p>
          <a:pPr rtl="1"/>
          <a:endParaRPr lang="ar-EG"/>
        </a:p>
      </dgm:t>
    </dgm:pt>
    <dgm:pt modelId="{486B5BF3-A421-49F2-856D-1B7EF21BF210}" type="sibTrans" cxnId="{27C1FD48-60FF-4024-865E-DF32228D2C0F}">
      <dgm:prSet/>
      <dgm:spPr/>
      <dgm:t>
        <a:bodyPr/>
        <a:lstStyle/>
        <a:p>
          <a:pPr rtl="1"/>
          <a:endParaRPr lang="ar-EG"/>
        </a:p>
      </dgm:t>
    </dgm:pt>
    <dgm:pt modelId="{5C4FD52C-726B-4369-A461-708B63BE1287}" type="pres">
      <dgm:prSet presAssocID="{B7ACF947-E8FB-4F88-B861-37923B7A1575}" presName="diagram" presStyleCnt="0">
        <dgm:presLayoutVars>
          <dgm:chPref val="1"/>
          <dgm:dir/>
          <dgm:animOne val="branch"/>
          <dgm:animLvl val="lvl"/>
          <dgm:resizeHandles val="exact"/>
        </dgm:presLayoutVars>
      </dgm:prSet>
      <dgm:spPr/>
    </dgm:pt>
    <dgm:pt modelId="{44F4EFCF-5AD4-4288-8C67-05C01D828EE1}" type="pres">
      <dgm:prSet presAssocID="{A9F787A7-1C02-46E3-8028-806E12C2B960}" presName="root1" presStyleCnt="0"/>
      <dgm:spPr/>
    </dgm:pt>
    <dgm:pt modelId="{C1AEFADE-FAF2-43B0-A44F-D55A0A3CA6DE}" type="pres">
      <dgm:prSet presAssocID="{A9F787A7-1C02-46E3-8028-806E12C2B960}" presName="LevelOneTextNode" presStyleLbl="node0" presStyleIdx="0" presStyleCnt="1" custScaleX="132170" custScaleY="96141">
        <dgm:presLayoutVars>
          <dgm:chPref val="3"/>
        </dgm:presLayoutVars>
      </dgm:prSet>
      <dgm:spPr/>
    </dgm:pt>
    <dgm:pt modelId="{485365C2-36DB-42DD-AC61-7ED775B02C9C}" type="pres">
      <dgm:prSet presAssocID="{A9F787A7-1C02-46E3-8028-806E12C2B960}" presName="level2hierChild" presStyleCnt="0"/>
      <dgm:spPr/>
    </dgm:pt>
    <dgm:pt modelId="{6875D21A-5705-407A-859E-C37A88AB40D3}" type="pres">
      <dgm:prSet presAssocID="{E72E7B95-0F8F-4284-95FD-D10479AE8792}" presName="conn2-1" presStyleLbl="parChTrans1D2" presStyleIdx="0" presStyleCnt="2"/>
      <dgm:spPr/>
    </dgm:pt>
    <dgm:pt modelId="{057EA453-E740-47A5-AB76-11E95253ED74}" type="pres">
      <dgm:prSet presAssocID="{E72E7B95-0F8F-4284-95FD-D10479AE8792}" presName="connTx" presStyleLbl="parChTrans1D2" presStyleIdx="0" presStyleCnt="2"/>
      <dgm:spPr/>
    </dgm:pt>
    <dgm:pt modelId="{2D8D6039-8551-4DCC-9E69-7B5AE8F76516}" type="pres">
      <dgm:prSet presAssocID="{88F0EFCA-B3EC-4C54-A2E1-9D525A952B5E}" presName="root2" presStyleCnt="0"/>
      <dgm:spPr/>
    </dgm:pt>
    <dgm:pt modelId="{D19A158A-A79D-48EA-8140-EBD178B95759}" type="pres">
      <dgm:prSet presAssocID="{88F0EFCA-B3EC-4C54-A2E1-9D525A952B5E}" presName="LevelTwoTextNode" presStyleLbl="node2" presStyleIdx="0" presStyleCnt="2" custScaleX="135648">
        <dgm:presLayoutVars>
          <dgm:chPref val="3"/>
        </dgm:presLayoutVars>
      </dgm:prSet>
      <dgm:spPr/>
    </dgm:pt>
    <dgm:pt modelId="{66036FF3-FBE8-48C3-A05B-2503AAFF74BD}" type="pres">
      <dgm:prSet presAssocID="{88F0EFCA-B3EC-4C54-A2E1-9D525A952B5E}" presName="level3hierChild" presStyleCnt="0"/>
      <dgm:spPr/>
    </dgm:pt>
    <dgm:pt modelId="{65F575E9-EE33-471E-B390-7F97ADC7356E}" type="pres">
      <dgm:prSet presAssocID="{40C8688B-A486-4558-9722-13B7759F57DE}" presName="conn2-1" presStyleLbl="parChTrans1D2" presStyleIdx="1" presStyleCnt="2"/>
      <dgm:spPr/>
    </dgm:pt>
    <dgm:pt modelId="{7E2F92F3-4E6B-4928-9A45-4D7A7A7A030F}" type="pres">
      <dgm:prSet presAssocID="{40C8688B-A486-4558-9722-13B7759F57DE}" presName="connTx" presStyleLbl="parChTrans1D2" presStyleIdx="1" presStyleCnt="2"/>
      <dgm:spPr/>
    </dgm:pt>
    <dgm:pt modelId="{50D473B5-3521-4DAF-B93E-C465152D709F}" type="pres">
      <dgm:prSet presAssocID="{C2A46741-AB37-4BD4-BD0B-0339217B09C5}" presName="root2" presStyleCnt="0"/>
      <dgm:spPr/>
    </dgm:pt>
    <dgm:pt modelId="{8CEC9059-592B-42F2-AF8D-550683E8AD99}" type="pres">
      <dgm:prSet presAssocID="{C2A46741-AB37-4BD4-BD0B-0339217B09C5}" presName="LevelTwoTextNode" presStyleLbl="node2" presStyleIdx="1" presStyleCnt="2" custScaleX="133876">
        <dgm:presLayoutVars>
          <dgm:chPref val="3"/>
        </dgm:presLayoutVars>
      </dgm:prSet>
      <dgm:spPr/>
    </dgm:pt>
    <dgm:pt modelId="{C14EFD33-BB12-4B1A-9C57-18A9CA969FF7}" type="pres">
      <dgm:prSet presAssocID="{C2A46741-AB37-4BD4-BD0B-0339217B09C5}" presName="level3hierChild" presStyleCnt="0"/>
      <dgm:spPr/>
    </dgm:pt>
  </dgm:ptLst>
  <dgm:cxnLst>
    <dgm:cxn modelId="{7B49B91F-F891-4672-8070-7383E9AB9D72}" type="presOf" srcId="{E72E7B95-0F8F-4284-95FD-D10479AE8792}" destId="{6875D21A-5705-407A-859E-C37A88AB40D3}" srcOrd="0" destOrd="0" presId="urn:microsoft.com/office/officeart/2005/8/layout/hierarchy2"/>
    <dgm:cxn modelId="{C253083F-1CB5-4FBC-A2AC-F7BC1FB79F8D}" type="presOf" srcId="{40C8688B-A486-4558-9722-13B7759F57DE}" destId="{65F575E9-EE33-471E-B390-7F97ADC7356E}" srcOrd="0" destOrd="0" presId="urn:microsoft.com/office/officeart/2005/8/layout/hierarchy2"/>
    <dgm:cxn modelId="{27C1FD48-60FF-4024-865E-DF32228D2C0F}" srcId="{A9F787A7-1C02-46E3-8028-806E12C2B960}" destId="{C2A46741-AB37-4BD4-BD0B-0339217B09C5}" srcOrd="1" destOrd="0" parTransId="{40C8688B-A486-4558-9722-13B7759F57DE}" sibTransId="{486B5BF3-A421-49F2-856D-1B7EF21BF210}"/>
    <dgm:cxn modelId="{9AFDD372-03D2-49C8-B3F3-3FE8B3F5E29D}" type="presOf" srcId="{40C8688B-A486-4558-9722-13B7759F57DE}" destId="{7E2F92F3-4E6B-4928-9A45-4D7A7A7A030F}" srcOrd="1" destOrd="0" presId="urn:microsoft.com/office/officeart/2005/8/layout/hierarchy2"/>
    <dgm:cxn modelId="{AAFEC0AA-A3FB-40D6-A8C4-07928B213A2B}" type="presOf" srcId="{88F0EFCA-B3EC-4C54-A2E1-9D525A952B5E}" destId="{D19A158A-A79D-48EA-8140-EBD178B95759}" srcOrd="0" destOrd="0" presId="urn:microsoft.com/office/officeart/2005/8/layout/hierarchy2"/>
    <dgm:cxn modelId="{FB0D50D2-85E1-4AFD-A660-78A3890556B6}" type="presOf" srcId="{B7ACF947-E8FB-4F88-B861-37923B7A1575}" destId="{5C4FD52C-726B-4369-A461-708B63BE1287}" srcOrd="0" destOrd="0" presId="urn:microsoft.com/office/officeart/2005/8/layout/hierarchy2"/>
    <dgm:cxn modelId="{6D5DECD5-27DC-4260-A893-6FE88AD05021}" type="presOf" srcId="{E72E7B95-0F8F-4284-95FD-D10479AE8792}" destId="{057EA453-E740-47A5-AB76-11E95253ED74}" srcOrd="1" destOrd="0" presId="urn:microsoft.com/office/officeart/2005/8/layout/hierarchy2"/>
    <dgm:cxn modelId="{F8AC42D6-BDAF-487E-8235-635A966A1FD0}" type="presOf" srcId="{A9F787A7-1C02-46E3-8028-806E12C2B960}" destId="{C1AEFADE-FAF2-43B0-A44F-D55A0A3CA6DE}" srcOrd="0" destOrd="0" presId="urn:microsoft.com/office/officeart/2005/8/layout/hierarchy2"/>
    <dgm:cxn modelId="{0E7369EA-FA13-4C23-9E4F-7298D7526A04}" srcId="{B7ACF947-E8FB-4F88-B861-37923B7A1575}" destId="{A9F787A7-1C02-46E3-8028-806E12C2B960}" srcOrd="0" destOrd="0" parTransId="{1A3E988E-19FB-4F1D-8092-EEB9409EB633}" sibTransId="{95859E28-68B6-4633-B8E2-3E53E232BE1C}"/>
    <dgm:cxn modelId="{0C72D2EA-ED7A-40CF-BF79-E14D05A4C82F}" type="presOf" srcId="{C2A46741-AB37-4BD4-BD0B-0339217B09C5}" destId="{8CEC9059-592B-42F2-AF8D-550683E8AD99}" srcOrd="0" destOrd="0" presId="urn:microsoft.com/office/officeart/2005/8/layout/hierarchy2"/>
    <dgm:cxn modelId="{AF2429EB-996B-42CA-A42B-953EE7060903}" srcId="{A9F787A7-1C02-46E3-8028-806E12C2B960}" destId="{88F0EFCA-B3EC-4C54-A2E1-9D525A952B5E}" srcOrd="0" destOrd="0" parTransId="{E72E7B95-0F8F-4284-95FD-D10479AE8792}" sibTransId="{FFDB2D68-8B89-4EF3-9BB0-E82B5325F797}"/>
    <dgm:cxn modelId="{F64CC995-5AB9-42C8-95A3-401B80878328}" type="presParOf" srcId="{5C4FD52C-726B-4369-A461-708B63BE1287}" destId="{44F4EFCF-5AD4-4288-8C67-05C01D828EE1}" srcOrd="0" destOrd="0" presId="urn:microsoft.com/office/officeart/2005/8/layout/hierarchy2"/>
    <dgm:cxn modelId="{85FCA2EE-372D-4AF5-948F-188434A0DB84}" type="presParOf" srcId="{44F4EFCF-5AD4-4288-8C67-05C01D828EE1}" destId="{C1AEFADE-FAF2-43B0-A44F-D55A0A3CA6DE}" srcOrd="0" destOrd="0" presId="urn:microsoft.com/office/officeart/2005/8/layout/hierarchy2"/>
    <dgm:cxn modelId="{7399386B-8D24-4381-B001-5D977673D3FC}" type="presParOf" srcId="{44F4EFCF-5AD4-4288-8C67-05C01D828EE1}" destId="{485365C2-36DB-42DD-AC61-7ED775B02C9C}" srcOrd="1" destOrd="0" presId="urn:microsoft.com/office/officeart/2005/8/layout/hierarchy2"/>
    <dgm:cxn modelId="{734A60DD-0344-4FDE-9778-354B20DFCD16}" type="presParOf" srcId="{485365C2-36DB-42DD-AC61-7ED775B02C9C}" destId="{6875D21A-5705-407A-859E-C37A88AB40D3}" srcOrd="0" destOrd="0" presId="urn:microsoft.com/office/officeart/2005/8/layout/hierarchy2"/>
    <dgm:cxn modelId="{79A36E0C-5BDB-4B3B-BA4E-6B00978D7078}" type="presParOf" srcId="{6875D21A-5705-407A-859E-C37A88AB40D3}" destId="{057EA453-E740-47A5-AB76-11E95253ED74}" srcOrd="0" destOrd="0" presId="urn:microsoft.com/office/officeart/2005/8/layout/hierarchy2"/>
    <dgm:cxn modelId="{2F778545-EF2A-401C-8C41-EB29AF55EFEE}" type="presParOf" srcId="{485365C2-36DB-42DD-AC61-7ED775B02C9C}" destId="{2D8D6039-8551-4DCC-9E69-7B5AE8F76516}" srcOrd="1" destOrd="0" presId="urn:microsoft.com/office/officeart/2005/8/layout/hierarchy2"/>
    <dgm:cxn modelId="{13F684B3-1A21-4E51-8E71-59D5A4D9060E}" type="presParOf" srcId="{2D8D6039-8551-4DCC-9E69-7B5AE8F76516}" destId="{D19A158A-A79D-48EA-8140-EBD178B95759}" srcOrd="0" destOrd="0" presId="urn:microsoft.com/office/officeart/2005/8/layout/hierarchy2"/>
    <dgm:cxn modelId="{9E13247F-04F2-4930-B0E6-BDC0CAD2DEF7}" type="presParOf" srcId="{2D8D6039-8551-4DCC-9E69-7B5AE8F76516}" destId="{66036FF3-FBE8-48C3-A05B-2503AAFF74BD}" srcOrd="1" destOrd="0" presId="urn:microsoft.com/office/officeart/2005/8/layout/hierarchy2"/>
    <dgm:cxn modelId="{796C1F90-4EA2-4DB4-900C-8879060CFAC6}" type="presParOf" srcId="{485365C2-36DB-42DD-AC61-7ED775B02C9C}" destId="{65F575E9-EE33-471E-B390-7F97ADC7356E}" srcOrd="2" destOrd="0" presId="urn:microsoft.com/office/officeart/2005/8/layout/hierarchy2"/>
    <dgm:cxn modelId="{38299EDF-9A62-4F77-9501-9DA38CCC0CEA}" type="presParOf" srcId="{65F575E9-EE33-471E-B390-7F97ADC7356E}" destId="{7E2F92F3-4E6B-4928-9A45-4D7A7A7A030F}" srcOrd="0" destOrd="0" presId="urn:microsoft.com/office/officeart/2005/8/layout/hierarchy2"/>
    <dgm:cxn modelId="{A9A22D1C-6426-4315-8A8C-9B802C9B38A2}" type="presParOf" srcId="{485365C2-36DB-42DD-AC61-7ED775B02C9C}" destId="{50D473B5-3521-4DAF-B93E-C465152D709F}" srcOrd="3" destOrd="0" presId="urn:microsoft.com/office/officeart/2005/8/layout/hierarchy2"/>
    <dgm:cxn modelId="{97FE7F98-AA91-4D6B-B2AB-9827AFC09D02}" type="presParOf" srcId="{50D473B5-3521-4DAF-B93E-C465152D709F}" destId="{8CEC9059-592B-42F2-AF8D-550683E8AD99}" srcOrd="0" destOrd="0" presId="urn:microsoft.com/office/officeart/2005/8/layout/hierarchy2"/>
    <dgm:cxn modelId="{E74156C7-F1CF-4243-9913-C0031663B0F1}" type="presParOf" srcId="{50D473B5-3521-4DAF-B93E-C465152D709F}" destId="{C14EFD33-BB12-4B1A-9C57-18A9CA969FF7}"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15818A-3081-489A-B8E8-3B7C4B7859A8}">
      <dsp:nvSpPr>
        <dsp:cNvPr id="0" name=""/>
        <dsp:cNvSpPr/>
      </dsp:nvSpPr>
      <dsp:spPr>
        <a:xfrm>
          <a:off x="7674355" y="2878783"/>
          <a:ext cx="2253813" cy="544185"/>
        </a:xfrm>
        <a:custGeom>
          <a:avLst/>
          <a:gdLst/>
          <a:ahLst/>
          <a:cxnLst/>
          <a:rect l="0" t="0" r="0" b="0"/>
          <a:pathLst>
            <a:path>
              <a:moveTo>
                <a:pt x="0" y="0"/>
              </a:moveTo>
              <a:lnTo>
                <a:pt x="0" y="373642"/>
              </a:lnTo>
              <a:lnTo>
                <a:pt x="2253813" y="373642"/>
              </a:lnTo>
              <a:lnTo>
                <a:pt x="2253813" y="544185"/>
              </a:lnTo>
            </a:path>
          </a:pathLst>
        </a:custGeom>
        <a:noFill/>
        <a:ln w="12700" cap="flat" cmpd="sng" algn="ctr">
          <a:solidFill>
            <a:schemeClr val="accent5">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FD371658-0772-4BA9-907F-212F3BB1FACF}">
      <dsp:nvSpPr>
        <dsp:cNvPr id="0" name=""/>
        <dsp:cNvSpPr/>
      </dsp:nvSpPr>
      <dsp:spPr>
        <a:xfrm>
          <a:off x="7628635" y="2878783"/>
          <a:ext cx="91440" cy="535406"/>
        </a:xfrm>
        <a:custGeom>
          <a:avLst/>
          <a:gdLst/>
          <a:ahLst/>
          <a:cxnLst/>
          <a:rect l="0" t="0" r="0" b="0"/>
          <a:pathLst>
            <a:path>
              <a:moveTo>
                <a:pt x="45720" y="0"/>
              </a:moveTo>
              <a:lnTo>
                <a:pt x="45720" y="535406"/>
              </a:lnTo>
            </a:path>
          </a:pathLst>
        </a:custGeom>
        <a:noFill/>
        <a:ln w="12700" cap="flat" cmpd="sng" algn="ctr">
          <a:solidFill>
            <a:schemeClr val="accent5">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BDA5E98C-382C-43D5-885B-6DF6B8F5A2C9}">
      <dsp:nvSpPr>
        <dsp:cNvPr id="0" name=""/>
        <dsp:cNvSpPr/>
      </dsp:nvSpPr>
      <dsp:spPr>
        <a:xfrm>
          <a:off x="5381683" y="2878783"/>
          <a:ext cx="2292672" cy="492363"/>
        </a:xfrm>
        <a:custGeom>
          <a:avLst/>
          <a:gdLst/>
          <a:ahLst/>
          <a:cxnLst/>
          <a:rect l="0" t="0" r="0" b="0"/>
          <a:pathLst>
            <a:path>
              <a:moveTo>
                <a:pt x="2292672" y="0"/>
              </a:moveTo>
              <a:lnTo>
                <a:pt x="2292672" y="321821"/>
              </a:lnTo>
              <a:lnTo>
                <a:pt x="0" y="321821"/>
              </a:lnTo>
              <a:lnTo>
                <a:pt x="0" y="492363"/>
              </a:lnTo>
            </a:path>
          </a:pathLst>
        </a:custGeom>
        <a:noFill/>
        <a:ln w="12700" cap="flat" cmpd="sng" algn="ctr">
          <a:solidFill>
            <a:schemeClr val="accent5">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E61F03F2-6BE3-44ED-B809-1AFFF9923499}">
      <dsp:nvSpPr>
        <dsp:cNvPr id="0" name=""/>
        <dsp:cNvSpPr/>
      </dsp:nvSpPr>
      <dsp:spPr>
        <a:xfrm>
          <a:off x="5079160" y="1314262"/>
          <a:ext cx="2595194" cy="438180"/>
        </a:xfrm>
        <a:custGeom>
          <a:avLst/>
          <a:gdLst/>
          <a:ahLst/>
          <a:cxnLst/>
          <a:rect l="0" t="0" r="0" b="0"/>
          <a:pathLst>
            <a:path>
              <a:moveTo>
                <a:pt x="0" y="0"/>
              </a:moveTo>
              <a:lnTo>
                <a:pt x="0" y="267638"/>
              </a:lnTo>
              <a:lnTo>
                <a:pt x="2595194" y="267638"/>
              </a:lnTo>
              <a:lnTo>
                <a:pt x="2595194" y="438180"/>
              </a:lnTo>
            </a:path>
          </a:pathLst>
        </a:custGeom>
        <a:noFill/>
        <a:ln w="12700" cap="flat" cmpd="sng" algn="ctr">
          <a:solidFill>
            <a:schemeClr val="accent4">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3CBEEE20-3148-4138-849D-1B918D5D1BF0}">
      <dsp:nvSpPr>
        <dsp:cNvPr id="0" name=""/>
        <dsp:cNvSpPr/>
      </dsp:nvSpPr>
      <dsp:spPr>
        <a:xfrm>
          <a:off x="2049265" y="2878783"/>
          <a:ext cx="1125017" cy="535406"/>
        </a:xfrm>
        <a:custGeom>
          <a:avLst/>
          <a:gdLst/>
          <a:ahLst/>
          <a:cxnLst/>
          <a:rect l="0" t="0" r="0" b="0"/>
          <a:pathLst>
            <a:path>
              <a:moveTo>
                <a:pt x="0" y="0"/>
              </a:moveTo>
              <a:lnTo>
                <a:pt x="0" y="364863"/>
              </a:lnTo>
              <a:lnTo>
                <a:pt x="1125017" y="364863"/>
              </a:lnTo>
              <a:lnTo>
                <a:pt x="1125017" y="535406"/>
              </a:lnTo>
            </a:path>
          </a:pathLst>
        </a:custGeom>
        <a:noFill/>
        <a:ln w="12700" cap="flat" cmpd="sng" algn="ctr">
          <a:solidFill>
            <a:schemeClr val="accent5">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F4DB5371-D7B6-4217-B16C-46B6E766C262}">
      <dsp:nvSpPr>
        <dsp:cNvPr id="0" name=""/>
        <dsp:cNvSpPr/>
      </dsp:nvSpPr>
      <dsp:spPr>
        <a:xfrm>
          <a:off x="924247" y="2878783"/>
          <a:ext cx="1125017" cy="535406"/>
        </a:xfrm>
        <a:custGeom>
          <a:avLst/>
          <a:gdLst/>
          <a:ahLst/>
          <a:cxnLst/>
          <a:rect l="0" t="0" r="0" b="0"/>
          <a:pathLst>
            <a:path>
              <a:moveTo>
                <a:pt x="1125017" y="0"/>
              </a:moveTo>
              <a:lnTo>
                <a:pt x="1125017" y="364863"/>
              </a:lnTo>
              <a:lnTo>
                <a:pt x="0" y="364863"/>
              </a:lnTo>
              <a:lnTo>
                <a:pt x="0" y="535406"/>
              </a:lnTo>
            </a:path>
          </a:pathLst>
        </a:custGeom>
        <a:noFill/>
        <a:ln w="12700" cap="flat" cmpd="sng" algn="ctr">
          <a:solidFill>
            <a:schemeClr val="accent5">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A1348C67-193B-473E-A4BF-44346E3E8E0B}">
      <dsp:nvSpPr>
        <dsp:cNvPr id="0" name=""/>
        <dsp:cNvSpPr/>
      </dsp:nvSpPr>
      <dsp:spPr>
        <a:xfrm>
          <a:off x="2049265" y="1314262"/>
          <a:ext cx="3029895" cy="438180"/>
        </a:xfrm>
        <a:custGeom>
          <a:avLst/>
          <a:gdLst/>
          <a:ahLst/>
          <a:cxnLst/>
          <a:rect l="0" t="0" r="0" b="0"/>
          <a:pathLst>
            <a:path>
              <a:moveTo>
                <a:pt x="3029895" y="0"/>
              </a:moveTo>
              <a:lnTo>
                <a:pt x="3029895" y="267638"/>
              </a:lnTo>
              <a:lnTo>
                <a:pt x="0" y="267638"/>
              </a:lnTo>
              <a:lnTo>
                <a:pt x="0" y="438180"/>
              </a:lnTo>
            </a:path>
          </a:pathLst>
        </a:custGeom>
        <a:noFill/>
        <a:ln w="12700" cap="flat" cmpd="sng" algn="ctr">
          <a:solidFill>
            <a:schemeClr val="accent4">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A82BEB62-23CD-4922-856D-4807062572EE}">
      <dsp:nvSpPr>
        <dsp:cNvPr id="0" name=""/>
        <dsp:cNvSpPr/>
      </dsp:nvSpPr>
      <dsp:spPr>
        <a:xfrm>
          <a:off x="3399782" y="145266"/>
          <a:ext cx="3358755" cy="1168995"/>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DC6D4F9-D634-4B5D-BBF8-29935869D218}">
      <dsp:nvSpPr>
        <dsp:cNvPr id="0" name=""/>
        <dsp:cNvSpPr/>
      </dsp:nvSpPr>
      <dsp:spPr>
        <a:xfrm>
          <a:off x="3604331" y="339588"/>
          <a:ext cx="3358755" cy="1168995"/>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dirty="0">
              <a:latin typeface="Alexandria" pitchFamily="2" charset="-78"/>
              <a:cs typeface="Alexandria" pitchFamily="2" charset="-78"/>
            </a:rPr>
            <a:t>نظريات الإقناع</a:t>
          </a:r>
        </a:p>
      </dsp:txBody>
      <dsp:txXfrm>
        <a:off x="3638570" y="373827"/>
        <a:ext cx="3290277" cy="1100517"/>
      </dsp:txXfrm>
    </dsp:sp>
    <dsp:sp modelId="{9F990BCE-6827-4975-9E08-8A53C25BB9F2}">
      <dsp:nvSpPr>
        <dsp:cNvPr id="0" name=""/>
        <dsp:cNvSpPr/>
      </dsp:nvSpPr>
      <dsp:spPr>
        <a:xfrm>
          <a:off x="695153" y="1752443"/>
          <a:ext cx="2708223" cy="1126339"/>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C91885C1-AB3D-433A-98FE-4748950615C4}">
      <dsp:nvSpPr>
        <dsp:cNvPr id="0" name=""/>
        <dsp:cNvSpPr/>
      </dsp:nvSpPr>
      <dsp:spPr>
        <a:xfrm>
          <a:off x="899702" y="1946764"/>
          <a:ext cx="2708223" cy="1126339"/>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نظريات المسارين</a:t>
          </a:r>
        </a:p>
      </dsp:txBody>
      <dsp:txXfrm>
        <a:off x="932691" y="1979753"/>
        <a:ext cx="2642245" cy="1060361"/>
      </dsp:txXfrm>
    </dsp:sp>
    <dsp:sp modelId="{93C71FD7-E78B-430F-870C-8367F5402DF5}">
      <dsp:nvSpPr>
        <dsp:cNvPr id="0" name=""/>
        <dsp:cNvSpPr/>
      </dsp:nvSpPr>
      <dsp:spPr>
        <a:xfrm>
          <a:off x="3777" y="3414189"/>
          <a:ext cx="1840938" cy="1168995"/>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9EB777C-A9AF-4E46-9039-8ABAC201C2FB}">
      <dsp:nvSpPr>
        <dsp:cNvPr id="0" name=""/>
        <dsp:cNvSpPr/>
      </dsp:nvSpPr>
      <dsp:spPr>
        <a:xfrm>
          <a:off x="208326" y="3608510"/>
          <a:ext cx="1840938" cy="1168995"/>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نموذج </a:t>
          </a:r>
          <a:r>
            <a:rPr lang="en-US" sz="1800" b="1" kern="1200" dirty="0">
              <a:latin typeface="Alexandria" pitchFamily="2" charset="-78"/>
              <a:cs typeface="Alexandria" pitchFamily="2" charset="-78"/>
            </a:rPr>
            <a:t>ELM</a:t>
          </a:r>
          <a:endParaRPr lang="ar-EG" sz="1800" b="1" kern="1200" dirty="0">
            <a:latin typeface="Alexandria" pitchFamily="2" charset="-78"/>
            <a:cs typeface="Alexandria" pitchFamily="2" charset="-78"/>
          </a:endParaRPr>
        </a:p>
      </dsp:txBody>
      <dsp:txXfrm>
        <a:off x="242565" y="3642749"/>
        <a:ext cx="1772460" cy="1100517"/>
      </dsp:txXfrm>
    </dsp:sp>
    <dsp:sp modelId="{B30C40AD-4ADD-4004-A3A8-C0490777C02D}">
      <dsp:nvSpPr>
        <dsp:cNvPr id="0" name=""/>
        <dsp:cNvSpPr/>
      </dsp:nvSpPr>
      <dsp:spPr>
        <a:xfrm>
          <a:off x="2253813" y="3414189"/>
          <a:ext cx="1840938" cy="1168995"/>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0CD85B9-0430-4892-944B-61BFAFE53B32}">
      <dsp:nvSpPr>
        <dsp:cNvPr id="0" name=""/>
        <dsp:cNvSpPr/>
      </dsp:nvSpPr>
      <dsp:spPr>
        <a:xfrm>
          <a:off x="2458362" y="3608510"/>
          <a:ext cx="1840938" cy="1168995"/>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نموذج </a:t>
          </a:r>
          <a:r>
            <a:rPr lang="en-US" sz="1800" b="1" kern="1200" dirty="0">
              <a:latin typeface="Alexandria" pitchFamily="2" charset="-78"/>
              <a:cs typeface="Alexandria" pitchFamily="2" charset="-78"/>
            </a:rPr>
            <a:t>HSM</a:t>
          </a:r>
          <a:endParaRPr lang="ar-EG" sz="1800" b="1" kern="1200" dirty="0">
            <a:latin typeface="Alexandria" pitchFamily="2" charset="-78"/>
            <a:cs typeface="Alexandria" pitchFamily="2" charset="-78"/>
          </a:endParaRPr>
        </a:p>
      </dsp:txBody>
      <dsp:txXfrm>
        <a:off x="2492601" y="3642749"/>
        <a:ext cx="1772460" cy="1100517"/>
      </dsp:txXfrm>
    </dsp:sp>
    <dsp:sp modelId="{D5961DDE-31B6-4018-9351-E71D2E0FE280}">
      <dsp:nvSpPr>
        <dsp:cNvPr id="0" name=""/>
        <dsp:cNvSpPr/>
      </dsp:nvSpPr>
      <dsp:spPr>
        <a:xfrm>
          <a:off x="6156897" y="1752443"/>
          <a:ext cx="3034916" cy="1126339"/>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AD1D6CEC-B987-4713-B30B-204F46154C56}">
      <dsp:nvSpPr>
        <dsp:cNvPr id="0" name=""/>
        <dsp:cNvSpPr/>
      </dsp:nvSpPr>
      <dsp:spPr>
        <a:xfrm>
          <a:off x="6361445" y="1946764"/>
          <a:ext cx="3034916" cy="1126339"/>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نظريات المسار الواحد</a:t>
          </a:r>
        </a:p>
      </dsp:txBody>
      <dsp:txXfrm>
        <a:off x="6394434" y="1979753"/>
        <a:ext cx="2968938" cy="1060361"/>
      </dsp:txXfrm>
    </dsp:sp>
    <dsp:sp modelId="{49806BC0-9394-4A65-8392-5EBCF90335BC}">
      <dsp:nvSpPr>
        <dsp:cNvPr id="0" name=""/>
        <dsp:cNvSpPr/>
      </dsp:nvSpPr>
      <dsp:spPr>
        <a:xfrm>
          <a:off x="4461213" y="3371146"/>
          <a:ext cx="1840938" cy="1168995"/>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09E6B267-245B-44EA-B8DD-7158A20A2A8D}">
      <dsp:nvSpPr>
        <dsp:cNvPr id="0" name=""/>
        <dsp:cNvSpPr/>
      </dsp:nvSpPr>
      <dsp:spPr>
        <a:xfrm>
          <a:off x="4665762" y="3565468"/>
          <a:ext cx="1840938" cy="1168995"/>
        </a:xfrm>
        <a:prstGeom prst="roundRect">
          <a:avLst>
            <a:gd name="adj" fmla="val 10000"/>
          </a:avLst>
        </a:prstGeom>
        <a:solidFill>
          <a:prstClr val="white">
            <a:alpha val="90000"/>
            <a:hueOff val="0"/>
            <a:satOff val="0"/>
            <a:lumOff val="0"/>
            <a:alphaOff val="0"/>
          </a:prstClr>
        </a:solidFill>
        <a:ln w="6350" cap="flat" cmpd="sng" algn="ctr">
          <a:solidFill>
            <a:srgbClr val="5B9BD5">
              <a:hueOff val="0"/>
              <a:satOff val="0"/>
              <a:lumOff val="0"/>
              <a:alphaOff val="0"/>
            </a:srgbClr>
          </a:solidFill>
          <a:prstDash val="solid"/>
          <a:miter lim="800000"/>
        </a:ln>
        <a:effectLst/>
        <a:scene3d>
          <a:camera prst="orthographicFront"/>
          <a:lightRig rig="threePt" dir="t">
            <a:rot lat="0" lon="0" rev="7500000"/>
          </a:lightRig>
        </a:scene3d>
        <a:sp3d z="152400" extrusionH="63500" prstMaterial="dkEdge">
          <a:bevelT w="125400" h="36350" prst="relaxedInset"/>
          <a:contourClr>
            <a:prstClr val="white"/>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1800" b="1" kern="1200" dirty="0">
              <a:solidFill>
                <a:prstClr val="black">
                  <a:hueOff val="0"/>
                  <a:satOff val="0"/>
                  <a:lumOff val="0"/>
                  <a:alphaOff val="0"/>
                </a:prstClr>
              </a:solidFill>
              <a:latin typeface="Alexandria" pitchFamily="2" charset="-78"/>
              <a:ea typeface="+mn-ea"/>
              <a:cs typeface="Alexandria" pitchFamily="2" charset="-78"/>
            </a:rPr>
            <a:t>نظرية مصداقية المصدر</a:t>
          </a:r>
        </a:p>
      </dsp:txBody>
      <dsp:txXfrm>
        <a:off x="4700001" y="3599707"/>
        <a:ext cx="1772460" cy="1100517"/>
      </dsp:txXfrm>
    </dsp:sp>
    <dsp:sp modelId="{EE5A8366-A763-4CF2-A540-E45348C6926D}">
      <dsp:nvSpPr>
        <dsp:cNvPr id="0" name=""/>
        <dsp:cNvSpPr/>
      </dsp:nvSpPr>
      <dsp:spPr>
        <a:xfrm>
          <a:off x="6753885" y="3414189"/>
          <a:ext cx="1840938" cy="1168995"/>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60D247F0-55D3-4E7F-992C-EF78B3A097C8}">
      <dsp:nvSpPr>
        <dsp:cNvPr id="0" name=""/>
        <dsp:cNvSpPr/>
      </dsp:nvSpPr>
      <dsp:spPr>
        <a:xfrm>
          <a:off x="6958434" y="3608510"/>
          <a:ext cx="1840938" cy="1168995"/>
        </a:xfrm>
        <a:prstGeom prst="roundRect">
          <a:avLst>
            <a:gd name="adj" fmla="val 10000"/>
          </a:avLst>
        </a:prstGeom>
        <a:solidFill>
          <a:prstClr val="white">
            <a:alpha val="90000"/>
            <a:hueOff val="0"/>
            <a:satOff val="0"/>
            <a:lumOff val="0"/>
            <a:alphaOff val="0"/>
          </a:prstClr>
        </a:solidFill>
        <a:ln w="6350" cap="flat" cmpd="sng" algn="ctr">
          <a:solidFill>
            <a:srgbClr val="5B9BD5">
              <a:hueOff val="0"/>
              <a:satOff val="0"/>
              <a:lumOff val="0"/>
              <a:alphaOff val="0"/>
            </a:srgbClr>
          </a:solidFill>
          <a:prstDash val="solid"/>
          <a:miter lim="800000"/>
        </a:ln>
        <a:effectLst/>
        <a:scene3d>
          <a:camera prst="orthographicFront"/>
          <a:lightRig rig="threePt" dir="t">
            <a:rot lat="0" lon="0" rev="7500000"/>
          </a:lightRig>
        </a:scene3d>
        <a:sp3d z="152400" extrusionH="63500" prstMaterial="dkEdge">
          <a:bevelT w="125400" h="36350" prst="relaxedInset"/>
          <a:contourClr>
            <a:prstClr val="white"/>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1800" b="1" kern="1200" dirty="0">
              <a:solidFill>
                <a:prstClr val="black">
                  <a:hueOff val="0"/>
                  <a:satOff val="0"/>
                  <a:lumOff val="0"/>
                  <a:alphaOff val="0"/>
                </a:prstClr>
              </a:solidFill>
              <a:latin typeface="Alexandria" pitchFamily="2" charset="-78"/>
              <a:ea typeface="+mn-ea"/>
              <a:cs typeface="Alexandria" pitchFamily="2" charset="-78"/>
            </a:rPr>
            <a:t>نظرية التوازن المعرفي</a:t>
          </a:r>
        </a:p>
      </dsp:txBody>
      <dsp:txXfrm>
        <a:off x="6992673" y="3642749"/>
        <a:ext cx="1772460" cy="1100517"/>
      </dsp:txXfrm>
    </dsp:sp>
    <dsp:sp modelId="{F51A40A8-3D79-4738-BF8D-0329C1820E48}">
      <dsp:nvSpPr>
        <dsp:cNvPr id="0" name=""/>
        <dsp:cNvSpPr/>
      </dsp:nvSpPr>
      <dsp:spPr>
        <a:xfrm>
          <a:off x="9007699" y="3422968"/>
          <a:ext cx="1840938" cy="1168995"/>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6E3C7952-165A-4630-BA8B-E5056DFF99AF}">
      <dsp:nvSpPr>
        <dsp:cNvPr id="0" name=""/>
        <dsp:cNvSpPr/>
      </dsp:nvSpPr>
      <dsp:spPr>
        <a:xfrm>
          <a:off x="9212248" y="3617289"/>
          <a:ext cx="1840938" cy="1168995"/>
        </a:xfrm>
        <a:prstGeom prst="roundRect">
          <a:avLst>
            <a:gd name="adj" fmla="val 10000"/>
          </a:avLst>
        </a:prstGeom>
        <a:solidFill>
          <a:prstClr val="white">
            <a:alpha val="90000"/>
            <a:hueOff val="0"/>
            <a:satOff val="0"/>
            <a:lumOff val="0"/>
            <a:alphaOff val="0"/>
          </a:prstClr>
        </a:solidFill>
        <a:ln w="6350" cap="flat" cmpd="sng" algn="ctr">
          <a:solidFill>
            <a:srgbClr val="5B9BD5">
              <a:hueOff val="0"/>
              <a:satOff val="0"/>
              <a:lumOff val="0"/>
              <a:alphaOff val="0"/>
            </a:srgbClr>
          </a:solidFill>
          <a:prstDash val="solid"/>
          <a:miter lim="800000"/>
        </a:ln>
        <a:effectLst/>
        <a:scene3d>
          <a:camera prst="orthographicFront"/>
          <a:lightRig rig="threePt" dir="t">
            <a:rot lat="0" lon="0" rev="7500000"/>
          </a:lightRig>
        </a:scene3d>
        <a:sp3d z="152400" extrusionH="63500" prstMaterial="dkEdge">
          <a:bevelT w="125400" h="36350" prst="relaxedInset"/>
          <a:contourClr>
            <a:prstClr val="white"/>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1800" b="1" kern="1200" dirty="0">
              <a:solidFill>
                <a:prstClr val="black">
                  <a:hueOff val="0"/>
                  <a:satOff val="0"/>
                  <a:lumOff val="0"/>
                  <a:alphaOff val="0"/>
                </a:prstClr>
              </a:solidFill>
              <a:latin typeface="Alexandria" pitchFamily="2" charset="-78"/>
              <a:ea typeface="+mn-ea"/>
              <a:cs typeface="Alexandria" pitchFamily="2" charset="-78"/>
            </a:rPr>
            <a:t>نظرية التنافر المعرفي</a:t>
          </a:r>
        </a:p>
      </dsp:txBody>
      <dsp:txXfrm>
        <a:off x="9246487" y="3651528"/>
        <a:ext cx="1772460" cy="11005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4251EF-647E-40B6-8C6E-6156DCDF4768}">
      <dsp:nvSpPr>
        <dsp:cNvPr id="0" name=""/>
        <dsp:cNvSpPr/>
      </dsp:nvSpPr>
      <dsp:spPr>
        <a:xfrm>
          <a:off x="2221104" y="1753811"/>
          <a:ext cx="2343360" cy="1460565"/>
        </a:xfrm>
        <a:prstGeom prst="roundRect">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720" tIns="45720" rIns="45720" bIns="4572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نظريات المسار الواحد </a:t>
          </a:r>
        </a:p>
      </dsp:txBody>
      <dsp:txXfrm>
        <a:off x="2292403" y="1825110"/>
        <a:ext cx="2200762" cy="1317967"/>
      </dsp:txXfrm>
    </dsp:sp>
    <dsp:sp modelId="{0EEF19D1-BF8C-4243-A966-1B137822887D}">
      <dsp:nvSpPr>
        <dsp:cNvPr id="0" name=""/>
        <dsp:cNvSpPr/>
      </dsp:nvSpPr>
      <dsp:spPr>
        <a:xfrm rot="16147917">
          <a:off x="3121140" y="1497151"/>
          <a:ext cx="513379" cy="0"/>
        </a:xfrm>
        <a:custGeom>
          <a:avLst/>
          <a:gdLst/>
          <a:ahLst/>
          <a:cxnLst/>
          <a:rect l="0" t="0" r="0" b="0"/>
          <a:pathLst>
            <a:path>
              <a:moveTo>
                <a:pt x="0" y="0"/>
              </a:moveTo>
              <a:lnTo>
                <a:pt x="513379" y="0"/>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FCC6460-F4F0-4E07-B8A3-E4A1AB771763}">
      <dsp:nvSpPr>
        <dsp:cNvPr id="0" name=""/>
        <dsp:cNvSpPr/>
      </dsp:nvSpPr>
      <dsp:spPr>
        <a:xfrm>
          <a:off x="2535661" y="261912"/>
          <a:ext cx="1661734" cy="978578"/>
        </a:xfrm>
        <a:prstGeom prst="roundRect">
          <a:avLst/>
        </a:prstGeom>
        <a:gradFill rotWithShape="0">
          <a:gsLst>
            <a:gs pos="0">
              <a:schemeClr val="accent4">
                <a:hueOff val="3266964"/>
                <a:satOff val="-13592"/>
                <a:lumOff val="3203"/>
                <a:alphaOff val="0"/>
                <a:lumMod val="110000"/>
                <a:satMod val="105000"/>
                <a:tint val="67000"/>
              </a:schemeClr>
            </a:gs>
            <a:gs pos="50000">
              <a:schemeClr val="accent4">
                <a:hueOff val="3266964"/>
                <a:satOff val="-13592"/>
                <a:lumOff val="3203"/>
                <a:alphaOff val="0"/>
                <a:lumMod val="105000"/>
                <a:satMod val="103000"/>
                <a:tint val="73000"/>
              </a:schemeClr>
            </a:gs>
            <a:gs pos="100000">
              <a:schemeClr val="accent4">
                <a:hueOff val="3266964"/>
                <a:satOff val="-13592"/>
                <a:lumOff val="320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0640" tIns="40640" rIns="40640" bIns="40640" numCol="1" spcCol="1270" anchor="ctr" anchorCtr="0">
          <a:noAutofit/>
        </a:bodyPr>
        <a:lstStyle/>
        <a:p>
          <a:pPr marL="0" lvl="0" indent="0" algn="ctr" defTabSz="711200" rtl="1">
            <a:lnSpc>
              <a:spcPct val="90000"/>
            </a:lnSpc>
            <a:spcBef>
              <a:spcPct val="0"/>
            </a:spcBef>
            <a:spcAft>
              <a:spcPct val="35000"/>
            </a:spcAft>
            <a:buNone/>
          </a:pPr>
          <a:r>
            <a:rPr lang="ar-EG" sz="1600" b="1" kern="1200" dirty="0">
              <a:solidFill>
                <a:prstClr val="black"/>
              </a:solidFill>
              <a:latin typeface="Alexandria" pitchFamily="2" charset="-78"/>
              <a:ea typeface="+mn-ea"/>
              <a:cs typeface="Alexandria" pitchFamily="2" charset="-78"/>
            </a:rPr>
            <a:t>نظرية التنافر المعرفي</a:t>
          </a:r>
        </a:p>
      </dsp:txBody>
      <dsp:txXfrm>
        <a:off x="2583431" y="309682"/>
        <a:ext cx="1566194" cy="883038"/>
      </dsp:txXfrm>
    </dsp:sp>
    <dsp:sp modelId="{A6A38A7C-36F7-4489-8239-D6080F03AF64}">
      <dsp:nvSpPr>
        <dsp:cNvPr id="0" name=""/>
        <dsp:cNvSpPr/>
      </dsp:nvSpPr>
      <dsp:spPr>
        <a:xfrm rot="2399557">
          <a:off x="4184271" y="3431629"/>
          <a:ext cx="676073" cy="0"/>
        </a:xfrm>
        <a:custGeom>
          <a:avLst/>
          <a:gdLst/>
          <a:ahLst/>
          <a:cxnLst/>
          <a:rect l="0" t="0" r="0" b="0"/>
          <a:pathLst>
            <a:path>
              <a:moveTo>
                <a:pt x="0" y="0"/>
              </a:moveTo>
              <a:lnTo>
                <a:pt x="676073" y="0"/>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EF49798-A5A4-4039-BB6B-C2BCD754D531}">
      <dsp:nvSpPr>
        <dsp:cNvPr id="0" name=""/>
        <dsp:cNvSpPr/>
      </dsp:nvSpPr>
      <dsp:spPr>
        <a:xfrm>
          <a:off x="4542526" y="3648882"/>
          <a:ext cx="1644051" cy="978578"/>
        </a:xfrm>
        <a:prstGeom prst="roundRect">
          <a:avLst/>
        </a:prstGeom>
        <a:gradFill rotWithShape="0">
          <a:gsLst>
            <a:gs pos="0">
              <a:schemeClr val="accent4">
                <a:hueOff val="6533927"/>
                <a:satOff val="-27185"/>
                <a:lumOff val="6405"/>
                <a:alphaOff val="0"/>
                <a:lumMod val="110000"/>
                <a:satMod val="105000"/>
                <a:tint val="67000"/>
              </a:schemeClr>
            </a:gs>
            <a:gs pos="50000">
              <a:schemeClr val="accent4">
                <a:hueOff val="6533927"/>
                <a:satOff val="-27185"/>
                <a:lumOff val="6405"/>
                <a:alphaOff val="0"/>
                <a:lumMod val="105000"/>
                <a:satMod val="103000"/>
                <a:tint val="73000"/>
              </a:schemeClr>
            </a:gs>
            <a:gs pos="100000">
              <a:schemeClr val="accent4">
                <a:hueOff val="6533927"/>
                <a:satOff val="-27185"/>
                <a:lumOff val="640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0640" tIns="40640" rIns="40640" bIns="40640" numCol="1" spcCol="1270" anchor="ctr" anchorCtr="0">
          <a:noAutofit/>
        </a:bodyPr>
        <a:lstStyle/>
        <a:p>
          <a:pPr marL="0" lvl="0" indent="0" algn="ctr" defTabSz="711200" rtl="1">
            <a:lnSpc>
              <a:spcPct val="90000"/>
            </a:lnSpc>
            <a:spcBef>
              <a:spcPct val="0"/>
            </a:spcBef>
            <a:spcAft>
              <a:spcPct val="35000"/>
            </a:spcAft>
            <a:buNone/>
          </a:pPr>
          <a:r>
            <a:rPr lang="ar-EG" sz="1600" b="1" kern="1200" dirty="0">
              <a:latin typeface="Alexandria" pitchFamily="2" charset="-78"/>
              <a:cs typeface="Alexandria" pitchFamily="2" charset="-78"/>
            </a:rPr>
            <a:t>نظرية التوازن المعرفي</a:t>
          </a:r>
        </a:p>
      </dsp:txBody>
      <dsp:txXfrm>
        <a:off x="4590296" y="3696652"/>
        <a:ext cx="1548511" cy="883038"/>
      </dsp:txXfrm>
    </dsp:sp>
    <dsp:sp modelId="{64F302C7-9BD3-478E-8054-655F600B5844}">
      <dsp:nvSpPr>
        <dsp:cNvPr id="0" name=""/>
        <dsp:cNvSpPr/>
      </dsp:nvSpPr>
      <dsp:spPr>
        <a:xfrm rot="8420092">
          <a:off x="1938564" y="3421218"/>
          <a:ext cx="648100" cy="0"/>
        </a:xfrm>
        <a:custGeom>
          <a:avLst/>
          <a:gdLst/>
          <a:ahLst/>
          <a:cxnLst/>
          <a:rect l="0" t="0" r="0" b="0"/>
          <a:pathLst>
            <a:path>
              <a:moveTo>
                <a:pt x="0" y="0"/>
              </a:moveTo>
              <a:lnTo>
                <a:pt x="648100" y="0"/>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431043A-B2E8-46FF-AF6F-D7E247BD4486}">
      <dsp:nvSpPr>
        <dsp:cNvPr id="0" name=""/>
        <dsp:cNvSpPr/>
      </dsp:nvSpPr>
      <dsp:spPr>
        <a:xfrm>
          <a:off x="617482" y="3628059"/>
          <a:ext cx="1611200" cy="978578"/>
        </a:xfrm>
        <a:prstGeom prst="roundRect">
          <a:avLst/>
        </a:prstGeom>
        <a:gradFill rotWithShape="0">
          <a:gsLst>
            <a:gs pos="0">
              <a:schemeClr val="accent4">
                <a:hueOff val="9800891"/>
                <a:satOff val="-40777"/>
                <a:lumOff val="9608"/>
                <a:alphaOff val="0"/>
                <a:lumMod val="110000"/>
                <a:satMod val="105000"/>
                <a:tint val="67000"/>
              </a:schemeClr>
            </a:gs>
            <a:gs pos="50000">
              <a:schemeClr val="accent4">
                <a:hueOff val="9800891"/>
                <a:satOff val="-40777"/>
                <a:lumOff val="9608"/>
                <a:alphaOff val="0"/>
                <a:lumMod val="105000"/>
                <a:satMod val="103000"/>
                <a:tint val="73000"/>
              </a:schemeClr>
            </a:gs>
            <a:gs pos="100000">
              <a:schemeClr val="accent4">
                <a:hueOff val="9800891"/>
                <a:satOff val="-40777"/>
                <a:lumOff val="960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0640" tIns="40640" rIns="40640" bIns="40640" numCol="1" spcCol="1270" anchor="ctr" anchorCtr="0">
          <a:noAutofit/>
        </a:bodyPr>
        <a:lstStyle/>
        <a:p>
          <a:pPr marL="0" lvl="0" indent="0" algn="ctr" defTabSz="711200" rtl="1">
            <a:lnSpc>
              <a:spcPct val="90000"/>
            </a:lnSpc>
            <a:spcBef>
              <a:spcPct val="0"/>
            </a:spcBef>
            <a:spcAft>
              <a:spcPct val="35000"/>
            </a:spcAft>
            <a:buNone/>
          </a:pPr>
          <a:r>
            <a:rPr lang="ar-EG" sz="1600" b="1" kern="1200" dirty="0">
              <a:latin typeface="Alexandria" pitchFamily="2" charset="-78"/>
              <a:cs typeface="Alexandria" pitchFamily="2" charset="-78"/>
            </a:rPr>
            <a:t>نظرية مصداقية المصدر</a:t>
          </a:r>
        </a:p>
      </dsp:txBody>
      <dsp:txXfrm>
        <a:off x="665252" y="3675829"/>
        <a:ext cx="1515660" cy="8830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AEFADE-FAF2-43B0-A44F-D55A0A3CA6DE}">
      <dsp:nvSpPr>
        <dsp:cNvPr id="0" name=""/>
        <dsp:cNvSpPr/>
      </dsp:nvSpPr>
      <dsp:spPr>
        <a:xfrm>
          <a:off x="1583" y="567295"/>
          <a:ext cx="2183088" cy="793993"/>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b="1" kern="1200">
              <a:latin typeface="Alexandria" pitchFamily="2" charset="-78"/>
              <a:cs typeface="Alexandria" pitchFamily="2" charset="-78"/>
            </a:rPr>
            <a:t>نظريات المسارين</a:t>
          </a:r>
          <a:endParaRPr lang="ar-EG" sz="1800" b="1" kern="1200" dirty="0">
            <a:latin typeface="Alexandria" pitchFamily="2" charset="-78"/>
            <a:cs typeface="Alexandria" pitchFamily="2" charset="-78"/>
          </a:endParaRPr>
        </a:p>
      </dsp:txBody>
      <dsp:txXfrm>
        <a:off x="24838" y="590550"/>
        <a:ext cx="2136578" cy="747483"/>
      </dsp:txXfrm>
    </dsp:sp>
    <dsp:sp modelId="{6875D21A-5705-407A-859E-C37A88AB40D3}">
      <dsp:nvSpPr>
        <dsp:cNvPr id="0" name=""/>
        <dsp:cNvSpPr/>
      </dsp:nvSpPr>
      <dsp:spPr>
        <a:xfrm rot="19457599">
          <a:off x="2108195" y="688316"/>
          <a:ext cx="813643" cy="77080"/>
        </a:xfrm>
        <a:custGeom>
          <a:avLst/>
          <a:gdLst/>
          <a:ahLst/>
          <a:cxnLst/>
          <a:rect l="0" t="0" r="0" b="0"/>
          <a:pathLst>
            <a:path>
              <a:moveTo>
                <a:pt x="0" y="38540"/>
              </a:moveTo>
              <a:lnTo>
                <a:pt x="813643" y="3854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2494675" y="706515"/>
        <a:ext cx="40682" cy="40682"/>
      </dsp:txXfrm>
    </dsp:sp>
    <dsp:sp modelId="{D19A158A-A79D-48EA-8140-EBD178B95759}">
      <dsp:nvSpPr>
        <dsp:cNvPr id="0" name=""/>
        <dsp:cNvSpPr/>
      </dsp:nvSpPr>
      <dsp:spPr>
        <a:xfrm>
          <a:off x="2845362" y="76488"/>
          <a:ext cx="2240535" cy="825863"/>
        </a:xfrm>
        <a:prstGeom prst="roundRect">
          <a:avLst>
            <a:gd name="adj" fmla="val 10000"/>
          </a:avLst>
        </a:prstGeom>
        <a:solidFill>
          <a:schemeClr val="accent6">
            <a:lumMod val="40000"/>
            <a:lumOff val="6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نموذج </a:t>
          </a:r>
          <a:r>
            <a:rPr lang="en-US" sz="2000" b="1" kern="1200" dirty="0">
              <a:latin typeface="Alexandria" pitchFamily="2" charset="-78"/>
              <a:cs typeface="Alexandria" pitchFamily="2" charset="-78"/>
            </a:rPr>
            <a:t>ELM</a:t>
          </a:r>
          <a:endParaRPr lang="ar-EG" sz="2000" b="1" kern="1200" dirty="0">
            <a:latin typeface="Alexandria" pitchFamily="2" charset="-78"/>
            <a:cs typeface="Alexandria" pitchFamily="2" charset="-78"/>
          </a:endParaRPr>
        </a:p>
      </dsp:txBody>
      <dsp:txXfrm>
        <a:off x="2869551" y="100677"/>
        <a:ext cx="2192157" cy="777485"/>
      </dsp:txXfrm>
    </dsp:sp>
    <dsp:sp modelId="{65F575E9-EE33-471E-B390-7F97ADC7356E}">
      <dsp:nvSpPr>
        <dsp:cNvPr id="0" name=""/>
        <dsp:cNvSpPr/>
      </dsp:nvSpPr>
      <dsp:spPr>
        <a:xfrm rot="2142401">
          <a:off x="2108195" y="1163188"/>
          <a:ext cx="813643" cy="77080"/>
        </a:xfrm>
        <a:custGeom>
          <a:avLst/>
          <a:gdLst/>
          <a:ahLst/>
          <a:cxnLst/>
          <a:rect l="0" t="0" r="0" b="0"/>
          <a:pathLst>
            <a:path>
              <a:moveTo>
                <a:pt x="0" y="38540"/>
              </a:moveTo>
              <a:lnTo>
                <a:pt x="813643" y="3854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2494675" y="1181387"/>
        <a:ext cx="40682" cy="40682"/>
      </dsp:txXfrm>
    </dsp:sp>
    <dsp:sp modelId="{8CEC9059-592B-42F2-AF8D-550683E8AD99}">
      <dsp:nvSpPr>
        <dsp:cNvPr id="0" name=""/>
        <dsp:cNvSpPr/>
      </dsp:nvSpPr>
      <dsp:spPr>
        <a:xfrm>
          <a:off x="2845362" y="1026232"/>
          <a:ext cx="2211266" cy="825863"/>
        </a:xfrm>
        <a:prstGeom prst="roundRect">
          <a:avLst>
            <a:gd name="adj" fmla="val 10000"/>
          </a:avLst>
        </a:prstGeom>
        <a:solidFill>
          <a:schemeClr val="accent1">
            <a:lumMod val="40000"/>
            <a:lumOff val="6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نموذج </a:t>
          </a:r>
          <a:r>
            <a:rPr lang="en-US" sz="2000" b="1" kern="1200" dirty="0">
              <a:latin typeface="Alexandria" pitchFamily="2" charset="-78"/>
              <a:cs typeface="Alexandria" pitchFamily="2" charset="-78"/>
            </a:rPr>
            <a:t>HSM</a:t>
          </a:r>
          <a:endParaRPr lang="ar-EG" sz="2000" b="1" kern="1200" dirty="0">
            <a:latin typeface="Alexandria" pitchFamily="2" charset="-78"/>
            <a:cs typeface="Alexandria" pitchFamily="2" charset="-78"/>
          </a:endParaRPr>
        </a:p>
      </dsp:txBody>
      <dsp:txXfrm>
        <a:off x="2869551" y="1050421"/>
        <a:ext cx="2162888" cy="77748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AEFADE-FAF2-43B0-A44F-D55A0A3CA6DE}">
      <dsp:nvSpPr>
        <dsp:cNvPr id="0" name=""/>
        <dsp:cNvSpPr/>
      </dsp:nvSpPr>
      <dsp:spPr>
        <a:xfrm>
          <a:off x="83" y="668011"/>
          <a:ext cx="2092195" cy="760935"/>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dirty="0">
              <a:latin typeface="Alexandria" pitchFamily="2" charset="-78"/>
              <a:cs typeface="Alexandria" pitchFamily="2" charset="-78"/>
            </a:rPr>
            <a:t>نموذج </a:t>
          </a:r>
          <a:r>
            <a:rPr lang="en-US" sz="2400" b="1" kern="1200" dirty="0">
              <a:latin typeface="Alexandria" pitchFamily="2" charset="-78"/>
              <a:cs typeface="Alexandria" pitchFamily="2" charset="-78"/>
            </a:rPr>
            <a:t>ELM</a:t>
          </a:r>
          <a:endParaRPr lang="ar-EG" sz="2400" b="1" kern="1200" dirty="0">
            <a:latin typeface="Alexandria" pitchFamily="2" charset="-78"/>
            <a:cs typeface="Alexandria" pitchFamily="2" charset="-78"/>
          </a:endParaRPr>
        </a:p>
      </dsp:txBody>
      <dsp:txXfrm>
        <a:off x="22370" y="690298"/>
        <a:ext cx="2047621" cy="716361"/>
      </dsp:txXfrm>
    </dsp:sp>
    <dsp:sp modelId="{6875D21A-5705-407A-859E-C37A88AB40D3}">
      <dsp:nvSpPr>
        <dsp:cNvPr id="0" name=""/>
        <dsp:cNvSpPr/>
      </dsp:nvSpPr>
      <dsp:spPr>
        <a:xfrm rot="19457599">
          <a:off x="2018987" y="786959"/>
          <a:ext cx="779767" cy="67939"/>
        </a:xfrm>
        <a:custGeom>
          <a:avLst/>
          <a:gdLst/>
          <a:ahLst/>
          <a:cxnLst/>
          <a:rect l="0" t="0" r="0" b="0"/>
          <a:pathLst>
            <a:path>
              <a:moveTo>
                <a:pt x="0" y="33969"/>
              </a:moveTo>
              <a:lnTo>
                <a:pt x="779767" y="33969"/>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2389377" y="801435"/>
        <a:ext cx="38988" cy="38988"/>
      </dsp:txXfrm>
    </dsp:sp>
    <dsp:sp modelId="{D19A158A-A79D-48EA-8140-EBD178B95759}">
      <dsp:nvSpPr>
        <dsp:cNvPr id="0" name=""/>
        <dsp:cNvSpPr/>
      </dsp:nvSpPr>
      <dsp:spPr>
        <a:xfrm>
          <a:off x="2725463" y="197639"/>
          <a:ext cx="2147251" cy="791479"/>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المسار المركزي</a:t>
          </a:r>
        </a:p>
      </dsp:txBody>
      <dsp:txXfrm>
        <a:off x="2748645" y="220821"/>
        <a:ext cx="2100887" cy="745115"/>
      </dsp:txXfrm>
    </dsp:sp>
    <dsp:sp modelId="{65F575E9-EE33-471E-B390-7F97ADC7356E}">
      <dsp:nvSpPr>
        <dsp:cNvPr id="0" name=""/>
        <dsp:cNvSpPr/>
      </dsp:nvSpPr>
      <dsp:spPr>
        <a:xfrm rot="2142401">
          <a:off x="2018987" y="1242060"/>
          <a:ext cx="779767" cy="67939"/>
        </a:xfrm>
        <a:custGeom>
          <a:avLst/>
          <a:gdLst/>
          <a:ahLst/>
          <a:cxnLst/>
          <a:rect l="0" t="0" r="0" b="0"/>
          <a:pathLst>
            <a:path>
              <a:moveTo>
                <a:pt x="0" y="33969"/>
              </a:moveTo>
              <a:lnTo>
                <a:pt x="779767" y="33969"/>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2389377" y="1256535"/>
        <a:ext cx="38988" cy="38988"/>
      </dsp:txXfrm>
    </dsp:sp>
    <dsp:sp modelId="{8CEC9059-592B-42F2-AF8D-550683E8AD99}">
      <dsp:nvSpPr>
        <dsp:cNvPr id="0" name=""/>
        <dsp:cNvSpPr/>
      </dsp:nvSpPr>
      <dsp:spPr>
        <a:xfrm>
          <a:off x="2725463" y="1107840"/>
          <a:ext cx="2119201" cy="791479"/>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المسار المحيطي</a:t>
          </a:r>
        </a:p>
      </dsp:txBody>
      <dsp:txXfrm>
        <a:off x="2748645" y="1131022"/>
        <a:ext cx="2072837" cy="74511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AEFADE-FAF2-43B0-A44F-D55A0A3CA6DE}">
      <dsp:nvSpPr>
        <dsp:cNvPr id="0" name=""/>
        <dsp:cNvSpPr/>
      </dsp:nvSpPr>
      <dsp:spPr>
        <a:xfrm>
          <a:off x="83" y="668011"/>
          <a:ext cx="2092195" cy="760935"/>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dirty="0">
              <a:latin typeface="Alexandria" pitchFamily="2" charset="-78"/>
              <a:cs typeface="Alexandria" pitchFamily="2" charset="-78"/>
            </a:rPr>
            <a:t>نموذج </a:t>
          </a:r>
          <a:r>
            <a:rPr lang="en-US" sz="2400" b="1" kern="1200" dirty="0">
              <a:latin typeface="Alexandria" pitchFamily="2" charset="-78"/>
              <a:cs typeface="Alexandria" pitchFamily="2" charset="-78"/>
            </a:rPr>
            <a:t>HSM</a:t>
          </a:r>
          <a:endParaRPr lang="ar-EG" sz="2400" b="1" kern="1200" dirty="0">
            <a:latin typeface="Alexandria" pitchFamily="2" charset="-78"/>
            <a:cs typeface="Alexandria" pitchFamily="2" charset="-78"/>
          </a:endParaRPr>
        </a:p>
      </dsp:txBody>
      <dsp:txXfrm>
        <a:off x="22370" y="690298"/>
        <a:ext cx="2047621" cy="716361"/>
      </dsp:txXfrm>
    </dsp:sp>
    <dsp:sp modelId="{6875D21A-5705-407A-859E-C37A88AB40D3}">
      <dsp:nvSpPr>
        <dsp:cNvPr id="0" name=""/>
        <dsp:cNvSpPr/>
      </dsp:nvSpPr>
      <dsp:spPr>
        <a:xfrm rot="19457599">
          <a:off x="2018987" y="786959"/>
          <a:ext cx="779767" cy="67939"/>
        </a:xfrm>
        <a:custGeom>
          <a:avLst/>
          <a:gdLst/>
          <a:ahLst/>
          <a:cxnLst/>
          <a:rect l="0" t="0" r="0" b="0"/>
          <a:pathLst>
            <a:path>
              <a:moveTo>
                <a:pt x="0" y="33969"/>
              </a:moveTo>
              <a:lnTo>
                <a:pt x="779767" y="33969"/>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2389377" y="801435"/>
        <a:ext cx="38988" cy="38988"/>
      </dsp:txXfrm>
    </dsp:sp>
    <dsp:sp modelId="{D19A158A-A79D-48EA-8140-EBD178B95759}">
      <dsp:nvSpPr>
        <dsp:cNvPr id="0" name=""/>
        <dsp:cNvSpPr/>
      </dsp:nvSpPr>
      <dsp:spPr>
        <a:xfrm>
          <a:off x="2725463" y="197639"/>
          <a:ext cx="2147251" cy="791479"/>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المعالجة المنهجية</a:t>
          </a:r>
        </a:p>
      </dsp:txBody>
      <dsp:txXfrm>
        <a:off x="2748645" y="220821"/>
        <a:ext cx="2100887" cy="745115"/>
      </dsp:txXfrm>
    </dsp:sp>
    <dsp:sp modelId="{65F575E9-EE33-471E-B390-7F97ADC7356E}">
      <dsp:nvSpPr>
        <dsp:cNvPr id="0" name=""/>
        <dsp:cNvSpPr/>
      </dsp:nvSpPr>
      <dsp:spPr>
        <a:xfrm rot="2142401">
          <a:off x="2018987" y="1242060"/>
          <a:ext cx="779767" cy="67939"/>
        </a:xfrm>
        <a:custGeom>
          <a:avLst/>
          <a:gdLst/>
          <a:ahLst/>
          <a:cxnLst/>
          <a:rect l="0" t="0" r="0" b="0"/>
          <a:pathLst>
            <a:path>
              <a:moveTo>
                <a:pt x="0" y="33969"/>
              </a:moveTo>
              <a:lnTo>
                <a:pt x="779767" y="33969"/>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2389377" y="1256535"/>
        <a:ext cx="38988" cy="38988"/>
      </dsp:txXfrm>
    </dsp:sp>
    <dsp:sp modelId="{8CEC9059-592B-42F2-AF8D-550683E8AD99}">
      <dsp:nvSpPr>
        <dsp:cNvPr id="0" name=""/>
        <dsp:cNvSpPr/>
      </dsp:nvSpPr>
      <dsp:spPr>
        <a:xfrm>
          <a:off x="2725463" y="1107840"/>
          <a:ext cx="2119201" cy="791479"/>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المعالجة الحدسية</a:t>
          </a:r>
        </a:p>
      </dsp:txBody>
      <dsp:txXfrm>
        <a:off x="2748645" y="1131022"/>
        <a:ext cx="2072837" cy="74511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B3525-F9A7-4194-689B-A83E5F52AD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5FC84-1731-CDDA-751D-EC722614BF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B499B7-8D38-76DE-A56A-3DA0AAE46A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54C26C-ACA9-DB00-5F13-551BC2638C0B}"/>
              </a:ext>
            </a:extLst>
          </p:cNvPr>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20111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23722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73285249"/>
      </p:ext>
    </p:extLst>
  </p:cSld>
  <p:clrMapOvr>
    <a:masterClrMapping/>
  </p:clrMapOvr>
  <p:transition spd="slow" advTm="49796">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12079168"/>
      </p:ext>
    </p:extLst>
  </p:cSld>
  <p:clrMapOvr>
    <a:masterClrMapping/>
  </p:clrMapOvr>
  <p:transition spd="slow" advTm="4979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72181289"/>
      </p:ext>
    </p:extLst>
  </p:cSld>
  <p:clrMapOvr>
    <a:masterClrMapping/>
  </p:clrMapOvr>
  <p:transition spd="slow" advTm="4979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spd="slow" advTm="49796">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svg"/><Relationship Id="rId1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hyperlink" Target="https://www.youtube.com/watch?v=Fe751kMBwms" TargetMode="Externa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hyperlink" Target="https://www.youtube.com/watch?v=k-J6adBQiPo" TargetMode="Externa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4.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B2EBE-96D7-A72E-A0BA-5415B43D1068}"/>
            </a:ext>
          </a:extLst>
        </p:cNvPr>
        <p:cNvGrpSpPr/>
        <p:nvPr/>
      </p:nvGrpSpPr>
      <p:grpSpPr>
        <a:xfrm>
          <a:off x="0" y="0"/>
          <a:ext cx="0" cy="0"/>
          <a:chOff x="0" y="0"/>
          <a:chExt cx="0" cy="0"/>
        </a:xfrm>
      </p:grpSpPr>
      <p:sp>
        <p:nvSpPr>
          <p:cNvPr id="18" name="Oval 17">
            <a:extLst>
              <a:ext uri="{FF2B5EF4-FFF2-40B4-BE49-F238E27FC236}">
                <a16:creationId xmlns:a16="http://schemas.microsoft.com/office/drawing/2014/main" id="{286239C7-7885-145A-4C6E-93FFD0814CF7}"/>
              </a:ext>
            </a:extLst>
          </p:cNvPr>
          <p:cNvSpPr/>
          <p:nvPr/>
        </p:nvSpPr>
        <p:spPr>
          <a:xfrm>
            <a:off x="-1582014" y="-404813"/>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6A02B930-2568-D439-AC86-3CC3A2B271DF}"/>
              </a:ext>
            </a:extLst>
          </p:cNvPr>
          <p:cNvSpPr txBox="1"/>
          <p:nvPr/>
        </p:nvSpPr>
        <p:spPr>
          <a:xfrm>
            <a:off x="6679145" y="4089672"/>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
        <p:nvSpPr>
          <p:cNvPr id="31" name="TextBox 30">
            <a:extLst>
              <a:ext uri="{FF2B5EF4-FFF2-40B4-BE49-F238E27FC236}">
                <a16:creationId xmlns:a16="http://schemas.microsoft.com/office/drawing/2014/main" id="{F43EFCC4-5346-CE25-60AF-A4555CEF54CB}"/>
              </a:ext>
            </a:extLst>
          </p:cNvPr>
          <p:cNvSpPr txBox="1"/>
          <p:nvPr/>
        </p:nvSpPr>
        <p:spPr>
          <a:xfrm>
            <a:off x="7074519" y="1955760"/>
            <a:ext cx="4248279" cy="523220"/>
          </a:xfrm>
          <a:prstGeom prst="rect">
            <a:avLst/>
          </a:prstGeom>
          <a:noFill/>
        </p:spPr>
        <p:txBody>
          <a:bodyPr wrap="none" rtlCol="0">
            <a:spAutoFit/>
          </a:bodyPr>
          <a:lstStyle/>
          <a:p>
            <a:r>
              <a:rPr lang="ar-EG" sz="2800" b="1" dirty="0">
                <a:ln>
                  <a:solidFill>
                    <a:srgbClr val="002060"/>
                  </a:solidFill>
                </a:ln>
                <a:solidFill>
                  <a:srgbClr val="00B0F0"/>
                </a:solidFill>
                <a:latin typeface="Alexandria" pitchFamily="2" charset="-78"/>
                <a:cs typeface="Alexandria" pitchFamily="2" charset="-78"/>
              </a:rPr>
              <a:t>حملات العلاقات العامة</a:t>
            </a:r>
            <a:endParaRPr lang="en-US" sz="2800" b="1" dirty="0">
              <a:ln>
                <a:solidFill>
                  <a:srgbClr val="002060"/>
                </a:solidFill>
              </a:ln>
              <a:solidFill>
                <a:srgbClr val="00B0F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C27E2DC0-01EE-F3B8-3AB6-FE6F8E62FE58}"/>
              </a:ext>
            </a:extLst>
          </p:cNvPr>
          <p:cNvSpPr/>
          <p:nvPr/>
        </p:nvSpPr>
        <p:spPr>
          <a:xfrm>
            <a:off x="7440354" y="52764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46" name="TextBox 45">
            <a:extLst>
              <a:ext uri="{FF2B5EF4-FFF2-40B4-BE49-F238E27FC236}">
                <a16:creationId xmlns:a16="http://schemas.microsoft.com/office/drawing/2014/main" id="{844644A2-964E-8E15-E2D1-D186C31CD231}"/>
              </a:ext>
            </a:extLst>
          </p:cNvPr>
          <p:cNvSpPr txBox="1"/>
          <p:nvPr/>
        </p:nvSpPr>
        <p:spPr>
          <a:xfrm>
            <a:off x="8678323" y="3100017"/>
            <a:ext cx="1143262" cy="400110"/>
          </a:xfrm>
          <a:prstGeom prst="rect">
            <a:avLst/>
          </a:prstGeom>
          <a:noFill/>
        </p:spPr>
        <p:txBody>
          <a:bodyPr wrap="none" rtlCol="0">
            <a:spAutoFit/>
          </a:bodyPr>
          <a:lstStyle/>
          <a:p>
            <a:r>
              <a:rPr lang="en-US" sz="2000" dirty="0">
                <a:latin typeface="Alexandria" pitchFamily="2" charset="-78"/>
                <a:cs typeface="Alexandria" pitchFamily="2" charset="-78"/>
              </a:rPr>
              <a:t>PRL622</a:t>
            </a:r>
          </a:p>
        </p:txBody>
      </p:sp>
      <p:sp>
        <p:nvSpPr>
          <p:cNvPr id="14" name="Oval 13">
            <a:extLst>
              <a:ext uri="{FF2B5EF4-FFF2-40B4-BE49-F238E27FC236}">
                <a16:creationId xmlns:a16="http://schemas.microsoft.com/office/drawing/2014/main" id="{7861F554-574F-947A-8DF3-93DB35C1F7BE}"/>
              </a:ext>
            </a:extLst>
          </p:cNvPr>
          <p:cNvSpPr/>
          <p:nvPr/>
        </p:nvSpPr>
        <p:spPr>
          <a:xfrm>
            <a:off x="-1314450" y="-320676"/>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E2DA3503-5C8C-95A9-C4AB-BB5D8B2E67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0"/>
            <a:ext cx="2954655" cy="1379622"/>
          </a:xfrm>
          <a:prstGeom prst="rect">
            <a:avLst/>
          </a:prstGeom>
        </p:spPr>
      </p:pic>
      <p:sp>
        <p:nvSpPr>
          <p:cNvPr id="2" name="TextBox 1">
            <a:extLst>
              <a:ext uri="{FF2B5EF4-FFF2-40B4-BE49-F238E27FC236}">
                <a16:creationId xmlns:a16="http://schemas.microsoft.com/office/drawing/2014/main" id="{A9027B3E-5D42-4F34-E91E-3FE6B054BC8E}"/>
              </a:ext>
            </a:extLst>
          </p:cNvPr>
          <p:cNvSpPr txBox="1"/>
          <p:nvPr/>
        </p:nvSpPr>
        <p:spPr>
          <a:xfrm>
            <a:off x="6467907" y="2576797"/>
            <a:ext cx="5346335" cy="523220"/>
          </a:xfrm>
          <a:prstGeom prst="rect">
            <a:avLst/>
          </a:prstGeom>
          <a:noFill/>
        </p:spPr>
        <p:txBody>
          <a:bodyPr wrap="none" rtlCol="0">
            <a:spAutoFit/>
          </a:bodyPr>
          <a:lstStyle/>
          <a:p>
            <a:r>
              <a:rPr lang="en-US" sz="2800" b="1" dirty="0">
                <a:solidFill>
                  <a:schemeClr val="accent1">
                    <a:lumMod val="75000"/>
                  </a:schemeClr>
                </a:solidFill>
                <a:latin typeface="Alexandria" pitchFamily="2" charset="-78"/>
                <a:cs typeface="Alexandria" pitchFamily="2" charset="-78"/>
              </a:rPr>
              <a:t>Public Relations Campaigns</a:t>
            </a:r>
          </a:p>
        </p:txBody>
      </p:sp>
    </p:spTree>
    <p:extLst>
      <p:ext uri="{BB962C8B-B14F-4D97-AF65-F5344CB8AC3E}">
        <p14:creationId xmlns:p14="http://schemas.microsoft.com/office/powerpoint/2010/main" val="3012428116"/>
      </p:ext>
    </p:extLst>
  </p:cSld>
  <p:clrMapOvr>
    <a:masterClrMapping/>
  </p:clrMapOvr>
  <p:transition spd="slow" advTm="49796">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a:srcRect t="26805" b="26805"/>
          <a:stretch>
            <a:fillRect/>
          </a:stretch>
        </p:blipFill>
        <p:spPr>
          <a:xfrm>
            <a:off x="1268436" y="1123950"/>
            <a:ext cx="9936480" cy="4610100"/>
          </a:xfrm>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الثالثة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409575" y="5156854"/>
            <a:ext cx="5686425" cy="731354"/>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استراتيجيات الإقناع، وتقنيات التأثير</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3</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25" name="TextBox 24">
            <a:extLst>
              <a:ext uri="{FF2B5EF4-FFF2-40B4-BE49-F238E27FC236}">
                <a16:creationId xmlns:a16="http://schemas.microsoft.com/office/drawing/2014/main" id="{4DB84A4E-FD54-D200-789A-5C7340A260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69472123"/>
      </p:ext>
    </p:extLst>
  </p:cSld>
  <p:clrMapOvr>
    <a:masterClrMapping/>
  </p:clrMapOvr>
  <p:transition spd="slow" advTm="49796">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750431" y="1158916"/>
              <a:ext cx="123822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400" b="1" dirty="0">
                  <a:solidFill>
                    <a:prstClr val="white"/>
                  </a:solidFill>
                  <a:latin typeface="Alexandria" pitchFamily="2" charset="-78"/>
                  <a:cs typeface="Alexandria" pitchFamily="2" charset="-78"/>
                </a:rPr>
                <a:t>استراتيجيات الإقناع</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717739" y="1999404"/>
              <a:ext cx="1346793"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نظريات واستراتيجيات</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714121" y="2960438"/>
              <a:ext cx="1328385"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تقنيات التأثير</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561342" y="3987367"/>
            <a:ext cx="2005518" cy="675249"/>
            <a:chOff x="9561342" y="3635687"/>
            <a:chExt cx="2005518"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561342" y="3734469"/>
              <a:ext cx="1793259" cy="46166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pPr rtl="1"/>
              <a:r>
                <a:rPr lang="ar-EG" sz="1200" dirty="0"/>
                <a:t>التكتيكات العاطفية والمنطقية</a:t>
              </a:r>
              <a:endParaRPr lang="en-US" sz="1200"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852433" y="4601314"/>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معايير اختيار الوسيلة</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782188" y="5452139"/>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أمثلة تطبيقية</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التأثير،</a:t>
            </a:r>
            <a:r>
              <a:rPr kumimoji="0" lang="ar-EG" sz="1600" b="0" i="0" u="none" strike="noStrike" kern="1200" cap="none" spc="0" normalizeH="0" noProof="0" dirty="0">
                <a:ln>
                  <a:noFill/>
                </a:ln>
                <a:solidFill>
                  <a:srgbClr val="002060"/>
                </a:solidFill>
                <a:effectLst/>
                <a:uLnTx/>
                <a:uFillTx/>
                <a:latin typeface="Alexandria" pitchFamily="2" charset="-78"/>
                <a:cs typeface="Alexandria" pitchFamily="2" charset="-78"/>
              </a:rPr>
              <a:t> وتقنياته وأنواعها</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استراتيجيات الإقناع، وتقنيات التأثير، والتكتيكات العاطفية، والمنطقية</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24122" y="3563343"/>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المعايير الأساسية لاختيار الوسيلة الإعلامية المناسبة</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208198" y="4781580"/>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4978" y="2989418"/>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أمثلة تطبيقية واقعية</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081370" y="2826208"/>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8141" y="205474"/>
            <a:ext cx="8758504"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الثالثة: </a:t>
            </a:r>
            <a:r>
              <a:rPr lang="ar-EG" sz="2000" b="1" dirty="0">
                <a:solidFill>
                  <a:srgbClr val="002060"/>
                </a:solidFill>
                <a:latin typeface="Alexandria" pitchFamily="2" charset="-78"/>
                <a:cs typeface="Alexandria" pitchFamily="2" charset="-78"/>
              </a:rPr>
              <a:t>استراتيجيات الإقناع وتقنيات التأثير</a:t>
            </a:r>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dirty="0">
                <a:solidFill>
                  <a:srgbClr val="002060"/>
                </a:solidFill>
                <a:latin typeface="Alexandria" pitchFamily="2" charset="-78"/>
                <a:cs typeface="Alexandria" pitchFamily="2" charset="-78"/>
              </a:rPr>
              <a:t>الإقناع، واستراتيجيات الإقناع</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83099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الأساس النظري للإقناع، وأهم استراتيجيات الإقناع في العلاقات العامة </a:t>
            </a:r>
            <a:endParaRPr lang="en-US" dirty="0"/>
          </a:p>
        </p:txBody>
      </p:sp>
    </p:spTree>
    <p:extLst>
      <p:ext uri="{BB962C8B-B14F-4D97-AF65-F5344CB8AC3E}">
        <p14:creationId xmlns:p14="http://schemas.microsoft.com/office/powerpoint/2010/main" val="4081830021"/>
      </p:ext>
    </p:extLst>
  </p:cSld>
  <p:clrMapOvr>
    <a:masterClrMapping/>
  </p:clrMapOvr>
  <p:transition spd="slow" advTm="4979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ppt_x</p:attrName>
                                        </p:attrNameLst>
                                      </p:cBhvr>
                                      <p:tavLst>
                                        <p:tav tm="0">
                                          <p:val>
                                            <p:strVal val="#ppt_x-#ppt_w/2"/>
                                          </p:val>
                                        </p:tav>
                                        <p:tav tm="100000">
                                          <p:val>
                                            <p:strVal val="#ppt_x"/>
                                          </p:val>
                                        </p:tav>
                                      </p:tavLst>
                                    </p:anim>
                                    <p:anim calcmode="lin" valueType="num">
                                      <p:cBhvr>
                                        <p:cTn id="8" dur="500" fill="hold"/>
                                        <p:tgtEl>
                                          <p:spTgt spid="36"/>
                                        </p:tgtEl>
                                        <p:attrNameLst>
                                          <p:attrName>ppt_y</p:attrName>
                                        </p:attrNameLst>
                                      </p:cBhvr>
                                      <p:tavLst>
                                        <p:tav tm="0">
                                          <p:val>
                                            <p:strVal val="#ppt_y"/>
                                          </p:val>
                                        </p:tav>
                                        <p:tav tm="100000">
                                          <p:val>
                                            <p:strVal val="#ppt_y"/>
                                          </p:val>
                                        </p:tav>
                                      </p:tavLst>
                                    </p:anim>
                                    <p:anim calcmode="lin" valueType="num">
                                      <p:cBhvr>
                                        <p:cTn id="9" dur="500" fill="hold"/>
                                        <p:tgtEl>
                                          <p:spTgt spid="36"/>
                                        </p:tgtEl>
                                        <p:attrNameLst>
                                          <p:attrName>ppt_w</p:attrName>
                                        </p:attrNameLst>
                                      </p:cBhvr>
                                      <p:tavLst>
                                        <p:tav tm="0">
                                          <p:val>
                                            <p:fltVal val="0"/>
                                          </p:val>
                                        </p:tav>
                                        <p:tav tm="100000">
                                          <p:val>
                                            <p:strVal val="#ppt_w"/>
                                          </p:val>
                                        </p:tav>
                                      </p:tavLst>
                                    </p:anim>
                                    <p:anim calcmode="lin" valueType="num">
                                      <p:cBhvr>
                                        <p:cTn id="10" dur="500" fill="hold"/>
                                        <p:tgtEl>
                                          <p:spTgt spid="36"/>
                                        </p:tgtEl>
                                        <p:attrNameLst>
                                          <p:attrName>ppt_h</p:attrName>
                                        </p:attrNameLst>
                                      </p:cBhvr>
                                      <p:tavLst>
                                        <p:tav tm="0">
                                          <p:val>
                                            <p:strVal val="#ppt_h"/>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ppt_x</p:attrName>
                                        </p:attrNameLst>
                                      </p:cBhvr>
                                      <p:tavLst>
                                        <p:tav tm="0">
                                          <p:val>
                                            <p:strVal val="#ppt_x"/>
                                          </p:val>
                                        </p:tav>
                                        <p:tav tm="100000">
                                          <p:val>
                                            <p:strVal val="#ppt_x"/>
                                          </p:val>
                                        </p:tav>
                                      </p:tavLst>
                                    </p:anim>
                                    <p:anim calcmode="lin" valueType="num">
                                      <p:cBhvr>
                                        <p:cTn id="14" dur="500" fill="hold"/>
                                        <p:tgtEl>
                                          <p:spTgt spid="42"/>
                                        </p:tgtEl>
                                        <p:attrNameLst>
                                          <p:attrName>ppt_y</p:attrName>
                                        </p:attrNameLst>
                                      </p:cBhvr>
                                      <p:tavLst>
                                        <p:tav tm="0">
                                          <p:val>
                                            <p:strVal val="#ppt_y-#ppt_h/2"/>
                                          </p:val>
                                        </p:tav>
                                        <p:tav tm="100000">
                                          <p:val>
                                            <p:strVal val="#ppt_y"/>
                                          </p:val>
                                        </p:tav>
                                      </p:tavLst>
                                    </p:anim>
                                    <p:anim calcmode="lin" valueType="num">
                                      <p:cBhvr>
                                        <p:cTn id="15" dur="500" fill="hold"/>
                                        <p:tgtEl>
                                          <p:spTgt spid="42"/>
                                        </p:tgtEl>
                                        <p:attrNameLst>
                                          <p:attrName>ppt_w</p:attrName>
                                        </p:attrNameLst>
                                      </p:cBhvr>
                                      <p:tavLst>
                                        <p:tav tm="0">
                                          <p:val>
                                            <p:strVal val="#ppt_w"/>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childTnLst>
                                </p:cTn>
                              </p:par>
                              <p:par>
                                <p:cTn id="17" presetID="17" presetClass="entr" presetSubtype="1"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ppt_x</p:attrName>
                                        </p:attrNameLst>
                                      </p:cBhvr>
                                      <p:tavLst>
                                        <p:tav tm="0">
                                          <p:val>
                                            <p:strVal val="#ppt_x"/>
                                          </p:val>
                                        </p:tav>
                                        <p:tav tm="100000">
                                          <p:val>
                                            <p:strVal val="#ppt_x"/>
                                          </p:val>
                                        </p:tav>
                                      </p:tavLst>
                                    </p:anim>
                                    <p:anim calcmode="lin" valueType="num">
                                      <p:cBhvr>
                                        <p:cTn id="20" dur="500" fill="hold"/>
                                        <p:tgtEl>
                                          <p:spTgt spid="45"/>
                                        </p:tgtEl>
                                        <p:attrNameLst>
                                          <p:attrName>ppt_y</p:attrName>
                                        </p:attrNameLst>
                                      </p:cBhvr>
                                      <p:tavLst>
                                        <p:tav tm="0">
                                          <p:val>
                                            <p:strVal val="#ppt_y-#ppt_h/2"/>
                                          </p:val>
                                        </p:tav>
                                        <p:tav tm="100000">
                                          <p:val>
                                            <p:strVal val="#ppt_y"/>
                                          </p:val>
                                        </p:tav>
                                      </p:tavLst>
                                    </p:anim>
                                    <p:anim calcmode="lin" valueType="num">
                                      <p:cBhvr>
                                        <p:cTn id="21" dur="500" fill="hold"/>
                                        <p:tgtEl>
                                          <p:spTgt spid="45"/>
                                        </p:tgtEl>
                                        <p:attrNameLst>
                                          <p:attrName>ppt_w</p:attrName>
                                        </p:attrNameLst>
                                      </p:cBhvr>
                                      <p:tavLst>
                                        <p:tav tm="0">
                                          <p:val>
                                            <p:strVal val="#ppt_w"/>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ppt_x</p:attrName>
                                        </p:attrNameLst>
                                      </p:cBhvr>
                                      <p:tavLst>
                                        <p:tav tm="0">
                                          <p:val>
                                            <p:strVal val="#ppt_x-#ppt_w/2"/>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strVal val="#ppt_h"/>
                                          </p:val>
                                        </p:tav>
                                        <p:tav tm="100000">
                                          <p:val>
                                            <p:strVal val="#ppt_h"/>
                                          </p:val>
                                        </p:tav>
                                      </p:tavLst>
                                    </p:anim>
                                  </p:childTnLst>
                                </p:cTn>
                              </p:par>
                            </p:childTnLst>
                          </p:cTn>
                        </p:par>
                        <p:par>
                          <p:cTn id="29" fill="hold">
                            <p:stCondLst>
                              <p:cond delay="500"/>
                            </p:stCondLst>
                            <p:childTnLst>
                              <p:par>
                                <p:cTn id="30" presetID="17" presetClass="entr" presetSubtype="8" fill="hold" nodeType="after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500" fill="hold"/>
                                        <p:tgtEl>
                                          <p:spTgt spid="37"/>
                                        </p:tgtEl>
                                        <p:attrNameLst>
                                          <p:attrName>ppt_x</p:attrName>
                                        </p:attrNameLst>
                                      </p:cBhvr>
                                      <p:tavLst>
                                        <p:tav tm="0">
                                          <p:val>
                                            <p:strVal val="#ppt_x-#ppt_w/2"/>
                                          </p:val>
                                        </p:tav>
                                        <p:tav tm="100000">
                                          <p:val>
                                            <p:strVal val="#ppt_x"/>
                                          </p:val>
                                        </p:tav>
                                      </p:tavLst>
                                    </p:anim>
                                    <p:anim calcmode="lin" valueType="num">
                                      <p:cBhvr>
                                        <p:cTn id="33" dur="500" fill="hold"/>
                                        <p:tgtEl>
                                          <p:spTgt spid="37"/>
                                        </p:tgtEl>
                                        <p:attrNameLst>
                                          <p:attrName>ppt_y</p:attrName>
                                        </p:attrNameLst>
                                      </p:cBhvr>
                                      <p:tavLst>
                                        <p:tav tm="0">
                                          <p:val>
                                            <p:strVal val="#ppt_y"/>
                                          </p:val>
                                        </p:tav>
                                        <p:tav tm="100000">
                                          <p:val>
                                            <p:strVal val="#ppt_y"/>
                                          </p:val>
                                        </p:tav>
                                      </p:tavLst>
                                    </p:anim>
                                    <p:anim calcmode="lin" valueType="num">
                                      <p:cBhvr>
                                        <p:cTn id="34" dur="500" fill="hold"/>
                                        <p:tgtEl>
                                          <p:spTgt spid="37"/>
                                        </p:tgtEl>
                                        <p:attrNameLst>
                                          <p:attrName>ppt_w</p:attrName>
                                        </p:attrNameLst>
                                      </p:cBhvr>
                                      <p:tavLst>
                                        <p:tav tm="0">
                                          <p:val>
                                            <p:fltVal val="0"/>
                                          </p:val>
                                        </p:tav>
                                        <p:tav tm="100000">
                                          <p:val>
                                            <p:strVal val="#ppt_w"/>
                                          </p:val>
                                        </p:tav>
                                      </p:tavLst>
                                    </p:anim>
                                    <p:anim calcmode="lin" valueType="num">
                                      <p:cBhvr>
                                        <p:cTn id="35" dur="50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0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childTnLst>
                          </p:cTn>
                        </p:par>
                        <p:par>
                          <p:cTn id="55" fill="hold">
                            <p:stCondLst>
                              <p:cond delay="1500"/>
                            </p:stCondLst>
                            <p:childTnLst>
                              <p:par>
                                <p:cTn id="56" presetID="17" presetClass="entr" presetSubtype="8" fill="hold" nodeType="after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ppt_x</p:attrName>
                                        </p:attrNameLst>
                                      </p:cBhvr>
                                      <p:tavLst>
                                        <p:tav tm="0">
                                          <p:val>
                                            <p:strVal val="#ppt_x-#ppt_w/2"/>
                                          </p:val>
                                        </p:tav>
                                        <p:tav tm="100000">
                                          <p:val>
                                            <p:strVal val="#ppt_x"/>
                                          </p:val>
                                        </p:tav>
                                      </p:tavLst>
                                    </p:anim>
                                    <p:anim calcmode="lin" valueType="num">
                                      <p:cBhvr>
                                        <p:cTn id="59" dur="500" fill="hold"/>
                                        <p:tgtEl>
                                          <p:spTgt spid="38"/>
                                        </p:tgtEl>
                                        <p:attrNameLst>
                                          <p:attrName>ppt_y</p:attrName>
                                        </p:attrNameLst>
                                      </p:cBhvr>
                                      <p:tavLst>
                                        <p:tav tm="0">
                                          <p:val>
                                            <p:strVal val="#ppt_y"/>
                                          </p:val>
                                        </p:tav>
                                        <p:tav tm="100000">
                                          <p:val>
                                            <p:strVal val="#ppt_y"/>
                                          </p:val>
                                        </p:tav>
                                      </p:tavLst>
                                    </p:anim>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strVal val="#ppt_h"/>
                                          </p:val>
                                        </p:tav>
                                        <p:tav tm="100000">
                                          <p:val>
                                            <p:strVal val="#ppt_h"/>
                                          </p:val>
                                        </p:tav>
                                      </p:tavLst>
                                    </p:anim>
                                  </p:childTnLst>
                                </p:cTn>
                              </p:par>
                            </p:childTnLst>
                          </p:cTn>
                        </p:par>
                        <p:par>
                          <p:cTn id="62" fill="hold">
                            <p:stCondLst>
                              <p:cond delay="2000"/>
                            </p:stCondLst>
                            <p:childTnLst>
                              <p:par>
                                <p:cTn id="63" presetID="17" presetClass="entr" presetSubtype="1" fill="hold" grpId="0" nodeType="afterEffect">
                                  <p:stCondLst>
                                    <p:cond delay="0"/>
                                  </p:stCondLst>
                                  <p:childTnLst>
                                    <p:set>
                                      <p:cBhvr>
                                        <p:cTn id="64" dur="1" fill="hold">
                                          <p:stCondLst>
                                            <p:cond delay="0"/>
                                          </p:stCondLst>
                                        </p:cTn>
                                        <p:tgtEl>
                                          <p:spTgt spid="51"/>
                                        </p:tgtEl>
                                        <p:attrNameLst>
                                          <p:attrName>style.visibility</p:attrName>
                                        </p:attrNameLst>
                                      </p:cBhvr>
                                      <p:to>
                                        <p:strVal val="visible"/>
                                      </p:to>
                                    </p:set>
                                    <p:anim calcmode="lin" valueType="num">
                                      <p:cBhvr>
                                        <p:cTn id="65" dur="500" fill="hold"/>
                                        <p:tgtEl>
                                          <p:spTgt spid="51"/>
                                        </p:tgtEl>
                                        <p:attrNameLst>
                                          <p:attrName>ppt_x</p:attrName>
                                        </p:attrNameLst>
                                      </p:cBhvr>
                                      <p:tavLst>
                                        <p:tav tm="0">
                                          <p:val>
                                            <p:strVal val="#ppt_x"/>
                                          </p:val>
                                        </p:tav>
                                        <p:tav tm="100000">
                                          <p:val>
                                            <p:strVal val="#ppt_x"/>
                                          </p:val>
                                        </p:tav>
                                      </p:tavLst>
                                    </p:anim>
                                    <p:anim calcmode="lin" valueType="num">
                                      <p:cBhvr>
                                        <p:cTn id="66" dur="500" fill="hold"/>
                                        <p:tgtEl>
                                          <p:spTgt spid="51"/>
                                        </p:tgtEl>
                                        <p:attrNameLst>
                                          <p:attrName>ppt_y</p:attrName>
                                        </p:attrNameLst>
                                      </p:cBhvr>
                                      <p:tavLst>
                                        <p:tav tm="0">
                                          <p:val>
                                            <p:strVal val="#ppt_y-#ppt_h/2"/>
                                          </p:val>
                                        </p:tav>
                                        <p:tav tm="100000">
                                          <p:val>
                                            <p:strVal val="#ppt_y"/>
                                          </p:val>
                                        </p:tav>
                                      </p:tavLst>
                                    </p:anim>
                                    <p:anim calcmode="lin" valueType="num">
                                      <p:cBhvr>
                                        <p:cTn id="67" dur="500" fill="hold"/>
                                        <p:tgtEl>
                                          <p:spTgt spid="51"/>
                                        </p:tgtEl>
                                        <p:attrNameLst>
                                          <p:attrName>ppt_w</p:attrName>
                                        </p:attrNameLst>
                                      </p:cBhvr>
                                      <p:tavLst>
                                        <p:tav tm="0">
                                          <p:val>
                                            <p:strVal val="#ppt_w"/>
                                          </p:val>
                                        </p:tav>
                                        <p:tav tm="100000">
                                          <p:val>
                                            <p:strVal val="#ppt_w"/>
                                          </p:val>
                                        </p:tav>
                                      </p:tavLst>
                                    </p:anim>
                                    <p:anim calcmode="lin" valueType="num">
                                      <p:cBhvr>
                                        <p:cTn id="68" dur="500" fill="hold"/>
                                        <p:tgtEl>
                                          <p:spTgt spid="51"/>
                                        </p:tgtEl>
                                        <p:attrNameLst>
                                          <p:attrName>ppt_h</p:attrName>
                                        </p:attrNameLst>
                                      </p:cBhvr>
                                      <p:tavLst>
                                        <p:tav tm="0">
                                          <p:val>
                                            <p:fltVal val="0"/>
                                          </p:val>
                                        </p:tav>
                                        <p:tav tm="100000">
                                          <p:val>
                                            <p:strVal val="#ppt_h"/>
                                          </p:val>
                                        </p:tav>
                                      </p:tavLst>
                                    </p:anim>
                                  </p:childTnLst>
                                </p:cTn>
                              </p:par>
                              <p:par>
                                <p:cTn id="69" presetID="17" presetClass="entr" presetSubtype="1" fill="hold" nodeType="withEffect">
                                  <p:stCondLst>
                                    <p:cond delay="0"/>
                                  </p:stCondLst>
                                  <p:childTnLst>
                                    <p:set>
                                      <p:cBhvr>
                                        <p:cTn id="70" dur="1" fill="hold">
                                          <p:stCondLst>
                                            <p:cond delay="0"/>
                                          </p:stCondLst>
                                        </p:cTn>
                                        <p:tgtEl>
                                          <p:spTgt spid="55"/>
                                        </p:tgtEl>
                                        <p:attrNameLst>
                                          <p:attrName>style.visibility</p:attrName>
                                        </p:attrNameLst>
                                      </p:cBhvr>
                                      <p:to>
                                        <p:strVal val="visible"/>
                                      </p:to>
                                    </p:set>
                                    <p:anim calcmode="lin" valueType="num">
                                      <p:cBhvr>
                                        <p:cTn id="71" dur="500" fill="hold"/>
                                        <p:tgtEl>
                                          <p:spTgt spid="55"/>
                                        </p:tgtEl>
                                        <p:attrNameLst>
                                          <p:attrName>ppt_x</p:attrName>
                                        </p:attrNameLst>
                                      </p:cBhvr>
                                      <p:tavLst>
                                        <p:tav tm="0">
                                          <p:val>
                                            <p:strVal val="#ppt_x"/>
                                          </p:val>
                                        </p:tav>
                                        <p:tav tm="100000">
                                          <p:val>
                                            <p:strVal val="#ppt_x"/>
                                          </p:val>
                                        </p:tav>
                                      </p:tavLst>
                                    </p:anim>
                                    <p:anim calcmode="lin" valueType="num">
                                      <p:cBhvr>
                                        <p:cTn id="72" dur="500" fill="hold"/>
                                        <p:tgtEl>
                                          <p:spTgt spid="55"/>
                                        </p:tgtEl>
                                        <p:attrNameLst>
                                          <p:attrName>ppt_y</p:attrName>
                                        </p:attrNameLst>
                                      </p:cBhvr>
                                      <p:tavLst>
                                        <p:tav tm="0">
                                          <p:val>
                                            <p:strVal val="#ppt_y-#ppt_h/2"/>
                                          </p:val>
                                        </p:tav>
                                        <p:tav tm="100000">
                                          <p:val>
                                            <p:strVal val="#ppt_y"/>
                                          </p:val>
                                        </p:tav>
                                      </p:tavLst>
                                    </p:anim>
                                    <p:anim calcmode="lin" valueType="num">
                                      <p:cBhvr>
                                        <p:cTn id="73" dur="500" fill="hold"/>
                                        <p:tgtEl>
                                          <p:spTgt spid="55"/>
                                        </p:tgtEl>
                                        <p:attrNameLst>
                                          <p:attrName>ppt_w</p:attrName>
                                        </p:attrNameLst>
                                      </p:cBhvr>
                                      <p:tavLst>
                                        <p:tav tm="0">
                                          <p:val>
                                            <p:strVal val="#ppt_w"/>
                                          </p:val>
                                        </p:tav>
                                        <p:tav tm="100000">
                                          <p:val>
                                            <p:strVal val="#ppt_w"/>
                                          </p:val>
                                        </p:tav>
                                      </p:tavLst>
                                    </p:anim>
                                    <p:anim calcmode="lin" valueType="num">
                                      <p:cBhvr>
                                        <p:cTn id="74" dur="500" fill="hold"/>
                                        <p:tgtEl>
                                          <p:spTgt spid="55"/>
                                        </p:tgtEl>
                                        <p:attrNameLst>
                                          <p:attrName>ppt_h</p:attrName>
                                        </p:attrNameLst>
                                      </p:cBhvr>
                                      <p:tavLst>
                                        <p:tav tm="0">
                                          <p:val>
                                            <p:fltVal val="0"/>
                                          </p:val>
                                        </p:tav>
                                        <p:tav tm="100000">
                                          <p:val>
                                            <p:strVal val="#ppt_h"/>
                                          </p:val>
                                        </p:tav>
                                      </p:tavLst>
                                    </p:anim>
                                  </p:childTnLst>
                                </p:cTn>
                              </p:par>
                              <p:par>
                                <p:cTn id="75" presetID="17"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 calcmode="lin" valueType="num">
                                      <p:cBhvr>
                                        <p:cTn id="77" dur="500" fill="hold"/>
                                        <p:tgtEl>
                                          <p:spTgt spid="43"/>
                                        </p:tgtEl>
                                        <p:attrNameLst>
                                          <p:attrName>ppt_x</p:attrName>
                                        </p:attrNameLst>
                                      </p:cBhvr>
                                      <p:tavLst>
                                        <p:tav tm="0">
                                          <p:val>
                                            <p:strVal val="#ppt_x-#ppt_w/2"/>
                                          </p:val>
                                        </p:tav>
                                        <p:tav tm="100000">
                                          <p:val>
                                            <p:strVal val="#ppt_x"/>
                                          </p:val>
                                        </p:tav>
                                      </p:tavLst>
                                    </p:anim>
                                    <p:anim calcmode="lin" valueType="num">
                                      <p:cBhvr>
                                        <p:cTn id="78" dur="500" fill="hold"/>
                                        <p:tgtEl>
                                          <p:spTgt spid="43"/>
                                        </p:tgtEl>
                                        <p:attrNameLst>
                                          <p:attrName>ppt_y</p:attrName>
                                        </p:attrNameLst>
                                      </p:cBhvr>
                                      <p:tavLst>
                                        <p:tav tm="0">
                                          <p:val>
                                            <p:strVal val="#ppt_y"/>
                                          </p:val>
                                        </p:tav>
                                        <p:tav tm="100000">
                                          <p:val>
                                            <p:strVal val="#ppt_y"/>
                                          </p:val>
                                        </p:tav>
                                      </p:tavLst>
                                    </p:anim>
                                    <p:anim calcmode="lin" valueType="num">
                                      <p:cBhvr>
                                        <p:cTn id="79" dur="500" fill="hold"/>
                                        <p:tgtEl>
                                          <p:spTgt spid="43"/>
                                        </p:tgtEl>
                                        <p:attrNameLst>
                                          <p:attrName>ppt_w</p:attrName>
                                        </p:attrNameLst>
                                      </p:cBhvr>
                                      <p:tavLst>
                                        <p:tav tm="0">
                                          <p:val>
                                            <p:fltVal val="0"/>
                                          </p:val>
                                        </p:tav>
                                        <p:tav tm="100000">
                                          <p:val>
                                            <p:strVal val="#ppt_w"/>
                                          </p:val>
                                        </p:tav>
                                      </p:tavLst>
                                    </p:anim>
                                    <p:anim calcmode="lin" valueType="num">
                                      <p:cBhvr>
                                        <p:cTn id="80" dur="500" fill="hold"/>
                                        <p:tgtEl>
                                          <p:spTgt spid="43"/>
                                        </p:tgtEl>
                                        <p:attrNameLst>
                                          <p:attrName>ppt_h</p:attrName>
                                        </p:attrNameLst>
                                      </p:cBhvr>
                                      <p:tavLst>
                                        <p:tav tm="0">
                                          <p:val>
                                            <p:strVal val="#ppt_h"/>
                                          </p:val>
                                        </p:tav>
                                        <p:tav tm="100000">
                                          <p:val>
                                            <p:strVal val="#ppt_h"/>
                                          </p:val>
                                        </p:tav>
                                      </p:tavLst>
                                    </p:anim>
                                  </p:childTnLst>
                                </p:cTn>
                              </p:par>
                            </p:childTnLst>
                          </p:cTn>
                        </p:par>
                        <p:par>
                          <p:cTn id="81" fill="hold">
                            <p:stCondLst>
                              <p:cond delay="2500"/>
                            </p:stCondLst>
                            <p:childTnLst>
                              <p:par>
                                <p:cTn id="82" presetID="17" presetClass="entr" presetSubtype="8" fill="hold" nodeType="afterEffect">
                                  <p:stCondLst>
                                    <p:cond delay="0"/>
                                  </p:stCondLst>
                                  <p:childTnLst>
                                    <p:set>
                                      <p:cBhvr>
                                        <p:cTn id="83" dur="1" fill="hold">
                                          <p:stCondLst>
                                            <p:cond delay="0"/>
                                          </p:stCondLst>
                                        </p:cTn>
                                        <p:tgtEl>
                                          <p:spTgt spid="39"/>
                                        </p:tgtEl>
                                        <p:attrNameLst>
                                          <p:attrName>style.visibility</p:attrName>
                                        </p:attrNameLst>
                                      </p:cBhvr>
                                      <p:to>
                                        <p:strVal val="visible"/>
                                      </p:to>
                                    </p:set>
                                    <p:anim calcmode="lin" valueType="num">
                                      <p:cBhvr>
                                        <p:cTn id="84" dur="500" fill="hold"/>
                                        <p:tgtEl>
                                          <p:spTgt spid="39"/>
                                        </p:tgtEl>
                                        <p:attrNameLst>
                                          <p:attrName>ppt_x</p:attrName>
                                        </p:attrNameLst>
                                      </p:cBhvr>
                                      <p:tavLst>
                                        <p:tav tm="0">
                                          <p:val>
                                            <p:strVal val="#ppt_x-#ppt_w/2"/>
                                          </p:val>
                                        </p:tav>
                                        <p:tav tm="100000">
                                          <p:val>
                                            <p:strVal val="#ppt_x"/>
                                          </p:val>
                                        </p:tav>
                                      </p:tavLst>
                                    </p:anim>
                                    <p:anim calcmode="lin" valueType="num">
                                      <p:cBhvr>
                                        <p:cTn id="85" dur="500" fill="hold"/>
                                        <p:tgtEl>
                                          <p:spTgt spid="39"/>
                                        </p:tgtEl>
                                        <p:attrNameLst>
                                          <p:attrName>ppt_y</p:attrName>
                                        </p:attrNameLst>
                                      </p:cBhvr>
                                      <p:tavLst>
                                        <p:tav tm="0">
                                          <p:val>
                                            <p:strVal val="#ppt_y"/>
                                          </p:val>
                                        </p:tav>
                                        <p:tav tm="100000">
                                          <p:val>
                                            <p:strVal val="#ppt_y"/>
                                          </p:val>
                                        </p:tav>
                                      </p:tavLst>
                                    </p:anim>
                                    <p:anim calcmode="lin" valueType="num">
                                      <p:cBhvr>
                                        <p:cTn id="86" dur="500" fill="hold"/>
                                        <p:tgtEl>
                                          <p:spTgt spid="39"/>
                                        </p:tgtEl>
                                        <p:attrNameLst>
                                          <p:attrName>ppt_w</p:attrName>
                                        </p:attrNameLst>
                                      </p:cBhvr>
                                      <p:tavLst>
                                        <p:tav tm="0">
                                          <p:val>
                                            <p:fltVal val="0"/>
                                          </p:val>
                                        </p:tav>
                                        <p:tav tm="100000">
                                          <p:val>
                                            <p:strVal val="#ppt_w"/>
                                          </p:val>
                                        </p:tav>
                                      </p:tavLst>
                                    </p:anim>
                                    <p:anim calcmode="lin" valueType="num">
                                      <p:cBhvr>
                                        <p:cTn id="87" dur="500" fill="hold"/>
                                        <p:tgtEl>
                                          <p:spTgt spid="39"/>
                                        </p:tgtEl>
                                        <p:attrNameLst>
                                          <p:attrName>ppt_h</p:attrName>
                                        </p:attrNameLst>
                                      </p:cBhvr>
                                      <p:tavLst>
                                        <p:tav tm="0">
                                          <p:val>
                                            <p:strVal val="#ppt_h"/>
                                          </p:val>
                                        </p:tav>
                                        <p:tav tm="100000">
                                          <p:val>
                                            <p:strVal val="#ppt_h"/>
                                          </p:val>
                                        </p:tav>
                                      </p:tavLst>
                                    </p:anim>
                                  </p:childTnLst>
                                </p:cTn>
                              </p:par>
                            </p:childTnLst>
                          </p:cTn>
                        </p:par>
                        <p:par>
                          <p:cTn id="88" fill="hold">
                            <p:stCondLst>
                              <p:cond delay="3000"/>
                            </p:stCondLst>
                            <p:childTnLst>
                              <p:par>
                                <p:cTn id="89" presetID="17" presetClass="entr" presetSubtype="1" fill="hold" grpId="0" nodeType="afterEffect">
                                  <p:stCondLst>
                                    <p:cond delay="0"/>
                                  </p:stCondLst>
                                  <p:childTnLst>
                                    <p:set>
                                      <p:cBhvr>
                                        <p:cTn id="90" dur="1" fill="hold">
                                          <p:stCondLst>
                                            <p:cond delay="0"/>
                                          </p:stCondLst>
                                        </p:cTn>
                                        <p:tgtEl>
                                          <p:spTgt spid="56"/>
                                        </p:tgtEl>
                                        <p:attrNameLst>
                                          <p:attrName>style.visibility</p:attrName>
                                        </p:attrNameLst>
                                      </p:cBhvr>
                                      <p:to>
                                        <p:strVal val="visible"/>
                                      </p:to>
                                    </p:set>
                                    <p:anim calcmode="lin" valueType="num">
                                      <p:cBhvr>
                                        <p:cTn id="91" dur="500" fill="hold"/>
                                        <p:tgtEl>
                                          <p:spTgt spid="56"/>
                                        </p:tgtEl>
                                        <p:attrNameLst>
                                          <p:attrName>ppt_x</p:attrName>
                                        </p:attrNameLst>
                                      </p:cBhvr>
                                      <p:tavLst>
                                        <p:tav tm="0">
                                          <p:val>
                                            <p:strVal val="#ppt_x"/>
                                          </p:val>
                                        </p:tav>
                                        <p:tav tm="100000">
                                          <p:val>
                                            <p:strVal val="#ppt_x"/>
                                          </p:val>
                                        </p:tav>
                                      </p:tavLst>
                                    </p:anim>
                                    <p:anim calcmode="lin" valueType="num">
                                      <p:cBhvr>
                                        <p:cTn id="92" dur="500" fill="hold"/>
                                        <p:tgtEl>
                                          <p:spTgt spid="56"/>
                                        </p:tgtEl>
                                        <p:attrNameLst>
                                          <p:attrName>ppt_y</p:attrName>
                                        </p:attrNameLst>
                                      </p:cBhvr>
                                      <p:tavLst>
                                        <p:tav tm="0">
                                          <p:val>
                                            <p:strVal val="#ppt_y-#ppt_h/2"/>
                                          </p:val>
                                        </p:tav>
                                        <p:tav tm="100000">
                                          <p:val>
                                            <p:strVal val="#ppt_y"/>
                                          </p:val>
                                        </p:tav>
                                      </p:tavLst>
                                    </p:anim>
                                    <p:anim calcmode="lin" valueType="num">
                                      <p:cBhvr>
                                        <p:cTn id="93" dur="500" fill="hold"/>
                                        <p:tgtEl>
                                          <p:spTgt spid="56"/>
                                        </p:tgtEl>
                                        <p:attrNameLst>
                                          <p:attrName>ppt_w</p:attrName>
                                        </p:attrNameLst>
                                      </p:cBhvr>
                                      <p:tavLst>
                                        <p:tav tm="0">
                                          <p:val>
                                            <p:strVal val="#ppt_w"/>
                                          </p:val>
                                        </p:tav>
                                        <p:tav tm="100000">
                                          <p:val>
                                            <p:strVal val="#ppt_w"/>
                                          </p:val>
                                        </p:tav>
                                      </p:tavLst>
                                    </p:anim>
                                    <p:anim calcmode="lin" valueType="num">
                                      <p:cBhvr>
                                        <p:cTn id="94" dur="500" fill="hold"/>
                                        <p:tgtEl>
                                          <p:spTgt spid="56"/>
                                        </p:tgtEl>
                                        <p:attrNameLst>
                                          <p:attrName>ppt_h</p:attrName>
                                        </p:attrNameLst>
                                      </p:cBhvr>
                                      <p:tavLst>
                                        <p:tav tm="0">
                                          <p:val>
                                            <p:fltVal val="0"/>
                                          </p:val>
                                        </p:tav>
                                        <p:tav tm="100000">
                                          <p:val>
                                            <p:strVal val="#ppt_h"/>
                                          </p:val>
                                        </p:tav>
                                      </p:tavLst>
                                    </p:anim>
                                  </p:childTnLst>
                                </p:cTn>
                              </p:par>
                              <p:par>
                                <p:cTn id="95" presetID="17" presetClass="entr" presetSubtype="1" fill="hold" nodeType="withEffect">
                                  <p:stCondLst>
                                    <p:cond delay="0"/>
                                  </p:stCondLst>
                                  <p:childTnLst>
                                    <p:set>
                                      <p:cBhvr>
                                        <p:cTn id="96" dur="1" fill="hold">
                                          <p:stCondLst>
                                            <p:cond delay="0"/>
                                          </p:stCondLst>
                                        </p:cTn>
                                        <p:tgtEl>
                                          <p:spTgt spid="61"/>
                                        </p:tgtEl>
                                        <p:attrNameLst>
                                          <p:attrName>style.visibility</p:attrName>
                                        </p:attrNameLst>
                                      </p:cBhvr>
                                      <p:to>
                                        <p:strVal val="visible"/>
                                      </p:to>
                                    </p:set>
                                    <p:anim calcmode="lin" valueType="num">
                                      <p:cBhvr>
                                        <p:cTn id="97" dur="500" fill="hold"/>
                                        <p:tgtEl>
                                          <p:spTgt spid="61"/>
                                        </p:tgtEl>
                                        <p:attrNameLst>
                                          <p:attrName>ppt_x</p:attrName>
                                        </p:attrNameLst>
                                      </p:cBhvr>
                                      <p:tavLst>
                                        <p:tav tm="0">
                                          <p:val>
                                            <p:strVal val="#ppt_x"/>
                                          </p:val>
                                        </p:tav>
                                        <p:tav tm="100000">
                                          <p:val>
                                            <p:strVal val="#ppt_x"/>
                                          </p:val>
                                        </p:tav>
                                      </p:tavLst>
                                    </p:anim>
                                    <p:anim calcmode="lin" valueType="num">
                                      <p:cBhvr>
                                        <p:cTn id="98" dur="500" fill="hold"/>
                                        <p:tgtEl>
                                          <p:spTgt spid="61"/>
                                        </p:tgtEl>
                                        <p:attrNameLst>
                                          <p:attrName>ppt_y</p:attrName>
                                        </p:attrNameLst>
                                      </p:cBhvr>
                                      <p:tavLst>
                                        <p:tav tm="0">
                                          <p:val>
                                            <p:strVal val="#ppt_y-#ppt_h/2"/>
                                          </p:val>
                                        </p:tav>
                                        <p:tav tm="100000">
                                          <p:val>
                                            <p:strVal val="#ppt_y"/>
                                          </p:val>
                                        </p:tav>
                                      </p:tavLst>
                                    </p:anim>
                                    <p:anim calcmode="lin" valueType="num">
                                      <p:cBhvr>
                                        <p:cTn id="99" dur="500" fill="hold"/>
                                        <p:tgtEl>
                                          <p:spTgt spid="61"/>
                                        </p:tgtEl>
                                        <p:attrNameLst>
                                          <p:attrName>ppt_w</p:attrName>
                                        </p:attrNameLst>
                                      </p:cBhvr>
                                      <p:tavLst>
                                        <p:tav tm="0">
                                          <p:val>
                                            <p:strVal val="#ppt_w"/>
                                          </p:val>
                                        </p:tav>
                                        <p:tav tm="100000">
                                          <p:val>
                                            <p:strVal val="#ppt_w"/>
                                          </p:val>
                                        </p:tav>
                                      </p:tavLst>
                                    </p:anim>
                                    <p:anim calcmode="lin" valueType="num">
                                      <p:cBhvr>
                                        <p:cTn id="100" dur="500" fill="hold"/>
                                        <p:tgtEl>
                                          <p:spTgt spid="61"/>
                                        </p:tgtEl>
                                        <p:attrNameLst>
                                          <p:attrName>ppt_h</p:attrName>
                                        </p:attrNameLst>
                                      </p:cBhvr>
                                      <p:tavLst>
                                        <p:tav tm="0">
                                          <p:val>
                                            <p:fltVal val="0"/>
                                          </p:val>
                                        </p:tav>
                                        <p:tav tm="100000">
                                          <p:val>
                                            <p:strVal val="#ppt_h"/>
                                          </p:val>
                                        </p:tav>
                                      </p:tavLst>
                                    </p:anim>
                                  </p:childTnLst>
                                </p:cTn>
                              </p:par>
                              <p:par>
                                <p:cTn id="101" presetID="17" presetClass="entr" presetSubtype="8" fill="hold" grpId="0" nodeType="withEffect">
                                  <p:stCondLst>
                                    <p:cond delay="0"/>
                                  </p:stCondLst>
                                  <p:childTnLst>
                                    <p:set>
                                      <p:cBhvr>
                                        <p:cTn id="102" dur="1" fill="hold">
                                          <p:stCondLst>
                                            <p:cond delay="0"/>
                                          </p:stCondLst>
                                        </p:cTn>
                                        <p:tgtEl>
                                          <p:spTgt spid="47"/>
                                        </p:tgtEl>
                                        <p:attrNameLst>
                                          <p:attrName>style.visibility</p:attrName>
                                        </p:attrNameLst>
                                      </p:cBhvr>
                                      <p:to>
                                        <p:strVal val="visible"/>
                                      </p:to>
                                    </p:set>
                                    <p:anim calcmode="lin" valueType="num">
                                      <p:cBhvr>
                                        <p:cTn id="103" dur="500" fill="hold"/>
                                        <p:tgtEl>
                                          <p:spTgt spid="47"/>
                                        </p:tgtEl>
                                        <p:attrNameLst>
                                          <p:attrName>ppt_x</p:attrName>
                                        </p:attrNameLst>
                                      </p:cBhvr>
                                      <p:tavLst>
                                        <p:tav tm="0">
                                          <p:val>
                                            <p:strVal val="#ppt_x-#ppt_w/2"/>
                                          </p:val>
                                        </p:tav>
                                        <p:tav tm="100000">
                                          <p:val>
                                            <p:strVal val="#ppt_x"/>
                                          </p:val>
                                        </p:tav>
                                      </p:tavLst>
                                    </p:anim>
                                    <p:anim calcmode="lin" valueType="num">
                                      <p:cBhvr>
                                        <p:cTn id="104" dur="500" fill="hold"/>
                                        <p:tgtEl>
                                          <p:spTgt spid="47"/>
                                        </p:tgtEl>
                                        <p:attrNameLst>
                                          <p:attrName>ppt_y</p:attrName>
                                        </p:attrNameLst>
                                      </p:cBhvr>
                                      <p:tavLst>
                                        <p:tav tm="0">
                                          <p:val>
                                            <p:strVal val="#ppt_y"/>
                                          </p:val>
                                        </p:tav>
                                        <p:tav tm="100000">
                                          <p:val>
                                            <p:strVal val="#ppt_y"/>
                                          </p:val>
                                        </p:tav>
                                      </p:tavLst>
                                    </p:anim>
                                    <p:anim calcmode="lin" valueType="num">
                                      <p:cBhvr>
                                        <p:cTn id="105" dur="500" fill="hold"/>
                                        <p:tgtEl>
                                          <p:spTgt spid="47"/>
                                        </p:tgtEl>
                                        <p:attrNameLst>
                                          <p:attrName>ppt_w</p:attrName>
                                        </p:attrNameLst>
                                      </p:cBhvr>
                                      <p:tavLst>
                                        <p:tav tm="0">
                                          <p:val>
                                            <p:fltVal val="0"/>
                                          </p:val>
                                        </p:tav>
                                        <p:tav tm="100000">
                                          <p:val>
                                            <p:strVal val="#ppt_w"/>
                                          </p:val>
                                        </p:tav>
                                      </p:tavLst>
                                    </p:anim>
                                    <p:anim calcmode="lin" valueType="num">
                                      <p:cBhvr>
                                        <p:cTn id="106" dur="500" fill="hold"/>
                                        <p:tgtEl>
                                          <p:spTgt spid="47"/>
                                        </p:tgtEl>
                                        <p:attrNameLst>
                                          <p:attrName>ppt_h</p:attrName>
                                        </p:attrNameLst>
                                      </p:cBhvr>
                                      <p:tavLst>
                                        <p:tav tm="0">
                                          <p:val>
                                            <p:strVal val="#ppt_h"/>
                                          </p:val>
                                        </p:tav>
                                        <p:tav tm="100000">
                                          <p:val>
                                            <p:strVal val="#ppt_h"/>
                                          </p:val>
                                        </p:tav>
                                      </p:tavLst>
                                    </p:anim>
                                  </p:childTnLst>
                                </p:cTn>
                              </p:par>
                            </p:childTnLst>
                          </p:cTn>
                        </p:par>
                        <p:par>
                          <p:cTn id="107" fill="hold">
                            <p:stCondLst>
                              <p:cond delay="3500"/>
                            </p:stCondLst>
                            <p:childTnLst>
                              <p:par>
                                <p:cTn id="108" presetID="17" presetClass="entr" presetSubtype="8" fill="hold" nodeType="afterEffect">
                                  <p:stCondLst>
                                    <p:cond delay="0"/>
                                  </p:stCondLst>
                                  <p:childTnLst>
                                    <p:set>
                                      <p:cBhvr>
                                        <p:cTn id="109" dur="1" fill="hold">
                                          <p:stCondLst>
                                            <p:cond delay="0"/>
                                          </p:stCondLst>
                                        </p:cTn>
                                        <p:tgtEl>
                                          <p:spTgt spid="40"/>
                                        </p:tgtEl>
                                        <p:attrNameLst>
                                          <p:attrName>style.visibility</p:attrName>
                                        </p:attrNameLst>
                                      </p:cBhvr>
                                      <p:to>
                                        <p:strVal val="visible"/>
                                      </p:to>
                                    </p:set>
                                    <p:anim calcmode="lin" valueType="num">
                                      <p:cBhvr>
                                        <p:cTn id="110" dur="500" fill="hold"/>
                                        <p:tgtEl>
                                          <p:spTgt spid="40"/>
                                        </p:tgtEl>
                                        <p:attrNameLst>
                                          <p:attrName>ppt_x</p:attrName>
                                        </p:attrNameLst>
                                      </p:cBhvr>
                                      <p:tavLst>
                                        <p:tav tm="0">
                                          <p:val>
                                            <p:strVal val="#ppt_x-#ppt_w/2"/>
                                          </p:val>
                                        </p:tav>
                                        <p:tav tm="100000">
                                          <p:val>
                                            <p:strVal val="#ppt_x"/>
                                          </p:val>
                                        </p:tav>
                                      </p:tavLst>
                                    </p:anim>
                                    <p:anim calcmode="lin" valueType="num">
                                      <p:cBhvr>
                                        <p:cTn id="111" dur="500" fill="hold"/>
                                        <p:tgtEl>
                                          <p:spTgt spid="40"/>
                                        </p:tgtEl>
                                        <p:attrNameLst>
                                          <p:attrName>ppt_y</p:attrName>
                                        </p:attrNameLst>
                                      </p:cBhvr>
                                      <p:tavLst>
                                        <p:tav tm="0">
                                          <p:val>
                                            <p:strVal val="#ppt_y"/>
                                          </p:val>
                                        </p:tav>
                                        <p:tav tm="100000">
                                          <p:val>
                                            <p:strVal val="#ppt_y"/>
                                          </p:val>
                                        </p:tav>
                                      </p:tavLst>
                                    </p:anim>
                                    <p:anim calcmode="lin" valueType="num">
                                      <p:cBhvr>
                                        <p:cTn id="112" dur="500" fill="hold"/>
                                        <p:tgtEl>
                                          <p:spTgt spid="40"/>
                                        </p:tgtEl>
                                        <p:attrNameLst>
                                          <p:attrName>ppt_w</p:attrName>
                                        </p:attrNameLst>
                                      </p:cBhvr>
                                      <p:tavLst>
                                        <p:tav tm="0">
                                          <p:val>
                                            <p:fltVal val="0"/>
                                          </p:val>
                                        </p:tav>
                                        <p:tav tm="100000">
                                          <p:val>
                                            <p:strVal val="#ppt_w"/>
                                          </p:val>
                                        </p:tav>
                                      </p:tavLst>
                                    </p:anim>
                                    <p:anim calcmode="lin" valueType="num">
                                      <p:cBhvr>
                                        <p:cTn id="113" dur="500" fill="hold"/>
                                        <p:tgtEl>
                                          <p:spTgt spid="40"/>
                                        </p:tgtEl>
                                        <p:attrNameLst>
                                          <p:attrName>ppt_h</p:attrName>
                                        </p:attrNameLst>
                                      </p:cBhvr>
                                      <p:tavLst>
                                        <p:tav tm="0">
                                          <p:val>
                                            <p:strVal val="#ppt_h"/>
                                          </p:val>
                                        </p:tav>
                                        <p:tav tm="100000">
                                          <p:val>
                                            <p:strVal val="#ppt_h"/>
                                          </p:val>
                                        </p:tav>
                                      </p:tavLst>
                                    </p:anim>
                                  </p:childTnLst>
                                </p:cTn>
                              </p:par>
                            </p:childTnLst>
                          </p:cTn>
                        </p:par>
                        <p:par>
                          <p:cTn id="114" fill="hold">
                            <p:stCondLst>
                              <p:cond delay="4000"/>
                            </p:stCondLst>
                            <p:childTnLst>
                              <p:par>
                                <p:cTn id="115" presetID="17" presetClass="entr" presetSubtype="1" fill="hold" grpId="0" nodeType="afterEffect">
                                  <p:stCondLst>
                                    <p:cond delay="0"/>
                                  </p:stCondLst>
                                  <p:childTnLst>
                                    <p:set>
                                      <p:cBhvr>
                                        <p:cTn id="116" dur="1" fill="hold">
                                          <p:stCondLst>
                                            <p:cond delay="0"/>
                                          </p:stCondLst>
                                        </p:cTn>
                                        <p:tgtEl>
                                          <p:spTgt spid="62"/>
                                        </p:tgtEl>
                                        <p:attrNameLst>
                                          <p:attrName>style.visibility</p:attrName>
                                        </p:attrNameLst>
                                      </p:cBhvr>
                                      <p:to>
                                        <p:strVal val="visible"/>
                                      </p:to>
                                    </p:set>
                                    <p:anim calcmode="lin" valueType="num">
                                      <p:cBhvr>
                                        <p:cTn id="117" dur="500" fill="hold"/>
                                        <p:tgtEl>
                                          <p:spTgt spid="62"/>
                                        </p:tgtEl>
                                        <p:attrNameLst>
                                          <p:attrName>ppt_x</p:attrName>
                                        </p:attrNameLst>
                                      </p:cBhvr>
                                      <p:tavLst>
                                        <p:tav tm="0">
                                          <p:val>
                                            <p:strVal val="#ppt_x"/>
                                          </p:val>
                                        </p:tav>
                                        <p:tav tm="100000">
                                          <p:val>
                                            <p:strVal val="#ppt_x"/>
                                          </p:val>
                                        </p:tav>
                                      </p:tavLst>
                                    </p:anim>
                                    <p:anim calcmode="lin" valueType="num">
                                      <p:cBhvr>
                                        <p:cTn id="118" dur="500" fill="hold"/>
                                        <p:tgtEl>
                                          <p:spTgt spid="62"/>
                                        </p:tgtEl>
                                        <p:attrNameLst>
                                          <p:attrName>ppt_y</p:attrName>
                                        </p:attrNameLst>
                                      </p:cBhvr>
                                      <p:tavLst>
                                        <p:tav tm="0">
                                          <p:val>
                                            <p:strVal val="#ppt_y-#ppt_h/2"/>
                                          </p:val>
                                        </p:tav>
                                        <p:tav tm="100000">
                                          <p:val>
                                            <p:strVal val="#ppt_y"/>
                                          </p:val>
                                        </p:tav>
                                      </p:tavLst>
                                    </p:anim>
                                    <p:anim calcmode="lin" valueType="num">
                                      <p:cBhvr>
                                        <p:cTn id="119" dur="500" fill="hold"/>
                                        <p:tgtEl>
                                          <p:spTgt spid="62"/>
                                        </p:tgtEl>
                                        <p:attrNameLst>
                                          <p:attrName>ppt_w</p:attrName>
                                        </p:attrNameLst>
                                      </p:cBhvr>
                                      <p:tavLst>
                                        <p:tav tm="0">
                                          <p:val>
                                            <p:strVal val="#ppt_w"/>
                                          </p:val>
                                        </p:tav>
                                        <p:tav tm="100000">
                                          <p:val>
                                            <p:strVal val="#ppt_w"/>
                                          </p:val>
                                        </p:tav>
                                      </p:tavLst>
                                    </p:anim>
                                    <p:anim calcmode="lin" valueType="num">
                                      <p:cBhvr>
                                        <p:cTn id="120" dur="500" fill="hold"/>
                                        <p:tgtEl>
                                          <p:spTgt spid="62"/>
                                        </p:tgtEl>
                                        <p:attrNameLst>
                                          <p:attrName>ppt_h</p:attrName>
                                        </p:attrNameLst>
                                      </p:cBhvr>
                                      <p:tavLst>
                                        <p:tav tm="0">
                                          <p:val>
                                            <p:fltVal val="0"/>
                                          </p:val>
                                        </p:tav>
                                        <p:tav tm="100000">
                                          <p:val>
                                            <p:strVal val="#ppt_h"/>
                                          </p:val>
                                        </p:tav>
                                      </p:tavLst>
                                    </p:anim>
                                  </p:childTnLst>
                                </p:cTn>
                              </p:par>
                              <p:par>
                                <p:cTn id="121" presetID="17" presetClass="entr" presetSubtype="1" fill="hold" nodeType="withEffect">
                                  <p:stCondLst>
                                    <p:cond delay="0"/>
                                  </p:stCondLst>
                                  <p:childTnLst>
                                    <p:set>
                                      <p:cBhvr>
                                        <p:cTn id="122" dur="1" fill="hold">
                                          <p:stCondLst>
                                            <p:cond delay="0"/>
                                          </p:stCondLst>
                                        </p:cTn>
                                        <p:tgtEl>
                                          <p:spTgt spid="65"/>
                                        </p:tgtEl>
                                        <p:attrNameLst>
                                          <p:attrName>style.visibility</p:attrName>
                                        </p:attrNameLst>
                                      </p:cBhvr>
                                      <p:to>
                                        <p:strVal val="visible"/>
                                      </p:to>
                                    </p:set>
                                    <p:anim calcmode="lin" valueType="num">
                                      <p:cBhvr>
                                        <p:cTn id="123" dur="500" fill="hold"/>
                                        <p:tgtEl>
                                          <p:spTgt spid="65"/>
                                        </p:tgtEl>
                                        <p:attrNameLst>
                                          <p:attrName>ppt_x</p:attrName>
                                        </p:attrNameLst>
                                      </p:cBhvr>
                                      <p:tavLst>
                                        <p:tav tm="0">
                                          <p:val>
                                            <p:strVal val="#ppt_x"/>
                                          </p:val>
                                        </p:tav>
                                        <p:tav tm="100000">
                                          <p:val>
                                            <p:strVal val="#ppt_x"/>
                                          </p:val>
                                        </p:tav>
                                      </p:tavLst>
                                    </p:anim>
                                    <p:anim calcmode="lin" valueType="num">
                                      <p:cBhvr>
                                        <p:cTn id="124" dur="500" fill="hold"/>
                                        <p:tgtEl>
                                          <p:spTgt spid="65"/>
                                        </p:tgtEl>
                                        <p:attrNameLst>
                                          <p:attrName>ppt_y</p:attrName>
                                        </p:attrNameLst>
                                      </p:cBhvr>
                                      <p:tavLst>
                                        <p:tav tm="0">
                                          <p:val>
                                            <p:strVal val="#ppt_y-#ppt_h/2"/>
                                          </p:val>
                                        </p:tav>
                                        <p:tav tm="100000">
                                          <p:val>
                                            <p:strVal val="#ppt_y"/>
                                          </p:val>
                                        </p:tav>
                                      </p:tavLst>
                                    </p:anim>
                                    <p:anim calcmode="lin" valueType="num">
                                      <p:cBhvr>
                                        <p:cTn id="125" dur="500" fill="hold"/>
                                        <p:tgtEl>
                                          <p:spTgt spid="65"/>
                                        </p:tgtEl>
                                        <p:attrNameLst>
                                          <p:attrName>ppt_w</p:attrName>
                                        </p:attrNameLst>
                                      </p:cBhvr>
                                      <p:tavLst>
                                        <p:tav tm="0">
                                          <p:val>
                                            <p:strVal val="#ppt_w"/>
                                          </p:val>
                                        </p:tav>
                                        <p:tav tm="100000">
                                          <p:val>
                                            <p:strVal val="#ppt_w"/>
                                          </p:val>
                                        </p:tav>
                                      </p:tavLst>
                                    </p:anim>
                                    <p:anim calcmode="lin" valueType="num">
                                      <p:cBhvr>
                                        <p:cTn id="126" dur="500" fill="hold"/>
                                        <p:tgtEl>
                                          <p:spTgt spid="65"/>
                                        </p:tgtEl>
                                        <p:attrNameLst>
                                          <p:attrName>ppt_h</p:attrName>
                                        </p:attrNameLst>
                                      </p:cBhvr>
                                      <p:tavLst>
                                        <p:tav tm="0">
                                          <p:val>
                                            <p:fltVal val="0"/>
                                          </p:val>
                                        </p:tav>
                                        <p:tav tm="100000">
                                          <p:val>
                                            <p:strVal val="#ppt_h"/>
                                          </p:val>
                                        </p:tav>
                                      </p:tavLst>
                                    </p:anim>
                                  </p:childTnLst>
                                </p:cTn>
                              </p:par>
                              <p:par>
                                <p:cTn id="127" presetID="17" presetClass="entr" presetSubtype="8" fill="hold" grpId="0" nodeType="withEffect">
                                  <p:stCondLst>
                                    <p:cond delay="0"/>
                                  </p:stCondLst>
                                  <p:childTnLst>
                                    <p:set>
                                      <p:cBhvr>
                                        <p:cTn id="128" dur="1" fill="hold">
                                          <p:stCondLst>
                                            <p:cond delay="0"/>
                                          </p:stCondLst>
                                        </p:cTn>
                                        <p:tgtEl>
                                          <p:spTgt spid="57"/>
                                        </p:tgtEl>
                                        <p:attrNameLst>
                                          <p:attrName>style.visibility</p:attrName>
                                        </p:attrNameLst>
                                      </p:cBhvr>
                                      <p:to>
                                        <p:strVal val="visible"/>
                                      </p:to>
                                    </p:set>
                                    <p:anim calcmode="lin" valueType="num">
                                      <p:cBhvr>
                                        <p:cTn id="129" dur="500" fill="hold"/>
                                        <p:tgtEl>
                                          <p:spTgt spid="57"/>
                                        </p:tgtEl>
                                        <p:attrNameLst>
                                          <p:attrName>ppt_x</p:attrName>
                                        </p:attrNameLst>
                                      </p:cBhvr>
                                      <p:tavLst>
                                        <p:tav tm="0">
                                          <p:val>
                                            <p:strVal val="#ppt_x-#ppt_w/2"/>
                                          </p:val>
                                        </p:tav>
                                        <p:tav tm="100000">
                                          <p:val>
                                            <p:strVal val="#ppt_x"/>
                                          </p:val>
                                        </p:tav>
                                      </p:tavLst>
                                    </p:anim>
                                    <p:anim calcmode="lin" valueType="num">
                                      <p:cBhvr>
                                        <p:cTn id="130" dur="500" fill="hold"/>
                                        <p:tgtEl>
                                          <p:spTgt spid="57"/>
                                        </p:tgtEl>
                                        <p:attrNameLst>
                                          <p:attrName>ppt_y</p:attrName>
                                        </p:attrNameLst>
                                      </p:cBhvr>
                                      <p:tavLst>
                                        <p:tav tm="0">
                                          <p:val>
                                            <p:strVal val="#ppt_y"/>
                                          </p:val>
                                        </p:tav>
                                        <p:tav tm="100000">
                                          <p:val>
                                            <p:strVal val="#ppt_y"/>
                                          </p:val>
                                        </p:tav>
                                      </p:tavLst>
                                    </p:anim>
                                    <p:anim calcmode="lin" valueType="num">
                                      <p:cBhvr>
                                        <p:cTn id="131" dur="500" fill="hold"/>
                                        <p:tgtEl>
                                          <p:spTgt spid="57"/>
                                        </p:tgtEl>
                                        <p:attrNameLst>
                                          <p:attrName>ppt_w</p:attrName>
                                        </p:attrNameLst>
                                      </p:cBhvr>
                                      <p:tavLst>
                                        <p:tav tm="0">
                                          <p:val>
                                            <p:fltVal val="0"/>
                                          </p:val>
                                        </p:tav>
                                        <p:tav tm="100000">
                                          <p:val>
                                            <p:strVal val="#ppt_w"/>
                                          </p:val>
                                        </p:tav>
                                      </p:tavLst>
                                    </p:anim>
                                    <p:anim calcmode="lin" valueType="num">
                                      <p:cBhvr>
                                        <p:cTn id="132" dur="500" fill="hold"/>
                                        <p:tgtEl>
                                          <p:spTgt spid="57"/>
                                        </p:tgtEl>
                                        <p:attrNameLst>
                                          <p:attrName>ppt_h</p:attrName>
                                        </p:attrNameLst>
                                      </p:cBhvr>
                                      <p:tavLst>
                                        <p:tav tm="0">
                                          <p:val>
                                            <p:strVal val="#ppt_h"/>
                                          </p:val>
                                        </p:tav>
                                        <p:tav tm="100000">
                                          <p:val>
                                            <p:strVal val="#ppt_h"/>
                                          </p:val>
                                        </p:tav>
                                      </p:tavLst>
                                    </p:anim>
                                  </p:childTnLst>
                                </p:cTn>
                              </p:par>
                            </p:childTnLst>
                          </p:cTn>
                        </p:par>
                        <p:par>
                          <p:cTn id="133" fill="hold">
                            <p:stCondLst>
                              <p:cond delay="4500"/>
                            </p:stCondLst>
                            <p:childTnLst>
                              <p:par>
                                <p:cTn id="134" presetID="17" presetClass="entr" presetSubtype="8" fill="hold" nodeType="afterEffect">
                                  <p:stCondLst>
                                    <p:cond delay="0"/>
                                  </p:stCondLst>
                                  <p:childTnLst>
                                    <p:set>
                                      <p:cBhvr>
                                        <p:cTn id="135" dur="1" fill="hold">
                                          <p:stCondLst>
                                            <p:cond delay="0"/>
                                          </p:stCondLst>
                                        </p:cTn>
                                        <p:tgtEl>
                                          <p:spTgt spid="41"/>
                                        </p:tgtEl>
                                        <p:attrNameLst>
                                          <p:attrName>style.visibility</p:attrName>
                                        </p:attrNameLst>
                                      </p:cBhvr>
                                      <p:to>
                                        <p:strVal val="visible"/>
                                      </p:to>
                                    </p:set>
                                    <p:anim calcmode="lin" valueType="num">
                                      <p:cBhvr>
                                        <p:cTn id="136" dur="500" fill="hold"/>
                                        <p:tgtEl>
                                          <p:spTgt spid="41"/>
                                        </p:tgtEl>
                                        <p:attrNameLst>
                                          <p:attrName>ppt_x</p:attrName>
                                        </p:attrNameLst>
                                      </p:cBhvr>
                                      <p:tavLst>
                                        <p:tav tm="0">
                                          <p:val>
                                            <p:strVal val="#ppt_x-#ppt_w/2"/>
                                          </p:val>
                                        </p:tav>
                                        <p:tav tm="100000">
                                          <p:val>
                                            <p:strVal val="#ppt_x"/>
                                          </p:val>
                                        </p:tav>
                                      </p:tavLst>
                                    </p:anim>
                                    <p:anim calcmode="lin" valueType="num">
                                      <p:cBhvr>
                                        <p:cTn id="137" dur="500" fill="hold"/>
                                        <p:tgtEl>
                                          <p:spTgt spid="41"/>
                                        </p:tgtEl>
                                        <p:attrNameLst>
                                          <p:attrName>ppt_y</p:attrName>
                                        </p:attrNameLst>
                                      </p:cBhvr>
                                      <p:tavLst>
                                        <p:tav tm="0">
                                          <p:val>
                                            <p:strVal val="#ppt_y"/>
                                          </p:val>
                                        </p:tav>
                                        <p:tav tm="100000">
                                          <p:val>
                                            <p:strVal val="#ppt_y"/>
                                          </p:val>
                                        </p:tav>
                                      </p:tavLst>
                                    </p:anim>
                                    <p:anim calcmode="lin" valueType="num">
                                      <p:cBhvr>
                                        <p:cTn id="138" dur="500" fill="hold"/>
                                        <p:tgtEl>
                                          <p:spTgt spid="41"/>
                                        </p:tgtEl>
                                        <p:attrNameLst>
                                          <p:attrName>ppt_w</p:attrName>
                                        </p:attrNameLst>
                                      </p:cBhvr>
                                      <p:tavLst>
                                        <p:tav tm="0">
                                          <p:val>
                                            <p:fltVal val="0"/>
                                          </p:val>
                                        </p:tav>
                                        <p:tav tm="100000">
                                          <p:val>
                                            <p:strVal val="#ppt_w"/>
                                          </p:val>
                                        </p:tav>
                                      </p:tavLst>
                                    </p:anim>
                                    <p:anim calcmode="lin" valueType="num">
                                      <p:cBhvr>
                                        <p:cTn id="139" dur="500" fill="hold"/>
                                        <p:tgtEl>
                                          <p:spTgt spid="41"/>
                                        </p:tgtEl>
                                        <p:attrNameLst>
                                          <p:attrName>ppt_h</p:attrName>
                                        </p:attrNameLst>
                                      </p:cBhvr>
                                      <p:tavLst>
                                        <p:tav tm="0">
                                          <p:val>
                                            <p:strVal val="#ppt_h"/>
                                          </p:val>
                                        </p:tav>
                                        <p:tav tm="100000">
                                          <p:val>
                                            <p:strVal val="#ppt_h"/>
                                          </p:val>
                                        </p:tav>
                                      </p:tavLst>
                                    </p:anim>
                                  </p:childTnLst>
                                </p:cTn>
                              </p:par>
                            </p:childTnLst>
                          </p:cTn>
                        </p:par>
                        <p:par>
                          <p:cTn id="140" fill="hold">
                            <p:stCondLst>
                              <p:cond delay="5000"/>
                            </p:stCondLst>
                            <p:childTnLst>
                              <p:par>
                                <p:cTn id="141" presetID="17" presetClass="entr" presetSubtype="1" fill="hold" grpId="0" nodeType="afterEffect">
                                  <p:stCondLst>
                                    <p:cond delay="0"/>
                                  </p:stCondLst>
                                  <p:childTnLst>
                                    <p:set>
                                      <p:cBhvr>
                                        <p:cTn id="142" dur="1" fill="hold">
                                          <p:stCondLst>
                                            <p:cond delay="0"/>
                                          </p:stCondLst>
                                        </p:cTn>
                                        <p:tgtEl>
                                          <p:spTgt spid="66"/>
                                        </p:tgtEl>
                                        <p:attrNameLst>
                                          <p:attrName>style.visibility</p:attrName>
                                        </p:attrNameLst>
                                      </p:cBhvr>
                                      <p:to>
                                        <p:strVal val="visible"/>
                                      </p:to>
                                    </p:set>
                                    <p:anim calcmode="lin" valueType="num">
                                      <p:cBhvr>
                                        <p:cTn id="143" dur="500" fill="hold"/>
                                        <p:tgtEl>
                                          <p:spTgt spid="66"/>
                                        </p:tgtEl>
                                        <p:attrNameLst>
                                          <p:attrName>ppt_x</p:attrName>
                                        </p:attrNameLst>
                                      </p:cBhvr>
                                      <p:tavLst>
                                        <p:tav tm="0">
                                          <p:val>
                                            <p:strVal val="#ppt_x"/>
                                          </p:val>
                                        </p:tav>
                                        <p:tav tm="100000">
                                          <p:val>
                                            <p:strVal val="#ppt_x"/>
                                          </p:val>
                                        </p:tav>
                                      </p:tavLst>
                                    </p:anim>
                                    <p:anim calcmode="lin" valueType="num">
                                      <p:cBhvr>
                                        <p:cTn id="144" dur="500" fill="hold"/>
                                        <p:tgtEl>
                                          <p:spTgt spid="66"/>
                                        </p:tgtEl>
                                        <p:attrNameLst>
                                          <p:attrName>ppt_y</p:attrName>
                                        </p:attrNameLst>
                                      </p:cBhvr>
                                      <p:tavLst>
                                        <p:tav tm="0">
                                          <p:val>
                                            <p:strVal val="#ppt_y-#ppt_h/2"/>
                                          </p:val>
                                        </p:tav>
                                        <p:tav tm="100000">
                                          <p:val>
                                            <p:strVal val="#ppt_y"/>
                                          </p:val>
                                        </p:tav>
                                      </p:tavLst>
                                    </p:anim>
                                    <p:anim calcmode="lin" valueType="num">
                                      <p:cBhvr>
                                        <p:cTn id="145" dur="500" fill="hold"/>
                                        <p:tgtEl>
                                          <p:spTgt spid="66"/>
                                        </p:tgtEl>
                                        <p:attrNameLst>
                                          <p:attrName>ppt_w</p:attrName>
                                        </p:attrNameLst>
                                      </p:cBhvr>
                                      <p:tavLst>
                                        <p:tav tm="0">
                                          <p:val>
                                            <p:strVal val="#ppt_w"/>
                                          </p:val>
                                        </p:tav>
                                        <p:tav tm="100000">
                                          <p:val>
                                            <p:strVal val="#ppt_w"/>
                                          </p:val>
                                        </p:tav>
                                      </p:tavLst>
                                    </p:anim>
                                    <p:anim calcmode="lin" valueType="num">
                                      <p:cBhvr>
                                        <p:cTn id="146" dur="500" fill="hold"/>
                                        <p:tgtEl>
                                          <p:spTgt spid="66"/>
                                        </p:tgtEl>
                                        <p:attrNameLst>
                                          <p:attrName>ppt_h</p:attrName>
                                        </p:attrNameLst>
                                      </p:cBhvr>
                                      <p:tavLst>
                                        <p:tav tm="0">
                                          <p:val>
                                            <p:fltVal val="0"/>
                                          </p:val>
                                        </p:tav>
                                        <p:tav tm="100000">
                                          <p:val>
                                            <p:strVal val="#ppt_h"/>
                                          </p:val>
                                        </p:tav>
                                      </p:tavLst>
                                    </p:anim>
                                  </p:childTnLst>
                                </p:cTn>
                              </p:par>
                              <p:par>
                                <p:cTn id="147" presetID="17" presetClass="entr" presetSubtype="1" fill="hold" nodeType="withEffect">
                                  <p:stCondLst>
                                    <p:cond delay="0"/>
                                  </p:stCondLst>
                                  <p:childTnLst>
                                    <p:set>
                                      <p:cBhvr>
                                        <p:cTn id="148" dur="1" fill="hold">
                                          <p:stCondLst>
                                            <p:cond delay="0"/>
                                          </p:stCondLst>
                                        </p:cTn>
                                        <p:tgtEl>
                                          <p:spTgt spid="59"/>
                                        </p:tgtEl>
                                        <p:attrNameLst>
                                          <p:attrName>style.visibility</p:attrName>
                                        </p:attrNameLst>
                                      </p:cBhvr>
                                      <p:to>
                                        <p:strVal val="visible"/>
                                      </p:to>
                                    </p:set>
                                    <p:anim calcmode="lin" valueType="num">
                                      <p:cBhvr>
                                        <p:cTn id="149" dur="500" fill="hold"/>
                                        <p:tgtEl>
                                          <p:spTgt spid="59"/>
                                        </p:tgtEl>
                                        <p:attrNameLst>
                                          <p:attrName>ppt_x</p:attrName>
                                        </p:attrNameLst>
                                      </p:cBhvr>
                                      <p:tavLst>
                                        <p:tav tm="0">
                                          <p:val>
                                            <p:strVal val="#ppt_x"/>
                                          </p:val>
                                        </p:tav>
                                        <p:tav tm="100000">
                                          <p:val>
                                            <p:strVal val="#ppt_x"/>
                                          </p:val>
                                        </p:tav>
                                      </p:tavLst>
                                    </p:anim>
                                    <p:anim calcmode="lin" valueType="num">
                                      <p:cBhvr>
                                        <p:cTn id="150" dur="500" fill="hold"/>
                                        <p:tgtEl>
                                          <p:spTgt spid="59"/>
                                        </p:tgtEl>
                                        <p:attrNameLst>
                                          <p:attrName>ppt_y</p:attrName>
                                        </p:attrNameLst>
                                      </p:cBhvr>
                                      <p:tavLst>
                                        <p:tav tm="0">
                                          <p:val>
                                            <p:strVal val="#ppt_y-#ppt_h/2"/>
                                          </p:val>
                                        </p:tav>
                                        <p:tav tm="100000">
                                          <p:val>
                                            <p:strVal val="#ppt_y"/>
                                          </p:val>
                                        </p:tav>
                                      </p:tavLst>
                                    </p:anim>
                                    <p:anim calcmode="lin" valueType="num">
                                      <p:cBhvr>
                                        <p:cTn id="151" dur="500" fill="hold"/>
                                        <p:tgtEl>
                                          <p:spTgt spid="59"/>
                                        </p:tgtEl>
                                        <p:attrNameLst>
                                          <p:attrName>ppt_w</p:attrName>
                                        </p:attrNameLst>
                                      </p:cBhvr>
                                      <p:tavLst>
                                        <p:tav tm="0">
                                          <p:val>
                                            <p:strVal val="#ppt_w"/>
                                          </p:val>
                                        </p:tav>
                                        <p:tav tm="100000">
                                          <p:val>
                                            <p:strVal val="#ppt_w"/>
                                          </p:val>
                                        </p:tav>
                                      </p:tavLst>
                                    </p:anim>
                                    <p:anim calcmode="lin" valueType="num">
                                      <p:cBhvr>
                                        <p:cTn id="152" dur="500" fill="hold"/>
                                        <p:tgtEl>
                                          <p:spTgt spid="59"/>
                                        </p:tgtEl>
                                        <p:attrNameLst>
                                          <p:attrName>ppt_h</p:attrName>
                                        </p:attrNameLst>
                                      </p:cBhvr>
                                      <p:tavLst>
                                        <p:tav tm="0">
                                          <p:val>
                                            <p:fltVal val="0"/>
                                          </p:val>
                                        </p:tav>
                                        <p:tav tm="100000">
                                          <p:val>
                                            <p:strVal val="#ppt_h"/>
                                          </p:val>
                                        </p:tav>
                                      </p:tavLst>
                                    </p:anim>
                                  </p:childTnLst>
                                </p:cTn>
                              </p:par>
                              <p:par>
                                <p:cTn id="153" presetID="17" presetClass="entr" presetSubtype="8" fill="hold" grpId="0" nodeType="withEffect">
                                  <p:stCondLst>
                                    <p:cond delay="0"/>
                                  </p:stCondLst>
                                  <p:childTnLst>
                                    <p:set>
                                      <p:cBhvr>
                                        <p:cTn id="154" dur="1" fill="hold">
                                          <p:stCondLst>
                                            <p:cond delay="0"/>
                                          </p:stCondLst>
                                        </p:cTn>
                                        <p:tgtEl>
                                          <p:spTgt spid="63"/>
                                        </p:tgtEl>
                                        <p:attrNameLst>
                                          <p:attrName>style.visibility</p:attrName>
                                        </p:attrNameLst>
                                      </p:cBhvr>
                                      <p:to>
                                        <p:strVal val="visible"/>
                                      </p:to>
                                    </p:set>
                                    <p:anim calcmode="lin" valueType="num">
                                      <p:cBhvr>
                                        <p:cTn id="155" dur="500" fill="hold"/>
                                        <p:tgtEl>
                                          <p:spTgt spid="63"/>
                                        </p:tgtEl>
                                        <p:attrNameLst>
                                          <p:attrName>ppt_x</p:attrName>
                                        </p:attrNameLst>
                                      </p:cBhvr>
                                      <p:tavLst>
                                        <p:tav tm="0">
                                          <p:val>
                                            <p:strVal val="#ppt_x-#ppt_w/2"/>
                                          </p:val>
                                        </p:tav>
                                        <p:tav tm="100000">
                                          <p:val>
                                            <p:strVal val="#ppt_x"/>
                                          </p:val>
                                        </p:tav>
                                      </p:tavLst>
                                    </p:anim>
                                    <p:anim calcmode="lin" valueType="num">
                                      <p:cBhvr>
                                        <p:cTn id="156" dur="500" fill="hold"/>
                                        <p:tgtEl>
                                          <p:spTgt spid="63"/>
                                        </p:tgtEl>
                                        <p:attrNameLst>
                                          <p:attrName>ppt_y</p:attrName>
                                        </p:attrNameLst>
                                      </p:cBhvr>
                                      <p:tavLst>
                                        <p:tav tm="0">
                                          <p:val>
                                            <p:strVal val="#ppt_y"/>
                                          </p:val>
                                        </p:tav>
                                        <p:tav tm="100000">
                                          <p:val>
                                            <p:strVal val="#ppt_y"/>
                                          </p:val>
                                        </p:tav>
                                      </p:tavLst>
                                    </p:anim>
                                    <p:anim calcmode="lin" valueType="num">
                                      <p:cBhvr>
                                        <p:cTn id="157" dur="500" fill="hold"/>
                                        <p:tgtEl>
                                          <p:spTgt spid="63"/>
                                        </p:tgtEl>
                                        <p:attrNameLst>
                                          <p:attrName>ppt_w</p:attrName>
                                        </p:attrNameLst>
                                      </p:cBhvr>
                                      <p:tavLst>
                                        <p:tav tm="0">
                                          <p:val>
                                            <p:fltVal val="0"/>
                                          </p:val>
                                        </p:tav>
                                        <p:tav tm="100000">
                                          <p:val>
                                            <p:strVal val="#ppt_w"/>
                                          </p:val>
                                        </p:tav>
                                      </p:tavLst>
                                    </p:anim>
                                    <p:anim calcmode="lin" valueType="num">
                                      <p:cBhvr>
                                        <p:cTn id="158"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0155E-C468-276E-98DB-09F578F161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0418019-3A02-6EE6-1D83-4D64A6386098}"/>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657494-F19B-167E-AEE0-38B0172E8496}"/>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B386FF-C2E0-ED10-6C98-30B52DB3A8F8}"/>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283002-23C1-3BA8-4310-95262E4ADDB3}"/>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557AEC9-81A2-2BD6-016D-A541B35216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259E64D-42AF-AB2E-E06C-1AA7AB5ABBAB}"/>
              </a:ext>
            </a:extLst>
          </p:cNvPr>
          <p:cNvSpPr/>
          <p:nvPr/>
        </p:nvSpPr>
        <p:spPr>
          <a:xfrm>
            <a:off x="3301608" y="51759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مقدمة</a:t>
            </a:r>
          </a:p>
        </p:txBody>
      </p:sp>
      <p:sp>
        <p:nvSpPr>
          <p:cNvPr id="4" name="TextBox 47">
            <a:extLst>
              <a:ext uri="{FF2B5EF4-FFF2-40B4-BE49-F238E27FC236}">
                <a16:creationId xmlns:a16="http://schemas.microsoft.com/office/drawing/2014/main" id="{6858B474-6305-0220-45B6-DCD5617BAF7A}"/>
              </a:ext>
            </a:extLst>
          </p:cNvPr>
          <p:cNvSpPr txBox="1"/>
          <p:nvPr/>
        </p:nvSpPr>
        <p:spPr>
          <a:xfrm>
            <a:off x="455159" y="2917109"/>
            <a:ext cx="11327842" cy="102534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effectLst/>
                <a:uLnTx/>
                <a:uFillTx/>
                <a:latin typeface="Alexandria" pitchFamily="2" charset="-78"/>
                <a:ea typeface="+mn-ea"/>
                <a:cs typeface="Alexandria" pitchFamily="2" charset="-78"/>
              </a:rPr>
              <a:t>يُنظر إلى الجمهور ليس كمجرد متلقٍ سلبي، بل كطرف نشط له مواقف ومعتقدات وخلفيات يجب فهمها والتفاعل معها بذكاء. ولذلك، تعمل حملات العلاقات العامة الناجحة على صياغة الرسائل بأسلوب يتماشى مع تطلعات الجمهور وقيمه، مع توظيف عناصر التأثير التي تضمن استجابة فعّالة، سواء من خلال العاطفة أو المنطق أو الثقة. </a:t>
            </a:r>
          </a:p>
        </p:txBody>
      </p:sp>
      <p:pic>
        <p:nvPicPr>
          <p:cNvPr id="9" name="Picture 8">
            <a:extLst>
              <a:ext uri="{FF2B5EF4-FFF2-40B4-BE49-F238E27FC236}">
                <a16:creationId xmlns:a16="http://schemas.microsoft.com/office/drawing/2014/main" id="{6AE05AEE-AE0D-8133-DD0C-74DE5C247265}"/>
              </a:ext>
            </a:extLst>
          </p:cNvPr>
          <p:cNvPicPr>
            <a:picLocks noChangeAspect="1"/>
          </p:cNvPicPr>
          <p:nvPr/>
        </p:nvPicPr>
        <p:blipFill>
          <a:blip r:embed="rId3"/>
          <a:stretch>
            <a:fillRect/>
          </a:stretch>
        </p:blipFill>
        <p:spPr>
          <a:xfrm>
            <a:off x="326702" y="3685202"/>
            <a:ext cx="4128422" cy="2752281"/>
          </a:xfrm>
          <a:prstGeom prst="roundRect">
            <a:avLst>
              <a:gd name="adj" fmla="val 16667"/>
            </a:avLst>
          </a:prstGeom>
          <a:ln w="38100">
            <a:solidFill>
              <a:srgbClr val="00B0F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TextBox 9">
            <a:extLst>
              <a:ext uri="{FF2B5EF4-FFF2-40B4-BE49-F238E27FC236}">
                <a16:creationId xmlns:a16="http://schemas.microsoft.com/office/drawing/2014/main" id="{1C77F418-D384-B0D9-55EF-625CC4815F0F}"/>
              </a:ext>
            </a:extLst>
          </p:cNvPr>
          <p:cNvSpPr txBox="1"/>
          <p:nvPr/>
        </p:nvSpPr>
        <p:spPr>
          <a:xfrm>
            <a:off x="432079" y="1246139"/>
            <a:ext cx="11327842" cy="1670970"/>
          </a:xfrm>
          <a:prstGeom prst="rect">
            <a:avLst/>
          </a:prstGeom>
          <a:noFill/>
        </p:spPr>
        <p:txBody>
          <a:bodyPr wrap="square" rtlCol="1">
            <a:spAutoFit/>
          </a:bodyPr>
          <a:lstStyle/>
          <a:p>
            <a:pPr algn="just" rtl="1">
              <a:lnSpc>
                <a:spcPct val="150000"/>
              </a:lnSpc>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تُمثّل استراتيجيات الإقناع وتقنيات التأثير حجر الأساس لنجاح أي حملة تواصلية أو خطاب إعلامي موجه للجمهور. فالعلاقات العامة لا تقتصر فقط على إيصال المعلومات، بل تتعدّى ذلك إلى بناء الصورة الذهنية، وتشكيل الانطباعات، وتوجيه الرأي العام بأسلوب مدروس ومؤثر. </a:t>
            </a:r>
            <a:r>
              <a:rPr lang="ar-EG" sz="1400" dirty="0">
                <a:latin typeface="Alexandria" pitchFamily="2" charset="-78"/>
                <a:cs typeface="Alexandria" pitchFamily="2" charset="-78"/>
              </a:rPr>
              <a:t>ومن هذا المنطلق، يصبح الإقناع أداة فعالة تُستخدم لصياغة الرسائل الإعلامية بطريقة تستجيب لحاجات الجمهور وتدفعه إلى التفاعل الإيجابي مع المؤسسة أو الفكرة أو المنتج.الإقناع في العلاقات العامة لا يُمارس بطريقة عشوائية، بل يعتمد على استراتيجيات مدروسة تأخذ في الحسبان البنية النفسية والاجتماعية للجمهور المستهدف. </a:t>
            </a:r>
            <a:endParaRPr lang="ar-EG" sz="1400" dirty="0"/>
          </a:p>
        </p:txBody>
      </p:sp>
      <p:sp>
        <p:nvSpPr>
          <p:cNvPr id="11" name="TextBox 10">
            <a:extLst>
              <a:ext uri="{FF2B5EF4-FFF2-40B4-BE49-F238E27FC236}">
                <a16:creationId xmlns:a16="http://schemas.microsoft.com/office/drawing/2014/main" id="{44741613-023B-2F0F-FEC0-20C57E81A41E}"/>
              </a:ext>
            </a:extLst>
          </p:cNvPr>
          <p:cNvSpPr txBox="1"/>
          <p:nvPr/>
        </p:nvSpPr>
        <p:spPr>
          <a:xfrm>
            <a:off x="4766183" y="4039093"/>
            <a:ext cx="7016818" cy="2318007"/>
          </a:xfrm>
          <a:prstGeom prst="rect">
            <a:avLst/>
          </a:prstGeom>
          <a:noFill/>
        </p:spPr>
        <p:txBody>
          <a:bodyPr wrap="square" rtlCol="1">
            <a:spAutoFit/>
          </a:bodyPr>
          <a:lstStyle/>
          <a:p>
            <a:pPr algn="just" rtl="1">
              <a:lnSpc>
                <a:spcPct val="150000"/>
              </a:lnSpc>
              <a:defRPr/>
            </a:pPr>
            <a:r>
              <a:rPr lang="ar-EG" sz="1400" dirty="0">
                <a:latin typeface="Alexandria" pitchFamily="2" charset="-78"/>
                <a:cs typeface="Alexandria" pitchFamily="2" charset="-78"/>
              </a:rPr>
              <a:t>وتتجلى أهمية تقنيات التأثير في كيفية استخدام اللغة، والصورة، والتكرار، والتوقيت، والشخصيات المؤثرة، بالإضافة إلى بناء علاقات متبادلة تقوم على الثقة والمصداقية. كما تلعب وسائل الإعلام – التقليدية منها والرقمية – دوراً مركزياً في تعزيز هذه التقنيات، مما يجعل الإقناع في السياق الإعلامي عملية ديناميكية ومتطورة باستمرار.</a:t>
            </a:r>
          </a:p>
          <a:p>
            <a:pPr algn="just" rtl="1">
              <a:lnSpc>
                <a:spcPct val="150000"/>
              </a:lnSpc>
              <a:defRPr/>
            </a:pPr>
            <a:r>
              <a:rPr lang="ar-EG" sz="1400" dirty="0">
                <a:latin typeface="Alexandria" pitchFamily="2" charset="-78"/>
                <a:cs typeface="Alexandria" pitchFamily="2" charset="-78"/>
              </a:rPr>
              <a:t>في هذا الإطار، لا بدّ للمشتغلين بالعلاقات العامة من الإلمام العميق بمبادئ الإقناع وأدوات التأثير، ليس فقط لتحقيق أهداف المؤسسة، وإنما أيضاً لبناء علاقة طويلة الأمد مع الجمهور قوامها الاحترام والتفاعل والثقة.</a:t>
            </a:r>
          </a:p>
        </p:txBody>
      </p:sp>
    </p:spTree>
    <p:extLst>
      <p:ext uri="{BB962C8B-B14F-4D97-AF65-F5344CB8AC3E}">
        <p14:creationId xmlns:p14="http://schemas.microsoft.com/office/powerpoint/2010/main" val="189438280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7D137-2F40-D1C0-7C50-E5B3374EF3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E05F1F7-EC89-2ED1-4B38-97C6D5277659}"/>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562420C-00D5-5A70-7E4C-2CEA097CDEF4}"/>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F4DD98F-B738-FA1D-B019-F4F131B31B2F}"/>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9B85F4-92E1-C8F4-27EF-976032368D3B}"/>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85F0E52-16B2-E783-65FD-4F152C6F8A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DB64659-2ED3-D5A1-7733-6DD610BD22BE}"/>
              </a:ext>
            </a:extLst>
          </p:cNvPr>
          <p:cNvSpPr/>
          <p:nvPr/>
        </p:nvSpPr>
        <p:spPr>
          <a:xfrm>
            <a:off x="3261414" y="61800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استراتيجيات الإقناع</a:t>
            </a:r>
          </a:p>
        </p:txBody>
      </p:sp>
      <p:sp>
        <p:nvSpPr>
          <p:cNvPr id="10" name="TextBox 9">
            <a:extLst>
              <a:ext uri="{FF2B5EF4-FFF2-40B4-BE49-F238E27FC236}">
                <a16:creationId xmlns:a16="http://schemas.microsoft.com/office/drawing/2014/main" id="{71D9283A-415F-CB41-DB26-CE61E50AC10A}"/>
              </a:ext>
            </a:extLst>
          </p:cNvPr>
          <p:cNvSpPr txBox="1"/>
          <p:nvPr/>
        </p:nvSpPr>
        <p:spPr>
          <a:xfrm>
            <a:off x="558406" y="1522846"/>
            <a:ext cx="11146971" cy="1204048"/>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مفهوم الإقناع:</a:t>
            </a:r>
          </a:p>
          <a:p>
            <a:pPr algn="just" rtl="1">
              <a:lnSpc>
                <a:spcPct val="150000"/>
              </a:lnSpc>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هو  تواصل بشري يهدف إلى تعديل معتقدات وقيم ومواقف الآخرين يعتمد على فهم نفسيّة الأفراد واستخدام رسائل تؤثر على أفكارهم أو عواطفهم أو سلوكهم، وفقًا للسياق والهدف المرجوّ من التواصل.</a:t>
            </a:r>
            <a:endParaRPr lang="ar-EG" sz="1600" dirty="0"/>
          </a:p>
        </p:txBody>
      </p:sp>
      <p:sp>
        <p:nvSpPr>
          <p:cNvPr id="6" name="TextBox 5">
            <a:extLst>
              <a:ext uri="{FF2B5EF4-FFF2-40B4-BE49-F238E27FC236}">
                <a16:creationId xmlns:a16="http://schemas.microsoft.com/office/drawing/2014/main" id="{37B62446-061E-956F-A59B-3E16748CBA1A}"/>
              </a:ext>
            </a:extLst>
          </p:cNvPr>
          <p:cNvSpPr txBox="1"/>
          <p:nvPr/>
        </p:nvSpPr>
        <p:spPr>
          <a:xfrm>
            <a:off x="472273" y="3451609"/>
            <a:ext cx="11287646" cy="2220544"/>
          </a:xfrm>
          <a:prstGeom prst="rect">
            <a:avLst/>
          </a:prstGeom>
          <a:noFill/>
        </p:spPr>
        <p:txBody>
          <a:bodyPr wrap="square" rtlCol="1">
            <a:spAutoFit/>
          </a:bodyPr>
          <a:lstStyle/>
          <a:p>
            <a:pPr algn="just" rtl="1">
              <a:lnSpc>
                <a:spcPct val="150000"/>
              </a:lnSpc>
            </a:pPr>
            <a:r>
              <a:rPr lang="ar-EG" sz="1600" dirty="0">
                <a:solidFill>
                  <a:prstClr val="black"/>
                </a:solidFill>
                <a:latin typeface="Alexandria" pitchFamily="2" charset="-78"/>
                <a:cs typeface="Alexandria" pitchFamily="2" charset="-78"/>
              </a:rPr>
              <a:t>هي مجموعة من الأساليب والخطط النفسية والتواصلية التي تهدف إلى تغيير أو تعزيز مواقف وأفكار وسلوكيات الأفراد أو الجماعات بطريقة مدروسة ومؤثرة. تقوم هذه الاستراتيجيات على توظيف عناصر مثل المنطق، والعاطفة، والمصداقية، والاحتياجات النفسية والاجتماعية للجمهور، بغرض إيصال رسالة معينة ودفع المتلقي إلى التفاعل الإيجابي معها.</a:t>
            </a:r>
          </a:p>
          <a:p>
            <a:pPr algn="just" rtl="1">
              <a:lnSpc>
                <a:spcPct val="150000"/>
              </a:lnSpc>
            </a:pPr>
            <a:endParaRPr lang="ar-EG" sz="1400" dirty="0">
              <a:solidFill>
                <a:prstClr val="black"/>
              </a:solidFill>
              <a:latin typeface="Alexandria" pitchFamily="2" charset="-78"/>
              <a:cs typeface="Alexandria" pitchFamily="2" charset="-78"/>
            </a:endParaRPr>
          </a:p>
          <a:p>
            <a:pPr algn="just" rtl="1">
              <a:lnSpc>
                <a:spcPct val="150000"/>
              </a:lnSpc>
            </a:pPr>
            <a:r>
              <a:rPr lang="ar-EG" sz="1600" b="1" dirty="0">
                <a:solidFill>
                  <a:srgbClr val="00B0F0"/>
                </a:solidFill>
                <a:latin typeface="Alexandria" pitchFamily="2" charset="-78"/>
                <a:cs typeface="Alexandria" pitchFamily="2" charset="-78"/>
              </a:rPr>
              <a:t>بمعنى آخر:  </a:t>
            </a:r>
            <a:r>
              <a:rPr lang="ar-EG" sz="1600" dirty="0">
                <a:solidFill>
                  <a:prstClr val="black"/>
                </a:solidFill>
                <a:latin typeface="Alexandria" pitchFamily="2" charset="-78"/>
                <a:cs typeface="Alexandria" pitchFamily="2" charset="-78"/>
              </a:rPr>
              <a:t>فهي الأطر أو الخطط التي يعتمد عليها المتحدث أو الجهة المؤثرة في صياغة الرسائل الإقناعية، بما يتوافق مع خصائص الجمهور المستهدف، ووسائل الإعلام المستخدمة، والهدف النهائي من الإقناع</a:t>
            </a:r>
            <a:r>
              <a:rPr lang="ar-EG" sz="1600" dirty="0">
                <a:latin typeface="Alexandria" pitchFamily="2" charset="-78"/>
                <a:cs typeface="Alexandria" pitchFamily="2" charset="-78"/>
              </a:rPr>
              <a:t>.</a:t>
            </a:r>
          </a:p>
        </p:txBody>
      </p:sp>
      <p:sp>
        <p:nvSpPr>
          <p:cNvPr id="7" name="TextBox 6">
            <a:extLst>
              <a:ext uri="{FF2B5EF4-FFF2-40B4-BE49-F238E27FC236}">
                <a16:creationId xmlns:a16="http://schemas.microsoft.com/office/drawing/2014/main" id="{77E3796D-DE08-553C-C05F-CB3778EF3FE3}"/>
              </a:ext>
            </a:extLst>
          </p:cNvPr>
          <p:cNvSpPr txBox="1"/>
          <p:nvPr/>
        </p:nvSpPr>
        <p:spPr>
          <a:xfrm>
            <a:off x="8460715" y="2997609"/>
            <a:ext cx="3299204" cy="369332"/>
          </a:xfrm>
          <a:prstGeom prst="rect">
            <a:avLst/>
          </a:prstGeom>
          <a:noFill/>
        </p:spPr>
        <p:txBody>
          <a:bodyPr wrap="square" rtlCol="1">
            <a:spAutoFit/>
          </a:bodyPr>
          <a:lstStyle/>
          <a:p>
            <a:pPr algn="r" rtl="1"/>
            <a:r>
              <a:rPr lang="ar-EG" b="1" dirty="0">
                <a:solidFill>
                  <a:srgbClr val="00B0F0"/>
                </a:solidFill>
                <a:latin typeface="Alexandria" pitchFamily="2" charset="-78"/>
                <a:cs typeface="Alexandria" pitchFamily="2" charset="-78"/>
              </a:rPr>
              <a:t>مفهوم استراتيجيات الإقناع</a:t>
            </a:r>
            <a:r>
              <a:rPr lang="ar-EG" dirty="0"/>
              <a:t>:</a:t>
            </a:r>
          </a:p>
        </p:txBody>
      </p:sp>
    </p:spTree>
    <p:extLst>
      <p:ext uri="{BB962C8B-B14F-4D97-AF65-F5344CB8AC3E}">
        <p14:creationId xmlns:p14="http://schemas.microsoft.com/office/powerpoint/2010/main" val="94221645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551B6-6DF2-B425-D235-29E137220B5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006BB59-623C-12C5-84A9-1B804A32A2D4}"/>
              </a:ext>
            </a:extLst>
          </p:cNvPr>
          <p:cNvSpPr/>
          <p:nvPr/>
        </p:nvSpPr>
        <p:spPr>
          <a:xfrm flipV="1">
            <a:off x="2626178" y="449653"/>
            <a:ext cx="9115879" cy="5124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6769DB7-DBC0-E414-0315-BC76D0FB7AC3}"/>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3D350A-8D30-56D6-8015-F8EBD3FB70F6}"/>
              </a:ext>
            </a:extLst>
          </p:cNvPr>
          <p:cNvSpPr/>
          <p:nvPr/>
        </p:nvSpPr>
        <p:spPr>
          <a:xfrm>
            <a:off x="162325" y="1262949"/>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5897443-6E45-34B7-5A62-98821BA86607}"/>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E38EF13-335D-614B-C813-904242A753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F5C17DFE-7F0C-82DC-3912-2A789F082F60}"/>
              </a:ext>
            </a:extLst>
          </p:cNvPr>
          <p:cNvSpPr/>
          <p:nvPr/>
        </p:nvSpPr>
        <p:spPr>
          <a:xfrm>
            <a:off x="2700775" y="587369"/>
            <a:ext cx="7246583" cy="537863"/>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الأساس النظري للإقناع</a:t>
            </a:r>
          </a:p>
        </p:txBody>
      </p:sp>
      <p:graphicFrame>
        <p:nvGraphicFramePr>
          <p:cNvPr id="4" name="Diagram 3">
            <a:extLst>
              <a:ext uri="{FF2B5EF4-FFF2-40B4-BE49-F238E27FC236}">
                <a16:creationId xmlns:a16="http://schemas.microsoft.com/office/drawing/2014/main" id="{3DBB0DA0-18AC-826A-104F-84248FC5878C}"/>
              </a:ext>
            </a:extLst>
          </p:cNvPr>
          <p:cNvGraphicFramePr/>
          <p:nvPr>
            <p:extLst>
              <p:ext uri="{D42A27DB-BD31-4B8C-83A1-F6EECF244321}">
                <p14:modId xmlns:p14="http://schemas.microsoft.com/office/powerpoint/2010/main" val="3185502817"/>
              </p:ext>
            </p:extLst>
          </p:nvPr>
        </p:nvGraphicFramePr>
        <p:xfrm>
          <a:off x="495814" y="1445083"/>
          <a:ext cx="11053187" cy="48255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97889620"/>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5DC80A-BAB3-A8A1-A9EE-CED0C946FB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DF9765-F05E-4D26-4B21-EB1FB641A9ED}"/>
              </a:ext>
            </a:extLst>
          </p:cNvPr>
          <p:cNvSpPr/>
          <p:nvPr/>
        </p:nvSpPr>
        <p:spPr>
          <a:xfrm>
            <a:off x="2089366" y="51114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00D2890-5499-6028-F62C-8326C2921816}"/>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4CD7EFF-61FD-0C3D-ED29-92DF1CE60E63}"/>
              </a:ext>
            </a:extLst>
          </p:cNvPr>
          <p:cNvSpPr/>
          <p:nvPr/>
        </p:nvSpPr>
        <p:spPr>
          <a:xfrm>
            <a:off x="180431" y="1250719"/>
            <a:ext cx="11720167" cy="5224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B9BAB1E9-4B6A-15B2-F20B-041F79F8A720}"/>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754D3AB-2281-8F2F-D074-AF02235D7B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628" y="-20097"/>
            <a:ext cx="2305141" cy="1076343"/>
          </a:xfrm>
          <a:prstGeom prst="rect">
            <a:avLst/>
          </a:prstGeom>
        </p:spPr>
      </p:pic>
      <p:sp>
        <p:nvSpPr>
          <p:cNvPr id="3" name="Rectangle: Rounded Corners 2">
            <a:extLst>
              <a:ext uri="{FF2B5EF4-FFF2-40B4-BE49-F238E27FC236}">
                <a16:creationId xmlns:a16="http://schemas.microsoft.com/office/drawing/2014/main" id="{2797DEAC-4E9D-DEE5-2741-74B128890ADE}"/>
              </a:ext>
            </a:extLst>
          </p:cNvPr>
          <p:cNvSpPr/>
          <p:nvPr/>
        </p:nvSpPr>
        <p:spPr>
          <a:xfrm>
            <a:off x="1698171" y="612937"/>
            <a:ext cx="9334919" cy="537863"/>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نظريات المسار الواحد    </a:t>
            </a:r>
            <a:r>
              <a:rPr lang="en-US" sz="2800" b="1" dirty="0">
                <a:solidFill>
                  <a:schemeClr val="accent2"/>
                </a:solidFill>
                <a:latin typeface="Alexandria" pitchFamily="2" charset="-78"/>
                <a:cs typeface="Alexandria" pitchFamily="2" charset="-78"/>
              </a:rPr>
              <a:t>Single-Process Theories </a:t>
            </a:r>
            <a:endParaRPr lang="ar-EG" sz="2800" b="1" dirty="0">
              <a:solidFill>
                <a:schemeClr val="accent2"/>
              </a:solidFill>
              <a:latin typeface="Alexandria" pitchFamily="2" charset="-78"/>
              <a:cs typeface="Alexandria" pitchFamily="2" charset="-78"/>
            </a:endParaRPr>
          </a:p>
        </p:txBody>
      </p:sp>
      <p:sp>
        <p:nvSpPr>
          <p:cNvPr id="9" name="TextBox 8">
            <a:extLst>
              <a:ext uri="{FF2B5EF4-FFF2-40B4-BE49-F238E27FC236}">
                <a16:creationId xmlns:a16="http://schemas.microsoft.com/office/drawing/2014/main" id="{95E58283-A782-DE88-FC0A-8DE17B1E8C60}"/>
              </a:ext>
            </a:extLst>
          </p:cNvPr>
          <p:cNvSpPr txBox="1"/>
          <p:nvPr/>
        </p:nvSpPr>
        <p:spPr>
          <a:xfrm>
            <a:off x="4310744" y="1428260"/>
            <a:ext cx="7421204" cy="1938288"/>
          </a:xfrm>
          <a:prstGeom prst="rect">
            <a:avLst/>
          </a:prstGeom>
          <a:noFill/>
        </p:spPr>
        <p:txBody>
          <a:bodyPr wrap="square" rtlCol="1">
            <a:spAutoFit/>
          </a:bodyPr>
          <a:lstStyle/>
          <a:p>
            <a:pPr algn="just" rtl="1">
              <a:lnSpc>
                <a:spcPct val="150000"/>
              </a:lnSpc>
            </a:pPr>
            <a:r>
              <a:rPr lang="ar-EG" sz="1600" dirty="0">
                <a:latin typeface="Alexandria" pitchFamily="2" charset="-78"/>
                <a:cs typeface="Alexandria" pitchFamily="2" charset="-78"/>
              </a:rPr>
              <a:t>هي النظريات التي تفترض أن عملية الإقناع تسير في </a:t>
            </a:r>
            <a:r>
              <a:rPr lang="ar-EG" sz="1600" b="1" dirty="0">
                <a:latin typeface="Alexandria" pitchFamily="2" charset="-78"/>
                <a:cs typeface="Alexandria" pitchFamily="2" charset="-78"/>
              </a:rPr>
              <a:t>مسار واحد فقط داخل ذهن المتلقي.</a:t>
            </a:r>
          </a:p>
          <a:p>
            <a:pPr algn="just" rtl="1">
              <a:lnSpc>
                <a:spcPct val="150000"/>
              </a:lnSpc>
            </a:pPr>
            <a:r>
              <a:rPr lang="ar-EG" sz="1600" dirty="0">
                <a:latin typeface="Alexandria" pitchFamily="2" charset="-78"/>
                <a:cs typeface="Alexandria" pitchFamily="2" charset="-78"/>
              </a:rPr>
              <a:t> أي أن:«كل الجمهور يعالج الرسائل الإقناعية بالطريقة نفسها، </a:t>
            </a:r>
            <a:r>
              <a:rPr lang="ar-EG" sz="1600" b="1" dirty="0">
                <a:latin typeface="Alexandria" pitchFamily="2" charset="-78"/>
                <a:cs typeface="Alexandria" pitchFamily="2" charset="-78"/>
              </a:rPr>
              <a:t>دون تفرقة في مستوى الانتباه أو التفكير النقدي</a:t>
            </a:r>
            <a:r>
              <a:rPr lang="ar-EG" sz="1600" dirty="0">
                <a:latin typeface="Alexandria" pitchFamily="2" charset="-78"/>
                <a:cs typeface="Alexandria" pitchFamily="2" charset="-78"/>
              </a:rPr>
              <a:t>.»</a:t>
            </a:r>
          </a:p>
          <a:p>
            <a:pPr algn="just" rtl="1">
              <a:lnSpc>
                <a:spcPct val="150000"/>
              </a:lnSpc>
            </a:pPr>
            <a:r>
              <a:rPr lang="ar-EG" b="1" dirty="0">
                <a:solidFill>
                  <a:schemeClr val="accent2"/>
                </a:solidFill>
                <a:latin typeface="Alexandria" pitchFamily="2" charset="-78"/>
                <a:cs typeface="Alexandria" pitchFamily="2" charset="-78"/>
              </a:rPr>
              <a:t> </a:t>
            </a:r>
            <a:endParaRPr lang="ar-EG" sz="1400" dirty="0">
              <a:latin typeface="Alexandria" pitchFamily="2" charset="-78"/>
              <a:cs typeface="Alexandria" pitchFamily="2" charset="-78"/>
            </a:endParaRPr>
          </a:p>
        </p:txBody>
      </p:sp>
      <p:graphicFrame>
        <p:nvGraphicFramePr>
          <p:cNvPr id="7" name="Diagram 6">
            <a:extLst>
              <a:ext uri="{FF2B5EF4-FFF2-40B4-BE49-F238E27FC236}">
                <a16:creationId xmlns:a16="http://schemas.microsoft.com/office/drawing/2014/main" id="{C434A201-A9C5-CBAF-91A1-9AF12CB7C4B6}"/>
              </a:ext>
            </a:extLst>
          </p:cNvPr>
          <p:cNvGraphicFramePr/>
          <p:nvPr>
            <p:extLst>
              <p:ext uri="{D42A27DB-BD31-4B8C-83A1-F6EECF244321}">
                <p14:modId xmlns:p14="http://schemas.microsoft.com/office/powerpoint/2010/main" val="2855454359"/>
              </p:ext>
            </p:extLst>
          </p:nvPr>
        </p:nvGraphicFramePr>
        <p:xfrm>
          <a:off x="-320262" y="1320945"/>
          <a:ext cx="6749482" cy="48685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EE32F7BA-17DF-2550-24BD-4C5B506D5F6F}"/>
              </a:ext>
            </a:extLst>
          </p:cNvPr>
          <p:cNvSpPr txBox="1"/>
          <p:nvPr/>
        </p:nvSpPr>
        <p:spPr>
          <a:xfrm>
            <a:off x="5928527" y="3045099"/>
            <a:ext cx="5858906" cy="3739485"/>
          </a:xfrm>
          <a:prstGeom prst="rect">
            <a:avLst/>
          </a:prstGeom>
          <a:noFill/>
        </p:spPr>
        <p:txBody>
          <a:bodyPr wrap="square" rtlCol="1">
            <a:spAutoFit/>
          </a:bodyPr>
          <a:lstStyle/>
          <a:p>
            <a:pPr algn="just" rtl="1">
              <a:lnSpc>
                <a:spcPct val="150000"/>
              </a:lnSpc>
            </a:pPr>
            <a:r>
              <a:rPr lang="ar-EG" b="1" dirty="0">
                <a:solidFill>
                  <a:schemeClr val="accent2"/>
                </a:solidFill>
                <a:latin typeface="Alexandria" pitchFamily="2" charset="-78"/>
                <a:cs typeface="Alexandria" pitchFamily="2" charset="-78"/>
              </a:rPr>
              <a:t>خصائصها:</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تعتمد على مسار معرفي أو نفسي واحد في تفسير التغيير في الاتجاه أو السلوك.</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لا تميز بين طرق مختلفة لمعالجة الرسالة (عكس نظريات المسارين).</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تركّز غالبًا على الاضطراب أو التوتر الداخلي الذي يدفع الفرد إلى التغيير.</a:t>
            </a:r>
          </a:p>
          <a:p>
            <a:endParaRPr lang="ar-EG" dirty="0"/>
          </a:p>
        </p:txBody>
      </p:sp>
    </p:spTree>
    <p:extLst>
      <p:ext uri="{BB962C8B-B14F-4D97-AF65-F5344CB8AC3E}">
        <p14:creationId xmlns:p14="http://schemas.microsoft.com/office/powerpoint/2010/main" val="228423267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E636B6-B42D-1C63-CC94-E2BB2B56AD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1557DFA-0279-D1AF-7CA4-9A90B72FDA06}"/>
              </a:ext>
            </a:extLst>
          </p:cNvPr>
          <p:cNvSpPr/>
          <p:nvPr/>
        </p:nvSpPr>
        <p:spPr>
          <a:xfrm flipV="1">
            <a:off x="2626179" y="455181"/>
            <a:ext cx="907010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7219CBE-F2D1-31B8-E6F7-95255F648121}"/>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CF6B3D1-AC93-9977-89A7-08B8C037CDD5}"/>
              </a:ext>
            </a:extLst>
          </p:cNvPr>
          <p:cNvSpPr/>
          <p:nvPr/>
        </p:nvSpPr>
        <p:spPr>
          <a:xfrm>
            <a:off x="162325" y="1262949"/>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 </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27BED9A-6F6B-ED20-CECE-15ACC9A9F550}"/>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CCF26EC-23A3-4325-5E88-C0ADCD4EA7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5FBA3E4F-B87B-A12A-6F97-8BE12B406604}"/>
              </a:ext>
            </a:extLst>
          </p:cNvPr>
          <p:cNvSpPr txBox="1"/>
          <p:nvPr/>
        </p:nvSpPr>
        <p:spPr>
          <a:xfrm>
            <a:off x="5144756" y="1570298"/>
            <a:ext cx="6441491" cy="460960"/>
          </a:xfrm>
          <a:prstGeom prst="rect">
            <a:avLst/>
          </a:prstGeom>
          <a:noFill/>
        </p:spPr>
        <p:txBody>
          <a:bodyPr wrap="square" rtlCol="1">
            <a:spAutoFit/>
          </a:bodyPr>
          <a:lstStyle/>
          <a:p>
            <a:pPr algn="just" rtl="1">
              <a:lnSpc>
                <a:spcPct val="150000"/>
              </a:lnSpc>
            </a:pPr>
            <a:r>
              <a:rPr lang="ar-EG" b="1" dirty="0">
                <a:solidFill>
                  <a:srgbClr val="00B0F0"/>
                </a:solidFill>
                <a:latin typeface="Alexandria" pitchFamily="2" charset="-78"/>
                <a:cs typeface="Alexandria" pitchFamily="2" charset="-78"/>
              </a:rPr>
              <a:t>نظرية التنافر  المعرفي:</a:t>
            </a:r>
            <a:r>
              <a:rPr lang="en-US" b="1" dirty="0">
                <a:solidFill>
                  <a:srgbClr val="00B0F0"/>
                </a:solidFill>
                <a:latin typeface="Alexandria" pitchFamily="2" charset="-78"/>
                <a:cs typeface="Alexandria" pitchFamily="2" charset="-78"/>
              </a:rPr>
              <a:t>Cognitive Dissonance Theory</a:t>
            </a:r>
            <a:endParaRPr lang="ar-EG" b="1" dirty="0">
              <a:solidFill>
                <a:srgbClr val="00B0F0"/>
              </a:solidFill>
              <a:latin typeface="Alexandria" pitchFamily="2" charset="-78"/>
              <a:cs typeface="Alexandria" pitchFamily="2" charset="-78"/>
            </a:endParaRPr>
          </a:p>
        </p:txBody>
      </p:sp>
      <p:sp>
        <p:nvSpPr>
          <p:cNvPr id="4" name="Rectangle: Rounded Corners 3">
            <a:extLst>
              <a:ext uri="{FF2B5EF4-FFF2-40B4-BE49-F238E27FC236}">
                <a16:creationId xmlns:a16="http://schemas.microsoft.com/office/drawing/2014/main" id="{F433ECA4-C529-1348-1111-8BAE4C58EA41}"/>
              </a:ext>
            </a:extLst>
          </p:cNvPr>
          <p:cNvSpPr/>
          <p:nvPr/>
        </p:nvSpPr>
        <p:spPr>
          <a:xfrm>
            <a:off x="2700775" y="587369"/>
            <a:ext cx="7890188" cy="537863"/>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من نظريات المسار الواحد </a:t>
            </a:r>
          </a:p>
        </p:txBody>
      </p:sp>
      <p:sp>
        <p:nvSpPr>
          <p:cNvPr id="3" name="TextBox 2">
            <a:extLst>
              <a:ext uri="{FF2B5EF4-FFF2-40B4-BE49-F238E27FC236}">
                <a16:creationId xmlns:a16="http://schemas.microsoft.com/office/drawing/2014/main" id="{C7EA6AB4-794B-9E15-F127-C12FC77DB394}"/>
              </a:ext>
            </a:extLst>
          </p:cNvPr>
          <p:cNvSpPr txBox="1"/>
          <p:nvPr/>
        </p:nvSpPr>
        <p:spPr>
          <a:xfrm>
            <a:off x="532564" y="2127710"/>
            <a:ext cx="11163718" cy="789383"/>
          </a:xfrm>
          <a:prstGeom prst="rect">
            <a:avLst/>
          </a:prstGeom>
          <a:noFill/>
        </p:spPr>
        <p:txBody>
          <a:bodyPr wrap="square" rtlCol="1">
            <a:spAutoFit/>
          </a:bodyPr>
          <a:lstStyle/>
          <a:p>
            <a:pPr algn="just" rtl="1">
              <a:lnSpc>
                <a:spcPct val="150000"/>
              </a:lnSpc>
            </a:pPr>
            <a:r>
              <a:rPr lang="ar-EG" sz="1600" b="1" dirty="0">
                <a:solidFill>
                  <a:schemeClr val="accent2">
                    <a:lumMod val="75000"/>
                  </a:schemeClr>
                </a:solidFill>
                <a:latin typeface="Alexandria" pitchFamily="2" charset="-78"/>
                <a:cs typeface="Alexandria" pitchFamily="2" charset="-78"/>
              </a:rPr>
              <a:t>الفكرة الرئيسية: </a:t>
            </a:r>
            <a:r>
              <a:rPr lang="ar-EG" sz="1600" dirty="0">
                <a:latin typeface="Alexandria" pitchFamily="2" charset="-78"/>
                <a:cs typeface="Alexandria" pitchFamily="2" charset="-78"/>
              </a:rPr>
              <a:t>الأفراد لا يتحملون التناقض بين أفكارهم وسلوكهم، فيسعى الفرد إلى الاتساق الداخلي بين معتقداته وسلوكياته.</a:t>
            </a:r>
          </a:p>
        </p:txBody>
      </p:sp>
      <p:sp>
        <p:nvSpPr>
          <p:cNvPr id="6" name="TextBox 5">
            <a:extLst>
              <a:ext uri="{FF2B5EF4-FFF2-40B4-BE49-F238E27FC236}">
                <a16:creationId xmlns:a16="http://schemas.microsoft.com/office/drawing/2014/main" id="{2CEAF7B6-7F0A-9184-C99E-1D482272AECE}"/>
              </a:ext>
            </a:extLst>
          </p:cNvPr>
          <p:cNvSpPr txBox="1"/>
          <p:nvPr/>
        </p:nvSpPr>
        <p:spPr>
          <a:xfrm>
            <a:off x="309508" y="3013545"/>
            <a:ext cx="11572984" cy="1204882"/>
          </a:xfrm>
          <a:prstGeom prst="rect">
            <a:avLst/>
          </a:prstGeom>
          <a:noFill/>
        </p:spPr>
        <p:txBody>
          <a:bodyPr wrap="square" rtlCol="1">
            <a:spAutoFit/>
          </a:bodyPr>
          <a:lstStyle/>
          <a:p>
            <a:pPr algn="just" rtl="1">
              <a:lnSpc>
                <a:spcPct val="150000"/>
              </a:lnSpc>
            </a:pPr>
            <a:r>
              <a:rPr lang="ar-EG" sz="1600" b="1" dirty="0">
                <a:solidFill>
                  <a:schemeClr val="accent2">
                    <a:lumMod val="75000"/>
                  </a:schemeClr>
                </a:solidFill>
                <a:latin typeface="Alexandria" pitchFamily="2" charset="-78"/>
                <a:cs typeface="Alexandria" pitchFamily="2" charset="-78"/>
              </a:rPr>
              <a:t>الفرضية الأساسية: </a:t>
            </a:r>
            <a:r>
              <a:rPr lang="ar-EG" sz="1600" dirty="0">
                <a:latin typeface="Alexandria" pitchFamily="2" charset="-78"/>
                <a:cs typeface="Alexandria" pitchFamily="2" charset="-78"/>
              </a:rPr>
              <a:t>تفترض النظرية أن الأفراد يسعون لتجنب التناقض بين مواقفهم وسلوكياتهم، فالإنسان يفضّل العلاقات المتسقة والمترابطة داخليًا (أي "المتوازنة") بين معتقداته، مشاعره، وسلوكياته. وعندما يحدث عدم اتساق (عدم توازن)، يشعر الفرد بـالتوتر النفسي، و يسعى إلى تقليله عبر تعديل سلوكه أو معتقداته.</a:t>
            </a:r>
          </a:p>
        </p:txBody>
      </p:sp>
      <p:sp>
        <p:nvSpPr>
          <p:cNvPr id="7" name="TextBox 6">
            <a:extLst>
              <a:ext uri="{FF2B5EF4-FFF2-40B4-BE49-F238E27FC236}">
                <a16:creationId xmlns:a16="http://schemas.microsoft.com/office/drawing/2014/main" id="{4094CD21-A1DC-D057-C526-B09473FD0032}"/>
              </a:ext>
            </a:extLst>
          </p:cNvPr>
          <p:cNvSpPr txBox="1"/>
          <p:nvPr/>
        </p:nvSpPr>
        <p:spPr>
          <a:xfrm>
            <a:off x="1208314" y="4543416"/>
            <a:ext cx="10487968" cy="1158715"/>
          </a:xfrm>
          <a:prstGeom prst="rect">
            <a:avLst/>
          </a:prstGeom>
          <a:noFill/>
        </p:spPr>
        <p:txBody>
          <a:bodyPr wrap="square" rtlCol="1">
            <a:spAutoFit/>
          </a:bodyPr>
          <a:lstStyle/>
          <a:p>
            <a:pPr algn="just" rtl="1">
              <a:lnSpc>
                <a:spcPct val="150000"/>
              </a:lnSpc>
            </a:pPr>
            <a:r>
              <a:rPr lang="ar-EG" sz="1600" b="1" dirty="0">
                <a:solidFill>
                  <a:schemeClr val="accent2">
                    <a:lumMod val="75000"/>
                  </a:schemeClr>
                </a:solidFill>
                <a:latin typeface="Alexandria" pitchFamily="2" charset="-78"/>
                <a:cs typeface="Alexandria" pitchFamily="2" charset="-78"/>
              </a:rPr>
              <a:t>مثال: </a:t>
            </a:r>
            <a:r>
              <a:rPr lang="ar-EG" sz="1600" dirty="0">
                <a:latin typeface="Alexandria" pitchFamily="2" charset="-78"/>
                <a:cs typeface="Alexandria" pitchFamily="2" charset="-78"/>
              </a:rPr>
              <a:t>حملة بيئية من مؤسسة حكومية بعنوان: "أنت تحب بلدك، إذن لا ترمِ القمامة في الشارع".</a:t>
            </a:r>
          </a:p>
          <a:p>
            <a:pPr algn="just" rtl="1">
              <a:lnSpc>
                <a:spcPct val="150000"/>
              </a:lnSpc>
            </a:pPr>
            <a:r>
              <a:rPr lang="ar-EG" sz="1600" dirty="0">
                <a:latin typeface="Alexandria" pitchFamily="2" charset="-78"/>
                <a:cs typeface="Alexandria" pitchFamily="2" charset="-78"/>
              </a:rPr>
              <a:t>إذا كان الفرد يؤمن بالوطنية لكنه يرمي النفايات، سيشعر بالتنافر : إما أن يغيّر سلوكه أو يبرر أفعاله</a:t>
            </a:r>
          </a:p>
          <a:p>
            <a:pPr algn="just" rtl="1">
              <a:lnSpc>
                <a:spcPct val="150000"/>
              </a:lnSpc>
            </a:pPr>
            <a:r>
              <a:rPr lang="ar-EG" sz="1600" b="1" dirty="0">
                <a:solidFill>
                  <a:schemeClr val="accent2">
                    <a:lumMod val="75000"/>
                  </a:schemeClr>
                </a:solidFill>
                <a:latin typeface="Alexandria" pitchFamily="2" charset="-78"/>
                <a:cs typeface="Alexandria" pitchFamily="2" charset="-78"/>
              </a:rPr>
              <a:t>النتيجة: </a:t>
            </a:r>
            <a:r>
              <a:rPr lang="ar-EG" sz="1600" dirty="0">
                <a:latin typeface="Alexandria" pitchFamily="2" charset="-78"/>
                <a:cs typeface="Alexandria" pitchFamily="2" charset="-78"/>
              </a:rPr>
              <a:t>الحملة تدفعه لتعديل سلوكه لتقليل التناقض.	</a:t>
            </a:r>
          </a:p>
        </p:txBody>
      </p:sp>
    </p:spTree>
    <p:extLst>
      <p:ext uri="{BB962C8B-B14F-4D97-AF65-F5344CB8AC3E}">
        <p14:creationId xmlns:p14="http://schemas.microsoft.com/office/powerpoint/2010/main" val="159691496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544AF-0CE0-C7BC-B2B0-6DB71D2900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663B77-4D5A-C1B2-3C00-A3729FA5F01F}"/>
              </a:ext>
            </a:extLst>
          </p:cNvPr>
          <p:cNvSpPr/>
          <p:nvPr/>
        </p:nvSpPr>
        <p:spPr>
          <a:xfrm>
            <a:off x="2626179" y="500900"/>
            <a:ext cx="92563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EF47BC6-1A9C-442D-E7AF-E6A6D548D390}"/>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92554E1-6B95-CA14-6803-A6D2B534BDD3}"/>
              </a:ext>
            </a:extLst>
          </p:cNvPr>
          <p:cNvSpPr/>
          <p:nvPr/>
        </p:nvSpPr>
        <p:spPr>
          <a:xfrm>
            <a:off x="162325" y="1262949"/>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 </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51F3A77B-5CA8-4161-F12E-61BC58AAEA85}"/>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71CB69-67C4-D2EA-F418-F2DF31D97F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0EE92F0F-9B74-2413-7434-CE7240BC79FB}"/>
              </a:ext>
            </a:extLst>
          </p:cNvPr>
          <p:cNvSpPr txBox="1"/>
          <p:nvPr/>
        </p:nvSpPr>
        <p:spPr>
          <a:xfrm>
            <a:off x="5144756" y="1570298"/>
            <a:ext cx="6441491" cy="460960"/>
          </a:xfrm>
          <a:prstGeom prst="rect">
            <a:avLst/>
          </a:prstGeom>
          <a:noFill/>
        </p:spPr>
        <p:txBody>
          <a:bodyPr wrap="square" rtlCol="1">
            <a:spAutoFit/>
          </a:bodyPr>
          <a:lstStyle/>
          <a:p>
            <a:pPr algn="just" rtl="1">
              <a:lnSpc>
                <a:spcPct val="150000"/>
              </a:lnSpc>
            </a:pPr>
            <a:r>
              <a:rPr lang="ar-EG" b="1" dirty="0">
                <a:solidFill>
                  <a:srgbClr val="00B0F0"/>
                </a:solidFill>
                <a:latin typeface="Alexandria" pitchFamily="2" charset="-78"/>
                <a:cs typeface="Alexandria" pitchFamily="2" charset="-78"/>
              </a:rPr>
              <a:t>نظرية التوازن  المعرفي:</a:t>
            </a:r>
            <a:r>
              <a:rPr lang="en-US" b="1" dirty="0">
                <a:solidFill>
                  <a:srgbClr val="00B0F0"/>
                </a:solidFill>
                <a:latin typeface="Alexandria" pitchFamily="2" charset="-78"/>
                <a:cs typeface="Alexandria" pitchFamily="2" charset="-78"/>
              </a:rPr>
              <a:t>Cognitive Balance  Theory</a:t>
            </a:r>
            <a:endParaRPr lang="ar-EG" b="1" dirty="0">
              <a:solidFill>
                <a:srgbClr val="00B0F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B91680FC-A1EC-1B08-BAA3-55D768C107ED}"/>
              </a:ext>
            </a:extLst>
          </p:cNvPr>
          <p:cNvSpPr txBox="1"/>
          <p:nvPr/>
        </p:nvSpPr>
        <p:spPr>
          <a:xfrm>
            <a:off x="532564" y="2127710"/>
            <a:ext cx="11163718" cy="420051"/>
          </a:xfrm>
          <a:prstGeom prst="rect">
            <a:avLst/>
          </a:prstGeom>
          <a:noFill/>
        </p:spPr>
        <p:txBody>
          <a:bodyPr wrap="square" rtlCol="1">
            <a:spAutoFit/>
          </a:bodyPr>
          <a:lstStyle/>
          <a:p>
            <a:pPr algn="just" rtl="1">
              <a:lnSpc>
                <a:spcPct val="150000"/>
              </a:lnSpc>
            </a:pPr>
            <a:r>
              <a:rPr lang="ar-EG" sz="1600" b="1" dirty="0">
                <a:solidFill>
                  <a:schemeClr val="accent2">
                    <a:lumMod val="75000"/>
                  </a:schemeClr>
                </a:solidFill>
                <a:latin typeface="Alexandria" pitchFamily="2" charset="-78"/>
                <a:cs typeface="Alexandria" pitchFamily="2" charset="-78"/>
              </a:rPr>
              <a:t>الفكرة الرئيسية: </a:t>
            </a:r>
            <a:r>
              <a:rPr lang="ar-EG" sz="1600" dirty="0">
                <a:latin typeface="Alexandria" pitchFamily="2" charset="-78"/>
                <a:cs typeface="Alexandria" pitchFamily="2" charset="-78"/>
              </a:rPr>
              <a:t>الأفراد يسعون إلى التوازن والتناسق  في علاقاتهم ومواقفهم تجاه الآخرين والأفكار.</a:t>
            </a:r>
          </a:p>
        </p:txBody>
      </p:sp>
      <p:sp>
        <p:nvSpPr>
          <p:cNvPr id="6" name="TextBox 5">
            <a:extLst>
              <a:ext uri="{FF2B5EF4-FFF2-40B4-BE49-F238E27FC236}">
                <a16:creationId xmlns:a16="http://schemas.microsoft.com/office/drawing/2014/main" id="{D4EE02EC-9362-9371-83A0-ACB21953CFE1}"/>
              </a:ext>
            </a:extLst>
          </p:cNvPr>
          <p:cNvSpPr txBox="1"/>
          <p:nvPr/>
        </p:nvSpPr>
        <p:spPr>
          <a:xfrm>
            <a:off x="309508" y="2747588"/>
            <a:ext cx="11572984" cy="789383"/>
          </a:xfrm>
          <a:prstGeom prst="rect">
            <a:avLst/>
          </a:prstGeom>
          <a:noFill/>
        </p:spPr>
        <p:txBody>
          <a:bodyPr wrap="square" rtlCol="1">
            <a:spAutoFit/>
          </a:bodyPr>
          <a:lstStyle/>
          <a:p>
            <a:pPr algn="just" rtl="1">
              <a:lnSpc>
                <a:spcPct val="150000"/>
              </a:lnSpc>
            </a:pPr>
            <a:r>
              <a:rPr lang="ar-EG" sz="1600" b="1" dirty="0">
                <a:solidFill>
                  <a:schemeClr val="accent2">
                    <a:lumMod val="75000"/>
                  </a:schemeClr>
                </a:solidFill>
                <a:latin typeface="Alexandria" pitchFamily="2" charset="-78"/>
                <a:cs typeface="Alexandria" pitchFamily="2" charset="-78"/>
              </a:rPr>
              <a:t>الفرضية الأساسية: </a:t>
            </a:r>
            <a:r>
              <a:rPr lang="ar-EG" sz="1600" dirty="0">
                <a:latin typeface="Alexandria" pitchFamily="2" charset="-78"/>
                <a:cs typeface="Alexandria" pitchFamily="2" charset="-78"/>
              </a:rPr>
              <a:t>تفترض النظرية أنه إذا حدث خلل في العلاقة بين "الشخص – الشخص الآخر – الموضوع"، يسعى الفرد لإعادة التوازن بتعديل أحد المواقف ليحافظ على التوازن.</a:t>
            </a:r>
          </a:p>
        </p:txBody>
      </p:sp>
      <p:sp>
        <p:nvSpPr>
          <p:cNvPr id="7" name="TextBox 6">
            <a:extLst>
              <a:ext uri="{FF2B5EF4-FFF2-40B4-BE49-F238E27FC236}">
                <a16:creationId xmlns:a16="http://schemas.microsoft.com/office/drawing/2014/main" id="{EEFB1F59-2D35-E751-9B17-676F1ED9B96D}"/>
              </a:ext>
            </a:extLst>
          </p:cNvPr>
          <p:cNvSpPr txBox="1"/>
          <p:nvPr/>
        </p:nvSpPr>
        <p:spPr>
          <a:xfrm>
            <a:off x="733530" y="4050781"/>
            <a:ext cx="11019885" cy="1158715"/>
          </a:xfrm>
          <a:prstGeom prst="rect">
            <a:avLst/>
          </a:prstGeom>
          <a:noFill/>
        </p:spPr>
        <p:txBody>
          <a:bodyPr wrap="square" rtlCol="1">
            <a:spAutoFit/>
          </a:bodyPr>
          <a:lstStyle/>
          <a:p>
            <a:pPr algn="just" rtl="1">
              <a:lnSpc>
                <a:spcPct val="150000"/>
              </a:lnSpc>
            </a:pPr>
            <a:r>
              <a:rPr lang="ar-EG" sz="1600" b="1" dirty="0">
                <a:solidFill>
                  <a:schemeClr val="accent2">
                    <a:lumMod val="75000"/>
                  </a:schemeClr>
                </a:solidFill>
                <a:latin typeface="Alexandria" pitchFamily="2" charset="-78"/>
                <a:cs typeface="Alexandria" pitchFamily="2" charset="-78"/>
              </a:rPr>
              <a:t>مثال: </a:t>
            </a:r>
            <a:r>
              <a:rPr lang="ar-EG" sz="1600" dirty="0">
                <a:latin typeface="Alexandria" pitchFamily="2" charset="-78"/>
                <a:cs typeface="Alexandria" pitchFamily="2" charset="-78"/>
              </a:rPr>
              <a:t>حملة علاقات عامة من منظمة خيرية تقول: "الفنانة المحبوبة (س) تدعم مرضى السرطان – كن مثلها وتبرّع الآن".</a:t>
            </a:r>
          </a:p>
          <a:p>
            <a:pPr algn="just" rtl="1">
              <a:lnSpc>
                <a:spcPct val="150000"/>
              </a:lnSpc>
            </a:pPr>
            <a:r>
              <a:rPr lang="ar-EG" sz="1600" dirty="0">
                <a:latin typeface="Alexandria" pitchFamily="2" charset="-78"/>
                <a:cs typeface="Alexandria" pitchFamily="2" charset="-78"/>
              </a:rPr>
              <a:t>الجمهور الذي يحب هذه الفنانة لكنه لم يتبرع قد يشعر بعدم التوازن،</a:t>
            </a:r>
          </a:p>
          <a:p>
            <a:pPr algn="just" rtl="1">
              <a:lnSpc>
                <a:spcPct val="150000"/>
              </a:lnSpc>
            </a:pPr>
            <a:r>
              <a:rPr lang="ar-EG" sz="1600" b="1" dirty="0">
                <a:solidFill>
                  <a:schemeClr val="accent2">
                    <a:lumMod val="75000"/>
                  </a:schemeClr>
                </a:solidFill>
                <a:latin typeface="Alexandria" pitchFamily="2" charset="-78"/>
                <a:cs typeface="Alexandria" pitchFamily="2" charset="-78"/>
              </a:rPr>
              <a:t>النتيجة: </a:t>
            </a:r>
            <a:r>
              <a:rPr lang="ar-EG" sz="1600" dirty="0">
                <a:latin typeface="Alexandria" pitchFamily="2" charset="-78"/>
                <a:cs typeface="Alexandria" pitchFamily="2" charset="-78"/>
              </a:rPr>
              <a:t>مما يدفعه للتبرّع ليكون منسجمًا معها ومع مواقفه تجاهها.		</a:t>
            </a:r>
          </a:p>
        </p:txBody>
      </p:sp>
      <p:sp>
        <p:nvSpPr>
          <p:cNvPr id="8" name="Rectangle: Rounded Corners 7">
            <a:extLst>
              <a:ext uri="{FF2B5EF4-FFF2-40B4-BE49-F238E27FC236}">
                <a16:creationId xmlns:a16="http://schemas.microsoft.com/office/drawing/2014/main" id="{22A8DCA9-2BF5-C28A-F829-376506215449}"/>
              </a:ext>
            </a:extLst>
          </p:cNvPr>
          <p:cNvSpPr/>
          <p:nvPr/>
        </p:nvSpPr>
        <p:spPr>
          <a:xfrm>
            <a:off x="2700775" y="587369"/>
            <a:ext cx="7890188" cy="537863"/>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من نظريات المسار الواحد </a:t>
            </a:r>
          </a:p>
        </p:txBody>
      </p:sp>
    </p:spTree>
    <p:extLst>
      <p:ext uri="{BB962C8B-B14F-4D97-AF65-F5344CB8AC3E}">
        <p14:creationId xmlns:p14="http://schemas.microsoft.com/office/powerpoint/2010/main" val="169928001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5186C-21ED-94F4-6F30-061AECAD63E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F8C926A-0B76-3A4B-2E4D-65F032C81560}"/>
              </a:ext>
            </a:extLst>
          </p:cNvPr>
          <p:cNvSpPr/>
          <p:nvPr/>
        </p:nvSpPr>
        <p:spPr>
          <a:xfrm>
            <a:off x="2626179" y="500900"/>
            <a:ext cx="907010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8AC24EB-8A73-C042-FC34-7D7712890A14}"/>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9DCCCDE-0F29-B3B1-9F01-012093791209}"/>
              </a:ext>
            </a:extLst>
          </p:cNvPr>
          <p:cNvSpPr/>
          <p:nvPr/>
        </p:nvSpPr>
        <p:spPr>
          <a:xfrm>
            <a:off x="162325" y="1262949"/>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 </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56F43CD-B24C-9C23-72E6-C072F2F5DDDA}"/>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7C5D6C9-4BD6-BA08-BBB7-0F04E91404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3CB7DEBB-F7E0-F4A3-E037-B9EB8536D6B7}"/>
              </a:ext>
            </a:extLst>
          </p:cNvPr>
          <p:cNvSpPr txBox="1"/>
          <p:nvPr/>
        </p:nvSpPr>
        <p:spPr>
          <a:xfrm>
            <a:off x="5144756" y="1570298"/>
            <a:ext cx="6441491" cy="460960"/>
          </a:xfrm>
          <a:prstGeom prst="rect">
            <a:avLst/>
          </a:prstGeom>
          <a:noFill/>
        </p:spPr>
        <p:txBody>
          <a:bodyPr wrap="square" rtlCol="1">
            <a:spAutoFit/>
          </a:bodyPr>
          <a:lstStyle/>
          <a:p>
            <a:pPr algn="just" rtl="1">
              <a:lnSpc>
                <a:spcPct val="150000"/>
              </a:lnSpc>
            </a:pPr>
            <a:r>
              <a:rPr lang="ar-EG" b="1" dirty="0">
                <a:solidFill>
                  <a:srgbClr val="00B0F0"/>
                </a:solidFill>
                <a:latin typeface="Alexandria" pitchFamily="2" charset="-78"/>
                <a:cs typeface="Alexandria" pitchFamily="2" charset="-78"/>
              </a:rPr>
              <a:t>نظرية مصداقية المصدر :</a:t>
            </a:r>
            <a:r>
              <a:rPr lang="en-US" b="1" dirty="0">
                <a:solidFill>
                  <a:srgbClr val="00B0F0"/>
                </a:solidFill>
                <a:latin typeface="Alexandria" pitchFamily="2" charset="-78"/>
                <a:cs typeface="Alexandria" pitchFamily="2" charset="-78"/>
              </a:rPr>
              <a:t>Source Credibility Theory</a:t>
            </a:r>
            <a:endParaRPr lang="ar-EG" b="1" dirty="0">
              <a:solidFill>
                <a:srgbClr val="00B0F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96B6B6C5-B299-AD06-3ADF-1C35805A6ADB}"/>
              </a:ext>
            </a:extLst>
          </p:cNvPr>
          <p:cNvSpPr txBox="1"/>
          <p:nvPr/>
        </p:nvSpPr>
        <p:spPr>
          <a:xfrm>
            <a:off x="532564" y="2245816"/>
            <a:ext cx="11163718" cy="789383"/>
          </a:xfrm>
          <a:prstGeom prst="rect">
            <a:avLst/>
          </a:prstGeom>
          <a:noFill/>
        </p:spPr>
        <p:txBody>
          <a:bodyPr wrap="square" rtlCol="1">
            <a:spAutoFit/>
          </a:bodyPr>
          <a:lstStyle/>
          <a:p>
            <a:pPr algn="just" rtl="1">
              <a:lnSpc>
                <a:spcPct val="150000"/>
              </a:lnSpc>
            </a:pPr>
            <a:r>
              <a:rPr lang="ar-EG" sz="1600" b="1" dirty="0">
                <a:solidFill>
                  <a:schemeClr val="accent2">
                    <a:lumMod val="75000"/>
                  </a:schemeClr>
                </a:solidFill>
                <a:latin typeface="Alexandria" pitchFamily="2" charset="-78"/>
                <a:cs typeface="Alexandria" pitchFamily="2" charset="-78"/>
              </a:rPr>
              <a:t>الفكرة الرئيسية: </a:t>
            </a:r>
            <a:r>
              <a:rPr lang="ar-EG" sz="1600" dirty="0">
                <a:latin typeface="Alexandria" pitchFamily="2" charset="-78"/>
                <a:cs typeface="Alexandria" pitchFamily="2" charset="-78"/>
              </a:rPr>
              <a:t>الجمهور يميل إلى تصديق الرسائل الصادرة عن مصادر موثوقة ومحبوبة، فالمصدر الموثوق يعزز تأثير الرسالة.</a:t>
            </a:r>
          </a:p>
        </p:txBody>
      </p:sp>
      <p:sp>
        <p:nvSpPr>
          <p:cNvPr id="6" name="TextBox 5">
            <a:extLst>
              <a:ext uri="{FF2B5EF4-FFF2-40B4-BE49-F238E27FC236}">
                <a16:creationId xmlns:a16="http://schemas.microsoft.com/office/drawing/2014/main" id="{B7150337-B485-552C-F75E-57C05C9EBEFE}"/>
              </a:ext>
            </a:extLst>
          </p:cNvPr>
          <p:cNvSpPr txBox="1"/>
          <p:nvPr/>
        </p:nvSpPr>
        <p:spPr>
          <a:xfrm>
            <a:off x="235916" y="3157915"/>
            <a:ext cx="11572984" cy="789383"/>
          </a:xfrm>
          <a:prstGeom prst="rect">
            <a:avLst/>
          </a:prstGeom>
          <a:noFill/>
        </p:spPr>
        <p:txBody>
          <a:bodyPr wrap="square" rtlCol="1">
            <a:spAutoFit/>
          </a:bodyPr>
          <a:lstStyle/>
          <a:p>
            <a:pPr algn="just" rtl="1">
              <a:lnSpc>
                <a:spcPct val="150000"/>
              </a:lnSpc>
            </a:pPr>
            <a:r>
              <a:rPr lang="ar-EG" sz="1600" b="1" dirty="0">
                <a:solidFill>
                  <a:schemeClr val="accent2">
                    <a:lumMod val="75000"/>
                  </a:schemeClr>
                </a:solidFill>
                <a:latin typeface="Alexandria" pitchFamily="2" charset="-78"/>
                <a:cs typeface="Alexandria" pitchFamily="2" charset="-78"/>
              </a:rPr>
              <a:t>الفرضية الأساسية: </a:t>
            </a:r>
            <a:r>
              <a:rPr lang="ar-EG" sz="1600" dirty="0">
                <a:latin typeface="Alexandria" pitchFamily="2" charset="-78"/>
                <a:cs typeface="Alexandria" pitchFamily="2" charset="-78"/>
              </a:rPr>
              <a:t>تفترض النظرية أن المرسل ذو المصداقية (خبير، صادق، جذاب) يجعل الرسالة أكثر تأثيرًا، بغضّ النظر عن مضمونها التفصيلي، فالجمهور يصدق الخبير أكثر من الرسالة نفسها.</a:t>
            </a:r>
          </a:p>
        </p:txBody>
      </p:sp>
      <p:sp>
        <p:nvSpPr>
          <p:cNvPr id="7" name="TextBox 6">
            <a:extLst>
              <a:ext uri="{FF2B5EF4-FFF2-40B4-BE49-F238E27FC236}">
                <a16:creationId xmlns:a16="http://schemas.microsoft.com/office/drawing/2014/main" id="{34DE7F94-76C6-88DE-CE1E-2B65E3874ED4}"/>
              </a:ext>
            </a:extLst>
          </p:cNvPr>
          <p:cNvSpPr txBox="1"/>
          <p:nvPr/>
        </p:nvSpPr>
        <p:spPr>
          <a:xfrm>
            <a:off x="475431" y="4251923"/>
            <a:ext cx="11220851" cy="789383"/>
          </a:xfrm>
          <a:prstGeom prst="rect">
            <a:avLst/>
          </a:prstGeom>
          <a:noFill/>
        </p:spPr>
        <p:txBody>
          <a:bodyPr wrap="square" rtlCol="1">
            <a:spAutoFit/>
          </a:bodyPr>
          <a:lstStyle/>
          <a:p>
            <a:pPr algn="just" rtl="1">
              <a:lnSpc>
                <a:spcPct val="150000"/>
              </a:lnSpc>
            </a:pPr>
            <a:r>
              <a:rPr lang="ar-EG" sz="1600" b="1" dirty="0">
                <a:solidFill>
                  <a:schemeClr val="accent2">
                    <a:lumMod val="75000"/>
                  </a:schemeClr>
                </a:solidFill>
                <a:latin typeface="Alexandria" pitchFamily="2" charset="-78"/>
                <a:cs typeface="Alexandria" pitchFamily="2" charset="-78"/>
              </a:rPr>
              <a:t>مثال: </a:t>
            </a:r>
            <a:r>
              <a:rPr lang="ar-EG" sz="1600" dirty="0">
                <a:latin typeface="Alexandria" pitchFamily="2" charset="-78"/>
                <a:cs typeface="Alexandria" pitchFamily="2" charset="-78"/>
              </a:rPr>
              <a:t>حملة توعية ضد المخدرات تنظمها وزارة الصحة، يظهر فيها طبيب شهير أو خبير معروف يتحدث مباشرة عن الأضرار.</a:t>
            </a:r>
          </a:p>
          <a:p>
            <a:pPr algn="just" rtl="1">
              <a:lnSpc>
                <a:spcPct val="150000"/>
              </a:lnSpc>
            </a:pPr>
            <a:r>
              <a:rPr lang="ar-EG" sz="1600" b="1" dirty="0">
                <a:solidFill>
                  <a:schemeClr val="accent2">
                    <a:lumMod val="75000"/>
                  </a:schemeClr>
                </a:solidFill>
                <a:latin typeface="Alexandria" pitchFamily="2" charset="-78"/>
                <a:cs typeface="Alexandria" pitchFamily="2" charset="-78"/>
              </a:rPr>
              <a:t>النتيجة: </a:t>
            </a:r>
            <a:r>
              <a:rPr lang="ar-EG" sz="1600" dirty="0">
                <a:latin typeface="Alexandria" pitchFamily="2" charset="-78"/>
                <a:cs typeface="Alexandria" pitchFamily="2" charset="-78"/>
              </a:rPr>
              <a:t>الجمهور يثق به ويقتنع بسهولة بسبب سلطة المصدر " العلمية أو الأجتماعية".</a:t>
            </a:r>
          </a:p>
        </p:txBody>
      </p:sp>
      <p:sp>
        <p:nvSpPr>
          <p:cNvPr id="11" name="Rectangle: Rounded Corners 10">
            <a:extLst>
              <a:ext uri="{FF2B5EF4-FFF2-40B4-BE49-F238E27FC236}">
                <a16:creationId xmlns:a16="http://schemas.microsoft.com/office/drawing/2014/main" id="{ED8AB7C2-D2A4-7F11-5545-F64C0D55FA3A}"/>
              </a:ext>
            </a:extLst>
          </p:cNvPr>
          <p:cNvSpPr/>
          <p:nvPr/>
        </p:nvSpPr>
        <p:spPr>
          <a:xfrm>
            <a:off x="2700775" y="587369"/>
            <a:ext cx="7890188" cy="537863"/>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من نظريات المسار الواحد </a:t>
            </a:r>
          </a:p>
        </p:txBody>
      </p:sp>
    </p:spTree>
    <p:extLst>
      <p:ext uri="{BB962C8B-B14F-4D97-AF65-F5344CB8AC3E}">
        <p14:creationId xmlns:p14="http://schemas.microsoft.com/office/powerpoint/2010/main" val="415134672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FAF9D-EA8A-C536-7072-CB007B0A698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F490BA-45C7-DA7A-061A-CB0367A1633B}"/>
              </a:ext>
            </a:extLst>
          </p:cNvPr>
          <p:cNvSpPr/>
          <p:nvPr/>
        </p:nvSpPr>
        <p:spPr>
          <a:xfrm>
            <a:off x="2089366" y="51114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AC0D67-D71A-32CF-7FDD-5AAC4DAFEC9B}"/>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1248329-ECA2-B3A8-69E5-AA9FC4D4C606}"/>
              </a:ext>
            </a:extLst>
          </p:cNvPr>
          <p:cNvSpPr/>
          <p:nvPr/>
        </p:nvSpPr>
        <p:spPr>
          <a:xfrm>
            <a:off x="180431" y="1250719"/>
            <a:ext cx="11720167" cy="5224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7603F846-6168-6CF7-CA48-12CE59B103D4}"/>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5A421DD-508E-26B2-8215-2851531929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628" y="-20097"/>
            <a:ext cx="2305141" cy="1076343"/>
          </a:xfrm>
          <a:prstGeom prst="rect">
            <a:avLst/>
          </a:prstGeom>
        </p:spPr>
      </p:pic>
      <p:sp>
        <p:nvSpPr>
          <p:cNvPr id="3" name="Rectangle: Rounded Corners 2">
            <a:extLst>
              <a:ext uri="{FF2B5EF4-FFF2-40B4-BE49-F238E27FC236}">
                <a16:creationId xmlns:a16="http://schemas.microsoft.com/office/drawing/2014/main" id="{68A2B3CB-2473-8B5B-7FC2-2B6492ACB5D4}"/>
              </a:ext>
            </a:extLst>
          </p:cNvPr>
          <p:cNvSpPr/>
          <p:nvPr/>
        </p:nvSpPr>
        <p:spPr>
          <a:xfrm>
            <a:off x="1698171" y="612937"/>
            <a:ext cx="9334919" cy="537863"/>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نظريات المسارين</a:t>
            </a:r>
            <a:r>
              <a:rPr lang="en-US" sz="2800" b="1" dirty="0">
                <a:solidFill>
                  <a:schemeClr val="accent2"/>
                </a:solidFill>
                <a:latin typeface="Alexandria" pitchFamily="2" charset="-78"/>
                <a:cs typeface="Alexandria" pitchFamily="2" charset="-78"/>
              </a:rPr>
              <a:t>Dual- Process Theories </a:t>
            </a:r>
            <a:endParaRPr lang="ar-EG" sz="2800" b="1" dirty="0">
              <a:solidFill>
                <a:schemeClr val="accent2"/>
              </a:solidFill>
              <a:latin typeface="Alexandria" pitchFamily="2" charset="-78"/>
              <a:cs typeface="Alexandria" pitchFamily="2" charset="-78"/>
            </a:endParaRPr>
          </a:p>
        </p:txBody>
      </p:sp>
      <p:sp>
        <p:nvSpPr>
          <p:cNvPr id="9" name="TextBox 8">
            <a:extLst>
              <a:ext uri="{FF2B5EF4-FFF2-40B4-BE49-F238E27FC236}">
                <a16:creationId xmlns:a16="http://schemas.microsoft.com/office/drawing/2014/main" id="{603FBEFB-5DE0-8F57-4754-BB9DA0899ABE}"/>
              </a:ext>
            </a:extLst>
          </p:cNvPr>
          <p:cNvSpPr txBox="1"/>
          <p:nvPr/>
        </p:nvSpPr>
        <p:spPr>
          <a:xfrm>
            <a:off x="458737" y="1562953"/>
            <a:ext cx="11274526" cy="1528047"/>
          </a:xfrm>
          <a:prstGeom prst="rect">
            <a:avLst/>
          </a:prstGeom>
          <a:noFill/>
        </p:spPr>
        <p:txBody>
          <a:bodyPr wrap="square" rtlCol="1">
            <a:spAutoFit/>
          </a:bodyPr>
          <a:lstStyle/>
          <a:p>
            <a:pPr algn="just" rtl="1">
              <a:lnSpc>
                <a:spcPct val="150000"/>
              </a:lnSpc>
            </a:pPr>
            <a:r>
              <a:rPr lang="ar-EG" sz="1600" dirty="0">
                <a:latin typeface="Alexandria" pitchFamily="2" charset="-78"/>
                <a:cs typeface="Alexandria" pitchFamily="2" charset="-78"/>
              </a:rPr>
              <a:t>هي مجموعة من النظريات في علم النفس الاجتماعي والاتصال تفترض أن عملية الإقناع لا تتم بطريقة واحدة فقط، بل يمكن أن تحدث عبر مسارين مختلفين ( بطريقتين مختلفتين) داخل عقل المتلقي، حسب مدى الانتباه والتحليل عند استقبال الرسالة</a:t>
            </a:r>
          </a:p>
          <a:p>
            <a:pPr algn="just" rtl="1">
              <a:lnSpc>
                <a:spcPct val="150000"/>
              </a:lnSpc>
            </a:pPr>
            <a:r>
              <a:rPr lang="ar-EG" sz="1600" dirty="0">
                <a:latin typeface="Alexandria" pitchFamily="2" charset="-78"/>
                <a:cs typeface="Alexandria" pitchFamily="2" charset="-78"/>
              </a:rPr>
              <a:t>مسار  مركزي أو عميق : ( تفكير وتحليل).</a:t>
            </a:r>
          </a:p>
          <a:p>
            <a:pPr algn="just" rtl="1">
              <a:lnSpc>
                <a:spcPct val="150000"/>
              </a:lnSpc>
            </a:pPr>
            <a:r>
              <a:rPr lang="ar-EG" sz="1600" dirty="0">
                <a:latin typeface="Alexandria" pitchFamily="2" charset="-78"/>
                <a:cs typeface="Alexandria" pitchFamily="2" charset="-78"/>
              </a:rPr>
              <a:t>مسار  محيطي أو سطحي أو تلقائي: ( انطباعات عامة، أو قواعد ذهنية سريعة).</a:t>
            </a:r>
          </a:p>
        </p:txBody>
      </p:sp>
      <p:sp>
        <p:nvSpPr>
          <p:cNvPr id="8" name="TextBox 7">
            <a:extLst>
              <a:ext uri="{FF2B5EF4-FFF2-40B4-BE49-F238E27FC236}">
                <a16:creationId xmlns:a16="http://schemas.microsoft.com/office/drawing/2014/main" id="{6FC754E2-7A07-5ED9-27E8-029BA0C73AD7}"/>
              </a:ext>
            </a:extLst>
          </p:cNvPr>
          <p:cNvSpPr txBox="1"/>
          <p:nvPr/>
        </p:nvSpPr>
        <p:spPr>
          <a:xfrm>
            <a:off x="3759200" y="3586324"/>
            <a:ext cx="7740519" cy="2754600"/>
          </a:xfrm>
          <a:prstGeom prst="rect">
            <a:avLst/>
          </a:prstGeom>
          <a:noFill/>
        </p:spPr>
        <p:txBody>
          <a:bodyPr wrap="square" rtlCol="1">
            <a:spAutoFit/>
          </a:bodyPr>
          <a:lstStyle/>
          <a:p>
            <a:pPr algn="just" rtl="1">
              <a:lnSpc>
                <a:spcPct val="150000"/>
              </a:lnSpc>
            </a:pPr>
            <a:r>
              <a:rPr lang="ar-EG" b="1" dirty="0">
                <a:solidFill>
                  <a:schemeClr val="accent2"/>
                </a:solidFill>
                <a:latin typeface="Alexandria" pitchFamily="2" charset="-78"/>
                <a:cs typeface="Alexandria" pitchFamily="2" charset="-78"/>
              </a:rPr>
              <a:t>خصائصها:</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تعدد طرق الإقناع، والدمج بين الرسائل العقلانية والعاطفية.</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التمييز بين نوعين من الجمهور.</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الرسالة نفسها قد تؤثر بطرق مختلفة على الأفراد حسب السياق والاهتمام.</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الإقناع الناتج من التحليل العميق أكثر ثباتًا ومقاومة للتغير من الإقناع السطحي.</a:t>
            </a:r>
          </a:p>
          <a:p>
            <a:endParaRPr lang="ar-EG" dirty="0"/>
          </a:p>
        </p:txBody>
      </p:sp>
      <p:graphicFrame>
        <p:nvGraphicFramePr>
          <p:cNvPr id="4" name="Diagram 3">
            <a:extLst>
              <a:ext uri="{FF2B5EF4-FFF2-40B4-BE49-F238E27FC236}">
                <a16:creationId xmlns:a16="http://schemas.microsoft.com/office/drawing/2014/main" id="{750368F0-9948-9562-AF5D-A01A8ECF9BD2}"/>
              </a:ext>
            </a:extLst>
          </p:cNvPr>
          <p:cNvGraphicFramePr/>
          <p:nvPr>
            <p:extLst>
              <p:ext uri="{D42A27DB-BD31-4B8C-83A1-F6EECF244321}">
                <p14:modId xmlns:p14="http://schemas.microsoft.com/office/powerpoint/2010/main" val="2436476288"/>
              </p:ext>
            </p:extLst>
          </p:nvPr>
        </p:nvGraphicFramePr>
        <p:xfrm>
          <a:off x="432023" y="3140960"/>
          <a:ext cx="5087481" cy="19285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7890771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F4F76E-80F0-CCDB-BFEF-6442802DFD0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15FB14F-6807-7DFE-60DC-46CFC3B271B5}"/>
              </a:ext>
            </a:extLst>
          </p:cNvPr>
          <p:cNvSpPr/>
          <p:nvPr/>
        </p:nvSpPr>
        <p:spPr>
          <a:xfrm flipV="1">
            <a:off x="2485572" y="524518"/>
            <a:ext cx="9076183" cy="679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CC31080-CF7F-4230-D492-CB3715B00B7A}"/>
              </a:ext>
            </a:extLst>
          </p:cNvPr>
          <p:cNvSpPr/>
          <p:nvPr/>
        </p:nvSpPr>
        <p:spPr>
          <a:xfrm>
            <a:off x="7883147" y="1378857"/>
            <a:ext cx="4128422" cy="53053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568215A-FC81-71E8-A59A-A13FF44D104F}"/>
              </a:ext>
            </a:extLst>
          </p:cNvPr>
          <p:cNvSpPr/>
          <p:nvPr/>
        </p:nvSpPr>
        <p:spPr>
          <a:xfrm>
            <a:off x="162325" y="1511236"/>
            <a:ext cx="11720167" cy="5047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59FF0693-3123-5CC1-F4A2-7D9961EA31DB}"/>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2F7AD7B-B051-14A5-0D69-1620B3959F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901" y="-37272"/>
            <a:ext cx="2305141" cy="1076343"/>
          </a:xfrm>
          <a:prstGeom prst="rect">
            <a:avLst/>
          </a:prstGeom>
        </p:spPr>
      </p:pic>
      <p:sp>
        <p:nvSpPr>
          <p:cNvPr id="9" name="TextBox 8">
            <a:extLst>
              <a:ext uri="{FF2B5EF4-FFF2-40B4-BE49-F238E27FC236}">
                <a16:creationId xmlns:a16="http://schemas.microsoft.com/office/drawing/2014/main" id="{5E6C0391-DA2E-EF71-A2BB-3D0204A94A60}"/>
              </a:ext>
            </a:extLst>
          </p:cNvPr>
          <p:cNvSpPr txBox="1"/>
          <p:nvPr/>
        </p:nvSpPr>
        <p:spPr>
          <a:xfrm>
            <a:off x="741962" y="2544164"/>
            <a:ext cx="10980494" cy="2636043"/>
          </a:xfrm>
          <a:prstGeom prst="rect">
            <a:avLst/>
          </a:prstGeom>
          <a:noFill/>
        </p:spPr>
        <p:txBody>
          <a:bodyPr wrap="square" rtlCol="1">
            <a:spAutoFit/>
          </a:bodyPr>
          <a:lstStyle/>
          <a:p>
            <a:pPr algn="just" rtl="1">
              <a:lnSpc>
                <a:spcPct val="150000"/>
              </a:lnSpc>
            </a:pPr>
            <a:r>
              <a:rPr lang="ar-EG" sz="1600" b="1" dirty="0">
                <a:solidFill>
                  <a:schemeClr val="accent2">
                    <a:lumMod val="75000"/>
                  </a:schemeClr>
                </a:solidFill>
                <a:latin typeface="Alexandria" pitchFamily="2" charset="-78"/>
                <a:cs typeface="Alexandria" pitchFamily="2" charset="-78"/>
              </a:rPr>
              <a:t>يفترض هذا النموذج وجود مسارين للإقناع: </a:t>
            </a:r>
          </a:p>
          <a:p>
            <a:pPr algn="just" rtl="1">
              <a:lnSpc>
                <a:spcPct val="150000"/>
              </a:lnSpc>
            </a:pPr>
            <a:r>
              <a:rPr lang="ar-EG" sz="1600" b="1" dirty="0">
                <a:solidFill>
                  <a:srgbClr val="00B0F0"/>
                </a:solidFill>
                <a:latin typeface="Alexandria" pitchFamily="2" charset="-78"/>
                <a:cs typeface="Alexandria" pitchFamily="2" charset="-78"/>
              </a:rPr>
              <a:t>المسار المركزي: </a:t>
            </a:r>
            <a:r>
              <a:rPr lang="ar-EG" sz="1600" dirty="0">
                <a:latin typeface="Alexandria" pitchFamily="2" charset="-78"/>
                <a:cs typeface="Alexandria" pitchFamily="2" charset="-78"/>
              </a:rPr>
              <a:t>الذي يعتمد على المعالجة المنطقية المتعمقة، ويكون لدى الفرد دافعية عالية، وقدرة معرفية على التحليل، ورسالة ذات صلة.</a:t>
            </a:r>
          </a:p>
          <a:p>
            <a:pPr algn="just" rtl="1">
              <a:lnSpc>
                <a:spcPct val="150000"/>
              </a:lnSpc>
            </a:pPr>
            <a:r>
              <a:rPr lang="ar-EG" sz="1600" b="1" dirty="0">
                <a:solidFill>
                  <a:srgbClr val="00B0F0"/>
                </a:solidFill>
                <a:latin typeface="Alexandria" pitchFamily="2" charset="-78"/>
                <a:cs typeface="Alexandria" pitchFamily="2" charset="-78"/>
              </a:rPr>
              <a:t>والمسار المحيطي:</a:t>
            </a:r>
            <a:r>
              <a:rPr lang="ar-EG" sz="1600" dirty="0">
                <a:latin typeface="Alexandria" pitchFamily="2" charset="-78"/>
                <a:cs typeface="Alexandria" pitchFamily="2" charset="-78"/>
              </a:rPr>
              <a:t> الذي يعتمد على المؤثرات السطحية أو العاطفية، ويكون لدى الفرد دافعية منخفضة، تركيز ضعيف أو انشغال، والاعتماد على أشارات سطحية مثل الجاذبية أو عدد الحجج.</a:t>
            </a:r>
          </a:p>
          <a:p>
            <a:pPr algn="just" rtl="1">
              <a:lnSpc>
                <a:spcPct val="150000"/>
              </a:lnSpc>
            </a:pPr>
            <a:r>
              <a:rPr lang="ar-EG" sz="1600" dirty="0">
                <a:latin typeface="Alexandria" pitchFamily="2" charset="-78"/>
                <a:cs typeface="Alexandria" pitchFamily="2" charset="-78"/>
              </a:rPr>
              <a:t>ويُحدد اختيار المسار المناسب بناءً على مدى تحفيز المتلقي وقدرته على المعالجة المعرفية، فكلما زادت احتمالية أن يعالج الفرد الرسالة بعمق كلما تم استخدام المسار المركزي.</a:t>
            </a:r>
          </a:p>
        </p:txBody>
      </p:sp>
      <p:sp>
        <p:nvSpPr>
          <p:cNvPr id="4" name="Rectangle: Rounded Corners 3">
            <a:extLst>
              <a:ext uri="{FF2B5EF4-FFF2-40B4-BE49-F238E27FC236}">
                <a16:creationId xmlns:a16="http://schemas.microsoft.com/office/drawing/2014/main" id="{CA43AD91-1B71-8A57-39C7-844BFB2D2FC4}"/>
              </a:ext>
            </a:extLst>
          </p:cNvPr>
          <p:cNvSpPr/>
          <p:nvPr/>
        </p:nvSpPr>
        <p:spPr>
          <a:xfrm>
            <a:off x="98493" y="592456"/>
            <a:ext cx="11995014" cy="923867"/>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نموذج المعالجة الاحتمالية للإقناع </a:t>
            </a:r>
            <a:r>
              <a:rPr lang="en-US" sz="2400" b="1" dirty="0">
                <a:solidFill>
                  <a:srgbClr val="00B0F0"/>
                </a:solidFill>
                <a:latin typeface="Alexandria" pitchFamily="2" charset="-78"/>
                <a:cs typeface="Alexandria" pitchFamily="2" charset="-78"/>
              </a:rPr>
              <a:t>Elaboration Likelihood Model   </a:t>
            </a:r>
            <a:r>
              <a:rPr lang="en-US" sz="2400" b="1" dirty="0">
                <a:solidFill>
                  <a:srgbClr val="C00000"/>
                </a:solidFill>
                <a:latin typeface="Alexandria" pitchFamily="2" charset="-78"/>
                <a:cs typeface="Alexandria" pitchFamily="2" charset="-78"/>
              </a:rPr>
              <a:t>ELM</a:t>
            </a:r>
            <a:r>
              <a:rPr lang="en-US" sz="2400" b="1" dirty="0">
                <a:solidFill>
                  <a:srgbClr val="00B0F0"/>
                </a:solidFill>
                <a:latin typeface="Alexandria" pitchFamily="2" charset="-78"/>
                <a:cs typeface="Alexandria" pitchFamily="2" charset="-78"/>
              </a:rPr>
              <a:t> – </a:t>
            </a:r>
          </a:p>
        </p:txBody>
      </p:sp>
      <p:sp>
        <p:nvSpPr>
          <p:cNvPr id="6" name="TextBox 5">
            <a:extLst>
              <a:ext uri="{FF2B5EF4-FFF2-40B4-BE49-F238E27FC236}">
                <a16:creationId xmlns:a16="http://schemas.microsoft.com/office/drawing/2014/main" id="{C58368A2-7F35-4FD8-34D4-C3935E6BD4E2}"/>
              </a:ext>
            </a:extLst>
          </p:cNvPr>
          <p:cNvSpPr txBox="1"/>
          <p:nvPr/>
        </p:nvSpPr>
        <p:spPr>
          <a:xfrm>
            <a:off x="420914" y="1622402"/>
            <a:ext cx="11281447" cy="789383"/>
          </a:xfrm>
          <a:prstGeom prst="rect">
            <a:avLst/>
          </a:prstGeom>
          <a:noFill/>
        </p:spPr>
        <p:txBody>
          <a:bodyPr wrap="square" rtlCol="1">
            <a:spAutoFit/>
          </a:bodyPr>
          <a:lstStyle/>
          <a:p>
            <a:pPr algn="just" rtl="1">
              <a:lnSpc>
                <a:spcPct val="150000"/>
              </a:lnSpc>
            </a:pPr>
            <a:r>
              <a:rPr lang="ar-EG" sz="1600" dirty="0">
                <a:latin typeface="Alexandria" pitchFamily="2" charset="-78"/>
                <a:cs typeface="Alexandria" pitchFamily="2" charset="-78"/>
              </a:rPr>
              <a:t>نموذج المعالجة الاحتمالية للإقناع</a:t>
            </a:r>
            <a:r>
              <a:rPr lang="en-US" sz="1600" dirty="0">
                <a:latin typeface="Alexandria" pitchFamily="2" charset="-78"/>
                <a:cs typeface="Alexandria" pitchFamily="2" charset="-78"/>
              </a:rPr>
              <a:t>ELM </a:t>
            </a:r>
            <a:r>
              <a:rPr lang="ar-EG" sz="1600" dirty="0">
                <a:latin typeface="Alexandria" pitchFamily="2" charset="-78"/>
                <a:cs typeface="Alexandria" pitchFamily="2" charset="-78"/>
              </a:rPr>
              <a:t> هو واحد من أبرز نظريات الإقناع والاتصال الجماهيري، يسعى إلى تفسير كيفية معالجة الأفراد للرسائل الإقناعية، وما العوامل التي تحدد مدى تأثير الرسالة.</a:t>
            </a:r>
          </a:p>
        </p:txBody>
      </p:sp>
      <p:graphicFrame>
        <p:nvGraphicFramePr>
          <p:cNvPr id="7" name="Diagram 6">
            <a:extLst>
              <a:ext uri="{FF2B5EF4-FFF2-40B4-BE49-F238E27FC236}">
                <a16:creationId xmlns:a16="http://schemas.microsoft.com/office/drawing/2014/main" id="{3A97F4A8-DA8F-7CF5-DAAF-8E8914F655FD}"/>
              </a:ext>
            </a:extLst>
          </p:cNvPr>
          <p:cNvGraphicFramePr/>
          <p:nvPr>
            <p:extLst>
              <p:ext uri="{D42A27DB-BD31-4B8C-83A1-F6EECF244321}">
                <p14:modId xmlns:p14="http://schemas.microsoft.com/office/powerpoint/2010/main" val="1146299249"/>
              </p:ext>
            </p:extLst>
          </p:nvPr>
        </p:nvGraphicFramePr>
        <p:xfrm>
          <a:off x="180431" y="4587282"/>
          <a:ext cx="4872798" cy="20969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0843248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473CD8-043E-4AFC-20C6-7E81FB22EC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1F5D373-194E-DBB0-F6DB-CB1F02C2812B}"/>
              </a:ext>
            </a:extLst>
          </p:cNvPr>
          <p:cNvSpPr/>
          <p:nvPr/>
        </p:nvSpPr>
        <p:spPr>
          <a:xfrm flipV="1">
            <a:off x="2626178" y="432097"/>
            <a:ext cx="9209389" cy="688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30B8BB-16CA-8A1A-2642-0AEB02B19CAA}"/>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3C2D7C1-8A4B-C55D-462C-34C3023CF2CD}"/>
              </a:ext>
            </a:extLst>
          </p:cNvPr>
          <p:cNvSpPr/>
          <p:nvPr/>
        </p:nvSpPr>
        <p:spPr>
          <a:xfrm>
            <a:off x="162325" y="1262949"/>
            <a:ext cx="11720167" cy="5324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A350BEAF-B67B-FCA7-D971-BC16D675F693}"/>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C788502-5932-B53B-25F9-734F629B21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43002"/>
            <a:ext cx="2170883" cy="1013654"/>
          </a:xfrm>
          <a:prstGeom prst="rect">
            <a:avLst/>
          </a:prstGeom>
        </p:spPr>
      </p:pic>
      <p:sp>
        <p:nvSpPr>
          <p:cNvPr id="9" name="TextBox 8">
            <a:extLst>
              <a:ext uri="{FF2B5EF4-FFF2-40B4-BE49-F238E27FC236}">
                <a16:creationId xmlns:a16="http://schemas.microsoft.com/office/drawing/2014/main" id="{9D30E006-2E61-CB74-2D55-A86D0A57F155}"/>
              </a:ext>
            </a:extLst>
          </p:cNvPr>
          <p:cNvSpPr txBox="1"/>
          <p:nvPr/>
        </p:nvSpPr>
        <p:spPr>
          <a:xfrm>
            <a:off x="4308854" y="1200928"/>
            <a:ext cx="7526713" cy="876458"/>
          </a:xfrm>
          <a:prstGeom prst="rect">
            <a:avLst/>
          </a:prstGeom>
          <a:noFill/>
        </p:spPr>
        <p:txBody>
          <a:bodyPr wrap="square" rtlCol="1">
            <a:spAutoFit/>
          </a:bodyPr>
          <a:lstStyle/>
          <a:p>
            <a:pPr algn="just" rtl="1">
              <a:lnSpc>
                <a:spcPct val="150000"/>
              </a:lnSpc>
            </a:pPr>
            <a:r>
              <a:rPr lang="ar-EG" b="1" dirty="0">
                <a:solidFill>
                  <a:srgbClr val="00B0F0"/>
                </a:solidFill>
                <a:latin typeface="Alexandria" pitchFamily="2" charset="-78"/>
                <a:cs typeface="Alexandria" pitchFamily="2" charset="-78"/>
              </a:rPr>
              <a:t>الفرضيات الأساسية للنموذج:</a:t>
            </a:r>
          </a:p>
          <a:p>
            <a:pPr algn="just" rtl="1">
              <a:lnSpc>
                <a:spcPct val="150000"/>
              </a:lnSpc>
            </a:pPr>
            <a:r>
              <a:rPr lang="ar-EG" dirty="0">
                <a:latin typeface="Alexandria" pitchFamily="2" charset="-78"/>
                <a:cs typeface="Alexandria" pitchFamily="2" charset="-78"/>
              </a:rPr>
              <a:t> يقترح نموذج </a:t>
            </a:r>
            <a:r>
              <a:rPr lang="en-US" dirty="0">
                <a:latin typeface="Alexandria" pitchFamily="2" charset="-78"/>
                <a:cs typeface="Alexandria" pitchFamily="2" charset="-78"/>
              </a:rPr>
              <a:t>ELM </a:t>
            </a:r>
            <a:r>
              <a:rPr lang="ar-EG" dirty="0">
                <a:latin typeface="Alexandria" pitchFamily="2" charset="-78"/>
                <a:cs typeface="Alexandria" pitchFamily="2" charset="-78"/>
              </a:rPr>
              <a:t> أن هناك مسارين رئيسيين لمعالجة الرسائل الإقناعية:</a:t>
            </a:r>
          </a:p>
        </p:txBody>
      </p:sp>
      <p:sp>
        <p:nvSpPr>
          <p:cNvPr id="3" name="TextBox 2">
            <a:extLst>
              <a:ext uri="{FF2B5EF4-FFF2-40B4-BE49-F238E27FC236}">
                <a16:creationId xmlns:a16="http://schemas.microsoft.com/office/drawing/2014/main" id="{9D128ED7-E66D-5222-4D67-2CF0A30F960F}"/>
              </a:ext>
            </a:extLst>
          </p:cNvPr>
          <p:cNvSpPr txBox="1"/>
          <p:nvPr/>
        </p:nvSpPr>
        <p:spPr>
          <a:xfrm>
            <a:off x="6562520" y="2080121"/>
            <a:ext cx="5296509" cy="4200445"/>
          </a:xfrm>
          <a:prstGeom prst="rect">
            <a:avLst/>
          </a:prstGeom>
          <a:noFill/>
        </p:spPr>
        <p:txBody>
          <a:bodyPr wrap="square" rtlCol="1">
            <a:spAutoFit/>
          </a:bodyPr>
          <a:lstStyle/>
          <a:p>
            <a:pPr algn="ctr" rtl="1">
              <a:lnSpc>
                <a:spcPct val="150000"/>
              </a:lnSpc>
              <a:buClr>
                <a:srgbClr val="00B0F0"/>
              </a:buClr>
            </a:pPr>
            <a:r>
              <a:rPr lang="ar-EG" b="1" dirty="0">
                <a:solidFill>
                  <a:schemeClr val="accent2"/>
                </a:solidFill>
                <a:latin typeface="Alexandria" pitchFamily="2" charset="-78"/>
                <a:cs typeface="Alexandria" pitchFamily="2" charset="-78"/>
              </a:rPr>
              <a:t>المسار المركزي </a:t>
            </a:r>
            <a:r>
              <a:rPr lang="en-US" b="1" dirty="0">
                <a:solidFill>
                  <a:schemeClr val="accent2"/>
                </a:solidFill>
                <a:latin typeface="Alexandria" pitchFamily="2" charset="-78"/>
                <a:cs typeface="Alexandria" pitchFamily="2" charset="-78"/>
              </a:rPr>
              <a:t>(Central Route)</a:t>
            </a:r>
            <a:r>
              <a:rPr lang="ar-EG" b="1" dirty="0">
                <a:solidFill>
                  <a:schemeClr val="accent2"/>
                </a:solidFill>
                <a:latin typeface="Alexandria" pitchFamily="2" charset="-78"/>
                <a:cs typeface="Alexandria" pitchFamily="2" charset="-78"/>
              </a:rPr>
              <a:t>:</a:t>
            </a:r>
          </a:p>
          <a:p>
            <a:pPr marL="452438" indent="-285750" algn="just" rtl="1">
              <a:lnSpc>
                <a:spcPct val="150000"/>
              </a:lnSpc>
              <a:buClr>
                <a:srgbClr val="00B0F0"/>
              </a:buClr>
              <a:buFont typeface="Wingdings" panose="05000000000000000000" pitchFamily="2" charset="2"/>
              <a:buChar char="v"/>
            </a:pPr>
            <a:r>
              <a:rPr lang="ar-EG" b="1" dirty="0">
                <a:solidFill>
                  <a:schemeClr val="accent2"/>
                </a:solidFill>
                <a:latin typeface="Alexandria" pitchFamily="2" charset="-78"/>
                <a:cs typeface="Alexandria" pitchFamily="2" charset="-78"/>
              </a:rPr>
              <a:t> </a:t>
            </a:r>
            <a:r>
              <a:rPr lang="ar-EG" dirty="0">
                <a:latin typeface="Alexandria" pitchFamily="2" charset="-78"/>
                <a:cs typeface="Alexandria" pitchFamily="2" charset="-78"/>
              </a:rPr>
              <a:t>يعتمد على التحليل المعرفي العميق للرسالة.</a:t>
            </a:r>
          </a:p>
          <a:p>
            <a:pPr marL="452438" indent="-285750" algn="just" rtl="1">
              <a:lnSpc>
                <a:spcPct val="150000"/>
              </a:lnSpc>
              <a:buClr>
                <a:srgbClr val="00B0F0"/>
              </a:buClr>
              <a:buFont typeface="Wingdings" panose="05000000000000000000" pitchFamily="2" charset="2"/>
              <a:buChar char="v"/>
            </a:pPr>
            <a:r>
              <a:rPr lang="ar-EG" dirty="0">
                <a:latin typeface="Alexandria" pitchFamily="2" charset="-78"/>
                <a:cs typeface="Alexandria" pitchFamily="2" charset="-78"/>
              </a:rPr>
              <a:t>يُستخدم عندما يكون المتلقي مهتمًا بالموضوع، ولديه قدرة معرفية جيدة، ومتحفزًا لفهم الرسالة</a:t>
            </a:r>
          </a:p>
          <a:p>
            <a:pPr marL="452438" indent="-285750" algn="just" rtl="1">
              <a:lnSpc>
                <a:spcPct val="150000"/>
              </a:lnSpc>
              <a:buClr>
                <a:srgbClr val="00B0F0"/>
              </a:buClr>
              <a:buFont typeface="Wingdings" panose="05000000000000000000" pitchFamily="2" charset="2"/>
              <a:buChar char="v"/>
            </a:pPr>
            <a:r>
              <a:rPr lang="ar-EG" dirty="0">
                <a:latin typeface="Alexandria" pitchFamily="2" charset="-78"/>
                <a:cs typeface="Alexandria" pitchFamily="2" charset="-78"/>
              </a:rPr>
              <a:t>النتيجة:يُنتج تغييرًا في الاتجاهات يكون أكثر ثباتًا واستدامة.</a:t>
            </a:r>
          </a:p>
          <a:p>
            <a:pPr marL="452438" indent="-285750" algn="just" rtl="1">
              <a:lnSpc>
                <a:spcPct val="150000"/>
              </a:lnSpc>
              <a:buClr>
                <a:srgbClr val="00B0F0"/>
              </a:buClr>
              <a:buFont typeface="Wingdings" panose="05000000000000000000" pitchFamily="2" charset="2"/>
              <a:buChar char="v"/>
            </a:pPr>
            <a:r>
              <a:rPr lang="ar-EG" dirty="0">
                <a:latin typeface="Alexandria" pitchFamily="2" charset="-78"/>
                <a:cs typeface="Alexandria" pitchFamily="2" charset="-78"/>
              </a:rPr>
              <a:t>مثال: شخص يقرأ مراجعة علمية مفصلة عن دواء جديد، ويقرر استخدامه بناءً على الأدلة العلمية.</a:t>
            </a:r>
          </a:p>
        </p:txBody>
      </p:sp>
      <p:sp>
        <p:nvSpPr>
          <p:cNvPr id="8" name="TextBox 7">
            <a:extLst>
              <a:ext uri="{FF2B5EF4-FFF2-40B4-BE49-F238E27FC236}">
                <a16:creationId xmlns:a16="http://schemas.microsoft.com/office/drawing/2014/main" id="{AECC0A89-C01A-44C8-DA18-10C750F3FA01}"/>
              </a:ext>
            </a:extLst>
          </p:cNvPr>
          <p:cNvSpPr txBox="1"/>
          <p:nvPr/>
        </p:nvSpPr>
        <p:spPr>
          <a:xfrm>
            <a:off x="332174" y="1971135"/>
            <a:ext cx="5900755" cy="4615944"/>
          </a:xfrm>
          <a:prstGeom prst="rect">
            <a:avLst/>
          </a:prstGeom>
          <a:noFill/>
        </p:spPr>
        <p:txBody>
          <a:bodyPr wrap="square" rtlCol="1">
            <a:spAutoFit/>
          </a:bodyPr>
          <a:lstStyle/>
          <a:p>
            <a:pPr algn="ctr" rtl="1">
              <a:lnSpc>
                <a:spcPct val="150000"/>
              </a:lnSpc>
              <a:buClr>
                <a:srgbClr val="00B0F0"/>
              </a:buClr>
            </a:pPr>
            <a:r>
              <a:rPr lang="ar-EG" b="1" dirty="0">
                <a:solidFill>
                  <a:schemeClr val="accent2"/>
                </a:solidFill>
                <a:latin typeface="Alexandria" pitchFamily="2" charset="-78"/>
                <a:cs typeface="Alexandria" pitchFamily="2" charset="-78"/>
              </a:rPr>
              <a:t>المسار المحيطي </a:t>
            </a:r>
            <a:r>
              <a:rPr lang="en-US" b="1" dirty="0">
                <a:solidFill>
                  <a:schemeClr val="accent2"/>
                </a:solidFill>
                <a:latin typeface="Alexandria" pitchFamily="2" charset="-78"/>
                <a:cs typeface="Alexandria" pitchFamily="2" charset="-78"/>
              </a:rPr>
              <a:t>(Peripheral  Route)</a:t>
            </a:r>
            <a:r>
              <a:rPr lang="ar-EG" b="1" dirty="0">
                <a:solidFill>
                  <a:schemeClr val="accent2"/>
                </a:solidFill>
                <a:latin typeface="Alexandria" pitchFamily="2" charset="-78"/>
                <a:cs typeface="Alexandria" pitchFamily="2" charset="-78"/>
              </a:rPr>
              <a:t>:</a:t>
            </a:r>
          </a:p>
          <a:p>
            <a:pPr marL="285750" indent="-285750" algn="just" rtl="1">
              <a:lnSpc>
                <a:spcPct val="150000"/>
              </a:lnSpc>
              <a:buClr>
                <a:srgbClr val="00B0F0"/>
              </a:buClr>
              <a:buFont typeface="Wingdings" panose="05000000000000000000" pitchFamily="2" charset="2"/>
              <a:buChar char="v"/>
            </a:pPr>
            <a:r>
              <a:rPr lang="ar-EG" b="1" dirty="0">
                <a:solidFill>
                  <a:schemeClr val="accent2"/>
                </a:solidFill>
                <a:latin typeface="Alexandria" pitchFamily="2" charset="-78"/>
                <a:cs typeface="Alexandria" pitchFamily="2" charset="-78"/>
              </a:rPr>
              <a:t> </a:t>
            </a:r>
            <a:r>
              <a:rPr lang="ar-EG" dirty="0">
                <a:latin typeface="Alexandria" pitchFamily="2" charset="-78"/>
                <a:cs typeface="Alexandria" pitchFamily="2" charset="-78"/>
              </a:rPr>
              <a:t>يعتمد على المؤثرات السطحية أو العاطفية، مثل:.</a:t>
            </a:r>
          </a:p>
          <a:p>
            <a:pPr marL="285750" indent="-285750" algn="just" rtl="1">
              <a:lnSpc>
                <a:spcPct val="150000"/>
              </a:lnSpc>
              <a:buClr>
                <a:srgbClr val="00B0F0"/>
              </a:buClr>
              <a:buFont typeface="Wingdings" panose="05000000000000000000" pitchFamily="2" charset="2"/>
              <a:buChar char="v"/>
            </a:pPr>
            <a:r>
              <a:rPr lang="ar-EG" dirty="0">
                <a:latin typeface="Alexandria" pitchFamily="2" charset="-78"/>
                <a:cs typeface="Alexandria" pitchFamily="2" charset="-78"/>
              </a:rPr>
              <a:t>الجاذبية الشكلية للمتحدث، وعدد مرات تكرار الرسالة، الموسيقى أو الصور المصاحبة، والمشاهير.</a:t>
            </a:r>
          </a:p>
          <a:p>
            <a:pPr marL="285750" indent="-285750" algn="just" rtl="1">
              <a:lnSpc>
                <a:spcPct val="150000"/>
              </a:lnSpc>
              <a:buClr>
                <a:srgbClr val="00B0F0"/>
              </a:buClr>
              <a:buFont typeface="Wingdings" panose="05000000000000000000" pitchFamily="2" charset="2"/>
              <a:buChar char="v"/>
            </a:pPr>
            <a:r>
              <a:rPr lang="ar-EG" dirty="0">
                <a:latin typeface="Alexandria" pitchFamily="2" charset="-78"/>
                <a:cs typeface="Alexandria" pitchFamily="2" charset="-78"/>
              </a:rPr>
              <a:t>يستخدم عندما يكون المتلقي غير مهتم، أو متعب ذهنيًا، ويفتقر إلى الدافع ، أو القدرة على المعالجة العميقة.</a:t>
            </a:r>
          </a:p>
          <a:p>
            <a:pPr marL="285750" indent="-285750" algn="just" rtl="1">
              <a:lnSpc>
                <a:spcPct val="150000"/>
              </a:lnSpc>
              <a:buClr>
                <a:srgbClr val="00B0F0"/>
              </a:buClr>
              <a:buFont typeface="Wingdings" panose="05000000000000000000" pitchFamily="2" charset="2"/>
              <a:buChar char="v"/>
            </a:pPr>
            <a:r>
              <a:rPr lang="ar-EG" dirty="0">
                <a:latin typeface="Alexandria" pitchFamily="2" charset="-78"/>
                <a:cs typeface="Alexandria" pitchFamily="2" charset="-78"/>
              </a:rPr>
              <a:t>النتيجة:يؤدي إلى تغيير مؤقت أو ضعيف في الاتجاهات.</a:t>
            </a:r>
          </a:p>
          <a:p>
            <a:pPr marL="285750" indent="-285750" algn="just" rtl="1">
              <a:lnSpc>
                <a:spcPct val="150000"/>
              </a:lnSpc>
              <a:buClr>
                <a:srgbClr val="00B0F0"/>
              </a:buClr>
              <a:buFont typeface="Wingdings" panose="05000000000000000000" pitchFamily="2" charset="2"/>
              <a:buChar char="v"/>
            </a:pPr>
            <a:r>
              <a:rPr lang="ar-EG" dirty="0">
                <a:latin typeface="Alexandria" pitchFamily="2" charset="-78"/>
                <a:cs typeface="Alexandria" pitchFamily="2" charset="-78"/>
              </a:rPr>
              <a:t>مثال: شخص يقرر شراء منتج فقط لأنه رأى إعلانًا جذابًا له بصوت مشهور.</a:t>
            </a:r>
          </a:p>
        </p:txBody>
      </p:sp>
      <p:cxnSp>
        <p:nvCxnSpPr>
          <p:cNvPr id="10" name="Straight Connector 9">
            <a:extLst>
              <a:ext uri="{FF2B5EF4-FFF2-40B4-BE49-F238E27FC236}">
                <a16:creationId xmlns:a16="http://schemas.microsoft.com/office/drawing/2014/main" id="{0B09944A-3538-622F-B58E-4D218451A8E0}"/>
              </a:ext>
            </a:extLst>
          </p:cNvPr>
          <p:cNvCxnSpPr>
            <a:cxnSpLocks/>
          </p:cNvCxnSpPr>
          <p:nvPr/>
        </p:nvCxnSpPr>
        <p:spPr>
          <a:xfrm>
            <a:off x="6269566" y="2642716"/>
            <a:ext cx="0" cy="3637850"/>
          </a:xfrm>
          <a:prstGeom prst="line">
            <a:avLst/>
          </a:prstGeom>
        </p:spPr>
        <p:style>
          <a:lnRef idx="3">
            <a:schemeClr val="accent5"/>
          </a:lnRef>
          <a:fillRef idx="0">
            <a:schemeClr val="accent5"/>
          </a:fillRef>
          <a:effectRef idx="2">
            <a:schemeClr val="accent5"/>
          </a:effectRef>
          <a:fontRef idx="minor">
            <a:schemeClr val="tx1"/>
          </a:fontRef>
        </p:style>
      </p:cxnSp>
      <p:sp>
        <p:nvSpPr>
          <p:cNvPr id="6" name="Rectangle: Rounded Corners 5">
            <a:extLst>
              <a:ext uri="{FF2B5EF4-FFF2-40B4-BE49-F238E27FC236}">
                <a16:creationId xmlns:a16="http://schemas.microsoft.com/office/drawing/2014/main" id="{B1EBA0D3-89F6-B977-58B9-F0890B534064}"/>
              </a:ext>
            </a:extLst>
          </p:cNvPr>
          <p:cNvSpPr/>
          <p:nvPr/>
        </p:nvSpPr>
        <p:spPr>
          <a:xfrm>
            <a:off x="565013" y="432481"/>
            <a:ext cx="11995014" cy="923867"/>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نموذج المعالجة الاحتمالية للإقناع </a:t>
            </a:r>
            <a:r>
              <a:rPr lang="en-US" sz="2400" b="1" dirty="0">
                <a:solidFill>
                  <a:srgbClr val="00B0F0"/>
                </a:solidFill>
                <a:latin typeface="Alexandria" pitchFamily="2" charset="-78"/>
                <a:cs typeface="Alexandria" pitchFamily="2" charset="-78"/>
              </a:rPr>
              <a:t>Elaboration Likelihood Model </a:t>
            </a:r>
            <a:r>
              <a:rPr lang="en-US" sz="2400" b="1" dirty="0">
                <a:solidFill>
                  <a:srgbClr val="C00000"/>
                </a:solidFill>
                <a:latin typeface="Alexandria" pitchFamily="2" charset="-78"/>
                <a:cs typeface="Alexandria" pitchFamily="2" charset="-78"/>
              </a:rPr>
              <a:t>ELM </a:t>
            </a:r>
            <a:r>
              <a:rPr lang="en-US" sz="2400" b="1" dirty="0">
                <a:solidFill>
                  <a:srgbClr val="00B0F0"/>
                </a:solidFill>
                <a:latin typeface="Alexandria" pitchFamily="2" charset="-78"/>
                <a:cs typeface="Alexandria" pitchFamily="2" charset="-78"/>
              </a:rPr>
              <a:t>– </a:t>
            </a:r>
          </a:p>
        </p:txBody>
      </p:sp>
    </p:spTree>
    <p:extLst>
      <p:ext uri="{BB962C8B-B14F-4D97-AF65-F5344CB8AC3E}">
        <p14:creationId xmlns:p14="http://schemas.microsoft.com/office/powerpoint/2010/main" val="362684336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17E52E-8E08-05C2-CC41-D18E6163F28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621A51-5061-9B65-B575-CE3F495F33FA}"/>
              </a:ext>
            </a:extLst>
          </p:cNvPr>
          <p:cNvSpPr/>
          <p:nvPr/>
        </p:nvSpPr>
        <p:spPr>
          <a:xfrm flipV="1">
            <a:off x="2626178" y="455181"/>
            <a:ext cx="8912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3C29629-BE13-A53E-BB49-0D1FD0BF8407}"/>
              </a:ext>
            </a:extLst>
          </p:cNvPr>
          <p:cNvSpPr/>
          <p:nvPr/>
        </p:nvSpPr>
        <p:spPr>
          <a:xfrm>
            <a:off x="7883147" y="1378857"/>
            <a:ext cx="4128422" cy="53053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3A509B8-00FA-67E2-EB9C-E023B2DC0E4C}"/>
              </a:ext>
            </a:extLst>
          </p:cNvPr>
          <p:cNvSpPr/>
          <p:nvPr/>
        </p:nvSpPr>
        <p:spPr>
          <a:xfrm>
            <a:off x="162325" y="1511236"/>
            <a:ext cx="11720167" cy="5047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7060232-828B-B625-53C4-EBB9C7E507E5}"/>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373233A-F60E-DF40-44A0-502E3D6B71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901" y="-37272"/>
            <a:ext cx="2305141" cy="1076343"/>
          </a:xfrm>
          <a:prstGeom prst="rect">
            <a:avLst/>
          </a:prstGeom>
        </p:spPr>
      </p:pic>
      <p:sp>
        <p:nvSpPr>
          <p:cNvPr id="9" name="TextBox 8">
            <a:extLst>
              <a:ext uri="{FF2B5EF4-FFF2-40B4-BE49-F238E27FC236}">
                <a16:creationId xmlns:a16="http://schemas.microsoft.com/office/drawing/2014/main" id="{9C05EE52-AF6D-5677-8AF5-8308E4D313BE}"/>
              </a:ext>
            </a:extLst>
          </p:cNvPr>
          <p:cNvSpPr txBox="1"/>
          <p:nvPr/>
        </p:nvSpPr>
        <p:spPr>
          <a:xfrm>
            <a:off x="520591" y="3389086"/>
            <a:ext cx="11150818" cy="1158715"/>
          </a:xfrm>
          <a:prstGeom prst="rect">
            <a:avLst/>
          </a:prstGeom>
          <a:noFill/>
        </p:spPr>
        <p:txBody>
          <a:bodyPr wrap="square" rtlCol="1">
            <a:spAutoFit/>
          </a:bodyPr>
          <a:lstStyle/>
          <a:p>
            <a:pPr algn="just" rtl="1">
              <a:lnSpc>
                <a:spcPct val="150000"/>
              </a:lnSpc>
            </a:pPr>
            <a:r>
              <a:rPr lang="ar-EG" sz="1600" b="1" dirty="0">
                <a:solidFill>
                  <a:schemeClr val="accent2">
                    <a:lumMod val="75000"/>
                  </a:schemeClr>
                </a:solidFill>
                <a:latin typeface="Alexandria" pitchFamily="2" charset="-78"/>
                <a:cs typeface="Alexandria" pitchFamily="2" charset="-78"/>
              </a:rPr>
              <a:t>يفترض هذا النموذج وجود مسارين : </a:t>
            </a:r>
          </a:p>
          <a:p>
            <a:pPr algn="just" rtl="1">
              <a:lnSpc>
                <a:spcPct val="150000"/>
              </a:lnSpc>
            </a:pPr>
            <a:r>
              <a:rPr lang="ar-EG" sz="1600" b="1" dirty="0">
                <a:solidFill>
                  <a:srgbClr val="00B0F0"/>
                </a:solidFill>
                <a:latin typeface="Alexandria" pitchFamily="2" charset="-78"/>
                <a:cs typeface="Alexandria" pitchFamily="2" charset="-78"/>
              </a:rPr>
              <a:t>المعالجة المنهجية : </a:t>
            </a:r>
            <a:r>
              <a:rPr lang="ar-EG" sz="1600" dirty="0">
                <a:latin typeface="Alexandria" pitchFamily="2" charset="-78"/>
                <a:cs typeface="Alexandria" pitchFamily="2" charset="-78"/>
              </a:rPr>
              <a:t>تحليل دقيق ومتعمق.</a:t>
            </a:r>
          </a:p>
          <a:p>
            <a:pPr algn="just" rtl="1">
              <a:lnSpc>
                <a:spcPct val="150000"/>
              </a:lnSpc>
            </a:pPr>
            <a:r>
              <a:rPr lang="ar-EG" sz="1600" b="1" dirty="0">
                <a:solidFill>
                  <a:srgbClr val="00B0F0"/>
                </a:solidFill>
                <a:latin typeface="Alexandria" pitchFamily="2" charset="-78"/>
                <a:cs typeface="Alexandria" pitchFamily="2" charset="-78"/>
              </a:rPr>
              <a:t>والمعالجة الحدسية:</a:t>
            </a:r>
            <a:r>
              <a:rPr lang="ar-EG" sz="1600" dirty="0">
                <a:latin typeface="Alexandria" pitchFamily="2" charset="-78"/>
                <a:cs typeface="Alexandria" pitchFamily="2" charset="-78"/>
              </a:rPr>
              <a:t> الاعتماد على قواعد ذهنية جاهزة مثل : الخبير دائما على حق ، أو الأغلبية دائما محقة.</a:t>
            </a:r>
          </a:p>
        </p:txBody>
      </p:sp>
      <p:sp>
        <p:nvSpPr>
          <p:cNvPr id="4" name="Rectangle: Rounded Corners 3">
            <a:extLst>
              <a:ext uri="{FF2B5EF4-FFF2-40B4-BE49-F238E27FC236}">
                <a16:creationId xmlns:a16="http://schemas.microsoft.com/office/drawing/2014/main" id="{903F7451-C4EE-1E64-7ED6-EA9CB8C6B0BA}"/>
              </a:ext>
            </a:extLst>
          </p:cNvPr>
          <p:cNvSpPr/>
          <p:nvPr/>
        </p:nvSpPr>
        <p:spPr>
          <a:xfrm>
            <a:off x="98493" y="592456"/>
            <a:ext cx="11995014" cy="923867"/>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النموذج الحدسي المنهجي</a:t>
            </a:r>
            <a:r>
              <a:rPr lang="en-US" sz="2400" b="1" dirty="0">
                <a:solidFill>
                  <a:srgbClr val="00B0F0"/>
                </a:solidFill>
                <a:latin typeface="Alexandria" pitchFamily="2" charset="-78"/>
                <a:cs typeface="Alexandria" pitchFamily="2" charset="-78"/>
              </a:rPr>
              <a:t>Heuristic-Systematic Model </a:t>
            </a:r>
            <a:r>
              <a:rPr lang="en-US" sz="2400" b="1" dirty="0">
                <a:solidFill>
                  <a:srgbClr val="C00000"/>
                </a:solidFill>
                <a:latin typeface="Alexandria" pitchFamily="2" charset="-78"/>
                <a:cs typeface="Alexandria" pitchFamily="2" charset="-78"/>
              </a:rPr>
              <a:t>HSM</a:t>
            </a:r>
            <a:r>
              <a:rPr lang="en-US" sz="2400" b="1" dirty="0">
                <a:solidFill>
                  <a:srgbClr val="00B0F0"/>
                </a:solidFill>
                <a:latin typeface="Alexandria" pitchFamily="2" charset="-78"/>
                <a:cs typeface="Alexandria" pitchFamily="2" charset="-78"/>
              </a:rPr>
              <a:t>– </a:t>
            </a:r>
          </a:p>
        </p:txBody>
      </p:sp>
      <p:sp>
        <p:nvSpPr>
          <p:cNvPr id="6" name="TextBox 5">
            <a:extLst>
              <a:ext uri="{FF2B5EF4-FFF2-40B4-BE49-F238E27FC236}">
                <a16:creationId xmlns:a16="http://schemas.microsoft.com/office/drawing/2014/main" id="{AFFAC0BA-5C2C-4016-8404-7888258013F4}"/>
              </a:ext>
            </a:extLst>
          </p:cNvPr>
          <p:cNvSpPr txBox="1"/>
          <p:nvPr/>
        </p:nvSpPr>
        <p:spPr>
          <a:xfrm>
            <a:off x="420914" y="1745519"/>
            <a:ext cx="11281447" cy="1528047"/>
          </a:xfrm>
          <a:prstGeom prst="rect">
            <a:avLst/>
          </a:prstGeom>
          <a:noFill/>
        </p:spPr>
        <p:txBody>
          <a:bodyPr wrap="square" rtlCol="1">
            <a:spAutoFit/>
          </a:bodyPr>
          <a:lstStyle/>
          <a:p>
            <a:pPr algn="just" rtl="1">
              <a:lnSpc>
                <a:spcPct val="150000"/>
              </a:lnSpc>
            </a:pPr>
            <a:r>
              <a:rPr lang="ar-EG" sz="1600" dirty="0">
                <a:latin typeface="Alexandria" pitchFamily="2" charset="-78"/>
                <a:cs typeface="Alexandria" pitchFamily="2" charset="-78"/>
              </a:rPr>
              <a:t>النموذج الحدسي المنهجي </a:t>
            </a:r>
            <a:r>
              <a:rPr lang="en-US" sz="1600" dirty="0">
                <a:latin typeface="Alexandria" pitchFamily="2" charset="-78"/>
                <a:cs typeface="Alexandria" pitchFamily="2" charset="-78"/>
              </a:rPr>
              <a:t>HSM</a:t>
            </a:r>
            <a:r>
              <a:rPr lang="ar-EG" sz="1600" dirty="0">
                <a:latin typeface="Alexandria" pitchFamily="2" charset="-78"/>
                <a:cs typeface="Alexandria" pitchFamily="2" charset="-78"/>
              </a:rPr>
              <a:t> هو واحد من أبرز نظريات المسارين في الإقناع، ويفترض هذا النموذج أن الأفراد يعالجون الرسائل الإقناعية بطريقتين مختلفتين، حيث يختار الأفراد طريقة المعالجة بناء على مدى دوافعهم وقدرتهم الذهنية على التفكير، كما يمكن أن تعمل الطريقتان في الوقت نفسه، ولكن المعالجة المنهجية تحدث فقط إذا توفرت الرغبة والقدرة على التفكير بعمق.</a:t>
            </a:r>
          </a:p>
        </p:txBody>
      </p:sp>
      <p:graphicFrame>
        <p:nvGraphicFramePr>
          <p:cNvPr id="7" name="Diagram 6">
            <a:extLst>
              <a:ext uri="{FF2B5EF4-FFF2-40B4-BE49-F238E27FC236}">
                <a16:creationId xmlns:a16="http://schemas.microsoft.com/office/drawing/2014/main" id="{9000B835-0424-7341-E8ED-F45816CDC64E}"/>
              </a:ext>
            </a:extLst>
          </p:cNvPr>
          <p:cNvGraphicFramePr/>
          <p:nvPr>
            <p:extLst>
              <p:ext uri="{D42A27DB-BD31-4B8C-83A1-F6EECF244321}">
                <p14:modId xmlns:p14="http://schemas.microsoft.com/office/powerpoint/2010/main" val="3572140041"/>
              </p:ext>
            </p:extLst>
          </p:nvPr>
        </p:nvGraphicFramePr>
        <p:xfrm>
          <a:off x="3586009" y="4524784"/>
          <a:ext cx="4872798" cy="20969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8935713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B24F3-D557-B708-F2EF-061516A8AD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2E94BA9-1492-5842-0C53-C4BC7CA1CC7C}"/>
              </a:ext>
            </a:extLst>
          </p:cNvPr>
          <p:cNvSpPr/>
          <p:nvPr/>
        </p:nvSpPr>
        <p:spPr>
          <a:xfrm>
            <a:off x="2626179" y="500900"/>
            <a:ext cx="88546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FB215C0-2E0E-5F6E-291C-AB33C4B00155}"/>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294C7B9-E0A5-D967-3C1F-5B2344FDAC9B}"/>
              </a:ext>
            </a:extLst>
          </p:cNvPr>
          <p:cNvSpPr/>
          <p:nvPr/>
        </p:nvSpPr>
        <p:spPr>
          <a:xfrm>
            <a:off x="162325" y="1262949"/>
            <a:ext cx="11720167" cy="5324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1CFAB71-D8F3-7C4B-C023-7C37B92BED6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E9B9ABE-55D1-163A-5C14-6278919C4F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43002"/>
            <a:ext cx="2170883" cy="1013654"/>
          </a:xfrm>
          <a:prstGeom prst="rect">
            <a:avLst/>
          </a:prstGeom>
        </p:spPr>
      </p:pic>
      <p:sp>
        <p:nvSpPr>
          <p:cNvPr id="9" name="TextBox 8">
            <a:extLst>
              <a:ext uri="{FF2B5EF4-FFF2-40B4-BE49-F238E27FC236}">
                <a16:creationId xmlns:a16="http://schemas.microsoft.com/office/drawing/2014/main" id="{71C554EB-47FC-A030-0800-076811BE0FDE}"/>
              </a:ext>
            </a:extLst>
          </p:cNvPr>
          <p:cNvSpPr txBox="1"/>
          <p:nvPr/>
        </p:nvSpPr>
        <p:spPr>
          <a:xfrm>
            <a:off x="3991430" y="1200928"/>
            <a:ext cx="7844138" cy="876458"/>
          </a:xfrm>
          <a:prstGeom prst="rect">
            <a:avLst/>
          </a:prstGeom>
          <a:noFill/>
        </p:spPr>
        <p:txBody>
          <a:bodyPr wrap="square" rtlCol="1">
            <a:spAutoFit/>
          </a:bodyPr>
          <a:lstStyle/>
          <a:p>
            <a:pPr algn="just" rtl="1">
              <a:lnSpc>
                <a:spcPct val="150000"/>
              </a:lnSpc>
            </a:pPr>
            <a:r>
              <a:rPr lang="ar-EG" b="1" dirty="0">
                <a:solidFill>
                  <a:srgbClr val="00B0F0"/>
                </a:solidFill>
                <a:latin typeface="Alexandria" pitchFamily="2" charset="-78"/>
                <a:cs typeface="Alexandria" pitchFamily="2" charset="-78"/>
              </a:rPr>
              <a:t>الفرضيات الأساسية للنموذج:</a:t>
            </a:r>
          </a:p>
          <a:p>
            <a:pPr algn="just" rtl="1">
              <a:lnSpc>
                <a:spcPct val="150000"/>
              </a:lnSpc>
            </a:pPr>
            <a:r>
              <a:rPr lang="ar-EG" dirty="0">
                <a:latin typeface="Alexandria" pitchFamily="2" charset="-78"/>
                <a:cs typeface="Alexandria" pitchFamily="2" charset="-78"/>
              </a:rPr>
              <a:t> يقترح نموذج </a:t>
            </a:r>
            <a:r>
              <a:rPr lang="en-US" dirty="0">
                <a:latin typeface="Alexandria" pitchFamily="2" charset="-78"/>
                <a:cs typeface="Alexandria" pitchFamily="2" charset="-78"/>
              </a:rPr>
              <a:t>HSM </a:t>
            </a:r>
            <a:r>
              <a:rPr lang="ar-EG" dirty="0">
                <a:latin typeface="Alexandria" pitchFamily="2" charset="-78"/>
                <a:cs typeface="Alexandria" pitchFamily="2" charset="-78"/>
              </a:rPr>
              <a:t> أن هناك طريقتين رئيسيين لمعالجة الرسائل الإقناعية:</a:t>
            </a:r>
          </a:p>
        </p:txBody>
      </p:sp>
      <p:sp>
        <p:nvSpPr>
          <p:cNvPr id="3" name="TextBox 2">
            <a:extLst>
              <a:ext uri="{FF2B5EF4-FFF2-40B4-BE49-F238E27FC236}">
                <a16:creationId xmlns:a16="http://schemas.microsoft.com/office/drawing/2014/main" id="{5C109E6F-36E4-27A0-4DFF-60A14407D3DB}"/>
              </a:ext>
            </a:extLst>
          </p:cNvPr>
          <p:cNvSpPr txBox="1"/>
          <p:nvPr/>
        </p:nvSpPr>
        <p:spPr>
          <a:xfrm>
            <a:off x="6562520" y="2482948"/>
            <a:ext cx="5296509" cy="3369449"/>
          </a:xfrm>
          <a:prstGeom prst="rect">
            <a:avLst/>
          </a:prstGeom>
          <a:noFill/>
        </p:spPr>
        <p:txBody>
          <a:bodyPr wrap="square" rtlCol="1">
            <a:spAutoFit/>
          </a:bodyPr>
          <a:lstStyle/>
          <a:p>
            <a:pPr algn="ctr" rtl="1">
              <a:lnSpc>
                <a:spcPct val="150000"/>
              </a:lnSpc>
              <a:buClr>
                <a:srgbClr val="00B0F0"/>
              </a:buClr>
            </a:pPr>
            <a:r>
              <a:rPr lang="ar-EG" b="1" dirty="0">
                <a:solidFill>
                  <a:schemeClr val="accent2"/>
                </a:solidFill>
                <a:latin typeface="Alexandria" pitchFamily="2" charset="-78"/>
                <a:cs typeface="Alexandria" pitchFamily="2" charset="-78"/>
              </a:rPr>
              <a:t>المعالجة المنهجية</a:t>
            </a:r>
            <a:r>
              <a:rPr lang="en-US" b="1" dirty="0">
                <a:solidFill>
                  <a:schemeClr val="accent2"/>
                </a:solidFill>
                <a:latin typeface="Alexandria" pitchFamily="2" charset="-78"/>
                <a:cs typeface="Alexandria" pitchFamily="2" charset="-78"/>
              </a:rPr>
              <a:t>(Systematic) </a:t>
            </a:r>
            <a:r>
              <a:rPr lang="ar-EG" b="1" dirty="0">
                <a:solidFill>
                  <a:schemeClr val="accent2"/>
                </a:solidFill>
                <a:latin typeface="Alexandria" pitchFamily="2" charset="-78"/>
                <a:cs typeface="Alexandria" pitchFamily="2" charset="-78"/>
              </a:rPr>
              <a:t>:</a:t>
            </a:r>
          </a:p>
          <a:p>
            <a:pPr marL="452438" indent="-285750" algn="just" rtl="1">
              <a:lnSpc>
                <a:spcPct val="150000"/>
              </a:lnSpc>
              <a:buClr>
                <a:srgbClr val="00B0F0"/>
              </a:buClr>
              <a:buFont typeface="Wingdings" panose="05000000000000000000" pitchFamily="2" charset="2"/>
              <a:buChar char="v"/>
            </a:pPr>
            <a:r>
              <a:rPr lang="ar-EG" b="1" dirty="0">
                <a:solidFill>
                  <a:schemeClr val="accent2"/>
                </a:solidFill>
                <a:latin typeface="Alexandria" pitchFamily="2" charset="-78"/>
                <a:cs typeface="Alexandria" pitchFamily="2" charset="-78"/>
              </a:rPr>
              <a:t> </a:t>
            </a:r>
            <a:r>
              <a:rPr lang="ar-EG" dirty="0">
                <a:latin typeface="Alexandria" pitchFamily="2" charset="-78"/>
                <a:cs typeface="Alexandria" pitchFamily="2" charset="-78"/>
              </a:rPr>
              <a:t>يتم فيها تقديم الأدلة والبراهين، والتقارير، وتحليل المخاطر.</a:t>
            </a:r>
          </a:p>
          <a:p>
            <a:pPr marL="452438" indent="-285750" algn="just" rtl="1">
              <a:lnSpc>
                <a:spcPct val="150000"/>
              </a:lnSpc>
              <a:buClr>
                <a:srgbClr val="00B0F0"/>
              </a:buClr>
              <a:buFont typeface="Wingdings" panose="05000000000000000000" pitchFamily="2" charset="2"/>
              <a:buChar char="v"/>
            </a:pPr>
            <a:r>
              <a:rPr lang="ar-EG" dirty="0">
                <a:latin typeface="Alexandria" pitchFamily="2" charset="-78"/>
                <a:cs typeface="Alexandria" pitchFamily="2" charset="-78"/>
              </a:rPr>
              <a:t>تقوم على المعالجة المتأنية والمنطقية للرسالة، وفق تفكير نقدي، وتحليل للحجج.</a:t>
            </a:r>
          </a:p>
          <a:p>
            <a:pPr marL="452438" indent="-285750" algn="just" rtl="1">
              <a:lnSpc>
                <a:spcPct val="150000"/>
              </a:lnSpc>
              <a:buClr>
                <a:srgbClr val="00B0F0"/>
              </a:buClr>
              <a:buFont typeface="Wingdings" panose="05000000000000000000" pitchFamily="2" charset="2"/>
              <a:buChar char="v"/>
            </a:pPr>
            <a:r>
              <a:rPr lang="ar-EG" dirty="0">
                <a:latin typeface="Alexandria" pitchFamily="2" charset="-78"/>
                <a:cs typeface="Alexandria" pitchFamily="2" charset="-78"/>
              </a:rPr>
              <a:t>مثال: حملة توعية من شركة أدوية تشرح مراحل اختبار الدواء وموافقة هيئة الغذاء والدواء.</a:t>
            </a:r>
          </a:p>
        </p:txBody>
      </p:sp>
      <p:sp>
        <p:nvSpPr>
          <p:cNvPr id="8" name="TextBox 7">
            <a:extLst>
              <a:ext uri="{FF2B5EF4-FFF2-40B4-BE49-F238E27FC236}">
                <a16:creationId xmlns:a16="http://schemas.microsoft.com/office/drawing/2014/main" id="{2EA3F343-9280-0FAB-FBCF-4D990DD3085A}"/>
              </a:ext>
            </a:extLst>
          </p:cNvPr>
          <p:cNvSpPr txBox="1"/>
          <p:nvPr/>
        </p:nvSpPr>
        <p:spPr>
          <a:xfrm>
            <a:off x="332972" y="2495619"/>
            <a:ext cx="5296510" cy="2538452"/>
          </a:xfrm>
          <a:prstGeom prst="rect">
            <a:avLst/>
          </a:prstGeom>
          <a:noFill/>
        </p:spPr>
        <p:txBody>
          <a:bodyPr wrap="square" rtlCol="1">
            <a:spAutoFit/>
          </a:bodyPr>
          <a:lstStyle/>
          <a:p>
            <a:pPr algn="ctr" rtl="1">
              <a:lnSpc>
                <a:spcPct val="150000"/>
              </a:lnSpc>
              <a:buClr>
                <a:srgbClr val="00B0F0"/>
              </a:buClr>
            </a:pPr>
            <a:r>
              <a:rPr lang="ar-EG" b="1" dirty="0">
                <a:solidFill>
                  <a:schemeClr val="accent2"/>
                </a:solidFill>
                <a:latin typeface="Alexandria" pitchFamily="2" charset="-78"/>
                <a:cs typeface="Alexandria" pitchFamily="2" charset="-78"/>
              </a:rPr>
              <a:t>المعالجة الحدسية </a:t>
            </a:r>
            <a:r>
              <a:rPr lang="en-US" b="1" dirty="0">
                <a:solidFill>
                  <a:schemeClr val="accent2"/>
                </a:solidFill>
                <a:latin typeface="Alexandria" pitchFamily="2" charset="-78"/>
                <a:cs typeface="Alexandria" pitchFamily="2" charset="-78"/>
              </a:rPr>
              <a:t>(Heuristic)</a:t>
            </a:r>
            <a:r>
              <a:rPr lang="ar-EG" b="1" dirty="0">
                <a:solidFill>
                  <a:schemeClr val="accent2"/>
                </a:solidFill>
                <a:latin typeface="Alexandria" pitchFamily="2" charset="-78"/>
                <a:cs typeface="Alexandria" pitchFamily="2" charset="-78"/>
              </a:rPr>
              <a:t>:</a:t>
            </a:r>
          </a:p>
          <a:p>
            <a:pPr marL="285750" indent="-285750" algn="just" rtl="1">
              <a:lnSpc>
                <a:spcPct val="150000"/>
              </a:lnSpc>
              <a:buClr>
                <a:srgbClr val="00B0F0"/>
              </a:buClr>
              <a:buFont typeface="Wingdings" panose="05000000000000000000" pitchFamily="2" charset="2"/>
              <a:buChar char="v"/>
            </a:pPr>
            <a:r>
              <a:rPr lang="ar-EG" b="1" dirty="0">
                <a:solidFill>
                  <a:schemeClr val="accent2"/>
                </a:solidFill>
                <a:latin typeface="Alexandria" pitchFamily="2" charset="-78"/>
                <a:cs typeface="Alexandria" pitchFamily="2" charset="-78"/>
              </a:rPr>
              <a:t> </a:t>
            </a:r>
            <a:r>
              <a:rPr lang="ar-EG" dirty="0">
                <a:latin typeface="Alexandria" pitchFamily="2" charset="-78"/>
                <a:cs typeface="Alexandria" pitchFamily="2" charset="-78"/>
              </a:rPr>
              <a:t>الاعتماد على قواعد ذهنية مثل: الشهرة، والسلطة، والإثبات الاجتماعي.</a:t>
            </a:r>
          </a:p>
          <a:p>
            <a:pPr marL="285750" indent="-285750" algn="just" rtl="1">
              <a:lnSpc>
                <a:spcPct val="150000"/>
              </a:lnSpc>
              <a:buClr>
                <a:srgbClr val="00B0F0"/>
              </a:buClr>
              <a:buFont typeface="Wingdings" panose="05000000000000000000" pitchFamily="2" charset="2"/>
              <a:buChar char="v"/>
            </a:pPr>
            <a:r>
              <a:rPr lang="ar-EG" dirty="0">
                <a:latin typeface="Alexandria" pitchFamily="2" charset="-78"/>
                <a:cs typeface="Alexandria" pitchFamily="2" charset="-78"/>
              </a:rPr>
              <a:t>مثال: حملة تبرعات تقول "80% من زملائك تبرّعوا بالفعل – كن مثلهم". أو استخدام طبيب مشهور في إعلان صحي.</a:t>
            </a:r>
          </a:p>
        </p:txBody>
      </p:sp>
      <p:cxnSp>
        <p:nvCxnSpPr>
          <p:cNvPr id="10" name="Straight Connector 9">
            <a:extLst>
              <a:ext uri="{FF2B5EF4-FFF2-40B4-BE49-F238E27FC236}">
                <a16:creationId xmlns:a16="http://schemas.microsoft.com/office/drawing/2014/main" id="{0A022722-44D4-9FD1-268B-DDC68EABD8DB}"/>
              </a:ext>
            </a:extLst>
          </p:cNvPr>
          <p:cNvCxnSpPr>
            <a:cxnSpLocks/>
          </p:cNvCxnSpPr>
          <p:nvPr/>
        </p:nvCxnSpPr>
        <p:spPr>
          <a:xfrm>
            <a:off x="6096000" y="2642716"/>
            <a:ext cx="0" cy="3637850"/>
          </a:xfrm>
          <a:prstGeom prst="line">
            <a:avLst/>
          </a:prstGeom>
        </p:spPr>
        <p:style>
          <a:lnRef idx="3">
            <a:schemeClr val="accent5"/>
          </a:lnRef>
          <a:fillRef idx="0">
            <a:schemeClr val="accent5"/>
          </a:fillRef>
          <a:effectRef idx="2">
            <a:schemeClr val="accent5"/>
          </a:effectRef>
          <a:fontRef idx="minor">
            <a:schemeClr val="tx1"/>
          </a:fontRef>
        </p:style>
      </p:cxnSp>
      <p:sp>
        <p:nvSpPr>
          <p:cNvPr id="7" name="Rectangle: Rounded Corners 6">
            <a:extLst>
              <a:ext uri="{FF2B5EF4-FFF2-40B4-BE49-F238E27FC236}">
                <a16:creationId xmlns:a16="http://schemas.microsoft.com/office/drawing/2014/main" id="{83182FB8-3721-D425-7457-C836ECBC03D6}"/>
              </a:ext>
            </a:extLst>
          </p:cNvPr>
          <p:cNvSpPr/>
          <p:nvPr/>
        </p:nvSpPr>
        <p:spPr>
          <a:xfrm>
            <a:off x="553367" y="411840"/>
            <a:ext cx="11995014" cy="923867"/>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النموذج الحدسي المنهجي</a:t>
            </a:r>
            <a:r>
              <a:rPr lang="en-US" sz="2400" b="1" dirty="0">
                <a:solidFill>
                  <a:srgbClr val="00B0F0"/>
                </a:solidFill>
                <a:latin typeface="Alexandria" pitchFamily="2" charset="-78"/>
                <a:cs typeface="Alexandria" pitchFamily="2" charset="-78"/>
              </a:rPr>
              <a:t>Heuristic-Systematic Model </a:t>
            </a:r>
            <a:r>
              <a:rPr lang="en-US" sz="2400" b="1" dirty="0">
                <a:solidFill>
                  <a:srgbClr val="C00000"/>
                </a:solidFill>
                <a:latin typeface="Alexandria" pitchFamily="2" charset="-78"/>
                <a:cs typeface="Alexandria" pitchFamily="2" charset="-78"/>
              </a:rPr>
              <a:t>HSM </a:t>
            </a:r>
            <a:r>
              <a:rPr lang="en-US" sz="2400" b="1" dirty="0">
                <a:solidFill>
                  <a:srgbClr val="00B0F0"/>
                </a:solidFill>
                <a:latin typeface="Alexandria" pitchFamily="2" charset="-78"/>
                <a:cs typeface="Alexandria" pitchFamily="2" charset="-78"/>
              </a:rPr>
              <a:t>– </a:t>
            </a:r>
          </a:p>
        </p:txBody>
      </p:sp>
    </p:spTree>
    <p:extLst>
      <p:ext uri="{BB962C8B-B14F-4D97-AF65-F5344CB8AC3E}">
        <p14:creationId xmlns:p14="http://schemas.microsoft.com/office/powerpoint/2010/main" val="386705050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1572A2-B095-7DD0-C404-AC2D4EECFC0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DEA35C6-54B8-4233-52F9-38F8496C3040}"/>
              </a:ext>
            </a:extLst>
          </p:cNvPr>
          <p:cNvSpPr/>
          <p:nvPr/>
        </p:nvSpPr>
        <p:spPr>
          <a:xfrm>
            <a:off x="2089366" y="51114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7C3443F-5F0D-8AAB-856B-871D5BE086FD}"/>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F0D956C-0A78-5C72-3151-B3CA75B02047}"/>
              </a:ext>
            </a:extLst>
          </p:cNvPr>
          <p:cNvSpPr/>
          <p:nvPr/>
        </p:nvSpPr>
        <p:spPr>
          <a:xfrm>
            <a:off x="162325" y="1262949"/>
            <a:ext cx="11720167" cy="5224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 المسار             | التفسير                                                                                 | محتوى الحملة                                                                |</a:t>
            </a:r>
          </a:p>
          <a:p>
            <a:pPr algn="just" rtl="1">
              <a:lnSpc>
                <a:spcPct val="200000"/>
              </a:lnSpc>
            </a:pPr>
            <a:r>
              <a:rPr lang="ar-EG" sz="1600" dirty="0"/>
              <a:t>| ------------------ | --------------------------------------------------------------------------------------- | ------------------------------------------------------------------------------------------------ |</a:t>
            </a:r>
          </a:p>
          <a:p>
            <a:pPr algn="just" rtl="1">
              <a:lnSpc>
                <a:spcPct val="200000"/>
              </a:lnSpc>
            </a:pPr>
            <a:r>
              <a:rPr lang="ar-EG" sz="1600" dirty="0"/>
              <a:t>| **المسار المركزي** | الجمهور لديه اهتمام عالٍ (مثلاً أقارب مرضى، طلاب طب، عاملون في الصحة) ويقرأ ويفكّر بعمق | يتضمن منشورات فيها إحصاءات دقيقة، نسب الشفاء، تكلفة العلاج، تقارير المستشفيات، قصص واقعية موثقة  |</a:t>
            </a:r>
          </a:p>
          <a:p>
            <a:pPr algn="just" rtl="1">
              <a:lnSpc>
                <a:spcPct val="200000"/>
              </a:lnSpc>
            </a:pPr>
            <a:r>
              <a:rPr lang="ar-EG" sz="1600" dirty="0"/>
              <a:t>| **المسار المحيطي** | الجمهور غير متخصص، ولا يملك دافعية كبيرة للتفكير، ويُقنع عبر المؤثرات الخارجية          | إعلان يظهر فيه فنان مشهور يزور أطفال مرضى، مع موسيقى مؤثرة وصور مؤلمة – دون تفاصيل طبية أو أرقام |</a:t>
            </a:r>
          </a:p>
        </p:txBody>
      </p:sp>
      <p:sp>
        <p:nvSpPr>
          <p:cNvPr id="2" name="TextBox 1">
            <a:extLst>
              <a:ext uri="{FF2B5EF4-FFF2-40B4-BE49-F238E27FC236}">
                <a16:creationId xmlns:a16="http://schemas.microsoft.com/office/drawing/2014/main" id="{3ACA0798-542A-2868-BAA2-6099D1E1B229}"/>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05CF7F2-D10F-2210-3A48-344130C335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628" y="-20097"/>
            <a:ext cx="2305141" cy="1076343"/>
          </a:xfrm>
          <a:prstGeom prst="rect">
            <a:avLst/>
          </a:prstGeom>
        </p:spPr>
      </p:pic>
      <p:sp>
        <p:nvSpPr>
          <p:cNvPr id="3" name="Rectangle: Rounded Corners 2">
            <a:extLst>
              <a:ext uri="{FF2B5EF4-FFF2-40B4-BE49-F238E27FC236}">
                <a16:creationId xmlns:a16="http://schemas.microsoft.com/office/drawing/2014/main" id="{3E65E7B6-E3E0-CD68-E301-17B764B51177}"/>
              </a:ext>
            </a:extLst>
          </p:cNvPr>
          <p:cNvSpPr/>
          <p:nvPr/>
        </p:nvSpPr>
        <p:spPr>
          <a:xfrm>
            <a:off x="1803751" y="664288"/>
            <a:ext cx="8584496" cy="475165"/>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مثال تطبيقي على نموذجي نظريات المسارين</a:t>
            </a:r>
          </a:p>
        </p:txBody>
      </p:sp>
      <p:sp>
        <p:nvSpPr>
          <p:cNvPr id="9" name="TextBox 8">
            <a:extLst>
              <a:ext uri="{FF2B5EF4-FFF2-40B4-BE49-F238E27FC236}">
                <a16:creationId xmlns:a16="http://schemas.microsoft.com/office/drawing/2014/main" id="{9AC2994B-E686-6447-90CD-5AACD7DB650E}"/>
              </a:ext>
            </a:extLst>
          </p:cNvPr>
          <p:cNvSpPr txBox="1"/>
          <p:nvPr/>
        </p:nvSpPr>
        <p:spPr>
          <a:xfrm>
            <a:off x="2485572" y="1572872"/>
            <a:ext cx="6674277" cy="501932"/>
          </a:xfrm>
          <a:prstGeom prst="rect">
            <a:avLst/>
          </a:prstGeom>
          <a:noFill/>
        </p:spPr>
        <p:txBody>
          <a:bodyPr wrap="square" rtlCol="1">
            <a:spAutoFit/>
          </a:bodyPr>
          <a:lstStyle/>
          <a:p>
            <a:pPr algn="just" rtl="1">
              <a:lnSpc>
                <a:spcPct val="150000"/>
              </a:lnSpc>
            </a:pPr>
            <a:r>
              <a:rPr lang="ar-EG" sz="2000" b="1" dirty="0">
                <a:solidFill>
                  <a:schemeClr val="accent2"/>
                </a:solidFill>
                <a:latin typeface="Alexandria" pitchFamily="2" charset="-78"/>
                <a:cs typeface="Alexandria" pitchFamily="2" charset="-78"/>
              </a:rPr>
              <a:t>حملة علاقات عامة للتبرع لصالح مرضى السرطان:</a:t>
            </a:r>
          </a:p>
        </p:txBody>
      </p:sp>
      <p:sp>
        <p:nvSpPr>
          <p:cNvPr id="4" name="TextBox 3">
            <a:extLst>
              <a:ext uri="{FF2B5EF4-FFF2-40B4-BE49-F238E27FC236}">
                <a16:creationId xmlns:a16="http://schemas.microsoft.com/office/drawing/2014/main" id="{88DBC189-F475-0340-BF64-23B53B6FC842}"/>
              </a:ext>
            </a:extLst>
          </p:cNvPr>
          <p:cNvSpPr txBox="1"/>
          <p:nvPr/>
        </p:nvSpPr>
        <p:spPr>
          <a:xfrm>
            <a:off x="4943790" y="2215450"/>
            <a:ext cx="6792686" cy="338554"/>
          </a:xfrm>
          <a:prstGeom prst="rect">
            <a:avLst/>
          </a:prstGeom>
          <a:noFill/>
        </p:spPr>
        <p:txBody>
          <a:bodyPr wrap="square" rtlCol="1">
            <a:spAutoFit/>
          </a:bodyPr>
          <a:lstStyle/>
          <a:p>
            <a:pPr algn="r" rtl="1"/>
            <a:r>
              <a:rPr lang="ar-EG" sz="1600" b="1" dirty="0">
                <a:solidFill>
                  <a:srgbClr val="002060"/>
                </a:solidFill>
                <a:latin typeface="Alexandria" pitchFamily="2" charset="-78"/>
                <a:cs typeface="Alexandria" pitchFamily="2" charset="-78"/>
              </a:rPr>
              <a:t>أولًا: تطبيق الحملة وفق </a:t>
            </a:r>
            <a:r>
              <a:rPr lang="en-US" sz="1600" b="1" dirty="0">
                <a:solidFill>
                  <a:srgbClr val="002060"/>
                </a:solidFill>
                <a:latin typeface="Alexandria" pitchFamily="2" charset="-78"/>
                <a:cs typeface="Alexandria" pitchFamily="2" charset="-78"/>
              </a:rPr>
              <a:t>)</a:t>
            </a:r>
            <a:r>
              <a:rPr lang="ar-EG" sz="1600" b="1" dirty="0">
                <a:solidFill>
                  <a:srgbClr val="002060"/>
                </a:solidFill>
                <a:latin typeface="Alexandria" pitchFamily="2" charset="-78"/>
                <a:cs typeface="Alexandria" pitchFamily="2" charset="-78"/>
              </a:rPr>
              <a:t> نموذج المعالجة الاحتمالية </a:t>
            </a:r>
            <a:r>
              <a:rPr lang="en-US" sz="1600" b="1" dirty="0">
                <a:solidFill>
                  <a:srgbClr val="002060"/>
                </a:solidFill>
                <a:latin typeface="Alexandria" pitchFamily="2" charset="-78"/>
                <a:cs typeface="Alexandria" pitchFamily="2" charset="-78"/>
              </a:rPr>
              <a:t>ELM</a:t>
            </a:r>
            <a:r>
              <a:rPr lang="ar-EG" sz="1600" b="1" dirty="0">
                <a:solidFill>
                  <a:srgbClr val="002060"/>
                </a:solidFill>
                <a:latin typeface="Alexandria" pitchFamily="2" charset="-78"/>
                <a:cs typeface="Alexandria" pitchFamily="2" charset="-78"/>
              </a:rPr>
              <a:t> )</a:t>
            </a:r>
          </a:p>
        </p:txBody>
      </p:sp>
      <p:graphicFrame>
        <p:nvGraphicFramePr>
          <p:cNvPr id="6" name="Table 5">
            <a:extLst>
              <a:ext uri="{FF2B5EF4-FFF2-40B4-BE49-F238E27FC236}">
                <a16:creationId xmlns:a16="http://schemas.microsoft.com/office/drawing/2014/main" id="{A6060381-4088-5D8A-B44D-42DE3EDFED49}"/>
              </a:ext>
            </a:extLst>
          </p:cNvPr>
          <p:cNvGraphicFramePr>
            <a:graphicFrameLocks noGrp="1"/>
          </p:cNvGraphicFramePr>
          <p:nvPr>
            <p:extLst>
              <p:ext uri="{D42A27DB-BD31-4B8C-83A1-F6EECF244321}">
                <p14:modId xmlns:p14="http://schemas.microsoft.com/office/powerpoint/2010/main" val="3897058506"/>
              </p:ext>
            </p:extLst>
          </p:nvPr>
        </p:nvGraphicFramePr>
        <p:xfrm>
          <a:off x="446809" y="2789327"/>
          <a:ext cx="10993581" cy="2710879"/>
        </p:xfrm>
        <a:graphic>
          <a:graphicData uri="http://schemas.openxmlformats.org/drawingml/2006/table">
            <a:tbl>
              <a:tblPr rtl="1" firstRow="1" bandRow="1">
                <a:tableStyleId>{7DF18680-E054-41AD-8BC1-D1AEF772440D}</a:tableStyleId>
              </a:tblPr>
              <a:tblGrid>
                <a:gridCol w="2452254">
                  <a:extLst>
                    <a:ext uri="{9D8B030D-6E8A-4147-A177-3AD203B41FA5}">
                      <a16:colId xmlns:a16="http://schemas.microsoft.com/office/drawing/2014/main" val="1215553405"/>
                    </a:ext>
                  </a:extLst>
                </a:gridCol>
                <a:gridCol w="4499263">
                  <a:extLst>
                    <a:ext uri="{9D8B030D-6E8A-4147-A177-3AD203B41FA5}">
                      <a16:colId xmlns:a16="http://schemas.microsoft.com/office/drawing/2014/main" val="569240116"/>
                    </a:ext>
                  </a:extLst>
                </a:gridCol>
                <a:gridCol w="4042064">
                  <a:extLst>
                    <a:ext uri="{9D8B030D-6E8A-4147-A177-3AD203B41FA5}">
                      <a16:colId xmlns:a16="http://schemas.microsoft.com/office/drawing/2014/main" val="2478118622"/>
                    </a:ext>
                  </a:extLst>
                </a:gridCol>
              </a:tblGrid>
              <a:tr h="369088">
                <a:tc>
                  <a:txBody>
                    <a:bodyPr/>
                    <a:lstStyle/>
                    <a:p>
                      <a:pPr algn="ctr" rtl="1">
                        <a:lnSpc>
                          <a:spcPct val="150000"/>
                        </a:lnSpc>
                      </a:pPr>
                      <a:r>
                        <a:rPr lang="ar-EG" sz="1600" b="1" dirty="0">
                          <a:solidFill>
                            <a:schemeClr val="bg1"/>
                          </a:solidFill>
                          <a:latin typeface="Alexandria" pitchFamily="2" charset="-78"/>
                          <a:cs typeface="Alexandria" pitchFamily="2" charset="-78"/>
                        </a:rPr>
                        <a:t>المسار</a:t>
                      </a:r>
                    </a:p>
                  </a:txBody>
                  <a:tcPr anchor="ctr"/>
                </a:tc>
                <a:tc>
                  <a:txBody>
                    <a:bodyPr/>
                    <a:lstStyle/>
                    <a:p>
                      <a:pPr algn="ctr" rtl="1">
                        <a:lnSpc>
                          <a:spcPct val="150000"/>
                        </a:lnSpc>
                      </a:pPr>
                      <a:r>
                        <a:rPr lang="ar-EG" sz="1600" b="1" kern="1200" dirty="0">
                          <a:solidFill>
                            <a:schemeClr val="bg1"/>
                          </a:solidFill>
                          <a:latin typeface="Alexandria" pitchFamily="2" charset="-78"/>
                          <a:ea typeface="+mn-ea"/>
                          <a:cs typeface="Alexandria" pitchFamily="2" charset="-78"/>
                        </a:rPr>
                        <a:t>التفسير</a:t>
                      </a:r>
                    </a:p>
                  </a:txBody>
                  <a:tcPr anchor="ctr"/>
                </a:tc>
                <a:tc>
                  <a:txBody>
                    <a:bodyPr/>
                    <a:lstStyle/>
                    <a:p>
                      <a:pPr marL="0" algn="ctr" defTabSz="914400" rtl="1" eaLnBrk="1" latinLnBrk="0" hangingPunct="1">
                        <a:lnSpc>
                          <a:spcPct val="150000"/>
                        </a:lnSpc>
                      </a:pPr>
                      <a:r>
                        <a:rPr lang="ar-EG" sz="1600" b="1" kern="1200" dirty="0">
                          <a:solidFill>
                            <a:schemeClr val="bg1"/>
                          </a:solidFill>
                          <a:latin typeface="Alexandria" pitchFamily="2" charset="-78"/>
                          <a:ea typeface="+mn-ea"/>
                          <a:cs typeface="Alexandria" pitchFamily="2" charset="-78"/>
                        </a:rPr>
                        <a:t>محتوى الحملة</a:t>
                      </a:r>
                    </a:p>
                  </a:txBody>
                  <a:tcPr anchor="ctr"/>
                </a:tc>
                <a:extLst>
                  <a:ext uri="{0D108BD9-81ED-4DB2-BD59-A6C34878D82A}">
                    <a16:rowId xmlns:a16="http://schemas.microsoft.com/office/drawing/2014/main" val="3608811535"/>
                  </a:ext>
                </a:extLst>
              </a:tr>
              <a:tr h="369088">
                <a:tc>
                  <a:txBody>
                    <a:bodyPr/>
                    <a:lstStyle/>
                    <a:p>
                      <a:pPr algn="ctr" rtl="1">
                        <a:lnSpc>
                          <a:spcPct val="150000"/>
                        </a:lnSpc>
                      </a:pPr>
                      <a:r>
                        <a:rPr lang="ar-EG" sz="1600" b="1" dirty="0">
                          <a:solidFill>
                            <a:schemeClr val="accent2">
                              <a:lumMod val="75000"/>
                            </a:schemeClr>
                          </a:solidFill>
                          <a:latin typeface="Alexandria" pitchFamily="2" charset="-78"/>
                          <a:cs typeface="Alexandria" pitchFamily="2" charset="-78"/>
                        </a:rPr>
                        <a:t>المسار المركزي</a:t>
                      </a:r>
                    </a:p>
                  </a:txBody>
                  <a:tcPr anchor="ctr"/>
                </a:tc>
                <a:tc>
                  <a:txBody>
                    <a:bodyPr/>
                    <a:lstStyle/>
                    <a:p>
                      <a:pPr algn="ctr" rtl="1">
                        <a:lnSpc>
                          <a:spcPct val="150000"/>
                        </a:lnSpc>
                      </a:pPr>
                      <a:r>
                        <a:rPr lang="ar-EG" sz="1600" b="0" dirty="0">
                          <a:latin typeface="Alexandria" pitchFamily="2" charset="-78"/>
                          <a:cs typeface="Alexandria" pitchFamily="2" charset="-78"/>
                        </a:rPr>
                        <a:t>الجمهور لديه اهتمام عالٍ (مثلاً أقارب مرضى، طلاب طب، عاملون في الصحة) ويقرأ ويفكّر بعمق</a:t>
                      </a:r>
                    </a:p>
                  </a:txBody>
                  <a:tcPr anchor="ctr"/>
                </a:tc>
                <a:tc>
                  <a:txBody>
                    <a:bodyPr/>
                    <a:lstStyle/>
                    <a:p>
                      <a:pPr algn="ctr" rtl="1">
                        <a:lnSpc>
                          <a:spcPct val="150000"/>
                        </a:lnSpc>
                      </a:pPr>
                      <a:r>
                        <a:rPr lang="ar-EG" sz="1600" b="0" dirty="0">
                          <a:latin typeface="Alexandria" pitchFamily="2" charset="-78"/>
                          <a:cs typeface="Alexandria" pitchFamily="2" charset="-78"/>
                        </a:rPr>
                        <a:t>تضمن منشورات فيها إحصاءات دقيقة، نسب الشفاء، تكلفة العلاج، تقارير المستشفيات، قصص واقعية موثقة</a:t>
                      </a:r>
                    </a:p>
                  </a:txBody>
                  <a:tcPr anchor="ctr"/>
                </a:tc>
                <a:extLst>
                  <a:ext uri="{0D108BD9-81ED-4DB2-BD59-A6C34878D82A}">
                    <a16:rowId xmlns:a16="http://schemas.microsoft.com/office/drawing/2014/main" val="3830825687"/>
                  </a:ext>
                </a:extLst>
              </a:tr>
              <a:tr h="369088">
                <a:tc>
                  <a:txBody>
                    <a:bodyPr/>
                    <a:lstStyle/>
                    <a:p>
                      <a:pPr algn="ctr" rtl="1">
                        <a:lnSpc>
                          <a:spcPct val="150000"/>
                        </a:lnSpc>
                      </a:pPr>
                      <a:r>
                        <a:rPr lang="ar-EG" sz="1600" b="1" dirty="0">
                          <a:solidFill>
                            <a:schemeClr val="accent2">
                              <a:lumMod val="75000"/>
                            </a:schemeClr>
                          </a:solidFill>
                          <a:latin typeface="Alexandria" pitchFamily="2" charset="-78"/>
                          <a:cs typeface="Alexandria" pitchFamily="2" charset="-78"/>
                        </a:rPr>
                        <a:t>المسار المحيطي</a:t>
                      </a:r>
                    </a:p>
                  </a:txBody>
                  <a:tcPr anchor="ctr"/>
                </a:tc>
                <a:tc>
                  <a:txBody>
                    <a:bodyPr/>
                    <a:lstStyle/>
                    <a:p>
                      <a:pPr algn="ctr" rtl="1">
                        <a:lnSpc>
                          <a:spcPct val="150000"/>
                        </a:lnSpc>
                      </a:pPr>
                      <a:r>
                        <a:rPr lang="ar-EG" sz="1600" b="0" dirty="0">
                          <a:latin typeface="Alexandria" pitchFamily="2" charset="-78"/>
                          <a:cs typeface="Alexandria" pitchFamily="2" charset="-78"/>
                        </a:rPr>
                        <a:t>الجمهور غير متخصص، ولا يملك دافعية كبيرة للتفكير، ويُقنع عبر المؤثرات الخارجية</a:t>
                      </a:r>
                    </a:p>
                  </a:txBody>
                  <a:tcPr anchor="ctr"/>
                </a:tc>
                <a:tc>
                  <a:txBody>
                    <a:bodyPr/>
                    <a:lstStyle/>
                    <a:p>
                      <a:pPr algn="ctr" rtl="1">
                        <a:lnSpc>
                          <a:spcPct val="150000"/>
                        </a:lnSpc>
                      </a:pPr>
                      <a:r>
                        <a:rPr lang="ar-EG" sz="1600" b="0" dirty="0">
                          <a:latin typeface="Alexandria" pitchFamily="2" charset="-78"/>
                          <a:cs typeface="Alexandria" pitchFamily="2" charset="-78"/>
                        </a:rPr>
                        <a:t>إعلان يظهر فيه فنان مشهور يزور أطفال مرضى، مع موسيقى مؤثرة وصور مؤلمة – دون تفاصيل طبية أو أرقام</a:t>
                      </a:r>
                    </a:p>
                  </a:txBody>
                  <a:tcPr anchor="ctr"/>
                </a:tc>
                <a:extLst>
                  <a:ext uri="{0D108BD9-81ED-4DB2-BD59-A6C34878D82A}">
                    <a16:rowId xmlns:a16="http://schemas.microsoft.com/office/drawing/2014/main" val="3617326059"/>
                  </a:ext>
                </a:extLst>
              </a:tr>
            </a:tbl>
          </a:graphicData>
        </a:graphic>
      </p:graphicFrame>
    </p:spTree>
    <p:extLst>
      <p:ext uri="{BB962C8B-B14F-4D97-AF65-F5344CB8AC3E}">
        <p14:creationId xmlns:p14="http://schemas.microsoft.com/office/powerpoint/2010/main" val="109091003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3C9708-DE46-573F-851D-A6E197554B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22E2478-617E-51DD-C859-C6C58DDD184C}"/>
              </a:ext>
            </a:extLst>
          </p:cNvPr>
          <p:cNvSpPr/>
          <p:nvPr/>
        </p:nvSpPr>
        <p:spPr>
          <a:xfrm>
            <a:off x="2089366" y="51114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0EED8AF-9C0A-40DB-C46A-194D85221A8C}"/>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9668943-36A7-0B02-369F-96AD03E67856}"/>
              </a:ext>
            </a:extLst>
          </p:cNvPr>
          <p:cNvSpPr/>
          <p:nvPr/>
        </p:nvSpPr>
        <p:spPr>
          <a:xfrm>
            <a:off x="162325" y="1262949"/>
            <a:ext cx="11720167" cy="5224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 المسار             | التفسير                                                                                 | محتوى الحملة                                                                |</a:t>
            </a:r>
          </a:p>
          <a:p>
            <a:pPr algn="just" rtl="1">
              <a:lnSpc>
                <a:spcPct val="200000"/>
              </a:lnSpc>
            </a:pPr>
            <a:r>
              <a:rPr lang="ar-EG" sz="1600" dirty="0"/>
              <a:t>| ------------------ | --------------------------------------------------------------------------------------- | ------------------------------------------------------------------------------------------------ |</a:t>
            </a:r>
          </a:p>
          <a:p>
            <a:pPr algn="just" rtl="1">
              <a:lnSpc>
                <a:spcPct val="200000"/>
              </a:lnSpc>
            </a:pPr>
            <a:r>
              <a:rPr lang="ar-EG" sz="1600" dirty="0"/>
              <a:t>| **المسار المركزي** | الجمهور لديه اهتمام عالٍ (مثلاً أقارب مرضى، طلاب طب، عاملون في الصحة) ويقرأ ويفكّر بعمق | يتضمن منشورات فيها إحصاءات دقيقة، نسب الشفاء، تكلفة العلاج، تقارير المستشفيات، قصص واقعية موثقة  |</a:t>
            </a:r>
          </a:p>
          <a:p>
            <a:pPr algn="just" rtl="1">
              <a:lnSpc>
                <a:spcPct val="200000"/>
              </a:lnSpc>
            </a:pPr>
            <a:r>
              <a:rPr lang="ar-EG" sz="1600" dirty="0"/>
              <a:t>| **المسار المحيطي** | الجمهور غير متخصص، ولا يملك دافعية كبيرة للتفكير، ويُقنع عبر المؤثرات الخارجية          | إعلان يظهر فيه فنان مشهور يزور أطفال مرضى، مع موسيقى مؤثرة وصور مؤلمة – دون تفاصيل طبية أو أرقام |</a:t>
            </a:r>
          </a:p>
        </p:txBody>
      </p:sp>
      <p:sp>
        <p:nvSpPr>
          <p:cNvPr id="2" name="TextBox 1">
            <a:extLst>
              <a:ext uri="{FF2B5EF4-FFF2-40B4-BE49-F238E27FC236}">
                <a16:creationId xmlns:a16="http://schemas.microsoft.com/office/drawing/2014/main" id="{3F365A2F-2743-FF06-C286-2405F993C007}"/>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473DBE0-975A-F142-6526-A29484553E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628" y="-20097"/>
            <a:ext cx="2305141" cy="1076343"/>
          </a:xfrm>
          <a:prstGeom prst="rect">
            <a:avLst/>
          </a:prstGeom>
        </p:spPr>
      </p:pic>
      <p:sp>
        <p:nvSpPr>
          <p:cNvPr id="3" name="Rectangle: Rounded Corners 2">
            <a:extLst>
              <a:ext uri="{FF2B5EF4-FFF2-40B4-BE49-F238E27FC236}">
                <a16:creationId xmlns:a16="http://schemas.microsoft.com/office/drawing/2014/main" id="{69195FEF-E95E-25BE-8246-D140CC558611}"/>
              </a:ext>
            </a:extLst>
          </p:cNvPr>
          <p:cNvSpPr/>
          <p:nvPr/>
        </p:nvSpPr>
        <p:spPr>
          <a:xfrm>
            <a:off x="1803751" y="664288"/>
            <a:ext cx="8584496" cy="475165"/>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مثال تطبيقي على نموذجي نظريات المسارين</a:t>
            </a:r>
          </a:p>
        </p:txBody>
      </p:sp>
      <p:sp>
        <p:nvSpPr>
          <p:cNvPr id="9" name="TextBox 8">
            <a:extLst>
              <a:ext uri="{FF2B5EF4-FFF2-40B4-BE49-F238E27FC236}">
                <a16:creationId xmlns:a16="http://schemas.microsoft.com/office/drawing/2014/main" id="{16EA17A8-6704-93CA-7F1F-47B53B036017}"/>
              </a:ext>
            </a:extLst>
          </p:cNvPr>
          <p:cNvSpPr txBox="1"/>
          <p:nvPr/>
        </p:nvSpPr>
        <p:spPr>
          <a:xfrm>
            <a:off x="2485572" y="1572872"/>
            <a:ext cx="6674277" cy="501932"/>
          </a:xfrm>
          <a:prstGeom prst="rect">
            <a:avLst/>
          </a:prstGeom>
          <a:noFill/>
        </p:spPr>
        <p:txBody>
          <a:bodyPr wrap="square" rtlCol="1">
            <a:spAutoFit/>
          </a:bodyPr>
          <a:lstStyle/>
          <a:p>
            <a:pPr algn="just" rtl="1">
              <a:lnSpc>
                <a:spcPct val="150000"/>
              </a:lnSpc>
            </a:pPr>
            <a:r>
              <a:rPr lang="ar-EG" sz="2000" b="1" dirty="0">
                <a:solidFill>
                  <a:schemeClr val="accent2"/>
                </a:solidFill>
                <a:latin typeface="Alexandria" pitchFamily="2" charset="-78"/>
                <a:cs typeface="Alexandria" pitchFamily="2" charset="-78"/>
              </a:rPr>
              <a:t>حملة علاقات عامة للتبرع لصالح مرضى السرطان:</a:t>
            </a:r>
          </a:p>
        </p:txBody>
      </p:sp>
      <p:sp>
        <p:nvSpPr>
          <p:cNvPr id="4" name="TextBox 3">
            <a:extLst>
              <a:ext uri="{FF2B5EF4-FFF2-40B4-BE49-F238E27FC236}">
                <a16:creationId xmlns:a16="http://schemas.microsoft.com/office/drawing/2014/main" id="{089507BE-0A8C-C55D-8878-5089C2A7A1F0}"/>
              </a:ext>
            </a:extLst>
          </p:cNvPr>
          <p:cNvSpPr txBox="1"/>
          <p:nvPr/>
        </p:nvSpPr>
        <p:spPr>
          <a:xfrm>
            <a:off x="4943790" y="2215450"/>
            <a:ext cx="6792686" cy="338554"/>
          </a:xfrm>
          <a:prstGeom prst="rect">
            <a:avLst/>
          </a:prstGeom>
          <a:noFill/>
        </p:spPr>
        <p:txBody>
          <a:bodyPr wrap="square" rtlCol="1">
            <a:spAutoFit/>
          </a:bodyPr>
          <a:lstStyle/>
          <a:p>
            <a:pPr algn="r" rtl="1"/>
            <a:r>
              <a:rPr lang="ar-EG" sz="1600" b="1" dirty="0">
                <a:solidFill>
                  <a:srgbClr val="002060"/>
                </a:solidFill>
                <a:latin typeface="Alexandria" pitchFamily="2" charset="-78"/>
                <a:cs typeface="Alexandria" pitchFamily="2" charset="-78"/>
              </a:rPr>
              <a:t>ثانيًا: تطبيق الحملة وفق </a:t>
            </a:r>
            <a:r>
              <a:rPr lang="en-US" sz="1600" b="1" dirty="0">
                <a:solidFill>
                  <a:srgbClr val="002060"/>
                </a:solidFill>
                <a:latin typeface="Alexandria" pitchFamily="2" charset="-78"/>
                <a:cs typeface="Alexandria" pitchFamily="2" charset="-78"/>
              </a:rPr>
              <a:t>)</a:t>
            </a:r>
            <a:r>
              <a:rPr lang="ar-EG" sz="1600" b="1" dirty="0">
                <a:solidFill>
                  <a:srgbClr val="002060"/>
                </a:solidFill>
                <a:latin typeface="Alexandria" pitchFamily="2" charset="-78"/>
                <a:cs typeface="Alexandria" pitchFamily="2" charset="-78"/>
              </a:rPr>
              <a:t> النموذج الحدسي- المنهجي </a:t>
            </a:r>
            <a:r>
              <a:rPr lang="en-US" sz="1600" b="1" dirty="0">
                <a:solidFill>
                  <a:srgbClr val="002060"/>
                </a:solidFill>
                <a:latin typeface="Alexandria" pitchFamily="2" charset="-78"/>
                <a:cs typeface="Alexandria" pitchFamily="2" charset="-78"/>
              </a:rPr>
              <a:t>HSM</a:t>
            </a:r>
            <a:r>
              <a:rPr lang="ar-EG" sz="1600" b="1" dirty="0">
                <a:solidFill>
                  <a:srgbClr val="002060"/>
                </a:solidFill>
                <a:latin typeface="Alexandria" pitchFamily="2" charset="-78"/>
                <a:cs typeface="Alexandria" pitchFamily="2" charset="-78"/>
              </a:rPr>
              <a:t> )</a:t>
            </a:r>
          </a:p>
        </p:txBody>
      </p:sp>
      <p:graphicFrame>
        <p:nvGraphicFramePr>
          <p:cNvPr id="6" name="Table 5">
            <a:extLst>
              <a:ext uri="{FF2B5EF4-FFF2-40B4-BE49-F238E27FC236}">
                <a16:creationId xmlns:a16="http://schemas.microsoft.com/office/drawing/2014/main" id="{0212D989-840C-A317-BFD8-D333AEBA0592}"/>
              </a:ext>
            </a:extLst>
          </p:cNvPr>
          <p:cNvGraphicFramePr>
            <a:graphicFrameLocks noGrp="1"/>
          </p:cNvGraphicFramePr>
          <p:nvPr>
            <p:extLst>
              <p:ext uri="{D42A27DB-BD31-4B8C-83A1-F6EECF244321}">
                <p14:modId xmlns:p14="http://schemas.microsoft.com/office/powerpoint/2010/main" val="442981906"/>
              </p:ext>
            </p:extLst>
          </p:nvPr>
        </p:nvGraphicFramePr>
        <p:xfrm>
          <a:off x="446809" y="2789327"/>
          <a:ext cx="10993581" cy="2710879"/>
        </p:xfrm>
        <a:graphic>
          <a:graphicData uri="http://schemas.openxmlformats.org/drawingml/2006/table">
            <a:tbl>
              <a:tblPr rtl="1" firstRow="1" bandRow="1">
                <a:tableStyleId>{7DF18680-E054-41AD-8BC1-D1AEF772440D}</a:tableStyleId>
              </a:tblPr>
              <a:tblGrid>
                <a:gridCol w="2452254">
                  <a:extLst>
                    <a:ext uri="{9D8B030D-6E8A-4147-A177-3AD203B41FA5}">
                      <a16:colId xmlns:a16="http://schemas.microsoft.com/office/drawing/2014/main" val="1215553405"/>
                    </a:ext>
                  </a:extLst>
                </a:gridCol>
                <a:gridCol w="4009736">
                  <a:extLst>
                    <a:ext uri="{9D8B030D-6E8A-4147-A177-3AD203B41FA5}">
                      <a16:colId xmlns:a16="http://schemas.microsoft.com/office/drawing/2014/main" val="569240116"/>
                    </a:ext>
                  </a:extLst>
                </a:gridCol>
                <a:gridCol w="4531591">
                  <a:extLst>
                    <a:ext uri="{9D8B030D-6E8A-4147-A177-3AD203B41FA5}">
                      <a16:colId xmlns:a16="http://schemas.microsoft.com/office/drawing/2014/main" val="2478118622"/>
                    </a:ext>
                  </a:extLst>
                </a:gridCol>
              </a:tblGrid>
              <a:tr h="369088">
                <a:tc>
                  <a:txBody>
                    <a:bodyPr/>
                    <a:lstStyle/>
                    <a:p>
                      <a:pPr algn="ctr" rtl="1">
                        <a:lnSpc>
                          <a:spcPct val="150000"/>
                        </a:lnSpc>
                      </a:pPr>
                      <a:r>
                        <a:rPr lang="ar-EG" sz="1600" b="1" dirty="0">
                          <a:solidFill>
                            <a:schemeClr val="bg1"/>
                          </a:solidFill>
                          <a:latin typeface="Alexandria" pitchFamily="2" charset="-78"/>
                          <a:cs typeface="Alexandria" pitchFamily="2" charset="-78"/>
                        </a:rPr>
                        <a:t>المسار</a:t>
                      </a:r>
                    </a:p>
                  </a:txBody>
                  <a:tcPr anchor="ctr"/>
                </a:tc>
                <a:tc>
                  <a:txBody>
                    <a:bodyPr/>
                    <a:lstStyle/>
                    <a:p>
                      <a:pPr algn="ctr" rtl="1">
                        <a:lnSpc>
                          <a:spcPct val="150000"/>
                        </a:lnSpc>
                      </a:pPr>
                      <a:r>
                        <a:rPr lang="ar-EG" sz="1600" b="1" kern="1200" dirty="0">
                          <a:solidFill>
                            <a:schemeClr val="bg1"/>
                          </a:solidFill>
                          <a:latin typeface="Alexandria" pitchFamily="2" charset="-78"/>
                          <a:ea typeface="+mn-ea"/>
                          <a:cs typeface="Alexandria" pitchFamily="2" charset="-78"/>
                        </a:rPr>
                        <a:t>التفسير</a:t>
                      </a:r>
                    </a:p>
                  </a:txBody>
                  <a:tcPr anchor="ctr"/>
                </a:tc>
                <a:tc>
                  <a:txBody>
                    <a:bodyPr/>
                    <a:lstStyle/>
                    <a:p>
                      <a:pPr marL="0" algn="ctr" defTabSz="914400" rtl="1" eaLnBrk="1" latinLnBrk="0" hangingPunct="1">
                        <a:lnSpc>
                          <a:spcPct val="150000"/>
                        </a:lnSpc>
                      </a:pPr>
                      <a:r>
                        <a:rPr lang="ar-EG" sz="1600" b="1" kern="1200" dirty="0">
                          <a:solidFill>
                            <a:schemeClr val="bg1"/>
                          </a:solidFill>
                          <a:latin typeface="Alexandria" pitchFamily="2" charset="-78"/>
                          <a:ea typeface="+mn-ea"/>
                          <a:cs typeface="Alexandria" pitchFamily="2" charset="-78"/>
                        </a:rPr>
                        <a:t>محتوى الحملة</a:t>
                      </a:r>
                    </a:p>
                  </a:txBody>
                  <a:tcPr anchor="ctr"/>
                </a:tc>
                <a:extLst>
                  <a:ext uri="{0D108BD9-81ED-4DB2-BD59-A6C34878D82A}">
                    <a16:rowId xmlns:a16="http://schemas.microsoft.com/office/drawing/2014/main" val="3608811535"/>
                  </a:ext>
                </a:extLst>
              </a:tr>
              <a:tr h="369088">
                <a:tc>
                  <a:txBody>
                    <a:bodyPr/>
                    <a:lstStyle/>
                    <a:p>
                      <a:pPr algn="ctr" rtl="1">
                        <a:lnSpc>
                          <a:spcPct val="150000"/>
                        </a:lnSpc>
                      </a:pPr>
                      <a:r>
                        <a:rPr lang="ar-EG" sz="1600" b="1" dirty="0">
                          <a:solidFill>
                            <a:schemeClr val="accent2">
                              <a:lumMod val="75000"/>
                            </a:schemeClr>
                          </a:solidFill>
                          <a:latin typeface="Alexandria" pitchFamily="2" charset="-78"/>
                          <a:cs typeface="Alexandria" pitchFamily="2" charset="-78"/>
                        </a:rPr>
                        <a:t>المعالجة المنهجية</a:t>
                      </a:r>
                    </a:p>
                  </a:txBody>
                  <a:tcPr anchor="ctr"/>
                </a:tc>
                <a:tc>
                  <a:txBody>
                    <a:bodyPr/>
                    <a:lstStyle/>
                    <a:p>
                      <a:pPr algn="ctr" rtl="1">
                        <a:lnSpc>
                          <a:spcPct val="150000"/>
                        </a:lnSpc>
                      </a:pPr>
                      <a:r>
                        <a:rPr lang="ar-EG" sz="1600" b="0" dirty="0">
                          <a:latin typeface="Alexandria" pitchFamily="2" charset="-78"/>
                          <a:cs typeface="Alexandria" pitchFamily="2" charset="-78"/>
                        </a:rPr>
                        <a:t>جمهور يدرس الرسالة بعناية، يحلّل المحتوى ويتحقق من صدقه</a:t>
                      </a:r>
                    </a:p>
                  </a:txBody>
                  <a:tcPr anchor="ctr"/>
                </a:tc>
                <a:tc>
                  <a:txBody>
                    <a:bodyPr/>
                    <a:lstStyle/>
                    <a:p>
                      <a:pPr algn="ctr" rtl="1">
                        <a:lnSpc>
                          <a:spcPct val="150000"/>
                        </a:lnSpc>
                      </a:pPr>
                      <a:r>
                        <a:rPr lang="ar-EG" sz="1600" b="0" dirty="0">
                          <a:latin typeface="Alexandria" pitchFamily="2" charset="-78"/>
                          <a:cs typeface="Alexandria" pitchFamily="2" charset="-78"/>
                        </a:rPr>
                        <a:t>تقارير رسمية عن إنجازات الجمعية، تحاليل ميزانيات، مقارنات بين عدد المرضى قبل وبعد الدعم، تأكيد على الشفافية</a:t>
                      </a:r>
                    </a:p>
                  </a:txBody>
                  <a:tcPr anchor="ctr"/>
                </a:tc>
                <a:extLst>
                  <a:ext uri="{0D108BD9-81ED-4DB2-BD59-A6C34878D82A}">
                    <a16:rowId xmlns:a16="http://schemas.microsoft.com/office/drawing/2014/main" val="3830825687"/>
                  </a:ext>
                </a:extLst>
              </a:tr>
              <a:tr h="369088">
                <a:tc>
                  <a:txBody>
                    <a:bodyPr/>
                    <a:lstStyle/>
                    <a:p>
                      <a:pPr algn="ctr" rtl="1">
                        <a:lnSpc>
                          <a:spcPct val="150000"/>
                        </a:lnSpc>
                      </a:pPr>
                      <a:r>
                        <a:rPr lang="ar-EG" sz="1600" b="1" dirty="0">
                          <a:solidFill>
                            <a:schemeClr val="accent2">
                              <a:lumMod val="75000"/>
                            </a:schemeClr>
                          </a:solidFill>
                          <a:latin typeface="Alexandria" pitchFamily="2" charset="-78"/>
                          <a:cs typeface="Alexandria" pitchFamily="2" charset="-78"/>
                        </a:rPr>
                        <a:t>المعالجة الحدسية</a:t>
                      </a:r>
                    </a:p>
                  </a:txBody>
                  <a:tcPr anchor="ctr"/>
                </a:tc>
                <a:tc>
                  <a:txBody>
                    <a:bodyPr/>
                    <a:lstStyle/>
                    <a:p>
                      <a:pPr algn="ctr" rtl="1">
                        <a:lnSpc>
                          <a:spcPct val="150000"/>
                        </a:lnSpc>
                      </a:pPr>
                      <a:r>
                        <a:rPr lang="ar-EG" sz="1600" b="0" dirty="0">
                          <a:latin typeface="Alexandria" pitchFamily="2" charset="-78"/>
                          <a:cs typeface="Alexandria" pitchFamily="2" charset="-78"/>
                        </a:rPr>
                        <a:t>جمهور يتأثر سريعًا بقواعد ذهنية مثل: "إذا دعمها الطبيب فهي موثوقة"، أو "إذا تبرع الجميع، يجب أن أتبرع"</a:t>
                      </a:r>
                    </a:p>
                  </a:txBody>
                  <a:tcPr anchor="ctr"/>
                </a:tc>
                <a:tc>
                  <a:txBody>
                    <a:bodyPr/>
                    <a:lstStyle/>
                    <a:p>
                      <a:pPr algn="ctr" rtl="1">
                        <a:lnSpc>
                          <a:spcPct val="150000"/>
                        </a:lnSpc>
                      </a:pPr>
                      <a:r>
                        <a:rPr lang="ar-EG" sz="1600" b="0" dirty="0">
                          <a:latin typeface="Alexandria" pitchFamily="2" charset="-78"/>
                          <a:cs typeface="Alexandria" pitchFamily="2" charset="-78"/>
                        </a:rPr>
                        <a:t>لافتة تقول: "تبرّع 92% من زملائك – كن جزءًا من التغيير!" أو ظهور طبيب مشهور يقول: "أثق بهذه الجمعية… افعل مثلما فعلت"</a:t>
                      </a:r>
                    </a:p>
                  </a:txBody>
                  <a:tcPr anchor="ctr"/>
                </a:tc>
                <a:extLst>
                  <a:ext uri="{0D108BD9-81ED-4DB2-BD59-A6C34878D82A}">
                    <a16:rowId xmlns:a16="http://schemas.microsoft.com/office/drawing/2014/main" val="3617326059"/>
                  </a:ext>
                </a:extLst>
              </a:tr>
            </a:tbl>
          </a:graphicData>
        </a:graphic>
      </p:graphicFrame>
    </p:spTree>
    <p:extLst>
      <p:ext uri="{BB962C8B-B14F-4D97-AF65-F5344CB8AC3E}">
        <p14:creationId xmlns:p14="http://schemas.microsoft.com/office/powerpoint/2010/main" val="310604874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8A124-E518-EB5E-9230-2B451B44436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AC3AFE-80F4-E4E3-030D-5FBD9FA8676A}"/>
              </a:ext>
            </a:extLst>
          </p:cNvPr>
          <p:cNvSpPr/>
          <p:nvPr/>
        </p:nvSpPr>
        <p:spPr>
          <a:xfrm>
            <a:off x="2089366" y="51114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41AB706-05CA-EF04-89E1-B89D97D7C09D}"/>
              </a:ext>
            </a:extLst>
          </p:cNvPr>
          <p:cNvSpPr/>
          <p:nvPr/>
        </p:nvSpPr>
        <p:spPr>
          <a:xfrm>
            <a:off x="7883147" y="1002158"/>
            <a:ext cx="4128422" cy="568208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001F061-08B3-C155-960D-A8B19D4391DE}"/>
              </a:ext>
            </a:extLst>
          </p:cNvPr>
          <p:cNvSpPr/>
          <p:nvPr/>
        </p:nvSpPr>
        <p:spPr>
          <a:xfrm>
            <a:off x="162325" y="1133823"/>
            <a:ext cx="11720167" cy="53532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 المسار             | التفسير                                                                                 | محتوى الحملة                                                                |</a:t>
            </a:r>
          </a:p>
          <a:p>
            <a:pPr algn="just" rtl="1">
              <a:lnSpc>
                <a:spcPct val="200000"/>
              </a:lnSpc>
            </a:pPr>
            <a:r>
              <a:rPr lang="ar-EG" sz="1600" dirty="0"/>
              <a:t>| ------------------ | --------------------------------------------------------------------------------------- | ------------------------------------------------------------------------------------------------ |</a:t>
            </a:r>
          </a:p>
          <a:p>
            <a:pPr algn="just" rtl="1">
              <a:lnSpc>
                <a:spcPct val="200000"/>
              </a:lnSpc>
            </a:pPr>
            <a:r>
              <a:rPr lang="ar-EG" sz="1600" dirty="0"/>
              <a:t>| **المسار المركزي** | الجمهور لديه اهتمام عالٍ (مثلاً أقارب مرضى، طلاب طب، عاملون في الصحة) ويقرأ ويفكّر بعمق | يتضمن منشورات فيها إحصاءات دقيقة، نسب الشفاء، تكلفة العلاج، تقارير المستشفيات، قصص واقعية موثقة  |</a:t>
            </a:r>
          </a:p>
          <a:p>
            <a:pPr algn="just" rtl="1">
              <a:lnSpc>
                <a:spcPct val="200000"/>
              </a:lnSpc>
            </a:pPr>
            <a:r>
              <a:rPr lang="ar-EG" sz="1600" dirty="0"/>
              <a:t>| **المسار المحيطي** | الجمهور غير متخصص، ولا يملك دافعية كبيرة للتفكير، ويُقنع عبر المؤثرات الخارجية          | إعلان يظهر فيه فنان مشهور يزور أطفال مرضى، مع موسيقى مؤثرة وصور مؤلمة – دون تفاصيل طبية أو أرقام |</a:t>
            </a:r>
          </a:p>
        </p:txBody>
      </p:sp>
      <p:sp>
        <p:nvSpPr>
          <p:cNvPr id="2" name="TextBox 1">
            <a:extLst>
              <a:ext uri="{FF2B5EF4-FFF2-40B4-BE49-F238E27FC236}">
                <a16:creationId xmlns:a16="http://schemas.microsoft.com/office/drawing/2014/main" id="{F0580544-8723-5FF7-C5F5-B1E2A8D98397}"/>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B275814-899E-E700-1031-FCB84BC447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628" y="-20097"/>
            <a:ext cx="2305141" cy="1076343"/>
          </a:xfrm>
          <a:prstGeom prst="rect">
            <a:avLst/>
          </a:prstGeom>
        </p:spPr>
      </p:pic>
      <p:sp>
        <p:nvSpPr>
          <p:cNvPr id="9" name="TextBox 8">
            <a:extLst>
              <a:ext uri="{FF2B5EF4-FFF2-40B4-BE49-F238E27FC236}">
                <a16:creationId xmlns:a16="http://schemas.microsoft.com/office/drawing/2014/main" id="{7FD0C88B-9AB1-B08A-37DB-4E14EF6ADAEC}"/>
              </a:ext>
            </a:extLst>
          </p:cNvPr>
          <p:cNvSpPr txBox="1"/>
          <p:nvPr/>
        </p:nvSpPr>
        <p:spPr>
          <a:xfrm>
            <a:off x="2606460" y="500226"/>
            <a:ext cx="6674277" cy="501932"/>
          </a:xfrm>
          <a:prstGeom prst="rect">
            <a:avLst/>
          </a:prstGeom>
          <a:noFill/>
        </p:spPr>
        <p:txBody>
          <a:bodyPr wrap="square" rtlCol="1">
            <a:spAutoFit/>
          </a:bodyPr>
          <a:lstStyle/>
          <a:p>
            <a:pPr algn="just" rtl="1">
              <a:lnSpc>
                <a:spcPct val="150000"/>
              </a:lnSpc>
            </a:pPr>
            <a:r>
              <a:rPr lang="ar-EG" sz="2000" b="1" dirty="0">
                <a:solidFill>
                  <a:schemeClr val="accent2"/>
                </a:solidFill>
                <a:latin typeface="Alexandria" pitchFamily="2" charset="-78"/>
                <a:cs typeface="Alexandria" pitchFamily="2" charset="-78"/>
              </a:rPr>
              <a:t>حملة علاقات عامة للتبرع لصالح مرضى السرطان:</a:t>
            </a:r>
          </a:p>
        </p:txBody>
      </p:sp>
      <p:sp>
        <p:nvSpPr>
          <p:cNvPr id="4" name="TextBox 3">
            <a:extLst>
              <a:ext uri="{FF2B5EF4-FFF2-40B4-BE49-F238E27FC236}">
                <a16:creationId xmlns:a16="http://schemas.microsoft.com/office/drawing/2014/main" id="{0D05E71E-948C-5462-C5EA-26BE58992482}"/>
              </a:ext>
            </a:extLst>
          </p:cNvPr>
          <p:cNvSpPr txBox="1"/>
          <p:nvPr/>
        </p:nvSpPr>
        <p:spPr>
          <a:xfrm>
            <a:off x="309508" y="1219667"/>
            <a:ext cx="11435683" cy="1158715"/>
          </a:xfrm>
          <a:prstGeom prst="rect">
            <a:avLst/>
          </a:prstGeom>
          <a:noFill/>
        </p:spPr>
        <p:txBody>
          <a:bodyPr wrap="square" rtlCol="1">
            <a:spAutoFit/>
          </a:bodyPr>
          <a:lstStyle/>
          <a:p>
            <a:pPr algn="just" rtl="1">
              <a:lnSpc>
                <a:spcPct val="150000"/>
              </a:lnSpc>
            </a:pPr>
            <a:r>
              <a:rPr lang="ar-EG" sz="1600" dirty="0">
                <a:solidFill>
                  <a:srgbClr val="002060"/>
                </a:solidFill>
                <a:latin typeface="Alexandria" pitchFamily="2" charset="-78"/>
                <a:cs typeface="Alexandria" pitchFamily="2" charset="-78"/>
              </a:rPr>
              <a:t>نفس الحملة يمكن أن تُصمم بطريقة تخاطب الجمهور:عبر المعالجة العميقة (مركزي </a:t>
            </a:r>
            <a:r>
              <a:rPr lang="en-US" sz="1600" dirty="0">
                <a:solidFill>
                  <a:srgbClr val="002060"/>
                </a:solidFill>
                <a:latin typeface="Alexandria" pitchFamily="2" charset="-78"/>
                <a:cs typeface="Alexandria" pitchFamily="2" charset="-78"/>
              </a:rPr>
              <a:t>ELM</a:t>
            </a:r>
            <a:r>
              <a:rPr lang="ar-EG" sz="1600" dirty="0">
                <a:solidFill>
                  <a:srgbClr val="002060"/>
                </a:solidFill>
                <a:latin typeface="Alexandria" pitchFamily="2" charset="-78"/>
                <a:cs typeface="Alexandria" pitchFamily="2" charset="-78"/>
              </a:rPr>
              <a:t>–منهجي </a:t>
            </a:r>
            <a:r>
              <a:rPr lang="en-US" sz="1600" dirty="0">
                <a:solidFill>
                  <a:srgbClr val="002060"/>
                </a:solidFill>
                <a:latin typeface="Alexandria" pitchFamily="2" charset="-78"/>
                <a:cs typeface="Alexandria" pitchFamily="2" charset="-78"/>
              </a:rPr>
              <a:t>HSM</a:t>
            </a:r>
            <a:r>
              <a:rPr lang="ar-EG" sz="1600" dirty="0">
                <a:solidFill>
                  <a:srgbClr val="002060"/>
                </a:solidFill>
                <a:latin typeface="Alexandria" pitchFamily="2" charset="-78"/>
                <a:cs typeface="Alexandria" pitchFamily="2" charset="-78"/>
              </a:rPr>
              <a:t>) أو عبر المؤثرات الخارجية والقواعد الذهنية (محيطي </a:t>
            </a:r>
            <a:r>
              <a:rPr lang="en-US" sz="1600" dirty="0">
                <a:solidFill>
                  <a:srgbClr val="002060"/>
                </a:solidFill>
                <a:latin typeface="Alexandria" pitchFamily="2" charset="-78"/>
                <a:cs typeface="Alexandria" pitchFamily="2" charset="-78"/>
              </a:rPr>
              <a:t>ELM</a:t>
            </a:r>
            <a:r>
              <a:rPr lang="ar-EG" sz="1600" dirty="0">
                <a:solidFill>
                  <a:srgbClr val="002060"/>
                </a:solidFill>
                <a:latin typeface="Alexandria" pitchFamily="2" charset="-78"/>
                <a:cs typeface="Alexandria" pitchFamily="2" charset="-78"/>
              </a:rPr>
              <a:t> –حدسي </a:t>
            </a:r>
            <a:r>
              <a:rPr lang="en-US" sz="1600" dirty="0">
                <a:solidFill>
                  <a:srgbClr val="002060"/>
                </a:solidFill>
                <a:latin typeface="Alexandria" pitchFamily="2" charset="-78"/>
                <a:cs typeface="Alexandria" pitchFamily="2" charset="-78"/>
              </a:rPr>
              <a:t>HSM</a:t>
            </a:r>
            <a:r>
              <a:rPr lang="ar-EG" sz="1600" dirty="0">
                <a:solidFill>
                  <a:srgbClr val="002060"/>
                </a:solidFill>
                <a:latin typeface="Alexandria" pitchFamily="2" charset="-78"/>
                <a:cs typeface="Alexandria" pitchFamily="2" charset="-78"/>
              </a:rPr>
              <a:t>) وبالتالي، فإن الاستفادة من النموذجين معًا يساعد أخصائي العلاقات العامة على تفصيل الرسائل بحسب الفئات لتحقيق أقصى تغطية جماهيرية، وأكبر تأثير نفسي ومعرفي، وأعلى استجابة (التبرع).</a:t>
            </a:r>
          </a:p>
        </p:txBody>
      </p:sp>
      <p:graphicFrame>
        <p:nvGraphicFramePr>
          <p:cNvPr id="6" name="Table 5">
            <a:extLst>
              <a:ext uri="{FF2B5EF4-FFF2-40B4-BE49-F238E27FC236}">
                <a16:creationId xmlns:a16="http://schemas.microsoft.com/office/drawing/2014/main" id="{FFE1AF0B-9E28-DB06-2C67-4AD6E3A61FE1}"/>
              </a:ext>
            </a:extLst>
          </p:cNvPr>
          <p:cNvGraphicFramePr>
            <a:graphicFrameLocks noGrp="1"/>
          </p:cNvGraphicFramePr>
          <p:nvPr>
            <p:extLst>
              <p:ext uri="{D42A27DB-BD31-4B8C-83A1-F6EECF244321}">
                <p14:modId xmlns:p14="http://schemas.microsoft.com/office/powerpoint/2010/main" val="3584724607"/>
              </p:ext>
            </p:extLst>
          </p:nvPr>
        </p:nvGraphicFramePr>
        <p:xfrm>
          <a:off x="309508" y="2464226"/>
          <a:ext cx="11435683" cy="3858324"/>
        </p:xfrm>
        <a:graphic>
          <a:graphicData uri="http://schemas.openxmlformats.org/drawingml/2006/table">
            <a:tbl>
              <a:tblPr rtl="1" firstRow="1" bandRow="1">
                <a:tableStyleId>{7DF18680-E054-41AD-8BC1-D1AEF772440D}</a:tableStyleId>
              </a:tblPr>
              <a:tblGrid>
                <a:gridCol w="1033648">
                  <a:extLst>
                    <a:ext uri="{9D8B030D-6E8A-4147-A177-3AD203B41FA5}">
                      <a16:colId xmlns:a16="http://schemas.microsoft.com/office/drawing/2014/main" val="1215553405"/>
                    </a:ext>
                  </a:extLst>
                </a:gridCol>
                <a:gridCol w="5167086">
                  <a:extLst>
                    <a:ext uri="{9D8B030D-6E8A-4147-A177-3AD203B41FA5}">
                      <a16:colId xmlns:a16="http://schemas.microsoft.com/office/drawing/2014/main" val="569240116"/>
                    </a:ext>
                  </a:extLst>
                </a:gridCol>
                <a:gridCol w="5234949">
                  <a:extLst>
                    <a:ext uri="{9D8B030D-6E8A-4147-A177-3AD203B41FA5}">
                      <a16:colId xmlns:a16="http://schemas.microsoft.com/office/drawing/2014/main" val="2478118622"/>
                    </a:ext>
                  </a:extLst>
                </a:gridCol>
              </a:tblGrid>
              <a:tr h="369088">
                <a:tc>
                  <a:txBody>
                    <a:bodyPr/>
                    <a:lstStyle/>
                    <a:p>
                      <a:pPr algn="ctr" rtl="1">
                        <a:lnSpc>
                          <a:spcPct val="150000"/>
                        </a:lnSpc>
                      </a:pPr>
                      <a:r>
                        <a:rPr lang="ar-EG" sz="1600" b="1" dirty="0">
                          <a:solidFill>
                            <a:schemeClr val="bg1"/>
                          </a:solidFill>
                          <a:latin typeface="Alexandria" pitchFamily="2" charset="-78"/>
                          <a:cs typeface="Alexandria" pitchFamily="2" charset="-78"/>
                        </a:rPr>
                        <a:t>وجه المقارنة</a:t>
                      </a:r>
                    </a:p>
                  </a:txBody>
                  <a:tcPr anchor="ctr"/>
                </a:tc>
                <a:tc>
                  <a:txBody>
                    <a:bodyPr/>
                    <a:lstStyle/>
                    <a:p>
                      <a:pPr algn="ctr" rtl="1">
                        <a:lnSpc>
                          <a:spcPct val="150000"/>
                        </a:lnSpc>
                      </a:pPr>
                      <a:r>
                        <a:rPr lang="ar-EG" sz="1600" b="1" kern="1200" dirty="0">
                          <a:solidFill>
                            <a:schemeClr val="bg1"/>
                          </a:solidFill>
                          <a:latin typeface="Alexandria" pitchFamily="2" charset="-78"/>
                          <a:ea typeface="+mn-ea"/>
                          <a:cs typeface="Alexandria" pitchFamily="2" charset="-78"/>
                        </a:rPr>
                        <a:t>الجمهور الأول: المتفاعل بعمق </a:t>
                      </a:r>
                    </a:p>
                    <a:p>
                      <a:pPr algn="ctr" rtl="1">
                        <a:lnSpc>
                          <a:spcPct val="150000"/>
                        </a:lnSpc>
                      </a:pPr>
                      <a:r>
                        <a:rPr lang="ar-EG" sz="1600" b="1" kern="1200" dirty="0">
                          <a:solidFill>
                            <a:schemeClr val="bg1"/>
                          </a:solidFill>
                          <a:latin typeface="Alexandria" pitchFamily="2" charset="-78"/>
                          <a:ea typeface="+mn-ea"/>
                          <a:cs typeface="Alexandria" pitchFamily="2" charset="-78"/>
                        </a:rPr>
                        <a:t>(المسار المركزي + المعالجة المنهجية)</a:t>
                      </a:r>
                    </a:p>
                  </a:txBody>
                  <a:tcPr anchor="ctr"/>
                </a:tc>
                <a:tc>
                  <a:txBody>
                    <a:bodyPr/>
                    <a:lstStyle/>
                    <a:p>
                      <a:pPr marL="0" algn="ctr" defTabSz="914400" rtl="1" eaLnBrk="1" latinLnBrk="0" hangingPunct="1">
                        <a:lnSpc>
                          <a:spcPct val="150000"/>
                        </a:lnSpc>
                      </a:pPr>
                      <a:r>
                        <a:rPr lang="ar-EG" sz="1600" b="1" kern="1200" dirty="0">
                          <a:solidFill>
                            <a:schemeClr val="bg1"/>
                          </a:solidFill>
                          <a:latin typeface="Alexandria" pitchFamily="2" charset="-78"/>
                          <a:ea typeface="+mn-ea"/>
                          <a:cs typeface="Alexandria" pitchFamily="2" charset="-78"/>
                        </a:rPr>
                        <a:t>الجمهور الثاني: غير المتعمق</a:t>
                      </a:r>
                    </a:p>
                    <a:p>
                      <a:pPr marL="0" algn="ctr" defTabSz="914400" rtl="1" eaLnBrk="1" latinLnBrk="0" hangingPunct="1">
                        <a:lnSpc>
                          <a:spcPct val="150000"/>
                        </a:lnSpc>
                      </a:pPr>
                      <a:r>
                        <a:rPr lang="ar-EG" sz="1600" b="1" kern="1200" dirty="0">
                          <a:solidFill>
                            <a:schemeClr val="bg1"/>
                          </a:solidFill>
                          <a:latin typeface="Alexandria" pitchFamily="2" charset="-78"/>
                          <a:ea typeface="+mn-ea"/>
                          <a:cs typeface="Alexandria" pitchFamily="2" charset="-78"/>
                        </a:rPr>
                        <a:t> (المسار المحيطي + المعالجة الحدسية)</a:t>
                      </a:r>
                    </a:p>
                  </a:txBody>
                  <a:tcPr anchor="ctr"/>
                </a:tc>
                <a:extLst>
                  <a:ext uri="{0D108BD9-81ED-4DB2-BD59-A6C34878D82A}">
                    <a16:rowId xmlns:a16="http://schemas.microsoft.com/office/drawing/2014/main" val="3608811535"/>
                  </a:ext>
                </a:extLst>
              </a:tr>
              <a:tr h="369088">
                <a:tc>
                  <a:txBody>
                    <a:bodyPr/>
                    <a:lstStyle/>
                    <a:p>
                      <a:pPr algn="ctr" rtl="1">
                        <a:lnSpc>
                          <a:spcPct val="150000"/>
                        </a:lnSpc>
                      </a:pPr>
                      <a:r>
                        <a:rPr lang="ar-EG" sz="1600" b="1" dirty="0">
                          <a:solidFill>
                            <a:schemeClr val="accent2">
                              <a:lumMod val="75000"/>
                            </a:schemeClr>
                          </a:solidFill>
                          <a:latin typeface="Alexandria" pitchFamily="2" charset="-78"/>
                          <a:cs typeface="Alexandria" pitchFamily="2" charset="-78"/>
                        </a:rPr>
                        <a:t>الفئة</a:t>
                      </a:r>
                    </a:p>
                  </a:txBody>
                  <a:tcPr anchor="ctr"/>
                </a:tc>
                <a:tc>
                  <a:txBody>
                    <a:bodyPr/>
                    <a:lstStyle/>
                    <a:p>
                      <a:pPr algn="ctr" rtl="1">
                        <a:lnSpc>
                          <a:spcPct val="150000"/>
                        </a:lnSpc>
                      </a:pPr>
                      <a:r>
                        <a:rPr lang="ar-EG" sz="1600" b="0" dirty="0">
                          <a:latin typeface="Alexandria" pitchFamily="2" charset="-78"/>
                          <a:cs typeface="Alexandria" pitchFamily="2" charset="-78"/>
                        </a:rPr>
                        <a:t>أطباء، طلاب طب، نشطاء صحيون، متبرعون دائمون، أصحاب تجارب سابقة.</a:t>
                      </a:r>
                    </a:p>
                  </a:txBody>
                  <a:tcPr anchor="ctr"/>
                </a:tc>
                <a:tc>
                  <a:txBody>
                    <a:bodyPr/>
                    <a:lstStyle/>
                    <a:p>
                      <a:pPr algn="ctr" rtl="1">
                        <a:lnSpc>
                          <a:spcPct val="150000"/>
                        </a:lnSpc>
                      </a:pPr>
                      <a:r>
                        <a:rPr lang="ar-EG" sz="1600" b="0" dirty="0">
                          <a:latin typeface="Alexandria" pitchFamily="2" charset="-78"/>
                          <a:cs typeface="Alexandria" pitchFamily="2" charset="-78"/>
                        </a:rPr>
                        <a:t>عامة الناس، الشباب على وسائل التواصل، جمهور لا يقرأ التفاصيل.</a:t>
                      </a:r>
                    </a:p>
                  </a:txBody>
                  <a:tcPr anchor="ctr"/>
                </a:tc>
                <a:extLst>
                  <a:ext uri="{0D108BD9-81ED-4DB2-BD59-A6C34878D82A}">
                    <a16:rowId xmlns:a16="http://schemas.microsoft.com/office/drawing/2014/main" val="3830825687"/>
                  </a:ext>
                </a:extLst>
              </a:tr>
              <a:tr h="369088">
                <a:tc>
                  <a:txBody>
                    <a:bodyPr/>
                    <a:lstStyle/>
                    <a:p>
                      <a:pPr algn="ctr" rtl="1">
                        <a:lnSpc>
                          <a:spcPct val="150000"/>
                        </a:lnSpc>
                      </a:pPr>
                      <a:r>
                        <a:rPr lang="ar-EG" sz="1600" b="1" dirty="0">
                          <a:solidFill>
                            <a:schemeClr val="accent2">
                              <a:lumMod val="75000"/>
                            </a:schemeClr>
                          </a:solidFill>
                          <a:latin typeface="Alexandria" pitchFamily="2" charset="-78"/>
                          <a:cs typeface="Alexandria" pitchFamily="2" charset="-78"/>
                        </a:rPr>
                        <a:t>تصميم الرسالة</a:t>
                      </a:r>
                    </a:p>
                  </a:txBody>
                  <a:tcPr anchor="ctr"/>
                </a:tc>
                <a:tc>
                  <a:txBody>
                    <a:bodyPr/>
                    <a:lstStyle/>
                    <a:p>
                      <a:pPr algn="ctr" rtl="1">
                        <a:lnSpc>
                          <a:spcPct val="150000"/>
                        </a:lnSpc>
                      </a:pPr>
                      <a:r>
                        <a:rPr lang="ar-EG" sz="1600" b="0" dirty="0">
                          <a:latin typeface="Alexandria" pitchFamily="2" charset="-78"/>
                          <a:cs typeface="Alexandria" pitchFamily="2" charset="-78"/>
                        </a:rPr>
                        <a:t>عرض تقارير دقيقة عن عدد المستفيدين.شرح كيفية صرف التبرعات.أدلة علمية حول تأثير التبرع في تحسين فرص الشفاء.توضيح الضوابط الرقابية والشفافية في الأداء.</a:t>
                      </a:r>
                    </a:p>
                  </a:txBody>
                  <a:tcPr anchor="ctr"/>
                </a:tc>
                <a:tc>
                  <a:txBody>
                    <a:bodyPr/>
                    <a:lstStyle/>
                    <a:p>
                      <a:pPr algn="ctr" rtl="1">
                        <a:lnSpc>
                          <a:spcPct val="150000"/>
                        </a:lnSpc>
                      </a:pPr>
                      <a:r>
                        <a:rPr lang="ar-EG" sz="1600" b="0" dirty="0">
                          <a:latin typeface="Alexandria" pitchFamily="2" charset="-78"/>
                          <a:cs typeface="Alexandria" pitchFamily="2" charset="-78"/>
                        </a:rPr>
                        <a:t>فيديو قصير مؤثر لطفل مريض يضحك بعد تلقي العلاج.ظهور فنان محبوب أو طبيب مشهور يقول: "أنا تبرعت… وأنت؟".عبارة: "تبرّع أكثر من 90% من جمهورنا – كن مثلهم".</a:t>
                      </a:r>
                    </a:p>
                  </a:txBody>
                  <a:tcPr anchor="ctr"/>
                </a:tc>
                <a:extLst>
                  <a:ext uri="{0D108BD9-81ED-4DB2-BD59-A6C34878D82A}">
                    <a16:rowId xmlns:a16="http://schemas.microsoft.com/office/drawing/2014/main" val="3617326059"/>
                  </a:ext>
                </a:extLst>
              </a:tr>
              <a:tr h="369088">
                <a:tc>
                  <a:txBody>
                    <a:bodyPr/>
                    <a:lstStyle/>
                    <a:p>
                      <a:pPr algn="ctr" rtl="1">
                        <a:lnSpc>
                          <a:spcPct val="150000"/>
                        </a:lnSpc>
                      </a:pPr>
                      <a:r>
                        <a:rPr lang="ar-EG" sz="1600" b="1" dirty="0">
                          <a:solidFill>
                            <a:schemeClr val="accent2">
                              <a:lumMod val="75000"/>
                            </a:schemeClr>
                          </a:solidFill>
                          <a:latin typeface="Alexandria" pitchFamily="2" charset="-78"/>
                          <a:cs typeface="Alexandria" pitchFamily="2" charset="-78"/>
                        </a:rPr>
                        <a:t>الهدف</a:t>
                      </a:r>
                    </a:p>
                  </a:txBody>
                  <a:tcPr anchor="ctr"/>
                </a:tc>
                <a:tc>
                  <a:txBody>
                    <a:bodyPr/>
                    <a:lstStyle/>
                    <a:p>
                      <a:pPr algn="ctr" rtl="1">
                        <a:lnSpc>
                          <a:spcPct val="150000"/>
                        </a:lnSpc>
                      </a:pPr>
                      <a:r>
                        <a:rPr lang="ar-EG" sz="1600" b="0" dirty="0">
                          <a:latin typeface="Alexandria" pitchFamily="2" charset="-78"/>
                          <a:cs typeface="Alexandria" pitchFamily="2" charset="-78"/>
                        </a:rPr>
                        <a:t>إقناع عقلاني، بناء ثقة مستدامة، تغيير دائم في السلوك (تبرع منتظم).</a:t>
                      </a:r>
                    </a:p>
                  </a:txBody>
                  <a:tcPr anchor="ctr"/>
                </a:tc>
                <a:tc>
                  <a:txBody>
                    <a:bodyPr/>
                    <a:lstStyle/>
                    <a:p>
                      <a:pPr algn="ctr" rtl="1">
                        <a:lnSpc>
                          <a:spcPct val="150000"/>
                        </a:lnSpc>
                      </a:pPr>
                      <a:r>
                        <a:rPr lang="ar-EG" sz="1600" b="0" dirty="0">
                          <a:latin typeface="Alexandria" pitchFamily="2" charset="-78"/>
                          <a:cs typeface="Alexandria" pitchFamily="2" charset="-78"/>
                        </a:rPr>
                        <a:t>جذب سريع، تحفيز عاطفي، تأثير قصير المدى لكن فعّال على نطاق واسع.</a:t>
                      </a:r>
                    </a:p>
                  </a:txBody>
                  <a:tcPr anchor="ctr"/>
                </a:tc>
                <a:extLst>
                  <a:ext uri="{0D108BD9-81ED-4DB2-BD59-A6C34878D82A}">
                    <a16:rowId xmlns:a16="http://schemas.microsoft.com/office/drawing/2014/main" val="2961165880"/>
                  </a:ext>
                </a:extLst>
              </a:tr>
            </a:tbl>
          </a:graphicData>
        </a:graphic>
      </p:graphicFrame>
    </p:spTree>
    <p:extLst>
      <p:ext uri="{BB962C8B-B14F-4D97-AF65-F5344CB8AC3E}">
        <p14:creationId xmlns:p14="http://schemas.microsoft.com/office/powerpoint/2010/main" val="206793801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2AB104-1354-DD81-D963-6A61658E708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EEE3A28-91F2-6572-B42D-75A6D96351D0}"/>
              </a:ext>
            </a:extLst>
          </p:cNvPr>
          <p:cNvSpPr/>
          <p:nvPr/>
        </p:nvSpPr>
        <p:spPr>
          <a:xfrm>
            <a:off x="2626179" y="500900"/>
            <a:ext cx="8869136" cy="664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3C74339-1238-D239-8741-060DD37F9C04}"/>
              </a:ext>
            </a:extLst>
          </p:cNvPr>
          <p:cNvSpPr/>
          <p:nvPr/>
        </p:nvSpPr>
        <p:spPr>
          <a:xfrm>
            <a:off x="7883147" y="1378857"/>
            <a:ext cx="4128422" cy="53053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1377214-E76A-5CFB-8385-C32A2A00CAA8}"/>
              </a:ext>
            </a:extLst>
          </p:cNvPr>
          <p:cNvSpPr/>
          <p:nvPr/>
        </p:nvSpPr>
        <p:spPr>
          <a:xfrm>
            <a:off x="147890" y="1541408"/>
            <a:ext cx="11720167" cy="5047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386CA81-E137-21EF-4A06-4450E095732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9AF36E8-88C6-1FCC-4201-C765111EB7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901" y="-37272"/>
            <a:ext cx="2305141" cy="1076343"/>
          </a:xfrm>
          <a:prstGeom prst="rect">
            <a:avLst/>
          </a:prstGeom>
        </p:spPr>
      </p:pic>
      <p:sp>
        <p:nvSpPr>
          <p:cNvPr id="4" name="Rectangle: Rounded Corners 3">
            <a:extLst>
              <a:ext uri="{FF2B5EF4-FFF2-40B4-BE49-F238E27FC236}">
                <a16:creationId xmlns:a16="http://schemas.microsoft.com/office/drawing/2014/main" id="{3A2329CC-9761-2F86-2CCB-6D81B5D30C68}"/>
              </a:ext>
            </a:extLst>
          </p:cNvPr>
          <p:cNvSpPr/>
          <p:nvPr/>
        </p:nvSpPr>
        <p:spPr>
          <a:xfrm>
            <a:off x="98493" y="592456"/>
            <a:ext cx="11995014" cy="923867"/>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استراتيجيات الإقناع في العلاقات العامة  (12 استراتيجية)</a:t>
            </a:r>
            <a:endParaRPr lang="en-US" sz="2400" b="1" dirty="0">
              <a:solidFill>
                <a:srgbClr val="00B0F0"/>
              </a:solidFill>
              <a:latin typeface="Alexandria" pitchFamily="2" charset="-78"/>
              <a:cs typeface="Alexandria" pitchFamily="2" charset="-78"/>
            </a:endParaRPr>
          </a:p>
        </p:txBody>
      </p:sp>
      <p:grpSp>
        <p:nvGrpSpPr>
          <p:cNvPr id="3" name="Group 2">
            <a:extLst>
              <a:ext uri="{FF2B5EF4-FFF2-40B4-BE49-F238E27FC236}">
                <a16:creationId xmlns:a16="http://schemas.microsoft.com/office/drawing/2014/main" id="{A64FD05A-4F55-0F36-DE16-7FF9FED55405}"/>
              </a:ext>
            </a:extLst>
          </p:cNvPr>
          <p:cNvGrpSpPr/>
          <p:nvPr/>
        </p:nvGrpSpPr>
        <p:grpSpPr>
          <a:xfrm rot="19345960">
            <a:off x="3956348" y="1692989"/>
            <a:ext cx="4334705" cy="4505248"/>
            <a:chOff x="3814763" y="903288"/>
            <a:chExt cx="4367212" cy="5133976"/>
          </a:xfrm>
        </p:grpSpPr>
        <p:grpSp>
          <p:nvGrpSpPr>
            <p:cNvPr id="8" name="Group 7">
              <a:extLst>
                <a:ext uri="{FF2B5EF4-FFF2-40B4-BE49-F238E27FC236}">
                  <a16:creationId xmlns:a16="http://schemas.microsoft.com/office/drawing/2014/main" id="{74C2E555-C1DB-D331-343B-E55DF3F0E46D}"/>
                </a:ext>
              </a:extLst>
            </p:cNvPr>
            <p:cNvGrpSpPr/>
            <p:nvPr/>
          </p:nvGrpSpPr>
          <p:grpSpPr>
            <a:xfrm>
              <a:off x="3814763" y="2263126"/>
              <a:ext cx="1633536" cy="1238900"/>
              <a:chOff x="3814763" y="2263126"/>
              <a:chExt cx="1633536" cy="1238900"/>
            </a:xfrm>
          </p:grpSpPr>
          <p:sp>
            <p:nvSpPr>
              <p:cNvPr id="38" name="Freeform 6">
                <a:extLst>
                  <a:ext uri="{FF2B5EF4-FFF2-40B4-BE49-F238E27FC236}">
                    <a16:creationId xmlns:a16="http://schemas.microsoft.com/office/drawing/2014/main" id="{540E793A-7000-D1FB-1059-D6D970D6A77A}"/>
                  </a:ext>
                </a:extLst>
              </p:cNvPr>
              <p:cNvSpPr>
                <a:spLocks/>
              </p:cNvSpPr>
              <p:nvPr/>
            </p:nvSpPr>
            <p:spPr bwMode="auto">
              <a:xfrm>
                <a:off x="4262632" y="2322513"/>
                <a:ext cx="1185667" cy="1020567"/>
              </a:xfrm>
              <a:custGeom>
                <a:avLst/>
                <a:gdLst>
                  <a:gd name="T0" fmla="*/ 112 w 4940"/>
                  <a:gd name="T1" fmla="*/ 1389 h 4066"/>
                  <a:gd name="T2" fmla="*/ 112 w 4940"/>
                  <a:gd name="T3" fmla="*/ 3486 h 4066"/>
                  <a:gd name="T4" fmla="*/ 0 w 4940"/>
                  <a:gd name="T5" fmla="*/ 3750 h 4066"/>
                  <a:gd name="T6" fmla="*/ 237 w 4940"/>
                  <a:gd name="T7" fmla="*/ 3190 h 4066"/>
                  <a:gd name="T8" fmla="*/ 2707 w 4940"/>
                  <a:gd name="T9" fmla="*/ 4066 h 4066"/>
                  <a:gd name="T10" fmla="*/ 2707 w 4940"/>
                  <a:gd name="T11" fmla="*/ 2296 h 4066"/>
                  <a:gd name="T12" fmla="*/ 4940 w 4940"/>
                  <a:gd name="T13" fmla="*/ 1380 h 4066"/>
                  <a:gd name="T14" fmla="*/ 4940 w 4940"/>
                  <a:gd name="T15" fmla="*/ 496 h 4066"/>
                  <a:gd name="T16" fmla="*/ 3593 w 4940"/>
                  <a:gd name="T17" fmla="*/ 0 h 4066"/>
                  <a:gd name="T18" fmla="*/ 112 w 4940"/>
                  <a:gd name="T19" fmla="*/ 1389 h 4066"/>
                  <a:gd name="connsiteX0" fmla="*/ 227 w 10000"/>
                  <a:gd name="connsiteY0" fmla="*/ 3416 h 10000"/>
                  <a:gd name="connsiteX1" fmla="*/ 227 w 10000"/>
                  <a:gd name="connsiteY1" fmla="*/ 8574 h 10000"/>
                  <a:gd name="connsiteX2" fmla="*/ 0 w 10000"/>
                  <a:gd name="connsiteY2" fmla="*/ 9223 h 10000"/>
                  <a:gd name="connsiteX3" fmla="*/ 480 w 10000"/>
                  <a:gd name="connsiteY3" fmla="*/ 7846 h 10000"/>
                  <a:gd name="connsiteX4" fmla="*/ 5480 w 10000"/>
                  <a:gd name="connsiteY4" fmla="*/ 10000 h 10000"/>
                  <a:gd name="connsiteX5" fmla="*/ 10000 w 10000"/>
                  <a:gd name="connsiteY5" fmla="*/ 3394 h 10000"/>
                  <a:gd name="connsiteX6" fmla="*/ 10000 w 10000"/>
                  <a:gd name="connsiteY6" fmla="*/ 1220 h 10000"/>
                  <a:gd name="connsiteX7" fmla="*/ 7273 w 10000"/>
                  <a:gd name="connsiteY7" fmla="*/ 0 h 10000"/>
                  <a:gd name="connsiteX8" fmla="*/ 227 w 10000"/>
                  <a:gd name="connsiteY8" fmla="*/ 3416 h 10000"/>
                  <a:gd name="connsiteX0" fmla="*/ 227 w 10000"/>
                  <a:gd name="connsiteY0" fmla="*/ 3416 h 10000"/>
                  <a:gd name="connsiteX1" fmla="*/ 227 w 10000"/>
                  <a:gd name="connsiteY1" fmla="*/ 8574 h 10000"/>
                  <a:gd name="connsiteX2" fmla="*/ 0 w 10000"/>
                  <a:gd name="connsiteY2" fmla="*/ 9223 h 10000"/>
                  <a:gd name="connsiteX3" fmla="*/ 5480 w 10000"/>
                  <a:gd name="connsiteY3" fmla="*/ 10000 h 10000"/>
                  <a:gd name="connsiteX4" fmla="*/ 10000 w 10000"/>
                  <a:gd name="connsiteY4" fmla="*/ 3394 h 10000"/>
                  <a:gd name="connsiteX5" fmla="*/ 10000 w 10000"/>
                  <a:gd name="connsiteY5" fmla="*/ 1220 h 10000"/>
                  <a:gd name="connsiteX6" fmla="*/ 7273 w 10000"/>
                  <a:gd name="connsiteY6" fmla="*/ 0 h 10000"/>
                  <a:gd name="connsiteX7" fmla="*/ 227 w 10000"/>
                  <a:gd name="connsiteY7" fmla="*/ 3416 h 10000"/>
                  <a:gd name="connsiteX0" fmla="*/ 227 w 10000"/>
                  <a:gd name="connsiteY0" fmla="*/ 3416 h 10000"/>
                  <a:gd name="connsiteX1" fmla="*/ 210 w 10000"/>
                  <a:gd name="connsiteY1" fmla="*/ 3880 h 10000"/>
                  <a:gd name="connsiteX2" fmla="*/ 227 w 10000"/>
                  <a:gd name="connsiteY2" fmla="*/ 8574 h 10000"/>
                  <a:gd name="connsiteX3" fmla="*/ 0 w 10000"/>
                  <a:gd name="connsiteY3" fmla="*/ 9223 h 10000"/>
                  <a:gd name="connsiteX4" fmla="*/ 5480 w 10000"/>
                  <a:gd name="connsiteY4" fmla="*/ 10000 h 10000"/>
                  <a:gd name="connsiteX5" fmla="*/ 10000 w 10000"/>
                  <a:gd name="connsiteY5" fmla="*/ 3394 h 10000"/>
                  <a:gd name="connsiteX6" fmla="*/ 10000 w 10000"/>
                  <a:gd name="connsiteY6" fmla="*/ 1220 h 10000"/>
                  <a:gd name="connsiteX7" fmla="*/ 7273 w 10000"/>
                  <a:gd name="connsiteY7" fmla="*/ 0 h 10000"/>
                  <a:gd name="connsiteX8" fmla="*/ 227 w 10000"/>
                  <a:gd name="connsiteY8" fmla="*/ 3416 h 10000"/>
                  <a:gd name="connsiteX0" fmla="*/ 323 w 10096"/>
                  <a:gd name="connsiteY0" fmla="*/ 3416 h 10000"/>
                  <a:gd name="connsiteX1" fmla="*/ 0 w 10096"/>
                  <a:gd name="connsiteY1" fmla="*/ 3653 h 10000"/>
                  <a:gd name="connsiteX2" fmla="*/ 323 w 10096"/>
                  <a:gd name="connsiteY2" fmla="*/ 8574 h 10000"/>
                  <a:gd name="connsiteX3" fmla="*/ 96 w 10096"/>
                  <a:gd name="connsiteY3" fmla="*/ 9223 h 10000"/>
                  <a:gd name="connsiteX4" fmla="*/ 5576 w 10096"/>
                  <a:gd name="connsiteY4" fmla="*/ 10000 h 10000"/>
                  <a:gd name="connsiteX5" fmla="*/ 10096 w 10096"/>
                  <a:gd name="connsiteY5" fmla="*/ 3394 h 10000"/>
                  <a:gd name="connsiteX6" fmla="*/ 10096 w 10096"/>
                  <a:gd name="connsiteY6" fmla="*/ 1220 h 10000"/>
                  <a:gd name="connsiteX7" fmla="*/ 7369 w 10096"/>
                  <a:gd name="connsiteY7" fmla="*/ 0 h 10000"/>
                  <a:gd name="connsiteX8" fmla="*/ 323 w 10096"/>
                  <a:gd name="connsiteY8" fmla="*/ 3416 h 10000"/>
                  <a:gd name="connsiteX0" fmla="*/ 675 w 10448"/>
                  <a:gd name="connsiteY0" fmla="*/ 3416 h 10000"/>
                  <a:gd name="connsiteX1" fmla="*/ 352 w 10448"/>
                  <a:gd name="connsiteY1" fmla="*/ 3653 h 10000"/>
                  <a:gd name="connsiteX2" fmla="*/ 448 w 10448"/>
                  <a:gd name="connsiteY2" fmla="*/ 9223 h 10000"/>
                  <a:gd name="connsiteX3" fmla="*/ 5928 w 10448"/>
                  <a:gd name="connsiteY3" fmla="*/ 10000 h 10000"/>
                  <a:gd name="connsiteX4" fmla="*/ 10448 w 10448"/>
                  <a:gd name="connsiteY4" fmla="*/ 3394 h 10000"/>
                  <a:gd name="connsiteX5" fmla="*/ 10448 w 10448"/>
                  <a:gd name="connsiteY5" fmla="*/ 1220 h 10000"/>
                  <a:gd name="connsiteX6" fmla="*/ 7721 w 10448"/>
                  <a:gd name="connsiteY6" fmla="*/ 0 h 10000"/>
                  <a:gd name="connsiteX7" fmla="*/ 675 w 10448"/>
                  <a:gd name="connsiteY7" fmla="*/ 3416 h 10000"/>
                  <a:gd name="connsiteX0" fmla="*/ 675 w 10448"/>
                  <a:gd name="connsiteY0" fmla="*/ 3416 h 10000"/>
                  <a:gd name="connsiteX1" fmla="*/ 352 w 10448"/>
                  <a:gd name="connsiteY1" fmla="*/ 3653 h 10000"/>
                  <a:gd name="connsiteX2" fmla="*/ 448 w 10448"/>
                  <a:gd name="connsiteY2" fmla="*/ 9223 h 10000"/>
                  <a:gd name="connsiteX3" fmla="*/ 5928 w 10448"/>
                  <a:gd name="connsiteY3" fmla="*/ 10000 h 10000"/>
                  <a:gd name="connsiteX4" fmla="*/ 10448 w 10448"/>
                  <a:gd name="connsiteY4" fmla="*/ 3394 h 10000"/>
                  <a:gd name="connsiteX5" fmla="*/ 10448 w 10448"/>
                  <a:gd name="connsiteY5" fmla="*/ 1220 h 10000"/>
                  <a:gd name="connsiteX6" fmla="*/ 9190 w 10448"/>
                  <a:gd name="connsiteY6" fmla="*/ 678 h 10000"/>
                  <a:gd name="connsiteX7" fmla="*/ 7721 w 10448"/>
                  <a:gd name="connsiteY7" fmla="*/ 0 h 10000"/>
                  <a:gd name="connsiteX8" fmla="*/ 675 w 10448"/>
                  <a:gd name="connsiteY8" fmla="*/ 3416 h 10000"/>
                  <a:gd name="connsiteX0" fmla="*/ 675 w 10448"/>
                  <a:gd name="connsiteY0" fmla="*/ 3416 h 10000"/>
                  <a:gd name="connsiteX1" fmla="*/ 352 w 10448"/>
                  <a:gd name="connsiteY1" fmla="*/ 3653 h 10000"/>
                  <a:gd name="connsiteX2" fmla="*/ 448 w 10448"/>
                  <a:gd name="connsiteY2" fmla="*/ 9223 h 10000"/>
                  <a:gd name="connsiteX3" fmla="*/ 5928 w 10448"/>
                  <a:gd name="connsiteY3" fmla="*/ 10000 h 10000"/>
                  <a:gd name="connsiteX4" fmla="*/ 10448 w 10448"/>
                  <a:gd name="connsiteY4" fmla="*/ 3394 h 10000"/>
                  <a:gd name="connsiteX5" fmla="*/ 10448 w 10448"/>
                  <a:gd name="connsiteY5" fmla="*/ 1220 h 10000"/>
                  <a:gd name="connsiteX6" fmla="*/ 10261 w 10448"/>
                  <a:gd name="connsiteY6" fmla="*/ 38 h 10000"/>
                  <a:gd name="connsiteX7" fmla="*/ 7721 w 10448"/>
                  <a:gd name="connsiteY7" fmla="*/ 0 h 10000"/>
                  <a:gd name="connsiteX8" fmla="*/ 675 w 10448"/>
                  <a:gd name="connsiteY8" fmla="*/ 3416 h 10000"/>
                  <a:gd name="connsiteX0" fmla="*/ 675 w 10448"/>
                  <a:gd name="connsiteY0" fmla="*/ 3416 h 10000"/>
                  <a:gd name="connsiteX1" fmla="*/ 352 w 10448"/>
                  <a:gd name="connsiteY1" fmla="*/ 3653 h 10000"/>
                  <a:gd name="connsiteX2" fmla="*/ 448 w 10448"/>
                  <a:gd name="connsiteY2" fmla="*/ 9223 h 10000"/>
                  <a:gd name="connsiteX3" fmla="*/ 5928 w 10448"/>
                  <a:gd name="connsiteY3" fmla="*/ 10000 h 10000"/>
                  <a:gd name="connsiteX4" fmla="*/ 10448 w 10448"/>
                  <a:gd name="connsiteY4" fmla="*/ 3394 h 10000"/>
                  <a:gd name="connsiteX5" fmla="*/ 10448 w 10448"/>
                  <a:gd name="connsiteY5" fmla="*/ 1220 h 10000"/>
                  <a:gd name="connsiteX6" fmla="*/ 10261 w 10448"/>
                  <a:gd name="connsiteY6" fmla="*/ 38 h 10000"/>
                  <a:gd name="connsiteX7" fmla="*/ 7721 w 10448"/>
                  <a:gd name="connsiteY7" fmla="*/ 0 h 10000"/>
                  <a:gd name="connsiteX8" fmla="*/ 4380 w 10448"/>
                  <a:gd name="connsiteY8" fmla="*/ 1566 h 10000"/>
                  <a:gd name="connsiteX9" fmla="*/ 675 w 10448"/>
                  <a:gd name="connsiteY9" fmla="*/ 3416 h 10000"/>
                  <a:gd name="connsiteX0" fmla="*/ 675 w 10448"/>
                  <a:gd name="connsiteY0" fmla="*/ 3416 h 10000"/>
                  <a:gd name="connsiteX1" fmla="*/ 352 w 10448"/>
                  <a:gd name="connsiteY1" fmla="*/ 3653 h 10000"/>
                  <a:gd name="connsiteX2" fmla="*/ 448 w 10448"/>
                  <a:gd name="connsiteY2" fmla="*/ 9223 h 10000"/>
                  <a:gd name="connsiteX3" fmla="*/ 5928 w 10448"/>
                  <a:gd name="connsiteY3" fmla="*/ 10000 h 10000"/>
                  <a:gd name="connsiteX4" fmla="*/ 10448 w 10448"/>
                  <a:gd name="connsiteY4" fmla="*/ 3394 h 10000"/>
                  <a:gd name="connsiteX5" fmla="*/ 10448 w 10448"/>
                  <a:gd name="connsiteY5" fmla="*/ 1220 h 10000"/>
                  <a:gd name="connsiteX6" fmla="*/ 10261 w 10448"/>
                  <a:gd name="connsiteY6" fmla="*/ 38 h 10000"/>
                  <a:gd name="connsiteX7" fmla="*/ 7721 w 10448"/>
                  <a:gd name="connsiteY7" fmla="*/ 0 h 10000"/>
                  <a:gd name="connsiteX8" fmla="*/ 4261 w 10448"/>
                  <a:gd name="connsiteY8" fmla="*/ 1421 h 10000"/>
                  <a:gd name="connsiteX9" fmla="*/ 675 w 10448"/>
                  <a:gd name="connsiteY9" fmla="*/ 3416 h 10000"/>
                  <a:gd name="connsiteX0" fmla="*/ 675 w 10448"/>
                  <a:gd name="connsiteY0" fmla="*/ 3416 h 11065"/>
                  <a:gd name="connsiteX1" fmla="*/ 352 w 10448"/>
                  <a:gd name="connsiteY1" fmla="*/ 3653 h 11065"/>
                  <a:gd name="connsiteX2" fmla="*/ 448 w 10448"/>
                  <a:gd name="connsiteY2" fmla="*/ 9223 h 11065"/>
                  <a:gd name="connsiteX3" fmla="*/ 6333 w 10448"/>
                  <a:gd name="connsiteY3" fmla="*/ 11065 h 11065"/>
                  <a:gd name="connsiteX4" fmla="*/ 10448 w 10448"/>
                  <a:gd name="connsiteY4" fmla="*/ 3394 h 11065"/>
                  <a:gd name="connsiteX5" fmla="*/ 10448 w 10448"/>
                  <a:gd name="connsiteY5" fmla="*/ 1220 h 11065"/>
                  <a:gd name="connsiteX6" fmla="*/ 10261 w 10448"/>
                  <a:gd name="connsiteY6" fmla="*/ 38 h 11065"/>
                  <a:gd name="connsiteX7" fmla="*/ 7721 w 10448"/>
                  <a:gd name="connsiteY7" fmla="*/ 0 h 11065"/>
                  <a:gd name="connsiteX8" fmla="*/ 4261 w 10448"/>
                  <a:gd name="connsiteY8" fmla="*/ 1421 h 11065"/>
                  <a:gd name="connsiteX9" fmla="*/ 675 w 10448"/>
                  <a:gd name="connsiteY9" fmla="*/ 3416 h 11065"/>
                  <a:gd name="connsiteX0" fmla="*/ 4261 w 10448"/>
                  <a:gd name="connsiteY0" fmla="*/ 1421 h 11065"/>
                  <a:gd name="connsiteX1" fmla="*/ 352 w 10448"/>
                  <a:gd name="connsiteY1" fmla="*/ 3653 h 11065"/>
                  <a:gd name="connsiteX2" fmla="*/ 448 w 10448"/>
                  <a:gd name="connsiteY2" fmla="*/ 9223 h 11065"/>
                  <a:gd name="connsiteX3" fmla="*/ 6333 w 10448"/>
                  <a:gd name="connsiteY3" fmla="*/ 11065 h 11065"/>
                  <a:gd name="connsiteX4" fmla="*/ 10448 w 10448"/>
                  <a:gd name="connsiteY4" fmla="*/ 3394 h 11065"/>
                  <a:gd name="connsiteX5" fmla="*/ 10448 w 10448"/>
                  <a:gd name="connsiteY5" fmla="*/ 1220 h 11065"/>
                  <a:gd name="connsiteX6" fmla="*/ 10261 w 10448"/>
                  <a:gd name="connsiteY6" fmla="*/ 38 h 11065"/>
                  <a:gd name="connsiteX7" fmla="*/ 7721 w 10448"/>
                  <a:gd name="connsiteY7" fmla="*/ 0 h 11065"/>
                  <a:gd name="connsiteX8" fmla="*/ 4261 w 10448"/>
                  <a:gd name="connsiteY8" fmla="*/ 1421 h 11065"/>
                  <a:gd name="connsiteX0" fmla="*/ 4392 w 10579"/>
                  <a:gd name="connsiteY0" fmla="*/ 1421 h 11065"/>
                  <a:gd name="connsiteX1" fmla="*/ 146 w 10579"/>
                  <a:gd name="connsiteY1" fmla="*/ 2834 h 11065"/>
                  <a:gd name="connsiteX2" fmla="*/ 579 w 10579"/>
                  <a:gd name="connsiteY2" fmla="*/ 9223 h 11065"/>
                  <a:gd name="connsiteX3" fmla="*/ 6464 w 10579"/>
                  <a:gd name="connsiteY3" fmla="*/ 11065 h 11065"/>
                  <a:gd name="connsiteX4" fmla="*/ 10579 w 10579"/>
                  <a:gd name="connsiteY4" fmla="*/ 3394 h 11065"/>
                  <a:gd name="connsiteX5" fmla="*/ 10579 w 10579"/>
                  <a:gd name="connsiteY5" fmla="*/ 1220 h 11065"/>
                  <a:gd name="connsiteX6" fmla="*/ 10392 w 10579"/>
                  <a:gd name="connsiteY6" fmla="*/ 38 h 11065"/>
                  <a:gd name="connsiteX7" fmla="*/ 7852 w 10579"/>
                  <a:gd name="connsiteY7" fmla="*/ 0 h 11065"/>
                  <a:gd name="connsiteX8" fmla="*/ 4392 w 10579"/>
                  <a:gd name="connsiteY8" fmla="*/ 1421 h 11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79" h="11065">
                    <a:moveTo>
                      <a:pt x="4392" y="1421"/>
                    </a:moveTo>
                    <a:lnTo>
                      <a:pt x="146" y="2834"/>
                    </a:lnTo>
                    <a:cubicBezTo>
                      <a:pt x="108" y="3802"/>
                      <a:pt x="-350" y="8165"/>
                      <a:pt x="579" y="9223"/>
                    </a:cubicBezTo>
                    <a:lnTo>
                      <a:pt x="6464" y="11065"/>
                    </a:lnTo>
                    <a:lnTo>
                      <a:pt x="10579" y="3394"/>
                    </a:lnTo>
                    <a:lnTo>
                      <a:pt x="10579" y="1220"/>
                    </a:lnTo>
                    <a:cubicBezTo>
                      <a:pt x="10517" y="826"/>
                      <a:pt x="10454" y="432"/>
                      <a:pt x="10392" y="38"/>
                    </a:cubicBezTo>
                    <a:lnTo>
                      <a:pt x="7852" y="0"/>
                    </a:lnTo>
                    <a:lnTo>
                      <a:pt x="4392" y="1421"/>
                    </a:lnTo>
                    <a:close/>
                  </a:path>
                </a:pathLst>
              </a:custGeom>
              <a:solidFill>
                <a:srgbClr val="F2F2F2">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0000"/>
                  </a:solidFill>
                  <a:effectLst/>
                  <a:uLnTx/>
                  <a:uFillTx/>
                </a:endParaRPr>
              </a:p>
            </p:txBody>
          </p:sp>
          <p:sp>
            <p:nvSpPr>
              <p:cNvPr id="39" name="Freeform 12">
                <a:extLst>
                  <a:ext uri="{FF2B5EF4-FFF2-40B4-BE49-F238E27FC236}">
                    <a16:creationId xmlns:a16="http://schemas.microsoft.com/office/drawing/2014/main" id="{BEC00050-01F1-8D75-5DFC-83F9A4485917}"/>
                  </a:ext>
                </a:extLst>
              </p:cNvPr>
              <p:cNvSpPr>
                <a:spLocks/>
              </p:cNvSpPr>
              <p:nvPr/>
            </p:nvSpPr>
            <p:spPr bwMode="auto">
              <a:xfrm>
                <a:off x="3814763" y="2588942"/>
                <a:ext cx="538162" cy="913084"/>
              </a:xfrm>
              <a:custGeom>
                <a:avLst/>
                <a:gdLst>
                  <a:gd name="T0" fmla="*/ 2260 w 2372"/>
                  <a:gd name="T1" fmla="*/ 2361 h 3814"/>
                  <a:gd name="T2" fmla="*/ 2372 w 2372"/>
                  <a:gd name="T3" fmla="*/ 2097 h 3814"/>
                  <a:gd name="T4" fmla="*/ 2372 w 2372"/>
                  <a:gd name="T5" fmla="*/ 0 h 3814"/>
                  <a:gd name="T6" fmla="*/ 0 w 2372"/>
                  <a:gd name="T7" fmla="*/ 0 h 3814"/>
                  <a:gd name="T8" fmla="*/ 1643 w 2372"/>
                  <a:gd name="T9" fmla="*/ 3814 h 3814"/>
                  <a:gd name="T10" fmla="*/ 2260 w 2372"/>
                  <a:gd name="T11" fmla="*/ 2361 h 3814"/>
                  <a:gd name="connsiteX0" fmla="*/ 9351 w 10000"/>
                  <a:gd name="connsiteY0" fmla="*/ 9719 h 10000"/>
                  <a:gd name="connsiteX1" fmla="*/ 10000 w 10000"/>
                  <a:gd name="connsiteY1" fmla="*/ 5498 h 10000"/>
                  <a:gd name="connsiteX2" fmla="*/ 10000 w 10000"/>
                  <a:gd name="connsiteY2" fmla="*/ 0 h 10000"/>
                  <a:gd name="connsiteX3" fmla="*/ 0 w 10000"/>
                  <a:gd name="connsiteY3" fmla="*/ 0 h 10000"/>
                  <a:gd name="connsiteX4" fmla="*/ 6927 w 10000"/>
                  <a:gd name="connsiteY4" fmla="*/ 10000 h 10000"/>
                  <a:gd name="connsiteX5" fmla="*/ 9351 w 10000"/>
                  <a:gd name="connsiteY5" fmla="*/ 9719 h 10000"/>
                  <a:gd name="connsiteX0" fmla="*/ 9351 w 10000"/>
                  <a:gd name="connsiteY0" fmla="*/ 9741 h 10022"/>
                  <a:gd name="connsiteX1" fmla="*/ 10000 w 10000"/>
                  <a:gd name="connsiteY1" fmla="*/ 5520 h 10022"/>
                  <a:gd name="connsiteX2" fmla="*/ 10000 w 10000"/>
                  <a:gd name="connsiteY2" fmla="*/ 22 h 10022"/>
                  <a:gd name="connsiteX3" fmla="*/ 8088 w 10000"/>
                  <a:gd name="connsiteY3" fmla="*/ 0 h 10022"/>
                  <a:gd name="connsiteX4" fmla="*/ 0 w 10000"/>
                  <a:gd name="connsiteY4" fmla="*/ 22 h 10022"/>
                  <a:gd name="connsiteX5" fmla="*/ 6927 w 10000"/>
                  <a:gd name="connsiteY5" fmla="*/ 10022 h 10022"/>
                  <a:gd name="connsiteX6" fmla="*/ 9351 w 10000"/>
                  <a:gd name="connsiteY6" fmla="*/ 9741 h 10022"/>
                  <a:gd name="connsiteX0" fmla="*/ 9351 w 10000"/>
                  <a:gd name="connsiteY0" fmla="*/ 10292 h 10573"/>
                  <a:gd name="connsiteX1" fmla="*/ 10000 w 10000"/>
                  <a:gd name="connsiteY1" fmla="*/ 6071 h 10573"/>
                  <a:gd name="connsiteX2" fmla="*/ 10000 w 10000"/>
                  <a:gd name="connsiteY2" fmla="*/ 573 h 10573"/>
                  <a:gd name="connsiteX3" fmla="*/ 9893 w 10000"/>
                  <a:gd name="connsiteY3" fmla="*/ 0 h 10573"/>
                  <a:gd name="connsiteX4" fmla="*/ 0 w 10000"/>
                  <a:gd name="connsiteY4" fmla="*/ 573 h 10573"/>
                  <a:gd name="connsiteX5" fmla="*/ 6927 w 10000"/>
                  <a:gd name="connsiteY5" fmla="*/ 10573 h 10573"/>
                  <a:gd name="connsiteX6" fmla="*/ 9351 w 10000"/>
                  <a:gd name="connsiteY6" fmla="*/ 10292 h 10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10573">
                    <a:moveTo>
                      <a:pt x="9351" y="10292"/>
                    </a:moveTo>
                    <a:cubicBezTo>
                      <a:pt x="9567" y="8885"/>
                      <a:pt x="9784" y="7478"/>
                      <a:pt x="10000" y="6071"/>
                    </a:cubicBezTo>
                    <a:lnTo>
                      <a:pt x="10000" y="573"/>
                    </a:lnTo>
                    <a:cubicBezTo>
                      <a:pt x="9964" y="382"/>
                      <a:pt x="9929" y="191"/>
                      <a:pt x="9893" y="0"/>
                    </a:cubicBezTo>
                    <a:lnTo>
                      <a:pt x="0" y="573"/>
                    </a:lnTo>
                    <a:lnTo>
                      <a:pt x="6927" y="10573"/>
                    </a:lnTo>
                    <a:lnTo>
                      <a:pt x="9351" y="10292"/>
                    </a:lnTo>
                    <a:close/>
                  </a:path>
                </a:pathLst>
              </a:custGeom>
              <a:solidFill>
                <a:srgbClr val="FFFFFF">
                  <a:lumMod val="8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rgbClr val="000000"/>
                  </a:solidFill>
                  <a:effectLst/>
                  <a:uLnTx/>
                  <a:uFillTx/>
                </a:endParaRPr>
              </a:p>
            </p:txBody>
          </p:sp>
          <p:sp>
            <p:nvSpPr>
              <p:cNvPr id="40" name="Freeform 14">
                <a:extLst>
                  <a:ext uri="{FF2B5EF4-FFF2-40B4-BE49-F238E27FC236}">
                    <a16:creationId xmlns:a16="http://schemas.microsoft.com/office/drawing/2014/main" id="{40579730-460F-1691-8AB3-5D64FEA68AF3}"/>
                  </a:ext>
                </a:extLst>
              </p:cNvPr>
              <p:cNvSpPr>
                <a:spLocks/>
              </p:cNvSpPr>
              <p:nvPr/>
            </p:nvSpPr>
            <p:spPr bwMode="auto">
              <a:xfrm>
                <a:off x="3814763" y="2263126"/>
                <a:ext cx="1473535" cy="375299"/>
              </a:xfrm>
              <a:custGeom>
                <a:avLst/>
                <a:gdLst>
                  <a:gd name="T0" fmla="*/ 5853 w 5853"/>
                  <a:gd name="T1" fmla="*/ 102 h 1491"/>
                  <a:gd name="T2" fmla="*/ 5575 w 5853"/>
                  <a:gd name="T3" fmla="*/ 0 h 1491"/>
                  <a:gd name="T4" fmla="*/ 0 w 5853"/>
                  <a:gd name="T5" fmla="*/ 1491 h 1491"/>
                  <a:gd name="T6" fmla="*/ 2372 w 5853"/>
                  <a:gd name="T7" fmla="*/ 1491 h 1491"/>
                  <a:gd name="T8" fmla="*/ 5853 w 5853"/>
                  <a:gd name="T9" fmla="*/ 102 h 1491"/>
                  <a:gd name="connsiteX0" fmla="*/ 10000 w 10000"/>
                  <a:gd name="connsiteY0" fmla="*/ 684 h 10000"/>
                  <a:gd name="connsiteX1" fmla="*/ 9754 w 10000"/>
                  <a:gd name="connsiteY1" fmla="*/ 366 h 10000"/>
                  <a:gd name="connsiteX2" fmla="*/ 9525 w 10000"/>
                  <a:gd name="connsiteY2" fmla="*/ 0 h 10000"/>
                  <a:gd name="connsiteX3" fmla="*/ 0 w 10000"/>
                  <a:gd name="connsiteY3" fmla="*/ 10000 h 10000"/>
                  <a:gd name="connsiteX4" fmla="*/ 4053 w 10000"/>
                  <a:gd name="connsiteY4" fmla="*/ 10000 h 10000"/>
                  <a:gd name="connsiteX5" fmla="*/ 10000 w 10000"/>
                  <a:gd name="connsiteY5" fmla="*/ 684 h 10000"/>
                  <a:gd name="connsiteX0" fmla="*/ 10000 w 11103"/>
                  <a:gd name="connsiteY0" fmla="*/ 1783 h 11099"/>
                  <a:gd name="connsiteX1" fmla="*/ 11103 w 11103"/>
                  <a:gd name="connsiteY1" fmla="*/ 0 h 11099"/>
                  <a:gd name="connsiteX2" fmla="*/ 9525 w 11103"/>
                  <a:gd name="connsiteY2" fmla="*/ 1099 h 11099"/>
                  <a:gd name="connsiteX3" fmla="*/ 0 w 11103"/>
                  <a:gd name="connsiteY3" fmla="*/ 11099 h 11099"/>
                  <a:gd name="connsiteX4" fmla="*/ 4053 w 11103"/>
                  <a:gd name="connsiteY4" fmla="*/ 11099 h 11099"/>
                  <a:gd name="connsiteX5" fmla="*/ 10000 w 11103"/>
                  <a:gd name="connsiteY5" fmla="*/ 1783 h 11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103" h="11099">
                    <a:moveTo>
                      <a:pt x="10000" y="1783"/>
                    </a:moveTo>
                    <a:lnTo>
                      <a:pt x="11103" y="0"/>
                    </a:lnTo>
                    <a:lnTo>
                      <a:pt x="9525" y="1099"/>
                    </a:lnTo>
                    <a:lnTo>
                      <a:pt x="0" y="11099"/>
                    </a:lnTo>
                    <a:lnTo>
                      <a:pt x="4053" y="11099"/>
                    </a:lnTo>
                    <a:lnTo>
                      <a:pt x="10000" y="1783"/>
                    </a:lnTo>
                    <a:close/>
                  </a:path>
                </a:pathLst>
              </a:custGeom>
              <a:solidFill>
                <a:srgbClr val="FFFFF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0000"/>
                  </a:solidFill>
                  <a:effectLst/>
                  <a:uLnTx/>
                  <a:uFillTx/>
                </a:endParaRPr>
              </a:p>
            </p:txBody>
          </p:sp>
        </p:grpSp>
        <p:grpSp>
          <p:nvGrpSpPr>
            <p:cNvPr id="10" name="Group 9">
              <a:extLst>
                <a:ext uri="{FF2B5EF4-FFF2-40B4-BE49-F238E27FC236}">
                  <a16:creationId xmlns:a16="http://schemas.microsoft.com/office/drawing/2014/main" id="{D8472D64-A7F0-66DE-651A-7279E1EE4BD0}"/>
                </a:ext>
              </a:extLst>
            </p:cNvPr>
            <p:cNvGrpSpPr/>
            <p:nvPr/>
          </p:nvGrpSpPr>
          <p:grpSpPr>
            <a:xfrm>
              <a:off x="6548438" y="2300288"/>
              <a:ext cx="1633537" cy="1201738"/>
              <a:chOff x="6548438" y="2300288"/>
              <a:chExt cx="1633537" cy="1201738"/>
            </a:xfrm>
          </p:grpSpPr>
          <p:sp>
            <p:nvSpPr>
              <p:cNvPr id="35" name="Freeform 17">
                <a:extLst>
                  <a:ext uri="{FF2B5EF4-FFF2-40B4-BE49-F238E27FC236}">
                    <a16:creationId xmlns:a16="http://schemas.microsoft.com/office/drawing/2014/main" id="{CE2C2ED6-0D14-A024-C52C-4A8A1A8BC163}"/>
                  </a:ext>
                </a:extLst>
              </p:cNvPr>
              <p:cNvSpPr>
                <a:spLocks/>
              </p:cNvSpPr>
              <p:nvPr/>
            </p:nvSpPr>
            <p:spPr bwMode="auto">
              <a:xfrm>
                <a:off x="6548438" y="2322513"/>
                <a:ext cx="1230611" cy="1028130"/>
              </a:xfrm>
              <a:custGeom>
                <a:avLst/>
                <a:gdLst>
                  <a:gd name="T0" fmla="*/ 4828 w 4940"/>
                  <a:gd name="T1" fmla="*/ 1389 h 4066"/>
                  <a:gd name="T2" fmla="*/ 4828 w 4940"/>
                  <a:gd name="T3" fmla="*/ 3486 h 4066"/>
                  <a:gd name="T4" fmla="*/ 4940 w 4940"/>
                  <a:gd name="T5" fmla="*/ 3750 h 4066"/>
                  <a:gd name="T6" fmla="*/ 4702 w 4940"/>
                  <a:gd name="T7" fmla="*/ 3190 h 4066"/>
                  <a:gd name="T8" fmla="*/ 2233 w 4940"/>
                  <a:gd name="T9" fmla="*/ 4066 h 4066"/>
                  <a:gd name="T10" fmla="*/ 2233 w 4940"/>
                  <a:gd name="T11" fmla="*/ 2296 h 4066"/>
                  <a:gd name="T12" fmla="*/ 0 w 4940"/>
                  <a:gd name="T13" fmla="*/ 1380 h 4066"/>
                  <a:gd name="T14" fmla="*/ 0 w 4940"/>
                  <a:gd name="T15" fmla="*/ 496 h 4066"/>
                  <a:gd name="T16" fmla="*/ 1347 w 4940"/>
                  <a:gd name="T17" fmla="*/ 0 h 4066"/>
                  <a:gd name="T18" fmla="*/ 4828 w 4940"/>
                  <a:gd name="T19" fmla="*/ 1389 h 4066"/>
                  <a:gd name="connsiteX0" fmla="*/ 9773 w 10000"/>
                  <a:gd name="connsiteY0" fmla="*/ 3416 h 10000"/>
                  <a:gd name="connsiteX1" fmla="*/ 9773 w 10000"/>
                  <a:gd name="connsiteY1" fmla="*/ 8574 h 10000"/>
                  <a:gd name="connsiteX2" fmla="*/ 10000 w 10000"/>
                  <a:gd name="connsiteY2" fmla="*/ 9223 h 10000"/>
                  <a:gd name="connsiteX3" fmla="*/ 4520 w 10000"/>
                  <a:gd name="connsiteY3" fmla="*/ 10000 h 10000"/>
                  <a:gd name="connsiteX4" fmla="*/ 4520 w 10000"/>
                  <a:gd name="connsiteY4" fmla="*/ 5647 h 10000"/>
                  <a:gd name="connsiteX5" fmla="*/ 0 w 10000"/>
                  <a:gd name="connsiteY5" fmla="*/ 3394 h 10000"/>
                  <a:gd name="connsiteX6" fmla="*/ 0 w 10000"/>
                  <a:gd name="connsiteY6" fmla="*/ 1220 h 10000"/>
                  <a:gd name="connsiteX7" fmla="*/ 2727 w 10000"/>
                  <a:gd name="connsiteY7" fmla="*/ 0 h 10000"/>
                  <a:gd name="connsiteX8" fmla="*/ 9773 w 10000"/>
                  <a:gd name="connsiteY8" fmla="*/ 3416 h 10000"/>
                  <a:gd name="connsiteX0" fmla="*/ 9773 w 10000"/>
                  <a:gd name="connsiteY0" fmla="*/ 3416 h 10000"/>
                  <a:gd name="connsiteX1" fmla="*/ 9773 w 10000"/>
                  <a:gd name="connsiteY1" fmla="*/ 8574 h 10000"/>
                  <a:gd name="connsiteX2" fmla="*/ 10000 w 10000"/>
                  <a:gd name="connsiteY2" fmla="*/ 9223 h 10000"/>
                  <a:gd name="connsiteX3" fmla="*/ 4520 w 10000"/>
                  <a:gd name="connsiteY3" fmla="*/ 10000 h 10000"/>
                  <a:gd name="connsiteX4" fmla="*/ 0 w 10000"/>
                  <a:gd name="connsiteY4" fmla="*/ 3394 h 10000"/>
                  <a:gd name="connsiteX5" fmla="*/ 0 w 10000"/>
                  <a:gd name="connsiteY5" fmla="*/ 1220 h 10000"/>
                  <a:gd name="connsiteX6" fmla="*/ 2727 w 10000"/>
                  <a:gd name="connsiteY6" fmla="*/ 0 h 10000"/>
                  <a:gd name="connsiteX7" fmla="*/ 9773 w 10000"/>
                  <a:gd name="connsiteY7" fmla="*/ 3416 h 10000"/>
                  <a:gd name="connsiteX0" fmla="*/ 10980 w 10980"/>
                  <a:gd name="connsiteY0" fmla="*/ 2982 h 10000"/>
                  <a:gd name="connsiteX1" fmla="*/ 9773 w 10980"/>
                  <a:gd name="connsiteY1" fmla="*/ 8574 h 10000"/>
                  <a:gd name="connsiteX2" fmla="*/ 10000 w 10980"/>
                  <a:gd name="connsiteY2" fmla="*/ 9223 h 10000"/>
                  <a:gd name="connsiteX3" fmla="*/ 4520 w 10980"/>
                  <a:gd name="connsiteY3" fmla="*/ 10000 h 10000"/>
                  <a:gd name="connsiteX4" fmla="*/ 0 w 10980"/>
                  <a:gd name="connsiteY4" fmla="*/ 3394 h 10000"/>
                  <a:gd name="connsiteX5" fmla="*/ 0 w 10980"/>
                  <a:gd name="connsiteY5" fmla="*/ 1220 h 10000"/>
                  <a:gd name="connsiteX6" fmla="*/ 2727 w 10980"/>
                  <a:gd name="connsiteY6" fmla="*/ 0 h 10000"/>
                  <a:gd name="connsiteX7" fmla="*/ 10980 w 10980"/>
                  <a:gd name="connsiteY7" fmla="*/ 2982 h 10000"/>
                  <a:gd name="connsiteX0" fmla="*/ 10980 w 10980"/>
                  <a:gd name="connsiteY0" fmla="*/ 2982 h 11147"/>
                  <a:gd name="connsiteX1" fmla="*/ 9773 w 10980"/>
                  <a:gd name="connsiteY1" fmla="*/ 8574 h 11147"/>
                  <a:gd name="connsiteX2" fmla="*/ 10000 w 10980"/>
                  <a:gd name="connsiteY2" fmla="*/ 9223 h 11147"/>
                  <a:gd name="connsiteX3" fmla="*/ 474 w 10980"/>
                  <a:gd name="connsiteY3" fmla="*/ 11147 h 11147"/>
                  <a:gd name="connsiteX4" fmla="*/ 0 w 10980"/>
                  <a:gd name="connsiteY4" fmla="*/ 3394 h 11147"/>
                  <a:gd name="connsiteX5" fmla="*/ 0 w 10980"/>
                  <a:gd name="connsiteY5" fmla="*/ 1220 h 11147"/>
                  <a:gd name="connsiteX6" fmla="*/ 2727 w 10980"/>
                  <a:gd name="connsiteY6" fmla="*/ 0 h 11147"/>
                  <a:gd name="connsiteX7" fmla="*/ 10980 w 10980"/>
                  <a:gd name="connsiteY7" fmla="*/ 2982 h 11147"/>
                  <a:gd name="connsiteX0" fmla="*/ 10980 w 10980"/>
                  <a:gd name="connsiteY0" fmla="*/ 2982 h 11147"/>
                  <a:gd name="connsiteX1" fmla="*/ 10000 w 10980"/>
                  <a:gd name="connsiteY1" fmla="*/ 9223 h 11147"/>
                  <a:gd name="connsiteX2" fmla="*/ 474 w 10980"/>
                  <a:gd name="connsiteY2" fmla="*/ 11147 h 11147"/>
                  <a:gd name="connsiteX3" fmla="*/ 0 w 10980"/>
                  <a:gd name="connsiteY3" fmla="*/ 3394 h 11147"/>
                  <a:gd name="connsiteX4" fmla="*/ 0 w 10980"/>
                  <a:gd name="connsiteY4" fmla="*/ 1220 h 11147"/>
                  <a:gd name="connsiteX5" fmla="*/ 2727 w 10980"/>
                  <a:gd name="connsiteY5" fmla="*/ 0 h 11147"/>
                  <a:gd name="connsiteX6" fmla="*/ 10980 w 10980"/>
                  <a:gd name="connsiteY6" fmla="*/ 2982 h 11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80" h="11147">
                    <a:moveTo>
                      <a:pt x="10980" y="2982"/>
                    </a:moveTo>
                    <a:lnTo>
                      <a:pt x="10000" y="9223"/>
                    </a:lnTo>
                    <a:lnTo>
                      <a:pt x="474" y="11147"/>
                    </a:lnTo>
                    <a:lnTo>
                      <a:pt x="0" y="3394"/>
                    </a:lnTo>
                    <a:lnTo>
                      <a:pt x="0" y="1220"/>
                    </a:lnTo>
                    <a:lnTo>
                      <a:pt x="2727" y="0"/>
                    </a:lnTo>
                    <a:lnTo>
                      <a:pt x="10980" y="2982"/>
                    </a:lnTo>
                    <a:close/>
                  </a:path>
                </a:pathLst>
              </a:custGeom>
              <a:solidFill>
                <a:srgbClr val="FFFFFF">
                  <a:lumMod val="8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0000"/>
                  </a:solidFill>
                  <a:effectLst/>
                  <a:uLnTx/>
                  <a:uFillTx/>
                </a:endParaRPr>
              </a:p>
            </p:txBody>
          </p:sp>
          <p:sp>
            <p:nvSpPr>
              <p:cNvPr id="36" name="Freeform 24">
                <a:extLst>
                  <a:ext uri="{FF2B5EF4-FFF2-40B4-BE49-F238E27FC236}">
                    <a16:creationId xmlns:a16="http://schemas.microsoft.com/office/drawing/2014/main" id="{B26A0C73-3AEA-E45F-10D4-B4A067C3238F}"/>
                  </a:ext>
                </a:extLst>
              </p:cNvPr>
              <p:cNvSpPr>
                <a:spLocks/>
              </p:cNvSpPr>
              <p:nvPr/>
            </p:nvSpPr>
            <p:spPr bwMode="auto">
              <a:xfrm>
                <a:off x="7643813" y="2638426"/>
                <a:ext cx="538162" cy="863600"/>
              </a:xfrm>
              <a:custGeom>
                <a:avLst/>
                <a:gdLst>
                  <a:gd name="T0" fmla="*/ 112 w 2372"/>
                  <a:gd name="T1" fmla="*/ 2361 h 3814"/>
                  <a:gd name="T2" fmla="*/ 0 w 2372"/>
                  <a:gd name="T3" fmla="*/ 2097 h 3814"/>
                  <a:gd name="T4" fmla="*/ 0 w 2372"/>
                  <a:gd name="T5" fmla="*/ 0 h 3814"/>
                  <a:gd name="T6" fmla="*/ 2372 w 2372"/>
                  <a:gd name="T7" fmla="*/ 0 h 3814"/>
                  <a:gd name="T8" fmla="*/ 729 w 2372"/>
                  <a:gd name="T9" fmla="*/ 3814 h 3814"/>
                  <a:gd name="T10" fmla="*/ 112 w 2372"/>
                  <a:gd name="T11" fmla="*/ 2361 h 3814"/>
                  <a:gd name="connsiteX0" fmla="*/ 968 w 10000"/>
                  <a:gd name="connsiteY0" fmla="*/ 9322 h 10000"/>
                  <a:gd name="connsiteX1" fmla="*/ 0 w 10000"/>
                  <a:gd name="connsiteY1" fmla="*/ 5498 h 10000"/>
                  <a:gd name="connsiteX2" fmla="*/ 0 w 10000"/>
                  <a:gd name="connsiteY2" fmla="*/ 0 h 10000"/>
                  <a:gd name="connsiteX3" fmla="*/ 10000 w 10000"/>
                  <a:gd name="connsiteY3" fmla="*/ 0 h 10000"/>
                  <a:gd name="connsiteX4" fmla="*/ 3073 w 10000"/>
                  <a:gd name="connsiteY4" fmla="*/ 10000 h 10000"/>
                  <a:gd name="connsiteX5" fmla="*/ 968 w 10000"/>
                  <a:gd name="connsiteY5" fmla="*/ 9322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968" y="9322"/>
                    </a:moveTo>
                    <a:lnTo>
                      <a:pt x="0" y="5498"/>
                    </a:lnTo>
                    <a:lnTo>
                      <a:pt x="0" y="0"/>
                    </a:lnTo>
                    <a:lnTo>
                      <a:pt x="10000" y="0"/>
                    </a:lnTo>
                    <a:lnTo>
                      <a:pt x="3073" y="10000"/>
                    </a:lnTo>
                    <a:lnTo>
                      <a:pt x="968" y="9322"/>
                    </a:lnTo>
                    <a:close/>
                  </a:path>
                </a:pathLst>
              </a:custGeom>
              <a:solidFill>
                <a:srgbClr val="FFFFFF">
                  <a:lumMod val="6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0000"/>
                  </a:solidFill>
                  <a:effectLst/>
                  <a:uLnTx/>
                  <a:uFillTx/>
                </a:endParaRPr>
              </a:p>
            </p:txBody>
          </p:sp>
          <p:sp>
            <p:nvSpPr>
              <p:cNvPr id="37" name="Freeform 26">
                <a:extLst>
                  <a:ext uri="{FF2B5EF4-FFF2-40B4-BE49-F238E27FC236}">
                    <a16:creationId xmlns:a16="http://schemas.microsoft.com/office/drawing/2014/main" id="{21A08080-C0B2-B6B5-5D62-267244EC622D}"/>
                  </a:ext>
                </a:extLst>
              </p:cNvPr>
              <p:cNvSpPr>
                <a:spLocks/>
              </p:cNvSpPr>
              <p:nvPr/>
            </p:nvSpPr>
            <p:spPr bwMode="auto">
              <a:xfrm>
                <a:off x="6854825" y="2300288"/>
                <a:ext cx="1327150" cy="338138"/>
              </a:xfrm>
              <a:custGeom>
                <a:avLst/>
                <a:gdLst>
                  <a:gd name="T0" fmla="*/ 0 w 5853"/>
                  <a:gd name="T1" fmla="*/ 102 h 1491"/>
                  <a:gd name="T2" fmla="*/ 278 w 5853"/>
                  <a:gd name="T3" fmla="*/ 0 h 1491"/>
                  <a:gd name="T4" fmla="*/ 5853 w 5853"/>
                  <a:gd name="T5" fmla="*/ 1491 h 1491"/>
                  <a:gd name="T6" fmla="*/ 3481 w 5853"/>
                  <a:gd name="T7" fmla="*/ 1491 h 1491"/>
                  <a:gd name="T8" fmla="*/ 0 w 5853"/>
                  <a:gd name="T9" fmla="*/ 102 h 1491"/>
                </a:gdLst>
                <a:ahLst/>
                <a:cxnLst>
                  <a:cxn ang="0">
                    <a:pos x="T0" y="T1"/>
                  </a:cxn>
                  <a:cxn ang="0">
                    <a:pos x="T2" y="T3"/>
                  </a:cxn>
                  <a:cxn ang="0">
                    <a:pos x="T4" y="T5"/>
                  </a:cxn>
                  <a:cxn ang="0">
                    <a:pos x="T6" y="T7"/>
                  </a:cxn>
                  <a:cxn ang="0">
                    <a:pos x="T8" y="T9"/>
                  </a:cxn>
                </a:cxnLst>
                <a:rect l="0" t="0" r="r" b="b"/>
                <a:pathLst>
                  <a:path w="5853" h="1491">
                    <a:moveTo>
                      <a:pt x="0" y="102"/>
                    </a:moveTo>
                    <a:lnTo>
                      <a:pt x="278" y="0"/>
                    </a:lnTo>
                    <a:lnTo>
                      <a:pt x="5853" y="1491"/>
                    </a:lnTo>
                    <a:lnTo>
                      <a:pt x="3481" y="1491"/>
                    </a:lnTo>
                    <a:lnTo>
                      <a:pt x="0" y="102"/>
                    </a:lnTo>
                    <a:close/>
                  </a:path>
                </a:pathLst>
              </a:custGeom>
              <a:solidFill>
                <a:srgbClr val="F2F2F2">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0000"/>
                  </a:solidFill>
                  <a:effectLst/>
                  <a:uLnTx/>
                  <a:uFillTx/>
                </a:endParaRPr>
              </a:p>
            </p:txBody>
          </p:sp>
        </p:grpSp>
        <p:sp>
          <p:nvSpPr>
            <p:cNvPr id="11" name="Freeform 7">
              <a:extLst>
                <a:ext uri="{FF2B5EF4-FFF2-40B4-BE49-F238E27FC236}">
                  <a16:creationId xmlns:a16="http://schemas.microsoft.com/office/drawing/2014/main" id="{3821548A-98E4-FE1E-3C1B-9F3E337E82EA}"/>
                </a:ext>
              </a:extLst>
            </p:cNvPr>
            <p:cNvSpPr>
              <a:spLocks/>
            </p:cNvSpPr>
            <p:nvPr/>
          </p:nvSpPr>
          <p:spPr bwMode="auto">
            <a:xfrm>
              <a:off x="3814763" y="2638426"/>
              <a:ext cx="373062" cy="863600"/>
            </a:xfrm>
            <a:custGeom>
              <a:avLst/>
              <a:gdLst>
                <a:gd name="T0" fmla="*/ 0 w 1643"/>
                <a:gd name="T1" fmla="*/ 0 h 3814"/>
                <a:gd name="T2" fmla="*/ 1643 w 1643"/>
                <a:gd name="T3" fmla="*/ 3814 h 3814"/>
                <a:gd name="T4" fmla="*/ 1643 w 1643"/>
                <a:gd name="T5" fmla="*/ 3814 h 3814"/>
                <a:gd name="T6" fmla="*/ 0 w 1643"/>
                <a:gd name="T7" fmla="*/ 0 h 3814"/>
              </a:gdLst>
              <a:ahLst/>
              <a:cxnLst>
                <a:cxn ang="0">
                  <a:pos x="T0" y="T1"/>
                </a:cxn>
                <a:cxn ang="0">
                  <a:pos x="T2" y="T3"/>
                </a:cxn>
                <a:cxn ang="0">
                  <a:pos x="T4" y="T5"/>
                </a:cxn>
                <a:cxn ang="0">
                  <a:pos x="T6" y="T7"/>
                </a:cxn>
              </a:cxnLst>
              <a:rect l="0" t="0" r="r" b="b"/>
              <a:pathLst>
                <a:path w="1643" h="3814">
                  <a:moveTo>
                    <a:pt x="0" y="0"/>
                  </a:moveTo>
                  <a:lnTo>
                    <a:pt x="1643" y="3814"/>
                  </a:lnTo>
                  <a:lnTo>
                    <a:pt x="1643" y="3814"/>
                  </a:lnTo>
                  <a:lnTo>
                    <a:pt x="0" y="0"/>
                  </a:lnTo>
                  <a:close/>
                </a:path>
              </a:pathLst>
            </a:custGeom>
            <a:solidFill>
              <a:srgbClr val="A8A7A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0000"/>
                </a:solidFill>
                <a:effectLst/>
                <a:uLnTx/>
                <a:uFillTx/>
              </a:endParaRPr>
            </a:p>
          </p:txBody>
        </p:sp>
        <p:grpSp>
          <p:nvGrpSpPr>
            <p:cNvPr id="12" name="Group 11">
              <a:extLst>
                <a:ext uri="{FF2B5EF4-FFF2-40B4-BE49-F238E27FC236}">
                  <a16:creationId xmlns:a16="http://schemas.microsoft.com/office/drawing/2014/main" id="{51ED6D07-EE39-7932-A79C-E712ABB0DD7C}"/>
                </a:ext>
              </a:extLst>
            </p:cNvPr>
            <p:cNvGrpSpPr/>
            <p:nvPr/>
          </p:nvGrpSpPr>
          <p:grpSpPr>
            <a:xfrm>
              <a:off x="4897437" y="4397376"/>
              <a:ext cx="2201863" cy="1639888"/>
              <a:chOff x="4897437" y="4397376"/>
              <a:chExt cx="2201863" cy="1639888"/>
            </a:xfrm>
          </p:grpSpPr>
          <p:sp>
            <p:nvSpPr>
              <p:cNvPr id="32" name="Freeform 5">
                <a:extLst>
                  <a:ext uri="{FF2B5EF4-FFF2-40B4-BE49-F238E27FC236}">
                    <a16:creationId xmlns:a16="http://schemas.microsoft.com/office/drawing/2014/main" id="{0F8C682E-A1F7-C77E-0BAC-5A721FB2CBCE}"/>
                  </a:ext>
                </a:extLst>
              </p:cNvPr>
              <p:cNvSpPr>
                <a:spLocks/>
              </p:cNvSpPr>
              <p:nvPr/>
            </p:nvSpPr>
            <p:spPr bwMode="auto">
              <a:xfrm>
                <a:off x="4897438" y="4679951"/>
                <a:ext cx="1283069" cy="1357313"/>
              </a:xfrm>
              <a:custGeom>
                <a:avLst/>
                <a:gdLst>
                  <a:gd name="T0" fmla="*/ 4857 w 4857"/>
                  <a:gd name="T1" fmla="*/ 5988 h 5988"/>
                  <a:gd name="T2" fmla="*/ 4857 w 4857"/>
                  <a:gd name="T3" fmla="*/ 1884 h 5988"/>
                  <a:gd name="T4" fmla="*/ 0 w 4857"/>
                  <a:gd name="T5" fmla="*/ 0 h 5988"/>
                  <a:gd name="T6" fmla="*/ 4857 w 4857"/>
                  <a:gd name="T7" fmla="*/ 5988 h 5988"/>
                  <a:gd name="connsiteX0" fmla="*/ 10000 w 10000"/>
                  <a:gd name="connsiteY0" fmla="*/ 10000 h 10000"/>
                  <a:gd name="connsiteX1" fmla="*/ 10000 w 10000"/>
                  <a:gd name="connsiteY1" fmla="*/ 3146 h 10000"/>
                  <a:gd name="connsiteX2" fmla="*/ 6418 w 10000"/>
                  <a:gd name="connsiteY2" fmla="*/ 2068 h 10000"/>
                  <a:gd name="connsiteX3" fmla="*/ 0 w 10000"/>
                  <a:gd name="connsiteY3" fmla="*/ 0 h 10000"/>
                  <a:gd name="connsiteX4" fmla="*/ 10000 w 10000"/>
                  <a:gd name="connsiteY4" fmla="*/ 10000 h 10000"/>
                  <a:gd name="connsiteX0" fmla="*/ 10000 w 10000"/>
                  <a:gd name="connsiteY0" fmla="*/ 10000 h 10000"/>
                  <a:gd name="connsiteX1" fmla="*/ 10000 w 10000"/>
                  <a:gd name="connsiteY1" fmla="*/ 3146 h 10000"/>
                  <a:gd name="connsiteX2" fmla="*/ 9461 w 10000"/>
                  <a:gd name="connsiteY2" fmla="*/ 1507 h 10000"/>
                  <a:gd name="connsiteX3" fmla="*/ 0 w 10000"/>
                  <a:gd name="connsiteY3" fmla="*/ 0 h 10000"/>
                  <a:gd name="connsiteX4" fmla="*/ 10000 w 10000"/>
                  <a:gd name="connsiteY4" fmla="*/ 10000 h 10000"/>
                  <a:gd name="connsiteX0" fmla="*/ 10000 w 11646"/>
                  <a:gd name="connsiteY0" fmla="*/ 10000 h 10000"/>
                  <a:gd name="connsiteX1" fmla="*/ 11646 w 11646"/>
                  <a:gd name="connsiteY1" fmla="*/ 2200 h 10000"/>
                  <a:gd name="connsiteX2" fmla="*/ 9461 w 11646"/>
                  <a:gd name="connsiteY2" fmla="*/ 1507 h 10000"/>
                  <a:gd name="connsiteX3" fmla="*/ 0 w 11646"/>
                  <a:gd name="connsiteY3" fmla="*/ 0 h 10000"/>
                  <a:gd name="connsiteX4" fmla="*/ 10000 w 11646"/>
                  <a:gd name="connsiteY4" fmla="*/ 10000 h 10000"/>
                  <a:gd name="connsiteX0" fmla="*/ 10000 w 11646"/>
                  <a:gd name="connsiteY0" fmla="*/ 10000 h 10000"/>
                  <a:gd name="connsiteX1" fmla="*/ 11646 w 11646"/>
                  <a:gd name="connsiteY1" fmla="*/ 2200 h 10000"/>
                  <a:gd name="connsiteX2" fmla="*/ 0 w 11646"/>
                  <a:gd name="connsiteY2" fmla="*/ 0 h 10000"/>
                  <a:gd name="connsiteX3" fmla="*/ 10000 w 11646"/>
                  <a:gd name="connsiteY3" fmla="*/ 10000 h 10000"/>
                </a:gdLst>
                <a:ahLst/>
                <a:cxnLst>
                  <a:cxn ang="0">
                    <a:pos x="connsiteX0" y="connsiteY0"/>
                  </a:cxn>
                  <a:cxn ang="0">
                    <a:pos x="connsiteX1" y="connsiteY1"/>
                  </a:cxn>
                  <a:cxn ang="0">
                    <a:pos x="connsiteX2" y="connsiteY2"/>
                  </a:cxn>
                  <a:cxn ang="0">
                    <a:pos x="connsiteX3" y="connsiteY3"/>
                  </a:cxn>
                </a:cxnLst>
                <a:rect l="l" t="t" r="r" b="b"/>
                <a:pathLst>
                  <a:path w="11646" h="10000">
                    <a:moveTo>
                      <a:pt x="10000" y="10000"/>
                    </a:moveTo>
                    <a:lnTo>
                      <a:pt x="11646" y="2200"/>
                    </a:lnTo>
                    <a:lnTo>
                      <a:pt x="0" y="0"/>
                    </a:lnTo>
                    <a:lnTo>
                      <a:pt x="10000" y="10000"/>
                    </a:lnTo>
                    <a:close/>
                  </a:path>
                </a:pathLst>
              </a:custGeom>
              <a:solidFill>
                <a:srgbClr val="FFFFFF">
                  <a:lumMod val="85000"/>
                </a:srgbClr>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rgbClr val="000000"/>
                  </a:solidFill>
                  <a:effectLst/>
                  <a:uLnTx/>
                  <a:uFillTx/>
                </a:endParaRPr>
              </a:p>
            </p:txBody>
          </p:sp>
          <p:sp>
            <p:nvSpPr>
              <p:cNvPr id="33" name="Freeform 16">
                <a:extLst>
                  <a:ext uri="{FF2B5EF4-FFF2-40B4-BE49-F238E27FC236}">
                    <a16:creationId xmlns:a16="http://schemas.microsoft.com/office/drawing/2014/main" id="{2E160E57-46EC-D9F2-878C-8C92E58FDBE1}"/>
                  </a:ext>
                </a:extLst>
              </p:cNvPr>
              <p:cNvSpPr>
                <a:spLocks/>
              </p:cNvSpPr>
              <p:nvPr/>
            </p:nvSpPr>
            <p:spPr bwMode="auto">
              <a:xfrm>
                <a:off x="5999163" y="4679951"/>
                <a:ext cx="1100137" cy="1357313"/>
              </a:xfrm>
              <a:custGeom>
                <a:avLst/>
                <a:gdLst>
                  <a:gd name="T0" fmla="*/ 0 w 4856"/>
                  <a:gd name="T1" fmla="*/ 5988 h 5988"/>
                  <a:gd name="T2" fmla="*/ 0 w 4856"/>
                  <a:gd name="T3" fmla="*/ 1884 h 5988"/>
                  <a:gd name="T4" fmla="*/ 4856 w 4856"/>
                  <a:gd name="T5" fmla="*/ 0 h 5988"/>
                  <a:gd name="T6" fmla="*/ 0 w 4856"/>
                  <a:gd name="T7" fmla="*/ 5988 h 5988"/>
                  <a:gd name="connsiteX0" fmla="*/ 0 w 10000"/>
                  <a:gd name="connsiteY0" fmla="*/ 10000 h 10000"/>
                  <a:gd name="connsiteX1" fmla="*/ 0 w 10000"/>
                  <a:gd name="connsiteY1" fmla="*/ 3146 h 10000"/>
                  <a:gd name="connsiteX2" fmla="*/ 3824 w 10000"/>
                  <a:gd name="connsiteY2" fmla="*/ 1927 h 10000"/>
                  <a:gd name="connsiteX3" fmla="*/ 10000 w 10000"/>
                  <a:gd name="connsiteY3" fmla="*/ 0 h 10000"/>
                  <a:gd name="connsiteX4" fmla="*/ 0 w 10000"/>
                  <a:gd name="connsiteY4" fmla="*/ 10000 h 10000"/>
                  <a:gd name="connsiteX0" fmla="*/ 0 w 10000"/>
                  <a:gd name="connsiteY0" fmla="*/ 10000 h 10000"/>
                  <a:gd name="connsiteX1" fmla="*/ 0 w 10000"/>
                  <a:gd name="connsiteY1" fmla="*/ 3146 h 10000"/>
                  <a:gd name="connsiteX2" fmla="*/ 84 w 10000"/>
                  <a:gd name="connsiteY2" fmla="*/ 1983 h 10000"/>
                  <a:gd name="connsiteX3" fmla="*/ 10000 w 10000"/>
                  <a:gd name="connsiteY3" fmla="*/ 0 h 10000"/>
                  <a:gd name="connsiteX4" fmla="*/ 0 w 10000"/>
                  <a:gd name="connsiteY4" fmla="*/ 1000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3146"/>
                    </a:lnTo>
                    <a:cubicBezTo>
                      <a:pt x="28" y="2758"/>
                      <a:pt x="56" y="2371"/>
                      <a:pt x="84" y="1983"/>
                    </a:cubicBezTo>
                    <a:lnTo>
                      <a:pt x="10000" y="0"/>
                    </a:lnTo>
                    <a:lnTo>
                      <a:pt x="0" y="10000"/>
                    </a:lnTo>
                    <a:close/>
                  </a:path>
                </a:pathLst>
              </a:custGeom>
              <a:solidFill>
                <a:srgbClr val="81828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0000"/>
                  </a:solidFill>
                  <a:effectLst/>
                  <a:uLnTx/>
                  <a:uFillTx/>
                </a:endParaRPr>
              </a:p>
            </p:txBody>
          </p:sp>
          <p:sp>
            <p:nvSpPr>
              <p:cNvPr id="34" name="Freeform: Shape 33">
                <a:extLst>
                  <a:ext uri="{FF2B5EF4-FFF2-40B4-BE49-F238E27FC236}">
                    <a16:creationId xmlns:a16="http://schemas.microsoft.com/office/drawing/2014/main" id="{0FC81A21-8E59-6771-062A-FD6EBF6DDAE8}"/>
                  </a:ext>
                </a:extLst>
              </p:cNvPr>
              <p:cNvSpPr>
                <a:spLocks/>
              </p:cNvSpPr>
              <p:nvPr/>
            </p:nvSpPr>
            <p:spPr bwMode="auto">
              <a:xfrm>
                <a:off x="4897437" y="4397376"/>
                <a:ext cx="2201862" cy="709613"/>
              </a:xfrm>
              <a:custGeom>
                <a:avLst/>
                <a:gdLst>
                  <a:gd name="connsiteX0" fmla="*/ 868768 w 2201862"/>
                  <a:gd name="connsiteY0" fmla="*/ 0 h 709613"/>
                  <a:gd name="connsiteX1" fmla="*/ 1101725 w 2201862"/>
                  <a:gd name="connsiteY1" fmla="*/ 73276 h 709613"/>
                  <a:gd name="connsiteX2" fmla="*/ 1334168 w 2201862"/>
                  <a:gd name="connsiteY2" fmla="*/ 0 h 709613"/>
                  <a:gd name="connsiteX3" fmla="*/ 1629592 w 2201862"/>
                  <a:gd name="connsiteY3" fmla="*/ 96188 h 709613"/>
                  <a:gd name="connsiteX4" fmla="*/ 1629592 w 2201862"/>
                  <a:gd name="connsiteY4" fmla="*/ 329852 h 709613"/>
                  <a:gd name="connsiteX5" fmla="*/ 2026058 w 2201862"/>
                  <a:gd name="connsiteY5" fmla="*/ 225271 h 709613"/>
                  <a:gd name="connsiteX6" fmla="*/ 2201862 w 2201862"/>
                  <a:gd name="connsiteY6" fmla="*/ 282212 h 709613"/>
                  <a:gd name="connsiteX7" fmla="*/ 1101725 w 2201862"/>
                  <a:gd name="connsiteY7" fmla="*/ 709613 h 709613"/>
                  <a:gd name="connsiteX8" fmla="*/ 0 w 2201862"/>
                  <a:gd name="connsiteY8" fmla="*/ 282212 h 709613"/>
                  <a:gd name="connsiteX9" fmla="*/ 176022 w 2201862"/>
                  <a:gd name="connsiteY9" fmla="*/ 225271 h 709613"/>
                  <a:gd name="connsiteX10" fmla="*/ 572979 w 2201862"/>
                  <a:gd name="connsiteY10" fmla="*/ 329852 h 709613"/>
                  <a:gd name="connsiteX11" fmla="*/ 572979 w 2201862"/>
                  <a:gd name="connsiteY11" fmla="*/ 96188 h 709613"/>
                  <a:gd name="connsiteX0" fmla="*/ 868768 w 2201862"/>
                  <a:gd name="connsiteY0" fmla="*/ 0 h 709613"/>
                  <a:gd name="connsiteX1" fmla="*/ 1334168 w 2201862"/>
                  <a:gd name="connsiteY1" fmla="*/ 0 h 709613"/>
                  <a:gd name="connsiteX2" fmla="*/ 1629592 w 2201862"/>
                  <a:gd name="connsiteY2" fmla="*/ 96188 h 709613"/>
                  <a:gd name="connsiteX3" fmla="*/ 1629592 w 2201862"/>
                  <a:gd name="connsiteY3" fmla="*/ 329852 h 709613"/>
                  <a:gd name="connsiteX4" fmla="*/ 2026058 w 2201862"/>
                  <a:gd name="connsiteY4" fmla="*/ 225271 h 709613"/>
                  <a:gd name="connsiteX5" fmla="*/ 2201862 w 2201862"/>
                  <a:gd name="connsiteY5" fmla="*/ 282212 h 709613"/>
                  <a:gd name="connsiteX6" fmla="*/ 1101725 w 2201862"/>
                  <a:gd name="connsiteY6" fmla="*/ 709613 h 709613"/>
                  <a:gd name="connsiteX7" fmla="*/ 0 w 2201862"/>
                  <a:gd name="connsiteY7" fmla="*/ 282212 h 709613"/>
                  <a:gd name="connsiteX8" fmla="*/ 176022 w 2201862"/>
                  <a:gd name="connsiteY8" fmla="*/ 225271 h 709613"/>
                  <a:gd name="connsiteX9" fmla="*/ 572979 w 2201862"/>
                  <a:gd name="connsiteY9" fmla="*/ 329852 h 709613"/>
                  <a:gd name="connsiteX10" fmla="*/ 572979 w 2201862"/>
                  <a:gd name="connsiteY10" fmla="*/ 96188 h 709613"/>
                  <a:gd name="connsiteX11" fmla="*/ 868768 w 2201862"/>
                  <a:gd name="connsiteY11" fmla="*/ 0 h 709613"/>
                  <a:gd name="connsiteX0" fmla="*/ 868768 w 2201862"/>
                  <a:gd name="connsiteY0" fmla="*/ 0 h 709613"/>
                  <a:gd name="connsiteX1" fmla="*/ 1334168 w 2201862"/>
                  <a:gd name="connsiteY1" fmla="*/ 0 h 709613"/>
                  <a:gd name="connsiteX2" fmla="*/ 1629592 w 2201862"/>
                  <a:gd name="connsiteY2" fmla="*/ 96188 h 709613"/>
                  <a:gd name="connsiteX3" fmla="*/ 1629592 w 2201862"/>
                  <a:gd name="connsiteY3" fmla="*/ 329852 h 709613"/>
                  <a:gd name="connsiteX4" fmla="*/ 2026058 w 2201862"/>
                  <a:gd name="connsiteY4" fmla="*/ 225271 h 709613"/>
                  <a:gd name="connsiteX5" fmla="*/ 2201862 w 2201862"/>
                  <a:gd name="connsiteY5" fmla="*/ 282212 h 709613"/>
                  <a:gd name="connsiteX6" fmla="*/ 1101725 w 2201862"/>
                  <a:gd name="connsiteY6" fmla="*/ 709613 h 709613"/>
                  <a:gd name="connsiteX7" fmla="*/ 0 w 2201862"/>
                  <a:gd name="connsiteY7" fmla="*/ 282212 h 709613"/>
                  <a:gd name="connsiteX8" fmla="*/ 176022 w 2201862"/>
                  <a:gd name="connsiteY8" fmla="*/ 225271 h 709613"/>
                  <a:gd name="connsiteX9" fmla="*/ 572979 w 2201862"/>
                  <a:gd name="connsiteY9" fmla="*/ 96188 h 709613"/>
                  <a:gd name="connsiteX10" fmla="*/ 868768 w 2201862"/>
                  <a:gd name="connsiteY10" fmla="*/ 0 h 709613"/>
                  <a:gd name="connsiteX0" fmla="*/ 868768 w 2201862"/>
                  <a:gd name="connsiteY0" fmla="*/ 0 h 709613"/>
                  <a:gd name="connsiteX1" fmla="*/ 1334168 w 2201862"/>
                  <a:gd name="connsiteY1" fmla="*/ 0 h 709613"/>
                  <a:gd name="connsiteX2" fmla="*/ 1629592 w 2201862"/>
                  <a:gd name="connsiteY2" fmla="*/ 96188 h 709613"/>
                  <a:gd name="connsiteX3" fmla="*/ 2026058 w 2201862"/>
                  <a:gd name="connsiteY3" fmla="*/ 225271 h 709613"/>
                  <a:gd name="connsiteX4" fmla="*/ 2201862 w 2201862"/>
                  <a:gd name="connsiteY4" fmla="*/ 282212 h 709613"/>
                  <a:gd name="connsiteX5" fmla="*/ 1101725 w 2201862"/>
                  <a:gd name="connsiteY5" fmla="*/ 709613 h 709613"/>
                  <a:gd name="connsiteX6" fmla="*/ 0 w 2201862"/>
                  <a:gd name="connsiteY6" fmla="*/ 282212 h 709613"/>
                  <a:gd name="connsiteX7" fmla="*/ 176022 w 2201862"/>
                  <a:gd name="connsiteY7" fmla="*/ 225271 h 709613"/>
                  <a:gd name="connsiteX8" fmla="*/ 572979 w 2201862"/>
                  <a:gd name="connsiteY8" fmla="*/ 96188 h 709613"/>
                  <a:gd name="connsiteX9" fmla="*/ 868768 w 2201862"/>
                  <a:gd name="connsiteY9" fmla="*/ 0 h 709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1862" h="709613">
                    <a:moveTo>
                      <a:pt x="868768" y="0"/>
                    </a:moveTo>
                    <a:lnTo>
                      <a:pt x="1334168" y="0"/>
                    </a:lnTo>
                    <a:lnTo>
                      <a:pt x="1629592" y="96188"/>
                    </a:lnTo>
                    <a:lnTo>
                      <a:pt x="2026058" y="225271"/>
                    </a:lnTo>
                    <a:lnTo>
                      <a:pt x="2201862" y="282212"/>
                    </a:lnTo>
                    <a:lnTo>
                      <a:pt x="1101725" y="709613"/>
                    </a:lnTo>
                    <a:lnTo>
                      <a:pt x="0" y="282212"/>
                    </a:lnTo>
                    <a:lnTo>
                      <a:pt x="176022" y="225271"/>
                    </a:lnTo>
                    <a:lnTo>
                      <a:pt x="572979" y="96188"/>
                    </a:lnTo>
                    <a:lnTo>
                      <a:pt x="868768" y="0"/>
                    </a:lnTo>
                    <a:close/>
                  </a:path>
                </a:pathLst>
              </a:custGeom>
              <a:solidFill>
                <a:srgbClr val="FFFFFF"/>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0000"/>
                  </a:solidFill>
                  <a:effectLst/>
                  <a:uLnTx/>
                  <a:uFillTx/>
                </a:endParaRPr>
              </a:p>
            </p:txBody>
          </p:sp>
        </p:grpSp>
        <p:sp>
          <p:nvSpPr>
            <p:cNvPr id="13" name="Freeform 13">
              <a:extLst>
                <a:ext uri="{FF2B5EF4-FFF2-40B4-BE49-F238E27FC236}">
                  <a16:creationId xmlns:a16="http://schemas.microsoft.com/office/drawing/2014/main" id="{6C5511DE-7D7D-CD19-4D30-752EE2E3305B}"/>
                </a:ext>
              </a:extLst>
            </p:cNvPr>
            <p:cNvSpPr>
              <a:spLocks/>
            </p:cNvSpPr>
            <p:nvPr/>
          </p:nvSpPr>
          <p:spPr bwMode="auto">
            <a:xfrm>
              <a:off x="4187825" y="3173413"/>
              <a:ext cx="139700" cy="328613"/>
            </a:xfrm>
            <a:custGeom>
              <a:avLst/>
              <a:gdLst>
                <a:gd name="T0" fmla="*/ 0 w 617"/>
                <a:gd name="T1" fmla="*/ 1453 h 1453"/>
                <a:gd name="T2" fmla="*/ 617 w 617"/>
                <a:gd name="T3" fmla="*/ 0 h 1453"/>
                <a:gd name="T4" fmla="*/ 0 w 617"/>
                <a:gd name="T5" fmla="*/ 1453 h 1453"/>
                <a:gd name="T6" fmla="*/ 0 w 617"/>
                <a:gd name="T7" fmla="*/ 1453 h 1453"/>
              </a:gdLst>
              <a:ahLst/>
              <a:cxnLst>
                <a:cxn ang="0">
                  <a:pos x="T0" y="T1"/>
                </a:cxn>
                <a:cxn ang="0">
                  <a:pos x="T2" y="T3"/>
                </a:cxn>
                <a:cxn ang="0">
                  <a:pos x="T4" y="T5"/>
                </a:cxn>
                <a:cxn ang="0">
                  <a:pos x="T6" y="T7"/>
                </a:cxn>
              </a:cxnLst>
              <a:rect l="0" t="0" r="r" b="b"/>
              <a:pathLst>
                <a:path w="617" h="1453">
                  <a:moveTo>
                    <a:pt x="0" y="1453"/>
                  </a:moveTo>
                  <a:lnTo>
                    <a:pt x="617" y="0"/>
                  </a:lnTo>
                  <a:lnTo>
                    <a:pt x="0" y="1453"/>
                  </a:lnTo>
                  <a:lnTo>
                    <a:pt x="0" y="1453"/>
                  </a:lnTo>
                  <a:close/>
                </a:path>
              </a:pathLst>
            </a:custGeom>
            <a:solidFill>
              <a:srgbClr val="E6E6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0000"/>
                </a:solidFill>
                <a:effectLst/>
                <a:uLnTx/>
                <a:uFillTx/>
              </a:endParaRPr>
            </a:p>
          </p:txBody>
        </p:sp>
        <p:sp>
          <p:nvSpPr>
            <p:cNvPr id="14" name="Freeform 18">
              <a:extLst>
                <a:ext uri="{FF2B5EF4-FFF2-40B4-BE49-F238E27FC236}">
                  <a16:creationId xmlns:a16="http://schemas.microsoft.com/office/drawing/2014/main" id="{9B848C7C-D7FE-76E9-5FCB-4012E631DF15}"/>
                </a:ext>
              </a:extLst>
            </p:cNvPr>
            <p:cNvSpPr>
              <a:spLocks/>
            </p:cNvSpPr>
            <p:nvPr/>
          </p:nvSpPr>
          <p:spPr bwMode="auto">
            <a:xfrm>
              <a:off x="7808913" y="2638426"/>
              <a:ext cx="373062" cy="863600"/>
            </a:xfrm>
            <a:custGeom>
              <a:avLst/>
              <a:gdLst>
                <a:gd name="T0" fmla="*/ 1643 w 1643"/>
                <a:gd name="T1" fmla="*/ 0 h 3814"/>
                <a:gd name="T2" fmla="*/ 0 w 1643"/>
                <a:gd name="T3" fmla="*/ 3814 h 3814"/>
                <a:gd name="T4" fmla="*/ 0 w 1643"/>
                <a:gd name="T5" fmla="*/ 3814 h 3814"/>
                <a:gd name="T6" fmla="*/ 1643 w 1643"/>
                <a:gd name="T7" fmla="*/ 0 h 3814"/>
              </a:gdLst>
              <a:ahLst/>
              <a:cxnLst>
                <a:cxn ang="0">
                  <a:pos x="T0" y="T1"/>
                </a:cxn>
                <a:cxn ang="0">
                  <a:pos x="T2" y="T3"/>
                </a:cxn>
                <a:cxn ang="0">
                  <a:pos x="T4" y="T5"/>
                </a:cxn>
                <a:cxn ang="0">
                  <a:pos x="T6" y="T7"/>
                </a:cxn>
              </a:cxnLst>
              <a:rect l="0" t="0" r="r" b="b"/>
              <a:pathLst>
                <a:path w="1643" h="3814">
                  <a:moveTo>
                    <a:pt x="1643" y="0"/>
                  </a:moveTo>
                  <a:lnTo>
                    <a:pt x="0" y="3814"/>
                  </a:lnTo>
                  <a:lnTo>
                    <a:pt x="0" y="3814"/>
                  </a:lnTo>
                  <a:lnTo>
                    <a:pt x="1643" y="0"/>
                  </a:lnTo>
                  <a:close/>
                </a:path>
              </a:pathLst>
            </a:custGeom>
            <a:solidFill>
              <a:srgbClr val="A8A7A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0000"/>
                </a:solidFill>
                <a:effectLst/>
                <a:uLnTx/>
                <a:uFillTx/>
              </a:endParaRPr>
            </a:p>
          </p:txBody>
        </p:sp>
        <p:grpSp>
          <p:nvGrpSpPr>
            <p:cNvPr id="15" name="Group 14">
              <a:extLst>
                <a:ext uri="{FF2B5EF4-FFF2-40B4-BE49-F238E27FC236}">
                  <a16:creationId xmlns:a16="http://schemas.microsoft.com/office/drawing/2014/main" id="{F2728862-148C-88BF-2B4D-6F9AAE7BD394}"/>
                </a:ext>
              </a:extLst>
            </p:cNvPr>
            <p:cNvGrpSpPr/>
            <p:nvPr/>
          </p:nvGrpSpPr>
          <p:grpSpPr>
            <a:xfrm>
              <a:off x="4941888" y="2530476"/>
              <a:ext cx="2112962" cy="1939925"/>
              <a:chOff x="4941888" y="2530476"/>
              <a:chExt cx="2112962" cy="1939925"/>
            </a:xfrm>
          </p:grpSpPr>
          <p:sp>
            <p:nvSpPr>
              <p:cNvPr id="29" name="Freeform 9">
                <a:extLst>
                  <a:ext uri="{FF2B5EF4-FFF2-40B4-BE49-F238E27FC236}">
                    <a16:creationId xmlns:a16="http://schemas.microsoft.com/office/drawing/2014/main" id="{25BB210F-D038-67A4-E80B-E89536084BE6}"/>
                  </a:ext>
                </a:extLst>
              </p:cNvPr>
              <p:cNvSpPr>
                <a:spLocks/>
              </p:cNvSpPr>
              <p:nvPr/>
            </p:nvSpPr>
            <p:spPr bwMode="auto">
              <a:xfrm>
                <a:off x="4941888" y="2843213"/>
                <a:ext cx="1057275" cy="1627188"/>
              </a:xfrm>
              <a:custGeom>
                <a:avLst/>
                <a:gdLst>
                  <a:gd name="T0" fmla="*/ 2233 w 4662"/>
                  <a:gd name="T1" fmla="*/ 749 h 7174"/>
                  <a:gd name="T2" fmla="*/ 0 w 4662"/>
                  <a:gd name="T3" fmla="*/ 0 h 7174"/>
                  <a:gd name="T4" fmla="*/ 0 w 4662"/>
                  <a:gd name="T5" fmla="*/ 1770 h 7174"/>
                  <a:gd name="T6" fmla="*/ 1860 w 4662"/>
                  <a:gd name="T7" fmla="*/ 2429 h 7174"/>
                  <a:gd name="T8" fmla="*/ 2331 w 4662"/>
                  <a:gd name="T9" fmla="*/ 2596 h 7174"/>
                  <a:gd name="T10" fmla="*/ 2331 w 4662"/>
                  <a:gd name="T11" fmla="*/ 6442 h 7174"/>
                  <a:gd name="T12" fmla="*/ 3635 w 4662"/>
                  <a:gd name="T13" fmla="*/ 6851 h 7174"/>
                  <a:gd name="T14" fmla="*/ 4662 w 4662"/>
                  <a:gd name="T15" fmla="*/ 7174 h 7174"/>
                  <a:gd name="T16" fmla="*/ 4662 w 4662"/>
                  <a:gd name="T17" fmla="*/ 6518 h 7174"/>
                  <a:gd name="T18" fmla="*/ 4662 w 4662"/>
                  <a:gd name="T19" fmla="*/ 1563 h 7174"/>
                  <a:gd name="T20" fmla="*/ 2233 w 4662"/>
                  <a:gd name="T21" fmla="*/ 749 h 7174"/>
                  <a:gd name="connsiteX0" fmla="*/ 4790 w 10000"/>
                  <a:gd name="connsiteY0" fmla="*/ 1044 h 10000"/>
                  <a:gd name="connsiteX1" fmla="*/ 0 w 10000"/>
                  <a:gd name="connsiteY1" fmla="*/ 0 h 10000"/>
                  <a:gd name="connsiteX2" fmla="*/ 0 w 10000"/>
                  <a:gd name="connsiteY2" fmla="*/ 2467 h 10000"/>
                  <a:gd name="connsiteX3" fmla="*/ 3990 w 10000"/>
                  <a:gd name="connsiteY3" fmla="*/ 3386 h 10000"/>
                  <a:gd name="connsiteX4" fmla="*/ 5000 w 10000"/>
                  <a:gd name="connsiteY4" fmla="*/ 8980 h 10000"/>
                  <a:gd name="connsiteX5" fmla="*/ 7797 w 10000"/>
                  <a:gd name="connsiteY5" fmla="*/ 9550 h 10000"/>
                  <a:gd name="connsiteX6" fmla="*/ 10000 w 10000"/>
                  <a:gd name="connsiteY6" fmla="*/ 10000 h 10000"/>
                  <a:gd name="connsiteX7" fmla="*/ 10000 w 10000"/>
                  <a:gd name="connsiteY7" fmla="*/ 9086 h 10000"/>
                  <a:gd name="connsiteX8" fmla="*/ 10000 w 10000"/>
                  <a:gd name="connsiteY8" fmla="*/ 2179 h 10000"/>
                  <a:gd name="connsiteX9" fmla="*/ 4790 w 10000"/>
                  <a:gd name="connsiteY9" fmla="*/ 1044 h 10000"/>
                  <a:gd name="connsiteX0" fmla="*/ 4790 w 10000"/>
                  <a:gd name="connsiteY0" fmla="*/ 1044 h 10000"/>
                  <a:gd name="connsiteX1" fmla="*/ 0 w 10000"/>
                  <a:gd name="connsiteY1" fmla="*/ 0 h 10000"/>
                  <a:gd name="connsiteX2" fmla="*/ 0 w 10000"/>
                  <a:gd name="connsiteY2" fmla="*/ 2467 h 10000"/>
                  <a:gd name="connsiteX3" fmla="*/ 5000 w 10000"/>
                  <a:gd name="connsiteY3" fmla="*/ 8980 h 10000"/>
                  <a:gd name="connsiteX4" fmla="*/ 7797 w 10000"/>
                  <a:gd name="connsiteY4" fmla="*/ 9550 h 10000"/>
                  <a:gd name="connsiteX5" fmla="*/ 10000 w 10000"/>
                  <a:gd name="connsiteY5" fmla="*/ 10000 h 10000"/>
                  <a:gd name="connsiteX6" fmla="*/ 10000 w 10000"/>
                  <a:gd name="connsiteY6" fmla="*/ 9086 h 10000"/>
                  <a:gd name="connsiteX7" fmla="*/ 10000 w 10000"/>
                  <a:gd name="connsiteY7" fmla="*/ 2179 h 10000"/>
                  <a:gd name="connsiteX8" fmla="*/ 4790 w 10000"/>
                  <a:gd name="connsiteY8" fmla="*/ 1044 h 10000"/>
                  <a:gd name="connsiteX0" fmla="*/ 9583 w 10000"/>
                  <a:gd name="connsiteY0" fmla="*/ 552 h 10000"/>
                  <a:gd name="connsiteX1" fmla="*/ 0 w 10000"/>
                  <a:gd name="connsiteY1" fmla="*/ 0 h 10000"/>
                  <a:gd name="connsiteX2" fmla="*/ 0 w 10000"/>
                  <a:gd name="connsiteY2" fmla="*/ 2467 h 10000"/>
                  <a:gd name="connsiteX3" fmla="*/ 5000 w 10000"/>
                  <a:gd name="connsiteY3" fmla="*/ 8980 h 10000"/>
                  <a:gd name="connsiteX4" fmla="*/ 7797 w 10000"/>
                  <a:gd name="connsiteY4" fmla="*/ 9550 h 10000"/>
                  <a:gd name="connsiteX5" fmla="*/ 10000 w 10000"/>
                  <a:gd name="connsiteY5" fmla="*/ 10000 h 10000"/>
                  <a:gd name="connsiteX6" fmla="*/ 10000 w 10000"/>
                  <a:gd name="connsiteY6" fmla="*/ 9086 h 10000"/>
                  <a:gd name="connsiteX7" fmla="*/ 10000 w 10000"/>
                  <a:gd name="connsiteY7" fmla="*/ 2179 h 10000"/>
                  <a:gd name="connsiteX8" fmla="*/ 9583 w 10000"/>
                  <a:gd name="connsiteY8" fmla="*/ 552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00">
                    <a:moveTo>
                      <a:pt x="9583" y="552"/>
                    </a:moveTo>
                    <a:lnTo>
                      <a:pt x="0" y="0"/>
                    </a:lnTo>
                    <a:lnTo>
                      <a:pt x="0" y="2467"/>
                    </a:lnTo>
                    <a:lnTo>
                      <a:pt x="5000" y="8980"/>
                    </a:lnTo>
                    <a:lnTo>
                      <a:pt x="7797" y="9550"/>
                    </a:lnTo>
                    <a:lnTo>
                      <a:pt x="10000" y="10000"/>
                    </a:lnTo>
                    <a:lnTo>
                      <a:pt x="10000" y="9086"/>
                    </a:lnTo>
                    <a:lnTo>
                      <a:pt x="10000" y="2179"/>
                    </a:lnTo>
                    <a:lnTo>
                      <a:pt x="9583" y="552"/>
                    </a:lnTo>
                    <a:close/>
                  </a:path>
                </a:pathLst>
              </a:custGeom>
              <a:solidFill>
                <a:srgbClr val="FBA9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0000"/>
                  </a:solidFill>
                  <a:effectLst/>
                  <a:uLnTx/>
                  <a:uFillTx/>
                </a:endParaRPr>
              </a:p>
            </p:txBody>
          </p:sp>
          <p:sp>
            <p:nvSpPr>
              <p:cNvPr id="30" name="Freeform 19">
                <a:extLst>
                  <a:ext uri="{FF2B5EF4-FFF2-40B4-BE49-F238E27FC236}">
                    <a16:creationId xmlns:a16="http://schemas.microsoft.com/office/drawing/2014/main" id="{4BF18A20-CA9D-4AE8-3B1F-749F8215E4BD}"/>
                  </a:ext>
                </a:extLst>
              </p:cNvPr>
              <p:cNvSpPr>
                <a:spLocks/>
              </p:cNvSpPr>
              <p:nvPr/>
            </p:nvSpPr>
            <p:spPr bwMode="auto">
              <a:xfrm>
                <a:off x="4941888" y="2530476"/>
                <a:ext cx="2112962" cy="666750"/>
              </a:xfrm>
              <a:custGeom>
                <a:avLst/>
                <a:gdLst>
                  <a:gd name="T0" fmla="*/ 7090 w 9323"/>
                  <a:gd name="T1" fmla="*/ 466 h 2945"/>
                  <a:gd name="T2" fmla="*/ 5953 w 9323"/>
                  <a:gd name="T3" fmla="*/ 0 h 2945"/>
                  <a:gd name="T4" fmla="*/ 4662 w 9323"/>
                  <a:gd name="T5" fmla="*/ 475 h 2945"/>
                  <a:gd name="T6" fmla="*/ 3370 w 9323"/>
                  <a:gd name="T7" fmla="*/ 0 h 2945"/>
                  <a:gd name="T8" fmla="*/ 2233 w 9323"/>
                  <a:gd name="T9" fmla="*/ 466 h 2945"/>
                  <a:gd name="T10" fmla="*/ 0 w 9323"/>
                  <a:gd name="T11" fmla="*/ 1382 h 2945"/>
                  <a:gd name="T12" fmla="*/ 2233 w 9323"/>
                  <a:gd name="T13" fmla="*/ 2131 h 2945"/>
                  <a:gd name="T14" fmla="*/ 4662 w 9323"/>
                  <a:gd name="T15" fmla="*/ 2945 h 2945"/>
                  <a:gd name="T16" fmla="*/ 7090 w 9323"/>
                  <a:gd name="T17" fmla="*/ 2131 h 2945"/>
                  <a:gd name="T18" fmla="*/ 9323 w 9323"/>
                  <a:gd name="T19" fmla="*/ 1382 h 2945"/>
                  <a:gd name="T20" fmla="*/ 7090 w 9323"/>
                  <a:gd name="T21" fmla="*/ 466 h 2945"/>
                  <a:gd name="connsiteX0" fmla="*/ 7605 w 10000"/>
                  <a:gd name="connsiteY0" fmla="*/ 1582 h 10000"/>
                  <a:gd name="connsiteX1" fmla="*/ 6385 w 10000"/>
                  <a:gd name="connsiteY1" fmla="*/ 0 h 10000"/>
                  <a:gd name="connsiteX2" fmla="*/ 3615 w 10000"/>
                  <a:gd name="connsiteY2" fmla="*/ 0 h 10000"/>
                  <a:gd name="connsiteX3" fmla="*/ 2395 w 10000"/>
                  <a:gd name="connsiteY3" fmla="*/ 1582 h 10000"/>
                  <a:gd name="connsiteX4" fmla="*/ 0 w 10000"/>
                  <a:gd name="connsiteY4" fmla="*/ 4693 h 10000"/>
                  <a:gd name="connsiteX5" fmla="*/ 2395 w 10000"/>
                  <a:gd name="connsiteY5" fmla="*/ 7236 h 10000"/>
                  <a:gd name="connsiteX6" fmla="*/ 5001 w 10000"/>
                  <a:gd name="connsiteY6" fmla="*/ 10000 h 10000"/>
                  <a:gd name="connsiteX7" fmla="*/ 7605 w 10000"/>
                  <a:gd name="connsiteY7" fmla="*/ 7236 h 10000"/>
                  <a:gd name="connsiteX8" fmla="*/ 10000 w 10000"/>
                  <a:gd name="connsiteY8" fmla="*/ 4693 h 10000"/>
                  <a:gd name="connsiteX9" fmla="*/ 7605 w 10000"/>
                  <a:gd name="connsiteY9" fmla="*/ 1582 h 10000"/>
                  <a:gd name="connsiteX0" fmla="*/ 7605 w 10000"/>
                  <a:gd name="connsiteY0" fmla="*/ 1582 h 10000"/>
                  <a:gd name="connsiteX1" fmla="*/ 6385 w 10000"/>
                  <a:gd name="connsiteY1" fmla="*/ 0 h 10000"/>
                  <a:gd name="connsiteX2" fmla="*/ 3615 w 10000"/>
                  <a:gd name="connsiteY2" fmla="*/ 0 h 10000"/>
                  <a:gd name="connsiteX3" fmla="*/ 2395 w 10000"/>
                  <a:gd name="connsiteY3" fmla="*/ 1582 h 10000"/>
                  <a:gd name="connsiteX4" fmla="*/ 0 w 10000"/>
                  <a:gd name="connsiteY4" fmla="*/ 4693 h 10000"/>
                  <a:gd name="connsiteX5" fmla="*/ 2395 w 10000"/>
                  <a:gd name="connsiteY5" fmla="*/ 7236 h 10000"/>
                  <a:gd name="connsiteX6" fmla="*/ 5001 w 10000"/>
                  <a:gd name="connsiteY6" fmla="*/ 10000 h 10000"/>
                  <a:gd name="connsiteX7" fmla="*/ 9949 w 10000"/>
                  <a:gd name="connsiteY7" fmla="*/ 8550 h 10000"/>
                  <a:gd name="connsiteX8" fmla="*/ 10000 w 10000"/>
                  <a:gd name="connsiteY8" fmla="*/ 4693 h 10000"/>
                  <a:gd name="connsiteX9" fmla="*/ 7605 w 10000"/>
                  <a:gd name="connsiteY9" fmla="*/ 1582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00" h="10000">
                    <a:moveTo>
                      <a:pt x="7605" y="1582"/>
                    </a:moveTo>
                    <a:lnTo>
                      <a:pt x="6385" y="0"/>
                    </a:lnTo>
                    <a:lnTo>
                      <a:pt x="3615" y="0"/>
                    </a:lnTo>
                    <a:lnTo>
                      <a:pt x="2395" y="1582"/>
                    </a:lnTo>
                    <a:lnTo>
                      <a:pt x="0" y="4693"/>
                    </a:lnTo>
                    <a:lnTo>
                      <a:pt x="2395" y="7236"/>
                    </a:lnTo>
                    <a:lnTo>
                      <a:pt x="5001" y="10000"/>
                    </a:lnTo>
                    <a:lnTo>
                      <a:pt x="9949" y="8550"/>
                    </a:lnTo>
                    <a:cubicBezTo>
                      <a:pt x="9966" y="7264"/>
                      <a:pt x="9983" y="5979"/>
                      <a:pt x="10000" y="4693"/>
                    </a:cubicBezTo>
                    <a:lnTo>
                      <a:pt x="7605" y="1582"/>
                    </a:lnTo>
                    <a:close/>
                  </a:path>
                </a:pathLst>
              </a:custGeom>
              <a:solidFill>
                <a:srgbClr val="FEDA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0000"/>
                  </a:solidFill>
                  <a:effectLst/>
                  <a:uLnTx/>
                  <a:uFillTx/>
                </a:endParaRPr>
              </a:p>
            </p:txBody>
          </p:sp>
          <p:sp>
            <p:nvSpPr>
              <p:cNvPr id="31" name="Freeform 21">
                <a:extLst>
                  <a:ext uri="{FF2B5EF4-FFF2-40B4-BE49-F238E27FC236}">
                    <a16:creationId xmlns:a16="http://schemas.microsoft.com/office/drawing/2014/main" id="{59A2C71C-5CD9-2DC5-E33B-51BBCF4F6B8B}"/>
                  </a:ext>
                </a:extLst>
              </p:cNvPr>
              <p:cNvSpPr>
                <a:spLocks/>
              </p:cNvSpPr>
              <p:nvPr/>
            </p:nvSpPr>
            <p:spPr bwMode="auto">
              <a:xfrm>
                <a:off x="5999163" y="2843213"/>
                <a:ext cx="1055687" cy="1627188"/>
              </a:xfrm>
              <a:custGeom>
                <a:avLst/>
                <a:gdLst>
                  <a:gd name="T0" fmla="*/ 2428 w 4661"/>
                  <a:gd name="T1" fmla="*/ 749 h 7174"/>
                  <a:gd name="T2" fmla="*/ 4661 w 4661"/>
                  <a:gd name="T3" fmla="*/ 0 h 7174"/>
                  <a:gd name="T4" fmla="*/ 4661 w 4661"/>
                  <a:gd name="T5" fmla="*/ 1770 h 7174"/>
                  <a:gd name="T6" fmla="*/ 2801 w 4661"/>
                  <a:gd name="T7" fmla="*/ 2429 h 7174"/>
                  <a:gd name="T8" fmla="*/ 2330 w 4661"/>
                  <a:gd name="T9" fmla="*/ 2596 h 7174"/>
                  <a:gd name="T10" fmla="*/ 2330 w 4661"/>
                  <a:gd name="T11" fmla="*/ 6442 h 7174"/>
                  <a:gd name="T12" fmla="*/ 1026 w 4661"/>
                  <a:gd name="T13" fmla="*/ 6851 h 7174"/>
                  <a:gd name="T14" fmla="*/ 0 w 4661"/>
                  <a:gd name="T15" fmla="*/ 7174 h 7174"/>
                  <a:gd name="T16" fmla="*/ 0 w 4661"/>
                  <a:gd name="T17" fmla="*/ 6518 h 7174"/>
                  <a:gd name="T18" fmla="*/ 0 w 4661"/>
                  <a:gd name="T19" fmla="*/ 1563 h 7174"/>
                  <a:gd name="T20" fmla="*/ 2428 w 4661"/>
                  <a:gd name="T21" fmla="*/ 749 h 7174"/>
                  <a:gd name="connsiteX0" fmla="*/ 5209 w 10000"/>
                  <a:gd name="connsiteY0" fmla="*/ 1044 h 10000"/>
                  <a:gd name="connsiteX1" fmla="*/ 10000 w 10000"/>
                  <a:gd name="connsiteY1" fmla="*/ 0 h 10000"/>
                  <a:gd name="connsiteX2" fmla="*/ 10000 w 10000"/>
                  <a:gd name="connsiteY2" fmla="*/ 2467 h 10000"/>
                  <a:gd name="connsiteX3" fmla="*/ 6009 w 10000"/>
                  <a:gd name="connsiteY3" fmla="*/ 3386 h 10000"/>
                  <a:gd name="connsiteX4" fmla="*/ 4999 w 10000"/>
                  <a:gd name="connsiteY4" fmla="*/ 8980 h 10000"/>
                  <a:gd name="connsiteX5" fmla="*/ 2201 w 10000"/>
                  <a:gd name="connsiteY5" fmla="*/ 9550 h 10000"/>
                  <a:gd name="connsiteX6" fmla="*/ 0 w 10000"/>
                  <a:gd name="connsiteY6" fmla="*/ 10000 h 10000"/>
                  <a:gd name="connsiteX7" fmla="*/ 0 w 10000"/>
                  <a:gd name="connsiteY7" fmla="*/ 9086 h 10000"/>
                  <a:gd name="connsiteX8" fmla="*/ 0 w 10000"/>
                  <a:gd name="connsiteY8" fmla="*/ 2179 h 10000"/>
                  <a:gd name="connsiteX9" fmla="*/ 5209 w 10000"/>
                  <a:gd name="connsiteY9" fmla="*/ 1044 h 10000"/>
                  <a:gd name="connsiteX0" fmla="*/ 5209 w 10000"/>
                  <a:gd name="connsiteY0" fmla="*/ 1044 h 10000"/>
                  <a:gd name="connsiteX1" fmla="*/ 10000 w 10000"/>
                  <a:gd name="connsiteY1" fmla="*/ 0 h 10000"/>
                  <a:gd name="connsiteX2" fmla="*/ 10000 w 10000"/>
                  <a:gd name="connsiteY2" fmla="*/ 2467 h 10000"/>
                  <a:gd name="connsiteX3" fmla="*/ 4999 w 10000"/>
                  <a:gd name="connsiteY3" fmla="*/ 8980 h 10000"/>
                  <a:gd name="connsiteX4" fmla="*/ 2201 w 10000"/>
                  <a:gd name="connsiteY4" fmla="*/ 9550 h 10000"/>
                  <a:gd name="connsiteX5" fmla="*/ 0 w 10000"/>
                  <a:gd name="connsiteY5" fmla="*/ 10000 h 10000"/>
                  <a:gd name="connsiteX6" fmla="*/ 0 w 10000"/>
                  <a:gd name="connsiteY6" fmla="*/ 9086 h 10000"/>
                  <a:gd name="connsiteX7" fmla="*/ 0 w 10000"/>
                  <a:gd name="connsiteY7" fmla="*/ 2179 h 10000"/>
                  <a:gd name="connsiteX8" fmla="*/ 5209 w 10000"/>
                  <a:gd name="connsiteY8" fmla="*/ 1044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00">
                    <a:moveTo>
                      <a:pt x="5209" y="1044"/>
                    </a:moveTo>
                    <a:lnTo>
                      <a:pt x="10000" y="0"/>
                    </a:lnTo>
                    <a:lnTo>
                      <a:pt x="10000" y="2467"/>
                    </a:lnTo>
                    <a:lnTo>
                      <a:pt x="4999" y="8980"/>
                    </a:lnTo>
                    <a:lnTo>
                      <a:pt x="2201" y="9550"/>
                    </a:lnTo>
                    <a:lnTo>
                      <a:pt x="0" y="10000"/>
                    </a:lnTo>
                    <a:lnTo>
                      <a:pt x="0" y="9086"/>
                    </a:lnTo>
                    <a:lnTo>
                      <a:pt x="0" y="2179"/>
                    </a:lnTo>
                    <a:lnTo>
                      <a:pt x="5209" y="1044"/>
                    </a:lnTo>
                    <a:close/>
                  </a:path>
                </a:pathLst>
              </a:custGeom>
              <a:solidFill>
                <a:srgbClr val="FBA91E">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0000"/>
                  </a:solidFill>
                  <a:effectLst/>
                  <a:uLnTx/>
                  <a:uFillTx/>
                </a:endParaRPr>
              </a:p>
            </p:txBody>
          </p:sp>
        </p:grpSp>
        <p:grpSp>
          <p:nvGrpSpPr>
            <p:cNvPr id="16" name="Group 15">
              <a:extLst>
                <a:ext uri="{FF2B5EF4-FFF2-40B4-BE49-F238E27FC236}">
                  <a16:creationId xmlns:a16="http://schemas.microsoft.com/office/drawing/2014/main" id="{B0E9EE3C-9BBD-F6C0-4016-0A2DE57EBCEF}"/>
                </a:ext>
              </a:extLst>
            </p:cNvPr>
            <p:cNvGrpSpPr/>
            <p:nvPr/>
          </p:nvGrpSpPr>
          <p:grpSpPr>
            <a:xfrm>
              <a:off x="6526213" y="3046413"/>
              <a:ext cx="1620837" cy="1681163"/>
              <a:chOff x="6526213" y="3046413"/>
              <a:chExt cx="1620837" cy="1681163"/>
            </a:xfrm>
          </p:grpSpPr>
          <p:sp>
            <p:nvSpPr>
              <p:cNvPr id="27" name="Freeform 22">
                <a:extLst>
                  <a:ext uri="{FF2B5EF4-FFF2-40B4-BE49-F238E27FC236}">
                    <a16:creationId xmlns:a16="http://schemas.microsoft.com/office/drawing/2014/main" id="{EDB17A4A-35CA-3E7E-AECC-610404EFE69F}"/>
                  </a:ext>
                </a:extLst>
              </p:cNvPr>
              <p:cNvSpPr>
                <a:spLocks/>
              </p:cNvSpPr>
              <p:nvPr/>
            </p:nvSpPr>
            <p:spPr bwMode="auto">
              <a:xfrm>
                <a:off x="6526213" y="3147706"/>
                <a:ext cx="1620837" cy="1579870"/>
              </a:xfrm>
              <a:custGeom>
                <a:avLst/>
                <a:gdLst>
                  <a:gd name="T0" fmla="*/ 2331 w 7144"/>
                  <a:gd name="T1" fmla="*/ 1248 h 5709"/>
                  <a:gd name="T2" fmla="*/ 7144 w 7144"/>
                  <a:gd name="T3" fmla="*/ 3824 h 5709"/>
                  <a:gd name="T4" fmla="*/ 1750 w 7144"/>
                  <a:gd name="T5" fmla="*/ 5248 h 5709"/>
                  <a:gd name="T6" fmla="*/ 0 w 7144"/>
                  <a:gd name="T7" fmla="*/ 5709 h 5709"/>
                  <a:gd name="T8" fmla="*/ 0 w 7144"/>
                  <a:gd name="T9" fmla="*/ 4679 h 5709"/>
                  <a:gd name="T10" fmla="*/ 0 w 7144"/>
                  <a:gd name="T11" fmla="*/ 3846 h 5709"/>
                  <a:gd name="T12" fmla="*/ 0 w 7144"/>
                  <a:gd name="T13" fmla="*/ 0 h 5709"/>
                  <a:gd name="T14" fmla="*/ 2331 w 7144"/>
                  <a:gd name="T15" fmla="*/ 1248 h 5709"/>
                  <a:gd name="connsiteX0" fmla="*/ 6554 w 10000"/>
                  <a:gd name="connsiteY0" fmla="*/ 0 h 12196"/>
                  <a:gd name="connsiteX1" fmla="*/ 10000 w 10000"/>
                  <a:gd name="connsiteY1" fmla="*/ 8894 h 12196"/>
                  <a:gd name="connsiteX2" fmla="*/ 2450 w 10000"/>
                  <a:gd name="connsiteY2" fmla="*/ 11389 h 12196"/>
                  <a:gd name="connsiteX3" fmla="*/ 0 w 10000"/>
                  <a:gd name="connsiteY3" fmla="*/ 12196 h 12196"/>
                  <a:gd name="connsiteX4" fmla="*/ 0 w 10000"/>
                  <a:gd name="connsiteY4" fmla="*/ 10392 h 12196"/>
                  <a:gd name="connsiteX5" fmla="*/ 0 w 10000"/>
                  <a:gd name="connsiteY5" fmla="*/ 8933 h 12196"/>
                  <a:gd name="connsiteX6" fmla="*/ 0 w 10000"/>
                  <a:gd name="connsiteY6" fmla="*/ 2196 h 12196"/>
                  <a:gd name="connsiteX7" fmla="*/ 6554 w 10000"/>
                  <a:gd name="connsiteY7" fmla="*/ 0 h 12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00" h="12196">
                    <a:moveTo>
                      <a:pt x="6554" y="0"/>
                    </a:moveTo>
                    <a:lnTo>
                      <a:pt x="10000" y="8894"/>
                    </a:lnTo>
                    <a:lnTo>
                      <a:pt x="2450" y="11389"/>
                    </a:lnTo>
                    <a:lnTo>
                      <a:pt x="0" y="12196"/>
                    </a:lnTo>
                    <a:lnTo>
                      <a:pt x="0" y="10392"/>
                    </a:lnTo>
                    <a:lnTo>
                      <a:pt x="0" y="8933"/>
                    </a:lnTo>
                    <a:lnTo>
                      <a:pt x="0" y="2196"/>
                    </a:lnTo>
                    <a:lnTo>
                      <a:pt x="6554" y="0"/>
                    </a:lnTo>
                    <a:close/>
                  </a:path>
                </a:pathLst>
              </a:custGeom>
              <a:solidFill>
                <a:srgbClr val="3AC6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0000"/>
                  </a:solidFill>
                  <a:effectLst/>
                  <a:uLnTx/>
                  <a:uFillTx/>
                </a:endParaRPr>
              </a:p>
            </p:txBody>
          </p:sp>
          <p:sp>
            <p:nvSpPr>
              <p:cNvPr id="28" name="Freeform 23">
                <a:extLst>
                  <a:ext uri="{FF2B5EF4-FFF2-40B4-BE49-F238E27FC236}">
                    <a16:creationId xmlns:a16="http://schemas.microsoft.com/office/drawing/2014/main" id="{C61EA745-812F-78BB-6611-4A430E382970}"/>
                  </a:ext>
                </a:extLst>
              </p:cNvPr>
              <p:cNvSpPr>
                <a:spLocks/>
              </p:cNvSpPr>
              <p:nvPr/>
            </p:nvSpPr>
            <p:spPr bwMode="auto">
              <a:xfrm>
                <a:off x="6526213" y="3046413"/>
                <a:ext cx="1620837" cy="1252538"/>
              </a:xfrm>
              <a:custGeom>
                <a:avLst/>
                <a:gdLst>
                  <a:gd name="T0" fmla="*/ 471 w 7144"/>
                  <a:gd name="T1" fmla="*/ 1535 h 5526"/>
                  <a:gd name="T2" fmla="*/ 2331 w 7144"/>
                  <a:gd name="T3" fmla="*/ 876 h 5526"/>
                  <a:gd name="T4" fmla="*/ 4800 w 7144"/>
                  <a:gd name="T5" fmla="*/ 0 h 5526"/>
                  <a:gd name="T6" fmla="*/ 5038 w 7144"/>
                  <a:gd name="T7" fmla="*/ 560 h 5526"/>
                  <a:gd name="T8" fmla="*/ 5655 w 7144"/>
                  <a:gd name="T9" fmla="*/ 2013 h 5526"/>
                  <a:gd name="T10" fmla="*/ 7144 w 7144"/>
                  <a:gd name="T11" fmla="*/ 5526 h 5526"/>
                  <a:gd name="T12" fmla="*/ 2331 w 7144"/>
                  <a:gd name="T13" fmla="*/ 2950 h 5526"/>
                  <a:gd name="T14" fmla="*/ 0 w 7144"/>
                  <a:gd name="T15" fmla="*/ 1702 h 5526"/>
                  <a:gd name="T16" fmla="*/ 471 w 7144"/>
                  <a:gd name="T17" fmla="*/ 1535 h 5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44" h="5526">
                    <a:moveTo>
                      <a:pt x="471" y="1535"/>
                    </a:moveTo>
                    <a:lnTo>
                      <a:pt x="2331" y="876"/>
                    </a:lnTo>
                    <a:lnTo>
                      <a:pt x="4800" y="0"/>
                    </a:lnTo>
                    <a:lnTo>
                      <a:pt x="5038" y="560"/>
                    </a:lnTo>
                    <a:lnTo>
                      <a:pt x="5655" y="2013"/>
                    </a:lnTo>
                    <a:lnTo>
                      <a:pt x="7144" y="5526"/>
                    </a:lnTo>
                    <a:lnTo>
                      <a:pt x="2331" y="2950"/>
                    </a:lnTo>
                    <a:lnTo>
                      <a:pt x="0" y="1702"/>
                    </a:lnTo>
                    <a:lnTo>
                      <a:pt x="471" y="1535"/>
                    </a:lnTo>
                    <a:close/>
                  </a:path>
                </a:pathLst>
              </a:custGeom>
              <a:solidFill>
                <a:srgbClr val="3AC6E1">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0000"/>
                  </a:solidFill>
                  <a:effectLst/>
                  <a:uLnTx/>
                  <a:uFillTx/>
                </a:endParaRPr>
              </a:p>
            </p:txBody>
          </p:sp>
        </p:grpSp>
        <p:sp>
          <p:nvSpPr>
            <p:cNvPr id="17" name="Freeform 25">
              <a:extLst>
                <a:ext uri="{FF2B5EF4-FFF2-40B4-BE49-F238E27FC236}">
                  <a16:creationId xmlns:a16="http://schemas.microsoft.com/office/drawing/2014/main" id="{001438A6-015B-EF3E-7099-608F1FC145A6}"/>
                </a:ext>
              </a:extLst>
            </p:cNvPr>
            <p:cNvSpPr>
              <a:spLocks/>
            </p:cNvSpPr>
            <p:nvPr/>
          </p:nvSpPr>
          <p:spPr bwMode="auto">
            <a:xfrm>
              <a:off x="7669213" y="3173413"/>
              <a:ext cx="139700" cy="328613"/>
            </a:xfrm>
            <a:custGeom>
              <a:avLst/>
              <a:gdLst>
                <a:gd name="T0" fmla="*/ 617 w 617"/>
                <a:gd name="T1" fmla="*/ 1453 h 1453"/>
                <a:gd name="T2" fmla="*/ 0 w 617"/>
                <a:gd name="T3" fmla="*/ 0 h 1453"/>
                <a:gd name="T4" fmla="*/ 617 w 617"/>
                <a:gd name="T5" fmla="*/ 1453 h 1453"/>
                <a:gd name="T6" fmla="*/ 617 w 617"/>
                <a:gd name="T7" fmla="*/ 1453 h 1453"/>
              </a:gdLst>
              <a:ahLst/>
              <a:cxnLst>
                <a:cxn ang="0">
                  <a:pos x="T0" y="T1"/>
                </a:cxn>
                <a:cxn ang="0">
                  <a:pos x="T2" y="T3"/>
                </a:cxn>
                <a:cxn ang="0">
                  <a:pos x="T4" y="T5"/>
                </a:cxn>
                <a:cxn ang="0">
                  <a:pos x="T6" y="T7"/>
                </a:cxn>
              </a:cxnLst>
              <a:rect l="0" t="0" r="r" b="b"/>
              <a:pathLst>
                <a:path w="617" h="1453">
                  <a:moveTo>
                    <a:pt x="617" y="1453"/>
                  </a:moveTo>
                  <a:lnTo>
                    <a:pt x="0" y="0"/>
                  </a:lnTo>
                  <a:lnTo>
                    <a:pt x="617" y="1453"/>
                  </a:lnTo>
                  <a:lnTo>
                    <a:pt x="617" y="1453"/>
                  </a:lnTo>
                  <a:close/>
                </a:path>
              </a:pathLst>
            </a:custGeom>
            <a:solidFill>
              <a:srgbClr val="E6E6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0000"/>
                </a:solidFill>
                <a:effectLst/>
                <a:uLnTx/>
                <a:uFillTx/>
              </a:endParaRPr>
            </a:p>
          </p:txBody>
        </p:sp>
        <p:grpSp>
          <p:nvGrpSpPr>
            <p:cNvPr id="19" name="Group 18">
              <a:extLst>
                <a:ext uri="{FF2B5EF4-FFF2-40B4-BE49-F238E27FC236}">
                  <a16:creationId xmlns:a16="http://schemas.microsoft.com/office/drawing/2014/main" id="{F9CB0776-A34A-D2EE-B2DC-0530D93DE02E}"/>
                </a:ext>
              </a:extLst>
            </p:cNvPr>
            <p:cNvGrpSpPr/>
            <p:nvPr/>
          </p:nvGrpSpPr>
          <p:grpSpPr>
            <a:xfrm>
              <a:off x="4897438" y="903288"/>
              <a:ext cx="2201862" cy="1735138"/>
              <a:chOff x="4897438" y="903288"/>
              <a:chExt cx="2201862" cy="1735138"/>
            </a:xfrm>
          </p:grpSpPr>
          <p:sp>
            <p:nvSpPr>
              <p:cNvPr id="24" name="Freeform 15">
                <a:extLst>
                  <a:ext uri="{FF2B5EF4-FFF2-40B4-BE49-F238E27FC236}">
                    <a16:creationId xmlns:a16="http://schemas.microsoft.com/office/drawing/2014/main" id="{5C8EAF9B-7A6A-00E5-9006-A4F6E70BFB9A}"/>
                  </a:ext>
                </a:extLst>
              </p:cNvPr>
              <p:cNvSpPr>
                <a:spLocks/>
              </p:cNvSpPr>
              <p:nvPr/>
            </p:nvSpPr>
            <p:spPr bwMode="auto">
              <a:xfrm>
                <a:off x="4897438" y="903288"/>
                <a:ext cx="2149465" cy="1735138"/>
              </a:xfrm>
              <a:custGeom>
                <a:avLst/>
                <a:gdLst>
                  <a:gd name="T0" fmla="*/ 0 w 4857"/>
                  <a:gd name="T1" fmla="*/ 5862 h 7648"/>
                  <a:gd name="T2" fmla="*/ 803 w 4857"/>
                  <a:gd name="T3" fmla="*/ 6157 h 7648"/>
                  <a:gd name="T4" fmla="*/ 1081 w 4857"/>
                  <a:gd name="T5" fmla="*/ 6259 h 7648"/>
                  <a:gd name="T6" fmla="*/ 2428 w 4857"/>
                  <a:gd name="T7" fmla="*/ 6755 h 7648"/>
                  <a:gd name="T8" fmla="*/ 3565 w 4857"/>
                  <a:gd name="T9" fmla="*/ 7173 h 7648"/>
                  <a:gd name="T10" fmla="*/ 4857 w 4857"/>
                  <a:gd name="T11" fmla="*/ 7648 h 7648"/>
                  <a:gd name="T12" fmla="*/ 4857 w 4857"/>
                  <a:gd name="T13" fmla="*/ 6644 h 7648"/>
                  <a:gd name="T14" fmla="*/ 4857 w 4857"/>
                  <a:gd name="T15" fmla="*/ 0 h 7648"/>
                  <a:gd name="T16" fmla="*/ 0 w 4857"/>
                  <a:gd name="T17" fmla="*/ 5862 h 7648"/>
                  <a:gd name="connsiteX0" fmla="*/ 0 w 19510"/>
                  <a:gd name="connsiteY0" fmla="*/ 7665 h 10000"/>
                  <a:gd name="connsiteX1" fmla="*/ 1653 w 19510"/>
                  <a:gd name="connsiteY1" fmla="*/ 8050 h 10000"/>
                  <a:gd name="connsiteX2" fmla="*/ 2226 w 19510"/>
                  <a:gd name="connsiteY2" fmla="*/ 8184 h 10000"/>
                  <a:gd name="connsiteX3" fmla="*/ 4999 w 19510"/>
                  <a:gd name="connsiteY3" fmla="*/ 8832 h 10000"/>
                  <a:gd name="connsiteX4" fmla="*/ 7340 w 19510"/>
                  <a:gd name="connsiteY4" fmla="*/ 9379 h 10000"/>
                  <a:gd name="connsiteX5" fmla="*/ 10000 w 19510"/>
                  <a:gd name="connsiteY5" fmla="*/ 10000 h 10000"/>
                  <a:gd name="connsiteX6" fmla="*/ 19510 w 19510"/>
                  <a:gd name="connsiteY6" fmla="*/ 7633 h 10000"/>
                  <a:gd name="connsiteX7" fmla="*/ 10000 w 19510"/>
                  <a:gd name="connsiteY7" fmla="*/ 0 h 10000"/>
                  <a:gd name="connsiteX8" fmla="*/ 0 w 19510"/>
                  <a:gd name="connsiteY8" fmla="*/ 7665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10" h="10000">
                    <a:moveTo>
                      <a:pt x="0" y="7665"/>
                    </a:moveTo>
                    <a:lnTo>
                      <a:pt x="1653" y="8050"/>
                    </a:lnTo>
                    <a:lnTo>
                      <a:pt x="2226" y="8184"/>
                    </a:lnTo>
                    <a:lnTo>
                      <a:pt x="4999" y="8832"/>
                    </a:lnTo>
                    <a:lnTo>
                      <a:pt x="7340" y="9379"/>
                    </a:lnTo>
                    <a:lnTo>
                      <a:pt x="10000" y="10000"/>
                    </a:lnTo>
                    <a:lnTo>
                      <a:pt x="19510" y="7633"/>
                    </a:lnTo>
                    <a:lnTo>
                      <a:pt x="10000" y="0"/>
                    </a:lnTo>
                    <a:lnTo>
                      <a:pt x="0" y="7665"/>
                    </a:lnTo>
                    <a:close/>
                  </a:path>
                </a:pathLst>
              </a:custGeom>
              <a:solidFill>
                <a:srgbClr val="F15F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0000"/>
                  </a:solidFill>
                  <a:effectLst/>
                  <a:uLnTx/>
                  <a:uFillTx/>
                </a:endParaRPr>
              </a:p>
            </p:txBody>
          </p:sp>
          <p:sp>
            <p:nvSpPr>
              <p:cNvPr id="26" name="Freeform 27">
                <a:extLst>
                  <a:ext uri="{FF2B5EF4-FFF2-40B4-BE49-F238E27FC236}">
                    <a16:creationId xmlns:a16="http://schemas.microsoft.com/office/drawing/2014/main" id="{0552C3EF-502E-F1DE-F1F5-640C8DAB42A9}"/>
                  </a:ext>
                </a:extLst>
              </p:cNvPr>
              <p:cNvSpPr>
                <a:spLocks/>
              </p:cNvSpPr>
              <p:nvPr/>
            </p:nvSpPr>
            <p:spPr bwMode="auto">
              <a:xfrm>
                <a:off x="5999163" y="903288"/>
                <a:ext cx="1100137" cy="1735138"/>
              </a:xfrm>
              <a:custGeom>
                <a:avLst/>
                <a:gdLst>
                  <a:gd name="T0" fmla="*/ 4856 w 4856"/>
                  <a:gd name="T1" fmla="*/ 5862 h 7648"/>
                  <a:gd name="T2" fmla="*/ 4053 w 4856"/>
                  <a:gd name="T3" fmla="*/ 6157 h 7648"/>
                  <a:gd name="T4" fmla="*/ 3775 w 4856"/>
                  <a:gd name="T5" fmla="*/ 6259 h 7648"/>
                  <a:gd name="T6" fmla="*/ 2428 w 4856"/>
                  <a:gd name="T7" fmla="*/ 6755 h 7648"/>
                  <a:gd name="T8" fmla="*/ 1291 w 4856"/>
                  <a:gd name="T9" fmla="*/ 7173 h 7648"/>
                  <a:gd name="T10" fmla="*/ 0 w 4856"/>
                  <a:gd name="T11" fmla="*/ 7648 h 7648"/>
                  <a:gd name="T12" fmla="*/ 0 w 4856"/>
                  <a:gd name="T13" fmla="*/ 6644 h 7648"/>
                  <a:gd name="T14" fmla="*/ 0 w 4856"/>
                  <a:gd name="T15" fmla="*/ 0 h 7648"/>
                  <a:gd name="T16" fmla="*/ 4856 w 4856"/>
                  <a:gd name="T17" fmla="*/ 5862 h 7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56" h="7648">
                    <a:moveTo>
                      <a:pt x="4856" y="5862"/>
                    </a:moveTo>
                    <a:lnTo>
                      <a:pt x="4053" y="6157"/>
                    </a:lnTo>
                    <a:lnTo>
                      <a:pt x="3775" y="6259"/>
                    </a:lnTo>
                    <a:lnTo>
                      <a:pt x="2428" y="6755"/>
                    </a:lnTo>
                    <a:lnTo>
                      <a:pt x="1291" y="7173"/>
                    </a:lnTo>
                    <a:lnTo>
                      <a:pt x="0" y="7648"/>
                    </a:lnTo>
                    <a:lnTo>
                      <a:pt x="0" y="6644"/>
                    </a:lnTo>
                    <a:lnTo>
                      <a:pt x="0" y="0"/>
                    </a:lnTo>
                    <a:lnTo>
                      <a:pt x="4856" y="5862"/>
                    </a:lnTo>
                    <a:close/>
                  </a:path>
                </a:pathLst>
              </a:custGeom>
              <a:solidFill>
                <a:srgbClr val="F15F47">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0000"/>
                  </a:solidFill>
                  <a:effectLst/>
                  <a:uLnTx/>
                  <a:uFillTx/>
                </a:endParaRPr>
              </a:p>
            </p:txBody>
          </p:sp>
        </p:grpSp>
        <p:grpSp>
          <p:nvGrpSpPr>
            <p:cNvPr id="20" name="Group 19">
              <a:extLst>
                <a:ext uri="{FF2B5EF4-FFF2-40B4-BE49-F238E27FC236}">
                  <a16:creationId xmlns:a16="http://schemas.microsoft.com/office/drawing/2014/main" id="{83674276-7A80-DF95-9BE0-3AC52AC8D0F6}"/>
                </a:ext>
              </a:extLst>
            </p:cNvPr>
            <p:cNvGrpSpPr/>
            <p:nvPr/>
          </p:nvGrpSpPr>
          <p:grpSpPr>
            <a:xfrm>
              <a:off x="3849688" y="3046413"/>
              <a:ext cx="1620837" cy="1681162"/>
              <a:chOff x="3849688" y="3046413"/>
              <a:chExt cx="1620837" cy="1681162"/>
            </a:xfrm>
          </p:grpSpPr>
          <p:sp>
            <p:nvSpPr>
              <p:cNvPr id="21" name="Freeform 10">
                <a:extLst>
                  <a:ext uri="{FF2B5EF4-FFF2-40B4-BE49-F238E27FC236}">
                    <a16:creationId xmlns:a16="http://schemas.microsoft.com/office/drawing/2014/main" id="{F238F8B1-A1B8-A74E-BC18-0E5AC14349EF}"/>
                  </a:ext>
                </a:extLst>
              </p:cNvPr>
              <p:cNvSpPr>
                <a:spLocks/>
              </p:cNvSpPr>
              <p:nvPr/>
            </p:nvSpPr>
            <p:spPr bwMode="auto">
              <a:xfrm>
                <a:off x="3849688" y="3101978"/>
                <a:ext cx="1620837" cy="1625597"/>
              </a:xfrm>
              <a:custGeom>
                <a:avLst/>
                <a:gdLst>
                  <a:gd name="T0" fmla="*/ 4813 w 7144"/>
                  <a:gd name="T1" fmla="*/ 1248 h 5709"/>
                  <a:gd name="T2" fmla="*/ 0 w 7144"/>
                  <a:gd name="T3" fmla="*/ 3824 h 5709"/>
                  <a:gd name="T4" fmla="*/ 5394 w 7144"/>
                  <a:gd name="T5" fmla="*/ 5248 h 5709"/>
                  <a:gd name="T6" fmla="*/ 7144 w 7144"/>
                  <a:gd name="T7" fmla="*/ 5709 h 5709"/>
                  <a:gd name="T8" fmla="*/ 7144 w 7144"/>
                  <a:gd name="T9" fmla="*/ 4679 h 5709"/>
                  <a:gd name="T10" fmla="*/ 7144 w 7144"/>
                  <a:gd name="T11" fmla="*/ 3846 h 5709"/>
                  <a:gd name="T12" fmla="*/ 7144 w 7144"/>
                  <a:gd name="T13" fmla="*/ 0 h 5709"/>
                  <a:gd name="T14" fmla="*/ 4813 w 7144"/>
                  <a:gd name="T15" fmla="*/ 1248 h 5709"/>
                  <a:gd name="connsiteX0" fmla="*/ 3446 w 10000"/>
                  <a:gd name="connsiteY0" fmla="*/ 0 h 12549"/>
                  <a:gd name="connsiteX1" fmla="*/ 0 w 10000"/>
                  <a:gd name="connsiteY1" fmla="*/ 9247 h 12549"/>
                  <a:gd name="connsiteX2" fmla="*/ 7550 w 10000"/>
                  <a:gd name="connsiteY2" fmla="*/ 11742 h 12549"/>
                  <a:gd name="connsiteX3" fmla="*/ 10000 w 10000"/>
                  <a:gd name="connsiteY3" fmla="*/ 12549 h 12549"/>
                  <a:gd name="connsiteX4" fmla="*/ 10000 w 10000"/>
                  <a:gd name="connsiteY4" fmla="*/ 10745 h 12549"/>
                  <a:gd name="connsiteX5" fmla="*/ 10000 w 10000"/>
                  <a:gd name="connsiteY5" fmla="*/ 9286 h 12549"/>
                  <a:gd name="connsiteX6" fmla="*/ 10000 w 10000"/>
                  <a:gd name="connsiteY6" fmla="*/ 2549 h 12549"/>
                  <a:gd name="connsiteX7" fmla="*/ 3446 w 10000"/>
                  <a:gd name="connsiteY7" fmla="*/ 0 h 12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00" h="12549">
                    <a:moveTo>
                      <a:pt x="3446" y="0"/>
                    </a:moveTo>
                    <a:lnTo>
                      <a:pt x="0" y="9247"/>
                    </a:lnTo>
                    <a:lnTo>
                      <a:pt x="7550" y="11742"/>
                    </a:lnTo>
                    <a:lnTo>
                      <a:pt x="10000" y="12549"/>
                    </a:lnTo>
                    <a:lnTo>
                      <a:pt x="10000" y="10745"/>
                    </a:lnTo>
                    <a:lnTo>
                      <a:pt x="10000" y="9286"/>
                    </a:lnTo>
                    <a:lnTo>
                      <a:pt x="10000" y="2549"/>
                    </a:lnTo>
                    <a:lnTo>
                      <a:pt x="3446" y="0"/>
                    </a:lnTo>
                    <a:close/>
                  </a:path>
                </a:pathLst>
              </a:custGeom>
              <a:solidFill>
                <a:srgbClr val="6EA56C">
                  <a:lumMod val="7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0000"/>
                  </a:solidFill>
                  <a:effectLst/>
                  <a:uLnTx/>
                  <a:uFillTx/>
                </a:endParaRPr>
              </a:p>
            </p:txBody>
          </p:sp>
          <p:sp>
            <p:nvSpPr>
              <p:cNvPr id="22" name="Freeform 11">
                <a:extLst>
                  <a:ext uri="{FF2B5EF4-FFF2-40B4-BE49-F238E27FC236}">
                    <a16:creationId xmlns:a16="http://schemas.microsoft.com/office/drawing/2014/main" id="{09C4E94C-2951-E661-476A-E228671C2304}"/>
                  </a:ext>
                </a:extLst>
              </p:cNvPr>
              <p:cNvSpPr>
                <a:spLocks/>
              </p:cNvSpPr>
              <p:nvPr/>
            </p:nvSpPr>
            <p:spPr bwMode="auto">
              <a:xfrm>
                <a:off x="3849688" y="3046413"/>
                <a:ext cx="1620837" cy="1252538"/>
              </a:xfrm>
              <a:custGeom>
                <a:avLst/>
                <a:gdLst>
                  <a:gd name="T0" fmla="*/ 6673 w 7144"/>
                  <a:gd name="T1" fmla="*/ 1535 h 5526"/>
                  <a:gd name="T2" fmla="*/ 4813 w 7144"/>
                  <a:gd name="T3" fmla="*/ 876 h 5526"/>
                  <a:gd name="T4" fmla="*/ 2343 w 7144"/>
                  <a:gd name="T5" fmla="*/ 0 h 5526"/>
                  <a:gd name="T6" fmla="*/ 2106 w 7144"/>
                  <a:gd name="T7" fmla="*/ 560 h 5526"/>
                  <a:gd name="T8" fmla="*/ 1489 w 7144"/>
                  <a:gd name="T9" fmla="*/ 2013 h 5526"/>
                  <a:gd name="T10" fmla="*/ 0 w 7144"/>
                  <a:gd name="T11" fmla="*/ 5526 h 5526"/>
                  <a:gd name="T12" fmla="*/ 4813 w 7144"/>
                  <a:gd name="T13" fmla="*/ 2950 h 5526"/>
                  <a:gd name="T14" fmla="*/ 7144 w 7144"/>
                  <a:gd name="T15" fmla="*/ 1702 h 5526"/>
                  <a:gd name="T16" fmla="*/ 6673 w 7144"/>
                  <a:gd name="T17" fmla="*/ 1535 h 5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44" h="5526">
                    <a:moveTo>
                      <a:pt x="6673" y="1535"/>
                    </a:moveTo>
                    <a:lnTo>
                      <a:pt x="4813" y="876"/>
                    </a:lnTo>
                    <a:lnTo>
                      <a:pt x="2343" y="0"/>
                    </a:lnTo>
                    <a:lnTo>
                      <a:pt x="2106" y="560"/>
                    </a:lnTo>
                    <a:lnTo>
                      <a:pt x="1489" y="2013"/>
                    </a:lnTo>
                    <a:lnTo>
                      <a:pt x="0" y="5526"/>
                    </a:lnTo>
                    <a:lnTo>
                      <a:pt x="4813" y="2950"/>
                    </a:lnTo>
                    <a:lnTo>
                      <a:pt x="7144" y="1702"/>
                    </a:lnTo>
                    <a:lnTo>
                      <a:pt x="6673" y="1535"/>
                    </a:lnTo>
                    <a:close/>
                  </a:path>
                </a:pathLst>
              </a:custGeom>
              <a:solidFill>
                <a:srgbClr val="6EA56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000000"/>
                  </a:solidFill>
                  <a:effectLst/>
                  <a:uLnTx/>
                  <a:uFillTx/>
                </a:endParaRPr>
              </a:p>
            </p:txBody>
          </p:sp>
        </p:grpSp>
      </p:grpSp>
      <p:grpSp>
        <p:nvGrpSpPr>
          <p:cNvPr id="41" name="Group 40">
            <a:extLst>
              <a:ext uri="{FF2B5EF4-FFF2-40B4-BE49-F238E27FC236}">
                <a16:creationId xmlns:a16="http://schemas.microsoft.com/office/drawing/2014/main" id="{AC269ADE-6A3D-E8B6-B788-CBC5FB040CE6}"/>
              </a:ext>
            </a:extLst>
          </p:cNvPr>
          <p:cNvGrpSpPr/>
          <p:nvPr/>
        </p:nvGrpSpPr>
        <p:grpSpPr>
          <a:xfrm>
            <a:off x="8053038" y="2468366"/>
            <a:ext cx="3670419" cy="2316128"/>
            <a:chOff x="8921977" y="2547134"/>
            <a:chExt cx="2926080" cy="3088170"/>
          </a:xfrm>
        </p:grpSpPr>
        <p:sp>
          <p:nvSpPr>
            <p:cNvPr id="42" name="TextBox 41">
              <a:extLst>
                <a:ext uri="{FF2B5EF4-FFF2-40B4-BE49-F238E27FC236}">
                  <a16:creationId xmlns:a16="http://schemas.microsoft.com/office/drawing/2014/main" id="{8973D238-80A5-131A-887B-3C65B7CADAFC}"/>
                </a:ext>
              </a:extLst>
            </p:cNvPr>
            <p:cNvSpPr txBox="1"/>
            <p:nvPr/>
          </p:nvSpPr>
          <p:spPr>
            <a:xfrm>
              <a:off x="8921977" y="2547134"/>
              <a:ext cx="2926080" cy="861774"/>
            </a:xfrm>
            <a:prstGeom prst="rect">
              <a:avLst/>
            </a:prstGeom>
            <a:noFill/>
          </p:spPr>
          <p:txBody>
            <a:bodyPr wrap="square" lIns="0" rIns="0" rtlCol="0" anchor="b">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b="1" kern="0" noProof="1">
                  <a:solidFill>
                    <a:srgbClr val="3AC6E1">
                      <a:lumMod val="75000"/>
                    </a:srgbClr>
                  </a:solidFill>
                  <a:latin typeface="Alexandria" pitchFamily="2" charset="-78"/>
                  <a:cs typeface="Alexandria" pitchFamily="2" charset="-78"/>
                </a:rPr>
                <a:t>الاستراتيجيات النفسية والمعرفية</a:t>
              </a:r>
              <a:endParaRPr kumimoji="0" lang="en-US" b="1" i="0" u="none" strike="noStrike" kern="0" cap="none" spc="0" normalizeH="0" baseline="0" noProof="1">
                <a:ln>
                  <a:noFill/>
                </a:ln>
                <a:solidFill>
                  <a:srgbClr val="3AC6E1">
                    <a:lumMod val="75000"/>
                  </a:srgbClr>
                </a:solidFill>
                <a:effectLst/>
                <a:uLnTx/>
                <a:uFillTx/>
                <a:latin typeface="Alexandria" pitchFamily="2" charset="-78"/>
                <a:cs typeface="Alexandria" pitchFamily="2" charset="-78"/>
              </a:endParaRPr>
            </a:p>
          </p:txBody>
        </p:sp>
        <p:sp>
          <p:nvSpPr>
            <p:cNvPr id="43" name="TextBox 42">
              <a:extLst>
                <a:ext uri="{FF2B5EF4-FFF2-40B4-BE49-F238E27FC236}">
                  <a16:creationId xmlns:a16="http://schemas.microsoft.com/office/drawing/2014/main" id="{23C863F5-6078-8A56-E871-7B67C7A035CC}"/>
                </a:ext>
              </a:extLst>
            </p:cNvPr>
            <p:cNvSpPr txBox="1"/>
            <p:nvPr/>
          </p:nvSpPr>
          <p:spPr>
            <a:xfrm>
              <a:off x="8921977" y="3406403"/>
              <a:ext cx="2926080" cy="2228901"/>
            </a:xfrm>
            <a:prstGeom prst="rect">
              <a:avLst/>
            </a:prstGeom>
            <a:noFill/>
          </p:spPr>
          <p:txBody>
            <a:bodyPr wrap="square" lIns="0" rIns="0" rtlCol="0" anchor="t">
              <a:spAutoFit/>
            </a:bodyPr>
            <a:lstStyle/>
            <a:p>
              <a:pPr marL="285750" indent="-285750" algn="just" rtl="1">
                <a:lnSpc>
                  <a:spcPct val="150000"/>
                </a:lnSpc>
                <a:buClr>
                  <a:srgbClr val="0099CC"/>
                </a:buClr>
                <a:buFont typeface="Wingdings" panose="05000000000000000000" pitchFamily="2" charset="2"/>
                <a:buChar char="v"/>
              </a:pPr>
              <a:r>
                <a:rPr lang="ar-EG" sz="1400" kern="0" noProof="1">
                  <a:solidFill>
                    <a:srgbClr val="000000">
                      <a:lumMod val="65000"/>
                      <a:lumOff val="35000"/>
                    </a:srgbClr>
                  </a:solidFill>
                  <a:latin typeface="Alexandria" pitchFamily="2" charset="-78"/>
                  <a:cs typeface="Alexandria" pitchFamily="2" charset="-78"/>
                </a:rPr>
                <a:t>استراتيجية النداء العاطفي</a:t>
              </a:r>
            </a:p>
            <a:p>
              <a:pPr marL="285750" marR="0" lvl="0" indent="-285750" algn="just" defTabSz="914400" rtl="1" eaLnBrk="1" fontAlgn="auto" latinLnBrk="0" hangingPunct="1">
                <a:lnSpc>
                  <a:spcPct val="150000"/>
                </a:lnSpc>
                <a:spcBef>
                  <a:spcPts val="0"/>
                </a:spcBef>
                <a:spcAft>
                  <a:spcPts val="0"/>
                </a:spcAft>
                <a:buClr>
                  <a:srgbClr val="0099CC"/>
                </a:buClr>
                <a:buSzTx/>
                <a:buFont typeface="Wingdings" panose="05000000000000000000" pitchFamily="2" charset="2"/>
                <a:buChar char="v"/>
                <a:tabLst/>
                <a:defRPr/>
              </a:pPr>
              <a:r>
                <a:rPr lang="ar-EG" sz="1400" kern="0" noProof="1">
                  <a:solidFill>
                    <a:srgbClr val="000000">
                      <a:lumMod val="65000"/>
                      <a:lumOff val="35000"/>
                    </a:srgbClr>
                  </a:solidFill>
                  <a:latin typeface="Alexandria" pitchFamily="2" charset="-78"/>
                  <a:cs typeface="Alexandria" pitchFamily="2" charset="-78"/>
                </a:rPr>
                <a:t>استراتيجية النداء المنطقي</a:t>
              </a:r>
            </a:p>
            <a:p>
              <a:pPr marL="285750" marR="0" lvl="0" indent="-285750" algn="just" defTabSz="914400" rtl="1" eaLnBrk="1" fontAlgn="auto" latinLnBrk="0" hangingPunct="1">
                <a:lnSpc>
                  <a:spcPct val="150000"/>
                </a:lnSpc>
                <a:spcBef>
                  <a:spcPts val="0"/>
                </a:spcBef>
                <a:spcAft>
                  <a:spcPts val="0"/>
                </a:spcAft>
                <a:buClr>
                  <a:srgbClr val="0099CC"/>
                </a:buClr>
                <a:buSzTx/>
                <a:buFont typeface="Wingdings" panose="05000000000000000000" pitchFamily="2" charset="2"/>
                <a:buChar char="v"/>
                <a:tabLst/>
                <a:defRPr/>
              </a:pPr>
              <a:r>
                <a:rPr kumimoji="0" lang="ar-EG" sz="1400" b="0" i="0" u="none" strike="noStrike" kern="0" cap="none" spc="0" normalizeH="0" baseline="0" noProof="1">
                  <a:ln>
                    <a:noFill/>
                  </a:ln>
                  <a:solidFill>
                    <a:srgbClr val="000000">
                      <a:lumMod val="65000"/>
                      <a:lumOff val="35000"/>
                    </a:srgbClr>
                  </a:solidFill>
                  <a:effectLst/>
                  <a:uLnTx/>
                  <a:uFillTx/>
                  <a:latin typeface="Alexandria" pitchFamily="2" charset="-78"/>
                  <a:cs typeface="Alexandria" pitchFamily="2" charset="-78"/>
                </a:rPr>
                <a:t>استراتيجية المقارنة</a:t>
              </a:r>
            </a:p>
            <a:p>
              <a:pPr marL="285750" marR="0" lvl="0" indent="-285750" algn="just" defTabSz="914400" rtl="1" eaLnBrk="1" fontAlgn="auto" latinLnBrk="0" hangingPunct="1">
                <a:lnSpc>
                  <a:spcPct val="150000"/>
                </a:lnSpc>
                <a:spcBef>
                  <a:spcPts val="0"/>
                </a:spcBef>
                <a:spcAft>
                  <a:spcPts val="0"/>
                </a:spcAft>
                <a:buClr>
                  <a:srgbClr val="0099CC"/>
                </a:buClr>
                <a:buSzTx/>
                <a:buFont typeface="Wingdings" panose="05000000000000000000" pitchFamily="2" charset="2"/>
                <a:buChar char="v"/>
                <a:tabLst/>
                <a:defRPr/>
              </a:pPr>
              <a:r>
                <a:rPr lang="ar-EG" sz="1400" kern="0" noProof="1">
                  <a:solidFill>
                    <a:srgbClr val="000000">
                      <a:lumMod val="65000"/>
                      <a:lumOff val="35000"/>
                    </a:srgbClr>
                  </a:solidFill>
                  <a:latin typeface="Alexandria" pitchFamily="2" charset="-78"/>
                  <a:cs typeface="Alexandria" pitchFamily="2" charset="-78"/>
                </a:rPr>
                <a:t>استراتيجية الاتساق</a:t>
              </a:r>
            </a:p>
            <a:p>
              <a:pPr marL="285750" marR="0" lvl="0" indent="-285750" algn="just" defTabSz="914400" rtl="1" eaLnBrk="1" fontAlgn="auto" latinLnBrk="0" hangingPunct="1">
                <a:lnSpc>
                  <a:spcPct val="150000"/>
                </a:lnSpc>
                <a:spcBef>
                  <a:spcPts val="0"/>
                </a:spcBef>
                <a:spcAft>
                  <a:spcPts val="0"/>
                </a:spcAft>
                <a:buClr>
                  <a:srgbClr val="0099CC"/>
                </a:buClr>
                <a:buSzTx/>
                <a:buFont typeface="Wingdings" panose="05000000000000000000" pitchFamily="2" charset="2"/>
                <a:buChar char="v"/>
                <a:tabLst/>
                <a:defRPr/>
              </a:pPr>
              <a:r>
                <a:rPr kumimoji="0" lang="ar-EG" sz="1400" b="0" i="0" u="none" strike="noStrike" kern="0" cap="none" spc="0" normalizeH="0" baseline="0" noProof="1">
                  <a:ln>
                    <a:noFill/>
                  </a:ln>
                  <a:solidFill>
                    <a:srgbClr val="000000">
                      <a:lumMod val="65000"/>
                      <a:lumOff val="35000"/>
                    </a:srgbClr>
                  </a:solidFill>
                  <a:effectLst/>
                  <a:uLnTx/>
                  <a:uFillTx/>
                  <a:latin typeface="Alexandria" pitchFamily="2" charset="-78"/>
                  <a:cs typeface="Alexandria" pitchFamily="2" charset="-78"/>
                </a:rPr>
                <a:t>استراتيجية التنافر المعرفي</a:t>
              </a:r>
              <a:endParaRPr kumimoji="0" lang="en-US" sz="1400" b="0" i="0" u="none" strike="noStrike" kern="0" cap="none" spc="0" normalizeH="0" baseline="0" noProof="1">
                <a:ln>
                  <a:noFill/>
                </a:ln>
                <a:solidFill>
                  <a:srgbClr val="000000">
                    <a:lumMod val="65000"/>
                    <a:lumOff val="35000"/>
                  </a:srgbClr>
                </a:solidFill>
                <a:effectLst/>
                <a:uLnTx/>
                <a:uFillTx/>
                <a:latin typeface="Alexandria" pitchFamily="2" charset="-78"/>
                <a:cs typeface="Alexandria" pitchFamily="2" charset="-78"/>
              </a:endParaRPr>
            </a:p>
          </p:txBody>
        </p:sp>
      </p:grpSp>
      <p:grpSp>
        <p:nvGrpSpPr>
          <p:cNvPr id="44" name="Group 43">
            <a:extLst>
              <a:ext uri="{FF2B5EF4-FFF2-40B4-BE49-F238E27FC236}">
                <a16:creationId xmlns:a16="http://schemas.microsoft.com/office/drawing/2014/main" id="{AE64331D-F3F0-95FE-B63F-A77A3FACFEDE}"/>
              </a:ext>
            </a:extLst>
          </p:cNvPr>
          <p:cNvGrpSpPr/>
          <p:nvPr/>
        </p:nvGrpSpPr>
        <p:grpSpPr>
          <a:xfrm>
            <a:off x="1038476" y="4994184"/>
            <a:ext cx="3399898" cy="1221533"/>
            <a:chOff x="332936" y="2716497"/>
            <a:chExt cx="2981608" cy="1628707"/>
          </a:xfrm>
        </p:grpSpPr>
        <p:sp>
          <p:nvSpPr>
            <p:cNvPr id="45" name="TextBox 44">
              <a:extLst>
                <a:ext uri="{FF2B5EF4-FFF2-40B4-BE49-F238E27FC236}">
                  <a16:creationId xmlns:a16="http://schemas.microsoft.com/office/drawing/2014/main" id="{C772AD49-5559-6BD9-1C62-79F70C0E9D56}"/>
                </a:ext>
              </a:extLst>
            </p:cNvPr>
            <p:cNvSpPr txBox="1"/>
            <p:nvPr/>
          </p:nvSpPr>
          <p:spPr>
            <a:xfrm>
              <a:off x="388464" y="2716497"/>
              <a:ext cx="2926080" cy="451405"/>
            </a:xfrm>
            <a:prstGeom prst="rect">
              <a:avLst/>
            </a:prstGeom>
            <a:noFill/>
          </p:spPr>
          <p:txBody>
            <a:bodyPr wrap="square" lIns="0" rIns="0" rtlCol="0" anchor="b">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0" cap="none" spc="0" normalizeH="0" baseline="0" noProof="0" dirty="0">
                  <a:ln>
                    <a:noFill/>
                  </a:ln>
                  <a:solidFill>
                    <a:srgbClr val="6EA56C">
                      <a:lumMod val="75000"/>
                    </a:srgbClr>
                  </a:solidFill>
                  <a:effectLst/>
                  <a:uLnTx/>
                  <a:uFillTx/>
                  <a:latin typeface="Alexandria" pitchFamily="2" charset="-78"/>
                  <a:cs typeface="Alexandria" pitchFamily="2" charset="-78"/>
                </a:rPr>
                <a:t>استراتيجيات الرسائل واللغة</a:t>
              </a:r>
              <a:endParaRPr kumimoji="0" lang="en-US" sz="1600" b="1" i="0" u="none" strike="noStrike" kern="0" cap="none" spc="0" normalizeH="0" baseline="0" noProof="0" dirty="0">
                <a:ln>
                  <a:noFill/>
                </a:ln>
                <a:solidFill>
                  <a:srgbClr val="6EA56C">
                    <a:lumMod val="75000"/>
                  </a:srgbClr>
                </a:solidFill>
                <a:effectLst/>
                <a:uLnTx/>
                <a:uFillTx/>
                <a:latin typeface="Alexandria" pitchFamily="2" charset="-78"/>
                <a:cs typeface="Alexandria" pitchFamily="2" charset="-78"/>
              </a:endParaRPr>
            </a:p>
          </p:txBody>
        </p:sp>
        <p:sp>
          <p:nvSpPr>
            <p:cNvPr id="46" name="TextBox 45">
              <a:extLst>
                <a:ext uri="{FF2B5EF4-FFF2-40B4-BE49-F238E27FC236}">
                  <a16:creationId xmlns:a16="http://schemas.microsoft.com/office/drawing/2014/main" id="{9F3DCA06-E748-C0CF-0A0B-D96D3DA1F366}"/>
                </a:ext>
              </a:extLst>
            </p:cNvPr>
            <p:cNvSpPr txBox="1"/>
            <p:nvPr/>
          </p:nvSpPr>
          <p:spPr>
            <a:xfrm>
              <a:off x="332936" y="3406401"/>
              <a:ext cx="2926080" cy="938803"/>
            </a:xfrm>
            <a:prstGeom prst="rect">
              <a:avLst/>
            </a:prstGeom>
            <a:noFill/>
          </p:spPr>
          <p:txBody>
            <a:bodyPr wrap="square" lIns="0" rIns="0" rtlCol="0" anchor="t">
              <a:spAutoFit/>
            </a:bodyPr>
            <a:lstStyle/>
            <a:p>
              <a:pPr marL="285750" marR="0" lvl="0" indent="-285750" algn="just" rtl="1" fontAlgn="auto">
                <a:lnSpc>
                  <a:spcPct val="150000"/>
                </a:lnSpc>
                <a:spcBef>
                  <a:spcPts val="0"/>
                </a:spcBef>
                <a:spcAft>
                  <a:spcPts val="0"/>
                </a:spcAft>
                <a:buClr>
                  <a:srgbClr val="49701E"/>
                </a:buClr>
                <a:buSzTx/>
                <a:buFont typeface="Wingdings" panose="05000000000000000000" pitchFamily="2" charset="2"/>
                <a:buChar char="v"/>
                <a:tabLst/>
                <a:defRPr/>
              </a:pPr>
              <a:r>
                <a:rPr lang="ar-EG" sz="1400" kern="0" noProof="1">
                  <a:solidFill>
                    <a:srgbClr val="000000">
                      <a:lumMod val="65000"/>
                      <a:lumOff val="35000"/>
                    </a:srgbClr>
                  </a:solidFill>
                  <a:latin typeface="Alexandria" pitchFamily="2" charset="-78"/>
                  <a:cs typeface="Alexandria" pitchFamily="2" charset="-78"/>
                </a:rPr>
                <a:t>استراتيجية التكرار</a:t>
              </a:r>
            </a:p>
            <a:p>
              <a:pPr marL="285750" marR="0" lvl="0" indent="-285750" algn="just" rtl="1" fontAlgn="auto">
                <a:lnSpc>
                  <a:spcPct val="150000"/>
                </a:lnSpc>
                <a:spcBef>
                  <a:spcPts val="0"/>
                </a:spcBef>
                <a:spcAft>
                  <a:spcPts val="0"/>
                </a:spcAft>
                <a:buClr>
                  <a:srgbClr val="49701E"/>
                </a:buClr>
                <a:buSzTx/>
                <a:buFont typeface="Wingdings" panose="05000000000000000000" pitchFamily="2" charset="2"/>
                <a:buChar char="v"/>
                <a:tabLst/>
                <a:defRPr/>
              </a:pPr>
              <a:r>
                <a:rPr lang="ar-EG" sz="1400" kern="0" noProof="1">
                  <a:solidFill>
                    <a:srgbClr val="000000">
                      <a:lumMod val="65000"/>
                      <a:lumOff val="35000"/>
                    </a:srgbClr>
                  </a:solidFill>
                  <a:latin typeface="Alexandria" pitchFamily="2" charset="-78"/>
                  <a:cs typeface="Alexandria" pitchFamily="2" charset="-78"/>
                </a:rPr>
                <a:t> استراتيجية القصص</a:t>
              </a:r>
              <a:endParaRPr lang="en-US" sz="1400" kern="0" noProof="1">
                <a:solidFill>
                  <a:srgbClr val="000000">
                    <a:lumMod val="65000"/>
                    <a:lumOff val="35000"/>
                  </a:srgbClr>
                </a:solidFill>
                <a:latin typeface="Alexandria" pitchFamily="2" charset="-78"/>
                <a:cs typeface="Alexandria" pitchFamily="2" charset="-78"/>
              </a:endParaRPr>
            </a:p>
          </p:txBody>
        </p:sp>
      </p:grpSp>
      <p:grpSp>
        <p:nvGrpSpPr>
          <p:cNvPr id="47" name="Group 46">
            <a:extLst>
              <a:ext uri="{FF2B5EF4-FFF2-40B4-BE49-F238E27FC236}">
                <a16:creationId xmlns:a16="http://schemas.microsoft.com/office/drawing/2014/main" id="{72D7C87E-4B10-530A-3A72-AD2F281442B5}"/>
              </a:ext>
            </a:extLst>
          </p:cNvPr>
          <p:cNvGrpSpPr/>
          <p:nvPr/>
        </p:nvGrpSpPr>
        <p:grpSpPr>
          <a:xfrm>
            <a:off x="545229" y="1811417"/>
            <a:ext cx="4101198" cy="2077322"/>
            <a:chOff x="8642054" y="1253783"/>
            <a:chExt cx="3097777" cy="2769759"/>
          </a:xfrm>
        </p:grpSpPr>
        <p:sp>
          <p:nvSpPr>
            <p:cNvPr id="48" name="TextBox 47">
              <a:extLst>
                <a:ext uri="{FF2B5EF4-FFF2-40B4-BE49-F238E27FC236}">
                  <a16:creationId xmlns:a16="http://schemas.microsoft.com/office/drawing/2014/main" id="{AC6D62AB-6B77-3AEF-77E9-C37AB5C8921E}"/>
                </a:ext>
              </a:extLst>
            </p:cNvPr>
            <p:cNvSpPr txBox="1"/>
            <p:nvPr/>
          </p:nvSpPr>
          <p:spPr>
            <a:xfrm>
              <a:off x="8813751" y="1253783"/>
              <a:ext cx="2926080" cy="451405"/>
            </a:xfrm>
            <a:prstGeom prst="rect">
              <a:avLst/>
            </a:prstGeom>
            <a:noFill/>
          </p:spPr>
          <p:txBody>
            <a:bodyPr wrap="square" lIns="0" rIns="0" rtlCol="0" anchor="b">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b="1" kern="0" noProof="1">
                  <a:solidFill>
                    <a:srgbClr val="F15F47"/>
                  </a:solidFill>
                  <a:latin typeface="Alexandria" pitchFamily="2" charset="-78"/>
                  <a:cs typeface="Alexandria" pitchFamily="2" charset="-78"/>
                </a:rPr>
                <a:t>استراتيجيات التأثير الاجتماعي والسلوكي</a:t>
              </a:r>
              <a:endParaRPr kumimoji="0" lang="en-US" sz="1600" b="1" i="0" u="none" strike="noStrike" kern="0" cap="none" spc="0" normalizeH="0" baseline="0" noProof="1">
                <a:ln>
                  <a:noFill/>
                </a:ln>
                <a:solidFill>
                  <a:srgbClr val="F15F47"/>
                </a:solidFill>
                <a:effectLst/>
                <a:uLnTx/>
                <a:uFillTx/>
                <a:latin typeface="Alexandria" pitchFamily="2" charset="-78"/>
                <a:cs typeface="Alexandria" pitchFamily="2" charset="-78"/>
              </a:endParaRPr>
            </a:p>
          </p:txBody>
        </p:sp>
        <p:sp>
          <p:nvSpPr>
            <p:cNvPr id="49" name="TextBox 48">
              <a:extLst>
                <a:ext uri="{FF2B5EF4-FFF2-40B4-BE49-F238E27FC236}">
                  <a16:creationId xmlns:a16="http://schemas.microsoft.com/office/drawing/2014/main" id="{F7730BB5-DE1B-CB4B-A2E8-756EE9193A11}"/>
                </a:ext>
              </a:extLst>
            </p:cNvPr>
            <p:cNvSpPr txBox="1"/>
            <p:nvPr/>
          </p:nvSpPr>
          <p:spPr>
            <a:xfrm>
              <a:off x="8642054" y="1794644"/>
              <a:ext cx="2926080" cy="2228898"/>
            </a:xfrm>
            <a:prstGeom prst="rect">
              <a:avLst/>
            </a:prstGeom>
            <a:noFill/>
          </p:spPr>
          <p:txBody>
            <a:bodyPr wrap="square" lIns="0" rIns="0" rtlCol="0" anchor="t">
              <a:spAutoFit/>
            </a:bodyPr>
            <a:lstStyle/>
            <a:p>
              <a:pPr marL="285750" marR="0" lvl="0" indent="-285750" algn="just" rtl="1" fontAlgn="auto">
                <a:lnSpc>
                  <a:spcPct val="150000"/>
                </a:lnSpc>
                <a:spcBef>
                  <a:spcPts val="0"/>
                </a:spcBef>
                <a:spcAft>
                  <a:spcPts val="0"/>
                </a:spcAft>
                <a:buClr>
                  <a:srgbClr val="FF0000"/>
                </a:buClr>
                <a:buSzTx/>
                <a:buFont typeface="Wingdings" panose="05000000000000000000" pitchFamily="2" charset="2"/>
                <a:buChar char="v"/>
                <a:tabLst/>
                <a:defRPr/>
              </a:pPr>
              <a:r>
                <a:rPr lang="ar-EG" sz="1400" kern="0" noProof="1">
                  <a:solidFill>
                    <a:srgbClr val="000000">
                      <a:lumMod val="65000"/>
                      <a:lumOff val="35000"/>
                    </a:srgbClr>
                  </a:solidFill>
                  <a:latin typeface="Alexandria" pitchFamily="2" charset="-78"/>
                  <a:cs typeface="Alexandria" pitchFamily="2" charset="-78"/>
                </a:rPr>
                <a:t>استراتيجية الإثبات الاجتماعي</a:t>
              </a:r>
            </a:p>
            <a:p>
              <a:pPr marL="285750" marR="0" lvl="0" indent="-285750" algn="just" rtl="1" fontAlgn="auto">
                <a:lnSpc>
                  <a:spcPct val="150000"/>
                </a:lnSpc>
                <a:spcBef>
                  <a:spcPts val="0"/>
                </a:spcBef>
                <a:spcAft>
                  <a:spcPts val="0"/>
                </a:spcAft>
                <a:buClr>
                  <a:srgbClr val="FF0000"/>
                </a:buClr>
                <a:buSzTx/>
                <a:buFont typeface="Wingdings" panose="05000000000000000000" pitchFamily="2" charset="2"/>
                <a:buChar char="v"/>
                <a:tabLst/>
                <a:defRPr/>
              </a:pPr>
              <a:r>
                <a:rPr lang="ar-EG" sz="1400" kern="0" noProof="1">
                  <a:solidFill>
                    <a:srgbClr val="000000">
                      <a:lumMod val="65000"/>
                      <a:lumOff val="35000"/>
                    </a:srgbClr>
                  </a:solidFill>
                  <a:latin typeface="Alexandria" pitchFamily="2" charset="-78"/>
                  <a:cs typeface="Alexandria" pitchFamily="2" charset="-78"/>
                </a:rPr>
                <a:t>استراتيجية السلطة.</a:t>
              </a:r>
            </a:p>
            <a:p>
              <a:pPr marL="285750" marR="0" lvl="0" indent="-285750" algn="just" rtl="1" fontAlgn="auto">
                <a:lnSpc>
                  <a:spcPct val="150000"/>
                </a:lnSpc>
                <a:spcBef>
                  <a:spcPts val="0"/>
                </a:spcBef>
                <a:spcAft>
                  <a:spcPts val="0"/>
                </a:spcAft>
                <a:buClr>
                  <a:srgbClr val="FF0000"/>
                </a:buClr>
                <a:buSzTx/>
                <a:buFont typeface="Wingdings" panose="05000000000000000000" pitchFamily="2" charset="2"/>
                <a:buChar char="v"/>
                <a:tabLst/>
                <a:defRPr/>
              </a:pPr>
              <a:r>
                <a:rPr lang="ar-EG" sz="1400" kern="0" noProof="1">
                  <a:solidFill>
                    <a:srgbClr val="000000">
                      <a:lumMod val="65000"/>
                      <a:lumOff val="35000"/>
                    </a:srgbClr>
                  </a:solidFill>
                  <a:latin typeface="Alexandria" pitchFamily="2" charset="-78"/>
                  <a:cs typeface="Alexandria" pitchFamily="2" charset="-78"/>
                </a:rPr>
                <a:t>استراتيجية الجاذبية</a:t>
              </a:r>
            </a:p>
            <a:p>
              <a:pPr marL="285750" marR="0" lvl="0" indent="-285750" algn="just" rtl="1" fontAlgn="auto">
                <a:lnSpc>
                  <a:spcPct val="150000"/>
                </a:lnSpc>
                <a:spcBef>
                  <a:spcPts val="0"/>
                </a:spcBef>
                <a:spcAft>
                  <a:spcPts val="0"/>
                </a:spcAft>
                <a:buClr>
                  <a:srgbClr val="FF0000"/>
                </a:buClr>
                <a:buSzTx/>
                <a:buFont typeface="Wingdings" panose="05000000000000000000" pitchFamily="2" charset="2"/>
                <a:buChar char="v"/>
                <a:tabLst/>
                <a:defRPr/>
              </a:pPr>
              <a:r>
                <a:rPr lang="ar-EG" sz="1400" kern="0" noProof="1">
                  <a:solidFill>
                    <a:srgbClr val="000000">
                      <a:lumMod val="65000"/>
                      <a:lumOff val="35000"/>
                    </a:srgbClr>
                  </a:solidFill>
                  <a:latin typeface="Alexandria" pitchFamily="2" charset="-78"/>
                  <a:cs typeface="Alexandria" pitchFamily="2" charset="-78"/>
                </a:rPr>
                <a:t>استراتيجية الندرة</a:t>
              </a:r>
            </a:p>
            <a:p>
              <a:pPr marL="285750" marR="0" lvl="0" indent="-285750" algn="just" rtl="1" fontAlgn="auto">
                <a:lnSpc>
                  <a:spcPct val="150000"/>
                </a:lnSpc>
                <a:spcBef>
                  <a:spcPts val="0"/>
                </a:spcBef>
                <a:spcAft>
                  <a:spcPts val="0"/>
                </a:spcAft>
                <a:buClr>
                  <a:srgbClr val="FF0000"/>
                </a:buClr>
                <a:buSzTx/>
                <a:buFont typeface="Wingdings" panose="05000000000000000000" pitchFamily="2" charset="2"/>
                <a:buChar char="v"/>
                <a:tabLst/>
                <a:defRPr/>
              </a:pPr>
              <a:r>
                <a:rPr lang="ar-EG" sz="1400" kern="0" noProof="1">
                  <a:solidFill>
                    <a:srgbClr val="000000">
                      <a:lumMod val="65000"/>
                      <a:lumOff val="35000"/>
                    </a:srgbClr>
                  </a:solidFill>
                  <a:latin typeface="Alexandria" pitchFamily="2" charset="-78"/>
                  <a:cs typeface="Alexandria" pitchFamily="2" charset="-78"/>
                </a:rPr>
                <a:t>استراتيجية التبادل أو المعاملة بالمثل</a:t>
              </a:r>
              <a:endParaRPr lang="en-US" sz="1400" kern="0" noProof="1">
                <a:solidFill>
                  <a:srgbClr val="000000">
                    <a:lumMod val="65000"/>
                    <a:lumOff val="35000"/>
                  </a:srgbClr>
                </a:solidFill>
                <a:latin typeface="Alexandria" pitchFamily="2" charset="-78"/>
                <a:cs typeface="Alexandria" pitchFamily="2" charset="-78"/>
              </a:endParaRPr>
            </a:p>
          </p:txBody>
        </p:sp>
      </p:grpSp>
    </p:spTree>
    <p:extLst>
      <p:ext uri="{BB962C8B-B14F-4D97-AF65-F5344CB8AC3E}">
        <p14:creationId xmlns:p14="http://schemas.microsoft.com/office/powerpoint/2010/main" val="105362580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B007C-AF93-1B58-5812-02DF4A17323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1DD80F-D6D1-DC4C-13C4-70AC37A60620}"/>
              </a:ext>
            </a:extLst>
          </p:cNvPr>
          <p:cNvSpPr/>
          <p:nvPr/>
        </p:nvSpPr>
        <p:spPr>
          <a:xfrm flipV="1">
            <a:off x="2626179" y="546619"/>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DB3E008-BD89-A1DE-D670-FF1E68431716}"/>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C6811F3-C9E7-52EF-1CBA-07F29EDC3DAA}"/>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14B8B08-1886-C35E-805F-CA7A44EE9B1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5D08E84-3A67-5D26-9206-8C4D847803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33AF79A-F0CB-0B74-ABD6-FF1834702C05}"/>
              </a:ext>
            </a:extLst>
          </p:cNvPr>
          <p:cNvSpPr/>
          <p:nvPr/>
        </p:nvSpPr>
        <p:spPr>
          <a:xfrm>
            <a:off x="2668454" y="622531"/>
            <a:ext cx="692687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أولاً: الاستراتيجيات النفسية والمعرفية </a:t>
            </a:r>
          </a:p>
        </p:txBody>
      </p:sp>
      <p:sp>
        <p:nvSpPr>
          <p:cNvPr id="10" name="TextBox 9">
            <a:extLst>
              <a:ext uri="{FF2B5EF4-FFF2-40B4-BE49-F238E27FC236}">
                <a16:creationId xmlns:a16="http://schemas.microsoft.com/office/drawing/2014/main" id="{86A629C5-86CB-6CB6-05FB-600E14A4B2FF}"/>
              </a:ext>
            </a:extLst>
          </p:cNvPr>
          <p:cNvSpPr txBox="1"/>
          <p:nvPr/>
        </p:nvSpPr>
        <p:spPr>
          <a:xfrm>
            <a:off x="5921827" y="1522846"/>
            <a:ext cx="5783550" cy="1615122"/>
          </a:xfrm>
          <a:prstGeom prst="rect">
            <a:avLst/>
          </a:prstGeom>
          <a:noFill/>
        </p:spPr>
        <p:txBody>
          <a:bodyPr wrap="square" rtlCol="1">
            <a:spAutoFit/>
          </a:bodyPr>
          <a:lstStyle/>
          <a:p>
            <a:pPr marL="342900" indent="-342900" algn="just" rtl="1">
              <a:lnSpc>
                <a:spcPct val="150000"/>
              </a:lnSpc>
              <a:buAutoNum type="arabicPeriod"/>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استراتيجية النداء العاطفي </a:t>
            </a:r>
            <a:r>
              <a:rPr kumimoji="0" lang="en-US"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Emotional Appeal</a:t>
            </a: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تستخدم المشاعر (مثل الخوف، الحب، الفخر، الحزن) لتوليد استجابة وجدانية.فعالة في الحملات الإنسانية والصحية.</a:t>
            </a:r>
          </a:p>
          <a:p>
            <a:pPr algn="just" rtl="1">
              <a:lnSpc>
                <a:spcPct val="150000"/>
              </a:lnSpc>
            </a:pPr>
            <a:r>
              <a:rPr lang="ar-EG" b="1" dirty="0">
                <a:solidFill>
                  <a:srgbClr val="00B0F0"/>
                </a:solidFill>
                <a:latin typeface="Alexandria" pitchFamily="2" charset="-78"/>
                <a:cs typeface="Alexandria" pitchFamily="2" charset="-78"/>
              </a:rPr>
              <a:t>مثال: </a:t>
            </a:r>
            <a:r>
              <a:rPr lang="ar-EG" sz="1600" dirty="0">
                <a:solidFill>
                  <a:prstClr val="black"/>
                </a:solidFill>
                <a:latin typeface="Alexandria" pitchFamily="2" charset="-78"/>
                <a:cs typeface="Alexandria" pitchFamily="2" charset="-78"/>
              </a:rPr>
              <a:t>عرض طفل مريض في حملة تبرعات.</a:t>
            </a:r>
          </a:p>
        </p:txBody>
      </p:sp>
      <p:sp>
        <p:nvSpPr>
          <p:cNvPr id="4" name="TextBox 3">
            <a:extLst>
              <a:ext uri="{FF2B5EF4-FFF2-40B4-BE49-F238E27FC236}">
                <a16:creationId xmlns:a16="http://schemas.microsoft.com/office/drawing/2014/main" id="{8A781475-929F-5437-CFF4-CBB60020719B}"/>
              </a:ext>
            </a:extLst>
          </p:cNvPr>
          <p:cNvSpPr txBox="1"/>
          <p:nvPr/>
        </p:nvSpPr>
        <p:spPr>
          <a:xfrm>
            <a:off x="5851488" y="3248730"/>
            <a:ext cx="5853887" cy="1615122"/>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2. استراتيجية النداء المنطقي </a:t>
            </a:r>
            <a:r>
              <a:rPr kumimoji="0" lang="en-US"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Rational Appeal</a:t>
            </a: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تعتمد على تقديم معلومات وأدلة وإحصاءات لإقناع العقل، وهي تناسب الجمهور المتعلم أو المتخصص.</a:t>
            </a:r>
          </a:p>
          <a:p>
            <a:pPr algn="just" rtl="1">
              <a:lnSpc>
                <a:spcPct val="150000"/>
              </a:lnSpc>
            </a:pPr>
            <a:r>
              <a:rPr lang="ar-EG"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إ</a:t>
            </a:r>
            <a:r>
              <a:rPr lang="ar-EG" sz="1600" dirty="0">
                <a:solidFill>
                  <a:prstClr val="black"/>
                </a:solidFill>
                <a:latin typeface="Alexandria" pitchFamily="2" charset="-78"/>
                <a:cs typeface="Alexandria" pitchFamily="2" charset="-78"/>
              </a:rPr>
              <a:t>علان دواء يشرح مكوناته وفعاليته.</a:t>
            </a:r>
          </a:p>
        </p:txBody>
      </p:sp>
      <p:sp>
        <p:nvSpPr>
          <p:cNvPr id="6" name="TextBox 5">
            <a:extLst>
              <a:ext uri="{FF2B5EF4-FFF2-40B4-BE49-F238E27FC236}">
                <a16:creationId xmlns:a16="http://schemas.microsoft.com/office/drawing/2014/main" id="{D41A2D9B-B842-4834-6445-09B5919AE82D}"/>
              </a:ext>
            </a:extLst>
          </p:cNvPr>
          <p:cNvSpPr txBox="1"/>
          <p:nvPr/>
        </p:nvSpPr>
        <p:spPr>
          <a:xfrm>
            <a:off x="5921827" y="4974615"/>
            <a:ext cx="5783548" cy="1245790"/>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3. استراتيجية المقارنة </a:t>
            </a:r>
            <a:r>
              <a:rPr kumimoji="0" lang="en-US"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Comparative Strategy</a:t>
            </a: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تُظهر المنتج أو الفكرة مقارنة ببدائل أخرى لإبراز التميز.</a:t>
            </a:r>
          </a:p>
          <a:p>
            <a:pPr algn="just" rtl="1">
              <a:lnSpc>
                <a:spcPct val="150000"/>
              </a:lnSpc>
            </a:pPr>
            <a:r>
              <a:rPr lang="ar-EG"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منتجنا أقوى من </a:t>
            </a:r>
            <a:r>
              <a:rPr lang="en-US" sz="1600" dirty="0">
                <a:latin typeface="Alexandria" pitchFamily="2" charset="-78"/>
                <a:cs typeface="Alexandria" pitchFamily="2" charset="-78"/>
              </a:rPr>
              <a:t>X </a:t>
            </a:r>
            <a:r>
              <a:rPr lang="ar-EG" sz="1600" dirty="0">
                <a:latin typeface="Alexandria" pitchFamily="2" charset="-78"/>
                <a:cs typeface="Alexandria" pitchFamily="2" charset="-78"/>
              </a:rPr>
              <a:t>بنسبة 40%.</a:t>
            </a:r>
            <a:endParaRPr lang="ar-EG" sz="1600" dirty="0">
              <a:solidFill>
                <a:prstClr val="black"/>
              </a:solidFill>
              <a:latin typeface="Alexandria" pitchFamily="2" charset="-78"/>
              <a:cs typeface="Alexandria" pitchFamily="2" charset="-78"/>
            </a:endParaRPr>
          </a:p>
        </p:txBody>
      </p:sp>
      <p:sp>
        <p:nvSpPr>
          <p:cNvPr id="7" name="TextBox 6">
            <a:extLst>
              <a:ext uri="{FF2B5EF4-FFF2-40B4-BE49-F238E27FC236}">
                <a16:creationId xmlns:a16="http://schemas.microsoft.com/office/drawing/2014/main" id="{A4740DA9-4517-721C-201C-53F3484438DE}"/>
              </a:ext>
            </a:extLst>
          </p:cNvPr>
          <p:cNvSpPr txBox="1"/>
          <p:nvPr/>
        </p:nvSpPr>
        <p:spPr>
          <a:xfrm>
            <a:off x="448483" y="1538439"/>
            <a:ext cx="5292034" cy="1989712"/>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4. استراتيجية الاتساق </a:t>
            </a:r>
            <a:r>
              <a:rPr kumimoji="0" lang="en-US"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Consistency Strategy</a:t>
            </a: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تعتمد على رغبة الناس في أن يكونوا متسقين مع مواقفهم السابقة.</a:t>
            </a:r>
          </a:p>
          <a:p>
            <a:pPr algn="just" rtl="1">
              <a:lnSpc>
                <a:spcPct val="150000"/>
              </a:lnSpc>
            </a:pPr>
            <a:r>
              <a:rPr lang="ar-EG"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أن تحتوى الحملة على عبارة: "لقد تعهدت معنا سابقًا، استمر في دعمنا".</a:t>
            </a:r>
            <a:endParaRPr lang="ar-EG" sz="14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31407248-046A-A637-70D9-B69B48A57DC3}"/>
              </a:ext>
            </a:extLst>
          </p:cNvPr>
          <p:cNvSpPr txBox="1"/>
          <p:nvPr/>
        </p:nvSpPr>
        <p:spPr>
          <a:xfrm>
            <a:off x="406098" y="3925489"/>
            <a:ext cx="5320506" cy="2405210"/>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5. استراتيجية التنافر المعرفي </a:t>
            </a:r>
            <a:r>
              <a:rPr kumimoji="0" lang="en-US"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Cognitive Dissonance Strategy</a:t>
            </a: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تُحدث حالة من التوتر النفسي لدى المتلقي بين ما يفعله وما يؤمن به، مما يدفعه لتغيير موقفه.</a:t>
            </a:r>
          </a:p>
          <a:p>
            <a:pPr algn="just" rtl="1">
              <a:lnSpc>
                <a:spcPct val="150000"/>
              </a:lnSpc>
            </a:pPr>
            <a:r>
              <a:rPr lang="ar-EG" b="1" dirty="0">
                <a:solidFill>
                  <a:srgbClr val="00B0F0"/>
                </a:solidFill>
                <a:latin typeface="Alexandria" pitchFamily="2" charset="-78"/>
                <a:cs typeface="Alexandria" pitchFamily="2" charset="-78"/>
              </a:rPr>
              <a:t>مثال: </a:t>
            </a:r>
            <a:r>
              <a:rPr lang="ar-EG" sz="1600" b="1" dirty="0">
                <a:solidFill>
                  <a:srgbClr val="00B0F0"/>
                </a:solidFill>
                <a:latin typeface="Alexandria" pitchFamily="2" charset="-78"/>
                <a:cs typeface="Alexandria" pitchFamily="2" charset="-78"/>
              </a:rPr>
              <a:t> </a:t>
            </a:r>
            <a:r>
              <a:rPr lang="ar-EG" sz="1600" dirty="0">
                <a:latin typeface="Alexandria" pitchFamily="2" charset="-78"/>
                <a:cs typeface="Alexandria" pitchFamily="2" charset="-78"/>
              </a:rPr>
              <a:t>أن تحتوى الحملة على عبارة: "إذا كنت تحب بيئتك، لماذا لا تستخدم منتجات صديقة للبيئة؟"</a:t>
            </a:r>
          </a:p>
        </p:txBody>
      </p:sp>
      <p:cxnSp>
        <p:nvCxnSpPr>
          <p:cNvPr id="9" name="Straight Connector 8">
            <a:extLst>
              <a:ext uri="{FF2B5EF4-FFF2-40B4-BE49-F238E27FC236}">
                <a16:creationId xmlns:a16="http://schemas.microsoft.com/office/drawing/2014/main" id="{862C664C-5EB8-76D4-EE73-9B6BB45AB6C9}"/>
              </a:ext>
            </a:extLst>
          </p:cNvPr>
          <p:cNvCxnSpPr>
            <a:cxnSpLocks/>
          </p:cNvCxnSpPr>
          <p:nvPr/>
        </p:nvCxnSpPr>
        <p:spPr>
          <a:xfrm>
            <a:off x="5851488" y="1727200"/>
            <a:ext cx="0" cy="4493205"/>
          </a:xfrm>
          <a:prstGeom prst="line">
            <a:avLst/>
          </a:prstGeom>
          <a:ln w="28575"/>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69146160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A4FEB1-AF44-CB89-7FD3-4F5B6D44EEB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6A91CD0-1071-4A91-8889-AC4684F4A0AF}"/>
              </a:ext>
            </a:extLst>
          </p:cNvPr>
          <p:cNvSpPr/>
          <p:nvPr/>
        </p:nvSpPr>
        <p:spPr>
          <a:xfrm flipV="1">
            <a:off x="2626178" y="455181"/>
            <a:ext cx="907920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483691E-0A66-61D3-182E-D00FEA51F20B}"/>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F9C7D2A-0E52-6275-5A6E-4D38B3EA2138}"/>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3431149-9959-6F21-7BC0-FF02D75B8025}"/>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5C207D0-3069-D79D-AE02-7EC63759F1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cxnSp>
        <p:nvCxnSpPr>
          <p:cNvPr id="9" name="Straight Connector 8">
            <a:extLst>
              <a:ext uri="{FF2B5EF4-FFF2-40B4-BE49-F238E27FC236}">
                <a16:creationId xmlns:a16="http://schemas.microsoft.com/office/drawing/2014/main" id="{4EB06CE9-70E9-1AD5-6487-491F185A5420}"/>
              </a:ext>
            </a:extLst>
          </p:cNvPr>
          <p:cNvCxnSpPr>
            <a:cxnSpLocks/>
          </p:cNvCxnSpPr>
          <p:nvPr/>
        </p:nvCxnSpPr>
        <p:spPr>
          <a:xfrm>
            <a:off x="5921827" y="1727200"/>
            <a:ext cx="0" cy="3320551"/>
          </a:xfrm>
          <a:prstGeom prst="line">
            <a:avLst/>
          </a:prstGeom>
          <a:ln w="28575"/>
        </p:spPr>
        <p:style>
          <a:lnRef idx="3">
            <a:schemeClr val="accent5"/>
          </a:lnRef>
          <a:fillRef idx="0">
            <a:schemeClr val="accent5"/>
          </a:fillRef>
          <a:effectRef idx="2">
            <a:schemeClr val="accent5"/>
          </a:effectRef>
          <a:fontRef idx="minor">
            <a:schemeClr val="tx1"/>
          </a:fontRef>
        </p:style>
      </p:cxnSp>
      <p:sp>
        <p:nvSpPr>
          <p:cNvPr id="11" name="Rectangle: Rounded Corners 10">
            <a:extLst>
              <a:ext uri="{FF2B5EF4-FFF2-40B4-BE49-F238E27FC236}">
                <a16:creationId xmlns:a16="http://schemas.microsoft.com/office/drawing/2014/main" id="{A87AE5DC-ABD8-A3FE-708D-651627AEDE5D}"/>
              </a:ext>
            </a:extLst>
          </p:cNvPr>
          <p:cNvSpPr/>
          <p:nvPr/>
        </p:nvSpPr>
        <p:spPr>
          <a:xfrm>
            <a:off x="2668454" y="622531"/>
            <a:ext cx="692687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ثانيًا: استراتيجيات التأثير الاجتماعي والسلوكي</a:t>
            </a:r>
          </a:p>
        </p:txBody>
      </p:sp>
      <p:sp>
        <p:nvSpPr>
          <p:cNvPr id="12" name="TextBox 11">
            <a:extLst>
              <a:ext uri="{FF2B5EF4-FFF2-40B4-BE49-F238E27FC236}">
                <a16:creationId xmlns:a16="http://schemas.microsoft.com/office/drawing/2014/main" id="{8519BAE0-2EF0-9A33-0497-9ADC945D69A3}"/>
              </a:ext>
            </a:extLst>
          </p:cNvPr>
          <p:cNvSpPr txBox="1"/>
          <p:nvPr/>
        </p:nvSpPr>
        <p:spPr>
          <a:xfrm>
            <a:off x="6037665" y="1479045"/>
            <a:ext cx="5667714" cy="1615122"/>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6. استراتيجية الإثبات الاجتماعي </a:t>
            </a:r>
            <a:r>
              <a:rPr kumimoji="0" lang="en-US"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Social Proof</a:t>
            </a: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يعتمد على فكرة "الجميع يفعل ذلك"، مما يدفع الفرد للانضمام للغالبية.</a:t>
            </a:r>
          </a:p>
          <a:p>
            <a:pPr algn="just" rtl="1">
              <a:lnSpc>
                <a:spcPct val="150000"/>
              </a:lnSpc>
            </a:pPr>
            <a:r>
              <a:rPr lang="ar-EG" b="1" dirty="0">
                <a:solidFill>
                  <a:srgbClr val="00B0F0"/>
                </a:solidFill>
                <a:latin typeface="Alexandria" pitchFamily="2" charset="-78"/>
                <a:cs typeface="Alexandria" pitchFamily="2" charset="-78"/>
              </a:rPr>
              <a:t>مثال: </a:t>
            </a:r>
            <a:r>
              <a:rPr lang="ar-EG" sz="1600" dirty="0">
                <a:solidFill>
                  <a:prstClr val="black"/>
                </a:solidFill>
                <a:latin typeface="Alexandria" pitchFamily="2" charset="-78"/>
                <a:cs typeface="Alexandria" pitchFamily="2" charset="-78"/>
              </a:rPr>
              <a:t>"أكثر من مليون شخص يستخدمون تطبيقنا".</a:t>
            </a:r>
          </a:p>
        </p:txBody>
      </p:sp>
      <p:sp>
        <p:nvSpPr>
          <p:cNvPr id="13" name="TextBox 12">
            <a:extLst>
              <a:ext uri="{FF2B5EF4-FFF2-40B4-BE49-F238E27FC236}">
                <a16:creationId xmlns:a16="http://schemas.microsoft.com/office/drawing/2014/main" id="{15D9F348-113C-DA97-FD17-9A88B844AF0F}"/>
              </a:ext>
            </a:extLst>
          </p:cNvPr>
          <p:cNvSpPr txBox="1"/>
          <p:nvPr/>
        </p:nvSpPr>
        <p:spPr>
          <a:xfrm>
            <a:off x="6532821" y="3513322"/>
            <a:ext cx="5130403" cy="1615122"/>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7. استراتيجية السلطة </a:t>
            </a:r>
            <a:r>
              <a:rPr kumimoji="0" lang="en-US"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Authority Strategy</a:t>
            </a: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استخدام أشخاص ذوي سلطة أو خبرة لكسب ثقة الجمهور.</a:t>
            </a:r>
          </a:p>
          <a:p>
            <a:pPr algn="just" rtl="1">
              <a:lnSpc>
                <a:spcPct val="150000"/>
              </a:lnSpc>
            </a:pPr>
            <a:r>
              <a:rPr lang="ar-EG"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إعلان دواء يقدمه طبيب مشهور.</a:t>
            </a:r>
            <a:endParaRPr lang="ar-EG" sz="1600" dirty="0">
              <a:solidFill>
                <a:prstClr val="black"/>
              </a:solidFill>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20EB4CC-16E6-304B-CC5D-C4121FFCC384}"/>
              </a:ext>
            </a:extLst>
          </p:cNvPr>
          <p:cNvSpPr txBox="1"/>
          <p:nvPr/>
        </p:nvSpPr>
        <p:spPr>
          <a:xfrm>
            <a:off x="254117" y="1453133"/>
            <a:ext cx="5472488" cy="1245790"/>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8. استراتيجية الجاذبية </a:t>
            </a:r>
            <a:r>
              <a:rPr kumimoji="0" lang="en-US"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Attractiveness Strategy</a:t>
            </a: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استخدام شخصيات جذابة بصريًا أو عاطفيًا لتحقيق التأثير.</a:t>
            </a:r>
          </a:p>
          <a:p>
            <a:pPr algn="just" rtl="1">
              <a:lnSpc>
                <a:spcPct val="150000"/>
              </a:lnSpc>
            </a:pPr>
            <a:r>
              <a:rPr lang="ar-EG"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نجم رياضي يروّج لمنتج رياضي.</a:t>
            </a:r>
            <a:endParaRPr lang="ar-EG" sz="1600" dirty="0">
              <a:solidFill>
                <a:prstClr val="black"/>
              </a:solidFill>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A9E29CAB-C86F-A9FD-69B5-3D307A7027C5}"/>
              </a:ext>
            </a:extLst>
          </p:cNvPr>
          <p:cNvSpPr txBox="1"/>
          <p:nvPr/>
        </p:nvSpPr>
        <p:spPr>
          <a:xfrm>
            <a:off x="370099" y="3432629"/>
            <a:ext cx="5239981" cy="1615122"/>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9. استراتيجية الندرة </a:t>
            </a:r>
            <a:r>
              <a:rPr kumimoji="0" lang="en-US"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Scarcity Strategy</a:t>
            </a: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إثارة الإقناع من خلال عرض المنتج أو الفكرة على أنها نادرة أو محدودة.</a:t>
            </a:r>
          </a:p>
          <a:p>
            <a:pPr algn="just" rtl="1">
              <a:lnSpc>
                <a:spcPct val="150000"/>
              </a:lnSpc>
            </a:pPr>
            <a:r>
              <a:rPr lang="ar-EG"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"الكمية محدودة – سارع الآن!".</a:t>
            </a:r>
            <a:endParaRPr lang="ar-EG" sz="1600" dirty="0">
              <a:solidFill>
                <a:prstClr val="black"/>
              </a:solidFill>
              <a:latin typeface="Alexandria" pitchFamily="2" charset="-78"/>
              <a:cs typeface="Alexandria" pitchFamily="2" charset="-78"/>
            </a:endParaRPr>
          </a:p>
        </p:txBody>
      </p:sp>
      <p:sp>
        <p:nvSpPr>
          <p:cNvPr id="19" name="TextBox 18">
            <a:extLst>
              <a:ext uri="{FF2B5EF4-FFF2-40B4-BE49-F238E27FC236}">
                <a16:creationId xmlns:a16="http://schemas.microsoft.com/office/drawing/2014/main" id="{093572CC-BB88-1537-675B-56E12C3CEE20}"/>
              </a:ext>
            </a:extLst>
          </p:cNvPr>
          <p:cNvSpPr txBox="1"/>
          <p:nvPr/>
        </p:nvSpPr>
        <p:spPr>
          <a:xfrm>
            <a:off x="1483392" y="5310077"/>
            <a:ext cx="8111936" cy="1245790"/>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10. استراتيجية التبادل أو المعاملة بالمثل  </a:t>
            </a:r>
            <a:r>
              <a:rPr kumimoji="0" lang="en-US"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Reciprocity Strategy</a:t>
            </a: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تقوم على مبدأ: "أعطني، أعطيك". يشعر المتلقي بواجب الرد على من يقدم له شيئًا.</a:t>
            </a:r>
          </a:p>
          <a:p>
            <a:pPr algn="just" rtl="1">
              <a:lnSpc>
                <a:spcPct val="150000"/>
              </a:lnSpc>
            </a:pPr>
            <a:r>
              <a:rPr lang="ar-EG"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شركة تقدم هدية مجانية مقابل الاشتراك في خدمة.</a:t>
            </a:r>
            <a:endParaRPr lang="ar-EG" sz="1600"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32421146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429001-2CA8-4E38-97FB-8FDAFC9C66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2CC099-24C5-3CB7-55EC-FE984061AB32}"/>
              </a:ext>
            </a:extLst>
          </p:cNvPr>
          <p:cNvSpPr/>
          <p:nvPr/>
        </p:nvSpPr>
        <p:spPr>
          <a:xfrm flipV="1">
            <a:off x="2626178" y="452197"/>
            <a:ext cx="8995805" cy="4870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059086E-734A-3599-4CAD-FA38C72BEC58}"/>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8BEBD9-FEBE-5749-5A8A-E13BB11D5D92}"/>
              </a:ext>
            </a:extLst>
          </p:cNvPr>
          <p:cNvSpPr/>
          <p:nvPr/>
        </p:nvSpPr>
        <p:spPr>
          <a:xfrm>
            <a:off x="180431" y="1218000"/>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A1538961-96F0-D6C2-B897-57452A51F852}"/>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8BD8709-6AA7-60C7-53F0-A2D0778D8A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Rounded Corners 10">
            <a:extLst>
              <a:ext uri="{FF2B5EF4-FFF2-40B4-BE49-F238E27FC236}">
                <a16:creationId xmlns:a16="http://schemas.microsoft.com/office/drawing/2014/main" id="{C0C06E20-7E3A-1B24-23AB-A47738A845D0}"/>
              </a:ext>
            </a:extLst>
          </p:cNvPr>
          <p:cNvSpPr/>
          <p:nvPr/>
        </p:nvSpPr>
        <p:spPr>
          <a:xfrm>
            <a:off x="2668454" y="622531"/>
            <a:ext cx="692687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ثالثًا: استراتيجيات الرسائل واللغة</a:t>
            </a:r>
          </a:p>
        </p:txBody>
      </p:sp>
      <p:sp>
        <p:nvSpPr>
          <p:cNvPr id="12" name="TextBox 11">
            <a:extLst>
              <a:ext uri="{FF2B5EF4-FFF2-40B4-BE49-F238E27FC236}">
                <a16:creationId xmlns:a16="http://schemas.microsoft.com/office/drawing/2014/main" id="{810FE9B9-591A-A5FD-00D9-C08906B2CA59}"/>
              </a:ext>
            </a:extLst>
          </p:cNvPr>
          <p:cNvSpPr txBox="1"/>
          <p:nvPr/>
        </p:nvSpPr>
        <p:spPr>
          <a:xfrm>
            <a:off x="3138778" y="1898962"/>
            <a:ext cx="8367091" cy="1245790"/>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11. استراتيجية التكرار </a:t>
            </a:r>
            <a:r>
              <a:rPr kumimoji="0" lang="en-US"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Repetition Strategy</a:t>
            </a: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تكرار الرسالة يعزز من ترسيخها في الذاكرة.</a:t>
            </a:r>
          </a:p>
          <a:p>
            <a:pPr algn="just" rtl="1">
              <a:lnSpc>
                <a:spcPct val="150000"/>
              </a:lnSpc>
            </a:pPr>
            <a:r>
              <a:rPr lang="ar-EG" b="1" dirty="0">
                <a:solidFill>
                  <a:srgbClr val="00B0F0"/>
                </a:solidFill>
                <a:latin typeface="Alexandria" pitchFamily="2" charset="-78"/>
                <a:cs typeface="Alexandria" pitchFamily="2" charset="-78"/>
              </a:rPr>
              <a:t>مثال: </a:t>
            </a:r>
            <a:r>
              <a:rPr lang="ar-EG" sz="1600" dirty="0">
                <a:solidFill>
                  <a:prstClr val="black"/>
                </a:solidFill>
                <a:latin typeface="Alexandria" pitchFamily="2" charset="-78"/>
                <a:cs typeface="Alexandria" pitchFamily="2" charset="-78"/>
              </a:rPr>
              <a:t>تُستخدم في الإعلانات التجارية، والشعارات، والحملات السياسية.</a:t>
            </a:r>
          </a:p>
        </p:txBody>
      </p:sp>
      <p:sp>
        <p:nvSpPr>
          <p:cNvPr id="13" name="TextBox 12">
            <a:extLst>
              <a:ext uri="{FF2B5EF4-FFF2-40B4-BE49-F238E27FC236}">
                <a16:creationId xmlns:a16="http://schemas.microsoft.com/office/drawing/2014/main" id="{B82409F1-7978-8F43-61BE-D50F0C5906EC}"/>
              </a:ext>
            </a:extLst>
          </p:cNvPr>
          <p:cNvSpPr txBox="1"/>
          <p:nvPr/>
        </p:nvSpPr>
        <p:spPr>
          <a:xfrm>
            <a:off x="3784805" y="4225561"/>
            <a:ext cx="7837178" cy="1245790"/>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12. استراتيجية القصص  </a:t>
            </a:r>
            <a:r>
              <a:rPr kumimoji="0" lang="en-US"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Narrative/Storytelling Strategy</a:t>
            </a: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استخدام السرد القصصي لجذب الانتباه والتأثير في المتلقي.</a:t>
            </a:r>
          </a:p>
          <a:p>
            <a:pPr algn="just" rtl="1">
              <a:lnSpc>
                <a:spcPct val="150000"/>
              </a:lnSpc>
            </a:pPr>
            <a:r>
              <a:rPr lang="ar-EG" b="1" dirty="0">
                <a:solidFill>
                  <a:srgbClr val="00B0F0"/>
                </a:solidFill>
                <a:latin typeface="Alexandria" pitchFamily="2" charset="-78"/>
                <a:cs typeface="Alexandria" pitchFamily="2" charset="-78"/>
              </a:rPr>
              <a:t>مثال: </a:t>
            </a:r>
            <a:r>
              <a:rPr lang="ar-EG" sz="1600" dirty="0">
                <a:latin typeface="Alexandria" pitchFamily="2" charset="-78"/>
                <a:cs typeface="Alexandria" pitchFamily="2" charset="-78"/>
              </a:rPr>
              <a:t>حملة ترويجية تروي قصة نجاح حقيقية لمستفيد من المنتج.</a:t>
            </a:r>
            <a:endParaRPr lang="ar-EG" sz="1600" dirty="0">
              <a:solidFill>
                <a:prstClr val="black"/>
              </a:solidFill>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174C9C96-DDC0-8C04-56F8-4CE20DD6F0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1860" y="1722829"/>
            <a:ext cx="4762500" cy="4286250"/>
          </a:xfrm>
          <a:prstGeom prst="rect">
            <a:avLst/>
          </a:prstGeom>
        </p:spPr>
      </p:pic>
    </p:spTree>
    <p:extLst>
      <p:ext uri="{BB962C8B-B14F-4D97-AF65-F5344CB8AC3E}">
        <p14:creationId xmlns:p14="http://schemas.microsoft.com/office/powerpoint/2010/main" val="235111070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C8D186-1211-4E33-4A0E-4E2784905E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DA1004D-DA21-A171-A01E-7963E2B45254}"/>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4FAC0BE-ABD0-00EC-623C-2D249581EB71}"/>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2B2CE0F-4326-BB45-147C-AE9A26C1B522}"/>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a:t>تعمل هذه التقنيات على </a:t>
            </a:r>
            <a:r>
              <a:rPr lang="ar-EG" sz="1600" b="1"/>
              <a:t>تحفيز الاستجابة</a:t>
            </a:r>
            <a:r>
              <a:rPr lang="ar-EG" sz="160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68FC639-08D7-5D3F-8745-BE174B3FA0D9}"/>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62007DC-6ABD-C5BA-2359-F81CAC41D1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069158A-50F2-5BF7-D15D-65A1D9B4C6DB}"/>
              </a:ext>
            </a:extLst>
          </p:cNvPr>
          <p:cNvSpPr/>
          <p:nvPr/>
        </p:nvSpPr>
        <p:spPr>
          <a:xfrm>
            <a:off x="3261414" y="61800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تقنيات التأثير</a:t>
            </a:r>
          </a:p>
        </p:txBody>
      </p:sp>
      <p:sp>
        <p:nvSpPr>
          <p:cNvPr id="10" name="TextBox 9">
            <a:extLst>
              <a:ext uri="{FF2B5EF4-FFF2-40B4-BE49-F238E27FC236}">
                <a16:creationId xmlns:a16="http://schemas.microsoft.com/office/drawing/2014/main" id="{33940E40-05B3-BB0A-BF55-3706B57D5022}"/>
              </a:ext>
            </a:extLst>
          </p:cNvPr>
          <p:cNvSpPr txBox="1"/>
          <p:nvPr/>
        </p:nvSpPr>
        <p:spPr>
          <a:xfrm>
            <a:off x="558406" y="1522846"/>
            <a:ext cx="11146971" cy="1763368"/>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مفهوم التأثير :</a:t>
            </a:r>
          </a:p>
          <a:p>
            <a:pPr algn="just" rtl="1">
              <a:lnSpc>
                <a:spcPct val="150000"/>
              </a:lnSpc>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هو عملية تغيير أو توجيه أفكار أو مشاعر أو سلوكيات الأفراد أو الجماعات من خلال وسائل مباشرة أو غير مباشرة، دون استخدام الإكراه أو القوة.</a:t>
            </a:r>
          </a:p>
          <a:p>
            <a:pPr algn="just" rtl="1">
              <a:lnSpc>
                <a:spcPct val="150000"/>
              </a:lnSpc>
            </a:pP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ويُعد التأثير أحد مكونات التواصل الفعّال، حيث يسعى الشخص المؤثّر إلى إحداث استجابة معينة لدى الطرف الآخر، سواء عبر لغة الجسد، أو الكلمات، أو الرموز، أو السياق الاجتماعي، </a:t>
            </a:r>
            <a:r>
              <a:rPr lang="ar-EG" sz="1400" dirty="0">
                <a:solidFill>
                  <a:prstClr val="black"/>
                </a:solidFill>
                <a:latin typeface="Alexandria" pitchFamily="2" charset="-78"/>
                <a:cs typeface="Alexandria" pitchFamily="2" charset="-78"/>
              </a:rPr>
              <a:t>و</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يمكن أن يكون التأثير واعياً أو ضمنياً، </a:t>
            </a:r>
          </a:p>
          <a:p>
            <a:pPr algn="r" rtl="1">
              <a:lnSpc>
                <a:spcPct val="150000"/>
              </a:lnSpc>
            </a:pPr>
            <a:r>
              <a:rPr kumimoji="0" lang="ar-EG" sz="1400"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ويختلف عن الإقناع في أن التأثير قد يحدث دون الحاجة إلى تقديم حجج منطقية واضحة.</a:t>
            </a:r>
            <a:endParaRPr lang="ar-EG" sz="1400" b="1" dirty="0">
              <a:solidFill>
                <a:schemeClr val="accent2">
                  <a:lumMod val="75000"/>
                </a:schemeClr>
              </a:solidFill>
            </a:endParaRPr>
          </a:p>
        </p:txBody>
      </p:sp>
      <p:sp>
        <p:nvSpPr>
          <p:cNvPr id="6" name="TextBox 5">
            <a:extLst>
              <a:ext uri="{FF2B5EF4-FFF2-40B4-BE49-F238E27FC236}">
                <a16:creationId xmlns:a16="http://schemas.microsoft.com/office/drawing/2014/main" id="{0D70F625-63CC-C301-3A53-99FCD0B26C73}"/>
              </a:ext>
            </a:extLst>
          </p:cNvPr>
          <p:cNvSpPr txBox="1"/>
          <p:nvPr/>
        </p:nvSpPr>
        <p:spPr>
          <a:xfrm>
            <a:off x="4330839" y="3757596"/>
            <a:ext cx="7374537" cy="1671676"/>
          </a:xfrm>
          <a:prstGeom prst="rect">
            <a:avLst/>
          </a:prstGeom>
          <a:noFill/>
        </p:spPr>
        <p:txBody>
          <a:bodyPr wrap="square" rtlCol="1">
            <a:spAutoFit/>
          </a:bodyPr>
          <a:lstStyle/>
          <a:p>
            <a:pPr algn="just" rtl="1">
              <a:lnSpc>
                <a:spcPct val="150000"/>
              </a:lnSpc>
            </a:pPr>
            <a:r>
              <a:rPr lang="ar-EG" sz="1400" dirty="0">
                <a:solidFill>
                  <a:prstClr val="black"/>
                </a:solidFill>
                <a:latin typeface="Alexandria" pitchFamily="2" charset="-78"/>
                <a:cs typeface="Alexandria" pitchFamily="2" charset="-78"/>
              </a:rPr>
              <a:t>هي الأدوات والوسائل  التي تُستخدم لجعل الرسالة أكثر فاعلية وقوة في إحداث التغيير المطلوب. بهدف التأثير في أفكار أو مشاعر أو سلوكيات الأفراد بطريقة مباشرة أو غير مباشرة.</a:t>
            </a:r>
          </a:p>
          <a:p>
            <a:pPr algn="just" rtl="1">
              <a:lnSpc>
                <a:spcPct val="150000"/>
              </a:lnSpc>
            </a:pPr>
            <a:endParaRPr lang="ar-EG" sz="1400" dirty="0">
              <a:solidFill>
                <a:prstClr val="black"/>
              </a:solidFill>
              <a:latin typeface="Alexandria" pitchFamily="2" charset="-78"/>
              <a:cs typeface="Alexandria" pitchFamily="2" charset="-78"/>
            </a:endParaRPr>
          </a:p>
          <a:p>
            <a:pPr algn="just" rtl="1">
              <a:lnSpc>
                <a:spcPct val="150000"/>
              </a:lnSpc>
            </a:pPr>
            <a:r>
              <a:rPr lang="ar-EG" sz="1400" dirty="0">
                <a:solidFill>
                  <a:prstClr val="black"/>
                </a:solidFill>
                <a:latin typeface="Alexandria" pitchFamily="2" charset="-78"/>
                <a:cs typeface="Alexandria" pitchFamily="2" charset="-78"/>
              </a:rPr>
              <a:t>أو هي أدوات تنفيذية تُطبَّق ضمن استراتيجيات أوسع مثل الإقناع أو الإقحام الإعلامي، وتُعتمد بشكل خاص في مجالات مثل العلاقات العامة، الإعلان، التسويق، التربية، والسياسة.</a:t>
            </a:r>
            <a:endParaRPr lang="ar-EG" sz="14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6A679C51-DE98-6FD7-6372-CE0CA41D97DB}"/>
              </a:ext>
            </a:extLst>
          </p:cNvPr>
          <p:cNvSpPr txBox="1"/>
          <p:nvPr/>
        </p:nvSpPr>
        <p:spPr>
          <a:xfrm>
            <a:off x="8406172" y="3456445"/>
            <a:ext cx="3299204" cy="369332"/>
          </a:xfrm>
          <a:prstGeom prst="rect">
            <a:avLst/>
          </a:prstGeom>
          <a:noFill/>
        </p:spPr>
        <p:txBody>
          <a:bodyPr wrap="square" rtlCol="1">
            <a:spAutoFit/>
          </a:bodyPr>
          <a:lstStyle/>
          <a:p>
            <a:pPr algn="r" rtl="1"/>
            <a:r>
              <a:rPr lang="ar-EG" b="1" dirty="0">
                <a:solidFill>
                  <a:srgbClr val="00B0F0"/>
                </a:solidFill>
                <a:latin typeface="Alexandria" pitchFamily="2" charset="-78"/>
                <a:cs typeface="Alexandria" pitchFamily="2" charset="-78"/>
              </a:rPr>
              <a:t>مفهوم تقنيات التأثير</a:t>
            </a:r>
            <a:r>
              <a:rPr lang="ar-EG" dirty="0"/>
              <a:t>:</a:t>
            </a:r>
          </a:p>
        </p:txBody>
      </p:sp>
      <p:sp>
        <p:nvSpPr>
          <p:cNvPr id="4" name="TextBox 3">
            <a:extLst>
              <a:ext uri="{FF2B5EF4-FFF2-40B4-BE49-F238E27FC236}">
                <a16:creationId xmlns:a16="http://schemas.microsoft.com/office/drawing/2014/main" id="{77EEAB2C-978E-D67B-DC1E-DE76EA39CEB8}"/>
              </a:ext>
            </a:extLst>
          </p:cNvPr>
          <p:cNvSpPr txBox="1"/>
          <p:nvPr/>
        </p:nvSpPr>
        <p:spPr>
          <a:xfrm>
            <a:off x="911049" y="5648721"/>
            <a:ext cx="10369899" cy="702180"/>
          </a:xfrm>
          <a:prstGeom prst="rect">
            <a:avLst/>
          </a:prstGeom>
          <a:noFill/>
        </p:spPr>
        <p:txBody>
          <a:bodyPr wrap="square" rtlCol="1">
            <a:spAutoFit/>
          </a:bodyPr>
          <a:lstStyle/>
          <a:p>
            <a:pPr algn="ctr">
              <a:lnSpc>
                <a:spcPct val="150000"/>
              </a:lnSpc>
            </a:pPr>
            <a:r>
              <a:rPr lang="ar-EG" sz="1400" dirty="0">
                <a:latin typeface="Alexandria" pitchFamily="2" charset="-78"/>
                <a:cs typeface="Alexandria" pitchFamily="2" charset="-78"/>
              </a:rPr>
              <a:t>تعمل هذه التقنيات على تحفيز الاستجابة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p>
        </p:txBody>
      </p:sp>
      <p:pic>
        <p:nvPicPr>
          <p:cNvPr id="9" name="Picture 8">
            <a:extLst>
              <a:ext uri="{FF2B5EF4-FFF2-40B4-BE49-F238E27FC236}">
                <a16:creationId xmlns:a16="http://schemas.microsoft.com/office/drawing/2014/main" id="{6FB0040E-8932-F93A-4180-A5ABD8565543}"/>
              </a:ext>
            </a:extLst>
          </p:cNvPr>
          <p:cNvPicPr>
            <a:picLocks noChangeAspect="1"/>
          </p:cNvPicPr>
          <p:nvPr/>
        </p:nvPicPr>
        <p:blipFill>
          <a:blip r:embed="rId3"/>
          <a:stretch>
            <a:fillRect/>
          </a:stretch>
        </p:blipFill>
        <p:spPr>
          <a:xfrm>
            <a:off x="96047" y="2749104"/>
            <a:ext cx="4355373" cy="2903582"/>
          </a:xfrm>
          <a:prstGeom prst="ellipse">
            <a:avLst/>
          </a:prstGeom>
          <a:ln>
            <a:noFill/>
          </a:ln>
          <a:effectLst>
            <a:softEdge rad="112500"/>
          </a:effectLst>
        </p:spPr>
      </p:pic>
    </p:spTree>
    <p:extLst>
      <p:ext uri="{BB962C8B-B14F-4D97-AF65-F5344CB8AC3E}">
        <p14:creationId xmlns:p14="http://schemas.microsoft.com/office/powerpoint/2010/main" val="285367104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1531D3-F4C9-A622-5366-6AE8157AE0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8E0CCA-1CF8-3DAF-1BD0-2CE4C1C70CBB}"/>
              </a:ext>
            </a:extLst>
          </p:cNvPr>
          <p:cNvSpPr/>
          <p:nvPr/>
        </p:nvSpPr>
        <p:spPr>
          <a:xfrm flipV="1">
            <a:off x="2626179" y="455181"/>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3A3CE8B-EBAF-AD9D-23BB-425C46FF222C}"/>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179F704-4908-8726-ACAE-85227E392A9A}"/>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a:t>تعمل هذه التقنيات على </a:t>
            </a:r>
            <a:r>
              <a:rPr lang="ar-EG" sz="1600" b="1"/>
              <a:t>تحفيز الاستجابة</a:t>
            </a:r>
            <a:r>
              <a:rPr lang="ar-EG" sz="160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565BFC9-FCAF-630D-20D2-E6B2E3D86092}"/>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E4A5281-6637-4AF9-795B-B82C35C761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6157618-1E45-62DA-289F-3B78E1F124CA}"/>
              </a:ext>
            </a:extLst>
          </p:cNvPr>
          <p:cNvSpPr/>
          <p:nvPr/>
        </p:nvSpPr>
        <p:spPr>
          <a:xfrm>
            <a:off x="3261414" y="61800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أنواع تقنيات التأثير</a:t>
            </a:r>
          </a:p>
        </p:txBody>
      </p:sp>
      <p:sp>
        <p:nvSpPr>
          <p:cNvPr id="10" name="TextBox 9">
            <a:extLst>
              <a:ext uri="{FF2B5EF4-FFF2-40B4-BE49-F238E27FC236}">
                <a16:creationId xmlns:a16="http://schemas.microsoft.com/office/drawing/2014/main" id="{558A96F6-3FD2-AAC8-27AF-47CECE409EBD}"/>
              </a:ext>
            </a:extLst>
          </p:cNvPr>
          <p:cNvSpPr txBox="1"/>
          <p:nvPr/>
        </p:nvSpPr>
        <p:spPr>
          <a:xfrm>
            <a:off x="558406" y="1522846"/>
            <a:ext cx="11146971" cy="4897366"/>
          </a:xfrm>
          <a:prstGeom prst="rect">
            <a:avLst/>
          </a:prstGeom>
          <a:noFill/>
        </p:spPr>
        <p:txBody>
          <a:bodyPr wrap="square" rtlCol="1">
            <a:spAutoFit/>
          </a:bodyPr>
          <a:lstStyle/>
          <a:p>
            <a:pPr marL="342900" indent="-342900" algn="just" rtl="1">
              <a:lnSpc>
                <a:spcPct val="150000"/>
              </a:lnSpc>
              <a:buAutoNum type="arabicPeriod"/>
            </a:pPr>
            <a:r>
              <a:rPr kumimoji="0" lang="ar-EG"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القدوة أو النموذج:</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استخدام شخصية مؤثرة أو موثوقة كمثال يُحتذى به، لجذب الانتباه وتعزيز الرسالة.</a:t>
            </a:r>
          </a:p>
          <a:p>
            <a:pPr algn="just" rtl="1">
              <a:lnSpc>
                <a:spcPct val="150000"/>
              </a:lnSpc>
            </a:pPr>
            <a:r>
              <a:rPr lang="ar-EG" sz="1600" b="1" dirty="0">
                <a:solidFill>
                  <a:schemeClr val="accent2">
                    <a:lumMod val="75000"/>
                  </a:schemeClr>
                </a:solidFill>
                <a:latin typeface="Alexandria" pitchFamily="2" charset="-78"/>
                <a:cs typeface="Alexandria" pitchFamily="2" charset="-78"/>
              </a:rPr>
              <a:t>مثال:</a:t>
            </a:r>
          </a:p>
          <a:p>
            <a:pPr algn="just" rtl="1">
              <a:lnSpc>
                <a:spcPct val="150000"/>
              </a:lnSpc>
            </a:pPr>
            <a:r>
              <a:rPr lang="ar-EG" sz="1600" dirty="0">
                <a:solidFill>
                  <a:prstClr val="black"/>
                </a:solidFill>
                <a:latin typeface="Alexandria" pitchFamily="2" charset="-78"/>
                <a:cs typeface="Alexandria" pitchFamily="2" charset="-78"/>
              </a:rPr>
              <a:t>نجمة مشهورة في العالم العربي مثل نادين نجيم تُشارك تجربتها في الإقلاع عن التدخين ضمن حملة صحية.</a:t>
            </a:r>
          </a:p>
          <a:p>
            <a:pPr marL="28575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الجمهور يتأثر بها ويبدأ بالتفكير في تقليد سلوكها.</a:t>
            </a:r>
          </a:p>
          <a:p>
            <a:pPr algn="just" rtl="1">
              <a:lnSpc>
                <a:spcPct val="150000"/>
              </a:lnSpc>
              <a:buClr>
                <a:srgbClr val="00B0F0"/>
              </a:buClr>
            </a:pPr>
            <a:r>
              <a:rPr lang="ar-EG" sz="1600" dirty="0">
                <a:solidFill>
                  <a:prstClr val="black"/>
                </a:solidFill>
                <a:latin typeface="Alexandria" pitchFamily="2" charset="-78"/>
                <a:cs typeface="Alexandria" pitchFamily="2" charset="-78"/>
              </a:rPr>
              <a:t>🎯 </a:t>
            </a:r>
            <a:r>
              <a:rPr lang="ar-EG" sz="1600" b="1" dirty="0">
                <a:solidFill>
                  <a:srgbClr val="C00000"/>
                </a:solidFill>
                <a:latin typeface="Alexandria" pitchFamily="2" charset="-78"/>
                <a:cs typeface="Alexandria" pitchFamily="2" charset="-78"/>
              </a:rPr>
              <a:t>الرسالة: </a:t>
            </a:r>
            <a:r>
              <a:rPr lang="ar-EG" sz="1600" dirty="0">
                <a:solidFill>
                  <a:prstClr val="black"/>
                </a:solidFill>
                <a:latin typeface="Alexandria" pitchFamily="2" charset="-78"/>
                <a:cs typeface="Alexandria" pitchFamily="2" charset="-78"/>
              </a:rPr>
              <a:t>إذا كانت قدوة تحبها تقوم بهذا السلوك، فأنت أيضًا يمكنك القيام به.</a:t>
            </a:r>
          </a:p>
          <a:p>
            <a:pPr algn="just" rtl="1">
              <a:lnSpc>
                <a:spcPct val="150000"/>
              </a:lnSpc>
            </a:pPr>
            <a:endParaRPr kumimoji="0" lang="ar-EG" sz="1600" i="0" u="none" strike="noStrike" kern="1200" cap="none" spc="0" normalizeH="0" baseline="0" noProof="0" dirty="0">
              <a:ln>
                <a:noFill/>
              </a:ln>
              <a:effectLst/>
              <a:uLnTx/>
              <a:uFillTx/>
              <a:latin typeface="Alexandria" pitchFamily="2" charset="-78"/>
              <a:ea typeface="+mn-ea"/>
              <a:cs typeface="Alexandria" pitchFamily="2" charset="-78"/>
            </a:endParaRPr>
          </a:p>
          <a:p>
            <a:pPr algn="just" rtl="1">
              <a:lnSpc>
                <a:spcPct val="150000"/>
              </a:lnSpc>
            </a:pPr>
            <a:r>
              <a:rPr lang="ar-EG" sz="1600" b="1" dirty="0">
                <a:solidFill>
                  <a:srgbClr val="00B0F0"/>
                </a:solidFill>
                <a:latin typeface="Alexandria" pitchFamily="2" charset="-78"/>
                <a:cs typeface="Alexandria" pitchFamily="2" charset="-78"/>
              </a:rPr>
              <a:t>2. الضغط الاجتماعي:</a:t>
            </a:r>
          </a:p>
          <a:p>
            <a:pPr algn="just" rtl="1">
              <a:lnSpc>
                <a:spcPct val="150000"/>
              </a:lnSpc>
            </a:pPr>
            <a:r>
              <a:rPr lang="ar-EG" sz="1600" dirty="0">
                <a:latin typeface="Alexandria" pitchFamily="2" charset="-78"/>
                <a:cs typeface="Alexandria" pitchFamily="2" charset="-78"/>
              </a:rPr>
              <a:t>التأثير من خلال إظهار أن "الآخرين يفعلون ذلك" (الدليل الاجتماعي)، مما يشجع الفرد على الانضمام للسلوك الجماعي.</a:t>
            </a:r>
          </a:p>
          <a:p>
            <a:pPr algn="just" rtl="1">
              <a:lnSpc>
                <a:spcPct val="150000"/>
              </a:lnSpc>
            </a:pPr>
            <a:r>
              <a:rPr lang="ar-EG" sz="1600" b="1" dirty="0">
                <a:solidFill>
                  <a:schemeClr val="accent2">
                    <a:lumMod val="75000"/>
                  </a:schemeClr>
                </a:solidFill>
                <a:latin typeface="Alexandria" pitchFamily="2" charset="-78"/>
                <a:cs typeface="Alexandria" pitchFamily="2" charset="-78"/>
              </a:rPr>
              <a:t>مثال:</a:t>
            </a:r>
          </a:p>
          <a:p>
            <a:pPr algn="just" rtl="1">
              <a:lnSpc>
                <a:spcPct val="150000"/>
              </a:lnSpc>
            </a:pPr>
            <a:r>
              <a:rPr lang="ar-EG" sz="1600" dirty="0">
                <a:solidFill>
                  <a:prstClr val="black"/>
                </a:solidFill>
                <a:latin typeface="Alexandria" pitchFamily="2" charset="-78"/>
                <a:cs typeface="Alexandria" pitchFamily="2" charset="-78"/>
              </a:rPr>
              <a:t>شركة تطلق إعلانًا يقول:"90٪ من عملائنا يوصون بهذا المنتج لأصدقائهم!"</a:t>
            </a:r>
          </a:p>
          <a:p>
            <a:pPr marL="28575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 أو: "أكثر من مليون شخص سجّلوا خلال 3 أيام!"</a:t>
            </a:r>
          </a:p>
          <a:p>
            <a:pPr algn="just" rtl="1">
              <a:lnSpc>
                <a:spcPct val="150000"/>
              </a:lnSpc>
              <a:buClr>
                <a:srgbClr val="00B0F0"/>
              </a:buClr>
            </a:pPr>
            <a:r>
              <a:rPr lang="ar-EG" sz="1600" dirty="0">
                <a:solidFill>
                  <a:prstClr val="black"/>
                </a:solidFill>
                <a:latin typeface="Alexandria" pitchFamily="2" charset="-78"/>
                <a:cs typeface="Alexandria" pitchFamily="2" charset="-78"/>
              </a:rPr>
              <a:t>🎯 </a:t>
            </a:r>
            <a:r>
              <a:rPr lang="ar-EG" sz="1600" b="1" dirty="0">
                <a:solidFill>
                  <a:srgbClr val="C00000"/>
                </a:solidFill>
                <a:latin typeface="Alexandria" pitchFamily="2" charset="-78"/>
                <a:cs typeface="Alexandria" pitchFamily="2" charset="-78"/>
              </a:rPr>
              <a:t>الرسالة:  </a:t>
            </a:r>
            <a:r>
              <a:rPr lang="ar-EG" sz="1600" dirty="0">
                <a:solidFill>
                  <a:prstClr val="black"/>
                </a:solidFill>
                <a:latin typeface="Alexandria" pitchFamily="2" charset="-78"/>
                <a:cs typeface="Alexandria" pitchFamily="2" charset="-78"/>
              </a:rPr>
              <a:t>إذا كان الجميع يفعلون ذلك، فلماذا لا تفعل أنت أيضًا؟</a:t>
            </a:r>
          </a:p>
        </p:txBody>
      </p:sp>
    </p:spTree>
    <p:extLst>
      <p:ext uri="{BB962C8B-B14F-4D97-AF65-F5344CB8AC3E}">
        <p14:creationId xmlns:p14="http://schemas.microsoft.com/office/powerpoint/2010/main" val="49523667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03D7E-4DB9-2C20-A6C0-97888DF495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A177348-DD08-3273-6548-14178C9815D7}"/>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5ED0EE0-0F38-9635-F594-6D287136E22C}"/>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0046B9D-263B-E484-3F68-ABBCAC8E3872}"/>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a:t>تعمل هذه التقنيات على </a:t>
            </a:r>
            <a:r>
              <a:rPr lang="ar-EG" sz="1600" b="1"/>
              <a:t>تحفيز الاستجابة</a:t>
            </a:r>
            <a:r>
              <a:rPr lang="ar-EG" sz="160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AE147AA-EF4C-5379-D000-0C6933A87853}"/>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D00D887-90C1-E0C5-8BCB-7F14F75A1C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4EC7BA3-03FF-6148-5B5D-CCA24AA9AFB3}"/>
              </a:ext>
            </a:extLst>
          </p:cNvPr>
          <p:cNvSpPr/>
          <p:nvPr/>
        </p:nvSpPr>
        <p:spPr>
          <a:xfrm>
            <a:off x="3261414" y="61800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أنواع تقنيات التأثير</a:t>
            </a:r>
          </a:p>
        </p:txBody>
      </p:sp>
      <p:sp>
        <p:nvSpPr>
          <p:cNvPr id="10" name="TextBox 9">
            <a:extLst>
              <a:ext uri="{FF2B5EF4-FFF2-40B4-BE49-F238E27FC236}">
                <a16:creationId xmlns:a16="http://schemas.microsoft.com/office/drawing/2014/main" id="{1BDFE824-AC01-309B-28B3-750976ECCA37}"/>
              </a:ext>
            </a:extLst>
          </p:cNvPr>
          <p:cNvSpPr txBox="1"/>
          <p:nvPr/>
        </p:nvSpPr>
        <p:spPr>
          <a:xfrm>
            <a:off x="558406" y="1522846"/>
            <a:ext cx="11146971" cy="4897366"/>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3. التحفيز العاطفي:</a:t>
            </a:r>
          </a:p>
          <a:p>
            <a:pPr algn="just" rtl="1">
              <a:lnSpc>
                <a:spcPct val="150000"/>
              </a:lnSpc>
            </a:pPr>
            <a:r>
              <a:rPr lang="ar-EG" sz="1600" dirty="0">
                <a:latin typeface="Alexandria" pitchFamily="2" charset="-78"/>
                <a:cs typeface="Alexandria" pitchFamily="2" charset="-78"/>
              </a:rPr>
              <a:t>توظيف المشاعر مثل الخوف، الفرح، أو التعاطف لتحريك الجمهور واستثارة استجابات فورية </a:t>
            </a:r>
          </a:p>
          <a:p>
            <a:pPr algn="just" rtl="1">
              <a:lnSpc>
                <a:spcPct val="150000"/>
              </a:lnSpc>
            </a:pPr>
            <a:r>
              <a:rPr lang="ar-EG" sz="1600" b="1" dirty="0">
                <a:solidFill>
                  <a:schemeClr val="accent2">
                    <a:lumMod val="75000"/>
                  </a:schemeClr>
                </a:solidFill>
                <a:latin typeface="Alexandria" pitchFamily="2" charset="-78"/>
                <a:cs typeface="Alexandria" pitchFamily="2" charset="-78"/>
              </a:rPr>
              <a:t>مثال:</a:t>
            </a:r>
          </a:p>
          <a:p>
            <a:pPr algn="just" rtl="1">
              <a:lnSpc>
                <a:spcPct val="150000"/>
              </a:lnSpc>
            </a:pPr>
            <a:r>
              <a:rPr lang="ar-EG" sz="1600" dirty="0">
                <a:solidFill>
                  <a:prstClr val="black"/>
                </a:solidFill>
                <a:latin typeface="Alexandria" pitchFamily="2" charset="-78"/>
                <a:cs typeface="Alexandria" pitchFamily="2" charset="-78"/>
              </a:rPr>
              <a:t>منظمة إنسانية تنشر فيديو لطفلة تبكي وتقول: "أنا فقط أريد مدرسة وأكل..."</a:t>
            </a:r>
          </a:p>
          <a:p>
            <a:pPr marL="28575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الموسيقى الحزينة، والتصوير القريب يثيران التعاطف.</a:t>
            </a:r>
          </a:p>
          <a:p>
            <a:pPr algn="just" rtl="1">
              <a:lnSpc>
                <a:spcPct val="150000"/>
              </a:lnSpc>
            </a:pPr>
            <a:r>
              <a:rPr lang="ar-EG" sz="1600" dirty="0">
                <a:solidFill>
                  <a:prstClr val="black"/>
                </a:solidFill>
                <a:latin typeface="Alexandria" pitchFamily="2" charset="-78"/>
                <a:cs typeface="Alexandria" pitchFamily="2" charset="-78"/>
              </a:rPr>
              <a:t>🎯 </a:t>
            </a:r>
            <a:r>
              <a:rPr lang="ar-EG" sz="1600" b="1" dirty="0">
                <a:solidFill>
                  <a:srgbClr val="C00000"/>
                </a:solidFill>
                <a:latin typeface="Alexandria" pitchFamily="2" charset="-78"/>
                <a:cs typeface="Alexandria" pitchFamily="2" charset="-78"/>
              </a:rPr>
              <a:t>الرسالة: </a:t>
            </a:r>
            <a:r>
              <a:rPr lang="ar-EG" sz="1600" dirty="0">
                <a:solidFill>
                  <a:prstClr val="black"/>
                </a:solidFill>
                <a:latin typeface="Alexandria" pitchFamily="2" charset="-78"/>
                <a:cs typeface="Alexandria" pitchFamily="2" charset="-78"/>
              </a:rPr>
              <a:t>تحرك مشاعرك لمساعدتها فورًا (تبرع، مشاركة، تضامن).</a:t>
            </a:r>
          </a:p>
          <a:p>
            <a:pPr algn="just" rtl="1">
              <a:lnSpc>
                <a:spcPct val="150000"/>
              </a:lnSpc>
            </a:pPr>
            <a:endParaRPr kumimoji="0" lang="ar-EG" sz="1600" i="0" u="none" strike="noStrike" kern="1200" cap="none" spc="0" normalizeH="0" baseline="0" noProof="0" dirty="0">
              <a:ln>
                <a:noFill/>
              </a:ln>
              <a:effectLst/>
              <a:uLnTx/>
              <a:uFillTx/>
              <a:latin typeface="Alexandria" pitchFamily="2" charset="-78"/>
              <a:ea typeface="+mn-ea"/>
              <a:cs typeface="Alexandria" pitchFamily="2" charset="-78"/>
            </a:endParaRPr>
          </a:p>
          <a:p>
            <a:pPr algn="just" rtl="1">
              <a:lnSpc>
                <a:spcPct val="150000"/>
              </a:lnSpc>
            </a:pPr>
            <a:r>
              <a:rPr lang="ar-EG" sz="1600" b="1" dirty="0">
                <a:solidFill>
                  <a:srgbClr val="00B0F0"/>
                </a:solidFill>
                <a:latin typeface="Alexandria" pitchFamily="2" charset="-78"/>
                <a:cs typeface="Alexandria" pitchFamily="2" charset="-78"/>
              </a:rPr>
              <a:t>4. الإيحاء:</a:t>
            </a:r>
          </a:p>
          <a:p>
            <a:pPr algn="just" rtl="1">
              <a:lnSpc>
                <a:spcPct val="150000"/>
              </a:lnSpc>
            </a:pPr>
            <a:r>
              <a:rPr lang="ar-EG" sz="1600" dirty="0">
                <a:latin typeface="Alexandria" pitchFamily="2" charset="-78"/>
                <a:cs typeface="Alexandria" pitchFamily="2" charset="-78"/>
              </a:rPr>
              <a:t>تقديم أفكار أو خيارات بطريقة غير مباشرة تجعل المتلقي يظن أنها قراره الشخصي</a:t>
            </a:r>
          </a:p>
          <a:p>
            <a:pPr algn="just" rtl="1">
              <a:lnSpc>
                <a:spcPct val="150000"/>
              </a:lnSpc>
            </a:pPr>
            <a:r>
              <a:rPr lang="ar-EG" sz="1600" b="1" dirty="0">
                <a:solidFill>
                  <a:schemeClr val="accent2">
                    <a:lumMod val="75000"/>
                  </a:schemeClr>
                </a:solidFill>
                <a:latin typeface="Alexandria" pitchFamily="2" charset="-78"/>
                <a:cs typeface="Alexandria" pitchFamily="2" charset="-78"/>
              </a:rPr>
              <a:t>مثال:</a:t>
            </a:r>
          </a:p>
          <a:p>
            <a:pPr algn="just" rtl="1">
              <a:lnSpc>
                <a:spcPct val="150000"/>
              </a:lnSpc>
            </a:pPr>
            <a:r>
              <a:rPr lang="ar-EG" sz="1600" dirty="0">
                <a:solidFill>
                  <a:prstClr val="black"/>
                </a:solidFill>
                <a:latin typeface="Alexandria" pitchFamily="2" charset="-78"/>
                <a:cs typeface="Alexandria" pitchFamily="2" charset="-78"/>
              </a:rPr>
              <a:t>إعلان يقول: "تخيّل نفسك تقود هذه السيارة الفاخرة... ألا تستحق الأفضل؟"</a:t>
            </a:r>
          </a:p>
          <a:p>
            <a:pPr marL="28575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 دون أن يطلب منك الشراء مباشرة، يجعلك تتخيل الفكرة كأنها قرارك.</a:t>
            </a:r>
          </a:p>
          <a:p>
            <a:pPr algn="just" rtl="1">
              <a:lnSpc>
                <a:spcPct val="150000"/>
              </a:lnSpc>
            </a:pPr>
            <a:r>
              <a:rPr lang="ar-EG" sz="1600" dirty="0">
                <a:solidFill>
                  <a:prstClr val="black"/>
                </a:solidFill>
                <a:latin typeface="Alexandria" pitchFamily="2" charset="-78"/>
                <a:cs typeface="Alexandria" pitchFamily="2" charset="-78"/>
              </a:rPr>
              <a:t>🎯 </a:t>
            </a:r>
            <a:r>
              <a:rPr lang="ar-EG" sz="1600" b="1" dirty="0">
                <a:solidFill>
                  <a:srgbClr val="C00000"/>
                </a:solidFill>
                <a:latin typeface="Alexandria" pitchFamily="2" charset="-78"/>
                <a:cs typeface="Alexandria" pitchFamily="2" charset="-78"/>
              </a:rPr>
              <a:t>الرسالة:  </a:t>
            </a:r>
            <a:r>
              <a:rPr lang="ar-EG" sz="1600" dirty="0">
                <a:solidFill>
                  <a:prstClr val="black"/>
                </a:solidFill>
                <a:latin typeface="Alexandria" pitchFamily="2" charset="-78"/>
                <a:cs typeface="Alexandria" pitchFamily="2" charset="-78"/>
              </a:rPr>
              <a:t>أنت من يختار، لكننا نوجّهك نحو قرار معين دون أمر مباشر.</a:t>
            </a:r>
          </a:p>
        </p:txBody>
      </p:sp>
    </p:spTree>
    <p:extLst>
      <p:ext uri="{BB962C8B-B14F-4D97-AF65-F5344CB8AC3E}">
        <p14:creationId xmlns:p14="http://schemas.microsoft.com/office/powerpoint/2010/main" val="3281821361"/>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CEDBCC-5BCB-3213-A2A9-85F94F111FA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5B31060-227F-9C2C-6D46-81DD7B45EC99}"/>
              </a:ext>
            </a:extLst>
          </p:cNvPr>
          <p:cNvSpPr/>
          <p:nvPr/>
        </p:nvSpPr>
        <p:spPr>
          <a:xfrm flipV="1">
            <a:off x="2626178" y="455181"/>
            <a:ext cx="88255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38C2EE2-65BE-EB9C-694B-E673E0F3B09E}"/>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408886-9BDB-B575-584B-3AC9F7D0C74A}"/>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a:t>تعمل هذه التقنيات على </a:t>
            </a:r>
            <a:r>
              <a:rPr lang="ar-EG" sz="1600" b="1"/>
              <a:t>تحفيز الاستجابة</a:t>
            </a:r>
            <a:r>
              <a:rPr lang="ar-EG" sz="160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BE9471C3-4D8A-3B06-7431-F34412940A5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FB48FA3-D1FA-C8CE-9D36-7CA849F1F6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F42389A7-7007-4FD9-05DF-75E995E77F9B}"/>
              </a:ext>
            </a:extLst>
          </p:cNvPr>
          <p:cNvSpPr/>
          <p:nvPr/>
        </p:nvSpPr>
        <p:spPr>
          <a:xfrm>
            <a:off x="3261414" y="61800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أنواع تقنيات التأثير</a:t>
            </a:r>
          </a:p>
        </p:txBody>
      </p:sp>
      <p:sp>
        <p:nvSpPr>
          <p:cNvPr id="10" name="TextBox 9">
            <a:extLst>
              <a:ext uri="{FF2B5EF4-FFF2-40B4-BE49-F238E27FC236}">
                <a16:creationId xmlns:a16="http://schemas.microsoft.com/office/drawing/2014/main" id="{1577171A-CF92-5FD6-9897-AF476D38B78C}"/>
              </a:ext>
            </a:extLst>
          </p:cNvPr>
          <p:cNvSpPr txBox="1"/>
          <p:nvPr/>
        </p:nvSpPr>
        <p:spPr>
          <a:xfrm>
            <a:off x="558406" y="1522846"/>
            <a:ext cx="11146971" cy="4897366"/>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5. التكرار:</a:t>
            </a:r>
          </a:p>
          <a:p>
            <a:pPr algn="just" rtl="1">
              <a:lnSpc>
                <a:spcPct val="150000"/>
              </a:lnSpc>
            </a:pPr>
            <a:r>
              <a:rPr lang="ar-EG" sz="1600" dirty="0">
                <a:latin typeface="Alexandria" pitchFamily="2" charset="-78"/>
                <a:cs typeface="Alexandria" pitchFamily="2" charset="-78"/>
              </a:rPr>
              <a:t>تكرار الرسالة أو الفكرة عدة مرات حتى تصبح مألوفة ومرغوبة في ذهن المتلقي.</a:t>
            </a:r>
          </a:p>
          <a:p>
            <a:pPr algn="just" rtl="1">
              <a:lnSpc>
                <a:spcPct val="150000"/>
              </a:lnSpc>
            </a:pPr>
            <a:r>
              <a:rPr lang="ar-EG" sz="1600" b="1" dirty="0">
                <a:solidFill>
                  <a:schemeClr val="accent2">
                    <a:lumMod val="75000"/>
                  </a:schemeClr>
                </a:solidFill>
                <a:latin typeface="Alexandria" pitchFamily="2" charset="-78"/>
                <a:cs typeface="Alexandria" pitchFamily="2" charset="-78"/>
              </a:rPr>
              <a:t>مثال:</a:t>
            </a:r>
          </a:p>
          <a:p>
            <a:pPr algn="just" rtl="1">
              <a:lnSpc>
                <a:spcPct val="150000"/>
              </a:lnSpc>
            </a:pPr>
            <a:r>
              <a:rPr lang="ar-EG" sz="1600" dirty="0">
                <a:solidFill>
                  <a:prstClr val="black"/>
                </a:solidFill>
                <a:latin typeface="Alexandria" pitchFamily="2" charset="-78"/>
                <a:cs typeface="Alexandria" pitchFamily="2" charset="-78"/>
              </a:rPr>
              <a:t>إعلان شركة يقول في كل ظهور: "نحن رقم 1 في الجودة!"</a:t>
            </a:r>
          </a:p>
          <a:p>
            <a:pPr marL="28575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تسمعها في الراديو، تراها على اللوحات، وتقرأها في الصحف.</a:t>
            </a:r>
          </a:p>
          <a:p>
            <a:pPr algn="just" rtl="1">
              <a:lnSpc>
                <a:spcPct val="150000"/>
              </a:lnSpc>
            </a:pPr>
            <a:r>
              <a:rPr lang="ar-EG" sz="1600" dirty="0">
                <a:solidFill>
                  <a:prstClr val="black"/>
                </a:solidFill>
                <a:latin typeface="Alexandria" pitchFamily="2" charset="-78"/>
                <a:cs typeface="Alexandria" pitchFamily="2" charset="-78"/>
              </a:rPr>
              <a:t>🎯 </a:t>
            </a:r>
            <a:r>
              <a:rPr lang="ar-EG" sz="1600" b="1" dirty="0">
                <a:solidFill>
                  <a:srgbClr val="C00000"/>
                </a:solidFill>
                <a:latin typeface="Alexandria" pitchFamily="2" charset="-78"/>
                <a:cs typeface="Alexandria" pitchFamily="2" charset="-78"/>
              </a:rPr>
              <a:t>الرسالة: </a:t>
            </a:r>
            <a:r>
              <a:rPr lang="ar-EG" sz="1600" dirty="0">
                <a:solidFill>
                  <a:prstClr val="black"/>
                </a:solidFill>
                <a:latin typeface="Alexandria" pitchFamily="2" charset="-78"/>
                <a:cs typeface="Alexandria" pitchFamily="2" charset="-78"/>
              </a:rPr>
              <a:t>عبر التكرار تصبح الرسالة مألوفة، وربما تُصدقها دون وعي.</a:t>
            </a:r>
          </a:p>
          <a:p>
            <a:pPr algn="just" rtl="1">
              <a:lnSpc>
                <a:spcPct val="150000"/>
              </a:lnSpc>
            </a:pPr>
            <a:endParaRPr kumimoji="0" lang="ar-EG" sz="1600" i="0" u="none" strike="noStrike" kern="1200" cap="none" spc="0" normalizeH="0" baseline="0" noProof="0" dirty="0">
              <a:ln>
                <a:noFill/>
              </a:ln>
              <a:effectLst/>
              <a:uLnTx/>
              <a:uFillTx/>
              <a:latin typeface="Alexandria" pitchFamily="2" charset="-78"/>
              <a:ea typeface="+mn-ea"/>
              <a:cs typeface="Alexandria" pitchFamily="2" charset="-78"/>
            </a:endParaRPr>
          </a:p>
          <a:p>
            <a:pPr algn="just" rtl="1">
              <a:lnSpc>
                <a:spcPct val="150000"/>
              </a:lnSpc>
            </a:pPr>
            <a:r>
              <a:rPr lang="ar-EG" sz="1600" b="1" dirty="0">
                <a:solidFill>
                  <a:srgbClr val="00B0F0"/>
                </a:solidFill>
                <a:latin typeface="Alexandria" pitchFamily="2" charset="-78"/>
                <a:cs typeface="Alexandria" pitchFamily="2" charset="-78"/>
              </a:rPr>
              <a:t>6. استخدام الرموز والإشارات:</a:t>
            </a:r>
          </a:p>
          <a:p>
            <a:pPr algn="just" rtl="1">
              <a:lnSpc>
                <a:spcPct val="150000"/>
              </a:lnSpc>
            </a:pPr>
            <a:r>
              <a:rPr lang="ar-EG" sz="1600" dirty="0">
                <a:latin typeface="Alexandria" pitchFamily="2" charset="-78"/>
                <a:cs typeface="Alexandria" pitchFamily="2" charset="-78"/>
              </a:rPr>
              <a:t>إدخال رموز ثقافية أو دينية أو وطنية لإحداث تأثير غير منطوق يعزز الارتباط بالرسالة</a:t>
            </a:r>
          </a:p>
          <a:p>
            <a:pPr algn="just" rtl="1">
              <a:lnSpc>
                <a:spcPct val="150000"/>
              </a:lnSpc>
            </a:pPr>
            <a:r>
              <a:rPr lang="ar-EG" sz="1600" b="1" dirty="0">
                <a:solidFill>
                  <a:schemeClr val="accent2">
                    <a:lumMod val="75000"/>
                  </a:schemeClr>
                </a:solidFill>
                <a:latin typeface="Alexandria" pitchFamily="2" charset="-78"/>
                <a:cs typeface="Alexandria" pitchFamily="2" charset="-78"/>
              </a:rPr>
              <a:t>مثال:</a:t>
            </a:r>
          </a:p>
          <a:p>
            <a:pPr algn="just" rtl="1">
              <a:lnSpc>
                <a:spcPct val="150000"/>
              </a:lnSpc>
            </a:pPr>
            <a:r>
              <a:rPr lang="ar-EG" sz="1600" dirty="0">
                <a:solidFill>
                  <a:prstClr val="black"/>
                </a:solidFill>
                <a:latin typeface="Alexandria" pitchFamily="2" charset="-78"/>
                <a:cs typeface="Alexandria" pitchFamily="2" charset="-78"/>
              </a:rPr>
              <a:t>إعلان لمنتج محلي يستخدم العلم الوطني، أو آية قرآنية، أو ألوان تقليدية في التصميم.</a:t>
            </a:r>
          </a:p>
          <a:p>
            <a:pPr marL="28575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أو: استخدام صورة الكعبة في إعلان لحملة خيرية.</a:t>
            </a:r>
          </a:p>
          <a:p>
            <a:pPr algn="just" rtl="1">
              <a:lnSpc>
                <a:spcPct val="150000"/>
              </a:lnSpc>
            </a:pPr>
            <a:r>
              <a:rPr lang="ar-EG" sz="1600" dirty="0">
                <a:solidFill>
                  <a:prstClr val="black"/>
                </a:solidFill>
                <a:latin typeface="Alexandria" pitchFamily="2" charset="-78"/>
                <a:cs typeface="Alexandria" pitchFamily="2" charset="-78"/>
              </a:rPr>
              <a:t>🎯 </a:t>
            </a:r>
            <a:r>
              <a:rPr lang="ar-EG" sz="1600" b="1" dirty="0">
                <a:solidFill>
                  <a:srgbClr val="C00000"/>
                </a:solidFill>
                <a:latin typeface="Alexandria" pitchFamily="2" charset="-78"/>
                <a:cs typeface="Alexandria" pitchFamily="2" charset="-78"/>
              </a:rPr>
              <a:t>الرسالة:  </a:t>
            </a:r>
            <a:r>
              <a:rPr lang="ar-EG" sz="1600" dirty="0">
                <a:solidFill>
                  <a:prstClr val="black"/>
                </a:solidFill>
                <a:latin typeface="Alexandria" pitchFamily="2" charset="-78"/>
                <a:cs typeface="Alexandria" pitchFamily="2" charset="-78"/>
              </a:rPr>
              <a:t>ربط الرسالة بقيم سامية أو هوية ثقافية تعزز التأثير.</a:t>
            </a:r>
          </a:p>
        </p:txBody>
      </p:sp>
    </p:spTree>
    <p:extLst>
      <p:ext uri="{BB962C8B-B14F-4D97-AF65-F5344CB8AC3E}">
        <p14:creationId xmlns:p14="http://schemas.microsoft.com/office/powerpoint/2010/main" val="140439678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AD0BB7-D778-0F93-DDD6-5565B58D8F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C427CD-167A-9074-A035-05EE3EBA38EA}"/>
              </a:ext>
            </a:extLst>
          </p:cNvPr>
          <p:cNvSpPr/>
          <p:nvPr/>
        </p:nvSpPr>
        <p:spPr>
          <a:xfrm>
            <a:off x="2626178" y="500900"/>
            <a:ext cx="90791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8A4C29B-7FAA-558D-3355-ED313292D8DA}"/>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0F1D539-389C-591B-AA62-A82221507A07}"/>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a:t>تعمل هذه التقنيات على </a:t>
            </a:r>
            <a:r>
              <a:rPr lang="ar-EG" sz="1600" b="1"/>
              <a:t>تحفيز الاستجابة</a:t>
            </a:r>
            <a:r>
              <a:rPr lang="ar-EG" sz="160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0064196-9134-E616-7C15-B36EBCDD6E7F}"/>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DCE2673-A469-039C-D211-1EA1353EFA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173500E-87B4-5F2F-FF41-9E35DA0FB271}"/>
              </a:ext>
            </a:extLst>
          </p:cNvPr>
          <p:cNvSpPr/>
          <p:nvPr/>
        </p:nvSpPr>
        <p:spPr>
          <a:xfrm>
            <a:off x="3261414" y="61800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أنواع تقنيات التأثير</a:t>
            </a:r>
          </a:p>
        </p:txBody>
      </p:sp>
      <p:sp>
        <p:nvSpPr>
          <p:cNvPr id="10" name="TextBox 9">
            <a:extLst>
              <a:ext uri="{FF2B5EF4-FFF2-40B4-BE49-F238E27FC236}">
                <a16:creationId xmlns:a16="http://schemas.microsoft.com/office/drawing/2014/main" id="{4A3B85F7-B1EF-55A8-36D4-84ACE0F2C739}"/>
              </a:ext>
            </a:extLst>
          </p:cNvPr>
          <p:cNvSpPr txBox="1"/>
          <p:nvPr/>
        </p:nvSpPr>
        <p:spPr>
          <a:xfrm>
            <a:off x="558406" y="1522846"/>
            <a:ext cx="11146971" cy="4897366"/>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7. بناء الثقة والمصداقية:</a:t>
            </a:r>
          </a:p>
          <a:p>
            <a:pPr algn="just" rtl="1">
              <a:lnSpc>
                <a:spcPct val="150000"/>
              </a:lnSpc>
            </a:pPr>
            <a:r>
              <a:rPr lang="ar-EG" sz="1600" dirty="0">
                <a:latin typeface="Alexandria" pitchFamily="2" charset="-78"/>
                <a:cs typeface="Alexandria" pitchFamily="2" charset="-78"/>
              </a:rPr>
              <a:t>كلما زادت ثقة الجمهور بالمصدر، زاد تأثير الرسالة الموجَّهة.</a:t>
            </a:r>
          </a:p>
          <a:p>
            <a:pPr algn="just" rtl="1">
              <a:lnSpc>
                <a:spcPct val="150000"/>
              </a:lnSpc>
            </a:pPr>
            <a:r>
              <a:rPr lang="ar-EG" sz="1600" b="1" dirty="0">
                <a:solidFill>
                  <a:schemeClr val="accent2">
                    <a:lumMod val="75000"/>
                  </a:schemeClr>
                </a:solidFill>
                <a:latin typeface="Alexandria" pitchFamily="2" charset="-78"/>
                <a:cs typeface="Alexandria" pitchFamily="2" charset="-78"/>
              </a:rPr>
              <a:t>مثال:</a:t>
            </a:r>
          </a:p>
          <a:p>
            <a:pPr algn="just" rtl="1">
              <a:lnSpc>
                <a:spcPct val="150000"/>
              </a:lnSpc>
            </a:pPr>
            <a:r>
              <a:rPr lang="ar-EG" sz="1600" dirty="0">
                <a:solidFill>
                  <a:prstClr val="black"/>
                </a:solidFill>
                <a:latin typeface="Alexandria" pitchFamily="2" charset="-78"/>
                <a:cs typeface="Alexandria" pitchFamily="2" charset="-78"/>
              </a:rPr>
              <a:t>طبيب مختص يظهر في إعلان لمعجون أسنان ويقول: "كأخصائي صحة فم، أوصي بهذا المنتج."</a:t>
            </a:r>
          </a:p>
          <a:p>
            <a:pPr marL="28575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أو نشر شهادات من مؤسسات موثوقة.</a:t>
            </a:r>
          </a:p>
          <a:p>
            <a:pPr algn="just" rtl="1">
              <a:lnSpc>
                <a:spcPct val="150000"/>
              </a:lnSpc>
            </a:pPr>
            <a:r>
              <a:rPr lang="ar-EG" sz="1600" dirty="0">
                <a:solidFill>
                  <a:prstClr val="black"/>
                </a:solidFill>
                <a:latin typeface="Alexandria" pitchFamily="2" charset="-78"/>
                <a:cs typeface="Alexandria" pitchFamily="2" charset="-78"/>
              </a:rPr>
              <a:t>🎯 </a:t>
            </a:r>
            <a:r>
              <a:rPr lang="ar-EG" sz="1600" b="1" dirty="0">
                <a:solidFill>
                  <a:srgbClr val="C00000"/>
                </a:solidFill>
                <a:latin typeface="Alexandria" pitchFamily="2" charset="-78"/>
                <a:cs typeface="Alexandria" pitchFamily="2" charset="-78"/>
              </a:rPr>
              <a:t>الرسالة: </a:t>
            </a:r>
            <a:r>
              <a:rPr lang="ar-EG" sz="1600" dirty="0">
                <a:solidFill>
                  <a:prstClr val="black"/>
                </a:solidFill>
                <a:latin typeface="Alexandria" pitchFamily="2" charset="-78"/>
                <a:cs typeface="Alexandria" pitchFamily="2" charset="-78"/>
              </a:rPr>
              <a:t>إذا قالها خبير، فهي جديرة بالثقة.</a:t>
            </a:r>
          </a:p>
          <a:p>
            <a:pPr algn="just" rtl="1">
              <a:lnSpc>
                <a:spcPct val="150000"/>
              </a:lnSpc>
            </a:pPr>
            <a:endParaRPr kumimoji="0" lang="ar-EG" sz="1600" i="0" u="none" strike="noStrike" kern="1200" cap="none" spc="0" normalizeH="0" baseline="0" noProof="0" dirty="0">
              <a:ln>
                <a:noFill/>
              </a:ln>
              <a:effectLst/>
              <a:uLnTx/>
              <a:uFillTx/>
              <a:latin typeface="Alexandria" pitchFamily="2" charset="-78"/>
              <a:ea typeface="+mn-ea"/>
              <a:cs typeface="Alexandria" pitchFamily="2" charset="-78"/>
            </a:endParaRPr>
          </a:p>
          <a:p>
            <a:pPr algn="just" rtl="1">
              <a:lnSpc>
                <a:spcPct val="150000"/>
              </a:lnSpc>
            </a:pPr>
            <a:r>
              <a:rPr lang="ar-EG" sz="1600" b="1" dirty="0">
                <a:solidFill>
                  <a:srgbClr val="00B0F0"/>
                </a:solidFill>
                <a:latin typeface="Alexandria" pitchFamily="2" charset="-78"/>
                <a:cs typeface="Alexandria" pitchFamily="2" charset="-78"/>
              </a:rPr>
              <a:t>8. الإطار الزمني واللحظة المناسبة:</a:t>
            </a:r>
          </a:p>
          <a:p>
            <a:pPr algn="just" rtl="1">
              <a:lnSpc>
                <a:spcPct val="150000"/>
              </a:lnSpc>
            </a:pPr>
            <a:r>
              <a:rPr lang="ar-EG" sz="1600" dirty="0">
                <a:latin typeface="Alexandria" pitchFamily="2" charset="-78"/>
                <a:cs typeface="Alexandria" pitchFamily="2" charset="-78"/>
              </a:rPr>
              <a:t>التأثير يكون أقوى عندما تُقدّم الرسالة في التوقيت المثالي.</a:t>
            </a:r>
          </a:p>
          <a:p>
            <a:pPr algn="just" rtl="1">
              <a:lnSpc>
                <a:spcPct val="150000"/>
              </a:lnSpc>
            </a:pPr>
            <a:r>
              <a:rPr lang="ar-EG" sz="1600" b="1" dirty="0">
                <a:solidFill>
                  <a:schemeClr val="accent2">
                    <a:lumMod val="75000"/>
                  </a:schemeClr>
                </a:solidFill>
                <a:latin typeface="Alexandria" pitchFamily="2" charset="-78"/>
                <a:cs typeface="Alexandria" pitchFamily="2" charset="-78"/>
              </a:rPr>
              <a:t>مثال:</a:t>
            </a:r>
          </a:p>
          <a:p>
            <a:pPr algn="just" rtl="1">
              <a:lnSpc>
                <a:spcPct val="150000"/>
              </a:lnSpc>
            </a:pPr>
            <a:r>
              <a:rPr lang="ar-EG" sz="1600" dirty="0">
                <a:solidFill>
                  <a:prstClr val="black"/>
                </a:solidFill>
                <a:latin typeface="Alexandria" pitchFamily="2" charset="-78"/>
                <a:cs typeface="Alexandria" pitchFamily="2" charset="-78"/>
              </a:rPr>
              <a:t>حملة ضد التدخين تُطلق في اليوم العالمي لمكافحة التدخين.</a:t>
            </a:r>
          </a:p>
          <a:p>
            <a:pPr marL="285750" indent="-285750" algn="just" rtl="1">
              <a:lnSpc>
                <a:spcPct val="150000"/>
              </a:lnSpc>
              <a:buClr>
                <a:srgbClr val="00B0F0"/>
              </a:buClr>
              <a:buFont typeface="Wingdings" panose="05000000000000000000" pitchFamily="2" charset="2"/>
              <a:buChar char="v"/>
            </a:pPr>
            <a:r>
              <a:rPr lang="ar-EG" sz="1600" dirty="0">
                <a:solidFill>
                  <a:prstClr val="black"/>
                </a:solidFill>
                <a:latin typeface="Alexandria" pitchFamily="2" charset="-78"/>
                <a:cs typeface="Alexandria" pitchFamily="2" charset="-78"/>
              </a:rPr>
              <a:t>أو تخفيضات على الملابس تُطلق في بداية العام الدراسي.</a:t>
            </a:r>
          </a:p>
          <a:p>
            <a:pPr algn="just" rtl="1">
              <a:lnSpc>
                <a:spcPct val="150000"/>
              </a:lnSpc>
            </a:pPr>
            <a:r>
              <a:rPr lang="ar-EG" sz="1600" dirty="0">
                <a:solidFill>
                  <a:prstClr val="black"/>
                </a:solidFill>
                <a:latin typeface="Alexandria" pitchFamily="2" charset="-78"/>
                <a:cs typeface="Alexandria" pitchFamily="2" charset="-78"/>
              </a:rPr>
              <a:t>🎯 </a:t>
            </a:r>
            <a:r>
              <a:rPr lang="ar-EG" sz="1600" b="1" dirty="0">
                <a:solidFill>
                  <a:srgbClr val="C00000"/>
                </a:solidFill>
                <a:latin typeface="Alexandria" pitchFamily="2" charset="-78"/>
                <a:cs typeface="Alexandria" pitchFamily="2" charset="-78"/>
              </a:rPr>
              <a:t>الرسالة:  </a:t>
            </a:r>
            <a:r>
              <a:rPr lang="ar-EG" sz="1600" dirty="0">
                <a:solidFill>
                  <a:prstClr val="black"/>
                </a:solidFill>
                <a:latin typeface="Alexandria" pitchFamily="2" charset="-78"/>
                <a:cs typeface="Alexandria" pitchFamily="2" charset="-78"/>
              </a:rPr>
              <a:t>التوقيت المناسب يعزز فاعلية الرسالة ويجعل الجمهور أكثر استعدادًا للاستجابة.</a:t>
            </a:r>
          </a:p>
        </p:txBody>
      </p:sp>
      <p:pic>
        <p:nvPicPr>
          <p:cNvPr id="6" name="Picture 5">
            <a:extLst>
              <a:ext uri="{FF2B5EF4-FFF2-40B4-BE49-F238E27FC236}">
                <a16:creationId xmlns:a16="http://schemas.microsoft.com/office/drawing/2014/main" id="{8970CFE1-B39A-D2A9-FF22-D1D085DB92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486623" y="3241852"/>
            <a:ext cx="3657122" cy="209330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096951861"/>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DE065-6533-821F-BC41-E9509D5D21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1F755B-8BAE-D15B-A1A4-A8858DDA9492}"/>
              </a:ext>
            </a:extLst>
          </p:cNvPr>
          <p:cNvSpPr/>
          <p:nvPr/>
        </p:nvSpPr>
        <p:spPr>
          <a:xfrm flipV="1">
            <a:off x="2626178" y="455181"/>
            <a:ext cx="91013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48BAC49-E3E6-BFF7-3791-178612550516}"/>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DAE5041-F50F-B5FA-7707-60A5E9ED4585}"/>
              </a:ext>
            </a:extLst>
          </p:cNvPr>
          <p:cNvSpPr/>
          <p:nvPr/>
        </p:nvSpPr>
        <p:spPr>
          <a:xfrm>
            <a:off x="162325" y="1262949"/>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a:t>تعمل هذه التقنيات على </a:t>
            </a:r>
            <a:r>
              <a:rPr lang="ar-EG" sz="1600" b="1"/>
              <a:t>تحفيز الاستجابة</a:t>
            </a:r>
            <a:r>
              <a:rPr lang="ar-EG" sz="160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563148C-AAF6-3E3F-B817-22689F78AE2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A9121D1-5963-B804-88B5-0890615AE3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0FC75640-5AA5-48F5-2BFE-FB21ACAC0743}"/>
              </a:ext>
            </a:extLst>
          </p:cNvPr>
          <p:cNvSpPr/>
          <p:nvPr/>
        </p:nvSpPr>
        <p:spPr>
          <a:xfrm>
            <a:off x="2223922" y="582312"/>
            <a:ext cx="8443963" cy="537863"/>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العلاقة بين استراتيجيات الإقناع، وتقنيات التأثير</a:t>
            </a:r>
          </a:p>
        </p:txBody>
      </p:sp>
      <p:sp>
        <p:nvSpPr>
          <p:cNvPr id="10" name="TextBox 9">
            <a:extLst>
              <a:ext uri="{FF2B5EF4-FFF2-40B4-BE49-F238E27FC236}">
                <a16:creationId xmlns:a16="http://schemas.microsoft.com/office/drawing/2014/main" id="{0DED325C-9E36-E00A-0CF2-22FC64F3D17B}"/>
              </a:ext>
            </a:extLst>
          </p:cNvPr>
          <p:cNvSpPr txBox="1"/>
          <p:nvPr/>
        </p:nvSpPr>
        <p:spPr>
          <a:xfrm>
            <a:off x="6079719" y="2538620"/>
            <a:ext cx="5802773" cy="3959482"/>
          </a:xfrm>
          <a:prstGeom prst="rect">
            <a:avLst/>
          </a:prstGeom>
          <a:noFill/>
        </p:spPr>
        <p:txBody>
          <a:bodyPr wrap="square" rtlCol="1">
            <a:spAutoFit/>
          </a:bodyPr>
          <a:lstStyle/>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هي خطط شاملة ومدروسة تُستخدم لتوجيه الجمهور نحو تبنّي فكرة أو اتخاذ موقف.</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تُركّز على "الهدف البعيد"؛ أي كيف يمكن التأثير في تفكير وسلوك الفرد بشكل مستدام.</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تُبنى على فهم نفسي وسلوكي للجمهور المستهدف.</a:t>
            </a:r>
          </a:p>
          <a:p>
            <a:pPr marL="285750" indent="-285750" algn="just" rtl="1">
              <a:lnSpc>
                <a:spcPct val="200000"/>
              </a:lnSpc>
              <a:buClr>
                <a:srgbClr val="00B0F0"/>
              </a:buClr>
              <a:buFont typeface="Wingdings" panose="05000000000000000000" pitchFamily="2" charset="2"/>
              <a:buChar char="v"/>
            </a:pPr>
            <a:endParaRPr lang="ar-EG" sz="1600" dirty="0">
              <a:latin typeface="Alexandria" pitchFamily="2" charset="-78"/>
              <a:cs typeface="Alexandria" pitchFamily="2" charset="-78"/>
            </a:endParaRPr>
          </a:p>
          <a:p>
            <a:pPr marL="285750" indent="-285750" algn="just" rtl="1">
              <a:lnSpc>
                <a:spcPct val="200000"/>
              </a:lnSpc>
              <a:buClr>
                <a:srgbClr val="00B0F0"/>
              </a:buClr>
              <a:buFont typeface="Wingdings" panose="05000000000000000000" pitchFamily="2" charset="2"/>
              <a:buChar char="v"/>
            </a:pPr>
            <a:r>
              <a:rPr lang="ar-EG" sz="1600" b="1" dirty="0">
                <a:solidFill>
                  <a:srgbClr val="C00000"/>
                </a:solidFill>
                <a:latin typeface="Alexandria" pitchFamily="2" charset="-78"/>
                <a:cs typeface="Alexandria" pitchFamily="2" charset="-78"/>
              </a:rPr>
              <a:t>مثال: </a:t>
            </a:r>
            <a:r>
              <a:rPr lang="ar-EG" sz="1600" dirty="0">
                <a:latin typeface="Alexandria" pitchFamily="2" charset="-78"/>
                <a:cs typeface="Alexandria" pitchFamily="2" charset="-78"/>
              </a:rPr>
              <a:t>استخدام استراتيجية "الدليل الاجتماعي" لإقناع الناس بأن منتجًا ما موثوق لأن الكثير يستخدمونه.</a:t>
            </a:r>
          </a:p>
        </p:txBody>
      </p:sp>
      <p:sp>
        <p:nvSpPr>
          <p:cNvPr id="4" name="Scroll: Vertical 3">
            <a:extLst>
              <a:ext uri="{FF2B5EF4-FFF2-40B4-BE49-F238E27FC236}">
                <a16:creationId xmlns:a16="http://schemas.microsoft.com/office/drawing/2014/main" id="{3309E937-D6D2-5A93-C0A2-456298675ECB}"/>
              </a:ext>
            </a:extLst>
          </p:cNvPr>
          <p:cNvSpPr/>
          <p:nvPr/>
        </p:nvSpPr>
        <p:spPr>
          <a:xfrm>
            <a:off x="7964879" y="1361833"/>
            <a:ext cx="2703006" cy="1116034"/>
          </a:xfrm>
          <a:prstGeom prst="verticalScroll">
            <a:avLst/>
          </a:prstGeom>
          <a:solidFill>
            <a:schemeClr val="accent5">
              <a:lumMod val="20000"/>
              <a:lumOff val="80000"/>
            </a:schemeClr>
          </a:solidFill>
          <a:ln w="28575">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1600" b="1" dirty="0">
                <a:solidFill>
                  <a:srgbClr val="C00000"/>
                </a:solidFill>
                <a:latin typeface="Alexandria" pitchFamily="2" charset="-78"/>
                <a:cs typeface="Alexandria" pitchFamily="2" charset="-78"/>
              </a:rPr>
              <a:t>استراتيجيات الإقناع</a:t>
            </a:r>
          </a:p>
        </p:txBody>
      </p:sp>
      <p:sp>
        <p:nvSpPr>
          <p:cNvPr id="6" name="Scroll: Vertical 5">
            <a:extLst>
              <a:ext uri="{FF2B5EF4-FFF2-40B4-BE49-F238E27FC236}">
                <a16:creationId xmlns:a16="http://schemas.microsoft.com/office/drawing/2014/main" id="{ADE7F87F-3D86-0754-93C0-2E912B387F34}"/>
              </a:ext>
            </a:extLst>
          </p:cNvPr>
          <p:cNvSpPr/>
          <p:nvPr/>
        </p:nvSpPr>
        <p:spPr>
          <a:xfrm>
            <a:off x="1646060" y="1361833"/>
            <a:ext cx="2703006" cy="1023253"/>
          </a:xfrm>
          <a:prstGeom prst="verticalScroll">
            <a:avLst/>
          </a:prstGeom>
          <a:solidFill>
            <a:schemeClr val="accent5">
              <a:lumMod val="20000"/>
              <a:lumOff val="80000"/>
            </a:schemeClr>
          </a:solidFill>
          <a:ln w="28575">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1600" b="1" dirty="0">
                <a:solidFill>
                  <a:srgbClr val="C00000"/>
                </a:solidFill>
                <a:latin typeface="Alexandria" pitchFamily="2" charset="-78"/>
                <a:cs typeface="Alexandria" pitchFamily="2" charset="-78"/>
              </a:rPr>
              <a:t>تقنيات التأثير</a:t>
            </a:r>
          </a:p>
        </p:txBody>
      </p:sp>
      <p:sp>
        <p:nvSpPr>
          <p:cNvPr id="8" name="TextBox 7">
            <a:extLst>
              <a:ext uri="{FF2B5EF4-FFF2-40B4-BE49-F238E27FC236}">
                <a16:creationId xmlns:a16="http://schemas.microsoft.com/office/drawing/2014/main" id="{C5D5FB3F-4313-82F1-3828-93B4BB8D421B}"/>
              </a:ext>
            </a:extLst>
          </p:cNvPr>
          <p:cNvSpPr txBox="1"/>
          <p:nvPr/>
        </p:nvSpPr>
        <p:spPr>
          <a:xfrm>
            <a:off x="247895" y="2451404"/>
            <a:ext cx="5848105" cy="3959482"/>
          </a:xfrm>
          <a:prstGeom prst="rect">
            <a:avLst/>
          </a:prstGeom>
          <a:noFill/>
        </p:spPr>
        <p:txBody>
          <a:bodyPr wrap="square" rtlCol="1">
            <a:spAutoFit/>
          </a:bodyPr>
          <a:lstStyle/>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هي أدوات وأساليب تنفيذية تُستخدم داخل الاستراتيجية لتحقيق التأثير المطلوب.</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تُركّز على "اللحظة" أو الموقف؛ أي كيف نُحدث تأثيرًا فوريًا أو تفاعلًا سريعًا.</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يمكن أن تكون لفظية (كلمات، تكرار، إيحاء) أو غير لفظية (لغة الجسد، التوقيت، الصورة).</a:t>
            </a:r>
          </a:p>
          <a:p>
            <a:pPr marL="285750" indent="-285750" algn="just" rtl="1">
              <a:lnSpc>
                <a:spcPct val="200000"/>
              </a:lnSpc>
              <a:buClr>
                <a:srgbClr val="00B0F0"/>
              </a:buClr>
              <a:buFont typeface="Wingdings" panose="05000000000000000000" pitchFamily="2" charset="2"/>
              <a:buChar char="v"/>
            </a:pPr>
            <a:r>
              <a:rPr lang="ar-EG" sz="1600" b="1" dirty="0">
                <a:solidFill>
                  <a:srgbClr val="C00000"/>
                </a:solidFill>
                <a:latin typeface="Alexandria" pitchFamily="2" charset="-78"/>
                <a:cs typeface="Alexandria" pitchFamily="2" charset="-78"/>
              </a:rPr>
              <a:t>مثال: </a:t>
            </a:r>
            <a:r>
              <a:rPr lang="ar-EG" sz="1600" dirty="0">
                <a:latin typeface="Alexandria" pitchFamily="2" charset="-78"/>
                <a:cs typeface="Alexandria" pitchFamily="2" charset="-78"/>
              </a:rPr>
              <a:t>استخدام صورة مؤثرة لطفل مريض لجذب التعاطف ضمن حملة تبرعات (تقنية عاطفية داخل استراتيجية إنسانية).</a:t>
            </a:r>
          </a:p>
        </p:txBody>
      </p:sp>
    </p:spTree>
    <p:extLst>
      <p:ext uri="{BB962C8B-B14F-4D97-AF65-F5344CB8AC3E}">
        <p14:creationId xmlns:p14="http://schemas.microsoft.com/office/powerpoint/2010/main" val="42108666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F20646-F43B-9A6A-62D5-5EAE77CC56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1D943E-429D-564F-57C0-3A3A10ADECFC}"/>
              </a:ext>
            </a:extLst>
          </p:cNvPr>
          <p:cNvSpPr/>
          <p:nvPr/>
        </p:nvSpPr>
        <p:spPr>
          <a:xfrm>
            <a:off x="2626178" y="500900"/>
            <a:ext cx="90710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D5BD685-B1FE-C287-0C9C-053855C11470}"/>
              </a:ext>
            </a:extLst>
          </p:cNvPr>
          <p:cNvSpPr/>
          <p:nvPr/>
        </p:nvSpPr>
        <p:spPr>
          <a:xfrm>
            <a:off x="7883147" y="1298641"/>
            <a:ext cx="4128422" cy="538559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627BA16-D01F-43B5-4455-C44C8A2C0509}"/>
              </a:ext>
            </a:extLst>
          </p:cNvPr>
          <p:cNvSpPr/>
          <p:nvPr/>
        </p:nvSpPr>
        <p:spPr>
          <a:xfrm>
            <a:off x="180431" y="1517301"/>
            <a:ext cx="11720167" cy="4970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7E66C2C-F2C4-6076-9FB6-CDA170F04A2B}"/>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9315982-64E3-4DBB-40E1-28DBF96F2D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AE6C76E-C777-54C6-B081-767D7A7C409F}"/>
              </a:ext>
            </a:extLst>
          </p:cNvPr>
          <p:cNvSpPr/>
          <p:nvPr/>
        </p:nvSpPr>
        <p:spPr>
          <a:xfrm>
            <a:off x="2294261" y="651911"/>
            <a:ext cx="8443963" cy="537863"/>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كيفية عمل استراتيجيات الإقناع، وتقنيات التأثير</a:t>
            </a:r>
          </a:p>
        </p:txBody>
      </p:sp>
      <p:sp>
        <p:nvSpPr>
          <p:cNvPr id="10" name="TextBox 9">
            <a:extLst>
              <a:ext uri="{FF2B5EF4-FFF2-40B4-BE49-F238E27FC236}">
                <a16:creationId xmlns:a16="http://schemas.microsoft.com/office/drawing/2014/main" id="{FF906BCB-7443-5B54-C5DB-0C4F84CA672E}"/>
              </a:ext>
            </a:extLst>
          </p:cNvPr>
          <p:cNvSpPr txBox="1"/>
          <p:nvPr/>
        </p:nvSpPr>
        <p:spPr>
          <a:xfrm>
            <a:off x="432079" y="1647847"/>
            <a:ext cx="11202362" cy="1989647"/>
          </a:xfrm>
          <a:prstGeom prst="rect">
            <a:avLst/>
          </a:prstGeom>
          <a:noFill/>
        </p:spPr>
        <p:txBody>
          <a:bodyPr wrap="square" rtlCol="1">
            <a:spAutoFit/>
          </a:bodyPr>
          <a:lstStyle/>
          <a:p>
            <a:pPr algn="just" rtl="1">
              <a:lnSpc>
                <a:spcPct val="200000"/>
              </a:lnSpc>
              <a:buClr>
                <a:srgbClr val="00B0F0"/>
              </a:buClr>
            </a:pPr>
            <a:r>
              <a:rPr lang="ar-EG" sz="1600" dirty="0">
                <a:latin typeface="Alexandria" pitchFamily="2" charset="-78"/>
                <a:cs typeface="Alexandria" pitchFamily="2" charset="-78"/>
              </a:rPr>
              <a:t>الحديث عن العاطفة والمنطق هو المفتاح لفهم كيفية عمل استراتيجيات الإقناع وتقنيات التأثير، وبدونه تصبح الاستراتيجيات عناوين نظرية دون أدوات تنفيذية فعالة.</a:t>
            </a:r>
          </a:p>
          <a:p>
            <a:pPr algn="ctr" rtl="1">
              <a:lnSpc>
                <a:spcPct val="200000"/>
              </a:lnSpc>
              <a:buClr>
                <a:srgbClr val="00B0F0"/>
              </a:buClr>
            </a:pPr>
            <a:r>
              <a:rPr lang="ar-EG" sz="1600" b="1" dirty="0">
                <a:solidFill>
                  <a:schemeClr val="accent2">
                    <a:lumMod val="75000"/>
                  </a:schemeClr>
                </a:solidFill>
                <a:latin typeface="Alexandria" pitchFamily="2" charset="-78"/>
                <a:cs typeface="Alexandria" pitchFamily="2" charset="-78"/>
              </a:rPr>
              <a:t>لذا من المهم الحديث عنهم من خلال دراسة التكتيكات العاطفية والمنطقية فهما الركيزتين الأساسيتين لأي استراتيجية إقناع ناجحة.</a:t>
            </a:r>
          </a:p>
        </p:txBody>
      </p:sp>
      <p:sp>
        <p:nvSpPr>
          <p:cNvPr id="7" name="TextBox 6">
            <a:extLst>
              <a:ext uri="{FF2B5EF4-FFF2-40B4-BE49-F238E27FC236}">
                <a16:creationId xmlns:a16="http://schemas.microsoft.com/office/drawing/2014/main" id="{C0FBFF5E-9AA8-8C3D-7B41-74CC60E1FF1A}"/>
              </a:ext>
            </a:extLst>
          </p:cNvPr>
          <p:cNvSpPr txBox="1"/>
          <p:nvPr/>
        </p:nvSpPr>
        <p:spPr>
          <a:xfrm>
            <a:off x="494819" y="3899628"/>
            <a:ext cx="11202362" cy="2482154"/>
          </a:xfrm>
          <a:prstGeom prst="rect">
            <a:avLst/>
          </a:prstGeom>
          <a:noFill/>
        </p:spPr>
        <p:txBody>
          <a:bodyPr wrap="square" rtlCol="1">
            <a:spAutoFit/>
          </a:bodyPr>
          <a:lstStyle/>
          <a:p>
            <a:pPr algn="ctr" rtl="1">
              <a:lnSpc>
                <a:spcPct val="200000"/>
              </a:lnSpc>
              <a:buClr>
                <a:srgbClr val="00B0F0"/>
              </a:buClr>
            </a:pPr>
            <a:r>
              <a:rPr lang="ar-EG" sz="1600" dirty="0">
                <a:highlight>
                  <a:srgbClr val="00B0F0"/>
                </a:highlight>
                <a:latin typeface="Alexandria" pitchFamily="2" charset="-78"/>
                <a:cs typeface="Alexandria" pitchFamily="2" charset="-78"/>
              </a:rPr>
              <a:t>الاستراتيجية</a:t>
            </a:r>
            <a:r>
              <a:rPr lang="ar-EG" sz="1600" dirty="0">
                <a:latin typeface="Alexandria" pitchFamily="2" charset="-78"/>
                <a:cs typeface="Alexandria" pitchFamily="2" charset="-78"/>
              </a:rPr>
              <a:t> هي "الخريطة"، </a:t>
            </a:r>
            <a:r>
              <a:rPr lang="ar-EG" sz="1600" dirty="0">
                <a:highlight>
                  <a:srgbClr val="00B0F0"/>
                </a:highlight>
                <a:latin typeface="Alexandria" pitchFamily="2" charset="-78"/>
                <a:cs typeface="Alexandria" pitchFamily="2" charset="-78"/>
              </a:rPr>
              <a:t>والتقنيات</a:t>
            </a:r>
            <a:r>
              <a:rPr lang="ar-EG" sz="1600" dirty="0">
                <a:latin typeface="Alexandria" pitchFamily="2" charset="-78"/>
                <a:cs typeface="Alexandria" pitchFamily="2" charset="-78"/>
              </a:rPr>
              <a:t> هي "الأدوات" المستخدمة في الرحلة.</a:t>
            </a:r>
          </a:p>
          <a:p>
            <a:pPr algn="ctr" rtl="1">
              <a:lnSpc>
                <a:spcPct val="200000"/>
              </a:lnSpc>
              <a:buClr>
                <a:srgbClr val="00B0F0"/>
              </a:buClr>
            </a:pPr>
            <a:r>
              <a:rPr lang="ar-EG" sz="1600" dirty="0">
                <a:latin typeface="Alexandria" pitchFamily="2" charset="-78"/>
                <a:cs typeface="Alexandria" pitchFamily="2" charset="-78"/>
              </a:rPr>
              <a:t>كل </a:t>
            </a:r>
            <a:r>
              <a:rPr lang="ar-EG" sz="1600" b="1" dirty="0">
                <a:latin typeface="Alexandria" pitchFamily="2" charset="-78"/>
                <a:cs typeface="Alexandria" pitchFamily="2" charset="-78"/>
              </a:rPr>
              <a:t>استراتيجية إقناعية </a:t>
            </a:r>
            <a:r>
              <a:rPr lang="ar-EG" sz="1600" dirty="0">
                <a:latin typeface="Alexandria" pitchFamily="2" charset="-78"/>
                <a:cs typeface="Alexandria" pitchFamily="2" charset="-78"/>
              </a:rPr>
              <a:t>تعتمد على مجموعة من </a:t>
            </a:r>
            <a:r>
              <a:rPr lang="ar-EG" sz="1600" b="1" dirty="0">
                <a:latin typeface="Alexandria" pitchFamily="2" charset="-78"/>
                <a:cs typeface="Alexandria" pitchFamily="2" charset="-78"/>
              </a:rPr>
              <a:t>تقنيات التأثير </a:t>
            </a:r>
            <a:r>
              <a:rPr lang="ar-EG" sz="1600" dirty="0">
                <a:latin typeface="Alexandria" pitchFamily="2" charset="-78"/>
                <a:cs typeface="Alexandria" pitchFamily="2" charset="-78"/>
              </a:rPr>
              <a:t>لإنجاحها.</a:t>
            </a:r>
          </a:p>
          <a:p>
            <a:pPr algn="ctr" rtl="1">
              <a:lnSpc>
                <a:spcPct val="200000"/>
              </a:lnSpc>
              <a:buClr>
                <a:srgbClr val="00B0F0"/>
              </a:buClr>
            </a:pPr>
            <a:r>
              <a:rPr lang="ar-EG" sz="1600" dirty="0">
                <a:latin typeface="Alexandria" pitchFamily="2" charset="-78"/>
                <a:cs typeface="Alexandria" pitchFamily="2" charset="-78"/>
              </a:rPr>
              <a:t>يمكن استخدام نفس التقنية داخل أكثر من استراتيجية، بحسب الهدف والسياق.</a:t>
            </a:r>
          </a:p>
          <a:p>
            <a:pPr algn="ctr" rtl="1">
              <a:lnSpc>
                <a:spcPct val="200000"/>
              </a:lnSpc>
              <a:buClr>
                <a:srgbClr val="00B0F0"/>
              </a:buClr>
            </a:pPr>
            <a:r>
              <a:rPr lang="ar-EG" sz="1600" b="1" dirty="0">
                <a:solidFill>
                  <a:srgbClr val="00B0F0"/>
                </a:solidFill>
                <a:latin typeface="Alexandria" pitchFamily="2" charset="-78"/>
                <a:cs typeface="Alexandria" pitchFamily="2" charset="-78"/>
              </a:rPr>
              <a:t>على سبيل المثال</a:t>
            </a:r>
            <a:r>
              <a:rPr lang="ar-EG" sz="1600" dirty="0">
                <a:latin typeface="Alexandria" pitchFamily="2" charset="-78"/>
                <a:cs typeface="Alexandria" pitchFamily="2" charset="-78"/>
              </a:rPr>
              <a:t>: تقنية التكرار يمكن استخدامها في:</a:t>
            </a:r>
          </a:p>
          <a:p>
            <a:pPr algn="ctr" rtl="1">
              <a:lnSpc>
                <a:spcPct val="200000"/>
              </a:lnSpc>
              <a:buClr>
                <a:srgbClr val="00B0F0"/>
              </a:buClr>
            </a:pPr>
            <a:r>
              <a:rPr lang="ar-EG" sz="1600" dirty="0">
                <a:latin typeface="Alexandria" pitchFamily="2" charset="-78"/>
                <a:cs typeface="Alexandria" pitchFamily="2" charset="-78"/>
              </a:rPr>
              <a:t>استراتيجية بناء الوعي.  واستراتيجية إثبات المصداقية. واستراتيجية تغيير السلوك.</a:t>
            </a:r>
            <a:endParaRPr lang="ar-EG" sz="1600" b="1" dirty="0">
              <a:solidFill>
                <a:schemeClr val="accent2">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378714655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3355E7-A1E1-E7B5-4FA7-AAE6F9F5D98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09E088-1843-09D7-1D7C-0DA226165C0C}"/>
              </a:ext>
            </a:extLst>
          </p:cNvPr>
          <p:cNvSpPr/>
          <p:nvPr/>
        </p:nvSpPr>
        <p:spPr>
          <a:xfrm>
            <a:off x="2626178" y="500900"/>
            <a:ext cx="8898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6C42B94-A617-5986-88A4-A6E9D5AAD25D}"/>
              </a:ext>
            </a:extLst>
          </p:cNvPr>
          <p:cNvSpPr/>
          <p:nvPr/>
        </p:nvSpPr>
        <p:spPr>
          <a:xfrm>
            <a:off x="7883147" y="1298641"/>
            <a:ext cx="4128422" cy="538559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34513A5-2EA8-9E5C-23CA-3555DEEC6302}"/>
              </a:ext>
            </a:extLst>
          </p:cNvPr>
          <p:cNvSpPr/>
          <p:nvPr/>
        </p:nvSpPr>
        <p:spPr>
          <a:xfrm>
            <a:off x="180431" y="1517301"/>
            <a:ext cx="11720167" cy="4970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42C0F940-D206-B071-730F-96F0F88D845C}"/>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1823C4C-F816-30E5-071E-52DEB1738C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DE99F3C7-903F-BEA7-09EA-03BB086A92D4}"/>
              </a:ext>
            </a:extLst>
          </p:cNvPr>
          <p:cNvSpPr/>
          <p:nvPr/>
        </p:nvSpPr>
        <p:spPr>
          <a:xfrm>
            <a:off x="2213874" y="723143"/>
            <a:ext cx="8443963" cy="537863"/>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كيفية عمل استراتيجيات الإقناع، وتقنيات التأثير</a:t>
            </a:r>
          </a:p>
        </p:txBody>
      </p:sp>
      <p:sp>
        <p:nvSpPr>
          <p:cNvPr id="10" name="TextBox 9">
            <a:extLst>
              <a:ext uri="{FF2B5EF4-FFF2-40B4-BE49-F238E27FC236}">
                <a16:creationId xmlns:a16="http://schemas.microsoft.com/office/drawing/2014/main" id="{4B447DF6-2723-5C3A-A60F-14136B424562}"/>
              </a:ext>
            </a:extLst>
          </p:cNvPr>
          <p:cNvSpPr txBox="1"/>
          <p:nvPr/>
        </p:nvSpPr>
        <p:spPr>
          <a:xfrm>
            <a:off x="432079" y="1647847"/>
            <a:ext cx="11202362" cy="1558825"/>
          </a:xfrm>
          <a:prstGeom prst="rect">
            <a:avLst/>
          </a:prstGeom>
          <a:noFill/>
        </p:spPr>
        <p:txBody>
          <a:bodyPr wrap="square" rtlCol="1">
            <a:spAutoFit/>
          </a:bodyPr>
          <a:lstStyle/>
          <a:p>
            <a:pPr algn="just" rtl="1">
              <a:lnSpc>
                <a:spcPct val="200000"/>
              </a:lnSpc>
              <a:buClr>
                <a:srgbClr val="00B0F0"/>
              </a:buClr>
            </a:pPr>
            <a:r>
              <a:rPr lang="ar-EG" b="1" dirty="0">
                <a:solidFill>
                  <a:srgbClr val="00B0F0"/>
                </a:solidFill>
                <a:latin typeface="Alexandria" pitchFamily="2" charset="-78"/>
                <a:cs typeface="Alexandria" pitchFamily="2" charset="-78"/>
              </a:rPr>
              <a:t>التكتيكات الإقناعية العاطفية: </a:t>
            </a:r>
          </a:p>
          <a:p>
            <a:pPr algn="just" rtl="1">
              <a:lnSpc>
                <a:spcPct val="200000"/>
              </a:lnSpc>
              <a:buClr>
                <a:srgbClr val="00B0F0"/>
              </a:buClr>
            </a:pPr>
            <a:r>
              <a:rPr lang="ar-EG" sz="1600" dirty="0">
                <a:latin typeface="Alexandria" pitchFamily="2" charset="-78"/>
                <a:cs typeface="Alexandria" pitchFamily="2" charset="-78"/>
              </a:rPr>
              <a:t>تعتمد على استثارة مشاعر الجمهور – مثل الفرحة، الحزن، الخوف، التعاطف، أو الفخر – لإحداث استجابة نفسية قوية ودفع الفرد لفعل أو اتخاذ موقف معين .</a:t>
            </a:r>
          </a:p>
        </p:txBody>
      </p:sp>
      <p:sp>
        <p:nvSpPr>
          <p:cNvPr id="7" name="TextBox 6">
            <a:extLst>
              <a:ext uri="{FF2B5EF4-FFF2-40B4-BE49-F238E27FC236}">
                <a16:creationId xmlns:a16="http://schemas.microsoft.com/office/drawing/2014/main" id="{B07D0B73-9D06-B0CE-277C-2C7C52235A80}"/>
              </a:ext>
            </a:extLst>
          </p:cNvPr>
          <p:cNvSpPr txBox="1"/>
          <p:nvPr/>
        </p:nvSpPr>
        <p:spPr>
          <a:xfrm>
            <a:off x="5124659" y="3704349"/>
            <a:ext cx="6670603" cy="2482154"/>
          </a:xfrm>
          <a:prstGeom prst="rect">
            <a:avLst/>
          </a:prstGeom>
          <a:noFill/>
        </p:spPr>
        <p:txBody>
          <a:bodyPr wrap="square" rtlCol="1">
            <a:spAutoFit/>
          </a:bodyPr>
          <a:lstStyle/>
          <a:p>
            <a:pPr algn="just" rtl="1">
              <a:lnSpc>
                <a:spcPct val="200000"/>
              </a:lnSpc>
              <a:buClr>
                <a:srgbClr val="00B0F0"/>
              </a:buClr>
            </a:pPr>
            <a:r>
              <a:rPr lang="ar-EG" sz="1600" b="1" dirty="0">
                <a:solidFill>
                  <a:schemeClr val="accent2"/>
                </a:solidFill>
                <a:latin typeface="Alexandria" pitchFamily="2" charset="-78"/>
                <a:cs typeface="Alexandria" pitchFamily="2" charset="-78"/>
              </a:rPr>
              <a:t>أهم المميزات:</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سرعة التأثير: تثير رد فعل فوري ومباشر.</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الارتباط القوي: تبني رابطة وجدانية مع الرسالة أو المصدر.</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سهولة التذكر: تبقى في الذاكرة لفترة طويلة بفعل تأثير العاطفة .</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ملائمة للجمهور غير المتخصص: فعالة مع أفراد يحتاجون لدافع سريع.</a:t>
            </a:r>
          </a:p>
        </p:txBody>
      </p:sp>
      <p:sp>
        <p:nvSpPr>
          <p:cNvPr id="6" name="TextBox 5">
            <a:extLst>
              <a:ext uri="{FF2B5EF4-FFF2-40B4-BE49-F238E27FC236}">
                <a16:creationId xmlns:a16="http://schemas.microsoft.com/office/drawing/2014/main" id="{14FA6F54-C66E-BD43-21AE-5CF752713C35}"/>
              </a:ext>
            </a:extLst>
          </p:cNvPr>
          <p:cNvSpPr txBox="1"/>
          <p:nvPr/>
        </p:nvSpPr>
        <p:spPr>
          <a:xfrm>
            <a:off x="822462" y="3256055"/>
            <a:ext cx="10972800" cy="338554"/>
          </a:xfrm>
          <a:prstGeom prst="rect">
            <a:avLst/>
          </a:prstGeom>
          <a:noFill/>
        </p:spPr>
        <p:txBody>
          <a:bodyPr wrap="square" rtlCol="1">
            <a:spAutoFit/>
          </a:bodyPr>
          <a:lstStyle/>
          <a:p>
            <a:pPr algn="just" rtl="1"/>
            <a:r>
              <a:rPr lang="ar-EG" sz="1600" b="1" dirty="0">
                <a:solidFill>
                  <a:schemeClr val="accent2"/>
                </a:solidFill>
                <a:latin typeface="Alexandria" pitchFamily="2" charset="-78"/>
                <a:cs typeface="Alexandria" pitchFamily="2" charset="-78"/>
              </a:rPr>
              <a:t>السبب العلمي: </a:t>
            </a:r>
            <a:r>
              <a:rPr lang="ar-EG" sz="1600" dirty="0">
                <a:latin typeface="Alexandria" pitchFamily="2" charset="-78"/>
                <a:cs typeface="Alexandria" pitchFamily="2" charset="-78"/>
              </a:rPr>
              <a:t>بحسب الأبحاث، يرغب الناس في اتخاذ قراراتهم بناءً على العاطفة أولًا، ثم يعيدون تأكيدها بالمنطق لاحقًا .</a:t>
            </a:r>
          </a:p>
        </p:txBody>
      </p:sp>
      <p:sp>
        <p:nvSpPr>
          <p:cNvPr id="9" name="TextBox 8">
            <a:extLst>
              <a:ext uri="{FF2B5EF4-FFF2-40B4-BE49-F238E27FC236}">
                <a16:creationId xmlns:a16="http://schemas.microsoft.com/office/drawing/2014/main" id="{B3828AC2-61B7-7ADE-26F5-2F68888EC181}"/>
              </a:ext>
            </a:extLst>
          </p:cNvPr>
          <p:cNvSpPr txBox="1"/>
          <p:nvPr/>
        </p:nvSpPr>
        <p:spPr>
          <a:xfrm>
            <a:off x="291402" y="3802066"/>
            <a:ext cx="4546659" cy="2591735"/>
          </a:xfrm>
          <a:prstGeom prst="rect">
            <a:avLst/>
          </a:prstGeom>
          <a:noFill/>
        </p:spPr>
        <p:txBody>
          <a:bodyPr wrap="square" rtlCol="1">
            <a:spAutoFit/>
          </a:bodyPr>
          <a:lstStyle/>
          <a:p>
            <a:pPr algn="just" rtl="1">
              <a:lnSpc>
                <a:spcPct val="200000"/>
              </a:lnSpc>
              <a:buClr>
                <a:srgbClr val="00B0F0"/>
              </a:buClr>
            </a:pPr>
            <a:r>
              <a:rPr lang="ar-EG" sz="1600" b="1" dirty="0">
                <a:solidFill>
                  <a:schemeClr val="accent2"/>
                </a:solidFill>
                <a:latin typeface="Alexandria" pitchFamily="2" charset="-78"/>
                <a:cs typeface="Alexandria" pitchFamily="2" charset="-78"/>
              </a:rPr>
              <a:t>أمثلة شائعة:</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فيديو لحملة تبرعات يصوّر طفلًا يتوسّل المساعدة.</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إعلان يعرض تجربة إنسان تخطّت تحديًا صعبًا لإلهام الجمهور</a:t>
            </a:r>
            <a:r>
              <a:rPr lang="ar-EG" dirty="0"/>
              <a:t>.</a:t>
            </a:r>
          </a:p>
        </p:txBody>
      </p:sp>
      <p:cxnSp>
        <p:nvCxnSpPr>
          <p:cNvPr id="15" name="Straight Connector 14">
            <a:extLst>
              <a:ext uri="{FF2B5EF4-FFF2-40B4-BE49-F238E27FC236}">
                <a16:creationId xmlns:a16="http://schemas.microsoft.com/office/drawing/2014/main" id="{689E3048-0208-7646-DAFC-DF156BFEFE21}"/>
              </a:ext>
            </a:extLst>
          </p:cNvPr>
          <p:cNvCxnSpPr>
            <a:cxnSpLocks/>
          </p:cNvCxnSpPr>
          <p:nvPr/>
        </p:nvCxnSpPr>
        <p:spPr>
          <a:xfrm>
            <a:off x="4963886" y="4160017"/>
            <a:ext cx="0" cy="1927933"/>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5886420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17E89-5705-7721-989E-B733372022B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9E171E3-8CD3-7608-30D5-F676E97D31BA}"/>
              </a:ext>
            </a:extLst>
          </p:cNvPr>
          <p:cNvSpPr/>
          <p:nvPr/>
        </p:nvSpPr>
        <p:spPr>
          <a:xfrm>
            <a:off x="2626178" y="500900"/>
            <a:ext cx="9008263" cy="6415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30FD40C-6161-162B-5277-22DEDE521B0C}"/>
              </a:ext>
            </a:extLst>
          </p:cNvPr>
          <p:cNvSpPr/>
          <p:nvPr/>
        </p:nvSpPr>
        <p:spPr>
          <a:xfrm>
            <a:off x="7883147" y="1298641"/>
            <a:ext cx="4128422" cy="538559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CB0F99A-8280-F331-798F-C726693075BB}"/>
              </a:ext>
            </a:extLst>
          </p:cNvPr>
          <p:cNvSpPr/>
          <p:nvPr/>
        </p:nvSpPr>
        <p:spPr>
          <a:xfrm>
            <a:off x="180431" y="1517301"/>
            <a:ext cx="11720167" cy="4970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6632C4C-599B-DC4E-6F4F-49A4697B2886}"/>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205760D-7E87-EB97-4E29-E7F0212B5B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CEDDC261-E07E-DFE4-ECBB-85774DA70DFF}"/>
              </a:ext>
            </a:extLst>
          </p:cNvPr>
          <p:cNvSpPr/>
          <p:nvPr/>
        </p:nvSpPr>
        <p:spPr>
          <a:xfrm>
            <a:off x="2213874" y="723143"/>
            <a:ext cx="8443963" cy="537863"/>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كيفية عمل استراتيجيات الإقناع، وتقنيات التأثير</a:t>
            </a:r>
          </a:p>
        </p:txBody>
      </p:sp>
      <p:sp>
        <p:nvSpPr>
          <p:cNvPr id="10" name="TextBox 9">
            <a:extLst>
              <a:ext uri="{FF2B5EF4-FFF2-40B4-BE49-F238E27FC236}">
                <a16:creationId xmlns:a16="http://schemas.microsoft.com/office/drawing/2014/main" id="{3F943B87-FA45-CFA8-8D54-51D61A92D3C6}"/>
              </a:ext>
            </a:extLst>
          </p:cNvPr>
          <p:cNvSpPr txBox="1"/>
          <p:nvPr/>
        </p:nvSpPr>
        <p:spPr>
          <a:xfrm>
            <a:off x="432079" y="1647847"/>
            <a:ext cx="11202362" cy="1066382"/>
          </a:xfrm>
          <a:prstGeom prst="rect">
            <a:avLst/>
          </a:prstGeom>
          <a:noFill/>
        </p:spPr>
        <p:txBody>
          <a:bodyPr wrap="square" rtlCol="1">
            <a:spAutoFit/>
          </a:bodyPr>
          <a:lstStyle/>
          <a:p>
            <a:pPr algn="just" rtl="1">
              <a:lnSpc>
                <a:spcPct val="200000"/>
              </a:lnSpc>
              <a:buClr>
                <a:srgbClr val="00B0F0"/>
              </a:buClr>
            </a:pPr>
            <a:r>
              <a:rPr lang="ar-EG" b="1" dirty="0">
                <a:solidFill>
                  <a:srgbClr val="00B0F0"/>
                </a:solidFill>
                <a:latin typeface="Alexandria" pitchFamily="2" charset="-78"/>
                <a:cs typeface="Alexandria" pitchFamily="2" charset="-78"/>
              </a:rPr>
              <a:t>التكتيكات الإقناعية المنطقية: </a:t>
            </a:r>
          </a:p>
          <a:p>
            <a:pPr algn="just" rtl="1">
              <a:lnSpc>
                <a:spcPct val="200000"/>
              </a:lnSpc>
              <a:buClr>
                <a:srgbClr val="00B0F0"/>
              </a:buClr>
            </a:pPr>
            <a:r>
              <a:rPr lang="ar-EG" sz="1600" dirty="0">
                <a:latin typeface="Alexandria" pitchFamily="2" charset="-78"/>
                <a:cs typeface="Alexandria" pitchFamily="2" charset="-78"/>
              </a:rPr>
              <a:t>تعتمد على تقديم بيانات، و حقائق، و شواهد، وإحصائيات لطرح حجّة عقلانية مقنعة.</a:t>
            </a:r>
          </a:p>
        </p:txBody>
      </p:sp>
      <p:sp>
        <p:nvSpPr>
          <p:cNvPr id="7" name="TextBox 6">
            <a:extLst>
              <a:ext uri="{FF2B5EF4-FFF2-40B4-BE49-F238E27FC236}">
                <a16:creationId xmlns:a16="http://schemas.microsoft.com/office/drawing/2014/main" id="{9428AF80-D109-26F4-6F7C-F0339E108856}"/>
              </a:ext>
            </a:extLst>
          </p:cNvPr>
          <p:cNvSpPr txBox="1"/>
          <p:nvPr/>
        </p:nvSpPr>
        <p:spPr>
          <a:xfrm>
            <a:off x="5124659" y="3704349"/>
            <a:ext cx="6670603" cy="2482154"/>
          </a:xfrm>
          <a:prstGeom prst="rect">
            <a:avLst/>
          </a:prstGeom>
          <a:noFill/>
        </p:spPr>
        <p:txBody>
          <a:bodyPr wrap="square" rtlCol="1">
            <a:spAutoFit/>
          </a:bodyPr>
          <a:lstStyle/>
          <a:p>
            <a:pPr algn="just" rtl="1">
              <a:lnSpc>
                <a:spcPct val="200000"/>
              </a:lnSpc>
              <a:buClr>
                <a:srgbClr val="00B0F0"/>
              </a:buClr>
            </a:pPr>
            <a:r>
              <a:rPr lang="ar-EG" sz="1600" b="1" dirty="0">
                <a:solidFill>
                  <a:schemeClr val="accent2"/>
                </a:solidFill>
                <a:latin typeface="Alexandria" pitchFamily="2" charset="-78"/>
                <a:cs typeface="Alexandria" pitchFamily="2" charset="-78"/>
              </a:rPr>
              <a:t>أهم المميزات:</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تعزيز الثقة: تعتمد على براهين قوية تدعم الرسالة.</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استهداف الجمهور العاقل: مثالي للذين يعتمدون على المنطق.</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تأثير طويل الأمد: الرسائل المبنية على فهم تستمر تأثيراتها.</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صلاحية للمواضيع الدقيقة: مثل الطب والعلوم والسياسات العامة</a:t>
            </a:r>
          </a:p>
        </p:txBody>
      </p:sp>
      <p:sp>
        <p:nvSpPr>
          <p:cNvPr id="6" name="TextBox 5">
            <a:extLst>
              <a:ext uri="{FF2B5EF4-FFF2-40B4-BE49-F238E27FC236}">
                <a16:creationId xmlns:a16="http://schemas.microsoft.com/office/drawing/2014/main" id="{58CE51C8-08BA-EFBB-9204-20AA19100011}"/>
              </a:ext>
            </a:extLst>
          </p:cNvPr>
          <p:cNvSpPr txBox="1"/>
          <p:nvPr/>
        </p:nvSpPr>
        <p:spPr>
          <a:xfrm>
            <a:off x="344070" y="2886028"/>
            <a:ext cx="11503860" cy="1077218"/>
          </a:xfrm>
          <a:prstGeom prst="rect">
            <a:avLst/>
          </a:prstGeom>
          <a:noFill/>
        </p:spPr>
        <p:txBody>
          <a:bodyPr wrap="square" rtlCol="1">
            <a:spAutoFit/>
          </a:bodyPr>
          <a:lstStyle/>
          <a:p>
            <a:pPr algn="just" rtl="1">
              <a:lnSpc>
                <a:spcPct val="150000"/>
              </a:lnSpc>
            </a:pPr>
            <a:r>
              <a:rPr lang="ar-EG" sz="1600" b="1" dirty="0">
                <a:solidFill>
                  <a:schemeClr val="accent2"/>
                </a:solidFill>
                <a:latin typeface="Alexandria" pitchFamily="2" charset="-78"/>
                <a:cs typeface="Alexandria" pitchFamily="2" charset="-78"/>
              </a:rPr>
              <a:t>السبب العلمي: </a:t>
            </a:r>
            <a:r>
              <a:rPr lang="ar-EG" sz="1600" dirty="0">
                <a:latin typeface="Alexandria" pitchFamily="2" charset="-78"/>
                <a:cs typeface="Alexandria" pitchFamily="2" charset="-78"/>
              </a:rPr>
              <a:t>ينجذب العقلاء إلى المنطق المتماسك والخطوات المنطقية الواضحة، ما يعزز المصداقية ويؤدي إلى تغيير دائم في الموقف .</a:t>
            </a:r>
          </a:p>
          <a:p>
            <a:pPr algn="just" rtl="1"/>
            <a:endParaRPr lang="ar-EG" sz="16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79A18762-2F21-EA40-5F0C-80F0CC268809}"/>
              </a:ext>
            </a:extLst>
          </p:cNvPr>
          <p:cNvSpPr txBox="1"/>
          <p:nvPr/>
        </p:nvSpPr>
        <p:spPr>
          <a:xfrm>
            <a:off x="291402" y="3802066"/>
            <a:ext cx="4546659" cy="2482154"/>
          </a:xfrm>
          <a:prstGeom prst="rect">
            <a:avLst/>
          </a:prstGeom>
          <a:noFill/>
        </p:spPr>
        <p:txBody>
          <a:bodyPr wrap="square" rtlCol="1">
            <a:spAutoFit/>
          </a:bodyPr>
          <a:lstStyle/>
          <a:p>
            <a:pPr algn="just" rtl="1">
              <a:lnSpc>
                <a:spcPct val="200000"/>
              </a:lnSpc>
              <a:buClr>
                <a:srgbClr val="00B0F0"/>
              </a:buClr>
            </a:pPr>
            <a:r>
              <a:rPr lang="ar-EG" sz="1600" b="1" dirty="0">
                <a:solidFill>
                  <a:schemeClr val="accent2"/>
                </a:solidFill>
                <a:latin typeface="Alexandria" pitchFamily="2" charset="-78"/>
                <a:cs typeface="Alexandria" pitchFamily="2" charset="-78"/>
              </a:rPr>
              <a:t>أمثلة شائعة:</a:t>
            </a:r>
            <a:endParaRPr lang="ar-EG" sz="1600" dirty="0">
              <a:latin typeface="Alexandria" pitchFamily="2" charset="-78"/>
              <a:cs typeface="Alexandria" pitchFamily="2" charset="-78"/>
            </a:endParaRP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حملة توعية تظهر إحصائيات وخبراء لتأثير معين.</a:t>
            </a:r>
          </a:p>
          <a:p>
            <a:pPr marL="285750"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إعلان منتج يتضمن نتائج اختبارات علمية موثقة.</a:t>
            </a:r>
          </a:p>
        </p:txBody>
      </p:sp>
      <p:cxnSp>
        <p:nvCxnSpPr>
          <p:cNvPr id="15" name="Straight Connector 14">
            <a:extLst>
              <a:ext uri="{FF2B5EF4-FFF2-40B4-BE49-F238E27FC236}">
                <a16:creationId xmlns:a16="http://schemas.microsoft.com/office/drawing/2014/main" id="{3265B13A-6CDA-8D24-4290-174B9CFDB8FC}"/>
              </a:ext>
            </a:extLst>
          </p:cNvPr>
          <p:cNvCxnSpPr>
            <a:cxnSpLocks/>
          </p:cNvCxnSpPr>
          <p:nvPr/>
        </p:nvCxnSpPr>
        <p:spPr>
          <a:xfrm>
            <a:off x="4963886" y="4160017"/>
            <a:ext cx="0" cy="1927933"/>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1865101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2294EC-55EF-DBDC-39A3-38BCDE40893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24B3987-E811-F2FE-8676-4BF729E1B9C7}"/>
              </a:ext>
            </a:extLst>
          </p:cNvPr>
          <p:cNvSpPr/>
          <p:nvPr/>
        </p:nvSpPr>
        <p:spPr>
          <a:xfrm flipV="1">
            <a:off x="2626179" y="455181"/>
            <a:ext cx="89707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F85C26F-9AE3-C91A-C350-C464430DE3AC}"/>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47BBF65-9C4D-2607-EE16-FEEF0DBAE831}"/>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CE7F35F-D482-53A1-3146-2A70DA3353E5}"/>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FCA3DEA-996A-CF7F-0D4F-6F96CD2A73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Rounded Corners 10">
            <a:extLst>
              <a:ext uri="{FF2B5EF4-FFF2-40B4-BE49-F238E27FC236}">
                <a16:creationId xmlns:a16="http://schemas.microsoft.com/office/drawing/2014/main" id="{D78B78B3-FAC0-B6D8-D75F-E5908C708097}"/>
              </a:ext>
            </a:extLst>
          </p:cNvPr>
          <p:cNvSpPr/>
          <p:nvPr/>
        </p:nvSpPr>
        <p:spPr>
          <a:xfrm>
            <a:off x="2668453" y="622531"/>
            <a:ext cx="814468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المعايير الأساسية لاختيار الوسيلة الإعلامية المناسبة</a:t>
            </a:r>
          </a:p>
        </p:txBody>
      </p:sp>
      <p:sp>
        <p:nvSpPr>
          <p:cNvPr id="12" name="TextBox 11">
            <a:extLst>
              <a:ext uri="{FF2B5EF4-FFF2-40B4-BE49-F238E27FC236}">
                <a16:creationId xmlns:a16="http://schemas.microsoft.com/office/drawing/2014/main" id="{358887EB-1681-8A99-3D77-142946360781}"/>
              </a:ext>
            </a:extLst>
          </p:cNvPr>
          <p:cNvSpPr txBox="1"/>
          <p:nvPr/>
        </p:nvSpPr>
        <p:spPr>
          <a:xfrm>
            <a:off x="729540" y="1546588"/>
            <a:ext cx="10732920" cy="1573379"/>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1. طبيعة الجمهور المستهدف:</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ما مدى وعيه، ومستواه التعليمي، واهتمامه بالموضوع؟   هل يعالج الرسائل بعقلانية (تحليلية) أم عاطفية (انطباعية)؟</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إذا كان جمهورًا متخصصًا (أطباء، إعلاميون) :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وسيلة تحليلية</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إذا كان جمهورًا عاطفيًا (عام، شباب):</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  وسيلة بصرية / تفاعلية</a:t>
            </a:r>
            <a:endParaRPr lang="ar-EG" sz="1600" dirty="0">
              <a:solidFill>
                <a:prstClr val="black"/>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572D2576-5721-BE8C-F535-C6AD81DA3483}"/>
              </a:ext>
            </a:extLst>
          </p:cNvPr>
          <p:cNvSpPr txBox="1"/>
          <p:nvPr/>
        </p:nvSpPr>
        <p:spPr>
          <a:xfrm>
            <a:off x="729540" y="3421721"/>
            <a:ext cx="10732920" cy="1204048"/>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2. نمط المعالجة الذهنية للجمهور  وفقا لنموذجي </a:t>
            </a:r>
            <a:r>
              <a:rPr kumimoji="0" lang="en-US"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ELM / HSM</a:t>
            </a: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المعالجة المركزية / المنهجية: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الوسيلة الملائمة: مقالات وتقارير ، وأوراق بحثية ، ونشرات بريدية.</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المعالجة المحيطية / الحدسية: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الوسيلة الملائمة: فيديو قصير، منشورات تفاعلية، صور مؤثرة، لافتات، ومشاهير. </a:t>
            </a:r>
            <a:endParaRPr lang="ar-EG" sz="1600" dirty="0">
              <a:solidFill>
                <a:prstClr val="black"/>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2E716F72-ED94-3BED-8805-86CA901C50E3}"/>
              </a:ext>
            </a:extLst>
          </p:cNvPr>
          <p:cNvSpPr txBox="1"/>
          <p:nvPr/>
        </p:nvSpPr>
        <p:spPr>
          <a:xfrm>
            <a:off x="674054" y="5022800"/>
            <a:ext cx="10732920" cy="1204048"/>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3. الزمن المتاح للحملة:</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الحملات العاجلة :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فيديوهات قصيرة، ومنشورات سريعة.</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الحملات الممتدة:</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مقالات دورية، وتقارير مرحلية، وندوات.. </a:t>
            </a:r>
            <a:endParaRPr lang="ar-EG" sz="1600"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247939610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2BDE71-0E0C-08AF-819B-F8B50A8D0A8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D84AD8F-1B6E-2A3D-B33A-425B726C94B7}"/>
              </a:ext>
            </a:extLst>
          </p:cNvPr>
          <p:cNvSpPr/>
          <p:nvPr/>
        </p:nvSpPr>
        <p:spPr>
          <a:xfrm flipV="1">
            <a:off x="2626179" y="455181"/>
            <a:ext cx="91594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C447301-668B-F695-56CA-B81345C2A839}"/>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B6BE773-8CD5-6FC1-A959-51EAB90AC291}"/>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8C73DCB-18C4-50D3-E5DA-E429ABF1C362}"/>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E6F1F4E-0982-A91A-7A2F-3A314D86F9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Rounded Corners 10">
            <a:extLst>
              <a:ext uri="{FF2B5EF4-FFF2-40B4-BE49-F238E27FC236}">
                <a16:creationId xmlns:a16="http://schemas.microsoft.com/office/drawing/2014/main" id="{BDA52439-80F7-E3E6-B91B-84A023BDDDC3}"/>
              </a:ext>
            </a:extLst>
          </p:cNvPr>
          <p:cNvSpPr/>
          <p:nvPr/>
        </p:nvSpPr>
        <p:spPr>
          <a:xfrm>
            <a:off x="2668453" y="622531"/>
            <a:ext cx="814468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المعايير الأساسية لاختيار الوسيلة الإعلامية المناسبة</a:t>
            </a:r>
          </a:p>
        </p:txBody>
      </p:sp>
      <p:sp>
        <p:nvSpPr>
          <p:cNvPr id="12" name="TextBox 11">
            <a:extLst>
              <a:ext uri="{FF2B5EF4-FFF2-40B4-BE49-F238E27FC236}">
                <a16:creationId xmlns:a16="http://schemas.microsoft.com/office/drawing/2014/main" id="{6915089E-88C6-4BC7-5198-DE00360F5112}"/>
              </a:ext>
            </a:extLst>
          </p:cNvPr>
          <p:cNvSpPr txBox="1"/>
          <p:nvPr/>
        </p:nvSpPr>
        <p:spPr>
          <a:xfrm>
            <a:off x="729540" y="1546588"/>
            <a:ext cx="10732920" cy="1574214"/>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4. طبيعة استراتيجية الإقناع المستخدمة:</a:t>
            </a:r>
          </a:p>
          <a:p>
            <a:pPr algn="just" rtl="1">
              <a:lnSpc>
                <a:spcPct val="150000"/>
              </a:lnSpc>
            </a:pP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 النداء العاطفي: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الوسيلة الملائمة: فيديو، قصة مؤثرة، صوت موسيقى، إعلانات تليفزيونية.</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النداء المنطقي ( العقلاني):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الوسيلة الملائمة بيانات، محتوى رقمي تحليلي.</a:t>
            </a:r>
          </a:p>
          <a:p>
            <a:pPr algn="just" rtl="1">
              <a:lnSpc>
                <a:spcPct val="150000"/>
              </a:lnSpc>
            </a:pPr>
            <a:r>
              <a:rPr lang="ar-EG" sz="1600" dirty="0">
                <a:latin typeface="Alexandria" pitchFamily="2" charset="-78"/>
                <a:cs typeface="Alexandria" pitchFamily="2" charset="-78"/>
              </a:rPr>
              <a:t>🔹</a:t>
            </a:r>
            <a:r>
              <a:rPr lang="ar-EG" sz="1600" b="1" dirty="0">
                <a:latin typeface="Alexandria" pitchFamily="2" charset="-78"/>
                <a:cs typeface="Alexandria" pitchFamily="2" charset="-78"/>
              </a:rPr>
              <a:t>السلطة: الوسيلة الملائمة: </a:t>
            </a:r>
            <a:r>
              <a:rPr lang="ar-EG" sz="1600" dirty="0">
                <a:latin typeface="Alexandria" pitchFamily="2" charset="-78"/>
                <a:cs typeface="Alexandria" pitchFamily="2" charset="-78"/>
              </a:rPr>
              <a:t>استخدام خبراء على منصات رسمية أو موثوقة.</a:t>
            </a:r>
            <a:endParaRPr kumimoji="0" lang="ar-EG" sz="1600"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3" name="TextBox 2">
            <a:extLst>
              <a:ext uri="{FF2B5EF4-FFF2-40B4-BE49-F238E27FC236}">
                <a16:creationId xmlns:a16="http://schemas.microsoft.com/office/drawing/2014/main" id="{FD54F802-ACCB-E21F-4CD4-34A26230B853}"/>
              </a:ext>
            </a:extLst>
          </p:cNvPr>
          <p:cNvSpPr txBox="1"/>
          <p:nvPr/>
        </p:nvSpPr>
        <p:spPr>
          <a:xfrm>
            <a:off x="729540" y="3421721"/>
            <a:ext cx="10732920" cy="1574214"/>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5. أهداف الحملة ( معلومة – سلوك – موقف):</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نشر المعلومة: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الوسيلة الملائمة: مقالات، ونشرات، وفيديوهات توضيحية.</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تغيير سلوك: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الوسيلة الملائمة: فيديوهات تحفيزية، شهادات واقعية، أمثلة اجتماعية.</a:t>
            </a:r>
          </a:p>
          <a:p>
            <a:pPr algn="just" rtl="1">
              <a:lnSpc>
                <a:spcPct val="150000"/>
              </a:lnSpc>
            </a:pPr>
            <a:r>
              <a:rPr lang="ar-EG" sz="1600" dirty="0">
                <a:latin typeface="Alexandria" pitchFamily="2" charset="-78"/>
                <a:cs typeface="Alexandria" pitchFamily="2" charset="-78"/>
              </a:rPr>
              <a:t>🔹</a:t>
            </a:r>
            <a:r>
              <a:rPr lang="ar-EG" sz="1600" b="1" dirty="0">
                <a:latin typeface="Alexandria" pitchFamily="2" charset="-78"/>
                <a:cs typeface="Alexandria" pitchFamily="2" charset="-78"/>
              </a:rPr>
              <a:t>تعديل موقف:</a:t>
            </a:r>
            <a:r>
              <a:rPr lang="ar-EG" sz="1600" dirty="0">
                <a:latin typeface="Alexandria" pitchFamily="2" charset="-78"/>
                <a:cs typeface="Alexandria" pitchFamily="2" charset="-78"/>
              </a:rPr>
              <a:t> الوسيلة الملائمة: حوارات، مقابلات مع شخصيات مجتمعية، ومحتوى قصصي.</a:t>
            </a:r>
            <a:endParaRPr lang="ar-EG" sz="1600" dirty="0">
              <a:solidFill>
                <a:prstClr val="black"/>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7397C58A-4EF7-1ED8-02A9-359C8DBD4E4F}"/>
              </a:ext>
            </a:extLst>
          </p:cNvPr>
          <p:cNvSpPr txBox="1"/>
          <p:nvPr/>
        </p:nvSpPr>
        <p:spPr>
          <a:xfrm>
            <a:off x="729540" y="5198139"/>
            <a:ext cx="10732920" cy="1204048"/>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6. التكلفة والموارد المتاحة:</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الميزانية المحدودة: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تتطلب استخدام وسائل منخفضة التكلفة، وذات أثر كبير.</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الحملات المدعومة: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يمكن أن تستثمر في التليفزيون، والمؤتمرات، أو الإنتاج  عالي الجودة.</a:t>
            </a:r>
          </a:p>
        </p:txBody>
      </p:sp>
    </p:spTree>
    <p:extLst>
      <p:ext uri="{BB962C8B-B14F-4D97-AF65-F5344CB8AC3E}">
        <p14:creationId xmlns:p14="http://schemas.microsoft.com/office/powerpoint/2010/main" val="255785319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3022E-6B19-3542-719D-773D5AF0814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CA3217-0942-160A-B8E8-38A65BDD2345}"/>
              </a:ext>
            </a:extLst>
          </p:cNvPr>
          <p:cNvSpPr/>
          <p:nvPr/>
        </p:nvSpPr>
        <p:spPr>
          <a:xfrm>
            <a:off x="2626179" y="500900"/>
            <a:ext cx="9159422" cy="547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0B757FE-AE9B-1A13-1CA5-D785C284E7F3}"/>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7FAC71A-CBB8-8822-597A-6BDE2423DFC4}"/>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D54C871-6E98-1E80-BF93-7E60705CF2EC}"/>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57DA0F1-7AE7-930B-7099-F036D0F189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Rounded Corners 10">
            <a:extLst>
              <a:ext uri="{FF2B5EF4-FFF2-40B4-BE49-F238E27FC236}">
                <a16:creationId xmlns:a16="http://schemas.microsoft.com/office/drawing/2014/main" id="{6A35758A-EBB0-461D-A384-3E3857F5CF0D}"/>
              </a:ext>
            </a:extLst>
          </p:cNvPr>
          <p:cNvSpPr/>
          <p:nvPr/>
        </p:nvSpPr>
        <p:spPr>
          <a:xfrm>
            <a:off x="2668453" y="622531"/>
            <a:ext cx="814468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المعايير الأساسية لاختيار الوسيلة الإعلامية المناسبة</a:t>
            </a:r>
          </a:p>
        </p:txBody>
      </p:sp>
      <p:sp>
        <p:nvSpPr>
          <p:cNvPr id="12" name="TextBox 11">
            <a:extLst>
              <a:ext uri="{FF2B5EF4-FFF2-40B4-BE49-F238E27FC236}">
                <a16:creationId xmlns:a16="http://schemas.microsoft.com/office/drawing/2014/main" id="{56C0DBD5-D595-360F-96E8-69CE15E2BF5A}"/>
              </a:ext>
            </a:extLst>
          </p:cNvPr>
          <p:cNvSpPr txBox="1"/>
          <p:nvPr/>
        </p:nvSpPr>
        <p:spPr>
          <a:xfrm>
            <a:off x="729540" y="1689207"/>
            <a:ext cx="10732920" cy="3097707"/>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7. مدى التفاعل الذي تسمح به الوسيلة:</a:t>
            </a:r>
          </a:p>
          <a:p>
            <a:pPr algn="just" rtl="1">
              <a:lnSpc>
                <a:spcPct val="150000"/>
              </a:lnSpc>
            </a:pP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 الوسيلة تتيح تفاعل مباشر: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الوسيلة الملائمة: استطلاع رأي، أو حملة على الانستغرام، أو التيك توك تتيح التفاعل المباشر ( تعليقات، ومشاركة).</a:t>
            </a:r>
          </a:p>
          <a:p>
            <a:pPr algn="just"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الوسيلة أحادية الاتجاه: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الوسيلة الملائمة: نشرة ورقية، أو إعلان إذاعي لا يسمح بالرد الفوري.</a:t>
            </a:r>
            <a:endParaRPr lang="ar-EG" sz="1600" dirty="0">
              <a:latin typeface="Alexandria" pitchFamily="2" charset="-78"/>
              <a:cs typeface="Alexandria" pitchFamily="2" charset="-78"/>
            </a:endParaRPr>
          </a:p>
          <a:p>
            <a:pPr algn="ctr" rtl="1">
              <a:lnSpc>
                <a:spcPct val="150000"/>
              </a:lnSpc>
            </a:pPr>
            <a:r>
              <a:rPr kumimoji="0" lang="ar-EG"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تميل الحملات الحديثة نحو الوسائل التفاعلية :</a:t>
            </a:r>
          </a:p>
          <a:p>
            <a:pPr algn="ctr"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لأنها تزيد من تأثير الإثبات الاجتماعي من خلال النقاشات العامة، </a:t>
            </a:r>
          </a:p>
          <a:p>
            <a:pPr algn="ctr" rtl="1">
              <a:lnSpc>
                <a:spcPct val="150000"/>
              </a:lnSpc>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وتشعر المتلقي بأنه جزء من الرسالة.</a:t>
            </a:r>
          </a:p>
          <a:p>
            <a:pPr algn="just" rtl="1">
              <a:lnSpc>
                <a:spcPct val="150000"/>
              </a:lnSpc>
            </a:pPr>
            <a:endParaRPr kumimoji="0" lang="ar-EG" sz="1600"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A0A3B266-0D19-1F37-AE5F-597CE4AA79CD}"/>
              </a:ext>
            </a:extLst>
          </p:cNvPr>
          <p:cNvSpPr txBox="1"/>
          <p:nvPr/>
        </p:nvSpPr>
        <p:spPr>
          <a:xfrm>
            <a:off x="1043134" y="4955498"/>
            <a:ext cx="9994760" cy="1158715"/>
          </a:xfrm>
          <a:prstGeom prst="rect">
            <a:avLst/>
          </a:prstGeom>
          <a:noFill/>
        </p:spPr>
        <p:txBody>
          <a:bodyPr wrap="square" rtlCol="1">
            <a:spAutoFit/>
          </a:bodyPr>
          <a:lstStyle/>
          <a:p>
            <a:pPr algn="ctr" rtl="1">
              <a:lnSpc>
                <a:spcPct val="150000"/>
              </a:lnSpc>
            </a:pPr>
            <a:r>
              <a:rPr lang="ar-EG" sz="1600" dirty="0">
                <a:latin typeface="Alexandria" pitchFamily="2" charset="-78"/>
                <a:cs typeface="Alexandria" pitchFamily="2" charset="-78"/>
              </a:rPr>
              <a:t>اختيار الوسيلة الإعلامية لا يتم عشوائيًا، بل وفق تحليل علمي قائمة على: </a:t>
            </a:r>
          </a:p>
          <a:p>
            <a:pPr algn="ctr" rtl="1">
              <a:lnSpc>
                <a:spcPct val="150000"/>
              </a:lnSpc>
            </a:pPr>
            <a:r>
              <a:rPr lang="ar-EG" sz="1600" dirty="0">
                <a:latin typeface="Alexandria" pitchFamily="2" charset="-78"/>
                <a:cs typeface="Alexandria" pitchFamily="2" charset="-78"/>
              </a:rPr>
              <a:t>الجمهور، ونوع المعالجة الذهنية، وهدف الحملة، استراتيجية الإقناع.</a:t>
            </a:r>
          </a:p>
          <a:p>
            <a:pPr algn="ctr" rtl="1">
              <a:lnSpc>
                <a:spcPct val="150000"/>
              </a:lnSpc>
            </a:pPr>
            <a:r>
              <a:rPr lang="ar-EG" sz="1600" dirty="0">
                <a:latin typeface="Alexandria" pitchFamily="2" charset="-78"/>
                <a:cs typeface="Alexandria" pitchFamily="2" charset="-78"/>
              </a:rPr>
              <a:t>وهذا يضمن أن </a:t>
            </a:r>
            <a:r>
              <a:rPr lang="ar-EG" sz="1600" b="1" dirty="0">
                <a:latin typeface="Alexandria" pitchFamily="2" charset="-78"/>
                <a:cs typeface="Alexandria" pitchFamily="2" charset="-78"/>
              </a:rPr>
              <a:t>الوسيلة لا تنقل الرسالة فقط، بل تعزز أثرها، وتزيد من احتمالية الاستجابة الإيجابية لها.</a:t>
            </a:r>
          </a:p>
        </p:txBody>
      </p:sp>
    </p:spTree>
    <p:extLst>
      <p:ext uri="{BB962C8B-B14F-4D97-AF65-F5344CB8AC3E}">
        <p14:creationId xmlns:p14="http://schemas.microsoft.com/office/powerpoint/2010/main" val="109542018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97481B-D9A6-4AB5-A46E-48D49896F6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F799E59-EA62-8655-E45A-59FA83FE4448}"/>
              </a:ext>
            </a:extLst>
          </p:cNvPr>
          <p:cNvSpPr/>
          <p:nvPr/>
        </p:nvSpPr>
        <p:spPr>
          <a:xfrm flipV="1">
            <a:off x="2626179" y="443185"/>
            <a:ext cx="9274420" cy="5771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8C5D2ED-A325-3B68-989C-21863F6415B0}"/>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9F7A8C3-DC75-3027-B1D2-19CD37EFBEEF}"/>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BF96728E-B547-ABE7-373E-702C7AFCC38D}"/>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912CB1D-01AC-6C12-A984-8E05C91083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Rounded Corners 10">
            <a:extLst>
              <a:ext uri="{FF2B5EF4-FFF2-40B4-BE49-F238E27FC236}">
                <a16:creationId xmlns:a16="http://schemas.microsoft.com/office/drawing/2014/main" id="{78EAC3AB-5C6A-AE6D-6EAC-D4920D7E817A}"/>
              </a:ext>
            </a:extLst>
          </p:cNvPr>
          <p:cNvSpPr/>
          <p:nvPr/>
        </p:nvSpPr>
        <p:spPr>
          <a:xfrm>
            <a:off x="4680133" y="635584"/>
            <a:ext cx="393046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أمثلة تطبيقية واقعية</a:t>
            </a:r>
          </a:p>
        </p:txBody>
      </p:sp>
      <p:sp>
        <p:nvSpPr>
          <p:cNvPr id="12" name="TextBox 11">
            <a:extLst>
              <a:ext uri="{FF2B5EF4-FFF2-40B4-BE49-F238E27FC236}">
                <a16:creationId xmlns:a16="http://schemas.microsoft.com/office/drawing/2014/main" id="{2938D35F-264F-5FB7-406F-A195F44748CF}"/>
              </a:ext>
            </a:extLst>
          </p:cNvPr>
          <p:cNvSpPr txBox="1"/>
          <p:nvPr/>
        </p:nvSpPr>
        <p:spPr>
          <a:xfrm>
            <a:off x="729540" y="1689207"/>
            <a:ext cx="10732920" cy="1943545"/>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الحملة الانتخابية الأمريكية لباراك أوباما في (2008 ، 2012):</a:t>
            </a:r>
          </a:p>
          <a:p>
            <a:pPr marL="285750" indent="-285750" algn="just" rtl="1">
              <a:lnSpc>
                <a:spcPct val="150000"/>
              </a:lnSpc>
              <a:buClr>
                <a:schemeClr val="accent2">
                  <a:lumMod val="75000"/>
                </a:schemeClr>
              </a:buClr>
              <a:buFont typeface="Wingdings" panose="05000000000000000000" pitchFamily="2" charset="2"/>
              <a:buChar char="v"/>
            </a:pP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الشعار: </a:t>
            </a:r>
            <a:r>
              <a:rPr kumimoji="0" lang="en-US" sz="1600" i="0" u="none" strike="noStrike" kern="1200" cap="none" spc="0" normalizeH="0" baseline="0" noProof="0" dirty="0">
                <a:ln>
                  <a:noFill/>
                </a:ln>
                <a:effectLst/>
                <a:uLnTx/>
                <a:uFillTx/>
                <a:latin typeface="Alexandria" pitchFamily="2" charset="-78"/>
                <a:ea typeface="+mn-ea"/>
                <a:cs typeface="Alexandria" pitchFamily="2" charset="-78"/>
              </a:rPr>
              <a:t>Yes, We Can</a:t>
            </a:r>
            <a:endParaRPr kumimoji="0" lang="ar-EG" sz="1600" i="0" u="none" strike="noStrike" kern="1200" cap="none" spc="0" normalizeH="0" baseline="0" noProof="0" dirty="0">
              <a:ln>
                <a:noFill/>
              </a:ln>
              <a:effectLst/>
              <a:uLnTx/>
              <a:uFillTx/>
              <a:latin typeface="Alexandria" pitchFamily="2" charset="-78"/>
              <a:ea typeface="+mn-ea"/>
              <a:cs typeface="Alexandria" pitchFamily="2" charset="-78"/>
            </a:endParaRPr>
          </a:p>
          <a:p>
            <a:pPr marL="285750" indent="-285750" algn="just" rtl="1">
              <a:lnSpc>
                <a:spcPct val="150000"/>
              </a:lnSpc>
              <a:buClr>
                <a:schemeClr val="accent2">
                  <a:lumMod val="75000"/>
                </a:schemeClr>
              </a:buClr>
              <a:buFont typeface="Wingdings" panose="05000000000000000000" pitchFamily="2" charset="2"/>
              <a:buChar char="v"/>
            </a:pPr>
            <a:r>
              <a:rPr lang="ar-EG" sz="1600" b="1" dirty="0">
                <a:solidFill>
                  <a:srgbClr val="00B0F0"/>
                </a:solidFill>
                <a:latin typeface="Alexandria" pitchFamily="2" charset="-78"/>
                <a:cs typeface="Alexandria" pitchFamily="2" charset="-78"/>
              </a:rPr>
              <a:t>الهدف: </a:t>
            </a:r>
            <a:r>
              <a:rPr lang="ar-EG" sz="1600" dirty="0">
                <a:latin typeface="Alexandria" pitchFamily="2" charset="-78"/>
                <a:cs typeface="Alexandria" pitchFamily="2" charset="-78"/>
              </a:rPr>
              <a:t>تحفيز المشاركة السياسية، خاصة بين الشباب والأقليات.</a:t>
            </a:r>
          </a:p>
          <a:p>
            <a:pPr marL="285750" indent="-285750" algn="just" rtl="1">
              <a:lnSpc>
                <a:spcPct val="150000"/>
              </a:lnSpc>
              <a:buClr>
                <a:schemeClr val="accent2">
                  <a:lumMod val="75000"/>
                </a:schemeClr>
              </a:buClr>
              <a:buFont typeface="Wingdings" panose="05000000000000000000" pitchFamily="2" charset="2"/>
              <a:buChar char="v"/>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استراتيجيات ال</a:t>
            </a:r>
            <a:r>
              <a:rPr lang="ar-EG" sz="1600" b="1" dirty="0">
                <a:solidFill>
                  <a:srgbClr val="00B0F0"/>
                </a:solidFill>
                <a:latin typeface="Alexandria" pitchFamily="2" charset="-78"/>
                <a:cs typeface="Alexandria" pitchFamily="2" charset="-78"/>
              </a:rPr>
              <a:t>إقناع وتقنيات التأثير المستخدمة:</a:t>
            </a:r>
          </a:p>
          <a:p>
            <a:pPr algn="just" rtl="1">
              <a:lnSpc>
                <a:spcPct val="150000"/>
              </a:lnSpc>
              <a:buClr>
                <a:schemeClr val="accent2">
                  <a:lumMod val="75000"/>
                </a:schemeClr>
              </a:buCl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p>
        </p:txBody>
      </p:sp>
      <p:graphicFrame>
        <p:nvGraphicFramePr>
          <p:cNvPr id="3" name="Table 2">
            <a:extLst>
              <a:ext uri="{FF2B5EF4-FFF2-40B4-BE49-F238E27FC236}">
                <a16:creationId xmlns:a16="http://schemas.microsoft.com/office/drawing/2014/main" id="{1584E8BC-3B0B-8518-DA72-900729F0C209}"/>
              </a:ext>
            </a:extLst>
          </p:cNvPr>
          <p:cNvGraphicFramePr>
            <a:graphicFrameLocks noGrp="1"/>
          </p:cNvGraphicFramePr>
          <p:nvPr>
            <p:extLst>
              <p:ext uri="{D42A27DB-BD31-4B8C-83A1-F6EECF244321}">
                <p14:modId xmlns:p14="http://schemas.microsoft.com/office/powerpoint/2010/main" val="900380335"/>
              </p:ext>
            </p:extLst>
          </p:nvPr>
        </p:nvGraphicFramePr>
        <p:xfrm>
          <a:off x="291401" y="3387147"/>
          <a:ext cx="11394832" cy="2647950"/>
        </p:xfrm>
        <a:graphic>
          <a:graphicData uri="http://schemas.openxmlformats.org/drawingml/2006/table">
            <a:tbl>
              <a:tblPr rtl="1" firstRow="1" bandRow="1">
                <a:tableStyleId>{7DF18680-E054-41AD-8BC1-D1AEF772440D}</a:tableStyleId>
              </a:tblPr>
              <a:tblGrid>
                <a:gridCol w="2944167">
                  <a:extLst>
                    <a:ext uri="{9D8B030D-6E8A-4147-A177-3AD203B41FA5}">
                      <a16:colId xmlns:a16="http://schemas.microsoft.com/office/drawing/2014/main" val="2652056996"/>
                    </a:ext>
                  </a:extLst>
                </a:gridCol>
                <a:gridCol w="8450665">
                  <a:extLst>
                    <a:ext uri="{9D8B030D-6E8A-4147-A177-3AD203B41FA5}">
                      <a16:colId xmlns:a16="http://schemas.microsoft.com/office/drawing/2014/main" val="2522297440"/>
                    </a:ext>
                  </a:extLst>
                </a:gridCol>
              </a:tblGrid>
              <a:tr h="370840">
                <a:tc>
                  <a:txBody>
                    <a:bodyPr/>
                    <a:lstStyle/>
                    <a:p>
                      <a:pPr algn="ctr" rtl="1"/>
                      <a:r>
                        <a:rPr lang="ar-EG" sz="1600" dirty="0">
                          <a:latin typeface="Alexandria" pitchFamily="2" charset="-78"/>
                          <a:cs typeface="Alexandria" pitchFamily="2" charset="-78"/>
                        </a:rPr>
                        <a:t>الاستراتيجية أو التقنية</a:t>
                      </a:r>
                    </a:p>
                  </a:txBody>
                  <a:tcPr anchor="ctr"/>
                </a:tc>
                <a:tc>
                  <a:txBody>
                    <a:bodyPr/>
                    <a:lstStyle/>
                    <a:p>
                      <a:pPr algn="ctr" rtl="1"/>
                      <a:r>
                        <a:rPr lang="ar-EG" sz="1600" dirty="0">
                          <a:latin typeface="Alexandria" pitchFamily="2" charset="-78"/>
                          <a:cs typeface="Alexandria" pitchFamily="2" charset="-78"/>
                        </a:rPr>
                        <a:t>التوضيح</a:t>
                      </a:r>
                    </a:p>
                  </a:txBody>
                  <a:tcPr anchor="ctr"/>
                </a:tc>
                <a:extLst>
                  <a:ext uri="{0D108BD9-81ED-4DB2-BD59-A6C34878D82A}">
                    <a16:rowId xmlns:a16="http://schemas.microsoft.com/office/drawing/2014/main" val="527007371"/>
                  </a:ext>
                </a:extLst>
              </a:tr>
              <a:tr h="370840">
                <a:tc>
                  <a:txBody>
                    <a:bodyPr/>
                    <a:lstStyle/>
                    <a:p>
                      <a:pPr algn="ctr" rtl="1">
                        <a:lnSpc>
                          <a:spcPct val="200000"/>
                        </a:lnSpc>
                      </a:pPr>
                      <a:r>
                        <a:rPr lang="ar-EG" sz="1400" b="1" kern="1200" dirty="0">
                          <a:solidFill>
                            <a:schemeClr val="accent2">
                              <a:lumMod val="75000"/>
                            </a:schemeClr>
                          </a:solidFill>
                          <a:latin typeface="Alexandria" pitchFamily="2" charset="-78"/>
                          <a:ea typeface="+mn-ea"/>
                          <a:cs typeface="Alexandria" pitchFamily="2" charset="-78"/>
                        </a:rPr>
                        <a:t>الإثارة</a:t>
                      </a:r>
                      <a:r>
                        <a:rPr lang="ar-EG" sz="1400" b="1" dirty="0">
                          <a:solidFill>
                            <a:schemeClr val="accent2">
                              <a:lumMod val="75000"/>
                            </a:schemeClr>
                          </a:solidFill>
                          <a:latin typeface="Alexandria" pitchFamily="2" charset="-78"/>
                          <a:cs typeface="Alexandria" pitchFamily="2" charset="-78"/>
                        </a:rPr>
                        <a:t> العاطفية</a:t>
                      </a:r>
                    </a:p>
                  </a:txBody>
                  <a:tcPr anchor="ctr"/>
                </a:tc>
                <a:tc>
                  <a:txBody>
                    <a:bodyPr/>
                    <a:lstStyle/>
                    <a:p>
                      <a:pPr algn="ctr" rtl="1">
                        <a:lnSpc>
                          <a:spcPct val="200000"/>
                        </a:lnSpc>
                      </a:pPr>
                      <a:r>
                        <a:rPr lang="ar-EG" sz="1400" kern="1200" dirty="0">
                          <a:solidFill>
                            <a:schemeClr val="dk1"/>
                          </a:solidFill>
                          <a:latin typeface="Alexandria" pitchFamily="2" charset="-78"/>
                          <a:ea typeface="+mn-ea"/>
                          <a:cs typeface="Alexandria" pitchFamily="2" charset="-78"/>
                        </a:rPr>
                        <a:t>استخدام</a:t>
                      </a:r>
                      <a:r>
                        <a:rPr lang="ar-EG" sz="1400" dirty="0">
                          <a:latin typeface="Alexandria" pitchFamily="2" charset="-78"/>
                          <a:cs typeface="Alexandria" pitchFamily="2" charset="-78"/>
                        </a:rPr>
                        <a:t> خطاب "الأمل"، "التغيير"، "نحن نستطيع"، لحشد مشاعر الانتماء والثقة</a:t>
                      </a:r>
                    </a:p>
                  </a:txBody>
                  <a:tcPr anchor="ctr"/>
                </a:tc>
                <a:extLst>
                  <a:ext uri="{0D108BD9-81ED-4DB2-BD59-A6C34878D82A}">
                    <a16:rowId xmlns:a16="http://schemas.microsoft.com/office/drawing/2014/main" val="1952904942"/>
                  </a:ext>
                </a:extLst>
              </a:tr>
              <a:tr h="370840">
                <a:tc>
                  <a:txBody>
                    <a:bodyPr/>
                    <a:lstStyle/>
                    <a:p>
                      <a:pPr algn="ctr" rtl="1">
                        <a:lnSpc>
                          <a:spcPct val="200000"/>
                        </a:lnSpc>
                      </a:pPr>
                      <a:r>
                        <a:rPr lang="ar-EG" sz="1400" b="1" dirty="0">
                          <a:solidFill>
                            <a:schemeClr val="accent2">
                              <a:lumMod val="75000"/>
                            </a:schemeClr>
                          </a:solidFill>
                          <a:latin typeface="Alexandria" pitchFamily="2" charset="-78"/>
                          <a:cs typeface="Alexandria" pitchFamily="2" charset="-78"/>
                        </a:rPr>
                        <a:t>الإثبات </a:t>
                      </a:r>
                      <a:r>
                        <a:rPr lang="ar-EG" sz="1400" b="1" kern="1200" dirty="0">
                          <a:solidFill>
                            <a:schemeClr val="accent2">
                              <a:lumMod val="75000"/>
                            </a:schemeClr>
                          </a:solidFill>
                          <a:latin typeface="Alexandria" pitchFamily="2" charset="-78"/>
                          <a:ea typeface="+mn-ea"/>
                          <a:cs typeface="Alexandria" pitchFamily="2" charset="-78"/>
                        </a:rPr>
                        <a:t>الاجتماعي</a:t>
                      </a:r>
                      <a:r>
                        <a:rPr lang="ar-EG" sz="1400" b="1" dirty="0">
                          <a:solidFill>
                            <a:schemeClr val="accent2">
                              <a:lumMod val="75000"/>
                            </a:schemeClr>
                          </a:solidFill>
                          <a:latin typeface="Alexandria" pitchFamily="2" charset="-78"/>
                          <a:cs typeface="Alexandria" pitchFamily="2" charset="-78"/>
                        </a:rPr>
                        <a:t> </a:t>
                      </a:r>
                      <a:r>
                        <a:rPr lang="en-US" sz="1400" b="1" dirty="0">
                          <a:solidFill>
                            <a:schemeClr val="accent2">
                              <a:lumMod val="75000"/>
                            </a:schemeClr>
                          </a:solidFill>
                          <a:latin typeface="Alexandria" pitchFamily="2" charset="-78"/>
                          <a:cs typeface="Alexandria" pitchFamily="2" charset="-78"/>
                        </a:rPr>
                        <a:t>Social Proof)</a:t>
                      </a:r>
                      <a:r>
                        <a:rPr lang="ar-EG" sz="1400" b="1" dirty="0">
                          <a:solidFill>
                            <a:schemeClr val="accent2">
                              <a:lumMod val="75000"/>
                            </a:schemeClr>
                          </a:solidFill>
                          <a:latin typeface="Alexandria" pitchFamily="2" charset="-78"/>
                          <a:cs typeface="Alexandria" pitchFamily="2" charset="-78"/>
                        </a:rPr>
                        <a:t>)</a:t>
                      </a:r>
                    </a:p>
                  </a:txBody>
                  <a:tcPr anchor="ctr"/>
                </a:tc>
                <a:tc>
                  <a:txBody>
                    <a:bodyPr/>
                    <a:lstStyle/>
                    <a:p>
                      <a:pPr algn="ctr" rtl="1">
                        <a:lnSpc>
                          <a:spcPct val="200000"/>
                        </a:lnSpc>
                      </a:pPr>
                      <a:r>
                        <a:rPr lang="ar-EG" sz="1400" dirty="0">
                          <a:latin typeface="Alexandria" pitchFamily="2" charset="-78"/>
                          <a:cs typeface="Alexandria" pitchFamily="2" charset="-78"/>
                        </a:rPr>
                        <a:t>مشاركة الملايين في التجمعات، وحملات شبابية على الإنترنت أظهرت أن "الجميع يدعم أوباما"</a:t>
                      </a:r>
                    </a:p>
                  </a:txBody>
                  <a:tcPr anchor="ctr"/>
                </a:tc>
                <a:extLst>
                  <a:ext uri="{0D108BD9-81ED-4DB2-BD59-A6C34878D82A}">
                    <a16:rowId xmlns:a16="http://schemas.microsoft.com/office/drawing/2014/main" val="4283686978"/>
                  </a:ext>
                </a:extLst>
              </a:tr>
              <a:tr h="370840">
                <a:tc>
                  <a:txBody>
                    <a:bodyPr/>
                    <a:lstStyle/>
                    <a:p>
                      <a:pPr algn="ctr" rtl="1">
                        <a:lnSpc>
                          <a:spcPct val="200000"/>
                        </a:lnSpc>
                      </a:pPr>
                      <a:r>
                        <a:rPr lang="ar-EG" sz="1400" b="1" dirty="0">
                          <a:solidFill>
                            <a:schemeClr val="accent2">
                              <a:lumMod val="75000"/>
                            </a:schemeClr>
                          </a:solidFill>
                          <a:latin typeface="Alexandria" pitchFamily="2" charset="-78"/>
                          <a:cs typeface="Alexandria" pitchFamily="2" charset="-78"/>
                        </a:rPr>
                        <a:t>الجاذبية والشخصية الكاريزمية</a:t>
                      </a:r>
                    </a:p>
                  </a:txBody>
                  <a:tcPr anchor="ctr"/>
                </a:tc>
                <a:tc>
                  <a:txBody>
                    <a:bodyPr/>
                    <a:lstStyle/>
                    <a:p>
                      <a:pPr algn="ctr" rtl="1">
                        <a:lnSpc>
                          <a:spcPct val="200000"/>
                        </a:lnSpc>
                      </a:pPr>
                      <a:r>
                        <a:rPr lang="ar-EG" sz="1400" dirty="0">
                          <a:latin typeface="Alexandria" pitchFamily="2" charset="-78"/>
                          <a:cs typeface="Alexandria" pitchFamily="2" charset="-78"/>
                        </a:rPr>
                        <a:t>تم تقديم أوباما كشخص شاب، حيوي، قريب من الناس، مما جذب فئات عمرية جديدة</a:t>
                      </a:r>
                    </a:p>
                  </a:txBody>
                  <a:tcPr anchor="ctr"/>
                </a:tc>
                <a:extLst>
                  <a:ext uri="{0D108BD9-81ED-4DB2-BD59-A6C34878D82A}">
                    <a16:rowId xmlns:a16="http://schemas.microsoft.com/office/drawing/2014/main" val="3300811512"/>
                  </a:ext>
                </a:extLst>
              </a:tr>
              <a:tr h="370840">
                <a:tc>
                  <a:txBody>
                    <a:bodyPr/>
                    <a:lstStyle/>
                    <a:p>
                      <a:pPr algn="ctr" rtl="1">
                        <a:lnSpc>
                          <a:spcPct val="200000"/>
                        </a:lnSpc>
                      </a:pPr>
                      <a:r>
                        <a:rPr lang="ar-EG" sz="1400" b="1" dirty="0">
                          <a:solidFill>
                            <a:schemeClr val="accent2">
                              <a:lumMod val="75000"/>
                            </a:schemeClr>
                          </a:solidFill>
                          <a:latin typeface="Alexandria" pitchFamily="2" charset="-78"/>
                          <a:cs typeface="Alexandria" pitchFamily="2" charset="-78"/>
                        </a:rPr>
                        <a:t>تقنية السلطة	</a:t>
                      </a:r>
                    </a:p>
                  </a:txBody>
                  <a:tcPr anchor="ctr"/>
                </a:tc>
                <a:tc>
                  <a:txBody>
                    <a:bodyPr/>
                    <a:lstStyle/>
                    <a:p>
                      <a:pPr algn="ctr" rtl="1">
                        <a:lnSpc>
                          <a:spcPct val="200000"/>
                        </a:lnSpc>
                      </a:pPr>
                      <a:r>
                        <a:rPr lang="ar-EG" sz="1400" dirty="0">
                          <a:latin typeface="Alexandria" pitchFamily="2" charset="-78"/>
                          <a:cs typeface="Alexandria" pitchFamily="2" charset="-78"/>
                        </a:rPr>
                        <a:t>دعم شخصيات مؤثرة (أوبرا وينفري، مشاهير هوليوود، قادة مجتمع) أعطى مصداقية إضافية</a:t>
                      </a:r>
                    </a:p>
                  </a:txBody>
                  <a:tcPr anchor="ctr"/>
                </a:tc>
                <a:extLst>
                  <a:ext uri="{0D108BD9-81ED-4DB2-BD59-A6C34878D82A}">
                    <a16:rowId xmlns:a16="http://schemas.microsoft.com/office/drawing/2014/main" val="2018952962"/>
                  </a:ext>
                </a:extLst>
              </a:tr>
              <a:tr h="370840">
                <a:tc>
                  <a:txBody>
                    <a:bodyPr/>
                    <a:lstStyle/>
                    <a:p>
                      <a:pPr algn="ctr" rtl="1">
                        <a:lnSpc>
                          <a:spcPct val="200000"/>
                        </a:lnSpc>
                        <a:tabLst>
                          <a:tab pos="2420938" algn="l"/>
                        </a:tabLst>
                      </a:pPr>
                      <a:r>
                        <a:rPr lang="ar-EG" sz="1400" b="1" dirty="0">
                          <a:solidFill>
                            <a:schemeClr val="accent2">
                              <a:lumMod val="75000"/>
                            </a:schemeClr>
                          </a:solidFill>
                          <a:latin typeface="Alexandria" pitchFamily="2" charset="-78"/>
                          <a:cs typeface="Alexandria" pitchFamily="2" charset="-78"/>
                        </a:rPr>
                        <a:t>استخدام وسائل متعددة	</a:t>
                      </a:r>
                    </a:p>
                  </a:txBody>
                  <a:tcPr anchor="ctr"/>
                </a:tc>
                <a:tc>
                  <a:txBody>
                    <a:bodyPr/>
                    <a:lstStyle/>
                    <a:p>
                      <a:pPr algn="ctr" rtl="1">
                        <a:lnSpc>
                          <a:spcPct val="200000"/>
                        </a:lnSpc>
                      </a:pPr>
                      <a:r>
                        <a:rPr lang="ar-EG" sz="1400" dirty="0">
                          <a:latin typeface="Alexandria" pitchFamily="2" charset="-78"/>
                          <a:cs typeface="Alexandria" pitchFamily="2" charset="-78"/>
                        </a:rPr>
                        <a:t>فيديوهات </a:t>
                      </a:r>
                      <a:r>
                        <a:rPr lang="en-US" sz="1400" dirty="0">
                          <a:latin typeface="Alexandria" pitchFamily="2" charset="-78"/>
                          <a:cs typeface="Alexandria" pitchFamily="2" charset="-78"/>
                        </a:rPr>
                        <a:t>YouTube، </a:t>
                      </a:r>
                      <a:r>
                        <a:rPr lang="ar-EG" sz="1400" dirty="0">
                          <a:latin typeface="Alexandria" pitchFamily="2" charset="-78"/>
                          <a:cs typeface="Alexandria" pitchFamily="2" charset="-78"/>
                        </a:rPr>
                        <a:t>خطابات شعبية، منصات تواصل، رسائل بريدية، وتطبيقات تفاعلية</a:t>
                      </a:r>
                    </a:p>
                  </a:txBody>
                  <a:tcPr anchor="ctr"/>
                </a:tc>
                <a:extLst>
                  <a:ext uri="{0D108BD9-81ED-4DB2-BD59-A6C34878D82A}">
                    <a16:rowId xmlns:a16="http://schemas.microsoft.com/office/drawing/2014/main" val="2032389874"/>
                  </a:ext>
                </a:extLst>
              </a:tr>
            </a:tbl>
          </a:graphicData>
        </a:graphic>
      </p:graphicFrame>
      <p:sp>
        <p:nvSpPr>
          <p:cNvPr id="6" name="TextBox 5">
            <a:extLst>
              <a:ext uri="{FF2B5EF4-FFF2-40B4-BE49-F238E27FC236}">
                <a16:creationId xmlns:a16="http://schemas.microsoft.com/office/drawing/2014/main" id="{51A91B61-7D28-D21E-5990-2491BFF54B99}"/>
              </a:ext>
            </a:extLst>
          </p:cNvPr>
          <p:cNvSpPr txBox="1"/>
          <p:nvPr/>
        </p:nvSpPr>
        <p:spPr>
          <a:xfrm>
            <a:off x="1647929" y="6107039"/>
            <a:ext cx="8681776" cy="307777"/>
          </a:xfrm>
          <a:prstGeom prst="rect">
            <a:avLst/>
          </a:prstGeom>
          <a:noFill/>
        </p:spPr>
        <p:txBody>
          <a:bodyPr wrap="square" rtlCol="1">
            <a:spAutoFit/>
          </a:bodyPr>
          <a:lstStyle/>
          <a:p>
            <a:pPr algn="ctr"/>
            <a:r>
              <a:rPr lang="en-US" sz="1400" dirty="0">
                <a:latin typeface="Alexandria" pitchFamily="2" charset="-78"/>
                <a:cs typeface="Alexandria" pitchFamily="2" charset="-78"/>
                <a:hlinkClick r:id="rId3"/>
              </a:rPr>
              <a:t>Barack Obama: Yes We Can</a:t>
            </a:r>
            <a:r>
              <a:rPr lang="ar-EG" sz="1400" dirty="0">
                <a:latin typeface="Alexandria" pitchFamily="2" charset="-78"/>
                <a:cs typeface="Alexandria" pitchFamily="2" charset="-78"/>
              </a:rPr>
              <a:t>يمكنكم مشاهدة الحملة من خلال الرابط التالي: </a:t>
            </a:r>
          </a:p>
        </p:txBody>
      </p:sp>
    </p:spTree>
    <p:extLst>
      <p:ext uri="{BB962C8B-B14F-4D97-AF65-F5344CB8AC3E}">
        <p14:creationId xmlns:p14="http://schemas.microsoft.com/office/powerpoint/2010/main" val="414787741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CEACB4-ACA0-DD49-50C8-F6D1746CF8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78F0B9-E993-424B-394A-DA05A7EFACBD}"/>
              </a:ext>
            </a:extLst>
          </p:cNvPr>
          <p:cNvSpPr/>
          <p:nvPr/>
        </p:nvSpPr>
        <p:spPr>
          <a:xfrm>
            <a:off x="2626179" y="477476"/>
            <a:ext cx="9060056" cy="691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639E8FE-9E1B-5C7C-D0E0-5F73360B17FE}"/>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DBD2780-D728-A2A9-794E-04014D9BE54C}"/>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5FE7F250-8F51-53A0-97A1-C5B26A5D5595}"/>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99FBD1B-C3DD-739D-A11B-44DD3166D8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Rounded Corners 10">
            <a:extLst>
              <a:ext uri="{FF2B5EF4-FFF2-40B4-BE49-F238E27FC236}">
                <a16:creationId xmlns:a16="http://schemas.microsoft.com/office/drawing/2014/main" id="{251F0A45-A19D-C6C4-0803-7F1B47D1D824}"/>
              </a:ext>
            </a:extLst>
          </p:cNvPr>
          <p:cNvSpPr/>
          <p:nvPr/>
        </p:nvSpPr>
        <p:spPr>
          <a:xfrm>
            <a:off x="4680133" y="635584"/>
            <a:ext cx="393046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أمثلة تطبيقية واقعية</a:t>
            </a:r>
          </a:p>
        </p:txBody>
      </p:sp>
      <p:sp>
        <p:nvSpPr>
          <p:cNvPr id="12" name="TextBox 11">
            <a:extLst>
              <a:ext uri="{FF2B5EF4-FFF2-40B4-BE49-F238E27FC236}">
                <a16:creationId xmlns:a16="http://schemas.microsoft.com/office/drawing/2014/main" id="{425FD6B2-A668-E9DB-F298-261AECFD1E62}"/>
              </a:ext>
            </a:extLst>
          </p:cNvPr>
          <p:cNvSpPr txBox="1"/>
          <p:nvPr/>
        </p:nvSpPr>
        <p:spPr>
          <a:xfrm>
            <a:off x="729540" y="1689207"/>
            <a:ext cx="10732920" cy="835550"/>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الحملة الانتخابية الأمريكية لباراك أوباما في (2008 ، 2012):</a:t>
            </a:r>
          </a:p>
          <a:p>
            <a:pPr marL="285750" indent="-285750" algn="just" rtl="1">
              <a:lnSpc>
                <a:spcPct val="150000"/>
              </a:lnSpc>
              <a:buClr>
                <a:schemeClr val="accent2">
                  <a:lumMod val="75000"/>
                </a:schemeClr>
              </a:buClr>
              <a:buFont typeface="Wingdings" panose="05000000000000000000" pitchFamily="2" charset="2"/>
              <a:buChar char="v"/>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التحليل وفق نموذجي </a:t>
            </a:r>
            <a:r>
              <a:rPr kumimoji="0" lang="en-US"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ELM , HSM</a:t>
            </a:r>
            <a:r>
              <a:rPr lang="ar-EG" sz="1600" b="1" dirty="0">
                <a:solidFill>
                  <a:srgbClr val="00B0F0"/>
                </a:solidFill>
                <a:latin typeface="Alexandria" pitchFamily="2" charset="-78"/>
                <a:cs typeface="Alexandria" pitchFamily="2" charset="-78"/>
              </a:rPr>
              <a:t>:</a:t>
            </a:r>
          </a:p>
        </p:txBody>
      </p:sp>
      <p:graphicFrame>
        <p:nvGraphicFramePr>
          <p:cNvPr id="3" name="Table 2">
            <a:extLst>
              <a:ext uri="{FF2B5EF4-FFF2-40B4-BE49-F238E27FC236}">
                <a16:creationId xmlns:a16="http://schemas.microsoft.com/office/drawing/2014/main" id="{0AE9A6B3-15DC-FD34-8AB5-DE8E299FA568}"/>
              </a:ext>
            </a:extLst>
          </p:cNvPr>
          <p:cNvGraphicFramePr>
            <a:graphicFrameLocks noGrp="1"/>
          </p:cNvGraphicFramePr>
          <p:nvPr>
            <p:extLst>
              <p:ext uri="{D42A27DB-BD31-4B8C-83A1-F6EECF244321}">
                <p14:modId xmlns:p14="http://schemas.microsoft.com/office/powerpoint/2010/main" val="1924162763"/>
              </p:ext>
            </p:extLst>
          </p:nvPr>
        </p:nvGraphicFramePr>
        <p:xfrm>
          <a:off x="291402" y="2767291"/>
          <a:ext cx="11394832" cy="2561844"/>
        </p:xfrm>
        <a:graphic>
          <a:graphicData uri="http://schemas.openxmlformats.org/drawingml/2006/table">
            <a:tbl>
              <a:tblPr rtl="1" firstRow="1" bandRow="1">
                <a:tableStyleId>{7DF18680-E054-41AD-8BC1-D1AEF772440D}</a:tableStyleId>
              </a:tblPr>
              <a:tblGrid>
                <a:gridCol w="5635954">
                  <a:extLst>
                    <a:ext uri="{9D8B030D-6E8A-4147-A177-3AD203B41FA5}">
                      <a16:colId xmlns:a16="http://schemas.microsoft.com/office/drawing/2014/main" val="2652056996"/>
                    </a:ext>
                  </a:extLst>
                </a:gridCol>
                <a:gridCol w="5758878">
                  <a:extLst>
                    <a:ext uri="{9D8B030D-6E8A-4147-A177-3AD203B41FA5}">
                      <a16:colId xmlns:a16="http://schemas.microsoft.com/office/drawing/2014/main" val="2522297440"/>
                    </a:ext>
                  </a:extLst>
                </a:gridCol>
              </a:tblGrid>
              <a:tr h="370840">
                <a:tc>
                  <a:txBody>
                    <a:bodyPr/>
                    <a:lstStyle/>
                    <a:p>
                      <a:pPr algn="ctr" rtl="1"/>
                      <a:r>
                        <a:rPr lang="ar-EG" sz="1600" dirty="0">
                          <a:latin typeface="Alexandria" pitchFamily="2" charset="-78"/>
                          <a:cs typeface="Alexandria" pitchFamily="2" charset="-78"/>
                        </a:rPr>
                        <a:t>التحليل وفق نموذج </a:t>
                      </a:r>
                      <a:r>
                        <a:rPr lang="en-US" sz="1600" dirty="0">
                          <a:latin typeface="Alexandria" pitchFamily="2" charset="-78"/>
                          <a:cs typeface="Alexandria" pitchFamily="2" charset="-78"/>
                        </a:rPr>
                        <a:t>ELM</a:t>
                      </a:r>
                      <a:endParaRPr lang="ar-EG" sz="1600" dirty="0">
                        <a:latin typeface="Alexandria" pitchFamily="2" charset="-78"/>
                        <a:cs typeface="Alexandria" pitchFamily="2" charset="-78"/>
                      </a:endParaRPr>
                    </a:p>
                  </a:txBody>
                  <a:tcPr anchor="ctr"/>
                </a:tc>
                <a:tc>
                  <a:txBody>
                    <a:bodyPr/>
                    <a:lstStyle/>
                    <a:p>
                      <a:pPr algn="ctr" rtl="1"/>
                      <a:r>
                        <a:rPr lang="ar-EG" sz="1600" dirty="0">
                          <a:latin typeface="Alexandria" pitchFamily="2" charset="-78"/>
                          <a:cs typeface="Alexandria" pitchFamily="2" charset="-78"/>
                        </a:rPr>
                        <a:t>التحليل وفق نموذج </a:t>
                      </a:r>
                      <a:r>
                        <a:rPr lang="en-US" sz="1600" dirty="0">
                          <a:latin typeface="Alexandria" pitchFamily="2" charset="-78"/>
                          <a:cs typeface="Alexandria" pitchFamily="2" charset="-78"/>
                        </a:rPr>
                        <a:t>HSM</a:t>
                      </a:r>
                      <a:endParaRPr lang="ar-EG" sz="1600" dirty="0">
                        <a:latin typeface="Alexandria" pitchFamily="2" charset="-78"/>
                        <a:cs typeface="Alexandria" pitchFamily="2" charset="-78"/>
                      </a:endParaRPr>
                    </a:p>
                  </a:txBody>
                  <a:tcPr anchor="ctr"/>
                </a:tc>
                <a:extLst>
                  <a:ext uri="{0D108BD9-81ED-4DB2-BD59-A6C34878D82A}">
                    <a16:rowId xmlns:a16="http://schemas.microsoft.com/office/drawing/2014/main" val="527007371"/>
                  </a:ext>
                </a:extLst>
              </a:tr>
              <a:tr h="370840">
                <a:tc>
                  <a:txBody>
                    <a:bodyPr/>
                    <a:lstStyle/>
                    <a:p>
                      <a:pPr algn="ctr" rtl="1">
                        <a:lnSpc>
                          <a:spcPct val="200000"/>
                        </a:lnSpc>
                      </a:pPr>
                      <a:r>
                        <a:rPr lang="ar-EG" sz="1400" b="1" dirty="0">
                          <a:solidFill>
                            <a:schemeClr val="accent2">
                              <a:lumMod val="75000"/>
                            </a:schemeClr>
                          </a:solidFill>
                          <a:latin typeface="Alexandria" pitchFamily="2" charset="-78"/>
                          <a:cs typeface="Alexandria" pitchFamily="2" charset="-78"/>
                        </a:rPr>
                        <a:t>المسار المركزي: </a:t>
                      </a:r>
                      <a:r>
                        <a:rPr lang="ar-EG" sz="1400" b="1" dirty="0">
                          <a:solidFill>
                            <a:schemeClr val="tx1"/>
                          </a:solidFill>
                          <a:latin typeface="Alexandria" pitchFamily="2" charset="-78"/>
                          <a:cs typeface="Alexandria" pitchFamily="2" charset="-78"/>
                        </a:rPr>
                        <a:t>جمهور يهتم  بالتفاصيل: </a:t>
                      </a:r>
                      <a:r>
                        <a:rPr lang="ar-EG" sz="1400" b="0" dirty="0">
                          <a:solidFill>
                            <a:schemeClr val="tx1"/>
                          </a:solidFill>
                          <a:latin typeface="Alexandria" pitchFamily="2" charset="-78"/>
                          <a:cs typeface="Alexandria" pitchFamily="2" charset="-78"/>
                        </a:rPr>
                        <a:t>تم تقديم برنامج سياسي واضح، ومقارنات مع الجمهور، ومناظرات قوية.</a:t>
                      </a:r>
                    </a:p>
                  </a:txBody>
                  <a:tcPr anchor="ctr"/>
                </a:tc>
                <a:tc>
                  <a:txBody>
                    <a:bodyPr/>
                    <a:lstStyle/>
                    <a:p>
                      <a:pPr algn="ctr" rtl="1">
                        <a:lnSpc>
                          <a:spcPct val="200000"/>
                        </a:lnSpc>
                      </a:pPr>
                      <a:r>
                        <a:rPr lang="ar-EG" sz="1400" b="1" kern="1200" dirty="0">
                          <a:solidFill>
                            <a:schemeClr val="accent2">
                              <a:lumMod val="75000"/>
                            </a:schemeClr>
                          </a:solidFill>
                          <a:latin typeface="Alexandria" pitchFamily="2" charset="-78"/>
                          <a:ea typeface="+mn-ea"/>
                          <a:cs typeface="Alexandria" pitchFamily="2" charset="-78"/>
                        </a:rPr>
                        <a:t>المسار المنهجي: </a:t>
                      </a:r>
                      <a:r>
                        <a:rPr lang="ar-EG" sz="1400" kern="1200" dirty="0">
                          <a:solidFill>
                            <a:schemeClr val="dk1"/>
                          </a:solidFill>
                          <a:latin typeface="Alexandria" pitchFamily="2" charset="-78"/>
                          <a:ea typeface="+mn-ea"/>
                          <a:cs typeface="Alexandria" pitchFamily="2" charset="-78"/>
                        </a:rPr>
                        <a:t>الناخبون المهتمون، حيث اطلعوا على تفاصيل الاقتصاد والرعاية الصحية.</a:t>
                      </a:r>
                      <a:endParaRPr lang="ar-EG" sz="1400" dirty="0">
                        <a:latin typeface="Alexandria" pitchFamily="2" charset="-78"/>
                        <a:cs typeface="Alexandria" pitchFamily="2" charset="-78"/>
                      </a:endParaRPr>
                    </a:p>
                  </a:txBody>
                  <a:tcPr anchor="ctr"/>
                </a:tc>
                <a:extLst>
                  <a:ext uri="{0D108BD9-81ED-4DB2-BD59-A6C34878D82A}">
                    <a16:rowId xmlns:a16="http://schemas.microsoft.com/office/drawing/2014/main" val="1952904942"/>
                  </a:ext>
                </a:extLst>
              </a:tr>
              <a:tr h="370840">
                <a:tc>
                  <a:txBody>
                    <a:bodyPr/>
                    <a:lstStyle/>
                    <a:p>
                      <a:pPr algn="ctr" rtl="1">
                        <a:lnSpc>
                          <a:spcPct val="200000"/>
                        </a:lnSpc>
                      </a:pPr>
                      <a:r>
                        <a:rPr lang="ar-EG" sz="1400" b="1" dirty="0">
                          <a:solidFill>
                            <a:schemeClr val="accent2">
                              <a:lumMod val="75000"/>
                            </a:schemeClr>
                          </a:solidFill>
                          <a:latin typeface="Alexandria" pitchFamily="2" charset="-78"/>
                          <a:cs typeface="Alexandria" pitchFamily="2" charset="-78"/>
                        </a:rPr>
                        <a:t>المسار المحيطي: </a:t>
                      </a:r>
                      <a:r>
                        <a:rPr lang="ar-EG" sz="1400" b="1" dirty="0">
                          <a:solidFill>
                            <a:schemeClr val="tx1"/>
                          </a:solidFill>
                          <a:latin typeface="Alexandria" pitchFamily="2" charset="-78"/>
                          <a:cs typeface="Alexandria" pitchFamily="2" charset="-78"/>
                        </a:rPr>
                        <a:t>جمهور غير متعمق:  </a:t>
                      </a:r>
                      <a:r>
                        <a:rPr lang="ar-EG" sz="1400" b="0" dirty="0">
                          <a:solidFill>
                            <a:schemeClr val="tx1"/>
                          </a:solidFill>
                          <a:latin typeface="Alexandria" pitchFamily="2" charset="-78"/>
                          <a:cs typeface="Alexandria" pitchFamily="2" charset="-78"/>
                        </a:rPr>
                        <a:t>اعتمدت الحملة على الشعارات، والصور المؤثرة، والموسيقى، وظهور أوباما في تجمعات شعبية ضخمة.</a:t>
                      </a:r>
                    </a:p>
                  </a:txBody>
                  <a:tcPr anchor="ctr"/>
                </a:tc>
                <a:tc>
                  <a:txBody>
                    <a:bodyPr/>
                    <a:lstStyle/>
                    <a:p>
                      <a:pPr algn="ctr" rtl="1">
                        <a:lnSpc>
                          <a:spcPct val="200000"/>
                        </a:lnSpc>
                      </a:pPr>
                      <a:r>
                        <a:rPr lang="ar-EG" sz="1400" b="1" dirty="0">
                          <a:solidFill>
                            <a:schemeClr val="accent2">
                              <a:lumMod val="75000"/>
                            </a:schemeClr>
                          </a:solidFill>
                          <a:latin typeface="Alexandria" pitchFamily="2" charset="-78"/>
                          <a:cs typeface="Alexandria" pitchFamily="2" charset="-78"/>
                        </a:rPr>
                        <a:t>المسار الحدسي: </a:t>
                      </a:r>
                      <a:r>
                        <a:rPr lang="ar-EG" sz="1400" dirty="0">
                          <a:latin typeface="Alexandria" pitchFamily="2" charset="-78"/>
                          <a:cs typeface="Alexandria" pitchFamily="2" charset="-78"/>
                        </a:rPr>
                        <a:t>إذا كانت شخصية معروفة مثل أوبرا تدعمه، فالجميع يشارك، ويحب أن يشارك.</a:t>
                      </a:r>
                    </a:p>
                  </a:txBody>
                  <a:tcPr anchor="ctr"/>
                </a:tc>
                <a:extLst>
                  <a:ext uri="{0D108BD9-81ED-4DB2-BD59-A6C34878D82A}">
                    <a16:rowId xmlns:a16="http://schemas.microsoft.com/office/drawing/2014/main" val="4283686978"/>
                  </a:ext>
                </a:extLst>
              </a:tr>
            </a:tbl>
          </a:graphicData>
        </a:graphic>
      </p:graphicFrame>
    </p:spTree>
    <p:extLst>
      <p:ext uri="{BB962C8B-B14F-4D97-AF65-F5344CB8AC3E}">
        <p14:creationId xmlns:p14="http://schemas.microsoft.com/office/powerpoint/2010/main" val="132720736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4E398A-5809-DDCC-AA6F-ABD53B2C29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8F658A-27C7-9C86-B94D-CA09A686142E}"/>
              </a:ext>
            </a:extLst>
          </p:cNvPr>
          <p:cNvSpPr/>
          <p:nvPr/>
        </p:nvSpPr>
        <p:spPr>
          <a:xfrm flipV="1">
            <a:off x="2626179" y="455181"/>
            <a:ext cx="911175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E650A77-CA78-B713-0703-5C155DB4DBDE}"/>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E99820C-79E3-FA71-872A-467099FEF033}"/>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B484219-F2A0-82E8-AA9D-41246B86E6C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99CDB74-C691-931C-A447-9397EEC0D4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Rounded Corners 10">
            <a:extLst>
              <a:ext uri="{FF2B5EF4-FFF2-40B4-BE49-F238E27FC236}">
                <a16:creationId xmlns:a16="http://schemas.microsoft.com/office/drawing/2014/main" id="{FAC51893-77F1-69A9-289C-A7B84CCB043B}"/>
              </a:ext>
            </a:extLst>
          </p:cNvPr>
          <p:cNvSpPr/>
          <p:nvPr/>
        </p:nvSpPr>
        <p:spPr>
          <a:xfrm>
            <a:off x="4680133" y="635584"/>
            <a:ext cx="393046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أمثلة تطبيقية واقعية</a:t>
            </a:r>
          </a:p>
        </p:txBody>
      </p:sp>
      <p:sp>
        <p:nvSpPr>
          <p:cNvPr id="12" name="TextBox 11">
            <a:extLst>
              <a:ext uri="{FF2B5EF4-FFF2-40B4-BE49-F238E27FC236}">
                <a16:creationId xmlns:a16="http://schemas.microsoft.com/office/drawing/2014/main" id="{CCDE627E-68E1-61C3-DB13-7279664F2AEC}"/>
              </a:ext>
            </a:extLst>
          </p:cNvPr>
          <p:cNvSpPr txBox="1"/>
          <p:nvPr/>
        </p:nvSpPr>
        <p:spPr>
          <a:xfrm>
            <a:off x="729540" y="1689207"/>
            <a:ext cx="10732920" cy="1574214"/>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الحملة الوطنية لمكافحة كورونا في السعودية في الفترة منذ مارس 2020 حتى أواخر 2022:</a:t>
            </a:r>
          </a:p>
          <a:p>
            <a:pPr marL="285750" indent="-285750" algn="just" rtl="1">
              <a:lnSpc>
                <a:spcPct val="150000"/>
              </a:lnSpc>
              <a:buClr>
                <a:schemeClr val="accent2">
                  <a:lumMod val="75000"/>
                </a:schemeClr>
              </a:buClr>
              <a:buFont typeface="Wingdings" panose="05000000000000000000" pitchFamily="2" charset="2"/>
              <a:buChar char="v"/>
            </a:pP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الشعار: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 نعود بحذر ، خذ خطوة)</a:t>
            </a:r>
          </a:p>
          <a:p>
            <a:pPr marL="285750" indent="-285750" algn="just" rtl="1">
              <a:lnSpc>
                <a:spcPct val="150000"/>
              </a:lnSpc>
              <a:buClr>
                <a:schemeClr val="accent2">
                  <a:lumMod val="75000"/>
                </a:schemeClr>
              </a:buClr>
              <a:buFont typeface="Wingdings" panose="05000000000000000000" pitchFamily="2" charset="2"/>
              <a:buChar char="v"/>
            </a:pPr>
            <a:r>
              <a:rPr lang="ar-EG" sz="1600" b="1" dirty="0">
                <a:solidFill>
                  <a:srgbClr val="00B0F0"/>
                </a:solidFill>
                <a:latin typeface="Alexandria" pitchFamily="2" charset="-78"/>
                <a:cs typeface="Alexandria" pitchFamily="2" charset="-78"/>
              </a:rPr>
              <a:t>الهدف: </a:t>
            </a:r>
            <a:r>
              <a:rPr lang="ar-EG" sz="1600" dirty="0">
                <a:latin typeface="Alexandria" pitchFamily="2" charset="-78"/>
                <a:cs typeface="Alexandria" pitchFamily="2" charset="-78"/>
              </a:rPr>
              <a:t>نشر الوعي بمخاطر كورونا، وتعزبز الالتزام بالإجراءات الوقائية، تشجيع المواطنين والمقيمين على أخذ اللقاح.</a:t>
            </a:r>
          </a:p>
          <a:p>
            <a:pPr marL="285750" indent="-285750" algn="just" rtl="1">
              <a:lnSpc>
                <a:spcPct val="150000"/>
              </a:lnSpc>
              <a:buClr>
                <a:schemeClr val="accent2">
                  <a:lumMod val="75000"/>
                </a:schemeClr>
              </a:buClr>
              <a:buFont typeface="Wingdings" panose="05000000000000000000" pitchFamily="2" charset="2"/>
              <a:buChar char="v"/>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استراتيجيات ال</a:t>
            </a:r>
            <a:r>
              <a:rPr lang="ar-EG" sz="1600" b="1" dirty="0">
                <a:solidFill>
                  <a:srgbClr val="00B0F0"/>
                </a:solidFill>
                <a:latin typeface="Alexandria" pitchFamily="2" charset="-78"/>
                <a:cs typeface="Alexandria" pitchFamily="2" charset="-78"/>
              </a:rPr>
              <a:t>إقناع وتقنيات التأثير المستخدمة:</a:t>
            </a:r>
          </a:p>
        </p:txBody>
      </p:sp>
      <p:graphicFrame>
        <p:nvGraphicFramePr>
          <p:cNvPr id="3" name="Table 2">
            <a:extLst>
              <a:ext uri="{FF2B5EF4-FFF2-40B4-BE49-F238E27FC236}">
                <a16:creationId xmlns:a16="http://schemas.microsoft.com/office/drawing/2014/main" id="{22490FB7-3561-03A9-39A8-68A5A91276AD}"/>
              </a:ext>
            </a:extLst>
          </p:cNvPr>
          <p:cNvGraphicFramePr>
            <a:graphicFrameLocks noGrp="1"/>
          </p:cNvGraphicFramePr>
          <p:nvPr>
            <p:extLst>
              <p:ext uri="{D42A27DB-BD31-4B8C-83A1-F6EECF244321}">
                <p14:modId xmlns:p14="http://schemas.microsoft.com/office/powerpoint/2010/main" val="3967178312"/>
              </p:ext>
            </p:extLst>
          </p:nvPr>
        </p:nvGraphicFramePr>
        <p:xfrm>
          <a:off x="343098" y="3317230"/>
          <a:ext cx="11394832" cy="3103372"/>
        </p:xfrm>
        <a:graphic>
          <a:graphicData uri="http://schemas.openxmlformats.org/drawingml/2006/table">
            <a:tbl>
              <a:tblPr rtl="1" firstRow="1" bandRow="1">
                <a:tableStyleId>{7DF18680-E054-41AD-8BC1-D1AEF772440D}</a:tableStyleId>
              </a:tblPr>
              <a:tblGrid>
                <a:gridCol w="2944167">
                  <a:extLst>
                    <a:ext uri="{9D8B030D-6E8A-4147-A177-3AD203B41FA5}">
                      <a16:colId xmlns:a16="http://schemas.microsoft.com/office/drawing/2014/main" val="2652056996"/>
                    </a:ext>
                  </a:extLst>
                </a:gridCol>
                <a:gridCol w="8450665">
                  <a:extLst>
                    <a:ext uri="{9D8B030D-6E8A-4147-A177-3AD203B41FA5}">
                      <a16:colId xmlns:a16="http://schemas.microsoft.com/office/drawing/2014/main" val="2522297440"/>
                    </a:ext>
                  </a:extLst>
                </a:gridCol>
              </a:tblGrid>
              <a:tr h="370840">
                <a:tc>
                  <a:txBody>
                    <a:bodyPr/>
                    <a:lstStyle/>
                    <a:p>
                      <a:pPr algn="ctr" rtl="1"/>
                      <a:r>
                        <a:rPr lang="ar-EG" sz="1600" dirty="0">
                          <a:latin typeface="Alexandria" pitchFamily="2" charset="-78"/>
                          <a:cs typeface="Alexandria" pitchFamily="2" charset="-78"/>
                        </a:rPr>
                        <a:t>الاستراتيجية أو التقنية</a:t>
                      </a:r>
                    </a:p>
                  </a:txBody>
                  <a:tcPr anchor="ctr"/>
                </a:tc>
                <a:tc>
                  <a:txBody>
                    <a:bodyPr/>
                    <a:lstStyle/>
                    <a:p>
                      <a:pPr algn="ctr" rtl="1"/>
                      <a:r>
                        <a:rPr lang="ar-EG" sz="1600" dirty="0">
                          <a:latin typeface="Alexandria" pitchFamily="2" charset="-78"/>
                          <a:cs typeface="Alexandria" pitchFamily="2" charset="-78"/>
                        </a:rPr>
                        <a:t>التوضيح</a:t>
                      </a:r>
                    </a:p>
                  </a:txBody>
                  <a:tcPr anchor="ctr"/>
                </a:tc>
                <a:extLst>
                  <a:ext uri="{0D108BD9-81ED-4DB2-BD59-A6C34878D82A}">
                    <a16:rowId xmlns:a16="http://schemas.microsoft.com/office/drawing/2014/main" val="527007371"/>
                  </a:ext>
                </a:extLst>
              </a:tr>
              <a:tr h="370840">
                <a:tc>
                  <a:txBody>
                    <a:bodyPr/>
                    <a:lstStyle/>
                    <a:p>
                      <a:pPr algn="ctr" rtl="1">
                        <a:lnSpc>
                          <a:spcPct val="200000"/>
                        </a:lnSpc>
                      </a:pPr>
                      <a:r>
                        <a:rPr lang="ar-EG" sz="1400" b="1" kern="1200" dirty="0">
                          <a:solidFill>
                            <a:schemeClr val="accent2">
                              <a:lumMod val="75000"/>
                            </a:schemeClr>
                          </a:solidFill>
                          <a:latin typeface="Alexandria" pitchFamily="2" charset="-78"/>
                          <a:ea typeface="+mn-ea"/>
                          <a:cs typeface="Alexandria" pitchFamily="2" charset="-78"/>
                        </a:rPr>
                        <a:t>النداء العاطفي الإيجابي</a:t>
                      </a:r>
                      <a:endParaRPr lang="ar-EG" sz="1400" b="1" dirty="0">
                        <a:solidFill>
                          <a:schemeClr val="accent2">
                            <a:lumMod val="75000"/>
                          </a:schemeClr>
                        </a:solidFill>
                        <a:latin typeface="Alexandria" pitchFamily="2" charset="-78"/>
                        <a:cs typeface="Alexandria" pitchFamily="2" charset="-78"/>
                      </a:endParaRPr>
                    </a:p>
                  </a:txBody>
                  <a:tcPr anchor="ctr"/>
                </a:tc>
                <a:tc>
                  <a:txBody>
                    <a:bodyPr/>
                    <a:lstStyle/>
                    <a:p>
                      <a:pPr algn="ctr" rtl="1">
                        <a:lnSpc>
                          <a:spcPct val="200000"/>
                        </a:lnSpc>
                      </a:pPr>
                      <a:r>
                        <a:rPr lang="ar-EG" sz="1400" kern="1200" dirty="0">
                          <a:solidFill>
                            <a:schemeClr val="dk1"/>
                          </a:solidFill>
                          <a:latin typeface="Alexandria" pitchFamily="2" charset="-78"/>
                          <a:ea typeface="+mn-ea"/>
                          <a:cs typeface="Alexandria" pitchFamily="2" charset="-78"/>
                        </a:rPr>
                        <a:t>رسائل تشجع على حماية الأسرة والمجتمع: "خذ الخطوة… لتحمي من تحب"</a:t>
                      </a:r>
                      <a:endParaRPr lang="ar-EG" sz="1400" dirty="0">
                        <a:latin typeface="Alexandria" pitchFamily="2" charset="-78"/>
                        <a:cs typeface="Alexandria" pitchFamily="2" charset="-78"/>
                      </a:endParaRPr>
                    </a:p>
                  </a:txBody>
                  <a:tcPr anchor="ctr"/>
                </a:tc>
                <a:extLst>
                  <a:ext uri="{0D108BD9-81ED-4DB2-BD59-A6C34878D82A}">
                    <a16:rowId xmlns:a16="http://schemas.microsoft.com/office/drawing/2014/main" val="1952904942"/>
                  </a:ext>
                </a:extLst>
              </a:tr>
              <a:tr h="370840">
                <a:tc>
                  <a:txBody>
                    <a:bodyPr/>
                    <a:lstStyle/>
                    <a:p>
                      <a:pPr algn="ctr" rtl="1">
                        <a:lnSpc>
                          <a:spcPct val="200000"/>
                        </a:lnSpc>
                      </a:pPr>
                      <a:r>
                        <a:rPr lang="ar-EG" sz="1400" b="1" dirty="0">
                          <a:solidFill>
                            <a:schemeClr val="accent2">
                              <a:lumMod val="75000"/>
                            </a:schemeClr>
                          </a:solidFill>
                          <a:latin typeface="Alexandria" pitchFamily="2" charset="-78"/>
                          <a:cs typeface="Alexandria" pitchFamily="2" charset="-78"/>
                        </a:rPr>
                        <a:t>النداء المنطقي (العقلاني)</a:t>
                      </a:r>
                    </a:p>
                  </a:txBody>
                  <a:tcPr anchor="ctr"/>
                </a:tc>
                <a:tc>
                  <a:txBody>
                    <a:bodyPr/>
                    <a:lstStyle/>
                    <a:p>
                      <a:pPr algn="ctr" rtl="1">
                        <a:lnSpc>
                          <a:spcPct val="200000"/>
                        </a:lnSpc>
                      </a:pPr>
                      <a:r>
                        <a:rPr lang="ar-EG" sz="1400" dirty="0">
                          <a:latin typeface="Alexandria" pitchFamily="2" charset="-78"/>
                          <a:cs typeface="Alexandria" pitchFamily="2" charset="-78"/>
                        </a:rPr>
                        <a:t>تقديم بيانات طبية دقيقة، إحصاءات الإصابة، فعاليات تطعيم موثقة</a:t>
                      </a:r>
                    </a:p>
                  </a:txBody>
                  <a:tcPr anchor="ctr"/>
                </a:tc>
                <a:extLst>
                  <a:ext uri="{0D108BD9-81ED-4DB2-BD59-A6C34878D82A}">
                    <a16:rowId xmlns:a16="http://schemas.microsoft.com/office/drawing/2014/main" val="4283686978"/>
                  </a:ext>
                </a:extLst>
              </a:tr>
              <a:tr h="370840">
                <a:tc>
                  <a:txBody>
                    <a:bodyPr/>
                    <a:lstStyle/>
                    <a:p>
                      <a:pPr algn="ctr" rtl="1">
                        <a:lnSpc>
                          <a:spcPct val="200000"/>
                        </a:lnSpc>
                      </a:pPr>
                      <a:r>
                        <a:rPr lang="ar-EG" sz="1400" b="1" dirty="0">
                          <a:solidFill>
                            <a:schemeClr val="accent2">
                              <a:lumMod val="75000"/>
                            </a:schemeClr>
                          </a:solidFill>
                          <a:latin typeface="Alexandria" pitchFamily="2" charset="-78"/>
                          <a:cs typeface="Alexandria" pitchFamily="2" charset="-78"/>
                        </a:rPr>
                        <a:t>الإثبات الاجتماعي	</a:t>
                      </a:r>
                    </a:p>
                  </a:txBody>
                  <a:tcPr anchor="ctr"/>
                </a:tc>
                <a:tc>
                  <a:txBody>
                    <a:bodyPr/>
                    <a:lstStyle/>
                    <a:p>
                      <a:pPr algn="ctr" rtl="1">
                        <a:lnSpc>
                          <a:spcPct val="200000"/>
                        </a:lnSpc>
                      </a:pPr>
                      <a:r>
                        <a:rPr lang="ar-EG" sz="1400" dirty="0">
                          <a:latin typeface="Alexandria" pitchFamily="2" charset="-78"/>
                          <a:cs typeface="Alexandria" pitchFamily="2" charset="-78"/>
                        </a:rPr>
                        <a:t>عرض أعداد الأشخاص الذين أخذوا اللقاح: "أكثر من 25 مليون جرعة"</a:t>
                      </a:r>
                    </a:p>
                  </a:txBody>
                  <a:tcPr anchor="ctr"/>
                </a:tc>
                <a:extLst>
                  <a:ext uri="{0D108BD9-81ED-4DB2-BD59-A6C34878D82A}">
                    <a16:rowId xmlns:a16="http://schemas.microsoft.com/office/drawing/2014/main" val="3300811512"/>
                  </a:ext>
                </a:extLst>
              </a:tr>
              <a:tr h="370840">
                <a:tc>
                  <a:txBody>
                    <a:bodyPr/>
                    <a:lstStyle/>
                    <a:p>
                      <a:pPr algn="ctr" rtl="1">
                        <a:lnSpc>
                          <a:spcPct val="200000"/>
                        </a:lnSpc>
                      </a:pPr>
                      <a:r>
                        <a:rPr lang="ar-EG" sz="1400" b="1" dirty="0">
                          <a:solidFill>
                            <a:schemeClr val="accent2">
                              <a:lumMod val="75000"/>
                            </a:schemeClr>
                          </a:solidFill>
                          <a:latin typeface="Alexandria" pitchFamily="2" charset="-78"/>
                          <a:cs typeface="Alexandria" pitchFamily="2" charset="-78"/>
                        </a:rPr>
                        <a:t>تقنية السلطة	</a:t>
                      </a:r>
                    </a:p>
                  </a:txBody>
                  <a:tcPr anchor="ctr"/>
                </a:tc>
                <a:tc>
                  <a:txBody>
                    <a:bodyPr/>
                    <a:lstStyle/>
                    <a:p>
                      <a:pPr algn="ctr" rtl="1">
                        <a:lnSpc>
                          <a:spcPct val="200000"/>
                        </a:lnSpc>
                      </a:pPr>
                      <a:r>
                        <a:rPr lang="ar-EG" sz="1400" dirty="0">
                          <a:latin typeface="Alexandria" pitchFamily="2" charset="-78"/>
                          <a:cs typeface="Alexandria" pitchFamily="2" charset="-78"/>
                        </a:rPr>
                        <a:t>ظهور وزير الصحة والأطباء في مؤتمرات يومية، استخدام علماء وخبراء رسميين</a:t>
                      </a:r>
                    </a:p>
                  </a:txBody>
                  <a:tcPr anchor="ctr"/>
                </a:tc>
                <a:extLst>
                  <a:ext uri="{0D108BD9-81ED-4DB2-BD59-A6C34878D82A}">
                    <a16:rowId xmlns:a16="http://schemas.microsoft.com/office/drawing/2014/main" val="2018952962"/>
                  </a:ext>
                </a:extLst>
              </a:tr>
              <a:tr h="370840">
                <a:tc>
                  <a:txBody>
                    <a:bodyPr/>
                    <a:lstStyle/>
                    <a:p>
                      <a:pPr algn="ctr" rtl="1">
                        <a:lnSpc>
                          <a:spcPct val="200000"/>
                        </a:lnSpc>
                      </a:pPr>
                      <a:r>
                        <a:rPr lang="ar-EG" sz="1400" b="1" dirty="0">
                          <a:solidFill>
                            <a:schemeClr val="accent2">
                              <a:lumMod val="75000"/>
                            </a:schemeClr>
                          </a:solidFill>
                          <a:latin typeface="Alexandria" pitchFamily="2" charset="-78"/>
                          <a:cs typeface="Alexandria" pitchFamily="2" charset="-78"/>
                        </a:rPr>
                        <a:t>تقنية التكرار	</a:t>
                      </a:r>
                    </a:p>
                  </a:txBody>
                  <a:tcPr anchor="ctr"/>
                </a:tc>
                <a:tc>
                  <a:txBody>
                    <a:bodyPr/>
                    <a:lstStyle/>
                    <a:p>
                      <a:pPr algn="ctr" rtl="1">
                        <a:lnSpc>
                          <a:spcPct val="200000"/>
                        </a:lnSpc>
                      </a:pPr>
                      <a:r>
                        <a:rPr lang="ar-EG" sz="1400" dirty="0">
                          <a:latin typeface="Alexandria" pitchFamily="2" charset="-78"/>
                          <a:cs typeface="Alexandria" pitchFamily="2" charset="-78"/>
                        </a:rPr>
                        <a:t>تكرار الرسائل بشكل يومي على التلفزيون ووسائل التواصل</a:t>
                      </a:r>
                    </a:p>
                  </a:txBody>
                  <a:tcPr anchor="ctr"/>
                </a:tc>
                <a:extLst>
                  <a:ext uri="{0D108BD9-81ED-4DB2-BD59-A6C34878D82A}">
                    <a16:rowId xmlns:a16="http://schemas.microsoft.com/office/drawing/2014/main" val="2032389874"/>
                  </a:ext>
                </a:extLst>
              </a:tr>
              <a:tr h="370840">
                <a:tc>
                  <a:txBody>
                    <a:bodyPr/>
                    <a:lstStyle/>
                    <a:p>
                      <a:pPr algn="ctr" rtl="1">
                        <a:lnSpc>
                          <a:spcPct val="200000"/>
                        </a:lnSpc>
                      </a:pPr>
                      <a:r>
                        <a:rPr lang="ar-EG" sz="1400" b="1" dirty="0">
                          <a:solidFill>
                            <a:schemeClr val="accent2">
                              <a:lumMod val="75000"/>
                            </a:schemeClr>
                          </a:solidFill>
                          <a:latin typeface="Alexandria" pitchFamily="2" charset="-78"/>
                          <a:cs typeface="Alexandria" pitchFamily="2" charset="-78"/>
                        </a:rPr>
                        <a:t>تقنية الجاذبية	</a:t>
                      </a:r>
                    </a:p>
                  </a:txBody>
                  <a:tcPr anchor="ctr"/>
                </a:tc>
                <a:tc>
                  <a:txBody>
                    <a:bodyPr/>
                    <a:lstStyle/>
                    <a:p>
                      <a:pPr algn="ctr" rtl="1">
                        <a:lnSpc>
                          <a:spcPct val="200000"/>
                        </a:lnSpc>
                      </a:pPr>
                      <a:r>
                        <a:rPr lang="ar-EG" sz="1400" dirty="0">
                          <a:latin typeface="Alexandria" pitchFamily="2" charset="-78"/>
                          <a:cs typeface="Alexandria" pitchFamily="2" charset="-78"/>
                        </a:rPr>
                        <a:t>استخدام شخصيات مؤثرة ومحبوبة (رياضيين، فنانين، إعلاميين) في الإعلانات</a:t>
                      </a:r>
                    </a:p>
                  </a:txBody>
                  <a:tcPr anchor="ctr"/>
                </a:tc>
                <a:extLst>
                  <a:ext uri="{0D108BD9-81ED-4DB2-BD59-A6C34878D82A}">
                    <a16:rowId xmlns:a16="http://schemas.microsoft.com/office/drawing/2014/main" val="1447285028"/>
                  </a:ext>
                </a:extLst>
              </a:tr>
            </a:tbl>
          </a:graphicData>
        </a:graphic>
      </p:graphicFrame>
    </p:spTree>
    <p:extLst>
      <p:ext uri="{BB962C8B-B14F-4D97-AF65-F5344CB8AC3E}">
        <p14:creationId xmlns:p14="http://schemas.microsoft.com/office/powerpoint/2010/main" val="409168989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083C8-F9A0-D32B-1E16-AD881916762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2F6EEA-D5E6-C73F-44DB-95EECEDF4BF8}"/>
              </a:ext>
            </a:extLst>
          </p:cNvPr>
          <p:cNvSpPr/>
          <p:nvPr/>
        </p:nvSpPr>
        <p:spPr>
          <a:xfrm>
            <a:off x="2626179" y="500900"/>
            <a:ext cx="906005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0A4D2DE-F673-08F1-0BE8-EF656C7F84D9}"/>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10C8B66-CB6E-1BFA-B415-249703E463BF}"/>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1102680-2003-FDF6-807B-C93EF0688605}"/>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9233553-6E18-D600-415F-8B8578BE2B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Rounded Corners 10">
            <a:extLst>
              <a:ext uri="{FF2B5EF4-FFF2-40B4-BE49-F238E27FC236}">
                <a16:creationId xmlns:a16="http://schemas.microsoft.com/office/drawing/2014/main" id="{107C5BF3-5996-D834-C9C7-4BD779826B2C}"/>
              </a:ext>
            </a:extLst>
          </p:cNvPr>
          <p:cNvSpPr/>
          <p:nvPr/>
        </p:nvSpPr>
        <p:spPr>
          <a:xfrm>
            <a:off x="4680133" y="635584"/>
            <a:ext cx="393046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أمثلة تطبيقية واقعية</a:t>
            </a:r>
          </a:p>
        </p:txBody>
      </p:sp>
      <p:sp>
        <p:nvSpPr>
          <p:cNvPr id="12" name="TextBox 11">
            <a:extLst>
              <a:ext uri="{FF2B5EF4-FFF2-40B4-BE49-F238E27FC236}">
                <a16:creationId xmlns:a16="http://schemas.microsoft.com/office/drawing/2014/main" id="{2A1A4F53-4DC1-7EA7-7C6A-6A4034C39EB5}"/>
              </a:ext>
            </a:extLst>
          </p:cNvPr>
          <p:cNvSpPr txBox="1"/>
          <p:nvPr/>
        </p:nvSpPr>
        <p:spPr>
          <a:xfrm>
            <a:off x="729540" y="1689207"/>
            <a:ext cx="10732920" cy="835550"/>
          </a:xfrm>
          <a:prstGeom prst="rect">
            <a:avLst/>
          </a:prstGeom>
          <a:noFill/>
        </p:spPr>
        <p:txBody>
          <a:bodyPr wrap="square" rtlCol="1">
            <a:spAutoFit/>
          </a:bodyPr>
          <a:lstStyle/>
          <a:p>
            <a:pPr algn="just" rtl="1">
              <a:lnSpc>
                <a:spcPct val="150000"/>
              </a:lnSpc>
            </a:pPr>
            <a:r>
              <a:rPr kumimoji="0" lang="ar-EG" b="1" i="0" u="none" strike="noStrike" kern="1200" cap="none" spc="0" normalizeH="0" baseline="0" noProof="0" dirty="0">
                <a:ln>
                  <a:noFill/>
                </a:ln>
                <a:solidFill>
                  <a:schemeClr val="accent2">
                    <a:lumMod val="75000"/>
                  </a:schemeClr>
                </a:solidFill>
                <a:effectLst/>
                <a:uLnTx/>
                <a:uFillTx/>
                <a:latin typeface="Alexandria" pitchFamily="2" charset="-78"/>
                <a:ea typeface="+mn-ea"/>
                <a:cs typeface="Alexandria" pitchFamily="2" charset="-78"/>
              </a:rPr>
              <a:t>الحملة الوطنية لمكافحة كورونا في السعودية :</a:t>
            </a:r>
          </a:p>
          <a:p>
            <a:pPr marL="285750" indent="-285750" algn="just" rtl="1">
              <a:lnSpc>
                <a:spcPct val="150000"/>
              </a:lnSpc>
              <a:buClr>
                <a:schemeClr val="accent2">
                  <a:lumMod val="75000"/>
                </a:schemeClr>
              </a:buClr>
              <a:buFont typeface="Wingdings" panose="05000000000000000000" pitchFamily="2" charset="2"/>
              <a:buChar char="v"/>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التحليل وفق نموذجي </a:t>
            </a:r>
            <a:r>
              <a:rPr kumimoji="0" lang="en-US"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ELM , HSM</a:t>
            </a:r>
            <a:r>
              <a:rPr lang="ar-EG" sz="1600" b="1" dirty="0">
                <a:solidFill>
                  <a:srgbClr val="00B0F0"/>
                </a:solidFill>
                <a:latin typeface="Alexandria" pitchFamily="2" charset="-78"/>
                <a:cs typeface="Alexandria" pitchFamily="2" charset="-78"/>
              </a:rPr>
              <a:t>:</a:t>
            </a:r>
          </a:p>
        </p:txBody>
      </p:sp>
      <p:graphicFrame>
        <p:nvGraphicFramePr>
          <p:cNvPr id="3" name="Table 2">
            <a:extLst>
              <a:ext uri="{FF2B5EF4-FFF2-40B4-BE49-F238E27FC236}">
                <a16:creationId xmlns:a16="http://schemas.microsoft.com/office/drawing/2014/main" id="{652A1D12-5EC4-AB8D-F12D-D7200CD838C3}"/>
              </a:ext>
            </a:extLst>
          </p:cNvPr>
          <p:cNvGraphicFramePr>
            <a:graphicFrameLocks noGrp="1"/>
          </p:cNvGraphicFramePr>
          <p:nvPr>
            <p:extLst>
              <p:ext uri="{D42A27DB-BD31-4B8C-83A1-F6EECF244321}">
                <p14:modId xmlns:p14="http://schemas.microsoft.com/office/powerpoint/2010/main" val="1399468640"/>
              </p:ext>
            </p:extLst>
          </p:nvPr>
        </p:nvGraphicFramePr>
        <p:xfrm>
          <a:off x="291402" y="2578566"/>
          <a:ext cx="11394832" cy="3842004"/>
        </p:xfrm>
        <a:graphic>
          <a:graphicData uri="http://schemas.openxmlformats.org/drawingml/2006/table">
            <a:tbl>
              <a:tblPr rtl="1" firstRow="1" bandRow="1">
                <a:tableStyleId>{7DF18680-E054-41AD-8BC1-D1AEF772440D}</a:tableStyleId>
              </a:tblPr>
              <a:tblGrid>
                <a:gridCol w="5635954">
                  <a:extLst>
                    <a:ext uri="{9D8B030D-6E8A-4147-A177-3AD203B41FA5}">
                      <a16:colId xmlns:a16="http://schemas.microsoft.com/office/drawing/2014/main" val="2652056996"/>
                    </a:ext>
                  </a:extLst>
                </a:gridCol>
                <a:gridCol w="5758878">
                  <a:extLst>
                    <a:ext uri="{9D8B030D-6E8A-4147-A177-3AD203B41FA5}">
                      <a16:colId xmlns:a16="http://schemas.microsoft.com/office/drawing/2014/main" val="2522297440"/>
                    </a:ext>
                  </a:extLst>
                </a:gridCol>
              </a:tblGrid>
              <a:tr h="370840">
                <a:tc>
                  <a:txBody>
                    <a:bodyPr/>
                    <a:lstStyle/>
                    <a:p>
                      <a:pPr algn="ctr" rtl="1"/>
                      <a:r>
                        <a:rPr lang="ar-EG" sz="1600" dirty="0">
                          <a:latin typeface="Alexandria" pitchFamily="2" charset="-78"/>
                          <a:cs typeface="Alexandria" pitchFamily="2" charset="-78"/>
                        </a:rPr>
                        <a:t>التحليل وفق نموذج </a:t>
                      </a:r>
                      <a:r>
                        <a:rPr lang="en-US" sz="1600" dirty="0">
                          <a:latin typeface="Alexandria" pitchFamily="2" charset="-78"/>
                          <a:cs typeface="Alexandria" pitchFamily="2" charset="-78"/>
                        </a:rPr>
                        <a:t>ELM</a:t>
                      </a:r>
                      <a:endParaRPr lang="ar-EG" sz="1600" dirty="0">
                        <a:latin typeface="Alexandria" pitchFamily="2" charset="-78"/>
                        <a:cs typeface="Alexandria" pitchFamily="2" charset="-78"/>
                      </a:endParaRPr>
                    </a:p>
                  </a:txBody>
                  <a:tcPr anchor="ctr"/>
                </a:tc>
                <a:tc>
                  <a:txBody>
                    <a:bodyPr/>
                    <a:lstStyle/>
                    <a:p>
                      <a:pPr algn="ctr" rtl="1"/>
                      <a:r>
                        <a:rPr lang="ar-EG" sz="1600" dirty="0">
                          <a:latin typeface="Alexandria" pitchFamily="2" charset="-78"/>
                          <a:cs typeface="Alexandria" pitchFamily="2" charset="-78"/>
                        </a:rPr>
                        <a:t>التحليل وفق نموذج </a:t>
                      </a:r>
                      <a:r>
                        <a:rPr lang="en-US" sz="1600" dirty="0">
                          <a:latin typeface="Alexandria" pitchFamily="2" charset="-78"/>
                          <a:cs typeface="Alexandria" pitchFamily="2" charset="-78"/>
                        </a:rPr>
                        <a:t>HSM</a:t>
                      </a:r>
                      <a:endParaRPr lang="ar-EG" sz="1600" dirty="0">
                        <a:latin typeface="Alexandria" pitchFamily="2" charset="-78"/>
                        <a:cs typeface="Alexandria" pitchFamily="2" charset="-78"/>
                      </a:endParaRPr>
                    </a:p>
                  </a:txBody>
                  <a:tcPr anchor="ctr"/>
                </a:tc>
                <a:extLst>
                  <a:ext uri="{0D108BD9-81ED-4DB2-BD59-A6C34878D82A}">
                    <a16:rowId xmlns:a16="http://schemas.microsoft.com/office/drawing/2014/main" val="527007371"/>
                  </a:ext>
                </a:extLst>
              </a:tr>
              <a:tr h="370840">
                <a:tc>
                  <a:txBody>
                    <a:bodyPr/>
                    <a:lstStyle/>
                    <a:p>
                      <a:pPr algn="ctr" rtl="1">
                        <a:lnSpc>
                          <a:spcPct val="200000"/>
                        </a:lnSpc>
                      </a:pPr>
                      <a:r>
                        <a:rPr lang="ar-EG" sz="1400" b="1" dirty="0">
                          <a:solidFill>
                            <a:schemeClr val="accent2">
                              <a:lumMod val="75000"/>
                            </a:schemeClr>
                          </a:solidFill>
                          <a:latin typeface="Alexandria" pitchFamily="2" charset="-78"/>
                          <a:cs typeface="Alexandria" pitchFamily="2" charset="-78"/>
                        </a:rPr>
                        <a:t>المسار المركزي: </a:t>
                      </a:r>
                      <a:r>
                        <a:rPr lang="ar-EG" sz="1400" b="1" dirty="0">
                          <a:solidFill>
                            <a:schemeClr val="tx1"/>
                          </a:solidFill>
                          <a:latin typeface="Alexandria" pitchFamily="2" charset="-78"/>
                          <a:cs typeface="Alexandria" pitchFamily="2" charset="-78"/>
                        </a:rPr>
                        <a:t>جمهور يهتم  بالتفاصيل: </a:t>
                      </a:r>
                      <a:r>
                        <a:rPr lang="ar-EG" sz="1400" b="0" dirty="0">
                          <a:solidFill>
                            <a:schemeClr val="tx1"/>
                          </a:solidFill>
                          <a:latin typeface="Alexandria" pitchFamily="2" charset="-78"/>
                          <a:cs typeface="Alexandria" pitchFamily="2" charset="-78"/>
                        </a:rPr>
                        <a:t>مثل العاملين في الصحة، المتعلمين، صناع القرار</a:t>
                      </a:r>
                    </a:p>
                    <a:p>
                      <a:pPr algn="ctr" rtl="1">
                        <a:lnSpc>
                          <a:spcPct val="200000"/>
                        </a:lnSpc>
                      </a:pPr>
                      <a:r>
                        <a:rPr lang="ar-EG" sz="1400" b="0" dirty="0">
                          <a:solidFill>
                            <a:schemeClr val="tx1"/>
                          </a:solidFill>
                          <a:latin typeface="Alexandria" pitchFamily="2" charset="-78"/>
                          <a:cs typeface="Alexandria" pitchFamily="2" charset="-78"/>
                        </a:rPr>
                        <a:t>تقديم رسائل تحتوي على بيانات دقيقة، وتعليمات مفصلة عن الوقاية، ودراسات عن اللقاح.</a:t>
                      </a:r>
                    </a:p>
                  </a:txBody>
                  <a:tcPr anchor="ctr"/>
                </a:tc>
                <a:tc>
                  <a:txBody>
                    <a:bodyPr/>
                    <a:lstStyle/>
                    <a:p>
                      <a:pPr algn="ctr" rtl="1">
                        <a:lnSpc>
                          <a:spcPct val="200000"/>
                        </a:lnSpc>
                      </a:pPr>
                      <a:r>
                        <a:rPr lang="ar-EG" sz="1400" b="1" kern="1200" dirty="0">
                          <a:solidFill>
                            <a:schemeClr val="accent2">
                              <a:lumMod val="75000"/>
                            </a:schemeClr>
                          </a:solidFill>
                          <a:latin typeface="Alexandria" pitchFamily="2" charset="-78"/>
                          <a:ea typeface="+mn-ea"/>
                          <a:cs typeface="Alexandria" pitchFamily="2" charset="-78"/>
                        </a:rPr>
                        <a:t>المسار المنهجي: </a:t>
                      </a:r>
                      <a:r>
                        <a:rPr lang="ar-EG" sz="1400" kern="1200" dirty="0">
                          <a:solidFill>
                            <a:schemeClr val="dk1"/>
                          </a:solidFill>
                          <a:latin typeface="Alexandria" pitchFamily="2" charset="-78"/>
                          <a:ea typeface="+mn-ea"/>
                          <a:cs typeface="Alexandria" pitchFamily="2" charset="-78"/>
                        </a:rPr>
                        <a:t>الباحثون، الأكاديميون، والنخب، وبعض الموظفين الرسميين.</a:t>
                      </a:r>
                    </a:p>
                    <a:p>
                      <a:pPr algn="ctr" rtl="1">
                        <a:lnSpc>
                          <a:spcPct val="200000"/>
                        </a:lnSpc>
                      </a:pPr>
                      <a:r>
                        <a:rPr lang="ar-EG" sz="1400" kern="1200" dirty="0">
                          <a:solidFill>
                            <a:schemeClr val="dk1"/>
                          </a:solidFill>
                          <a:latin typeface="Alexandria" pitchFamily="2" charset="-78"/>
                          <a:ea typeface="+mn-ea"/>
                          <a:cs typeface="Alexandria" pitchFamily="2" charset="-78"/>
                        </a:rPr>
                        <a:t>محتوى الرسالة: تقارير وزارة الصحة، والإرشادات الطبية، ومنصات الإحصاء.</a:t>
                      </a:r>
                      <a:endParaRPr lang="ar-EG" sz="1400" dirty="0">
                        <a:latin typeface="Alexandria" pitchFamily="2" charset="-78"/>
                        <a:cs typeface="Alexandria" pitchFamily="2" charset="-78"/>
                      </a:endParaRPr>
                    </a:p>
                  </a:txBody>
                  <a:tcPr anchor="ctr"/>
                </a:tc>
                <a:extLst>
                  <a:ext uri="{0D108BD9-81ED-4DB2-BD59-A6C34878D82A}">
                    <a16:rowId xmlns:a16="http://schemas.microsoft.com/office/drawing/2014/main" val="1952904942"/>
                  </a:ext>
                </a:extLst>
              </a:tr>
              <a:tr h="370840">
                <a:tc>
                  <a:txBody>
                    <a:bodyPr/>
                    <a:lstStyle/>
                    <a:p>
                      <a:pPr algn="ctr" rtl="1">
                        <a:lnSpc>
                          <a:spcPct val="200000"/>
                        </a:lnSpc>
                      </a:pPr>
                      <a:r>
                        <a:rPr lang="ar-EG" sz="1400" b="1" dirty="0">
                          <a:solidFill>
                            <a:schemeClr val="accent2">
                              <a:lumMod val="75000"/>
                            </a:schemeClr>
                          </a:solidFill>
                          <a:latin typeface="Alexandria" pitchFamily="2" charset="-78"/>
                          <a:cs typeface="Alexandria" pitchFamily="2" charset="-78"/>
                        </a:rPr>
                        <a:t>المسار المحيطي: </a:t>
                      </a:r>
                      <a:r>
                        <a:rPr lang="ar-EG" sz="1400" b="1" dirty="0">
                          <a:solidFill>
                            <a:schemeClr val="tx1"/>
                          </a:solidFill>
                          <a:latin typeface="Alexandria" pitchFamily="2" charset="-78"/>
                          <a:cs typeface="Alexandria" pitchFamily="2" charset="-78"/>
                        </a:rPr>
                        <a:t>جمهور غير متعمق:  </a:t>
                      </a:r>
                      <a:r>
                        <a:rPr lang="ar-EG" sz="1400" b="0" dirty="0">
                          <a:solidFill>
                            <a:schemeClr val="tx1"/>
                          </a:solidFill>
                          <a:latin typeface="Alexandria" pitchFamily="2" charset="-78"/>
                          <a:cs typeface="Alexandria" pitchFamily="2" charset="-78"/>
                        </a:rPr>
                        <a:t>عامة الناس من مستخدمي وسائل التواصل وكبار السن ، والمراهقين.</a:t>
                      </a:r>
                    </a:p>
                    <a:p>
                      <a:pPr algn="ctr" rtl="1">
                        <a:lnSpc>
                          <a:spcPct val="200000"/>
                        </a:lnSpc>
                      </a:pPr>
                      <a:r>
                        <a:rPr lang="ar-EG" sz="1400" b="0" dirty="0">
                          <a:solidFill>
                            <a:schemeClr val="tx1"/>
                          </a:solidFill>
                          <a:latin typeface="Alexandria" pitchFamily="2" charset="-78"/>
                          <a:cs typeface="Alexandria" pitchFamily="2" charset="-78"/>
                        </a:rPr>
                        <a:t>تقديم فيديوهات قصيرة، وملصقات بصرية، ورسائل عاطفية باستخدام المشاهير.</a:t>
                      </a:r>
                    </a:p>
                  </a:txBody>
                  <a:tcPr anchor="ctr"/>
                </a:tc>
                <a:tc>
                  <a:txBody>
                    <a:bodyPr/>
                    <a:lstStyle/>
                    <a:p>
                      <a:pPr algn="ctr" rtl="1">
                        <a:lnSpc>
                          <a:spcPct val="200000"/>
                        </a:lnSpc>
                      </a:pPr>
                      <a:r>
                        <a:rPr lang="ar-EG" sz="1400" b="1" dirty="0">
                          <a:solidFill>
                            <a:schemeClr val="accent2">
                              <a:lumMod val="75000"/>
                            </a:schemeClr>
                          </a:solidFill>
                          <a:latin typeface="Alexandria" pitchFamily="2" charset="-78"/>
                          <a:cs typeface="Alexandria" pitchFamily="2" charset="-78"/>
                        </a:rPr>
                        <a:t>المسار الحدسي: </a:t>
                      </a:r>
                      <a:r>
                        <a:rPr lang="ar-EG" sz="1400" b="0" dirty="0">
                          <a:solidFill>
                            <a:schemeClr val="tx1"/>
                          </a:solidFill>
                          <a:latin typeface="Alexandria" pitchFamily="2" charset="-78"/>
                          <a:cs typeface="Alexandria" pitchFamily="2" charset="-78"/>
                        </a:rPr>
                        <a:t>الجمهور العادي، مستخدمو السوشيال ميديا.</a:t>
                      </a:r>
                    </a:p>
                    <a:p>
                      <a:pPr algn="ctr" rtl="1">
                        <a:lnSpc>
                          <a:spcPct val="200000"/>
                        </a:lnSpc>
                      </a:pPr>
                      <a:r>
                        <a:rPr lang="ar-EG" sz="1400" b="0" dirty="0">
                          <a:solidFill>
                            <a:schemeClr val="tx1"/>
                          </a:solidFill>
                          <a:latin typeface="Alexandria" pitchFamily="2" charset="-78"/>
                          <a:cs typeface="Alexandria" pitchFamily="2" charset="-78"/>
                        </a:rPr>
                        <a:t>محتوى الرسالة: رسائل قصيرة مثل: "خذ الخطوة"، "الجميع أخذ اللقاح"، "لا تكن سببًا في إصابة غيرك"	</a:t>
                      </a:r>
                    </a:p>
                  </a:txBody>
                  <a:tcPr anchor="ctr"/>
                </a:tc>
                <a:extLst>
                  <a:ext uri="{0D108BD9-81ED-4DB2-BD59-A6C34878D82A}">
                    <a16:rowId xmlns:a16="http://schemas.microsoft.com/office/drawing/2014/main" val="4283686978"/>
                  </a:ext>
                </a:extLst>
              </a:tr>
            </a:tbl>
          </a:graphicData>
        </a:graphic>
      </p:graphicFrame>
      <p:sp>
        <p:nvSpPr>
          <p:cNvPr id="4" name="TextBox 3">
            <a:extLst>
              <a:ext uri="{FF2B5EF4-FFF2-40B4-BE49-F238E27FC236}">
                <a16:creationId xmlns:a16="http://schemas.microsoft.com/office/drawing/2014/main" id="{E71EAC9E-D872-CF6E-0741-389CBC2709A1}"/>
              </a:ext>
            </a:extLst>
          </p:cNvPr>
          <p:cNvSpPr txBox="1"/>
          <p:nvPr/>
        </p:nvSpPr>
        <p:spPr>
          <a:xfrm>
            <a:off x="180431" y="2065734"/>
            <a:ext cx="4756276" cy="738664"/>
          </a:xfrm>
          <a:prstGeom prst="rect">
            <a:avLst/>
          </a:prstGeom>
          <a:noFill/>
        </p:spPr>
        <p:txBody>
          <a:bodyPr wrap="square" rtlCol="1">
            <a:spAutoFit/>
          </a:bodyPr>
          <a:lstStyle/>
          <a:p>
            <a:pPr algn="ctr" rtl="1"/>
            <a:r>
              <a:rPr lang="ar-EG" sz="1400" dirty="0">
                <a:latin typeface="Alexandria" pitchFamily="2" charset="-78"/>
                <a:cs typeface="Alexandria" pitchFamily="2" charset="-78"/>
              </a:rPr>
              <a:t>يمكنكم مشاهدة الحملة من خلال الرابط التالي:  </a:t>
            </a:r>
            <a:r>
              <a:rPr lang="en-US" sz="1400" dirty="0">
                <a:latin typeface="Alexandria" pitchFamily="2" charset="-78"/>
                <a:cs typeface="Alexandria" pitchFamily="2" charset="-78"/>
                <a:hlinkClick r:id="rId3"/>
              </a:rPr>
              <a:t>https://www.youtube.com/watch?v=k-J6adBQiPo</a:t>
            </a:r>
            <a:endParaRPr lang="en-US" sz="1400" dirty="0">
              <a:latin typeface="Alexandria" pitchFamily="2" charset="-78"/>
              <a:cs typeface="Alexandria" pitchFamily="2" charset="-78"/>
            </a:endParaRPr>
          </a:p>
          <a:p>
            <a:pPr algn="ctr" rtl="1"/>
            <a:endParaRPr lang="ar-EG" sz="1400" dirty="0">
              <a:latin typeface="Alexandria" pitchFamily="2" charset="-78"/>
              <a:cs typeface="Alexandria" pitchFamily="2" charset="-78"/>
            </a:endParaRPr>
          </a:p>
        </p:txBody>
      </p:sp>
    </p:spTree>
    <p:extLst>
      <p:ext uri="{BB962C8B-B14F-4D97-AF65-F5344CB8AC3E}">
        <p14:creationId xmlns:p14="http://schemas.microsoft.com/office/powerpoint/2010/main" val="428888825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2A8294-9C5A-5B36-521D-97BAC1316F1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533461-E1AE-044E-D620-B1EF0214467D}"/>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F4E00B9-6918-25FA-7261-EF93CF10E0BB}"/>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EF7ADF9-EB07-DD23-B22C-4603A5882B9A}"/>
              </a:ext>
            </a:extLst>
          </p:cNvPr>
          <p:cNvSpPr/>
          <p:nvPr/>
        </p:nvSpPr>
        <p:spPr>
          <a:xfrm>
            <a:off x="180431" y="1244834"/>
            <a:ext cx="11720167" cy="5295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تعمل هذه التقنيات على </a:t>
            </a:r>
            <a:r>
              <a:rPr lang="ar-EG" sz="1600" b="1" dirty="0"/>
              <a:t>تحفيز الاستجابة</a:t>
            </a:r>
            <a:r>
              <a:rPr lang="ar-EG" sz="1600" dirty="0"/>
              <a:t> من الطرف الآخر، من خلال استثارة دوافعه النفسية والاجتماعية، أو عبر التلاعب بطريقة تقديم المعلومات، دون الحاجة دائمًا إلى تقديم حجج منطقية. وغالبًا ما تُبنى على أسس معرفية وعاطفية ولغوية مدروسة.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B86768B-D979-C49C-218A-21B46632766C}"/>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F8B987E-F003-00B3-A2B2-8D35629FBE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Rounded Corners 10">
            <a:extLst>
              <a:ext uri="{FF2B5EF4-FFF2-40B4-BE49-F238E27FC236}">
                <a16:creationId xmlns:a16="http://schemas.microsoft.com/office/drawing/2014/main" id="{20B4DB50-3AE4-A66D-1423-0710E9B675C0}"/>
              </a:ext>
            </a:extLst>
          </p:cNvPr>
          <p:cNvSpPr/>
          <p:nvPr/>
        </p:nvSpPr>
        <p:spPr>
          <a:xfrm>
            <a:off x="2668453" y="622531"/>
            <a:ext cx="814468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وفي ختام المحاضرة</a:t>
            </a:r>
          </a:p>
        </p:txBody>
      </p:sp>
      <p:sp>
        <p:nvSpPr>
          <p:cNvPr id="12" name="TextBox 11">
            <a:extLst>
              <a:ext uri="{FF2B5EF4-FFF2-40B4-BE49-F238E27FC236}">
                <a16:creationId xmlns:a16="http://schemas.microsoft.com/office/drawing/2014/main" id="{18F2E1B3-EA71-9C7D-E6BE-D86173BFBDFB}"/>
              </a:ext>
            </a:extLst>
          </p:cNvPr>
          <p:cNvSpPr txBox="1"/>
          <p:nvPr/>
        </p:nvSpPr>
        <p:spPr>
          <a:xfrm>
            <a:off x="513921" y="1394378"/>
            <a:ext cx="11053186" cy="4996817"/>
          </a:xfrm>
          <a:prstGeom prst="rect">
            <a:avLst/>
          </a:prstGeom>
          <a:noFill/>
        </p:spPr>
        <p:txBody>
          <a:bodyPr wrap="square" rtlCol="1">
            <a:spAutoFit/>
          </a:bodyPr>
          <a:lstStyle/>
          <a:p>
            <a:pPr algn="just" rtl="1">
              <a:lnSpc>
                <a:spcPct val="200000"/>
              </a:lnSpc>
            </a:pPr>
            <a:r>
              <a:rPr kumimoji="0" lang="ar-EG" i="0" u="none" strike="noStrike" kern="1200" cap="none" spc="0" normalizeH="0" baseline="0" noProof="0" dirty="0">
                <a:ln>
                  <a:noFill/>
                </a:ln>
                <a:effectLst/>
                <a:uLnTx/>
                <a:uFillTx/>
                <a:latin typeface="Alexandria" pitchFamily="2" charset="-78"/>
                <a:ea typeface="+mn-ea"/>
                <a:cs typeface="Alexandria" pitchFamily="2" charset="-78"/>
              </a:rPr>
              <a:t>تبين أن الإقناع في حملات العلاقات العامة يعتمد على أسس علمية ونفسية دقيقة، من خلال تناول نظريات المسار الواحد التي تركز على التناسق و التنافر المعرفي، ونظريات المسارين مثل نموذج </a:t>
            </a:r>
            <a:r>
              <a:rPr kumimoji="0" lang="en-US" i="0" u="none" strike="noStrike" kern="1200" cap="none" spc="0" normalizeH="0" baseline="0" noProof="0" dirty="0">
                <a:ln>
                  <a:noFill/>
                </a:ln>
                <a:effectLst/>
                <a:uLnTx/>
                <a:uFillTx/>
                <a:latin typeface="Alexandria" pitchFamily="2" charset="-78"/>
                <a:ea typeface="+mn-ea"/>
                <a:cs typeface="Alexandria" pitchFamily="2" charset="-78"/>
              </a:rPr>
              <a:t>ELM </a:t>
            </a:r>
            <a:r>
              <a:rPr kumimoji="0" lang="ar-EG" i="0" u="none" strike="noStrike" kern="1200" cap="none" spc="0" normalizeH="0" baseline="0" noProof="0" dirty="0">
                <a:ln>
                  <a:noFill/>
                </a:ln>
                <a:effectLst/>
                <a:uLnTx/>
                <a:uFillTx/>
                <a:latin typeface="Alexandria" pitchFamily="2" charset="-78"/>
                <a:ea typeface="+mn-ea"/>
                <a:cs typeface="Alexandria" pitchFamily="2" charset="-78"/>
              </a:rPr>
              <a:t>و</a:t>
            </a:r>
            <a:r>
              <a:rPr kumimoji="0" lang="en-US" i="0" u="none" strike="noStrike" kern="1200" cap="none" spc="0" normalizeH="0" baseline="0" noProof="0" dirty="0">
                <a:ln>
                  <a:noFill/>
                </a:ln>
                <a:effectLst/>
                <a:uLnTx/>
                <a:uFillTx/>
                <a:latin typeface="Alexandria" pitchFamily="2" charset="-78"/>
                <a:ea typeface="+mn-ea"/>
                <a:cs typeface="Alexandria" pitchFamily="2" charset="-78"/>
              </a:rPr>
              <a:t>HSM، </a:t>
            </a:r>
            <a:r>
              <a:rPr kumimoji="0" lang="ar-EG" i="0" u="none" strike="noStrike" kern="1200" cap="none" spc="0" normalizeH="0" baseline="0" noProof="0" dirty="0">
                <a:ln>
                  <a:noFill/>
                </a:ln>
                <a:effectLst/>
                <a:uLnTx/>
                <a:uFillTx/>
                <a:latin typeface="Alexandria" pitchFamily="2" charset="-78"/>
                <a:ea typeface="+mn-ea"/>
                <a:cs typeface="Alexandria" pitchFamily="2" charset="-78"/>
              </a:rPr>
              <a:t>التي تشرح كيف يعالج الجمهور الرسائل إما عبر التفكير العميق أو من خلال الانطباعات السريعة.</a:t>
            </a:r>
          </a:p>
          <a:p>
            <a:pPr algn="just" rtl="1">
              <a:lnSpc>
                <a:spcPct val="200000"/>
              </a:lnSpc>
            </a:pPr>
            <a:r>
              <a:rPr kumimoji="0" lang="ar-EG" i="0" u="none" strike="noStrike" kern="1200" cap="none" spc="0" normalizeH="0" baseline="0" noProof="0" dirty="0">
                <a:ln>
                  <a:noFill/>
                </a:ln>
                <a:effectLst/>
                <a:uLnTx/>
                <a:uFillTx/>
                <a:latin typeface="Alexandria" pitchFamily="2" charset="-78"/>
                <a:ea typeface="+mn-ea"/>
                <a:cs typeface="Alexandria" pitchFamily="2" charset="-78"/>
              </a:rPr>
              <a:t>كما استعرضنا أبرز استراتيجيات الإقناع، وتقنيات التأثير المرتبطة بها، من ضمنها التكتيكات العاطفية والمنطقية، وتقنيات مثل السلطة، الإثبات الاجتماعي، والجاذبية.</a:t>
            </a:r>
          </a:p>
          <a:p>
            <a:pPr algn="just" rtl="1">
              <a:lnSpc>
                <a:spcPct val="200000"/>
              </a:lnSpc>
            </a:pPr>
            <a:r>
              <a:rPr kumimoji="0" lang="ar-EG" i="0" u="none" strike="noStrike" kern="1200" cap="none" spc="0" normalizeH="0" baseline="0" noProof="0" dirty="0">
                <a:ln>
                  <a:noFill/>
                </a:ln>
                <a:effectLst/>
                <a:uLnTx/>
                <a:uFillTx/>
                <a:latin typeface="Alexandria" pitchFamily="2" charset="-78"/>
                <a:ea typeface="+mn-ea"/>
                <a:cs typeface="Alexandria" pitchFamily="2" charset="-78"/>
              </a:rPr>
              <a:t>ومن خلال تحليل أمثلة واقعية مثل الحملة الانتخابية لأوباما وحملة وزارة الصحة السعودية لمواجهة كورونا، تم توضيح كيفية بناء الرسائل وفق نمط تفكير الجمهور، وتُوزّع تلك الرسائل عبر الوسائل الإعلامية المناسبة، مما يؤكد أن الإقناع الفعّال لا يتحقق إلا من خلال الدمج الواعي بين النظرية والتطبيق، والعاطفة والعقل، والتخطيط والتأثير.</a:t>
            </a:r>
            <a:endParaRPr kumimoji="0" lang="ar-EG" sz="1600" i="0" u="none" strike="noStrike" kern="1200" cap="none" spc="0" normalizeH="0" baseline="0" noProof="0" dirty="0">
              <a:ln>
                <a:noFill/>
              </a:ln>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147825740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994040" y="5245410"/>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advTm="49796">
    <p:wipe/>
  </p:transition>
  <p:extLst>
    <p:ext uri="{E180D4A7-C9FB-4DFB-919C-405C955672EB}">
      <p14:showEvtLst xmlns:p14="http://schemas.microsoft.com/office/powerpoint/2010/main">
        <p14:playEvt time="1" objId="6"/>
        <p14:stopEvt time="20751" objId="6"/>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29ACB8E-8034-406C-8418-D9F629F6B987}"/>
</file>

<file path=customXml/itemProps2.xml><?xml version="1.0" encoding="utf-8"?>
<ds:datastoreItem xmlns:ds="http://schemas.openxmlformats.org/officeDocument/2006/customXml" ds:itemID="{18EBCEB7-76E7-4958-9068-3678360AD8E5}"/>
</file>

<file path=customXml/itemProps3.xml><?xml version="1.0" encoding="utf-8"?>
<ds:datastoreItem xmlns:ds="http://schemas.openxmlformats.org/officeDocument/2006/customXml" ds:itemID="{B25F2634-0FC3-41EC-953C-EFB647984D36}"/>
</file>

<file path=docProps/app.xml><?xml version="1.0" encoding="utf-8"?>
<Properties xmlns="http://schemas.openxmlformats.org/officeDocument/2006/extended-properties" xmlns:vt="http://schemas.openxmlformats.org/officeDocument/2006/docPropsVTypes">
  <Template/>
  <TotalTime>5225</TotalTime>
  <Words>6605</Words>
  <Application>Microsoft Office PowerPoint</Application>
  <PresentationFormat>Widescreen</PresentationFormat>
  <Paragraphs>525</Paragraphs>
  <Slides>40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Arial</vt:lpstr>
      <vt:lpstr>Calibri</vt:lpstr>
      <vt:lpstr>Calibri Light</vt:lpstr>
      <vt:lpstr>Century Gothic</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85</cp:revision>
  <dcterms:created xsi:type="dcterms:W3CDTF">2023-04-29T09:08:00Z</dcterms:created>
  <dcterms:modified xsi:type="dcterms:W3CDTF">2025-06-25T02:27:43Z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