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ink/ink1.xml" ContentType="application/inkml+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ink/ink2.xml" ContentType="application/inkml+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20" r:id="rId2"/>
  </p:sldMasterIdLst>
  <p:notesMasterIdLst>
    <p:notesMasterId r:id="rId47"/>
  </p:notesMasterIdLst>
  <p:handoutMasterIdLst>
    <p:handoutMasterId r:id="rId48"/>
  </p:handoutMasterIdLst>
  <p:sldIdLst>
    <p:sldId id="264" r:id="rId3"/>
    <p:sldId id="327" r:id="rId4"/>
    <p:sldId id="409" r:id="rId5"/>
    <p:sldId id="408" r:id="rId6"/>
    <p:sldId id="410" r:id="rId7"/>
    <p:sldId id="406" r:id="rId8"/>
    <p:sldId id="458" r:id="rId9"/>
    <p:sldId id="459" r:id="rId10"/>
    <p:sldId id="413" r:id="rId11"/>
    <p:sldId id="473" r:id="rId12"/>
    <p:sldId id="474" r:id="rId13"/>
    <p:sldId id="475" r:id="rId14"/>
    <p:sldId id="476" r:id="rId15"/>
    <p:sldId id="477" r:id="rId16"/>
    <p:sldId id="412" r:id="rId17"/>
    <p:sldId id="457" r:id="rId18"/>
    <p:sldId id="460" r:id="rId19"/>
    <p:sldId id="461" r:id="rId20"/>
    <p:sldId id="462" r:id="rId21"/>
    <p:sldId id="463" r:id="rId22"/>
    <p:sldId id="464" r:id="rId23"/>
    <p:sldId id="465" r:id="rId24"/>
    <p:sldId id="466" r:id="rId25"/>
    <p:sldId id="467" r:id="rId26"/>
    <p:sldId id="491" r:id="rId27"/>
    <p:sldId id="492" r:id="rId28"/>
    <p:sldId id="468" r:id="rId29"/>
    <p:sldId id="470" r:id="rId30"/>
    <p:sldId id="469" r:id="rId31"/>
    <p:sldId id="471" r:id="rId32"/>
    <p:sldId id="472" r:id="rId33"/>
    <p:sldId id="478" r:id="rId34"/>
    <p:sldId id="479" r:id="rId35"/>
    <p:sldId id="480" r:id="rId36"/>
    <p:sldId id="481" r:id="rId37"/>
    <p:sldId id="482" r:id="rId38"/>
    <p:sldId id="483" r:id="rId39"/>
    <p:sldId id="484" r:id="rId40"/>
    <p:sldId id="485" r:id="rId41"/>
    <p:sldId id="486" r:id="rId42"/>
    <p:sldId id="487" r:id="rId43"/>
    <p:sldId id="488" r:id="rId44"/>
    <p:sldId id="489" r:id="rId45"/>
    <p:sldId id="490"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97" autoAdjust="0"/>
    <p:restoredTop sz="89097" autoAdjust="0"/>
  </p:normalViewPr>
  <p:slideViewPr>
    <p:cSldViewPr snapToGrid="0">
      <p:cViewPr varScale="1">
        <p:scale>
          <a:sx n="70" d="100"/>
          <a:sy n="70" d="100"/>
        </p:scale>
        <p:origin x="58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handoutMaster" Target="handoutMasters/handoutMaster1.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9828C0-EEDA-470E-8624-77EDBF7C727E}" type="doc">
      <dgm:prSet loTypeId="urn:microsoft.com/office/officeart/2005/8/layout/lProcess2" loCatId="relationship" qsTypeId="urn:microsoft.com/office/officeart/2005/8/quickstyle/simple1" qsCatId="simple" csTypeId="urn:microsoft.com/office/officeart/2005/8/colors/colorful4" csCatId="colorful" phldr="1"/>
      <dgm:spPr/>
      <dgm:t>
        <a:bodyPr/>
        <a:lstStyle/>
        <a:p>
          <a:endParaRPr lang="en-US"/>
        </a:p>
      </dgm:t>
    </dgm:pt>
    <dgm:pt modelId="{8BCAE03D-EFE2-4C33-A531-F623E4550B76}">
      <dgm:prSet phldrT="[Text]" custT="1"/>
      <dgm:spPr>
        <a:noFill/>
      </dgm:spPr>
      <dgm:t>
        <a:bodyPr/>
        <a:lstStyle/>
        <a:p>
          <a:endParaRPr lang="en-US" sz="1000" dirty="0"/>
        </a:p>
      </dgm:t>
    </dgm:pt>
    <dgm:pt modelId="{8F389E4B-3E4E-4C22-BB63-901C6F05BCD1}" type="parTrans" cxnId="{4FEB2807-B0A2-4282-ABBD-27237E764E69}">
      <dgm:prSet/>
      <dgm:spPr/>
      <dgm:t>
        <a:bodyPr/>
        <a:lstStyle/>
        <a:p>
          <a:endParaRPr lang="en-US"/>
        </a:p>
      </dgm:t>
    </dgm:pt>
    <dgm:pt modelId="{AC014370-50AA-406B-ACDC-84007FF95684}" type="sibTrans" cxnId="{4FEB2807-B0A2-4282-ABBD-27237E764E69}">
      <dgm:prSet/>
      <dgm:spPr/>
      <dgm:t>
        <a:bodyPr/>
        <a:lstStyle/>
        <a:p>
          <a:endParaRPr lang="en-US"/>
        </a:p>
      </dgm:t>
    </dgm:pt>
    <dgm:pt modelId="{54018477-19F6-48A0-A3B6-094CA776F03A}">
      <dgm:prSet phldrT="[Text]"/>
      <dgm:spPr/>
      <dgm:t>
        <a:bodyPr/>
        <a:lstStyle/>
        <a:p>
          <a:r>
            <a:rPr lang="en-US" dirty="0" smtClean="0"/>
            <a:t>Working products</a:t>
          </a:r>
          <a:endParaRPr lang="en-US" dirty="0"/>
        </a:p>
      </dgm:t>
    </dgm:pt>
    <dgm:pt modelId="{C81CC0CE-277A-463F-812F-259A24202132}" type="parTrans" cxnId="{A6DB13C2-1243-4971-8BCE-82E7E741D0D7}">
      <dgm:prSet/>
      <dgm:spPr/>
      <dgm:t>
        <a:bodyPr/>
        <a:lstStyle/>
        <a:p>
          <a:endParaRPr lang="en-US"/>
        </a:p>
      </dgm:t>
    </dgm:pt>
    <dgm:pt modelId="{547D0106-93DF-4B15-B0EC-21AD869F2FC4}" type="sibTrans" cxnId="{A6DB13C2-1243-4971-8BCE-82E7E741D0D7}">
      <dgm:prSet/>
      <dgm:spPr/>
      <dgm:t>
        <a:bodyPr/>
        <a:lstStyle/>
        <a:p>
          <a:endParaRPr lang="en-US"/>
        </a:p>
      </dgm:t>
    </dgm:pt>
    <dgm:pt modelId="{572611B1-629B-4975-87B4-6CDE71265FBD}">
      <dgm:prSet phldrT="[Text]"/>
      <dgm:spPr/>
      <dgm:t>
        <a:bodyPr/>
        <a:lstStyle/>
        <a:p>
          <a:r>
            <a:rPr lang="en-US" dirty="0" smtClean="0"/>
            <a:t>Customer collaboration</a:t>
          </a:r>
        </a:p>
      </dgm:t>
    </dgm:pt>
    <dgm:pt modelId="{889CB7D6-E574-4070-87C9-1B2952CB3254}" type="parTrans" cxnId="{B673AF0C-8DA2-4FF0-93C7-63795763F645}">
      <dgm:prSet/>
      <dgm:spPr/>
      <dgm:t>
        <a:bodyPr/>
        <a:lstStyle/>
        <a:p>
          <a:endParaRPr lang="en-US"/>
        </a:p>
      </dgm:t>
    </dgm:pt>
    <dgm:pt modelId="{EB785B42-8D5B-4215-BA68-33CA033C7F06}" type="sibTrans" cxnId="{B673AF0C-8DA2-4FF0-93C7-63795763F645}">
      <dgm:prSet/>
      <dgm:spPr/>
      <dgm:t>
        <a:bodyPr/>
        <a:lstStyle/>
        <a:p>
          <a:endParaRPr lang="en-US"/>
        </a:p>
      </dgm:t>
    </dgm:pt>
    <dgm:pt modelId="{B1394BC5-349B-4948-B952-D6DA590ED68E}">
      <dgm:prSet phldrT="[Text]" custT="1"/>
      <dgm:spPr>
        <a:noFill/>
      </dgm:spPr>
      <dgm:t>
        <a:bodyPr/>
        <a:lstStyle/>
        <a:p>
          <a:endParaRPr lang="en-US" sz="1000" dirty="0"/>
        </a:p>
      </dgm:t>
    </dgm:pt>
    <dgm:pt modelId="{FF02A081-4A3C-4B27-8B23-52456A464972}" type="parTrans" cxnId="{22725AA2-3299-4B38-B197-288C4F82893D}">
      <dgm:prSet/>
      <dgm:spPr/>
      <dgm:t>
        <a:bodyPr/>
        <a:lstStyle/>
        <a:p>
          <a:endParaRPr lang="en-US"/>
        </a:p>
      </dgm:t>
    </dgm:pt>
    <dgm:pt modelId="{A3977708-2F10-42A9-8D90-157D58822504}" type="sibTrans" cxnId="{22725AA2-3299-4B38-B197-288C4F82893D}">
      <dgm:prSet/>
      <dgm:spPr/>
      <dgm:t>
        <a:bodyPr/>
        <a:lstStyle/>
        <a:p>
          <a:endParaRPr lang="en-US"/>
        </a:p>
      </dgm:t>
    </dgm:pt>
    <dgm:pt modelId="{4BA14E77-F608-4366-A26B-2C594787B89E}">
      <dgm:prSet phldrT="[Text]"/>
      <dgm:spPr/>
      <dgm:t>
        <a:bodyPr/>
        <a:lstStyle/>
        <a:p>
          <a:r>
            <a:rPr lang="en-US" dirty="0" smtClean="0"/>
            <a:t>Over</a:t>
          </a:r>
          <a:endParaRPr lang="en-US" dirty="0"/>
        </a:p>
      </dgm:t>
    </dgm:pt>
    <dgm:pt modelId="{00D2888F-B05F-4CD6-85A0-CD9519397500}" type="parTrans" cxnId="{1340DFC4-DB47-45CF-88C5-97A59781C033}">
      <dgm:prSet/>
      <dgm:spPr/>
      <dgm:t>
        <a:bodyPr/>
        <a:lstStyle/>
        <a:p>
          <a:endParaRPr lang="en-US"/>
        </a:p>
      </dgm:t>
    </dgm:pt>
    <dgm:pt modelId="{10B46B82-607C-4795-B833-AA7257817743}" type="sibTrans" cxnId="{1340DFC4-DB47-45CF-88C5-97A59781C033}">
      <dgm:prSet/>
      <dgm:spPr/>
      <dgm:t>
        <a:bodyPr/>
        <a:lstStyle/>
        <a:p>
          <a:endParaRPr lang="en-US"/>
        </a:p>
      </dgm:t>
    </dgm:pt>
    <dgm:pt modelId="{F099FB46-81F8-4C9A-8011-7A8E2C9B7E4C}">
      <dgm:prSet phldrT="[Text]"/>
      <dgm:spPr/>
      <dgm:t>
        <a:bodyPr/>
        <a:lstStyle/>
        <a:p>
          <a:r>
            <a:rPr lang="en-US" dirty="0" smtClean="0"/>
            <a:t>Over</a:t>
          </a:r>
          <a:endParaRPr lang="en-US" dirty="0"/>
        </a:p>
      </dgm:t>
    </dgm:pt>
    <dgm:pt modelId="{A0798874-5FBB-43A1-B1F0-7D43DF3C62E0}" type="parTrans" cxnId="{D8419320-1D55-4C3D-8F73-BC37A83BE40D}">
      <dgm:prSet/>
      <dgm:spPr/>
      <dgm:t>
        <a:bodyPr/>
        <a:lstStyle/>
        <a:p>
          <a:endParaRPr lang="en-US"/>
        </a:p>
      </dgm:t>
    </dgm:pt>
    <dgm:pt modelId="{795D6707-B232-4E8C-BD23-F176D94CE841}" type="sibTrans" cxnId="{D8419320-1D55-4C3D-8F73-BC37A83BE40D}">
      <dgm:prSet/>
      <dgm:spPr/>
      <dgm:t>
        <a:bodyPr/>
        <a:lstStyle/>
        <a:p>
          <a:endParaRPr lang="en-US"/>
        </a:p>
      </dgm:t>
    </dgm:pt>
    <dgm:pt modelId="{3AE859E6-FBCF-47B4-8558-62A8A86FD973}">
      <dgm:prSet phldrT="[Text]" custT="1"/>
      <dgm:spPr>
        <a:noFill/>
      </dgm:spPr>
      <dgm:t>
        <a:bodyPr/>
        <a:lstStyle/>
        <a:p>
          <a:endParaRPr lang="en-US" sz="1000" dirty="0"/>
        </a:p>
      </dgm:t>
    </dgm:pt>
    <dgm:pt modelId="{70B22493-0B89-4B0E-B568-2167AACD9BD8}" type="parTrans" cxnId="{2915B5AF-89A0-44AE-BBED-871CFFED9BAA}">
      <dgm:prSet/>
      <dgm:spPr/>
      <dgm:t>
        <a:bodyPr/>
        <a:lstStyle/>
        <a:p>
          <a:endParaRPr lang="en-US"/>
        </a:p>
      </dgm:t>
    </dgm:pt>
    <dgm:pt modelId="{2E4EFD3C-A1F1-465E-9ECF-9E3D933EB11A}" type="sibTrans" cxnId="{2915B5AF-89A0-44AE-BBED-871CFFED9BAA}">
      <dgm:prSet/>
      <dgm:spPr/>
      <dgm:t>
        <a:bodyPr/>
        <a:lstStyle/>
        <a:p>
          <a:endParaRPr lang="en-US"/>
        </a:p>
      </dgm:t>
    </dgm:pt>
    <dgm:pt modelId="{47BA445B-8D91-45F3-ABD3-3F86C15312B2}">
      <dgm:prSet phldrT="[Text]"/>
      <dgm:spPr/>
      <dgm:t>
        <a:bodyPr/>
        <a:lstStyle/>
        <a:p>
          <a:r>
            <a:rPr lang="en-US" dirty="0" smtClean="0"/>
            <a:t>Process and tools</a:t>
          </a:r>
          <a:endParaRPr lang="en-US" dirty="0"/>
        </a:p>
      </dgm:t>
    </dgm:pt>
    <dgm:pt modelId="{F9574D1E-A880-4FC8-AA24-FA5DD17B8294}" type="parTrans" cxnId="{DEC0B069-8C48-4089-AB59-5B2A930BA1A4}">
      <dgm:prSet/>
      <dgm:spPr/>
      <dgm:t>
        <a:bodyPr/>
        <a:lstStyle/>
        <a:p>
          <a:endParaRPr lang="en-US"/>
        </a:p>
      </dgm:t>
    </dgm:pt>
    <dgm:pt modelId="{4CFDA4A9-C3D0-4989-A3F7-CD3674EFF2B2}" type="sibTrans" cxnId="{DEC0B069-8C48-4089-AB59-5B2A930BA1A4}">
      <dgm:prSet/>
      <dgm:spPr/>
      <dgm:t>
        <a:bodyPr/>
        <a:lstStyle/>
        <a:p>
          <a:endParaRPr lang="en-US"/>
        </a:p>
      </dgm:t>
    </dgm:pt>
    <dgm:pt modelId="{CC6BAF4D-F449-4AA4-A7C5-827DA157113B}">
      <dgm:prSet phldrT="[Text]"/>
      <dgm:spPr/>
      <dgm:t>
        <a:bodyPr/>
        <a:lstStyle/>
        <a:p>
          <a:r>
            <a:rPr lang="en-US" dirty="0" smtClean="0"/>
            <a:t>Comprehensive documentation</a:t>
          </a:r>
          <a:endParaRPr lang="en-US" dirty="0"/>
        </a:p>
      </dgm:t>
    </dgm:pt>
    <dgm:pt modelId="{C07DB6B2-C3F8-4142-B857-78FA98FFBAD9}" type="parTrans" cxnId="{443FA74C-3822-462E-B56C-82AFA03558D7}">
      <dgm:prSet/>
      <dgm:spPr/>
      <dgm:t>
        <a:bodyPr/>
        <a:lstStyle/>
        <a:p>
          <a:endParaRPr lang="en-US"/>
        </a:p>
      </dgm:t>
    </dgm:pt>
    <dgm:pt modelId="{A83AE39A-5576-4008-90DF-CD51E9D47CA0}" type="sibTrans" cxnId="{443FA74C-3822-462E-B56C-82AFA03558D7}">
      <dgm:prSet/>
      <dgm:spPr/>
      <dgm:t>
        <a:bodyPr/>
        <a:lstStyle/>
        <a:p>
          <a:endParaRPr lang="en-US"/>
        </a:p>
      </dgm:t>
    </dgm:pt>
    <dgm:pt modelId="{E0DD017A-0E81-4AD0-BB8F-C52E6D71C5D6}">
      <dgm:prSet/>
      <dgm:spPr/>
      <dgm:t>
        <a:bodyPr/>
        <a:lstStyle/>
        <a:p>
          <a:r>
            <a:rPr lang="en-US" dirty="0" smtClean="0"/>
            <a:t>Responding to change</a:t>
          </a:r>
          <a:endParaRPr lang="en-US" dirty="0"/>
        </a:p>
      </dgm:t>
    </dgm:pt>
    <dgm:pt modelId="{EA6B098B-C0A5-4FE6-95EA-B89178FEA6F0}" type="parTrans" cxnId="{FEA69C78-E921-4BF4-ABE3-83B4D78012FB}">
      <dgm:prSet/>
      <dgm:spPr/>
      <dgm:t>
        <a:bodyPr/>
        <a:lstStyle/>
        <a:p>
          <a:endParaRPr lang="en-US"/>
        </a:p>
      </dgm:t>
    </dgm:pt>
    <dgm:pt modelId="{A14746CF-0EAC-4761-8281-3748A0CD43BF}" type="sibTrans" cxnId="{FEA69C78-E921-4BF4-ABE3-83B4D78012FB}">
      <dgm:prSet/>
      <dgm:spPr/>
      <dgm:t>
        <a:bodyPr/>
        <a:lstStyle/>
        <a:p>
          <a:endParaRPr lang="en-US"/>
        </a:p>
      </dgm:t>
    </dgm:pt>
    <dgm:pt modelId="{79CC2FE8-F7A5-4887-88B3-A51146750816}">
      <dgm:prSet/>
      <dgm:spPr/>
      <dgm:t>
        <a:bodyPr/>
        <a:lstStyle/>
        <a:p>
          <a:r>
            <a:rPr lang="en-US" dirty="0" smtClean="0"/>
            <a:t>Individuals and interactions</a:t>
          </a:r>
          <a:endParaRPr lang="en-US" dirty="0"/>
        </a:p>
      </dgm:t>
    </dgm:pt>
    <dgm:pt modelId="{B0A30A05-E63C-4274-8073-A521D9664205}" type="parTrans" cxnId="{14FA90DA-A0D9-4E31-B6DF-0C10A72CDD07}">
      <dgm:prSet/>
      <dgm:spPr/>
      <dgm:t>
        <a:bodyPr/>
        <a:lstStyle/>
        <a:p>
          <a:endParaRPr lang="en-US"/>
        </a:p>
      </dgm:t>
    </dgm:pt>
    <dgm:pt modelId="{9CECF69D-E2F4-4FBF-94F8-0A8D103F6319}" type="sibTrans" cxnId="{14FA90DA-A0D9-4E31-B6DF-0C10A72CDD07}">
      <dgm:prSet/>
      <dgm:spPr/>
      <dgm:t>
        <a:bodyPr/>
        <a:lstStyle/>
        <a:p>
          <a:endParaRPr lang="en-US"/>
        </a:p>
      </dgm:t>
    </dgm:pt>
    <dgm:pt modelId="{046B1CDB-0C7C-4507-80CC-02A7FFC8A8A1}">
      <dgm:prSet/>
      <dgm:spPr/>
      <dgm:t>
        <a:bodyPr/>
        <a:lstStyle/>
        <a:p>
          <a:r>
            <a:rPr lang="en-US" dirty="0" smtClean="0"/>
            <a:t>Contract negotiation</a:t>
          </a:r>
          <a:endParaRPr lang="en-US" dirty="0"/>
        </a:p>
      </dgm:t>
    </dgm:pt>
    <dgm:pt modelId="{6766CFDA-98C6-4CDE-857B-08296E9F8348}" type="parTrans" cxnId="{CF35E910-044A-4DF7-9783-0D9D6CA065BA}">
      <dgm:prSet/>
      <dgm:spPr/>
      <dgm:t>
        <a:bodyPr/>
        <a:lstStyle/>
        <a:p>
          <a:endParaRPr lang="en-US"/>
        </a:p>
      </dgm:t>
    </dgm:pt>
    <dgm:pt modelId="{B002A9D7-B2A5-4525-8BBA-E6856913F7FC}" type="sibTrans" cxnId="{CF35E910-044A-4DF7-9783-0D9D6CA065BA}">
      <dgm:prSet/>
      <dgm:spPr/>
      <dgm:t>
        <a:bodyPr/>
        <a:lstStyle/>
        <a:p>
          <a:endParaRPr lang="en-US"/>
        </a:p>
      </dgm:t>
    </dgm:pt>
    <dgm:pt modelId="{8991FD01-C257-46BB-87F6-26B14195E91C}">
      <dgm:prSet/>
      <dgm:spPr/>
      <dgm:t>
        <a:bodyPr/>
        <a:lstStyle/>
        <a:p>
          <a:r>
            <a:rPr lang="en-US" dirty="0" smtClean="0"/>
            <a:t>Following and plan</a:t>
          </a:r>
          <a:endParaRPr lang="en-US" dirty="0"/>
        </a:p>
      </dgm:t>
    </dgm:pt>
    <dgm:pt modelId="{CA12B821-D57D-4CB9-99CC-ED98A9C8B776}" type="parTrans" cxnId="{52AFA9A5-6DFF-49F3-95D1-83E847F9FF4F}">
      <dgm:prSet/>
      <dgm:spPr/>
      <dgm:t>
        <a:bodyPr/>
        <a:lstStyle/>
        <a:p>
          <a:endParaRPr lang="en-US"/>
        </a:p>
      </dgm:t>
    </dgm:pt>
    <dgm:pt modelId="{99FE763A-9808-47FE-9826-7EBD891F2D01}" type="sibTrans" cxnId="{52AFA9A5-6DFF-49F3-95D1-83E847F9FF4F}">
      <dgm:prSet/>
      <dgm:spPr/>
      <dgm:t>
        <a:bodyPr/>
        <a:lstStyle/>
        <a:p>
          <a:endParaRPr lang="en-US"/>
        </a:p>
      </dgm:t>
    </dgm:pt>
    <dgm:pt modelId="{34038594-9338-4D65-B245-AE15BE0E6C68}">
      <dgm:prSet/>
      <dgm:spPr/>
      <dgm:t>
        <a:bodyPr/>
        <a:lstStyle/>
        <a:p>
          <a:r>
            <a:rPr lang="en-US" dirty="0" smtClean="0"/>
            <a:t>Over</a:t>
          </a:r>
          <a:endParaRPr lang="en-US" dirty="0"/>
        </a:p>
      </dgm:t>
    </dgm:pt>
    <dgm:pt modelId="{422C4509-2F37-4559-9AE0-CBD362524AE2}" type="parTrans" cxnId="{22639C15-415E-4A7F-B9EA-38F93A8B4200}">
      <dgm:prSet/>
      <dgm:spPr/>
      <dgm:t>
        <a:bodyPr/>
        <a:lstStyle/>
        <a:p>
          <a:endParaRPr lang="en-US"/>
        </a:p>
      </dgm:t>
    </dgm:pt>
    <dgm:pt modelId="{1C7A0EA3-6128-46C5-AF25-8C75A6B3EBDD}" type="sibTrans" cxnId="{22639C15-415E-4A7F-B9EA-38F93A8B4200}">
      <dgm:prSet/>
      <dgm:spPr/>
      <dgm:t>
        <a:bodyPr/>
        <a:lstStyle/>
        <a:p>
          <a:endParaRPr lang="en-US"/>
        </a:p>
      </dgm:t>
    </dgm:pt>
    <dgm:pt modelId="{BFE9F5B9-415C-4A81-BABE-8FD9A6BD9455}">
      <dgm:prSet/>
      <dgm:spPr/>
      <dgm:t>
        <a:bodyPr/>
        <a:lstStyle/>
        <a:p>
          <a:r>
            <a:rPr lang="en-US" dirty="0" smtClean="0"/>
            <a:t>Over</a:t>
          </a:r>
          <a:endParaRPr lang="en-US" dirty="0"/>
        </a:p>
      </dgm:t>
    </dgm:pt>
    <dgm:pt modelId="{8C182ECB-4DF5-439D-ABE0-B4E92FF742C5}" type="parTrans" cxnId="{8882DFE1-F730-49FB-8C8A-5CFB171AFF87}">
      <dgm:prSet/>
      <dgm:spPr/>
      <dgm:t>
        <a:bodyPr/>
        <a:lstStyle/>
        <a:p>
          <a:endParaRPr lang="en-US"/>
        </a:p>
      </dgm:t>
    </dgm:pt>
    <dgm:pt modelId="{FD4D107A-8724-4188-8326-14FE4B9B5969}" type="sibTrans" cxnId="{8882DFE1-F730-49FB-8C8A-5CFB171AFF87}">
      <dgm:prSet/>
      <dgm:spPr/>
      <dgm:t>
        <a:bodyPr/>
        <a:lstStyle/>
        <a:p>
          <a:endParaRPr lang="en-US"/>
        </a:p>
      </dgm:t>
    </dgm:pt>
    <dgm:pt modelId="{297F07FB-B065-481F-B157-96A6196F276D}" type="pres">
      <dgm:prSet presAssocID="{579828C0-EEDA-470E-8624-77EDBF7C727E}" presName="theList" presStyleCnt="0">
        <dgm:presLayoutVars>
          <dgm:dir/>
          <dgm:animLvl val="lvl"/>
          <dgm:resizeHandles val="exact"/>
        </dgm:presLayoutVars>
      </dgm:prSet>
      <dgm:spPr/>
      <dgm:t>
        <a:bodyPr/>
        <a:lstStyle/>
        <a:p>
          <a:endParaRPr lang="en-US"/>
        </a:p>
      </dgm:t>
    </dgm:pt>
    <dgm:pt modelId="{0B86F792-CDCD-441D-8B0B-3AC90130B88A}" type="pres">
      <dgm:prSet presAssocID="{8BCAE03D-EFE2-4C33-A531-F623E4550B76}" presName="compNode" presStyleCnt="0"/>
      <dgm:spPr/>
    </dgm:pt>
    <dgm:pt modelId="{DB901B9B-E42F-47EB-B0BD-B0FC1482CFA1}" type="pres">
      <dgm:prSet presAssocID="{8BCAE03D-EFE2-4C33-A531-F623E4550B76}" presName="aNode" presStyleLbl="bgShp" presStyleIdx="0" presStyleCnt="3" custLinFactNeighborX="-1519" custLinFactNeighborY="226"/>
      <dgm:spPr/>
      <dgm:t>
        <a:bodyPr/>
        <a:lstStyle/>
        <a:p>
          <a:endParaRPr lang="en-US"/>
        </a:p>
      </dgm:t>
    </dgm:pt>
    <dgm:pt modelId="{5FF09C2D-5EC2-4104-B60A-EFA009A13F39}" type="pres">
      <dgm:prSet presAssocID="{8BCAE03D-EFE2-4C33-A531-F623E4550B76}" presName="textNode" presStyleLbl="bgShp" presStyleIdx="0" presStyleCnt="3"/>
      <dgm:spPr/>
      <dgm:t>
        <a:bodyPr/>
        <a:lstStyle/>
        <a:p>
          <a:endParaRPr lang="en-US"/>
        </a:p>
      </dgm:t>
    </dgm:pt>
    <dgm:pt modelId="{33B82D30-D28B-444E-B02A-2A2AEEED8F0F}" type="pres">
      <dgm:prSet presAssocID="{8BCAE03D-EFE2-4C33-A531-F623E4550B76}" presName="compChildNode" presStyleCnt="0"/>
      <dgm:spPr/>
    </dgm:pt>
    <dgm:pt modelId="{1AE8F27F-317B-4A03-B319-53524CFC6B98}" type="pres">
      <dgm:prSet presAssocID="{8BCAE03D-EFE2-4C33-A531-F623E4550B76}" presName="theInnerList" presStyleCnt="0"/>
      <dgm:spPr/>
    </dgm:pt>
    <dgm:pt modelId="{6993A4A4-3F38-45E7-A943-EE2969B98EA5}" type="pres">
      <dgm:prSet presAssocID="{79CC2FE8-F7A5-4887-88B3-A51146750816}" presName="childNode" presStyleLbl="node1" presStyleIdx="0" presStyleCnt="12">
        <dgm:presLayoutVars>
          <dgm:bulletEnabled val="1"/>
        </dgm:presLayoutVars>
      </dgm:prSet>
      <dgm:spPr/>
      <dgm:t>
        <a:bodyPr/>
        <a:lstStyle/>
        <a:p>
          <a:endParaRPr lang="en-US"/>
        </a:p>
      </dgm:t>
    </dgm:pt>
    <dgm:pt modelId="{F5729B62-1F24-4E63-9134-15A84EF0AB27}" type="pres">
      <dgm:prSet presAssocID="{79CC2FE8-F7A5-4887-88B3-A51146750816}" presName="aSpace2" presStyleCnt="0"/>
      <dgm:spPr/>
    </dgm:pt>
    <dgm:pt modelId="{B41F61AB-B45C-4114-B6AF-B44C388915FB}" type="pres">
      <dgm:prSet presAssocID="{54018477-19F6-48A0-A3B6-094CA776F03A}" presName="childNode" presStyleLbl="node1" presStyleIdx="1" presStyleCnt="12">
        <dgm:presLayoutVars>
          <dgm:bulletEnabled val="1"/>
        </dgm:presLayoutVars>
      </dgm:prSet>
      <dgm:spPr/>
      <dgm:t>
        <a:bodyPr/>
        <a:lstStyle/>
        <a:p>
          <a:endParaRPr lang="en-US"/>
        </a:p>
      </dgm:t>
    </dgm:pt>
    <dgm:pt modelId="{733EA4D5-A5D0-4BFF-A8F5-86254A2596BA}" type="pres">
      <dgm:prSet presAssocID="{54018477-19F6-48A0-A3B6-094CA776F03A}" presName="aSpace2" presStyleCnt="0"/>
      <dgm:spPr/>
    </dgm:pt>
    <dgm:pt modelId="{2D4D91CD-9831-4489-BBD8-33088BB83752}" type="pres">
      <dgm:prSet presAssocID="{572611B1-629B-4975-87B4-6CDE71265FBD}" presName="childNode" presStyleLbl="node1" presStyleIdx="2" presStyleCnt="12">
        <dgm:presLayoutVars>
          <dgm:bulletEnabled val="1"/>
        </dgm:presLayoutVars>
      </dgm:prSet>
      <dgm:spPr/>
      <dgm:t>
        <a:bodyPr/>
        <a:lstStyle/>
        <a:p>
          <a:endParaRPr lang="en-US"/>
        </a:p>
      </dgm:t>
    </dgm:pt>
    <dgm:pt modelId="{FC494503-95C2-4BAD-9AC8-11C1A36B0805}" type="pres">
      <dgm:prSet presAssocID="{572611B1-629B-4975-87B4-6CDE71265FBD}" presName="aSpace2" presStyleCnt="0"/>
      <dgm:spPr/>
    </dgm:pt>
    <dgm:pt modelId="{230FA2AB-DB82-4887-AD1F-13D70DF2D9C2}" type="pres">
      <dgm:prSet presAssocID="{E0DD017A-0E81-4AD0-BB8F-C52E6D71C5D6}" presName="childNode" presStyleLbl="node1" presStyleIdx="3" presStyleCnt="12">
        <dgm:presLayoutVars>
          <dgm:bulletEnabled val="1"/>
        </dgm:presLayoutVars>
      </dgm:prSet>
      <dgm:spPr/>
      <dgm:t>
        <a:bodyPr/>
        <a:lstStyle/>
        <a:p>
          <a:endParaRPr lang="en-US"/>
        </a:p>
      </dgm:t>
    </dgm:pt>
    <dgm:pt modelId="{2C1E859B-940C-4942-A0F6-64631374FDD3}" type="pres">
      <dgm:prSet presAssocID="{8BCAE03D-EFE2-4C33-A531-F623E4550B76}" presName="aSpace" presStyleCnt="0"/>
      <dgm:spPr/>
    </dgm:pt>
    <dgm:pt modelId="{7C6992D2-6D44-43E8-A2B2-C21AD08157DF}" type="pres">
      <dgm:prSet presAssocID="{B1394BC5-349B-4948-B952-D6DA590ED68E}" presName="compNode" presStyleCnt="0"/>
      <dgm:spPr/>
    </dgm:pt>
    <dgm:pt modelId="{6A1D93EB-0223-43B1-BAA1-E9F4DA255017}" type="pres">
      <dgm:prSet presAssocID="{B1394BC5-349B-4948-B952-D6DA590ED68E}" presName="aNode" presStyleLbl="bgShp" presStyleIdx="1" presStyleCnt="3"/>
      <dgm:spPr/>
      <dgm:t>
        <a:bodyPr/>
        <a:lstStyle/>
        <a:p>
          <a:endParaRPr lang="en-US"/>
        </a:p>
      </dgm:t>
    </dgm:pt>
    <dgm:pt modelId="{18EDADE6-12BB-4419-98CF-91199D048371}" type="pres">
      <dgm:prSet presAssocID="{B1394BC5-349B-4948-B952-D6DA590ED68E}" presName="textNode" presStyleLbl="bgShp" presStyleIdx="1" presStyleCnt="3"/>
      <dgm:spPr/>
      <dgm:t>
        <a:bodyPr/>
        <a:lstStyle/>
        <a:p>
          <a:endParaRPr lang="en-US"/>
        </a:p>
      </dgm:t>
    </dgm:pt>
    <dgm:pt modelId="{B7FE1C67-AC44-4DE0-B541-C26A5404BA0A}" type="pres">
      <dgm:prSet presAssocID="{B1394BC5-349B-4948-B952-D6DA590ED68E}" presName="compChildNode" presStyleCnt="0"/>
      <dgm:spPr/>
    </dgm:pt>
    <dgm:pt modelId="{45991A6A-0602-47D8-84A2-6C42EB9836EA}" type="pres">
      <dgm:prSet presAssocID="{B1394BC5-349B-4948-B952-D6DA590ED68E}" presName="theInnerList" presStyleCnt="0"/>
      <dgm:spPr/>
    </dgm:pt>
    <dgm:pt modelId="{A30D0406-195D-4A9A-9AB8-4602DC9FA4ED}" type="pres">
      <dgm:prSet presAssocID="{4BA14E77-F608-4366-A26B-2C594787B89E}" presName="childNode" presStyleLbl="node1" presStyleIdx="4" presStyleCnt="12">
        <dgm:presLayoutVars>
          <dgm:bulletEnabled val="1"/>
        </dgm:presLayoutVars>
      </dgm:prSet>
      <dgm:spPr/>
      <dgm:t>
        <a:bodyPr/>
        <a:lstStyle/>
        <a:p>
          <a:endParaRPr lang="en-US"/>
        </a:p>
      </dgm:t>
    </dgm:pt>
    <dgm:pt modelId="{F9E856C9-820C-4545-A07F-01C85D0FFE5F}" type="pres">
      <dgm:prSet presAssocID="{4BA14E77-F608-4366-A26B-2C594787B89E}" presName="aSpace2" presStyleCnt="0"/>
      <dgm:spPr/>
    </dgm:pt>
    <dgm:pt modelId="{ADEA6C79-E258-4026-9CEF-95E3386A488F}" type="pres">
      <dgm:prSet presAssocID="{F099FB46-81F8-4C9A-8011-7A8E2C9B7E4C}" presName="childNode" presStyleLbl="node1" presStyleIdx="5" presStyleCnt="12">
        <dgm:presLayoutVars>
          <dgm:bulletEnabled val="1"/>
        </dgm:presLayoutVars>
      </dgm:prSet>
      <dgm:spPr/>
      <dgm:t>
        <a:bodyPr/>
        <a:lstStyle/>
        <a:p>
          <a:endParaRPr lang="en-US"/>
        </a:p>
      </dgm:t>
    </dgm:pt>
    <dgm:pt modelId="{F6BA3F06-63BE-4B7C-8A86-4A636B89A5AA}" type="pres">
      <dgm:prSet presAssocID="{F099FB46-81F8-4C9A-8011-7A8E2C9B7E4C}" presName="aSpace2" presStyleCnt="0"/>
      <dgm:spPr/>
    </dgm:pt>
    <dgm:pt modelId="{FA452082-6330-4F69-B86F-804431430E7C}" type="pres">
      <dgm:prSet presAssocID="{34038594-9338-4D65-B245-AE15BE0E6C68}" presName="childNode" presStyleLbl="node1" presStyleIdx="6" presStyleCnt="12">
        <dgm:presLayoutVars>
          <dgm:bulletEnabled val="1"/>
        </dgm:presLayoutVars>
      </dgm:prSet>
      <dgm:spPr/>
      <dgm:t>
        <a:bodyPr/>
        <a:lstStyle/>
        <a:p>
          <a:endParaRPr lang="en-US"/>
        </a:p>
      </dgm:t>
    </dgm:pt>
    <dgm:pt modelId="{BA54C75E-056B-48B4-A682-20B1A1265FD3}" type="pres">
      <dgm:prSet presAssocID="{34038594-9338-4D65-B245-AE15BE0E6C68}" presName="aSpace2" presStyleCnt="0"/>
      <dgm:spPr/>
    </dgm:pt>
    <dgm:pt modelId="{A8716913-8BBC-463F-AB71-A0E4E51E9890}" type="pres">
      <dgm:prSet presAssocID="{BFE9F5B9-415C-4A81-BABE-8FD9A6BD9455}" presName="childNode" presStyleLbl="node1" presStyleIdx="7" presStyleCnt="12">
        <dgm:presLayoutVars>
          <dgm:bulletEnabled val="1"/>
        </dgm:presLayoutVars>
      </dgm:prSet>
      <dgm:spPr/>
      <dgm:t>
        <a:bodyPr/>
        <a:lstStyle/>
        <a:p>
          <a:endParaRPr lang="en-US"/>
        </a:p>
      </dgm:t>
    </dgm:pt>
    <dgm:pt modelId="{E076F81B-8328-417A-9441-C21B6062C832}" type="pres">
      <dgm:prSet presAssocID="{B1394BC5-349B-4948-B952-D6DA590ED68E}" presName="aSpace" presStyleCnt="0"/>
      <dgm:spPr/>
    </dgm:pt>
    <dgm:pt modelId="{409AD052-40A8-49D0-A760-D5FECFA0671D}" type="pres">
      <dgm:prSet presAssocID="{3AE859E6-FBCF-47B4-8558-62A8A86FD973}" presName="compNode" presStyleCnt="0"/>
      <dgm:spPr/>
    </dgm:pt>
    <dgm:pt modelId="{36A54593-71CF-4296-AB9C-05E5A7ED4868}" type="pres">
      <dgm:prSet presAssocID="{3AE859E6-FBCF-47B4-8558-62A8A86FD973}" presName="aNode" presStyleLbl="bgShp" presStyleIdx="2" presStyleCnt="3"/>
      <dgm:spPr/>
      <dgm:t>
        <a:bodyPr/>
        <a:lstStyle/>
        <a:p>
          <a:endParaRPr lang="en-US"/>
        </a:p>
      </dgm:t>
    </dgm:pt>
    <dgm:pt modelId="{C11E53B5-15B3-4129-8AAD-B2571C5067BB}" type="pres">
      <dgm:prSet presAssocID="{3AE859E6-FBCF-47B4-8558-62A8A86FD973}" presName="textNode" presStyleLbl="bgShp" presStyleIdx="2" presStyleCnt="3"/>
      <dgm:spPr/>
      <dgm:t>
        <a:bodyPr/>
        <a:lstStyle/>
        <a:p>
          <a:endParaRPr lang="en-US"/>
        </a:p>
      </dgm:t>
    </dgm:pt>
    <dgm:pt modelId="{99A154EE-7B77-40B8-9EB3-527ED858DE0F}" type="pres">
      <dgm:prSet presAssocID="{3AE859E6-FBCF-47B4-8558-62A8A86FD973}" presName="compChildNode" presStyleCnt="0"/>
      <dgm:spPr/>
    </dgm:pt>
    <dgm:pt modelId="{4771C3AF-A1DD-4345-BD16-9560B435308D}" type="pres">
      <dgm:prSet presAssocID="{3AE859E6-FBCF-47B4-8558-62A8A86FD973}" presName="theInnerList" presStyleCnt="0"/>
      <dgm:spPr/>
    </dgm:pt>
    <dgm:pt modelId="{8E5BD2E3-7491-4739-95C8-7C75FB06720E}" type="pres">
      <dgm:prSet presAssocID="{47BA445B-8D91-45F3-ABD3-3F86C15312B2}" presName="childNode" presStyleLbl="node1" presStyleIdx="8" presStyleCnt="12">
        <dgm:presLayoutVars>
          <dgm:bulletEnabled val="1"/>
        </dgm:presLayoutVars>
      </dgm:prSet>
      <dgm:spPr/>
      <dgm:t>
        <a:bodyPr/>
        <a:lstStyle/>
        <a:p>
          <a:endParaRPr lang="en-US"/>
        </a:p>
      </dgm:t>
    </dgm:pt>
    <dgm:pt modelId="{C3579CC4-AA3D-464E-AF95-E6071DDD3081}" type="pres">
      <dgm:prSet presAssocID="{47BA445B-8D91-45F3-ABD3-3F86C15312B2}" presName="aSpace2" presStyleCnt="0"/>
      <dgm:spPr/>
    </dgm:pt>
    <dgm:pt modelId="{1C13306F-B05F-4C4F-8CE7-E3B020A7A404}" type="pres">
      <dgm:prSet presAssocID="{CC6BAF4D-F449-4AA4-A7C5-827DA157113B}" presName="childNode" presStyleLbl="node1" presStyleIdx="9" presStyleCnt="12">
        <dgm:presLayoutVars>
          <dgm:bulletEnabled val="1"/>
        </dgm:presLayoutVars>
      </dgm:prSet>
      <dgm:spPr/>
      <dgm:t>
        <a:bodyPr/>
        <a:lstStyle/>
        <a:p>
          <a:endParaRPr lang="en-US"/>
        </a:p>
      </dgm:t>
    </dgm:pt>
    <dgm:pt modelId="{AB6117EB-2833-4C57-B207-E87384AFC6BD}" type="pres">
      <dgm:prSet presAssocID="{CC6BAF4D-F449-4AA4-A7C5-827DA157113B}" presName="aSpace2" presStyleCnt="0"/>
      <dgm:spPr/>
    </dgm:pt>
    <dgm:pt modelId="{29B8EC92-0A93-49A1-ABD4-083AC1043450}" type="pres">
      <dgm:prSet presAssocID="{046B1CDB-0C7C-4507-80CC-02A7FFC8A8A1}" presName="childNode" presStyleLbl="node1" presStyleIdx="10" presStyleCnt="12">
        <dgm:presLayoutVars>
          <dgm:bulletEnabled val="1"/>
        </dgm:presLayoutVars>
      </dgm:prSet>
      <dgm:spPr/>
      <dgm:t>
        <a:bodyPr/>
        <a:lstStyle/>
        <a:p>
          <a:endParaRPr lang="en-US"/>
        </a:p>
      </dgm:t>
    </dgm:pt>
    <dgm:pt modelId="{7AEC0F5D-105F-4D92-BBA2-6C5D973C200E}" type="pres">
      <dgm:prSet presAssocID="{046B1CDB-0C7C-4507-80CC-02A7FFC8A8A1}" presName="aSpace2" presStyleCnt="0"/>
      <dgm:spPr/>
    </dgm:pt>
    <dgm:pt modelId="{A1B9E411-2915-44F0-9256-70BAC214295E}" type="pres">
      <dgm:prSet presAssocID="{8991FD01-C257-46BB-87F6-26B14195E91C}" presName="childNode" presStyleLbl="node1" presStyleIdx="11" presStyleCnt="12">
        <dgm:presLayoutVars>
          <dgm:bulletEnabled val="1"/>
        </dgm:presLayoutVars>
      </dgm:prSet>
      <dgm:spPr/>
      <dgm:t>
        <a:bodyPr/>
        <a:lstStyle/>
        <a:p>
          <a:endParaRPr lang="en-US"/>
        </a:p>
      </dgm:t>
    </dgm:pt>
  </dgm:ptLst>
  <dgm:cxnLst>
    <dgm:cxn modelId="{D9E79BD1-6004-4B8D-887A-89E7C6DE2187}" type="presOf" srcId="{47BA445B-8D91-45F3-ABD3-3F86C15312B2}" destId="{8E5BD2E3-7491-4739-95C8-7C75FB06720E}" srcOrd="0" destOrd="0" presId="urn:microsoft.com/office/officeart/2005/8/layout/lProcess2"/>
    <dgm:cxn modelId="{E97E7D7D-3500-4C45-A3B5-553D8BFFCAB1}" type="presOf" srcId="{B1394BC5-349B-4948-B952-D6DA590ED68E}" destId="{6A1D93EB-0223-43B1-BAA1-E9F4DA255017}" srcOrd="0" destOrd="0" presId="urn:microsoft.com/office/officeart/2005/8/layout/lProcess2"/>
    <dgm:cxn modelId="{22639C15-415E-4A7F-B9EA-38F93A8B4200}" srcId="{B1394BC5-349B-4948-B952-D6DA590ED68E}" destId="{34038594-9338-4D65-B245-AE15BE0E6C68}" srcOrd="2" destOrd="0" parTransId="{422C4509-2F37-4559-9AE0-CBD362524AE2}" sibTransId="{1C7A0EA3-6128-46C5-AF25-8C75A6B3EBDD}"/>
    <dgm:cxn modelId="{FE929F3C-A001-4D11-9E60-A32920C4DF47}" type="presOf" srcId="{046B1CDB-0C7C-4507-80CC-02A7FFC8A8A1}" destId="{29B8EC92-0A93-49A1-ABD4-083AC1043450}" srcOrd="0" destOrd="0" presId="urn:microsoft.com/office/officeart/2005/8/layout/lProcess2"/>
    <dgm:cxn modelId="{1340DFC4-DB47-45CF-88C5-97A59781C033}" srcId="{B1394BC5-349B-4948-B952-D6DA590ED68E}" destId="{4BA14E77-F608-4366-A26B-2C594787B89E}" srcOrd="0" destOrd="0" parTransId="{00D2888F-B05F-4CD6-85A0-CD9519397500}" sibTransId="{10B46B82-607C-4795-B833-AA7257817743}"/>
    <dgm:cxn modelId="{14FA90DA-A0D9-4E31-B6DF-0C10A72CDD07}" srcId="{8BCAE03D-EFE2-4C33-A531-F623E4550B76}" destId="{79CC2FE8-F7A5-4887-88B3-A51146750816}" srcOrd="0" destOrd="0" parTransId="{B0A30A05-E63C-4274-8073-A521D9664205}" sibTransId="{9CECF69D-E2F4-4FBF-94F8-0A8D103F6319}"/>
    <dgm:cxn modelId="{E34BBC2C-7908-43E5-AE51-5FFC78F78004}" type="presOf" srcId="{8BCAE03D-EFE2-4C33-A531-F623E4550B76}" destId="{5FF09C2D-5EC2-4104-B60A-EFA009A13F39}" srcOrd="1" destOrd="0" presId="urn:microsoft.com/office/officeart/2005/8/layout/lProcess2"/>
    <dgm:cxn modelId="{E4D09AFD-9F95-468F-B11D-AA6989E500CF}" type="presOf" srcId="{3AE859E6-FBCF-47B4-8558-62A8A86FD973}" destId="{C11E53B5-15B3-4129-8AAD-B2571C5067BB}" srcOrd="1" destOrd="0" presId="urn:microsoft.com/office/officeart/2005/8/layout/lProcess2"/>
    <dgm:cxn modelId="{A6DB13C2-1243-4971-8BCE-82E7E741D0D7}" srcId="{8BCAE03D-EFE2-4C33-A531-F623E4550B76}" destId="{54018477-19F6-48A0-A3B6-094CA776F03A}" srcOrd="1" destOrd="0" parTransId="{C81CC0CE-277A-463F-812F-259A24202132}" sibTransId="{547D0106-93DF-4B15-B0EC-21AD869F2FC4}"/>
    <dgm:cxn modelId="{33F73F2D-B1E1-4961-A52C-61B9CDBAF92D}" type="presOf" srcId="{79CC2FE8-F7A5-4887-88B3-A51146750816}" destId="{6993A4A4-3F38-45E7-A943-EE2969B98EA5}" srcOrd="0" destOrd="0" presId="urn:microsoft.com/office/officeart/2005/8/layout/lProcess2"/>
    <dgm:cxn modelId="{33665008-F18E-410E-B15D-DADB4A1EE4C7}" type="presOf" srcId="{572611B1-629B-4975-87B4-6CDE71265FBD}" destId="{2D4D91CD-9831-4489-BBD8-33088BB83752}" srcOrd="0" destOrd="0" presId="urn:microsoft.com/office/officeart/2005/8/layout/lProcess2"/>
    <dgm:cxn modelId="{19BD3D29-F25C-4082-AAB3-95145DD5C7A8}" type="presOf" srcId="{B1394BC5-349B-4948-B952-D6DA590ED68E}" destId="{18EDADE6-12BB-4419-98CF-91199D048371}" srcOrd="1" destOrd="0" presId="urn:microsoft.com/office/officeart/2005/8/layout/lProcess2"/>
    <dgm:cxn modelId="{47001E8E-994E-4EE4-9B50-AAA45445C82A}" type="presOf" srcId="{CC6BAF4D-F449-4AA4-A7C5-827DA157113B}" destId="{1C13306F-B05F-4C4F-8CE7-E3B020A7A404}" srcOrd="0" destOrd="0" presId="urn:microsoft.com/office/officeart/2005/8/layout/lProcess2"/>
    <dgm:cxn modelId="{6E4A4334-B765-4F1C-91EF-F7CA6087AF31}" type="presOf" srcId="{8BCAE03D-EFE2-4C33-A531-F623E4550B76}" destId="{DB901B9B-E42F-47EB-B0BD-B0FC1482CFA1}" srcOrd="0" destOrd="0" presId="urn:microsoft.com/office/officeart/2005/8/layout/lProcess2"/>
    <dgm:cxn modelId="{8882DFE1-F730-49FB-8C8A-5CFB171AFF87}" srcId="{B1394BC5-349B-4948-B952-D6DA590ED68E}" destId="{BFE9F5B9-415C-4A81-BABE-8FD9A6BD9455}" srcOrd="3" destOrd="0" parTransId="{8C182ECB-4DF5-439D-ABE0-B4E92FF742C5}" sibTransId="{FD4D107A-8724-4188-8326-14FE4B9B5969}"/>
    <dgm:cxn modelId="{35B441D2-2581-42DA-B092-8719AE02AF14}" type="presOf" srcId="{54018477-19F6-48A0-A3B6-094CA776F03A}" destId="{B41F61AB-B45C-4114-B6AF-B44C388915FB}" srcOrd="0" destOrd="0" presId="urn:microsoft.com/office/officeart/2005/8/layout/lProcess2"/>
    <dgm:cxn modelId="{2915B5AF-89A0-44AE-BBED-871CFFED9BAA}" srcId="{579828C0-EEDA-470E-8624-77EDBF7C727E}" destId="{3AE859E6-FBCF-47B4-8558-62A8A86FD973}" srcOrd="2" destOrd="0" parTransId="{70B22493-0B89-4B0E-B568-2167AACD9BD8}" sibTransId="{2E4EFD3C-A1F1-465E-9ECF-9E3D933EB11A}"/>
    <dgm:cxn modelId="{B673AF0C-8DA2-4FF0-93C7-63795763F645}" srcId="{8BCAE03D-EFE2-4C33-A531-F623E4550B76}" destId="{572611B1-629B-4975-87B4-6CDE71265FBD}" srcOrd="2" destOrd="0" parTransId="{889CB7D6-E574-4070-87C9-1B2952CB3254}" sibTransId="{EB785B42-8D5B-4215-BA68-33CA033C7F06}"/>
    <dgm:cxn modelId="{D8419320-1D55-4C3D-8F73-BC37A83BE40D}" srcId="{B1394BC5-349B-4948-B952-D6DA590ED68E}" destId="{F099FB46-81F8-4C9A-8011-7A8E2C9B7E4C}" srcOrd="1" destOrd="0" parTransId="{A0798874-5FBB-43A1-B1F0-7D43DF3C62E0}" sibTransId="{795D6707-B232-4E8C-BD23-F176D94CE841}"/>
    <dgm:cxn modelId="{E7C07C15-B1E5-4D3E-B9E7-0F5EACBCCF34}" type="presOf" srcId="{4BA14E77-F608-4366-A26B-2C594787B89E}" destId="{A30D0406-195D-4A9A-9AB8-4602DC9FA4ED}" srcOrd="0" destOrd="0" presId="urn:microsoft.com/office/officeart/2005/8/layout/lProcess2"/>
    <dgm:cxn modelId="{C2B01983-5214-4F2D-A943-2D02EEB23478}" type="presOf" srcId="{F099FB46-81F8-4C9A-8011-7A8E2C9B7E4C}" destId="{ADEA6C79-E258-4026-9CEF-95E3386A488F}" srcOrd="0" destOrd="0" presId="urn:microsoft.com/office/officeart/2005/8/layout/lProcess2"/>
    <dgm:cxn modelId="{A9D75BF9-A302-4673-BAA5-6720A2122A53}" type="presOf" srcId="{E0DD017A-0E81-4AD0-BB8F-C52E6D71C5D6}" destId="{230FA2AB-DB82-4887-AD1F-13D70DF2D9C2}" srcOrd="0" destOrd="0" presId="urn:microsoft.com/office/officeart/2005/8/layout/lProcess2"/>
    <dgm:cxn modelId="{4FEB2807-B0A2-4282-ABBD-27237E764E69}" srcId="{579828C0-EEDA-470E-8624-77EDBF7C727E}" destId="{8BCAE03D-EFE2-4C33-A531-F623E4550B76}" srcOrd="0" destOrd="0" parTransId="{8F389E4B-3E4E-4C22-BB63-901C6F05BCD1}" sibTransId="{AC014370-50AA-406B-ACDC-84007FF95684}"/>
    <dgm:cxn modelId="{FEA69C78-E921-4BF4-ABE3-83B4D78012FB}" srcId="{8BCAE03D-EFE2-4C33-A531-F623E4550B76}" destId="{E0DD017A-0E81-4AD0-BB8F-C52E6D71C5D6}" srcOrd="3" destOrd="0" parTransId="{EA6B098B-C0A5-4FE6-95EA-B89178FEA6F0}" sibTransId="{A14746CF-0EAC-4761-8281-3748A0CD43BF}"/>
    <dgm:cxn modelId="{D4C1795A-5CB0-458A-A9D3-25D6FD300EA0}" type="presOf" srcId="{BFE9F5B9-415C-4A81-BABE-8FD9A6BD9455}" destId="{A8716913-8BBC-463F-AB71-A0E4E51E9890}" srcOrd="0" destOrd="0" presId="urn:microsoft.com/office/officeart/2005/8/layout/lProcess2"/>
    <dgm:cxn modelId="{22725AA2-3299-4B38-B197-288C4F82893D}" srcId="{579828C0-EEDA-470E-8624-77EDBF7C727E}" destId="{B1394BC5-349B-4948-B952-D6DA590ED68E}" srcOrd="1" destOrd="0" parTransId="{FF02A081-4A3C-4B27-8B23-52456A464972}" sibTransId="{A3977708-2F10-42A9-8D90-157D58822504}"/>
    <dgm:cxn modelId="{613E8F5B-CA9C-4F04-A0A5-195DE418208B}" type="presOf" srcId="{579828C0-EEDA-470E-8624-77EDBF7C727E}" destId="{297F07FB-B065-481F-B157-96A6196F276D}" srcOrd="0" destOrd="0" presId="urn:microsoft.com/office/officeart/2005/8/layout/lProcess2"/>
    <dgm:cxn modelId="{DEC0B069-8C48-4089-AB59-5B2A930BA1A4}" srcId="{3AE859E6-FBCF-47B4-8558-62A8A86FD973}" destId="{47BA445B-8D91-45F3-ABD3-3F86C15312B2}" srcOrd="0" destOrd="0" parTransId="{F9574D1E-A880-4FC8-AA24-FA5DD17B8294}" sibTransId="{4CFDA4A9-C3D0-4989-A3F7-CD3674EFF2B2}"/>
    <dgm:cxn modelId="{CF35E910-044A-4DF7-9783-0D9D6CA065BA}" srcId="{3AE859E6-FBCF-47B4-8558-62A8A86FD973}" destId="{046B1CDB-0C7C-4507-80CC-02A7FFC8A8A1}" srcOrd="2" destOrd="0" parTransId="{6766CFDA-98C6-4CDE-857B-08296E9F8348}" sibTransId="{B002A9D7-B2A5-4525-8BBA-E6856913F7FC}"/>
    <dgm:cxn modelId="{ED436AAD-3E23-40B8-9AA0-2338B8C8D8C1}" type="presOf" srcId="{8991FD01-C257-46BB-87F6-26B14195E91C}" destId="{A1B9E411-2915-44F0-9256-70BAC214295E}" srcOrd="0" destOrd="0" presId="urn:microsoft.com/office/officeart/2005/8/layout/lProcess2"/>
    <dgm:cxn modelId="{A8C6E276-A51B-421B-89D1-EA3C07CC2070}" type="presOf" srcId="{3AE859E6-FBCF-47B4-8558-62A8A86FD973}" destId="{36A54593-71CF-4296-AB9C-05E5A7ED4868}" srcOrd="0" destOrd="0" presId="urn:microsoft.com/office/officeart/2005/8/layout/lProcess2"/>
    <dgm:cxn modelId="{52AFA9A5-6DFF-49F3-95D1-83E847F9FF4F}" srcId="{3AE859E6-FBCF-47B4-8558-62A8A86FD973}" destId="{8991FD01-C257-46BB-87F6-26B14195E91C}" srcOrd="3" destOrd="0" parTransId="{CA12B821-D57D-4CB9-99CC-ED98A9C8B776}" sibTransId="{99FE763A-9808-47FE-9826-7EBD891F2D01}"/>
    <dgm:cxn modelId="{443FA74C-3822-462E-B56C-82AFA03558D7}" srcId="{3AE859E6-FBCF-47B4-8558-62A8A86FD973}" destId="{CC6BAF4D-F449-4AA4-A7C5-827DA157113B}" srcOrd="1" destOrd="0" parTransId="{C07DB6B2-C3F8-4142-B857-78FA98FFBAD9}" sibTransId="{A83AE39A-5576-4008-90DF-CD51E9D47CA0}"/>
    <dgm:cxn modelId="{48378EB2-B06A-4CC8-8AA2-99A044950F87}" type="presOf" srcId="{34038594-9338-4D65-B245-AE15BE0E6C68}" destId="{FA452082-6330-4F69-B86F-804431430E7C}" srcOrd="0" destOrd="0" presId="urn:microsoft.com/office/officeart/2005/8/layout/lProcess2"/>
    <dgm:cxn modelId="{4C356335-E953-4333-A188-C8E416F94415}" type="presParOf" srcId="{297F07FB-B065-481F-B157-96A6196F276D}" destId="{0B86F792-CDCD-441D-8B0B-3AC90130B88A}" srcOrd="0" destOrd="0" presId="urn:microsoft.com/office/officeart/2005/8/layout/lProcess2"/>
    <dgm:cxn modelId="{5CEF3BED-B205-43BE-A11C-51A03F1BA04F}" type="presParOf" srcId="{0B86F792-CDCD-441D-8B0B-3AC90130B88A}" destId="{DB901B9B-E42F-47EB-B0BD-B0FC1482CFA1}" srcOrd="0" destOrd="0" presId="urn:microsoft.com/office/officeart/2005/8/layout/lProcess2"/>
    <dgm:cxn modelId="{A4D6E5E4-BDA7-427C-A1D2-7B73064C6EB0}" type="presParOf" srcId="{0B86F792-CDCD-441D-8B0B-3AC90130B88A}" destId="{5FF09C2D-5EC2-4104-B60A-EFA009A13F39}" srcOrd="1" destOrd="0" presId="urn:microsoft.com/office/officeart/2005/8/layout/lProcess2"/>
    <dgm:cxn modelId="{E0DE5EE8-C0B8-4FD8-A7FA-38C400807B26}" type="presParOf" srcId="{0B86F792-CDCD-441D-8B0B-3AC90130B88A}" destId="{33B82D30-D28B-444E-B02A-2A2AEEED8F0F}" srcOrd="2" destOrd="0" presId="urn:microsoft.com/office/officeart/2005/8/layout/lProcess2"/>
    <dgm:cxn modelId="{F10A8EBE-C72D-4CD6-8F82-04DC62EE17A7}" type="presParOf" srcId="{33B82D30-D28B-444E-B02A-2A2AEEED8F0F}" destId="{1AE8F27F-317B-4A03-B319-53524CFC6B98}" srcOrd="0" destOrd="0" presId="urn:microsoft.com/office/officeart/2005/8/layout/lProcess2"/>
    <dgm:cxn modelId="{A83CB255-D112-4F7F-8C08-35798EA56261}" type="presParOf" srcId="{1AE8F27F-317B-4A03-B319-53524CFC6B98}" destId="{6993A4A4-3F38-45E7-A943-EE2969B98EA5}" srcOrd="0" destOrd="0" presId="urn:microsoft.com/office/officeart/2005/8/layout/lProcess2"/>
    <dgm:cxn modelId="{AC4DFEA3-9C4A-4895-A688-BE7C211DA217}" type="presParOf" srcId="{1AE8F27F-317B-4A03-B319-53524CFC6B98}" destId="{F5729B62-1F24-4E63-9134-15A84EF0AB27}" srcOrd="1" destOrd="0" presId="urn:microsoft.com/office/officeart/2005/8/layout/lProcess2"/>
    <dgm:cxn modelId="{95FD48A3-0098-4C38-9FAF-183891D9D044}" type="presParOf" srcId="{1AE8F27F-317B-4A03-B319-53524CFC6B98}" destId="{B41F61AB-B45C-4114-B6AF-B44C388915FB}" srcOrd="2" destOrd="0" presId="urn:microsoft.com/office/officeart/2005/8/layout/lProcess2"/>
    <dgm:cxn modelId="{F383F2C4-0A63-45F9-BDE7-883A582A2FE2}" type="presParOf" srcId="{1AE8F27F-317B-4A03-B319-53524CFC6B98}" destId="{733EA4D5-A5D0-4BFF-A8F5-86254A2596BA}" srcOrd="3" destOrd="0" presId="urn:microsoft.com/office/officeart/2005/8/layout/lProcess2"/>
    <dgm:cxn modelId="{05F0DB52-F19D-49B7-BB7D-C9AEC735A585}" type="presParOf" srcId="{1AE8F27F-317B-4A03-B319-53524CFC6B98}" destId="{2D4D91CD-9831-4489-BBD8-33088BB83752}" srcOrd="4" destOrd="0" presId="urn:microsoft.com/office/officeart/2005/8/layout/lProcess2"/>
    <dgm:cxn modelId="{0DB625C4-8F78-4CDA-9E93-D831C91278E0}" type="presParOf" srcId="{1AE8F27F-317B-4A03-B319-53524CFC6B98}" destId="{FC494503-95C2-4BAD-9AC8-11C1A36B0805}" srcOrd="5" destOrd="0" presId="urn:microsoft.com/office/officeart/2005/8/layout/lProcess2"/>
    <dgm:cxn modelId="{41985AF4-61B0-415F-8F1A-CD49D6C92AA1}" type="presParOf" srcId="{1AE8F27F-317B-4A03-B319-53524CFC6B98}" destId="{230FA2AB-DB82-4887-AD1F-13D70DF2D9C2}" srcOrd="6" destOrd="0" presId="urn:microsoft.com/office/officeart/2005/8/layout/lProcess2"/>
    <dgm:cxn modelId="{89D9FAEF-0FBD-40BC-B6BC-9E42B27609D5}" type="presParOf" srcId="{297F07FB-B065-481F-B157-96A6196F276D}" destId="{2C1E859B-940C-4942-A0F6-64631374FDD3}" srcOrd="1" destOrd="0" presId="urn:microsoft.com/office/officeart/2005/8/layout/lProcess2"/>
    <dgm:cxn modelId="{E3F753B9-3A83-4934-943E-26C435A84AC2}" type="presParOf" srcId="{297F07FB-B065-481F-B157-96A6196F276D}" destId="{7C6992D2-6D44-43E8-A2B2-C21AD08157DF}" srcOrd="2" destOrd="0" presId="urn:microsoft.com/office/officeart/2005/8/layout/lProcess2"/>
    <dgm:cxn modelId="{F1B1CE55-E925-4E9C-958D-649D1E099488}" type="presParOf" srcId="{7C6992D2-6D44-43E8-A2B2-C21AD08157DF}" destId="{6A1D93EB-0223-43B1-BAA1-E9F4DA255017}" srcOrd="0" destOrd="0" presId="urn:microsoft.com/office/officeart/2005/8/layout/lProcess2"/>
    <dgm:cxn modelId="{A485DDF4-632A-41BD-A4E6-8EA9580FCB85}" type="presParOf" srcId="{7C6992D2-6D44-43E8-A2B2-C21AD08157DF}" destId="{18EDADE6-12BB-4419-98CF-91199D048371}" srcOrd="1" destOrd="0" presId="urn:microsoft.com/office/officeart/2005/8/layout/lProcess2"/>
    <dgm:cxn modelId="{FFBD11F1-DD6F-47EE-801B-FA8D54A7D29E}" type="presParOf" srcId="{7C6992D2-6D44-43E8-A2B2-C21AD08157DF}" destId="{B7FE1C67-AC44-4DE0-B541-C26A5404BA0A}" srcOrd="2" destOrd="0" presId="urn:microsoft.com/office/officeart/2005/8/layout/lProcess2"/>
    <dgm:cxn modelId="{11A0253A-744D-40E2-9DBB-1411584D3E21}" type="presParOf" srcId="{B7FE1C67-AC44-4DE0-B541-C26A5404BA0A}" destId="{45991A6A-0602-47D8-84A2-6C42EB9836EA}" srcOrd="0" destOrd="0" presId="urn:microsoft.com/office/officeart/2005/8/layout/lProcess2"/>
    <dgm:cxn modelId="{84A5CBD2-AAC6-4590-8EEE-043061F1D9AE}" type="presParOf" srcId="{45991A6A-0602-47D8-84A2-6C42EB9836EA}" destId="{A30D0406-195D-4A9A-9AB8-4602DC9FA4ED}" srcOrd="0" destOrd="0" presId="urn:microsoft.com/office/officeart/2005/8/layout/lProcess2"/>
    <dgm:cxn modelId="{A798EC7B-CA4F-4E90-BAF4-F23DD53A4B95}" type="presParOf" srcId="{45991A6A-0602-47D8-84A2-6C42EB9836EA}" destId="{F9E856C9-820C-4545-A07F-01C85D0FFE5F}" srcOrd="1" destOrd="0" presId="urn:microsoft.com/office/officeart/2005/8/layout/lProcess2"/>
    <dgm:cxn modelId="{C3D92D8D-8250-4D05-9BEB-2E45FC765DEC}" type="presParOf" srcId="{45991A6A-0602-47D8-84A2-6C42EB9836EA}" destId="{ADEA6C79-E258-4026-9CEF-95E3386A488F}" srcOrd="2" destOrd="0" presId="urn:microsoft.com/office/officeart/2005/8/layout/lProcess2"/>
    <dgm:cxn modelId="{333A6834-4FEC-4C38-9351-E95512F4E2AE}" type="presParOf" srcId="{45991A6A-0602-47D8-84A2-6C42EB9836EA}" destId="{F6BA3F06-63BE-4B7C-8A86-4A636B89A5AA}" srcOrd="3" destOrd="0" presId="urn:microsoft.com/office/officeart/2005/8/layout/lProcess2"/>
    <dgm:cxn modelId="{7DE50CC2-08FF-4BCA-84F4-7E79AD1C8D76}" type="presParOf" srcId="{45991A6A-0602-47D8-84A2-6C42EB9836EA}" destId="{FA452082-6330-4F69-B86F-804431430E7C}" srcOrd="4" destOrd="0" presId="urn:microsoft.com/office/officeart/2005/8/layout/lProcess2"/>
    <dgm:cxn modelId="{253A1B4E-F0B0-4BE9-A0B0-698094ADC076}" type="presParOf" srcId="{45991A6A-0602-47D8-84A2-6C42EB9836EA}" destId="{BA54C75E-056B-48B4-A682-20B1A1265FD3}" srcOrd="5" destOrd="0" presId="urn:microsoft.com/office/officeart/2005/8/layout/lProcess2"/>
    <dgm:cxn modelId="{88AD5486-2E87-47D2-B07E-15690BCDA27B}" type="presParOf" srcId="{45991A6A-0602-47D8-84A2-6C42EB9836EA}" destId="{A8716913-8BBC-463F-AB71-A0E4E51E9890}" srcOrd="6" destOrd="0" presId="urn:microsoft.com/office/officeart/2005/8/layout/lProcess2"/>
    <dgm:cxn modelId="{AC44B354-5570-427E-B059-A70B68B00833}" type="presParOf" srcId="{297F07FB-B065-481F-B157-96A6196F276D}" destId="{E076F81B-8328-417A-9441-C21B6062C832}" srcOrd="3" destOrd="0" presId="urn:microsoft.com/office/officeart/2005/8/layout/lProcess2"/>
    <dgm:cxn modelId="{9CE7EB6B-A96D-4C1C-8912-83B73ACA742C}" type="presParOf" srcId="{297F07FB-B065-481F-B157-96A6196F276D}" destId="{409AD052-40A8-49D0-A760-D5FECFA0671D}" srcOrd="4" destOrd="0" presId="urn:microsoft.com/office/officeart/2005/8/layout/lProcess2"/>
    <dgm:cxn modelId="{DEA3E545-0E1C-451E-B10D-A1B1D153DD4C}" type="presParOf" srcId="{409AD052-40A8-49D0-A760-D5FECFA0671D}" destId="{36A54593-71CF-4296-AB9C-05E5A7ED4868}" srcOrd="0" destOrd="0" presId="urn:microsoft.com/office/officeart/2005/8/layout/lProcess2"/>
    <dgm:cxn modelId="{54D907CB-EAD4-4C45-BD29-8CA033B44ACF}" type="presParOf" srcId="{409AD052-40A8-49D0-A760-D5FECFA0671D}" destId="{C11E53B5-15B3-4129-8AAD-B2571C5067BB}" srcOrd="1" destOrd="0" presId="urn:microsoft.com/office/officeart/2005/8/layout/lProcess2"/>
    <dgm:cxn modelId="{2A9B1AA0-85B3-4AC4-88DA-114D7B08C254}" type="presParOf" srcId="{409AD052-40A8-49D0-A760-D5FECFA0671D}" destId="{99A154EE-7B77-40B8-9EB3-527ED858DE0F}" srcOrd="2" destOrd="0" presId="urn:microsoft.com/office/officeart/2005/8/layout/lProcess2"/>
    <dgm:cxn modelId="{6DB2E3BC-0ABD-4961-BF04-D105C9DDA759}" type="presParOf" srcId="{99A154EE-7B77-40B8-9EB3-527ED858DE0F}" destId="{4771C3AF-A1DD-4345-BD16-9560B435308D}" srcOrd="0" destOrd="0" presId="urn:microsoft.com/office/officeart/2005/8/layout/lProcess2"/>
    <dgm:cxn modelId="{C002184B-7B88-4EDF-9357-963BD5845ADF}" type="presParOf" srcId="{4771C3AF-A1DD-4345-BD16-9560B435308D}" destId="{8E5BD2E3-7491-4739-95C8-7C75FB06720E}" srcOrd="0" destOrd="0" presId="urn:microsoft.com/office/officeart/2005/8/layout/lProcess2"/>
    <dgm:cxn modelId="{12E1B18A-9287-40AC-B66B-88671A4D64D7}" type="presParOf" srcId="{4771C3AF-A1DD-4345-BD16-9560B435308D}" destId="{C3579CC4-AA3D-464E-AF95-E6071DDD3081}" srcOrd="1" destOrd="0" presId="urn:microsoft.com/office/officeart/2005/8/layout/lProcess2"/>
    <dgm:cxn modelId="{E361D355-3B46-4659-8348-3572220E0028}" type="presParOf" srcId="{4771C3AF-A1DD-4345-BD16-9560B435308D}" destId="{1C13306F-B05F-4C4F-8CE7-E3B020A7A404}" srcOrd="2" destOrd="0" presId="urn:microsoft.com/office/officeart/2005/8/layout/lProcess2"/>
    <dgm:cxn modelId="{B0B5710F-821E-4170-B6A9-F2EDC646487A}" type="presParOf" srcId="{4771C3AF-A1DD-4345-BD16-9560B435308D}" destId="{AB6117EB-2833-4C57-B207-E87384AFC6BD}" srcOrd="3" destOrd="0" presId="urn:microsoft.com/office/officeart/2005/8/layout/lProcess2"/>
    <dgm:cxn modelId="{0CA47ACB-8F5A-4C42-A9A9-4612C8CE79CF}" type="presParOf" srcId="{4771C3AF-A1DD-4345-BD16-9560B435308D}" destId="{29B8EC92-0A93-49A1-ABD4-083AC1043450}" srcOrd="4" destOrd="0" presId="urn:microsoft.com/office/officeart/2005/8/layout/lProcess2"/>
    <dgm:cxn modelId="{DF4250FD-BA2E-4DF7-94FC-4C3152AF68FD}" type="presParOf" srcId="{4771C3AF-A1DD-4345-BD16-9560B435308D}" destId="{7AEC0F5D-105F-4D92-BBA2-6C5D973C200E}" srcOrd="5" destOrd="0" presId="urn:microsoft.com/office/officeart/2005/8/layout/lProcess2"/>
    <dgm:cxn modelId="{686FED5A-2512-4A10-B75D-CEE02E859C9D}" type="presParOf" srcId="{4771C3AF-A1DD-4345-BD16-9560B435308D}" destId="{A1B9E411-2915-44F0-9256-70BAC214295E}" srcOrd="6"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901B9B-E42F-47EB-B0BD-B0FC1482CFA1}">
      <dsp:nvSpPr>
        <dsp:cNvPr id="0" name=""/>
        <dsp:cNvSpPr/>
      </dsp:nvSpPr>
      <dsp:spPr>
        <a:xfrm>
          <a:off x="0" y="0"/>
          <a:ext cx="2364079" cy="4610124"/>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0" y="0"/>
        <a:ext cx="2364079" cy="1383037"/>
      </dsp:txXfrm>
    </dsp:sp>
    <dsp:sp modelId="{6993A4A4-3F38-45E7-A943-EE2969B98EA5}">
      <dsp:nvSpPr>
        <dsp:cNvPr id="0" name=""/>
        <dsp:cNvSpPr/>
      </dsp:nvSpPr>
      <dsp:spPr>
        <a:xfrm>
          <a:off x="237317" y="1383149"/>
          <a:ext cx="1891263" cy="671596"/>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Individuals and interactions</a:t>
          </a:r>
          <a:endParaRPr lang="en-US" sz="1900" kern="1200" dirty="0"/>
        </a:p>
      </dsp:txBody>
      <dsp:txXfrm>
        <a:off x="256987" y="1402819"/>
        <a:ext cx="1851923" cy="632256"/>
      </dsp:txXfrm>
    </dsp:sp>
    <dsp:sp modelId="{B41F61AB-B45C-4114-B6AF-B44C388915FB}">
      <dsp:nvSpPr>
        <dsp:cNvPr id="0" name=""/>
        <dsp:cNvSpPr/>
      </dsp:nvSpPr>
      <dsp:spPr>
        <a:xfrm>
          <a:off x="237317" y="2158069"/>
          <a:ext cx="1891263" cy="671596"/>
        </a:xfrm>
        <a:prstGeom prst="roundRect">
          <a:avLst>
            <a:gd name="adj" fmla="val 10000"/>
          </a:avLst>
        </a:prstGeom>
        <a:solidFill>
          <a:schemeClr val="accent4">
            <a:hueOff val="945063"/>
            <a:satOff val="-4361"/>
            <a:lumOff val="1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Working products</a:t>
          </a:r>
          <a:endParaRPr lang="en-US" sz="1900" kern="1200" dirty="0"/>
        </a:p>
      </dsp:txBody>
      <dsp:txXfrm>
        <a:off x="256987" y="2177739"/>
        <a:ext cx="1851923" cy="632256"/>
      </dsp:txXfrm>
    </dsp:sp>
    <dsp:sp modelId="{2D4D91CD-9831-4489-BBD8-33088BB83752}">
      <dsp:nvSpPr>
        <dsp:cNvPr id="0" name=""/>
        <dsp:cNvSpPr/>
      </dsp:nvSpPr>
      <dsp:spPr>
        <a:xfrm>
          <a:off x="237317" y="2932988"/>
          <a:ext cx="1891263" cy="671596"/>
        </a:xfrm>
        <a:prstGeom prst="roundRect">
          <a:avLst>
            <a:gd name="adj" fmla="val 10000"/>
          </a:avLst>
        </a:prstGeom>
        <a:solidFill>
          <a:schemeClr val="accent4">
            <a:hueOff val="1890126"/>
            <a:satOff val="-8721"/>
            <a:lumOff val="32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Customer collaboration</a:t>
          </a:r>
        </a:p>
      </dsp:txBody>
      <dsp:txXfrm>
        <a:off x="256987" y="2952658"/>
        <a:ext cx="1851923" cy="632256"/>
      </dsp:txXfrm>
    </dsp:sp>
    <dsp:sp modelId="{230FA2AB-DB82-4887-AD1F-13D70DF2D9C2}">
      <dsp:nvSpPr>
        <dsp:cNvPr id="0" name=""/>
        <dsp:cNvSpPr/>
      </dsp:nvSpPr>
      <dsp:spPr>
        <a:xfrm>
          <a:off x="237317" y="3707908"/>
          <a:ext cx="1891263" cy="671596"/>
        </a:xfrm>
        <a:prstGeom prst="roundRect">
          <a:avLst>
            <a:gd name="adj" fmla="val 10000"/>
          </a:avLst>
        </a:prstGeom>
        <a:solidFill>
          <a:schemeClr val="accent4">
            <a:hueOff val="2835189"/>
            <a:satOff val="-13082"/>
            <a:lumOff val="4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Responding to change</a:t>
          </a:r>
          <a:endParaRPr lang="en-US" sz="1900" kern="1200" dirty="0"/>
        </a:p>
      </dsp:txBody>
      <dsp:txXfrm>
        <a:off x="256987" y="3727578"/>
        <a:ext cx="1851923" cy="632256"/>
      </dsp:txXfrm>
    </dsp:sp>
    <dsp:sp modelId="{6A1D93EB-0223-43B1-BAA1-E9F4DA255017}">
      <dsp:nvSpPr>
        <dsp:cNvPr id="0" name=""/>
        <dsp:cNvSpPr/>
      </dsp:nvSpPr>
      <dsp:spPr>
        <a:xfrm>
          <a:off x="2542294" y="0"/>
          <a:ext cx="2364079" cy="4610124"/>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2542294" y="0"/>
        <a:ext cx="2364079" cy="1383037"/>
      </dsp:txXfrm>
    </dsp:sp>
    <dsp:sp modelId="{A30D0406-195D-4A9A-9AB8-4602DC9FA4ED}">
      <dsp:nvSpPr>
        <dsp:cNvPr id="0" name=""/>
        <dsp:cNvSpPr/>
      </dsp:nvSpPr>
      <dsp:spPr>
        <a:xfrm>
          <a:off x="2778702" y="1383149"/>
          <a:ext cx="1891263" cy="671596"/>
        </a:xfrm>
        <a:prstGeom prst="roundRect">
          <a:avLst>
            <a:gd name="adj" fmla="val 10000"/>
          </a:avLst>
        </a:prstGeom>
        <a:solidFill>
          <a:schemeClr val="accent4">
            <a:hueOff val="3780252"/>
            <a:satOff val="-17443"/>
            <a:lumOff val="6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1402819"/>
        <a:ext cx="1851923" cy="632256"/>
      </dsp:txXfrm>
    </dsp:sp>
    <dsp:sp modelId="{ADEA6C79-E258-4026-9CEF-95E3386A488F}">
      <dsp:nvSpPr>
        <dsp:cNvPr id="0" name=""/>
        <dsp:cNvSpPr/>
      </dsp:nvSpPr>
      <dsp:spPr>
        <a:xfrm>
          <a:off x="2778702" y="2158069"/>
          <a:ext cx="1891263" cy="671596"/>
        </a:xfrm>
        <a:prstGeom prst="roundRect">
          <a:avLst>
            <a:gd name="adj" fmla="val 10000"/>
          </a:avLst>
        </a:prstGeom>
        <a:solidFill>
          <a:schemeClr val="accent4">
            <a:hueOff val="4725315"/>
            <a:satOff val="-21804"/>
            <a:lumOff val="8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2177739"/>
        <a:ext cx="1851923" cy="632256"/>
      </dsp:txXfrm>
    </dsp:sp>
    <dsp:sp modelId="{FA452082-6330-4F69-B86F-804431430E7C}">
      <dsp:nvSpPr>
        <dsp:cNvPr id="0" name=""/>
        <dsp:cNvSpPr/>
      </dsp:nvSpPr>
      <dsp:spPr>
        <a:xfrm>
          <a:off x="2778702" y="2932988"/>
          <a:ext cx="1891263" cy="671596"/>
        </a:xfrm>
        <a:prstGeom prst="roundRect">
          <a:avLst>
            <a:gd name="adj" fmla="val 10000"/>
          </a:avLst>
        </a:prstGeom>
        <a:solidFill>
          <a:schemeClr val="accent4">
            <a:hueOff val="5670378"/>
            <a:satOff val="-26164"/>
            <a:lumOff val="9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2952658"/>
        <a:ext cx="1851923" cy="632256"/>
      </dsp:txXfrm>
    </dsp:sp>
    <dsp:sp modelId="{A8716913-8BBC-463F-AB71-A0E4E51E9890}">
      <dsp:nvSpPr>
        <dsp:cNvPr id="0" name=""/>
        <dsp:cNvSpPr/>
      </dsp:nvSpPr>
      <dsp:spPr>
        <a:xfrm>
          <a:off x="2778702" y="3707908"/>
          <a:ext cx="1891263" cy="671596"/>
        </a:xfrm>
        <a:prstGeom prst="roundRect">
          <a:avLst>
            <a:gd name="adj" fmla="val 10000"/>
          </a:avLst>
        </a:prstGeom>
        <a:solidFill>
          <a:schemeClr val="accent4">
            <a:hueOff val="6615440"/>
            <a:satOff val="-30525"/>
            <a:lumOff val="11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3727578"/>
        <a:ext cx="1851923" cy="632256"/>
      </dsp:txXfrm>
    </dsp:sp>
    <dsp:sp modelId="{36A54593-71CF-4296-AB9C-05E5A7ED4868}">
      <dsp:nvSpPr>
        <dsp:cNvPr id="0" name=""/>
        <dsp:cNvSpPr/>
      </dsp:nvSpPr>
      <dsp:spPr>
        <a:xfrm>
          <a:off x="5083679" y="0"/>
          <a:ext cx="2364079" cy="4610124"/>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5083679" y="0"/>
        <a:ext cx="2364079" cy="1383037"/>
      </dsp:txXfrm>
    </dsp:sp>
    <dsp:sp modelId="{8E5BD2E3-7491-4739-95C8-7C75FB06720E}">
      <dsp:nvSpPr>
        <dsp:cNvPr id="0" name=""/>
        <dsp:cNvSpPr/>
      </dsp:nvSpPr>
      <dsp:spPr>
        <a:xfrm>
          <a:off x="5320087" y="1383149"/>
          <a:ext cx="1891263" cy="671596"/>
        </a:xfrm>
        <a:prstGeom prst="roundRect">
          <a:avLst>
            <a:gd name="adj" fmla="val 10000"/>
          </a:avLst>
        </a:prstGeom>
        <a:solidFill>
          <a:schemeClr val="accent4">
            <a:hueOff val="7560504"/>
            <a:satOff val="-34886"/>
            <a:lumOff val="128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Process and tools</a:t>
          </a:r>
          <a:endParaRPr lang="en-US" sz="1900" kern="1200" dirty="0"/>
        </a:p>
      </dsp:txBody>
      <dsp:txXfrm>
        <a:off x="5339757" y="1402819"/>
        <a:ext cx="1851923" cy="632256"/>
      </dsp:txXfrm>
    </dsp:sp>
    <dsp:sp modelId="{1C13306F-B05F-4C4F-8CE7-E3B020A7A404}">
      <dsp:nvSpPr>
        <dsp:cNvPr id="0" name=""/>
        <dsp:cNvSpPr/>
      </dsp:nvSpPr>
      <dsp:spPr>
        <a:xfrm>
          <a:off x="5320087" y="2158069"/>
          <a:ext cx="1891263" cy="671596"/>
        </a:xfrm>
        <a:prstGeom prst="roundRect">
          <a:avLst>
            <a:gd name="adj" fmla="val 10000"/>
          </a:avLst>
        </a:prstGeom>
        <a:solidFill>
          <a:schemeClr val="accent4">
            <a:hueOff val="8505566"/>
            <a:satOff val="-39247"/>
            <a:lumOff val="144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Comprehensive documentation</a:t>
          </a:r>
          <a:endParaRPr lang="en-US" sz="1900" kern="1200" dirty="0"/>
        </a:p>
      </dsp:txBody>
      <dsp:txXfrm>
        <a:off x="5339757" y="2177739"/>
        <a:ext cx="1851923" cy="632256"/>
      </dsp:txXfrm>
    </dsp:sp>
    <dsp:sp modelId="{29B8EC92-0A93-49A1-ABD4-083AC1043450}">
      <dsp:nvSpPr>
        <dsp:cNvPr id="0" name=""/>
        <dsp:cNvSpPr/>
      </dsp:nvSpPr>
      <dsp:spPr>
        <a:xfrm>
          <a:off x="5320087" y="2932988"/>
          <a:ext cx="1891263" cy="671596"/>
        </a:xfrm>
        <a:prstGeom prst="roundRect">
          <a:avLst>
            <a:gd name="adj" fmla="val 10000"/>
          </a:avLst>
        </a:prstGeom>
        <a:solidFill>
          <a:schemeClr val="accent4">
            <a:hueOff val="9450630"/>
            <a:satOff val="-43607"/>
            <a:lumOff val="16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Contract negotiation</a:t>
          </a:r>
          <a:endParaRPr lang="en-US" sz="1900" kern="1200" dirty="0"/>
        </a:p>
      </dsp:txBody>
      <dsp:txXfrm>
        <a:off x="5339757" y="2952658"/>
        <a:ext cx="1851923" cy="632256"/>
      </dsp:txXfrm>
    </dsp:sp>
    <dsp:sp modelId="{A1B9E411-2915-44F0-9256-70BAC214295E}">
      <dsp:nvSpPr>
        <dsp:cNvPr id="0" name=""/>
        <dsp:cNvSpPr/>
      </dsp:nvSpPr>
      <dsp:spPr>
        <a:xfrm>
          <a:off x="5320087" y="3707908"/>
          <a:ext cx="1891263" cy="671596"/>
        </a:xfrm>
        <a:prstGeom prst="roundRect">
          <a:avLst>
            <a:gd name="adj" fmla="val 10000"/>
          </a:avLst>
        </a:prstGeom>
        <a:solidFill>
          <a:schemeClr val="accent4">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Following and plan</a:t>
          </a:r>
          <a:endParaRPr lang="en-US" sz="1900" kern="1200" dirty="0"/>
        </a:p>
      </dsp:txBody>
      <dsp:txXfrm>
        <a:off x="5339757" y="3727578"/>
        <a:ext cx="1851923" cy="632256"/>
      </dsp:txXfrm>
    </dsp:sp>
  </dsp:spTree>
</dsp:drawing>
</file>

<file path=ppt/diagrams/layout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16-Jun-22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09-24T20:37:24.710"/>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9C517B50-6A1D-40FF-9A1A-5981FF82F4C4}" emma:medium="tactile" emma:mode="ink">
          <msink:context xmlns:msink="http://schemas.microsoft.com/ink/2010/main" type="inkDrawing" rotatedBoundingBox="21495,9932 21510,9932 21510,9947 21495,9947" shapeName="Other"/>
        </emma:interpretation>
      </emma:emma>
    </inkml:annotationXML>
    <inkml:trace contextRef="#ctx0" brushRef="#br0">0 0 0</inkml:trace>
  </inkml:traceGroup>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5T04:08:57.923"/>
    </inkml:context>
    <inkml:brush xml:id="br0">
      <inkml:brushProperty name="width" value="0.05292" units="cm"/>
      <inkml:brushProperty name="height" value="0.05292" units="cm"/>
      <inkml:brushProperty name="color" value="#FF0000"/>
    </inkml:brush>
  </inkml:definitions>
  <inkml:trace contextRef="#ctx0" brushRef="#br0">23972 14972 2412 0,'0'0'28'15,"0"0"-40"-15,25-14 31 0,-25 14-7 0,0 0-27 16,0 0-29-16,0 0-23 0,0 0 5 0,0 0 6 16,20-15-5-16,-20 15 16 0,0 0-5 15,0 0 18-15,32-3-7 0,-32 3 6 16,0 0 7-16,0 0 3 0,0 0-11 15,22-10-24-15,-22 10-49 0,0 0-77 0,17-17-228 16,-11 3 92-16</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16-Jun-22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It is worth noting that while the term “agile” became popularized after the Manifesto, the approaches and techniques being used by project teams today existed before the Agile Manifesto by many years and, in some cases, decades.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3</a:t>
            </a:fld>
            <a:endParaRPr lang="en-US"/>
          </a:p>
        </p:txBody>
      </p:sp>
    </p:spTree>
    <p:extLst>
      <p:ext uri="{BB962C8B-B14F-4D97-AF65-F5344CB8AC3E}">
        <p14:creationId xmlns:p14="http://schemas.microsoft.com/office/powerpoint/2010/main" val="12828092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 servant leader may facilitate the chartering process</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18</a:t>
            </a:fld>
            <a:endParaRPr lang="en-US"/>
          </a:p>
        </p:txBody>
      </p:sp>
    </p:spTree>
    <p:extLst>
      <p:ext uri="{BB962C8B-B14F-4D97-AF65-F5344CB8AC3E}">
        <p14:creationId xmlns:p14="http://schemas.microsoft.com/office/powerpoint/2010/main" val="16474719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The servant leader together with the team may decide to address other behaviors.</a:t>
            </a:r>
          </a:p>
          <a:p>
            <a:pPr marL="17145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Remember that the team's social contract—its team charter—is how the team members interact with each other. The goal of the team charter is to create an agile environment in which team members can work to the best of their ability as a team.</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19</a:t>
            </a:fld>
            <a:endParaRPr lang="en-US"/>
          </a:p>
        </p:txBody>
      </p:sp>
    </p:spTree>
    <p:extLst>
      <p:ext uri="{BB962C8B-B14F-4D97-AF65-F5344CB8AC3E}">
        <p14:creationId xmlns:p14="http://schemas.microsoft.com/office/powerpoint/2010/main" val="30262989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baseline="0" dirty="0" smtClean="0"/>
              <a:t> HOW</a:t>
            </a:r>
          </a:p>
          <a:p>
            <a:r>
              <a:rPr lang="en-US" baseline="0" dirty="0" smtClean="0"/>
              <a:t>Lessons Learnt</a:t>
            </a:r>
          </a:p>
          <a:p>
            <a:r>
              <a:rPr lang="en-US" baseline="0" dirty="0" smtClean="0"/>
              <a:t>Continuous Improvement</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21</a:t>
            </a:fld>
            <a:endParaRPr lang="en-US"/>
          </a:p>
        </p:txBody>
      </p:sp>
    </p:spTree>
    <p:extLst>
      <p:ext uri="{BB962C8B-B14F-4D97-AF65-F5344CB8AC3E}">
        <p14:creationId xmlns:p14="http://schemas.microsoft.com/office/powerpoint/2010/main" val="31311521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1" u="sng" dirty="0" smtClean="0">
                <a:solidFill>
                  <a:srgbClr val="FFC000"/>
                </a:solidFill>
                <a:effectLst>
                  <a:outerShdw blurRad="38100" dist="38100" dir="2700000" algn="tl">
                    <a:srgbClr val="000000">
                      <a:alpha val="43137"/>
                    </a:srgbClr>
                  </a:outerShdw>
                </a:effectLst>
              </a:rPr>
              <a:t>Acronyms</a:t>
            </a:r>
            <a:r>
              <a:rPr lang="en-US" sz="1600" b="1" u="sng" baseline="0" dirty="0" smtClean="0">
                <a:solidFill>
                  <a:srgbClr val="FFC000"/>
                </a:solidFill>
                <a:effectLst>
                  <a:outerShdw blurRad="38100" dist="38100" dir="2700000" algn="tl">
                    <a:srgbClr val="000000">
                      <a:alpha val="43137"/>
                    </a:srgbClr>
                  </a:outerShdw>
                </a:effectLst>
              </a:rPr>
              <a:t> and </a:t>
            </a:r>
            <a:r>
              <a:rPr lang="en-US" sz="1600" b="1" u="sng" dirty="0" smtClean="0">
                <a:solidFill>
                  <a:srgbClr val="FFC000"/>
                </a:solidFill>
                <a:effectLst>
                  <a:outerShdw blurRad="38100" dist="38100" dir="2700000" algn="tl">
                    <a:srgbClr val="000000">
                      <a:alpha val="43137"/>
                    </a:srgbClr>
                  </a:outerShdw>
                </a:effectLst>
              </a:rPr>
              <a:t>Definitions (</a:t>
            </a:r>
            <a:r>
              <a:rPr lang="en-US" sz="1600" b="1" u="sng" baseline="0" dirty="0" smtClean="0">
                <a:solidFill>
                  <a:srgbClr val="FFC000"/>
                </a:solidFill>
                <a:effectLst>
                  <a:outerShdw blurRad="38100" dist="38100" dir="2700000" algn="tl">
                    <a:srgbClr val="000000">
                      <a:alpha val="43137"/>
                    </a:srgbClr>
                  </a:outerShdw>
                </a:effectLst>
              </a:rPr>
              <a:t>glossary at the end of the book)</a:t>
            </a:r>
            <a:endParaRPr lang="en-US" sz="1600" b="1" u="sng" dirty="0">
              <a:solidFill>
                <a:srgbClr val="FFC000"/>
              </a:solidFill>
              <a:effectLst>
                <a:outerShdw blurRad="38100" dist="38100" dir="2700000" algn="tl">
                  <a:srgbClr val="000000">
                    <a:alpha val="43137"/>
                  </a:srgbClr>
                </a:outerShdw>
              </a:effectLst>
            </a:endParaRPr>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22</a:t>
            </a:fld>
            <a:endParaRPr lang="en-US"/>
          </a:p>
        </p:txBody>
      </p:sp>
    </p:spTree>
    <p:extLst>
      <p:ext uri="{BB962C8B-B14F-4D97-AF65-F5344CB8AC3E}">
        <p14:creationId xmlns:p14="http://schemas.microsoft.com/office/powerpoint/2010/main" val="22273557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Index cards or sticky notes</a:t>
            </a:r>
          </a:p>
          <a:p>
            <a:r>
              <a:rPr lang="en-US" dirty="0" smtClean="0"/>
              <a:t>Rolling Wave</a:t>
            </a:r>
          </a:p>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24</a:t>
            </a:fld>
            <a:endParaRPr lang="en-US"/>
          </a:p>
        </p:txBody>
      </p:sp>
    </p:spTree>
    <p:extLst>
      <p:ext uri="{BB962C8B-B14F-4D97-AF65-F5344CB8AC3E}">
        <p14:creationId xmlns:p14="http://schemas.microsoft.com/office/powerpoint/2010/main" val="41756225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a:t>
            </a:r>
            <a:r>
              <a:rPr lang="en-US" baseline="0" dirty="0" smtClean="0"/>
              <a:t>mall Medium Large</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27</a:t>
            </a:fld>
            <a:endParaRPr lang="en-US"/>
          </a:p>
        </p:txBody>
      </p:sp>
    </p:spTree>
    <p:extLst>
      <p:ext uri="{BB962C8B-B14F-4D97-AF65-F5344CB8AC3E}">
        <p14:creationId xmlns:p14="http://schemas.microsoft.com/office/powerpoint/2010/main" val="40709847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28</a:t>
            </a:fld>
            <a:endParaRPr lang="en-US"/>
          </a:p>
        </p:txBody>
      </p:sp>
    </p:spTree>
    <p:extLst>
      <p:ext uri="{BB962C8B-B14F-4D97-AF65-F5344CB8AC3E}">
        <p14:creationId xmlns:p14="http://schemas.microsoft.com/office/powerpoint/2010/main" val="28914001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smtClean="0"/>
              <a:t>Teams often have a goal of spending not more than 1 hour per week refining stories for the next batch of work.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smtClean="0"/>
              <a:t>Teams want to maximize the time spent doing work as opposed to planning work.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smtClean="0"/>
              <a:t>If the team needs to spend more than 1 hour per week refining stories, the product owner could be over-preparing, or the team may be lacking some critical skills needed to evaluate and refine the work.</a:t>
            </a:r>
          </a:p>
          <a:p>
            <a:pPr marL="171450" indent="-171450">
              <a:buFont typeface="Arial" panose="020B0604020202020204" pitchFamily="34" charset="0"/>
              <a:buChar char="•"/>
            </a:pP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29</a:t>
            </a:fld>
            <a:endParaRPr lang="en-US"/>
          </a:p>
        </p:txBody>
      </p:sp>
    </p:spTree>
    <p:extLst>
      <p:ext uri="{BB962C8B-B14F-4D97-AF65-F5344CB8AC3E}">
        <p14:creationId xmlns:p14="http://schemas.microsoft.com/office/powerpoint/2010/main" val="32107953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Epic</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30</a:t>
            </a:fld>
            <a:endParaRPr lang="en-US"/>
          </a:p>
        </p:txBody>
      </p:sp>
    </p:spTree>
    <p:extLst>
      <p:ext uri="{BB962C8B-B14F-4D97-AF65-F5344CB8AC3E}">
        <p14:creationId xmlns:p14="http://schemas.microsoft.com/office/powerpoint/2010/main" val="16321163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Questions like these generate answers that allow the team to self-organize and</a:t>
            </a:r>
          </a:p>
          <a:p>
            <a:r>
              <a:rPr lang="en-US" sz="1200" b="0" i="0" u="none" strike="noStrike" kern="1200" baseline="0" dirty="0" smtClean="0">
                <a:solidFill>
                  <a:schemeClr val="tx1"/>
                </a:solidFill>
                <a:latin typeface="+mn-lt"/>
                <a:ea typeface="+mn-ea"/>
                <a:cs typeface="+mn-cs"/>
              </a:rPr>
              <a:t>hold each other accountable for completing the work they committed to the day</a:t>
            </a:r>
          </a:p>
          <a:p>
            <a:r>
              <a:rPr lang="en-US" sz="1200" b="0" i="0" u="none" strike="noStrike" kern="1200" baseline="0" dirty="0" smtClean="0">
                <a:solidFill>
                  <a:schemeClr val="tx1"/>
                </a:solidFill>
                <a:latin typeface="+mn-lt"/>
                <a:ea typeface="+mn-ea"/>
                <a:cs typeface="+mn-cs"/>
              </a:rPr>
              <a:t>before and throughout the iteration</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32</a:t>
            </a:fld>
            <a:endParaRPr lang="en-US"/>
          </a:p>
        </p:txBody>
      </p:sp>
    </p:spTree>
    <p:extLst>
      <p:ext uri="{BB962C8B-B14F-4D97-AF65-F5344CB8AC3E}">
        <p14:creationId xmlns:p14="http://schemas.microsoft.com/office/powerpoint/2010/main" val="4464775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The team assesses the board from right to left.</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33</a:t>
            </a:fld>
            <a:endParaRPr lang="en-US"/>
          </a:p>
        </p:txBody>
      </p:sp>
    </p:spTree>
    <p:extLst>
      <p:ext uri="{BB962C8B-B14F-4D97-AF65-F5344CB8AC3E}">
        <p14:creationId xmlns:p14="http://schemas.microsoft.com/office/powerpoint/2010/main" val="38125346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TIP</a:t>
            </a:r>
          </a:p>
          <a:p>
            <a:r>
              <a:rPr lang="en-US" sz="1200" b="0" i="1" u="none" strike="noStrike" kern="1200" baseline="0" dirty="0" smtClean="0">
                <a:solidFill>
                  <a:schemeClr val="tx1"/>
                </a:solidFill>
                <a:latin typeface="+mn-lt"/>
                <a:ea typeface="+mn-ea"/>
                <a:cs typeface="+mn-cs"/>
              </a:rPr>
              <a:t>Encourage any team member to facilitate the standup instead of a project</a:t>
            </a:r>
          </a:p>
          <a:p>
            <a:r>
              <a:rPr lang="en-US" sz="1200" b="0" i="1" u="none" strike="noStrike" kern="1200" baseline="0" dirty="0" smtClean="0">
                <a:solidFill>
                  <a:schemeClr val="tx1"/>
                </a:solidFill>
                <a:latin typeface="+mn-lt"/>
                <a:ea typeface="+mn-ea"/>
                <a:cs typeface="+mn-cs"/>
              </a:rPr>
              <a:t>manager or leader to ensure it does not turn into a status meeting, but</a:t>
            </a:r>
          </a:p>
          <a:p>
            <a:r>
              <a:rPr lang="en-US" sz="1200" b="0" i="1" u="none" strike="noStrike" kern="1200" baseline="0" dirty="0" smtClean="0">
                <a:solidFill>
                  <a:schemeClr val="tx1"/>
                </a:solidFill>
                <a:latin typeface="+mn-lt"/>
                <a:ea typeface="+mn-ea"/>
                <a:cs typeface="+mn-cs"/>
              </a:rPr>
              <a:t>instead is used as a time for the team to self-organize and make</a:t>
            </a:r>
          </a:p>
          <a:p>
            <a:r>
              <a:rPr lang="en-US" sz="1200" b="0" i="1" u="none" strike="noStrike" kern="1200" baseline="0" dirty="0" smtClean="0">
                <a:solidFill>
                  <a:schemeClr val="tx1"/>
                </a:solidFill>
                <a:latin typeface="+mn-lt"/>
                <a:ea typeface="+mn-ea"/>
                <a:cs typeface="+mn-cs"/>
              </a:rPr>
              <a:t>commitments to each other.</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34</a:t>
            </a:fld>
            <a:endParaRPr lang="en-US"/>
          </a:p>
        </p:txBody>
      </p:sp>
    </p:spTree>
    <p:extLst>
      <p:ext uri="{BB962C8B-B14F-4D97-AF65-F5344CB8AC3E}">
        <p14:creationId xmlns:p14="http://schemas.microsoft.com/office/powerpoint/2010/main" val="27463582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That frequency is enough for most teams, so</a:t>
            </a:r>
          </a:p>
          <a:p>
            <a:r>
              <a:rPr lang="en-US" sz="1200" b="0" i="0" u="none" strike="noStrike" kern="1200" baseline="0" dirty="0" smtClean="0">
                <a:solidFill>
                  <a:schemeClr val="tx1"/>
                </a:solidFill>
                <a:latin typeface="+mn-lt"/>
                <a:ea typeface="+mn-ea"/>
                <a:cs typeface="+mn-cs"/>
              </a:rPr>
              <a:t>team members can get feedback that prevents them from heading in a wrong</a:t>
            </a:r>
          </a:p>
          <a:p>
            <a:r>
              <a:rPr lang="en-US" sz="1200" b="0" i="0" u="none" strike="noStrike" kern="1200" baseline="0" dirty="0" smtClean="0">
                <a:solidFill>
                  <a:schemeClr val="tx1"/>
                </a:solidFill>
                <a:latin typeface="+mn-lt"/>
                <a:ea typeface="+mn-ea"/>
                <a:cs typeface="+mn-cs"/>
              </a:rPr>
              <a:t>direction. That is also frequent enough so that the teams can keep the product</a:t>
            </a:r>
          </a:p>
          <a:p>
            <a:r>
              <a:rPr lang="en-US" sz="1200" b="0" i="0" u="none" strike="noStrike" kern="1200" baseline="0" dirty="0" smtClean="0">
                <a:solidFill>
                  <a:schemeClr val="tx1"/>
                </a:solidFill>
                <a:latin typeface="+mn-lt"/>
                <a:ea typeface="+mn-ea"/>
                <a:cs typeface="+mn-cs"/>
              </a:rPr>
              <a:t>development clean enough to build a complete product as often as they want or</a:t>
            </a:r>
          </a:p>
          <a:p>
            <a:r>
              <a:rPr lang="en-US" sz="1200" b="0" i="0" u="none" strike="noStrike" kern="1200" baseline="0" dirty="0" smtClean="0">
                <a:solidFill>
                  <a:schemeClr val="tx1"/>
                </a:solidFill>
                <a:latin typeface="+mn-lt"/>
                <a:ea typeface="+mn-ea"/>
                <a:cs typeface="+mn-cs"/>
              </a:rPr>
              <a:t>need to.</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36</a:t>
            </a:fld>
            <a:endParaRPr lang="en-US"/>
          </a:p>
        </p:txBody>
      </p:sp>
    </p:spTree>
    <p:extLst>
      <p:ext uri="{BB962C8B-B14F-4D97-AF65-F5344CB8AC3E}">
        <p14:creationId xmlns:p14="http://schemas.microsoft.com/office/powerpoint/2010/main" val="2631650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Each team's capacity is different. Each product owner's typical story size is different. </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37</a:t>
            </a:fld>
            <a:endParaRPr lang="en-US"/>
          </a:p>
        </p:txBody>
      </p:sp>
    </p:spTree>
    <p:extLst>
      <p:ext uri="{BB962C8B-B14F-4D97-AF65-F5344CB8AC3E}">
        <p14:creationId xmlns:p14="http://schemas.microsoft.com/office/powerpoint/2010/main" val="6463498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a:t>
            </a:r>
            <a:r>
              <a:rPr lang="en-US" sz="1200" b="1" i="0" kern="1200" dirty="0" smtClean="0">
                <a:solidFill>
                  <a:schemeClr val="tx1"/>
                </a:solidFill>
                <a:effectLst/>
                <a:latin typeface="+mn-lt"/>
                <a:ea typeface="+mn-ea"/>
                <a:cs typeface="+mn-cs"/>
              </a:rPr>
              <a:t>egression testing</a:t>
            </a:r>
            <a:r>
              <a:rPr lang="en-US" sz="1200" b="0" i="0" kern="1200" dirty="0" smtClean="0">
                <a:solidFill>
                  <a:schemeClr val="tx1"/>
                </a:solidFill>
                <a:effectLst/>
                <a:latin typeface="+mn-lt"/>
                <a:ea typeface="+mn-ea"/>
                <a:cs typeface="+mn-cs"/>
              </a:rPr>
              <a:t> is testing existing software applications to make sure that a change or addition hasn't broken any existing functionality.</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40</a:t>
            </a:fld>
            <a:endParaRPr lang="en-US"/>
          </a:p>
        </p:txBody>
      </p:sp>
    </p:spTree>
    <p:extLst>
      <p:ext uri="{BB962C8B-B14F-4D97-AF65-F5344CB8AC3E}">
        <p14:creationId xmlns:p14="http://schemas.microsoft.com/office/powerpoint/2010/main" val="16887741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smtClean="0"/>
              <a:t>Eng. Dr. </a:t>
            </a:r>
            <a:r>
              <a:rPr lang="en-US" dirty="0" err="1" smtClean="0"/>
              <a:t>Akram</a:t>
            </a:r>
            <a:r>
              <a:rPr lang="en-US" dirty="0" smtClean="0"/>
              <a:t> Ali</a:t>
            </a:r>
            <a:endParaRPr lang="en-US" dirty="0"/>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smtClean="0"/>
              <a:t>Summer 2022</a:t>
            </a:r>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smtClean="0"/>
              <a:t>Summer 2022</a:t>
            </a:r>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smtClean="0"/>
              <a:t>Summer 2022</a:t>
            </a:r>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smtClean="0"/>
              <a:t>Summer 2022</a:t>
            </a:r>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smtClean="0"/>
              <a:t>Summer 2022</a:t>
            </a:r>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smtClean="0"/>
              <a:t>Summer 2022</a:t>
            </a:r>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02528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9440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463800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0169976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Summer 2022</a:t>
            </a:r>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133685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Summer 2022</a:t>
            </a:r>
            <a:endParaRPr lang="en-US"/>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872913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Summer 2022</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72405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564911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6587098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387210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7921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Summer 2022</a:t>
            </a:r>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Summer 2022</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453731341"/>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8.xml"/><Relationship Id="rId5" Type="http://schemas.openxmlformats.org/officeDocument/2006/relationships/image" Target="../media/image7.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13.emf"/></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customXml" Target="../ink/ink2.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04: </a:t>
            </a:r>
            <a:r>
              <a:rPr lang="en-US" sz="5400" dirty="0" smtClean="0">
                <a:solidFill>
                  <a:srgbClr val="FF0000"/>
                </a:solidFill>
                <a:latin typeface="+mn-lt"/>
              </a:rPr>
              <a:t>IMPLEMENTING </a:t>
            </a:r>
            <a:r>
              <a:rPr lang="en-US" sz="5400" dirty="0">
                <a:solidFill>
                  <a:srgbClr val="FF0000"/>
                </a:solidFill>
                <a:latin typeface="+mn-lt"/>
              </a:rPr>
              <a:t>AGILE: </a:t>
            </a:r>
            <a:r>
              <a:rPr lang="en-US" sz="5400" dirty="0" smtClean="0">
                <a:solidFill>
                  <a:srgbClr val="FF0000"/>
                </a:solidFill>
                <a:latin typeface="+mn-lt"/>
              </a:rPr>
              <a:t>DELIVERING IN </a:t>
            </a:r>
            <a:r>
              <a:rPr lang="en-US" sz="5400" dirty="0">
                <a:solidFill>
                  <a:srgbClr val="FF0000"/>
                </a:solidFill>
                <a:latin typeface="+mn-lt"/>
              </a:rPr>
              <a:t>AN AGILE </a:t>
            </a:r>
            <a:r>
              <a:rPr lang="en-US" sz="5400" dirty="0" smtClean="0">
                <a:solidFill>
                  <a:srgbClr val="FF0000"/>
                </a:solidFill>
                <a:latin typeface="+mn-lt"/>
              </a:rPr>
              <a:t>ENVIRONMENT </a:t>
            </a:r>
            <a:r>
              <a:rPr lang="en-US" sz="5400" b="1" dirty="0" smtClean="0">
                <a:latin typeface="+mn-lt"/>
              </a:rPr>
              <a:t>[</a:t>
            </a:r>
            <a:r>
              <a:rPr lang="en-US" sz="5400" b="1" u="sng" dirty="0" smtClean="0">
                <a:latin typeface="+mn-lt"/>
              </a:rPr>
              <a:t>Part 1 of 2</a:t>
            </a:r>
            <a:r>
              <a:rPr lang="en-US" sz="5400" b="1" dirty="0" smtClean="0">
                <a:latin typeface="+mn-lt"/>
              </a:rPr>
              <a:t>]</a:t>
            </a:r>
            <a:endParaRPr lang="en-US" sz="5400" b="1" dirty="0">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Summer 2022</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small" dirty="0" smtClean="0"/>
              <a:t>Quick Review and Introduction</a:t>
            </a:r>
            <a:endParaRPr lang="en-US" cap="small" dirty="0"/>
          </a:p>
        </p:txBody>
      </p:sp>
      <p:sp>
        <p:nvSpPr>
          <p:cNvPr id="4" name="Date Placeholder 3"/>
          <p:cNvSpPr>
            <a:spLocks noGrp="1"/>
          </p:cNvSpPr>
          <p:nvPr>
            <p:ph type="dt" sz="half" idx="10"/>
          </p:nvPr>
        </p:nvSpPr>
        <p:spPr/>
        <p:txBody>
          <a:bodyPr/>
          <a:lstStyle/>
          <a:p>
            <a:r>
              <a:rPr lang="en-US" smtClean="0"/>
              <a:t>Summer 2022</a:t>
            </a:r>
            <a:endParaRPr lang="en-US" dirty="0"/>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a:t>
            </a:fld>
            <a:endParaRPr lang="en-US"/>
          </a:p>
        </p:txBody>
      </p:sp>
    </p:spTree>
    <p:extLst>
      <p:ext uri="{BB962C8B-B14F-4D97-AF65-F5344CB8AC3E}">
        <p14:creationId xmlns:p14="http://schemas.microsoft.com/office/powerpoint/2010/main" val="40762498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agile mindset</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p:sp>
        <p:nvSpPr>
          <p:cNvPr id="8" name="TextBox 7"/>
          <p:cNvSpPr txBox="1"/>
          <p:nvPr/>
        </p:nvSpPr>
        <p:spPr>
          <a:xfrm>
            <a:off x="0" y="1861125"/>
            <a:ext cx="5936776" cy="1384995"/>
          </a:xfrm>
          <a:prstGeom prst="rect">
            <a:avLst/>
          </a:prstGeom>
          <a:solidFill>
            <a:srgbClr val="099BDD"/>
          </a:solidFill>
        </p:spPr>
        <p:txBody>
          <a:bodyPr wrap="square" rtlCol="0">
            <a:spAutoFit/>
          </a:bodyPr>
          <a:lstStyle/>
          <a:p>
            <a:pPr marL="285750" indent="-285750">
              <a:buFont typeface="Wingdings" panose="05000000000000000000" pitchFamily="2" charset="2"/>
              <a:buChar char="ü"/>
            </a:pPr>
            <a:r>
              <a:rPr lang="en-US" sz="2800" u="sng" dirty="0" smtClean="0">
                <a:solidFill>
                  <a:srgbClr val="FFFF00"/>
                </a:solidFill>
              </a:rPr>
              <a:t>Agile is a </a:t>
            </a:r>
            <a:r>
              <a:rPr lang="en-US" sz="2800" b="1" u="sng" dirty="0" smtClean="0">
                <a:solidFill>
                  <a:srgbClr val="FFFF00"/>
                </a:solidFill>
              </a:rPr>
              <a:t>mindset</a:t>
            </a:r>
            <a:r>
              <a:rPr lang="en-US" sz="2800" dirty="0" smtClean="0">
                <a:solidFill>
                  <a:srgbClr val="FFFF00"/>
                </a:solidFill>
              </a:rPr>
              <a:t> </a:t>
            </a:r>
            <a:r>
              <a:rPr lang="en-US" sz="2800" dirty="0" smtClean="0">
                <a:solidFill>
                  <a:schemeClr val="bg1"/>
                </a:solidFill>
              </a:rPr>
              <a:t>defined</a:t>
            </a:r>
            <a:r>
              <a:rPr lang="en-US" sz="2800" dirty="0" smtClean="0"/>
              <a:t> by </a:t>
            </a:r>
            <a:r>
              <a:rPr lang="en-US" sz="2800" b="1" dirty="0" smtClean="0">
                <a:solidFill>
                  <a:srgbClr val="FF0000"/>
                </a:solidFill>
              </a:rPr>
              <a:t>values</a:t>
            </a:r>
            <a:r>
              <a:rPr lang="en-US" sz="2800" dirty="0" smtClean="0"/>
              <a:t>, </a:t>
            </a:r>
            <a:r>
              <a:rPr lang="en-US" sz="2800" dirty="0" smtClean="0">
                <a:solidFill>
                  <a:schemeClr val="bg1"/>
                </a:solidFill>
              </a:rPr>
              <a:t>guided</a:t>
            </a:r>
            <a:r>
              <a:rPr lang="en-US" sz="2800" dirty="0" smtClean="0"/>
              <a:t> by </a:t>
            </a:r>
            <a:r>
              <a:rPr lang="en-US" sz="2800" b="1" dirty="0" smtClean="0">
                <a:solidFill>
                  <a:srgbClr val="FF0000"/>
                </a:solidFill>
              </a:rPr>
              <a:t>principles</a:t>
            </a:r>
            <a:r>
              <a:rPr lang="en-US" sz="2800" dirty="0" smtClean="0"/>
              <a:t> and </a:t>
            </a:r>
            <a:r>
              <a:rPr lang="en-US" sz="2800" dirty="0" smtClean="0">
                <a:solidFill>
                  <a:schemeClr val="bg1"/>
                </a:solidFill>
              </a:rPr>
              <a:t>manifested through</a:t>
            </a:r>
            <a:r>
              <a:rPr lang="en-US" sz="2800" dirty="0" smtClean="0"/>
              <a:t> many different </a:t>
            </a:r>
            <a:r>
              <a:rPr lang="en-US" sz="2800" b="1" dirty="0" smtClean="0">
                <a:solidFill>
                  <a:srgbClr val="FF0000"/>
                </a:solidFill>
              </a:rPr>
              <a:t>practices</a:t>
            </a:r>
            <a:r>
              <a:rPr lang="en-US" sz="2800" dirty="0" smtClean="0"/>
              <a:t>.</a:t>
            </a:r>
          </a:p>
        </p:txBody>
      </p:sp>
      <p:pic>
        <p:nvPicPr>
          <p:cNvPr id="7" name="Content Placeholder 6"/>
          <p:cNvPicPr>
            <a:picLocks noGrp="1" noChangeAspect="1"/>
          </p:cNvPicPr>
          <p:nvPr>
            <p:ph idx="1"/>
          </p:nvPr>
        </p:nvPicPr>
        <p:blipFill rotWithShape="1">
          <a:blip r:embed="rId3"/>
          <a:srcRect l="5656" t="10580" r="6890" b="29514"/>
          <a:stretch/>
        </p:blipFill>
        <p:spPr>
          <a:xfrm>
            <a:off x="2403123" y="2746164"/>
            <a:ext cx="6386696" cy="3859252"/>
          </a:xfrm>
          <a:prstGeom prst="flowChartManualInput">
            <a:avLst/>
          </a:prstGeom>
        </p:spPr>
      </p:pic>
      <p:sp>
        <p:nvSpPr>
          <p:cNvPr id="9" name="TextBox 8"/>
          <p:cNvSpPr txBox="1"/>
          <p:nvPr/>
        </p:nvSpPr>
        <p:spPr>
          <a:xfrm>
            <a:off x="8433965" y="4960668"/>
            <a:ext cx="3758035" cy="1477328"/>
          </a:xfrm>
          <a:prstGeom prst="rect">
            <a:avLst/>
          </a:prstGeom>
          <a:solidFill>
            <a:srgbClr val="099BDD"/>
          </a:solidFill>
        </p:spPr>
        <p:txBody>
          <a:bodyPr wrap="square" rtlCol="0">
            <a:spAutoFit/>
          </a:bodyPr>
          <a:lstStyle/>
          <a:p>
            <a:r>
              <a:rPr lang="en-US" sz="3000" dirty="0">
                <a:solidFill>
                  <a:srgbClr val="FFFF00"/>
                </a:solidFill>
              </a:rPr>
              <a:t>Agile practitioners </a:t>
            </a:r>
            <a:r>
              <a:rPr lang="en-US" sz="3000" dirty="0">
                <a:solidFill>
                  <a:schemeClr val="bg1"/>
                </a:solidFill>
              </a:rPr>
              <a:t>select</a:t>
            </a:r>
            <a:r>
              <a:rPr lang="en-US" sz="3000" dirty="0"/>
              <a:t> </a:t>
            </a:r>
            <a:r>
              <a:rPr lang="en-US" sz="3000" dirty="0">
                <a:solidFill>
                  <a:srgbClr val="FF0000"/>
                </a:solidFill>
              </a:rPr>
              <a:t>practices</a:t>
            </a:r>
            <a:r>
              <a:rPr lang="en-US" sz="3000" dirty="0"/>
              <a:t> based on their </a:t>
            </a:r>
            <a:r>
              <a:rPr lang="en-US" sz="3000" dirty="0">
                <a:solidFill>
                  <a:srgbClr val="FFFF00"/>
                </a:solidFill>
              </a:rPr>
              <a:t>needs</a:t>
            </a:r>
            <a:r>
              <a:rPr lang="en-US" sz="3000" dirty="0" smtClean="0"/>
              <a:t>.</a:t>
            </a:r>
            <a:endParaRPr lang="en-US" sz="3000" dirty="0"/>
          </a:p>
        </p:txBody>
      </p:sp>
    </p:spTree>
    <p:extLst>
      <p:ext uri="{BB962C8B-B14F-4D97-AF65-F5344CB8AC3E}">
        <p14:creationId xmlns:p14="http://schemas.microsoft.com/office/powerpoint/2010/main" val="32109765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Manifesto / </a:t>
            </a:r>
            <a:r>
              <a:rPr lang="en-US" dirty="0" smtClean="0"/>
              <a:t>“4 Values”</a:t>
            </a:r>
            <a:endParaRPr lang="en-US" dirty="0"/>
          </a:p>
        </p:txBody>
      </p:sp>
      <p:sp>
        <p:nvSpPr>
          <p:cNvPr id="3" name="Content Placeholder 2"/>
          <p:cNvSpPr>
            <a:spLocks noGrp="1"/>
          </p:cNvSpPr>
          <p:nvPr>
            <p:ph idx="1"/>
          </p:nvPr>
        </p:nvSpPr>
        <p:spPr>
          <a:xfrm>
            <a:off x="132079" y="1907176"/>
            <a:ext cx="11624492" cy="1040198"/>
          </a:xfrm>
        </p:spPr>
        <p:txBody>
          <a:bodyPr>
            <a:normAutofit fontScale="85000" lnSpcReduction="10000"/>
          </a:bodyPr>
          <a:lstStyle/>
          <a:p>
            <a:r>
              <a:rPr lang="en-US" dirty="0"/>
              <a:t>We are uncovering better ways of developing software by doing it and helping others do it. </a:t>
            </a:r>
            <a:endParaRPr lang="en-US" dirty="0" smtClean="0"/>
          </a:p>
          <a:p>
            <a:r>
              <a:rPr lang="en-US" dirty="0" smtClean="0"/>
              <a:t>Through </a:t>
            </a:r>
            <a:r>
              <a:rPr lang="en-US" dirty="0"/>
              <a:t>this work we have come to value</a:t>
            </a:r>
            <a:r>
              <a:rPr lang="en-US" dirty="0" smtClean="0"/>
              <a:t>:</a:t>
            </a:r>
          </a:p>
          <a:p>
            <a:endParaRPr lang="en-US" dirty="0"/>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sp>
        <p:nvSpPr>
          <p:cNvPr id="27" name="Content Placeholder 2"/>
          <p:cNvSpPr txBox="1">
            <a:spLocks/>
          </p:cNvSpPr>
          <p:nvPr/>
        </p:nvSpPr>
        <p:spPr>
          <a:xfrm>
            <a:off x="7661238" y="3624942"/>
            <a:ext cx="4095333" cy="1423853"/>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r>
              <a:rPr lang="en-US" dirty="0"/>
              <a:t>That is, while there is value in the items on the right, we value the items on the left more</a:t>
            </a:r>
            <a:r>
              <a:rPr lang="en-US" dirty="0" smtClean="0"/>
              <a:t>.</a:t>
            </a:r>
          </a:p>
          <a:p>
            <a:endParaRPr lang="en-US" dirty="0"/>
          </a:p>
        </p:txBody>
      </p:sp>
      <p:graphicFrame>
        <p:nvGraphicFramePr>
          <p:cNvPr id="28" name="Diagram 27"/>
          <p:cNvGraphicFramePr/>
          <p:nvPr>
            <p:extLst/>
          </p:nvPr>
        </p:nvGraphicFramePr>
        <p:xfrm>
          <a:off x="415172" y="1690688"/>
          <a:ext cx="7448668" cy="46101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1000604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Summer 2022</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5</a:t>
            </a:fld>
            <a:endParaRPr lang="en-US"/>
          </a:p>
        </p:txBody>
      </p:sp>
      <p:pic>
        <p:nvPicPr>
          <p:cNvPr id="5" name="Content Placeholder 6"/>
          <p:cNvPicPr>
            <a:picLocks noChangeAspect="1"/>
          </p:cNvPicPr>
          <p:nvPr/>
        </p:nvPicPr>
        <p:blipFill rotWithShape="1">
          <a:blip r:embed="rId2"/>
          <a:srcRect b="27006"/>
          <a:stretch/>
        </p:blipFill>
        <p:spPr>
          <a:xfrm>
            <a:off x="838200" y="407980"/>
            <a:ext cx="9144000" cy="1178614"/>
          </a:xfrm>
          <a:prstGeom prst="rect">
            <a:avLst/>
          </a:prstGeom>
          <a:ln w="57150">
            <a:solidFill>
              <a:srgbClr val="FFC000"/>
            </a:solidFill>
            <a:prstDash val="dash"/>
          </a:ln>
        </p:spPr>
      </p:pic>
      <p:pic>
        <p:nvPicPr>
          <p:cNvPr id="6" name="Content Placeholder 7"/>
          <p:cNvPicPr>
            <a:picLocks noChangeAspect="1"/>
          </p:cNvPicPr>
          <p:nvPr/>
        </p:nvPicPr>
        <p:blipFill rotWithShape="1">
          <a:blip r:embed="rId3"/>
          <a:srcRect b="23566"/>
          <a:stretch/>
        </p:blipFill>
        <p:spPr>
          <a:xfrm>
            <a:off x="2653146" y="1951719"/>
            <a:ext cx="9144000" cy="1245739"/>
          </a:xfrm>
          <a:prstGeom prst="rect">
            <a:avLst/>
          </a:prstGeom>
          <a:ln w="57150">
            <a:solidFill>
              <a:srgbClr val="00B050"/>
            </a:solidFill>
            <a:prstDash val="solid"/>
          </a:ln>
        </p:spPr>
      </p:pic>
      <p:pic>
        <p:nvPicPr>
          <p:cNvPr id="7" name="Content Placeholder 11"/>
          <p:cNvPicPr>
            <a:picLocks noChangeAspect="1"/>
          </p:cNvPicPr>
          <p:nvPr/>
        </p:nvPicPr>
        <p:blipFill rotWithShape="1">
          <a:blip r:embed="rId4"/>
          <a:srcRect t="9593" b="19686"/>
          <a:stretch/>
        </p:blipFill>
        <p:spPr>
          <a:xfrm>
            <a:off x="482138" y="3578182"/>
            <a:ext cx="9144000" cy="1220193"/>
          </a:xfrm>
          <a:prstGeom prst="rect">
            <a:avLst/>
          </a:prstGeom>
          <a:ln w="57150">
            <a:solidFill>
              <a:srgbClr val="099BDD"/>
            </a:solidFill>
            <a:prstDash val="solid"/>
          </a:ln>
        </p:spPr>
      </p:pic>
      <p:pic>
        <p:nvPicPr>
          <p:cNvPr id="8" name="Content Placeholder 7"/>
          <p:cNvPicPr>
            <a:picLocks noChangeAspect="1"/>
          </p:cNvPicPr>
          <p:nvPr/>
        </p:nvPicPr>
        <p:blipFill>
          <a:blip r:embed="rId5"/>
          <a:stretch>
            <a:fillRect/>
          </a:stretch>
        </p:blipFill>
        <p:spPr>
          <a:xfrm>
            <a:off x="1341121" y="5163500"/>
            <a:ext cx="9144000" cy="1192850"/>
          </a:xfrm>
          <a:prstGeom prst="rect">
            <a:avLst/>
          </a:prstGeom>
          <a:ln w="57150">
            <a:solidFill>
              <a:srgbClr val="FF0000"/>
            </a:solidFill>
            <a:prstDash val="dash"/>
          </a:ln>
        </p:spPr>
      </p:pic>
    </p:spTree>
    <p:extLst>
      <p:ext uri="{BB962C8B-B14F-4D97-AF65-F5344CB8AC3E}">
        <p14:creationId xmlns:p14="http://schemas.microsoft.com/office/powerpoint/2010/main" val="438868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Characteristics of Four Categories of Life Cycles</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p:pic>
        <p:nvPicPr>
          <p:cNvPr id="9" name="Content Placeholder 8"/>
          <p:cNvPicPr>
            <a:picLocks noGrp="1" noChangeAspect="1"/>
          </p:cNvPicPr>
          <p:nvPr>
            <p:ph idx="1"/>
          </p:nvPr>
        </p:nvPicPr>
        <p:blipFill rotWithShape="1">
          <a:blip r:embed="rId2"/>
          <a:srcRect l="593" t="8727" r="4465" b="3767"/>
          <a:stretch/>
        </p:blipFill>
        <p:spPr>
          <a:xfrm>
            <a:off x="419101" y="1574828"/>
            <a:ext cx="7734300" cy="4850900"/>
          </a:xfrm>
          <a:prstGeom prst="rect">
            <a:avLst/>
          </a:prstGeom>
        </p:spPr>
      </p:pic>
    </p:spTree>
    <p:extLst>
      <p:ext uri="{BB962C8B-B14F-4D97-AF65-F5344CB8AC3E}">
        <p14:creationId xmlns:p14="http://schemas.microsoft.com/office/powerpoint/2010/main" val="42178300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Attributes of Successful Agile </a:t>
            </a:r>
            <a:r>
              <a:rPr lang="en-US" b="1" dirty="0" smtClean="0"/>
              <a:t>Teams [1/2]</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graphicFrame>
        <p:nvGraphicFramePr>
          <p:cNvPr id="7" name="Content Placeholder 6"/>
          <p:cNvGraphicFramePr>
            <a:graphicFrameLocks noGrp="1"/>
          </p:cNvGraphicFramePr>
          <p:nvPr>
            <p:ph idx="1"/>
            <p:extLst/>
          </p:nvPr>
        </p:nvGraphicFramePr>
        <p:xfrm>
          <a:off x="838200" y="1825625"/>
          <a:ext cx="10515600" cy="3937000"/>
        </p:xfrm>
        <a:graphic>
          <a:graphicData uri="http://schemas.openxmlformats.org/drawingml/2006/table">
            <a:tbl>
              <a:tblPr firstRow="1" bandRow="1">
                <a:tableStyleId>{5C22544A-7EE6-4342-B048-85BDC9FD1C3A}</a:tableStyleId>
              </a:tblPr>
              <a:tblGrid>
                <a:gridCol w="2623457">
                  <a:extLst>
                    <a:ext uri="{9D8B030D-6E8A-4147-A177-3AD203B41FA5}">
                      <a16:colId xmlns:a16="http://schemas.microsoft.com/office/drawing/2014/main" val="1078113869"/>
                    </a:ext>
                  </a:extLst>
                </a:gridCol>
                <a:gridCol w="7892143">
                  <a:extLst>
                    <a:ext uri="{9D8B030D-6E8A-4147-A177-3AD203B41FA5}">
                      <a16:colId xmlns:a16="http://schemas.microsoft.com/office/drawing/2014/main" val="842667328"/>
                    </a:ext>
                  </a:extLst>
                </a:gridCol>
              </a:tblGrid>
              <a:tr h="370840">
                <a:tc>
                  <a:txBody>
                    <a:bodyPr/>
                    <a:lstStyle/>
                    <a:p>
                      <a:r>
                        <a:rPr lang="en-US" sz="1800" b="1" i="0" u="none" strike="noStrike" kern="1200" baseline="0" dirty="0" smtClean="0">
                          <a:solidFill>
                            <a:schemeClr val="lt1"/>
                          </a:solidFill>
                          <a:latin typeface="+mn-lt"/>
                          <a:ea typeface="+mn-ea"/>
                          <a:cs typeface="+mn-cs"/>
                        </a:rPr>
                        <a:t>Attribute</a:t>
                      </a:r>
                      <a:endParaRPr lang="en-US" dirty="0"/>
                    </a:p>
                  </a:txBody>
                  <a:tcPr/>
                </a:tc>
                <a:tc>
                  <a:txBody>
                    <a:bodyPr/>
                    <a:lstStyle/>
                    <a:p>
                      <a:r>
                        <a:rPr lang="en-US" sz="1800" b="1" i="0" u="none" strike="noStrike" kern="1200" baseline="0" dirty="0" smtClean="0">
                          <a:solidFill>
                            <a:schemeClr val="lt1"/>
                          </a:solidFill>
                          <a:latin typeface="+mn-lt"/>
                          <a:ea typeface="+mn-ea"/>
                          <a:cs typeface="+mn-cs"/>
                        </a:rPr>
                        <a:t>Goal</a:t>
                      </a:r>
                      <a:endParaRPr lang="en-US" dirty="0"/>
                    </a:p>
                  </a:txBody>
                  <a:tcPr/>
                </a:tc>
                <a:extLst>
                  <a:ext uri="{0D108BD9-81ED-4DB2-BD59-A6C34878D82A}">
                    <a16:rowId xmlns:a16="http://schemas.microsoft.com/office/drawing/2014/main" val="4177737338"/>
                  </a:ext>
                </a:extLst>
              </a:tr>
              <a:tr h="370840">
                <a:tc>
                  <a:txBody>
                    <a:bodyPr/>
                    <a:lstStyle/>
                    <a:p>
                      <a:r>
                        <a:rPr lang="en-US" sz="1800" b="0" i="0" u="none" strike="noStrike" kern="1200" baseline="0" dirty="0" smtClean="0">
                          <a:solidFill>
                            <a:schemeClr val="dk1"/>
                          </a:solidFill>
                          <a:latin typeface="+mn-lt"/>
                          <a:ea typeface="+mn-ea"/>
                          <a:cs typeface="+mn-cs"/>
                        </a:rPr>
                        <a:t>Dedicated people</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Increased focus and productivity</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Small team, fewer than ten people</a:t>
                      </a:r>
                      <a:endParaRPr lang="en-US" dirty="0"/>
                    </a:p>
                  </a:txBody>
                  <a:tcPr/>
                </a:tc>
                <a:extLst>
                  <a:ext uri="{0D108BD9-81ED-4DB2-BD59-A6C34878D82A}">
                    <a16:rowId xmlns:a16="http://schemas.microsoft.com/office/drawing/2014/main" val="907803729"/>
                  </a:ext>
                </a:extLst>
              </a:tr>
              <a:tr h="370840">
                <a:tc>
                  <a:txBody>
                    <a:bodyPr/>
                    <a:lstStyle/>
                    <a:p>
                      <a:r>
                        <a:rPr lang="en-US" sz="1800" b="0" i="0" u="none" strike="noStrike" kern="1200" baseline="0" dirty="0" smtClean="0">
                          <a:solidFill>
                            <a:schemeClr val="dk1"/>
                          </a:solidFill>
                          <a:latin typeface="+mn-lt"/>
                          <a:ea typeface="+mn-ea"/>
                          <a:cs typeface="+mn-cs"/>
                        </a:rPr>
                        <a:t>Cross-functional team</a:t>
                      </a:r>
                    </a:p>
                    <a:p>
                      <a:r>
                        <a:rPr lang="en-US" sz="1800" b="0" i="0" u="none" strike="noStrike" kern="1200" baseline="0" dirty="0" smtClean="0">
                          <a:solidFill>
                            <a:schemeClr val="dk1"/>
                          </a:solidFill>
                          <a:latin typeface="+mn-lt"/>
                          <a:ea typeface="+mn-ea"/>
                          <a:cs typeface="+mn-cs"/>
                        </a:rPr>
                        <a:t>members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Develop and deliver often</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Deliver finished value as an independent team</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Integrate all the work activities to deliver finished work</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Provide feedback from inside the team and from others, such as the product owner</a:t>
                      </a:r>
                      <a:endParaRPr lang="en-US" dirty="0"/>
                    </a:p>
                  </a:txBody>
                  <a:tcPr/>
                </a:tc>
                <a:extLst>
                  <a:ext uri="{0D108BD9-81ED-4DB2-BD59-A6C34878D82A}">
                    <a16:rowId xmlns:a16="http://schemas.microsoft.com/office/drawing/2014/main" val="3563549308"/>
                  </a:ext>
                </a:extLst>
              </a:tr>
              <a:tr h="370840">
                <a:tc>
                  <a:txBody>
                    <a:bodyPr/>
                    <a:lstStyle/>
                    <a:p>
                      <a:r>
                        <a:rPr lang="en-US" sz="1800" b="0" i="0" u="none" strike="noStrike" kern="1200" baseline="0" dirty="0" smtClean="0">
                          <a:solidFill>
                            <a:schemeClr val="dk1"/>
                          </a:solidFill>
                          <a:latin typeface="+mn-lt"/>
                          <a:ea typeface="+mn-ea"/>
                          <a:cs typeface="+mn-cs"/>
                        </a:rPr>
                        <a:t>Colocation or ability to</a:t>
                      </a:r>
                    </a:p>
                    <a:p>
                      <a:r>
                        <a:rPr lang="en-US" sz="1800" b="0" i="0" u="none" strike="noStrike" kern="1200" baseline="0" dirty="0" smtClean="0">
                          <a:solidFill>
                            <a:schemeClr val="dk1"/>
                          </a:solidFill>
                          <a:latin typeface="+mn-lt"/>
                          <a:ea typeface="+mn-ea"/>
                          <a:cs typeface="+mn-cs"/>
                        </a:rPr>
                        <a:t>manage any location</a:t>
                      </a:r>
                    </a:p>
                    <a:p>
                      <a:r>
                        <a:rPr lang="en-US" sz="1800" b="0" i="0" u="none" strike="noStrike" kern="1200" baseline="0" dirty="0" smtClean="0">
                          <a:solidFill>
                            <a:schemeClr val="dk1"/>
                          </a:solidFill>
                          <a:latin typeface="+mn-lt"/>
                          <a:ea typeface="+mn-ea"/>
                          <a:cs typeface="+mn-cs"/>
                        </a:rPr>
                        <a:t>challenges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Better communication</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Improved team dynamics</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Knowledge sharing</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Reduced cost of learning</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Able to commit to working with each other</a:t>
                      </a:r>
                      <a:endParaRPr lang="en-US" dirty="0"/>
                    </a:p>
                  </a:txBody>
                  <a:tcPr/>
                </a:tc>
                <a:extLst>
                  <a:ext uri="{0D108BD9-81ED-4DB2-BD59-A6C34878D82A}">
                    <a16:rowId xmlns:a16="http://schemas.microsoft.com/office/drawing/2014/main" val="159249983"/>
                  </a:ext>
                </a:extLst>
              </a:tr>
            </a:tbl>
          </a:graphicData>
        </a:graphic>
      </p:graphicFrame>
    </p:spTree>
    <p:extLst>
      <p:ext uri="{BB962C8B-B14F-4D97-AF65-F5344CB8AC3E}">
        <p14:creationId xmlns:p14="http://schemas.microsoft.com/office/powerpoint/2010/main" val="38980802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Attributes of Successful Agile </a:t>
            </a:r>
            <a:r>
              <a:rPr lang="en-US" b="1" dirty="0" smtClean="0"/>
              <a:t>Teams [2/2]</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graphicFrame>
        <p:nvGraphicFramePr>
          <p:cNvPr id="7" name="Content Placeholder 6"/>
          <p:cNvGraphicFramePr>
            <a:graphicFrameLocks noGrp="1"/>
          </p:cNvGraphicFramePr>
          <p:nvPr>
            <p:ph idx="1"/>
            <p:extLst/>
          </p:nvPr>
        </p:nvGraphicFramePr>
        <p:xfrm>
          <a:off x="838200" y="1825625"/>
          <a:ext cx="10515600" cy="3022600"/>
        </p:xfrm>
        <a:graphic>
          <a:graphicData uri="http://schemas.openxmlformats.org/drawingml/2006/table">
            <a:tbl>
              <a:tblPr firstRow="1" bandRow="1">
                <a:tableStyleId>{5C22544A-7EE6-4342-B048-85BDC9FD1C3A}</a:tableStyleId>
              </a:tblPr>
              <a:tblGrid>
                <a:gridCol w="2623457">
                  <a:extLst>
                    <a:ext uri="{9D8B030D-6E8A-4147-A177-3AD203B41FA5}">
                      <a16:colId xmlns:a16="http://schemas.microsoft.com/office/drawing/2014/main" val="1078113869"/>
                    </a:ext>
                  </a:extLst>
                </a:gridCol>
                <a:gridCol w="7892143">
                  <a:extLst>
                    <a:ext uri="{9D8B030D-6E8A-4147-A177-3AD203B41FA5}">
                      <a16:colId xmlns:a16="http://schemas.microsoft.com/office/drawing/2014/main" val="842667328"/>
                    </a:ext>
                  </a:extLst>
                </a:gridCol>
              </a:tblGrid>
              <a:tr h="370840">
                <a:tc>
                  <a:txBody>
                    <a:bodyPr/>
                    <a:lstStyle/>
                    <a:p>
                      <a:r>
                        <a:rPr lang="en-US" sz="1800" b="1" i="0" u="none" strike="noStrike" kern="1200" baseline="0" dirty="0" smtClean="0">
                          <a:solidFill>
                            <a:schemeClr val="lt1"/>
                          </a:solidFill>
                          <a:latin typeface="+mn-lt"/>
                          <a:ea typeface="+mn-ea"/>
                          <a:cs typeface="+mn-cs"/>
                        </a:rPr>
                        <a:t>Attribute</a:t>
                      </a:r>
                      <a:endParaRPr lang="en-US" dirty="0"/>
                    </a:p>
                  </a:txBody>
                  <a:tcPr/>
                </a:tc>
                <a:tc>
                  <a:txBody>
                    <a:bodyPr/>
                    <a:lstStyle/>
                    <a:p>
                      <a:r>
                        <a:rPr lang="en-US" sz="1800" b="1" i="0" u="none" strike="noStrike" kern="1200" baseline="0" dirty="0" smtClean="0">
                          <a:solidFill>
                            <a:schemeClr val="lt1"/>
                          </a:solidFill>
                          <a:latin typeface="+mn-lt"/>
                          <a:ea typeface="+mn-ea"/>
                          <a:cs typeface="+mn-cs"/>
                        </a:rPr>
                        <a:t>Goal</a:t>
                      </a:r>
                      <a:endParaRPr lang="en-US" dirty="0"/>
                    </a:p>
                  </a:txBody>
                  <a:tcPr/>
                </a:tc>
                <a:extLst>
                  <a:ext uri="{0D108BD9-81ED-4DB2-BD59-A6C34878D82A}">
                    <a16:rowId xmlns:a16="http://schemas.microsoft.com/office/drawing/2014/main" val="4177737338"/>
                  </a:ext>
                </a:extLst>
              </a:tr>
              <a:tr h="370840">
                <a:tc>
                  <a:txBody>
                    <a:bodyPr/>
                    <a:lstStyle/>
                    <a:p>
                      <a:r>
                        <a:rPr lang="en-US" sz="1800" b="0" i="0" u="none" strike="noStrike" kern="1200" baseline="0" dirty="0" smtClean="0">
                          <a:solidFill>
                            <a:schemeClr val="dk1"/>
                          </a:solidFill>
                          <a:latin typeface="+mn-lt"/>
                          <a:ea typeface="+mn-ea"/>
                          <a:cs typeface="+mn-cs"/>
                        </a:rPr>
                        <a:t>Mixed team of generalists</a:t>
                      </a:r>
                    </a:p>
                    <a:p>
                      <a:r>
                        <a:rPr lang="en-US" sz="1800" b="0" i="0" u="none" strike="noStrike" kern="1200" baseline="0" dirty="0" smtClean="0">
                          <a:solidFill>
                            <a:schemeClr val="dk1"/>
                          </a:solidFill>
                          <a:latin typeface="+mn-lt"/>
                          <a:ea typeface="+mn-ea"/>
                          <a:cs typeface="+mn-cs"/>
                        </a:rPr>
                        <a:t>and specialists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Specialists provide dedicated expertise and generalists provide flexibility of who does what</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Team brings their specialist capabilities and often become generalizing specialists, with a focus specialty plus breadth of experience across multiple skills</a:t>
                      </a:r>
                      <a:endParaRPr lang="en-US" dirty="0"/>
                    </a:p>
                  </a:txBody>
                  <a:tcPr/>
                </a:tc>
                <a:extLst>
                  <a:ext uri="{0D108BD9-81ED-4DB2-BD59-A6C34878D82A}">
                    <a16:rowId xmlns:a16="http://schemas.microsoft.com/office/drawing/2014/main" val="177882832"/>
                  </a:ext>
                </a:extLst>
              </a:tr>
              <a:tr h="370840">
                <a:tc>
                  <a:txBody>
                    <a:bodyPr/>
                    <a:lstStyle/>
                    <a:p>
                      <a:r>
                        <a:rPr lang="en-US" sz="1800" b="0" i="0" u="none" strike="noStrike" kern="1200" baseline="0" dirty="0" smtClean="0">
                          <a:solidFill>
                            <a:schemeClr val="dk1"/>
                          </a:solidFill>
                          <a:latin typeface="+mn-lt"/>
                          <a:ea typeface="+mn-ea"/>
                          <a:cs typeface="+mn-cs"/>
                        </a:rPr>
                        <a:t>Stable work environment</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Depend on each other to deliver</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Agreed-upon approach to the work</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Simplified team cost calculations (run rate)</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Preservation and expansion of intellectual capital</a:t>
                      </a:r>
                      <a:endParaRPr lang="en-US" dirty="0"/>
                    </a:p>
                  </a:txBody>
                  <a:tcPr/>
                </a:tc>
                <a:extLst>
                  <a:ext uri="{0D108BD9-81ED-4DB2-BD59-A6C34878D82A}">
                    <a16:rowId xmlns:a16="http://schemas.microsoft.com/office/drawing/2014/main" val="2527209197"/>
                  </a:ext>
                </a:extLst>
              </a:tr>
            </a:tbl>
          </a:graphicData>
        </a:graphic>
      </p:graphicFrame>
    </p:spTree>
    <p:extLst>
      <p:ext uri="{BB962C8B-B14F-4D97-AF65-F5344CB8AC3E}">
        <p14:creationId xmlns:p14="http://schemas.microsoft.com/office/powerpoint/2010/main" val="8351324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Subject matter experts</a:t>
            </a:r>
            <a:endParaRPr lang="en-US" dirty="0"/>
          </a:p>
        </p:txBody>
      </p:sp>
      <p:sp>
        <p:nvSpPr>
          <p:cNvPr id="3" name="Content Placeholder 2"/>
          <p:cNvSpPr>
            <a:spLocks noGrp="1"/>
          </p:cNvSpPr>
          <p:nvPr>
            <p:ph idx="1"/>
          </p:nvPr>
        </p:nvSpPr>
        <p:spPr>
          <a:xfrm>
            <a:off x="838200" y="1473933"/>
            <a:ext cx="10515600" cy="4351338"/>
          </a:xfrm>
        </p:spPr>
        <p:txBody>
          <a:bodyPr/>
          <a:lstStyle/>
          <a:p>
            <a:r>
              <a:rPr lang="en-US" dirty="0" smtClean="0"/>
              <a:t>Why is it important to master the skill to benefitting form the utilization of Subject Matter Experts</a:t>
            </a:r>
          </a:p>
          <a:p>
            <a:r>
              <a:rPr lang="en-US" dirty="0" smtClean="0"/>
              <a:t>What the key skills to master in order to effectively benefit from utilization of SME</a:t>
            </a:r>
          </a:p>
          <a:p>
            <a:r>
              <a:rPr lang="en-US" dirty="0" smtClean="0"/>
              <a:t>What role can SMEs play in Agile Developments</a:t>
            </a:r>
            <a:endParaRPr lang="en-US" dirty="0"/>
          </a:p>
          <a:p>
            <a:endParaRPr lang="en-US" dirty="0" smtClean="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p:sp>
        <p:nvSpPr>
          <p:cNvPr id="7" name="Explosion 1 6"/>
          <p:cNvSpPr/>
          <p:nvPr/>
        </p:nvSpPr>
        <p:spPr>
          <a:xfrm rot="364609">
            <a:off x="5834841" y="921498"/>
            <a:ext cx="6008720" cy="5131222"/>
          </a:xfrm>
          <a:prstGeom prst="irregularSeal1">
            <a:avLst/>
          </a:prstGeom>
          <a:gradFill>
            <a:gsLst>
              <a:gs pos="20000">
                <a:srgbClr val="FF0000"/>
              </a:gs>
              <a:gs pos="76000">
                <a:srgbClr val="FFFF00"/>
              </a:gs>
              <a:gs pos="90000">
                <a:schemeClr val="accent1">
                  <a:lumMod val="45000"/>
                  <a:lumOff val="55000"/>
                </a:schemeClr>
              </a:gs>
              <a:gs pos="100000">
                <a:schemeClr val="accent1">
                  <a:lumMod val="30000"/>
                  <a:lumOff val="70000"/>
                </a:schemeClr>
              </a:gs>
            </a:gsLst>
            <a:lin ang="5400000" scaled="1"/>
          </a:gradFill>
          <a:ln w="69850" cap="rnd">
            <a:gradFill>
              <a:gsLst>
                <a:gs pos="0">
                  <a:srgbClr val="FF0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bevel/>
          </a:ln>
          <a:scene3d>
            <a:camera prst="orthographicFront"/>
            <a:lightRig rig="threePt" dir="t"/>
          </a:scene3d>
          <a:sp3d prstMaterial="metal">
            <a:bevelT/>
            <a:bevelB/>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r>
              <a:rPr lang="en-US" sz="2400" dirty="0" smtClean="0"/>
              <a:t>Forum Topic: Subject Matter Experts</a:t>
            </a:r>
            <a:endParaRPr lang="en-US" sz="2400" dirty="0"/>
          </a:p>
        </p:txBody>
      </p:sp>
    </p:spTree>
    <p:extLst>
      <p:ext uri="{BB962C8B-B14F-4D97-AF65-F5344CB8AC3E}">
        <p14:creationId xmlns:p14="http://schemas.microsoft.com/office/powerpoint/2010/main" val="1505574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6" presetClass="emph" presetSubtype="0" fill="hold" grpId="1" nodeType="afterEffect">
                                  <p:stCondLst>
                                    <p:cond delay="0"/>
                                  </p:stCondLst>
                                  <p:childTnLst>
                                    <p:animScale>
                                      <p:cBhvr>
                                        <p:cTn id="13" dur="250" fill="hold"/>
                                        <p:tgtEl>
                                          <p:spTgt spid="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Scrum roles, artifacts &amp; ceremonies</a:t>
            </a:r>
            <a:endParaRPr lang="en-US" dirty="0"/>
          </a:p>
        </p:txBody>
      </p:sp>
      <p:sp>
        <p:nvSpPr>
          <p:cNvPr id="3" name="Content Placeholder 2"/>
          <p:cNvSpPr>
            <a:spLocks noGrp="1"/>
          </p:cNvSpPr>
          <p:nvPr>
            <p:ph idx="1"/>
          </p:nvPr>
        </p:nvSpPr>
        <p:spPr>
          <a:xfrm>
            <a:off x="838200" y="1825625"/>
            <a:ext cx="10515600" cy="4895850"/>
          </a:xfrm>
        </p:spPr>
        <p:txBody>
          <a:bodyPr>
            <a:normAutofit fontScale="92500" lnSpcReduction="10000"/>
          </a:bodyPr>
          <a:lstStyle/>
          <a:p>
            <a:pPr marL="171450" indent="-171450"/>
            <a:r>
              <a:rPr lang="en-US" dirty="0"/>
              <a:t>SCRUM ARTIFICATS</a:t>
            </a:r>
          </a:p>
          <a:p>
            <a:pPr marL="628650" lvl="1" indent="-171450"/>
            <a:r>
              <a:rPr lang="en-US" dirty="0"/>
              <a:t>Product Backlog</a:t>
            </a:r>
          </a:p>
          <a:p>
            <a:pPr marL="628650" lvl="1" indent="-171450"/>
            <a:r>
              <a:rPr lang="en-US" dirty="0"/>
              <a:t>Sprint Backlog</a:t>
            </a:r>
          </a:p>
          <a:p>
            <a:pPr marL="628650" lvl="1" indent="-171450"/>
            <a:r>
              <a:rPr lang="en-US" dirty="0"/>
              <a:t>Increment</a:t>
            </a:r>
          </a:p>
          <a:p>
            <a:pPr marL="171450" indent="-171450"/>
            <a:r>
              <a:rPr lang="en-US" dirty="0"/>
              <a:t>SCRUM CERMONIES</a:t>
            </a:r>
          </a:p>
          <a:p>
            <a:pPr marL="628650" lvl="1" indent="-171450"/>
            <a:r>
              <a:rPr lang="en-US" dirty="0"/>
              <a:t>Sprint Planning.</a:t>
            </a:r>
          </a:p>
          <a:p>
            <a:pPr marL="628650" lvl="1" indent="-171450"/>
            <a:r>
              <a:rPr lang="en-US" dirty="0"/>
              <a:t>Daily </a:t>
            </a:r>
            <a:r>
              <a:rPr lang="en-US" b="1" dirty="0"/>
              <a:t>Scrum</a:t>
            </a:r>
            <a:r>
              <a:rPr lang="en-US" dirty="0"/>
              <a:t>.</a:t>
            </a:r>
          </a:p>
          <a:p>
            <a:pPr marL="628650" lvl="1" indent="-171450"/>
            <a:r>
              <a:rPr lang="en-US" dirty="0"/>
              <a:t>Sprint Review.</a:t>
            </a:r>
          </a:p>
          <a:p>
            <a:pPr marL="628650" lvl="1" indent="-171450"/>
            <a:r>
              <a:rPr lang="en-US" dirty="0"/>
              <a:t>Sprint Retrospective.</a:t>
            </a:r>
          </a:p>
          <a:p>
            <a:pPr marL="171450" indent="-171450"/>
            <a:r>
              <a:rPr lang="en-US" dirty="0" smtClean="0"/>
              <a:t>SCRUM </a:t>
            </a:r>
            <a:r>
              <a:rPr lang="en-US" dirty="0"/>
              <a:t>ROLES</a:t>
            </a:r>
          </a:p>
          <a:p>
            <a:pPr marL="628650" lvl="1" indent="-171450"/>
            <a:r>
              <a:rPr lang="en-US" dirty="0"/>
              <a:t>Product Owner</a:t>
            </a:r>
          </a:p>
          <a:p>
            <a:pPr marL="628650" lvl="1" indent="-171450"/>
            <a:r>
              <a:rPr lang="en-US" dirty="0"/>
              <a:t>Development Team Members</a:t>
            </a:r>
          </a:p>
          <a:p>
            <a:pPr marL="628650" lvl="1" indent="-171450"/>
            <a:r>
              <a:rPr lang="en-US" dirty="0"/>
              <a:t>Scrum </a:t>
            </a:r>
            <a:r>
              <a:rPr lang="en-US" dirty="0" smtClean="0"/>
              <a:t>Master</a:t>
            </a:r>
            <a:endParaRPr lang="en-US" dirty="0"/>
          </a:p>
        </p:txBody>
      </p:sp>
      <p:sp>
        <p:nvSpPr>
          <p:cNvPr id="4" name="Date Placeholder 3"/>
          <p:cNvSpPr>
            <a:spLocks noGrp="1"/>
          </p:cNvSpPr>
          <p:nvPr>
            <p:ph type="dt" sz="half" idx="10"/>
          </p:nvPr>
        </p:nvSpPr>
        <p:spPr/>
        <p:txBody>
          <a:bodyPr/>
          <a:lstStyle/>
          <a:p>
            <a:r>
              <a:rPr lang="en-US" smtClean="0"/>
              <a:t>Summer 2022</a:t>
            </a:r>
            <a:endParaRPr lang="en-US" dirty="0"/>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spTree>
    <p:extLst>
      <p:ext uri="{BB962C8B-B14F-4D97-AF65-F5344CB8AC3E}">
        <p14:creationId xmlns:p14="http://schemas.microsoft.com/office/powerpoint/2010/main" val="20270832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12192000" cy="6858000"/>
          </a:xfr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p:spTree>
    <p:extLst>
      <p:ext uri="{BB962C8B-B14F-4D97-AF65-F5344CB8AC3E}">
        <p14:creationId xmlns:p14="http://schemas.microsoft.com/office/powerpoint/2010/main" val="17369974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0779"/>
          </a:xfr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p:spTree>
    <p:extLst>
      <p:ext uri="{BB962C8B-B14F-4D97-AF65-F5344CB8AC3E}">
        <p14:creationId xmlns:p14="http://schemas.microsoft.com/office/powerpoint/2010/main" val="6309322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30546"/>
            <a:ext cx="12192000" cy="6858000"/>
          </a:xfr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p:spTree>
    <p:extLst>
      <p:ext uri="{BB962C8B-B14F-4D97-AF65-F5344CB8AC3E}">
        <p14:creationId xmlns:p14="http://schemas.microsoft.com/office/powerpoint/2010/main" val="29014309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p:pic>
        <p:nvPicPr>
          <p:cNvPr id="9" name="Content Placeholder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6190" y="147484"/>
            <a:ext cx="11824119" cy="6554334"/>
          </a:xfrm>
        </p:spPr>
      </p:pic>
    </p:spTree>
    <p:extLst>
      <p:ext uri="{BB962C8B-B14F-4D97-AF65-F5344CB8AC3E}">
        <p14:creationId xmlns:p14="http://schemas.microsoft.com/office/powerpoint/2010/main" val="22194587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DELIVERING IN </a:t>
            </a:r>
            <a:r>
              <a:rPr lang="en-US" b="1" dirty="0"/>
              <a:t>AN AGILE ENVIRONMENT</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p:spTree>
    <p:extLst>
      <p:ext uri="{BB962C8B-B14F-4D97-AF65-F5344CB8AC3E}">
        <p14:creationId xmlns:p14="http://schemas.microsoft.com/office/powerpoint/2010/main" val="41175839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Current and last lecture overview</a:t>
            </a:r>
            <a:endParaRPr lang="en-US" dirty="0"/>
          </a:p>
        </p:txBody>
      </p:sp>
      <p:sp>
        <p:nvSpPr>
          <p:cNvPr id="3" name="Content Placeholder 2"/>
          <p:cNvSpPr>
            <a:spLocks noGrp="1"/>
          </p:cNvSpPr>
          <p:nvPr>
            <p:ph idx="1"/>
          </p:nvPr>
        </p:nvSpPr>
        <p:spPr/>
        <p:txBody>
          <a:bodyPr/>
          <a:lstStyle/>
          <a:p>
            <a:endParaRPr lang="en-US" b="1" dirty="0" smtClean="0"/>
          </a:p>
          <a:p>
            <a:r>
              <a:rPr lang="en-US" b="1" dirty="0" smtClean="0"/>
              <a:t>IMPLEMENTING </a:t>
            </a:r>
            <a:r>
              <a:rPr lang="en-US" b="1" dirty="0"/>
              <a:t>AGILE: CREATING </a:t>
            </a:r>
            <a:r>
              <a:rPr lang="en-US" b="1" dirty="0" smtClean="0"/>
              <a:t>AN AGILE ENVIRONMENT</a:t>
            </a:r>
          </a:p>
          <a:p>
            <a:pPr marL="0" indent="0">
              <a:buNone/>
            </a:pPr>
            <a:endParaRPr lang="en-US" b="1" dirty="0" smtClean="0"/>
          </a:p>
          <a:p>
            <a:r>
              <a:rPr lang="en-US" b="1" dirty="0" smtClean="0"/>
              <a:t>IMPLEMENTING </a:t>
            </a:r>
            <a:r>
              <a:rPr lang="en-US" b="1" dirty="0"/>
              <a:t>AGILE: </a:t>
            </a:r>
            <a:r>
              <a:rPr lang="en-US" b="1" dirty="0" smtClean="0"/>
              <a:t>DELIVERING IN </a:t>
            </a:r>
            <a:r>
              <a:rPr lang="en-US" b="1" dirty="0"/>
              <a:t>AN AGILE ENVIRONMENT</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p:spTree>
    <p:extLst>
      <p:ext uri="{BB962C8B-B14F-4D97-AF65-F5344CB8AC3E}">
        <p14:creationId xmlns:p14="http://schemas.microsoft.com/office/powerpoint/2010/main" val="129346206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CHARTER THE PROJECT AND THE TEAM</a:t>
            </a:r>
            <a:endParaRPr lang="en-US" dirty="0"/>
          </a:p>
        </p:txBody>
      </p:sp>
      <p:sp>
        <p:nvSpPr>
          <p:cNvPr id="3" name="Content Placeholder 2"/>
          <p:cNvSpPr>
            <a:spLocks noGrp="1"/>
          </p:cNvSpPr>
          <p:nvPr>
            <p:ph idx="1"/>
          </p:nvPr>
        </p:nvSpPr>
        <p:spPr/>
        <p:txBody>
          <a:bodyPr/>
          <a:lstStyle/>
          <a:p>
            <a:r>
              <a:rPr lang="en-US" dirty="0" smtClean="0"/>
              <a:t>Project Charter</a:t>
            </a:r>
          </a:p>
          <a:p>
            <a:r>
              <a:rPr lang="en-US" smtClean="0"/>
              <a:t>Team Charter</a:t>
            </a:r>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p:spTree>
    <p:extLst>
      <p:ext uri="{BB962C8B-B14F-4D97-AF65-F5344CB8AC3E}">
        <p14:creationId xmlns:p14="http://schemas.microsoft.com/office/powerpoint/2010/main" val="53280302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PROJECT CHARTER</a:t>
            </a:r>
            <a:endParaRPr lang="en-US" dirty="0"/>
          </a:p>
        </p:txBody>
      </p:sp>
      <p:sp>
        <p:nvSpPr>
          <p:cNvPr id="3" name="Content Placeholder 2"/>
          <p:cNvSpPr>
            <a:spLocks noGrp="1"/>
          </p:cNvSpPr>
          <p:nvPr>
            <p:ph idx="1"/>
          </p:nvPr>
        </p:nvSpPr>
        <p:spPr/>
        <p:txBody>
          <a:bodyPr/>
          <a:lstStyle/>
          <a:p>
            <a:r>
              <a:rPr lang="en-US" dirty="0" smtClean="0"/>
              <a:t>Why this project matters </a:t>
            </a:r>
          </a:p>
          <a:p>
            <a:r>
              <a:rPr lang="en-US" dirty="0"/>
              <a:t>W</a:t>
            </a:r>
            <a:r>
              <a:rPr lang="en-US" dirty="0" smtClean="0"/>
              <a:t>here </a:t>
            </a:r>
            <a:r>
              <a:rPr lang="en-US" dirty="0"/>
              <a:t>the team is </a:t>
            </a:r>
            <a:r>
              <a:rPr lang="en-US" dirty="0" smtClean="0"/>
              <a:t>headed</a:t>
            </a:r>
          </a:p>
          <a:p>
            <a:r>
              <a:rPr lang="en-US" dirty="0"/>
              <a:t>W</a:t>
            </a:r>
            <a:r>
              <a:rPr lang="en-US" dirty="0" smtClean="0"/>
              <a:t>hat </a:t>
            </a:r>
            <a:r>
              <a:rPr lang="en-US" dirty="0"/>
              <a:t>the project objective is</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p:sp>
        <p:nvSpPr>
          <p:cNvPr id="7" name="TextBox 6"/>
          <p:cNvSpPr txBox="1"/>
          <p:nvPr/>
        </p:nvSpPr>
        <p:spPr>
          <a:xfrm>
            <a:off x="5369168" y="1847850"/>
            <a:ext cx="1453663" cy="461665"/>
          </a:xfrm>
          <a:prstGeom prst="rect">
            <a:avLst/>
          </a:prstGeom>
          <a:noFill/>
        </p:spPr>
        <p:txBody>
          <a:bodyPr wrap="square" rtlCol="0">
            <a:spAutoFit/>
          </a:bodyPr>
          <a:lstStyle/>
          <a:p>
            <a:r>
              <a:rPr lang="en-US" sz="2400" b="1" dirty="0" smtClean="0"/>
              <a:t>The WHY</a:t>
            </a:r>
            <a:endParaRPr lang="en-US" sz="2400" b="1" dirty="0"/>
          </a:p>
        </p:txBody>
      </p:sp>
      <p:sp>
        <p:nvSpPr>
          <p:cNvPr id="8" name="TextBox 7"/>
          <p:cNvSpPr txBox="1"/>
          <p:nvPr/>
        </p:nvSpPr>
        <p:spPr>
          <a:xfrm>
            <a:off x="5369167" y="2320086"/>
            <a:ext cx="1453663" cy="461665"/>
          </a:xfrm>
          <a:prstGeom prst="rect">
            <a:avLst/>
          </a:prstGeom>
          <a:noFill/>
        </p:spPr>
        <p:txBody>
          <a:bodyPr wrap="square" rtlCol="0">
            <a:spAutoFit/>
          </a:bodyPr>
          <a:lstStyle/>
          <a:p>
            <a:r>
              <a:rPr lang="en-US" sz="2400" b="1" dirty="0" smtClean="0"/>
              <a:t>The HOW</a:t>
            </a:r>
            <a:endParaRPr lang="en-US" sz="2400" b="1" dirty="0"/>
          </a:p>
        </p:txBody>
      </p:sp>
      <p:sp>
        <p:nvSpPr>
          <p:cNvPr id="9" name="TextBox 8"/>
          <p:cNvSpPr txBox="1"/>
          <p:nvPr/>
        </p:nvSpPr>
        <p:spPr>
          <a:xfrm>
            <a:off x="5369167" y="2814547"/>
            <a:ext cx="1524002" cy="461665"/>
          </a:xfrm>
          <a:prstGeom prst="rect">
            <a:avLst/>
          </a:prstGeom>
          <a:noFill/>
        </p:spPr>
        <p:txBody>
          <a:bodyPr wrap="square" rtlCol="0">
            <a:spAutoFit/>
          </a:bodyPr>
          <a:lstStyle/>
          <a:p>
            <a:r>
              <a:rPr lang="en-US" sz="2400" b="1" dirty="0" smtClean="0"/>
              <a:t>The WHAT</a:t>
            </a:r>
            <a:endParaRPr lang="en-US" sz="2400" b="1" dirty="0"/>
          </a:p>
        </p:txBody>
      </p:sp>
      <p:sp>
        <p:nvSpPr>
          <p:cNvPr id="10" name="TextBox 9"/>
          <p:cNvSpPr txBox="1"/>
          <p:nvPr/>
        </p:nvSpPr>
        <p:spPr>
          <a:xfrm>
            <a:off x="697523" y="3354977"/>
            <a:ext cx="10515600" cy="3108543"/>
          </a:xfrm>
          <a:prstGeom prst="rect">
            <a:avLst/>
          </a:prstGeom>
          <a:noFill/>
        </p:spPr>
        <p:txBody>
          <a:bodyPr wrap="square" rtlCol="0">
            <a:spAutoFit/>
          </a:bodyPr>
          <a:lstStyle/>
          <a:p>
            <a:pPr marL="285750" indent="-285750">
              <a:buFont typeface="Arial" panose="020B0604020202020204" pitchFamily="34" charset="0"/>
              <a:buChar char="•"/>
            </a:pPr>
            <a:r>
              <a:rPr lang="en-US" sz="2800" dirty="0"/>
              <a:t>Why are we doing this project? This is the project vision.</a:t>
            </a:r>
          </a:p>
          <a:p>
            <a:pPr marL="285750" indent="-285750">
              <a:buFont typeface="Arial" panose="020B0604020202020204" pitchFamily="34" charset="0"/>
              <a:buChar char="•"/>
            </a:pPr>
            <a:r>
              <a:rPr lang="en-US" sz="2800" dirty="0"/>
              <a:t>Who benefits and how? This may be part of the project vision </a:t>
            </a:r>
            <a:r>
              <a:rPr lang="en-US" sz="2800" dirty="0" smtClean="0"/>
              <a:t>and/or project </a:t>
            </a:r>
            <a:r>
              <a:rPr lang="en-US" sz="2800" dirty="0"/>
              <a:t>purpose.</a:t>
            </a:r>
          </a:p>
          <a:p>
            <a:pPr marL="285750" indent="-285750">
              <a:buFont typeface="Arial" panose="020B0604020202020204" pitchFamily="34" charset="0"/>
              <a:buChar char="•"/>
            </a:pPr>
            <a:r>
              <a:rPr lang="en-US" sz="2800" dirty="0"/>
              <a:t>What does done mean for the project? These are the project's </a:t>
            </a:r>
            <a:r>
              <a:rPr lang="en-US" sz="2800" dirty="0" smtClean="0"/>
              <a:t>release criteria</a:t>
            </a:r>
            <a:r>
              <a:rPr lang="en-US" sz="2800" dirty="0"/>
              <a:t>.</a:t>
            </a:r>
          </a:p>
          <a:p>
            <a:pPr marL="285750" indent="-285750">
              <a:buFont typeface="Arial" panose="020B0604020202020204" pitchFamily="34" charset="0"/>
              <a:buChar char="•"/>
            </a:pPr>
            <a:r>
              <a:rPr lang="en-US" sz="2800" dirty="0"/>
              <a:t>How are we going to work together? This explains the intended </a:t>
            </a:r>
            <a:r>
              <a:rPr lang="en-US" sz="2800" dirty="0" smtClean="0"/>
              <a:t>flow of </a:t>
            </a:r>
            <a:r>
              <a:rPr lang="en-US" sz="2800" dirty="0"/>
              <a:t>work.</a:t>
            </a:r>
          </a:p>
        </p:txBody>
      </p:sp>
      <mc:AlternateContent xmlns:mc="http://schemas.openxmlformats.org/markup-compatibility/2006" xmlns:p14="http://schemas.microsoft.com/office/powerpoint/2010/main">
        <mc:Choice Requires="p14">
          <p:contentPart p14:bwMode="auto" r:id="rId3">
            <p14:nvContentPartPr>
              <p14:cNvPr id="20" name="Ink 19"/>
              <p14:cNvContentPartPr/>
              <p14:nvPr/>
            </p14:nvContentPartPr>
            <p14:xfrm>
              <a:off x="7738447" y="3575842"/>
              <a:ext cx="360" cy="360"/>
            </p14:xfrm>
          </p:contentPart>
        </mc:Choice>
        <mc:Fallback xmlns="">
          <p:pic>
            <p:nvPicPr>
              <p:cNvPr id="20" name="Ink 19"/>
              <p:cNvPicPr/>
              <p:nvPr/>
            </p:nvPicPr>
            <p:blipFill>
              <a:blip r:embed="rId4"/>
              <a:stretch>
                <a:fillRect/>
              </a:stretch>
            </p:blipFill>
            <p:spPr>
              <a:xfrm>
                <a:off x="7726567" y="3563962"/>
                <a:ext cx="24120" cy="24120"/>
              </a:xfrm>
              <a:prstGeom prst="rect">
                <a:avLst/>
              </a:prstGeom>
            </p:spPr>
          </p:pic>
        </mc:Fallback>
      </mc:AlternateContent>
    </p:spTree>
    <p:extLst>
      <p:ext uri="{BB962C8B-B14F-4D97-AF65-F5344CB8AC3E}">
        <p14:creationId xmlns:p14="http://schemas.microsoft.com/office/powerpoint/2010/main" val="57011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TEAM CHARTER</a:t>
            </a:r>
            <a:endParaRPr lang="en-US" dirty="0"/>
          </a:p>
        </p:txBody>
      </p:sp>
      <p:sp>
        <p:nvSpPr>
          <p:cNvPr id="3" name="Content Placeholder 2"/>
          <p:cNvSpPr>
            <a:spLocks noGrp="1"/>
          </p:cNvSpPr>
          <p:nvPr>
            <p:ph idx="1"/>
          </p:nvPr>
        </p:nvSpPr>
        <p:spPr/>
        <p:txBody>
          <a:bodyPr>
            <a:normAutofit lnSpcReduction="10000"/>
          </a:bodyPr>
          <a:lstStyle/>
          <a:p>
            <a:r>
              <a:rPr lang="en-US" dirty="0"/>
              <a:t>T</a:t>
            </a:r>
            <a:r>
              <a:rPr lang="en-US" dirty="0" smtClean="0"/>
              <a:t>eam norms</a:t>
            </a:r>
          </a:p>
          <a:p>
            <a:r>
              <a:rPr lang="en-US" dirty="0" smtClean="0"/>
              <a:t>Understanding </a:t>
            </a:r>
            <a:r>
              <a:rPr lang="en-US" dirty="0"/>
              <a:t>of how to work </a:t>
            </a:r>
            <a:r>
              <a:rPr lang="en-US" dirty="0" smtClean="0"/>
              <a:t>together</a:t>
            </a:r>
          </a:p>
          <a:p>
            <a:r>
              <a:rPr lang="en-US" dirty="0"/>
              <a:t>Teams do not need a formal process for chartering as long as the </a:t>
            </a:r>
            <a:r>
              <a:rPr lang="en-US" dirty="0" smtClean="0"/>
              <a:t>teams understand </a:t>
            </a:r>
            <a:r>
              <a:rPr lang="en-US" dirty="0"/>
              <a:t>how to work together. </a:t>
            </a:r>
            <a:endParaRPr lang="en-US" dirty="0" smtClean="0"/>
          </a:p>
          <a:p>
            <a:r>
              <a:rPr lang="en-US" dirty="0" smtClean="0"/>
              <a:t>Some </a:t>
            </a:r>
            <a:r>
              <a:rPr lang="en-US" dirty="0"/>
              <a:t>teams benefit from a team </a:t>
            </a:r>
            <a:r>
              <a:rPr lang="en-US" dirty="0" smtClean="0"/>
              <a:t>chartering process</a:t>
            </a:r>
            <a:r>
              <a:rPr lang="en-US" dirty="0"/>
              <a:t>. </a:t>
            </a:r>
            <a:endParaRPr lang="en-US" dirty="0" smtClean="0"/>
          </a:p>
          <a:p>
            <a:pPr lvl="1">
              <a:buFont typeface="Wingdings" panose="05000000000000000000" pitchFamily="2" charset="2"/>
              <a:buChar char="q"/>
            </a:pPr>
            <a:r>
              <a:rPr lang="en-US" dirty="0"/>
              <a:t>Team values, such as sustainable pace and core hours;</a:t>
            </a:r>
          </a:p>
          <a:p>
            <a:pPr lvl="1">
              <a:buFont typeface="Wingdings" panose="05000000000000000000" pitchFamily="2" charset="2"/>
              <a:buChar char="q"/>
            </a:pPr>
            <a:r>
              <a:rPr lang="en-US" dirty="0"/>
              <a:t>Working agreements, such as what </a:t>
            </a:r>
            <a:r>
              <a:rPr lang="en-US" b="1" dirty="0"/>
              <a:t>“ready” </a:t>
            </a:r>
            <a:r>
              <a:rPr lang="en-US" dirty="0"/>
              <a:t>means so the team </a:t>
            </a:r>
            <a:r>
              <a:rPr lang="en-US" dirty="0" smtClean="0"/>
              <a:t>can take </a:t>
            </a:r>
            <a:r>
              <a:rPr lang="en-US" dirty="0"/>
              <a:t>in work; what </a:t>
            </a:r>
            <a:r>
              <a:rPr lang="en-US" b="1" dirty="0"/>
              <a:t>“done” </a:t>
            </a:r>
            <a:r>
              <a:rPr lang="en-US" dirty="0"/>
              <a:t>means so the team can judge </a:t>
            </a:r>
            <a:r>
              <a:rPr lang="en-US" dirty="0" smtClean="0"/>
              <a:t>completeness consistently</a:t>
            </a:r>
            <a:r>
              <a:rPr lang="en-US" dirty="0"/>
              <a:t>; respecting the </a:t>
            </a:r>
            <a:r>
              <a:rPr lang="en-US" b="1" dirty="0" smtClean="0"/>
              <a:t>time-box</a:t>
            </a:r>
            <a:r>
              <a:rPr lang="en-US" dirty="0"/>
              <a:t>; or the use of </a:t>
            </a:r>
            <a:r>
              <a:rPr lang="en-US" b="1" dirty="0" smtClean="0"/>
              <a:t>work-in-process</a:t>
            </a:r>
            <a:r>
              <a:rPr lang="en-US" dirty="0" smtClean="0"/>
              <a:t> limits</a:t>
            </a:r>
            <a:r>
              <a:rPr lang="en-US" dirty="0"/>
              <a:t>;</a:t>
            </a:r>
          </a:p>
          <a:p>
            <a:pPr lvl="1">
              <a:buFont typeface="Wingdings" panose="05000000000000000000" pitchFamily="2" charset="2"/>
              <a:buChar char="q"/>
            </a:pPr>
            <a:r>
              <a:rPr lang="en-US" dirty="0"/>
              <a:t>Ground rules, such as one person talking in a meeting; and</a:t>
            </a:r>
          </a:p>
          <a:p>
            <a:pPr lvl="1">
              <a:buFont typeface="Wingdings" panose="05000000000000000000" pitchFamily="2" charset="2"/>
              <a:buChar char="q"/>
            </a:pPr>
            <a:r>
              <a:rPr lang="en-US" dirty="0"/>
              <a:t>Group norms, such as how the team treats meeting times.</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p:spTree>
    <p:extLst>
      <p:ext uri="{BB962C8B-B14F-4D97-AF65-F5344CB8AC3E}">
        <p14:creationId xmlns:p14="http://schemas.microsoft.com/office/powerpoint/2010/main" val="331525410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COMMON AGILE PRACTICES</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p:spTree>
    <p:extLst>
      <p:ext uri="{BB962C8B-B14F-4D97-AF65-F5344CB8AC3E}">
        <p14:creationId xmlns:p14="http://schemas.microsoft.com/office/powerpoint/2010/main" val="3859488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RETROSPECTIVES [1/2]</a:t>
            </a:r>
            <a:endParaRPr lang="en-US" dirty="0"/>
          </a:p>
        </p:txBody>
      </p:sp>
      <p:sp>
        <p:nvSpPr>
          <p:cNvPr id="8" name="Content Placeholder 7"/>
          <p:cNvSpPr>
            <a:spLocks noGrp="1"/>
          </p:cNvSpPr>
          <p:nvPr>
            <p:ph idx="1"/>
          </p:nvPr>
        </p:nvSpPr>
        <p:spPr/>
        <p:txBody>
          <a:bodyPr>
            <a:normAutofit/>
          </a:bodyPr>
          <a:lstStyle/>
          <a:p>
            <a:r>
              <a:rPr lang="en-US" dirty="0"/>
              <a:t>The single most important practice is the retrospective because it allows </a:t>
            </a:r>
            <a:r>
              <a:rPr lang="en-US" dirty="0" smtClean="0"/>
              <a:t>the team </a:t>
            </a:r>
            <a:r>
              <a:rPr lang="en-US" dirty="0"/>
              <a:t>to learn about, improve, and adapt its </a:t>
            </a:r>
            <a:r>
              <a:rPr lang="en-US" dirty="0" smtClean="0"/>
              <a:t>process</a:t>
            </a:r>
          </a:p>
          <a:p>
            <a:r>
              <a:rPr lang="en-US" dirty="0"/>
              <a:t>Retrospectives help the team learn from its previous work on the product </a:t>
            </a:r>
            <a:r>
              <a:rPr lang="en-US" dirty="0" smtClean="0"/>
              <a:t>and its process</a:t>
            </a:r>
          </a:p>
          <a:p>
            <a:r>
              <a:rPr lang="en-US" dirty="0"/>
              <a:t>One of the principles behind the </a:t>
            </a:r>
            <a:r>
              <a:rPr lang="en-US" b="1" dirty="0"/>
              <a:t>Agile Manifesto</a:t>
            </a:r>
            <a:r>
              <a:rPr lang="en-US" dirty="0"/>
              <a:t> is: </a:t>
            </a:r>
            <a:r>
              <a:rPr lang="en-US" u="sng" dirty="0"/>
              <a:t>“At </a:t>
            </a:r>
            <a:r>
              <a:rPr lang="en-US" u="sng" dirty="0" smtClean="0"/>
              <a:t>regular intervals</a:t>
            </a:r>
            <a:r>
              <a:rPr lang="en-US" u="sng" dirty="0"/>
              <a:t>, the team reflects on how to become more effective, then tunes </a:t>
            </a:r>
            <a:r>
              <a:rPr lang="en-US" u="sng" dirty="0" smtClean="0"/>
              <a:t>and adjusts </a:t>
            </a:r>
            <a:r>
              <a:rPr lang="en-US" u="sng" dirty="0"/>
              <a:t>its behavior accordingly.”</a:t>
            </a:r>
            <a:endParaRPr lang="en-US" u="sng" dirty="0" smtClean="0"/>
          </a:p>
          <a:p>
            <a:r>
              <a:rPr lang="en-US" dirty="0"/>
              <a:t>Teams benefit from allocating enough time to learn, either from an </a:t>
            </a:r>
            <a:r>
              <a:rPr lang="en-US" b="1" dirty="0"/>
              <a:t>interim retrospective </a:t>
            </a:r>
            <a:r>
              <a:rPr lang="en-US" dirty="0"/>
              <a:t>or an </a:t>
            </a:r>
            <a:r>
              <a:rPr lang="en-US" b="1" dirty="0"/>
              <a:t>end-of-the-project </a:t>
            </a:r>
            <a:r>
              <a:rPr lang="en-US" b="1" dirty="0" smtClean="0"/>
              <a:t>retrospective</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p:spTree>
    <p:extLst>
      <p:ext uri="{BB962C8B-B14F-4D97-AF65-F5344CB8AC3E}">
        <p14:creationId xmlns:p14="http://schemas.microsoft.com/office/powerpoint/2010/main" val="84287257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r>
              <a:rPr lang="en-US" dirty="0" smtClean="0"/>
              <a:t>Teams </a:t>
            </a:r>
            <a:r>
              <a:rPr lang="en-US" dirty="0"/>
              <a:t>need to learn </a:t>
            </a:r>
            <a:r>
              <a:rPr lang="en-US" dirty="0" smtClean="0"/>
              <a:t>about their </a:t>
            </a:r>
            <a:r>
              <a:rPr lang="en-US" b="1" dirty="0"/>
              <a:t>work product </a:t>
            </a:r>
            <a:r>
              <a:rPr lang="en-US" dirty="0"/>
              <a:t>and </a:t>
            </a:r>
            <a:r>
              <a:rPr lang="en-US" b="1" dirty="0"/>
              <a:t>work process</a:t>
            </a:r>
            <a:r>
              <a:rPr lang="en-US" dirty="0" smtClean="0"/>
              <a:t>.</a:t>
            </a:r>
          </a:p>
          <a:p>
            <a:r>
              <a:rPr lang="en-US" dirty="0" smtClean="0"/>
              <a:t>First </a:t>
            </a:r>
            <a:r>
              <a:rPr lang="en-US" dirty="0"/>
              <a:t>and foremost, a retrospective is </a:t>
            </a:r>
            <a:r>
              <a:rPr lang="en-US" b="1" u="sng" dirty="0"/>
              <a:t>not</a:t>
            </a:r>
            <a:r>
              <a:rPr lang="en-US" dirty="0"/>
              <a:t> about </a:t>
            </a:r>
            <a:r>
              <a:rPr lang="en-US" b="1" dirty="0" smtClean="0"/>
              <a:t>blame</a:t>
            </a:r>
            <a:r>
              <a:rPr lang="en-US" dirty="0"/>
              <a:t>; </a:t>
            </a:r>
            <a:endParaRPr lang="en-US" dirty="0" smtClean="0"/>
          </a:p>
          <a:p>
            <a:r>
              <a:rPr lang="en-US" dirty="0"/>
              <a:t>The retrospective is about looking at the </a:t>
            </a:r>
            <a:r>
              <a:rPr lang="en-US" b="1" dirty="0"/>
              <a:t>qualitative (people's feelings)</a:t>
            </a:r>
            <a:r>
              <a:rPr lang="en-US" dirty="0"/>
              <a:t> and</a:t>
            </a:r>
          </a:p>
          <a:p>
            <a:r>
              <a:rPr lang="en-US" b="1" dirty="0"/>
              <a:t>quantitative (measurements) data</a:t>
            </a:r>
            <a:r>
              <a:rPr lang="en-US" dirty="0"/>
              <a:t>, then using that data to find root </a:t>
            </a:r>
            <a:r>
              <a:rPr lang="en-US" dirty="0" smtClean="0"/>
              <a:t>causes, designing </a:t>
            </a:r>
            <a:r>
              <a:rPr lang="en-US" dirty="0"/>
              <a:t>countermeasures, and developing action plans. </a:t>
            </a:r>
            <a:endParaRPr lang="en-US" dirty="0" smtClean="0"/>
          </a:p>
          <a:p>
            <a:r>
              <a:rPr lang="en-US" dirty="0" smtClean="0"/>
              <a:t>The </a:t>
            </a:r>
            <a:r>
              <a:rPr lang="en-US" dirty="0"/>
              <a:t>project team </a:t>
            </a:r>
            <a:r>
              <a:rPr lang="en-US" dirty="0" smtClean="0"/>
              <a:t>may end </a:t>
            </a:r>
            <a:r>
              <a:rPr lang="en-US" dirty="0"/>
              <a:t>up with many action items to remove </a:t>
            </a:r>
            <a:r>
              <a:rPr lang="en-US" b="1" dirty="0" smtClean="0"/>
              <a:t>impediments</a:t>
            </a:r>
          </a:p>
          <a:p>
            <a:r>
              <a:rPr lang="en-US" dirty="0"/>
              <a:t>A facilitator from the team leads them through an activity to rank </a:t>
            </a:r>
            <a:r>
              <a:rPr lang="en-US" dirty="0" smtClean="0"/>
              <a:t>the importance </a:t>
            </a:r>
            <a:r>
              <a:rPr lang="en-US" dirty="0"/>
              <a:t>of each improvement item. </a:t>
            </a:r>
            <a:endParaRPr lang="en-US" dirty="0" smtClean="0"/>
          </a:p>
          <a:p>
            <a:r>
              <a:rPr lang="en-US" dirty="0" smtClean="0"/>
              <a:t>Once </a:t>
            </a:r>
            <a:r>
              <a:rPr lang="en-US" dirty="0"/>
              <a:t>the improvement items are </a:t>
            </a:r>
            <a:r>
              <a:rPr lang="en-US" dirty="0" smtClean="0"/>
              <a:t>ranked by </a:t>
            </a:r>
            <a:r>
              <a:rPr lang="en-US" dirty="0"/>
              <a:t>the team, the team chooses the appropriate number to work on for the </a:t>
            </a:r>
            <a:r>
              <a:rPr lang="en-US" dirty="0" smtClean="0"/>
              <a:t>next iteration </a:t>
            </a:r>
            <a:r>
              <a:rPr lang="en-US" dirty="0"/>
              <a:t>(or adds work to the flow if flow-based).</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p:sp>
        <p:nvSpPr>
          <p:cNvPr id="7" name="Title 6"/>
          <p:cNvSpPr>
            <a:spLocks noGrp="1"/>
          </p:cNvSpPr>
          <p:nvPr>
            <p:ph type="title"/>
          </p:nvPr>
        </p:nvSpPr>
        <p:spPr>
          <a:xfrm>
            <a:off x="838200" y="365125"/>
            <a:ext cx="10515600" cy="1325563"/>
          </a:xfrm>
        </p:spPr>
        <p:txBody>
          <a:bodyPr/>
          <a:lstStyle/>
          <a:p>
            <a:r>
              <a:rPr lang="en-US" dirty="0" smtClean="0"/>
              <a:t>RETROSPECTIVES [2/2]</a:t>
            </a:r>
            <a:endParaRPr lang="en-US" dirty="0"/>
          </a:p>
        </p:txBody>
      </p:sp>
    </p:spTree>
    <p:extLst>
      <p:ext uri="{BB962C8B-B14F-4D97-AF65-F5344CB8AC3E}">
        <p14:creationId xmlns:p14="http://schemas.microsoft.com/office/powerpoint/2010/main" val="84747100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Team members may </a:t>
            </a:r>
            <a:r>
              <a:rPr lang="en-US" dirty="0" smtClean="0"/>
              <a:t>decide to </a:t>
            </a:r>
            <a:r>
              <a:rPr lang="en-US" dirty="0"/>
              <a:t>retrospect at these key times:</a:t>
            </a:r>
          </a:p>
        </p:txBody>
      </p:sp>
      <p:sp>
        <p:nvSpPr>
          <p:cNvPr id="3" name="Content Placeholder 2"/>
          <p:cNvSpPr>
            <a:spLocks noGrp="1"/>
          </p:cNvSpPr>
          <p:nvPr>
            <p:ph idx="1"/>
          </p:nvPr>
        </p:nvSpPr>
        <p:spPr/>
        <p:txBody>
          <a:bodyPr>
            <a:normAutofit/>
          </a:bodyPr>
          <a:lstStyle/>
          <a:p>
            <a:r>
              <a:rPr lang="en-US" dirty="0"/>
              <a:t>Many teams use iterations—especially 2-week iterations—because the iteration prompts a demonstration and a retrospective at the end</a:t>
            </a:r>
            <a:endParaRPr lang="en-US" dirty="0" smtClean="0"/>
          </a:p>
          <a:p>
            <a:pPr lvl="1"/>
            <a:r>
              <a:rPr lang="en-US" dirty="0" smtClean="0"/>
              <a:t>When </a:t>
            </a:r>
            <a:r>
              <a:rPr lang="en-US" dirty="0"/>
              <a:t>the team completes a release or ships something. It does </a:t>
            </a:r>
            <a:r>
              <a:rPr lang="en-US" dirty="0" smtClean="0"/>
              <a:t>not have </a:t>
            </a:r>
            <a:r>
              <a:rPr lang="en-US" dirty="0"/>
              <a:t>to be a monumental increment. It can be any release, no </a:t>
            </a:r>
            <a:r>
              <a:rPr lang="en-US" dirty="0" smtClean="0"/>
              <a:t>matter how </a:t>
            </a:r>
            <a:r>
              <a:rPr lang="en-US" dirty="0"/>
              <a:t>small.</a:t>
            </a:r>
          </a:p>
          <a:p>
            <a:pPr lvl="1"/>
            <a:r>
              <a:rPr lang="en-US" dirty="0"/>
              <a:t>When more than a few weeks have passed since the </a:t>
            </a:r>
            <a:r>
              <a:rPr lang="en-US" dirty="0" smtClean="0"/>
              <a:t>previous retrospective</a:t>
            </a:r>
            <a:r>
              <a:rPr lang="en-US" dirty="0"/>
              <a:t>.</a:t>
            </a:r>
          </a:p>
          <a:p>
            <a:pPr lvl="1"/>
            <a:r>
              <a:rPr lang="en-US" dirty="0"/>
              <a:t>When the team appears to be stuck and completed work is not </a:t>
            </a:r>
            <a:r>
              <a:rPr lang="en-US" dirty="0" smtClean="0"/>
              <a:t>flowing through </a:t>
            </a:r>
            <a:r>
              <a:rPr lang="en-US" dirty="0"/>
              <a:t>the team.</a:t>
            </a:r>
          </a:p>
          <a:p>
            <a:pPr lvl="1"/>
            <a:r>
              <a:rPr lang="en-US" dirty="0"/>
              <a:t>When the team reaches any other milestone.</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p:spTree>
    <p:extLst>
      <p:ext uri="{BB962C8B-B14F-4D97-AF65-F5344CB8AC3E}">
        <p14:creationId xmlns:p14="http://schemas.microsoft.com/office/powerpoint/2010/main" val="168599777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BACKLOG PREPARATION</a:t>
            </a:r>
          </a:p>
        </p:txBody>
      </p:sp>
      <p:sp>
        <p:nvSpPr>
          <p:cNvPr id="3" name="Content Placeholder 2"/>
          <p:cNvSpPr>
            <a:spLocks noGrp="1"/>
          </p:cNvSpPr>
          <p:nvPr>
            <p:ph idx="1"/>
          </p:nvPr>
        </p:nvSpPr>
        <p:spPr/>
        <p:txBody>
          <a:bodyPr>
            <a:normAutofit/>
          </a:bodyPr>
          <a:lstStyle/>
          <a:p>
            <a:r>
              <a:rPr lang="en-US" dirty="0"/>
              <a:t>The backlog is the </a:t>
            </a:r>
            <a:r>
              <a:rPr lang="en-US" b="1" u="sng" dirty="0"/>
              <a:t>ordered</a:t>
            </a:r>
            <a:r>
              <a:rPr lang="en-US" dirty="0"/>
              <a:t> </a:t>
            </a:r>
            <a:r>
              <a:rPr lang="en-US" b="1" dirty="0"/>
              <a:t>list</a:t>
            </a:r>
            <a:r>
              <a:rPr lang="en-US" dirty="0"/>
              <a:t> of </a:t>
            </a:r>
            <a:r>
              <a:rPr lang="en-US" b="1" u="sng" dirty="0"/>
              <a:t>all</a:t>
            </a:r>
            <a:r>
              <a:rPr lang="en-US" b="1" dirty="0"/>
              <a:t> the work</a:t>
            </a:r>
            <a:r>
              <a:rPr lang="en-US" dirty="0"/>
              <a:t>, presented in </a:t>
            </a:r>
            <a:r>
              <a:rPr lang="en-US" b="1" dirty="0">
                <a:effectLst>
                  <a:outerShdw blurRad="38100" dist="38100" dir="2700000" algn="tl">
                    <a:srgbClr val="000000">
                      <a:alpha val="43137"/>
                    </a:srgbClr>
                  </a:outerShdw>
                </a:effectLst>
              </a:rPr>
              <a:t>story</a:t>
            </a:r>
            <a:r>
              <a:rPr lang="en-US" dirty="0"/>
              <a:t> form, for </a:t>
            </a:r>
            <a:r>
              <a:rPr lang="en-US" dirty="0" smtClean="0"/>
              <a:t>a team.</a:t>
            </a:r>
          </a:p>
          <a:p>
            <a:r>
              <a:rPr lang="en-US" dirty="0"/>
              <a:t>There is no need to create all of the stories for the entire project before </a:t>
            </a:r>
            <a:r>
              <a:rPr lang="en-US" dirty="0" smtClean="0"/>
              <a:t>the work </a:t>
            </a:r>
            <a:r>
              <a:rPr lang="en-US" dirty="0"/>
              <a:t>starts—only enough to understand the first release in broad </a:t>
            </a:r>
            <a:r>
              <a:rPr lang="en-US" dirty="0" smtClean="0"/>
              <a:t>brushstrokes and </a:t>
            </a:r>
            <a:r>
              <a:rPr lang="en-US" dirty="0"/>
              <a:t>then sufficient items for the next iteration.</a:t>
            </a:r>
            <a:endParaRPr lang="en-US" b="1" dirty="0" smtClean="0"/>
          </a:p>
          <a:p>
            <a:r>
              <a:rPr lang="en-US" b="1" dirty="0"/>
              <a:t>Product owners </a:t>
            </a:r>
            <a:r>
              <a:rPr lang="en-US" dirty="0" smtClean="0"/>
              <a:t>might produce </a:t>
            </a:r>
            <a:r>
              <a:rPr lang="en-US" dirty="0"/>
              <a:t>a </a:t>
            </a:r>
            <a:r>
              <a:rPr lang="en-US" b="1" u="sng" dirty="0"/>
              <a:t>product roadmap </a:t>
            </a:r>
            <a:r>
              <a:rPr lang="en-US" dirty="0"/>
              <a:t>to show the anticipated sequence of </a:t>
            </a:r>
            <a:r>
              <a:rPr lang="en-US" dirty="0" smtClean="0"/>
              <a:t>deliverables over </a:t>
            </a:r>
            <a:r>
              <a:rPr lang="en-US" dirty="0"/>
              <a:t>time. The product owner </a:t>
            </a:r>
            <a:r>
              <a:rPr lang="en-US" dirty="0" smtClean="0"/>
              <a:t>re-plans </a:t>
            </a:r>
            <a:r>
              <a:rPr lang="en-US" dirty="0"/>
              <a:t>the roadmap based on what the </a:t>
            </a:r>
            <a:r>
              <a:rPr lang="en-US" dirty="0" smtClean="0"/>
              <a:t>team produces</a:t>
            </a:r>
            <a:r>
              <a:rPr lang="en-US" dirty="0"/>
              <a:t>.</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spTree>
    <p:extLst>
      <p:ext uri="{BB962C8B-B14F-4D97-AF65-F5344CB8AC3E}">
        <p14:creationId xmlns:p14="http://schemas.microsoft.com/office/powerpoint/2010/main" val="65982347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p:pic>
        <p:nvPicPr>
          <p:cNvPr id="7" name="Picture 6"/>
          <p:cNvPicPr>
            <a:picLocks noChangeAspect="1"/>
          </p:cNvPicPr>
          <p:nvPr/>
        </p:nvPicPr>
        <p:blipFill>
          <a:blip r:embed="rId2"/>
          <a:stretch>
            <a:fillRect/>
          </a:stretch>
        </p:blipFill>
        <p:spPr>
          <a:xfrm>
            <a:off x="-529" y="-297"/>
            <a:ext cx="12193057" cy="6858594"/>
          </a:xfrm>
          <a:prstGeom prst="rect">
            <a:avLst/>
          </a:prstGeom>
        </p:spPr>
      </p:pic>
    </p:spTree>
    <p:extLst>
      <p:ext uri="{BB962C8B-B14F-4D97-AF65-F5344CB8AC3E}">
        <p14:creationId xmlns:p14="http://schemas.microsoft.com/office/powerpoint/2010/main" val="360872570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p:pic>
        <p:nvPicPr>
          <p:cNvPr id="7" name="Content Placeholder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6190" y="147484"/>
            <a:ext cx="11824119" cy="6554334"/>
          </a:xfrm>
        </p:spPr>
      </p:pic>
    </p:spTree>
    <p:extLst>
      <p:ext uri="{BB962C8B-B14F-4D97-AF65-F5344CB8AC3E}">
        <p14:creationId xmlns:p14="http://schemas.microsoft.com/office/powerpoint/2010/main" val="270798495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BACKLOG REFINEMENT</a:t>
            </a:r>
          </a:p>
        </p:txBody>
      </p:sp>
      <p:sp>
        <p:nvSpPr>
          <p:cNvPr id="3" name="Content Placeholder 2"/>
          <p:cNvSpPr>
            <a:spLocks noGrp="1"/>
          </p:cNvSpPr>
          <p:nvPr>
            <p:ph idx="1"/>
          </p:nvPr>
        </p:nvSpPr>
        <p:spPr/>
        <p:txBody>
          <a:bodyPr>
            <a:normAutofit fontScale="92500"/>
          </a:bodyPr>
          <a:lstStyle/>
          <a:p>
            <a:r>
              <a:rPr lang="en-US" dirty="0"/>
              <a:t>In </a:t>
            </a:r>
            <a:r>
              <a:rPr lang="en-US" b="1" dirty="0"/>
              <a:t>iteration-based agile</a:t>
            </a:r>
            <a:r>
              <a:rPr lang="en-US" dirty="0"/>
              <a:t>, the </a:t>
            </a:r>
            <a:r>
              <a:rPr lang="en-US" b="1" dirty="0"/>
              <a:t>product owner </a:t>
            </a:r>
            <a:r>
              <a:rPr lang="en-US" dirty="0"/>
              <a:t>often works with the team </a:t>
            </a:r>
            <a:r>
              <a:rPr lang="en-US" dirty="0" smtClean="0"/>
              <a:t>to prepare </a:t>
            </a:r>
            <a:r>
              <a:rPr lang="en-US" dirty="0"/>
              <a:t>some </a:t>
            </a:r>
            <a:r>
              <a:rPr lang="en-US" b="1" dirty="0"/>
              <a:t>stories</a:t>
            </a:r>
            <a:r>
              <a:rPr lang="en-US" dirty="0"/>
              <a:t> for the </a:t>
            </a:r>
            <a:r>
              <a:rPr lang="en-US" u="sng" dirty="0"/>
              <a:t>upcoming iteration </a:t>
            </a:r>
            <a:r>
              <a:rPr lang="en-US" dirty="0"/>
              <a:t>during one or more sessions </a:t>
            </a:r>
            <a:r>
              <a:rPr lang="en-US" dirty="0" smtClean="0"/>
              <a:t>in the </a:t>
            </a:r>
            <a:r>
              <a:rPr lang="en-US" dirty="0"/>
              <a:t>middle of the iteration. </a:t>
            </a:r>
            <a:endParaRPr lang="en-US" dirty="0" smtClean="0"/>
          </a:p>
          <a:p>
            <a:r>
              <a:rPr lang="en-US" dirty="0" smtClean="0"/>
              <a:t>The </a:t>
            </a:r>
            <a:r>
              <a:rPr lang="en-US" b="1" dirty="0"/>
              <a:t>purpose</a:t>
            </a:r>
            <a:r>
              <a:rPr lang="en-US" dirty="0"/>
              <a:t> of these meetings is to </a:t>
            </a:r>
            <a:r>
              <a:rPr lang="en-US" b="1" dirty="0"/>
              <a:t>refine</a:t>
            </a:r>
            <a:r>
              <a:rPr lang="en-US" dirty="0"/>
              <a:t> </a:t>
            </a:r>
            <a:r>
              <a:rPr lang="en-US" dirty="0" smtClean="0"/>
              <a:t>enough </a:t>
            </a:r>
            <a:r>
              <a:rPr lang="en-US" b="1" dirty="0" smtClean="0"/>
              <a:t>stories</a:t>
            </a:r>
            <a:r>
              <a:rPr lang="en-US" dirty="0" smtClean="0"/>
              <a:t> </a:t>
            </a:r>
            <a:r>
              <a:rPr lang="en-US" dirty="0"/>
              <a:t>so the </a:t>
            </a:r>
            <a:r>
              <a:rPr lang="en-US" b="1" dirty="0"/>
              <a:t>team</a:t>
            </a:r>
            <a:r>
              <a:rPr lang="en-US" dirty="0"/>
              <a:t> </a:t>
            </a:r>
            <a:r>
              <a:rPr lang="en-US" b="1" u="sng" dirty="0"/>
              <a:t>understands</a:t>
            </a:r>
            <a:r>
              <a:rPr lang="en-US" dirty="0"/>
              <a:t> </a:t>
            </a:r>
            <a:r>
              <a:rPr lang="en-US" b="1" dirty="0"/>
              <a:t>what</a:t>
            </a:r>
            <a:r>
              <a:rPr lang="en-US" dirty="0"/>
              <a:t> the stories are and </a:t>
            </a:r>
            <a:r>
              <a:rPr lang="en-US" b="1" dirty="0"/>
              <a:t>how large </a:t>
            </a:r>
            <a:r>
              <a:rPr lang="en-US" dirty="0"/>
              <a:t>the stories </a:t>
            </a:r>
            <a:r>
              <a:rPr lang="en-US" dirty="0" smtClean="0"/>
              <a:t>are </a:t>
            </a:r>
            <a:r>
              <a:rPr lang="en-US" b="1" u="sng" dirty="0" smtClean="0"/>
              <a:t>in </a:t>
            </a:r>
            <a:r>
              <a:rPr lang="en-US" b="1" u="sng" dirty="0"/>
              <a:t>relation to each other</a:t>
            </a:r>
            <a:r>
              <a:rPr lang="en-US" dirty="0" smtClean="0"/>
              <a:t>.</a:t>
            </a:r>
          </a:p>
          <a:p>
            <a:r>
              <a:rPr lang="en-US" dirty="0" smtClean="0"/>
              <a:t>Allow </a:t>
            </a:r>
            <a:r>
              <a:rPr lang="en-US" dirty="0"/>
              <a:t>the </a:t>
            </a:r>
            <a:r>
              <a:rPr lang="en-US" b="1" dirty="0"/>
              <a:t>product owner </a:t>
            </a:r>
            <a:r>
              <a:rPr lang="en-US" dirty="0"/>
              <a:t>to </a:t>
            </a:r>
            <a:r>
              <a:rPr lang="en-US" b="1" dirty="0"/>
              <a:t>present story ideas </a:t>
            </a:r>
            <a:r>
              <a:rPr lang="en-US" dirty="0"/>
              <a:t>to </a:t>
            </a:r>
            <a:r>
              <a:rPr lang="en-US" dirty="0" smtClean="0"/>
              <a:t>the </a:t>
            </a:r>
            <a:r>
              <a:rPr lang="en-US" b="1" dirty="0" smtClean="0"/>
              <a:t>team</a:t>
            </a:r>
            <a:r>
              <a:rPr lang="en-US" dirty="0" smtClean="0"/>
              <a:t> </a:t>
            </a:r>
            <a:r>
              <a:rPr lang="en-US" dirty="0"/>
              <a:t>and for the team to learn about the potential challenges or problems in </a:t>
            </a:r>
            <a:r>
              <a:rPr lang="en-US" dirty="0" smtClean="0"/>
              <a:t>the stories</a:t>
            </a:r>
            <a:r>
              <a:rPr lang="en-US" dirty="0"/>
              <a:t>. </a:t>
            </a:r>
            <a:endParaRPr lang="en-US" dirty="0" smtClean="0"/>
          </a:p>
          <a:p>
            <a:r>
              <a:rPr lang="en-US" dirty="0" smtClean="0"/>
              <a:t>If </a:t>
            </a:r>
            <a:r>
              <a:rPr lang="en-US" dirty="0"/>
              <a:t>the </a:t>
            </a:r>
            <a:r>
              <a:rPr lang="en-US" b="1" u="sng" dirty="0"/>
              <a:t>product owner </a:t>
            </a:r>
            <a:r>
              <a:rPr lang="en-US" u="sng" dirty="0"/>
              <a:t>is </a:t>
            </a:r>
            <a:r>
              <a:rPr lang="en-US" b="1" u="sng" dirty="0"/>
              <a:t>unsure</a:t>
            </a:r>
            <a:r>
              <a:rPr lang="en-US" u="sng" dirty="0"/>
              <a:t> </a:t>
            </a:r>
            <a:r>
              <a:rPr lang="en-US" dirty="0"/>
              <a:t>of the </a:t>
            </a:r>
            <a:r>
              <a:rPr lang="en-US" b="1" dirty="0"/>
              <a:t>dependencies</a:t>
            </a:r>
            <a:r>
              <a:rPr lang="en-US" dirty="0"/>
              <a:t>, the product </a:t>
            </a:r>
            <a:r>
              <a:rPr lang="en-US" dirty="0" smtClean="0"/>
              <a:t>owner can </a:t>
            </a:r>
            <a:r>
              <a:rPr lang="en-US" dirty="0"/>
              <a:t>request the </a:t>
            </a:r>
            <a:r>
              <a:rPr lang="en-US" b="1" dirty="0"/>
              <a:t>team</a:t>
            </a:r>
            <a:r>
              <a:rPr lang="en-US" dirty="0"/>
              <a:t> to </a:t>
            </a:r>
            <a:r>
              <a:rPr lang="en-US" b="1" u="sng" dirty="0"/>
              <a:t>spike</a:t>
            </a:r>
            <a:r>
              <a:rPr lang="en-US" dirty="0"/>
              <a:t> the feature in order to understand the risks.</a:t>
            </a:r>
            <a:endParaRPr lang="en-US" dirty="0" smtClean="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p:spTree>
    <p:extLst>
      <p:ext uri="{BB962C8B-B14F-4D97-AF65-F5344CB8AC3E}">
        <p14:creationId xmlns:p14="http://schemas.microsoft.com/office/powerpoint/2010/main" val="139619693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tip</a:t>
            </a:r>
            <a:endParaRPr lang="en-US" b="1" dirty="0"/>
          </a:p>
        </p:txBody>
      </p:sp>
      <p:sp>
        <p:nvSpPr>
          <p:cNvPr id="3" name="Content Placeholder 2"/>
          <p:cNvSpPr>
            <a:spLocks noGrp="1"/>
          </p:cNvSpPr>
          <p:nvPr>
            <p:ph idx="1"/>
          </p:nvPr>
        </p:nvSpPr>
        <p:spPr/>
        <p:txBody>
          <a:bodyPr/>
          <a:lstStyle/>
          <a:p>
            <a:r>
              <a:rPr lang="en-US" i="1" dirty="0"/>
              <a:t>Consider using </a:t>
            </a:r>
            <a:r>
              <a:rPr lang="en-US" b="1" i="1" dirty="0"/>
              <a:t>impact mapping </a:t>
            </a:r>
            <a:r>
              <a:rPr lang="en-US" i="1" dirty="0"/>
              <a:t>to see how the product fits together</a:t>
            </a:r>
            <a:r>
              <a:rPr lang="en-US" i="1" dirty="0" smtClean="0"/>
              <a:t>.</a:t>
            </a:r>
          </a:p>
          <a:p>
            <a:r>
              <a:rPr lang="en-US" i="1" dirty="0" smtClean="0"/>
              <a:t> Under </a:t>
            </a:r>
            <a:r>
              <a:rPr lang="en-US" i="1" dirty="0"/>
              <a:t>normal circumstances, the </a:t>
            </a:r>
            <a:r>
              <a:rPr lang="en-US" b="1" i="1" dirty="0"/>
              <a:t>product owner </a:t>
            </a:r>
            <a:r>
              <a:rPr lang="en-US" i="1" dirty="0"/>
              <a:t>leads this work. A </a:t>
            </a:r>
            <a:r>
              <a:rPr lang="en-US" b="1" i="1" dirty="0" smtClean="0"/>
              <a:t>servant leader </a:t>
            </a:r>
            <a:r>
              <a:rPr lang="en-US" i="1" dirty="0"/>
              <a:t>can </a:t>
            </a:r>
            <a:r>
              <a:rPr lang="en-US" b="1" i="1" dirty="0"/>
              <a:t>facilitate</a:t>
            </a:r>
            <a:r>
              <a:rPr lang="en-US" i="1" dirty="0"/>
              <a:t> </a:t>
            </a:r>
            <a:r>
              <a:rPr lang="en-US" i="1" u="sng" dirty="0"/>
              <a:t>any necessary meetings </a:t>
            </a:r>
            <a:r>
              <a:rPr lang="en-US" i="1" dirty="0"/>
              <a:t>as a way of serving </a:t>
            </a:r>
            <a:r>
              <a:rPr lang="en-US" i="1" dirty="0" smtClean="0"/>
              <a:t>the project</a:t>
            </a:r>
            <a:r>
              <a:rPr lang="en-US" i="1" dirty="0"/>
              <a:t>.</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p:spTree>
    <p:extLst>
      <p:ext uri="{BB962C8B-B14F-4D97-AF65-F5344CB8AC3E}">
        <p14:creationId xmlns:p14="http://schemas.microsoft.com/office/powerpoint/2010/main" val="374277653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long the refinement should be</a:t>
            </a:r>
          </a:p>
        </p:txBody>
      </p:sp>
      <p:sp>
        <p:nvSpPr>
          <p:cNvPr id="3" name="Content Placeholder 2"/>
          <p:cNvSpPr>
            <a:spLocks noGrp="1"/>
          </p:cNvSpPr>
          <p:nvPr>
            <p:ph idx="1"/>
          </p:nvPr>
        </p:nvSpPr>
        <p:spPr/>
        <p:txBody>
          <a:bodyPr/>
          <a:lstStyle/>
          <a:p>
            <a:r>
              <a:rPr lang="en-US" dirty="0"/>
              <a:t>Many </a:t>
            </a:r>
            <a:r>
              <a:rPr lang="en-US" b="1" dirty="0"/>
              <a:t>iteration-based agile </a:t>
            </a:r>
            <a:r>
              <a:rPr lang="en-US" dirty="0"/>
              <a:t>teams use a </a:t>
            </a:r>
            <a:r>
              <a:rPr lang="en-US" b="1" dirty="0"/>
              <a:t>time-boxed</a:t>
            </a:r>
            <a:r>
              <a:rPr lang="en-US" dirty="0"/>
              <a:t> 1-hour discussion midway through a 2-week iteration</a:t>
            </a:r>
            <a:r>
              <a:rPr lang="en-US" dirty="0" smtClean="0"/>
              <a:t>.</a:t>
            </a:r>
          </a:p>
          <a:p>
            <a:r>
              <a:rPr lang="en-US" b="1" dirty="0" smtClean="0"/>
              <a:t>Just-in-time</a:t>
            </a:r>
            <a:r>
              <a:rPr lang="en-US" dirty="0" smtClean="0"/>
              <a:t> </a:t>
            </a:r>
            <a:r>
              <a:rPr lang="en-US" dirty="0"/>
              <a:t>refinement for </a:t>
            </a:r>
            <a:r>
              <a:rPr lang="en-US" b="1" u="sng" dirty="0"/>
              <a:t>flow-based agile</a:t>
            </a:r>
            <a:r>
              <a:rPr lang="en-US" dirty="0"/>
              <a:t>. The team takes the </a:t>
            </a:r>
            <a:r>
              <a:rPr lang="en-US" dirty="0" smtClean="0"/>
              <a:t>next card </a:t>
            </a:r>
            <a:r>
              <a:rPr lang="en-US" dirty="0"/>
              <a:t>off the to-do column and discusses </a:t>
            </a:r>
            <a:r>
              <a:rPr lang="en-US"/>
              <a:t>it</a:t>
            </a:r>
            <a:r>
              <a:rPr lang="en-US" smtClean="0"/>
              <a:t>.</a:t>
            </a:r>
            <a:endParaRPr lang="en-US" dirty="0" smtClean="0"/>
          </a:p>
          <a:p>
            <a:r>
              <a:rPr lang="en-US" b="1" dirty="0" smtClean="0"/>
              <a:t>Multiple refinement </a:t>
            </a:r>
            <a:r>
              <a:rPr lang="en-US" b="1" dirty="0"/>
              <a:t>discussions </a:t>
            </a:r>
            <a:r>
              <a:rPr lang="en-US" dirty="0"/>
              <a:t>for </a:t>
            </a:r>
            <a:r>
              <a:rPr lang="en-US" b="1" dirty="0"/>
              <a:t>iteration-based agile teams</a:t>
            </a:r>
            <a:r>
              <a:rPr lang="en-US" dirty="0" smtClean="0"/>
              <a:t>. Teams </a:t>
            </a:r>
            <a:r>
              <a:rPr lang="en-US" dirty="0"/>
              <a:t>can use this when they are </a:t>
            </a:r>
            <a:r>
              <a:rPr lang="en-US" b="1" dirty="0"/>
              <a:t>new to the product</a:t>
            </a:r>
            <a:r>
              <a:rPr lang="en-US" dirty="0"/>
              <a:t>, the </a:t>
            </a:r>
            <a:r>
              <a:rPr lang="en-US" b="1" dirty="0" smtClean="0"/>
              <a:t>product area</a:t>
            </a:r>
            <a:r>
              <a:rPr lang="en-US" dirty="0"/>
              <a:t>, or the </a:t>
            </a:r>
            <a:r>
              <a:rPr lang="en-US" b="1" dirty="0"/>
              <a:t>problem domain</a:t>
            </a:r>
            <a:r>
              <a:rPr lang="en-US" dirty="0"/>
              <a:t>.</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29</a:t>
            </a:fld>
            <a:endParaRPr lang="en-US"/>
          </a:p>
        </p:txBody>
      </p:sp>
    </p:spTree>
    <p:extLst>
      <p:ext uri="{BB962C8B-B14F-4D97-AF65-F5344CB8AC3E}">
        <p14:creationId xmlns:p14="http://schemas.microsoft.com/office/powerpoint/2010/main" val="208140454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ways </a:t>
            </a:r>
            <a:r>
              <a:rPr lang="en-US" dirty="0" smtClean="0"/>
              <a:t>to </a:t>
            </a:r>
            <a:r>
              <a:rPr lang="en-US" dirty="0"/>
              <a:t>conduct backlog preparation</a:t>
            </a:r>
            <a:br>
              <a:rPr lang="en-US" dirty="0"/>
            </a:br>
            <a:r>
              <a:rPr lang="en-US" dirty="0"/>
              <a:t>and refinement meetings</a:t>
            </a:r>
          </a:p>
        </p:txBody>
      </p:sp>
      <p:sp>
        <p:nvSpPr>
          <p:cNvPr id="3" name="Content Placeholder 2"/>
          <p:cNvSpPr>
            <a:spLocks noGrp="1"/>
          </p:cNvSpPr>
          <p:nvPr>
            <p:ph idx="1"/>
          </p:nvPr>
        </p:nvSpPr>
        <p:spPr/>
        <p:txBody>
          <a:bodyPr>
            <a:normAutofit/>
          </a:bodyPr>
          <a:lstStyle/>
          <a:p>
            <a:pPr marL="0" indent="0">
              <a:buNone/>
            </a:pPr>
            <a:r>
              <a:rPr lang="en-US" dirty="0"/>
              <a:t>There are many ways for the </a:t>
            </a:r>
            <a:r>
              <a:rPr lang="en-US" b="1" dirty="0"/>
              <a:t>product owner </a:t>
            </a:r>
            <a:r>
              <a:rPr lang="en-US" dirty="0"/>
              <a:t>to conduct </a:t>
            </a:r>
            <a:r>
              <a:rPr lang="en-US" b="1" dirty="0"/>
              <a:t>backlog</a:t>
            </a:r>
            <a:r>
              <a:rPr lang="en-US" dirty="0"/>
              <a:t> </a:t>
            </a:r>
            <a:r>
              <a:rPr lang="en-US" b="1" dirty="0" smtClean="0"/>
              <a:t>preparation</a:t>
            </a:r>
            <a:r>
              <a:rPr lang="en-US" dirty="0" smtClean="0"/>
              <a:t> </a:t>
            </a:r>
            <a:r>
              <a:rPr lang="en-US" u="sng" dirty="0" smtClean="0"/>
              <a:t>and</a:t>
            </a:r>
            <a:r>
              <a:rPr lang="en-US" dirty="0" smtClean="0"/>
              <a:t> </a:t>
            </a:r>
            <a:r>
              <a:rPr lang="en-US" b="1" dirty="0"/>
              <a:t>refinement</a:t>
            </a:r>
            <a:r>
              <a:rPr lang="en-US" dirty="0"/>
              <a:t> meetings, including for example:</a:t>
            </a:r>
          </a:p>
          <a:p>
            <a:r>
              <a:rPr lang="en-US" dirty="0"/>
              <a:t>Encourage the team to work as </a:t>
            </a:r>
            <a:r>
              <a:rPr lang="en-US" b="1" dirty="0"/>
              <a:t>triads</a:t>
            </a:r>
            <a:r>
              <a:rPr lang="en-US" dirty="0"/>
              <a:t> of developer, tester, </a:t>
            </a:r>
            <a:r>
              <a:rPr lang="en-US" dirty="0" smtClean="0"/>
              <a:t>business analyst/product </a:t>
            </a:r>
            <a:r>
              <a:rPr lang="en-US" dirty="0"/>
              <a:t>owner to discuss and write the story.</a:t>
            </a:r>
          </a:p>
          <a:p>
            <a:r>
              <a:rPr lang="en-US" dirty="0"/>
              <a:t>Present the </a:t>
            </a:r>
            <a:r>
              <a:rPr lang="en-US" b="1" dirty="0"/>
              <a:t>overall story concept </a:t>
            </a:r>
            <a:r>
              <a:rPr lang="en-US" dirty="0"/>
              <a:t>to the team. The team discusses </a:t>
            </a:r>
            <a:r>
              <a:rPr lang="en-US" dirty="0" smtClean="0"/>
              <a:t>and </a:t>
            </a:r>
            <a:r>
              <a:rPr lang="en-US" b="1" dirty="0" smtClean="0"/>
              <a:t>refines</a:t>
            </a:r>
            <a:r>
              <a:rPr lang="en-US" dirty="0" smtClean="0"/>
              <a:t> </a:t>
            </a:r>
            <a:r>
              <a:rPr lang="en-US" dirty="0"/>
              <a:t>it </a:t>
            </a:r>
            <a:r>
              <a:rPr lang="en-US" b="1" dirty="0"/>
              <a:t>into</a:t>
            </a:r>
            <a:r>
              <a:rPr lang="en-US" dirty="0"/>
              <a:t> as many </a:t>
            </a:r>
            <a:r>
              <a:rPr lang="en-US" b="1" dirty="0"/>
              <a:t>stories</a:t>
            </a:r>
            <a:r>
              <a:rPr lang="en-US" dirty="0"/>
              <a:t> as required.</a:t>
            </a:r>
          </a:p>
          <a:p>
            <a:r>
              <a:rPr lang="en-US" dirty="0"/>
              <a:t>Work with the team to find various ways to explore and write </a:t>
            </a:r>
            <a:r>
              <a:rPr lang="en-US" dirty="0" smtClean="0"/>
              <a:t>the stories </a:t>
            </a:r>
            <a:r>
              <a:rPr lang="en-US" dirty="0"/>
              <a:t>together, making sure all of the </a:t>
            </a:r>
            <a:r>
              <a:rPr lang="en-US" b="1" dirty="0"/>
              <a:t>stories are small eno</a:t>
            </a:r>
            <a:r>
              <a:rPr lang="en-US" dirty="0"/>
              <a:t>ugh so </a:t>
            </a:r>
            <a:r>
              <a:rPr lang="en-US" dirty="0" smtClean="0"/>
              <a:t>the team </a:t>
            </a:r>
            <a:r>
              <a:rPr lang="en-US" dirty="0"/>
              <a:t>can produce a </a:t>
            </a:r>
            <a:r>
              <a:rPr lang="en-US" b="1" dirty="0"/>
              <a:t>steady flow of completed work</a:t>
            </a:r>
            <a:r>
              <a:rPr lang="en-US" dirty="0"/>
              <a:t>. </a:t>
            </a:r>
            <a:r>
              <a:rPr lang="en-US" u="sng" dirty="0" smtClean="0"/>
              <a:t>Consider becoming </a:t>
            </a:r>
            <a:r>
              <a:rPr lang="en-US" u="sng" dirty="0"/>
              <a:t>able to complete a story at least once a day</a:t>
            </a:r>
            <a:r>
              <a:rPr lang="en-US" dirty="0"/>
              <a:t>.</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p:spTree>
    <p:extLst>
      <p:ext uri="{BB962C8B-B14F-4D97-AF65-F5344CB8AC3E}">
        <p14:creationId xmlns:p14="http://schemas.microsoft.com/office/powerpoint/2010/main" val="361095874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DAILY STANDUPS</a:t>
            </a:r>
          </a:p>
        </p:txBody>
      </p:sp>
      <p:sp>
        <p:nvSpPr>
          <p:cNvPr id="3" name="Content Placeholder 2"/>
          <p:cNvSpPr>
            <a:spLocks noGrp="1"/>
          </p:cNvSpPr>
          <p:nvPr>
            <p:ph idx="1"/>
          </p:nvPr>
        </p:nvSpPr>
        <p:spPr/>
        <p:txBody>
          <a:bodyPr/>
          <a:lstStyle/>
          <a:p>
            <a:r>
              <a:rPr lang="en-US" dirty="0"/>
              <a:t>Teams use standups to </a:t>
            </a:r>
            <a:r>
              <a:rPr lang="en-US" b="1" dirty="0" smtClean="0"/>
              <a:t>micro-commit</a:t>
            </a:r>
            <a:r>
              <a:rPr lang="en-US" dirty="0" smtClean="0"/>
              <a:t> </a:t>
            </a:r>
            <a:r>
              <a:rPr lang="en-US" dirty="0"/>
              <a:t>to each other, </a:t>
            </a:r>
            <a:r>
              <a:rPr lang="en-US" b="1" dirty="0"/>
              <a:t>uncover problems,</a:t>
            </a:r>
            <a:r>
              <a:rPr lang="en-US" dirty="0"/>
              <a:t> </a:t>
            </a:r>
            <a:r>
              <a:rPr lang="en-US" dirty="0" smtClean="0"/>
              <a:t>and </a:t>
            </a:r>
            <a:r>
              <a:rPr lang="en-US" b="1" dirty="0" smtClean="0"/>
              <a:t>ensure </a:t>
            </a:r>
            <a:r>
              <a:rPr lang="en-US" b="1" dirty="0"/>
              <a:t>the work flows smoothly </a:t>
            </a:r>
            <a:r>
              <a:rPr lang="en-US" dirty="0"/>
              <a:t>through the team.</a:t>
            </a:r>
          </a:p>
          <a:p>
            <a:r>
              <a:rPr lang="en-US" b="1" u="sng" dirty="0" smtClean="0"/>
              <a:t>Time-box</a:t>
            </a:r>
            <a:r>
              <a:rPr lang="en-US" dirty="0" smtClean="0"/>
              <a:t> </a:t>
            </a:r>
            <a:r>
              <a:rPr lang="en-US" dirty="0"/>
              <a:t>the standup to no longer than </a:t>
            </a:r>
            <a:r>
              <a:rPr lang="en-US" b="1" dirty="0"/>
              <a:t>15 minutes</a:t>
            </a:r>
            <a:r>
              <a:rPr lang="en-US" dirty="0"/>
              <a:t>. The team “walks” </a:t>
            </a:r>
            <a:r>
              <a:rPr lang="en-US" dirty="0" smtClean="0"/>
              <a:t>the </a:t>
            </a:r>
            <a:r>
              <a:rPr lang="en-US" b="1" dirty="0" smtClean="0"/>
              <a:t>Kanban</a:t>
            </a:r>
            <a:r>
              <a:rPr lang="en-US" dirty="0" smtClean="0"/>
              <a:t> </a:t>
            </a:r>
            <a:r>
              <a:rPr lang="en-US" dirty="0"/>
              <a:t>or </a:t>
            </a:r>
            <a:r>
              <a:rPr lang="en-US" b="1" dirty="0"/>
              <a:t>task board </a:t>
            </a:r>
            <a:r>
              <a:rPr lang="en-US" dirty="0"/>
              <a:t>in some way, and </a:t>
            </a:r>
            <a:r>
              <a:rPr lang="en-US" b="1" u="sng" dirty="0"/>
              <a:t>anyone</a:t>
            </a:r>
            <a:r>
              <a:rPr lang="en-US" dirty="0"/>
              <a:t> from the </a:t>
            </a:r>
            <a:r>
              <a:rPr lang="en-US" b="1" dirty="0"/>
              <a:t>team</a:t>
            </a:r>
            <a:r>
              <a:rPr lang="en-US" dirty="0"/>
              <a:t> </a:t>
            </a:r>
            <a:r>
              <a:rPr lang="en-US" b="1" dirty="0"/>
              <a:t>can facilitate </a:t>
            </a:r>
            <a:r>
              <a:rPr lang="en-US" dirty="0" smtClean="0"/>
              <a:t>the standup</a:t>
            </a:r>
            <a:r>
              <a:rPr lang="en-US" dirty="0"/>
              <a:t>.</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p:spTree>
    <p:extLst>
      <p:ext uri="{BB962C8B-B14F-4D97-AF65-F5344CB8AC3E}">
        <p14:creationId xmlns:p14="http://schemas.microsoft.com/office/powerpoint/2010/main" val="286280417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iteration-based </a:t>
            </a:r>
            <a:r>
              <a:rPr lang="en-US" dirty="0" smtClean="0"/>
              <a:t>agile daily stand-up questions</a:t>
            </a:r>
            <a:endParaRPr lang="en-US" dirty="0"/>
          </a:p>
        </p:txBody>
      </p:sp>
      <p:sp>
        <p:nvSpPr>
          <p:cNvPr id="3" name="Content Placeholder 2"/>
          <p:cNvSpPr>
            <a:spLocks noGrp="1"/>
          </p:cNvSpPr>
          <p:nvPr>
            <p:ph idx="1"/>
          </p:nvPr>
        </p:nvSpPr>
        <p:spPr/>
        <p:txBody>
          <a:bodyPr/>
          <a:lstStyle/>
          <a:p>
            <a:r>
              <a:rPr lang="en-US" dirty="0"/>
              <a:t>What did I complete since the last standup?</a:t>
            </a:r>
          </a:p>
          <a:p>
            <a:r>
              <a:rPr lang="en-US" dirty="0"/>
              <a:t>What am I planning to complete between now and the next standup?</a:t>
            </a:r>
          </a:p>
          <a:p>
            <a:r>
              <a:rPr lang="en-US" dirty="0"/>
              <a:t>What are my impediments (or risks or problems)?</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p:spTree>
    <p:extLst>
      <p:ext uri="{BB962C8B-B14F-4D97-AF65-F5344CB8AC3E}">
        <p14:creationId xmlns:p14="http://schemas.microsoft.com/office/powerpoint/2010/main" val="396655048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t>What do we need to do to advance this piece of work?</a:t>
            </a:r>
          </a:p>
          <a:p>
            <a:r>
              <a:rPr lang="en-US" dirty="0"/>
              <a:t>Is anyone working on anything that is not on the board?</a:t>
            </a:r>
          </a:p>
          <a:p>
            <a:r>
              <a:rPr lang="en-US" dirty="0"/>
              <a:t>What do we need to finish as a team?</a:t>
            </a:r>
          </a:p>
          <a:p>
            <a:r>
              <a:rPr lang="en-US" dirty="0"/>
              <a:t>Are there any bottlenecks or blockers to the flow of work?</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p:sp>
        <p:nvSpPr>
          <p:cNvPr id="7" name="Title 1"/>
          <p:cNvSpPr>
            <a:spLocks noGrp="1"/>
          </p:cNvSpPr>
          <p:nvPr>
            <p:ph type="title"/>
          </p:nvPr>
        </p:nvSpPr>
        <p:spPr>
          <a:xfrm>
            <a:off x="838200" y="365125"/>
            <a:ext cx="10515600" cy="1325563"/>
          </a:xfrm>
        </p:spPr>
        <p:txBody>
          <a:bodyPr/>
          <a:lstStyle/>
          <a:p>
            <a:r>
              <a:rPr lang="en-US" dirty="0" smtClean="0"/>
              <a:t>flow-based agile daily stand-up questions</a:t>
            </a:r>
            <a:endParaRPr lang="en-US" dirty="0"/>
          </a:p>
        </p:txBody>
      </p:sp>
    </p:spTree>
    <p:extLst>
      <p:ext uri="{BB962C8B-B14F-4D97-AF65-F5344CB8AC3E}">
        <p14:creationId xmlns:p14="http://schemas.microsoft.com/office/powerpoint/2010/main" val="119806287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Standup </a:t>
            </a:r>
            <a:r>
              <a:rPr lang="en-US" dirty="0" err="1" smtClean="0"/>
              <a:t>antipatterns</a:t>
            </a:r>
            <a:endParaRPr lang="en-US" dirty="0"/>
          </a:p>
        </p:txBody>
      </p:sp>
      <p:sp>
        <p:nvSpPr>
          <p:cNvPr id="3" name="Content Placeholder 2"/>
          <p:cNvSpPr>
            <a:spLocks noGrp="1"/>
          </p:cNvSpPr>
          <p:nvPr>
            <p:ph idx="1"/>
          </p:nvPr>
        </p:nvSpPr>
        <p:spPr/>
        <p:txBody>
          <a:bodyPr>
            <a:normAutofit/>
          </a:bodyPr>
          <a:lstStyle/>
          <a:p>
            <a:r>
              <a:rPr lang="en-US" dirty="0" smtClean="0"/>
              <a:t>Standups become status meetings</a:t>
            </a:r>
            <a:r>
              <a:rPr lang="en-US" dirty="0"/>
              <a:t>. Teams who have traditionally worked in a predictive </a:t>
            </a:r>
            <a:r>
              <a:rPr lang="en-US" dirty="0" smtClean="0"/>
              <a:t>environment may </a:t>
            </a:r>
            <a:r>
              <a:rPr lang="en-US" dirty="0"/>
              <a:t>tend to fall into this </a:t>
            </a:r>
            <a:r>
              <a:rPr lang="en-US" dirty="0" err="1"/>
              <a:t>antipattern</a:t>
            </a:r>
            <a:r>
              <a:rPr lang="en-US" dirty="0"/>
              <a:t> since they are used to providing a status.</a:t>
            </a:r>
          </a:p>
          <a:p>
            <a:r>
              <a:rPr lang="en-US" dirty="0" smtClean="0"/>
              <a:t>The </a:t>
            </a:r>
            <a:r>
              <a:rPr lang="en-US" dirty="0"/>
              <a:t>team begins to </a:t>
            </a:r>
            <a:r>
              <a:rPr lang="en-US" dirty="0" smtClean="0"/>
              <a:t>solve problems </a:t>
            </a:r>
            <a:r>
              <a:rPr lang="en-US" dirty="0"/>
              <a:t>as they become apparent. Standups are for realizing there are </a:t>
            </a:r>
            <a:r>
              <a:rPr lang="en-US" dirty="0" smtClean="0"/>
              <a:t>problems —</a:t>
            </a:r>
            <a:r>
              <a:rPr lang="en-US" dirty="0"/>
              <a:t>not for solving them. Add the issues to a parking lot, and then create </a:t>
            </a:r>
            <a:r>
              <a:rPr lang="en-US" dirty="0" smtClean="0"/>
              <a:t>another meeting</a:t>
            </a:r>
            <a:r>
              <a:rPr lang="en-US" dirty="0"/>
              <a:t>, which might be right after the standup, and solve problems there.</a:t>
            </a:r>
          </a:p>
          <a:p>
            <a:r>
              <a:rPr lang="en-US" dirty="0" smtClean="0"/>
              <a:t>Standups </a:t>
            </a:r>
            <a:r>
              <a:rPr lang="en-US" dirty="0"/>
              <a:t>can be very useful</a:t>
            </a:r>
            <a:r>
              <a:rPr lang="en-US" dirty="0" smtClean="0"/>
              <a:t>, provided </a:t>
            </a:r>
            <a:r>
              <a:rPr lang="en-US" dirty="0"/>
              <a:t>the nature of the team's work requires intense collaboration. </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34</a:t>
            </a:fld>
            <a:endParaRPr lang="en-US"/>
          </a:p>
        </p:txBody>
      </p:sp>
    </p:spTree>
    <p:extLst>
      <p:ext uri="{BB962C8B-B14F-4D97-AF65-F5344CB8AC3E}">
        <p14:creationId xmlns:p14="http://schemas.microsoft.com/office/powerpoint/2010/main" val="62922948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DEMONSTRATIONS/REVIEWS</a:t>
            </a:r>
          </a:p>
        </p:txBody>
      </p:sp>
      <p:sp>
        <p:nvSpPr>
          <p:cNvPr id="3" name="Content Placeholder 2"/>
          <p:cNvSpPr>
            <a:spLocks noGrp="1"/>
          </p:cNvSpPr>
          <p:nvPr>
            <p:ph idx="1"/>
          </p:nvPr>
        </p:nvSpPr>
        <p:spPr/>
        <p:txBody>
          <a:bodyPr>
            <a:normAutofit/>
          </a:bodyPr>
          <a:lstStyle/>
          <a:p>
            <a:r>
              <a:rPr lang="en-US" dirty="0"/>
              <a:t>As the team completes the features usually in the form of user stories, </a:t>
            </a:r>
            <a:r>
              <a:rPr lang="en-US" dirty="0" smtClean="0"/>
              <a:t>the team </a:t>
            </a:r>
            <a:r>
              <a:rPr lang="en-US" dirty="0"/>
              <a:t>periodically demonstrates the working product. </a:t>
            </a:r>
            <a:endParaRPr lang="en-US" dirty="0" smtClean="0"/>
          </a:p>
          <a:p>
            <a:r>
              <a:rPr lang="en-US" dirty="0" smtClean="0"/>
              <a:t>The </a:t>
            </a:r>
            <a:r>
              <a:rPr lang="en-US" dirty="0"/>
              <a:t>product owner sees </a:t>
            </a:r>
            <a:r>
              <a:rPr lang="en-US" dirty="0" smtClean="0"/>
              <a:t>the demonstration </a:t>
            </a:r>
            <a:r>
              <a:rPr lang="en-US" dirty="0"/>
              <a:t>and accepts or declines stories</a:t>
            </a:r>
            <a:r>
              <a:rPr lang="en-US" dirty="0" smtClean="0"/>
              <a:t>.</a:t>
            </a:r>
          </a:p>
          <a:p>
            <a:r>
              <a:rPr lang="en-US" dirty="0"/>
              <a:t> In iteration-based agile, the team demonstrates all completed work items at </a:t>
            </a:r>
            <a:r>
              <a:rPr lang="en-US" dirty="0" smtClean="0"/>
              <a:t>the end </a:t>
            </a:r>
            <a:r>
              <a:rPr lang="en-US" dirty="0"/>
              <a:t>of the iteration</a:t>
            </a:r>
            <a:r>
              <a:rPr lang="en-US" dirty="0" smtClean="0"/>
              <a:t>.</a:t>
            </a:r>
          </a:p>
          <a:p>
            <a:r>
              <a:rPr lang="en-US" dirty="0"/>
              <a:t>In flow-based agile, the team demonstrates completed </a:t>
            </a:r>
            <a:r>
              <a:rPr lang="en-US" dirty="0" smtClean="0"/>
              <a:t>work when </a:t>
            </a:r>
            <a:r>
              <a:rPr lang="en-US" dirty="0"/>
              <a:t>it is time to do so, usually when enough features have accumulated into </a:t>
            </a:r>
            <a:r>
              <a:rPr lang="en-US" dirty="0" smtClean="0"/>
              <a:t>a set </a:t>
            </a:r>
            <a:r>
              <a:rPr lang="en-US" dirty="0"/>
              <a:t>that is coherent.</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35</a:t>
            </a:fld>
            <a:endParaRPr lang="en-US"/>
          </a:p>
        </p:txBody>
      </p:sp>
    </p:spTree>
    <p:extLst>
      <p:ext uri="{BB962C8B-B14F-4D97-AF65-F5344CB8AC3E}">
        <p14:creationId xmlns:p14="http://schemas.microsoft.com/office/powerpoint/2010/main" val="366667694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gUIDELINES</a:t>
            </a:r>
            <a:endParaRPr lang="en-US" dirty="0"/>
          </a:p>
        </p:txBody>
      </p:sp>
      <p:sp>
        <p:nvSpPr>
          <p:cNvPr id="3" name="Content Placeholder 2"/>
          <p:cNvSpPr>
            <a:spLocks noGrp="1"/>
          </p:cNvSpPr>
          <p:nvPr>
            <p:ph idx="1"/>
          </p:nvPr>
        </p:nvSpPr>
        <p:spPr/>
        <p:txBody>
          <a:bodyPr/>
          <a:lstStyle/>
          <a:p>
            <a:r>
              <a:rPr lang="en-US" dirty="0"/>
              <a:t>A fundamental part of what makes a project agile is the frequent delivery of </a:t>
            </a:r>
            <a:r>
              <a:rPr lang="en-US" dirty="0" smtClean="0"/>
              <a:t>a working </a:t>
            </a:r>
            <a:r>
              <a:rPr lang="en-US" dirty="0"/>
              <a:t>product.</a:t>
            </a:r>
            <a:endParaRPr lang="en-US" dirty="0" smtClean="0"/>
          </a:p>
          <a:p>
            <a:r>
              <a:rPr lang="en-US" dirty="0" smtClean="0"/>
              <a:t>Teams</a:t>
            </a:r>
            <a:r>
              <a:rPr lang="en-US" dirty="0"/>
              <a:t>, including the product owner, need feedback </a:t>
            </a:r>
            <a:r>
              <a:rPr lang="en-US" dirty="0" smtClean="0"/>
              <a:t>to decide </a:t>
            </a:r>
            <a:r>
              <a:rPr lang="en-US" dirty="0"/>
              <a:t>how early to ask for product </a:t>
            </a:r>
            <a:r>
              <a:rPr lang="en-US" dirty="0" smtClean="0"/>
              <a:t>feedback</a:t>
            </a:r>
          </a:p>
          <a:p>
            <a:r>
              <a:rPr lang="en-US" dirty="0"/>
              <a:t>D</a:t>
            </a:r>
            <a:r>
              <a:rPr lang="en-US" dirty="0" smtClean="0"/>
              <a:t>emonstrate </a:t>
            </a:r>
            <a:r>
              <a:rPr lang="en-US" dirty="0"/>
              <a:t>whatever the team has as a </a:t>
            </a:r>
            <a:r>
              <a:rPr lang="en-US" dirty="0" smtClean="0"/>
              <a:t>working product </a:t>
            </a:r>
            <a:r>
              <a:rPr lang="en-US" dirty="0"/>
              <a:t>at least once every 2 </a:t>
            </a:r>
            <a:r>
              <a:rPr lang="en-US" dirty="0" smtClean="0"/>
              <a:t>weeks</a:t>
            </a:r>
          </a:p>
          <a:p>
            <a:endParaRPr lang="en-US" dirty="0" smtClean="0"/>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36</a:t>
            </a:fld>
            <a:endParaRPr lang="en-US"/>
          </a:p>
        </p:txBody>
      </p:sp>
    </p:spTree>
    <p:extLst>
      <p:ext uri="{BB962C8B-B14F-4D97-AF65-F5344CB8AC3E}">
        <p14:creationId xmlns:p14="http://schemas.microsoft.com/office/powerpoint/2010/main" val="416349042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PLANNING FOR ITERATION-BASED AGILE</a:t>
            </a:r>
          </a:p>
        </p:txBody>
      </p:sp>
      <p:sp>
        <p:nvSpPr>
          <p:cNvPr id="3" name="Content Placeholder 2"/>
          <p:cNvSpPr>
            <a:spLocks noGrp="1"/>
          </p:cNvSpPr>
          <p:nvPr>
            <p:ph idx="1"/>
          </p:nvPr>
        </p:nvSpPr>
        <p:spPr/>
        <p:txBody>
          <a:bodyPr>
            <a:normAutofit/>
          </a:bodyPr>
          <a:lstStyle/>
          <a:p>
            <a:r>
              <a:rPr lang="en-US" dirty="0" smtClean="0"/>
              <a:t>Teams </a:t>
            </a:r>
            <a:r>
              <a:rPr lang="en-US" dirty="0"/>
              <a:t>consider their story size so they do not try to commit to </a:t>
            </a:r>
            <a:r>
              <a:rPr lang="en-US" dirty="0" smtClean="0"/>
              <a:t>more stories </a:t>
            </a:r>
            <a:r>
              <a:rPr lang="en-US" dirty="0"/>
              <a:t>than there is team capacity to complete within one iteration</a:t>
            </a:r>
            <a:r>
              <a:rPr lang="en-US" dirty="0" smtClean="0"/>
              <a:t>.</a:t>
            </a:r>
          </a:p>
          <a:p>
            <a:r>
              <a:rPr lang="en-US" dirty="0" smtClean="0"/>
              <a:t>When teams </a:t>
            </a:r>
            <a:r>
              <a:rPr lang="en-US" dirty="0"/>
              <a:t>have a reduced capacity, they will only plan for work that meets </a:t>
            </a:r>
            <a:r>
              <a:rPr lang="en-US" dirty="0" smtClean="0"/>
              <a:t>that capacity.</a:t>
            </a:r>
          </a:p>
          <a:p>
            <a:r>
              <a:rPr lang="en-US" dirty="0"/>
              <a:t>Teams estimate what they can complete, which is a measure </a:t>
            </a:r>
            <a:r>
              <a:rPr lang="en-US" dirty="0" smtClean="0"/>
              <a:t>of capacity</a:t>
            </a:r>
          </a:p>
          <a:p>
            <a:r>
              <a:rPr lang="en-US" dirty="0"/>
              <a:t>Agile teams do not plan just once in one single chunk. Instead, agile </a:t>
            </a:r>
            <a:r>
              <a:rPr lang="en-US" dirty="0" smtClean="0"/>
              <a:t>teams plan </a:t>
            </a:r>
            <a:r>
              <a:rPr lang="en-US" dirty="0"/>
              <a:t>a little, deliver, learn, and then </a:t>
            </a:r>
            <a:r>
              <a:rPr lang="en-US" dirty="0" err="1"/>
              <a:t>replan</a:t>
            </a:r>
            <a:r>
              <a:rPr lang="en-US" dirty="0"/>
              <a:t> a little more in an ongoing cycle.</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37</a:t>
            </a:fld>
            <a:endParaRPr lang="en-US"/>
          </a:p>
        </p:txBody>
      </p:sp>
    </p:spTree>
    <p:extLst>
      <p:ext uri="{BB962C8B-B14F-4D97-AF65-F5344CB8AC3E}">
        <p14:creationId xmlns:p14="http://schemas.microsoft.com/office/powerpoint/2010/main" val="159850767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EXECUTION PRACTICES THAT HELP TEAMS </a:t>
            </a:r>
            <a:r>
              <a:rPr lang="en-US" dirty="0" smtClean="0"/>
              <a:t> DELIVER VALUE</a:t>
            </a:r>
            <a:endParaRPr lang="en-US" dirty="0"/>
          </a:p>
        </p:txBody>
      </p:sp>
      <p:sp>
        <p:nvSpPr>
          <p:cNvPr id="3" name="Content Placeholder 2"/>
          <p:cNvSpPr>
            <a:spLocks noGrp="1"/>
          </p:cNvSpPr>
          <p:nvPr>
            <p:ph idx="1"/>
          </p:nvPr>
        </p:nvSpPr>
        <p:spPr/>
        <p:txBody>
          <a:bodyPr/>
          <a:lstStyle/>
          <a:p>
            <a:r>
              <a:rPr lang="en-US" dirty="0"/>
              <a:t>If the team does not pay attention to quality, it will soon become impossible </a:t>
            </a:r>
            <a:r>
              <a:rPr lang="en-US" dirty="0" smtClean="0"/>
              <a:t>to release </a:t>
            </a:r>
            <a:r>
              <a:rPr lang="en-US" dirty="0"/>
              <a:t>anything rapidly</a:t>
            </a:r>
            <a:r>
              <a:rPr lang="en-US" dirty="0" smtClean="0"/>
              <a:t>.</a:t>
            </a:r>
          </a:p>
          <a:p>
            <a:r>
              <a:rPr lang="en-US" dirty="0"/>
              <a:t>The following technical practices, many of which come from </a:t>
            </a:r>
            <a:r>
              <a:rPr lang="en-US" dirty="0" err="1" smtClean="0"/>
              <a:t>eXtreme</a:t>
            </a:r>
            <a:r>
              <a:rPr lang="en-US" dirty="0" smtClean="0"/>
              <a:t> Programming</a:t>
            </a:r>
            <a:r>
              <a:rPr lang="en-US" dirty="0"/>
              <a:t>, may help the team to deliver at their maximum speed</a:t>
            </a:r>
            <a:r>
              <a:rPr lang="en-US" dirty="0" smtClean="0"/>
              <a:t>:</a:t>
            </a:r>
          </a:p>
          <a:p>
            <a:pPr lvl="1"/>
            <a:r>
              <a:rPr lang="en-US" b="1" dirty="0" smtClean="0"/>
              <a:t>Continuous integration</a:t>
            </a:r>
          </a:p>
          <a:p>
            <a:pPr lvl="1"/>
            <a:r>
              <a:rPr lang="en-US" b="1" dirty="0"/>
              <a:t>Test at all </a:t>
            </a:r>
            <a:r>
              <a:rPr lang="en-US" b="1" dirty="0" smtClean="0"/>
              <a:t>levels</a:t>
            </a:r>
          </a:p>
          <a:p>
            <a:pPr lvl="1"/>
            <a:r>
              <a:rPr lang="en-US" b="1" dirty="0"/>
              <a:t>Acceptance Test-Driven Development (ATDD</a:t>
            </a:r>
            <a:r>
              <a:rPr lang="en-US" b="1" dirty="0" smtClean="0"/>
              <a:t>)</a:t>
            </a:r>
          </a:p>
          <a:p>
            <a:pPr lvl="1"/>
            <a:r>
              <a:rPr lang="en-US" b="1" dirty="0"/>
              <a:t>Test-Driven Development (TDD) and </a:t>
            </a:r>
            <a:r>
              <a:rPr lang="en-US" b="1" dirty="0" smtClean="0"/>
              <a:t>Behavior-Driven Development </a:t>
            </a:r>
            <a:r>
              <a:rPr lang="en-US" b="1" dirty="0"/>
              <a:t>(BDD</a:t>
            </a:r>
            <a:r>
              <a:rPr lang="en-US" b="1" dirty="0" smtClean="0"/>
              <a:t>)</a:t>
            </a:r>
          </a:p>
          <a:p>
            <a:pPr lvl="1"/>
            <a:r>
              <a:rPr lang="en-US" b="1" dirty="0"/>
              <a:t>Spikes (</a:t>
            </a:r>
            <a:r>
              <a:rPr lang="en-US" b="1" dirty="0" err="1"/>
              <a:t>timeboxed</a:t>
            </a:r>
            <a:r>
              <a:rPr lang="en-US" b="1" dirty="0"/>
              <a:t> research or experiments)</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38</a:t>
            </a:fld>
            <a:endParaRPr lang="en-US"/>
          </a:p>
        </p:txBody>
      </p:sp>
    </p:spTree>
    <p:extLst>
      <p:ext uri="{BB962C8B-B14F-4D97-AF65-F5344CB8AC3E}">
        <p14:creationId xmlns:p14="http://schemas.microsoft.com/office/powerpoint/2010/main" val="26920750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Continuous </a:t>
            </a:r>
            <a:r>
              <a:rPr lang="en-US" b="1" dirty="0" smtClean="0"/>
              <a:t>integration</a:t>
            </a:r>
            <a:endParaRPr lang="en-US" dirty="0"/>
          </a:p>
        </p:txBody>
      </p:sp>
      <p:sp>
        <p:nvSpPr>
          <p:cNvPr id="3" name="Content Placeholder 2"/>
          <p:cNvSpPr>
            <a:spLocks noGrp="1"/>
          </p:cNvSpPr>
          <p:nvPr>
            <p:ph idx="1"/>
          </p:nvPr>
        </p:nvSpPr>
        <p:spPr/>
        <p:txBody>
          <a:bodyPr/>
          <a:lstStyle/>
          <a:p>
            <a:r>
              <a:rPr lang="en-US" dirty="0" smtClean="0"/>
              <a:t>Perform </a:t>
            </a:r>
            <a:r>
              <a:rPr lang="en-US" dirty="0"/>
              <a:t>frequent incorporation of work </a:t>
            </a:r>
            <a:r>
              <a:rPr lang="en-US" dirty="0" smtClean="0"/>
              <a:t>into the </a:t>
            </a:r>
            <a:r>
              <a:rPr lang="en-US" dirty="0"/>
              <a:t>whole, no matter the product, and then retest to determine that </a:t>
            </a:r>
            <a:r>
              <a:rPr lang="en-US" dirty="0" smtClean="0"/>
              <a:t>the entire </a:t>
            </a:r>
            <a:r>
              <a:rPr lang="en-US" dirty="0"/>
              <a:t>product still works as intended.</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39</a:t>
            </a:fld>
            <a:endParaRPr lang="en-US"/>
          </a:p>
        </p:txBody>
      </p:sp>
      <mc:AlternateContent xmlns:mc="http://schemas.openxmlformats.org/markup-compatibility/2006" xmlns:p14="http://schemas.microsoft.com/office/powerpoint/2010/main">
        <mc:Choice Requires="p14">
          <p:contentPart p14:bwMode="auto" r:id="rId2">
            <p14:nvContentPartPr>
              <p14:cNvPr id="7" name="Ink 6"/>
              <p14:cNvContentPartPr/>
              <p14:nvPr/>
            </p14:nvContentPartPr>
            <p14:xfrm>
              <a:off x="8629920" y="5363640"/>
              <a:ext cx="44280" cy="26640"/>
            </p14:xfrm>
          </p:contentPart>
        </mc:Choice>
        <mc:Fallback xmlns="">
          <p:pic>
            <p:nvPicPr>
              <p:cNvPr id="7" name="Ink 6"/>
              <p:cNvPicPr/>
              <p:nvPr/>
            </p:nvPicPr>
            <p:blipFill>
              <a:blip r:embed="rId3"/>
              <a:stretch>
                <a:fillRect/>
              </a:stretch>
            </p:blipFill>
            <p:spPr>
              <a:xfrm>
                <a:off x="8623440" y="5360040"/>
                <a:ext cx="54360" cy="36720"/>
              </a:xfrm>
              <a:prstGeom prst="rect">
                <a:avLst/>
              </a:prstGeom>
            </p:spPr>
          </p:pic>
        </mc:Fallback>
      </mc:AlternateContent>
    </p:spTree>
    <p:extLst>
      <p:ext uri="{BB962C8B-B14F-4D97-AF65-F5344CB8AC3E}">
        <p14:creationId xmlns:p14="http://schemas.microsoft.com/office/powerpoint/2010/main" val="348019560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Test at all </a:t>
            </a:r>
            <a:r>
              <a:rPr lang="en-US" b="1" dirty="0" smtClean="0"/>
              <a:t>levels</a:t>
            </a:r>
            <a:endParaRPr lang="en-US" dirty="0"/>
          </a:p>
        </p:txBody>
      </p:sp>
      <p:sp>
        <p:nvSpPr>
          <p:cNvPr id="3" name="Content Placeholder 2"/>
          <p:cNvSpPr>
            <a:spLocks noGrp="1"/>
          </p:cNvSpPr>
          <p:nvPr>
            <p:ph idx="1"/>
          </p:nvPr>
        </p:nvSpPr>
        <p:spPr/>
        <p:txBody>
          <a:bodyPr>
            <a:normAutofit fontScale="92500"/>
          </a:bodyPr>
          <a:lstStyle/>
          <a:p>
            <a:r>
              <a:rPr lang="en-US" dirty="0" smtClean="0"/>
              <a:t>Employ </a:t>
            </a:r>
            <a:r>
              <a:rPr lang="en-US" dirty="0"/>
              <a:t>system-level testing for </a:t>
            </a:r>
            <a:r>
              <a:rPr lang="en-US" dirty="0" smtClean="0"/>
              <a:t>end-to-end information </a:t>
            </a:r>
            <a:r>
              <a:rPr lang="en-US" dirty="0"/>
              <a:t>and unit testing for the building blocks. </a:t>
            </a:r>
            <a:endParaRPr lang="en-US" dirty="0" smtClean="0"/>
          </a:p>
          <a:p>
            <a:r>
              <a:rPr lang="en-US" dirty="0" smtClean="0"/>
              <a:t>In </a:t>
            </a:r>
            <a:r>
              <a:rPr lang="en-US" dirty="0"/>
              <a:t>between</a:t>
            </a:r>
            <a:r>
              <a:rPr lang="en-US" dirty="0" smtClean="0"/>
              <a:t>, understand </a:t>
            </a:r>
            <a:r>
              <a:rPr lang="en-US" dirty="0"/>
              <a:t>if there is a need for integration testing and where. </a:t>
            </a:r>
            <a:endParaRPr lang="en-US" dirty="0" smtClean="0"/>
          </a:p>
          <a:p>
            <a:r>
              <a:rPr lang="en-US" dirty="0" smtClean="0"/>
              <a:t>Teams find </a:t>
            </a:r>
            <a:r>
              <a:rPr lang="en-US" dirty="0"/>
              <a:t>smoke testing helpful as a first look at whether the work </a:t>
            </a:r>
            <a:r>
              <a:rPr lang="en-US" dirty="0" smtClean="0"/>
              <a:t>product is </a:t>
            </a:r>
            <a:r>
              <a:rPr lang="en-US" dirty="0"/>
              <a:t>any good. </a:t>
            </a:r>
            <a:endParaRPr lang="en-US" dirty="0" smtClean="0"/>
          </a:p>
          <a:p>
            <a:r>
              <a:rPr lang="en-US" dirty="0" smtClean="0"/>
              <a:t>Teams </a:t>
            </a:r>
            <a:r>
              <a:rPr lang="en-US" dirty="0"/>
              <a:t>have found that deciding when to run </a:t>
            </a:r>
            <a:r>
              <a:rPr lang="en-US" dirty="0" smtClean="0"/>
              <a:t>regression tests </a:t>
            </a:r>
            <a:r>
              <a:rPr lang="en-US" dirty="0"/>
              <a:t>and which ones helps them maintain product quality with </a:t>
            </a:r>
            <a:r>
              <a:rPr lang="en-US" dirty="0" smtClean="0"/>
              <a:t>good build </a:t>
            </a:r>
            <a:r>
              <a:rPr lang="en-US" dirty="0"/>
              <a:t>performance</a:t>
            </a:r>
            <a:r>
              <a:rPr lang="en-US" dirty="0" smtClean="0"/>
              <a:t>.</a:t>
            </a:r>
          </a:p>
          <a:p>
            <a:r>
              <a:rPr lang="en-US" dirty="0" smtClean="0"/>
              <a:t> </a:t>
            </a:r>
            <a:r>
              <a:rPr lang="en-US" dirty="0"/>
              <a:t>Agile teams have a strong preference </a:t>
            </a:r>
            <a:r>
              <a:rPr lang="en-US" dirty="0" smtClean="0"/>
              <a:t>for automated </a:t>
            </a:r>
            <a:r>
              <a:rPr lang="en-US" dirty="0"/>
              <a:t>tests so they can build and maintain a momentum </a:t>
            </a:r>
            <a:r>
              <a:rPr lang="en-US" dirty="0" smtClean="0"/>
              <a:t>of delivery</a:t>
            </a:r>
            <a:r>
              <a:rPr lang="en-US" dirty="0"/>
              <a:t>.</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40</a:t>
            </a:fld>
            <a:endParaRPr lang="en-US"/>
          </a:p>
        </p:txBody>
      </p:sp>
    </p:spTree>
    <p:extLst>
      <p:ext uri="{BB962C8B-B14F-4D97-AF65-F5344CB8AC3E}">
        <p14:creationId xmlns:p14="http://schemas.microsoft.com/office/powerpoint/2010/main" val="280684595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Acceptance Test-Driven Development (ATDD</a:t>
            </a:r>
            <a:r>
              <a:rPr lang="en-US" b="1" dirty="0" smtClean="0"/>
              <a:t>)</a:t>
            </a:r>
            <a:endParaRPr lang="en-US" dirty="0"/>
          </a:p>
        </p:txBody>
      </p:sp>
      <p:sp>
        <p:nvSpPr>
          <p:cNvPr id="3" name="Content Placeholder 2"/>
          <p:cNvSpPr>
            <a:spLocks noGrp="1"/>
          </p:cNvSpPr>
          <p:nvPr>
            <p:ph idx="1"/>
          </p:nvPr>
        </p:nvSpPr>
        <p:spPr/>
        <p:txBody>
          <a:bodyPr/>
          <a:lstStyle/>
          <a:p>
            <a:r>
              <a:rPr lang="en-US" dirty="0" smtClean="0"/>
              <a:t>In </a:t>
            </a:r>
            <a:r>
              <a:rPr lang="en-US" dirty="0"/>
              <a:t>ATDD, </a:t>
            </a:r>
            <a:r>
              <a:rPr lang="en-US" dirty="0" smtClean="0"/>
              <a:t>the entire </a:t>
            </a:r>
            <a:r>
              <a:rPr lang="en-US" dirty="0"/>
              <a:t>team gets together and discusses the acceptance criteria for </a:t>
            </a:r>
            <a:r>
              <a:rPr lang="en-US" dirty="0" smtClean="0"/>
              <a:t>a work </a:t>
            </a:r>
            <a:r>
              <a:rPr lang="en-US" dirty="0"/>
              <a:t>product. </a:t>
            </a:r>
            <a:endParaRPr lang="en-US" dirty="0" smtClean="0"/>
          </a:p>
          <a:p>
            <a:r>
              <a:rPr lang="en-US" dirty="0" smtClean="0"/>
              <a:t>Then </a:t>
            </a:r>
            <a:r>
              <a:rPr lang="en-US" dirty="0"/>
              <a:t>the team creates the tests, which allows the </a:t>
            </a:r>
            <a:r>
              <a:rPr lang="en-US" dirty="0" smtClean="0"/>
              <a:t>team to </a:t>
            </a:r>
            <a:r>
              <a:rPr lang="en-US" dirty="0"/>
              <a:t>write just enough code and automated tests to meet the criteria. </a:t>
            </a:r>
            <a:endParaRPr lang="en-US" dirty="0" smtClean="0"/>
          </a:p>
          <a:p>
            <a:r>
              <a:rPr lang="en-US" dirty="0" smtClean="0"/>
              <a:t>For non-software projects, consider how to test the work as the team completes </a:t>
            </a:r>
            <a:r>
              <a:rPr lang="en-US" dirty="0"/>
              <a:t>chunks of value.</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41</a:t>
            </a:fld>
            <a:endParaRPr lang="en-US"/>
          </a:p>
        </p:txBody>
      </p:sp>
    </p:spTree>
    <p:extLst>
      <p:ext uri="{BB962C8B-B14F-4D97-AF65-F5344CB8AC3E}">
        <p14:creationId xmlns:p14="http://schemas.microsoft.com/office/powerpoint/2010/main" val="31965505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Test-Driven Development (TDD) and </a:t>
            </a:r>
            <a:r>
              <a:rPr lang="en-US" b="1" dirty="0" smtClean="0"/>
              <a:t>Behavior-Driven Development </a:t>
            </a:r>
            <a:r>
              <a:rPr lang="en-US" b="1" dirty="0"/>
              <a:t>(BDD</a:t>
            </a:r>
            <a:r>
              <a:rPr lang="en-US" b="1" dirty="0" smtClean="0"/>
              <a:t>)</a:t>
            </a:r>
            <a:endParaRPr lang="en-US" dirty="0"/>
          </a:p>
        </p:txBody>
      </p:sp>
      <p:sp>
        <p:nvSpPr>
          <p:cNvPr id="3" name="Content Placeholder 2"/>
          <p:cNvSpPr>
            <a:spLocks noGrp="1"/>
          </p:cNvSpPr>
          <p:nvPr>
            <p:ph idx="1"/>
          </p:nvPr>
        </p:nvSpPr>
        <p:spPr/>
        <p:txBody>
          <a:bodyPr/>
          <a:lstStyle/>
          <a:p>
            <a:r>
              <a:rPr lang="en-US" dirty="0" smtClean="0"/>
              <a:t>Writing </a:t>
            </a:r>
            <a:r>
              <a:rPr lang="en-US" dirty="0"/>
              <a:t>automated tests before </a:t>
            </a:r>
            <a:r>
              <a:rPr lang="en-US" dirty="0" smtClean="0"/>
              <a:t>writing/creating the </a:t>
            </a:r>
            <a:r>
              <a:rPr lang="en-US" dirty="0"/>
              <a:t>product actually helps people design and mistake-proof </a:t>
            </a:r>
            <a:r>
              <a:rPr lang="en-US" dirty="0" smtClean="0"/>
              <a:t>the product</a:t>
            </a:r>
            <a:r>
              <a:rPr lang="en-US" dirty="0"/>
              <a:t>. </a:t>
            </a:r>
            <a:endParaRPr lang="en-US" dirty="0" smtClean="0"/>
          </a:p>
          <a:p>
            <a:r>
              <a:rPr lang="en-US" dirty="0" smtClean="0"/>
              <a:t>For </a:t>
            </a:r>
            <a:r>
              <a:rPr lang="en-US" dirty="0"/>
              <a:t>non-software projects, consider how to “test-drive” </a:t>
            </a:r>
            <a:r>
              <a:rPr lang="en-US" dirty="0" smtClean="0"/>
              <a:t>the team's </a:t>
            </a:r>
            <a:r>
              <a:rPr lang="en-US" dirty="0"/>
              <a:t>designs. </a:t>
            </a:r>
            <a:endParaRPr lang="en-US" dirty="0" smtClean="0"/>
          </a:p>
          <a:p>
            <a:r>
              <a:rPr lang="en-US" dirty="0" smtClean="0"/>
              <a:t>Hardware </a:t>
            </a:r>
            <a:r>
              <a:rPr lang="en-US" dirty="0"/>
              <a:t>and mechanical projects often </a:t>
            </a:r>
            <a:r>
              <a:rPr lang="en-US" dirty="0" smtClean="0"/>
              <a:t>use simulations </a:t>
            </a:r>
            <a:r>
              <a:rPr lang="en-US" dirty="0"/>
              <a:t>for interim tests of their designs.</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42</a:t>
            </a:fld>
            <a:endParaRPr lang="en-US"/>
          </a:p>
        </p:txBody>
      </p:sp>
    </p:spTree>
    <p:extLst>
      <p:ext uri="{BB962C8B-B14F-4D97-AF65-F5344CB8AC3E}">
        <p14:creationId xmlns:p14="http://schemas.microsoft.com/office/powerpoint/2010/main" val="117884048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Spikes (</a:t>
            </a:r>
            <a:r>
              <a:rPr lang="en-US" b="1" dirty="0" err="1"/>
              <a:t>timeboxed</a:t>
            </a:r>
            <a:r>
              <a:rPr lang="en-US" b="1" dirty="0"/>
              <a:t> research or </a:t>
            </a:r>
            <a:r>
              <a:rPr lang="en-US" b="1" dirty="0" smtClean="0"/>
              <a:t> Experiments)</a:t>
            </a:r>
            <a:endParaRPr lang="en-US" dirty="0"/>
          </a:p>
        </p:txBody>
      </p:sp>
      <p:sp>
        <p:nvSpPr>
          <p:cNvPr id="3" name="Content Placeholder 2"/>
          <p:cNvSpPr>
            <a:spLocks noGrp="1"/>
          </p:cNvSpPr>
          <p:nvPr>
            <p:ph idx="1"/>
          </p:nvPr>
        </p:nvSpPr>
        <p:spPr/>
        <p:txBody>
          <a:bodyPr/>
          <a:lstStyle/>
          <a:p>
            <a:r>
              <a:rPr lang="en-US" dirty="0" smtClean="0"/>
              <a:t>Spikes </a:t>
            </a:r>
            <a:r>
              <a:rPr lang="en-US" dirty="0"/>
              <a:t>are useful </a:t>
            </a:r>
            <a:r>
              <a:rPr lang="en-US" dirty="0" smtClean="0"/>
              <a:t>for learning </a:t>
            </a:r>
            <a:r>
              <a:rPr lang="en-US" dirty="0"/>
              <a:t>and may be used in circumstances such as: estimation</a:t>
            </a:r>
            <a:r>
              <a:rPr lang="en-US" dirty="0" smtClean="0"/>
              <a:t>, acceptance </a:t>
            </a:r>
            <a:r>
              <a:rPr lang="en-US" dirty="0"/>
              <a:t>criteria definition, and understanding the flow of a </a:t>
            </a:r>
            <a:r>
              <a:rPr lang="en-US" dirty="0" smtClean="0"/>
              <a:t>user's action </a:t>
            </a:r>
            <a:r>
              <a:rPr lang="en-US" dirty="0"/>
              <a:t>through the product. </a:t>
            </a:r>
            <a:endParaRPr lang="en-US" dirty="0" smtClean="0"/>
          </a:p>
          <a:p>
            <a:r>
              <a:rPr lang="en-US" dirty="0" smtClean="0"/>
              <a:t>Spikes </a:t>
            </a:r>
            <a:r>
              <a:rPr lang="en-US" dirty="0"/>
              <a:t>are helpful when the team needs </a:t>
            </a:r>
            <a:r>
              <a:rPr lang="en-US" dirty="0" smtClean="0"/>
              <a:t>to learn </a:t>
            </a:r>
            <a:r>
              <a:rPr lang="en-US" dirty="0"/>
              <a:t>some critical technical or functional element.</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43</a:t>
            </a:fld>
            <a:endParaRPr lang="en-US"/>
          </a:p>
        </p:txBody>
      </p:sp>
    </p:spTree>
    <p:extLst>
      <p:ext uri="{BB962C8B-B14F-4D97-AF65-F5344CB8AC3E}">
        <p14:creationId xmlns:p14="http://schemas.microsoft.com/office/powerpoint/2010/main" val="282044428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HOW ITERATIONS AND INCREMENTS HELP </a:t>
            </a:r>
            <a:r>
              <a:rPr lang="en-US" dirty="0" smtClean="0"/>
              <a:t>DELIVER WORKING </a:t>
            </a:r>
            <a:r>
              <a:rPr lang="en-US" dirty="0"/>
              <a:t>PRODUCT</a:t>
            </a:r>
          </a:p>
        </p:txBody>
      </p:sp>
      <p:sp>
        <p:nvSpPr>
          <p:cNvPr id="3" name="Content Placeholder 2"/>
          <p:cNvSpPr>
            <a:spLocks noGrp="1"/>
          </p:cNvSpPr>
          <p:nvPr>
            <p:ph idx="1"/>
          </p:nvPr>
        </p:nvSpPr>
        <p:spPr/>
        <p:txBody>
          <a:bodyPr>
            <a:normAutofit fontScale="92500" lnSpcReduction="10000"/>
          </a:bodyPr>
          <a:lstStyle/>
          <a:p>
            <a:r>
              <a:rPr lang="en-US" dirty="0"/>
              <a:t>Iterations help a team create a cadence for delivery and many kinds </a:t>
            </a:r>
            <a:r>
              <a:rPr lang="en-US" dirty="0" smtClean="0"/>
              <a:t>of feedback</a:t>
            </a:r>
            <a:r>
              <a:rPr lang="en-US" dirty="0"/>
              <a:t>. </a:t>
            </a:r>
            <a:endParaRPr lang="en-US" dirty="0" smtClean="0"/>
          </a:p>
          <a:p>
            <a:r>
              <a:rPr lang="en-US" dirty="0" smtClean="0"/>
              <a:t>Teams </a:t>
            </a:r>
            <a:r>
              <a:rPr lang="en-US" dirty="0"/>
              <a:t>produce increments of value for delivery and feedback. </a:t>
            </a:r>
            <a:endParaRPr lang="en-US" dirty="0" smtClean="0"/>
          </a:p>
          <a:p>
            <a:r>
              <a:rPr lang="en-US" dirty="0" smtClean="0"/>
              <a:t>The first </a:t>
            </a:r>
            <a:r>
              <a:rPr lang="en-US" dirty="0"/>
              <a:t>part of this delivery is a demonstration</a:t>
            </a:r>
            <a:r>
              <a:rPr lang="en-US" dirty="0" smtClean="0"/>
              <a:t>.</a:t>
            </a:r>
          </a:p>
          <a:p>
            <a:r>
              <a:rPr lang="en-US" dirty="0" smtClean="0"/>
              <a:t>Teams </a:t>
            </a:r>
            <a:r>
              <a:rPr lang="en-US" dirty="0"/>
              <a:t>receive feedback about </a:t>
            </a:r>
            <a:r>
              <a:rPr lang="en-US" dirty="0" smtClean="0"/>
              <a:t>how the </a:t>
            </a:r>
            <a:r>
              <a:rPr lang="en-US" dirty="0"/>
              <a:t>product looks and operates through a demo. </a:t>
            </a:r>
            <a:endParaRPr lang="en-US" dirty="0" smtClean="0"/>
          </a:p>
          <a:p>
            <a:r>
              <a:rPr lang="en-US" smtClean="0"/>
              <a:t>Team </a:t>
            </a:r>
            <a:r>
              <a:rPr lang="en-US" dirty="0"/>
              <a:t>members retrospect </a:t>
            </a:r>
            <a:r>
              <a:rPr lang="en-US"/>
              <a:t>to </a:t>
            </a:r>
            <a:r>
              <a:rPr lang="en-US" smtClean="0"/>
              <a:t>see how </a:t>
            </a:r>
            <a:r>
              <a:rPr lang="en-US" dirty="0"/>
              <a:t>they can inspect and adapt their process to succeed.</a:t>
            </a:r>
          </a:p>
          <a:p>
            <a:r>
              <a:rPr lang="en-US" dirty="0"/>
              <a:t>Demonstrations or reviews are a necessary part of the agile project flow.</a:t>
            </a:r>
          </a:p>
          <a:p>
            <a:r>
              <a:rPr lang="en-US" dirty="0"/>
              <a:t>Schedule the demonstration as appropriate for the team's delivery cadence.</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44</a:t>
            </a:fld>
            <a:endParaRPr lang="en-US"/>
          </a:p>
        </p:txBody>
      </p:sp>
    </p:spTree>
    <p:extLst>
      <p:ext uri="{BB962C8B-B14F-4D97-AF65-F5344CB8AC3E}">
        <p14:creationId xmlns:p14="http://schemas.microsoft.com/office/powerpoint/2010/main" val="517366321"/>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4833</TotalTime>
  <Words>3227</Words>
  <Application>Microsoft Office PowerPoint</Application>
  <PresentationFormat>Widescreen</PresentationFormat>
  <Paragraphs>411</Paragraphs>
  <Slides>44</Slides>
  <Notes>16</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44</vt:i4>
      </vt:variant>
    </vt:vector>
  </HeadingPairs>
  <TitlesOfParts>
    <vt:vector size="50" baseType="lpstr">
      <vt:lpstr>Arial</vt:lpstr>
      <vt:lpstr>Calibri</vt:lpstr>
      <vt:lpstr>Calibri Light</vt:lpstr>
      <vt:lpstr>Wingdings</vt:lpstr>
      <vt:lpstr>1_Office Theme</vt:lpstr>
      <vt:lpstr>Office Theme</vt:lpstr>
      <vt:lpstr> PMG 622 Agile Project Management LECTURE 04: IMPLEMENTING AGILE: DELIVERING IN AN AGILE ENVIRONMENT [Part 1 of 2]</vt:lpstr>
      <vt:lpstr>Quick Review and Introduction</vt:lpstr>
      <vt:lpstr>The agile mindset</vt:lpstr>
      <vt:lpstr>Agile Manifesto / “4 Values”</vt:lpstr>
      <vt:lpstr>PowerPoint Presentation</vt:lpstr>
      <vt:lpstr>Characteristics of Four Categories of Life Cycles</vt:lpstr>
      <vt:lpstr>Attributes of Successful Agile Teams [1/2]</vt:lpstr>
      <vt:lpstr>Attributes of Successful Agile Teams [2/2]</vt:lpstr>
      <vt:lpstr>Subject matter experts</vt:lpstr>
      <vt:lpstr>Scrum roles, artifacts &amp; ceremonies</vt:lpstr>
      <vt:lpstr>PowerPoint Presentation</vt:lpstr>
      <vt:lpstr>PowerPoint Presentation</vt:lpstr>
      <vt:lpstr>PowerPoint Presentation</vt:lpstr>
      <vt:lpstr>PowerPoint Presentation</vt:lpstr>
      <vt:lpstr>DELIVERING IN AN AGILE ENVIRONMENT</vt:lpstr>
      <vt:lpstr>Current and last lecture overview</vt:lpstr>
      <vt:lpstr>CHARTER THE PROJECT AND THE TEAM</vt:lpstr>
      <vt:lpstr>PROJECT CHARTER</vt:lpstr>
      <vt:lpstr>TEAM CHARTER</vt:lpstr>
      <vt:lpstr>COMMON AGILE PRACTICES</vt:lpstr>
      <vt:lpstr>RETROSPECTIVES [1/2]</vt:lpstr>
      <vt:lpstr>RETROSPECTIVES [2/2]</vt:lpstr>
      <vt:lpstr>Team members may decide to retrospect at these key times:</vt:lpstr>
      <vt:lpstr>BACKLOG PREPARATION</vt:lpstr>
      <vt:lpstr>PowerPoint Presentation</vt:lpstr>
      <vt:lpstr>PowerPoint Presentation</vt:lpstr>
      <vt:lpstr>BACKLOG REFINEMENT</vt:lpstr>
      <vt:lpstr>tip</vt:lpstr>
      <vt:lpstr>how long the refinement should be</vt:lpstr>
      <vt:lpstr>ways to conduct backlog preparation and refinement meetings</vt:lpstr>
      <vt:lpstr>DAILY STANDUPS</vt:lpstr>
      <vt:lpstr>iteration-based agile daily stand-up questions</vt:lpstr>
      <vt:lpstr>flow-based agile daily stand-up questions</vt:lpstr>
      <vt:lpstr>Standup antipatterns</vt:lpstr>
      <vt:lpstr>DEMONSTRATIONS/REVIEWS</vt:lpstr>
      <vt:lpstr>gUIDELINES</vt:lpstr>
      <vt:lpstr>PLANNING FOR ITERATION-BASED AGILE</vt:lpstr>
      <vt:lpstr>EXECUTION PRACTICES THAT HELP TEAMS  DELIVER VALUE</vt:lpstr>
      <vt:lpstr>Continuous integration</vt:lpstr>
      <vt:lpstr>Test at all levels</vt:lpstr>
      <vt:lpstr>Acceptance Test-Driven Development (ATDD)</vt:lpstr>
      <vt:lpstr>Test-Driven Development (TDD) and Behavior-Driven Development (BDD)</vt:lpstr>
      <vt:lpstr>Spikes (timeboxed research or  Experiments)</vt:lpstr>
      <vt:lpstr>HOW ITERATIONS AND INCREMENTS HELP DELIVER WORKING PRODUCT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Windows User</cp:lastModifiedBy>
  <cp:revision>554</cp:revision>
  <dcterms:created xsi:type="dcterms:W3CDTF">2020-10-15T07:04:09Z</dcterms:created>
  <dcterms:modified xsi:type="dcterms:W3CDTF">2022-06-16T10:23:31Z</dcterms:modified>
</cp:coreProperties>
</file>