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 id="2147483682" r:id="rId6"/>
  </p:sldMasterIdLst>
  <p:notesMasterIdLst>
    <p:notesMasterId r:id="rId53"/>
  </p:notesMasterIdLst>
  <p:sldIdLst>
    <p:sldId id="480" r:id="rId7"/>
    <p:sldId id="303" r:id="rId8"/>
    <p:sldId id="271" r:id="rId9"/>
    <p:sldId id="704" r:id="rId10"/>
    <p:sldId id="690" r:id="rId11"/>
    <p:sldId id="705" r:id="rId12"/>
    <p:sldId id="772" r:id="rId13"/>
    <p:sldId id="728" r:id="rId14"/>
    <p:sldId id="706" r:id="rId15"/>
    <p:sldId id="707" r:id="rId16"/>
    <p:sldId id="781" r:id="rId17"/>
    <p:sldId id="708" r:id="rId18"/>
    <p:sldId id="709" r:id="rId19"/>
    <p:sldId id="710" r:id="rId20"/>
    <p:sldId id="711" r:id="rId21"/>
    <p:sldId id="777" r:id="rId22"/>
    <p:sldId id="773" r:id="rId23"/>
    <p:sldId id="712" r:id="rId24"/>
    <p:sldId id="716" r:id="rId25"/>
    <p:sldId id="717" r:id="rId26"/>
    <p:sldId id="718" r:id="rId27"/>
    <p:sldId id="719" r:id="rId28"/>
    <p:sldId id="782" r:id="rId29"/>
    <p:sldId id="720" r:id="rId30"/>
    <p:sldId id="721" r:id="rId31"/>
    <p:sldId id="783" r:id="rId32"/>
    <p:sldId id="774" r:id="rId33"/>
    <p:sldId id="778" r:id="rId34"/>
    <p:sldId id="713" r:id="rId35"/>
    <p:sldId id="714" r:id="rId36"/>
    <p:sldId id="785" r:id="rId37"/>
    <p:sldId id="715" r:id="rId38"/>
    <p:sldId id="722" r:id="rId39"/>
    <p:sldId id="775" r:id="rId40"/>
    <p:sldId id="786" r:id="rId41"/>
    <p:sldId id="723" r:id="rId42"/>
    <p:sldId id="724" r:id="rId43"/>
    <p:sldId id="787" r:id="rId44"/>
    <p:sldId id="725" r:id="rId45"/>
    <p:sldId id="784" r:id="rId46"/>
    <p:sldId id="726" r:id="rId47"/>
    <p:sldId id="788" r:id="rId48"/>
    <p:sldId id="776" r:id="rId49"/>
    <p:sldId id="779" r:id="rId50"/>
    <p:sldId id="780"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704"/>
            <p14:sldId id="690"/>
            <p14:sldId id="705"/>
            <p14:sldId id="772"/>
            <p14:sldId id="728"/>
            <p14:sldId id="706"/>
            <p14:sldId id="707"/>
            <p14:sldId id="781"/>
            <p14:sldId id="708"/>
            <p14:sldId id="709"/>
            <p14:sldId id="710"/>
            <p14:sldId id="711"/>
            <p14:sldId id="777"/>
            <p14:sldId id="773"/>
            <p14:sldId id="712"/>
            <p14:sldId id="716"/>
            <p14:sldId id="717"/>
            <p14:sldId id="718"/>
            <p14:sldId id="719"/>
            <p14:sldId id="782"/>
            <p14:sldId id="720"/>
            <p14:sldId id="721"/>
            <p14:sldId id="783"/>
            <p14:sldId id="774"/>
            <p14:sldId id="778"/>
            <p14:sldId id="713"/>
            <p14:sldId id="714"/>
            <p14:sldId id="785"/>
            <p14:sldId id="715"/>
            <p14:sldId id="722"/>
            <p14:sldId id="775"/>
            <p14:sldId id="786"/>
            <p14:sldId id="723"/>
            <p14:sldId id="724"/>
            <p14:sldId id="787"/>
            <p14:sldId id="725"/>
            <p14:sldId id="784"/>
            <p14:sldId id="726"/>
            <p14:sldId id="788"/>
            <p14:sldId id="776"/>
            <p14:sldId id="779"/>
            <p14:sldId id="780"/>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13" autoAdjust="0"/>
    <p:restoredTop sz="93738" autoAdjust="0"/>
  </p:normalViewPr>
  <p:slideViewPr>
    <p:cSldViewPr snapToGrid="0">
      <p:cViewPr varScale="1">
        <p:scale>
          <a:sx n="65" d="100"/>
          <a:sy n="65" d="100"/>
        </p:scale>
        <p:origin x="918"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viewProps" Target="viewProp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notesMaster" Target="notesMasters/notesMaster1.xml"/><Relationship Id="rId5" Type="http://schemas.openxmlformats.org/officeDocument/2006/relationships/slideMaster" Target="slideMasters/slideMaster2.xml"/><Relationship Id="rId19" Type="http://schemas.openxmlformats.org/officeDocument/2006/relationships/slide" Target="slides/slide13.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theme" Target="theme/theme1.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tableStyles" Target="tableStyles.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A4128F-11C6-2483-FDA4-66A36EDF6F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DF1ACB-C01E-BC3E-EAD8-726694A3605F}"/>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57D5DC8B-91EB-FC89-5A26-2BD8FC09705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A7526E7-95BB-1075-C20C-B4704C29D35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54333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656852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784208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117295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58257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576615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68200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16143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73604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694729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862301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179262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298045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63432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44444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71906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207194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267480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7928285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015657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244501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1968907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764509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255822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1828894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3447522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15727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51290627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29668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23367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33742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02796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1.png"/><Relationship Id="rId2" Type="http://schemas.openxmlformats.org/officeDocument/2006/relationships/slideLayout" Target="../slideLayouts/slideLayout16.xml"/><Relationship Id="rId16" Type="http://schemas.openxmlformats.org/officeDocument/2006/relationships/theme" Target="../theme/theme2.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image" Target="../media/image1.png"/><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theme" Target="../theme/theme3.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493472118"/>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6687384"/>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 id="2147483696" r:id="rId14"/>
    <p:sldLayoutId id="2147483697" r:id="rId15"/>
    <p:sldLayoutId id="2147483699"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4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4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242841" y="5325927"/>
            <a:ext cx="3181497"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Rasha B. AL Jerd</a:t>
            </a:r>
          </a:p>
        </p:txBody>
      </p:sp>
      <p:sp>
        <p:nvSpPr>
          <p:cNvPr id="31" name="TextBox 30"/>
          <p:cNvSpPr txBox="1"/>
          <p:nvPr/>
        </p:nvSpPr>
        <p:spPr>
          <a:xfrm>
            <a:off x="104343" y="2133294"/>
            <a:ext cx="6096000" cy="738664"/>
          </a:xfrm>
          <a:prstGeom prst="rect">
            <a:avLst/>
          </a:prstGeom>
          <a:noFill/>
        </p:spPr>
        <p:txBody>
          <a:bodyPr wrap="square" rtlCol="0">
            <a:spAutoFit/>
          </a:bodyPr>
          <a:lstStyle/>
          <a:p>
            <a:r>
              <a:rPr lang="en-US" sz="4200" b="1" dirty="0">
                <a:solidFill>
                  <a:srgbClr val="00B0F0"/>
                </a:solidFill>
                <a:latin typeface="Alexandria" charset="0"/>
                <a:cs typeface="Alexandria" charset="0"/>
              </a:rPr>
              <a:t>Project Cost Management</a:t>
            </a:r>
          </a:p>
        </p:txBody>
      </p:sp>
      <p:sp>
        <p:nvSpPr>
          <p:cNvPr id="34" name="Rectangle: Rounded Corners 33"/>
          <p:cNvSpPr/>
          <p:nvPr/>
        </p:nvSpPr>
        <p:spPr>
          <a:xfrm>
            <a:off x="818038" y="3646383"/>
            <a:ext cx="4255713" cy="82777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8</a:t>
            </a:r>
          </a:p>
        </p:txBody>
      </p:sp>
      <p:sp>
        <p:nvSpPr>
          <p:cNvPr id="46" name="TextBox 45"/>
          <p:cNvSpPr txBox="1"/>
          <p:nvPr/>
        </p:nvSpPr>
        <p:spPr>
          <a:xfrm>
            <a:off x="2277870" y="2972153"/>
            <a:ext cx="1146468"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PMG 213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60" y="-380"/>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1797"/>
    </mc:Choice>
    <mc:Fallback xmlns="">
      <p:transition spd="slow" advTm="4179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840962" y="2785710"/>
            <a:ext cx="6247178"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Cost Management</a:t>
            </a:r>
          </a:p>
        </p:txBody>
      </p:sp>
      <p:sp>
        <p:nvSpPr>
          <p:cNvPr id="10" name="Rectangle: Rounded Corners 9"/>
          <p:cNvSpPr/>
          <p:nvPr/>
        </p:nvSpPr>
        <p:spPr>
          <a:xfrm>
            <a:off x="6513186" y="4095061"/>
            <a:ext cx="406038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8 </a:t>
            </a:r>
          </a:p>
        </p:txBody>
      </p:sp>
      <p:sp>
        <p:nvSpPr>
          <p:cNvPr id="11" name="TextBox 10"/>
          <p:cNvSpPr txBox="1"/>
          <p:nvPr/>
        </p:nvSpPr>
        <p:spPr>
          <a:xfrm>
            <a:off x="8292310" y="3519926"/>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12"/>
    </mc:Choice>
    <mc:Fallback xmlns="">
      <p:transition spd="slow" advTm="141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2" name="TextBox 41"/>
          <p:cNvSpPr txBox="1"/>
          <p:nvPr/>
        </p:nvSpPr>
        <p:spPr>
          <a:xfrm>
            <a:off x="4949175" y="1376800"/>
            <a:ext cx="6834785" cy="954107"/>
          </a:xfrm>
          <a:prstGeom prst="rect">
            <a:avLst/>
          </a:prstGeom>
          <a:noFill/>
        </p:spPr>
        <p:txBody>
          <a:bodyPr wrap="square" rtlCol="0">
            <a:spAutoFit/>
          </a:bodyPr>
          <a:lstStyle/>
          <a:p>
            <a:pPr lvl="0" algn="ctr">
              <a:defRPr/>
            </a:pP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a:solidFill>
                  <a:srgbClr val="00B0F0"/>
                </a:solidFill>
                <a:latin typeface="Alexandria"/>
                <a:cs typeface="Times New Roman" panose="02020603050405020304" pitchFamily="18" charset="0"/>
              </a:rPr>
              <a:t>Value Management &amp; </a:t>
            </a:r>
            <a:r>
              <a:rPr lang="en-US" sz="2800" b="1" dirty="0">
                <a:solidFill>
                  <a:srgbClr val="00B0F0"/>
                </a:solidFill>
                <a:latin typeface="Alexandria"/>
              </a:rPr>
              <a:t>Time and Cost Change Management</a:t>
            </a:r>
            <a:r>
              <a:rPr lang="en-US" sz="2800" dirty="0">
                <a:solidFill>
                  <a:srgbClr val="00B0F0"/>
                </a:solidFill>
                <a:latin typeface="Alexandria"/>
              </a:rPr>
              <a:t> </a:t>
            </a:r>
            <a:endParaRPr lang="en-US" sz="2800" b="1" dirty="0">
              <a:solidFill>
                <a:srgbClr val="00B0F0"/>
              </a:solidFill>
              <a:latin typeface="Alexandria"/>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5C0F8DF-5175-7056-D702-0089694F90AA}"/>
              </a:ext>
            </a:extLst>
          </p:cNvPr>
          <p:cNvSpPr txBox="1"/>
          <p:nvPr/>
        </p:nvSpPr>
        <p:spPr>
          <a:xfrm>
            <a:off x="1132460" y="1583728"/>
            <a:ext cx="5228583" cy="144655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Cost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Management</a:t>
            </a:r>
          </a:p>
        </p:txBody>
      </p:sp>
      <p:sp>
        <p:nvSpPr>
          <p:cNvPr id="10" name="TextBox 9">
            <a:extLst>
              <a:ext uri="{FF2B5EF4-FFF2-40B4-BE49-F238E27FC236}">
                <a16:creationId xmlns:a16="http://schemas.microsoft.com/office/drawing/2014/main" id="{BC69BB15-40EF-F1FD-1B93-3E09FD9A94CC}"/>
              </a:ext>
            </a:extLst>
          </p:cNvPr>
          <p:cNvSpPr txBox="1"/>
          <p:nvPr/>
        </p:nvSpPr>
        <p:spPr>
          <a:xfrm>
            <a:off x="1023730" y="3167390"/>
            <a:ext cx="8912915"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 PMG 213</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r>
              <a:rPr lang="en-US" sz="2800" b="1" dirty="0">
                <a:latin typeface="Alexandria" charset="0"/>
                <a:cs typeface="Alexandria" charset="0"/>
              </a:rPr>
              <a:t>Prepared by </a:t>
            </a:r>
          </a:p>
          <a:p>
            <a:r>
              <a:rPr lang="en-US" sz="2800" b="1" dirty="0">
                <a:latin typeface="Alexandria" charset="0"/>
                <a:cs typeface="Alexandria" charset="0"/>
              </a:rPr>
              <a:t>Dr. Rasha B. AL Jerd</a:t>
            </a:r>
          </a:p>
        </p:txBody>
      </p:sp>
    </p:spTree>
  </p:cSld>
  <p:clrMapOvr>
    <a:masterClrMapping/>
  </p:clrMapOvr>
  <mc:AlternateContent xmlns:mc="http://schemas.openxmlformats.org/markup-compatibility/2006" xmlns:p14="http://schemas.microsoft.com/office/powerpoint/2010/main">
    <mc:Choice Requires="p14">
      <p:transition spd="slow" p14:dur="2000" advTm="2781"/>
    </mc:Choice>
    <mc:Fallback xmlns="">
      <p:transition spd="slow" advTm="27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AA6768-2272-4A8F-3629-5BF442B06E4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6C28900-A0AA-A779-BA70-6B5F425296B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492F9D6B-48DB-737D-A807-4E40ED271DF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F097797-26D2-2C64-B616-32575B5AEC2B}"/>
              </a:ext>
            </a:extLst>
          </p:cNvPr>
          <p:cNvSpPr/>
          <p:nvPr/>
        </p:nvSpPr>
        <p:spPr>
          <a:xfrm rot="16200000" flipV="1">
            <a:off x="-1548190" y="446767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969DE386-AC6E-787B-D4D2-24208729487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2" name="Rectangle 31">
            <a:extLst>
              <a:ext uri="{FF2B5EF4-FFF2-40B4-BE49-F238E27FC236}">
                <a16:creationId xmlns:a16="http://schemas.microsoft.com/office/drawing/2014/main" id="{FE109521-2F2F-DC83-7371-B8B39488FFE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latin typeface="Alexandria" charset="0"/>
                <a:cs typeface="Alexandria" charset="0"/>
              </a:rPr>
              <a:t>Lecture</a:t>
            </a:r>
            <a:r>
              <a:rPr lang="ar-SY" sz="1400" b="1" dirty="0">
                <a:solidFill>
                  <a:schemeClr val="tx1"/>
                </a:solidFill>
                <a:latin typeface="Alexandria" charset="0"/>
                <a:cs typeface="Alexandria" charset="0"/>
              </a:rPr>
              <a:t> </a:t>
            </a:r>
            <a:r>
              <a:rPr lang="en-US" sz="1400" b="1" dirty="0">
                <a:solidFill>
                  <a:schemeClr val="tx1"/>
                </a:solidFill>
                <a:latin typeface="Alexandria" charset="0"/>
                <a:cs typeface="Alexandria" charset="0"/>
              </a:rPr>
              <a:t>8</a:t>
            </a:r>
          </a:p>
        </p:txBody>
      </p:sp>
      <p:pic>
        <p:nvPicPr>
          <p:cNvPr id="6" name="Graphic 21">
            <a:extLst>
              <a:ext uri="{FF2B5EF4-FFF2-40B4-BE49-F238E27FC236}">
                <a16:creationId xmlns:a16="http://schemas.microsoft.com/office/drawing/2014/main" id="{6C1B6384-6AD6-94DC-2191-0F2EA3B67DD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A13AD787-2972-3B47-820E-1EC6CBA8F3A6}"/>
              </a:ext>
            </a:extLst>
          </p:cNvPr>
          <p:cNvSpPr txBox="1"/>
          <p:nvPr/>
        </p:nvSpPr>
        <p:spPr>
          <a:xfrm>
            <a:off x="3046770" y="2410815"/>
            <a:ext cx="9041369" cy="5693866"/>
          </a:xfrm>
          <a:prstGeom prst="rect">
            <a:avLst/>
          </a:prstGeom>
          <a:noFill/>
        </p:spPr>
        <p:txBody>
          <a:bodyPr wrap="square">
            <a:spAutoFit/>
          </a:bodyPr>
          <a:lstStyle/>
          <a:p>
            <a:r>
              <a:rPr lang="en-US" sz="2000" b="1" dirty="0">
                <a:solidFill>
                  <a:srgbClr val="00B0F0"/>
                </a:solidFill>
                <a:latin typeface="Alexandria"/>
              </a:rPr>
              <a:t>First: Value Management will be covered through the following ideas</a:t>
            </a:r>
            <a:r>
              <a:rPr lang="en-US" sz="2000" dirty="0">
                <a:solidFill>
                  <a:srgbClr val="00B0F0"/>
                </a:solidFill>
                <a:latin typeface="Alexandria"/>
              </a:rPr>
              <a:t>:</a:t>
            </a:r>
          </a:p>
          <a:p>
            <a:r>
              <a:rPr lang="en-US" dirty="0">
                <a:solidFill>
                  <a:srgbClr val="00B0F0"/>
                </a:solidFill>
                <a:latin typeface="Alexandria"/>
              </a:rPr>
              <a:t>1. Value engineering </a:t>
            </a:r>
          </a:p>
          <a:p>
            <a:r>
              <a:rPr lang="en-US" dirty="0">
                <a:solidFill>
                  <a:srgbClr val="00B0F0"/>
                </a:solidFill>
                <a:latin typeface="Alexandria"/>
              </a:rPr>
              <a:t>1.1 What is value?</a:t>
            </a:r>
          </a:p>
          <a:p>
            <a:r>
              <a:rPr lang="en-US" dirty="0">
                <a:solidFill>
                  <a:srgbClr val="00B0F0"/>
                </a:solidFill>
                <a:latin typeface="Alexandria"/>
              </a:rPr>
              <a:t>1.2 Unnecessary cost</a:t>
            </a:r>
          </a:p>
          <a:p>
            <a:r>
              <a:rPr lang="en-US" dirty="0">
                <a:solidFill>
                  <a:srgbClr val="00B0F0"/>
                </a:solidFill>
                <a:latin typeface="Alexandria"/>
              </a:rPr>
              <a:t>2. Target value design</a:t>
            </a:r>
          </a:p>
          <a:p>
            <a:r>
              <a:rPr lang="en-US" dirty="0">
                <a:solidFill>
                  <a:srgbClr val="00B0F0"/>
                </a:solidFill>
                <a:latin typeface="Alexandria"/>
              </a:rPr>
              <a:t>3. Value engineering in construction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solidFill>
                  <a:srgbClr val="00B0F0"/>
                </a:solidFill>
                <a:latin typeface="Google Sans"/>
              </a:rPr>
              <a:t>Second: Time and Cost Change Management</a:t>
            </a:r>
            <a:r>
              <a:rPr kumimoji="0" lang="en-US" sz="2000" b="1" i="0" u="none" strike="noStrike" kern="1200" cap="none" spc="0" normalizeH="0" baseline="0" noProof="0" dirty="0">
                <a:ln>
                  <a:noFill/>
                </a:ln>
                <a:solidFill>
                  <a:srgbClr val="00B0F0"/>
                </a:solidFill>
                <a:effectLst/>
                <a:uLnTx/>
                <a:uFillTx/>
                <a:latin typeface="Alexandria"/>
                <a:ea typeface="+mn-ea"/>
                <a:cs typeface="+mn-cs"/>
              </a:rPr>
              <a:t> will be covered</a:t>
            </a:r>
            <a:r>
              <a:rPr lang="en-US" b="1" dirty="0">
                <a:solidFill>
                  <a:srgbClr val="00B0F0"/>
                </a:solidFill>
              </a:rPr>
              <a:t> through the </a:t>
            </a:r>
            <a:r>
              <a:rPr kumimoji="0" lang="en-US" sz="2000" b="1" i="0" u="none" strike="noStrike" kern="1200" cap="none" spc="0" normalizeH="0" baseline="0" noProof="0" dirty="0">
                <a:ln>
                  <a:noFill/>
                </a:ln>
                <a:solidFill>
                  <a:srgbClr val="00B0F0"/>
                </a:solidFill>
                <a:effectLst/>
                <a:uLnTx/>
                <a:uFillTx/>
                <a:latin typeface="Alexandria"/>
                <a:ea typeface="+mn-ea"/>
                <a:cs typeface="+mn-cs"/>
              </a:rPr>
              <a:t>following ideas:</a:t>
            </a:r>
          </a:p>
          <a:p>
            <a:r>
              <a:rPr lang="en-US" dirty="0">
                <a:solidFill>
                  <a:srgbClr val="00B0F0"/>
                </a:solidFill>
                <a:latin typeface="Google Sans"/>
              </a:rPr>
              <a:t>2. Change Order</a:t>
            </a:r>
          </a:p>
          <a:p>
            <a:r>
              <a:rPr lang="en-US" dirty="0">
                <a:solidFill>
                  <a:srgbClr val="00B0F0"/>
                </a:solidFill>
                <a:latin typeface="Alexandria"/>
              </a:rPr>
              <a:t>2.1 Change order sources</a:t>
            </a:r>
          </a:p>
          <a:p>
            <a:r>
              <a:rPr lang="en-US" dirty="0"/>
              <a:t>2.2 Change order proposal process</a:t>
            </a:r>
          </a:p>
          <a:p>
            <a:r>
              <a:rPr lang="en-US" dirty="0"/>
              <a:t>2.3 Change order proposal pricing</a:t>
            </a:r>
          </a:p>
          <a:p>
            <a:r>
              <a:rPr lang="en-US" dirty="0">
                <a:latin typeface="Alexandria"/>
              </a:rPr>
              <a:t>2.4 </a:t>
            </a:r>
            <a:r>
              <a:rPr lang="en-US" dirty="0"/>
              <a:t>Negotiations and approvals</a:t>
            </a:r>
          </a:p>
          <a:p>
            <a:r>
              <a:rPr lang="en-US" dirty="0">
                <a:latin typeface="Alexandria"/>
              </a:rPr>
              <a:t>2.5 </a:t>
            </a:r>
            <a:r>
              <a:rPr lang="en-US" dirty="0"/>
              <a:t>Incorporation into cost control and accounting control systems</a:t>
            </a:r>
          </a:p>
          <a:p>
            <a:r>
              <a:rPr lang="en-US" dirty="0">
                <a:latin typeface="Alexandria"/>
              </a:rPr>
              <a:t>2.6 </a:t>
            </a:r>
            <a:r>
              <a:rPr lang="en-US" dirty="0"/>
              <a:t>Unresolved change orders</a:t>
            </a:r>
          </a:p>
          <a:p>
            <a:r>
              <a:rPr lang="en-US" dirty="0">
                <a:latin typeface="Alexandria"/>
              </a:rPr>
              <a:t>2.7 </a:t>
            </a:r>
            <a:r>
              <a:rPr lang="en-US" dirty="0"/>
              <a:t>Summary</a:t>
            </a:r>
            <a:endParaRPr lang="en-US" dirty="0">
              <a:latin typeface="Alexandria"/>
            </a:endParaRPr>
          </a:p>
          <a:p>
            <a:endParaRPr lang="en-US" dirty="0">
              <a:solidFill>
                <a:prstClr val="black"/>
              </a:solidFill>
              <a:latin typeface="Alexandria"/>
            </a:endParaRPr>
          </a:p>
          <a:p>
            <a:endParaRPr lang="en-US" sz="2400" b="1" dirty="0">
              <a:solidFill>
                <a:prstClr val="black"/>
              </a:solidFill>
              <a:latin typeface="Alexandria"/>
            </a:endParaRPr>
          </a:p>
          <a:p>
            <a:endParaRPr lang="en-US" sz="2400" dirty="0">
              <a:latin typeface="Alexandria"/>
            </a:endParaRPr>
          </a:p>
          <a:p>
            <a:endParaRPr lang="en-US" sz="2400" dirty="0">
              <a:latin typeface="Alexandria"/>
            </a:endParaRPr>
          </a:p>
        </p:txBody>
      </p:sp>
    </p:spTree>
    <p:extLst>
      <p:ext uri="{BB962C8B-B14F-4D97-AF65-F5344CB8AC3E}">
        <p14:creationId xmlns:p14="http://schemas.microsoft.com/office/powerpoint/2010/main" val="22041770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AC70CC-5E3B-9FFE-A0DD-3A6EED99246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71DA991-ADFA-21BD-43C6-6939A72F903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488FAD25-C198-9D39-E0FB-376B726B7EDC}"/>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8</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7049C5BF-D2DB-3D90-B458-0E303FD656C2}"/>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1. Value engineering :</a:t>
            </a:r>
          </a:p>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Value and cost do not necessarily mean the same thing. </a:t>
            </a:r>
          </a:p>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Value is total return on</a:t>
            </a:r>
            <a:r>
              <a:rPr kumimoji="0" lang="ar-SY" sz="1800" b="0" i="0" u="none" strike="noStrike" kern="1200" cap="none" spc="0" normalizeH="0" baseline="0" noProof="0" dirty="0">
                <a:ln>
                  <a:noFill/>
                </a:ln>
                <a:solidFill>
                  <a:prstClr val="black"/>
                </a:solidFill>
                <a:effectLst/>
                <a:uLnTx/>
                <a:uFillTx/>
                <a:latin typeface="Alexandria"/>
                <a:ea typeface="+mn-ea"/>
                <a:cs typeface="+mn-cs"/>
              </a:rPr>
              <a:t> </a:t>
            </a:r>
            <a:r>
              <a:rPr kumimoji="0" lang="en-US" sz="1800" b="0" i="0" u="none" strike="noStrike" kern="1200" cap="none" spc="0" normalizeH="0" baseline="0" noProof="0" dirty="0">
                <a:ln>
                  <a:noFill/>
                </a:ln>
                <a:solidFill>
                  <a:prstClr val="black"/>
                </a:solidFill>
                <a:effectLst/>
                <a:uLnTx/>
                <a:uFillTx/>
                <a:latin typeface="Alexandria"/>
                <a:ea typeface="+mn-ea"/>
                <a:cs typeface="+mn-cs"/>
              </a:rPr>
              <a:t>the dollar, not just income, but also service</a:t>
            </a:r>
            <a:r>
              <a:rPr kumimoji="0" lang="ar-SY" sz="1800" b="0" i="0" u="none" strike="noStrike" kern="1200" cap="none" spc="0" normalizeH="0" baseline="0" noProof="0" dirty="0">
                <a:ln>
                  <a:noFill/>
                </a:ln>
                <a:solidFill>
                  <a:prstClr val="black"/>
                </a:solidFill>
                <a:effectLst/>
                <a:uLnTx/>
                <a:uFillTx/>
                <a:latin typeface="Alexandria"/>
                <a:ea typeface="+mn-ea"/>
                <a:cs typeface="+mn-cs"/>
              </a:rPr>
              <a:t> </a:t>
            </a:r>
            <a:r>
              <a:rPr kumimoji="0" lang="en-US" sz="1800" b="0" i="0" u="none" strike="noStrike" kern="1200" cap="none" spc="0" normalizeH="0" baseline="0" noProof="0" dirty="0">
                <a:ln>
                  <a:noFill/>
                </a:ln>
                <a:solidFill>
                  <a:prstClr val="black"/>
                </a:solidFill>
                <a:effectLst/>
                <a:uLnTx/>
                <a:uFillTx/>
                <a:latin typeface="Alexandria"/>
                <a:ea typeface="+mn-ea"/>
                <a:cs typeface="+mn-cs"/>
              </a:rPr>
              <a:t>ability, life, efficiency—any</a:t>
            </a:r>
            <a:r>
              <a:rPr kumimoji="0" lang="ar-SY" sz="1800" b="0" i="0" u="none" strike="noStrike" kern="1200" cap="none" spc="0" normalizeH="0" baseline="0" noProof="0" dirty="0">
                <a:ln>
                  <a:noFill/>
                </a:ln>
                <a:solidFill>
                  <a:prstClr val="black"/>
                </a:solidFill>
                <a:effectLst/>
                <a:uLnTx/>
                <a:uFillTx/>
                <a:latin typeface="Alexandria"/>
                <a:ea typeface="+mn-ea"/>
                <a:cs typeface="+mn-cs"/>
              </a:rPr>
              <a:t> </a:t>
            </a:r>
            <a:r>
              <a:rPr kumimoji="0" lang="en-US" sz="1800" b="0" i="0" u="none" strike="noStrike" kern="1200" cap="none" spc="0" normalizeH="0" baseline="0" noProof="0" dirty="0">
                <a:ln>
                  <a:noFill/>
                </a:ln>
                <a:solidFill>
                  <a:prstClr val="black"/>
                </a:solidFill>
                <a:effectLst/>
                <a:uLnTx/>
                <a:uFillTx/>
                <a:latin typeface="Alexandria"/>
                <a:ea typeface="+mn-ea"/>
                <a:cs typeface="+mn-cs"/>
              </a:rPr>
              <a:t>consideration that has cost or operational considerations.</a:t>
            </a:r>
            <a:endParaRPr kumimoji="0" lang="ar-SY"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lang="ar-SY" dirty="0">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0EA978F9-3894-F12C-6E1D-AB99BC2039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136254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9F354C-CC00-EAFF-5D3E-45E50417A31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57EE1D-0E15-D982-C6C2-0873DF3ED44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BB917C8-FA8D-FE06-3059-E36681D1CD44}"/>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8</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944C486F-9270-4433-5097-45563360AD84}"/>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ar-SY"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just" defTabSz="914400" rtl="0" eaLnBrk="1" fontAlgn="auto" latinLnBrk="0" hangingPunct="1">
              <a:lnSpc>
                <a:spcPct val="2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1.1 WHAT IS VALUE?</a:t>
            </a:r>
            <a:endParaRPr kumimoji="0" lang="en-US" sz="180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just" defTabSz="914400" rtl="0" eaLnBrk="1" fontAlgn="auto" latinLnBrk="0" hangingPunct="1">
              <a:lnSpc>
                <a:spcPct val="2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The concept of value is something which we all apply in our everyday</a:t>
            </a:r>
            <a:r>
              <a:rPr kumimoji="0" lang="ar-SY" sz="1800" i="0" u="none" strike="noStrike" kern="1200" cap="none" spc="0" normalizeH="0" baseline="0" noProof="0" dirty="0">
                <a:ln>
                  <a:noFill/>
                </a:ln>
                <a:solidFill>
                  <a:prstClr val="black"/>
                </a:solidFill>
                <a:effectLst/>
                <a:uLnTx/>
                <a:uFillTx/>
                <a:latin typeface="Alexandria"/>
                <a:ea typeface="+mn-ea"/>
                <a:cs typeface="+mn-cs"/>
              </a:rPr>
              <a:t> </a:t>
            </a:r>
            <a:r>
              <a:rPr kumimoji="0" lang="en-US" sz="1800" i="0" u="none" strike="noStrike" kern="1200" cap="none" spc="0" normalizeH="0" baseline="0" noProof="0" dirty="0">
                <a:ln>
                  <a:noFill/>
                </a:ln>
                <a:solidFill>
                  <a:prstClr val="black"/>
                </a:solidFill>
                <a:effectLst/>
                <a:uLnTx/>
                <a:uFillTx/>
                <a:latin typeface="Alexandria"/>
                <a:ea typeface="+mn-ea"/>
                <a:cs typeface="+mn-cs"/>
              </a:rPr>
              <a:t>lives when we part with money to acquire an item of furniture or a washing</a:t>
            </a:r>
            <a:r>
              <a:rPr kumimoji="0" lang="ar-SY" sz="1800" i="0" u="none" strike="noStrike" kern="1200" cap="none" spc="0" normalizeH="0" baseline="0" noProof="0" dirty="0">
                <a:ln>
                  <a:noFill/>
                </a:ln>
                <a:solidFill>
                  <a:prstClr val="black"/>
                </a:solidFill>
                <a:effectLst/>
                <a:uLnTx/>
                <a:uFillTx/>
                <a:latin typeface="Alexandria"/>
                <a:ea typeface="+mn-ea"/>
                <a:cs typeface="+mn-cs"/>
              </a:rPr>
              <a:t> </a:t>
            </a:r>
            <a:r>
              <a:rPr kumimoji="0" lang="en-US" sz="1800" i="0" u="none" strike="noStrike" kern="1200" cap="none" spc="0" normalizeH="0" baseline="0" noProof="0" dirty="0">
                <a:ln>
                  <a:noFill/>
                </a:ln>
                <a:solidFill>
                  <a:prstClr val="black"/>
                </a:solidFill>
                <a:effectLst/>
                <a:uLnTx/>
                <a:uFillTx/>
                <a:latin typeface="Alexandria"/>
                <a:ea typeface="+mn-ea"/>
                <a:cs typeface="+mn-cs"/>
              </a:rPr>
              <a:t>machine or the weekly supply of groceries. Value is not necessarily</a:t>
            </a:r>
            <a:r>
              <a:rPr kumimoji="0" lang="ar-SY" sz="1800" i="0" u="none" strike="noStrike" kern="1200" cap="none" spc="0" normalizeH="0" baseline="0" noProof="0" dirty="0">
                <a:ln>
                  <a:noFill/>
                </a:ln>
                <a:solidFill>
                  <a:prstClr val="black"/>
                </a:solidFill>
                <a:effectLst/>
                <a:uLnTx/>
                <a:uFillTx/>
                <a:latin typeface="Alexandria"/>
                <a:ea typeface="+mn-ea"/>
                <a:cs typeface="+mn-cs"/>
              </a:rPr>
              <a:t> </a:t>
            </a:r>
            <a:r>
              <a:rPr kumimoji="0" lang="en-US" sz="1800" i="0" u="none" strike="noStrike" kern="1200" cap="none" spc="0" normalizeH="0" baseline="0" noProof="0" dirty="0">
                <a:ln>
                  <a:noFill/>
                </a:ln>
                <a:solidFill>
                  <a:prstClr val="black"/>
                </a:solidFill>
                <a:effectLst/>
                <a:uLnTx/>
                <a:uFillTx/>
                <a:latin typeface="Alexandria"/>
                <a:ea typeface="+mn-ea"/>
                <a:cs typeface="+mn-cs"/>
              </a:rPr>
              <a:t>represented by the lowest-priced product in its class but rather by the one</a:t>
            </a:r>
            <a:r>
              <a:rPr kumimoji="0" lang="ar-SY" sz="1800" i="0" u="none" strike="noStrike" kern="1200" cap="none" spc="0" normalizeH="0" baseline="0" noProof="0" dirty="0">
                <a:ln>
                  <a:noFill/>
                </a:ln>
                <a:solidFill>
                  <a:prstClr val="black"/>
                </a:solidFill>
                <a:effectLst/>
                <a:uLnTx/>
                <a:uFillTx/>
                <a:latin typeface="Alexandria"/>
                <a:ea typeface="+mn-ea"/>
                <a:cs typeface="+mn-cs"/>
              </a:rPr>
              <a:t> </a:t>
            </a:r>
            <a:r>
              <a:rPr kumimoji="0" lang="en-US" sz="1800" i="0" u="none" strike="noStrike" kern="1200" cap="none" spc="0" normalizeH="0" baseline="0" noProof="0" dirty="0">
                <a:ln>
                  <a:noFill/>
                </a:ln>
                <a:solidFill>
                  <a:prstClr val="black"/>
                </a:solidFill>
                <a:effectLst/>
                <a:uLnTx/>
                <a:uFillTx/>
                <a:latin typeface="Alexandria"/>
                <a:ea typeface="+mn-ea"/>
                <a:cs typeface="+mn-cs"/>
              </a:rPr>
              <a:t>which, for the purposes for which we want it, gives a better combination of</a:t>
            </a:r>
            <a:r>
              <a:rPr kumimoji="0" lang="ar-SY" sz="1800" i="0" u="none" strike="noStrike" kern="1200" cap="none" spc="0" normalizeH="0" baseline="0" noProof="0" dirty="0">
                <a:ln>
                  <a:noFill/>
                </a:ln>
                <a:solidFill>
                  <a:prstClr val="black"/>
                </a:solidFill>
                <a:effectLst/>
                <a:uLnTx/>
                <a:uFillTx/>
                <a:latin typeface="Alexandria"/>
                <a:ea typeface="+mn-ea"/>
                <a:cs typeface="+mn-cs"/>
              </a:rPr>
              <a:t> </a:t>
            </a:r>
            <a:r>
              <a:rPr kumimoji="0" lang="en-US" sz="1800" i="0" u="none" strike="noStrike" kern="1200" cap="none" spc="0" normalizeH="0" baseline="0" noProof="0" dirty="0">
                <a:ln>
                  <a:noFill/>
                </a:ln>
                <a:solidFill>
                  <a:prstClr val="black"/>
                </a:solidFill>
                <a:effectLst/>
                <a:uLnTx/>
                <a:uFillTx/>
                <a:latin typeface="Alexandria"/>
                <a:ea typeface="+mn-ea"/>
                <a:cs typeface="+mn-cs"/>
              </a:rPr>
              <a:t>ideas, functions, reliability, etc., for its price than the competition.</a:t>
            </a:r>
          </a:p>
          <a:p>
            <a:pPr marL="0" marR="0" lvl="0" indent="0" algn="just" defTabSz="914400" rtl="0" eaLnBrk="1" fontAlgn="auto" latinLnBrk="0" hangingPunct="1">
              <a:lnSpc>
                <a:spcPct val="250000"/>
              </a:lnSpc>
              <a:spcBef>
                <a:spcPts val="0"/>
              </a:spcBef>
              <a:spcAft>
                <a:spcPts val="0"/>
              </a:spcAft>
              <a:buClrTx/>
              <a:buSzTx/>
              <a:buFontTx/>
              <a:buNone/>
              <a:tabLst/>
              <a:defRPr/>
            </a:pPr>
            <a:endParaRPr lang="ar-SY" dirty="0">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C595B9AB-C9E8-D469-B09C-7B0AAA46AD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018777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2698C2-03D3-EA08-77F0-B9670327C67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09F0C9F-ED8B-0831-2498-55312D13397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434B3FDB-8BFD-D511-C48A-16069D82D0CB}"/>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8</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77BF5ECD-990C-10C0-ACD7-6477C2E4252C}"/>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Example 1:</a:t>
            </a:r>
            <a:r>
              <a:rPr kumimoji="0" lang="ar-SY" sz="1800" b="1" i="0" u="none" strike="noStrike" kern="1200" cap="none" spc="0" normalizeH="0" baseline="0" noProof="0" dirty="0">
                <a:ln>
                  <a:noFill/>
                </a:ln>
                <a:solidFill>
                  <a:prstClr val="black"/>
                </a:solidFill>
                <a:effectLst/>
                <a:uLnTx/>
                <a:uFillTx/>
                <a:latin typeface="Alexandria"/>
                <a:ea typeface="+mn-ea"/>
                <a:cs typeface="+mn-cs"/>
              </a:rPr>
              <a:t> </a:t>
            </a:r>
            <a:r>
              <a:rPr kumimoji="0" lang="en-US" sz="1800" b="1" i="0" u="none" strike="noStrike" kern="1200" cap="none" spc="0" normalizeH="0" baseline="0" noProof="0" dirty="0">
                <a:ln>
                  <a:noFill/>
                </a:ln>
                <a:solidFill>
                  <a:prstClr val="black"/>
                </a:solidFill>
                <a:effectLst/>
                <a:uLnTx/>
                <a:uFillTx/>
                <a:latin typeface="Alexandria"/>
                <a:ea typeface="+mn-ea"/>
                <a:cs typeface="+mn-cs"/>
              </a:rPr>
              <a:t>Concept of Value</a:t>
            </a:r>
            <a:endParaRPr kumimoji="0" lang="ar-SY"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just" defTabSz="914400" rtl="0" eaLnBrk="1" fontAlgn="auto" latinLnBrk="0" hangingPunct="1">
              <a:lnSpc>
                <a:spcPct val="2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When buying a hydraulic press for a factory, there is a Chinese machine priced at $5,000 and a German one at $8,000. The lower price belongs to the Chinese machine. However, the German machine lasts twice as long, consumes less power, and requires rare maintenance. Here, the German machine represents higher value, even though its initial cost is higher</a:t>
            </a:r>
            <a:r>
              <a:rPr lang="ar-SY" dirty="0">
                <a:solidFill>
                  <a:prstClr val="black"/>
                </a:solidFill>
                <a:latin typeface="Alexandria"/>
              </a:rPr>
              <a:t>.</a:t>
            </a:r>
            <a:endParaRPr lang="en-US" dirty="0">
              <a:solidFill>
                <a:prstClr val="black"/>
              </a:solidFill>
              <a:latin typeface="Alexandria"/>
            </a:endParaRPr>
          </a:p>
          <a:p>
            <a:pPr marL="0" marR="0" lvl="0" indent="0" algn="just" defTabSz="914400" rtl="0" eaLnBrk="1" fontAlgn="auto" latinLnBrk="0" hangingPunct="1">
              <a:lnSpc>
                <a:spcPct val="250000"/>
              </a:lnSpc>
              <a:spcBef>
                <a:spcPts val="0"/>
              </a:spcBef>
              <a:spcAft>
                <a:spcPts val="0"/>
              </a:spcAft>
              <a:buClrTx/>
              <a:buSzTx/>
              <a:buFontTx/>
              <a:buNone/>
              <a:tabLst/>
              <a:defRPr/>
            </a:pPr>
            <a:endParaRPr kumimoji="0" lang="en-US" sz="180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97F7D157-6EEE-41A3-E141-192960FEA9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222428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F7C563-CC5D-D387-5FE7-4B703C30FA7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EA71670-5848-E0F0-867D-B9DFB9930B6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C9045A7-716A-E2D4-66FD-DEB5336EAF70}"/>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8</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D62E86DB-4730-B326-CB13-0487F9E7BB60}"/>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Value is not an inherent property of a product.</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It can only be assessed by comparison with other similar products on offer at the same time and under the same conditions. </a:t>
            </a:r>
            <a:r>
              <a:rPr kumimoji="0" lang="en-US" sz="1800" b="1" i="0" u="sng" strike="noStrike" kern="1200" cap="none" spc="0" normalizeH="0" baseline="0" noProof="0" dirty="0">
                <a:ln>
                  <a:noFill/>
                </a:ln>
                <a:solidFill>
                  <a:prstClr val="black"/>
                </a:solidFill>
                <a:effectLst/>
                <a:uLnTx/>
                <a:uFillTx/>
                <a:latin typeface="Alexandria"/>
                <a:ea typeface="+mn-ea"/>
                <a:cs typeface="+mn-cs"/>
              </a:rPr>
              <a:t>It can be considered in four types</a:t>
            </a:r>
            <a:r>
              <a:rPr kumimoji="0" lang="en-US" sz="1800" i="0" u="none" strike="noStrike" kern="1200" cap="none" spc="0" normalizeH="0" baseline="0" noProof="0" dirty="0">
                <a:ln>
                  <a:noFill/>
                </a:ln>
                <a:solidFill>
                  <a:prstClr val="black"/>
                </a:solidFill>
                <a:effectLst/>
                <a:uLnTx/>
                <a:uFillTx/>
                <a:latin typeface="Alexandria"/>
                <a:ea typeface="+mn-ea"/>
                <a:cs typeface="+mn-cs"/>
              </a:rPr>
              <a:t>:</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1. </a:t>
            </a:r>
            <a:r>
              <a:rPr kumimoji="0" lang="en-US" sz="1800" b="1" i="0" u="none" strike="noStrike" kern="1200" cap="none" spc="0" normalizeH="0" baseline="0" noProof="0" dirty="0">
                <a:ln>
                  <a:noFill/>
                </a:ln>
                <a:solidFill>
                  <a:prstClr val="black"/>
                </a:solidFill>
                <a:effectLst/>
                <a:uLnTx/>
                <a:uFillTx/>
                <a:latin typeface="Alexandria"/>
                <a:ea typeface="+mn-ea"/>
                <a:cs typeface="+mn-cs"/>
              </a:rPr>
              <a:t>Exchange value</a:t>
            </a:r>
            <a:r>
              <a:rPr kumimoji="0" lang="en-US" sz="1800" i="0" u="none" strike="noStrike" kern="1200" cap="none" spc="0" normalizeH="0" baseline="0" noProof="0" dirty="0">
                <a:ln>
                  <a:noFill/>
                </a:ln>
                <a:solidFill>
                  <a:prstClr val="black"/>
                </a:solidFill>
                <a:effectLst/>
                <a:uLnTx/>
                <a:uFillTx/>
                <a:latin typeface="Alexandria"/>
                <a:ea typeface="+mn-ea"/>
                <a:cs typeface="+mn-cs"/>
              </a:rPr>
              <a:t>: that which enables an article to be offered in exchange for money or for another article.</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2. </a:t>
            </a:r>
            <a:r>
              <a:rPr kumimoji="0" lang="en-US" sz="1800" b="1" i="0" u="none" strike="noStrike" kern="1200" cap="none" spc="0" normalizeH="0" baseline="0" noProof="0" dirty="0">
                <a:ln>
                  <a:noFill/>
                </a:ln>
                <a:solidFill>
                  <a:prstClr val="black"/>
                </a:solidFill>
                <a:effectLst/>
                <a:uLnTx/>
                <a:uFillTx/>
                <a:latin typeface="Alexandria"/>
                <a:ea typeface="+mn-ea"/>
                <a:cs typeface="+mn-cs"/>
              </a:rPr>
              <a:t>Cost value</a:t>
            </a:r>
            <a:r>
              <a:rPr kumimoji="0" lang="en-US" sz="1800" i="0" u="none" strike="noStrike" kern="1200" cap="none" spc="0" normalizeH="0" baseline="0" noProof="0" dirty="0">
                <a:ln>
                  <a:noFill/>
                </a:ln>
                <a:solidFill>
                  <a:prstClr val="black"/>
                </a:solidFill>
                <a:effectLst/>
                <a:uLnTx/>
                <a:uFillTx/>
                <a:latin typeface="Alexandria"/>
                <a:ea typeface="+mn-ea"/>
                <a:cs typeface="+mn-cs"/>
              </a:rPr>
              <a:t>: the sum of the materials, labor and other costs required to produce an article or to perform a service.</a:t>
            </a:r>
          </a:p>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D605EFFD-F233-2BFB-E80D-6DEF2ADA5A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699184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65F051-1836-2CE0-631B-71B5B025C70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822F34E-5F68-A2C5-857E-C33958EEB32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C6094E66-5828-3A87-C969-824055A4DD48}"/>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8</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B0330686-7B4B-7446-A582-B98B428BB74F}"/>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3. Use value</a:t>
            </a:r>
            <a:r>
              <a:rPr kumimoji="0" lang="en-US" sz="1800" i="0" u="none" strike="noStrike" kern="1200" cap="none" spc="0" normalizeH="0" baseline="0" noProof="0" dirty="0">
                <a:ln>
                  <a:noFill/>
                </a:ln>
                <a:solidFill>
                  <a:prstClr val="black"/>
                </a:solidFill>
                <a:effectLst/>
                <a:uLnTx/>
                <a:uFillTx/>
                <a:latin typeface="Alexandria"/>
                <a:ea typeface="+mn-ea"/>
                <a:cs typeface="+mn-cs"/>
              </a:rPr>
              <a:t>: the sum of the properties and qualities possessed by an article which perform a use or provide a service.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4. Esteem value</a:t>
            </a:r>
            <a:r>
              <a:rPr kumimoji="0" lang="en-US" sz="1800" i="0" u="none" strike="noStrike" kern="1200" cap="none" spc="0" normalizeH="0" baseline="0" noProof="0" dirty="0">
                <a:ln>
                  <a:noFill/>
                </a:ln>
                <a:solidFill>
                  <a:prstClr val="black"/>
                </a:solidFill>
                <a:effectLst/>
                <a:uLnTx/>
                <a:uFillTx/>
                <a:latin typeface="Alexandria"/>
                <a:ea typeface="+mn-ea"/>
                <a:cs typeface="+mn-cs"/>
              </a:rPr>
              <a:t>: the sum of the features of the article which, beyond its actual use, prompt the decision to buy.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In industry the principal concern must be with use value, the highest value being obtained where the cost is lowest within the limitation that the product must give a satisfactory performance. However, the VA (value analysis) exercise which tries to ignore esteem value or to eliminate it is very often riding for a fall since it will, more than likely, recommend a product which, although near perfection in respect of its performance, is just not saleable— it has lost those features that attract the buyer</a:t>
            </a:r>
          </a:p>
        </p:txBody>
      </p:sp>
      <p:pic>
        <p:nvPicPr>
          <p:cNvPr id="5" name="Graphic 21">
            <a:extLst>
              <a:ext uri="{FF2B5EF4-FFF2-40B4-BE49-F238E27FC236}">
                <a16:creationId xmlns:a16="http://schemas.microsoft.com/office/drawing/2014/main" id="{819AF2B7-9EFF-DCDF-190F-98D9B097A8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727271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A9753C-CED4-F81D-2541-BE7FC496C59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0DD95F3-DA20-6A1E-DF3F-639A5E88D87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6D218941-E69C-5E92-14FF-56525C2911CC}"/>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8</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CB2E59E6-B296-349C-7923-D77946AB6304}"/>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2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rPr>
              <a:t>In certain products it is vital to consider the provision of esteem features</a:t>
            </a:r>
            <a:r>
              <a:rPr kumimoji="0" lang="ar-SY" sz="1800" i="0" u="none" strike="noStrike" kern="1200" cap="none" spc="0" normalizeH="0" baseline="0" noProof="0" dirty="0">
                <a:ln>
                  <a:noFill/>
                </a:ln>
                <a:solidFill>
                  <a:prstClr val="black"/>
                </a:solidFill>
                <a:effectLst/>
                <a:uLnTx/>
                <a:uFillTx/>
                <a:latin typeface="Alexandria"/>
              </a:rPr>
              <a:t> </a:t>
            </a:r>
            <a:r>
              <a:rPr kumimoji="0" lang="en-US" sz="1800" i="0" u="none" strike="noStrike" kern="1200" cap="none" spc="0" normalizeH="0" baseline="0" noProof="0" dirty="0">
                <a:ln>
                  <a:noFill/>
                </a:ln>
                <a:solidFill>
                  <a:prstClr val="black"/>
                </a:solidFill>
                <a:effectLst/>
                <a:uLnTx/>
                <a:uFillTx/>
                <a:latin typeface="Alexandria"/>
              </a:rPr>
              <a:t>as one of the essential functions. A water tank hidden in the roof space of a</a:t>
            </a:r>
            <a:r>
              <a:rPr kumimoji="0" lang="ar-SY" sz="1800" i="0" u="none" strike="noStrike" kern="1200" cap="none" spc="0" normalizeH="0" baseline="0" noProof="0" dirty="0">
                <a:ln>
                  <a:noFill/>
                </a:ln>
                <a:solidFill>
                  <a:prstClr val="black"/>
                </a:solidFill>
                <a:effectLst/>
                <a:uLnTx/>
                <a:uFillTx/>
                <a:latin typeface="Alexandria"/>
              </a:rPr>
              <a:t> </a:t>
            </a:r>
            <a:r>
              <a:rPr kumimoji="0" lang="en-US" sz="1800" i="0" u="none" strike="noStrike" kern="1200" cap="none" spc="0" normalizeH="0" baseline="0" noProof="0" dirty="0">
                <a:ln>
                  <a:noFill/>
                </a:ln>
                <a:solidFill>
                  <a:prstClr val="black"/>
                </a:solidFill>
                <a:effectLst/>
                <a:uLnTx/>
                <a:uFillTx/>
                <a:latin typeface="Alexandria"/>
              </a:rPr>
              <a:t>house needs no features other than those concerned with its use but a cooker</a:t>
            </a:r>
            <a:r>
              <a:rPr kumimoji="0" lang="ar-SY" sz="1800" i="0" u="none" strike="noStrike" kern="1200" cap="none" spc="0" normalizeH="0" baseline="0" noProof="0" dirty="0">
                <a:ln>
                  <a:noFill/>
                </a:ln>
                <a:solidFill>
                  <a:prstClr val="black"/>
                </a:solidFill>
                <a:effectLst/>
                <a:uLnTx/>
                <a:uFillTx/>
                <a:latin typeface="Alexandria"/>
              </a:rPr>
              <a:t> </a:t>
            </a:r>
            <a:r>
              <a:rPr kumimoji="0" lang="en-US" sz="1800" i="0" u="none" strike="noStrike" kern="1200" cap="none" spc="0" normalizeH="0" baseline="0" noProof="0" dirty="0">
                <a:ln>
                  <a:noFill/>
                </a:ln>
                <a:solidFill>
                  <a:prstClr val="black"/>
                </a:solidFill>
                <a:effectLst/>
                <a:uLnTx/>
                <a:uFillTx/>
                <a:latin typeface="Alexandria"/>
              </a:rPr>
              <a:t>installed in the kitchen needs many features that have nothing to do with</a:t>
            </a:r>
            <a:r>
              <a:rPr kumimoji="0" lang="ar-SY" sz="1800" i="0" u="none" strike="noStrike" kern="1200" cap="none" spc="0" normalizeH="0" baseline="0" noProof="0" dirty="0">
                <a:ln>
                  <a:noFill/>
                </a:ln>
                <a:solidFill>
                  <a:prstClr val="black"/>
                </a:solidFill>
                <a:effectLst/>
                <a:uLnTx/>
                <a:uFillTx/>
                <a:latin typeface="Alexandria"/>
              </a:rPr>
              <a:t> </a:t>
            </a:r>
            <a:r>
              <a:rPr kumimoji="0" lang="en-US" sz="1800" i="0" u="none" strike="noStrike" kern="1200" cap="none" spc="0" normalizeH="0" baseline="0" noProof="0" dirty="0">
                <a:ln>
                  <a:noFill/>
                </a:ln>
                <a:solidFill>
                  <a:prstClr val="black"/>
                </a:solidFill>
                <a:effectLst/>
                <a:uLnTx/>
                <a:uFillTx/>
                <a:latin typeface="Alexandria"/>
              </a:rPr>
              <a:t>its use or the ladies will never accept it! In summary, good value is the</a:t>
            </a:r>
            <a:r>
              <a:rPr kumimoji="0" lang="ar-SY" sz="1800" i="0" u="none" strike="noStrike" kern="1200" cap="none" spc="0" normalizeH="0" baseline="0" noProof="0" dirty="0">
                <a:ln>
                  <a:noFill/>
                </a:ln>
                <a:solidFill>
                  <a:prstClr val="black"/>
                </a:solidFill>
                <a:effectLst/>
                <a:uLnTx/>
                <a:uFillTx/>
                <a:latin typeface="Alexandria"/>
              </a:rPr>
              <a:t> </a:t>
            </a:r>
            <a:r>
              <a:rPr kumimoji="0" lang="en-US" sz="1800" i="0" u="none" strike="noStrike" kern="1200" cap="none" spc="0" normalizeH="0" baseline="0" noProof="0" dirty="0">
                <a:ln>
                  <a:noFill/>
                </a:ln>
                <a:solidFill>
                  <a:prstClr val="black"/>
                </a:solidFill>
                <a:effectLst/>
                <a:uLnTx/>
                <a:uFillTx/>
                <a:latin typeface="Alexandria"/>
              </a:rPr>
              <a:t>lowest cost reliably to accomplish the essential functions.</a:t>
            </a:r>
          </a:p>
          <a:p>
            <a:pPr marL="0" marR="0" lvl="0" indent="0" algn="just" defTabSz="914400" rtl="0" eaLnBrk="1" fontAlgn="auto" latinLnBrk="0" hangingPunct="1">
              <a:lnSpc>
                <a:spcPct val="250000"/>
              </a:lnSpc>
              <a:spcBef>
                <a:spcPts val="0"/>
              </a:spcBef>
              <a:spcAft>
                <a:spcPts val="0"/>
              </a:spcAft>
              <a:buClrTx/>
              <a:buSzTx/>
              <a:buFontTx/>
              <a:buNone/>
              <a:tabLst/>
              <a:defRPr/>
            </a:pPr>
            <a:endParaRPr kumimoji="0" lang="en-US" sz="1800" i="0" u="none" strike="noStrike" kern="1200" cap="none" spc="0" normalizeH="0" baseline="0" noProof="0" dirty="0">
              <a:ln>
                <a:noFill/>
              </a:ln>
              <a:solidFill>
                <a:prstClr val="black"/>
              </a:solidFill>
              <a:effectLst/>
              <a:uLnTx/>
              <a:uFillTx/>
              <a:latin typeface="Alexandria"/>
            </a:endParaRPr>
          </a:p>
        </p:txBody>
      </p:sp>
      <p:pic>
        <p:nvPicPr>
          <p:cNvPr id="5" name="Graphic 21">
            <a:extLst>
              <a:ext uri="{FF2B5EF4-FFF2-40B4-BE49-F238E27FC236}">
                <a16:creationId xmlns:a16="http://schemas.microsoft.com/office/drawing/2014/main" id="{64E37DFB-5C39-9CE8-0A44-D042E8FF1A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424054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1EA737-2120-617D-426D-3D5056BC0E0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A6DC4B9-C710-12DA-E93A-30E5480D0C1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0851F0AC-CAC8-6857-8F62-A990913ECAD2}"/>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8</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AAF64968-95C3-F6A8-0BA9-603890F4D598}"/>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defRPr/>
            </a:pPr>
            <a:endParaRPr lang="en-US" b="1" dirty="0">
              <a:solidFill>
                <a:prstClr val="black"/>
              </a:solidFill>
              <a:latin typeface="Alexandria"/>
            </a:endParaRPr>
          </a:p>
          <a:p>
            <a:pPr algn="just">
              <a:lnSpc>
                <a:spcPct val="150000"/>
              </a:lnSpc>
              <a:defRPr/>
            </a:pPr>
            <a:r>
              <a:rPr lang="en-US" b="1" dirty="0">
                <a:solidFill>
                  <a:prstClr val="black"/>
                </a:solidFill>
                <a:latin typeface="Alexandria"/>
              </a:rPr>
              <a:t>Example 2:</a:t>
            </a:r>
            <a:r>
              <a:rPr lang="ar-SY" b="1" dirty="0">
                <a:solidFill>
                  <a:prstClr val="black"/>
                </a:solidFill>
                <a:latin typeface="Alexandria"/>
              </a:rPr>
              <a:t> </a:t>
            </a:r>
            <a:r>
              <a:rPr lang="en-US" b="1" dirty="0">
                <a:solidFill>
                  <a:prstClr val="black"/>
                </a:solidFill>
                <a:latin typeface="Alexandria"/>
              </a:rPr>
              <a:t>Use Value vs. Esteem Value</a:t>
            </a:r>
          </a:p>
          <a:p>
            <a:pPr algn="just">
              <a:lnSpc>
                <a:spcPct val="150000"/>
              </a:lnSpc>
              <a:defRPr/>
            </a:pPr>
            <a:r>
              <a:rPr lang="en-US" b="1" dirty="0">
                <a:solidFill>
                  <a:prstClr val="black"/>
                </a:solidFill>
                <a:latin typeface="Alexandria"/>
              </a:rPr>
              <a:t>A company needs to buy 100 chairs for its new headquarters. </a:t>
            </a:r>
            <a:endParaRPr lang="ar-SY" b="1" dirty="0">
              <a:solidFill>
                <a:prstClr val="black"/>
              </a:solidFill>
              <a:latin typeface="Alexandria"/>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rPr>
              <a:t>Option A (Ergonomic Standard Chair): </a:t>
            </a:r>
            <a:r>
              <a:rPr kumimoji="0" lang="en-US" sz="1800" i="0" u="none" strike="noStrike" kern="1200" cap="none" spc="0" normalizeH="0" baseline="0" noProof="0" dirty="0">
                <a:ln>
                  <a:noFill/>
                </a:ln>
                <a:solidFill>
                  <a:prstClr val="black"/>
                </a:solidFill>
                <a:effectLst/>
                <a:uLnTx/>
                <a:uFillTx/>
                <a:latin typeface="Alexandria"/>
              </a:rPr>
              <a:t>Cost = $100/chair. It provides perfect support for an 8-hour workday (Use Value = $100).</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rPr>
              <a:t>Option B (Luxury Leather Executive Chair): </a:t>
            </a:r>
            <a:r>
              <a:rPr kumimoji="0" lang="en-US" sz="1800" i="0" u="none" strike="noStrike" kern="1200" cap="none" spc="0" normalizeH="0" baseline="0" noProof="0" dirty="0">
                <a:ln>
                  <a:noFill/>
                </a:ln>
                <a:solidFill>
                  <a:prstClr val="black"/>
                </a:solidFill>
                <a:effectLst/>
                <a:uLnTx/>
                <a:uFillTx/>
                <a:latin typeface="Alexandria"/>
              </a:rPr>
              <a:t>Cost = $350/chair. It performs the exact same physical support function but adds corporate prestige (Esteem Value = $250, which is the difference between $350 and $100).</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rPr>
              <a:t>The Math: If the company buys Option B for all 100 back-office employees who never meet clients, they spend an unnecessary cost of $25,000 ($250 premium × 100 chairs) with zero added use value to employee productivity.</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i="0" u="none" strike="noStrike" kern="1200" cap="none" spc="0" normalizeH="0" baseline="0" noProof="0" dirty="0">
              <a:ln>
                <a:noFill/>
              </a:ln>
              <a:solidFill>
                <a:prstClr val="black"/>
              </a:solidFill>
              <a:effectLst/>
              <a:uLnTx/>
              <a:uFillTx/>
              <a:latin typeface="Alexandria"/>
            </a:endParaRPr>
          </a:p>
        </p:txBody>
      </p:sp>
      <p:pic>
        <p:nvPicPr>
          <p:cNvPr id="5" name="Graphic 21">
            <a:extLst>
              <a:ext uri="{FF2B5EF4-FFF2-40B4-BE49-F238E27FC236}">
                <a16:creationId xmlns:a16="http://schemas.microsoft.com/office/drawing/2014/main" id="{EAE15D7E-6910-6B8F-E920-43D3D2713F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38899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770338-7709-731C-EA7D-B74BD8B2A37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5479A43-7C10-9936-7D00-30CEA200521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C15C434-3061-DE78-6CCF-CA1CD9A7C697}"/>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8</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9CABCE34-277C-68DE-DC52-A7097D8B5DBF}"/>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1.2</a:t>
            </a:r>
            <a:r>
              <a:rPr kumimoji="0" lang="ar-SY" sz="1800" b="1" i="0" u="none" strike="noStrike" kern="1200" cap="none" spc="0" normalizeH="0" baseline="0" noProof="0" dirty="0">
                <a:ln>
                  <a:noFill/>
                </a:ln>
                <a:solidFill>
                  <a:prstClr val="black"/>
                </a:solidFill>
                <a:effectLst/>
                <a:uLnTx/>
                <a:uFillTx/>
                <a:latin typeface="Alexandria"/>
                <a:ea typeface="+mn-ea"/>
                <a:cs typeface="+mn-cs"/>
              </a:rPr>
              <a:t> </a:t>
            </a:r>
            <a:r>
              <a:rPr kumimoji="0" lang="en-US" sz="1800" b="1" i="0" u="none" strike="noStrike" kern="1200" cap="none" spc="0" normalizeH="0" baseline="0" noProof="0" dirty="0">
                <a:ln>
                  <a:noFill/>
                </a:ln>
                <a:solidFill>
                  <a:prstClr val="black"/>
                </a:solidFill>
                <a:effectLst/>
                <a:uLnTx/>
                <a:uFillTx/>
                <a:latin typeface="Alexandria"/>
                <a:ea typeface="+mn-ea"/>
                <a:cs typeface="+mn-cs"/>
              </a:rPr>
              <a:t>UNNECESSARY COST</a:t>
            </a:r>
          </a:p>
          <a:p>
            <a:pPr marL="0" marR="0" lvl="0" indent="0" algn="just" defTabSz="914400" rtl="0" eaLnBrk="1" fontAlgn="auto" latinLnBrk="0" hangingPunct="1">
              <a:lnSpc>
                <a:spcPct val="2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rPr>
              <a:t>Value analysis is an unrelenting search for waste, or, put in other words, it</a:t>
            </a:r>
            <a:r>
              <a:rPr kumimoji="0" lang="ar-SY" sz="1800" i="0" u="none" strike="noStrike" kern="1200" cap="none" spc="0" normalizeH="0" baseline="0" noProof="0" dirty="0">
                <a:ln>
                  <a:noFill/>
                </a:ln>
                <a:solidFill>
                  <a:prstClr val="black"/>
                </a:solidFill>
                <a:effectLst/>
                <a:uLnTx/>
                <a:uFillTx/>
                <a:latin typeface="Alexandria"/>
              </a:rPr>
              <a:t> </a:t>
            </a:r>
            <a:r>
              <a:rPr kumimoji="0" lang="en-US" sz="1800" i="0" u="none" strike="noStrike" kern="1200" cap="none" spc="0" normalizeH="0" baseline="0" noProof="0" dirty="0">
                <a:ln>
                  <a:noFill/>
                </a:ln>
                <a:solidFill>
                  <a:prstClr val="black"/>
                </a:solidFill>
                <a:effectLst/>
                <a:uLnTx/>
                <a:uFillTx/>
                <a:latin typeface="Alexandria"/>
              </a:rPr>
              <a:t>is an organized campaign for the elimination of unnecessary cost.</a:t>
            </a:r>
            <a:r>
              <a:rPr kumimoji="0" lang="ar-SY" sz="1800" i="0" u="none" strike="noStrike" kern="1200" cap="none" spc="0" normalizeH="0" baseline="0" noProof="0" dirty="0">
                <a:ln>
                  <a:noFill/>
                </a:ln>
                <a:solidFill>
                  <a:prstClr val="black"/>
                </a:solidFill>
                <a:effectLst/>
                <a:uLnTx/>
                <a:uFillTx/>
                <a:latin typeface="Alexandria"/>
              </a:rPr>
              <a:t> </a:t>
            </a:r>
            <a:r>
              <a:rPr kumimoji="0" lang="en-US" sz="1800" i="0" u="none" strike="noStrike" kern="1200" cap="none" spc="0" normalizeH="0" baseline="0" noProof="0" dirty="0">
                <a:ln>
                  <a:noFill/>
                </a:ln>
                <a:solidFill>
                  <a:prstClr val="black"/>
                </a:solidFill>
                <a:effectLst/>
                <a:uLnTx/>
                <a:uFillTx/>
                <a:latin typeface="Alexandria"/>
              </a:rPr>
              <a:t>Unnecessary cost is defined as any expenditure that can be removed without</a:t>
            </a:r>
            <a:r>
              <a:rPr kumimoji="0" lang="ar-SY" sz="1800" i="0" u="none" strike="noStrike" kern="1200" cap="none" spc="0" normalizeH="0" baseline="0" noProof="0" dirty="0">
                <a:ln>
                  <a:noFill/>
                </a:ln>
                <a:solidFill>
                  <a:prstClr val="black"/>
                </a:solidFill>
                <a:effectLst/>
                <a:uLnTx/>
                <a:uFillTx/>
                <a:latin typeface="Alexandria"/>
              </a:rPr>
              <a:t> </a:t>
            </a:r>
            <a:r>
              <a:rPr kumimoji="0" lang="en-US" sz="1800" i="0" u="none" strike="noStrike" kern="1200" cap="none" spc="0" normalizeH="0" baseline="0" noProof="0" dirty="0">
                <a:ln>
                  <a:noFill/>
                </a:ln>
                <a:solidFill>
                  <a:prstClr val="black"/>
                </a:solidFill>
                <a:effectLst/>
                <a:uLnTx/>
                <a:uFillTx/>
                <a:latin typeface="Alexandria"/>
              </a:rPr>
              <a:t>impairing the quality, reliability, sale ability or (if applicable) the</a:t>
            </a:r>
            <a:r>
              <a:rPr kumimoji="0" lang="ar-SY" sz="1800" i="0" u="none" strike="noStrike" kern="1200" cap="none" spc="0" normalizeH="0" baseline="0" noProof="0" dirty="0">
                <a:ln>
                  <a:noFill/>
                </a:ln>
                <a:solidFill>
                  <a:prstClr val="black"/>
                </a:solidFill>
                <a:effectLst/>
                <a:uLnTx/>
                <a:uFillTx/>
                <a:latin typeface="Alexandria"/>
              </a:rPr>
              <a:t> </a:t>
            </a:r>
            <a:r>
              <a:rPr kumimoji="0" lang="en-US" sz="1800" i="0" u="none" strike="noStrike" kern="1200" cap="none" spc="0" normalizeH="0" baseline="0" noProof="0" dirty="0">
                <a:ln>
                  <a:noFill/>
                </a:ln>
                <a:solidFill>
                  <a:prstClr val="black"/>
                </a:solidFill>
                <a:effectLst/>
                <a:uLnTx/>
                <a:uFillTx/>
                <a:latin typeface="Alexandria"/>
              </a:rPr>
              <a:t>maintainability of the subject.</a:t>
            </a:r>
          </a:p>
          <a:p>
            <a:pPr marL="0" marR="0" lvl="0" indent="0" algn="just" defTabSz="914400" rtl="0" eaLnBrk="1" fontAlgn="auto" latinLnBrk="0" hangingPunct="1">
              <a:lnSpc>
                <a:spcPct val="250000"/>
              </a:lnSpc>
              <a:spcBef>
                <a:spcPts val="0"/>
              </a:spcBef>
              <a:spcAft>
                <a:spcPts val="0"/>
              </a:spcAft>
              <a:buClrTx/>
              <a:buSzTx/>
              <a:buFontTx/>
              <a:buNone/>
              <a:tabLst/>
              <a:defRPr/>
            </a:pPr>
            <a:endParaRPr kumimoji="0" lang="en-US" sz="1800" i="0" u="none" strike="noStrike" kern="1200" cap="none" spc="0" normalizeH="0" baseline="0" noProof="0" dirty="0">
              <a:ln>
                <a:noFill/>
              </a:ln>
              <a:solidFill>
                <a:prstClr val="black"/>
              </a:solidFill>
              <a:effectLst/>
              <a:uLnTx/>
              <a:uFillTx/>
              <a:latin typeface="Alexandria"/>
            </a:endParaRPr>
          </a:p>
          <a:p>
            <a:pPr marL="0" marR="0" lvl="0" indent="0" algn="just" defTabSz="914400" rtl="0" eaLnBrk="1" fontAlgn="auto" latinLnBrk="0" hangingPunct="1">
              <a:lnSpc>
                <a:spcPct val="250000"/>
              </a:lnSpc>
              <a:spcBef>
                <a:spcPts val="0"/>
              </a:spcBef>
              <a:spcAft>
                <a:spcPts val="0"/>
              </a:spcAft>
              <a:buClrTx/>
              <a:buSzTx/>
              <a:buFontTx/>
              <a:buNone/>
              <a:tabLst/>
              <a:defRPr/>
            </a:pPr>
            <a:endParaRPr kumimoji="0" lang="en-US" sz="1800" i="0" u="none" strike="noStrike" kern="1200" cap="none" spc="0" normalizeH="0" baseline="0" noProof="0" dirty="0">
              <a:ln>
                <a:noFill/>
              </a:ln>
              <a:solidFill>
                <a:prstClr val="black"/>
              </a:solidFill>
              <a:effectLst/>
              <a:uLnTx/>
              <a:uFillTx/>
              <a:latin typeface="Alexandria"/>
            </a:endParaRPr>
          </a:p>
        </p:txBody>
      </p:sp>
      <p:pic>
        <p:nvPicPr>
          <p:cNvPr id="5" name="Graphic 21">
            <a:extLst>
              <a:ext uri="{FF2B5EF4-FFF2-40B4-BE49-F238E27FC236}">
                <a16:creationId xmlns:a16="http://schemas.microsoft.com/office/drawing/2014/main" id="{844360A1-9EBB-6868-B5B6-0608A01613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575741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94472E-23FE-C751-A505-38CD90A496F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634B664-D7EF-1260-0536-953BFCA508C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C0AC8AE1-4DAD-86DA-7FB8-A478D78E64E8}"/>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8</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9132A084-93A9-72E0-5E10-E2AE5F4FFA33}"/>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250000"/>
              </a:lnSpc>
              <a:spcBef>
                <a:spcPts val="0"/>
              </a:spcBef>
              <a:spcAft>
                <a:spcPts val="0"/>
              </a:spcAft>
              <a:buClrTx/>
              <a:buSzTx/>
              <a:buFontTx/>
              <a:buNone/>
              <a:tabLst/>
              <a:defRPr/>
            </a:pPr>
            <a:endParaRPr kumimoji="0" lang="en-US" sz="180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just" defTabSz="914400" rtl="0" eaLnBrk="1" fontAlgn="auto" latinLnBrk="0" hangingPunct="1">
              <a:lnSpc>
                <a:spcPct val="250000"/>
              </a:lnSpc>
              <a:spcBef>
                <a:spcPts val="0"/>
              </a:spcBef>
              <a:spcAft>
                <a:spcPts val="0"/>
              </a:spcAft>
              <a:buClrTx/>
              <a:buSzTx/>
              <a:buFontTx/>
              <a:buNone/>
              <a:tabLst/>
              <a:defRPr/>
            </a:pPr>
            <a:endParaRPr lang="en-US" dirty="0">
              <a:solidFill>
                <a:prstClr val="black"/>
              </a:solidFill>
              <a:latin typeface="Alexandria"/>
            </a:endParaRPr>
          </a:p>
          <a:p>
            <a:pPr marL="0" marR="0" lvl="0" indent="0" algn="just" defTabSz="914400" rtl="0" eaLnBrk="1" fontAlgn="auto" latinLnBrk="0" hangingPunct="1">
              <a:lnSpc>
                <a:spcPct val="250000"/>
              </a:lnSpc>
              <a:spcBef>
                <a:spcPts val="0"/>
              </a:spcBef>
              <a:spcAft>
                <a:spcPts val="0"/>
              </a:spcAft>
              <a:buClrTx/>
              <a:buSzTx/>
              <a:buFontTx/>
              <a:buNone/>
              <a:tabLst/>
              <a:defRPr/>
            </a:pPr>
            <a:endParaRPr kumimoji="0" lang="en-US" sz="180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just" defTabSz="914400" rtl="0" eaLnBrk="1" fontAlgn="auto" latinLnBrk="0" hangingPunct="1">
              <a:lnSpc>
                <a:spcPct val="2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But what allows unnecessary cost to appear? The reasons fall into six main headings that must not be thought to be critical of the design function alone, but are often just as applicable to buying, production, planning and, indeed, to management. They are:</a:t>
            </a:r>
          </a:p>
          <a:p>
            <a:pPr algn="just">
              <a:lnSpc>
                <a:spcPct val="250000"/>
              </a:lnSpc>
              <a:defRPr/>
            </a:pPr>
            <a:r>
              <a:rPr lang="en-US" dirty="0">
                <a:solidFill>
                  <a:prstClr val="black"/>
                </a:solidFill>
                <a:latin typeface="Alexandria"/>
              </a:rPr>
              <a:t>1. </a:t>
            </a:r>
            <a:r>
              <a:rPr lang="en-US" b="1" dirty="0">
                <a:solidFill>
                  <a:prstClr val="black"/>
                </a:solidFill>
                <a:latin typeface="Alexandria"/>
              </a:rPr>
              <a:t>Lack of information</a:t>
            </a:r>
            <a:r>
              <a:rPr lang="en-US" dirty="0">
                <a:solidFill>
                  <a:prstClr val="black"/>
                </a:solidFill>
                <a:latin typeface="Alexandria"/>
              </a:rPr>
              <a:t>: Is everybody up-to-date in respect to materials, methods, techniques, </a:t>
            </a:r>
            <a:r>
              <a:rPr lang="en-US" dirty="0" err="1">
                <a:solidFill>
                  <a:prstClr val="black"/>
                </a:solidFill>
                <a:latin typeface="Alexandria"/>
              </a:rPr>
              <a:t>etc</a:t>
            </a:r>
            <a:r>
              <a:rPr lang="en-US" dirty="0">
                <a:solidFill>
                  <a:prstClr val="black"/>
                </a:solidFill>
                <a:latin typeface="Alexandria"/>
              </a:rPr>
              <a:t>? And, of prime importance, is accurate, detailed and understandable cost information available outside the enclave of accountancy?</a:t>
            </a:r>
          </a:p>
          <a:p>
            <a:pPr marL="0" marR="0" lvl="0" indent="0" algn="just" defTabSz="914400" rtl="0" eaLnBrk="1" fontAlgn="auto" latinLnBrk="0" hangingPunct="1">
              <a:lnSpc>
                <a:spcPct val="250000"/>
              </a:lnSpc>
              <a:spcBef>
                <a:spcPts val="0"/>
              </a:spcBef>
              <a:spcAft>
                <a:spcPts val="0"/>
              </a:spcAft>
              <a:buClrTx/>
              <a:buSzTx/>
              <a:buFontTx/>
              <a:buNone/>
              <a:tabLst/>
              <a:defRPr/>
            </a:pPr>
            <a:endParaRPr kumimoji="0" lang="en-US" sz="180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just" defTabSz="914400" rtl="0" eaLnBrk="1" fontAlgn="auto" latinLnBrk="0" hangingPunct="1">
              <a:lnSpc>
                <a:spcPct val="250000"/>
              </a:lnSpc>
              <a:spcBef>
                <a:spcPts val="0"/>
              </a:spcBef>
              <a:spcAft>
                <a:spcPts val="0"/>
              </a:spcAft>
              <a:buClrTx/>
              <a:buSzTx/>
              <a:buFontTx/>
              <a:buNone/>
              <a:tabLst/>
              <a:defRPr/>
            </a:pPr>
            <a:endParaRPr lang="en-US" dirty="0">
              <a:solidFill>
                <a:prstClr val="black"/>
              </a:solidFill>
              <a:latin typeface="Alexandria"/>
            </a:endParaRPr>
          </a:p>
          <a:p>
            <a:pPr marL="0" marR="0" lvl="0" indent="0" algn="just" defTabSz="914400" rtl="0" eaLnBrk="1" fontAlgn="auto" latinLnBrk="0" hangingPunct="1">
              <a:lnSpc>
                <a:spcPct val="250000"/>
              </a:lnSpc>
              <a:spcBef>
                <a:spcPts val="0"/>
              </a:spcBef>
              <a:spcAft>
                <a:spcPts val="0"/>
              </a:spcAft>
              <a:buClrTx/>
              <a:buSzTx/>
              <a:buFontTx/>
              <a:buNone/>
              <a:tabLst/>
              <a:defRPr/>
            </a:pPr>
            <a:endParaRPr kumimoji="0" lang="en-US" sz="180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just" defTabSz="914400" rtl="0" eaLnBrk="1" fontAlgn="auto" latinLnBrk="0" hangingPunct="1">
              <a:lnSpc>
                <a:spcPct val="250000"/>
              </a:lnSpc>
              <a:spcBef>
                <a:spcPts val="0"/>
              </a:spcBef>
              <a:spcAft>
                <a:spcPts val="0"/>
              </a:spcAft>
              <a:buClrTx/>
              <a:buSzTx/>
              <a:buFontTx/>
              <a:buNone/>
              <a:tabLst/>
              <a:defRPr/>
            </a:pPr>
            <a:endParaRPr kumimoji="0" lang="en-US" sz="180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77A99A58-7633-0F8A-6BFA-DEAC99BDF7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470400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5D5B5B-9AD7-A2C1-4308-5522E0C8101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E6934F6-7F1E-E78B-7875-1CAA3EACA87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C38DE26C-5258-36CC-E2DC-33C1C70AA2C9}"/>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8</a:t>
            </a:r>
          </a:p>
        </p:txBody>
      </p:sp>
      <p:sp>
        <p:nvSpPr>
          <p:cNvPr id="25" name="Rectangle: Rounded Corners 24">
            <a:extLst>
              <a:ext uri="{FF2B5EF4-FFF2-40B4-BE49-F238E27FC236}">
                <a16:creationId xmlns:a16="http://schemas.microsoft.com/office/drawing/2014/main" id="{AF51157C-6A5D-393A-0217-97F6BF390D0C}"/>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2. </a:t>
            </a:r>
            <a:r>
              <a:rPr kumimoji="0" lang="en-US" sz="1800" b="1" i="0" u="none" strike="noStrike" kern="1200" cap="none" spc="0" normalizeH="0" baseline="0" noProof="0" dirty="0">
                <a:ln>
                  <a:noFill/>
                </a:ln>
                <a:solidFill>
                  <a:prstClr val="black"/>
                </a:solidFill>
                <a:effectLst/>
                <a:uLnTx/>
                <a:uFillTx/>
                <a:latin typeface="Alexandria"/>
                <a:ea typeface="+mn-ea"/>
                <a:cs typeface="+mn-cs"/>
              </a:rPr>
              <a:t>Lack of original ideas</a:t>
            </a:r>
            <a:r>
              <a:rPr kumimoji="0" lang="en-US" sz="1800" i="0" u="none" strike="noStrike" kern="1200" cap="none" spc="0" normalizeH="0" baseline="0" noProof="0" dirty="0">
                <a:ln>
                  <a:noFill/>
                </a:ln>
                <a:solidFill>
                  <a:prstClr val="black"/>
                </a:solidFill>
                <a:effectLst/>
                <a:uLnTx/>
                <a:uFillTx/>
                <a:latin typeface="Alexandria"/>
                <a:ea typeface="+mn-ea"/>
                <a:cs typeface="+mn-cs"/>
              </a:rPr>
              <a:t>: What are people doing with their brains? Using them creatively to find and develop new ideas or reducing them to mere memory banks capable only of responding to the dictates of tradition?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3. </a:t>
            </a:r>
            <a:r>
              <a:rPr kumimoji="0" lang="en-US" sz="1800" b="1" i="0" u="none" strike="noStrike" kern="1200" cap="none" spc="0" normalizeH="0" baseline="0" noProof="0" dirty="0">
                <a:ln>
                  <a:noFill/>
                </a:ln>
                <a:solidFill>
                  <a:prstClr val="black"/>
                </a:solidFill>
                <a:effectLst/>
                <a:uLnTx/>
                <a:uFillTx/>
                <a:latin typeface="Alexandria"/>
                <a:ea typeface="+mn-ea"/>
                <a:cs typeface="+mn-cs"/>
              </a:rPr>
              <a:t>Honest wrong beliefs</a:t>
            </a:r>
            <a:r>
              <a:rPr kumimoji="0" lang="en-US" sz="1800" i="0" u="none" strike="noStrike" kern="1200" cap="none" spc="0" normalizeH="0" baseline="0" noProof="0" dirty="0">
                <a:ln>
                  <a:noFill/>
                </a:ln>
                <a:solidFill>
                  <a:prstClr val="black"/>
                </a:solidFill>
                <a:effectLst/>
                <a:uLnTx/>
                <a:uFillTx/>
                <a:latin typeface="Alexandria"/>
                <a:ea typeface="+mn-ea"/>
                <a:cs typeface="+mn-cs"/>
              </a:rPr>
              <a:t>: Long-established and honestly-held beliefs can be wrong, even on technical matters, and can lead to unnecessary costs.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4. </a:t>
            </a:r>
            <a:r>
              <a:rPr kumimoji="0" lang="en-US" sz="1800" b="1" i="0" u="none" strike="noStrike" kern="1200" cap="none" spc="0" normalizeH="0" baseline="0" noProof="0" dirty="0">
                <a:ln>
                  <a:noFill/>
                </a:ln>
                <a:solidFill>
                  <a:prstClr val="black"/>
                </a:solidFill>
                <a:effectLst/>
                <a:uLnTx/>
                <a:uFillTx/>
                <a:latin typeface="Alexandria"/>
                <a:ea typeface="+mn-ea"/>
                <a:cs typeface="+mn-cs"/>
              </a:rPr>
              <a:t>Temporary or changed circumstances and time pressures</a:t>
            </a:r>
            <a:r>
              <a:rPr kumimoji="0" lang="en-US" sz="1800" i="0" u="none" strike="noStrike" kern="1200" cap="none" spc="0" normalizeH="0" baseline="0" noProof="0" dirty="0">
                <a:ln>
                  <a:noFill/>
                </a:ln>
                <a:solidFill>
                  <a:prstClr val="black"/>
                </a:solidFill>
                <a:effectLst/>
                <a:uLnTx/>
                <a:uFillTx/>
                <a:latin typeface="Alexandria"/>
                <a:ea typeface="+mn-ea"/>
                <a:cs typeface="+mn-cs"/>
              </a:rPr>
              <a:t>: A temporary expedient is introduced “to-get-it-into-production.” “It’s costly but don’t worry, old man, it will be put right tomorrow”— and that tomorrow never comes! Or “We shall have to do it this way because of the particular conditions of this order—it will be put right later”—or will it?</a:t>
            </a:r>
          </a:p>
        </p:txBody>
      </p:sp>
      <p:pic>
        <p:nvPicPr>
          <p:cNvPr id="5" name="Graphic 21">
            <a:extLst>
              <a:ext uri="{FF2B5EF4-FFF2-40B4-BE49-F238E27FC236}">
                <a16:creationId xmlns:a16="http://schemas.microsoft.com/office/drawing/2014/main" id="{255ED37A-A179-5852-EC94-AA3BEEA981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205094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9B7067-8C86-137E-4134-758378215C3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83F1D51-7AE5-05FC-674F-95A5D136482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341B17E2-9E99-BCAE-99C6-F910B62E99D2}"/>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8</a:t>
            </a:r>
          </a:p>
          <a:p>
            <a:pPr algn="ct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789DA6BF-F993-4714-4EB6-3F09838C3C9F}"/>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5. </a:t>
            </a:r>
            <a:r>
              <a:rPr kumimoji="0" lang="en-US" sz="1800" b="1" i="0" u="none" strike="noStrike" kern="1200" cap="none" spc="0" normalizeH="0" baseline="0" noProof="0" dirty="0">
                <a:ln>
                  <a:noFill/>
                </a:ln>
                <a:solidFill>
                  <a:prstClr val="black"/>
                </a:solidFill>
                <a:effectLst/>
                <a:uLnTx/>
                <a:uFillTx/>
                <a:latin typeface="Alexandria"/>
                <a:ea typeface="+mn-ea"/>
                <a:cs typeface="+mn-cs"/>
              </a:rPr>
              <a:t>Habits and attitudes</a:t>
            </a:r>
            <a:r>
              <a:rPr kumimoji="0" lang="en-US" sz="1800" i="0" u="none" strike="noStrike" kern="1200" cap="none" spc="0" normalizeH="0" baseline="0" noProof="0" dirty="0">
                <a:ln>
                  <a:noFill/>
                </a:ln>
                <a:solidFill>
                  <a:prstClr val="black"/>
                </a:solidFill>
                <a:effectLst/>
                <a:uLnTx/>
                <a:uFillTx/>
                <a:latin typeface="Alexandria"/>
                <a:ea typeface="+mn-ea"/>
                <a:cs typeface="+mn-cs"/>
              </a:rPr>
              <a:t>: Human beings are creatures of habit and adopt attitudes. The older we get the stronger the habits become and, by consequence, the stronger the built-in resistance-to change. To what extent are personal attitudes towards materials, methods, money and, perhaps, of the greatest importance, men, allowed to influence decisions?</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6. </a:t>
            </a:r>
            <a:r>
              <a:rPr kumimoji="0" lang="en-US" sz="1800" b="1" i="0" u="none" strike="noStrike" kern="1200" cap="none" spc="0" normalizeH="0" baseline="0" noProof="0" dirty="0">
                <a:ln>
                  <a:noFill/>
                </a:ln>
                <a:solidFill>
                  <a:prstClr val="black"/>
                </a:solidFill>
                <a:effectLst/>
                <a:uLnTx/>
                <a:uFillTx/>
                <a:latin typeface="Alexandria"/>
                <a:ea typeface="+mn-ea"/>
                <a:cs typeface="+mn-cs"/>
              </a:rPr>
              <a:t>Overdesigning:</a:t>
            </a:r>
            <a:r>
              <a:rPr kumimoji="0" lang="en-US" sz="1800" i="0" u="none" strike="noStrike" kern="1200" cap="none" spc="0" normalizeH="0" baseline="0" noProof="0" dirty="0">
                <a:ln>
                  <a:noFill/>
                </a:ln>
                <a:solidFill>
                  <a:prstClr val="black"/>
                </a:solidFill>
                <a:effectLst/>
                <a:uLnTx/>
                <a:uFillTx/>
                <a:latin typeface="Alexandria"/>
                <a:ea typeface="+mn-ea"/>
                <a:cs typeface="+mn-cs"/>
              </a:rPr>
              <a:t> This should be considered in its broadest sense and not confined to the designer. Does the specification give the customer exactly what he wants? He may want something much simpler. If so, he is getting poor value.</a:t>
            </a:r>
          </a:p>
        </p:txBody>
      </p:sp>
      <p:pic>
        <p:nvPicPr>
          <p:cNvPr id="5" name="Graphic 21">
            <a:extLst>
              <a:ext uri="{FF2B5EF4-FFF2-40B4-BE49-F238E27FC236}">
                <a16:creationId xmlns:a16="http://schemas.microsoft.com/office/drawing/2014/main" id="{B9FF3426-30C4-5F0B-84FF-EAB143066D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762858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B8C52-6878-3BDD-B3FB-2C6F841016B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1442F16-BCF6-5489-F87D-45C4CF737BA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68FB3086-8810-D8FD-CDB3-EC755E9872CD}"/>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8</a:t>
            </a:r>
          </a:p>
          <a:p>
            <a:pPr algn="ct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B0B555AC-E3DC-44DB-2BD4-23CEFB8E6E5D}"/>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200000"/>
              </a:lnSpc>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Example 3</a:t>
            </a:r>
            <a:r>
              <a:rPr kumimoji="0" lang="en-US" sz="1800" i="0" u="none" strike="noStrike" kern="1200" cap="none" spc="0" normalizeH="0" baseline="0" noProof="0" dirty="0">
                <a:ln>
                  <a:noFill/>
                </a:ln>
                <a:solidFill>
                  <a:prstClr val="black"/>
                </a:solidFill>
                <a:effectLst/>
                <a:uLnTx/>
                <a:uFillTx/>
                <a:latin typeface="Alexandria"/>
                <a:ea typeface="+mn-ea"/>
                <a:cs typeface="+mn-cs"/>
              </a:rPr>
              <a:t>: </a:t>
            </a:r>
            <a:r>
              <a:rPr lang="en-US" b="1" dirty="0">
                <a:solidFill>
                  <a:prstClr val="black"/>
                </a:solidFill>
                <a:latin typeface="Alexandria"/>
              </a:rPr>
              <a:t>Unnecessary Cost Due to Changing Circumstances </a:t>
            </a:r>
            <a:endParaRPr kumimoji="0" lang="en-US"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During a residential building project, the main site crane suddenly broke down. To avoid delays, the contractor rented a smaller, more expensive backup crane as a temporary expedient for one week "until the original crane is fixed." Due to neglect and schedule pressure, the costly rented crane remained in use for 6 months instead of one week. This represents an unnecessary cost caused by a temporary fix becoming permanent</a:t>
            </a:r>
          </a:p>
          <a:p>
            <a:pPr marL="0" marR="0" lvl="0" indent="0" algn="just" defTabSz="914400" rtl="0" eaLnBrk="1" fontAlgn="auto" latinLnBrk="0" hangingPunct="1">
              <a:lnSpc>
                <a:spcPct val="200000"/>
              </a:lnSpc>
              <a:spcBef>
                <a:spcPts val="0"/>
              </a:spcBef>
              <a:spcAft>
                <a:spcPts val="0"/>
              </a:spcAft>
              <a:buClrTx/>
              <a:buSzTx/>
              <a:buFontTx/>
              <a:buNone/>
              <a:tabLst/>
              <a:defRPr/>
            </a:pPr>
            <a:endParaRPr kumimoji="0" lang="en-US" sz="180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0F18F098-145E-8010-6E33-A40410CBCB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506834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FE5059-08E6-6F14-709A-12D6FFD62F7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8523122-1B8B-3686-D6C7-36E4E3C9780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3B5B23D1-250E-E2D3-93DF-AD0515A50575}"/>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8</a:t>
            </a:r>
          </a:p>
        </p:txBody>
      </p:sp>
      <p:sp>
        <p:nvSpPr>
          <p:cNvPr id="25" name="Rectangle: Rounded Corners 24">
            <a:extLst>
              <a:ext uri="{FF2B5EF4-FFF2-40B4-BE49-F238E27FC236}">
                <a16:creationId xmlns:a16="http://schemas.microsoft.com/office/drawing/2014/main" id="{C98F23EE-11E1-E1EE-D9A5-A233E2EBADAF}"/>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Example 4</a:t>
            </a:r>
            <a:r>
              <a:rPr kumimoji="0" lang="en-US" sz="1800" i="0" u="none" strike="noStrike" kern="1200" cap="none" spc="0" normalizeH="0" baseline="0" noProof="0" dirty="0">
                <a:ln>
                  <a:noFill/>
                </a:ln>
                <a:solidFill>
                  <a:prstClr val="black"/>
                </a:solidFill>
                <a:effectLst/>
                <a:uLnTx/>
                <a:uFillTx/>
                <a:latin typeface="Alexandria"/>
                <a:ea typeface="+mn-ea"/>
                <a:cs typeface="+mn-cs"/>
              </a:rPr>
              <a:t>: </a:t>
            </a:r>
            <a:r>
              <a:rPr kumimoji="0" lang="en-US" sz="1800" b="1" i="0" u="none" strike="noStrike" kern="1200" cap="none" spc="0" normalizeH="0" baseline="0" noProof="0" dirty="0">
                <a:ln>
                  <a:noFill/>
                </a:ln>
                <a:solidFill>
                  <a:prstClr val="black"/>
                </a:solidFill>
                <a:effectLst/>
                <a:uLnTx/>
                <a:uFillTx/>
                <a:latin typeface="Alexandria"/>
                <a:ea typeface="+mn-ea"/>
                <a:cs typeface="+mn-cs"/>
              </a:rPr>
              <a:t>Types of Value &amp; Unnecessary Cost</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In kitchen design, a water tank hidden in the roof space only needs "use value" (being durable and leak-proof) without needing aesthetics. In contrast, a cooker installed in the kitchen needs "esteem value" (modern design and colors) for the buyer to accept it . Painting the hidden water tank with luxurious colors is considered an unnecessary cost caused by overdesigning.</a:t>
            </a:r>
          </a:p>
          <a:p>
            <a:pPr marL="0" marR="0" lvl="0" indent="0" algn="just" defTabSz="914400" rtl="0" eaLnBrk="1" fontAlgn="auto" latinLnBrk="0" hangingPunct="1">
              <a:lnSpc>
                <a:spcPct val="200000"/>
              </a:lnSpc>
              <a:spcBef>
                <a:spcPts val="0"/>
              </a:spcBef>
              <a:spcAft>
                <a:spcPts val="0"/>
              </a:spcAft>
              <a:buClrTx/>
              <a:buSzTx/>
              <a:buFontTx/>
              <a:buNone/>
              <a:tabLst/>
              <a:defRPr/>
            </a:pPr>
            <a:endParaRPr kumimoji="0" lang="en-US" sz="180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just" defTabSz="914400" rtl="0" eaLnBrk="1" fontAlgn="auto" latinLnBrk="0" hangingPunct="1">
              <a:lnSpc>
                <a:spcPct val="200000"/>
              </a:lnSpc>
              <a:spcBef>
                <a:spcPts val="0"/>
              </a:spcBef>
              <a:spcAft>
                <a:spcPts val="0"/>
              </a:spcAft>
              <a:buClrTx/>
              <a:buSzTx/>
              <a:buFontTx/>
              <a:buNone/>
              <a:tabLst/>
              <a:defRPr/>
            </a:pPr>
            <a:endParaRPr kumimoji="0" lang="en-US" sz="180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91744543-B30C-2CD3-B505-B279A4DCC3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384690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5306FF-3A91-EC70-0458-DC8D8F3DACE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333BEAF-51A2-9C8C-E917-3D206A80D77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CA2CDD23-71E3-A7C6-341A-FC6D0FDE9118}"/>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8</a:t>
            </a:r>
          </a:p>
          <a:p>
            <a:pPr algn="ct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433E51DC-0F48-3BD9-A23D-1C9D8E66F770}"/>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endParaRPr kumimoji="0" lang="en-US" sz="1800" b="1" i="0" u="none" strike="noStrike" kern="1200" cap="none" spc="0" normalizeH="0" baseline="0" noProof="0" dirty="0">
              <a:ln>
                <a:noFill/>
              </a:ln>
              <a:solidFill>
                <a:prstClr val="black"/>
              </a:solidFill>
              <a:effectLst/>
              <a:uLnTx/>
              <a:uFillTx/>
              <a:latin typeface="Alexandria"/>
            </a:endParaRPr>
          </a:p>
          <a:p>
            <a:pPr lvl="0" algn="just">
              <a:lnSpc>
                <a:spcPct val="150000"/>
              </a:lnSpc>
              <a:defRPr/>
            </a:pPr>
            <a:r>
              <a:rPr kumimoji="0" lang="en-US" sz="1800" b="1" i="0" u="none" strike="noStrike" kern="1200" cap="none" spc="0" normalizeH="0" baseline="0" noProof="0" dirty="0">
                <a:ln>
                  <a:noFill/>
                </a:ln>
                <a:solidFill>
                  <a:prstClr val="black"/>
                </a:solidFill>
                <a:effectLst/>
                <a:uLnTx/>
                <a:uFillTx/>
                <a:latin typeface="Alexandria"/>
              </a:rPr>
              <a:t>Value engineering is a rational or scientific approach to maximizing value. </a:t>
            </a:r>
          </a:p>
          <a:p>
            <a:pPr lvl="0" algn="just">
              <a:lnSpc>
                <a:spcPct val="150000"/>
              </a:lnSpc>
              <a:defRPr/>
            </a:pPr>
            <a:r>
              <a:rPr kumimoji="0" lang="en-US" sz="1800" i="0" u="none" strike="noStrike" kern="1200" cap="none" spc="0" normalizeH="0" baseline="0" noProof="0" dirty="0">
                <a:ln>
                  <a:noFill/>
                </a:ln>
                <a:solidFill>
                  <a:prstClr val="black"/>
                </a:solidFill>
                <a:effectLst/>
                <a:uLnTx/>
                <a:uFillTx/>
                <a:latin typeface="Alexandria"/>
              </a:rPr>
              <a:t>A value engineer tries to “get the biggest bang for the buck.” That is, the value engineer attempts to minimize direct costs and eliminate overdesigning while providing serviceability, safety, and favorable returns. It is one area where cost engineering and design work are securely fused into </a:t>
            </a:r>
            <a:r>
              <a:rPr lang="en-US" dirty="0">
                <a:solidFill>
                  <a:prstClr val="black"/>
                </a:solidFill>
                <a:latin typeface="Alexandria"/>
              </a:rPr>
              <a:t>one operation Because of the complex nature of most projects, it is also a task that requires a team effort, utilizing professionals with many skills and operating at its best with a committee type structure rather than operating under the control of a strong leader. As projects continue to grow in size and complexity, there will continue to be an ever-increasing emphasis on value engineering.</a:t>
            </a: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E06353DF-87C0-9521-DCC6-4A6D141EA1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472500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D4E2C6-0CCB-EA07-3E22-6A162F0CEF6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FD491B7-C891-31F8-11EF-2637E524C64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D68EB66-C530-CB0E-5FBD-D1C9E767CD2D}"/>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8</a:t>
            </a:r>
          </a:p>
          <a:p>
            <a:pPr algn="ct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2800003E-024B-4C56-0385-A7CF8BE37ED7}"/>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2. Target value design: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Target value design (TVD) is a subset of lean construction. TVD has also been referred to as target value costing and originated in manufacturing industries – again, from the automobile industry. Similar to lean, TVD works well with negotiated and design-build projects. The project owner sets the budget and the design team is tasked to design to that budget. The budget is divided up amongst the different design disciplines like pieces of a pie. Each design package must financially fit within their piece of the pie, so the entire project meets the owner’s budget; they design to the target cost. This process either assumes the designers have estimating capabilities in-house or an outside estimating consultant is engaged, or a construction manager is contracted early. </a:t>
            </a:r>
          </a:p>
        </p:txBody>
      </p:sp>
      <p:pic>
        <p:nvPicPr>
          <p:cNvPr id="5" name="Graphic 21">
            <a:extLst>
              <a:ext uri="{FF2B5EF4-FFF2-40B4-BE49-F238E27FC236}">
                <a16:creationId xmlns:a16="http://schemas.microsoft.com/office/drawing/2014/main" id="{2EC1990C-56E5-C6E9-12FB-30390F6785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30670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768616-B613-7893-9642-18A0DD5ABE5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9995B68-D69C-41A5-1204-B88F4AD764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21A1EC0B-3EE4-14E2-9E46-2E7EF9B7411E}"/>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8</a:t>
            </a:r>
          </a:p>
          <a:p>
            <a:pPr algn="ct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72D60EA5-7A9B-E2B7-805C-5A0B235CD018}"/>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250000"/>
              </a:lnSpc>
              <a:defRPr/>
            </a:pPr>
            <a:r>
              <a:rPr lang="en-US" dirty="0">
                <a:solidFill>
                  <a:prstClr val="black"/>
                </a:solidFill>
                <a:latin typeface="Alexandria"/>
              </a:rPr>
              <a:t>Some critical </a:t>
            </a:r>
            <a:r>
              <a:rPr kumimoji="0" lang="en-US" sz="1800" i="0" u="none" strike="noStrike" kern="1200" cap="none" spc="0" normalizeH="0" baseline="0" noProof="0" dirty="0">
                <a:ln>
                  <a:noFill/>
                </a:ln>
                <a:solidFill>
                  <a:prstClr val="black"/>
                </a:solidFill>
                <a:effectLst/>
                <a:uLnTx/>
                <a:uFillTx/>
                <a:latin typeface="Alexandria"/>
                <a:ea typeface="+mn-ea"/>
                <a:cs typeface="+mn-cs"/>
              </a:rPr>
              <a:t>subcontractors may need to be brought on to the team early during design development such as mechanical, electrical, and plumbing (MEP), curtain wall, landscape, elevator, and others. This process then makes it difficult to obtain competitive bid pricing which therefore makes TVD sometimes unfeasible especially on public works bid projects.</a:t>
            </a:r>
          </a:p>
        </p:txBody>
      </p:sp>
      <p:pic>
        <p:nvPicPr>
          <p:cNvPr id="5" name="Graphic 21">
            <a:extLst>
              <a:ext uri="{FF2B5EF4-FFF2-40B4-BE49-F238E27FC236}">
                <a16:creationId xmlns:a16="http://schemas.microsoft.com/office/drawing/2014/main" id="{75E882E4-41F5-CE22-0F7B-0CA59D0DE5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878745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878533-5642-E0CD-9393-30E6718CAC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E6B11C3-FAB7-C099-256C-C5CFDAFA893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335E6678-4069-1D60-C53F-22A2D3B24BF7}"/>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8</a:t>
            </a:r>
          </a:p>
          <a:p>
            <a:pPr algn="ct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6CF9AA99-F411-73D1-6C43-D6B0C80610CD}"/>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The owner’s satisfaction is the number one priority for the design and construction team, especially if the owner’s focus is on cost. The design team must anticipate cost when making design decisions rather than wait until bids are received. If the budget is exceeded the project must be redesigned, often with input from value engineering. The design must be targeted to ‘final’ cost as a design parameter, which is often different than bid or contracted cost. The target value design process includes active management of owner contingency logs and value-added logs, which are similar to a subcontract buyout log or VE log. </a:t>
            </a:r>
          </a:p>
        </p:txBody>
      </p:sp>
      <p:pic>
        <p:nvPicPr>
          <p:cNvPr id="5" name="Graphic 21">
            <a:extLst>
              <a:ext uri="{FF2B5EF4-FFF2-40B4-BE49-F238E27FC236}">
                <a16:creationId xmlns:a16="http://schemas.microsoft.com/office/drawing/2014/main" id="{8A9F0BFE-6ADC-E5CE-C523-ED214C68DB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603473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736015-A0EB-C770-8D97-6EB52D92562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EAE26A8-70EA-2AB7-1A87-5EC6D8594C3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B446322-4760-5324-9BE8-56EC7199E15A}"/>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8</a:t>
            </a:r>
          </a:p>
          <a:p>
            <a:pPr algn="ct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FBC2F731-F65C-019D-1F95-12175A8EACC5}"/>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A target value design project often starts with a workshop where all of the team members buy into the concept. </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A considerable amount of collaboration is needed between all of the parties, not only the project owner, architect, and general contractor, but also the design engineers and major subcontractors. The estimate is established from the top down, which in construction is the opposite way most estimators work, generally beginning with a more detailed focus, such as quantity take-offs and pricing recaps, and summarizing as they work towards the final price. </a:t>
            </a:r>
          </a:p>
        </p:txBody>
      </p:sp>
      <p:pic>
        <p:nvPicPr>
          <p:cNvPr id="5" name="Graphic 21">
            <a:extLst>
              <a:ext uri="{FF2B5EF4-FFF2-40B4-BE49-F238E27FC236}">
                <a16:creationId xmlns:a16="http://schemas.microsoft.com/office/drawing/2014/main" id="{B5979977-CF4E-5987-3C7C-060939C94F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375909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C977EB-E7E3-D582-4FC0-961F6A8D3AE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87043BA-CB83-7EC3-FEDC-7B24B7A5F05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2665A0E-D8EC-FAF1-E7E2-C7BA23CA8EAB}"/>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8</a:t>
            </a:r>
          </a:p>
          <a:p>
            <a:pPr algn="ct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2EFB0EC5-3B7A-D820-815B-F193DAFB6E68}"/>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In this regard, TVD is similar to pull planning which will be discussed later where the end is determined and the plan is developed in reverse. If one element of the project is over budget, such as structural steel, money must be moved from another system to compensate, such as electrical. Like many lean concepts, TVD connects well with building information modeling. Fourth and fifth dimension modeling can help with early contractor-generated estimates.</a:t>
            </a:r>
          </a:p>
        </p:txBody>
      </p:sp>
      <p:pic>
        <p:nvPicPr>
          <p:cNvPr id="5" name="Graphic 21">
            <a:extLst>
              <a:ext uri="{FF2B5EF4-FFF2-40B4-BE49-F238E27FC236}">
                <a16:creationId xmlns:a16="http://schemas.microsoft.com/office/drawing/2014/main" id="{B6F447DC-C3E1-DFFF-C716-3135C3E5DB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972209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1B181B-9BB9-78FC-39FA-5A323E4E5DC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6051648-B8C1-0AEA-DB7B-CF34423480A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64EFB62D-D57D-065B-6176-BFCE9B694A5F}"/>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8</a:t>
            </a:r>
          </a:p>
          <a:p>
            <a:pPr algn="ct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EF6A5B4C-3493-FD60-AA1A-D4EAC1C4C257}"/>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2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Target value design has some pitfalls though. Each of the budget pieces of the pie might initially fit together, but when contractor bids are solicited there is no guarantee that prices will correspond. Project owners often request detailed schedules of values from contractors with their bids and proposals. But contractors have been known to weigh one portion of the estimate heavier than another due to potential change order opportunities or front-loading strategies of early pay request line items.</a:t>
            </a:r>
          </a:p>
        </p:txBody>
      </p:sp>
      <p:pic>
        <p:nvPicPr>
          <p:cNvPr id="5" name="Graphic 21">
            <a:extLst>
              <a:ext uri="{FF2B5EF4-FFF2-40B4-BE49-F238E27FC236}">
                <a16:creationId xmlns:a16="http://schemas.microsoft.com/office/drawing/2014/main" id="{B7DB5B36-7B4E-1E9B-B9CA-0FC27B6EEE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086659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5920FD-EA1C-A1C7-4776-0648E37BDDB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60AF967-609D-EB48-70C3-109E73DA314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5F60782-C227-DED3-0A94-859347BC841D}"/>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8</a:t>
            </a:r>
          </a:p>
          <a:p>
            <a:pPr algn="ct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E3EDFA9D-7645-1F41-D21A-95D1FD0BD9AD}"/>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2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TVD also does not consider changes of economy, such as the price of copper pipe and wire escalation, or supplier and contractor backlog changes which can impact pricing. Change orders also occur on most construction projects and the owner’s budget needs to anticipate these. Design-build and CM/GC project deliveries are both understood to have fewer change orders than traditional lump sum bid projects and therefore fit the TVD model better. </a:t>
            </a:r>
          </a:p>
          <a:p>
            <a:pPr marL="0" marR="0" lvl="0" indent="0" algn="just" defTabSz="914400" rtl="0" eaLnBrk="1" fontAlgn="auto" latinLnBrk="0" hangingPunct="1">
              <a:lnSpc>
                <a:spcPct val="250000"/>
              </a:lnSpc>
              <a:spcBef>
                <a:spcPts val="0"/>
              </a:spcBef>
              <a:spcAft>
                <a:spcPts val="0"/>
              </a:spcAft>
              <a:buClrTx/>
              <a:buSzTx/>
              <a:buFontTx/>
              <a:buNone/>
              <a:tabLst/>
              <a:defRPr/>
            </a:pPr>
            <a:endParaRPr kumimoji="0" lang="en-US" sz="180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84BE786F-178C-0190-5702-FDED06A314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532993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C1B7D1-C896-B114-4997-B3A12F8FD9C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86E6F62-07F7-187F-061B-CA7BBE62804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632755E4-16CB-D064-AD3A-2B7A7A22495D}"/>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8</a:t>
            </a:r>
          </a:p>
          <a:p>
            <a:pPr algn="ct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579087C8-C517-054D-9C21-3DEC2C702A00}"/>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3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A satisfied owner is looking for the design to match final cost, not just budget or even bid cost. If the project utilizes a cost-plus pricing method with no guarantee of total price, this places the owner at risk. Although the initial project budget and bid might have fit the target, the final price might not.</a:t>
            </a:r>
          </a:p>
        </p:txBody>
      </p:sp>
      <p:pic>
        <p:nvPicPr>
          <p:cNvPr id="5" name="Graphic 21">
            <a:extLst>
              <a:ext uri="{FF2B5EF4-FFF2-40B4-BE49-F238E27FC236}">
                <a16:creationId xmlns:a16="http://schemas.microsoft.com/office/drawing/2014/main" id="{DC48EF8B-4C6D-699E-C875-8BB331E8F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404361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EEE950-70D2-4620-0747-FD016C1F7B1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E88453C-7459-2124-462A-4730488DAF2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2F3E2292-17EE-48BA-09D4-B481A08116A6}"/>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8</a:t>
            </a:r>
          </a:p>
          <a:p>
            <a:pPr algn="ct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D37609B5-58B1-1A36-D41F-EDE06F1C51A4}"/>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2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Example 5</a:t>
            </a:r>
            <a:r>
              <a:rPr kumimoji="0" lang="en-US" sz="1800" i="0" u="none" strike="noStrike" kern="1200" cap="none" spc="0" normalizeH="0" baseline="0" noProof="0" dirty="0">
                <a:ln>
                  <a:noFill/>
                </a:ln>
                <a:solidFill>
                  <a:prstClr val="black"/>
                </a:solidFill>
                <a:effectLst/>
                <a:uLnTx/>
                <a:uFillTx/>
                <a:latin typeface="Alexandria"/>
                <a:ea typeface="+mn-ea"/>
                <a:cs typeface="+mn-cs"/>
              </a:rPr>
              <a:t>: </a:t>
            </a:r>
            <a:r>
              <a:rPr kumimoji="0" lang="en-US" sz="1800" b="1" i="0" u="none" strike="noStrike" kern="1200" cap="none" spc="0" normalizeH="0" baseline="0" noProof="0" dirty="0">
                <a:ln>
                  <a:noFill/>
                </a:ln>
                <a:solidFill>
                  <a:prstClr val="black"/>
                </a:solidFill>
                <a:effectLst/>
                <a:uLnTx/>
                <a:uFillTx/>
                <a:latin typeface="Alexandria"/>
                <a:ea typeface="+mn-ea"/>
                <a:cs typeface="+mn-cs"/>
              </a:rPr>
              <a:t>Target Value Design - TVD</a:t>
            </a:r>
          </a:p>
          <a:p>
            <a:pPr marL="0" marR="0" lvl="0" indent="0" algn="just" defTabSz="914400" rtl="0" eaLnBrk="1" fontAlgn="auto" latinLnBrk="0" hangingPunct="1">
              <a:lnSpc>
                <a:spcPct val="2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An investor has a budget of $1 million to build a commercial complex . In traditional projects, the engineer designs first, and then the owner is surprised that construction costs $1.5 million, forcing a redesign . In the TVD approach, the architect, electrical engineer, and plumber set a specific financial ceiling for each discipline from day one and never exceed it during design (designing to the budget).</a:t>
            </a:r>
          </a:p>
          <a:p>
            <a:pPr marL="0" marR="0" lvl="0" indent="0" algn="just" defTabSz="914400" rtl="0" eaLnBrk="1" fontAlgn="auto" latinLnBrk="0" hangingPunct="1">
              <a:lnSpc>
                <a:spcPct val="250000"/>
              </a:lnSpc>
              <a:spcBef>
                <a:spcPts val="0"/>
              </a:spcBef>
              <a:spcAft>
                <a:spcPts val="0"/>
              </a:spcAft>
              <a:buClrTx/>
              <a:buSzTx/>
              <a:buFontTx/>
              <a:buNone/>
              <a:tabLst/>
              <a:defRPr/>
            </a:pPr>
            <a:endParaRPr kumimoji="0" lang="en-US" sz="180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5F516994-C96D-5398-E6B5-EBABCA22E3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573373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CBDFC6-B7C7-D1CB-AE39-FE87CDE3878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8D30280-30FA-8B68-8C0E-A6EB3EDBCFC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6903916-AAF5-72A6-4C72-CF0E30315E52}"/>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8</a:t>
            </a:r>
          </a:p>
          <a:p>
            <a:pPr algn="ct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3CFA4486-6569-CA3D-7F32-9E10F3804648}"/>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2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Example 6</a:t>
            </a:r>
            <a:r>
              <a:rPr kumimoji="0" lang="en-US" sz="1800" i="0" u="none" strike="noStrike" kern="1200" cap="none" spc="0" normalizeH="0" baseline="0" noProof="0" dirty="0">
                <a:ln>
                  <a:noFill/>
                </a:ln>
                <a:solidFill>
                  <a:prstClr val="black"/>
                </a:solidFill>
                <a:effectLst/>
                <a:uLnTx/>
                <a:uFillTx/>
                <a:latin typeface="Alexandria"/>
                <a:ea typeface="+mn-ea"/>
                <a:cs typeface="+mn-cs"/>
              </a:rPr>
              <a:t>: </a:t>
            </a:r>
            <a:r>
              <a:rPr kumimoji="0" lang="en-US" sz="1800" b="1" i="0" u="none" strike="noStrike" kern="1200" cap="none" spc="0" normalizeH="0" baseline="0" noProof="0" dirty="0">
                <a:ln>
                  <a:noFill/>
                </a:ln>
                <a:solidFill>
                  <a:prstClr val="black"/>
                </a:solidFill>
                <a:effectLst/>
                <a:uLnTx/>
                <a:uFillTx/>
                <a:latin typeface="Alexandria"/>
                <a:ea typeface="+mn-ea"/>
                <a:cs typeface="+mn-cs"/>
              </a:rPr>
              <a:t>The Risk of Bid Prices in Target Value Design </a:t>
            </a:r>
          </a:p>
          <a:p>
            <a:pPr marL="0" marR="0" lvl="0" indent="0" algn="just" defTabSz="914400" rtl="0" eaLnBrk="1" fontAlgn="auto" latinLnBrk="0" hangingPunct="1">
              <a:lnSpc>
                <a:spcPct val="2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In a hospital project using TVD, the design team successfully split the budget and allocated $200,000 for HVAC design. However, when subcontractor bids were requested, the lowest market price received was $260,000 due to a sudden shortage of specialized labor in the market. This illustrates a pitfall of TVD, where matching initial pie pieces does not guarantee the actual contractor bid prices will correspond.</a:t>
            </a:r>
          </a:p>
        </p:txBody>
      </p:sp>
      <p:pic>
        <p:nvPicPr>
          <p:cNvPr id="5" name="Graphic 21">
            <a:extLst>
              <a:ext uri="{FF2B5EF4-FFF2-40B4-BE49-F238E27FC236}">
                <a16:creationId xmlns:a16="http://schemas.microsoft.com/office/drawing/2014/main" id="{C5DDF95E-0F99-4BB8-9F2B-4568F62ACD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336380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6D2913-72E8-0DE1-6E09-9ED67C75D43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7908B4B-AEFC-8A9E-6616-AD081D01216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0E9C01D6-B4D0-2832-69CE-B30E83F6D3FB}"/>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8</a:t>
            </a:r>
          </a:p>
          <a:p>
            <a:pPr algn="ct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FB42BEE8-024C-F5FB-FD1D-A0EFDCAD1781}"/>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r>
              <a:rPr lang="en-US" sz="2000" b="1" dirty="0">
                <a:solidFill>
                  <a:prstClr val="black"/>
                </a:solidFill>
                <a:latin typeface="Alexandria"/>
              </a:rPr>
              <a:t>3. Value engineering in construction: </a:t>
            </a:r>
            <a:endParaRPr kumimoji="0" lang="en-US" sz="20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Value engineering to some members of the built environment, especially some designers, implies cheapening of the project’s design, but that is not true VE. VE includes analyzing selected building components to seek creative ways of performing the same function as the original components at a lower life-cycle cost without sacrificing reliability, performance, or maintainability. VE studies may be performed by consultants during design development, as a contractor-performed preconstruction service, or by the contractor during construction.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The most effective time to conduct such studies is during design development.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Target value design, </a:t>
            </a:r>
            <a:r>
              <a:rPr kumimoji="0" lang="en-US" sz="1800" i="0" u="none" kern="1200" cap="none" spc="0" normalizeH="0" baseline="0" noProof="0" dirty="0">
                <a:ln>
                  <a:noFill/>
                </a:ln>
                <a:solidFill>
                  <a:prstClr val="black"/>
                </a:solidFill>
                <a:effectLst/>
                <a:uLnTx/>
                <a:uFillTx/>
                <a:latin typeface="Alexandria"/>
                <a:ea typeface="+mn-ea"/>
                <a:cs typeface="+mn-cs"/>
              </a:rPr>
              <a:t>as just discussed</a:t>
            </a:r>
            <a:r>
              <a:rPr kumimoji="0" lang="en-US" sz="1800" b="0" i="0" u="none" strike="noStrike" kern="1200" cap="none" spc="0" normalizeH="0" baseline="0" noProof="0" dirty="0">
                <a:ln>
                  <a:noFill/>
                </a:ln>
                <a:solidFill>
                  <a:prstClr val="black"/>
                </a:solidFill>
                <a:effectLst/>
                <a:uLnTx/>
                <a:uFillTx/>
                <a:latin typeface="Alexandria"/>
                <a:ea typeface="+mn-ea"/>
                <a:cs typeface="+mn-cs"/>
              </a:rPr>
              <a:t>, needs to happen before design to be efficient; VE is the opposite and often happens either during the deign process or after design. </a:t>
            </a:r>
          </a:p>
        </p:txBody>
      </p:sp>
      <p:pic>
        <p:nvPicPr>
          <p:cNvPr id="5" name="Graphic 21">
            <a:extLst>
              <a:ext uri="{FF2B5EF4-FFF2-40B4-BE49-F238E27FC236}">
                <a16:creationId xmlns:a16="http://schemas.microsoft.com/office/drawing/2014/main" id="{622EB051-6269-2D11-E573-B466EB615A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549747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6C8A48-A21F-A659-6444-A364502CE6E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3A2CDB-FF3C-639E-AA00-31AE356AAAA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2E2D43C4-BF0A-F926-5D67-06A4FCC936A7}"/>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8</a:t>
            </a:r>
          </a:p>
          <a:p>
            <a:pPr algn="ct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75A16DE2-9561-8E3F-BAEB-CB735C291358}"/>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Value engineering studies are typically performed during the preconstruction planning phase. The intent of the process is to select the highest value design components or systems. The essential functions of each component or system are studied to estimate the potential for value improvement. </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The VE study team needs to understand the rationale used by the designer in developing the design and the assumptions made in establishing design criteria and selecting materials and equipment. </a:t>
            </a:r>
          </a:p>
        </p:txBody>
      </p:sp>
      <p:pic>
        <p:nvPicPr>
          <p:cNvPr id="5" name="Graphic 21">
            <a:extLst>
              <a:ext uri="{FF2B5EF4-FFF2-40B4-BE49-F238E27FC236}">
                <a16:creationId xmlns:a16="http://schemas.microsoft.com/office/drawing/2014/main" id="{DF51B46D-9427-9884-5DC7-56C3EF8841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288601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DEF9D7-88C5-C94E-941A-036E8A2C489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E1ACC02-0D14-3606-6ADF-D8B289B2A6B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7ABC6E0-A324-AF54-909A-66A5BE29E59C}"/>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8</a:t>
            </a:r>
          </a:p>
          <a:p>
            <a:pPr algn="ct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8EC91F59-2DE6-3B6A-4C5C-A76E14D6C9D0}"/>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The intent of VE is to develop a list of alternative materials or components that might be used. Preliminary cost data is generated, and functional comparisons are made between the alternatives and the design components being studied. The intent is to determine which alternatives will meet the owner’s requirements and provide additional value to the completed project. Often life-cycle cost data is analyzed for each VE alternative before presentation to the project owner. Preparation of value engineering proposals includes analysis of advantages and disadvantages of each alternative and the ones representing the best value are then selected for presentation to the designer and the owner.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The VE proposal looks very similar to a post-contract change order proposal, including all detailed costs and markups and substantiation. </a:t>
            </a:r>
          </a:p>
          <a:p>
            <a:pPr marL="0" marR="0" lvl="0" indent="0" algn="just" defTabSz="914400" rtl="0" eaLnBrk="1" fontAlgn="auto" latinLnBrk="0" hangingPunct="1">
              <a:lnSpc>
                <a:spcPct val="200000"/>
              </a:lnSpc>
              <a:spcBef>
                <a:spcPts val="0"/>
              </a:spcBef>
              <a:spcAft>
                <a:spcPts val="0"/>
              </a:spcAft>
              <a:buClrTx/>
              <a:buSzTx/>
              <a:buFontTx/>
              <a:buNone/>
              <a:tabLst/>
              <a:defRPr/>
            </a:pPr>
            <a:endParaRPr kumimoji="0" lang="en-US" sz="180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A9D027D2-6D71-8045-E660-2A83DD3037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645308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5E5583-7847-4705-6091-24B752CB8F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C1F17FD-E9AC-48B3-954B-5499FD62C47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D3632F71-CD3E-FEF8-6DC9-B8C5D0A980CF}"/>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8</a:t>
            </a:r>
          </a:p>
          <a:p>
            <a:pPr algn="ct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8E2EB40D-1C53-3D46-A484-4989FDAA5C33}"/>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All cost data prepared by the VE team should be included with the proposal, similar to a change order proposal.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Each VE proposal is tracked in a log, similar to other cost control or equipment tracking logs managed by the construction team. The proposals are submitted to the designer and the owner for approval. If approved, VE proposals should be incorporated into the contract documents.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VE proposals approved after the construction contract is awarded must be incorporated into the contract by change order. A sample VE log from the Olympic Hotel and Resort case study project is included here as Table 11.1.</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19666573-1FE4-7FFF-EEA7-5F85C2C4A6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338214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C6FA7C-A10F-31FE-81A3-B2BA9EE9BF4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479A70-C49B-FDEE-1019-B7B7AA2A057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4C66CDE-041E-8D86-44A6-22442B27DA15}"/>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8</a:t>
            </a:r>
          </a:p>
          <a:p>
            <a:pPr algn="ct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3863236C-2902-F87C-0D74-87960D384B67}"/>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ar-SY"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34321062-CA89-85F9-BAAB-C5D4469900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12DBAA0F-057F-7699-5C56-62283AFEE16B}"/>
              </a:ext>
            </a:extLst>
          </p:cNvPr>
          <p:cNvPicPr>
            <a:picLocks noChangeAspect="1"/>
          </p:cNvPicPr>
          <p:nvPr/>
        </p:nvPicPr>
        <p:blipFill>
          <a:blip r:embed="rId3"/>
          <a:stretch>
            <a:fillRect/>
          </a:stretch>
        </p:blipFill>
        <p:spPr>
          <a:xfrm>
            <a:off x="1327355" y="1330911"/>
            <a:ext cx="8686800" cy="4081747"/>
          </a:xfrm>
          <a:prstGeom prst="rect">
            <a:avLst/>
          </a:prstGeom>
        </p:spPr>
      </p:pic>
    </p:spTree>
    <p:extLst>
      <p:ext uri="{BB962C8B-B14F-4D97-AF65-F5344CB8AC3E}">
        <p14:creationId xmlns:p14="http://schemas.microsoft.com/office/powerpoint/2010/main" val="37241234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A37B8D-B247-ED23-A538-997D5945B8D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274EAF6-0A29-E1EE-1AFE-127B886F5C6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D3114B83-DF73-5ACB-59D1-525D57E4FDFC}"/>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8</a:t>
            </a:r>
          </a:p>
          <a:p>
            <a:pPr algn="ct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B43E03BD-BF57-AF82-A19A-8DACFEBFC7AC}"/>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Example 7: Value Engineering in Construction </a:t>
            </a:r>
          </a:p>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Replace the janitor's closet VCT (Vinyl Composition Tile) with sheet vinyl .Cause and Effect: For a minor additional cost of $3,500, we get better water resistance and easier maintenance. This saves thousands of dollars in future maintenance (life-cycle cost)</a:t>
            </a: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ACC52562-4A08-F444-B575-E95A635F7E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491468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23FE55-6A07-54C8-A426-68EBC04C241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D0DED0B-E8C6-8244-E27C-83F41E9160B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76CD325-6C9E-2E85-E4C3-D0981BE1E69C}"/>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8</a:t>
            </a:r>
          </a:p>
        </p:txBody>
      </p:sp>
      <p:sp>
        <p:nvSpPr>
          <p:cNvPr id="25" name="Rectangle: Rounded Corners 24">
            <a:extLst>
              <a:ext uri="{FF2B5EF4-FFF2-40B4-BE49-F238E27FC236}">
                <a16:creationId xmlns:a16="http://schemas.microsoft.com/office/drawing/2014/main" id="{C2F80CF2-B489-5BBE-F685-D0DAD95F4B39}"/>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ar-SY"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5C1A4BBA-2E9E-71B8-2F59-52AF000778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5527601-ECDF-8D5C-E064-C59A5C6B2ED8}"/>
              </a:ext>
            </a:extLst>
          </p:cNvPr>
          <p:cNvSpPr txBox="1"/>
          <p:nvPr/>
        </p:nvSpPr>
        <p:spPr>
          <a:xfrm>
            <a:off x="1333001" y="1488216"/>
            <a:ext cx="8400933" cy="3373359"/>
          </a:xfrm>
          <a:prstGeom prst="rect">
            <a:avLst/>
          </a:prstGeom>
          <a:noFill/>
        </p:spPr>
        <p:txBody>
          <a:bodyPr wrap="square">
            <a:spAutoFit/>
          </a:bodyPr>
          <a:lstStyle/>
          <a:p>
            <a:pPr algn="just">
              <a:lnSpc>
                <a:spcPct val="150000"/>
              </a:lnSpc>
            </a:pPr>
            <a:r>
              <a:rPr lang="en-US" b="1" u="none" strike="noStrike" dirty="0">
                <a:effectLst/>
                <a:latin typeface="Alexandria"/>
              </a:rPr>
              <a:t>2. Change Order:</a:t>
            </a:r>
          </a:p>
          <a:p>
            <a:pPr algn="just">
              <a:lnSpc>
                <a:spcPct val="150000"/>
              </a:lnSpc>
            </a:pPr>
            <a:r>
              <a:rPr lang="en-US" u="none" strike="noStrike" dirty="0">
                <a:effectLst/>
                <a:latin typeface="Alexandria"/>
              </a:rPr>
              <a:t>may be additive, if they add scope of work, or deductive, if they delete work items. Since they occur on most construction contracts, managing change orders is an important project management and cost engineering function.</a:t>
            </a:r>
          </a:p>
          <a:p>
            <a:pPr algn="just">
              <a:lnSpc>
                <a:spcPct val="150000"/>
              </a:lnSpc>
            </a:pPr>
            <a:r>
              <a:rPr lang="en-US" b="1" dirty="0">
                <a:latin typeface="Alexandria"/>
              </a:rPr>
              <a:t>2.1 Change order sources:</a:t>
            </a:r>
          </a:p>
          <a:p>
            <a:pPr algn="just">
              <a:lnSpc>
                <a:spcPct val="150000"/>
              </a:lnSpc>
            </a:pPr>
            <a:r>
              <a:rPr lang="en-US" dirty="0">
                <a:latin typeface="Alexandria"/>
              </a:rPr>
              <a:t>Change orders arise from a variety of sources or causes. Four of the most common are elaborated on in this section. Most change orders originate due to </a:t>
            </a:r>
            <a:r>
              <a:rPr lang="en-US" i="1" dirty="0">
                <a:latin typeface="Alexandria"/>
              </a:rPr>
              <a:t>design errors</a:t>
            </a:r>
            <a:r>
              <a:rPr lang="en-US" dirty="0">
                <a:latin typeface="Alexandria"/>
              </a:rPr>
              <a:t>. These can arise for a variety of reasons, including:</a:t>
            </a:r>
          </a:p>
        </p:txBody>
      </p:sp>
    </p:spTree>
    <p:extLst>
      <p:ext uri="{BB962C8B-B14F-4D97-AF65-F5344CB8AC3E}">
        <p14:creationId xmlns:p14="http://schemas.microsoft.com/office/powerpoint/2010/main" val="335396639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B13F8C-58A6-9647-27B5-EB48C60AB5A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C8C4789-D0F9-FFE7-9333-92577A99AEE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36A292F-1B76-088A-882F-45A74CC79BDF}"/>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8</a:t>
            </a:r>
          </a:p>
        </p:txBody>
      </p:sp>
      <p:sp>
        <p:nvSpPr>
          <p:cNvPr id="25" name="Rectangle: Rounded Corners 24">
            <a:extLst>
              <a:ext uri="{FF2B5EF4-FFF2-40B4-BE49-F238E27FC236}">
                <a16:creationId xmlns:a16="http://schemas.microsoft.com/office/drawing/2014/main" id="{13B62667-2BDD-441F-E83A-7A55D2AE0CE1}"/>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ar-SY"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CBDC1AB1-751E-041E-8C99-0007A7625A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6D00BCC-1D63-6AE0-E1C7-DDB141B532F1}"/>
              </a:ext>
            </a:extLst>
          </p:cNvPr>
          <p:cNvSpPr txBox="1"/>
          <p:nvPr/>
        </p:nvSpPr>
        <p:spPr>
          <a:xfrm>
            <a:off x="1333001" y="1634536"/>
            <a:ext cx="8400933" cy="2957861"/>
          </a:xfrm>
          <a:prstGeom prst="rect">
            <a:avLst/>
          </a:prstGeom>
          <a:noFill/>
        </p:spPr>
        <p:txBody>
          <a:bodyPr wrap="square">
            <a:spAutoFit/>
          </a:bodyPr>
          <a:lstStyle/>
          <a:p>
            <a:pPr algn="just">
              <a:lnSpc>
                <a:spcPct val="150000"/>
              </a:lnSpc>
            </a:pPr>
            <a:r>
              <a:rPr lang="en-US" dirty="0">
                <a:latin typeface="Alexandria"/>
              </a:rPr>
              <a:t>1- Architects and engineers may not have sufficient funds, resources, or time to do a complete design;</a:t>
            </a:r>
          </a:p>
          <a:p>
            <a:pPr algn="just">
              <a:lnSpc>
                <a:spcPct val="150000"/>
              </a:lnSpc>
            </a:pPr>
            <a:r>
              <a:rPr lang="en-US" dirty="0">
                <a:latin typeface="Alexandria"/>
              </a:rPr>
              <a:t>2- Clients may contract with the engineers (such as mechanical or electrical engineers) directly and not through the architect. This may result in multi-discipline documents that are not fully coordinated;</a:t>
            </a:r>
          </a:p>
          <a:p>
            <a:pPr algn="just">
              <a:lnSpc>
                <a:spcPct val="150000"/>
              </a:lnSpc>
            </a:pPr>
            <a:r>
              <a:rPr lang="en-US" dirty="0">
                <a:latin typeface="Alexandria"/>
              </a:rPr>
              <a:t>3- A complex project such as a hospital; and/or</a:t>
            </a:r>
          </a:p>
          <a:p>
            <a:pPr algn="just">
              <a:lnSpc>
                <a:spcPct val="150000"/>
              </a:lnSpc>
            </a:pPr>
            <a:r>
              <a:rPr lang="en-US" dirty="0">
                <a:latin typeface="Alexandria"/>
              </a:rPr>
              <a:t>4- People make mistakes, including architects, engineers, and project owners.</a:t>
            </a:r>
          </a:p>
        </p:txBody>
      </p:sp>
    </p:spTree>
    <p:extLst>
      <p:ext uri="{BB962C8B-B14F-4D97-AF65-F5344CB8AC3E}">
        <p14:creationId xmlns:p14="http://schemas.microsoft.com/office/powerpoint/2010/main" val="329383738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7819E5-39FD-2D26-3692-73B41A262D5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A175EF0-4F76-A675-E722-5FEF03A45A5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7AA2F04-4B5E-003D-997A-276697D15281}"/>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8</a:t>
            </a:r>
          </a:p>
        </p:txBody>
      </p:sp>
      <p:sp>
        <p:nvSpPr>
          <p:cNvPr id="25" name="Rectangle: Rounded Corners 24">
            <a:extLst>
              <a:ext uri="{FF2B5EF4-FFF2-40B4-BE49-F238E27FC236}">
                <a16:creationId xmlns:a16="http://schemas.microsoft.com/office/drawing/2014/main" id="{BC8CCF44-2F5C-38E2-49B5-7BD942A7C86B}"/>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ar-SY"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1A8B5BE4-8A53-4F08-9B1D-B6568828E3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171B3ED-C2D5-F86F-F819-1A5DA2604555}"/>
              </a:ext>
            </a:extLst>
          </p:cNvPr>
          <p:cNvSpPr txBox="1"/>
          <p:nvPr/>
        </p:nvSpPr>
        <p:spPr>
          <a:xfrm>
            <a:off x="1335345" y="1593674"/>
            <a:ext cx="8710651" cy="3373359"/>
          </a:xfrm>
          <a:prstGeom prst="rect">
            <a:avLst/>
          </a:prstGeom>
          <a:noFill/>
        </p:spPr>
        <p:txBody>
          <a:bodyPr wrap="square">
            <a:spAutoFit/>
          </a:bodyPr>
          <a:lstStyle/>
          <a:p>
            <a:pPr algn="just">
              <a:lnSpc>
                <a:spcPct val="150000"/>
              </a:lnSpc>
            </a:pPr>
            <a:r>
              <a:rPr lang="en-US" sz="1800" i="0" u="none" strike="noStrike" baseline="0" dirty="0">
                <a:latin typeface="Alexandria"/>
              </a:rPr>
              <a:t>Client-requested </a:t>
            </a:r>
            <a:r>
              <a:rPr lang="en-US" sz="1800" i="1" u="none" strike="noStrike" baseline="0" dirty="0">
                <a:latin typeface="Alexandria"/>
              </a:rPr>
              <a:t>scope </a:t>
            </a:r>
            <a:r>
              <a:rPr lang="en-US" sz="1800" i="0" u="none" strike="noStrike" baseline="0" dirty="0">
                <a:latin typeface="Alexandria"/>
              </a:rPr>
              <a:t>or </a:t>
            </a:r>
            <a:r>
              <a:rPr lang="en-US" sz="1800" i="1" u="none" strike="noStrike" baseline="0" dirty="0">
                <a:latin typeface="Alexandria"/>
              </a:rPr>
              <a:t>programming changes </a:t>
            </a:r>
            <a:r>
              <a:rPr lang="en-US" sz="1800" b="0" i="0" u="none" strike="noStrike" baseline="0" dirty="0">
                <a:latin typeface="Alexandria"/>
              </a:rPr>
              <a:t>are among the most expensive change orders but are relatively easy to process and gain approval for as this is something the project owner </a:t>
            </a:r>
            <a:r>
              <a:rPr lang="en-US" dirty="0">
                <a:latin typeface="Alexandria"/>
              </a:rPr>
              <a:t>wants to add or change. Additional scope changes are usually accompanied with an architect generated construction change authorization or construction change directive (CCA or CCD) with new or revised drawings and specifications. Change orders which occur due to </a:t>
            </a:r>
            <a:r>
              <a:rPr lang="en-US" i="1" dirty="0">
                <a:latin typeface="Alexandria"/>
              </a:rPr>
              <a:t>uncovering unknown site conditions </a:t>
            </a:r>
            <a:r>
              <a:rPr lang="en-US" dirty="0">
                <a:latin typeface="Alexandria"/>
              </a:rPr>
              <a:t>can be among the most difficult type of change order for a client to accept as they were unforeseen or unanticipated. These generally, result from inadequate site exploration prior to starting design. </a:t>
            </a:r>
          </a:p>
        </p:txBody>
      </p:sp>
    </p:spTree>
    <p:extLst>
      <p:ext uri="{BB962C8B-B14F-4D97-AF65-F5344CB8AC3E}">
        <p14:creationId xmlns:p14="http://schemas.microsoft.com/office/powerpoint/2010/main" val="19652697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8C84FF-67F7-3C35-6252-1F7D58E89F2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AC5349-9D1D-D544-12D5-10C8871C582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46F89794-37E7-1ADF-A6C2-087E53D4A520}"/>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8</a:t>
            </a:r>
          </a:p>
        </p:txBody>
      </p:sp>
      <p:sp>
        <p:nvSpPr>
          <p:cNvPr id="25" name="Rectangle: Rounded Corners 24">
            <a:extLst>
              <a:ext uri="{FF2B5EF4-FFF2-40B4-BE49-F238E27FC236}">
                <a16:creationId xmlns:a16="http://schemas.microsoft.com/office/drawing/2014/main" id="{270AD190-FD7A-8223-1A56-149E8127013B}"/>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ar-SY"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E1CDCD78-12AC-5DB8-4CBA-ED667552CB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48FBEBB-554C-2CED-7502-2D2159EE53AD}"/>
              </a:ext>
            </a:extLst>
          </p:cNvPr>
          <p:cNvSpPr txBox="1"/>
          <p:nvPr/>
        </p:nvSpPr>
        <p:spPr>
          <a:xfrm>
            <a:off x="1333001" y="1305340"/>
            <a:ext cx="8710651" cy="3892732"/>
          </a:xfrm>
          <a:prstGeom prst="rect">
            <a:avLst/>
          </a:prstGeom>
          <a:noFill/>
        </p:spPr>
        <p:txBody>
          <a:bodyPr wrap="square">
            <a:spAutoFit/>
          </a:bodyPr>
          <a:lstStyle/>
          <a:p>
            <a:pPr algn="just">
              <a:lnSpc>
                <a:spcPct val="200000"/>
              </a:lnSpc>
            </a:pPr>
            <a:r>
              <a:rPr lang="en-US" dirty="0">
                <a:latin typeface="Alexandria"/>
              </a:rPr>
              <a:t>Hidden or latent conflicts or conditions are common in site work (for example, wet or contaminated soil) or remodeling (for example, mold or insect infestation) and may use up the client’s contingency funds early in the project. When the contractor encounters hidden site conditions that adversely impact construction, the general contractor’s (GC’s) jobsite project team must ‘promptly’ notify the architect and client and provide the designer an opportunity to make an inspection; this is often through the use of a request for information (RFI).</a:t>
            </a:r>
          </a:p>
        </p:txBody>
      </p:sp>
    </p:spTree>
    <p:extLst>
      <p:ext uri="{BB962C8B-B14F-4D97-AF65-F5344CB8AC3E}">
        <p14:creationId xmlns:p14="http://schemas.microsoft.com/office/powerpoint/2010/main" val="129004571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8CE51-ECEB-B40E-3D3A-B37F847E012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5E86256-4706-6E90-46EB-685B990F2EC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7DFB738-DABE-CD16-EA16-DBBC9E36CCFE}"/>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8</a:t>
            </a:r>
          </a:p>
        </p:txBody>
      </p:sp>
      <p:sp>
        <p:nvSpPr>
          <p:cNvPr id="25" name="Rectangle: Rounded Corners 24">
            <a:extLst>
              <a:ext uri="{FF2B5EF4-FFF2-40B4-BE49-F238E27FC236}">
                <a16:creationId xmlns:a16="http://schemas.microsoft.com/office/drawing/2014/main" id="{6665BE3F-9ED4-DF35-113F-5C63E5B27CA7}"/>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ar-SY"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E5D76207-BE16-47CA-CB2F-B2170AB011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8582B72-DB07-C922-2975-8BB0FDFAA169}"/>
              </a:ext>
            </a:extLst>
          </p:cNvPr>
          <p:cNvSpPr txBox="1"/>
          <p:nvPr/>
        </p:nvSpPr>
        <p:spPr>
          <a:xfrm>
            <a:off x="1181062" y="1184036"/>
            <a:ext cx="8803596" cy="4801314"/>
          </a:xfrm>
          <a:prstGeom prst="rect">
            <a:avLst/>
          </a:prstGeom>
          <a:noFill/>
        </p:spPr>
        <p:txBody>
          <a:bodyPr wrap="square">
            <a:spAutoFit/>
          </a:bodyPr>
          <a:lstStyle/>
          <a:p>
            <a:pPr algn="just">
              <a:lnSpc>
                <a:spcPct val="200000"/>
              </a:lnSpc>
            </a:pPr>
            <a:r>
              <a:rPr lang="en-US" sz="1800" b="0" i="0" u="none" strike="noStrike" baseline="0" dirty="0">
                <a:latin typeface="Alexandria"/>
              </a:rPr>
              <a:t>Materials and equipment supplied by the project owner for installation by the contractor, or</a:t>
            </a:r>
          </a:p>
          <a:p>
            <a:pPr algn="just">
              <a:lnSpc>
                <a:spcPct val="200000"/>
              </a:lnSpc>
            </a:pPr>
            <a:r>
              <a:rPr lang="en-US" sz="1800" b="0" i="1" u="none" strike="noStrike" baseline="0" dirty="0">
                <a:latin typeface="Alexandria"/>
              </a:rPr>
              <a:t>not-in-contract (NIC) equipment</a:t>
            </a:r>
            <a:r>
              <a:rPr lang="en-US" sz="1800" b="0" i="0" u="none" strike="noStrike" baseline="0" dirty="0">
                <a:latin typeface="Alexandria"/>
              </a:rPr>
              <a:t>, result in a fourth category of change order if the products are not fully coordinated. Some construction consumers believe that by contracting directly with subcontractors and suppliers they save the general contractor’s fee. This is common with items such as kitchen equipment, swimming pool subcontractors, exercise equipment, furnishings, custom casework, and landscaping on commercial projects. Problems may surface and the project can be disrupted due to the lack of coordination of client-furnished materials. </a:t>
            </a:r>
          </a:p>
          <a:p>
            <a:pPr algn="just"/>
            <a:endParaRPr lang="en-US" dirty="0">
              <a:latin typeface="Alexandria"/>
            </a:endParaRPr>
          </a:p>
        </p:txBody>
      </p:sp>
    </p:spTree>
    <p:extLst>
      <p:ext uri="{BB962C8B-B14F-4D97-AF65-F5344CB8AC3E}">
        <p14:creationId xmlns:p14="http://schemas.microsoft.com/office/powerpoint/2010/main" val="21865709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FCADEF-7102-5EDD-8BAB-F192AAF94B8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92E8650-3F36-852E-2BA2-F0F35268423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3029BC6B-BF56-E481-FB73-489A807A16F4}"/>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8</a:t>
            </a:r>
          </a:p>
        </p:txBody>
      </p:sp>
      <p:sp>
        <p:nvSpPr>
          <p:cNvPr id="25" name="Rectangle: Rounded Corners 24">
            <a:extLst>
              <a:ext uri="{FF2B5EF4-FFF2-40B4-BE49-F238E27FC236}">
                <a16:creationId xmlns:a16="http://schemas.microsoft.com/office/drawing/2014/main" id="{D856FC4D-39F5-19F7-007E-5E3C4749DB52}"/>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ar-SY"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E0E8C0CB-6B4D-7DCF-45F9-71EDEC71F2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5E64F6F-C7B8-A686-19C6-CF1B3F18CEFF}"/>
              </a:ext>
            </a:extLst>
          </p:cNvPr>
          <p:cNvSpPr txBox="1"/>
          <p:nvPr/>
        </p:nvSpPr>
        <p:spPr>
          <a:xfrm>
            <a:off x="1288873" y="1562095"/>
            <a:ext cx="8803596" cy="3338735"/>
          </a:xfrm>
          <a:prstGeom prst="rect">
            <a:avLst/>
          </a:prstGeom>
          <a:noFill/>
        </p:spPr>
        <p:txBody>
          <a:bodyPr wrap="square">
            <a:spAutoFit/>
          </a:bodyPr>
          <a:lstStyle/>
          <a:p>
            <a:pPr algn="just">
              <a:lnSpc>
                <a:spcPct val="200000"/>
              </a:lnSpc>
            </a:pPr>
            <a:r>
              <a:rPr lang="en-US" sz="1800" b="0" i="0" u="none" strike="noStrike" baseline="0" dirty="0">
                <a:latin typeface="Alexandria"/>
              </a:rPr>
              <a:t>These conflicts are unfortunately, often not discovered until the materials first arrive on site. Conflicts may have been mitigated if the construction team had reviewed the client’s purchase orders and vendor submittals and identified potential issues through the use of requests for information. Project owners may pay much more to resolve conflicts associated with NIC materials then they would have originally paid the general contractor to manage the work.</a:t>
            </a:r>
            <a:endParaRPr lang="en-US" dirty="0">
              <a:latin typeface="Alexandria"/>
            </a:endParaRPr>
          </a:p>
        </p:txBody>
      </p:sp>
    </p:spTree>
    <p:extLst>
      <p:ext uri="{BB962C8B-B14F-4D97-AF65-F5344CB8AC3E}">
        <p14:creationId xmlns:p14="http://schemas.microsoft.com/office/powerpoint/2010/main" val="135276143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8DDC13-5F7D-F8A9-DDA9-43623622040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2FBC4F-91F8-6FED-20A5-649C99F35F6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D35E0569-629B-B2AB-0688-6DC42548FAEF}"/>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8</a:t>
            </a:r>
          </a:p>
        </p:txBody>
      </p:sp>
      <p:sp>
        <p:nvSpPr>
          <p:cNvPr id="25" name="Rectangle: Rounded Corners 24">
            <a:extLst>
              <a:ext uri="{FF2B5EF4-FFF2-40B4-BE49-F238E27FC236}">
                <a16:creationId xmlns:a16="http://schemas.microsoft.com/office/drawing/2014/main" id="{9E5BFFFA-9892-8622-3A04-66C039B93DE4}"/>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ar-SY"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4B9AEB4D-F331-5736-2377-B522264A49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1C50AAF-2B2C-60AC-C2C2-01C1E3C010D1}"/>
              </a:ext>
            </a:extLst>
          </p:cNvPr>
          <p:cNvSpPr txBox="1"/>
          <p:nvPr/>
        </p:nvSpPr>
        <p:spPr>
          <a:xfrm>
            <a:off x="1327950" y="1338385"/>
            <a:ext cx="8725442" cy="3338735"/>
          </a:xfrm>
          <a:prstGeom prst="rect">
            <a:avLst/>
          </a:prstGeom>
          <a:noFill/>
        </p:spPr>
        <p:txBody>
          <a:bodyPr wrap="square">
            <a:spAutoFit/>
          </a:bodyPr>
          <a:lstStyle/>
          <a:p>
            <a:pPr algn="just">
              <a:lnSpc>
                <a:spcPct val="200000"/>
              </a:lnSpc>
            </a:pPr>
            <a:r>
              <a:rPr lang="en-US" sz="1800" b="0" i="0" u="none" strike="noStrike" baseline="0" dirty="0">
                <a:latin typeface="Sabon-Roman"/>
              </a:rPr>
              <a:t>There are several other ways change orders may occur such as weather, changes initiated by the City when issuing the building permit, contractor and supplier requested material changes, and others. Most of the processes to develop and account and manage change orders will follow the same path </a:t>
            </a:r>
            <a:r>
              <a:rPr lang="en-US" sz="1800" b="0" i="0" u="none" strike="noStrike" baseline="0">
                <a:latin typeface="Sabon-Roman"/>
              </a:rPr>
              <a:t>as discussed. </a:t>
            </a:r>
            <a:r>
              <a:rPr lang="en-US" sz="1800" b="0" i="0" u="none" strike="noStrike" baseline="0" dirty="0">
                <a:latin typeface="Sabon-Roman"/>
              </a:rPr>
              <a:t>The change order process begins with preparation and pricing of change order proposals (COPs). After the proposals have been approved, they are incorporated into the contract through formal change orders. </a:t>
            </a:r>
            <a:endParaRPr lang="en-US" dirty="0"/>
          </a:p>
        </p:txBody>
      </p:sp>
    </p:spTree>
    <p:extLst>
      <p:ext uri="{BB962C8B-B14F-4D97-AF65-F5344CB8AC3E}">
        <p14:creationId xmlns:p14="http://schemas.microsoft.com/office/powerpoint/2010/main" val="347355791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EA88FF-3E28-C206-BC83-838792A5311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9278AFE-CBAA-569A-20F2-2DEAF6A11C5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EA911FF-F8F2-7988-D46F-96A28A57CF3D}"/>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8</a:t>
            </a:r>
          </a:p>
        </p:txBody>
      </p:sp>
      <p:sp>
        <p:nvSpPr>
          <p:cNvPr id="25" name="Rectangle: Rounded Corners 24">
            <a:extLst>
              <a:ext uri="{FF2B5EF4-FFF2-40B4-BE49-F238E27FC236}">
                <a16:creationId xmlns:a16="http://schemas.microsoft.com/office/drawing/2014/main" id="{3E09D9D1-1F3F-B9F0-F39A-38767C511656}"/>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ar-SY"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7602308C-E4D4-A5F3-3823-EDA5BE9160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83CD1DC-9CC0-3EBB-2A69-108474C9B554}"/>
              </a:ext>
            </a:extLst>
          </p:cNvPr>
          <p:cNvSpPr txBox="1"/>
          <p:nvPr/>
        </p:nvSpPr>
        <p:spPr>
          <a:xfrm>
            <a:off x="1327950" y="1615895"/>
            <a:ext cx="8725442" cy="2750112"/>
          </a:xfrm>
          <a:prstGeom prst="rect">
            <a:avLst/>
          </a:prstGeom>
          <a:noFill/>
        </p:spPr>
        <p:txBody>
          <a:bodyPr wrap="square">
            <a:spAutoFit/>
          </a:bodyPr>
          <a:lstStyle/>
          <a:p>
            <a:pPr algn="just">
              <a:lnSpc>
                <a:spcPct val="250000"/>
              </a:lnSpc>
            </a:pPr>
            <a:r>
              <a:rPr lang="en-US" sz="1800" b="0" i="0" u="none" strike="noStrike" baseline="0" dirty="0">
                <a:latin typeface="Sabon-Roman"/>
              </a:rPr>
              <a:t>Cost accounting and cost control systems must be continually modified to reflect approved change orders. If the contractor and the project owner cannot agree on change order pricing and time impacts, then the general contractor and its subcontractors may process claims which require a formal dispute resolution process to resolve.</a:t>
            </a:r>
            <a:endParaRPr lang="en-US" dirty="0"/>
          </a:p>
        </p:txBody>
      </p:sp>
    </p:spTree>
    <p:extLst>
      <p:ext uri="{BB962C8B-B14F-4D97-AF65-F5344CB8AC3E}">
        <p14:creationId xmlns:p14="http://schemas.microsoft.com/office/powerpoint/2010/main" val="341588177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9FE4AD-2F43-43B3-6B5E-D94FCD5847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D80E994-2E3F-EAEB-549F-E2396F84D9B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6F5A73AB-0423-F8F5-7A64-A2952C9AFFCC}"/>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8</a:t>
            </a:r>
          </a:p>
        </p:txBody>
      </p:sp>
      <p:sp>
        <p:nvSpPr>
          <p:cNvPr id="25" name="Rectangle: Rounded Corners 24">
            <a:extLst>
              <a:ext uri="{FF2B5EF4-FFF2-40B4-BE49-F238E27FC236}">
                <a16:creationId xmlns:a16="http://schemas.microsoft.com/office/drawing/2014/main" id="{687E5330-2E11-40A0-D267-DEB776A9D23F}"/>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Example 8</a:t>
            </a:r>
            <a:r>
              <a:rPr kumimoji="0" lang="en-US" sz="1800" b="0" i="0" u="none" strike="noStrike" kern="1200" cap="none" spc="0" normalizeH="0" baseline="0" noProof="0" dirty="0">
                <a:ln>
                  <a:noFill/>
                </a:ln>
                <a:solidFill>
                  <a:prstClr val="black"/>
                </a:solidFill>
                <a:effectLst/>
                <a:uLnTx/>
                <a:uFillTx/>
                <a:latin typeface="Alexandria"/>
                <a:ea typeface="+mn-ea"/>
                <a:cs typeface="+mn-cs"/>
              </a:rPr>
              <a:t>: </a:t>
            </a:r>
            <a:r>
              <a:rPr kumimoji="0" lang="en-US" sz="1800" b="1" i="0" u="none" strike="noStrike" kern="1200" cap="none" spc="0" normalizeH="0" baseline="0" noProof="0" dirty="0">
                <a:ln>
                  <a:noFill/>
                </a:ln>
                <a:solidFill>
                  <a:prstClr val="black"/>
                </a:solidFill>
                <a:effectLst/>
                <a:uLnTx/>
                <a:uFillTx/>
                <a:latin typeface="Alexandria"/>
                <a:ea typeface="+mn-ea"/>
                <a:cs typeface="+mn-cs"/>
              </a:rPr>
              <a:t>Change Orders &amp; Markups</a:t>
            </a:r>
            <a:r>
              <a:rPr kumimoji="0" lang="en-US" sz="1800" b="0" i="0" u="none" strike="noStrike" kern="1200" cap="none" spc="0" normalizeH="0" baseline="0" noProof="0" dirty="0">
                <a:ln>
                  <a:noFill/>
                </a:ln>
                <a:solidFill>
                  <a:prstClr val="black"/>
                </a:solidFill>
                <a:effectLst/>
                <a:uLnTx/>
                <a:uFillTx/>
                <a:latin typeface="Alexandria"/>
                <a:ea typeface="+mn-ea"/>
                <a:cs typeface="+mn-cs"/>
              </a:rPr>
              <a:t>: </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During foundation excavation, the contractor surprisingly encounters high groundwater that did not appear in the initial soil report (unknown site conditions) . The contractor sends a Request for Information (RFI) to the architect , then submits a Change Order Proposal (COP) that includes the extra excavation costs plus a 7% markup for overhead and profit as agreed in the contract .</a:t>
            </a:r>
          </a:p>
          <a:p>
            <a:pPr marL="0" marR="0" lvl="0" indent="0" algn="just"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B812E9DA-3661-2F66-441A-375B52AC3C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0651077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6D259B-C97D-C2EB-339E-59CA9A6C83B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D1DB4A7-ABE6-BB8E-E5A6-44CEEE18B72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6B27B2C9-E535-CAED-4D2A-1922B6D9B344}"/>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8</a:t>
            </a:r>
          </a:p>
        </p:txBody>
      </p:sp>
      <p:sp>
        <p:nvSpPr>
          <p:cNvPr id="25" name="Rectangle: Rounded Corners 24">
            <a:extLst>
              <a:ext uri="{FF2B5EF4-FFF2-40B4-BE49-F238E27FC236}">
                <a16:creationId xmlns:a16="http://schemas.microsoft.com/office/drawing/2014/main" id="{37B88A13-24D6-B3E1-0499-F8561BC18D9C}"/>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Example 9</a:t>
            </a:r>
            <a:r>
              <a:rPr kumimoji="0" lang="en-US" sz="1800" b="0" i="0" u="none" strike="noStrike" kern="1200" cap="none" spc="0" normalizeH="0" baseline="0" noProof="0" dirty="0">
                <a:ln>
                  <a:noFill/>
                </a:ln>
                <a:solidFill>
                  <a:prstClr val="black"/>
                </a:solidFill>
                <a:effectLst/>
                <a:uLnTx/>
                <a:uFillTx/>
                <a:latin typeface="Alexandria"/>
                <a:ea typeface="+mn-ea"/>
                <a:cs typeface="+mn-cs"/>
              </a:rPr>
              <a:t>: </a:t>
            </a:r>
            <a:r>
              <a:rPr kumimoji="0" lang="en-US" sz="1800" b="1" i="0" u="none" strike="noStrike" kern="1200" cap="none" spc="0" normalizeH="0" baseline="0" noProof="0" dirty="0">
                <a:ln>
                  <a:noFill/>
                </a:ln>
                <a:solidFill>
                  <a:prstClr val="black"/>
                </a:solidFill>
                <a:effectLst/>
                <a:uLnTx/>
                <a:uFillTx/>
                <a:latin typeface="Alexandria"/>
                <a:ea typeface="+mn-ea"/>
                <a:cs typeface="+mn-cs"/>
              </a:rPr>
              <a:t>Multi-Discipline Design Coordination Errors </a:t>
            </a:r>
            <a:r>
              <a:rPr kumimoji="0" lang="en-US" sz="1800" b="0" i="0" u="none" strike="noStrike" kern="1200" cap="none" spc="0" normalizeH="0" baseline="0" noProof="0" dirty="0">
                <a:ln>
                  <a:noFill/>
                </a:ln>
                <a:solidFill>
                  <a:prstClr val="black"/>
                </a:solidFill>
                <a:effectLst/>
                <a:uLnTx/>
                <a:uFillTx/>
                <a:latin typeface="Alexandria"/>
                <a:ea typeface="+mn-ea"/>
                <a:cs typeface="+mn-cs"/>
              </a:rPr>
              <a:t>:</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A project owner contracted directly with a mechanical engineer for the fire sprinkler design and separately with a structural engineer for the concrete frame. During site installation, it was discovered that large fire pipes run directly through main concrete beams. This multi-discipline coordination error forced a costly change order to reroute the piping, resulting from clients contracting engineers directly instead of through the architect .</a:t>
            </a:r>
          </a:p>
          <a:p>
            <a:pPr marL="0" marR="0" lvl="0" indent="0" algn="just"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58C16948-FF7E-E965-B9FD-C287B95049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729688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DF3309-FB22-87A9-C62F-D099DE88BCF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510878C-3B6B-56F1-14A0-347EC5B7461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A3E25C9-F1EB-1BA3-5098-13A9B5FBCB22}"/>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Lecture8</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DAF24B5F-6BEE-80AA-4384-2F926DC8F0E5}"/>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Example 10</a:t>
            </a:r>
            <a:r>
              <a:rPr kumimoji="0" lang="en-US" sz="1800" b="0" i="0" u="none" strike="noStrike" kern="1200" cap="none" spc="0" normalizeH="0" baseline="0" noProof="0" dirty="0">
                <a:ln>
                  <a:noFill/>
                </a:ln>
                <a:solidFill>
                  <a:prstClr val="black"/>
                </a:solidFill>
                <a:effectLst/>
                <a:uLnTx/>
                <a:uFillTx/>
                <a:latin typeface="Alexandria"/>
                <a:ea typeface="+mn-ea"/>
                <a:cs typeface="+mn-cs"/>
              </a:rPr>
              <a:t>: </a:t>
            </a:r>
            <a:r>
              <a:rPr kumimoji="0" lang="en-US" sz="1800" b="1" i="0" u="none" strike="noStrike" kern="1200" cap="none" spc="0" normalizeH="0" baseline="0" noProof="0" dirty="0">
                <a:ln>
                  <a:noFill/>
                </a:ln>
                <a:solidFill>
                  <a:prstClr val="black"/>
                </a:solidFill>
                <a:effectLst/>
                <a:uLnTx/>
                <a:uFillTx/>
                <a:latin typeface="Alexandria"/>
                <a:ea typeface="+mn-ea"/>
                <a:cs typeface="+mn-cs"/>
              </a:rPr>
              <a:t>Owner-Furnished Equipment (NIC) Conflicts</a:t>
            </a:r>
            <a:r>
              <a:rPr kumimoji="0" lang="en-US" sz="1800" b="0" i="0" u="none" strike="noStrike" kern="1200" cap="none" spc="0" normalizeH="0" baseline="0" noProof="0" dirty="0">
                <a:ln>
                  <a:noFill/>
                </a:ln>
                <a:solidFill>
                  <a:prstClr val="black"/>
                </a:solidFill>
                <a:effectLst/>
                <a:uLnTx/>
                <a:uFillTx/>
                <a:latin typeface="Alexandria"/>
                <a:ea typeface="+mn-ea"/>
                <a:cs typeface="+mn-cs"/>
              </a:rPr>
              <a:t> </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To save money, a hotel owner decided to buy the commercial kitchen equipment (NIC) directly from a supplier, rather than through the general contractor. When the heavy equipment arrived on site, it was larger than the kitchen door openings, and the electrical lines did not match the voltage. The owner paid a huge change order to the GC to widen doors and modify electrical panels, costing much more than the fee they tried to save .</a:t>
            </a:r>
          </a:p>
          <a:p>
            <a:pPr marL="0" marR="0" lvl="0" indent="0" algn="just"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C96C1D3C-AA1F-B1D6-1257-62CCD8B164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0094472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537"/>
    </mc:Choice>
    <mc:Fallback xmlns="">
      <p:transition spd="slow" advTm="353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FF1DD1D1-0FBA-444C-9BA0-791E5F86B583}"/>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2436</TotalTime>
  <Words>3949</Words>
  <Application>Microsoft Office PowerPoint</Application>
  <PresentationFormat>Widescreen</PresentationFormat>
  <Paragraphs>173</Paragraphs>
  <Slides>46</Slides>
  <Notes>3</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46</vt:i4>
      </vt:variant>
    </vt:vector>
  </HeadingPairs>
  <TitlesOfParts>
    <vt:vector size="56" baseType="lpstr">
      <vt:lpstr>Alexandria</vt:lpstr>
      <vt:lpstr>Arial</vt:lpstr>
      <vt:lpstr>Calibri</vt:lpstr>
      <vt:lpstr>Calibri Light</vt:lpstr>
      <vt:lpstr>Google Sans</vt:lpstr>
      <vt:lpstr>Sabon-Roman</vt:lpstr>
      <vt:lpstr>Times New Roman</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rasha aljerd</cp:lastModifiedBy>
  <cp:revision>373</cp:revision>
  <dcterms:created xsi:type="dcterms:W3CDTF">2023-04-29T09:08:00Z</dcterms:created>
  <dcterms:modified xsi:type="dcterms:W3CDTF">2026-07-10T19:25:09Z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