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303" r:id="rId2"/>
    <p:sldId id="271" r:id="rId3"/>
    <p:sldId id="313" r:id="rId4"/>
    <p:sldId id="276" r:id="rId5"/>
    <p:sldId id="256" r:id="rId6"/>
    <p:sldId id="306" r:id="rId7"/>
    <p:sldId id="481" r:id="rId8"/>
    <p:sldId id="34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313"/>
            <p14:sldId id="276"/>
            <p14:sldId id="256"/>
            <p14:sldId id="306"/>
            <p14:sldId id="48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FFFFFF"/>
    <a:srgbClr val="669BBC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0" d="100"/>
          <a:sy n="70" d="100"/>
        </p:scale>
        <p:origin x="71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8.svg"/><Relationship Id="rId12" Type="http://schemas.openxmlformats.org/officeDocument/2006/relationships/image" Target="../media/image6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2.jpeg"/><Relationship Id="rId10" Type="http://schemas.openxmlformats.org/officeDocument/2006/relationships/image" Target="../media/image5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3.sv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0.png"/><Relationship Id="rId4" Type="http://schemas.openxmlformats.org/officeDocument/2006/relationships/image" Target="../media/image7.jpeg"/><Relationship Id="rId9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9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8.png"/><Relationship Id="rId11" Type="http://schemas.openxmlformats.org/officeDocument/2006/relationships/image" Target="../media/image12.png"/><Relationship Id="rId5" Type="http://schemas.openxmlformats.org/officeDocument/2006/relationships/image" Target="../media/image11.jpeg"/><Relationship Id="rId10" Type="http://schemas.openxmlformats.org/officeDocument/2006/relationships/image" Target="../media/image8.sv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8.sv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3.png"/><Relationship Id="rId11" Type="http://schemas.openxmlformats.org/officeDocument/2006/relationships/image" Target="../media/image14.png"/><Relationship Id="rId5" Type="http://schemas.openxmlformats.org/officeDocument/2006/relationships/image" Target="../media/image13.svg"/><Relationship Id="rId10" Type="http://schemas.openxmlformats.org/officeDocument/2006/relationships/image" Target="../media/image13.jpg"/><Relationship Id="rId4" Type="http://schemas.openxmlformats.org/officeDocument/2006/relationships/image" Target="../media/image9.png"/><Relationship Id="rId9" Type="http://schemas.openxmlformats.org/officeDocument/2006/relationships/image" Target="../media/image10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13.svg"/><Relationship Id="rId5" Type="http://schemas.openxmlformats.org/officeDocument/2006/relationships/image" Target="../media/image9.pn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7.svg"/><Relationship Id="rId12" Type="http://schemas.openxmlformats.org/officeDocument/2006/relationships/image" Target="../media/image19.png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image" Target="../media/image18.png"/><Relationship Id="rId11" Type="http://schemas.openxmlformats.org/officeDocument/2006/relationships/image" Target="../media/image8.svg"/><Relationship Id="rId5" Type="http://schemas.openxmlformats.org/officeDocument/2006/relationships/image" Target="../media/image8.png"/><Relationship Id="rId10" Type="http://schemas.openxmlformats.org/officeDocument/2006/relationships/image" Target="../media/image3.png"/><Relationship Id="rId4" Type="http://schemas.openxmlformats.org/officeDocument/2006/relationships/image" Target="../media/image17.jpg"/><Relationship Id="rId9" Type="http://schemas.openxmlformats.org/officeDocument/2006/relationships/image" Target="../media/image13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13.sv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5.png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6" Type="http://schemas.openxmlformats.org/officeDocument/2006/relationships/image" Target="../media/image20.svg"/><Relationship Id="rId11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5.svg"/><Relationship Id="rId4" Type="http://schemas.openxmlformats.org/officeDocument/2006/relationships/image" Target="../media/image21.jpeg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-9055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9" y="2620370"/>
            <a:ext cx="5661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ماجستير القانون الرقمي</a:t>
            </a:r>
            <a:r>
              <a:rPr lang="ar-EG" sz="44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4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7" y="4232260"/>
            <a:ext cx="419227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Introductory Lecture</a:t>
            </a:r>
            <a:endParaRPr lang="en-US" sz="2400" b="1" dirty="0">
              <a:solidFill>
                <a:srgbClr val="669BBC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54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Law 601</a:t>
            </a:r>
            <a:endParaRPr lang="en-US" sz="2000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ar-EG" sz="2000" dirty="0" smtClean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أسس القانون الرقمي</a:t>
            </a:r>
            <a:endParaRPr lang="en-US" sz="2000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28103" y="6188776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Ahmed </a:t>
            </a:r>
            <a:r>
              <a:rPr lang="en-US" sz="2800" b="1" dirty="0" err="1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Elkhouly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</a:t>
            </a:r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=""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4" name="628B2D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541827" y="59587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56812"/>
            <a:ext cx="9936480" cy="4610100"/>
          </a:xfr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E7353E13-FFD6-46C5-8448-5076604E4CB8}"/>
              </a:ext>
            </a:extLst>
          </p:cNvPr>
          <p:cNvGrpSpPr/>
          <p:nvPr/>
        </p:nvGrpSpPr>
        <p:grpSpPr>
          <a:xfrm flipH="1">
            <a:off x="6977773" y="2866030"/>
            <a:ext cx="4023343" cy="1601388"/>
            <a:chOff x="645649" y="1388017"/>
            <a:chExt cx="4023343" cy="695342"/>
          </a:xfrm>
        </p:grpSpPr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74ABCF72-DB01-4793-ABF1-B2DC5E906B4B}"/>
                </a:ext>
              </a:extLst>
            </p:cNvPr>
            <p:cNvSpPr txBox="1"/>
            <p:nvPr/>
          </p:nvSpPr>
          <p:spPr>
            <a:xfrm>
              <a:off x="645649" y="1388017"/>
              <a:ext cx="3150722" cy="149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80000"/>
                </a:lnSpc>
              </a:pPr>
              <a:endParaRPr lang="en-US" sz="20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="" xmlns:a16="http://schemas.microsoft.com/office/drawing/2014/main" id="{070EAA65-7B3A-46D2-99B0-020F0CF88A82}"/>
                </a:ext>
              </a:extLst>
            </p:cNvPr>
            <p:cNvSpPr/>
            <p:nvPr/>
          </p:nvSpPr>
          <p:spPr>
            <a:xfrm>
              <a:off x="645651" y="1923548"/>
              <a:ext cx="4023341" cy="1598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cs typeface="Segoe UI Light" panose="020B0502040204020203" pitchFamily="34" charset="0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217645" y="5013506"/>
            <a:ext cx="489984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EG" dirty="0" smtClean="0">
                <a:solidFill>
                  <a:srgbClr val="8E5A6D"/>
                </a:solidFill>
                <a:cs typeface="Segoe UI Light" panose="020B0502040204020203" pitchFamily="34" charset="0"/>
              </a:rPr>
              <a:t>1-التعريف </a:t>
            </a:r>
            <a:r>
              <a:rPr lang="ar-EG" dirty="0">
                <a:solidFill>
                  <a:srgbClr val="8E5A6D"/>
                </a:solidFill>
                <a:cs typeface="Segoe UI Light" panose="020B0502040204020203" pitchFamily="34" charset="0"/>
              </a:rPr>
              <a:t>بالمحاضر </a:t>
            </a:r>
            <a:r>
              <a:rPr lang="ar-EG" dirty="0" smtClean="0">
                <a:solidFill>
                  <a:srgbClr val="8E5A6D"/>
                </a:solidFill>
                <a:cs typeface="Segoe UI Light" panose="020B0502040204020203" pitchFamily="34" charset="0"/>
              </a:rPr>
              <a:t>.                      </a:t>
            </a:r>
            <a:r>
              <a:rPr lang="ar-EG" dirty="0">
                <a:solidFill>
                  <a:srgbClr val="8E5A6D"/>
                </a:solidFill>
                <a:cs typeface="Segoe UI Light" panose="020B0502040204020203" pitchFamily="34" charset="0"/>
              </a:rPr>
              <a:t>2-مضمون المقرر </a:t>
            </a:r>
            <a:r>
              <a:rPr lang="ar-EG" dirty="0" smtClean="0">
                <a:solidFill>
                  <a:srgbClr val="8E5A6D"/>
                </a:solidFill>
                <a:cs typeface="Segoe UI Light" panose="020B0502040204020203" pitchFamily="34" charset="0"/>
              </a:rPr>
              <a:t>.</a:t>
            </a:r>
          </a:p>
          <a:p>
            <a:pPr algn="r">
              <a:lnSpc>
                <a:spcPct val="120000"/>
              </a:lnSpc>
            </a:pPr>
            <a:r>
              <a:rPr lang="ar-EG" dirty="0" smtClean="0">
                <a:solidFill>
                  <a:srgbClr val="8E5A6D"/>
                </a:solidFill>
                <a:cs typeface="Segoe UI Light" panose="020B0502040204020203" pitchFamily="34" charset="0"/>
              </a:rPr>
              <a:t>3-أهداف المقرر .</a:t>
            </a:r>
          </a:p>
          <a:p>
            <a:pPr algn="r">
              <a:lnSpc>
                <a:spcPct val="120000"/>
              </a:lnSpc>
            </a:pPr>
            <a:r>
              <a:rPr lang="ar-EG" dirty="0" smtClean="0">
                <a:solidFill>
                  <a:srgbClr val="8E5A6D"/>
                </a:solidFill>
                <a:cs typeface="Segoe UI Light" panose="020B0502040204020203" pitchFamily="34" charset="0"/>
              </a:rPr>
              <a:t>4-استراتيجية الدراسة .</a:t>
            </a:r>
            <a:endParaRPr lang="en-US" dirty="0" smtClean="0">
              <a:solidFill>
                <a:srgbClr val="8E5A6D"/>
              </a:solidFill>
              <a:cs typeface="Segoe UI Light" panose="020B0502040204020203" pitchFamily="34" charset="0"/>
            </a:endParaRPr>
          </a:p>
          <a:p>
            <a:pPr algn="r">
              <a:lnSpc>
                <a:spcPct val="120000"/>
              </a:lnSpc>
            </a:pPr>
            <a:r>
              <a:rPr lang="ar-EG" dirty="0" smtClean="0">
                <a:solidFill>
                  <a:srgbClr val="8E5A6D"/>
                </a:solidFill>
                <a:cs typeface="Segoe UI Light" panose="020B0502040204020203" pitchFamily="34" charset="0"/>
              </a:rPr>
              <a:t> 5-المراجع الموصى بها .                    </a:t>
            </a:r>
            <a:endParaRPr lang="ar-EG" sz="1600" dirty="0" smtClean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ar-EG" sz="1600" dirty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ar-EG" sz="1600" dirty="0" smtClean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200" b="1" dirty="0" smtClean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محاور المحاضرة </a:t>
            </a:r>
            <a:endParaRPr lang="en-US" sz="32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8" name="Graphic 47">
            <a:extLst>
              <a:ext uri="{FF2B5EF4-FFF2-40B4-BE49-F238E27FC236}">
                <a16:creationId xmlns="" xmlns:a16="http://schemas.microsoft.com/office/drawing/2014/main" id="{5139C814-1734-ECD2-FD52-4EF9E25D75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45860" y="6220199"/>
            <a:ext cx="2167470" cy="591661"/>
          </a:xfrm>
          <a:prstGeom prst="rect">
            <a:avLst/>
          </a:prstGeom>
        </p:spPr>
      </p:pic>
      <p:pic>
        <p:nvPicPr>
          <p:cNvPr id="49" name="Graphic 48">
            <a:extLst>
              <a:ext uri="{FF2B5EF4-FFF2-40B4-BE49-F238E27FC236}">
                <a16:creationId xmlns="" xmlns:a16="http://schemas.microsoft.com/office/drawing/2014/main" id="{6D34B332-A224-F9C2-4FCE-5377D8EB46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" name="BD0BA2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545594" y="60813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16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التعريف بالمحاضر 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EG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Segoe UI Light" panose="020B0502040204020203" pitchFamily="34" charset="0"/>
              </a:rPr>
              <a:t>- محاضر </a:t>
            </a:r>
            <a:r>
              <a:rPr lang="ar-EG" sz="2000" dirty="0">
                <a:solidFill>
                  <a:schemeClr val="tx1">
                    <a:lumMod val="65000"/>
                    <a:lumOff val="35000"/>
                  </a:schemeClr>
                </a:solidFill>
                <a:cs typeface="Segoe UI Light" panose="020B0502040204020203" pitchFamily="34" charset="0"/>
              </a:rPr>
              <a:t>القانون بجامعة العالمين </a:t>
            </a:r>
            <a:r>
              <a:rPr lang="ar-EG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Segoe UI Light" panose="020B0502040204020203" pitchFamily="34" charset="0"/>
              </a:rPr>
              <a:t>الدولية بمصر </a:t>
            </a:r>
            <a:r>
              <a:rPr lang="ar-EG" sz="2000" dirty="0">
                <a:solidFill>
                  <a:schemeClr val="tx1">
                    <a:lumMod val="65000"/>
                    <a:lumOff val="35000"/>
                  </a:schemeClr>
                </a:solidFill>
                <a:cs typeface="Segoe UI Light" panose="020B0502040204020203" pitchFamily="34" charset="0"/>
              </a:rPr>
              <a:t>.</a:t>
            </a:r>
          </a:p>
          <a:p>
            <a:pPr algn="r">
              <a:lnSpc>
                <a:spcPct val="120000"/>
              </a:lnSpc>
            </a:pPr>
            <a:r>
              <a:rPr lang="ar-EG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Segoe UI Light" panose="020B0502040204020203" pitchFamily="34" charset="0"/>
              </a:rPr>
              <a:t>- حاصل </a:t>
            </a:r>
            <a:r>
              <a:rPr lang="ar-EG" sz="2000" dirty="0">
                <a:solidFill>
                  <a:schemeClr val="tx1">
                    <a:lumMod val="65000"/>
                    <a:lumOff val="35000"/>
                  </a:schemeClr>
                </a:solidFill>
                <a:cs typeface="Segoe UI Light" panose="020B0502040204020203" pitchFamily="34" charset="0"/>
              </a:rPr>
              <a:t>على درجة الدكتوراه من كلية الحقوق جامعة القاهرة بتقدير امتياز مع التوصية بتبادل الرسالة مع الجامعات المصرية و </a:t>
            </a:r>
            <a:r>
              <a:rPr lang="ar-EG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Segoe UI Light" panose="020B0502040204020203" pitchFamily="34" charset="0"/>
              </a:rPr>
              <a:t>الأجنبية .</a:t>
            </a:r>
          </a:p>
          <a:p>
            <a:pPr algn="r">
              <a:lnSpc>
                <a:spcPct val="120000"/>
              </a:lnSpc>
            </a:pPr>
            <a:r>
              <a:rPr lang="ar-EG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Segoe UI Light" panose="020B0502040204020203" pitchFamily="34" charset="0"/>
              </a:rPr>
              <a:t>- ودرجة الماجستير من كلية القانون و الاقتصاد بجامعة شرق لندن .</a:t>
            </a:r>
          </a:p>
          <a:p>
            <a:pPr algn="r">
              <a:lnSpc>
                <a:spcPct val="120000"/>
              </a:lnSpc>
            </a:pPr>
            <a:r>
              <a:rPr lang="ar-EG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Segoe UI Light" panose="020B0502040204020203" pitchFamily="34" charset="0"/>
              </a:rPr>
              <a:t>- ودرجة الماجستير من كلية الحقوق جامعة الاسكندرية .</a:t>
            </a:r>
          </a:p>
          <a:p>
            <a:pPr algn="r">
              <a:lnSpc>
                <a:spcPct val="120000"/>
              </a:lnSpc>
            </a:pPr>
            <a:r>
              <a:rPr lang="ar-EG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Segoe UI Light" panose="020B0502040204020203" pitchFamily="34" charset="0"/>
              </a:rPr>
              <a:t>-نشر العديد من الأبحاث بمجلات القانون .</a:t>
            </a:r>
          </a:p>
          <a:p>
            <a:pPr algn="r">
              <a:lnSpc>
                <a:spcPct val="120000"/>
              </a:lnSpc>
            </a:pPr>
            <a:r>
              <a:rPr lang="ar-EG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Segoe UI Light" panose="020B0502040204020203" pitchFamily="34" charset="0"/>
              </a:rPr>
              <a:t>-شارك في العديد من المؤتمرات والورش القانونية التي نظمتها المنظمة الدولية للهجرة ، واليونيسيف ، ومكتب الأمم المتحدة المعني بالمخدرات و الجريمة . </a:t>
            </a:r>
            <a:endParaRPr lang="ar-EG" sz="2000" dirty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4" name="4106546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550493" y="57476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2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مضمون المقرر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986138" y="2019690"/>
            <a:ext cx="841732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ar-EG" dirty="0" smtClean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r"/>
            <a:r>
              <a:rPr lang="ar-EG" b="1" dirty="0" smtClean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الموضوعات التي يتناولهاالمقرر :</a:t>
            </a:r>
            <a:endParaRPr lang="ar-EG" dirty="0" smtClean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lvl="0" algn="r" rtl="1"/>
            <a:endParaRPr lang="ar-EG" dirty="0" smtClean="0"/>
          </a:p>
          <a:p>
            <a:pPr lvl="0" algn="r" rtl="1"/>
            <a:r>
              <a:rPr lang="ar-EG" dirty="0" smtClean="0"/>
              <a:t>نب</a:t>
            </a:r>
            <a:r>
              <a:rPr lang="ar-SA" dirty="0" smtClean="0"/>
              <a:t>ذة </a:t>
            </a:r>
            <a:r>
              <a:rPr lang="ar-SA" dirty="0"/>
              <a:t>عن ماهية الحاسوب والانترنت وشبكة الانترنت.</a:t>
            </a:r>
            <a:endParaRPr lang="en-US" dirty="0"/>
          </a:p>
          <a:p>
            <a:pPr lvl="0" algn="r" rtl="1"/>
            <a:r>
              <a:rPr lang="ar-SA" dirty="0"/>
              <a:t>حوكمة الإنترنت.</a:t>
            </a:r>
            <a:endParaRPr lang="en-US" dirty="0"/>
          </a:p>
          <a:p>
            <a:pPr lvl="0" algn="r" rtl="1"/>
            <a:r>
              <a:rPr lang="ar-SA" dirty="0"/>
              <a:t>الأمن السيبراني.</a:t>
            </a:r>
            <a:endParaRPr lang="en-US" dirty="0"/>
          </a:p>
          <a:p>
            <a:pPr lvl="0" algn="r" rtl="1"/>
            <a:r>
              <a:rPr lang="ar-SA" dirty="0"/>
              <a:t>نبذة عن تقنية المعلومات والذكاء الاصطناعي</a:t>
            </a:r>
            <a:r>
              <a:rPr lang="en-US" dirty="0"/>
              <a:t>.</a:t>
            </a:r>
          </a:p>
          <a:p>
            <a:pPr lvl="0" algn="r" rtl="1"/>
            <a:r>
              <a:rPr lang="ar-SA" dirty="0"/>
              <a:t>وسائل التواصل الاجتماعي. </a:t>
            </a:r>
            <a:endParaRPr lang="en-US" dirty="0"/>
          </a:p>
          <a:p>
            <a:pPr lvl="0" algn="r" rtl="1"/>
            <a:r>
              <a:rPr lang="ar-SA" dirty="0"/>
              <a:t>مقدمة عن القانون والتكنولوجيا.</a:t>
            </a:r>
            <a:endParaRPr lang="en-US" dirty="0"/>
          </a:p>
          <a:p>
            <a:pPr lvl="0" algn="r" rtl="1"/>
            <a:r>
              <a:rPr lang="ar-EG" dirty="0"/>
              <a:t>حماية البيانات الشخصية الرقمية.</a:t>
            </a:r>
            <a:endParaRPr lang="en-US" dirty="0"/>
          </a:p>
          <a:p>
            <a:pPr lvl="0" algn="r" rtl="1"/>
            <a:r>
              <a:rPr lang="ar-SA" dirty="0"/>
              <a:t>الحوكمة (الإدارة) الإلكترونية.</a:t>
            </a:r>
            <a:endParaRPr lang="en-US" dirty="0"/>
          </a:p>
          <a:p>
            <a:pPr lvl="0" algn="r" rtl="1"/>
            <a:r>
              <a:rPr lang="ar-SA" dirty="0"/>
              <a:t>العمليات السيبرانية في النزاعات الدولية.</a:t>
            </a:r>
            <a:endParaRPr lang="en-US" dirty="0"/>
          </a:p>
          <a:p>
            <a:pPr lvl="0" algn="r" rtl="1"/>
            <a:r>
              <a:rPr lang="ar-SA" dirty="0"/>
              <a:t>الاقتصاد الرقمي.</a:t>
            </a:r>
            <a:endParaRPr lang="en-US" dirty="0"/>
          </a:p>
          <a:p>
            <a:endParaRPr lang="ar-EG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ar-EG" dirty="0" smtClean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ar-EG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ar-EG" dirty="0" smtClean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ar-EG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ar-EG" dirty="0" smtClean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=""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=""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=""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36" y="1773726"/>
            <a:ext cx="5698964" cy="3962068"/>
          </a:xfrm>
          <a:prstGeom prst="rect">
            <a:avLst/>
          </a:prstGeom>
        </p:spPr>
      </p:pic>
      <p:pic>
        <p:nvPicPr>
          <p:cNvPr id="6" name="68CDE2B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60191" y="60110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505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2698" y="14920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834291"/>
            <a:ext cx="8417320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400" b="1" dirty="0" smtClean="0">
                <a:solidFill>
                  <a:srgbClr val="2D3956"/>
                </a:solidFill>
                <a:latin typeface="Tajawal ExtraBold" panose="00000800000000000000" pitchFamily="2" charset="-78"/>
              </a:rPr>
              <a:t>                                                         أهداف المقرر :</a:t>
            </a:r>
          </a:p>
          <a:p>
            <a:pPr algn="r"/>
            <a:endParaRPr lang="ar-EG" sz="2000" b="1" dirty="0" smtClean="0">
              <a:solidFill>
                <a:srgbClr val="2D3956"/>
              </a:solidFill>
              <a:latin typeface="Tajawal ExtraBold" panose="00000800000000000000" pitchFamily="2" charset="-78"/>
            </a:endParaRPr>
          </a:p>
          <a:p>
            <a:pPr algn="r"/>
            <a:endParaRPr lang="ar-EG" sz="2000" b="1" dirty="0">
              <a:solidFill>
                <a:srgbClr val="2D3956"/>
              </a:solidFill>
              <a:latin typeface="Tajawal ExtraBold" panose="00000800000000000000" pitchFamily="2" charset="-78"/>
            </a:endParaRPr>
          </a:p>
          <a:p>
            <a:pPr algn="r"/>
            <a:endParaRPr lang="ar-EG" sz="2000" b="1" dirty="0" smtClean="0">
              <a:solidFill>
                <a:srgbClr val="2D3956"/>
              </a:solidFill>
              <a:latin typeface="Tajawal ExtraBold" panose="00000800000000000000" pitchFamily="2" charset="-78"/>
            </a:endParaRPr>
          </a:p>
          <a:p>
            <a:pPr algn="r"/>
            <a:r>
              <a:rPr lang="ar-EG" b="1" dirty="0" smtClean="0">
                <a:solidFill>
                  <a:srgbClr val="2D3956"/>
                </a:solidFill>
                <a:latin typeface="Tajawal ExtraBold" panose="00000800000000000000" pitchFamily="2" charset="-78"/>
              </a:rPr>
              <a:t>-</a:t>
            </a:r>
            <a:r>
              <a:rPr lang="ar-EG" sz="2000" dirty="0">
                <a:solidFill>
                  <a:srgbClr val="2D3956"/>
                </a:solidFill>
                <a:latin typeface="Tajawal ExtraBold" panose="00000800000000000000" pitchFamily="2" charset="-78"/>
              </a:rPr>
              <a:t>أن يعرف الطالب المراد بالذكاء الاصطناعي و تقنية المعلومات و علاقتهما بالقانون </a:t>
            </a:r>
            <a:r>
              <a:rPr lang="ar-EG" sz="2000" dirty="0" smtClean="0">
                <a:solidFill>
                  <a:srgbClr val="2D3956"/>
                </a:solidFill>
                <a:latin typeface="Tajawal ExtraBold" panose="00000800000000000000" pitchFamily="2" charset="-78"/>
              </a:rPr>
              <a:t>.</a:t>
            </a:r>
          </a:p>
          <a:p>
            <a:pPr algn="r"/>
            <a:r>
              <a:rPr lang="ar-EG" sz="2000" dirty="0" smtClean="0">
                <a:solidFill>
                  <a:srgbClr val="2D3956"/>
                </a:solidFill>
                <a:latin typeface="Tajawal ExtraBold" panose="00000800000000000000" pitchFamily="2" charset="-78"/>
              </a:rPr>
              <a:t>- المقصود </a:t>
            </a:r>
            <a:r>
              <a:rPr lang="ar-EG" sz="2000" dirty="0">
                <a:solidFill>
                  <a:srgbClr val="2D3956"/>
                </a:solidFill>
                <a:latin typeface="Tajawal ExtraBold" panose="00000800000000000000" pitchFamily="2" charset="-78"/>
              </a:rPr>
              <a:t>بالحوكمة الالكترونية ، و دور الذكاء </a:t>
            </a:r>
            <a:r>
              <a:rPr lang="ar-EG" sz="2000" dirty="0" smtClean="0">
                <a:solidFill>
                  <a:srgbClr val="2D3956"/>
                </a:solidFill>
                <a:latin typeface="Tajawal ExtraBold" panose="00000800000000000000" pitchFamily="2" charset="-78"/>
              </a:rPr>
              <a:t>الاصطناعي في حوكمة الشركات .</a:t>
            </a:r>
          </a:p>
          <a:p>
            <a:pPr algn="r"/>
            <a:r>
              <a:rPr lang="ar-EG" sz="2000" dirty="0" smtClean="0">
                <a:solidFill>
                  <a:srgbClr val="2D3956"/>
                </a:solidFill>
                <a:latin typeface="Tajawal ExtraBold" panose="00000800000000000000" pitchFamily="2" charset="-78"/>
              </a:rPr>
              <a:t>-أن يحدد مفهوم الأمن السيبراني ، و صلته بالقانون .</a:t>
            </a:r>
            <a:r>
              <a:rPr lang="en-US" sz="2000" dirty="0" smtClean="0">
                <a:solidFill>
                  <a:srgbClr val="2D3956"/>
                </a:solidFill>
                <a:latin typeface="Tajawal ExtraBold" panose="00000800000000000000" pitchFamily="2" charset="-78"/>
              </a:rPr>
              <a:t> </a:t>
            </a:r>
            <a:endParaRPr lang="ar-EG" sz="2000" dirty="0">
              <a:solidFill>
                <a:srgbClr val="2D3956"/>
              </a:solidFill>
              <a:latin typeface="Tajawal ExtraBold" panose="00000800000000000000" pitchFamily="2" charset="-78"/>
            </a:endParaRPr>
          </a:p>
          <a:p>
            <a:pPr algn="r"/>
            <a:r>
              <a:rPr lang="ar-EG" sz="2000" dirty="0">
                <a:solidFill>
                  <a:srgbClr val="2D3956"/>
                </a:solidFill>
                <a:latin typeface="Tajawal ExtraBold" panose="00000800000000000000" pitchFamily="2" charset="-78"/>
              </a:rPr>
              <a:t>- الوقوف على ماهية ا</a:t>
            </a:r>
            <a:r>
              <a:rPr lang="ar-SA" sz="2000" dirty="0">
                <a:solidFill>
                  <a:srgbClr val="2D3956"/>
                </a:solidFill>
                <a:latin typeface="Tajawal ExtraBold" panose="00000800000000000000" pitchFamily="2" charset="-78"/>
              </a:rPr>
              <a:t>لجريمة المعلوماتية </a:t>
            </a:r>
            <a:r>
              <a:rPr lang="ar-EG" sz="2000" dirty="0">
                <a:solidFill>
                  <a:srgbClr val="2D3956"/>
                </a:solidFill>
                <a:latin typeface="Tajawal ExtraBold" panose="00000800000000000000" pitchFamily="2" charset="-78"/>
              </a:rPr>
              <a:t>أ</a:t>
            </a:r>
            <a:r>
              <a:rPr lang="ar-SA" sz="2000" dirty="0">
                <a:solidFill>
                  <a:srgbClr val="2D3956"/>
                </a:solidFill>
                <a:latin typeface="Tajawal ExtraBold" panose="00000800000000000000" pitchFamily="2" charset="-78"/>
              </a:rPr>
              <a:t>و السيبرانية</a:t>
            </a:r>
            <a:r>
              <a:rPr lang="ar-EG" sz="2000" dirty="0">
                <a:solidFill>
                  <a:srgbClr val="2D3956"/>
                </a:solidFill>
                <a:latin typeface="Tajawal ExtraBold" panose="00000800000000000000" pitchFamily="2" charset="-78"/>
              </a:rPr>
              <a:t>.</a:t>
            </a:r>
          </a:p>
          <a:p>
            <a:pPr indent="-285750" algn="r">
              <a:buFontTx/>
              <a:buChar char="-"/>
            </a:pPr>
            <a:r>
              <a:rPr lang="ar-EG" sz="2000" dirty="0">
                <a:solidFill>
                  <a:srgbClr val="2D3956"/>
                </a:solidFill>
                <a:latin typeface="Tajawal ExtraBold" panose="00000800000000000000" pitchFamily="2" charset="-78"/>
              </a:rPr>
              <a:t>- التعرض للإشكاليات التي يثيرها القانون الرقمي ؛ مثل الفضاء السيبراني و حدود </a:t>
            </a:r>
            <a:r>
              <a:rPr lang="ar-EG" sz="2000" dirty="0" smtClean="0">
                <a:solidFill>
                  <a:srgbClr val="2D3956"/>
                </a:solidFill>
                <a:latin typeface="Tajawal ExtraBold" panose="00000800000000000000" pitchFamily="2" charset="-78"/>
              </a:rPr>
              <a:t>سيادة الدول . </a:t>
            </a:r>
            <a:r>
              <a:rPr lang="ar-EG" sz="2000" dirty="0">
                <a:solidFill>
                  <a:srgbClr val="2D3956"/>
                </a:solidFill>
                <a:latin typeface="Tajawal ExtraBold" panose="00000800000000000000" pitchFamily="2" charset="-78"/>
              </a:rPr>
              <a:t>حماية البيانات الشخصية الرقمية و التعارض بين حماية الحق في الخصوصية ، و حق الدول في حماية أمنها </a:t>
            </a:r>
            <a:r>
              <a:rPr lang="ar-EG" sz="2000" dirty="0" smtClean="0">
                <a:solidFill>
                  <a:srgbClr val="2D3956"/>
                </a:solidFill>
                <a:latin typeface="Tajawal ExtraBold" panose="00000800000000000000" pitchFamily="2" charset="-78"/>
              </a:rPr>
              <a:t>. ومدى دستورية استخدام وسائل الاتصالات المسموعة و المرئية في مجال الإجراءات القضائية .</a:t>
            </a:r>
            <a:endParaRPr lang="ar-EG" sz="2000" dirty="0">
              <a:solidFill>
                <a:srgbClr val="2D3956"/>
              </a:solidFill>
              <a:latin typeface="Tajawal ExtraBold" panose="00000800000000000000" pitchFamily="2" charset="-78"/>
            </a:endParaRPr>
          </a:p>
          <a:p>
            <a:pPr marL="285750" indent="-285750" algn="just" rtl="1">
              <a:buFontTx/>
              <a:buChar char="-"/>
            </a:pPr>
            <a:endParaRPr lang="ar-EG" dirty="0" smtClean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 algn="r">
              <a:buFontTx/>
              <a:buChar char="-"/>
            </a:pPr>
            <a:endParaRPr lang="ar-EG" dirty="0" smtClean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r"/>
            <a:endParaRPr lang="ar-EG" dirty="0" smtClean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r"/>
            <a:endParaRPr lang="ar-EG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r"/>
            <a:endParaRPr lang="ar-EG" dirty="0" smtClean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r"/>
            <a:endParaRPr lang="ar-EG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r"/>
            <a:endParaRPr lang="ar-EG" dirty="0" smtClean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r"/>
            <a:endParaRPr lang="ar-EG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r"/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=""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=""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636" y="354035"/>
            <a:ext cx="6264077" cy="2682688"/>
          </a:xfrm>
          <a:prstGeom prst="rect">
            <a:avLst/>
          </a:prstGeom>
        </p:spPr>
      </p:pic>
      <p:pic>
        <p:nvPicPr>
          <p:cNvPr id="2" name="C8CB9D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456227" y="58142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77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36700"/>
            <a:ext cx="4675580" cy="4542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endParaRPr lang="ar-EG" dirty="0" smtClean="0">
              <a:solidFill>
                <a:schemeClr val="bg1"/>
              </a:solidFill>
            </a:endParaRPr>
          </a:p>
          <a:p>
            <a:pPr marL="285750" indent="-285750" algn="just" rtl="1">
              <a:buFontTx/>
              <a:buChar char="-"/>
            </a:pPr>
            <a:r>
              <a:rPr lang="ar-EG" dirty="0" smtClean="0">
                <a:solidFill>
                  <a:schemeClr val="bg1"/>
                </a:solidFill>
              </a:rPr>
              <a:t>نظام </a:t>
            </a:r>
            <a:r>
              <a:rPr lang="ar-EG" dirty="0">
                <a:solidFill>
                  <a:schemeClr val="bg1"/>
                </a:solidFill>
              </a:rPr>
              <a:t>المحاضرات الخاصة بالمقرر </a:t>
            </a:r>
            <a:r>
              <a:rPr lang="ar-EG" dirty="0" smtClean="0">
                <a:solidFill>
                  <a:schemeClr val="bg1"/>
                </a:solidFill>
              </a:rPr>
              <a:t>ينقسم الى قسمين ؛ </a:t>
            </a:r>
            <a:r>
              <a:rPr lang="ar-EG" dirty="0">
                <a:solidFill>
                  <a:schemeClr val="bg1"/>
                </a:solidFill>
              </a:rPr>
              <a:t>محاضرات مسجلة </a:t>
            </a:r>
            <a:r>
              <a:rPr lang="ar-EG" dirty="0" smtClean="0">
                <a:solidFill>
                  <a:schemeClr val="bg1"/>
                </a:solidFill>
              </a:rPr>
              <a:t>يتم رفعها </a:t>
            </a:r>
            <a:r>
              <a:rPr lang="ar-EG" dirty="0">
                <a:solidFill>
                  <a:schemeClr val="bg1"/>
                </a:solidFill>
              </a:rPr>
              <a:t>كل </a:t>
            </a:r>
            <a:r>
              <a:rPr lang="ar-EG" dirty="0" smtClean="0">
                <a:solidFill>
                  <a:schemeClr val="bg1"/>
                </a:solidFill>
              </a:rPr>
              <a:t>اسبوع على </a:t>
            </a:r>
            <a:r>
              <a:rPr lang="ar-EG" dirty="0">
                <a:solidFill>
                  <a:schemeClr val="bg1"/>
                </a:solidFill>
              </a:rPr>
              <a:t>المنصة </a:t>
            </a:r>
            <a:r>
              <a:rPr lang="ar-EG" dirty="0" smtClean="0">
                <a:solidFill>
                  <a:schemeClr val="bg1"/>
                </a:solidFill>
              </a:rPr>
              <a:t>التعليمية، وحلقات </a:t>
            </a:r>
            <a:r>
              <a:rPr lang="ar-EG" dirty="0">
                <a:solidFill>
                  <a:schemeClr val="bg1"/>
                </a:solidFill>
              </a:rPr>
              <a:t>نقاشية </a:t>
            </a:r>
            <a:r>
              <a:rPr lang="ar-EG" dirty="0" smtClean="0">
                <a:solidFill>
                  <a:schemeClr val="bg1"/>
                </a:solidFill>
              </a:rPr>
              <a:t>لمدة </a:t>
            </a:r>
            <a:r>
              <a:rPr lang="ar-EG" dirty="0">
                <a:solidFill>
                  <a:schemeClr val="bg1"/>
                </a:solidFill>
              </a:rPr>
              <a:t>ساعة أسبوعيا</a:t>
            </a:r>
            <a:r>
              <a:rPr lang="ar-EG" dirty="0" smtClean="0">
                <a:solidFill>
                  <a:schemeClr val="bg1"/>
                </a:solidFill>
              </a:rPr>
              <a:t>.</a:t>
            </a:r>
          </a:p>
          <a:p>
            <a:pPr marL="285750" indent="-285750" algn="just" rtl="1">
              <a:buFontTx/>
              <a:buChar char="-"/>
            </a:pPr>
            <a:r>
              <a:rPr lang="ar-EG" dirty="0" smtClean="0">
                <a:solidFill>
                  <a:schemeClr val="bg1"/>
                </a:solidFill>
              </a:rPr>
              <a:t>يتم تقديم المقرر عن طريق شرح مبسط للمصطلحات            و المفاهيم القانونية المتعلقة بالقانون الرقمي .</a:t>
            </a:r>
            <a:endParaRPr lang="ar-EG" dirty="0">
              <a:solidFill>
                <a:schemeClr val="bg1"/>
              </a:solidFill>
            </a:endParaRPr>
          </a:p>
          <a:p>
            <a:pPr marL="285750" indent="-285750" algn="just" rtl="1">
              <a:buFontTx/>
              <a:buChar char="-"/>
            </a:pPr>
            <a:r>
              <a:rPr lang="ar-EG" dirty="0" smtClean="0">
                <a:solidFill>
                  <a:schemeClr val="bg1"/>
                </a:solidFill>
              </a:rPr>
              <a:t>وتعتمد الدراسة على منهجين ؛ التحليلي و المقارن .</a:t>
            </a:r>
          </a:p>
          <a:p>
            <a:pPr marL="285750" indent="-285750" algn="just" rtl="1">
              <a:buFontTx/>
              <a:buChar char="-"/>
            </a:pPr>
            <a:r>
              <a:rPr lang="ar-EG" dirty="0" smtClean="0">
                <a:solidFill>
                  <a:schemeClr val="bg1"/>
                </a:solidFill>
              </a:rPr>
              <a:t>درجات المقرر هي 100 درجة .</a:t>
            </a:r>
          </a:p>
          <a:p>
            <a:pPr marL="285750" indent="-285750" algn="just" rtl="1">
              <a:buFontTx/>
              <a:buChar char="-"/>
            </a:pPr>
            <a:r>
              <a:rPr lang="ar-EG" dirty="0" smtClean="0">
                <a:solidFill>
                  <a:schemeClr val="bg1"/>
                </a:solidFill>
              </a:rPr>
              <a:t>يعتمد التقييم على اختبار اسبوعي ؛ والذي يكون متاح للطلبة على المنصة التعليمية ، و يكون في صورة أسئلة غير مقالية ، سواء صوتية أو مكتوبة ، و يتم عقد اختبار نهائي من 20 درجة فقط .</a:t>
            </a:r>
          </a:p>
          <a:p>
            <a:pPr marL="285750" indent="-285750" algn="just" rtl="1">
              <a:buFontTx/>
              <a:buChar char="-"/>
            </a:pPr>
            <a:endParaRPr lang="ar-EG" dirty="0" smtClean="0">
              <a:solidFill>
                <a:schemeClr val="bg1"/>
              </a:solidFill>
            </a:endParaRPr>
          </a:p>
          <a:p>
            <a:pPr marL="285750" indent="-285750" algn="just" rtl="1">
              <a:buFontTx/>
              <a:buChar char="-"/>
            </a:pPr>
            <a:endParaRPr lang="ar-EG" dirty="0" smtClean="0">
              <a:solidFill>
                <a:schemeClr val="bg1"/>
              </a:solidFill>
            </a:endParaRPr>
          </a:p>
          <a:p>
            <a:pPr algn="just" rtl="1"/>
            <a:endParaRPr lang="ar-EG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cs typeface="Segoe UI Light" panose="020B05020402040202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2E6BEE59-229C-AF4C-8168-45DB84D103B6}"/>
              </a:ext>
            </a:extLst>
          </p:cNvPr>
          <p:cNvSpPr/>
          <p:nvPr/>
        </p:nvSpPr>
        <p:spPr>
          <a:xfrm>
            <a:off x="6310823" y="4804209"/>
            <a:ext cx="4747323" cy="663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ar-EG" sz="1600" dirty="0" smtClean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dirty="0" smtClean="0">
                <a:solidFill>
                  <a:srgbClr val="8E5A6D"/>
                </a:solidFill>
                <a:cs typeface="Segoe UI Light" panose="020B0502040204020203" pitchFamily="34" charset="0"/>
              </a:rPr>
              <a:t>-</a:t>
            </a:r>
            <a:r>
              <a:rPr lang="ar-EG" sz="2800" dirty="0">
                <a:solidFill>
                  <a:srgbClr val="8E5A6D"/>
                </a:solidFill>
                <a:cs typeface="Segoe UI Light" panose="020B0502040204020203" pitchFamily="34" charset="0"/>
              </a:rPr>
              <a:t>استراتيجية الدراسة .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903372" y="363050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6109513" y="3495235"/>
            <a:ext cx="1091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6310823" y="3775908"/>
            <a:ext cx="8191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=""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=""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=""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4" name="63CAAC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272273" y="58563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89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0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بعض المراجع الموصى بها</a:t>
            </a:r>
            <a:r>
              <a:rPr lang="ar-EG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150823" y="2133973"/>
            <a:ext cx="881769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1"/>
            <a:r>
              <a:rPr lang="ar-EG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Segoe UI Light" panose="020B0502040204020203" pitchFamily="34" charset="0"/>
              </a:rPr>
              <a:t>- </a:t>
            </a:r>
            <a:r>
              <a:rPr lang="ar-SA" sz="2000" b="1" dirty="0"/>
              <a:t> </a:t>
            </a:r>
            <a:r>
              <a:rPr lang="en-US" sz="2000" b="1" dirty="0" smtClean="0"/>
              <a:t>1- </a:t>
            </a:r>
            <a:r>
              <a:rPr lang="en-US" sz="2000" b="1" dirty="0" err="1"/>
              <a:t>Katsh</a:t>
            </a:r>
            <a:r>
              <a:rPr lang="en-US" sz="2000" b="1" dirty="0"/>
              <a:t>, M. Ethan. Law in a digital world. Oxford University Press, 1995.</a:t>
            </a:r>
            <a:r>
              <a:rPr lang="ar-SA" sz="2000" b="1" dirty="0"/>
              <a:t>‏</a:t>
            </a:r>
            <a:endParaRPr lang="en-US" sz="2000" b="1" dirty="0"/>
          </a:p>
          <a:p>
            <a:r>
              <a:rPr lang="en-US" sz="2000" b="1" dirty="0"/>
              <a:t>2- </a:t>
            </a:r>
            <a:r>
              <a:rPr lang="en-US" sz="2000" b="1" dirty="0" err="1"/>
              <a:t>Katsh</a:t>
            </a:r>
            <a:r>
              <a:rPr lang="en-US" sz="2000" b="1" dirty="0"/>
              <a:t>, Ethan. "Law in a digital world: Computer networks and cyberspace." </a:t>
            </a:r>
            <a:r>
              <a:rPr lang="en-US" sz="2000" b="1" dirty="0" err="1"/>
              <a:t>Vill</a:t>
            </a:r>
            <a:r>
              <a:rPr lang="en-US" sz="2000" b="1" dirty="0"/>
              <a:t>. L. Rev. 38 (1993): 403</a:t>
            </a:r>
            <a:r>
              <a:rPr lang="en-US" sz="2000" b="1" dirty="0" smtClean="0"/>
              <a:t>.</a:t>
            </a:r>
            <a:endParaRPr lang="ar-EG" sz="2000" b="1" dirty="0" smtClean="0"/>
          </a:p>
          <a:p>
            <a:r>
              <a:rPr lang="en-US" sz="2000" b="1" dirty="0" smtClean="0"/>
              <a:t>3- UNODC ,</a:t>
            </a:r>
            <a:r>
              <a:rPr lang="ar-SA" sz="2000" b="1" dirty="0" smtClean="0"/>
              <a:t>‏</a:t>
            </a:r>
            <a:r>
              <a:rPr lang="en-US" sz="2000" b="1" dirty="0"/>
              <a:t>Comprehensive </a:t>
            </a:r>
            <a:r>
              <a:rPr lang="en-US" sz="2000" b="1" dirty="0" smtClean="0"/>
              <a:t>Study on Cybercrime , 2013. </a:t>
            </a:r>
            <a:endParaRPr lang="en-US" sz="2000" b="1" dirty="0"/>
          </a:p>
          <a:p>
            <a:r>
              <a:rPr lang="en-US" sz="2000" b="1" dirty="0" smtClean="0"/>
              <a:t>4-</a:t>
            </a:r>
            <a:r>
              <a:rPr lang="en-US" sz="2000" b="1" dirty="0"/>
              <a:t>Ghulam Muhammad </a:t>
            </a:r>
            <a:r>
              <a:rPr lang="en-US" sz="2000" b="1" dirty="0" err="1" smtClean="0"/>
              <a:t>Kundi</a:t>
            </a:r>
            <a:r>
              <a:rPr lang="en-US" sz="2000" b="1" dirty="0" smtClean="0"/>
              <a:t> , Digital </a:t>
            </a:r>
            <a:r>
              <a:rPr lang="en-US" sz="2000" b="1" dirty="0"/>
              <a:t>Revolution, Cyber-Crimes And Cyber Legislation: </a:t>
            </a:r>
            <a:r>
              <a:rPr lang="en-US" sz="2000" b="1" dirty="0" smtClean="0"/>
              <a:t>A Challenge </a:t>
            </a:r>
            <a:r>
              <a:rPr lang="en-US" sz="2000" b="1" dirty="0"/>
              <a:t>To Governments In Developing </a:t>
            </a:r>
            <a:r>
              <a:rPr lang="en-US" sz="2000" b="1" dirty="0" smtClean="0"/>
              <a:t>Countries.</a:t>
            </a:r>
          </a:p>
          <a:p>
            <a:r>
              <a:rPr lang="en-US" sz="2000" b="1" dirty="0" smtClean="0"/>
              <a:t>5- Vita </a:t>
            </a:r>
            <a:r>
              <a:rPr lang="en-US" sz="2000" b="1" dirty="0" err="1"/>
              <a:t>Mahardhika</a:t>
            </a:r>
            <a:r>
              <a:rPr lang="en-US" sz="2000" b="1" dirty="0"/>
              <a:t>  </a:t>
            </a:r>
            <a:r>
              <a:rPr lang="en-US" sz="2000" b="1" dirty="0" smtClean="0"/>
              <a:t>, An </a:t>
            </a:r>
            <a:r>
              <a:rPr lang="en-US" sz="2000" b="1" dirty="0"/>
              <a:t>Electronic Court in the Perspective Criminal Law Reform </a:t>
            </a:r>
            <a:r>
              <a:rPr lang="en-US" sz="2000" b="1" dirty="0" smtClean="0"/>
              <a:t>.</a:t>
            </a:r>
          </a:p>
          <a:p>
            <a:r>
              <a:rPr lang="en-US" sz="2000" b="1" dirty="0" smtClean="0"/>
              <a:t>6-Safii Mohamed , An </a:t>
            </a:r>
            <a:r>
              <a:rPr lang="en-US" sz="2000" b="1" dirty="0"/>
              <a:t>Introduction to Digital </a:t>
            </a:r>
            <a:r>
              <a:rPr lang="en-US" sz="2000" b="1" dirty="0" smtClean="0"/>
              <a:t>Crimes .</a:t>
            </a:r>
          </a:p>
          <a:p>
            <a:r>
              <a:rPr lang="en-US" sz="2000" b="1" dirty="0" smtClean="0"/>
              <a:t>7- Maxim </a:t>
            </a:r>
            <a:r>
              <a:rPr lang="en-US" sz="2000" b="1" dirty="0" err="1" smtClean="0"/>
              <a:t>Inozemtsev</a:t>
            </a:r>
            <a:r>
              <a:rPr lang="en-US" sz="2000" b="1" dirty="0" smtClean="0"/>
              <a:t>, Digital </a:t>
            </a:r>
            <a:r>
              <a:rPr lang="en-US" sz="2000" b="1" dirty="0"/>
              <a:t>law: The pursuit of </a:t>
            </a:r>
            <a:r>
              <a:rPr lang="en-US" sz="2000" b="1" dirty="0" smtClean="0"/>
              <a:t>certainty.</a:t>
            </a:r>
            <a:endParaRPr lang="en-US" sz="2000" b="1" dirty="0"/>
          </a:p>
          <a:p>
            <a:pPr algn="r" rtl="1"/>
            <a:r>
              <a:rPr lang="en-US" sz="2000" b="1" dirty="0" smtClean="0"/>
              <a:t>8</a:t>
            </a:r>
            <a:r>
              <a:rPr lang="ar-EG" sz="2000" b="1" dirty="0" smtClean="0"/>
              <a:t>-</a:t>
            </a:r>
            <a:r>
              <a:rPr lang="ar-SA" sz="2000" b="1" dirty="0" smtClean="0"/>
              <a:t>محمود </a:t>
            </a:r>
            <a:r>
              <a:rPr lang="ar-SA" sz="2000" b="1" dirty="0"/>
              <a:t>عدلي، القانون الرقمي ما بين علوم الحاسب والقانون، الجزء الاول، </a:t>
            </a:r>
            <a:r>
              <a:rPr lang="ar-SA" sz="2000" b="1" dirty="0" smtClean="0"/>
              <a:t>2020</a:t>
            </a:r>
            <a:r>
              <a:rPr lang="ar-EG" sz="2000" b="1" dirty="0" smtClean="0"/>
              <a:t>.</a:t>
            </a:r>
          </a:p>
          <a:p>
            <a:pPr algn="r" rtl="1"/>
            <a:r>
              <a:rPr lang="en-US" sz="2000" b="1" dirty="0" smtClean="0"/>
              <a:t>9</a:t>
            </a:r>
            <a:r>
              <a:rPr lang="ar-EG" sz="2000" b="1" dirty="0" smtClean="0"/>
              <a:t>-محمد </a:t>
            </a:r>
            <a:r>
              <a:rPr lang="ar-EG" sz="2000" b="1" dirty="0"/>
              <a:t>محمد عبد </a:t>
            </a:r>
            <a:r>
              <a:rPr lang="ar-EG" sz="2000" b="1" dirty="0" smtClean="0"/>
              <a:t>اللطيف</a:t>
            </a:r>
            <a:r>
              <a:rPr lang="ar-EG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، </a:t>
            </a:r>
            <a:r>
              <a:rPr lang="ar-EG" sz="2000" b="1" dirty="0" smtClean="0"/>
              <a:t>دستورية </a:t>
            </a:r>
            <a:r>
              <a:rPr lang="ar-EG" sz="2000" b="1" dirty="0"/>
              <a:t>استخدام وسائل الاتصالات المسموعة والمرئية في </a:t>
            </a:r>
            <a:r>
              <a:rPr lang="ar-EG" sz="2000" b="1" dirty="0" smtClean="0"/>
              <a:t>مجال الإجراءات </a:t>
            </a:r>
            <a:r>
              <a:rPr lang="ar-EG" sz="2000" b="1" dirty="0"/>
              <a:t>القضائية دراسة خاصة للقضاء الدستوري في </a:t>
            </a:r>
            <a:r>
              <a:rPr lang="ar-EG" sz="2000" b="1" dirty="0" smtClean="0"/>
              <a:t>فرنسا وقضاء </a:t>
            </a:r>
            <a:r>
              <a:rPr lang="ar-EG" sz="2000" b="1" dirty="0"/>
              <a:t>المحكمة الأوروبية لحقوق </a:t>
            </a:r>
            <a:r>
              <a:rPr lang="ar-EG" sz="2000" b="1" dirty="0" smtClean="0"/>
              <a:t>الإنسان.</a:t>
            </a:r>
          </a:p>
          <a:p>
            <a:pPr algn="r" rtl="1"/>
            <a:r>
              <a:rPr lang="en-US" sz="2000" b="1" dirty="0" smtClean="0"/>
              <a:t>10</a:t>
            </a:r>
            <a:r>
              <a:rPr lang="ar-EG" sz="2000" b="1" dirty="0" smtClean="0"/>
              <a:t>-مروه </a:t>
            </a:r>
            <a:r>
              <a:rPr lang="ar-EG" sz="2000" b="1" dirty="0"/>
              <a:t>زين العابدين </a:t>
            </a:r>
            <a:r>
              <a:rPr lang="ar-EG" sz="2000" b="1" dirty="0" smtClean="0"/>
              <a:t>سعد ، تأثير </a:t>
            </a:r>
            <a:r>
              <a:rPr lang="ar-EG" sz="2000" b="1" dirty="0"/>
              <a:t>تغير مفهوم السيادة على الاختصاص القضائي في الجرائم </a:t>
            </a:r>
            <a:r>
              <a:rPr lang="ar-EG" sz="2000" b="1" dirty="0" smtClean="0"/>
              <a:t>السيبرانية.</a:t>
            </a:r>
          </a:p>
          <a:p>
            <a:pPr algn="r" rtl="1"/>
            <a:r>
              <a:rPr lang="en-US" sz="2000" b="1" dirty="0" smtClean="0"/>
              <a:t>11</a:t>
            </a:r>
            <a:r>
              <a:rPr lang="ar-EG" sz="2000" b="1" dirty="0" smtClean="0"/>
              <a:t>-أبو </a:t>
            </a:r>
            <a:r>
              <a:rPr lang="ar-EG" sz="2000" b="1" dirty="0"/>
              <a:t>بکر محمد </a:t>
            </a:r>
            <a:r>
              <a:rPr lang="ar-EG" sz="2000" b="1" dirty="0" smtClean="0"/>
              <a:t>الديب ، النظام </a:t>
            </a:r>
            <a:r>
              <a:rPr lang="ar-EG" sz="2000" b="1" dirty="0"/>
              <a:t>القانوني للاسلحة ذاتية التشغيل في ضوء قواعد القانون الدولي </a:t>
            </a:r>
            <a:r>
              <a:rPr lang="ar-EG" sz="2000" b="1" dirty="0" smtClean="0"/>
              <a:t>العام.</a:t>
            </a:r>
          </a:p>
          <a:p>
            <a:pPr algn="r" rtl="1"/>
            <a:endParaRPr lang="ar-EG" sz="2000" b="1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147137" y="1180336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10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1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4" name="248B056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667737" y="13697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66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392" y="548510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pic>
        <p:nvPicPr>
          <p:cNvPr id="4" name="5C41A9C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5887" y="605596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6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1117</TotalTime>
  <Words>382</Words>
  <Application>Microsoft Office PowerPoint</Application>
  <PresentationFormat>Widescreen</PresentationFormat>
  <Paragraphs>79</Paragraphs>
  <Slides>8</Slides>
  <Notes>2</Notes>
  <HiddenSlides>0</HiddenSlides>
  <MMClips>8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Calibri Light</vt:lpstr>
      <vt:lpstr>Roboto Light</vt:lpstr>
      <vt:lpstr>Segoe UI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101</cp:revision>
  <dcterms:created xsi:type="dcterms:W3CDTF">2023-04-29T09:08:23Z</dcterms:created>
  <dcterms:modified xsi:type="dcterms:W3CDTF">2023-06-05T13:27:55Z</dcterms:modified>
</cp:coreProperties>
</file>