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484" r:id="rId6"/>
    <p:sldId id="488" r:id="rId7"/>
    <p:sldId id="485" r:id="rId8"/>
    <p:sldId id="309" r:id="rId9"/>
    <p:sldId id="310" r:id="rId10"/>
    <p:sldId id="311" r:id="rId11"/>
    <p:sldId id="314" r:id="rId12"/>
    <p:sldId id="312" r:id="rId13"/>
    <p:sldId id="313" r:id="rId14"/>
    <p:sldId id="315" r:id="rId15"/>
    <p:sldId id="316" r:id="rId16"/>
    <p:sldId id="317" r:id="rId17"/>
    <p:sldId id="318" r:id="rId18"/>
    <p:sldId id="319" r:id="rId19"/>
    <p:sldId id="320" r:id="rId20"/>
    <p:sldId id="321" r:id="rId21"/>
    <p:sldId id="336" r:id="rId22"/>
    <p:sldId id="337" r:id="rId23"/>
    <p:sldId id="494" r:id="rId24"/>
    <p:sldId id="489" r:id="rId25"/>
    <p:sldId id="324" r:id="rId26"/>
    <p:sldId id="325" r:id="rId27"/>
    <p:sldId id="322" r:id="rId28"/>
    <p:sldId id="323" r:id="rId29"/>
    <p:sldId id="326" r:id="rId30"/>
    <p:sldId id="327" r:id="rId31"/>
    <p:sldId id="328" r:id="rId32"/>
    <p:sldId id="491" r:id="rId33"/>
    <p:sldId id="490" r:id="rId34"/>
    <p:sldId id="330" r:id="rId35"/>
    <p:sldId id="331" r:id="rId36"/>
    <p:sldId id="332" r:id="rId37"/>
    <p:sldId id="333" r:id="rId38"/>
    <p:sldId id="335" r:id="rId39"/>
    <p:sldId id="492" r:id="rId40"/>
    <p:sldId id="493" r:id="rId41"/>
    <p:sldId id="486" r:id="rId42"/>
    <p:sldId id="487"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4"/>
            <p14:sldId id="488"/>
            <p14:sldId id="485"/>
            <p14:sldId id="309"/>
            <p14:sldId id="310"/>
            <p14:sldId id="311"/>
            <p14:sldId id="314"/>
            <p14:sldId id="312"/>
            <p14:sldId id="313"/>
            <p14:sldId id="315"/>
            <p14:sldId id="316"/>
            <p14:sldId id="317"/>
            <p14:sldId id="318"/>
            <p14:sldId id="319"/>
            <p14:sldId id="320"/>
            <p14:sldId id="321"/>
            <p14:sldId id="336"/>
            <p14:sldId id="337"/>
            <p14:sldId id="494"/>
            <p14:sldId id="489"/>
            <p14:sldId id="324"/>
            <p14:sldId id="325"/>
            <p14:sldId id="322"/>
            <p14:sldId id="323"/>
            <p14:sldId id="326"/>
            <p14:sldId id="327"/>
            <p14:sldId id="328"/>
            <p14:sldId id="491"/>
            <p14:sldId id="490"/>
            <p14:sldId id="330"/>
            <p14:sldId id="331"/>
            <p14:sldId id="332"/>
            <p14:sldId id="333"/>
            <p14:sldId id="335"/>
            <p14:sldId id="492"/>
            <p14:sldId id="493"/>
            <p14:sldId id="486"/>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2F2F2"/>
    <a:srgbClr val="00AEEF"/>
    <a:srgbClr val="FFD200"/>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10"/>
    <p:restoredTop sz="94677"/>
  </p:normalViewPr>
  <p:slideViewPr>
    <p:cSldViewPr snapToGrid="0">
      <p:cViewPr varScale="1">
        <p:scale>
          <a:sx n="146" d="100"/>
          <a:sy n="146" d="100"/>
        </p:scale>
        <p:origin x="200" y="2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Alexandria Light"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Alexandria Light" pitchFamily="2" charset="-78"/>
              </a:defRPr>
            </a:lvl1pPr>
          </a:lstStyle>
          <a:p>
            <a:fld id="{7E8DF744-AB4A-4A0F-92CE-6DEBABF2DA97}" type="datetimeFigureOut">
              <a:rPr lang="en-US" smtClean="0"/>
              <a:pPr/>
              <a:t>10/4/26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Alexandria Light"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Alexandria Light"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Alexandria Light" pitchFamily="2" charset="-78"/>
        <a:ea typeface="+mn-ea"/>
        <a:cs typeface="+mn-cs"/>
      </a:defRPr>
    </a:lvl1pPr>
    <a:lvl2pPr marL="457200" algn="l" defTabSz="914400" rtl="0" eaLnBrk="1" latinLnBrk="0" hangingPunct="1">
      <a:defRPr sz="1200" b="0" i="0" kern="1200">
        <a:solidFill>
          <a:schemeClr val="tx1"/>
        </a:solidFill>
        <a:latin typeface="Alexandria Light" pitchFamily="2" charset="-78"/>
        <a:ea typeface="+mn-ea"/>
        <a:cs typeface="+mn-cs"/>
      </a:defRPr>
    </a:lvl2pPr>
    <a:lvl3pPr marL="914400" algn="l" defTabSz="914400" rtl="0" eaLnBrk="1" latinLnBrk="0" hangingPunct="1">
      <a:defRPr sz="1200" b="0" i="0" kern="1200">
        <a:solidFill>
          <a:schemeClr val="tx1"/>
        </a:solidFill>
        <a:latin typeface="Alexandria Light" pitchFamily="2" charset="-78"/>
        <a:ea typeface="+mn-ea"/>
        <a:cs typeface="+mn-cs"/>
      </a:defRPr>
    </a:lvl3pPr>
    <a:lvl4pPr marL="1371600" algn="l" defTabSz="914400" rtl="0" eaLnBrk="1" latinLnBrk="0" hangingPunct="1">
      <a:defRPr sz="1200" b="0" i="0" kern="1200">
        <a:solidFill>
          <a:schemeClr val="tx1"/>
        </a:solidFill>
        <a:latin typeface="Alexandria Light" pitchFamily="2" charset="-78"/>
        <a:ea typeface="+mn-ea"/>
        <a:cs typeface="+mn-cs"/>
      </a:defRPr>
    </a:lvl4pPr>
    <a:lvl5pPr marL="1828800" algn="l" defTabSz="914400" rtl="0" eaLnBrk="1" latinLnBrk="0" hangingPunct="1">
      <a:defRPr sz="1200" b="0" i="0" kern="1200">
        <a:solidFill>
          <a:schemeClr val="tx1"/>
        </a:solidFill>
        <a:latin typeface="Alexandria Light"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36732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615406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64165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10/4/26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10/4/26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10/4/26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10/4/26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10/4/26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4634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5082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i="0">
                <a:solidFill>
                  <a:schemeClr val="tx1">
                    <a:tint val="75000"/>
                  </a:schemeClr>
                </a:solidFill>
                <a:latin typeface="Alexandria Light" pitchFamily="2" charset="-78"/>
              </a:defRPr>
            </a:lvl1pPr>
          </a:lstStyle>
          <a:p>
            <a:fld id="{7AD86B2E-B702-4422-B277-3A08C7449694}" type="datetimeFigureOut">
              <a:rPr lang="en-US" smtClean="0"/>
              <a:pPr/>
              <a:t>10/4/26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i="0">
                <a:solidFill>
                  <a:schemeClr val="tx1">
                    <a:tint val="75000"/>
                  </a:schemeClr>
                </a:solidFill>
                <a:latin typeface="Alexandria Light"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i="0">
                <a:solidFill>
                  <a:schemeClr val="tx1">
                    <a:tint val="75000"/>
                  </a:schemeClr>
                </a:solidFill>
                <a:latin typeface="Alexandria Light"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b="0" i="0" kern="1200">
          <a:solidFill>
            <a:schemeClr val="tx1"/>
          </a:solidFill>
          <a:latin typeface="Alexandria Light"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tx1"/>
          </a:solidFill>
          <a:latin typeface="Alexandria Light"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lexandria Light"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lexandria Light"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lexandria Light"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2.jp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1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13.jp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5.jpeg"/><Relationship Id="rId9" Type="http://schemas.openxmlformats.org/officeDocument/2006/relationships/image" Target="../media/image8.png"/></Relationships>
</file>

<file path=ppt/slides/_rels/slide27.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6.jpeg"/><Relationship Id="rId9" Type="http://schemas.openxmlformats.org/officeDocument/2006/relationships/image" Target="../media/image8.png"/></Relationships>
</file>

<file path=ppt/slides/_rels/slide28.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7.emf"/><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17.jpeg"/><Relationship Id="rId9" Type="http://schemas.openxmlformats.org/officeDocument/2006/relationships/image" Target="../media/image8.pn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18.jpeg"/></Relationships>
</file>

<file path=ppt/slides/_rels/slide3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11.png"/><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notesSlide" Target="../notesSlides/notesSlide4.xml"/></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5.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slideLayout" Target="../slideLayouts/slideLayout7.xml"/><Relationship Id="rId7" Type="http://schemas.openxmlformats.org/officeDocument/2006/relationships/image" Target="../media/image5.emf"/><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21.png"/><Relationship Id="rId11" Type="http://schemas.openxmlformats.org/officeDocument/2006/relationships/image" Target="../media/image8.png"/><Relationship Id="rId5" Type="http://schemas.openxmlformats.org/officeDocument/2006/relationships/image" Target="../media/image20.jpeg"/><Relationship Id="rId10" Type="http://schemas.openxmlformats.org/officeDocument/2006/relationships/image" Target="../media/image4.png"/><Relationship Id="rId4" Type="http://schemas.openxmlformats.org/officeDocument/2006/relationships/image" Target="../media/image19.png"/><Relationship Id="rId9"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22.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 Id="rId9" Type="http://schemas.openxmlformats.org/officeDocument/2006/relationships/image" Target="../media/image23.png"/></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7.emf"/><Relationship Id="rId5" Type="http://schemas.openxmlformats.org/officeDocument/2006/relationships/image" Target="../media/image6.emf"/><Relationship Id="rId4" Type="http://schemas.openxmlformats.org/officeDocument/2006/relationships/image" Target="../media/image5.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hyperlink" Target="https://www.youtube.com/watch?v=kxVeLlTEgtU" TargetMode="External"/><Relationship Id="rId5" Type="http://schemas.openxmlformats.org/officeDocument/2006/relationships/hyperlink" Target="https://www.youtube.com/watch?v=9QnfWhtujPA" TargetMode="Externa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3.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sp>
        <p:nvSpPr>
          <p:cNvPr id="30" name="TextBox 29"/>
          <p:cNvSpPr txBox="1"/>
          <p:nvPr/>
        </p:nvSpPr>
        <p:spPr>
          <a:xfrm>
            <a:off x="189172" y="2583245"/>
            <a:ext cx="5785178" cy="1446550"/>
          </a:xfrm>
          <a:prstGeom prst="rect">
            <a:avLst/>
          </a:prstGeom>
          <a:noFill/>
        </p:spPr>
        <p:txBody>
          <a:bodyPr wrap="square" rtlCol="0">
            <a:spAutoFit/>
          </a:bodyPr>
          <a:lstStyle/>
          <a:p>
            <a:pPr marL="0" algn="r" defTabSz="914400" rtl="1" eaLnBrk="1" latinLnBrk="0" hangingPunct="1"/>
            <a:r>
              <a:rPr lang="ar-SA" sz="3200" b="1" dirty="0">
                <a:latin typeface="Alexandria ExtraBold" pitchFamily="2" charset="-78"/>
                <a:cs typeface="Alexandria ExtraBold" pitchFamily="2" charset="-78"/>
              </a:rPr>
              <a:t>المدخل إلى تقنيات الاتصال</a:t>
            </a:r>
          </a:p>
          <a:p>
            <a:pPr marL="0" algn="r" defTabSz="914400" rtl="1" eaLnBrk="1" latinLnBrk="0" hangingPunct="1"/>
            <a:endParaRPr lang="ar-SA" sz="3200" b="1" dirty="0">
              <a:latin typeface="Alexandria ExtraBold" pitchFamily="2" charset="-78"/>
              <a:cs typeface="Alexandria ExtraBold" pitchFamily="2" charset="-78"/>
            </a:endParaRPr>
          </a:p>
          <a:p>
            <a:pPr marL="0" algn="r" defTabSz="914400" rtl="1" eaLnBrk="1" latinLnBrk="0" hangingPunct="1"/>
            <a:r>
              <a:rPr lang="ar-SA" sz="2400" dirty="0">
                <a:latin typeface="Alexandria Light" pitchFamily="2" charset="-78"/>
                <a:cs typeface="Alexandria Light" pitchFamily="2" charset="-78"/>
              </a:rPr>
              <a:t>د. جورج لطيف سيدهم</a:t>
            </a:r>
            <a:endParaRPr lang="en-US" sz="2400" dirty="0">
              <a:latin typeface="Alexandria Light" pitchFamily="2" charset="-78"/>
              <a:cs typeface="Alexandria Light" pitchFamily="2" charset="-78"/>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dirty="0">
              <a:solidFill>
                <a:srgbClr val="00B0F0"/>
              </a:solidFill>
              <a:latin typeface="Alexandria Light" pitchFamily="2" charset="-78"/>
              <a:cs typeface="Alexandria Light" pitchFamily="2" charset="-78"/>
            </a:endParaRPr>
          </a:p>
        </p:txBody>
      </p:sp>
      <p:sp>
        <p:nvSpPr>
          <p:cNvPr id="34" name="Rectangle: Rounded Corners 33"/>
          <p:cNvSpPr/>
          <p:nvPr/>
        </p:nvSpPr>
        <p:spPr>
          <a:xfrm>
            <a:off x="0" y="5059838"/>
            <a:ext cx="6417194" cy="901224"/>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bg1"/>
                </a:solidFill>
                <a:latin typeface="Alexandria Light" pitchFamily="2" charset="-78"/>
                <a:cs typeface="Alexandria Light" pitchFamily="2" charset="-78"/>
              </a:rPr>
              <a:t>DGM 113</a:t>
            </a:r>
          </a:p>
          <a:p>
            <a:pPr algn="ctr"/>
            <a:r>
              <a:rPr lang="en-US" sz="2400" dirty="0">
                <a:solidFill>
                  <a:schemeClr val="bg1"/>
                </a:solidFill>
                <a:latin typeface="Alexandria Light" pitchFamily="2" charset="-78"/>
                <a:cs typeface="Alexandria Light" pitchFamily="2" charset="-78"/>
              </a:rPr>
              <a:t>Lecture 2: </a:t>
            </a:r>
            <a:r>
              <a:rPr lang="ar-SA" sz="2400" dirty="0">
                <a:solidFill>
                  <a:schemeClr val="bg1"/>
                </a:solidFill>
                <a:latin typeface="Alexandria Light" pitchFamily="2" charset="-78"/>
                <a:cs typeface="Alexandria Light" pitchFamily="2" charset="-78"/>
              </a:rPr>
              <a:t>نظريات خاصة بتبني المستحدثات</a:t>
            </a:r>
            <a:endParaRPr lang="en-US" sz="2400" dirty="0">
              <a:solidFill>
                <a:schemeClr val="bg1"/>
              </a:solidFill>
              <a:latin typeface="Alexandria Light" pitchFamily="2" charset="-78"/>
              <a:cs typeface="Alexandria Light" pitchFamily="2" charset="-78"/>
            </a:endParaRPr>
          </a:p>
        </p:txBody>
      </p:sp>
      <p:sp>
        <p:nvSpPr>
          <p:cNvPr id="14" name="Oval 13"/>
          <p:cNvSpPr/>
          <p:nvPr/>
        </p:nvSpPr>
        <p:spPr>
          <a:xfrm>
            <a:off x="6421765" y="-636588"/>
            <a:ext cx="7410450" cy="7410450"/>
          </a:xfrm>
          <a:prstGeom prst="ellipse">
            <a:avLst/>
          </a:prstGeom>
          <a:blipFill>
            <a:blip r:embed="rId5">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Light" pitchFamily="2" charset="-78"/>
            </a:endParaRPr>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5" name="Audio Recording Jan 19, 2025 at 2:39:55 PM">
            <a:hlinkClick r:id="" action="ppaction://media"/>
            <a:extLst>
              <a:ext uri="{FF2B5EF4-FFF2-40B4-BE49-F238E27FC236}">
                <a16:creationId xmlns:a16="http://schemas.microsoft.com/office/drawing/2014/main" id="{9F915A20-1482-F78F-85F8-B06555606CF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497273" y="5961062"/>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73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738445" y="600294"/>
            <a:ext cx="301717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محتويات المحاضرة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82680" y="2328025"/>
            <a:ext cx="11563980" cy="2201949"/>
          </a:xfrm>
          <a:prstGeom prst="rect">
            <a:avLst/>
          </a:prstGeom>
          <a:noFill/>
        </p:spPr>
        <p:txBody>
          <a:bodyPr wrap="square" rtlCol="0">
            <a:spAutoFit/>
          </a:bodyPr>
          <a:lstStyle/>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نظرية انتشار المستحدثات </a:t>
            </a:r>
            <a:r>
              <a:rPr lang="en-US" sz="2400" dirty="0">
                <a:latin typeface="Alexandria Light" pitchFamily="2" charset="-78"/>
                <a:cs typeface="Alexandria Light" pitchFamily="2" charset="-78"/>
              </a:rPr>
              <a:t>Diffusion of Innovation Theory</a:t>
            </a:r>
            <a:endParaRPr lang="ar-SA" sz="2400" dirty="0">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2400" dirty="0">
                <a:latin typeface="Alexandria Light" pitchFamily="2" charset="-78"/>
                <a:cs typeface="Alexandria Light" pitchFamily="2" charset="-78"/>
              </a:rPr>
              <a:t>نظرية الكتلة الحرجة</a:t>
            </a:r>
            <a:r>
              <a:rPr lang="en-US" sz="2400" dirty="0">
                <a:latin typeface="Alexandria Light" pitchFamily="2" charset="-78"/>
                <a:cs typeface="Alexandria Light" pitchFamily="2" charset="-78"/>
              </a:rPr>
              <a:t> Critical Mass Theory </a:t>
            </a:r>
            <a:endParaRPr lang="ar-SA" sz="2400" dirty="0">
              <a:latin typeface="Alexandria Light" pitchFamily="2" charset="-78"/>
              <a:cs typeface="Alexandria Light" pitchFamily="2" charset="-78"/>
            </a:endParaRPr>
          </a:p>
          <a:p>
            <a:pPr marL="342900" indent="-342900" algn="r" rtl="1">
              <a:lnSpc>
                <a:spcPct val="200000"/>
              </a:lnSpc>
              <a:buFont typeface="Arial" panose="020B0604020202020204" pitchFamily="34" charset="0"/>
              <a:buChar char="•"/>
            </a:pPr>
            <a:r>
              <a:rPr lang="ar-SA" sz="2400" dirty="0">
                <a:effectLst/>
                <a:latin typeface="Alexandria Light" pitchFamily="2" charset="-78"/>
                <a:cs typeface="Alexandria Light" pitchFamily="2" charset="-78"/>
              </a:rPr>
              <a:t> نظرية معالجة المعلومات الاجتماعية </a:t>
            </a:r>
            <a:r>
              <a:rPr lang="en-US" sz="2400" dirty="0">
                <a:latin typeface="Alexandria Light" pitchFamily="2" charset="-78"/>
                <a:cs typeface="Alexandria Light" pitchFamily="2" charset="-78"/>
              </a:rPr>
              <a:t>Social Information Processing</a:t>
            </a:r>
            <a:endParaRPr lang="ar-SA" sz="2400" dirty="0">
              <a:latin typeface="Alexandria Light" pitchFamily="2" charset="-78"/>
              <a:cs typeface="Alexandria Light" pitchFamily="2" charset="-78"/>
            </a:endParaRPr>
          </a:p>
        </p:txBody>
      </p:sp>
      <p:pic>
        <p:nvPicPr>
          <p:cNvPr id="10" name="Audio Recording Feb 6, 2023 at 1:40:20 AM" descr="Audio Recording Feb 6, 2023 at 1:40:20 AM">
            <a:hlinkClick r:id="" action="ppaction://media"/>
            <a:extLst>
              <a:ext uri="{FF2B5EF4-FFF2-40B4-BE49-F238E27FC236}">
                <a16:creationId xmlns:a16="http://schemas.microsoft.com/office/drawing/2014/main" id="{C13095F7-0C26-B24F-B58B-F656D277937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72900" y="6045200"/>
            <a:ext cx="812800" cy="812800"/>
          </a:xfrm>
          <a:prstGeom prst="rect">
            <a:avLst/>
          </a:prstGeom>
        </p:spPr>
      </p:pic>
      <p:pic>
        <p:nvPicPr>
          <p:cNvPr id="11" name="Picture 10">
            <a:extLst>
              <a:ext uri="{FF2B5EF4-FFF2-40B4-BE49-F238E27FC236}">
                <a16:creationId xmlns:a16="http://schemas.microsoft.com/office/drawing/2014/main" id="{174A7983-7A99-CC2F-1F97-66B24CD8749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624895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5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844271" y="4052685"/>
            <a:ext cx="6492482" cy="1077218"/>
          </a:xfrm>
          <a:prstGeom prst="rect">
            <a:avLst/>
          </a:prstGeom>
          <a:noFill/>
        </p:spPr>
        <p:txBody>
          <a:bodyPr wrap="none" rtlCol="0">
            <a:spAutoFit/>
          </a:bodyPr>
          <a:lstStyle/>
          <a:p>
            <a:pPr marL="0" algn="r" defTabSz="914400" rtl="1" eaLnBrk="1" latinLnBrk="0" hangingPunct="1"/>
            <a:r>
              <a:rPr lang="ar-SA" sz="3200" b="1" dirty="0">
                <a:solidFill>
                  <a:srgbClr val="203E5F"/>
                </a:solidFill>
                <a:latin typeface="Alexandria SemiBold" pitchFamily="2" charset="-78"/>
                <a:cs typeface="Alexandria SemiBold" pitchFamily="2" charset="-78"/>
              </a:rPr>
              <a:t>نظرية انتشار المستحدثات</a:t>
            </a:r>
          </a:p>
          <a:p>
            <a:pPr marL="0" algn="r" defTabSz="914400" rtl="1" eaLnBrk="1" latinLnBrk="0" hangingPunct="1"/>
            <a:r>
              <a:rPr lang="en-US" sz="3200" b="1" dirty="0">
                <a:solidFill>
                  <a:srgbClr val="203E5F"/>
                </a:solidFill>
                <a:latin typeface="Alexandria SemiBold" pitchFamily="2" charset="-78"/>
                <a:cs typeface="Alexandria SemiBold" pitchFamily="2" charset="-78"/>
              </a:rPr>
              <a:t>Diffusion of Innovation Theory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Feb 6, 2023 at 1:40:34 AM" descr="Audio Recording Feb 6, 2023 at 1:40:34 AM">
            <a:hlinkClick r:id="" action="ppaction://media"/>
            <a:extLst>
              <a:ext uri="{FF2B5EF4-FFF2-40B4-BE49-F238E27FC236}">
                <a16:creationId xmlns:a16="http://schemas.microsoft.com/office/drawing/2014/main" id="{1D8FF4D3-53A1-7330-23C2-B21B5BC12C2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99262" y="5876242"/>
            <a:ext cx="812800" cy="812800"/>
          </a:xfrm>
          <a:prstGeom prst="rect">
            <a:avLst/>
          </a:prstGeom>
        </p:spPr>
      </p:pic>
    </p:spTree>
    <p:extLst>
      <p:ext uri="{BB962C8B-B14F-4D97-AF65-F5344CB8AC3E}">
        <p14:creationId xmlns:p14="http://schemas.microsoft.com/office/powerpoint/2010/main" val="2457549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9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3746578" y="57546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11769" y="2347776"/>
            <a:ext cx="10843023" cy="2352375"/>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انتشار المستحدثات أو انتشار الابتكارات ه</a:t>
            </a:r>
            <a:r>
              <a:rPr lang="ar-SA" sz="2000" dirty="0">
                <a:solidFill>
                  <a:srgbClr val="202122"/>
                </a:solidFill>
                <a:latin typeface="Alexandria Light" pitchFamily="2" charset="-78"/>
                <a:cs typeface="Alexandria Light" pitchFamily="2" charset="-78"/>
              </a:rPr>
              <a:t>ي</a:t>
            </a:r>
            <a:r>
              <a:rPr lang="ar-EG" sz="2000" dirty="0">
                <a:solidFill>
                  <a:srgbClr val="202122"/>
                </a:solidFill>
                <a:effectLst/>
                <a:latin typeface="Alexandria Light" pitchFamily="2" charset="-78"/>
                <a:cs typeface="Alexandria Light" pitchFamily="2" charset="-78"/>
              </a:rPr>
              <a:t> </a:t>
            </a:r>
            <a:r>
              <a:rPr lang="ar-EG" sz="2000" strike="noStrike" dirty="0">
                <a:effectLst/>
                <a:latin typeface="Alexandria Light" pitchFamily="2" charset="-78"/>
                <a:cs typeface="Alexandria Light" pitchFamily="2" charset="-78"/>
              </a:rPr>
              <a:t>نظرية</a:t>
            </a:r>
            <a:r>
              <a:rPr lang="ar-EG" sz="2000" dirty="0">
                <a:solidFill>
                  <a:srgbClr val="202122"/>
                </a:solidFill>
                <a:effectLst/>
                <a:latin typeface="Alexandria Light" pitchFamily="2" charset="-78"/>
                <a:cs typeface="Alexandria Light" pitchFamily="2" charset="-78"/>
              </a:rPr>
              <a:t> تسعى إلى شرح كيفية انتشار الأفكار والتقنيات الجديدة، وسبب هذا الانتشار ومعدله. نشر إيفرت روجرز</a:t>
            </a:r>
            <a:r>
              <a:rPr lang="en-US" sz="2000" dirty="0">
                <a:solidFill>
                  <a:srgbClr val="202122"/>
                </a:solidFill>
                <a:effectLst/>
                <a:latin typeface="Alexandria Light" pitchFamily="2" charset="-78"/>
                <a:cs typeface="Alexandria Light" pitchFamily="2" charset="-78"/>
              </a:rPr>
              <a:t> Evert </a:t>
            </a:r>
            <a:r>
              <a:rPr lang="en-US" sz="2000" dirty="0" err="1">
                <a:solidFill>
                  <a:srgbClr val="202122"/>
                </a:solidFill>
                <a:effectLst/>
                <a:latin typeface="Alexandria Light" pitchFamily="2" charset="-78"/>
                <a:cs typeface="Alexandria Light" pitchFamily="2" charset="-78"/>
              </a:rPr>
              <a:t>Rojers</a:t>
            </a:r>
            <a:r>
              <a:rPr lang="en-US" sz="2000" dirty="0">
                <a:solidFill>
                  <a:srgbClr val="202122"/>
                </a:solidFill>
                <a:effectLst/>
                <a:latin typeface="Alexandria Light" pitchFamily="2" charset="-78"/>
                <a:cs typeface="Alexandria Light" pitchFamily="2" charset="-78"/>
              </a:rPr>
              <a:t> </a:t>
            </a:r>
            <a:r>
              <a:rPr lang="ar-EG" sz="2000" dirty="0">
                <a:solidFill>
                  <a:srgbClr val="202122"/>
                </a:solidFill>
                <a:effectLst/>
                <a:latin typeface="Alexandria Light" pitchFamily="2" charset="-78"/>
                <a:cs typeface="Alexandria Light" pitchFamily="2" charset="-78"/>
              </a:rPr>
              <a:t>، أستاذ دراسات التواصل هذه النظرية في كتابه انتشار المبتكرات، الذي نُشر لأول مرة في عام 1962، يقول روجرز إن الانتشار هو العملية التي يجري من خلالها نقل الابتكار مع مرور الوقت بين المشاركين في النظام الاجتماعي. تتنوع أصول نظرية انتشار المبتكرات وتغطي تخصصات متعددة.</a:t>
            </a:r>
            <a:endParaRPr lang="ar-SA" sz="2000" dirty="0">
              <a:latin typeface="Alexandria Light" pitchFamily="2" charset="-78"/>
              <a:cs typeface="Alexandria Light" pitchFamily="2" charset="-78"/>
            </a:endParaRPr>
          </a:p>
        </p:txBody>
      </p:sp>
      <p:pic>
        <p:nvPicPr>
          <p:cNvPr id="10" name="Audio Recording Feb 6, 2023 at 1:43:32 AM" descr="Audio Recording Feb 6, 2023 at 1:43:32 AM">
            <a:hlinkClick r:id="" action="ppaction://media"/>
            <a:extLst>
              <a:ext uri="{FF2B5EF4-FFF2-40B4-BE49-F238E27FC236}">
                <a16:creationId xmlns:a16="http://schemas.microsoft.com/office/drawing/2014/main" id="{7F01EDB9-9469-CA41-9D06-90C0686A77D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41992" y="6154082"/>
            <a:ext cx="812800" cy="812800"/>
          </a:xfrm>
          <a:prstGeom prst="rect">
            <a:avLst/>
          </a:prstGeom>
        </p:spPr>
      </p:pic>
      <p:pic>
        <p:nvPicPr>
          <p:cNvPr id="11" name="Picture 10">
            <a:extLst>
              <a:ext uri="{FF2B5EF4-FFF2-40B4-BE49-F238E27FC236}">
                <a16:creationId xmlns:a16="http://schemas.microsoft.com/office/drawing/2014/main" id="{0F26B5B8-9786-035C-77C0-E0E02956263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042810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593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8621867" y="1735190"/>
            <a:ext cx="3020379" cy="523220"/>
          </a:xfrm>
          <a:prstGeom prst="rect">
            <a:avLst/>
          </a:prstGeom>
          <a:noFill/>
        </p:spPr>
        <p:txBody>
          <a:bodyPr wrap="none" rtlCol="0">
            <a:spAutoFit/>
          </a:bodyPr>
          <a:lstStyle/>
          <a:p>
            <a:r>
              <a:rPr lang="ar-SA" sz="2800" dirty="0">
                <a:latin typeface="Alexandria" pitchFamily="2" charset="-78"/>
                <a:cs typeface="Alexandria" pitchFamily="2" charset="-78"/>
              </a:rPr>
              <a:t>مـا هـــو الابتكــــــار؟</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08227" y="2383401"/>
            <a:ext cx="10843023" cy="2352375"/>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الابتكار هو أي فكرة جديدة أو أسلوب أو </a:t>
            </a:r>
            <a:r>
              <a:rPr lang="ar-SA" sz="2000" dirty="0">
                <a:solidFill>
                  <a:srgbClr val="202122"/>
                </a:solidFill>
                <a:latin typeface="Alexandria Light" pitchFamily="2" charset="-78"/>
                <a:cs typeface="Alexandria Light" pitchFamily="2" charset="-78"/>
              </a:rPr>
              <a:t>نمط جديد يتم استخدامه في الحياة مثل ادخال أساليب جديدة في الاتصال، أو استحداث وسيلة اتصالية كالهاتف المحمول أو غير ذلك يعتبر ابتكاراً</a:t>
            </a:r>
          </a:p>
          <a:p>
            <a:pPr algn="just" rtl="1">
              <a:lnSpc>
                <a:spcPct val="150000"/>
              </a:lnSpc>
            </a:pPr>
            <a:r>
              <a:rPr lang="ar-SA" sz="2000" dirty="0">
                <a:solidFill>
                  <a:srgbClr val="202122"/>
                </a:solidFill>
                <a:latin typeface="Alexandria Light" pitchFamily="2" charset="-78"/>
                <a:cs typeface="Alexandria Light" pitchFamily="2" charset="-78"/>
              </a:rPr>
              <a:t>ووفقاً لهذه النظرية فإن وجود مبتكرات جديدة يتم إدخالها إلى النظام الاجتماعي قد يكون لها قبول تدريجي مع مرور الوقت وفقاً لمجموعة من المتغيرات والظروف التي تخص تلك البيئة الاجتماعية التي يتم إدخال تلك المبتكرات إليها</a:t>
            </a:r>
            <a:endParaRPr lang="ar-SA" sz="20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377278-C1B8-B24A-A97E-F1BF1AA843E2}"/>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45:34 AM" descr="Audio Recording Feb 6, 2023 at 1:45:34 AM">
            <a:hlinkClick r:id="" action="ppaction://media"/>
            <a:extLst>
              <a:ext uri="{FF2B5EF4-FFF2-40B4-BE49-F238E27FC236}">
                <a16:creationId xmlns:a16="http://schemas.microsoft.com/office/drawing/2014/main" id="{34C0BBC0-989C-154F-BEFD-AB9F759A75C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82143"/>
            <a:ext cx="812800" cy="812800"/>
          </a:xfrm>
          <a:prstGeom prst="rect">
            <a:avLst/>
          </a:prstGeom>
        </p:spPr>
      </p:pic>
      <p:pic>
        <p:nvPicPr>
          <p:cNvPr id="12" name="Picture 11">
            <a:extLst>
              <a:ext uri="{FF2B5EF4-FFF2-40B4-BE49-F238E27FC236}">
                <a16:creationId xmlns:a16="http://schemas.microsoft.com/office/drawing/2014/main" id="{4E0715EA-196D-643D-7D71-0693D8BA9E4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75722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17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6509108" y="2009646"/>
            <a:ext cx="5242141" cy="523220"/>
          </a:xfrm>
          <a:prstGeom prst="rect">
            <a:avLst/>
          </a:prstGeom>
          <a:noFill/>
        </p:spPr>
        <p:txBody>
          <a:bodyPr wrap="none" rtlCol="0">
            <a:spAutoFit/>
          </a:bodyPr>
          <a:lstStyle/>
          <a:p>
            <a:r>
              <a:rPr lang="ar-SA" sz="2800" dirty="0">
                <a:latin typeface="Alexandria" pitchFamily="2" charset="-78"/>
                <a:cs typeface="Alexandria" pitchFamily="2" charset="-78"/>
              </a:rPr>
              <a:t>محددات قبول وانتشار المبتكرات</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08226" y="2580819"/>
            <a:ext cx="10843023" cy="2249398"/>
          </a:xfrm>
          <a:prstGeom prst="rect">
            <a:avLst/>
          </a:prstGeom>
          <a:noFill/>
        </p:spPr>
        <p:txBody>
          <a:bodyPr wrap="square" rtlCol="0">
            <a:spAutoFit/>
          </a:bodyPr>
          <a:lstStyle/>
          <a:p>
            <a:pPr algn="just" rtl="1">
              <a:lnSpc>
                <a:spcPct val="150000"/>
              </a:lnSpc>
            </a:pPr>
            <a:r>
              <a:rPr lang="ar-SA" sz="2400" dirty="0">
                <a:solidFill>
                  <a:srgbClr val="202122"/>
                </a:solidFill>
                <a:effectLst/>
                <a:latin typeface="Alexandria Light" pitchFamily="2" charset="-78"/>
                <a:cs typeface="Alexandria Light" pitchFamily="2" charset="-78"/>
              </a:rPr>
              <a:t>بالطبع ليست كل الأفكار والمبتكرات على قدر واحد من الذيوع والانتشار لأنها لا تتشابه في الخصائص والصفات ما يجعل بعضها أكثر رواجاً وأكثر تقبلاً من البعض الأخر، وقد خص </a:t>
            </a:r>
            <a:r>
              <a:rPr lang="ar-SA" sz="2400" dirty="0" err="1">
                <a:solidFill>
                  <a:srgbClr val="202122"/>
                </a:solidFill>
                <a:effectLst/>
                <a:latin typeface="Alexandria Light" pitchFamily="2" charset="-78"/>
                <a:cs typeface="Alexandria Light" pitchFamily="2" charset="-78"/>
              </a:rPr>
              <a:t>رودجرز</a:t>
            </a:r>
            <a:r>
              <a:rPr lang="ar-SA" sz="2400" dirty="0">
                <a:solidFill>
                  <a:srgbClr val="202122"/>
                </a:solidFill>
                <a:effectLst/>
                <a:latin typeface="Alexandria Light" pitchFamily="2" charset="-78"/>
                <a:cs typeface="Alexandria Light" pitchFamily="2" charset="-78"/>
              </a:rPr>
              <a:t> المحددات والخصائص التي تحدد مدى ذيوع وانتشار المبتكرات في ما يلي:</a:t>
            </a:r>
            <a:endParaRPr lang="ar-SA" sz="24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103D7526-3BA2-794E-93DF-185BA1A79A8C}"/>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46:59 AM" descr="Audio Recording Feb 6, 2023 at 1:46:59 AM">
            <a:hlinkClick r:id="" action="ppaction://media"/>
            <a:extLst>
              <a:ext uri="{FF2B5EF4-FFF2-40B4-BE49-F238E27FC236}">
                <a16:creationId xmlns:a16="http://schemas.microsoft.com/office/drawing/2014/main" id="{19C2AA1A-8A5C-DA40-AB72-6F9DD82B959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06160"/>
            <a:ext cx="812800" cy="812800"/>
          </a:xfrm>
          <a:prstGeom prst="rect">
            <a:avLst/>
          </a:prstGeom>
        </p:spPr>
      </p:pic>
      <p:pic>
        <p:nvPicPr>
          <p:cNvPr id="12" name="Picture 11">
            <a:extLst>
              <a:ext uri="{FF2B5EF4-FFF2-40B4-BE49-F238E27FC236}">
                <a16:creationId xmlns:a16="http://schemas.microsoft.com/office/drawing/2014/main" id="{BAAD7D35-9260-345B-7A94-A348A8A62BE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927418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51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046368" y="1784512"/>
            <a:ext cx="2728632" cy="523220"/>
          </a:xfrm>
          <a:prstGeom prst="rect">
            <a:avLst/>
          </a:prstGeom>
          <a:noFill/>
        </p:spPr>
        <p:txBody>
          <a:bodyPr wrap="none" rtlCol="0">
            <a:spAutoFit/>
          </a:bodyPr>
          <a:lstStyle/>
          <a:p>
            <a:r>
              <a:rPr lang="ar-SA" sz="2800" dirty="0">
                <a:latin typeface="Alexandria" pitchFamily="2" charset="-78"/>
                <a:cs typeface="Alexandria" pitchFamily="2" charset="-78"/>
              </a:rPr>
              <a:t>١- الميزة النسبية</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931977" y="2303820"/>
            <a:ext cx="10843023" cy="2250360"/>
          </a:xfrm>
          <a:prstGeom prst="rect">
            <a:avLst/>
          </a:prstGeom>
          <a:noFill/>
        </p:spPr>
        <p:txBody>
          <a:bodyPr wrap="square" rtlCol="0">
            <a:spAutoFit/>
          </a:bodyPr>
          <a:lstStyle/>
          <a:p>
            <a:pPr algn="just" rtl="1">
              <a:lnSpc>
                <a:spcPct val="150000"/>
              </a:lnSpc>
            </a:pPr>
            <a:r>
              <a:rPr lang="ar-SA" sz="2400" dirty="0">
                <a:solidFill>
                  <a:srgbClr val="202122"/>
                </a:solidFill>
                <a:effectLst/>
                <a:latin typeface="Alexandria Light" pitchFamily="2" charset="-78"/>
                <a:cs typeface="Alexandria Light" pitchFamily="2" charset="-78"/>
              </a:rPr>
              <a:t>قد يكون الشيء المبتكر مشابه لشيء آخر موجود مسبقاً، ولكن المهم هو مدى ادراك الفرد للمزايا النسبية للفكرة الجديدة سواء من الناحية الاقتصادية أو الاجتماعية. ويقصد بالميزة النسبية عادة مدى الفائدة الاقتصادية التي تعود على الشخص الذي يتبنى </a:t>
            </a:r>
            <a:r>
              <a:rPr lang="ar-SA" sz="2400" dirty="0">
                <a:solidFill>
                  <a:srgbClr val="202122"/>
                </a:solidFill>
                <a:latin typeface="Alexandria Light" pitchFamily="2" charset="-78"/>
                <a:cs typeface="Alexandria Light" pitchFamily="2" charset="-78"/>
              </a:rPr>
              <a:t>الفكرة أو الأسلوب الجديد.</a:t>
            </a:r>
            <a:endParaRPr lang="ar-SA" sz="24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FA77FCEA-4B4F-F945-B69D-AE145308A663}"/>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49:33 AM" descr="Audio Recording Feb 6, 2023 at 1:49:33 AM">
            <a:hlinkClick r:id="" action="ppaction://media"/>
            <a:extLst>
              <a:ext uri="{FF2B5EF4-FFF2-40B4-BE49-F238E27FC236}">
                <a16:creationId xmlns:a16="http://schemas.microsoft.com/office/drawing/2014/main" id="{A0EFC43C-96C4-1D43-BCD4-1F5B1E8624F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06160"/>
            <a:ext cx="812800" cy="812800"/>
          </a:xfrm>
          <a:prstGeom prst="rect">
            <a:avLst/>
          </a:prstGeom>
        </p:spPr>
      </p:pic>
      <p:pic>
        <p:nvPicPr>
          <p:cNvPr id="12" name="Picture 11">
            <a:extLst>
              <a:ext uri="{FF2B5EF4-FFF2-40B4-BE49-F238E27FC236}">
                <a16:creationId xmlns:a16="http://schemas.microsoft.com/office/drawing/2014/main" id="{7730992D-72C3-78DA-853F-577390D1215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81389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01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312356" y="1964488"/>
            <a:ext cx="2661306" cy="523220"/>
          </a:xfrm>
          <a:prstGeom prst="rect">
            <a:avLst/>
          </a:prstGeom>
          <a:noFill/>
        </p:spPr>
        <p:txBody>
          <a:bodyPr wrap="none" rtlCol="0">
            <a:spAutoFit/>
          </a:bodyPr>
          <a:lstStyle/>
          <a:p>
            <a:r>
              <a:rPr lang="ar-SA" sz="2800" dirty="0">
                <a:latin typeface="Alexandria" pitchFamily="2" charset="-78"/>
                <a:cs typeface="Alexandria" pitchFamily="2" charset="-78"/>
              </a:rPr>
              <a:t>٢- درجة التعقيد</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580819"/>
            <a:ext cx="10843023" cy="1696362"/>
          </a:xfrm>
          <a:prstGeom prst="rect">
            <a:avLst/>
          </a:prstGeom>
          <a:noFill/>
        </p:spPr>
        <p:txBody>
          <a:bodyPr wrap="square" rtlCol="0">
            <a:spAutoFit/>
          </a:bodyPr>
          <a:lstStyle/>
          <a:p>
            <a:pPr algn="just" rtl="1">
              <a:lnSpc>
                <a:spcPct val="150000"/>
              </a:lnSpc>
            </a:pPr>
            <a:r>
              <a:rPr lang="ar-SA" sz="2400" dirty="0">
                <a:solidFill>
                  <a:srgbClr val="202122"/>
                </a:solidFill>
                <a:effectLst/>
                <a:latin typeface="Alexandria Light" pitchFamily="2" charset="-78"/>
                <a:cs typeface="Alexandria Light" pitchFamily="2" charset="-78"/>
              </a:rPr>
              <a:t>أي مدى ادراك الفرد للابتكار على أنه سهل الفهم والاستخدام، وتختلف الابتكارات في مدى سهولة فهمها والتعامل معها، فكلما كانت الفكرة الجديدة سهلة التعامل والفهم زادت سرعة انتشارها.</a:t>
            </a:r>
            <a:endParaRPr lang="ar-SA" sz="24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FDA92434-348C-C844-909B-6518B278092F}"/>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51:57 AM" descr="Audio Recording Feb 6, 2023 at 1:51:57 AM">
            <a:hlinkClick r:id="" action="ppaction://media"/>
            <a:extLst>
              <a:ext uri="{FF2B5EF4-FFF2-40B4-BE49-F238E27FC236}">
                <a16:creationId xmlns:a16="http://schemas.microsoft.com/office/drawing/2014/main" id="{8713A993-C4CE-764F-93DC-13DF120823B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689600" y="3022600"/>
            <a:ext cx="812800" cy="812800"/>
          </a:xfrm>
          <a:prstGeom prst="rect">
            <a:avLst/>
          </a:prstGeom>
        </p:spPr>
      </p:pic>
      <p:pic>
        <p:nvPicPr>
          <p:cNvPr id="12" name="Picture 11">
            <a:extLst>
              <a:ext uri="{FF2B5EF4-FFF2-40B4-BE49-F238E27FC236}">
                <a16:creationId xmlns:a16="http://schemas.microsoft.com/office/drawing/2014/main" id="{AF132FEA-06D1-5E58-45DC-67507A223E6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583845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011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949122" y="2121868"/>
            <a:ext cx="2020105" cy="523220"/>
          </a:xfrm>
          <a:prstGeom prst="rect">
            <a:avLst/>
          </a:prstGeom>
          <a:noFill/>
        </p:spPr>
        <p:txBody>
          <a:bodyPr wrap="none" rtlCol="0">
            <a:spAutoFit/>
          </a:bodyPr>
          <a:lstStyle/>
          <a:p>
            <a:r>
              <a:rPr lang="ar-SA" sz="2800" dirty="0">
                <a:latin typeface="Alexandria" pitchFamily="2" charset="-78"/>
                <a:cs typeface="Alexandria" pitchFamily="2" charset="-78"/>
              </a:rPr>
              <a:t>٣- الملائمة</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645088"/>
            <a:ext cx="10843023" cy="1317348"/>
          </a:xfrm>
          <a:prstGeom prst="rect">
            <a:avLst/>
          </a:prstGeom>
          <a:noFill/>
        </p:spPr>
        <p:txBody>
          <a:bodyPr wrap="square" rtlCol="0">
            <a:spAutoFit/>
          </a:bodyPr>
          <a:lstStyle/>
          <a:p>
            <a:pPr algn="just" rtl="1">
              <a:lnSpc>
                <a:spcPct val="150000"/>
              </a:lnSpc>
            </a:pPr>
            <a:r>
              <a:rPr lang="ar-SA" sz="2800" dirty="0">
                <a:solidFill>
                  <a:srgbClr val="202122"/>
                </a:solidFill>
                <a:effectLst/>
                <a:latin typeface="Alexandria Light" pitchFamily="2" charset="-78"/>
                <a:cs typeface="Alexandria Light" pitchFamily="2" charset="-78"/>
              </a:rPr>
              <a:t>كما أدرك الفرد أن هذه المبتكرات تتفق مع قيمه واجتماعياته وخبراته السابقة زادت </a:t>
            </a:r>
            <a:r>
              <a:rPr lang="ar-SA" sz="2800" dirty="0">
                <a:solidFill>
                  <a:srgbClr val="202122"/>
                </a:solidFill>
                <a:latin typeface="Alexandria Light" pitchFamily="2" charset="-78"/>
                <a:cs typeface="Alexandria Light" pitchFamily="2" charset="-78"/>
              </a:rPr>
              <a:t>سرعة انتشارها.</a:t>
            </a:r>
            <a:endParaRPr lang="ar-SA" sz="28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ADD89615-8614-144F-BECF-271F58AA80B1}"/>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52:58 AM" descr="Audio Recording Feb 6, 2023 at 1:52:58 AM">
            <a:hlinkClick r:id="" action="ppaction://media"/>
            <a:extLst>
              <a:ext uri="{FF2B5EF4-FFF2-40B4-BE49-F238E27FC236}">
                <a16:creationId xmlns:a16="http://schemas.microsoft.com/office/drawing/2014/main" id="{88DFBF3C-750F-E24B-8A72-FB6D8499FD5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45200"/>
            <a:ext cx="812800" cy="812800"/>
          </a:xfrm>
          <a:prstGeom prst="rect">
            <a:avLst/>
          </a:prstGeom>
        </p:spPr>
      </p:pic>
      <p:pic>
        <p:nvPicPr>
          <p:cNvPr id="12" name="Picture 11">
            <a:extLst>
              <a:ext uri="{FF2B5EF4-FFF2-40B4-BE49-F238E27FC236}">
                <a16:creationId xmlns:a16="http://schemas.microsoft.com/office/drawing/2014/main" id="{41D6E25F-D3B5-F26C-5D57-6BF9E25ED158}"/>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12850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03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8810990" y="1788856"/>
            <a:ext cx="3063659" cy="523220"/>
          </a:xfrm>
          <a:prstGeom prst="rect">
            <a:avLst/>
          </a:prstGeom>
          <a:noFill/>
        </p:spPr>
        <p:txBody>
          <a:bodyPr wrap="none" rtlCol="0">
            <a:spAutoFit/>
          </a:bodyPr>
          <a:lstStyle/>
          <a:p>
            <a:r>
              <a:rPr lang="ar-SA" sz="2800" dirty="0">
                <a:latin typeface="Alexandria" pitchFamily="2" charset="-78"/>
                <a:cs typeface="Alexandria" pitchFamily="2" charset="-78"/>
              </a:rPr>
              <a:t>٤- القابلية للتجريب</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355479"/>
            <a:ext cx="10843023" cy="2610010"/>
          </a:xfrm>
          <a:prstGeom prst="rect">
            <a:avLst/>
          </a:prstGeom>
          <a:noFill/>
        </p:spPr>
        <p:txBody>
          <a:bodyPr wrap="square" rtlCol="0">
            <a:spAutoFit/>
          </a:bodyPr>
          <a:lstStyle/>
          <a:p>
            <a:pPr algn="just" rtl="1">
              <a:lnSpc>
                <a:spcPct val="150000"/>
              </a:lnSpc>
            </a:pPr>
            <a:r>
              <a:rPr lang="ar-SA" sz="2800" dirty="0">
                <a:solidFill>
                  <a:srgbClr val="202122"/>
                </a:solidFill>
                <a:effectLst/>
                <a:latin typeface="Alexandria Light" pitchFamily="2" charset="-78"/>
                <a:cs typeface="Alexandria Light" pitchFamily="2" charset="-78"/>
              </a:rPr>
              <a:t>وهي تعني قدرة الفرد على تجربة الابتكار </a:t>
            </a:r>
            <a:r>
              <a:rPr lang="ar-SA" sz="2800" dirty="0">
                <a:solidFill>
                  <a:srgbClr val="202122"/>
                </a:solidFill>
                <a:latin typeface="Alexandria Light" pitchFamily="2" charset="-78"/>
                <a:cs typeface="Alexandria Light" pitchFamily="2" charset="-78"/>
              </a:rPr>
              <a:t>على نطاق محدد وقبل أن يتخذ القرار النهائي بشأنه، لهذا كلما أقبل الفرد على تجربة الابتكار زادت فرصة انتباهه له بحيث يمكن أن يتعرف على المزايا النسبية للابتكار من خلال هذه المعاينة.</a:t>
            </a:r>
            <a:endParaRPr lang="ar-SA" sz="28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04BE8C3C-C6D2-7C47-BB11-CA5CC731AA71}"/>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1:55:06 AM" descr="Audio Recording Feb 6, 2023 at 1:55:06 AM">
            <a:hlinkClick r:id="" action="ppaction://media"/>
            <a:extLst>
              <a:ext uri="{FF2B5EF4-FFF2-40B4-BE49-F238E27FC236}">
                <a16:creationId xmlns:a16="http://schemas.microsoft.com/office/drawing/2014/main" id="{AD896766-B429-D447-BE1F-3685114D7FA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51663"/>
            <a:ext cx="812800" cy="812800"/>
          </a:xfrm>
          <a:prstGeom prst="rect">
            <a:avLst/>
          </a:prstGeom>
        </p:spPr>
      </p:pic>
      <p:pic>
        <p:nvPicPr>
          <p:cNvPr id="12" name="Picture 11">
            <a:extLst>
              <a:ext uri="{FF2B5EF4-FFF2-40B4-BE49-F238E27FC236}">
                <a16:creationId xmlns:a16="http://schemas.microsoft.com/office/drawing/2014/main" id="{335BC29B-14C2-0129-C9EA-B5A740533F7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425552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53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9184489" y="1716877"/>
            <a:ext cx="2690160" cy="523220"/>
          </a:xfrm>
          <a:prstGeom prst="rect">
            <a:avLst/>
          </a:prstGeom>
          <a:noFill/>
        </p:spPr>
        <p:txBody>
          <a:bodyPr wrap="none" rtlCol="0">
            <a:spAutoFit/>
          </a:bodyPr>
          <a:lstStyle/>
          <a:p>
            <a:r>
              <a:rPr lang="ar-SA" sz="2800" dirty="0">
                <a:latin typeface="Alexandria" pitchFamily="2" charset="-78"/>
                <a:cs typeface="Alexandria" pitchFamily="2" charset="-78"/>
              </a:rPr>
              <a:t>٥- قبول النتيجة</a:t>
            </a:r>
            <a:endParaRPr lang="en-US" sz="2800" dirty="0">
              <a:latin typeface="Alexandria" pitchFamily="2" charset="-78"/>
              <a:cs typeface="Alexandria"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1031626" y="2355479"/>
            <a:ext cx="10843023" cy="1963679"/>
          </a:xfrm>
          <a:prstGeom prst="rect">
            <a:avLst/>
          </a:prstGeom>
          <a:noFill/>
        </p:spPr>
        <p:txBody>
          <a:bodyPr wrap="square" rtlCol="0">
            <a:spAutoFit/>
          </a:bodyPr>
          <a:lstStyle/>
          <a:p>
            <a:pPr algn="just" rtl="1">
              <a:lnSpc>
                <a:spcPct val="150000"/>
              </a:lnSpc>
            </a:pPr>
            <a:r>
              <a:rPr lang="ar-SA" sz="2800" dirty="0">
                <a:solidFill>
                  <a:srgbClr val="202122"/>
                </a:solidFill>
                <a:effectLst/>
                <a:latin typeface="Alexandria Light" pitchFamily="2" charset="-78"/>
                <a:cs typeface="Alexandria Light" pitchFamily="2" charset="-78"/>
              </a:rPr>
              <a:t>أي مدى وضوح استخدام الابتكار الجديد، فسهولة ملاحظة الفرد لنتائج الابتكار الجديد تزيد من إمكانية انتشاره وتتيح هذه الخاصية للفرد أن يتحدث عن الابتكار مع الآخرين مما قد يزيد من قناعتهم الخاصة بفوائده.</a:t>
            </a:r>
            <a:endParaRPr lang="ar-SA" sz="2800" dirty="0">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7CE44ADE-2FE1-1444-8D12-8CAFF59BF5BB}"/>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6:23:54 PM" descr="Audio Recording Feb 6, 2023 at 6:23:54 PM">
            <a:hlinkClick r:id="" action="ppaction://media"/>
            <a:extLst>
              <a:ext uri="{FF2B5EF4-FFF2-40B4-BE49-F238E27FC236}">
                <a16:creationId xmlns:a16="http://schemas.microsoft.com/office/drawing/2014/main" id="{6C8846EB-6CA1-6448-8FC8-B4DD95F3096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77857"/>
            <a:ext cx="812800" cy="812800"/>
          </a:xfrm>
          <a:prstGeom prst="rect">
            <a:avLst/>
          </a:prstGeom>
        </p:spPr>
      </p:pic>
      <p:pic>
        <p:nvPicPr>
          <p:cNvPr id="12" name="Picture 11">
            <a:extLst>
              <a:ext uri="{FF2B5EF4-FFF2-40B4-BE49-F238E27FC236}">
                <a16:creationId xmlns:a16="http://schemas.microsoft.com/office/drawing/2014/main" id="{B7A794EB-D4CA-B78D-BEE6-B8EF03C24C9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716342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043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7762626" y="1676678"/>
            <a:ext cx="4112023" cy="461665"/>
          </a:xfrm>
          <a:prstGeom prst="rect">
            <a:avLst/>
          </a:prstGeom>
          <a:noFill/>
        </p:spPr>
        <p:txBody>
          <a:bodyPr wrap="none" rtlCol="0">
            <a:spAutoFit/>
          </a:bodyPr>
          <a:lstStyle/>
          <a:p>
            <a:r>
              <a:rPr lang="ar-SA" sz="2400" dirty="0">
                <a:latin typeface="Alexandria" pitchFamily="2" charset="-78"/>
                <a:cs typeface="Alexandria" pitchFamily="2" charset="-78"/>
              </a:rPr>
              <a:t>مراحل نظرية انتشار المبتكرات</a:t>
            </a: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2293143"/>
            <a:ext cx="11222909" cy="2775568"/>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تمر نظرية انتشار المبتكرات بثلاث مراحل أساسية حتى تصل إلى مرحلة الانتشار في البيئة الاجتماعية، وتشمل هذه المراحل:</a:t>
            </a:r>
          </a:p>
          <a:p>
            <a:pPr algn="just" rtl="1">
              <a:lnSpc>
                <a:spcPct val="200000"/>
              </a:lnSpc>
            </a:pPr>
            <a:r>
              <a:rPr lang="ar-SA" sz="2000" b="1" dirty="0">
                <a:solidFill>
                  <a:srgbClr val="202122"/>
                </a:solidFill>
                <a:latin typeface="Alexandria SemiBold" pitchFamily="2" charset="-78"/>
                <a:cs typeface="Alexandria SemiBold" pitchFamily="2" charset="-78"/>
              </a:rPr>
              <a:t>أولاً: مرحلة </a:t>
            </a:r>
            <a:r>
              <a:rPr lang="ar-SA" sz="2000" b="1" dirty="0">
                <a:solidFill>
                  <a:srgbClr val="202122"/>
                </a:solidFill>
                <a:effectLst/>
                <a:latin typeface="Alexandria SemiBold" pitchFamily="2" charset="-78"/>
                <a:cs typeface="Alexandria SemiBold" pitchFamily="2" charset="-78"/>
              </a:rPr>
              <a:t>المعرفة </a:t>
            </a:r>
            <a:r>
              <a:rPr lang="en-US" sz="2000" b="1" dirty="0">
                <a:solidFill>
                  <a:srgbClr val="202122"/>
                </a:solidFill>
                <a:effectLst/>
                <a:latin typeface="Alexandria SemiBold" pitchFamily="2" charset="-78"/>
                <a:cs typeface="Alexandria SemiBold" pitchFamily="2" charset="-78"/>
              </a:rPr>
              <a:t>Knowledge Stage</a:t>
            </a:r>
            <a:endParaRPr lang="ar-SA" sz="2000" b="1" dirty="0">
              <a:solidFill>
                <a:srgbClr val="202122"/>
              </a:solidFill>
              <a:effectLst/>
              <a:latin typeface="Alexandria SemiBold" pitchFamily="2" charset="-78"/>
              <a:cs typeface="Alexandria SemiBold" pitchFamily="2" charset="-78"/>
            </a:endParaRPr>
          </a:p>
          <a:p>
            <a:pPr algn="just" rtl="1">
              <a:lnSpc>
                <a:spcPct val="200000"/>
              </a:lnSpc>
            </a:pPr>
            <a:r>
              <a:rPr lang="ar-SA" sz="2000" b="1" dirty="0">
                <a:solidFill>
                  <a:srgbClr val="202122"/>
                </a:solidFill>
                <a:latin typeface="Alexandria SemiBold" pitchFamily="2" charset="-78"/>
                <a:cs typeface="Alexandria SemiBold" pitchFamily="2" charset="-78"/>
              </a:rPr>
              <a:t>ثانياً: مرحلة </a:t>
            </a:r>
            <a:r>
              <a:rPr lang="ar-SA" sz="2000" b="1" dirty="0">
                <a:solidFill>
                  <a:srgbClr val="202122"/>
                </a:solidFill>
                <a:effectLst/>
                <a:latin typeface="Alexandria SemiBold" pitchFamily="2" charset="-78"/>
                <a:cs typeface="Alexandria SemiBold" pitchFamily="2" charset="-78"/>
              </a:rPr>
              <a:t>الاقناع</a:t>
            </a:r>
            <a:r>
              <a:rPr lang="en-US" sz="2000" b="1" dirty="0">
                <a:solidFill>
                  <a:srgbClr val="202122"/>
                </a:solidFill>
                <a:effectLst/>
                <a:latin typeface="Alexandria SemiBold" pitchFamily="2" charset="-78"/>
                <a:cs typeface="Alexandria SemiBold" pitchFamily="2" charset="-78"/>
              </a:rPr>
              <a:t> </a:t>
            </a:r>
            <a:r>
              <a:rPr lang="en-US" sz="2000" b="1" dirty="0">
                <a:solidFill>
                  <a:srgbClr val="202122"/>
                </a:solidFill>
                <a:latin typeface="Alexandria SemiBold" pitchFamily="2" charset="-78"/>
                <a:cs typeface="Alexandria SemiBold" pitchFamily="2" charset="-78"/>
              </a:rPr>
              <a:t>Persuasion Stage </a:t>
            </a:r>
            <a:endParaRPr lang="ar-SA" sz="2000" b="1" dirty="0">
              <a:solidFill>
                <a:srgbClr val="202122"/>
              </a:solidFill>
              <a:effectLst/>
              <a:latin typeface="Alexandria SemiBold" pitchFamily="2" charset="-78"/>
              <a:cs typeface="Alexandria SemiBold" pitchFamily="2" charset="-78"/>
            </a:endParaRPr>
          </a:p>
          <a:p>
            <a:pPr algn="just" rtl="1">
              <a:lnSpc>
                <a:spcPct val="200000"/>
              </a:lnSpc>
            </a:pPr>
            <a:r>
              <a:rPr lang="ar-SA" sz="2000" b="1" dirty="0">
                <a:solidFill>
                  <a:srgbClr val="202122"/>
                </a:solidFill>
                <a:effectLst/>
                <a:latin typeface="Alexandria SemiBold" pitchFamily="2" charset="-78"/>
                <a:cs typeface="Alexandria SemiBold" pitchFamily="2" charset="-78"/>
              </a:rPr>
              <a:t>ثالثاً: مرحلة اتخاذ القرار </a:t>
            </a:r>
            <a:r>
              <a:rPr lang="en-US" sz="2000" b="1" dirty="0">
                <a:solidFill>
                  <a:srgbClr val="202122"/>
                </a:solidFill>
                <a:latin typeface="Alexandria SemiBold" pitchFamily="2" charset="-78"/>
                <a:cs typeface="Alexandria SemiBold" pitchFamily="2" charset="-78"/>
              </a:rPr>
              <a:t>Decision Stage</a:t>
            </a:r>
            <a:endParaRPr lang="ar-SA" sz="2000" dirty="0">
              <a:solidFill>
                <a:srgbClr val="202122"/>
              </a:solidFill>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7C5F938B-B4BC-2A42-873F-750A8E988F22}"/>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1" name="Audio Recording Feb 6, 2023 at 6:25:31 PM" descr="Audio Recording Feb 6, 2023 at 6:25:31 PM">
            <a:hlinkClick r:id="" action="ppaction://media"/>
            <a:extLst>
              <a:ext uri="{FF2B5EF4-FFF2-40B4-BE49-F238E27FC236}">
                <a16:creationId xmlns:a16="http://schemas.microsoft.com/office/drawing/2014/main" id="{DE2816DC-B36E-0D4D-AA30-11D543B7568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57082"/>
            <a:ext cx="812800" cy="812800"/>
          </a:xfrm>
          <a:prstGeom prst="rect">
            <a:avLst/>
          </a:prstGeom>
        </p:spPr>
      </p:pic>
      <p:pic>
        <p:nvPicPr>
          <p:cNvPr id="13" name="Picture 12">
            <a:extLst>
              <a:ext uri="{FF2B5EF4-FFF2-40B4-BE49-F238E27FC236}">
                <a16:creationId xmlns:a16="http://schemas.microsoft.com/office/drawing/2014/main" id="{4AB27B9E-E9C2-C2D8-CB96-582698727ED2}"/>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39340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526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657637"/>
            <a:ext cx="11222909" cy="4075026"/>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pitchFamily="2" charset="-78"/>
                <a:cs typeface="Alexandria" pitchFamily="2" charset="-78"/>
              </a:rPr>
              <a:t>أولًا: مرحلة المعرفة </a:t>
            </a:r>
            <a:r>
              <a:rPr lang="en-US" sz="2000" dirty="0">
                <a:solidFill>
                  <a:srgbClr val="202122"/>
                </a:solidFill>
                <a:effectLst/>
                <a:latin typeface="Alexandria" pitchFamily="2" charset="-78"/>
                <a:cs typeface="Alexandria" pitchFamily="2" charset="-78"/>
              </a:rPr>
              <a:t>Knowledge Stage:</a:t>
            </a:r>
          </a:p>
          <a:p>
            <a:pPr algn="just" rtl="1">
              <a:lnSpc>
                <a:spcPct val="150000"/>
              </a:lnSpc>
            </a:pPr>
            <a:r>
              <a:rPr lang="ar-SA" sz="1400" dirty="0">
                <a:solidFill>
                  <a:srgbClr val="202122"/>
                </a:solidFill>
                <a:effectLst/>
                <a:latin typeface="Alexandria Light" pitchFamily="2" charset="-78"/>
                <a:cs typeface="Alexandria Light" pitchFamily="2" charset="-78"/>
              </a:rPr>
              <a:t>في تلك المرحلة يصبح الفرد واعيًا بعملية الابتكار، ويبدأ في الحصول على المعلومات بشأن الكيفية التي يمكن من خلالها الاستفادة منها، ويمكن القول بأن هناك ثلاثة أنواع من المعرفة في تلك المرحلة:</a:t>
            </a:r>
          </a:p>
          <a:p>
            <a:pPr algn="just" rtl="1">
              <a:lnSpc>
                <a:spcPct val="150000"/>
              </a:lnSpc>
            </a:pPr>
            <a:r>
              <a:rPr lang="ar-SA" sz="1400" dirty="0">
                <a:solidFill>
                  <a:srgbClr val="202122"/>
                </a:solidFill>
                <a:effectLst/>
                <a:latin typeface="Alexandria Light" pitchFamily="2" charset="-78"/>
                <a:cs typeface="Alexandria Light" pitchFamily="2" charset="-78"/>
              </a:rPr>
              <a:t>المعرفة الواعية </a:t>
            </a:r>
            <a:r>
              <a:rPr lang="en-US" sz="1400" dirty="0">
                <a:solidFill>
                  <a:srgbClr val="202122"/>
                </a:solidFill>
                <a:effectLst/>
                <a:latin typeface="Alexandria Light" pitchFamily="2" charset="-78"/>
                <a:cs typeface="Alexandria Light" pitchFamily="2" charset="-78"/>
              </a:rPr>
              <a:t>awareness knowledge </a:t>
            </a:r>
            <a:r>
              <a:rPr lang="ar-SA" sz="1400" dirty="0">
                <a:solidFill>
                  <a:srgbClr val="202122"/>
                </a:solidFill>
                <a:effectLst/>
                <a:latin typeface="Alexandria Light" pitchFamily="2" charset="-78"/>
                <a:cs typeface="Alexandria Light" pitchFamily="2" charset="-78"/>
              </a:rPr>
              <a:t> حيثما يكون الفرد على وعي وإدراك بوجود الابتكار.</a:t>
            </a:r>
          </a:p>
          <a:p>
            <a:pPr algn="just" rtl="1">
              <a:lnSpc>
                <a:spcPct val="150000"/>
              </a:lnSpc>
            </a:pPr>
            <a:r>
              <a:rPr lang="ar-SA" sz="1400" dirty="0">
                <a:solidFill>
                  <a:srgbClr val="202122"/>
                </a:solidFill>
                <a:effectLst/>
                <a:latin typeface="Alexandria Light" pitchFamily="2" charset="-78"/>
                <a:cs typeface="Alexandria Light" pitchFamily="2" charset="-78"/>
              </a:rPr>
              <a:t>المعرفة بالكيفية </a:t>
            </a:r>
            <a:r>
              <a:rPr lang="en-US" sz="1400" dirty="0">
                <a:solidFill>
                  <a:srgbClr val="202122"/>
                </a:solidFill>
                <a:effectLst/>
                <a:latin typeface="Alexandria Light" pitchFamily="2" charset="-78"/>
                <a:cs typeface="Alexandria Light" pitchFamily="2" charset="-78"/>
              </a:rPr>
              <a:t>how-to knowledge </a:t>
            </a:r>
            <a:r>
              <a:rPr lang="ar-SA" sz="1400" dirty="0">
                <a:solidFill>
                  <a:srgbClr val="202122"/>
                </a:solidFill>
                <a:effectLst/>
                <a:latin typeface="Alexandria Light" pitchFamily="2" charset="-78"/>
                <a:cs typeface="Alexandria Light" pitchFamily="2" charset="-78"/>
              </a:rPr>
              <a:t> حيثما يتعلم الفرد الكيفية التي يتم من خلالها استخدام الابتكار.</a:t>
            </a:r>
          </a:p>
          <a:p>
            <a:pPr algn="just" rtl="1">
              <a:lnSpc>
                <a:spcPct val="150000"/>
              </a:lnSpc>
            </a:pPr>
            <a:r>
              <a:rPr lang="ar-SA" sz="1400" dirty="0">
                <a:solidFill>
                  <a:srgbClr val="202122"/>
                </a:solidFill>
                <a:effectLst/>
                <a:latin typeface="Alexandria Light" pitchFamily="2" charset="-78"/>
                <a:cs typeface="Alexandria Light" pitchFamily="2" charset="-78"/>
              </a:rPr>
              <a:t>المعرفة بالمبادئ </a:t>
            </a:r>
            <a:r>
              <a:rPr lang="en-US" sz="1400" dirty="0">
                <a:solidFill>
                  <a:srgbClr val="202122"/>
                </a:solidFill>
                <a:effectLst/>
                <a:latin typeface="Alexandria Light" pitchFamily="2" charset="-78"/>
                <a:cs typeface="Alexandria Light" pitchFamily="2" charset="-78"/>
              </a:rPr>
              <a:t>principles knowledge </a:t>
            </a:r>
            <a:r>
              <a:rPr lang="ar-SA" sz="1400" dirty="0">
                <a:solidFill>
                  <a:srgbClr val="202122"/>
                </a:solidFill>
                <a:effectLst/>
                <a:latin typeface="Alexandria Light" pitchFamily="2" charset="-78"/>
                <a:cs typeface="Alexandria Light" pitchFamily="2" charset="-78"/>
              </a:rPr>
              <a:t> حيثما يكون الفرد قادرًا على فهم السبب والعلة من وراء عملية الابتكار.</a:t>
            </a:r>
          </a:p>
          <a:p>
            <a:pPr algn="just" rtl="1">
              <a:lnSpc>
                <a:spcPct val="150000"/>
              </a:lnSpc>
            </a:pPr>
            <a:r>
              <a:rPr lang="ar-SA" sz="1400" dirty="0">
                <a:solidFill>
                  <a:srgbClr val="202122"/>
                </a:solidFill>
                <a:effectLst/>
                <a:latin typeface="Alexandria Light" pitchFamily="2" charset="-78"/>
                <a:cs typeface="Alexandria Light" pitchFamily="2" charset="-78"/>
              </a:rPr>
              <a:t> وتجدر الإشارة هنا إلى أن مشاركة الإعلاميين في العمليات الأولية للتطبيق فيما يتعلق بتحديد نوع تكنولوجيا الاتصال التي سيتم الاستعانة بها تعتبر أمرًا ضروريًا لضمان التبني الناجح للتكنولوجيا من أجل الإيفاء بالاحتياجات الخاصة بالعملية الاتصالية. وهنا نجد أن الإعلاميون يميلون إلى الاستعانة بالتكنولوجيا الاتصالية التي لا تؤدي إلى إحداث تشويش في عملية الاتصال، كما لا يميلون إلى الاستعانة بالتكنولوجيا المعقدة، كما يحتاج الإعلامي أن يكون على وعي بالكيفية التي يتم من خلالها عمل تلك التكنولوجيا الاتصالية قبل البدء في استخدامها، وفي هذا الصدد فقد أكد روجرز أن معظم حالات العزوف عن توظيف الابتكار في المؤسسات المختلفة ناتج عن عدم المعرفة بالكيفية التي يمكن من خلالها تحقيق الاستفادة القصوى منها</a:t>
            </a:r>
            <a:r>
              <a:rPr lang="ar-SA" sz="1400" dirty="0">
                <a:solidFill>
                  <a:srgbClr val="202122"/>
                </a:solidFill>
                <a:latin typeface="Alexandria Light" pitchFamily="2" charset="-78"/>
                <a:cs typeface="Alexandria Light" pitchFamily="2" charset="-78"/>
              </a:rPr>
              <a:t>،</a:t>
            </a:r>
            <a:r>
              <a:rPr lang="ar-SA" sz="1400" dirty="0">
                <a:solidFill>
                  <a:srgbClr val="202122"/>
                </a:solidFill>
                <a:effectLst/>
                <a:latin typeface="Alexandria Light" pitchFamily="2" charset="-78"/>
                <a:cs typeface="Alexandria Light" pitchFamily="2" charset="-78"/>
              </a:rPr>
              <a:t> لأن الإعلاميين الجدد في هذه الحالة لا يستطيعون تبني تلك التكنولوجيا المستحدثة دون تدريب على كيفية استخدامها.</a:t>
            </a:r>
          </a:p>
        </p:txBody>
      </p:sp>
      <p:sp>
        <p:nvSpPr>
          <p:cNvPr id="10" name="TextBox 9">
            <a:extLst>
              <a:ext uri="{FF2B5EF4-FFF2-40B4-BE49-F238E27FC236}">
                <a16:creationId xmlns:a16="http://schemas.microsoft.com/office/drawing/2014/main" id="{5C3E7E43-6A80-4A4A-A8EE-D95AE8FC7BA0}"/>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6, 2023 at 6:34:21 PM" descr="Audio Recording Feb 6, 2023 at 6:34:21 PM">
            <a:hlinkClick r:id="" action="ppaction://media"/>
            <a:extLst>
              <a:ext uri="{FF2B5EF4-FFF2-40B4-BE49-F238E27FC236}">
                <a16:creationId xmlns:a16="http://schemas.microsoft.com/office/drawing/2014/main" id="{FA6D0EDF-F0CA-DF4C-A57C-B2F2D301698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61849" y="6059777"/>
            <a:ext cx="812800" cy="812800"/>
          </a:xfrm>
          <a:prstGeom prst="rect">
            <a:avLst/>
          </a:prstGeom>
        </p:spPr>
      </p:pic>
      <p:pic>
        <p:nvPicPr>
          <p:cNvPr id="11" name="Picture 10">
            <a:extLst>
              <a:ext uri="{FF2B5EF4-FFF2-40B4-BE49-F238E27FC236}">
                <a16:creationId xmlns:a16="http://schemas.microsoft.com/office/drawing/2014/main" id="{99F38706-39B0-05B2-E3D2-D9F78AF2248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444041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39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92365" y="1601960"/>
            <a:ext cx="11222909" cy="3834511"/>
          </a:xfrm>
          <a:prstGeom prst="rect">
            <a:avLst/>
          </a:prstGeom>
          <a:noFill/>
        </p:spPr>
        <p:txBody>
          <a:bodyPr wrap="square" rtlCol="0">
            <a:spAutoFit/>
          </a:bodyPr>
          <a:lstStyle/>
          <a:p>
            <a:pPr algn="just" rtl="1">
              <a:lnSpc>
                <a:spcPct val="150000"/>
              </a:lnSpc>
            </a:pPr>
            <a:r>
              <a:rPr lang="ar-EG" sz="2000" dirty="0">
                <a:effectLst/>
                <a:latin typeface="Alexandria" pitchFamily="2" charset="-78"/>
                <a:cs typeface="Alexandria" pitchFamily="2" charset="-78"/>
              </a:rPr>
              <a:t>ثانيًا: مرحلة الإقناع </a:t>
            </a:r>
            <a:r>
              <a:rPr lang="en-US" sz="2000" dirty="0">
                <a:effectLst/>
                <a:latin typeface="Alexandria" pitchFamily="2" charset="-78"/>
                <a:cs typeface="Alexandria" pitchFamily="2" charset="-78"/>
              </a:rPr>
              <a:t>Persuasion Stage</a:t>
            </a:r>
            <a:endParaRPr lang="en-US" sz="2400" dirty="0">
              <a:effectLst/>
              <a:latin typeface="Alexandria" pitchFamily="2" charset="-78"/>
              <a:cs typeface="Alexandria" pitchFamily="2" charset="-78"/>
            </a:endParaRPr>
          </a:p>
          <a:p>
            <a:pPr algn="just" rtl="1">
              <a:lnSpc>
                <a:spcPct val="150000"/>
              </a:lnSpc>
            </a:pPr>
            <a:r>
              <a:rPr lang="ar-EG" sz="1800" dirty="0">
                <a:effectLst/>
                <a:latin typeface="Alexandria Light" pitchFamily="2" charset="-78"/>
                <a:cs typeface="Alexandria Light" pitchFamily="2" charset="-78"/>
              </a:rPr>
              <a:t>في هذه المرحلة تحاول تشكيل رأي إزاء الابتكار، وبخاصة مع العلم أن وجود اتجاهات إيجابية يساعد على تعزيز عمليات التبني الناجح، ولكي يتم تطوير تلك الاتجاهات الإيجابية فإنه ينبغي أن يقتنع الفرد بأن الابتكار والتكنولوجيا تعد أدوات فعالة، كما يحتاجون إلى التعرف على أهميتها في إشباع الاحتياجات الفعلية، كما أن محاولة التجريب الفعلية للتكنولوجيا والابتكار في البيئة الإعلامية تساعد على تعزيز معدل التبني. وهو الأمر الذي تم التأكيد عليه من جانب ايفرت روجرز والذي أكد على أن الأفراد لا يتبنون الابتكار دون تجريب للفكرة بصورة مبدئية، وهنا نجد أن التجريب يتيح التحقق مما إذا كانت تلك التكنولوجيا سوف تسهم في تلبية الاحتياجات الخاصة أم لا. وينبغي التأكيد هنا على أن الأفراد قد يكون لديهم اتجاهات إيجابية إزاء التكنولوجيا إلا أنهم يفضلون عدم استخدامها، لأن هذه التكنولوجيا من وجهة نظرهم تكون عاجزة عن تلبية الاحتياجات الخاصة بهم أو غير كافية لتوقعاتهم.</a:t>
            </a:r>
            <a:endParaRPr lang="ar-EG" sz="2000" dirty="0">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EEDE1A7D-B4A2-3C41-9364-0148C9C8F766}"/>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6, 2023 at 6:53:31 PM" descr="Audio Recording Feb 6, 2023 at 6:53:31 PM">
            <a:hlinkClick r:id="" action="ppaction://media"/>
            <a:extLst>
              <a:ext uri="{FF2B5EF4-FFF2-40B4-BE49-F238E27FC236}">
                <a16:creationId xmlns:a16="http://schemas.microsoft.com/office/drawing/2014/main" id="{6BDCB913-3A4C-D34E-BAED-CE668FD85CD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64959"/>
            <a:ext cx="812800" cy="812800"/>
          </a:xfrm>
          <a:prstGeom prst="rect">
            <a:avLst/>
          </a:prstGeom>
        </p:spPr>
      </p:pic>
      <p:pic>
        <p:nvPicPr>
          <p:cNvPr id="11" name="Picture 10">
            <a:extLst>
              <a:ext uri="{FF2B5EF4-FFF2-40B4-BE49-F238E27FC236}">
                <a16:creationId xmlns:a16="http://schemas.microsoft.com/office/drawing/2014/main" id="{D6F41945-2898-3E87-C7F2-AC42186F5EAF}"/>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747506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843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553840"/>
            <a:ext cx="11222909" cy="3571234"/>
          </a:xfrm>
          <a:prstGeom prst="rect">
            <a:avLst/>
          </a:prstGeom>
          <a:noFill/>
        </p:spPr>
        <p:txBody>
          <a:bodyPr wrap="square" rtlCol="0">
            <a:spAutoFit/>
          </a:bodyPr>
          <a:lstStyle/>
          <a:p>
            <a:pPr algn="just" rtl="1"/>
            <a:r>
              <a:rPr lang="ar-SA" sz="2000" dirty="0">
                <a:latin typeface="Alexandria" pitchFamily="2" charset="-78"/>
                <a:cs typeface="Alexandria" pitchFamily="2" charset="-78"/>
              </a:rPr>
              <a:t>ثالثاً: </a:t>
            </a:r>
            <a:r>
              <a:rPr lang="ar-EG" sz="2000" dirty="0">
                <a:effectLst/>
                <a:latin typeface="Alexandria" pitchFamily="2" charset="-78"/>
                <a:cs typeface="Alexandria" pitchFamily="2" charset="-78"/>
              </a:rPr>
              <a:t>مرحلة القرار </a:t>
            </a:r>
            <a:r>
              <a:rPr lang="en-US" sz="2000" dirty="0">
                <a:effectLst/>
                <a:latin typeface="Alexandria" pitchFamily="2" charset="-78"/>
                <a:cs typeface="Alexandria" pitchFamily="2" charset="-78"/>
              </a:rPr>
              <a:t>Decision Stage</a:t>
            </a:r>
            <a:endParaRPr lang="ar-SA" sz="2000" dirty="0">
              <a:effectLst/>
              <a:latin typeface="Alexandria" pitchFamily="2" charset="-78"/>
              <a:cs typeface="Alexandria" pitchFamily="2" charset="-78"/>
            </a:endParaRPr>
          </a:p>
          <a:p>
            <a:pPr algn="just" rtl="1"/>
            <a:endParaRPr lang="en-US" sz="2000" dirty="0">
              <a:effectLst/>
              <a:latin typeface="Alexandria Light" pitchFamily="2" charset="-78"/>
              <a:cs typeface="Alexandria Light" pitchFamily="2" charset="-78"/>
            </a:endParaRPr>
          </a:p>
          <a:p>
            <a:pPr algn="just" rtl="1">
              <a:lnSpc>
                <a:spcPct val="150000"/>
              </a:lnSpc>
            </a:pPr>
            <a:r>
              <a:rPr lang="ar-EG" sz="1800" dirty="0">
                <a:effectLst/>
                <a:latin typeface="Alexandria Light" pitchFamily="2" charset="-78"/>
                <a:cs typeface="Alexandria Light" pitchFamily="2" charset="-78"/>
              </a:rPr>
              <a:t>لا يستطيع كافة الأفراد بداخل أي نظام اجتماعي تبني الابتكار في وقت واحد؛ لأن هناك خمس فئات تقوم بتبني الابتكار وكل فئة لها خصائصها وملامحها التي تستقبل من خلالها الابتكار الجديد وهم كالتالي:</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المبتكرون. </a:t>
            </a:r>
            <a:r>
              <a:rPr lang="en-US" sz="1800" dirty="0">
                <a:effectLst/>
                <a:latin typeface="Alexandria Light" pitchFamily="2" charset="-78"/>
                <a:cs typeface="Alexandria Light" pitchFamily="2" charset="-78"/>
              </a:rPr>
              <a:t>Innovators</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فئة المتبنون الأوائل.</a:t>
            </a:r>
            <a:r>
              <a:rPr lang="en-US" sz="1800" dirty="0">
                <a:effectLst/>
                <a:latin typeface="Alexandria Light" pitchFamily="2" charset="-78"/>
                <a:cs typeface="Alexandria Light" pitchFamily="2" charset="-78"/>
              </a:rPr>
              <a:t> Early Adopters </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والأغلبية السباقة.</a:t>
            </a:r>
            <a:r>
              <a:rPr lang="en-US" sz="1800" dirty="0">
                <a:effectLst/>
                <a:latin typeface="Alexandria Light" pitchFamily="2" charset="-78"/>
                <a:cs typeface="Alexandria Light" pitchFamily="2" charset="-78"/>
              </a:rPr>
              <a:t> Early Majority </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والأغلبية المتأخرة.</a:t>
            </a:r>
            <a:r>
              <a:rPr lang="en-US" sz="1800" dirty="0">
                <a:effectLst/>
                <a:latin typeface="Alexandria Light" pitchFamily="2" charset="-78"/>
                <a:cs typeface="Alexandria Light" pitchFamily="2" charset="-78"/>
              </a:rPr>
              <a:t>Late Majority </a:t>
            </a:r>
            <a:endParaRPr lang="ar-EG" sz="1800" dirty="0">
              <a:effectLst/>
              <a:latin typeface="Alexandria Light" pitchFamily="2" charset="-78"/>
              <a:cs typeface="Alexandria Light" pitchFamily="2" charset="-78"/>
            </a:endParaRP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وفئة المتقاعسين.</a:t>
            </a:r>
            <a:r>
              <a:rPr lang="en-US" sz="1800" dirty="0">
                <a:effectLst/>
                <a:latin typeface="Alexandria Light" pitchFamily="2" charset="-78"/>
                <a:cs typeface="Alexandria Light" pitchFamily="2" charset="-78"/>
              </a:rPr>
              <a:t>Laggards </a:t>
            </a:r>
            <a:endParaRPr lang="ar-EG" sz="1800" dirty="0">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03EDE16-B11C-5D44-88C9-BB15998AD668}"/>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6, 2023 at 7:12:35 PM" descr="Audio Recording Feb 6, 2023 at 7:12:35 PM">
            <a:hlinkClick r:id="" action="ppaction://media"/>
            <a:extLst>
              <a:ext uri="{FF2B5EF4-FFF2-40B4-BE49-F238E27FC236}">
                <a16:creationId xmlns:a16="http://schemas.microsoft.com/office/drawing/2014/main" id="{FFF8D780-7973-3C48-9E47-802015A9CB6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51663"/>
            <a:ext cx="812800" cy="812800"/>
          </a:xfrm>
          <a:prstGeom prst="rect">
            <a:avLst/>
          </a:prstGeom>
        </p:spPr>
      </p:pic>
      <p:pic>
        <p:nvPicPr>
          <p:cNvPr id="11" name="Picture 10">
            <a:extLst>
              <a:ext uri="{FF2B5EF4-FFF2-40B4-BE49-F238E27FC236}">
                <a16:creationId xmlns:a16="http://schemas.microsoft.com/office/drawing/2014/main" id="{F51B3AA6-7EB6-7109-6001-0EABA2580BB0}"/>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410432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93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399460"/>
            <a:ext cx="11222909" cy="4203843"/>
          </a:xfrm>
          <a:prstGeom prst="rect">
            <a:avLst/>
          </a:prstGeom>
          <a:noFill/>
        </p:spPr>
        <p:txBody>
          <a:bodyPr wrap="square" rtlCol="0">
            <a:spAutoFit/>
          </a:bodyPr>
          <a:lstStyle/>
          <a:p>
            <a:pPr algn="just" rtl="1">
              <a:lnSpc>
                <a:spcPct val="150000"/>
              </a:lnSpc>
            </a:pPr>
            <a:r>
              <a:rPr lang="ar-EG" sz="1800" dirty="0">
                <a:effectLst/>
                <a:latin typeface="Alexandria" pitchFamily="2" charset="-78"/>
                <a:cs typeface="Alexandria" pitchFamily="2" charset="-78"/>
              </a:rPr>
              <a:t>نجد أن كل فئة من الفئات السابق ذكرها لها مجموعة من السمات والخصائص المميزة</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فئة المبتكرين </a:t>
            </a:r>
            <a:r>
              <a:rPr lang="en-US" sz="1800" dirty="0">
                <a:effectLst/>
                <a:latin typeface="Alexandria Light" pitchFamily="2" charset="-78"/>
                <a:cs typeface="Alexandria Light" pitchFamily="2" charset="-78"/>
              </a:rPr>
              <a:t>Innovators</a:t>
            </a:r>
            <a:r>
              <a:rPr lang="ar-EG" sz="1800" dirty="0">
                <a:effectLst/>
                <a:latin typeface="Alexandria Light" pitchFamily="2" charset="-78"/>
                <a:cs typeface="Alexandria Light" pitchFamily="2" charset="-78"/>
              </a:rPr>
              <a:t> يتمتعون بروح المغامرة وعدم الخوف من التغيير</a:t>
            </a:r>
            <a:r>
              <a:rPr lang="en-US" sz="1800" dirty="0">
                <a:effectLst/>
                <a:latin typeface="Alexandria Light" pitchFamily="2" charset="-78"/>
                <a:cs typeface="Alexandria Light" pitchFamily="2" charset="-78"/>
              </a:rPr>
              <a:t>.</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الأوائل ِ</a:t>
            </a:r>
            <a:r>
              <a:rPr lang="en-US" sz="1800" dirty="0">
                <a:effectLst/>
                <a:latin typeface="Alexandria Light" pitchFamily="2" charset="-78"/>
                <a:cs typeface="Alexandria Light" pitchFamily="2" charset="-78"/>
              </a:rPr>
              <a:t>Early Adopters</a:t>
            </a:r>
            <a:r>
              <a:rPr lang="ar-EG" sz="1800" dirty="0">
                <a:effectLst/>
                <a:latin typeface="Alexandria Light" pitchFamily="2" charset="-78"/>
                <a:cs typeface="Alexandria Light" pitchFamily="2" charset="-78"/>
              </a:rPr>
              <a:t> فيقررون استخدام الابتكار بعد المبتكرين ولديهم حس المغامرة ولكنهم ينتظرون حتى يجرب المبتكرون أولاً، وهم قادة الرأي للفئات التالية ويكون لهم دور بارز في إحداث التغيير.</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الأغلبية السباقة </a:t>
            </a:r>
            <a:r>
              <a:rPr lang="en-US" sz="1800" dirty="0">
                <a:effectLst/>
                <a:latin typeface="Alexandria Light" pitchFamily="2" charset="-78"/>
                <a:cs typeface="Alexandria Light" pitchFamily="2" charset="-78"/>
              </a:rPr>
              <a:t>Early Majority</a:t>
            </a:r>
            <a:r>
              <a:rPr lang="ar-EG" sz="1800" dirty="0">
                <a:effectLst/>
                <a:latin typeface="Alexandria Light" pitchFamily="2" charset="-78"/>
                <a:cs typeface="Alexandria Light" pitchFamily="2" charset="-78"/>
              </a:rPr>
              <a:t> فهي تمثل الشريحة الأكبر بداخل النظام الاجتماعي نتيجة لترابطهم مع الآخرين، ويقومون بدراسة متأنية للتقنية الحديثة وللفوائد المرتبطة بتبنيها بالتفاصيل.</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الأغلبية المتأخرة</a:t>
            </a:r>
            <a:r>
              <a:rPr lang="en-US" dirty="0">
                <a:latin typeface="Alexandria Light" pitchFamily="2" charset="-78"/>
                <a:cs typeface="Alexandria Light" pitchFamily="2" charset="-78"/>
              </a:rPr>
              <a:t>Late Majority </a:t>
            </a:r>
            <a:r>
              <a:rPr lang="ar-EG" sz="1800" dirty="0">
                <a:effectLst/>
                <a:latin typeface="Alexandria Light" pitchFamily="2" charset="-78"/>
                <a:cs typeface="Alexandria Light" pitchFamily="2" charset="-78"/>
              </a:rPr>
              <a:t> فيكونوا دائمًا مدفوعين بضغط من الآخرين لتبني التغيير</a:t>
            </a:r>
            <a:r>
              <a:rPr lang="en-US" sz="1800" dirty="0">
                <a:effectLst/>
                <a:latin typeface="Alexandria Light" pitchFamily="2" charset="-78"/>
                <a:cs typeface="Alexandria Light" pitchFamily="2" charset="-78"/>
              </a:rPr>
              <a:t>.</a:t>
            </a:r>
          </a:p>
          <a:p>
            <a:pPr marL="285750" indent="-285750" algn="just" rtl="1">
              <a:lnSpc>
                <a:spcPct val="150000"/>
              </a:lnSpc>
              <a:buFont typeface="Arial" panose="020B0604020202020204" pitchFamily="34" charset="0"/>
              <a:buChar char="•"/>
            </a:pPr>
            <a:r>
              <a:rPr lang="ar-EG" sz="1800" dirty="0">
                <a:effectLst/>
                <a:latin typeface="Alexandria Light" pitchFamily="2" charset="-78"/>
                <a:cs typeface="Alexandria Light" pitchFamily="2" charset="-78"/>
              </a:rPr>
              <a:t>المتقاعسين </a:t>
            </a:r>
            <a:r>
              <a:rPr lang="en-US" sz="1800" dirty="0">
                <a:effectLst/>
                <a:latin typeface="Alexandria Light" pitchFamily="2" charset="-78"/>
                <a:cs typeface="Alexandria Light" pitchFamily="2" charset="-78"/>
              </a:rPr>
              <a:t>Laggards</a:t>
            </a:r>
            <a:r>
              <a:rPr lang="ar-EG" sz="1800" dirty="0">
                <a:effectLst/>
                <a:latin typeface="Alexandria Light" pitchFamily="2" charset="-78"/>
                <a:cs typeface="Alexandria Light" pitchFamily="2" charset="-78"/>
              </a:rPr>
              <a:t> يركزون على التقاليد ويتمسكون بالطرق النمطية في القيام بالأشياء. وتجدر الإشارة هنا إلى أن اتخاذ قرار بتقبل التكنولوجيا يعتمد وبصورة أساسية على مستوى الكفاءة الذاتية </a:t>
            </a:r>
            <a:r>
              <a:rPr lang="ar-SA" dirty="0">
                <a:latin typeface="Alexandria Light" pitchFamily="2" charset="-78"/>
                <a:cs typeface="Alexandria Light" pitchFamily="2" charset="-78"/>
              </a:rPr>
              <a:t>للأفراد</a:t>
            </a:r>
            <a:r>
              <a:rPr lang="ar-EG" sz="1800" dirty="0">
                <a:effectLst/>
                <a:latin typeface="Alexandria Light" pitchFamily="2" charset="-78"/>
                <a:cs typeface="Alexandria Light" pitchFamily="2" charset="-78"/>
              </a:rPr>
              <a:t>، حيثما نجد أن الأفراد ذوي مستويات الكفاءة الذاتية المرتفعة يميلون إلى تبني التكنولوجيا أكثر من الآخرين.</a:t>
            </a:r>
          </a:p>
        </p:txBody>
      </p:sp>
      <p:sp>
        <p:nvSpPr>
          <p:cNvPr id="10" name="TextBox 9">
            <a:extLst>
              <a:ext uri="{FF2B5EF4-FFF2-40B4-BE49-F238E27FC236}">
                <a16:creationId xmlns:a16="http://schemas.microsoft.com/office/drawing/2014/main" id="{AA958A4B-BDDD-EA41-9821-D9212225710F}"/>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7, 2023 at 1:47:42 PM" descr="Audio Recording Feb 7, 2023 at 1:47:42 PM">
            <a:hlinkClick r:id="" action="ppaction://media"/>
            <a:extLst>
              <a:ext uri="{FF2B5EF4-FFF2-40B4-BE49-F238E27FC236}">
                <a16:creationId xmlns:a16="http://schemas.microsoft.com/office/drawing/2014/main" id="{8A8465C0-BFF0-1342-854B-7A5DF899C87A}"/>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93623"/>
            <a:ext cx="812800" cy="812800"/>
          </a:xfrm>
          <a:prstGeom prst="rect">
            <a:avLst/>
          </a:prstGeom>
        </p:spPr>
      </p:pic>
      <p:pic>
        <p:nvPicPr>
          <p:cNvPr id="11" name="Picture 10">
            <a:extLst>
              <a:ext uri="{FF2B5EF4-FFF2-40B4-BE49-F238E27FC236}">
                <a16:creationId xmlns:a16="http://schemas.microsoft.com/office/drawing/2014/main" id="{BF29BF81-3A46-A341-886A-A2048922B22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650842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1190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2345230" y="3435278"/>
            <a:ext cx="7713170" cy="461665"/>
          </a:xfrm>
          <a:prstGeom prst="rect">
            <a:avLst/>
          </a:prstGeom>
          <a:noFill/>
        </p:spPr>
        <p:txBody>
          <a:bodyPr wrap="square" rtlCol="0">
            <a:spAutoFit/>
          </a:bodyPr>
          <a:lstStyle/>
          <a:p>
            <a:pPr algn="ctr" rtl="1"/>
            <a:r>
              <a:rPr lang="en-US" sz="2400" dirty="0">
                <a:latin typeface="Alexandria Light" pitchFamily="2" charset="-78"/>
                <a:cs typeface="Alexandria Light" pitchFamily="2" charset="-78"/>
              </a:rPr>
              <a:t>https://</a:t>
            </a:r>
            <a:r>
              <a:rPr lang="en-US" sz="2400" dirty="0" err="1">
                <a:latin typeface="Alexandria Light" pitchFamily="2" charset="-78"/>
                <a:cs typeface="Alexandria Light" pitchFamily="2" charset="-78"/>
              </a:rPr>
              <a:t>www.youtube.com</a:t>
            </a:r>
            <a:r>
              <a:rPr lang="en-US" sz="2400" dirty="0">
                <a:latin typeface="Alexandria Light" pitchFamily="2" charset="-78"/>
                <a:cs typeface="Alexandria Light" pitchFamily="2" charset="-78"/>
              </a:rPr>
              <a:t>/</a:t>
            </a:r>
            <a:r>
              <a:rPr lang="en-US" sz="2400" dirty="0" err="1">
                <a:latin typeface="Alexandria Light" pitchFamily="2" charset="-78"/>
                <a:cs typeface="Alexandria Light" pitchFamily="2" charset="-78"/>
              </a:rPr>
              <a:t>watch?v</a:t>
            </a:r>
            <a:r>
              <a:rPr lang="en-US" sz="2400" dirty="0">
                <a:latin typeface="Alexandria Light" pitchFamily="2" charset="-78"/>
                <a:cs typeface="Alexandria Light" pitchFamily="2" charset="-78"/>
              </a:rPr>
              <a:t>=9QnfWhtujPA</a:t>
            </a:r>
            <a:endParaRPr lang="ar-EG" sz="2000" dirty="0">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1FA58114-2EF6-AF43-B9DD-636EAE6FDC4A}"/>
              </a:ext>
            </a:extLst>
          </p:cNvPr>
          <p:cNvSpPr txBox="1"/>
          <p:nvPr/>
        </p:nvSpPr>
        <p:spPr>
          <a:xfrm>
            <a:off x="1132289" y="2831504"/>
            <a:ext cx="10001571" cy="461665"/>
          </a:xfrm>
          <a:prstGeom prst="rect">
            <a:avLst/>
          </a:prstGeom>
          <a:noFill/>
        </p:spPr>
        <p:txBody>
          <a:bodyPr wrap="square" rtlCol="0">
            <a:spAutoFit/>
          </a:bodyPr>
          <a:lstStyle/>
          <a:p>
            <a:pPr algn="ctr" rtl="1"/>
            <a:r>
              <a:rPr lang="ar-SA" sz="2400" dirty="0">
                <a:latin typeface="Alexandria Light" pitchFamily="2" charset="-78"/>
                <a:cs typeface="Alexandria Light" pitchFamily="2" charset="-78"/>
              </a:rPr>
              <a:t>فيديو توضيحي عن أنواع فئات الجمهور الذين ينتشر بينهم المبتكرات الحديثة</a:t>
            </a:r>
            <a:endParaRPr lang="ar-EG" sz="2000" dirty="0">
              <a:effectLst/>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D904EB8D-4123-5147-866E-2AB3B4B69F56}"/>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7, 2023 at 1:48:17 PM" descr="Audio Recording Feb 7, 2023 at 1:48:17 PM">
            <a:hlinkClick r:id="" action="ppaction://media"/>
            <a:extLst>
              <a:ext uri="{FF2B5EF4-FFF2-40B4-BE49-F238E27FC236}">
                <a16:creationId xmlns:a16="http://schemas.microsoft.com/office/drawing/2014/main" id="{73650A1E-E1B3-D94E-BAD2-0CEDDAA9924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53484"/>
            <a:ext cx="812800" cy="812800"/>
          </a:xfrm>
          <a:prstGeom prst="rect">
            <a:avLst/>
          </a:prstGeom>
        </p:spPr>
      </p:pic>
      <p:pic>
        <p:nvPicPr>
          <p:cNvPr id="12" name="Picture 11">
            <a:extLst>
              <a:ext uri="{FF2B5EF4-FFF2-40B4-BE49-F238E27FC236}">
                <a16:creationId xmlns:a16="http://schemas.microsoft.com/office/drawing/2014/main" id="{72C899E6-3AF3-E3D8-96D6-9D3BE94B12F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365267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6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800EDFB4-AEBB-1B42-BC4B-E76E16590543}"/>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15" name="Picture 14">
            <a:extLst>
              <a:ext uri="{FF2B5EF4-FFF2-40B4-BE49-F238E27FC236}">
                <a16:creationId xmlns:a16="http://schemas.microsoft.com/office/drawing/2014/main" id="{375FBDC0-4E09-4449-82CA-2D8599451BF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92888" y="1610200"/>
            <a:ext cx="6401713" cy="4024705"/>
          </a:xfrm>
          <a:prstGeom prst="rect">
            <a:avLst/>
          </a:prstGeom>
        </p:spPr>
      </p:pic>
      <p:pic>
        <p:nvPicPr>
          <p:cNvPr id="7" name="Audio Recording Feb 7, 2023 at 1:52:04 PM" descr="Audio Recording Feb 7, 2023 at 1:52:04 PM">
            <a:hlinkClick r:id="" action="ppaction://media"/>
            <a:extLst>
              <a:ext uri="{FF2B5EF4-FFF2-40B4-BE49-F238E27FC236}">
                <a16:creationId xmlns:a16="http://schemas.microsoft.com/office/drawing/2014/main" id="{B7F66232-EEF8-C243-B7F9-23E6CCF446A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62021"/>
            <a:ext cx="812800" cy="812800"/>
          </a:xfrm>
          <a:prstGeom prst="rect">
            <a:avLst/>
          </a:prstGeom>
        </p:spPr>
      </p:pic>
      <p:pic>
        <p:nvPicPr>
          <p:cNvPr id="9" name="Picture 8">
            <a:extLst>
              <a:ext uri="{FF2B5EF4-FFF2-40B4-BE49-F238E27FC236}">
                <a16:creationId xmlns:a16="http://schemas.microsoft.com/office/drawing/2014/main" id="{24359218-D186-F51B-94C2-61C9DDCD71EF}"/>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94101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3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800EDFB4-AEBB-1B42-BC4B-E76E16590543}"/>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5009C173-CDD6-014A-9902-7646B6CF3F4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78314" y="1861812"/>
            <a:ext cx="6263576" cy="3673574"/>
          </a:xfrm>
          <a:prstGeom prst="rect">
            <a:avLst/>
          </a:prstGeom>
        </p:spPr>
      </p:pic>
      <p:pic>
        <p:nvPicPr>
          <p:cNvPr id="7" name="Audio Recording Feb 7, 2023 at 1:56:28 PM" descr="Audio Recording Feb 7, 2023 at 1:56:28 PM">
            <a:hlinkClick r:id="" action="ppaction://media"/>
            <a:extLst>
              <a:ext uri="{FF2B5EF4-FFF2-40B4-BE49-F238E27FC236}">
                <a16:creationId xmlns:a16="http://schemas.microsoft.com/office/drawing/2014/main" id="{309AFD8A-4DB8-AE40-B1D8-08E85AB7C0D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79737"/>
            <a:ext cx="812800" cy="812800"/>
          </a:xfrm>
          <a:prstGeom prst="rect">
            <a:avLst/>
          </a:prstGeom>
        </p:spPr>
      </p:pic>
      <p:pic>
        <p:nvPicPr>
          <p:cNvPr id="10" name="Picture 9">
            <a:extLst>
              <a:ext uri="{FF2B5EF4-FFF2-40B4-BE49-F238E27FC236}">
                <a16:creationId xmlns:a16="http://schemas.microsoft.com/office/drawing/2014/main" id="{637360DC-95E3-3C00-012C-DF64FB011C8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600466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22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800EDFB4-AEBB-1B42-BC4B-E76E16590543}"/>
              </a:ext>
            </a:extLst>
          </p:cNvPr>
          <p:cNvSpPr txBox="1"/>
          <p:nvPr/>
        </p:nvSpPr>
        <p:spPr>
          <a:xfrm>
            <a:off x="3746578" y="646713"/>
            <a:ext cx="3890809"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انتشار المستحدثات</a:t>
            </a:r>
            <a:endParaRPr lang="en-US" sz="2800" dirty="0">
              <a:solidFill>
                <a:srgbClr val="FF9518"/>
              </a:solidFill>
              <a:latin typeface="Alexandria Light" pitchFamily="2" charset="-78"/>
              <a:cs typeface="Alexandria Light" pitchFamily="2" charset="-78"/>
            </a:endParaRPr>
          </a:p>
        </p:txBody>
      </p:sp>
      <p:pic>
        <p:nvPicPr>
          <p:cNvPr id="7" name="Audio Recording Feb 7, 2023 at 1:56:28 PM" descr="Audio Recording Feb 7, 2023 at 1:56:28 PM">
            <a:hlinkClick r:id="" action="ppaction://media"/>
            <a:extLst>
              <a:ext uri="{FF2B5EF4-FFF2-40B4-BE49-F238E27FC236}">
                <a16:creationId xmlns:a16="http://schemas.microsoft.com/office/drawing/2014/main" id="{309AFD8A-4DB8-AE40-B1D8-08E85AB7C0D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259875" y="6079737"/>
            <a:ext cx="812800" cy="812800"/>
          </a:xfrm>
          <a:prstGeom prst="rect">
            <a:avLst/>
          </a:prstGeom>
        </p:spPr>
      </p:pic>
      <p:pic>
        <p:nvPicPr>
          <p:cNvPr id="10" name="Picture 9">
            <a:extLst>
              <a:ext uri="{FF2B5EF4-FFF2-40B4-BE49-F238E27FC236}">
                <a16:creationId xmlns:a16="http://schemas.microsoft.com/office/drawing/2014/main" id="{637360DC-95E3-3C00-012C-DF64FB011C8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pic>
        <p:nvPicPr>
          <p:cNvPr id="12" name="Picture 11">
            <a:extLst>
              <a:ext uri="{FF2B5EF4-FFF2-40B4-BE49-F238E27FC236}">
                <a16:creationId xmlns:a16="http://schemas.microsoft.com/office/drawing/2014/main" id="{47F0D4A6-6BB7-9BFB-FEE0-EAC4FB744F2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47578" y="1374764"/>
            <a:ext cx="7772400" cy="4369650"/>
          </a:xfrm>
          <a:prstGeom prst="rect">
            <a:avLst/>
          </a:prstGeom>
        </p:spPr>
      </p:pic>
    </p:spTree>
    <p:extLst>
      <p:ext uri="{BB962C8B-B14F-4D97-AF65-F5344CB8AC3E}">
        <p14:creationId xmlns:p14="http://schemas.microsoft.com/office/powerpoint/2010/main" val="629017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222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6048927" y="4052685"/>
            <a:ext cx="5024234" cy="1077218"/>
          </a:xfrm>
          <a:prstGeom prst="rect">
            <a:avLst/>
          </a:prstGeom>
          <a:noFill/>
        </p:spPr>
        <p:txBody>
          <a:bodyPr wrap="square" rtlCol="0">
            <a:spAutoFit/>
          </a:bodyPr>
          <a:lstStyle/>
          <a:p>
            <a:pPr algn="ctr" rtl="1"/>
            <a:r>
              <a:rPr lang="ar-SA" sz="3200" dirty="0">
                <a:solidFill>
                  <a:srgbClr val="203E5F"/>
                </a:solidFill>
                <a:latin typeface="Alexandria" pitchFamily="2" charset="-78"/>
                <a:cs typeface="Alexandria" pitchFamily="2" charset="-78"/>
              </a:rPr>
              <a:t>نظرية الكتلة الحرجة</a:t>
            </a:r>
            <a:endParaRPr lang="en-US" sz="3200" dirty="0">
              <a:solidFill>
                <a:srgbClr val="203E5F"/>
              </a:solidFill>
              <a:latin typeface="Alexandria" pitchFamily="2" charset="-78"/>
              <a:cs typeface="Alexandria" pitchFamily="2" charset="-78"/>
            </a:endParaRPr>
          </a:p>
          <a:p>
            <a:pPr algn="ctr" rtl="1"/>
            <a:r>
              <a:rPr lang="en-US" sz="3200" dirty="0">
                <a:solidFill>
                  <a:srgbClr val="203E5F"/>
                </a:solidFill>
                <a:latin typeface="Alexandria" pitchFamily="2" charset="-78"/>
                <a:cs typeface="Alexandria" pitchFamily="2" charset="-78"/>
              </a:rPr>
              <a:t>Critical Mass Theory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Audio Recording Feb 7, 2023 at 2:32:53 PM" descr="Audio Recording Feb 7, 2023 at 2:32:53 PM">
            <a:hlinkClick r:id="" action="ppaction://media"/>
            <a:extLst>
              <a:ext uri="{FF2B5EF4-FFF2-40B4-BE49-F238E27FC236}">
                <a16:creationId xmlns:a16="http://schemas.microsoft.com/office/drawing/2014/main" id="{7FF34B38-5F9D-FDEF-37DF-BAD2158D5C0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75340" y="6011985"/>
            <a:ext cx="812800" cy="812800"/>
          </a:xfrm>
          <a:prstGeom prst="rect">
            <a:avLst/>
          </a:prstGeom>
        </p:spPr>
      </p:pic>
    </p:spTree>
    <p:extLst>
      <p:ext uri="{BB962C8B-B14F-4D97-AF65-F5344CB8AC3E}">
        <p14:creationId xmlns:p14="http://schemas.microsoft.com/office/powerpoint/2010/main" val="1365343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104"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027348" y="606327"/>
            <a:ext cx="303320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35568" y="2101598"/>
            <a:ext cx="10843023" cy="2352375"/>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هل تساءلت يومًا من الذي كان يرسل ويتلقي أول بريد إلكتروني </a:t>
            </a:r>
            <a:r>
              <a:rPr lang="en-US" sz="2000" dirty="0">
                <a:solidFill>
                  <a:srgbClr val="202122"/>
                </a:solidFill>
                <a:effectLst/>
                <a:latin typeface="Alexandria Light" pitchFamily="2" charset="-78"/>
                <a:cs typeface="Alexandria Light" pitchFamily="2" charset="-78"/>
              </a:rPr>
              <a:t>Email</a:t>
            </a:r>
            <a:r>
              <a:rPr lang="ar-SA" sz="2000" dirty="0">
                <a:solidFill>
                  <a:srgbClr val="202122"/>
                </a:solidFill>
                <a:effectLst/>
                <a:latin typeface="Alexandria Light" pitchFamily="2" charset="-78"/>
                <a:cs typeface="Alexandria Light" pitchFamily="2" charset="-78"/>
              </a:rPr>
              <a:t> </a:t>
            </a:r>
            <a:r>
              <a:rPr lang="ar-SA" sz="2000" dirty="0">
                <a:solidFill>
                  <a:srgbClr val="202122"/>
                </a:solidFill>
                <a:latin typeface="Alexandria Light" pitchFamily="2" charset="-78"/>
                <a:cs typeface="Alexandria Light" pitchFamily="2" charset="-78"/>
              </a:rPr>
              <a:t>عندما أتيحت هذه التكنولوجيا للمجتمع؟</a:t>
            </a:r>
            <a:r>
              <a:rPr lang="ar-EG" sz="2000" dirty="0">
                <a:solidFill>
                  <a:srgbClr val="202122"/>
                </a:solidFill>
                <a:effectLst/>
                <a:latin typeface="Alexandria Light" pitchFamily="2" charset="-78"/>
                <a:cs typeface="Alexandria Light" pitchFamily="2" charset="-78"/>
              </a:rPr>
              <a:t> </a:t>
            </a:r>
          </a:p>
          <a:p>
            <a:pPr algn="just" rtl="1">
              <a:lnSpc>
                <a:spcPct val="150000"/>
              </a:lnSpc>
            </a:pPr>
            <a:r>
              <a:rPr lang="ar-EG" sz="2000" dirty="0">
                <a:solidFill>
                  <a:srgbClr val="202122"/>
                </a:solidFill>
                <a:effectLst/>
                <a:latin typeface="Alexandria Light" pitchFamily="2" charset="-78"/>
                <a:cs typeface="Alexandria Light" pitchFamily="2" charset="-78"/>
              </a:rPr>
              <a:t>أو من اقتنى أول الهاتف محمول ومع من تواصل؟</a:t>
            </a:r>
          </a:p>
          <a:p>
            <a:pPr algn="just" rtl="1">
              <a:lnSpc>
                <a:spcPct val="150000"/>
              </a:lnSpc>
            </a:pPr>
            <a:r>
              <a:rPr lang="ar-EG" sz="2000" dirty="0">
                <a:solidFill>
                  <a:srgbClr val="202122"/>
                </a:solidFill>
                <a:latin typeface="Alexandria Light" pitchFamily="2" charset="-78"/>
                <a:cs typeface="Alexandria Light" pitchFamily="2" charset="-78"/>
              </a:rPr>
              <a:t>تلك </a:t>
            </a:r>
            <a:r>
              <a:rPr lang="ar-EG" sz="2000" dirty="0">
                <a:solidFill>
                  <a:srgbClr val="202122"/>
                </a:solidFill>
                <a:effectLst/>
                <a:latin typeface="Alexandria Light" pitchFamily="2" charset="-78"/>
                <a:cs typeface="Alexandria Light" pitchFamily="2" charset="-78"/>
              </a:rPr>
              <a:t>التقنيات التفاعلية مثل الاتصالات الهاتفية، وشبكات التواصل الاجتماعي والبريد الإلكتروني تصبح مفيدة وفعالة عندما يعتمد المزيد من الأفراد داخل المجتمع على هذه التقنيات.</a:t>
            </a:r>
            <a:endParaRPr lang="ar-EG" sz="2000" dirty="0">
              <a:latin typeface="Alexandria Light" pitchFamily="2" charset="-78"/>
              <a:cs typeface="Alexandria Light" pitchFamily="2" charset="-78"/>
            </a:endParaRPr>
          </a:p>
        </p:txBody>
      </p:sp>
      <p:pic>
        <p:nvPicPr>
          <p:cNvPr id="10" name="Audio Recording Feb 7, 2023 at 2:36:18 PM" descr="Audio Recording Feb 7, 2023 at 2:36:18 PM">
            <a:hlinkClick r:id="" action="ppaction://media"/>
            <a:extLst>
              <a:ext uri="{FF2B5EF4-FFF2-40B4-BE49-F238E27FC236}">
                <a16:creationId xmlns:a16="http://schemas.microsoft.com/office/drawing/2014/main" id="{D049B51F-621A-0F41-9279-1FEB10CDC1A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95779"/>
            <a:ext cx="812800" cy="812800"/>
          </a:xfrm>
          <a:prstGeom prst="rect">
            <a:avLst/>
          </a:prstGeom>
        </p:spPr>
      </p:pic>
      <p:pic>
        <p:nvPicPr>
          <p:cNvPr id="11" name="Picture 10">
            <a:extLst>
              <a:ext uri="{FF2B5EF4-FFF2-40B4-BE49-F238E27FC236}">
                <a16:creationId xmlns:a16="http://schemas.microsoft.com/office/drawing/2014/main" id="{AC285A68-8976-9B34-8F6B-DFB9E7F81125}"/>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774536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4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138512" y="581068"/>
            <a:ext cx="3033203"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35568" y="2101598"/>
            <a:ext cx="10843023" cy="2814040"/>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يجب أن يكون هناك بعض المبتكرين </a:t>
            </a:r>
            <a:r>
              <a:rPr lang="en-US" sz="2000" dirty="0">
                <a:solidFill>
                  <a:srgbClr val="202122"/>
                </a:solidFill>
                <a:effectLst/>
                <a:latin typeface="Alexandria Light" pitchFamily="2" charset="-78"/>
                <a:cs typeface="Alexandria Light" pitchFamily="2" charset="-78"/>
              </a:rPr>
              <a:t>innovators</a:t>
            </a:r>
            <a:r>
              <a:rPr lang="ar-EG" sz="2000" dirty="0">
                <a:solidFill>
                  <a:srgbClr val="202122"/>
                </a:solidFill>
                <a:effectLst/>
                <a:latin typeface="Alexandria Light" pitchFamily="2" charset="-78"/>
                <a:cs typeface="Alexandria Light" pitchFamily="2" charset="-78"/>
              </a:rPr>
              <a:t> والمتبنين الأوائل </a:t>
            </a:r>
            <a:r>
              <a:rPr lang="en-US" sz="2000" dirty="0">
                <a:solidFill>
                  <a:srgbClr val="202122"/>
                </a:solidFill>
                <a:effectLst/>
                <a:latin typeface="Alexandria Light" pitchFamily="2" charset="-78"/>
                <a:cs typeface="Alexandria Light" pitchFamily="2" charset="-78"/>
              </a:rPr>
              <a:t>Early Adopters</a:t>
            </a:r>
            <a:r>
              <a:rPr lang="ar-EG" sz="2000" dirty="0">
                <a:solidFill>
                  <a:srgbClr val="202122"/>
                </a:solidFill>
                <a:effectLst/>
                <a:latin typeface="Alexandria Light" pitchFamily="2" charset="-78"/>
                <a:cs typeface="Alexandria Light" pitchFamily="2" charset="-78"/>
              </a:rPr>
              <a:t> الذين </a:t>
            </a:r>
            <a:r>
              <a:rPr lang="ar-SA" sz="2000" dirty="0">
                <a:solidFill>
                  <a:srgbClr val="202122"/>
                </a:solidFill>
                <a:latin typeface="Alexandria Light" pitchFamily="2" charset="-78"/>
                <a:cs typeface="Alexandria Light" pitchFamily="2" charset="-78"/>
              </a:rPr>
              <a:t>لدي</a:t>
            </a:r>
            <a:r>
              <a:rPr lang="ar-EG" sz="2000" dirty="0">
                <a:solidFill>
                  <a:srgbClr val="202122"/>
                </a:solidFill>
                <a:effectLst/>
                <a:latin typeface="Alexandria Light" pitchFamily="2" charset="-78"/>
                <a:cs typeface="Alexandria Light" pitchFamily="2" charset="-78"/>
              </a:rPr>
              <a:t>هم استعداد المخاطرة لتجربة التكنولوجيا التفاعلية الجديدة. هؤلاء المستخدمون هم "الكتلة الحرجة".</a:t>
            </a:r>
          </a:p>
          <a:p>
            <a:pPr algn="just" rtl="1">
              <a:lnSpc>
                <a:spcPct val="150000"/>
              </a:lnSpc>
            </a:pPr>
            <a:r>
              <a:rPr lang="ar-EG" sz="2000" dirty="0">
                <a:solidFill>
                  <a:srgbClr val="202122"/>
                </a:solidFill>
                <a:effectLst/>
                <a:latin typeface="Alexandria Light" pitchFamily="2" charset="-78"/>
                <a:cs typeface="Alexandria Light" pitchFamily="2" charset="-78"/>
              </a:rPr>
              <a:t>شريحة صغيرة من أفراد المجتمع الذين يختارون تقديم مساهمات كبيرة للصالح العام (ماركوس، 1987).</a:t>
            </a:r>
          </a:p>
          <a:p>
            <a:pPr algn="just" rtl="1">
              <a:lnSpc>
                <a:spcPct val="150000"/>
              </a:lnSpc>
            </a:pPr>
            <a:r>
              <a:rPr lang="ar-EG" sz="2000" dirty="0">
                <a:solidFill>
                  <a:srgbClr val="202122"/>
                </a:solidFill>
                <a:effectLst/>
                <a:latin typeface="Alexandria Light" pitchFamily="2" charset="-78"/>
                <a:cs typeface="Alexandria Light" pitchFamily="2" charset="-78"/>
              </a:rPr>
              <a:t>بشكل عام أي عملية اجتماعية يقوم فيها أفراد بعمل لخدمة وفائدة الآخرين يُعرّف ذلك باسم "العمل الجماعي </a:t>
            </a:r>
            <a:r>
              <a:rPr lang="en-US" sz="2000" dirty="0">
                <a:solidFill>
                  <a:srgbClr val="202122"/>
                </a:solidFill>
                <a:effectLst/>
                <a:latin typeface="Alexandria Light" pitchFamily="2" charset="-78"/>
                <a:cs typeface="Alexandria Light" pitchFamily="2" charset="-78"/>
              </a:rPr>
              <a:t>Collective Action</a:t>
            </a:r>
            <a:r>
              <a:rPr lang="ar-EG" sz="2000" dirty="0">
                <a:solidFill>
                  <a:srgbClr val="202122"/>
                </a:solidFill>
                <a:effectLst/>
                <a:latin typeface="Alexandria Light" pitchFamily="2" charset="-78"/>
                <a:cs typeface="Alexandria Light" pitchFamily="2" charset="-78"/>
              </a:rPr>
              <a:t>" في هذه الحالة تصبح التقنيات أكثر </a:t>
            </a:r>
            <a:r>
              <a:rPr lang="ar-SA" sz="2000" dirty="0">
                <a:solidFill>
                  <a:srgbClr val="202122"/>
                </a:solidFill>
                <a:latin typeface="Alexandria Light" pitchFamily="2" charset="-78"/>
                <a:cs typeface="Alexandria Light" pitchFamily="2" charset="-78"/>
              </a:rPr>
              <a:t>فائدة</a:t>
            </a:r>
            <a:r>
              <a:rPr lang="ar-EG" sz="2000" dirty="0">
                <a:solidFill>
                  <a:srgbClr val="202122"/>
                </a:solidFill>
                <a:effectLst/>
                <a:latin typeface="Alexandria Light" pitchFamily="2" charset="-78"/>
                <a:cs typeface="Alexandria Light" pitchFamily="2" charset="-78"/>
              </a:rPr>
              <a:t> إذا كان كل فرد في النظام يستخدم التكنولوجيا وهذا ما يسمى ب "الوصول </a:t>
            </a:r>
            <a:r>
              <a:rPr lang="ar-SA" sz="2000" dirty="0">
                <a:solidFill>
                  <a:srgbClr val="202122"/>
                </a:solidFill>
                <a:latin typeface="Alexandria Light" pitchFamily="2" charset="-78"/>
                <a:cs typeface="Alexandria Light" pitchFamily="2" charset="-78"/>
              </a:rPr>
              <a:t>الجماعي</a:t>
            </a:r>
            <a:r>
              <a:rPr lang="ar-EG" sz="2000" dirty="0">
                <a:solidFill>
                  <a:srgbClr val="202122"/>
                </a:solidFill>
                <a:effectLst/>
                <a:latin typeface="Alexandria Light" pitchFamily="2" charset="-78"/>
                <a:cs typeface="Alexandria Light" pitchFamily="2" charset="-78"/>
              </a:rPr>
              <a:t>" </a:t>
            </a:r>
            <a:r>
              <a:rPr lang="en-US" sz="2000" dirty="0">
                <a:solidFill>
                  <a:srgbClr val="202122"/>
                </a:solidFill>
                <a:effectLst/>
                <a:latin typeface="Alexandria Light" pitchFamily="2" charset="-78"/>
                <a:cs typeface="Alexandria Light" pitchFamily="2" charset="-78"/>
              </a:rPr>
              <a:t>Universal Access</a:t>
            </a:r>
            <a:r>
              <a:rPr lang="ar-EG" sz="2000" dirty="0">
                <a:solidFill>
                  <a:srgbClr val="202122"/>
                </a:solidFill>
                <a:effectLst/>
                <a:latin typeface="Alexandria Light" pitchFamily="2" charset="-78"/>
                <a:cs typeface="Alexandria Light" pitchFamily="2" charset="-78"/>
              </a:rPr>
              <a:t>.</a:t>
            </a:r>
            <a:endParaRPr lang="ar-EG" sz="2000" dirty="0">
              <a:latin typeface="Alexandria Light" pitchFamily="2" charset="-78"/>
              <a:cs typeface="Alexandria Light" pitchFamily="2" charset="-78"/>
            </a:endParaRPr>
          </a:p>
        </p:txBody>
      </p:sp>
      <p:pic>
        <p:nvPicPr>
          <p:cNvPr id="10" name="Audio Recording Feb 7, 2023 at 2:39:19 PM" descr="Audio Recording Feb 7, 2023 at 2:39:19 PM">
            <a:hlinkClick r:id="" action="ppaction://media"/>
            <a:extLst>
              <a:ext uri="{FF2B5EF4-FFF2-40B4-BE49-F238E27FC236}">
                <a16:creationId xmlns:a16="http://schemas.microsoft.com/office/drawing/2014/main" id="{B2C66CEA-8455-6F49-A37A-F59259CF79B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154082"/>
            <a:ext cx="812800" cy="812800"/>
          </a:xfrm>
          <a:prstGeom prst="rect">
            <a:avLst/>
          </a:prstGeom>
        </p:spPr>
      </p:pic>
      <p:pic>
        <p:nvPicPr>
          <p:cNvPr id="11" name="Picture 10">
            <a:extLst>
              <a:ext uri="{FF2B5EF4-FFF2-40B4-BE49-F238E27FC236}">
                <a16:creationId xmlns:a16="http://schemas.microsoft.com/office/drawing/2014/main" id="{660DF8DA-C1CF-5480-72D8-E65C3D0AA24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54616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9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120478" y="610805"/>
            <a:ext cx="3033203"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46454" y="2100316"/>
            <a:ext cx="10843023" cy="3274871"/>
          </a:xfrm>
          <a:prstGeom prst="rect">
            <a:avLst/>
          </a:prstGeom>
          <a:noFill/>
        </p:spPr>
        <p:txBody>
          <a:bodyPr wrap="square" rtlCol="0">
            <a:spAutoFit/>
          </a:bodyPr>
          <a:lstStyle/>
          <a:p>
            <a:pPr algn="just" rtl="1">
              <a:lnSpc>
                <a:spcPct val="150000"/>
              </a:lnSpc>
            </a:pPr>
            <a:r>
              <a:rPr lang="ar-EG" sz="2000" dirty="0">
                <a:effectLst/>
                <a:latin typeface="Alexandria Light" pitchFamily="2" charset="-78"/>
                <a:cs typeface="Alexandria Light" pitchFamily="2" charset="-78"/>
              </a:rPr>
              <a:t>هي تعنى وجود عدد كافٍ من متبني فكرة جديدة أو تقنية أو ابتكار في نظام اجتماعي بحيث يصبح معدل التبني مستدامًا ذاتيًا ويخلق مزيدًا من النمو من تلقاء نفسه مثل كرة الثلج.</a:t>
            </a:r>
          </a:p>
          <a:p>
            <a:pPr algn="just" rtl="1">
              <a:lnSpc>
                <a:spcPct val="150000"/>
              </a:lnSpc>
            </a:pPr>
            <a:r>
              <a:rPr lang="ar-EG" sz="2000" dirty="0">
                <a:effectLst/>
                <a:latin typeface="Alexandria Light" pitchFamily="2" charset="-78"/>
                <a:cs typeface="Alexandria Light" pitchFamily="2" charset="-78"/>
              </a:rPr>
              <a:t>وتم استعارة مصطلح </a:t>
            </a:r>
            <a:r>
              <a:rPr lang="ar-EG" sz="2000" u="none" strike="noStrike" dirty="0">
                <a:effectLst/>
                <a:latin typeface="Alexandria Light" pitchFamily="2" charset="-78"/>
                <a:cs typeface="Alexandria Light" pitchFamily="2" charset="-78"/>
              </a:rPr>
              <a:t>الكتلة الحرجة</a:t>
            </a:r>
            <a:r>
              <a:rPr lang="ar-EG" sz="2000" dirty="0">
                <a:effectLst/>
                <a:latin typeface="Alexandria Light" pitchFamily="2" charset="-78"/>
                <a:cs typeface="Alexandria Light" pitchFamily="2" charset="-78"/>
              </a:rPr>
              <a:t> من الفيزياء النووية، حيث يشير إلى كمية المادة اللازمة للحفاظ على تفاعل متسلسل. </a:t>
            </a:r>
          </a:p>
          <a:p>
            <a:pPr algn="just" rtl="1">
              <a:lnSpc>
                <a:spcPct val="150000"/>
              </a:lnSpc>
            </a:pPr>
            <a:r>
              <a:rPr lang="ar-EG" sz="2000" dirty="0">
                <a:effectLst/>
                <a:latin typeface="Alexandria Light" pitchFamily="2" charset="-78"/>
                <a:cs typeface="Alexandria Light" pitchFamily="2" charset="-78"/>
              </a:rPr>
              <a:t>في العلوم الاجتماعية ، تعود جذور الكتلة الحرجة إلى علم الاجتماع وغالبًا ما تُستخدم لشرح الظروف التي يبدأ فيها السلوك المتبادل داخل التجمعات الإجتماعية، وكيف يصبح السلوك المتبادل مستدامًا ذاتيًا.</a:t>
            </a:r>
            <a:endParaRPr lang="ar-EG" sz="2000" dirty="0">
              <a:latin typeface="Alexandria Light" pitchFamily="2" charset="-78"/>
              <a:cs typeface="Alexandria Light" pitchFamily="2" charset="-78"/>
            </a:endParaRPr>
          </a:p>
        </p:txBody>
      </p:sp>
      <p:pic>
        <p:nvPicPr>
          <p:cNvPr id="10" name="Audio Recording Feb 7, 2023 at 2:41:39 PM" descr="Audio Recording Feb 7, 2023 at 2:41:39 PM">
            <a:hlinkClick r:id="" action="ppaction://media"/>
            <a:extLst>
              <a:ext uri="{FF2B5EF4-FFF2-40B4-BE49-F238E27FC236}">
                <a16:creationId xmlns:a16="http://schemas.microsoft.com/office/drawing/2014/main" id="{E6D20D7F-5C97-B640-A9B9-4F4A753AA9E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81986" y="6083747"/>
            <a:ext cx="812800" cy="812800"/>
          </a:xfrm>
          <a:prstGeom prst="rect">
            <a:avLst/>
          </a:prstGeom>
        </p:spPr>
      </p:pic>
      <p:pic>
        <p:nvPicPr>
          <p:cNvPr id="11" name="Picture 10">
            <a:extLst>
              <a:ext uri="{FF2B5EF4-FFF2-40B4-BE49-F238E27FC236}">
                <a16:creationId xmlns:a16="http://schemas.microsoft.com/office/drawing/2014/main" id="{9F79F6FB-E67E-1F7E-F6A6-07A3F77F515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21497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852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4077361" y="610805"/>
            <a:ext cx="3033203" cy="523220"/>
          </a:xfrm>
          <a:prstGeom prst="rect">
            <a:avLst/>
          </a:prstGeom>
          <a:noFill/>
        </p:spPr>
        <p:txBody>
          <a:bodyPr wrap="none" rtlCol="0">
            <a:spAutoFit/>
          </a:bodyPr>
          <a:lstStyle/>
          <a:p>
            <a:r>
              <a:rPr lang="ar-SA" sz="2800" dirty="0">
                <a:solidFill>
                  <a:schemeClr val="bg1"/>
                </a:solidFill>
                <a:latin typeface="Alexandria Light" pitchFamily="2" charset="-78"/>
                <a:cs typeface="Alexandria Light" pitchFamily="2" charset="-78"/>
              </a:rPr>
              <a:t>نظرية الكتلة الحرجة</a:t>
            </a:r>
            <a:endParaRPr lang="en-US" sz="2800" dirty="0">
              <a:solidFill>
                <a:srgbClr val="FF9518"/>
              </a:solidFill>
              <a:latin typeface="Alexandria Light" pitchFamily="2" charset="-78"/>
              <a:cs typeface="Alexandria Light" pitchFamily="2" charset="-78"/>
            </a:endParaRPr>
          </a:p>
        </p:txBody>
      </p:sp>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35568" y="2101598"/>
            <a:ext cx="10843023" cy="3275705"/>
          </a:xfrm>
          <a:prstGeom prst="rect">
            <a:avLst/>
          </a:prstGeom>
          <a:noFill/>
        </p:spPr>
        <p:txBody>
          <a:bodyPr wrap="square" rtlCol="0">
            <a:spAutoFit/>
          </a:bodyPr>
          <a:lstStyle/>
          <a:p>
            <a:pPr algn="just" rtl="1">
              <a:lnSpc>
                <a:spcPct val="150000"/>
              </a:lnSpc>
            </a:pPr>
            <a:r>
              <a:rPr lang="ar-EG" sz="2000" dirty="0">
                <a:solidFill>
                  <a:srgbClr val="202122"/>
                </a:solidFill>
                <a:effectLst/>
                <a:latin typeface="Alexandria Light" pitchFamily="2" charset="-78"/>
                <a:cs typeface="Alexandria Light" pitchFamily="2" charset="-78"/>
              </a:rPr>
              <a:t>تُظهر الأبحاث التكنولوجية الحديثة أنه بصرف النظر عن المفهوم الكمي لـ "العدد الكافي" ، فإن الكتلة الحرجة تتأثر أيضًا بالخصائص النوعية مثل:</a:t>
            </a:r>
          </a:p>
          <a:p>
            <a:pPr marL="342900" indent="-342900" algn="just" rtl="1">
              <a:lnSpc>
                <a:spcPct val="150000"/>
              </a:lnSpc>
              <a:buFont typeface="Arial" panose="020B0604020202020204" pitchFamily="34" charset="0"/>
              <a:buChar char="•"/>
            </a:pPr>
            <a:r>
              <a:rPr lang="ar-EG" sz="2000" dirty="0">
                <a:solidFill>
                  <a:srgbClr val="202122"/>
                </a:solidFill>
                <a:effectLst/>
                <a:latin typeface="Alexandria Light" pitchFamily="2" charset="-78"/>
                <a:cs typeface="Alexandria Light" pitchFamily="2" charset="-78"/>
              </a:rPr>
              <a:t>السمعة والمصالح </a:t>
            </a:r>
            <a:endParaRPr lang="en-US" sz="2000" dirty="0">
              <a:solidFill>
                <a:srgbClr val="202122"/>
              </a:solidFill>
              <a:effectLst/>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EG" sz="2000" dirty="0">
                <a:solidFill>
                  <a:srgbClr val="202122"/>
                </a:solidFill>
                <a:effectLst/>
                <a:latin typeface="Alexandria Light" pitchFamily="2" charset="-78"/>
                <a:cs typeface="Alexandria Light" pitchFamily="2" charset="-78"/>
              </a:rPr>
              <a:t>الالتزامات والقدرات </a:t>
            </a:r>
            <a:endParaRPr lang="en-US" sz="2000" dirty="0">
              <a:solidFill>
                <a:srgbClr val="202122"/>
              </a:solidFill>
              <a:effectLst/>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EG" sz="2000" dirty="0">
                <a:solidFill>
                  <a:srgbClr val="202122"/>
                </a:solidFill>
                <a:effectLst/>
                <a:latin typeface="Alexandria Light" pitchFamily="2" charset="-78"/>
                <a:cs typeface="Alexandria Light" pitchFamily="2" charset="-78"/>
              </a:rPr>
              <a:t>الأهداف والتوافق والقرارات</a:t>
            </a:r>
            <a:endParaRPr lang="en-US" sz="2000" dirty="0">
              <a:solidFill>
                <a:srgbClr val="202122"/>
              </a:solidFill>
              <a:effectLst/>
              <a:latin typeface="Alexandria Light" pitchFamily="2" charset="-78"/>
              <a:cs typeface="Alexandria Light" pitchFamily="2" charset="-78"/>
            </a:endParaRPr>
          </a:p>
          <a:p>
            <a:pPr algn="just" rtl="1">
              <a:lnSpc>
                <a:spcPct val="150000"/>
              </a:lnSpc>
            </a:pPr>
            <a:r>
              <a:rPr lang="ar-EG" sz="2000" dirty="0">
                <a:solidFill>
                  <a:srgbClr val="202122"/>
                </a:solidFill>
                <a:effectLst/>
                <a:latin typeface="Alexandria Light" pitchFamily="2" charset="-78"/>
                <a:cs typeface="Alexandria Light" pitchFamily="2" charset="-78"/>
              </a:rPr>
              <a:t>وكلها ضرورية في تحديد ما إذا كان يمكن البدء في السلوك المتبادل لتحقيق الاستدامة لفكرة أو تقنية جديدة أو ابتكار</a:t>
            </a:r>
            <a:endParaRPr lang="ar-EG" sz="2000" dirty="0">
              <a:latin typeface="Alexandria Light" pitchFamily="2" charset="-78"/>
              <a:cs typeface="Alexandria Light" pitchFamily="2" charset="-78"/>
            </a:endParaRPr>
          </a:p>
        </p:txBody>
      </p:sp>
      <p:pic>
        <p:nvPicPr>
          <p:cNvPr id="10" name="Audio Recording Feb 7, 2023 at 2:47:19 PM" descr="Audio Recording Feb 7, 2023 at 2:47:19 PM">
            <a:hlinkClick r:id="" action="ppaction://media"/>
            <a:extLst>
              <a:ext uri="{FF2B5EF4-FFF2-40B4-BE49-F238E27FC236}">
                <a16:creationId xmlns:a16="http://schemas.microsoft.com/office/drawing/2014/main" id="{BDFFB71A-B95E-B54E-AB23-569EA54BB80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95779"/>
            <a:ext cx="812800" cy="812800"/>
          </a:xfrm>
          <a:prstGeom prst="rect">
            <a:avLst/>
          </a:prstGeom>
        </p:spPr>
      </p:pic>
      <p:pic>
        <p:nvPicPr>
          <p:cNvPr id="11" name="Picture 10">
            <a:extLst>
              <a:ext uri="{FF2B5EF4-FFF2-40B4-BE49-F238E27FC236}">
                <a16:creationId xmlns:a16="http://schemas.microsoft.com/office/drawing/2014/main" id="{B8F11D14-07A6-CFED-E066-1D3E642FE244}"/>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95380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50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DC9638AA-EC4B-D54C-8CC8-F311F6461F1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615" y="1621157"/>
            <a:ext cx="3871171" cy="3871171"/>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5296534" y="1460072"/>
            <a:ext cx="6406393" cy="4199035"/>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في الولايات المتحدة الأمريكية التليفون الأرضي يصل تقريباً لكل مكان داخل المنازل، ويستطيع كل أفراد المجتمع </a:t>
            </a:r>
            <a:r>
              <a:rPr lang="ar-SA" sz="2000" dirty="0">
                <a:solidFill>
                  <a:srgbClr val="202122"/>
                </a:solidFill>
                <a:latin typeface="Alexandria Light" pitchFamily="2" charset="-78"/>
                <a:cs typeface="Alexandria Light" pitchFamily="2" charset="-78"/>
              </a:rPr>
              <a:t>التواصل في أي وقت ولأي مكان، وكل الأشخاص داخل المجتمع يستفيدون منه بشكل كبير، وذلك نتيجة وجود شريحة في المجتمع قررت أن تتبنى هذا الاختراع المسمى بالتليفون ليكونوا نواة لانتشار المستحدث أو الابتكار الجديد.</a:t>
            </a:r>
          </a:p>
          <a:p>
            <a:pPr algn="just" rtl="1">
              <a:lnSpc>
                <a:spcPct val="150000"/>
              </a:lnSpc>
            </a:pPr>
            <a:r>
              <a:rPr lang="ar-EG" sz="2000" dirty="0">
                <a:solidFill>
                  <a:srgbClr val="202122"/>
                </a:solidFill>
                <a:latin typeface="Alexandria Light" pitchFamily="2" charset="-78"/>
                <a:cs typeface="Alexandria Light" pitchFamily="2" charset="-78"/>
              </a:rPr>
              <a:t>لذلك فهناك مرحلة في عملية الإنتشار وهي أنه لابد من الوصول لقدر معين من التفاعل داخل منظومة الابتكار الجديد حتى ينطلق وينتشر بسهولة في المجتمع ككل.</a:t>
            </a:r>
            <a:endParaRPr lang="ar-SA" sz="2000" dirty="0">
              <a:solidFill>
                <a:srgbClr val="202122"/>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177440" y="617821"/>
            <a:ext cx="5585183" cy="523220"/>
          </a:xfrm>
          <a:prstGeom prst="rect">
            <a:avLst/>
          </a:prstGeom>
          <a:noFill/>
        </p:spPr>
        <p:txBody>
          <a:bodyPr wrap="none" rtlCol="0">
            <a:spAutoFit/>
          </a:bodyPr>
          <a:lstStyle/>
          <a:p>
            <a:r>
              <a:rPr lang="en-US" sz="2800" dirty="0">
                <a:solidFill>
                  <a:schemeClr val="bg1"/>
                </a:solidFill>
                <a:latin typeface="Alexandria Light" pitchFamily="2" charset="-78"/>
                <a:cs typeface="Alexandria Light" pitchFamily="2" charset="-78"/>
              </a:rPr>
              <a:t>Universal Access </a:t>
            </a:r>
            <a:r>
              <a:rPr lang="ar-SA" sz="2800" dirty="0">
                <a:solidFill>
                  <a:schemeClr val="bg1"/>
                </a:solidFill>
                <a:latin typeface="Alexandria Light" pitchFamily="2" charset="-78"/>
                <a:cs typeface="Alexandria Light" pitchFamily="2" charset="-78"/>
              </a:rPr>
              <a:t>الانتشار الجماعي</a:t>
            </a:r>
            <a:endParaRPr lang="en-US" sz="2800" dirty="0">
              <a:solidFill>
                <a:srgbClr val="FF9518"/>
              </a:solidFill>
              <a:latin typeface="Alexandria Light" pitchFamily="2" charset="-78"/>
              <a:cs typeface="Alexandria Light" pitchFamily="2" charset="-78"/>
            </a:endParaRPr>
          </a:p>
        </p:txBody>
      </p:sp>
      <p:pic>
        <p:nvPicPr>
          <p:cNvPr id="7" name="Audio Recording Feb 7, 2023 at 3:09:46 PM" descr="Audio Recording Feb 7, 2023 at 3:09:46 PM">
            <a:hlinkClick r:id="" action="ppaction://media"/>
            <a:extLst>
              <a:ext uri="{FF2B5EF4-FFF2-40B4-BE49-F238E27FC236}">
                <a16:creationId xmlns:a16="http://schemas.microsoft.com/office/drawing/2014/main" id="{E6C76123-7EF3-7944-AC51-F1EC397E47C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7232"/>
            <a:ext cx="812800" cy="812800"/>
          </a:xfrm>
          <a:prstGeom prst="rect">
            <a:avLst/>
          </a:prstGeom>
        </p:spPr>
      </p:pic>
      <p:pic>
        <p:nvPicPr>
          <p:cNvPr id="11" name="Picture 10">
            <a:extLst>
              <a:ext uri="{FF2B5EF4-FFF2-40B4-BE49-F238E27FC236}">
                <a16:creationId xmlns:a16="http://schemas.microsoft.com/office/drawing/2014/main" id="{17086E65-C107-C5A2-0044-2C87D4C0F4FD}"/>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947771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19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9F17494F-ACB4-9B4B-AE30-7F89B4FCEC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1626" y="1810272"/>
            <a:ext cx="3201476" cy="3621528"/>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407108" y="1927534"/>
            <a:ext cx="7467541" cy="3737370"/>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لم تنتشر </a:t>
            </a:r>
            <a:r>
              <a:rPr lang="ar-SA" sz="2000" dirty="0">
                <a:solidFill>
                  <a:srgbClr val="202122"/>
                </a:solidFill>
                <a:latin typeface="Alexandria Light" pitchFamily="2" charset="-78"/>
                <a:cs typeface="Alexandria Light" pitchFamily="2" charset="-78"/>
              </a:rPr>
              <a:t>أو تنطلق للجميع فكرة</a:t>
            </a:r>
            <a:r>
              <a:rPr lang="en-US" sz="2000" dirty="0">
                <a:solidFill>
                  <a:srgbClr val="202122"/>
                </a:solidFill>
                <a:latin typeface="Alexandria Light" pitchFamily="2" charset="-78"/>
                <a:cs typeface="Alexandria Light" pitchFamily="2" charset="-78"/>
              </a:rPr>
              <a:t> Videophone </a:t>
            </a:r>
            <a:r>
              <a:rPr lang="ar-SA" sz="2000" dirty="0">
                <a:solidFill>
                  <a:srgbClr val="202122"/>
                </a:solidFill>
                <a:effectLst/>
                <a:latin typeface="Alexandria Light" pitchFamily="2" charset="-78"/>
                <a:cs typeface="Alexandria Light" pitchFamily="2" charset="-78"/>
              </a:rPr>
              <a:t>لأنها لم تصل للكتلة الحرجة، فالمكالمات من خلال هاتف الفيديو لم تكن أفضل من المكالمات التليفونية العادية، وأيضاً تتطلب أن يكون الشخص الذي يتم التواصل معه لديه نفس الجهاز على الناحية الأخرى، فإذا لم يكن في معارفك من لديه هذا الجهاز أيضاً فلا </a:t>
            </a:r>
            <a:r>
              <a:rPr lang="ar-SA" sz="2000" dirty="0">
                <a:solidFill>
                  <a:srgbClr val="202122"/>
                </a:solidFill>
                <a:latin typeface="Alexandria Light" pitchFamily="2" charset="-78"/>
                <a:cs typeface="Alexandria Light" pitchFamily="2" charset="-78"/>
              </a:rPr>
              <a:t>داعي لأن يكون لديك لأنه لا يستحق شراؤه. وعلى الجانب الآخر لو كان معظم المحيطين بك لديهم </a:t>
            </a:r>
            <a:r>
              <a:rPr lang="en-US" sz="2000" dirty="0">
                <a:solidFill>
                  <a:srgbClr val="202122"/>
                </a:solidFill>
                <a:latin typeface="Alexandria Light" pitchFamily="2" charset="-78"/>
                <a:cs typeface="Alexandria Light" pitchFamily="2" charset="-78"/>
              </a:rPr>
              <a:t>videophone</a:t>
            </a:r>
            <a:r>
              <a:rPr lang="ar-SA" sz="2000" dirty="0">
                <a:solidFill>
                  <a:srgbClr val="202122"/>
                </a:solidFill>
                <a:latin typeface="Alexandria Light" pitchFamily="2" charset="-78"/>
                <a:cs typeface="Alexandria Light" pitchFamily="2" charset="-78"/>
              </a:rPr>
              <a:t> لذلك فالكتلة الحرجة المحيطة تدفعك لأن تذهب لتمتلك جهاز مثلهم</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45261" y="622284"/>
            <a:ext cx="4592924" cy="523220"/>
          </a:xfrm>
          <a:prstGeom prst="rect">
            <a:avLst/>
          </a:prstGeom>
          <a:noFill/>
        </p:spPr>
        <p:txBody>
          <a:bodyPr wrap="none" rtlCol="0">
            <a:spAutoFit/>
          </a:bodyPr>
          <a:lstStyle/>
          <a:p>
            <a:r>
              <a:rPr lang="en-US" sz="2800" dirty="0">
                <a:solidFill>
                  <a:schemeClr val="bg1"/>
                </a:solidFill>
                <a:latin typeface="Alexandria Light" pitchFamily="2" charset="-78"/>
                <a:cs typeface="Alexandria Light" pitchFamily="2" charset="-78"/>
              </a:rPr>
              <a:t>Tipping Point </a:t>
            </a:r>
            <a:r>
              <a:rPr lang="ar-SA" sz="2800" dirty="0">
                <a:solidFill>
                  <a:schemeClr val="bg1"/>
                </a:solidFill>
                <a:latin typeface="Alexandria Light" pitchFamily="2" charset="-78"/>
                <a:cs typeface="Alexandria Light" pitchFamily="2" charset="-78"/>
              </a:rPr>
              <a:t>نقطة التحول</a:t>
            </a:r>
            <a:endParaRPr lang="en-US" sz="2800" dirty="0">
              <a:solidFill>
                <a:srgbClr val="FF9518"/>
              </a:solidFill>
              <a:latin typeface="Alexandria Light" pitchFamily="2" charset="-78"/>
              <a:cs typeface="Alexandria Light" pitchFamily="2" charset="-78"/>
            </a:endParaRPr>
          </a:p>
        </p:txBody>
      </p:sp>
      <p:pic>
        <p:nvPicPr>
          <p:cNvPr id="7" name="Audio Recording Feb 7, 2023 at 3:12:30 PM" descr="Audio Recording Feb 7, 2023 at 3:12:30 PM">
            <a:hlinkClick r:id="" action="ppaction://media"/>
            <a:extLst>
              <a:ext uri="{FF2B5EF4-FFF2-40B4-BE49-F238E27FC236}">
                <a16:creationId xmlns:a16="http://schemas.microsoft.com/office/drawing/2014/main" id="{E95AE44D-A924-B741-ACDA-F574C55A587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61849" y="6087287"/>
            <a:ext cx="812800" cy="812800"/>
          </a:xfrm>
          <a:prstGeom prst="rect">
            <a:avLst/>
          </a:prstGeom>
        </p:spPr>
      </p:pic>
      <p:pic>
        <p:nvPicPr>
          <p:cNvPr id="11" name="Picture 10">
            <a:extLst>
              <a:ext uri="{FF2B5EF4-FFF2-40B4-BE49-F238E27FC236}">
                <a16:creationId xmlns:a16="http://schemas.microsoft.com/office/drawing/2014/main" id="{812A9744-011C-C41F-7B77-4021ED29AED9}"/>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223631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2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AB49149-C121-D545-9BFC-7718F199B5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89" y="1610200"/>
            <a:ext cx="3684787" cy="3684787"/>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451860" y="1583908"/>
            <a:ext cx="8423540" cy="4656916"/>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فكرة ارسال الصور عبر الأسلاك هي فكرة قديمة تم اختراعها </a:t>
            </a:r>
            <a:r>
              <a:rPr lang="ar-SA" sz="2000" dirty="0">
                <a:solidFill>
                  <a:srgbClr val="202122"/>
                </a:solidFill>
                <a:latin typeface="Alexandria Light" pitchFamily="2" charset="-78"/>
                <a:cs typeface="Alexandria Light" pitchFamily="2" charset="-78"/>
              </a:rPr>
              <a:t>في فترة اربعينيات القرن التاسع عشر، واستخدمتها الصحف بشكل أساسي في ارسال الصور من مكان لآخر عبر الأسلاك لكنها بقيت قاصرة الاستخدام على عدد قليل من المنظمات الإخبارية.</a:t>
            </a:r>
          </a:p>
          <a:p>
            <a:pPr algn="just" rtl="1">
              <a:lnSpc>
                <a:spcPct val="150000"/>
              </a:lnSpc>
            </a:pPr>
            <a:r>
              <a:rPr lang="ar-SA" sz="2000" dirty="0">
                <a:solidFill>
                  <a:srgbClr val="202122"/>
                </a:solidFill>
                <a:latin typeface="Alexandria Light" pitchFamily="2" charset="-78"/>
                <a:cs typeface="Alexandria Light" pitchFamily="2" charset="-78"/>
              </a:rPr>
              <a:t>ولكن تم طرح الأجهزة في الستينيات من القرن العشرين للشركات الأمريكية التي تباطأت كثيراً حتى تستخدمها، ولكن تم وضع معايير قياسية لهذا الاختراع وتم تسميته بالفاكس وتقوم الشركات بشراء قطعتين في المرة الواحدة لكي يتصل بالشركات الأخرى ومن هنا انتشر في الشركات بشكل كبير وأصبح ضرورياً أن تمتلك الشركات جهاز الفاكس حتى لا تتأثر صورتها أمام الشركات الأخرى التي تمتلكه</a:t>
            </a:r>
          </a:p>
        </p:txBody>
      </p:sp>
      <p:sp>
        <p:nvSpPr>
          <p:cNvPr id="10" name="TextBox 9">
            <a:extLst>
              <a:ext uri="{FF2B5EF4-FFF2-40B4-BE49-F238E27FC236}">
                <a16:creationId xmlns:a16="http://schemas.microsoft.com/office/drawing/2014/main" id="{92293758-61F7-7246-9EB5-B74A45E2C57D}"/>
              </a:ext>
            </a:extLst>
          </p:cNvPr>
          <p:cNvSpPr txBox="1"/>
          <p:nvPr/>
        </p:nvSpPr>
        <p:spPr>
          <a:xfrm>
            <a:off x="4098450" y="622284"/>
            <a:ext cx="2863284"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جهاز الفاكس</a:t>
            </a:r>
            <a:endParaRPr lang="en-US" sz="2800" dirty="0">
              <a:solidFill>
                <a:srgbClr val="FF9518"/>
              </a:solidFill>
              <a:latin typeface="Alexandria Light" pitchFamily="2" charset="-78"/>
              <a:cs typeface="Alexandria Light" pitchFamily="2" charset="-78"/>
            </a:endParaRPr>
          </a:p>
        </p:txBody>
      </p:sp>
      <p:pic>
        <p:nvPicPr>
          <p:cNvPr id="7" name="Audio Recording Feb 7, 2023 at 3:18:13 PM" descr="Audio Recording Feb 7, 2023 at 3:18:13 PM">
            <a:hlinkClick r:id="" action="ppaction://media"/>
            <a:extLst>
              <a:ext uri="{FF2B5EF4-FFF2-40B4-BE49-F238E27FC236}">
                <a16:creationId xmlns:a16="http://schemas.microsoft.com/office/drawing/2014/main" id="{772EC164-0926-9143-8F9F-9302ECF3C0C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95707" y="6092386"/>
            <a:ext cx="812800" cy="812800"/>
          </a:xfrm>
          <a:prstGeom prst="rect">
            <a:avLst/>
          </a:prstGeom>
        </p:spPr>
      </p:pic>
      <p:pic>
        <p:nvPicPr>
          <p:cNvPr id="12" name="Picture 11">
            <a:extLst>
              <a:ext uri="{FF2B5EF4-FFF2-40B4-BE49-F238E27FC236}">
                <a16:creationId xmlns:a16="http://schemas.microsoft.com/office/drawing/2014/main" id="{1566108E-1DA8-F548-DDE2-6E517AD8FD6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70316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85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4002269" y="622284"/>
            <a:ext cx="2959465" cy="523220"/>
          </a:xfrm>
          <a:prstGeom prst="rect">
            <a:avLst/>
          </a:prstGeom>
          <a:noFill/>
        </p:spPr>
        <p:txBody>
          <a:bodyPr wrap="none" rtlCol="0">
            <a:spAutoFit/>
          </a:bodyPr>
          <a:lstStyle/>
          <a:p>
            <a:pPr marL="0" algn="r" defTabSz="914400" rtl="1" eaLnBrk="1" latinLnBrk="0" hangingPunct="1"/>
            <a:r>
              <a:rPr lang="ar-SA" sz="2800" dirty="0">
                <a:solidFill>
                  <a:schemeClr val="bg1"/>
                </a:solidFill>
                <a:latin typeface="Alexandria Light" pitchFamily="2" charset="-78"/>
                <a:cs typeface="Alexandria Light" pitchFamily="2" charset="-78"/>
              </a:rPr>
              <a:t>مثال </a:t>
            </a:r>
            <a:r>
              <a:rPr lang="en-US" sz="2800" dirty="0" err="1">
                <a:solidFill>
                  <a:schemeClr val="bg1"/>
                </a:solidFill>
                <a:latin typeface="Alexandria Light" pitchFamily="2" charset="-78"/>
                <a:cs typeface="Alexandria Light" pitchFamily="2" charset="-78"/>
              </a:rPr>
              <a:t>ا</a:t>
            </a:r>
            <a:r>
              <a:rPr lang="ar-SA" sz="2800" dirty="0">
                <a:solidFill>
                  <a:schemeClr val="bg1"/>
                </a:solidFill>
                <a:latin typeface="Alexandria Light" pitchFamily="2" charset="-78"/>
                <a:cs typeface="Alexandria Light" pitchFamily="2" charset="-78"/>
              </a:rPr>
              <a:t>لجهاز الخلوي</a:t>
            </a:r>
            <a:endParaRPr lang="en-US" sz="2800" dirty="0">
              <a:solidFill>
                <a:srgbClr val="FF9518"/>
              </a:solidFill>
              <a:latin typeface="Alexandria Light" pitchFamily="2" charset="-78"/>
              <a:cs typeface="Alexandria Light" pitchFamily="2" charset="-78"/>
            </a:endParaRPr>
          </a:p>
        </p:txBody>
      </p:sp>
      <p:pic>
        <p:nvPicPr>
          <p:cNvPr id="7" name="Audio Recording Feb 7, 2023 at 3:18:13 PM" descr="Audio Recording Feb 7, 2023 at 3:18:13 PM">
            <a:hlinkClick r:id="" action="ppaction://media"/>
            <a:extLst>
              <a:ext uri="{FF2B5EF4-FFF2-40B4-BE49-F238E27FC236}">
                <a16:creationId xmlns:a16="http://schemas.microsoft.com/office/drawing/2014/main" id="{772EC164-0926-9143-8F9F-9302ECF3C0C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95707" y="6092386"/>
            <a:ext cx="812800" cy="812800"/>
          </a:xfrm>
          <a:prstGeom prst="rect">
            <a:avLst/>
          </a:prstGeom>
        </p:spPr>
      </p:pic>
      <p:pic>
        <p:nvPicPr>
          <p:cNvPr id="12" name="Picture 11">
            <a:extLst>
              <a:ext uri="{FF2B5EF4-FFF2-40B4-BE49-F238E27FC236}">
                <a16:creationId xmlns:a16="http://schemas.microsoft.com/office/drawing/2014/main" id="{1566108E-1DA8-F548-DDE2-6E517AD8FD6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pic>
        <p:nvPicPr>
          <p:cNvPr id="1026" name="Picture 2" descr="Best Phones in 2026 | Top-Rated Smartphones and Cellphones Compared">
            <a:extLst>
              <a:ext uri="{FF2B5EF4-FFF2-40B4-BE49-F238E27FC236}">
                <a16:creationId xmlns:a16="http://schemas.microsoft.com/office/drawing/2014/main" id="{0F5DBF4C-CDBF-5942-9E32-E18D9CC3FC6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24546" y="1325478"/>
            <a:ext cx="6702334" cy="4468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219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85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715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dirty="0">
              <a:latin typeface="Alexandria Light" pitchFamily="2" charset="-78"/>
            </a:endParaRPr>
          </a:p>
        </p:txBody>
      </p:sp>
      <p:pic>
        <p:nvPicPr>
          <p:cNvPr id="5"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rcRect l="4054" r="4054"/>
          <a:stretch/>
        </p:blipFill>
        <p:spPr>
          <a:xfrm>
            <a:off x="0" y="-60795"/>
            <a:ext cx="8645292" cy="5292000"/>
          </a:xfrm>
        </p:spPr>
      </p:pic>
      <p:sp>
        <p:nvSpPr>
          <p:cNvPr id="9" name="TextBox 8"/>
          <p:cNvSpPr txBox="1"/>
          <p:nvPr/>
        </p:nvSpPr>
        <p:spPr>
          <a:xfrm>
            <a:off x="4643863" y="4153987"/>
            <a:ext cx="6735337" cy="1569660"/>
          </a:xfrm>
          <a:prstGeom prst="rect">
            <a:avLst/>
          </a:prstGeom>
          <a:noFill/>
        </p:spPr>
        <p:txBody>
          <a:bodyPr wrap="square" rtlCol="0">
            <a:spAutoFit/>
          </a:bodyPr>
          <a:lstStyle/>
          <a:p>
            <a:pPr algn="ctr" rtl="1"/>
            <a:r>
              <a:rPr lang="en-US" sz="3200" dirty="0">
                <a:solidFill>
                  <a:srgbClr val="203E5F"/>
                </a:solidFill>
                <a:latin typeface="Alexandria" pitchFamily="2" charset="-78"/>
                <a:cs typeface="Alexandria" pitchFamily="2" charset="-78"/>
              </a:rPr>
              <a:t>Social Information Processing</a:t>
            </a:r>
          </a:p>
          <a:p>
            <a:pPr algn="ctr" rtl="1"/>
            <a:r>
              <a:rPr lang="ar-SA" sz="3200" dirty="0">
                <a:solidFill>
                  <a:srgbClr val="203E5F"/>
                </a:solidFill>
                <a:latin typeface="Alexandria" pitchFamily="2" charset="-78"/>
                <a:cs typeface="Alexandria" pitchFamily="2" charset="-78"/>
              </a:rPr>
              <a:t>نظرية معالجة المعلومات الاجتماعية</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Recording Feb 7, 2023 at 10:46:52 PM" descr="Audio Recording Feb 7, 2023 at 10:46:52 PM">
            <a:hlinkClick r:id="" action="ppaction://media"/>
            <a:extLst>
              <a:ext uri="{FF2B5EF4-FFF2-40B4-BE49-F238E27FC236}">
                <a16:creationId xmlns:a16="http://schemas.microsoft.com/office/drawing/2014/main" id="{ADB8F604-51B2-AFC8-7BA8-D40D397D617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79200" y="5787423"/>
            <a:ext cx="812800" cy="812800"/>
          </a:xfrm>
          <a:prstGeom prst="rect">
            <a:avLst/>
          </a:prstGeom>
        </p:spPr>
      </p:pic>
    </p:spTree>
    <p:extLst>
      <p:ext uri="{BB962C8B-B14F-4D97-AF65-F5344CB8AC3E}">
        <p14:creationId xmlns:p14="http://schemas.microsoft.com/office/powerpoint/2010/main" val="1176839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772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9" y="5949244"/>
            <a:ext cx="9751212" cy="201714"/>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26575" y="1906302"/>
            <a:ext cx="10672901" cy="4099777"/>
          </a:xfrm>
          <a:prstGeom prst="rect">
            <a:avLst/>
          </a:prstGeom>
          <a:noFill/>
        </p:spPr>
        <p:txBody>
          <a:bodyPr wrap="square" rtlCol="0">
            <a:spAutoFit/>
          </a:bodyPr>
          <a:lstStyle/>
          <a:p>
            <a:pPr algn="just" rtl="1">
              <a:lnSpc>
                <a:spcPct val="150000"/>
              </a:lnSpc>
            </a:pPr>
            <a:r>
              <a:rPr lang="ar-SA" sz="2200" dirty="0">
                <a:solidFill>
                  <a:srgbClr val="202122"/>
                </a:solidFill>
                <a:effectLst/>
                <a:latin typeface="Alexandria Light" pitchFamily="2" charset="-78"/>
                <a:cs typeface="Alexandria Light" pitchFamily="2" charset="-78"/>
              </a:rPr>
              <a:t>نظرية معالجة المعلومات الاجتماعية هي طريقة أخرى </a:t>
            </a:r>
            <a:r>
              <a:rPr lang="ar-SA" sz="2200" dirty="0">
                <a:solidFill>
                  <a:srgbClr val="202122"/>
                </a:solidFill>
                <a:latin typeface="Alexandria Light" pitchFamily="2" charset="-78"/>
                <a:cs typeface="Alexandria Light" pitchFamily="2" charset="-78"/>
              </a:rPr>
              <a:t>لمعرفة</a:t>
            </a:r>
            <a:r>
              <a:rPr lang="ar-SA" sz="2200" dirty="0">
                <a:solidFill>
                  <a:srgbClr val="202122"/>
                </a:solidFill>
                <a:effectLst/>
                <a:latin typeface="Alexandria Light" pitchFamily="2" charset="-78"/>
                <a:cs typeface="Alexandria Light" pitchFamily="2" charset="-78"/>
              </a:rPr>
              <a:t> كيف ولماذا يختار الناس استخدام أو عدم استخدام التكنولوجيا. تبدأ هذه النظرية بالنقد والاختيار العقلاني، والتي تفترض أن الناس يتخذون قرارات التبني وتقييم التكنولوجيا بناءً على الخصائص الموضوعية للتكنولوجيا.</a:t>
            </a:r>
          </a:p>
          <a:p>
            <a:pPr algn="just" rtl="1">
              <a:lnSpc>
                <a:spcPct val="150000"/>
              </a:lnSpc>
            </a:pPr>
            <a:r>
              <a:rPr lang="ar-SA" sz="2200" dirty="0">
                <a:solidFill>
                  <a:srgbClr val="202122"/>
                </a:solidFill>
                <a:latin typeface="Alexandria Light" pitchFamily="2" charset="-78"/>
                <a:cs typeface="Alexandria Light" pitchFamily="2" charset="-78"/>
              </a:rPr>
              <a:t>و</a:t>
            </a:r>
            <a:r>
              <a:rPr lang="ar-SA" sz="2200" dirty="0">
                <a:solidFill>
                  <a:srgbClr val="202122"/>
                </a:solidFill>
                <a:effectLst/>
                <a:latin typeface="Alexandria Light" pitchFamily="2" charset="-78"/>
                <a:cs typeface="Alexandria Light" pitchFamily="2" charset="-78"/>
              </a:rPr>
              <a:t>لفهم معالجة المعلومات الاجتماعية، علينا أولاً أن ننظر إلى بعض نماذج الاختيار العقلاني.</a:t>
            </a:r>
          </a:p>
          <a:p>
            <a:pPr algn="just" rtl="1">
              <a:lnSpc>
                <a:spcPct val="150000"/>
              </a:lnSpc>
            </a:pPr>
            <a:r>
              <a:rPr lang="ar-SA" sz="2200" dirty="0">
                <a:solidFill>
                  <a:srgbClr val="202122"/>
                </a:solidFill>
                <a:latin typeface="Alexandria Light" pitchFamily="2" charset="-78"/>
                <a:cs typeface="Alexandria Light" pitchFamily="2" charset="-78"/>
              </a:rPr>
              <a:t>ومن هذه النماذج:</a:t>
            </a:r>
          </a:p>
          <a:p>
            <a:pPr algn="just" rtl="1">
              <a:lnSpc>
                <a:spcPct val="150000"/>
              </a:lnSpc>
            </a:pPr>
            <a:r>
              <a:rPr lang="ar-SA" sz="2200" dirty="0">
                <a:solidFill>
                  <a:srgbClr val="202122"/>
                </a:solidFill>
                <a:latin typeface="Alexandria Light" pitchFamily="2" charset="-78"/>
                <a:cs typeface="Alexandria Light" pitchFamily="2" charset="-78"/>
              </a:rPr>
              <a:t>١- نموذج الحضور الاجتماعي </a:t>
            </a:r>
            <a:r>
              <a:rPr lang="en-US" sz="2200" dirty="0">
                <a:solidFill>
                  <a:srgbClr val="202122"/>
                </a:solidFill>
                <a:latin typeface="Alexandria Light" pitchFamily="2" charset="-78"/>
                <a:cs typeface="Alexandria Light" pitchFamily="2" charset="-78"/>
              </a:rPr>
              <a:t>Social Presence model</a:t>
            </a:r>
          </a:p>
          <a:p>
            <a:pPr algn="just" rtl="1">
              <a:lnSpc>
                <a:spcPct val="150000"/>
              </a:lnSpc>
            </a:pPr>
            <a:r>
              <a:rPr lang="ar-SA" sz="2200" dirty="0">
                <a:solidFill>
                  <a:srgbClr val="202122"/>
                </a:solidFill>
                <a:latin typeface="Alexandria Light" pitchFamily="2" charset="-78"/>
                <a:cs typeface="Alexandria Light" pitchFamily="2" charset="-78"/>
              </a:rPr>
              <a:t>٢- نظرية ثراء المعلومات </a:t>
            </a:r>
            <a:r>
              <a:rPr lang="en-US" sz="2200" dirty="0">
                <a:solidFill>
                  <a:srgbClr val="202122"/>
                </a:solidFill>
                <a:latin typeface="Alexandria Light" pitchFamily="2" charset="-78"/>
                <a:cs typeface="Alexandria Light" pitchFamily="2" charset="-78"/>
              </a:rPr>
              <a:t>Information Richness Theory</a:t>
            </a:r>
            <a:endParaRPr lang="ar-SA" sz="2200" dirty="0">
              <a:solidFill>
                <a:srgbClr val="202122"/>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5"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0:49:04 PM" descr="Audio Recording Feb 7, 2023 at 10:49:04 PM">
            <a:hlinkClick r:id="" action="ppaction://media"/>
            <a:extLst>
              <a:ext uri="{FF2B5EF4-FFF2-40B4-BE49-F238E27FC236}">
                <a16:creationId xmlns:a16="http://schemas.microsoft.com/office/drawing/2014/main" id="{59C31130-439B-8B40-A534-E5B08F34B40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93076" y="6057082"/>
            <a:ext cx="812800" cy="812800"/>
          </a:xfrm>
          <a:prstGeom prst="rect">
            <a:avLst/>
          </a:prstGeom>
        </p:spPr>
      </p:pic>
      <p:pic>
        <p:nvPicPr>
          <p:cNvPr id="11" name="Picture 10">
            <a:extLst>
              <a:ext uri="{FF2B5EF4-FFF2-40B4-BE49-F238E27FC236}">
                <a16:creationId xmlns:a16="http://schemas.microsoft.com/office/drawing/2014/main" id="{725075C5-A8CD-1FCC-4C25-75DEA28B6BFE}"/>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701752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77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889347" y="1906302"/>
            <a:ext cx="10672901" cy="3733586"/>
          </a:xfrm>
          <a:prstGeom prst="rect">
            <a:avLst/>
          </a:prstGeom>
          <a:noFill/>
        </p:spPr>
        <p:txBody>
          <a:bodyPr wrap="square" rtlCol="0">
            <a:spAutoFit/>
          </a:bodyPr>
          <a:lstStyle/>
          <a:p>
            <a:pPr algn="just" rtl="1">
              <a:lnSpc>
                <a:spcPct val="150000"/>
              </a:lnSpc>
            </a:pPr>
            <a:r>
              <a:rPr lang="ar-SA" sz="2000" b="1" u="sng" dirty="0">
                <a:solidFill>
                  <a:srgbClr val="202122"/>
                </a:solidFill>
                <a:effectLst/>
                <a:latin typeface="Alexandria SemiBold" pitchFamily="2" charset="-78"/>
                <a:cs typeface="Alexandria SemiBold" pitchFamily="2" charset="-78"/>
              </a:rPr>
              <a:t>نموذج الحضور الاجتماعي</a:t>
            </a:r>
            <a:r>
              <a:rPr lang="ar-SA" sz="2000" u="sng" dirty="0">
                <a:solidFill>
                  <a:srgbClr val="202122"/>
                </a:solidFill>
                <a:effectLst/>
                <a:latin typeface="Alexandria Light" pitchFamily="2" charset="-78"/>
                <a:cs typeface="Alexandria Light" pitchFamily="2" charset="-78"/>
              </a:rPr>
              <a:t> </a:t>
            </a:r>
            <a:r>
              <a:rPr lang="en-US" sz="2000" u="sng" dirty="0">
                <a:solidFill>
                  <a:srgbClr val="202122"/>
                </a:solidFill>
                <a:effectLst/>
                <a:latin typeface="Alexandria Light" pitchFamily="2" charset="-78"/>
                <a:cs typeface="Alexandria Light" pitchFamily="2" charset="-78"/>
              </a:rPr>
              <a:t>Social Presence Model</a:t>
            </a:r>
            <a:r>
              <a:rPr lang="ar-SA" sz="2000" dirty="0">
                <a:solidFill>
                  <a:srgbClr val="202122"/>
                </a:solidFill>
                <a:effectLst/>
                <a:latin typeface="Alexandria Light" pitchFamily="2" charset="-78"/>
                <a:cs typeface="Alexandria Light" pitchFamily="2" charset="-78"/>
              </a:rPr>
              <a:t> يقوم بتصنيف وسائل الاتصال وفقاً لكيفية استمراريتها في تسهيل عملية الإدرا</a:t>
            </a:r>
            <a:r>
              <a:rPr lang="ar-SA" sz="2000" dirty="0">
                <a:solidFill>
                  <a:srgbClr val="202122"/>
                </a:solidFill>
                <a:latin typeface="Alexandria Light" pitchFamily="2" charset="-78"/>
                <a:cs typeface="Alexandria Light" pitchFamily="2" charset="-78"/>
              </a:rPr>
              <a:t>ك بين الأشخاص وتسهيل التفاعل والعلاقات بين أفراد المجتمع.</a:t>
            </a:r>
          </a:p>
          <a:p>
            <a:pPr algn="just" rtl="1">
              <a:lnSpc>
                <a:spcPct val="150000"/>
              </a:lnSpc>
            </a:pPr>
            <a:r>
              <a:rPr lang="ar-SA" sz="2000" dirty="0">
                <a:solidFill>
                  <a:srgbClr val="202122"/>
                </a:solidFill>
                <a:latin typeface="Alexandria Light" pitchFamily="2" charset="-78"/>
                <a:cs typeface="Alexandria Light" pitchFamily="2" charset="-78"/>
              </a:rPr>
              <a:t>ويكون الاتصال ناجحًا عندما يكون الحضور الاجتماعي للوسيلة متوافق تمامًا مع العلاقات التفاعلية بين الأفراد في المجتمع.</a:t>
            </a:r>
          </a:p>
          <a:p>
            <a:pPr algn="just" rtl="1">
              <a:lnSpc>
                <a:spcPct val="150000"/>
              </a:lnSpc>
            </a:pPr>
            <a:r>
              <a:rPr lang="ar-SA" sz="2000" dirty="0">
                <a:solidFill>
                  <a:srgbClr val="202122"/>
                </a:solidFill>
                <a:latin typeface="Alexandria Light" pitchFamily="2" charset="-78"/>
                <a:cs typeface="Alexandria Light" pitchFamily="2" charset="-78"/>
              </a:rPr>
              <a:t>على سبيل المثال: سيفضل الأفراد في المجتمع التواصل المباشر والحضور الاجتماعي أثناء عرض الزواج </a:t>
            </a:r>
            <a:r>
              <a:rPr lang="en-US" sz="2000" dirty="0">
                <a:solidFill>
                  <a:srgbClr val="202122"/>
                </a:solidFill>
                <a:latin typeface="Alexandria Light" pitchFamily="2" charset="-78"/>
                <a:cs typeface="Alexandria Light" pitchFamily="2" charset="-78"/>
              </a:rPr>
              <a:t>marriage proposal</a:t>
            </a:r>
            <a:r>
              <a:rPr lang="ar-SA" sz="2000" dirty="0">
                <a:solidFill>
                  <a:srgbClr val="202122"/>
                </a:solidFill>
                <a:latin typeface="Alexandria Light" pitchFamily="2" charset="-78"/>
                <a:cs typeface="Alexandria Light" pitchFamily="2" charset="-78"/>
              </a:rPr>
              <a:t> أكثر من استخدام وسيلة تكنولوجية مثل الرسائل النصية أو الفيديو كول، رغم ان تلك الوسائل قادرة على توصيل المعلومات إلا أن في بعض الأحيان يفضل الأفراد طرق أخرى من التواصل.</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5"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0:51:36 PM" descr="Audio Recording Feb 7, 2023 at 10:51:36 PM">
            <a:hlinkClick r:id="" action="ppaction://media"/>
            <a:extLst>
              <a:ext uri="{FF2B5EF4-FFF2-40B4-BE49-F238E27FC236}">
                <a16:creationId xmlns:a16="http://schemas.microsoft.com/office/drawing/2014/main" id="{F110C0AB-563A-FD4B-A419-C74A0B332E8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55848" y="6051663"/>
            <a:ext cx="812800" cy="812800"/>
          </a:xfrm>
          <a:prstGeom prst="rect">
            <a:avLst/>
          </a:prstGeom>
        </p:spPr>
      </p:pic>
      <p:pic>
        <p:nvPicPr>
          <p:cNvPr id="12" name="Picture 11">
            <a:extLst>
              <a:ext uri="{FF2B5EF4-FFF2-40B4-BE49-F238E27FC236}">
                <a16:creationId xmlns:a16="http://schemas.microsoft.com/office/drawing/2014/main" id="{6689A8EC-606E-E773-659D-077CD3F76EB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2344519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715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651740" y="1479427"/>
            <a:ext cx="11225692" cy="4545860"/>
          </a:xfrm>
          <a:prstGeom prst="rect">
            <a:avLst/>
          </a:prstGeom>
          <a:noFill/>
        </p:spPr>
        <p:txBody>
          <a:bodyPr wrap="square" rtlCol="0">
            <a:spAutoFit/>
          </a:bodyPr>
          <a:lstStyle/>
          <a:p>
            <a:pPr algn="just" rtl="1">
              <a:lnSpc>
                <a:spcPct val="150000"/>
              </a:lnSpc>
            </a:pPr>
            <a:r>
              <a:rPr lang="ar-SA" sz="2000" u="sng" dirty="0">
                <a:solidFill>
                  <a:srgbClr val="202122"/>
                </a:solidFill>
                <a:effectLst/>
                <a:latin typeface="Alexandria Light" pitchFamily="2" charset="-78"/>
                <a:cs typeface="Alexandria Light" pitchFamily="2" charset="-78"/>
              </a:rPr>
              <a:t>نظرية ثراء المعلومات</a:t>
            </a:r>
            <a:r>
              <a:rPr lang="ar-SA" sz="2000" u="sng" dirty="0">
                <a:solidFill>
                  <a:srgbClr val="202122"/>
                </a:solidFill>
                <a:latin typeface="Alexandria Light" pitchFamily="2" charset="-78"/>
                <a:cs typeface="Alexandria Light" pitchFamily="2" charset="-78"/>
              </a:rPr>
              <a:t> </a:t>
            </a:r>
            <a:r>
              <a:rPr lang="en-US" sz="2000" u="sng" dirty="0">
                <a:solidFill>
                  <a:srgbClr val="202122"/>
                </a:solidFill>
                <a:latin typeface="Alexandria Light" pitchFamily="2" charset="-78"/>
                <a:cs typeface="Alexandria Light" pitchFamily="2" charset="-78"/>
              </a:rPr>
              <a:t>Information Richness Theory</a:t>
            </a:r>
            <a:r>
              <a:rPr lang="ar-SA" sz="2000" dirty="0">
                <a:solidFill>
                  <a:srgbClr val="202122"/>
                </a:solidFill>
                <a:latin typeface="Alexandria Light" pitchFamily="2" charset="-78"/>
                <a:cs typeface="Alexandria Light" pitchFamily="2" charset="-78"/>
              </a:rPr>
              <a:t> </a:t>
            </a:r>
            <a:r>
              <a:rPr lang="ar-SA" sz="1900" dirty="0">
                <a:solidFill>
                  <a:srgbClr val="202122"/>
                </a:solidFill>
                <a:latin typeface="Alexandria Light" pitchFamily="2" charset="-78"/>
                <a:cs typeface="Alexandria Light" pitchFamily="2" charset="-78"/>
              </a:rPr>
              <a:t>هي </a:t>
            </a:r>
            <a:r>
              <a:rPr lang="ar-SA" sz="1900" dirty="0">
                <a:solidFill>
                  <a:srgbClr val="202122"/>
                </a:solidFill>
                <a:effectLst/>
                <a:latin typeface="Alexandria Light" pitchFamily="2" charset="-78"/>
                <a:cs typeface="Alexandria Light" pitchFamily="2" charset="-78"/>
              </a:rPr>
              <a:t>اختيار عقلاني آخر. في هذه النظرية، يتم ترتيب الوسائط أيضًا وفقاً لأربع معايير مرتبطة ببعضها: </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سرعة ردود الفعل.</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أنواع القنوات المستخدمة.</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شخصية المصدر.</a:t>
            </a:r>
          </a:p>
          <a:p>
            <a:pPr marL="342900" indent="-342900" algn="just" rtl="1">
              <a:lnSpc>
                <a:spcPct val="150000"/>
              </a:lnSpc>
              <a:buFont typeface="Arial" panose="020B0604020202020204" pitchFamily="34" charset="0"/>
              <a:buChar char="•"/>
            </a:pPr>
            <a:r>
              <a:rPr lang="ar-SA" sz="1900" dirty="0">
                <a:solidFill>
                  <a:srgbClr val="202122"/>
                </a:solidFill>
                <a:effectLst/>
                <a:latin typeface="Alexandria Light" pitchFamily="2" charset="-78"/>
                <a:cs typeface="Alexandria Light" pitchFamily="2" charset="-78"/>
              </a:rPr>
              <a:t>ثراء اللغة المنقولة.</a:t>
            </a:r>
          </a:p>
          <a:p>
            <a:pPr algn="just" rtl="1">
              <a:lnSpc>
                <a:spcPct val="150000"/>
              </a:lnSpc>
            </a:pPr>
            <a:r>
              <a:rPr lang="ar-SA" sz="1900" dirty="0">
                <a:solidFill>
                  <a:srgbClr val="202122"/>
                </a:solidFill>
                <a:effectLst/>
                <a:latin typeface="Alexandria Light" pitchFamily="2" charset="-78"/>
                <a:cs typeface="Alexandria Light" pitchFamily="2" charset="-78"/>
              </a:rPr>
              <a:t>بالطبع التواصل وجهاً لوجه هو الأعلى في نموذج الحضور الاجتماعي و نظرية ثراء المعلومات. ولكن في نظرية ثراء المعلومات، يرتبط وسيط الاتصال المختار بغموض الرسالة. إذا كانت الرسالة غامضة وصعبة الفهم، فلابد من اختيار وسيط أغنى. فعلى سبيل المثال، سيكون تعليم شخص ما مهارة جسدية أفضل باستخدام مقطع فيديو كوسيط عبر الإنترنت يوضح الخطوات بدلاً من مجرد </a:t>
            </a:r>
            <a:r>
              <a:rPr lang="ar-SA" sz="1900" dirty="0" err="1">
                <a:solidFill>
                  <a:srgbClr val="202122"/>
                </a:solidFill>
                <a:effectLst/>
                <a:latin typeface="Alexandria Light" pitchFamily="2" charset="-78"/>
                <a:cs typeface="Alexandria Light" pitchFamily="2" charset="-78"/>
              </a:rPr>
              <a:t>بودكاست</a:t>
            </a:r>
            <a:r>
              <a:rPr lang="ar-SA" sz="1900" dirty="0">
                <a:solidFill>
                  <a:srgbClr val="202122"/>
                </a:solidFill>
                <a:effectLst/>
                <a:latin typeface="Alexandria Light" pitchFamily="2" charset="-78"/>
                <a:cs typeface="Alexandria Light" pitchFamily="2" charset="-78"/>
              </a:rPr>
              <a:t> </a:t>
            </a:r>
            <a:r>
              <a:rPr lang="en-US" sz="1900" dirty="0">
                <a:solidFill>
                  <a:srgbClr val="202122"/>
                </a:solidFill>
                <a:effectLst/>
                <a:latin typeface="Alexandria Light" pitchFamily="2" charset="-78"/>
                <a:cs typeface="Alexandria Light" pitchFamily="2" charset="-78"/>
              </a:rPr>
              <a:t>Podcast</a:t>
            </a:r>
            <a:r>
              <a:rPr lang="ar-SA" sz="1900" dirty="0">
                <a:solidFill>
                  <a:srgbClr val="202122"/>
                </a:solidFill>
                <a:effectLst/>
                <a:latin typeface="Alexandria Light" pitchFamily="2" charset="-78"/>
                <a:cs typeface="Alexandria Light" pitchFamily="2" charset="-78"/>
              </a:rPr>
              <a:t> صوتي يصف الخطوات.</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7"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0:57:14 PM" descr="Audio Recording Feb 7, 2023 at 10:57:14 PM">
            <a:hlinkClick r:id="" action="ppaction://media"/>
            <a:extLst>
              <a:ext uri="{FF2B5EF4-FFF2-40B4-BE49-F238E27FC236}">
                <a16:creationId xmlns:a16="http://schemas.microsoft.com/office/drawing/2014/main" id="{28BE759B-D2CA-EE48-B9A2-D6367E02A32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85445"/>
            <a:ext cx="812800" cy="812800"/>
          </a:xfrm>
          <a:prstGeom prst="rect">
            <a:avLst/>
          </a:prstGeom>
        </p:spPr>
      </p:pic>
      <p:pic>
        <p:nvPicPr>
          <p:cNvPr id="11" name="Picture 10">
            <a:extLst>
              <a:ext uri="{FF2B5EF4-FFF2-40B4-BE49-F238E27FC236}">
                <a16:creationId xmlns:a16="http://schemas.microsoft.com/office/drawing/2014/main" id="{366E70D1-0F42-2108-0D76-65473DC13D8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03885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188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493621" y="1906302"/>
            <a:ext cx="11388917" cy="3275705"/>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النظرية تذهب لما هو أبعد من الاختيار المنطقي العقلي، لأنها تقول أن جزء من </a:t>
            </a:r>
            <a:r>
              <a:rPr lang="ar-SA" sz="2000" dirty="0">
                <a:solidFill>
                  <a:srgbClr val="202122"/>
                </a:solidFill>
                <a:latin typeface="Alexandria Light" pitchFamily="2" charset="-78"/>
                <a:cs typeface="Alexandria Light" pitchFamily="2" charset="-78"/>
              </a:rPr>
              <a:t>تصورات الأفراد عن الوسيلة الاتصالية قد يكون متحيز وناشئ من آراء المجتمع المحلي، فعلى الرغم من استخدام الأفراد لمعايير موضوعية في اختيار الوسيلة إلا أن الاستخدام احياناً يكون متحيزاً نتيجة مثلا أخذ الخبرات بالملاحظة من زملاء العمل حول وسيط معين، ومتابعة آراء الآخرين عنه.</a:t>
            </a:r>
          </a:p>
          <a:p>
            <a:pPr algn="just" rtl="1">
              <a:lnSpc>
                <a:spcPct val="150000"/>
              </a:lnSpc>
            </a:pPr>
            <a:r>
              <a:rPr lang="ar-SA" sz="2000" dirty="0">
                <a:solidFill>
                  <a:srgbClr val="202122"/>
                </a:solidFill>
                <a:latin typeface="Alexandria Light" pitchFamily="2" charset="-78"/>
                <a:cs typeface="Alexandria Light" pitchFamily="2" charset="-78"/>
              </a:rPr>
              <a:t>وتزيد التبعية الاجتماعية عندما يكون الوسيط أكثر غموضاً.</a:t>
            </a:r>
          </a:p>
          <a:p>
            <a:pPr algn="just" rtl="1">
              <a:lnSpc>
                <a:spcPct val="150000"/>
              </a:lnSpc>
            </a:pPr>
            <a:r>
              <a:rPr lang="ar-SA" sz="2000" dirty="0">
                <a:solidFill>
                  <a:srgbClr val="202122"/>
                </a:solidFill>
                <a:effectLst/>
                <a:latin typeface="Alexandria Light" pitchFamily="2" charset="-78"/>
                <a:cs typeface="Alexandria Light" pitchFamily="2" charset="-78"/>
              </a:rPr>
              <a:t>فعلى سبيل المثال: كلما كان عدد قليل من الناس لديه علم عن الوسيط الإتصالي كلما اعتمدوا أكثر على أخذ معلوماتهم من المجتمع المحيط ليقرروا ما إذا كانوا سيستخدمونه أم لا.</a:t>
            </a: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7"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1:01:23 PM" descr="Audio Recording Feb 7, 2023 at 11:01:23 PM">
            <a:hlinkClick r:id="" action="ppaction://media"/>
            <a:extLst>
              <a:ext uri="{FF2B5EF4-FFF2-40B4-BE49-F238E27FC236}">
                <a16:creationId xmlns:a16="http://schemas.microsoft.com/office/drawing/2014/main" id="{036D3C01-1279-F346-B94E-40A70908A17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45200"/>
            <a:ext cx="812800" cy="812800"/>
          </a:xfrm>
          <a:prstGeom prst="rect">
            <a:avLst/>
          </a:prstGeom>
        </p:spPr>
      </p:pic>
      <p:pic>
        <p:nvPicPr>
          <p:cNvPr id="11" name="Picture 10">
            <a:extLst>
              <a:ext uri="{FF2B5EF4-FFF2-40B4-BE49-F238E27FC236}">
                <a16:creationId xmlns:a16="http://schemas.microsoft.com/office/drawing/2014/main" id="{0F8E08EF-3293-5BE9-BCE6-5300B8898E1A}"/>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953632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889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5737A9F1-DDB1-8544-9539-0BED8D73DA28}"/>
              </a:ext>
            </a:extLst>
          </p:cNvPr>
          <p:cNvPicPr>
            <a:picLocks noChangeAspect="1"/>
          </p:cNvPicPr>
          <p:nvPr/>
        </p:nvPicPr>
        <p:blipFill rotWithShape="1">
          <a:blip r:embed="rId4">
            <a:extLst>
              <a:ext uri="{28A0092B-C50C-407E-A947-70E740481C1C}">
                <a14:useLocalDpi xmlns:a14="http://schemas.microsoft.com/office/drawing/2010/main" val="0"/>
              </a:ext>
            </a:extLst>
          </a:blip>
          <a:srcRect t="14364" b="23140"/>
          <a:stretch/>
        </p:blipFill>
        <p:spPr>
          <a:xfrm>
            <a:off x="833571" y="4361013"/>
            <a:ext cx="2321778" cy="1044741"/>
          </a:xfrm>
          <a:prstGeom prst="rect">
            <a:avLst/>
          </a:prstGeom>
        </p:spPr>
      </p:pic>
      <p:pic>
        <p:nvPicPr>
          <p:cNvPr id="13" name="Picture 12">
            <a:extLst>
              <a:ext uri="{FF2B5EF4-FFF2-40B4-BE49-F238E27FC236}">
                <a16:creationId xmlns:a16="http://schemas.microsoft.com/office/drawing/2014/main" id="{5E02BD52-D002-9444-A736-BA0730102A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3571" y="3020715"/>
            <a:ext cx="2053627" cy="1288685"/>
          </a:xfrm>
          <a:prstGeom prst="rect">
            <a:avLst/>
          </a:prstGeom>
        </p:spPr>
      </p:pic>
      <p:pic>
        <p:nvPicPr>
          <p:cNvPr id="11" name="Picture 10">
            <a:extLst>
              <a:ext uri="{FF2B5EF4-FFF2-40B4-BE49-F238E27FC236}">
                <a16:creationId xmlns:a16="http://schemas.microsoft.com/office/drawing/2014/main" id="{C55D806E-2EBC-2343-94D7-E07FE175602D}"/>
              </a:ext>
            </a:extLst>
          </p:cNvPr>
          <p:cNvPicPr>
            <a:picLocks noChangeAspect="1"/>
          </p:cNvPicPr>
          <p:nvPr/>
        </p:nvPicPr>
        <p:blipFill rotWithShape="1">
          <a:blip r:embed="rId6">
            <a:extLst>
              <a:ext uri="{28A0092B-C50C-407E-A947-70E740481C1C}">
                <a14:useLocalDpi xmlns:a14="http://schemas.microsoft.com/office/drawing/2010/main" val="0"/>
              </a:ext>
            </a:extLst>
          </a:blip>
          <a:srcRect t="21562"/>
          <a:stretch/>
        </p:blipFill>
        <p:spPr>
          <a:xfrm>
            <a:off x="360062" y="1453121"/>
            <a:ext cx="3037790" cy="1541788"/>
          </a:xfrm>
          <a:prstGeom prst="rect">
            <a:avLst/>
          </a:prstGeom>
        </p:spPr>
      </p:pic>
      <p:pic>
        <p:nvPicPr>
          <p:cNvPr id="3" name="Picture 2"/>
          <p:cNvPicPr>
            <a:picLocks noChangeAspect="1"/>
          </p:cNvPicPr>
          <p:nvPr/>
        </p:nvPicPr>
        <p:blipFill>
          <a:blip r:embed="rId7"/>
          <a:stretch>
            <a:fillRect/>
          </a:stretch>
        </p:blipFill>
        <p:spPr>
          <a:xfrm>
            <a:off x="2440788" y="5949244"/>
            <a:ext cx="9902229" cy="204838"/>
          </a:xfrm>
          <a:prstGeom prst="rect">
            <a:avLst/>
          </a:prstGeom>
        </p:spPr>
      </p:pic>
      <p:pic>
        <p:nvPicPr>
          <p:cNvPr id="4" name="Picture 3"/>
          <p:cNvPicPr>
            <a:picLocks noChangeAspect="1"/>
          </p:cNvPicPr>
          <p:nvPr/>
        </p:nvPicPr>
        <p:blipFill>
          <a:blip r:embed="rId8"/>
          <a:stretch>
            <a:fillRect/>
          </a:stretch>
        </p:blipFill>
        <p:spPr>
          <a:xfrm>
            <a:off x="-108036" y="2204822"/>
            <a:ext cx="238650" cy="2709534"/>
          </a:xfrm>
          <a:prstGeom prst="rect">
            <a:avLst/>
          </a:prstGeom>
        </p:spPr>
      </p:pic>
      <p:pic>
        <p:nvPicPr>
          <p:cNvPr id="5" name="Picture 4"/>
          <p:cNvPicPr>
            <a:picLocks noChangeAspect="1"/>
          </p:cNvPicPr>
          <p:nvPr/>
        </p:nvPicPr>
        <p:blipFill>
          <a:blip r:embed="rId8"/>
          <a:stretch>
            <a:fillRect/>
          </a:stretch>
        </p:blipFill>
        <p:spPr>
          <a:xfrm>
            <a:off x="12072675" y="2204822"/>
            <a:ext cx="238650" cy="2709534"/>
          </a:xfrm>
          <a:prstGeom prst="rect">
            <a:avLst/>
          </a:prstGeom>
        </p:spPr>
      </p:pic>
      <p:pic>
        <p:nvPicPr>
          <p:cNvPr id="6" name="Picture 5"/>
          <p:cNvPicPr>
            <a:picLocks noChangeAspect="1"/>
          </p:cNvPicPr>
          <p:nvPr/>
        </p:nvPicPr>
        <p:blipFill>
          <a:blip r:embed="rId9"/>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9" name="TextBox 8"/>
          <p:cNvSpPr txBox="1"/>
          <p:nvPr/>
        </p:nvSpPr>
        <p:spPr>
          <a:xfrm>
            <a:off x="3407117" y="1288545"/>
            <a:ext cx="8479581" cy="4660699"/>
          </a:xfrm>
          <a:prstGeom prst="rect">
            <a:avLst/>
          </a:prstGeom>
          <a:noFill/>
        </p:spPr>
        <p:txBody>
          <a:bodyPr wrap="square" rtlCol="0">
            <a:spAutoFit/>
          </a:bodyPr>
          <a:lstStyle/>
          <a:p>
            <a:pPr algn="just" rtl="1">
              <a:lnSpc>
                <a:spcPct val="150000"/>
              </a:lnSpc>
            </a:pPr>
            <a:r>
              <a:rPr lang="ar-SA" sz="2000" dirty="0">
                <a:solidFill>
                  <a:srgbClr val="202122"/>
                </a:solidFill>
                <a:effectLst/>
                <a:latin typeface="Alexandria Light" pitchFamily="2" charset="-78"/>
                <a:cs typeface="Alexandria Light" pitchFamily="2" charset="-78"/>
              </a:rPr>
              <a:t>فكر فيما إذا كنت تفضل جهاز كمبيوتر يعمل بنظام التشغيل </a:t>
            </a:r>
            <a:r>
              <a:rPr lang="en-US" sz="2000" dirty="0">
                <a:solidFill>
                  <a:srgbClr val="202122"/>
                </a:solidFill>
                <a:effectLst/>
                <a:latin typeface="Alexandria Light" pitchFamily="2" charset="-78"/>
                <a:cs typeface="Alexandria Light" pitchFamily="2" charset="-78"/>
              </a:rPr>
              <a:t> Macintosh</a:t>
            </a:r>
            <a:r>
              <a:rPr lang="ar-SA" sz="2000" dirty="0">
                <a:solidFill>
                  <a:srgbClr val="202122"/>
                </a:solidFill>
                <a:effectLst/>
                <a:latin typeface="Alexandria Light" pitchFamily="2" charset="-78"/>
                <a:cs typeface="Alexandria Light" pitchFamily="2" charset="-78"/>
              </a:rPr>
              <a:t>أو </a:t>
            </a:r>
            <a:r>
              <a:rPr lang="en-US" sz="2000" dirty="0">
                <a:solidFill>
                  <a:srgbClr val="202122"/>
                </a:solidFill>
                <a:effectLst/>
                <a:latin typeface="Alexandria Light" pitchFamily="2" charset="-78"/>
                <a:cs typeface="Alexandria Light" pitchFamily="2" charset="-78"/>
              </a:rPr>
              <a:t>Windows</a:t>
            </a:r>
            <a:r>
              <a:rPr lang="ar-SA" sz="2000" dirty="0">
                <a:solidFill>
                  <a:srgbClr val="202122"/>
                </a:solidFill>
                <a:effectLst/>
                <a:latin typeface="Alexandria Light" pitchFamily="2" charset="-78"/>
                <a:cs typeface="Alexandria Light" pitchFamily="2" charset="-78"/>
              </a:rPr>
              <a:t>، على الرغم من أنه يمكنك سرد الاختلافات الموضوعية بين الاثنين، إلا أن العديد من العوامل في اختيارك تستند إلى عوامل </a:t>
            </a:r>
            <a:r>
              <a:rPr lang="ar-SA" sz="2000" dirty="0">
                <a:solidFill>
                  <a:srgbClr val="202122"/>
                </a:solidFill>
                <a:latin typeface="Alexandria Light" pitchFamily="2" charset="-78"/>
                <a:cs typeface="Alexandria Light" pitchFamily="2" charset="-78"/>
              </a:rPr>
              <a:t>شخصية متحيزة،</a:t>
            </a:r>
            <a:r>
              <a:rPr lang="ar-SA" sz="2000" dirty="0">
                <a:solidFill>
                  <a:srgbClr val="202122"/>
                </a:solidFill>
                <a:effectLst/>
                <a:latin typeface="Alexandria Light" pitchFamily="2" charset="-78"/>
                <a:cs typeface="Alexandria Light" pitchFamily="2" charset="-78"/>
              </a:rPr>
              <a:t> مثل أي من النظامين يعمل به غالبية أصدقائك وزملائك في العمل، ومدى الفائدة المتوقعة لكل نظام، وقدرة معارفك على مساعدتك في اعداد النظام الخاص بك وصيانته. بنفس المنطق الفرق بين </a:t>
            </a:r>
          </a:p>
          <a:p>
            <a:pPr algn="just" rtl="1">
              <a:lnSpc>
                <a:spcPct val="150000"/>
              </a:lnSpc>
            </a:pPr>
            <a:r>
              <a:rPr lang="en-US" sz="2000" dirty="0">
                <a:solidFill>
                  <a:srgbClr val="202122"/>
                </a:solidFill>
                <a:effectLst/>
                <a:latin typeface="Alexandria Light" pitchFamily="2" charset="-78"/>
                <a:cs typeface="Alexandria Light" pitchFamily="2" charset="-78"/>
              </a:rPr>
              <a:t> iPhone vs Android</a:t>
            </a:r>
            <a:r>
              <a:rPr lang="ar-SA" sz="2000" dirty="0">
                <a:solidFill>
                  <a:srgbClr val="202122"/>
                </a:solidFill>
                <a:effectLst/>
                <a:latin typeface="Alexandria Light" pitchFamily="2" charset="-78"/>
                <a:cs typeface="Alexandria Light" pitchFamily="2" charset="-78"/>
              </a:rPr>
              <a:t>أو </a:t>
            </a:r>
            <a:r>
              <a:rPr lang="en-US" sz="2000" dirty="0">
                <a:solidFill>
                  <a:srgbClr val="202122"/>
                </a:solidFill>
                <a:effectLst/>
                <a:latin typeface="Alexandria Light" pitchFamily="2" charset="-78"/>
                <a:cs typeface="Alexandria Light" pitchFamily="2" charset="-78"/>
              </a:rPr>
              <a:t>Instagram vs Snapchat</a:t>
            </a:r>
            <a:r>
              <a:rPr lang="ar-SA" sz="2000" dirty="0">
                <a:solidFill>
                  <a:srgbClr val="202122"/>
                </a:solidFill>
                <a:effectLst/>
                <a:latin typeface="Alexandria Light" pitchFamily="2" charset="-78"/>
                <a:cs typeface="Alexandria Light" pitchFamily="2" charset="-78"/>
              </a:rPr>
              <a:t>.</a:t>
            </a:r>
            <a:endParaRPr lang="en-US" sz="2000" dirty="0">
              <a:solidFill>
                <a:srgbClr val="202122"/>
              </a:solidFill>
              <a:effectLst/>
              <a:latin typeface="Alexandria Light" pitchFamily="2" charset="-78"/>
              <a:cs typeface="Alexandria Light" pitchFamily="2" charset="-78"/>
            </a:endParaRPr>
          </a:p>
          <a:p>
            <a:pPr algn="just" rtl="1">
              <a:lnSpc>
                <a:spcPct val="150000"/>
              </a:lnSpc>
            </a:pPr>
            <a:r>
              <a:rPr lang="ar-SA" sz="2000" dirty="0">
                <a:solidFill>
                  <a:srgbClr val="202122"/>
                </a:solidFill>
                <a:effectLst/>
                <a:latin typeface="Alexandria Light" pitchFamily="2" charset="-78"/>
                <a:cs typeface="Alexandria Light" pitchFamily="2" charset="-78"/>
              </a:rPr>
              <a:t>في النهاية هذه العوامل </a:t>
            </a:r>
            <a:r>
              <a:rPr lang="ar-SA" sz="2000" dirty="0" err="1">
                <a:solidFill>
                  <a:srgbClr val="202122"/>
                </a:solidFill>
                <a:effectLst/>
                <a:latin typeface="Alexandria Light" pitchFamily="2" charset="-78"/>
                <a:cs typeface="Alexandria Light" pitchFamily="2" charset="-78"/>
              </a:rPr>
              <a:t>الإجتماعية</a:t>
            </a:r>
            <a:r>
              <a:rPr lang="ar-SA" sz="2000" dirty="0">
                <a:solidFill>
                  <a:srgbClr val="202122"/>
                </a:solidFill>
                <a:effectLst/>
                <a:latin typeface="Alexandria Light" pitchFamily="2" charset="-78"/>
                <a:cs typeface="Alexandria Light" pitchFamily="2" charset="-78"/>
              </a:rPr>
              <a:t> أحيانا ت</a:t>
            </a:r>
            <a:r>
              <a:rPr lang="ar-SA" sz="2000" dirty="0">
                <a:solidFill>
                  <a:srgbClr val="202122"/>
                </a:solidFill>
                <a:latin typeface="Alexandria Light" pitchFamily="2" charset="-78"/>
                <a:cs typeface="Alexandria Light" pitchFamily="2" charset="-78"/>
              </a:rPr>
              <a:t>لعب دورًا هامًا في اتخاذ قرار تبني التكنولوجيا أكثر من العوامل المنطقية مثل فروق سرعات المعالج، فروق المساحة التخزينية، والفروق التقنية الأخرى</a:t>
            </a:r>
            <a:endParaRPr lang="ar-SA" sz="2000" dirty="0">
              <a:solidFill>
                <a:srgbClr val="202122"/>
              </a:solidFill>
              <a:effectLst/>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7"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1:03:47 PM" descr="Audio Recording Feb 7, 2023 at 11:03:47 PM">
            <a:hlinkClick r:id="" action="ppaction://media"/>
            <a:extLst>
              <a:ext uri="{FF2B5EF4-FFF2-40B4-BE49-F238E27FC236}">
                <a16:creationId xmlns:a16="http://schemas.microsoft.com/office/drawing/2014/main" id="{238AB51A-3A59-CF46-9B25-1F6A128C618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33860" y="6086334"/>
            <a:ext cx="812800" cy="812800"/>
          </a:xfrm>
          <a:prstGeom prst="rect">
            <a:avLst/>
          </a:prstGeom>
        </p:spPr>
      </p:pic>
      <p:pic>
        <p:nvPicPr>
          <p:cNvPr id="12" name="Picture 11">
            <a:extLst>
              <a:ext uri="{FF2B5EF4-FFF2-40B4-BE49-F238E27FC236}">
                <a16:creationId xmlns:a16="http://schemas.microsoft.com/office/drawing/2014/main" id="{A8024AEC-0ABA-074E-2F53-25EB8874D5DB}"/>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74240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76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7"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1:03:47 PM" descr="Audio Recording Feb 7, 2023 at 11:03:47 PM">
            <a:hlinkClick r:id="" action="ppaction://media"/>
            <a:extLst>
              <a:ext uri="{FF2B5EF4-FFF2-40B4-BE49-F238E27FC236}">
                <a16:creationId xmlns:a16="http://schemas.microsoft.com/office/drawing/2014/main" id="{238AB51A-3A59-CF46-9B25-1F6A128C618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86334"/>
            <a:ext cx="812800" cy="812800"/>
          </a:xfrm>
          <a:prstGeom prst="rect">
            <a:avLst/>
          </a:prstGeom>
        </p:spPr>
      </p:pic>
      <p:pic>
        <p:nvPicPr>
          <p:cNvPr id="12" name="Picture 11">
            <a:extLst>
              <a:ext uri="{FF2B5EF4-FFF2-40B4-BE49-F238E27FC236}">
                <a16:creationId xmlns:a16="http://schemas.microsoft.com/office/drawing/2014/main" id="{A8024AEC-0ABA-074E-2F53-25EB8874D5D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pic>
        <p:nvPicPr>
          <p:cNvPr id="14" name="Picture 13">
            <a:extLst>
              <a:ext uri="{FF2B5EF4-FFF2-40B4-BE49-F238E27FC236}">
                <a16:creationId xmlns:a16="http://schemas.microsoft.com/office/drawing/2014/main" id="{26E3867F-C632-6150-A79B-7899027D9EA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92714" y="1283228"/>
            <a:ext cx="8150327" cy="4582121"/>
          </a:xfrm>
          <a:prstGeom prst="rect">
            <a:avLst/>
          </a:prstGeom>
        </p:spPr>
      </p:pic>
    </p:spTree>
    <p:extLst>
      <p:ext uri="{BB962C8B-B14F-4D97-AF65-F5344CB8AC3E}">
        <p14:creationId xmlns:p14="http://schemas.microsoft.com/office/powerpoint/2010/main" val="3686122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76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149815"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92293758-61F7-7246-9EB5-B74A45E2C57D}"/>
              </a:ext>
            </a:extLst>
          </p:cNvPr>
          <p:cNvSpPr txBox="1"/>
          <p:nvPr/>
        </p:nvSpPr>
        <p:spPr>
          <a:xfrm>
            <a:off x="3417307" y="452231"/>
            <a:ext cx="4958410" cy="830997"/>
          </a:xfrm>
          <a:prstGeom prst="rect">
            <a:avLst/>
          </a:prstGeom>
          <a:noFill/>
        </p:spPr>
        <p:txBody>
          <a:bodyPr wrap="none" rtlCol="0">
            <a:spAutoFit/>
          </a:bodyPr>
          <a:lstStyle/>
          <a:p>
            <a:pPr marL="0" algn="ctr" defTabSz="914400" rtl="0" eaLnBrk="1" latinLnBrk="0" hangingPunct="1"/>
            <a:r>
              <a:rPr lang="en-US" sz="2400" dirty="0">
                <a:solidFill>
                  <a:schemeClr val="bg1"/>
                </a:solidFill>
                <a:latin typeface="Alexandria Light" pitchFamily="2" charset="-78"/>
                <a:cs typeface="Alexandria Light" pitchFamily="2" charset="-78"/>
              </a:rPr>
              <a:t>Social Information Processing</a:t>
            </a:r>
            <a:endParaRPr lang="ar-SA" sz="2400" dirty="0">
              <a:solidFill>
                <a:schemeClr val="bg1"/>
              </a:solidFill>
              <a:latin typeface="Alexandria Light" pitchFamily="2" charset="-78"/>
              <a:cs typeface="Alexandria Light" pitchFamily="2" charset="-78"/>
            </a:endParaRPr>
          </a:p>
          <a:p>
            <a:pPr marL="0" algn="ctr" defTabSz="914400" rtl="0" eaLnBrk="1" latinLnBrk="0" hangingPunct="1"/>
            <a:r>
              <a:rPr lang="ar-SA" sz="2400" dirty="0">
                <a:solidFill>
                  <a:schemeClr val="bg1"/>
                </a:solidFill>
                <a:effectLst/>
                <a:latin typeface="Alexandria Light" pitchFamily="2" charset="-78"/>
                <a:cs typeface="Alexandria Light" pitchFamily="2" charset="-78"/>
              </a:rPr>
              <a:t>نظرية معالجة المعلومات الاجتماعية</a:t>
            </a:r>
            <a:endParaRPr lang="en-US" sz="2400" dirty="0">
              <a:solidFill>
                <a:schemeClr val="bg1"/>
              </a:solidFill>
              <a:latin typeface="Alexandria Light" pitchFamily="2" charset="-78"/>
              <a:cs typeface="Alexandria Light" pitchFamily="2" charset="-78"/>
            </a:endParaRPr>
          </a:p>
        </p:txBody>
      </p:sp>
      <p:pic>
        <p:nvPicPr>
          <p:cNvPr id="7" name="Audio Recording Feb 7, 2023 at 11:03:47 PM" descr="Audio Recording Feb 7, 2023 at 11:03:47 PM">
            <a:hlinkClick r:id="" action="ppaction://media"/>
            <a:extLst>
              <a:ext uri="{FF2B5EF4-FFF2-40B4-BE49-F238E27FC236}">
                <a16:creationId xmlns:a16="http://schemas.microsoft.com/office/drawing/2014/main" id="{238AB51A-3A59-CF46-9B25-1F6A128C618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33860" y="6086334"/>
            <a:ext cx="812800" cy="812800"/>
          </a:xfrm>
          <a:prstGeom prst="rect">
            <a:avLst/>
          </a:prstGeom>
        </p:spPr>
      </p:pic>
      <p:pic>
        <p:nvPicPr>
          <p:cNvPr id="12" name="Picture 11">
            <a:extLst>
              <a:ext uri="{FF2B5EF4-FFF2-40B4-BE49-F238E27FC236}">
                <a16:creationId xmlns:a16="http://schemas.microsoft.com/office/drawing/2014/main" id="{A8024AEC-0ABA-074E-2F53-25EB8874D5DB}"/>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pic>
        <p:nvPicPr>
          <p:cNvPr id="9" name="Picture 8">
            <a:extLst>
              <a:ext uri="{FF2B5EF4-FFF2-40B4-BE49-F238E27FC236}">
                <a16:creationId xmlns:a16="http://schemas.microsoft.com/office/drawing/2014/main" id="{5F6365B2-E761-2702-598E-608A38D4126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47578" y="1472112"/>
            <a:ext cx="7772400" cy="4369650"/>
          </a:xfrm>
          <a:prstGeom prst="rect">
            <a:avLst/>
          </a:prstGeom>
        </p:spPr>
      </p:pic>
    </p:spTree>
    <p:extLst>
      <p:ext uri="{BB962C8B-B14F-4D97-AF65-F5344CB8AC3E}">
        <p14:creationId xmlns:p14="http://schemas.microsoft.com/office/powerpoint/2010/main" val="3573056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076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651740" y="2180198"/>
            <a:ext cx="11198343" cy="2365776"/>
          </a:xfrm>
          <a:prstGeom prst="rect">
            <a:avLst/>
          </a:prstGeom>
          <a:noFill/>
        </p:spPr>
        <p:txBody>
          <a:bodyPr wrap="square">
            <a:spAutoFit/>
          </a:bodyPr>
          <a:lstStyle/>
          <a:p>
            <a:pPr marL="0" algn="just" defTabSz="914400" rtl="1" eaLnBrk="1" latinLnBrk="0" hangingPunct="1">
              <a:lnSpc>
                <a:spcPts val="3580"/>
              </a:lnSpc>
            </a:pPr>
            <a:r>
              <a:rPr lang="ar-SA" sz="2400" dirty="0">
                <a:effectLst/>
                <a:latin typeface="Alexandria Light" pitchFamily="2" charset="-78"/>
                <a:cs typeface="Alexandria Light" pitchFamily="2" charset="-78"/>
              </a:rPr>
              <a:t>من خلال هذه المحاضرة تعرفنا على بعض </a:t>
            </a:r>
            <a:r>
              <a:rPr lang="ar-SA" sz="2400" dirty="0">
                <a:latin typeface="Alexandria Light" pitchFamily="2" charset="-78"/>
                <a:cs typeface="Alexandria Light" pitchFamily="2" charset="-78"/>
              </a:rPr>
              <a:t>النظريات الخاصة بتبني المستحدثات والابتكارات الحديثة من خلال ثلاث نظريات مهتمة بمعرفة الدوافع التي تجعل الأفراد مقبلين على تبني ابتكار جديد، فهمنا خصائص المجتمع من خلال الثلاث نظريات.</a:t>
            </a:r>
          </a:p>
          <a:p>
            <a:pPr marL="0" algn="just" defTabSz="914400" rtl="1" eaLnBrk="1" latinLnBrk="0" hangingPunct="1">
              <a:lnSpc>
                <a:spcPts val="3580"/>
              </a:lnSpc>
            </a:pPr>
            <a:r>
              <a:rPr lang="ar-SA" sz="2400" dirty="0">
                <a:latin typeface="Alexandria Light" pitchFamily="2" charset="-78"/>
                <a:cs typeface="Alexandria Light" pitchFamily="2" charset="-78"/>
              </a:rPr>
              <a:t>ومن هنا نجد أن عرض ابتكار جديد داخل المجتمع لابد أن يتم بطريقة صحيحة </a:t>
            </a:r>
            <a:r>
              <a:rPr lang="ar-SA" sz="2400" dirty="0" err="1">
                <a:latin typeface="Alexandria Light" pitchFamily="2" charset="-78"/>
                <a:cs typeface="Alexandria Light" pitchFamily="2" charset="-78"/>
              </a:rPr>
              <a:t>وممنهجة</a:t>
            </a:r>
            <a:r>
              <a:rPr lang="ar-SA" sz="2400" dirty="0">
                <a:latin typeface="Alexandria Light" pitchFamily="2" charset="-78"/>
                <a:cs typeface="Alexandria Light" pitchFamily="2" charset="-78"/>
              </a:rPr>
              <a:t> وإيجاد النظرية المناسبة لعرض هذا الابتكار لينتشر بسهولة داخل المجتمع.</a:t>
            </a:r>
            <a:endParaRPr lang="ar-SA" sz="2200" dirty="0">
              <a:latin typeface="Alexandria Light" pitchFamily="2" charset="-78"/>
              <a:cs typeface="Alexandria Light" pitchFamily="2" charset="-78"/>
            </a:endParaRPr>
          </a:p>
        </p:txBody>
      </p:sp>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5156" y="-14990"/>
            <a:ext cx="10532100" cy="1610200"/>
          </a:xfrm>
          <a:prstGeom prst="rect">
            <a:avLst/>
          </a:prstGeom>
        </p:spPr>
      </p:pic>
      <p:sp>
        <p:nvSpPr>
          <p:cNvPr id="7" name="TextBox 6"/>
          <p:cNvSpPr txBox="1"/>
          <p:nvPr/>
        </p:nvSpPr>
        <p:spPr>
          <a:xfrm>
            <a:off x="2693097" y="569998"/>
            <a:ext cx="7400593" cy="523220"/>
          </a:xfrm>
          <a:prstGeom prst="rect">
            <a:avLst/>
          </a:prstGeom>
          <a:noFill/>
        </p:spPr>
        <p:txBody>
          <a:bodyPr wrap="square" rtlCol="0">
            <a:spAutoFit/>
          </a:bodyPr>
          <a:lstStyle/>
          <a:p>
            <a:pPr marL="0" algn="ctr" defTabSz="914400" rtl="1" eaLnBrk="1" latinLnBrk="0" hangingPunct="1"/>
            <a:r>
              <a:rPr lang="ar-EG" sz="2800" b="1" dirty="0">
                <a:solidFill>
                  <a:schemeClr val="bg1"/>
                </a:solidFill>
                <a:effectLst/>
                <a:latin typeface="Alexandria SemiBold" pitchFamily="2" charset="-78"/>
                <a:cs typeface="Alexandria SemiBold" pitchFamily="2" charset="-78"/>
              </a:rPr>
              <a:t>الخاتمــــــة</a:t>
            </a:r>
            <a:endParaRPr lang="ar-SA" sz="2800" b="1" dirty="0">
              <a:solidFill>
                <a:schemeClr val="bg1"/>
              </a:solidFill>
              <a:effectLst/>
              <a:latin typeface="Alexandria SemiBold" pitchFamily="2" charset="-78"/>
              <a:cs typeface="Alexandria SemiBold" pitchFamily="2" charset="-78"/>
            </a:endParaRPr>
          </a:p>
        </p:txBody>
      </p:sp>
      <p:sp>
        <p:nvSpPr>
          <p:cNvPr id="8" name="TextBox 7"/>
          <p:cNvSpPr txBox="1"/>
          <p:nvPr/>
        </p:nvSpPr>
        <p:spPr>
          <a:xfrm>
            <a:off x="151344" y="52850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pic>
        <p:nvPicPr>
          <p:cNvPr id="9" name="Audio Recording Feb 7, 2023 at 11:06:56 PM" descr="Audio Recording Feb 7, 2023 at 11:06:56 PM">
            <a:hlinkClick r:id="" action="ppaction://media"/>
            <a:extLst>
              <a:ext uri="{FF2B5EF4-FFF2-40B4-BE49-F238E27FC236}">
                <a16:creationId xmlns:a16="http://schemas.microsoft.com/office/drawing/2014/main" id="{CCBFDF82-DFD7-E541-83F8-86F15CB4842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037283" y="6089316"/>
            <a:ext cx="812800" cy="812800"/>
          </a:xfrm>
          <a:prstGeom prst="rect">
            <a:avLst/>
          </a:prstGeom>
        </p:spPr>
      </p:pic>
      <p:pic>
        <p:nvPicPr>
          <p:cNvPr id="10" name="Picture 9">
            <a:extLst>
              <a:ext uri="{FF2B5EF4-FFF2-40B4-BE49-F238E27FC236}">
                <a16:creationId xmlns:a16="http://schemas.microsoft.com/office/drawing/2014/main" id="{AA5DFA7E-DDF3-FD4C-2720-111B7E573CB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1288783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876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669497" y="619033"/>
            <a:ext cx="4229043" cy="523220"/>
          </a:xfrm>
          <a:prstGeom prst="rect">
            <a:avLst/>
          </a:prstGeom>
          <a:noFill/>
        </p:spPr>
        <p:txBody>
          <a:bodyPr wrap="none" rtlCol="0">
            <a:spAutoFit/>
          </a:bodyPr>
          <a:lstStyle/>
          <a:p>
            <a:pPr algn="ctr" rtl="1"/>
            <a:r>
              <a:rPr lang="ar-SA" sz="2800" dirty="0">
                <a:solidFill>
                  <a:schemeClr val="bg1"/>
                </a:solidFill>
                <a:effectLst/>
                <a:latin typeface="Alexandria SemiBold" pitchFamily="2" charset="-78"/>
                <a:ea typeface="Calibri" panose="020F0502020204030204" pitchFamily="34" charset="0"/>
                <a:cs typeface="Alexandria SemiBold" pitchFamily="2" charset="-78"/>
              </a:rPr>
              <a:t>مراجع إضافية للمحاضرة</a:t>
            </a:r>
          </a:p>
        </p:txBody>
      </p:sp>
      <p:sp>
        <p:nvSpPr>
          <p:cNvPr id="8" name="TextBox 7"/>
          <p:cNvSpPr txBox="1"/>
          <p:nvPr/>
        </p:nvSpPr>
        <p:spPr>
          <a:xfrm>
            <a:off x="149814" y="543490"/>
            <a:ext cx="1763624" cy="523220"/>
          </a:xfrm>
          <a:prstGeom prst="rect">
            <a:avLst/>
          </a:prstGeom>
          <a:noFill/>
        </p:spPr>
        <p:txBody>
          <a:bodyPr wrap="none" rtlCol="0">
            <a:spAutoFit/>
          </a:bodyPr>
          <a:lstStyle/>
          <a:p>
            <a:pPr algn="ctr"/>
            <a:r>
              <a:rPr lang="en-US" sz="2800" dirty="0">
                <a:solidFill>
                  <a:schemeClr val="bg1"/>
                </a:solidFill>
                <a:latin typeface="Alexandria Light" pitchFamily="2" charset="-78"/>
                <a:cs typeface="Alexandria Light" pitchFamily="2" charset="-78"/>
              </a:rPr>
              <a:t>Lecture </a:t>
            </a:r>
            <a:r>
              <a:rPr lang="ar-SA" sz="2800" dirty="0">
                <a:solidFill>
                  <a:schemeClr val="bg1"/>
                </a:solidFill>
                <a:latin typeface="Alexandria Light" pitchFamily="2" charset="-78"/>
                <a:cs typeface="Alexandria Light" pitchFamily="2" charset="-78"/>
              </a:rPr>
              <a:t>٢</a:t>
            </a:r>
            <a:endParaRPr lang="en-US" sz="2800" dirty="0">
              <a:solidFill>
                <a:srgbClr val="FF9518"/>
              </a:solidFill>
              <a:latin typeface="Alexandria Light" pitchFamily="2" charset="-78"/>
              <a:cs typeface="Alexandria Light"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880532" y="1835546"/>
            <a:ext cx="10823788" cy="1754326"/>
          </a:xfrm>
          <a:prstGeom prst="rect">
            <a:avLst/>
          </a:prstGeom>
          <a:noFill/>
        </p:spPr>
        <p:txBody>
          <a:bodyPr wrap="square" rtlCol="0">
            <a:spAutoFit/>
          </a:bodyPr>
          <a:lstStyle/>
          <a:p>
            <a:pPr algn="l"/>
            <a:endParaRPr lang="ar-SA"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dirty="0">
                <a:solidFill>
                  <a:srgbClr val="0A1F61"/>
                </a:solidFill>
                <a:latin typeface="Alexandria Light" pitchFamily="2" charset="-78"/>
                <a:cs typeface="Alexandria Light" pitchFamily="2" charset="-78"/>
                <a:hlinkClick r:id="rId5"/>
              </a:rPr>
              <a:t>https://www.youtube.com/watch?v=9QnfWhtujPA</a:t>
            </a: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r>
              <a:rPr lang="en-US" dirty="0">
                <a:solidFill>
                  <a:srgbClr val="0A1F61"/>
                </a:solidFill>
                <a:latin typeface="Alexandria Light" pitchFamily="2" charset="-78"/>
                <a:cs typeface="Alexandria Light" pitchFamily="2" charset="-78"/>
                <a:hlinkClick r:id="rId6"/>
              </a:rPr>
              <a:t>https://www.youtube.com/watch?v=kxVeLlTEgtU</a:t>
            </a: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en-US" dirty="0">
              <a:solidFill>
                <a:srgbClr val="0A1F61"/>
              </a:solidFill>
              <a:latin typeface="Alexandria Light" pitchFamily="2" charset="-78"/>
              <a:cs typeface="Alexandria Light" pitchFamily="2" charset="-78"/>
            </a:endParaRPr>
          </a:p>
          <a:p>
            <a:pPr marL="285750" indent="-285750" algn="l">
              <a:buFont typeface="Arial" panose="020B0604020202020204" pitchFamily="34" charset="0"/>
              <a:buChar char="•"/>
            </a:pPr>
            <a:endParaRPr lang="ar-SA" dirty="0">
              <a:solidFill>
                <a:srgbClr val="0A1F61"/>
              </a:solidFill>
              <a:latin typeface="Alexandria Light" pitchFamily="2" charset="-78"/>
              <a:cs typeface="Alexandria Light" pitchFamily="2" charset="-78"/>
            </a:endParaRPr>
          </a:p>
        </p:txBody>
      </p:sp>
      <p:pic>
        <p:nvPicPr>
          <p:cNvPr id="9" name="Picture 8">
            <a:extLst>
              <a:ext uri="{FF2B5EF4-FFF2-40B4-BE49-F238E27FC236}">
                <a16:creationId xmlns:a16="http://schemas.microsoft.com/office/drawing/2014/main" id="{DEDFF6AE-7E51-1779-02AD-D16964B9896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2804" y="5508978"/>
            <a:ext cx="2364774" cy="954667"/>
          </a:xfrm>
          <a:prstGeom prst="rect">
            <a:avLst/>
          </a:prstGeom>
        </p:spPr>
      </p:pic>
    </p:spTree>
    <p:extLst>
      <p:ext uri="{BB962C8B-B14F-4D97-AF65-F5344CB8AC3E}">
        <p14:creationId xmlns:p14="http://schemas.microsoft.com/office/powerpoint/2010/main" val="31592213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Light" pitchFamily="2" charset="-78"/>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dirty="0">
                <a:solidFill>
                  <a:schemeClr val="bg1"/>
                </a:solidFill>
                <a:latin typeface="Alexandria Light" pitchFamily="2" charset="-78"/>
                <a:cs typeface="Alexandria Light"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Light"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84620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0D83B74-EF0B-4771-953A-37349D92F4D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342</TotalTime>
  <Words>2418</Words>
  <Application>Microsoft Macintosh PowerPoint</Application>
  <PresentationFormat>Widescreen</PresentationFormat>
  <Paragraphs>186</Paragraphs>
  <Slides>40</Slides>
  <Notes>4</Notes>
  <HiddenSlides>0</HiddenSlides>
  <MMClips>38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Alexandria ExtraBold</vt:lpstr>
      <vt:lpstr>Alexandria Light</vt:lpstr>
      <vt:lpstr>Alexandria SemiBold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Sedhom (Galala University)</cp:lastModifiedBy>
  <cp:revision>28</cp:revision>
  <dcterms:created xsi:type="dcterms:W3CDTF">2023-04-29T09:08:00Z</dcterms:created>
  <dcterms:modified xsi:type="dcterms:W3CDTF">2026-10-04T08:02:03Z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