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598" r:id="rId6"/>
    <p:sldId id="591" r:id="rId7"/>
    <p:sldId id="597" r:id="rId8"/>
    <p:sldId id="592" r:id="rId9"/>
    <p:sldId id="570" r:id="rId10"/>
    <p:sldId id="445" r:id="rId11"/>
    <p:sldId id="571" r:id="rId12"/>
    <p:sldId id="572" r:id="rId13"/>
    <p:sldId id="573" r:id="rId14"/>
    <p:sldId id="574" r:id="rId15"/>
    <p:sldId id="502" r:id="rId16"/>
    <p:sldId id="500" r:id="rId17"/>
    <p:sldId id="511" r:id="rId18"/>
    <p:sldId id="576" r:id="rId19"/>
    <p:sldId id="579" r:id="rId20"/>
    <p:sldId id="580" r:id="rId21"/>
    <p:sldId id="581" r:id="rId22"/>
    <p:sldId id="577" r:id="rId23"/>
    <p:sldId id="578" r:id="rId24"/>
    <p:sldId id="582" r:id="rId25"/>
    <p:sldId id="583" r:id="rId26"/>
    <p:sldId id="584" r:id="rId27"/>
    <p:sldId id="585" r:id="rId28"/>
    <p:sldId id="586" r:id="rId29"/>
    <p:sldId id="587" r:id="rId30"/>
    <p:sldId id="588" r:id="rId31"/>
    <p:sldId id="589" r:id="rId32"/>
    <p:sldId id="593" r:id="rId33"/>
    <p:sldId id="590" r:id="rId34"/>
    <p:sldId id="509" r:id="rId35"/>
    <p:sldId id="594" r:id="rId36"/>
    <p:sldId id="596" r:id="rId37"/>
    <p:sldId id="261" r:id="rId38"/>
    <p:sldId id="266" r:id="rId39"/>
    <p:sldId id="562" r:id="rId40"/>
    <p:sldId id="563" r:id="rId41"/>
    <p:sldId id="503" r:id="rId42"/>
    <p:sldId id="595" r:id="rId43"/>
    <p:sldId id="510"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8"/>
            <p14:sldId id="591"/>
            <p14:sldId id="597"/>
            <p14:sldId id="592"/>
            <p14:sldId id="570"/>
            <p14:sldId id="445"/>
            <p14:sldId id="571"/>
            <p14:sldId id="572"/>
            <p14:sldId id="573"/>
            <p14:sldId id="574"/>
            <p14:sldId id="502"/>
            <p14:sldId id="500"/>
            <p14:sldId id="511"/>
            <p14:sldId id="576"/>
            <p14:sldId id="579"/>
            <p14:sldId id="580"/>
            <p14:sldId id="581"/>
            <p14:sldId id="577"/>
            <p14:sldId id="578"/>
            <p14:sldId id="582"/>
            <p14:sldId id="583"/>
            <p14:sldId id="584"/>
            <p14:sldId id="585"/>
            <p14:sldId id="586"/>
            <p14:sldId id="587"/>
            <p14:sldId id="588"/>
            <p14:sldId id="589"/>
            <p14:sldId id="593"/>
            <p14:sldId id="590"/>
            <p14:sldId id="509"/>
            <p14:sldId id="594"/>
            <p14:sldId id="596"/>
            <p14:sldId id="261"/>
            <p14:sldId id="266"/>
            <p14:sldId id="562"/>
            <p14:sldId id="563"/>
            <p14:sldId id="503"/>
            <p14:sldId id="595"/>
            <p14:sldId id="510"/>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096"/>
    <p:restoredTop sz="93652" autoAdjust="0"/>
  </p:normalViewPr>
  <p:slideViewPr>
    <p:cSldViewPr snapToGrid="0">
      <p:cViewPr varScale="1">
        <p:scale>
          <a:sx n="96" d="100"/>
          <a:sy n="96" d="100"/>
        </p:scale>
        <p:origin x="176" y="5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EE6409-6E58-6345-9A3F-D063C22E009E}" type="doc">
      <dgm:prSet loTypeId="urn:microsoft.com/office/officeart/2005/8/layout/pyramid4" loCatId="" qsTypeId="urn:microsoft.com/office/officeart/2005/8/quickstyle/3d3" qsCatId="3D" csTypeId="urn:microsoft.com/office/officeart/2005/8/colors/accent6_4" csCatId="accent6" phldr="1"/>
      <dgm:spPr/>
      <dgm:t>
        <a:bodyPr/>
        <a:lstStyle/>
        <a:p>
          <a:endParaRPr lang="en-US"/>
        </a:p>
      </dgm:t>
    </dgm:pt>
    <dgm:pt modelId="{13C34AC8-54ED-834F-80AB-F88E7D89E295}">
      <dgm:prSet phldrT="[Text]" custT="1"/>
      <dgm:spPr/>
      <dgm:t>
        <a:bodyPr/>
        <a:lstStyle/>
        <a:p>
          <a:pPr rtl="1"/>
          <a:r>
            <a:rPr lang="ar-SA" sz="1800" b="1" dirty="0">
              <a:latin typeface="Al-Jazeera-Arabic" pitchFamily="2" charset="-78"/>
              <a:cs typeface="Al-Jazeera-Arabic" pitchFamily="2" charset="-78"/>
            </a:rPr>
            <a:t>العلاقات العامة</a:t>
          </a:r>
          <a:endParaRPr lang="en-US" sz="1800" b="1" dirty="0">
            <a:latin typeface="Al-Jazeera-Arabic" pitchFamily="2" charset="-78"/>
            <a:cs typeface="Al-Jazeera-Arabic" pitchFamily="2" charset="-78"/>
          </a:endParaRPr>
        </a:p>
      </dgm:t>
    </dgm:pt>
    <dgm:pt modelId="{55C2FCF6-1870-9042-A9CF-6E295DF8E407}" type="parTrans" cxnId="{4DEB49E9-0604-264E-847D-49EC359C5422}">
      <dgm:prSet/>
      <dgm:spPr/>
      <dgm:t>
        <a:bodyPr/>
        <a:lstStyle/>
        <a:p>
          <a:endParaRPr lang="en-US" sz="2400" b="1"/>
        </a:p>
      </dgm:t>
    </dgm:pt>
    <dgm:pt modelId="{A3C76762-2A34-8C4C-B28C-EF5A9C7D6F7D}" type="sibTrans" cxnId="{4DEB49E9-0604-264E-847D-49EC359C5422}">
      <dgm:prSet/>
      <dgm:spPr/>
      <dgm:t>
        <a:bodyPr/>
        <a:lstStyle/>
        <a:p>
          <a:endParaRPr lang="en-US" sz="2400" b="1"/>
        </a:p>
      </dgm:t>
    </dgm:pt>
    <dgm:pt modelId="{6371F58E-61FD-C140-998F-954814409F0C}">
      <dgm:prSet phldrT="[Text]" custT="1"/>
      <dgm:spPr/>
      <dgm:t>
        <a:bodyPr/>
        <a:lstStyle/>
        <a:p>
          <a:pPr rtl="1"/>
          <a:r>
            <a:rPr lang="ar-SA" sz="2000" b="1" dirty="0">
              <a:latin typeface="Al-Jazeera-Arabic" pitchFamily="2" charset="-78"/>
              <a:cs typeface="Al-Jazeera-Arabic" pitchFamily="2" charset="-78"/>
            </a:rPr>
            <a:t>التسويق</a:t>
          </a:r>
          <a:endParaRPr lang="en-US" sz="2000" b="1" dirty="0">
            <a:latin typeface="Al-Jazeera-Arabic" pitchFamily="2" charset="-78"/>
            <a:cs typeface="Al-Jazeera-Arabic" pitchFamily="2" charset="-78"/>
          </a:endParaRPr>
        </a:p>
      </dgm:t>
    </dgm:pt>
    <dgm:pt modelId="{21CDECAC-79AA-284B-8907-75BD4DB6498B}" type="parTrans" cxnId="{0637364B-7055-3042-8538-3152116BDA4C}">
      <dgm:prSet/>
      <dgm:spPr/>
      <dgm:t>
        <a:bodyPr/>
        <a:lstStyle/>
        <a:p>
          <a:endParaRPr lang="en-US" sz="2400" b="1"/>
        </a:p>
      </dgm:t>
    </dgm:pt>
    <dgm:pt modelId="{E50DD1A8-617D-F048-9C33-D6C01B3FD294}" type="sibTrans" cxnId="{0637364B-7055-3042-8538-3152116BDA4C}">
      <dgm:prSet/>
      <dgm:spPr/>
      <dgm:t>
        <a:bodyPr/>
        <a:lstStyle/>
        <a:p>
          <a:endParaRPr lang="en-US" sz="2400" b="1"/>
        </a:p>
      </dgm:t>
    </dgm:pt>
    <dgm:pt modelId="{60533153-EC4D-DB41-800D-A8E07057DBC9}">
      <dgm:prSet phldrT="[Text]" custT="1"/>
      <dgm:spPr/>
      <dgm:t>
        <a:bodyPr/>
        <a:lstStyle/>
        <a:p>
          <a:pPr rtl="1"/>
          <a:r>
            <a:rPr lang="ar-SA" sz="2000" b="1" dirty="0">
              <a:latin typeface="Al-Jazeera-Arabic" pitchFamily="2" charset="-78"/>
              <a:cs typeface="Al-Jazeera-Arabic" pitchFamily="2" charset="-78"/>
            </a:rPr>
            <a:t>التسويق</a:t>
          </a:r>
        </a:p>
        <a:p>
          <a:pPr rtl="1"/>
          <a:r>
            <a:rPr lang="ar-SA" sz="2000" b="1" dirty="0">
              <a:latin typeface="Al-Jazeera-Arabic" pitchFamily="2" charset="-78"/>
              <a:cs typeface="Al-Jazeera-Arabic" pitchFamily="2" charset="-78"/>
            </a:rPr>
            <a:t>للمؤسسة</a:t>
          </a:r>
          <a:endParaRPr lang="en-US" sz="2000" b="1" dirty="0">
            <a:latin typeface="Al-Jazeera-Arabic" pitchFamily="2" charset="-78"/>
            <a:cs typeface="Al-Jazeera-Arabic" pitchFamily="2" charset="-78"/>
          </a:endParaRPr>
        </a:p>
      </dgm:t>
    </dgm:pt>
    <dgm:pt modelId="{59648FE4-BC20-5D46-8483-CE8291918F8A}" type="parTrans" cxnId="{2499658F-6AD5-824D-8B1E-3251E336FE2D}">
      <dgm:prSet/>
      <dgm:spPr/>
      <dgm:t>
        <a:bodyPr/>
        <a:lstStyle/>
        <a:p>
          <a:endParaRPr lang="en-US" sz="2400" b="1"/>
        </a:p>
      </dgm:t>
    </dgm:pt>
    <dgm:pt modelId="{C9C1672C-B03C-E94A-B672-1995770BF819}" type="sibTrans" cxnId="{2499658F-6AD5-824D-8B1E-3251E336FE2D}">
      <dgm:prSet/>
      <dgm:spPr/>
      <dgm:t>
        <a:bodyPr/>
        <a:lstStyle/>
        <a:p>
          <a:endParaRPr lang="en-US" sz="2400" b="1"/>
        </a:p>
      </dgm:t>
    </dgm:pt>
    <dgm:pt modelId="{24670E5E-C6BD-1341-9E93-D0AE45A73C23}">
      <dgm:prSet phldrT="[Text]" custT="1"/>
      <dgm:spPr/>
      <dgm:t>
        <a:bodyPr/>
        <a:lstStyle/>
        <a:p>
          <a:pPr rtl="1"/>
          <a:r>
            <a:rPr lang="ar-SA" sz="2000" b="1" dirty="0">
              <a:latin typeface="Al-Jazeera-Arabic" pitchFamily="2" charset="-78"/>
              <a:cs typeface="Al-Jazeera-Arabic" pitchFamily="2" charset="-78"/>
            </a:rPr>
            <a:t>الإعلان </a:t>
          </a:r>
          <a:endParaRPr lang="en-US" sz="2000" b="1" dirty="0">
            <a:latin typeface="Al-Jazeera-Arabic" pitchFamily="2" charset="-78"/>
            <a:cs typeface="Al-Jazeera-Arabic" pitchFamily="2" charset="-78"/>
          </a:endParaRPr>
        </a:p>
      </dgm:t>
    </dgm:pt>
    <dgm:pt modelId="{1D2A5BAC-B178-2A4C-A03A-1E427FD97287}" type="parTrans" cxnId="{201FDBBC-3006-A440-89C2-D42262E4A7AE}">
      <dgm:prSet/>
      <dgm:spPr/>
      <dgm:t>
        <a:bodyPr/>
        <a:lstStyle/>
        <a:p>
          <a:endParaRPr lang="en-US" sz="2400" b="1"/>
        </a:p>
      </dgm:t>
    </dgm:pt>
    <dgm:pt modelId="{7B90A2F6-5E62-8443-9CA0-93E85A6CC2C4}" type="sibTrans" cxnId="{201FDBBC-3006-A440-89C2-D42262E4A7AE}">
      <dgm:prSet/>
      <dgm:spPr/>
      <dgm:t>
        <a:bodyPr/>
        <a:lstStyle/>
        <a:p>
          <a:endParaRPr lang="en-US" sz="2400" b="1"/>
        </a:p>
      </dgm:t>
    </dgm:pt>
    <dgm:pt modelId="{5EC792CB-1B23-5145-8851-0E95C499543F}" type="pres">
      <dgm:prSet presAssocID="{90EE6409-6E58-6345-9A3F-D063C22E009E}" presName="compositeShape" presStyleCnt="0">
        <dgm:presLayoutVars>
          <dgm:chMax val="9"/>
          <dgm:dir/>
          <dgm:resizeHandles val="exact"/>
        </dgm:presLayoutVars>
      </dgm:prSet>
      <dgm:spPr/>
    </dgm:pt>
    <dgm:pt modelId="{3D31B906-841A-4146-8DB2-ED522963AFB9}" type="pres">
      <dgm:prSet presAssocID="{90EE6409-6E58-6345-9A3F-D063C22E009E}" presName="triangle1" presStyleLbl="node1" presStyleIdx="0" presStyleCnt="4">
        <dgm:presLayoutVars>
          <dgm:bulletEnabled val="1"/>
        </dgm:presLayoutVars>
      </dgm:prSet>
      <dgm:spPr/>
    </dgm:pt>
    <dgm:pt modelId="{171F8425-466B-E240-BCF5-F761C5EDBEFC}" type="pres">
      <dgm:prSet presAssocID="{90EE6409-6E58-6345-9A3F-D063C22E009E}" presName="triangle2" presStyleLbl="node1" presStyleIdx="1" presStyleCnt="4">
        <dgm:presLayoutVars>
          <dgm:bulletEnabled val="1"/>
        </dgm:presLayoutVars>
      </dgm:prSet>
      <dgm:spPr/>
    </dgm:pt>
    <dgm:pt modelId="{42C28FA2-8E27-D248-9459-B2BF3F844452}" type="pres">
      <dgm:prSet presAssocID="{90EE6409-6E58-6345-9A3F-D063C22E009E}" presName="triangle3" presStyleLbl="node1" presStyleIdx="2" presStyleCnt="4" custScaleX="121697" custLinFactNeighborX="1314">
        <dgm:presLayoutVars>
          <dgm:bulletEnabled val="1"/>
        </dgm:presLayoutVars>
      </dgm:prSet>
      <dgm:spPr/>
    </dgm:pt>
    <dgm:pt modelId="{70D401FA-1D13-3647-AAAA-108ED84CDA14}" type="pres">
      <dgm:prSet presAssocID="{90EE6409-6E58-6345-9A3F-D063C22E009E}" presName="triangle4" presStyleLbl="node1" presStyleIdx="3" presStyleCnt="4">
        <dgm:presLayoutVars>
          <dgm:bulletEnabled val="1"/>
        </dgm:presLayoutVars>
      </dgm:prSet>
      <dgm:spPr/>
    </dgm:pt>
  </dgm:ptLst>
  <dgm:cxnLst>
    <dgm:cxn modelId="{D9352908-57DA-3F49-B4F5-7B0FB22A0C93}" type="presOf" srcId="{6371F58E-61FD-C140-998F-954814409F0C}" destId="{171F8425-466B-E240-BCF5-F761C5EDBEFC}" srcOrd="0" destOrd="0" presId="urn:microsoft.com/office/officeart/2005/8/layout/pyramid4"/>
    <dgm:cxn modelId="{7562C921-CFD4-0C4F-A26F-8027B060E772}" type="presOf" srcId="{90EE6409-6E58-6345-9A3F-D063C22E009E}" destId="{5EC792CB-1B23-5145-8851-0E95C499543F}" srcOrd="0" destOrd="0" presId="urn:microsoft.com/office/officeart/2005/8/layout/pyramid4"/>
    <dgm:cxn modelId="{F7AA0627-32F7-1B4C-A6B4-DC04B9520AB7}" type="presOf" srcId="{60533153-EC4D-DB41-800D-A8E07057DBC9}" destId="{42C28FA2-8E27-D248-9459-B2BF3F844452}" srcOrd="0" destOrd="0" presId="urn:microsoft.com/office/officeart/2005/8/layout/pyramid4"/>
    <dgm:cxn modelId="{7AB1AF3E-660C-AE47-8161-AADD206984EC}" type="presOf" srcId="{13C34AC8-54ED-834F-80AB-F88E7D89E295}" destId="{3D31B906-841A-4146-8DB2-ED522963AFB9}" srcOrd="0" destOrd="0" presId="urn:microsoft.com/office/officeart/2005/8/layout/pyramid4"/>
    <dgm:cxn modelId="{0637364B-7055-3042-8538-3152116BDA4C}" srcId="{90EE6409-6E58-6345-9A3F-D063C22E009E}" destId="{6371F58E-61FD-C140-998F-954814409F0C}" srcOrd="1" destOrd="0" parTransId="{21CDECAC-79AA-284B-8907-75BD4DB6498B}" sibTransId="{E50DD1A8-617D-F048-9C33-D6C01B3FD294}"/>
    <dgm:cxn modelId="{51D19F52-556D-A94A-8376-5F7F3697FD5E}" type="presOf" srcId="{24670E5E-C6BD-1341-9E93-D0AE45A73C23}" destId="{70D401FA-1D13-3647-AAAA-108ED84CDA14}" srcOrd="0" destOrd="0" presId="urn:microsoft.com/office/officeart/2005/8/layout/pyramid4"/>
    <dgm:cxn modelId="{2499658F-6AD5-824D-8B1E-3251E336FE2D}" srcId="{90EE6409-6E58-6345-9A3F-D063C22E009E}" destId="{60533153-EC4D-DB41-800D-A8E07057DBC9}" srcOrd="2" destOrd="0" parTransId="{59648FE4-BC20-5D46-8483-CE8291918F8A}" sibTransId="{C9C1672C-B03C-E94A-B672-1995770BF819}"/>
    <dgm:cxn modelId="{201FDBBC-3006-A440-89C2-D42262E4A7AE}" srcId="{90EE6409-6E58-6345-9A3F-D063C22E009E}" destId="{24670E5E-C6BD-1341-9E93-D0AE45A73C23}" srcOrd="3" destOrd="0" parTransId="{1D2A5BAC-B178-2A4C-A03A-1E427FD97287}" sibTransId="{7B90A2F6-5E62-8443-9CA0-93E85A6CC2C4}"/>
    <dgm:cxn modelId="{4DEB49E9-0604-264E-847D-49EC359C5422}" srcId="{90EE6409-6E58-6345-9A3F-D063C22E009E}" destId="{13C34AC8-54ED-834F-80AB-F88E7D89E295}" srcOrd="0" destOrd="0" parTransId="{55C2FCF6-1870-9042-A9CF-6E295DF8E407}" sibTransId="{A3C76762-2A34-8C4C-B28C-EF5A9C7D6F7D}"/>
    <dgm:cxn modelId="{344CAC34-FC09-484D-8291-453ED8840999}" type="presParOf" srcId="{5EC792CB-1B23-5145-8851-0E95C499543F}" destId="{3D31B906-841A-4146-8DB2-ED522963AFB9}" srcOrd="0" destOrd="0" presId="urn:microsoft.com/office/officeart/2005/8/layout/pyramid4"/>
    <dgm:cxn modelId="{C484B67F-ECB7-6049-AEBB-0BBFC0F00FC9}" type="presParOf" srcId="{5EC792CB-1B23-5145-8851-0E95C499543F}" destId="{171F8425-466B-E240-BCF5-F761C5EDBEFC}" srcOrd="1" destOrd="0" presId="urn:microsoft.com/office/officeart/2005/8/layout/pyramid4"/>
    <dgm:cxn modelId="{DE343E4A-786E-9C46-97F4-B32CF6C4C620}" type="presParOf" srcId="{5EC792CB-1B23-5145-8851-0E95C499543F}" destId="{42C28FA2-8E27-D248-9459-B2BF3F844452}" srcOrd="2" destOrd="0" presId="urn:microsoft.com/office/officeart/2005/8/layout/pyramid4"/>
    <dgm:cxn modelId="{738E5C48-7BC1-F042-A362-BE168B25871C}" type="presParOf" srcId="{5EC792CB-1B23-5145-8851-0E95C499543F}" destId="{70D401FA-1D13-3647-AAAA-108ED84CDA14}" srcOrd="3" destOrd="0" presId="urn:microsoft.com/office/officeart/2005/8/layout/pyramid4"/>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4FA300C-C0D2-3048-8488-F0D79E0BD830}" type="doc">
      <dgm:prSet loTypeId="urn:microsoft.com/office/officeart/2005/8/layout/default" loCatId="" qsTypeId="urn:microsoft.com/office/officeart/2005/8/quickstyle/simple1" qsCatId="simple" csTypeId="urn:microsoft.com/office/officeart/2005/8/colors/colorful5" csCatId="colorful" phldr="1"/>
      <dgm:spPr/>
      <dgm:t>
        <a:bodyPr/>
        <a:lstStyle/>
        <a:p>
          <a:endParaRPr lang="en-US"/>
        </a:p>
      </dgm:t>
    </dgm:pt>
    <dgm:pt modelId="{527A70C4-9AC9-C840-8602-7EFBA73780C3}">
      <dgm:prSet phldrT="[Text]" custT="1"/>
      <dgm:spPr/>
      <dgm:t>
        <a:bodyPr/>
        <a:lstStyle/>
        <a:p>
          <a:pPr rtl="1"/>
          <a:r>
            <a:rPr lang="ar-SA" sz="1600" dirty="0">
              <a:latin typeface="Alexandria" pitchFamily="2" charset="-78"/>
              <a:cs typeface="Alexandria" pitchFamily="2" charset="-78"/>
            </a:rPr>
            <a:t>القدرة على جذب أفضل العناصر</a:t>
          </a:r>
          <a:endParaRPr lang="en-US" sz="1600" dirty="0">
            <a:latin typeface="Alexandria" pitchFamily="2" charset="-78"/>
            <a:cs typeface="Alexandria" pitchFamily="2" charset="-78"/>
          </a:endParaRPr>
        </a:p>
      </dgm:t>
    </dgm:pt>
    <dgm:pt modelId="{C8A22601-FF81-154C-BA0F-5AB271AFB2E8}" type="parTrans" cxnId="{16B785C8-B55C-7F48-9643-89884D8B2D53}">
      <dgm:prSet/>
      <dgm:spPr/>
      <dgm:t>
        <a:bodyPr/>
        <a:lstStyle/>
        <a:p>
          <a:endParaRPr lang="en-US" sz="1600">
            <a:latin typeface="Alexandria" pitchFamily="2" charset="-78"/>
            <a:cs typeface="Alexandria" pitchFamily="2" charset="-78"/>
          </a:endParaRPr>
        </a:p>
      </dgm:t>
    </dgm:pt>
    <dgm:pt modelId="{B6EA3142-D15C-644E-875F-FA7C35D22EA3}" type="sibTrans" cxnId="{16B785C8-B55C-7F48-9643-89884D8B2D53}">
      <dgm:prSet/>
      <dgm:spPr/>
      <dgm:t>
        <a:bodyPr/>
        <a:lstStyle/>
        <a:p>
          <a:endParaRPr lang="en-US" sz="1600">
            <a:latin typeface="Alexandria" pitchFamily="2" charset="-78"/>
            <a:cs typeface="Alexandria" pitchFamily="2" charset="-78"/>
          </a:endParaRPr>
        </a:p>
      </dgm:t>
    </dgm:pt>
    <dgm:pt modelId="{C5705DDF-F428-2640-84FF-36243BE8D0FD}">
      <dgm:prSet phldrT="[Text]" custT="1"/>
      <dgm:spPr/>
      <dgm:t>
        <a:bodyPr/>
        <a:lstStyle/>
        <a:p>
          <a:pPr rtl="1"/>
          <a:r>
            <a:rPr lang="ar-SA" sz="1600" dirty="0">
              <a:latin typeface="Alexandria" pitchFamily="2" charset="-78"/>
              <a:cs typeface="Alexandria" pitchFamily="2" charset="-78"/>
            </a:rPr>
            <a:t>سهولة الحصول على تمويل واستثمارات</a:t>
          </a:r>
          <a:endParaRPr lang="en-US" sz="1600" dirty="0">
            <a:latin typeface="Alexandria" pitchFamily="2" charset="-78"/>
            <a:cs typeface="Alexandria" pitchFamily="2" charset="-78"/>
          </a:endParaRPr>
        </a:p>
      </dgm:t>
    </dgm:pt>
    <dgm:pt modelId="{4214E034-0636-494A-B0DF-402D76F01868}" type="parTrans" cxnId="{B320D051-B79C-8343-B613-3F97204BAC8A}">
      <dgm:prSet/>
      <dgm:spPr/>
      <dgm:t>
        <a:bodyPr/>
        <a:lstStyle/>
        <a:p>
          <a:endParaRPr lang="en-US" sz="1600">
            <a:latin typeface="Alexandria" pitchFamily="2" charset="-78"/>
            <a:cs typeface="Alexandria" pitchFamily="2" charset="-78"/>
          </a:endParaRPr>
        </a:p>
      </dgm:t>
    </dgm:pt>
    <dgm:pt modelId="{DFC4C1F8-BB38-544D-BAF7-98A60CF186C0}" type="sibTrans" cxnId="{B320D051-B79C-8343-B613-3F97204BAC8A}">
      <dgm:prSet/>
      <dgm:spPr/>
      <dgm:t>
        <a:bodyPr/>
        <a:lstStyle/>
        <a:p>
          <a:endParaRPr lang="en-US" sz="1600">
            <a:latin typeface="Alexandria" pitchFamily="2" charset="-78"/>
            <a:cs typeface="Alexandria" pitchFamily="2" charset="-78"/>
          </a:endParaRPr>
        </a:p>
      </dgm:t>
    </dgm:pt>
    <dgm:pt modelId="{BDA995CE-720A-004B-8EB1-C3DE095223D5}">
      <dgm:prSet phldrT="[Text]" custT="1"/>
      <dgm:spPr/>
      <dgm:t>
        <a:bodyPr/>
        <a:lstStyle/>
        <a:p>
          <a:pPr rtl="1"/>
          <a:r>
            <a:rPr lang="ar-SA" sz="1600" dirty="0">
              <a:latin typeface="Alexandria" pitchFamily="2" charset="-78"/>
              <a:cs typeface="Alexandria" pitchFamily="2" charset="-78"/>
            </a:rPr>
            <a:t>الحفاظ على ولاء العملاء وثقتهم</a:t>
          </a:r>
          <a:endParaRPr lang="en-US" sz="1600" dirty="0">
            <a:latin typeface="Alexandria" pitchFamily="2" charset="-78"/>
            <a:cs typeface="Alexandria" pitchFamily="2" charset="-78"/>
          </a:endParaRPr>
        </a:p>
      </dgm:t>
    </dgm:pt>
    <dgm:pt modelId="{07ADCE73-02C1-6844-B36E-F7D715A0A3D8}" type="parTrans" cxnId="{1466EEC4-437A-A545-B747-9E60FC9504E6}">
      <dgm:prSet/>
      <dgm:spPr/>
      <dgm:t>
        <a:bodyPr/>
        <a:lstStyle/>
        <a:p>
          <a:endParaRPr lang="en-US" sz="1600">
            <a:latin typeface="Alexandria" pitchFamily="2" charset="-78"/>
            <a:cs typeface="Alexandria" pitchFamily="2" charset="-78"/>
          </a:endParaRPr>
        </a:p>
      </dgm:t>
    </dgm:pt>
    <dgm:pt modelId="{5318BC79-22FA-1F47-90D7-C0E30923956E}" type="sibTrans" cxnId="{1466EEC4-437A-A545-B747-9E60FC9504E6}">
      <dgm:prSet/>
      <dgm:spPr/>
      <dgm:t>
        <a:bodyPr/>
        <a:lstStyle/>
        <a:p>
          <a:endParaRPr lang="en-US" sz="1600">
            <a:latin typeface="Alexandria" pitchFamily="2" charset="-78"/>
            <a:cs typeface="Alexandria" pitchFamily="2" charset="-78"/>
          </a:endParaRPr>
        </a:p>
      </dgm:t>
    </dgm:pt>
    <dgm:pt modelId="{D1D747EF-D270-5947-8D07-92513D11F523}">
      <dgm:prSet phldrT="[Text]" custT="1"/>
      <dgm:spPr/>
      <dgm:t>
        <a:bodyPr/>
        <a:lstStyle/>
        <a:p>
          <a:pPr rtl="1"/>
          <a:r>
            <a:rPr lang="ar-SA" sz="1600" dirty="0">
              <a:latin typeface="Alexandria" pitchFamily="2" charset="-78"/>
              <a:cs typeface="Alexandria" pitchFamily="2" charset="-78"/>
            </a:rPr>
            <a:t>إدارة الأزمات وتقليل آثارها</a:t>
          </a:r>
          <a:endParaRPr lang="en-US" sz="1600" dirty="0">
            <a:latin typeface="Alexandria" pitchFamily="2" charset="-78"/>
            <a:cs typeface="Alexandria" pitchFamily="2" charset="-78"/>
          </a:endParaRPr>
        </a:p>
      </dgm:t>
    </dgm:pt>
    <dgm:pt modelId="{F0943CB4-9B63-704D-B829-BB8589472575}" type="parTrans" cxnId="{1D70B9F3-0F00-A44D-AE93-2205FFB4C72B}">
      <dgm:prSet/>
      <dgm:spPr/>
      <dgm:t>
        <a:bodyPr/>
        <a:lstStyle/>
        <a:p>
          <a:endParaRPr lang="en-US" sz="1600">
            <a:latin typeface="Alexandria" pitchFamily="2" charset="-78"/>
            <a:cs typeface="Alexandria" pitchFamily="2" charset="-78"/>
          </a:endParaRPr>
        </a:p>
      </dgm:t>
    </dgm:pt>
    <dgm:pt modelId="{6991EF83-AD33-A844-89EE-36F0E4F06135}" type="sibTrans" cxnId="{1D70B9F3-0F00-A44D-AE93-2205FFB4C72B}">
      <dgm:prSet/>
      <dgm:spPr/>
      <dgm:t>
        <a:bodyPr/>
        <a:lstStyle/>
        <a:p>
          <a:endParaRPr lang="en-US" sz="1600">
            <a:latin typeface="Alexandria" pitchFamily="2" charset="-78"/>
            <a:cs typeface="Alexandria" pitchFamily="2" charset="-78"/>
          </a:endParaRPr>
        </a:p>
      </dgm:t>
    </dgm:pt>
    <dgm:pt modelId="{0DA0A797-01CF-CA48-9478-F30B15BE3EE6}">
      <dgm:prSet phldrT="[Text]" custT="1"/>
      <dgm:spPr/>
      <dgm:t>
        <a:bodyPr/>
        <a:lstStyle/>
        <a:p>
          <a:pPr rtl="1"/>
          <a:r>
            <a:rPr lang="ar-SA" sz="1600" dirty="0">
              <a:latin typeface="Alexandria" pitchFamily="2" charset="-78"/>
              <a:cs typeface="Alexandria" pitchFamily="2" charset="-78"/>
            </a:rPr>
            <a:t>التأثير على صانعي القرار</a:t>
          </a:r>
          <a:endParaRPr lang="en-US" sz="1600" dirty="0">
            <a:latin typeface="Alexandria" pitchFamily="2" charset="-78"/>
            <a:cs typeface="Alexandria" pitchFamily="2" charset="-78"/>
          </a:endParaRPr>
        </a:p>
      </dgm:t>
    </dgm:pt>
    <dgm:pt modelId="{EBC49109-7CE9-FA4F-93E1-EB7E52E5E0E3}" type="parTrans" cxnId="{21355417-68B8-B744-85B5-FFE2E8703144}">
      <dgm:prSet/>
      <dgm:spPr/>
      <dgm:t>
        <a:bodyPr/>
        <a:lstStyle/>
        <a:p>
          <a:endParaRPr lang="en-US" sz="1600">
            <a:latin typeface="Alexandria" pitchFamily="2" charset="-78"/>
            <a:cs typeface="Alexandria" pitchFamily="2" charset="-78"/>
          </a:endParaRPr>
        </a:p>
      </dgm:t>
    </dgm:pt>
    <dgm:pt modelId="{2406B16B-6ECE-1343-B9A8-A2132BA84646}" type="sibTrans" cxnId="{21355417-68B8-B744-85B5-FFE2E8703144}">
      <dgm:prSet/>
      <dgm:spPr/>
      <dgm:t>
        <a:bodyPr/>
        <a:lstStyle/>
        <a:p>
          <a:endParaRPr lang="en-US" sz="1600">
            <a:latin typeface="Alexandria" pitchFamily="2" charset="-78"/>
            <a:cs typeface="Alexandria" pitchFamily="2" charset="-78"/>
          </a:endParaRPr>
        </a:p>
      </dgm:t>
    </dgm:pt>
    <dgm:pt modelId="{5DD69A77-8184-3B47-8FC5-FFBE50ACCE94}" type="pres">
      <dgm:prSet presAssocID="{84FA300C-C0D2-3048-8488-F0D79E0BD830}" presName="diagram" presStyleCnt="0">
        <dgm:presLayoutVars>
          <dgm:dir/>
          <dgm:resizeHandles val="exact"/>
        </dgm:presLayoutVars>
      </dgm:prSet>
      <dgm:spPr/>
    </dgm:pt>
    <dgm:pt modelId="{3E5CC3B3-82E3-AF46-8FAD-678634654E95}" type="pres">
      <dgm:prSet presAssocID="{527A70C4-9AC9-C840-8602-7EFBA73780C3}" presName="node" presStyleLbl="node1" presStyleIdx="0" presStyleCnt="5">
        <dgm:presLayoutVars>
          <dgm:bulletEnabled val="1"/>
        </dgm:presLayoutVars>
      </dgm:prSet>
      <dgm:spPr/>
    </dgm:pt>
    <dgm:pt modelId="{E30846D0-B891-A04A-A3EA-834B429217D9}" type="pres">
      <dgm:prSet presAssocID="{B6EA3142-D15C-644E-875F-FA7C35D22EA3}" presName="sibTrans" presStyleCnt="0"/>
      <dgm:spPr/>
    </dgm:pt>
    <dgm:pt modelId="{70866852-BEDB-2F4C-8224-78003B3DFFD9}" type="pres">
      <dgm:prSet presAssocID="{C5705DDF-F428-2640-84FF-36243BE8D0FD}" presName="node" presStyleLbl="node1" presStyleIdx="1" presStyleCnt="5">
        <dgm:presLayoutVars>
          <dgm:bulletEnabled val="1"/>
        </dgm:presLayoutVars>
      </dgm:prSet>
      <dgm:spPr/>
    </dgm:pt>
    <dgm:pt modelId="{42C756E5-7893-1D47-964D-99B413319F8D}" type="pres">
      <dgm:prSet presAssocID="{DFC4C1F8-BB38-544D-BAF7-98A60CF186C0}" presName="sibTrans" presStyleCnt="0"/>
      <dgm:spPr/>
    </dgm:pt>
    <dgm:pt modelId="{9C211954-8FF8-B647-9B8D-7546A95939DF}" type="pres">
      <dgm:prSet presAssocID="{BDA995CE-720A-004B-8EB1-C3DE095223D5}" presName="node" presStyleLbl="node1" presStyleIdx="2" presStyleCnt="5">
        <dgm:presLayoutVars>
          <dgm:bulletEnabled val="1"/>
        </dgm:presLayoutVars>
      </dgm:prSet>
      <dgm:spPr/>
    </dgm:pt>
    <dgm:pt modelId="{A97439E3-AE79-A340-BD85-F733C941BC59}" type="pres">
      <dgm:prSet presAssocID="{5318BC79-22FA-1F47-90D7-C0E30923956E}" presName="sibTrans" presStyleCnt="0"/>
      <dgm:spPr/>
    </dgm:pt>
    <dgm:pt modelId="{FE394522-B2E9-F340-8E62-AF866A7EE221}" type="pres">
      <dgm:prSet presAssocID="{D1D747EF-D270-5947-8D07-92513D11F523}" presName="node" presStyleLbl="node1" presStyleIdx="3" presStyleCnt="5">
        <dgm:presLayoutVars>
          <dgm:bulletEnabled val="1"/>
        </dgm:presLayoutVars>
      </dgm:prSet>
      <dgm:spPr/>
    </dgm:pt>
    <dgm:pt modelId="{91B73113-CBB1-C541-A477-D8213F458D2B}" type="pres">
      <dgm:prSet presAssocID="{6991EF83-AD33-A844-89EE-36F0E4F06135}" presName="sibTrans" presStyleCnt="0"/>
      <dgm:spPr/>
    </dgm:pt>
    <dgm:pt modelId="{BC6A949E-BA9B-C642-BFCF-82613DCDF57C}" type="pres">
      <dgm:prSet presAssocID="{0DA0A797-01CF-CA48-9478-F30B15BE3EE6}" presName="node" presStyleLbl="node1" presStyleIdx="4" presStyleCnt="5">
        <dgm:presLayoutVars>
          <dgm:bulletEnabled val="1"/>
        </dgm:presLayoutVars>
      </dgm:prSet>
      <dgm:spPr/>
    </dgm:pt>
  </dgm:ptLst>
  <dgm:cxnLst>
    <dgm:cxn modelId="{21355417-68B8-B744-85B5-FFE2E8703144}" srcId="{84FA300C-C0D2-3048-8488-F0D79E0BD830}" destId="{0DA0A797-01CF-CA48-9478-F30B15BE3EE6}" srcOrd="4" destOrd="0" parTransId="{EBC49109-7CE9-FA4F-93E1-EB7E52E5E0E3}" sibTransId="{2406B16B-6ECE-1343-B9A8-A2132BA84646}"/>
    <dgm:cxn modelId="{B320D051-B79C-8343-B613-3F97204BAC8A}" srcId="{84FA300C-C0D2-3048-8488-F0D79E0BD830}" destId="{C5705DDF-F428-2640-84FF-36243BE8D0FD}" srcOrd="1" destOrd="0" parTransId="{4214E034-0636-494A-B0DF-402D76F01868}" sibTransId="{DFC4C1F8-BB38-544D-BAF7-98A60CF186C0}"/>
    <dgm:cxn modelId="{4705865C-91CC-DD4C-A16C-D980122B6494}" type="presOf" srcId="{BDA995CE-720A-004B-8EB1-C3DE095223D5}" destId="{9C211954-8FF8-B647-9B8D-7546A95939DF}" srcOrd="0" destOrd="0" presId="urn:microsoft.com/office/officeart/2005/8/layout/default"/>
    <dgm:cxn modelId="{5139046B-D354-F346-8B0A-DDAEE9AE1967}" type="presOf" srcId="{0DA0A797-01CF-CA48-9478-F30B15BE3EE6}" destId="{BC6A949E-BA9B-C642-BFCF-82613DCDF57C}" srcOrd="0" destOrd="0" presId="urn:microsoft.com/office/officeart/2005/8/layout/default"/>
    <dgm:cxn modelId="{27863784-E46A-4545-BA7E-43D43E776908}" type="presOf" srcId="{C5705DDF-F428-2640-84FF-36243BE8D0FD}" destId="{70866852-BEDB-2F4C-8224-78003B3DFFD9}" srcOrd="0" destOrd="0" presId="urn:microsoft.com/office/officeart/2005/8/layout/default"/>
    <dgm:cxn modelId="{13074E8D-CD65-7D46-BCD1-EE36022C0402}" type="presOf" srcId="{84FA300C-C0D2-3048-8488-F0D79E0BD830}" destId="{5DD69A77-8184-3B47-8FC5-FFBE50ACCE94}" srcOrd="0" destOrd="0" presId="urn:microsoft.com/office/officeart/2005/8/layout/default"/>
    <dgm:cxn modelId="{D6F161A1-8DE0-0746-9547-C71C6BFECB95}" type="presOf" srcId="{527A70C4-9AC9-C840-8602-7EFBA73780C3}" destId="{3E5CC3B3-82E3-AF46-8FAD-678634654E95}" srcOrd="0" destOrd="0" presId="urn:microsoft.com/office/officeart/2005/8/layout/default"/>
    <dgm:cxn modelId="{1466EEC4-437A-A545-B747-9E60FC9504E6}" srcId="{84FA300C-C0D2-3048-8488-F0D79E0BD830}" destId="{BDA995CE-720A-004B-8EB1-C3DE095223D5}" srcOrd="2" destOrd="0" parTransId="{07ADCE73-02C1-6844-B36E-F7D715A0A3D8}" sibTransId="{5318BC79-22FA-1F47-90D7-C0E30923956E}"/>
    <dgm:cxn modelId="{16B785C8-B55C-7F48-9643-89884D8B2D53}" srcId="{84FA300C-C0D2-3048-8488-F0D79E0BD830}" destId="{527A70C4-9AC9-C840-8602-7EFBA73780C3}" srcOrd="0" destOrd="0" parTransId="{C8A22601-FF81-154C-BA0F-5AB271AFB2E8}" sibTransId="{B6EA3142-D15C-644E-875F-FA7C35D22EA3}"/>
    <dgm:cxn modelId="{939BCBEA-C78E-B347-96A9-982D64B7567C}" type="presOf" srcId="{D1D747EF-D270-5947-8D07-92513D11F523}" destId="{FE394522-B2E9-F340-8E62-AF866A7EE221}" srcOrd="0" destOrd="0" presId="urn:microsoft.com/office/officeart/2005/8/layout/default"/>
    <dgm:cxn modelId="{1D70B9F3-0F00-A44D-AE93-2205FFB4C72B}" srcId="{84FA300C-C0D2-3048-8488-F0D79E0BD830}" destId="{D1D747EF-D270-5947-8D07-92513D11F523}" srcOrd="3" destOrd="0" parTransId="{F0943CB4-9B63-704D-B829-BB8589472575}" sibTransId="{6991EF83-AD33-A844-89EE-36F0E4F06135}"/>
    <dgm:cxn modelId="{D4B99F27-5910-A44E-B79B-6B1FCEAC12A8}" type="presParOf" srcId="{5DD69A77-8184-3B47-8FC5-FFBE50ACCE94}" destId="{3E5CC3B3-82E3-AF46-8FAD-678634654E95}" srcOrd="0" destOrd="0" presId="urn:microsoft.com/office/officeart/2005/8/layout/default"/>
    <dgm:cxn modelId="{63BF10BD-968B-EF41-A1D6-86497E9BEF7F}" type="presParOf" srcId="{5DD69A77-8184-3B47-8FC5-FFBE50ACCE94}" destId="{E30846D0-B891-A04A-A3EA-834B429217D9}" srcOrd="1" destOrd="0" presId="urn:microsoft.com/office/officeart/2005/8/layout/default"/>
    <dgm:cxn modelId="{2F06BEFF-5910-E240-8C0C-238CF8F0654E}" type="presParOf" srcId="{5DD69A77-8184-3B47-8FC5-FFBE50ACCE94}" destId="{70866852-BEDB-2F4C-8224-78003B3DFFD9}" srcOrd="2" destOrd="0" presId="urn:microsoft.com/office/officeart/2005/8/layout/default"/>
    <dgm:cxn modelId="{ED28C77F-2D59-6745-9597-453054E1E5AF}" type="presParOf" srcId="{5DD69A77-8184-3B47-8FC5-FFBE50ACCE94}" destId="{42C756E5-7893-1D47-964D-99B413319F8D}" srcOrd="3" destOrd="0" presId="urn:microsoft.com/office/officeart/2005/8/layout/default"/>
    <dgm:cxn modelId="{1C17EDFD-B90E-2F4C-AC53-65CFFB131943}" type="presParOf" srcId="{5DD69A77-8184-3B47-8FC5-FFBE50ACCE94}" destId="{9C211954-8FF8-B647-9B8D-7546A95939DF}" srcOrd="4" destOrd="0" presId="urn:microsoft.com/office/officeart/2005/8/layout/default"/>
    <dgm:cxn modelId="{179166F0-AECA-7041-9882-96FE8A4A6379}" type="presParOf" srcId="{5DD69A77-8184-3B47-8FC5-FFBE50ACCE94}" destId="{A97439E3-AE79-A340-BD85-F733C941BC59}" srcOrd="5" destOrd="0" presId="urn:microsoft.com/office/officeart/2005/8/layout/default"/>
    <dgm:cxn modelId="{F6E5FCEE-8042-F145-9214-BE54C677F92E}" type="presParOf" srcId="{5DD69A77-8184-3B47-8FC5-FFBE50ACCE94}" destId="{FE394522-B2E9-F340-8E62-AF866A7EE221}" srcOrd="6" destOrd="0" presId="urn:microsoft.com/office/officeart/2005/8/layout/default"/>
    <dgm:cxn modelId="{9DFBF99F-DD84-6546-A7AB-A9813DDF2DF3}" type="presParOf" srcId="{5DD69A77-8184-3B47-8FC5-FFBE50ACCE94}" destId="{91B73113-CBB1-C541-A477-D8213F458D2B}" srcOrd="7" destOrd="0" presId="urn:microsoft.com/office/officeart/2005/8/layout/default"/>
    <dgm:cxn modelId="{6A0195FB-DDBC-6744-8EF6-BA03CF00A435}" type="presParOf" srcId="{5DD69A77-8184-3B47-8FC5-FFBE50ACCE94}" destId="{BC6A949E-BA9B-C642-BFCF-82613DCDF57C}"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8DFEF4D-4FBE-1E4B-91D5-0674D95D56FA}" type="doc">
      <dgm:prSet loTypeId="urn:microsoft.com/office/officeart/2008/layout/VerticalCurvedList" loCatId="" qsTypeId="urn:microsoft.com/office/officeart/2005/8/quickstyle/simple1" qsCatId="simple" csTypeId="urn:microsoft.com/office/officeart/2005/8/colors/colorful5" csCatId="colorful" phldr="1"/>
      <dgm:spPr/>
      <dgm:t>
        <a:bodyPr/>
        <a:lstStyle/>
        <a:p>
          <a:endParaRPr lang="en-US"/>
        </a:p>
      </dgm:t>
    </dgm:pt>
    <dgm:pt modelId="{1B565E06-9B78-B646-A83E-CE2DAA521D8B}">
      <dgm:prSet phldrT="[Text]" custT="1"/>
      <dgm:spPr/>
      <dgm:t>
        <a:bodyPr/>
        <a:lstStyle/>
        <a:p>
          <a:pPr rtl="0"/>
          <a:r>
            <a:rPr lang="en-US" sz="1600" dirty="0" err="1">
              <a:latin typeface="Alexandria" pitchFamily="2" charset="-78"/>
              <a:cs typeface="Alexandria" pitchFamily="2" charset="-78"/>
            </a:rPr>
            <a:t>ا</a:t>
          </a:r>
          <a:r>
            <a:rPr lang="ar-SA" sz="1600" dirty="0">
              <a:latin typeface="Alexandria" pitchFamily="2" charset="-78"/>
              <a:cs typeface="Alexandria" pitchFamily="2" charset="-78"/>
            </a:rPr>
            <a:t>لمساهمة في التخطيط لبرامج المسئولية الاجتماعية</a:t>
          </a:r>
          <a:endParaRPr lang="en-US" sz="1600" dirty="0">
            <a:latin typeface="Alexandria" pitchFamily="2" charset="-78"/>
            <a:cs typeface="Alexandria" pitchFamily="2" charset="-78"/>
          </a:endParaRPr>
        </a:p>
      </dgm:t>
    </dgm:pt>
    <dgm:pt modelId="{13DC7B28-5EB8-3A49-A095-C066EA7BACAC}" type="parTrans" cxnId="{82B2A24F-ABDA-9F41-84F9-17FCA68BF6C0}">
      <dgm:prSet/>
      <dgm:spPr/>
      <dgm:t>
        <a:bodyPr/>
        <a:lstStyle/>
        <a:p>
          <a:endParaRPr lang="en-US" sz="1600">
            <a:latin typeface="Alexandria" pitchFamily="2" charset="-78"/>
            <a:cs typeface="Alexandria" pitchFamily="2" charset="-78"/>
          </a:endParaRPr>
        </a:p>
      </dgm:t>
    </dgm:pt>
    <dgm:pt modelId="{7764EA91-E716-B740-B84D-7CA4E6B6936D}" type="sibTrans" cxnId="{82B2A24F-ABDA-9F41-84F9-17FCA68BF6C0}">
      <dgm:prSet/>
      <dgm:spPr/>
      <dgm:t>
        <a:bodyPr/>
        <a:lstStyle/>
        <a:p>
          <a:endParaRPr lang="en-US" sz="1600">
            <a:latin typeface="Alexandria" pitchFamily="2" charset="-78"/>
            <a:cs typeface="Alexandria" pitchFamily="2" charset="-78"/>
          </a:endParaRPr>
        </a:p>
      </dgm:t>
    </dgm:pt>
    <dgm:pt modelId="{F28E712C-662B-4C4E-BF07-28FF5FED4D10}">
      <dgm:prSet phldrT="[Text]" custT="1"/>
      <dgm:spPr/>
      <dgm:t>
        <a:bodyPr/>
        <a:lstStyle/>
        <a:p>
          <a:pPr rtl="1"/>
          <a:r>
            <a:rPr lang="ar-SA" sz="1600" dirty="0">
              <a:latin typeface="Alexandria" pitchFamily="2" charset="-78"/>
              <a:cs typeface="Alexandria" pitchFamily="2" charset="-78"/>
            </a:rPr>
            <a:t>التواصل مع الجماهير فيما يتعلق ببرامج المسئولية الاجتماعية </a:t>
          </a:r>
          <a:endParaRPr lang="en-US" sz="1600" dirty="0">
            <a:latin typeface="Alexandria" pitchFamily="2" charset="-78"/>
            <a:cs typeface="Alexandria" pitchFamily="2" charset="-78"/>
          </a:endParaRPr>
        </a:p>
      </dgm:t>
    </dgm:pt>
    <dgm:pt modelId="{68A4A74B-450C-114E-A659-5569B21514DE}" type="parTrans" cxnId="{7BDE2BFC-E5FE-A04C-99B4-49B210B05D41}">
      <dgm:prSet/>
      <dgm:spPr/>
      <dgm:t>
        <a:bodyPr/>
        <a:lstStyle/>
        <a:p>
          <a:endParaRPr lang="en-US" sz="1600">
            <a:latin typeface="Alexandria" pitchFamily="2" charset="-78"/>
            <a:cs typeface="Alexandria" pitchFamily="2" charset="-78"/>
          </a:endParaRPr>
        </a:p>
      </dgm:t>
    </dgm:pt>
    <dgm:pt modelId="{D470A86B-755B-274F-8AD9-C0103951A826}" type="sibTrans" cxnId="{7BDE2BFC-E5FE-A04C-99B4-49B210B05D41}">
      <dgm:prSet/>
      <dgm:spPr/>
      <dgm:t>
        <a:bodyPr/>
        <a:lstStyle/>
        <a:p>
          <a:endParaRPr lang="en-US" sz="1600">
            <a:latin typeface="Alexandria" pitchFamily="2" charset="-78"/>
            <a:cs typeface="Alexandria" pitchFamily="2" charset="-78"/>
          </a:endParaRPr>
        </a:p>
      </dgm:t>
    </dgm:pt>
    <dgm:pt modelId="{D3312AE2-4DFE-0945-A37B-635A24BE8F7B}">
      <dgm:prSet phldrT="[Text]" custT="1"/>
      <dgm:spPr/>
      <dgm:t>
        <a:bodyPr/>
        <a:lstStyle/>
        <a:p>
          <a:pPr rtl="1"/>
          <a:r>
            <a:rPr lang="ar-SA" sz="1600" dirty="0">
              <a:latin typeface="Alexandria" pitchFamily="2" charset="-78"/>
              <a:cs typeface="Alexandria" pitchFamily="2" charset="-78"/>
            </a:rPr>
            <a:t>بناء السمعة والثقة من خلال برامج المسئولية الاجتماعية</a:t>
          </a:r>
          <a:endParaRPr lang="en-US" sz="1600" dirty="0">
            <a:latin typeface="Alexandria" pitchFamily="2" charset="-78"/>
            <a:cs typeface="Alexandria" pitchFamily="2" charset="-78"/>
          </a:endParaRPr>
        </a:p>
      </dgm:t>
    </dgm:pt>
    <dgm:pt modelId="{3431EAC6-25A8-4943-A855-9711198A197B}" type="parTrans" cxnId="{3C2F81AA-5470-7A40-922C-0C3A025A5216}">
      <dgm:prSet/>
      <dgm:spPr/>
      <dgm:t>
        <a:bodyPr/>
        <a:lstStyle/>
        <a:p>
          <a:endParaRPr lang="en-US" sz="1600">
            <a:latin typeface="Alexandria" pitchFamily="2" charset="-78"/>
            <a:cs typeface="Alexandria" pitchFamily="2" charset="-78"/>
          </a:endParaRPr>
        </a:p>
      </dgm:t>
    </dgm:pt>
    <dgm:pt modelId="{87EBE20C-CFB1-B04C-AB14-8097F7E78E27}" type="sibTrans" cxnId="{3C2F81AA-5470-7A40-922C-0C3A025A5216}">
      <dgm:prSet/>
      <dgm:spPr/>
      <dgm:t>
        <a:bodyPr/>
        <a:lstStyle/>
        <a:p>
          <a:endParaRPr lang="en-US" sz="1600">
            <a:latin typeface="Alexandria" pitchFamily="2" charset="-78"/>
            <a:cs typeface="Alexandria" pitchFamily="2" charset="-78"/>
          </a:endParaRPr>
        </a:p>
      </dgm:t>
    </dgm:pt>
    <dgm:pt modelId="{BB8F6997-8D3B-EB4C-B733-888A5DB77D81}">
      <dgm:prSet custT="1"/>
      <dgm:spPr/>
      <dgm:t>
        <a:bodyPr/>
        <a:lstStyle/>
        <a:p>
          <a:pPr rtl="1"/>
          <a:r>
            <a:rPr lang="ar-SA" sz="1600" dirty="0">
              <a:latin typeface="Alexandria" pitchFamily="2" charset="-78"/>
              <a:cs typeface="Alexandria" pitchFamily="2" charset="-78"/>
            </a:rPr>
            <a:t>إدارة توقعات أصحاب المصالح فيما يتعلق ببرامج المسئولية الاجتماعية</a:t>
          </a:r>
          <a:endParaRPr lang="en-US" sz="1600" dirty="0">
            <a:latin typeface="Alexandria" pitchFamily="2" charset="-78"/>
            <a:cs typeface="Alexandria" pitchFamily="2" charset="-78"/>
          </a:endParaRPr>
        </a:p>
      </dgm:t>
    </dgm:pt>
    <dgm:pt modelId="{F1ACC391-AB63-F742-8A8F-3B692F24EAA5}" type="parTrans" cxnId="{82483A31-C958-9544-BCFE-50C373224C9A}">
      <dgm:prSet/>
      <dgm:spPr/>
      <dgm:t>
        <a:bodyPr/>
        <a:lstStyle/>
        <a:p>
          <a:endParaRPr lang="en-US" sz="1600">
            <a:latin typeface="Alexandria" pitchFamily="2" charset="-78"/>
            <a:cs typeface="Alexandria" pitchFamily="2" charset="-78"/>
          </a:endParaRPr>
        </a:p>
      </dgm:t>
    </dgm:pt>
    <dgm:pt modelId="{A6EF3E52-95A2-2D49-AECC-C06A684B0F01}" type="sibTrans" cxnId="{82483A31-C958-9544-BCFE-50C373224C9A}">
      <dgm:prSet/>
      <dgm:spPr/>
      <dgm:t>
        <a:bodyPr/>
        <a:lstStyle/>
        <a:p>
          <a:endParaRPr lang="en-US" sz="1600">
            <a:latin typeface="Alexandria" pitchFamily="2" charset="-78"/>
            <a:cs typeface="Alexandria" pitchFamily="2" charset="-78"/>
          </a:endParaRPr>
        </a:p>
      </dgm:t>
    </dgm:pt>
    <dgm:pt modelId="{65C0D1FE-3FCD-BA4D-A9C4-E2E6B91B806E}">
      <dgm:prSet custT="1"/>
      <dgm:spPr/>
      <dgm:t>
        <a:bodyPr/>
        <a:lstStyle/>
        <a:p>
          <a:pPr rtl="1"/>
          <a:r>
            <a:rPr lang="ar-SA" sz="1600" dirty="0">
              <a:latin typeface="Alexandria" pitchFamily="2" charset="-78"/>
              <a:cs typeface="Alexandria" pitchFamily="2" charset="-78"/>
            </a:rPr>
            <a:t>تعزيز المشاركة الداخلية والخارجية في برامج المسئولية الاجتماعية</a:t>
          </a:r>
          <a:endParaRPr lang="en-US" sz="1600" dirty="0">
            <a:latin typeface="Alexandria" pitchFamily="2" charset="-78"/>
            <a:cs typeface="Alexandria" pitchFamily="2" charset="-78"/>
          </a:endParaRPr>
        </a:p>
      </dgm:t>
    </dgm:pt>
    <dgm:pt modelId="{A6FE2161-516E-F443-8216-051D448348A6}" type="parTrans" cxnId="{F1131BC9-D903-0347-A98D-0CDDBACB7D95}">
      <dgm:prSet/>
      <dgm:spPr/>
      <dgm:t>
        <a:bodyPr/>
        <a:lstStyle/>
        <a:p>
          <a:endParaRPr lang="en-US" sz="1600">
            <a:latin typeface="Alexandria" pitchFamily="2" charset="-78"/>
            <a:cs typeface="Alexandria" pitchFamily="2" charset="-78"/>
          </a:endParaRPr>
        </a:p>
      </dgm:t>
    </dgm:pt>
    <dgm:pt modelId="{B9CB65AA-6925-B541-BACB-76168D431A77}" type="sibTrans" cxnId="{F1131BC9-D903-0347-A98D-0CDDBACB7D95}">
      <dgm:prSet/>
      <dgm:spPr/>
      <dgm:t>
        <a:bodyPr/>
        <a:lstStyle/>
        <a:p>
          <a:endParaRPr lang="en-US" sz="1600">
            <a:latin typeface="Alexandria" pitchFamily="2" charset="-78"/>
            <a:cs typeface="Alexandria" pitchFamily="2" charset="-78"/>
          </a:endParaRPr>
        </a:p>
      </dgm:t>
    </dgm:pt>
    <dgm:pt modelId="{6AD9B612-F79A-8D4B-92D8-F7FBD65030E8}" type="pres">
      <dgm:prSet presAssocID="{D8DFEF4D-4FBE-1E4B-91D5-0674D95D56FA}" presName="Name0" presStyleCnt="0">
        <dgm:presLayoutVars>
          <dgm:chMax val="7"/>
          <dgm:chPref val="7"/>
          <dgm:dir/>
        </dgm:presLayoutVars>
      </dgm:prSet>
      <dgm:spPr/>
    </dgm:pt>
    <dgm:pt modelId="{00018E39-8128-E942-A1EF-B6DF842BBA45}" type="pres">
      <dgm:prSet presAssocID="{D8DFEF4D-4FBE-1E4B-91D5-0674D95D56FA}" presName="Name1" presStyleCnt="0"/>
      <dgm:spPr/>
    </dgm:pt>
    <dgm:pt modelId="{4F3386C9-DA22-7643-8123-1BDF768F4359}" type="pres">
      <dgm:prSet presAssocID="{D8DFEF4D-4FBE-1E4B-91D5-0674D95D56FA}" presName="cycle" presStyleCnt="0"/>
      <dgm:spPr/>
    </dgm:pt>
    <dgm:pt modelId="{89359E53-0B0F-564F-AA28-AC46A976E020}" type="pres">
      <dgm:prSet presAssocID="{D8DFEF4D-4FBE-1E4B-91D5-0674D95D56FA}" presName="srcNode" presStyleLbl="node1" presStyleIdx="0" presStyleCnt="5"/>
      <dgm:spPr/>
    </dgm:pt>
    <dgm:pt modelId="{4AEAB894-72BF-AA4D-A4F2-A366CCCDB12D}" type="pres">
      <dgm:prSet presAssocID="{D8DFEF4D-4FBE-1E4B-91D5-0674D95D56FA}" presName="conn" presStyleLbl="parChTrans1D2" presStyleIdx="0" presStyleCnt="1"/>
      <dgm:spPr/>
    </dgm:pt>
    <dgm:pt modelId="{0F62F1B0-2FBB-454D-B8C9-B48F9ED33158}" type="pres">
      <dgm:prSet presAssocID="{D8DFEF4D-4FBE-1E4B-91D5-0674D95D56FA}" presName="extraNode" presStyleLbl="node1" presStyleIdx="0" presStyleCnt="5"/>
      <dgm:spPr/>
    </dgm:pt>
    <dgm:pt modelId="{C85BCE78-9267-E749-A79D-B7536815627E}" type="pres">
      <dgm:prSet presAssocID="{D8DFEF4D-4FBE-1E4B-91D5-0674D95D56FA}" presName="dstNode" presStyleLbl="node1" presStyleIdx="0" presStyleCnt="5"/>
      <dgm:spPr/>
    </dgm:pt>
    <dgm:pt modelId="{1715BF69-1840-4948-B95C-BD3F15D6E4B3}" type="pres">
      <dgm:prSet presAssocID="{1B565E06-9B78-B646-A83E-CE2DAA521D8B}" presName="text_1" presStyleLbl="node1" presStyleIdx="0" presStyleCnt="5">
        <dgm:presLayoutVars>
          <dgm:bulletEnabled val="1"/>
        </dgm:presLayoutVars>
      </dgm:prSet>
      <dgm:spPr/>
    </dgm:pt>
    <dgm:pt modelId="{D33115BA-7509-9244-B131-405BAE7178EA}" type="pres">
      <dgm:prSet presAssocID="{1B565E06-9B78-B646-A83E-CE2DAA521D8B}" presName="accent_1" presStyleCnt="0"/>
      <dgm:spPr/>
    </dgm:pt>
    <dgm:pt modelId="{0110CFBB-73B9-9345-A8AC-C44ED5E2A3E1}" type="pres">
      <dgm:prSet presAssocID="{1B565E06-9B78-B646-A83E-CE2DAA521D8B}" presName="accentRepeatNode" presStyleLbl="solidFgAcc1" presStyleIdx="0" presStyleCnt="5"/>
      <dgm:spPr/>
    </dgm:pt>
    <dgm:pt modelId="{A79DCDC2-0AB6-FD4E-A8EA-EEBA362492BF}" type="pres">
      <dgm:prSet presAssocID="{F28E712C-662B-4C4E-BF07-28FF5FED4D10}" presName="text_2" presStyleLbl="node1" presStyleIdx="1" presStyleCnt="5">
        <dgm:presLayoutVars>
          <dgm:bulletEnabled val="1"/>
        </dgm:presLayoutVars>
      </dgm:prSet>
      <dgm:spPr/>
    </dgm:pt>
    <dgm:pt modelId="{C19D76FD-0556-7145-B15F-A8BCE9B1D714}" type="pres">
      <dgm:prSet presAssocID="{F28E712C-662B-4C4E-BF07-28FF5FED4D10}" presName="accent_2" presStyleCnt="0"/>
      <dgm:spPr/>
    </dgm:pt>
    <dgm:pt modelId="{59370CC9-A139-E244-9E0E-0285E546B71F}" type="pres">
      <dgm:prSet presAssocID="{F28E712C-662B-4C4E-BF07-28FF5FED4D10}" presName="accentRepeatNode" presStyleLbl="solidFgAcc1" presStyleIdx="1" presStyleCnt="5"/>
      <dgm:spPr/>
    </dgm:pt>
    <dgm:pt modelId="{020BEEE5-6724-1A46-81C2-C7C3F66ECAC3}" type="pres">
      <dgm:prSet presAssocID="{D3312AE2-4DFE-0945-A37B-635A24BE8F7B}" presName="text_3" presStyleLbl="node1" presStyleIdx="2" presStyleCnt="5">
        <dgm:presLayoutVars>
          <dgm:bulletEnabled val="1"/>
        </dgm:presLayoutVars>
      </dgm:prSet>
      <dgm:spPr/>
    </dgm:pt>
    <dgm:pt modelId="{208BEDF0-4820-9F42-9E5A-006887ED64D9}" type="pres">
      <dgm:prSet presAssocID="{D3312AE2-4DFE-0945-A37B-635A24BE8F7B}" presName="accent_3" presStyleCnt="0"/>
      <dgm:spPr/>
    </dgm:pt>
    <dgm:pt modelId="{98A2BFDF-432D-884B-9371-3605BE4E9784}" type="pres">
      <dgm:prSet presAssocID="{D3312AE2-4DFE-0945-A37B-635A24BE8F7B}" presName="accentRepeatNode" presStyleLbl="solidFgAcc1" presStyleIdx="2" presStyleCnt="5"/>
      <dgm:spPr/>
    </dgm:pt>
    <dgm:pt modelId="{CDC01F8D-DAE3-7448-A867-8F715F8A57F1}" type="pres">
      <dgm:prSet presAssocID="{BB8F6997-8D3B-EB4C-B733-888A5DB77D81}" presName="text_4" presStyleLbl="node1" presStyleIdx="3" presStyleCnt="5">
        <dgm:presLayoutVars>
          <dgm:bulletEnabled val="1"/>
        </dgm:presLayoutVars>
      </dgm:prSet>
      <dgm:spPr/>
    </dgm:pt>
    <dgm:pt modelId="{BDECA2A5-5B81-554A-9A80-811A22DFDE19}" type="pres">
      <dgm:prSet presAssocID="{BB8F6997-8D3B-EB4C-B733-888A5DB77D81}" presName="accent_4" presStyleCnt="0"/>
      <dgm:spPr/>
    </dgm:pt>
    <dgm:pt modelId="{A4FD150F-1B8E-FF4C-902D-C42C096F80B8}" type="pres">
      <dgm:prSet presAssocID="{BB8F6997-8D3B-EB4C-B733-888A5DB77D81}" presName="accentRepeatNode" presStyleLbl="solidFgAcc1" presStyleIdx="3" presStyleCnt="5"/>
      <dgm:spPr/>
    </dgm:pt>
    <dgm:pt modelId="{26F3086A-1B1C-1046-971D-EBBD1DE48BE9}" type="pres">
      <dgm:prSet presAssocID="{65C0D1FE-3FCD-BA4D-A9C4-E2E6B91B806E}" presName="text_5" presStyleLbl="node1" presStyleIdx="4" presStyleCnt="5">
        <dgm:presLayoutVars>
          <dgm:bulletEnabled val="1"/>
        </dgm:presLayoutVars>
      </dgm:prSet>
      <dgm:spPr/>
    </dgm:pt>
    <dgm:pt modelId="{0ABFD309-AE4D-454C-B330-94A1C00411D0}" type="pres">
      <dgm:prSet presAssocID="{65C0D1FE-3FCD-BA4D-A9C4-E2E6B91B806E}" presName="accent_5" presStyleCnt="0"/>
      <dgm:spPr/>
    </dgm:pt>
    <dgm:pt modelId="{F70EEA61-A9AB-7E4B-87CE-29FDF5243353}" type="pres">
      <dgm:prSet presAssocID="{65C0D1FE-3FCD-BA4D-A9C4-E2E6B91B806E}" presName="accentRepeatNode" presStyleLbl="solidFgAcc1" presStyleIdx="4" presStyleCnt="5"/>
      <dgm:spPr/>
    </dgm:pt>
  </dgm:ptLst>
  <dgm:cxnLst>
    <dgm:cxn modelId="{82483A31-C958-9544-BCFE-50C373224C9A}" srcId="{D8DFEF4D-4FBE-1E4B-91D5-0674D95D56FA}" destId="{BB8F6997-8D3B-EB4C-B733-888A5DB77D81}" srcOrd="3" destOrd="0" parTransId="{F1ACC391-AB63-F742-8A8F-3B692F24EAA5}" sibTransId="{A6EF3E52-95A2-2D49-AECC-C06A684B0F01}"/>
    <dgm:cxn modelId="{7E51B139-4BF7-BC4E-B499-5AD4E80D087A}" type="presOf" srcId="{D3312AE2-4DFE-0945-A37B-635A24BE8F7B}" destId="{020BEEE5-6724-1A46-81C2-C7C3F66ECAC3}" srcOrd="0" destOrd="0" presId="urn:microsoft.com/office/officeart/2008/layout/VerticalCurvedList"/>
    <dgm:cxn modelId="{82B2A24F-ABDA-9F41-84F9-17FCA68BF6C0}" srcId="{D8DFEF4D-4FBE-1E4B-91D5-0674D95D56FA}" destId="{1B565E06-9B78-B646-A83E-CE2DAA521D8B}" srcOrd="0" destOrd="0" parTransId="{13DC7B28-5EB8-3A49-A095-C066EA7BACAC}" sibTransId="{7764EA91-E716-B740-B84D-7CA4E6B6936D}"/>
    <dgm:cxn modelId="{350880A0-755B-2347-B61D-329A3D69A136}" type="presOf" srcId="{1B565E06-9B78-B646-A83E-CE2DAA521D8B}" destId="{1715BF69-1840-4948-B95C-BD3F15D6E4B3}" srcOrd="0" destOrd="0" presId="urn:microsoft.com/office/officeart/2008/layout/VerticalCurvedList"/>
    <dgm:cxn modelId="{3C2F81AA-5470-7A40-922C-0C3A025A5216}" srcId="{D8DFEF4D-4FBE-1E4B-91D5-0674D95D56FA}" destId="{D3312AE2-4DFE-0945-A37B-635A24BE8F7B}" srcOrd="2" destOrd="0" parTransId="{3431EAC6-25A8-4943-A855-9711198A197B}" sibTransId="{87EBE20C-CFB1-B04C-AB14-8097F7E78E27}"/>
    <dgm:cxn modelId="{A40595AC-C755-7945-8309-B603B9E05159}" type="presOf" srcId="{BB8F6997-8D3B-EB4C-B733-888A5DB77D81}" destId="{CDC01F8D-DAE3-7448-A867-8F715F8A57F1}" srcOrd="0" destOrd="0" presId="urn:microsoft.com/office/officeart/2008/layout/VerticalCurvedList"/>
    <dgm:cxn modelId="{E6E4ECBB-10BE-1640-A20F-4E19358D848F}" type="presOf" srcId="{7764EA91-E716-B740-B84D-7CA4E6B6936D}" destId="{4AEAB894-72BF-AA4D-A4F2-A366CCCDB12D}" srcOrd="0" destOrd="0" presId="urn:microsoft.com/office/officeart/2008/layout/VerticalCurvedList"/>
    <dgm:cxn modelId="{F1131BC9-D903-0347-A98D-0CDDBACB7D95}" srcId="{D8DFEF4D-4FBE-1E4B-91D5-0674D95D56FA}" destId="{65C0D1FE-3FCD-BA4D-A9C4-E2E6B91B806E}" srcOrd="4" destOrd="0" parTransId="{A6FE2161-516E-F443-8216-051D448348A6}" sibTransId="{B9CB65AA-6925-B541-BACB-76168D431A77}"/>
    <dgm:cxn modelId="{415E02DA-ECB1-8C45-A76E-AB29D6D44AA3}" type="presOf" srcId="{D8DFEF4D-4FBE-1E4B-91D5-0674D95D56FA}" destId="{6AD9B612-F79A-8D4B-92D8-F7FBD65030E8}" srcOrd="0" destOrd="0" presId="urn:microsoft.com/office/officeart/2008/layout/VerticalCurvedList"/>
    <dgm:cxn modelId="{8AC487F9-6E27-0846-BA4A-A7C4BCA3B296}" type="presOf" srcId="{F28E712C-662B-4C4E-BF07-28FF5FED4D10}" destId="{A79DCDC2-0AB6-FD4E-A8EA-EEBA362492BF}" srcOrd="0" destOrd="0" presId="urn:microsoft.com/office/officeart/2008/layout/VerticalCurvedList"/>
    <dgm:cxn modelId="{7BDE2BFC-E5FE-A04C-99B4-49B210B05D41}" srcId="{D8DFEF4D-4FBE-1E4B-91D5-0674D95D56FA}" destId="{F28E712C-662B-4C4E-BF07-28FF5FED4D10}" srcOrd="1" destOrd="0" parTransId="{68A4A74B-450C-114E-A659-5569B21514DE}" sibTransId="{D470A86B-755B-274F-8AD9-C0103951A826}"/>
    <dgm:cxn modelId="{F5486AFF-4907-5947-92CE-010FFDC982E1}" type="presOf" srcId="{65C0D1FE-3FCD-BA4D-A9C4-E2E6B91B806E}" destId="{26F3086A-1B1C-1046-971D-EBBD1DE48BE9}" srcOrd="0" destOrd="0" presId="urn:microsoft.com/office/officeart/2008/layout/VerticalCurvedList"/>
    <dgm:cxn modelId="{B0CFE49C-0863-344E-B39F-F525B55F29C9}" type="presParOf" srcId="{6AD9B612-F79A-8D4B-92D8-F7FBD65030E8}" destId="{00018E39-8128-E942-A1EF-B6DF842BBA45}" srcOrd="0" destOrd="0" presId="urn:microsoft.com/office/officeart/2008/layout/VerticalCurvedList"/>
    <dgm:cxn modelId="{A4562437-84CC-A74C-AE7E-0EDA73111152}" type="presParOf" srcId="{00018E39-8128-E942-A1EF-B6DF842BBA45}" destId="{4F3386C9-DA22-7643-8123-1BDF768F4359}" srcOrd="0" destOrd="0" presId="urn:microsoft.com/office/officeart/2008/layout/VerticalCurvedList"/>
    <dgm:cxn modelId="{755EE9AF-9273-AD45-A69D-5FEE1D034B3D}" type="presParOf" srcId="{4F3386C9-DA22-7643-8123-1BDF768F4359}" destId="{89359E53-0B0F-564F-AA28-AC46A976E020}" srcOrd="0" destOrd="0" presId="urn:microsoft.com/office/officeart/2008/layout/VerticalCurvedList"/>
    <dgm:cxn modelId="{EA473681-1DDE-CF44-80D2-4D2E09469248}" type="presParOf" srcId="{4F3386C9-DA22-7643-8123-1BDF768F4359}" destId="{4AEAB894-72BF-AA4D-A4F2-A366CCCDB12D}" srcOrd="1" destOrd="0" presId="urn:microsoft.com/office/officeart/2008/layout/VerticalCurvedList"/>
    <dgm:cxn modelId="{F393E230-884D-364A-AB85-B42E91E50AFD}" type="presParOf" srcId="{4F3386C9-DA22-7643-8123-1BDF768F4359}" destId="{0F62F1B0-2FBB-454D-B8C9-B48F9ED33158}" srcOrd="2" destOrd="0" presId="urn:microsoft.com/office/officeart/2008/layout/VerticalCurvedList"/>
    <dgm:cxn modelId="{98E5202E-DE12-404D-A7A6-8AE12DC41E5E}" type="presParOf" srcId="{4F3386C9-DA22-7643-8123-1BDF768F4359}" destId="{C85BCE78-9267-E749-A79D-B7536815627E}" srcOrd="3" destOrd="0" presId="urn:microsoft.com/office/officeart/2008/layout/VerticalCurvedList"/>
    <dgm:cxn modelId="{7C629715-E68E-6745-899F-587BA1F8F863}" type="presParOf" srcId="{00018E39-8128-E942-A1EF-B6DF842BBA45}" destId="{1715BF69-1840-4948-B95C-BD3F15D6E4B3}" srcOrd="1" destOrd="0" presId="urn:microsoft.com/office/officeart/2008/layout/VerticalCurvedList"/>
    <dgm:cxn modelId="{8850B34C-F22F-E944-9843-AF07D0284A2F}" type="presParOf" srcId="{00018E39-8128-E942-A1EF-B6DF842BBA45}" destId="{D33115BA-7509-9244-B131-405BAE7178EA}" srcOrd="2" destOrd="0" presId="urn:microsoft.com/office/officeart/2008/layout/VerticalCurvedList"/>
    <dgm:cxn modelId="{A58ED131-2746-724A-8D25-55D709E924EE}" type="presParOf" srcId="{D33115BA-7509-9244-B131-405BAE7178EA}" destId="{0110CFBB-73B9-9345-A8AC-C44ED5E2A3E1}" srcOrd="0" destOrd="0" presId="urn:microsoft.com/office/officeart/2008/layout/VerticalCurvedList"/>
    <dgm:cxn modelId="{1CD303CF-5898-D443-A8C6-3916453EEB3C}" type="presParOf" srcId="{00018E39-8128-E942-A1EF-B6DF842BBA45}" destId="{A79DCDC2-0AB6-FD4E-A8EA-EEBA362492BF}" srcOrd="3" destOrd="0" presId="urn:microsoft.com/office/officeart/2008/layout/VerticalCurvedList"/>
    <dgm:cxn modelId="{53960F17-2089-9E4D-B09F-03B9C6706164}" type="presParOf" srcId="{00018E39-8128-E942-A1EF-B6DF842BBA45}" destId="{C19D76FD-0556-7145-B15F-A8BCE9B1D714}" srcOrd="4" destOrd="0" presId="urn:microsoft.com/office/officeart/2008/layout/VerticalCurvedList"/>
    <dgm:cxn modelId="{14B8256F-0406-D14F-BD59-B3FCC7FACAFB}" type="presParOf" srcId="{C19D76FD-0556-7145-B15F-A8BCE9B1D714}" destId="{59370CC9-A139-E244-9E0E-0285E546B71F}" srcOrd="0" destOrd="0" presId="urn:microsoft.com/office/officeart/2008/layout/VerticalCurvedList"/>
    <dgm:cxn modelId="{FE3F988C-8A7E-5E42-8874-3D14D1475293}" type="presParOf" srcId="{00018E39-8128-E942-A1EF-B6DF842BBA45}" destId="{020BEEE5-6724-1A46-81C2-C7C3F66ECAC3}" srcOrd="5" destOrd="0" presId="urn:microsoft.com/office/officeart/2008/layout/VerticalCurvedList"/>
    <dgm:cxn modelId="{CABD171E-C763-3C4D-9361-D1BAD9B04426}" type="presParOf" srcId="{00018E39-8128-E942-A1EF-B6DF842BBA45}" destId="{208BEDF0-4820-9F42-9E5A-006887ED64D9}" srcOrd="6" destOrd="0" presId="urn:microsoft.com/office/officeart/2008/layout/VerticalCurvedList"/>
    <dgm:cxn modelId="{31D9F80B-3663-DE49-8BBC-2D1B1490C536}" type="presParOf" srcId="{208BEDF0-4820-9F42-9E5A-006887ED64D9}" destId="{98A2BFDF-432D-884B-9371-3605BE4E9784}" srcOrd="0" destOrd="0" presId="urn:microsoft.com/office/officeart/2008/layout/VerticalCurvedList"/>
    <dgm:cxn modelId="{35AA6420-99EE-8E43-AAC5-60E52AA03F20}" type="presParOf" srcId="{00018E39-8128-E942-A1EF-B6DF842BBA45}" destId="{CDC01F8D-DAE3-7448-A867-8F715F8A57F1}" srcOrd="7" destOrd="0" presId="urn:microsoft.com/office/officeart/2008/layout/VerticalCurvedList"/>
    <dgm:cxn modelId="{14E50650-77B7-3C4B-BC30-E0DB1B6EE3A9}" type="presParOf" srcId="{00018E39-8128-E942-A1EF-B6DF842BBA45}" destId="{BDECA2A5-5B81-554A-9A80-811A22DFDE19}" srcOrd="8" destOrd="0" presId="urn:microsoft.com/office/officeart/2008/layout/VerticalCurvedList"/>
    <dgm:cxn modelId="{2155850E-F02C-4243-A36D-AD11C5AE9612}" type="presParOf" srcId="{BDECA2A5-5B81-554A-9A80-811A22DFDE19}" destId="{A4FD150F-1B8E-FF4C-902D-C42C096F80B8}" srcOrd="0" destOrd="0" presId="urn:microsoft.com/office/officeart/2008/layout/VerticalCurvedList"/>
    <dgm:cxn modelId="{A4295B0F-CB6F-B341-9751-EB6F4F77551A}" type="presParOf" srcId="{00018E39-8128-E942-A1EF-B6DF842BBA45}" destId="{26F3086A-1B1C-1046-971D-EBBD1DE48BE9}" srcOrd="9" destOrd="0" presId="urn:microsoft.com/office/officeart/2008/layout/VerticalCurvedList"/>
    <dgm:cxn modelId="{266EAE66-9027-B045-87E0-036CBCCA5C09}" type="presParOf" srcId="{00018E39-8128-E942-A1EF-B6DF842BBA45}" destId="{0ABFD309-AE4D-454C-B330-94A1C00411D0}" srcOrd="10" destOrd="0" presId="urn:microsoft.com/office/officeart/2008/layout/VerticalCurvedList"/>
    <dgm:cxn modelId="{7CC68A49-70BF-8244-8EA1-2E04D97A86D2}" type="presParOf" srcId="{0ABFD309-AE4D-454C-B330-94A1C00411D0}" destId="{F70EEA61-A9AB-7E4B-87CE-29FDF5243353}"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D061E70-61F3-E34E-80F8-65299C9D7845}" type="doc">
      <dgm:prSet loTypeId="urn:microsoft.com/office/officeart/2005/8/layout/arrow2" loCatId="" qsTypeId="urn:microsoft.com/office/officeart/2005/8/quickstyle/simple1" qsCatId="simple" csTypeId="urn:microsoft.com/office/officeart/2005/8/colors/accent1_2" csCatId="accent1" phldr="1"/>
      <dgm:spPr/>
      <dgm:t>
        <a:bodyPr/>
        <a:lstStyle/>
        <a:p>
          <a:endParaRPr lang="en-US"/>
        </a:p>
      </dgm:t>
    </dgm:pt>
    <dgm:pt modelId="{8101DE3A-FC7C-DB44-A36B-DEE36E3EAC2E}">
      <dgm:prSet phldrT="[Text]" custT="1"/>
      <dgm:spPr/>
      <dgm:t>
        <a:bodyPr/>
        <a:lstStyle/>
        <a:p>
          <a:pPr algn="ctr" rtl="1"/>
          <a:r>
            <a:rPr lang="ar-SA" sz="1400" b="1" dirty="0">
              <a:latin typeface="Alexandria" pitchFamily="2" charset="-78"/>
              <a:cs typeface="Alexandria" pitchFamily="2" charset="-78"/>
            </a:rPr>
            <a:t>التفاعل المباشر مع الجماهير</a:t>
          </a:r>
          <a:endParaRPr lang="en-US" sz="1400" b="1" dirty="0">
            <a:latin typeface="Alexandria" pitchFamily="2" charset="-78"/>
            <a:cs typeface="Alexandria" pitchFamily="2" charset="-78"/>
          </a:endParaRPr>
        </a:p>
      </dgm:t>
    </dgm:pt>
    <dgm:pt modelId="{4103BA9C-66C0-0E49-8A20-2A62089606F9}" type="parTrans" cxnId="{AA95ACCA-4218-8541-A694-E45F5D988D87}">
      <dgm:prSet/>
      <dgm:spPr/>
      <dgm:t>
        <a:bodyPr/>
        <a:lstStyle/>
        <a:p>
          <a:endParaRPr lang="en-US"/>
        </a:p>
      </dgm:t>
    </dgm:pt>
    <dgm:pt modelId="{F4DF56A5-749D-BC4A-833E-FB4901562DAA}" type="sibTrans" cxnId="{AA95ACCA-4218-8541-A694-E45F5D988D87}">
      <dgm:prSet/>
      <dgm:spPr/>
      <dgm:t>
        <a:bodyPr/>
        <a:lstStyle/>
        <a:p>
          <a:endParaRPr lang="en-US"/>
        </a:p>
      </dgm:t>
    </dgm:pt>
    <dgm:pt modelId="{6782D15B-9BF2-1B42-8BBD-613F8125CAF6}">
      <dgm:prSet phldrT="[Text]" custT="1"/>
      <dgm:spPr/>
      <dgm:t>
        <a:bodyPr/>
        <a:lstStyle/>
        <a:p>
          <a:pPr algn="ctr" rtl="1"/>
          <a:r>
            <a:rPr lang="ar-SA" sz="1400" b="1" dirty="0">
              <a:latin typeface="Alexandria" pitchFamily="2" charset="-78"/>
              <a:cs typeface="Alexandria" pitchFamily="2" charset="-78"/>
            </a:rPr>
            <a:t>خلق المحتوى الإعلامي </a:t>
          </a:r>
        </a:p>
        <a:p>
          <a:pPr algn="ctr" rtl="1"/>
          <a:r>
            <a:rPr lang="ar-SA" sz="1400" b="1" dirty="0">
              <a:latin typeface="Alexandria" pitchFamily="2" charset="-78"/>
              <a:cs typeface="Alexandria" pitchFamily="2" charset="-78"/>
            </a:rPr>
            <a:t>(صور – فيديوهات تغطية صحفية – لقاءات ...)</a:t>
          </a:r>
          <a:endParaRPr lang="en-US" sz="1400" b="1" dirty="0">
            <a:latin typeface="Alexandria" pitchFamily="2" charset="-78"/>
            <a:cs typeface="Alexandria" pitchFamily="2" charset="-78"/>
          </a:endParaRPr>
        </a:p>
      </dgm:t>
    </dgm:pt>
    <dgm:pt modelId="{6E60CDC0-A091-414D-8C94-0F046A426F62}" type="parTrans" cxnId="{D7B4E100-C8E7-6F41-A8F0-CE6B2ECD7DFB}">
      <dgm:prSet/>
      <dgm:spPr/>
      <dgm:t>
        <a:bodyPr/>
        <a:lstStyle/>
        <a:p>
          <a:endParaRPr lang="en-US"/>
        </a:p>
      </dgm:t>
    </dgm:pt>
    <dgm:pt modelId="{830F84F9-0306-7F49-BB92-94BFCB93B958}" type="sibTrans" cxnId="{D7B4E100-C8E7-6F41-A8F0-CE6B2ECD7DFB}">
      <dgm:prSet/>
      <dgm:spPr/>
      <dgm:t>
        <a:bodyPr/>
        <a:lstStyle/>
        <a:p>
          <a:endParaRPr lang="en-US"/>
        </a:p>
      </dgm:t>
    </dgm:pt>
    <dgm:pt modelId="{B19C1751-B6A1-5F47-8C39-A17F1158A61D}">
      <dgm:prSet phldrT="[Text]" custT="1"/>
      <dgm:spPr/>
      <dgm:t>
        <a:bodyPr/>
        <a:lstStyle/>
        <a:p>
          <a:pPr algn="ctr" rtl="1"/>
          <a:r>
            <a:rPr lang="ar-SA" sz="1400" b="1" dirty="0">
              <a:latin typeface="Alexandria" pitchFamily="2" charset="-78"/>
              <a:cs typeface="Alexandria" pitchFamily="2" charset="-78"/>
            </a:rPr>
            <a:t>بناء الصورة الذهنية للمؤسسة</a:t>
          </a:r>
          <a:endParaRPr lang="en-US" sz="1400" b="1" dirty="0">
            <a:latin typeface="Alexandria" pitchFamily="2" charset="-78"/>
            <a:cs typeface="Alexandria" pitchFamily="2" charset="-78"/>
          </a:endParaRPr>
        </a:p>
      </dgm:t>
    </dgm:pt>
    <dgm:pt modelId="{3A82D629-862B-4C46-B3F1-F9EA9ED64881}" type="parTrans" cxnId="{2691DA04-3C79-0D43-ABEF-BCD72371B3C5}">
      <dgm:prSet/>
      <dgm:spPr/>
      <dgm:t>
        <a:bodyPr/>
        <a:lstStyle/>
        <a:p>
          <a:endParaRPr lang="en-US"/>
        </a:p>
      </dgm:t>
    </dgm:pt>
    <dgm:pt modelId="{9D5A0119-D103-F24F-8181-CE291EA0291D}" type="sibTrans" cxnId="{2691DA04-3C79-0D43-ABEF-BCD72371B3C5}">
      <dgm:prSet/>
      <dgm:spPr/>
      <dgm:t>
        <a:bodyPr/>
        <a:lstStyle/>
        <a:p>
          <a:endParaRPr lang="en-US"/>
        </a:p>
      </dgm:t>
    </dgm:pt>
    <dgm:pt modelId="{45AEE89A-C478-9B48-BD3A-A70A81EF35AF}" type="pres">
      <dgm:prSet presAssocID="{AD061E70-61F3-E34E-80F8-65299C9D7845}" presName="arrowDiagram" presStyleCnt="0">
        <dgm:presLayoutVars>
          <dgm:chMax val="5"/>
          <dgm:dir/>
          <dgm:resizeHandles val="exact"/>
        </dgm:presLayoutVars>
      </dgm:prSet>
      <dgm:spPr/>
    </dgm:pt>
    <dgm:pt modelId="{515147AF-3246-204D-9737-FBF2BE05E07B}" type="pres">
      <dgm:prSet presAssocID="{AD061E70-61F3-E34E-80F8-65299C9D7845}" presName="arrow" presStyleLbl="bgShp" presStyleIdx="0" presStyleCnt="1" custScaleX="143813"/>
      <dgm:spPr/>
    </dgm:pt>
    <dgm:pt modelId="{243A12E4-B923-B44F-B5A6-3AD2DA17836D}" type="pres">
      <dgm:prSet presAssocID="{AD061E70-61F3-E34E-80F8-65299C9D7845}" presName="arrowDiagram3" presStyleCnt="0"/>
      <dgm:spPr/>
    </dgm:pt>
    <dgm:pt modelId="{E9B8253E-7C57-E742-82BB-C7CA1CF1392C}" type="pres">
      <dgm:prSet presAssocID="{8101DE3A-FC7C-DB44-A36B-DEE36E3EAC2E}" presName="bullet3a" presStyleLbl="node1" presStyleIdx="0" presStyleCnt="3"/>
      <dgm:spPr/>
    </dgm:pt>
    <dgm:pt modelId="{8D0C9937-1CEF-9D44-B5DA-1D53136D41E6}" type="pres">
      <dgm:prSet presAssocID="{8101DE3A-FC7C-DB44-A36B-DEE36E3EAC2E}" presName="textBox3a" presStyleLbl="revTx" presStyleIdx="0" presStyleCnt="3">
        <dgm:presLayoutVars>
          <dgm:bulletEnabled val="1"/>
        </dgm:presLayoutVars>
      </dgm:prSet>
      <dgm:spPr/>
    </dgm:pt>
    <dgm:pt modelId="{B0D1A8EA-B0F4-6841-AED3-633CDAA0395C}" type="pres">
      <dgm:prSet presAssocID="{6782D15B-9BF2-1B42-8BBD-613F8125CAF6}" presName="bullet3b" presStyleLbl="node1" presStyleIdx="1" presStyleCnt="3"/>
      <dgm:spPr/>
    </dgm:pt>
    <dgm:pt modelId="{CDC10E55-F175-584F-8826-D4680037D7EA}" type="pres">
      <dgm:prSet presAssocID="{6782D15B-9BF2-1B42-8BBD-613F8125CAF6}" presName="textBox3b" presStyleLbl="revTx" presStyleIdx="1" presStyleCnt="3">
        <dgm:presLayoutVars>
          <dgm:bulletEnabled val="1"/>
        </dgm:presLayoutVars>
      </dgm:prSet>
      <dgm:spPr/>
    </dgm:pt>
    <dgm:pt modelId="{FA87A92F-6271-164E-A494-765A828D803B}" type="pres">
      <dgm:prSet presAssocID="{B19C1751-B6A1-5F47-8C39-A17F1158A61D}" presName="bullet3c" presStyleLbl="node1" presStyleIdx="2" presStyleCnt="3"/>
      <dgm:spPr/>
    </dgm:pt>
    <dgm:pt modelId="{72087923-8F07-6549-9F40-CE0CBD6C06EB}" type="pres">
      <dgm:prSet presAssocID="{B19C1751-B6A1-5F47-8C39-A17F1158A61D}" presName="textBox3c" presStyleLbl="revTx" presStyleIdx="2" presStyleCnt="3">
        <dgm:presLayoutVars>
          <dgm:bulletEnabled val="1"/>
        </dgm:presLayoutVars>
      </dgm:prSet>
      <dgm:spPr/>
    </dgm:pt>
  </dgm:ptLst>
  <dgm:cxnLst>
    <dgm:cxn modelId="{D7B4E100-C8E7-6F41-A8F0-CE6B2ECD7DFB}" srcId="{AD061E70-61F3-E34E-80F8-65299C9D7845}" destId="{6782D15B-9BF2-1B42-8BBD-613F8125CAF6}" srcOrd="1" destOrd="0" parTransId="{6E60CDC0-A091-414D-8C94-0F046A426F62}" sibTransId="{830F84F9-0306-7F49-BB92-94BFCB93B958}"/>
    <dgm:cxn modelId="{2691DA04-3C79-0D43-ABEF-BCD72371B3C5}" srcId="{AD061E70-61F3-E34E-80F8-65299C9D7845}" destId="{B19C1751-B6A1-5F47-8C39-A17F1158A61D}" srcOrd="2" destOrd="0" parTransId="{3A82D629-862B-4C46-B3F1-F9EA9ED64881}" sibTransId="{9D5A0119-D103-F24F-8181-CE291EA0291D}"/>
    <dgm:cxn modelId="{E4DB571E-1712-A94D-AD54-92B51CDF4B24}" type="presOf" srcId="{B19C1751-B6A1-5F47-8C39-A17F1158A61D}" destId="{72087923-8F07-6549-9F40-CE0CBD6C06EB}" srcOrd="0" destOrd="0" presId="urn:microsoft.com/office/officeart/2005/8/layout/arrow2"/>
    <dgm:cxn modelId="{8A337C5C-857B-2B4D-A5E8-F0619BB6F954}" type="presOf" srcId="{6782D15B-9BF2-1B42-8BBD-613F8125CAF6}" destId="{CDC10E55-F175-584F-8826-D4680037D7EA}" srcOrd="0" destOrd="0" presId="urn:microsoft.com/office/officeart/2005/8/layout/arrow2"/>
    <dgm:cxn modelId="{DD627892-8A59-0C43-BAE3-C901F0FB2FDD}" type="presOf" srcId="{AD061E70-61F3-E34E-80F8-65299C9D7845}" destId="{45AEE89A-C478-9B48-BD3A-A70A81EF35AF}" srcOrd="0" destOrd="0" presId="urn:microsoft.com/office/officeart/2005/8/layout/arrow2"/>
    <dgm:cxn modelId="{AA95ACCA-4218-8541-A694-E45F5D988D87}" srcId="{AD061E70-61F3-E34E-80F8-65299C9D7845}" destId="{8101DE3A-FC7C-DB44-A36B-DEE36E3EAC2E}" srcOrd="0" destOrd="0" parTransId="{4103BA9C-66C0-0E49-8A20-2A62089606F9}" sibTransId="{F4DF56A5-749D-BC4A-833E-FB4901562DAA}"/>
    <dgm:cxn modelId="{B56250FA-BFB2-D548-A04C-7A918C331AE2}" type="presOf" srcId="{8101DE3A-FC7C-DB44-A36B-DEE36E3EAC2E}" destId="{8D0C9937-1CEF-9D44-B5DA-1D53136D41E6}" srcOrd="0" destOrd="0" presId="urn:microsoft.com/office/officeart/2005/8/layout/arrow2"/>
    <dgm:cxn modelId="{B3519102-1BA8-834C-9FA8-4D1795BD2295}" type="presParOf" srcId="{45AEE89A-C478-9B48-BD3A-A70A81EF35AF}" destId="{515147AF-3246-204D-9737-FBF2BE05E07B}" srcOrd="0" destOrd="0" presId="urn:microsoft.com/office/officeart/2005/8/layout/arrow2"/>
    <dgm:cxn modelId="{55936341-D699-9E41-8767-2F13E4AE09B5}" type="presParOf" srcId="{45AEE89A-C478-9B48-BD3A-A70A81EF35AF}" destId="{243A12E4-B923-B44F-B5A6-3AD2DA17836D}" srcOrd="1" destOrd="0" presId="urn:microsoft.com/office/officeart/2005/8/layout/arrow2"/>
    <dgm:cxn modelId="{81D207D0-3787-DC49-A67D-7DE6333B9B90}" type="presParOf" srcId="{243A12E4-B923-B44F-B5A6-3AD2DA17836D}" destId="{E9B8253E-7C57-E742-82BB-C7CA1CF1392C}" srcOrd="0" destOrd="0" presId="urn:microsoft.com/office/officeart/2005/8/layout/arrow2"/>
    <dgm:cxn modelId="{8321C671-91F3-D549-83D8-F50BB050D11E}" type="presParOf" srcId="{243A12E4-B923-B44F-B5A6-3AD2DA17836D}" destId="{8D0C9937-1CEF-9D44-B5DA-1D53136D41E6}" srcOrd="1" destOrd="0" presId="urn:microsoft.com/office/officeart/2005/8/layout/arrow2"/>
    <dgm:cxn modelId="{F2E2AB8F-B05A-234E-8997-FCE642D5DDD9}" type="presParOf" srcId="{243A12E4-B923-B44F-B5A6-3AD2DA17836D}" destId="{B0D1A8EA-B0F4-6841-AED3-633CDAA0395C}" srcOrd="2" destOrd="0" presId="urn:microsoft.com/office/officeart/2005/8/layout/arrow2"/>
    <dgm:cxn modelId="{29B9A71F-8D84-EF4D-A672-1EA12FEDDFEB}" type="presParOf" srcId="{243A12E4-B923-B44F-B5A6-3AD2DA17836D}" destId="{CDC10E55-F175-584F-8826-D4680037D7EA}" srcOrd="3" destOrd="0" presId="urn:microsoft.com/office/officeart/2005/8/layout/arrow2"/>
    <dgm:cxn modelId="{F32954A8-0F6D-1E4A-8F22-9A731FFA446A}" type="presParOf" srcId="{243A12E4-B923-B44F-B5A6-3AD2DA17836D}" destId="{FA87A92F-6271-164E-A494-765A828D803B}" srcOrd="4" destOrd="0" presId="urn:microsoft.com/office/officeart/2005/8/layout/arrow2"/>
    <dgm:cxn modelId="{4D8B1ED0-F610-EC45-A879-EF7E66103852}" type="presParOf" srcId="{243A12E4-B923-B44F-B5A6-3AD2DA17836D}" destId="{72087923-8F07-6549-9F40-CE0CBD6C06EB}" srcOrd="5" destOrd="0" presId="urn:microsoft.com/office/officeart/2005/8/layout/arrow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F30213C-3613-BD44-8F25-FD0DF500C1F3}" type="doc">
      <dgm:prSet loTypeId="urn:microsoft.com/office/officeart/2005/8/layout/cycle1" loCatId="cycle" qsTypeId="urn:microsoft.com/office/officeart/2005/8/quickstyle/simple1" qsCatId="simple" csTypeId="urn:microsoft.com/office/officeart/2005/8/colors/accent1_2" csCatId="accent1" phldr="1"/>
      <dgm:spPr/>
    </dgm:pt>
    <dgm:pt modelId="{E2898653-43C8-F546-92CE-16D4A0B6FDD0}">
      <dgm:prSet custT="1"/>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EG" altLang="en-US" sz="2400" b="1" i="0" u="none" strike="noStrike" cap="none" normalizeH="0" baseline="0" dirty="0">
              <a:ln>
                <a:noFill/>
              </a:ln>
              <a:solidFill>
                <a:schemeClr val="tx1"/>
              </a:solidFill>
              <a:effectLst/>
              <a:latin typeface="Alexandria" pitchFamily="2" charset="-78"/>
              <a:cs typeface="Alexandria" pitchFamily="2" charset="-78"/>
            </a:rPr>
            <a:t>التقييم</a:t>
          </a:r>
          <a:endParaRPr kumimoji="0" lang="en-US" altLang="en-US" sz="2400" b="1" i="0" u="none" strike="noStrike" cap="none" normalizeH="0" baseline="0" dirty="0">
            <a:ln>
              <a:noFill/>
            </a:ln>
            <a:solidFill>
              <a:schemeClr val="tx1"/>
            </a:solidFill>
            <a:effectLst/>
            <a:latin typeface="Alexandria" pitchFamily="2" charset="-78"/>
            <a:cs typeface="Alexandria" pitchFamily="2" charset="-78"/>
          </a:endParaRPr>
        </a:p>
      </dgm:t>
    </dgm:pt>
    <dgm:pt modelId="{FB7F3FD3-3B3D-3B4F-99EC-1BD295E47274}" type="parTrans" cxnId="{261A521F-512D-EE4A-820C-0F21C791CBD3}">
      <dgm:prSet/>
      <dgm:spPr/>
      <dgm:t>
        <a:bodyPr/>
        <a:lstStyle/>
        <a:p>
          <a:endParaRPr lang="en-US">
            <a:latin typeface="Alexandria" pitchFamily="2" charset="-78"/>
            <a:cs typeface="Alexandria" pitchFamily="2" charset="-78"/>
          </a:endParaRPr>
        </a:p>
      </dgm:t>
    </dgm:pt>
    <dgm:pt modelId="{8D92BEE0-FF39-894C-8083-E75D5274244E}" type="sibTrans" cxnId="{261A521F-512D-EE4A-820C-0F21C791CBD3}">
      <dgm:prSet/>
      <dgm:spPr/>
      <dgm:t>
        <a:bodyPr/>
        <a:lstStyle/>
        <a:p>
          <a:endParaRPr lang="en-US">
            <a:latin typeface="Alexandria" pitchFamily="2" charset="-78"/>
            <a:cs typeface="Alexandria" pitchFamily="2" charset="-78"/>
          </a:endParaRPr>
        </a:p>
      </dgm:t>
    </dgm:pt>
    <dgm:pt modelId="{B8325E84-E43A-A942-B293-1637E5B822FF}">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ar-EG" altLang="en-US" b="1" i="0" u="none" strike="noStrike" cap="none" normalizeH="0" baseline="0">
              <a:ln>
                <a:noFill/>
              </a:ln>
              <a:solidFill>
                <a:schemeClr val="tx1"/>
              </a:solidFill>
              <a:effectLst/>
              <a:latin typeface="Alexandria" pitchFamily="2" charset="-78"/>
              <a:cs typeface="Alexandria" pitchFamily="2" charset="-78"/>
            </a:rPr>
            <a:t>البحوث</a:t>
          </a:r>
          <a:endParaRPr kumimoji="0" lang="en-US" altLang="en-US" b="1" i="0" u="none" strike="noStrike" cap="none" normalizeH="0" baseline="0">
            <a:ln>
              <a:noFill/>
            </a:ln>
            <a:solidFill>
              <a:schemeClr val="tx1"/>
            </a:solidFill>
            <a:effectLst/>
            <a:latin typeface="Alexandria" pitchFamily="2" charset="-78"/>
            <a:cs typeface="Alexandria" pitchFamily="2" charset="-78"/>
          </a:endParaRPr>
        </a:p>
      </dgm:t>
    </dgm:pt>
    <dgm:pt modelId="{042523FB-6134-554D-AE3A-56F2A08FE200}" type="parTrans" cxnId="{1296615E-941D-0043-ACE6-70AB90120BA6}">
      <dgm:prSet/>
      <dgm:spPr/>
      <dgm:t>
        <a:bodyPr/>
        <a:lstStyle/>
        <a:p>
          <a:endParaRPr lang="en-US">
            <a:latin typeface="Alexandria" pitchFamily="2" charset="-78"/>
            <a:cs typeface="Alexandria" pitchFamily="2" charset="-78"/>
          </a:endParaRPr>
        </a:p>
      </dgm:t>
    </dgm:pt>
    <dgm:pt modelId="{DF36FF17-9752-264A-A9BC-8BF5D76AA3F3}" type="sibTrans" cxnId="{1296615E-941D-0043-ACE6-70AB90120BA6}">
      <dgm:prSet/>
      <dgm:spPr/>
      <dgm:t>
        <a:bodyPr/>
        <a:lstStyle/>
        <a:p>
          <a:endParaRPr lang="en-US">
            <a:latin typeface="Alexandria" pitchFamily="2" charset="-78"/>
            <a:cs typeface="Alexandria" pitchFamily="2" charset="-78"/>
          </a:endParaRPr>
        </a:p>
      </dgm:t>
    </dgm:pt>
    <dgm:pt modelId="{ADD2C54E-7136-7F44-8A74-A15DAD765CDD}">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EG" altLang="en-US" b="1" i="0" u="none" strike="noStrike" cap="none" normalizeH="0" baseline="0">
              <a:ln>
                <a:noFill/>
              </a:ln>
              <a:solidFill>
                <a:schemeClr val="tx1"/>
              </a:solidFill>
              <a:effectLst/>
              <a:latin typeface="Alexandria" pitchFamily="2" charset="-78"/>
              <a:cs typeface="Alexandria" pitchFamily="2" charset="-78"/>
            </a:rPr>
            <a:t>التخطيط</a:t>
          </a:r>
          <a:endParaRPr kumimoji="0" lang="en-US" altLang="en-US" b="1" i="0" u="none" strike="noStrike" cap="none" normalizeH="0" baseline="0">
            <a:ln>
              <a:noFill/>
            </a:ln>
            <a:solidFill>
              <a:schemeClr val="tx1"/>
            </a:solidFill>
            <a:effectLst/>
            <a:latin typeface="Alexandria" pitchFamily="2" charset="-78"/>
            <a:cs typeface="Alexandria" pitchFamily="2" charset="-78"/>
          </a:endParaRPr>
        </a:p>
      </dgm:t>
    </dgm:pt>
    <dgm:pt modelId="{2A53AAC9-F144-C04A-AA6C-4927A23A1147}" type="parTrans" cxnId="{07D00810-B882-A14A-8384-E4607A724A4D}">
      <dgm:prSet/>
      <dgm:spPr/>
      <dgm:t>
        <a:bodyPr/>
        <a:lstStyle/>
        <a:p>
          <a:endParaRPr lang="en-US">
            <a:latin typeface="Alexandria" pitchFamily="2" charset="-78"/>
            <a:cs typeface="Alexandria" pitchFamily="2" charset="-78"/>
          </a:endParaRPr>
        </a:p>
      </dgm:t>
    </dgm:pt>
    <dgm:pt modelId="{EA78B6D6-D3E3-C149-B16C-24C646EC0B18}" type="sibTrans" cxnId="{07D00810-B882-A14A-8384-E4607A724A4D}">
      <dgm:prSet/>
      <dgm:spPr/>
      <dgm:t>
        <a:bodyPr/>
        <a:lstStyle/>
        <a:p>
          <a:endParaRPr lang="en-US">
            <a:latin typeface="Alexandria" pitchFamily="2" charset="-78"/>
            <a:cs typeface="Alexandria" pitchFamily="2" charset="-78"/>
          </a:endParaRPr>
        </a:p>
      </dgm:t>
    </dgm:pt>
    <dgm:pt modelId="{1B40489D-4E34-5243-BBE7-B217CF33E771}">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EG" altLang="en-US" b="1" i="0" u="none" strike="noStrike" cap="none" normalizeH="0" baseline="0" dirty="0">
              <a:ln>
                <a:noFill/>
              </a:ln>
              <a:solidFill>
                <a:schemeClr val="tx1"/>
              </a:solidFill>
              <a:effectLst/>
              <a:latin typeface="Alexandria" pitchFamily="2" charset="-78"/>
              <a:cs typeface="Alexandria" pitchFamily="2" charset="-78"/>
            </a:rPr>
            <a:t>الإتصال</a:t>
          </a:r>
          <a:endParaRPr kumimoji="0" lang="en-US" altLang="en-US" b="1" i="0" u="none" strike="noStrike" cap="none" normalizeH="0" baseline="0" dirty="0">
            <a:ln>
              <a:noFill/>
            </a:ln>
            <a:solidFill>
              <a:schemeClr val="tx1"/>
            </a:solidFill>
            <a:effectLst/>
            <a:latin typeface="Alexandria" pitchFamily="2" charset="-78"/>
            <a:cs typeface="Alexandria" pitchFamily="2" charset="-78"/>
          </a:endParaRPr>
        </a:p>
      </dgm:t>
    </dgm:pt>
    <dgm:pt modelId="{F9CF6CBC-319A-B542-838A-E1A553295760}" type="parTrans" cxnId="{2BEAC801-4418-F34D-89D7-5487C44F760A}">
      <dgm:prSet/>
      <dgm:spPr/>
      <dgm:t>
        <a:bodyPr/>
        <a:lstStyle/>
        <a:p>
          <a:endParaRPr lang="en-US">
            <a:latin typeface="Alexandria" pitchFamily="2" charset="-78"/>
            <a:cs typeface="Alexandria" pitchFamily="2" charset="-78"/>
          </a:endParaRPr>
        </a:p>
      </dgm:t>
    </dgm:pt>
    <dgm:pt modelId="{7878C69F-3423-AE4A-AC89-3D152158C777}" type="sibTrans" cxnId="{2BEAC801-4418-F34D-89D7-5487C44F760A}">
      <dgm:prSet/>
      <dgm:spPr/>
      <dgm:t>
        <a:bodyPr/>
        <a:lstStyle/>
        <a:p>
          <a:endParaRPr lang="en-US">
            <a:latin typeface="Alexandria" pitchFamily="2" charset="-78"/>
            <a:cs typeface="Alexandria" pitchFamily="2" charset="-78"/>
          </a:endParaRPr>
        </a:p>
      </dgm:t>
    </dgm:pt>
    <dgm:pt modelId="{0D8A1E2D-1C9F-F44F-9355-D8CB0CD33B10}" type="pres">
      <dgm:prSet presAssocID="{2F30213C-3613-BD44-8F25-FD0DF500C1F3}" presName="cycle" presStyleCnt="0">
        <dgm:presLayoutVars>
          <dgm:dir/>
          <dgm:resizeHandles val="exact"/>
        </dgm:presLayoutVars>
      </dgm:prSet>
      <dgm:spPr/>
    </dgm:pt>
    <dgm:pt modelId="{8B7BF722-939F-8840-A61F-83A3E6A3B130}" type="pres">
      <dgm:prSet presAssocID="{E2898653-43C8-F546-92CE-16D4A0B6FDD0}" presName="dummy" presStyleCnt="0"/>
      <dgm:spPr/>
    </dgm:pt>
    <dgm:pt modelId="{5C76886B-ACE3-A94F-8329-874A6E7646A3}" type="pres">
      <dgm:prSet presAssocID="{E2898653-43C8-F546-92CE-16D4A0B6FDD0}" presName="node" presStyleLbl="revTx" presStyleIdx="0" presStyleCnt="4">
        <dgm:presLayoutVars>
          <dgm:bulletEnabled val="1"/>
        </dgm:presLayoutVars>
      </dgm:prSet>
      <dgm:spPr/>
    </dgm:pt>
    <dgm:pt modelId="{0A0FF7DC-1259-514B-8132-0899564E75FC}" type="pres">
      <dgm:prSet presAssocID="{8D92BEE0-FF39-894C-8083-E75D5274244E}" presName="sibTrans" presStyleLbl="node1" presStyleIdx="0" presStyleCnt="4"/>
      <dgm:spPr/>
    </dgm:pt>
    <dgm:pt modelId="{9F39DF4B-B920-3041-86AC-F61D1B116259}" type="pres">
      <dgm:prSet presAssocID="{B8325E84-E43A-A942-B293-1637E5B822FF}" presName="dummy" presStyleCnt="0"/>
      <dgm:spPr/>
    </dgm:pt>
    <dgm:pt modelId="{E616B7FF-318C-B649-A865-F36206B1F3DD}" type="pres">
      <dgm:prSet presAssocID="{B8325E84-E43A-A942-B293-1637E5B822FF}" presName="node" presStyleLbl="revTx" presStyleIdx="1" presStyleCnt="4">
        <dgm:presLayoutVars>
          <dgm:bulletEnabled val="1"/>
        </dgm:presLayoutVars>
      </dgm:prSet>
      <dgm:spPr/>
    </dgm:pt>
    <dgm:pt modelId="{F77D8399-2405-DC48-B94A-8D560960D96B}" type="pres">
      <dgm:prSet presAssocID="{DF36FF17-9752-264A-A9BC-8BF5D76AA3F3}" presName="sibTrans" presStyleLbl="node1" presStyleIdx="1" presStyleCnt="4"/>
      <dgm:spPr/>
    </dgm:pt>
    <dgm:pt modelId="{FA5FB7EF-1227-9E49-AD73-88C9543B761D}" type="pres">
      <dgm:prSet presAssocID="{ADD2C54E-7136-7F44-8A74-A15DAD765CDD}" presName="dummy" presStyleCnt="0"/>
      <dgm:spPr/>
    </dgm:pt>
    <dgm:pt modelId="{CF340A4B-5C27-9C40-9DB3-77A99DF03E88}" type="pres">
      <dgm:prSet presAssocID="{ADD2C54E-7136-7F44-8A74-A15DAD765CDD}" presName="node" presStyleLbl="revTx" presStyleIdx="2" presStyleCnt="4">
        <dgm:presLayoutVars>
          <dgm:bulletEnabled val="1"/>
        </dgm:presLayoutVars>
      </dgm:prSet>
      <dgm:spPr/>
    </dgm:pt>
    <dgm:pt modelId="{C77AF9B6-FBA3-F540-9C7F-69B9BD89D537}" type="pres">
      <dgm:prSet presAssocID="{EA78B6D6-D3E3-C149-B16C-24C646EC0B18}" presName="sibTrans" presStyleLbl="node1" presStyleIdx="2" presStyleCnt="4"/>
      <dgm:spPr/>
    </dgm:pt>
    <dgm:pt modelId="{A19EE066-32A9-B944-800D-C1DF3F74E278}" type="pres">
      <dgm:prSet presAssocID="{1B40489D-4E34-5243-BBE7-B217CF33E771}" presName="dummy" presStyleCnt="0"/>
      <dgm:spPr/>
    </dgm:pt>
    <dgm:pt modelId="{D2BC7BA2-B10A-C54D-BDE8-9FE96597F56B}" type="pres">
      <dgm:prSet presAssocID="{1B40489D-4E34-5243-BBE7-B217CF33E771}" presName="node" presStyleLbl="revTx" presStyleIdx="3" presStyleCnt="4">
        <dgm:presLayoutVars>
          <dgm:bulletEnabled val="1"/>
        </dgm:presLayoutVars>
      </dgm:prSet>
      <dgm:spPr/>
    </dgm:pt>
    <dgm:pt modelId="{4840D773-53B6-434E-B1E5-5C8C2F63DB83}" type="pres">
      <dgm:prSet presAssocID="{7878C69F-3423-AE4A-AC89-3D152158C777}" presName="sibTrans" presStyleLbl="node1" presStyleIdx="3" presStyleCnt="4"/>
      <dgm:spPr/>
    </dgm:pt>
  </dgm:ptLst>
  <dgm:cxnLst>
    <dgm:cxn modelId="{2BEAC801-4418-F34D-89D7-5487C44F760A}" srcId="{2F30213C-3613-BD44-8F25-FD0DF500C1F3}" destId="{1B40489D-4E34-5243-BBE7-B217CF33E771}" srcOrd="3" destOrd="0" parTransId="{F9CF6CBC-319A-B542-838A-E1A553295760}" sibTransId="{7878C69F-3423-AE4A-AC89-3D152158C777}"/>
    <dgm:cxn modelId="{75111703-09B0-884B-AD0E-3A4611C3973F}" type="presOf" srcId="{E2898653-43C8-F546-92CE-16D4A0B6FDD0}" destId="{5C76886B-ACE3-A94F-8329-874A6E7646A3}" srcOrd="0" destOrd="0" presId="urn:microsoft.com/office/officeart/2005/8/layout/cycle1"/>
    <dgm:cxn modelId="{07D00810-B882-A14A-8384-E4607A724A4D}" srcId="{2F30213C-3613-BD44-8F25-FD0DF500C1F3}" destId="{ADD2C54E-7136-7F44-8A74-A15DAD765CDD}" srcOrd="2" destOrd="0" parTransId="{2A53AAC9-F144-C04A-AA6C-4927A23A1147}" sibTransId="{EA78B6D6-D3E3-C149-B16C-24C646EC0B18}"/>
    <dgm:cxn modelId="{261A521F-512D-EE4A-820C-0F21C791CBD3}" srcId="{2F30213C-3613-BD44-8F25-FD0DF500C1F3}" destId="{E2898653-43C8-F546-92CE-16D4A0B6FDD0}" srcOrd="0" destOrd="0" parTransId="{FB7F3FD3-3B3D-3B4F-99EC-1BD295E47274}" sibTransId="{8D92BEE0-FF39-894C-8083-E75D5274244E}"/>
    <dgm:cxn modelId="{AA6E7134-A1E0-D94A-8B64-060B5713665A}" type="presOf" srcId="{ADD2C54E-7136-7F44-8A74-A15DAD765CDD}" destId="{CF340A4B-5C27-9C40-9DB3-77A99DF03E88}" srcOrd="0" destOrd="0" presId="urn:microsoft.com/office/officeart/2005/8/layout/cycle1"/>
    <dgm:cxn modelId="{92C17348-83CD-6B4B-B66C-F3B64E639E77}" type="presOf" srcId="{7878C69F-3423-AE4A-AC89-3D152158C777}" destId="{4840D773-53B6-434E-B1E5-5C8C2F63DB83}" srcOrd="0" destOrd="0" presId="urn:microsoft.com/office/officeart/2005/8/layout/cycle1"/>
    <dgm:cxn modelId="{1296615E-941D-0043-ACE6-70AB90120BA6}" srcId="{2F30213C-3613-BD44-8F25-FD0DF500C1F3}" destId="{B8325E84-E43A-A942-B293-1637E5B822FF}" srcOrd="1" destOrd="0" parTransId="{042523FB-6134-554D-AE3A-56F2A08FE200}" sibTransId="{DF36FF17-9752-264A-A9BC-8BF5D76AA3F3}"/>
    <dgm:cxn modelId="{71EFBD62-8E85-3A49-8CEA-F20D2E19DE52}" type="presOf" srcId="{8D92BEE0-FF39-894C-8083-E75D5274244E}" destId="{0A0FF7DC-1259-514B-8132-0899564E75FC}" srcOrd="0" destOrd="0" presId="urn:microsoft.com/office/officeart/2005/8/layout/cycle1"/>
    <dgm:cxn modelId="{B1F4B783-8961-FC4F-ACB1-1BEEE8FF66E5}" type="presOf" srcId="{2F30213C-3613-BD44-8F25-FD0DF500C1F3}" destId="{0D8A1E2D-1C9F-F44F-9355-D8CB0CD33B10}" srcOrd="0" destOrd="0" presId="urn:microsoft.com/office/officeart/2005/8/layout/cycle1"/>
    <dgm:cxn modelId="{48152A8A-BA1F-634D-9C43-272FB4D3B859}" type="presOf" srcId="{EA78B6D6-D3E3-C149-B16C-24C646EC0B18}" destId="{C77AF9B6-FBA3-F540-9C7F-69B9BD89D537}" srcOrd="0" destOrd="0" presId="urn:microsoft.com/office/officeart/2005/8/layout/cycle1"/>
    <dgm:cxn modelId="{04A9F5B3-54BE-664D-9513-36905FD15C6B}" type="presOf" srcId="{B8325E84-E43A-A942-B293-1637E5B822FF}" destId="{E616B7FF-318C-B649-A865-F36206B1F3DD}" srcOrd="0" destOrd="0" presId="urn:microsoft.com/office/officeart/2005/8/layout/cycle1"/>
    <dgm:cxn modelId="{3F3A94B9-EED0-1646-A043-DD0F41B84C54}" type="presOf" srcId="{DF36FF17-9752-264A-A9BC-8BF5D76AA3F3}" destId="{F77D8399-2405-DC48-B94A-8D560960D96B}" srcOrd="0" destOrd="0" presId="urn:microsoft.com/office/officeart/2005/8/layout/cycle1"/>
    <dgm:cxn modelId="{2D1998EB-DA1F-534D-847D-0E9521CEDDDB}" type="presOf" srcId="{1B40489D-4E34-5243-BBE7-B217CF33E771}" destId="{D2BC7BA2-B10A-C54D-BDE8-9FE96597F56B}" srcOrd="0" destOrd="0" presId="urn:microsoft.com/office/officeart/2005/8/layout/cycle1"/>
    <dgm:cxn modelId="{EB86E945-8796-4343-85F8-BE4165DD15A1}" type="presParOf" srcId="{0D8A1E2D-1C9F-F44F-9355-D8CB0CD33B10}" destId="{8B7BF722-939F-8840-A61F-83A3E6A3B130}" srcOrd="0" destOrd="0" presId="urn:microsoft.com/office/officeart/2005/8/layout/cycle1"/>
    <dgm:cxn modelId="{8B02D258-6216-3540-BDDB-3B461A7B83DA}" type="presParOf" srcId="{0D8A1E2D-1C9F-F44F-9355-D8CB0CD33B10}" destId="{5C76886B-ACE3-A94F-8329-874A6E7646A3}" srcOrd="1" destOrd="0" presId="urn:microsoft.com/office/officeart/2005/8/layout/cycle1"/>
    <dgm:cxn modelId="{AD45D447-C892-774A-BF19-D03A9CE9B86B}" type="presParOf" srcId="{0D8A1E2D-1C9F-F44F-9355-D8CB0CD33B10}" destId="{0A0FF7DC-1259-514B-8132-0899564E75FC}" srcOrd="2" destOrd="0" presId="urn:microsoft.com/office/officeart/2005/8/layout/cycle1"/>
    <dgm:cxn modelId="{7157AD79-642A-454D-967B-AD66938705CB}" type="presParOf" srcId="{0D8A1E2D-1C9F-F44F-9355-D8CB0CD33B10}" destId="{9F39DF4B-B920-3041-86AC-F61D1B116259}" srcOrd="3" destOrd="0" presId="urn:microsoft.com/office/officeart/2005/8/layout/cycle1"/>
    <dgm:cxn modelId="{7BF1686D-53F8-6441-A97C-B09C6E34D701}" type="presParOf" srcId="{0D8A1E2D-1C9F-F44F-9355-D8CB0CD33B10}" destId="{E616B7FF-318C-B649-A865-F36206B1F3DD}" srcOrd="4" destOrd="0" presId="urn:microsoft.com/office/officeart/2005/8/layout/cycle1"/>
    <dgm:cxn modelId="{528E781E-FB4A-914C-B253-EB46237C7CD0}" type="presParOf" srcId="{0D8A1E2D-1C9F-F44F-9355-D8CB0CD33B10}" destId="{F77D8399-2405-DC48-B94A-8D560960D96B}" srcOrd="5" destOrd="0" presId="urn:microsoft.com/office/officeart/2005/8/layout/cycle1"/>
    <dgm:cxn modelId="{A19E9562-418A-9442-9468-5D15AC712A90}" type="presParOf" srcId="{0D8A1E2D-1C9F-F44F-9355-D8CB0CD33B10}" destId="{FA5FB7EF-1227-9E49-AD73-88C9543B761D}" srcOrd="6" destOrd="0" presId="urn:microsoft.com/office/officeart/2005/8/layout/cycle1"/>
    <dgm:cxn modelId="{ECF924F4-4218-BA49-8411-F866EB8230FC}" type="presParOf" srcId="{0D8A1E2D-1C9F-F44F-9355-D8CB0CD33B10}" destId="{CF340A4B-5C27-9C40-9DB3-77A99DF03E88}" srcOrd="7" destOrd="0" presId="urn:microsoft.com/office/officeart/2005/8/layout/cycle1"/>
    <dgm:cxn modelId="{E9908CF2-757F-B046-AE56-AEC47B358A91}" type="presParOf" srcId="{0D8A1E2D-1C9F-F44F-9355-D8CB0CD33B10}" destId="{C77AF9B6-FBA3-F540-9C7F-69B9BD89D537}" srcOrd="8" destOrd="0" presId="urn:microsoft.com/office/officeart/2005/8/layout/cycle1"/>
    <dgm:cxn modelId="{3E45020C-DEDC-FD4D-94F6-650BDECC36BD}" type="presParOf" srcId="{0D8A1E2D-1C9F-F44F-9355-D8CB0CD33B10}" destId="{A19EE066-32A9-B944-800D-C1DF3F74E278}" srcOrd="9" destOrd="0" presId="urn:microsoft.com/office/officeart/2005/8/layout/cycle1"/>
    <dgm:cxn modelId="{5E20606E-5E98-0C46-8DAA-47D2E63943A0}" type="presParOf" srcId="{0D8A1E2D-1C9F-F44F-9355-D8CB0CD33B10}" destId="{D2BC7BA2-B10A-C54D-BDE8-9FE96597F56B}" srcOrd="10" destOrd="0" presId="urn:microsoft.com/office/officeart/2005/8/layout/cycle1"/>
    <dgm:cxn modelId="{4C6B46B3-1342-9E4D-87FA-7658063C54E8}" type="presParOf" srcId="{0D8A1E2D-1C9F-F44F-9355-D8CB0CD33B10}" destId="{4840D773-53B6-434E-B1E5-5C8C2F63DB83}" srcOrd="11"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017B6E1-A871-4849-92FF-5BCC9BE55347}"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D3613075-401B-BB4E-A839-309D22FE3A98}">
      <dgm:prSet phldrT="[Text]" custT="1"/>
      <dgm:spPr/>
      <dgm:t>
        <a:bodyPr/>
        <a:lstStyle/>
        <a:p>
          <a:pPr rtl="0"/>
          <a:r>
            <a:rPr lang="ar-SA" sz="1800" b="1" dirty="0">
              <a:latin typeface="Al-Jazeera-Arabic" pitchFamily="2" charset="-78"/>
              <a:cs typeface="Al-Jazeera-Arabic" pitchFamily="2" charset="-78"/>
            </a:rPr>
            <a:t>أن يكون جزءا من الادارة العليا</a:t>
          </a:r>
          <a:endParaRPr lang="en-US" sz="1800" b="1" dirty="0">
            <a:latin typeface="Al-Jazeera-Arabic" pitchFamily="2" charset="-78"/>
            <a:cs typeface="Al-Jazeera-Arabic" pitchFamily="2" charset="-78"/>
          </a:endParaRPr>
        </a:p>
      </dgm:t>
    </dgm:pt>
    <dgm:pt modelId="{1EA892BE-3577-DC45-BE0B-3B61732E48E9}" type="parTrans" cxnId="{CB49C397-E86A-8D48-B738-086F129DC42D}">
      <dgm:prSet/>
      <dgm:spPr/>
      <dgm:t>
        <a:bodyPr/>
        <a:lstStyle/>
        <a:p>
          <a:endParaRPr lang="en-US" sz="1800">
            <a:latin typeface="Al-Jazeera-Arabic" pitchFamily="2" charset="-78"/>
            <a:cs typeface="Al-Jazeera-Arabic" pitchFamily="2" charset="-78"/>
          </a:endParaRPr>
        </a:p>
      </dgm:t>
    </dgm:pt>
    <dgm:pt modelId="{4B326776-70A4-EB44-8DEB-01B07F1856F8}" type="sibTrans" cxnId="{CB49C397-E86A-8D48-B738-086F129DC42D}">
      <dgm:prSet/>
      <dgm:spPr/>
      <dgm:t>
        <a:bodyPr/>
        <a:lstStyle/>
        <a:p>
          <a:endParaRPr lang="en-US" sz="1800">
            <a:latin typeface="Al-Jazeera-Arabic" pitchFamily="2" charset="-78"/>
            <a:cs typeface="Al-Jazeera-Arabic" pitchFamily="2" charset="-78"/>
          </a:endParaRPr>
        </a:p>
      </dgm:t>
    </dgm:pt>
    <dgm:pt modelId="{16672E2A-FABC-0647-AE40-3C05A65A944E}">
      <dgm:prSet phldrT="[Text]" custT="1"/>
      <dgm:spPr/>
      <dgm:t>
        <a:bodyPr/>
        <a:lstStyle/>
        <a:p>
          <a:r>
            <a:rPr lang="ar-SA" sz="1800" b="1" i="0" dirty="0">
              <a:solidFill>
                <a:schemeClr val="tx1"/>
              </a:solidFill>
              <a:latin typeface="Al-Jazeera-Arabic" pitchFamily="2" charset="-78"/>
              <a:cs typeface="Al-Jazeera-Arabic" pitchFamily="2" charset="-78"/>
            </a:rPr>
            <a:t>قادر على تخطيط برامج وأنشطة</a:t>
          </a:r>
          <a:endParaRPr lang="en-US" sz="1800" dirty="0">
            <a:latin typeface="Al-Jazeera-Arabic" pitchFamily="2" charset="-78"/>
            <a:cs typeface="Al-Jazeera-Arabic" pitchFamily="2" charset="-78"/>
          </a:endParaRPr>
        </a:p>
      </dgm:t>
    </dgm:pt>
    <dgm:pt modelId="{A5FAE62F-BD1F-C247-AE31-1C6D1F4D6F84}" type="parTrans" cxnId="{55D54572-6CAD-264A-9381-3A082E270CED}">
      <dgm:prSet/>
      <dgm:spPr/>
      <dgm:t>
        <a:bodyPr/>
        <a:lstStyle/>
        <a:p>
          <a:endParaRPr lang="en-US" sz="1800">
            <a:latin typeface="Al-Jazeera-Arabic" pitchFamily="2" charset="-78"/>
            <a:cs typeface="Al-Jazeera-Arabic" pitchFamily="2" charset="-78"/>
          </a:endParaRPr>
        </a:p>
      </dgm:t>
    </dgm:pt>
    <dgm:pt modelId="{B96B8888-33D3-904A-9A22-5668E0B63155}" type="sibTrans" cxnId="{55D54572-6CAD-264A-9381-3A082E270CED}">
      <dgm:prSet/>
      <dgm:spPr/>
      <dgm:t>
        <a:bodyPr/>
        <a:lstStyle/>
        <a:p>
          <a:endParaRPr lang="en-US" sz="1800">
            <a:latin typeface="Al-Jazeera-Arabic" pitchFamily="2" charset="-78"/>
            <a:cs typeface="Al-Jazeera-Arabic" pitchFamily="2" charset="-78"/>
          </a:endParaRPr>
        </a:p>
      </dgm:t>
    </dgm:pt>
    <dgm:pt modelId="{7045222E-A61F-D342-9F44-F2FCCB159E27}">
      <dgm:prSet phldrT="[Text]" custT="1"/>
      <dgm:spPr/>
      <dgm:t>
        <a:bodyPr/>
        <a:lstStyle/>
        <a:p>
          <a:r>
            <a:rPr lang="ar-SA" sz="1800" b="1" i="0" dirty="0">
              <a:latin typeface="Al-Jazeera-Arabic" pitchFamily="2" charset="-78"/>
              <a:cs typeface="Al-Jazeera-Arabic" pitchFamily="2" charset="-78"/>
            </a:rPr>
            <a:t>لديه مهارات الاتصال </a:t>
          </a:r>
          <a:endParaRPr lang="en-US" sz="1800" dirty="0">
            <a:latin typeface="Al-Jazeera-Arabic" pitchFamily="2" charset="-78"/>
            <a:cs typeface="Al-Jazeera-Arabic" pitchFamily="2" charset="-78"/>
          </a:endParaRPr>
        </a:p>
      </dgm:t>
    </dgm:pt>
    <dgm:pt modelId="{98E8FBE3-C482-BC49-9F80-8DA77ADB1BFC}" type="parTrans" cxnId="{865DD270-C032-F04B-B2A8-1EA819E28AA1}">
      <dgm:prSet/>
      <dgm:spPr/>
      <dgm:t>
        <a:bodyPr/>
        <a:lstStyle/>
        <a:p>
          <a:endParaRPr lang="en-US" sz="1800">
            <a:latin typeface="Al-Jazeera-Arabic" pitchFamily="2" charset="-78"/>
            <a:cs typeface="Al-Jazeera-Arabic" pitchFamily="2" charset="-78"/>
          </a:endParaRPr>
        </a:p>
      </dgm:t>
    </dgm:pt>
    <dgm:pt modelId="{FF9559D6-7910-A441-A6AD-5104736FC96D}" type="sibTrans" cxnId="{865DD270-C032-F04B-B2A8-1EA819E28AA1}">
      <dgm:prSet/>
      <dgm:spPr/>
      <dgm:t>
        <a:bodyPr/>
        <a:lstStyle/>
        <a:p>
          <a:endParaRPr lang="en-US" sz="1800">
            <a:latin typeface="Al-Jazeera-Arabic" pitchFamily="2" charset="-78"/>
            <a:cs typeface="Al-Jazeera-Arabic" pitchFamily="2" charset="-78"/>
          </a:endParaRPr>
        </a:p>
      </dgm:t>
    </dgm:pt>
    <dgm:pt modelId="{9FE9C14D-F699-7249-9F2E-799B9D427780}">
      <dgm:prSet phldrT="[Text]" custT="1"/>
      <dgm:spPr/>
      <dgm:t>
        <a:bodyPr/>
        <a:lstStyle/>
        <a:p>
          <a:r>
            <a:rPr lang="ar-SA" sz="1800" b="1" i="0" dirty="0">
              <a:solidFill>
                <a:schemeClr val="tx1"/>
              </a:solidFill>
              <a:latin typeface="Al-Jazeera-Arabic" pitchFamily="2" charset="-78"/>
              <a:cs typeface="Al-Jazeera-Arabic" pitchFamily="2" charset="-78"/>
            </a:rPr>
            <a:t>قادر على التواصل مع وسائل الإعلام ومنظمات المجتمع والجماهير </a:t>
          </a:r>
          <a:endParaRPr lang="en-US" sz="1800" dirty="0">
            <a:latin typeface="Al-Jazeera-Arabic" pitchFamily="2" charset="-78"/>
            <a:cs typeface="Al-Jazeera-Arabic" pitchFamily="2" charset="-78"/>
          </a:endParaRPr>
        </a:p>
      </dgm:t>
    </dgm:pt>
    <dgm:pt modelId="{C1610296-F2A5-CF41-B88D-208C4CA52BC9}" type="parTrans" cxnId="{DF482BA9-32C8-B94B-BA86-F5532629DE57}">
      <dgm:prSet/>
      <dgm:spPr/>
      <dgm:t>
        <a:bodyPr/>
        <a:lstStyle/>
        <a:p>
          <a:endParaRPr lang="en-US" sz="1800">
            <a:latin typeface="Al-Jazeera-Arabic" pitchFamily="2" charset="-78"/>
            <a:cs typeface="Al-Jazeera-Arabic" pitchFamily="2" charset="-78"/>
          </a:endParaRPr>
        </a:p>
      </dgm:t>
    </dgm:pt>
    <dgm:pt modelId="{45870337-CA7B-3545-8B4F-443FEA2DC8D7}" type="sibTrans" cxnId="{DF482BA9-32C8-B94B-BA86-F5532629DE57}">
      <dgm:prSet/>
      <dgm:spPr/>
      <dgm:t>
        <a:bodyPr/>
        <a:lstStyle/>
        <a:p>
          <a:endParaRPr lang="en-US" sz="1800">
            <a:latin typeface="Al-Jazeera-Arabic" pitchFamily="2" charset="-78"/>
            <a:cs typeface="Al-Jazeera-Arabic" pitchFamily="2" charset="-78"/>
          </a:endParaRPr>
        </a:p>
      </dgm:t>
    </dgm:pt>
    <dgm:pt modelId="{0F6ED9A4-F4DF-9B4B-8E56-7965D50C499C}">
      <dgm:prSet phldrT="[Text]" custT="1"/>
      <dgm:spPr/>
      <dgm:t>
        <a:bodyPr/>
        <a:lstStyle/>
        <a:p>
          <a:r>
            <a:rPr lang="ar-SA" sz="1800" b="1" i="0" dirty="0">
              <a:solidFill>
                <a:schemeClr val="bg1"/>
              </a:solidFill>
              <a:latin typeface="Al-Jazeera-Arabic" pitchFamily="2" charset="-78"/>
              <a:cs typeface="Al-Jazeera-Arabic" pitchFamily="2" charset="-78"/>
            </a:rPr>
            <a:t>متعاوناَ</a:t>
          </a:r>
          <a:r>
            <a:rPr lang="ar-AE" sz="1800" b="1" i="0" dirty="0">
              <a:solidFill>
                <a:schemeClr val="bg1"/>
              </a:solidFill>
              <a:latin typeface="Al-Jazeera-Arabic" pitchFamily="2" charset="-78"/>
              <a:cs typeface="Al-Jazeera-Arabic" pitchFamily="2" charset="-78"/>
            </a:rPr>
            <a:t> </a:t>
          </a:r>
          <a:r>
            <a:rPr lang="ar-SA" sz="1800" b="1" i="0" dirty="0">
              <a:solidFill>
                <a:schemeClr val="bg1"/>
              </a:solidFill>
              <a:latin typeface="Al-Jazeera-Arabic" pitchFamily="2" charset="-78"/>
              <a:cs typeface="Al-Jazeera-Arabic" pitchFamily="2" charset="-78"/>
            </a:rPr>
            <a:t>مع كافة الإدارات الأخر</a:t>
          </a:r>
          <a:r>
            <a:rPr lang="ar-AE" sz="1800" b="1" i="0" dirty="0">
              <a:solidFill>
                <a:schemeClr val="bg1"/>
              </a:solidFill>
              <a:latin typeface="Al-Jazeera-Arabic" pitchFamily="2" charset="-78"/>
              <a:cs typeface="Al-Jazeera-Arabic" pitchFamily="2" charset="-78"/>
            </a:rPr>
            <a:t>ى في المؤسسة</a:t>
          </a:r>
          <a:br>
            <a:rPr lang="ar-AE" sz="1800" b="1" i="0" dirty="0">
              <a:solidFill>
                <a:schemeClr val="tx1"/>
              </a:solidFill>
              <a:latin typeface="Al-Jazeera-Arabic" pitchFamily="2" charset="-78"/>
              <a:cs typeface="Al-Jazeera-Arabic" pitchFamily="2" charset="-78"/>
            </a:rPr>
          </a:br>
          <a:endParaRPr lang="en-US" sz="1800" dirty="0">
            <a:latin typeface="Al-Jazeera-Arabic" pitchFamily="2" charset="-78"/>
            <a:cs typeface="Al-Jazeera-Arabic" pitchFamily="2" charset="-78"/>
          </a:endParaRPr>
        </a:p>
      </dgm:t>
    </dgm:pt>
    <dgm:pt modelId="{7B9BFEBD-FC62-F54B-A123-C6E443667B5C}" type="parTrans" cxnId="{0C7D30A5-1615-B242-8B2B-01C0D3C60A3D}">
      <dgm:prSet/>
      <dgm:spPr/>
      <dgm:t>
        <a:bodyPr/>
        <a:lstStyle/>
        <a:p>
          <a:endParaRPr lang="en-US" sz="1800">
            <a:latin typeface="Al-Jazeera-Arabic" pitchFamily="2" charset="-78"/>
            <a:cs typeface="Al-Jazeera-Arabic" pitchFamily="2" charset="-78"/>
          </a:endParaRPr>
        </a:p>
      </dgm:t>
    </dgm:pt>
    <dgm:pt modelId="{401218EB-D8B3-1A40-9D84-79D054CE6C9A}" type="sibTrans" cxnId="{0C7D30A5-1615-B242-8B2B-01C0D3C60A3D}">
      <dgm:prSet/>
      <dgm:spPr/>
      <dgm:t>
        <a:bodyPr/>
        <a:lstStyle/>
        <a:p>
          <a:endParaRPr lang="en-US" sz="1800">
            <a:latin typeface="Al-Jazeera-Arabic" pitchFamily="2" charset="-78"/>
            <a:cs typeface="Al-Jazeera-Arabic" pitchFamily="2" charset="-78"/>
          </a:endParaRPr>
        </a:p>
      </dgm:t>
    </dgm:pt>
    <dgm:pt modelId="{FA0DBDA9-BDC4-5F41-91C4-E7BEF4885E3C}">
      <dgm:prSet custT="1"/>
      <dgm:spPr/>
      <dgm:t>
        <a:bodyPr/>
        <a:lstStyle/>
        <a:p>
          <a:pPr rtl="1"/>
          <a:r>
            <a:rPr lang="ar-SA" sz="1800" b="1" i="0" dirty="0">
              <a:solidFill>
                <a:schemeClr val="tx1"/>
              </a:solidFill>
              <a:latin typeface="Al-Jazeera-Arabic" pitchFamily="2" charset="-78"/>
              <a:cs typeface="Al-Jazeera-Arabic" pitchFamily="2" charset="-78"/>
            </a:rPr>
            <a:t>لدية المعرفة اللازمة بأخلاقيات الممارسة</a:t>
          </a:r>
          <a:r>
            <a:rPr lang="ar-AE" sz="1800" b="1" i="0" dirty="0">
              <a:solidFill>
                <a:schemeClr val="tx1"/>
              </a:solidFill>
              <a:latin typeface="Al-Jazeera-Arabic" pitchFamily="2" charset="-78"/>
              <a:cs typeface="Al-Jazeera-Arabic" pitchFamily="2" charset="-78"/>
            </a:rPr>
            <a:t> </a:t>
          </a:r>
          <a:r>
            <a:rPr lang="ar-SA" sz="1800" b="1" i="0" dirty="0">
              <a:solidFill>
                <a:schemeClr val="tx1"/>
              </a:solidFill>
              <a:latin typeface="Al-Jazeera-Arabic" pitchFamily="2" charset="-78"/>
              <a:cs typeface="Al-Jazeera-Arabic" pitchFamily="2" charset="-78"/>
            </a:rPr>
            <a:t>المهنية</a:t>
          </a:r>
          <a:endParaRPr lang="en-US" sz="1800" dirty="0">
            <a:latin typeface="Al-Jazeera-Arabic" pitchFamily="2" charset="-78"/>
            <a:cs typeface="Al-Jazeera-Arabic" pitchFamily="2" charset="-78"/>
          </a:endParaRPr>
        </a:p>
      </dgm:t>
    </dgm:pt>
    <dgm:pt modelId="{017CB7BD-4004-A542-8762-5B1B9B10A448}" type="parTrans" cxnId="{DD8BBC5A-2DD4-214A-821A-51FF5533F699}">
      <dgm:prSet/>
      <dgm:spPr/>
      <dgm:t>
        <a:bodyPr/>
        <a:lstStyle/>
        <a:p>
          <a:endParaRPr lang="en-US" sz="1800">
            <a:latin typeface="Al-Jazeera-Arabic" pitchFamily="2" charset="-78"/>
            <a:cs typeface="Al-Jazeera-Arabic" pitchFamily="2" charset="-78"/>
          </a:endParaRPr>
        </a:p>
      </dgm:t>
    </dgm:pt>
    <dgm:pt modelId="{1E5361B2-3EC3-5D46-9563-206D1C2476C9}" type="sibTrans" cxnId="{DD8BBC5A-2DD4-214A-821A-51FF5533F699}">
      <dgm:prSet/>
      <dgm:spPr/>
      <dgm:t>
        <a:bodyPr/>
        <a:lstStyle/>
        <a:p>
          <a:endParaRPr lang="en-US" sz="1800">
            <a:latin typeface="Al-Jazeera-Arabic" pitchFamily="2" charset="-78"/>
            <a:cs typeface="Al-Jazeera-Arabic" pitchFamily="2" charset="-78"/>
          </a:endParaRPr>
        </a:p>
      </dgm:t>
    </dgm:pt>
    <dgm:pt modelId="{CE3BC6E0-3D12-0747-9FCF-292EB6418108}" type="pres">
      <dgm:prSet presAssocID="{7017B6E1-A871-4849-92FF-5BCC9BE55347}" presName="diagram" presStyleCnt="0">
        <dgm:presLayoutVars>
          <dgm:dir/>
          <dgm:resizeHandles val="exact"/>
        </dgm:presLayoutVars>
      </dgm:prSet>
      <dgm:spPr/>
    </dgm:pt>
    <dgm:pt modelId="{EC030D16-CC19-2745-B735-90C78B3BDA62}" type="pres">
      <dgm:prSet presAssocID="{D3613075-401B-BB4E-A839-309D22FE3A98}" presName="node" presStyleLbl="node1" presStyleIdx="0" presStyleCnt="6" custLinFactNeighborY="-3324">
        <dgm:presLayoutVars>
          <dgm:bulletEnabled val="1"/>
        </dgm:presLayoutVars>
      </dgm:prSet>
      <dgm:spPr/>
    </dgm:pt>
    <dgm:pt modelId="{D54F2B5A-D282-EC48-9D03-DA128B2978F6}" type="pres">
      <dgm:prSet presAssocID="{4B326776-70A4-EB44-8DEB-01B07F1856F8}" presName="sibTrans" presStyleCnt="0"/>
      <dgm:spPr/>
    </dgm:pt>
    <dgm:pt modelId="{F921B0F1-F6DA-B547-9D06-355E19CEB41E}" type="pres">
      <dgm:prSet presAssocID="{16672E2A-FABC-0647-AE40-3C05A65A944E}" presName="node" presStyleLbl="node1" presStyleIdx="1" presStyleCnt="6">
        <dgm:presLayoutVars>
          <dgm:bulletEnabled val="1"/>
        </dgm:presLayoutVars>
      </dgm:prSet>
      <dgm:spPr/>
    </dgm:pt>
    <dgm:pt modelId="{386D64EA-D45F-734D-A4D1-24E9D20CCE21}" type="pres">
      <dgm:prSet presAssocID="{B96B8888-33D3-904A-9A22-5668E0B63155}" presName="sibTrans" presStyleCnt="0"/>
      <dgm:spPr/>
    </dgm:pt>
    <dgm:pt modelId="{54CCA631-6962-C442-82C5-81936C422F95}" type="pres">
      <dgm:prSet presAssocID="{7045222E-A61F-D342-9F44-F2FCCB159E27}" presName="node" presStyleLbl="node1" presStyleIdx="2" presStyleCnt="6">
        <dgm:presLayoutVars>
          <dgm:bulletEnabled val="1"/>
        </dgm:presLayoutVars>
      </dgm:prSet>
      <dgm:spPr/>
    </dgm:pt>
    <dgm:pt modelId="{78AAA2EB-A9E8-6644-9075-4F81308EE92C}" type="pres">
      <dgm:prSet presAssocID="{FF9559D6-7910-A441-A6AD-5104736FC96D}" presName="sibTrans" presStyleCnt="0"/>
      <dgm:spPr/>
    </dgm:pt>
    <dgm:pt modelId="{BA843DC7-83DC-9F4D-822B-DCE68907C3FB}" type="pres">
      <dgm:prSet presAssocID="{9FE9C14D-F699-7249-9F2E-799B9D427780}" presName="node" presStyleLbl="node1" presStyleIdx="3" presStyleCnt="6">
        <dgm:presLayoutVars>
          <dgm:bulletEnabled val="1"/>
        </dgm:presLayoutVars>
      </dgm:prSet>
      <dgm:spPr/>
    </dgm:pt>
    <dgm:pt modelId="{48346FEE-CD36-D44D-B812-1F4DE26FE7BE}" type="pres">
      <dgm:prSet presAssocID="{45870337-CA7B-3545-8B4F-443FEA2DC8D7}" presName="sibTrans" presStyleCnt="0"/>
      <dgm:spPr/>
    </dgm:pt>
    <dgm:pt modelId="{04F432FF-983D-7844-9948-1ED44CB88F54}" type="pres">
      <dgm:prSet presAssocID="{0F6ED9A4-F4DF-9B4B-8E56-7965D50C499C}" presName="node" presStyleLbl="node1" presStyleIdx="4" presStyleCnt="6">
        <dgm:presLayoutVars>
          <dgm:bulletEnabled val="1"/>
        </dgm:presLayoutVars>
      </dgm:prSet>
      <dgm:spPr/>
    </dgm:pt>
    <dgm:pt modelId="{59956EBE-FDFE-C643-9338-1FEDEE2EFCD9}" type="pres">
      <dgm:prSet presAssocID="{401218EB-D8B3-1A40-9D84-79D054CE6C9A}" presName="sibTrans" presStyleCnt="0"/>
      <dgm:spPr/>
    </dgm:pt>
    <dgm:pt modelId="{438C3D38-DABD-6A45-A559-C2C7D7A40739}" type="pres">
      <dgm:prSet presAssocID="{FA0DBDA9-BDC4-5F41-91C4-E7BEF4885E3C}" presName="node" presStyleLbl="node1" presStyleIdx="5" presStyleCnt="6">
        <dgm:presLayoutVars>
          <dgm:bulletEnabled val="1"/>
        </dgm:presLayoutVars>
      </dgm:prSet>
      <dgm:spPr/>
    </dgm:pt>
  </dgm:ptLst>
  <dgm:cxnLst>
    <dgm:cxn modelId="{412FBD0C-D97D-D84F-918A-242140D0AC5C}" type="presOf" srcId="{0F6ED9A4-F4DF-9B4B-8E56-7965D50C499C}" destId="{04F432FF-983D-7844-9948-1ED44CB88F54}" srcOrd="0" destOrd="0" presId="urn:microsoft.com/office/officeart/2005/8/layout/default"/>
    <dgm:cxn modelId="{51E9EA0D-73EE-F440-83E5-91FB99C59C9C}" type="presOf" srcId="{7017B6E1-A871-4849-92FF-5BCC9BE55347}" destId="{CE3BC6E0-3D12-0747-9FCF-292EB6418108}" srcOrd="0" destOrd="0" presId="urn:microsoft.com/office/officeart/2005/8/layout/default"/>
    <dgm:cxn modelId="{E862F831-0AB0-8246-ACB0-72720CBADEEB}" type="presOf" srcId="{16672E2A-FABC-0647-AE40-3C05A65A944E}" destId="{F921B0F1-F6DA-B547-9D06-355E19CEB41E}" srcOrd="0" destOrd="0" presId="urn:microsoft.com/office/officeart/2005/8/layout/default"/>
    <dgm:cxn modelId="{DD8BBC5A-2DD4-214A-821A-51FF5533F699}" srcId="{7017B6E1-A871-4849-92FF-5BCC9BE55347}" destId="{FA0DBDA9-BDC4-5F41-91C4-E7BEF4885E3C}" srcOrd="5" destOrd="0" parTransId="{017CB7BD-4004-A542-8762-5B1B9B10A448}" sibTransId="{1E5361B2-3EC3-5D46-9563-206D1C2476C9}"/>
    <dgm:cxn modelId="{865DD270-C032-F04B-B2A8-1EA819E28AA1}" srcId="{7017B6E1-A871-4849-92FF-5BCC9BE55347}" destId="{7045222E-A61F-D342-9F44-F2FCCB159E27}" srcOrd="2" destOrd="0" parTransId="{98E8FBE3-C482-BC49-9F80-8DA77ADB1BFC}" sibTransId="{FF9559D6-7910-A441-A6AD-5104736FC96D}"/>
    <dgm:cxn modelId="{55D54572-6CAD-264A-9381-3A082E270CED}" srcId="{7017B6E1-A871-4849-92FF-5BCC9BE55347}" destId="{16672E2A-FABC-0647-AE40-3C05A65A944E}" srcOrd="1" destOrd="0" parTransId="{A5FAE62F-BD1F-C247-AE31-1C6D1F4D6F84}" sibTransId="{B96B8888-33D3-904A-9A22-5668E0B63155}"/>
    <dgm:cxn modelId="{CB49C397-E86A-8D48-B738-086F129DC42D}" srcId="{7017B6E1-A871-4849-92FF-5BCC9BE55347}" destId="{D3613075-401B-BB4E-A839-309D22FE3A98}" srcOrd="0" destOrd="0" parTransId="{1EA892BE-3577-DC45-BE0B-3B61732E48E9}" sibTransId="{4B326776-70A4-EB44-8DEB-01B07F1856F8}"/>
    <dgm:cxn modelId="{0C7D30A5-1615-B242-8B2B-01C0D3C60A3D}" srcId="{7017B6E1-A871-4849-92FF-5BCC9BE55347}" destId="{0F6ED9A4-F4DF-9B4B-8E56-7965D50C499C}" srcOrd="4" destOrd="0" parTransId="{7B9BFEBD-FC62-F54B-A123-C6E443667B5C}" sibTransId="{401218EB-D8B3-1A40-9D84-79D054CE6C9A}"/>
    <dgm:cxn modelId="{DF482BA9-32C8-B94B-BA86-F5532629DE57}" srcId="{7017B6E1-A871-4849-92FF-5BCC9BE55347}" destId="{9FE9C14D-F699-7249-9F2E-799B9D427780}" srcOrd="3" destOrd="0" parTransId="{C1610296-F2A5-CF41-B88D-208C4CA52BC9}" sibTransId="{45870337-CA7B-3545-8B4F-443FEA2DC8D7}"/>
    <dgm:cxn modelId="{FC89BEAA-5E82-5E48-8C07-97CC7BE5F9F1}" type="presOf" srcId="{D3613075-401B-BB4E-A839-309D22FE3A98}" destId="{EC030D16-CC19-2745-B735-90C78B3BDA62}" srcOrd="0" destOrd="0" presId="urn:microsoft.com/office/officeart/2005/8/layout/default"/>
    <dgm:cxn modelId="{07F037CB-4156-2147-8EC4-4E5801602F84}" type="presOf" srcId="{FA0DBDA9-BDC4-5F41-91C4-E7BEF4885E3C}" destId="{438C3D38-DABD-6A45-A559-C2C7D7A40739}" srcOrd="0" destOrd="0" presId="urn:microsoft.com/office/officeart/2005/8/layout/default"/>
    <dgm:cxn modelId="{6BDDE2E8-6E03-CC43-8D45-4EA26CF75FC1}" type="presOf" srcId="{9FE9C14D-F699-7249-9F2E-799B9D427780}" destId="{BA843DC7-83DC-9F4D-822B-DCE68907C3FB}" srcOrd="0" destOrd="0" presId="urn:microsoft.com/office/officeart/2005/8/layout/default"/>
    <dgm:cxn modelId="{1CE05EF0-1CC1-F541-A47F-EF7F30E945A9}" type="presOf" srcId="{7045222E-A61F-D342-9F44-F2FCCB159E27}" destId="{54CCA631-6962-C442-82C5-81936C422F95}" srcOrd="0" destOrd="0" presId="urn:microsoft.com/office/officeart/2005/8/layout/default"/>
    <dgm:cxn modelId="{1D4D6432-6273-814C-95A7-0993B0B746A5}" type="presParOf" srcId="{CE3BC6E0-3D12-0747-9FCF-292EB6418108}" destId="{EC030D16-CC19-2745-B735-90C78B3BDA62}" srcOrd="0" destOrd="0" presId="urn:microsoft.com/office/officeart/2005/8/layout/default"/>
    <dgm:cxn modelId="{2DBAA7AA-E1EE-4748-9E7D-7A754AA70115}" type="presParOf" srcId="{CE3BC6E0-3D12-0747-9FCF-292EB6418108}" destId="{D54F2B5A-D282-EC48-9D03-DA128B2978F6}" srcOrd="1" destOrd="0" presId="urn:microsoft.com/office/officeart/2005/8/layout/default"/>
    <dgm:cxn modelId="{952517BE-EF00-E444-BF6B-D8C083F62F7C}" type="presParOf" srcId="{CE3BC6E0-3D12-0747-9FCF-292EB6418108}" destId="{F921B0F1-F6DA-B547-9D06-355E19CEB41E}" srcOrd="2" destOrd="0" presId="urn:microsoft.com/office/officeart/2005/8/layout/default"/>
    <dgm:cxn modelId="{E9547F0B-C04B-7647-AD67-0174F619F4C9}" type="presParOf" srcId="{CE3BC6E0-3D12-0747-9FCF-292EB6418108}" destId="{386D64EA-D45F-734D-A4D1-24E9D20CCE21}" srcOrd="3" destOrd="0" presId="urn:microsoft.com/office/officeart/2005/8/layout/default"/>
    <dgm:cxn modelId="{11C7121D-E1B0-4A42-B4D8-63EC21303591}" type="presParOf" srcId="{CE3BC6E0-3D12-0747-9FCF-292EB6418108}" destId="{54CCA631-6962-C442-82C5-81936C422F95}" srcOrd="4" destOrd="0" presId="urn:microsoft.com/office/officeart/2005/8/layout/default"/>
    <dgm:cxn modelId="{EA2DFA7A-3054-D14F-AE39-EDDF272441EF}" type="presParOf" srcId="{CE3BC6E0-3D12-0747-9FCF-292EB6418108}" destId="{78AAA2EB-A9E8-6644-9075-4F81308EE92C}" srcOrd="5" destOrd="0" presId="urn:microsoft.com/office/officeart/2005/8/layout/default"/>
    <dgm:cxn modelId="{CAC7A2C4-E6BE-3548-8949-DE391222A613}" type="presParOf" srcId="{CE3BC6E0-3D12-0747-9FCF-292EB6418108}" destId="{BA843DC7-83DC-9F4D-822B-DCE68907C3FB}" srcOrd="6" destOrd="0" presId="urn:microsoft.com/office/officeart/2005/8/layout/default"/>
    <dgm:cxn modelId="{8BD6AD73-D2DE-D849-AB32-9F603C947381}" type="presParOf" srcId="{CE3BC6E0-3D12-0747-9FCF-292EB6418108}" destId="{48346FEE-CD36-D44D-B812-1F4DE26FE7BE}" srcOrd="7" destOrd="0" presId="urn:microsoft.com/office/officeart/2005/8/layout/default"/>
    <dgm:cxn modelId="{016AC20E-8DCA-8740-85D8-1068BD7B9EE2}" type="presParOf" srcId="{CE3BC6E0-3D12-0747-9FCF-292EB6418108}" destId="{04F432FF-983D-7844-9948-1ED44CB88F54}" srcOrd="8" destOrd="0" presId="urn:microsoft.com/office/officeart/2005/8/layout/default"/>
    <dgm:cxn modelId="{DACCB3E0-F5E6-B748-A06C-089239264D2A}" type="presParOf" srcId="{CE3BC6E0-3D12-0747-9FCF-292EB6418108}" destId="{59956EBE-FDFE-C643-9338-1FEDEE2EFCD9}" srcOrd="9" destOrd="0" presId="urn:microsoft.com/office/officeart/2005/8/layout/default"/>
    <dgm:cxn modelId="{298F10D6-DEAB-2246-B075-0FF1FD31E9E5}" type="presParOf" srcId="{CE3BC6E0-3D12-0747-9FCF-292EB6418108}" destId="{438C3D38-DABD-6A45-A559-C2C7D7A40739}"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31B906-841A-4146-8DB2-ED522963AFB9}">
      <dsp:nvSpPr>
        <dsp:cNvPr id="0" name=""/>
        <dsp:cNvSpPr/>
      </dsp:nvSpPr>
      <dsp:spPr>
        <a:xfrm>
          <a:off x="4169965" y="0"/>
          <a:ext cx="2175669" cy="2175669"/>
        </a:xfrm>
        <a:prstGeom prst="triangle">
          <a:avLst/>
        </a:prstGeom>
        <a:solidFill>
          <a:schemeClr val="accent6">
            <a:shade val="5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Jazeera-Arabic" pitchFamily="2" charset="-78"/>
              <a:cs typeface="Al-Jazeera-Arabic" pitchFamily="2" charset="-78"/>
            </a:rPr>
            <a:t>العلاقات العامة</a:t>
          </a:r>
          <a:endParaRPr lang="en-US" sz="1800" b="1" kern="1200" dirty="0">
            <a:latin typeface="Al-Jazeera-Arabic" pitchFamily="2" charset="-78"/>
            <a:cs typeface="Al-Jazeera-Arabic" pitchFamily="2" charset="-78"/>
          </a:endParaRPr>
        </a:p>
      </dsp:txBody>
      <dsp:txXfrm>
        <a:off x="4713882" y="1087835"/>
        <a:ext cx="1087835" cy="1087834"/>
      </dsp:txXfrm>
    </dsp:sp>
    <dsp:sp modelId="{171F8425-466B-E240-BCF5-F761C5EDBEFC}">
      <dsp:nvSpPr>
        <dsp:cNvPr id="0" name=""/>
        <dsp:cNvSpPr/>
      </dsp:nvSpPr>
      <dsp:spPr>
        <a:xfrm>
          <a:off x="3082131" y="2175669"/>
          <a:ext cx="2175669" cy="2175669"/>
        </a:xfrm>
        <a:prstGeom prst="triangle">
          <a:avLst/>
        </a:prstGeom>
        <a:solidFill>
          <a:schemeClr val="accent6">
            <a:shade val="50000"/>
            <a:hueOff val="184212"/>
            <a:satOff val="-8053"/>
            <a:lumOff val="21981"/>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b="1" kern="1200" dirty="0">
              <a:latin typeface="Al-Jazeera-Arabic" pitchFamily="2" charset="-78"/>
              <a:cs typeface="Al-Jazeera-Arabic" pitchFamily="2" charset="-78"/>
            </a:rPr>
            <a:t>التسويق</a:t>
          </a:r>
          <a:endParaRPr lang="en-US" sz="2000" b="1" kern="1200" dirty="0">
            <a:latin typeface="Al-Jazeera-Arabic" pitchFamily="2" charset="-78"/>
            <a:cs typeface="Al-Jazeera-Arabic" pitchFamily="2" charset="-78"/>
          </a:endParaRPr>
        </a:p>
      </dsp:txBody>
      <dsp:txXfrm>
        <a:off x="3626048" y="3263504"/>
        <a:ext cx="1087835" cy="1087834"/>
      </dsp:txXfrm>
    </dsp:sp>
    <dsp:sp modelId="{42C28FA2-8E27-D248-9459-B2BF3F844452}">
      <dsp:nvSpPr>
        <dsp:cNvPr id="0" name=""/>
        <dsp:cNvSpPr/>
      </dsp:nvSpPr>
      <dsp:spPr>
        <a:xfrm rot="10800000">
          <a:off x="3962526" y="2175669"/>
          <a:ext cx="2647723" cy="2175669"/>
        </a:xfrm>
        <a:prstGeom prst="triangle">
          <a:avLst/>
        </a:prstGeom>
        <a:solidFill>
          <a:schemeClr val="accent6">
            <a:shade val="50000"/>
            <a:hueOff val="368424"/>
            <a:satOff val="-16105"/>
            <a:lumOff val="43961"/>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b="1" kern="1200" dirty="0">
              <a:latin typeface="Al-Jazeera-Arabic" pitchFamily="2" charset="-78"/>
              <a:cs typeface="Al-Jazeera-Arabic" pitchFamily="2" charset="-78"/>
            </a:rPr>
            <a:t>التسويق</a:t>
          </a:r>
        </a:p>
        <a:p>
          <a:pPr marL="0" lvl="0" indent="0" algn="ctr" defTabSz="889000" rtl="1">
            <a:lnSpc>
              <a:spcPct val="90000"/>
            </a:lnSpc>
            <a:spcBef>
              <a:spcPct val="0"/>
            </a:spcBef>
            <a:spcAft>
              <a:spcPct val="35000"/>
            </a:spcAft>
            <a:buNone/>
          </a:pPr>
          <a:r>
            <a:rPr lang="ar-SA" sz="2000" b="1" kern="1200" dirty="0">
              <a:latin typeface="Al-Jazeera-Arabic" pitchFamily="2" charset="-78"/>
              <a:cs typeface="Al-Jazeera-Arabic" pitchFamily="2" charset="-78"/>
            </a:rPr>
            <a:t>للمؤسسة</a:t>
          </a:r>
          <a:endParaRPr lang="en-US" sz="2000" b="1" kern="1200" dirty="0">
            <a:latin typeface="Al-Jazeera-Arabic" pitchFamily="2" charset="-78"/>
            <a:cs typeface="Al-Jazeera-Arabic" pitchFamily="2" charset="-78"/>
          </a:endParaRPr>
        </a:p>
      </dsp:txBody>
      <dsp:txXfrm rot="10800000">
        <a:off x="4624457" y="2175669"/>
        <a:ext cx="1323861" cy="1087834"/>
      </dsp:txXfrm>
    </dsp:sp>
    <dsp:sp modelId="{70D401FA-1D13-3647-AAAA-108ED84CDA14}">
      <dsp:nvSpPr>
        <dsp:cNvPr id="0" name=""/>
        <dsp:cNvSpPr/>
      </dsp:nvSpPr>
      <dsp:spPr>
        <a:xfrm>
          <a:off x="5257800" y="2175669"/>
          <a:ext cx="2175669" cy="2175669"/>
        </a:xfrm>
        <a:prstGeom prst="triangle">
          <a:avLst/>
        </a:prstGeom>
        <a:solidFill>
          <a:schemeClr val="accent6">
            <a:shade val="50000"/>
            <a:hueOff val="184212"/>
            <a:satOff val="-8053"/>
            <a:lumOff val="21981"/>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b="1" kern="1200" dirty="0">
              <a:latin typeface="Al-Jazeera-Arabic" pitchFamily="2" charset="-78"/>
              <a:cs typeface="Al-Jazeera-Arabic" pitchFamily="2" charset="-78"/>
            </a:rPr>
            <a:t>الإعلان </a:t>
          </a:r>
          <a:endParaRPr lang="en-US" sz="2000" b="1" kern="1200" dirty="0">
            <a:latin typeface="Al-Jazeera-Arabic" pitchFamily="2" charset="-78"/>
            <a:cs typeface="Al-Jazeera-Arabic" pitchFamily="2" charset="-78"/>
          </a:endParaRPr>
        </a:p>
      </dsp:txBody>
      <dsp:txXfrm>
        <a:off x="5801717" y="3263504"/>
        <a:ext cx="1087835" cy="108783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5CC3B3-82E3-AF46-8FAD-678634654E95}">
      <dsp:nvSpPr>
        <dsp:cNvPr id="0" name=""/>
        <dsp:cNvSpPr/>
      </dsp:nvSpPr>
      <dsp:spPr>
        <a:xfrm>
          <a:off x="0" y="39687"/>
          <a:ext cx="3286125" cy="1971675"/>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kern="1200" dirty="0">
              <a:latin typeface="Alexandria" pitchFamily="2" charset="-78"/>
              <a:cs typeface="Alexandria" pitchFamily="2" charset="-78"/>
            </a:rPr>
            <a:t>القدرة على جذب أفضل العناصر</a:t>
          </a:r>
          <a:endParaRPr lang="en-US" sz="1600" kern="1200" dirty="0">
            <a:latin typeface="Alexandria" pitchFamily="2" charset="-78"/>
            <a:cs typeface="Alexandria" pitchFamily="2" charset="-78"/>
          </a:endParaRPr>
        </a:p>
      </dsp:txBody>
      <dsp:txXfrm>
        <a:off x="0" y="39687"/>
        <a:ext cx="3286125" cy="1971675"/>
      </dsp:txXfrm>
    </dsp:sp>
    <dsp:sp modelId="{70866852-BEDB-2F4C-8224-78003B3DFFD9}">
      <dsp:nvSpPr>
        <dsp:cNvPr id="0" name=""/>
        <dsp:cNvSpPr/>
      </dsp:nvSpPr>
      <dsp:spPr>
        <a:xfrm>
          <a:off x="3614737" y="39687"/>
          <a:ext cx="3286125" cy="1971675"/>
        </a:xfrm>
        <a:prstGeom prst="rect">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kern="1200" dirty="0">
              <a:latin typeface="Alexandria" pitchFamily="2" charset="-78"/>
              <a:cs typeface="Alexandria" pitchFamily="2" charset="-78"/>
            </a:rPr>
            <a:t>سهولة الحصول على تمويل واستثمارات</a:t>
          </a:r>
          <a:endParaRPr lang="en-US" sz="1600" kern="1200" dirty="0">
            <a:latin typeface="Alexandria" pitchFamily="2" charset="-78"/>
            <a:cs typeface="Alexandria" pitchFamily="2" charset="-78"/>
          </a:endParaRPr>
        </a:p>
      </dsp:txBody>
      <dsp:txXfrm>
        <a:off x="3614737" y="39687"/>
        <a:ext cx="3286125" cy="1971675"/>
      </dsp:txXfrm>
    </dsp:sp>
    <dsp:sp modelId="{9C211954-8FF8-B647-9B8D-7546A95939DF}">
      <dsp:nvSpPr>
        <dsp:cNvPr id="0" name=""/>
        <dsp:cNvSpPr/>
      </dsp:nvSpPr>
      <dsp:spPr>
        <a:xfrm>
          <a:off x="7229475" y="39687"/>
          <a:ext cx="3286125" cy="1971675"/>
        </a:xfrm>
        <a:prstGeom prst="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kern="1200" dirty="0">
              <a:latin typeface="Alexandria" pitchFamily="2" charset="-78"/>
              <a:cs typeface="Alexandria" pitchFamily="2" charset="-78"/>
            </a:rPr>
            <a:t>الحفاظ على ولاء العملاء وثقتهم</a:t>
          </a:r>
          <a:endParaRPr lang="en-US" sz="1600" kern="1200" dirty="0">
            <a:latin typeface="Alexandria" pitchFamily="2" charset="-78"/>
            <a:cs typeface="Alexandria" pitchFamily="2" charset="-78"/>
          </a:endParaRPr>
        </a:p>
      </dsp:txBody>
      <dsp:txXfrm>
        <a:off x="7229475" y="39687"/>
        <a:ext cx="3286125" cy="1971675"/>
      </dsp:txXfrm>
    </dsp:sp>
    <dsp:sp modelId="{FE394522-B2E9-F340-8E62-AF866A7EE221}">
      <dsp:nvSpPr>
        <dsp:cNvPr id="0" name=""/>
        <dsp:cNvSpPr/>
      </dsp:nvSpPr>
      <dsp:spPr>
        <a:xfrm>
          <a:off x="1807368" y="2339975"/>
          <a:ext cx="3286125" cy="1971675"/>
        </a:xfrm>
        <a:prstGeom prst="rect">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kern="1200" dirty="0">
              <a:latin typeface="Alexandria" pitchFamily="2" charset="-78"/>
              <a:cs typeface="Alexandria" pitchFamily="2" charset="-78"/>
            </a:rPr>
            <a:t>إدارة الأزمات وتقليل آثارها</a:t>
          </a:r>
          <a:endParaRPr lang="en-US" sz="1600" kern="1200" dirty="0">
            <a:latin typeface="Alexandria" pitchFamily="2" charset="-78"/>
            <a:cs typeface="Alexandria" pitchFamily="2" charset="-78"/>
          </a:endParaRPr>
        </a:p>
      </dsp:txBody>
      <dsp:txXfrm>
        <a:off x="1807368" y="2339975"/>
        <a:ext cx="3286125" cy="1971675"/>
      </dsp:txXfrm>
    </dsp:sp>
    <dsp:sp modelId="{BC6A949E-BA9B-C642-BFCF-82613DCDF57C}">
      <dsp:nvSpPr>
        <dsp:cNvPr id="0" name=""/>
        <dsp:cNvSpPr/>
      </dsp:nvSpPr>
      <dsp:spPr>
        <a:xfrm>
          <a:off x="5422106" y="2339975"/>
          <a:ext cx="3286125" cy="1971675"/>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kern="1200" dirty="0">
              <a:latin typeface="Alexandria" pitchFamily="2" charset="-78"/>
              <a:cs typeface="Alexandria" pitchFamily="2" charset="-78"/>
            </a:rPr>
            <a:t>التأثير على صانعي القرار</a:t>
          </a:r>
          <a:endParaRPr lang="en-US" sz="1600" kern="1200" dirty="0">
            <a:latin typeface="Alexandria" pitchFamily="2" charset="-78"/>
            <a:cs typeface="Alexandria" pitchFamily="2" charset="-78"/>
          </a:endParaRPr>
        </a:p>
      </dsp:txBody>
      <dsp:txXfrm>
        <a:off x="5422106" y="2339975"/>
        <a:ext cx="3286125" cy="19716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EAB894-72BF-AA4D-A4F2-A366CCCDB12D}">
      <dsp:nvSpPr>
        <dsp:cNvPr id="0" name=""/>
        <dsp:cNvSpPr/>
      </dsp:nvSpPr>
      <dsp:spPr>
        <a:xfrm>
          <a:off x="-4919424" y="-753830"/>
          <a:ext cx="5858998" cy="5858998"/>
        </a:xfrm>
        <a:prstGeom prst="blockArc">
          <a:avLst>
            <a:gd name="adj1" fmla="val 18900000"/>
            <a:gd name="adj2" fmla="val 2700000"/>
            <a:gd name="adj3" fmla="val 369"/>
          </a:avLst>
        </a:pr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715BF69-1840-4948-B95C-BD3F15D6E4B3}">
      <dsp:nvSpPr>
        <dsp:cNvPr id="0" name=""/>
        <dsp:cNvSpPr/>
      </dsp:nvSpPr>
      <dsp:spPr>
        <a:xfrm>
          <a:off x="411090" y="271871"/>
          <a:ext cx="10044785" cy="544091"/>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1872" tIns="40640" rIns="40640" bIns="40640" numCol="1" spcCol="1270" anchor="ctr" anchorCtr="0">
          <a:noAutofit/>
        </a:bodyPr>
        <a:lstStyle/>
        <a:p>
          <a:pPr marL="0" lvl="0" indent="0" algn="l" defTabSz="711200" rtl="0">
            <a:lnSpc>
              <a:spcPct val="90000"/>
            </a:lnSpc>
            <a:spcBef>
              <a:spcPct val="0"/>
            </a:spcBef>
            <a:spcAft>
              <a:spcPct val="35000"/>
            </a:spcAft>
            <a:buNone/>
          </a:pPr>
          <a:r>
            <a:rPr lang="en-US" sz="1600" kern="1200" dirty="0" err="1">
              <a:latin typeface="Alexandria" pitchFamily="2" charset="-78"/>
              <a:cs typeface="Alexandria" pitchFamily="2" charset="-78"/>
            </a:rPr>
            <a:t>ا</a:t>
          </a:r>
          <a:r>
            <a:rPr lang="ar-SA" sz="1600" kern="1200" dirty="0">
              <a:latin typeface="Alexandria" pitchFamily="2" charset="-78"/>
              <a:cs typeface="Alexandria" pitchFamily="2" charset="-78"/>
            </a:rPr>
            <a:t>لمساهمة في التخطيط لبرامج المسئولية الاجتماعية</a:t>
          </a:r>
          <a:endParaRPr lang="en-US" sz="1600" kern="1200" dirty="0">
            <a:latin typeface="Alexandria" pitchFamily="2" charset="-78"/>
            <a:cs typeface="Alexandria" pitchFamily="2" charset="-78"/>
          </a:endParaRPr>
        </a:p>
      </dsp:txBody>
      <dsp:txXfrm>
        <a:off x="411090" y="271871"/>
        <a:ext cx="10044785" cy="544091"/>
      </dsp:txXfrm>
    </dsp:sp>
    <dsp:sp modelId="{0110CFBB-73B9-9345-A8AC-C44ED5E2A3E1}">
      <dsp:nvSpPr>
        <dsp:cNvPr id="0" name=""/>
        <dsp:cNvSpPr/>
      </dsp:nvSpPr>
      <dsp:spPr>
        <a:xfrm>
          <a:off x="71032" y="203860"/>
          <a:ext cx="680114" cy="680114"/>
        </a:xfrm>
        <a:prstGeom prst="ellipse">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79DCDC2-0AB6-FD4E-A8EA-EEBA362492BF}">
      <dsp:nvSpPr>
        <dsp:cNvPr id="0" name=""/>
        <dsp:cNvSpPr/>
      </dsp:nvSpPr>
      <dsp:spPr>
        <a:xfrm>
          <a:off x="800969" y="1087747"/>
          <a:ext cx="9654905" cy="544091"/>
        </a:xfrm>
        <a:prstGeom prst="rect">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1872" tIns="40640" rIns="40640" bIns="40640" numCol="1" spcCol="1270" anchor="ctr" anchorCtr="0">
          <a:noAutofit/>
        </a:bodyPr>
        <a:lstStyle/>
        <a:p>
          <a:pPr marL="0" lvl="0" indent="0" algn="l" defTabSz="711200" rtl="1">
            <a:lnSpc>
              <a:spcPct val="90000"/>
            </a:lnSpc>
            <a:spcBef>
              <a:spcPct val="0"/>
            </a:spcBef>
            <a:spcAft>
              <a:spcPct val="35000"/>
            </a:spcAft>
            <a:buNone/>
          </a:pPr>
          <a:r>
            <a:rPr lang="ar-SA" sz="1600" kern="1200" dirty="0">
              <a:latin typeface="Alexandria" pitchFamily="2" charset="-78"/>
              <a:cs typeface="Alexandria" pitchFamily="2" charset="-78"/>
            </a:rPr>
            <a:t>التواصل مع الجماهير فيما يتعلق ببرامج المسئولية الاجتماعية </a:t>
          </a:r>
          <a:endParaRPr lang="en-US" sz="1600" kern="1200" dirty="0">
            <a:latin typeface="Alexandria" pitchFamily="2" charset="-78"/>
            <a:cs typeface="Alexandria" pitchFamily="2" charset="-78"/>
          </a:endParaRPr>
        </a:p>
      </dsp:txBody>
      <dsp:txXfrm>
        <a:off x="800969" y="1087747"/>
        <a:ext cx="9654905" cy="544091"/>
      </dsp:txXfrm>
    </dsp:sp>
    <dsp:sp modelId="{59370CC9-A139-E244-9E0E-0285E546B71F}">
      <dsp:nvSpPr>
        <dsp:cNvPr id="0" name=""/>
        <dsp:cNvSpPr/>
      </dsp:nvSpPr>
      <dsp:spPr>
        <a:xfrm>
          <a:off x="460912" y="1019736"/>
          <a:ext cx="680114" cy="680114"/>
        </a:xfrm>
        <a:prstGeom prst="ellipse">
          <a:avLst/>
        </a:prstGeom>
        <a:solidFill>
          <a:schemeClr val="lt1">
            <a:hueOff val="0"/>
            <a:satOff val="0"/>
            <a:lumOff val="0"/>
            <a:alphaOff val="0"/>
          </a:schemeClr>
        </a:solidFill>
        <a:ln w="12700" cap="flat" cmpd="sng" algn="ctr">
          <a:solidFill>
            <a:schemeClr val="accent5">
              <a:hueOff val="-1689636"/>
              <a:satOff val="-4355"/>
              <a:lumOff val="-2941"/>
              <a:alphaOff val="0"/>
            </a:schemeClr>
          </a:solidFill>
          <a:prstDash val="solid"/>
          <a:miter lim="800000"/>
        </a:ln>
        <a:effectLst/>
      </dsp:spPr>
      <dsp:style>
        <a:lnRef idx="2">
          <a:scrgbClr r="0" g="0" b="0"/>
        </a:lnRef>
        <a:fillRef idx="1">
          <a:scrgbClr r="0" g="0" b="0"/>
        </a:fillRef>
        <a:effectRef idx="0">
          <a:scrgbClr r="0" g="0" b="0"/>
        </a:effectRef>
        <a:fontRef idx="minor"/>
      </dsp:style>
    </dsp:sp>
    <dsp:sp modelId="{020BEEE5-6724-1A46-81C2-C7C3F66ECAC3}">
      <dsp:nvSpPr>
        <dsp:cNvPr id="0" name=""/>
        <dsp:cNvSpPr/>
      </dsp:nvSpPr>
      <dsp:spPr>
        <a:xfrm>
          <a:off x="920631" y="1903623"/>
          <a:ext cx="9535243" cy="544091"/>
        </a:xfrm>
        <a:prstGeom prst="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1872" tIns="40640" rIns="40640" bIns="40640" numCol="1" spcCol="1270" anchor="ctr" anchorCtr="0">
          <a:noAutofit/>
        </a:bodyPr>
        <a:lstStyle/>
        <a:p>
          <a:pPr marL="0" lvl="0" indent="0" algn="l" defTabSz="711200" rtl="1">
            <a:lnSpc>
              <a:spcPct val="90000"/>
            </a:lnSpc>
            <a:spcBef>
              <a:spcPct val="0"/>
            </a:spcBef>
            <a:spcAft>
              <a:spcPct val="35000"/>
            </a:spcAft>
            <a:buNone/>
          </a:pPr>
          <a:r>
            <a:rPr lang="ar-SA" sz="1600" kern="1200" dirty="0">
              <a:latin typeface="Alexandria" pitchFamily="2" charset="-78"/>
              <a:cs typeface="Alexandria" pitchFamily="2" charset="-78"/>
            </a:rPr>
            <a:t>بناء السمعة والثقة من خلال برامج المسئولية الاجتماعية</a:t>
          </a:r>
          <a:endParaRPr lang="en-US" sz="1600" kern="1200" dirty="0">
            <a:latin typeface="Alexandria" pitchFamily="2" charset="-78"/>
            <a:cs typeface="Alexandria" pitchFamily="2" charset="-78"/>
          </a:endParaRPr>
        </a:p>
      </dsp:txBody>
      <dsp:txXfrm>
        <a:off x="920631" y="1903623"/>
        <a:ext cx="9535243" cy="544091"/>
      </dsp:txXfrm>
    </dsp:sp>
    <dsp:sp modelId="{98A2BFDF-432D-884B-9371-3605BE4E9784}">
      <dsp:nvSpPr>
        <dsp:cNvPr id="0" name=""/>
        <dsp:cNvSpPr/>
      </dsp:nvSpPr>
      <dsp:spPr>
        <a:xfrm>
          <a:off x="580574" y="1835611"/>
          <a:ext cx="680114" cy="680114"/>
        </a:xfrm>
        <a:prstGeom prst="ellipse">
          <a:avLst/>
        </a:prstGeom>
        <a:solidFill>
          <a:schemeClr val="lt1">
            <a:hueOff val="0"/>
            <a:satOff val="0"/>
            <a:lumOff val="0"/>
            <a:alphaOff val="0"/>
          </a:schemeClr>
        </a:solidFill>
        <a:ln w="12700" cap="flat" cmpd="sng" algn="ctr">
          <a:solidFill>
            <a:schemeClr val="accent5">
              <a:hueOff val="-3379271"/>
              <a:satOff val="-8710"/>
              <a:lumOff val="-5883"/>
              <a:alphaOff val="0"/>
            </a:schemeClr>
          </a:solidFill>
          <a:prstDash val="solid"/>
          <a:miter lim="800000"/>
        </a:ln>
        <a:effectLst/>
      </dsp:spPr>
      <dsp:style>
        <a:lnRef idx="2">
          <a:scrgbClr r="0" g="0" b="0"/>
        </a:lnRef>
        <a:fillRef idx="1">
          <a:scrgbClr r="0" g="0" b="0"/>
        </a:fillRef>
        <a:effectRef idx="0">
          <a:scrgbClr r="0" g="0" b="0"/>
        </a:effectRef>
        <a:fontRef idx="minor"/>
      </dsp:style>
    </dsp:sp>
    <dsp:sp modelId="{CDC01F8D-DAE3-7448-A867-8F715F8A57F1}">
      <dsp:nvSpPr>
        <dsp:cNvPr id="0" name=""/>
        <dsp:cNvSpPr/>
      </dsp:nvSpPr>
      <dsp:spPr>
        <a:xfrm>
          <a:off x="800969" y="2719499"/>
          <a:ext cx="9654905" cy="544091"/>
        </a:xfrm>
        <a:prstGeom prst="rect">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1872" tIns="40640" rIns="40640" bIns="40640" numCol="1" spcCol="1270" anchor="ctr" anchorCtr="0">
          <a:noAutofit/>
        </a:bodyPr>
        <a:lstStyle/>
        <a:p>
          <a:pPr marL="0" lvl="0" indent="0" algn="l" defTabSz="711200" rtl="1">
            <a:lnSpc>
              <a:spcPct val="90000"/>
            </a:lnSpc>
            <a:spcBef>
              <a:spcPct val="0"/>
            </a:spcBef>
            <a:spcAft>
              <a:spcPct val="35000"/>
            </a:spcAft>
            <a:buNone/>
          </a:pPr>
          <a:r>
            <a:rPr lang="ar-SA" sz="1600" kern="1200" dirty="0">
              <a:latin typeface="Alexandria" pitchFamily="2" charset="-78"/>
              <a:cs typeface="Alexandria" pitchFamily="2" charset="-78"/>
            </a:rPr>
            <a:t>إدارة توقعات أصحاب المصالح فيما يتعلق ببرامج المسئولية الاجتماعية</a:t>
          </a:r>
          <a:endParaRPr lang="en-US" sz="1600" kern="1200" dirty="0">
            <a:latin typeface="Alexandria" pitchFamily="2" charset="-78"/>
            <a:cs typeface="Alexandria" pitchFamily="2" charset="-78"/>
          </a:endParaRPr>
        </a:p>
      </dsp:txBody>
      <dsp:txXfrm>
        <a:off x="800969" y="2719499"/>
        <a:ext cx="9654905" cy="544091"/>
      </dsp:txXfrm>
    </dsp:sp>
    <dsp:sp modelId="{A4FD150F-1B8E-FF4C-902D-C42C096F80B8}">
      <dsp:nvSpPr>
        <dsp:cNvPr id="0" name=""/>
        <dsp:cNvSpPr/>
      </dsp:nvSpPr>
      <dsp:spPr>
        <a:xfrm>
          <a:off x="460912" y="2651487"/>
          <a:ext cx="680114" cy="680114"/>
        </a:xfrm>
        <a:prstGeom prst="ellipse">
          <a:avLst/>
        </a:prstGeom>
        <a:solidFill>
          <a:schemeClr val="lt1">
            <a:hueOff val="0"/>
            <a:satOff val="0"/>
            <a:lumOff val="0"/>
            <a:alphaOff val="0"/>
          </a:schemeClr>
        </a:solidFill>
        <a:ln w="12700" cap="flat" cmpd="sng" algn="ctr">
          <a:solidFill>
            <a:schemeClr val="accent5">
              <a:hueOff val="-5068907"/>
              <a:satOff val="-13064"/>
              <a:lumOff val="-8824"/>
              <a:alphaOff val="0"/>
            </a:schemeClr>
          </a:solidFill>
          <a:prstDash val="solid"/>
          <a:miter lim="800000"/>
        </a:ln>
        <a:effectLst/>
      </dsp:spPr>
      <dsp:style>
        <a:lnRef idx="2">
          <a:scrgbClr r="0" g="0" b="0"/>
        </a:lnRef>
        <a:fillRef idx="1">
          <a:scrgbClr r="0" g="0" b="0"/>
        </a:fillRef>
        <a:effectRef idx="0">
          <a:scrgbClr r="0" g="0" b="0"/>
        </a:effectRef>
        <a:fontRef idx="minor"/>
      </dsp:style>
    </dsp:sp>
    <dsp:sp modelId="{26F3086A-1B1C-1046-971D-EBBD1DE48BE9}">
      <dsp:nvSpPr>
        <dsp:cNvPr id="0" name=""/>
        <dsp:cNvSpPr/>
      </dsp:nvSpPr>
      <dsp:spPr>
        <a:xfrm>
          <a:off x="411090" y="3535375"/>
          <a:ext cx="10044785" cy="544091"/>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1872" tIns="40640" rIns="40640" bIns="40640" numCol="1" spcCol="1270" anchor="ctr" anchorCtr="0">
          <a:noAutofit/>
        </a:bodyPr>
        <a:lstStyle/>
        <a:p>
          <a:pPr marL="0" lvl="0" indent="0" algn="l" defTabSz="711200" rtl="1">
            <a:lnSpc>
              <a:spcPct val="90000"/>
            </a:lnSpc>
            <a:spcBef>
              <a:spcPct val="0"/>
            </a:spcBef>
            <a:spcAft>
              <a:spcPct val="35000"/>
            </a:spcAft>
            <a:buNone/>
          </a:pPr>
          <a:r>
            <a:rPr lang="ar-SA" sz="1600" kern="1200" dirty="0">
              <a:latin typeface="Alexandria" pitchFamily="2" charset="-78"/>
              <a:cs typeface="Alexandria" pitchFamily="2" charset="-78"/>
            </a:rPr>
            <a:t>تعزيز المشاركة الداخلية والخارجية في برامج المسئولية الاجتماعية</a:t>
          </a:r>
          <a:endParaRPr lang="en-US" sz="1600" kern="1200" dirty="0">
            <a:latin typeface="Alexandria" pitchFamily="2" charset="-78"/>
            <a:cs typeface="Alexandria" pitchFamily="2" charset="-78"/>
          </a:endParaRPr>
        </a:p>
      </dsp:txBody>
      <dsp:txXfrm>
        <a:off x="411090" y="3535375"/>
        <a:ext cx="10044785" cy="544091"/>
      </dsp:txXfrm>
    </dsp:sp>
    <dsp:sp modelId="{F70EEA61-A9AB-7E4B-87CE-29FDF5243353}">
      <dsp:nvSpPr>
        <dsp:cNvPr id="0" name=""/>
        <dsp:cNvSpPr/>
      </dsp:nvSpPr>
      <dsp:spPr>
        <a:xfrm>
          <a:off x="71032" y="3467363"/>
          <a:ext cx="680114" cy="680114"/>
        </a:xfrm>
        <a:prstGeom prst="ellipse">
          <a:avLst/>
        </a:prstGeom>
        <a:solidFill>
          <a:schemeClr val="lt1">
            <a:hueOff val="0"/>
            <a:satOff val="0"/>
            <a:lumOff val="0"/>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5147AF-3246-204D-9737-FBF2BE05E07B}">
      <dsp:nvSpPr>
        <dsp:cNvPr id="0" name=""/>
        <dsp:cNvSpPr/>
      </dsp:nvSpPr>
      <dsp:spPr>
        <a:xfrm>
          <a:off x="251568" y="0"/>
          <a:ext cx="10012463" cy="4351338"/>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9B8253E-7C57-E742-82BB-C7CA1CF1392C}">
      <dsp:nvSpPr>
        <dsp:cNvPr id="0" name=""/>
        <dsp:cNvSpPr/>
      </dsp:nvSpPr>
      <dsp:spPr>
        <a:xfrm>
          <a:off x="2660921" y="3003293"/>
          <a:ext cx="181015" cy="18101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D0C9937-1CEF-9D44-B5DA-1D53136D41E6}">
      <dsp:nvSpPr>
        <dsp:cNvPr id="0" name=""/>
        <dsp:cNvSpPr/>
      </dsp:nvSpPr>
      <dsp:spPr>
        <a:xfrm>
          <a:off x="2751429" y="3093801"/>
          <a:ext cx="1622178" cy="12575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916" tIns="0" rIns="0" bIns="0" numCol="1" spcCol="1270" anchor="t" anchorCtr="0">
          <a:noAutofit/>
        </a:bodyPr>
        <a:lstStyle/>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التفاعل المباشر مع الجماهير</a:t>
          </a:r>
          <a:endParaRPr lang="en-US" sz="1400" b="1" kern="1200" dirty="0">
            <a:latin typeface="Alexandria" pitchFamily="2" charset="-78"/>
            <a:cs typeface="Alexandria" pitchFamily="2" charset="-78"/>
          </a:endParaRPr>
        </a:p>
      </dsp:txBody>
      <dsp:txXfrm>
        <a:off x="2751429" y="3093801"/>
        <a:ext cx="1622178" cy="1257536"/>
      </dsp:txXfrm>
    </dsp:sp>
    <dsp:sp modelId="{B0D1A8EA-B0F4-6841-AED3-633CDAA0395C}">
      <dsp:nvSpPr>
        <dsp:cNvPr id="0" name=""/>
        <dsp:cNvSpPr/>
      </dsp:nvSpPr>
      <dsp:spPr>
        <a:xfrm>
          <a:off x="4258732" y="1820599"/>
          <a:ext cx="327220" cy="32722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C10E55-F175-584F-8826-D4680037D7EA}">
      <dsp:nvSpPr>
        <dsp:cNvPr id="0" name=""/>
        <dsp:cNvSpPr/>
      </dsp:nvSpPr>
      <dsp:spPr>
        <a:xfrm>
          <a:off x="4422343" y="1984210"/>
          <a:ext cx="1670913" cy="23671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3387" tIns="0" rIns="0" bIns="0" numCol="1" spcCol="1270" anchor="t" anchorCtr="0">
          <a:noAutofit/>
        </a:bodyPr>
        <a:lstStyle/>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خلق المحتوى الإعلامي </a:t>
          </a:r>
        </a:p>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(صور – فيديوهات تغطية صحفية – لقاءات ...)</a:t>
          </a:r>
          <a:endParaRPr lang="en-US" sz="1400" b="1" kern="1200" dirty="0">
            <a:latin typeface="Alexandria" pitchFamily="2" charset="-78"/>
            <a:cs typeface="Alexandria" pitchFamily="2" charset="-78"/>
          </a:endParaRPr>
        </a:p>
      </dsp:txBody>
      <dsp:txXfrm>
        <a:off x="4422343" y="1984210"/>
        <a:ext cx="1670913" cy="2367127"/>
      </dsp:txXfrm>
    </dsp:sp>
    <dsp:sp modelId="{FA87A92F-6271-164E-A494-765A828D803B}">
      <dsp:nvSpPr>
        <dsp:cNvPr id="0" name=""/>
        <dsp:cNvSpPr/>
      </dsp:nvSpPr>
      <dsp:spPr>
        <a:xfrm>
          <a:off x="6180283" y="1100888"/>
          <a:ext cx="452539" cy="45253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2087923-8F07-6549-9F40-CE0CBD6C06EB}">
      <dsp:nvSpPr>
        <dsp:cNvPr id="0" name=""/>
        <dsp:cNvSpPr/>
      </dsp:nvSpPr>
      <dsp:spPr>
        <a:xfrm>
          <a:off x="6406553" y="1327158"/>
          <a:ext cx="1670913" cy="30241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9791" tIns="0" rIns="0" bIns="0" numCol="1" spcCol="1270" anchor="t" anchorCtr="0">
          <a:noAutofit/>
        </a:bodyPr>
        <a:lstStyle/>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بناء الصورة الذهنية للمؤسسة</a:t>
          </a:r>
          <a:endParaRPr lang="en-US" sz="1400" b="1" kern="1200" dirty="0">
            <a:latin typeface="Alexandria" pitchFamily="2" charset="-78"/>
            <a:cs typeface="Alexandria" pitchFamily="2" charset="-78"/>
          </a:endParaRPr>
        </a:p>
      </dsp:txBody>
      <dsp:txXfrm>
        <a:off x="6406553" y="1327158"/>
        <a:ext cx="1670913" cy="302417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76886B-ACE3-A94F-8329-874A6E7646A3}">
      <dsp:nvSpPr>
        <dsp:cNvPr id="0" name=""/>
        <dsp:cNvSpPr/>
      </dsp:nvSpPr>
      <dsp:spPr>
        <a:xfrm>
          <a:off x="2518996" y="337573"/>
          <a:ext cx="1429680" cy="1429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EG" altLang="en-US" sz="2400" b="1" i="0" u="none" strike="noStrike" kern="1200" cap="none" normalizeH="0" baseline="0" dirty="0">
              <a:ln>
                <a:noFill/>
              </a:ln>
              <a:solidFill>
                <a:schemeClr val="tx1"/>
              </a:solidFill>
              <a:effectLst/>
              <a:latin typeface="Alexandria" pitchFamily="2" charset="-78"/>
              <a:cs typeface="Alexandria" pitchFamily="2" charset="-78"/>
            </a:rPr>
            <a:t>التقييم</a:t>
          </a:r>
          <a:endParaRPr kumimoji="0" lang="en-US" altLang="en-US" sz="2400" b="1" i="0" u="none" strike="noStrike" kern="1200" cap="none" normalizeH="0" baseline="0" dirty="0">
            <a:ln>
              <a:noFill/>
            </a:ln>
            <a:solidFill>
              <a:schemeClr val="tx1"/>
            </a:solidFill>
            <a:effectLst/>
            <a:latin typeface="Alexandria" pitchFamily="2" charset="-78"/>
            <a:cs typeface="Alexandria" pitchFamily="2" charset="-78"/>
          </a:endParaRPr>
        </a:p>
      </dsp:txBody>
      <dsp:txXfrm>
        <a:off x="2518996" y="337573"/>
        <a:ext cx="1429680" cy="1429680"/>
      </dsp:txXfrm>
    </dsp:sp>
    <dsp:sp modelId="{0A0FF7DC-1259-514B-8132-0899564E75FC}">
      <dsp:nvSpPr>
        <dsp:cNvPr id="0" name=""/>
        <dsp:cNvSpPr/>
      </dsp:nvSpPr>
      <dsp:spPr>
        <a:xfrm>
          <a:off x="-333" y="247316"/>
          <a:ext cx="4039267" cy="4039267"/>
        </a:xfrm>
        <a:prstGeom prst="circularArrow">
          <a:avLst>
            <a:gd name="adj1" fmla="val 6902"/>
            <a:gd name="adj2" fmla="val 465342"/>
            <a:gd name="adj3" fmla="val 549458"/>
            <a:gd name="adj4" fmla="val 20585200"/>
            <a:gd name="adj5" fmla="val 8052"/>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16B7FF-318C-B649-A865-F36206B1F3DD}">
      <dsp:nvSpPr>
        <dsp:cNvPr id="0" name=""/>
        <dsp:cNvSpPr/>
      </dsp:nvSpPr>
      <dsp:spPr>
        <a:xfrm>
          <a:off x="2518996" y="2766646"/>
          <a:ext cx="1429680" cy="1429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ar-EG" altLang="en-US" sz="2500" b="1" i="0" u="none" strike="noStrike" kern="1200" cap="none" normalizeH="0" baseline="0">
              <a:ln>
                <a:noFill/>
              </a:ln>
              <a:solidFill>
                <a:schemeClr val="tx1"/>
              </a:solidFill>
              <a:effectLst/>
              <a:latin typeface="Alexandria" pitchFamily="2" charset="-78"/>
              <a:cs typeface="Alexandria" pitchFamily="2" charset="-78"/>
            </a:rPr>
            <a:t>البحوث</a:t>
          </a:r>
          <a:endParaRPr kumimoji="0" lang="en-US" altLang="en-US" sz="2500" b="1" i="0" u="none" strike="noStrike" kern="1200" cap="none" normalizeH="0" baseline="0">
            <a:ln>
              <a:noFill/>
            </a:ln>
            <a:solidFill>
              <a:schemeClr val="tx1"/>
            </a:solidFill>
            <a:effectLst/>
            <a:latin typeface="Alexandria" pitchFamily="2" charset="-78"/>
            <a:cs typeface="Alexandria" pitchFamily="2" charset="-78"/>
          </a:endParaRPr>
        </a:p>
      </dsp:txBody>
      <dsp:txXfrm>
        <a:off x="2518996" y="2766646"/>
        <a:ext cx="1429680" cy="1429680"/>
      </dsp:txXfrm>
    </dsp:sp>
    <dsp:sp modelId="{F77D8399-2405-DC48-B94A-8D560960D96B}">
      <dsp:nvSpPr>
        <dsp:cNvPr id="0" name=""/>
        <dsp:cNvSpPr/>
      </dsp:nvSpPr>
      <dsp:spPr>
        <a:xfrm>
          <a:off x="-333" y="247316"/>
          <a:ext cx="4039267" cy="4039267"/>
        </a:xfrm>
        <a:prstGeom prst="circularArrow">
          <a:avLst>
            <a:gd name="adj1" fmla="val 6902"/>
            <a:gd name="adj2" fmla="val 465342"/>
            <a:gd name="adj3" fmla="val 5949458"/>
            <a:gd name="adj4" fmla="val 4385200"/>
            <a:gd name="adj5" fmla="val 8052"/>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F340A4B-5C27-9C40-9DB3-77A99DF03E88}">
      <dsp:nvSpPr>
        <dsp:cNvPr id="0" name=""/>
        <dsp:cNvSpPr/>
      </dsp:nvSpPr>
      <dsp:spPr>
        <a:xfrm>
          <a:off x="89923" y="2766646"/>
          <a:ext cx="1429680" cy="1429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EG" altLang="en-US" sz="2500" b="1" i="0" u="none" strike="noStrike" kern="1200" cap="none" normalizeH="0" baseline="0">
              <a:ln>
                <a:noFill/>
              </a:ln>
              <a:solidFill>
                <a:schemeClr val="tx1"/>
              </a:solidFill>
              <a:effectLst/>
              <a:latin typeface="Alexandria" pitchFamily="2" charset="-78"/>
              <a:cs typeface="Alexandria" pitchFamily="2" charset="-78"/>
            </a:rPr>
            <a:t>التخطيط</a:t>
          </a:r>
          <a:endParaRPr kumimoji="0" lang="en-US" altLang="en-US" sz="2500" b="1" i="0" u="none" strike="noStrike" kern="1200" cap="none" normalizeH="0" baseline="0">
            <a:ln>
              <a:noFill/>
            </a:ln>
            <a:solidFill>
              <a:schemeClr val="tx1"/>
            </a:solidFill>
            <a:effectLst/>
            <a:latin typeface="Alexandria" pitchFamily="2" charset="-78"/>
            <a:cs typeface="Alexandria" pitchFamily="2" charset="-78"/>
          </a:endParaRPr>
        </a:p>
      </dsp:txBody>
      <dsp:txXfrm>
        <a:off x="89923" y="2766646"/>
        <a:ext cx="1429680" cy="1429680"/>
      </dsp:txXfrm>
    </dsp:sp>
    <dsp:sp modelId="{C77AF9B6-FBA3-F540-9C7F-69B9BD89D537}">
      <dsp:nvSpPr>
        <dsp:cNvPr id="0" name=""/>
        <dsp:cNvSpPr/>
      </dsp:nvSpPr>
      <dsp:spPr>
        <a:xfrm>
          <a:off x="-333" y="247316"/>
          <a:ext cx="4039267" cy="4039267"/>
        </a:xfrm>
        <a:prstGeom prst="circularArrow">
          <a:avLst>
            <a:gd name="adj1" fmla="val 6902"/>
            <a:gd name="adj2" fmla="val 465342"/>
            <a:gd name="adj3" fmla="val 11349458"/>
            <a:gd name="adj4" fmla="val 9785200"/>
            <a:gd name="adj5" fmla="val 8052"/>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2BC7BA2-B10A-C54D-BDE8-9FE96597F56B}">
      <dsp:nvSpPr>
        <dsp:cNvPr id="0" name=""/>
        <dsp:cNvSpPr/>
      </dsp:nvSpPr>
      <dsp:spPr>
        <a:xfrm>
          <a:off x="89923" y="337573"/>
          <a:ext cx="1429680" cy="1429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EG" altLang="en-US" sz="2500" b="1" i="0" u="none" strike="noStrike" kern="1200" cap="none" normalizeH="0" baseline="0" dirty="0">
              <a:ln>
                <a:noFill/>
              </a:ln>
              <a:solidFill>
                <a:schemeClr val="tx1"/>
              </a:solidFill>
              <a:effectLst/>
              <a:latin typeface="Alexandria" pitchFamily="2" charset="-78"/>
              <a:cs typeface="Alexandria" pitchFamily="2" charset="-78"/>
            </a:rPr>
            <a:t>الإتصال</a:t>
          </a:r>
          <a:endParaRPr kumimoji="0" lang="en-US" altLang="en-US" sz="2500" b="1" i="0" u="none" strike="noStrike" kern="1200" cap="none" normalizeH="0" baseline="0" dirty="0">
            <a:ln>
              <a:noFill/>
            </a:ln>
            <a:solidFill>
              <a:schemeClr val="tx1"/>
            </a:solidFill>
            <a:effectLst/>
            <a:latin typeface="Alexandria" pitchFamily="2" charset="-78"/>
            <a:cs typeface="Alexandria" pitchFamily="2" charset="-78"/>
          </a:endParaRPr>
        </a:p>
      </dsp:txBody>
      <dsp:txXfrm>
        <a:off x="89923" y="337573"/>
        <a:ext cx="1429680" cy="1429680"/>
      </dsp:txXfrm>
    </dsp:sp>
    <dsp:sp modelId="{4840D773-53B6-434E-B1E5-5C8C2F63DB83}">
      <dsp:nvSpPr>
        <dsp:cNvPr id="0" name=""/>
        <dsp:cNvSpPr/>
      </dsp:nvSpPr>
      <dsp:spPr>
        <a:xfrm>
          <a:off x="-333" y="247316"/>
          <a:ext cx="4039267" cy="4039267"/>
        </a:xfrm>
        <a:prstGeom prst="circularArrow">
          <a:avLst>
            <a:gd name="adj1" fmla="val 6902"/>
            <a:gd name="adj2" fmla="val 465342"/>
            <a:gd name="adj3" fmla="val 16749458"/>
            <a:gd name="adj4" fmla="val 15185200"/>
            <a:gd name="adj5" fmla="val 8052"/>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030D16-CC19-2745-B735-90C78B3BDA62}">
      <dsp:nvSpPr>
        <dsp:cNvPr id="0" name=""/>
        <dsp:cNvSpPr/>
      </dsp:nvSpPr>
      <dsp:spPr>
        <a:xfrm>
          <a:off x="0" y="0"/>
          <a:ext cx="2893680" cy="173620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ar-SA" sz="1800" b="1" kern="1200" dirty="0">
              <a:latin typeface="Al-Jazeera-Arabic" pitchFamily="2" charset="-78"/>
              <a:cs typeface="Al-Jazeera-Arabic" pitchFamily="2" charset="-78"/>
            </a:rPr>
            <a:t>أن يكون جزءا من الادارة العليا</a:t>
          </a:r>
          <a:endParaRPr lang="en-US" sz="1800" b="1" kern="1200" dirty="0">
            <a:latin typeface="Al-Jazeera-Arabic" pitchFamily="2" charset="-78"/>
            <a:cs typeface="Al-Jazeera-Arabic" pitchFamily="2" charset="-78"/>
          </a:endParaRPr>
        </a:p>
      </dsp:txBody>
      <dsp:txXfrm>
        <a:off x="0" y="0"/>
        <a:ext cx="2893680" cy="1736208"/>
      </dsp:txXfrm>
    </dsp:sp>
    <dsp:sp modelId="{F921B0F1-F6DA-B547-9D06-355E19CEB41E}">
      <dsp:nvSpPr>
        <dsp:cNvPr id="0" name=""/>
        <dsp:cNvSpPr/>
      </dsp:nvSpPr>
      <dsp:spPr>
        <a:xfrm>
          <a:off x="3183048" y="40776"/>
          <a:ext cx="2893680" cy="1736208"/>
        </a:xfrm>
        <a:prstGeom prst="rect">
          <a:avLst/>
        </a:prstGeom>
        <a:solidFill>
          <a:schemeClr val="accent5">
            <a:hueOff val="-1351709"/>
            <a:satOff val="-3484"/>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SA" sz="1800" b="1" i="0" kern="1200" dirty="0">
              <a:solidFill>
                <a:schemeClr val="tx1"/>
              </a:solidFill>
              <a:latin typeface="Al-Jazeera-Arabic" pitchFamily="2" charset="-78"/>
              <a:cs typeface="Al-Jazeera-Arabic" pitchFamily="2" charset="-78"/>
            </a:rPr>
            <a:t>قادر على تخطيط برامج وأنشطة</a:t>
          </a:r>
          <a:endParaRPr lang="en-US" sz="1800" kern="1200" dirty="0">
            <a:latin typeface="Al-Jazeera-Arabic" pitchFamily="2" charset="-78"/>
            <a:cs typeface="Al-Jazeera-Arabic" pitchFamily="2" charset="-78"/>
          </a:endParaRPr>
        </a:p>
      </dsp:txBody>
      <dsp:txXfrm>
        <a:off x="3183048" y="40776"/>
        <a:ext cx="2893680" cy="1736208"/>
      </dsp:txXfrm>
    </dsp:sp>
    <dsp:sp modelId="{54CCA631-6962-C442-82C5-81936C422F95}">
      <dsp:nvSpPr>
        <dsp:cNvPr id="0" name=""/>
        <dsp:cNvSpPr/>
      </dsp:nvSpPr>
      <dsp:spPr>
        <a:xfrm>
          <a:off x="6366096" y="40776"/>
          <a:ext cx="2893680" cy="1736208"/>
        </a:xfrm>
        <a:prstGeom prst="rect">
          <a:avLst/>
        </a:prstGeom>
        <a:solidFill>
          <a:schemeClr val="accent5">
            <a:hueOff val="-2703417"/>
            <a:satOff val="-6968"/>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SA" sz="1800" b="1" i="0" kern="1200" dirty="0">
              <a:latin typeface="Al-Jazeera-Arabic" pitchFamily="2" charset="-78"/>
              <a:cs typeface="Al-Jazeera-Arabic" pitchFamily="2" charset="-78"/>
            </a:rPr>
            <a:t>لديه مهارات الاتصال </a:t>
          </a:r>
          <a:endParaRPr lang="en-US" sz="1800" kern="1200" dirty="0">
            <a:latin typeface="Al-Jazeera-Arabic" pitchFamily="2" charset="-78"/>
            <a:cs typeface="Al-Jazeera-Arabic" pitchFamily="2" charset="-78"/>
          </a:endParaRPr>
        </a:p>
      </dsp:txBody>
      <dsp:txXfrm>
        <a:off x="6366096" y="40776"/>
        <a:ext cx="2893680" cy="1736208"/>
      </dsp:txXfrm>
    </dsp:sp>
    <dsp:sp modelId="{BA843DC7-83DC-9F4D-822B-DCE68907C3FB}">
      <dsp:nvSpPr>
        <dsp:cNvPr id="0" name=""/>
        <dsp:cNvSpPr/>
      </dsp:nvSpPr>
      <dsp:spPr>
        <a:xfrm>
          <a:off x="0" y="2066352"/>
          <a:ext cx="2893680" cy="1736208"/>
        </a:xfrm>
        <a:prstGeom prst="rect">
          <a:avLst/>
        </a:prstGeom>
        <a:solidFill>
          <a:schemeClr val="accent5">
            <a:hueOff val="-4055126"/>
            <a:satOff val="-10451"/>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SA" sz="1800" b="1" i="0" kern="1200" dirty="0">
              <a:solidFill>
                <a:schemeClr val="tx1"/>
              </a:solidFill>
              <a:latin typeface="Al-Jazeera-Arabic" pitchFamily="2" charset="-78"/>
              <a:cs typeface="Al-Jazeera-Arabic" pitchFamily="2" charset="-78"/>
            </a:rPr>
            <a:t>قادر على التواصل مع وسائل الإعلام ومنظمات المجتمع والجماهير </a:t>
          </a:r>
          <a:endParaRPr lang="en-US" sz="1800" kern="1200" dirty="0">
            <a:latin typeface="Al-Jazeera-Arabic" pitchFamily="2" charset="-78"/>
            <a:cs typeface="Al-Jazeera-Arabic" pitchFamily="2" charset="-78"/>
          </a:endParaRPr>
        </a:p>
      </dsp:txBody>
      <dsp:txXfrm>
        <a:off x="0" y="2066352"/>
        <a:ext cx="2893680" cy="1736208"/>
      </dsp:txXfrm>
    </dsp:sp>
    <dsp:sp modelId="{04F432FF-983D-7844-9948-1ED44CB88F54}">
      <dsp:nvSpPr>
        <dsp:cNvPr id="0" name=""/>
        <dsp:cNvSpPr/>
      </dsp:nvSpPr>
      <dsp:spPr>
        <a:xfrm>
          <a:off x="3183048" y="2066352"/>
          <a:ext cx="2893680" cy="1736208"/>
        </a:xfrm>
        <a:prstGeom prst="rect">
          <a:avLst/>
        </a:prstGeom>
        <a:solidFill>
          <a:schemeClr val="accent5">
            <a:hueOff val="-5406834"/>
            <a:satOff val="-13935"/>
            <a:lumOff val="-9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SA" sz="1800" b="1" i="0" kern="1200" dirty="0">
              <a:solidFill>
                <a:schemeClr val="bg1"/>
              </a:solidFill>
              <a:latin typeface="Al-Jazeera-Arabic" pitchFamily="2" charset="-78"/>
              <a:cs typeface="Al-Jazeera-Arabic" pitchFamily="2" charset="-78"/>
            </a:rPr>
            <a:t>متعاوناَ</a:t>
          </a:r>
          <a:r>
            <a:rPr lang="ar-AE" sz="1800" b="1" i="0" kern="1200" dirty="0">
              <a:solidFill>
                <a:schemeClr val="bg1"/>
              </a:solidFill>
              <a:latin typeface="Al-Jazeera-Arabic" pitchFamily="2" charset="-78"/>
              <a:cs typeface="Al-Jazeera-Arabic" pitchFamily="2" charset="-78"/>
            </a:rPr>
            <a:t> </a:t>
          </a:r>
          <a:r>
            <a:rPr lang="ar-SA" sz="1800" b="1" i="0" kern="1200" dirty="0">
              <a:solidFill>
                <a:schemeClr val="bg1"/>
              </a:solidFill>
              <a:latin typeface="Al-Jazeera-Arabic" pitchFamily="2" charset="-78"/>
              <a:cs typeface="Al-Jazeera-Arabic" pitchFamily="2" charset="-78"/>
            </a:rPr>
            <a:t>مع كافة الإدارات الأخر</a:t>
          </a:r>
          <a:r>
            <a:rPr lang="ar-AE" sz="1800" b="1" i="0" kern="1200" dirty="0">
              <a:solidFill>
                <a:schemeClr val="bg1"/>
              </a:solidFill>
              <a:latin typeface="Al-Jazeera-Arabic" pitchFamily="2" charset="-78"/>
              <a:cs typeface="Al-Jazeera-Arabic" pitchFamily="2" charset="-78"/>
            </a:rPr>
            <a:t>ى في المؤسسة</a:t>
          </a:r>
          <a:br>
            <a:rPr lang="ar-AE" sz="1800" b="1" i="0" kern="1200" dirty="0">
              <a:solidFill>
                <a:schemeClr val="tx1"/>
              </a:solidFill>
              <a:latin typeface="Al-Jazeera-Arabic" pitchFamily="2" charset="-78"/>
              <a:cs typeface="Al-Jazeera-Arabic" pitchFamily="2" charset="-78"/>
            </a:rPr>
          </a:br>
          <a:endParaRPr lang="en-US" sz="1800" kern="1200" dirty="0">
            <a:latin typeface="Al-Jazeera-Arabic" pitchFamily="2" charset="-78"/>
            <a:cs typeface="Al-Jazeera-Arabic" pitchFamily="2" charset="-78"/>
          </a:endParaRPr>
        </a:p>
      </dsp:txBody>
      <dsp:txXfrm>
        <a:off x="3183048" y="2066352"/>
        <a:ext cx="2893680" cy="1736208"/>
      </dsp:txXfrm>
    </dsp:sp>
    <dsp:sp modelId="{438C3D38-DABD-6A45-A559-C2C7D7A40739}">
      <dsp:nvSpPr>
        <dsp:cNvPr id="0" name=""/>
        <dsp:cNvSpPr/>
      </dsp:nvSpPr>
      <dsp:spPr>
        <a:xfrm>
          <a:off x="6366096" y="2066352"/>
          <a:ext cx="2893680" cy="1736208"/>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i="0" kern="1200" dirty="0">
              <a:solidFill>
                <a:schemeClr val="tx1"/>
              </a:solidFill>
              <a:latin typeface="Al-Jazeera-Arabic" pitchFamily="2" charset="-78"/>
              <a:cs typeface="Al-Jazeera-Arabic" pitchFamily="2" charset="-78"/>
            </a:rPr>
            <a:t>لدية المعرفة اللازمة بأخلاقيات الممارسة</a:t>
          </a:r>
          <a:r>
            <a:rPr lang="ar-AE" sz="1800" b="1" i="0" kern="1200" dirty="0">
              <a:solidFill>
                <a:schemeClr val="tx1"/>
              </a:solidFill>
              <a:latin typeface="Al-Jazeera-Arabic" pitchFamily="2" charset="-78"/>
              <a:cs typeface="Al-Jazeera-Arabic" pitchFamily="2" charset="-78"/>
            </a:rPr>
            <a:t> </a:t>
          </a:r>
          <a:r>
            <a:rPr lang="ar-SA" sz="1800" b="1" i="0" kern="1200" dirty="0">
              <a:solidFill>
                <a:schemeClr val="tx1"/>
              </a:solidFill>
              <a:latin typeface="Al-Jazeera-Arabic" pitchFamily="2" charset="-78"/>
              <a:cs typeface="Al-Jazeera-Arabic" pitchFamily="2" charset="-78"/>
            </a:rPr>
            <a:t>المهنية</a:t>
          </a:r>
          <a:endParaRPr lang="en-US" sz="1800" kern="1200" dirty="0">
            <a:latin typeface="Al-Jazeera-Arabic" pitchFamily="2" charset="-78"/>
            <a:cs typeface="Al-Jazeera-Arabic" pitchFamily="2" charset="-78"/>
          </a:endParaRPr>
        </a:p>
      </dsp:txBody>
      <dsp:txXfrm>
        <a:off x="6366096" y="2066352"/>
        <a:ext cx="2893680" cy="1736208"/>
      </dsp:txXfrm>
    </dsp:sp>
  </dsp:spTree>
</dsp:drawing>
</file>

<file path=ppt/diagrams/layout1.xml><?xml version="1.0" encoding="utf-8"?>
<dgm:layoutDef xmlns:dgm="http://schemas.openxmlformats.org/drawingml/2006/diagram" xmlns:a="http://schemas.openxmlformats.org/drawingml/2006/main" uniqueId="urn:microsoft.com/office/officeart/2005/8/layout/pyramid4">
  <dgm:title val=""/>
  <dgm:desc val=""/>
  <dgm:catLst>
    <dgm:cat type="pyramid" pri="4000"/>
    <dgm:cat type="relationship" pri="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useDef="1">
    <dgm:dataModel>
      <dgm:ptLst/>
      <dgm:bg/>
      <dgm:whole/>
    </dgm:dataModel>
  </dgm:styleData>
  <dgm:clrData useDef="1">
    <dgm:dataModel>
      <dgm:ptLst/>
      <dgm:bg/>
      <dgm:whole/>
    </dgm:dataModel>
  </dgm:clrData>
  <dgm:layoutNode name="compositeShape">
    <dgm:varLst>
      <dgm:chMax val="9"/>
      <dgm:dir/>
      <dgm:resizeHandles val="exact"/>
    </dgm:varLst>
    <dgm:alg type="composite">
      <dgm:param type="ar" val="1"/>
    </dgm:alg>
    <dgm:shape xmlns:r="http://schemas.openxmlformats.org/officeDocument/2006/relationships" r:blip="">
      <dgm:adjLst/>
    </dgm:shape>
    <dgm:presOf/>
    <dgm:choose name="Name0">
      <dgm:if name="Name1" axis="ch" ptType="node" func="cnt" op="lte" val="4">
        <dgm:choose name="Name2">
          <dgm:if name="Name3" axis="ch" ptType="node" func="cnt" op="equ" val="1">
            <dgm:constrLst>
              <dgm:constr type="primFontSz" for="ch" ptType="node" op="equ" val="65"/>
              <dgm:constr type="t" for="ch" forName="triangle1"/>
              <dgm:constr type="l" for="ch" forName="triangle1"/>
              <dgm:constr type="h" for="ch" forName="triangle1" refType="h"/>
              <dgm:constr type="w" for="ch" forName="triangle1" refType="h"/>
            </dgm:constrLst>
          </dgm:if>
          <dgm:else name="Name4">
            <dgm:constrLst>
              <dgm:constr type="primFontSz" for="ch" ptType="node" op="equ" val="65"/>
              <dgm:constr type="t" for="ch" forName="triangle1"/>
              <dgm:constr type="l" for="ch" forName="triangle1" refType="h" fact="0.25"/>
              <dgm:constr type="h" for="ch" forName="triangle1" refType="h" fact="0.5"/>
              <dgm:constr type="w" for="ch" forName="triangle1" refType="h" fact="0.5"/>
              <dgm:constr type="t" for="ch" forName="triangle2" refType="h" fact="0.5"/>
              <dgm:constr type="l" for="ch" forName="triangle2"/>
              <dgm:constr type="h" for="ch" forName="triangle2" refType="h" fact="0.5"/>
              <dgm:constr type="w" for="ch" forName="triangle2" refType="h" fact="0.5"/>
              <dgm:constr type="t" for="ch" forName="triangle3" refType="h" fact="0.5"/>
              <dgm:constr type="l" for="ch" forName="triangle3" refType="h" fact="0.25"/>
              <dgm:constr type="h" for="ch" forName="triangle3" refType="h" fact="0.5"/>
              <dgm:constr type="w" for="ch" forName="triangle3" refType="h" fact="0.5"/>
              <dgm:constr type="t" for="ch" forName="triangle4" refType="h" fact="0.5"/>
              <dgm:constr type="l" for="ch" forName="triangle4" refType="h" fact="0.5"/>
              <dgm:constr type="h" for="ch" forName="triangle4" refType="h" fact="0.5"/>
              <dgm:constr type="w" for="ch" forName="triangle4" refType="h" fact="0.5"/>
            </dgm:constrLst>
          </dgm:else>
        </dgm:choose>
      </dgm:if>
      <dgm:else name="Name5">
        <dgm:constrLst>
          <dgm:constr type="primFontSz" for="ch" ptType="node" op="equ" val="65"/>
          <dgm:constr type="t" for="ch" forName="triangle1"/>
          <dgm:constr type="l" for="ch" forName="triangle1" refType="h" fact="0.33"/>
          <dgm:constr type="h" for="ch" forName="triangle1" refType="h" fact="0.33"/>
          <dgm:constr type="w" for="ch" forName="triangle1" refType="h" fact="0.33"/>
          <dgm:constr type="t" for="ch" forName="triangle2" refType="h" fact="0.33"/>
          <dgm:constr type="l" for="ch" forName="triangle2" refType="h" fact="0.165"/>
          <dgm:constr type="h" for="ch" forName="triangle2" refType="h" fact="0.33"/>
          <dgm:constr type="w" for="ch" forName="triangle2" refType="h" fact="0.33"/>
          <dgm:constr type="t" for="ch" forName="triangle3" refType="h" fact="0.33"/>
          <dgm:constr type="l" for="ch" forName="triangle3" refType="h" fact="0.33"/>
          <dgm:constr type="h" for="ch" forName="triangle3" refType="h" fact="0.33"/>
          <dgm:constr type="w" for="ch" forName="triangle3" refType="h" fact="0.33"/>
          <dgm:constr type="t" for="ch" forName="triangle4" refType="h" fact="0.33"/>
          <dgm:constr type="l" for="ch" forName="triangle4" refType="h" fact="0.495"/>
          <dgm:constr type="h" for="ch" forName="triangle4" refType="h" fact="0.33"/>
          <dgm:constr type="w" for="ch" forName="triangle4" refType="h" fact="0.33"/>
          <dgm:constr type="t" for="ch" forName="triangle5" refType="h" fact="0.66"/>
          <dgm:constr type="l" for="ch" forName="triangle5"/>
          <dgm:constr type="h" for="ch" forName="triangle5" refType="h" fact="0.33"/>
          <dgm:constr type="w" for="ch" forName="triangle5" refType="h" fact="0.33"/>
          <dgm:constr type="t" for="ch" forName="triangle6" refType="h" fact="0.66"/>
          <dgm:constr type="l" for="ch" forName="triangle6" refType="h" fact="0.165"/>
          <dgm:constr type="h" for="ch" forName="triangle6" refType="h" fact="0.33"/>
          <dgm:constr type="w" for="ch" forName="triangle6" refType="h" fact="0.33"/>
          <dgm:constr type="t" for="ch" forName="triangle7" refType="h" fact="0.66"/>
          <dgm:constr type="l" for="ch" forName="triangle7" refType="h" fact="0.33"/>
          <dgm:constr type="h" for="ch" forName="triangle7" refType="h" fact="0.33"/>
          <dgm:constr type="w" for="ch" forName="triangle7" refType="h" fact="0.33"/>
          <dgm:constr type="t" for="ch" forName="triangle8" refType="h" fact="0.66"/>
          <dgm:constr type="l" for="ch" forName="triangle8" refType="h" fact="0.495"/>
          <dgm:constr type="h" for="ch" forName="triangle8" refType="h" fact="0.33"/>
          <dgm:constr type="w" for="ch" forName="triangle8" refType="h" fact="0.33"/>
          <dgm:constr type="t" for="ch" forName="triangle9" refType="h" fact="0.66"/>
          <dgm:constr type="l" for="ch" forName="triangle9" refType="h" fact="0.66"/>
          <dgm:constr type="h" for="ch" forName="triangle9" refType="h" fact="0.33"/>
          <dgm:constr type="w" for="ch" forName="triangle9" refType="h" fact="0.33"/>
        </dgm:constrLst>
      </dgm:else>
    </dgm:choose>
    <dgm:ruleLst/>
    <dgm:choose name="Name6">
      <dgm:if name="Name7" axis="ch" ptType="node" func="cnt" op="gte" val="1">
        <dgm:layoutNode name="triangle1" styleLbl="node1">
          <dgm:varLst>
            <dgm:bulletEnabled val="1"/>
          </dgm:varLst>
          <dgm:alg type="tx">
            <dgm:param type="txAnchorVertCh" val="mid"/>
          </dgm:alg>
          <dgm:shape xmlns:r="http://schemas.openxmlformats.org/officeDocument/2006/relationships" type="triangle"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8"/>
    </dgm:choose>
    <dgm:choose name="Name9">
      <dgm:if name="Name10" axis="ch" ptType="node" func="cnt" op="gte" val="2">
        <dgm:layoutNode name="triangle2" styleLbl="node1">
          <dgm:varLst>
            <dgm:bulletEnabled val="1"/>
          </dgm:varLst>
          <dgm:alg type="tx">
            <dgm:param type="txAnchorVertCh" val="mid"/>
          </dgm:alg>
          <dgm:shape xmlns:r="http://schemas.openxmlformats.org/officeDocument/2006/relationships" type="triangle" r:blip="">
            <dgm:adjLst/>
          </dgm:shape>
          <dgm:choose name="Name11">
            <dgm:if name="Name12" func="var" arg="dir" op="equ" val="norm">
              <dgm:presOf axis="ch desOrSelf" ptType="node node" st="2 1" cnt="1 0"/>
            </dgm:if>
            <dgm:else name="Name13">
              <dgm:presOf axis="ch desOrSelf" ptType="node node" st="4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3" styleLbl="node1">
          <dgm:varLst>
            <dgm:bulletEnabled val="1"/>
          </dgm:varLst>
          <dgm:alg type="tx">
            <dgm:param type="txAnchorVertCh" val="mid"/>
          </dgm:alg>
          <dgm:shape xmlns:r="http://schemas.openxmlformats.org/officeDocument/2006/relationships" rot="180" type="triangle"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4" styleLbl="node1">
          <dgm:varLst>
            <dgm:bulletEnabled val="1"/>
          </dgm:varLst>
          <dgm:alg type="tx">
            <dgm:param type="txAnchorVertCh" val="mid"/>
          </dgm:alg>
          <dgm:shape xmlns:r="http://schemas.openxmlformats.org/officeDocument/2006/relationships" type="triangle" r:blip="">
            <dgm:adjLst/>
          </dgm:shape>
          <dgm:choose name="Name14">
            <dgm:if name="Name15" func="var" arg="dir" op="equ" val="norm">
              <dgm:presOf axis="ch desOrSelf" ptType="node node" st="4 1" cnt="1 0"/>
            </dgm:if>
            <dgm:else name="Name16">
              <dgm:presOf axis="ch desOrSelf" ptType="node node" st="2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7"/>
    </dgm:choose>
    <dgm:choose name="Name18">
      <dgm:if name="Name19" axis="ch" ptType="node" func="cnt" op="gte" val="5">
        <dgm:layoutNode name="triangle5" styleLbl="node1">
          <dgm:varLst>
            <dgm:bulletEnabled val="1"/>
          </dgm:varLst>
          <dgm:alg type="tx">
            <dgm:param type="txAnchorVertCh" val="mid"/>
          </dgm:alg>
          <dgm:shape xmlns:r="http://schemas.openxmlformats.org/officeDocument/2006/relationships" type="triangle" r:blip="">
            <dgm:adjLst/>
          </dgm:shape>
          <dgm:choose name="Name20">
            <dgm:if name="Name21" func="var" arg="dir" op="equ" val="norm">
              <dgm:presOf axis="ch desOrSelf" ptType="node node" st="5 1" cnt="1 0"/>
            </dgm:if>
            <dgm:else name="Name22">
              <dgm:presOf axis="ch desOrSelf" ptType="node node" st="9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6" styleLbl="node1">
          <dgm:varLst>
            <dgm:bulletEnabled val="1"/>
          </dgm:varLst>
          <dgm:alg type="tx">
            <dgm:param type="txAnchorVertCh" val="mid"/>
          </dgm:alg>
          <dgm:shape xmlns:r="http://schemas.openxmlformats.org/officeDocument/2006/relationships" rot="180" type="triangle" r:blip="">
            <dgm:adjLst/>
          </dgm:shape>
          <dgm:choose name="Name23">
            <dgm:if name="Name24" func="var" arg="dir" op="equ" val="norm">
              <dgm:presOf axis="ch desOrSelf" ptType="node node" st="6 1" cnt="1 0"/>
            </dgm:if>
            <dgm:else name="Name25">
              <dgm:presOf axis="ch desOrSelf" ptType="node node" st="8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7" styleLbl="node1">
          <dgm:varLst>
            <dgm:bulletEnabled val="1"/>
          </dgm:varLst>
          <dgm:alg type="tx">
            <dgm:param type="txAnchorVertCh" val="mid"/>
          </dgm:alg>
          <dgm:shape xmlns:r="http://schemas.openxmlformats.org/officeDocument/2006/relationships" type="triangle" r:blip="">
            <dgm:adjLst/>
          </dgm:shape>
          <dgm:presOf axis="ch desOrSelf" ptType="node node" st="7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8" styleLbl="node1">
          <dgm:varLst>
            <dgm:bulletEnabled val="1"/>
          </dgm:varLst>
          <dgm:alg type="tx">
            <dgm:param type="txAnchorVertCh" val="mid"/>
          </dgm:alg>
          <dgm:shape xmlns:r="http://schemas.openxmlformats.org/officeDocument/2006/relationships" rot="180" type="triangle" r:blip="">
            <dgm:adjLst/>
          </dgm:shape>
          <dgm:choose name="Name26">
            <dgm:if name="Name27" func="var" arg="dir" op="equ" val="norm">
              <dgm:presOf axis="ch desOrSelf" ptType="node node" st="8 1" cnt="1 0"/>
            </dgm:if>
            <dgm:else name="Name28">
              <dgm:presOf axis="ch desOrSelf" ptType="node node" st="6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9" styleLbl="node1">
          <dgm:varLst>
            <dgm:bulletEnabled val="1"/>
          </dgm:varLst>
          <dgm:alg type="tx">
            <dgm:param type="txAnchorVertCh" val="mid"/>
          </dgm:alg>
          <dgm:shape xmlns:r="http://schemas.openxmlformats.org/officeDocument/2006/relationships" type="triangle" r:blip="">
            <dgm:adjLst/>
          </dgm:shape>
          <dgm:choose name="Name29">
            <dgm:if name="Name30" func="var" arg="dir" op="equ" val="norm">
              <dgm:presOf axis="ch desOrSelf" ptType="node node" st="9 1" cnt="1 0"/>
            </dgm:if>
            <dgm:else name="Name31">
              <dgm:presOf axis="ch desOrSelf" ptType="node node" st="5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2"/>
    </dgm:choos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5.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1/24/26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Rot="1" noChangeAspect="1" noChangeArrowheads="1" noTextEdit="1"/>
          </p:cNvSpPr>
          <p:nvPr>
            <p:ph type="sldImg"/>
          </p:nvPr>
        </p:nvSpPr>
        <p:spPr>
          <a:ln/>
        </p:spPr>
      </p:sp>
      <p:sp>
        <p:nvSpPr>
          <p:cNvPr id="2457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EG"/>
          </a:p>
        </p:txBody>
      </p:sp>
    </p:spTree>
    <p:extLst>
      <p:ext uri="{BB962C8B-B14F-4D97-AF65-F5344CB8AC3E}">
        <p14:creationId xmlns:p14="http://schemas.microsoft.com/office/powerpoint/2010/main" val="35578632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1/24/26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1/24/26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1/24/26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8C43F-9DBC-9C40-AA86-31859BF31388}"/>
              </a:ext>
            </a:extLst>
          </p:cNvPr>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a:extLst>
              <a:ext uri="{FF2B5EF4-FFF2-40B4-BE49-F238E27FC236}">
                <a16:creationId xmlns:a16="http://schemas.microsoft.com/office/drawing/2014/main" id="{703C3F60-76C9-C449-AE10-667FDC8AB9C5}"/>
              </a:ext>
            </a:extLst>
          </p:cNvPr>
          <p:cNvSpPr>
            <a:spLocks noGrp="1"/>
          </p:cNvSpPr>
          <p:nvPr>
            <p:ph type="body" sz="half" idx="1"/>
          </p:nvPr>
        </p:nvSpPr>
        <p:spPr>
          <a:xfrm>
            <a:off x="609600" y="1600200"/>
            <a:ext cx="5384800" cy="45339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EE87CF1-1A2A-844E-8038-81E761B8E2B3}"/>
              </a:ext>
            </a:extLst>
          </p:cNvPr>
          <p:cNvSpPr>
            <a:spLocks noGrp="1"/>
          </p:cNvSpPr>
          <p:nvPr>
            <p:ph sz="half" idx="2"/>
          </p:nvPr>
        </p:nvSpPr>
        <p:spPr>
          <a:xfrm>
            <a:off x="6197600" y="1600200"/>
            <a:ext cx="5384800" cy="45339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4">
            <a:extLst>
              <a:ext uri="{FF2B5EF4-FFF2-40B4-BE49-F238E27FC236}">
                <a16:creationId xmlns:a16="http://schemas.microsoft.com/office/drawing/2014/main" id="{B0C788C9-CA7D-D14D-BC6F-732B1EB68A69}"/>
              </a:ext>
            </a:extLst>
          </p:cNvPr>
          <p:cNvSpPr>
            <a:spLocks noGrp="1"/>
          </p:cNvSpPr>
          <p:nvPr>
            <p:ph type="sldNum" sz="quarter" idx="10"/>
          </p:nvPr>
        </p:nvSpPr>
        <p:spPr>
          <a:xfrm>
            <a:off x="8737600" y="6243638"/>
            <a:ext cx="2844800" cy="457200"/>
          </a:xfrm>
        </p:spPr>
        <p:txBody>
          <a:bodyPr/>
          <a:lstStyle>
            <a:lvl1pPr>
              <a:defRPr/>
            </a:lvl1pPr>
          </a:lstStyle>
          <a:p>
            <a:fld id="{62173310-1F1E-3747-8285-8D70C42290A0}" type="slidenum">
              <a:rPr lang="en-US" altLang="en-US"/>
              <a:pPr/>
              <a:t>‹#›</a:t>
            </a:fld>
            <a:endParaRPr lang="en-US" altLang="en-US"/>
          </a:p>
        </p:txBody>
      </p:sp>
      <p:sp>
        <p:nvSpPr>
          <p:cNvPr id="6" name="Date Placeholder 5">
            <a:extLst>
              <a:ext uri="{FF2B5EF4-FFF2-40B4-BE49-F238E27FC236}">
                <a16:creationId xmlns:a16="http://schemas.microsoft.com/office/drawing/2014/main" id="{9A9DC9A0-E27B-2542-8E27-CACC494C8A13}"/>
              </a:ext>
            </a:extLst>
          </p:cNvPr>
          <p:cNvSpPr>
            <a:spLocks noGrp="1"/>
          </p:cNvSpPr>
          <p:nvPr>
            <p:ph type="dt" sz="half" idx="11"/>
          </p:nvPr>
        </p:nvSpPr>
        <p:spPr>
          <a:xfrm>
            <a:off x="609600" y="6243638"/>
            <a:ext cx="2844800" cy="457200"/>
          </a:xfrm>
        </p:spPr>
        <p:txBody>
          <a:bodyPr/>
          <a:lstStyle>
            <a:lvl1pPr>
              <a:defRPr/>
            </a:lvl1pPr>
          </a:lstStyle>
          <a:p>
            <a:endParaRPr lang="en-US" altLang="en-US"/>
          </a:p>
        </p:txBody>
      </p:sp>
      <p:sp>
        <p:nvSpPr>
          <p:cNvPr id="7" name="Footer Placeholder 6">
            <a:extLst>
              <a:ext uri="{FF2B5EF4-FFF2-40B4-BE49-F238E27FC236}">
                <a16:creationId xmlns:a16="http://schemas.microsoft.com/office/drawing/2014/main" id="{D441E2E1-F54C-2E49-92C3-CB0CBA20C81F}"/>
              </a:ext>
            </a:extLst>
          </p:cNvPr>
          <p:cNvSpPr>
            <a:spLocks noGrp="1"/>
          </p:cNvSpPr>
          <p:nvPr>
            <p:ph type="ftr" sz="quarter" idx="12"/>
          </p:nvPr>
        </p:nvSpPr>
        <p:spPr>
          <a:xfrm>
            <a:off x="4165600" y="6243638"/>
            <a:ext cx="3860800" cy="457200"/>
          </a:xfrm>
        </p:spPr>
        <p:txBody>
          <a:bodyPr/>
          <a:lstStyle>
            <a:lvl1pPr>
              <a:defRPr/>
            </a:lvl1pPr>
          </a:lstStyle>
          <a:p>
            <a:endParaRPr lang="en-US" altLang="en-US"/>
          </a:p>
        </p:txBody>
      </p:sp>
    </p:spTree>
    <p:extLst>
      <p:ext uri="{BB962C8B-B14F-4D97-AF65-F5344CB8AC3E}">
        <p14:creationId xmlns:p14="http://schemas.microsoft.com/office/powerpoint/2010/main" val="31601921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1/24/26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5.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5.png"/><Relationship Id="rId2" Type="http://schemas.openxmlformats.org/officeDocument/2006/relationships/diagramData" Target="../diagrams/data5.xml"/><Relationship Id="rId1" Type="http://schemas.openxmlformats.org/officeDocument/2006/relationships/slideLayout" Target="../slideLayouts/slideLayout15.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5.png"/><Relationship Id="rId1" Type="http://schemas.openxmlformats.org/officeDocument/2006/relationships/slideLayout" Target="../slideLayouts/slideLayout14.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3.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1386" y="3794125"/>
            <a:ext cx="5216525" cy="369332"/>
          </a:xfrm>
          <a:prstGeom prst="rect">
            <a:avLst/>
          </a:prstGeom>
          <a:noFill/>
        </p:spPr>
        <p:txBody>
          <a:bodyPr wrap="square" rtlCol="0">
            <a:spAutoFit/>
          </a:bodyPr>
          <a:lstStyle/>
          <a:p>
            <a:r>
              <a:rPr lang="ar-SA" b="1" dirty="0">
                <a:latin typeface="Alexandria" charset="0"/>
                <a:cs typeface="Alexandria" charset="0"/>
              </a:rPr>
              <a:t>المحاضر : ا.د/ إيناس عبد الحميد</a:t>
            </a:r>
            <a:endParaRPr lang="en-US" b="1" dirty="0">
              <a:latin typeface="Alexandria" charset="0"/>
              <a:cs typeface="Alexandria" charset="0"/>
            </a:endParaRPr>
          </a:p>
        </p:txBody>
      </p:sp>
      <p:sp>
        <p:nvSpPr>
          <p:cNvPr id="31" name="TextBox 30"/>
          <p:cNvSpPr txBox="1"/>
          <p:nvPr/>
        </p:nvSpPr>
        <p:spPr>
          <a:xfrm>
            <a:off x="256979" y="2424037"/>
            <a:ext cx="3722494"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نظريات العلاقات العامة</a:t>
            </a:r>
            <a:endParaRPr lang="en-US" sz="2400" b="1" dirty="0">
              <a:solidFill>
                <a:srgbClr val="00B0F0"/>
              </a:solidFill>
              <a:latin typeface="Alexandria" charset="0"/>
              <a:cs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a:solidFill>
                  <a:schemeClr val="bg1"/>
                </a:solidFill>
                <a:latin typeface="Alexandria" charset="0"/>
                <a:cs typeface="Alexandria" charset="0"/>
              </a:rPr>
              <a:t>المحاضرة الأولى</a:t>
            </a:r>
            <a:endParaRPr lang="en-US" b="1" dirty="0">
              <a:solidFill>
                <a:schemeClr val="bg1"/>
              </a:solidFill>
              <a:latin typeface="Alexandria" charset="0"/>
              <a:cs typeface="Alexandria" charset="0"/>
            </a:endParaRPr>
          </a:p>
        </p:txBody>
      </p:sp>
      <p:sp>
        <p:nvSpPr>
          <p:cNvPr id="46" name="TextBox 45"/>
          <p:cNvSpPr txBox="1"/>
          <p:nvPr/>
        </p:nvSpPr>
        <p:spPr>
          <a:xfrm>
            <a:off x="329269" y="4884321"/>
            <a:ext cx="4366965" cy="768287"/>
          </a:xfrm>
          <a:prstGeom prst="rect">
            <a:avLst/>
          </a:prstGeom>
          <a:noFill/>
        </p:spPr>
        <p:txBody>
          <a:bodyPr wrap="none" rtlCol="0">
            <a:spAutoFit/>
          </a:bodyPr>
          <a:lstStyle/>
          <a:p>
            <a:pPr rtl="1">
              <a:lnSpc>
                <a:spcPct val="107000"/>
              </a:lnSpc>
              <a:spcAft>
                <a:spcPts val="800"/>
              </a:spcAft>
            </a:pPr>
            <a:r>
              <a:rPr lang="en-US" b="1" dirty="0">
                <a:latin typeface="Alexandria" charset="0"/>
                <a:cs typeface="Alexandria" charset="0"/>
              </a:rPr>
              <a:t>PRL611</a:t>
            </a:r>
            <a:endParaRPr lang="en-EG" b="1" dirty="0">
              <a:latin typeface="Alexandria" charset="0"/>
              <a:cs typeface="Alexandria" charset="0"/>
            </a:endParaRPr>
          </a:p>
          <a:p>
            <a:r>
              <a:rPr lang="ar-SA" b="1" dirty="0">
                <a:latin typeface="Alexandria" charset="0"/>
                <a:cs typeface="Alexandria" charset="0"/>
              </a:rPr>
              <a:t>برنامج الماجستير في العلاقات العامة</a:t>
            </a:r>
            <a:endParaRPr lang="en-US"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1414" y="1397680"/>
            <a:ext cx="564458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1800" kern="0" dirty="0">
                <a:effectLst/>
                <a:ea typeface="Times New Roman" panose="02020603050405020304" pitchFamily="18" charset="0"/>
                <a:cs typeface="Times New Roman" panose="02020603050405020304" pitchFamily="18" charset="0"/>
              </a:rPr>
              <a:t>الفرق بين الاتصالات التكتيكية والاستراتيجية</a:t>
            </a:r>
            <a:r>
              <a:rPr lang="en-EG" dirty="0">
                <a:effectLst/>
              </a:rPr>
              <a:t> </a:t>
            </a: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المحاضرة الأولى وتحديد أهدافها:</a:t>
            </a:r>
            <a:endParaRPr lang="en-US" b="1" dirty="0">
              <a:latin typeface="Alexandria" pitchFamily="2" charset="-78"/>
              <a:cs typeface="Alexandria" pitchFamily="2" charset="-78"/>
            </a:endParaRPr>
          </a:p>
        </p:txBody>
      </p:sp>
      <p:sp>
        <p:nvSpPr>
          <p:cNvPr id="18" name="Rectangle 17"/>
          <p:cNvSpPr/>
          <p:nvPr/>
        </p:nvSpPr>
        <p:spPr>
          <a:xfrm>
            <a:off x="7817567" y="4488872"/>
            <a:ext cx="2036531"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3" name="TextBox 22"/>
          <p:cNvSpPr txBox="1"/>
          <p:nvPr/>
        </p:nvSpPr>
        <p:spPr>
          <a:xfrm>
            <a:off x="7962344" y="4614293"/>
            <a:ext cx="1771275" cy="646331"/>
          </a:xfrm>
          <a:prstGeom prst="rect">
            <a:avLst/>
          </a:prstGeom>
          <a:noFill/>
        </p:spPr>
        <p:txBody>
          <a:bodyPr wrap="square" rtlCol="0">
            <a:spAutoFit/>
          </a:bodyPr>
          <a:lstStyle/>
          <a:p>
            <a:pPr algn="ctr" rtl="1"/>
            <a:r>
              <a:rPr lang="ar-SA" b="1" dirty="0">
                <a:solidFill>
                  <a:schemeClr val="bg1"/>
                </a:solidFill>
                <a:latin typeface="Alexandria" charset="0"/>
                <a:cs typeface="Alexandria" charset="0"/>
              </a:rPr>
              <a:t>المحاضرة الأولي</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2" name="Picture 11">
            <a:extLst>
              <a:ext uri="{FF2B5EF4-FFF2-40B4-BE49-F238E27FC236}">
                <a16:creationId xmlns:a16="http://schemas.microsoft.com/office/drawing/2014/main" id="{F27B3890-F73A-BB44-9FFB-789FD85EB3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67541" y="1071339"/>
            <a:ext cx="3871286" cy="3554835"/>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1249601" y="2174726"/>
            <a:ext cx="2729472" cy="1158651"/>
          </a:xfrm>
          <a:prstGeom prst="rect">
            <a:avLst/>
          </a:prstGeom>
          <a:noFill/>
        </p:spPr>
        <p:txBody>
          <a:bodyPr wrap="square" rtlCol="0">
            <a:spAutoFit/>
          </a:bodyPr>
          <a:lstStyle/>
          <a:p>
            <a:pPr algn="ctr">
              <a:lnSpc>
                <a:spcPct val="150000"/>
              </a:lnSpc>
            </a:pPr>
            <a:r>
              <a:rPr lang="ar-SA" sz="1600" b="1" dirty="0">
                <a:latin typeface="Alexandria" pitchFamily="2" charset="-78"/>
                <a:cs typeface="Alexandria" pitchFamily="2" charset="-78"/>
              </a:rPr>
              <a:t>مقدمة في العلاقات العامة</a:t>
            </a:r>
            <a:endParaRPr lang="en-US" sz="1600" b="1" dirty="0">
              <a:latin typeface="Alexandria" pitchFamily="2" charset="-78"/>
              <a:cs typeface="Alexandria" pitchFamily="2" charset="-78"/>
            </a:endParaRPr>
          </a:p>
          <a:p>
            <a:pPr algn="ctr">
              <a:lnSpc>
                <a:spcPct val="150000"/>
              </a:lnSpc>
            </a:pPr>
            <a:endParaRPr lang="en-US" sz="1600" b="1"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1F02AC56-D4C2-1648-97B1-C2B2987F2903}"/>
              </a:ext>
            </a:extLst>
          </p:cNvPr>
          <p:cNvSpPr txBox="1"/>
          <p:nvPr/>
        </p:nvSpPr>
        <p:spPr>
          <a:xfrm>
            <a:off x="4324624" y="2945638"/>
            <a:ext cx="1823168" cy="1025409"/>
          </a:xfrm>
          <a:prstGeom prst="rect">
            <a:avLst/>
          </a:prstGeom>
          <a:noFill/>
        </p:spPr>
        <p:txBody>
          <a:bodyPr wrap="square" rtlCol="0">
            <a:spAutoFit/>
          </a:bodyPr>
          <a:lstStyle/>
          <a:p>
            <a:pPr algn="r" rtl="1">
              <a:lnSpc>
                <a:spcPct val="150000"/>
              </a:lnSpc>
            </a:pPr>
            <a:r>
              <a:rPr lang="ar-SA" sz="1400" dirty="0">
                <a:latin typeface="Alexandria" pitchFamily="2" charset="-78"/>
                <a:cs typeface="Alexandria" pitchFamily="2" charset="-78"/>
              </a:rPr>
              <a:t>تعريف  العلاقات العامة وتمييزها عن التسويق والاعلان</a:t>
            </a:r>
            <a:endParaRPr lang="en-US" sz="1400" dirty="0">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225AB600-4996-08EE-41FE-73E6602F9D54}"/>
              </a:ext>
            </a:extLst>
          </p:cNvPr>
          <p:cNvSpPr txBox="1"/>
          <p:nvPr/>
        </p:nvSpPr>
        <p:spPr>
          <a:xfrm>
            <a:off x="4484585" y="4276776"/>
            <a:ext cx="1667443" cy="523220"/>
          </a:xfrm>
          <a:prstGeom prst="rect">
            <a:avLst/>
          </a:prstGeom>
          <a:noFill/>
        </p:spPr>
        <p:txBody>
          <a:bodyPr wrap="none" rtlCol="0">
            <a:spAutoFit/>
          </a:bodyPr>
          <a:lstStyle/>
          <a:p>
            <a:pPr algn="r" rtl="1"/>
            <a:r>
              <a:rPr lang="ar-SA" sz="1400" dirty="0">
                <a:latin typeface="Alexandria" pitchFamily="2" charset="-78"/>
                <a:cs typeface="Alexandria" pitchFamily="2" charset="-78"/>
              </a:rPr>
              <a:t>وظائف وممارسات </a:t>
            </a:r>
          </a:p>
          <a:p>
            <a:pPr algn="r" rtl="1"/>
            <a:r>
              <a:rPr lang="ar-SA" sz="1400" dirty="0">
                <a:latin typeface="Alexandria" pitchFamily="2" charset="-78"/>
                <a:cs typeface="Alexandria" pitchFamily="2" charset="-78"/>
              </a:rPr>
              <a:t>العلاقات العامة</a:t>
            </a:r>
            <a:endParaRPr lang="en-EG" sz="14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527256BC-D465-450D-73BF-FF1A41334441}"/>
              </a:ext>
            </a:extLst>
          </p:cNvPr>
          <p:cNvSpPr txBox="1"/>
          <p:nvPr/>
        </p:nvSpPr>
        <p:spPr>
          <a:xfrm>
            <a:off x="1162613" y="4802044"/>
            <a:ext cx="3382657" cy="307777"/>
          </a:xfrm>
          <a:prstGeom prst="rect">
            <a:avLst/>
          </a:prstGeom>
          <a:noFill/>
        </p:spPr>
        <p:txBody>
          <a:bodyPr wrap="none" rtlCol="0">
            <a:spAutoFit/>
          </a:bodyPr>
          <a:lstStyle/>
          <a:p>
            <a:pPr lvl="0" algn="r" rtl="1">
              <a:buSzPts val="1000"/>
              <a:tabLst>
                <a:tab pos="457200" algn="l"/>
              </a:tabLst>
            </a:pPr>
            <a:r>
              <a:rPr lang="ar-SA" sz="1400" dirty="0">
                <a:latin typeface="Alexandria" pitchFamily="2" charset="-78"/>
                <a:cs typeface="Alexandria" pitchFamily="2" charset="-78"/>
              </a:rPr>
              <a:t>خطوات ممارسة وظائف العلاقات العامة</a:t>
            </a:r>
            <a:endParaRPr lang="en-EG" sz="1400" dirty="0">
              <a:latin typeface="Alexandria" pitchFamily="2" charset="-78"/>
              <a:cs typeface="Alexandria" pitchFamily="2" charset="-78"/>
            </a:endParaRPr>
          </a:p>
        </p:txBody>
      </p:sp>
      <p:sp>
        <p:nvSpPr>
          <p:cNvPr id="15" name="TextBox 14">
            <a:extLst>
              <a:ext uri="{FF2B5EF4-FFF2-40B4-BE49-F238E27FC236}">
                <a16:creationId xmlns:a16="http://schemas.microsoft.com/office/drawing/2014/main" id="{683AE236-1B22-A428-1AC0-46B299903940}"/>
              </a:ext>
            </a:extLst>
          </p:cNvPr>
          <p:cNvSpPr txBox="1"/>
          <p:nvPr/>
        </p:nvSpPr>
        <p:spPr>
          <a:xfrm>
            <a:off x="1191803" y="3997305"/>
            <a:ext cx="1505540" cy="523220"/>
          </a:xfrm>
          <a:prstGeom prst="rect">
            <a:avLst/>
          </a:prstGeom>
          <a:noFill/>
        </p:spPr>
        <p:txBody>
          <a:bodyPr wrap="none" rtlCol="0">
            <a:spAutoFit/>
          </a:bodyPr>
          <a:lstStyle/>
          <a:p>
            <a:pPr lvl="0" algn="r" rtl="1">
              <a:buSzPts val="1000"/>
              <a:tabLst>
                <a:tab pos="457200" algn="l"/>
              </a:tabLst>
            </a:pPr>
            <a:r>
              <a:rPr lang="ar-SA" sz="1400" dirty="0">
                <a:latin typeface="Alexandria" pitchFamily="2" charset="-78"/>
                <a:cs typeface="Alexandria" pitchFamily="2" charset="-78"/>
              </a:rPr>
              <a:t>سمات ممارس</a:t>
            </a:r>
          </a:p>
          <a:p>
            <a:pPr lvl="0" algn="r" rtl="1">
              <a:buSzPts val="1000"/>
              <a:tabLst>
                <a:tab pos="457200" algn="l"/>
              </a:tabLst>
            </a:pPr>
            <a:r>
              <a:rPr lang="ar-SA" sz="1400" dirty="0">
                <a:latin typeface="Alexandria" pitchFamily="2" charset="-78"/>
                <a:cs typeface="Alexandria" pitchFamily="2" charset="-78"/>
              </a:rPr>
              <a:t> العلاقات العامة</a:t>
            </a: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1619267762"/>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E1BDC227-AF0D-419B-D939-AE124B264E6D}"/>
              </a:ext>
            </a:extLst>
          </p:cNvPr>
          <p:cNvSpPr>
            <a:spLocks noGrp="1"/>
          </p:cNvSpPr>
          <p:nvPr>
            <p:ph type="title"/>
          </p:nvPr>
        </p:nvSpPr>
        <p:spPr>
          <a:xfrm>
            <a:off x="838200" y="679510"/>
            <a:ext cx="10515600" cy="740316"/>
          </a:xfrm>
        </p:spPr>
        <p:txBody>
          <a:bodyPr>
            <a:normAutofit/>
          </a:bodyPr>
          <a:lstStyle/>
          <a:p>
            <a:pPr algn="ctr"/>
            <a:br>
              <a:rPr lang="en-US" sz="2000" dirty="0">
                <a:solidFill>
                  <a:srgbClr val="00AEEF"/>
                </a:solidFill>
                <a:latin typeface="Alexandria" pitchFamily="2" charset="-78"/>
                <a:cs typeface="Alexandria" pitchFamily="2" charset="-78"/>
              </a:rPr>
            </a:br>
            <a:endParaRPr lang="en-EG" sz="2000" dirty="0">
              <a:solidFill>
                <a:srgbClr val="00AEEF"/>
              </a:solidFill>
            </a:endParaRPr>
          </a:p>
        </p:txBody>
      </p:sp>
      <p:sp>
        <p:nvSpPr>
          <p:cNvPr id="5" name="Content Placeholder 4">
            <a:extLst>
              <a:ext uri="{FF2B5EF4-FFF2-40B4-BE49-F238E27FC236}">
                <a16:creationId xmlns:a16="http://schemas.microsoft.com/office/drawing/2014/main" id="{E1A56613-5486-82C5-6591-DA44D62E431D}"/>
              </a:ext>
            </a:extLst>
          </p:cNvPr>
          <p:cNvSpPr>
            <a:spLocks noGrp="1"/>
          </p:cNvSpPr>
          <p:nvPr>
            <p:ph idx="1"/>
          </p:nvPr>
        </p:nvSpPr>
        <p:spPr>
          <a:xfrm>
            <a:off x="180431" y="968036"/>
            <a:ext cx="11644179" cy="5520446"/>
          </a:xfrm>
        </p:spPr>
        <p:txBody>
          <a:bodyPr>
            <a:noAutofit/>
          </a:bodyPr>
          <a:lstStyle/>
          <a:p>
            <a:pPr algn="r" rtl="1">
              <a:lnSpc>
                <a:spcPct val="200000"/>
              </a:lnSpc>
            </a:pPr>
            <a:r>
              <a:rPr lang="ar-EG" sz="1600" dirty="0">
                <a:latin typeface="Alexandria" pitchFamily="2" charset="-78"/>
                <a:cs typeface="Alexandria" pitchFamily="2" charset="-78"/>
              </a:rPr>
              <a:t>أهمية فهم مفهوم وأهداف العلاقات العامة قبل دراسة نظرياتها أمر </a:t>
            </a:r>
            <a:r>
              <a:rPr lang="ar-EG" sz="1600" b="1" dirty="0">
                <a:latin typeface="Alexandria" pitchFamily="2" charset="-78"/>
                <a:cs typeface="Alexandria" pitchFamily="2" charset="-78"/>
              </a:rPr>
              <a:t>بالغ الأهمية وضروري </a:t>
            </a:r>
            <a:r>
              <a:rPr lang="ar-EG" sz="1600" dirty="0">
                <a:latin typeface="Alexandria" pitchFamily="2" charset="-78"/>
                <a:cs typeface="Alexandria" pitchFamily="2" charset="-78"/>
              </a:rPr>
              <a:t>لعدة أسباب جوهرية:</a:t>
            </a:r>
          </a:p>
          <a:p>
            <a:pPr marL="0" indent="0" algn="r" rtl="1">
              <a:lnSpc>
                <a:spcPct val="200000"/>
              </a:lnSpc>
              <a:buNone/>
            </a:pPr>
            <a:r>
              <a:rPr lang="ar-EG" sz="1600" b="1" dirty="0">
                <a:latin typeface="Alexandria" pitchFamily="2" charset="-78"/>
                <a:cs typeface="Alexandria" pitchFamily="2" charset="-78"/>
              </a:rPr>
              <a:t>١. بناء الأساس المعرفي </a:t>
            </a:r>
            <a:r>
              <a:rPr lang="ar-SA" sz="1600" b="1" dirty="0">
                <a:latin typeface="Alexandria" pitchFamily="2" charset="-78"/>
                <a:cs typeface="Alexandria" pitchFamily="2" charset="-78"/>
              </a:rPr>
              <a:t>:</a:t>
            </a:r>
            <a:endParaRPr lang="en-US" sz="1600" dirty="0">
              <a:latin typeface="Alexandria" pitchFamily="2" charset="-78"/>
              <a:cs typeface="Alexandria" pitchFamily="2" charset="-78"/>
            </a:endParaRPr>
          </a:p>
          <a:p>
            <a:pPr lvl="1" algn="r" rtl="1">
              <a:lnSpc>
                <a:spcPct val="200000"/>
              </a:lnSpc>
            </a:pPr>
            <a:r>
              <a:rPr lang="ar-EG" sz="1600" dirty="0">
                <a:latin typeface="Alexandria" pitchFamily="2" charset="-78"/>
                <a:cs typeface="Alexandria" pitchFamily="2" charset="-78"/>
              </a:rPr>
              <a:t> فلا يمكن تحليل أو تقييم أو تطبيق نظرية حول مصطلح أو مفهوم قبل فهمه. فلابد من معرفة "ما هي العلاقات العامة؟" و"ما الذي تهدف إليه؟" قبل دراسة "كيف تعمل؟" أو "لماذا تعمل بهذه الطريقة؟" وهو ما تجيب عنه النظريات.</a:t>
            </a:r>
          </a:p>
          <a:p>
            <a:pPr lvl="1" algn="r" rtl="1">
              <a:lnSpc>
                <a:spcPct val="200000"/>
              </a:lnSpc>
            </a:pPr>
            <a:r>
              <a:rPr lang="ar-EG" sz="1600" b="1" dirty="0">
                <a:latin typeface="Alexandria" pitchFamily="2" charset="-78"/>
                <a:cs typeface="Alexandria" pitchFamily="2" charset="-78"/>
              </a:rPr>
              <a:t>تحديد السياق:</a:t>
            </a:r>
            <a:r>
              <a:rPr lang="ar-EG" sz="1600" dirty="0">
                <a:latin typeface="Alexandria" pitchFamily="2" charset="-78"/>
                <a:cs typeface="Alexandria" pitchFamily="2" charset="-78"/>
              </a:rPr>
              <a:t> النظريات لا توجد في فراغ. هي نتاج محاولات لشرح ظواهر وممارسات موجودة. فهم المفهوم والأهداف يوفر السياق الذي نشأت فيه هذه النظريات.</a:t>
            </a:r>
          </a:p>
          <a:p>
            <a:pPr marL="0" indent="0" algn="r" rtl="1">
              <a:lnSpc>
                <a:spcPct val="200000"/>
              </a:lnSpc>
              <a:buNone/>
            </a:pPr>
            <a:r>
              <a:rPr lang="ar-EG" sz="1600" b="1" dirty="0">
                <a:latin typeface="Alexandria" pitchFamily="2" charset="-78"/>
                <a:cs typeface="Alexandria" pitchFamily="2" charset="-78"/>
              </a:rPr>
              <a:t>٢. إدراك أهمية النظريات </a:t>
            </a:r>
            <a:r>
              <a:rPr lang="ar-SA" sz="1600" b="1" dirty="0">
                <a:latin typeface="Alexandria" pitchFamily="2" charset="-78"/>
                <a:cs typeface="Alexandria" pitchFamily="2" charset="-78"/>
              </a:rPr>
              <a:t>:</a:t>
            </a:r>
          </a:p>
          <a:p>
            <a:pPr algn="r" rtl="1">
              <a:lnSpc>
                <a:spcPct val="200000"/>
              </a:lnSpc>
            </a:pPr>
            <a:r>
              <a:rPr lang="ar-EG" sz="1600" dirty="0">
                <a:latin typeface="Alexandria" pitchFamily="2" charset="-78"/>
                <a:cs typeface="Alexandria" pitchFamily="2" charset="-78"/>
              </a:rPr>
              <a:t>عند فهم المفاهيم والتحديات والأهداف العملية للعلاقات العامة مثل بناء السمعة، إدارة الأزمات، التأثير على الرأي العام، ستدرك تلقائياً لماذا نحتاج إلى النظريات. النظريات تقدم إطاراً لفهم هذه التحديات وتقديم حلول مستنيرة.</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453295022"/>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E1BDC227-AF0D-419B-D939-AE124B264E6D}"/>
              </a:ext>
            </a:extLst>
          </p:cNvPr>
          <p:cNvSpPr>
            <a:spLocks noGrp="1"/>
          </p:cNvSpPr>
          <p:nvPr>
            <p:ph type="title"/>
          </p:nvPr>
        </p:nvSpPr>
        <p:spPr>
          <a:xfrm>
            <a:off x="838200" y="679510"/>
            <a:ext cx="10515600" cy="740316"/>
          </a:xfrm>
        </p:spPr>
        <p:txBody>
          <a:bodyPr>
            <a:normAutofit/>
          </a:bodyPr>
          <a:lstStyle/>
          <a:p>
            <a:pPr algn="ctr"/>
            <a:br>
              <a:rPr lang="en-US" sz="2000" dirty="0">
                <a:solidFill>
                  <a:srgbClr val="00AEEF"/>
                </a:solidFill>
                <a:latin typeface="Alexandria" pitchFamily="2" charset="-78"/>
                <a:cs typeface="Alexandria" pitchFamily="2" charset="-78"/>
              </a:rPr>
            </a:br>
            <a:endParaRPr lang="en-EG" sz="2000" dirty="0">
              <a:solidFill>
                <a:srgbClr val="00AEEF"/>
              </a:solidFill>
            </a:endParaRPr>
          </a:p>
        </p:txBody>
      </p:sp>
      <p:sp>
        <p:nvSpPr>
          <p:cNvPr id="5" name="Content Placeholder 4">
            <a:extLst>
              <a:ext uri="{FF2B5EF4-FFF2-40B4-BE49-F238E27FC236}">
                <a16:creationId xmlns:a16="http://schemas.microsoft.com/office/drawing/2014/main" id="{E1A56613-5486-82C5-6591-DA44D62E431D}"/>
              </a:ext>
            </a:extLst>
          </p:cNvPr>
          <p:cNvSpPr>
            <a:spLocks noGrp="1"/>
          </p:cNvSpPr>
          <p:nvPr>
            <p:ph idx="1"/>
          </p:nvPr>
        </p:nvSpPr>
        <p:spPr>
          <a:xfrm>
            <a:off x="180431" y="968036"/>
            <a:ext cx="11644179" cy="5230234"/>
          </a:xfrm>
        </p:spPr>
        <p:txBody>
          <a:bodyPr>
            <a:noAutofit/>
          </a:bodyPr>
          <a:lstStyle/>
          <a:p>
            <a:pPr marL="0" indent="0" algn="r" rtl="1">
              <a:lnSpc>
                <a:spcPct val="200000"/>
              </a:lnSpc>
              <a:buNone/>
            </a:pPr>
            <a:r>
              <a:rPr lang="ar-EG" sz="1600" b="1" dirty="0">
                <a:latin typeface="Alexandria" pitchFamily="2" charset="-78"/>
                <a:cs typeface="Alexandria" pitchFamily="2" charset="-78"/>
              </a:rPr>
              <a:t>٣. توجيه الدراسة </a:t>
            </a:r>
            <a:r>
              <a:rPr lang="en-US" sz="1600" b="1" dirty="0">
                <a:latin typeface="Alexandria" pitchFamily="2" charset="-78"/>
                <a:cs typeface="Alexandria" pitchFamily="2" charset="-78"/>
              </a:rPr>
              <a:t>:</a:t>
            </a:r>
            <a:endParaRPr lang="en-US" sz="1600" dirty="0">
              <a:latin typeface="Alexandria" pitchFamily="2" charset="-78"/>
              <a:cs typeface="Alexandria" pitchFamily="2" charset="-78"/>
            </a:endParaRPr>
          </a:p>
          <a:p>
            <a:pPr lvl="1" algn="r" rtl="1">
              <a:lnSpc>
                <a:spcPct val="200000"/>
              </a:lnSpc>
            </a:pPr>
            <a:r>
              <a:rPr lang="ar-EG" sz="1600" dirty="0">
                <a:latin typeface="Alexandria" pitchFamily="2" charset="-78"/>
                <a:cs typeface="Alexandria" pitchFamily="2" charset="-78"/>
              </a:rPr>
              <a:t>فهم أهداف العلاقات العامة يساعد على رؤية كيف تساهم كل نظرية في تحقيق هذه الأهداف. على سبيل المثال، إذا كان هدف العلاقات العامة هو بناء علاقات قوية، فإن نظرية "إدارة العلاقات" ستكون أكثر منطقية وأهمية.</a:t>
            </a:r>
          </a:p>
          <a:p>
            <a:pPr marL="742950" lvl="1" indent="-285750" algn="r" rtl="1">
              <a:lnSpc>
                <a:spcPct val="200000"/>
              </a:lnSpc>
              <a:buFont typeface="+mj-lt"/>
              <a:buAutoNum type="arabicPeriod"/>
            </a:pP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٤. تطبيق النظريات بفعالية :</a:t>
            </a:r>
          </a:p>
          <a:p>
            <a:pPr algn="r" rtl="1">
              <a:lnSpc>
                <a:spcPct val="200000"/>
              </a:lnSpc>
            </a:pPr>
            <a:r>
              <a:rPr lang="ar-EG" sz="1600" dirty="0">
                <a:latin typeface="Alexandria" pitchFamily="2" charset="-78"/>
                <a:cs typeface="Alexandria" pitchFamily="2" charset="-78"/>
              </a:rPr>
              <a:t>استخدام نظرية ما في تصميم حملة علاقات عامة أو حل مشكلة، يجب أن يسبقه فهم المشكلة أو الهدف الذي تحاول العلاقات العامة تحقيقه.</a:t>
            </a:r>
          </a:p>
          <a:p>
            <a:pPr marL="457200" lvl="1" indent="0" algn="r" rtl="1">
              <a:lnSpc>
                <a:spcPct val="200000"/>
              </a:lnSpc>
              <a:buNone/>
            </a:pPr>
            <a:endParaRPr lang="ar-EG"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458917012"/>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E1BDC227-AF0D-419B-D939-AE124B264E6D}"/>
              </a:ext>
            </a:extLst>
          </p:cNvPr>
          <p:cNvSpPr>
            <a:spLocks noGrp="1"/>
          </p:cNvSpPr>
          <p:nvPr>
            <p:ph type="title"/>
          </p:nvPr>
        </p:nvSpPr>
        <p:spPr>
          <a:xfrm>
            <a:off x="838200" y="679510"/>
            <a:ext cx="10515600" cy="740316"/>
          </a:xfrm>
        </p:spPr>
        <p:txBody>
          <a:bodyPr>
            <a:normAutofit/>
          </a:bodyPr>
          <a:lstStyle/>
          <a:p>
            <a:pPr algn="ctr"/>
            <a:br>
              <a:rPr lang="en-US" sz="2000" dirty="0">
                <a:solidFill>
                  <a:srgbClr val="00AEEF"/>
                </a:solidFill>
                <a:latin typeface="Alexandria" pitchFamily="2" charset="-78"/>
                <a:cs typeface="Alexandria" pitchFamily="2" charset="-78"/>
              </a:rPr>
            </a:br>
            <a:endParaRPr lang="en-EG" sz="2000" dirty="0">
              <a:solidFill>
                <a:srgbClr val="00AEEF"/>
              </a:solidFill>
            </a:endParaRPr>
          </a:p>
        </p:txBody>
      </p:sp>
      <p:sp>
        <p:nvSpPr>
          <p:cNvPr id="5" name="Content Placeholder 4">
            <a:extLst>
              <a:ext uri="{FF2B5EF4-FFF2-40B4-BE49-F238E27FC236}">
                <a16:creationId xmlns:a16="http://schemas.microsoft.com/office/drawing/2014/main" id="{E1A56613-5486-82C5-6591-DA44D62E431D}"/>
              </a:ext>
            </a:extLst>
          </p:cNvPr>
          <p:cNvSpPr>
            <a:spLocks noGrp="1"/>
          </p:cNvSpPr>
          <p:nvPr>
            <p:ph idx="1"/>
          </p:nvPr>
        </p:nvSpPr>
        <p:spPr>
          <a:xfrm>
            <a:off x="180431" y="1079620"/>
            <a:ext cx="11857081" cy="5498980"/>
          </a:xfrm>
        </p:spPr>
        <p:txBody>
          <a:bodyPr>
            <a:noAutofit/>
          </a:bodyPr>
          <a:lstStyle/>
          <a:p>
            <a:pPr marL="0" indent="0" algn="r" rtl="1">
              <a:lnSpc>
                <a:spcPct val="200000"/>
              </a:lnSpc>
              <a:buNone/>
            </a:pPr>
            <a:r>
              <a:rPr lang="ar-EG" sz="1600" b="1" dirty="0">
                <a:latin typeface="Alexandria" pitchFamily="2" charset="-78"/>
                <a:cs typeface="Alexandria" pitchFamily="2" charset="-78"/>
              </a:rPr>
              <a:t>٥. تجنب سوء الفهم والمفاهيم الخاطئة </a:t>
            </a:r>
            <a:r>
              <a:rPr lang="ar-SA" sz="1600" b="1" dirty="0">
                <a:latin typeface="Alexandria" pitchFamily="2" charset="-78"/>
                <a:cs typeface="Alexandria" pitchFamily="2" charset="-78"/>
              </a:rPr>
              <a:t>:</a:t>
            </a:r>
            <a:endParaRPr lang="en-US" sz="1600" dirty="0">
              <a:latin typeface="Alexandria" pitchFamily="2" charset="-78"/>
              <a:cs typeface="Alexandria" pitchFamily="2" charset="-78"/>
            </a:endParaRPr>
          </a:p>
          <a:p>
            <a:pPr lvl="1" algn="r" rtl="1">
              <a:lnSpc>
                <a:spcPct val="200000"/>
              </a:lnSpc>
            </a:pPr>
            <a:r>
              <a:rPr lang="ar-EG" sz="1600" dirty="0">
                <a:latin typeface="Alexandria" pitchFamily="2" charset="-78"/>
                <a:cs typeface="Alexandria" pitchFamily="2" charset="-78"/>
              </a:rPr>
              <a:t>العلاقات العامة غالباً ما تُساء فهمها وتُخلط بمجالات أخرى كالتسويق أو الإعلان. البدء بتعريف واضح وأهداف محددة يزيل هذا اللبس ويضع أساساً صحيحاً للدراسة.</a:t>
            </a:r>
          </a:p>
          <a:p>
            <a:pPr marL="457200" lvl="1" indent="0" algn="r" rtl="1">
              <a:lnSpc>
                <a:spcPct val="200000"/>
              </a:lnSpc>
              <a:buNone/>
            </a:pPr>
            <a:endParaRPr lang="ar-EG" sz="800" dirty="0">
              <a:latin typeface="Alexandria" pitchFamily="2" charset="-78"/>
              <a:cs typeface="Alexandria" pitchFamily="2" charset="-78"/>
            </a:endParaRPr>
          </a:p>
          <a:p>
            <a:pPr marL="457200" lvl="1" indent="0" algn="r" rtl="1">
              <a:lnSpc>
                <a:spcPct val="200000"/>
              </a:lnSpc>
              <a:buNone/>
            </a:pPr>
            <a:r>
              <a:rPr lang="ar-EG" sz="1600" b="1" dirty="0">
                <a:latin typeface="Alexandria" pitchFamily="2" charset="-78"/>
                <a:cs typeface="Alexandria" pitchFamily="2" charset="-78"/>
              </a:rPr>
              <a:t>٦. تنمية التفكير النقدي :</a:t>
            </a:r>
          </a:p>
          <a:p>
            <a:pPr lvl="1" algn="r" rtl="1">
              <a:lnSpc>
                <a:spcPct val="200000"/>
              </a:lnSpc>
            </a:pPr>
            <a:r>
              <a:rPr lang="ar-EG" sz="1600" dirty="0">
                <a:latin typeface="Alexandria" pitchFamily="2" charset="-78"/>
                <a:cs typeface="Alexandria" pitchFamily="2" charset="-78"/>
              </a:rPr>
              <a:t>عندما تدرس نظريات العلاقات العامة، ستواجه أحياناً نظريات متضاربة أو تفسيرات مختلفة لنفس الظواهر. فهم المفهوم والأهداف الأساسية سيمكنك من تقييم هذه النظريات بشكل نقدي، وتحديد أيها الأكثر ملاءمة لسياق معين أو هدف محدد.</a:t>
            </a:r>
          </a:p>
          <a:p>
            <a:pPr algn="r" rtl="1">
              <a:lnSpc>
                <a:spcPct val="200000"/>
              </a:lnSpc>
            </a:pPr>
            <a:r>
              <a:rPr lang="ar-EG" sz="1600" b="1" dirty="0">
                <a:latin typeface="Alexandria" pitchFamily="2" charset="-78"/>
                <a:cs typeface="Alexandria" pitchFamily="2" charset="-78"/>
              </a:rPr>
              <a:t>باختصار:</a:t>
            </a:r>
            <a:endParaRPr lang="ar-EG" sz="1600" dirty="0">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فهم مفهوم وأهداف العلاقات العامة هو </a:t>
            </a:r>
            <a:r>
              <a:rPr lang="ar-EG" sz="1600" b="1" dirty="0">
                <a:latin typeface="Alexandria" pitchFamily="2" charset="-78"/>
                <a:cs typeface="Alexandria" pitchFamily="2" charset="-78"/>
              </a:rPr>
              <a:t>الخريطة</a:t>
            </a:r>
            <a:r>
              <a:rPr lang="ar-EG" sz="1600" dirty="0">
                <a:latin typeface="Alexandria" pitchFamily="2" charset="-78"/>
                <a:cs typeface="Alexandria" pitchFamily="2" charset="-78"/>
              </a:rPr>
              <a:t> التي تحتاجها قبل دراسة " النظريات". بدون هذه الخريطة، ستكون النظريات مجرد كلمات ومصطلحات بلا معنى أو سياق، ولن تتمكن من استخدامها كأدوات فعالة للتحليل أو الممارسة. </a:t>
            </a:r>
          </a:p>
          <a:p>
            <a:pPr marL="742950" lvl="1" indent="-285750" algn="r" rtl="1">
              <a:lnSpc>
                <a:spcPct val="200000"/>
              </a:lnSpc>
              <a:buFont typeface="+mj-lt"/>
              <a:buAutoNum type="arabicPeriod"/>
            </a:pPr>
            <a:endParaRPr lang="ar-EG"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endParaRPr lang="en-EG" sz="1600" b="1" dirty="0">
              <a:latin typeface="Alexandria" pitchFamily="2" charset="-78"/>
              <a:cs typeface="Alexandria" pitchFamily="2" charset="-78"/>
            </a:endParaRPr>
          </a:p>
        </p:txBody>
      </p:sp>
    </p:spTree>
    <p:extLst>
      <p:ext uri="{BB962C8B-B14F-4D97-AF65-F5344CB8AC3E}">
        <p14:creationId xmlns:p14="http://schemas.microsoft.com/office/powerpoint/2010/main" val="4179771607"/>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EAD31-A204-B941-8380-ED1CBEC29F58}"/>
              </a:ext>
            </a:extLst>
          </p:cNvPr>
          <p:cNvSpPr>
            <a:spLocks noGrp="1"/>
          </p:cNvSpPr>
          <p:nvPr>
            <p:ph type="title"/>
          </p:nvPr>
        </p:nvSpPr>
        <p:spPr>
          <a:xfrm>
            <a:off x="180431" y="781877"/>
            <a:ext cx="11945319" cy="2425699"/>
          </a:xfrm>
        </p:spPr>
        <p:txBody>
          <a:bodyPr>
            <a:noAutofit/>
          </a:bodyPr>
          <a:lstStyle/>
          <a:p>
            <a:pPr algn="r" defTabSz="914400" rtl="1" eaLnBrk="1" latinLnBrk="0" hangingPunct="1">
              <a:lnSpc>
                <a:spcPct val="150000"/>
              </a:lnSpc>
              <a:spcBef>
                <a:spcPct val="0"/>
              </a:spcBef>
              <a:buNone/>
            </a:pPr>
            <a:r>
              <a:rPr lang="ar-SA" sz="1600" dirty="0">
                <a:latin typeface="Alexandria" pitchFamily="2" charset="-78"/>
                <a:ea typeface="+mn-ea"/>
                <a:cs typeface="Alexandria" pitchFamily="2" charset="-78"/>
              </a:rPr>
              <a:t>رغم وجود </a:t>
            </a:r>
            <a:r>
              <a:rPr lang="ar-SA" sz="1600" b="1" dirty="0">
                <a:latin typeface="Alexandria" pitchFamily="2" charset="-78"/>
                <a:ea typeface="+mn-ea"/>
                <a:cs typeface="Alexandria" pitchFamily="2" charset="-78"/>
              </a:rPr>
              <a:t>تداخل كبير </a:t>
            </a:r>
            <a:r>
              <a:rPr lang="ar-SA" sz="1600" dirty="0">
                <a:latin typeface="Alexandria" pitchFamily="2" charset="-78"/>
                <a:ea typeface="+mn-ea"/>
                <a:cs typeface="Alexandria" pitchFamily="2" charset="-78"/>
              </a:rPr>
              <a:t>بين المصطلحات ال ٣  التي تعمل تحت مظلة تسويق المؤسسة بشكل عام ...الا أن كل منهم مجال متخصص ومختلف عن الآخر.. ولكن في النهاية يعملون جميعا علي تحقيق :</a:t>
            </a:r>
            <a:br>
              <a:rPr lang="ar-SA" sz="1600" dirty="0">
                <a:latin typeface="Alexandria" pitchFamily="2" charset="-78"/>
                <a:ea typeface="+mn-ea"/>
                <a:cs typeface="Alexandria" pitchFamily="2" charset="-78"/>
              </a:rPr>
            </a:br>
            <a:r>
              <a:rPr lang="ar-SA" sz="1600" dirty="0">
                <a:latin typeface="Alexandria" pitchFamily="2" charset="-78"/>
                <a:ea typeface="+mn-ea"/>
                <a:cs typeface="Alexandria" pitchFamily="2" charset="-78"/>
              </a:rPr>
              <a:t>- تكوين العلامة التجارية والحفاظ عليها.</a:t>
            </a:r>
            <a:br>
              <a:rPr lang="ar-SA" sz="1600" dirty="0">
                <a:latin typeface="Alexandria" pitchFamily="2" charset="-78"/>
                <a:ea typeface="+mn-ea"/>
                <a:cs typeface="Alexandria" pitchFamily="2" charset="-78"/>
              </a:rPr>
            </a:br>
            <a:r>
              <a:rPr lang="ar-SA" sz="1600" dirty="0">
                <a:latin typeface="Alexandria" pitchFamily="2" charset="-78"/>
                <a:ea typeface="+mn-ea"/>
                <a:cs typeface="Alexandria" pitchFamily="2" charset="-78"/>
              </a:rPr>
              <a:t>- الترويج للمنتج والوصول الى نشاط تجاري ملحوظ.</a:t>
            </a:r>
            <a:br>
              <a:rPr lang="ar-SA" sz="1600" dirty="0">
                <a:latin typeface="Alexandria" pitchFamily="2" charset="-78"/>
                <a:ea typeface="+mn-ea"/>
                <a:cs typeface="Alexandria" pitchFamily="2" charset="-78"/>
              </a:rPr>
            </a:br>
            <a:r>
              <a:rPr lang="ar-SA" sz="1600" dirty="0">
                <a:latin typeface="Alexandria" pitchFamily="2" charset="-78"/>
                <a:ea typeface="+mn-ea"/>
                <a:cs typeface="Alexandria" pitchFamily="2" charset="-78"/>
              </a:rPr>
              <a:t>- تحقيق مبيعات مرتفعة.</a:t>
            </a:r>
            <a:br>
              <a:rPr lang="ar-SA" sz="1600" dirty="0">
                <a:latin typeface="Alexandria" pitchFamily="2" charset="-78"/>
                <a:ea typeface="+mn-ea"/>
                <a:cs typeface="Alexandria" pitchFamily="2" charset="-78"/>
              </a:rPr>
            </a:br>
            <a:r>
              <a:rPr lang="ar-SA" sz="1600" dirty="0">
                <a:latin typeface="Alexandria" pitchFamily="2" charset="-78"/>
                <a:ea typeface="+mn-ea"/>
                <a:cs typeface="Alexandria" pitchFamily="2" charset="-78"/>
              </a:rPr>
              <a:t>- تجربة المستخدم ثم شراؤه للمنتج.</a:t>
            </a:r>
            <a:endParaRPr lang="en-US" sz="1600" dirty="0">
              <a:latin typeface="Alexandria" pitchFamily="2" charset="-78"/>
              <a:ea typeface="+mn-ea"/>
              <a:cs typeface="Alexandria" pitchFamily="2" charset="-78"/>
            </a:endParaRPr>
          </a:p>
        </p:txBody>
      </p:sp>
      <p:graphicFrame>
        <p:nvGraphicFramePr>
          <p:cNvPr id="4" name="Content Placeholder 3">
            <a:extLst>
              <a:ext uri="{FF2B5EF4-FFF2-40B4-BE49-F238E27FC236}">
                <a16:creationId xmlns:a16="http://schemas.microsoft.com/office/drawing/2014/main" id="{B11B48D5-7985-C744-B742-E5AC6589B735}"/>
              </a:ext>
            </a:extLst>
          </p:cNvPr>
          <p:cNvGraphicFramePr>
            <a:graphicFrameLocks noGrp="1"/>
          </p:cNvGraphicFramePr>
          <p:nvPr>
            <p:ph idx="1"/>
            <p:extLst>
              <p:ext uri="{D42A27DB-BD31-4B8C-83A1-F6EECF244321}">
                <p14:modId xmlns:p14="http://schemas.microsoft.com/office/powerpoint/2010/main" val="839323517"/>
              </p:ext>
            </p:extLst>
          </p:nvPr>
        </p:nvGraphicFramePr>
        <p:xfrm>
          <a:off x="838200" y="2399196"/>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C90CCF1A-3EE2-CC42-8C7D-ECABC2130F51}"/>
              </a:ext>
            </a:extLst>
          </p:cNvPr>
          <p:cNvSpPr txBox="1"/>
          <p:nvPr/>
        </p:nvSpPr>
        <p:spPr>
          <a:xfrm>
            <a:off x="57145" y="4857753"/>
            <a:ext cx="4443415" cy="1158715"/>
          </a:xfrm>
          <a:prstGeom prst="rect">
            <a:avLst/>
          </a:prstGeom>
          <a:noFill/>
        </p:spPr>
        <p:txBody>
          <a:bodyPr wrap="square" rtlCol="0">
            <a:spAutoFit/>
          </a:bodyPr>
          <a:lstStyle/>
          <a:p>
            <a:pPr algn="ctr">
              <a:lnSpc>
                <a:spcPct val="150000"/>
              </a:lnSpc>
            </a:pPr>
            <a:r>
              <a:rPr lang="ar-SA" sz="1600" b="1" dirty="0">
                <a:latin typeface="Alexandria" pitchFamily="2" charset="-78"/>
                <a:cs typeface="Alexandria" pitchFamily="2" charset="-78"/>
              </a:rPr>
              <a:t>التسويق</a:t>
            </a:r>
            <a:r>
              <a:rPr lang="ar-SA" sz="1600" dirty="0">
                <a:latin typeface="Alexandria" pitchFamily="2" charset="-78"/>
                <a:cs typeface="Alexandria" pitchFamily="2" charset="-78"/>
              </a:rPr>
              <a:t> عملية تحديد واشباع احتياجات الجمهور بطريقة ربحية بهدف ترويج وبيع المنتج بما في ذلك اجراء بحوث السوق لخلق الفرص. </a:t>
            </a:r>
            <a:endParaRPr lang="en-US" sz="16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7F6A0D59-5F42-F048-A724-9ECCAFB0C03B}"/>
              </a:ext>
            </a:extLst>
          </p:cNvPr>
          <p:cNvSpPr txBox="1"/>
          <p:nvPr/>
        </p:nvSpPr>
        <p:spPr>
          <a:xfrm>
            <a:off x="109746" y="2359902"/>
            <a:ext cx="5376654" cy="2266711"/>
          </a:xfrm>
          <a:prstGeom prst="rect">
            <a:avLst/>
          </a:prstGeom>
          <a:noFill/>
        </p:spPr>
        <p:txBody>
          <a:bodyPr wrap="square" rtlCol="0">
            <a:spAutoFit/>
          </a:bodyPr>
          <a:lstStyle/>
          <a:p>
            <a:pPr algn="ctr" rtl="1">
              <a:lnSpc>
                <a:spcPct val="150000"/>
              </a:lnSpc>
            </a:pPr>
            <a:r>
              <a:rPr lang="ar-SA" sz="1600" b="1" dirty="0">
                <a:latin typeface="Alexandria" pitchFamily="2" charset="-78"/>
                <a:cs typeface="Alexandria" pitchFamily="2" charset="-78"/>
              </a:rPr>
              <a:t>العلاقات العامة </a:t>
            </a:r>
            <a:r>
              <a:rPr lang="ar-SA" sz="1600" dirty="0">
                <a:latin typeface="Alexandria" pitchFamily="2" charset="-78"/>
                <a:cs typeface="Alexandria" pitchFamily="2" charset="-78"/>
              </a:rPr>
              <a:t>استخدام أدوات الاتصال لإدارة </a:t>
            </a:r>
          </a:p>
          <a:p>
            <a:pPr algn="ctr" rtl="1">
              <a:lnSpc>
                <a:spcPct val="150000"/>
              </a:lnSpc>
            </a:pPr>
            <a:r>
              <a:rPr lang="ar-SA" sz="1600" dirty="0">
                <a:latin typeface="Alexandria" pitchFamily="2" charset="-78"/>
                <a:cs typeface="Alexandria" pitchFamily="2" charset="-78"/>
              </a:rPr>
              <a:t>سمعة مؤسسة وبناء صورة ذهنية جيدة. </a:t>
            </a:r>
          </a:p>
          <a:p>
            <a:pPr algn="ctr" rtl="1">
              <a:lnSpc>
                <a:spcPct val="150000"/>
              </a:lnSpc>
            </a:pPr>
            <a:r>
              <a:rPr lang="ar-SA" sz="1600" dirty="0">
                <a:latin typeface="Alexandria" pitchFamily="2" charset="-78"/>
                <a:cs typeface="Alexandria" pitchFamily="2" charset="-78"/>
              </a:rPr>
              <a:t>وهي عملية تعتمد على تحقيق </a:t>
            </a:r>
          </a:p>
          <a:p>
            <a:pPr algn="ctr" rtl="1">
              <a:lnSpc>
                <a:spcPct val="150000"/>
              </a:lnSpc>
            </a:pPr>
            <a:r>
              <a:rPr lang="ar-SA" sz="1600" dirty="0">
                <a:latin typeface="Alexandria" pitchFamily="2" charset="-78"/>
                <a:cs typeface="Alexandria" pitchFamily="2" charset="-78"/>
              </a:rPr>
              <a:t>التفاهم المتبادل والثقة </a:t>
            </a:r>
          </a:p>
          <a:p>
            <a:pPr algn="ctr" rtl="1">
              <a:lnSpc>
                <a:spcPct val="150000"/>
              </a:lnSpc>
            </a:pPr>
            <a:r>
              <a:rPr lang="ar-SA" sz="1600" dirty="0">
                <a:latin typeface="Alexandria" pitchFamily="2" charset="-78"/>
                <a:cs typeface="Alexandria" pitchFamily="2" charset="-78"/>
              </a:rPr>
              <a:t>بين المؤسسة وجماهيرها.</a:t>
            </a:r>
          </a:p>
          <a:p>
            <a:pP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00F75911-4859-5545-B1AB-4E05552C469E}"/>
              </a:ext>
            </a:extLst>
          </p:cNvPr>
          <p:cNvSpPr txBox="1"/>
          <p:nvPr/>
        </p:nvSpPr>
        <p:spPr>
          <a:xfrm>
            <a:off x="7748999" y="4903482"/>
            <a:ext cx="4555804" cy="2266711"/>
          </a:xfrm>
          <a:prstGeom prst="rect">
            <a:avLst/>
          </a:prstGeom>
          <a:noFill/>
        </p:spPr>
        <p:txBody>
          <a:bodyPr wrap="square" rtlCol="0">
            <a:spAutoFit/>
          </a:bodyPr>
          <a:lstStyle/>
          <a:p>
            <a:pPr algn="ctr">
              <a:lnSpc>
                <a:spcPct val="150000"/>
              </a:lnSpc>
            </a:pPr>
            <a:r>
              <a:rPr lang="ar-SA" sz="1600" b="1" dirty="0">
                <a:latin typeface="Alexandria" pitchFamily="2" charset="-78"/>
                <a:cs typeface="Alexandria" pitchFamily="2" charset="-78"/>
              </a:rPr>
              <a:t>الإعلان</a:t>
            </a:r>
            <a:r>
              <a:rPr lang="ar-SA" sz="1600" dirty="0">
                <a:latin typeface="Alexandria" pitchFamily="2" charset="-78"/>
                <a:cs typeface="Alexandria" pitchFamily="2" charset="-78"/>
              </a:rPr>
              <a:t> تكنيكيات اتصالية </a:t>
            </a:r>
          </a:p>
          <a:p>
            <a:pPr algn="ctr">
              <a:lnSpc>
                <a:spcPct val="150000"/>
              </a:lnSpc>
            </a:pPr>
            <a:r>
              <a:rPr lang="ar-SA" sz="1600" dirty="0">
                <a:latin typeface="Alexandria" pitchFamily="2" charset="-78"/>
                <a:cs typeface="Alexandria" pitchFamily="2" charset="-78"/>
              </a:rPr>
              <a:t>لإقناع الجمهور </a:t>
            </a:r>
          </a:p>
          <a:p>
            <a:pPr algn="ctr">
              <a:lnSpc>
                <a:spcPct val="150000"/>
              </a:lnSpc>
            </a:pPr>
            <a:r>
              <a:rPr lang="ar-SA" sz="1600" dirty="0">
                <a:latin typeface="Alexandria" pitchFamily="2" charset="-78"/>
                <a:cs typeface="Alexandria" pitchFamily="2" charset="-78"/>
              </a:rPr>
              <a:t>بتنفيذ ما يطلبه الإعلان وهو في الأغلب شراء المنتج.</a:t>
            </a:r>
          </a:p>
          <a:p>
            <a:pPr algn="ctr">
              <a:lnSpc>
                <a:spcPct val="150000"/>
              </a:lnSpc>
            </a:pPr>
            <a:endParaRPr lang="ar-SA" sz="1600" dirty="0">
              <a:latin typeface="Alexandria" pitchFamily="2" charset="-78"/>
              <a:cs typeface="Alexandria" pitchFamily="2" charset="-78"/>
            </a:endParaRPr>
          </a:p>
          <a:p>
            <a:pPr algn="ctr">
              <a:lnSpc>
                <a:spcPct val="150000"/>
              </a:lnSpc>
            </a:pPr>
            <a:endParaRPr lang="en-US" sz="1600" dirty="0">
              <a:latin typeface="Alexandria" pitchFamily="2" charset="-78"/>
              <a:cs typeface="Alexandria" pitchFamily="2" charset="-78"/>
            </a:endParaRPr>
          </a:p>
        </p:txBody>
      </p:sp>
      <p:pic>
        <p:nvPicPr>
          <p:cNvPr id="8" name="Graphic 21">
            <a:extLst>
              <a:ext uri="{FF2B5EF4-FFF2-40B4-BE49-F238E27FC236}">
                <a16:creationId xmlns:a16="http://schemas.microsoft.com/office/drawing/2014/main" id="{94F42CA1-EBA3-84E7-CD91-355226D09C5E}"/>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012F4A11-48CC-E56E-8800-6B5FF74AE3C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791567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Google Shape;894;p91">
            <a:extLst>
              <a:ext uri="{FF2B5EF4-FFF2-40B4-BE49-F238E27FC236}">
                <a16:creationId xmlns:a16="http://schemas.microsoft.com/office/drawing/2014/main" id="{3445786F-CB3B-5642-9A20-681203098261}"/>
              </a:ext>
            </a:extLst>
          </p:cNvPr>
          <p:cNvSpPr/>
          <p:nvPr/>
        </p:nvSpPr>
        <p:spPr>
          <a:xfrm>
            <a:off x="1000125" y="3794492"/>
            <a:ext cx="11084465" cy="12612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2" name="Google Shape;894;p91">
            <a:extLst>
              <a:ext uri="{FF2B5EF4-FFF2-40B4-BE49-F238E27FC236}">
                <a16:creationId xmlns:a16="http://schemas.microsoft.com/office/drawing/2014/main" id="{0DD35BDC-BCE3-C441-AA4A-8633E029F33A}"/>
              </a:ext>
            </a:extLst>
          </p:cNvPr>
          <p:cNvSpPr/>
          <p:nvPr/>
        </p:nvSpPr>
        <p:spPr>
          <a:xfrm>
            <a:off x="1000125" y="2283675"/>
            <a:ext cx="11098755" cy="12612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marR="0" lvl="0" indent="0" algn="l" defTabSz="914400" rtl="0" eaLnBrk="1" latinLnBrk="0" hangingPunct="1">
              <a:lnSpc>
                <a:spcPct val="100000"/>
              </a:lnSpc>
              <a:spcBef>
                <a:spcPts val="0"/>
              </a:spcBef>
              <a:spcAft>
                <a:spcPts val="0"/>
              </a:spcAft>
              <a:buClr>
                <a:srgbClr val="000000"/>
              </a:buClr>
              <a:buFont typeface="Arial"/>
              <a:buNone/>
            </a:pPr>
            <a:endParaRPr dirty="0">
              <a:latin typeface="Alexandria" pitchFamily="2" charset="-78"/>
              <a:cs typeface="Alexandria" pitchFamily="2" charset="-78"/>
            </a:endParaRPr>
          </a:p>
        </p:txBody>
      </p:sp>
      <p:cxnSp>
        <p:nvCxnSpPr>
          <p:cNvPr id="13" name="Google Shape;908;p91">
            <a:extLst>
              <a:ext uri="{FF2B5EF4-FFF2-40B4-BE49-F238E27FC236}">
                <a16:creationId xmlns:a16="http://schemas.microsoft.com/office/drawing/2014/main" id="{F65213D8-A65D-3044-9173-3DF45D263357}"/>
              </a:ext>
            </a:extLst>
          </p:cNvPr>
          <p:cNvCxnSpPr/>
          <p:nvPr/>
        </p:nvCxnSpPr>
        <p:spPr>
          <a:xfrm>
            <a:off x="6663936" y="2486021"/>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14" name="Google Shape;908;p91">
            <a:extLst>
              <a:ext uri="{FF2B5EF4-FFF2-40B4-BE49-F238E27FC236}">
                <a16:creationId xmlns:a16="http://schemas.microsoft.com/office/drawing/2014/main" id="{E92C1FA9-48FE-AF4A-9885-4F7212E97928}"/>
              </a:ext>
            </a:extLst>
          </p:cNvPr>
          <p:cNvCxnSpPr/>
          <p:nvPr/>
        </p:nvCxnSpPr>
        <p:spPr>
          <a:xfrm>
            <a:off x="9935768" y="2486017"/>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15" name="Google Shape;908;p91">
            <a:extLst>
              <a:ext uri="{FF2B5EF4-FFF2-40B4-BE49-F238E27FC236}">
                <a16:creationId xmlns:a16="http://schemas.microsoft.com/office/drawing/2014/main" id="{B2A652CA-79C6-0744-9B61-5025338A162D}"/>
              </a:ext>
            </a:extLst>
          </p:cNvPr>
          <p:cNvCxnSpPr/>
          <p:nvPr/>
        </p:nvCxnSpPr>
        <p:spPr>
          <a:xfrm>
            <a:off x="6669877" y="3957629"/>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16" name="Google Shape;908;p91">
            <a:extLst>
              <a:ext uri="{FF2B5EF4-FFF2-40B4-BE49-F238E27FC236}">
                <a16:creationId xmlns:a16="http://schemas.microsoft.com/office/drawing/2014/main" id="{BA89AEF7-2C4D-D347-BD3B-38B0477CA5EA}"/>
              </a:ext>
            </a:extLst>
          </p:cNvPr>
          <p:cNvCxnSpPr/>
          <p:nvPr/>
        </p:nvCxnSpPr>
        <p:spPr>
          <a:xfrm>
            <a:off x="9921491" y="3971912"/>
            <a:ext cx="0" cy="895200"/>
          </a:xfrm>
          <a:prstGeom prst="straightConnector1">
            <a:avLst/>
          </a:prstGeom>
          <a:noFill/>
          <a:ln w="9525" cap="flat" cmpd="sng">
            <a:solidFill>
              <a:schemeClr val="accent2"/>
            </a:solidFill>
            <a:prstDash val="solid"/>
            <a:round/>
            <a:headEnd type="none" w="med" len="med"/>
            <a:tailEnd type="none" w="med" len="med"/>
          </a:ln>
        </p:spPr>
      </p:cxnSp>
      <p:sp>
        <p:nvSpPr>
          <p:cNvPr id="2" name="TextBox 1">
            <a:extLst>
              <a:ext uri="{FF2B5EF4-FFF2-40B4-BE49-F238E27FC236}">
                <a16:creationId xmlns:a16="http://schemas.microsoft.com/office/drawing/2014/main" id="{3A4B813A-4CBB-9D46-8527-2650CD236001}"/>
              </a:ext>
            </a:extLst>
          </p:cNvPr>
          <p:cNvSpPr txBox="1"/>
          <p:nvPr/>
        </p:nvSpPr>
        <p:spPr>
          <a:xfrm>
            <a:off x="2957509" y="1241401"/>
            <a:ext cx="5815013" cy="646331"/>
          </a:xfrm>
          <a:prstGeom prst="rect">
            <a:avLst/>
          </a:prstGeom>
          <a:noFill/>
        </p:spPr>
        <p:txBody>
          <a:bodyPr wrap="square" rtlCol="0">
            <a:spAutoFit/>
          </a:bodyPr>
          <a:lstStyle/>
          <a:p>
            <a:pPr marL="0" algn="ctr" defTabSz="914400" rtl="1" eaLnBrk="1" latinLnBrk="0" hangingPunct="1"/>
            <a:r>
              <a:rPr lang="ar-SA" b="1" dirty="0">
                <a:solidFill>
                  <a:srgbClr val="00AEEF"/>
                </a:solidFill>
                <a:latin typeface="Alexandria" pitchFamily="2" charset="-78"/>
                <a:cs typeface="Alexandria" pitchFamily="2" charset="-78"/>
              </a:rPr>
              <a:t>العلاقات العامة – التسويق – الإعلان </a:t>
            </a:r>
          </a:p>
          <a:p>
            <a:pPr marL="0" algn="ctr" defTabSz="914400" rtl="1" eaLnBrk="1" latinLnBrk="0" hangingPunct="1"/>
            <a:r>
              <a:rPr lang="ar-SA" b="1" dirty="0">
                <a:solidFill>
                  <a:srgbClr val="00AEEF"/>
                </a:solidFill>
                <a:latin typeface="Alexandria" pitchFamily="2" charset="-78"/>
                <a:cs typeface="Alexandria" pitchFamily="2" charset="-78"/>
              </a:rPr>
              <a:t>وفقا للأهداف</a:t>
            </a:r>
            <a:endParaRPr lang="en-US" b="1" dirty="0">
              <a:solidFill>
                <a:srgbClr val="00AEEF"/>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C5951366-E51A-2842-B26F-644938F6DBD7}"/>
              </a:ext>
            </a:extLst>
          </p:cNvPr>
          <p:cNvSpPr txBox="1"/>
          <p:nvPr/>
        </p:nvSpPr>
        <p:spPr>
          <a:xfrm>
            <a:off x="9960722" y="2786053"/>
            <a:ext cx="2026517" cy="369332"/>
          </a:xfrm>
          <a:prstGeom prst="rect">
            <a:avLst/>
          </a:prstGeom>
          <a:noFill/>
        </p:spPr>
        <p:txBody>
          <a:bodyPr wrap="none" rtlCol="0">
            <a:spAutoFit/>
          </a:bodyPr>
          <a:lstStyle/>
          <a:p>
            <a:pPr marL="0" algn="r" defTabSz="914400" rtl="1" eaLnBrk="1" latinLnBrk="0" hangingPunct="1"/>
            <a:r>
              <a:rPr lang="ar-SA" b="1" dirty="0">
                <a:solidFill>
                  <a:srgbClr val="00AEEF"/>
                </a:solidFill>
                <a:latin typeface="Alexandria" pitchFamily="2" charset="-78"/>
                <a:cs typeface="Alexandria" pitchFamily="2" charset="-78"/>
              </a:rPr>
              <a:t>العلاقات العامة </a:t>
            </a:r>
            <a:endParaRPr lang="en-US" b="1" dirty="0">
              <a:solidFill>
                <a:srgbClr val="00AEEF"/>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128CA8F7-BCA4-4741-B0E5-E2A6A106BD29}"/>
              </a:ext>
            </a:extLst>
          </p:cNvPr>
          <p:cNvSpPr txBox="1"/>
          <p:nvPr/>
        </p:nvSpPr>
        <p:spPr>
          <a:xfrm>
            <a:off x="10391988" y="5893971"/>
            <a:ext cx="1149674" cy="369332"/>
          </a:xfrm>
          <a:prstGeom prst="rect">
            <a:avLst/>
          </a:prstGeom>
          <a:noFill/>
        </p:spPr>
        <p:txBody>
          <a:bodyPr wrap="none" rtlCol="0">
            <a:spAutoFit/>
          </a:bodyPr>
          <a:lstStyle/>
          <a:p>
            <a:pPr marL="0" algn="r" defTabSz="914400" rtl="1" eaLnBrk="1" latinLnBrk="0" hangingPunct="1"/>
            <a:r>
              <a:rPr lang="ar-SA" b="1" dirty="0">
                <a:solidFill>
                  <a:srgbClr val="00AEEF"/>
                </a:solidFill>
                <a:latin typeface="Alexandria" pitchFamily="2" charset="-78"/>
                <a:cs typeface="Alexandria" pitchFamily="2" charset="-78"/>
              </a:rPr>
              <a:t>التسويق</a:t>
            </a:r>
            <a:endParaRPr lang="en-US" b="1" dirty="0">
              <a:solidFill>
                <a:srgbClr val="00AEEF"/>
              </a:solidFill>
              <a:latin typeface="Alexandria" pitchFamily="2" charset="-78"/>
              <a:cs typeface="Alexandria" pitchFamily="2" charset="-78"/>
            </a:endParaRPr>
          </a:p>
        </p:txBody>
      </p:sp>
      <p:sp>
        <p:nvSpPr>
          <p:cNvPr id="5" name="TextBox 4">
            <a:extLst>
              <a:ext uri="{FF2B5EF4-FFF2-40B4-BE49-F238E27FC236}">
                <a16:creationId xmlns:a16="http://schemas.microsoft.com/office/drawing/2014/main" id="{8EE11011-911A-3E49-B7A5-BFE8C4A56848}"/>
              </a:ext>
            </a:extLst>
          </p:cNvPr>
          <p:cNvSpPr txBox="1"/>
          <p:nvPr/>
        </p:nvSpPr>
        <p:spPr>
          <a:xfrm>
            <a:off x="6685401" y="2600318"/>
            <a:ext cx="3071738" cy="830997"/>
          </a:xfrm>
          <a:prstGeom prst="rect">
            <a:avLst/>
          </a:prstGeom>
          <a:noFill/>
        </p:spPr>
        <p:txBody>
          <a:bodyPr wrap="square" rtlCol="0">
            <a:spAutoFit/>
          </a:bodyPr>
          <a:lstStyle/>
          <a:p>
            <a:pPr algn="r" rtl="1"/>
            <a:r>
              <a:rPr lang="ar-SA" sz="1600" dirty="0">
                <a:latin typeface="Alexandria" pitchFamily="2" charset="-78"/>
                <a:cs typeface="Alexandria" pitchFamily="2" charset="-78"/>
              </a:rPr>
              <a:t>استخدام أدوات الاتصال لإدارة </a:t>
            </a:r>
          </a:p>
          <a:p>
            <a:pPr algn="r" rtl="1"/>
            <a:r>
              <a:rPr lang="ar-SA" sz="1600" dirty="0">
                <a:latin typeface="Alexandria" pitchFamily="2" charset="-78"/>
                <a:cs typeface="Alexandria" pitchFamily="2" charset="-78"/>
              </a:rPr>
              <a:t>سمعة المؤسسة وبناء صورة ذهنية ايجابية</a:t>
            </a:r>
          </a:p>
        </p:txBody>
      </p:sp>
      <p:sp>
        <p:nvSpPr>
          <p:cNvPr id="17" name="TextBox 16">
            <a:extLst>
              <a:ext uri="{FF2B5EF4-FFF2-40B4-BE49-F238E27FC236}">
                <a16:creationId xmlns:a16="http://schemas.microsoft.com/office/drawing/2014/main" id="{970EB4BB-8592-414F-BD4E-5A95133AB1D5}"/>
              </a:ext>
            </a:extLst>
          </p:cNvPr>
          <p:cNvSpPr txBox="1"/>
          <p:nvPr/>
        </p:nvSpPr>
        <p:spPr>
          <a:xfrm>
            <a:off x="6685401" y="4080245"/>
            <a:ext cx="3136819" cy="584775"/>
          </a:xfrm>
          <a:prstGeom prst="rect">
            <a:avLst/>
          </a:prstGeom>
          <a:noFill/>
        </p:spPr>
        <p:txBody>
          <a:bodyPr wrap="square" rtlCol="0">
            <a:spAutoFit/>
          </a:bodyPr>
          <a:lstStyle/>
          <a:p>
            <a:pPr marL="0" algn="ctr" defTabSz="914400" rtl="1" eaLnBrk="1" latinLnBrk="0" hangingPunct="1"/>
            <a:r>
              <a:rPr lang="ar-SA" sz="1600" dirty="0">
                <a:latin typeface="Alexandria" pitchFamily="2" charset="-78"/>
                <a:cs typeface="Alexandria" pitchFamily="2" charset="-78"/>
              </a:rPr>
              <a:t>نشاط يهدف الى التركيز</a:t>
            </a:r>
          </a:p>
          <a:p>
            <a:pPr marL="0" algn="ctr" defTabSz="914400" rtl="1" eaLnBrk="1" latinLnBrk="0" hangingPunct="1"/>
            <a:r>
              <a:rPr lang="ar-SA" sz="1600" dirty="0">
                <a:latin typeface="Alexandria" pitchFamily="2" charset="-78"/>
                <a:cs typeface="Alexandria" pitchFamily="2" charset="-78"/>
              </a:rPr>
              <a:t>على مميزات المنتج</a:t>
            </a:r>
            <a:endParaRPr lang="en-US" sz="1600" dirty="0">
              <a:latin typeface="Alexandria" pitchFamily="2" charset="-78"/>
              <a:cs typeface="Alexandria" pitchFamily="2" charset="-78"/>
            </a:endParaRPr>
          </a:p>
        </p:txBody>
      </p:sp>
      <p:sp>
        <p:nvSpPr>
          <p:cNvPr id="18" name="TextBox 17">
            <a:extLst>
              <a:ext uri="{FF2B5EF4-FFF2-40B4-BE49-F238E27FC236}">
                <a16:creationId xmlns:a16="http://schemas.microsoft.com/office/drawing/2014/main" id="{2F3D6CEB-ACE6-1745-8C5D-1BDD88714126}"/>
              </a:ext>
            </a:extLst>
          </p:cNvPr>
          <p:cNvSpPr txBox="1"/>
          <p:nvPr/>
        </p:nvSpPr>
        <p:spPr>
          <a:xfrm>
            <a:off x="4083725" y="5693944"/>
            <a:ext cx="2238113" cy="584775"/>
          </a:xfrm>
          <a:prstGeom prst="rect">
            <a:avLst/>
          </a:prstGeom>
          <a:noFill/>
        </p:spPr>
        <p:txBody>
          <a:bodyPr wrap="none" rtlCol="0">
            <a:spAutoFit/>
          </a:bodyPr>
          <a:lstStyle/>
          <a:p>
            <a:pPr algn="r" rtl="1"/>
            <a:r>
              <a:rPr lang="ar-SA" sz="1600" dirty="0">
                <a:latin typeface="Alexandria" pitchFamily="2" charset="-78"/>
                <a:cs typeface="Alexandria" pitchFamily="2" charset="-78"/>
              </a:rPr>
              <a:t>دعم الإدارات المختلفة </a:t>
            </a:r>
          </a:p>
          <a:p>
            <a:pPr algn="r" rtl="1"/>
            <a:r>
              <a:rPr lang="ar-SA" sz="1600" dirty="0">
                <a:latin typeface="Alexandria" pitchFamily="2" charset="-78"/>
                <a:cs typeface="Alexandria" pitchFamily="2" charset="-78"/>
              </a:rPr>
              <a:t>داخل المنظمة</a:t>
            </a:r>
            <a:endParaRPr lang="en-US" sz="1600" dirty="0">
              <a:latin typeface="Alexandria" pitchFamily="2" charset="-78"/>
              <a:cs typeface="Alexandria" pitchFamily="2" charset="-78"/>
            </a:endParaRPr>
          </a:p>
        </p:txBody>
      </p:sp>
      <p:sp>
        <p:nvSpPr>
          <p:cNvPr id="19" name="TextBox 18">
            <a:extLst>
              <a:ext uri="{FF2B5EF4-FFF2-40B4-BE49-F238E27FC236}">
                <a16:creationId xmlns:a16="http://schemas.microsoft.com/office/drawing/2014/main" id="{49334864-717E-FD4C-A499-C4A6B155D94B}"/>
              </a:ext>
            </a:extLst>
          </p:cNvPr>
          <p:cNvSpPr txBox="1"/>
          <p:nvPr/>
        </p:nvSpPr>
        <p:spPr>
          <a:xfrm>
            <a:off x="3671830" y="2628894"/>
            <a:ext cx="2929008" cy="830997"/>
          </a:xfrm>
          <a:prstGeom prst="rect">
            <a:avLst/>
          </a:prstGeom>
          <a:noFill/>
        </p:spPr>
        <p:txBody>
          <a:bodyPr wrap="none" rtlCol="0">
            <a:spAutoFit/>
          </a:bodyPr>
          <a:lstStyle/>
          <a:p>
            <a:pPr algn="r" rtl="1"/>
            <a:r>
              <a:rPr lang="ar-SA" sz="1600" dirty="0">
                <a:latin typeface="Alexandria" pitchFamily="2" charset="-78"/>
                <a:cs typeface="Alexandria" pitchFamily="2" charset="-78"/>
              </a:rPr>
              <a:t>تكوين علاقات طويل المدى </a:t>
            </a:r>
          </a:p>
          <a:p>
            <a:pPr algn="r" rtl="1"/>
            <a:r>
              <a:rPr lang="ar-SA" sz="1600" dirty="0">
                <a:latin typeface="Alexandria" pitchFamily="2" charset="-78"/>
                <a:cs typeface="Alexandria" pitchFamily="2" charset="-78"/>
              </a:rPr>
              <a:t>مع جماهير المؤسسة ووسائل </a:t>
            </a:r>
          </a:p>
          <a:p>
            <a:pPr algn="r" rtl="1"/>
            <a:r>
              <a:rPr lang="ar-SA" sz="1600" dirty="0">
                <a:latin typeface="Alexandria" pitchFamily="2" charset="-78"/>
                <a:cs typeface="Alexandria" pitchFamily="2" charset="-78"/>
              </a:rPr>
              <a:t>الاعلام</a:t>
            </a:r>
            <a:endParaRPr lang="en-US" sz="1600" dirty="0">
              <a:latin typeface="Alexandria" pitchFamily="2" charset="-78"/>
              <a:cs typeface="Alexandria" pitchFamily="2" charset="-78"/>
            </a:endParaRPr>
          </a:p>
        </p:txBody>
      </p:sp>
      <p:sp>
        <p:nvSpPr>
          <p:cNvPr id="21" name="Google Shape;894;p91">
            <a:extLst>
              <a:ext uri="{FF2B5EF4-FFF2-40B4-BE49-F238E27FC236}">
                <a16:creationId xmlns:a16="http://schemas.microsoft.com/office/drawing/2014/main" id="{1F1006DE-3EF0-124D-B1FC-D05B9C669E87}"/>
              </a:ext>
            </a:extLst>
          </p:cNvPr>
          <p:cNvSpPr/>
          <p:nvPr/>
        </p:nvSpPr>
        <p:spPr>
          <a:xfrm>
            <a:off x="1000125" y="5393606"/>
            <a:ext cx="11251155" cy="12612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cxnSp>
        <p:nvCxnSpPr>
          <p:cNvPr id="22" name="Google Shape;908;p91">
            <a:extLst>
              <a:ext uri="{FF2B5EF4-FFF2-40B4-BE49-F238E27FC236}">
                <a16:creationId xmlns:a16="http://schemas.microsoft.com/office/drawing/2014/main" id="{A4676A00-8625-9340-8F3C-C4FDD79F4CC5}"/>
              </a:ext>
            </a:extLst>
          </p:cNvPr>
          <p:cNvCxnSpPr/>
          <p:nvPr/>
        </p:nvCxnSpPr>
        <p:spPr>
          <a:xfrm>
            <a:off x="3587353" y="2438389"/>
            <a:ext cx="0" cy="895200"/>
          </a:xfrm>
          <a:prstGeom prst="straightConnector1">
            <a:avLst/>
          </a:prstGeom>
          <a:noFill/>
          <a:ln w="9525" cap="flat" cmpd="sng">
            <a:solidFill>
              <a:schemeClr val="accent2"/>
            </a:solidFill>
            <a:prstDash val="solid"/>
            <a:round/>
            <a:headEnd type="none" w="med" len="med"/>
            <a:tailEnd type="none" w="med" len="med"/>
          </a:ln>
        </p:spPr>
      </p:cxnSp>
      <p:sp>
        <p:nvSpPr>
          <p:cNvPr id="10" name="TextBox 9">
            <a:extLst>
              <a:ext uri="{FF2B5EF4-FFF2-40B4-BE49-F238E27FC236}">
                <a16:creationId xmlns:a16="http://schemas.microsoft.com/office/drawing/2014/main" id="{7D8B18C2-B100-3442-B740-43A5F60B4ECF}"/>
              </a:ext>
            </a:extLst>
          </p:cNvPr>
          <p:cNvSpPr txBox="1"/>
          <p:nvPr/>
        </p:nvSpPr>
        <p:spPr>
          <a:xfrm>
            <a:off x="1047529" y="2600320"/>
            <a:ext cx="2452916" cy="584775"/>
          </a:xfrm>
          <a:prstGeom prst="rect">
            <a:avLst/>
          </a:prstGeom>
          <a:noFill/>
        </p:spPr>
        <p:txBody>
          <a:bodyPr wrap="none" rtlCol="0">
            <a:spAutoFit/>
          </a:bodyPr>
          <a:lstStyle/>
          <a:p>
            <a:pPr marL="0" algn="r" defTabSz="914400" rtl="1" eaLnBrk="1" latinLnBrk="0" hangingPunct="1"/>
            <a:r>
              <a:rPr lang="ar-SA" sz="1600" dirty="0">
                <a:latin typeface="Alexandria" pitchFamily="2" charset="-78"/>
                <a:cs typeface="Alexandria" pitchFamily="2" charset="-78"/>
              </a:rPr>
              <a:t>خلق منفعة متبادلة </a:t>
            </a:r>
          </a:p>
          <a:p>
            <a:pPr marL="0" algn="r" defTabSz="914400" rtl="1" eaLnBrk="1" latinLnBrk="0" hangingPunct="1"/>
            <a:r>
              <a:rPr lang="ar-SA" sz="1600" dirty="0">
                <a:latin typeface="Alexandria" pitchFamily="2" charset="-78"/>
                <a:cs typeface="Alexandria" pitchFamily="2" charset="-78"/>
              </a:rPr>
              <a:t>بين المؤسسة وجماهيرها</a:t>
            </a:r>
            <a:endParaRPr lang="en-US" sz="1600" dirty="0">
              <a:latin typeface="Alexandria" pitchFamily="2" charset="-78"/>
              <a:cs typeface="Alexandria" pitchFamily="2" charset="-78"/>
            </a:endParaRPr>
          </a:p>
        </p:txBody>
      </p:sp>
      <p:cxnSp>
        <p:nvCxnSpPr>
          <p:cNvPr id="23" name="Google Shape;908;p91">
            <a:extLst>
              <a:ext uri="{FF2B5EF4-FFF2-40B4-BE49-F238E27FC236}">
                <a16:creationId xmlns:a16="http://schemas.microsoft.com/office/drawing/2014/main" id="{1D1DF118-AEED-274E-B965-E6027C2D2E99}"/>
              </a:ext>
            </a:extLst>
          </p:cNvPr>
          <p:cNvCxnSpPr/>
          <p:nvPr/>
        </p:nvCxnSpPr>
        <p:spPr>
          <a:xfrm>
            <a:off x="3601640" y="4038584"/>
            <a:ext cx="0" cy="895200"/>
          </a:xfrm>
          <a:prstGeom prst="straightConnector1">
            <a:avLst/>
          </a:prstGeom>
          <a:noFill/>
          <a:ln w="9525" cap="flat" cmpd="sng">
            <a:solidFill>
              <a:schemeClr val="accent2"/>
            </a:solidFill>
            <a:prstDash val="solid"/>
            <a:round/>
            <a:headEnd type="none" w="med" len="med"/>
            <a:tailEnd type="none" w="med" len="med"/>
          </a:ln>
        </p:spPr>
      </p:cxnSp>
      <p:sp>
        <p:nvSpPr>
          <p:cNvPr id="24" name="TextBox 23">
            <a:extLst>
              <a:ext uri="{FF2B5EF4-FFF2-40B4-BE49-F238E27FC236}">
                <a16:creationId xmlns:a16="http://schemas.microsoft.com/office/drawing/2014/main" id="{3BF69CE7-E26F-2743-877A-58A0E749EE9C}"/>
              </a:ext>
            </a:extLst>
          </p:cNvPr>
          <p:cNvSpPr txBox="1"/>
          <p:nvPr/>
        </p:nvSpPr>
        <p:spPr>
          <a:xfrm>
            <a:off x="10391942" y="4277715"/>
            <a:ext cx="965329" cy="369332"/>
          </a:xfrm>
          <a:prstGeom prst="rect">
            <a:avLst/>
          </a:prstGeom>
          <a:noFill/>
        </p:spPr>
        <p:txBody>
          <a:bodyPr wrap="none" rtlCol="0">
            <a:spAutoFit/>
          </a:bodyPr>
          <a:lstStyle/>
          <a:p>
            <a:pPr algn="r" rtl="1"/>
            <a:r>
              <a:rPr lang="ar-SA" b="1" dirty="0">
                <a:solidFill>
                  <a:srgbClr val="00AEEF"/>
                </a:solidFill>
                <a:latin typeface="Alexandria" pitchFamily="2" charset="-78"/>
                <a:cs typeface="Alexandria" pitchFamily="2" charset="-78"/>
              </a:rPr>
              <a:t>الاعلان</a:t>
            </a:r>
            <a:endParaRPr lang="en-US" b="1" dirty="0">
              <a:solidFill>
                <a:srgbClr val="00AEEF"/>
              </a:solidFill>
              <a:latin typeface="Alexandria" pitchFamily="2" charset="-78"/>
              <a:cs typeface="Alexandria" pitchFamily="2" charset="-78"/>
            </a:endParaRPr>
          </a:p>
        </p:txBody>
      </p:sp>
      <p:sp>
        <p:nvSpPr>
          <p:cNvPr id="25" name="TextBox 24">
            <a:extLst>
              <a:ext uri="{FF2B5EF4-FFF2-40B4-BE49-F238E27FC236}">
                <a16:creationId xmlns:a16="http://schemas.microsoft.com/office/drawing/2014/main" id="{D3F3235C-5379-D341-B3DF-0AE204624F2F}"/>
              </a:ext>
            </a:extLst>
          </p:cNvPr>
          <p:cNvSpPr txBox="1"/>
          <p:nvPr/>
        </p:nvSpPr>
        <p:spPr>
          <a:xfrm>
            <a:off x="3514868" y="4071935"/>
            <a:ext cx="3071675" cy="338554"/>
          </a:xfrm>
          <a:prstGeom prst="rect">
            <a:avLst/>
          </a:prstGeom>
          <a:noFill/>
        </p:spPr>
        <p:txBody>
          <a:bodyPr wrap="none" rtlCol="0">
            <a:spAutoFit/>
          </a:bodyPr>
          <a:lstStyle/>
          <a:p>
            <a:pPr marL="0" algn="r" defTabSz="914400" rtl="1" eaLnBrk="1" latinLnBrk="0" hangingPunct="1"/>
            <a:r>
              <a:rPr lang="ar-SA" sz="1600" dirty="0">
                <a:latin typeface="Alexandria" pitchFamily="2" charset="-78"/>
                <a:cs typeface="Alexandria" pitchFamily="2" charset="-78"/>
              </a:rPr>
              <a:t>اكتساب العملاء والحفاظ عليهم </a:t>
            </a:r>
            <a:endParaRPr lang="en-US" sz="1600" dirty="0">
              <a:latin typeface="Alexandria" pitchFamily="2" charset="-78"/>
              <a:cs typeface="Alexandria" pitchFamily="2" charset="-78"/>
            </a:endParaRPr>
          </a:p>
        </p:txBody>
      </p:sp>
      <p:sp>
        <p:nvSpPr>
          <p:cNvPr id="26" name="TextBox 25">
            <a:extLst>
              <a:ext uri="{FF2B5EF4-FFF2-40B4-BE49-F238E27FC236}">
                <a16:creationId xmlns:a16="http://schemas.microsoft.com/office/drawing/2014/main" id="{C200EEBD-0CC2-BB47-AB02-2D01F9F457D0}"/>
              </a:ext>
            </a:extLst>
          </p:cNvPr>
          <p:cNvSpPr txBox="1"/>
          <p:nvPr/>
        </p:nvSpPr>
        <p:spPr>
          <a:xfrm>
            <a:off x="1065163" y="4057645"/>
            <a:ext cx="2449569" cy="584775"/>
          </a:xfrm>
          <a:prstGeom prst="rect">
            <a:avLst/>
          </a:prstGeom>
          <a:noFill/>
        </p:spPr>
        <p:txBody>
          <a:bodyPr wrap="square" rtlCol="0">
            <a:spAutoFit/>
          </a:bodyPr>
          <a:lstStyle/>
          <a:p>
            <a:pPr marL="0" algn="r" defTabSz="914400" rtl="1" eaLnBrk="1" latinLnBrk="0" hangingPunct="1"/>
            <a:r>
              <a:rPr lang="ar-SA" sz="1600" dirty="0">
                <a:latin typeface="Alexandria" pitchFamily="2" charset="-78"/>
                <a:cs typeface="Alexandria" pitchFamily="2" charset="-78"/>
              </a:rPr>
              <a:t>تحقيق عائد ربحي </a:t>
            </a:r>
          </a:p>
          <a:p>
            <a:pPr marL="0" algn="r" defTabSz="914400" rtl="1" eaLnBrk="1" latinLnBrk="0" hangingPunct="1"/>
            <a:r>
              <a:rPr lang="ar-SA" sz="1600" dirty="0">
                <a:latin typeface="Alexandria" pitchFamily="2" charset="-78"/>
                <a:cs typeface="Alexandria" pitchFamily="2" charset="-78"/>
              </a:rPr>
              <a:t>من الاستثمار في الاعلان</a:t>
            </a:r>
            <a:endParaRPr lang="en-US" sz="1600" dirty="0">
              <a:latin typeface="Alexandria" pitchFamily="2" charset="-78"/>
              <a:cs typeface="Alexandria" pitchFamily="2" charset="-78"/>
            </a:endParaRPr>
          </a:p>
        </p:txBody>
      </p:sp>
      <p:cxnSp>
        <p:nvCxnSpPr>
          <p:cNvPr id="27" name="Google Shape;908;p91">
            <a:extLst>
              <a:ext uri="{FF2B5EF4-FFF2-40B4-BE49-F238E27FC236}">
                <a16:creationId xmlns:a16="http://schemas.microsoft.com/office/drawing/2014/main" id="{50704B35-CA9C-E848-8331-F5E58FA2EE16}"/>
              </a:ext>
            </a:extLst>
          </p:cNvPr>
          <p:cNvCxnSpPr/>
          <p:nvPr/>
        </p:nvCxnSpPr>
        <p:spPr>
          <a:xfrm>
            <a:off x="9902428" y="5610239"/>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28" name="Google Shape;908;p91">
            <a:extLst>
              <a:ext uri="{FF2B5EF4-FFF2-40B4-BE49-F238E27FC236}">
                <a16:creationId xmlns:a16="http://schemas.microsoft.com/office/drawing/2014/main" id="{9489D3F5-27EA-9140-84B9-784EFFBD71F1}"/>
              </a:ext>
            </a:extLst>
          </p:cNvPr>
          <p:cNvCxnSpPr/>
          <p:nvPr/>
        </p:nvCxnSpPr>
        <p:spPr>
          <a:xfrm>
            <a:off x="6659158" y="5610231"/>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29" name="Google Shape;908;p91">
            <a:extLst>
              <a:ext uri="{FF2B5EF4-FFF2-40B4-BE49-F238E27FC236}">
                <a16:creationId xmlns:a16="http://schemas.microsoft.com/office/drawing/2014/main" id="{2F5CAB84-B0A9-874F-B0C1-205C9565B0D6}"/>
              </a:ext>
            </a:extLst>
          </p:cNvPr>
          <p:cNvCxnSpPr/>
          <p:nvPr/>
        </p:nvCxnSpPr>
        <p:spPr>
          <a:xfrm>
            <a:off x="3596858" y="5634048"/>
            <a:ext cx="0" cy="895200"/>
          </a:xfrm>
          <a:prstGeom prst="straightConnector1">
            <a:avLst/>
          </a:prstGeom>
          <a:noFill/>
          <a:ln w="9525" cap="flat" cmpd="sng">
            <a:solidFill>
              <a:schemeClr val="accent2"/>
            </a:solidFill>
            <a:prstDash val="solid"/>
            <a:round/>
            <a:headEnd type="none" w="med" len="med"/>
            <a:tailEnd type="none" w="med" len="med"/>
          </a:ln>
        </p:spPr>
      </p:cxnSp>
      <p:sp>
        <p:nvSpPr>
          <p:cNvPr id="30" name="TextBox 29">
            <a:extLst>
              <a:ext uri="{FF2B5EF4-FFF2-40B4-BE49-F238E27FC236}">
                <a16:creationId xmlns:a16="http://schemas.microsoft.com/office/drawing/2014/main" id="{1D066864-B861-8E4D-AF97-FCFE5AC45D4D}"/>
              </a:ext>
            </a:extLst>
          </p:cNvPr>
          <p:cNvSpPr txBox="1"/>
          <p:nvPr/>
        </p:nvSpPr>
        <p:spPr>
          <a:xfrm>
            <a:off x="7481403" y="5686425"/>
            <a:ext cx="1906291" cy="338554"/>
          </a:xfrm>
          <a:prstGeom prst="rect">
            <a:avLst/>
          </a:prstGeom>
          <a:noFill/>
        </p:spPr>
        <p:txBody>
          <a:bodyPr wrap="none" rtlCol="0">
            <a:spAutoFit/>
          </a:bodyPr>
          <a:lstStyle/>
          <a:p>
            <a:pPr marL="0" algn="ctr" defTabSz="914400" rtl="1" eaLnBrk="1" latinLnBrk="0" hangingPunct="1"/>
            <a:r>
              <a:rPr lang="ar-SA" sz="1600" dirty="0">
                <a:latin typeface="Alexandria" pitchFamily="2" charset="-78"/>
                <a:cs typeface="Alexandria" pitchFamily="2" charset="-78"/>
              </a:rPr>
              <a:t>اكتساب عملاء جدد</a:t>
            </a:r>
            <a:endParaRPr lang="en-US" sz="1600" dirty="0">
              <a:latin typeface="Alexandria" pitchFamily="2" charset="-78"/>
              <a:cs typeface="Alexandria" pitchFamily="2" charset="-78"/>
            </a:endParaRPr>
          </a:p>
        </p:txBody>
      </p:sp>
      <p:sp>
        <p:nvSpPr>
          <p:cNvPr id="31" name="TextBox 30">
            <a:extLst>
              <a:ext uri="{FF2B5EF4-FFF2-40B4-BE49-F238E27FC236}">
                <a16:creationId xmlns:a16="http://schemas.microsoft.com/office/drawing/2014/main" id="{79C6C207-2297-B441-9EB6-3CB7CD385A71}"/>
              </a:ext>
            </a:extLst>
          </p:cNvPr>
          <p:cNvSpPr txBox="1"/>
          <p:nvPr/>
        </p:nvSpPr>
        <p:spPr>
          <a:xfrm>
            <a:off x="1314952" y="5643559"/>
            <a:ext cx="1640193" cy="830997"/>
          </a:xfrm>
          <a:prstGeom prst="rect">
            <a:avLst/>
          </a:prstGeom>
          <a:noFill/>
        </p:spPr>
        <p:txBody>
          <a:bodyPr wrap="none" rtlCol="0">
            <a:spAutoFit/>
          </a:bodyPr>
          <a:lstStyle/>
          <a:p>
            <a:pPr marL="0" algn="ctr" defTabSz="914400" rtl="1" eaLnBrk="1" latinLnBrk="0" hangingPunct="1"/>
            <a:r>
              <a:rPr lang="ar-SA" sz="1600" dirty="0">
                <a:latin typeface="Alexandria" pitchFamily="2" charset="-78"/>
                <a:cs typeface="Alexandria" pitchFamily="2" charset="-78"/>
              </a:rPr>
              <a:t>تحقيق الأهداف </a:t>
            </a:r>
          </a:p>
          <a:p>
            <a:pPr marL="0" algn="ctr" defTabSz="914400" rtl="1" eaLnBrk="1" latinLnBrk="0" hangingPunct="1"/>
            <a:r>
              <a:rPr lang="ar-SA" sz="1600" dirty="0">
                <a:latin typeface="Alexandria" pitchFamily="2" charset="-78"/>
                <a:cs typeface="Alexandria" pitchFamily="2" charset="-78"/>
              </a:rPr>
              <a:t>الاستراتيجية </a:t>
            </a:r>
          </a:p>
          <a:p>
            <a:pPr marL="0" algn="ctr" defTabSz="914400" rtl="1" eaLnBrk="1" latinLnBrk="0" hangingPunct="1"/>
            <a:r>
              <a:rPr lang="ar-SA" sz="1600" dirty="0">
                <a:latin typeface="Alexandria" pitchFamily="2" charset="-78"/>
                <a:cs typeface="Alexandria" pitchFamily="2" charset="-78"/>
              </a:rPr>
              <a:t>للمؤسسة</a:t>
            </a:r>
            <a:endParaRPr lang="en-US" sz="1600" dirty="0">
              <a:latin typeface="Alexandria" pitchFamily="2" charset="-78"/>
              <a:cs typeface="Alexandria" pitchFamily="2" charset="-78"/>
            </a:endParaRPr>
          </a:p>
        </p:txBody>
      </p:sp>
      <p:pic>
        <p:nvPicPr>
          <p:cNvPr id="20" name="Graphic 21">
            <a:extLst>
              <a:ext uri="{FF2B5EF4-FFF2-40B4-BE49-F238E27FC236}">
                <a16:creationId xmlns:a16="http://schemas.microsoft.com/office/drawing/2014/main" id="{2CD59112-B88F-6F18-AC82-17065A2065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15519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Google Shape;894;p91">
            <a:extLst>
              <a:ext uri="{FF2B5EF4-FFF2-40B4-BE49-F238E27FC236}">
                <a16:creationId xmlns:a16="http://schemas.microsoft.com/office/drawing/2014/main" id="{3445786F-CB3B-5642-9A20-681203098261}"/>
              </a:ext>
            </a:extLst>
          </p:cNvPr>
          <p:cNvSpPr/>
          <p:nvPr/>
        </p:nvSpPr>
        <p:spPr>
          <a:xfrm>
            <a:off x="1000125" y="3794492"/>
            <a:ext cx="11084465" cy="12612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2" name="Google Shape;894;p91">
            <a:extLst>
              <a:ext uri="{FF2B5EF4-FFF2-40B4-BE49-F238E27FC236}">
                <a16:creationId xmlns:a16="http://schemas.microsoft.com/office/drawing/2014/main" id="{0DD35BDC-BCE3-C441-AA4A-8633E029F33A}"/>
              </a:ext>
            </a:extLst>
          </p:cNvPr>
          <p:cNvSpPr/>
          <p:nvPr/>
        </p:nvSpPr>
        <p:spPr>
          <a:xfrm>
            <a:off x="1000125" y="2283675"/>
            <a:ext cx="11098755" cy="12612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cxnSp>
        <p:nvCxnSpPr>
          <p:cNvPr id="13" name="Google Shape;908;p91">
            <a:extLst>
              <a:ext uri="{FF2B5EF4-FFF2-40B4-BE49-F238E27FC236}">
                <a16:creationId xmlns:a16="http://schemas.microsoft.com/office/drawing/2014/main" id="{F65213D8-A65D-3044-9173-3DF45D263357}"/>
              </a:ext>
            </a:extLst>
          </p:cNvPr>
          <p:cNvCxnSpPr/>
          <p:nvPr/>
        </p:nvCxnSpPr>
        <p:spPr>
          <a:xfrm>
            <a:off x="6663936" y="2486021"/>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14" name="Google Shape;908;p91">
            <a:extLst>
              <a:ext uri="{FF2B5EF4-FFF2-40B4-BE49-F238E27FC236}">
                <a16:creationId xmlns:a16="http://schemas.microsoft.com/office/drawing/2014/main" id="{E92C1FA9-48FE-AF4A-9885-4F7212E97928}"/>
              </a:ext>
            </a:extLst>
          </p:cNvPr>
          <p:cNvCxnSpPr/>
          <p:nvPr/>
        </p:nvCxnSpPr>
        <p:spPr>
          <a:xfrm>
            <a:off x="9935768" y="2486017"/>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15" name="Google Shape;908;p91">
            <a:extLst>
              <a:ext uri="{FF2B5EF4-FFF2-40B4-BE49-F238E27FC236}">
                <a16:creationId xmlns:a16="http://schemas.microsoft.com/office/drawing/2014/main" id="{B2A652CA-79C6-0744-9B61-5025338A162D}"/>
              </a:ext>
            </a:extLst>
          </p:cNvPr>
          <p:cNvCxnSpPr/>
          <p:nvPr/>
        </p:nvCxnSpPr>
        <p:spPr>
          <a:xfrm>
            <a:off x="6669877" y="3957629"/>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16" name="Google Shape;908;p91">
            <a:extLst>
              <a:ext uri="{FF2B5EF4-FFF2-40B4-BE49-F238E27FC236}">
                <a16:creationId xmlns:a16="http://schemas.microsoft.com/office/drawing/2014/main" id="{BA89AEF7-2C4D-D347-BD3B-38B0477CA5EA}"/>
              </a:ext>
            </a:extLst>
          </p:cNvPr>
          <p:cNvCxnSpPr/>
          <p:nvPr/>
        </p:nvCxnSpPr>
        <p:spPr>
          <a:xfrm>
            <a:off x="9921491" y="3971912"/>
            <a:ext cx="0" cy="895200"/>
          </a:xfrm>
          <a:prstGeom prst="straightConnector1">
            <a:avLst/>
          </a:prstGeom>
          <a:noFill/>
          <a:ln w="9525" cap="flat" cmpd="sng">
            <a:solidFill>
              <a:schemeClr val="accent2"/>
            </a:solidFill>
            <a:prstDash val="solid"/>
            <a:round/>
            <a:headEnd type="none" w="med" len="med"/>
            <a:tailEnd type="none" w="med" len="med"/>
          </a:ln>
        </p:spPr>
      </p:cxnSp>
      <p:sp>
        <p:nvSpPr>
          <p:cNvPr id="2" name="TextBox 1">
            <a:extLst>
              <a:ext uri="{FF2B5EF4-FFF2-40B4-BE49-F238E27FC236}">
                <a16:creationId xmlns:a16="http://schemas.microsoft.com/office/drawing/2014/main" id="{3A4B813A-4CBB-9D46-8527-2650CD236001}"/>
              </a:ext>
            </a:extLst>
          </p:cNvPr>
          <p:cNvSpPr txBox="1"/>
          <p:nvPr/>
        </p:nvSpPr>
        <p:spPr>
          <a:xfrm>
            <a:off x="2957509" y="1241401"/>
            <a:ext cx="5815013" cy="646331"/>
          </a:xfrm>
          <a:prstGeom prst="rect">
            <a:avLst/>
          </a:prstGeom>
          <a:noFill/>
        </p:spPr>
        <p:txBody>
          <a:bodyPr wrap="square" rtlCol="0">
            <a:spAutoFit/>
          </a:bodyPr>
          <a:lstStyle/>
          <a:p>
            <a:pPr marL="0" algn="ctr" defTabSz="914400" rtl="1" eaLnBrk="1" latinLnBrk="0" hangingPunct="1"/>
            <a:r>
              <a:rPr lang="ar-SA" b="1" dirty="0">
                <a:solidFill>
                  <a:srgbClr val="00AEEF"/>
                </a:solidFill>
                <a:latin typeface="Alexandria" pitchFamily="2" charset="-78"/>
                <a:cs typeface="Alexandria" pitchFamily="2" charset="-78"/>
              </a:rPr>
              <a:t>العلاقات العامة – التسويق – الإعلان </a:t>
            </a:r>
          </a:p>
          <a:p>
            <a:pPr marL="0" algn="ctr" defTabSz="914400" rtl="1" eaLnBrk="1" latinLnBrk="0" hangingPunct="1"/>
            <a:r>
              <a:rPr lang="ar-SA" b="1" dirty="0">
                <a:solidFill>
                  <a:srgbClr val="00AEEF"/>
                </a:solidFill>
                <a:latin typeface="Alexandria" pitchFamily="2" charset="-78"/>
                <a:cs typeface="Alexandria" pitchFamily="2" charset="-78"/>
              </a:rPr>
              <a:t>وفقا للأنشطة والمهام</a:t>
            </a:r>
            <a:endParaRPr lang="en-US" b="1" dirty="0">
              <a:solidFill>
                <a:srgbClr val="00AEEF"/>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C5951366-E51A-2842-B26F-644938F6DBD7}"/>
              </a:ext>
            </a:extLst>
          </p:cNvPr>
          <p:cNvSpPr txBox="1"/>
          <p:nvPr/>
        </p:nvSpPr>
        <p:spPr>
          <a:xfrm>
            <a:off x="9960722" y="2786053"/>
            <a:ext cx="2026517" cy="369332"/>
          </a:xfrm>
          <a:prstGeom prst="rect">
            <a:avLst/>
          </a:prstGeom>
          <a:noFill/>
        </p:spPr>
        <p:txBody>
          <a:bodyPr wrap="none" rtlCol="0">
            <a:spAutoFit/>
          </a:bodyPr>
          <a:lstStyle/>
          <a:p>
            <a:pPr marL="0" algn="r" defTabSz="914400" rtl="1" eaLnBrk="1" latinLnBrk="0" hangingPunct="1"/>
            <a:r>
              <a:rPr lang="ar-SA" b="1" dirty="0">
                <a:solidFill>
                  <a:srgbClr val="00AEEF"/>
                </a:solidFill>
                <a:latin typeface="Alexandria" pitchFamily="2" charset="-78"/>
                <a:cs typeface="Alexandria" pitchFamily="2" charset="-78"/>
              </a:rPr>
              <a:t>العلاقات العامة </a:t>
            </a:r>
            <a:endParaRPr lang="en-US" b="1" dirty="0">
              <a:solidFill>
                <a:srgbClr val="00AEEF"/>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128CA8F7-BCA4-4741-B0E5-E2A6A106BD29}"/>
              </a:ext>
            </a:extLst>
          </p:cNvPr>
          <p:cNvSpPr txBox="1"/>
          <p:nvPr/>
        </p:nvSpPr>
        <p:spPr>
          <a:xfrm>
            <a:off x="10391987" y="5893971"/>
            <a:ext cx="1149675" cy="369332"/>
          </a:xfrm>
          <a:prstGeom prst="rect">
            <a:avLst/>
          </a:prstGeom>
          <a:noFill/>
        </p:spPr>
        <p:txBody>
          <a:bodyPr wrap="none" rtlCol="0">
            <a:spAutoFit/>
          </a:bodyPr>
          <a:lstStyle/>
          <a:p>
            <a:pPr marL="0" algn="r" defTabSz="914400" rtl="1" eaLnBrk="1" latinLnBrk="0" hangingPunct="1"/>
            <a:r>
              <a:rPr lang="ar-SA" b="1" dirty="0">
                <a:solidFill>
                  <a:srgbClr val="00AEEF"/>
                </a:solidFill>
                <a:latin typeface="Alexandria" pitchFamily="2" charset="-78"/>
                <a:cs typeface="Alexandria" pitchFamily="2" charset="-78"/>
              </a:rPr>
              <a:t>التسويق</a:t>
            </a:r>
            <a:endParaRPr lang="en-US" b="1" dirty="0">
              <a:solidFill>
                <a:srgbClr val="00AEEF"/>
              </a:solidFill>
              <a:latin typeface="Alexandria" pitchFamily="2" charset="-78"/>
              <a:cs typeface="Alexandria" pitchFamily="2" charset="-78"/>
            </a:endParaRPr>
          </a:p>
        </p:txBody>
      </p:sp>
      <p:sp>
        <p:nvSpPr>
          <p:cNvPr id="5" name="TextBox 4">
            <a:extLst>
              <a:ext uri="{FF2B5EF4-FFF2-40B4-BE49-F238E27FC236}">
                <a16:creationId xmlns:a16="http://schemas.microsoft.com/office/drawing/2014/main" id="{8EE11011-911A-3E49-B7A5-BFE8C4A56848}"/>
              </a:ext>
            </a:extLst>
          </p:cNvPr>
          <p:cNvSpPr txBox="1"/>
          <p:nvPr/>
        </p:nvSpPr>
        <p:spPr>
          <a:xfrm>
            <a:off x="6685401" y="2348530"/>
            <a:ext cx="3071738" cy="1077218"/>
          </a:xfrm>
          <a:prstGeom prst="rect">
            <a:avLst/>
          </a:prstGeom>
          <a:noFill/>
        </p:spPr>
        <p:txBody>
          <a:bodyPr wrap="square" rtlCol="0">
            <a:spAutoFit/>
          </a:bodyPr>
          <a:lstStyle/>
          <a:p>
            <a:pPr marL="0" algn="ctr" defTabSz="914400" rtl="1" eaLnBrk="1" latinLnBrk="0" hangingPunct="1"/>
            <a:r>
              <a:rPr lang="ar-SA" sz="1600" dirty="0">
                <a:latin typeface="Alexandria" pitchFamily="2" charset="-78"/>
                <a:cs typeface="Alexandria" pitchFamily="2" charset="-78"/>
              </a:rPr>
              <a:t>-كتابة البيانات الصحفية</a:t>
            </a:r>
          </a:p>
          <a:p>
            <a:pPr algn="ctr" rtl="1"/>
            <a:r>
              <a:rPr lang="ar-SA" sz="1600" dirty="0">
                <a:latin typeface="Alexandria" pitchFamily="2" charset="-78"/>
                <a:cs typeface="Alexandria" pitchFamily="2" charset="-78"/>
              </a:rPr>
              <a:t>-امداد وسائل الاعلام بالمعلومات</a:t>
            </a:r>
          </a:p>
          <a:p>
            <a:pPr marL="0" algn="ctr" defTabSz="914400" rtl="1" eaLnBrk="1" latinLnBrk="0" hangingPunct="1"/>
            <a:endParaRPr lang="ar-SA" sz="1600" dirty="0">
              <a:latin typeface="Alexandria" pitchFamily="2" charset="-78"/>
              <a:cs typeface="Alexandria" pitchFamily="2" charset="-78"/>
            </a:endParaRPr>
          </a:p>
        </p:txBody>
      </p:sp>
      <p:sp>
        <p:nvSpPr>
          <p:cNvPr id="17" name="TextBox 16">
            <a:extLst>
              <a:ext uri="{FF2B5EF4-FFF2-40B4-BE49-F238E27FC236}">
                <a16:creationId xmlns:a16="http://schemas.microsoft.com/office/drawing/2014/main" id="{970EB4BB-8592-414F-BD4E-5A95133AB1D5}"/>
              </a:ext>
            </a:extLst>
          </p:cNvPr>
          <p:cNvSpPr txBox="1"/>
          <p:nvPr/>
        </p:nvSpPr>
        <p:spPr>
          <a:xfrm>
            <a:off x="6685401" y="4080245"/>
            <a:ext cx="3136819" cy="338554"/>
          </a:xfrm>
          <a:prstGeom prst="rect">
            <a:avLst/>
          </a:prstGeom>
          <a:noFill/>
        </p:spPr>
        <p:txBody>
          <a:bodyPr wrap="square" rtlCol="0">
            <a:spAutoFit/>
          </a:bodyPr>
          <a:lstStyle/>
          <a:p>
            <a:pPr marL="0" algn="ctr" defTabSz="914400" rtl="1" eaLnBrk="1" latinLnBrk="0" hangingPunct="1"/>
            <a:r>
              <a:rPr lang="ar-SA" sz="1600" dirty="0">
                <a:latin typeface="Alexandria" pitchFamily="2" charset="-78"/>
                <a:cs typeface="Alexandria" pitchFamily="2" charset="-78"/>
              </a:rPr>
              <a:t>تحديد الميزانية العامة للحملات</a:t>
            </a:r>
            <a:endParaRPr lang="en-US" sz="1600" dirty="0">
              <a:latin typeface="Alexandria" pitchFamily="2" charset="-78"/>
              <a:cs typeface="Alexandria" pitchFamily="2" charset="-78"/>
            </a:endParaRPr>
          </a:p>
        </p:txBody>
      </p:sp>
      <p:sp>
        <p:nvSpPr>
          <p:cNvPr id="18" name="TextBox 17">
            <a:extLst>
              <a:ext uri="{FF2B5EF4-FFF2-40B4-BE49-F238E27FC236}">
                <a16:creationId xmlns:a16="http://schemas.microsoft.com/office/drawing/2014/main" id="{2F3D6CEB-ACE6-1745-8C5D-1BDD88714126}"/>
              </a:ext>
            </a:extLst>
          </p:cNvPr>
          <p:cNvSpPr txBox="1"/>
          <p:nvPr/>
        </p:nvSpPr>
        <p:spPr>
          <a:xfrm>
            <a:off x="4051665" y="5693944"/>
            <a:ext cx="2270173" cy="584775"/>
          </a:xfrm>
          <a:prstGeom prst="rect">
            <a:avLst/>
          </a:prstGeom>
          <a:noFill/>
        </p:spPr>
        <p:txBody>
          <a:bodyPr wrap="none" rtlCol="0">
            <a:spAutoFit/>
          </a:bodyPr>
          <a:lstStyle/>
          <a:p>
            <a:pPr algn="r" rtl="1"/>
            <a:r>
              <a:rPr lang="ar-SA" sz="1600" dirty="0">
                <a:latin typeface="Alexandria" pitchFamily="2" charset="-78"/>
                <a:cs typeface="Alexandria" pitchFamily="2" charset="-78"/>
              </a:rPr>
              <a:t>مراجعة بحوث الجمهور </a:t>
            </a:r>
          </a:p>
          <a:p>
            <a:pPr algn="ctr" rtl="1"/>
            <a:r>
              <a:rPr lang="ar-SA" sz="1600" dirty="0">
                <a:latin typeface="Alexandria" pitchFamily="2" charset="-78"/>
                <a:cs typeface="Alexandria" pitchFamily="2" charset="-78"/>
              </a:rPr>
              <a:t>وتقييماتهم</a:t>
            </a:r>
            <a:endParaRPr lang="en-US" sz="1600" dirty="0">
              <a:latin typeface="Alexandria" pitchFamily="2" charset="-78"/>
              <a:cs typeface="Alexandria" pitchFamily="2" charset="-78"/>
            </a:endParaRPr>
          </a:p>
        </p:txBody>
      </p:sp>
      <p:sp>
        <p:nvSpPr>
          <p:cNvPr id="19" name="TextBox 18">
            <a:extLst>
              <a:ext uri="{FF2B5EF4-FFF2-40B4-BE49-F238E27FC236}">
                <a16:creationId xmlns:a16="http://schemas.microsoft.com/office/drawing/2014/main" id="{49334864-717E-FD4C-A499-C4A6B155D94B}"/>
              </a:ext>
            </a:extLst>
          </p:cNvPr>
          <p:cNvSpPr txBox="1"/>
          <p:nvPr/>
        </p:nvSpPr>
        <p:spPr>
          <a:xfrm>
            <a:off x="3608819" y="2377106"/>
            <a:ext cx="2806280" cy="830997"/>
          </a:xfrm>
          <a:prstGeom prst="rect">
            <a:avLst/>
          </a:prstGeom>
          <a:noFill/>
        </p:spPr>
        <p:txBody>
          <a:bodyPr wrap="square" rtlCol="0">
            <a:spAutoFit/>
          </a:bodyPr>
          <a:lstStyle/>
          <a:p>
            <a:pPr marL="0" algn="r" defTabSz="914400" rtl="1" eaLnBrk="1" latinLnBrk="0" hangingPunct="1"/>
            <a:r>
              <a:rPr lang="ar-SA" sz="1600" dirty="0">
                <a:latin typeface="Alexandria" pitchFamily="2" charset="-78"/>
                <a:cs typeface="Alexandria" pitchFamily="2" charset="-78"/>
              </a:rPr>
              <a:t>إدارة العلاقات مع: </a:t>
            </a:r>
          </a:p>
          <a:p>
            <a:pPr marL="0" algn="r" defTabSz="914400" rtl="1" eaLnBrk="1" latinLnBrk="0" hangingPunct="1"/>
            <a:r>
              <a:rPr lang="ar-SA" sz="1600" dirty="0">
                <a:latin typeface="Alexandria" pitchFamily="2" charset="-78"/>
                <a:cs typeface="Alexandria" pitchFamily="2" charset="-78"/>
              </a:rPr>
              <a:t>- جماهير المؤسسة</a:t>
            </a:r>
          </a:p>
          <a:p>
            <a:pPr marL="0" algn="r" defTabSz="914400" rtl="1" eaLnBrk="1" latinLnBrk="0" hangingPunct="1"/>
            <a:r>
              <a:rPr lang="ar-SA" sz="1600" dirty="0">
                <a:latin typeface="Alexandria" pitchFamily="2" charset="-78"/>
                <a:cs typeface="Alexandria" pitchFamily="2" charset="-78"/>
              </a:rPr>
              <a:t>- الاعلاميين</a:t>
            </a:r>
            <a:endParaRPr lang="en-US" sz="1600" dirty="0">
              <a:latin typeface="Alexandria" pitchFamily="2" charset="-78"/>
              <a:cs typeface="Alexandria" pitchFamily="2" charset="-78"/>
            </a:endParaRPr>
          </a:p>
        </p:txBody>
      </p:sp>
      <p:sp>
        <p:nvSpPr>
          <p:cNvPr id="21" name="Google Shape;894;p91">
            <a:extLst>
              <a:ext uri="{FF2B5EF4-FFF2-40B4-BE49-F238E27FC236}">
                <a16:creationId xmlns:a16="http://schemas.microsoft.com/office/drawing/2014/main" id="{1F1006DE-3EF0-124D-B1FC-D05B9C669E87}"/>
              </a:ext>
            </a:extLst>
          </p:cNvPr>
          <p:cNvSpPr/>
          <p:nvPr/>
        </p:nvSpPr>
        <p:spPr>
          <a:xfrm>
            <a:off x="1000125" y="5393606"/>
            <a:ext cx="11098755" cy="12612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cxnSp>
        <p:nvCxnSpPr>
          <p:cNvPr id="22" name="Google Shape;908;p91">
            <a:extLst>
              <a:ext uri="{FF2B5EF4-FFF2-40B4-BE49-F238E27FC236}">
                <a16:creationId xmlns:a16="http://schemas.microsoft.com/office/drawing/2014/main" id="{A4676A00-8625-9340-8F3C-C4FDD79F4CC5}"/>
              </a:ext>
            </a:extLst>
          </p:cNvPr>
          <p:cNvCxnSpPr/>
          <p:nvPr/>
        </p:nvCxnSpPr>
        <p:spPr>
          <a:xfrm>
            <a:off x="3587353" y="2438389"/>
            <a:ext cx="0" cy="895200"/>
          </a:xfrm>
          <a:prstGeom prst="straightConnector1">
            <a:avLst/>
          </a:prstGeom>
          <a:noFill/>
          <a:ln w="9525" cap="flat" cmpd="sng">
            <a:solidFill>
              <a:schemeClr val="accent2"/>
            </a:solidFill>
            <a:prstDash val="solid"/>
            <a:round/>
            <a:headEnd type="none" w="med" len="med"/>
            <a:tailEnd type="none" w="med" len="med"/>
          </a:ln>
        </p:spPr>
      </p:cxnSp>
      <p:sp>
        <p:nvSpPr>
          <p:cNvPr id="10" name="TextBox 9">
            <a:extLst>
              <a:ext uri="{FF2B5EF4-FFF2-40B4-BE49-F238E27FC236}">
                <a16:creationId xmlns:a16="http://schemas.microsoft.com/office/drawing/2014/main" id="{7D8B18C2-B100-3442-B740-43A5F60B4ECF}"/>
              </a:ext>
            </a:extLst>
          </p:cNvPr>
          <p:cNvSpPr txBox="1"/>
          <p:nvPr/>
        </p:nvSpPr>
        <p:spPr>
          <a:xfrm>
            <a:off x="1285817" y="2361784"/>
            <a:ext cx="1943161" cy="338554"/>
          </a:xfrm>
          <a:prstGeom prst="rect">
            <a:avLst/>
          </a:prstGeom>
          <a:noFill/>
        </p:spPr>
        <p:txBody>
          <a:bodyPr wrap="none" rtlCol="0">
            <a:spAutoFit/>
          </a:bodyPr>
          <a:lstStyle/>
          <a:p>
            <a:pPr marL="0" algn="r" defTabSz="914400" rtl="1" eaLnBrk="1" latinLnBrk="0" hangingPunct="1"/>
            <a:r>
              <a:rPr lang="ar-SA" sz="1600" dirty="0">
                <a:latin typeface="Alexandria" pitchFamily="2" charset="-78"/>
                <a:cs typeface="Alexandria" pitchFamily="2" charset="-78"/>
              </a:rPr>
              <a:t>اتصالات إدارة الأزمة</a:t>
            </a:r>
            <a:endParaRPr lang="en-US" sz="1600" dirty="0">
              <a:latin typeface="Alexandria" pitchFamily="2" charset="-78"/>
              <a:cs typeface="Alexandria" pitchFamily="2" charset="-78"/>
            </a:endParaRPr>
          </a:p>
        </p:txBody>
      </p:sp>
      <p:cxnSp>
        <p:nvCxnSpPr>
          <p:cNvPr id="23" name="Google Shape;908;p91">
            <a:extLst>
              <a:ext uri="{FF2B5EF4-FFF2-40B4-BE49-F238E27FC236}">
                <a16:creationId xmlns:a16="http://schemas.microsoft.com/office/drawing/2014/main" id="{1D1DF118-AEED-274E-B965-E6027C2D2E99}"/>
              </a:ext>
            </a:extLst>
          </p:cNvPr>
          <p:cNvCxnSpPr/>
          <p:nvPr/>
        </p:nvCxnSpPr>
        <p:spPr>
          <a:xfrm>
            <a:off x="3601640" y="4038584"/>
            <a:ext cx="0" cy="895200"/>
          </a:xfrm>
          <a:prstGeom prst="straightConnector1">
            <a:avLst/>
          </a:prstGeom>
          <a:noFill/>
          <a:ln w="9525" cap="flat" cmpd="sng">
            <a:solidFill>
              <a:schemeClr val="accent2"/>
            </a:solidFill>
            <a:prstDash val="solid"/>
            <a:round/>
            <a:headEnd type="none" w="med" len="med"/>
            <a:tailEnd type="none" w="med" len="med"/>
          </a:ln>
        </p:spPr>
      </p:cxnSp>
      <p:sp>
        <p:nvSpPr>
          <p:cNvPr id="24" name="TextBox 23">
            <a:extLst>
              <a:ext uri="{FF2B5EF4-FFF2-40B4-BE49-F238E27FC236}">
                <a16:creationId xmlns:a16="http://schemas.microsoft.com/office/drawing/2014/main" id="{3BF69CE7-E26F-2743-877A-58A0E749EE9C}"/>
              </a:ext>
            </a:extLst>
          </p:cNvPr>
          <p:cNvSpPr txBox="1"/>
          <p:nvPr/>
        </p:nvSpPr>
        <p:spPr>
          <a:xfrm>
            <a:off x="10391942" y="4277715"/>
            <a:ext cx="965329" cy="369332"/>
          </a:xfrm>
          <a:prstGeom prst="rect">
            <a:avLst/>
          </a:prstGeom>
          <a:noFill/>
        </p:spPr>
        <p:txBody>
          <a:bodyPr wrap="none" rtlCol="0">
            <a:spAutoFit/>
          </a:bodyPr>
          <a:lstStyle/>
          <a:p>
            <a:pPr algn="r" rtl="1"/>
            <a:r>
              <a:rPr lang="ar-SA" b="1" dirty="0">
                <a:solidFill>
                  <a:srgbClr val="00AEEF"/>
                </a:solidFill>
                <a:latin typeface="Alexandria" pitchFamily="2" charset="-78"/>
                <a:cs typeface="Alexandria" pitchFamily="2" charset="-78"/>
              </a:rPr>
              <a:t>الاعلان</a:t>
            </a:r>
            <a:endParaRPr lang="en-US" b="1" dirty="0">
              <a:solidFill>
                <a:srgbClr val="00AEEF"/>
              </a:solidFill>
              <a:latin typeface="Alexandria" pitchFamily="2" charset="-78"/>
              <a:cs typeface="Alexandria" pitchFamily="2" charset="-78"/>
            </a:endParaRPr>
          </a:p>
        </p:txBody>
      </p:sp>
      <p:sp>
        <p:nvSpPr>
          <p:cNvPr id="25" name="TextBox 24">
            <a:extLst>
              <a:ext uri="{FF2B5EF4-FFF2-40B4-BE49-F238E27FC236}">
                <a16:creationId xmlns:a16="http://schemas.microsoft.com/office/drawing/2014/main" id="{D3F3235C-5379-D341-B3DF-0AE204624F2F}"/>
              </a:ext>
            </a:extLst>
          </p:cNvPr>
          <p:cNvSpPr txBox="1"/>
          <p:nvPr/>
        </p:nvSpPr>
        <p:spPr>
          <a:xfrm>
            <a:off x="4007617" y="4071935"/>
            <a:ext cx="2350323" cy="338554"/>
          </a:xfrm>
          <a:prstGeom prst="rect">
            <a:avLst/>
          </a:prstGeom>
          <a:noFill/>
        </p:spPr>
        <p:txBody>
          <a:bodyPr wrap="none" rtlCol="0">
            <a:spAutoFit/>
          </a:bodyPr>
          <a:lstStyle/>
          <a:p>
            <a:pPr marL="0" algn="r" defTabSz="914400" rtl="1" eaLnBrk="1" latinLnBrk="0" hangingPunct="1"/>
            <a:r>
              <a:rPr lang="ar-SA" sz="1600" dirty="0">
                <a:latin typeface="Alexandria" pitchFamily="2" charset="-78"/>
                <a:cs typeface="Alexandria" pitchFamily="2" charset="-78"/>
              </a:rPr>
              <a:t>شراء المساحات الاعلانية</a:t>
            </a:r>
            <a:endParaRPr lang="en-US" sz="1600" dirty="0">
              <a:latin typeface="Alexandria" pitchFamily="2" charset="-78"/>
              <a:cs typeface="Alexandria" pitchFamily="2" charset="-78"/>
            </a:endParaRPr>
          </a:p>
        </p:txBody>
      </p:sp>
      <p:sp>
        <p:nvSpPr>
          <p:cNvPr id="26" name="TextBox 25">
            <a:extLst>
              <a:ext uri="{FF2B5EF4-FFF2-40B4-BE49-F238E27FC236}">
                <a16:creationId xmlns:a16="http://schemas.microsoft.com/office/drawing/2014/main" id="{C200EEBD-0CC2-BB47-AB02-2D01F9F457D0}"/>
              </a:ext>
            </a:extLst>
          </p:cNvPr>
          <p:cNvSpPr txBox="1"/>
          <p:nvPr/>
        </p:nvSpPr>
        <p:spPr>
          <a:xfrm>
            <a:off x="1065163" y="4057645"/>
            <a:ext cx="2449569" cy="584775"/>
          </a:xfrm>
          <a:prstGeom prst="rect">
            <a:avLst/>
          </a:prstGeom>
          <a:noFill/>
        </p:spPr>
        <p:txBody>
          <a:bodyPr wrap="square" rtlCol="0">
            <a:spAutoFit/>
          </a:bodyPr>
          <a:lstStyle/>
          <a:p>
            <a:pPr marL="0" algn="r" defTabSz="914400" rtl="1" eaLnBrk="1" latinLnBrk="0" hangingPunct="1"/>
            <a:r>
              <a:rPr lang="ar-SA" sz="1600" dirty="0">
                <a:latin typeface="Alexandria" pitchFamily="2" charset="-78"/>
                <a:cs typeface="Alexandria" pitchFamily="2" charset="-78"/>
              </a:rPr>
              <a:t>   متابعة وتقييم عائد الاعلان</a:t>
            </a:r>
          </a:p>
        </p:txBody>
      </p:sp>
      <p:cxnSp>
        <p:nvCxnSpPr>
          <p:cNvPr id="27" name="Google Shape;908;p91">
            <a:extLst>
              <a:ext uri="{FF2B5EF4-FFF2-40B4-BE49-F238E27FC236}">
                <a16:creationId xmlns:a16="http://schemas.microsoft.com/office/drawing/2014/main" id="{50704B35-CA9C-E848-8331-F5E58FA2EE16}"/>
              </a:ext>
            </a:extLst>
          </p:cNvPr>
          <p:cNvCxnSpPr/>
          <p:nvPr/>
        </p:nvCxnSpPr>
        <p:spPr>
          <a:xfrm>
            <a:off x="9902428" y="5610239"/>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28" name="Google Shape;908;p91">
            <a:extLst>
              <a:ext uri="{FF2B5EF4-FFF2-40B4-BE49-F238E27FC236}">
                <a16:creationId xmlns:a16="http://schemas.microsoft.com/office/drawing/2014/main" id="{9489D3F5-27EA-9140-84B9-784EFFBD71F1}"/>
              </a:ext>
            </a:extLst>
          </p:cNvPr>
          <p:cNvCxnSpPr/>
          <p:nvPr/>
        </p:nvCxnSpPr>
        <p:spPr>
          <a:xfrm>
            <a:off x="6659158" y="5610231"/>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29" name="Google Shape;908;p91">
            <a:extLst>
              <a:ext uri="{FF2B5EF4-FFF2-40B4-BE49-F238E27FC236}">
                <a16:creationId xmlns:a16="http://schemas.microsoft.com/office/drawing/2014/main" id="{2F5CAB84-B0A9-874F-B0C1-205C9565B0D6}"/>
              </a:ext>
            </a:extLst>
          </p:cNvPr>
          <p:cNvCxnSpPr/>
          <p:nvPr/>
        </p:nvCxnSpPr>
        <p:spPr>
          <a:xfrm>
            <a:off x="3596858" y="5634048"/>
            <a:ext cx="0" cy="895200"/>
          </a:xfrm>
          <a:prstGeom prst="straightConnector1">
            <a:avLst/>
          </a:prstGeom>
          <a:noFill/>
          <a:ln w="9525" cap="flat" cmpd="sng">
            <a:solidFill>
              <a:schemeClr val="accent2"/>
            </a:solidFill>
            <a:prstDash val="solid"/>
            <a:round/>
            <a:headEnd type="none" w="med" len="med"/>
            <a:tailEnd type="none" w="med" len="med"/>
          </a:ln>
        </p:spPr>
      </p:cxnSp>
      <p:sp>
        <p:nvSpPr>
          <p:cNvPr id="30" name="TextBox 29">
            <a:extLst>
              <a:ext uri="{FF2B5EF4-FFF2-40B4-BE49-F238E27FC236}">
                <a16:creationId xmlns:a16="http://schemas.microsoft.com/office/drawing/2014/main" id="{1D066864-B861-8E4D-AF97-FCFE5AC45D4D}"/>
              </a:ext>
            </a:extLst>
          </p:cNvPr>
          <p:cNvSpPr txBox="1"/>
          <p:nvPr/>
        </p:nvSpPr>
        <p:spPr>
          <a:xfrm>
            <a:off x="6947610" y="5686425"/>
            <a:ext cx="2973891" cy="584775"/>
          </a:xfrm>
          <a:prstGeom prst="rect">
            <a:avLst/>
          </a:prstGeom>
          <a:noFill/>
        </p:spPr>
        <p:txBody>
          <a:bodyPr wrap="none" rtlCol="0">
            <a:spAutoFit/>
          </a:bodyPr>
          <a:lstStyle/>
          <a:p>
            <a:pPr marL="0" algn="ctr" defTabSz="914400" rtl="1" eaLnBrk="1" latinLnBrk="0" hangingPunct="1"/>
            <a:r>
              <a:rPr lang="ar-SA" sz="1600" dirty="0">
                <a:latin typeface="Alexandria" pitchFamily="2" charset="-78"/>
                <a:cs typeface="Alexandria" pitchFamily="2" charset="-78"/>
              </a:rPr>
              <a:t>توقع المبيعات وفقا للمنطقة </a:t>
            </a:r>
          </a:p>
          <a:p>
            <a:pPr marL="0" algn="ctr" defTabSz="914400" rtl="1" eaLnBrk="1" latinLnBrk="0" hangingPunct="1"/>
            <a:r>
              <a:rPr lang="ar-SA" sz="1600" dirty="0">
                <a:latin typeface="Alexandria" pitchFamily="2" charset="-78"/>
                <a:cs typeface="Alexandria" pitchFamily="2" charset="-78"/>
              </a:rPr>
              <a:t>والمنتج</a:t>
            </a:r>
            <a:endParaRPr lang="en-US" sz="1600" dirty="0">
              <a:latin typeface="Alexandria" pitchFamily="2" charset="-78"/>
              <a:cs typeface="Alexandria" pitchFamily="2" charset="-78"/>
            </a:endParaRPr>
          </a:p>
        </p:txBody>
      </p:sp>
      <p:sp>
        <p:nvSpPr>
          <p:cNvPr id="31" name="TextBox 30">
            <a:extLst>
              <a:ext uri="{FF2B5EF4-FFF2-40B4-BE49-F238E27FC236}">
                <a16:creationId xmlns:a16="http://schemas.microsoft.com/office/drawing/2014/main" id="{79C6C207-2297-B441-9EB6-3CB7CD385A71}"/>
              </a:ext>
            </a:extLst>
          </p:cNvPr>
          <p:cNvSpPr txBox="1"/>
          <p:nvPr/>
        </p:nvSpPr>
        <p:spPr>
          <a:xfrm>
            <a:off x="1078445" y="5643559"/>
            <a:ext cx="2456121" cy="830997"/>
          </a:xfrm>
          <a:prstGeom prst="rect">
            <a:avLst/>
          </a:prstGeom>
          <a:noFill/>
        </p:spPr>
        <p:txBody>
          <a:bodyPr wrap="none" rtlCol="0">
            <a:spAutoFit/>
          </a:bodyPr>
          <a:lstStyle/>
          <a:p>
            <a:pPr marL="0" algn="ctr" defTabSz="914400" rtl="1" eaLnBrk="1" latinLnBrk="0" hangingPunct="1"/>
            <a:r>
              <a:rPr lang="ar-SA" sz="1600" dirty="0">
                <a:latin typeface="Alexandria" pitchFamily="2" charset="-78"/>
                <a:cs typeface="Alexandria" pitchFamily="2" charset="-78"/>
              </a:rPr>
              <a:t>مراجعة توافق الخطة مع</a:t>
            </a:r>
          </a:p>
          <a:p>
            <a:pPr marL="0" algn="ctr" defTabSz="914400" rtl="1" eaLnBrk="1" latinLnBrk="0" hangingPunct="1"/>
            <a:r>
              <a:rPr lang="ar-SA" sz="1600" dirty="0">
                <a:latin typeface="Alexandria" pitchFamily="2" charset="-78"/>
                <a:cs typeface="Alexandria" pitchFamily="2" charset="-78"/>
              </a:rPr>
              <a:t>فريق التصنيع وباقي </a:t>
            </a:r>
          </a:p>
          <a:p>
            <a:pPr marL="0" algn="ctr" defTabSz="914400" rtl="1" eaLnBrk="1" latinLnBrk="0" hangingPunct="1"/>
            <a:r>
              <a:rPr lang="ar-SA" sz="1600" dirty="0">
                <a:latin typeface="Alexandria" pitchFamily="2" charset="-78"/>
                <a:cs typeface="Alexandria" pitchFamily="2" charset="-78"/>
              </a:rPr>
              <a:t>الادارات</a:t>
            </a:r>
            <a:endParaRPr lang="en-US" sz="1600" dirty="0">
              <a:latin typeface="Alexandria" pitchFamily="2" charset="-78"/>
              <a:cs typeface="Alexandria" pitchFamily="2" charset="-78"/>
            </a:endParaRPr>
          </a:p>
        </p:txBody>
      </p:sp>
      <p:pic>
        <p:nvPicPr>
          <p:cNvPr id="20" name="Graphic 21">
            <a:extLst>
              <a:ext uri="{FF2B5EF4-FFF2-40B4-BE49-F238E27FC236}">
                <a16:creationId xmlns:a16="http://schemas.microsoft.com/office/drawing/2014/main" id="{C1AF5595-22E0-18A6-C01D-18A0945DCD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925377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Google Shape;894;p91">
            <a:extLst>
              <a:ext uri="{FF2B5EF4-FFF2-40B4-BE49-F238E27FC236}">
                <a16:creationId xmlns:a16="http://schemas.microsoft.com/office/drawing/2014/main" id="{3445786F-CB3B-5642-9A20-681203098261}"/>
              </a:ext>
            </a:extLst>
          </p:cNvPr>
          <p:cNvSpPr/>
          <p:nvPr/>
        </p:nvSpPr>
        <p:spPr>
          <a:xfrm>
            <a:off x="1000125" y="3794492"/>
            <a:ext cx="11084465" cy="12612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2" name="Google Shape;894;p91">
            <a:extLst>
              <a:ext uri="{FF2B5EF4-FFF2-40B4-BE49-F238E27FC236}">
                <a16:creationId xmlns:a16="http://schemas.microsoft.com/office/drawing/2014/main" id="{0DD35BDC-BCE3-C441-AA4A-8633E029F33A}"/>
              </a:ext>
            </a:extLst>
          </p:cNvPr>
          <p:cNvSpPr/>
          <p:nvPr/>
        </p:nvSpPr>
        <p:spPr>
          <a:xfrm>
            <a:off x="1000125" y="2283675"/>
            <a:ext cx="11098755" cy="12612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marR="0" lvl="0" indent="0" algn="r" defTabSz="914400" rtl="1" eaLnBrk="1" latinLnBrk="0" hangingPunct="1">
              <a:lnSpc>
                <a:spcPct val="100000"/>
              </a:lnSpc>
              <a:spcBef>
                <a:spcPts val="0"/>
              </a:spcBef>
              <a:spcAft>
                <a:spcPts val="0"/>
              </a:spcAft>
              <a:buClr>
                <a:srgbClr val="000000"/>
              </a:buClr>
              <a:buFont typeface="Arial"/>
              <a:buNone/>
            </a:pPr>
            <a:endParaRPr dirty="0"/>
          </a:p>
        </p:txBody>
      </p:sp>
      <p:cxnSp>
        <p:nvCxnSpPr>
          <p:cNvPr id="13" name="Google Shape;908;p91">
            <a:extLst>
              <a:ext uri="{FF2B5EF4-FFF2-40B4-BE49-F238E27FC236}">
                <a16:creationId xmlns:a16="http://schemas.microsoft.com/office/drawing/2014/main" id="{F65213D8-A65D-3044-9173-3DF45D263357}"/>
              </a:ext>
            </a:extLst>
          </p:cNvPr>
          <p:cNvCxnSpPr/>
          <p:nvPr/>
        </p:nvCxnSpPr>
        <p:spPr>
          <a:xfrm>
            <a:off x="6663936" y="2486021"/>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14" name="Google Shape;908;p91">
            <a:extLst>
              <a:ext uri="{FF2B5EF4-FFF2-40B4-BE49-F238E27FC236}">
                <a16:creationId xmlns:a16="http://schemas.microsoft.com/office/drawing/2014/main" id="{E92C1FA9-48FE-AF4A-9885-4F7212E97928}"/>
              </a:ext>
            </a:extLst>
          </p:cNvPr>
          <p:cNvCxnSpPr/>
          <p:nvPr/>
        </p:nvCxnSpPr>
        <p:spPr>
          <a:xfrm>
            <a:off x="9935768" y="2486017"/>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15" name="Google Shape;908;p91">
            <a:extLst>
              <a:ext uri="{FF2B5EF4-FFF2-40B4-BE49-F238E27FC236}">
                <a16:creationId xmlns:a16="http://schemas.microsoft.com/office/drawing/2014/main" id="{B2A652CA-79C6-0744-9B61-5025338A162D}"/>
              </a:ext>
            </a:extLst>
          </p:cNvPr>
          <p:cNvCxnSpPr/>
          <p:nvPr/>
        </p:nvCxnSpPr>
        <p:spPr>
          <a:xfrm>
            <a:off x="6669877" y="3957629"/>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16" name="Google Shape;908;p91">
            <a:extLst>
              <a:ext uri="{FF2B5EF4-FFF2-40B4-BE49-F238E27FC236}">
                <a16:creationId xmlns:a16="http://schemas.microsoft.com/office/drawing/2014/main" id="{BA89AEF7-2C4D-D347-BD3B-38B0477CA5EA}"/>
              </a:ext>
            </a:extLst>
          </p:cNvPr>
          <p:cNvCxnSpPr/>
          <p:nvPr/>
        </p:nvCxnSpPr>
        <p:spPr>
          <a:xfrm>
            <a:off x="9921491" y="3971912"/>
            <a:ext cx="0" cy="895200"/>
          </a:xfrm>
          <a:prstGeom prst="straightConnector1">
            <a:avLst/>
          </a:prstGeom>
          <a:noFill/>
          <a:ln w="9525" cap="flat" cmpd="sng">
            <a:solidFill>
              <a:schemeClr val="accent2"/>
            </a:solidFill>
            <a:prstDash val="solid"/>
            <a:round/>
            <a:headEnd type="none" w="med" len="med"/>
            <a:tailEnd type="none" w="med" len="med"/>
          </a:ln>
        </p:spPr>
      </p:cxnSp>
      <p:sp>
        <p:nvSpPr>
          <p:cNvPr id="2" name="TextBox 1">
            <a:extLst>
              <a:ext uri="{FF2B5EF4-FFF2-40B4-BE49-F238E27FC236}">
                <a16:creationId xmlns:a16="http://schemas.microsoft.com/office/drawing/2014/main" id="{3A4B813A-4CBB-9D46-8527-2650CD236001}"/>
              </a:ext>
            </a:extLst>
          </p:cNvPr>
          <p:cNvSpPr txBox="1"/>
          <p:nvPr/>
        </p:nvSpPr>
        <p:spPr>
          <a:xfrm>
            <a:off x="2957509" y="1241401"/>
            <a:ext cx="5815013" cy="646331"/>
          </a:xfrm>
          <a:prstGeom prst="rect">
            <a:avLst/>
          </a:prstGeom>
          <a:noFill/>
        </p:spPr>
        <p:txBody>
          <a:bodyPr wrap="square" rtlCol="0">
            <a:spAutoFit/>
          </a:bodyPr>
          <a:lstStyle/>
          <a:p>
            <a:pPr marL="0" algn="ctr" defTabSz="914400" rtl="1" eaLnBrk="1" latinLnBrk="0" hangingPunct="1"/>
            <a:r>
              <a:rPr lang="ar-SA" b="1" dirty="0">
                <a:solidFill>
                  <a:srgbClr val="00AEEF"/>
                </a:solidFill>
                <a:latin typeface="Alexandria" pitchFamily="2" charset="-78"/>
                <a:cs typeface="Alexandria" pitchFamily="2" charset="-78"/>
              </a:rPr>
              <a:t>العلاقات العامة – التسويق – الإعلان </a:t>
            </a:r>
          </a:p>
          <a:p>
            <a:pPr marL="0" algn="ctr" defTabSz="914400" rtl="1" eaLnBrk="1" latinLnBrk="0" hangingPunct="1"/>
            <a:r>
              <a:rPr lang="ar-SA" b="1" dirty="0">
                <a:solidFill>
                  <a:srgbClr val="00AEEF"/>
                </a:solidFill>
                <a:latin typeface="Alexandria" pitchFamily="2" charset="-78"/>
                <a:cs typeface="Alexandria" pitchFamily="2" charset="-78"/>
              </a:rPr>
              <a:t>وفقا للجمهور</a:t>
            </a:r>
            <a:endParaRPr lang="en-US" b="1" dirty="0">
              <a:solidFill>
                <a:srgbClr val="00AEEF"/>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C5951366-E51A-2842-B26F-644938F6DBD7}"/>
              </a:ext>
            </a:extLst>
          </p:cNvPr>
          <p:cNvSpPr txBox="1"/>
          <p:nvPr/>
        </p:nvSpPr>
        <p:spPr>
          <a:xfrm>
            <a:off x="9960722" y="2786053"/>
            <a:ext cx="2026517" cy="369332"/>
          </a:xfrm>
          <a:prstGeom prst="rect">
            <a:avLst/>
          </a:prstGeom>
          <a:noFill/>
        </p:spPr>
        <p:txBody>
          <a:bodyPr wrap="none" rtlCol="0">
            <a:spAutoFit/>
          </a:bodyPr>
          <a:lstStyle/>
          <a:p>
            <a:pPr marL="0" algn="r" defTabSz="914400" rtl="1" eaLnBrk="1" latinLnBrk="0" hangingPunct="1"/>
            <a:r>
              <a:rPr lang="ar-SA" b="1" dirty="0">
                <a:solidFill>
                  <a:srgbClr val="00AEEF"/>
                </a:solidFill>
                <a:latin typeface="Alexandria" pitchFamily="2" charset="-78"/>
                <a:cs typeface="Alexandria" pitchFamily="2" charset="-78"/>
              </a:rPr>
              <a:t>العلاقات العامة </a:t>
            </a:r>
            <a:endParaRPr lang="en-US" b="1" dirty="0">
              <a:solidFill>
                <a:srgbClr val="00AEEF"/>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128CA8F7-BCA4-4741-B0E5-E2A6A106BD29}"/>
              </a:ext>
            </a:extLst>
          </p:cNvPr>
          <p:cNvSpPr txBox="1"/>
          <p:nvPr/>
        </p:nvSpPr>
        <p:spPr>
          <a:xfrm>
            <a:off x="10391987" y="5893971"/>
            <a:ext cx="1149675" cy="369332"/>
          </a:xfrm>
          <a:prstGeom prst="rect">
            <a:avLst/>
          </a:prstGeom>
          <a:noFill/>
        </p:spPr>
        <p:txBody>
          <a:bodyPr wrap="none" rtlCol="0">
            <a:spAutoFit/>
          </a:bodyPr>
          <a:lstStyle/>
          <a:p>
            <a:pPr marL="0" algn="r" defTabSz="914400" rtl="1" eaLnBrk="1" latinLnBrk="0" hangingPunct="1"/>
            <a:r>
              <a:rPr lang="ar-SA" b="1" dirty="0">
                <a:solidFill>
                  <a:srgbClr val="00AEEF"/>
                </a:solidFill>
                <a:latin typeface="Alexandria" pitchFamily="2" charset="-78"/>
                <a:cs typeface="Alexandria" pitchFamily="2" charset="-78"/>
              </a:rPr>
              <a:t>التسويق</a:t>
            </a:r>
            <a:endParaRPr lang="en-US" b="1" dirty="0">
              <a:solidFill>
                <a:srgbClr val="00AEEF"/>
              </a:solidFill>
              <a:latin typeface="Alexandria" pitchFamily="2" charset="-78"/>
              <a:cs typeface="Alexandria" pitchFamily="2" charset="-78"/>
            </a:endParaRPr>
          </a:p>
        </p:txBody>
      </p:sp>
      <p:sp>
        <p:nvSpPr>
          <p:cNvPr id="5" name="TextBox 4">
            <a:extLst>
              <a:ext uri="{FF2B5EF4-FFF2-40B4-BE49-F238E27FC236}">
                <a16:creationId xmlns:a16="http://schemas.microsoft.com/office/drawing/2014/main" id="{8EE11011-911A-3E49-B7A5-BFE8C4A56848}"/>
              </a:ext>
            </a:extLst>
          </p:cNvPr>
          <p:cNvSpPr txBox="1"/>
          <p:nvPr/>
        </p:nvSpPr>
        <p:spPr>
          <a:xfrm>
            <a:off x="6685401" y="2600318"/>
            <a:ext cx="3071738" cy="584775"/>
          </a:xfrm>
          <a:prstGeom prst="rect">
            <a:avLst/>
          </a:prstGeom>
          <a:noFill/>
        </p:spPr>
        <p:txBody>
          <a:bodyPr wrap="square" rtlCol="0">
            <a:spAutoFit/>
          </a:bodyPr>
          <a:lstStyle/>
          <a:p>
            <a:pPr marL="0" algn="ctr" defTabSz="914400" rtl="1" eaLnBrk="1" latinLnBrk="0" hangingPunct="1"/>
            <a:r>
              <a:rPr lang="ar-SA" sz="1600" dirty="0">
                <a:latin typeface="Alexandria" pitchFamily="2" charset="-78"/>
                <a:cs typeface="Alexandria" pitchFamily="2" charset="-78"/>
              </a:rPr>
              <a:t>الجمهور الخارجي مثل : المستهلك</a:t>
            </a:r>
          </a:p>
        </p:txBody>
      </p:sp>
      <p:sp>
        <p:nvSpPr>
          <p:cNvPr id="17" name="TextBox 16">
            <a:extLst>
              <a:ext uri="{FF2B5EF4-FFF2-40B4-BE49-F238E27FC236}">
                <a16:creationId xmlns:a16="http://schemas.microsoft.com/office/drawing/2014/main" id="{970EB4BB-8592-414F-BD4E-5A95133AB1D5}"/>
              </a:ext>
            </a:extLst>
          </p:cNvPr>
          <p:cNvSpPr txBox="1"/>
          <p:nvPr/>
        </p:nvSpPr>
        <p:spPr>
          <a:xfrm>
            <a:off x="6685401" y="4080245"/>
            <a:ext cx="3136819" cy="338554"/>
          </a:xfrm>
          <a:prstGeom prst="rect">
            <a:avLst/>
          </a:prstGeom>
          <a:noFill/>
        </p:spPr>
        <p:txBody>
          <a:bodyPr wrap="square" rtlCol="0">
            <a:spAutoFit/>
          </a:bodyPr>
          <a:lstStyle/>
          <a:p>
            <a:pPr marL="0" algn="ctr" defTabSz="914400" rtl="1" eaLnBrk="1" latinLnBrk="0" hangingPunct="1"/>
            <a:r>
              <a:rPr lang="ar-SA" sz="1600" dirty="0">
                <a:latin typeface="Alexandria" pitchFamily="2" charset="-78"/>
                <a:cs typeface="Alexandria" pitchFamily="2" charset="-78"/>
              </a:rPr>
              <a:t>المستهلك الحالي</a:t>
            </a:r>
            <a:endParaRPr lang="en-US" sz="1600" dirty="0">
              <a:latin typeface="Alexandria" pitchFamily="2" charset="-78"/>
              <a:cs typeface="Alexandria" pitchFamily="2" charset="-78"/>
            </a:endParaRPr>
          </a:p>
        </p:txBody>
      </p:sp>
      <p:sp>
        <p:nvSpPr>
          <p:cNvPr id="18" name="TextBox 17">
            <a:extLst>
              <a:ext uri="{FF2B5EF4-FFF2-40B4-BE49-F238E27FC236}">
                <a16:creationId xmlns:a16="http://schemas.microsoft.com/office/drawing/2014/main" id="{2F3D6CEB-ACE6-1745-8C5D-1BDD88714126}"/>
              </a:ext>
            </a:extLst>
          </p:cNvPr>
          <p:cNvSpPr txBox="1"/>
          <p:nvPr/>
        </p:nvSpPr>
        <p:spPr>
          <a:xfrm>
            <a:off x="4743638" y="5693944"/>
            <a:ext cx="1255472" cy="584775"/>
          </a:xfrm>
          <a:prstGeom prst="rect">
            <a:avLst/>
          </a:prstGeom>
          <a:noFill/>
        </p:spPr>
        <p:txBody>
          <a:bodyPr wrap="none" rtlCol="0">
            <a:spAutoFit/>
          </a:bodyPr>
          <a:lstStyle/>
          <a:p>
            <a:pPr algn="ctr" rtl="1"/>
            <a:r>
              <a:rPr lang="ar-SA" sz="1600" dirty="0">
                <a:latin typeface="Alexandria" pitchFamily="2" charset="-78"/>
                <a:cs typeface="Alexandria" pitchFamily="2" charset="-78"/>
              </a:rPr>
              <a:t>المساهمين</a:t>
            </a:r>
          </a:p>
          <a:p>
            <a:pPr algn="ctr" rtl="1"/>
            <a:r>
              <a:rPr lang="ar-SA" sz="1600" dirty="0">
                <a:latin typeface="Alexandria" pitchFamily="2" charset="-78"/>
                <a:cs typeface="Alexandria" pitchFamily="2" charset="-78"/>
              </a:rPr>
              <a:t>والممولين</a:t>
            </a:r>
            <a:endParaRPr lang="en-US" sz="1600" dirty="0">
              <a:latin typeface="Alexandria" pitchFamily="2" charset="-78"/>
              <a:cs typeface="Alexandria" pitchFamily="2" charset="-78"/>
            </a:endParaRPr>
          </a:p>
        </p:txBody>
      </p:sp>
      <p:sp>
        <p:nvSpPr>
          <p:cNvPr id="19" name="TextBox 18">
            <a:extLst>
              <a:ext uri="{FF2B5EF4-FFF2-40B4-BE49-F238E27FC236}">
                <a16:creationId xmlns:a16="http://schemas.microsoft.com/office/drawing/2014/main" id="{49334864-717E-FD4C-A499-C4A6B155D94B}"/>
              </a:ext>
            </a:extLst>
          </p:cNvPr>
          <p:cNvSpPr txBox="1"/>
          <p:nvPr/>
        </p:nvSpPr>
        <p:spPr>
          <a:xfrm>
            <a:off x="3740631" y="2628894"/>
            <a:ext cx="2674467" cy="584775"/>
          </a:xfrm>
          <a:prstGeom prst="rect">
            <a:avLst/>
          </a:prstGeom>
          <a:noFill/>
        </p:spPr>
        <p:txBody>
          <a:bodyPr wrap="square" rtlCol="0">
            <a:spAutoFit/>
          </a:bodyPr>
          <a:lstStyle/>
          <a:p>
            <a:pPr marL="0" algn="ctr" defTabSz="914400" rtl="1" eaLnBrk="1" latinLnBrk="0" hangingPunct="1"/>
            <a:r>
              <a:rPr lang="ar-SA" sz="1600" dirty="0">
                <a:latin typeface="Alexandria" pitchFamily="2" charset="-78"/>
                <a:cs typeface="Alexandria" pitchFamily="2" charset="-78"/>
              </a:rPr>
              <a:t>الجمهور الداخلي مثل :</a:t>
            </a:r>
          </a:p>
          <a:p>
            <a:pPr marL="0" algn="ctr" defTabSz="914400" rtl="1" eaLnBrk="1" latinLnBrk="0" hangingPunct="1"/>
            <a:r>
              <a:rPr lang="ar-SA" sz="1600" dirty="0">
                <a:latin typeface="Alexandria" pitchFamily="2" charset="-78"/>
                <a:cs typeface="Alexandria" pitchFamily="2" charset="-78"/>
              </a:rPr>
              <a:t>الموظفين</a:t>
            </a:r>
            <a:endParaRPr lang="en-US" sz="1600" dirty="0">
              <a:latin typeface="Alexandria" pitchFamily="2" charset="-78"/>
              <a:cs typeface="Alexandria" pitchFamily="2" charset="-78"/>
            </a:endParaRPr>
          </a:p>
        </p:txBody>
      </p:sp>
      <p:sp>
        <p:nvSpPr>
          <p:cNvPr id="21" name="Google Shape;894;p91">
            <a:extLst>
              <a:ext uri="{FF2B5EF4-FFF2-40B4-BE49-F238E27FC236}">
                <a16:creationId xmlns:a16="http://schemas.microsoft.com/office/drawing/2014/main" id="{1F1006DE-3EF0-124D-B1FC-D05B9C669E87}"/>
              </a:ext>
            </a:extLst>
          </p:cNvPr>
          <p:cNvSpPr/>
          <p:nvPr/>
        </p:nvSpPr>
        <p:spPr>
          <a:xfrm>
            <a:off x="1000125" y="5393606"/>
            <a:ext cx="11098755" cy="12612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cxnSp>
        <p:nvCxnSpPr>
          <p:cNvPr id="22" name="Google Shape;908;p91">
            <a:extLst>
              <a:ext uri="{FF2B5EF4-FFF2-40B4-BE49-F238E27FC236}">
                <a16:creationId xmlns:a16="http://schemas.microsoft.com/office/drawing/2014/main" id="{A4676A00-8625-9340-8F3C-C4FDD79F4CC5}"/>
              </a:ext>
            </a:extLst>
          </p:cNvPr>
          <p:cNvCxnSpPr/>
          <p:nvPr/>
        </p:nvCxnSpPr>
        <p:spPr>
          <a:xfrm>
            <a:off x="3587353" y="2438389"/>
            <a:ext cx="0" cy="895200"/>
          </a:xfrm>
          <a:prstGeom prst="straightConnector1">
            <a:avLst/>
          </a:prstGeom>
          <a:noFill/>
          <a:ln w="9525" cap="flat" cmpd="sng">
            <a:solidFill>
              <a:schemeClr val="accent2"/>
            </a:solidFill>
            <a:prstDash val="solid"/>
            <a:round/>
            <a:headEnd type="none" w="med" len="med"/>
            <a:tailEnd type="none" w="med" len="med"/>
          </a:ln>
        </p:spPr>
      </p:cxnSp>
      <p:sp>
        <p:nvSpPr>
          <p:cNvPr id="10" name="TextBox 9">
            <a:extLst>
              <a:ext uri="{FF2B5EF4-FFF2-40B4-BE49-F238E27FC236}">
                <a16:creationId xmlns:a16="http://schemas.microsoft.com/office/drawing/2014/main" id="{7D8B18C2-B100-3442-B740-43A5F60B4ECF}"/>
              </a:ext>
            </a:extLst>
          </p:cNvPr>
          <p:cNvSpPr txBox="1"/>
          <p:nvPr/>
        </p:nvSpPr>
        <p:spPr>
          <a:xfrm>
            <a:off x="1480551" y="2600320"/>
            <a:ext cx="1779654" cy="584775"/>
          </a:xfrm>
          <a:prstGeom prst="rect">
            <a:avLst/>
          </a:prstGeom>
          <a:noFill/>
        </p:spPr>
        <p:txBody>
          <a:bodyPr wrap="none" rtlCol="0">
            <a:spAutoFit/>
          </a:bodyPr>
          <a:lstStyle/>
          <a:p>
            <a:pPr marL="0" algn="ctr" defTabSz="914400" rtl="1" eaLnBrk="1" latinLnBrk="0" hangingPunct="1"/>
            <a:r>
              <a:rPr lang="ar-SA" sz="1600" dirty="0">
                <a:latin typeface="Alexandria" pitchFamily="2" charset="-78"/>
                <a:cs typeface="Alexandria" pitchFamily="2" charset="-78"/>
              </a:rPr>
              <a:t>جماعات المصالح </a:t>
            </a:r>
          </a:p>
          <a:p>
            <a:pPr marL="0" algn="ctr" defTabSz="914400" rtl="1" eaLnBrk="1" latinLnBrk="0" hangingPunct="1"/>
            <a:r>
              <a:rPr lang="ar-SA" sz="1600" dirty="0">
                <a:latin typeface="Alexandria" pitchFamily="2" charset="-78"/>
                <a:cs typeface="Alexandria" pitchFamily="2" charset="-78"/>
              </a:rPr>
              <a:t>والاعلام</a:t>
            </a:r>
            <a:endParaRPr lang="en-US" sz="1600" dirty="0">
              <a:latin typeface="Alexandria" pitchFamily="2" charset="-78"/>
              <a:cs typeface="Alexandria" pitchFamily="2" charset="-78"/>
            </a:endParaRPr>
          </a:p>
        </p:txBody>
      </p:sp>
      <p:cxnSp>
        <p:nvCxnSpPr>
          <p:cNvPr id="23" name="Google Shape;908;p91">
            <a:extLst>
              <a:ext uri="{FF2B5EF4-FFF2-40B4-BE49-F238E27FC236}">
                <a16:creationId xmlns:a16="http://schemas.microsoft.com/office/drawing/2014/main" id="{1D1DF118-AEED-274E-B965-E6027C2D2E99}"/>
              </a:ext>
            </a:extLst>
          </p:cNvPr>
          <p:cNvCxnSpPr/>
          <p:nvPr/>
        </p:nvCxnSpPr>
        <p:spPr>
          <a:xfrm>
            <a:off x="3601640" y="4038584"/>
            <a:ext cx="0" cy="895200"/>
          </a:xfrm>
          <a:prstGeom prst="straightConnector1">
            <a:avLst/>
          </a:prstGeom>
          <a:noFill/>
          <a:ln w="9525" cap="flat" cmpd="sng">
            <a:solidFill>
              <a:schemeClr val="accent2"/>
            </a:solidFill>
            <a:prstDash val="solid"/>
            <a:round/>
            <a:headEnd type="none" w="med" len="med"/>
            <a:tailEnd type="none" w="med" len="med"/>
          </a:ln>
        </p:spPr>
      </p:cxnSp>
      <p:sp>
        <p:nvSpPr>
          <p:cNvPr id="24" name="TextBox 23">
            <a:extLst>
              <a:ext uri="{FF2B5EF4-FFF2-40B4-BE49-F238E27FC236}">
                <a16:creationId xmlns:a16="http://schemas.microsoft.com/office/drawing/2014/main" id="{3BF69CE7-E26F-2743-877A-58A0E749EE9C}"/>
              </a:ext>
            </a:extLst>
          </p:cNvPr>
          <p:cNvSpPr txBox="1"/>
          <p:nvPr/>
        </p:nvSpPr>
        <p:spPr>
          <a:xfrm>
            <a:off x="10391942" y="4277715"/>
            <a:ext cx="965329" cy="369332"/>
          </a:xfrm>
          <a:prstGeom prst="rect">
            <a:avLst/>
          </a:prstGeom>
          <a:noFill/>
        </p:spPr>
        <p:txBody>
          <a:bodyPr wrap="none" rtlCol="0">
            <a:spAutoFit/>
          </a:bodyPr>
          <a:lstStyle/>
          <a:p>
            <a:pPr algn="r" rtl="1"/>
            <a:r>
              <a:rPr lang="ar-SA" b="1" dirty="0">
                <a:solidFill>
                  <a:srgbClr val="00AEEF"/>
                </a:solidFill>
                <a:latin typeface="Alexandria" pitchFamily="2" charset="-78"/>
                <a:cs typeface="Alexandria" pitchFamily="2" charset="-78"/>
              </a:rPr>
              <a:t>الاعلان</a:t>
            </a:r>
            <a:endParaRPr lang="en-US" b="1" dirty="0">
              <a:solidFill>
                <a:srgbClr val="00AEEF"/>
              </a:solidFill>
              <a:latin typeface="Alexandria" pitchFamily="2" charset="-78"/>
              <a:cs typeface="Alexandria" pitchFamily="2" charset="-78"/>
            </a:endParaRPr>
          </a:p>
        </p:txBody>
      </p:sp>
      <p:sp>
        <p:nvSpPr>
          <p:cNvPr id="25" name="TextBox 24">
            <a:extLst>
              <a:ext uri="{FF2B5EF4-FFF2-40B4-BE49-F238E27FC236}">
                <a16:creationId xmlns:a16="http://schemas.microsoft.com/office/drawing/2014/main" id="{D3F3235C-5379-D341-B3DF-0AE204624F2F}"/>
              </a:ext>
            </a:extLst>
          </p:cNvPr>
          <p:cNvSpPr txBox="1"/>
          <p:nvPr/>
        </p:nvSpPr>
        <p:spPr>
          <a:xfrm>
            <a:off x="4446839" y="4071935"/>
            <a:ext cx="1911101" cy="338554"/>
          </a:xfrm>
          <a:prstGeom prst="rect">
            <a:avLst/>
          </a:prstGeom>
          <a:noFill/>
        </p:spPr>
        <p:txBody>
          <a:bodyPr wrap="none" rtlCol="0">
            <a:spAutoFit/>
          </a:bodyPr>
          <a:lstStyle/>
          <a:p>
            <a:pPr marL="0" algn="r" defTabSz="914400" rtl="1" eaLnBrk="1" latinLnBrk="0" hangingPunct="1"/>
            <a:r>
              <a:rPr lang="ar-SA" sz="1600" dirty="0">
                <a:latin typeface="Alexandria" pitchFamily="2" charset="-78"/>
                <a:cs typeface="Alexandria" pitchFamily="2" charset="-78"/>
              </a:rPr>
              <a:t>المستهلك المرتقب</a:t>
            </a:r>
            <a:endParaRPr lang="en-US" sz="1600" dirty="0">
              <a:latin typeface="Alexandria" pitchFamily="2" charset="-78"/>
              <a:cs typeface="Alexandria" pitchFamily="2" charset="-78"/>
            </a:endParaRPr>
          </a:p>
        </p:txBody>
      </p:sp>
      <p:sp>
        <p:nvSpPr>
          <p:cNvPr id="26" name="TextBox 25">
            <a:extLst>
              <a:ext uri="{FF2B5EF4-FFF2-40B4-BE49-F238E27FC236}">
                <a16:creationId xmlns:a16="http://schemas.microsoft.com/office/drawing/2014/main" id="{C200EEBD-0CC2-BB47-AB02-2D01F9F457D0}"/>
              </a:ext>
            </a:extLst>
          </p:cNvPr>
          <p:cNvSpPr txBox="1"/>
          <p:nvPr/>
        </p:nvSpPr>
        <p:spPr>
          <a:xfrm>
            <a:off x="1065163" y="3871904"/>
            <a:ext cx="2449569" cy="1077218"/>
          </a:xfrm>
          <a:prstGeom prst="rect">
            <a:avLst/>
          </a:prstGeom>
          <a:noFill/>
        </p:spPr>
        <p:txBody>
          <a:bodyPr wrap="square" rtlCol="0">
            <a:spAutoFit/>
          </a:bodyPr>
          <a:lstStyle/>
          <a:p>
            <a:pPr marL="0" algn="ctr" defTabSz="914400" rtl="1" eaLnBrk="1" latinLnBrk="0" hangingPunct="1"/>
            <a:r>
              <a:rPr lang="ar-SA" sz="1600" dirty="0">
                <a:latin typeface="Alexandria" pitchFamily="2" charset="-78"/>
                <a:cs typeface="Alexandria" pitchFamily="2" charset="-78"/>
              </a:rPr>
              <a:t>   </a:t>
            </a:r>
            <a:r>
              <a:rPr lang="en-US" sz="1600" dirty="0">
                <a:latin typeface="Alexandria" pitchFamily="2" charset="-78"/>
                <a:cs typeface="Alexandria" pitchFamily="2" charset="-78"/>
              </a:rPr>
              <a:t>-</a:t>
            </a:r>
            <a:r>
              <a:rPr lang="ar-SA" sz="1600" dirty="0">
                <a:latin typeface="Alexandria" pitchFamily="2" charset="-78"/>
                <a:cs typeface="Alexandria" pitchFamily="2" charset="-78"/>
              </a:rPr>
              <a:t>المؤسسات في حالة </a:t>
            </a:r>
            <a:r>
              <a:rPr lang="en-US" sz="1600" dirty="0">
                <a:latin typeface="Alexandria" pitchFamily="2" charset="-78"/>
                <a:cs typeface="Alexandria" pitchFamily="2" charset="-78"/>
              </a:rPr>
              <a:t>B-2-B</a:t>
            </a:r>
          </a:p>
          <a:p>
            <a:pPr marL="0" algn="ctr" defTabSz="914400" rtl="1" eaLnBrk="1" latinLnBrk="0" hangingPunct="1"/>
            <a:r>
              <a:rPr lang="ar-SA" sz="1600" dirty="0">
                <a:latin typeface="Alexandria" pitchFamily="2" charset="-78"/>
                <a:cs typeface="Alexandria" pitchFamily="2" charset="-78"/>
              </a:rPr>
              <a:t>- المتبرعين في حالة المؤسسة غير الربحية</a:t>
            </a:r>
          </a:p>
        </p:txBody>
      </p:sp>
      <p:cxnSp>
        <p:nvCxnSpPr>
          <p:cNvPr id="27" name="Google Shape;908;p91">
            <a:extLst>
              <a:ext uri="{FF2B5EF4-FFF2-40B4-BE49-F238E27FC236}">
                <a16:creationId xmlns:a16="http://schemas.microsoft.com/office/drawing/2014/main" id="{50704B35-CA9C-E848-8331-F5E58FA2EE16}"/>
              </a:ext>
            </a:extLst>
          </p:cNvPr>
          <p:cNvCxnSpPr/>
          <p:nvPr/>
        </p:nvCxnSpPr>
        <p:spPr>
          <a:xfrm>
            <a:off x="9902428" y="5610239"/>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28" name="Google Shape;908;p91">
            <a:extLst>
              <a:ext uri="{FF2B5EF4-FFF2-40B4-BE49-F238E27FC236}">
                <a16:creationId xmlns:a16="http://schemas.microsoft.com/office/drawing/2014/main" id="{9489D3F5-27EA-9140-84B9-784EFFBD71F1}"/>
              </a:ext>
            </a:extLst>
          </p:cNvPr>
          <p:cNvCxnSpPr/>
          <p:nvPr/>
        </p:nvCxnSpPr>
        <p:spPr>
          <a:xfrm>
            <a:off x="6659158" y="5610231"/>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29" name="Google Shape;908;p91">
            <a:extLst>
              <a:ext uri="{FF2B5EF4-FFF2-40B4-BE49-F238E27FC236}">
                <a16:creationId xmlns:a16="http://schemas.microsoft.com/office/drawing/2014/main" id="{2F5CAB84-B0A9-874F-B0C1-205C9565B0D6}"/>
              </a:ext>
            </a:extLst>
          </p:cNvPr>
          <p:cNvCxnSpPr/>
          <p:nvPr/>
        </p:nvCxnSpPr>
        <p:spPr>
          <a:xfrm>
            <a:off x="3596858" y="5634048"/>
            <a:ext cx="0" cy="895200"/>
          </a:xfrm>
          <a:prstGeom prst="straightConnector1">
            <a:avLst/>
          </a:prstGeom>
          <a:noFill/>
          <a:ln w="9525" cap="flat" cmpd="sng">
            <a:solidFill>
              <a:schemeClr val="accent2"/>
            </a:solidFill>
            <a:prstDash val="solid"/>
            <a:round/>
            <a:headEnd type="none" w="med" len="med"/>
            <a:tailEnd type="none" w="med" len="med"/>
          </a:ln>
        </p:spPr>
      </p:cxnSp>
      <p:sp>
        <p:nvSpPr>
          <p:cNvPr id="30" name="TextBox 29">
            <a:extLst>
              <a:ext uri="{FF2B5EF4-FFF2-40B4-BE49-F238E27FC236}">
                <a16:creationId xmlns:a16="http://schemas.microsoft.com/office/drawing/2014/main" id="{1D066864-B861-8E4D-AF97-FCFE5AC45D4D}"/>
              </a:ext>
            </a:extLst>
          </p:cNvPr>
          <p:cNvSpPr txBox="1"/>
          <p:nvPr/>
        </p:nvSpPr>
        <p:spPr>
          <a:xfrm>
            <a:off x="7227339" y="5686425"/>
            <a:ext cx="2414444" cy="338554"/>
          </a:xfrm>
          <a:prstGeom prst="rect">
            <a:avLst/>
          </a:prstGeom>
          <a:noFill/>
        </p:spPr>
        <p:txBody>
          <a:bodyPr wrap="none" rtlCol="0">
            <a:spAutoFit/>
          </a:bodyPr>
          <a:lstStyle/>
          <a:p>
            <a:pPr marL="0" algn="ctr" defTabSz="914400" rtl="1" eaLnBrk="1" latinLnBrk="0" hangingPunct="1"/>
            <a:r>
              <a:rPr lang="ar-SA" sz="1600" dirty="0">
                <a:latin typeface="Alexandria" pitchFamily="2" charset="-78"/>
                <a:cs typeface="Alexandria" pitchFamily="2" charset="-78"/>
              </a:rPr>
              <a:t>الجمهور الحالي والمرتقب</a:t>
            </a:r>
            <a:endParaRPr lang="en-US" sz="1600" dirty="0">
              <a:latin typeface="Alexandria" pitchFamily="2" charset="-78"/>
              <a:cs typeface="Alexandria" pitchFamily="2" charset="-78"/>
            </a:endParaRPr>
          </a:p>
        </p:txBody>
      </p:sp>
      <p:sp>
        <p:nvSpPr>
          <p:cNvPr id="31" name="TextBox 30">
            <a:extLst>
              <a:ext uri="{FF2B5EF4-FFF2-40B4-BE49-F238E27FC236}">
                <a16:creationId xmlns:a16="http://schemas.microsoft.com/office/drawing/2014/main" id="{79C6C207-2297-B441-9EB6-3CB7CD385A71}"/>
              </a:ext>
            </a:extLst>
          </p:cNvPr>
          <p:cNvSpPr txBox="1"/>
          <p:nvPr/>
        </p:nvSpPr>
        <p:spPr>
          <a:xfrm>
            <a:off x="1481604" y="5643559"/>
            <a:ext cx="1649811" cy="338554"/>
          </a:xfrm>
          <a:prstGeom prst="rect">
            <a:avLst/>
          </a:prstGeom>
          <a:noFill/>
        </p:spPr>
        <p:txBody>
          <a:bodyPr wrap="none" rtlCol="0">
            <a:spAutoFit/>
          </a:bodyPr>
          <a:lstStyle/>
          <a:p>
            <a:pPr marL="0" algn="ctr" defTabSz="914400" rtl="1" eaLnBrk="1" latinLnBrk="0" hangingPunct="1"/>
            <a:r>
              <a:rPr lang="ar-SA" sz="1600" dirty="0">
                <a:latin typeface="Alexandria" pitchFamily="2" charset="-78"/>
                <a:cs typeface="Alexandria" pitchFamily="2" charset="-78"/>
              </a:rPr>
              <a:t>إدارات المؤسسة</a:t>
            </a:r>
            <a:endParaRPr lang="en-US" sz="1600" dirty="0">
              <a:latin typeface="Alexandria" pitchFamily="2" charset="-78"/>
              <a:cs typeface="Alexandria" pitchFamily="2" charset="-78"/>
            </a:endParaRPr>
          </a:p>
        </p:txBody>
      </p:sp>
      <p:pic>
        <p:nvPicPr>
          <p:cNvPr id="20" name="Graphic 21">
            <a:extLst>
              <a:ext uri="{FF2B5EF4-FFF2-40B4-BE49-F238E27FC236}">
                <a16:creationId xmlns:a16="http://schemas.microsoft.com/office/drawing/2014/main" id="{D9B5EEDF-D1D0-746C-FCE3-5EA3B7803E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43440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Google Shape;894;p91">
            <a:extLst>
              <a:ext uri="{FF2B5EF4-FFF2-40B4-BE49-F238E27FC236}">
                <a16:creationId xmlns:a16="http://schemas.microsoft.com/office/drawing/2014/main" id="{3445786F-CB3B-5642-9A20-681203098261}"/>
              </a:ext>
            </a:extLst>
          </p:cNvPr>
          <p:cNvSpPr/>
          <p:nvPr/>
        </p:nvSpPr>
        <p:spPr>
          <a:xfrm>
            <a:off x="1000125" y="3794492"/>
            <a:ext cx="11084465" cy="12612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2" name="Google Shape;894;p91">
            <a:extLst>
              <a:ext uri="{FF2B5EF4-FFF2-40B4-BE49-F238E27FC236}">
                <a16:creationId xmlns:a16="http://schemas.microsoft.com/office/drawing/2014/main" id="{0DD35BDC-BCE3-C441-AA4A-8633E029F33A}"/>
              </a:ext>
            </a:extLst>
          </p:cNvPr>
          <p:cNvSpPr/>
          <p:nvPr/>
        </p:nvSpPr>
        <p:spPr>
          <a:xfrm>
            <a:off x="1000125" y="2283675"/>
            <a:ext cx="11098755" cy="12612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dirty="0">
              <a:latin typeface="Alexandria" pitchFamily="2" charset="-78"/>
              <a:cs typeface="Alexandria" pitchFamily="2" charset="-78"/>
            </a:endParaRPr>
          </a:p>
        </p:txBody>
      </p:sp>
      <p:cxnSp>
        <p:nvCxnSpPr>
          <p:cNvPr id="13" name="Google Shape;908;p91">
            <a:extLst>
              <a:ext uri="{FF2B5EF4-FFF2-40B4-BE49-F238E27FC236}">
                <a16:creationId xmlns:a16="http://schemas.microsoft.com/office/drawing/2014/main" id="{F65213D8-A65D-3044-9173-3DF45D263357}"/>
              </a:ext>
            </a:extLst>
          </p:cNvPr>
          <p:cNvCxnSpPr/>
          <p:nvPr/>
        </p:nvCxnSpPr>
        <p:spPr>
          <a:xfrm>
            <a:off x="6663936" y="2486021"/>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14" name="Google Shape;908;p91">
            <a:extLst>
              <a:ext uri="{FF2B5EF4-FFF2-40B4-BE49-F238E27FC236}">
                <a16:creationId xmlns:a16="http://schemas.microsoft.com/office/drawing/2014/main" id="{E92C1FA9-48FE-AF4A-9885-4F7212E97928}"/>
              </a:ext>
            </a:extLst>
          </p:cNvPr>
          <p:cNvCxnSpPr/>
          <p:nvPr/>
        </p:nvCxnSpPr>
        <p:spPr>
          <a:xfrm>
            <a:off x="9935768" y="2486017"/>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15" name="Google Shape;908;p91">
            <a:extLst>
              <a:ext uri="{FF2B5EF4-FFF2-40B4-BE49-F238E27FC236}">
                <a16:creationId xmlns:a16="http://schemas.microsoft.com/office/drawing/2014/main" id="{B2A652CA-79C6-0744-9B61-5025338A162D}"/>
              </a:ext>
            </a:extLst>
          </p:cNvPr>
          <p:cNvCxnSpPr/>
          <p:nvPr/>
        </p:nvCxnSpPr>
        <p:spPr>
          <a:xfrm>
            <a:off x="6669877" y="3957629"/>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16" name="Google Shape;908;p91">
            <a:extLst>
              <a:ext uri="{FF2B5EF4-FFF2-40B4-BE49-F238E27FC236}">
                <a16:creationId xmlns:a16="http://schemas.microsoft.com/office/drawing/2014/main" id="{BA89AEF7-2C4D-D347-BD3B-38B0477CA5EA}"/>
              </a:ext>
            </a:extLst>
          </p:cNvPr>
          <p:cNvCxnSpPr/>
          <p:nvPr/>
        </p:nvCxnSpPr>
        <p:spPr>
          <a:xfrm>
            <a:off x="9921491" y="3971912"/>
            <a:ext cx="0" cy="895200"/>
          </a:xfrm>
          <a:prstGeom prst="straightConnector1">
            <a:avLst/>
          </a:prstGeom>
          <a:noFill/>
          <a:ln w="9525" cap="flat" cmpd="sng">
            <a:solidFill>
              <a:schemeClr val="accent2"/>
            </a:solidFill>
            <a:prstDash val="solid"/>
            <a:round/>
            <a:headEnd type="none" w="med" len="med"/>
            <a:tailEnd type="none" w="med" len="med"/>
          </a:ln>
        </p:spPr>
      </p:cxnSp>
      <p:sp>
        <p:nvSpPr>
          <p:cNvPr id="2" name="TextBox 1">
            <a:extLst>
              <a:ext uri="{FF2B5EF4-FFF2-40B4-BE49-F238E27FC236}">
                <a16:creationId xmlns:a16="http://schemas.microsoft.com/office/drawing/2014/main" id="{3A4B813A-4CBB-9D46-8527-2650CD236001}"/>
              </a:ext>
            </a:extLst>
          </p:cNvPr>
          <p:cNvSpPr txBox="1"/>
          <p:nvPr/>
        </p:nvSpPr>
        <p:spPr>
          <a:xfrm>
            <a:off x="2957509" y="1241401"/>
            <a:ext cx="5815013" cy="707886"/>
          </a:xfrm>
          <a:prstGeom prst="rect">
            <a:avLst/>
          </a:prstGeom>
          <a:noFill/>
        </p:spPr>
        <p:txBody>
          <a:bodyPr wrap="square" rtlCol="0">
            <a:spAutoFit/>
          </a:bodyPr>
          <a:lstStyle/>
          <a:p>
            <a:pPr marL="0" algn="ctr" defTabSz="914400" rtl="1" eaLnBrk="1" latinLnBrk="0" hangingPunct="1"/>
            <a:r>
              <a:rPr lang="ar-SA" sz="2000" b="1" dirty="0">
                <a:solidFill>
                  <a:srgbClr val="00AEEF"/>
                </a:solidFill>
                <a:latin typeface="Alexandria" pitchFamily="2" charset="-78"/>
                <a:cs typeface="Alexandria" pitchFamily="2" charset="-78"/>
              </a:rPr>
              <a:t>العلاقات العامة – التسويق – الإعلان </a:t>
            </a:r>
          </a:p>
          <a:p>
            <a:pPr marL="0" algn="ctr" defTabSz="914400" rtl="1" eaLnBrk="1" latinLnBrk="0" hangingPunct="1"/>
            <a:r>
              <a:rPr lang="ar-SA" sz="2000" b="1" dirty="0">
                <a:solidFill>
                  <a:srgbClr val="00AEEF"/>
                </a:solidFill>
                <a:latin typeface="Alexandria" pitchFamily="2" charset="-78"/>
                <a:cs typeface="Alexandria" pitchFamily="2" charset="-78"/>
              </a:rPr>
              <a:t>وفقا للنجاح المطلوب</a:t>
            </a:r>
            <a:endParaRPr lang="en-US" sz="2000" b="1" dirty="0">
              <a:solidFill>
                <a:srgbClr val="00AEEF"/>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C5951366-E51A-2842-B26F-644938F6DBD7}"/>
              </a:ext>
            </a:extLst>
          </p:cNvPr>
          <p:cNvSpPr txBox="1"/>
          <p:nvPr/>
        </p:nvSpPr>
        <p:spPr>
          <a:xfrm>
            <a:off x="9960722" y="2786053"/>
            <a:ext cx="2026517" cy="369332"/>
          </a:xfrm>
          <a:prstGeom prst="rect">
            <a:avLst/>
          </a:prstGeom>
          <a:noFill/>
        </p:spPr>
        <p:txBody>
          <a:bodyPr wrap="none" rtlCol="0">
            <a:spAutoFit/>
          </a:bodyPr>
          <a:lstStyle/>
          <a:p>
            <a:pPr marL="0" algn="r" defTabSz="914400" rtl="1" eaLnBrk="1" latinLnBrk="0" hangingPunct="1"/>
            <a:r>
              <a:rPr lang="ar-SA" b="1" dirty="0">
                <a:solidFill>
                  <a:srgbClr val="00AEEF"/>
                </a:solidFill>
                <a:latin typeface="Alexandria" pitchFamily="2" charset="-78"/>
                <a:cs typeface="Alexandria" pitchFamily="2" charset="-78"/>
              </a:rPr>
              <a:t>العلاقات العامة </a:t>
            </a:r>
            <a:endParaRPr lang="en-US" b="1" dirty="0">
              <a:solidFill>
                <a:srgbClr val="00AEEF"/>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128CA8F7-BCA4-4741-B0E5-E2A6A106BD29}"/>
              </a:ext>
            </a:extLst>
          </p:cNvPr>
          <p:cNvSpPr txBox="1"/>
          <p:nvPr/>
        </p:nvSpPr>
        <p:spPr>
          <a:xfrm>
            <a:off x="10391988" y="5893971"/>
            <a:ext cx="1149674" cy="369332"/>
          </a:xfrm>
          <a:prstGeom prst="rect">
            <a:avLst/>
          </a:prstGeom>
          <a:noFill/>
        </p:spPr>
        <p:txBody>
          <a:bodyPr wrap="none" rtlCol="0">
            <a:spAutoFit/>
          </a:bodyPr>
          <a:lstStyle/>
          <a:p>
            <a:pPr marL="0" algn="r" defTabSz="914400" rtl="1" eaLnBrk="1" latinLnBrk="0" hangingPunct="1"/>
            <a:r>
              <a:rPr lang="ar-SA" b="1" dirty="0">
                <a:solidFill>
                  <a:srgbClr val="00AEEF"/>
                </a:solidFill>
                <a:latin typeface="Alexandria" pitchFamily="2" charset="-78"/>
                <a:cs typeface="Alexandria" pitchFamily="2" charset="-78"/>
              </a:rPr>
              <a:t>التسويق</a:t>
            </a:r>
            <a:endParaRPr lang="en-US" b="1" dirty="0">
              <a:solidFill>
                <a:srgbClr val="00AEEF"/>
              </a:solidFill>
              <a:latin typeface="Alexandria" pitchFamily="2" charset="-78"/>
              <a:cs typeface="Alexandria" pitchFamily="2" charset="-78"/>
            </a:endParaRPr>
          </a:p>
        </p:txBody>
      </p:sp>
      <p:sp>
        <p:nvSpPr>
          <p:cNvPr id="5" name="TextBox 4">
            <a:extLst>
              <a:ext uri="{FF2B5EF4-FFF2-40B4-BE49-F238E27FC236}">
                <a16:creationId xmlns:a16="http://schemas.microsoft.com/office/drawing/2014/main" id="{8EE11011-911A-3E49-B7A5-BFE8C4A56848}"/>
              </a:ext>
            </a:extLst>
          </p:cNvPr>
          <p:cNvSpPr txBox="1"/>
          <p:nvPr/>
        </p:nvSpPr>
        <p:spPr>
          <a:xfrm>
            <a:off x="6685401" y="2600318"/>
            <a:ext cx="3071738" cy="584775"/>
          </a:xfrm>
          <a:prstGeom prst="rect">
            <a:avLst/>
          </a:prstGeom>
          <a:noFill/>
        </p:spPr>
        <p:txBody>
          <a:bodyPr wrap="square" rtlCol="0">
            <a:spAutoFit/>
          </a:bodyPr>
          <a:lstStyle/>
          <a:p>
            <a:pPr marL="0" algn="ctr" defTabSz="914400" rtl="1" eaLnBrk="1" latinLnBrk="0" hangingPunct="1"/>
            <a:r>
              <a:rPr lang="ar-SA" sz="1600" dirty="0">
                <a:latin typeface="Alexandria" pitchFamily="2" charset="-78"/>
                <a:cs typeface="Alexandria" pitchFamily="2" charset="-78"/>
              </a:rPr>
              <a:t>وصول المعلومات للجمهور </a:t>
            </a:r>
          </a:p>
          <a:p>
            <a:pPr marL="0" algn="ctr" defTabSz="914400" rtl="1" eaLnBrk="1" latinLnBrk="0" hangingPunct="1"/>
            <a:r>
              <a:rPr lang="ar-SA" sz="1600" dirty="0">
                <a:latin typeface="Alexandria" pitchFamily="2" charset="-78"/>
                <a:cs typeface="Alexandria" pitchFamily="2" charset="-78"/>
              </a:rPr>
              <a:t>وتفاعله معها</a:t>
            </a:r>
          </a:p>
        </p:txBody>
      </p:sp>
      <p:sp>
        <p:nvSpPr>
          <p:cNvPr id="17" name="TextBox 16">
            <a:extLst>
              <a:ext uri="{FF2B5EF4-FFF2-40B4-BE49-F238E27FC236}">
                <a16:creationId xmlns:a16="http://schemas.microsoft.com/office/drawing/2014/main" id="{970EB4BB-8592-414F-BD4E-5A95133AB1D5}"/>
              </a:ext>
            </a:extLst>
          </p:cNvPr>
          <p:cNvSpPr txBox="1"/>
          <p:nvPr/>
        </p:nvSpPr>
        <p:spPr>
          <a:xfrm>
            <a:off x="6685401" y="4080245"/>
            <a:ext cx="3136819" cy="830997"/>
          </a:xfrm>
          <a:prstGeom prst="rect">
            <a:avLst/>
          </a:prstGeom>
          <a:noFill/>
        </p:spPr>
        <p:txBody>
          <a:bodyPr wrap="square" rtlCol="0">
            <a:spAutoFit/>
          </a:bodyPr>
          <a:lstStyle/>
          <a:p>
            <a:pPr marL="0" algn="ctr" defTabSz="914400" rtl="1" eaLnBrk="1" latinLnBrk="0" hangingPunct="1"/>
            <a:r>
              <a:rPr lang="ar-SA" sz="1600" dirty="0">
                <a:latin typeface="Alexandria" pitchFamily="2" charset="-78"/>
                <a:cs typeface="Alexandria" pitchFamily="2" charset="-78"/>
              </a:rPr>
              <a:t>تحقيق المبيعات المطلوبة والربح</a:t>
            </a:r>
          </a:p>
          <a:p>
            <a:pPr marL="0" algn="ctr" defTabSz="914400" rtl="1" eaLnBrk="1" latinLnBrk="0" hangingPunct="1"/>
            <a:r>
              <a:rPr lang="ar-SA" sz="1600" dirty="0">
                <a:latin typeface="Alexandria" pitchFamily="2" charset="-78"/>
                <a:cs typeface="Alexandria" pitchFamily="2" charset="-78"/>
              </a:rPr>
              <a:t>التغطية الاعلانية الواسعة</a:t>
            </a:r>
          </a:p>
          <a:p>
            <a:pPr marL="0" algn="ctr" defTabSz="914400" rtl="1" eaLnBrk="1" latinLnBrk="0" hangingPunct="1"/>
            <a:endParaRPr lang="en-US" sz="1600" dirty="0">
              <a:latin typeface="Alexandria" pitchFamily="2" charset="-78"/>
              <a:cs typeface="Alexandria" pitchFamily="2" charset="-78"/>
            </a:endParaRPr>
          </a:p>
        </p:txBody>
      </p:sp>
      <p:sp>
        <p:nvSpPr>
          <p:cNvPr id="18" name="TextBox 17">
            <a:extLst>
              <a:ext uri="{FF2B5EF4-FFF2-40B4-BE49-F238E27FC236}">
                <a16:creationId xmlns:a16="http://schemas.microsoft.com/office/drawing/2014/main" id="{2F3D6CEB-ACE6-1745-8C5D-1BDD88714126}"/>
              </a:ext>
            </a:extLst>
          </p:cNvPr>
          <p:cNvSpPr txBox="1"/>
          <p:nvPr/>
        </p:nvSpPr>
        <p:spPr>
          <a:xfrm>
            <a:off x="4240299" y="5693944"/>
            <a:ext cx="2262158" cy="338554"/>
          </a:xfrm>
          <a:prstGeom prst="rect">
            <a:avLst/>
          </a:prstGeom>
          <a:noFill/>
        </p:spPr>
        <p:txBody>
          <a:bodyPr wrap="none" rtlCol="0">
            <a:spAutoFit/>
          </a:bodyPr>
          <a:lstStyle/>
          <a:p>
            <a:pPr algn="ctr" rtl="1"/>
            <a:r>
              <a:rPr lang="ar-SA" sz="1600" dirty="0">
                <a:latin typeface="Alexandria" pitchFamily="2" charset="-78"/>
                <a:cs typeface="Alexandria" pitchFamily="2" charset="-78"/>
              </a:rPr>
              <a:t>الوعي بالعلامة التجارية</a:t>
            </a:r>
            <a:endParaRPr lang="en-US" sz="1600" dirty="0">
              <a:latin typeface="Alexandria" pitchFamily="2" charset="-78"/>
              <a:cs typeface="Alexandria" pitchFamily="2" charset="-78"/>
            </a:endParaRPr>
          </a:p>
        </p:txBody>
      </p:sp>
      <p:sp>
        <p:nvSpPr>
          <p:cNvPr id="19" name="TextBox 18">
            <a:extLst>
              <a:ext uri="{FF2B5EF4-FFF2-40B4-BE49-F238E27FC236}">
                <a16:creationId xmlns:a16="http://schemas.microsoft.com/office/drawing/2014/main" id="{49334864-717E-FD4C-A499-C4A6B155D94B}"/>
              </a:ext>
            </a:extLst>
          </p:cNvPr>
          <p:cNvSpPr txBox="1"/>
          <p:nvPr/>
        </p:nvSpPr>
        <p:spPr>
          <a:xfrm>
            <a:off x="3740631" y="2357428"/>
            <a:ext cx="2833129" cy="1077218"/>
          </a:xfrm>
          <a:prstGeom prst="rect">
            <a:avLst/>
          </a:prstGeom>
          <a:noFill/>
        </p:spPr>
        <p:txBody>
          <a:bodyPr wrap="square" rtlCol="0">
            <a:spAutoFit/>
          </a:bodyPr>
          <a:lstStyle/>
          <a:p>
            <a:pPr marL="0" algn="ctr" defTabSz="914400" rtl="1" eaLnBrk="1" latinLnBrk="0" hangingPunct="1"/>
            <a:r>
              <a:rPr lang="ar-SA" sz="1600" dirty="0">
                <a:latin typeface="Alexandria" pitchFamily="2" charset="-78"/>
                <a:cs typeface="Alexandria" pitchFamily="2" charset="-78"/>
              </a:rPr>
              <a:t>كسب وسائل الاعلام وبناء </a:t>
            </a:r>
          </a:p>
          <a:p>
            <a:pPr marL="0" algn="ctr" defTabSz="914400" rtl="1" eaLnBrk="1" latinLnBrk="0" hangingPunct="1"/>
            <a:r>
              <a:rPr lang="ar-SA" sz="1600" dirty="0">
                <a:latin typeface="Alexandria" pitchFamily="2" charset="-78"/>
                <a:cs typeface="Alexandria" pitchFamily="2" charset="-78"/>
              </a:rPr>
              <a:t>علاقات طيبة</a:t>
            </a:r>
          </a:p>
          <a:p>
            <a:pPr marL="0" algn="ctr" defTabSz="914400" rtl="1" eaLnBrk="1" latinLnBrk="0" hangingPunct="1"/>
            <a:r>
              <a:rPr lang="ar-SA" sz="1600" dirty="0">
                <a:latin typeface="Alexandria" pitchFamily="2" charset="-78"/>
                <a:cs typeface="Alexandria" pitchFamily="2" charset="-78"/>
              </a:rPr>
              <a:t>ذكر أنشطة المؤسسة في العديد من وسائل الاعلام</a:t>
            </a:r>
            <a:endParaRPr lang="en-US" sz="1600" dirty="0">
              <a:latin typeface="Alexandria" pitchFamily="2" charset="-78"/>
              <a:cs typeface="Alexandria" pitchFamily="2" charset="-78"/>
            </a:endParaRPr>
          </a:p>
        </p:txBody>
      </p:sp>
      <p:sp>
        <p:nvSpPr>
          <p:cNvPr id="21" name="Google Shape;894;p91">
            <a:extLst>
              <a:ext uri="{FF2B5EF4-FFF2-40B4-BE49-F238E27FC236}">
                <a16:creationId xmlns:a16="http://schemas.microsoft.com/office/drawing/2014/main" id="{1F1006DE-3EF0-124D-B1FC-D05B9C669E87}"/>
              </a:ext>
            </a:extLst>
          </p:cNvPr>
          <p:cNvSpPr/>
          <p:nvPr/>
        </p:nvSpPr>
        <p:spPr>
          <a:xfrm>
            <a:off x="1000125" y="5393606"/>
            <a:ext cx="11098755" cy="12612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cxnSp>
        <p:nvCxnSpPr>
          <p:cNvPr id="22" name="Google Shape;908;p91">
            <a:extLst>
              <a:ext uri="{FF2B5EF4-FFF2-40B4-BE49-F238E27FC236}">
                <a16:creationId xmlns:a16="http://schemas.microsoft.com/office/drawing/2014/main" id="{A4676A00-8625-9340-8F3C-C4FDD79F4CC5}"/>
              </a:ext>
            </a:extLst>
          </p:cNvPr>
          <p:cNvCxnSpPr/>
          <p:nvPr/>
        </p:nvCxnSpPr>
        <p:spPr>
          <a:xfrm>
            <a:off x="3587353" y="2438389"/>
            <a:ext cx="0" cy="895200"/>
          </a:xfrm>
          <a:prstGeom prst="straightConnector1">
            <a:avLst/>
          </a:prstGeom>
          <a:noFill/>
          <a:ln w="9525" cap="flat" cmpd="sng">
            <a:solidFill>
              <a:schemeClr val="accent2"/>
            </a:solidFill>
            <a:prstDash val="solid"/>
            <a:round/>
            <a:headEnd type="none" w="med" len="med"/>
            <a:tailEnd type="none" w="med" len="med"/>
          </a:ln>
        </p:spPr>
      </p:cxnSp>
      <p:sp>
        <p:nvSpPr>
          <p:cNvPr id="10" name="TextBox 9">
            <a:extLst>
              <a:ext uri="{FF2B5EF4-FFF2-40B4-BE49-F238E27FC236}">
                <a16:creationId xmlns:a16="http://schemas.microsoft.com/office/drawing/2014/main" id="{7D8B18C2-B100-3442-B740-43A5F60B4ECF}"/>
              </a:ext>
            </a:extLst>
          </p:cNvPr>
          <p:cNvSpPr txBox="1"/>
          <p:nvPr/>
        </p:nvSpPr>
        <p:spPr>
          <a:xfrm>
            <a:off x="1442884" y="2600320"/>
            <a:ext cx="1854995" cy="584775"/>
          </a:xfrm>
          <a:prstGeom prst="rect">
            <a:avLst/>
          </a:prstGeom>
          <a:noFill/>
        </p:spPr>
        <p:txBody>
          <a:bodyPr wrap="none" rtlCol="0">
            <a:spAutoFit/>
          </a:bodyPr>
          <a:lstStyle/>
          <a:p>
            <a:pPr marL="0" algn="ctr" defTabSz="914400" rtl="1" eaLnBrk="1" latinLnBrk="0" hangingPunct="1"/>
            <a:r>
              <a:rPr lang="ar-SA" sz="1600" dirty="0">
                <a:latin typeface="Alexandria" pitchFamily="2" charset="-78"/>
                <a:cs typeface="Alexandria" pitchFamily="2" charset="-78"/>
              </a:rPr>
              <a:t>الحصول على جوائز</a:t>
            </a:r>
          </a:p>
          <a:p>
            <a:pPr marL="0" algn="ctr" defTabSz="914400" rtl="1" eaLnBrk="1" latinLnBrk="0" hangingPunct="1"/>
            <a:r>
              <a:rPr lang="ar-SA" sz="1600" dirty="0" err="1">
                <a:latin typeface="Alexandria" pitchFamily="2" charset="-78"/>
                <a:cs typeface="Alexandria" pitchFamily="2" charset="-78"/>
              </a:rPr>
              <a:t>وتكريمات</a:t>
            </a:r>
            <a:endParaRPr lang="en-US" sz="1600" dirty="0">
              <a:latin typeface="Alexandria" pitchFamily="2" charset="-78"/>
              <a:cs typeface="Alexandria" pitchFamily="2" charset="-78"/>
            </a:endParaRPr>
          </a:p>
        </p:txBody>
      </p:sp>
      <p:cxnSp>
        <p:nvCxnSpPr>
          <p:cNvPr id="23" name="Google Shape;908;p91">
            <a:extLst>
              <a:ext uri="{FF2B5EF4-FFF2-40B4-BE49-F238E27FC236}">
                <a16:creationId xmlns:a16="http://schemas.microsoft.com/office/drawing/2014/main" id="{1D1DF118-AEED-274E-B965-E6027C2D2E99}"/>
              </a:ext>
            </a:extLst>
          </p:cNvPr>
          <p:cNvCxnSpPr/>
          <p:nvPr/>
        </p:nvCxnSpPr>
        <p:spPr>
          <a:xfrm>
            <a:off x="3601640" y="4038584"/>
            <a:ext cx="0" cy="895200"/>
          </a:xfrm>
          <a:prstGeom prst="straightConnector1">
            <a:avLst/>
          </a:prstGeom>
          <a:noFill/>
          <a:ln w="9525" cap="flat" cmpd="sng">
            <a:solidFill>
              <a:schemeClr val="accent2"/>
            </a:solidFill>
            <a:prstDash val="solid"/>
            <a:round/>
            <a:headEnd type="none" w="med" len="med"/>
            <a:tailEnd type="none" w="med" len="med"/>
          </a:ln>
        </p:spPr>
      </p:cxnSp>
      <p:sp>
        <p:nvSpPr>
          <p:cNvPr id="24" name="TextBox 23">
            <a:extLst>
              <a:ext uri="{FF2B5EF4-FFF2-40B4-BE49-F238E27FC236}">
                <a16:creationId xmlns:a16="http://schemas.microsoft.com/office/drawing/2014/main" id="{3BF69CE7-E26F-2743-877A-58A0E749EE9C}"/>
              </a:ext>
            </a:extLst>
          </p:cNvPr>
          <p:cNvSpPr txBox="1"/>
          <p:nvPr/>
        </p:nvSpPr>
        <p:spPr>
          <a:xfrm>
            <a:off x="10391942" y="4277715"/>
            <a:ext cx="965329" cy="369332"/>
          </a:xfrm>
          <a:prstGeom prst="rect">
            <a:avLst/>
          </a:prstGeom>
          <a:noFill/>
        </p:spPr>
        <p:txBody>
          <a:bodyPr wrap="none" rtlCol="0">
            <a:spAutoFit/>
          </a:bodyPr>
          <a:lstStyle/>
          <a:p>
            <a:pPr algn="r" rtl="1"/>
            <a:r>
              <a:rPr lang="ar-SA" b="1" dirty="0">
                <a:solidFill>
                  <a:srgbClr val="00AEEF"/>
                </a:solidFill>
                <a:latin typeface="Alexandria" pitchFamily="2" charset="-78"/>
                <a:cs typeface="Alexandria" pitchFamily="2" charset="-78"/>
              </a:rPr>
              <a:t>الاعلان</a:t>
            </a:r>
            <a:endParaRPr lang="en-US" b="1" dirty="0">
              <a:solidFill>
                <a:srgbClr val="00AEEF"/>
              </a:solidFill>
              <a:latin typeface="Alexandria" pitchFamily="2" charset="-78"/>
              <a:cs typeface="Alexandria" pitchFamily="2" charset="-78"/>
            </a:endParaRPr>
          </a:p>
        </p:txBody>
      </p:sp>
      <p:sp>
        <p:nvSpPr>
          <p:cNvPr id="25" name="TextBox 24">
            <a:extLst>
              <a:ext uri="{FF2B5EF4-FFF2-40B4-BE49-F238E27FC236}">
                <a16:creationId xmlns:a16="http://schemas.microsoft.com/office/drawing/2014/main" id="{D3F3235C-5379-D341-B3DF-0AE204624F2F}"/>
              </a:ext>
            </a:extLst>
          </p:cNvPr>
          <p:cNvSpPr txBox="1"/>
          <p:nvPr/>
        </p:nvSpPr>
        <p:spPr>
          <a:xfrm>
            <a:off x="4095782" y="4071935"/>
            <a:ext cx="2262158" cy="338554"/>
          </a:xfrm>
          <a:prstGeom prst="rect">
            <a:avLst/>
          </a:prstGeom>
          <a:noFill/>
        </p:spPr>
        <p:txBody>
          <a:bodyPr wrap="none" rtlCol="0">
            <a:spAutoFit/>
          </a:bodyPr>
          <a:lstStyle/>
          <a:p>
            <a:pPr marL="0" algn="r" defTabSz="914400" rtl="1" eaLnBrk="1" latinLnBrk="0" hangingPunct="1"/>
            <a:r>
              <a:rPr lang="ar-SA" sz="1600" dirty="0">
                <a:latin typeface="Alexandria" pitchFamily="2" charset="-78"/>
                <a:cs typeface="Alexandria" pitchFamily="2" charset="-78"/>
              </a:rPr>
              <a:t>الوعي بالعلامة التجارية</a:t>
            </a:r>
            <a:endParaRPr lang="en-US" sz="1600" dirty="0">
              <a:latin typeface="Alexandria" pitchFamily="2" charset="-78"/>
              <a:cs typeface="Alexandria" pitchFamily="2" charset="-78"/>
            </a:endParaRPr>
          </a:p>
        </p:txBody>
      </p:sp>
      <p:sp>
        <p:nvSpPr>
          <p:cNvPr id="26" name="TextBox 25">
            <a:extLst>
              <a:ext uri="{FF2B5EF4-FFF2-40B4-BE49-F238E27FC236}">
                <a16:creationId xmlns:a16="http://schemas.microsoft.com/office/drawing/2014/main" id="{C200EEBD-0CC2-BB47-AB02-2D01F9F457D0}"/>
              </a:ext>
            </a:extLst>
          </p:cNvPr>
          <p:cNvSpPr txBox="1"/>
          <p:nvPr/>
        </p:nvSpPr>
        <p:spPr>
          <a:xfrm>
            <a:off x="1065163" y="4143368"/>
            <a:ext cx="2449569" cy="338554"/>
          </a:xfrm>
          <a:prstGeom prst="rect">
            <a:avLst/>
          </a:prstGeom>
          <a:noFill/>
        </p:spPr>
        <p:txBody>
          <a:bodyPr wrap="square" rtlCol="0">
            <a:spAutoFit/>
          </a:bodyPr>
          <a:lstStyle/>
          <a:p>
            <a:pPr marL="0" algn="ctr" defTabSz="914400" rtl="1" eaLnBrk="1" latinLnBrk="0" hangingPunct="1"/>
            <a:r>
              <a:rPr lang="ar-SA" sz="1600" dirty="0">
                <a:latin typeface="Alexandria" pitchFamily="2" charset="-78"/>
                <a:cs typeface="Alexandria" pitchFamily="2" charset="-78"/>
              </a:rPr>
              <a:t>تفاعل العميل </a:t>
            </a:r>
          </a:p>
        </p:txBody>
      </p:sp>
      <p:cxnSp>
        <p:nvCxnSpPr>
          <p:cNvPr id="27" name="Google Shape;908;p91">
            <a:extLst>
              <a:ext uri="{FF2B5EF4-FFF2-40B4-BE49-F238E27FC236}">
                <a16:creationId xmlns:a16="http://schemas.microsoft.com/office/drawing/2014/main" id="{50704B35-CA9C-E848-8331-F5E58FA2EE16}"/>
              </a:ext>
            </a:extLst>
          </p:cNvPr>
          <p:cNvCxnSpPr/>
          <p:nvPr/>
        </p:nvCxnSpPr>
        <p:spPr>
          <a:xfrm>
            <a:off x="9902428" y="5610239"/>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28" name="Google Shape;908;p91">
            <a:extLst>
              <a:ext uri="{FF2B5EF4-FFF2-40B4-BE49-F238E27FC236}">
                <a16:creationId xmlns:a16="http://schemas.microsoft.com/office/drawing/2014/main" id="{9489D3F5-27EA-9140-84B9-784EFFBD71F1}"/>
              </a:ext>
            </a:extLst>
          </p:cNvPr>
          <p:cNvCxnSpPr/>
          <p:nvPr/>
        </p:nvCxnSpPr>
        <p:spPr>
          <a:xfrm>
            <a:off x="6659158" y="5610231"/>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29" name="Google Shape;908;p91">
            <a:extLst>
              <a:ext uri="{FF2B5EF4-FFF2-40B4-BE49-F238E27FC236}">
                <a16:creationId xmlns:a16="http://schemas.microsoft.com/office/drawing/2014/main" id="{2F5CAB84-B0A9-874F-B0C1-205C9565B0D6}"/>
              </a:ext>
            </a:extLst>
          </p:cNvPr>
          <p:cNvCxnSpPr/>
          <p:nvPr/>
        </p:nvCxnSpPr>
        <p:spPr>
          <a:xfrm>
            <a:off x="3596858" y="5634048"/>
            <a:ext cx="0" cy="895200"/>
          </a:xfrm>
          <a:prstGeom prst="straightConnector1">
            <a:avLst/>
          </a:prstGeom>
          <a:noFill/>
          <a:ln w="9525" cap="flat" cmpd="sng">
            <a:solidFill>
              <a:schemeClr val="accent2"/>
            </a:solidFill>
            <a:prstDash val="solid"/>
            <a:round/>
            <a:headEnd type="none" w="med" len="med"/>
            <a:tailEnd type="none" w="med" len="med"/>
          </a:ln>
        </p:spPr>
      </p:cxnSp>
      <p:sp>
        <p:nvSpPr>
          <p:cNvPr id="30" name="TextBox 29">
            <a:extLst>
              <a:ext uri="{FF2B5EF4-FFF2-40B4-BE49-F238E27FC236}">
                <a16:creationId xmlns:a16="http://schemas.microsoft.com/office/drawing/2014/main" id="{1D066864-B861-8E4D-AF97-FCFE5AC45D4D}"/>
              </a:ext>
            </a:extLst>
          </p:cNvPr>
          <p:cNvSpPr txBox="1"/>
          <p:nvPr/>
        </p:nvSpPr>
        <p:spPr>
          <a:xfrm>
            <a:off x="8142655" y="5686425"/>
            <a:ext cx="583814" cy="338554"/>
          </a:xfrm>
          <a:prstGeom prst="rect">
            <a:avLst/>
          </a:prstGeom>
          <a:noFill/>
        </p:spPr>
        <p:txBody>
          <a:bodyPr wrap="none" rtlCol="0">
            <a:spAutoFit/>
          </a:bodyPr>
          <a:lstStyle/>
          <a:p>
            <a:pPr marL="0" algn="ctr" defTabSz="914400" rtl="1" eaLnBrk="1" latinLnBrk="0" hangingPunct="1"/>
            <a:r>
              <a:rPr lang="ar-SA" sz="1600" dirty="0">
                <a:latin typeface="Alexandria" pitchFamily="2" charset="-78"/>
                <a:cs typeface="Alexandria" pitchFamily="2" charset="-78"/>
              </a:rPr>
              <a:t>الربح</a:t>
            </a:r>
            <a:endParaRPr lang="en-US" sz="1600" dirty="0">
              <a:latin typeface="Alexandria" pitchFamily="2" charset="-78"/>
              <a:cs typeface="Alexandria" pitchFamily="2" charset="-78"/>
            </a:endParaRPr>
          </a:p>
        </p:txBody>
      </p:sp>
      <p:sp>
        <p:nvSpPr>
          <p:cNvPr id="31" name="TextBox 30">
            <a:extLst>
              <a:ext uri="{FF2B5EF4-FFF2-40B4-BE49-F238E27FC236}">
                <a16:creationId xmlns:a16="http://schemas.microsoft.com/office/drawing/2014/main" id="{79C6C207-2297-B441-9EB6-3CB7CD385A71}"/>
              </a:ext>
            </a:extLst>
          </p:cNvPr>
          <p:cNvSpPr txBox="1"/>
          <p:nvPr/>
        </p:nvSpPr>
        <p:spPr>
          <a:xfrm>
            <a:off x="1297263" y="5643559"/>
            <a:ext cx="2018501" cy="338554"/>
          </a:xfrm>
          <a:prstGeom prst="rect">
            <a:avLst/>
          </a:prstGeom>
          <a:noFill/>
        </p:spPr>
        <p:txBody>
          <a:bodyPr wrap="none" rtlCol="0">
            <a:spAutoFit/>
          </a:bodyPr>
          <a:lstStyle/>
          <a:p>
            <a:pPr marL="0" algn="ctr" defTabSz="914400" rtl="1" eaLnBrk="1" latinLnBrk="0" hangingPunct="1"/>
            <a:r>
              <a:rPr lang="ar-SA" sz="1600" dirty="0">
                <a:latin typeface="Alexandria" pitchFamily="2" charset="-78"/>
                <a:cs typeface="Alexandria" pitchFamily="2" charset="-78"/>
              </a:rPr>
              <a:t>دخول أسواق جديدة</a:t>
            </a:r>
            <a:endParaRPr lang="en-US" sz="1600" dirty="0">
              <a:latin typeface="Alexandria" pitchFamily="2" charset="-78"/>
              <a:cs typeface="Alexandria" pitchFamily="2" charset="-78"/>
            </a:endParaRPr>
          </a:p>
        </p:txBody>
      </p:sp>
      <p:pic>
        <p:nvPicPr>
          <p:cNvPr id="20" name="Graphic 21">
            <a:extLst>
              <a:ext uri="{FF2B5EF4-FFF2-40B4-BE49-F238E27FC236}">
                <a16:creationId xmlns:a16="http://schemas.microsoft.com/office/drawing/2014/main" id="{D32DE54E-7101-D063-F4FC-CDBEA8A30E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304588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Google Shape;894;p91">
            <a:extLst>
              <a:ext uri="{FF2B5EF4-FFF2-40B4-BE49-F238E27FC236}">
                <a16:creationId xmlns:a16="http://schemas.microsoft.com/office/drawing/2014/main" id="{3445786F-CB3B-5642-9A20-681203098261}"/>
              </a:ext>
            </a:extLst>
          </p:cNvPr>
          <p:cNvSpPr/>
          <p:nvPr/>
        </p:nvSpPr>
        <p:spPr>
          <a:xfrm>
            <a:off x="1000125" y="3794492"/>
            <a:ext cx="11084465" cy="12612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2" name="Google Shape;894;p91">
            <a:extLst>
              <a:ext uri="{FF2B5EF4-FFF2-40B4-BE49-F238E27FC236}">
                <a16:creationId xmlns:a16="http://schemas.microsoft.com/office/drawing/2014/main" id="{0DD35BDC-BCE3-C441-AA4A-8633E029F33A}"/>
              </a:ext>
            </a:extLst>
          </p:cNvPr>
          <p:cNvSpPr/>
          <p:nvPr/>
        </p:nvSpPr>
        <p:spPr>
          <a:xfrm>
            <a:off x="1000125" y="2283675"/>
            <a:ext cx="11098755" cy="12612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cxnSp>
        <p:nvCxnSpPr>
          <p:cNvPr id="13" name="Google Shape;908;p91">
            <a:extLst>
              <a:ext uri="{FF2B5EF4-FFF2-40B4-BE49-F238E27FC236}">
                <a16:creationId xmlns:a16="http://schemas.microsoft.com/office/drawing/2014/main" id="{F65213D8-A65D-3044-9173-3DF45D263357}"/>
              </a:ext>
            </a:extLst>
          </p:cNvPr>
          <p:cNvCxnSpPr/>
          <p:nvPr/>
        </p:nvCxnSpPr>
        <p:spPr>
          <a:xfrm>
            <a:off x="6663936" y="2486021"/>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14" name="Google Shape;908;p91">
            <a:extLst>
              <a:ext uri="{FF2B5EF4-FFF2-40B4-BE49-F238E27FC236}">
                <a16:creationId xmlns:a16="http://schemas.microsoft.com/office/drawing/2014/main" id="{E92C1FA9-48FE-AF4A-9885-4F7212E97928}"/>
              </a:ext>
            </a:extLst>
          </p:cNvPr>
          <p:cNvCxnSpPr/>
          <p:nvPr/>
        </p:nvCxnSpPr>
        <p:spPr>
          <a:xfrm>
            <a:off x="9935768" y="2486017"/>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15" name="Google Shape;908;p91">
            <a:extLst>
              <a:ext uri="{FF2B5EF4-FFF2-40B4-BE49-F238E27FC236}">
                <a16:creationId xmlns:a16="http://schemas.microsoft.com/office/drawing/2014/main" id="{B2A652CA-79C6-0744-9B61-5025338A162D}"/>
              </a:ext>
            </a:extLst>
          </p:cNvPr>
          <p:cNvCxnSpPr/>
          <p:nvPr/>
        </p:nvCxnSpPr>
        <p:spPr>
          <a:xfrm>
            <a:off x="6669877" y="3957629"/>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16" name="Google Shape;908;p91">
            <a:extLst>
              <a:ext uri="{FF2B5EF4-FFF2-40B4-BE49-F238E27FC236}">
                <a16:creationId xmlns:a16="http://schemas.microsoft.com/office/drawing/2014/main" id="{BA89AEF7-2C4D-D347-BD3B-38B0477CA5EA}"/>
              </a:ext>
            </a:extLst>
          </p:cNvPr>
          <p:cNvCxnSpPr/>
          <p:nvPr/>
        </p:nvCxnSpPr>
        <p:spPr>
          <a:xfrm>
            <a:off x="9921491" y="3971912"/>
            <a:ext cx="0" cy="895200"/>
          </a:xfrm>
          <a:prstGeom prst="straightConnector1">
            <a:avLst/>
          </a:prstGeom>
          <a:noFill/>
          <a:ln w="9525" cap="flat" cmpd="sng">
            <a:solidFill>
              <a:schemeClr val="accent2"/>
            </a:solidFill>
            <a:prstDash val="solid"/>
            <a:round/>
            <a:headEnd type="none" w="med" len="med"/>
            <a:tailEnd type="none" w="med" len="med"/>
          </a:ln>
        </p:spPr>
      </p:cxnSp>
      <p:sp>
        <p:nvSpPr>
          <p:cNvPr id="2" name="TextBox 1">
            <a:extLst>
              <a:ext uri="{FF2B5EF4-FFF2-40B4-BE49-F238E27FC236}">
                <a16:creationId xmlns:a16="http://schemas.microsoft.com/office/drawing/2014/main" id="{3A4B813A-4CBB-9D46-8527-2650CD236001}"/>
              </a:ext>
            </a:extLst>
          </p:cNvPr>
          <p:cNvSpPr txBox="1"/>
          <p:nvPr/>
        </p:nvSpPr>
        <p:spPr>
          <a:xfrm>
            <a:off x="2957509" y="1241401"/>
            <a:ext cx="5815013" cy="707886"/>
          </a:xfrm>
          <a:prstGeom prst="rect">
            <a:avLst/>
          </a:prstGeom>
          <a:noFill/>
        </p:spPr>
        <p:txBody>
          <a:bodyPr wrap="square" rtlCol="0">
            <a:spAutoFit/>
          </a:bodyPr>
          <a:lstStyle/>
          <a:p>
            <a:pPr marL="0" algn="ctr" defTabSz="914400" rtl="1" eaLnBrk="1" latinLnBrk="0" hangingPunct="1"/>
            <a:r>
              <a:rPr lang="ar-SA" sz="2000" b="1" dirty="0">
                <a:solidFill>
                  <a:srgbClr val="00AEEF"/>
                </a:solidFill>
                <a:latin typeface="Alexandria" pitchFamily="2" charset="-78"/>
                <a:cs typeface="Alexandria" pitchFamily="2" charset="-78"/>
              </a:rPr>
              <a:t>العلاقات العامة – التسويق – الإعلان </a:t>
            </a:r>
          </a:p>
          <a:p>
            <a:pPr marL="0" algn="ctr" defTabSz="914400" rtl="1" eaLnBrk="1" latinLnBrk="0" hangingPunct="1"/>
            <a:r>
              <a:rPr lang="ar-SA" sz="2000" b="1" dirty="0">
                <a:solidFill>
                  <a:srgbClr val="00AEEF"/>
                </a:solidFill>
                <a:latin typeface="Alexandria" pitchFamily="2" charset="-78"/>
                <a:cs typeface="Alexandria" pitchFamily="2" charset="-78"/>
              </a:rPr>
              <a:t>وفقا للبحوث</a:t>
            </a:r>
            <a:endParaRPr lang="en-US" sz="2000" b="1" dirty="0">
              <a:solidFill>
                <a:srgbClr val="00AEEF"/>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C5951366-E51A-2842-B26F-644938F6DBD7}"/>
              </a:ext>
            </a:extLst>
          </p:cNvPr>
          <p:cNvSpPr txBox="1"/>
          <p:nvPr/>
        </p:nvSpPr>
        <p:spPr>
          <a:xfrm>
            <a:off x="9960722" y="2786053"/>
            <a:ext cx="2026517" cy="369332"/>
          </a:xfrm>
          <a:prstGeom prst="rect">
            <a:avLst/>
          </a:prstGeom>
          <a:noFill/>
        </p:spPr>
        <p:txBody>
          <a:bodyPr wrap="none" rtlCol="0">
            <a:spAutoFit/>
          </a:bodyPr>
          <a:lstStyle/>
          <a:p>
            <a:pPr algn="r" rtl="1"/>
            <a:r>
              <a:rPr lang="ar-SA" b="1" dirty="0">
                <a:solidFill>
                  <a:srgbClr val="00AEEF"/>
                </a:solidFill>
                <a:latin typeface="Alexandria" pitchFamily="2" charset="-78"/>
                <a:cs typeface="Alexandria" pitchFamily="2" charset="-78"/>
              </a:rPr>
              <a:t>العلاقات العامة </a:t>
            </a:r>
            <a:endParaRPr lang="en-US" b="1" dirty="0">
              <a:solidFill>
                <a:srgbClr val="00AEEF"/>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128CA8F7-BCA4-4741-B0E5-E2A6A106BD29}"/>
              </a:ext>
            </a:extLst>
          </p:cNvPr>
          <p:cNvSpPr txBox="1"/>
          <p:nvPr/>
        </p:nvSpPr>
        <p:spPr>
          <a:xfrm>
            <a:off x="10391987" y="5893971"/>
            <a:ext cx="1149675" cy="369332"/>
          </a:xfrm>
          <a:prstGeom prst="rect">
            <a:avLst/>
          </a:prstGeom>
          <a:noFill/>
        </p:spPr>
        <p:txBody>
          <a:bodyPr wrap="none" rtlCol="0">
            <a:spAutoFit/>
          </a:bodyPr>
          <a:lstStyle/>
          <a:p>
            <a:pPr algn="r" rtl="1"/>
            <a:r>
              <a:rPr lang="ar-SA" b="1" dirty="0">
                <a:solidFill>
                  <a:srgbClr val="00AEEF"/>
                </a:solidFill>
                <a:latin typeface="Alexandria" pitchFamily="2" charset="-78"/>
                <a:cs typeface="Alexandria" pitchFamily="2" charset="-78"/>
              </a:rPr>
              <a:t>التسويق</a:t>
            </a:r>
            <a:endParaRPr lang="en-US" b="1" dirty="0">
              <a:solidFill>
                <a:srgbClr val="00AEEF"/>
              </a:solidFill>
              <a:latin typeface="Alexandria" pitchFamily="2" charset="-78"/>
              <a:cs typeface="Alexandria" pitchFamily="2" charset="-78"/>
            </a:endParaRPr>
          </a:p>
        </p:txBody>
      </p:sp>
      <p:sp>
        <p:nvSpPr>
          <p:cNvPr id="5" name="TextBox 4">
            <a:extLst>
              <a:ext uri="{FF2B5EF4-FFF2-40B4-BE49-F238E27FC236}">
                <a16:creationId xmlns:a16="http://schemas.microsoft.com/office/drawing/2014/main" id="{8EE11011-911A-3E49-B7A5-BFE8C4A56848}"/>
              </a:ext>
            </a:extLst>
          </p:cNvPr>
          <p:cNvSpPr txBox="1"/>
          <p:nvPr/>
        </p:nvSpPr>
        <p:spPr>
          <a:xfrm>
            <a:off x="6685401" y="2600318"/>
            <a:ext cx="3071738" cy="338554"/>
          </a:xfrm>
          <a:prstGeom prst="rect">
            <a:avLst/>
          </a:prstGeom>
          <a:noFill/>
        </p:spPr>
        <p:txBody>
          <a:bodyPr wrap="square" rtlCol="0">
            <a:spAutoFit/>
          </a:bodyPr>
          <a:lstStyle/>
          <a:p>
            <a:pPr marL="0" algn="ctr" defTabSz="914400" rtl="1" eaLnBrk="1" latinLnBrk="0" hangingPunct="1"/>
            <a:r>
              <a:rPr lang="ar-SA" sz="1600" dirty="0">
                <a:latin typeface="Alexandria" pitchFamily="2" charset="-78"/>
                <a:cs typeface="Alexandria" pitchFamily="2" charset="-78"/>
              </a:rPr>
              <a:t>رضا الجمهور</a:t>
            </a:r>
          </a:p>
        </p:txBody>
      </p:sp>
      <p:sp>
        <p:nvSpPr>
          <p:cNvPr id="17" name="TextBox 16">
            <a:extLst>
              <a:ext uri="{FF2B5EF4-FFF2-40B4-BE49-F238E27FC236}">
                <a16:creationId xmlns:a16="http://schemas.microsoft.com/office/drawing/2014/main" id="{970EB4BB-8592-414F-BD4E-5A95133AB1D5}"/>
              </a:ext>
            </a:extLst>
          </p:cNvPr>
          <p:cNvSpPr txBox="1"/>
          <p:nvPr/>
        </p:nvSpPr>
        <p:spPr>
          <a:xfrm>
            <a:off x="6685401" y="4080245"/>
            <a:ext cx="3136819" cy="830997"/>
          </a:xfrm>
          <a:prstGeom prst="rect">
            <a:avLst/>
          </a:prstGeom>
          <a:noFill/>
        </p:spPr>
        <p:txBody>
          <a:bodyPr wrap="square" rtlCol="0">
            <a:spAutoFit/>
          </a:bodyPr>
          <a:lstStyle/>
          <a:p>
            <a:pPr marL="0" algn="ctr" defTabSz="914400" rtl="1" eaLnBrk="1" latinLnBrk="0" hangingPunct="1"/>
            <a:r>
              <a:rPr lang="ar-SA" sz="1600" dirty="0">
                <a:latin typeface="Alexandria" pitchFamily="2" charset="-78"/>
                <a:cs typeface="Alexandria" pitchFamily="2" charset="-78"/>
              </a:rPr>
              <a:t>التعرف على أكثر الوسائل </a:t>
            </a:r>
          </a:p>
          <a:p>
            <a:pPr marL="0" algn="ctr" defTabSz="914400" rtl="1" eaLnBrk="1" latinLnBrk="0" hangingPunct="1"/>
            <a:r>
              <a:rPr lang="ar-SA" sz="1600" dirty="0">
                <a:latin typeface="Alexandria" pitchFamily="2" charset="-78"/>
                <a:cs typeface="Alexandria" pitchFamily="2" charset="-78"/>
              </a:rPr>
              <a:t>الاعلانية وصولا للجمهور</a:t>
            </a:r>
          </a:p>
          <a:p>
            <a:pPr marL="0" algn="ctr" defTabSz="914400" rtl="1" eaLnBrk="1" latinLnBrk="0" hangingPunct="1"/>
            <a:endParaRPr lang="en-US" sz="1600" dirty="0">
              <a:latin typeface="Alexandria" pitchFamily="2" charset="-78"/>
              <a:cs typeface="Alexandria" pitchFamily="2" charset="-78"/>
            </a:endParaRPr>
          </a:p>
        </p:txBody>
      </p:sp>
      <p:sp>
        <p:nvSpPr>
          <p:cNvPr id="18" name="TextBox 17">
            <a:extLst>
              <a:ext uri="{FF2B5EF4-FFF2-40B4-BE49-F238E27FC236}">
                <a16:creationId xmlns:a16="http://schemas.microsoft.com/office/drawing/2014/main" id="{2F3D6CEB-ACE6-1745-8C5D-1BDD88714126}"/>
              </a:ext>
            </a:extLst>
          </p:cNvPr>
          <p:cNvSpPr txBox="1"/>
          <p:nvPr/>
        </p:nvSpPr>
        <p:spPr>
          <a:xfrm>
            <a:off x="4269159" y="5693944"/>
            <a:ext cx="2204451" cy="830997"/>
          </a:xfrm>
          <a:prstGeom prst="rect">
            <a:avLst/>
          </a:prstGeom>
          <a:noFill/>
        </p:spPr>
        <p:txBody>
          <a:bodyPr wrap="none" rtlCol="0">
            <a:spAutoFit/>
          </a:bodyPr>
          <a:lstStyle/>
          <a:p>
            <a:pPr algn="ctr" rtl="1"/>
            <a:r>
              <a:rPr lang="ar-SA" sz="1600" dirty="0">
                <a:latin typeface="Alexandria" pitchFamily="2" charset="-78"/>
                <a:cs typeface="Alexandria" pitchFamily="2" charset="-78"/>
              </a:rPr>
              <a:t>تقييم الربح </a:t>
            </a:r>
          </a:p>
          <a:p>
            <a:pPr algn="ctr" rtl="1"/>
            <a:r>
              <a:rPr lang="ar-SA" sz="1600" dirty="0">
                <a:latin typeface="Alexandria" pitchFamily="2" charset="-78"/>
                <a:cs typeface="Alexandria" pitchFamily="2" charset="-78"/>
              </a:rPr>
              <a:t>من الأسواق المتعددة</a:t>
            </a:r>
          </a:p>
          <a:p>
            <a:pPr algn="ctr" rtl="1"/>
            <a:r>
              <a:rPr lang="ar-SA" sz="1600" dirty="0">
                <a:latin typeface="Alexandria" pitchFamily="2" charset="-78"/>
                <a:cs typeface="Alexandria" pitchFamily="2" charset="-78"/>
              </a:rPr>
              <a:t>وأسواق المنافسين</a:t>
            </a:r>
            <a:endParaRPr lang="en-US" sz="1600" dirty="0">
              <a:latin typeface="Alexandria" pitchFamily="2" charset="-78"/>
              <a:cs typeface="Alexandria" pitchFamily="2" charset="-78"/>
            </a:endParaRPr>
          </a:p>
        </p:txBody>
      </p:sp>
      <p:sp>
        <p:nvSpPr>
          <p:cNvPr id="19" name="TextBox 18">
            <a:extLst>
              <a:ext uri="{FF2B5EF4-FFF2-40B4-BE49-F238E27FC236}">
                <a16:creationId xmlns:a16="http://schemas.microsoft.com/office/drawing/2014/main" id="{49334864-717E-FD4C-A499-C4A6B155D94B}"/>
              </a:ext>
            </a:extLst>
          </p:cNvPr>
          <p:cNvSpPr txBox="1"/>
          <p:nvPr/>
        </p:nvSpPr>
        <p:spPr>
          <a:xfrm>
            <a:off x="3740631" y="2657470"/>
            <a:ext cx="2833129" cy="338554"/>
          </a:xfrm>
          <a:prstGeom prst="rect">
            <a:avLst/>
          </a:prstGeom>
          <a:noFill/>
        </p:spPr>
        <p:txBody>
          <a:bodyPr wrap="square" rtlCol="0">
            <a:spAutoFit/>
          </a:bodyPr>
          <a:lstStyle/>
          <a:p>
            <a:pPr marL="0" algn="ctr" defTabSz="914400" rtl="1" eaLnBrk="1" latinLnBrk="0" hangingPunct="1"/>
            <a:r>
              <a:rPr lang="ar-SA" sz="1600" dirty="0">
                <a:latin typeface="Alexandria" pitchFamily="2" charset="-78"/>
                <a:cs typeface="Alexandria" pitchFamily="2" charset="-78"/>
              </a:rPr>
              <a:t>وسائل الاعلام الأكثر تأثيرا</a:t>
            </a:r>
            <a:endParaRPr lang="en-US" sz="1600" dirty="0">
              <a:latin typeface="Alexandria" pitchFamily="2" charset="-78"/>
              <a:cs typeface="Alexandria" pitchFamily="2" charset="-78"/>
            </a:endParaRPr>
          </a:p>
        </p:txBody>
      </p:sp>
      <p:sp>
        <p:nvSpPr>
          <p:cNvPr id="21" name="Google Shape;894;p91">
            <a:extLst>
              <a:ext uri="{FF2B5EF4-FFF2-40B4-BE49-F238E27FC236}">
                <a16:creationId xmlns:a16="http://schemas.microsoft.com/office/drawing/2014/main" id="{1F1006DE-3EF0-124D-B1FC-D05B9C669E87}"/>
              </a:ext>
            </a:extLst>
          </p:cNvPr>
          <p:cNvSpPr/>
          <p:nvPr/>
        </p:nvSpPr>
        <p:spPr>
          <a:xfrm>
            <a:off x="1000125" y="5393606"/>
            <a:ext cx="11098755" cy="12612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cxnSp>
        <p:nvCxnSpPr>
          <p:cNvPr id="22" name="Google Shape;908;p91">
            <a:extLst>
              <a:ext uri="{FF2B5EF4-FFF2-40B4-BE49-F238E27FC236}">
                <a16:creationId xmlns:a16="http://schemas.microsoft.com/office/drawing/2014/main" id="{A4676A00-8625-9340-8F3C-C4FDD79F4CC5}"/>
              </a:ext>
            </a:extLst>
          </p:cNvPr>
          <p:cNvCxnSpPr/>
          <p:nvPr/>
        </p:nvCxnSpPr>
        <p:spPr>
          <a:xfrm>
            <a:off x="3587353" y="2438389"/>
            <a:ext cx="0" cy="895200"/>
          </a:xfrm>
          <a:prstGeom prst="straightConnector1">
            <a:avLst/>
          </a:prstGeom>
          <a:noFill/>
          <a:ln w="9525" cap="flat" cmpd="sng">
            <a:solidFill>
              <a:schemeClr val="accent2"/>
            </a:solidFill>
            <a:prstDash val="solid"/>
            <a:round/>
            <a:headEnd type="none" w="med" len="med"/>
            <a:tailEnd type="none" w="med" len="med"/>
          </a:ln>
        </p:spPr>
      </p:cxnSp>
      <p:sp>
        <p:nvSpPr>
          <p:cNvPr id="10" name="TextBox 9">
            <a:extLst>
              <a:ext uri="{FF2B5EF4-FFF2-40B4-BE49-F238E27FC236}">
                <a16:creationId xmlns:a16="http://schemas.microsoft.com/office/drawing/2014/main" id="{7D8B18C2-B100-3442-B740-43A5F60B4ECF}"/>
              </a:ext>
            </a:extLst>
          </p:cNvPr>
          <p:cNvSpPr txBox="1"/>
          <p:nvPr/>
        </p:nvSpPr>
        <p:spPr>
          <a:xfrm>
            <a:off x="1508611" y="2600320"/>
            <a:ext cx="1723549" cy="338554"/>
          </a:xfrm>
          <a:prstGeom prst="rect">
            <a:avLst/>
          </a:prstGeom>
          <a:noFill/>
        </p:spPr>
        <p:txBody>
          <a:bodyPr wrap="none" rtlCol="0">
            <a:spAutoFit/>
          </a:bodyPr>
          <a:lstStyle/>
          <a:p>
            <a:pPr marL="0" algn="ctr" defTabSz="914400" rtl="1" eaLnBrk="1" latinLnBrk="0" hangingPunct="1"/>
            <a:r>
              <a:rPr lang="ar-SA" sz="1600" dirty="0">
                <a:latin typeface="Alexandria" pitchFamily="2" charset="-78"/>
                <a:cs typeface="Alexandria" pitchFamily="2" charset="-78"/>
              </a:rPr>
              <a:t>جماعات المصالح</a:t>
            </a:r>
            <a:endParaRPr lang="en-US" sz="1600" dirty="0">
              <a:latin typeface="Alexandria" pitchFamily="2" charset="-78"/>
              <a:cs typeface="Alexandria" pitchFamily="2" charset="-78"/>
            </a:endParaRPr>
          </a:p>
        </p:txBody>
      </p:sp>
      <p:cxnSp>
        <p:nvCxnSpPr>
          <p:cNvPr id="23" name="Google Shape;908;p91">
            <a:extLst>
              <a:ext uri="{FF2B5EF4-FFF2-40B4-BE49-F238E27FC236}">
                <a16:creationId xmlns:a16="http://schemas.microsoft.com/office/drawing/2014/main" id="{1D1DF118-AEED-274E-B965-E6027C2D2E99}"/>
              </a:ext>
            </a:extLst>
          </p:cNvPr>
          <p:cNvCxnSpPr/>
          <p:nvPr/>
        </p:nvCxnSpPr>
        <p:spPr>
          <a:xfrm>
            <a:off x="3601640" y="4038584"/>
            <a:ext cx="0" cy="895200"/>
          </a:xfrm>
          <a:prstGeom prst="straightConnector1">
            <a:avLst/>
          </a:prstGeom>
          <a:noFill/>
          <a:ln w="9525" cap="flat" cmpd="sng">
            <a:solidFill>
              <a:schemeClr val="accent2"/>
            </a:solidFill>
            <a:prstDash val="solid"/>
            <a:round/>
            <a:headEnd type="none" w="med" len="med"/>
            <a:tailEnd type="none" w="med" len="med"/>
          </a:ln>
        </p:spPr>
      </p:cxnSp>
      <p:sp>
        <p:nvSpPr>
          <p:cNvPr id="24" name="TextBox 23">
            <a:extLst>
              <a:ext uri="{FF2B5EF4-FFF2-40B4-BE49-F238E27FC236}">
                <a16:creationId xmlns:a16="http://schemas.microsoft.com/office/drawing/2014/main" id="{3BF69CE7-E26F-2743-877A-58A0E749EE9C}"/>
              </a:ext>
            </a:extLst>
          </p:cNvPr>
          <p:cNvSpPr txBox="1"/>
          <p:nvPr/>
        </p:nvSpPr>
        <p:spPr>
          <a:xfrm>
            <a:off x="10391942" y="4277715"/>
            <a:ext cx="965329" cy="369332"/>
          </a:xfrm>
          <a:prstGeom prst="rect">
            <a:avLst/>
          </a:prstGeom>
          <a:noFill/>
        </p:spPr>
        <p:txBody>
          <a:bodyPr wrap="none" rtlCol="0">
            <a:spAutoFit/>
          </a:bodyPr>
          <a:lstStyle/>
          <a:p>
            <a:pPr algn="r" rtl="1"/>
            <a:r>
              <a:rPr lang="ar-SA" b="1" dirty="0">
                <a:solidFill>
                  <a:srgbClr val="00AEEF"/>
                </a:solidFill>
                <a:latin typeface="Alexandria" pitchFamily="2" charset="-78"/>
                <a:cs typeface="Alexandria" pitchFamily="2" charset="-78"/>
              </a:rPr>
              <a:t>الاعلان</a:t>
            </a:r>
            <a:endParaRPr lang="en-US" b="1" dirty="0">
              <a:solidFill>
                <a:srgbClr val="00AEEF"/>
              </a:solidFill>
              <a:latin typeface="Alexandria" pitchFamily="2" charset="-78"/>
              <a:cs typeface="Alexandria" pitchFamily="2" charset="-78"/>
            </a:endParaRPr>
          </a:p>
        </p:txBody>
      </p:sp>
      <p:sp>
        <p:nvSpPr>
          <p:cNvPr id="25" name="TextBox 24">
            <a:extLst>
              <a:ext uri="{FF2B5EF4-FFF2-40B4-BE49-F238E27FC236}">
                <a16:creationId xmlns:a16="http://schemas.microsoft.com/office/drawing/2014/main" id="{D3F3235C-5379-D341-B3DF-0AE204624F2F}"/>
              </a:ext>
            </a:extLst>
          </p:cNvPr>
          <p:cNvSpPr txBox="1"/>
          <p:nvPr/>
        </p:nvSpPr>
        <p:spPr>
          <a:xfrm>
            <a:off x="3839302" y="4071935"/>
            <a:ext cx="2518638" cy="338554"/>
          </a:xfrm>
          <a:prstGeom prst="rect">
            <a:avLst/>
          </a:prstGeom>
          <a:noFill/>
        </p:spPr>
        <p:txBody>
          <a:bodyPr wrap="none" rtlCol="0">
            <a:spAutoFit/>
          </a:bodyPr>
          <a:lstStyle/>
          <a:p>
            <a:pPr marL="0" algn="r" defTabSz="914400" rtl="1" eaLnBrk="1" latinLnBrk="0" hangingPunct="1"/>
            <a:r>
              <a:rPr lang="ar-SA" sz="1600" dirty="0">
                <a:latin typeface="Alexandria" pitchFamily="2" charset="-78"/>
                <a:cs typeface="Alexandria" pitchFamily="2" charset="-78"/>
              </a:rPr>
              <a:t>تقييم الإعلانات وفعاليتها </a:t>
            </a:r>
            <a:endParaRPr lang="en-US" sz="1600" dirty="0">
              <a:latin typeface="Alexandria" pitchFamily="2" charset="-78"/>
              <a:cs typeface="Alexandria" pitchFamily="2" charset="-78"/>
            </a:endParaRPr>
          </a:p>
        </p:txBody>
      </p:sp>
      <p:sp>
        <p:nvSpPr>
          <p:cNvPr id="26" name="TextBox 25">
            <a:extLst>
              <a:ext uri="{FF2B5EF4-FFF2-40B4-BE49-F238E27FC236}">
                <a16:creationId xmlns:a16="http://schemas.microsoft.com/office/drawing/2014/main" id="{C200EEBD-0CC2-BB47-AB02-2D01F9F457D0}"/>
              </a:ext>
            </a:extLst>
          </p:cNvPr>
          <p:cNvSpPr txBox="1"/>
          <p:nvPr/>
        </p:nvSpPr>
        <p:spPr>
          <a:xfrm>
            <a:off x="1065163" y="4143368"/>
            <a:ext cx="2449569" cy="584775"/>
          </a:xfrm>
          <a:prstGeom prst="rect">
            <a:avLst/>
          </a:prstGeom>
          <a:noFill/>
        </p:spPr>
        <p:txBody>
          <a:bodyPr wrap="square" rtlCol="0">
            <a:spAutoFit/>
          </a:bodyPr>
          <a:lstStyle/>
          <a:p>
            <a:pPr marL="0" algn="ctr" defTabSz="914400" rtl="1" eaLnBrk="1" latinLnBrk="0" hangingPunct="1"/>
            <a:r>
              <a:rPr lang="ar-SA" sz="1600" dirty="0">
                <a:latin typeface="Alexandria" pitchFamily="2" charset="-78"/>
                <a:cs typeface="Alexandria" pitchFamily="2" charset="-78"/>
              </a:rPr>
              <a:t>البحث عن </a:t>
            </a:r>
            <a:r>
              <a:rPr lang="ar-SA" sz="1600" dirty="0" err="1">
                <a:latin typeface="Alexandria" pitchFamily="2" charset="-78"/>
                <a:cs typeface="Alexandria" pitchFamily="2" charset="-78"/>
              </a:rPr>
              <a:t>التكنيكات</a:t>
            </a:r>
            <a:r>
              <a:rPr lang="ar-SA" sz="1600" dirty="0">
                <a:latin typeface="Alexandria" pitchFamily="2" charset="-78"/>
                <a:cs typeface="Alexandria" pitchFamily="2" charset="-78"/>
              </a:rPr>
              <a:t> الجديدة في الاعلان</a:t>
            </a:r>
          </a:p>
        </p:txBody>
      </p:sp>
      <p:cxnSp>
        <p:nvCxnSpPr>
          <p:cNvPr id="27" name="Google Shape;908;p91">
            <a:extLst>
              <a:ext uri="{FF2B5EF4-FFF2-40B4-BE49-F238E27FC236}">
                <a16:creationId xmlns:a16="http://schemas.microsoft.com/office/drawing/2014/main" id="{50704B35-CA9C-E848-8331-F5E58FA2EE16}"/>
              </a:ext>
            </a:extLst>
          </p:cNvPr>
          <p:cNvCxnSpPr/>
          <p:nvPr/>
        </p:nvCxnSpPr>
        <p:spPr>
          <a:xfrm>
            <a:off x="9902428" y="5610239"/>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28" name="Google Shape;908;p91">
            <a:extLst>
              <a:ext uri="{FF2B5EF4-FFF2-40B4-BE49-F238E27FC236}">
                <a16:creationId xmlns:a16="http://schemas.microsoft.com/office/drawing/2014/main" id="{9489D3F5-27EA-9140-84B9-784EFFBD71F1}"/>
              </a:ext>
            </a:extLst>
          </p:cNvPr>
          <p:cNvCxnSpPr/>
          <p:nvPr/>
        </p:nvCxnSpPr>
        <p:spPr>
          <a:xfrm>
            <a:off x="6659158" y="5610231"/>
            <a:ext cx="0" cy="895200"/>
          </a:xfrm>
          <a:prstGeom prst="straightConnector1">
            <a:avLst/>
          </a:prstGeom>
          <a:noFill/>
          <a:ln w="9525" cap="flat" cmpd="sng">
            <a:solidFill>
              <a:schemeClr val="accent2"/>
            </a:solidFill>
            <a:prstDash val="solid"/>
            <a:round/>
            <a:headEnd type="none" w="med" len="med"/>
            <a:tailEnd type="none" w="med" len="med"/>
          </a:ln>
        </p:spPr>
      </p:cxnSp>
      <p:cxnSp>
        <p:nvCxnSpPr>
          <p:cNvPr id="29" name="Google Shape;908;p91">
            <a:extLst>
              <a:ext uri="{FF2B5EF4-FFF2-40B4-BE49-F238E27FC236}">
                <a16:creationId xmlns:a16="http://schemas.microsoft.com/office/drawing/2014/main" id="{2F5CAB84-B0A9-874F-B0C1-205C9565B0D6}"/>
              </a:ext>
            </a:extLst>
          </p:cNvPr>
          <p:cNvCxnSpPr/>
          <p:nvPr/>
        </p:nvCxnSpPr>
        <p:spPr>
          <a:xfrm>
            <a:off x="3596858" y="5634048"/>
            <a:ext cx="0" cy="895200"/>
          </a:xfrm>
          <a:prstGeom prst="straightConnector1">
            <a:avLst/>
          </a:prstGeom>
          <a:noFill/>
          <a:ln w="9525" cap="flat" cmpd="sng">
            <a:solidFill>
              <a:schemeClr val="accent2"/>
            </a:solidFill>
            <a:prstDash val="solid"/>
            <a:round/>
            <a:headEnd type="none" w="med" len="med"/>
            <a:tailEnd type="none" w="med" len="med"/>
          </a:ln>
        </p:spPr>
      </p:cxnSp>
      <p:sp>
        <p:nvSpPr>
          <p:cNvPr id="30" name="TextBox 29">
            <a:extLst>
              <a:ext uri="{FF2B5EF4-FFF2-40B4-BE49-F238E27FC236}">
                <a16:creationId xmlns:a16="http://schemas.microsoft.com/office/drawing/2014/main" id="{1D066864-B861-8E4D-AF97-FCFE5AC45D4D}"/>
              </a:ext>
            </a:extLst>
          </p:cNvPr>
          <p:cNvSpPr txBox="1"/>
          <p:nvPr/>
        </p:nvSpPr>
        <p:spPr>
          <a:xfrm>
            <a:off x="7355585" y="5686425"/>
            <a:ext cx="2157963" cy="584775"/>
          </a:xfrm>
          <a:prstGeom prst="rect">
            <a:avLst/>
          </a:prstGeom>
          <a:noFill/>
        </p:spPr>
        <p:txBody>
          <a:bodyPr wrap="none" rtlCol="0">
            <a:spAutoFit/>
          </a:bodyPr>
          <a:lstStyle/>
          <a:p>
            <a:pPr marL="0" algn="ctr" defTabSz="914400" rtl="1" eaLnBrk="1" latinLnBrk="0" hangingPunct="1"/>
            <a:r>
              <a:rPr lang="ar-SA" sz="1600" dirty="0">
                <a:latin typeface="Alexandria" pitchFamily="2" charset="-78"/>
                <a:cs typeface="Alexandria" pitchFamily="2" charset="-78"/>
              </a:rPr>
              <a:t>تحديد أماكن العملاء </a:t>
            </a:r>
          </a:p>
          <a:p>
            <a:pPr marL="0" algn="ctr" defTabSz="914400" rtl="1" eaLnBrk="1" latinLnBrk="0" hangingPunct="1"/>
            <a:r>
              <a:rPr lang="ar-SA" sz="1600" dirty="0">
                <a:latin typeface="Alexandria" pitchFamily="2" charset="-78"/>
                <a:cs typeface="Alexandria" pitchFamily="2" charset="-78"/>
              </a:rPr>
              <a:t>المحتملين والمرتقبين</a:t>
            </a:r>
            <a:endParaRPr lang="en-US" sz="1600" dirty="0">
              <a:latin typeface="Alexandria" pitchFamily="2" charset="-78"/>
              <a:cs typeface="Alexandria" pitchFamily="2" charset="-78"/>
            </a:endParaRPr>
          </a:p>
        </p:txBody>
      </p:sp>
      <p:sp>
        <p:nvSpPr>
          <p:cNvPr id="31" name="TextBox 30">
            <a:extLst>
              <a:ext uri="{FF2B5EF4-FFF2-40B4-BE49-F238E27FC236}">
                <a16:creationId xmlns:a16="http://schemas.microsoft.com/office/drawing/2014/main" id="{79C6C207-2297-B441-9EB6-3CB7CD385A71}"/>
              </a:ext>
            </a:extLst>
          </p:cNvPr>
          <p:cNvSpPr txBox="1"/>
          <p:nvPr/>
        </p:nvSpPr>
        <p:spPr>
          <a:xfrm>
            <a:off x="1194675" y="5643559"/>
            <a:ext cx="2223686" cy="338554"/>
          </a:xfrm>
          <a:prstGeom prst="rect">
            <a:avLst/>
          </a:prstGeom>
          <a:noFill/>
        </p:spPr>
        <p:txBody>
          <a:bodyPr wrap="none" rtlCol="0">
            <a:spAutoFit/>
          </a:bodyPr>
          <a:lstStyle/>
          <a:p>
            <a:pPr marL="0" algn="ctr" defTabSz="914400" rtl="1" eaLnBrk="1" latinLnBrk="0" hangingPunct="1"/>
            <a:r>
              <a:rPr lang="ar-SA" sz="1600" dirty="0">
                <a:latin typeface="Alexandria" pitchFamily="2" charset="-78"/>
                <a:cs typeface="Alexandria" pitchFamily="2" charset="-78"/>
              </a:rPr>
              <a:t>البحث عن فرص جديدة</a:t>
            </a:r>
            <a:endParaRPr lang="en-US" sz="1600" dirty="0">
              <a:latin typeface="Alexandria" pitchFamily="2" charset="-78"/>
              <a:cs typeface="Alexandria" pitchFamily="2" charset="-78"/>
            </a:endParaRPr>
          </a:p>
        </p:txBody>
      </p:sp>
      <p:pic>
        <p:nvPicPr>
          <p:cNvPr id="20" name="Graphic 21">
            <a:extLst>
              <a:ext uri="{FF2B5EF4-FFF2-40B4-BE49-F238E27FC236}">
                <a16:creationId xmlns:a16="http://schemas.microsoft.com/office/drawing/2014/main" id="{5BECBF1A-5479-163C-E3E1-4E512583D7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965116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285133AA-23C7-FB8C-8FD6-AF1AD345BF17}"/>
              </a:ext>
            </a:extLst>
          </p:cNvPr>
          <p:cNvSpPr>
            <a:spLocks noGrp="1"/>
          </p:cNvSpPr>
          <p:nvPr>
            <p:ph sz="half" idx="2"/>
          </p:nvPr>
        </p:nvSpPr>
        <p:spPr>
          <a:xfrm>
            <a:off x="6197600" y="1785729"/>
            <a:ext cx="5384800" cy="4533900"/>
          </a:xfrm>
        </p:spPr>
        <p:txBody>
          <a:bodyPr>
            <a:normAutofit/>
          </a:bodyPr>
          <a:lstStyle/>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من المهم ملاحظة أن هناك تداخلاً وتكاملاً بين هذه المجالات الثلاثة. فالحملات التسويقية غالبًا ما تستفيد من جهود العلاقات العامة لبناء الوعي والسمعة قبل إطلاق المنتجات. كما أن الإعلانات يمكن أن تكون جزءًا من استراتيجية العلاقات العامة، خاصة في أوقات الأزمات أو لبناء صورة مؤسسية معينة.</a:t>
            </a:r>
            <a:endParaRPr lang="en-EG" sz="1600" dirty="0">
              <a:latin typeface="Alexandria" pitchFamily="2" charset="-78"/>
              <a:cs typeface="Alexandria" pitchFamily="2" charset="-78"/>
            </a:endParaRPr>
          </a:p>
        </p:txBody>
      </p:sp>
      <p:pic>
        <p:nvPicPr>
          <p:cNvPr id="8196" name="Picture 4" descr="Advertising vs. Marketing vs. Public ...">
            <a:extLst>
              <a:ext uri="{FF2B5EF4-FFF2-40B4-BE49-F238E27FC236}">
                <a16:creationId xmlns:a16="http://schemas.microsoft.com/office/drawing/2014/main" id="{87A4F1EF-33E7-7BB8-7082-E387EE89D1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781754"/>
            <a:ext cx="6197600" cy="33998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3530579"/>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5834743" y="702007"/>
            <a:ext cx="5223403" cy="369332"/>
          </a:xfrm>
          <a:prstGeom prst="rect">
            <a:avLst/>
          </a:prstGeom>
          <a:noFill/>
        </p:spPr>
        <p:txBody>
          <a:bodyPr wrap="square" rtlCol="0">
            <a:spAutoFit/>
          </a:bodyPr>
          <a:lstStyle/>
          <a:p>
            <a:pPr algn="r" rtl="1"/>
            <a:r>
              <a:rPr lang="ar-SA" sz="1800" dirty="0">
                <a:latin typeface="Alexandria" pitchFamily="2" charset="-78"/>
                <a:cs typeface="Alexandria" pitchFamily="2" charset="-78"/>
              </a:rPr>
              <a:t>تعريف  العلاقات العامة وأهدافها</a:t>
            </a:r>
            <a:r>
              <a:rPr lang="en-EG" sz="1800" dirty="0">
                <a:latin typeface="Alexandria" pitchFamily="2" charset="-78"/>
                <a:cs typeface="Alexandria" pitchFamily="2" charset="-78"/>
              </a:rPr>
              <a:t> </a:t>
            </a:r>
            <a:r>
              <a:rPr lang="ar-SA" sz="1800" dirty="0">
                <a:latin typeface="Alexandria" pitchFamily="2" charset="-78"/>
                <a:cs typeface="Alexandria" pitchFamily="2" charset="-78"/>
              </a:rPr>
              <a:t>:</a:t>
            </a:r>
            <a:endParaRPr lang="en-US" sz="1800" dirty="0">
              <a:latin typeface="Alexandria" pitchFamily="2" charset="-78"/>
              <a:cs typeface="Alexandria" pitchFamily="2" charset="-78"/>
            </a:endParaRPr>
          </a:p>
        </p:txBody>
      </p:sp>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D9B5879D-1691-C97E-2947-717DF99F60D3}"/>
              </a:ext>
            </a:extLst>
          </p:cNvPr>
          <p:cNvSpPr txBox="1"/>
          <p:nvPr/>
        </p:nvSpPr>
        <p:spPr>
          <a:xfrm>
            <a:off x="10682053" y="1789043"/>
            <a:ext cx="184730" cy="369332"/>
          </a:xfrm>
          <a:prstGeom prst="rect">
            <a:avLst/>
          </a:prstGeom>
          <a:noFill/>
        </p:spPr>
        <p:txBody>
          <a:bodyPr wrap="none" rtlCol="0">
            <a:spAutoFit/>
          </a:bodyPr>
          <a:lstStyle/>
          <a:p>
            <a:pPr marL="0" algn="r" defTabSz="914400" rtl="1" eaLnBrk="1" latinLnBrk="0" hangingPunct="1"/>
            <a:endParaRPr lang="en-EG" dirty="0"/>
          </a:p>
        </p:txBody>
      </p:sp>
      <p:sp>
        <p:nvSpPr>
          <p:cNvPr id="16" name="Content Placeholder 15">
            <a:extLst>
              <a:ext uri="{FF2B5EF4-FFF2-40B4-BE49-F238E27FC236}">
                <a16:creationId xmlns:a16="http://schemas.microsoft.com/office/drawing/2014/main" id="{C726B512-7774-029D-8046-36A3CB6D4DBE}"/>
              </a:ext>
            </a:extLst>
          </p:cNvPr>
          <p:cNvSpPr>
            <a:spLocks noGrp="1"/>
          </p:cNvSpPr>
          <p:nvPr>
            <p:ph idx="1"/>
          </p:nvPr>
        </p:nvSpPr>
        <p:spPr>
          <a:xfrm>
            <a:off x="5183188" y="1391478"/>
            <a:ext cx="6172200" cy="4965621"/>
          </a:xfrm>
        </p:spPr>
        <p:txBody>
          <a:bodyPr>
            <a:normAutofit/>
          </a:bodyPr>
          <a:lstStyle/>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العلاقات العامة هي </a:t>
            </a:r>
            <a:r>
              <a:rPr lang="ar-EG" sz="1600" b="1" dirty="0">
                <a:latin typeface="Alexandria" pitchFamily="2" charset="-78"/>
                <a:cs typeface="Alexandria" pitchFamily="2" charset="-78"/>
              </a:rPr>
              <a:t>وظيفة إدارية استراتيجية</a:t>
            </a:r>
            <a:r>
              <a:rPr lang="ar-EG" sz="1600" dirty="0">
                <a:latin typeface="Alexandria" pitchFamily="2" charset="-78"/>
                <a:cs typeface="Alexandria" pitchFamily="2" charset="-78"/>
              </a:rPr>
              <a:t> تهدف إلى </a:t>
            </a:r>
            <a:r>
              <a:rPr lang="ar-EG" sz="1600" b="1" dirty="0">
                <a:latin typeface="Alexandria" pitchFamily="2" charset="-78"/>
                <a:cs typeface="Alexandria" pitchFamily="2" charset="-78"/>
              </a:rPr>
              <a:t>بناء واستمرار علاقات إيجابية متبادلة </a:t>
            </a:r>
            <a:r>
              <a:rPr lang="ar-EG" sz="1600" dirty="0">
                <a:latin typeface="Alexandria" pitchFamily="2" charset="-78"/>
                <a:cs typeface="Alexandria" pitchFamily="2" charset="-78"/>
              </a:rPr>
              <a:t>بين المنظمة و</a:t>
            </a:r>
            <a:r>
              <a:rPr lang="ar-EG" sz="1600" b="1" dirty="0">
                <a:latin typeface="Alexandria" pitchFamily="2" charset="-78"/>
                <a:cs typeface="Alexandria" pitchFamily="2" charset="-78"/>
              </a:rPr>
              <a:t>جمهورها المتنوع</a:t>
            </a:r>
            <a:r>
              <a:rPr lang="ar-EG" sz="1600" dirty="0">
                <a:latin typeface="Alexandria" pitchFamily="2" charset="-78"/>
                <a:cs typeface="Alexandria" pitchFamily="2" charset="-78"/>
              </a:rPr>
              <a:t> (يشمل العملاء، الموظفين، المستثمرين، الإعلام، الحكومة، المجتمع المحلي، وغيرهم). </a:t>
            </a:r>
          </a:p>
          <a:p>
            <a:pPr algn="r" rtl="1">
              <a:lnSpc>
                <a:spcPct val="200000"/>
              </a:lnSpc>
            </a:pPr>
            <a:r>
              <a:rPr lang="ar-EG" sz="1600" dirty="0">
                <a:latin typeface="Alexandria" pitchFamily="2" charset="-78"/>
                <a:cs typeface="Alexandria" pitchFamily="2" charset="-78"/>
              </a:rPr>
              <a:t>تقوم العلاقات العامة بذلك من خلال </a:t>
            </a:r>
            <a:r>
              <a:rPr lang="ar-EG" sz="1600" b="1" dirty="0">
                <a:latin typeface="Alexandria" pitchFamily="2" charset="-78"/>
                <a:cs typeface="Alexandria" pitchFamily="2" charset="-78"/>
              </a:rPr>
              <a:t>الاتصال الاقناعي والمخطط له</a:t>
            </a:r>
            <a:r>
              <a:rPr lang="ar-EG" sz="1600" dirty="0">
                <a:latin typeface="Alexandria" pitchFamily="2" charset="-78"/>
                <a:cs typeface="Alexandria" pitchFamily="2" charset="-78"/>
              </a:rPr>
              <a:t> بهدف </a:t>
            </a:r>
            <a:r>
              <a:rPr lang="ar-EG" sz="1600" b="1" dirty="0">
                <a:latin typeface="Alexandria" pitchFamily="2" charset="-78"/>
                <a:cs typeface="Alexandria" pitchFamily="2" charset="-78"/>
              </a:rPr>
              <a:t>تشكيل سمعة إيجابية والحفاظ عليها ، وبناء الثقة والمصداقية، وتحقيق التفاهم المتبادل</a:t>
            </a:r>
            <a:r>
              <a:rPr lang="ar-EG" sz="1600" dirty="0">
                <a:latin typeface="Alexandria" pitchFamily="2" charset="-78"/>
                <a:cs typeface="Alexandria" pitchFamily="2" charset="-78"/>
              </a:rPr>
              <a:t>.</a:t>
            </a:r>
            <a:endParaRPr lang="en-EG" sz="1600" dirty="0">
              <a:latin typeface="Alexandria" pitchFamily="2" charset="-78"/>
              <a:cs typeface="Alexandria" pitchFamily="2" charset="-78"/>
            </a:endParaRPr>
          </a:p>
        </p:txBody>
      </p:sp>
      <p:pic>
        <p:nvPicPr>
          <p:cNvPr id="7170" name="Picture 2" descr="How to Improve Public Relations ...">
            <a:extLst>
              <a:ext uri="{FF2B5EF4-FFF2-40B4-BE49-F238E27FC236}">
                <a16:creationId xmlns:a16="http://schemas.microsoft.com/office/drawing/2014/main" id="{F3178268-9E39-C740-F51C-90FA51B66D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430" y="1669774"/>
            <a:ext cx="5002757" cy="38252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211406"/>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ubtitle 7">
            <a:extLst>
              <a:ext uri="{FF2B5EF4-FFF2-40B4-BE49-F238E27FC236}">
                <a16:creationId xmlns:a16="http://schemas.microsoft.com/office/drawing/2014/main" id="{7C17EA00-A280-B52D-9904-795B7EA701D1}"/>
              </a:ext>
            </a:extLst>
          </p:cNvPr>
          <p:cNvSpPr>
            <a:spLocks noGrp="1"/>
          </p:cNvSpPr>
          <p:nvPr>
            <p:ph type="subTitle" idx="1"/>
          </p:nvPr>
        </p:nvSpPr>
        <p:spPr>
          <a:xfrm>
            <a:off x="745229" y="1417984"/>
            <a:ext cx="10880641" cy="5297142"/>
          </a:xfrm>
        </p:spPr>
        <p:txBody>
          <a:bodyPr>
            <a:normAutofit/>
          </a:bodyPr>
          <a:lstStyle/>
          <a:p>
            <a:pPr marL="0" indent="0" algn="ctr" defTabSz="914400" rtl="1" eaLnBrk="1" latinLnBrk="0" hangingPunct="1">
              <a:lnSpc>
                <a:spcPct val="90000"/>
              </a:lnSpc>
              <a:spcBef>
                <a:spcPts val="1000"/>
              </a:spcBef>
              <a:buFont typeface="Arial" panose="020B0604020202020204" pitchFamily="34" charset="0"/>
              <a:buNone/>
            </a:pPr>
            <a:r>
              <a:rPr lang="ar-SA" sz="2000" b="1" dirty="0">
                <a:solidFill>
                  <a:srgbClr val="00AEEF"/>
                </a:solidFill>
                <a:latin typeface="Alexandria" pitchFamily="2" charset="-78"/>
                <a:cs typeface="Alexandria" pitchFamily="2" charset="-78"/>
              </a:rPr>
              <a:t>وظائف العلاقات العامة </a:t>
            </a:r>
            <a:endParaRPr lang="en-EG" sz="2000" b="1" dirty="0">
              <a:solidFill>
                <a:srgbClr val="00AEEF"/>
              </a:solidFill>
              <a:latin typeface="Alexandria" pitchFamily="2" charset="-78"/>
              <a:cs typeface="Alexandria" pitchFamily="2" charset="-78"/>
            </a:endParaRPr>
          </a:p>
        </p:txBody>
      </p:sp>
      <p:cxnSp>
        <p:nvCxnSpPr>
          <p:cNvPr id="7" name="Straight Arrow Connector 6">
            <a:extLst>
              <a:ext uri="{FF2B5EF4-FFF2-40B4-BE49-F238E27FC236}">
                <a16:creationId xmlns:a16="http://schemas.microsoft.com/office/drawing/2014/main" id="{5765548E-7D84-BF4D-A8C2-41210C5CE1B8}"/>
              </a:ext>
            </a:extLst>
          </p:cNvPr>
          <p:cNvCxnSpPr>
            <a:cxnSpLocks/>
          </p:cNvCxnSpPr>
          <p:nvPr/>
        </p:nvCxnSpPr>
        <p:spPr>
          <a:xfrm>
            <a:off x="1257475" y="2500313"/>
            <a:ext cx="10391605" cy="0"/>
          </a:xfrm>
          <a:prstGeom prst="straightConnector1">
            <a:avLst/>
          </a:prstGeom>
          <a:ln>
            <a:headEnd type="triangle"/>
            <a:tailEnd type="triangle"/>
          </a:ln>
        </p:spPr>
        <p:style>
          <a:lnRef idx="3">
            <a:schemeClr val="accent2"/>
          </a:lnRef>
          <a:fillRef idx="0">
            <a:schemeClr val="accent2"/>
          </a:fillRef>
          <a:effectRef idx="2">
            <a:schemeClr val="accent2"/>
          </a:effectRef>
          <a:fontRef idx="minor">
            <a:schemeClr val="tx1"/>
          </a:fontRef>
        </p:style>
      </p:cxnSp>
      <p:sp>
        <p:nvSpPr>
          <p:cNvPr id="9" name="Rounded Rectangular Callout 8">
            <a:extLst>
              <a:ext uri="{FF2B5EF4-FFF2-40B4-BE49-F238E27FC236}">
                <a16:creationId xmlns:a16="http://schemas.microsoft.com/office/drawing/2014/main" id="{D4D2BBDB-799E-BE4B-910A-975E1AEE334F}"/>
              </a:ext>
            </a:extLst>
          </p:cNvPr>
          <p:cNvSpPr/>
          <p:nvPr/>
        </p:nvSpPr>
        <p:spPr>
          <a:xfrm>
            <a:off x="6531776" y="3315980"/>
            <a:ext cx="1700212" cy="978703"/>
          </a:xfrm>
          <a:prstGeom prst="wedgeRoundRect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400" dirty="0">
                <a:solidFill>
                  <a:schemeClr val="accent2">
                    <a:lumMod val="75000"/>
                  </a:schemeClr>
                </a:solidFill>
                <a:latin typeface="Alexandria" pitchFamily="2" charset="-78"/>
                <a:cs typeface="Alexandria" pitchFamily="2" charset="-78"/>
              </a:rPr>
              <a:t>إدارة الأزمات </a:t>
            </a:r>
            <a:endParaRPr lang="en-US" sz="1400" dirty="0">
              <a:solidFill>
                <a:schemeClr val="accent2">
                  <a:lumMod val="75000"/>
                </a:schemeClr>
              </a:solidFill>
              <a:latin typeface="Alexandria" pitchFamily="2" charset="-78"/>
              <a:cs typeface="Alexandria" pitchFamily="2" charset="-78"/>
            </a:endParaRPr>
          </a:p>
        </p:txBody>
      </p:sp>
      <p:sp>
        <p:nvSpPr>
          <p:cNvPr id="11" name="Rounded Rectangular Callout 10">
            <a:extLst>
              <a:ext uri="{FF2B5EF4-FFF2-40B4-BE49-F238E27FC236}">
                <a16:creationId xmlns:a16="http://schemas.microsoft.com/office/drawing/2014/main" id="{6C1FDFB6-0458-BA46-B9F4-160A73829DCC}"/>
              </a:ext>
            </a:extLst>
          </p:cNvPr>
          <p:cNvSpPr/>
          <p:nvPr/>
        </p:nvSpPr>
        <p:spPr>
          <a:xfrm>
            <a:off x="8967788" y="2738289"/>
            <a:ext cx="1700212" cy="978714"/>
          </a:xfrm>
          <a:prstGeom prst="wedgeRoundRect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400" dirty="0">
                <a:solidFill>
                  <a:schemeClr val="accent2">
                    <a:lumMod val="75000"/>
                  </a:schemeClr>
                </a:solidFill>
                <a:latin typeface="Alexandria" pitchFamily="2" charset="-78"/>
                <a:cs typeface="Alexandria" pitchFamily="2" charset="-78"/>
              </a:rPr>
              <a:t>إدارة العلاقات مع الجمهور الخارجي</a:t>
            </a:r>
            <a:endParaRPr lang="en-US" sz="1400" dirty="0">
              <a:solidFill>
                <a:schemeClr val="accent2">
                  <a:lumMod val="75000"/>
                </a:schemeClr>
              </a:solidFill>
              <a:latin typeface="Alexandria" pitchFamily="2" charset="-78"/>
              <a:cs typeface="Alexandria" pitchFamily="2" charset="-78"/>
            </a:endParaRPr>
          </a:p>
        </p:txBody>
      </p:sp>
      <p:sp>
        <p:nvSpPr>
          <p:cNvPr id="12" name="Rounded Rectangular Callout 11">
            <a:extLst>
              <a:ext uri="{FF2B5EF4-FFF2-40B4-BE49-F238E27FC236}">
                <a16:creationId xmlns:a16="http://schemas.microsoft.com/office/drawing/2014/main" id="{578F0B69-0389-1643-BCB9-B15FA336D4C2}"/>
              </a:ext>
            </a:extLst>
          </p:cNvPr>
          <p:cNvSpPr/>
          <p:nvPr/>
        </p:nvSpPr>
        <p:spPr>
          <a:xfrm>
            <a:off x="9948868" y="3547912"/>
            <a:ext cx="1700212" cy="978703"/>
          </a:xfrm>
          <a:prstGeom prst="wedgeRoundRect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400" dirty="0">
                <a:solidFill>
                  <a:schemeClr val="accent2">
                    <a:lumMod val="75000"/>
                  </a:schemeClr>
                </a:solidFill>
                <a:latin typeface="Alexandria" pitchFamily="2" charset="-78"/>
                <a:cs typeface="Alexandria" pitchFamily="2" charset="-78"/>
              </a:rPr>
              <a:t>إدارة العلاقات مع الجمهور ال</a:t>
            </a:r>
            <a:r>
              <a:rPr lang="en-US" sz="1400" dirty="0" err="1">
                <a:solidFill>
                  <a:schemeClr val="accent2">
                    <a:lumMod val="75000"/>
                  </a:schemeClr>
                </a:solidFill>
                <a:latin typeface="Alexandria" pitchFamily="2" charset="-78"/>
                <a:cs typeface="Alexandria" pitchFamily="2" charset="-78"/>
              </a:rPr>
              <a:t>د</a:t>
            </a:r>
            <a:r>
              <a:rPr lang="ar-SA" sz="1400" dirty="0">
                <a:solidFill>
                  <a:schemeClr val="accent2">
                    <a:lumMod val="75000"/>
                  </a:schemeClr>
                </a:solidFill>
                <a:latin typeface="Alexandria" pitchFamily="2" charset="-78"/>
                <a:cs typeface="Alexandria" pitchFamily="2" charset="-78"/>
              </a:rPr>
              <a:t>اخلي</a:t>
            </a:r>
            <a:endParaRPr lang="en-US" sz="1400" dirty="0">
              <a:solidFill>
                <a:schemeClr val="accent2">
                  <a:lumMod val="75000"/>
                </a:schemeClr>
              </a:solidFill>
              <a:latin typeface="Alexandria" pitchFamily="2" charset="-78"/>
              <a:cs typeface="Alexandria" pitchFamily="2" charset="-78"/>
            </a:endParaRPr>
          </a:p>
        </p:txBody>
      </p:sp>
      <p:sp>
        <p:nvSpPr>
          <p:cNvPr id="13" name="Rounded Rectangular Callout 12">
            <a:extLst>
              <a:ext uri="{FF2B5EF4-FFF2-40B4-BE49-F238E27FC236}">
                <a16:creationId xmlns:a16="http://schemas.microsoft.com/office/drawing/2014/main" id="{2E6FEB72-F59B-774F-A057-4BC83194E984}"/>
              </a:ext>
            </a:extLst>
          </p:cNvPr>
          <p:cNvSpPr/>
          <p:nvPr/>
        </p:nvSpPr>
        <p:spPr>
          <a:xfrm>
            <a:off x="4210058" y="3389436"/>
            <a:ext cx="1700212" cy="812189"/>
          </a:xfrm>
          <a:prstGeom prst="wedgeRoundRect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400" dirty="0">
                <a:solidFill>
                  <a:schemeClr val="accent2">
                    <a:lumMod val="75000"/>
                  </a:schemeClr>
                </a:solidFill>
                <a:latin typeface="Alexandria" pitchFamily="2" charset="-78"/>
                <a:cs typeface="Alexandria" pitchFamily="2" charset="-78"/>
              </a:rPr>
              <a:t>إدارة العلاقات مع وسائل الاعلام</a:t>
            </a:r>
            <a:endParaRPr lang="en-US" sz="1400" dirty="0">
              <a:solidFill>
                <a:schemeClr val="accent2">
                  <a:lumMod val="75000"/>
                </a:schemeClr>
              </a:solidFill>
              <a:latin typeface="Alexandria" pitchFamily="2" charset="-78"/>
              <a:cs typeface="Alexandria" pitchFamily="2" charset="-78"/>
            </a:endParaRPr>
          </a:p>
        </p:txBody>
      </p:sp>
      <p:sp>
        <p:nvSpPr>
          <p:cNvPr id="14" name="Rounded Rectangular Callout 13">
            <a:extLst>
              <a:ext uri="{FF2B5EF4-FFF2-40B4-BE49-F238E27FC236}">
                <a16:creationId xmlns:a16="http://schemas.microsoft.com/office/drawing/2014/main" id="{7B13BA8A-8A41-8A40-9731-2E459882DF6F}"/>
              </a:ext>
            </a:extLst>
          </p:cNvPr>
          <p:cNvSpPr/>
          <p:nvPr/>
        </p:nvSpPr>
        <p:spPr>
          <a:xfrm>
            <a:off x="5484022" y="2647225"/>
            <a:ext cx="1612106" cy="812189"/>
          </a:xfrm>
          <a:prstGeom prst="wedgeRoundRect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400" dirty="0">
                <a:solidFill>
                  <a:schemeClr val="accent2">
                    <a:lumMod val="75000"/>
                  </a:schemeClr>
                </a:solidFill>
                <a:latin typeface="Alexandria" pitchFamily="2" charset="-78"/>
                <a:cs typeface="Alexandria" pitchFamily="2" charset="-78"/>
              </a:rPr>
              <a:t>إدارة سمعة المؤسسة </a:t>
            </a:r>
            <a:endParaRPr lang="en-US" sz="1400" dirty="0">
              <a:solidFill>
                <a:schemeClr val="accent2">
                  <a:lumMod val="75000"/>
                </a:schemeClr>
              </a:solidFill>
              <a:latin typeface="Alexandria" pitchFamily="2" charset="-78"/>
              <a:cs typeface="Alexandria" pitchFamily="2" charset="-78"/>
            </a:endParaRPr>
          </a:p>
        </p:txBody>
      </p:sp>
      <p:sp>
        <p:nvSpPr>
          <p:cNvPr id="15" name="Rounded Rectangular Callout 14">
            <a:extLst>
              <a:ext uri="{FF2B5EF4-FFF2-40B4-BE49-F238E27FC236}">
                <a16:creationId xmlns:a16="http://schemas.microsoft.com/office/drawing/2014/main" id="{A92D3056-CABF-0045-8248-3A277E764008}"/>
              </a:ext>
            </a:extLst>
          </p:cNvPr>
          <p:cNvSpPr/>
          <p:nvPr/>
        </p:nvSpPr>
        <p:spPr>
          <a:xfrm>
            <a:off x="2066930" y="2647225"/>
            <a:ext cx="1700211" cy="812189"/>
          </a:xfrm>
          <a:prstGeom prst="wedgeRoundRect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400" dirty="0">
                <a:solidFill>
                  <a:schemeClr val="accent2">
                    <a:lumMod val="75000"/>
                  </a:schemeClr>
                </a:solidFill>
                <a:latin typeface="Alexandria" pitchFamily="2" charset="-78"/>
                <a:cs typeface="Alexandria" pitchFamily="2" charset="-78"/>
              </a:rPr>
              <a:t>إدارة العلاقات مع المجتمع </a:t>
            </a:r>
            <a:endParaRPr lang="en-US" sz="1400" dirty="0">
              <a:solidFill>
                <a:schemeClr val="accent2">
                  <a:lumMod val="75000"/>
                </a:schemeClr>
              </a:solidFill>
              <a:latin typeface="Alexandria" pitchFamily="2" charset="-78"/>
              <a:cs typeface="Alexandria" pitchFamily="2" charset="-78"/>
            </a:endParaRPr>
          </a:p>
        </p:txBody>
      </p:sp>
      <p:sp>
        <p:nvSpPr>
          <p:cNvPr id="16" name="Rounded Rectangular Callout 15">
            <a:extLst>
              <a:ext uri="{FF2B5EF4-FFF2-40B4-BE49-F238E27FC236}">
                <a16:creationId xmlns:a16="http://schemas.microsoft.com/office/drawing/2014/main" id="{29ECFA9E-6147-DC49-BA4A-4AA487EB11C0}"/>
              </a:ext>
            </a:extLst>
          </p:cNvPr>
          <p:cNvSpPr/>
          <p:nvPr/>
        </p:nvSpPr>
        <p:spPr>
          <a:xfrm>
            <a:off x="792966" y="3389435"/>
            <a:ext cx="1700212" cy="905248"/>
          </a:xfrm>
          <a:prstGeom prst="wedgeRoundRect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400" dirty="0">
                <a:solidFill>
                  <a:schemeClr val="accent2">
                    <a:lumMod val="75000"/>
                  </a:schemeClr>
                </a:solidFill>
                <a:latin typeface="Alexandria" pitchFamily="2" charset="-78"/>
                <a:cs typeface="Alexandria" pitchFamily="2" charset="-78"/>
              </a:rPr>
              <a:t>إدارة المناسبات والأحداث </a:t>
            </a:r>
            <a:endParaRPr lang="en-US" sz="1400" dirty="0">
              <a:solidFill>
                <a:schemeClr val="accent2">
                  <a:lumMod val="75000"/>
                </a:schemeClr>
              </a:solidFill>
              <a:latin typeface="Alexandria" pitchFamily="2" charset="-78"/>
              <a:cs typeface="Alexandria" pitchFamily="2" charset="-78"/>
            </a:endParaRPr>
          </a:p>
        </p:txBody>
      </p:sp>
      <p:sp>
        <p:nvSpPr>
          <p:cNvPr id="17" name="Rounded Rectangular Callout 16">
            <a:extLst>
              <a:ext uri="{FF2B5EF4-FFF2-40B4-BE49-F238E27FC236}">
                <a16:creationId xmlns:a16="http://schemas.microsoft.com/office/drawing/2014/main" id="{4C5529AB-472E-1A4B-9402-EBDB45A14B14}"/>
              </a:ext>
            </a:extLst>
          </p:cNvPr>
          <p:cNvSpPr/>
          <p:nvPr/>
        </p:nvSpPr>
        <p:spPr>
          <a:xfrm>
            <a:off x="2243150" y="4128169"/>
            <a:ext cx="1700212" cy="812189"/>
          </a:xfrm>
          <a:prstGeom prst="wedgeRoundRect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400" dirty="0">
                <a:solidFill>
                  <a:schemeClr val="accent2">
                    <a:lumMod val="75000"/>
                  </a:schemeClr>
                </a:solidFill>
                <a:latin typeface="Alexandria" pitchFamily="2" charset="-78"/>
                <a:cs typeface="Alexandria" pitchFamily="2" charset="-78"/>
              </a:rPr>
              <a:t>إدارة برامج المسئولية المجتمعية</a:t>
            </a:r>
            <a:endParaRPr lang="en-US" sz="1400" dirty="0">
              <a:solidFill>
                <a:schemeClr val="accent2">
                  <a:lumMod val="75000"/>
                </a:schemeClr>
              </a:solidFill>
              <a:latin typeface="Alexandria" pitchFamily="2" charset="-78"/>
              <a:cs typeface="Alexandria" pitchFamily="2" charset="-78"/>
            </a:endParaRPr>
          </a:p>
        </p:txBody>
      </p:sp>
      <p:sp>
        <p:nvSpPr>
          <p:cNvPr id="18" name="Rounded Rectangular Callout 17">
            <a:extLst>
              <a:ext uri="{FF2B5EF4-FFF2-40B4-BE49-F238E27FC236}">
                <a16:creationId xmlns:a16="http://schemas.microsoft.com/office/drawing/2014/main" id="{9D3BAD68-6731-F749-B205-3F56346F8988}"/>
              </a:ext>
            </a:extLst>
          </p:cNvPr>
          <p:cNvSpPr/>
          <p:nvPr/>
        </p:nvSpPr>
        <p:spPr>
          <a:xfrm>
            <a:off x="5191138" y="4185320"/>
            <a:ext cx="1700212" cy="812189"/>
          </a:xfrm>
          <a:prstGeom prst="wedgeRoundRect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400" dirty="0">
                <a:solidFill>
                  <a:schemeClr val="accent2">
                    <a:lumMod val="75000"/>
                  </a:schemeClr>
                </a:solidFill>
                <a:latin typeface="Alexandria" pitchFamily="2" charset="-78"/>
                <a:cs typeface="Alexandria" pitchFamily="2" charset="-78"/>
              </a:rPr>
              <a:t>إدارة منصات التواصل الاجتماعي</a:t>
            </a:r>
            <a:endParaRPr lang="en-US" sz="1400" dirty="0">
              <a:solidFill>
                <a:schemeClr val="accent2">
                  <a:lumMod val="75000"/>
                </a:schemeClr>
              </a:solidFill>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2F9907D9-9054-7C42-3D93-7AFCC92833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9" name="Rectangle 18">
            <a:extLst>
              <a:ext uri="{FF2B5EF4-FFF2-40B4-BE49-F238E27FC236}">
                <a16:creationId xmlns:a16="http://schemas.microsoft.com/office/drawing/2014/main" id="{79B2C3C2-F4D1-53C5-37EC-C0638251F8D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390557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B1EDBBB3-0181-6B06-B203-BCB4494F0EF5}"/>
              </a:ext>
            </a:extLst>
          </p:cNvPr>
          <p:cNvSpPr>
            <a:spLocks noGrp="1"/>
          </p:cNvSpPr>
          <p:nvPr>
            <p:ph type="title"/>
          </p:nvPr>
        </p:nvSpPr>
        <p:spPr/>
        <p:txBody>
          <a:bodyPr>
            <a:normAutofit/>
          </a:bodyPr>
          <a:lstStyle/>
          <a:p>
            <a:pPr algn="ctr" rtl="1"/>
            <a:r>
              <a:rPr lang="ar-EG" sz="2000" b="1" dirty="0">
                <a:solidFill>
                  <a:srgbClr val="00AEEF"/>
                </a:solidFill>
                <a:latin typeface="Alexandria" pitchFamily="2" charset="-78"/>
                <a:cs typeface="Alexandria" pitchFamily="2" charset="-78"/>
              </a:rPr>
              <a:t>إدارة العلاقات مع الجمهور الخارجي </a:t>
            </a:r>
            <a:endParaRPr lang="en-EG" sz="2000"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C4C9EEA0-4552-C61D-2004-9E3AC29577E1}"/>
              </a:ext>
            </a:extLst>
          </p:cNvPr>
          <p:cNvSpPr>
            <a:spLocks noGrp="1"/>
          </p:cNvSpPr>
          <p:nvPr>
            <p:ph sz="half" idx="2"/>
          </p:nvPr>
        </p:nvSpPr>
        <p:spPr>
          <a:xfrm>
            <a:off x="5190926" y="1386006"/>
            <a:ext cx="6774105" cy="5192594"/>
          </a:xfrm>
        </p:spPr>
        <p:txBody>
          <a:bodyPr>
            <a:normAutofit/>
          </a:bodyPr>
          <a:lstStyle/>
          <a:p>
            <a:pPr algn="just" rtl="1">
              <a:lnSpc>
                <a:spcPct val="200000"/>
              </a:lnSpc>
            </a:pPr>
            <a:r>
              <a:rPr lang="ar-EG" sz="1600" dirty="0">
                <a:latin typeface="Alexandria" pitchFamily="2" charset="-78"/>
                <a:cs typeface="Alexandria" pitchFamily="2" charset="-78"/>
              </a:rPr>
              <a:t>هي الجهود التي تبذلها المنظمة لبناء واستمرار علاقات إيجابية و منفعة متبادلة مع جماهير المنظمة الخارجية، مثل:</a:t>
            </a:r>
          </a:p>
          <a:p>
            <a:pPr algn="just" rtl="1">
              <a:lnSpc>
                <a:spcPct val="200000"/>
              </a:lnSpc>
            </a:pPr>
            <a:r>
              <a:rPr lang="ar-EG" sz="1600" b="1" dirty="0">
                <a:latin typeface="Alexandria" pitchFamily="2" charset="-78"/>
                <a:cs typeface="Alexandria" pitchFamily="2" charset="-78"/>
              </a:rPr>
              <a:t> وسائل الاعلام: </a:t>
            </a:r>
            <a:r>
              <a:rPr lang="ar-EG" sz="1600" dirty="0">
                <a:latin typeface="Alexandria" pitchFamily="2" charset="-78"/>
                <a:cs typeface="Alexandria" pitchFamily="2" charset="-78"/>
              </a:rPr>
              <a:t>(الصحافة، التلفزيون، الإذاعة، وسائل التواصل الاجتماعي): التي تشكل الرأي العام وتؤثر على الصورة الذهنية. </a:t>
            </a:r>
          </a:p>
          <a:p>
            <a:pPr algn="just" rtl="1">
              <a:lnSpc>
                <a:spcPct val="200000"/>
              </a:lnSpc>
            </a:pPr>
            <a:r>
              <a:rPr lang="ar-EG" sz="1600" b="1" dirty="0">
                <a:latin typeface="Alexandria" pitchFamily="2" charset="-78"/>
                <a:cs typeface="Alexandria" pitchFamily="2" charset="-78"/>
              </a:rPr>
              <a:t>المؤسسات الرسمية: </a:t>
            </a:r>
            <a:r>
              <a:rPr lang="ar-EG" sz="1600" dirty="0">
                <a:latin typeface="Alexandria" pitchFamily="2" charset="-78"/>
                <a:cs typeface="Alexandria" pitchFamily="2" charset="-78"/>
              </a:rPr>
              <a:t>مثل الوزارات والهيئات الحكومية.</a:t>
            </a:r>
          </a:p>
          <a:p>
            <a:pPr algn="just" rtl="1">
              <a:lnSpc>
                <a:spcPct val="200000"/>
              </a:lnSpc>
            </a:pPr>
            <a:r>
              <a:rPr lang="ar-EG" sz="1600" b="1" dirty="0">
                <a:latin typeface="Alexandria" pitchFamily="2" charset="-78"/>
                <a:cs typeface="Alexandria" pitchFamily="2" charset="-78"/>
              </a:rPr>
              <a:t>المجتمع المحلي</a:t>
            </a:r>
            <a:r>
              <a:rPr lang="ar-EG" sz="1600" dirty="0">
                <a:latin typeface="Alexandria" pitchFamily="2" charset="-78"/>
                <a:cs typeface="Alexandria" pitchFamily="2" charset="-78"/>
              </a:rPr>
              <a:t>: المتأثرون بشكل مباشر بعمليات المنظمة (مثلاً، مصنع في منطقة سكنية).</a:t>
            </a:r>
          </a:p>
          <a:p>
            <a:pPr marL="228600" indent="-228600" algn="just"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pic>
        <p:nvPicPr>
          <p:cNvPr id="9218" name="Picture 2" descr="External and Internal Communications ...">
            <a:extLst>
              <a:ext uri="{FF2B5EF4-FFF2-40B4-BE49-F238E27FC236}">
                <a16:creationId xmlns:a16="http://schemas.microsoft.com/office/drawing/2014/main" id="{C9186F7A-1978-F963-22EB-45595A8031B2}"/>
              </a:ext>
            </a:extLst>
          </p:cNvPr>
          <p:cNvPicPr>
            <a:picLocks noGrp="1" noChangeAspect="1" noChangeArrowheads="1"/>
          </p:cNvPicPr>
          <p:nvPr>
            <p:ph sz="half" idx="1"/>
          </p:nvPr>
        </p:nvPicPr>
        <p:blipFill rotWithShape="1">
          <a:blip r:embed="rId3">
            <a:extLst>
              <a:ext uri="{28A0092B-C50C-407E-A947-70E740481C1C}">
                <a14:useLocalDpi xmlns:a14="http://schemas.microsoft.com/office/drawing/2010/main" val="0"/>
              </a:ext>
            </a:extLst>
          </a:blip>
          <a:srcRect l="50286"/>
          <a:stretch/>
        </p:blipFill>
        <p:spPr bwMode="auto">
          <a:xfrm>
            <a:off x="510822" y="1690689"/>
            <a:ext cx="4352726" cy="3768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3961551"/>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B1EDBBB3-0181-6B06-B203-BCB4494F0EF5}"/>
              </a:ext>
            </a:extLst>
          </p:cNvPr>
          <p:cNvSpPr>
            <a:spLocks noGrp="1"/>
          </p:cNvSpPr>
          <p:nvPr>
            <p:ph type="title"/>
          </p:nvPr>
        </p:nvSpPr>
        <p:spPr/>
        <p:txBody>
          <a:bodyPr>
            <a:normAutofit/>
          </a:bodyPr>
          <a:lstStyle/>
          <a:p>
            <a:pPr algn="ctr" rtl="1"/>
            <a:r>
              <a:rPr lang="ar-EG" sz="2000" b="1" dirty="0">
                <a:solidFill>
                  <a:srgbClr val="00AEEF"/>
                </a:solidFill>
                <a:latin typeface="Alexandria" pitchFamily="2" charset="-78"/>
                <a:cs typeface="Alexandria" pitchFamily="2" charset="-78"/>
              </a:rPr>
              <a:t>إدارة العلاقات مع الجمهور الخارجي </a:t>
            </a:r>
            <a:endParaRPr lang="en-EG" sz="2000"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C4C9EEA0-4552-C61D-2004-9E3AC29577E1}"/>
              </a:ext>
            </a:extLst>
          </p:cNvPr>
          <p:cNvSpPr>
            <a:spLocks noGrp="1"/>
          </p:cNvSpPr>
          <p:nvPr>
            <p:ph sz="half" idx="2"/>
          </p:nvPr>
        </p:nvSpPr>
        <p:spPr>
          <a:xfrm>
            <a:off x="5190926" y="1453019"/>
            <a:ext cx="6774105" cy="4338392"/>
          </a:xfrm>
        </p:spPr>
        <p:txBody>
          <a:bodyPr>
            <a:normAutofit lnSpcReduction="10000"/>
          </a:bodyPr>
          <a:lstStyle/>
          <a:p>
            <a:pPr algn="just" rtl="1">
              <a:lnSpc>
                <a:spcPct val="200000"/>
              </a:lnSpc>
            </a:pPr>
            <a:r>
              <a:rPr lang="ar-EG" sz="1600" b="1" dirty="0">
                <a:latin typeface="Alexandria" pitchFamily="2" charset="-78"/>
                <a:cs typeface="Alexandria" pitchFamily="2" charset="-78"/>
              </a:rPr>
              <a:t>العملاء الحاليون والمحتملون :</a:t>
            </a:r>
            <a:r>
              <a:rPr lang="ar-EG" sz="1600" dirty="0">
                <a:latin typeface="Alexandria" pitchFamily="2" charset="-78"/>
                <a:cs typeface="Alexandria" pitchFamily="2" charset="-78"/>
              </a:rPr>
              <a:t>المستهلكون للمنتجات أو الخدمات. </a:t>
            </a:r>
          </a:p>
          <a:p>
            <a:pPr algn="just" rtl="1">
              <a:lnSpc>
                <a:spcPct val="200000"/>
              </a:lnSpc>
            </a:pPr>
            <a:r>
              <a:rPr lang="ar-EG" sz="1600" b="1" dirty="0">
                <a:latin typeface="Alexandria" pitchFamily="2" charset="-78"/>
                <a:cs typeface="Alexandria" pitchFamily="2" charset="-78"/>
              </a:rPr>
              <a:t>جماعات المصالح: وهي: </a:t>
            </a:r>
            <a:r>
              <a:rPr lang="ar-EG" sz="1600" dirty="0">
                <a:latin typeface="Alexandria" pitchFamily="2" charset="-78"/>
                <a:cs typeface="Alexandria" pitchFamily="2" charset="-78"/>
              </a:rPr>
              <a:t>مجموعات تدافع عن قضايا معينة تتعلق بعمل المنظمة (مثلاً، البيئة، حقوق العمال).</a:t>
            </a:r>
          </a:p>
          <a:p>
            <a:pPr algn="just" rtl="1">
              <a:lnSpc>
                <a:spcPct val="200000"/>
              </a:lnSpc>
            </a:pPr>
            <a:r>
              <a:rPr lang="ar-EG" sz="1600" b="1" dirty="0">
                <a:latin typeface="Alexandria" pitchFamily="2" charset="-78"/>
                <a:cs typeface="Alexandria" pitchFamily="2" charset="-78"/>
              </a:rPr>
              <a:t>الموردون : </a:t>
            </a:r>
            <a:r>
              <a:rPr lang="ar-EG" sz="1600" dirty="0">
                <a:latin typeface="Alexandria" pitchFamily="2" charset="-78"/>
                <a:cs typeface="Alexandria" pitchFamily="2" charset="-78"/>
              </a:rPr>
              <a:t>الذين تتعامل معهم المنظمة في عملياتها.</a:t>
            </a:r>
            <a:endParaRPr lang="ar-EG" sz="1600" b="1" dirty="0">
              <a:latin typeface="Alexandria" pitchFamily="2" charset="-78"/>
              <a:cs typeface="Alexandria" pitchFamily="2" charset="-78"/>
            </a:endParaRPr>
          </a:p>
          <a:p>
            <a:pPr algn="just" rtl="1">
              <a:lnSpc>
                <a:spcPct val="200000"/>
              </a:lnSpc>
            </a:pPr>
            <a:r>
              <a:rPr lang="ar-EG" sz="1600" b="1" dirty="0">
                <a:latin typeface="Alexandria" pitchFamily="2" charset="-78"/>
                <a:cs typeface="Alexandria" pitchFamily="2" charset="-78"/>
              </a:rPr>
              <a:t>المنظمات غير الحكومية : </a:t>
            </a:r>
            <a:r>
              <a:rPr lang="ar-EG" sz="1600" dirty="0">
                <a:latin typeface="Alexandria" pitchFamily="2" charset="-78"/>
                <a:cs typeface="Alexandria" pitchFamily="2" charset="-78"/>
              </a:rPr>
              <a:t>وهي منظمات لا تتبع الحكومات ولا تهدف الي الربح .</a:t>
            </a:r>
          </a:p>
          <a:p>
            <a:pPr algn="just" rtl="1">
              <a:lnSpc>
                <a:spcPct val="200000"/>
              </a:lnSpc>
            </a:pPr>
            <a:r>
              <a:rPr lang="ar-EG" sz="1600" b="1" dirty="0">
                <a:latin typeface="Alexandria" pitchFamily="2" charset="-78"/>
                <a:cs typeface="Alexandria" pitchFamily="2" charset="-78"/>
              </a:rPr>
              <a:t>المنافسون</a:t>
            </a:r>
            <a:r>
              <a:rPr lang="ar-EG" sz="1600" dirty="0">
                <a:latin typeface="Alexandria" pitchFamily="2" charset="-78"/>
                <a:cs typeface="Alexandria" pitchFamily="2" charset="-78"/>
              </a:rPr>
              <a:t>: فهم جزء من البيئة الخارجية التي تتطلب فهماً واستجابة استراتيجية</a:t>
            </a:r>
          </a:p>
          <a:p>
            <a:pPr marL="228600" indent="-228600" algn="just"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pic>
        <p:nvPicPr>
          <p:cNvPr id="9218" name="Picture 2" descr="External and Internal Communications ...">
            <a:extLst>
              <a:ext uri="{FF2B5EF4-FFF2-40B4-BE49-F238E27FC236}">
                <a16:creationId xmlns:a16="http://schemas.microsoft.com/office/drawing/2014/main" id="{C9186F7A-1978-F963-22EB-45595A8031B2}"/>
              </a:ext>
            </a:extLst>
          </p:cNvPr>
          <p:cNvPicPr>
            <a:picLocks noGrp="1" noChangeAspect="1" noChangeArrowheads="1"/>
          </p:cNvPicPr>
          <p:nvPr>
            <p:ph sz="half" idx="1"/>
          </p:nvPr>
        </p:nvPicPr>
        <p:blipFill rotWithShape="1">
          <a:blip r:embed="rId3">
            <a:extLst>
              <a:ext uri="{28A0092B-C50C-407E-A947-70E740481C1C}">
                <a14:useLocalDpi xmlns:a14="http://schemas.microsoft.com/office/drawing/2010/main" val="0"/>
              </a:ext>
            </a:extLst>
          </a:blip>
          <a:srcRect l="50286"/>
          <a:stretch/>
        </p:blipFill>
        <p:spPr bwMode="auto">
          <a:xfrm>
            <a:off x="510822" y="1690689"/>
            <a:ext cx="4352726" cy="3768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013771"/>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D7090E80-80E3-A02B-3E6B-0828F553374B}"/>
              </a:ext>
            </a:extLst>
          </p:cNvPr>
          <p:cNvSpPr>
            <a:spLocks noGrp="1"/>
          </p:cNvSpPr>
          <p:nvPr>
            <p:ph idx="1"/>
          </p:nvPr>
        </p:nvSpPr>
        <p:spPr/>
        <p:txBody>
          <a:bodyPr>
            <a:normAutofit/>
          </a:bodyPr>
          <a:lstStyle/>
          <a:p>
            <a:pPr marL="0" indent="0" algn="r" rtl="1">
              <a:lnSpc>
                <a:spcPct val="200000"/>
              </a:lnSpc>
              <a:buNone/>
            </a:pPr>
            <a:r>
              <a:rPr lang="ar-EG" sz="1800" b="1" dirty="0">
                <a:solidFill>
                  <a:srgbClr val="00AEEF"/>
                </a:solidFill>
                <a:latin typeface="Alexandria" pitchFamily="2" charset="-78"/>
                <a:cs typeface="Alexandria" pitchFamily="2" charset="-78"/>
              </a:rPr>
              <a:t>أهداف</a:t>
            </a:r>
            <a:r>
              <a:rPr lang="ar-EG" sz="1800" b="1" dirty="0">
                <a:latin typeface="Alexandria" pitchFamily="2" charset="-78"/>
                <a:cs typeface="Alexandria" pitchFamily="2" charset="-78"/>
              </a:rPr>
              <a:t> </a:t>
            </a:r>
            <a:r>
              <a:rPr lang="ar-EG" sz="1800" b="1" dirty="0">
                <a:solidFill>
                  <a:srgbClr val="00AEEF"/>
                </a:solidFill>
                <a:latin typeface="Alexandria" pitchFamily="2" charset="-78"/>
                <a:cs typeface="Alexandria" pitchFamily="2" charset="-78"/>
              </a:rPr>
              <a:t>إدارة العلاقات مع الجمهور الخارجي </a:t>
            </a:r>
            <a:r>
              <a:rPr lang="ar-EG" sz="1800" b="1" dirty="0">
                <a:latin typeface="Alexandria" pitchFamily="2" charset="-78"/>
                <a:cs typeface="Alexandria" pitchFamily="2" charset="-78"/>
              </a:rPr>
              <a:t>:</a:t>
            </a:r>
            <a:endParaRPr lang="ar-EG" sz="18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800" dirty="0">
                <a:latin typeface="Alexandria" pitchFamily="2" charset="-78"/>
                <a:cs typeface="Alexandria" pitchFamily="2" charset="-78"/>
              </a:rPr>
              <a:t>بناء سمعة إيجابية ومستدامة للمنظمة.</a:t>
            </a:r>
          </a:p>
          <a:p>
            <a:pPr algn="r" rtl="1">
              <a:lnSpc>
                <a:spcPct val="200000"/>
              </a:lnSpc>
              <a:buFont typeface="Arial" panose="020B0604020202020204" pitchFamily="34" charset="0"/>
              <a:buChar char="•"/>
            </a:pPr>
            <a:r>
              <a:rPr lang="ar-EG" sz="1800" dirty="0">
                <a:latin typeface="Alexandria" pitchFamily="2" charset="-78"/>
                <a:cs typeface="Alexandria" pitchFamily="2" charset="-78"/>
              </a:rPr>
              <a:t>كسب ثقة ودعم الجمهور المستهدف.</a:t>
            </a:r>
          </a:p>
          <a:p>
            <a:pPr algn="r" rtl="1">
              <a:lnSpc>
                <a:spcPct val="200000"/>
              </a:lnSpc>
              <a:buFont typeface="Arial" panose="020B0604020202020204" pitchFamily="34" charset="0"/>
              <a:buChar char="•"/>
            </a:pPr>
            <a:r>
              <a:rPr lang="ar-EG" sz="1800" dirty="0">
                <a:latin typeface="Alexandria" pitchFamily="2" charset="-78"/>
                <a:cs typeface="Alexandria" pitchFamily="2" charset="-78"/>
              </a:rPr>
              <a:t>التأثير على الرأي العام وتغيير السلوكيات لصالح المنظمة.</a:t>
            </a:r>
          </a:p>
          <a:p>
            <a:pPr algn="r" rtl="1">
              <a:lnSpc>
                <a:spcPct val="200000"/>
              </a:lnSpc>
              <a:buFont typeface="Arial" panose="020B0604020202020204" pitchFamily="34" charset="0"/>
              <a:buChar char="•"/>
            </a:pPr>
            <a:r>
              <a:rPr lang="ar-EG" sz="1800" dirty="0">
                <a:latin typeface="Alexandria" pitchFamily="2" charset="-78"/>
                <a:cs typeface="Alexandria" pitchFamily="2" charset="-78"/>
              </a:rPr>
              <a:t>إدارة الأزمات والتعامل مع الشائعات.</a:t>
            </a:r>
          </a:p>
          <a:p>
            <a:pPr algn="r" rtl="1">
              <a:lnSpc>
                <a:spcPct val="200000"/>
              </a:lnSpc>
              <a:buFont typeface="Arial" panose="020B0604020202020204" pitchFamily="34" charset="0"/>
              <a:buChar char="•"/>
            </a:pPr>
            <a:r>
              <a:rPr lang="ar-EG" sz="1800" dirty="0">
                <a:latin typeface="Alexandria" pitchFamily="2" charset="-78"/>
                <a:cs typeface="Alexandria" pitchFamily="2" charset="-78"/>
              </a:rPr>
              <a:t>تعزيز علاقات المنظمة مع الجهات الحكومية والتشريعية.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800" dirty="0">
              <a:latin typeface="Alexandria" pitchFamily="2" charset="-78"/>
              <a:cs typeface="Alexandria" pitchFamily="2" charset="-78"/>
            </a:endParaRPr>
          </a:p>
        </p:txBody>
      </p:sp>
    </p:spTree>
    <p:extLst>
      <p:ext uri="{BB962C8B-B14F-4D97-AF65-F5344CB8AC3E}">
        <p14:creationId xmlns:p14="http://schemas.microsoft.com/office/powerpoint/2010/main" val="2582978591"/>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095342E7-C8E2-8B60-251E-116A0C3F4489}"/>
              </a:ext>
            </a:extLst>
          </p:cNvPr>
          <p:cNvSpPr>
            <a:spLocks noGrp="1"/>
          </p:cNvSpPr>
          <p:nvPr>
            <p:ph idx="1"/>
          </p:nvPr>
        </p:nvSpPr>
        <p:spPr/>
        <p:txBody>
          <a:bodyPr>
            <a:normAutofit/>
          </a:bodyPr>
          <a:lstStyle/>
          <a:p>
            <a:pPr marL="0" indent="0" algn="r" defTabSz="914400" rtl="1" eaLnBrk="1" latinLnBrk="0" hangingPunct="1">
              <a:lnSpc>
                <a:spcPct val="200000"/>
              </a:lnSpc>
              <a:spcBef>
                <a:spcPts val="1000"/>
              </a:spcBef>
              <a:buNone/>
            </a:pPr>
            <a:r>
              <a:rPr lang="ar-EG" sz="1600" b="1" dirty="0">
                <a:solidFill>
                  <a:srgbClr val="00AEEF"/>
                </a:solidFill>
                <a:latin typeface="Alexandria" pitchFamily="2" charset="-78"/>
                <a:cs typeface="Alexandria" pitchFamily="2" charset="-78"/>
              </a:rPr>
              <a:t>الأساليب والأدوات لادارة العلاقات مع الجمهور الخارجي:</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البيانات الصحفية والمؤتمرات الصحفية. </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تنظيم الفعاليات والأحداث الخارجية. </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برامج المسؤولية الاجتماعية للشركات </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إدارة حسابات وسائل التواصل الاجتماعي الخارجية. </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النشرات الإخبارية والتقارير الموجهة للجمهور الخارجي. </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التواصل مع قادة الرأي والمؤثرين.</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552693396"/>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7ACEA1E6-E413-2537-EBFD-BFC49DCEE9C7}"/>
              </a:ext>
            </a:extLst>
          </p:cNvPr>
          <p:cNvSpPr>
            <a:spLocks noGrp="1"/>
          </p:cNvSpPr>
          <p:nvPr>
            <p:ph type="title"/>
          </p:nvPr>
        </p:nvSpPr>
        <p:spPr>
          <a:xfrm>
            <a:off x="838200" y="781878"/>
            <a:ext cx="10515600" cy="908809"/>
          </a:xfrm>
        </p:spPr>
        <p:txBody>
          <a:bodyPr>
            <a:normAutofit/>
          </a:bodyPr>
          <a:lstStyle/>
          <a:p>
            <a:pPr algn="ctr" defTabSz="914400" rtl="1" eaLnBrk="1" latinLnBrk="0" hangingPunct="1">
              <a:lnSpc>
                <a:spcPct val="90000"/>
              </a:lnSpc>
              <a:spcBef>
                <a:spcPct val="0"/>
              </a:spcBef>
              <a:buNone/>
            </a:pPr>
            <a:r>
              <a:rPr lang="ar-EG" sz="2000" b="1" dirty="0">
                <a:solidFill>
                  <a:srgbClr val="00AEEF"/>
                </a:solidFill>
                <a:latin typeface="Alexandria" pitchFamily="2" charset="-78"/>
                <a:cs typeface="Alexandria" pitchFamily="2" charset="-78"/>
              </a:rPr>
              <a:t>إدارة العلاقات مع الجمهور الداخلي </a:t>
            </a:r>
            <a:endParaRPr lang="en-EG" sz="2000" dirty="0"/>
          </a:p>
        </p:txBody>
      </p:sp>
      <p:sp>
        <p:nvSpPr>
          <p:cNvPr id="5" name="Content Placeholder 4">
            <a:extLst>
              <a:ext uri="{FF2B5EF4-FFF2-40B4-BE49-F238E27FC236}">
                <a16:creationId xmlns:a16="http://schemas.microsoft.com/office/drawing/2014/main" id="{D224CE2E-4925-126B-D96A-D8D41CC82105}"/>
              </a:ext>
            </a:extLst>
          </p:cNvPr>
          <p:cNvSpPr>
            <a:spLocks noGrp="1"/>
          </p:cNvSpPr>
          <p:nvPr>
            <p:ph sz="half" idx="2"/>
          </p:nvPr>
        </p:nvSpPr>
        <p:spPr>
          <a:xfrm>
            <a:off x="5035463" y="1825625"/>
            <a:ext cx="6318337" cy="4351338"/>
          </a:xfrm>
        </p:spPr>
        <p:txBody>
          <a:bodyPr>
            <a:normAutofit/>
          </a:bodyPr>
          <a:lstStyle/>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هي الجهود المنظمة والمخططة التي تبذلها المنظمة لبناء وصيانة علاقات إيجابية، وتعزيز التواصل الفعال، وتحقيق التفاهم المتبادل مع </a:t>
            </a:r>
            <a:r>
              <a:rPr lang="ar-EG" sz="1600" b="1" dirty="0">
                <a:latin typeface="Alexandria" pitchFamily="2" charset="-78"/>
                <a:cs typeface="Alexandria" pitchFamily="2" charset="-78"/>
              </a:rPr>
              <a:t>جميع الأفراد الذين ينتمون إلى الهيكل التنظيمي للمنظمة</a:t>
            </a:r>
            <a:r>
              <a:rPr lang="ar-EG" sz="1600" dirty="0">
                <a:latin typeface="Alexandria" pitchFamily="2" charset="-78"/>
                <a:cs typeface="Alexandria" pitchFamily="2" charset="-78"/>
              </a:rPr>
              <a:t>، أي العاملين بها. </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الهدف هو بناء ثقافة مؤسسية قوية، تعزيز الولاء والرضا الوظيفي، وضمان تدفق المعلومات الضرورية لتحقيق الأهداف المشتركة.</a:t>
            </a:r>
            <a:endParaRPr lang="en-EG" sz="1600" dirty="0">
              <a:latin typeface="Alexandria" pitchFamily="2" charset="-78"/>
              <a:cs typeface="Alexandria" pitchFamily="2" charset="-78"/>
            </a:endParaRPr>
          </a:p>
        </p:txBody>
      </p:sp>
      <p:pic>
        <p:nvPicPr>
          <p:cNvPr id="10242" name="Picture 2" descr="External and Internal Communications ...">
            <a:extLst>
              <a:ext uri="{FF2B5EF4-FFF2-40B4-BE49-F238E27FC236}">
                <a16:creationId xmlns:a16="http://schemas.microsoft.com/office/drawing/2014/main" id="{B7F3E63A-74FD-9DB3-F6BF-2F54FA381FCB}"/>
              </a:ext>
            </a:extLst>
          </p:cNvPr>
          <p:cNvPicPr>
            <a:picLocks noGrp="1" noChangeAspect="1" noChangeArrowheads="1"/>
          </p:cNvPicPr>
          <p:nvPr>
            <p:ph sz="half" idx="1"/>
          </p:nvPr>
        </p:nvPicPr>
        <p:blipFill rotWithShape="1">
          <a:blip r:embed="rId3">
            <a:extLst>
              <a:ext uri="{28A0092B-C50C-407E-A947-70E740481C1C}">
                <a14:useLocalDpi xmlns:a14="http://schemas.microsoft.com/office/drawing/2010/main" val="0"/>
              </a:ext>
            </a:extLst>
          </a:blip>
          <a:srcRect r="49507"/>
          <a:stretch/>
        </p:blipFill>
        <p:spPr bwMode="auto">
          <a:xfrm>
            <a:off x="377687" y="1925945"/>
            <a:ext cx="4294521" cy="37989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0333735"/>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75F422BC-9303-E119-4278-7959F0E41327}"/>
              </a:ext>
            </a:extLst>
          </p:cNvPr>
          <p:cNvSpPr>
            <a:spLocks noGrp="1"/>
          </p:cNvSpPr>
          <p:nvPr>
            <p:ph idx="1"/>
          </p:nvPr>
        </p:nvSpPr>
        <p:spPr/>
        <p:txBody>
          <a:bodyPr>
            <a:normAutofit/>
          </a:bodyPr>
          <a:lstStyle/>
          <a:p>
            <a:pPr algn="r" rtl="1">
              <a:lnSpc>
                <a:spcPct val="200000"/>
              </a:lnSpc>
            </a:pPr>
            <a:r>
              <a:rPr lang="ar-EG" sz="1600" b="1" dirty="0">
                <a:latin typeface="Alexandria" pitchFamily="2" charset="-78"/>
                <a:cs typeface="Alexandria" pitchFamily="2" charset="-78"/>
              </a:rPr>
              <a:t>أمثلة على الجمهور الداخلي:</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الموظفون (بجميع مستوياتهم):</a:t>
            </a:r>
            <a:r>
              <a:rPr lang="ar-EG" sz="1600" dirty="0">
                <a:latin typeface="Alexandria" pitchFamily="2" charset="-78"/>
                <a:cs typeface="Alexandria" pitchFamily="2" charset="-78"/>
              </a:rPr>
              <a:t> من الإدارة العليا إلى العمال.</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المدراء ورؤساء الأقسام.</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اللجان وفرق العمل.</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مجلس الإدارة.</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المساهمون .</a:t>
            </a:r>
            <a:endParaRPr lang="ar-EG"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839579392"/>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20841CDC-ED1F-E735-E222-425A52AA2005}"/>
              </a:ext>
            </a:extLst>
          </p:cNvPr>
          <p:cNvSpPr>
            <a:spLocks noGrp="1"/>
          </p:cNvSpPr>
          <p:nvPr>
            <p:ph idx="1"/>
          </p:nvPr>
        </p:nvSpPr>
        <p:spPr/>
        <p:txBody>
          <a:bodyPr>
            <a:normAutofit fontScale="92500" lnSpcReduction="20000"/>
          </a:bodyPr>
          <a:lstStyle/>
          <a:p>
            <a:pPr marL="0" indent="0" algn="r" rtl="1">
              <a:lnSpc>
                <a:spcPct val="200000"/>
              </a:lnSpc>
              <a:buNone/>
            </a:pPr>
            <a:r>
              <a:rPr lang="ar-EG" sz="1700" b="1" dirty="0">
                <a:solidFill>
                  <a:srgbClr val="00B0F0"/>
                </a:solidFill>
                <a:latin typeface="Alexandria" pitchFamily="2" charset="-78"/>
                <a:cs typeface="Alexandria" pitchFamily="2" charset="-78"/>
              </a:rPr>
              <a:t>الأهداف الرئيسية لادارة العلاقات مع الجماهير الداخلية:</a:t>
            </a:r>
            <a:endParaRPr lang="ar-EG" sz="1700" b="1"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تحفيز الموظفين وزيادة ولائهم وانتمائهم للمنظمة.</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بناء ثقافة مؤسسية قوية ومتماسكة</a:t>
            </a:r>
            <a:r>
              <a:rPr lang="ar-EG" sz="1600" dirty="0">
                <a:latin typeface="Alexandria" pitchFamily="2" charset="-78"/>
                <a:cs typeface="Alexandria" pitchFamily="2" charset="-78"/>
              </a:rPr>
              <a:t> تقوم على القيم المشتركة.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ضمان تدفق المعلومات بكفاءة</a:t>
            </a:r>
            <a:r>
              <a:rPr lang="ar-EG" sz="1600" dirty="0">
                <a:latin typeface="Alexandria" pitchFamily="2" charset="-78"/>
                <a:cs typeface="Alexandria" pitchFamily="2" charset="-78"/>
              </a:rPr>
              <a:t> (من الإدارة للعاملين والعكس).</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زيادة الإنتاجية والأداء</a:t>
            </a:r>
            <a:r>
              <a:rPr lang="ar-EG" sz="1600" dirty="0">
                <a:latin typeface="Alexandria" pitchFamily="2" charset="-78"/>
                <a:cs typeface="Alexandria" pitchFamily="2" charset="-78"/>
              </a:rPr>
              <a:t> من خلال إشعار الموظفين بقيمتهم ودورهم.</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إدارة التغيير داخل المنظمة</a:t>
            </a:r>
            <a:r>
              <a:rPr lang="ar-EG" sz="1600" dirty="0">
                <a:latin typeface="Alexandria" pitchFamily="2" charset="-78"/>
                <a:cs typeface="Alexandria" pitchFamily="2" charset="-78"/>
              </a:rPr>
              <a:t> (مثلاً، عند دمج شركتين أو تغيير في السياسات).</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خفض معدل دوران الموظفين</a:t>
            </a:r>
            <a:r>
              <a:rPr lang="ar-EG" sz="1600" dirty="0">
                <a:latin typeface="Alexandria" pitchFamily="2" charset="-78"/>
                <a:cs typeface="Alexandria" pitchFamily="2" charset="-78"/>
              </a:rPr>
              <a:t> وزيادة الاحتفاظ بهم.</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حل النزاعات الداخلية</a:t>
            </a:r>
            <a:r>
              <a:rPr lang="ar-EG" sz="1600" dirty="0">
                <a:latin typeface="Alexandria" pitchFamily="2" charset="-78"/>
                <a:cs typeface="Alexandria" pitchFamily="2" charset="-78"/>
              </a:rPr>
              <a:t> وبناء بيئة عمل صحية.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835912456"/>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20841CDC-ED1F-E735-E222-425A52AA2005}"/>
              </a:ext>
            </a:extLst>
          </p:cNvPr>
          <p:cNvSpPr>
            <a:spLocks noGrp="1"/>
          </p:cNvSpPr>
          <p:nvPr>
            <p:ph idx="1"/>
          </p:nvPr>
        </p:nvSpPr>
        <p:spPr/>
        <p:txBody>
          <a:bodyPr>
            <a:normAutofit fontScale="92500" lnSpcReduction="20000"/>
          </a:bodyPr>
          <a:lstStyle/>
          <a:p>
            <a:pPr marL="0" indent="0" algn="r" rtl="1">
              <a:lnSpc>
                <a:spcPct val="200000"/>
              </a:lnSpc>
              <a:buNone/>
            </a:pPr>
            <a:r>
              <a:rPr lang="ar-EG" sz="1600" b="1" dirty="0">
                <a:latin typeface="Alexandria" pitchFamily="2" charset="-78"/>
                <a:cs typeface="Alexandria" pitchFamily="2" charset="-78"/>
              </a:rPr>
              <a:t>الأساليب والأدوات (أمثلة):</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النشرات الداخلية والمجلات الدورية للموظفين.</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الاجتماعات الدورية (اجتماعات الإدارة، اجتماعات الأقسام).</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البريد الإلكتروني الداخلي والمنصات الرقمية للتواصل الداخلي (</a:t>
            </a:r>
            <a:r>
              <a:rPr lang="en-US" sz="1600" dirty="0">
                <a:latin typeface="Alexandria" pitchFamily="2" charset="-78"/>
                <a:cs typeface="Alexandria" pitchFamily="2" charset="-78"/>
              </a:rPr>
              <a:t>Intranets).</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صناديق الاقتراحات وآليات التغذية الراجعة.</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الفعاليات الداخلية (احتفالات، مناسبات، ورش عمل).</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برامج التقدير والمكافآت للموظفين.</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برامج التدريب والتطوير.</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367351791"/>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20841CDC-ED1F-E735-E222-425A52AA2005}"/>
              </a:ext>
            </a:extLst>
          </p:cNvPr>
          <p:cNvSpPr>
            <a:spLocks noGrp="1"/>
          </p:cNvSpPr>
          <p:nvPr>
            <p:ph idx="1"/>
          </p:nvPr>
        </p:nvSpPr>
        <p:spPr/>
        <p:txBody>
          <a:bodyPr>
            <a:normAutofit/>
          </a:bodyPr>
          <a:lstStyle/>
          <a:p>
            <a:pPr marL="228600" indent="-228600" algn="r" defTabSz="914400" rtl="1" eaLnBrk="1" latinLnBrk="0" hangingPunct="1">
              <a:lnSpc>
                <a:spcPct val="200000"/>
              </a:lnSpc>
              <a:spcBef>
                <a:spcPts val="1000"/>
              </a:spcBef>
              <a:buFont typeface="Arial" panose="020B0604020202020204" pitchFamily="34" charset="0"/>
              <a:buChar char="•"/>
            </a:pPr>
            <a:r>
              <a:rPr lang="ar-EG" sz="1600" b="1" dirty="0">
                <a:solidFill>
                  <a:srgbClr val="00B0F0"/>
                </a:solidFill>
                <a:latin typeface="Alexandria" pitchFamily="2" charset="-78"/>
                <a:cs typeface="Alexandria" pitchFamily="2" charset="-78"/>
              </a:rPr>
              <a:t>لا يمكن الفصل بين إدارة العلاقات مع الجمهور الخارجي والداخلي. </a:t>
            </a: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فالجمهور الداخلي هو سفير المنظمة الأول أمام الجمهور الخارجي. </a:t>
            </a: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الموظف الراضي سيقدم خدمة أفضل، وسيتحدث بإيجابية عن منظمته، مما يعزز السمعة الخارجية. </a:t>
            </a: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وبالمثل، الأزمات أو الأخبار السلبية الخارجية يمكن أن تؤثر على الروح المعنوية للجمهور الداخلي. لذا، تتطلب استراتيجية العلاقات العامة الشاملة تكاملاً وتناغماً بين الجهود الموجهة لكلا الجمهورين.</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454579466"/>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8082F338-15E6-FD56-5CE8-7D71E95D4420}"/>
              </a:ext>
            </a:extLst>
          </p:cNvPr>
          <p:cNvSpPr>
            <a:spLocks noGrp="1"/>
          </p:cNvSpPr>
          <p:nvPr>
            <p:ph type="title"/>
          </p:nvPr>
        </p:nvSpPr>
        <p:spPr/>
        <p:txBody>
          <a:bodyPr>
            <a:normAutofit/>
          </a:bodyPr>
          <a:lstStyle/>
          <a:p>
            <a:pPr algn="ctr"/>
            <a:r>
              <a:rPr lang="ar-SA" sz="2000" b="1" dirty="0">
                <a:solidFill>
                  <a:srgbClr val="00AEEF"/>
                </a:solidFill>
                <a:latin typeface="Alexandria" pitchFamily="2" charset="-78"/>
                <a:cs typeface="Alexandria" pitchFamily="2" charset="-78"/>
              </a:rPr>
              <a:t>إدارة سمعة المؤسسة </a:t>
            </a:r>
            <a:br>
              <a:rPr lang="en-US" sz="2000" dirty="0">
                <a:solidFill>
                  <a:schemeClr val="accent2">
                    <a:lumMod val="75000"/>
                  </a:schemeClr>
                </a:solidFill>
                <a:latin typeface="Alexandria" pitchFamily="2" charset="-78"/>
                <a:cs typeface="Alexandria" pitchFamily="2" charset="-78"/>
              </a:rPr>
            </a:br>
            <a:endParaRPr lang="en-EG" sz="2000" dirty="0"/>
          </a:p>
        </p:txBody>
      </p:sp>
      <p:sp>
        <p:nvSpPr>
          <p:cNvPr id="7" name="Content Placeholder 6">
            <a:extLst>
              <a:ext uri="{FF2B5EF4-FFF2-40B4-BE49-F238E27FC236}">
                <a16:creationId xmlns:a16="http://schemas.microsoft.com/office/drawing/2014/main" id="{D3F591E7-9117-99B4-4405-A9A4D19CC4F0}"/>
              </a:ext>
            </a:extLst>
          </p:cNvPr>
          <p:cNvSpPr>
            <a:spLocks noGrp="1"/>
          </p:cNvSpPr>
          <p:nvPr>
            <p:ph sz="half" idx="2"/>
          </p:nvPr>
        </p:nvSpPr>
        <p:spPr>
          <a:xfrm>
            <a:off x="4484319" y="1360952"/>
            <a:ext cx="7415582" cy="4996148"/>
          </a:xfrm>
        </p:spPr>
        <p:txBody>
          <a:bodyPr>
            <a:normAutofit fontScale="92500" lnSpcReduction="20000"/>
          </a:bodyPr>
          <a:lstStyle/>
          <a:p>
            <a:pPr algn="r" rtl="1">
              <a:lnSpc>
                <a:spcPct val="200000"/>
              </a:lnSpc>
            </a:pPr>
            <a:r>
              <a:rPr lang="ar-EG" sz="1600" dirty="0">
                <a:latin typeface="Alexandria" pitchFamily="2" charset="-78"/>
                <a:cs typeface="Alexandria" pitchFamily="2" charset="-78"/>
              </a:rPr>
              <a:t>تُعتبر إدارة السمعة واحدة من أهم الأهداف الاستراتيجية للعلاقات العامة.</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السمعة المؤسسية هي </a:t>
            </a:r>
            <a:r>
              <a:rPr lang="ar-EG" sz="1600" b="1" dirty="0">
                <a:latin typeface="Alexandria" pitchFamily="2" charset="-78"/>
                <a:cs typeface="Alexandria" pitchFamily="2" charset="-78"/>
              </a:rPr>
              <a:t>التصور العام والتقييم طويل الأمد لدى أصحاب المصلحة</a:t>
            </a:r>
            <a:r>
              <a:rPr lang="ar-EG" sz="1600" dirty="0">
                <a:latin typeface="Alexandria" pitchFamily="2" charset="-78"/>
                <a:cs typeface="Alexandria" pitchFamily="2" charset="-78"/>
              </a:rPr>
              <a:t> (الجمهور، العملاء، الموظفون، المستثمرون، الإعلام، الحكومة، إلخ) عن المنظمة. </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هي ليست مجرد "صورة" لحظية أو انطباع عابر، بل هي </a:t>
            </a:r>
            <a:r>
              <a:rPr lang="ar-EG" sz="1600" b="1" dirty="0">
                <a:latin typeface="Alexandria" pitchFamily="2" charset="-78"/>
                <a:cs typeface="Alexandria" pitchFamily="2" charset="-78"/>
              </a:rPr>
              <a:t>مجموع الخبرات والتفاعلات والتصورات المتراكمة</a:t>
            </a:r>
            <a:r>
              <a:rPr lang="ar-EG" sz="1600" dirty="0">
                <a:latin typeface="Alexandria" pitchFamily="2" charset="-78"/>
                <a:cs typeface="Alexandria" pitchFamily="2" charset="-78"/>
              </a:rPr>
              <a:t> التي تتكون بمرور الوقت بناءً على:</a:t>
            </a:r>
          </a:p>
          <a:p>
            <a:pPr lvl="1" algn="r" rtl="1">
              <a:lnSpc>
                <a:spcPct val="200000"/>
              </a:lnSpc>
              <a:spcBef>
                <a:spcPts val="1000"/>
              </a:spcBef>
            </a:pPr>
            <a:r>
              <a:rPr lang="ar-EG" sz="1500" b="1" dirty="0">
                <a:latin typeface="Alexandria" pitchFamily="2" charset="-78"/>
                <a:cs typeface="Alexandria" pitchFamily="2" charset="-78"/>
              </a:rPr>
              <a:t>الأداء:</a:t>
            </a:r>
            <a:r>
              <a:rPr lang="ar-EG" sz="1500" dirty="0">
                <a:latin typeface="Alexandria" pitchFamily="2" charset="-78"/>
                <a:cs typeface="Alexandria" pitchFamily="2" charset="-78"/>
              </a:rPr>
              <a:t> مدى جودة المنتجات والخدمات.</a:t>
            </a:r>
          </a:p>
          <a:p>
            <a:pPr lvl="1" algn="r" rtl="1">
              <a:lnSpc>
                <a:spcPct val="200000"/>
              </a:lnSpc>
              <a:spcBef>
                <a:spcPts val="1000"/>
              </a:spcBef>
            </a:pPr>
            <a:r>
              <a:rPr lang="ar-EG" sz="1500" dirty="0">
                <a:latin typeface="Alexandria" pitchFamily="2" charset="-78"/>
                <a:cs typeface="Alexandria" pitchFamily="2" charset="-78"/>
              </a:rPr>
              <a:t> </a:t>
            </a:r>
            <a:r>
              <a:rPr lang="ar-EG" sz="1500" b="1" dirty="0">
                <a:latin typeface="Alexandria" pitchFamily="2" charset="-78"/>
                <a:cs typeface="Alexandria" pitchFamily="2" charset="-78"/>
              </a:rPr>
              <a:t>السلوك:</a:t>
            </a:r>
            <a:r>
              <a:rPr lang="ar-EG" sz="1500" dirty="0">
                <a:latin typeface="Alexandria" pitchFamily="2" charset="-78"/>
                <a:cs typeface="Alexandria" pitchFamily="2" charset="-78"/>
              </a:rPr>
              <a:t> تصرفات المنظمة وأخلاقياتها.</a:t>
            </a:r>
          </a:p>
          <a:p>
            <a:pPr lvl="1" algn="r" rtl="1">
              <a:lnSpc>
                <a:spcPct val="200000"/>
              </a:lnSpc>
              <a:spcBef>
                <a:spcPts val="1000"/>
              </a:spcBef>
            </a:pPr>
            <a:r>
              <a:rPr lang="ar-EG" sz="1500" dirty="0">
                <a:latin typeface="Alexandria" pitchFamily="2" charset="-78"/>
                <a:cs typeface="Alexandria" pitchFamily="2" charset="-78"/>
              </a:rPr>
              <a:t> </a:t>
            </a:r>
            <a:r>
              <a:rPr lang="ar-EG" sz="1500" b="1" dirty="0">
                <a:latin typeface="Alexandria" pitchFamily="2" charset="-78"/>
                <a:cs typeface="Alexandria" pitchFamily="2" charset="-78"/>
              </a:rPr>
              <a:t>الاتصالات:</a:t>
            </a:r>
            <a:r>
              <a:rPr lang="ar-EG" sz="1500" dirty="0">
                <a:latin typeface="Alexandria" pitchFamily="2" charset="-78"/>
                <a:cs typeface="Alexandria" pitchFamily="2" charset="-78"/>
              </a:rPr>
              <a:t> الرسائل التي تبثها المنظمة وكيفية تفاعلها.</a:t>
            </a:r>
          </a:p>
          <a:p>
            <a:pPr lvl="1" algn="r" rtl="1">
              <a:lnSpc>
                <a:spcPct val="200000"/>
              </a:lnSpc>
              <a:spcBef>
                <a:spcPts val="1000"/>
              </a:spcBef>
            </a:pPr>
            <a:r>
              <a:rPr lang="ar-EG" sz="1500" dirty="0">
                <a:latin typeface="Alexandria" pitchFamily="2" charset="-78"/>
                <a:cs typeface="Alexandria" pitchFamily="2" charset="-78"/>
              </a:rPr>
              <a:t>الشفافية والمسؤولية الاجتماعية.</a:t>
            </a:r>
            <a:endParaRPr lang="en-EG" sz="1500" dirty="0">
              <a:latin typeface="Alexandria" pitchFamily="2" charset="-78"/>
              <a:cs typeface="Alexandria" pitchFamily="2" charset="-78"/>
            </a:endParaRPr>
          </a:p>
        </p:txBody>
      </p:sp>
      <p:pic>
        <p:nvPicPr>
          <p:cNvPr id="12290" name="Picture 2" descr="‫الدليل الشامل لاستراتيجية إدارة السُمعة - Matrix‬‎">
            <a:extLst>
              <a:ext uri="{FF2B5EF4-FFF2-40B4-BE49-F238E27FC236}">
                <a16:creationId xmlns:a16="http://schemas.microsoft.com/office/drawing/2014/main" id="{C64397EE-02A2-F19F-9D4E-5CC82684AEDD}"/>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292100" y="2137858"/>
            <a:ext cx="4020854" cy="35201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0907583"/>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Content Placeholder 1">
            <a:extLst>
              <a:ext uri="{FF2B5EF4-FFF2-40B4-BE49-F238E27FC236}">
                <a16:creationId xmlns:a16="http://schemas.microsoft.com/office/drawing/2014/main" id="{FC1ABA21-E179-64BD-428B-734E9123CBAC}"/>
              </a:ext>
            </a:extLst>
          </p:cNvPr>
          <p:cNvGraphicFramePr>
            <a:graphicFrameLocks noGrp="1"/>
          </p:cNvGraphicFramePr>
          <p:nvPr>
            <p:ph idx="1"/>
            <p:extLst>
              <p:ext uri="{D42A27DB-BD31-4B8C-83A1-F6EECF244321}">
                <p14:modId xmlns:p14="http://schemas.microsoft.com/office/powerpoint/2010/main" val="292640219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EC2CA181-1FFC-0E59-8DD8-92574422D7E4}"/>
              </a:ext>
            </a:extLst>
          </p:cNvPr>
          <p:cNvSpPr txBox="1"/>
          <p:nvPr/>
        </p:nvSpPr>
        <p:spPr>
          <a:xfrm>
            <a:off x="2287216" y="1114817"/>
            <a:ext cx="6268063" cy="400110"/>
          </a:xfrm>
          <a:prstGeom prst="rect">
            <a:avLst/>
          </a:prstGeom>
          <a:noFill/>
        </p:spPr>
        <p:txBody>
          <a:bodyPr wrap="none" rtlCol="0">
            <a:spAutoFit/>
          </a:bodyPr>
          <a:lstStyle/>
          <a:p>
            <a:pPr marL="0" algn="r" defTabSz="914400" rtl="1" eaLnBrk="1" latinLnBrk="0" hangingPunct="1"/>
            <a:r>
              <a:rPr lang="ar-EG" sz="2000" b="1" dirty="0">
                <a:solidFill>
                  <a:srgbClr val="00AEEF"/>
                </a:solidFill>
                <a:latin typeface="Alexandria" pitchFamily="2" charset="-78"/>
                <a:cs typeface="Alexandria" pitchFamily="2" charset="-78"/>
              </a:rPr>
              <a:t>يمكن أن تؤثر سمعة المؤسسة بشكل مباشر على:</a:t>
            </a:r>
            <a:endParaRPr lang="en-EG" sz="20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2562339240"/>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B5EB8632-AAB5-170A-1B3F-A78C0403616D}"/>
              </a:ext>
            </a:extLst>
          </p:cNvPr>
          <p:cNvSpPr>
            <a:spLocks noGrp="1"/>
          </p:cNvSpPr>
          <p:nvPr>
            <p:ph type="title"/>
          </p:nvPr>
        </p:nvSpPr>
        <p:spPr>
          <a:xfrm>
            <a:off x="838200" y="926926"/>
            <a:ext cx="10515600" cy="763762"/>
          </a:xfrm>
        </p:spPr>
        <p:txBody>
          <a:bodyPr>
            <a:normAutofit/>
          </a:bodyPr>
          <a:lstStyle/>
          <a:p>
            <a:pPr algn="ctr"/>
            <a:r>
              <a:rPr lang="ar-SA" sz="2000" b="1" dirty="0">
                <a:solidFill>
                  <a:srgbClr val="00AEEF"/>
                </a:solidFill>
                <a:latin typeface="Alexandria" pitchFamily="2" charset="-78"/>
                <a:cs typeface="Alexandria" pitchFamily="2" charset="-78"/>
              </a:rPr>
              <a:t>إدارة الأزمات </a:t>
            </a:r>
            <a:br>
              <a:rPr lang="en-US" sz="2000" b="1" dirty="0">
                <a:solidFill>
                  <a:srgbClr val="00AEEF"/>
                </a:solidFill>
                <a:latin typeface="Alexandria" pitchFamily="2" charset="-78"/>
                <a:cs typeface="Alexandria" pitchFamily="2" charset="-78"/>
              </a:rPr>
            </a:br>
            <a:endParaRPr lang="en-EG" sz="2000" b="1" dirty="0">
              <a:solidFill>
                <a:srgbClr val="00AEEF"/>
              </a:solidFill>
            </a:endParaRPr>
          </a:p>
        </p:txBody>
      </p:sp>
      <p:sp>
        <p:nvSpPr>
          <p:cNvPr id="5" name="Content Placeholder 4">
            <a:extLst>
              <a:ext uri="{FF2B5EF4-FFF2-40B4-BE49-F238E27FC236}">
                <a16:creationId xmlns:a16="http://schemas.microsoft.com/office/drawing/2014/main" id="{2471E908-329C-504E-92ED-E4D9493AF97D}"/>
              </a:ext>
            </a:extLst>
          </p:cNvPr>
          <p:cNvSpPr>
            <a:spLocks noGrp="1"/>
          </p:cNvSpPr>
          <p:nvPr>
            <p:ph idx="1"/>
          </p:nvPr>
        </p:nvSpPr>
        <p:spPr>
          <a:xfrm>
            <a:off x="513567" y="1536176"/>
            <a:ext cx="10840233" cy="4640787"/>
          </a:xfrm>
        </p:spPr>
        <p:txBody>
          <a:bodyPr>
            <a:normAutofit/>
          </a:bodyPr>
          <a:lstStyle/>
          <a:p>
            <a:pPr marL="228600" indent="-228600" algn="r" defTabSz="914400" rtl="1" eaLnBrk="1" latinLnBrk="0" hangingPunct="1">
              <a:lnSpc>
                <a:spcPct val="200000"/>
              </a:lnSpc>
              <a:spcBef>
                <a:spcPts val="1000"/>
              </a:spcBef>
              <a:buFont typeface="Arial" panose="020B0604020202020204" pitchFamily="34" charset="0"/>
              <a:buChar char="•"/>
            </a:pPr>
            <a:endParaRPr lang="ar-EG"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الأزمة هي حدث غير متوقع أو سلسلة من الأحداث، يتميز بالضبابية والتهديد المرتفع لأهداف المنظمة وسمعتها، ويتطلب استجابة سريعة وحاسمة. الأزمات يمكن أن تكون داخلية (مثل إضراب الموظفين، عطل فني كبير) أو خارجية (مثل كارثة طبيعية، هجوم إعلامي، فضيحة في السوق).</a:t>
            </a:r>
          </a:p>
          <a:p>
            <a:pPr algn="r" rtl="1">
              <a:lnSpc>
                <a:spcPct val="200000"/>
              </a:lnSpc>
            </a:pPr>
            <a:r>
              <a:rPr lang="ar-EG" sz="1600" dirty="0">
                <a:latin typeface="Alexandria" pitchFamily="2" charset="-78"/>
                <a:cs typeface="Alexandria" pitchFamily="2" charset="-78"/>
              </a:rPr>
              <a:t>تُعد إدارة اتصالات الأزمات واحدة من أهم الوظائف الاستراتيجية للعلاقات العامة، بل هي الاختبار الحقيقي لفعالية هذه الوظيفة.</a:t>
            </a:r>
          </a:p>
          <a:p>
            <a:pPr algn="r" rtl="1">
              <a:lnSpc>
                <a:spcPct val="200000"/>
              </a:lnSpc>
            </a:pPr>
            <a:r>
              <a:rPr lang="ar-EG" sz="1600" dirty="0">
                <a:latin typeface="Alexandria" pitchFamily="2" charset="-78"/>
                <a:cs typeface="Alexandria" pitchFamily="2" charset="-78"/>
              </a:rPr>
              <a:t>إدارة الأزمات هي في جوهرها </a:t>
            </a:r>
            <a:r>
              <a:rPr lang="ar-EG" sz="1600" b="1" dirty="0">
                <a:solidFill>
                  <a:srgbClr val="00AEEF"/>
                </a:solidFill>
                <a:latin typeface="Alexandria" pitchFamily="2" charset="-78"/>
                <a:cs typeface="Alexandria" pitchFamily="2" charset="-78"/>
              </a:rPr>
              <a:t>إدارة اتصال </a:t>
            </a:r>
            <a:r>
              <a:rPr lang="ar-EG" sz="1600" dirty="0">
                <a:latin typeface="Alexandria" pitchFamily="2" charset="-78"/>
                <a:cs typeface="Alexandria" pitchFamily="2" charset="-78"/>
              </a:rPr>
              <a:t>مكثفة وفعالة تحت الضغط.</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345197360"/>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8A0EFCFF-C483-9C23-D549-18BA75A338FC}"/>
              </a:ext>
            </a:extLst>
          </p:cNvPr>
          <p:cNvSpPr>
            <a:spLocks noGrp="1"/>
          </p:cNvSpPr>
          <p:nvPr>
            <p:ph type="title"/>
          </p:nvPr>
        </p:nvSpPr>
        <p:spPr>
          <a:xfrm>
            <a:off x="180430" y="1159959"/>
            <a:ext cx="6526058" cy="3177174"/>
          </a:xfrm>
        </p:spPr>
        <p:txBody>
          <a:bodyPr>
            <a:noAutofit/>
          </a:bodyPr>
          <a:lstStyle/>
          <a:p>
            <a:pPr algn="r" defTabSz="914400" rtl="1" eaLnBrk="1" latinLnBrk="0" hangingPunct="1">
              <a:lnSpc>
                <a:spcPct val="200000"/>
              </a:lnSpc>
              <a:spcBef>
                <a:spcPct val="0"/>
              </a:spcBef>
              <a:buNone/>
            </a:pPr>
            <a:r>
              <a:rPr lang="ar-EG" sz="1400" b="1" dirty="0">
                <a:solidFill>
                  <a:srgbClr val="00AEEF"/>
                </a:solidFill>
                <a:latin typeface="Alexandria" pitchFamily="2" charset="-78"/>
                <a:ea typeface="+mn-ea"/>
                <a:cs typeface="Alexandria" pitchFamily="2" charset="-78"/>
              </a:rPr>
              <a:t>مرحلة الأزمة</a:t>
            </a:r>
            <a:br>
              <a:rPr lang="ar-EG" sz="1200" dirty="0">
                <a:latin typeface="Alexandria" pitchFamily="2" charset="-78"/>
                <a:cs typeface="Alexandria" pitchFamily="2" charset="-78"/>
              </a:rPr>
            </a:br>
            <a:r>
              <a:rPr lang="ar-EG" sz="1200" dirty="0">
                <a:latin typeface="Alexandria" pitchFamily="2" charset="-78"/>
                <a:cs typeface="Alexandria" pitchFamily="2" charset="-78"/>
              </a:rPr>
              <a:t>* </a:t>
            </a:r>
            <a:r>
              <a:rPr lang="ar-EG" sz="1200" b="1" dirty="0">
                <a:latin typeface="Alexandria" pitchFamily="2" charset="-78"/>
                <a:cs typeface="Alexandria" pitchFamily="2" charset="-78"/>
              </a:rPr>
              <a:t>الاستجابة السريعة:</a:t>
            </a:r>
            <a:r>
              <a:rPr lang="ar-EG" sz="1200" dirty="0">
                <a:latin typeface="Alexandria" pitchFamily="2" charset="-78"/>
                <a:cs typeface="Alexandria" pitchFamily="2" charset="-78"/>
              </a:rPr>
              <a:t> التواصل الفوري (أو بأسرع وقت ممكن) لملء فراغ المعلومات ومنع انتشار الشائعات. * </a:t>
            </a:r>
            <a:r>
              <a:rPr lang="ar-EG" sz="1200" b="1" dirty="0">
                <a:latin typeface="Alexandria" pitchFamily="2" charset="-78"/>
                <a:cs typeface="Alexandria" pitchFamily="2" charset="-78"/>
              </a:rPr>
              <a:t>الشفافية والصدق:</a:t>
            </a:r>
            <a:r>
              <a:rPr lang="ar-EG" sz="1200" dirty="0">
                <a:latin typeface="Alexandria" pitchFamily="2" charset="-78"/>
                <a:cs typeface="Alexandria" pitchFamily="2" charset="-78"/>
              </a:rPr>
              <a:t> تقديم معلومات دقيقة وموثوقة، وتجنب التستر أو الكذب، حتى لو كانت الأخبار سيئة. المصداقية هي مفتاح التعامل مع الأزمات. * </a:t>
            </a:r>
            <a:r>
              <a:rPr lang="ar-EG" sz="1200" b="1" dirty="0">
                <a:latin typeface="Alexandria" pitchFamily="2" charset="-78"/>
                <a:cs typeface="Alexandria" pitchFamily="2" charset="-78"/>
              </a:rPr>
              <a:t>التعاطف والمسؤولية:</a:t>
            </a:r>
            <a:r>
              <a:rPr lang="ar-EG" sz="1200" dirty="0">
                <a:latin typeface="Alexandria" pitchFamily="2" charset="-78"/>
                <a:cs typeface="Alexandria" pitchFamily="2" charset="-78"/>
              </a:rPr>
              <a:t> التعبير عن التعاطف مع المتضررين (إذا كان هناك ضحايا أو متضررون) وتحمل المسؤولية اللازمة. * </a:t>
            </a:r>
            <a:r>
              <a:rPr lang="ar-EG" sz="1200" b="1" dirty="0">
                <a:latin typeface="Alexandria" pitchFamily="2" charset="-78"/>
                <a:cs typeface="Alexandria" pitchFamily="2" charset="-78"/>
              </a:rPr>
              <a:t>تحديد المتحدث الرسمي:</a:t>
            </a:r>
            <a:r>
              <a:rPr lang="ar-EG" sz="1200" dirty="0">
                <a:latin typeface="Alexandria" pitchFamily="2" charset="-78"/>
                <a:cs typeface="Alexandria" pitchFamily="2" charset="-78"/>
              </a:rPr>
              <a:t> التأكد من أن جميع الاتصالات تصدر من مصدر واحد موثوق ومدرّب جيدًا. * </a:t>
            </a:r>
            <a:r>
              <a:rPr lang="ar-EG" sz="1200" b="1" dirty="0">
                <a:latin typeface="Alexandria" pitchFamily="2" charset="-78"/>
                <a:cs typeface="Alexandria" pitchFamily="2" charset="-78"/>
              </a:rPr>
              <a:t>مراقبة وسائل الإعلام:</a:t>
            </a:r>
            <a:r>
              <a:rPr lang="ar-EG" sz="1200" dirty="0">
                <a:latin typeface="Alexandria" pitchFamily="2" charset="-78"/>
                <a:cs typeface="Alexandria" pitchFamily="2" charset="-78"/>
              </a:rPr>
              <a:t> متابعة دقيقة لما يقال عن المنظمة في جميع القنوات الإعلامية والاستعداد للاستجابة. * </a:t>
            </a:r>
            <a:r>
              <a:rPr lang="ar-EG" sz="1200" b="1" dirty="0">
                <a:latin typeface="Alexandria" pitchFamily="2" charset="-78"/>
                <a:cs typeface="Alexandria" pitchFamily="2" charset="-78"/>
              </a:rPr>
              <a:t>التواصل الداخلي:</a:t>
            </a:r>
            <a:r>
              <a:rPr lang="ar-EG" sz="1200" dirty="0">
                <a:latin typeface="Alexandria" pitchFamily="2" charset="-78"/>
                <a:cs typeface="Alexandria" pitchFamily="2" charset="-78"/>
              </a:rPr>
              <a:t> إبقاء الموظفين على اطلاع مستمر بما يحدث، فهم الجبهة الأولى للدفاع عن سمعة المنظمة.</a:t>
            </a:r>
            <a:endParaRPr lang="en-EG" sz="1200" dirty="0">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90CAB57B-E27E-1628-3858-97107FFC0A13}"/>
              </a:ext>
            </a:extLst>
          </p:cNvPr>
          <p:cNvSpPr>
            <a:spLocks noGrp="1"/>
          </p:cNvSpPr>
          <p:nvPr>
            <p:ph idx="1"/>
          </p:nvPr>
        </p:nvSpPr>
        <p:spPr>
          <a:xfrm>
            <a:off x="6673754" y="976349"/>
            <a:ext cx="5388807" cy="5752444"/>
          </a:xfrm>
        </p:spPr>
        <p:txBody>
          <a:bodyPr>
            <a:normAutofit/>
          </a:bodyPr>
          <a:lstStyle/>
          <a:p>
            <a:pPr marL="0" indent="0" algn="r" defTabSz="914400" rtl="1" eaLnBrk="1" latinLnBrk="0" hangingPunct="1">
              <a:lnSpc>
                <a:spcPct val="150000"/>
              </a:lnSpc>
              <a:spcBef>
                <a:spcPts val="1000"/>
              </a:spcBef>
              <a:buNone/>
            </a:pPr>
            <a:r>
              <a:rPr lang="ar-EG" sz="1400" b="1" dirty="0">
                <a:solidFill>
                  <a:srgbClr val="00AEEF"/>
                </a:solidFill>
                <a:latin typeface="Alexandria" pitchFamily="2" charset="-78"/>
                <a:cs typeface="Alexandria" pitchFamily="2" charset="-78"/>
              </a:rPr>
              <a:t>مرحلة ما قبل الأزمة:</a:t>
            </a:r>
            <a:endParaRPr lang="ar-EG" sz="1400" dirty="0">
              <a:latin typeface="Alexandria" pitchFamily="2" charset="-78"/>
              <a:cs typeface="Alexandria" pitchFamily="2" charset="-78"/>
            </a:endParaRPr>
          </a:p>
          <a:p>
            <a:pPr marL="0" indent="0" algn="r" defTabSz="914400" rtl="1" eaLnBrk="1" latinLnBrk="0" hangingPunct="1">
              <a:lnSpc>
                <a:spcPct val="150000"/>
              </a:lnSpc>
              <a:spcBef>
                <a:spcPts val="1000"/>
              </a:spcBef>
              <a:buNone/>
            </a:pPr>
            <a:r>
              <a:rPr lang="ar-EG" sz="1400" b="1" dirty="0">
                <a:latin typeface="Alexandria" pitchFamily="2" charset="-78"/>
                <a:cs typeface="Alexandria" pitchFamily="2" charset="-78"/>
              </a:rPr>
              <a:t>- تقييم المخاطر:</a:t>
            </a:r>
            <a:r>
              <a:rPr lang="ar-EG" sz="1400" dirty="0">
                <a:latin typeface="Alexandria" pitchFamily="2" charset="-78"/>
                <a:cs typeface="Alexandria" pitchFamily="2" charset="-78"/>
              </a:rPr>
              <a:t> تحليل السيناريوهات المحتملة للأزمات وتحديد نقاط الضعف. </a:t>
            </a:r>
          </a:p>
          <a:p>
            <a:pPr algn="r" defTabSz="914400" rtl="1" eaLnBrk="1" latinLnBrk="0" hangingPunct="1">
              <a:lnSpc>
                <a:spcPct val="150000"/>
              </a:lnSpc>
              <a:spcBef>
                <a:spcPts val="1000"/>
              </a:spcBef>
              <a:buFontTx/>
              <a:buChar char="-"/>
            </a:pPr>
            <a:r>
              <a:rPr lang="ar-EG" sz="1400" b="1" dirty="0">
                <a:latin typeface="Alexandria" pitchFamily="2" charset="-78"/>
                <a:cs typeface="Alexandria" pitchFamily="2" charset="-78"/>
              </a:rPr>
              <a:t>وضع خطة إدارة الأزمات الاتصالية:</a:t>
            </a:r>
            <a:r>
              <a:rPr lang="ar-EG" sz="1400" dirty="0">
                <a:latin typeface="Alexandria" pitchFamily="2" charset="-78"/>
                <a:cs typeface="Alexandria" pitchFamily="2" charset="-78"/>
              </a:rPr>
              <a:t> إعداد دليل شامل يتضمن: </a:t>
            </a:r>
          </a:p>
          <a:p>
            <a:pPr marL="457200" lvl="1" indent="0" algn="r" rtl="1">
              <a:lnSpc>
                <a:spcPct val="150000"/>
              </a:lnSpc>
              <a:spcBef>
                <a:spcPts val="1000"/>
              </a:spcBef>
              <a:buNone/>
            </a:pPr>
            <a:r>
              <a:rPr lang="ar-EG" sz="1400" dirty="0">
                <a:latin typeface="Alexandria" pitchFamily="2" charset="-78"/>
                <a:cs typeface="Alexandria" pitchFamily="2" charset="-78"/>
              </a:rPr>
              <a:t> *تحديد فريق إدارة الأزمات (بمن فيهم المتحدث الرسمي). </a:t>
            </a:r>
          </a:p>
          <a:p>
            <a:pPr marL="457200" lvl="1" indent="0" algn="r" rtl="1">
              <a:lnSpc>
                <a:spcPct val="150000"/>
              </a:lnSpc>
              <a:spcBef>
                <a:spcPts val="1000"/>
              </a:spcBef>
              <a:buNone/>
            </a:pPr>
            <a:r>
              <a:rPr lang="ar-EG" sz="1400" dirty="0">
                <a:latin typeface="Alexandria" pitchFamily="2" charset="-78"/>
                <a:cs typeface="Alexandria" pitchFamily="2" charset="-78"/>
              </a:rPr>
              <a:t> * قنوات الاتصال الداخلية والخارجية. * نماذج للبيانات الصحفية والأسئلة الشائعة</a:t>
            </a:r>
          </a:p>
          <a:p>
            <a:pPr marL="457200" lvl="1" indent="0" algn="r" rtl="1">
              <a:lnSpc>
                <a:spcPct val="150000"/>
              </a:lnSpc>
              <a:spcBef>
                <a:spcPts val="1000"/>
              </a:spcBef>
              <a:buNone/>
            </a:pPr>
            <a:r>
              <a:rPr lang="ar-EG" sz="1400" dirty="0">
                <a:latin typeface="Alexandria" pitchFamily="2" charset="-78"/>
                <a:cs typeface="Alexandria" pitchFamily="2" charset="-78"/>
              </a:rPr>
              <a:t> * تحديد أصحاب المصلحة الرئيسيين وكيفية التواصل معهم.</a:t>
            </a:r>
          </a:p>
          <a:p>
            <a:pPr marL="457200" lvl="1" indent="0" algn="r" rtl="1">
              <a:lnSpc>
                <a:spcPct val="150000"/>
              </a:lnSpc>
              <a:spcBef>
                <a:spcPts val="1000"/>
              </a:spcBef>
              <a:buNone/>
            </a:pPr>
            <a:r>
              <a:rPr lang="ar-EG" sz="1400" dirty="0">
                <a:latin typeface="Alexandria" pitchFamily="2" charset="-78"/>
                <a:cs typeface="Alexandria" pitchFamily="2" charset="-78"/>
              </a:rPr>
              <a:t>* نظام لمراقبة وسائل الإعلام ووسائل التواصل الاجتماعي.</a:t>
            </a:r>
          </a:p>
          <a:p>
            <a:pPr marL="457200" lvl="1" indent="0" algn="r" rtl="1">
              <a:lnSpc>
                <a:spcPct val="150000"/>
              </a:lnSpc>
              <a:spcBef>
                <a:spcPts val="1000"/>
              </a:spcBef>
              <a:buNone/>
            </a:pPr>
            <a:r>
              <a:rPr lang="ar-EG" sz="1400" dirty="0">
                <a:latin typeface="Alexandria" pitchFamily="2" charset="-78"/>
                <a:cs typeface="Alexandria" pitchFamily="2" charset="-78"/>
              </a:rPr>
              <a:t> * </a:t>
            </a:r>
            <a:r>
              <a:rPr lang="ar-EG" sz="1400" b="1" dirty="0">
                <a:latin typeface="Alexandria" pitchFamily="2" charset="-78"/>
                <a:cs typeface="Alexandria" pitchFamily="2" charset="-78"/>
              </a:rPr>
              <a:t>التدريب والمحاكاة:</a:t>
            </a:r>
            <a:r>
              <a:rPr lang="ar-EG" sz="1400" dirty="0">
                <a:latin typeface="Alexandria" pitchFamily="2" charset="-78"/>
                <a:cs typeface="Alexandria" pitchFamily="2" charset="-78"/>
              </a:rPr>
              <a:t> تدريب فريق الأزمة والمتحدثين الرسميين على التعامل مع السيناريوهات المختلفة.</a:t>
            </a:r>
          </a:p>
          <a:p>
            <a:pPr marL="457200" lvl="1" indent="0" algn="r" rtl="1">
              <a:lnSpc>
                <a:spcPct val="150000"/>
              </a:lnSpc>
              <a:spcBef>
                <a:spcPts val="1000"/>
              </a:spcBef>
              <a:buNone/>
            </a:pPr>
            <a:r>
              <a:rPr lang="ar-EG" sz="1400" dirty="0">
                <a:latin typeface="Alexandria" pitchFamily="2" charset="-78"/>
                <a:cs typeface="Alexandria" pitchFamily="2" charset="-78"/>
              </a:rPr>
              <a:t> * </a:t>
            </a:r>
            <a:r>
              <a:rPr lang="ar-EG" sz="1400" b="1" dirty="0">
                <a:latin typeface="Alexandria" pitchFamily="2" charset="-78"/>
                <a:cs typeface="Alexandria" pitchFamily="2" charset="-78"/>
              </a:rPr>
              <a:t>بناء العلاقات:</a:t>
            </a:r>
            <a:r>
              <a:rPr lang="ar-EG" sz="1400" dirty="0">
                <a:latin typeface="Alexandria" pitchFamily="2" charset="-78"/>
                <a:cs typeface="Alexandria" pitchFamily="2" charset="-78"/>
              </a:rPr>
              <a:t> تعزيز العلاقات الجيدة مع وسائل الإعلام وأصحاب المصلحة الرئيسيين في الأوقات العادية، مما يبني رصيدًا من الثقة يمكن الاعتماد عليه وقت الأزمة.</a:t>
            </a:r>
            <a:endParaRPr lang="en-EG" sz="1400" dirty="0">
              <a:latin typeface="Alexandria" pitchFamily="2" charset="-78"/>
              <a:cs typeface="Alexandria" pitchFamily="2" charset="-78"/>
            </a:endParaRPr>
          </a:p>
        </p:txBody>
      </p:sp>
      <p:sp>
        <p:nvSpPr>
          <p:cNvPr id="6" name="Text Placeholder 5">
            <a:extLst>
              <a:ext uri="{FF2B5EF4-FFF2-40B4-BE49-F238E27FC236}">
                <a16:creationId xmlns:a16="http://schemas.microsoft.com/office/drawing/2014/main" id="{80C3BA30-827E-0366-2359-FF8C1EC3438C}"/>
              </a:ext>
            </a:extLst>
          </p:cNvPr>
          <p:cNvSpPr>
            <a:spLocks noGrp="1"/>
          </p:cNvSpPr>
          <p:nvPr>
            <p:ph type="body" sz="half" idx="2"/>
          </p:nvPr>
        </p:nvSpPr>
        <p:spPr>
          <a:xfrm>
            <a:off x="-1" y="4212483"/>
            <a:ext cx="6783431" cy="2311593"/>
          </a:xfrm>
        </p:spPr>
        <p:txBody>
          <a:bodyPr>
            <a:noAutofit/>
          </a:bodyPr>
          <a:lstStyle/>
          <a:p>
            <a:pPr marL="0" indent="0" algn="r" defTabSz="914400" rtl="1" eaLnBrk="1" latinLnBrk="0" hangingPunct="1">
              <a:lnSpc>
                <a:spcPct val="220000"/>
              </a:lnSpc>
              <a:spcBef>
                <a:spcPts val="1000"/>
              </a:spcBef>
              <a:buFont typeface="Arial" panose="020B0604020202020204" pitchFamily="34" charset="0"/>
              <a:buNone/>
            </a:pPr>
            <a:r>
              <a:rPr lang="ar-EG" sz="1200" b="1" dirty="0">
                <a:solidFill>
                  <a:srgbClr val="00AEEF"/>
                </a:solidFill>
                <a:latin typeface="Alexandria" pitchFamily="2" charset="-78"/>
                <a:cs typeface="Alexandria" pitchFamily="2" charset="-78"/>
              </a:rPr>
              <a:t>مرحلة ما بعد الأزمة</a:t>
            </a:r>
          </a:p>
          <a:p>
            <a:pPr marL="0" indent="0" algn="r" defTabSz="914400" rtl="1" eaLnBrk="1" latinLnBrk="0" hangingPunct="1">
              <a:lnSpc>
                <a:spcPct val="220000"/>
              </a:lnSpc>
              <a:spcBef>
                <a:spcPts val="1000"/>
              </a:spcBef>
              <a:buFont typeface="Arial" panose="020B0604020202020204" pitchFamily="34" charset="0"/>
              <a:buNone/>
            </a:pPr>
            <a:r>
              <a:rPr lang="ar-EG" sz="1200" b="1" dirty="0">
                <a:latin typeface="Alexandria" pitchFamily="2" charset="-78"/>
                <a:cs typeface="Alexandria" pitchFamily="2" charset="-78"/>
              </a:rPr>
              <a:t>الاستعادة والتعافي:</a:t>
            </a:r>
            <a:r>
              <a:rPr lang="ar-EG" sz="1200" dirty="0">
                <a:latin typeface="Alexandria" pitchFamily="2" charset="-78"/>
                <a:cs typeface="Alexandria" pitchFamily="2" charset="-78"/>
              </a:rPr>
              <a:t> تنفيذ استراتيجيات تواصل تهدف إلى استعادة ثقة الجمهور المتضررة، وقد تتضمن حملات لتعزيز السمعة أو إظهار التغييرات الإيجابية التي تم إجراؤها. * </a:t>
            </a:r>
            <a:r>
              <a:rPr lang="ar-EG" sz="1200" b="1" dirty="0">
                <a:latin typeface="Alexandria" pitchFamily="2" charset="-78"/>
                <a:cs typeface="Alexandria" pitchFamily="2" charset="-78"/>
              </a:rPr>
              <a:t>المتابعة والتقييم:</a:t>
            </a:r>
            <a:r>
              <a:rPr lang="ar-EG" sz="1200" dirty="0">
                <a:latin typeface="Alexandria" pitchFamily="2" charset="-78"/>
                <a:cs typeface="Alexandria" pitchFamily="2" charset="-78"/>
              </a:rPr>
              <a:t> تقييم فعالية خطة الأزمة واستراتيجيات الاتصال. تحليل النتائج المستخلصة والدروس المستفادة لتحسين الاستعدادات المستقبلية. * </a:t>
            </a:r>
            <a:r>
              <a:rPr lang="ar-EG" sz="1200" b="1" dirty="0">
                <a:latin typeface="Alexandria" pitchFamily="2" charset="-78"/>
                <a:cs typeface="Alexandria" pitchFamily="2" charset="-78"/>
              </a:rPr>
              <a:t>التعويض والمساءلة:</a:t>
            </a:r>
            <a:r>
              <a:rPr lang="ar-EG" sz="1200" dirty="0">
                <a:latin typeface="Alexandria" pitchFamily="2" charset="-78"/>
                <a:cs typeface="Alexandria" pitchFamily="2" charset="-78"/>
              </a:rPr>
              <a:t> التواصل حول أي تعويضات أو إجراءات مساءلة تتخذها المنظمة لمعالجة الأضرار أو الأخطاء.</a:t>
            </a:r>
            <a:endParaRPr lang="en-EG" sz="1200" b="1" dirty="0">
              <a:solidFill>
                <a:srgbClr val="00AEEF"/>
              </a:solidFill>
              <a:latin typeface="Alexandria" pitchFamily="2" charset="-78"/>
              <a:cs typeface="Alexandria" pitchFamily="2" charset="-78"/>
            </a:endParaRPr>
          </a:p>
        </p:txBody>
      </p:sp>
      <p:sp>
        <p:nvSpPr>
          <p:cNvPr id="7" name="TextBox 6">
            <a:extLst>
              <a:ext uri="{FF2B5EF4-FFF2-40B4-BE49-F238E27FC236}">
                <a16:creationId xmlns:a16="http://schemas.microsoft.com/office/drawing/2014/main" id="{EA9D5D76-6FAE-D0FD-AF81-67941F335BB8}"/>
              </a:ext>
            </a:extLst>
          </p:cNvPr>
          <p:cNvSpPr txBox="1"/>
          <p:nvPr/>
        </p:nvSpPr>
        <p:spPr>
          <a:xfrm>
            <a:off x="3290500" y="626303"/>
            <a:ext cx="4682693" cy="400110"/>
          </a:xfrm>
          <a:prstGeom prst="rect">
            <a:avLst/>
          </a:prstGeom>
          <a:noFill/>
        </p:spPr>
        <p:txBody>
          <a:bodyPr wrap="none" rtlCol="0">
            <a:spAutoFit/>
          </a:bodyPr>
          <a:lstStyle/>
          <a:p>
            <a:pPr marL="0" algn="ctr" defTabSz="914400" rtl="1" eaLnBrk="1" latinLnBrk="0" hangingPunct="1"/>
            <a:r>
              <a:rPr lang="ar-EG" sz="2000" b="1" dirty="0">
                <a:solidFill>
                  <a:srgbClr val="00AEEF"/>
                </a:solidFill>
                <a:latin typeface="Alexandria" pitchFamily="2" charset="-78"/>
                <a:cs typeface="Alexandria" pitchFamily="2" charset="-78"/>
              </a:rPr>
              <a:t>دور العلاقات العامة في إدارة الأزمات</a:t>
            </a:r>
            <a:endParaRPr lang="en-EG" sz="20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3085631473"/>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E1BDC227-AF0D-419B-D939-AE124B264E6D}"/>
              </a:ext>
            </a:extLst>
          </p:cNvPr>
          <p:cNvSpPr>
            <a:spLocks noGrp="1"/>
          </p:cNvSpPr>
          <p:nvPr>
            <p:ph type="title"/>
          </p:nvPr>
        </p:nvSpPr>
        <p:spPr>
          <a:xfrm>
            <a:off x="838200" y="862386"/>
            <a:ext cx="10515600" cy="828302"/>
          </a:xfrm>
        </p:spPr>
        <p:txBody>
          <a:bodyPr>
            <a:normAutofit/>
          </a:bodyPr>
          <a:lstStyle/>
          <a:p>
            <a:pPr algn="ctr"/>
            <a:r>
              <a:rPr lang="ar-SA" sz="2000" b="1" dirty="0">
                <a:solidFill>
                  <a:srgbClr val="00AEEF"/>
                </a:solidFill>
                <a:latin typeface="Alexandria" pitchFamily="2" charset="-78"/>
                <a:cs typeface="Alexandria" pitchFamily="2" charset="-78"/>
              </a:rPr>
              <a:t>إدارة العلاقات مع وسائل الاعلام</a:t>
            </a:r>
            <a:br>
              <a:rPr lang="en-US" sz="2000" b="1" dirty="0">
                <a:solidFill>
                  <a:srgbClr val="00AEEF"/>
                </a:solidFill>
                <a:latin typeface="Alexandria" pitchFamily="2" charset="-78"/>
                <a:cs typeface="Alexandria" pitchFamily="2" charset="-78"/>
              </a:rPr>
            </a:br>
            <a:endParaRPr lang="en-EG" sz="2000" b="1" dirty="0">
              <a:solidFill>
                <a:srgbClr val="00AEEF"/>
              </a:solidFill>
            </a:endParaRPr>
          </a:p>
        </p:txBody>
      </p:sp>
      <p:sp>
        <p:nvSpPr>
          <p:cNvPr id="7" name="Content Placeholder 6">
            <a:extLst>
              <a:ext uri="{FF2B5EF4-FFF2-40B4-BE49-F238E27FC236}">
                <a16:creationId xmlns:a16="http://schemas.microsoft.com/office/drawing/2014/main" id="{FFDBAB50-DA54-0A0E-9B0C-6D9750E81D93}"/>
              </a:ext>
            </a:extLst>
          </p:cNvPr>
          <p:cNvSpPr>
            <a:spLocks noGrp="1"/>
          </p:cNvSpPr>
          <p:nvPr>
            <p:ph sz="half" idx="2"/>
          </p:nvPr>
        </p:nvSpPr>
        <p:spPr>
          <a:xfrm>
            <a:off x="5472752" y="1825625"/>
            <a:ext cx="6427148" cy="4351338"/>
          </a:xfrm>
        </p:spPr>
        <p:txBody>
          <a:bodyPr>
            <a:normAutofit/>
          </a:bodyPr>
          <a:lstStyle/>
          <a:p>
            <a:pPr algn="r" rtl="1">
              <a:lnSpc>
                <a:spcPct val="200000"/>
              </a:lnSpc>
            </a:pPr>
            <a:r>
              <a:rPr lang="ar-EG" sz="1400" b="1" dirty="0">
                <a:latin typeface="Alexandria" pitchFamily="2" charset="-78"/>
                <a:cs typeface="Alexandria" pitchFamily="2" charset="-78"/>
              </a:rPr>
              <a:t>تطوير علاقات إيجابية</a:t>
            </a:r>
            <a:r>
              <a:rPr lang="ar-EG" sz="1400" dirty="0">
                <a:latin typeface="Alexandria" pitchFamily="2" charset="-78"/>
                <a:cs typeface="Alexandria" pitchFamily="2" charset="-78"/>
              </a:rPr>
              <a:t> ومتبادلة المنفعة بين المنظمة ووسائل الإعلام المختلفة (مثل الصحف، المجلات، التلفزيون، الإذاعة، المواقع الإخبارية الإلكترونية، المدونات، المؤثرين على وسائل التواصل الاجتماعي).</a:t>
            </a:r>
          </a:p>
          <a:p>
            <a:pPr algn="r" rtl="1">
              <a:lnSpc>
                <a:spcPct val="200000"/>
              </a:lnSpc>
            </a:pPr>
            <a:r>
              <a:rPr lang="ar-EG" sz="1400" b="1" dirty="0">
                <a:latin typeface="Alexandria" pitchFamily="2" charset="-78"/>
                <a:cs typeface="Alexandria" pitchFamily="2" charset="-78"/>
              </a:rPr>
              <a:t>الهدف الأساسي</a:t>
            </a:r>
            <a:r>
              <a:rPr lang="ar-EG" sz="1400" dirty="0">
                <a:latin typeface="Alexandria" pitchFamily="2" charset="-78"/>
                <a:cs typeface="Alexandria" pitchFamily="2" charset="-78"/>
              </a:rPr>
              <a:t> من إدارة العلاقات مع وسائل الإعلام هو ضمان أن المنظمة تحصل على </a:t>
            </a:r>
            <a:r>
              <a:rPr lang="ar-EG" sz="1400" b="1" dirty="0">
                <a:latin typeface="Alexandria" pitchFamily="2" charset="-78"/>
                <a:cs typeface="Alexandria" pitchFamily="2" charset="-78"/>
              </a:rPr>
              <a:t>تغطية إعلامية دقيقة، إيجابية، ومنصفة</a:t>
            </a:r>
            <a:r>
              <a:rPr lang="ar-EG" sz="1400" dirty="0">
                <a:latin typeface="Alexandria" pitchFamily="2" charset="-78"/>
                <a:cs typeface="Alexandria" pitchFamily="2" charset="-78"/>
              </a:rPr>
              <a:t> لدعم أهدافها الاستراتيجية، وتعزيز سمعتها، والتأثير على الرأي العام.</a:t>
            </a:r>
          </a:p>
          <a:p>
            <a:pPr algn="r" rtl="1">
              <a:lnSpc>
                <a:spcPct val="200000"/>
              </a:lnSpc>
            </a:pPr>
            <a:endParaRPr lang="en-EG" sz="1400" dirty="0">
              <a:latin typeface="Alexandria" pitchFamily="2" charset="-78"/>
              <a:cs typeface="Alexandria" pitchFamily="2" charset="-78"/>
            </a:endParaRPr>
          </a:p>
        </p:txBody>
      </p:sp>
      <p:pic>
        <p:nvPicPr>
          <p:cNvPr id="13314" name="Picture 2" descr="Mastering Media Relations: Key ...">
            <a:extLst>
              <a:ext uri="{FF2B5EF4-FFF2-40B4-BE49-F238E27FC236}">
                <a16:creationId xmlns:a16="http://schemas.microsoft.com/office/drawing/2014/main" id="{60C58C23-7E3E-0C62-5C0E-974191990C0A}"/>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180431" y="1776413"/>
            <a:ext cx="5067974" cy="4400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2118292"/>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E1BDC227-AF0D-419B-D939-AE124B264E6D}"/>
              </a:ext>
            </a:extLst>
          </p:cNvPr>
          <p:cNvSpPr>
            <a:spLocks noGrp="1"/>
          </p:cNvSpPr>
          <p:nvPr>
            <p:ph type="title"/>
          </p:nvPr>
        </p:nvSpPr>
        <p:spPr>
          <a:xfrm>
            <a:off x="838200" y="679510"/>
            <a:ext cx="10515600" cy="740316"/>
          </a:xfrm>
        </p:spPr>
        <p:txBody>
          <a:bodyPr>
            <a:normAutofit/>
          </a:bodyPr>
          <a:lstStyle/>
          <a:p>
            <a:pPr algn="ctr"/>
            <a:br>
              <a:rPr lang="en-US" sz="2000" dirty="0">
                <a:solidFill>
                  <a:srgbClr val="00AEEF"/>
                </a:solidFill>
                <a:latin typeface="Alexandria" pitchFamily="2" charset="-78"/>
                <a:cs typeface="Alexandria" pitchFamily="2" charset="-78"/>
              </a:rPr>
            </a:br>
            <a:endParaRPr lang="en-EG" sz="2000" dirty="0">
              <a:solidFill>
                <a:srgbClr val="00AEEF"/>
              </a:solidFill>
            </a:endParaRPr>
          </a:p>
        </p:txBody>
      </p:sp>
      <p:sp>
        <p:nvSpPr>
          <p:cNvPr id="5" name="Content Placeholder 4">
            <a:extLst>
              <a:ext uri="{FF2B5EF4-FFF2-40B4-BE49-F238E27FC236}">
                <a16:creationId xmlns:a16="http://schemas.microsoft.com/office/drawing/2014/main" id="{E1A56613-5486-82C5-6591-DA44D62E431D}"/>
              </a:ext>
            </a:extLst>
          </p:cNvPr>
          <p:cNvSpPr>
            <a:spLocks noGrp="1"/>
          </p:cNvSpPr>
          <p:nvPr>
            <p:ph idx="1"/>
          </p:nvPr>
        </p:nvSpPr>
        <p:spPr>
          <a:xfrm>
            <a:off x="180431" y="946730"/>
            <a:ext cx="11173369" cy="5631870"/>
          </a:xfrm>
        </p:spPr>
        <p:txBody>
          <a:bodyPr>
            <a:normAutofit fontScale="92500" lnSpcReduction="10000"/>
          </a:bodyPr>
          <a:lstStyle/>
          <a:p>
            <a:pPr algn="r" rtl="1">
              <a:lnSpc>
                <a:spcPct val="200000"/>
              </a:lnSpc>
            </a:pPr>
            <a:r>
              <a:rPr lang="ar-EG" sz="1600" b="1" dirty="0">
                <a:latin typeface="Alexandria" pitchFamily="2" charset="-78"/>
                <a:cs typeface="Alexandria" pitchFamily="2" charset="-78"/>
              </a:rPr>
              <a:t>أدوات إدارة العلاقات مع وسائل الإعلام:</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البيانات الصحفية: </a:t>
            </a:r>
            <a:r>
              <a:rPr lang="ar-EG" sz="1600" dirty="0">
                <a:latin typeface="Alexandria" pitchFamily="2" charset="-78"/>
                <a:cs typeface="Alexandria" pitchFamily="2" charset="-78"/>
              </a:rPr>
              <a:t>إعلانات رسمية قصيرة عن أحداث أو أخبار مهمة.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المؤتمرات الصحفية</a:t>
            </a:r>
            <a:r>
              <a:rPr lang="en-US" sz="1600" b="1" dirty="0">
                <a:latin typeface="Alexandria" pitchFamily="2" charset="-78"/>
                <a:cs typeface="Alexandria" pitchFamily="2" charset="-78"/>
              </a:rPr>
              <a:t>:</a:t>
            </a:r>
            <a:r>
              <a:rPr lang="en-US" sz="1600" dirty="0">
                <a:latin typeface="Alexandria" pitchFamily="2" charset="-78"/>
                <a:cs typeface="Alexandria" pitchFamily="2" charset="-78"/>
              </a:rPr>
              <a:t> </a:t>
            </a:r>
            <a:r>
              <a:rPr lang="ar-SA" sz="1600" dirty="0">
                <a:latin typeface="Alexandria" pitchFamily="2" charset="-78"/>
                <a:cs typeface="Alexandria" pitchFamily="2" charset="-78"/>
              </a:rPr>
              <a:t> </a:t>
            </a:r>
            <a:r>
              <a:rPr lang="ar-EG" sz="1600" dirty="0">
                <a:latin typeface="Alexandria" pitchFamily="2" charset="-78"/>
                <a:cs typeface="Alexandria" pitchFamily="2" charset="-78"/>
              </a:rPr>
              <a:t>فعاليات لتقديم معلومات مهمة والإجابة على أسئلة الصحفيين.</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مجموعات المواد الصحفية : </a:t>
            </a:r>
            <a:r>
              <a:rPr lang="ar-EG" sz="1600" dirty="0">
                <a:latin typeface="Alexandria" pitchFamily="2" charset="-78"/>
                <a:cs typeface="Alexandria" pitchFamily="2" charset="-78"/>
              </a:rPr>
              <a:t>مجموعة من المواد الإعلامية (بيانات، صور، معلومات خلفية) تُقدم للصحفيين.</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زيارات وجولات إعلامية </a:t>
            </a:r>
            <a:r>
              <a:rPr lang="ar-SA" sz="1600" b="1" dirty="0">
                <a:latin typeface="Alexandria" pitchFamily="2" charset="-78"/>
                <a:cs typeface="Alexandria" pitchFamily="2" charset="-78"/>
              </a:rPr>
              <a:t>: </a:t>
            </a:r>
            <a:r>
              <a:rPr lang="ar-EG" sz="1600" dirty="0">
                <a:latin typeface="Alexandria" pitchFamily="2" charset="-78"/>
                <a:cs typeface="Alexandria" pitchFamily="2" charset="-78"/>
              </a:rPr>
              <a:t>دعوة الصحفيين لزيارة المنظمة أو موقع حدث معين.</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المقابلات الإعلامية : </a:t>
            </a:r>
            <a:r>
              <a:rPr lang="ar-EG" sz="1600" dirty="0">
                <a:latin typeface="Alexandria" pitchFamily="2" charset="-78"/>
                <a:cs typeface="Alexandria" pitchFamily="2" charset="-78"/>
              </a:rPr>
              <a:t>ترتيب مقابلات مع مسؤولين أو خبراء من المنظمة.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القصص الإخبارية والمقالات المكتوبة </a:t>
            </a:r>
            <a:r>
              <a:rPr lang="ar-SA" sz="1600" b="1" dirty="0">
                <a:latin typeface="Alexandria" pitchFamily="2" charset="-78"/>
                <a:cs typeface="Alexandria" pitchFamily="2" charset="-78"/>
              </a:rPr>
              <a:t>: </a:t>
            </a:r>
            <a:r>
              <a:rPr lang="ar-EG" sz="1600" dirty="0">
                <a:latin typeface="Alexandria" pitchFamily="2" charset="-78"/>
                <a:cs typeface="Alexandria" pitchFamily="2" charset="-78"/>
              </a:rPr>
              <a:t>تقديم قصص أكثر تفصيلاً أو مقالات رأي لوسائل الإعلام.</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وسائل التواصل الاجتماعي : </a:t>
            </a:r>
            <a:r>
              <a:rPr lang="ar-EG" sz="1600" dirty="0">
                <a:latin typeface="Alexandria" pitchFamily="2" charset="-78"/>
                <a:cs typeface="Alexandria" pitchFamily="2" charset="-78"/>
              </a:rPr>
              <a:t>استخدام المنصات الرقمية للتواصل المباشر مع الإعلاميين والجمهور.</a:t>
            </a:r>
          </a:p>
          <a:p>
            <a:pPr marL="0" indent="0" algn="r" rtl="1">
              <a:lnSpc>
                <a:spcPct val="200000"/>
              </a:lnSpc>
              <a:buNone/>
            </a:pPr>
            <a:r>
              <a:rPr lang="ar-EG" sz="1600" b="1" dirty="0">
                <a:solidFill>
                  <a:srgbClr val="00B0F0"/>
                </a:solidFill>
                <a:latin typeface="Alexandria" pitchFamily="2" charset="-78"/>
                <a:cs typeface="Alexandria" pitchFamily="2" charset="-78"/>
              </a:rPr>
              <a:t>باختصار، إدارة العلاقات مع وسائل الإعلام هي بناء جسور قوية مع الجهات الإعلامية لضمان أن قصة المنظمة تُروى بدقة، إيجابية، وفعالية، بما يخدم أهدافها</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29394339"/>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E1BDC227-AF0D-419B-D939-AE124B264E6D}"/>
              </a:ext>
            </a:extLst>
          </p:cNvPr>
          <p:cNvSpPr>
            <a:spLocks noGrp="1"/>
          </p:cNvSpPr>
          <p:nvPr>
            <p:ph type="title"/>
          </p:nvPr>
        </p:nvSpPr>
        <p:spPr/>
        <p:txBody>
          <a:bodyPr>
            <a:normAutofit/>
          </a:bodyPr>
          <a:lstStyle/>
          <a:p>
            <a:pPr algn="ctr"/>
            <a:br>
              <a:rPr lang="en-US" sz="2000" dirty="0">
                <a:solidFill>
                  <a:srgbClr val="00AEEF"/>
                </a:solidFill>
                <a:latin typeface="Alexandria" pitchFamily="2" charset="-78"/>
                <a:cs typeface="Alexandria" pitchFamily="2" charset="-78"/>
              </a:rPr>
            </a:br>
            <a:endParaRPr lang="en-EG" sz="2000" dirty="0">
              <a:solidFill>
                <a:srgbClr val="00AEEF"/>
              </a:solidFill>
            </a:endParaRPr>
          </a:p>
        </p:txBody>
      </p:sp>
      <p:sp>
        <p:nvSpPr>
          <p:cNvPr id="4" name="Content Placeholder 3">
            <a:extLst>
              <a:ext uri="{FF2B5EF4-FFF2-40B4-BE49-F238E27FC236}">
                <a16:creationId xmlns:a16="http://schemas.microsoft.com/office/drawing/2014/main" id="{0C374302-D7B7-B4BB-F959-6C1CB03663E4}"/>
              </a:ext>
            </a:extLst>
          </p:cNvPr>
          <p:cNvSpPr>
            <a:spLocks noGrp="1"/>
          </p:cNvSpPr>
          <p:nvPr>
            <p:ph idx="1"/>
          </p:nvPr>
        </p:nvSpPr>
        <p:spPr>
          <a:xfrm>
            <a:off x="5035463" y="1825625"/>
            <a:ext cx="6551112" cy="4351338"/>
          </a:xfrm>
        </p:spPr>
        <p:txBody>
          <a:bodyPr>
            <a:normAutofit/>
          </a:bodyPr>
          <a:lstStyle/>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المسؤولية الاجتماعية للشركات هي </a:t>
            </a:r>
            <a:r>
              <a:rPr lang="ar-EG" sz="1600" b="1" dirty="0">
                <a:latin typeface="Alexandria" pitchFamily="2" charset="-78"/>
                <a:cs typeface="Alexandria" pitchFamily="2" charset="-78"/>
              </a:rPr>
              <a:t>التزام المنظمة تجاه المجتمع وبيئته</a:t>
            </a:r>
            <a:r>
              <a:rPr lang="ar-EG" sz="1600" dirty="0">
                <a:latin typeface="Alexandria" pitchFamily="2" charset="-78"/>
                <a:cs typeface="Alexandria" pitchFamily="2" charset="-78"/>
              </a:rPr>
              <a:t>، وتتجاوز مجرد تحقيق الأرباح والامتثال للقوانين. </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وهي تعني أن المنظمة تدمج الاهتمامات الاجتماعية والبيئية في عملياتها التجارية وتفاعلاتها مع أصحاب المصلحة. </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وتهدف إلى تحقيق </a:t>
            </a:r>
            <a:r>
              <a:rPr lang="ar-EG" sz="1600" b="1" dirty="0">
                <a:latin typeface="Alexandria" pitchFamily="2" charset="-78"/>
                <a:cs typeface="Alexandria" pitchFamily="2" charset="-78"/>
              </a:rPr>
              <a:t>تأثير إيجابي</a:t>
            </a:r>
            <a:r>
              <a:rPr lang="ar-EG" sz="1600" dirty="0">
                <a:latin typeface="Alexandria" pitchFamily="2" charset="-78"/>
                <a:cs typeface="Alexandria" pitchFamily="2" charset="-78"/>
              </a:rPr>
              <a:t> على المجتمع، مع الحفاظ على استدامة الأعمال.</a:t>
            </a:r>
            <a:endParaRPr lang="en-EG"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0A203F40-1946-ED0B-0F19-E78168A61C64}"/>
              </a:ext>
            </a:extLst>
          </p:cNvPr>
          <p:cNvSpPr txBox="1"/>
          <p:nvPr/>
        </p:nvSpPr>
        <p:spPr>
          <a:xfrm>
            <a:off x="3050088" y="792369"/>
            <a:ext cx="6100174" cy="400110"/>
          </a:xfrm>
          <a:prstGeom prst="rect">
            <a:avLst/>
          </a:prstGeom>
          <a:noFill/>
        </p:spPr>
        <p:txBody>
          <a:bodyPr wrap="square">
            <a:spAutoFit/>
          </a:bodyPr>
          <a:lstStyle/>
          <a:p>
            <a:pPr marL="0" algn="ctr" defTabSz="914400" rtl="1" eaLnBrk="1" latinLnBrk="0" hangingPunct="1"/>
            <a:r>
              <a:rPr lang="ar-SA" sz="2000" b="1" dirty="0">
                <a:solidFill>
                  <a:srgbClr val="00AEEF"/>
                </a:solidFill>
                <a:latin typeface="Alexandria" pitchFamily="2" charset="-78"/>
                <a:cs typeface="Alexandria" pitchFamily="2" charset="-78"/>
              </a:rPr>
              <a:t>إدارة برامج المسئولية المجتمعية</a:t>
            </a:r>
            <a:endParaRPr lang="en-US" sz="2000" b="1" dirty="0">
              <a:solidFill>
                <a:srgbClr val="00AEEF"/>
              </a:solidFill>
              <a:latin typeface="Alexandria" pitchFamily="2" charset="-78"/>
              <a:cs typeface="Alexandria" pitchFamily="2" charset="-78"/>
            </a:endParaRPr>
          </a:p>
        </p:txBody>
      </p:sp>
      <p:pic>
        <p:nvPicPr>
          <p:cNvPr id="14340" name="Picture 4" descr="Corporate Social Responsibility: What ...">
            <a:extLst>
              <a:ext uri="{FF2B5EF4-FFF2-40B4-BE49-F238E27FC236}">
                <a16:creationId xmlns:a16="http://schemas.microsoft.com/office/drawing/2014/main" id="{2D813D91-1E15-4610-9B17-C14DDE0695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5677" y="1976287"/>
            <a:ext cx="4597052" cy="39109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4571092"/>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A792EBBD-2AC2-0096-D4D3-E2566391171A}"/>
              </a:ext>
            </a:extLst>
          </p:cNvPr>
          <p:cNvSpPr>
            <a:spLocks noGrp="1"/>
          </p:cNvSpPr>
          <p:nvPr>
            <p:ph type="title"/>
          </p:nvPr>
        </p:nvSpPr>
        <p:spPr>
          <a:xfrm>
            <a:off x="838200" y="926336"/>
            <a:ext cx="10515600" cy="764352"/>
          </a:xfrm>
        </p:spPr>
        <p:txBody>
          <a:bodyPr>
            <a:normAutofit/>
          </a:bodyPr>
          <a:lstStyle/>
          <a:p>
            <a:pPr algn="ctr"/>
            <a:r>
              <a:rPr lang="ar-EG" sz="2000" b="1" dirty="0">
                <a:solidFill>
                  <a:srgbClr val="00AEEF"/>
                </a:solidFill>
                <a:latin typeface="Alexandria" pitchFamily="2" charset="-78"/>
                <a:cs typeface="Alexandria" pitchFamily="2" charset="-78"/>
              </a:rPr>
              <a:t>دور العلاقات العامة في إدارة برامج المسؤولية الاجتماعية</a:t>
            </a:r>
            <a:endParaRPr lang="en-EG" sz="2000" b="1" dirty="0">
              <a:solidFill>
                <a:srgbClr val="00AEEF"/>
              </a:solidFill>
              <a:latin typeface="Alexandria" pitchFamily="2" charset="-78"/>
              <a:cs typeface="Alexandria" pitchFamily="2" charset="-78"/>
            </a:endParaRPr>
          </a:p>
        </p:txBody>
      </p:sp>
      <p:graphicFrame>
        <p:nvGraphicFramePr>
          <p:cNvPr id="5" name="Content Placeholder 4">
            <a:extLst>
              <a:ext uri="{FF2B5EF4-FFF2-40B4-BE49-F238E27FC236}">
                <a16:creationId xmlns:a16="http://schemas.microsoft.com/office/drawing/2014/main" id="{58156F63-AD99-7687-D46C-9959E5A5D7D2}"/>
              </a:ext>
            </a:extLst>
          </p:cNvPr>
          <p:cNvGraphicFramePr>
            <a:graphicFrameLocks noGrp="1"/>
          </p:cNvGraphicFramePr>
          <p:nvPr>
            <p:ph idx="1"/>
            <p:extLst>
              <p:ext uri="{D42A27DB-BD31-4B8C-83A1-F6EECF244321}">
                <p14:modId xmlns:p14="http://schemas.microsoft.com/office/powerpoint/2010/main" val="152187363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82092601"/>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DD779B4E-8017-6037-2EED-35EFA6AC7FA1}"/>
              </a:ext>
            </a:extLst>
          </p:cNvPr>
          <p:cNvSpPr>
            <a:spLocks noGrp="1"/>
          </p:cNvSpPr>
          <p:nvPr>
            <p:ph type="title"/>
          </p:nvPr>
        </p:nvSpPr>
        <p:spPr>
          <a:xfrm>
            <a:off x="838200" y="1093836"/>
            <a:ext cx="10515600" cy="596852"/>
          </a:xfrm>
        </p:spPr>
        <p:txBody>
          <a:bodyPr>
            <a:normAutofit/>
          </a:bodyPr>
          <a:lstStyle/>
          <a:p>
            <a:pPr algn="ctr" defTabSz="914400" rtl="1" eaLnBrk="1" latinLnBrk="0" hangingPunct="1">
              <a:lnSpc>
                <a:spcPct val="90000"/>
              </a:lnSpc>
              <a:spcBef>
                <a:spcPct val="0"/>
              </a:spcBef>
              <a:buNone/>
            </a:pPr>
            <a:r>
              <a:rPr lang="ar-SA" sz="2000" b="1" dirty="0">
                <a:solidFill>
                  <a:srgbClr val="00AEEF"/>
                </a:solidFill>
                <a:latin typeface="Alexandria" pitchFamily="2" charset="-78"/>
                <a:cs typeface="Alexandria" pitchFamily="2" charset="-78"/>
              </a:rPr>
              <a:t>إدارة المناسبات والأحداث</a:t>
            </a:r>
            <a:endParaRPr lang="en-EG" sz="20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EB3F9C71-65B2-3D45-F353-A5A6BCA222A8}"/>
              </a:ext>
            </a:extLst>
          </p:cNvPr>
          <p:cNvSpPr>
            <a:spLocks noGrp="1"/>
          </p:cNvSpPr>
          <p:nvPr>
            <p:ph idx="1"/>
          </p:nvPr>
        </p:nvSpPr>
        <p:spPr>
          <a:xfrm>
            <a:off x="4659682" y="1825625"/>
            <a:ext cx="7240218" cy="4351338"/>
          </a:xfrm>
        </p:spPr>
        <p:txBody>
          <a:bodyPr>
            <a:normAutofit/>
          </a:bodyPr>
          <a:lstStyle/>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هي وظيفة متخصصة ضمن العلاقات العامة، تركز على التخطيط، التنفيذ، وإدارة الجوانب الاتصالية للمناسبات والفعاليات التي تنظمها المنظمة أو تشارك فيها. </a:t>
            </a:r>
            <a:endParaRPr lang="en-US"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الهدف الأساسي هو تعظيم التأثير الإيجابي لهذه المناسبات على سمعة المنظمة، تحقيق أهدافها، وتعزيز علاقاتها مع أصحاب المصلحة.</a:t>
            </a:r>
            <a:endParaRPr lang="en-EG" sz="1600" dirty="0">
              <a:latin typeface="Alexandria" pitchFamily="2" charset="-78"/>
              <a:cs typeface="Alexandria" pitchFamily="2" charset="-78"/>
            </a:endParaRPr>
          </a:p>
        </p:txBody>
      </p:sp>
      <p:pic>
        <p:nvPicPr>
          <p:cNvPr id="15362" name="Picture 2" descr="The 5 C's of Event Management That ...">
            <a:extLst>
              <a:ext uri="{FF2B5EF4-FFF2-40B4-BE49-F238E27FC236}">
                <a16:creationId xmlns:a16="http://schemas.microsoft.com/office/drawing/2014/main" id="{731A0DD1-E82C-279E-C324-EE03BDD008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573" y="2417522"/>
            <a:ext cx="4246323" cy="31690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0310936"/>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itle 4">
            <a:extLst>
              <a:ext uri="{FF2B5EF4-FFF2-40B4-BE49-F238E27FC236}">
                <a16:creationId xmlns:a16="http://schemas.microsoft.com/office/drawing/2014/main" id="{F5165D30-83D2-D8CE-4118-058B9A781326}"/>
              </a:ext>
            </a:extLst>
          </p:cNvPr>
          <p:cNvSpPr>
            <a:spLocks noGrp="1"/>
          </p:cNvSpPr>
          <p:nvPr>
            <p:ph type="title"/>
          </p:nvPr>
        </p:nvSpPr>
        <p:spPr>
          <a:xfrm>
            <a:off x="1561468" y="847385"/>
            <a:ext cx="8727621" cy="843303"/>
          </a:xfrm>
        </p:spPr>
        <p:txBody>
          <a:bodyPr>
            <a:normAutofit/>
          </a:bodyPr>
          <a:lstStyle/>
          <a:p>
            <a:pPr algn="ctr" defTabSz="914400" rtl="1" eaLnBrk="1" latinLnBrk="0" hangingPunct="1">
              <a:lnSpc>
                <a:spcPct val="90000"/>
              </a:lnSpc>
              <a:spcBef>
                <a:spcPct val="0"/>
              </a:spcBef>
              <a:buNone/>
            </a:pPr>
            <a:r>
              <a:rPr lang="ar-SA" sz="2000" b="1" dirty="0">
                <a:solidFill>
                  <a:srgbClr val="00AEEF"/>
                </a:solidFill>
                <a:latin typeface="Alexandria" pitchFamily="2" charset="-78"/>
                <a:cs typeface="Alexandria" pitchFamily="2" charset="-78"/>
              </a:rPr>
              <a:t>أهمية المناسبات والأحداث</a:t>
            </a:r>
            <a:endParaRPr lang="en-EG" sz="2000" b="1" dirty="0">
              <a:solidFill>
                <a:srgbClr val="00AEEF"/>
              </a:solidFill>
              <a:latin typeface="Alexandria" pitchFamily="2" charset="-78"/>
              <a:cs typeface="Alexandria" pitchFamily="2" charset="-78"/>
            </a:endParaRPr>
          </a:p>
        </p:txBody>
      </p:sp>
      <p:graphicFrame>
        <p:nvGraphicFramePr>
          <p:cNvPr id="7" name="Content Placeholder 6">
            <a:extLst>
              <a:ext uri="{FF2B5EF4-FFF2-40B4-BE49-F238E27FC236}">
                <a16:creationId xmlns:a16="http://schemas.microsoft.com/office/drawing/2014/main" id="{F8B2B451-2353-1E46-1DBA-15D92D014DDA}"/>
              </a:ext>
            </a:extLst>
          </p:cNvPr>
          <p:cNvGraphicFramePr>
            <a:graphicFrameLocks noGrp="1"/>
          </p:cNvGraphicFramePr>
          <p:nvPr>
            <p:ph idx="1"/>
            <p:extLst>
              <p:ext uri="{D42A27DB-BD31-4B8C-83A1-F6EECF244321}">
                <p14:modId xmlns:p14="http://schemas.microsoft.com/office/powerpoint/2010/main" val="309654996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22828914"/>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488C259B-84BE-3E42-9B2A-0F4792681FAD}"/>
              </a:ext>
            </a:extLst>
          </p:cNvPr>
          <p:cNvSpPr>
            <a:spLocks noGrp="1" noChangeArrowheads="1"/>
          </p:cNvSpPr>
          <p:nvPr>
            <p:ph type="title"/>
          </p:nvPr>
        </p:nvSpPr>
        <p:spPr>
          <a:xfrm>
            <a:off x="609600" y="990147"/>
            <a:ext cx="10972800" cy="785300"/>
          </a:xfrm>
        </p:spPr>
        <p:txBody>
          <a:bodyPr>
            <a:normAutofit/>
          </a:bodyPr>
          <a:lstStyle/>
          <a:p>
            <a:pPr algn="ctr" rtl="1"/>
            <a:r>
              <a:rPr lang="ar-EG" altLang="en-US" sz="2000" b="1" dirty="0">
                <a:solidFill>
                  <a:srgbClr val="00AEEF"/>
                </a:solidFill>
                <a:latin typeface="Alexandria" pitchFamily="2" charset="-78"/>
                <a:cs typeface="Alexandria" pitchFamily="2" charset="-78"/>
              </a:rPr>
              <a:t>خطوات ممارسة العلاقات العامة لوظائفها</a:t>
            </a:r>
            <a:endParaRPr lang="en-US" altLang="en-US" sz="2000" b="1" dirty="0">
              <a:solidFill>
                <a:srgbClr val="00AEEF"/>
              </a:solidFill>
              <a:latin typeface="Alexandria" pitchFamily="2" charset="-78"/>
              <a:cs typeface="Alexandria" pitchFamily="2" charset="-78"/>
            </a:endParaRPr>
          </a:p>
        </p:txBody>
      </p:sp>
      <p:graphicFrame>
        <p:nvGraphicFramePr>
          <p:cNvPr id="8" name="Diagram 7">
            <a:extLst>
              <a:ext uri="{FF2B5EF4-FFF2-40B4-BE49-F238E27FC236}">
                <a16:creationId xmlns:a16="http://schemas.microsoft.com/office/drawing/2014/main" id="{8B704D14-A55B-B04E-B721-21DB46B11BD7}"/>
              </a:ext>
            </a:extLst>
          </p:cNvPr>
          <p:cNvGraphicFramePr/>
          <p:nvPr>
            <p:extLst>
              <p:ext uri="{D42A27DB-BD31-4B8C-83A1-F6EECF244321}">
                <p14:modId xmlns:p14="http://schemas.microsoft.com/office/powerpoint/2010/main" val="1764964745"/>
              </p:ext>
            </p:extLst>
          </p:nvPr>
        </p:nvGraphicFramePr>
        <p:xfrm>
          <a:off x="3890324" y="1535373"/>
          <a:ext cx="4038600" cy="45339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6E1C9248-E83B-C04B-8754-9E20FC207665}"/>
              </a:ext>
            </a:extLst>
          </p:cNvPr>
          <p:cNvSpPr txBox="1"/>
          <p:nvPr/>
        </p:nvSpPr>
        <p:spPr>
          <a:xfrm>
            <a:off x="7477136" y="3995225"/>
            <a:ext cx="258404" cy="369332"/>
          </a:xfrm>
          <a:prstGeom prst="rect">
            <a:avLst/>
          </a:prstGeom>
          <a:noFill/>
        </p:spPr>
        <p:txBody>
          <a:bodyPr wrap="none" rtlCol="0">
            <a:spAutoFit/>
          </a:bodyPr>
          <a:lstStyle/>
          <a:p>
            <a:pPr marL="0" algn="r" defTabSz="914400" rtl="1" eaLnBrk="1" latinLnBrk="0" hangingPunct="1"/>
            <a:r>
              <a:rPr lang="ar-SA" b="1" dirty="0">
                <a:solidFill>
                  <a:schemeClr val="bg1"/>
                </a:solidFill>
                <a:latin typeface="Al-Jazeera-Arabic" pitchFamily="2" charset="-78"/>
                <a:cs typeface="Al-Jazeera-Arabic" pitchFamily="2" charset="-78"/>
              </a:rPr>
              <a:t>١</a:t>
            </a:r>
            <a:endParaRPr lang="en-US" b="1" dirty="0">
              <a:solidFill>
                <a:schemeClr val="bg1"/>
              </a:solidFill>
              <a:latin typeface="Al-Jazeera-Arabic" pitchFamily="2" charset="-78"/>
              <a:cs typeface="Al-Jazeera-Arabic" pitchFamily="2" charset="-78"/>
            </a:endParaRPr>
          </a:p>
        </p:txBody>
      </p:sp>
      <p:sp>
        <p:nvSpPr>
          <p:cNvPr id="5" name="TextBox 4">
            <a:extLst>
              <a:ext uri="{FF2B5EF4-FFF2-40B4-BE49-F238E27FC236}">
                <a16:creationId xmlns:a16="http://schemas.microsoft.com/office/drawing/2014/main" id="{BB1EFE71-DBF7-2342-AD03-F0D13462D66A}"/>
              </a:ext>
            </a:extLst>
          </p:cNvPr>
          <p:cNvSpPr txBox="1"/>
          <p:nvPr/>
        </p:nvSpPr>
        <p:spPr>
          <a:xfrm>
            <a:off x="5384758" y="5387926"/>
            <a:ext cx="314510" cy="369332"/>
          </a:xfrm>
          <a:prstGeom prst="rect">
            <a:avLst/>
          </a:prstGeom>
          <a:noFill/>
        </p:spPr>
        <p:txBody>
          <a:bodyPr wrap="none" rtlCol="0">
            <a:spAutoFit/>
          </a:bodyPr>
          <a:lstStyle/>
          <a:p>
            <a:pPr marL="0" algn="r" defTabSz="914400" rtl="1" eaLnBrk="1" latinLnBrk="0" hangingPunct="1"/>
            <a:r>
              <a:rPr lang="ar-SA" b="1" dirty="0">
                <a:solidFill>
                  <a:schemeClr val="bg1"/>
                </a:solidFill>
                <a:latin typeface="Al-Jazeera-Arabic" pitchFamily="2" charset="-78"/>
                <a:cs typeface="Al-Jazeera-Arabic" pitchFamily="2" charset="-78"/>
              </a:rPr>
              <a:t>٢</a:t>
            </a:r>
            <a:endParaRPr lang="en-US" b="1" dirty="0">
              <a:solidFill>
                <a:schemeClr val="bg1"/>
              </a:solidFill>
              <a:latin typeface="Al-Jazeera-Arabic" pitchFamily="2" charset="-78"/>
              <a:cs typeface="Al-Jazeera-Arabic" pitchFamily="2" charset="-78"/>
            </a:endParaRPr>
          </a:p>
        </p:txBody>
      </p:sp>
      <p:sp>
        <p:nvSpPr>
          <p:cNvPr id="6" name="TextBox 5">
            <a:extLst>
              <a:ext uri="{FF2B5EF4-FFF2-40B4-BE49-F238E27FC236}">
                <a16:creationId xmlns:a16="http://schemas.microsoft.com/office/drawing/2014/main" id="{7AB51B51-CBBB-D744-B6DB-4BB422253595}"/>
              </a:ext>
            </a:extLst>
          </p:cNvPr>
          <p:cNvSpPr txBox="1"/>
          <p:nvPr/>
        </p:nvSpPr>
        <p:spPr>
          <a:xfrm>
            <a:off x="4043878" y="3376246"/>
            <a:ext cx="304892" cy="369332"/>
          </a:xfrm>
          <a:prstGeom prst="rect">
            <a:avLst/>
          </a:prstGeom>
          <a:noFill/>
        </p:spPr>
        <p:txBody>
          <a:bodyPr wrap="none" rtlCol="0">
            <a:spAutoFit/>
          </a:bodyPr>
          <a:lstStyle/>
          <a:p>
            <a:pPr marL="0" algn="r" defTabSz="914400" rtl="1" eaLnBrk="1" latinLnBrk="0" hangingPunct="1"/>
            <a:r>
              <a:rPr lang="ar-SA" b="1" dirty="0">
                <a:solidFill>
                  <a:schemeClr val="bg1"/>
                </a:solidFill>
                <a:latin typeface="Al-Jazeera-Arabic" pitchFamily="2" charset="-78"/>
                <a:cs typeface="Al-Jazeera-Arabic" pitchFamily="2" charset="-78"/>
              </a:rPr>
              <a:t>٣</a:t>
            </a:r>
            <a:endParaRPr lang="en-US" b="1" dirty="0">
              <a:solidFill>
                <a:schemeClr val="bg1"/>
              </a:solidFill>
              <a:latin typeface="Al-Jazeera-Arabic" pitchFamily="2" charset="-78"/>
              <a:cs typeface="Al-Jazeera-Arabic" pitchFamily="2" charset="-78"/>
            </a:endParaRPr>
          </a:p>
        </p:txBody>
      </p:sp>
      <p:sp>
        <p:nvSpPr>
          <p:cNvPr id="7" name="TextBox 6">
            <a:extLst>
              <a:ext uri="{FF2B5EF4-FFF2-40B4-BE49-F238E27FC236}">
                <a16:creationId xmlns:a16="http://schemas.microsoft.com/office/drawing/2014/main" id="{B18E2B84-2770-7A49-AA42-7C42D23981BA}"/>
              </a:ext>
            </a:extLst>
          </p:cNvPr>
          <p:cNvSpPr txBox="1"/>
          <p:nvPr/>
        </p:nvSpPr>
        <p:spPr>
          <a:xfrm>
            <a:off x="6003735" y="1980103"/>
            <a:ext cx="314510" cy="369332"/>
          </a:xfrm>
          <a:prstGeom prst="rect">
            <a:avLst/>
          </a:prstGeom>
          <a:noFill/>
        </p:spPr>
        <p:txBody>
          <a:bodyPr wrap="none" rtlCol="0">
            <a:spAutoFit/>
          </a:bodyPr>
          <a:lstStyle/>
          <a:p>
            <a:pPr marL="0" algn="r" defTabSz="914400" rtl="1" eaLnBrk="1" latinLnBrk="0" hangingPunct="1"/>
            <a:r>
              <a:rPr lang="ar-SA" b="1" dirty="0">
                <a:solidFill>
                  <a:schemeClr val="bg1"/>
                </a:solidFill>
                <a:latin typeface="Al-Jazeera-Arabic" pitchFamily="2" charset="-78"/>
                <a:cs typeface="Al-Jazeera-Arabic" pitchFamily="2" charset="-78"/>
              </a:rPr>
              <a:t>٤</a:t>
            </a:r>
            <a:endParaRPr lang="en-US" b="1" dirty="0">
              <a:solidFill>
                <a:schemeClr val="bg1"/>
              </a:solidFill>
              <a:latin typeface="Al-Jazeera-Arabic" pitchFamily="2" charset="-78"/>
              <a:cs typeface="Al-Jazeera-Arabic" pitchFamily="2" charset="-78"/>
            </a:endParaRPr>
          </a:p>
        </p:txBody>
      </p:sp>
      <p:pic>
        <p:nvPicPr>
          <p:cNvPr id="2" name="Graphic 21">
            <a:extLst>
              <a:ext uri="{FF2B5EF4-FFF2-40B4-BE49-F238E27FC236}">
                <a16:creationId xmlns:a16="http://schemas.microsoft.com/office/drawing/2014/main" id="{B6D9600D-FCBE-E691-8046-3E05D68982F7}"/>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C428F01C-D0EF-44F2-6334-C7D36C232CE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92215860"/>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a:extLst>
              <a:ext uri="{FF2B5EF4-FFF2-40B4-BE49-F238E27FC236}">
                <a16:creationId xmlns:a16="http://schemas.microsoft.com/office/drawing/2014/main" id="{1D5181AE-76C5-A645-89C7-C0F2A75D8985}"/>
              </a:ext>
            </a:extLst>
          </p:cNvPr>
          <p:cNvSpPr>
            <a:spLocks noGrp="1" noChangeArrowheads="1"/>
          </p:cNvSpPr>
          <p:nvPr>
            <p:ph type="body" idx="4294967295"/>
          </p:nvPr>
        </p:nvSpPr>
        <p:spPr>
          <a:xfrm>
            <a:off x="506437" y="1632139"/>
            <a:ext cx="11262230" cy="4944507"/>
          </a:xfrm>
        </p:spPr>
        <p:txBody>
          <a:bodyPr>
            <a:noAutofit/>
          </a:bodyPr>
          <a:lstStyle/>
          <a:p>
            <a:pPr algn="r" rtl="1">
              <a:lnSpc>
                <a:spcPct val="200000"/>
              </a:lnSpc>
            </a:pPr>
            <a:r>
              <a:rPr lang="ar-EG" altLang="en-US" sz="1600" b="1" dirty="0">
                <a:solidFill>
                  <a:srgbClr val="00AEEF"/>
                </a:solidFill>
                <a:latin typeface="Alexandria" pitchFamily="2" charset="-78"/>
                <a:cs typeface="Alexandria" pitchFamily="2" charset="-78"/>
              </a:rPr>
              <a:t>البحوث</a:t>
            </a:r>
            <a:r>
              <a:rPr lang="ar-EG" altLang="en-US" sz="1600" b="1" dirty="0">
                <a:solidFill>
                  <a:schemeClr val="accent6">
                    <a:lumMod val="50000"/>
                  </a:schemeClr>
                </a:solidFill>
                <a:latin typeface="Alexandria" pitchFamily="2" charset="-78"/>
                <a:cs typeface="Alexandria" pitchFamily="2" charset="-78"/>
              </a:rPr>
              <a:t> :</a:t>
            </a:r>
            <a:r>
              <a:rPr lang="ar-EG" altLang="en-US" sz="1600" dirty="0">
                <a:latin typeface="Alexandria" pitchFamily="2" charset="-78"/>
                <a:cs typeface="Alexandria" pitchFamily="2" charset="-78"/>
              </a:rPr>
              <a:t>والتي من خلالها يتم جمع المعلومات اللازمة مثل التعرف على الراي العام تجاه موضوع معين.</a:t>
            </a:r>
          </a:p>
          <a:p>
            <a:pPr algn="r" rtl="1">
              <a:lnSpc>
                <a:spcPct val="200000"/>
              </a:lnSpc>
            </a:pPr>
            <a:r>
              <a:rPr lang="ar-EG" altLang="en-US" sz="1600" b="1" dirty="0">
                <a:solidFill>
                  <a:srgbClr val="00AEEF"/>
                </a:solidFill>
                <a:latin typeface="Alexandria" pitchFamily="2" charset="-78"/>
                <a:cs typeface="Alexandria" pitchFamily="2" charset="-78"/>
              </a:rPr>
              <a:t>التخطيط </a:t>
            </a:r>
            <a:r>
              <a:rPr lang="ar-EG" altLang="en-US" sz="1600" b="1" dirty="0">
                <a:latin typeface="Alexandria" pitchFamily="2" charset="-78"/>
                <a:cs typeface="Alexandria" pitchFamily="2" charset="-78"/>
              </a:rPr>
              <a:t>: </a:t>
            </a:r>
            <a:r>
              <a:rPr lang="ar-EG" altLang="en-US" sz="1600" dirty="0">
                <a:latin typeface="Alexandria" pitchFamily="2" charset="-78"/>
                <a:cs typeface="Alexandria" pitchFamily="2" charset="-78"/>
              </a:rPr>
              <a:t>فالعلاقات العامة الجيدة تعتمد على خطة ، تضم جمهور مستهدف ، اهداف ، ورسائل. وهذه الخطة قد تكون قصيرة المدى او طويلة المدى.</a:t>
            </a:r>
          </a:p>
          <a:p>
            <a:pPr algn="r" rtl="1">
              <a:lnSpc>
                <a:spcPct val="200000"/>
              </a:lnSpc>
            </a:pPr>
            <a:r>
              <a:rPr lang="ar-EG" altLang="en-US" sz="1600" dirty="0">
                <a:solidFill>
                  <a:srgbClr val="00AEEF"/>
                </a:solidFill>
                <a:latin typeface="Alexandria" pitchFamily="2" charset="-78"/>
                <a:cs typeface="Alexandria" pitchFamily="2" charset="-78"/>
              </a:rPr>
              <a:t>ا</a:t>
            </a:r>
            <a:r>
              <a:rPr lang="ar-EG" altLang="en-US" sz="1600" b="1" dirty="0">
                <a:solidFill>
                  <a:srgbClr val="00AEEF"/>
                </a:solidFill>
                <a:latin typeface="Alexandria" pitchFamily="2" charset="-78"/>
                <a:cs typeface="Alexandria" pitchFamily="2" charset="-78"/>
              </a:rPr>
              <a:t>لاتصال</a:t>
            </a:r>
            <a:r>
              <a:rPr lang="ar-EG" altLang="en-US" sz="1600" b="1" dirty="0">
                <a:solidFill>
                  <a:schemeClr val="accent6">
                    <a:lumMod val="50000"/>
                  </a:schemeClr>
                </a:solidFill>
                <a:latin typeface="Alexandria" pitchFamily="2" charset="-78"/>
                <a:cs typeface="Alexandria" pitchFamily="2" charset="-78"/>
              </a:rPr>
              <a:t> : </a:t>
            </a:r>
            <a:r>
              <a:rPr lang="ar-EG" altLang="en-US" sz="1600" dirty="0">
                <a:latin typeface="Alexandria" pitchFamily="2" charset="-78"/>
                <a:cs typeface="Alexandria" pitchFamily="2" charset="-78"/>
              </a:rPr>
              <a:t>من خلال استخدام ادوات العلاقات العامة مثل التصريحات الصحفية والمطبوعات والمؤتمرات والاحداث الخاصة ، هذه الادوات يتم استخدامها بغرض تقديم المنظمة في افضل صورها والرد على الانتقاات الموجهة لها.</a:t>
            </a:r>
          </a:p>
          <a:p>
            <a:pPr algn="r" rtl="1">
              <a:lnSpc>
                <a:spcPct val="200000"/>
              </a:lnSpc>
            </a:pPr>
            <a:r>
              <a:rPr lang="ar-EG" altLang="en-US" sz="1600" b="1" dirty="0">
                <a:solidFill>
                  <a:srgbClr val="00AEEF"/>
                </a:solidFill>
                <a:latin typeface="Alexandria" pitchFamily="2" charset="-78"/>
                <a:cs typeface="Alexandria" pitchFamily="2" charset="-78"/>
              </a:rPr>
              <a:t>التقييم</a:t>
            </a:r>
            <a:r>
              <a:rPr lang="ar-EG" altLang="en-US" sz="1600" b="1" dirty="0">
                <a:solidFill>
                  <a:schemeClr val="accent6">
                    <a:lumMod val="50000"/>
                  </a:schemeClr>
                </a:solidFill>
                <a:latin typeface="Alexandria" pitchFamily="2" charset="-78"/>
                <a:cs typeface="Alexandria" pitchFamily="2" charset="-78"/>
              </a:rPr>
              <a:t> </a:t>
            </a:r>
            <a:r>
              <a:rPr lang="ar-EG" altLang="en-US" sz="1600" b="1" dirty="0">
                <a:latin typeface="Alexandria" pitchFamily="2" charset="-78"/>
                <a:cs typeface="Alexandria" pitchFamily="2" charset="-78"/>
              </a:rPr>
              <a:t>: </a:t>
            </a:r>
            <a:r>
              <a:rPr lang="ar-EG" altLang="en-US" sz="1600" dirty="0">
                <a:latin typeface="Alexandria" pitchFamily="2" charset="-78"/>
                <a:cs typeface="Alexandria" pitchFamily="2" charset="-78"/>
              </a:rPr>
              <a:t>وهو ما يعني قياس النتائج ، والتي قد تؤدي الى العودة مرة اخرى الى أولى خطوات العملية.</a:t>
            </a:r>
          </a:p>
          <a:p>
            <a:pPr marL="0" indent="0" algn="r" rtl="1">
              <a:lnSpc>
                <a:spcPct val="200000"/>
              </a:lnSpc>
              <a:buNone/>
            </a:pPr>
            <a:endParaRPr lang="en-US" altLang="en-US" sz="1600"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793DD3BE-F8B7-ACE5-C005-1C2E7A6954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8AA5EEE3-286E-41EA-239B-34DF4DA9AD6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139705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a:extLst>
              <a:ext uri="{FF2B5EF4-FFF2-40B4-BE49-F238E27FC236}">
                <a16:creationId xmlns:a16="http://schemas.microsoft.com/office/drawing/2014/main" id="{E64388B6-ABBA-1E45-9089-670637DEF3EF}"/>
              </a:ext>
            </a:extLst>
          </p:cNvPr>
          <p:cNvSpPr>
            <a:spLocks noGrp="1" noChangeArrowheads="1"/>
          </p:cNvSpPr>
          <p:nvPr>
            <p:ph type="subTitle" idx="1"/>
          </p:nvPr>
        </p:nvSpPr>
        <p:spPr>
          <a:xfrm>
            <a:off x="441325" y="1155869"/>
            <a:ext cx="11426825" cy="5549731"/>
          </a:xfrm>
        </p:spPr>
        <p:txBody>
          <a:bodyPr>
            <a:normAutofit lnSpcReduction="10000"/>
          </a:bodyPr>
          <a:lstStyle/>
          <a:p>
            <a:pPr algn="r" rtl="1">
              <a:lnSpc>
                <a:spcPct val="200000"/>
              </a:lnSpc>
            </a:pPr>
            <a:r>
              <a:rPr lang="ar-EG" altLang="en-US" sz="1600" dirty="0">
                <a:latin typeface="Alexandria" pitchFamily="2" charset="-78"/>
                <a:cs typeface="Alexandria" pitchFamily="2" charset="-78"/>
              </a:rPr>
              <a:t>تعد البحوث هي نقطة البداية والنهاية لاي برنامج علاقات عامة سواء كان هدفه ادارة ازمة او التسويق للمؤسسة ومنتجاتها.</a:t>
            </a:r>
          </a:p>
          <a:p>
            <a:pPr algn="r" rtl="1">
              <a:lnSpc>
                <a:spcPct val="200000"/>
              </a:lnSpc>
            </a:pPr>
            <a:r>
              <a:rPr lang="ar-EG" altLang="en-US" sz="1600" dirty="0">
                <a:latin typeface="Alexandria" pitchFamily="2" charset="-78"/>
                <a:cs typeface="Alexandria" pitchFamily="2" charset="-78"/>
              </a:rPr>
              <a:t>الطريقة الوحيدة للتاكد من صدق النصيحة التي تقدمها للادارة هي التاكد من انها مبنية على اساس من الحقائق .</a:t>
            </a:r>
          </a:p>
          <a:p>
            <a:pPr algn="r" rtl="1">
              <a:lnSpc>
                <a:spcPct val="200000"/>
              </a:lnSpc>
            </a:pPr>
            <a:r>
              <a:rPr lang="ar-EG" altLang="en-US" sz="1600" dirty="0">
                <a:latin typeface="Alexandria" pitchFamily="2" charset="-78"/>
                <a:cs typeface="Alexandria" pitchFamily="2" charset="-78"/>
              </a:rPr>
              <a:t>قبل القيام بتنفيذ اي عمل ، تجرى البحوث من اجل الحفاظ على مصادر المنظمة المالية والبشرية .</a:t>
            </a:r>
          </a:p>
          <a:p>
            <a:pPr algn="r" rtl="1">
              <a:lnSpc>
                <a:spcPct val="200000"/>
              </a:lnSpc>
            </a:pPr>
            <a:r>
              <a:rPr lang="ar-EG" altLang="en-US" sz="1600" dirty="0">
                <a:latin typeface="Alexandria" pitchFamily="2" charset="-78"/>
                <a:cs typeface="Alexandria" pitchFamily="2" charset="-78"/>
              </a:rPr>
              <a:t>يتم من خلال اجراء البحوث :</a:t>
            </a:r>
          </a:p>
          <a:p>
            <a:pPr lvl="1" algn="r" rtl="1">
              <a:lnSpc>
                <a:spcPct val="200000"/>
              </a:lnSpc>
            </a:pPr>
            <a:r>
              <a:rPr lang="ar-EG" altLang="en-US" sz="1600" dirty="0">
                <a:latin typeface="Alexandria" pitchFamily="2" charset="-78"/>
                <a:cs typeface="Alexandria" pitchFamily="2" charset="-78"/>
              </a:rPr>
              <a:t>تحليل الموقف الحالي للمنظمة: داخل المنظمة ( نقاط القوة – نقاط الضعف )- خارج المنظمة ( التهديدات – الفرص)</a:t>
            </a:r>
          </a:p>
          <a:p>
            <a:pPr lvl="1" algn="r" rtl="1">
              <a:lnSpc>
                <a:spcPct val="200000"/>
              </a:lnSpc>
            </a:pPr>
            <a:r>
              <a:rPr lang="ar-EG" altLang="en-US" sz="1600" dirty="0">
                <a:latin typeface="Alexandria" pitchFamily="2" charset="-78"/>
                <a:cs typeface="Alexandria" pitchFamily="2" charset="-78"/>
              </a:rPr>
              <a:t>الاتجاهات السائدة.</a:t>
            </a:r>
          </a:p>
          <a:p>
            <a:pPr lvl="1" algn="r" rtl="1">
              <a:lnSpc>
                <a:spcPct val="200000"/>
              </a:lnSpc>
            </a:pPr>
            <a:r>
              <a:rPr lang="ar-EG" altLang="en-US" sz="1600" dirty="0">
                <a:latin typeface="Alexandria" pitchFamily="2" charset="-78"/>
                <a:cs typeface="Alexandria" pitchFamily="2" charset="-78"/>
              </a:rPr>
              <a:t>الصعوبات.</a:t>
            </a:r>
          </a:p>
          <a:p>
            <a:pPr lvl="1" algn="r" rtl="1">
              <a:lnSpc>
                <a:spcPct val="200000"/>
              </a:lnSpc>
            </a:pPr>
            <a:r>
              <a:rPr lang="ar-EG" altLang="en-US" sz="1600" dirty="0">
                <a:latin typeface="Alexandria" pitchFamily="2" charset="-78"/>
                <a:cs typeface="Alexandria" pitchFamily="2" charset="-78"/>
              </a:rPr>
              <a:t>تجزئة السوق وتحديد الجماهير المستهدفة وتفضيلاتهم ، وتحديد اكثر الرسائل  فعالية </a:t>
            </a:r>
          </a:p>
          <a:p>
            <a:pPr lvl="1" algn="r" rtl="1">
              <a:lnSpc>
                <a:spcPct val="200000"/>
              </a:lnSpc>
            </a:pPr>
            <a:r>
              <a:rPr lang="ar-EG" altLang="en-US" sz="1600" dirty="0">
                <a:latin typeface="Alexandria" pitchFamily="2" charset="-78"/>
                <a:cs typeface="Alexandria" pitchFamily="2" charset="-78"/>
              </a:rPr>
              <a:t>وتقييم البدائل المتاحة . وذلك يتم تطبيق البحوث بعد الانتهاء من تنفيذ برنامج العلاقات العامة وذلك من اجل تقييم فعالية البرنامج.</a:t>
            </a:r>
            <a:endParaRPr lang="en-US" altLang="en-US" sz="1600" dirty="0">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4518DD9A-921B-A80A-74C6-F46A91BDCB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F6F8FDD4-1E2A-8623-232E-AFA74AAED9E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855495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itle 1"/>
          <p:cNvSpPr>
            <a:spLocks noGrp="1"/>
          </p:cNvSpPr>
          <p:nvPr>
            <p:ph type="ctrTitle"/>
          </p:nvPr>
        </p:nvSpPr>
        <p:spPr>
          <a:xfrm>
            <a:off x="2709332" y="1066185"/>
            <a:ext cx="7433735" cy="610471"/>
          </a:xfrm>
        </p:spPr>
        <p:txBody>
          <a:bodyPr>
            <a:noAutofit/>
          </a:bodyPr>
          <a:lstStyle/>
          <a:p>
            <a:pPr algn="ctr" defTabSz="914400" rtl="1" eaLnBrk="1" latinLnBrk="0" hangingPunct="1">
              <a:lnSpc>
                <a:spcPct val="90000"/>
              </a:lnSpc>
              <a:spcBef>
                <a:spcPct val="0"/>
              </a:spcBef>
              <a:buNone/>
            </a:pPr>
            <a:r>
              <a:rPr lang="ar-SA" sz="2000" b="1" dirty="0">
                <a:solidFill>
                  <a:srgbClr val="00AEEF"/>
                </a:solidFill>
                <a:latin typeface="Alexandria" pitchFamily="2" charset="-78"/>
                <a:cs typeface="Alexandria" pitchFamily="2" charset="-78"/>
              </a:rPr>
              <a:t>هدف اجراء بحوث العلاقات العامة</a:t>
            </a:r>
            <a:endParaRPr lang="en-US" sz="2000" b="1" dirty="0">
              <a:solidFill>
                <a:srgbClr val="00AEEF"/>
              </a:solidFill>
              <a:latin typeface="Alexandria" pitchFamily="2" charset="-78"/>
              <a:cs typeface="Alexandria" pitchFamily="2" charset="-78"/>
            </a:endParaRPr>
          </a:p>
        </p:txBody>
      </p:sp>
      <p:sp>
        <p:nvSpPr>
          <p:cNvPr id="8" name="Rectangle 3">
            <a:extLst>
              <a:ext uri="{FF2B5EF4-FFF2-40B4-BE49-F238E27FC236}">
                <a16:creationId xmlns:a16="http://schemas.microsoft.com/office/drawing/2014/main" id="{F1C5D901-5437-E04C-B6F3-0C70AEAF76B6}"/>
              </a:ext>
            </a:extLst>
          </p:cNvPr>
          <p:cNvSpPr>
            <a:spLocks noGrp="1" noChangeArrowheads="1"/>
          </p:cNvSpPr>
          <p:nvPr>
            <p:ph type="subTitle" idx="1"/>
          </p:nvPr>
        </p:nvSpPr>
        <p:spPr>
          <a:xfrm>
            <a:off x="795866" y="2063331"/>
            <a:ext cx="11109483" cy="4540669"/>
          </a:xfrm>
        </p:spPr>
        <p:txBody>
          <a:bodyPr>
            <a:normAutofit/>
          </a:bodyPr>
          <a:lstStyle/>
          <a:p>
            <a:pPr marL="742950" lvl="1" indent="-285750" algn="r" rtl="1">
              <a:lnSpc>
                <a:spcPct val="200000"/>
              </a:lnSpc>
              <a:buFont typeface="Wingdings" pitchFamily="2" charset="2"/>
              <a:buChar char="v"/>
            </a:pPr>
            <a:r>
              <a:rPr lang="ar-EG" altLang="en-US" sz="1600" dirty="0">
                <a:latin typeface="Alexandria" pitchFamily="2" charset="-78"/>
                <a:cs typeface="Alexandria" pitchFamily="2" charset="-78"/>
              </a:rPr>
              <a:t>تحديد وتعريف جماهيرنا المستهدفة</a:t>
            </a:r>
          </a:p>
          <a:p>
            <a:pPr marL="742950" lvl="1" indent="-285750" algn="r" rtl="1">
              <a:lnSpc>
                <a:spcPct val="200000"/>
              </a:lnSpc>
              <a:buFont typeface="Wingdings" pitchFamily="2" charset="2"/>
              <a:buChar char="v"/>
            </a:pPr>
            <a:r>
              <a:rPr lang="ar-EG" altLang="en-US" sz="1600" dirty="0">
                <a:latin typeface="Alexandria" pitchFamily="2" charset="-78"/>
                <a:cs typeface="Alexandria" pitchFamily="2" charset="-78"/>
              </a:rPr>
              <a:t>الربط بين هذه المعلومات </a:t>
            </a:r>
            <a:r>
              <a:rPr lang="ar-EG" altLang="en-US" sz="1600">
                <a:latin typeface="Alexandria" pitchFamily="2" charset="-78"/>
                <a:cs typeface="Alexandria" pitchFamily="2" charset="-78"/>
              </a:rPr>
              <a:t>وتصميم الرسائل</a:t>
            </a:r>
            <a:endParaRPr lang="ar-EG" altLang="en-US" sz="1600" dirty="0">
              <a:latin typeface="Alexandria" pitchFamily="2" charset="-78"/>
              <a:cs typeface="Alexandria" pitchFamily="2" charset="-78"/>
            </a:endParaRPr>
          </a:p>
          <a:p>
            <a:pPr marL="742950" lvl="1" indent="-285750" algn="r" rtl="1">
              <a:lnSpc>
                <a:spcPct val="200000"/>
              </a:lnSpc>
              <a:buFont typeface="Wingdings" pitchFamily="2" charset="2"/>
              <a:buChar char="v"/>
            </a:pPr>
            <a:r>
              <a:rPr lang="ar-EG" altLang="en-US" sz="1600" dirty="0">
                <a:latin typeface="Alexandria" pitchFamily="2" charset="-78"/>
                <a:cs typeface="Alexandria" pitchFamily="2" charset="-78"/>
              </a:rPr>
              <a:t>الربط بين هذه المعلومات وتصميم البرامج</a:t>
            </a:r>
          </a:p>
          <a:p>
            <a:pPr marL="742950" lvl="1" indent="-285750" algn="r" rtl="1">
              <a:lnSpc>
                <a:spcPct val="200000"/>
              </a:lnSpc>
              <a:buFont typeface="Wingdings" pitchFamily="2" charset="2"/>
              <a:buChar char="v"/>
            </a:pPr>
            <a:r>
              <a:rPr lang="ar-EG" altLang="en-US" sz="1600" dirty="0">
                <a:latin typeface="Alexandria" pitchFamily="2" charset="-78"/>
                <a:cs typeface="Alexandria" pitchFamily="2" charset="-78"/>
              </a:rPr>
              <a:t>الربط بين هذه المعلومات ووسائل الاتصال المستخدمة لنقل الرسائل</a:t>
            </a:r>
          </a:p>
          <a:p>
            <a:pPr marL="742950" lvl="1" indent="-285750" algn="r" rtl="1">
              <a:lnSpc>
                <a:spcPct val="200000"/>
              </a:lnSpc>
              <a:buFont typeface="Wingdings" pitchFamily="2" charset="2"/>
              <a:buChar char="v"/>
            </a:pPr>
            <a:r>
              <a:rPr lang="ar-EG" altLang="en-US" sz="1600" dirty="0">
                <a:latin typeface="Alexandria" pitchFamily="2" charset="-78"/>
                <a:cs typeface="Alexandria" pitchFamily="2" charset="-78"/>
              </a:rPr>
              <a:t>الربط بين المعلومات وبين جدولة الحملة</a:t>
            </a:r>
          </a:p>
          <a:p>
            <a:pPr marL="742950" lvl="1" indent="-285750" algn="r" rtl="1">
              <a:lnSpc>
                <a:spcPct val="200000"/>
              </a:lnSpc>
              <a:buFont typeface="Wingdings" pitchFamily="2" charset="2"/>
              <a:buChar char="v"/>
            </a:pPr>
            <a:r>
              <a:rPr lang="ar-EG" altLang="en-US" sz="1600" dirty="0">
                <a:latin typeface="Alexandria" pitchFamily="2" charset="-78"/>
                <a:cs typeface="Alexandria" pitchFamily="2" charset="-78"/>
              </a:rPr>
              <a:t>ربط المعلومات مع تكنيكات تنفيذ البرنامج</a:t>
            </a:r>
            <a:endParaRPr lang="en-US" altLang="en-US" sz="16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59ECDAF9-2AB7-0ED5-27E4-464B8EF602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Rectangle 6">
            <a:extLst>
              <a:ext uri="{FF2B5EF4-FFF2-40B4-BE49-F238E27FC236}">
                <a16:creationId xmlns:a16="http://schemas.microsoft.com/office/drawing/2014/main" id="{0CFCF9AA-1A50-3E24-DD67-5DF095C036B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32652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2485573" y="827267"/>
            <a:ext cx="8572574" cy="369332"/>
          </a:xfrm>
          <a:prstGeom prst="rect">
            <a:avLst/>
          </a:prstGeom>
          <a:noFill/>
        </p:spPr>
        <p:txBody>
          <a:bodyPr wrap="square" rtlCol="0">
            <a:spAutoFit/>
          </a:bodyPr>
          <a:lstStyle/>
          <a:p>
            <a:pPr lvl="0" algn="r" rtl="1"/>
            <a:r>
              <a:rPr lang="en-US" b="1" dirty="0" err="1">
                <a:solidFill>
                  <a:srgbClr val="00AEEF"/>
                </a:solidFill>
                <a:latin typeface="Alexandria" pitchFamily="2" charset="-78"/>
                <a:cs typeface="Alexandria" pitchFamily="2" charset="-78"/>
              </a:rPr>
              <a:t>ه</a:t>
            </a:r>
            <a:r>
              <a:rPr lang="ar-SA" b="1" dirty="0">
                <a:solidFill>
                  <a:srgbClr val="00AEEF"/>
                </a:solidFill>
                <a:latin typeface="Alexandria" pitchFamily="2" charset="-78"/>
                <a:cs typeface="Alexandria" pitchFamily="2" charset="-78"/>
              </a:rPr>
              <a:t>ل يصلح كل شخص أن يكون ممارس للعلاقات العامة ؟</a:t>
            </a:r>
            <a:endParaRPr lang="en-US" b="1" dirty="0">
              <a:solidFill>
                <a:srgbClr val="00AEEF"/>
              </a:solidFill>
              <a:latin typeface="Alexandria" pitchFamily="2" charset="-78"/>
              <a:cs typeface="Alexandria" pitchFamily="2" charset="-78"/>
            </a:endParaRPr>
          </a:p>
        </p:txBody>
      </p:sp>
      <p:sp>
        <p:nvSpPr>
          <p:cNvPr id="18" name="Rectangle 17"/>
          <p:cNvSpPr/>
          <p:nvPr/>
        </p:nvSpPr>
        <p:spPr>
          <a:xfrm>
            <a:off x="7817567" y="4488872"/>
            <a:ext cx="2036531"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3" name="TextBox 22"/>
          <p:cNvSpPr txBox="1"/>
          <p:nvPr/>
        </p:nvSpPr>
        <p:spPr>
          <a:xfrm>
            <a:off x="7962344" y="4614293"/>
            <a:ext cx="1771275" cy="646331"/>
          </a:xfrm>
          <a:prstGeom prst="rect">
            <a:avLst/>
          </a:prstGeom>
          <a:noFill/>
        </p:spPr>
        <p:txBody>
          <a:bodyPr wrap="square" rtlCol="0">
            <a:spAutoFit/>
          </a:bodyPr>
          <a:lstStyle/>
          <a:p>
            <a:pPr algn="ctr" rtl="1"/>
            <a:r>
              <a:rPr lang="ar-SA" b="1" dirty="0">
                <a:solidFill>
                  <a:schemeClr val="bg1"/>
                </a:solidFill>
                <a:latin typeface="Alexandria" charset="0"/>
                <a:cs typeface="Alexandria" charset="0"/>
              </a:rPr>
              <a:t>المحاضرة الأولى</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Diagram 1">
            <a:extLst>
              <a:ext uri="{FF2B5EF4-FFF2-40B4-BE49-F238E27FC236}">
                <a16:creationId xmlns:a16="http://schemas.microsoft.com/office/drawing/2014/main" id="{F2BF0AEE-848D-4232-9C9B-1698F0240695}"/>
              </a:ext>
            </a:extLst>
          </p:cNvPr>
          <p:cNvGraphicFramePr/>
          <p:nvPr>
            <p:extLst>
              <p:ext uri="{D42A27DB-BD31-4B8C-83A1-F6EECF244321}">
                <p14:modId xmlns:p14="http://schemas.microsoft.com/office/powerpoint/2010/main" val="557958887"/>
              </p:ext>
            </p:extLst>
          </p:nvPr>
        </p:nvGraphicFramePr>
        <p:xfrm>
          <a:off x="1601576" y="2487895"/>
          <a:ext cx="9259777" cy="38433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CCD468C7-5CDE-2B68-ECAF-3380E3616CA9}"/>
              </a:ext>
            </a:extLst>
          </p:cNvPr>
          <p:cNvSpPr txBox="1"/>
          <p:nvPr/>
        </p:nvSpPr>
        <p:spPr>
          <a:xfrm>
            <a:off x="4099810" y="1478071"/>
            <a:ext cx="6898042" cy="369332"/>
          </a:xfrm>
          <a:prstGeom prst="rect">
            <a:avLst/>
          </a:prstGeom>
          <a:noFill/>
        </p:spPr>
        <p:txBody>
          <a:bodyPr wrap="none" rtlCol="0">
            <a:spAutoFit/>
          </a:bodyPr>
          <a:lstStyle/>
          <a:p>
            <a:pPr marL="0" algn="r" defTabSz="914400" rtl="1" eaLnBrk="1" latinLnBrk="0" hangingPunct="1"/>
            <a:r>
              <a:rPr lang="ar-SA" dirty="0">
                <a:latin typeface="Alexandria" pitchFamily="2" charset="-78"/>
                <a:cs typeface="Alexandria" pitchFamily="2" charset="-78"/>
              </a:rPr>
              <a:t>يجب أن يتوافر لدى ممارس العلاقات العامة مجموعة من السمات:</a:t>
            </a:r>
            <a:endParaRPr lang="en-EG" dirty="0">
              <a:latin typeface="Alexandria" pitchFamily="2" charset="-78"/>
              <a:cs typeface="Alexandria" pitchFamily="2" charset="-78"/>
            </a:endParaRPr>
          </a:p>
        </p:txBody>
      </p:sp>
    </p:spTree>
    <p:extLst>
      <p:ext uri="{BB962C8B-B14F-4D97-AF65-F5344CB8AC3E}">
        <p14:creationId xmlns:p14="http://schemas.microsoft.com/office/powerpoint/2010/main" val="1100394987"/>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3417E732-1229-5699-6057-B807D2C49EA6}"/>
              </a:ext>
            </a:extLst>
          </p:cNvPr>
          <p:cNvSpPr>
            <a:spLocks noGrp="1"/>
          </p:cNvSpPr>
          <p:nvPr>
            <p:ph type="title"/>
          </p:nvPr>
        </p:nvSpPr>
        <p:spPr>
          <a:xfrm>
            <a:off x="838200" y="1071339"/>
            <a:ext cx="10515600" cy="619349"/>
          </a:xfrm>
        </p:spPr>
        <p:txBody>
          <a:bodyPr>
            <a:normAutofit/>
          </a:bodyPr>
          <a:lstStyle/>
          <a:p>
            <a:pPr algn="r" rtl="1"/>
            <a:r>
              <a:rPr lang="en-EG" sz="2000" b="1" dirty="0">
                <a:solidFill>
                  <a:srgbClr val="00AEEF"/>
                </a:solidFill>
                <a:latin typeface="Alexandria" pitchFamily="2" charset="-78"/>
                <a:cs typeface="Alexandria" pitchFamily="2" charset="-78"/>
              </a:rPr>
              <a:t>م</a:t>
            </a:r>
            <a:r>
              <a:rPr lang="ar-SA" sz="2000" b="1" dirty="0">
                <a:solidFill>
                  <a:srgbClr val="00AEEF"/>
                </a:solidFill>
                <a:latin typeface="Alexandria" pitchFamily="2" charset="-78"/>
                <a:cs typeface="Alexandria" pitchFamily="2" charset="-78"/>
              </a:rPr>
              <a:t>لخص المحاضرة</a:t>
            </a:r>
            <a:endParaRPr lang="en-EG" sz="20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p:txBody>
          <a:bodyPr>
            <a:normAutofit/>
          </a:bodyPr>
          <a:lstStyle/>
          <a:p>
            <a:pPr marL="228600" indent="-228600" algn="r" defTabSz="914400" rtl="1" eaLnBrk="1" latinLnBrk="0" hangingPunct="1">
              <a:lnSpc>
                <a:spcPct val="200000"/>
              </a:lnSpc>
              <a:spcBef>
                <a:spcPts val="1000"/>
              </a:spcBef>
              <a:buFont typeface="Arial" panose="020B0604020202020204" pitchFamily="34" charset="0"/>
              <a:buChar char="•"/>
            </a:pPr>
            <a:r>
              <a:rPr lang="ar-EG" sz="1800" dirty="0">
                <a:latin typeface="Alexandria" pitchFamily="2" charset="-78"/>
                <a:cs typeface="Alexandria" pitchFamily="2" charset="-78"/>
              </a:rPr>
              <a:t>أهمية فهم مفهوم وأهداف العلاقات العامة قبل الغوص في دراسة نظرياتها.</a:t>
            </a:r>
          </a:p>
          <a:p>
            <a:pPr marL="228600" indent="-228600" algn="r" defTabSz="914400" rtl="1" eaLnBrk="1" latinLnBrk="0" hangingPunct="1">
              <a:lnSpc>
                <a:spcPct val="200000"/>
              </a:lnSpc>
              <a:spcBef>
                <a:spcPts val="1000"/>
              </a:spcBef>
              <a:buFont typeface="Arial" panose="020B0604020202020204" pitchFamily="34" charset="0"/>
              <a:buChar char="•"/>
            </a:pPr>
            <a:r>
              <a:rPr lang="ar-EG" sz="1800" dirty="0">
                <a:latin typeface="Alexandria" pitchFamily="2" charset="-78"/>
                <a:cs typeface="Alexandria" pitchFamily="2" charset="-78"/>
              </a:rPr>
              <a:t>الفرق بين العلاقات العامة والاعلان والتسويق وفقا للأهداف – الجمهور – الأنشطة – النجاح المطلوب – البحوث – التقييم.</a:t>
            </a:r>
          </a:p>
          <a:p>
            <a:pPr marL="228600" indent="-228600" algn="r" defTabSz="914400" rtl="1" eaLnBrk="1" latinLnBrk="0" hangingPunct="1">
              <a:lnSpc>
                <a:spcPct val="200000"/>
              </a:lnSpc>
              <a:spcBef>
                <a:spcPts val="1000"/>
              </a:spcBef>
              <a:buFont typeface="Arial" panose="020B0604020202020204" pitchFamily="34" charset="0"/>
              <a:buChar char="•"/>
            </a:pPr>
            <a:r>
              <a:rPr lang="ar-EG" sz="1800" dirty="0">
                <a:latin typeface="Alexandria" pitchFamily="2" charset="-78"/>
                <a:cs typeface="Alexandria" pitchFamily="2" charset="-78"/>
              </a:rPr>
              <a:t>تعريف العلاقات العامة وأهدافها ووظائفها.</a:t>
            </a:r>
          </a:p>
          <a:p>
            <a:pPr marL="228600" indent="-228600" algn="r" defTabSz="914400" rtl="1" eaLnBrk="1" latinLnBrk="0" hangingPunct="1">
              <a:lnSpc>
                <a:spcPct val="200000"/>
              </a:lnSpc>
              <a:spcBef>
                <a:spcPts val="1000"/>
              </a:spcBef>
              <a:buFont typeface="Arial" panose="020B0604020202020204" pitchFamily="34" charset="0"/>
              <a:buChar char="•"/>
            </a:pPr>
            <a:r>
              <a:rPr lang="ar-EG" altLang="en-US" sz="1800" dirty="0">
                <a:latin typeface="Alexandria" pitchFamily="2" charset="-78"/>
                <a:cs typeface="Alexandria" pitchFamily="2" charset="-78"/>
              </a:rPr>
              <a:t>خطوات ممارسة العلاقات </a:t>
            </a:r>
            <a:r>
              <a:rPr lang="ar-EG" altLang="en-US" sz="1800">
                <a:latin typeface="Alexandria" pitchFamily="2" charset="-78"/>
                <a:cs typeface="Alexandria" pitchFamily="2" charset="-78"/>
              </a:rPr>
              <a:t>العامة لوظائفها.</a:t>
            </a:r>
            <a:endParaRPr lang="ar-EG" sz="18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800" dirty="0"/>
          </a:p>
        </p:txBody>
      </p:sp>
    </p:spTree>
    <p:extLst>
      <p:ext uri="{BB962C8B-B14F-4D97-AF65-F5344CB8AC3E}">
        <p14:creationId xmlns:p14="http://schemas.microsoft.com/office/powerpoint/2010/main" val="3971336892"/>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5B82A772-9C7B-4AC3-9F98-A2D67D514A2E}"/>
</file>

<file path=docProps/app.xml><?xml version="1.0" encoding="utf-8"?>
<Properties xmlns="http://schemas.openxmlformats.org/officeDocument/2006/extended-properties" xmlns:vt="http://schemas.openxmlformats.org/officeDocument/2006/docPropsVTypes">
  <TotalTime>28223</TotalTime>
  <Words>2806</Words>
  <Application>Microsoft Macintosh PowerPoint</Application>
  <PresentationFormat>Widescreen</PresentationFormat>
  <Paragraphs>353</Paragraphs>
  <Slides>40</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Al-Jazeera-Arabic</vt:lpstr>
      <vt:lpstr>Alexandria</vt:lpstr>
      <vt:lpstr>Arial</vt:lpstr>
      <vt:lpstr>Calibri</vt:lpstr>
      <vt:lpstr>Calibri Light</vt:lpstr>
      <vt:lpstr>Wingdings</vt:lpstr>
      <vt:lpstr>Office Theme</vt:lpstr>
      <vt:lpstr>PowerPoint Presentation</vt:lpstr>
      <vt:lpstr>PowerPoint Presentation</vt:lpstr>
      <vt:lpstr> </vt:lpstr>
      <vt:lpstr> </vt:lpstr>
      <vt:lpstr> </vt:lpstr>
      <vt:lpstr>رغم وجود تداخل كبير بين المصطلحات ال ٣  التي تعمل تحت مظلة تسويق المؤسسة بشكل عام ...الا أن كل منهم مجال متخصص ومختلف عن الآخر.. ولكن في النهاية يعملون جميعا علي تحقيق : - تكوين العلامة التجارية والحفاظ عليها. - الترويج للمنتج والوصول الى نشاط تجاري ملحوظ. - تحقيق مبيعات مرتفعة. - تجربة المستخدم ثم شراؤه للمنتج.</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إدارة العلاقات مع الجمهور الخارجي </vt:lpstr>
      <vt:lpstr>إدارة العلاقات مع الجمهور الخارجي </vt:lpstr>
      <vt:lpstr>PowerPoint Presentation</vt:lpstr>
      <vt:lpstr>PowerPoint Presentation</vt:lpstr>
      <vt:lpstr>إدارة العلاقات مع الجمهور الداخلي </vt:lpstr>
      <vt:lpstr>PowerPoint Presentation</vt:lpstr>
      <vt:lpstr>PowerPoint Presentation</vt:lpstr>
      <vt:lpstr>PowerPoint Presentation</vt:lpstr>
      <vt:lpstr>PowerPoint Presentation</vt:lpstr>
      <vt:lpstr>إدارة سمعة المؤسسة  </vt:lpstr>
      <vt:lpstr>PowerPoint Presentation</vt:lpstr>
      <vt:lpstr>إدارة الأزمات  </vt:lpstr>
      <vt:lpstr>مرحلة الأزمة * الاستجابة السريعة: التواصل الفوري (أو بأسرع وقت ممكن) لملء فراغ المعلومات ومنع انتشار الشائعات. * الشفافية والصدق: تقديم معلومات دقيقة وموثوقة، وتجنب التستر أو الكذب، حتى لو كانت الأخبار سيئة. المصداقية هي مفتاح التعامل مع الأزمات. * التعاطف والمسؤولية: التعبير عن التعاطف مع المتضررين (إذا كان هناك ضحايا أو متضررون) وتحمل المسؤولية اللازمة. * تحديد المتحدث الرسمي: التأكد من أن جميع الاتصالات تصدر من مصدر واحد موثوق ومدرّب جيدًا. * مراقبة وسائل الإعلام: متابعة دقيقة لما يقال عن المنظمة في جميع القنوات الإعلامية والاستعداد للاستجابة. * التواصل الداخلي: إبقاء الموظفين على اطلاع مستمر بما يحدث، فهم الجبهة الأولى للدفاع عن سمعة المنظمة.</vt:lpstr>
      <vt:lpstr>إدارة العلاقات مع وسائل الاعلام </vt:lpstr>
      <vt:lpstr> </vt:lpstr>
      <vt:lpstr> </vt:lpstr>
      <vt:lpstr>دور العلاقات العامة في إدارة برامج المسؤولية الاجتماعية</vt:lpstr>
      <vt:lpstr>إدارة المناسبات والأحداث</vt:lpstr>
      <vt:lpstr>أهمية المناسبات والأحداث</vt:lpstr>
      <vt:lpstr>خطوات ممارسة العلاقات العامة لوظائفها</vt:lpstr>
      <vt:lpstr>PowerPoint Presentation</vt:lpstr>
      <vt:lpstr>PowerPoint Presentation</vt:lpstr>
      <vt:lpstr>هدف اجراء بحوث العلاقات العامة</vt:lpstr>
      <vt:lpstr>PowerPoint Presentation</vt:lpstr>
      <vt:lpstr>ملخص المحاضرة</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Inas Abdel Hamid</cp:lastModifiedBy>
  <cp:revision>107</cp:revision>
  <dcterms:created xsi:type="dcterms:W3CDTF">2023-04-29T09:08:00Z</dcterms:created>
  <dcterms:modified xsi:type="dcterms:W3CDTF">2026-01-24T15:49:19Z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