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wmf" ContentType="image/x-wmf"/>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51"/>
  </p:notesMasterIdLst>
  <p:sldIdLst>
    <p:sldId id="480" r:id="rId2"/>
    <p:sldId id="303" r:id="rId3"/>
    <p:sldId id="313" r:id="rId4"/>
    <p:sldId id="422" r:id="rId5"/>
    <p:sldId id="375" r:id="rId6"/>
    <p:sldId id="481" r:id="rId7"/>
    <p:sldId id="482" r:id="rId8"/>
    <p:sldId id="376" r:id="rId9"/>
    <p:sldId id="377" r:id="rId10"/>
    <p:sldId id="424" r:id="rId11"/>
    <p:sldId id="378" r:id="rId12"/>
    <p:sldId id="379" r:id="rId13"/>
    <p:sldId id="426" r:id="rId14"/>
    <p:sldId id="380" r:id="rId15"/>
    <p:sldId id="381" r:id="rId16"/>
    <p:sldId id="382" r:id="rId17"/>
    <p:sldId id="383" r:id="rId18"/>
    <p:sldId id="384" r:id="rId19"/>
    <p:sldId id="385" r:id="rId20"/>
    <p:sldId id="416" r:id="rId21"/>
    <p:sldId id="387" r:id="rId22"/>
    <p:sldId id="427" r:id="rId23"/>
    <p:sldId id="388" r:id="rId24"/>
    <p:sldId id="389" r:id="rId25"/>
    <p:sldId id="390" r:id="rId26"/>
    <p:sldId id="391" r:id="rId27"/>
    <p:sldId id="428" r:id="rId28"/>
    <p:sldId id="392" r:id="rId29"/>
    <p:sldId id="393" r:id="rId30"/>
    <p:sldId id="394" r:id="rId31"/>
    <p:sldId id="395" r:id="rId32"/>
    <p:sldId id="396" r:id="rId33"/>
    <p:sldId id="397" r:id="rId34"/>
    <p:sldId id="398" r:id="rId35"/>
    <p:sldId id="399" r:id="rId36"/>
    <p:sldId id="400" r:id="rId37"/>
    <p:sldId id="401" r:id="rId38"/>
    <p:sldId id="402" r:id="rId39"/>
    <p:sldId id="403" r:id="rId40"/>
    <p:sldId id="404" r:id="rId41"/>
    <p:sldId id="405" r:id="rId42"/>
    <p:sldId id="406" r:id="rId43"/>
    <p:sldId id="407" r:id="rId44"/>
    <p:sldId id="408" r:id="rId45"/>
    <p:sldId id="410" r:id="rId46"/>
    <p:sldId id="411" r:id="rId47"/>
    <p:sldId id="412" r:id="rId48"/>
    <p:sldId id="417" r:id="rId49"/>
    <p:sldId id="349" r:id="rId5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313"/>
            <p14:sldId id="422"/>
            <p14:sldId id="375"/>
            <p14:sldId id="481"/>
            <p14:sldId id="482"/>
            <p14:sldId id="376"/>
            <p14:sldId id="377"/>
            <p14:sldId id="424"/>
            <p14:sldId id="378"/>
            <p14:sldId id="379"/>
            <p14:sldId id="426"/>
            <p14:sldId id="380"/>
            <p14:sldId id="381"/>
            <p14:sldId id="382"/>
            <p14:sldId id="383"/>
            <p14:sldId id="384"/>
            <p14:sldId id="385"/>
            <p14:sldId id="416"/>
            <p14:sldId id="387"/>
            <p14:sldId id="427"/>
            <p14:sldId id="388"/>
            <p14:sldId id="389"/>
            <p14:sldId id="390"/>
            <p14:sldId id="391"/>
            <p14:sldId id="428"/>
            <p14:sldId id="392"/>
            <p14:sldId id="393"/>
            <p14:sldId id="394"/>
            <p14:sldId id="395"/>
            <p14:sldId id="396"/>
            <p14:sldId id="397"/>
            <p14:sldId id="398"/>
            <p14:sldId id="399"/>
            <p14:sldId id="400"/>
            <p14:sldId id="401"/>
            <p14:sldId id="402"/>
            <p14:sldId id="403"/>
            <p14:sldId id="404"/>
            <p14:sldId id="405"/>
            <p14:sldId id="406"/>
            <p14:sldId id="407"/>
            <p14:sldId id="408"/>
            <p14:sldId id="410"/>
            <p14:sldId id="411"/>
            <p14:sldId id="412"/>
            <p14:sldId id="417"/>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10"/>
    <p:restoredTop sz="93769" autoAdjust="0"/>
  </p:normalViewPr>
  <p:slideViewPr>
    <p:cSldViewPr snapToGrid="0">
      <p:cViewPr varScale="1">
        <p:scale>
          <a:sx n="106" d="100"/>
          <a:sy n="106" d="100"/>
        </p:scale>
        <p:origin x="792" y="18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viewProps" Target="viewProps.xml"/><Relationship Id="rId5" Type="http://schemas.openxmlformats.org/officeDocument/2006/relationships/slide" Target="slides/slide4.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8" Type="http://schemas.openxmlformats.org/officeDocument/2006/relationships/slide" Target="slides/slide7.xml"/><Relationship Id="rId51" Type="http://schemas.openxmlformats.org/officeDocument/2006/relationships/notesMaster" Target="notesMasters/notesMaster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11/28/23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3058" name="Slide Image Placeholder 1"/>
          <p:cNvSpPr>
            <a:spLocks noGrp="1" noRot="1" noChangeAspect="1" noTextEdit="1"/>
          </p:cNvSpPr>
          <p:nvPr>
            <p:ph type="sldImg"/>
          </p:nvPr>
        </p:nvSpPr>
        <p:spPr bwMode="auto">
          <a:noFill/>
          <a:ln>
            <a:solidFill>
              <a:srgbClr val="000000"/>
            </a:solidFill>
            <a:miter lim="800000"/>
            <a:headEnd/>
            <a:tailEnd/>
          </a:ln>
        </p:spPr>
      </p:sp>
      <p:sp>
        <p:nvSpPr>
          <p:cNvPr id="173059" name="Notes Placeholder 2"/>
          <p:cNvSpPr>
            <a:spLocks noGrp="1"/>
          </p:cNvSpPr>
          <p:nvPr>
            <p:ph type="body" idx="1"/>
          </p:nvPr>
        </p:nvSpPr>
        <p:spPr bwMode="auto">
          <a:noFill/>
        </p:spPr>
        <p:txBody>
          <a:bodyPr/>
          <a:lstStyle/>
          <a:p>
            <a:endParaRPr lang="en-US" dirty="0"/>
          </a:p>
        </p:txBody>
      </p:sp>
    </p:spTree>
    <p:extLst>
      <p:ext uri="{BB962C8B-B14F-4D97-AF65-F5344CB8AC3E}">
        <p14:creationId xmlns:p14="http://schemas.microsoft.com/office/powerpoint/2010/main" val="92487668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8546" name="Rectangle 2"/>
          <p:cNvSpPr>
            <a:spLocks noGrp="1" noRot="1" noChangeAspect="1" noChangeArrowheads="1" noTextEdit="1"/>
          </p:cNvSpPr>
          <p:nvPr>
            <p:ph type="sldImg"/>
          </p:nvPr>
        </p:nvSpPr>
        <p:spPr bwMode="auto">
          <a:xfrm>
            <a:off x="393700" y="692150"/>
            <a:ext cx="6072188" cy="3416300"/>
          </a:xfrm>
          <a:solidFill>
            <a:srgbClr val="FFFFFF"/>
          </a:solidFill>
          <a:ln>
            <a:solidFill>
              <a:srgbClr val="000000"/>
            </a:solidFill>
            <a:miter lim="800000"/>
            <a:headEnd/>
            <a:tailEnd/>
          </a:ln>
        </p:spPr>
      </p:sp>
      <p:sp>
        <p:nvSpPr>
          <p:cNvPr id="108547" name="Rectangle 3"/>
          <p:cNvSpPr>
            <a:spLocks noGrp="1" noChangeArrowheads="1"/>
          </p:cNvSpPr>
          <p:nvPr>
            <p:ph type="body" idx="1"/>
          </p:nvPr>
        </p:nvSpPr>
        <p:spPr bwMode="auto">
          <a:xfrm>
            <a:off x="685800" y="4343400"/>
            <a:ext cx="5410200" cy="4114800"/>
          </a:xfrm>
          <a:solidFill>
            <a:srgbClr val="FFFFFF"/>
          </a:solidFill>
        </p:spPr>
        <p:txBody>
          <a:bodyPr wrap="square" numCol="1" anchor="t" anchorCtr="0" compatLnSpc="1">
            <a:prstTxWarp prst="textNoShape">
              <a:avLst/>
            </a:prstTxWarp>
            <a:normAutofit/>
          </a:bodyPr>
          <a:lstStyle/>
          <a:p>
            <a:r>
              <a:rPr lang="en-US" sz="1100" b="1" dirty="0"/>
              <a:t>Financial statement analysis </a:t>
            </a:r>
            <a:r>
              <a:rPr lang="en-US" sz="1100" dirty="0"/>
              <a:t>applies analytical tools to financial statements and related data for making business decisions.  This section describes the purpose of financial statement analysis, its information sources, the use of comparisons, and some issues in computations.</a:t>
            </a:r>
          </a:p>
          <a:p>
            <a:endParaRPr lang="en-US" altLang="en-US" sz="1100" dirty="0">
              <a:ea typeface="MS PGothic" pitchFamily="34" charset="-128"/>
            </a:endParaRPr>
          </a:p>
          <a:p>
            <a:r>
              <a:rPr lang="en-US" sz="1100" dirty="0"/>
              <a:t>Internal users of accounting information are manage and operate the company. They include managers, officers</a:t>
            </a:r>
            <a:r>
              <a:rPr lang="en-US" sz="1100" baseline="0" dirty="0"/>
              <a:t> and </a:t>
            </a:r>
            <a:r>
              <a:rPr lang="en-US" sz="1100" dirty="0"/>
              <a:t>internal auditors. </a:t>
            </a:r>
            <a:r>
              <a:rPr lang="en-US" sz="1100" baseline="0" dirty="0"/>
              <a:t> The pu</a:t>
            </a:r>
            <a:r>
              <a:rPr lang="en-US" sz="1100" dirty="0"/>
              <a:t>rpose of financial statement analysis for internal users is to provide strategic information to improve company efficiency and effectiveness in providing products and services.</a:t>
            </a:r>
          </a:p>
          <a:p>
            <a:endParaRPr lang="en-US" sz="1100" dirty="0"/>
          </a:p>
          <a:p>
            <a:r>
              <a:rPr lang="en-US" sz="1100" dirty="0"/>
              <a:t>External users of accounting information are </a:t>
            </a:r>
            <a:r>
              <a:rPr lang="en-US" sz="1100" i="1" dirty="0"/>
              <a:t>not </a:t>
            </a:r>
            <a:r>
              <a:rPr lang="en-US" sz="1100" dirty="0"/>
              <a:t>directly involved in running the company. They include shareholders, lenders</a:t>
            </a:r>
            <a:r>
              <a:rPr lang="en-US" sz="1100" baseline="0" dirty="0"/>
              <a:t> and </a:t>
            </a:r>
            <a:r>
              <a:rPr lang="en-US" sz="1100" dirty="0"/>
              <a:t> suppliers. External users rely on financial statement analysis to make more informed decisions in pursuing their own goals.</a:t>
            </a:r>
          </a:p>
          <a:p>
            <a:endParaRPr lang="en-US" altLang="en-US" sz="1100" dirty="0">
              <a:ea typeface="MS PGothic" pitchFamily="34" charset="-128"/>
            </a:endParaRPr>
          </a:p>
          <a:p>
            <a:r>
              <a:rPr lang="en-US" sz="1100" dirty="0"/>
              <a:t>The common goal of these users is to evaluate company performance and financial condition. This includes evaluating (1) past and current performance, (2) current financial position, and (3) future performance and risk.</a:t>
            </a:r>
          </a:p>
          <a:p>
            <a:endParaRPr lang="en-US" altLang="en-US" dirty="0">
              <a:ea typeface="MS PGothic" pitchFamily="34" charset="-128"/>
            </a:endParaRPr>
          </a:p>
          <a:p>
            <a:endParaRPr lang="en-US" altLang="en-US" dirty="0">
              <a:ea typeface="MS PGothic" pitchFamily="34" charset="-128"/>
            </a:endParaRPr>
          </a:p>
          <a:p>
            <a:endParaRPr lang="en-US" altLang="en-US" dirty="0">
              <a:ea typeface="MS PGothic" pitchFamily="34" charset="-128"/>
            </a:endParaRPr>
          </a:p>
          <a:p>
            <a:endParaRPr lang="en-US" altLang="en-US" dirty="0">
              <a:ea typeface="MS PGothic" pitchFamily="34" charset="-128"/>
            </a:endParaRPr>
          </a:p>
        </p:txBody>
      </p:sp>
    </p:spTree>
    <p:extLst>
      <p:ext uri="{BB962C8B-B14F-4D97-AF65-F5344CB8AC3E}">
        <p14:creationId xmlns:p14="http://schemas.microsoft.com/office/powerpoint/2010/main" val="305779164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9570" name="Rectangle 2"/>
          <p:cNvSpPr>
            <a:spLocks noGrp="1" noRot="1" noChangeAspect="1" noChangeArrowheads="1" noTextEdit="1"/>
          </p:cNvSpPr>
          <p:nvPr>
            <p:ph type="sldImg"/>
          </p:nvPr>
        </p:nvSpPr>
        <p:spPr bwMode="auto">
          <a:xfrm>
            <a:off x="393700" y="692150"/>
            <a:ext cx="6072188" cy="3416300"/>
          </a:xfrm>
          <a:solidFill>
            <a:srgbClr val="FFFFFF"/>
          </a:solidFill>
          <a:ln>
            <a:solidFill>
              <a:srgbClr val="000000"/>
            </a:solidFill>
            <a:miter lim="800000"/>
            <a:headEnd/>
            <a:tailEnd/>
          </a:ln>
        </p:spPr>
      </p:sp>
      <p:sp>
        <p:nvSpPr>
          <p:cNvPr id="109571" name="Rectangle 3"/>
          <p:cNvSpPr>
            <a:spLocks noGrp="1" noChangeArrowheads="1"/>
          </p:cNvSpPr>
          <p:nvPr>
            <p:ph type="body" idx="1"/>
          </p:nvPr>
        </p:nvSpPr>
        <p:spPr bwMode="auto">
          <a:xfrm>
            <a:off x="685800" y="4343400"/>
            <a:ext cx="5410200" cy="4114800"/>
          </a:xfrm>
          <a:solidFill>
            <a:srgbClr val="FFFFFF"/>
          </a:solidFill>
        </p:spPr>
        <p:txBody>
          <a:bodyPr wrap="square" numCol="1" anchor="t" anchorCtr="0" compatLnSpc="1">
            <a:prstTxWarp prst="textNoShape">
              <a:avLst/>
            </a:prstTxWarp>
          </a:bodyPr>
          <a:lstStyle/>
          <a:p>
            <a:r>
              <a:rPr lang="en-US" dirty="0"/>
              <a:t>Financial statement analysis focuses on one or more elements of a company’s financial condition or performance. Our analysis emphasizes four areas that are the </a:t>
            </a:r>
            <a:r>
              <a:rPr lang="en-US" i="1" dirty="0"/>
              <a:t>building blocks </a:t>
            </a:r>
            <a:r>
              <a:rPr lang="en-US" dirty="0"/>
              <a:t>of financial statement analysis:</a:t>
            </a:r>
          </a:p>
          <a:p>
            <a:r>
              <a:rPr lang="en-US" b="1" dirty="0"/>
              <a:t>Liquidity </a:t>
            </a:r>
            <a:r>
              <a:rPr lang="en-US" dirty="0"/>
              <a:t>and </a:t>
            </a:r>
            <a:r>
              <a:rPr lang="en-US" b="1" dirty="0"/>
              <a:t>efficiency</a:t>
            </a:r>
            <a:r>
              <a:rPr lang="en-US" dirty="0"/>
              <a:t>—ability to meet short-term obligations and to efficiently generate revenues. </a:t>
            </a:r>
          </a:p>
          <a:p>
            <a:r>
              <a:rPr lang="en-US" b="1" dirty="0"/>
              <a:t>Solvency</a:t>
            </a:r>
            <a:r>
              <a:rPr lang="en-US" dirty="0"/>
              <a:t>—ability to generate future revenues and meet long-term obligations. </a:t>
            </a:r>
          </a:p>
          <a:p>
            <a:r>
              <a:rPr lang="en-US" b="1" dirty="0"/>
              <a:t>Profitability</a:t>
            </a:r>
            <a:r>
              <a:rPr lang="en-US" dirty="0"/>
              <a:t>—ability to provide financial rewards sufficient to attract and retain financing.</a:t>
            </a:r>
          </a:p>
          <a:p>
            <a:r>
              <a:rPr lang="en-US" b="1" dirty="0"/>
              <a:t>Market prospects</a:t>
            </a:r>
            <a:r>
              <a:rPr lang="en-US" dirty="0"/>
              <a:t>—ability to generate positive market expectations.</a:t>
            </a:r>
          </a:p>
          <a:p>
            <a:endParaRPr lang="en-US" altLang="en-US" dirty="0">
              <a:ea typeface="MS PGothic" pitchFamily="34" charset="-128"/>
            </a:endParaRPr>
          </a:p>
        </p:txBody>
      </p:sp>
    </p:spTree>
    <p:extLst>
      <p:ext uri="{BB962C8B-B14F-4D97-AF65-F5344CB8AC3E}">
        <p14:creationId xmlns:p14="http://schemas.microsoft.com/office/powerpoint/2010/main" val="286961648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0594" name="Rectangle 2"/>
          <p:cNvSpPr>
            <a:spLocks noGrp="1" noRot="1" noChangeAspect="1" noChangeArrowheads="1" noTextEdit="1"/>
          </p:cNvSpPr>
          <p:nvPr>
            <p:ph type="sldImg"/>
          </p:nvPr>
        </p:nvSpPr>
        <p:spPr bwMode="auto">
          <a:xfrm>
            <a:off x="393700" y="692150"/>
            <a:ext cx="6072188" cy="3416300"/>
          </a:xfrm>
          <a:solidFill>
            <a:srgbClr val="FFFFFF"/>
          </a:solidFill>
          <a:ln>
            <a:solidFill>
              <a:srgbClr val="000000"/>
            </a:solidFill>
            <a:miter lim="800000"/>
            <a:headEnd/>
            <a:tailEnd/>
          </a:ln>
        </p:spPr>
      </p:sp>
      <p:sp>
        <p:nvSpPr>
          <p:cNvPr id="110595" name="Rectangle 3"/>
          <p:cNvSpPr>
            <a:spLocks noGrp="1" noChangeArrowheads="1"/>
          </p:cNvSpPr>
          <p:nvPr>
            <p:ph type="body" idx="1"/>
          </p:nvPr>
        </p:nvSpPr>
        <p:spPr bwMode="auto">
          <a:xfrm>
            <a:off x="685800" y="4343400"/>
            <a:ext cx="5410200" cy="4114800"/>
          </a:xfrm>
          <a:solidFill>
            <a:srgbClr val="FFFFFF"/>
          </a:solidFill>
        </p:spPr>
        <p:txBody>
          <a:bodyPr wrap="square" numCol="1" anchor="t" anchorCtr="0" compatLnSpc="1">
            <a:prstTxWarp prst="textNoShape">
              <a:avLst/>
            </a:prstTxWarp>
          </a:bodyPr>
          <a:lstStyle/>
          <a:p>
            <a:r>
              <a:rPr lang="en-US" dirty="0"/>
              <a:t>Most users conduct analysis using </a:t>
            </a:r>
            <a:r>
              <a:rPr lang="en-US" b="1" dirty="0"/>
              <a:t>general-purpose financial statements </a:t>
            </a:r>
            <a:r>
              <a:rPr lang="en-US" dirty="0"/>
              <a:t>that include the (1) income statement, (2) balance sheet, (3) statement of stockholders’ equity (or statement of retained earnings), (4) statement of cash flows, and (5) notes to these statements.</a:t>
            </a:r>
          </a:p>
          <a:p>
            <a:endParaRPr lang="en-US" dirty="0"/>
          </a:p>
          <a:p>
            <a:r>
              <a:rPr lang="en-US" b="1" dirty="0"/>
              <a:t>Financial reporting </a:t>
            </a:r>
            <a:r>
              <a:rPr lang="en-US" dirty="0"/>
              <a:t>refers to the communication of financial information useful for making investment, credit, and other business decisions. Financial reporting includes not only general-purpose financial statements but also information from SEC 10-K or other filings, press releases, shareholders’ meetings, forecasts, management letters, auditors’ reports, and webcasts.</a:t>
            </a:r>
          </a:p>
          <a:p>
            <a:endParaRPr lang="en-US" altLang="en-US" dirty="0"/>
          </a:p>
          <a:p>
            <a:endParaRPr lang="en-US" altLang="en-US" dirty="0"/>
          </a:p>
        </p:txBody>
      </p:sp>
    </p:spTree>
    <p:extLst>
      <p:ext uri="{BB962C8B-B14F-4D97-AF65-F5344CB8AC3E}">
        <p14:creationId xmlns:p14="http://schemas.microsoft.com/office/powerpoint/2010/main" val="266026345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3058" name="Slide Image Placeholder 1"/>
          <p:cNvSpPr>
            <a:spLocks noGrp="1" noRot="1" noChangeAspect="1" noTextEdit="1"/>
          </p:cNvSpPr>
          <p:nvPr>
            <p:ph type="sldImg"/>
          </p:nvPr>
        </p:nvSpPr>
        <p:spPr bwMode="auto">
          <a:noFill/>
          <a:ln>
            <a:solidFill>
              <a:srgbClr val="000000"/>
            </a:solidFill>
            <a:miter lim="800000"/>
            <a:headEnd/>
            <a:tailEnd/>
          </a:ln>
        </p:spPr>
      </p:sp>
      <p:sp>
        <p:nvSpPr>
          <p:cNvPr id="173059" name="Notes Placeholder 2"/>
          <p:cNvSpPr>
            <a:spLocks noGrp="1"/>
          </p:cNvSpPr>
          <p:nvPr>
            <p:ph type="body" idx="1"/>
          </p:nvPr>
        </p:nvSpPr>
        <p:spPr bwMode="auto">
          <a:noFill/>
        </p:spPr>
        <p:txBody>
          <a:bodyPr/>
          <a:lstStyle/>
          <a:p>
            <a:endParaRPr lang="en-US" dirty="0"/>
          </a:p>
        </p:txBody>
      </p:sp>
    </p:spTree>
    <p:extLst>
      <p:ext uri="{BB962C8B-B14F-4D97-AF65-F5344CB8AC3E}">
        <p14:creationId xmlns:p14="http://schemas.microsoft.com/office/powerpoint/2010/main" val="394013064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1618" name="Rectangle 2"/>
          <p:cNvSpPr>
            <a:spLocks noGrp="1" noRot="1" noChangeAspect="1" noChangeArrowheads="1" noTextEdit="1"/>
          </p:cNvSpPr>
          <p:nvPr>
            <p:ph type="sldImg"/>
          </p:nvPr>
        </p:nvSpPr>
        <p:spPr bwMode="auto">
          <a:xfrm>
            <a:off x="393700" y="692150"/>
            <a:ext cx="6072188" cy="3416300"/>
          </a:xfrm>
          <a:solidFill>
            <a:srgbClr val="FFFFFF"/>
          </a:solidFill>
          <a:ln>
            <a:solidFill>
              <a:srgbClr val="000000"/>
            </a:solidFill>
            <a:miter lim="800000"/>
            <a:headEnd/>
            <a:tailEnd/>
          </a:ln>
        </p:spPr>
      </p:sp>
      <p:sp>
        <p:nvSpPr>
          <p:cNvPr id="111619" name="Rectangle 3"/>
          <p:cNvSpPr>
            <a:spLocks noGrp="1" noChangeArrowheads="1"/>
          </p:cNvSpPr>
          <p:nvPr>
            <p:ph type="body" idx="1"/>
          </p:nvPr>
        </p:nvSpPr>
        <p:spPr bwMode="auto">
          <a:xfrm>
            <a:off x="685800" y="4343400"/>
            <a:ext cx="5410200" cy="4114800"/>
          </a:xfrm>
          <a:solidFill>
            <a:srgbClr val="FFFFFF"/>
          </a:solidFill>
        </p:spPr>
        <p:txBody>
          <a:bodyPr wrap="square" numCol="1" anchor="t" anchorCtr="0" compatLnSpc="1">
            <a:prstTxWarp prst="textNoShape">
              <a:avLst/>
            </a:prstTxWarp>
            <a:normAutofit/>
          </a:bodyPr>
          <a:lstStyle/>
          <a:p>
            <a:r>
              <a:rPr lang="en-US" sz="1100" dirty="0"/>
              <a:t>When interpreting financial statements, we need standards (benchmarks) for comparisons that include:</a:t>
            </a:r>
          </a:p>
          <a:p>
            <a:endParaRPr lang="en-US" sz="1100" dirty="0"/>
          </a:p>
          <a:p>
            <a:r>
              <a:rPr lang="en-US" sz="1100" i="1" dirty="0"/>
              <a:t>Intracompany</a:t>
            </a:r>
            <a:r>
              <a:rPr lang="en-US" sz="1100" dirty="0"/>
              <a:t>—The company’s current performance is compared to its prior performance and its relations between financial items. Apple’s current net income, for instance, can be compared with its prior years’ net income and in relation to its revenues or total assets.</a:t>
            </a:r>
          </a:p>
          <a:p>
            <a:r>
              <a:rPr lang="en-US" sz="1100" i="1" dirty="0"/>
              <a:t>Competitor</a:t>
            </a:r>
            <a:r>
              <a:rPr lang="en-US" sz="1100" dirty="0"/>
              <a:t>—Competitors provide standards for comparisons. </a:t>
            </a:r>
            <a:r>
              <a:rPr lang="en-US" sz="1100" b="1" dirty="0"/>
              <a:t>Coca-Cola</a:t>
            </a:r>
            <a:r>
              <a:rPr lang="en-US" sz="1100" dirty="0"/>
              <a:t>’s profit margin, for instance, can be compared with </a:t>
            </a:r>
            <a:r>
              <a:rPr lang="en-US" sz="1100" b="1" dirty="0"/>
              <a:t>PepsiCo</a:t>
            </a:r>
            <a:r>
              <a:rPr lang="en-US" sz="1100" dirty="0"/>
              <a:t>’s profit margin.</a:t>
            </a:r>
          </a:p>
          <a:p>
            <a:r>
              <a:rPr lang="en-US" sz="1100" i="1" dirty="0"/>
              <a:t>Industry</a:t>
            </a:r>
            <a:r>
              <a:rPr lang="en-US" sz="1100" dirty="0"/>
              <a:t>—Industry statistics provide standards of comparisons. Intel’s profit margin can be compared with its industry’s profit margin.</a:t>
            </a:r>
          </a:p>
          <a:p>
            <a:r>
              <a:rPr lang="en-US" sz="1100" i="1" dirty="0"/>
              <a:t>Guidelines (rules of thumb)</a:t>
            </a:r>
            <a:r>
              <a:rPr lang="en-US" sz="1100" dirty="0"/>
              <a:t>—Standards of comparisons can develop from experience. Examples are the 2:1 level for the current ratio or 1:1 level for the acid-test ratio. </a:t>
            </a:r>
          </a:p>
          <a:p>
            <a:endParaRPr lang="en-US" sz="1100" dirty="0"/>
          </a:p>
          <a:p>
            <a:r>
              <a:rPr lang="en-US" sz="1100" dirty="0"/>
              <a:t>Benchmarks from a selected competitor or group of competitors are often best. Intracompany and industry measures are also important. Guidelines or rules of thumb should be applied with care, and then only if they seem reasonable given past experience and industry norms.</a:t>
            </a:r>
          </a:p>
          <a:p>
            <a:endParaRPr lang="en-US" altLang="en-US" sz="1100" dirty="0">
              <a:ea typeface="MS PGothic" pitchFamily="34" charset="-128"/>
            </a:endParaRPr>
          </a:p>
        </p:txBody>
      </p:sp>
    </p:spTree>
    <p:extLst>
      <p:ext uri="{BB962C8B-B14F-4D97-AF65-F5344CB8AC3E}">
        <p14:creationId xmlns:p14="http://schemas.microsoft.com/office/powerpoint/2010/main" val="38650463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42" name="Rectangle 2"/>
          <p:cNvSpPr>
            <a:spLocks noGrp="1" noRot="1" noChangeAspect="1" noChangeArrowheads="1" noTextEdit="1"/>
          </p:cNvSpPr>
          <p:nvPr>
            <p:ph type="sldImg"/>
          </p:nvPr>
        </p:nvSpPr>
        <p:spPr bwMode="auto">
          <a:xfrm>
            <a:off x="393700" y="692150"/>
            <a:ext cx="6072188" cy="3416300"/>
          </a:xfrm>
          <a:solidFill>
            <a:srgbClr val="FFFFFF"/>
          </a:solidFill>
          <a:ln>
            <a:solidFill>
              <a:srgbClr val="000000"/>
            </a:solidFill>
            <a:miter lim="800000"/>
            <a:headEnd/>
            <a:tailEnd/>
          </a:ln>
        </p:spPr>
      </p:sp>
      <p:sp>
        <p:nvSpPr>
          <p:cNvPr id="112643" name="Rectangle 3"/>
          <p:cNvSpPr>
            <a:spLocks noGrp="1" noChangeArrowheads="1"/>
          </p:cNvSpPr>
          <p:nvPr>
            <p:ph type="body" idx="1"/>
          </p:nvPr>
        </p:nvSpPr>
        <p:spPr bwMode="auto">
          <a:xfrm>
            <a:off x="685800" y="4343400"/>
            <a:ext cx="5410200" cy="4114800"/>
          </a:xfrm>
          <a:solidFill>
            <a:srgbClr val="FFFFFF"/>
          </a:solidFill>
        </p:spPr>
        <p:txBody>
          <a:bodyPr wrap="square" numCol="1" anchor="t" anchorCtr="0" compatLnSpc="1">
            <a:prstTxWarp prst="textNoShape">
              <a:avLst/>
            </a:prstTxWarp>
          </a:bodyPr>
          <a:lstStyle/>
          <a:p>
            <a:r>
              <a:rPr lang="en-US" dirty="0"/>
              <a:t>Common tools of financial statement analysis are:</a:t>
            </a:r>
          </a:p>
          <a:p>
            <a:r>
              <a:rPr lang="en-US" b="1" dirty="0"/>
              <a:t>Horizontal analysis</a:t>
            </a:r>
            <a:r>
              <a:rPr lang="en-US" dirty="0"/>
              <a:t>—comparison of a company’s financial condition and performance across time.</a:t>
            </a:r>
          </a:p>
          <a:p>
            <a:r>
              <a:rPr lang="en-US" b="1" dirty="0"/>
              <a:t>Vertical analysis</a:t>
            </a:r>
            <a:r>
              <a:rPr lang="en-US" dirty="0"/>
              <a:t>—comparison of a company’s financial condition and performance to a base amount.</a:t>
            </a:r>
          </a:p>
          <a:p>
            <a:r>
              <a:rPr lang="en-US" b="1" dirty="0"/>
              <a:t>Ratio analysis</a:t>
            </a:r>
            <a:r>
              <a:rPr lang="en-US" dirty="0"/>
              <a:t>—measurement of key relations between financial statement items. </a:t>
            </a:r>
            <a:endParaRPr lang="en-US" altLang="en-US" dirty="0">
              <a:ea typeface="MS PGothic" pitchFamily="34" charset="-128"/>
            </a:endParaRPr>
          </a:p>
        </p:txBody>
      </p:sp>
    </p:spTree>
    <p:extLst>
      <p:ext uri="{BB962C8B-B14F-4D97-AF65-F5344CB8AC3E}">
        <p14:creationId xmlns:p14="http://schemas.microsoft.com/office/powerpoint/2010/main" val="413528699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3058" name="Slide Image Placeholder 1"/>
          <p:cNvSpPr>
            <a:spLocks noGrp="1" noRot="1" noChangeAspect="1" noTextEdit="1"/>
          </p:cNvSpPr>
          <p:nvPr>
            <p:ph type="sldImg"/>
          </p:nvPr>
        </p:nvSpPr>
        <p:spPr bwMode="auto">
          <a:noFill/>
          <a:ln>
            <a:solidFill>
              <a:srgbClr val="000000"/>
            </a:solidFill>
            <a:miter lim="800000"/>
            <a:headEnd/>
            <a:tailEnd/>
          </a:ln>
        </p:spPr>
      </p:sp>
      <p:sp>
        <p:nvSpPr>
          <p:cNvPr id="173059" name="Notes Placeholder 2"/>
          <p:cNvSpPr>
            <a:spLocks noGrp="1"/>
          </p:cNvSpPr>
          <p:nvPr>
            <p:ph type="body" idx="1"/>
          </p:nvPr>
        </p:nvSpPr>
        <p:spPr bwMode="auto">
          <a:noFill/>
        </p:spPr>
        <p:txBody>
          <a:bodyPr/>
          <a:lstStyle/>
          <a:p>
            <a:endParaRPr lang="en-US" dirty="0"/>
          </a:p>
        </p:txBody>
      </p:sp>
    </p:spTree>
    <p:extLst>
      <p:ext uri="{BB962C8B-B14F-4D97-AF65-F5344CB8AC3E}">
        <p14:creationId xmlns:p14="http://schemas.microsoft.com/office/powerpoint/2010/main" val="421865422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3666" name="Rectangle 2"/>
          <p:cNvSpPr>
            <a:spLocks noGrp="1" noRot="1" noChangeAspect="1" noChangeArrowheads="1" noTextEdit="1"/>
          </p:cNvSpPr>
          <p:nvPr>
            <p:ph type="sldImg"/>
          </p:nvPr>
        </p:nvSpPr>
        <p:spPr bwMode="auto">
          <a:xfrm>
            <a:off x="393700" y="692150"/>
            <a:ext cx="6072188" cy="3416300"/>
          </a:xfrm>
          <a:solidFill>
            <a:srgbClr val="FFFFFF"/>
          </a:solidFill>
          <a:ln>
            <a:solidFill>
              <a:srgbClr val="000000"/>
            </a:solidFill>
            <a:miter lim="800000"/>
            <a:headEnd/>
            <a:tailEnd/>
          </a:ln>
        </p:spPr>
      </p:sp>
      <p:sp>
        <p:nvSpPr>
          <p:cNvPr id="113667" name="Rectangle 3"/>
          <p:cNvSpPr>
            <a:spLocks noGrp="1" noChangeArrowheads="1"/>
          </p:cNvSpPr>
          <p:nvPr>
            <p:ph type="body" idx="1"/>
          </p:nvPr>
        </p:nvSpPr>
        <p:spPr bwMode="auto">
          <a:xfrm>
            <a:off x="685800" y="4343400"/>
            <a:ext cx="5410200" cy="4114800"/>
          </a:xfrm>
          <a:solidFill>
            <a:srgbClr val="FFFFFF"/>
          </a:solidFill>
        </p:spPr>
        <p:txBody>
          <a:bodyPr wrap="square" numCol="1" anchor="t" anchorCtr="0" compatLnSpc="1">
            <a:prstTxWarp prst="textNoShape">
              <a:avLst/>
            </a:prstTxWarp>
          </a:bodyPr>
          <a:lstStyle/>
          <a:p>
            <a:r>
              <a:rPr lang="en-US" dirty="0"/>
              <a:t>Horizontal analysis refers to examination of financial statement data </a:t>
            </a:r>
            <a:r>
              <a:rPr lang="en-US" i="1" dirty="0"/>
              <a:t>across time</a:t>
            </a:r>
            <a:r>
              <a:rPr lang="en-US" dirty="0"/>
              <a:t>. (The term </a:t>
            </a:r>
            <a:r>
              <a:rPr lang="en-US" i="1" dirty="0"/>
              <a:t>horizontal analysis </a:t>
            </a:r>
            <a:r>
              <a:rPr lang="en-US" dirty="0"/>
              <a:t>arises from the left-to-right [or right-to-left] movement of our eyes as we review comparative financial statements across time.)</a:t>
            </a:r>
          </a:p>
          <a:p>
            <a:endParaRPr lang="en-US" altLang="en-US" dirty="0"/>
          </a:p>
          <a:p>
            <a:endParaRPr lang="en-US" altLang="en-US" dirty="0">
              <a:ea typeface="MS PGothic" pitchFamily="34" charset="-128"/>
            </a:endParaRPr>
          </a:p>
          <a:p>
            <a:endParaRPr lang="en-US" altLang="en-US" dirty="0">
              <a:ea typeface="MS PGothic" pitchFamily="34" charset="-128"/>
            </a:endParaRPr>
          </a:p>
        </p:txBody>
      </p:sp>
    </p:spTree>
    <p:extLst>
      <p:ext uri="{BB962C8B-B14F-4D97-AF65-F5344CB8AC3E}">
        <p14:creationId xmlns:p14="http://schemas.microsoft.com/office/powerpoint/2010/main" val="293943268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4690" name="Rectangle 2"/>
          <p:cNvSpPr>
            <a:spLocks noGrp="1" noRot="1" noChangeAspect="1" noChangeArrowheads="1" noTextEdit="1"/>
          </p:cNvSpPr>
          <p:nvPr>
            <p:ph type="sldImg"/>
          </p:nvPr>
        </p:nvSpPr>
        <p:spPr bwMode="auto">
          <a:xfrm>
            <a:off x="393700" y="692150"/>
            <a:ext cx="6072188" cy="3416300"/>
          </a:xfrm>
          <a:solidFill>
            <a:srgbClr val="FFFFFF"/>
          </a:solidFill>
          <a:ln>
            <a:solidFill>
              <a:srgbClr val="000000"/>
            </a:solidFill>
            <a:miter lim="800000"/>
            <a:headEnd/>
            <a:tailEnd/>
          </a:ln>
        </p:spPr>
      </p:sp>
      <p:sp>
        <p:nvSpPr>
          <p:cNvPr id="114691" name="Rectangle 3"/>
          <p:cNvSpPr>
            <a:spLocks noGrp="1" noChangeArrowheads="1"/>
          </p:cNvSpPr>
          <p:nvPr>
            <p:ph type="body" idx="1"/>
          </p:nvPr>
        </p:nvSpPr>
        <p:spPr bwMode="auto">
          <a:xfrm>
            <a:off x="685800" y="4343400"/>
            <a:ext cx="5410200" cy="4114800"/>
          </a:xfrm>
          <a:solidFill>
            <a:srgbClr val="FFFFFF"/>
          </a:solidFill>
        </p:spPr>
        <p:txBody>
          <a:bodyPr wrap="square" numCol="1" anchor="t" anchorCtr="0" compatLnSpc="1">
            <a:prstTxWarp prst="textNoShape">
              <a:avLst/>
            </a:prstTxWarp>
          </a:bodyPr>
          <a:lstStyle/>
          <a:p>
            <a:r>
              <a:rPr lang="en-US" dirty="0"/>
              <a:t>Comparing financial statements over relatively short time periods—two to three years—is done by analyzing changes in line items. A change analysis usually includes analyzing absolute dollar amount changes and percent changes. Both analyses are relevant because dollar changes can yield large percent changes inconsistent with their importance. For instance, a 50% change from a base figure of $100 is less important than the same percent change from a base amount of $100,000 in the same statement. Reference to dollar amounts is necessary to retain a proper perspective and to assess the importance of changes. We compute the </a:t>
            </a:r>
            <a:r>
              <a:rPr lang="en-US" i="1" dirty="0"/>
              <a:t>dollar change </a:t>
            </a:r>
            <a:r>
              <a:rPr lang="en-US" dirty="0"/>
              <a:t>for a financial statement item as follows:</a:t>
            </a:r>
          </a:p>
          <a:p>
            <a:endParaRPr lang="en-US" altLang="en-US" dirty="0">
              <a:ea typeface="MS PGothic" pitchFamily="34" charset="-128"/>
            </a:endParaRPr>
          </a:p>
          <a:p>
            <a:r>
              <a:rPr lang="en-US" i="1" dirty="0"/>
              <a:t>Analysis period </a:t>
            </a:r>
            <a:r>
              <a:rPr lang="en-US" dirty="0"/>
              <a:t>is the point or period of time for the financial statements under analysis, and </a:t>
            </a:r>
            <a:r>
              <a:rPr lang="en-US" i="1" dirty="0"/>
              <a:t>base period  </a:t>
            </a:r>
            <a:r>
              <a:rPr lang="en-US" dirty="0"/>
              <a:t>is the point or period of time for the financial statements used for comparison purposes. The prior year is commonly used as a base period. </a:t>
            </a:r>
          </a:p>
          <a:p>
            <a:endParaRPr lang="en-US" altLang="en-US" dirty="0"/>
          </a:p>
        </p:txBody>
      </p:sp>
    </p:spTree>
    <p:extLst>
      <p:ext uri="{BB962C8B-B14F-4D97-AF65-F5344CB8AC3E}">
        <p14:creationId xmlns:p14="http://schemas.microsoft.com/office/powerpoint/2010/main" val="255308642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Rectangle 2"/>
          <p:cNvSpPr>
            <a:spLocks noGrp="1" noRot="1" noChangeAspect="1" noChangeArrowheads="1" noTextEdit="1"/>
          </p:cNvSpPr>
          <p:nvPr>
            <p:ph type="sldImg"/>
          </p:nvPr>
        </p:nvSpPr>
        <p:spPr bwMode="auto">
          <a:xfrm>
            <a:off x="393700" y="692150"/>
            <a:ext cx="6072188" cy="3416300"/>
          </a:xfrm>
          <a:solidFill>
            <a:srgbClr val="FFFFFF"/>
          </a:solidFill>
          <a:ln>
            <a:solidFill>
              <a:srgbClr val="000000"/>
            </a:solidFill>
            <a:miter lim="800000"/>
            <a:headEnd/>
            <a:tailEnd/>
          </a:ln>
        </p:spPr>
      </p:sp>
      <p:sp>
        <p:nvSpPr>
          <p:cNvPr id="115715" name="Rectangle 3"/>
          <p:cNvSpPr>
            <a:spLocks noGrp="1" noChangeArrowheads="1"/>
          </p:cNvSpPr>
          <p:nvPr>
            <p:ph type="body" idx="1"/>
          </p:nvPr>
        </p:nvSpPr>
        <p:spPr bwMode="auto">
          <a:xfrm>
            <a:off x="685800" y="4343400"/>
            <a:ext cx="5410200" cy="4114800"/>
          </a:xfrm>
          <a:solidFill>
            <a:srgbClr val="FFFFFF"/>
          </a:solidFill>
        </p:spPr>
        <p:txBody>
          <a:bodyPr wrap="square" numCol="1" anchor="t" anchorCtr="0" compatLnSpc="1">
            <a:prstTxWarp prst="textNoShape">
              <a:avLst/>
            </a:prstTxWarp>
          </a:bodyPr>
          <a:lstStyle/>
          <a:p>
            <a:r>
              <a:rPr lang="en-US" dirty="0"/>
              <a:t>We compute the </a:t>
            </a:r>
            <a:r>
              <a:rPr lang="en-US" i="1" dirty="0"/>
              <a:t>percent change </a:t>
            </a:r>
            <a:r>
              <a:rPr lang="en-US" dirty="0"/>
              <a:t>by dividing the dollar change by the base period amount and then multiplying this quantity by 100 as shown.</a:t>
            </a:r>
          </a:p>
          <a:p>
            <a:endParaRPr lang="en-US" altLang="en-US" dirty="0">
              <a:ea typeface="MS PGothic" pitchFamily="34" charset="-128"/>
            </a:endParaRPr>
          </a:p>
          <a:p>
            <a:endParaRPr lang="en-US" altLang="en-US" dirty="0">
              <a:ea typeface="MS PGothic" pitchFamily="34" charset="-128"/>
            </a:endParaRPr>
          </a:p>
        </p:txBody>
      </p:sp>
    </p:spTree>
    <p:extLst>
      <p:ext uri="{BB962C8B-B14F-4D97-AF65-F5344CB8AC3E}">
        <p14:creationId xmlns:p14="http://schemas.microsoft.com/office/powerpoint/2010/main" val="135107043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6738" name="Rectangle 2"/>
          <p:cNvSpPr>
            <a:spLocks noGrp="1" noRot="1" noChangeAspect="1" noChangeArrowheads="1" noTextEdit="1"/>
          </p:cNvSpPr>
          <p:nvPr>
            <p:ph type="sldImg"/>
          </p:nvPr>
        </p:nvSpPr>
        <p:spPr bwMode="auto">
          <a:xfrm>
            <a:off x="393700" y="692150"/>
            <a:ext cx="6072188" cy="3416300"/>
          </a:xfrm>
          <a:solidFill>
            <a:srgbClr val="FFFFFF"/>
          </a:solidFill>
          <a:ln>
            <a:solidFill>
              <a:srgbClr val="000000"/>
            </a:solidFill>
            <a:miter lim="800000"/>
            <a:headEnd/>
            <a:tailEnd/>
          </a:ln>
        </p:spPr>
      </p:sp>
      <p:sp>
        <p:nvSpPr>
          <p:cNvPr id="116739" name="Rectangle 3"/>
          <p:cNvSpPr>
            <a:spLocks noGrp="1" noChangeArrowheads="1"/>
          </p:cNvSpPr>
          <p:nvPr>
            <p:ph type="body" idx="1"/>
          </p:nvPr>
        </p:nvSpPr>
        <p:spPr bwMode="auto">
          <a:xfrm>
            <a:off x="685800" y="4343400"/>
            <a:ext cx="5410200" cy="4114800"/>
          </a:xfrm>
          <a:solidFill>
            <a:srgbClr val="FFFFFF"/>
          </a:solidFill>
        </p:spPr>
        <p:txBody>
          <a:bodyPr wrap="square" numCol="1" anchor="t" anchorCtr="0" compatLnSpc="1">
            <a:prstTxWarp prst="textNoShape">
              <a:avLst/>
            </a:prstTxWarp>
            <a:normAutofit fontScale="92500"/>
          </a:bodyPr>
          <a:lstStyle/>
          <a:p>
            <a:r>
              <a:rPr lang="en-US" sz="1000" dirty="0"/>
              <a:t>Comparative balance sheets consist of amounts from two or more balance sheet dates arranged side by side. This method of analysis is improved by showing each item’s dollar change and percent change to highlight large changes.</a:t>
            </a:r>
          </a:p>
          <a:p>
            <a:endParaRPr lang="en-US" sz="1000" dirty="0"/>
          </a:p>
          <a:p>
            <a:r>
              <a:rPr lang="en-US" sz="1000" dirty="0"/>
              <a:t>Analysis of comparative financial statements begins by focusing on large dollar or percent changes. We then identify the reasons for these changes and, if possible, determine whether they are favorable or unfavorable. We also follow up on items with small changes when we expected the changes to be large.</a:t>
            </a:r>
          </a:p>
          <a:p>
            <a:endParaRPr lang="en-US" sz="1000" dirty="0"/>
          </a:p>
          <a:p>
            <a:r>
              <a:rPr lang="en-US" sz="1200" kern="1200" dirty="0">
                <a:solidFill>
                  <a:schemeClr val="tx1"/>
                </a:solidFill>
                <a:effectLst/>
                <a:latin typeface="+mn-lt"/>
                <a:ea typeface="+mn-ea"/>
                <a:cs typeface="+mn-cs"/>
              </a:rPr>
              <a:t>Exhibit 17.1 shows comparative balance sheets for Apple Inc. (Nasdaq: AAPL</a:t>
            </a:r>
            <a:r>
              <a:rPr lang="en-US" sz="1200" b="1" kern="1200" dirty="0">
                <a:solidFill>
                  <a:schemeClr val="tx1"/>
                </a:solidFill>
                <a:effectLst/>
                <a:latin typeface="+mn-lt"/>
                <a:ea typeface="+mn-ea"/>
                <a:cs typeface="+mn-cs"/>
              </a:rPr>
              <a:t>)</a:t>
            </a:r>
            <a:r>
              <a:rPr lang="en-US" sz="1200" kern="1200" dirty="0">
                <a:solidFill>
                  <a:schemeClr val="tx1"/>
                </a:solidFill>
                <a:effectLst/>
                <a:latin typeface="+mn-lt"/>
                <a:ea typeface="+mn-ea"/>
                <a:cs typeface="+mn-cs"/>
              </a:rPr>
              <a:t>. A few items stand out on the asset side. Apple’s cash and cash equivalents increased by 52.6% and short-term marketable securities increased by 82.3%. This is a substantial increase in liquid assets. In response, Apple raised its 2016 dividend 9.6% and increased its share repurchase plan by 25%. Dividends and share repurchase plans are likely to slow its growth of cash and short-term securities. Other notable increases occur with (1) other current assets, partially related to derivatives; (2) vendor non-trade receivables; and (3) long-term marketable securities. Interestingly, accounts receivable decreased by 3.5% while sales increased by 27.9%. This suggests Apple is improving its collection of receivables, a positive trend. </a:t>
            </a:r>
          </a:p>
          <a:p>
            <a:endParaRPr lang="en-US" sz="1200"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On Apple’s financing side, we see its overall 25.3% increase is driven by a 42.3% increase in li­abilities; equity increased only 7.0%. The largest increase is due to long-term debt which increased by $24,476 million or 84.4%. Much of this increase results from bond offerings by Apple to take advantage of low interest rates. We also see a modest increase of 5.9% ($5,132) in retained earnings even though income is $53,394, which is mainly because of its cash dividends and stock repurchases.</a:t>
            </a:r>
          </a:p>
          <a:p>
            <a:endParaRPr lang="en-US" altLang="en-US" sz="1000" dirty="0">
              <a:ea typeface="MS PGothic" pitchFamily="34" charset="-128"/>
            </a:endParaRPr>
          </a:p>
        </p:txBody>
      </p:sp>
    </p:spTree>
    <p:extLst>
      <p:ext uri="{BB962C8B-B14F-4D97-AF65-F5344CB8AC3E}">
        <p14:creationId xmlns:p14="http://schemas.microsoft.com/office/powerpoint/2010/main" val="225659898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7762"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117763" name="Rectangle 3"/>
          <p:cNvSpPr>
            <a:spLocks noGrp="1" noChangeArrowheads="1"/>
          </p:cNvSpPr>
          <p:nvPr>
            <p:ph type="body" idx="1"/>
          </p:nvPr>
        </p:nvSpPr>
        <p:spPr bwMode="auto">
          <a:xfrm>
            <a:off x="685800" y="4343400"/>
            <a:ext cx="5410200" cy="4114800"/>
          </a:xfrm>
          <a:noFill/>
        </p:spPr>
        <p:txBody>
          <a:bodyPr wrap="square" numCol="1" anchor="t" anchorCtr="0" compatLnSpc="1">
            <a:prstTxWarp prst="textNoShape">
              <a:avLst/>
            </a:prstTxWarp>
          </a:bodyPr>
          <a:lstStyle/>
          <a:p>
            <a:r>
              <a:rPr lang="en-US" dirty="0"/>
              <a:t>Comparative income statements are prepared similarly to comparative balance sheets. Amounts for two or more periods are placed side by side, with additional columns for dollar and percent changes. This slide shows Apple’s comparative income statements.</a:t>
            </a:r>
          </a:p>
          <a:p>
            <a:endParaRPr lang="en-US" dirty="0"/>
          </a:p>
          <a:p>
            <a:pPr marL="0" marR="0" indent="0" algn="l" defTabSz="914400" rtl="0" eaLnBrk="0" fontAlgn="base" latinLnBrk="0" hangingPunct="0">
              <a:lnSpc>
                <a:spcPct val="100000"/>
              </a:lnSpc>
              <a:spcBef>
                <a:spcPct val="30000"/>
              </a:spcBef>
              <a:spcAft>
                <a:spcPct val="0"/>
              </a:spcAft>
              <a:buClrTx/>
              <a:buSzTx/>
              <a:buFontTx/>
              <a:buNone/>
              <a:tabLst/>
              <a:defRPr/>
            </a:pPr>
            <a:r>
              <a:rPr lang="en-US" sz="1200" kern="1200" dirty="0">
                <a:solidFill>
                  <a:schemeClr val="tx1"/>
                </a:solidFill>
                <a:effectLst/>
                <a:latin typeface="+mn-lt"/>
                <a:ea typeface="+mn-ea"/>
                <a:cs typeface="+mn-cs"/>
              </a:rPr>
              <a:t>Apple reports substantial sales growth of 27.9% in 2015.This finding helps support manage­ment’s 25.3% growth in assets as reflected in comparative balance sheets. The 24.8% growth in cost of sales in light of the larger 27.9% sales increase suggests greater control over its costs. Additionally, the 24.2% increase in operating expenses is less than the 27.9% sales growth, which again is good news. Much of the 24.2% increase in operating expenses is driven by greater research and de­velopment costs, from which management/investors hope to reap future income. Apple currently reports an increase of 35.1% in income, which is mainly driven by its $23,089 million growth in gross margin.</a:t>
            </a:r>
          </a:p>
          <a:p>
            <a:endParaRPr lang="en-US" dirty="0"/>
          </a:p>
        </p:txBody>
      </p:sp>
    </p:spTree>
    <p:extLst>
      <p:ext uri="{BB962C8B-B14F-4D97-AF65-F5344CB8AC3E}">
        <p14:creationId xmlns:p14="http://schemas.microsoft.com/office/powerpoint/2010/main" val="307396194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8786" name="Rectangle 2"/>
          <p:cNvSpPr>
            <a:spLocks noGrp="1" noRot="1" noChangeAspect="1" noChangeArrowheads="1" noTextEdit="1"/>
          </p:cNvSpPr>
          <p:nvPr>
            <p:ph type="sldImg"/>
          </p:nvPr>
        </p:nvSpPr>
        <p:spPr bwMode="auto">
          <a:xfrm>
            <a:off x="393700" y="692150"/>
            <a:ext cx="6072188" cy="3416300"/>
          </a:xfrm>
          <a:solidFill>
            <a:srgbClr val="FFFFFF"/>
          </a:solidFill>
          <a:ln>
            <a:solidFill>
              <a:srgbClr val="000000"/>
            </a:solidFill>
            <a:miter lim="800000"/>
            <a:headEnd/>
            <a:tailEnd/>
          </a:ln>
        </p:spPr>
      </p:sp>
      <p:sp>
        <p:nvSpPr>
          <p:cNvPr id="118787" name="Rectangle 3"/>
          <p:cNvSpPr>
            <a:spLocks noGrp="1" noChangeArrowheads="1"/>
          </p:cNvSpPr>
          <p:nvPr>
            <p:ph type="body" idx="1"/>
          </p:nvPr>
        </p:nvSpPr>
        <p:spPr bwMode="auto">
          <a:xfrm>
            <a:off x="685800" y="4343400"/>
            <a:ext cx="5410200" cy="4114800"/>
          </a:xfrm>
          <a:solidFill>
            <a:srgbClr val="FFFFFF"/>
          </a:solidFill>
        </p:spPr>
        <p:txBody>
          <a:bodyPr wrap="square" numCol="1" anchor="t" anchorCtr="0" compatLnSpc="1">
            <a:prstTxWarp prst="textNoShape">
              <a:avLst/>
            </a:prstTxWarp>
          </a:bodyPr>
          <a:lstStyle/>
          <a:p>
            <a:r>
              <a:rPr lang="en-US" i="1" dirty="0"/>
              <a:t>Trend analysis, </a:t>
            </a:r>
            <a:r>
              <a:rPr lang="en-US" dirty="0"/>
              <a:t>also called </a:t>
            </a:r>
            <a:r>
              <a:rPr lang="en-US" i="1" dirty="0"/>
              <a:t>trend percent analysis </a:t>
            </a:r>
            <a:r>
              <a:rPr lang="en-US" dirty="0"/>
              <a:t>or </a:t>
            </a:r>
            <a:r>
              <a:rPr lang="en-US" i="1" dirty="0"/>
              <a:t>index number trend analysis, </a:t>
            </a:r>
            <a:r>
              <a:rPr lang="en-US" dirty="0"/>
              <a:t>is a form of horizontal analysis that can reveal patterns in data across successive periods. It involves computing trend percents for a series of financial numbers and is a variation on the use of percent changes. The difference is that trend analysis does not subtract the base period amount in the numerator. To compute trend percents, we do the following:</a:t>
            </a:r>
          </a:p>
          <a:p>
            <a:r>
              <a:rPr lang="en-US" dirty="0"/>
              <a:t>1. Select a </a:t>
            </a:r>
            <a:r>
              <a:rPr lang="en-US" i="1" dirty="0"/>
              <a:t>base period </a:t>
            </a:r>
            <a:r>
              <a:rPr lang="en-US" dirty="0"/>
              <a:t>and assign each item in the base period a weight of 100%.</a:t>
            </a:r>
          </a:p>
          <a:p>
            <a:r>
              <a:rPr lang="en-US" dirty="0"/>
              <a:t>2. Express financial numbers as a percent of their base period number. </a:t>
            </a:r>
            <a:endParaRPr lang="en-US" altLang="en-US" dirty="0"/>
          </a:p>
        </p:txBody>
      </p:sp>
    </p:spTree>
    <p:extLst>
      <p:ext uri="{BB962C8B-B14F-4D97-AF65-F5344CB8AC3E}">
        <p14:creationId xmlns:p14="http://schemas.microsoft.com/office/powerpoint/2010/main" val="3256925274"/>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9810" name="Rectangle 2"/>
          <p:cNvSpPr>
            <a:spLocks noGrp="1" noRot="1" noChangeAspect="1" noChangeArrowheads="1" noTextEdit="1"/>
          </p:cNvSpPr>
          <p:nvPr>
            <p:ph type="sldImg"/>
          </p:nvPr>
        </p:nvSpPr>
        <p:spPr bwMode="auto">
          <a:xfrm>
            <a:off x="393700" y="692150"/>
            <a:ext cx="6072188" cy="3416300"/>
          </a:xfrm>
          <a:solidFill>
            <a:srgbClr val="FFFFFF"/>
          </a:solidFill>
          <a:ln>
            <a:solidFill>
              <a:srgbClr val="000000"/>
            </a:solidFill>
            <a:miter lim="800000"/>
            <a:headEnd/>
            <a:tailEnd/>
          </a:ln>
        </p:spPr>
      </p:sp>
      <p:sp>
        <p:nvSpPr>
          <p:cNvPr id="119811" name="Rectangle 3"/>
          <p:cNvSpPr>
            <a:spLocks noGrp="1" noChangeArrowheads="1"/>
          </p:cNvSpPr>
          <p:nvPr>
            <p:ph type="body" idx="1"/>
          </p:nvPr>
        </p:nvSpPr>
        <p:spPr bwMode="auto">
          <a:xfrm>
            <a:off x="685800" y="4343400"/>
            <a:ext cx="5410200" cy="4114800"/>
          </a:xfrm>
          <a:solidFill>
            <a:srgbClr val="FFFFFF"/>
          </a:solidFill>
        </p:spPr>
        <p:txBody>
          <a:bodyPr wrap="square" numCol="1" anchor="t" anchorCtr="0" compatLnSpc="1">
            <a:prstTxWarp prst="textNoShape">
              <a:avLst/>
            </a:prstTxWarp>
          </a:bodyPr>
          <a:lstStyle/>
          <a:p>
            <a:r>
              <a:rPr lang="en-US" dirty="0"/>
              <a:t>These data are from Apple’s current and prior financial statements. The base period is 2011 and the trend percent is computed in each subsequent year by dividing that year’s amount by its 2011 amount. For instance, the revenue trend percent for 2015 is 215.9%, computed as $233,715/ $108,249. The trend percents—using the data from Exhibit 17.3—are shown in Exhibit 17.4.</a:t>
            </a:r>
          </a:p>
          <a:p>
            <a:endParaRPr lang="en-US" altLang="en-US" dirty="0">
              <a:ea typeface="MS PGothic" pitchFamily="34" charset="-128"/>
            </a:endParaRPr>
          </a:p>
          <a:p>
            <a:endParaRPr lang="en-US" altLang="en-US" dirty="0">
              <a:ea typeface="MS PGothic" pitchFamily="34" charset="-128"/>
            </a:endParaRPr>
          </a:p>
          <a:p>
            <a:endParaRPr lang="en-US" altLang="en-US" dirty="0">
              <a:ea typeface="MS PGothic" pitchFamily="34" charset="-128"/>
            </a:endParaRPr>
          </a:p>
        </p:txBody>
      </p:sp>
    </p:spTree>
    <p:extLst>
      <p:ext uri="{BB962C8B-B14F-4D97-AF65-F5344CB8AC3E}">
        <p14:creationId xmlns:p14="http://schemas.microsoft.com/office/powerpoint/2010/main" val="2388783348"/>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0834" name="Rectangle 2"/>
          <p:cNvSpPr>
            <a:spLocks noGrp="1" noRot="1" noChangeAspect="1" noChangeArrowheads="1" noTextEdit="1"/>
          </p:cNvSpPr>
          <p:nvPr>
            <p:ph type="sldImg"/>
          </p:nvPr>
        </p:nvSpPr>
        <p:spPr bwMode="auto">
          <a:xfrm>
            <a:off x="393700" y="692150"/>
            <a:ext cx="6072188" cy="3416300"/>
          </a:xfrm>
          <a:solidFill>
            <a:srgbClr val="FFFFFF"/>
          </a:solidFill>
          <a:ln>
            <a:solidFill>
              <a:srgbClr val="000000"/>
            </a:solidFill>
            <a:miter lim="800000"/>
            <a:headEnd/>
            <a:tailEnd/>
          </a:ln>
        </p:spPr>
      </p:sp>
      <p:sp>
        <p:nvSpPr>
          <p:cNvPr id="120835" name="Rectangle 3"/>
          <p:cNvSpPr>
            <a:spLocks noGrp="1" noChangeArrowheads="1"/>
          </p:cNvSpPr>
          <p:nvPr>
            <p:ph type="body" idx="1"/>
          </p:nvPr>
        </p:nvSpPr>
        <p:spPr bwMode="auto">
          <a:xfrm>
            <a:off x="685800" y="4267200"/>
            <a:ext cx="5410200" cy="4114800"/>
          </a:xfrm>
          <a:solidFill>
            <a:srgbClr val="FFFFFF"/>
          </a:solidFill>
        </p:spPr>
        <p:txBody>
          <a:bodyPr wrap="square" numCol="1" anchor="t" anchorCtr="0" compatLnSpc="1">
            <a:prstTxWarp prst="textNoShape">
              <a:avLst/>
            </a:prstTxWarp>
          </a:bodyPr>
          <a:lstStyle/>
          <a:p>
            <a:r>
              <a:rPr lang="en-US" dirty="0"/>
              <a:t>Graphical depictions often aid analysis of trend percents. This slide shows the trend percents from the prior slide in a </a:t>
            </a:r>
            <a:r>
              <a:rPr lang="en-US" i="1" dirty="0"/>
              <a:t>line graph, </a:t>
            </a:r>
            <a:r>
              <a:rPr lang="en-US" dirty="0"/>
              <a:t>which can help us identify trends and detect changes in direction or magnitude. </a:t>
            </a:r>
            <a:r>
              <a:rPr lang="en-US" sz="1200" kern="1200" dirty="0">
                <a:solidFill>
                  <a:schemeClr val="tx1"/>
                </a:solidFill>
                <a:latin typeface="+mn-lt"/>
                <a:ea typeface="+mn-ea"/>
                <a:cs typeface="+mn-cs"/>
              </a:rPr>
              <a:t>It reveals that the trend line for revenue has been exceeded by both cost of sales and operating expenses in 2014 and 2015. In years prior to 2013, net sales trend line exceeded both cost of sales and operating expenses. The marked increase for cost of sales in 2013 is concerning, with a reduction in the difference in trend lines for 2014 and 2015—long-run profitability will suffer if those costs are not controlled. By 2015, the difference in trend lines is reduced and net sales is nearly on par with cost of sales.</a:t>
            </a:r>
          </a:p>
          <a:p>
            <a:endParaRPr lang="en-US" dirty="0"/>
          </a:p>
          <a:p>
            <a:pPr defTabSz="939363">
              <a:defRPr/>
            </a:pPr>
            <a:r>
              <a:rPr lang="en-US" altLang="en-US" b="1" dirty="0"/>
              <a:t>Review what you have learned in the following NEED-TO-KNOW Slide.</a:t>
            </a:r>
            <a:endParaRPr lang="en-US" altLang="en-US" dirty="0"/>
          </a:p>
          <a:p>
            <a:endParaRPr lang="en-US" altLang="en-US" dirty="0">
              <a:ea typeface="MS PGothic" pitchFamily="34" charset="-128"/>
            </a:endParaRPr>
          </a:p>
        </p:txBody>
      </p:sp>
    </p:spTree>
    <p:extLst>
      <p:ext uri="{BB962C8B-B14F-4D97-AF65-F5344CB8AC3E}">
        <p14:creationId xmlns:p14="http://schemas.microsoft.com/office/powerpoint/2010/main" val="173360293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3058" name="Slide Image Placeholder 1"/>
          <p:cNvSpPr>
            <a:spLocks noGrp="1" noRot="1" noChangeAspect="1" noTextEdit="1"/>
          </p:cNvSpPr>
          <p:nvPr>
            <p:ph type="sldImg"/>
          </p:nvPr>
        </p:nvSpPr>
        <p:spPr bwMode="auto">
          <a:noFill/>
          <a:ln>
            <a:solidFill>
              <a:srgbClr val="000000"/>
            </a:solidFill>
            <a:miter lim="800000"/>
            <a:headEnd/>
            <a:tailEnd/>
          </a:ln>
        </p:spPr>
      </p:sp>
      <p:sp>
        <p:nvSpPr>
          <p:cNvPr id="173059" name="Notes Placeholder 2"/>
          <p:cNvSpPr>
            <a:spLocks noGrp="1"/>
          </p:cNvSpPr>
          <p:nvPr>
            <p:ph type="body" idx="1"/>
          </p:nvPr>
        </p:nvSpPr>
        <p:spPr bwMode="auto">
          <a:noFill/>
        </p:spPr>
        <p:txBody>
          <a:bodyPr/>
          <a:lstStyle/>
          <a:p>
            <a:endParaRPr lang="en-US" dirty="0"/>
          </a:p>
        </p:txBody>
      </p:sp>
    </p:spTree>
    <p:extLst>
      <p:ext uri="{BB962C8B-B14F-4D97-AF65-F5344CB8AC3E}">
        <p14:creationId xmlns:p14="http://schemas.microsoft.com/office/powerpoint/2010/main" val="1693330709"/>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882" name="Rectangle 2"/>
          <p:cNvSpPr>
            <a:spLocks noGrp="1" noRot="1" noChangeAspect="1" noChangeArrowheads="1" noTextEdit="1"/>
          </p:cNvSpPr>
          <p:nvPr>
            <p:ph type="sldImg"/>
          </p:nvPr>
        </p:nvSpPr>
        <p:spPr bwMode="auto">
          <a:xfrm>
            <a:off x="393700" y="692150"/>
            <a:ext cx="6072188" cy="3416300"/>
          </a:xfrm>
          <a:solidFill>
            <a:srgbClr val="FFFFFF"/>
          </a:solidFill>
          <a:ln>
            <a:solidFill>
              <a:srgbClr val="000000"/>
            </a:solidFill>
            <a:miter lim="800000"/>
            <a:headEnd/>
            <a:tailEnd/>
          </a:ln>
        </p:spPr>
      </p:sp>
      <p:sp>
        <p:nvSpPr>
          <p:cNvPr id="122883" name="Rectangle 3"/>
          <p:cNvSpPr>
            <a:spLocks noGrp="1" noChangeArrowheads="1"/>
          </p:cNvSpPr>
          <p:nvPr>
            <p:ph type="body" idx="1"/>
          </p:nvPr>
        </p:nvSpPr>
        <p:spPr bwMode="auto">
          <a:xfrm>
            <a:off x="685800" y="4343400"/>
            <a:ext cx="5410200" cy="4114800"/>
          </a:xfrm>
          <a:solidFill>
            <a:srgbClr val="FFFFFF"/>
          </a:solidFill>
        </p:spPr>
        <p:txBody>
          <a:bodyPr wrap="square" numCol="1" anchor="t" anchorCtr="0" compatLnSpc="1">
            <a:prstTxWarp prst="textNoShape">
              <a:avLst/>
            </a:prstTxWarp>
          </a:bodyPr>
          <a:lstStyle/>
          <a:p>
            <a:r>
              <a:rPr lang="en-US" dirty="0"/>
              <a:t>Vertical analysis is a tool to evaluate individual financial statement items or a group of items in terms of a specific base amount. We usually define a key aggregate figure as the base, which for an income statement is usually revenue and for a balance sheet is usually total assets. This section explains vertical analysis and applies it to </a:t>
            </a:r>
            <a:r>
              <a:rPr lang="en-US" b="1" dirty="0"/>
              <a:t>Apple</a:t>
            </a:r>
            <a:r>
              <a:rPr lang="en-US" dirty="0"/>
              <a:t>. (The term </a:t>
            </a:r>
            <a:r>
              <a:rPr lang="en-US" i="1" dirty="0"/>
              <a:t>vertical analysis </a:t>
            </a:r>
            <a:r>
              <a:rPr lang="en-US" dirty="0"/>
              <a:t>arises from the up-down [or down-up] movement of our eyes as we review common-size financial statements. Vertical analysis is also called </a:t>
            </a:r>
            <a:r>
              <a:rPr lang="en-US" i="1" dirty="0"/>
              <a:t>common-size analysis</a:t>
            </a:r>
            <a:r>
              <a:rPr lang="en-US" dirty="0"/>
              <a:t>.</a:t>
            </a:r>
          </a:p>
          <a:p>
            <a:endParaRPr lang="en-US" dirty="0"/>
          </a:p>
          <a:p>
            <a:r>
              <a:rPr lang="en-US" dirty="0"/>
              <a:t>We use </a:t>
            </a:r>
            <a:r>
              <a:rPr lang="en-US" b="1" dirty="0"/>
              <a:t>common-size financial statements </a:t>
            </a:r>
            <a:r>
              <a:rPr lang="en-US" dirty="0"/>
              <a:t>to reveal changes in the relative importance of each financial statement item. All individual amounts in common-size statements are redefined in terms of common-size percents. A </a:t>
            </a:r>
            <a:r>
              <a:rPr lang="en-US" i="1" dirty="0"/>
              <a:t>common-size percent </a:t>
            </a:r>
            <a:r>
              <a:rPr lang="en-US" dirty="0"/>
              <a:t>is measured by dividing each individual financial statement amount under analysis by its base amount as shown in this slide.</a:t>
            </a:r>
          </a:p>
          <a:p>
            <a:endParaRPr lang="en-US" altLang="en-US" dirty="0">
              <a:ea typeface="MS PGothic" pitchFamily="34" charset="-128"/>
            </a:endParaRPr>
          </a:p>
          <a:p>
            <a:endParaRPr lang="en-US" altLang="en-US" dirty="0">
              <a:ea typeface="MS PGothic" pitchFamily="34" charset="-128"/>
            </a:endParaRPr>
          </a:p>
        </p:txBody>
      </p:sp>
    </p:spTree>
    <p:extLst>
      <p:ext uri="{BB962C8B-B14F-4D97-AF65-F5344CB8AC3E}">
        <p14:creationId xmlns:p14="http://schemas.microsoft.com/office/powerpoint/2010/main" val="3223751105"/>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3906" name="Rectangle 2"/>
          <p:cNvSpPr>
            <a:spLocks noGrp="1" noRot="1" noChangeAspect="1" noChangeArrowheads="1" noTextEdit="1"/>
          </p:cNvSpPr>
          <p:nvPr>
            <p:ph type="sldImg"/>
          </p:nvPr>
        </p:nvSpPr>
        <p:spPr bwMode="auto">
          <a:xfrm>
            <a:off x="393700" y="692150"/>
            <a:ext cx="6072188" cy="3416300"/>
          </a:xfrm>
          <a:solidFill>
            <a:srgbClr val="FFFFFF"/>
          </a:solidFill>
          <a:ln>
            <a:solidFill>
              <a:srgbClr val="000000"/>
            </a:solidFill>
            <a:miter lim="800000"/>
            <a:headEnd/>
            <a:tailEnd/>
          </a:ln>
        </p:spPr>
      </p:sp>
      <p:sp>
        <p:nvSpPr>
          <p:cNvPr id="123907" name="Rectangle 3"/>
          <p:cNvSpPr>
            <a:spLocks noGrp="1" noChangeArrowheads="1"/>
          </p:cNvSpPr>
          <p:nvPr>
            <p:ph type="body" idx="1"/>
          </p:nvPr>
        </p:nvSpPr>
        <p:spPr bwMode="auto">
          <a:xfrm>
            <a:off x="685800" y="4343400"/>
            <a:ext cx="5410200" cy="4114800"/>
          </a:xfrm>
          <a:solidFill>
            <a:srgbClr val="FFFFFF"/>
          </a:solidFill>
        </p:spPr>
        <p:txBody>
          <a:bodyPr wrap="square" numCol="1" anchor="t" anchorCtr="0" compatLnSpc="1">
            <a:prstTxWarp prst="textNoShape">
              <a:avLst/>
            </a:prstTxWarp>
            <a:normAutofit/>
          </a:bodyPr>
          <a:lstStyle/>
          <a:p>
            <a:r>
              <a:rPr lang="en-US" dirty="0"/>
              <a:t>Common-size statements express each item as a percent of a </a:t>
            </a:r>
            <a:r>
              <a:rPr lang="en-US" i="1" dirty="0"/>
              <a:t>base amount, </a:t>
            </a:r>
            <a:r>
              <a:rPr lang="en-US" dirty="0"/>
              <a:t>which for a common-size balance sheet is usually total assets. The base amount is assigned a value of 100%. (This implies that the total amount of liabilities plus equity equals 100% since this amount equals total assets.) We then compute a common-size percent for each asset, liability, and equity item using total assets as the base amount. When we present a company’s successive balance sheets in this way, changes in the mixture of assets, liabilities, and equity are apparent. </a:t>
            </a:r>
          </a:p>
          <a:p>
            <a:endParaRPr lang="en-US" dirty="0"/>
          </a:p>
          <a:p>
            <a:r>
              <a:rPr lang="en-US" dirty="0"/>
              <a:t>Exhibit 17.8 shows common-size comparative balance sheets for Apple. Some relations that stand out on both a magnitude and percentage basis include </a:t>
            </a:r>
            <a:r>
              <a:rPr lang="en-US" sz="1200" kern="1200" dirty="0">
                <a:solidFill>
                  <a:schemeClr val="tx1"/>
                </a:solidFill>
                <a:effectLst/>
                <a:latin typeface="+mn-lt"/>
                <a:ea typeface="+mn-ea"/>
                <a:cs typeface="+mn-cs"/>
              </a:rPr>
              <a:t>a new issuance of $24,476 million in long-term debt—a 5.9% increase, the largest of any liability; and (2) a 5.8% decrease in percent of retained earnings—likely the result of dividends and share repurchases. The absence of other </a:t>
            </a:r>
            <a:r>
              <a:rPr lang="en-US" sz="1200" b="0" i="0" u="none" strike="noStrike" kern="1200" baseline="0" dirty="0">
                <a:solidFill>
                  <a:schemeClr val="tx1"/>
                </a:solidFill>
                <a:latin typeface="+mn-lt"/>
                <a:ea typeface="+mn-ea"/>
                <a:cs typeface="+mn-cs"/>
              </a:rPr>
              <a:t>substantial changes in Apple’s balance sheet suggests a mature company, but with some lack of focus as evidenced by the large and increasing amount of long-term securities. This buildup in securities is a concern as the return on securities is historically smaller than the return on operating assets. Time will tell whether Apple can continue to generate sufficient revenue and income from its expanding asset base.</a:t>
            </a:r>
            <a:endParaRPr lang="en-US" sz="1200" kern="1200" dirty="0">
              <a:solidFill>
                <a:schemeClr val="tx1"/>
              </a:solidFill>
              <a:effectLst/>
              <a:latin typeface="+mn-lt"/>
              <a:ea typeface="+mn-ea"/>
              <a:cs typeface="+mn-cs"/>
            </a:endParaRPr>
          </a:p>
          <a:p>
            <a:endParaRPr lang="en-US" dirty="0"/>
          </a:p>
          <a:p>
            <a:endParaRPr lang="en-US" dirty="0"/>
          </a:p>
          <a:p>
            <a:endParaRPr lang="en-US" altLang="en-US" dirty="0">
              <a:ea typeface="MS PGothic" pitchFamily="34" charset="-128"/>
            </a:endParaRPr>
          </a:p>
        </p:txBody>
      </p:sp>
    </p:spTree>
    <p:extLst>
      <p:ext uri="{BB962C8B-B14F-4D97-AF65-F5344CB8AC3E}">
        <p14:creationId xmlns:p14="http://schemas.microsoft.com/office/powerpoint/2010/main" val="1029825515"/>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4930" name="Rectangle 2"/>
          <p:cNvSpPr>
            <a:spLocks noGrp="1" noRot="1" noChangeAspect="1" noChangeArrowheads="1" noTextEdit="1"/>
          </p:cNvSpPr>
          <p:nvPr>
            <p:ph type="sldImg"/>
          </p:nvPr>
        </p:nvSpPr>
        <p:spPr bwMode="auto">
          <a:xfrm>
            <a:off x="393700" y="692150"/>
            <a:ext cx="6072188" cy="3416300"/>
          </a:xfrm>
          <a:solidFill>
            <a:srgbClr val="FFFFFF"/>
          </a:solidFill>
          <a:ln>
            <a:solidFill>
              <a:srgbClr val="000000"/>
            </a:solidFill>
            <a:miter lim="800000"/>
            <a:headEnd/>
            <a:tailEnd/>
          </a:ln>
        </p:spPr>
      </p:sp>
      <p:sp>
        <p:nvSpPr>
          <p:cNvPr id="124931" name="Rectangle 3"/>
          <p:cNvSpPr>
            <a:spLocks noGrp="1" noChangeArrowheads="1"/>
          </p:cNvSpPr>
          <p:nvPr>
            <p:ph type="body" idx="1"/>
          </p:nvPr>
        </p:nvSpPr>
        <p:spPr bwMode="auto">
          <a:xfrm>
            <a:off x="685800" y="4343400"/>
            <a:ext cx="5410200" cy="4114800"/>
          </a:xfrm>
          <a:solidFill>
            <a:srgbClr val="FFFFFF"/>
          </a:solidFill>
        </p:spPr>
        <p:txBody>
          <a:bodyPr wrap="square" numCol="1" anchor="t" anchorCtr="0" compatLnSpc="1">
            <a:prstTxWarp prst="textNoShape">
              <a:avLst/>
            </a:prstTxWarp>
          </a:bodyPr>
          <a:lstStyle/>
          <a:p>
            <a:r>
              <a:rPr lang="en-US" dirty="0"/>
              <a:t>Analysis also benefits from use of a common-size income statement. Revenue is usually the base amount, which is assigned a value of 100%. Each common-size income statement item appears as a percent of revenue. If we think of the 100% revenue amount as representing one sales dollar, the remaining items show how each revenue dollar is distributed among costs, expenses, and income.</a:t>
            </a:r>
          </a:p>
          <a:p>
            <a:endParaRPr lang="en-US" dirty="0"/>
          </a:p>
          <a:p>
            <a:pPr marL="0" marR="0" indent="0" algn="l" defTabSz="914400" rtl="0" eaLnBrk="0" fontAlgn="base" latinLnBrk="0" hangingPunct="0">
              <a:lnSpc>
                <a:spcPct val="100000"/>
              </a:lnSpc>
              <a:spcBef>
                <a:spcPct val="30000"/>
              </a:spcBef>
              <a:spcAft>
                <a:spcPct val="0"/>
              </a:spcAft>
              <a:buClrTx/>
              <a:buSzTx/>
              <a:buFontTx/>
              <a:buNone/>
              <a:tabLst/>
              <a:defRPr/>
            </a:pPr>
            <a:r>
              <a:rPr lang="en-US" dirty="0"/>
              <a:t>Exhibit 17.9 shows common-size comparative income statements for each dollar of Apple’s revenue. The past two years’ common-size numbers are similar with a few exceptions.  One item is the decrease of </a:t>
            </a:r>
            <a:r>
              <a:rPr lang="en-US" sz="1200" kern="1200" dirty="0">
                <a:solidFill>
                  <a:schemeClr val="tx1"/>
                </a:solidFill>
                <a:effectLst/>
                <a:latin typeface="+mn-lt"/>
                <a:ea typeface="+mn-ea"/>
                <a:cs typeface="+mn-cs"/>
              </a:rPr>
              <a:t>1.5 cent in the cost of sales, which is a positive development. Another positive is the decrease of 0.3 cent in total operating expenses. This was achieved in spite of an increase of 0.2 cent in research and development costs (an operating expense). In sum, analysis shows that common-size </a:t>
            </a:r>
            <a:r>
              <a:rPr lang="en-US" sz="1200" kern="1200" dirty="0" err="1">
                <a:solidFill>
                  <a:schemeClr val="tx1"/>
                </a:solidFill>
                <a:effectLst/>
                <a:latin typeface="+mn-lt"/>
                <a:ea typeface="+mn-ea"/>
                <a:cs typeface="+mn-cs"/>
              </a:rPr>
              <a:t>percents</a:t>
            </a:r>
            <a:r>
              <a:rPr lang="en-US" sz="1200" kern="1200" dirty="0">
                <a:solidFill>
                  <a:schemeClr val="tx1"/>
                </a:solidFill>
                <a:effectLst/>
                <a:latin typeface="+mn-lt"/>
                <a:ea typeface="+mn-ea"/>
                <a:cs typeface="+mn-cs"/>
              </a:rPr>
              <a:t> for successive income statements can uncover key changes in cost man­agement and growth. (Evidence of no changes, especially when changes are expected, is also useful.)</a:t>
            </a:r>
          </a:p>
          <a:p>
            <a:endParaRPr lang="en-US" altLang="en-US" dirty="0">
              <a:ea typeface="MS PGothic" pitchFamily="34" charset="-128"/>
            </a:endParaRPr>
          </a:p>
        </p:txBody>
      </p:sp>
    </p:spTree>
    <p:extLst>
      <p:ext uri="{BB962C8B-B14F-4D97-AF65-F5344CB8AC3E}">
        <p14:creationId xmlns:p14="http://schemas.microsoft.com/office/powerpoint/2010/main" val="1107951213"/>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5954" name="Rectangle 2"/>
          <p:cNvSpPr>
            <a:spLocks noGrp="1" noRot="1" noChangeAspect="1" noChangeArrowheads="1" noTextEdit="1"/>
          </p:cNvSpPr>
          <p:nvPr>
            <p:ph type="sldImg"/>
          </p:nvPr>
        </p:nvSpPr>
        <p:spPr bwMode="auto">
          <a:xfrm>
            <a:off x="393700" y="692150"/>
            <a:ext cx="6072188" cy="3416300"/>
          </a:xfrm>
          <a:solidFill>
            <a:srgbClr val="FFFFFF"/>
          </a:solidFill>
          <a:ln>
            <a:solidFill>
              <a:srgbClr val="000000"/>
            </a:solidFill>
            <a:miter lim="800000"/>
            <a:headEnd/>
            <a:tailEnd/>
          </a:ln>
        </p:spPr>
      </p:sp>
      <p:sp>
        <p:nvSpPr>
          <p:cNvPr id="125955" name="Rectangle 3"/>
          <p:cNvSpPr>
            <a:spLocks noGrp="1" noChangeArrowheads="1"/>
          </p:cNvSpPr>
          <p:nvPr>
            <p:ph type="body" idx="1"/>
          </p:nvPr>
        </p:nvSpPr>
        <p:spPr bwMode="auto">
          <a:xfrm>
            <a:off x="685800" y="4343400"/>
            <a:ext cx="5410200" cy="4114800"/>
          </a:xfrm>
          <a:solidFill>
            <a:srgbClr val="FFFFFF"/>
          </a:solidFill>
        </p:spPr>
        <p:txBody>
          <a:bodyPr wrap="square" numCol="1" anchor="t" anchorCtr="0" compatLnSpc="1">
            <a:prstTxWarp prst="textNoShape">
              <a:avLst/>
            </a:prstTxWarp>
          </a:bodyPr>
          <a:lstStyle/>
          <a:p>
            <a:r>
              <a:rPr lang="en-US" sz="1100" dirty="0"/>
              <a:t>Two tools of common-size analysis are trend analysis of common-size statements and graphical analysis. The trend analysis of common-size statements is similar to that of comparative statements discussed under vertical analysis. It is not illustrated here because the only difference is the substitution of common-size percents for trend percents. Instead, this section discusses graphical analysis of common-size statements. The graph on the left shows Apple’s 2015 common-size income statement in graphical form. This pie chart highlights the contribution of each cost component of net sales for net income (for this graph, “other income, net” is included in selling, general, administrative, and other costs)</a:t>
            </a:r>
            <a:r>
              <a:rPr lang="en-US" sz="1100" i="1" dirty="0"/>
              <a:t>.</a:t>
            </a:r>
          </a:p>
          <a:p>
            <a:endParaRPr lang="en-US" sz="1100" dirty="0"/>
          </a:p>
          <a:p>
            <a:r>
              <a:rPr lang="en-US" sz="1100" dirty="0"/>
              <a:t>The graph on the right shows a common-size graphical display of Apple’s assets. Common-size balance sheet analysis can be extended to examine the composition of these subgroups. For instance, in assessing liquidity of current assets, knowing what proportion of </a:t>
            </a:r>
            <a:r>
              <a:rPr lang="en-US" sz="1100" i="1" dirty="0"/>
              <a:t>current </a:t>
            </a:r>
            <a:r>
              <a:rPr lang="en-US" sz="1100" dirty="0"/>
              <a:t>assets consists of inventories is usually important, and not simply what proportion inventories are of </a:t>
            </a:r>
            <a:r>
              <a:rPr lang="en-US" sz="1100" i="1" dirty="0"/>
              <a:t>total </a:t>
            </a:r>
            <a:r>
              <a:rPr lang="en-US" sz="1100" dirty="0"/>
              <a:t>assets.</a:t>
            </a:r>
          </a:p>
          <a:p>
            <a:endParaRPr lang="en-US" sz="1100" dirty="0"/>
          </a:p>
          <a:p>
            <a:pPr marL="0" marR="0" indent="0" algn="l" defTabSz="914400" rtl="0" eaLnBrk="0" fontAlgn="base" latinLnBrk="0" hangingPunct="0">
              <a:lnSpc>
                <a:spcPct val="100000"/>
              </a:lnSpc>
              <a:spcBef>
                <a:spcPct val="30000"/>
              </a:spcBef>
              <a:spcAft>
                <a:spcPct val="0"/>
              </a:spcAft>
              <a:buClrTx/>
              <a:buSzTx/>
              <a:buFontTx/>
              <a:buNone/>
              <a:tabLst/>
              <a:defRPr/>
            </a:pPr>
            <a:r>
              <a:rPr lang="en-US" altLang="en-US" sz="1100" b="1" dirty="0"/>
              <a:t>Review what you have learned in the following NEED-TO-KNOW Slide.</a:t>
            </a:r>
            <a:endParaRPr lang="en-US" altLang="en-US" sz="1100" dirty="0"/>
          </a:p>
          <a:p>
            <a:endParaRPr lang="en-US" dirty="0"/>
          </a:p>
        </p:txBody>
      </p:sp>
    </p:spTree>
    <p:extLst>
      <p:ext uri="{BB962C8B-B14F-4D97-AF65-F5344CB8AC3E}">
        <p14:creationId xmlns:p14="http://schemas.microsoft.com/office/powerpoint/2010/main" val="2087533153"/>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3058" name="Slide Image Placeholder 1"/>
          <p:cNvSpPr>
            <a:spLocks noGrp="1" noRot="1" noChangeAspect="1" noTextEdit="1"/>
          </p:cNvSpPr>
          <p:nvPr>
            <p:ph type="sldImg"/>
          </p:nvPr>
        </p:nvSpPr>
        <p:spPr bwMode="auto">
          <a:noFill/>
          <a:ln>
            <a:solidFill>
              <a:srgbClr val="000000"/>
            </a:solidFill>
            <a:miter lim="800000"/>
            <a:headEnd/>
            <a:tailEnd/>
          </a:ln>
        </p:spPr>
      </p:sp>
      <p:sp>
        <p:nvSpPr>
          <p:cNvPr id="173059" name="Notes Placeholder 2"/>
          <p:cNvSpPr>
            <a:spLocks noGrp="1"/>
          </p:cNvSpPr>
          <p:nvPr>
            <p:ph type="body" idx="1"/>
          </p:nvPr>
        </p:nvSpPr>
        <p:spPr bwMode="auto">
          <a:noFill/>
        </p:spPr>
        <p:txBody>
          <a:bodyPr/>
          <a:lstStyle/>
          <a:p>
            <a:endParaRPr lang="en-US" dirty="0"/>
          </a:p>
        </p:txBody>
      </p:sp>
    </p:spTree>
    <p:extLst>
      <p:ext uri="{BB962C8B-B14F-4D97-AF65-F5344CB8AC3E}">
        <p14:creationId xmlns:p14="http://schemas.microsoft.com/office/powerpoint/2010/main" val="2957172942"/>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8002" name="Rectangle 2"/>
          <p:cNvSpPr>
            <a:spLocks noGrp="1" noRot="1" noChangeAspect="1" noChangeArrowheads="1" noTextEdit="1"/>
          </p:cNvSpPr>
          <p:nvPr>
            <p:ph type="sldImg"/>
          </p:nvPr>
        </p:nvSpPr>
        <p:spPr bwMode="auto">
          <a:xfrm>
            <a:off x="393700" y="692150"/>
            <a:ext cx="6072188" cy="3416300"/>
          </a:xfrm>
          <a:solidFill>
            <a:srgbClr val="FFFFFF"/>
          </a:solidFill>
          <a:ln>
            <a:solidFill>
              <a:srgbClr val="000000"/>
            </a:solidFill>
            <a:miter lim="800000"/>
            <a:headEnd/>
            <a:tailEnd/>
          </a:ln>
        </p:spPr>
      </p:sp>
      <p:sp>
        <p:nvSpPr>
          <p:cNvPr id="128003" name="Rectangle 3"/>
          <p:cNvSpPr>
            <a:spLocks noGrp="1" noChangeArrowheads="1"/>
          </p:cNvSpPr>
          <p:nvPr>
            <p:ph type="body" idx="1"/>
          </p:nvPr>
        </p:nvSpPr>
        <p:spPr bwMode="auto">
          <a:xfrm>
            <a:off x="685800" y="4343400"/>
            <a:ext cx="5410200" cy="4114800"/>
          </a:xfrm>
          <a:solidFill>
            <a:srgbClr val="FFFFFF"/>
          </a:solidFill>
        </p:spPr>
        <p:txBody>
          <a:bodyPr wrap="square" numCol="1" anchor="t" anchorCtr="0" compatLnSpc="1">
            <a:prstTxWarp prst="textNoShape">
              <a:avLst/>
            </a:prstTxWarp>
            <a:normAutofit/>
          </a:bodyPr>
          <a:lstStyle/>
          <a:p>
            <a:r>
              <a:rPr lang="en-US" dirty="0"/>
              <a:t>Ratios are widely used in financial analysis because they help us uncover conditions and trends difficult to detect by inspecting individual amounts.</a:t>
            </a:r>
          </a:p>
          <a:p>
            <a:endParaRPr lang="en-US" altLang="en-US" dirty="0"/>
          </a:p>
          <a:p>
            <a:r>
              <a:rPr lang="en-US" dirty="0"/>
              <a:t>A ratio expresses a mathematical relation between two quantities. It can be expressed as a percent, rate, or proportion. For instance, a change in an account balance from $100 to $250 can be expressed as (1) 150% increase, (2) 2.5 times, or (3) 2.5 to 1 (or 2.5:1). </a:t>
            </a:r>
          </a:p>
          <a:p>
            <a:endParaRPr lang="en-US" altLang="en-US" dirty="0"/>
          </a:p>
          <a:p>
            <a:r>
              <a:rPr lang="en-US" dirty="0"/>
              <a:t>This section describes important financial ratios and their application. The ratios are organized into the four building blocks of financial statement analysis: (1) liquidity and efficiency, (2) solvency, (3) profitability, and (4) market prospects. All of these ratios were explained at relevant points in prior chapters. The purpose here is to organize and apply them under a summary framework. We use four common standards, for comparisons: intracompany, competitor, industry, and guidelines.</a:t>
            </a:r>
          </a:p>
          <a:p>
            <a:endParaRPr lang="en-US" altLang="en-US" dirty="0">
              <a:ea typeface="MS PGothic" pitchFamily="34" charset="-128"/>
            </a:endParaRPr>
          </a:p>
        </p:txBody>
      </p:sp>
    </p:spTree>
    <p:extLst>
      <p:ext uri="{BB962C8B-B14F-4D97-AF65-F5344CB8AC3E}">
        <p14:creationId xmlns:p14="http://schemas.microsoft.com/office/powerpoint/2010/main" val="1173590257"/>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9026" name="Rectangle 2"/>
          <p:cNvSpPr>
            <a:spLocks noGrp="1" noRot="1" noChangeAspect="1" noChangeArrowheads="1" noTextEdit="1"/>
          </p:cNvSpPr>
          <p:nvPr>
            <p:ph type="sldImg"/>
          </p:nvPr>
        </p:nvSpPr>
        <p:spPr bwMode="auto">
          <a:xfrm>
            <a:off x="393700" y="692150"/>
            <a:ext cx="6072188" cy="3416300"/>
          </a:xfrm>
          <a:solidFill>
            <a:srgbClr val="FFFFFF"/>
          </a:solidFill>
          <a:ln>
            <a:solidFill>
              <a:srgbClr val="000000"/>
            </a:solidFill>
            <a:miter lim="800000"/>
            <a:headEnd/>
            <a:tailEnd/>
          </a:ln>
        </p:spPr>
      </p:sp>
      <p:sp>
        <p:nvSpPr>
          <p:cNvPr id="129027" name="Rectangle 3"/>
          <p:cNvSpPr>
            <a:spLocks noGrp="1" noChangeArrowheads="1"/>
          </p:cNvSpPr>
          <p:nvPr>
            <p:ph type="body" idx="1"/>
          </p:nvPr>
        </p:nvSpPr>
        <p:spPr bwMode="auto">
          <a:xfrm>
            <a:off x="685800" y="4343400"/>
            <a:ext cx="5410200" cy="4114800"/>
          </a:xfrm>
          <a:solidFill>
            <a:srgbClr val="FFFFFF"/>
          </a:solidFill>
        </p:spPr>
        <p:txBody>
          <a:bodyPr wrap="square" numCol="1" anchor="t" anchorCtr="0" compatLnSpc="1">
            <a:prstTxWarp prst="textNoShape">
              <a:avLst/>
            </a:prstTxWarp>
          </a:bodyPr>
          <a:lstStyle/>
          <a:p>
            <a:r>
              <a:rPr lang="en-US" i="1" dirty="0"/>
              <a:t>Liquidity  </a:t>
            </a:r>
            <a:r>
              <a:rPr lang="en-US" dirty="0"/>
              <a:t>refers to the availability of resources to meet short-term cash requirements. It is affected by the timing of cash inflows and outflows along with prospects for future performance. </a:t>
            </a:r>
            <a:r>
              <a:rPr lang="en-US" i="1" dirty="0"/>
              <a:t>Efficiency </a:t>
            </a:r>
            <a:r>
              <a:rPr lang="en-US" dirty="0"/>
              <a:t>refers to how productive a company is in using its assets. Efficiency is usually measured relative to how much revenue is generated from a certain assets.</a:t>
            </a:r>
          </a:p>
          <a:p>
            <a:endParaRPr lang="en-US" altLang="en-US" dirty="0"/>
          </a:p>
        </p:txBody>
      </p:sp>
    </p:spTree>
    <p:extLst>
      <p:ext uri="{BB962C8B-B14F-4D97-AF65-F5344CB8AC3E}">
        <p14:creationId xmlns:p14="http://schemas.microsoft.com/office/powerpoint/2010/main" val="2242438096"/>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0050" name="Rectangle 2"/>
          <p:cNvSpPr>
            <a:spLocks noGrp="1" noRot="1" noChangeAspect="1" noChangeArrowheads="1" noTextEdit="1"/>
          </p:cNvSpPr>
          <p:nvPr>
            <p:ph type="sldImg"/>
          </p:nvPr>
        </p:nvSpPr>
        <p:spPr bwMode="auto">
          <a:xfrm>
            <a:off x="393700" y="692150"/>
            <a:ext cx="6072188" cy="3416300"/>
          </a:xfrm>
          <a:solidFill>
            <a:srgbClr val="FFFFFF"/>
          </a:solidFill>
          <a:ln>
            <a:solidFill>
              <a:srgbClr val="000000"/>
            </a:solidFill>
            <a:miter lim="800000"/>
            <a:headEnd/>
            <a:tailEnd/>
          </a:ln>
        </p:spPr>
      </p:sp>
      <p:sp>
        <p:nvSpPr>
          <p:cNvPr id="130051" name="Rectangle 3"/>
          <p:cNvSpPr>
            <a:spLocks noGrp="1" noChangeArrowheads="1"/>
          </p:cNvSpPr>
          <p:nvPr>
            <p:ph type="body" idx="1"/>
          </p:nvPr>
        </p:nvSpPr>
        <p:spPr bwMode="auto">
          <a:xfrm>
            <a:off x="685800" y="4343400"/>
            <a:ext cx="5410200" cy="4114800"/>
          </a:xfrm>
          <a:solidFill>
            <a:srgbClr val="FFFFFF"/>
          </a:solidFill>
        </p:spPr>
        <p:txBody>
          <a:bodyPr wrap="square" numCol="1" anchor="t" anchorCtr="0" compatLnSpc="1">
            <a:prstTxWarp prst="textNoShape">
              <a:avLst/>
            </a:prstTxWarp>
          </a:bodyPr>
          <a:lstStyle/>
          <a:p>
            <a:r>
              <a:rPr lang="en-US" dirty="0"/>
              <a:t>The amount of current assets, less current liabilities, is called </a:t>
            </a:r>
            <a:r>
              <a:rPr lang="en-US" b="1" dirty="0"/>
              <a:t>working capital, </a:t>
            </a:r>
            <a:r>
              <a:rPr lang="en-US" dirty="0"/>
              <a:t>or </a:t>
            </a:r>
            <a:r>
              <a:rPr lang="en-US" i="1" dirty="0"/>
              <a:t>net working capital. </a:t>
            </a:r>
            <a:r>
              <a:rPr lang="en-US" dirty="0"/>
              <a:t>A company needs adequate working capital to meet current debts, to carry sufficient inventories, and to take advantage of cash discounts. A company that runs low on working capital is less likely to meet current obligations or to continue operating. </a:t>
            </a:r>
          </a:p>
        </p:txBody>
      </p:sp>
    </p:spTree>
    <p:extLst>
      <p:ext uri="{BB962C8B-B14F-4D97-AF65-F5344CB8AC3E}">
        <p14:creationId xmlns:p14="http://schemas.microsoft.com/office/powerpoint/2010/main" val="2161912560"/>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1074" name="Rectangle 2"/>
          <p:cNvSpPr>
            <a:spLocks noGrp="1" noRot="1" noChangeAspect="1" noChangeArrowheads="1" noTextEdit="1"/>
          </p:cNvSpPr>
          <p:nvPr>
            <p:ph type="sldImg"/>
          </p:nvPr>
        </p:nvSpPr>
        <p:spPr bwMode="auto">
          <a:xfrm>
            <a:off x="393700" y="692150"/>
            <a:ext cx="6072188" cy="3416300"/>
          </a:xfrm>
          <a:solidFill>
            <a:srgbClr val="FFFFFF"/>
          </a:solidFill>
          <a:ln>
            <a:solidFill>
              <a:srgbClr val="000000"/>
            </a:solidFill>
            <a:miter lim="800000"/>
            <a:headEnd/>
            <a:tailEnd/>
          </a:ln>
        </p:spPr>
      </p:sp>
      <p:sp>
        <p:nvSpPr>
          <p:cNvPr id="131075" name="Rectangle 3"/>
          <p:cNvSpPr>
            <a:spLocks noGrp="1" noChangeArrowheads="1"/>
          </p:cNvSpPr>
          <p:nvPr>
            <p:ph type="body" idx="1"/>
          </p:nvPr>
        </p:nvSpPr>
        <p:spPr bwMode="auto">
          <a:xfrm>
            <a:off x="685800" y="4343400"/>
            <a:ext cx="5410200" cy="4114800"/>
          </a:xfrm>
          <a:solidFill>
            <a:srgbClr val="FFFFFF"/>
          </a:solidFill>
        </p:spPr>
        <p:txBody>
          <a:bodyPr wrap="square" numCol="1" anchor="t" anchorCtr="0" compatLnSpc="1">
            <a:prstTxWarp prst="textNoShape">
              <a:avLst/>
            </a:prstTxWarp>
          </a:bodyPr>
          <a:lstStyle/>
          <a:p>
            <a:r>
              <a:rPr lang="en-US" dirty="0"/>
              <a:t>When evaluating a company’s working capital, we must not only look at the dollar amount of current assets less current liabilities, but also at their ratio. The </a:t>
            </a:r>
            <a:r>
              <a:rPr lang="en-US" i="1" dirty="0"/>
              <a:t>current ratio </a:t>
            </a:r>
            <a:r>
              <a:rPr lang="en-US" dirty="0"/>
              <a:t>is defined as shown.</a:t>
            </a:r>
          </a:p>
          <a:p>
            <a:endParaRPr lang="en-US" altLang="en-US" dirty="0"/>
          </a:p>
          <a:p>
            <a:r>
              <a:rPr lang="en-US" dirty="0"/>
              <a:t>A high current ratio suggests a strong liquidity position and an ability to meet current obligations. An excessively high current ratio means that the company has invested too much in current assets compared to its current obligations.</a:t>
            </a:r>
          </a:p>
          <a:p>
            <a:endParaRPr lang="en-US" altLang="en-US" dirty="0"/>
          </a:p>
          <a:p>
            <a:r>
              <a:rPr lang="en-US" dirty="0"/>
              <a:t>An excessive investment in current assets is not an efficient use of funds because current assets normally generate a low return on investment (compared with long-term assets).</a:t>
            </a:r>
          </a:p>
          <a:p>
            <a:endParaRPr lang="en-US" dirty="0"/>
          </a:p>
          <a:p>
            <a:r>
              <a:rPr lang="en-US" dirty="0"/>
              <a:t>Many users apply a guideline of 2:1 (or 1.5:1) for the current ratio. A 2:1 or higher ratio is judged a good credit risk in the short run.  Any analysis of the current ratio must recognize at least three additional factors: (1) type of business, (2) composition of current assets, and (3) turnover rate of current asset components.</a:t>
            </a:r>
          </a:p>
          <a:p>
            <a:endParaRPr lang="en-US" altLang="en-US" dirty="0">
              <a:ea typeface="MS PGothic" pitchFamily="34" charset="-128"/>
            </a:endParaRPr>
          </a:p>
          <a:p>
            <a:endParaRPr lang="en-US" altLang="en-US" dirty="0">
              <a:ea typeface="MS PGothic" pitchFamily="34" charset="-128"/>
            </a:endParaRPr>
          </a:p>
        </p:txBody>
      </p:sp>
    </p:spTree>
    <p:extLst>
      <p:ext uri="{BB962C8B-B14F-4D97-AF65-F5344CB8AC3E}">
        <p14:creationId xmlns:p14="http://schemas.microsoft.com/office/powerpoint/2010/main" val="2111550047"/>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2098" name="Rectangle 2"/>
          <p:cNvSpPr>
            <a:spLocks noGrp="1" noRot="1" noChangeAspect="1" noChangeArrowheads="1" noTextEdit="1"/>
          </p:cNvSpPr>
          <p:nvPr>
            <p:ph type="sldImg"/>
          </p:nvPr>
        </p:nvSpPr>
        <p:spPr bwMode="auto">
          <a:xfrm>
            <a:off x="393700" y="692150"/>
            <a:ext cx="6072188" cy="3416300"/>
          </a:xfrm>
          <a:solidFill>
            <a:srgbClr val="FFFFFF"/>
          </a:solidFill>
          <a:ln>
            <a:solidFill>
              <a:srgbClr val="000000"/>
            </a:solidFill>
            <a:miter lim="800000"/>
            <a:headEnd/>
            <a:tailEnd/>
          </a:ln>
        </p:spPr>
      </p:sp>
      <p:sp>
        <p:nvSpPr>
          <p:cNvPr id="132099" name="Rectangle 3"/>
          <p:cNvSpPr>
            <a:spLocks noGrp="1" noChangeArrowheads="1"/>
          </p:cNvSpPr>
          <p:nvPr>
            <p:ph type="body" idx="1"/>
          </p:nvPr>
        </p:nvSpPr>
        <p:spPr bwMode="auto">
          <a:xfrm>
            <a:off x="685800" y="4343400"/>
            <a:ext cx="5410200" cy="4114800"/>
          </a:xfrm>
          <a:solidFill>
            <a:srgbClr val="FFFFFF"/>
          </a:solidFill>
        </p:spPr>
        <p:txBody>
          <a:bodyPr wrap="square" numCol="1" anchor="t" anchorCtr="0" compatLnSpc="1">
            <a:prstTxWarp prst="textNoShape">
              <a:avLst/>
            </a:prstTxWarp>
          </a:bodyPr>
          <a:lstStyle/>
          <a:p>
            <a:r>
              <a:rPr lang="en-US" dirty="0"/>
              <a:t>Quick assets are cash, short-term investments, and current receivables. These are the most liquid types of current assets. The </a:t>
            </a:r>
            <a:r>
              <a:rPr lang="en-US" i="1" dirty="0"/>
              <a:t>acid-test ratio, </a:t>
            </a:r>
            <a:r>
              <a:rPr lang="en-US" dirty="0"/>
              <a:t>also called </a:t>
            </a:r>
            <a:r>
              <a:rPr lang="en-US" i="1" dirty="0"/>
              <a:t>quick ratio, </a:t>
            </a:r>
            <a:r>
              <a:rPr lang="en-US" dirty="0"/>
              <a:t>and introduced in Chapter 5, reflects on a company’s short-term liquidity and is shown on this slide.  </a:t>
            </a:r>
            <a:endParaRPr lang="en-US" altLang="en-US" dirty="0">
              <a:ea typeface="MS PGothic" pitchFamily="34" charset="-128"/>
            </a:endParaRPr>
          </a:p>
          <a:p>
            <a:endParaRPr lang="en-US" altLang="en-US" dirty="0">
              <a:ea typeface="MS PGothic" pitchFamily="34" charset="-128"/>
            </a:endParaRPr>
          </a:p>
          <a:p>
            <a:r>
              <a:rPr lang="en-US" altLang="en-US" dirty="0">
                <a:ea typeface="MS PGothic" pitchFamily="34" charset="-128"/>
              </a:rPr>
              <a:t>The acid-test ratio is a more stringent measure than the current ratio. We calculate the ratio by dividing quick assets by current liabilities. Quick assets include cash, short-term investments, and current accounts and notes receivable. The acid test ratio is generally lower than the current ratio because we have reduced the numerator. We have removed inventory accounts from the numerator that generally require a period of time to convert into cash. For example, for some companies’ inventories may take a significant amount of time to be converted into cash. Before we can reach a meaningful conclusion about the acid-test ratio, it is important to look at how quickly a given company converts its inventory to cash.</a:t>
            </a:r>
          </a:p>
          <a:p>
            <a:endParaRPr lang="en-US" altLang="en-US" dirty="0">
              <a:ea typeface="MS PGothic" pitchFamily="34" charset="-128"/>
            </a:endParaRPr>
          </a:p>
        </p:txBody>
      </p:sp>
    </p:spTree>
    <p:extLst>
      <p:ext uri="{BB962C8B-B14F-4D97-AF65-F5344CB8AC3E}">
        <p14:creationId xmlns:p14="http://schemas.microsoft.com/office/powerpoint/2010/main" val="1076948954"/>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22" name="Rectangle 2"/>
          <p:cNvSpPr>
            <a:spLocks noGrp="1" noRot="1" noChangeAspect="1" noChangeArrowheads="1" noTextEdit="1"/>
          </p:cNvSpPr>
          <p:nvPr>
            <p:ph type="sldImg"/>
          </p:nvPr>
        </p:nvSpPr>
        <p:spPr bwMode="auto">
          <a:xfrm>
            <a:off x="393700" y="692150"/>
            <a:ext cx="6072188" cy="3416300"/>
          </a:xfrm>
          <a:solidFill>
            <a:srgbClr val="FFFFFF"/>
          </a:solidFill>
          <a:ln>
            <a:solidFill>
              <a:srgbClr val="000000"/>
            </a:solidFill>
            <a:miter lim="800000"/>
            <a:headEnd/>
            <a:tailEnd/>
          </a:ln>
        </p:spPr>
      </p:sp>
      <p:sp>
        <p:nvSpPr>
          <p:cNvPr id="133123" name="Rectangle 3"/>
          <p:cNvSpPr>
            <a:spLocks noGrp="1" noChangeArrowheads="1"/>
          </p:cNvSpPr>
          <p:nvPr>
            <p:ph type="body" idx="1"/>
          </p:nvPr>
        </p:nvSpPr>
        <p:spPr bwMode="auto">
          <a:xfrm>
            <a:off x="685800" y="4343400"/>
            <a:ext cx="5410200" cy="4114800"/>
          </a:xfrm>
          <a:solidFill>
            <a:srgbClr val="FFFFFF"/>
          </a:solidFill>
        </p:spPr>
        <p:txBody>
          <a:bodyPr wrap="square" numCol="1" anchor="t" anchorCtr="0" compatLnSpc="1">
            <a:prstTxWarp prst="textNoShape">
              <a:avLst/>
            </a:prstTxWarp>
          </a:bodyPr>
          <a:lstStyle/>
          <a:p>
            <a:r>
              <a:rPr lang="en-US" dirty="0"/>
              <a:t>We can measure how frequently a company converts its receivables into cash by computing the </a:t>
            </a:r>
            <a:r>
              <a:rPr lang="en-US" i="1" dirty="0"/>
              <a:t>accounts receivable turnover</a:t>
            </a:r>
            <a:r>
              <a:rPr lang="en-US" dirty="0"/>
              <a:t>. This ratio is defined as shown.</a:t>
            </a:r>
          </a:p>
          <a:p>
            <a:endParaRPr lang="en-US" altLang="en-US" dirty="0"/>
          </a:p>
          <a:p>
            <a:r>
              <a:rPr lang="en-US" dirty="0"/>
              <a:t>Short-term receivables from customers are often included in the denominator along with accounts receivable. Also, accounts receivable turnover is more precise if credit sales are used for the numerator, but external users generally use net sales (or net revenues) because information about credit sales is typically not reported. </a:t>
            </a:r>
          </a:p>
          <a:p>
            <a:endParaRPr lang="en-US" dirty="0"/>
          </a:p>
          <a:p>
            <a:r>
              <a:rPr lang="en-US" dirty="0"/>
              <a:t>Accounts receivable turnover is high when accounts receivable are quickly collected. A high turnover is favorable because it means the company need not commit large amounts of funds to accounts receivable. However, an accounts receivable turnover can be too high; this can occur when credit terms are so restrictive that they negatively affect sales volume.</a:t>
            </a:r>
          </a:p>
        </p:txBody>
      </p:sp>
    </p:spTree>
    <p:extLst>
      <p:ext uri="{BB962C8B-B14F-4D97-AF65-F5344CB8AC3E}">
        <p14:creationId xmlns:p14="http://schemas.microsoft.com/office/powerpoint/2010/main" val="4199703257"/>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4146" name="Rectangle 2"/>
          <p:cNvSpPr>
            <a:spLocks noGrp="1" noRot="1" noChangeAspect="1" noChangeArrowheads="1" noTextEdit="1"/>
          </p:cNvSpPr>
          <p:nvPr>
            <p:ph type="sldImg"/>
          </p:nvPr>
        </p:nvSpPr>
        <p:spPr bwMode="auto">
          <a:xfrm>
            <a:off x="393700" y="692150"/>
            <a:ext cx="6072188" cy="3416300"/>
          </a:xfrm>
          <a:solidFill>
            <a:srgbClr val="FFFFFF"/>
          </a:solidFill>
          <a:ln>
            <a:solidFill>
              <a:srgbClr val="000000"/>
            </a:solidFill>
            <a:miter lim="800000"/>
            <a:headEnd/>
            <a:tailEnd/>
          </a:ln>
        </p:spPr>
      </p:sp>
      <p:sp>
        <p:nvSpPr>
          <p:cNvPr id="134147" name="Rectangle 3"/>
          <p:cNvSpPr>
            <a:spLocks noGrp="1" noChangeArrowheads="1"/>
          </p:cNvSpPr>
          <p:nvPr>
            <p:ph type="body" idx="1"/>
          </p:nvPr>
        </p:nvSpPr>
        <p:spPr bwMode="auto">
          <a:xfrm>
            <a:off x="685800" y="4343400"/>
            <a:ext cx="5410200" cy="4114800"/>
          </a:xfrm>
          <a:solidFill>
            <a:srgbClr val="FFFFFF"/>
          </a:solidFill>
        </p:spPr>
        <p:txBody>
          <a:bodyPr wrap="square" numCol="1" anchor="t" anchorCtr="0" compatLnSpc="1">
            <a:prstTxWarp prst="textNoShape">
              <a:avLst/>
            </a:prstTxWarp>
          </a:bodyPr>
          <a:lstStyle/>
          <a:p>
            <a:r>
              <a:rPr lang="en-US" dirty="0"/>
              <a:t>How long a company holds inventory before selling it will affect working capital requirements. One measure of this effect is </a:t>
            </a:r>
            <a:r>
              <a:rPr lang="en-US" i="1" dirty="0"/>
              <a:t>inventory turnover, </a:t>
            </a:r>
            <a:r>
              <a:rPr lang="en-US" dirty="0"/>
              <a:t>also called </a:t>
            </a:r>
            <a:r>
              <a:rPr lang="en-US" i="1" dirty="0"/>
              <a:t>merchandise turnover </a:t>
            </a:r>
            <a:r>
              <a:rPr lang="en-US" dirty="0"/>
              <a:t>or </a:t>
            </a:r>
            <a:r>
              <a:rPr lang="en-US" i="1" dirty="0"/>
              <a:t>merchandise inventory turnover, </a:t>
            </a:r>
            <a:r>
              <a:rPr lang="en-US" dirty="0"/>
              <a:t>which is defined as shown.</a:t>
            </a:r>
          </a:p>
          <a:p>
            <a:endParaRPr lang="en-US" altLang="en-US" dirty="0"/>
          </a:p>
          <a:p>
            <a:r>
              <a:rPr lang="en-US" dirty="0"/>
              <a:t>A company with a high turnover requires a smaller investment in inventory than one producing the same sales with a lower turnover. Inventory turnover can be too high, however, if the inventory a company keeps is so small that it restricts sales volume.</a:t>
            </a:r>
          </a:p>
          <a:p>
            <a:endParaRPr lang="en-US" altLang="en-US" dirty="0">
              <a:ea typeface="MS PGothic" pitchFamily="34" charset="-128"/>
            </a:endParaRPr>
          </a:p>
        </p:txBody>
      </p:sp>
    </p:spTree>
    <p:extLst>
      <p:ext uri="{BB962C8B-B14F-4D97-AF65-F5344CB8AC3E}">
        <p14:creationId xmlns:p14="http://schemas.microsoft.com/office/powerpoint/2010/main" val="3768320235"/>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5170" name="Rectangle 2"/>
          <p:cNvSpPr>
            <a:spLocks noGrp="1" noRot="1" noChangeAspect="1" noChangeArrowheads="1" noTextEdit="1"/>
          </p:cNvSpPr>
          <p:nvPr>
            <p:ph type="sldImg"/>
          </p:nvPr>
        </p:nvSpPr>
        <p:spPr bwMode="auto">
          <a:xfrm>
            <a:off x="393700" y="692150"/>
            <a:ext cx="6072188" cy="3416300"/>
          </a:xfrm>
          <a:solidFill>
            <a:srgbClr val="FFFFFF"/>
          </a:solidFill>
          <a:ln>
            <a:solidFill>
              <a:srgbClr val="000000"/>
            </a:solidFill>
            <a:miter lim="800000"/>
            <a:headEnd/>
            <a:tailEnd/>
          </a:ln>
        </p:spPr>
      </p:sp>
      <p:sp>
        <p:nvSpPr>
          <p:cNvPr id="135171" name="Rectangle 3"/>
          <p:cNvSpPr>
            <a:spLocks noGrp="1" noChangeArrowheads="1"/>
          </p:cNvSpPr>
          <p:nvPr>
            <p:ph type="body" idx="1"/>
          </p:nvPr>
        </p:nvSpPr>
        <p:spPr bwMode="auto">
          <a:xfrm>
            <a:off x="685800" y="4343400"/>
            <a:ext cx="5410200" cy="4114800"/>
          </a:xfrm>
          <a:solidFill>
            <a:srgbClr val="FFFFFF"/>
          </a:solidFill>
        </p:spPr>
        <p:txBody>
          <a:bodyPr wrap="square" numCol="1" anchor="t" anchorCtr="0" compatLnSpc="1">
            <a:prstTxWarp prst="textNoShape">
              <a:avLst/>
            </a:prstTxWarp>
          </a:bodyPr>
          <a:lstStyle/>
          <a:p>
            <a:r>
              <a:rPr lang="en-US" dirty="0"/>
              <a:t>Accounts receivable turnover provides insight into how frequently a company collects its accounts. Days’ sales uncollected is one measure of this activity, which is defined as shown.</a:t>
            </a:r>
          </a:p>
          <a:p>
            <a:endParaRPr lang="en-US" altLang="en-US" dirty="0"/>
          </a:p>
          <a:p>
            <a:r>
              <a:rPr lang="en-US" dirty="0"/>
              <a:t>Days’ sales uncollected is more meaningful if we know company credit terms. A rough guideline states that days’ sales uncollected should not exceed 11⁄3 times the days in its (1) credit period, </a:t>
            </a:r>
            <a:r>
              <a:rPr lang="en-US" i="1" dirty="0"/>
              <a:t>if  </a:t>
            </a:r>
            <a:r>
              <a:rPr lang="en-US" dirty="0"/>
              <a:t>discounts are not offered or (2) discount period, </a:t>
            </a:r>
            <a:r>
              <a:rPr lang="en-US" i="1" dirty="0"/>
              <a:t>if  </a:t>
            </a:r>
            <a:r>
              <a:rPr lang="en-US" dirty="0"/>
              <a:t>favorable discounts are offered.</a:t>
            </a:r>
          </a:p>
          <a:p>
            <a:endParaRPr lang="en-US" altLang="en-US" dirty="0">
              <a:ea typeface="MS PGothic" pitchFamily="34" charset="-128"/>
            </a:endParaRPr>
          </a:p>
          <a:p>
            <a:endParaRPr lang="en-US" altLang="en-US" dirty="0">
              <a:ea typeface="MS PGothic" pitchFamily="34" charset="-128"/>
            </a:endParaRPr>
          </a:p>
        </p:txBody>
      </p:sp>
    </p:spTree>
    <p:extLst>
      <p:ext uri="{BB962C8B-B14F-4D97-AF65-F5344CB8AC3E}">
        <p14:creationId xmlns:p14="http://schemas.microsoft.com/office/powerpoint/2010/main" val="1911283193"/>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6194" name="Rectangle 2"/>
          <p:cNvSpPr>
            <a:spLocks noGrp="1" noRot="1" noChangeAspect="1" noChangeArrowheads="1" noTextEdit="1"/>
          </p:cNvSpPr>
          <p:nvPr>
            <p:ph type="sldImg"/>
          </p:nvPr>
        </p:nvSpPr>
        <p:spPr bwMode="auto">
          <a:xfrm>
            <a:off x="393700" y="692150"/>
            <a:ext cx="6072188" cy="3416300"/>
          </a:xfrm>
          <a:solidFill>
            <a:srgbClr val="FFFFFF"/>
          </a:solidFill>
          <a:ln>
            <a:solidFill>
              <a:srgbClr val="000000"/>
            </a:solidFill>
            <a:miter lim="800000"/>
            <a:headEnd/>
            <a:tailEnd/>
          </a:ln>
        </p:spPr>
      </p:sp>
      <p:sp>
        <p:nvSpPr>
          <p:cNvPr id="136195" name="Rectangle 3"/>
          <p:cNvSpPr>
            <a:spLocks noGrp="1" noChangeArrowheads="1"/>
          </p:cNvSpPr>
          <p:nvPr>
            <p:ph type="body" idx="1"/>
          </p:nvPr>
        </p:nvSpPr>
        <p:spPr bwMode="auto">
          <a:xfrm>
            <a:off x="685800" y="4343400"/>
            <a:ext cx="5410200" cy="4114800"/>
          </a:xfrm>
          <a:solidFill>
            <a:srgbClr val="FFFFFF"/>
          </a:solidFill>
        </p:spPr>
        <p:txBody>
          <a:bodyPr wrap="square" numCol="1" anchor="t" anchorCtr="0" compatLnSpc="1">
            <a:prstTxWarp prst="textNoShape">
              <a:avLst/>
            </a:prstTxWarp>
          </a:bodyPr>
          <a:lstStyle/>
          <a:p>
            <a:r>
              <a:rPr lang="en-US" i="1" dirty="0"/>
              <a:t>Days’ sales in inventory </a:t>
            </a:r>
            <a:r>
              <a:rPr lang="en-US" dirty="0"/>
              <a:t>is a useful measure in evaluating inventory liquidity. We compute days’ sales in inventory as shown.</a:t>
            </a:r>
          </a:p>
          <a:p>
            <a:endParaRPr lang="en-US" dirty="0"/>
          </a:p>
          <a:p>
            <a:r>
              <a:rPr lang="en-US" altLang="en-US" dirty="0">
                <a:ea typeface="MS PGothic" pitchFamily="34" charset="-128"/>
              </a:rPr>
              <a:t>This ratio is a useful measure in evaluating inventory liquidity. If a product is demanded by customers, this formula estimates how long it takes to sell the inventory. The greater the demand for the product, the quicker it will be sold. By combining information about the days’ sales in inventory and the accounts receivable turnover, we get additional insights about the sale of a product and the collection of the related receivable into cash.</a:t>
            </a:r>
          </a:p>
          <a:p>
            <a:endParaRPr lang="en-US" altLang="en-US" dirty="0">
              <a:ea typeface="MS PGothic" pitchFamily="34" charset="-128"/>
            </a:endParaRPr>
          </a:p>
          <a:p>
            <a:endParaRPr lang="en-US" altLang="en-US" dirty="0">
              <a:ea typeface="MS PGothic" pitchFamily="34" charset="-128"/>
            </a:endParaRPr>
          </a:p>
        </p:txBody>
      </p:sp>
    </p:spTree>
    <p:extLst>
      <p:ext uri="{BB962C8B-B14F-4D97-AF65-F5344CB8AC3E}">
        <p14:creationId xmlns:p14="http://schemas.microsoft.com/office/powerpoint/2010/main" val="2562519569"/>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7218" name="Rectangle 2"/>
          <p:cNvSpPr>
            <a:spLocks noGrp="1" noRot="1" noChangeAspect="1" noChangeArrowheads="1" noTextEdit="1"/>
          </p:cNvSpPr>
          <p:nvPr>
            <p:ph type="sldImg"/>
          </p:nvPr>
        </p:nvSpPr>
        <p:spPr bwMode="auto">
          <a:xfrm>
            <a:off x="393700" y="692150"/>
            <a:ext cx="6072188" cy="3416300"/>
          </a:xfrm>
          <a:solidFill>
            <a:srgbClr val="FFFFFF"/>
          </a:solidFill>
          <a:ln>
            <a:solidFill>
              <a:srgbClr val="000000"/>
            </a:solidFill>
            <a:miter lim="800000"/>
            <a:headEnd/>
            <a:tailEnd/>
          </a:ln>
        </p:spPr>
      </p:sp>
      <p:sp>
        <p:nvSpPr>
          <p:cNvPr id="137219" name="Rectangle 3"/>
          <p:cNvSpPr>
            <a:spLocks noGrp="1" noChangeArrowheads="1"/>
          </p:cNvSpPr>
          <p:nvPr>
            <p:ph type="body" idx="1"/>
          </p:nvPr>
        </p:nvSpPr>
        <p:spPr bwMode="auto">
          <a:xfrm>
            <a:off x="685800" y="4343400"/>
            <a:ext cx="5410200" cy="4114800"/>
          </a:xfrm>
          <a:solidFill>
            <a:srgbClr val="FFFFFF"/>
          </a:solidFill>
        </p:spPr>
        <p:txBody>
          <a:bodyPr wrap="square" numCol="1" anchor="t" anchorCtr="0" compatLnSpc="1">
            <a:prstTxWarp prst="textNoShape">
              <a:avLst/>
            </a:prstTxWarp>
          </a:bodyPr>
          <a:lstStyle/>
          <a:p>
            <a:r>
              <a:rPr lang="en-US" i="1" dirty="0"/>
              <a:t>Total asset turnover </a:t>
            </a:r>
            <a:r>
              <a:rPr lang="en-US" dirty="0"/>
              <a:t>reflects a company’s ability to use its assets to generate sales and is an important indication of operating efficiency. The definition of this ratio shown.</a:t>
            </a:r>
          </a:p>
        </p:txBody>
      </p:sp>
    </p:spTree>
    <p:extLst>
      <p:ext uri="{BB962C8B-B14F-4D97-AF65-F5344CB8AC3E}">
        <p14:creationId xmlns:p14="http://schemas.microsoft.com/office/powerpoint/2010/main" val="3937068620"/>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8242" name="Rectangle 2"/>
          <p:cNvSpPr>
            <a:spLocks noGrp="1" noRot="1" noChangeAspect="1" noChangeArrowheads="1" noTextEdit="1"/>
          </p:cNvSpPr>
          <p:nvPr>
            <p:ph type="sldImg"/>
          </p:nvPr>
        </p:nvSpPr>
        <p:spPr bwMode="auto">
          <a:xfrm>
            <a:off x="393700" y="692150"/>
            <a:ext cx="6072188" cy="3416300"/>
          </a:xfrm>
          <a:solidFill>
            <a:srgbClr val="FFFFFF"/>
          </a:solidFill>
          <a:ln>
            <a:solidFill>
              <a:srgbClr val="000000"/>
            </a:solidFill>
            <a:miter lim="800000"/>
            <a:headEnd/>
            <a:tailEnd/>
          </a:ln>
        </p:spPr>
      </p:sp>
      <p:sp>
        <p:nvSpPr>
          <p:cNvPr id="138243" name="Rectangle 3"/>
          <p:cNvSpPr>
            <a:spLocks noGrp="1" noChangeArrowheads="1"/>
          </p:cNvSpPr>
          <p:nvPr>
            <p:ph type="body" idx="1"/>
          </p:nvPr>
        </p:nvSpPr>
        <p:spPr bwMode="auto">
          <a:xfrm>
            <a:off x="685800" y="4343400"/>
            <a:ext cx="5410200" cy="4114800"/>
          </a:xfrm>
          <a:solidFill>
            <a:srgbClr val="FFFFFF"/>
          </a:solidFill>
        </p:spPr>
        <p:txBody>
          <a:bodyPr wrap="square" numCol="1" anchor="t" anchorCtr="0" compatLnSpc="1">
            <a:prstTxWarp prst="textNoShape">
              <a:avLst/>
            </a:prstTxWarp>
          </a:bodyPr>
          <a:lstStyle/>
          <a:p>
            <a:r>
              <a:rPr lang="en-US" i="1" dirty="0"/>
              <a:t>Solvency  </a:t>
            </a:r>
            <a:r>
              <a:rPr lang="en-US" dirty="0"/>
              <a:t>refers to a company’s long-run financial viability and its ability to cover long-term obligations. Analysis of solvency is long term and uses more encompassing measures than liquidity. An important component of solvency analysis is a company’s capital structure. </a:t>
            </a:r>
            <a:r>
              <a:rPr lang="en-US" i="1" dirty="0"/>
              <a:t>Capital structure </a:t>
            </a:r>
            <a:r>
              <a:rPr lang="en-US" dirty="0"/>
              <a:t>refers to a company’s makeup of equity and debt financing.</a:t>
            </a:r>
            <a:r>
              <a:rPr lang="en-US" baseline="0" dirty="0"/>
              <a:t>  </a:t>
            </a:r>
            <a:endParaRPr lang="en-US" altLang="en-US" dirty="0"/>
          </a:p>
          <a:p>
            <a:endParaRPr lang="en-US" altLang="en-US" dirty="0">
              <a:ea typeface="MS PGothic" pitchFamily="34" charset="-128"/>
            </a:endParaRPr>
          </a:p>
        </p:txBody>
      </p:sp>
    </p:spTree>
    <p:extLst>
      <p:ext uri="{BB962C8B-B14F-4D97-AF65-F5344CB8AC3E}">
        <p14:creationId xmlns:p14="http://schemas.microsoft.com/office/powerpoint/2010/main" val="1166638024"/>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9266" name="Rectangle 2"/>
          <p:cNvSpPr>
            <a:spLocks noGrp="1" noRot="1" noChangeAspect="1" noChangeArrowheads="1" noTextEdit="1"/>
          </p:cNvSpPr>
          <p:nvPr>
            <p:ph type="sldImg"/>
          </p:nvPr>
        </p:nvSpPr>
        <p:spPr bwMode="auto">
          <a:xfrm>
            <a:off x="393700" y="692150"/>
            <a:ext cx="6072188" cy="3416300"/>
          </a:xfrm>
          <a:solidFill>
            <a:srgbClr val="FFFFFF"/>
          </a:solidFill>
          <a:ln>
            <a:solidFill>
              <a:srgbClr val="000000"/>
            </a:solidFill>
            <a:miter lim="800000"/>
            <a:headEnd/>
            <a:tailEnd/>
          </a:ln>
        </p:spPr>
      </p:sp>
      <p:sp>
        <p:nvSpPr>
          <p:cNvPr id="139267" name="Rectangle 3"/>
          <p:cNvSpPr>
            <a:spLocks noGrp="1" noChangeArrowheads="1"/>
          </p:cNvSpPr>
          <p:nvPr>
            <p:ph type="body" idx="1"/>
          </p:nvPr>
        </p:nvSpPr>
        <p:spPr bwMode="auto">
          <a:xfrm>
            <a:off x="685800" y="4343400"/>
            <a:ext cx="5410200" cy="4114800"/>
          </a:xfrm>
          <a:solidFill>
            <a:srgbClr val="FFFFFF"/>
          </a:solidFill>
        </p:spPr>
        <p:txBody>
          <a:bodyPr wrap="square" numCol="1" anchor="t" anchorCtr="0" compatLnSpc="1">
            <a:prstTxWarp prst="textNoShape">
              <a:avLst/>
            </a:prstTxWarp>
          </a:bodyPr>
          <a:lstStyle/>
          <a:p>
            <a:r>
              <a:rPr lang="en-US" dirty="0"/>
              <a:t>One element of solvency analysis is to assess the portion of a company’s assets contributed by its owners and the portion contributed by creditors. This relation is reflected in the debt ratio (also described in Chapter 2). The </a:t>
            </a:r>
            <a:r>
              <a:rPr lang="en-US" i="1" dirty="0"/>
              <a:t>debt ratio  </a:t>
            </a:r>
            <a:r>
              <a:rPr lang="en-US" dirty="0"/>
              <a:t>expresses total liabilities as a percent of total assets. The </a:t>
            </a:r>
            <a:r>
              <a:rPr lang="en-US" b="1" dirty="0"/>
              <a:t>equity ratio </a:t>
            </a:r>
            <a:r>
              <a:rPr lang="en-US" dirty="0"/>
              <a:t>expresses total equity as a percent of total assets. </a:t>
            </a:r>
            <a:r>
              <a:rPr lang="en-US" b="1" dirty="0"/>
              <a:t>Apple</a:t>
            </a:r>
            <a:r>
              <a:rPr lang="en-US" dirty="0"/>
              <a:t>’s debt and equity ratios follow.</a:t>
            </a:r>
          </a:p>
          <a:p>
            <a:endParaRPr lang="en-US" altLang="en-US" dirty="0">
              <a:ea typeface="MS PGothic" pitchFamily="34" charset="-128"/>
            </a:endParaRPr>
          </a:p>
          <a:p>
            <a:r>
              <a:rPr lang="en-US" dirty="0"/>
              <a:t>Apple’s financial statements reveal more equity than debt. A company is considered less risky if its capital structure (equity and long-term debt) contains more equity. One risk factor is the required payment for interest and principal when debt is outstanding. From the stockholders’ point of view, if a company earns a return on borrowed capital that is higher than the cost of borrowing, the difference represents increased income to stockholders. The inclusion of debt is described as </a:t>
            </a:r>
            <a:r>
              <a:rPr lang="en-US" i="1" dirty="0"/>
              <a:t>financial leverage </a:t>
            </a:r>
            <a:r>
              <a:rPr lang="en-US" dirty="0"/>
              <a:t>because debt can have the effect of increasing the return to stockholders. Companies are said to be highly leveraged if a large portion of their assets is financed by debt.</a:t>
            </a:r>
          </a:p>
          <a:p>
            <a:endParaRPr lang="en-US" altLang="en-US" dirty="0"/>
          </a:p>
        </p:txBody>
      </p:sp>
    </p:spTree>
    <p:extLst>
      <p:ext uri="{BB962C8B-B14F-4D97-AF65-F5344CB8AC3E}">
        <p14:creationId xmlns:p14="http://schemas.microsoft.com/office/powerpoint/2010/main" val="1351531342"/>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0290" name="Rectangle 2"/>
          <p:cNvSpPr>
            <a:spLocks noGrp="1" noRot="1" noChangeAspect="1" noChangeArrowheads="1" noTextEdit="1"/>
          </p:cNvSpPr>
          <p:nvPr>
            <p:ph type="sldImg"/>
          </p:nvPr>
        </p:nvSpPr>
        <p:spPr bwMode="auto">
          <a:xfrm>
            <a:off x="393700" y="692150"/>
            <a:ext cx="6072188" cy="3416300"/>
          </a:xfrm>
          <a:solidFill>
            <a:srgbClr val="FFFFFF"/>
          </a:solidFill>
          <a:ln>
            <a:solidFill>
              <a:srgbClr val="000000"/>
            </a:solidFill>
            <a:miter lim="800000"/>
            <a:headEnd/>
            <a:tailEnd/>
          </a:ln>
        </p:spPr>
      </p:sp>
      <p:sp>
        <p:nvSpPr>
          <p:cNvPr id="140291" name="Rectangle 3"/>
          <p:cNvSpPr>
            <a:spLocks noGrp="1" noChangeArrowheads="1"/>
          </p:cNvSpPr>
          <p:nvPr>
            <p:ph type="body" idx="1"/>
          </p:nvPr>
        </p:nvSpPr>
        <p:spPr bwMode="auto">
          <a:xfrm>
            <a:off x="685800" y="4343400"/>
            <a:ext cx="5410200" cy="4114800"/>
          </a:xfrm>
          <a:solidFill>
            <a:srgbClr val="FFFFFF"/>
          </a:solidFill>
        </p:spPr>
        <p:txBody>
          <a:bodyPr wrap="square" numCol="1" anchor="t" anchorCtr="0" compatLnSpc="1">
            <a:prstTxWarp prst="textNoShape">
              <a:avLst/>
            </a:prstTxWarp>
          </a:bodyPr>
          <a:lstStyle/>
          <a:p>
            <a:r>
              <a:rPr lang="en-US" dirty="0"/>
              <a:t>The ratio of total liabilities to equity is another measure of solvency. We compute the ratio as shown. </a:t>
            </a:r>
          </a:p>
          <a:p>
            <a:endParaRPr lang="en-US" dirty="0"/>
          </a:p>
          <a:p>
            <a:r>
              <a:rPr lang="en-US" dirty="0"/>
              <a:t>Recall that debt must be repaid with interest, while equity does not. These debt requirements can be burdensome when the industry and/or the economy experience a downturn. A larger debt-to-equity ratio also implies less opportunity to expand through use of debt financing.</a:t>
            </a:r>
          </a:p>
          <a:p>
            <a:endParaRPr lang="en-US" dirty="0"/>
          </a:p>
        </p:txBody>
      </p:sp>
    </p:spTree>
    <p:extLst>
      <p:ext uri="{BB962C8B-B14F-4D97-AF65-F5344CB8AC3E}">
        <p14:creationId xmlns:p14="http://schemas.microsoft.com/office/powerpoint/2010/main" val="427514316"/>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1314" name="Rectangle 2"/>
          <p:cNvSpPr>
            <a:spLocks noGrp="1" noRot="1" noChangeAspect="1" noChangeArrowheads="1" noTextEdit="1"/>
          </p:cNvSpPr>
          <p:nvPr>
            <p:ph type="sldImg"/>
          </p:nvPr>
        </p:nvSpPr>
        <p:spPr bwMode="auto">
          <a:xfrm>
            <a:off x="393700" y="692150"/>
            <a:ext cx="6072188" cy="3416300"/>
          </a:xfrm>
          <a:solidFill>
            <a:srgbClr val="FFFFFF"/>
          </a:solidFill>
          <a:ln>
            <a:solidFill>
              <a:srgbClr val="000000"/>
            </a:solidFill>
            <a:miter lim="800000"/>
            <a:headEnd/>
            <a:tailEnd/>
          </a:ln>
        </p:spPr>
      </p:sp>
      <p:sp>
        <p:nvSpPr>
          <p:cNvPr id="141315" name="Rectangle 3"/>
          <p:cNvSpPr>
            <a:spLocks noGrp="1" noChangeArrowheads="1"/>
          </p:cNvSpPr>
          <p:nvPr>
            <p:ph type="body" idx="1"/>
          </p:nvPr>
        </p:nvSpPr>
        <p:spPr bwMode="auto">
          <a:xfrm>
            <a:off x="685800" y="4343400"/>
            <a:ext cx="5410200" cy="4114800"/>
          </a:xfrm>
          <a:solidFill>
            <a:srgbClr val="FFFFFF"/>
          </a:solidFill>
        </p:spPr>
        <p:txBody>
          <a:bodyPr wrap="square" numCol="1" anchor="t" anchorCtr="0" compatLnSpc="1">
            <a:prstTxWarp prst="textNoShape">
              <a:avLst/>
            </a:prstTxWarp>
          </a:bodyPr>
          <a:lstStyle/>
          <a:p>
            <a:r>
              <a:rPr lang="en-US" dirty="0"/>
              <a:t>The amount of income before deductions for interest expense and income taxes is the amount available to pay interest expense. The following </a:t>
            </a:r>
            <a:r>
              <a:rPr lang="en-US" i="1" dirty="0"/>
              <a:t>times interest earned </a:t>
            </a:r>
            <a:r>
              <a:rPr lang="en-US" dirty="0"/>
              <a:t>ratio reflects the creditors’ risk of loan repayments with interest.</a:t>
            </a:r>
          </a:p>
          <a:p>
            <a:endParaRPr lang="en-US" altLang="en-US" dirty="0"/>
          </a:p>
          <a:p>
            <a:r>
              <a:rPr lang="en-US" dirty="0"/>
              <a:t>The larger this ratio, the less risky is the company for creditors. One guideline says that creditors are reasonably safe if the company earns its fixed interest expense two or more times each year.</a:t>
            </a:r>
          </a:p>
          <a:p>
            <a:endParaRPr lang="en-US" altLang="en-US" dirty="0">
              <a:ea typeface="MS PGothic" pitchFamily="34" charset="-128"/>
            </a:endParaRPr>
          </a:p>
        </p:txBody>
      </p:sp>
    </p:spTree>
    <p:extLst>
      <p:ext uri="{BB962C8B-B14F-4D97-AF65-F5344CB8AC3E}">
        <p14:creationId xmlns:p14="http://schemas.microsoft.com/office/powerpoint/2010/main" val="712926048"/>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2338" name="Rectangle 2"/>
          <p:cNvSpPr>
            <a:spLocks noGrp="1" noRot="1" noChangeAspect="1" noChangeArrowheads="1" noTextEdit="1"/>
          </p:cNvSpPr>
          <p:nvPr>
            <p:ph type="sldImg"/>
          </p:nvPr>
        </p:nvSpPr>
        <p:spPr bwMode="auto">
          <a:xfrm>
            <a:off x="393700" y="692150"/>
            <a:ext cx="6072188" cy="3416300"/>
          </a:xfrm>
          <a:solidFill>
            <a:srgbClr val="FFFFFF"/>
          </a:solidFill>
          <a:ln>
            <a:solidFill>
              <a:srgbClr val="000000"/>
            </a:solidFill>
            <a:miter lim="800000"/>
            <a:headEnd/>
            <a:tailEnd/>
          </a:ln>
        </p:spPr>
      </p:sp>
      <p:sp>
        <p:nvSpPr>
          <p:cNvPr id="142339" name="Rectangle 3"/>
          <p:cNvSpPr>
            <a:spLocks noGrp="1" noChangeArrowheads="1"/>
          </p:cNvSpPr>
          <p:nvPr>
            <p:ph type="body" idx="1"/>
          </p:nvPr>
        </p:nvSpPr>
        <p:spPr bwMode="auto">
          <a:xfrm>
            <a:off x="685800" y="4343400"/>
            <a:ext cx="5410200" cy="4114800"/>
          </a:xfrm>
          <a:solidFill>
            <a:srgbClr val="FFFFFF"/>
          </a:solidFill>
        </p:spPr>
        <p:txBody>
          <a:bodyPr wrap="square" numCol="1" anchor="t" anchorCtr="0" compatLnSpc="1">
            <a:prstTxWarp prst="textNoShape">
              <a:avLst/>
            </a:prstTxWarp>
          </a:bodyPr>
          <a:lstStyle/>
          <a:p>
            <a:r>
              <a:rPr lang="en-US" i="1" dirty="0"/>
              <a:t>Profitability  </a:t>
            </a:r>
            <a:r>
              <a:rPr lang="en-US" dirty="0"/>
              <a:t>refers to a company’s ability to generate an adequate return on invested capital. Return is judged by assessing earnings relative to the level and sources of financing. </a:t>
            </a:r>
            <a:endParaRPr lang="en-US" altLang="en-US" dirty="0"/>
          </a:p>
          <a:p>
            <a:endParaRPr lang="en-US" altLang="en-US" dirty="0">
              <a:ea typeface="MS PGothic" pitchFamily="34" charset="-128"/>
            </a:endParaRPr>
          </a:p>
        </p:txBody>
      </p:sp>
    </p:spTree>
    <p:extLst>
      <p:ext uri="{BB962C8B-B14F-4D97-AF65-F5344CB8AC3E}">
        <p14:creationId xmlns:p14="http://schemas.microsoft.com/office/powerpoint/2010/main" val="298303172"/>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62" name="Rectangle 2"/>
          <p:cNvSpPr>
            <a:spLocks noGrp="1" noRot="1" noChangeAspect="1" noChangeArrowheads="1" noTextEdit="1"/>
          </p:cNvSpPr>
          <p:nvPr>
            <p:ph type="sldImg"/>
          </p:nvPr>
        </p:nvSpPr>
        <p:spPr bwMode="auto">
          <a:xfrm>
            <a:off x="393700" y="692150"/>
            <a:ext cx="6072188" cy="3416300"/>
          </a:xfrm>
          <a:solidFill>
            <a:srgbClr val="FFFFFF"/>
          </a:solidFill>
          <a:ln>
            <a:solidFill>
              <a:srgbClr val="000000"/>
            </a:solidFill>
            <a:miter lim="800000"/>
            <a:headEnd/>
            <a:tailEnd/>
          </a:ln>
        </p:spPr>
      </p:sp>
      <p:sp>
        <p:nvSpPr>
          <p:cNvPr id="143363" name="Rectangle 3"/>
          <p:cNvSpPr>
            <a:spLocks noGrp="1" noChangeArrowheads="1"/>
          </p:cNvSpPr>
          <p:nvPr>
            <p:ph type="body" idx="1"/>
          </p:nvPr>
        </p:nvSpPr>
        <p:spPr bwMode="auto">
          <a:xfrm>
            <a:off x="685800" y="4343400"/>
            <a:ext cx="5410200" cy="4114800"/>
          </a:xfrm>
          <a:solidFill>
            <a:srgbClr val="FFFFFF"/>
          </a:solidFill>
        </p:spPr>
        <p:txBody>
          <a:bodyPr wrap="square" numCol="1" anchor="t" anchorCtr="0" compatLnSpc="1">
            <a:prstTxWarp prst="textNoShape">
              <a:avLst/>
            </a:prstTxWarp>
          </a:bodyPr>
          <a:lstStyle/>
          <a:p>
            <a:r>
              <a:rPr lang="en-US" dirty="0"/>
              <a:t>A company’s operating efficiency and profitability can be expressed by two components. The first is </a:t>
            </a:r>
            <a:r>
              <a:rPr lang="en-US" i="1" dirty="0"/>
              <a:t>profit margin, </a:t>
            </a:r>
            <a:r>
              <a:rPr lang="en-US" dirty="0"/>
              <a:t>which reflects a company’s ability to earn net income from sales. It is measured by expressing net income as a percent of sales (</a:t>
            </a:r>
            <a:r>
              <a:rPr lang="en-US" i="1" dirty="0"/>
              <a:t>sales </a:t>
            </a:r>
            <a:r>
              <a:rPr lang="en-US" dirty="0"/>
              <a:t>and </a:t>
            </a:r>
            <a:r>
              <a:rPr lang="en-US" i="1" dirty="0"/>
              <a:t>revenues </a:t>
            </a:r>
            <a:r>
              <a:rPr lang="en-US" dirty="0"/>
              <a:t>are similar terms).</a:t>
            </a:r>
          </a:p>
          <a:p>
            <a:endParaRPr lang="en-US" altLang="en-US" dirty="0"/>
          </a:p>
          <a:p>
            <a:r>
              <a:rPr lang="en-US" dirty="0"/>
              <a:t>To evaluate profit margin, we must consider the industry. For instance, an appliance company might require a profit margin between 10% and 15%, whereas a retail supermarket might require a profit margin of 1% or 2%. </a:t>
            </a:r>
            <a:endParaRPr lang="en-US" altLang="en-US" dirty="0"/>
          </a:p>
          <a:p>
            <a:endParaRPr lang="en-US" altLang="en-US" dirty="0">
              <a:ea typeface="MS PGothic" pitchFamily="34" charset="-128"/>
            </a:endParaRPr>
          </a:p>
        </p:txBody>
      </p:sp>
    </p:spTree>
    <p:extLst>
      <p:ext uri="{BB962C8B-B14F-4D97-AF65-F5344CB8AC3E}">
        <p14:creationId xmlns:p14="http://schemas.microsoft.com/office/powerpoint/2010/main" val="3412285808"/>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4386" name="Rectangle 2"/>
          <p:cNvSpPr>
            <a:spLocks noGrp="1" noRot="1" noChangeAspect="1" noChangeArrowheads="1" noTextEdit="1"/>
          </p:cNvSpPr>
          <p:nvPr>
            <p:ph type="sldImg"/>
          </p:nvPr>
        </p:nvSpPr>
        <p:spPr bwMode="auto">
          <a:xfrm>
            <a:off x="393700" y="692150"/>
            <a:ext cx="6072188" cy="3416300"/>
          </a:xfrm>
          <a:solidFill>
            <a:srgbClr val="FFFFFF"/>
          </a:solidFill>
          <a:ln>
            <a:solidFill>
              <a:srgbClr val="000000"/>
            </a:solidFill>
            <a:miter lim="800000"/>
            <a:headEnd/>
            <a:tailEnd/>
          </a:ln>
        </p:spPr>
      </p:sp>
      <p:sp>
        <p:nvSpPr>
          <p:cNvPr id="144387" name="Rectangle 3"/>
          <p:cNvSpPr>
            <a:spLocks noGrp="1" noChangeArrowheads="1"/>
          </p:cNvSpPr>
          <p:nvPr>
            <p:ph type="body" idx="1"/>
          </p:nvPr>
        </p:nvSpPr>
        <p:spPr bwMode="auto">
          <a:xfrm>
            <a:off x="685800" y="4343400"/>
            <a:ext cx="5410200" cy="4114800"/>
          </a:xfrm>
          <a:solidFill>
            <a:srgbClr val="FFFFFF"/>
          </a:solidFill>
        </p:spPr>
        <p:txBody>
          <a:bodyPr wrap="square" numCol="1" anchor="t" anchorCtr="0" compatLnSpc="1">
            <a:prstTxWarp prst="textNoShape">
              <a:avLst/>
            </a:prstTxWarp>
          </a:bodyPr>
          <a:lstStyle/>
          <a:p>
            <a:r>
              <a:rPr lang="en-US" i="1" dirty="0"/>
              <a:t>Return on total assets </a:t>
            </a:r>
            <a:r>
              <a:rPr lang="en-US" dirty="0"/>
              <a:t>is defined as shown.</a:t>
            </a:r>
          </a:p>
          <a:p>
            <a:endParaRPr lang="en-US" altLang="en-US" dirty="0">
              <a:ea typeface="MS PGothic" pitchFamily="34" charset="-128"/>
            </a:endParaRPr>
          </a:p>
          <a:p>
            <a:r>
              <a:rPr lang="en-US" altLang="en-US" dirty="0">
                <a:ea typeface="MS PGothic" pitchFamily="34" charset="-128"/>
              </a:rPr>
              <a:t>We can determine the return a company earns on its total assets. To calculate this ratio, we divide net income by the average total assets for the period. Return on total assets measures how well assets have been employed by the company’s management. </a:t>
            </a:r>
          </a:p>
          <a:p>
            <a:endParaRPr lang="en-US" altLang="en-US" dirty="0">
              <a:ea typeface="MS PGothic" pitchFamily="34" charset="-128"/>
            </a:endParaRPr>
          </a:p>
        </p:txBody>
      </p:sp>
    </p:spTree>
    <p:extLst>
      <p:ext uri="{BB962C8B-B14F-4D97-AF65-F5344CB8AC3E}">
        <p14:creationId xmlns:p14="http://schemas.microsoft.com/office/powerpoint/2010/main" val="2101226975"/>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6434" name="Rectangle 2"/>
          <p:cNvSpPr>
            <a:spLocks noGrp="1" noRot="1" noChangeAspect="1" noChangeArrowheads="1" noTextEdit="1"/>
          </p:cNvSpPr>
          <p:nvPr>
            <p:ph type="sldImg"/>
          </p:nvPr>
        </p:nvSpPr>
        <p:spPr bwMode="auto">
          <a:xfrm>
            <a:off x="393700" y="692150"/>
            <a:ext cx="6072188" cy="3416300"/>
          </a:xfrm>
          <a:solidFill>
            <a:srgbClr val="FFFFFF"/>
          </a:solidFill>
          <a:ln>
            <a:solidFill>
              <a:srgbClr val="000000"/>
            </a:solidFill>
            <a:miter lim="800000"/>
            <a:headEnd/>
            <a:tailEnd/>
          </a:ln>
        </p:spPr>
      </p:sp>
      <p:sp>
        <p:nvSpPr>
          <p:cNvPr id="146435" name="Rectangle 3"/>
          <p:cNvSpPr>
            <a:spLocks noGrp="1" noChangeArrowheads="1"/>
          </p:cNvSpPr>
          <p:nvPr>
            <p:ph type="body" idx="1"/>
          </p:nvPr>
        </p:nvSpPr>
        <p:spPr bwMode="auto">
          <a:xfrm>
            <a:off x="685800" y="4343400"/>
            <a:ext cx="5410200" cy="4114800"/>
          </a:xfrm>
          <a:solidFill>
            <a:srgbClr val="FFFFFF"/>
          </a:solidFill>
        </p:spPr>
        <p:txBody>
          <a:bodyPr wrap="square" numCol="1" anchor="t" anchorCtr="0" compatLnSpc="1">
            <a:prstTxWarp prst="textNoShape">
              <a:avLst/>
            </a:prstTxWarp>
          </a:bodyPr>
          <a:lstStyle/>
          <a:p>
            <a:r>
              <a:rPr lang="en-US" dirty="0"/>
              <a:t>Market measures are useful for analyzing corporations with publicly traded stock. These market measures use stock price, which reflects the market’s (public’s) expectations for the company. This includes expectations of both company return and risk—as the market perceives it.</a:t>
            </a:r>
          </a:p>
          <a:p>
            <a:endParaRPr lang="en-US" altLang="en-US" dirty="0"/>
          </a:p>
          <a:p>
            <a:r>
              <a:rPr lang="en-US" altLang="en-US" dirty="0"/>
              <a:t>Key measures of market prospects include the price-earnings ratio and dividend yield.</a:t>
            </a:r>
          </a:p>
          <a:p>
            <a:endParaRPr lang="en-US" altLang="en-US" dirty="0">
              <a:ea typeface="MS PGothic" pitchFamily="34" charset="-128"/>
            </a:endParaRPr>
          </a:p>
        </p:txBody>
      </p:sp>
    </p:spTree>
    <p:extLst>
      <p:ext uri="{BB962C8B-B14F-4D97-AF65-F5344CB8AC3E}">
        <p14:creationId xmlns:p14="http://schemas.microsoft.com/office/powerpoint/2010/main" val="1954181453"/>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7458" name="Rectangle 2"/>
          <p:cNvSpPr>
            <a:spLocks noGrp="1" noRot="1" noChangeAspect="1" noChangeArrowheads="1" noTextEdit="1"/>
          </p:cNvSpPr>
          <p:nvPr>
            <p:ph type="sldImg"/>
          </p:nvPr>
        </p:nvSpPr>
        <p:spPr bwMode="auto">
          <a:xfrm>
            <a:off x="393700" y="692150"/>
            <a:ext cx="6072188" cy="3416300"/>
          </a:xfrm>
          <a:solidFill>
            <a:srgbClr val="FFFFFF"/>
          </a:solidFill>
          <a:ln>
            <a:solidFill>
              <a:srgbClr val="000000"/>
            </a:solidFill>
            <a:miter lim="800000"/>
            <a:headEnd/>
            <a:tailEnd/>
          </a:ln>
        </p:spPr>
      </p:sp>
      <p:sp>
        <p:nvSpPr>
          <p:cNvPr id="147459" name="Rectangle 3"/>
          <p:cNvSpPr>
            <a:spLocks noGrp="1" noChangeArrowheads="1"/>
          </p:cNvSpPr>
          <p:nvPr>
            <p:ph type="body" idx="1"/>
          </p:nvPr>
        </p:nvSpPr>
        <p:spPr bwMode="auto">
          <a:xfrm>
            <a:off x="685800" y="4343400"/>
            <a:ext cx="5410200" cy="4114800"/>
          </a:xfrm>
          <a:solidFill>
            <a:srgbClr val="FFFFFF"/>
          </a:solidFill>
        </p:spPr>
        <p:txBody>
          <a:bodyPr wrap="square" numCol="1" anchor="t" anchorCtr="0" compatLnSpc="1">
            <a:prstTxWarp prst="textNoShape">
              <a:avLst/>
            </a:prstTxWarp>
          </a:bodyPr>
          <a:lstStyle/>
          <a:p>
            <a:r>
              <a:rPr lang="en-US" dirty="0"/>
              <a:t>Computation of the </a:t>
            </a:r>
            <a:r>
              <a:rPr lang="en-US" i="1" dirty="0"/>
              <a:t>price-earnings ratio </a:t>
            </a:r>
            <a:r>
              <a:rPr lang="en-US" dirty="0"/>
              <a:t>is shown.</a:t>
            </a:r>
          </a:p>
          <a:p>
            <a:endParaRPr lang="en-US" dirty="0"/>
          </a:p>
          <a:p>
            <a:r>
              <a:rPr lang="en-US" dirty="0"/>
              <a:t>Predicted earnings per share for the next period is often used in the denominator of this computation. Reported earnings per share for the most recent period is also commonly used. In both cases, the ratio is used as an indicator of the future growth and risk of a company’s earnings as perceived by the stock’s buyers and sellers.</a:t>
            </a:r>
          </a:p>
        </p:txBody>
      </p:sp>
    </p:spTree>
    <p:extLst>
      <p:ext uri="{BB962C8B-B14F-4D97-AF65-F5344CB8AC3E}">
        <p14:creationId xmlns:p14="http://schemas.microsoft.com/office/powerpoint/2010/main" val="2270993709"/>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8482" name="Rectangle 2"/>
          <p:cNvSpPr>
            <a:spLocks noGrp="1" noRot="1" noChangeAspect="1" noChangeArrowheads="1" noTextEdit="1"/>
          </p:cNvSpPr>
          <p:nvPr>
            <p:ph type="sldImg"/>
          </p:nvPr>
        </p:nvSpPr>
        <p:spPr bwMode="auto">
          <a:xfrm>
            <a:off x="393700" y="692150"/>
            <a:ext cx="6072188" cy="3416300"/>
          </a:xfrm>
          <a:solidFill>
            <a:srgbClr val="FFFFFF"/>
          </a:solidFill>
          <a:ln>
            <a:solidFill>
              <a:srgbClr val="000000"/>
            </a:solidFill>
            <a:miter lim="800000"/>
            <a:headEnd/>
            <a:tailEnd/>
          </a:ln>
        </p:spPr>
      </p:sp>
      <p:sp>
        <p:nvSpPr>
          <p:cNvPr id="148483" name="Rectangle 3"/>
          <p:cNvSpPr>
            <a:spLocks noGrp="1" noChangeArrowheads="1"/>
          </p:cNvSpPr>
          <p:nvPr>
            <p:ph type="body" idx="1"/>
          </p:nvPr>
        </p:nvSpPr>
        <p:spPr bwMode="auto">
          <a:xfrm>
            <a:off x="685800" y="4343400"/>
            <a:ext cx="5410200" cy="4114800"/>
          </a:xfrm>
          <a:solidFill>
            <a:srgbClr val="FFFFFF"/>
          </a:solidFill>
        </p:spPr>
        <p:txBody>
          <a:bodyPr wrap="square" numCol="1" anchor="t" anchorCtr="0" compatLnSpc="1">
            <a:prstTxWarp prst="textNoShape">
              <a:avLst/>
            </a:prstTxWarp>
          </a:bodyPr>
          <a:lstStyle/>
          <a:p>
            <a:r>
              <a:rPr lang="en-US" i="1" dirty="0"/>
              <a:t>Dividend yield </a:t>
            </a:r>
            <a:r>
              <a:rPr lang="en-US" dirty="0"/>
              <a:t>is used to compare the dividend-paying performance of different investment alternatives. We compute dividend yield is shown. </a:t>
            </a:r>
          </a:p>
          <a:p>
            <a:endParaRPr lang="en-US" altLang="en-US" dirty="0"/>
          </a:p>
          <a:p>
            <a:r>
              <a:rPr lang="en-US" dirty="0"/>
              <a:t>Some companies, such as Google, do not declare and pay dividends because they wish to reinvest the cash to grow their businesses in the hope of generating greater future earnings and dividends.</a:t>
            </a:r>
          </a:p>
          <a:p>
            <a:endParaRPr lang="en-US" altLang="en-US" dirty="0">
              <a:ea typeface="MS PGothic" pitchFamily="34" charset="-128"/>
            </a:endParaRPr>
          </a:p>
          <a:p>
            <a:endParaRPr lang="en-US" altLang="en-US" dirty="0">
              <a:ea typeface="MS PGothic" pitchFamily="34" charset="-128"/>
            </a:endParaRPr>
          </a:p>
        </p:txBody>
      </p:sp>
    </p:spTree>
    <p:extLst>
      <p:ext uri="{BB962C8B-B14F-4D97-AF65-F5344CB8AC3E}">
        <p14:creationId xmlns:p14="http://schemas.microsoft.com/office/powerpoint/2010/main" val="314326652"/>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9506" name="Slide Image Placeholder 1"/>
          <p:cNvSpPr>
            <a:spLocks noGrp="1" noRot="1" noChangeAspect="1" noTextEdit="1"/>
          </p:cNvSpPr>
          <p:nvPr>
            <p:ph type="sldImg"/>
          </p:nvPr>
        </p:nvSpPr>
        <p:spPr bwMode="auto">
          <a:noFill/>
          <a:ln>
            <a:solidFill>
              <a:srgbClr val="000000"/>
            </a:solidFill>
            <a:miter lim="800000"/>
            <a:headEnd/>
            <a:tailEnd/>
          </a:ln>
        </p:spPr>
      </p:sp>
      <p:sp>
        <p:nvSpPr>
          <p:cNvPr id="149507" name="Notes Placeholder 2"/>
          <p:cNvSpPr>
            <a:spLocks noGrp="1"/>
          </p:cNvSpPr>
          <p:nvPr>
            <p:ph type="body" idx="1"/>
          </p:nvPr>
        </p:nvSpPr>
        <p:spPr bwMode="auto">
          <a:noFill/>
        </p:spPr>
        <p:txBody>
          <a:bodyPr wrap="square" numCol="1" anchor="t" anchorCtr="0" compatLnSpc="1">
            <a:prstTxWarp prst="textNoShape">
              <a:avLst/>
            </a:prstTxWarp>
          </a:bodyPr>
          <a:lstStyle/>
          <a:p>
            <a:r>
              <a:rPr lang="en-US" dirty="0"/>
              <a:t>This slide summarizes the major financial statement analysis ratios illustrated in this chapter and throughout the book. This summary includes each ratio’s title, its formula, and the purpose for which it is commonly used.</a:t>
            </a:r>
          </a:p>
          <a:p>
            <a:endParaRPr lang="en-US" dirty="0"/>
          </a:p>
          <a:p>
            <a:pPr marL="0" marR="0" indent="0" algn="l" defTabSz="914400" rtl="0" eaLnBrk="0" fontAlgn="base" latinLnBrk="0" hangingPunct="0">
              <a:lnSpc>
                <a:spcPct val="100000"/>
              </a:lnSpc>
              <a:spcBef>
                <a:spcPct val="30000"/>
              </a:spcBef>
              <a:spcAft>
                <a:spcPct val="0"/>
              </a:spcAft>
              <a:buClrTx/>
              <a:buSzTx/>
              <a:buFontTx/>
              <a:buNone/>
              <a:tabLst/>
              <a:defRPr/>
            </a:pPr>
            <a:r>
              <a:rPr lang="en-US" altLang="en-US" b="1" dirty="0"/>
              <a:t>Review what you have learned in the following NEED-TO-KNOW Slide.</a:t>
            </a:r>
            <a:endParaRPr lang="en-US" altLang="en-US" dirty="0"/>
          </a:p>
          <a:p>
            <a:endParaRPr lang="en-US" dirty="0"/>
          </a:p>
          <a:p>
            <a:endParaRPr lang="en-US" altLang="en-US" dirty="0"/>
          </a:p>
        </p:txBody>
      </p:sp>
    </p:spTree>
    <p:extLst>
      <p:ext uri="{BB962C8B-B14F-4D97-AF65-F5344CB8AC3E}">
        <p14:creationId xmlns:p14="http://schemas.microsoft.com/office/powerpoint/2010/main" val="192048033"/>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49</a:t>
            </a:fld>
            <a:endParaRPr lang="en-US"/>
          </a:p>
        </p:txBody>
      </p:sp>
    </p:spTree>
    <p:extLst>
      <p:ext uri="{BB962C8B-B14F-4D97-AF65-F5344CB8AC3E}">
        <p14:creationId xmlns:p14="http://schemas.microsoft.com/office/powerpoint/2010/main" val="290601136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11/28/23</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11/28/23</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11/28/23</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11/28/23</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11/28/23</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11/28/23</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11/28/23</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11/28/23</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11/28/23</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11/28/23</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11/28/23</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11/28/23</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5" r:id="rId14"/>
    <p:sldLayoutId id="2147483667"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3.jp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6.svg"/><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3.xml"/><Relationship Id="rId1" Type="http://schemas.openxmlformats.org/officeDocument/2006/relationships/slideLayout" Target="../slideLayouts/slideLayout14.xml"/><Relationship Id="rId4" Type="http://schemas.openxmlformats.org/officeDocument/2006/relationships/image" Target="../media/image2.png"/></Relationships>
</file>

<file path=ppt/slides/_rels/slide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10.wmf"/><Relationship Id="rId2" Type="http://schemas.openxmlformats.org/officeDocument/2006/relationships/notesSlide" Target="../notesSlides/notesSlide5.xml"/><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9.xml"/><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6.xml"/></Relationships>
</file>

<file path=ppt/slides/_rels/slide17.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5.xml"/><Relationship Id="rId1" Type="http://schemas.openxmlformats.org/officeDocument/2006/relationships/slideLayout" Target="../slideLayouts/slideLayout6.xml"/></Relationships>
</file>

<file path=ppt/slides/_rels/slide18.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6.xml"/><Relationship Id="rId1" Type="http://schemas.openxmlformats.org/officeDocument/2006/relationships/slideLayout" Target="../slideLayouts/slideLayout6.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6.xml"/></Relationships>
</file>

<file path=ppt/slides/_rels/slide20.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8.xml"/><Relationship Id="rId1" Type="http://schemas.openxmlformats.org/officeDocument/2006/relationships/slideLayout" Target="../slideLayouts/slideLayout6.xml"/><Relationship Id="rId4" Type="http://schemas.openxmlformats.org/officeDocument/2006/relationships/image" Target="../media/image15.png"/></Relationships>
</file>

<file path=ppt/slides/_rels/slide21.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9.xml"/><Relationship Id="rId1" Type="http://schemas.openxmlformats.org/officeDocument/2006/relationships/slideLayout" Target="../slideLayouts/slideLayout6.xml"/></Relationships>
</file>

<file path=ppt/slides/_rels/slide2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6.xml"/></Relationships>
</file>

<file path=ppt/slides/_rels/slide24.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22.xml"/><Relationship Id="rId1" Type="http://schemas.openxmlformats.org/officeDocument/2006/relationships/slideLayout" Target="../slideLayouts/slideLayout6.xml"/></Relationships>
</file>

<file path=ppt/slides/_rels/slide25.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23.xml"/><Relationship Id="rId1" Type="http://schemas.openxmlformats.org/officeDocument/2006/relationships/slideLayout" Target="../slideLayouts/slideLayout6.xml"/></Relationships>
</file>

<file path=ppt/slides/_rels/slide26.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24.xml"/><Relationship Id="rId1" Type="http://schemas.openxmlformats.org/officeDocument/2006/relationships/slideLayout" Target="../slideLayouts/slideLayout6.xml"/><Relationship Id="rId4" Type="http://schemas.openxmlformats.org/officeDocument/2006/relationships/image" Target="../media/image20.png"/></Relationships>
</file>

<file path=ppt/slides/_rels/slide2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25.xml"/><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6.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6.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6.xml"/></Relationships>
</file>

<file path=ppt/slides/_rels/slide31.xml.rels><?xml version="1.0" encoding="UTF-8" standalone="yes"?>
<Relationships xmlns="http://schemas.openxmlformats.org/package/2006/relationships"><Relationship Id="rId3" Type="http://schemas.openxmlformats.org/officeDocument/2006/relationships/image" Target="../media/image21.wmf"/><Relationship Id="rId2" Type="http://schemas.openxmlformats.org/officeDocument/2006/relationships/notesSlide" Target="../notesSlides/notesSlide29.xml"/><Relationship Id="rId1" Type="http://schemas.openxmlformats.org/officeDocument/2006/relationships/slideLayout" Target="../slideLayouts/slideLayout6.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6.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6.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6.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6.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6.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6.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6.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6.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38.xml"/><Relationship Id="rId1" Type="http://schemas.openxmlformats.org/officeDocument/2006/relationships/slideLayout" Target="../slideLayouts/slideLayout6.xml"/></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39.xml"/><Relationship Id="rId1" Type="http://schemas.openxmlformats.org/officeDocument/2006/relationships/slideLayout" Target="../slideLayouts/slideLayout6.xml"/></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40.xml"/><Relationship Id="rId1" Type="http://schemas.openxmlformats.org/officeDocument/2006/relationships/slideLayout" Target="../slideLayouts/slideLayout6.xml"/></Relationships>
</file>

<file path=ppt/slides/_rels/slide43.xml.rels><?xml version="1.0" encoding="UTF-8" standalone="yes"?>
<Relationships xmlns="http://schemas.openxmlformats.org/package/2006/relationships"><Relationship Id="rId2" Type="http://schemas.openxmlformats.org/officeDocument/2006/relationships/notesSlide" Target="../notesSlides/notesSlide41.xml"/><Relationship Id="rId1" Type="http://schemas.openxmlformats.org/officeDocument/2006/relationships/slideLayout" Target="../slideLayouts/slideLayout6.xml"/></Relationships>
</file>

<file path=ppt/slides/_rels/slide44.xml.rels><?xml version="1.0" encoding="UTF-8" standalone="yes"?>
<Relationships xmlns="http://schemas.openxmlformats.org/package/2006/relationships"><Relationship Id="rId2" Type="http://schemas.openxmlformats.org/officeDocument/2006/relationships/notesSlide" Target="../notesSlides/notesSlide42.xml"/><Relationship Id="rId1" Type="http://schemas.openxmlformats.org/officeDocument/2006/relationships/slideLayout" Target="../slideLayouts/slideLayout6.xml"/></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43.xml"/><Relationship Id="rId1" Type="http://schemas.openxmlformats.org/officeDocument/2006/relationships/slideLayout" Target="../slideLayouts/slideLayout6.xml"/></Relationships>
</file>

<file path=ppt/slides/_rels/slide46.xml.rels><?xml version="1.0" encoding="UTF-8" standalone="yes"?>
<Relationships xmlns="http://schemas.openxmlformats.org/package/2006/relationships"><Relationship Id="rId2" Type="http://schemas.openxmlformats.org/officeDocument/2006/relationships/notesSlide" Target="../notesSlides/notesSlide44.xml"/><Relationship Id="rId1" Type="http://schemas.openxmlformats.org/officeDocument/2006/relationships/slideLayout" Target="../slideLayouts/slideLayout6.xml"/></Relationships>
</file>

<file path=ppt/slides/_rels/slide47.xml.rels><?xml version="1.0" encoding="UTF-8" standalone="yes"?>
<Relationships xmlns="http://schemas.openxmlformats.org/package/2006/relationships"><Relationship Id="rId2" Type="http://schemas.openxmlformats.org/officeDocument/2006/relationships/notesSlide" Target="../notesSlides/notesSlide45.xml"/><Relationship Id="rId1" Type="http://schemas.openxmlformats.org/officeDocument/2006/relationships/slideLayout" Target="../slideLayouts/slideLayout6.xml"/></Relationships>
</file>

<file path=ppt/slides/_rels/slide48.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46.xml"/><Relationship Id="rId1" Type="http://schemas.openxmlformats.org/officeDocument/2006/relationships/slideLayout" Target="../slideLayouts/slideLayout6.xml"/></Relationships>
</file>

<file path=ppt/slides/_rels/slide49.xml.rels><?xml version="1.0" encoding="UTF-8" standalone="yes"?>
<Relationships xmlns="http://schemas.openxmlformats.org/package/2006/relationships"><Relationship Id="rId8" Type="http://schemas.openxmlformats.org/officeDocument/2006/relationships/image" Target="../media/image25.jpg"/><Relationship Id="rId3" Type="http://schemas.openxmlformats.org/officeDocument/2006/relationships/image" Target="../media/image23.png"/><Relationship Id="rId7" Type="http://schemas.openxmlformats.org/officeDocument/2006/relationships/image" Target="../media/image2.png"/><Relationship Id="rId2" Type="http://schemas.openxmlformats.org/officeDocument/2006/relationships/notesSlide" Target="../notesSlides/notesSlide47.xml"/><Relationship Id="rId1" Type="http://schemas.openxmlformats.org/officeDocument/2006/relationships/slideLayout" Target="../slideLayouts/slideLayout15.xml"/><Relationship Id="rId6" Type="http://schemas.openxmlformats.org/officeDocument/2006/relationships/image" Target="../media/image6.svg"/><Relationship Id="rId5" Type="http://schemas.openxmlformats.org/officeDocument/2006/relationships/image" Target="../media/image5.png"/><Relationship Id="rId4" Type="http://schemas.openxmlformats.org/officeDocument/2006/relationships/image" Target="../media/image24.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EF9385F0-2536-01DB-C486-D6A29656E61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7150" y="-44450"/>
            <a:ext cx="12311979" cy="6858000"/>
          </a:xfrm>
          <a:prstGeom prst="rect">
            <a:avLst/>
          </a:prstGeom>
        </p:spPr>
      </p:pic>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1105196" y="3794396"/>
            <a:ext cx="4886463" cy="461665"/>
          </a:xfrm>
          <a:prstGeom prst="rect">
            <a:avLst/>
          </a:prstGeom>
          <a:noFill/>
        </p:spPr>
        <p:txBody>
          <a:bodyPr wrap="square" rtlCol="0">
            <a:spAutoFit/>
          </a:bodyPr>
          <a:lstStyle/>
          <a:p>
            <a:r>
              <a:rPr lang="en-US" sz="2400" dirty="0">
                <a:solidFill>
                  <a:schemeClr val="bg1"/>
                </a:solidFill>
                <a:latin typeface="Times New Roman" panose="02020603050405020304" pitchFamily="18" charset="0"/>
                <a:cs typeface="Times New Roman" panose="02020603050405020304" pitchFamily="18" charset="0"/>
              </a:rPr>
              <a:t>Prepared by Dr. Sara Abdallah</a:t>
            </a:r>
          </a:p>
        </p:txBody>
      </p:sp>
      <p:sp>
        <p:nvSpPr>
          <p:cNvPr id="31" name="TextBox 30">
            <a:extLst>
              <a:ext uri="{FF2B5EF4-FFF2-40B4-BE49-F238E27FC236}">
                <a16:creationId xmlns:a16="http://schemas.microsoft.com/office/drawing/2014/main" id="{16E4CC76-2D0D-6204-3FBC-B0856D8E8836}"/>
              </a:ext>
            </a:extLst>
          </p:cNvPr>
          <p:cNvSpPr txBox="1"/>
          <p:nvPr/>
        </p:nvSpPr>
        <p:spPr>
          <a:xfrm>
            <a:off x="272124" y="2470581"/>
            <a:ext cx="5453031" cy="769441"/>
          </a:xfrm>
          <a:prstGeom prst="rect">
            <a:avLst/>
          </a:prstGeom>
          <a:noFill/>
        </p:spPr>
        <p:txBody>
          <a:bodyPr wrap="none" rtlCol="0">
            <a:spAutoFit/>
          </a:bodyPr>
          <a:lstStyle/>
          <a:p>
            <a:r>
              <a:rPr lang="en-US" sz="4400" b="1" dirty="0">
                <a:solidFill>
                  <a:srgbClr val="00B0F0"/>
                </a:solidFill>
                <a:latin typeface="Times New Roman" panose="02020603050405020304" pitchFamily="18" charset="0"/>
                <a:cs typeface="Times New Roman" panose="02020603050405020304" pitchFamily="18" charset="0"/>
              </a:rPr>
              <a:t> Financial Accounting</a:t>
            </a: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540265" y="5843657"/>
            <a:ext cx="3516608" cy="529167"/>
          </a:xfrm>
          <a:prstGeom prst="roundRect">
            <a:avLst/>
          </a:prstGeom>
          <a:solidFill>
            <a:schemeClr val="bg1"/>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rgbClr val="000000"/>
                </a:solidFill>
                <a:latin typeface="Times New Roman" panose="02020603050405020304" pitchFamily="18" charset="0"/>
                <a:cs typeface="Times New Roman" panose="02020603050405020304" pitchFamily="18" charset="0"/>
              </a:rPr>
              <a:t>Lecture 10</a:t>
            </a:r>
          </a:p>
        </p:txBody>
      </p:sp>
      <p:pic>
        <p:nvPicPr>
          <p:cNvPr id="33" name="Picture 32">
            <a:extLst>
              <a:ext uri="{FF2B5EF4-FFF2-40B4-BE49-F238E27FC236}">
                <a16:creationId xmlns:a16="http://schemas.microsoft.com/office/drawing/2014/main" id="{7B1083B8-7F24-C9AF-FA88-CAB8BE99D406}"/>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328545" y="198943"/>
            <a:ext cx="2876694" cy="1357799"/>
          </a:xfrm>
          <a:prstGeom prst="rect">
            <a:avLst/>
          </a:prstGeom>
        </p:spPr>
      </p:pic>
      <p:sp>
        <p:nvSpPr>
          <p:cNvPr id="46" name="TextBox 45">
            <a:extLst>
              <a:ext uri="{FF2B5EF4-FFF2-40B4-BE49-F238E27FC236}">
                <a16:creationId xmlns:a16="http://schemas.microsoft.com/office/drawing/2014/main" id="{FA59789B-D841-DB76-25B9-1348B202C2B5}"/>
              </a:ext>
            </a:extLst>
          </p:cNvPr>
          <p:cNvSpPr txBox="1"/>
          <p:nvPr/>
        </p:nvSpPr>
        <p:spPr>
          <a:xfrm>
            <a:off x="329269" y="5104240"/>
            <a:ext cx="1265218" cy="400110"/>
          </a:xfrm>
          <a:prstGeom prst="rect">
            <a:avLst/>
          </a:prstGeom>
          <a:noFill/>
        </p:spPr>
        <p:txBody>
          <a:bodyPr wrap="none" rtlCol="0">
            <a:spAutoFit/>
          </a:bodyPr>
          <a:lstStyle/>
          <a:p>
            <a:r>
              <a:rPr lang="en-US" sz="2000" dirty="0">
                <a:solidFill>
                  <a:schemeClr val="bg1"/>
                </a:solidFill>
                <a:latin typeface="Times New Roman" panose="02020603050405020304" pitchFamily="18" charset="0"/>
                <a:cs typeface="Times New Roman" panose="02020603050405020304" pitchFamily="18" charset="0"/>
              </a:rPr>
              <a:t>MGM 611</a:t>
            </a:r>
          </a:p>
        </p:txBody>
      </p:sp>
      <p:sp>
        <p:nvSpPr>
          <p:cNvPr id="14" name="Oval 13">
            <a:extLst>
              <a:ext uri="{FF2B5EF4-FFF2-40B4-BE49-F238E27FC236}">
                <a16:creationId xmlns:a16="http://schemas.microsoft.com/office/drawing/2014/main" id="{46F3C90B-EB3F-EA91-08C5-03400C278827}"/>
              </a:ext>
            </a:extLst>
          </p:cNvPr>
          <p:cNvSpPr/>
          <p:nvPr/>
        </p:nvSpPr>
        <p:spPr>
          <a:xfrm>
            <a:off x="6200343" y="-320675"/>
            <a:ext cx="7410450" cy="7410450"/>
          </a:xfrm>
          <a:prstGeom prst="ellipse">
            <a:avLst/>
          </a:prstGeom>
          <a:blipFill>
            <a:blip r:embed="rId5"/>
            <a:stretch>
              <a:fillRect t="-1000"/>
            </a:stretch>
          </a:bli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0" y="50583"/>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307898" y="2785710"/>
            <a:ext cx="5388013" cy="1446550"/>
          </a:xfrm>
          <a:prstGeom prst="rect">
            <a:avLst/>
          </a:prstGeom>
          <a:noFill/>
        </p:spPr>
        <p:txBody>
          <a:bodyPr wrap="none" rtlCol="0">
            <a:spAutoFit/>
          </a:bodyPr>
          <a:lstStyle/>
          <a:p>
            <a:r>
              <a:rPr lang="en-US" sz="4400" b="1" dirty="0">
                <a:solidFill>
                  <a:srgbClr val="00B0F0"/>
                </a:solidFill>
                <a:latin typeface="Times New Roman" panose="02020603050405020304" pitchFamily="18" charset="0"/>
                <a:cs typeface="Times New Roman" panose="02020603050405020304" pitchFamily="18" charset="0"/>
              </a:rPr>
              <a:t>Financial Statements </a:t>
            </a:r>
          </a:p>
          <a:p>
            <a:r>
              <a:rPr lang="en-US" sz="4400" b="1" dirty="0">
                <a:solidFill>
                  <a:srgbClr val="00B0F0"/>
                </a:solidFill>
                <a:latin typeface="Times New Roman" panose="02020603050405020304" pitchFamily="18" charset="0"/>
                <a:cs typeface="Times New Roman" panose="02020603050405020304" pitchFamily="18" charset="0"/>
              </a:rPr>
              <a:t>Analysis</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Lecture 10</a:t>
            </a:r>
          </a:p>
        </p:txBody>
      </p:sp>
      <p:sp>
        <p:nvSpPr>
          <p:cNvPr id="11" name="TextBox 10">
            <a:extLst>
              <a:ext uri="{FF2B5EF4-FFF2-40B4-BE49-F238E27FC236}">
                <a16:creationId xmlns:a16="http://schemas.microsoft.com/office/drawing/2014/main" id="{781F72BC-06B8-4FB5-F2D5-D8EA1BFF812E}"/>
              </a:ext>
            </a:extLst>
          </p:cNvPr>
          <p:cNvSpPr txBox="1"/>
          <p:nvPr/>
        </p:nvSpPr>
        <p:spPr>
          <a:xfrm>
            <a:off x="6370224" y="4802552"/>
            <a:ext cx="1265218" cy="400110"/>
          </a:xfrm>
          <a:prstGeom prst="rect">
            <a:avLst/>
          </a:prstGeom>
          <a:noFill/>
        </p:spPr>
        <p:txBody>
          <a:bodyPr wrap="none" rtlCol="0">
            <a:spAutoFit/>
          </a:bodyPr>
          <a:lstStyle/>
          <a:p>
            <a:r>
              <a:rPr lang="en-US" sz="2000" dirty="0">
                <a:latin typeface="Times New Roman" panose="02020603050405020304" pitchFamily="18" charset="0"/>
                <a:cs typeface="Times New Roman" panose="02020603050405020304" pitchFamily="18" charset="0"/>
              </a:rPr>
              <a:t>MGM 611</a:t>
            </a: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Sara Abdallah</a:t>
            </a: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spTree>
    <p:extLst>
      <p:ext uri="{BB962C8B-B14F-4D97-AF65-F5344CB8AC3E}">
        <p14:creationId xmlns:p14="http://schemas.microsoft.com/office/powerpoint/2010/main" val="70163207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689259" y="1412953"/>
            <a:ext cx="5519098"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LEARNING OBJECTIVES</a:t>
            </a:r>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TOPIC</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10</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CBBA58F7-397B-7DE5-A7C3-7859BEFC12FC}"/>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Rectangle 2">
            <a:extLst>
              <a:ext uri="{FF2B5EF4-FFF2-40B4-BE49-F238E27FC236}">
                <a16:creationId xmlns:a16="http://schemas.microsoft.com/office/drawing/2014/main" id="{A7D92E0F-7FC8-9F76-0B0A-A7BA5591E4A5}"/>
              </a:ext>
            </a:extLst>
          </p:cNvPr>
          <p:cNvSpPr/>
          <p:nvPr/>
        </p:nvSpPr>
        <p:spPr>
          <a:xfrm>
            <a:off x="3494343" y="2441190"/>
            <a:ext cx="8386482" cy="3046988"/>
          </a:xfrm>
          <a:prstGeom prst="rect">
            <a:avLst/>
          </a:prstGeom>
        </p:spPr>
        <p:txBody>
          <a:bodyPr wrap="square">
            <a:spAutoFit/>
          </a:bodyPr>
          <a:lstStyle/>
          <a:p>
            <a:r>
              <a:rPr lang="en-US" sz="2400" dirty="0">
                <a:solidFill>
                  <a:schemeClr val="bg1"/>
                </a:solidFill>
              </a:rPr>
              <a:t> -Summarize and report results of analysis. </a:t>
            </a:r>
          </a:p>
          <a:p>
            <a:r>
              <a:rPr lang="en-US" sz="2400" i="1" dirty="0">
                <a:solidFill>
                  <a:schemeClr val="bg1"/>
                </a:solidFill>
              </a:rPr>
              <a:t> -</a:t>
            </a:r>
            <a:r>
              <a:rPr lang="en-US" sz="2400" dirty="0">
                <a:solidFill>
                  <a:schemeClr val="bg1"/>
                </a:solidFill>
              </a:rPr>
              <a:t>Explain the form and assess the content of a complete income statement.   </a:t>
            </a:r>
          </a:p>
          <a:p>
            <a:r>
              <a:rPr lang="en-US" sz="2400" dirty="0">
                <a:solidFill>
                  <a:schemeClr val="bg1"/>
                </a:solidFill>
              </a:rPr>
              <a:t> -Explain and apply methods of horizontal analysis.</a:t>
            </a:r>
          </a:p>
          <a:p>
            <a:r>
              <a:rPr lang="en-US" sz="2400" dirty="0">
                <a:solidFill>
                  <a:schemeClr val="bg1"/>
                </a:solidFill>
              </a:rPr>
              <a:t> -Describe and apply methods of vertical analysis.</a:t>
            </a:r>
          </a:p>
          <a:p>
            <a:r>
              <a:rPr lang="en-US" sz="2400" dirty="0">
                <a:solidFill>
                  <a:schemeClr val="bg1"/>
                </a:solidFill>
              </a:rPr>
              <a:t>- Define and apply ratio analysis.</a:t>
            </a:r>
          </a:p>
          <a:p>
            <a:endParaRPr lang="en-US" sz="2400" dirty="0">
              <a:solidFill>
                <a:schemeClr val="bg1"/>
              </a:solidFill>
            </a:endParaRPr>
          </a:p>
          <a:p>
            <a:endParaRPr lang="en-US" sz="2400" dirty="0">
              <a:solidFill>
                <a:schemeClr val="bg1"/>
              </a:solidFill>
            </a:endParaRPr>
          </a:p>
        </p:txBody>
      </p:sp>
    </p:spTree>
    <p:extLst>
      <p:ext uri="{BB962C8B-B14F-4D97-AF65-F5344CB8AC3E}">
        <p14:creationId xmlns:p14="http://schemas.microsoft.com/office/powerpoint/2010/main" val="256940814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75C52FF5-4A1E-67AE-6E6D-4CD1CD628B14}"/>
              </a:ext>
            </a:extLst>
          </p:cNvPr>
          <p:cNvSpPr/>
          <p:nvPr/>
        </p:nvSpPr>
        <p:spPr>
          <a:xfrm>
            <a:off x="762000" y="64770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30050" name="Title 4"/>
          <p:cNvSpPr>
            <a:spLocks noGrp="1"/>
          </p:cNvSpPr>
          <p:nvPr>
            <p:ph type="ctrTitle"/>
          </p:nvPr>
        </p:nvSpPr>
        <p:spPr>
          <a:xfrm>
            <a:off x="2438400" y="1420667"/>
            <a:ext cx="7315200" cy="3124200"/>
          </a:xfrm>
        </p:spPr>
        <p:txBody>
          <a:bodyPr>
            <a:normAutofit fontScale="90000"/>
          </a:bodyPr>
          <a:lstStyle/>
          <a:p>
            <a:br>
              <a:rPr lang="en-US" altLang="en-US" dirty="0"/>
            </a:br>
            <a:br>
              <a:rPr lang="en-US" altLang="en-US" dirty="0"/>
            </a:br>
            <a:r>
              <a:rPr lang="en-US" altLang="en-US" dirty="0"/>
              <a:t> </a:t>
            </a:r>
            <a:br>
              <a:rPr lang="en-US" altLang="en-US" dirty="0"/>
            </a:br>
            <a:r>
              <a:rPr lang="en-US" dirty="0"/>
              <a:t>Explain the purpose and identify the building blocks of analysis. </a:t>
            </a:r>
            <a:endParaRPr lang="en-US" altLang="en-US" dirty="0"/>
          </a:p>
        </p:txBody>
      </p:sp>
      <p:pic>
        <p:nvPicPr>
          <p:cNvPr id="130053" name="Picture 2"/>
          <p:cNvPicPr>
            <a:picLocks noChangeAspect="1" noChangeArrowheads="1"/>
          </p:cNvPicPr>
          <p:nvPr/>
        </p:nvPicPr>
        <p:blipFill>
          <a:blip r:embed="rId3" cstate="print"/>
          <a:srcRect/>
          <a:stretch>
            <a:fillRect/>
          </a:stretch>
        </p:blipFill>
        <p:spPr bwMode="auto">
          <a:xfrm>
            <a:off x="2438400" y="1795494"/>
            <a:ext cx="7315200" cy="87312"/>
          </a:xfrm>
          <a:prstGeom prst="rect">
            <a:avLst/>
          </a:prstGeom>
          <a:noFill/>
          <a:ln w="9525">
            <a:noFill/>
            <a:miter lim="800000"/>
            <a:headEnd/>
            <a:tailEnd/>
          </a:ln>
        </p:spPr>
      </p:pic>
      <p:pic>
        <p:nvPicPr>
          <p:cNvPr id="130054" name="Picture 2"/>
          <p:cNvPicPr>
            <a:picLocks noChangeAspect="1" noChangeArrowheads="1"/>
          </p:cNvPicPr>
          <p:nvPr/>
        </p:nvPicPr>
        <p:blipFill>
          <a:blip r:embed="rId3" cstate="print"/>
          <a:srcRect/>
          <a:stretch>
            <a:fillRect/>
          </a:stretch>
        </p:blipFill>
        <p:spPr bwMode="auto">
          <a:xfrm>
            <a:off x="2438400" y="5382765"/>
            <a:ext cx="7315200" cy="87313"/>
          </a:xfrm>
          <a:prstGeom prst="rect">
            <a:avLst/>
          </a:prstGeom>
          <a:noFill/>
          <a:ln w="9525">
            <a:noFill/>
            <a:miter lim="800000"/>
            <a:headEnd/>
            <a:tailEnd/>
          </a:ln>
        </p:spPr>
      </p:pic>
      <p:sp>
        <p:nvSpPr>
          <p:cNvPr id="8" name="TextBox 7"/>
          <p:cNvSpPr txBox="1"/>
          <p:nvPr/>
        </p:nvSpPr>
        <p:spPr>
          <a:xfrm>
            <a:off x="3810000" y="732366"/>
            <a:ext cx="5257800" cy="769441"/>
          </a:xfrm>
          <a:prstGeom prst="rect">
            <a:avLst/>
          </a:prstGeom>
          <a:noFill/>
        </p:spPr>
        <p:txBody>
          <a:bodyPr wrap="square" rtlCol="0">
            <a:spAutoFit/>
          </a:bodyPr>
          <a:lstStyle/>
          <a:p>
            <a:r>
              <a:rPr lang="en-US" altLang="en-US" sz="4400" b="1" dirty="0">
                <a:latin typeface="+mj-lt"/>
              </a:rPr>
              <a:t>Learning Objective</a:t>
            </a:r>
            <a:endParaRPr lang="en-US" sz="4400" dirty="0">
              <a:latin typeface="+mj-lt"/>
            </a:endParaRPr>
          </a:p>
        </p:txBody>
      </p:sp>
      <p:sp>
        <p:nvSpPr>
          <p:cNvPr id="3" name="TextBox 2">
            <a:extLst>
              <a:ext uri="{FF2B5EF4-FFF2-40B4-BE49-F238E27FC236}">
                <a16:creationId xmlns:a16="http://schemas.microsoft.com/office/drawing/2014/main" id="{3AB9F1F9-4304-7D50-5FEB-3945946E7D4C}"/>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9D501019-719A-17FF-0BA6-40509FCC5C71}"/>
              </a:ext>
            </a:extLst>
          </p:cNvPr>
          <p:cNvSpPr/>
          <p:nvPr/>
        </p:nvSpPr>
        <p:spPr>
          <a:xfrm>
            <a:off x="762000" y="64770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1267" name="Oval 3"/>
          <p:cNvSpPr>
            <a:spLocks noChangeArrowheads="1"/>
          </p:cNvSpPr>
          <p:nvPr/>
        </p:nvSpPr>
        <p:spPr bwMode="auto">
          <a:xfrm>
            <a:off x="4665663" y="1679576"/>
            <a:ext cx="2768600" cy="1368425"/>
          </a:xfrm>
          <a:prstGeom prst="ellipse">
            <a:avLst/>
          </a:prstGeom>
          <a:solidFill>
            <a:schemeClr val="accent5">
              <a:lumMod val="40000"/>
              <a:lumOff val="60000"/>
            </a:schemeClr>
          </a:solidFill>
          <a:ln w="12700">
            <a:solidFill>
              <a:schemeClr val="tx1"/>
            </a:solidFill>
            <a:round/>
            <a:headEnd/>
            <a:tailEnd/>
          </a:ln>
          <a:effectLst>
            <a:outerShdw blurRad="50800" dist="38100" dir="2700000" algn="tl" rotWithShape="0">
              <a:prstClr val="black">
                <a:alpha val="40000"/>
              </a:prstClr>
            </a:outerShdw>
          </a:effectLst>
        </p:spPr>
        <p:txBody>
          <a:bodyPr lIns="90488" tIns="44450" rIns="90488" bIns="44450" anchor="ctr"/>
          <a:lstStyle/>
          <a:p>
            <a:pPr algn="ctr">
              <a:defRPr/>
            </a:pPr>
            <a:r>
              <a:rPr lang="en-US" sz="2400" dirty="0">
                <a:solidFill>
                  <a:schemeClr val="tx2">
                    <a:lumMod val="50000"/>
                  </a:schemeClr>
                </a:solidFill>
                <a:latin typeface="Arial" charset="0"/>
                <a:ea typeface="ＭＳ Ｐゴシック" pitchFamily="-108" charset="-128"/>
              </a:rPr>
              <a:t>Application of analytical tools</a:t>
            </a:r>
          </a:p>
        </p:txBody>
      </p:sp>
      <p:sp>
        <p:nvSpPr>
          <p:cNvPr id="11268" name="Oval 4"/>
          <p:cNvSpPr>
            <a:spLocks noChangeArrowheads="1"/>
          </p:cNvSpPr>
          <p:nvPr/>
        </p:nvSpPr>
        <p:spPr bwMode="auto">
          <a:xfrm>
            <a:off x="7681914" y="1679576"/>
            <a:ext cx="2820987" cy="1368425"/>
          </a:xfrm>
          <a:prstGeom prst="ellipse">
            <a:avLst/>
          </a:prstGeom>
          <a:solidFill>
            <a:schemeClr val="accent5">
              <a:lumMod val="40000"/>
              <a:lumOff val="60000"/>
            </a:schemeClr>
          </a:solidFill>
          <a:ln w="12700">
            <a:solidFill>
              <a:schemeClr val="tx1"/>
            </a:solidFill>
            <a:round/>
            <a:headEnd/>
            <a:tailEnd/>
          </a:ln>
          <a:effectLst>
            <a:outerShdw blurRad="50800" dist="38100" dir="2700000" algn="tl" rotWithShape="0">
              <a:prstClr val="black">
                <a:alpha val="40000"/>
              </a:prstClr>
            </a:outerShdw>
          </a:effectLst>
        </p:spPr>
        <p:txBody>
          <a:bodyPr lIns="90488" tIns="44450" rIns="90488" bIns="44450" anchor="ctr"/>
          <a:lstStyle/>
          <a:p>
            <a:pPr algn="ctr">
              <a:defRPr/>
            </a:pPr>
            <a:r>
              <a:rPr lang="en-US" sz="2400" dirty="0">
                <a:solidFill>
                  <a:schemeClr val="tx2">
                    <a:lumMod val="50000"/>
                  </a:schemeClr>
                </a:solidFill>
                <a:latin typeface="Arial" charset="0"/>
                <a:ea typeface="ＭＳ Ｐゴシック" pitchFamily="-108" charset="-128"/>
              </a:rPr>
              <a:t>Involves transforming data</a:t>
            </a:r>
          </a:p>
        </p:txBody>
      </p:sp>
      <p:sp>
        <p:nvSpPr>
          <p:cNvPr id="11269" name="Oval 5"/>
          <p:cNvSpPr>
            <a:spLocks noChangeArrowheads="1"/>
          </p:cNvSpPr>
          <p:nvPr/>
        </p:nvSpPr>
        <p:spPr bwMode="auto">
          <a:xfrm>
            <a:off x="1598614" y="1679576"/>
            <a:ext cx="2820987" cy="1368425"/>
          </a:xfrm>
          <a:prstGeom prst="ellipse">
            <a:avLst/>
          </a:prstGeom>
          <a:solidFill>
            <a:schemeClr val="accent5">
              <a:lumMod val="40000"/>
              <a:lumOff val="60000"/>
            </a:schemeClr>
          </a:solidFill>
          <a:ln w="12700">
            <a:solidFill>
              <a:schemeClr val="tx1"/>
            </a:solidFill>
            <a:round/>
            <a:headEnd/>
            <a:tailEnd/>
          </a:ln>
          <a:effectLst>
            <a:outerShdw blurRad="50800" dist="38100" dir="2700000" algn="tl" rotWithShape="0">
              <a:prstClr val="black">
                <a:alpha val="40000"/>
              </a:prstClr>
            </a:outerShdw>
          </a:effectLst>
        </p:spPr>
        <p:txBody>
          <a:bodyPr lIns="90488" tIns="44450" rIns="90488" bIns="44450" anchor="ctr"/>
          <a:lstStyle/>
          <a:p>
            <a:pPr algn="ctr">
              <a:defRPr/>
            </a:pPr>
            <a:r>
              <a:rPr lang="en-US" sz="2400" dirty="0">
                <a:solidFill>
                  <a:schemeClr val="tx2">
                    <a:lumMod val="50000"/>
                  </a:schemeClr>
                </a:solidFill>
                <a:latin typeface="Arial" charset="0"/>
                <a:ea typeface="ＭＳ Ｐゴシック" pitchFamily="-108" charset="-128"/>
              </a:rPr>
              <a:t>Reduces uncertainty</a:t>
            </a:r>
          </a:p>
        </p:txBody>
      </p:sp>
      <p:sp>
        <p:nvSpPr>
          <p:cNvPr id="59397" name="Rectangle 6"/>
          <p:cNvSpPr>
            <a:spLocks noGrp="1" noChangeArrowheads="1"/>
          </p:cNvSpPr>
          <p:nvPr>
            <p:ph type="title"/>
          </p:nvPr>
        </p:nvSpPr>
        <p:spPr>
          <a:xfrm>
            <a:off x="1981200" y="533400"/>
            <a:ext cx="8229600" cy="990600"/>
          </a:xfrm>
        </p:spPr>
        <p:txBody>
          <a:bodyPr/>
          <a:lstStyle/>
          <a:p>
            <a:r>
              <a:rPr lang="en-US" altLang="en-US" b="1" dirty="0"/>
              <a:t>Basics of Analysis</a:t>
            </a:r>
          </a:p>
        </p:txBody>
      </p:sp>
      <p:sp>
        <p:nvSpPr>
          <p:cNvPr id="8" name="Rectangle 6"/>
          <p:cNvSpPr>
            <a:spLocks noChangeArrowheads="1"/>
          </p:cNvSpPr>
          <p:nvPr/>
        </p:nvSpPr>
        <p:spPr bwMode="auto">
          <a:xfrm>
            <a:off x="2586038" y="3267076"/>
            <a:ext cx="7015162" cy="950913"/>
          </a:xfrm>
          <a:prstGeom prst="rect">
            <a:avLst/>
          </a:prstGeom>
          <a:solidFill>
            <a:schemeClr val="accent6">
              <a:lumMod val="60000"/>
              <a:lumOff val="40000"/>
            </a:schemeClr>
          </a:solidFill>
          <a:ln w="12700">
            <a:solidFill>
              <a:schemeClr val="accent2">
                <a:lumMod val="50000"/>
              </a:schemeClr>
            </a:solidFill>
            <a:miter lim="800000"/>
            <a:headEnd/>
            <a:tailEnd/>
          </a:ln>
          <a:effectLst>
            <a:outerShdw blurRad="50800" dist="38100" dir="2700000" algn="tl" rotWithShape="0">
              <a:prstClr val="black">
                <a:alpha val="40000"/>
              </a:prstClr>
            </a:outerShdw>
          </a:effectLst>
        </p:spPr>
        <p:txBody>
          <a:bodyPr lIns="90488" tIns="44450" rIns="90488" bIns="44450">
            <a:spAutoFit/>
          </a:bodyPr>
          <a:lstStyle/>
          <a:p>
            <a:pPr algn="ctr">
              <a:spcBef>
                <a:spcPct val="50000"/>
              </a:spcBef>
              <a:defRPr/>
            </a:pPr>
            <a:r>
              <a:rPr lang="en-US" sz="2800" dirty="0">
                <a:solidFill>
                  <a:schemeClr val="accent2">
                    <a:lumMod val="50000"/>
                  </a:schemeClr>
                </a:solidFill>
                <a:latin typeface="Arial" charset="0"/>
                <a:ea typeface="ＭＳ Ｐゴシック" pitchFamily="-108" charset="-128"/>
              </a:rPr>
              <a:t>Financial statement analysis helps users make better decisions.</a:t>
            </a:r>
          </a:p>
        </p:txBody>
      </p:sp>
      <p:sp>
        <p:nvSpPr>
          <p:cNvPr id="13" name="Rectangle 4"/>
          <p:cNvSpPr>
            <a:spLocks noChangeArrowheads="1"/>
          </p:cNvSpPr>
          <p:nvPr/>
        </p:nvSpPr>
        <p:spPr bwMode="auto">
          <a:xfrm>
            <a:off x="1981201" y="4452938"/>
            <a:ext cx="3122613" cy="1566862"/>
          </a:xfrm>
          <a:prstGeom prst="rect">
            <a:avLst/>
          </a:prstGeom>
          <a:noFill/>
          <a:ln w="12700">
            <a:noFill/>
            <a:miter lim="800000"/>
            <a:headEnd/>
            <a:tailEnd/>
          </a:ln>
          <a:effectLst/>
        </p:spPr>
        <p:txBody>
          <a:bodyPr lIns="90488" tIns="44450" rIns="90488" bIns="44450">
            <a:spAutoFit/>
          </a:bodyPr>
          <a:lstStyle/>
          <a:p>
            <a:pPr algn="ctr">
              <a:spcBef>
                <a:spcPct val="50000"/>
              </a:spcBef>
              <a:defRPr/>
            </a:pPr>
            <a:r>
              <a:rPr lang="en-US" sz="2400" u="sng" dirty="0">
                <a:solidFill>
                  <a:schemeClr val="tx2">
                    <a:lumMod val="50000"/>
                  </a:schemeClr>
                </a:solidFill>
                <a:latin typeface="Arial" charset="0"/>
                <a:ea typeface="ＭＳ Ｐゴシック" pitchFamily="-108" charset="-128"/>
              </a:rPr>
              <a:t>Internal Users</a:t>
            </a:r>
            <a:br>
              <a:rPr lang="en-US" sz="2400" b="1" u="sng" dirty="0">
                <a:solidFill>
                  <a:schemeClr val="accent2">
                    <a:lumMod val="50000"/>
                  </a:schemeClr>
                </a:solidFill>
                <a:latin typeface="Arial" charset="0"/>
                <a:ea typeface="ＭＳ Ｐゴシック" pitchFamily="-108" charset="-128"/>
              </a:rPr>
            </a:br>
            <a:r>
              <a:rPr lang="en-US" sz="2400" dirty="0">
                <a:solidFill>
                  <a:schemeClr val="accent2">
                    <a:lumMod val="50000"/>
                  </a:schemeClr>
                </a:solidFill>
                <a:latin typeface="Arial" charset="0"/>
                <a:ea typeface="ＭＳ Ｐゴシック" pitchFamily="-108" charset="-128"/>
              </a:rPr>
              <a:t>Managers</a:t>
            </a:r>
            <a:br>
              <a:rPr lang="en-US" sz="2400" dirty="0">
                <a:solidFill>
                  <a:schemeClr val="accent2">
                    <a:lumMod val="50000"/>
                  </a:schemeClr>
                </a:solidFill>
                <a:latin typeface="Arial" charset="0"/>
                <a:ea typeface="ＭＳ Ｐゴシック" pitchFamily="-108" charset="-128"/>
              </a:rPr>
            </a:br>
            <a:r>
              <a:rPr lang="en-US" sz="2400" dirty="0">
                <a:solidFill>
                  <a:schemeClr val="accent2">
                    <a:lumMod val="50000"/>
                  </a:schemeClr>
                </a:solidFill>
                <a:latin typeface="Arial" charset="0"/>
                <a:ea typeface="ＭＳ Ｐゴシック" pitchFamily="-108" charset="-128"/>
              </a:rPr>
              <a:t>Officers</a:t>
            </a:r>
            <a:br>
              <a:rPr lang="en-US" sz="2400" dirty="0">
                <a:solidFill>
                  <a:schemeClr val="accent2">
                    <a:lumMod val="50000"/>
                  </a:schemeClr>
                </a:solidFill>
                <a:latin typeface="Arial" charset="0"/>
                <a:ea typeface="ＭＳ Ｐゴシック" pitchFamily="-108" charset="-128"/>
              </a:rPr>
            </a:br>
            <a:r>
              <a:rPr lang="en-US" sz="2400" dirty="0">
                <a:solidFill>
                  <a:schemeClr val="accent2">
                    <a:lumMod val="50000"/>
                  </a:schemeClr>
                </a:solidFill>
                <a:latin typeface="Arial" charset="0"/>
                <a:ea typeface="ＭＳ Ｐゴシック" pitchFamily="-108" charset="-128"/>
              </a:rPr>
              <a:t>Internal Auditors</a:t>
            </a:r>
          </a:p>
        </p:txBody>
      </p:sp>
      <p:sp>
        <p:nvSpPr>
          <p:cNvPr id="14" name="Rectangle 5"/>
          <p:cNvSpPr>
            <a:spLocks noChangeArrowheads="1"/>
          </p:cNvSpPr>
          <p:nvPr/>
        </p:nvSpPr>
        <p:spPr bwMode="auto">
          <a:xfrm>
            <a:off x="7772401" y="4452938"/>
            <a:ext cx="2435225" cy="1566862"/>
          </a:xfrm>
          <a:prstGeom prst="rect">
            <a:avLst/>
          </a:prstGeom>
          <a:noFill/>
          <a:ln w="12700">
            <a:noFill/>
            <a:miter lim="800000"/>
            <a:headEnd/>
            <a:tailEnd/>
          </a:ln>
          <a:effectLst/>
        </p:spPr>
        <p:txBody>
          <a:bodyPr lIns="90488" tIns="44450" rIns="90488" bIns="44450">
            <a:spAutoFit/>
          </a:bodyPr>
          <a:lstStyle/>
          <a:p>
            <a:pPr algn="ctr">
              <a:spcBef>
                <a:spcPct val="50000"/>
              </a:spcBef>
              <a:defRPr/>
            </a:pPr>
            <a:r>
              <a:rPr lang="en-US" sz="2400" u="sng" dirty="0">
                <a:solidFill>
                  <a:schemeClr val="tx2">
                    <a:lumMod val="50000"/>
                  </a:schemeClr>
                </a:solidFill>
                <a:latin typeface="Arial" charset="0"/>
                <a:ea typeface="ＭＳ Ｐゴシック" pitchFamily="-108" charset="-128"/>
              </a:rPr>
              <a:t>External Users</a:t>
            </a:r>
            <a:br>
              <a:rPr lang="en-US" sz="2400" u="sng" dirty="0">
                <a:latin typeface="Arial" charset="0"/>
                <a:ea typeface="ＭＳ Ｐゴシック" pitchFamily="-108" charset="-128"/>
              </a:rPr>
            </a:br>
            <a:r>
              <a:rPr lang="en-US" sz="2400" dirty="0">
                <a:solidFill>
                  <a:schemeClr val="accent2">
                    <a:lumMod val="50000"/>
                  </a:schemeClr>
                </a:solidFill>
                <a:latin typeface="Arial" charset="0"/>
                <a:ea typeface="ＭＳ Ｐゴシック" pitchFamily="-108" charset="-128"/>
              </a:rPr>
              <a:t>Shareholders</a:t>
            </a:r>
            <a:br>
              <a:rPr lang="en-US" sz="2400" dirty="0">
                <a:solidFill>
                  <a:schemeClr val="accent2">
                    <a:lumMod val="50000"/>
                  </a:schemeClr>
                </a:solidFill>
                <a:latin typeface="Arial" charset="0"/>
                <a:ea typeface="ＭＳ Ｐゴシック" pitchFamily="-108" charset="-128"/>
              </a:rPr>
            </a:br>
            <a:r>
              <a:rPr lang="en-US" sz="2400" dirty="0">
                <a:solidFill>
                  <a:schemeClr val="accent2">
                    <a:lumMod val="50000"/>
                  </a:schemeClr>
                </a:solidFill>
                <a:latin typeface="Arial" charset="0"/>
                <a:ea typeface="ＭＳ Ｐゴシック" pitchFamily="-108" charset="-128"/>
              </a:rPr>
              <a:t>Lenders</a:t>
            </a:r>
            <a:br>
              <a:rPr lang="en-US" sz="2400" dirty="0">
                <a:solidFill>
                  <a:schemeClr val="accent2">
                    <a:lumMod val="50000"/>
                  </a:schemeClr>
                </a:solidFill>
                <a:latin typeface="Arial" charset="0"/>
                <a:ea typeface="ＭＳ Ｐゴシック" pitchFamily="-108" charset="-128"/>
              </a:rPr>
            </a:br>
            <a:r>
              <a:rPr lang="en-US" sz="2400" dirty="0">
                <a:solidFill>
                  <a:schemeClr val="accent2">
                    <a:lumMod val="50000"/>
                  </a:schemeClr>
                </a:solidFill>
                <a:latin typeface="Arial" charset="0"/>
                <a:ea typeface="ＭＳ Ｐゴシック" pitchFamily="-108" charset="-128"/>
              </a:rPr>
              <a:t>Suppliers</a:t>
            </a:r>
            <a:endParaRPr lang="en-US" sz="2400" u="sng" dirty="0">
              <a:solidFill>
                <a:schemeClr val="accent2">
                  <a:lumMod val="50000"/>
                </a:schemeClr>
              </a:solidFill>
              <a:latin typeface="Arial" charset="0"/>
              <a:ea typeface="ＭＳ Ｐゴシック" pitchFamily="-108" charset="-128"/>
            </a:endParaRPr>
          </a:p>
        </p:txBody>
      </p:sp>
      <p:pic>
        <p:nvPicPr>
          <p:cNvPr id="34822" name="Picture 6" descr="C:\Documents and Settings\Administrator\Local Settings\Temporary Internet Files\Content.IE5\MHAZ6UUP\MCj02955380000[1].wmf"/>
          <p:cNvPicPr>
            <a:picLocks noChangeAspect="1" noChangeArrowheads="1"/>
          </p:cNvPicPr>
          <p:nvPr/>
        </p:nvPicPr>
        <p:blipFill>
          <a:blip r:embed="rId3" cstate="print"/>
          <a:srcRect/>
          <a:stretch>
            <a:fillRect/>
          </a:stretch>
        </p:blipFill>
        <p:spPr bwMode="auto">
          <a:xfrm>
            <a:off x="5111750" y="4724401"/>
            <a:ext cx="1974850" cy="1312863"/>
          </a:xfrm>
          <a:prstGeom prst="rect">
            <a:avLst/>
          </a:prstGeom>
          <a:ln>
            <a:noFill/>
          </a:ln>
          <a:effectLst>
            <a:outerShdw blurRad="292100" dist="139700" dir="2700000" algn="tl" rotWithShape="0">
              <a:srgbClr val="333333">
                <a:alpha val="65000"/>
              </a:srgbClr>
            </a:outerShdw>
          </a:effectLst>
        </p:spPr>
      </p:pic>
      <p:sp>
        <p:nvSpPr>
          <p:cNvPr id="3" name="TextBox 2">
            <a:extLst>
              <a:ext uri="{FF2B5EF4-FFF2-40B4-BE49-F238E27FC236}">
                <a16:creationId xmlns:a16="http://schemas.microsoft.com/office/drawing/2014/main" id="{8109F5C6-6C8D-E9BD-FA7B-2768B12C475F}"/>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cSld>
  <p:clrMapOvr>
    <a:masterClrMapping/>
  </p:clrMapOvr>
  <p:transition>
    <p:zoom/>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4" fill="hold" grpId="0" nodeType="afterEffect">
                                  <p:stCondLst>
                                    <p:cond delay="0"/>
                                  </p:stCondLst>
                                  <p:childTnLst>
                                    <p:set>
                                      <p:cBhvr>
                                        <p:cTn id="6" dur="1" fill="hold">
                                          <p:stCondLst>
                                            <p:cond delay="0"/>
                                          </p:stCondLst>
                                        </p:cTn>
                                        <p:tgtEl>
                                          <p:spTgt spid="11269"/>
                                        </p:tgtEl>
                                        <p:attrNameLst>
                                          <p:attrName>style.visibility</p:attrName>
                                        </p:attrNameLst>
                                      </p:cBhvr>
                                      <p:to>
                                        <p:strVal val="visible"/>
                                      </p:to>
                                    </p:set>
                                    <p:anim calcmode="lin" valueType="num">
                                      <p:cBhvr additive="base">
                                        <p:cTn id="7" dur="500" fill="hold"/>
                                        <p:tgtEl>
                                          <p:spTgt spid="11269"/>
                                        </p:tgtEl>
                                        <p:attrNameLst>
                                          <p:attrName>ppt_x</p:attrName>
                                        </p:attrNameLst>
                                      </p:cBhvr>
                                      <p:tavLst>
                                        <p:tav tm="0">
                                          <p:val>
                                            <p:strVal val="#ppt_x"/>
                                          </p:val>
                                        </p:tav>
                                        <p:tav tm="100000">
                                          <p:val>
                                            <p:strVal val="#ppt_x"/>
                                          </p:val>
                                        </p:tav>
                                      </p:tavLst>
                                    </p:anim>
                                    <p:anim calcmode="lin" valueType="num">
                                      <p:cBhvr additive="base">
                                        <p:cTn id="8" dur="500" fill="hold"/>
                                        <p:tgtEl>
                                          <p:spTgt spid="11269"/>
                                        </p:tgtEl>
                                        <p:attrNameLst>
                                          <p:attrName>ppt_y</p:attrName>
                                        </p:attrNameLst>
                                      </p:cBhvr>
                                      <p:tavLst>
                                        <p:tav tm="0">
                                          <p:val>
                                            <p:strVal val="1+#ppt_h/2"/>
                                          </p:val>
                                        </p:tav>
                                        <p:tav tm="100000">
                                          <p:val>
                                            <p:strVal val="#ppt_y"/>
                                          </p:val>
                                        </p:tav>
                                      </p:tavLst>
                                    </p:anim>
                                  </p:childTnLst>
                                </p:cTn>
                              </p:par>
                            </p:childTnLst>
                          </p:cTn>
                        </p:par>
                        <p:par>
                          <p:cTn id="9" fill="hold" nodeType="afterGroup">
                            <p:stCondLst>
                              <p:cond delay="500"/>
                            </p:stCondLst>
                            <p:childTnLst>
                              <p:par>
                                <p:cTn id="10" presetID="2" presetClass="entr" presetSubtype="1" fill="hold" grpId="0" nodeType="afterEffect">
                                  <p:stCondLst>
                                    <p:cond delay="0"/>
                                  </p:stCondLst>
                                  <p:childTnLst>
                                    <p:set>
                                      <p:cBhvr>
                                        <p:cTn id="11" dur="1" fill="hold">
                                          <p:stCondLst>
                                            <p:cond delay="0"/>
                                          </p:stCondLst>
                                        </p:cTn>
                                        <p:tgtEl>
                                          <p:spTgt spid="11267"/>
                                        </p:tgtEl>
                                        <p:attrNameLst>
                                          <p:attrName>style.visibility</p:attrName>
                                        </p:attrNameLst>
                                      </p:cBhvr>
                                      <p:to>
                                        <p:strVal val="visible"/>
                                      </p:to>
                                    </p:set>
                                    <p:anim calcmode="lin" valueType="num">
                                      <p:cBhvr additive="base">
                                        <p:cTn id="12" dur="500" fill="hold"/>
                                        <p:tgtEl>
                                          <p:spTgt spid="11267"/>
                                        </p:tgtEl>
                                        <p:attrNameLst>
                                          <p:attrName>ppt_x</p:attrName>
                                        </p:attrNameLst>
                                      </p:cBhvr>
                                      <p:tavLst>
                                        <p:tav tm="0">
                                          <p:val>
                                            <p:strVal val="#ppt_x"/>
                                          </p:val>
                                        </p:tav>
                                        <p:tav tm="100000">
                                          <p:val>
                                            <p:strVal val="#ppt_x"/>
                                          </p:val>
                                        </p:tav>
                                      </p:tavLst>
                                    </p:anim>
                                    <p:anim calcmode="lin" valueType="num">
                                      <p:cBhvr additive="base">
                                        <p:cTn id="13" dur="500" fill="hold"/>
                                        <p:tgtEl>
                                          <p:spTgt spid="11267"/>
                                        </p:tgtEl>
                                        <p:attrNameLst>
                                          <p:attrName>ppt_y</p:attrName>
                                        </p:attrNameLst>
                                      </p:cBhvr>
                                      <p:tavLst>
                                        <p:tav tm="0">
                                          <p:val>
                                            <p:strVal val="0-#ppt_h/2"/>
                                          </p:val>
                                        </p:tav>
                                        <p:tav tm="100000">
                                          <p:val>
                                            <p:strVal val="#ppt_y"/>
                                          </p:val>
                                        </p:tav>
                                      </p:tavLst>
                                    </p:anim>
                                  </p:childTnLst>
                                </p:cTn>
                              </p:par>
                            </p:childTnLst>
                          </p:cTn>
                        </p:par>
                        <p:par>
                          <p:cTn id="14" fill="hold" nodeType="afterGroup">
                            <p:stCondLst>
                              <p:cond delay="1000"/>
                            </p:stCondLst>
                            <p:childTnLst>
                              <p:par>
                                <p:cTn id="15" presetID="2" presetClass="entr" presetSubtype="4" fill="hold" grpId="0" nodeType="afterEffect">
                                  <p:stCondLst>
                                    <p:cond delay="0"/>
                                  </p:stCondLst>
                                  <p:childTnLst>
                                    <p:set>
                                      <p:cBhvr>
                                        <p:cTn id="16" dur="1" fill="hold">
                                          <p:stCondLst>
                                            <p:cond delay="0"/>
                                          </p:stCondLst>
                                        </p:cTn>
                                        <p:tgtEl>
                                          <p:spTgt spid="11268"/>
                                        </p:tgtEl>
                                        <p:attrNameLst>
                                          <p:attrName>style.visibility</p:attrName>
                                        </p:attrNameLst>
                                      </p:cBhvr>
                                      <p:to>
                                        <p:strVal val="visible"/>
                                      </p:to>
                                    </p:set>
                                    <p:anim calcmode="lin" valueType="num">
                                      <p:cBhvr additive="base">
                                        <p:cTn id="17" dur="500" fill="hold"/>
                                        <p:tgtEl>
                                          <p:spTgt spid="11268"/>
                                        </p:tgtEl>
                                        <p:attrNameLst>
                                          <p:attrName>ppt_x</p:attrName>
                                        </p:attrNameLst>
                                      </p:cBhvr>
                                      <p:tavLst>
                                        <p:tav tm="0">
                                          <p:val>
                                            <p:strVal val="#ppt_x"/>
                                          </p:val>
                                        </p:tav>
                                        <p:tav tm="100000">
                                          <p:val>
                                            <p:strVal val="#ppt_x"/>
                                          </p:val>
                                        </p:tav>
                                      </p:tavLst>
                                    </p:anim>
                                    <p:anim calcmode="lin" valueType="num">
                                      <p:cBhvr additive="base">
                                        <p:cTn id="18" dur="500" fill="hold"/>
                                        <p:tgtEl>
                                          <p:spTgt spid="11268"/>
                                        </p:tgtEl>
                                        <p:attrNameLst>
                                          <p:attrName>ppt_y</p:attrName>
                                        </p:attrNameLst>
                                      </p:cBhvr>
                                      <p:tavLst>
                                        <p:tav tm="0">
                                          <p:val>
                                            <p:strVal val="1+#ppt_h/2"/>
                                          </p:val>
                                        </p:tav>
                                        <p:tav tm="100000">
                                          <p:val>
                                            <p:strVal val="#ppt_y"/>
                                          </p:val>
                                        </p:tav>
                                      </p:tavLst>
                                    </p:anim>
                                  </p:childTnLst>
                                </p:cTn>
                              </p:par>
                            </p:childTnLst>
                          </p:cTn>
                        </p:par>
                        <p:par>
                          <p:cTn id="19" fill="hold" nodeType="afterGroup">
                            <p:stCondLst>
                              <p:cond delay="1500"/>
                            </p:stCondLst>
                            <p:childTnLst>
                              <p:par>
                                <p:cTn id="20" presetID="22" presetClass="entr" presetSubtype="8" fill="hold" grpId="0" nodeType="afterEffect">
                                  <p:stCondLst>
                                    <p:cond delay="0"/>
                                  </p:stCondLst>
                                  <p:childTnLst>
                                    <p:set>
                                      <p:cBhvr>
                                        <p:cTn id="21" dur="1" fill="hold">
                                          <p:stCondLst>
                                            <p:cond delay="0"/>
                                          </p:stCondLst>
                                        </p:cTn>
                                        <p:tgtEl>
                                          <p:spTgt spid="8"/>
                                        </p:tgtEl>
                                        <p:attrNameLst>
                                          <p:attrName>style.visibility</p:attrName>
                                        </p:attrNameLst>
                                      </p:cBhvr>
                                      <p:to>
                                        <p:strVal val="visible"/>
                                      </p:to>
                                    </p:set>
                                    <p:animEffect transition="in" filter="wipe(left)">
                                      <p:cBhvr>
                                        <p:cTn id="22" dur="500"/>
                                        <p:tgtEl>
                                          <p:spTgt spid="8"/>
                                        </p:tgtEl>
                                      </p:cBhvr>
                                    </p:animEffect>
                                  </p:childTnLst>
                                </p:cTn>
                              </p:par>
                            </p:childTnLst>
                          </p:cTn>
                        </p:par>
                        <p:par>
                          <p:cTn id="23" fill="hold" nodeType="afterGroup">
                            <p:stCondLst>
                              <p:cond delay="2000"/>
                            </p:stCondLst>
                            <p:childTnLst>
                              <p:par>
                                <p:cTn id="24" presetID="22" presetClass="entr" presetSubtype="1" fill="hold" grpId="0" nodeType="afterEffect">
                                  <p:stCondLst>
                                    <p:cond delay="0"/>
                                  </p:stCondLst>
                                  <p:childTnLst>
                                    <p:set>
                                      <p:cBhvr>
                                        <p:cTn id="25" dur="1" fill="hold">
                                          <p:stCondLst>
                                            <p:cond delay="0"/>
                                          </p:stCondLst>
                                        </p:cTn>
                                        <p:tgtEl>
                                          <p:spTgt spid="13"/>
                                        </p:tgtEl>
                                        <p:attrNameLst>
                                          <p:attrName>style.visibility</p:attrName>
                                        </p:attrNameLst>
                                      </p:cBhvr>
                                      <p:to>
                                        <p:strVal val="visible"/>
                                      </p:to>
                                    </p:set>
                                    <p:animEffect transition="in" filter="wipe(up)">
                                      <p:cBhvr>
                                        <p:cTn id="26" dur="500"/>
                                        <p:tgtEl>
                                          <p:spTgt spid="13"/>
                                        </p:tgtEl>
                                      </p:cBhvr>
                                    </p:animEffect>
                                  </p:childTnLst>
                                </p:cTn>
                              </p:par>
                              <p:par>
                                <p:cTn id="27" presetID="22" presetClass="entr" presetSubtype="1" fill="hold" grpId="0" nodeType="withEffect">
                                  <p:stCondLst>
                                    <p:cond delay="0"/>
                                  </p:stCondLst>
                                  <p:childTnLst>
                                    <p:set>
                                      <p:cBhvr>
                                        <p:cTn id="28" dur="1" fill="hold">
                                          <p:stCondLst>
                                            <p:cond delay="0"/>
                                          </p:stCondLst>
                                        </p:cTn>
                                        <p:tgtEl>
                                          <p:spTgt spid="14"/>
                                        </p:tgtEl>
                                        <p:attrNameLst>
                                          <p:attrName>style.visibility</p:attrName>
                                        </p:attrNameLst>
                                      </p:cBhvr>
                                      <p:to>
                                        <p:strVal val="visible"/>
                                      </p:to>
                                    </p:set>
                                    <p:animEffect transition="in" filter="wipe(up)">
                                      <p:cBhvr>
                                        <p:cTn id="29" dur="500"/>
                                        <p:tgtEl>
                                          <p:spTgt spid="14"/>
                                        </p:tgtEl>
                                      </p:cBhvr>
                                    </p:animEffect>
                                  </p:childTnLst>
                                </p:cTn>
                              </p:par>
                              <p:par>
                                <p:cTn id="30" presetID="9" presetClass="entr" presetSubtype="0" fill="hold" nodeType="withEffect">
                                  <p:stCondLst>
                                    <p:cond delay="0"/>
                                  </p:stCondLst>
                                  <p:childTnLst>
                                    <p:set>
                                      <p:cBhvr>
                                        <p:cTn id="31" dur="1" fill="hold">
                                          <p:stCondLst>
                                            <p:cond delay="0"/>
                                          </p:stCondLst>
                                        </p:cTn>
                                        <p:tgtEl>
                                          <p:spTgt spid="34822"/>
                                        </p:tgtEl>
                                        <p:attrNameLst>
                                          <p:attrName>style.visibility</p:attrName>
                                        </p:attrNameLst>
                                      </p:cBhvr>
                                      <p:to>
                                        <p:strVal val="visible"/>
                                      </p:to>
                                    </p:set>
                                    <p:animEffect transition="in" filter="dissolve">
                                      <p:cBhvr>
                                        <p:cTn id="32" dur="500"/>
                                        <p:tgtEl>
                                          <p:spTgt spid="348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267" grpId="0" animBg="1" autoUpdateAnimBg="0"/>
      <p:bldP spid="11268" grpId="0" animBg="1" autoUpdateAnimBg="0"/>
      <p:bldP spid="11269" grpId="0" animBg="1" autoUpdateAnimBg="0"/>
      <p:bldP spid="8" grpId="0" animBg="1"/>
      <p:bldP spid="13" grpId="0"/>
      <p:bldP spid="14"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239C4C9B-3AA2-57F8-61F9-27D4ADCBD6EC}"/>
              </a:ext>
            </a:extLst>
          </p:cNvPr>
          <p:cNvSpPr/>
          <p:nvPr/>
        </p:nvSpPr>
        <p:spPr>
          <a:xfrm>
            <a:off x="762000" y="64770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2" name="Title 1">
            <a:extLst>
              <a:ext uri="{FF2B5EF4-FFF2-40B4-BE49-F238E27FC236}">
                <a16:creationId xmlns:a16="http://schemas.microsoft.com/office/drawing/2014/main" id="{87A69E6F-D547-FA32-6D3B-6D483CC1DBC6}"/>
              </a:ext>
            </a:extLst>
          </p:cNvPr>
          <p:cNvSpPr>
            <a:spLocks noGrp="1"/>
          </p:cNvSpPr>
          <p:nvPr>
            <p:ph type="title"/>
          </p:nvPr>
        </p:nvSpPr>
        <p:spPr/>
        <p:txBody>
          <a:bodyPr/>
          <a:lstStyle/>
          <a:p>
            <a:r>
              <a:rPr lang="en-US" altLang="en-US" b="1" dirty="0"/>
              <a:t>Basics of Analysis</a:t>
            </a:r>
            <a:endParaRPr lang="en-EG" dirty="0"/>
          </a:p>
        </p:txBody>
      </p:sp>
      <p:sp>
        <p:nvSpPr>
          <p:cNvPr id="4" name="TextBox 3">
            <a:extLst>
              <a:ext uri="{FF2B5EF4-FFF2-40B4-BE49-F238E27FC236}">
                <a16:creationId xmlns:a16="http://schemas.microsoft.com/office/drawing/2014/main" id="{611EA5CA-5140-2B10-B3AA-B99808FAD62E}"/>
              </a:ext>
            </a:extLst>
          </p:cNvPr>
          <p:cNvSpPr txBox="1"/>
          <p:nvPr/>
        </p:nvSpPr>
        <p:spPr>
          <a:xfrm>
            <a:off x="1436915" y="1445663"/>
            <a:ext cx="8977746" cy="4524315"/>
          </a:xfrm>
          <a:prstGeom prst="rect">
            <a:avLst/>
          </a:prstGeom>
          <a:noFill/>
        </p:spPr>
        <p:txBody>
          <a:bodyPr wrap="square">
            <a:spAutoFit/>
          </a:bodyPr>
          <a:lstStyle/>
          <a:p>
            <a:pPr algn="just"/>
            <a:r>
              <a:rPr lang="en-EG" sz="3200" dirty="0"/>
              <a:t>Financial market analysis is all about understanding what has happened, what is currently happening, and what will happen in a particular market.</a:t>
            </a:r>
          </a:p>
          <a:p>
            <a:pPr algn="just"/>
            <a:endParaRPr lang="en-EG" sz="3200" dirty="0"/>
          </a:p>
          <a:p>
            <a:pPr algn="just"/>
            <a:r>
              <a:rPr lang="en-US" sz="3200" dirty="0"/>
              <a:t>The evaluation of company performance and financial condition includes evaluation of (1) past and current performance, (2) current financial position, and (3) future performance and risk.</a:t>
            </a:r>
            <a:endParaRPr lang="en-EG" sz="3200" dirty="0"/>
          </a:p>
          <a:p>
            <a:pPr algn="just"/>
            <a:endParaRPr lang="en-EG" sz="3200" dirty="0"/>
          </a:p>
        </p:txBody>
      </p:sp>
      <p:sp>
        <p:nvSpPr>
          <p:cNvPr id="6" name="TextBox 5">
            <a:extLst>
              <a:ext uri="{FF2B5EF4-FFF2-40B4-BE49-F238E27FC236}">
                <a16:creationId xmlns:a16="http://schemas.microsoft.com/office/drawing/2014/main" id="{2C4CD6F6-DA46-87F4-5775-8EB8996BBF1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176434176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DE40706B-3356-356F-F8B2-5F00C1B72EA7}"/>
              </a:ext>
            </a:extLst>
          </p:cNvPr>
          <p:cNvSpPr/>
          <p:nvPr/>
        </p:nvSpPr>
        <p:spPr>
          <a:xfrm>
            <a:off x="762000" y="659575"/>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4" name="TextBox 3">
            <a:extLst>
              <a:ext uri="{FF2B5EF4-FFF2-40B4-BE49-F238E27FC236}">
                <a16:creationId xmlns:a16="http://schemas.microsoft.com/office/drawing/2014/main" id="{FEAFCBD4-4EEA-B63E-A6C9-7E3A69454523}"/>
              </a:ext>
            </a:extLst>
          </p:cNvPr>
          <p:cNvSpPr txBox="1"/>
          <p:nvPr/>
        </p:nvSpPr>
        <p:spPr>
          <a:xfrm>
            <a:off x="1258784" y="1913431"/>
            <a:ext cx="9345880" cy="3108543"/>
          </a:xfrm>
          <a:prstGeom prst="rect">
            <a:avLst/>
          </a:prstGeom>
          <a:noFill/>
        </p:spPr>
        <p:txBody>
          <a:bodyPr wrap="square">
            <a:spAutoFit/>
          </a:bodyPr>
          <a:lstStyle/>
          <a:p>
            <a:r>
              <a:rPr lang="en-US" sz="2800" kern="0" dirty="0">
                <a:effectLst/>
                <a:latin typeface="Calibri" panose="020F0502020204030204" pitchFamily="34" charset="0"/>
                <a:ea typeface="Times New Roman" panose="02020603050405020304" pitchFamily="18" charset="0"/>
                <a:cs typeface="Arial" panose="020B0604020202020204" pitchFamily="34" charset="0"/>
              </a:rPr>
              <a:t>One purpose of financial statement analysis for internal users is to provide strategic information to improve company efficiency and effectiveness in providing products and services.</a:t>
            </a:r>
          </a:p>
          <a:p>
            <a:endParaRPr lang="en-US" sz="2800" kern="0" dirty="0">
              <a:latin typeface="Calibri" panose="020F0502020204030204" pitchFamily="34" charset="0"/>
              <a:cs typeface="Arial" panose="020B0604020202020204" pitchFamily="34" charset="0"/>
            </a:endParaRPr>
          </a:p>
          <a:p>
            <a:pPr algn="just"/>
            <a:r>
              <a:rPr lang="en-US" sz="2800" kern="0" dirty="0">
                <a:latin typeface="Calibri" panose="020F0502020204030204" pitchFamily="34" charset="0"/>
                <a:cs typeface="Arial" panose="020B0604020202020204" pitchFamily="34" charset="0"/>
              </a:rPr>
              <a:t>A company’s External Users analyze financial statements to assess future company prospects for making operating decisions.</a:t>
            </a:r>
            <a:r>
              <a:rPr lang="en-EG" sz="2800" kern="0" dirty="0">
                <a:latin typeface="Calibri" panose="020F0502020204030204" pitchFamily="34" charset="0"/>
                <a:cs typeface="Arial" panose="020B0604020202020204" pitchFamily="34" charset="0"/>
              </a:rPr>
              <a:t>  </a:t>
            </a:r>
          </a:p>
        </p:txBody>
      </p:sp>
      <p:sp>
        <p:nvSpPr>
          <p:cNvPr id="6" name="TextBox 5">
            <a:extLst>
              <a:ext uri="{FF2B5EF4-FFF2-40B4-BE49-F238E27FC236}">
                <a16:creationId xmlns:a16="http://schemas.microsoft.com/office/drawing/2014/main" id="{FB225FDD-263A-84A8-350A-16CAD30322F6}"/>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Title 1">
            <a:extLst>
              <a:ext uri="{FF2B5EF4-FFF2-40B4-BE49-F238E27FC236}">
                <a16:creationId xmlns:a16="http://schemas.microsoft.com/office/drawing/2014/main" id="{EF3BED03-739B-8712-D443-46CF0D224DD7}"/>
              </a:ext>
            </a:extLst>
          </p:cNvPr>
          <p:cNvSpPr>
            <a:spLocks noGrp="1"/>
          </p:cNvSpPr>
          <p:nvPr>
            <p:ph type="title"/>
          </p:nvPr>
        </p:nvSpPr>
        <p:spPr>
          <a:xfrm>
            <a:off x="981075" y="706849"/>
            <a:ext cx="10515600" cy="1325563"/>
          </a:xfrm>
        </p:spPr>
        <p:txBody>
          <a:bodyPr/>
          <a:lstStyle/>
          <a:p>
            <a:r>
              <a:rPr lang="en-US" altLang="en-US" b="1" dirty="0"/>
              <a:t>Basics of Analysis</a:t>
            </a:r>
            <a:endParaRPr lang="en-EG" dirty="0"/>
          </a:p>
        </p:txBody>
      </p:sp>
    </p:spTree>
    <p:extLst>
      <p:ext uri="{BB962C8B-B14F-4D97-AF65-F5344CB8AC3E}">
        <p14:creationId xmlns:p14="http://schemas.microsoft.com/office/powerpoint/2010/main" val="110012919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1C334644-6373-D762-4079-28CCB5C6A4A8}"/>
              </a:ext>
            </a:extLst>
          </p:cNvPr>
          <p:cNvSpPr/>
          <p:nvPr/>
        </p:nvSpPr>
        <p:spPr>
          <a:xfrm>
            <a:off x="762000" y="64770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60418" name="Rectangle 6"/>
          <p:cNvSpPr>
            <a:spLocks noGrp="1" noChangeArrowheads="1"/>
          </p:cNvSpPr>
          <p:nvPr>
            <p:ph type="title"/>
          </p:nvPr>
        </p:nvSpPr>
        <p:spPr>
          <a:xfrm>
            <a:off x="1981200" y="533400"/>
            <a:ext cx="8229600" cy="990600"/>
          </a:xfrm>
        </p:spPr>
        <p:txBody>
          <a:bodyPr/>
          <a:lstStyle/>
          <a:p>
            <a:r>
              <a:rPr lang="en-US" altLang="en-US" b="1" dirty="0"/>
              <a:t>Building Blocks of Analysis</a:t>
            </a:r>
          </a:p>
        </p:txBody>
      </p:sp>
      <p:sp>
        <p:nvSpPr>
          <p:cNvPr id="19" name="Cube 18"/>
          <p:cNvSpPr/>
          <p:nvPr/>
        </p:nvSpPr>
        <p:spPr>
          <a:xfrm>
            <a:off x="2895600" y="1676400"/>
            <a:ext cx="2717800" cy="2209800"/>
          </a:xfrm>
          <a:prstGeom prst="cube">
            <a:avLst/>
          </a:prstGeom>
          <a:solidFill>
            <a:schemeClr val="tx2">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sz="2400" b="1" dirty="0">
                <a:solidFill>
                  <a:schemeClr val="tx1"/>
                </a:solidFill>
                <a:latin typeface="Arial" pitchFamily="34" charset="0"/>
                <a:cs typeface="Arial" pitchFamily="34" charset="0"/>
              </a:rPr>
              <a:t>Liquidity and efficiency</a:t>
            </a:r>
          </a:p>
        </p:txBody>
      </p:sp>
      <p:sp>
        <p:nvSpPr>
          <p:cNvPr id="18" name="Cube 17"/>
          <p:cNvSpPr/>
          <p:nvPr/>
        </p:nvSpPr>
        <p:spPr bwMode="auto">
          <a:xfrm>
            <a:off x="6553200" y="1676400"/>
            <a:ext cx="2717800" cy="2209800"/>
          </a:xfrm>
          <a:prstGeom prst="cube">
            <a:avLst/>
          </a:prstGeom>
          <a:solidFill>
            <a:schemeClr val="bg2">
              <a:lumMod val="9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sz="2400" b="1" dirty="0">
                <a:solidFill>
                  <a:schemeClr val="tx1"/>
                </a:solidFill>
                <a:latin typeface="Arial" pitchFamily="34" charset="0"/>
                <a:cs typeface="Arial" pitchFamily="34" charset="0"/>
              </a:rPr>
              <a:t>Solvency</a:t>
            </a:r>
          </a:p>
        </p:txBody>
      </p:sp>
      <p:sp>
        <p:nvSpPr>
          <p:cNvPr id="20" name="Cube 19"/>
          <p:cNvSpPr/>
          <p:nvPr/>
        </p:nvSpPr>
        <p:spPr bwMode="auto">
          <a:xfrm>
            <a:off x="6553200" y="4038600"/>
            <a:ext cx="2717800" cy="2209800"/>
          </a:xfrm>
          <a:prstGeom prst="cube">
            <a:avLst/>
          </a:prstGeom>
          <a:solidFill>
            <a:schemeClr val="accent3">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sz="2400" b="1" dirty="0">
                <a:solidFill>
                  <a:schemeClr val="tx1"/>
                </a:solidFill>
                <a:latin typeface="Arial" pitchFamily="34" charset="0"/>
                <a:cs typeface="Arial" pitchFamily="34" charset="0"/>
              </a:rPr>
              <a:t>Market prospects</a:t>
            </a:r>
          </a:p>
        </p:txBody>
      </p:sp>
      <p:sp>
        <p:nvSpPr>
          <p:cNvPr id="21" name="Cube 20"/>
          <p:cNvSpPr/>
          <p:nvPr/>
        </p:nvSpPr>
        <p:spPr>
          <a:xfrm>
            <a:off x="2895600" y="4076700"/>
            <a:ext cx="2717800" cy="2209800"/>
          </a:xfrm>
          <a:prstGeom prst="cube">
            <a:avLst/>
          </a:prstGeom>
          <a:solidFill>
            <a:schemeClr val="accent2">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sz="2400" b="1" dirty="0">
                <a:solidFill>
                  <a:schemeClr val="tx1"/>
                </a:solidFill>
                <a:latin typeface="Arial" pitchFamily="34" charset="0"/>
                <a:cs typeface="Arial" pitchFamily="34" charset="0"/>
              </a:rPr>
              <a:t>Profitability</a:t>
            </a:r>
          </a:p>
        </p:txBody>
      </p:sp>
      <p:sp>
        <p:nvSpPr>
          <p:cNvPr id="3" name="TextBox 2">
            <a:extLst>
              <a:ext uri="{FF2B5EF4-FFF2-40B4-BE49-F238E27FC236}">
                <a16:creationId xmlns:a16="http://schemas.microsoft.com/office/drawing/2014/main" id="{F2BEE6A9-BF41-FA2B-6C29-072EB4F96FFB}"/>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cSld>
  <p:clrMapOvr>
    <a:masterClrMapping/>
  </p:clrMapOvr>
  <p:transition>
    <p:zoom/>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3" presetClass="entr" presetSubtype="10" fill="hold" grpId="0" nodeType="afterEffect">
                                  <p:stCondLst>
                                    <p:cond delay="0"/>
                                  </p:stCondLst>
                                  <p:childTnLst>
                                    <p:set>
                                      <p:cBhvr>
                                        <p:cTn id="6" dur="1" fill="hold">
                                          <p:stCondLst>
                                            <p:cond delay="0"/>
                                          </p:stCondLst>
                                        </p:cTn>
                                        <p:tgtEl>
                                          <p:spTgt spid="19"/>
                                        </p:tgtEl>
                                        <p:attrNameLst>
                                          <p:attrName>style.visibility</p:attrName>
                                        </p:attrNameLst>
                                      </p:cBhvr>
                                      <p:to>
                                        <p:strVal val="visible"/>
                                      </p:to>
                                    </p:set>
                                    <p:animEffect transition="in" filter="blinds(horizontal)">
                                      <p:cBhvr>
                                        <p:cTn id="7" dur="500"/>
                                        <p:tgtEl>
                                          <p:spTgt spid="19"/>
                                        </p:tgtEl>
                                      </p:cBhvr>
                                    </p:animEffect>
                                  </p:childTnLst>
                                </p:cTn>
                              </p:par>
                            </p:childTnLst>
                          </p:cTn>
                        </p:par>
                        <p:par>
                          <p:cTn id="8" fill="hold" nodeType="afterGroup">
                            <p:stCondLst>
                              <p:cond delay="500"/>
                            </p:stCondLst>
                            <p:childTnLst>
                              <p:par>
                                <p:cTn id="9" presetID="3" presetClass="entr" presetSubtype="10" fill="hold" grpId="0" nodeType="afterEffect">
                                  <p:stCondLst>
                                    <p:cond delay="0"/>
                                  </p:stCondLst>
                                  <p:childTnLst>
                                    <p:set>
                                      <p:cBhvr>
                                        <p:cTn id="10" dur="1" fill="hold">
                                          <p:stCondLst>
                                            <p:cond delay="0"/>
                                          </p:stCondLst>
                                        </p:cTn>
                                        <p:tgtEl>
                                          <p:spTgt spid="18"/>
                                        </p:tgtEl>
                                        <p:attrNameLst>
                                          <p:attrName>style.visibility</p:attrName>
                                        </p:attrNameLst>
                                      </p:cBhvr>
                                      <p:to>
                                        <p:strVal val="visible"/>
                                      </p:to>
                                    </p:set>
                                    <p:animEffect transition="in" filter="blinds(horizontal)">
                                      <p:cBhvr>
                                        <p:cTn id="11" dur="500"/>
                                        <p:tgtEl>
                                          <p:spTgt spid="18"/>
                                        </p:tgtEl>
                                      </p:cBhvr>
                                    </p:animEffect>
                                  </p:childTnLst>
                                </p:cTn>
                              </p:par>
                            </p:childTnLst>
                          </p:cTn>
                        </p:par>
                        <p:par>
                          <p:cTn id="12" fill="hold" nodeType="afterGroup">
                            <p:stCondLst>
                              <p:cond delay="1000"/>
                            </p:stCondLst>
                            <p:childTnLst>
                              <p:par>
                                <p:cTn id="13" presetID="3" presetClass="entr" presetSubtype="10" fill="hold" grpId="0" nodeType="afterEffect">
                                  <p:stCondLst>
                                    <p:cond delay="0"/>
                                  </p:stCondLst>
                                  <p:childTnLst>
                                    <p:set>
                                      <p:cBhvr>
                                        <p:cTn id="14" dur="1" fill="hold">
                                          <p:stCondLst>
                                            <p:cond delay="0"/>
                                          </p:stCondLst>
                                        </p:cTn>
                                        <p:tgtEl>
                                          <p:spTgt spid="21"/>
                                        </p:tgtEl>
                                        <p:attrNameLst>
                                          <p:attrName>style.visibility</p:attrName>
                                        </p:attrNameLst>
                                      </p:cBhvr>
                                      <p:to>
                                        <p:strVal val="visible"/>
                                      </p:to>
                                    </p:set>
                                    <p:animEffect transition="in" filter="blinds(horizontal)">
                                      <p:cBhvr>
                                        <p:cTn id="15" dur="500"/>
                                        <p:tgtEl>
                                          <p:spTgt spid="21"/>
                                        </p:tgtEl>
                                      </p:cBhvr>
                                    </p:animEffect>
                                  </p:childTnLst>
                                </p:cTn>
                              </p:par>
                            </p:childTnLst>
                          </p:cTn>
                        </p:par>
                        <p:par>
                          <p:cTn id="16" fill="hold" nodeType="afterGroup">
                            <p:stCondLst>
                              <p:cond delay="1500"/>
                            </p:stCondLst>
                            <p:childTnLst>
                              <p:par>
                                <p:cTn id="17" presetID="3" presetClass="entr" presetSubtype="10" fill="hold" grpId="0" nodeType="afterEffect">
                                  <p:stCondLst>
                                    <p:cond delay="0"/>
                                  </p:stCondLst>
                                  <p:childTnLst>
                                    <p:set>
                                      <p:cBhvr>
                                        <p:cTn id="18" dur="1" fill="hold">
                                          <p:stCondLst>
                                            <p:cond delay="0"/>
                                          </p:stCondLst>
                                        </p:cTn>
                                        <p:tgtEl>
                                          <p:spTgt spid="20"/>
                                        </p:tgtEl>
                                        <p:attrNameLst>
                                          <p:attrName>style.visibility</p:attrName>
                                        </p:attrNameLst>
                                      </p:cBhvr>
                                      <p:to>
                                        <p:strVal val="visible"/>
                                      </p:to>
                                    </p:set>
                                    <p:animEffect transition="in" filter="blinds(horizontal)">
                                      <p:cBhvr>
                                        <p:cTn id="19"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animBg="1"/>
      <p:bldP spid="18" grpId="0" animBg="1"/>
      <p:bldP spid="20" grpId="0" animBg="1"/>
      <p:bldP spid="21"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ADDAD2F0-3988-3C0C-101A-E9A7787BAFF9}"/>
              </a:ext>
            </a:extLst>
          </p:cNvPr>
          <p:cNvSpPr/>
          <p:nvPr/>
        </p:nvSpPr>
        <p:spPr>
          <a:xfrm>
            <a:off x="762000" y="64770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endParaRPr lang="en-EG" sz="1800" dirty="0">
              <a:solidFill>
                <a:srgbClr val="000000"/>
              </a:solidFill>
              <a:effectLst/>
              <a:latin typeface="Times New Roman" panose="02020603050405020304" pitchFamily="18" charset="0"/>
              <a:ea typeface="Times New Roman" panose="02020603050405020304" pitchFamily="18" charset="0"/>
            </a:endParaRPr>
          </a:p>
        </p:txBody>
      </p:sp>
      <p:sp>
        <p:nvSpPr>
          <p:cNvPr id="61442" name="Rectangle 6"/>
          <p:cNvSpPr>
            <a:spLocks noGrp="1" noChangeArrowheads="1"/>
          </p:cNvSpPr>
          <p:nvPr>
            <p:ph type="title"/>
          </p:nvPr>
        </p:nvSpPr>
        <p:spPr>
          <a:xfrm>
            <a:off x="1981200" y="685800"/>
            <a:ext cx="8229600" cy="1066800"/>
          </a:xfrm>
        </p:spPr>
        <p:txBody>
          <a:bodyPr/>
          <a:lstStyle/>
          <a:p>
            <a:r>
              <a:rPr lang="en-US" altLang="en-US" b="1" dirty="0"/>
              <a:t>Information for Analysis</a:t>
            </a:r>
          </a:p>
        </p:txBody>
      </p:sp>
      <p:sp>
        <p:nvSpPr>
          <p:cNvPr id="12" name="TextBox 11"/>
          <p:cNvSpPr txBox="1"/>
          <p:nvPr/>
        </p:nvSpPr>
        <p:spPr>
          <a:xfrm>
            <a:off x="1176337" y="1981166"/>
            <a:ext cx="4953000" cy="3108325"/>
          </a:xfrm>
          <a:prstGeom prst="rect">
            <a:avLst/>
          </a:prstGeom>
          <a:solidFill>
            <a:schemeClr val="accent1">
              <a:lumMod val="20000"/>
              <a:lumOff val="80000"/>
            </a:schemeClr>
          </a:solidFill>
          <a:ln w="38100">
            <a:solidFill>
              <a:schemeClr val="bg2">
                <a:lumMod val="10000"/>
              </a:schemeClr>
            </a:solidFill>
          </a:ln>
        </p:spPr>
        <p:txBody>
          <a:bodyPr>
            <a:spAutoFit/>
          </a:bodyPr>
          <a:lstStyle/>
          <a:p>
            <a:pPr marL="514350" indent="-514350">
              <a:buFont typeface="+mj-lt"/>
              <a:buAutoNum type="arabicPeriod"/>
              <a:defRPr/>
            </a:pPr>
            <a:r>
              <a:rPr lang="en-US" sz="2800" b="1" dirty="0">
                <a:solidFill>
                  <a:schemeClr val="accent2">
                    <a:lumMod val="75000"/>
                  </a:schemeClr>
                </a:solidFill>
                <a:latin typeface="Arial" charset="0"/>
              </a:rPr>
              <a:t>Income Statement</a:t>
            </a:r>
          </a:p>
          <a:p>
            <a:pPr marL="514350" indent="-514350">
              <a:buFont typeface="+mj-lt"/>
              <a:buAutoNum type="arabicPeriod"/>
              <a:defRPr/>
            </a:pPr>
            <a:r>
              <a:rPr lang="en-US" sz="2800" b="1" dirty="0">
                <a:solidFill>
                  <a:schemeClr val="accent2">
                    <a:lumMod val="75000"/>
                  </a:schemeClr>
                </a:solidFill>
                <a:latin typeface="Arial" charset="0"/>
              </a:rPr>
              <a:t>Balance Sheet </a:t>
            </a:r>
          </a:p>
          <a:p>
            <a:pPr marL="514350" indent="-514350">
              <a:buFont typeface="+mj-lt"/>
              <a:buAutoNum type="arabicPeriod"/>
              <a:defRPr/>
            </a:pPr>
            <a:r>
              <a:rPr lang="en-US" sz="2800" b="1" dirty="0">
                <a:solidFill>
                  <a:schemeClr val="accent2">
                    <a:lumMod val="75000"/>
                  </a:schemeClr>
                </a:solidFill>
                <a:latin typeface="Arial" charset="0"/>
              </a:rPr>
              <a:t>Statement of Stockholders’ Equity</a:t>
            </a:r>
          </a:p>
          <a:p>
            <a:pPr marL="514350" indent="-514350">
              <a:buFont typeface="+mj-lt"/>
              <a:buAutoNum type="arabicPeriod"/>
              <a:defRPr/>
            </a:pPr>
            <a:r>
              <a:rPr lang="en-US" sz="2800" b="1" dirty="0">
                <a:solidFill>
                  <a:schemeClr val="accent2">
                    <a:lumMod val="75000"/>
                  </a:schemeClr>
                </a:solidFill>
                <a:latin typeface="Arial" charset="0"/>
              </a:rPr>
              <a:t>Statement of Cash Flows</a:t>
            </a:r>
          </a:p>
          <a:p>
            <a:pPr marL="514350" indent="-514350">
              <a:buFont typeface="+mj-lt"/>
              <a:buAutoNum type="arabicPeriod"/>
              <a:defRPr/>
            </a:pPr>
            <a:r>
              <a:rPr lang="en-US" sz="2800" b="1" dirty="0">
                <a:solidFill>
                  <a:schemeClr val="accent2">
                    <a:lumMod val="75000"/>
                  </a:schemeClr>
                </a:solidFill>
                <a:latin typeface="Arial" charset="0"/>
              </a:rPr>
              <a:t>Notes to the Financial Statements</a:t>
            </a:r>
          </a:p>
        </p:txBody>
      </p:sp>
      <p:sp>
        <p:nvSpPr>
          <p:cNvPr id="3" name="TextBox 2">
            <a:extLst>
              <a:ext uri="{FF2B5EF4-FFF2-40B4-BE49-F238E27FC236}">
                <a16:creationId xmlns:a16="http://schemas.microsoft.com/office/drawing/2014/main" id="{A418E3B8-24D5-A92D-604F-3CC44076C195}"/>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4" name="Rectangle 4">
            <a:extLst>
              <a:ext uri="{FF2B5EF4-FFF2-40B4-BE49-F238E27FC236}">
                <a16:creationId xmlns:a16="http://schemas.microsoft.com/office/drawing/2014/main" id="{56E07B39-0748-3EE4-8F59-1D74139C177F}"/>
              </a:ext>
            </a:extLst>
          </p:cNvPr>
          <p:cNvSpPr>
            <a:spLocks noChangeArrowheads="1"/>
          </p:cNvSpPr>
          <p:nvPr/>
        </p:nvSpPr>
        <p:spPr bwMode="auto">
          <a:xfrm>
            <a:off x="6543674" y="2624854"/>
            <a:ext cx="4250532" cy="2675091"/>
          </a:xfrm>
          <a:prstGeom prst="rect">
            <a:avLst/>
          </a:prstGeom>
          <a:noFill/>
          <a:ln w="12700">
            <a:noFill/>
            <a:miter lim="800000"/>
            <a:headEnd/>
            <a:tailEnd/>
          </a:ln>
        </p:spPr>
        <p:txBody>
          <a:bodyPr wrap="square" lIns="90488" tIns="44450" rIns="90488" bIns="44450">
            <a:spAutoFit/>
          </a:bodyPr>
          <a:lstStyle/>
          <a:p>
            <a:r>
              <a:rPr lang="en-US" sz="2400" dirty="0">
                <a:solidFill>
                  <a:srgbClr val="000000"/>
                </a:solidFill>
                <a:effectLst/>
                <a:latin typeface="Times New Roman" panose="02020603050405020304" pitchFamily="18" charset="0"/>
                <a:ea typeface="Times New Roman" panose="02020603050405020304" pitchFamily="18" charset="0"/>
              </a:rPr>
              <a:t>Financial reporting includes not only general purpose financial statements, but also information from SEC filings, press releases, shareholders' meetings, forecasts, management letters, auditor's reports, and Webcasts.   </a:t>
            </a:r>
            <a:endParaRPr lang="en-EG" sz="2400" dirty="0">
              <a:solidFill>
                <a:srgbClr val="000000"/>
              </a:solidFill>
              <a:effectLst/>
              <a:latin typeface="Times New Roman" panose="02020603050405020304" pitchFamily="18" charset="0"/>
              <a:ea typeface="Times New Roman" panose="02020603050405020304" pitchFamily="18" charset="0"/>
            </a:endParaRPr>
          </a:p>
        </p:txBody>
      </p:sp>
    </p:spTree>
  </p:cSld>
  <p:clrMapOvr>
    <a:masterClrMapping/>
  </p:clrMapOvr>
  <p:transition>
    <p:wipe dir="d"/>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1" fill="hold" grpId="0" nodeType="with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wipe(up)">
                                      <p:cBhvr>
                                        <p:cTn id="7"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18B282C-1F1D-CE3C-46D0-F3DC9EE81D85}"/>
              </a:ext>
            </a:extLst>
          </p:cNvPr>
          <p:cNvSpPr/>
          <p:nvPr/>
        </p:nvSpPr>
        <p:spPr>
          <a:xfrm>
            <a:off x="762000" y="64770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30050" name="Title 4"/>
          <p:cNvSpPr>
            <a:spLocks noGrp="1"/>
          </p:cNvSpPr>
          <p:nvPr>
            <p:ph type="ctrTitle"/>
          </p:nvPr>
        </p:nvSpPr>
        <p:spPr>
          <a:xfrm>
            <a:off x="2471737" y="3001434"/>
            <a:ext cx="7315200" cy="3124200"/>
          </a:xfrm>
        </p:spPr>
        <p:txBody>
          <a:bodyPr>
            <a:normAutofit fontScale="90000"/>
          </a:bodyPr>
          <a:lstStyle/>
          <a:p>
            <a:br>
              <a:rPr lang="en-US" altLang="en-US" dirty="0"/>
            </a:br>
            <a:br>
              <a:rPr lang="en-US" altLang="en-US" dirty="0"/>
            </a:br>
            <a:r>
              <a:rPr lang="en-US" altLang="en-US" dirty="0"/>
              <a:t>	</a:t>
            </a:r>
            <a:br>
              <a:rPr lang="en-US" altLang="en-US" dirty="0"/>
            </a:br>
            <a:r>
              <a:rPr lang="en-US" dirty="0"/>
              <a:t>Describe standards for comparisons in analysis.</a:t>
            </a:r>
            <a:br>
              <a:rPr lang="en-US" dirty="0"/>
            </a:br>
            <a:br>
              <a:rPr lang="en-US" altLang="en-US" dirty="0"/>
            </a:br>
            <a:br>
              <a:rPr lang="en-US" altLang="en-US" dirty="0"/>
            </a:br>
            <a:endParaRPr lang="en-US" altLang="en-US" dirty="0"/>
          </a:p>
        </p:txBody>
      </p:sp>
      <p:pic>
        <p:nvPicPr>
          <p:cNvPr id="130053" name="Picture 2"/>
          <p:cNvPicPr>
            <a:picLocks noChangeAspect="1" noChangeArrowheads="1"/>
          </p:cNvPicPr>
          <p:nvPr/>
        </p:nvPicPr>
        <p:blipFill>
          <a:blip r:embed="rId3" cstate="print"/>
          <a:srcRect/>
          <a:stretch>
            <a:fillRect/>
          </a:stretch>
        </p:blipFill>
        <p:spPr bwMode="auto">
          <a:xfrm>
            <a:off x="2438400" y="1741488"/>
            <a:ext cx="7315200" cy="87312"/>
          </a:xfrm>
          <a:prstGeom prst="rect">
            <a:avLst/>
          </a:prstGeom>
          <a:noFill/>
          <a:ln w="9525">
            <a:noFill/>
            <a:miter lim="800000"/>
            <a:headEnd/>
            <a:tailEnd/>
          </a:ln>
        </p:spPr>
      </p:pic>
      <p:pic>
        <p:nvPicPr>
          <p:cNvPr id="130054" name="Picture 2"/>
          <p:cNvPicPr>
            <a:picLocks noChangeAspect="1" noChangeArrowheads="1"/>
          </p:cNvPicPr>
          <p:nvPr/>
        </p:nvPicPr>
        <p:blipFill>
          <a:blip r:embed="rId3" cstate="print"/>
          <a:srcRect/>
          <a:stretch>
            <a:fillRect/>
          </a:stretch>
        </p:blipFill>
        <p:spPr bwMode="auto">
          <a:xfrm>
            <a:off x="2438400" y="4340226"/>
            <a:ext cx="7315200" cy="87313"/>
          </a:xfrm>
          <a:prstGeom prst="rect">
            <a:avLst/>
          </a:prstGeom>
          <a:noFill/>
          <a:ln w="9525">
            <a:noFill/>
            <a:miter lim="800000"/>
            <a:headEnd/>
            <a:tailEnd/>
          </a:ln>
        </p:spPr>
      </p:pic>
      <p:sp>
        <p:nvSpPr>
          <p:cNvPr id="8" name="TextBox 7"/>
          <p:cNvSpPr txBox="1"/>
          <p:nvPr/>
        </p:nvSpPr>
        <p:spPr>
          <a:xfrm>
            <a:off x="3810000" y="732366"/>
            <a:ext cx="5257800" cy="769441"/>
          </a:xfrm>
          <a:prstGeom prst="rect">
            <a:avLst/>
          </a:prstGeom>
          <a:noFill/>
        </p:spPr>
        <p:txBody>
          <a:bodyPr wrap="square" rtlCol="0">
            <a:spAutoFit/>
          </a:bodyPr>
          <a:lstStyle/>
          <a:p>
            <a:r>
              <a:rPr lang="en-US" altLang="en-US" sz="4400" b="1" dirty="0">
                <a:latin typeface="+mj-lt"/>
              </a:rPr>
              <a:t>Learning Objective</a:t>
            </a:r>
            <a:endParaRPr lang="en-US" sz="4400" dirty="0">
              <a:latin typeface="+mj-lt"/>
            </a:endParaRPr>
          </a:p>
        </p:txBody>
      </p:sp>
      <p:sp>
        <p:nvSpPr>
          <p:cNvPr id="3" name="TextBox 2">
            <a:extLst>
              <a:ext uri="{FF2B5EF4-FFF2-40B4-BE49-F238E27FC236}">
                <a16:creationId xmlns:a16="http://schemas.microsoft.com/office/drawing/2014/main" id="{327BF838-C38B-FA3B-F384-5307CE6A5ABD}"/>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70953F1D-1B54-D812-DA63-A38526E857F1}"/>
              </a:ext>
            </a:extLst>
          </p:cNvPr>
          <p:cNvSpPr/>
          <p:nvPr/>
        </p:nvSpPr>
        <p:spPr>
          <a:xfrm>
            <a:off x="762000" y="647700"/>
            <a:ext cx="10734675" cy="5783264"/>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9460" name="Rectangle 4"/>
          <p:cNvSpPr>
            <a:spLocks noChangeArrowheads="1"/>
          </p:cNvSpPr>
          <p:nvPr/>
        </p:nvSpPr>
        <p:spPr bwMode="auto">
          <a:xfrm>
            <a:off x="6478589" y="3659189"/>
            <a:ext cx="3806825" cy="2771775"/>
          </a:xfrm>
          <a:prstGeom prst="rect">
            <a:avLst/>
          </a:prstGeom>
          <a:noFill/>
          <a:ln w="12700">
            <a:noFill/>
            <a:miter lim="800000"/>
            <a:headEnd/>
            <a:tailEnd/>
          </a:ln>
          <a:effectLst/>
        </p:spPr>
        <p:txBody>
          <a:bodyPr lIns="90488" tIns="44450" rIns="90488" bIns="44450">
            <a:spAutoFit/>
          </a:bodyPr>
          <a:lstStyle/>
          <a:p>
            <a:pPr>
              <a:spcBef>
                <a:spcPct val="50000"/>
              </a:spcBef>
              <a:buSzPct val="100000"/>
              <a:buFont typeface="Wingdings" pitchFamily="2" charset="2"/>
              <a:buChar char="Œ"/>
              <a:defRPr/>
            </a:pPr>
            <a:r>
              <a:rPr lang="en-US" sz="3200" dirty="0">
                <a:solidFill>
                  <a:srgbClr val="244583"/>
                </a:solidFill>
                <a:effectLst>
                  <a:outerShdw blurRad="38100" dist="38100" dir="2700000" algn="tl">
                    <a:srgbClr val="C0C0C0"/>
                  </a:outerShdw>
                </a:effectLst>
                <a:latin typeface="Arial" charset="0"/>
                <a:ea typeface="ＭＳ Ｐゴシック" pitchFamily="-65" charset="-128"/>
              </a:rPr>
              <a:t> Intracompany</a:t>
            </a:r>
          </a:p>
          <a:p>
            <a:pPr>
              <a:spcBef>
                <a:spcPct val="50000"/>
              </a:spcBef>
              <a:buSzPct val="100000"/>
              <a:buFont typeface="Wingdings" pitchFamily="2" charset="2"/>
              <a:buChar char=""/>
              <a:defRPr/>
            </a:pPr>
            <a:r>
              <a:rPr lang="en-US" sz="3200" dirty="0">
                <a:solidFill>
                  <a:srgbClr val="244583"/>
                </a:solidFill>
                <a:effectLst>
                  <a:outerShdw blurRad="38100" dist="38100" dir="2700000" algn="tl">
                    <a:srgbClr val="C0C0C0"/>
                  </a:outerShdw>
                </a:effectLst>
                <a:latin typeface="Arial" charset="0"/>
                <a:ea typeface="ＭＳ Ｐゴシック" pitchFamily="-65" charset="-128"/>
              </a:rPr>
              <a:t> Competitors</a:t>
            </a:r>
          </a:p>
          <a:p>
            <a:pPr>
              <a:spcBef>
                <a:spcPct val="50000"/>
              </a:spcBef>
              <a:buSzPct val="100000"/>
              <a:buFont typeface="Wingdings" pitchFamily="2" charset="2"/>
              <a:buChar char="Ž"/>
              <a:defRPr/>
            </a:pPr>
            <a:r>
              <a:rPr lang="en-US" sz="3200" dirty="0">
                <a:solidFill>
                  <a:srgbClr val="244583"/>
                </a:solidFill>
                <a:effectLst>
                  <a:outerShdw blurRad="38100" dist="38100" dir="2700000" algn="tl">
                    <a:srgbClr val="C0C0C0"/>
                  </a:outerShdw>
                </a:effectLst>
                <a:latin typeface="Arial" charset="0"/>
                <a:ea typeface="ＭＳ Ｐゴシック" pitchFamily="-65" charset="-128"/>
              </a:rPr>
              <a:t> Industry</a:t>
            </a:r>
          </a:p>
          <a:p>
            <a:pPr>
              <a:spcBef>
                <a:spcPct val="50000"/>
              </a:spcBef>
              <a:buSzPct val="100000"/>
              <a:buFont typeface="Wingdings" pitchFamily="2" charset="2"/>
              <a:buChar char=""/>
              <a:defRPr/>
            </a:pPr>
            <a:r>
              <a:rPr lang="en-US" sz="3200" dirty="0">
                <a:solidFill>
                  <a:srgbClr val="244583"/>
                </a:solidFill>
                <a:effectLst>
                  <a:outerShdw blurRad="38100" dist="38100" dir="2700000" algn="tl">
                    <a:srgbClr val="C0C0C0"/>
                  </a:outerShdw>
                </a:effectLst>
                <a:latin typeface="Arial" charset="0"/>
                <a:ea typeface="ＭＳ Ｐゴシック" pitchFamily="-65" charset="-128"/>
              </a:rPr>
              <a:t> Guidelines</a:t>
            </a:r>
          </a:p>
        </p:txBody>
      </p:sp>
      <p:sp>
        <p:nvSpPr>
          <p:cNvPr id="62467" name="Rectangle 5"/>
          <p:cNvSpPr>
            <a:spLocks noGrp="1" noChangeArrowheads="1"/>
          </p:cNvSpPr>
          <p:nvPr>
            <p:ph type="title"/>
          </p:nvPr>
        </p:nvSpPr>
        <p:spPr>
          <a:xfrm>
            <a:off x="1981200" y="533400"/>
            <a:ext cx="8229600" cy="990600"/>
          </a:xfrm>
        </p:spPr>
        <p:txBody>
          <a:bodyPr/>
          <a:lstStyle/>
          <a:p>
            <a:r>
              <a:rPr lang="en-US" altLang="en-US" b="1" dirty="0"/>
              <a:t>Standards for Comparison</a:t>
            </a:r>
          </a:p>
        </p:txBody>
      </p:sp>
      <p:sp>
        <p:nvSpPr>
          <p:cNvPr id="7" name="Rectangle 6"/>
          <p:cNvSpPr/>
          <p:nvPr/>
        </p:nvSpPr>
        <p:spPr>
          <a:xfrm>
            <a:off x="1828800" y="1905000"/>
            <a:ext cx="8458200" cy="1384300"/>
          </a:xfrm>
          <a:prstGeom prst="rect">
            <a:avLst/>
          </a:prstGeom>
          <a:solidFill>
            <a:schemeClr val="accent2">
              <a:lumMod val="20000"/>
              <a:lumOff val="80000"/>
            </a:schemeClr>
          </a:solidFill>
          <a:ln>
            <a:solidFill>
              <a:schemeClr val="accent2">
                <a:lumMod val="50000"/>
              </a:schemeClr>
            </a:solidFill>
          </a:ln>
        </p:spPr>
        <p:txBody>
          <a:bodyPr>
            <a:spAutoFit/>
          </a:bodyPr>
          <a:lstStyle/>
          <a:p>
            <a:pPr algn="ctr">
              <a:defRPr/>
            </a:pPr>
            <a:r>
              <a:rPr lang="en-US" sz="2800" b="1" dirty="0">
                <a:solidFill>
                  <a:schemeClr val="accent2">
                    <a:lumMod val="50000"/>
                  </a:schemeClr>
                </a:solidFill>
                <a:ea typeface="ＭＳ Ｐゴシック" pitchFamily="34" charset="-128"/>
              </a:rPr>
              <a:t>When we interpret our analysis, it is essential to compare the results we obtained to other standards or benchmarks. </a:t>
            </a:r>
            <a:endParaRPr lang="en-US" sz="2800" b="1" dirty="0">
              <a:solidFill>
                <a:schemeClr val="accent2">
                  <a:lumMod val="50000"/>
                </a:schemeClr>
              </a:solidFill>
            </a:endParaRPr>
          </a:p>
        </p:txBody>
      </p:sp>
      <p:pic>
        <p:nvPicPr>
          <p:cNvPr id="62470" name="Picture 11" descr="C:\Users\DoddandSusan\AppData\Local\Microsoft\Windows\Temporary Internet Files\Content.IE5\5E8N2X5D\MP900443895[1].jpg"/>
          <p:cNvPicPr>
            <a:picLocks noChangeAspect="1" noChangeArrowheads="1"/>
          </p:cNvPicPr>
          <p:nvPr/>
        </p:nvPicPr>
        <p:blipFill>
          <a:blip r:embed="rId3" cstate="print"/>
          <a:srcRect/>
          <a:stretch>
            <a:fillRect/>
          </a:stretch>
        </p:blipFill>
        <p:spPr bwMode="auto">
          <a:xfrm>
            <a:off x="2286000" y="3733800"/>
            <a:ext cx="3549650" cy="2286000"/>
          </a:xfrm>
          <a:prstGeom prst="rect">
            <a:avLst/>
          </a:prstGeom>
          <a:noFill/>
          <a:ln w="9525">
            <a:noFill/>
            <a:miter lim="800000"/>
            <a:headEnd/>
            <a:tailEnd/>
          </a:ln>
        </p:spPr>
      </p:pic>
      <p:sp>
        <p:nvSpPr>
          <p:cNvPr id="3" name="TextBox 2">
            <a:extLst>
              <a:ext uri="{FF2B5EF4-FFF2-40B4-BE49-F238E27FC236}">
                <a16:creationId xmlns:a16="http://schemas.microsoft.com/office/drawing/2014/main" id="{5335838B-E173-C5B0-89E8-0D73A37A52E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cSld>
  <p:clrMapOvr>
    <a:masterClrMapping/>
  </p:clrMapOvr>
  <p:transition>
    <p:blinds dir="vert"/>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F43B56B1-1922-6687-DC7E-BA1094F5EB69}"/>
              </a:ext>
            </a:extLst>
          </p:cNvPr>
          <p:cNvSpPr/>
          <p:nvPr/>
        </p:nvSpPr>
        <p:spPr>
          <a:xfrm>
            <a:off x="762000" y="64770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grpSp>
        <p:nvGrpSpPr>
          <p:cNvPr id="2" name="Group 12"/>
          <p:cNvGrpSpPr>
            <a:grpSpLocks/>
          </p:cNvGrpSpPr>
          <p:nvPr/>
        </p:nvGrpSpPr>
        <p:grpSpPr bwMode="auto">
          <a:xfrm>
            <a:off x="2668588" y="1595439"/>
            <a:ext cx="6780212" cy="1438275"/>
            <a:chOff x="1144588" y="1595438"/>
            <a:chExt cx="6780211" cy="1437321"/>
          </a:xfrm>
        </p:grpSpPr>
        <p:sp>
          <p:nvSpPr>
            <p:cNvPr id="21506" name="Rectangle 2"/>
            <p:cNvSpPr>
              <a:spLocks noChangeArrowheads="1"/>
            </p:cNvSpPr>
            <p:nvPr/>
          </p:nvSpPr>
          <p:spPr bwMode="auto">
            <a:xfrm>
              <a:off x="1219200" y="1595438"/>
              <a:ext cx="6619874" cy="520355"/>
            </a:xfrm>
            <a:prstGeom prst="rect">
              <a:avLst/>
            </a:prstGeom>
            <a:solidFill>
              <a:srgbClr val="3333CC"/>
            </a:solidFill>
            <a:ln w="12700">
              <a:solidFill>
                <a:srgbClr val="002060"/>
              </a:solidFill>
              <a:miter lim="800000"/>
              <a:headEnd/>
              <a:tailEnd/>
            </a:ln>
            <a:effectLst>
              <a:outerShdw blurRad="50800" dist="38100" dir="2700000" algn="tl" rotWithShape="0">
                <a:prstClr val="black">
                  <a:alpha val="40000"/>
                </a:prstClr>
              </a:outerShdw>
            </a:effectLst>
          </p:spPr>
          <p:txBody>
            <a:bodyPr lIns="90488" tIns="44450" rIns="90488" bIns="44450">
              <a:spAutoFit/>
            </a:bodyPr>
            <a:lstStyle/>
            <a:p>
              <a:pPr algn="ctr">
                <a:spcBef>
                  <a:spcPct val="50000"/>
                </a:spcBef>
                <a:defRPr/>
              </a:pPr>
              <a:r>
                <a:rPr lang="en-US" sz="2800" dirty="0">
                  <a:solidFill>
                    <a:schemeClr val="bg1"/>
                  </a:solidFill>
                  <a:latin typeface="Arial" charset="0"/>
                  <a:ea typeface="ＭＳ Ｐゴシック" pitchFamily="-108" charset="-128"/>
                </a:rPr>
                <a:t>Horizontal Analysis</a:t>
              </a:r>
            </a:p>
          </p:txBody>
        </p:sp>
        <p:sp>
          <p:nvSpPr>
            <p:cNvPr id="63500" name="Rectangle 4"/>
            <p:cNvSpPr>
              <a:spLocks noChangeArrowheads="1"/>
            </p:cNvSpPr>
            <p:nvPr/>
          </p:nvSpPr>
          <p:spPr bwMode="auto">
            <a:xfrm>
              <a:off x="1144588" y="2204420"/>
              <a:ext cx="6780211" cy="828339"/>
            </a:xfrm>
            <a:prstGeom prst="rect">
              <a:avLst/>
            </a:prstGeom>
            <a:noFill/>
            <a:ln w="12700">
              <a:noFill/>
              <a:miter lim="800000"/>
              <a:headEnd/>
              <a:tailEnd/>
            </a:ln>
          </p:spPr>
          <p:txBody>
            <a:bodyPr lIns="90488" tIns="44450" rIns="90488" bIns="44450">
              <a:spAutoFit/>
            </a:bodyPr>
            <a:lstStyle/>
            <a:p>
              <a:pPr algn="ctr">
                <a:spcBef>
                  <a:spcPct val="50000"/>
                </a:spcBef>
              </a:pPr>
              <a:r>
                <a:rPr lang="en-US" altLang="en-US" sz="2400" dirty="0"/>
                <a:t>Comparing a company’s financial condition and performance across time.</a:t>
              </a:r>
            </a:p>
          </p:txBody>
        </p:sp>
      </p:grpSp>
      <p:sp>
        <p:nvSpPr>
          <p:cNvPr id="63491" name="Rectangle 7"/>
          <p:cNvSpPr>
            <a:spLocks noGrp="1" noChangeArrowheads="1"/>
          </p:cNvSpPr>
          <p:nvPr>
            <p:ph type="title"/>
          </p:nvPr>
        </p:nvSpPr>
        <p:spPr>
          <a:xfrm>
            <a:off x="1981200" y="609600"/>
            <a:ext cx="8229600" cy="914400"/>
          </a:xfrm>
        </p:spPr>
        <p:txBody>
          <a:bodyPr/>
          <a:lstStyle/>
          <a:p>
            <a:r>
              <a:rPr lang="en-US" altLang="en-US" b="1" dirty="0"/>
              <a:t>Tools of Analysis</a:t>
            </a:r>
          </a:p>
        </p:txBody>
      </p:sp>
      <p:grpSp>
        <p:nvGrpSpPr>
          <p:cNvPr id="3" name="Group 13"/>
          <p:cNvGrpSpPr>
            <a:grpSpLocks/>
          </p:cNvGrpSpPr>
          <p:nvPr/>
        </p:nvGrpSpPr>
        <p:grpSpPr bwMode="auto">
          <a:xfrm>
            <a:off x="2743200" y="3295650"/>
            <a:ext cx="6781800" cy="1436688"/>
            <a:chOff x="1219200" y="2998068"/>
            <a:chExt cx="6781800" cy="1438323"/>
          </a:xfrm>
        </p:grpSpPr>
        <p:sp>
          <p:nvSpPr>
            <p:cNvPr id="9" name="Rectangle 2"/>
            <p:cNvSpPr>
              <a:spLocks noChangeArrowheads="1"/>
            </p:cNvSpPr>
            <p:nvPr/>
          </p:nvSpPr>
          <p:spPr bwMode="auto">
            <a:xfrm>
              <a:off x="1219200" y="2998068"/>
              <a:ext cx="6619875" cy="521293"/>
            </a:xfrm>
            <a:prstGeom prst="rect">
              <a:avLst/>
            </a:prstGeom>
            <a:solidFill>
              <a:srgbClr val="3333CC"/>
            </a:solidFill>
            <a:ln w="12700">
              <a:solidFill>
                <a:srgbClr val="002060"/>
              </a:solidFill>
              <a:miter lim="800000"/>
              <a:headEnd/>
              <a:tailEnd/>
            </a:ln>
            <a:effectLst>
              <a:outerShdw blurRad="50800" dist="38100" dir="2700000" algn="tl" rotWithShape="0">
                <a:prstClr val="black">
                  <a:alpha val="40000"/>
                </a:prstClr>
              </a:outerShdw>
            </a:effectLst>
          </p:spPr>
          <p:txBody>
            <a:bodyPr lIns="90488" tIns="44450" rIns="90488" bIns="44450">
              <a:spAutoFit/>
            </a:bodyPr>
            <a:lstStyle/>
            <a:p>
              <a:pPr algn="ctr">
                <a:spcBef>
                  <a:spcPct val="50000"/>
                </a:spcBef>
                <a:defRPr/>
              </a:pPr>
              <a:r>
                <a:rPr lang="en-US" sz="2800" dirty="0">
                  <a:solidFill>
                    <a:schemeClr val="bg1"/>
                  </a:solidFill>
                  <a:latin typeface="Arial" charset="0"/>
                  <a:ea typeface="ＭＳ Ｐゴシック" pitchFamily="-108" charset="-128"/>
                </a:rPr>
                <a:t>Vertical Analysis</a:t>
              </a:r>
            </a:p>
          </p:txBody>
        </p:sp>
        <p:sp>
          <p:nvSpPr>
            <p:cNvPr id="63498" name="Rectangle 4"/>
            <p:cNvSpPr>
              <a:spLocks noChangeArrowheads="1"/>
            </p:cNvSpPr>
            <p:nvPr/>
          </p:nvSpPr>
          <p:spPr bwMode="auto">
            <a:xfrm>
              <a:off x="1220789" y="3607050"/>
              <a:ext cx="6780211" cy="829341"/>
            </a:xfrm>
            <a:prstGeom prst="rect">
              <a:avLst/>
            </a:prstGeom>
            <a:noFill/>
            <a:ln w="12700">
              <a:noFill/>
              <a:miter lim="800000"/>
              <a:headEnd/>
              <a:tailEnd/>
            </a:ln>
          </p:spPr>
          <p:txBody>
            <a:bodyPr lIns="90488" tIns="44450" rIns="90488" bIns="44450">
              <a:spAutoFit/>
            </a:bodyPr>
            <a:lstStyle/>
            <a:p>
              <a:pPr algn="ctr">
                <a:spcBef>
                  <a:spcPct val="50000"/>
                </a:spcBef>
              </a:pPr>
              <a:r>
                <a:rPr lang="en-US" altLang="en-US" sz="2400" dirty="0"/>
                <a:t>Comparing a company’s financial condition and performance to a base amount.</a:t>
              </a:r>
            </a:p>
          </p:txBody>
        </p:sp>
      </p:grpSp>
      <p:grpSp>
        <p:nvGrpSpPr>
          <p:cNvPr id="4" name="Group 14"/>
          <p:cNvGrpSpPr>
            <a:grpSpLocks/>
          </p:cNvGrpSpPr>
          <p:nvPr/>
        </p:nvGrpSpPr>
        <p:grpSpPr bwMode="auto">
          <a:xfrm>
            <a:off x="2743200" y="4758015"/>
            <a:ext cx="6780213" cy="1438275"/>
            <a:chOff x="1219200" y="4400698"/>
            <a:chExt cx="6780211" cy="1437320"/>
          </a:xfrm>
        </p:grpSpPr>
        <p:sp>
          <p:nvSpPr>
            <p:cNvPr id="11" name="Rectangle 2"/>
            <p:cNvSpPr>
              <a:spLocks noChangeArrowheads="1"/>
            </p:cNvSpPr>
            <p:nvPr/>
          </p:nvSpPr>
          <p:spPr bwMode="auto">
            <a:xfrm>
              <a:off x="1219200" y="4400698"/>
              <a:ext cx="6619873" cy="520354"/>
            </a:xfrm>
            <a:prstGeom prst="rect">
              <a:avLst/>
            </a:prstGeom>
            <a:solidFill>
              <a:srgbClr val="3333CC"/>
            </a:solidFill>
            <a:ln w="12700">
              <a:solidFill>
                <a:srgbClr val="002060"/>
              </a:solidFill>
              <a:miter lim="800000"/>
              <a:headEnd/>
              <a:tailEnd/>
            </a:ln>
            <a:effectLst>
              <a:outerShdw blurRad="50800" dist="38100" dir="2700000" algn="tl" rotWithShape="0">
                <a:prstClr val="black">
                  <a:alpha val="40000"/>
                </a:prstClr>
              </a:outerShdw>
            </a:effectLst>
          </p:spPr>
          <p:txBody>
            <a:bodyPr lIns="90488" tIns="44450" rIns="90488" bIns="44450">
              <a:spAutoFit/>
            </a:bodyPr>
            <a:lstStyle/>
            <a:p>
              <a:pPr algn="ctr">
                <a:spcBef>
                  <a:spcPct val="50000"/>
                </a:spcBef>
                <a:defRPr/>
              </a:pPr>
              <a:r>
                <a:rPr lang="en-US" sz="2800" dirty="0">
                  <a:solidFill>
                    <a:schemeClr val="bg1"/>
                  </a:solidFill>
                  <a:latin typeface="Arial" charset="0"/>
                  <a:ea typeface="ＭＳ Ｐゴシック" pitchFamily="-108" charset="-128"/>
                </a:rPr>
                <a:t>Ratio Analysis</a:t>
              </a:r>
            </a:p>
          </p:txBody>
        </p:sp>
        <p:sp>
          <p:nvSpPr>
            <p:cNvPr id="63496" name="Rectangle 4"/>
            <p:cNvSpPr>
              <a:spLocks noChangeArrowheads="1"/>
            </p:cNvSpPr>
            <p:nvPr/>
          </p:nvSpPr>
          <p:spPr bwMode="auto">
            <a:xfrm>
              <a:off x="1219200" y="5009679"/>
              <a:ext cx="6780211" cy="828339"/>
            </a:xfrm>
            <a:prstGeom prst="rect">
              <a:avLst/>
            </a:prstGeom>
            <a:noFill/>
            <a:ln w="12700">
              <a:noFill/>
              <a:miter lim="800000"/>
              <a:headEnd/>
              <a:tailEnd/>
            </a:ln>
          </p:spPr>
          <p:txBody>
            <a:bodyPr lIns="90488" tIns="44450" rIns="90488" bIns="44450">
              <a:spAutoFit/>
            </a:bodyPr>
            <a:lstStyle/>
            <a:p>
              <a:pPr algn="ctr">
                <a:spcBef>
                  <a:spcPct val="50000"/>
                </a:spcBef>
              </a:pPr>
              <a:r>
                <a:rPr lang="en-US" altLang="en-US" sz="2400" dirty="0"/>
                <a:t>Measurement of key relations between financial statement items.</a:t>
              </a:r>
            </a:p>
          </p:txBody>
        </p:sp>
      </p:grpSp>
      <p:sp>
        <p:nvSpPr>
          <p:cNvPr id="6" name="TextBox 5">
            <a:extLst>
              <a:ext uri="{FF2B5EF4-FFF2-40B4-BE49-F238E27FC236}">
                <a16:creationId xmlns:a16="http://schemas.microsoft.com/office/drawing/2014/main" id="{323159CF-4611-818C-FD7E-7C3AE9F2464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cSld>
  <p:clrMapOvr>
    <a:masterClrMapping/>
  </p:clrMapOvr>
  <p:transition>
    <p:checke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8" presetClass="entr" presetSubtype="6"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strips(downRight)">
                                      <p:cBhvr>
                                        <p:cTn id="7" dur="1000"/>
                                        <p:tgtEl>
                                          <p:spTgt spid="2"/>
                                        </p:tgtEl>
                                      </p:cBhvr>
                                    </p:animEffect>
                                  </p:childTnLst>
                                </p:cTn>
                              </p:par>
                            </p:childTnLst>
                          </p:cTn>
                        </p:par>
                        <p:par>
                          <p:cTn id="8" fill="hold" nodeType="afterGroup">
                            <p:stCondLst>
                              <p:cond delay="1000"/>
                            </p:stCondLst>
                            <p:childTnLst>
                              <p:par>
                                <p:cTn id="9" presetID="18" presetClass="entr" presetSubtype="6" fill="hold"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strips(downRight)">
                                      <p:cBhvr>
                                        <p:cTn id="11" dur="1000"/>
                                        <p:tgtEl>
                                          <p:spTgt spid="3"/>
                                        </p:tgtEl>
                                      </p:cBhvr>
                                    </p:animEffect>
                                  </p:childTnLst>
                                </p:cTn>
                              </p:par>
                            </p:childTnLst>
                          </p:cTn>
                        </p:par>
                        <p:par>
                          <p:cTn id="12" fill="hold" nodeType="afterGroup">
                            <p:stCondLst>
                              <p:cond delay="2000"/>
                            </p:stCondLst>
                            <p:childTnLst>
                              <p:par>
                                <p:cTn id="13" presetID="18" presetClass="entr" presetSubtype="6" fill="hold" nodeType="after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strips(downRight)">
                                      <p:cBhvr>
                                        <p:cTn id="15"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597B81AD-A338-AB85-D41C-29FAB975DD6A}"/>
              </a:ext>
            </a:extLst>
          </p:cNvPr>
          <p:cNvSpPr/>
          <p:nvPr/>
        </p:nvSpPr>
        <p:spPr>
          <a:xfrm>
            <a:off x="762000" y="64770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30050" name="Title 4"/>
          <p:cNvSpPr>
            <a:spLocks noGrp="1"/>
          </p:cNvSpPr>
          <p:nvPr>
            <p:ph type="ctrTitle"/>
          </p:nvPr>
        </p:nvSpPr>
        <p:spPr>
          <a:xfrm>
            <a:off x="2342148" y="3429000"/>
            <a:ext cx="7315200" cy="3124200"/>
          </a:xfrm>
        </p:spPr>
        <p:txBody>
          <a:bodyPr>
            <a:normAutofit fontScale="90000"/>
          </a:bodyPr>
          <a:lstStyle/>
          <a:p>
            <a:br>
              <a:rPr lang="en-US" altLang="en-US" dirty="0"/>
            </a:br>
            <a:br>
              <a:rPr lang="en-US" altLang="en-US" dirty="0"/>
            </a:br>
            <a:r>
              <a:rPr lang="en-US" altLang="en-US" dirty="0"/>
              <a:t>	</a:t>
            </a:r>
            <a:br>
              <a:rPr lang="en-US" altLang="en-US" dirty="0"/>
            </a:br>
            <a:r>
              <a:rPr lang="en-US" dirty="0"/>
              <a:t>Explain and apply methods of horizontal analysis.</a:t>
            </a:r>
            <a:br>
              <a:rPr lang="en-US" dirty="0"/>
            </a:br>
            <a:br>
              <a:rPr lang="en-US" altLang="en-US" dirty="0"/>
            </a:br>
            <a:br>
              <a:rPr lang="en-US" altLang="en-US" dirty="0"/>
            </a:br>
            <a:endParaRPr lang="en-US" altLang="en-US" dirty="0"/>
          </a:p>
        </p:txBody>
      </p:sp>
      <p:pic>
        <p:nvPicPr>
          <p:cNvPr id="130053" name="Picture 2"/>
          <p:cNvPicPr>
            <a:picLocks noChangeAspect="1" noChangeArrowheads="1"/>
          </p:cNvPicPr>
          <p:nvPr/>
        </p:nvPicPr>
        <p:blipFill>
          <a:blip r:embed="rId3" cstate="print"/>
          <a:srcRect/>
          <a:stretch>
            <a:fillRect/>
          </a:stretch>
        </p:blipFill>
        <p:spPr bwMode="auto">
          <a:xfrm>
            <a:off x="2438400" y="1785144"/>
            <a:ext cx="7315200" cy="87312"/>
          </a:xfrm>
          <a:prstGeom prst="rect">
            <a:avLst/>
          </a:prstGeom>
          <a:noFill/>
          <a:ln w="9525">
            <a:noFill/>
            <a:miter lim="800000"/>
            <a:headEnd/>
            <a:tailEnd/>
          </a:ln>
        </p:spPr>
      </p:pic>
      <p:pic>
        <p:nvPicPr>
          <p:cNvPr id="130054" name="Picture 2"/>
          <p:cNvPicPr>
            <a:picLocks noChangeAspect="1" noChangeArrowheads="1"/>
          </p:cNvPicPr>
          <p:nvPr/>
        </p:nvPicPr>
        <p:blipFill>
          <a:blip r:embed="rId3" cstate="print"/>
          <a:srcRect/>
          <a:stretch>
            <a:fillRect/>
          </a:stretch>
        </p:blipFill>
        <p:spPr bwMode="auto">
          <a:xfrm>
            <a:off x="2438400" y="4340226"/>
            <a:ext cx="7315200" cy="87313"/>
          </a:xfrm>
          <a:prstGeom prst="rect">
            <a:avLst/>
          </a:prstGeom>
          <a:noFill/>
          <a:ln w="9525">
            <a:noFill/>
            <a:miter lim="800000"/>
            <a:headEnd/>
            <a:tailEnd/>
          </a:ln>
        </p:spPr>
      </p:pic>
      <p:sp>
        <p:nvSpPr>
          <p:cNvPr id="8" name="TextBox 7"/>
          <p:cNvSpPr txBox="1"/>
          <p:nvPr/>
        </p:nvSpPr>
        <p:spPr>
          <a:xfrm>
            <a:off x="3810000" y="732366"/>
            <a:ext cx="5257800" cy="769441"/>
          </a:xfrm>
          <a:prstGeom prst="rect">
            <a:avLst/>
          </a:prstGeom>
          <a:noFill/>
        </p:spPr>
        <p:txBody>
          <a:bodyPr wrap="square" rtlCol="0">
            <a:spAutoFit/>
          </a:bodyPr>
          <a:lstStyle/>
          <a:p>
            <a:r>
              <a:rPr lang="en-US" altLang="en-US" sz="4400" b="1" dirty="0">
                <a:latin typeface="+mj-lt"/>
              </a:rPr>
              <a:t>Learning Objective</a:t>
            </a:r>
            <a:endParaRPr lang="en-US" sz="4400" dirty="0">
              <a:latin typeface="+mj-lt"/>
            </a:endParaRPr>
          </a:p>
        </p:txBody>
      </p:sp>
      <p:sp>
        <p:nvSpPr>
          <p:cNvPr id="3" name="TextBox 2">
            <a:extLst>
              <a:ext uri="{FF2B5EF4-FFF2-40B4-BE49-F238E27FC236}">
                <a16:creationId xmlns:a16="http://schemas.microsoft.com/office/drawing/2014/main" id="{6C354337-2537-A582-4B3F-0D9FA27651FA}"/>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786102A2-60B1-937D-C7CB-AA6A5020B7AE}"/>
              </a:ext>
            </a:extLst>
          </p:cNvPr>
          <p:cNvSpPr/>
          <p:nvPr/>
        </p:nvSpPr>
        <p:spPr>
          <a:xfrm>
            <a:off x="762000" y="64770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64514" name="Title 6"/>
          <p:cNvSpPr>
            <a:spLocks noGrp="1"/>
          </p:cNvSpPr>
          <p:nvPr>
            <p:ph type="title"/>
          </p:nvPr>
        </p:nvSpPr>
        <p:spPr>
          <a:xfrm>
            <a:off x="1981200" y="533400"/>
            <a:ext cx="8229600" cy="1219200"/>
          </a:xfrm>
        </p:spPr>
        <p:txBody>
          <a:bodyPr/>
          <a:lstStyle/>
          <a:p>
            <a:r>
              <a:rPr lang="en-US" altLang="en-US" b="1" dirty="0"/>
              <a:t>Horizontal Analysis</a:t>
            </a:r>
          </a:p>
        </p:txBody>
      </p:sp>
      <p:sp>
        <p:nvSpPr>
          <p:cNvPr id="64516" name="Rectangle 1"/>
          <p:cNvSpPr>
            <a:spLocks noChangeArrowheads="1"/>
          </p:cNvSpPr>
          <p:nvPr/>
        </p:nvSpPr>
        <p:spPr bwMode="auto">
          <a:xfrm>
            <a:off x="3810000" y="1905001"/>
            <a:ext cx="4572000" cy="646113"/>
          </a:xfrm>
          <a:prstGeom prst="rect">
            <a:avLst/>
          </a:prstGeom>
          <a:noFill/>
          <a:ln w="9525">
            <a:noFill/>
            <a:miter lim="800000"/>
            <a:headEnd/>
            <a:tailEnd/>
          </a:ln>
        </p:spPr>
        <p:txBody>
          <a:bodyPr>
            <a:spAutoFit/>
          </a:bodyPr>
          <a:lstStyle/>
          <a:p>
            <a:r>
              <a:rPr lang="en-US" dirty="0"/>
              <a:t>Horizontal analysis refers to examination of financial statement data </a:t>
            </a:r>
            <a:r>
              <a:rPr lang="en-US" i="1" dirty="0"/>
              <a:t>across time</a:t>
            </a:r>
            <a:r>
              <a:rPr lang="en-US" dirty="0"/>
              <a:t>. </a:t>
            </a:r>
          </a:p>
        </p:txBody>
      </p:sp>
      <p:sp>
        <p:nvSpPr>
          <p:cNvPr id="3" name="Rectangle 2"/>
          <p:cNvSpPr/>
          <p:nvPr/>
        </p:nvSpPr>
        <p:spPr>
          <a:xfrm>
            <a:off x="3200400" y="1981200"/>
            <a:ext cx="5867400" cy="23622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sz="3200" b="1" dirty="0">
                <a:solidFill>
                  <a:schemeClr val="bg1"/>
                </a:solidFill>
              </a:rPr>
              <a:t>Horizontal analysis refers to examination of financial statement data </a:t>
            </a:r>
            <a:r>
              <a:rPr lang="en-US" sz="3200" b="1" i="1" dirty="0">
                <a:solidFill>
                  <a:schemeClr val="bg1"/>
                </a:solidFill>
              </a:rPr>
              <a:t>across time</a:t>
            </a:r>
            <a:r>
              <a:rPr lang="en-US" sz="3200" b="1" dirty="0">
                <a:solidFill>
                  <a:schemeClr val="bg1"/>
                </a:solidFill>
              </a:rPr>
              <a:t>. </a:t>
            </a:r>
          </a:p>
        </p:txBody>
      </p:sp>
      <p:sp>
        <p:nvSpPr>
          <p:cNvPr id="4" name="TextBox 3">
            <a:extLst>
              <a:ext uri="{FF2B5EF4-FFF2-40B4-BE49-F238E27FC236}">
                <a16:creationId xmlns:a16="http://schemas.microsoft.com/office/drawing/2014/main" id="{1F265114-E3BD-8D16-F961-0F7367AE8A84}"/>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cSld>
  <p:clrMapOvr>
    <a:masterClrMapping/>
  </p:clrMapOvr>
  <p:transition>
    <p:wipe dir="r"/>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51D858E5-F1C8-15B1-6A42-75075FAA5D62}"/>
              </a:ext>
            </a:extLst>
          </p:cNvPr>
          <p:cNvSpPr/>
          <p:nvPr/>
        </p:nvSpPr>
        <p:spPr>
          <a:xfrm>
            <a:off x="762000" y="64770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65538" name="Rectangle 12"/>
          <p:cNvSpPr>
            <a:spLocks noGrp="1" noChangeArrowheads="1"/>
          </p:cNvSpPr>
          <p:nvPr>
            <p:ph type="title"/>
          </p:nvPr>
        </p:nvSpPr>
        <p:spPr>
          <a:xfrm>
            <a:off x="1981200" y="533400"/>
            <a:ext cx="8229600" cy="1066800"/>
          </a:xfrm>
        </p:spPr>
        <p:txBody>
          <a:bodyPr/>
          <a:lstStyle/>
          <a:p>
            <a:r>
              <a:rPr lang="en-US" altLang="en-US" b="1" dirty="0"/>
              <a:t>Comparative Statements</a:t>
            </a:r>
          </a:p>
        </p:txBody>
      </p:sp>
      <p:sp>
        <p:nvSpPr>
          <p:cNvPr id="65539" name="Rectangle 2"/>
          <p:cNvSpPr>
            <a:spLocks noGrp="1" noChangeArrowheads="1"/>
          </p:cNvSpPr>
          <p:nvPr>
            <p:ph type="body" idx="4294967295"/>
          </p:nvPr>
        </p:nvSpPr>
        <p:spPr>
          <a:xfrm>
            <a:off x="1524000" y="1600200"/>
            <a:ext cx="7620000" cy="685800"/>
          </a:xfrm>
        </p:spPr>
        <p:txBody>
          <a:bodyPr vert="horz" lIns="90488" tIns="44450" rIns="90488" bIns="44450" rtlCol="0">
            <a:normAutofit/>
          </a:bodyPr>
          <a:lstStyle/>
          <a:p>
            <a:pPr algn="ctr">
              <a:buFont typeface="Wingdings" pitchFamily="2" charset="2"/>
              <a:buNone/>
            </a:pPr>
            <a:r>
              <a:rPr lang="en-US" altLang="en-US" dirty="0"/>
              <a:t>Calculate Change in Dollar Amount</a:t>
            </a:r>
          </a:p>
        </p:txBody>
      </p:sp>
      <p:sp>
        <p:nvSpPr>
          <p:cNvPr id="2053" name="Rectangle 3"/>
          <p:cNvSpPr>
            <a:spLocks noChangeArrowheads="1"/>
          </p:cNvSpPr>
          <p:nvPr/>
        </p:nvSpPr>
        <p:spPr bwMode="auto">
          <a:xfrm>
            <a:off x="2667258" y="2798763"/>
            <a:ext cx="1259961" cy="828432"/>
          </a:xfrm>
          <a:prstGeom prst="rect">
            <a:avLst/>
          </a:prstGeom>
          <a:solidFill>
            <a:schemeClr val="accent4">
              <a:lumMod val="20000"/>
              <a:lumOff val="80000"/>
            </a:schemeClr>
          </a:solidFill>
          <a:ln w="12700" cmpd="dbl">
            <a:solidFill>
              <a:schemeClr val="accent3">
                <a:lumMod val="50000"/>
              </a:schemeClr>
            </a:solidFill>
            <a:miter lim="800000"/>
            <a:headEnd/>
            <a:tailEnd/>
          </a:ln>
          <a:effectLst>
            <a:outerShdw blurRad="50800" dist="38100" dir="2700000" algn="tl" rotWithShape="0">
              <a:prstClr val="black">
                <a:alpha val="40000"/>
              </a:prstClr>
            </a:outerShdw>
          </a:effectLst>
        </p:spPr>
        <p:txBody>
          <a:bodyPr wrap="none" lIns="90488" tIns="44450" rIns="90488" bIns="44450">
            <a:spAutoFit/>
          </a:bodyPr>
          <a:lstStyle/>
          <a:p>
            <a:pPr algn="ctr">
              <a:defRPr/>
            </a:pPr>
            <a:r>
              <a:rPr lang="en-US" sz="2400" b="1" dirty="0">
                <a:solidFill>
                  <a:schemeClr val="accent3">
                    <a:lumMod val="75000"/>
                  </a:schemeClr>
                </a:solidFill>
                <a:latin typeface="Arial" charset="0"/>
                <a:ea typeface="ＭＳ Ｐゴシック" pitchFamily="-108" charset="-128"/>
              </a:rPr>
              <a:t>Dollar</a:t>
            </a:r>
          </a:p>
          <a:p>
            <a:pPr algn="ctr">
              <a:defRPr/>
            </a:pPr>
            <a:r>
              <a:rPr lang="en-US" sz="2400" b="1" dirty="0">
                <a:solidFill>
                  <a:schemeClr val="accent3">
                    <a:lumMod val="75000"/>
                  </a:schemeClr>
                </a:solidFill>
                <a:latin typeface="Arial" charset="0"/>
                <a:ea typeface="ＭＳ Ｐゴシック" pitchFamily="-108" charset="-128"/>
              </a:rPr>
              <a:t>change</a:t>
            </a:r>
          </a:p>
        </p:txBody>
      </p:sp>
      <p:sp>
        <p:nvSpPr>
          <p:cNvPr id="2054" name="Rectangle 4"/>
          <p:cNvSpPr>
            <a:spLocks noChangeArrowheads="1"/>
          </p:cNvSpPr>
          <p:nvPr/>
        </p:nvSpPr>
        <p:spPr bwMode="auto">
          <a:xfrm>
            <a:off x="4584235" y="2798763"/>
            <a:ext cx="2558395" cy="828432"/>
          </a:xfrm>
          <a:prstGeom prst="rect">
            <a:avLst/>
          </a:prstGeom>
          <a:solidFill>
            <a:schemeClr val="accent4">
              <a:lumMod val="20000"/>
              <a:lumOff val="80000"/>
            </a:schemeClr>
          </a:solidFill>
          <a:ln w="12700" cmpd="dbl">
            <a:solidFill>
              <a:schemeClr val="accent3">
                <a:lumMod val="50000"/>
              </a:schemeClr>
            </a:solidFill>
            <a:miter lim="800000"/>
            <a:headEnd/>
            <a:tailEnd/>
          </a:ln>
          <a:effectLst>
            <a:outerShdw blurRad="50800" dist="38100" dir="2700000" algn="tl" rotWithShape="0">
              <a:prstClr val="black">
                <a:alpha val="40000"/>
              </a:prstClr>
            </a:outerShdw>
          </a:effectLst>
        </p:spPr>
        <p:txBody>
          <a:bodyPr wrap="none" lIns="90488" tIns="44450" rIns="90488" bIns="44450">
            <a:spAutoFit/>
          </a:bodyPr>
          <a:lstStyle/>
          <a:p>
            <a:pPr algn="ctr">
              <a:defRPr/>
            </a:pPr>
            <a:r>
              <a:rPr lang="en-US" sz="2400" b="1" dirty="0">
                <a:solidFill>
                  <a:schemeClr val="accent3">
                    <a:lumMod val="75000"/>
                  </a:schemeClr>
                </a:solidFill>
                <a:latin typeface="Arial" charset="0"/>
                <a:ea typeface="ＭＳ Ｐゴシック" pitchFamily="-108" charset="-128"/>
              </a:rPr>
              <a:t>Analysis period </a:t>
            </a:r>
          </a:p>
          <a:p>
            <a:pPr algn="ctr">
              <a:defRPr/>
            </a:pPr>
            <a:r>
              <a:rPr lang="en-US" sz="2400" b="1" dirty="0">
                <a:solidFill>
                  <a:schemeClr val="accent3">
                    <a:lumMod val="75000"/>
                  </a:schemeClr>
                </a:solidFill>
                <a:latin typeface="Arial" charset="0"/>
                <a:ea typeface="ＭＳ Ｐゴシック" pitchFamily="-108" charset="-128"/>
              </a:rPr>
              <a:t>amount</a:t>
            </a:r>
          </a:p>
        </p:txBody>
      </p:sp>
      <p:sp>
        <p:nvSpPr>
          <p:cNvPr id="2055" name="Rectangle 5"/>
          <p:cNvSpPr>
            <a:spLocks noChangeArrowheads="1"/>
          </p:cNvSpPr>
          <p:nvPr/>
        </p:nvSpPr>
        <p:spPr bwMode="auto">
          <a:xfrm>
            <a:off x="7752678" y="2798763"/>
            <a:ext cx="1944444" cy="828432"/>
          </a:xfrm>
          <a:prstGeom prst="rect">
            <a:avLst/>
          </a:prstGeom>
          <a:solidFill>
            <a:schemeClr val="accent4">
              <a:lumMod val="20000"/>
              <a:lumOff val="80000"/>
            </a:schemeClr>
          </a:solidFill>
          <a:ln w="12700" cmpd="dbl">
            <a:solidFill>
              <a:schemeClr val="accent3">
                <a:lumMod val="50000"/>
              </a:schemeClr>
            </a:solidFill>
            <a:miter lim="800000"/>
            <a:headEnd/>
            <a:tailEnd/>
          </a:ln>
          <a:effectLst>
            <a:outerShdw blurRad="50800" dist="38100" dir="2700000" algn="tl" rotWithShape="0">
              <a:prstClr val="black">
                <a:alpha val="40000"/>
              </a:prstClr>
            </a:outerShdw>
          </a:effectLst>
        </p:spPr>
        <p:txBody>
          <a:bodyPr wrap="none" lIns="90488" tIns="44450" rIns="90488" bIns="44450">
            <a:spAutoFit/>
          </a:bodyPr>
          <a:lstStyle/>
          <a:p>
            <a:pPr algn="ctr">
              <a:defRPr/>
            </a:pPr>
            <a:r>
              <a:rPr lang="en-US" sz="2400" b="1" dirty="0">
                <a:solidFill>
                  <a:schemeClr val="accent3">
                    <a:lumMod val="75000"/>
                  </a:schemeClr>
                </a:solidFill>
                <a:latin typeface="Arial" charset="0"/>
                <a:ea typeface="ＭＳ Ｐゴシック" pitchFamily="-108" charset="-128"/>
              </a:rPr>
              <a:t>Base period</a:t>
            </a:r>
          </a:p>
          <a:p>
            <a:pPr algn="ctr">
              <a:defRPr/>
            </a:pPr>
            <a:r>
              <a:rPr lang="en-US" sz="2400" b="1" dirty="0">
                <a:solidFill>
                  <a:schemeClr val="accent3">
                    <a:lumMod val="75000"/>
                  </a:schemeClr>
                </a:solidFill>
                <a:latin typeface="Arial" charset="0"/>
                <a:ea typeface="ＭＳ Ｐゴシック" pitchFamily="-108" charset="-128"/>
              </a:rPr>
              <a:t>amount</a:t>
            </a:r>
          </a:p>
        </p:txBody>
      </p:sp>
      <p:sp>
        <p:nvSpPr>
          <p:cNvPr id="2056" name="Rectangle 6"/>
          <p:cNvSpPr>
            <a:spLocks noChangeArrowheads="1"/>
          </p:cNvSpPr>
          <p:nvPr/>
        </p:nvSpPr>
        <p:spPr bwMode="auto">
          <a:xfrm>
            <a:off x="4043363" y="2944813"/>
            <a:ext cx="423862" cy="582612"/>
          </a:xfrm>
          <a:prstGeom prst="rect">
            <a:avLst/>
          </a:prstGeom>
          <a:noFill/>
          <a:ln w="12700">
            <a:noFill/>
            <a:miter lim="800000"/>
            <a:headEnd/>
            <a:tailEnd/>
          </a:ln>
          <a:effectLst>
            <a:outerShdw blurRad="50800" dist="38100" dir="2700000" algn="tl" rotWithShape="0">
              <a:prstClr val="black">
                <a:alpha val="40000"/>
              </a:prstClr>
            </a:outerShdw>
          </a:effectLst>
        </p:spPr>
        <p:txBody>
          <a:bodyPr wrap="none" lIns="90488" tIns="44450" rIns="90488" bIns="44450">
            <a:spAutoFit/>
          </a:bodyPr>
          <a:lstStyle/>
          <a:p>
            <a:pPr>
              <a:defRPr/>
            </a:pPr>
            <a:r>
              <a:rPr lang="en-US" sz="3200" b="1" dirty="0">
                <a:solidFill>
                  <a:schemeClr val="accent3">
                    <a:lumMod val="75000"/>
                  </a:schemeClr>
                </a:solidFill>
                <a:latin typeface="Arial" charset="0"/>
                <a:ea typeface="ＭＳ Ｐゴシック" pitchFamily="-108" charset="-128"/>
              </a:rPr>
              <a:t>=</a:t>
            </a:r>
          </a:p>
        </p:txBody>
      </p:sp>
      <p:sp>
        <p:nvSpPr>
          <p:cNvPr id="2057" name="Rectangle 7"/>
          <p:cNvSpPr>
            <a:spLocks noChangeArrowheads="1"/>
          </p:cNvSpPr>
          <p:nvPr/>
        </p:nvSpPr>
        <p:spPr bwMode="auto">
          <a:xfrm>
            <a:off x="7272338" y="2944813"/>
            <a:ext cx="411162" cy="582612"/>
          </a:xfrm>
          <a:prstGeom prst="rect">
            <a:avLst/>
          </a:prstGeom>
          <a:noFill/>
          <a:ln w="12700">
            <a:noFill/>
            <a:miter lim="800000"/>
            <a:headEnd/>
            <a:tailEnd/>
          </a:ln>
          <a:effectLst>
            <a:outerShdw blurRad="50800" dist="38100" dir="2700000" algn="tl" rotWithShape="0">
              <a:prstClr val="black">
                <a:alpha val="40000"/>
              </a:prstClr>
            </a:outerShdw>
          </a:effectLst>
        </p:spPr>
        <p:txBody>
          <a:bodyPr wrap="none" lIns="90488" tIns="44450" rIns="90488" bIns="44450">
            <a:spAutoFit/>
          </a:bodyPr>
          <a:lstStyle/>
          <a:p>
            <a:pPr>
              <a:defRPr/>
            </a:pPr>
            <a:r>
              <a:rPr lang="en-US" sz="3200" b="1" dirty="0">
                <a:solidFill>
                  <a:schemeClr val="accent3">
                    <a:lumMod val="75000"/>
                  </a:schemeClr>
                </a:solidFill>
                <a:latin typeface="Arial" charset="0"/>
                <a:ea typeface="ＭＳ Ｐゴシック" pitchFamily="-108" charset="-128"/>
              </a:rPr>
              <a:t>–</a:t>
            </a:r>
          </a:p>
        </p:txBody>
      </p:sp>
      <p:sp>
        <p:nvSpPr>
          <p:cNvPr id="2061" name="Rectangle 11"/>
          <p:cNvSpPr>
            <a:spLocks noChangeArrowheads="1"/>
          </p:cNvSpPr>
          <p:nvPr/>
        </p:nvSpPr>
        <p:spPr bwMode="auto">
          <a:xfrm>
            <a:off x="3313114" y="4343400"/>
            <a:ext cx="5553075" cy="2120900"/>
          </a:xfrm>
          <a:prstGeom prst="rect">
            <a:avLst/>
          </a:prstGeom>
          <a:solidFill>
            <a:schemeClr val="accent6">
              <a:lumMod val="40000"/>
              <a:lumOff val="60000"/>
            </a:schemeClr>
          </a:solidFill>
          <a:ln w="12700" cmpd="thinThick">
            <a:solidFill>
              <a:schemeClr val="tx2">
                <a:lumMod val="50000"/>
              </a:schemeClr>
            </a:solidFill>
            <a:miter lim="800000"/>
            <a:headEnd/>
            <a:tailEnd/>
          </a:ln>
          <a:effectLst>
            <a:outerShdw blurRad="50800" dist="38100" dir="2700000" algn="tl" rotWithShape="0">
              <a:prstClr val="black">
                <a:alpha val="40000"/>
              </a:prstClr>
            </a:outerShdw>
          </a:effectLst>
        </p:spPr>
        <p:txBody>
          <a:bodyPr lIns="90488" tIns="44450" rIns="90488" bIns="44450">
            <a:spAutoFit/>
          </a:bodyPr>
          <a:lstStyle/>
          <a:p>
            <a:pPr algn="ctr">
              <a:spcBef>
                <a:spcPct val="50000"/>
              </a:spcBef>
              <a:defRPr/>
            </a:pPr>
            <a:r>
              <a:rPr lang="en-US" sz="2200" b="1" dirty="0">
                <a:solidFill>
                  <a:schemeClr val="tx2">
                    <a:lumMod val="50000"/>
                  </a:schemeClr>
                </a:solidFill>
                <a:latin typeface="Arial" charset="0"/>
                <a:ea typeface="ＭＳ Ｐゴシック" pitchFamily="-108" charset="-128"/>
              </a:rPr>
              <a:t>When measuring the amount of the change in dollar amounts, compare the analysis period balance to the base period balance. The analysis period is usually the current year while the base period is usually the prior year. </a:t>
            </a:r>
          </a:p>
        </p:txBody>
      </p:sp>
      <p:sp>
        <p:nvSpPr>
          <p:cNvPr id="3" name="TextBox 2">
            <a:extLst>
              <a:ext uri="{FF2B5EF4-FFF2-40B4-BE49-F238E27FC236}">
                <a16:creationId xmlns:a16="http://schemas.microsoft.com/office/drawing/2014/main" id="{045B41B4-E772-846D-E52D-8074873F3F6C}"/>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cSld>
  <p:clrMapOvr>
    <a:masterClrMapping/>
  </p:clrMapOvr>
  <p:transition>
    <p:strips dir="rd"/>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4" fill="hold" grpId="0" nodeType="withEffect">
                                  <p:stCondLst>
                                    <p:cond delay="0"/>
                                  </p:stCondLst>
                                  <p:childTnLst>
                                    <p:set>
                                      <p:cBhvr>
                                        <p:cTn id="6" dur="1" fill="hold">
                                          <p:stCondLst>
                                            <p:cond delay="0"/>
                                          </p:stCondLst>
                                        </p:cTn>
                                        <p:tgtEl>
                                          <p:spTgt spid="2061"/>
                                        </p:tgtEl>
                                        <p:attrNameLst>
                                          <p:attrName>style.visibility</p:attrName>
                                        </p:attrNameLst>
                                      </p:cBhvr>
                                      <p:to>
                                        <p:strVal val="visible"/>
                                      </p:to>
                                    </p:set>
                                    <p:anim calcmode="lin" valueType="num">
                                      <p:cBhvr additive="base">
                                        <p:cTn id="7" dur="500" fill="hold"/>
                                        <p:tgtEl>
                                          <p:spTgt spid="2061"/>
                                        </p:tgtEl>
                                        <p:attrNameLst>
                                          <p:attrName>ppt_x</p:attrName>
                                        </p:attrNameLst>
                                      </p:cBhvr>
                                      <p:tavLst>
                                        <p:tav tm="0">
                                          <p:val>
                                            <p:strVal val="#ppt_x"/>
                                          </p:val>
                                        </p:tav>
                                        <p:tav tm="100000">
                                          <p:val>
                                            <p:strVal val="#ppt_x"/>
                                          </p:val>
                                        </p:tav>
                                      </p:tavLst>
                                    </p:anim>
                                    <p:anim calcmode="lin" valueType="num">
                                      <p:cBhvr additive="base">
                                        <p:cTn id="8" dur="500" fill="hold"/>
                                        <p:tgtEl>
                                          <p:spTgt spid="206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61"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0057F09-F491-4905-D3C8-33CF18DBEDA4}"/>
              </a:ext>
            </a:extLst>
          </p:cNvPr>
          <p:cNvSpPr/>
          <p:nvPr/>
        </p:nvSpPr>
        <p:spPr>
          <a:xfrm>
            <a:off x="762000" y="64770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66562" name="Rectangle 10"/>
          <p:cNvSpPr>
            <a:spLocks noGrp="1" noChangeArrowheads="1"/>
          </p:cNvSpPr>
          <p:nvPr>
            <p:ph type="title"/>
          </p:nvPr>
        </p:nvSpPr>
        <p:spPr>
          <a:xfrm>
            <a:off x="1981200" y="609600"/>
            <a:ext cx="8229600" cy="990600"/>
          </a:xfrm>
        </p:spPr>
        <p:txBody>
          <a:bodyPr/>
          <a:lstStyle/>
          <a:p>
            <a:r>
              <a:rPr lang="en-US" altLang="en-US" b="1" dirty="0"/>
              <a:t>Comparative Statements</a:t>
            </a:r>
          </a:p>
        </p:txBody>
      </p:sp>
      <p:sp>
        <p:nvSpPr>
          <p:cNvPr id="66563" name="Rectangle 2"/>
          <p:cNvSpPr>
            <a:spLocks noGrp="1" noChangeArrowheads="1"/>
          </p:cNvSpPr>
          <p:nvPr>
            <p:ph type="body" idx="4294967295"/>
          </p:nvPr>
        </p:nvSpPr>
        <p:spPr>
          <a:xfrm>
            <a:off x="2971801" y="1552576"/>
            <a:ext cx="6213475" cy="657225"/>
          </a:xfrm>
        </p:spPr>
        <p:txBody>
          <a:bodyPr vert="horz" lIns="90488" tIns="44450" rIns="90488" bIns="44450" rtlCol="0">
            <a:normAutofit/>
          </a:bodyPr>
          <a:lstStyle/>
          <a:p>
            <a:pPr algn="ctr">
              <a:buFont typeface="Wingdings" pitchFamily="2" charset="2"/>
              <a:buNone/>
            </a:pPr>
            <a:r>
              <a:rPr lang="en-US" altLang="en-US" dirty="0"/>
              <a:t>Calculate Change as a Percent</a:t>
            </a:r>
          </a:p>
        </p:txBody>
      </p:sp>
      <p:sp>
        <p:nvSpPr>
          <p:cNvPr id="3077" name="Rectangle 3"/>
          <p:cNvSpPr>
            <a:spLocks noChangeArrowheads="1"/>
          </p:cNvSpPr>
          <p:nvPr/>
        </p:nvSpPr>
        <p:spPr bwMode="auto">
          <a:xfrm>
            <a:off x="2257426" y="2646363"/>
            <a:ext cx="1338263" cy="857250"/>
          </a:xfrm>
          <a:prstGeom prst="rect">
            <a:avLst/>
          </a:prstGeom>
          <a:solidFill>
            <a:schemeClr val="accent3">
              <a:lumMod val="20000"/>
              <a:lumOff val="80000"/>
            </a:schemeClr>
          </a:solidFill>
          <a:ln w="12700" cmpd="dbl">
            <a:solidFill>
              <a:schemeClr val="accent3">
                <a:lumMod val="75000"/>
              </a:schemeClr>
            </a:solidFill>
            <a:miter lim="800000"/>
            <a:headEnd/>
            <a:tailEnd/>
          </a:ln>
          <a:effectLst>
            <a:outerShdw blurRad="50800" dist="38100" dir="2700000" algn="tl" rotWithShape="0">
              <a:prstClr val="black">
                <a:alpha val="40000"/>
              </a:prstClr>
            </a:outerShdw>
          </a:effectLst>
        </p:spPr>
        <p:txBody>
          <a:bodyPr wrap="none" lIns="90488" tIns="44450" rIns="90488" bIns="44450">
            <a:spAutoFit/>
          </a:bodyPr>
          <a:lstStyle/>
          <a:p>
            <a:pPr algn="ctr">
              <a:defRPr/>
            </a:pPr>
            <a:r>
              <a:rPr lang="en-US" sz="2400" b="1" dirty="0">
                <a:solidFill>
                  <a:schemeClr val="accent3">
                    <a:lumMod val="50000"/>
                  </a:schemeClr>
                </a:solidFill>
                <a:latin typeface="Arial" charset="0"/>
                <a:ea typeface="ＭＳ Ｐゴシック" pitchFamily="-108" charset="-128"/>
              </a:rPr>
              <a:t>Percent</a:t>
            </a:r>
          </a:p>
          <a:p>
            <a:pPr algn="ctr">
              <a:defRPr/>
            </a:pPr>
            <a:r>
              <a:rPr lang="en-US" sz="2400" b="1" dirty="0">
                <a:solidFill>
                  <a:schemeClr val="accent3">
                    <a:lumMod val="50000"/>
                  </a:schemeClr>
                </a:solidFill>
                <a:latin typeface="Arial" charset="0"/>
                <a:ea typeface="ＭＳ Ｐゴシック" pitchFamily="-108" charset="-128"/>
              </a:rPr>
              <a:t>change</a:t>
            </a:r>
          </a:p>
        </p:txBody>
      </p:sp>
      <p:sp>
        <p:nvSpPr>
          <p:cNvPr id="3078" name="Rectangle 4"/>
          <p:cNvSpPr>
            <a:spLocks noChangeArrowheads="1"/>
          </p:cNvSpPr>
          <p:nvPr/>
        </p:nvSpPr>
        <p:spPr bwMode="auto">
          <a:xfrm>
            <a:off x="4802439" y="2646363"/>
            <a:ext cx="3395161" cy="828432"/>
          </a:xfrm>
          <a:prstGeom prst="rect">
            <a:avLst/>
          </a:prstGeom>
          <a:solidFill>
            <a:schemeClr val="accent3">
              <a:lumMod val="20000"/>
              <a:lumOff val="80000"/>
            </a:schemeClr>
          </a:solidFill>
          <a:ln w="12700" cmpd="dbl">
            <a:solidFill>
              <a:schemeClr val="accent3">
                <a:lumMod val="75000"/>
              </a:schemeClr>
            </a:solidFill>
            <a:miter lim="800000"/>
            <a:headEnd/>
            <a:tailEnd/>
          </a:ln>
          <a:effectLst>
            <a:outerShdw blurRad="50800" dist="38100" dir="2700000" algn="tl" rotWithShape="0">
              <a:prstClr val="black">
                <a:alpha val="40000"/>
              </a:prstClr>
            </a:outerShdw>
          </a:effectLst>
        </p:spPr>
        <p:txBody>
          <a:bodyPr wrap="none" lIns="90488" tIns="44450" rIns="90488" bIns="44450">
            <a:spAutoFit/>
          </a:bodyPr>
          <a:lstStyle/>
          <a:p>
            <a:pPr algn="ctr">
              <a:defRPr/>
            </a:pPr>
            <a:r>
              <a:rPr lang="en-US" sz="2400" b="1" dirty="0">
                <a:solidFill>
                  <a:schemeClr val="accent3">
                    <a:lumMod val="50000"/>
                  </a:schemeClr>
                </a:solidFill>
                <a:latin typeface="Arial" charset="0"/>
                <a:ea typeface="ＭＳ Ｐゴシック" pitchFamily="-108" charset="-128"/>
              </a:rPr>
              <a:t>Dollar change</a:t>
            </a:r>
          </a:p>
          <a:p>
            <a:pPr algn="ctr">
              <a:defRPr/>
            </a:pPr>
            <a:r>
              <a:rPr lang="en-US" sz="2400" b="1" dirty="0">
                <a:solidFill>
                  <a:schemeClr val="accent3">
                    <a:lumMod val="50000"/>
                  </a:schemeClr>
                </a:solidFill>
                <a:latin typeface="Arial" charset="0"/>
                <a:ea typeface="ＭＳ Ｐゴシック" pitchFamily="-108" charset="-128"/>
              </a:rPr>
              <a:t>  Base period amount</a:t>
            </a:r>
          </a:p>
        </p:txBody>
      </p:sp>
      <p:sp>
        <p:nvSpPr>
          <p:cNvPr id="3079" name="Rectangle 5"/>
          <p:cNvSpPr>
            <a:spLocks noChangeArrowheads="1"/>
          </p:cNvSpPr>
          <p:nvPr/>
        </p:nvSpPr>
        <p:spPr bwMode="auto">
          <a:xfrm>
            <a:off x="9323389" y="2828925"/>
            <a:ext cx="1012825" cy="458788"/>
          </a:xfrm>
          <a:prstGeom prst="rect">
            <a:avLst/>
          </a:prstGeom>
          <a:solidFill>
            <a:schemeClr val="accent3">
              <a:lumMod val="20000"/>
              <a:lumOff val="80000"/>
            </a:schemeClr>
          </a:solidFill>
          <a:ln w="12700" cmpd="dbl">
            <a:solidFill>
              <a:schemeClr val="accent3">
                <a:lumMod val="75000"/>
              </a:schemeClr>
            </a:solidFill>
            <a:miter lim="800000"/>
            <a:headEnd/>
            <a:tailEnd/>
          </a:ln>
          <a:effectLst>
            <a:outerShdw blurRad="50800" dist="38100" dir="2700000" algn="tl" rotWithShape="0">
              <a:prstClr val="black">
                <a:alpha val="40000"/>
              </a:prstClr>
            </a:outerShdw>
          </a:effectLst>
        </p:spPr>
        <p:txBody>
          <a:bodyPr lIns="90488" tIns="44450" rIns="90488" bIns="44450">
            <a:spAutoFit/>
          </a:bodyPr>
          <a:lstStyle/>
          <a:p>
            <a:pPr algn="ctr">
              <a:defRPr/>
            </a:pPr>
            <a:r>
              <a:rPr lang="en-US" sz="2400" b="1" dirty="0">
                <a:solidFill>
                  <a:schemeClr val="accent3">
                    <a:lumMod val="50000"/>
                  </a:schemeClr>
                </a:solidFill>
                <a:latin typeface="Arial" charset="0"/>
                <a:ea typeface="ＭＳ Ｐゴシック" pitchFamily="-108" charset="-128"/>
              </a:rPr>
              <a:t>100</a:t>
            </a:r>
          </a:p>
        </p:txBody>
      </p:sp>
      <p:sp>
        <p:nvSpPr>
          <p:cNvPr id="3080" name="Line 6"/>
          <p:cNvSpPr>
            <a:spLocks noChangeShapeType="1"/>
          </p:cNvSpPr>
          <p:nvPr/>
        </p:nvSpPr>
        <p:spPr bwMode="auto">
          <a:xfrm>
            <a:off x="5000625" y="3062288"/>
            <a:ext cx="3048000" cy="0"/>
          </a:xfrm>
          <a:prstGeom prst="line">
            <a:avLst/>
          </a:prstGeom>
          <a:noFill/>
          <a:ln w="19050">
            <a:solidFill>
              <a:schemeClr val="accent3">
                <a:lumMod val="75000"/>
              </a:schemeClr>
            </a:solidFill>
            <a:round/>
            <a:headEnd/>
            <a:tailEnd/>
          </a:ln>
          <a:effectLst>
            <a:outerShdw blurRad="50800" dist="38100" dir="2700000" algn="tl" rotWithShape="0">
              <a:prstClr val="black">
                <a:alpha val="40000"/>
              </a:prstClr>
            </a:outerShdw>
          </a:effectLst>
        </p:spPr>
        <p:txBody>
          <a:bodyPr/>
          <a:lstStyle/>
          <a:p>
            <a:pPr>
              <a:defRPr/>
            </a:pPr>
            <a:endParaRPr lang="en-US" dirty="0">
              <a:latin typeface="Arial" charset="0"/>
              <a:ea typeface="ＭＳ Ｐゴシック" pitchFamily="-108" charset="-128"/>
            </a:endParaRPr>
          </a:p>
        </p:txBody>
      </p:sp>
      <p:sp>
        <p:nvSpPr>
          <p:cNvPr id="3081" name="Rectangle 7"/>
          <p:cNvSpPr>
            <a:spLocks noChangeArrowheads="1"/>
          </p:cNvSpPr>
          <p:nvPr/>
        </p:nvSpPr>
        <p:spPr bwMode="auto">
          <a:xfrm>
            <a:off x="4114801" y="2835275"/>
            <a:ext cx="442913" cy="458788"/>
          </a:xfrm>
          <a:prstGeom prst="rect">
            <a:avLst/>
          </a:prstGeom>
          <a:noFill/>
          <a:ln w="12700">
            <a:noFill/>
            <a:miter lim="800000"/>
            <a:headEnd/>
            <a:tailEnd/>
          </a:ln>
        </p:spPr>
        <p:txBody>
          <a:bodyPr wrap="square" lIns="90488" tIns="44450" rIns="90488" bIns="44450">
            <a:spAutoFit/>
          </a:bodyPr>
          <a:lstStyle/>
          <a:p>
            <a:pPr>
              <a:defRPr/>
            </a:pPr>
            <a:r>
              <a:rPr lang="en-US" sz="2400" b="1" dirty="0">
                <a:solidFill>
                  <a:schemeClr val="accent3">
                    <a:lumMod val="75000"/>
                  </a:schemeClr>
                </a:solidFill>
                <a:latin typeface="Arial" charset="0"/>
                <a:ea typeface="ＭＳ Ｐゴシック" pitchFamily="-108" charset="-128"/>
              </a:rPr>
              <a:t>=</a:t>
            </a:r>
          </a:p>
        </p:txBody>
      </p:sp>
      <p:sp>
        <p:nvSpPr>
          <p:cNvPr id="13321" name="Rectangle 8"/>
          <p:cNvSpPr>
            <a:spLocks noChangeArrowheads="1"/>
          </p:cNvSpPr>
          <p:nvPr/>
        </p:nvSpPr>
        <p:spPr bwMode="auto">
          <a:xfrm>
            <a:off x="8540750" y="2774951"/>
            <a:ext cx="601128" cy="582211"/>
          </a:xfrm>
          <a:prstGeom prst="rect">
            <a:avLst/>
          </a:prstGeom>
          <a:noFill/>
          <a:ln w="12700">
            <a:noFill/>
            <a:miter lim="800000"/>
            <a:headEnd/>
            <a:tailEnd/>
          </a:ln>
        </p:spPr>
        <p:txBody>
          <a:bodyPr wrap="none" lIns="90488" tIns="44450" rIns="90488" bIns="44450">
            <a:spAutoFit/>
          </a:bodyPr>
          <a:lstStyle/>
          <a:p>
            <a:pPr>
              <a:defRPr/>
            </a:pPr>
            <a:r>
              <a:rPr lang="en-US" sz="3200" b="1" dirty="0">
                <a:solidFill>
                  <a:schemeClr val="accent3">
                    <a:lumMod val="50000"/>
                  </a:schemeClr>
                </a:solidFill>
                <a:ea typeface="MS PGothic" pitchFamily="34" charset="-128"/>
              </a:rPr>
              <a:t>×</a:t>
            </a:r>
          </a:p>
        </p:txBody>
      </p:sp>
      <p:sp>
        <p:nvSpPr>
          <p:cNvPr id="12" name="Rectangle 11"/>
          <p:cNvSpPr>
            <a:spLocks noChangeArrowheads="1"/>
          </p:cNvSpPr>
          <p:nvPr/>
        </p:nvSpPr>
        <p:spPr bwMode="auto">
          <a:xfrm>
            <a:off x="3319462" y="4068763"/>
            <a:ext cx="5553075" cy="1782763"/>
          </a:xfrm>
          <a:prstGeom prst="rect">
            <a:avLst/>
          </a:prstGeom>
          <a:solidFill>
            <a:srgbClr val="CCECFF"/>
          </a:solidFill>
          <a:ln w="12700" cmpd="thinThick">
            <a:solidFill>
              <a:srgbClr val="005400"/>
            </a:solidFill>
            <a:miter lim="800000"/>
            <a:headEnd/>
            <a:tailEnd/>
          </a:ln>
          <a:effectLst>
            <a:outerShdw blurRad="50800" dist="38100" dir="2700000" algn="tl" rotWithShape="0">
              <a:prstClr val="black">
                <a:alpha val="40000"/>
              </a:prstClr>
            </a:outerShdw>
          </a:effectLst>
        </p:spPr>
        <p:txBody>
          <a:bodyPr lIns="90488" tIns="44450" rIns="90488" bIns="44450">
            <a:spAutoFit/>
          </a:bodyPr>
          <a:lstStyle/>
          <a:p>
            <a:pPr algn="ctr">
              <a:spcBef>
                <a:spcPct val="50000"/>
              </a:spcBef>
              <a:defRPr/>
            </a:pPr>
            <a:r>
              <a:rPr lang="en-US" sz="2200" b="1" dirty="0">
                <a:solidFill>
                  <a:schemeClr val="tx2">
                    <a:lumMod val="50000"/>
                  </a:schemeClr>
                </a:solidFill>
                <a:latin typeface="Arial" charset="0"/>
                <a:ea typeface="ＭＳ Ｐゴシック" pitchFamily="-108" charset="-128"/>
              </a:rPr>
              <a:t>When calculating the change as a percentage, divide the amount of the dollar change by the base period amount, and then multiply by 100 to convert to a percentage.  </a:t>
            </a:r>
          </a:p>
        </p:txBody>
      </p:sp>
      <p:sp>
        <p:nvSpPr>
          <p:cNvPr id="3" name="TextBox 2">
            <a:extLst>
              <a:ext uri="{FF2B5EF4-FFF2-40B4-BE49-F238E27FC236}">
                <a16:creationId xmlns:a16="http://schemas.microsoft.com/office/drawing/2014/main" id="{FF065693-E0DF-9469-75BF-27FB8A6BA5B9}"/>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cSld>
  <p:clrMapOvr>
    <a:masterClrMapping/>
  </p:clrMapOvr>
  <p:transition>
    <p:strips dir="rd"/>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4" fill="hold" grpId="0" nodeType="with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additive="base">
                                        <p:cTn id="7" dur="500" fill="hold"/>
                                        <p:tgtEl>
                                          <p:spTgt spid="12"/>
                                        </p:tgtEl>
                                        <p:attrNameLst>
                                          <p:attrName>ppt_x</p:attrName>
                                        </p:attrNameLst>
                                      </p:cBhvr>
                                      <p:tavLst>
                                        <p:tav tm="0">
                                          <p:val>
                                            <p:strVal val="#ppt_x"/>
                                          </p:val>
                                        </p:tav>
                                        <p:tav tm="100000">
                                          <p:val>
                                            <p:strVal val="#ppt_x"/>
                                          </p:val>
                                        </p:tav>
                                      </p:tavLst>
                                    </p:anim>
                                    <p:anim calcmode="lin" valueType="num">
                                      <p:cBhvr additive="base">
                                        <p:cTn id="8"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BF9E07D1-B01A-1E0F-3F11-9FC05ABC1325}"/>
              </a:ext>
            </a:extLst>
          </p:cNvPr>
          <p:cNvSpPr/>
          <p:nvPr/>
        </p:nvSpPr>
        <p:spPr>
          <a:xfrm>
            <a:off x="762000" y="457200"/>
            <a:ext cx="10734675" cy="59436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67587" name="Title 12"/>
          <p:cNvSpPr>
            <a:spLocks noGrp="1"/>
          </p:cNvSpPr>
          <p:nvPr>
            <p:ph type="title"/>
          </p:nvPr>
        </p:nvSpPr>
        <p:spPr>
          <a:xfrm>
            <a:off x="1981200" y="457200"/>
            <a:ext cx="8229600" cy="685800"/>
          </a:xfrm>
        </p:spPr>
        <p:txBody>
          <a:bodyPr>
            <a:normAutofit fontScale="90000"/>
          </a:bodyPr>
          <a:lstStyle/>
          <a:p>
            <a:r>
              <a:rPr lang="en-US" altLang="en-US" b="1" dirty="0"/>
              <a:t>Comparative Balance Sheets</a:t>
            </a:r>
          </a:p>
        </p:txBody>
      </p:sp>
      <p:pic>
        <p:nvPicPr>
          <p:cNvPr id="2" name="Picture 1"/>
          <p:cNvPicPr>
            <a:picLocks noChangeAspect="1"/>
          </p:cNvPicPr>
          <p:nvPr/>
        </p:nvPicPr>
        <p:blipFill>
          <a:blip r:embed="rId3"/>
          <a:stretch>
            <a:fillRect/>
          </a:stretch>
        </p:blipFill>
        <p:spPr>
          <a:xfrm>
            <a:off x="3862667" y="1197294"/>
            <a:ext cx="4466667" cy="5104762"/>
          </a:xfrm>
          <a:prstGeom prst="rect">
            <a:avLst/>
          </a:prstGeom>
        </p:spPr>
      </p:pic>
      <p:sp>
        <p:nvSpPr>
          <p:cNvPr id="4" name="TextBox 3">
            <a:extLst>
              <a:ext uri="{FF2B5EF4-FFF2-40B4-BE49-F238E27FC236}">
                <a16:creationId xmlns:a16="http://schemas.microsoft.com/office/drawing/2014/main" id="{F1E10F40-5438-3F4F-973D-394D056BA51D}"/>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cSld>
  <p:clrMapOvr>
    <a:masterClrMapping/>
  </p:clrMapOvr>
  <p:transition>
    <p:wipe dir="r"/>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2A399099-8CD7-6B0B-C039-FE9A2BDCAD0F}"/>
              </a:ext>
            </a:extLst>
          </p:cNvPr>
          <p:cNvSpPr/>
          <p:nvPr/>
        </p:nvSpPr>
        <p:spPr>
          <a:xfrm>
            <a:off x="762000" y="64770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68611" name="Title 3"/>
          <p:cNvSpPr>
            <a:spLocks noGrp="1"/>
          </p:cNvSpPr>
          <p:nvPr>
            <p:ph type="title"/>
          </p:nvPr>
        </p:nvSpPr>
        <p:spPr>
          <a:xfrm>
            <a:off x="1981200" y="898214"/>
            <a:ext cx="8229600" cy="533400"/>
          </a:xfrm>
        </p:spPr>
        <p:txBody>
          <a:bodyPr>
            <a:normAutofit fontScale="90000"/>
          </a:bodyPr>
          <a:lstStyle/>
          <a:p>
            <a:r>
              <a:rPr lang="en-US" altLang="en-US" b="1" dirty="0"/>
              <a:t>Comparative Income Statements</a:t>
            </a:r>
          </a:p>
        </p:txBody>
      </p:sp>
      <p:pic>
        <p:nvPicPr>
          <p:cNvPr id="2" name="Picture 1"/>
          <p:cNvPicPr>
            <a:picLocks noChangeAspect="1"/>
          </p:cNvPicPr>
          <p:nvPr/>
        </p:nvPicPr>
        <p:blipFill>
          <a:blip r:embed="rId3"/>
          <a:stretch>
            <a:fillRect/>
          </a:stretch>
        </p:blipFill>
        <p:spPr>
          <a:xfrm>
            <a:off x="2514601" y="1965014"/>
            <a:ext cx="6788863" cy="3728072"/>
          </a:xfrm>
          <a:prstGeom prst="rect">
            <a:avLst/>
          </a:prstGeom>
        </p:spPr>
      </p:pic>
      <p:sp>
        <p:nvSpPr>
          <p:cNvPr id="4" name="TextBox 3">
            <a:extLst>
              <a:ext uri="{FF2B5EF4-FFF2-40B4-BE49-F238E27FC236}">
                <a16:creationId xmlns:a16="http://schemas.microsoft.com/office/drawing/2014/main" id="{6B853618-04FF-ABB6-991A-214F2009AB24}"/>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cSld>
  <p:clrMapOvr>
    <a:masterClrMapping/>
  </p:clrMapOvr>
  <p:transition>
    <p:wipe dir="r"/>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7AEC42B2-1B51-C4C0-E1FE-C07EB06165E6}"/>
              </a:ext>
            </a:extLst>
          </p:cNvPr>
          <p:cNvSpPr/>
          <p:nvPr/>
        </p:nvSpPr>
        <p:spPr>
          <a:xfrm>
            <a:off x="762000" y="64770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69634" name="Rectangle 13"/>
          <p:cNvSpPr>
            <a:spLocks noGrp="1" noChangeArrowheads="1"/>
          </p:cNvSpPr>
          <p:nvPr>
            <p:ph type="title"/>
          </p:nvPr>
        </p:nvSpPr>
        <p:spPr>
          <a:xfrm>
            <a:off x="1981200" y="682627"/>
            <a:ext cx="8229600" cy="1066800"/>
          </a:xfrm>
        </p:spPr>
        <p:txBody>
          <a:bodyPr/>
          <a:lstStyle/>
          <a:p>
            <a:r>
              <a:rPr lang="en-US" altLang="en-US" b="1" dirty="0"/>
              <a:t>Trend Analysis</a:t>
            </a:r>
          </a:p>
        </p:txBody>
      </p:sp>
      <p:sp>
        <p:nvSpPr>
          <p:cNvPr id="46085" name="Rectangle 5"/>
          <p:cNvSpPr>
            <a:spLocks noChangeArrowheads="1"/>
          </p:cNvSpPr>
          <p:nvPr/>
        </p:nvSpPr>
        <p:spPr bwMode="auto">
          <a:xfrm>
            <a:off x="1851026" y="1822451"/>
            <a:ext cx="8467725" cy="955675"/>
          </a:xfrm>
          <a:prstGeom prst="rect">
            <a:avLst/>
          </a:prstGeom>
          <a:solidFill>
            <a:schemeClr val="accent5">
              <a:lumMod val="20000"/>
              <a:lumOff val="80000"/>
            </a:schemeClr>
          </a:solidFill>
          <a:ln w="12700">
            <a:solidFill>
              <a:schemeClr val="accent3">
                <a:lumMod val="50000"/>
              </a:schemeClr>
            </a:solidFill>
            <a:miter lim="800000"/>
            <a:headEnd/>
            <a:tailEnd/>
          </a:ln>
          <a:effectLst>
            <a:outerShdw blurRad="50800" dist="38100" dir="2700000" algn="tl" rotWithShape="0">
              <a:prstClr val="black">
                <a:alpha val="40000"/>
              </a:prstClr>
            </a:outerShdw>
          </a:effectLst>
        </p:spPr>
        <p:txBody>
          <a:bodyPr lIns="90488" tIns="44450" rIns="90488" bIns="44450">
            <a:spAutoFit/>
          </a:bodyPr>
          <a:lstStyle/>
          <a:p>
            <a:pPr algn="ctr">
              <a:spcBef>
                <a:spcPct val="20000"/>
              </a:spcBef>
              <a:defRPr/>
            </a:pPr>
            <a:r>
              <a:rPr lang="en-US" sz="2800" b="1" dirty="0">
                <a:solidFill>
                  <a:schemeClr val="tx2">
                    <a:lumMod val="75000"/>
                  </a:schemeClr>
                </a:solidFill>
                <a:latin typeface="Arial" charset="0"/>
                <a:ea typeface="ＭＳ Ｐゴシック" pitchFamily="-108" charset="-128"/>
              </a:rPr>
              <a:t>Trend analysis is used to reveal patterns in data covering successive periods.</a:t>
            </a:r>
          </a:p>
        </p:txBody>
      </p:sp>
      <p:grpSp>
        <p:nvGrpSpPr>
          <p:cNvPr id="69636" name="Group 6"/>
          <p:cNvGrpSpPr>
            <a:grpSpLocks/>
          </p:cNvGrpSpPr>
          <p:nvPr/>
        </p:nvGrpSpPr>
        <p:grpSpPr bwMode="auto">
          <a:xfrm>
            <a:off x="1928815" y="3176588"/>
            <a:ext cx="8337551" cy="950912"/>
            <a:chOff x="143" y="3366"/>
            <a:chExt cx="5252" cy="599"/>
          </a:xfrm>
        </p:grpSpPr>
        <p:sp>
          <p:nvSpPr>
            <p:cNvPr id="69638" name="Rectangle 7"/>
            <p:cNvSpPr>
              <a:spLocks noChangeArrowheads="1"/>
            </p:cNvSpPr>
            <p:nvPr/>
          </p:nvSpPr>
          <p:spPr bwMode="auto">
            <a:xfrm>
              <a:off x="143" y="3366"/>
              <a:ext cx="835" cy="599"/>
            </a:xfrm>
            <a:prstGeom prst="rect">
              <a:avLst/>
            </a:prstGeom>
            <a:noFill/>
            <a:ln w="12700">
              <a:noFill/>
              <a:miter lim="800000"/>
              <a:headEnd/>
              <a:tailEnd/>
            </a:ln>
          </p:spPr>
          <p:txBody>
            <a:bodyPr wrap="none" lIns="90488" tIns="44450" rIns="90488" bIns="44450">
              <a:spAutoFit/>
            </a:bodyPr>
            <a:lstStyle/>
            <a:p>
              <a:pPr algn="ctr"/>
              <a:r>
                <a:rPr lang="en-US" altLang="en-US" sz="2800" b="1" dirty="0"/>
                <a:t>Trend</a:t>
              </a:r>
            </a:p>
            <a:p>
              <a:pPr algn="ctr"/>
              <a:r>
                <a:rPr lang="en-US" altLang="en-US" sz="2800" b="1" dirty="0"/>
                <a:t>percent</a:t>
              </a:r>
            </a:p>
          </p:txBody>
        </p:sp>
        <p:sp>
          <p:nvSpPr>
            <p:cNvPr id="69639" name="Rectangle 8"/>
            <p:cNvSpPr>
              <a:spLocks noChangeArrowheads="1"/>
            </p:cNvSpPr>
            <p:nvPr/>
          </p:nvSpPr>
          <p:spPr bwMode="auto">
            <a:xfrm>
              <a:off x="1597" y="3366"/>
              <a:ext cx="2541" cy="599"/>
            </a:xfrm>
            <a:prstGeom prst="rect">
              <a:avLst/>
            </a:prstGeom>
            <a:noFill/>
            <a:ln w="12700">
              <a:noFill/>
              <a:miter lim="800000"/>
              <a:headEnd/>
              <a:tailEnd/>
            </a:ln>
          </p:spPr>
          <p:txBody>
            <a:bodyPr wrap="none" lIns="90488" tIns="44450" rIns="90488" bIns="44450">
              <a:spAutoFit/>
            </a:bodyPr>
            <a:lstStyle/>
            <a:p>
              <a:pPr algn="ctr"/>
              <a:r>
                <a:rPr lang="en-US" altLang="en-US" sz="2800" b="1" dirty="0"/>
                <a:t>  Analysis period amount  </a:t>
              </a:r>
            </a:p>
            <a:p>
              <a:pPr algn="ctr"/>
              <a:r>
                <a:rPr lang="en-US" altLang="en-US" sz="2800" b="1" dirty="0"/>
                <a:t>Base period amount</a:t>
              </a:r>
            </a:p>
          </p:txBody>
        </p:sp>
        <p:sp>
          <p:nvSpPr>
            <p:cNvPr id="69640" name="Rectangle 9"/>
            <p:cNvSpPr>
              <a:spLocks noChangeArrowheads="1"/>
            </p:cNvSpPr>
            <p:nvPr/>
          </p:nvSpPr>
          <p:spPr bwMode="auto">
            <a:xfrm>
              <a:off x="4935" y="3520"/>
              <a:ext cx="460" cy="328"/>
            </a:xfrm>
            <a:prstGeom prst="rect">
              <a:avLst/>
            </a:prstGeom>
            <a:noFill/>
            <a:ln w="12700">
              <a:noFill/>
              <a:miter lim="800000"/>
              <a:headEnd/>
              <a:tailEnd/>
            </a:ln>
          </p:spPr>
          <p:txBody>
            <a:bodyPr wrap="none" lIns="90488" tIns="44450" rIns="90488" bIns="44450">
              <a:spAutoFit/>
            </a:bodyPr>
            <a:lstStyle/>
            <a:p>
              <a:r>
                <a:rPr lang="en-US" altLang="en-US" sz="2800" b="1" dirty="0"/>
                <a:t>100</a:t>
              </a:r>
            </a:p>
          </p:txBody>
        </p:sp>
        <p:sp>
          <p:nvSpPr>
            <p:cNvPr id="69641" name="Rectangle 10"/>
            <p:cNvSpPr>
              <a:spLocks noChangeArrowheads="1"/>
            </p:cNvSpPr>
            <p:nvPr/>
          </p:nvSpPr>
          <p:spPr bwMode="auto">
            <a:xfrm>
              <a:off x="1143" y="3539"/>
              <a:ext cx="212" cy="289"/>
            </a:xfrm>
            <a:prstGeom prst="rect">
              <a:avLst/>
            </a:prstGeom>
            <a:noFill/>
            <a:ln w="12700">
              <a:noFill/>
              <a:miter lim="800000"/>
              <a:headEnd/>
              <a:tailEnd/>
            </a:ln>
          </p:spPr>
          <p:txBody>
            <a:bodyPr wrap="none" lIns="90488" tIns="44450" rIns="90488" bIns="44450">
              <a:spAutoFit/>
            </a:bodyPr>
            <a:lstStyle/>
            <a:p>
              <a:r>
                <a:rPr lang="en-US" altLang="en-US" sz="2400" b="1" dirty="0"/>
                <a:t>=</a:t>
              </a:r>
            </a:p>
          </p:txBody>
        </p:sp>
        <p:sp>
          <p:nvSpPr>
            <p:cNvPr id="69642" name="Rectangle 11"/>
            <p:cNvSpPr>
              <a:spLocks noChangeArrowheads="1"/>
            </p:cNvSpPr>
            <p:nvPr/>
          </p:nvSpPr>
          <p:spPr bwMode="auto">
            <a:xfrm>
              <a:off x="4647" y="3481"/>
              <a:ext cx="260" cy="406"/>
            </a:xfrm>
            <a:prstGeom prst="rect">
              <a:avLst/>
            </a:prstGeom>
            <a:noFill/>
            <a:ln w="12700">
              <a:noFill/>
              <a:miter lim="800000"/>
              <a:headEnd/>
              <a:tailEnd/>
            </a:ln>
          </p:spPr>
          <p:txBody>
            <a:bodyPr wrap="none" lIns="90488" tIns="44450" rIns="90488" bIns="44450">
              <a:spAutoFit/>
            </a:bodyPr>
            <a:lstStyle/>
            <a:p>
              <a:r>
                <a:rPr lang="en-US" altLang="en-US" sz="3600" b="1" dirty="0"/>
                <a:t>×</a:t>
              </a:r>
            </a:p>
          </p:txBody>
        </p:sp>
        <p:sp>
          <p:nvSpPr>
            <p:cNvPr id="69643" name="Line 12"/>
            <p:cNvSpPr>
              <a:spLocks noChangeShapeType="1"/>
            </p:cNvSpPr>
            <p:nvPr/>
          </p:nvSpPr>
          <p:spPr bwMode="auto">
            <a:xfrm>
              <a:off x="1440" y="3682"/>
              <a:ext cx="2928" cy="0"/>
            </a:xfrm>
            <a:prstGeom prst="line">
              <a:avLst/>
            </a:prstGeom>
            <a:noFill/>
            <a:ln w="28575">
              <a:solidFill>
                <a:schemeClr val="tx1"/>
              </a:solidFill>
              <a:round/>
              <a:headEnd/>
              <a:tailEnd/>
            </a:ln>
          </p:spPr>
          <p:txBody>
            <a:bodyPr/>
            <a:lstStyle/>
            <a:p>
              <a:endParaRPr lang="en-US" dirty="0"/>
            </a:p>
          </p:txBody>
        </p:sp>
      </p:grpSp>
      <p:sp>
        <p:nvSpPr>
          <p:cNvPr id="3" name="TextBox 2">
            <a:extLst>
              <a:ext uri="{FF2B5EF4-FFF2-40B4-BE49-F238E27FC236}">
                <a16:creationId xmlns:a16="http://schemas.microsoft.com/office/drawing/2014/main" id="{BF86697F-6B80-F090-4637-84EB5A23AA2D}"/>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cSld>
  <p:clrMapOvr>
    <a:masterClrMapping/>
  </p:clrMapOvr>
  <p:transition>
    <p:wipe/>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9FCAF8CE-2DDE-0863-0A14-F6B376E44609}"/>
              </a:ext>
            </a:extLst>
          </p:cNvPr>
          <p:cNvSpPr/>
          <p:nvPr/>
        </p:nvSpPr>
        <p:spPr>
          <a:xfrm>
            <a:off x="762000" y="64770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85" name="TextBox 84"/>
          <p:cNvSpPr txBox="1">
            <a:spLocks noChangeArrowheads="1"/>
          </p:cNvSpPr>
          <p:nvPr/>
        </p:nvSpPr>
        <p:spPr bwMode="auto">
          <a:xfrm>
            <a:off x="1998133" y="3881960"/>
            <a:ext cx="8229600" cy="400050"/>
          </a:xfrm>
          <a:prstGeom prst="rect">
            <a:avLst/>
          </a:prstGeom>
          <a:noFill/>
          <a:ln w="9525">
            <a:noFill/>
            <a:miter lim="800000"/>
            <a:headEnd/>
            <a:tailEnd/>
          </a:ln>
        </p:spPr>
        <p:txBody>
          <a:bodyPr>
            <a:spAutoFit/>
          </a:bodyPr>
          <a:lstStyle/>
          <a:p>
            <a:r>
              <a:rPr lang="en-US" altLang="en-US" sz="2000" dirty="0"/>
              <a:t>Using 2011 as the base year we will get the following trend information</a:t>
            </a:r>
            <a:r>
              <a:rPr lang="en-US" altLang="en-US" dirty="0"/>
              <a:t>:</a:t>
            </a:r>
          </a:p>
        </p:txBody>
      </p:sp>
      <p:sp>
        <p:nvSpPr>
          <p:cNvPr id="70664" name="Title 14"/>
          <p:cNvSpPr>
            <a:spLocks noGrp="1"/>
          </p:cNvSpPr>
          <p:nvPr>
            <p:ph type="title"/>
          </p:nvPr>
        </p:nvSpPr>
        <p:spPr>
          <a:xfrm>
            <a:off x="1860884" y="855375"/>
            <a:ext cx="8229600" cy="685800"/>
          </a:xfrm>
        </p:spPr>
        <p:txBody>
          <a:bodyPr>
            <a:normAutofit fontScale="90000"/>
          </a:bodyPr>
          <a:lstStyle/>
          <a:p>
            <a:r>
              <a:rPr lang="en-US" altLang="en-US" b="1" dirty="0"/>
              <a:t>Trend Analysis</a:t>
            </a:r>
          </a:p>
        </p:txBody>
      </p:sp>
      <p:pic>
        <p:nvPicPr>
          <p:cNvPr id="2" name="Picture 1"/>
          <p:cNvPicPr>
            <a:picLocks noChangeAspect="1"/>
          </p:cNvPicPr>
          <p:nvPr/>
        </p:nvPicPr>
        <p:blipFill>
          <a:blip r:embed="rId3"/>
          <a:stretch>
            <a:fillRect/>
          </a:stretch>
        </p:blipFill>
        <p:spPr>
          <a:xfrm>
            <a:off x="1981201" y="1748850"/>
            <a:ext cx="8246533" cy="1259148"/>
          </a:xfrm>
          <a:prstGeom prst="rect">
            <a:avLst/>
          </a:prstGeom>
        </p:spPr>
      </p:pic>
      <p:pic>
        <p:nvPicPr>
          <p:cNvPr id="3" name="Picture 2"/>
          <p:cNvPicPr>
            <a:picLocks noChangeAspect="1"/>
          </p:cNvPicPr>
          <p:nvPr/>
        </p:nvPicPr>
        <p:blipFill>
          <a:blip r:embed="rId4"/>
          <a:stretch>
            <a:fillRect/>
          </a:stretch>
        </p:blipFill>
        <p:spPr>
          <a:xfrm>
            <a:off x="1995504" y="4619406"/>
            <a:ext cx="8208416" cy="1207635"/>
          </a:xfrm>
          <a:prstGeom prst="rect">
            <a:avLst/>
          </a:prstGeom>
        </p:spPr>
      </p:pic>
      <p:sp>
        <p:nvSpPr>
          <p:cNvPr id="5" name="TextBox 4">
            <a:extLst>
              <a:ext uri="{FF2B5EF4-FFF2-40B4-BE49-F238E27FC236}">
                <a16:creationId xmlns:a16="http://schemas.microsoft.com/office/drawing/2014/main" id="{CC61B555-F978-BAB7-E2AB-41AD1F01301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cSld>
  <p:clrMapOvr>
    <a:masterClrMapping/>
  </p:clrMapOvr>
  <p:transition>
    <p:wipe dir="d"/>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afterGroup">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85"/>
                                        </p:tgtEl>
                                        <p:attrNameLst>
                                          <p:attrName>style.visibility</p:attrName>
                                        </p:attrNameLst>
                                      </p:cBhvr>
                                      <p:to>
                                        <p:strVal val="visible"/>
                                      </p:to>
                                    </p:set>
                                    <p:animEffect transition="in" filter="wipe(left)">
                                      <p:cBhvr>
                                        <p:cTn id="7" dur="500"/>
                                        <p:tgtEl>
                                          <p:spTgt spid="8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5"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1552D1ED-FAC5-63EC-8682-CD05418C5DFC}"/>
              </a:ext>
            </a:extLst>
          </p:cNvPr>
          <p:cNvSpPr/>
          <p:nvPr/>
        </p:nvSpPr>
        <p:spPr>
          <a:xfrm>
            <a:off x="762000" y="64770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71682" name="Rectangle 2"/>
          <p:cNvSpPr>
            <a:spLocks noGrp="1" noChangeArrowheads="1"/>
          </p:cNvSpPr>
          <p:nvPr>
            <p:ph type="title"/>
          </p:nvPr>
        </p:nvSpPr>
        <p:spPr>
          <a:xfrm>
            <a:off x="1981200" y="533400"/>
            <a:ext cx="8229600" cy="1066800"/>
          </a:xfrm>
        </p:spPr>
        <p:txBody>
          <a:bodyPr/>
          <a:lstStyle/>
          <a:p>
            <a:r>
              <a:rPr lang="en-US" altLang="en-US" b="1" dirty="0"/>
              <a:t>Trend Analysis</a:t>
            </a:r>
          </a:p>
        </p:txBody>
      </p:sp>
      <p:sp>
        <p:nvSpPr>
          <p:cNvPr id="54277" name="Rectangle 5"/>
          <p:cNvSpPr>
            <a:spLocks noChangeArrowheads="1"/>
          </p:cNvSpPr>
          <p:nvPr/>
        </p:nvSpPr>
        <p:spPr bwMode="auto">
          <a:xfrm>
            <a:off x="2362200" y="5024439"/>
            <a:ext cx="7391400" cy="828675"/>
          </a:xfrm>
          <a:prstGeom prst="rect">
            <a:avLst/>
          </a:prstGeom>
          <a:solidFill>
            <a:schemeClr val="tx2">
              <a:lumMod val="20000"/>
              <a:lumOff val="80000"/>
            </a:schemeClr>
          </a:solidFill>
          <a:ln w="12700" cmpd="thinThick">
            <a:solidFill>
              <a:schemeClr val="accent1">
                <a:lumMod val="50000"/>
              </a:schemeClr>
            </a:solidFill>
            <a:miter lim="800000"/>
            <a:headEnd/>
            <a:tailEnd/>
          </a:ln>
          <a:effectLst>
            <a:outerShdw blurRad="50800" dist="38100" dir="2700000" algn="tl" rotWithShape="0">
              <a:prstClr val="black">
                <a:alpha val="40000"/>
              </a:prstClr>
            </a:outerShdw>
          </a:effectLst>
        </p:spPr>
        <p:txBody>
          <a:bodyPr lIns="90488" tIns="44450" rIns="90488" bIns="44450">
            <a:spAutoFit/>
          </a:bodyPr>
          <a:lstStyle/>
          <a:p>
            <a:pPr algn="ctr">
              <a:defRPr/>
            </a:pPr>
            <a:r>
              <a:rPr lang="en-US" sz="2400" b="1" dirty="0">
                <a:solidFill>
                  <a:schemeClr val="tx2">
                    <a:lumMod val="75000"/>
                  </a:schemeClr>
                </a:solidFill>
                <a:latin typeface="Arial" charset="0"/>
                <a:ea typeface="ＭＳ Ｐゴシック" pitchFamily="-108" charset="-128"/>
              </a:rPr>
              <a:t>We can use the trend percentages to construct a graph so we can see the trend over time.</a:t>
            </a:r>
          </a:p>
        </p:txBody>
      </p:sp>
      <p:pic>
        <p:nvPicPr>
          <p:cNvPr id="2" name="Picture 1"/>
          <p:cNvPicPr>
            <a:picLocks noChangeAspect="1"/>
          </p:cNvPicPr>
          <p:nvPr/>
        </p:nvPicPr>
        <p:blipFill>
          <a:blip r:embed="rId3"/>
          <a:stretch>
            <a:fillRect/>
          </a:stretch>
        </p:blipFill>
        <p:spPr>
          <a:xfrm>
            <a:off x="3200401" y="1937591"/>
            <a:ext cx="5350211" cy="2514599"/>
          </a:xfrm>
          <a:prstGeom prst="rect">
            <a:avLst/>
          </a:prstGeom>
        </p:spPr>
      </p:pic>
      <p:sp>
        <p:nvSpPr>
          <p:cNvPr id="4" name="TextBox 3">
            <a:extLst>
              <a:ext uri="{FF2B5EF4-FFF2-40B4-BE49-F238E27FC236}">
                <a16:creationId xmlns:a16="http://schemas.microsoft.com/office/drawing/2014/main" id="{1B45F20F-A785-9AE0-6968-530D2D3EAF2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cSld>
  <p:clrMapOvr>
    <a:masterClrMapping/>
  </p:clrMapOvr>
  <p:transition>
    <p:wipe dir="r"/>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2F3E7F8A-9102-CE61-6FE9-4E1DD101FAE9}"/>
              </a:ext>
            </a:extLst>
          </p:cNvPr>
          <p:cNvSpPr/>
          <p:nvPr/>
        </p:nvSpPr>
        <p:spPr>
          <a:xfrm>
            <a:off x="762000" y="64770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30050" name="Title 4"/>
          <p:cNvSpPr>
            <a:spLocks noGrp="1"/>
          </p:cNvSpPr>
          <p:nvPr>
            <p:ph type="ctrTitle"/>
          </p:nvPr>
        </p:nvSpPr>
        <p:spPr>
          <a:xfrm>
            <a:off x="2438400" y="3048000"/>
            <a:ext cx="7315200" cy="3124200"/>
          </a:xfrm>
        </p:spPr>
        <p:txBody>
          <a:bodyPr>
            <a:normAutofit fontScale="90000"/>
          </a:bodyPr>
          <a:lstStyle/>
          <a:p>
            <a:br>
              <a:rPr lang="en-US" altLang="en-US" dirty="0"/>
            </a:br>
            <a:br>
              <a:rPr lang="en-US" altLang="en-US" dirty="0"/>
            </a:br>
            <a:r>
              <a:rPr lang="en-US" altLang="en-US" dirty="0"/>
              <a:t>	</a:t>
            </a:r>
            <a:r>
              <a:rPr lang="en-US" dirty="0"/>
              <a:t> </a:t>
            </a:r>
            <a:br>
              <a:rPr lang="en-US" dirty="0"/>
            </a:br>
            <a:r>
              <a:rPr lang="en-US" dirty="0"/>
              <a:t>Describe and apply methods of vertical analysis.</a:t>
            </a:r>
            <a:br>
              <a:rPr lang="en-US" altLang="en-US" dirty="0"/>
            </a:br>
            <a:br>
              <a:rPr lang="en-US" altLang="en-US" dirty="0"/>
            </a:br>
            <a:endParaRPr lang="en-US" altLang="en-US" dirty="0"/>
          </a:p>
        </p:txBody>
      </p:sp>
      <p:pic>
        <p:nvPicPr>
          <p:cNvPr id="130053" name="Picture 2"/>
          <p:cNvPicPr>
            <a:picLocks noChangeAspect="1" noChangeArrowheads="1"/>
          </p:cNvPicPr>
          <p:nvPr/>
        </p:nvPicPr>
        <p:blipFill>
          <a:blip r:embed="rId3" cstate="print"/>
          <a:srcRect/>
          <a:stretch>
            <a:fillRect/>
          </a:stretch>
        </p:blipFill>
        <p:spPr bwMode="auto">
          <a:xfrm>
            <a:off x="2438400" y="2116169"/>
            <a:ext cx="7315200" cy="87312"/>
          </a:xfrm>
          <a:prstGeom prst="rect">
            <a:avLst/>
          </a:prstGeom>
          <a:noFill/>
          <a:ln w="9525">
            <a:noFill/>
            <a:miter lim="800000"/>
            <a:headEnd/>
            <a:tailEnd/>
          </a:ln>
        </p:spPr>
      </p:pic>
      <p:pic>
        <p:nvPicPr>
          <p:cNvPr id="130054" name="Picture 2"/>
          <p:cNvPicPr>
            <a:picLocks noChangeAspect="1" noChangeArrowheads="1"/>
          </p:cNvPicPr>
          <p:nvPr/>
        </p:nvPicPr>
        <p:blipFill>
          <a:blip r:embed="rId3" cstate="print"/>
          <a:srcRect/>
          <a:stretch>
            <a:fillRect/>
          </a:stretch>
        </p:blipFill>
        <p:spPr bwMode="auto">
          <a:xfrm>
            <a:off x="2438400" y="4724401"/>
            <a:ext cx="7315200" cy="87313"/>
          </a:xfrm>
          <a:prstGeom prst="rect">
            <a:avLst/>
          </a:prstGeom>
          <a:noFill/>
          <a:ln w="9525">
            <a:noFill/>
            <a:miter lim="800000"/>
            <a:headEnd/>
            <a:tailEnd/>
          </a:ln>
        </p:spPr>
      </p:pic>
      <p:sp>
        <p:nvSpPr>
          <p:cNvPr id="8" name="TextBox 7"/>
          <p:cNvSpPr txBox="1"/>
          <p:nvPr/>
        </p:nvSpPr>
        <p:spPr>
          <a:xfrm>
            <a:off x="3810000" y="732366"/>
            <a:ext cx="5257800" cy="769441"/>
          </a:xfrm>
          <a:prstGeom prst="rect">
            <a:avLst/>
          </a:prstGeom>
          <a:noFill/>
        </p:spPr>
        <p:txBody>
          <a:bodyPr wrap="square" rtlCol="0">
            <a:spAutoFit/>
          </a:bodyPr>
          <a:lstStyle/>
          <a:p>
            <a:r>
              <a:rPr lang="en-US" altLang="en-US" sz="4400" b="1" dirty="0">
                <a:latin typeface="+mj-lt"/>
              </a:rPr>
              <a:t>Learning Objective</a:t>
            </a:r>
            <a:endParaRPr lang="en-US" sz="4400" dirty="0">
              <a:latin typeface="+mj-lt"/>
            </a:endParaRPr>
          </a:p>
        </p:txBody>
      </p:sp>
      <p:sp>
        <p:nvSpPr>
          <p:cNvPr id="3" name="TextBox 2">
            <a:extLst>
              <a:ext uri="{FF2B5EF4-FFF2-40B4-BE49-F238E27FC236}">
                <a16:creationId xmlns:a16="http://schemas.microsoft.com/office/drawing/2014/main" id="{C8F77A4D-B3A3-CDCE-9D97-66A25AC379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74A45EEB-8EF9-8C91-9F92-9926253B3095}"/>
              </a:ext>
            </a:extLst>
          </p:cNvPr>
          <p:cNvSpPr/>
          <p:nvPr/>
        </p:nvSpPr>
        <p:spPr>
          <a:xfrm>
            <a:off x="762000" y="64770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73730" name="Rectangle 12"/>
          <p:cNvSpPr>
            <a:spLocks noGrp="1" noChangeArrowheads="1"/>
          </p:cNvSpPr>
          <p:nvPr>
            <p:ph type="title"/>
          </p:nvPr>
        </p:nvSpPr>
        <p:spPr>
          <a:xfrm>
            <a:off x="1981200" y="609600"/>
            <a:ext cx="8229600" cy="838200"/>
          </a:xfrm>
        </p:spPr>
        <p:txBody>
          <a:bodyPr/>
          <a:lstStyle/>
          <a:p>
            <a:r>
              <a:rPr lang="en-US" altLang="en-US" b="1" dirty="0"/>
              <a:t>Vertical Analysis</a:t>
            </a:r>
          </a:p>
        </p:txBody>
      </p:sp>
      <p:sp>
        <p:nvSpPr>
          <p:cNvPr id="58370" name="Rectangle 2"/>
          <p:cNvSpPr>
            <a:spLocks noGrp="1" noChangeArrowheads="1"/>
          </p:cNvSpPr>
          <p:nvPr>
            <p:ph type="body" idx="4294967295"/>
          </p:nvPr>
        </p:nvSpPr>
        <p:spPr>
          <a:xfrm>
            <a:off x="2971801" y="1524001"/>
            <a:ext cx="6213475" cy="657225"/>
          </a:xfrm>
        </p:spPr>
        <p:txBody>
          <a:bodyPr vert="horz" lIns="90488" tIns="44450" rIns="90488" bIns="44450" rtlCol="0">
            <a:normAutofit/>
          </a:bodyPr>
          <a:lstStyle/>
          <a:p>
            <a:pPr algn="ctr">
              <a:buNone/>
              <a:defRPr/>
            </a:pPr>
            <a:r>
              <a:rPr lang="en-US" sz="4000" b="1" dirty="0">
                <a:solidFill>
                  <a:schemeClr val="accent3">
                    <a:lumMod val="50000"/>
                  </a:schemeClr>
                </a:solidFill>
              </a:rPr>
              <a:t>Common-Size Statements</a:t>
            </a:r>
          </a:p>
        </p:txBody>
      </p:sp>
      <p:sp>
        <p:nvSpPr>
          <p:cNvPr id="58371" name="Rectangle 3"/>
          <p:cNvSpPr>
            <a:spLocks noChangeArrowheads="1"/>
          </p:cNvSpPr>
          <p:nvPr/>
        </p:nvSpPr>
        <p:spPr bwMode="auto">
          <a:xfrm>
            <a:off x="1927226" y="2636838"/>
            <a:ext cx="2301875" cy="857250"/>
          </a:xfrm>
          <a:prstGeom prst="rect">
            <a:avLst/>
          </a:prstGeom>
          <a:solidFill>
            <a:schemeClr val="bg1">
              <a:lumMod val="85000"/>
            </a:schemeClr>
          </a:solidFill>
          <a:ln w="12700" cmpd="dbl">
            <a:solidFill>
              <a:schemeClr val="accent3">
                <a:lumMod val="50000"/>
              </a:schemeClr>
            </a:solidFill>
            <a:miter lim="800000"/>
            <a:headEnd/>
            <a:tailEnd/>
          </a:ln>
          <a:effectLst/>
        </p:spPr>
        <p:txBody>
          <a:bodyPr wrap="none" lIns="90488" tIns="44450" rIns="90488" bIns="44450">
            <a:spAutoFit/>
          </a:bodyPr>
          <a:lstStyle/>
          <a:p>
            <a:pPr algn="ctr">
              <a:defRPr/>
            </a:pPr>
            <a:r>
              <a:rPr lang="en-US" sz="2400" b="1" dirty="0">
                <a:solidFill>
                  <a:schemeClr val="accent3">
                    <a:lumMod val="50000"/>
                  </a:schemeClr>
                </a:solidFill>
                <a:latin typeface="Arial" charset="0"/>
                <a:ea typeface="ＭＳ Ｐゴシック" pitchFamily="-108" charset="-128"/>
              </a:rPr>
              <a:t>Common-size </a:t>
            </a:r>
          </a:p>
          <a:p>
            <a:pPr algn="ctr">
              <a:defRPr/>
            </a:pPr>
            <a:r>
              <a:rPr lang="en-US" sz="2400" b="1" dirty="0">
                <a:solidFill>
                  <a:schemeClr val="accent3">
                    <a:lumMod val="50000"/>
                  </a:schemeClr>
                </a:solidFill>
                <a:latin typeface="Arial" charset="0"/>
                <a:ea typeface="ＭＳ Ｐゴシック" pitchFamily="-108" charset="-128"/>
              </a:rPr>
              <a:t>percent</a:t>
            </a:r>
          </a:p>
        </p:txBody>
      </p:sp>
      <p:sp>
        <p:nvSpPr>
          <p:cNvPr id="58372" name="Rectangle 4"/>
          <p:cNvSpPr>
            <a:spLocks noChangeArrowheads="1"/>
          </p:cNvSpPr>
          <p:nvPr/>
        </p:nvSpPr>
        <p:spPr bwMode="auto">
          <a:xfrm>
            <a:off x="4900613" y="2636838"/>
            <a:ext cx="3016250" cy="857250"/>
          </a:xfrm>
          <a:prstGeom prst="rect">
            <a:avLst/>
          </a:prstGeom>
          <a:solidFill>
            <a:schemeClr val="bg1">
              <a:lumMod val="85000"/>
            </a:schemeClr>
          </a:solidFill>
          <a:ln w="12700" cmpd="dbl">
            <a:solidFill>
              <a:schemeClr val="accent3">
                <a:lumMod val="50000"/>
              </a:schemeClr>
            </a:solidFill>
            <a:miter lim="800000"/>
            <a:headEnd/>
            <a:tailEnd/>
          </a:ln>
          <a:effectLst/>
        </p:spPr>
        <p:txBody>
          <a:bodyPr lIns="90488" tIns="44450" rIns="90488" bIns="44450">
            <a:spAutoFit/>
          </a:bodyPr>
          <a:lstStyle/>
          <a:p>
            <a:pPr algn="ctr">
              <a:defRPr/>
            </a:pPr>
            <a:r>
              <a:rPr lang="en-US" sz="2400" b="1" dirty="0">
                <a:solidFill>
                  <a:schemeClr val="accent3">
                    <a:lumMod val="50000"/>
                  </a:schemeClr>
                </a:solidFill>
                <a:latin typeface="Arial" charset="0"/>
                <a:ea typeface="ＭＳ Ｐゴシック" pitchFamily="-108" charset="-128"/>
              </a:rPr>
              <a:t>Analysis amount</a:t>
            </a:r>
          </a:p>
          <a:p>
            <a:pPr algn="ctr">
              <a:defRPr/>
            </a:pPr>
            <a:r>
              <a:rPr lang="en-US" sz="2400" b="1" dirty="0">
                <a:solidFill>
                  <a:schemeClr val="accent3">
                    <a:lumMod val="50000"/>
                  </a:schemeClr>
                </a:solidFill>
                <a:latin typeface="Arial" charset="0"/>
                <a:ea typeface="ＭＳ Ｐゴシック" pitchFamily="-108" charset="-128"/>
              </a:rPr>
              <a:t>Base amount</a:t>
            </a:r>
          </a:p>
        </p:txBody>
      </p:sp>
      <p:sp>
        <p:nvSpPr>
          <p:cNvPr id="58373" name="Rectangle 5"/>
          <p:cNvSpPr>
            <a:spLocks noChangeArrowheads="1"/>
          </p:cNvSpPr>
          <p:nvPr/>
        </p:nvSpPr>
        <p:spPr bwMode="auto">
          <a:xfrm>
            <a:off x="8763000" y="2819400"/>
            <a:ext cx="990600" cy="458788"/>
          </a:xfrm>
          <a:prstGeom prst="rect">
            <a:avLst/>
          </a:prstGeom>
          <a:solidFill>
            <a:schemeClr val="bg1">
              <a:lumMod val="85000"/>
            </a:schemeClr>
          </a:solidFill>
          <a:ln w="12700" cmpd="dbl">
            <a:solidFill>
              <a:schemeClr val="accent3">
                <a:lumMod val="50000"/>
              </a:schemeClr>
            </a:solidFill>
            <a:miter lim="800000"/>
            <a:headEnd/>
            <a:tailEnd/>
          </a:ln>
          <a:effectLst/>
        </p:spPr>
        <p:txBody>
          <a:bodyPr wrap="square" lIns="90488" tIns="44450" rIns="90488" bIns="44450">
            <a:spAutoFit/>
          </a:bodyPr>
          <a:lstStyle/>
          <a:p>
            <a:pPr algn="ctr">
              <a:defRPr/>
            </a:pPr>
            <a:r>
              <a:rPr lang="en-US" sz="2400" b="1" dirty="0">
                <a:solidFill>
                  <a:schemeClr val="accent3">
                    <a:lumMod val="50000"/>
                  </a:schemeClr>
                </a:solidFill>
                <a:latin typeface="Arial" charset="0"/>
                <a:ea typeface="ＭＳ Ｐゴシック" pitchFamily="-108" charset="-128"/>
              </a:rPr>
              <a:t>100</a:t>
            </a:r>
          </a:p>
        </p:txBody>
      </p:sp>
      <p:sp>
        <p:nvSpPr>
          <p:cNvPr id="58374" name="Line 6"/>
          <p:cNvSpPr>
            <a:spLocks noChangeShapeType="1"/>
          </p:cNvSpPr>
          <p:nvPr/>
        </p:nvSpPr>
        <p:spPr bwMode="auto">
          <a:xfrm>
            <a:off x="5157788" y="3052763"/>
            <a:ext cx="2462212" cy="0"/>
          </a:xfrm>
          <a:prstGeom prst="line">
            <a:avLst/>
          </a:prstGeom>
          <a:noFill/>
          <a:ln w="28575">
            <a:solidFill>
              <a:schemeClr val="accent3">
                <a:lumMod val="50000"/>
              </a:schemeClr>
            </a:solidFill>
            <a:round/>
            <a:headEnd/>
            <a:tailEnd/>
          </a:ln>
          <a:effectLst/>
        </p:spPr>
        <p:txBody>
          <a:bodyPr/>
          <a:lstStyle/>
          <a:p>
            <a:pPr>
              <a:defRPr/>
            </a:pPr>
            <a:endParaRPr lang="en-US" dirty="0">
              <a:latin typeface="Arial" charset="0"/>
              <a:ea typeface="ＭＳ Ｐゴシック" pitchFamily="-108" charset="-128"/>
            </a:endParaRPr>
          </a:p>
        </p:txBody>
      </p:sp>
      <p:sp>
        <p:nvSpPr>
          <p:cNvPr id="58375" name="Rectangle 7"/>
          <p:cNvSpPr>
            <a:spLocks noChangeArrowheads="1"/>
          </p:cNvSpPr>
          <p:nvPr/>
        </p:nvSpPr>
        <p:spPr bwMode="auto">
          <a:xfrm>
            <a:off x="4352926" y="2795588"/>
            <a:ext cx="392113" cy="520700"/>
          </a:xfrm>
          <a:prstGeom prst="rect">
            <a:avLst/>
          </a:prstGeom>
          <a:noFill/>
          <a:ln w="12700">
            <a:noFill/>
            <a:miter lim="800000"/>
            <a:headEnd/>
            <a:tailEnd/>
          </a:ln>
          <a:effectLst/>
        </p:spPr>
        <p:txBody>
          <a:bodyPr wrap="none" lIns="90488" tIns="44450" rIns="90488" bIns="44450">
            <a:spAutoFit/>
          </a:bodyPr>
          <a:lstStyle/>
          <a:p>
            <a:pPr>
              <a:defRPr/>
            </a:pPr>
            <a:r>
              <a:rPr lang="en-US" sz="2800" b="1" dirty="0">
                <a:solidFill>
                  <a:schemeClr val="accent3">
                    <a:lumMod val="50000"/>
                  </a:schemeClr>
                </a:solidFill>
                <a:latin typeface="Arial" charset="0"/>
                <a:ea typeface="ＭＳ Ｐゴシック" pitchFamily="-108" charset="-128"/>
              </a:rPr>
              <a:t>=</a:t>
            </a:r>
          </a:p>
        </p:txBody>
      </p:sp>
      <p:sp>
        <p:nvSpPr>
          <p:cNvPr id="19465" name="Rectangle 8"/>
          <p:cNvSpPr>
            <a:spLocks noChangeArrowheads="1"/>
          </p:cNvSpPr>
          <p:nvPr/>
        </p:nvSpPr>
        <p:spPr bwMode="auto">
          <a:xfrm>
            <a:off x="8035925" y="2733675"/>
            <a:ext cx="654026" cy="643766"/>
          </a:xfrm>
          <a:prstGeom prst="rect">
            <a:avLst/>
          </a:prstGeom>
          <a:noFill/>
          <a:ln w="12700">
            <a:noFill/>
            <a:miter lim="800000"/>
            <a:headEnd/>
            <a:tailEnd/>
          </a:ln>
        </p:spPr>
        <p:txBody>
          <a:bodyPr wrap="none" lIns="90488" tIns="44450" rIns="90488" bIns="44450">
            <a:spAutoFit/>
          </a:bodyPr>
          <a:lstStyle/>
          <a:p>
            <a:pPr>
              <a:defRPr/>
            </a:pPr>
            <a:r>
              <a:rPr lang="en-US" sz="3600" b="1" dirty="0">
                <a:solidFill>
                  <a:schemeClr val="accent3">
                    <a:lumMod val="50000"/>
                  </a:schemeClr>
                </a:solidFill>
                <a:ea typeface="MS PGothic" pitchFamily="34" charset="-128"/>
              </a:rPr>
              <a:t>×</a:t>
            </a:r>
          </a:p>
        </p:txBody>
      </p:sp>
      <p:grpSp>
        <p:nvGrpSpPr>
          <p:cNvPr id="2" name="Group 9"/>
          <p:cNvGrpSpPr>
            <a:grpSpLocks/>
          </p:cNvGrpSpPr>
          <p:nvPr/>
        </p:nvGrpSpPr>
        <p:grpSpPr bwMode="auto">
          <a:xfrm>
            <a:off x="3495676" y="3429000"/>
            <a:ext cx="5876925" cy="2852738"/>
            <a:chOff x="1197" y="2160"/>
            <a:chExt cx="3702" cy="1797"/>
          </a:xfrm>
        </p:grpSpPr>
        <p:sp>
          <p:nvSpPr>
            <p:cNvPr id="58378" name="Line 10"/>
            <p:cNvSpPr>
              <a:spLocks noChangeShapeType="1"/>
            </p:cNvSpPr>
            <p:nvPr/>
          </p:nvSpPr>
          <p:spPr bwMode="auto">
            <a:xfrm flipV="1">
              <a:off x="2976" y="2160"/>
              <a:ext cx="0" cy="864"/>
            </a:xfrm>
            <a:prstGeom prst="line">
              <a:avLst/>
            </a:prstGeom>
            <a:noFill/>
            <a:ln w="28575">
              <a:solidFill>
                <a:schemeClr val="accent3">
                  <a:lumMod val="50000"/>
                </a:schemeClr>
              </a:solidFill>
              <a:round/>
              <a:headEnd type="none" w="med" len="med"/>
              <a:tailEnd type="arrow" w="med" len="med"/>
            </a:ln>
            <a:effectLst>
              <a:outerShdw blurRad="50800" dist="38100" dir="2700000" algn="tl" rotWithShape="0">
                <a:prstClr val="black">
                  <a:alpha val="40000"/>
                </a:prstClr>
              </a:outerShdw>
            </a:effectLst>
          </p:spPr>
          <p:txBody>
            <a:bodyPr/>
            <a:lstStyle/>
            <a:p>
              <a:pPr>
                <a:defRPr/>
              </a:pPr>
              <a:endParaRPr lang="en-US" dirty="0">
                <a:latin typeface="Arial" charset="0"/>
                <a:ea typeface="ＭＳ Ｐゴシック" pitchFamily="-108" charset="-128"/>
              </a:endParaRPr>
            </a:p>
          </p:txBody>
        </p:sp>
        <p:sp>
          <p:nvSpPr>
            <p:cNvPr id="58379" name="Rectangle 11"/>
            <p:cNvSpPr>
              <a:spLocks noChangeArrowheads="1"/>
            </p:cNvSpPr>
            <p:nvPr/>
          </p:nvSpPr>
          <p:spPr bwMode="auto">
            <a:xfrm>
              <a:off x="1197" y="2973"/>
              <a:ext cx="3702" cy="984"/>
            </a:xfrm>
            <a:prstGeom prst="rect">
              <a:avLst/>
            </a:prstGeom>
            <a:solidFill>
              <a:srgbClr val="006600"/>
            </a:solidFill>
            <a:ln w="12700">
              <a:solidFill>
                <a:schemeClr val="accent3">
                  <a:lumMod val="50000"/>
                </a:schemeClr>
              </a:solidFill>
              <a:miter lim="800000"/>
              <a:headEnd/>
              <a:tailEnd/>
            </a:ln>
            <a:effectLst>
              <a:outerShdw blurRad="50800" dist="38100" dir="2700000" algn="tl" rotWithShape="0">
                <a:prstClr val="black">
                  <a:alpha val="40000"/>
                </a:prstClr>
              </a:outerShdw>
            </a:effectLst>
          </p:spPr>
          <p:txBody>
            <a:bodyPr lIns="90488" tIns="44450" rIns="90488" bIns="44450">
              <a:spAutoFit/>
            </a:bodyPr>
            <a:lstStyle/>
            <a:p>
              <a:pPr>
                <a:spcBef>
                  <a:spcPct val="50000"/>
                </a:spcBef>
                <a:defRPr/>
              </a:pPr>
              <a:r>
                <a:rPr lang="en-US" sz="2400" u="sng" dirty="0">
                  <a:solidFill>
                    <a:schemeClr val="bg1"/>
                  </a:solidFill>
                  <a:latin typeface="Arial" charset="0"/>
                  <a:ea typeface="ＭＳ Ｐゴシック" pitchFamily="-108" charset="-128"/>
                </a:rPr>
                <a:t>Financial Statement</a:t>
              </a:r>
              <a:r>
                <a:rPr lang="en-US" sz="2400" dirty="0">
                  <a:solidFill>
                    <a:schemeClr val="bg1"/>
                  </a:solidFill>
                  <a:latin typeface="Arial" charset="0"/>
                  <a:ea typeface="ＭＳ Ｐゴシック" pitchFamily="-108" charset="-128"/>
                </a:rPr>
                <a:t>		</a:t>
              </a:r>
              <a:r>
                <a:rPr lang="en-US" sz="2400" u="sng" dirty="0">
                  <a:solidFill>
                    <a:schemeClr val="bg1"/>
                  </a:solidFill>
                  <a:latin typeface="Arial" charset="0"/>
                  <a:ea typeface="ＭＳ Ｐゴシック" pitchFamily="-108" charset="-128"/>
                </a:rPr>
                <a:t>Base Amount</a:t>
              </a:r>
            </a:p>
            <a:p>
              <a:pPr>
                <a:spcBef>
                  <a:spcPct val="50000"/>
                </a:spcBef>
                <a:defRPr/>
              </a:pPr>
              <a:r>
                <a:rPr lang="en-US" sz="2400" dirty="0">
                  <a:solidFill>
                    <a:schemeClr val="bg1"/>
                  </a:solidFill>
                  <a:latin typeface="Arial" charset="0"/>
                  <a:ea typeface="ＭＳ Ｐゴシック" pitchFamily="-108" charset="-128"/>
                </a:rPr>
                <a:t>Balance Sheet		Total Assets</a:t>
              </a:r>
            </a:p>
            <a:p>
              <a:pPr>
                <a:spcBef>
                  <a:spcPct val="50000"/>
                </a:spcBef>
                <a:defRPr/>
              </a:pPr>
              <a:r>
                <a:rPr lang="en-US" sz="2400" dirty="0">
                  <a:solidFill>
                    <a:schemeClr val="bg1"/>
                  </a:solidFill>
                  <a:latin typeface="Arial" charset="0"/>
                  <a:ea typeface="ＭＳ Ｐゴシック" pitchFamily="-108" charset="-128"/>
                </a:rPr>
                <a:t>Income Statement		Revenues</a:t>
              </a:r>
            </a:p>
          </p:txBody>
        </p:sp>
      </p:grpSp>
      <p:sp>
        <p:nvSpPr>
          <p:cNvPr id="4" name="TextBox 3">
            <a:extLst>
              <a:ext uri="{FF2B5EF4-FFF2-40B4-BE49-F238E27FC236}">
                <a16:creationId xmlns:a16="http://schemas.microsoft.com/office/drawing/2014/main" id="{6E821585-1191-24D1-824E-68B6C7580C24}"/>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cSld>
  <p:clrMapOvr>
    <a:masterClrMapping/>
  </p:clrMapOvr>
  <p:transition>
    <p:wip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2" presetClass="entr" presetSubtype="4"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slide(fromBottom)">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C978443F-E11F-BB1D-1CAC-C431555A09E1}"/>
              </a:ext>
            </a:extLst>
          </p:cNvPr>
          <p:cNvSpPr/>
          <p:nvPr/>
        </p:nvSpPr>
        <p:spPr>
          <a:xfrm>
            <a:off x="762000" y="64770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74755" name="Title 336"/>
          <p:cNvSpPr>
            <a:spLocks noGrp="1"/>
          </p:cNvSpPr>
          <p:nvPr>
            <p:ph type="title"/>
          </p:nvPr>
        </p:nvSpPr>
        <p:spPr>
          <a:xfrm>
            <a:off x="1403684" y="1931830"/>
            <a:ext cx="8229600" cy="533400"/>
          </a:xfrm>
        </p:spPr>
        <p:txBody>
          <a:bodyPr>
            <a:normAutofit fontScale="90000"/>
          </a:bodyPr>
          <a:lstStyle/>
          <a:p>
            <a:r>
              <a:rPr lang="en-US" altLang="en-US" b="1" dirty="0"/>
              <a:t>Common-Size </a:t>
            </a:r>
            <a:br>
              <a:rPr lang="en-US" altLang="en-US" b="1" dirty="0"/>
            </a:br>
            <a:r>
              <a:rPr lang="en-US" altLang="en-US" b="1" dirty="0"/>
              <a:t>Balance Sheet</a:t>
            </a:r>
          </a:p>
        </p:txBody>
      </p:sp>
      <p:pic>
        <p:nvPicPr>
          <p:cNvPr id="2" name="Picture 1"/>
          <p:cNvPicPr>
            <a:picLocks noChangeAspect="1"/>
          </p:cNvPicPr>
          <p:nvPr/>
        </p:nvPicPr>
        <p:blipFill>
          <a:blip r:embed="rId3"/>
          <a:stretch>
            <a:fillRect/>
          </a:stretch>
        </p:blipFill>
        <p:spPr>
          <a:xfrm>
            <a:off x="6008828" y="743629"/>
            <a:ext cx="4466667" cy="5428571"/>
          </a:xfrm>
          <a:prstGeom prst="rect">
            <a:avLst/>
          </a:prstGeom>
        </p:spPr>
      </p:pic>
      <p:sp>
        <p:nvSpPr>
          <p:cNvPr id="4" name="TextBox 3">
            <a:extLst>
              <a:ext uri="{FF2B5EF4-FFF2-40B4-BE49-F238E27FC236}">
                <a16:creationId xmlns:a16="http://schemas.microsoft.com/office/drawing/2014/main" id="{7022F50F-123B-3F48-F981-E5A89F4C9A91}"/>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cSld>
  <p:clrMapOvr>
    <a:masterClrMapping/>
  </p:clrMapOvr>
  <p:transition>
    <p:wipe dir="r"/>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958E5337-0186-C9F4-3D87-62F2BA91A8CB}"/>
              </a:ext>
            </a:extLst>
          </p:cNvPr>
          <p:cNvSpPr/>
          <p:nvPr/>
        </p:nvSpPr>
        <p:spPr>
          <a:xfrm>
            <a:off x="762000" y="64770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75779" name="Title 332"/>
          <p:cNvSpPr>
            <a:spLocks noGrp="1"/>
          </p:cNvSpPr>
          <p:nvPr>
            <p:ph type="title"/>
          </p:nvPr>
        </p:nvSpPr>
        <p:spPr>
          <a:xfrm>
            <a:off x="1833719" y="928212"/>
            <a:ext cx="8229600" cy="533400"/>
          </a:xfrm>
        </p:spPr>
        <p:txBody>
          <a:bodyPr>
            <a:normAutofit fontScale="90000"/>
          </a:bodyPr>
          <a:lstStyle/>
          <a:p>
            <a:r>
              <a:rPr lang="en-US" altLang="en-US" b="1" dirty="0"/>
              <a:t>Common-Size Income Statement</a:t>
            </a:r>
          </a:p>
        </p:txBody>
      </p:sp>
      <p:pic>
        <p:nvPicPr>
          <p:cNvPr id="2" name="Picture 1"/>
          <p:cNvPicPr>
            <a:picLocks noChangeAspect="1"/>
          </p:cNvPicPr>
          <p:nvPr/>
        </p:nvPicPr>
        <p:blipFill>
          <a:blip r:embed="rId3"/>
          <a:stretch>
            <a:fillRect/>
          </a:stretch>
        </p:blipFill>
        <p:spPr>
          <a:xfrm>
            <a:off x="2590800" y="1668120"/>
            <a:ext cx="6715438" cy="3966260"/>
          </a:xfrm>
          <a:prstGeom prst="rect">
            <a:avLst/>
          </a:prstGeom>
        </p:spPr>
      </p:pic>
      <p:sp>
        <p:nvSpPr>
          <p:cNvPr id="4" name="TextBox 3">
            <a:extLst>
              <a:ext uri="{FF2B5EF4-FFF2-40B4-BE49-F238E27FC236}">
                <a16:creationId xmlns:a16="http://schemas.microsoft.com/office/drawing/2014/main" id="{CE613CA7-EBAC-2712-4F7E-0DC330DBFEE5}"/>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cSld>
  <p:clrMapOvr>
    <a:masterClrMapping/>
  </p:clrMapOvr>
  <p:transition>
    <p:wipe dir="r"/>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C60F4580-26D8-4C95-5438-10A6FC0630A5}"/>
              </a:ext>
            </a:extLst>
          </p:cNvPr>
          <p:cNvSpPr/>
          <p:nvPr/>
        </p:nvSpPr>
        <p:spPr>
          <a:xfrm>
            <a:off x="762000" y="64770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76802" name="Rectangle 3"/>
          <p:cNvSpPr>
            <a:spLocks noGrp="1" noChangeArrowheads="1"/>
          </p:cNvSpPr>
          <p:nvPr>
            <p:ph type="title"/>
          </p:nvPr>
        </p:nvSpPr>
        <p:spPr>
          <a:xfrm>
            <a:off x="1066800" y="757886"/>
            <a:ext cx="8229600" cy="838200"/>
          </a:xfrm>
        </p:spPr>
        <p:txBody>
          <a:bodyPr/>
          <a:lstStyle/>
          <a:p>
            <a:r>
              <a:rPr lang="en-US" altLang="en-US" b="1" dirty="0"/>
              <a:t>Common-Size Graphics</a:t>
            </a:r>
          </a:p>
        </p:txBody>
      </p:sp>
      <p:sp>
        <p:nvSpPr>
          <p:cNvPr id="9" name="Rectangle 8"/>
          <p:cNvSpPr/>
          <p:nvPr/>
        </p:nvSpPr>
        <p:spPr>
          <a:xfrm>
            <a:off x="6629400" y="1064419"/>
            <a:ext cx="2895600" cy="646113"/>
          </a:xfrm>
          <a:prstGeom prst="rect">
            <a:avLst/>
          </a:prstGeom>
        </p:spPr>
        <p:txBody>
          <a:bodyPr>
            <a:spAutoFit/>
          </a:bodyPr>
          <a:lstStyle/>
          <a:p>
            <a:pPr algn="ctr">
              <a:defRPr/>
            </a:pPr>
            <a:r>
              <a:rPr lang="en-US" b="1" dirty="0">
                <a:solidFill>
                  <a:schemeClr val="accent2">
                    <a:lumMod val="50000"/>
                  </a:schemeClr>
                </a:solidFill>
              </a:rPr>
              <a:t>Common-Size Graphic of</a:t>
            </a:r>
          </a:p>
          <a:p>
            <a:pPr algn="ctr">
              <a:defRPr/>
            </a:pPr>
            <a:r>
              <a:rPr lang="en-US" b="1" dirty="0">
                <a:solidFill>
                  <a:schemeClr val="accent2">
                    <a:lumMod val="50000"/>
                  </a:schemeClr>
                </a:solidFill>
              </a:rPr>
              <a:t>Asset Components</a:t>
            </a:r>
          </a:p>
        </p:txBody>
      </p:sp>
      <p:sp>
        <p:nvSpPr>
          <p:cNvPr id="10" name="Rectangle 9"/>
          <p:cNvSpPr/>
          <p:nvPr/>
        </p:nvSpPr>
        <p:spPr>
          <a:xfrm>
            <a:off x="1981200" y="1676401"/>
            <a:ext cx="4572000" cy="646113"/>
          </a:xfrm>
          <a:prstGeom prst="rect">
            <a:avLst/>
          </a:prstGeom>
        </p:spPr>
        <p:txBody>
          <a:bodyPr>
            <a:spAutoFit/>
          </a:bodyPr>
          <a:lstStyle/>
          <a:p>
            <a:pPr algn="ctr">
              <a:defRPr/>
            </a:pPr>
            <a:r>
              <a:rPr lang="en-US" b="1" dirty="0">
                <a:solidFill>
                  <a:schemeClr val="accent2">
                    <a:lumMod val="50000"/>
                  </a:schemeClr>
                </a:solidFill>
              </a:rPr>
              <a:t>Common-Size Graphic of</a:t>
            </a:r>
          </a:p>
          <a:p>
            <a:pPr algn="ctr">
              <a:defRPr/>
            </a:pPr>
            <a:r>
              <a:rPr lang="en-US" b="1" dirty="0">
                <a:solidFill>
                  <a:schemeClr val="accent2">
                    <a:lumMod val="50000"/>
                  </a:schemeClr>
                </a:solidFill>
              </a:rPr>
              <a:t>Income Statement</a:t>
            </a:r>
          </a:p>
        </p:txBody>
      </p:sp>
      <p:pic>
        <p:nvPicPr>
          <p:cNvPr id="2" name="Picture 1"/>
          <p:cNvPicPr>
            <a:picLocks noChangeAspect="1"/>
          </p:cNvPicPr>
          <p:nvPr/>
        </p:nvPicPr>
        <p:blipFill>
          <a:blip r:embed="rId3"/>
          <a:stretch>
            <a:fillRect/>
          </a:stretch>
        </p:blipFill>
        <p:spPr>
          <a:xfrm>
            <a:off x="2503968" y="2819911"/>
            <a:ext cx="3744433" cy="2176367"/>
          </a:xfrm>
          <a:prstGeom prst="rect">
            <a:avLst/>
          </a:prstGeom>
        </p:spPr>
      </p:pic>
      <p:pic>
        <p:nvPicPr>
          <p:cNvPr id="3" name="Picture 2"/>
          <p:cNvPicPr>
            <a:picLocks noChangeAspect="1"/>
          </p:cNvPicPr>
          <p:nvPr/>
        </p:nvPicPr>
        <p:blipFill>
          <a:blip r:embed="rId4"/>
          <a:stretch>
            <a:fillRect/>
          </a:stretch>
        </p:blipFill>
        <p:spPr>
          <a:xfrm>
            <a:off x="6934200" y="1844784"/>
            <a:ext cx="2876296" cy="4321197"/>
          </a:xfrm>
          <a:prstGeom prst="rect">
            <a:avLst/>
          </a:prstGeom>
        </p:spPr>
      </p:pic>
      <p:sp>
        <p:nvSpPr>
          <p:cNvPr id="5" name="TextBox 4">
            <a:extLst>
              <a:ext uri="{FF2B5EF4-FFF2-40B4-BE49-F238E27FC236}">
                <a16:creationId xmlns:a16="http://schemas.microsoft.com/office/drawing/2014/main" id="{BD08645B-6D75-F701-244A-1F6FDD60733D}"/>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cSld>
  <p:clrMapOvr>
    <a:masterClrMapping/>
  </p:clrMapOvr>
  <p:transition>
    <p:wipe dir="d"/>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 presetClass="entr" presetSubtype="10" fill="hold" grpId="0" nodeType="with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checkerboard(across)">
                                      <p:cBhvr>
                                        <p:cTn id="7" dur="500"/>
                                        <p:tgtEl>
                                          <p:spTgt spid="10"/>
                                        </p:tgtEl>
                                      </p:cBhvr>
                                    </p:animEffect>
                                  </p:childTnLst>
                                </p:cTn>
                              </p:par>
                              <p:par>
                                <p:cTn id="8" presetID="5" presetClass="entr" presetSubtype="10" fill="hold" grpId="0" nodeType="withEffect">
                                  <p:stCondLst>
                                    <p:cond delay="0"/>
                                  </p:stCondLst>
                                  <p:childTnLst>
                                    <p:set>
                                      <p:cBhvr>
                                        <p:cTn id="9" dur="1" fill="hold">
                                          <p:stCondLst>
                                            <p:cond delay="0"/>
                                          </p:stCondLst>
                                        </p:cTn>
                                        <p:tgtEl>
                                          <p:spTgt spid="9"/>
                                        </p:tgtEl>
                                        <p:attrNameLst>
                                          <p:attrName>style.visibility</p:attrName>
                                        </p:attrNameLst>
                                      </p:cBhvr>
                                      <p:to>
                                        <p:strVal val="visible"/>
                                      </p:to>
                                    </p:set>
                                    <p:animEffect transition="in" filter="checkerboard(across)">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0"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C5B2C706-F5BB-B9E5-EFBB-9D224D7D8488}"/>
              </a:ext>
            </a:extLst>
          </p:cNvPr>
          <p:cNvSpPr/>
          <p:nvPr/>
        </p:nvSpPr>
        <p:spPr>
          <a:xfrm>
            <a:off x="762000" y="64770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30050" name="Title 4"/>
          <p:cNvSpPr>
            <a:spLocks noGrp="1"/>
          </p:cNvSpPr>
          <p:nvPr>
            <p:ph type="ctrTitle"/>
          </p:nvPr>
        </p:nvSpPr>
        <p:spPr>
          <a:xfrm>
            <a:off x="2438400" y="3225800"/>
            <a:ext cx="7315200" cy="3124200"/>
          </a:xfrm>
        </p:spPr>
        <p:txBody>
          <a:bodyPr>
            <a:normAutofit fontScale="90000"/>
          </a:bodyPr>
          <a:lstStyle/>
          <a:p>
            <a:br>
              <a:rPr lang="en-US" altLang="en-US" dirty="0"/>
            </a:br>
            <a:br>
              <a:rPr lang="en-US" altLang="en-US" dirty="0"/>
            </a:br>
            <a:r>
              <a:rPr lang="en-US" altLang="en-US" dirty="0"/>
              <a:t>	</a:t>
            </a:r>
            <a:br>
              <a:rPr lang="en-US" altLang="en-US" dirty="0"/>
            </a:br>
            <a:r>
              <a:rPr lang="en-US" dirty="0"/>
              <a:t>Define and apply ratio analysis.</a:t>
            </a:r>
            <a:br>
              <a:rPr lang="en-US" dirty="0"/>
            </a:br>
            <a:br>
              <a:rPr lang="en-US" altLang="en-US" dirty="0"/>
            </a:br>
            <a:br>
              <a:rPr lang="en-US" altLang="en-US" dirty="0"/>
            </a:br>
            <a:endParaRPr lang="en-US" altLang="en-US" dirty="0"/>
          </a:p>
        </p:txBody>
      </p:sp>
      <p:pic>
        <p:nvPicPr>
          <p:cNvPr id="130053" name="Picture 2"/>
          <p:cNvPicPr>
            <a:picLocks noChangeAspect="1" noChangeArrowheads="1"/>
          </p:cNvPicPr>
          <p:nvPr/>
        </p:nvPicPr>
        <p:blipFill>
          <a:blip r:embed="rId3" cstate="print"/>
          <a:srcRect/>
          <a:stretch>
            <a:fillRect/>
          </a:stretch>
        </p:blipFill>
        <p:spPr bwMode="auto">
          <a:xfrm>
            <a:off x="2441275" y="1893094"/>
            <a:ext cx="7315200" cy="87312"/>
          </a:xfrm>
          <a:prstGeom prst="rect">
            <a:avLst/>
          </a:prstGeom>
          <a:noFill/>
          <a:ln w="9525">
            <a:noFill/>
            <a:miter lim="800000"/>
            <a:headEnd/>
            <a:tailEnd/>
          </a:ln>
        </p:spPr>
      </p:pic>
      <p:pic>
        <p:nvPicPr>
          <p:cNvPr id="130054" name="Picture 2"/>
          <p:cNvPicPr>
            <a:picLocks noChangeAspect="1" noChangeArrowheads="1"/>
          </p:cNvPicPr>
          <p:nvPr/>
        </p:nvPicPr>
        <p:blipFill>
          <a:blip r:embed="rId3" cstate="print"/>
          <a:srcRect/>
          <a:stretch>
            <a:fillRect/>
          </a:stretch>
        </p:blipFill>
        <p:spPr bwMode="auto">
          <a:xfrm>
            <a:off x="2438400" y="4340226"/>
            <a:ext cx="7315200" cy="87313"/>
          </a:xfrm>
          <a:prstGeom prst="rect">
            <a:avLst/>
          </a:prstGeom>
          <a:noFill/>
          <a:ln w="9525">
            <a:noFill/>
            <a:miter lim="800000"/>
            <a:headEnd/>
            <a:tailEnd/>
          </a:ln>
        </p:spPr>
      </p:pic>
      <p:sp>
        <p:nvSpPr>
          <p:cNvPr id="8" name="TextBox 7"/>
          <p:cNvSpPr txBox="1"/>
          <p:nvPr/>
        </p:nvSpPr>
        <p:spPr>
          <a:xfrm>
            <a:off x="3810000" y="732366"/>
            <a:ext cx="5257800" cy="769441"/>
          </a:xfrm>
          <a:prstGeom prst="rect">
            <a:avLst/>
          </a:prstGeom>
          <a:noFill/>
        </p:spPr>
        <p:txBody>
          <a:bodyPr wrap="square" rtlCol="0">
            <a:spAutoFit/>
          </a:bodyPr>
          <a:lstStyle/>
          <a:p>
            <a:r>
              <a:rPr lang="en-US" altLang="en-US" sz="4400" b="1" dirty="0">
                <a:latin typeface="+mj-lt"/>
              </a:rPr>
              <a:t>Learning Objective</a:t>
            </a:r>
            <a:endParaRPr lang="en-US" sz="4400" dirty="0">
              <a:latin typeface="+mj-lt"/>
            </a:endParaRPr>
          </a:p>
        </p:txBody>
      </p:sp>
      <p:sp>
        <p:nvSpPr>
          <p:cNvPr id="3" name="TextBox 2">
            <a:extLst>
              <a:ext uri="{FF2B5EF4-FFF2-40B4-BE49-F238E27FC236}">
                <a16:creationId xmlns:a16="http://schemas.microsoft.com/office/drawing/2014/main" id="{071CF86D-2865-A8BC-FC11-FF9F04DE729F}"/>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508201ED-BC1E-A0B7-4338-5B6FA2D8D853}"/>
              </a:ext>
            </a:extLst>
          </p:cNvPr>
          <p:cNvSpPr/>
          <p:nvPr/>
        </p:nvSpPr>
        <p:spPr>
          <a:xfrm>
            <a:off x="762000" y="64770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78850" name="Rectangle 9"/>
          <p:cNvSpPr>
            <a:spLocks noGrp="1" noChangeArrowheads="1"/>
          </p:cNvSpPr>
          <p:nvPr>
            <p:ph type="title"/>
          </p:nvPr>
        </p:nvSpPr>
        <p:spPr>
          <a:xfrm>
            <a:off x="1981200" y="533400"/>
            <a:ext cx="8229600" cy="884238"/>
          </a:xfrm>
        </p:spPr>
        <p:txBody>
          <a:bodyPr/>
          <a:lstStyle/>
          <a:p>
            <a:r>
              <a:rPr lang="en-US" altLang="en-US" b="1" dirty="0"/>
              <a:t>Ratio Analysis</a:t>
            </a:r>
          </a:p>
        </p:txBody>
      </p:sp>
      <p:sp>
        <p:nvSpPr>
          <p:cNvPr id="18" name="Cube 17"/>
          <p:cNvSpPr/>
          <p:nvPr/>
        </p:nvSpPr>
        <p:spPr>
          <a:xfrm>
            <a:off x="2590800" y="1524000"/>
            <a:ext cx="2565400" cy="2209800"/>
          </a:xfrm>
          <a:prstGeom prst="cube">
            <a:avLst/>
          </a:prstGeom>
          <a:solidFill>
            <a:schemeClr val="tx2">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sz="2400" b="1" dirty="0">
                <a:solidFill>
                  <a:schemeClr val="tx1"/>
                </a:solidFill>
                <a:latin typeface="Arial" pitchFamily="34" charset="0"/>
                <a:cs typeface="Arial" pitchFamily="34" charset="0"/>
              </a:rPr>
              <a:t>Liquidity and efficiency</a:t>
            </a:r>
          </a:p>
        </p:txBody>
      </p:sp>
      <p:sp>
        <p:nvSpPr>
          <p:cNvPr id="19" name="Cube 18"/>
          <p:cNvSpPr/>
          <p:nvPr/>
        </p:nvSpPr>
        <p:spPr bwMode="auto">
          <a:xfrm>
            <a:off x="7035800" y="1524000"/>
            <a:ext cx="2717800" cy="2209800"/>
          </a:xfrm>
          <a:prstGeom prst="cube">
            <a:avLst/>
          </a:prstGeom>
          <a:solidFill>
            <a:schemeClr val="bg2">
              <a:lumMod val="9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sz="2400" b="1" dirty="0">
                <a:solidFill>
                  <a:schemeClr val="tx1"/>
                </a:solidFill>
                <a:latin typeface="Arial" pitchFamily="34" charset="0"/>
                <a:cs typeface="Arial" pitchFamily="34" charset="0"/>
              </a:rPr>
              <a:t>Solvency</a:t>
            </a:r>
          </a:p>
        </p:txBody>
      </p:sp>
      <p:sp>
        <p:nvSpPr>
          <p:cNvPr id="20" name="Cube 19"/>
          <p:cNvSpPr/>
          <p:nvPr/>
        </p:nvSpPr>
        <p:spPr bwMode="auto">
          <a:xfrm>
            <a:off x="7035800" y="4040188"/>
            <a:ext cx="2717800" cy="2209800"/>
          </a:xfrm>
          <a:prstGeom prst="cube">
            <a:avLst/>
          </a:prstGeom>
          <a:solidFill>
            <a:schemeClr val="accent3">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sz="2400" b="1" dirty="0">
                <a:solidFill>
                  <a:schemeClr val="tx1"/>
                </a:solidFill>
                <a:latin typeface="Arial" pitchFamily="34" charset="0"/>
                <a:cs typeface="Arial" pitchFamily="34" charset="0"/>
              </a:rPr>
              <a:t>Market prospects</a:t>
            </a:r>
          </a:p>
        </p:txBody>
      </p:sp>
      <p:sp>
        <p:nvSpPr>
          <p:cNvPr id="21" name="Cube 20"/>
          <p:cNvSpPr/>
          <p:nvPr/>
        </p:nvSpPr>
        <p:spPr>
          <a:xfrm>
            <a:off x="2618979" y="4085590"/>
            <a:ext cx="2565400" cy="2209800"/>
          </a:xfrm>
          <a:prstGeom prst="cube">
            <a:avLst/>
          </a:prstGeom>
          <a:solidFill>
            <a:schemeClr val="accent2">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sz="2400" b="1" dirty="0">
                <a:solidFill>
                  <a:schemeClr val="tx1"/>
                </a:solidFill>
                <a:latin typeface="Arial" pitchFamily="34" charset="0"/>
                <a:cs typeface="Arial" pitchFamily="34" charset="0"/>
              </a:rPr>
              <a:t>Profitability</a:t>
            </a:r>
          </a:p>
        </p:txBody>
      </p:sp>
      <p:sp>
        <p:nvSpPr>
          <p:cNvPr id="3" name="TextBox 2">
            <a:extLst>
              <a:ext uri="{FF2B5EF4-FFF2-40B4-BE49-F238E27FC236}">
                <a16:creationId xmlns:a16="http://schemas.microsoft.com/office/drawing/2014/main" id="{AE3DD3CA-F807-27B2-2272-D759061BC645}"/>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cSld>
  <p:clrMapOvr>
    <a:masterClrMapping/>
  </p:clrMapOvr>
  <p:transition>
    <p:wipe dir="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500"/>
                            </p:stCondLst>
                            <p:childTnLst>
                              <p:par>
                                <p:cTn id="5" presetID="3" presetClass="entr" presetSubtype="10" fill="hold" grpId="0" nodeType="afterEffect">
                                  <p:stCondLst>
                                    <p:cond delay="0"/>
                                  </p:stCondLst>
                                  <p:childTnLst>
                                    <p:set>
                                      <p:cBhvr>
                                        <p:cTn id="6" dur="1" fill="hold">
                                          <p:stCondLst>
                                            <p:cond delay="0"/>
                                          </p:stCondLst>
                                        </p:cTn>
                                        <p:tgtEl>
                                          <p:spTgt spid="18"/>
                                        </p:tgtEl>
                                        <p:attrNameLst>
                                          <p:attrName>style.visibility</p:attrName>
                                        </p:attrNameLst>
                                      </p:cBhvr>
                                      <p:to>
                                        <p:strVal val="visible"/>
                                      </p:to>
                                    </p:set>
                                    <p:animEffect transition="in" filter="blinds(horizontal)">
                                      <p:cBhvr>
                                        <p:cTn id="7" dur="500"/>
                                        <p:tgtEl>
                                          <p:spTgt spid="18"/>
                                        </p:tgtEl>
                                      </p:cBhvr>
                                    </p:animEffect>
                                  </p:childTnLst>
                                </p:cTn>
                              </p:par>
                            </p:childTnLst>
                          </p:cTn>
                        </p:par>
                        <p:par>
                          <p:cTn id="8" fill="hold" nodeType="afterGroup">
                            <p:stCondLst>
                              <p:cond delay="1000"/>
                            </p:stCondLst>
                            <p:childTnLst>
                              <p:par>
                                <p:cTn id="9" presetID="3" presetClass="entr" presetSubtype="10" fill="hold" grpId="0" nodeType="afterEffect">
                                  <p:stCondLst>
                                    <p:cond delay="0"/>
                                  </p:stCondLst>
                                  <p:childTnLst>
                                    <p:set>
                                      <p:cBhvr>
                                        <p:cTn id="10" dur="1" fill="hold">
                                          <p:stCondLst>
                                            <p:cond delay="0"/>
                                          </p:stCondLst>
                                        </p:cTn>
                                        <p:tgtEl>
                                          <p:spTgt spid="19"/>
                                        </p:tgtEl>
                                        <p:attrNameLst>
                                          <p:attrName>style.visibility</p:attrName>
                                        </p:attrNameLst>
                                      </p:cBhvr>
                                      <p:to>
                                        <p:strVal val="visible"/>
                                      </p:to>
                                    </p:set>
                                    <p:animEffect transition="in" filter="blinds(horizontal)">
                                      <p:cBhvr>
                                        <p:cTn id="11" dur="500"/>
                                        <p:tgtEl>
                                          <p:spTgt spid="19"/>
                                        </p:tgtEl>
                                      </p:cBhvr>
                                    </p:animEffect>
                                  </p:childTnLst>
                                </p:cTn>
                              </p:par>
                            </p:childTnLst>
                          </p:cTn>
                        </p:par>
                        <p:par>
                          <p:cTn id="12" fill="hold" nodeType="afterGroup">
                            <p:stCondLst>
                              <p:cond delay="1500"/>
                            </p:stCondLst>
                            <p:childTnLst>
                              <p:par>
                                <p:cTn id="13" presetID="3" presetClass="entr" presetSubtype="10" fill="hold" grpId="0" nodeType="afterEffect">
                                  <p:stCondLst>
                                    <p:cond delay="0"/>
                                  </p:stCondLst>
                                  <p:childTnLst>
                                    <p:set>
                                      <p:cBhvr>
                                        <p:cTn id="14" dur="1" fill="hold">
                                          <p:stCondLst>
                                            <p:cond delay="0"/>
                                          </p:stCondLst>
                                        </p:cTn>
                                        <p:tgtEl>
                                          <p:spTgt spid="21"/>
                                        </p:tgtEl>
                                        <p:attrNameLst>
                                          <p:attrName>style.visibility</p:attrName>
                                        </p:attrNameLst>
                                      </p:cBhvr>
                                      <p:to>
                                        <p:strVal val="visible"/>
                                      </p:to>
                                    </p:set>
                                    <p:animEffect transition="in" filter="blinds(horizontal)">
                                      <p:cBhvr>
                                        <p:cTn id="15" dur="500"/>
                                        <p:tgtEl>
                                          <p:spTgt spid="21"/>
                                        </p:tgtEl>
                                      </p:cBhvr>
                                    </p:animEffect>
                                  </p:childTnLst>
                                </p:cTn>
                              </p:par>
                            </p:childTnLst>
                          </p:cTn>
                        </p:par>
                        <p:par>
                          <p:cTn id="16" fill="hold" nodeType="afterGroup">
                            <p:stCondLst>
                              <p:cond delay="2000"/>
                            </p:stCondLst>
                            <p:childTnLst>
                              <p:par>
                                <p:cTn id="17" presetID="3" presetClass="entr" presetSubtype="10" fill="hold" grpId="0" nodeType="afterEffect">
                                  <p:stCondLst>
                                    <p:cond delay="0"/>
                                  </p:stCondLst>
                                  <p:childTnLst>
                                    <p:set>
                                      <p:cBhvr>
                                        <p:cTn id="18" dur="1" fill="hold">
                                          <p:stCondLst>
                                            <p:cond delay="0"/>
                                          </p:stCondLst>
                                        </p:cTn>
                                        <p:tgtEl>
                                          <p:spTgt spid="20"/>
                                        </p:tgtEl>
                                        <p:attrNameLst>
                                          <p:attrName>style.visibility</p:attrName>
                                        </p:attrNameLst>
                                      </p:cBhvr>
                                      <p:to>
                                        <p:strVal val="visible"/>
                                      </p:to>
                                    </p:set>
                                    <p:animEffect transition="in" filter="blinds(horizontal)">
                                      <p:cBhvr>
                                        <p:cTn id="19"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animBg="1"/>
      <p:bldP spid="19" grpId="0" animBg="1"/>
      <p:bldP spid="20" grpId="0" animBg="1"/>
      <p:bldP spid="21"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7EC20D88-C655-AB8A-22D7-856FBFAF75EE}"/>
              </a:ext>
            </a:extLst>
          </p:cNvPr>
          <p:cNvSpPr/>
          <p:nvPr/>
        </p:nvSpPr>
        <p:spPr>
          <a:xfrm>
            <a:off x="762000" y="64770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78850" name="Rectangle 2"/>
          <p:cNvSpPr>
            <a:spLocks noChangeArrowheads="1"/>
          </p:cNvSpPr>
          <p:nvPr/>
        </p:nvSpPr>
        <p:spPr bwMode="auto">
          <a:xfrm>
            <a:off x="1714500" y="1862138"/>
            <a:ext cx="2095500" cy="831850"/>
          </a:xfrm>
          <a:prstGeom prst="rect">
            <a:avLst/>
          </a:prstGeom>
          <a:solidFill>
            <a:schemeClr val="accent6">
              <a:lumMod val="20000"/>
              <a:lumOff val="80000"/>
            </a:schemeClr>
          </a:solidFill>
          <a:ln w="12700">
            <a:solidFill>
              <a:schemeClr val="tx2">
                <a:lumMod val="50000"/>
              </a:schemeClr>
            </a:solidFill>
            <a:miter lim="800000"/>
            <a:headEnd/>
            <a:tailEnd/>
          </a:ln>
          <a:effectLst>
            <a:outerShdw blurRad="50800" dist="38100" dir="2700000" algn="tl" rotWithShape="0">
              <a:prstClr val="black">
                <a:alpha val="40000"/>
              </a:prstClr>
            </a:outerShdw>
          </a:effectLst>
        </p:spPr>
        <p:txBody>
          <a:bodyPr lIns="90488" tIns="44450" rIns="90488" bIns="44450">
            <a:spAutoFit/>
          </a:bodyPr>
          <a:lstStyle/>
          <a:p>
            <a:pPr algn="ctr">
              <a:defRPr/>
            </a:pPr>
            <a:r>
              <a:rPr lang="en-US" sz="2400" dirty="0">
                <a:solidFill>
                  <a:schemeClr val="tx2">
                    <a:lumMod val="50000"/>
                  </a:schemeClr>
                </a:solidFill>
                <a:latin typeface="Arial" charset="0"/>
                <a:ea typeface="ＭＳ Ｐゴシック" pitchFamily="-108" charset="-128"/>
              </a:rPr>
              <a:t>Current </a:t>
            </a:r>
          </a:p>
          <a:p>
            <a:pPr algn="ctr">
              <a:defRPr/>
            </a:pPr>
            <a:r>
              <a:rPr lang="en-US" sz="2400" dirty="0">
                <a:solidFill>
                  <a:schemeClr val="tx2">
                    <a:lumMod val="50000"/>
                  </a:schemeClr>
                </a:solidFill>
                <a:latin typeface="Arial" charset="0"/>
                <a:ea typeface="ＭＳ Ｐゴシック" pitchFamily="-108" charset="-128"/>
              </a:rPr>
              <a:t>Ratio</a:t>
            </a:r>
          </a:p>
        </p:txBody>
      </p:sp>
      <p:sp>
        <p:nvSpPr>
          <p:cNvPr id="78851" name="Rectangle 3"/>
          <p:cNvSpPr>
            <a:spLocks noChangeArrowheads="1"/>
          </p:cNvSpPr>
          <p:nvPr/>
        </p:nvSpPr>
        <p:spPr bwMode="auto">
          <a:xfrm>
            <a:off x="2405063" y="2967038"/>
            <a:ext cx="2095500" cy="831850"/>
          </a:xfrm>
          <a:prstGeom prst="rect">
            <a:avLst/>
          </a:prstGeom>
          <a:solidFill>
            <a:schemeClr val="accent5">
              <a:lumMod val="20000"/>
              <a:lumOff val="80000"/>
            </a:schemeClr>
          </a:solidFill>
          <a:ln w="12700">
            <a:solidFill>
              <a:schemeClr val="tx2">
                <a:lumMod val="50000"/>
              </a:schemeClr>
            </a:solidFill>
            <a:miter lim="800000"/>
            <a:headEnd/>
            <a:tailEnd/>
          </a:ln>
          <a:effectLst>
            <a:outerShdw blurRad="50800" dist="38100" dir="2700000" algn="tl" rotWithShape="0">
              <a:prstClr val="black">
                <a:alpha val="40000"/>
              </a:prstClr>
            </a:outerShdw>
          </a:effectLst>
        </p:spPr>
        <p:txBody>
          <a:bodyPr lIns="90488" tIns="44450" rIns="90488" bIns="44450">
            <a:spAutoFit/>
          </a:bodyPr>
          <a:lstStyle/>
          <a:p>
            <a:pPr algn="ctr">
              <a:defRPr/>
            </a:pPr>
            <a:r>
              <a:rPr lang="en-US" sz="2400" dirty="0">
                <a:solidFill>
                  <a:schemeClr val="tx2">
                    <a:lumMod val="50000"/>
                  </a:schemeClr>
                </a:solidFill>
                <a:latin typeface="Arial" charset="0"/>
                <a:ea typeface="ＭＳ Ｐゴシック" pitchFamily="-108" charset="-128"/>
              </a:rPr>
              <a:t>Acid-test </a:t>
            </a:r>
          </a:p>
          <a:p>
            <a:pPr algn="ctr">
              <a:defRPr/>
            </a:pPr>
            <a:r>
              <a:rPr lang="en-US" sz="2400" dirty="0">
                <a:solidFill>
                  <a:schemeClr val="tx2">
                    <a:lumMod val="50000"/>
                  </a:schemeClr>
                </a:solidFill>
                <a:latin typeface="Arial" charset="0"/>
                <a:ea typeface="ＭＳ Ｐゴシック" pitchFamily="-108" charset="-128"/>
              </a:rPr>
              <a:t>Ratio</a:t>
            </a:r>
          </a:p>
        </p:txBody>
      </p:sp>
      <p:sp>
        <p:nvSpPr>
          <p:cNvPr id="78852" name="Rectangle 4"/>
          <p:cNvSpPr>
            <a:spLocks noChangeArrowheads="1"/>
          </p:cNvSpPr>
          <p:nvPr/>
        </p:nvSpPr>
        <p:spPr bwMode="auto">
          <a:xfrm>
            <a:off x="3167063" y="4110039"/>
            <a:ext cx="2095500" cy="1196975"/>
          </a:xfrm>
          <a:prstGeom prst="rect">
            <a:avLst/>
          </a:prstGeom>
          <a:solidFill>
            <a:schemeClr val="accent4">
              <a:lumMod val="20000"/>
              <a:lumOff val="80000"/>
            </a:schemeClr>
          </a:solidFill>
          <a:ln w="12700">
            <a:solidFill>
              <a:schemeClr val="tx2">
                <a:lumMod val="50000"/>
              </a:schemeClr>
            </a:solidFill>
            <a:miter lim="800000"/>
            <a:headEnd/>
            <a:tailEnd/>
          </a:ln>
          <a:effectLst>
            <a:outerShdw blurRad="50800" dist="38100" dir="2700000" algn="tl" rotWithShape="0">
              <a:prstClr val="black">
                <a:alpha val="40000"/>
              </a:prstClr>
            </a:outerShdw>
          </a:effectLst>
        </p:spPr>
        <p:txBody>
          <a:bodyPr lIns="90488" tIns="44450" rIns="90488" bIns="44450">
            <a:spAutoFit/>
          </a:bodyPr>
          <a:lstStyle/>
          <a:p>
            <a:pPr algn="ctr">
              <a:spcBef>
                <a:spcPct val="50000"/>
              </a:spcBef>
              <a:defRPr/>
            </a:pPr>
            <a:r>
              <a:rPr lang="en-US" sz="2400" dirty="0">
                <a:solidFill>
                  <a:schemeClr val="tx2">
                    <a:lumMod val="50000"/>
                  </a:schemeClr>
                </a:solidFill>
                <a:latin typeface="Arial" charset="0"/>
                <a:ea typeface="ＭＳ Ｐゴシック" pitchFamily="-108" charset="-128"/>
              </a:rPr>
              <a:t>Accounts Receivable  Turnover</a:t>
            </a:r>
          </a:p>
        </p:txBody>
      </p:sp>
      <p:sp>
        <p:nvSpPr>
          <p:cNvPr id="78853" name="Rectangle 5" descr="Bouquet"/>
          <p:cNvSpPr>
            <a:spLocks noChangeArrowheads="1"/>
          </p:cNvSpPr>
          <p:nvPr/>
        </p:nvSpPr>
        <p:spPr bwMode="auto">
          <a:xfrm>
            <a:off x="8305800" y="1862138"/>
            <a:ext cx="2095500" cy="831850"/>
          </a:xfrm>
          <a:prstGeom prst="rect">
            <a:avLst/>
          </a:prstGeom>
          <a:solidFill>
            <a:schemeClr val="bg2">
              <a:lumMod val="90000"/>
            </a:schemeClr>
          </a:solidFill>
          <a:ln w="12700">
            <a:solidFill>
              <a:schemeClr val="tx2">
                <a:lumMod val="50000"/>
              </a:schemeClr>
            </a:solidFill>
            <a:miter lim="800000"/>
            <a:headEnd/>
            <a:tailEnd/>
          </a:ln>
          <a:effectLst>
            <a:outerShdw blurRad="50800" dist="38100" dir="2700000" algn="tl" rotWithShape="0">
              <a:prstClr val="black">
                <a:alpha val="40000"/>
              </a:prstClr>
            </a:outerShdw>
          </a:effectLst>
        </p:spPr>
        <p:txBody>
          <a:bodyPr lIns="90488" tIns="44450" rIns="90488" bIns="44450">
            <a:spAutoFit/>
          </a:bodyPr>
          <a:lstStyle/>
          <a:p>
            <a:pPr algn="ctr">
              <a:spcBef>
                <a:spcPct val="50000"/>
              </a:spcBef>
              <a:defRPr/>
            </a:pPr>
            <a:r>
              <a:rPr lang="en-US" sz="2400" dirty="0">
                <a:solidFill>
                  <a:schemeClr val="tx2">
                    <a:lumMod val="50000"/>
                  </a:schemeClr>
                </a:solidFill>
                <a:latin typeface="Arial" charset="0"/>
                <a:ea typeface="ＭＳ Ｐゴシック" pitchFamily="-108" charset="-128"/>
              </a:rPr>
              <a:t>Inventory Turnover</a:t>
            </a:r>
          </a:p>
        </p:txBody>
      </p:sp>
      <p:sp>
        <p:nvSpPr>
          <p:cNvPr id="78854" name="Rectangle 6" descr="Blue tissue paper"/>
          <p:cNvSpPr>
            <a:spLocks noChangeArrowheads="1"/>
          </p:cNvSpPr>
          <p:nvPr/>
        </p:nvSpPr>
        <p:spPr bwMode="auto">
          <a:xfrm>
            <a:off x="7815263" y="2967038"/>
            <a:ext cx="2095500" cy="831850"/>
          </a:xfrm>
          <a:prstGeom prst="rect">
            <a:avLst/>
          </a:prstGeom>
          <a:solidFill>
            <a:schemeClr val="accent1">
              <a:lumMod val="20000"/>
              <a:lumOff val="80000"/>
            </a:schemeClr>
          </a:solidFill>
          <a:ln w="12700">
            <a:solidFill>
              <a:schemeClr val="tx2">
                <a:lumMod val="50000"/>
              </a:schemeClr>
            </a:solidFill>
            <a:miter lim="800000"/>
            <a:headEnd/>
            <a:tailEnd/>
          </a:ln>
          <a:effectLst>
            <a:outerShdw blurRad="50800" dist="38100" dir="2700000" algn="tl" rotWithShape="0">
              <a:prstClr val="black">
                <a:alpha val="40000"/>
              </a:prstClr>
            </a:outerShdw>
          </a:effectLst>
        </p:spPr>
        <p:txBody>
          <a:bodyPr lIns="90488" tIns="44450" rIns="90488" bIns="44450">
            <a:spAutoFit/>
          </a:bodyPr>
          <a:lstStyle/>
          <a:p>
            <a:pPr algn="ctr">
              <a:spcBef>
                <a:spcPct val="50000"/>
              </a:spcBef>
              <a:defRPr/>
            </a:pPr>
            <a:r>
              <a:rPr lang="en-US" sz="2400" dirty="0">
                <a:solidFill>
                  <a:schemeClr val="tx2">
                    <a:lumMod val="50000"/>
                  </a:schemeClr>
                </a:solidFill>
                <a:latin typeface="Arial" charset="0"/>
                <a:ea typeface="ＭＳ Ｐゴシック" pitchFamily="-108" charset="-128"/>
              </a:rPr>
              <a:t>Days’ Sales Uncollected</a:t>
            </a:r>
          </a:p>
        </p:txBody>
      </p:sp>
      <p:sp>
        <p:nvSpPr>
          <p:cNvPr id="78855" name="Rectangle 7" descr="Newsprint"/>
          <p:cNvSpPr>
            <a:spLocks noChangeArrowheads="1"/>
          </p:cNvSpPr>
          <p:nvPr/>
        </p:nvSpPr>
        <p:spPr bwMode="auto">
          <a:xfrm>
            <a:off x="7129463" y="4292600"/>
            <a:ext cx="2095500" cy="831850"/>
          </a:xfrm>
          <a:prstGeom prst="rect">
            <a:avLst/>
          </a:prstGeom>
          <a:solidFill>
            <a:schemeClr val="accent2">
              <a:lumMod val="20000"/>
              <a:lumOff val="80000"/>
            </a:schemeClr>
          </a:solidFill>
          <a:ln w="12700">
            <a:solidFill>
              <a:schemeClr val="tx2">
                <a:lumMod val="50000"/>
              </a:schemeClr>
            </a:solidFill>
            <a:miter lim="800000"/>
            <a:headEnd/>
            <a:tailEnd/>
          </a:ln>
          <a:effectLst>
            <a:outerShdw blurRad="50800" dist="38100" dir="2700000" algn="tl" rotWithShape="0">
              <a:prstClr val="black">
                <a:alpha val="40000"/>
              </a:prstClr>
            </a:outerShdw>
          </a:effectLst>
        </p:spPr>
        <p:txBody>
          <a:bodyPr lIns="90488" tIns="44450" rIns="90488" bIns="44450">
            <a:spAutoFit/>
          </a:bodyPr>
          <a:lstStyle/>
          <a:p>
            <a:pPr algn="ctr">
              <a:spcBef>
                <a:spcPct val="50000"/>
              </a:spcBef>
              <a:defRPr/>
            </a:pPr>
            <a:r>
              <a:rPr lang="en-US" sz="2400" dirty="0">
                <a:solidFill>
                  <a:schemeClr val="tx2">
                    <a:lumMod val="50000"/>
                  </a:schemeClr>
                </a:solidFill>
                <a:latin typeface="Arial" charset="0"/>
                <a:ea typeface="ＭＳ Ｐゴシック" pitchFamily="-108" charset="-128"/>
              </a:rPr>
              <a:t>Days’ Sales in Inventory</a:t>
            </a:r>
          </a:p>
        </p:txBody>
      </p:sp>
      <p:sp>
        <p:nvSpPr>
          <p:cNvPr id="78856" name="Rectangle 8"/>
          <p:cNvSpPr>
            <a:spLocks noChangeArrowheads="1"/>
          </p:cNvSpPr>
          <p:nvPr/>
        </p:nvSpPr>
        <p:spPr bwMode="auto">
          <a:xfrm>
            <a:off x="5262563" y="5378450"/>
            <a:ext cx="2095500" cy="831850"/>
          </a:xfrm>
          <a:prstGeom prst="rect">
            <a:avLst/>
          </a:prstGeom>
          <a:solidFill>
            <a:schemeClr val="accent3">
              <a:lumMod val="20000"/>
              <a:lumOff val="80000"/>
            </a:schemeClr>
          </a:solidFill>
          <a:ln w="12700">
            <a:solidFill>
              <a:schemeClr val="tx2">
                <a:lumMod val="50000"/>
              </a:schemeClr>
            </a:solidFill>
            <a:miter lim="800000"/>
            <a:headEnd/>
            <a:tailEnd/>
          </a:ln>
          <a:effectLst>
            <a:outerShdw blurRad="50800" dist="38100" dir="2700000" algn="tl" rotWithShape="0">
              <a:prstClr val="black">
                <a:alpha val="40000"/>
              </a:prstClr>
            </a:outerShdw>
          </a:effectLst>
        </p:spPr>
        <p:txBody>
          <a:bodyPr lIns="90488" tIns="44450" rIns="90488" bIns="44450">
            <a:spAutoFit/>
          </a:bodyPr>
          <a:lstStyle/>
          <a:p>
            <a:pPr algn="ctr">
              <a:spcBef>
                <a:spcPct val="50000"/>
              </a:spcBef>
              <a:defRPr/>
            </a:pPr>
            <a:r>
              <a:rPr lang="en-US" sz="2400" dirty="0">
                <a:solidFill>
                  <a:schemeClr val="tx2">
                    <a:lumMod val="50000"/>
                  </a:schemeClr>
                </a:solidFill>
                <a:latin typeface="Arial" charset="0"/>
                <a:ea typeface="ＭＳ Ｐゴシック" pitchFamily="-108" charset="-128"/>
              </a:rPr>
              <a:t>Total Asset Turnover</a:t>
            </a:r>
          </a:p>
        </p:txBody>
      </p:sp>
      <p:sp>
        <p:nvSpPr>
          <p:cNvPr id="79881" name="Rectangle 9"/>
          <p:cNvSpPr>
            <a:spLocks noGrp="1" noChangeArrowheads="1"/>
          </p:cNvSpPr>
          <p:nvPr>
            <p:ph type="title"/>
          </p:nvPr>
        </p:nvSpPr>
        <p:spPr>
          <a:xfrm>
            <a:off x="1981200" y="685800"/>
            <a:ext cx="8229600" cy="990600"/>
          </a:xfrm>
        </p:spPr>
        <p:txBody>
          <a:bodyPr/>
          <a:lstStyle/>
          <a:p>
            <a:r>
              <a:rPr lang="en-US" altLang="en-US" b="1" dirty="0"/>
              <a:t>Liquidity and Efficiency</a:t>
            </a:r>
          </a:p>
        </p:txBody>
      </p:sp>
      <p:sp>
        <p:nvSpPr>
          <p:cNvPr id="3" name="TextBox 2">
            <a:extLst>
              <a:ext uri="{FF2B5EF4-FFF2-40B4-BE49-F238E27FC236}">
                <a16:creationId xmlns:a16="http://schemas.microsoft.com/office/drawing/2014/main" id="{FB59079A-5C76-47A3-12A2-02EE93235111}"/>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cSld>
  <p:clrMapOvr>
    <a:masterClrMapping/>
  </p:clrMapOvr>
  <p:transition>
    <p:wipe dir="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2" presetClass="entr" presetSubtype="1" fill="hold" grpId="0" nodeType="afterEffect">
                                  <p:stCondLst>
                                    <p:cond delay="0"/>
                                  </p:stCondLst>
                                  <p:childTnLst>
                                    <p:set>
                                      <p:cBhvr>
                                        <p:cTn id="6" dur="1" fill="hold">
                                          <p:stCondLst>
                                            <p:cond delay="0"/>
                                          </p:stCondLst>
                                        </p:cTn>
                                        <p:tgtEl>
                                          <p:spTgt spid="78850"/>
                                        </p:tgtEl>
                                        <p:attrNameLst>
                                          <p:attrName>style.visibility</p:attrName>
                                        </p:attrNameLst>
                                      </p:cBhvr>
                                      <p:to>
                                        <p:strVal val="visible"/>
                                      </p:to>
                                    </p:set>
                                    <p:animEffect transition="in" filter="slide(fromTop)">
                                      <p:cBhvr>
                                        <p:cTn id="7" dur="500"/>
                                        <p:tgtEl>
                                          <p:spTgt spid="78850"/>
                                        </p:tgtEl>
                                      </p:cBhvr>
                                    </p:animEffect>
                                  </p:childTnLst>
                                </p:cTn>
                              </p:par>
                            </p:childTnLst>
                          </p:cTn>
                        </p:par>
                        <p:par>
                          <p:cTn id="8" fill="hold" nodeType="afterGroup">
                            <p:stCondLst>
                              <p:cond delay="500"/>
                            </p:stCondLst>
                            <p:childTnLst>
                              <p:par>
                                <p:cTn id="9" presetID="12" presetClass="entr" presetSubtype="1" fill="hold" grpId="0" nodeType="afterEffect">
                                  <p:stCondLst>
                                    <p:cond delay="0"/>
                                  </p:stCondLst>
                                  <p:childTnLst>
                                    <p:set>
                                      <p:cBhvr>
                                        <p:cTn id="10" dur="1" fill="hold">
                                          <p:stCondLst>
                                            <p:cond delay="0"/>
                                          </p:stCondLst>
                                        </p:cTn>
                                        <p:tgtEl>
                                          <p:spTgt spid="78851"/>
                                        </p:tgtEl>
                                        <p:attrNameLst>
                                          <p:attrName>style.visibility</p:attrName>
                                        </p:attrNameLst>
                                      </p:cBhvr>
                                      <p:to>
                                        <p:strVal val="visible"/>
                                      </p:to>
                                    </p:set>
                                    <p:animEffect transition="in" filter="slide(fromTop)">
                                      <p:cBhvr>
                                        <p:cTn id="11" dur="500"/>
                                        <p:tgtEl>
                                          <p:spTgt spid="78851"/>
                                        </p:tgtEl>
                                      </p:cBhvr>
                                    </p:animEffect>
                                  </p:childTnLst>
                                </p:cTn>
                              </p:par>
                            </p:childTnLst>
                          </p:cTn>
                        </p:par>
                        <p:par>
                          <p:cTn id="12" fill="hold" nodeType="afterGroup">
                            <p:stCondLst>
                              <p:cond delay="1000"/>
                            </p:stCondLst>
                            <p:childTnLst>
                              <p:par>
                                <p:cTn id="13" presetID="12" presetClass="entr" presetSubtype="1" fill="hold" grpId="0" nodeType="afterEffect">
                                  <p:stCondLst>
                                    <p:cond delay="0"/>
                                  </p:stCondLst>
                                  <p:childTnLst>
                                    <p:set>
                                      <p:cBhvr>
                                        <p:cTn id="14" dur="1" fill="hold">
                                          <p:stCondLst>
                                            <p:cond delay="0"/>
                                          </p:stCondLst>
                                        </p:cTn>
                                        <p:tgtEl>
                                          <p:spTgt spid="78852"/>
                                        </p:tgtEl>
                                        <p:attrNameLst>
                                          <p:attrName>style.visibility</p:attrName>
                                        </p:attrNameLst>
                                      </p:cBhvr>
                                      <p:to>
                                        <p:strVal val="visible"/>
                                      </p:to>
                                    </p:set>
                                    <p:animEffect transition="in" filter="slide(fromTop)">
                                      <p:cBhvr>
                                        <p:cTn id="15" dur="500"/>
                                        <p:tgtEl>
                                          <p:spTgt spid="78852"/>
                                        </p:tgtEl>
                                      </p:cBhvr>
                                    </p:animEffect>
                                  </p:childTnLst>
                                </p:cTn>
                              </p:par>
                            </p:childTnLst>
                          </p:cTn>
                        </p:par>
                        <p:par>
                          <p:cTn id="16" fill="hold" nodeType="afterGroup">
                            <p:stCondLst>
                              <p:cond delay="1500"/>
                            </p:stCondLst>
                            <p:childTnLst>
                              <p:par>
                                <p:cTn id="17" presetID="12" presetClass="entr" presetSubtype="1" fill="hold" grpId="0" nodeType="afterEffect">
                                  <p:stCondLst>
                                    <p:cond delay="0"/>
                                  </p:stCondLst>
                                  <p:childTnLst>
                                    <p:set>
                                      <p:cBhvr>
                                        <p:cTn id="18" dur="1" fill="hold">
                                          <p:stCondLst>
                                            <p:cond delay="0"/>
                                          </p:stCondLst>
                                        </p:cTn>
                                        <p:tgtEl>
                                          <p:spTgt spid="78856"/>
                                        </p:tgtEl>
                                        <p:attrNameLst>
                                          <p:attrName>style.visibility</p:attrName>
                                        </p:attrNameLst>
                                      </p:cBhvr>
                                      <p:to>
                                        <p:strVal val="visible"/>
                                      </p:to>
                                    </p:set>
                                    <p:animEffect transition="in" filter="slide(fromTop)">
                                      <p:cBhvr>
                                        <p:cTn id="19" dur="500"/>
                                        <p:tgtEl>
                                          <p:spTgt spid="78856"/>
                                        </p:tgtEl>
                                      </p:cBhvr>
                                    </p:animEffect>
                                  </p:childTnLst>
                                </p:cTn>
                              </p:par>
                            </p:childTnLst>
                          </p:cTn>
                        </p:par>
                        <p:par>
                          <p:cTn id="20" fill="hold" nodeType="afterGroup">
                            <p:stCondLst>
                              <p:cond delay="2000"/>
                            </p:stCondLst>
                            <p:childTnLst>
                              <p:par>
                                <p:cTn id="21" presetID="12" presetClass="entr" presetSubtype="1" fill="hold" grpId="0" nodeType="afterEffect">
                                  <p:stCondLst>
                                    <p:cond delay="0"/>
                                  </p:stCondLst>
                                  <p:childTnLst>
                                    <p:set>
                                      <p:cBhvr>
                                        <p:cTn id="22" dur="1" fill="hold">
                                          <p:stCondLst>
                                            <p:cond delay="0"/>
                                          </p:stCondLst>
                                        </p:cTn>
                                        <p:tgtEl>
                                          <p:spTgt spid="78855"/>
                                        </p:tgtEl>
                                        <p:attrNameLst>
                                          <p:attrName>style.visibility</p:attrName>
                                        </p:attrNameLst>
                                      </p:cBhvr>
                                      <p:to>
                                        <p:strVal val="visible"/>
                                      </p:to>
                                    </p:set>
                                    <p:animEffect transition="in" filter="slide(fromTop)">
                                      <p:cBhvr>
                                        <p:cTn id="23" dur="500"/>
                                        <p:tgtEl>
                                          <p:spTgt spid="78855"/>
                                        </p:tgtEl>
                                      </p:cBhvr>
                                    </p:animEffect>
                                  </p:childTnLst>
                                </p:cTn>
                              </p:par>
                            </p:childTnLst>
                          </p:cTn>
                        </p:par>
                        <p:par>
                          <p:cTn id="24" fill="hold" nodeType="afterGroup">
                            <p:stCondLst>
                              <p:cond delay="2500"/>
                            </p:stCondLst>
                            <p:childTnLst>
                              <p:par>
                                <p:cTn id="25" presetID="12" presetClass="entr" presetSubtype="1" fill="hold" grpId="0" nodeType="afterEffect">
                                  <p:stCondLst>
                                    <p:cond delay="0"/>
                                  </p:stCondLst>
                                  <p:childTnLst>
                                    <p:set>
                                      <p:cBhvr>
                                        <p:cTn id="26" dur="1" fill="hold">
                                          <p:stCondLst>
                                            <p:cond delay="0"/>
                                          </p:stCondLst>
                                        </p:cTn>
                                        <p:tgtEl>
                                          <p:spTgt spid="78854"/>
                                        </p:tgtEl>
                                        <p:attrNameLst>
                                          <p:attrName>style.visibility</p:attrName>
                                        </p:attrNameLst>
                                      </p:cBhvr>
                                      <p:to>
                                        <p:strVal val="visible"/>
                                      </p:to>
                                    </p:set>
                                    <p:animEffect transition="in" filter="slide(fromTop)">
                                      <p:cBhvr>
                                        <p:cTn id="27" dur="500"/>
                                        <p:tgtEl>
                                          <p:spTgt spid="78854"/>
                                        </p:tgtEl>
                                      </p:cBhvr>
                                    </p:animEffect>
                                  </p:childTnLst>
                                </p:cTn>
                              </p:par>
                            </p:childTnLst>
                          </p:cTn>
                        </p:par>
                        <p:par>
                          <p:cTn id="28" fill="hold" nodeType="afterGroup">
                            <p:stCondLst>
                              <p:cond delay="3000"/>
                            </p:stCondLst>
                            <p:childTnLst>
                              <p:par>
                                <p:cTn id="29" presetID="12" presetClass="entr" presetSubtype="1" fill="hold" grpId="0" nodeType="afterEffect">
                                  <p:stCondLst>
                                    <p:cond delay="0"/>
                                  </p:stCondLst>
                                  <p:childTnLst>
                                    <p:set>
                                      <p:cBhvr>
                                        <p:cTn id="30" dur="1" fill="hold">
                                          <p:stCondLst>
                                            <p:cond delay="0"/>
                                          </p:stCondLst>
                                        </p:cTn>
                                        <p:tgtEl>
                                          <p:spTgt spid="78853"/>
                                        </p:tgtEl>
                                        <p:attrNameLst>
                                          <p:attrName>style.visibility</p:attrName>
                                        </p:attrNameLst>
                                      </p:cBhvr>
                                      <p:to>
                                        <p:strVal val="visible"/>
                                      </p:to>
                                    </p:set>
                                    <p:animEffect transition="in" filter="slide(fromTop)">
                                      <p:cBhvr>
                                        <p:cTn id="31" dur="500"/>
                                        <p:tgtEl>
                                          <p:spTgt spid="7885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8850" grpId="0" animBg="1" autoUpdateAnimBg="0"/>
      <p:bldP spid="78851" grpId="0" animBg="1" autoUpdateAnimBg="0"/>
      <p:bldP spid="78852" grpId="0" animBg="1" autoUpdateAnimBg="0"/>
      <p:bldP spid="78853" grpId="0" animBg="1" autoUpdateAnimBg="0"/>
      <p:bldP spid="78854" grpId="0" animBg="1" autoUpdateAnimBg="0"/>
      <p:bldP spid="78855" grpId="0" animBg="1" autoUpdateAnimBg="0"/>
      <p:bldP spid="78856" grpId="0" animBg="1" autoUpdateAnimBg="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6C1DC421-9497-A649-7C36-1E806AAD7237}"/>
              </a:ext>
            </a:extLst>
          </p:cNvPr>
          <p:cNvSpPr/>
          <p:nvPr/>
        </p:nvSpPr>
        <p:spPr>
          <a:xfrm>
            <a:off x="762000" y="64770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80898" name="Rectangle 4"/>
          <p:cNvSpPr>
            <a:spLocks noGrp="1" noChangeArrowheads="1"/>
          </p:cNvSpPr>
          <p:nvPr>
            <p:ph type="title"/>
          </p:nvPr>
        </p:nvSpPr>
        <p:spPr>
          <a:xfrm>
            <a:off x="1981200" y="533400"/>
            <a:ext cx="8229600" cy="1066800"/>
          </a:xfrm>
        </p:spPr>
        <p:txBody>
          <a:bodyPr/>
          <a:lstStyle/>
          <a:p>
            <a:r>
              <a:rPr lang="en-US" altLang="en-US" b="1" dirty="0"/>
              <a:t>Working Capital</a:t>
            </a:r>
          </a:p>
        </p:txBody>
      </p:sp>
      <p:sp>
        <p:nvSpPr>
          <p:cNvPr id="24579" name="Rectangle 3"/>
          <p:cNvSpPr>
            <a:spLocks noGrp="1" noChangeArrowheads="1"/>
          </p:cNvSpPr>
          <p:nvPr>
            <p:ph type="body" idx="4294967295"/>
          </p:nvPr>
        </p:nvSpPr>
        <p:spPr>
          <a:xfrm>
            <a:off x="1524001" y="1752600"/>
            <a:ext cx="7661275" cy="1447800"/>
          </a:xfrm>
        </p:spPr>
        <p:txBody>
          <a:bodyPr vert="horz" lIns="90488" tIns="44450" rIns="90488" bIns="44450" rtlCol="0">
            <a:normAutofit/>
          </a:bodyPr>
          <a:lstStyle/>
          <a:p>
            <a:pPr algn="ctr">
              <a:buNone/>
              <a:defRPr/>
            </a:pPr>
            <a:r>
              <a:rPr lang="en-US" altLang="en-US" dirty="0">
                <a:solidFill>
                  <a:srgbClr val="C00000"/>
                </a:solidFill>
              </a:rPr>
              <a:t>Working capital </a:t>
            </a:r>
            <a:r>
              <a:rPr lang="en-US" altLang="en-US" dirty="0"/>
              <a:t>represents current assets financed from long-term capital sources that do not require near-term repayment.</a:t>
            </a:r>
          </a:p>
        </p:txBody>
      </p:sp>
      <p:graphicFrame>
        <p:nvGraphicFramePr>
          <p:cNvPr id="38930" name="Group 18"/>
          <p:cNvGraphicFramePr>
            <a:graphicFrameLocks noGrp="1"/>
          </p:cNvGraphicFramePr>
          <p:nvPr/>
        </p:nvGraphicFramePr>
        <p:xfrm>
          <a:off x="3949700" y="3360738"/>
          <a:ext cx="4356100" cy="1744964"/>
        </p:xfrm>
        <a:graphic>
          <a:graphicData uri="http://schemas.openxmlformats.org/drawingml/2006/table">
            <a:tbl>
              <a:tblPr/>
              <a:tblGrid>
                <a:gridCol w="488950">
                  <a:extLst>
                    <a:ext uri="{9D8B030D-6E8A-4147-A177-3AD203B41FA5}">
                      <a16:colId xmlns:a16="http://schemas.microsoft.com/office/drawing/2014/main" val="20000"/>
                    </a:ext>
                  </a:extLst>
                </a:gridCol>
                <a:gridCol w="3867150">
                  <a:extLst>
                    <a:ext uri="{9D8B030D-6E8A-4147-A177-3AD203B41FA5}">
                      <a16:colId xmlns:a16="http://schemas.microsoft.com/office/drawing/2014/main" val="20001"/>
                    </a:ext>
                  </a:extLst>
                </a:gridCol>
              </a:tblGrid>
              <a:tr h="436166">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2800" b="0" i="0" u="none" strike="noStrike" cap="none" normalizeH="0" baseline="0" dirty="0">
                          <a:ln>
                            <a:noFill/>
                          </a:ln>
                          <a:solidFill>
                            <a:srgbClr val="000000"/>
                          </a:solidFill>
                          <a:effectLst/>
                          <a:latin typeface="Arial" charset="0"/>
                          <a:ea typeface="ＭＳ Ｐゴシック" pitchFamily="-65" charset="-128"/>
                          <a:cs typeface="Arial" charset="0"/>
                        </a:rPr>
                        <a:t> </a:t>
                      </a:r>
                    </a:p>
                  </a:txBody>
                  <a:tcPr marL="9525" marR="9525" marT="9521" marB="0" anchor="b" horzOverflow="overflow">
                    <a:lnL>
                      <a:noFill/>
                    </a:lnL>
                    <a:lnR>
                      <a:noFill/>
                    </a:lnR>
                    <a:lnT>
                      <a:noFill/>
                    </a:lnT>
                    <a:lnB>
                      <a:noFill/>
                    </a:lnB>
                    <a:lnTlToBr>
                      <a:noFill/>
                    </a:lnTlToBr>
                    <a:lnBlToTr>
                      <a:noFill/>
                    </a:lnBlToTr>
                    <a:solidFill>
                      <a:srgbClr val="FFFFFF"/>
                    </a:solidFill>
                  </a:tcPr>
                </a:tc>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2800" b="0" i="0" u="none" strike="noStrike" cap="none" normalizeH="0" baseline="0" dirty="0">
                          <a:ln>
                            <a:noFill/>
                          </a:ln>
                          <a:solidFill>
                            <a:srgbClr val="000000"/>
                          </a:solidFill>
                          <a:effectLst/>
                          <a:latin typeface="Arial" charset="0"/>
                          <a:ea typeface="ＭＳ Ｐゴシック" pitchFamily="-65" charset="-128"/>
                          <a:cs typeface="Arial" charset="0"/>
                        </a:rPr>
                        <a:t> Current assets</a:t>
                      </a:r>
                    </a:p>
                  </a:txBody>
                  <a:tcPr marL="9525" marR="9525" marT="9521" marB="0" anchor="b" horzOverflow="overflow">
                    <a:lnL>
                      <a:noFill/>
                    </a:lnL>
                    <a:lnR>
                      <a:noFill/>
                    </a:lnR>
                    <a:lnT>
                      <a:noFill/>
                    </a:lnT>
                    <a:lnB>
                      <a:noFill/>
                    </a:lnB>
                    <a:lnTlToBr>
                      <a:noFill/>
                    </a:lnTlToBr>
                    <a:lnBlToTr>
                      <a:noFill/>
                    </a:lnBlToTr>
                    <a:solidFill>
                      <a:srgbClr val="FFFFFF"/>
                    </a:solidFill>
                  </a:tcPr>
                </a:tc>
                <a:extLst>
                  <a:ext uri="{0D108BD9-81ED-4DB2-BD59-A6C34878D82A}">
                    <a16:rowId xmlns:a16="http://schemas.microsoft.com/office/drawing/2014/main" val="10000"/>
                  </a:ext>
                </a:extLst>
              </a:tr>
              <a:tr h="436166">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2800" b="0" i="0" u="none" strike="noStrike" cap="none" normalizeH="0" baseline="0" dirty="0">
                          <a:ln>
                            <a:noFill/>
                          </a:ln>
                          <a:solidFill>
                            <a:srgbClr val="000000"/>
                          </a:solidFill>
                          <a:effectLst/>
                          <a:latin typeface="Arial" charset="0"/>
                          <a:ea typeface="ＭＳ Ｐゴシック" pitchFamily="-65" charset="-128"/>
                          <a:cs typeface="Arial" charset="0"/>
                        </a:rPr>
                        <a:t>–</a:t>
                      </a:r>
                    </a:p>
                  </a:txBody>
                  <a:tcPr marL="9525" marR="9525" marT="9521" marB="0" anchor="b" horzOverflow="overflow">
                    <a:lnL>
                      <a:noFill/>
                    </a:lnL>
                    <a:lnR>
                      <a:noFill/>
                    </a:lnR>
                    <a:lnT>
                      <a:noFill/>
                    </a:lnT>
                    <a:lnB w="6350" cap="flat" cmpd="sng" algn="ctr">
                      <a:solidFill>
                        <a:srgbClr val="000000"/>
                      </a:solidFill>
                      <a:prstDash val="solid"/>
                      <a:round/>
                      <a:headEnd type="none" w="med" len="med"/>
                      <a:tailEnd type="none" w="med" len="med"/>
                    </a:lnB>
                    <a:lnTlToBr>
                      <a:noFill/>
                    </a:lnTlToBr>
                    <a:lnBlToTr>
                      <a:noFill/>
                    </a:lnBlToTr>
                    <a:solidFill>
                      <a:srgbClr val="FFFFFF"/>
                    </a:solidFill>
                  </a:tcPr>
                </a:tc>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2800" b="0" i="0" u="none" strike="noStrike" cap="none" normalizeH="0" baseline="0" dirty="0">
                          <a:ln>
                            <a:noFill/>
                          </a:ln>
                          <a:solidFill>
                            <a:srgbClr val="000000"/>
                          </a:solidFill>
                          <a:effectLst/>
                          <a:latin typeface="Arial" charset="0"/>
                          <a:ea typeface="ＭＳ Ｐゴシック" pitchFamily="-65" charset="-128"/>
                          <a:cs typeface="Arial" charset="0"/>
                        </a:rPr>
                        <a:t> Current liabilities</a:t>
                      </a:r>
                    </a:p>
                  </a:txBody>
                  <a:tcPr marL="9525" marR="9525" marT="9521" marB="0" anchor="b" horzOverflow="overflow">
                    <a:lnL>
                      <a:noFill/>
                    </a:lnL>
                    <a:lnR>
                      <a:noFill/>
                    </a:lnR>
                    <a:lnT>
                      <a:noFill/>
                    </a:lnT>
                    <a:lnB w="6350" cap="flat" cmpd="sng" algn="ctr">
                      <a:solidFill>
                        <a:srgbClr val="000000"/>
                      </a:solidFill>
                      <a:prstDash val="solid"/>
                      <a:round/>
                      <a:headEnd type="none" w="med" len="med"/>
                      <a:tailEnd type="none" w="med" len="med"/>
                    </a:lnB>
                    <a:lnTlToBr>
                      <a:noFill/>
                    </a:lnTlToBr>
                    <a:lnBlToTr>
                      <a:noFill/>
                    </a:lnBlToTr>
                    <a:solidFill>
                      <a:srgbClr val="FFFFFF"/>
                    </a:solidFill>
                  </a:tcPr>
                </a:tc>
                <a:extLst>
                  <a:ext uri="{0D108BD9-81ED-4DB2-BD59-A6C34878D82A}">
                    <a16:rowId xmlns:a16="http://schemas.microsoft.com/office/drawing/2014/main" val="10001"/>
                  </a:ext>
                </a:extLst>
              </a:tr>
              <a:tr h="436166">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2800" b="0" i="0" u="none" strike="noStrike" cap="none" normalizeH="0" baseline="0" dirty="0">
                          <a:ln>
                            <a:noFill/>
                          </a:ln>
                          <a:solidFill>
                            <a:srgbClr val="000000"/>
                          </a:solidFill>
                          <a:effectLst/>
                          <a:latin typeface="Arial" charset="0"/>
                          <a:ea typeface="ＭＳ Ｐゴシック" pitchFamily="-65" charset="-128"/>
                          <a:cs typeface="Arial" charset="0"/>
                        </a:rPr>
                        <a:t>=</a:t>
                      </a:r>
                    </a:p>
                  </a:txBody>
                  <a:tcPr marL="9525" marR="9525" marT="9521" marB="0" anchor="b" horzOverflow="overflow">
                    <a:lnL>
                      <a:noFill/>
                    </a:lnL>
                    <a:lnR>
                      <a:noFill/>
                    </a:lnR>
                    <a:lnT w="6350" cap="flat" cmpd="sng" algn="ctr">
                      <a:solidFill>
                        <a:srgbClr val="000000"/>
                      </a:solidFill>
                      <a:prstDash val="solid"/>
                      <a:round/>
                      <a:headEnd type="none" w="med" len="med"/>
                      <a:tailEnd type="none" w="med" len="med"/>
                    </a:lnT>
                    <a:lnB w="25400" cap="flat" cmpd="dbl" algn="ctr">
                      <a:solidFill>
                        <a:srgbClr val="000000"/>
                      </a:solidFill>
                      <a:prstDash val="solid"/>
                      <a:round/>
                      <a:headEnd type="none" w="med" len="med"/>
                      <a:tailEnd type="none" w="med" len="med"/>
                    </a:lnB>
                    <a:lnTlToBr>
                      <a:noFill/>
                    </a:lnTlToBr>
                    <a:lnBlToTr>
                      <a:noFill/>
                    </a:lnBlToTr>
                    <a:solidFill>
                      <a:srgbClr val="FFFFFF"/>
                    </a:solidFill>
                  </a:tcPr>
                </a:tc>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2800" b="0" i="0" u="none" strike="noStrike" cap="none" normalizeH="0" baseline="0" dirty="0">
                          <a:ln>
                            <a:noFill/>
                          </a:ln>
                          <a:solidFill>
                            <a:srgbClr val="000000"/>
                          </a:solidFill>
                          <a:effectLst/>
                          <a:latin typeface="Arial" charset="0"/>
                          <a:ea typeface="ＭＳ Ｐゴシック" pitchFamily="-65" charset="-128"/>
                          <a:cs typeface="Arial" charset="0"/>
                        </a:rPr>
                        <a:t> Working capital</a:t>
                      </a:r>
                    </a:p>
                  </a:txBody>
                  <a:tcPr marL="9525" marR="9525" marT="9521" marB="0" anchor="b" horzOverflow="overflow">
                    <a:lnL>
                      <a:noFill/>
                    </a:lnL>
                    <a:lnR>
                      <a:noFill/>
                    </a:lnR>
                    <a:lnT w="6350" cap="flat" cmpd="sng" algn="ctr">
                      <a:solidFill>
                        <a:srgbClr val="000000"/>
                      </a:solidFill>
                      <a:prstDash val="solid"/>
                      <a:round/>
                      <a:headEnd type="none" w="med" len="med"/>
                      <a:tailEnd type="none" w="med" len="med"/>
                    </a:lnT>
                    <a:lnB w="25400" cap="flat" cmpd="dbl" algn="ctr">
                      <a:solidFill>
                        <a:srgbClr val="000000"/>
                      </a:solidFill>
                      <a:prstDash val="solid"/>
                      <a:round/>
                      <a:headEnd type="none" w="med" len="med"/>
                      <a:tailEnd type="none" w="med" len="med"/>
                    </a:lnB>
                    <a:lnTlToBr>
                      <a:noFill/>
                    </a:lnTlToBr>
                    <a:lnBlToTr>
                      <a:noFill/>
                    </a:lnBlToTr>
                    <a:solidFill>
                      <a:srgbClr val="FFFFFF"/>
                    </a:solidFill>
                  </a:tcPr>
                </a:tc>
                <a:extLst>
                  <a:ext uri="{0D108BD9-81ED-4DB2-BD59-A6C34878D82A}">
                    <a16:rowId xmlns:a16="http://schemas.microsoft.com/office/drawing/2014/main" val="10002"/>
                  </a:ext>
                </a:extLst>
              </a:tr>
              <a:tr h="436166">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2800" b="0" i="0" u="none" strike="noStrike" cap="none" normalizeH="0" baseline="0" dirty="0">
                          <a:ln>
                            <a:noFill/>
                          </a:ln>
                          <a:solidFill>
                            <a:srgbClr val="000000"/>
                          </a:solidFill>
                          <a:effectLst/>
                          <a:latin typeface="Calibri" pitchFamily="-107" charset="0"/>
                          <a:ea typeface="ＭＳ Ｐゴシック" pitchFamily="-65" charset="-128"/>
                          <a:cs typeface="Arial" charset="0"/>
                        </a:rPr>
                        <a:t> </a:t>
                      </a:r>
                    </a:p>
                  </a:txBody>
                  <a:tcPr marL="9525" marR="9525" marT="9521" marB="0" anchor="b" horzOverflow="overflow">
                    <a:lnL>
                      <a:noFill/>
                    </a:lnL>
                    <a:lnR>
                      <a:noFill/>
                    </a:lnR>
                    <a:lnT w="25400" cap="flat" cmpd="dbl" algn="ctr">
                      <a:solidFill>
                        <a:srgbClr val="000000"/>
                      </a:solidFill>
                      <a:prstDash val="solid"/>
                      <a:round/>
                      <a:headEnd type="none" w="med" len="med"/>
                      <a:tailEnd type="none" w="med" len="med"/>
                    </a:lnT>
                    <a:lnB>
                      <a:noFill/>
                    </a:lnB>
                    <a:lnTlToBr>
                      <a:noFill/>
                    </a:lnTlToBr>
                    <a:lnBlToTr>
                      <a:noFill/>
                    </a:lnBlToTr>
                    <a:solidFill>
                      <a:srgbClr val="FFFFFF"/>
                    </a:solidFill>
                  </a:tcPr>
                </a:tc>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2800" b="0" i="0" u="none" strike="noStrike" cap="none" normalizeH="0" baseline="0" dirty="0">
                          <a:ln>
                            <a:noFill/>
                          </a:ln>
                          <a:solidFill>
                            <a:srgbClr val="000000"/>
                          </a:solidFill>
                          <a:effectLst/>
                          <a:latin typeface="Calibri" pitchFamily="-107" charset="0"/>
                          <a:ea typeface="ＭＳ Ｐゴシック" pitchFamily="-65" charset="-128"/>
                          <a:cs typeface="Arial" charset="0"/>
                        </a:rPr>
                        <a:t> </a:t>
                      </a:r>
                    </a:p>
                  </a:txBody>
                  <a:tcPr marL="9525" marR="9525" marT="9521" marB="0" anchor="b" horzOverflow="overflow">
                    <a:lnL>
                      <a:noFill/>
                    </a:lnL>
                    <a:lnR>
                      <a:noFill/>
                    </a:lnR>
                    <a:lnT w="25400" cap="flat" cmpd="dbl" algn="ctr">
                      <a:solidFill>
                        <a:srgbClr val="000000"/>
                      </a:solidFill>
                      <a:prstDash val="solid"/>
                      <a:round/>
                      <a:headEnd type="none" w="med" len="med"/>
                      <a:tailEnd type="none" w="med" len="med"/>
                    </a:lnT>
                    <a:lnB>
                      <a:noFill/>
                    </a:lnB>
                    <a:lnTlToBr>
                      <a:noFill/>
                    </a:lnTlToBr>
                    <a:lnBlToTr>
                      <a:noFill/>
                    </a:lnBlToTr>
                    <a:solidFill>
                      <a:srgbClr val="FFFFFF"/>
                    </a:solidFill>
                  </a:tcPr>
                </a:tc>
                <a:extLst>
                  <a:ext uri="{0D108BD9-81ED-4DB2-BD59-A6C34878D82A}">
                    <a16:rowId xmlns:a16="http://schemas.microsoft.com/office/drawing/2014/main" val="10003"/>
                  </a:ext>
                </a:extLst>
              </a:tr>
            </a:tbl>
          </a:graphicData>
        </a:graphic>
      </p:graphicFrame>
      <p:sp>
        <p:nvSpPr>
          <p:cNvPr id="39" name="TextBox 38"/>
          <p:cNvSpPr txBox="1"/>
          <p:nvPr/>
        </p:nvSpPr>
        <p:spPr>
          <a:xfrm>
            <a:off x="1676400" y="5105401"/>
            <a:ext cx="7010400" cy="830263"/>
          </a:xfrm>
          <a:prstGeom prst="rect">
            <a:avLst/>
          </a:prstGeom>
          <a:solidFill>
            <a:schemeClr val="accent2">
              <a:lumMod val="50000"/>
            </a:schemeClr>
          </a:solidFill>
          <a:effectLst>
            <a:outerShdw blurRad="50800" dist="38100" dir="2700000" algn="tl" rotWithShape="0">
              <a:prstClr val="black">
                <a:alpha val="40000"/>
              </a:prstClr>
            </a:outerShdw>
          </a:effectLst>
        </p:spPr>
        <p:txBody>
          <a:bodyPr>
            <a:spAutoFit/>
          </a:bodyPr>
          <a:lstStyle/>
          <a:p>
            <a:pPr algn="ctr">
              <a:defRPr/>
            </a:pPr>
            <a:r>
              <a:rPr lang="en-US" sz="2400" dirty="0">
                <a:solidFill>
                  <a:schemeClr val="bg1"/>
                </a:solidFill>
                <a:effectLst>
                  <a:outerShdw blurRad="38100" dist="38100" dir="2700000" algn="tl">
                    <a:srgbClr val="000000">
                      <a:alpha val="43137"/>
                    </a:srgbClr>
                  </a:outerShdw>
                </a:effectLst>
                <a:latin typeface="Arial" charset="0"/>
                <a:ea typeface="ＭＳ Ｐゴシック" pitchFamily="-108" charset="-128"/>
              </a:rPr>
              <a:t>More working capital suggests a strong liquidity position and an ability to meet current obligations.</a:t>
            </a:r>
          </a:p>
        </p:txBody>
      </p:sp>
      <p:sp>
        <p:nvSpPr>
          <p:cNvPr id="3" name="TextBox 2">
            <a:extLst>
              <a:ext uri="{FF2B5EF4-FFF2-40B4-BE49-F238E27FC236}">
                <a16:creationId xmlns:a16="http://schemas.microsoft.com/office/drawing/2014/main" id="{1C74D51E-F471-CE20-3159-446080B70D47}"/>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cSld>
  <p:clrMapOvr>
    <a:masterClrMapping/>
  </p:clrMapOvr>
  <p:transition>
    <p:wipe dir="r"/>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8E0378F4-479E-E2DA-3C7D-3F74F7F44D69}"/>
              </a:ext>
            </a:extLst>
          </p:cNvPr>
          <p:cNvSpPr/>
          <p:nvPr/>
        </p:nvSpPr>
        <p:spPr>
          <a:xfrm>
            <a:off x="762000" y="64770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6148" name="Rectangle 7"/>
          <p:cNvSpPr>
            <a:spLocks noChangeArrowheads="1"/>
          </p:cNvSpPr>
          <p:nvPr/>
        </p:nvSpPr>
        <p:spPr bwMode="auto">
          <a:xfrm>
            <a:off x="2590800" y="4572001"/>
            <a:ext cx="7467600" cy="1382713"/>
          </a:xfrm>
          <a:prstGeom prst="rect">
            <a:avLst/>
          </a:prstGeom>
          <a:solidFill>
            <a:schemeClr val="accent1">
              <a:lumMod val="20000"/>
              <a:lumOff val="80000"/>
            </a:schemeClr>
          </a:solidFill>
          <a:ln w="12700" cmpd="thinThick">
            <a:solidFill>
              <a:schemeClr val="accent3">
                <a:lumMod val="50000"/>
              </a:schemeClr>
            </a:solidFill>
            <a:miter lim="800000"/>
            <a:headEnd/>
            <a:tailEnd/>
          </a:ln>
          <a:effectLst>
            <a:outerShdw blurRad="50800" dist="38100" dir="2700000" algn="tl" rotWithShape="0">
              <a:prstClr val="black">
                <a:alpha val="40000"/>
              </a:prstClr>
            </a:outerShdw>
          </a:effectLst>
        </p:spPr>
        <p:txBody>
          <a:bodyPr lIns="90488" tIns="44450" rIns="90488" bIns="44450">
            <a:spAutoFit/>
          </a:bodyPr>
          <a:lstStyle/>
          <a:p>
            <a:pPr algn="ctr">
              <a:defRPr/>
            </a:pPr>
            <a:r>
              <a:rPr lang="en-US" sz="2800" dirty="0">
                <a:solidFill>
                  <a:schemeClr val="accent3">
                    <a:lumMod val="50000"/>
                  </a:schemeClr>
                </a:solidFill>
                <a:latin typeface="Arial" charset="0"/>
                <a:ea typeface="ＭＳ Ｐゴシック" pitchFamily="-108" charset="-128"/>
              </a:rPr>
              <a:t>This ratio measures the short-term debt-paying ability of the company. A higher current ratio suggests a strong liquidity position.</a:t>
            </a:r>
          </a:p>
        </p:txBody>
      </p:sp>
      <p:sp>
        <p:nvSpPr>
          <p:cNvPr id="81923" name="Rectangle 8"/>
          <p:cNvSpPr>
            <a:spLocks noGrp="1" noChangeArrowheads="1"/>
          </p:cNvSpPr>
          <p:nvPr>
            <p:ph type="title"/>
          </p:nvPr>
        </p:nvSpPr>
        <p:spPr>
          <a:xfrm>
            <a:off x="1981200" y="533400"/>
            <a:ext cx="8229600" cy="884238"/>
          </a:xfrm>
        </p:spPr>
        <p:txBody>
          <a:bodyPr/>
          <a:lstStyle/>
          <a:p>
            <a:r>
              <a:rPr lang="en-US" altLang="en-US" b="1" dirty="0"/>
              <a:t>Current Ratio</a:t>
            </a:r>
          </a:p>
        </p:txBody>
      </p:sp>
      <p:graphicFrame>
        <p:nvGraphicFramePr>
          <p:cNvPr id="17" name="Table 16"/>
          <p:cNvGraphicFramePr>
            <a:graphicFrameLocks noGrp="1"/>
          </p:cNvGraphicFramePr>
          <p:nvPr/>
        </p:nvGraphicFramePr>
        <p:xfrm>
          <a:off x="3124200" y="1600200"/>
          <a:ext cx="5943600" cy="1066800"/>
        </p:xfrm>
        <a:graphic>
          <a:graphicData uri="http://schemas.openxmlformats.org/drawingml/2006/table">
            <a:tbl>
              <a:tblPr/>
              <a:tblGrid>
                <a:gridCol w="2767013">
                  <a:extLst>
                    <a:ext uri="{9D8B030D-6E8A-4147-A177-3AD203B41FA5}">
                      <a16:colId xmlns:a16="http://schemas.microsoft.com/office/drawing/2014/main" val="20000"/>
                    </a:ext>
                  </a:extLst>
                </a:gridCol>
                <a:gridCol w="3176587">
                  <a:extLst>
                    <a:ext uri="{9D8B030D-6E8A-4147-A177-3AD203B41FA5}">
                      <a16:colId xmlns:a16="http://schemas.microsoft.com/office/drawing/2014/main" val="20001"/>
                    </a:ext>
                  </a:extLst>
                </a:gridCol>
              </a:tblGrid>
              <a:tr h="533400">
                <a:tc rowSpan="2">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en-US" sz="2800" b="0" i="0" u="none" strike="noStrike" cap="none" normalizeH="0" baseline="0" dirty="0">
                          <a:ln>
                            <a:noFill/>
                          </a:ln>
                          <a:solidFill>
                            <a:srgbClr val="FFFFFF"/>
                          </a:solidFill>
                          <a:effectLst/>
                          <a:latin typeface="Arial" charset="0"/>
                          <a:ea typeface="ＭＳ Ｐゴシック" pitchFamily="-65" charset="-128"/>
                          <a:cs typeface="Arial" charset="0"/>
                        </a:rPr>
                        <a:t>Current ratio  =</a:t>
                      </a:r>
                    </a:p>
                  </a:txBody>
                  <a:tcPr marL="9525" marR="9525" marT="9525" marB="0" anchor="ctr" horzOverflow="overflow">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0F253F"/>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2800" b="0" i="0" u="none" strike="noStrike" cap="none" normalizeH="0" baseline="0" dirty="0">
                          <a:ln>
                            <a:noFill/>
                          </a:ln>
                          <a:solidFill>
                            <a:srgbClr val="FFFFFF"/>
                          </a:solidFill>
                          <a:effectLst/>
                          <a:latin typeface="Arial" charset="0"/>
                          <a:ea typeface="ＭＳ Ｐゴシック" pitchFamily="-65" charset="-128"/>
                          <a:cs typeface="Arial" charset="0"/>
                        </a:rPr>
                        <a:t>Current assets</a:t>
                      </a:r>
                    </a:p>
                  </a:txBody>
                  <a:tcPr marL="9525" marR="9525" marT="9525" marB="0" anchor="b" horzOverflow="overflow">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FFFFFF"/>
                      </a:solidFill>
                      <a:prstDash val="solid"/>
                      <a:round/>
                      <a:headEnd type="none" w="med" len="med"/>
                      <a:tailEnd type="none" w="med" len="med"/>
                    </a:lnB>
                    <a:lnTlToBr>
                      <a:noFill/>
                    </a:lnTlToBr>
                    <a:lnBlToTr>
                      <a:noFill/>
                    </a:lnBlToTr>
                    <a:solidFill>
                      <a:srgbClr val="0F253F"/>
                    </a:solidFill>
                  </a:tcPr>
                </a:tc>
                <a:extLst>
                  <a:ext uri="{0D108BD9-81ED-4DB2-BD59-A6C34878D82A}">
                    <a16:rowId xmlns:a16="http://schemas.microsoft.com/office/drawing/2014/main" val="10000"/>
                  </a:ext>
                </a:extLst>
              </a:tr>
              <a:tr h="533400">
                <a:tc vMerge="1">
                  <a:txBody>
                    <a:bodyPr/>
                    <a:lstStyle/>
                    <a:p>
                      <a:endParaRPr lang="en-US"/>
                    </a:p>
                  </a:txBody>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2800" b="0" i="0" u="none" strike="noStrike" cap="none" normalizeH="0" baseline="0" dirty="0">
                          <a:ln>
                            <a:noFill/>
                          </a:ln>
                          <a:solidFill>
                            <a:srgbClr val="FFFFFF"/>
                          </a:solidFill>
                          <a:effectLst/>
                          <a:latin typeface="Arial" charset="0"/>
                          <a:ea typeface="ＭＳ Ｐゴシック" pitchFamily="-65" charset="-128"/>
                          <a:cs typeface="Arial" charset="0"/>
                        </a:rPr>
                        <a:t>Current liabilities</a:t>
                      </a:r>
                    </a:p>
                  </a:txBody>
                  <a:tcPr marL="9525" marR="9525" marT="9525" marB="0" anchor="b" horzOverflow="overflow">
                    <a:lnL>
                      <a:noFill/>
                    </a:lnL>
                    <a:lnR w="6350" cap="flat" cmpd="sng" algn="ctr">
                      <a:solidFill>
                        <a:srgbClr val="000000"/>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0F253F"/>
                    </a:solidFill>
                  </a:tcPr>
                </a:tc>
                <a:extLst>
                  <a:ext uri="{0D108BD9-81ED-4DB2-BD59-A6C34878D82A}">
                    <a16:rowId xmlns:a16="http://schemas.microsoft.com/office/drawing/2014/main" val="10001"/>
                  </a:ext>
                </a:extLst>
              </a:tr>
            </a:tbl>
          </a:graphicData>
        </a:graphic>
      </p:graphicFrame>
      <p:pic>
        <p:nvPicPr>
          <p:cNvPr id="81934" name="Picture 16" descr="C:\Temp\Temporary Internet Files\Content.IE5\3WGU8XPZ\MC900298475[1].wmf"/>
          <p:cNvPicPr>
            <a:picLocks noChangeAspect="1" noChangeArrowheads="1"/>
          </p:cNvPicPr>
          <p:nvPr/>
        </p:nvPicPr>
        <p:blipFill>
          <a:blip r:embed="rId3" cstate="print"/>
          <a:srcRect/>
          <a:stretch>
            <a:fillRect/>
          </a:stretch>
        </p:blipFill>
        <p:spPr bwMode="auto">
          <a:xfrm>
            <a:off x="5257800" y="2867026"/>
            <a:ext cx="1657350" cy="1476375"/>
          </a:xfrm>
          <a:prstGeom prst="rect">
            <a:avLst/>
          </a:prstGeom>
          <a:noFill/>
          <a:ln w="9525">
            <a:noFill/>
            <a:miter lim="800000"/>
            <a:headEnd/>
            <a:tailEnd/>
          </a:ln>
        </p:spPr>
      </p:pic>
      <p:sp>
        <p:nvSpPr>
          <p:cNvPr id="8" name="Slide Number Placeholder 7"/>
          <p:cNvSpPr>
            <a:spLocks noGrp="1"/>
          </p:cNvSpPr>
          <p:nvPr>
            <p:ph type="sldNum" sz="quarter" idx="12"/>
          </p:nvPr>
        </p:nvSpPr>
        <p:spPr/>
        <p:txBody>
          <a:bodyPr/>
          <a:lstStyle/>
          <a:p>
            <a:pPr>
              <a:defRPr/>
            </a:pPr>
            <a:fld id="{8E4B6C77-04B4-4131-823E-E7CF93A25E55}" type="slidenum">
              <a:rPr lang="en-US" smtClean="0"/>
              <a:pPr>
                <a:defRPr/>
              </a:pPr>
              <a:t>31</a:t>
            </a:fld>
            <a:endParaRPr lang="en-US" dirty="0"/>
          </a:p>
        </p:txBody>
      </p:sp>
      <p:sp>
        <p:nvSpPr>
          <p:cNvPr id="3" name="TextBox 2">
            <a:extLst>
              <a:ext uri="{FF2B5EF4-FFF2-40B4-BE49-F238E27FC236}">
                <a16:creationId xmlns:a16="http://schemas.microsoft.com/office/drawing/2014/main" id="{76BEF109-233E-1FE8-D52F-60BFE01C6235}"/>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cSld>
  <p:clrMapOvr>
    <a:masterClrMapping/>
  </p:clrMapOvr>
  <p:transition>
    <p:pull dir="d"/>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B913AA0D-6F44-505C-A376-8B1111776F80}"/>
              </a:ext>
            </a:extLst>
          </p:cNvPr>
          <p:cNvSpPr/>
          <p:nvPr/>
        </p:nvSpPr>
        <p:spPr>
          <a:xfrm>
            <a:off x="762000" y="64770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7172" name="Rectangle 4"/>
          <p:cNvSpPr>
            <a:spLocks noChangeArrowheads="1"/>
          </p:cNvSpPr>
          <p:nvPr/>
        </p:nvSpPr>
        <p:spPr bwMode="auto">
          <a:xfrm>
            <a:off x="1871664" y="4551364"/>
            <a:ext cx="8339137" cy="1196975"/>
          </a:xfrm>
          <a:prstGeom prst="rect">
            <a:avLst/>
          </a:prstGeom>
          <a:solidFill>
            <a:schemeClr val="bg1">
              <a:lumMod val="95000"/>
            </a:schemeClr>
          </a:solidFill>
          <a:ln w="12700" cmpd="thinThick">
            <a:solidFill>
              <a:schemeClr val="accent3">
                <a:lumMod val="75000"/>
              </a:schemeClr>
            </a:solidFill>
            <a:miter lim="800000"/>
            <a:headEnd/>
            <a:tailEnd/>
          </a:ln>
          <a:effectLst>
            <a:outerShdw blurRad="50800" dist="38100" dir="2700000" algn="tl" rotWithShape="0">
              <a:prstClr val="black">
                <a:alpha val="40000"/>
              </a:prstClr>
            </a:outerShdw>
          </a:effectLst>
        </p:spPr>
        <p:txBody>
          <a:bodyPr lIns="90488" tIns="44450" rIns="90488" bIns="44450">
            <a:spAutoFit/>
          </a:bodyPr>
          <a:lstStyle/>
          <a:p>
            <a:pPr algn="ctr">
              <a:defRPr/>
            </a:pPr>
            <a:r>
              <a:rPr lang="en-US" sz="2400" dirty="0">
                <a:solidFill>
                  <a:schemeClr val="accent3">
                    <a:lumMod val="50000"/>
                  </a:schemeClr>
                </a:solidFill>
                <a:latin typeface="Arial" charset="0"/>
                <a:ea typeface="ＭＳ Ｐゴシック" pitchFamily="-108" charset="-128"/>
              </a:rPr>
              <a:t>This ratio is like the </a:t>
            </a:r>
            <a:r>
              <a:rPr lang="en-US" sz="2400" dirty="0">
                <a:solidFill>
                  <a:srgbClr val="C00000"/>
                </a:solidFill>
                <a:latin typeface="Arial" charset="0"/>
                <a:ea typeface="ＭＳ Ｐゴシック" pitchFamily="-108" charset="-128"/>
              </a:rPr>
              <a:t>current ratio </a:t>
            </a:r>
            <a:r>
              <a:rPr lang="en-US" sz="2400" dirty="0">
                <a:solidFill>
                  <a:schemeClr val="accent3">
                    <a:lumMod val="50000"/>
                  </a:schemeClr>
                </a:solidFill>
                <a:latin typeface="Arial" charset="0"/>
                <a:ea typeface="ＭＳ Ｐゴシック" pitchFamily="-108" charset="-128"/>
              </a:rPr>
              <a:t>but excludes current assets such as inventories and prepaid expenses that may be difficult to quickly convert into cash.  </a:t>
            </a:r>
          </a:p>
        </p:txBody>
      </p:sp>
      <p:sp>
        <p:nvSpPr>
          <p:cNvPr id="82947" name="Rectangle 5"/>
          <p:cNvSpPr>
            <a:spLocks noGrp="1" noChangeArrowheads="1"/>
          </p:cNvSpPr>
          <p:nvPr>
            <p:ph type="title"/>
          </p:nvPr>
        </p:nvSpPr>
        <p:spPr>
          <a:xfrm>
            <a:off x="1981200" y="685800"/>
            <a:ext cx="8229600" cy="914400"/>
          </a:xfrm>
        </p:spPr>
        <p:txBody>
          <a:bodyPr/>
          <a:lstStyle/>
          <a:p>
            <a:r>
              <a:rPr lang="en-US" altLang="en-US" b="1" dirty="0"/>
              <a:t>Acid-Test Ratio</a:t>
            </a:r>
          </a:p>
        </p:txBody>
      </p:sp>
      <p:graphicFrame>
        <p:nvGraphicFramePr>
          <p:cNvPr id="40976" name="Group 16"/>
          <p:cNvGraphicFramePr>
            <a:graphicFrameLocks noGrp="1"/>
          </p:cNvGraphicFramePr>
          <p:nvPr/>
        </p:nvGraphicFramePr>
        <p:xfrm>
          <a:off x="1676400" y="2133601"/>
          <a:ext cx="8763000" cy="1217613"/>
        </p:xfrm>
        <a:graphic>
          <a:graphicData uri="http://schemas.openxmlformats.org/drawingml/2006/table">
            <a:tbl>
              <a:tblPr/>
              <a:tblGrid>
                <a:gridCol w="2200275">
                  <a:extLst>
                    <a:ext uri="{9D8B030D-6E8A-4147-A177-3AD203B41FA5}">
                      <a16:colId xmlns:a16="http://schemas.microsoft.com/office/drawing/2014/main" val="20000"/>
                    </a:ext>
                  </a:extLst>
                </a:gridCol>
                <a:gridCol w="6562725">
                  <a:extLst>
                    <a:ext uri="{9D8B030D-6E8A-4147-A177-3AD203B41FA5}">
                      <a16:colId xmlns:a16="http://schemas.microsoft.com/office/drawing/2014/main" val="20001"/>
                    </a:ext>
                  </a:extLst>
                </a:gridCol>
              </a:tblGrid>
              <a:tr h="741239">
                <a:tc rowSpan="2">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en-US" sz="2400" b="0" i="0" u="none" strike="noStrike" cap="none" normalizeH="0" baseline="0" dirty="0">
                          <a:ln>
                            <a:noFill/>
                          </a:ln>
                          <a:solidFill>
                            <a:srgbClr val="FFFFFF"/>
                          </a:solidFill>
                          <a:effectLst/>
                          <a:latin typeface="Arial" charset="0"/>
                          <a:ea typeface="ＭＳ Ｐゴシック" pitchFamily="-65" charset="-128"/>
                          <a:cs typeface="Arial" charset="0"/>
                        </a:rPr>
                        <a:t>Acid-test ratio = </a:t>
                      </a:r>
                    </a:p>
                  </a:txBody>
                  <a:tcPr marL="9525" marR="9525" marT="9527" marB="0" anchor="ctr" horzOverflow="overflow">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632523"/>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2400" b="0" i="0" u="none" strike="noStrike" cap="none" normalizeH="0" baseline="0" dirty="0">
                          <a:ln>
                            <a:noFill/>
                          </a:ln>
                          <a:solidFill>
                            <a:srgbClr val="FFFFFF"/>
                          </a:solidFill>
                          <a:effectLst/>
                          <a:latin typeface="Arial" charset="0"/>
                          <a:ea typeface="ＭＳ Ｐゴシック" pitchFamily="-65" charset="-128"/>
                          <a:cs typeface="Arial" charset="0"/>
                        </a:rPr>
                        <a:t>Cash + Short-term investments + Current receivables</a:t>
                      </a:r>
                    </a:p>
                  </a:txBody>
                  <a:tcPr marL="9525" marR="9525" marT="9527" marB="0" anchor="b" horzOverflow="overflow">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FFFFFF"/>
                      </a:solidFill>
                      <a:prstDash val="solid"/>
                      <a:round/>
                      <a:headEnd type="none" w="med" len="med"/>
                      <a:tailEnd type="none" w="med" len="med"/>
                    </a:lnB>
                    <a:lnTlToBr>
                      <a:noFill/>
                    </a:lnTlToBr>
                    <a:lnBlToTr>
                      <a:noFill/>
                    </a:lnBlToTr>
                    <a:solidFill>
                      <a:srgbClr val="632523"/>
                    </a:solidFill>
                  </a:tcPr>
                </a:tc>
                <a:extLst>
                  <a:ext uri="{0D108BD9-81ED-4DB2-BD59-A6C34878D82A}">
                    <a16:rowId xmlns:a16="http://schemas.microsoft.com/office/drawing/2014/main" val="10000"/>
                  </a:ext>
                </a:extLst>
              </a:tr>
              <a:tr h="476374">
                <a:tc vMerge="1">
                  <a:txBody>
                    <a:bodyPr/>
                    <a:lstStyle/>
                    <a:p>
                      <a:endParaRPr lang="en-US"/>
                    </a:p>
                  </a:txBody>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2400" b="0" i="0" u="none" strike="noStrike" cap="none" normalizeH="0" baseline="0" dirty="0">
                          <a:ln>
                            <a:noFill/>
                          </a:ln>
                          <a:solidFill>
                            <a:srgbClr val="FFFFFF"/>
                          </a:solidFill>
                          <a:effectLst/>
                          <a:latin typeface="Arial" charset="0"/>
                          <a:ea typeface="ＭＳ Ｐゴシック" pitchFamily="-65" charset="-128"/>
                          <a:cs typeface="Arial" charset="0"/>
                        </a:rPr>
                        <a:t>Current liabilities</a:t>
                      </a:r>
                    </a:p>
                  </a:txBody>
                  <a:tcPr marL="9525" marR="9525" marT="9527" marB="0" anchor="b" horzOverflow="overflow">
                    <a:lnL>
                      <a:noFill/>
                    </a:lnL>
                    <a:lnR w="6350" cap="flat" cmpd="sng" algn="ctr">
                      <a:solidFill>
                        <a:srgbClr val="000000"/>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632523"/>
                    </a:solidFill>
                  </a:tcPr>
                </a:tc>
                <a:extLst>
                  <a:ext uri="{0D108BD9-81ED-4DB2-BD59-A6C34878D82A}">
                    <a16:rowId xmlns:a16="http://schemas.microsoft.com/office/drawing/2014/main" val="10001"/>
                  </a:ext>
                </a:extLst>
              </a:tr>
            </a:tbl>
          </a:graphicData>
        </a:graphic>
      </p:graphicFrame>
      <p:cxnSp>
        <p:nvCxnSpPr>
          <p:cNvPr id="23" name="Straight Arrow Connector 22"/>
          <p:cNvCxnSpPr/>
          <p:nvPr/>
        </p:nvCxnSpPr>
        <p:spPr>
          <a:xfrm rot="5400000" flipH="1" flipV="1">
            <a:off x="4686300" y="2933700"/>
            <a:ext cx="914400" cy="381000"/>
          </a:xfrm>
          <a:prstGeom prst="straightConnector1">
            <a:avLst/>
          </a:prstGeom>
          <a:ln w="28575">
            <a:solidFill>
              <a:srgbClr val="FF0000"/>
            </a:solidFill>
            <a:tailEnd type="arrow"/>
          </a:ln>
          <a:effectLst>
            <a:outerShdw blurRad="50800" dist="38100" dir="2700000" algn="tl"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sp>
        <p:nvSpPr>
          <p:cNvPr id="21" name="TextBox 20"/>
          <p:cNvSpPr txBox="1"/>
          <p:nvPr/>
        </p:nvSpPr>
        <p:spPr>
          <a:xfrm>
            <a:off x="1905000" y="3581400"/>
            <a:ext cx="3124200" cy="369888"/>
          </a:xfrm>
          <a:prstGeom prst="rect">
            <a:avLst/>
          </a:prstGeom>
          <a:solidFill>
            <a:schemeClr val="bg1">
              <a:lumMod val="50000"/>
            </a:schemeClr>
          </a:solidFill>
          <a:effectLst>
            <a:outerShdw blurRad="50800" dist="38100" dir="2700000" algn="tl" rotWithShape="0">
              <a:prstClr val="black">
                <a:alpha val="40000"/>
              </a:prstClr>
            </a:outerShdw>
          </a:effectLst>
        </p:spPr>
        <p:txBody>
          <a:bodyPr>
            <a:spAutoFit/>
          </a:bodyPr>
          <a:lstStyle/>
          <a:p>
            <a:pPr algn="ctr">
              <a:defRPr/>
            </a:pPr>
            <a:r>
              <a:rPr lang="en-US" dirty="0">
                <a:solidFill>
                  <a:schemeClr val="bg1"/>
                </a:solidFill>
                <a:latin typeface="Arial" charset="0"/>
                <a:ea typeface="ＭＳ Ｐゴシック" pitchFamily="-108" charset="-128"/>
              </a:rPr>
              <a:t>Referred to as Quick Assets</a:t>
            </a:r>
          </a:p>
        </p:txBody>
      </p:sp>
      <p:sp>
        <p:nvSpPr>
          <p:cNvPr id="3" name="TextBox 2">
            <a:extLst>
              <a:ext uri="{FF2B5EF4-FFF2-40B4-BE49-F238E27FC236}">
                <a16:creationId xmlns:a16="http://schemas.microsoft.com/office/drawing/2014/main" id="{5F96402C-DA54-70C5-7861-11B71B857547}"/>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887BADC6-BC20-13C3-94EF-2C7A1760FB12}"/>
              </a:ext>
            </a:extLst>
          </p:cNvPr>
          <p:cNvSpPr/>
          <p:nvPr/>
        </p:nvSpPr>
        <p:spPr>
          <a:xfrm>
            <a:off x="762000" y="64770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8195" name="Rectangle 2"/>
          <p:cNvSpPr>
            <a:spLocks noChangeArrowheads="1"/>
          </p:cNvSpPr>
          <p:nvPr/>
        </p:nvSpPr>
        <p:spPr bwMode="auto">
          <a:xfrm>
            <a:off x="3924300" y="4217987"/>
            <a:ext cx="4343400" cy="1812925"/>
          </a:xfrm>
          <a:prstGeom prst="rect">
            <a:avLst/>
          </a:prstGeom>
          <a:solidFill>
            <a:schemeClr val="bg2"/>
          </a:solidFill>
          <a:ln w="12700" cmpd="thinThick">
            <a:solidFill>
              <a:schemeClr val="accent3">
                <a:lumMod val="75000"/>
              </a:schemeClr>
            </a:solidFill>
            <a:miter lim="800000"/>
            <a:headEnd/>
            <a:tailEnd/>
          </a:ln>
          <a:effectLst>
            <a:outerShdw blurRad="50800" dist="38100" dir="2700000" algn="tl" rotWithShape="0">
              <a:prstClr val="black">
                <a:alpha val="40000"/>
              </a:prstClr>
            </a:outerShdw>
          </a:effectLst>
        </p:spPr>
        <p:txBody>
          <a:bodyPr lIns="90488" tIns="44450" rIns="90488" bIns="44450">
            <a:spAutoFit/>
          </a:bodyPr>
          <a:lstStyle/>
          <a:p>
            <a:pPr algn="ctr">
              <a:defRPr/>
            </a:pPr>
            <a:r>
              <a:rPr lang="en-US" sz="2800" dirty="0">
                <a:solidFill>
                  <a:schemeClr val="accent3">
                    <a:lumMod val="50000"/>
                  </a:schemeClr>
                </a:solidFill>
                <a:latin typeface="Arial" charset="0"/>
                <a:ea typeface="ＭＳ Ｐゴシック" pitchFamily="-108" charset="-128"/>
              </a:rPr>
              <a:t>This ratio measures how many times a company converts its receivables into cash each year.</a:t>
            </a:r>
          </a:p>
        </p:txBody>
      </p:sp>
      <p:sp>
        <p:nvSpPr>
          <p:cNvPr id="83971" name="Rectangle 4"/>
          <p:cNvSpPr>
            <a:spLocks noGrp="1" noChangeArrowheads="1"/>
          </p:cNvSpPr>
          <p:nvPr>
            <p:ph type="title"/>
          </p:nvPr>
        </p:nvSpPr>
        <p:spPr>
          <a:xfrm>
            <a:off x="1981200" y="609600"/>
            <a:ext cx="8229600" cy="1066800"/>
          </a:xfrm>
        </p:spPr>
        <p:txBody>
          <a:bodyPr/>
          <a:lstStyle/>
          <a:p>
            <a:r>
              <a:rPr lang="en-US" altLang="en-US" b="1" dirty="0"/>
              <a:t>Accounts Receivable Turnover</a:t>
            </a:r>
          </a:p>
        </p:txBody>
      </p:sp>
      <p:graphicFrame>
        <p:nvGraphicFramePr>
          <p:cNvPr id="42009" name="Group 25"/>
          <p:cNvGraphicFramePr>
            <a:graphicFrameLocks noGrp="1"/>
          </p:cNvGraphicFramePr>
          <p:nvPr/>
        </p:nvGraphicFramePr>
        <p:xfrm>
          <a:off x="1828800" y="2057401"/>
          <a:ext cx="8458200" cy="1122363"/>
        </p:xfrm>
        <a:graphic>
          <a:graphicData uri="http://schemas.openxmlformats.org/drawingml/2006/table">
            <a:tbl>
              <a:tblPr/>
              <a:tblGrid>
                <a:gridCol w="4122738">
                  <a:extLst>
                    <a:ext uri="{9D8B030D-6E8A-4147-A177-3AD203B41FA5}">
                      <a16:colId xmlns:a16="http://schemas.microsoft.com/office/drawing/2014/main" val="20000"/>
                    </a:ext>
                  </a:extLst>
                </a:gridCol>
                <a:gridCol w="4335462">
                  <a:extLst>
                    <a:ext uri="{9D8B030D-6E8A-4147-A177-3AD203B41FA5}">
                      <a16:colId xmlns:a16="http://schemas.microsoft.com/office/drawing/2014/main" val="20001"/>
                    </a:ext>
                  </a:extLst>
                </a:gridCol>
              </a:tblGrid>
              <a:tr h="381108">
                <a:tc rowSpan="2">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en-US" sz="2400" b="0" i="0" u="none" strike="noStrike" cap="none" normalizeH="0" baseline="0" dirty="0">
                          <a:ln>
                            <a:noFill/>
                          </a:ln>
                          <a:solidFill>
                            <a:srgbClr val="FFFFFF"/>
                          </a:solidFill>
                          <a:effectLst/>
                          <a:latin typeface="Arial" charset="0"/>
                          <a:ea typeface="ＭＳ Ｐゴシック" pitchFamily="-65" charset="-128"/>
                          <a:cs typeface="Arial" charset="0"/>
                        </a:rPr>
                        <a:t>Accounts receivable     = turnover</a:t>
                      </a:r>
                    </a:p>
                  </a:txBody>
                  <a:tcPr marL="9525" marR="9525" marT="9528" marB="0" anchor="ctr" horzOverflow="overflow">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4A452A"/>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2400" b="0" i="0" u="none" strike="noStrike" cap="none" normalizeH="0" baseline="0" dirty="0">
                          <a:ln>
                            <a:noFill/>
                          </a:ln>
                          <a:solidFill>
                            <a:srgbClr val="FFFFFF"/>
                          </a:solidFill>
                          <a:effectLst/>
                          <a:latin typeface="Arial" charset="0"/>
                          <a:ea typeface="ＭＳ Ｐゴシック" pitchFamily="-65" charset="-128"/>
                          <a:cs typeface="Arial" charset="0"/>
                        </a:rPr>
                        <a:t>Net sales</a:t>
                      </a:r>
                    </a:p>
                  </a:txBody>
                  <a:tcPr marL="9525" marR="9525" marT="9528" marB="0" anchor="b" horzOverflow="overflow">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FFFFFF"/>
                      </a:solidFill>
                      <a:prstDash val="solid"/>
                      <a:round/>
                      <a:headEnd type="none" w="med" len="med"/>
                      <a:tailEnd type="none" w="med" len="med"/>
                    </a:lnB>
                    <a:lnTlToBr>
                      <a:noFill/>
                    </a:lnTlToBr>
                    <a:lnBlToTr>
                      <a:noFill/>
                    </a:lnBlToTr>
                    <a:solidFill>
                      <a:srgbClr val="4A452A"/>
                    </a:solidFill>
                  </a:tcPr>
                </a:tc>
                <a:extLst>
                  <a:ext uri="{0D108BD9-81ED-4DB2-BD59-A6C34878D82A}">
                    <a16:rowId xmlns:a16="http://schemas.microsoft.com/office/drawing/2014/main" val="10000"/>
                  </a:ext>
                </a:extLst>
              </a:tr>
              <a:tr h="741255">
                <a:tc vMerge="1">
                  <a:txBody>
                    <a:bodyPr/>
                    <a:lstStyle/>
                    <a:p>
                      <a:endParaRPr lang="en-US"/>
                    </a:p>
                  </a:txBody>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2400" b="0" i="0" u="none" strike="noStrike" cap="none" normalizeH="0" baseline="0" dirty="0">
                          <a:ln>
                            <a:noFill/>
                          </a:ln>
                          <a:solidFill>
                            <a:srgbClr val="FFFFFF"/>
                          </a:solidFill>
                          <a:effectLst/>
                          <a:latin typeface="Arial" charset="0"/>
                          <a:ea typeface="ＭＳ Ｐゴシック" pitchFamily="-65" charset="-128"/>
                          <a:cs typeface="Arial" charset="0"/>
                        </a:rPr>
                        <a:t>Average accounts receivable, net</a:t>
                      </a:r>
                    </a:p>
                  </a:txBody>
                  <a:tcPr marL="9525" marR="9525" marT="9528" marB="0" anchor="b" horzOverflow="overflow">
                    <a:lnL>
                      <a:noFill/>
                    </a:lnL>
                    <a:lnR w="6350" cap="flat" cmpd="sng" algn="ctr">
                      <a:solidFill>
                        <a:srgbClr val="000000"/>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4A452A"/>
                    </a:solidFill>
                  </a:tcPr>
                </a:tc>
                <a:extLst>
                  <a:ext uri="{0D108BD9-81ED-4DB2-BD59-A6C34878D82A}">
                    <a16:rowId xmlns:a16="http://schemas.microsoft.com/office/drawing/2014/main" val="10001"/>
                  </a:ext>
                </a:extLst>
              </a:tr>
            </a:tbl>
          </a:graphicData>
        </a:graphic>
      </p:graphicFrame>
      <p:graphicFrame>
        <p:nvGraphicFramePr>
          <p:cNvPr id="42012" name="Group 28"/>
          <p:cNvGraphicFramePr>
            <a:graphicFrameLocks noGrp="1"/>
          </p:cNvGraphicFramePr>
          <p:nvPr/>
        </p:nvGraphicFramePr>
        <p:xfrm>
          <a:off x="2133600" y="3429000"/>
          <a:ext cx="7696200" cy="647700"/>
        </p:xfrm>
        <a:graphic>
          <a:graphicData uri="http://schemas.openxmlformats.org/drawingml/2006/table">
            <a:tbl>
              <a:tblPr/>
              <a:tblGrid>
                <a:gridCol w="3346450">
                  <a:extLst>
                    <a:ext uri="{9D8B030D-6E8A-4147-A177-3AD203B41FA5}">
                      <a16:colId xmlns:a16="http://schemas.microsoft.com/office/drawing/2014/main" val="20000"/>
                    </a:ext>
                  </a:extLst>
                </a:gridCol>
                <a:gridCol w="4349750">
                  <a:extLst>
                    <a:ext uri="{9D8B030D-6E8A-4147-A177-3AD203B41FA5}">
                      <a16:colId xmlns:a16="http://schemas.microsoft.com/office/drawing/2014/main" val="20001"/>
                    </a:ext>
                  </a:extLst>
                </a:gridCol>
              </a:tblGrid>
              <a:tr h="323850">
                <a:tc rowSpan="2">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en-US" sz="1800" b="0" i="0" u="none" strike="noStrike" cap="none" normalizeH="0" baseline="0" dirty="0">
                          <a:ln>
                            <a:noFill/>
                          </a:ln>
                          <a:solidFill>
                            <a:srgbClr val="4A452A"/>
                          </a:solidFill>
                          <a:effectLst/>
                          <a:latin typeface="Arial" charset="0"/>
                          <a:ea typeface="ＭＳ Ｐゴシック" pitchFamily="-65" charset="-128"/>
                          <a:cs typeface="Arial" charset="0"/>
                        </a:rPr>
                        <a:t>Average accounts receivable =  </a:t>
                      </a:r>
                    </a:p>
                  </a:txBody>
                  <a:tcPr marL="9525" marR="9525" marT="9525" marB="0" anchor="ctr" horzOverflow="overflow">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FFFFFF"/>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800" b="0" i="0" u="none" strike="noStrike" cap="none" normalizeH="0" baseline="0" dirty="0">
                          <a:ln>
                            <a:noFill/>
                          </a:ln>
                          <a:solidFill>
                            <a:srgbClr val="4A452A"/>
                          </a:solidFill>
                          <a:effectLst/>
                          <a:latin typeface="Arial" charset="0"/>
                          <a:ea typeface="ＭＳ Ｐゴシック" pitchFamily="-65" charset="-128"/>
                          <a:cs typeface="Arial" charset="0"/>
                        </a:rPr>
                        <a:t>(Beginning acct. rec. + Ending acct. rec.)</a:t>
                      </a:r>
                    </a:p>
                  </a:txBody>
                  <a:tcPr marL="9525" marR="9525" marT="9525" marB="0" anchor="b" horzOverflow="overflow">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FFFFFF"/>
                    </a:solidFill>
                  </a:tcPr>
                </a:tc>
                <a:extLst>
                  <a:ext uri="{0D108BD9-81ED-4DB2-BD59-A6C34878D82A}">
                    <a16:rowId xmlns:a16="http://schemas.microsoft.com/office/drawing/2014/main" val="10000"/>
                  </a:ext>
                </a:extLst>
              </a:tr>
              <a:tr h="323850">
                <a:tc vMerge="1">
                  <a:txBody>
                    <a:bodyPr/>
                    <a:lstStyle/>
                    <a:p>
                      <a:endParaRPr lang="en-US"/>
                    </a:p>
                  </a:txBody>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800" b="0" i="0" u="none" strike="noStrike" cap="none" normalizeH="0" baseline="0" dirty="0">
                          <a:ln>
                            <a:noFill/>
                          </a:ln>
                          <a:solidFill>
                            <a:srgbClr val="4A452A"/>
                          </a:solidFill>
                          <a:effectLst/>
                          <a:latin typeface="Arial" charset="0"/>
                          <a:ea typeface="ＭＳ Ｐゴシック" pitchFamily="-65" charset="-128"/>
                          <a:cs typeface="Arial" charset="0"/>
                        </a:rPr>
                        <a:t>2</a:t>
                      </a:r>
                    </a:p>
                  </a:txBody>
                  <a:tcPr marL="9525" marR="9525" marT="9525" marB="0" anchor="b" horzOverflow="overflow">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FFFFFF"/>
                    </a:solidFill>
                  </a:tcPr>
                </a:tc>
                <a:extLst>
                  <a:ext uri="{0D108BD9-81ED-4DB2-BD59-A6C34878D82A}">
                    <a16:rowId xmlns:a16="http://schemas.microsoft.com/office/drawing/2014/main" val="10001"/>
                  </a:ext>
                </a:extLst>
              </a:tr>
            </a:tbl>
          </a:graphicData>
        </a:graphic>
      </p:graphicFrame>
      <p:cxnSp>
        <p:nvCxnSpPr>
          <p:cNvPr id="20" name="Straight Arrow Connector 19"/>
          <p:cNvCxnSpPr/>
          <p:nvPr/>
        </p:nvCxnSpPr>
        <p:spPr>
          <a:xfrm flipV="1">
            <a:off x="4724400" y="2819400"/>
            <a:ext cx="1371600" cy="762000"/>
          </a:xfrm>
          <a:prstGeom prst="straightConnector1">
            <a:avLst/>
          </a:prstGeom>
          <a:ln w="28575">
            <a:solidFill>
              <a:srgbClr val="FF0000"/>
            </a:solidFill>
            <a:tailEnd type="arrow"/>
          </a:ln>
          <a:effectLst>
            <a:outerShdw blurRad="50800" dist="38100" dir="2700000" algn="tl"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sp>
        <p:nvSpPr>
          <p:cNvPr id="3" name="TextBox 2">
            <a:extLst>
              <a:ext uri="{FF2B5EF4-FFF2-40B4-BE49-F238E27FC236}">
                <a16:creationId xmlns:a16="http://schemas.microsoft.com/office/drawing/2014/main" id="{7F0C10C5-11B8-8859-918D-DEAD16D5DF64}"/>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cSld>
  <p:clrMapOvr>
    <a:masterClrMapping/>
  </p:clrMapOvr>
  <p:transition>
    <p:pull dir="d"/>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6CC97E9A-B18E-8616-BC7B-9798DDFB2AB1}"/>
              </a:ext>
            </a:extLst>
          </p:cNvPr>
          <p:cNvSpPr/>
          <p:nvPr/>
        </p:nvSpPr>
        <p:spPr>
          <a:xfrm>
            <a:off x="762000" y="64770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9219" name="Rectangle 2"/>
          <p:cNvSpPr>
            <a:spLocks noChangeArrowheads="1"/>
          </p:cNvSpPr>
          <p:nvPr/>
        </p:nvSpPr>
        <p:spPr bwMode="auto">
          <a:xfrm>
            <a:off x="3973513" y="4452938"/>
            <a:ext cx="4038600" cy="1566862"/>
          </a:xfrm>
          <a:prstGeom prst="rect">
            <a:avLst/>
          </a:prstGeom>
          <a:solidFill>
            <a:schemeClr val="bg2"/>
          </a:solidFill>
          <a:ln w="12700" cmpd="thinThick">
            <a:solidFill>
              <a:schemeClr val="accent3">
                <a:lumMod val="75000"/>
              </a:schemeClr>
            </a:solidFill>
            <a:miter lim="800000"/>
            <a:headEnd/>
            <a:tailEnd/>
          </a:ln>
          <a:effectLst>
            <a:outerShdw blurRad="50800" dist="38100" dir="2700000" algn="tl" rotWithShape="0">
              <a:prstClr val="black">
                <a:alpha val="40000"/>
              </a:prstClr>
            </a:outerShdw>
          </a:effectLst>
        </p:spPr>
        <p:txBody>
          <a:bodyPr lIns="90488" tIns="44450" rIns="90488" bIns="44450">
            <a:spAutoFit/>
          </a:bodyPr>
          <a:lstStyle/>
          <a:p>
            <a:pPr algn="ctr">
              <a:defRPr/>
            </a:pPr>
            <a:r>
              <a:rPr lang="en-US" sz="2400" dirty="0">
                <a:solidFill>
                  <a:schemeClr val="accent3">
                    <a:lumMod val="50000"/>
                  </a:schemeClr>
                </a:solidFill>
                <a:latin typeface="Arial" charset="0"/>
                <a:ea typeface="ＭＳ Ｐゴシック" pitchFamily="-108" charset="-128"/>
              </a:rPr>
              <a:t>This ratio measures the number of times merchandise is sold and replaced during the year.</a:t>
            </a:r>
          </a:p>
        </p:txBody>
      </p:sp>
      <p:sp>
        <p:nvSpPr>
          <p:cNvPr id="84995" name="Rectangle 13"/>
          <p:cNvSpPr>
            <a:spLocks noGrp="1" noChangeArrowheads="1"/>
          </p:cNvSpPr>
          <p:nvPr>
            <p:ph type="title"/>
          </p:nvPr>
        </p:nvSpPr>
        <p:spPr>
          <a:xfrm>
            <a:off x="1572127" y="681831"/>
            <a:ext cx="8229600" cy="884238"/>
          </a:xfrm>
        </p:spPr>
        <p:txBody>
          <a:bodyPr/>
          <a:lstStyle/>
          <a:p>
            <a:r>
              <a:rPr lang="en-US" altLang="en-US" b="1" dirty="0"/>
              <a:t>Inventory Turnover</a:t>
            </a:r>
          </a:p>
        </p:txBody>
      </p:sp>
      <p:graphicFrame>
        <p:nvGraphicFramePr>
          <p:cNvPr id="18" name="Table 17"/>
          <p:cNvGraphicFramePr>
            <a:graphicFrameLocks noGrp="1"/>
          </p:cNvGraphicFramePr>
          <p:nvPr/>
        </p:nvGraphicFramePr>
        <p:xfrm>
          <a:off x="2438400" y="1600200"/>
          <a:ext cx="7239000" cy="873126"/>
        </p:xfrm>
        <a:graphic>
          <a:graphicData uri="http://schemas.openxmlformats.org/drawingml/2006/table">
            <a:tbl>
              <a:tblPr/>
              <a:tblGrid>
                <a:gridCol w="3554413">
                  <a:extLst>
                    <a:ext uri="{9D8B030D-6E8A-4147-A177-3AD203B41FA5}">
                      <a16:colId xmlns:a16="http://schemas.microsoft.com/office/drawing/2014/main" val="20000"/>
                    </a:ext>
                  </a:extLst>
                </a:gridCol>
                <a:gridCol w="3684587">
                  <a:extLst>
                    <a:ext uri="{9D8B030D-6E8A-4147-A177-3AD203B41FA5}">
                      <a16:colId xmlns:a16="http://schemas.microsoft.com/office/drawing/2014/main" val="20001"/>
                    </a:ext>
                  </a:extLst>
                </a:gridCol>
              </a:tblGrid>
              <a:tr h="436563">
                <a:tc rowSpan="2">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en-US" sz="2800" b="0" i="0" u="none" strike="noStrike" cap="none" normalizeH="0" baseline="0" dirty="0">
                          <a:ln>
                            <a:noFill/>
                          </a:ln>
                          <a:solidFill>
                            <a:srgbClr val="FFFFFF"/>
                          </a:solidFill>
                          <a:effectLst/>
                          <a:latin typeface="Arial" charset="0"/>
                          <a:ea typeface="ＭＳ Ｐゴシック" pitchFamily="-65" charset="-128"/>
                          <a:cs typeface="Arial" charset="0"/>
                        </a:rPr>
                        <a:t>Inventory turnover = </a:t>
                      </a:r>
                    </a:p>
                  </a:txBody>
                  <a:tcPr marL="9525" marR="9525" marT="9532" marB="0" anchor="ctr" horzOverflow="overflow">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4A452A"/>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2800" b="0" i="0" u="none" strike="noStrike" cap="none" normalizeH="0" baseline="0" dirty="0">
                          <a:ln>
                            <a:noFill/>
                          </a:ln>
                          <a:solidFill>
                            <a:srgbClr val="FFFFFF"/>
                          </a:solidFill>
                          <a:effectLst/>
                          <a:latin typeface="Arial" charset="0"/>
                          <a:ea typeface="ＭＳ Ｐゴシック" pitchFamily="-65" charset="-128"/>
                          <a:cs typeface="Arial" charset="0"/>
                        </a:rPr>
                        <a:t>Cost of goods sold</a:t>
                      </a:r>
                    </a:p>
                  </a:txBody>
                  <a:tcPr marL="9525" marR="9525" marT="9532" marB="0" anchor="b" horzOverflow="overflow">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FFFFFF"/>
                      </a:solidFill>
                      <a:prstDash val="solid"/>
                      <a:round/>
                      <a:headEnd type="none" w="med" len="med"/>
                      <a:tailEnd type="none" w="med" len="med"/>
                    </a:lnB>
                    <a:lnTlToBr>
                      <a:noFill/>
                    </a:lnTlToBr>
                    <a:lnBlToTr>
                      <a:noFill/>
                    </a:lnBlToTr>
                    <a:solidFill>
                      <a:srgbClr val="4A452A"/>
                    </a:solidFill>
                  </a:tcPr>
                </a:tc>
                <a:extLst>
                  <a:ext uri="{0D108BD9-81ED-4DB2-BD59-A6C34878D82A}">
                    <a16:rowId xmlns:a16="http://schemas.microsoft.com/office/drawing/2014/main" val="10000"/>
                  </a:ext>
                </a:extLst>
              </a:tr>
              <a:tr h="436563">
                <a:tc vMerge="1">
                  <a:txBody>
                    <a:bodyPr/>
                    <a:lstStyle/>
                    <a:p>
                      <a:endParaRPr lang="en-US"/>
                    </a:p>
                  </a:txBody>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2800" b="0" i="0" u="none" strike="noStrike" cap="none" normalizeH="0" baseline="0" dirty="0">
                          <a:ln>
                            <a:noFill/>
                          </a:ln>
                          <a:solidFill>
                            <a:srgbClr val="FFFFFF"/>
                          </a:solidFill>
                          <a:effectLst/>
                          <a:latin typeface="Arial" charset="0"/>
                          <a:ea typeface="ＭＳ Ｐゴシック" pitchFamily="-65" charset="-128"/>
                          <a:cs typeface="Arial" charset="0"/>
                        </a:rPr>
                        <a:t>Average inventory</a:t>
                      </a:r>
                    </a:p>
                  </a:txBody>
                  <a:tcPr marL="9525" marR="9525" marT="9532" marB="0" anchor="b" horzOverflow="overflow">
                    <a:lnL>
                      <a:noFill/>
                    </a:lnL>
                    <a:lnR w="6350" cap="flat" cmpd="sng" algn="ctr">
                      <a:solidFill>
                        <a:srgbClr val="000000"/>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4A452A"/>
                    </a:solidFill>
                  </a:tcPr>
                </a:tc>
                <a:extLst>
                  <a:ext uri="{0D108BD9-81ED-4DB2-BD59-A6C34878D82A}">
                    <a16:rowId xmlns:a16="http://schemas.microsoft.com/office/drawing/2014/main" val="10001"/>
                  </a:ext>
                </a:extLst>
              </a:tr>
            </a:tbl>
          </a:graphicData>
        </a:graphic>
      </p:graphicFrame>
      <p:graphicFrame>
        <p:nvGraphicFramePr>
          <p:cNvPr id="43036" name="Group 28"/>
          <p:cNvGraphicFramePr>
            <a:graphicFrameLocks noGrp="1"/>
          </p:cNvGraphicFramePr>
          <p:nvPr/>
        </p:nvGraphicFramePr>
        <p:xfrm>
          <a:off x="2667000" y="2743200"/>
          <a:ext cx="6858000" cy="876300"/>
        </p:xfrm>
        <a:graphic>
          <a:graphicData uri="http://schemas.openxmlformats.org/drawingml/2006/table">
            <a:tbl>
              <a:tblPr/>
              <a:tblGrid>
                <a:gridCol w="2449513">
                  <a:extLst>
                    <a:ext uri="{9D8B030D-6E8A-4147-A177-3AD203B41FA5}">
                      <a16:colId xmlns:a16="http://schemas.microsoft.com/office/drawing/2014/main" val="20000"/>
                    </a:ext>
                  </a:extLst>
                </a:gridCol>
                <a:gridCol w="4408487">
                  <a:extLst>
                    <a:ext uri="{9D8B030D-6E8A-4147-A177-3AD203B41FA5}">
                      <a16:colId xmlns:a16="http://schemas.microsoft.com/office/drawing/2014/main" val="20001"/>
                    </a:ext>
                  </a:extLst>
                </a:gridCol>
              </a:tblGrid>
              <a:tr h="590550">
                <a:tc rowSpan="2">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en-US" sz="1800" b="0" i="0" u="none" strike="noStrike" cap="none" normalizeH="0" baseline="0" dirty="0">
                          <a:ln>
                            <a:noFill/>
                          </a:ln>
                          <a:solidFill>
                            <a:srgbClr val="4A452A"/>
                          </a:solidFill>
                          <a:effectLst/>
                          <a:latin typeface="Arial" charset="0"/>
                          <a:ea typeface="ＭＳ Ｐゴシック" pitchFamily="-65" charset="-128"/>
                          <a:cs typeface="Arial" charset="0"/>
                        </a:rPr>
                        <a:t>Average inventory = </a:t>
                      </a:r>
                    </a:p>
                  </a:txBody>
                  <a:tcPr marL="9525" marR="9525" marT="9525" marB="0" anchor="ctr" horzOverflow="overflow">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FFFFFF"/>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800" b="0" i="0" u="none" strike="noStrike" cap="none" normalizeH="0" baseline="0" dirty="0">
                          <a:ln>
                            <a:noFill/>
                          </a:ln>
                          <a:solidFill>
                            <a:srgbClr val="4A452A"/>
                          </a:solidFill>
                          <a:effectLst/>
                          <a:latin typeface="Arial" charset="0"/>
                          <a:ea typeface="ＭＳ Ｐゴシック" pitchFamily="-65" charset="-128"/>
                          <a:cs typeface="Arial" charset="0"/>
                        </a:rPr>
                        <a:t>(Beginning inventory + Ending inventory)</a:t>
                      </a:r>
                    </a:p>
                  </a:txBody>
                  <a:tcPr marL="9525" marR="9525" marT="9525" marB="0" anchor="b" horzOverflow="overflow">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FFFFFF"/>
                    </a:solidFill>
                  </a:tcPr>
                </a:tc>
                <a:extLst>
                  <a:ext uri="{0D108BD9-81ED-4DB2-BD59-A6C34878D82A}">
                    <a16:rowId xmlns:a16="http://schemas.microsoft.com/office/drawing/2014/main" val="10000"/>
                  </a:ext>
                </a:extLst>
              </a:tr>
              <a:tr h="285750">
                <a:tc vMerge="1">
                  <a:txBody>
                    <a:bodyPr/>
                    <a:lstStyle/>
                    <a:p>
                      <a:endParaRPr lang="en-US"/>
                    </a:p>
                  </a:txBody>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800" b="0" i="0" u="none" strike="noStrike" cap="none" normalizeH="0" baseline="0" dirty="0">
                          <a:ln>
                            <a:noFill/>
                          </a:ln>
                          <a:solidFill>
                            <a:srgbClr val="4A452A"/>
                          </a:solidFill>
                          <a:effectLst/>
                          <a:latin typeface="Arial" charset="0"/>
                          <a:ea typeface="ＭＳ Ｐゴシック" pitchFamily="-65" charset="-128"/>
                          <a:cs typeface="Arial" charset="0"/>
                        </a:rPr>
                        <a:t>2</a:t>
                      </a:r>
                    </a:p>
                  </a:txBody>
                  <a:tcPr marL="9525" marR="9525" marT="9525" marB="0" anchor="b" horzOverflow="overflow">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FFFFFF"/>
                    </a:solidFill>
                  </a:tcPr>
                </a:tc>
                <a:extLst>
                  <a:ext uri="{0D108BD9-81ED-4DB2-BD59-A6C34878D82A}">
                    <a16:rowId xmlns:a16="http://schemas.microsoft.com/office/drawing/2014/main" val="10001"/>
                  </a:ext>
                </a:extLst>
              </a:tr>
            </a:tbl>
          </a:graphicData>
        </a:graphic>
      </p:graphicFrame>
      <p:cxnSp>
        <p:nvCxnSpPr>
          <p:cNvPr id="21" name="Straight Arrow Connector 20"/>
          <p:cNvCxnSpPr/>
          <p:nvPr/>
        </p:nvCxnSpPr>
        <p:spPr>
          <a:xfrm flipV="1">
            <a:off x="4343401" y="2255838"/>
            <a:ext cx="1649413" cy="773112"/>
          </a:xfrm>
          <a:prstGeom prst="straightConnector1">
            <a:avLst/>
          </a:prstGeom>
          <a:ln w="28575">
            <a:solidFill>
              <a:srgbClr val="FF0000"/>
            </a:solidFill>
            <a:tailEnd type="arrow"/>
          </a:ln>
          <a:effectLst>
            <a:outerShdw blurRad="50800" dist="38100" dir="2700000" algn="tl"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sp>
        <p:nvSpPr>
          <p:cNvPr id="3" name="TextBox 2">
            <a:extLst>
              <a:ext uri="{FF2B5EF4-FFF2-40B4-BE49-F238E27FC236}">
                <a16:creationId xmlns:a16="http://schemas.microsoft.com/office/drawing/2014/main" id="{3C13F046-D56A-4F91-0A92-CE9F13325F0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cSld>
  <p:clrMapOvr>
    <a:masterClrMapping/>
  </p:clrMapOvr>
  <p:transition>
    <p:pull dir="r"/>
  </p:transition>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F5CE4CA3-014E-9B49-1EA9-9F8B5DFFAF97}"/>
              </a:ext>
            </a:extLst>
          </p:cNvPr>
          <p:cNvSpPr/>
          <p:nvPr/>
        </p:nvSpPr>
        <p:spPr>
          <a:xfrm>
            <a:off x="762000" y="64770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0243" name="Rectangle 2"/>
          <p:cNvSpPr>
            <a:spLocks noChangeArrowheads="1"/>
          </p:cNvSpPr>
          <p:nvPr/>
        </p:nvSpPr>
        <p:spPr bwMode="auto">
          <a:xfrm>
            <a:off x="3124200" y="3352801"/>
            <a:ext cx="5900738" cy="828675"/>
          </a:xfrm>
          <a:prstGeom prst="rect">
            <a:avLst/>
          </a:prstGeom>
          <a:solidFill>
            <a:schemeClr val="bg2"/>
          </a:solidFill>
          <a:ln w="12700" cmpd="thinThick">
            <a:solidFill>
              <a:schemeClr val="accent3">
                <a:lumMod val="75000"/>
              </a:schemeClr>
            </a:solidFill>
            <a:miter lim="800000"/>
            <a:headEnd/>
            <a:tailEnd/>
          </a:ln>
          <a:effectLst>
            <a:outerShdw blurRad="50800" dist="38100" dir="2700000" algn="tl" rotWithShape="0">
              <a:prstClr val="black">
                <a:alpha val="40000"/>
              </a:prstClr>
            </a:outerShdw>
          </a:effectLst>
        </p:spPr>
        <p:txBody>
          <a:bodyPr lIns="90488" tIns="44450" rIns="90488" bIns="44450">
            <a:spAutoFit/>
          </a:bodyPr>
          <a:lstStyle/>
          <a:p>
            <a:pPr algn="ctr">
              <a:defRPr/>
            </a:pPr>
            <a:r>
              <a:rPr lang="en-US" sz="2400" dirty="0">
                <a:solidFill>
                  <a:schemeClr val="accent3">
                    <a:lumMod val="50000"/>
                  </a:schemeClr>
                </a:solidFill>
                <a:latin typeface="Arial" charset="0"/>
                <a:ea typeface="ＭＳ Ｐゴシック" pitchFamily="-108" charset="-128"/>
              </a:rPr>
              <a:t>Provides insight into how frequently a company collects its accounts receivable.</a:t>
            </a:r>
          </a:p>
        </p:txBody>
      </p:sp>
      <p:sp>
        <p:nvSpPr>
          <p:cNvPr id="86019" name="Rectangle 14"/>
          <p:cNvSpPr>
            <a:spLocks noGrp="1" noChangeArrowheads="1"/>
          </p:cNvSpPr>
          <p:nvPr>
            <p:ph type="title"/>
          </p:nvPr>
        </p:nvSpPr>
        <p:spPr>
          <a:xfrm>
            <a:off x="1981200" y="609600"/>
            <a:ext cx="8229600" cy="1066800"/>
          </a:xfrm>
        </p:spPr>
        <p:txBody>
          <a:bodyPr/>
          <a:lstStyle/>
          <a:p>
            <a:r>
              <a:rPr lang="en-US" altLang="en-US" b="1" dirty="0"/>
              <a:t>Days’ Sales Uncollected</a:t>
            </a:r>
          </a:p>
        </p:txBody>
      </p:sp>
      <p:graphicFrame>
        <p:nvGraphicFramePr>
          <p:cNvPr id="16" name="Table 15"/>
          <p:cNvGraphicFramePr>
            <a:graphicFrameLocks noGrp="1"/>
          </p:cNvGraphicFramePr>
          <p:nvPr/>
        </p:nvGraphicFramePr>
        <p:xfrm>
          <a:off x="2438400" y="2057400"/>
          <a:ext cx="7315200" cy="750888"/>
        </p:xfrm>
        <a:graphic>
          <a:graphicData uri="http://schemas.openxmlformats.org/drawingml/2006/table">
            <a:tbl>
              <a:tblPr/>
              <a:tblGrid>
                <a:gridCol w="2514600">
                  <a:extLst>
                    <a:ext uri="{9D8B030D-6E8A-4147-A177-3AD203B41FA5}">
                      <a16:colId xmlns:a16="http://schemas.microsoft.com/office/drawing/2014/main" val="20000"/>
                    </a:ext>
                  </a:extLst>
                </a:gridCol>
                <a:gridCol w="3694113">
                  <a:extLst>
                    <a:ext uri="{9D8B030D-6E8A-4147-A177-3AD203B41FA5}">
                      <a16:colId xmlns:a16="http://schemas.microsoft.com/office/drawing/2014/main" val="20001"/>
                    </a:ext>
                  </a:extLst>
                </a:gridCol>
                <a:gridCol w="1106487">
                  <a:extLst>
                    <a:ext uri="{9D8B030D-6E8A-4147-A177-3AD203B41FA5}">
                      <a16:colId xmlns:a16="http://schemas.microsoft.com/office/drawing/2014/main" val="20002"/>
                    </a:ext>
                  </a:extLst>
                </a:gridCol>
              </a:tblGrid>
              <a:tr h="375444">
                <a:tc rowSpan="2">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en-US" sz="2400" b="0" i="0" u="none" strike="noStrike" cap="none" normalizeH="0" baseline="0" dirty="0">
                          <a:ln>
                            <a:noFill/>
                          </a:ln>
                          <a:solidFill>
                            <a:srgbClr val="FFFFFF"/>
                          </a:solidFill>
                          <a:effectLst/>
                          <a:latin typeface="Arial" pitchFamily="34" charset="0"/>
                          <a:ea typeface="MS PGothic" pitchFamily="34" charset="-128"/>
                          <a:cs typeface="Arial" pitchFamily="34" charset="0"/>
                        </a:rPr>
                        <a:t>    Day's sales   =   uncollected</a:t>
                      </a:r>
                      <a:endParaRPr kumimoji="0" lang="en-US" sz="2000" b="0" i="0" u="none" strike="noStrike" cap="none" normalizeH="0" baseline="0" dirty="0">
                        <a:ln>
                          <a:noFill/>
                        </a:ln>
                        <a:solidFill>
                          <a:srgbClr val="FFFFFF"/>
                        </a:solidFill>
                        <a:effectLst/>
                        <a:latin typeface="Arial" pitchFamily="34" charset="0"/>
                        <a:ea typeface="MS PGothic" pitchFamily="34" charset="-128"/>
                        <a:cs typeface="Arial" pitchFamily="34" charset="0"/>
                      </a:endParaRPr>
                    </a:p>
                  </a:txBody>
                  <a:tcPr marL="9525" marR="9525" marT="9529" marB="0" anchor="ctr" horzOverflow="overflow">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4A452A"/>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2400" b="0" i="0" u="none" strike="noStrike" cap="none" normalizeH="0" baseline="0" dirty="0">
                          <a:ln>
                            <a:noFill/>
                          </a:ln>
                          <a:solidFill>
                            <a:srgbClr val="FFFFFF"/>
                          </a:solidFill>
                          <a:effectLst/>
                          <a:latin typeface="Arial" pitchFamily="34" charset="0"/>
                          <a:ea typeface="MS PGothic" pitchFamily="34" charset="-128"/>
                          <a:cs typeface="Arial" pitchFamily="34" charset="0"/>
                        </a:rPr>
                        <a:t>Accounts receivable, net</a:t>
                      </a:r>
                    </a:p>
                  </a:txBody>
                  <a:tcPr marL="9525" marR="9525" marT="9529" marB="0" anchor="b"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EEECE1"/>
                      </a:solidFill>
                      <a:prstDash val="solid"/>
                      <a:round/>
                      <a:headEnd type="none" w="med" len="med"/>
                      <a:tailEnd type="none" w="med" len="med"/>
                    </a:lnB>
                    <a:lnTlToBr>
                      <a:noFill/>
                    </a:lnTlToBr>
                    <a:lnBlToTr>
                      <a:noFill/>
                    </a:lnBlToTr>
                    <a:solidFill>
                      <a:srgbClr val="4A452A"/>
                    </a:solidFill>
                  </a:tcPr>
                </a:tc>
                <a:tc rowSpan="2">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en-US" sz="2400" b="0" i="0" u="none" strike="noStrike" cap="none" normalizeH="0" baseline="0" dirty="0">
                          <a:ln>
                            <a:noFill/>
                          </a:ln>
                          <a:solidFill>
                            <a:srgbClr val="FFFFFF"/>
                          </a:solidFill>
                          <a:effectLst/>
                          <a:latin typeface="Arial" pitchFamily="34" charset="0"/>
                          <a:ea typeface="MS PGothic" pitchFamily="34" charset="-128"/>
                          <a:cs typeface="Arial" pitchFamily="34" charset="0"/>
                        </a:rPr>
                        <a:t>×  365</a:t>
                      </a:r>
                    </a:p>
                  </a:txBody>
                  <a:tcPr marL="9525" marR="9525" marT="9529" marB="0" anchor="ctr" horzOverflow="overflow">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4A452A"/>
                    </a:solidFill>
                  </a:tcPr>
                </a:tc>
                <a:extLst>
                  <a:ext uri="{0D108BD9-81ED-4DB2-BD59-A6C34878D82A}">
                    <a16:rowId xmlns:a16="http://schemas.microsoft.com/office/drawing/2014/main" val="10000"/>
                  </a:ext>
                </a:extLst>
              </a:tr>
              <a:tr h="375444">
                <a:tc vMerge="1">
                  <a:txBody>
                    <a:bodyPr/>
                    <a:lstStyle/>
                    <a:p>
                      <a:endParaRPr lang="en-US"/>
                    </a:p>
                  </a:txBody>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2400" b="0" i="0" u="none" strike="noStrike" cap="none" normalizeH="0" baseline="0" dirty="0">
                          <a:ln>
                            <a:noFill/>
                          </a:ln>
                          <a:solidFill>
                            <a:srgbClr val="FFFFFF"/>
                          </a:solidFill>
                          <a:effectLst/>
                          <a:latin typeface="Arial" pitchFamily="34" charset="0"/>
                          <a:ea typeface="MS PGothic" pitchFamily="34" charset="-128"/>
                          <a:cs typeface="Arial" pitchFamily="34" charset="0"/>
                        </a:rPr>
                        <a:t>Net sales</a:t>
                      </a:r>
                    </a:p>
                  </a:txBody>
                  <a:tcPr marL="9525" marR="9525" marT="9529" marB="0" anchor="b" horzOverflow="overflow">
                    <a:lnL>
                      <a:noFill/>
                    </a:lnL>
                    <a:lnR>
                      <a:noFill/>
                    </a:lnR>
                    <a:lnT w="6350" cap="flat" cmpd="sng" algn="ctr">
                      <a:solidFill>
                        <a:srgbClr val="EEECE1"/>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4A452A"/>
                    </a:solidFill>
                  </a:tcPr>
                </a:tc>
                <a:tc vMerge="1">
                  <a:txBody>
                    <a:bodyPr/>
                    <a:lstStyle/>
                    <a:p>
                      <a:endParaRPr lang="en-US"/>
                    </a:p>
                  </a:txBody>
                  <a:tcPr/>
                </a:tc>
                <a:extLst>
                  <a:ext uri="{0D108BD9-81ED-4DB2-BD59-A6C34878D82A}">
                    <a16:rowId xmlns:a16="http://schemas.microsoft.com/office/drawing/2014/main" val="10001"/>
                  </a:ext>
                </a:extLst>
              </a:tr>
            </a:tbl>
          </a:graphicData>
        </a:graphic>
      </p:graphicFrame>
      <p:sp>
        <p:nvSpPr>
          <p:cNvPr id="3" name="TextBox 2">
            <a:extLst>
              <a:ext uri="{FF2B5EF4-FFF2-40B4-BE49-F238E27FC236}">
                <a16:creationId xmlns:a16="http://schemas.microsoft.com/office/drawing/2014/main" id="{F916A48B-5229-E554-5413-AF43E06E1E0B}"/>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cSld>
  <p:clrMapOvr>
    <a:masterClrMapping/>
  </p:clrMapOvr>
  <p:transition>
    <p:strips dir="rd"/>
  </p:transition>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83BA2C43-FCD8-0D6E-3D84-9CD895EBFED9}"/>
              </a:ext>
            </a:extLst>
          </p:cNvPr>
          <p:cNvSpPr/>
          <p:nvPr/>
        </p:nvSpPr>
        <p:spPr>
          <a:xfrm>
            <a:off x="762000" y="64770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87042" name="Rectangle 16"/>
          <p:cNvSpPr>
            <a:spLocks noGrp="1" noChangeArrowheads="1"/>
          </p:cNvSpPr>
          <p:nvPr>
            <p:ph type="title"/>
          </p:nvPr>
        </p:nvSpPr>
        <p:spPr>
          <a:xfrm>
            <a:off x="1981200" y="609600"/>
            <a:ext cx="8229600" cy="1066800"/>
          </a:xfrm>
        </p:spPr>
        <p:txBody>
          <a:bodyPr/>
          <a:lstStyle/>
          <a:p>
            <a:r>
              <a:rPr lang="en-US" altLang="en-US" b="1" dirty="0"/>
              <a:t>Days’ Sales in Inventory</a:t>
            </a:r>
          </a:p>
        </p:txBody>
      </p:sp>
      <p:graphicFrame>
        <p:nvGraphicFramePr>
          <p:cNvPr id="18" name="Table 17"/>
          <p:cNvGraphicFramePr>
            <a:graphicFrameLocks noGrp="1"/>
          </p:cNvGraphicFramePr>
          <p:nvPr/>
        </p:nvGraphicFramePr>
        <p:xfrm>
          <a:off x="2438400" y="2057400"/>
          <a:ext cx="7315200" cy="914400"/>
        </p:xfrm>
        <a:graphic>
          <a:graphicData uri="http://schemas.openxmlformats.org/drawingml/2006/table">
            <a:tbl>
              <a:tblPr/>
              <a:tblGrid>
                <a:gridCol w="3433763">
                  <a:extLst>
                    <a:ext uri="{9D8B030D-6E8A-4147-A177-3AD203B41FA5}">
                      <a16:colId xmlns:a16="http://schemas.microsoft.com/office/drawing/2014/main" val="20000"/>
                    </a:ext>
                  </a:extLst>
                </a:gridCol>
                <a:gridCol w="2597150">
                  <a:extLst>
                    <a:ext uri="{9D8B030D-6E8A-4147-A177-3AD203B41FA5}">
                      <a16:colId xmlns:a16="http://schemas.microsoft.com/office/drawing/2014/main" val="20001"/>
                    </a:ext>
                  </a:extLst>
                </a:gridCol>
                <a:gridCol w="1284287">
                  <a:extLst>
                    <a:ext uri="{9D8B030D-6E8A-4147-A177-3AD203B41FA5}">
                      <a16:colId xmlns:a16="http://schemas.microsoft.com/office/drawing/2014/main" val="20002"/>
                    </a:ext>
                  </a:extLst>
                </a:gridCol>
              </a:tblGrid>
              <a:tr h="457200">
                <a:tc rowSpan="2">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en-US" sz="2400" b="0" i="0" u="none" strike="noStrike" cap="none" normalizeH="0" baseline="0" dirty="0">
                          <a:ln>
                            <a:noFill/>
                          </a:ln>
                          <a:solidFill>
                            <a:srgbClr val="FFFFFF"/>
                          </a:solidFill>
                          <a:effectLst/>
                          <a:latin typeface="Arial" pitchFamily="34" charset="0"/>
                          <a:ea typeface="MS PGothic" pitchFamily="34" charset="-128"/>
                          <a:cs typeface="Arial" pitchFamily="34" charset="0"/>
                        </a:rPr>
                        <a:t>Day's sales in    =  </a:t>
                      </a:r>
                    </a:p>
                    <a:p>
                      <a:pPr marL="0" marR="0" lvl="0" indent="0" algn="ctr" defTabSz="914400" rtl="0" eaLnBrk="1" fontAlgn="ctr" latinLnBrk="0" hangingPunct="1">
                        <a:lnSpc>
                          <a:spcPct val="100000"/>
                        </a:lnSpc>
                        <a:spcBef>
                          <a:spcPct val="0"/>
                        </a:spcBef>
                        <a:spcAft>
                          <a:spcPct val="0"/>
                        </a:spcAft>
                        <a:buClrTx/>
                        <a:buSzTx/>
                        <a:buFontTx/>
                        <a:buNone/>
                        <a:tabLst/>
                      </a:pPr>
                      <a:r>
                        <a:rPr kumimoji="0" lang="en-US" sz="2400" b="0" i="0" u="none" strike="noStrike" cap="none" normalizeH="0" baseline="0" dirty="0">
                          <a:ln>
                            <a:noFill/>
                          </a:ln>
                          <a:solidFill>
                            <a:srgbClr val="FFFFFF"/>
                          </a:solidFill>
                          <a:effectLst/>
                          <a:latin typeface="Arial" pitchFamily="34" charset="0"/>
                          <a:ea typeface="MS PGothic" pitchFamily="34" charset="-128"/>
                          <a:cs typeface="Arial" pitchFamily="34" charset="0"/>
                        </a:rPr>
                        <a:t>Inventory</a:t>
                      </a:r>
                    </a:p>
                  </a:txBody>
                  <a:tcPr marL="9525" marR="9525" marT="9525" marB="0" anchor="ctr" horzOverflow="overflow">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4A452A"/>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2400" b="0" i="0" u="none" strike="noStrike" cap="none" normalizeH="0" baseline="0" dirty="0">
                          <a:ln>
                            <a:noFill/>
                          </a:ln>
                          <a:solidFill>
                            <a:srgbClr val="FFFFFF"/>
                          </a:solidFill>
                          <a:effectLst/>
                          <a:latin typeface="Arial" pitchFamily="34" charset="0"/>
                          <a:ea typeface="MS PGothic" pitchFamily="34" charset="-128"/>
                          <a:cs typeface="Arial" pitchFamily="34" charset="0"/>
                        </a:rPr>
                        <a:t>Ending inventory</a:t>
                      </a:r>
                    </a:p>
                  </a:txBody>
                  <a:tcPr marL="9525" marR="9525" marT="9525" marB="0" anchor="b"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EEECE1"/>
                      </a:solidFill>
                      <a:prstDash val="solid"/>
                      <a:round/>
                      <a:headEnd type="none" w="med" len="med"/>
                      <a:tailEnd type="none" w="med" len="med"/>
                    </a:lnB>
                    <a:lnTlToBr>
                      <a:noFill/>
                    </a:lnTlToBr>
                    <a:lnBlToTr>
                      <a:noFill/>
                    </a:lnBlToTr>
                    <a:solidFill>
                      <a:srgbClr val="4A452A"/>
                    </a:solidFill>
                  </a:tcPr>
                </a:tc>
                <a:tc rowSpan="2">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en-US" sz="2400" b="0" i="0" u="none" strike="noStrike" cap="none" normalizeH="0" baseline="0" dirty="0">
                          <a:ln>
                            <a:noFill/>
                          </a:ln>
                          <a:solidFill>
                            <a:srgbClr val="FFFFFF"/>
                          </a:solidFill>
                          <a:effectLst/>
                          <a:latin typeface="Arial" pitchFamily="34" charset="0"/>
                          <a:ea typeface="MS PGothic" pitchFamily="34" charset="-128"/>
                          <a:cs typeface="Arial" pitchFamily="34" charset="0"/>
                        </a:rPr>
                        <a:t>×  365</a:t>
                      </a:r>
                    </a:p>
                  </a:txBody>
                  <a:tcPr marL="9525" marR="9525" marT="9525" marB="0" anchor="ctr" horzOverflow="overflow">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4A452A"/>
                    </a:solidFill>
                  </a:tcPr>
                </a:tc>
                <a:extLst>
                  <a:ext uri="{0D108BD9-81ED-4DB2-BD59-A6C34878D82A}">
                    <a16:rowId xmlns:a16="http://schemas.microsoft.com/office/drawing/2014/main" val="10000"/>
                  </a:ext>
                </a:extLst>
              </a:tr>
              <a:tr h="457200">
                <a:tc vMerge="1">
                  <a:txBody>
                    <a:bodyPr/>
                    <a:lstStyle/>
                    <a:p>
                      <a:endParaRPr lang="en-US"/>
                    </a:p>
                  </a:txBody>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2400" b="0" i="0" u="none" strike="noStrike" cap="none" normalizeH="0" baseline="0" dirty="0">
                          <a:ln>
                            <a:noFill/>
                          </a:ln>
                          <a:solidFill>
                            <a:srgbClr val="FFFFFF"/>
                          </a:solidFill>
                          <a:effectLst/>
                          <a:latin typeface="Arial" pitchFamily="34" charset="0"/>
                          <a:ea typeface="MS PGothic" pitchFamily="34" charset="-128"/>
                          <a:cs typeface="Arial" pitchFamily="34" charset="0"/>
                        </a:rPr>
                        <a:t>Cost of goods sold</a:t>
                      </a:r>
                    </a:p>
                  </a:txBody>
                  <a:tcPr marL="9525" marR="9525" marT="9525" marB="0" anchor="b" horzOverflow="overflow">
                    <a:lnL>
                      <a:noFill/>
                    </a:lnL>
                    <a:lnR>
                      <a:noFill/>
                    </a:lnR>
                    <a:lnT w="6350" cap="flat" cmpd="sng" algn="ctr">
                      <a:solidFill>
                        <a:srgbClr val="EEECE1"/>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4A452A"/>
                    </a:solidFill>
                  </a:tcPr>
                </a:tc>
                <a:tc vMerge="1">
                  <a:txBody>
                    <a:bodyPr/>
                    <a:lstStyle/>
                    <a:p>
                      <a:endParaRPr lang="en-US"/>
                    </a:p>
                  </a:txBody>
                  <a:tcPr/>
                </a:tc>
                <a:extLst>
                  <a:ext uri="{0D108BD9-81ED-4DB2-BD59-A6C34878D82A}">
                    <a16:rowId xmlns:a16="http://schemas.microsoft.com/office/drawing/2014/main" val="10001"/>
                  </a:ext>
                </a:extLst>
              </a:tr>
            </a:tbl>
          </a:graphicData>
        </a:graphic>
      </p:graphicFrame>
      <p:sp>
        <p:nvSpPr>
          <p:cNvPr id="19" name="Rectangle 2"/>
          <p:cNvSpPr>
            <a:spLocks noChangeArrowheads="1"/>
          </p:cNvSpPr>
          <p:nvPr/>
        </p:nvSpPr>
        <p:spPr bwMode="auto">
          <a:xfrm>
            <a:off x="2971800" y="3276601"/>
            <a:ext cx="6248400" cy="1566863"/>
          </a:xfrm>
          <a:prstGeom prst="rect">
            <a:avLst/>
          </a:prstGeom>
          <a:solidFill>
            <a:schemeClr val="bg2"/>
          </a:solidFill>
          <a:ln w="12700" cmpd="thinThick">
            <a:solidFill>
              <a:schemeClr val="accent3">
                <a:lumMod val="75000"/>
              </a:schemeClr>
            </a:solidFill>
            <a:miter lim="800000"/>
            <a:headEnd/>
            <a:tailEnd/>
          </a:ln>
          <a:effectLst>
            <a:outerShdw blurRad="50800" dist="38100" dir="2700000" algn="tl" rotWithShape="0">
              <a:prstClr val="black">
                <a:alpha val="40000"/>
              </a:prstClr>
            </a:outerShdw>
          </a:effectLst>
        </p:spPr>
        <p:txBody>
          <a:bodyPr lIns="90488" tIns="44450" rIns="90488" bIns="44450">
            <a:spAutoFit/>
          </a:bodyPr>
          <a:lstStyle/>
          <a:p>
            <a:pPr algn="ctr">
              <a:defRPr/>
            </a:pPr>
            <a:r>
              <a:rPr lang="en-US" sz="2400" dirty="0">
                <a:solidFill>
                  <a:schemeClr val="accent3">
                    <a:lumMod val="50000"/>
                  </a:schemeClr>
                </a:solidFill>
                <a:latin typeface="Arial" charset="0"/>
                <a:ea typeface="ＭＳ Ｐゴシック" pitchFamily="-108" charset="-128"/>
              </a:rPr>
              <a:t>This ratio is a useful measure in evaluating inventory liquidity. If a product is demanded by customers, this formula estimates how long it takes to sell the inventory.</a:t>
            </a:r>
          </a:p>
        </p:txBody>
      </p:sp>
      <p:sp>
        <p:nvSpPr>
          <p:cNvPr id="3" name="TextBox 2">
            <a:extLst>
              <a:ext uri="{FF2B5EF4-FFF2-40B4-BE49-F238E27FC236}">
                <a16:creationId xmlns:a16="http://schemas.microsoft.com/office/drawing/2014/main" id="{9EBBE847-78A1-7D1D-ECF7-07E97BB6062A}"/>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cSld>
  <p:clrMapOvr>
    <a:masterClrMapping/>
  </p:clrMapOvr>
  <p:transition>
    <p:pull dir="d"/>
  </p:transition>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60E3DD01-4634-4A6B-1C76-934E40A0A008}"/>
              </a:ext>
            </a:extLst>
          </p:cNvPr>
          <p:cNvSpPr/>
          <p:nvPr/>
        </p:nvSpPr>
        <p:spPr>
          <a:xfrm>
            <a:off x="762000" y="64770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88066" name="Rectangle 15"/>
          <p:cNvSpPr>
            <a:spLocks noGrp="1" noChangeArrowheads="1"/>
          </p:cNvSpPr>
          <p:nvPr>
            <p:ph type="title"/>
          </p:nvPr>
        </p:nvSpPr>
        <p:spPr>
          <a:xfrm>
            <a:off x="1981200" y="533400"/>
            <a:ext cx="8229600" cy="990600"/>
          </a:xfrm>
        </p:spPr>
        <p:txBody>
          <a:bodyPr/>
          <a:lstStyle/>
          <a:p>
            <a:r>
              <a:rPr lang="en-US" altLang="en-US" b="1" dirty="0"/>
              <a:t>Total Asset Turnover</a:t>
            </a:r>
          </a:p>
        </p:txBody>
      </p:sp>
      <p:graphicFrame>
        <p:nvGraphicFramePr>
          <p:cNvPr id="17" name="Table 16"/>
          <p:cNvGraphicFramePr>
            <a:graphicFrameLocks noGrp="1"/>
          </p:cNvGraphicFramePr>
          <p:nvPr/>
        </p:nvGraphicFramePr>
        <p:xfrm>
          <a:off x="2438400" y="1676400"/>
          <a:ext cx="7315200" cy="914400"/>
        </p:xfrm>
        <a:graphic>
          <a:graphicData uri="http://schemas.openxmlformats.org/drawingml/2006/table">
            <a:tbl>
              <a:tblPr/>
              <a:tblGrid>
                <a:gridCol w="3789363">
                  <a:extLst>
                    <a:ext uri="{9D8B030D-6E8A-4147-A177-3AD203B41FA5}">
                      <a16:colId xmlns:a16="http://schemas.microsoft.com/office/drawing/2014/main" val="20000"/>
                    </a:ext>
                  </a:extLst>
                </a:gridCol>
                <a:gridCol w="3525837">
                  <a:extLst>
                    <a:ext uri="{9D8B030D-6E8A-4147-A177-3AD203B41FA5}">
                      <a16:colId xmlns:a16="http://schemas.microsoft.com/office/drawing/2014/main" val="20001"/>
                    </a:ext>
                  </a:extLst>
                </a:gridCol>
              </a:tblGrid>
              <a:tr h="457200">
                <a:tc rowSpan="2">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en-US" sz="2800" b="0" i="0" u="none" strike="noStrike" cap="none" normalizeH="0" baseline="0" dirty="0">
                          <a:ln>
                            <a:noFill/>
                          </a:ln>
                          <a:solidFill>
                            <a:srgbClr val="FFFF00"/>
                          </a:solidFill>
                          <a:effectLst/>
                          <a:latin typeface="Arial" charset="0"/>
                          <a:ea typeface="ＭＳ Ｐゴシック" pitchFamily="-65" charset="-128"/>
                          <a:cs typeface="Arial" charset="0"/>
                        </a:rPr>
                        <a:t>Total asset turnover  =  </a:t>
                      </a:r>
                    </a:p>
                  </a:txBody>
                  <a:tcPr marL="9525" marR="9525" marT="9525" marB="0" anchor="ctr" horzOverflow="overflow">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538ED5"/>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2800" b="0" i="0" u="none" strike="noStrike" cap="none" normalizeH="0" baseline="0" dirty="0">
                          <a:ln>
                            <a:noFill/>
                          </a:ln>
                          <a:solidFill>
                            <a:srgbClr val="FFFF00"/>
                          </a:solidFill>
                          <a:effectLst/>
                          <a:latin typeface="Arial" charset="0"/>
                          <a:ea typeface="ＭＳ Ｐゴシック" pitchFamily="-65" charset="-128"/>
                          <a:cs typeface="Arial" charset="0"/>
                        </a:rPr>
                        <a:t>Net sales</a:t>
                      </a:r>
                    </a:p>
                  </a:txBody>
                  <a:tcPr marL="9525" marR="9525" marT="9525" marB="0" anchor="b" horzOverflow="overflow">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FFFF00"/>
                      </a:solidFill>
                      <a:prstDash val="solid"/>
                      <a:round/>
                      <a:headEnd type="none" w="med" len="med"/>
                      <a:tailEnd type="none" w="med" len="med"/>
                    </a:lnB>
                    <a:lnTlToBr>
                      <a:noFill/>
                    </a:lnTlToBr>
                    <a:lnBlToTr>
                      <a:noFill/>
                    </a:lnBlToTr>
                    <a:solidFill>
                      <a:srgbClr val="538ED5"/>
                    </a:solidFill>
                  </a:tcPr>
                </a:tc>
                <a:extLst>
                  <a:ext uri="{0D108BD9-81ED-4DB2-BD59-A6C34878D82A}">
                    <a16:rowId xmlns:a16="http://schemas.microsoft.com/office/drawing/2014/main" val="10000"/>
                  </a:ext>
                </a:extLst>
              </a:tr>
              <a:tr h="457200">
                <a:tc vMerge="1">
                  <a:txBody>
                    <a:bodyPr/>
                    <a:lstStyle/>
                    <a:p>
                      <a:endParaRPr lang="en-US"/>
                    </a:p>
                  </a:txBody>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2800" b="0" i="0" u="none" strike="noStrike" cap="none" normalizeH="0" baseline="0" dirty="0">
                          <a:ln>
                            <a:noFill/>
                          </a:ln>
                          <a:solidFill>
                            <a:srgbClr val="FFFF00"/>
                          </a:solidFill>
                          <a:effectLst/>
                          <a:latin typeface="Arial" charset="0"/>
                          <a:ea typeface="ＭＳ Ｐゴシック" pitchFamily="-65" charset="-128"/>
                          <a:cs typeface="Arial" charset="0"/>
                        </a:rPr>
                        <a:t>Average total assets</a:t>
                      </a:r>
                    </a:p>
                  </a:txBody>
                  <a:tcPr marL="9525" marR="9525" marT="9525" marB="0" anchor="b" horzOverflow="overflow">
                    <a:lnL>
                      <a:noFill/>
                    </a:lnL>
                    <a:lnR w="6350" cap="flat" cmpd="sng" algn="ctr">
                      <a:solidFill>
                        <a:srgbClr val="000000"/>
                      </a:solidFill>
                      <a:prstDash val="solid"/>
                      <a:round/>
                      <a:headEnd type="none" w="med" len="med"/>
                      <a:tailEnd type="none" w="med" len="med"/>
                    </a:lnR>
                    <a:lnT w="6350" cap="flat" cmpd="sng" algn="ctr">
                      <a:solidFill>
                        <a:srgbClr val="FFFF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538ED5"/>
                    </a:solidFill>
                  </a:tcPr>
                </a:tc>
                <a:extLst>
                  <a:ext uri="{0D108BD9-81ED-4DB2-BD59-A6C34878D82A}">
                    <a16:rowId xmlns:a16="http://schemas.microsoft.com/office/drawing/2014/main" val="10001"/>
                  </a:ext>
                </a:extLst>
              </a:tr>
            </a:tbl>
          </a:graphicData>
        </a:graphic>
      </p:graphicFrame>
      <p:graphicFrame>
        <p:nvGraphicFramePr>
          <p:cNvPr id="45083" name="Group 27"/>
          <p:cNvGraphicFramePr>
            <a:graphicFrameLocks noGrp="1"/>
          </p:cNvGraphicFramePr>
          <p:nvPr/>
        </p:nvGraphicFramePr>
        <p:xfrm>
          <a:off x="2819400" y="3238500"/>
          <a:ext cx="6934200" cy="571500"/>
        </p:xfrm>
        <a:graphic>
          <a:graphicData uri="http://schemas.openxmlformats.org/drawingml/2006/table">
            <a:tbl>
              <a:tblPr/>
              <a:tblGrid>
                <a:gridCol w="2438400">
                  <a:extLst>
                    <a:ext uri="{9D8B030D-6E8A-4147-A177-3AD203B41FA5}">
                      <a16:colId xmlns:a16="http://schemas.microsoft.com/office/drawing/2014/main" val="20000"/>
                    </a:ext>
                  </a:extLst>
                </a:gridCol>
                <a:gridCol w="4495800">
                  <a:extLst>
                    <a:ext uri="{9D8B030D-6E8A-4147-A177-3AD203B41FA5}">
                      <a16:colId xmlns:a16="http://schemas.microsoft.com/office/drawing/2014/main" val="20001"/>
                    </a:ext>
                  </a:extLst>
                </a:gridCol>
              </a:tblGrid>
              <a:tr h="285750">
                <a:tc rowSpan="2">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en-US" sz="1800" b="0" i="0" u="none" strike="noStrike" cap="none" normalizeH="0" baseline="0" dirty="0">
                          <a:ln>
                            <a:noFill/>
                          </a:ln>
                          <a:solidFill>
                            <a:srgbClr val="17375D"/>
                          </a:solidFill>
                          <a:effectLst/>
                          <a:latin typeface="Arial" charset="0"/>
                          <a:ea typeface="ＭＳ Ｐゴシック" pitchFamily="-65" charset="-128"/>
                          <a:cs typeface="Arial" charset="0"/>
                        </a:rPr>
                        <a:t>Average assets  =  </a:t>
                      </a:r>
                    </a:p>
                  </a:txBody>
                  <a:tcPr marL="9525" marR="9525" marT="9525" marB="0" anchor="ctr" horzOverflow="overflow">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FFFFFF"/>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800" b="0" i="0" u="none" strike="noStrike" cap="none" normalizeH="0" baseline="0" dirty="0">
                          <a:ln>
                            <a:noFill/>
                          </a:ln>
                          <a:solidFill>
                            <a:srgbClr val="17375D"/>
                          </a:solidFill>
                          <a:effectLst/>
                          <a:latin typeface="Arial" charset="0"/>
                          <a:ea typeface="ＭＳ Ｐゴシック" pitchFamily="-65" charset="-128"/>
                          <a:cs typeface="Arial" charset="0"/>
                        </a:rPr>
                        <a:t>(Beginning assets + Ending assets)</a:t>
                      </a:r>
                    </a:p>
                  </a:txBody>
                  <a:tcPr marL="9525" marR="9525" marT="9525" marB="0" anchor="b" horzOverflow="overflow">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FFFFFF"/>
                    </a:solidFill>
                  </a:tcPr>
                </a:tc>
                <a:extLst>
                  <a:ext uri="{0D108BD9-81ED-4DB2-BD59-A6C34878D82A}">
                    <a16:rowId xmlns:a16="http://schemas.microsoft.com/office/drawing/2014/main" val="10000"/>
                  </a:ext>
                </a:extLst>
              </a:tr>
              <a:tr h="285750">
                <a:tc vMerge="1">
                  <a:txBody>
                    <a:bodyPr/>
                    <a:lstStyle/>
                    <a:p>
                      <a:endParaRPr lang="en-US"/>
                    </a:p>
                  </a:txBody>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800" b="0" i="0" u="none" strike="noStrike" cap="none" normalizeH="0" baseline="0" dirty="0">
                          <a:ln>
                            <a:noFill/>
                          </a:ln>
                          <a:solidFill>
                            <a:srgbClr val="17375D"/>
                          </a:solidFill>
                          <a:effectLst/>
                          <a:latin typeface="Arial" charset="0"/>
                          <a:ea typeface="ＭＳ Ｐゴシック" pitchFamily="-65" charset="-128"/>
                          <a:cs typeface="Arial" charset="0"/>
                        </a:rPr>
                        <a:t>2</a:t>
                      </a:r>
                    </a:p>
                  </a:txBody>
                  <a:tcPr marL="9525" marR="9525" marT="9525" marB="0" anchor="b" horzOverflow="overflow">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FFFFFF"/>
                    </a:solidFill>
                  </a:tcPr>
                </a:tc>
                <a:extLst>
                  <a:ext uri="{0D108BD9-81ED-4DB2-BD59-A6C34878D82A}">
                    <a16:rowId xmlns:a16="http://schemas.microsoft.com/office/drawing/2014/main" val="10001"/>
                  </a:ext>
                </a:extLst>
              </a:tr>
            </a:tbl>
          </a:graphicData>
        </a:graphic>
      </p:graphicFrame>
      <p:cxnSp>
        <p:nvCxnSpPr>
          <p:cNvPr id="20" name="Straight Arrow Connector 19"/>
          <p:cNvCxnSpPr/>
          <p:nvPr/>
        </p:nvCxnSpPr>
        <p:spPr>
          <a:xfrm flipV="1">
            <a:off x="4724400" y="2667000"/>
            <a:ext cx="1524000" cy="762000"/>
          </a:xfrm>
          <a:prstGeom prst="straightConnector1">
            <a:avLst/>
          </a:prstGeom>
          <a:ln w="28575">
            <a:solidFill>
              <a:srgbClr val="FF0000"/>
            </a:solidFill>
            <a:tailEnd type="arrow"/>
          </a:ln>
          <a:effectLst>
            <a:outerShdw blurRad="50800" dist="38100" dir="2700000" algn="tl"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sp>
        <p:nvSpPr>
          <p:cNvPr id="21" name="Rectangle 2"/>
          <p:cNvSpPr>
            <a:spLocks noChangeArrowheads="1"/>
          </p:cNvSpPr>
          <p:nvPr/>
        </p:nvSpPr>
        <p:spPr bwMode="auto">
          <a:xfrm>
            <a:off x="4419600" y="4137025"/>
            <a:ext cx="3657600" cy="2305050"/>
          </a:xfrm>
          <a:prstGeom prst="rect">
            <a:avLst/>
          </a:prstGeom>
          <a:solidFill>
            <a:schemeClr val="bg2"/>
          </a:solidFill>
          <a:ln w="12700" cmpd="thinThick">
            <a:solidFill>
              <a:schemeClr val="accent3">
                <a:lumMod val="75000"/>
              </a:schemeClr>
            </a:solidFill>
            <a:miter lim="800000"/>
            <a:headEnd/>
            <a:tailEnd/>
          </a:ln>
          <a:effectLst>
            <a:outerShdw blurRad="50800" dist="38100" dir="2700000" algn="tl" rotWithShape="0">
              <a:prstClr val="black">
                <a:alpha val="40000"/>
              </a:prstClr>
            </a:outerShdw>
          </a:effectLst>
        </p:spPr>
        <p:txBody>
          <a:bodyPr lIns="90488" tIns="44450" rIns="90488" bIns="44450">
            <a:spAutoFit/>
          </a:bodyPr>
          <a:lstStyle/>
          <a:p>
            <a:pPr algn="ctr">
              <a:defRPr/>
            </a:pPr>
            <a:r>
              <a:rPr lang="en-US" sz="2400" dirty="0">
                <a:solidFill>
                  <a:schemeClr val="accent3">
                    <a:lumMod val="50000"/>
                  </a:schemeClr>
                </a:solidFill>
                <a:latin typeface="Arial" charset="0"/>
                <a:ea typeface="ＭＳ Ｐゴシック" pitchFamily="-108" charset="-128"/>
              </a:rPr>
              <a:t>This ratio reflects a company’s ability to use its assets to generate sales. It is an important indication of operating efficiency.</a:t>
            </a:r>
          </a:p>
        </p:txBody>
      </p:sp>
      <p:sp>
        <p:nvSpPr>
          <p:cNvPr id="3" name="TextBox 2">
            <a:extLst>
              <a:ext uri="{FF2B5EF4-FFF2-40B4-BE49-F238E27FC236}">
                <a16:creationId xmlns:a16="http://schemas.microsoft.com/office/drawing/2014/main" id="{AE64BE0A-9AA5-4D41-1600-3AF170B3B2CA}"/>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cSld>
  <p:clrMapOvr>
    <a:masterClrMapping/>
  </p:clrMapOvr>
  <p:transition>
    <p:pull dir="r"/>
  </p:transition>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C6F4C221-4369-9A45-B30C-8A3C66A75E07}"/>
              </a:ext>
            </a:extLst>
          </p:cNvPr>
          <p:cNvSpPr/>
          <p:nvPr/>
        </p:nvSpPr>
        <p:spPr>
          <a:xfrm>
            <a:off x="762000" y="64770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99330" name="Rectangle 2"/>
          <p:cNvSpPr>
            <a:spLocks noChangeArrowheads="1"/>
          </p:cNvSpPr>
          <p:nvPr/>
        </p:nvSpPr>
        <p:spPr bwMode="auto">
          <a:xfrm>
            <a:off x="2286000" y="1530350"/>
            <a:ext cx="2095500" cy="831850"/>
          </a:xfrm>
          <a:prstGeom prst="rect">
            <a:avLst/>
          </a:prstGeom>
          <a:solidFill>
            <a:schemeClr val="bg2"/>
          </a:solidFill>
          <a:ln w="12700">
            <a:solidFill>
              <a:schemeClr val="tx1"/>
            </a:solidFill>
            <a:miter lim="800000"/>
            <a:headEnd/>
            <a:tailEnd/>
          </a:ln>
          <a:effectLst>
            <a:outerShdw blurRad="50800" dist="38100" dir="2700000" algn="tl" rotWithShape="0">
              <a:prstClr val="black">
                <a:alpha val="40000"/>
              </a:prstClr>
            </a:outerShdw>
          </a:effectLst>
        </p:spPr>
        <p:txBody>
          <a:bodyPr lIns="90488" tIns="44450" rIns="90488" bIns="44450">
            <a:spAutoFit/>
          </a:bodyPr>
          <a:lstStyle/>
          <a:p>
            <a:pPr algn="ctr">
              <a:defRPr/>
            </a:pPr>
            <a:r>
              <a:rPr lang="en-US" sz="2400" dirty="0">
                <a:solidFill>
                  <a:schemeClr val="accent2">
                    <a:lumMod val="50000"/>
                  </a:schemeClr>
                </a:solidFill>
                <a:latin typeface="Arial" charset="0"/>
                <a:ea typeface="ＭＳ Ｐゴシック" pitchFamily="-108" charset="-128"/>
              </a:rPr>
              <a:t>Debt</a:t>
            </a:r>
          </a:p>
          <a:p>
            <a:pPr algn="ctr">
              <a:defRPr/>
            </a:pPr>
            <a:r>
              <a:rPr lang="en-US" sz="2400" dirty="0">
                <a:solidFill>
                  <a:schemeClr val="accent2">
                    <a:lumMod val="50000"/>
                  </a:schemeClr>
                </a:solidFill>
                <a:latin typeface="Arial" charset="0"/>
                <a:ea typeface="ＭＳ Ｐゴシック" pitchFamily="-108" charset="-128"/>
              </a:rPr>
              <a:t>Ratio</a:t>
            </a:r>
          </a:p>
        </p:txBody>
      </p:sp>
      <p:sp>
        <p:nvSpPr>
          <p:cNvPr id="99331" name="Rectangle 3"/>
          <p:cNvSpPr>
            <a:spLocks noChangeArrowheads="1"/>
          </p:cNvSpPr>
          <p:nvPr/>
        </p:nvSpPr>
        <p:spPr bwMode="auto">
          <a:xfrm>
            <a:off x="4114800" y="2743200"/>
            <a:ext cx="2095500" cy="831850"/>
          </a:xfrm>
          <a:prstGeom prst="rect">
            <a:avLst/>
          </a:prstGeom>
          <a:solidFill>
            <a:schemeClr val="accent2">
              <a:lumMod val="50000"/>
            </a:schemeClr>
          </a:solidFill>
          <a:ln w="12700">
            <a:solidFill>
              <a:schemeClr val="tx1"/>
            </a:solidFill>
            <a:miter lim="800000"/>
            <a:headEnd/>
            <a:tailEnd/>
          </a:ln>
          <a:effectLst>
            <a:outerShdw blurRad="50800" dist="38100" dir="2700000" algn="tl" rotWithShape="0">
              <a:prstClr val="black">
                <a:alpha val="40000"/>
              </a:prstClr>
            </a:outerShdw>
          </a:effectLst>
        </p:spPr>
        <p:txBody>
          <a:bodyPr lIns="90488" tIns="44450" rIns="90488" bIns="44450">
            <a:spAutoFit/>
          </a:bodyPr>
          <a:lstStyle/>
          <a:p>
            <a:pPr algn="ctr">
              <a:defRPr/>
            </a:pPr>
            <a:r>
              <a:rPr lang="en-US" sz="2400" dirty="0">
                <a:solidFill>
                  <a:schemeClr val="bg1"/>
                </a:solidFill>
                <a:latin typeface="Arial" charset="0"/>
                <a:ea typeface="ＭＳ Ｐゴシック" pitchFamily="-108" charset="-128"/>
              </a:rPr>
              <a:t>Equity</a:t>
            </a:r>
          </a:p>
          <a:p>
            <a:pPr algn="ctr">
              <a:defRPr/>
            </a:pPr>
            <a:r>
              <a:rPr lang="en-US" sz="2400" dirty="0">
                <a:solidFill>
                  <a:schemeClr val="bg1"/>
                </a:solidFill>
                <a:latin typeface="Arial" charset="0"/>
                <a:ea typeface="ＭＳ Ｐゴシック" pitchFamily="-108" charset="-128"/>
              </a:rPr>
              <a:t>Ratio</a:t>
            </a:r>
          </a:p>
        </p:txBody>
      </p:sp>
      <p:sp>
        <p:nvSpPr>
          <p:cNvPr id="99332" name="Rectangle 4"/>
          <p:cNvSpPr>
            <a:spLocks noChangeArrowheads="1"/>
          </p:cNvSpPr>
          <p:nvPr/>
        </p:nvSpPr>
        <p:spPr bwMode="auto">
          <a:xfrm>
            <a:off x="5762626" y="3886201"/>
            <a:ext cx="2466975" cy="1196975"/>
          </a:xfrm>
          <a:prstGeom prst="rect">
            <a:avLst/>
          </a:prstGeom>
          <a:solidFill>
            <a:schemeClr val="bg2"/>
          </a:solidFill>
          <a:ln w="12700">
            <a:solidFill>
              <a:schemeClr val="tx1"/>
            </a:solidFill>
            <a:miter lim="800000"/>
            <a:headEnd/>
            <a:tailEnd/>
          </a:ln>
          <a:effectLst>
            <a:outerShdw blurRad="50800" dist="38100" dir="2700000" algn="tl" rotWithShape="0">
              <a:prstClr val="black">
                <a:alpha val="40000"/>
              </a:prstClr>
            </a:outerShdw>
          </a:effectLst>
        </p:spPr>
        <p:txBody>
          <a:bodyPr lIns="90488" tIns="44450" rIns="90488" bIns="44450">
            <a:spAutoFit/>
          </a:bodyPr>
          <a:lstStyle/>
          <a:p>
            <a:pPr algn="ctr">
              <a:spcBef>
                <a:spcPct val="50000"/>
              </a:spcBef>
              <a:defRPr/>
            </a:pPr>
            <a:r>
              <a:rPr lang="en-US" sz="2400" dirty="0">
                <a:solidFill>
                  <a:schemeClr val="accent2">
                    <a:lumMod val="50000"/>
                  </a:schemeClr>
                </a:solidFill>
                <a:latin typeface="Arial" charset="0"/>
                <a:ea typeface="ＭＳ Ｐゴシック" pitchFamily="-108" charset="-128"/>
              </a:rPr>
              <a:t>Pledged Assets to Secured Liabilities</a:t>
            </a:r>
          </a:p>
        </p:txBody>
      </p:sp>
      <p:sp>
        <p:nvSpPr>
          <p:cNvPr id="99333" name="Rectangle 5" descr="White marble"/>
          <p:cNvSpPr>
            <a:spLocks noChangeArrowheads="1"/>
          </p:cNvSpPr>
          <p:nvPr/>
        </p:nvSpPr>
        <p:spPr bwMode="auto">
          <a:xfrm>
            <a:off x="7772400" y="5334001"/>
            <a:ext cx="2095500" cy="1196975"/>
          </a:xfrm>
          <a:prstGeom prst="rect">
            <a:avLst/>
          </a:prstGeom>
          <a:solidFill>
            <a:schemeClr val="accent2">
              <a:lumMod val="50000"/>
            </a:schemeClr>
          </a:solidFill>
          <a:ln w="12700">
            <a:solidFill>
              <a:schemeClr val="tx1"/>
            </a:solidFill>
            <a:miter lim="800000"/>
            <a:headEnd/>
            <a:tailEnd/>
          </a:ln>
          <a:effectLst>
            <a:outerShdw blurRad="50800" dist="38100" dir="2700000" algn="tl" rotWithShape="0">
              <a:prstClr val="black">
                <a:alpha val="40000"/>
              </a:prstClr>
            </a:outerShdw>
          </a:effectLst>
        </p:spPr>
        <p:txBody>
          <a:bodyPr lIns="90488" tIns="44450" rIns="90488" bIns="44450">
            <a:spAutoFit/>
          </a:bodyPr>
          <a:lstStyle/>
          <a:p>
            <a:pPr algn="ctr">
              <a:spcBef>
                <a:spcPct val="50000"/>
              </a:spcBef>
              <a:defRPr/>
            </a:pPr>
            <a:r>
              <a:rPr lang="en-US" sz="2400" dirty="0">
                <a:solidFill>
                  <a:schemeClr val="bg1"/>
                </a:solidFill>
                <a:latin typeface="Arial" charset="0"/>
                <a:ea typeface="ＭＳ Ｐゴシック" pitchFamily="-108" charset="-128"/>
              </a:rPr>
              <a:t>Times Interest Earned</a:t>
            </a:r>
          </a:p>
        </p:txBody>
      </p:sp>
      <p:sp>
        <p:nvSpPr>
          <p:cNvPr id="89094" name="Rectangle 6"/>
          <p:cNvSpPr>
            <a:spLocks noGrp="1" noChangeArrowheads="1"/>
          </p:cNvSpPr>
          <p:nvPr>
            <p:ph type="title"/>
          </p:nvPr>
        </p:nvSpPr>
        <p:spPr>
          <a:xfrm>
            <a:off x="1981200" y="609600"/>
            <a:ext cx="8229600" cy="808038"/>
          </a:xfrm>
        </p:spPr>
        <p:txBody>
          <a:bodyPr/>
          <a:lstStyle/>
          <a:p>
            <a:r>
              <a:rPr lang="en-US" altLang="en-US" b="1" dirty="0"/>
              <a:t>Solvency</a:t>
            </a:r>
          </a:p>
        </p:txBody>
      </p:sp>
      <p:sp>
        <p:nvSpPr>
          <p:cNvPr id="3" name="TextBox 2">
            <a:extLst>
              <a:ext uri="{FF2B5EF4-FFF2-40B4-BE49-F238E27FC236}">
                <a16:creationId xmlns:a16="http://schemas.microsoft.com/office/drawing/2014/main" id="{4448A87D-26F0-1BF6-D6DE-4BFF1992B27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cSld>
  <p:clrMapOvr>
    <a:masterClrMapping/>
  </p:clrMapOvr>
  <p:transition>
    <p:dissolv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2" presetClass="entr" presetSubtype="1" fill="hold" grpId="0" nodeType="afterEffect">
                                  <p:stCondLst>
                                    <p:cond delay="0"/>
                                  </p:stCondLst>
                                  <p:childTnLst>
                                    <p:set>
                                      <p:cBhvr>
                                        <p:cTn id="6" dur="1" fill="hold">
                                          <p:stCondLst>
                                            <p:cond delay="0"/>
                                          </p:stCondLst>
                                        </p:cTn>
                                        <p:tgtEl>
                                          <p:spTgt spid="99330"/>
                                        </p:tgtEl>
                                        <p:attrNameLst>
                                          <p:attrName>style.visibility</p:attrName>
                                        </p:attrNameLst>
                                      </p:cBhvr>
                                      <p:to>
                                        <p:strVal val="visible"/>
                                      </p:to>
                                    </p:set>
                                    <p:animEffect transition="in" filter="slide(fromTop)">
                                      <p:cBhvr>
                                        <p:cTn id="7" dur="500"/>
                                        <p:tgtEl>
                                          <p:spTgt spid="99330"/>
                                        </p:tgtEl>
                                      </p:cBhvr>
                                    </p:animEffect>
                                  </p:childTnLst>
                                </p:cTn>
                              </p:par>
                            </p:childTnLst>
                          </p:cTn>
                        </p:par>
                        <p:par>
                          <p:cTn id="8" fill="hold" nodeType="afterGroup">
                            <p:stCondLst>
                              <p:cond delay="500"/>
                            </p:stCondLst>
                            <p:childTnLst>
                              <p:par>
                                <p:cTn id="9" presetID="12" presetClass="entr" presetSubtype="1" fill="hold" grpId="0" nodeType="afterEffect">
                                  <p:stCondLst>
                                    <p:cond delay="0"/>
                                  </p:stCondLst>
                                  <p:childTnLst>
                                    <p:set>
                                      <p:cBhvr>
                                        <p:cTn id="10" dur="1" fill="hold">
                                          <p:stCondLst>
                                            <p:cond delay="0"/>
                                          </p:stCondLst>
                                        </p:cTn>
                                        <p:tgtEl>
                                          <p:spTgt spid="99331"/>
                                        </p:tgtEl>
                                        <p:attrNameLst>
                                          <p:attrName>style.visibility</p:attrName>
                                        </p:attrNameLst>
                                      </p:cBhvr>
                                      <p:to>
                                        <p:strVal val="visible"/>
                                      </p:to>
                                    </p:set>
                                    <p:animEffect transition="in" filter="slide(fromTop)">
                                      <p:cBhvr>
                                        <p:cTn id="11" dur="500"/>
                                        <p:tgtEl>
                                          <p:spTgt spid="99331"/>
                                        </p:tgtEl>
                                      </p:cBhvr>
                                    </p:animEffect>
                                  </p:childTnLst>
                                </p:cTn>
                              </p:par>
                            </p:childTnLst>
                          </p:cTn>
                        </p:par>
                        <p:par>
                          <p:cTn id="12" fill="hold" nodeType="afterGroup">
                            <p:stCondLst>
                              <p:cond delay="1000"/>
                            </p:stCondLst>
                            <p:childTnLst>
                              <p:par>
                                <p:cTn id="13" presetID="12" presetClass="entr" presetSubtype="1" fill="hold" grpId="0" nodeType="afterEffect">
                                  <p:stCondLst>
                                    <p:cond delay="0"/>
                                  </p:stCondLst>
                                  <p:childTnLst>
                                    <p:set>
                                      <p:cBhvr>
                                        <p:cTn id="14" dur="1" fill="hold">
                                          <p:stCondLst>
                                            <p:cond delay="0"/>
                                          </p:stCondLst>
                                        </p:cTn>
                                        <p:tgtEl>
                                          <p:spTgt spid="99332"/>
                                        </p:tgtEl>
                                        <p:attrNameLst>
                                          <p:attrName>style.visibility</p:attrName>
                                        </p:attrNameLst>
                                      </p:cBhvr>
                                      <p:to>
                                        <p:strVal val="visible"/>
                                      </p:to>
                                    </p:set>
                                    <p:animEffect transition="in" filter="slide(fromTop)">
                                      <p:cBhvr>
                                        <p:cTn id="15" dur="500"/>
                                        <p:tgtEl>
                                          <p:spTgt spid="99332"/>
                                        </p:tgtEl>
                                      </p:cBhvr>
                                    </p:animEffect>
                                  </p:childTnLst>
                                </p:cTn>
                              </p:par>
                            </p:childTnLst>
                          </p:cTn>
                        </p:par>
                        <p:par>
                          <p:cTn id="16" fill="hold" nodeType="afterGroup">
                            <p:stCondLst>
                              <p:cond delay="1500"/>
                            </p:stCondLst>
                            <p:childTnLst>
                              <p:par>
                                <p:cTn id="17" presetID="12" presetClass="entr" presetSubtype="1" fill="hold" grpId="0" nodeType="afterEffect">
                                  <p:stCondLst>
                                    <p:cond delay="0"/>
                                  </p:stCondLst>
                                  <p:childTnLst>
                                    <p:set>
                                      <p:cBhvr>
                                        <p:cTn id="18" dur="1" fill="hold">
                                          <p:stCondLst>
                                            <p:cond delay="0"/>
                                          </p:stCondLst>
                                        </p:cTn>
                                        <p:tgtEl>
                                          <p:spTgt spid="99333"/>
                                        </p:tgtEl>
                                        <p:attrNameLst>
                                          <p:attrName>style.visibility</p:attrName>
                                        </p:attrNameLst>
                                      </p:cBhvr>
                                      <p:to>
                                        <p:strVal val="visible"/>
                                      </p:to>
                                    </p:set>
                                    <p:animEffect transition="in" filter="slide(fromTop)">
                                      <p:cBhvr>
                                        <p:cTn id="19" dur="500"/>
                                        <p:tgtEl>
                                          <p:spTgt spid="9933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9330" grpId="0" animBg="1" autoUpdateAnimBg="0"/>
      <p:bldP spid="99331" grpId="0" animBg="1" autoUpdateAnimBg="0"/>
      <p:bldP spid="99332" grpId="0" animBg="1" autoUpdateAnimBg="0"/>
      <p:bldP spid="99333" grpId="0" animBg="1" autoUpdateAnimBg="0"/>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3CE8569-593E-F78A-A77B-2B204D6351D0}"/>
              </a:ext>
            </a:extLst>
          </p:cNvPr>
          <p:cNvSpPr/>
          <p:nvPr/>
        </p:nvSpPr>
        <p:spPr>
          <a:xfrm>
            <a:off x="762000" y="64770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90114" name="Rectangle 13"/>
          <p:cNvSpPr>
            <a:spLocks noGrp="1" noChangeArrowheads="1"/>
          </p:cNvSpPr>
          <p:nvPr>
            <p:ph type="title"/>
          </p:nvPr>
        </p:nvSpPr>
        <p:spPr>
          <a:xfrm>
            <a:off x="1981200" y="609600"/>
            <a:ext cx="8229600" cy="990600"/>
          </a:xfrm>
        </p:spPr>
        <p:txBody>
          <a:bodyPr/>
          <a:lstStyle/>
          <a:p>
            <a:r>
              <a:rPr lang="en-US" altLang="en-US" b="1" dirty="0"/>
              <a:t>Debt and Equity Ratios</a:t>
            </a:r>
          </a:p>
        </p:txBody>
      </p:sp>
      <p:graphicFrame>
        <p:nvGraphicFramePr>
          <p:cNvPr id="47151" name="Group 47"/>
          <p:cNvGraphicFramePr>
            <a:graphicFrameLocks noGrp="1"/>
          </p:cNvGraphicFramePr>
          <p:nvPr/>
        </p:nvGraphicFramePr>
        <p:xfrm>
          <a:off x="2133600" y="1905001"/>
          <a:ext cx="8001000" cy="1609725"/>
        </p:xfrm>
        <a:graphic>
          <a:graphicData uri="http://schemas.openxmlformats.org/drawingml/2006/table">
            <a:tbl>
              <a:tblPr/>
              <a:tblGrid>
                <a:gridCol w="3041650">
                  <a:extLst>
                    <a:ext uri="{9D8B030D-6E8A-4147-A177-3AD203B41FA5}">
                      <a16:colId xmlns:a16="http://schemas.microsoft.com/office/drawing/2014/main" val="20000"/>
                    </a:ext>
                  </a:extLst>
                </a:gridCol>
                <a:gridCol w="1876425">
                  <a:extLst>
                    <a:ext uri="{9D8B030D-6E8A-4147-A177-3AD203B41FA5}">
                      <a16:colId xmlns:a16="http://schemas.microsoft.com/office/drawing/2014/main" val="20001"/>
                    </a:ext>
                  </a:extLst>
                </a:gridCol>
                <a:gridCol w="188913">
                  <a:extLst>
                    <a:ext uri="{9D8B030D-6E8A-4147-A177-3AD203B41FA5}">
                      <a16:colId xmlns:a16="http://schemas.microsoft.com/office/drawing/2014/main" val="20002"/>
                    </a:ext>
                  </a:extLst>
                </a:gridCol>
                <a:gridCol w="1138237">
                  <a:extLst>
                    <a:ext uri="{9D8B030D-6E8A-4147-A177-3AD203B41FA5}">
                      <a16:colId xmlns:a16="http://schemas.microsoft.com/office/drawing/2014/main" val="20003"/>
                    </a:ext>
                  </a:extLst>
                </a:gridCol>
                <a:gridCol w="1755775">
                  <a:extLst>
                    <a:ext uri="{9D8B030D-6E8A-4147-A177-3AD203B41FA5}">
                      <a16:colId xmlns:a16="http://schemas.microsoft.com/office/drawing/2014/main" val="20004"/>
                    </a:ext>
                  </a:extLst>
                </a:gridCol>
              </a:tblGrid>
              <a:tr h="247650">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2000" b="0" i="0" u="none" strike="noStrike" cap="none" normalizeH="0" baseline="0" dirty="0">
                          <a:ln>
                            <a:noFill/>
                          </a:ln>
                          <a:solidFill>
                            <a:srgbClr val="000000"/>
                          </a:solidFill>
                          <a:effectLst/>
                          <a:latin typeface="Calibri"/>
                          <a:ea typeface="ＭＳ Ｐゴシック" pitchFamily="-65" charset="-128"/>
                          <a:cs typeface="Arial" charset="0"/>
                        </a:rPr>
                        <a:t> In Millions</a:t>
                      </a:r>
                      <a:endParaRPr kumimoji="0" lang="en-US" sz="2000" b="0" i="0" u="none" strike="noStrike" cap="none" normalizeH="0" baseline="0" dirty="0">
                        <a:ln>
                          <a:noFill/>
                        </a:ln>
                        <a:solidFill>
                          <a:srgbClr val="000000"/>
                        </a:solidFill>
                        <a:effectLst/>
                        <a:latin typeface="Arial" charset="0"/>
                        <a:ea typeface="ＭＳ Ｐゴシック" pitchFamily="-65" charset="-128"/>
                        <a:cs typeface="Arial" charset="0"/>
                      </a:endParaRPr>
                    </a:p>
                  </a:txBody>
                  <a:tcPr marL="9525" marR="9525" marT="9525" marB="0" anchor="b" horzOverflow="overflow">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a:noFill/>
                    </a:lnB>
                    <a:lnTlToBr>
                      <a:noFill/>
                    </a:lnTlToBr>
                    <a:lnBlToTr>
                      <a:noFill/>
                    </a:lnBlToTr>
                    <a:solidFill>
                      <a:srgbClr val="FFFFFF"/>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2000" b="0" i="0" u="none" strike="noStrike" cap="none" normalizeH="0" baseline="0" dirty="0">
                          <a:ln>
                            <a:noFill/>
                          </a:ln>
                          <a:solidFill>
                            <a:srgbClr val="000000"/>
                          </a:solidFill>
                          <a:effectLst/>
                          <a:latin typeface="Arial" charset="0"/>
                          <a:ea typeface="ＭＳ Ｐゴシック" pitchFamily="-65" charset="-128"/>
                          <a:cs typeface="Arial" charset="0"/>
                        </a:rPr>
                        <a:t>Amount</a:t>
                      </a:r>
                    </a:p>
                  </a:txBody>
                  <a:tcPr marL="9525" marR="9525" marT="9525" marB="0" anchor="b"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FFFFFF"/>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2000" b="0" i="0" u="none" strike="noStrike" cap="none" normalizeH="0" baseline="0" dirty="0">
                          <a:ln>
                            <a:noFill/>
                          </a:ln>
                          <a:solidFill>
                            <a:srgbClr val="000000"/>
                          </a:solidFill>
                          <a:effectLst/>
                          <a:latin typeface="Calibri"/>
                          <a:ea typeface="ＭＳ Ｐゴシック" pitchFamily="-65" charset="-128"/>
                          <a:cs typeface="Arial" charset="0"/>
                        </a:rPr>
                        <a:t> </a:t>
                      </a:r>
                      <a:endParaRPr kumimoji="0" lang="en-US" sz="2000" b="0" i="0" u="none" strike="noStrike" cap="none" normalizeH="0" baseline="0" dirty="0">
                        <a:ln>
                          <a:noFill/>
                        </a:ln>
                        <a:solidFill>
                          <a:srgbClr val="000000"/>
                        </a:solidFill>
                        <a:effectLst/>
                        <a:latin typeface="Arial" charset="0"/>
                        <a:ea typeface="ＭＳ Ｐゴシック" pitchFamily="-65" charset="-128"/>
                        <a:cs typeface="Arial" charset="0"/>
                      </a:endParaRPr>
                    </a:p>
                  </a:txBody>
                  <a:tcPr marL="9525" marR="9525" marT="9525" marB="0" anchor="b" horzOverflow="overflow">
                    <a:lnL>
                      <a:noFill/>
                    </a:lnL>
                    <a:lnR>
                      <a:noFill/>
                    </a:lnR>
                    <a:lnT w="6350" cap="flat" cmpd="sng" algn="ctr">
                      <a:solidFill>
                        <a:srgbClr val="000000"/>
                      </a:solidFill>
                      <a:prstDash val="solid"/>
                      <a:round/>
                      <a:headEnd type="none" w="med" len="med"/>
                      <a:tailEnd type="none" w="med" len="med"/>
                    </a:lnT>
                    <a:lnB>
                      <a:noFill/>
                    </a:lnB>
                    <a:lnTlToBr>
                      <a:noFill/>
                    </a:lnTlToBr>
                    <a:lnBlToTr>
                      <a:noFill/>
                    </a:lnBlToTr>
                    <a:solidFill>
                      <a:srgbClr val="FFFFFF"/>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2000" b="0" i="0" u="none" strike="noStrike" cap="none" normalizeH="0" baseline="0" dirty="0">
                          <a:ln>
                            <a:noFill/>
                          </a:ln>
                          <a:solidFill>
                            <a:srgbClr val="000000"/>
                          </a:solidFill>
                          <a:effectLst/>
                          <a:latin typeface="Arial" charset="0"/>
                          <a:ea typeface="ＭＳ Ｐゴシック" pitchFamily="-65" charset="-128"/>
                          <a:cs typeface="Arial" charset="0"/>
                        </a:rPr>
                        <a:t>Ratio</a:t>
                      </a:r>
                    </a:p>
                  </a:txBody>
                  <a:tcPr marL="9525" marR="9525" marT="9525" marB="0" anchor="b"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FFFFFF"/>
                    </a:solidFill>
                  </a:tcPr>
                </a:tc>
                <a:tc>
                  <a:txBody>
                    <a:bodyPr/>
                    <a:lstStyle/>
                    <a:p>
                      <a:pPr marL="0" marR="0" lvl="0" indent="0" algn="l" defTabSz="914400" rtl="0" eaLnBrk="1" fontAlgn="b" latinLnBrk="0" hangingPunct="1">
                        <a:lnSpc>
                          <a:spcPct val="100000"/>
                        </a:lnSpc>
                        <a:spcBef>
                          <a:spcPct val="0"/>
                        </a:spcBef>
                        <a:spcAft>
                          <a:spcPct val="0"/>
                        </a:spcAft>
                        <a:buClrTx/>
                        <a:buSzTx/>
                        <a:buFontTx/>
                        <a:buNone/>
                        <a:tabLst/>
                      </a:pPr>
                      <a:endParaRPr kumimoji="0" lang="en-US" sz="2000" b="0" i="0" u="none" strike="noStrike" cap="none" normalizeH="0" baseline="0" dirty="0">
                        <a:ln>
                          <a:noFill/>
                        </a:ln>
                        <a:solidFill>
                          <a:srgbClr val="000000"/>
                        </a:solidFill>
                        <a:effectLst/>
                        <a:latin typeface="Arial" charset="0"/>
                        <a:ea typeface="ＭＳ Ｐゴシック" pitchFamily="-65" charset="-128"/>
                        <a:cs typeface="Arial" charset="0"/>
                      </a:endParaRPr>
                    </a:p>
                  </a:txBody>
                  <a:tcPr marL="9525" marR="9525" marT="9525" marB="0" anchor="b" horzOverflow="overflow">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a:noFill/>
                    </a:lnB>
                    <a:lnTlToBr>
                      <a:noFill/>
                    </a:lnTlToBr>
                    <a:lnBlToTr>
                      <a:noFill/>
                    </a:lnBlToTr>
                    <a:solidFill>
                      <a:srgbClr val="FFFFFF"/>
                    </a:solidFill>
                  </a:tcPr>
                </a:tc>
                <a:extLst>
                  <a:ext uri="{0D108BD9-81ED-4DB2-BD59-A6C34878D82A}">
                    <a16:rowId xmlns:a16="http://schemas.microsoft.com/office/drawing/2014/main" val="10000"/>
                  </a:ext>
                </a:extLst>
              </a:tr>
              <a:tr h="247650">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2000" b="0" i="0" u="none" strike="noStrike" cap="none" normalizeH="0" baseline="0" dirty="0">
                          <a:ln>
                            <a:noFill/>
                          </a:ln>
                          <a:solidFill>
                            <a:srgbClr val="000000"/>
                          </a:solidFill>
                          <a:effectLst/>
                          <a:latin typeface="Arial" charset="0"/>
                          <a:ea typeface="ＭＳ Ｐゴシック" pitchFamily="-65" charset="-128"/>
                          <a:cs typeface="Arial" charset="0"/>
                        </a:rPr>
                        <a:t>Total liabilities</a:t>
                      </a:r>
                    </a:p>
                  </a:txBody>
                  <a:tcPr marL="9525" marR="9525" marT="9525" marB="0" anchor="b" horzOverflow="overflow">
                    <a:lnL w="6350" cap="flat" cmpd="sng" algn="ctr">
                      <a:solidFill>
                        <a:srgbClr val="000000"/>
                      </a:solidFill>
                      <a:prstDash val="solid"/>
                      <a:round/>
                      <a:headEnd type="none" w="med" len="med"/>
                      <a:tailEnd type="none" w="med" len="med"/>
                    </a:lnL>
                    <a:lnR>
                      <a:noFill/>
                    </a:lnR>
                    <a:lnT>
                      <a:noFill/>
                    </a:lnT>
                    <a:lnB>
                      <a:noFill/>
                    </a:lnB>
                    <a:lnTlToBr>
                      <a:noFill/>
                    </a:lnTlToBr>
                    <a:lnBlToTr>
                      <a:noFill/>
                    </a:lnBlToTr>
                    <a:solidFill>
                      <a:srgbClr val="FFFFFF"/>
                    </a:solidFill>
                  </a:tcPr>
                </a:tc>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2000" b="0" i="0" u="none" strike="noStrike" cap="none" normalizeH="0" baseline="0" dirty="0">
                          <a:ln>
                            <a:noFill/>
                          </a:ln>
                          <a:solidFill>
                            <a:srgbClr val="000000"/>
                          </a:solidFill>
                          <a:effectLst/>
                          <a:latin typeface="Arial" charset="0"/>
                          <a:ea typeface="ＭＳ Ｐゴシック" pitchFamily="-65" charset="-128"/>
                          <a:cs typeface="Arial" charset="0"/>
                        </a:rPr>
                        <a:t> $          83,451</a:t>
                      </a:r>
                    </a:p>
                  </a:txBody>
                  <a:tcPr marL="9525" marR="9525" marT="9525" marB="0" anchor="b" horzOverflow="overflow">
                    <a:lnL>
                      <a:noFill/>
                    </a:lnL>
                    <a:lnR>
                      <a:noFill/>
                    </a:lnR>
                    <a:lnT w="6350" cap="flat" cmpd="sng" algn="ctr">
                      <a:solidFill>
                        <a:srgbClr val="000000"/>
                      </a:solidFill>
                      <a:prstDash val="solid"/>
                      <a:round/>
                      <a:headEnd type="none" w="med" len="med"/>
                      <a:tailEnd type="none" w="med" len="med"/>
                    </a:lnT>
                    <a:lnB>
                      <a:noFill/>
                    </a:lnB>
                    <a:lnTlToBr>
                      <a:noFill/>
                    </a:lnTlToBr>
                    <a:lnBlToTr>
                      <a:noFill/>
                    </a:lnBlToTr>
                    <a:solidFill>
                      <a:srgbClr val="FFFFFF"/>
                    </a:solidFill>
                  </a:tcPr>
                </a:tc>
                <a:tc>
                  <a:txBody>
                    <a:bodyPr/>
                    <a:lstStyle/>
                    <a:p>
                      <a:pPr marL="0" marR="0" lvl="0" indent="0" algn="l" defTabSz="914400" rtl="0" eaLnBrk="1" fontAlgn="b" latinLnBrk="0" hangingPunct="1">
                        <a:lnSpc>
                          <a:spcPct val="100000"/>
                        </a:lnSpc>
                        <a:spcBef>
                          <a:spcPct val="0"/>
                        </a:spcBef>
                        <a:spcAft>
                          <a:spcPct val="0"/>
                        </a:spcAft>
                        <a:buClrTx/>
                        <a:buSzTx/>
                        <a:buFontTx/>
                        <a:buNone/>
                        <a:tabLst/>
                      </a:pPr>
                      <a:endParaRPr kumimoji="0" lang="en-US" sz="2000" b="0" i="0" u="none" strike="noStrike" cap="none" normalizeH="0" baseline="0" dirty="0">
                        <a:ln>
                          <a:noFill/>
                        </a:ln>
                        <a:solidFill>
                          <a:srgbClr val="000000"/>
                        </a:solidFill>
                        <a:effectLst/>
                        <a:latin typeface="Arial" charset="0"/>
                        <a:ea typeface="ＭＳ Ｐゴシック" pitchFamily="-65" charset="-128"/>
                        <a:cs typeface="Arial" charset="0"/>
                      </a:endParaRPr>
                    </a:p>
                  </a:txBody>
                  <a:tcPr marL="9525" marR="9525" marT="9525" marB="0" anchor="b" horzOverflow="overflow">
                    <a:lnL>
                      <a:noFill/>
                    </a:lnL>
                    <a:lnR>
                      <a:noFill/>
                    </a:lnR>
                    <a:lnT>
                      <a:noFill/>
                    </a:lnT>
                    <a:lnB>
                      <a:noFill/>
                    </a:lnB>
                    <a:lnTlToBr>
                      <a:noFill/>
                    </a:lnTlToBr>
                    <a:lnBlToTr>
                      <a:noFill/>
                    </a:lnBlToTr>
                    <a:solidFill>
                      <a:srgbClr val="FFFFFF"/>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2000" b="0" i="0" u="none" strike="noStrike" cap="none" normalizeH="0" baseline="0" dirty="0">
                          <a:ln>
                            <a:noFill/>
                          </a:ln>
                          <a:solidFill>
                            <a:srgbClr val="000000"/>
                          </a:solidFill>
                          <a:effectLst/>
                          <a:latin typeface="Arial" charset="0"/>
                          <a:ea typeface="ＭＳ Ｐゴシック" pitchFamily="-65" charset="-128"/>
                          <a:cs typeface="Arial" charset="0"/>
                        </a:rPr>
                        <a:t>40.3%</a:t>
                      </a:r>
                    </a:p>
                  </a:txBody>
                  <a:tcPr marL="9525" marR="9525" marT="9525" marB="0" anchor="b" horzOverflow="overflow">
                    <a:lnL>
                      <a:noFill/>
                    </a:lnL>
                    <a:lnR>
                      <a:noFill/>
                    </a:lnR>
                    <a:lnT w="6350" cap="flat" cmpd="sng" algn="ctr">
                      <a:solidFill>
                        <a:srgbClr val="000000"/>
                      </a:solidFill>
                      <a:prstDash val="solid"/>
                      <a:round/>
                      <a:headEnd type="none" w="med" len="med"/>
                      <a:tailEnd type="none" w="med" len="med"/>
                    </a:lnT>
                    <a:lnB>
                      <a:noFill/>
                    </a:lnB>
                    <a:lnTlToBr>
                      <a:noFill/>
                    </a:lnTlToBr>
                    <a:lnBlToTr>
                      <a:noFill/>
                    </a:lnBlToTr>
                    <a:solidFill>
                      <a:srgbClr val="FFFFFF"/>
                    </a:solidFill>
                  </a:tcPr>
                </a:tc>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2000" b="0" i="0" u="none" strike="noStrike" cap="none" normalizeH="0" baseline="0" dirty="0">
                          <a:ln>
                            <a:noFill/>
                          </a:ln>
                          <a:solidFill>
                            <a:srgbClr val="000000"/>
                          </a:solidFill>
                          <a:effectLst/>
                          <a:latin typeface="Arial" charset="0"/>
                          <a:ea typeface="ＭＳ Ｐゴシック" pitchFamily="-65" charset="-128"/>
                          <a:cs typeface="Arial" charset="0"/>
                        </a:rPr>
                        <a:t>   [Debt ratio]</a:t>
                      </a:r>
                    </a:p>
                  </a:txBody>
                  <a:tcPr marL="9525" marR="9525" marT="9525" marB="0" anchor="b" horzOverflow="overflow">
                    <a:lnL>
                      <a:noFill/>
                    </a:lnL>
                    <a:lnR w="6350" cap="flat" cmpd="sng" algn="ctr">
                      <a:solidFill>
                        <a:srgbClr val="000000"/>
                      </a:solidFill>
                      <a:prstDash val="solid"/>
                      <a:round/>
                      <a:headEnd type="none" w="med" len="med"/>
                      <a:tailEnd type="none" w="med" len="med"/>
                    </a:lnR>
                    <a:lnT>
                      <a:noFill/>
                    </a:lnT>
                    <a:lnB>
                      <a:noFill/>
                    </a:lnB>
                    <a:lnTlToBr>
                      <a:noFill/>
                    </a:lnTlToBr>
                    <a:lnBlToTr>
                      <a:noFill/>
                    </a:lnBlToTr>
                    <a:solidFill>
                      <a:srgbClr val="FFFFFF"/>
                    </a:solidFill>
                  </a:tcPr>
                </a:tc>
                <a:extLst>
                  <a:ext uri="{0D108BD9-81ED-4DB2-BD59-A6C34878D82A}">
                    <a16:rowId xmlns:a16="http://schemas.microsoft.com/office/drawing/2014/main" val="10001"/>
                  </a:ext>
                </a:extLst>
              </a:tr>
              <a:tr h="247650">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2000" b="0" i="0" u="none" strike="noStrike" cap="none" normalizeH="0" baseline="0" dirty="0">
                          <a:ln>
                            <a:noFill/>
                          </a:ln>
                          <a:solidFill>
                            <a:srgbClr val="000000"/>
                          </a:solidFill>
                          <a:effectLst/>
                          <a:latin typeface="Arial" charset="0"/>
                          <a:ea typeface="ＭＳ Ｐゴシック" pitchFamily="-65" charset="-128"/>
                          <a:cs typeface="Arial" charset="0"/>
                        </a:rPr>
                        <a:t>Total equity</a:t>
                      </a:r>
                    </a:p>
                  </a:txBody>
                  <a:tcPr marL="9525" marR="9525" marT="9525" marB="0" anchor="b" horzOverflow="overflow">
                    <a:lnL w="6350" cap="flat" cmpd="sng" algn="ctr">
                      <a:solidFill>
                        <a:srgbClr val="000000"/>
                      </a:solidFill>
                      <a:prstDash val="solid"/>
                      <a:round/>
                      <a:headEnd type="none" w="med" len="med"/>
                      <a:tailEnd type="none" w="med" len="med"/>
                    </a:lnL>
                    <a:lnR>
                      <a:noFill/>
                    </a:lnR>
                    <a:lnT>
                      <a:noFill/>
                    </a:lnT>
                    <a:lnB>
                      <a:noFill/>
                    </a:lnB>
                    <a:lnTlToBr>
                      <a:noFill/>
                    </a:lnTlToBr>
                    <a:lnBlToTr>
                      <a:noFill/>
                    </a:lnBlToTr>
                    <a:solidFill>
                      <a:srgbClr val="FFFFFF"/>
                    </a:solidFill>
                  </a:tcPr>
                </a:tc>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2000" b="0" i="0" u="none" strike="noStrike" cap="none" normalizeH="0" baseline="0" dirty="0">
                          <a:ln>
                            <a:noFill/>
                          </a:ln>
                          <a:solidFill>
                            <a:srgbClr val="000000"/>
                          </a:solidFill>
                          <a:effectLst/>
                          <a:latin typeface="Arial" charset="0"/>
                          <a:ea typeface="ＭＳ Ｐゴシック" pitchFamily="-65" charset="-128"/>
                          <a:cs typeface="Arial" charset="0"/>
                        </a:rPr>
                        <a:t>           123,549 </a:t>
                      </a:r>
                    </a:p>
                  </a:txBody>
                  <a:tcPr marL="9525" marR="9525" marT="9525" marB="0" anchor="b" horzOverflow="overflow">
                    <a:lnL>
                      <a:noFill/>
                    </a:lnL>
                    <a:lnR>
                      <a:noFill/>
                    </a:lnR>
                    <a:lnT>
                      <a:noFill/>
                    </a:lnT>
                    <a:lnB w="6350" cap="flat" cmpd="sng" algn="ctr">
                      <a:solidFill>
                        <a:srgbClr val="000000"/>
                      </a:solidFill>
                      <a:prstDash val="solid"/>
                      <a:round/>
                      <a:headEnd type="none" w="med" len="med"/>
                      <a:tailEnd type="none" w="med" len="med"/>
                    </a:lnB>
                    <a:lnTlToBr>
                      <a:noFill/>
                    </a:lnTlToBr>
                    <a:lnBlToTr>
                      <a:noFill/>
                    </a:lnBlToTr>
                    <a:solidFill>
                      <a:srgbClr val="FFFFFF"/>
                    </a:solidFill>
                  </a:tcPr>
                </a:tc>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2000" b="0" i="0" u="none" strike="noStrike" cap="none" normalizeH="0" baseline="0" dirty="0">
                          <a:ln>
                            <a:noFill/>
                          </a:ln>
                          <a:solidFill>
                            <a:srgbClr val="000000"/>
                          </a:solidFill>
                          <a:effectLst/>
                          <a:latin typeface="Calibri"/>
                          <a:ea typeface="ＭＳ Ｐゴシック" pitchFamily="-65" charset="-128"/>
                          <a:cs typeface="Arial" charset="0"/>
                        </a:rPr>
                        <a:t> </a:t>
                      </a:r>
                      <a:endParaRPr kumimoji="0" lang="en-US" sz="2000" b="0" i="0" u="none" strike="noStrike" cap="none" normalizeH="0" baseline="0" dirty="0">
                        <a:ln>
                          <a:noFill/>
                        </a:ln>
                        <a:solidFill>
                          <a:srgbClr val="000000"/>
                        </a:solidFill>
                        <a:effectLst/>
                        <a:latin typeface="Arial" charset="0"/>
                        <a:ea typeface="ＭＳ Ｐゴシック" pitchFamily="-65" charset="-128"/>
                        <a:cs typeface="Arial" charset="0"/>
                      </a:endParaRPr>
                    </a:p>
                  </a:txBody>
                  <a:tcPr marL="9525" marR="9525" marT="9525" marB="0" anchor="b" horzOverflow="overflow">
                    <a:lnL>
                      <a:noFill/>
                    </a:lnL>
                    <a:lnR>
                      <a:noFill/>
                    </a:lnR>
                    <a:lnT>
                      <a:noFill/>
                    </a:lnT>
                    <a:lnB>
                      <a:noFill/>
                    </a:lnB>
                    <a:lnTlToBr>
                      <a:noFill/>
                    </a:lnTlToBr>
                    <a:lnBlToTr>
                      <a:noFill/>
                    </a:lnBlToTr>
                    <a:solidFill>
                      <a:srgbClr val="FFFFFF"/>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2000" b="0" i="0" u="none" strike="noStrike" cap="none" normalizeH="0" baseline="0" dirty="0">
                          <a:ln>
                            <a:noFill/>
                          </a:ln>
                          <a:solidFill>
                            <a:srgbClr val="000000"/>
                          </a:solidFill>
                          <a:effectLst/>
                          <a:latin typeface="Arial" charset="0"/>
                          <a:ea typeface="ＭＳ Ｐゴシック" pitchFamily="-65" charset="-128"/>
                          <a:cs typeface="Arial" charset="0"/>
                        </a:rPr>
                        <a:t>59.7%</a:t>
                      </a:r>
                    </a:p>
                  </a:txBody>
                  <a:tcPr marL="9525" marR="9525" marT="9525" marB="0" anchor="b" horzOverflow="overflow">
                    <a:lnL>
                      <a:noFill/>
                    </a:lnL>
                    <a:lnR>
                      <a:noFill/>
                    </a:lnR>
                    <a:lnT>
                      <a:noFill/>
                    </a:lnT>
                    <a:lnB w="6350" cap="flat" cmpd="sng" algn="ctr">
                      <a:solidFill>
                        <a:srgbClr val="000000"/>
                      </a:solidFill>
                      <a:prstDash val="solid"/>
                      <a:round/>
                      <a:headEnd type="none" w="med" len="med"/>
                      <a:tailEnd type="none" w="med" len="med"/>
                    </a:lnB>
                    <a:lnTlToBr>
                      <a:noFill/>
                    </a:lnTlToBr>
                    <a:lnBlToTr>
                      <a:noFill/>
                    </a:lnBlToTr>
                    <a:solidFill>
                      <a:srgbClr val="FFFFFF"/>
                    </a:solidFill>
                  </a:tcPr>
                </a:tc>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2000" b="0" i="0" u="none" strike="noStrike" cap="none" normalizeH="0" baseline="0" dirty="0">
                          <a:ln>
                            <a:noFill/>
                          </a:ln>
                          <a:solidFill>
                            <a:srgbClr val="000000"/>
                          </a:solidFill>
                          <a:effectLst/>
                          <a:latin typeface="Arial" charset="0"/>
                          <a:ea typeface="ＭＳ Ｐゴシック" pitchFamily="-65" charset="-128"/>
                          <a:cs typeface="Arial" charset="0"/>
                        </a:rPr>
                        <a:t>   [Equity ratio]</a:t>
                      </a:r>
                    </a:p>
                  </a:txBody>
                  <a:tcPr marL="9525" marR="9525" marT="9525" marB="0" anchor="b" horzOverflow="overflow">
                    <a:lnL>
                      <a:noFill/>
                    </a:lnL>
                    <a:lnR w="6350" cap="flat" cmpd="sng" algn="ctr">
                      <a:solidFill>
                        <a:srgbClr val="000000"/>
                      </a:solidFill>
                      <a:prstDash val="solid"/>
                      <a:round/>
                      <a:headEnd type="none" w="med" len="med"/>
                      <a:tailEnd type="none" w="med" len="med"/>
                    </a:lnR>
                    <a:lnT>
                      <a:noFill/>
                    </a:lnT>
                    <a:lnB>
                      <a:noFill/>
                    </a:lnB>
                    <a:lnTlToBr>
                      <a:noFill/>
                    </a:lnTlToBr>
                    <a:lnBlToTr>
                      <a:noFill/>
                    </a:lnBlToTr>
                    <a:solidFill>
                      <a:srgbClr val="FFFFFF"/>
                    </a:solidFill>
                  </a:tcPr>
                </a:tc>
                <a:extLst>
                  <a:ext uri="{0D108BD9-81ED-4DB2-BD59-A6C34878D82A}">
                    <a16:rowId xmlns:a16="http://schemas.microsoft.com/office/drawing/2014/main" val="10002"/>
                  </a:ext>
                </a:extLst>
              </a:tr>
              <a:tr h="352425">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2000" b="0" i="0" u="none" strike="noStrike" cap="none" normalizeH="0" baseline="0" dirty="0">
                          <a:ln>
                            <a:noFill/>
                          </a:ln>
                          <a:solidFill>
                            <a:srgbClr val="000000"/>
                          </a:solidFill>
                          <a:effectLst/>
                          <a:latin typeface="Arial" charset="0"/>
                          <a:ea typeface="ＭＳ Ｐゴシック" pitchFamily="-65" charset="-128"/>
                          <a:cs typeface="Arial" charset="0"/>
                        </a:rPr>
                        <a:t>Total liabilities and equity</a:t>
                      </a:r>
                    </a:p>
                  </a:txBody>
                  <a:tcPr marL="9525" marR="9525" marT="9525" marB="0" anchor="b" horzOverflow="overflow">
                    <a:lnL w="6350" cap="flat" cmpd="sng" algn="ctr">
                      <a:solidFill>
                        <a:srgbClr val="000000"/>
                      </a:solidFill>
                      <a:prstDash val="solid"/>
                      <a:round/>
                      <a:headEnd type="none" w="med" len="med"/>
                      <a:tailEnd type="none" w="med" len="med"/>
                    </a:lnL>
                    <a:lnR>
                      <a:noFill/>
                    </a:lnR>
                    <a:lnT>
                      <a:noFill/>
                    </a:lnT>
                    <a:lnB>
                      <a:noFill/>
                    </a:lnB>
                    <a:lnTlToBr>
                      <a:noFill/>
                    </a:lnTlToBr>
                    <a:lnBlToTr>
                      <a:noFill/>
                    </a:lnBlToTr>
                    <a:solidFill>
                      <a:srgbClr val="FFFFFF"/>
                    </a:solidFill>
                  </a:tcPr>
                </a:tc>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2000" b="0" i="0" u="none" strike="noStrike" cap="none" normalizeH="0" baseline="0" dirty="0">
                          <a:ln>
                            <a:noFill/>
                          </a:ln>
                          <a:solidFill>
                            <a:srgbClr val="000000"/>
                          </a:solidFill>
                          <a:effectLst/>
                          <a:latin typeface="Arial" charset="0"/>
                          <a:ea typeface="ＭＳ Ｐゴシック" pitchFamily="-65" charset="-128"/>
                          <a:cs typeface="Arial" charset="0"/>
                        </a:rPr>
                        <a:t> $        207,000 </a:t>
                      </a:r>
                    </a:p>
                  </a:txBody>
                  <a:tcPr marL="9525" marR="9525" marT="9525" marB="0" anchor="b" horzOverflow="overflow">
                    <a:lnL>
                      <a:noFill/>
                    </a:lnL>
                    <a:lnR>
                      <a:noFill/>
                    </a:lnR>
                    <a:lnT w="6350" cap="flat" cmpd="sng" algn="ctr">
                      <a:solidFill>
                        <a:srgbClr val="000000"/>
                      </a:solidFill>
                      <a:prstDash val="solid"/>
                      <a:round/>
                      <a:headEnd type="none" w="med" len="med"/>
                      <a:tailEnd type="none" w="med" len="med"/>
                    </a:lnT>
                    <a:lnB w="25400" cap="flat" cmpd="dbl" algn="ctr">
                      <a:solidFill>
                        <a:srgbClr val="000000"/>
                      </a:solidFill>
                      <a:prstDash val="solid"/>
                      <a:round/>
                      <a:headEnd type="none" w="med" len="med"/>
                      <a:tailEnd type="none" w="med" len="med"/>
                    </a:lnB>
                    <a:lnTlToBr>
                      <a:noFill/>
                    </a:lnTlToBr>
                    <a:lnBlToTr>
                      <a:noFill/>
                    </a:lnBlToTr>
                    <a:solidFill>
                      <a:srgbClr val="FFFFFF"/>
                    </a:solidFill>
                  </a:tcPr>
                </a:tc>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2000" b="0" i="0" u="none" strike="noStrike" cap="none" normalizeH="0" baseline="0" dirty="0">
                          <a:ln>
                            <a:noFill/>
                          </a:ln>
                          <a:solidFill>
                            <a:srgbClr val="000000"/>
                          </a:solidFill>
                          <a:effectLst/>
                          <a:latin typeface="Calibri"/>
                          <a:ea typeface="ＭＳ Ｐゴシック" pitchFamily="-65" charset="-128"/>
                          <a:cs typeface="Arial" charset="0"/>
                        </a:rPr>
                        <a:t> </a:t>
                      </a:r>
                      <a:endParaRPr kumimoji="0" lang="en-US" sz="2000" b="0" i="0" u="none" strike="noStrike" cap="none" normalizeH="0" baseline="0" dirty="0">
                        <a:ln>
                          <a:noFill/>
                        </a:ln>
                        <a:solidFill>
                          <a:srgbClr val="000000"/>
                        </a:solidFill>
                        <a:effectLst/>
                        <a:latin typeface="Arial" charset="0"/>
                        <a:ea typeface="ＭＳ Ｐゴシック" pitchFamily="-65" charset="-128"/>
                        <a:cs typeface="Arial" charset="0"/>
                      </a:endParaRPr>
                    </a:p>
                  </a:txBody>
                  <a:tcPr marL="9525" marR="9525" marT="9525" marB="0" anchor="b" horzOverflow="overflow">
                    <a:lnL>
                      <a:noFill/>
                    </a:lnL>
                    <a:lnR>
                      <a:noFill/>
                    </a:lnR>
                    <a:lnT>
                      <a:noFill/>
                    </a:lnT>
                    <a:lnB>
                      <a:noFill/>
                    </a:lnB>
                    <a:lnTlToBr>
                      <a:noFill/>
                    </a:lnTlToBr>
                    <a:lnBlToTr>
                      <a:noFill/>
                    </a:lnBlToTr>
                    <a:solidFill>
                      <a:srgbClr val="FFFFFF"/>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2000" b="0" i="0" u="none" strike="noStrike" cap="none" normalizeH="0" baseline="0" dirty="0">
                          <a:ln>
                            <a:noFill/>
                          </a:ln>
                          <a:solidFill>
                            <a:srgbClr val="000000"/>
                          </a:solidFill>
                          <a:effectLst/>
                          <a:latin typeface="Arial" charset="0"/>
                          <a:ea typeface="ＭＳ Ｐゴシック" pitchFamily="-65" charset="-128"/>
                          <a:cs typeface="Arial" charset="0"/>
                        </a:rPr>
                        <a:t>100.0%</a:t>
                      </a:r>
                    </a:p>
                  </a:txBody>
                  <a:tcPr marL="9525" marR="9525" marT="9525" marB="0" anchor="b" horzOverflow="overflow">
                    <a:lnL>
                      <a:noFill/>
                    </a:lnL>
                    <a:lnR>
                      <a:noFill/>
                    </a:lnR>
                    <a:lnT w="6350" cap="flat" cmpd="sng" algn="ctr">
                      <a:solidFill>
                        <a:srgbClr val="000000"/>
                      </a:solidFill>
                      <a:prstDash val="solid"/>
                      <a:round/>
                      <a:headEnd type="none" w="med" len="med"/>
                      <a:tailEnd type="none" w="med" len="med"/>
                    </a:lnT>
                    <a:lnB w="25400" cap="flat" cmpd="dbl" algn="ctr">
                      <a:solidFill>
                        <a:srgbClr val="000000"/>
                      </a:solidFill>
                      <a:prstDash val="solid"/>
                      <a:round/>
                      <a:headEnd type="none" w="med" len="med"/>
                      <a:tailEnd type="none" w="med" len="med"/>
                    </a:lnB>
                    <a:lnTlToBr>
                      <a:noFill/>
                    </a:lnTlToBr>
                    <a:lnBlToTr>
                      <a:noFill/>
                    </a:lnBlToTr>
                    <a:solidFill>
                      <a:srgbClr val="FFFFFF"/>
                    </a:solidFill>
                  </a:tcPr>
                </a:tc>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2000" b="0" i="0" u="none" strike="noStrike" cap="none" normalizeH="0" baseline="0" dirty="0">
                          <a:ln>
                            <a:noFill/>
                          </a:ln>
                          <a:solidFill>
                            <a:srgbClr val="000000"/>
                          </a:solidFill>
                          <a:effectLst/>
                          <a:latin typeface="Calibri"/>
                          <a:ea typeface="ＭＳ Ｐゴシック" pitchFamily="-65" charset="-128"/>
                          <a:cs typeface="Arial" charset="0"/>
                        </a:rPr>
                        <a:t> </a:t>
                      </a:r>
                      <a:endParaRPr kumimoji="0" lang="en-US" sz="2000" b="0" i="0" u="none" strike="noStrike" cap="none" normalizeH="0" baseline="0" dirty="0">
                        <a:ln>
                          <a:noFill/>
                        </a:ln>
                        <a:solidFill>
                          <a:srgbClr val="000000"/>
                        </a:solidFill>
                        <a:effectLst/>
                        <a:latin typeface="Arial" charset="0"/>
                        <a:ea typeface="ＭＳ Ｐゴシック" pitchFamily="-65" charset="-128"/>
                        <a:cs typeface="Arial" charset="0"/>
                      </a:endParaRPr>
                    </a:p>
                  </a:txBody>
                  <a:tcPr marL="9525" marR="9525" marT="9525" marB="0" anchor="b" horzOverflow="overflow">
                    <a:lnL>
                      <a:noFill/>
                    </a:lnL>
                    <a:lnR w="6350" cap="flat" cmpd="sng" algn="ctr">
                      <a:solidFill>
                        <a:srgbClr val="000000"/>
                      </a:solidFill>
                      <a:prstDash val="solid"/>
                      <a:round/>
                      <a:headEnd type="none" w="med" len="med"/>
                      <a:tailEnd type="none" w="med" len="med"/>
                    </a:lnR>
                    <a:lnT>
                      <a:noFill/>
                    </a:lnT>
                    <a:lnB>
                      <a:noFill/>
                    </a:lnB>
                    <a:lnTlToBr>
                      <a:noFill/>
                    </a:lnTlToBr>
                    <a:lnBlToTr>
                      <a:noFill/>
                    </a:lnBlToTr>
                    <a:solidFill>
                      <a:srgbClr val="FFFFFF"/>
                    </a:solidFill>
                  </a:tcPr>
                </a:tc>
                <a:extLst>
                  <a:ext uri="{0D108BD9-81ED-4DB2-BD59-A6C34878D82A}">
                    <a16:rowId xmlns:a16="http://schemas.microsoft.com/office/drawing/2014/main" val="10003"/>
                  </a:ext>
                </a:extLst>
              </a:tr>
              <a:tr h="258763">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2000" b="0" i="0" u="none" strike="noStrike" cap="none" normalizeH="0" baseline="0" dirty="0">
                          <a:ln>
                            <a:noFill/>
                          </a:ln>
                          <a:solidFill>
                            <a:srgbClr val="000000"/>
                          </a:solidFill>
                          <a:effectLst/>
                          <a:latin typeface="Calibri" pitchFamily="-107" charset="0"/>
                          <a:ea typeface="ＭＳ Ｐゴシック" pitchFamily="-65" charset="-128"/>
                          <a:cs typeface="Arial" charset="0"/>
                        </a:rPr>
                        <a:t> </a:t>
                      </a:r>
                    </a:p>
                  </a:txBody>
                  <a:tcPr marL="9525" marR="9525" marT="9525" marB="0" anchor="b" horzOverflow="overflow">
                    <a:lnL w="6350" cap="flat" cmpd="sng" algn="ctr">
                      <a:solidFill>
                        <a:srgbClr val="000000"/>
                      </a:solidFill>
                      <a:prstDash val="solid"/>
                      <a:round/>
                      <a:headEnd type="none" w="med" len="med"/>
                      <a:tailEnd type="none" w="med" len="med"/>
                    </a:lnL>
                    <a:lnR>
                      <a:noFill/>
                    </a:lnR>
                    <a:lnT>
                      <a:noFill/>
                    </a:lnT>
                    <a:lnB w="6350" cap="flat" cmpd="sng" algn="ctr">
                      <a:solidFill>
                        <a:srgbClr val="000000"/>
                      </a:solidFill>
                      <a:prstDash val="solid"/>
                      <a:round/>
                      <a:headEnd type="none" w="med" len="med"/>
                      <a:tailEnd type="none" w="med" len="med"/>
                    </a:lnB>
                    <a:lnTlToBr>
                      <a:noFill/>
                    </a:lnTlToBr>
                    <a:lnBlToTr>
                      <a:noFill/>
                    </a:lnBlToTr>
                    <a:solidFill>
                      <a:srgbClr val="FFFFFF"/>
                    </a:solidFill>
                  </a:tcPr>
                </a:tc>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2000" b="0" i="0" u="none" strike="noStrike" cap="none" normalizeH="0" baseline="0" dirty="0">
                          <a:ln>
                            <a:noFill/>
                          </a:ln>
                          <a:solidFill>
                            <a:srgbClr val="000000"/>
                          </a:solidFill>
                          <a:effectLst/>
                          <a:latin typeface="Calibri" pitchFamily="-107" charset="0"/>
                          <a:ea typeface="ＭＳ Ｐゴシック" pitchFamily="-65" charset="-128"/>
                          <a:cs typeface="Arial" charset="0"/>
                        </a:rPr>
                        <a:t> </a:t>
                      </a:r>
                    </a:p>
                  </a:txBody>
                  <a:tcPr marL="9525" marR="9525" marT="9525" marB="0" anchor="b" horzOverflow="overflow">
                    <a:lnL>
                      <a:noFill/>
                    </a:lnL>
                    <a:lnR>
                      <a:noFill/>
                    </a:lnR>
                    <a:lnT w="25400" cap="flat" cmpd="dbl"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FFFFFF"/>
                    </a:solidFill>
                  </a:tcPr>
                </a:tc>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2000" b="0" i="0" u="none" strike="noStrike" cap="none" normalizeH="0" baseline="0" dirty="0">
                          <a:ln>
                            <a:noFill/>
                          </a:ln>
                          <a:solidFill>
                            <a:srgbClr val="000000"/>
                          </a:solidFill>
                          <a:effectLst/>
                          <a:latin typeface="Calibri" pitchFamily="-107" charset="0"/>
                          <a:ea typeface="ＭＳ Ｐゴシック" pitchFamily="-65" charset="-128"/>
                          <a:cs typeface="Arial" charset="0"/>
                        </a:rPr>
                        <a:t> </a:t>
                      </a:r>
                    </a:p>
                  </a:txBody>
                  <a:tcPr marL="9525" marR="9525" marT="9525" marB="0" anchor="b" horzOverflow="overflow">
                    <a:lnL>
                      <a:noFill/>
                    </a:lnL>
                    <a:lnR>
                      <a:noFill/>
                    </a:lnR>
                    <a:lnT>
                      <a:noFill/>
                    </a:lnT>
                    <a:lnB w="6350" cap="flat" cmpd="sng" algn="ctr">
                      <a:solidFill>
                        <a:srgbClr val="000000"/>
                      </a:solidFill>
                      <a:prstDash val="solid"/>
                      <a:round/>
                      <a:headEnd type="none" w="med" len="med"/>
                      <a:tailEnd type="none" w="med" len="med"/>
                    </a:lnB>
                    <a:lnTlToBr>
                      <a:noFill/>
                    </a:lnTlToBr>
                    <a:lnBlToTr>
                      <a:noFill/>
                    </a:lnBlToTr>
                    <a:solidFill>
                      <a:srgbClr val="FFFFFF"/>
                    </a:solidFill>
                  </a:tcPr>
                </a:tc>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2000" b="0" i="0" u="none" strike="noStrike" cap="none" normalizeH="0" baseline="0" dirty="0">
                          <a:ln>
                            <a:noFill/>
                          </a:ln>
                          <a:solidFill>
                            <a:srgbClr val="000000"/>
                          </a:solidFill>
                          <a:effectLst/>
                          <a:latin typeface="Calibri" pitchFamily="-107" charset="0"/>
                          <a:ea typeface="ＭＳ Ｐゴシック" pitchFamily="-65" charset="-128"/>
                          <a:cs typeface="Arial" charset="0"/>
                        </a:rPr>
                        <a:t> </a:t>
                      </a:r>
                    </a:p>
                  </a:txBody>
                  <a:tcPr marL="9525" marR="9525" marT="9525" marB="0" anchor="b" horzOverflow="overflow">
                    <a:lnL>
                      <a:noFill/>
                    </a:lnL>
                    <a:lnR>
                      <a:noFill/>
                    </a:lnR>
                    <a:lnT w="25400" cap="flat" cmpd="dbl"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FFFFFF"/>
                    </a:solidFill>
                  </a:tcPr>
                </a:tc>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2000" b="0" i="0" u="none" strike="noStrike" cap="none" normalizeH="0" baseline="0" dirty="0">
                          <a:ln>
                            <a:noFill/>
                          </a:ln>
                          <a:solidFill>
                            <a:srgbClr val="000000"/>
                          </a:solidFill>
                          <a:effectLst/>
                          <a:latin typeface="Calibri" pitchFamily="-107" charset="0"/>
                          <a:ea typeface="ＭＳ Ｐゴシック" pitchFamily="-65" charset="-128"/>
                          <a:cs typeface="Arial" charset="0"/>
                        </a:rPr>
                        <a:t> </a:t>
                      </a:r>
                    </a:p>
                  </a:txBody>
                  <a:tcPr marL="9525" marR="9525" marT="9525" marB="0" anchor="b" horzOverflow="overflow">
                    <a:lnL>
                      <a:noFill/>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solid"/>
                      <a:round/>
                      <a:headEnd type="none" w="med" len="med"/>
                      <a:tailEnd type="none" w="med" len="med"/>
                    </a:lnB>
                    <a:lnTlToBr>
                      <a:noFill/>
                    </a:lnTlToBr>
                    <a:lnBlToTr>
                      <a:noFill/>
                    </a:lnBlToTr>
                    <a:solidFill>
                      <a:srgbClr val="FFFFFF"/>
                    </a:solidFill>
                  </a:tcPr>
                </a:tc>
                <a:extLst>
                  <a:ext uri="{0D108BD9-81ED-4DB2-BD59-A6C34878D82A}">
                    <a16:rowId xmlns:a16="http://schemas.microsoft.com/office/drawing/2014/main" val="10004"/>
                  </a:ext>
                </a:extLst>
              </a:tr>
            </a:tbl>
          </a:graphicData>
        </a:graphic>
      </p:graphicFrame>
      <p:cxnSp>
        <p:nvCxnSpPr>
          <p:cNvPr id="90151" name="Straight Arrow Connector 23"/>
          <p:cNvCxnSpPr>
            <a:cxnSpLocks noChangeShapeType="1"/>
          </p:cNvCxnSpPr>
          <p:nvPr/>
        </p:nvCxnSpPr>
        <p:spPr bwMode="auto">
          <a:xfrm rot="5400000" flipH="1" flipV="1">
            <a:off x="6477000" y="2590800"/>
            <a:ext cx="1295400" cy="990600"/>
          </a:xfrm>
          <a:prstGeom prst="straightConnector1">
            <a:avLst/>
          </a:prstGeom>
          <a:noFill/>
          <a:ln w="28575" algn="ctr">
            <a:solidFill>
              <a:srgbClr val="FF0000"/>
            </a:solidFill>
            <a:round/>
            <a:headEnd/>
            <a:tailEnd type="arrow" w="med" len="med"/>
          </a:ln>
          <a:effectLst>
            <a:outerShdw dist="38100" dir="2700000" algn="tl" rotWithShape="0">
              <a:srgbClr val="000000">
                <a:alpha val="39998"/>
              </a:srgbClr>
            </a:outerShdw>
          </a:effectLst>
        </p:spPr>
      </p:cxnSp>
      <p:sp>
        <p:nvSpPr>
          <p:cNvPr id="22" name="TextBox 21"/>
          <p:cNvSpPr txBox="1"/>
          <p:nvPr/>
        </p:nvSpPr>
        <p:spPr>
          <a:xfrm>
            <a:off x="2133600" y="3733800"/>
            <a:ext cx="4648200" cy="400050"/>
          </a:xfrm>
          <a:prstGeom prst="rect">
            <a:avLst/>
          </a:prstGeom>
          <a:solidFill>
            <a:schemeClr val="accent2">
              <a:lumMod val="50000"/>
            </a:schemeClr>
          </a:solidFill>
          <a:effectLst>
            <a:outerShdw blurRad="50800" dist="38100" dir="2700000" algn="tl" rotWithShape="0">
              <a:prstClr val="black">
                <a:alpha val="40000"/>
              </a:prstClr>
            </a:outerShdw>
          </a:effectLst>
        </p:spPr>
        <p:txBody>
          <a:bodyPr>
            <a:spAutoFit/>
          </a:bodyPr>
          <a:lstStyle/>
          <a:p>
            <a:pPr algn="ctr">
              <a:defRPr/>
            </a:pPr>
            <a:r>
              <a:rPr lang="en-US" sz="2000" dirty="0">
                <a:solidFill>
                  <a:schemeClr val="bg1"/>
                </a:solidFill>
                <a:ea typeface="MS PGothic" pitchFamily="34" charset="-128"/>
              </a:rPr>
              <a:t>$83,451 ÷ $207,000 = 40.3%</a:t>
            </a:r>
          </a:p>
        </p:txBody>
      </p:sp>
      <p:sp>
        <p:nvSpPr>
          <p:cNvPr id="26" name="Rectangle 2"/>
          <p:cNvSpPr>
            <a:spLocks noChangeArrowheads="1"/>
          </p:cNvSpPr>
          <p:nvPr/>
        </p:nvSpPr>
        <p:spPr bwMode="auto">
          <a:xfrm>
            <a:off x="2057401" y="4452938"/>
            <a:ext cx="8050213" cy="1566862"/>
          </a:xfrm>
          <a:prstGeom prst="rect">
            <a:avLst/>
          </a:prstGeom>
          <a:solidFill>
            <a:schemeClr val="bg2"/>
          </a:solidFill>
          <a:ln w="12700" cmpd="thinThick">
            <a:solidFill>
              <a:schemeClr val="accent3">
                <a:lumMod val="75000"/>
              </a:schemeClr>
            </a:solidFill>
            <a:miter lim="800000"/>
            <a:headEnd/>
            <a:tailEnd/>
          </a:ln>
          <a:effectLst>
            <a:outerShdw blurRad="50800" dist="38100" dir="2700000" algn="tl" rotWithShape="0">
              <a:prstClr val="black">
                <a:alpha val="40000"/>
              </a:prstClr>
            </a:outerShdw>
          </a:effectLst>
        </p:spPr>
        <p:txBody>
          <a:bodyPr lIns="90488" tIns="44450" rIns="90488" bIns="44450">
            <a:spAutoFit/>
          </a:bodyPr>
          <a:lstStyle/>
          <a:p>
            <a:pPr algn="ctr">
              <a:defRPr/>
            </a:pPr>
            <a:r>
              <a:rPr lang="en-US" sz="2400" dirty="0">
                <a:solidFill>
                  <a:schemeClr val="accent3">
                    <a:lumMod val="50000"/>
                  </a:schemeClr>
                </a:solidFill>
                <a:latin typeface="Arial" charset="0"/>
                <a:ea typeface="ＭＳ Ｐゴシック" pitchFamily="-108" charset="-128"/>
              </a:rPr>
              <a:t>The </a:t>
            </a:r>
            <a:r>
              <a:rPr lang="en-US" sz="2400" i="1" dirty="0">
                <a:solidFill>
                  <a:schemeClr val="accent3">
                    <a:lumMod val="50000"/>
                  </a:schemeClr>
                </a:solidFill>
                <a:latin typeface="Arial" charset="0"/>
                <a:ea typeface="ＭＳ Ｐゴシック" pitchFamily="-108" charset="-128"/>
              </a:rPr>
              <a:t>debt ratio</a:t>
            </a:r>
            <a:r>
              <a:rPr lang="en-US" sz="2400" dirty="0">
                <a:solidFill>
                  <a:schemeClr val="accent3">
                    <a:lumMod val="50000"/>
                  </a:schemeClr>
                </a:solidFill>
                <a:latin typeface="Arial" charset="0"/>
                <a:ea typeface="ＭＳ Ｐゴシック" pitchFamily="-108" charset="-128"/>
              </a:rPr>
              <a:t> expresses total liabilities as a percent of total assets. The </a:t>
            </a:r>
            <a:r>
              <a:rPr lang="en-US" sz="2400" i="1" dirty="0">
                <a:solidFill>
                  <a:schemeClr val="accent3">
                    <a:lumMod val="50000"/>
                  </a:schemeClr>
                </a:solidFill>
                <a:latin typeface="Arial" charset="0"/>
                <a:ea typeface="ＭＳ Ｐゴシック" pitchFamily="-108" charset="-128"/>
              </a:rPr>
              <a:t>equity ratio</a:t>
            </a:r>
            <a:r>
              <a:rPr lang="en-US" sz="2400" dirty="0">
                <a:solidFill>
                  <a:schemeClr val="accent3">
                    <a:lumMod val="50000"/>
                  </a:schemeClr>
                </a:solidFill>
                <a:latin typeface="Arial" charset="0"/>
                <a:ea typeface="ＭＳ Ｐゴシック" pitchFamily="-108" charset="-128"/>
              </a:rPr>
              <a:t> provides complementary information by expressing total equity as a percent of total assets.</a:t>
            </a:r>
          </a:p>
        </p:txBody>
      </p:sp>
      <p:sp>
        <p:nvSpPr>
          <p:cNvPr id="3" name="TextBox 2">
            <a:extLst>
              <a:ext uri="{FF2B5EF4-FFF2-40B4-BE49-F238E27FC236}">
                <a16:creationId xmlns:a16="http://schemas.microsoft.com/office/drawing/2014/main" id="{2574E031-6265-A45C-C9BE-4F6CB247012D}"/>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cSld>
  <p:clrMapOvr>
    <a:masterClrMapping/>
  </p:clrMapOvr>
  <p:transition>
    <p:cut/>
  </p:transition>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663BFB82-4563-26E4-8747-063425B0B2C3}"/>
              </a:ext>
            </a:extLst>
          </p:cNvPr>
          <p:cNvSpPr/>
          <p:nvPr/>
        </p:nvSpPr>
        <p:spPr>
          <a:xfrm>
            <a:off x="762000" y="64770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91138" name="Rectangle 8"/>
          <p:cNvSpPr>
            <a:spLocks noGrp="1" noChangeArrowheads="1"/>
          </p:cNvSpPr>
          <p:nvPr>
            <p:ph type="title"/>
          </p:nvPr>
        </p:nvSpPr>
        <p:spPr>
          <a:xfrm>
            <a:off x="1981200" y="609600"/>
            <a:ext cx="8229600" cy="990600"/>
          </a:xfrm>
        </p:spPr>
        <p:txBody>
          <a:bodyPr/>
          <a:lstStyle/>
          <a:p>
            <a:r>
              <a:rPr lang="en-US" altLang="en-US" b="1" dirty="0"/>
              <a:t>Debt-to-Equity Ratio</a:t>
            </a:r>
          </a:p>
        </p:txBody>
      </p:sp>
      <p:graphicFrame>
        <p:nvGraphicFramePr>
          <p:cNvPr id="10" name="Table 9"/>
          <p:cNvGraphicFramePr>
            <a:graphicFrameLocks noGrp="1"/>
          </p:cNvGraphicFramePr>
          <p:nvPr/>
        </p:nvGraphicFramePr>
        <p:xfrm>
          <a:off x="2438400" y="1828800"/>
          <a:ext cx="7315200" cy="994386"/>
        </p:xfrm>
        <a:graphic>
          <a:graphicData uri="http://schemas.openxmlformats.org/drawingml/2006/table">
            <a:tbl>
              <a:tblPr/>
              <a:tblGrid>
                <a:gridCol w="4306888">
                  <a:extLst>
                    <a:ext uri="{9D8B030D-6E8A-4147-A177-3AD203B41FA5}">
                      <a16:colId xmlns:a16="http://schemas.microsoft.com/office/drawing/2014/main" val="20000"/>
                    </a:ext>
                  </a:extLst>
                </a:gridCol>
                <a:gridCol w="2786062">
                  <a:extLst>
                    <a:ext uri="{9D8B030D-6E8A-4147-A177-3AD203B41FA5}">
                      <a16:colId xmlns:a16="http://schemas.microsoft.com/office/drawing/2014/main" val="20001"/>
                    </a:ext>
                  </a:extLst>
                </a:gridCol>
                <a:gridCol w="222250">
                  <a:extLst>
                    <a:ext uri="{9D8B030D-6E8A-4147-A177-3AD203B41FA5}">
                      <a16:colId xmlns:a16="http://schemas.microsoft.com/office/drawing/2014/main" val="20002"/>
                    </a:ext>
                  </a:extLst>
                </a:gridCol>
              </a:tblGrid>
              <a:tr h="496888">
                <a:tc rowSpan="2">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en-US" sz="3200" b="0" i="0" u="none" strike="noStrike" cap="none" normalizeH="0" baseline="0" dirty="0">
                          <a:ln>
                            <a:noFill/>
                          </a:ln>
                          <a:solidFill>
                            <a:srgbClr val="FFFFFF"/>
                          </a:solidFill>
                          <a:effectLst/>
                          <a:latin typeface="Arial" charset="0"/>
                          <a:ea typeface="ＭＳ Ｐゴシック" pitchFamily="-65" charset="-128"/>
                          <a:cs typeface="Arial" charset="0"/>
                        </a:rPr>
                        <a:t>Debt-to-equity ratio  =  </a:t>
                      </a:r>
                    </a:p>
                  </a:txBody>
                  <a:tcPr marL="9525" marR="9525" marT="9513" marB="0" anchor="ctr" horzOverflow="overflow">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006600"/>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3200" b="0" i="0" u="none" strike="noStrike" cap="none" normalizeH="0" baseline="0" dirty="0">
                          <a:ln>
                            <a:noFill/>
                          </a:ln>
                          <a:solidFill>
                            <a:srgbClr val="FFFFFF"/>
                          </a:solidFill>
                          <a:effectLst/>
                          <a:latin typeface="Arial" charset="0"/>
                          <a:ea typeface="ＭＳ Ｐゴシック" pitchFamily="-65" charset="-128"/>
                          <a:cs typeface="Arial" charset="0"/>
                        </a:rPr>
                        <a:t>Total liabilities</a:t>
                      </a:r>
                    </a:p>
                  </a:txBody>
                  <a:tcPr marL="9525" marR="9525" marT="9513" marB="0" anchor="b"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FFFFFF"/>
                      </a:solidFill>
                      <a:prstDash val="solid"/>
                      <a:round/>
                      <a:headEnd type="none" w="med" len="med"/>
                      <a:tailEnd type="none" w="med" len="med"/>
                    </a:lnB>
                    <a:lnTlToBr>
                      <a:noFill/>
                    </a:lnTlToBr>
                    <a:lnBlToTr>
                      <a:noFill/>
                    </a:lnBlToTr>
                    <a:solidFill>
                      <a:srgbClr val="006600"/>
                    </a:solidFill>
                  </a:tcPr>
                </a:tc>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3200" b="0" i="0" u="none" strike="noStrike" cap="none" normalizeH="0" baseline="0" dirty="0">
                          <a:ln>
                            <a:noFill/>
                          </a:ln>
                          <a:solidFill>
                            <a:srgbClr val="FFFFFF"/>
                          </a:solidFill>
                          <a:effectLst/>
                          <a:latin typeface="Calibri"/>
                          <a:ea typeface="ＭＳ Ｐゴシック" pitchFamily="-65" charset="-128"/>
                          <a:cs typeface="Arial" charset="0"/>
                        </a:rPr>
                        <a:t> </a:t>
                      </a:r>
                      <a:endParaRPr kumimoji="0" lang="en-US" sz="3200" b="0" i="0" u="none" strike="noStrike" cap="none" normalizeH="0" baseline="0" dirty="0">
                        <a:ln>
                          <a:noFill/>
                        </a:ln>
                        <a:solidFill>
                          <a:srgbClr val="FFFFFF"/>
                        </a:solidFill>
                        <a:effectLst/>
                        <a:latin typeface="Arial" charset="0"/>
                        <a:ea typeface="ＭＳ Ｐゴシック" pitchFamily="-65" charset="-128"/>
                        <a:cs typeface="Arial" charset="0"/>
                      </a:endParaRPr>
                    </a:p>
                  </a:txBody>
                  <a:tcPr marL="9525" marR="9525" marT="9513" marB="0" anchor="b" horzOverflow="overflow">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a:noFill/>
                    </a:lnB>
                    <a:lnTlToBr>
                      <a:noFill/>
                    </a:lnTlToBr>
                    <a:lnBlToTr>
                      <a:noFill/>
                    </a:lnBlToTr>
                    <a:solidFill>
                      <a:srgbClr val="006600"/>
                    </a:solidFill>
                  </a:tcPr>
                </a:tc>
                <a:extLst>
                  <a:ext uri="{0D108BD9-81ED-4DB2-BD59-A6C34878D82A}">
                    <a16:rowId xmlns:a16="http://schemas.microsoft.com/office/drawing/2014/main" val="10000"/>
                  </a:ext>
                </a:extLst>
              </a:tr>
              <a:tr h="496888">
                <a:tc vMerge="1">
                  <a:txBody>
                    <a:bodyPr/>
                    <a:lstStyle/>
                    <a:p>
                      <a:endParaRPr lang="en-US"/>
                    </a:p>
                  </a:txBody>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3200" b="0" i="0" u="none" strike="noStrike" cap="none" normalizeH="0" baseline="0" dirty="0">
                          <a:ln>
                            <a:noFill/>
                          </a:ln>
                          <a:solidFill>
                            <a:srgbClr val="FFFFFF"/>
                          </a:solidFill>
                          <a:effectLst/>
                          <a:latin typeface="Arial" charset="0"/>
                          <a:ea typeface="ＭＳ Ｐゴシック" pitchFamily="-65" charset="-128"/>
                          <a:cs typeface="Arial" charset="0"/>
                        </a:rPr>
                        <a:t>Total equity</a:t>
                      </a:r>
                    </a:p>
                  </a:txBody>
                  <a:tcPr marL="9525" marR="9525" marT="9513" marB="0" anchor="b" horzOverflow="overflow">
                    <a:lnL>
                      <a:noFill/>
                    </a:lnL>
                    <a:lnR>
                      <a:noFill/>
                    </a:lnR>
                    <a:lnT w="6350" cap="flat" cmpd="sng" algn="ctr">
                      <a:solidFill>
                        <a:srgbClr val="FFFFFF"/>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006600"/>
                    </a:solidFill>
                  </a:tcPr>
                </a:tc>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3200" b="0" i="0" u="none" strike="noStrike" cap="none" normalizeH="0" baseline="0" dirty="0">
                          <a:ln>
                            <a:noFill/>
                          </a:ln>
                          <a:solidFill>
                            <a:srgbClr val="FFFFFF"/>
                          </a:solidFill>
                          <a:effectLst/>
                          <a:latin typeface="Calibri"/>
                          <a:ea typeface="ＭＳ Ｐゴシック" pitchFamily="-65" charset="-128"/>
                          <a:cs typeface="Arial" charset="0"/>
                        </a:rPr>
                        <a:t> </a:t>
                      </a:r>
                      <a:endParaRPr kumimoji="0" lang="en-US" sz="3200" b="0" i="0" u="none" strike="noStrike" cap="none" normalizeH="0" baseline="0" dirty="0">
                        <a:ln>
                          <a:noFill/>
                        </a:ln>
                        <a:solidFill>
                          <a:srgbClr val="FFFFFF"/>
                        </a:solidFill>
                        <a:effectLst/>
                        <a:latin typeface="Arial" charset="0"/>
                        <a:ea typeface="ＭＳ Ｐゴシック" pitchFamily="-65" charset="-128"/>
                        <a:cs typeface="Arial" charset="0"/>
                      </a:endParaRPr>
                    </a:p>
                  </a:txBody>
                  <a:tcPr marL="9525" marR="9525" marT="9513" marB="0" anchor="b" horzOverflow="overflow">
                    <a:lnL>
                      <a:noFill/>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solid"/>
                      <a:round/>
                      <a:headEnd type="none" w="med" len="med"/>
                      <a:tailEnd type="none" w="med" len="med"/>
                    </a:lnB>
                    <a:lnTlToBr>
                      <a:noFill/>
                    </a:lnTlToBr>
                    <a:lnBlToTr>
                      <a:noFill/>
                    </a:lnBlToTr>
                    <a:solidFill>
                      <a:srgbClr val="006600"/>
                    </a:solidFill>
                  </a:tcPr>
                </a:tc>
                <a:extLst>
                  <a:ext uri="{0D108BD9-81ED-4DB2-BD59-A6C34878D82A}">
                    <a16:rowId xmlns:a16="http://schemas.microsoft.com/office/drawing/2014/main" val="10001"/>
                  </a:ext>
                </a:extLst>
              </a:tr>
            </a:tbl>
          </a:graphicData>
        </a:graphic>
      </p:graphicFrame>
      <p:sp>
        <p:nvSpPr>
          <p:cNvPr id="11" name="Rectangle 2"/>
          <p:cNvSpPr>
            <a:spLocks noChangeArrowheads="1"/>
          </p:cNvSpPr>
          <p:nvPr/>
        </p:nvSpPr>
        <p:spPr bwMode="auto">
          <a:xfrm>
            <a:off x="2514600" y="3386138"/>
            <a:ext cx="7391400" cy="1566862"/>
          </a:xfrm>
          <a:prstGeom prst="rect">
            <a:avLst/>
          </a:prstGeom>
          <a:solidFill>
            <a:schemeClr val="bg2"/>
          </a:solidFill>
          <a:ln w="12700" cmpd="thinThick">
            <a:solidFill>
              <a:schemeClr val="accent3">
                <a:lumMod val="75000"/>
              </a:schemeClr>
            </a:solidFill>
            <a:miter lim="800000"/>
            <a:headEnd/>
            <a:tailEnd/>
          </a:ln>
          <a:effectLst>
            <a:outerShdw blurRad="50800" dist="38100" dir="2700000" algn="tl" rotWithShape="0">
              <a:prstClr val="black">
                <a:alpha val="40000"/>
              </a:prstClr>
            </a:outerShdw>
          </a:effectLst>
        </p:spPr>
        <p:txBody>
          <a:bodyPr lIns="90488" tIns="44450" rIns="90488" bIns="44450">
            <a:spAutoFit/>
          </a:bodyPr>
          <a:lstStyle/>
          <a:p>
            <a:pPr algn="ctr">
              <a:defRPr/>
            </a:pPr>
            <a:r>
              <a:rPr lang="en-US" sz="2400" dirty="0">
                <a:solidFill>
                  <a:schemeClr val="accent3">
                    <a:lumMod val="50000"/>
                  </a:schemeClr>
                </a:solidFill>
                <a:latin typeface="Arial" charset="0"/>
                <a:ea typeface="ＭＳ Ｐゴシック" pitchFamily="-108" charset="-128"/>
              </a:rPr>
              <a:t>This ratio measures what portion of a company’s assets are contributed by creditors. A larger debt-to-equity ratio implies less opportunity to expand through use of debt financing.</a:t>
            </a:r>
          </a:p>
        </p:txBody>
      </p:sp>
      <p:sp>
        <p:nvSpPr>
          <p:cNvPr id="3" name="TextBox 2">
            <a:extLst>
              <a:ext uri="{FF2B5EF4-FFF2-40B4-BE49-F238E27FC236}">
                <a16:creationId xmlns:a16="http://schemas.microsoft.com/office/drawing/2014/main" id="{16D270FE-5F15-B61D-74A0-0EFAE44AA709}"/>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cSld>
  <p:clrMapOvr>
    <a:masterClrMapping/>
  </p:clrMapOvr>
  <p:transition>
    <p:wipe dir="d"/>
  </p:transition>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4522D21-DD05-C2D9-A774-5529B8F560A9}"/>
              </a:ext>
            </a:extLst>
          </p:cNvPr>
          <p:cNvSpPr/>
          <p:nvPr/>
        </p:nvSpPr>
        <p:spPr>
          <a:xfrm>
            <a:off x="762000" y="64770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92162" name="Rectangle 15"/>
          <p:cNvSpPr>
            <a:spLocks noGrp="1" noChangeArrowheads="1"/>
          </p:cNvSpPr>
          <p:nvPr>
            <p:ph type="title"/>
          </p:nvPr>
        </p:nvSpPr>
        <p:spPr>
          <a:xfrm>
            <a:off x="1981200" y="457200"/>
            <a:ext cx="8229600" cy="960438"/>
          </a:xfrm>
        </p:spPr>
        <p:txBody>
          <a:bodyPr/>
          <a:lstStyle/>
          <a:p>
            <a:r>
              <a:rPr lang="en-US" altLang="en-US" b="1" dirty="0"/>
              <a:t>Times Interest Earned</a:t>
            </a:r>
          </a:p>
        </p:txBody>
      </p:sp>
      <p:graphicFrame>
        <p:nvGraphicFramePr>
          <p:cNvPr id="49187" name="Group 35"/>
          <p:cNvGraphicFramePr>
            <a:graphicFrameLocks noGrp="1"/>
          </p:cNvGraphicFramePr>
          <p:nvPr/>
        </p:nvGraphicFramePr>
        <p:xfrm>
          <a:off x="2286000" y="1600201"/>
          <a:ext cx="7620000" cy="1198563"/>
        </p:xfrm>
        <a:graphic>
          <a:graphicData uri="http://schemas.openxmlformats.org/drawingml/2006/table">
            <a:tbl>
              <a:tblPr/>
              <a:tblGrid>
                <a:gridCol w="3303588">
                  <a:extLst>
                    <a:ext uri="{9D8B030D-6E8A-4147-A177-3AD203B41FA5}">
                      <a16:colId xmlns:a16="http://schemas.microsoft.com/office/drawing/2014/main" val="20000"/>
                    </a:ext>
                  </a:extLst>
                </a:gridCol>
                <a:gridCol w="4156075">
                  <a:extLst>
                    <a:ext uri="{9D8B030D-6E8A-4147-A177-3AD203B41FA5}">
                      <a16:colId xmlns:a16="http://schemas.microsoft.com/office/drawing/2014/main" val="20001"/>
                    </a:ext>
                  </a:extLst>
                </a:gridCol>
                <a:gridCol w="160337">
                  <a:extLst>
                    <a:ext uri="{9D8B030D-6E8A-4147-A177-3AD203B41FA5}">
                      <a16:colId xmlns:a16="http://schemas.microsoft.com/office/drawing/2014/main" val="20002"/>
                    </a:ext>
                  </a:extLst>
                </a:gridCol>
              </a:tblGrid>
              <a:tr h="741242">
                <a:tc rowSpan="2">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en-US" sz="2400" b="0" i="0" u="none" strike="noStrike" cap="none" normalizeH="0" baseline="0" dirty="0">
                          <a:ln>
                            <a:noFill/>
                          </a:ln>
                          <a:solidFill>
                            <a:srgbClr val="FFFFFF"/>
                          </a:solidFill>
                          <a:effectLst/>
                          <a:latin typeface="Arial" charset="0"/>
                          <a:ea typeface="ＭＳ Ｐゴシック" pitchFamily="-65" charset="-128"/>
                          <a:cs typeface="Arial" charset="0"/>
                        </a:rPr>
                        <a:t>Times interest earned  =  </a:t>
                      </a:r>
                    </a:p>
                  </a:txBody>
                  <a:tcPr marL="9525" marR="9525" marT="9528" marB="0" anchor="ctr" horzOverflow="overflow">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006600"/>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2400" b="0" i="0" u="none" strike="noStrike" cap="none" normalizeH="0" baseline="0" dirty="0">
                          <a:ln>
                            <a:noFill/>
                          </a:ln>
                          <a:solidFill>
                            <a:srgbClr val="FFFFFF"/>
                          </a:solidFill>
                          <a:effectLst/>
                          <a:latin typeface="Arial" charset="0"/>
                          <a:ea typeface="ＭＳ Ｐゴシック" pitchFamily="-65" charset="-128"/>
                          <a:cs typeface="Arial" charset="0"/>
                        </a:rPr>
                        <a:t>Income before interest and taxes</a:t>
                      </a:r>
                    </a:p>
                  </a:txBody>
                  <a:tcPr marL="9525" marR="9525" marT="9528" marB="0" anchor="b"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FFFFFF"/>
                      </a:solidFill>
                      <a:prstDash val="solid"/>
                      <a:round/>
                      <a:headEnd type="none" w="med" len="med"/>
                      <a:tailEnd type="none" w="med" len="med"/>
                    </a:lnB>
                    <a:lnTlToBr>
                      <a:noFill/>
                    </a:lnTlToBr>
                    <a:lnBlToTr>
                      <a:noFill/>
                    </a:lnBlToTr>
                    <a:solidFill>
                      <a:srgbClr val="006600"/>
                    </a:solidFill>
                  </a:tcPr>
                </a:tc>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2400" b="0" i="0" u="none" strike="noStrike" cap="none" normalizeH="0" baseline="0" dirty="0">
                          <a:ln>
                            <a:noFill/>
                          </a:ln>
                          <a:solidFill>
                            <a:srgbClr val="FFFFFF"/>
                          </a:solidFill>
                          <a:effectLst/>
                          <a:latin typeface="Calibri" pitchFamily="-107" charset="0"/>
                          <a:ea typeface="ＭＳ Ｐゴシック" pitchFamily="-65" charset="-128"/>
                          <a:cs typeface="Arial" charset="0"/>
                        </a:rPr>
                        <a:t> </a:t>
                      </a:r>
                    </a:p>
                  </a:txBody>
                  <a:tcPr marL="9525" marR="9525" marT="9528" marB="0" anchor="b" horzOverflow="overflow">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a:noFill/>
                    </a:lnB>
                    <a:lnTlToBr>
                      <a:noFill/>
                    </a:lnTlToBr>
                    <a:lnBlToTr>
                      <a:noFill/>
                    </a:lnBlToTr>
                    <a:solidFill>
                      <a:srgbClr val="006600"/>
                    </a:solidFill>
                  </a:tcPr>
                </a:tc>
                <a:extLst>
                  <a:ext uri="{0D108BD9-81ED-4DB2-BD59-A6C34878D82A}">
                    <a16:rowId xmlns:a16="http://schemas.microsoft.com/office/drawing/2014/main" val="10000"/>
                  </a:ext>
                </a:extLst>
              </a:tr>
              <a:tr h="457321">
                <a:tc vMerge="1">
                  <a:txBody>
                    <a:bodyPr/>
                    <a:lstStyle/>
                    <a:p>
                      <a:endParaRPr lang="en-US"/>
                    </a:p>
                  </a:txBody>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2400" b="0" i="0" u="none" strike="noStrike" cap="none" normalizeH="0" baseline="0" dirty="0">
                          <a:ln>
                            <a:noFill/>
                          </a:ln>
                          <a:solidFill>
                            <a:srgbClr val="FFFFFF"/>
                          </a:solidFill>
                          <a:effectLst/>
                          <a:latin typeface="Arial" charset="0"/>
                          <a:ea typeface="ＭＳ Ｐゴシック" pitchFamily="-65" charset="-128"/>
                          <a:cs typeface="Arial" charset="0"/>
                        </a:rPr>
                        <a:t>Interest expense</a:t>
                      </a:r>
                    </a:p>
                  </a:txBody>
                  <a:tcPr marL="9525" marR="9525" marT="9528" marB="0" anchor="b" horzOverflow="overflow">
                    <a:lnL>
                      <a:noFill/>
                    </a:lnL>
                    <a:lnR>
                      <a:noFill/>
                    </a:lnR>
                    <a:lnT w="6350" cap="flat" cmpd="sng" algn="ctr">
                      <a:solidFill>
                        <a:srgbClr val="FFFFFF"/>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006600"/>
                    </a:solidFill>
                  </a:tcPr>
                </a:tc>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2400" b="0" i="0" u="none" strike="noStrike" cap="none" normalizeH="0" baseline="0" dirty="0">
                          <a:ln>
                            <a:noFill/>
                          </a:ln>
                          <a:solidFill>
                            <a:srgbClr val="FFFFFF"/>
                          </a:solidFill>
                          <a:effectLst/>
                          <a:latin typeface="Calibri" pitchFamily="-107" charset="0"/>
                          <a:ea typeface="ＭＳ Ｐゴシック" pitchFamily="-65" charset="-128"/>
                          <a:cs typeface="Arial" charset="0"/>
                        </a:rPr>
                        <a:t> </a:t>
                      </a:r>
                    </a:p>
                  </a:txBody>
                  <a:tcPr marL="9525" marR="9525" marT="9528" marB="0" anchor="b" horzOverflow="overflow">
                    <a:lnL>
                      <a:noFill/>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solid"/>
                      <a:round/>
                      <a:headEnd type="none" w="med" len="med"/>
                      <a:tailEnd type="none" w="med" len="med"/>
                    </a:lnB>
                    <a:lnTlToBr>
                      <a:noFill/>
                    </a:lnTlToBr>
                    <a:lnBlToTr>
                      <a:noFill/>
                    </a:lnBlToTr>
                    <a:solidFill>
                      <a:srgbClr val="006600"/>
                    </a:solidFill>
                  </a:tcPr>
                </a:tc>
                <a:extLst>
                  <a:ext uri="{0D108BD9-81ED-4DB2-BD59-A6C34878D82A}">
                    <a16:rowId xmlns:a16="http://schemas.microsoft.com/office/drawing/2014/main" val="10001"/>
                  </a:ext>
                </a:extLst>
              </a:tr>
            </a:tbl>
          </a:graphicData>
        </a:graphic>
      </p:graphicFrame>
      <p:sp>
        <p:nvSpPr>
          <p:cNvPr id="18" name="Rectangle 2"/>
          <p:cNvSpPr>
            <a:spLocks noChangeArrowheads="1"/>
          </p:cNvSpPr>
          <p:nvPr/>
        </p:nvSpPr>
        <p:spPr bwMode="auto">
          <a:xfrm>
            <a:off x="2895600" y="4876801"/>
            <a:ext cx="6400800" cy="1196975"/>
          </a:xfrm>
          <a:prstGeom prst="rect">
            <a:avLst/>
          </a:prstGeom>
          <a:solidFill>
            <a:schemeClr val="bg2"/>
          </a:solidFill>
          <a:ln w="12700" cmpd="thinThick">
            <a:solidFill>
              <a:schemeClr val="accent3">
                <a:lumMod val="75000"/>
              </a:schemeClr>
            </a:solidFill>
            <a:miter lim="800000"/>
            <a:headEnd/>
            <a:tailEnd/>
          </a:ln>
          <a:effectLst>
            <a:outerShdw blurRad="50800" dist="38100" dir="2700000" algn="tl" rotWithShape="0">
              <a:prstClr val="black">
                <a:alpha val="40000"/>
              </a:prstClr>
            </a:outerShdw>
          </a:effectLst>
        </p:spPr>
        <p:txBody>
          <a:bodyPr lIns="90488" tIns="44450" rIns="90488" bIns="44450">
            <a:spAutoFit/>
          </a:bodyPr>
          <a:lstStyle/>
          <a:p>
            <a:pPr algn="ctr">
              <a:defRPr/>
            </a:pPr>
            <a:r>
              <a:rPr lang="en-US" sz="2400" dirty="0">
                <a:solidFill>
                  <a:schemeClr val="accent3">
                    <a:lumMod val="50000"/>
                  </a:schemeClr>
                </a:solidFill>
                <a:latin typeface="Arial" charset="0"/>
                <a:ea typeface="ＭＳ Ｐゴシック" pitchFamily="-108" charset="-128"/>
              </a:rPr>
              <a:t>This is the most common measure of the ability of a company’s operations to provide protection to long-term creditors.</a:t>
            </a:r>
          </a:p>
        </p:txBody>
      </p:sp>
      <p:graphicFrame>
        <p:nvGraphicFramePr>
          <p:cNvPr id="49189" name="Group 37"/>
          <p:cNvGraphicFramePr>
            <a:graphicFrameLocks noGrp="1"/>
          </p:cNvGraphicFramePr>
          <p:nvPr/>
        </p:nvGraphicFramePr>
        <p:xfrm>
          <a:off x="2286000" y="3124201"/>
          <a:ext cx="3810000" cy="1419225"/>
        </p:xfrm>
        <a:graphic>
          <a:graphicData uri="http://schemas.openxmlformats.org/drawingml/2006/table">
            <a:tbl>
              <a:tblPr/>
              <a:tblGrid>
                <a:gridCol w="241300">
                  <a:extLst>
                    <a:ext uri="{9D8B030D-6E8A-4147-A177-3AD203B41FA5}">
                      <a16:colId xmlns:a16="http://schemas.microsoft.com/office/drawing/2014/main" val="20000"/>
                    </a:ext>
                  </a:extLst>
                </a:gridCol>
                <a:gridCol w="3568700">
                  <a:extLst>
                    <a:ext uri="{9D8B030D-6E8A-4147-A177-3AD203B41FA5}">
                      <a16:colId xmlns:a16="http://schemas.microsoft.com/office/drawing/2014/main" val="20001"/>
                    </a:ext>
                  </a:extLst>
                </a:gridCol>
              </a:tblGrid>
              <a:tr h="268288">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1800" b="0" i="0" u="none" strike="noStrike" cap="none" normalizeH="0" baseline="0" dirty="0">
                          <a:ln>
                            <a:noFill/>
                          </a:ln>
                          <a:solidFill>
                            <a:srgbClr val="1F497D"/>
                          </a:solidFill>
                          <a:effectLst/>
                          <a:latin typeface="Calibri"/>
                          <a:ea typeface="ＭＳ Ｐゴシック" pitchFamily="-65" charset="-128"/>
                          <a:cs typeface="Arial" charset="0"/>
                        </a:rPr>
                        <a:t> </a:t>
                      </a:r>
                      <a:endParaRPr kumimoji="0" lang="en-US" sz="1800" b="0" i="0" u="none" strike="noStrike" cap="none" normalizeH="0" baseline="0" dirty="0">
                        <a:ln>
                          <a:noFill/>
                        </a:ln>
                        <a:solidFill>
                          <a:srgbClr val="1F497D"/>
                        </a:solidFill>
                        <a:effectLst/>
                        <a:latin typeface="Arial" charset="0"/>
                        <a:ea typeface="ＭＳ Ｐゴシック" pitchFamily="-65" charset="-128"/>
                        <a:cs typeface="Arial" charset="0"/>
                      </a:endParaRPr>
                    </a:p>
                  </a:txBody>
                  <a:tcPr marL="9525" marR="9525" marT="9525" marB="0" anchor="b" horzOverflow="overflow">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a:noFill/>
                    </a:lnB>
                    <a:lnTlToBr>
                      <a:noFill/>
                    </a:lnTlToBr>
                    <a:lnBlToTr>
                      <a:noFill/>
                    </a:lnBlToTr>
                    <a:solidFill>
                      <a:srgbClr val="B8CCE4"/>
                    </a:solidFill>
                  </a:tcPr>
                </a:tc>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1800" b="0" i="0" u="none" strike="noStrike" cap="none" normalizeH="0" baseline="0" dirty="0">
                          <a:ln>
                            <a:noFill/>
                          </a:ln>
                          <a:solidFill>
                            <a:srgbClr val="1F497D"/>
                          </a:solidFill>
                          <a:effectLst/>
                          <a:latin typeface="Arial" charset="0"/>
                          <a:ea typeface="ＭＳ Ｐゴシック" pitchFamily="-65" charset="-128"/>
                          <a:cs typeface="Arial" charset="0"/>
                        </a:rPr>
                        <a:t>Net income</a:t>
                      </a:r>
                    </a:p>
                  </a:txBody>
                  <a:tcPr marL="9525" marR="9525" marT="9525" marB="0" anchor="b" horzOverflow="overflow">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a:noFill/>
                    </a:lnB>
                    <a:lnTlToBr>
                      <a:noFill/>
                    </a:lnTlToBr>
                    <a:lnBlToTr>
                      <a:noFill/>
                    </a:lnBlToTr>
                    <a:solidFill>
                      <a:srgbClr val="B8CCE4"/>
                    </a:solidFill>
                  </a:tcPr>
                </a:tc>
                <a:extLst>
                  <a:ext uri="{0D108BD9-81ED-4DB2-BD59-A6C34878D82A}">
                    <a16:rowId xmlns:a16="http://schemas.microsoft.com/office/drawing/2014/main" val="10000"/>
                  </a:ext>
                </a:extLst>
              </a:tr>
              <a:tr h="268288">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1800" b="0" i="0" u="none" strike="noStrike" cap="none" normalizeH="0" baseline="0" dirty="0">
                          <a:ln>
                            <a:noFill/>
                          </a:ln>
                          <a:solidFill>
                            <a:srgbClr val="1F497D"/>
                          </a:solidFill>
                          <a:effectLst/>
                          <a:latin typeface="Arial" charset="0"/>
                          <a:ea typeface="ＭＳ Ｐゴシック" pitchFamily="-65" charset="-128"/>
                          <a:cs typeface="Arial" charset="0"/>
                        </a:rPr>
                        <a:t>+</a:t>
                      </a:r>
                    </a:p>
                  </a:txBody>
                  <a:tcPr marL="9525" marR="9525" marT="9525" marB="0" anchor="b" horzOverflow="overflow">
                    <a:lnL w="6350" cap="flat" cmpd="sng" algn="ctr">
                      <a:solidFill>
                        <a:srgbClr val="000000"/>
                      </a:solidFill>
                      <a:prstDash val="solid"/>
                      <a:round/>
                      <a:headEnd type="none" w="med" len="med"/>
                      <a:tailEnd type="none" w="med" len="med"/>
                    </a:lnL>
                    <a:lnR>
                      <a:noFill/>
                    </a:lnR>
                    <a:lnT>
                      <a:noFill/>
                    </a:lnT>
                    <a:lnB>
                      <a:noFill/>
                    </a:lnB>
                    <a:lnTlToBr>
                      <a:noFill/>
                    </a:lnTlToBr>
                    <a:lnBlToTr>
                      <a:noFill/>
                    </a:lnBlToTr>
                    <a:solidFill>
                      <a:srgbClr val="B8CCE4"/>
                    </a:solidFill>
                  </a:tcPr>
                </a:tc>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1800" b="0" i="0" u="none" strike="noStrike" cap="none" normalizeH="0" baseline="0" dirty="0">
                          <a:ln>
                            <a:noFill/>
                          </a:ln>
                          <a:solidFill>
                            <a:srgbClr val="1F497D"/>
                          </a:solidFill>
                          <a:effectLst/>
                          <a:latin typeface="Arial" charset="0"/>
                          <a:ea typeface="ＭＳ Ｐゴシック" pitchFamily="-65" charset="-128"/>
                          <a:cs typeface="Arial" charset="0"/>
                        </a:rPr>
                        <a:t>Interest expense</a:t>
                      </a:r>
                    </a:p>
                  </a:txBody>
                  <a:tcPr marL="9525" marR="9525" marT="9525" marB="0" anchor="b" horzOverflow="overflow">
                    <a:lnL>
                      <a:noFill/>
                    </a:lnL>
                    <a:lnR w="6350" cap="flat" cmpd="sng" algn="ctr">
                      <a:solidFill>
                        <a:srgbClr val="000000"/>
                      </a:solidFill>
                      <a:prstDash val="solid"/>
                      <a:round/>
                      <a:headEnd type="none" w="med" len="med"/>
                      <a:tailEnd type="none" w="med" len="med"/>
                    </a:lnR>
                    <a:lnT>
                      <a:noFill/>
                    </a:lnT>
                    <a:lnB>
                      <a:noFill/>
                    </a:lnB>
                    <a:lnTlToBr>
                      <a:noFill/>
                    </a:lnTlToBr>
                    <a:lnBlToTr>
                      <a:noFill/>
                    </a:lnBlToTr>
                    <a:solidFill>
                      <a:srgbClr val="B8CCE4"/>
                    </a:solidFill>
                  </a:tcPr>
                </a:tc>
                <a:extLst>
                  <a:ext uri="{0D108BD9-81ED-4DB2-BD59-A6C34878D82A}">
                    <a16:rowId xmlns:a16="http://schemas.microsoft.com/office/drawing/2014/main" val="10001"/>
                  </a:ext>
                </a:extLst>
              </a:tr>
              <a:tr h="268288">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1800" b="0" i="0" u="none" strike="noStrike" cap="none" normalizeH="0" baseline="0" dirty="0">
                          <a:ln>
                            <a:noFill/>
                          </a:ln>
                          <a:solidFill>
                            <a:srgbClr val="1F497D"/>
                          </a:solidFill>
                          <a:effectLst/>
                          <a:latin typeface="Arial" charset="0"/>
                          <a:ea typeface="ＭＳ Ｐゴシック" pitchFamily="-65" charset="-128"/>
                          <a:cs typeface="Arial" charset="0"/>
                        </a:rPr>
                        <a:t>+</a:t>
                      </a:r>
                    </a:p>
                  </a:txBody>
                  <a:tcPr marL="9525" marR="9525" marT="9525" marB="0" anchor="b" horzOverflow="overflow">
                    <a:lnL w="6350" cap="flat" cmpd="sng" algn="ctr">
                      <a:solidFill>
                        <a:srgbClr val="000000"/>
                      </a:solidFill>
                      <a:prstDash val="solid"/>
                      <a:round/>
                      <a:headEnd type="none" w="med" len="med"/>
                      <a:tailEnd type="none" w="med" len="med"/>
                    </a:lnL>
                    <a:lnR>
                      <a:noFill/>
                    </a:lnR>
                    <a:lnT>
                      <a:noFill/>
                    </a:lnT>
                    <a:lnB w="6350" cap="flat" cmpd="sng" algn="ctr">
                      <a:solidFill>
                        <a:srgbClr val="1F497D"/>
                      </a:solidFill>
                      <a:prstDash val="solid"/>
                      <a:round/>
                      <a:headEnd type="none" w="med" len="med"/>
                      <a:tailEnd type="none" w="med" len="med"/>
                    </a:lnB>
                    <a:lnTlToBr>
                      <a:noFill/>
                    </a:lnTlToBr>
                    <a:lnBlToTr>
                      <a:noFill/>
                    </a:lnBlToTr>
                    <a:solidFill>
                      <a:srgbClr val="B8CCE4"/>
                    </a:solidFill>
                  </a:tcPr>
                </a:tc>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1800" b="0" i="0" u="none" strike="noStrike" cap="none" normalizeH="0" baseline="0" dirty="0">
                          <a:ln>
                            <a:noFill/>
                          </a:ln>
                          <a:solidFill>
                            <a:srgbClr val="1F497D"/>
                          </a:solidFill>
                          <a:effectLst/>
                          <a:latin typeface="Arial" charset="0"/>
                          <a:ea typeface="ＭＳ Ｐゴシック" pitchFamily="-65" charset="-128"/>
                          <a:cs typeface="Arial" charset="0"/>
                        </a:rPr>
                        <a:t>Income taxes</a:t>
                      </a:r>
                    </a:p>
                  </a:txBody>
                  <a:tcPr marL="9525" marR="9525" marT="9525" marB="0" anchor="b" horzOverflow="overflow">
                    <a:lnL>
                      <a:noFill/>
                    </a:lnL>
                    <a:lnR w="6350" cap="flat" cmpd="sng" algn="ctr">
                      <a:solidFill>
                        <a:srgbClr val="000000"/>
                      </a:solidFill>
                      <a:prstDash val="solid"/>
                      <a:round/>
                      <a:headEnd type="none" w="med" len="med"/>
                      <a:tailEnd type="none" w="med" len="med"/>
                    </a:lnR>
                    <a:lnT>
                      <a:noFill/>
                    </a:lnT>
                    <a:lnB w="6350" cap="flat" cmpd="sng" algn="ctr">
                      <a:solidFill>
                        <a:srgbClr val="1F497D"/>
                      </a:solidFill>
                      <a:prstDash val="solid"/>
                      <a:round/>
                      <a:headEnd type="none" w="med" len="med"/>
                      <a:tailEnd type="none" w="med" len="med"/>
                    </a:lnB>
                    <a:lnTlToBr>
                      <a:noFill/>
                    </a:lnTlToBr>
                    <a:lnBlToTr>
                      <a:noFill/>
                    </a:lnBlToTr>
                    <a:solidFill>
                      <a:srgbClr val="B8CCE4"/>
                    </a:solidFill>
                  </a:tcPr>
                </a:tc>
                <a:extLst>
                  <a:ext uri="{0D108BD9-81ED-4DB2-BD59-A6C34878D82A}">
                    <a16:rowId xmlns:a16="http://schemas.microsoft.com/office/drawing/2014/main" val="10002"/>
                  </a:ext>
                </a:extLst>
              </a:tr>
              <a:tr h="273050">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1800" b="0" i="0" u="none" strike="noStrike" cap="none" normalizeH="0" baseline="0" dirty="0">
                          <a:ln>
                            <a:noFill/>
                          </a:ln>
                          <a:solidFill>
                            <a:srgbClr val="1F497D"/>
                          </a:solidFill>
                          <a:effectLst/>
                          <a:latin typeface="Arial" charset="0"/>
                          <a:ea typeface="ＭＳ Ｐゴシック" pitchFamily="-65" charset="-128"/>
                          <a:cs typeface="Arial" charset="0"/>
                        </a:rPr>
                        <a:t>=</a:t>
                      </a:r>
                    </a:p>
                  </a:txBody>
                  <a:tcPr marL="9525" marR="9525" marT="9525" marB="0" anchor="b" horzOverflow="overflow">
                    <a:lnL w="6350" cap="flat" cmpd="sng" algn="ctr">
                      <a:solidFill>
                        <a:srgbClr val="000000"/>
                      </a:solidFill>
                      <a:prstDash val="solid"/>
                      <a:round/>
                      <a:headEnd type="none" w="med" len="med"/>
                      <a:tailEnd type="none" w="med" len="med"/>
                    </a:lnL>
                    <a:lnR>
                      <a:noFill/>
                    </a:lnR>
                    <a:lnT w="6350" cap="flat" cmpd="sng" algn="ctr">
                      <a:solidFill>
                        <a:srgbClr val="1F497D"/>
                      </a:solidFill>
                      <a:prstDash val="solid"/>
                      <a:round/>
                      <a:headEnd type="none" w="med" len="med"/>
                      <a:tailEnd type="none" w="med" len="med"/>
                    </a:lnT>
                    <a:lnB w="25400" cap="flat" cmpd="dbl" algn="ctr">
                      <a:solidFill>
                        <a:srgbClr val="1F497D"/>
                      </a:solidFill>
                      <a:prstDash val="solid"/>
                      <a:round/>
                      <a:headEnd type="none" w="med" len="med"/>
                      <a:tailEnd type="none" w="med" len="med"/>
                    </a:lnB>
                    <a:lnTlToBr>
                      <a:noFill/>
                    </a:lnTlToBr>
                    <a:lnBlToTr>
                      <a:noFill/>
                    </a:lnBlToTr>
                    <a:solidFill>
                      <a:srgbClr val="B8CCE4"/>
                    </a:solidFill>
                  </a:tcPr>
                </a:tc>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1800" b="0" i="0" u="none" strike="noStrike" cap="none" normalizeH="0" baseline="0" dirty="0">
                          <a:ln>
                            <a:noFill/>
                          </a:ln>
                          <a:solidFill>
                            <a:srgbClr val="1F497D"/>
                          </a:solidFill>
                          <a:effectLst/>
                          <a:latin typeface="Arial" charset="0"/>
                          <a:ea typeface="ＭＳ Ｐゴシック" pitchFamily="-65" charset="-128"/>
                          <a:cs typeface="Arial" charset="0"/>
                        </a:rPr>
                        <a:t>Income before interest and taxes</a:t>
                      </a:r>
                    </a:p>
                  </a:txBody>
                  <a:tcPr marL="9525" marR="9525" marT="9525" marB="0" anchor="b" horzOverflow="overflow">
                    <a:lnL>
                      <a:noFill/>
                    </a:lnL>
                    <a:lnR w="6350" cap="flat" cmpd="sng" algn="ctr">
                      <a:solidFill>
                        <a:srgbClr val="000000"/>
                      </a:solidFill>
                      <a:prstDash val="solid"/>
                      <a:round/>
                      <a:headEnd type="none" w="med" len="med"/>
                      <a:tailEnd type="none" w="med" len="med"/>
                    </a:lnR>
                    <a:lnT w="6350" cap="flat" cmpd="sng" algn="ctr">
                      <a:solidFill>
                        <a:srgbClr val="1F497D"/>
                      </a:solidFill>
                      <a:prstDash val="solid"/>
                      <a:round/>
                      <a:headEnd type="none" w="med" len="med"/>
                      <a:tailEnd type="none" w="med" len="med"/>
                    </a:lnT>
                    <a:lnB w="25400" cap="flat" cmpd="dbl" algn="ctr">
                      <a:solidFill>
                        <a:srgbClr val="1F497D"/>
                      </a:solidFill>
                      <a:prstDash val="solid"/>
                      <a:round/>
                      <a:headEnd type="none" w="med" len="med"/>
                      <a:tailEnd type="none" w="med" len="med"/>
                    </a:lnB>
                    <a:lnTlToBr>
                      <a:noFill/>
                    </a:lnTlToBr>
                    <a:lnBlToTr>
                      <a:noFill/>
                    </a:lnBlToTr>
                    <a:solidFill>
                      <a:srgbClr val="B8CCE4"/>
                    </a:solidFill>
                  </a:tcPr>
                </a:tc>
                <a:extLst>
                  <a:ext uri="{0D108BD9-81ED-4DB2-BD59-A6C34878D82A}">
                    <a16:rowId xmlns:a16="http://schemas.microsoft.com/office/drawing/2014/main" val="10003"/>
                  </a:ext>
                </a:extLst>
              </a:tr>
              <a:tr h="268288">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1800" b="0" i="0" u="none" strike="noStrike" cap="none" normalizeH="0" baseline="0" dirty="0">
                          <a:ln>
                            <a:noFill/>
                          </a:ln>
                          <a:solidFill>
                            <a:srgbClr val="1F497D"/>
                          </a:solidFill>
                          <a:effectLst/>
                          <a:latin typeface="Calibri" pitchFamily="-107" charset="0"/>
                          <a:ea typeface="ＭＳ Ｐゴシック" pitchFamily="-65" charset="-128"/>
                          <a:cs typeface="Arial" charset="0"/>
                        </a:rPr>
                        <a:t> </a:t>
                      </a:r>
                    </a:p>
                  </a:txBody>
                  <a:tcPr marL="9525" marR="9525" marT="9525" marB="0" anchor="b" horzOverflow="overflow">
                    <a:lnL w="6350" cap="flat" cmpd="sng" algn="ctr">
                      <a:solidFill>
                        <a:srgbClr val="000000"/>
                      </a:solidFill>
                      <a:prstDash val="solid"/>
                      <a:round/>
                      <a:headEnd type="none" w="med" len="med"/>
                      <a:tailEnd type="none" w="med" len="med"/>
                    </a:lnL>
                    <a:lnR>
                      <a:noFill/>
                    </a:lnR>
                    <a:lnT w="25400" cap="flat" cmpd="dbl" algn="ctr">
                      <a:solidFill>
                        <a:srgbClr val="1F497D"/>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B8CCE4"/>
                    </a:solidFill>
                  </a:tcPr>
                </a:tc>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1800" b="0" i="0" u="none" strike="noStrike" cap="none" normalizeH="0" baseline="0" dirty="0">
                          <a:ln>
                            <a:noFill/>
                          </a:ln>
                          <a:solidFill>
                            <a:srgbClr val="1F497D"/>
                          </a:solidFill>
                          <a:effectLst/>
                          <a:latin typeface="Calibri" pitchFamily="-107" charset="0"/>
                          <a:ea typeface="ＭＳ Ｐゴシック" pitchFamily="-65" charset="-128"/>
                          <a:cs typeface="Arial" charset="0"/>
                        </a:rPr>
                        <a:t> </a:t>
                      </a:r>
                    </a:p>
                  </a:txBody>
                  <a:tcPr marL="9525" marR="9525" marT="9525" marB="0" anchor="b" horzOverflow="overflow">
                    <a:lnL>
                      <a:noFill/>
                    </a:lnL>
                    <a:lnR w="6350" cap="flat" cmpd="sng" algn="ctr">
                      <a:solidFill>
                        <a:srgbClr val="000000"/>
                      </a:solidFill>
                      <a:prstDash val="solid"/>
                      <a:round/>
                      <a:headEnd type="none" w="med" len="med"/>
                      <a:tailEnd type="none" w="med" len="med"/>
                    </a:lnR>
                    <a:lnT w="25400" cap="flat" cmpd="dbl" algn="ctr">
                      <a:solidFill>
                        <a:srgbClr val="1F497D"/>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B8CCE4"/>
                    </a:solidFill>
                  </a:tcPr>
                </a:tc>
                <a:extLst>
                  <a:ext uri="{0D108BD9-81ED-4DB2-BD59-A6C34878D82A}">
                    <a16:rowId xmlns:a16="http://schemas.microsoft.com/office/drawing/2014/main" val="10004"/>
                  </a:ext>
                </a:extLst>
              </a:tr>
            </a:tbl>
          </a:graphicData>
        </a:graphic>
      </p:graphicFrame>
      <p:cxnSp>
        <p:nvCxnSpPr>
          <p:cNvPr id="21" name="Straight Arrow Connector 20"/>
          <p:cNvCxnSpPr/>
          <p:nvPr/>
        </p:nvCxnSpPr>
        <p:spPr>
          <a:xfrm rot="5400000" flipH="1" flipV="1">
            <a:off x="4572000" y="2667000"/>
            <a:ext cx="1828800" cy="762000"/>
          </a:xfrm>
          <a:prstGeom prst="straightConnector1">
            <a:avLst/>
          </a:prstGeom>
          <a:ln w="28575">
            <a:solidFill>
              <a:srgbClr val="FF0000"/>
            </a:solidFill>
            <a:tailEnd type="arrow"/>
          </a:ln>
          <a:effectLst>
            <a:outerShdw blurRad="50800" dist="38100" dir="2700000" algn="tl"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sp>
        <p:nvSpPr>
          <p:cNvPr id="3" name="TextBox 2">
            <a:extLst>
              <a:ext uri="{FF2B5EF4-FFF2-40B4-BE49-F238E27FC236}">
                <a16:creationId xmlns:a16="http://schemas.microsoft.com/office/drawing/2014/main" id="{28830AAE-BA3F-C186-8F7B-BD36E573682C}"/>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cSld>
  <p:clrMapOvr>
    <a:masterClrMapping/>
  </p:clrMapOvr>
  <p:transition>
    <p:wipe dir="r"/>
  </p:transition>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CD6F1757-594B-AC0A-9B30-13CB237B2039}"/>
              </a:ext>
            </a:extLst>
          </p:cNvPr>
          <p:cNvSpPr/>
          <p:nvPr/>
        </p:nvSpPr>
        <p:spPr>
          <a:xfrm>
            <a:off x="762000" y="64770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endParaRPr lang="en-EG" sz="1800" dirty="0">
              <a:solidFill>
                <a:srgbClr val="000000"/>
              </a:solidFill>
              <a:effectLst/>
              <a:latin typeface="Times New Roman" panose="02020603050405020304" pitchFamily="18" charset="0"/>
              <a:ea typeface="Times New Roman" panose="02020603050405020304" pitchFamily="18" charset="0"/>
            </a:endParaRPr>
          </a:p>
        </p:txBody>
      </p:sp>
      <p:sp>
        <p:nvSpPr>
          <p:cNvPr id="111618" name="Rectangle 2"/>
          <p:cNvSpPr>
            <a:spLocks noChangeArrowheads="1"/>
          </p:cNvSpPr>
          <p:nvPr/>
        </p:nvSpPr>
        <p:spPr bwMode="auto">
          <a:xfrm>
            <a:off x="2159824" y="3807009"/>
            <a:ext cx="2095500" cy="831850"/>
          </a:xfrm>
          <a:prstGeom prst="rect">
            <a:avLst/>
          </a:prstGeom>
          <a:solidFill>
            <a:schemeClr val="accent2">
              <a:lumMod val="50000"/>
            </a:schemeClr>
          </a:solidFill>
          <a:ln w="12700">
            <a:solidFill>
              <a:schemeClr val="tx1"/>
            </a:solidFill>
            <a:miter lim="800000"/>
            <a:headEnd/>
            <a:tailEnd/>
          </a:ln>
          <a:effectLst>
            <a:outerShdw blurRad="50800" dist="38100" dir="2700000" algn="tl" rotWithShape="0">
              <a:prstClr val="black">
                <a:alpha val="40000"/>
              </a:prstClr>
            </a:outerShdw>
          </a:effectLst>
        </p:spPr>
        <p:txBody>
          <a:bodyPr lIns="90488" tIns="44450" rIns="90488" bIns="44450">
            <a:spAutoFit/>
          </a:bodyPr>
          <a:lstStyle/>
          <a:p>
            <a:pPr algn="ctr">
              <a:defRPr/>
            </a:pPr>
            <a:r>
              <a:rPr lang="en-US" sz="2400" dirty="0">
                <a:solidFill>
                  <a:schemeClr val="bg1"/>
                </a:solidFill>
                <a:latin typeface="Arial" charset="0"/>
                <a:ea typeface="ＭＳ Ｐゴシック" pitchFamily="-108" charset="-128"/>
              </a:rPr>
              <a:t>Profit </a:t>
            </a:r>
          </a:p>
          <a:p>
            <a:pPr algn="ctr">
              <a:defRPr/>
            </a:pPr>
            <a:r>
              <a:rPr lang="en-US" sz="2400" dirty="0">
                <a:solidFill>
                  <a:schemeClr val="bg1"/>
                </a:solidFill>
                <a:latin typeface="Arial" charset="0"/>
                <a:ea typeface="ＭＳ Ｐゴシック" pitchFamily="-108" charset="-128"/>
              </a:rPr>
              <a:t>Margin</a:t>
            </a:r>
          </a:p>
        </p:txBody>
      </p:sp>
      <p:sp>
        <p:nvSpPr>
          <p:cNvPr id="111620" name="Rectangle 4"/>
          <p:cNvSpPr>
            <a:spLocks noChangeArrowheads="1"/>
          </p:cNvSpPr>
          <p:nvPr/>
        </p:nvSpPr>
        <p:spPr bwMode="auto">
          <a:xfrm>
            <a:off x="6541639" y="3807009"/>
            <a:ext cx="2095500" cy="831850"/>
          </a:xfrm>
          <a:prstGeom prst="rect">
            <a:avLst/>
          </a:prstGeom>
          <a:solidFill>
            <a:schemeClr val="accent2">
              <a:lumMod val="50000"/>
            </a:schemeClr>
          </a:solidFill>
          <a:ln w="12700">
            <a:solidFill>
              <a:schemeClr val="tx1"/>
            </a:solidFill>
            <a:miter lim="800000"/>
            <a:headEnd/>
            <a:tailEnd/>
          </a:ln>
          <a:effectLst>
            <a:outerShdw blurRad="50800" dist="38100" dir="2700000" algn="tl" rotWithShape="0">
              <a:prstClr val="black">
                <a:alpha val="40000"/>
              </a:prstClr>
            </a:outerShdw>
          </a:effectLst>
        </p:spPr>
        <p:txBody>
          <a:bodyPr lIns="90488" tIns="44450" rIns="90488" bIns="44450">
            <a:spAutoFit/>
          </a:bodyPr>
          <a:lstStyle/>
          <a:p>
            <a:pPr algn="ctr">
              <a:spcBef>
                <a:spcPct val="50000"/>
              </a:spcBef>
              <a:defRPr/>
            </a:pPr>
            <a:r>
              <a:rPr lang="en-US" sz="2400" dirty="0">
                <a:solidFill>
                  <a:schemeClr val="bg1"/>
                </a:solidFill>
                <a:latin typeface="Arial" charset="0"/>
                <a:ea typeface="ＭＳ Ｐゴシック" pitchFamily="-108" charset="-128"/>
              </a:rPr>
              <a:t>Return on Total Assets</a:t>
            </a:r>
          </a:p>
        </p:txBody>
      </p:sp>
      <p:sp>
        <p:nvSpPr>
          <p:cNvPr id="93189" name="Rectangle 8"/>
          <p:cNvSpPr>
            <a:spLocks noGrp="1" noChangeArrowheads="1"/>
          </p:cNvSpPr>
          <p:nvPr>
            <p:ph type="title"/>
          </p:nvPr>
        </p:nvSpPr>
        <p:spPr>
          <a:xfrm>
            <a:off x="1413843" y="1846119"/>
            <a:ext cx="9430987" cy="914400"/>
          </a:xfrm>
        </p:spPr>
        <p:txBody>
          <a:bodyPr>
            <a:normAutofit fontScale="90000"/>
          </a:bodyPr>
          <a:lstStyle/>
          <a:p>
            <a:r>
              <a:rPr lang="en-US" altLang="en-US" b="1" dirty="0"/>
              <a:t>Profitability: </a:t>
            </a:r>
            <a:r>
              <a:rPr lang="en-US" sz="4400" dirty="0">
                <a:solidFill>
                  <a:srgbClr val="000000"/>
                </a:solidFill>
                <a:effectLst/>
                <a:latin typeface="Times New Roman" panose="02020603050405020304" pitchFamily="18" charset="0"/>
                <a:ea typeface="Times New Roman" panose="02020603050405020304" pitchFamily="18" charset="0"/>
              </a:rPr>
              <a:t>is the ability to provide financial rewards sufficient to attract and retain financing</a:t>
            </a:r>
            <a:r>
              <a:rPr lang="en-US" sz="3600" dirty="0">
                <a:solidFill>
                  <a:srgbClr val="000000"/>
                </a:solidFill>
                <a:effectLst/>
                <a:latin typeface="Times New Roman" panose="02020603050405020304" pitchFamily="18" charset="0"/>
                <a:ea typeface="Times New Roman" panose="02020603050405020304" pitchFamily="18" charset="0"/>
              </a:rPr>
              <a:t>.</a:t>
            </a:r>
            <a:br>
              <a:rPr lang="en-EG" sz="3600" dirty="0">
                <a:solidFill>
                  <a:srgbClr val="000000"/>
                </a:solidFill>
                <a:effectLst/>
                <a:latin typeface="Times New Roman" panose="02020603050405020304" pitchFamily="18" charset="0"/>
                <a:ea typeface="Times New Roman" panose="02020603050405020304" pitchFamily="18" charset="0"/>
              </a:rPr>
            </a:br>
            <a:endParaRPr lang="en-US" altLang="en-US" b="1" dirty="0"/>
          </a:p>
        </p:txBody>
      </p:sp>
      <p:sp>
        <p:nvSpPr>
          <p:cNvPr id="3" name="TextBox 2">
            <a:extLst>
              <a:ext uri="{FF2B5EF4-FFF2-40B4-BE49-F238E27FC236}">
                <a16:creationId xmlns:a16="http://schemas.microsoft.com/office/drawing/2014/main" id="{B872AE13-AA0B-31B5-57AA-BE76AB30BDF7}"/>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cSld>
  <p:clrMapOvr>
    <a:masterClrMapping/>
  </p:clrMapOvr>
  <p:transition>
    <p:dissolv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2" presetClass="entr" presetSubtype="1" fill="hold" grpId="0" nodeType="afterEffect">
                                  <p:stCondLst>
                                    <p:cond delay="0"/>
                                  </p:stCondLst>
                                  <p:childTnLst>
                                    <p:set>
                                      <p:cBhvr>
                                        <p:cTn id="6" dur="1" fill="hold">
                                          <p:stCondLst>
                                            <p:cond delay="0"/>
                                          </p:stCondLst>
                                        </p:cTn>
                                        <p:tgtEl>
                                          <p:spTgt spid="111618"/>
                                        </p:tgtEl>
                                        <p:attrNameLst>
                                          <p:attrName>style.visibility</p:attrName>
                                        </p:attrNameLst>
                                      </p:cBhvr>
                                      <p:to>
                                        <p:strVal val="visible"/>
                                      </p:to>
                                    </p:set>
                                    <p:animEffect transition="in" filter="slide(fromTop)">
                                      <p:cBhvr>
                                        <p:cTn id="7" dur="500"/>
                                        <p:tgtEl>
                                          <p:spTgt spid="111618"/>
                                        </p:tgtEl>
                                      </p:cBhvr>
                                    </p:animEffect>
                                  </p:childTnLst>
                                </p:cTn>
                              </p:par>
                            </p:childTnLst>
                          </p:cTn>
                        </p:par>
                        <p:par>
                          <p:cTn id="8" fill="hold" nodeType="afterGroup">
                            <p:stCondLst>
                              <p:cond delay="500"/>
                            </p:stCondLst>
                            <p:childTnLst>
                              <p:par>
                                <p:cTn id="9" presetID="12" presetClass="entr" presetSubtype="1" fill="hold" grpId="0" nodeType="afterEffect">
                                  <p:stCondLst>
                                    <p:cond delay="0"/>
                                  </p:stCondLst>
                                  <p:childTnLst>
                                    <p:set>
                                      <p:cBhvr>
                                        <p:cTn id="10" dur="1" fill="hold">
                                          <p:stCondLst>
                                            <p:cond delay="0"/>
                                          </p:stCondLst>
                                        </p:cTn>
                                        <p:tgtEl>
                                          <p:spTgt spid="111620"/>
                                        </p:tgtEl>
                                        <p:attrNameLst>
                                          <p:attrName>style.visibility</p:attrName>
                                        </p:attrNameLst>
                                      </p:cBhvr>
                                      <p:to>
                                        <p:strVal val="visible"/>
                                      </p:to>
                                    </p:set>
                                    <p:animEffect transition="in" filter="slide(fromTop)">
                                      <p:cBhvr>
                                        <p:cTn id="11" dur="500"/>
                                        <p:tgtEl>
                                          <p:spTgt spid="1116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1618" grpId="0" animBg="1" autoUpdateAnimBg="0"/>
      <p:bldP spid="111620" grpId="0" animBg="1" autoUpdateAnimBg="0"/>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9D53A661-8EC9-5073-FEAB-6176DA426B7F}"/>
              </a:ext>
            </a:extLst>
          </p:cNvPr>
          <p:cNvSpPr/>
          <p:nvPr/>
        </p:nvSpPr>
        <p:spPr>
          <a:xfrm>
            <a:off x="762000" y="64770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94210" name="Rectangle 15"/>
          <p:cNvSpPr>
            <a:spLocks noGrp="1" noChangeArrowheads="1"/>
          </p:cNvSpPr>
          <p:nvPr>
            <p:ph type="title"/>
          </p:nvPr>
        </p:nvSpPr>
        <p:spPr>
          <a:xfrm>
            <a:off x="1981200" y="609600"/>
            <a:ext cx="8229600" cy="1066800"/>
          </a:xfrm>
        </p:spPr>
        <p:txBody>
          <a:bodyPr/>
          <a:lstStyle/>
          <a:p>
            <a:r>
              <a:rPr lang="en-US" altLang="en-US" b="1" dirty="0"/>
              <a:t>Profit Margin</a:t>
            </a:r>
          </a:p>
        </p:txBody>
      </p:sp>
      <p:graphicFrame>
        <p:nvGraphicFramePr>
          <p:cNvPr id="51229" name="Group 29"/>
          <p:cNvGraphicFramePr>
            <a:graphicFrameLocks noGrp="1"/>
          </p:cNvGraphicFramePr>
          <p:nvPr/>
        </p:nvGraphicFramePr>
        <p:xfrm>
          <a:off x="3933825" y="2243138"/>
          <a:ext cx="4343400" cy="750888"/>
        </p:xfrm>
        <a:graphic>
          <a:graphicData uri="http://schemas.openxmlformats.org/drawingml/2006/table">
            <a:tbl>
              <a:tblPr/>
              <a:tblGrid>
                <a:gridCol w="2338388">
                  <a:extLst>
                    <a:ext uri="{9D8B030D-6E8A-4147-A177-3AD203B41FA5}">
                      <a16:colId xmlns:a16="http://schemas.microsoft.com/office/drawing/2014/main" val="20000"/>
                    </a:ext>
                  </a:extLst>
                </a:gridCol>
                <a:gridCol w="1857375">
                  <a:extLst>
                    <a:ext uri="{9D8B030D-6E8A-4147-A177-3AD203B41FA5}">
                      <a16:colId xmlns:a16="http://schemas.microsoft.com/office/drawing/2014/main" val="20001"/>
                    </a:ext>
                  </a:extLst>
                </a:gridCol>
                <a:gridCol w="147637">
                  <a:extLst>
                    <a:ext uri="{9D8B030D-6E8A-4147-A177-3AD203B41FA5}">
                      <a16:colId xmlns:a16="http://schemas.microsoft.com/office/drawing/2014/main" val="20002"/>
                    </a:ext>
                  </a:extLst>
                </a:gridCol>
              </a:tblGrid>
              <a:tr h="375444">
                <a:tc rowSpan="2">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en-US" sz="2400" b="0" i="0" u="none" strike="noStrike" cap="none" normalizeH="0" baseline="0" dirty="0">
                          <a:ln>
                            <a:noFill/>
                          </a:ln>
                          <a:solidFill>
                            <a:srgbClr val="FFFFFF"/>
                          </a:solidFill>
                          <a:effectLst/>
                          <a:latin typeface="Arial" charset="0"/>
                          <a:ea typeface="ＭＳ Ｐゴシック" pitchFamily="-65" charset="-128"/>
                          <a:cs typeface="Arial" charset="0"/>
                        </a:rPr>
                        <a:t>Profit margin  =  </a:t>
                      </a:r>
                    </a:p>
                  </a:txBody>
                  <a:tcPr marL="9525" marR="9525" marT="9529" marB="0" anchor="ctr" horzOverflow="overflow">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006600"/>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2400" b="0" i="0" u="none" strike="noStrike" cap="none" normalizeH="0" baseline="0" dirty="0">
                          <a:ln>
                            <a:noFill/>
                          </a:ln>
                          <a:solidFill>
                            <a:srgbClr val="FFFFFF"/>
                          </a:solidFill>
                          <a:effectLst/>
                          <a:latin typeface="Arial" charset="0"/>
                          <a:ea typeface="ＭＳ Ｐゴシック" pitchFamily="-65" charset="-128"/>
                          <a:cs typeface="Arial" charset="0"/>
                        </a:rPr>
                        <a:t>Net income</a:t>
                      </a:r>
                    </a:p>
                  </a:txBody>
                  <a:tcPr marL="9525" marR="9525" marT="9529" marB="0" anchor="b"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FFFFFF"/>
                      </a:solidFill>
                      <a:prstDash val="solid"/>
                      <a:round/>
                      <a:headEnd type="none" w="med" len="med"/>
                      <a:tailEnd type="none" w="med" len="med"/>
                    </a:lnB>
                    <a:lnTlToBr>
                      <a:noFill/>
                    </a:lnTlToBr>
                    <a:lnBlToTr>
                      <a:noFill/>
                    </a:lnBlToTr>
                    <a:solidFill>
                      <a:srgbClr val="006600"/>
                    </a:solidFill>
                  </a:tcPr>
                </a:tc>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2400" b="0" i="0" u="none" strike="noStrike" cap="none" normalizeH="0" baseline="0" dirty="0">
                          <a:ln>
                            <a:noFill/>
                          </a:ln>
                          <a:solidFill>
                            <a:srgbClr val="FFFFFF"/>
                          </a:solidFill>
                          <a:effectLst/>
                          <a:latin typeface="Calibri"/>
                          <a:ea typeface="ＭＳ Ｐゴシック" pitchFamily="-65" charset="-128"/>
                          <a:cs typeface="Arial" charset="0"/>
                        </a:rPr>
                        <a:t> </a:t>
                      </a:r>
                      <a:endParaRPr kumimoji="0" lang="en-US" sz="2400" b="0" i="0" u="none" strike="noStrike" cap="none" normalizeH="0" baseline="0" dirty="0">
                        <a:ln>
                          <a:noFill/>
                        </a:ln>
                        <a:solidFill>
                          <a:srgbClr val="FFFFFF"/>
                        </a:solidFill>
                        <a:effectLst/>
                        <a:latin typeface="Arial" charset="0"/>
                        <a:ea typeface="ＭＳ Ｐゴシック" pitchFamily="-65" charset="-128"/>
                        <a:cs typeface="Arial" charset="0"/>
                      </a:endParaRPr>
                    </a:p>
                  </a:txBody>
                  <a:tcPr marL="9525" marR="9525" marT="9529" marB="0" anchor="b" horzOverflow="overflow">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a:noFill/>
                    </a:lnB>
                    <a:lnTlToBr>
                      <a:noFill/>
                    </a:lnTlToBr>
                    <a:lnBlToTr>
                      <a:noFill/>
                    </a:lnBlToTr>
                    <a:solidFill>
                      <a:srgbClr val="006600"/>
                    </a:solidFill>
                  </a:tcPr>
                </a:tc>
                <a:extLst>
                  <a:ext uri="{0D108BD9-81ED-4DB2-BD59-A6C34878D82A}">
                    <a16:rowId xmlns:a16="http://schemas.microsoft.com/office/drawing/2014/main" val="10000"/>
                  </a:ext>
                </a:extLst>
              </a:tr>
              <a:tr h="375444">
                <a:tc vMerge="1">
                  <a:txBody>
                    <a:bodyPr/>
                    <a:lstStyle/>
                    <a:p>
                      <a:endParaRPr lang="en-US"/>
                    </a:p>
                  </a:txBody>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2400" b="0" i="0" u="none" strike="noStrike" cap="none" normalizeH="0" baseline="0" dirty="0">
                          <a:ln>
                            <a:noFill/>
                          </a:ln>
                          <a:solidFill>
                            <a:srgbClr val="FFFFFF"/>
                          </a:solidFill>
                          <a:effectLst/>
                          <a:latin typeface="Arial" charset="0"/>
                          <a:ea typeface="ＭＳ Ｐゴシック" pitchFamily="-65" charset="-128"/>
                          <a:cs typeface="Arial" charset="0"/>
                        </a:rPr>
                        <a:t>Net sales</a:t>
                      </a:r>
                    </a:p>
                  </a:txBody>
                  <a:tcPr marL="9525" marR="9525" marT="9529" marB="0" anchor="b" horzOverflow="overflow">
                    <a:lnL>
                      <a:noFill/>
                    </a:lnL>
                    <a:lnR>
                      <a:noFill/>
                    </a:lnR>
                    <a:lnT w="6350" cap="flat" cmpd="sng" algn="ctr">
                      <a:solidFill>
                        <a:srgbClr val="FFFFFF"/>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006600"/>
                    </a:solidFill>
                  </a:tcPr>
                </a:tc>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2400" b="0" i="0" u="none" strike="noStrike" cap="none" normalizeH="0" baseline="0" dirty="0">
                          <a:ln>
                            <a:noFill/>
                          </a:ln>
                          <a:solidFill>
                            <a:srgbClr val="FFFFFF"/>
                          </a:solidFill>
                          <a:effectLst/>
                          <a:latin typeface="Calibri"/>
                          <a:ea typeface="ＭＳ Ｐゴシック" pitchFamily="-65" charset="-128"/>
                          <a:cs typeface="Arial" charset="0"/>
                        </a:rPr>
                        <a:t> </a:t>
                      </a:r>
                      <a:endParaRPr kumimoji="0" lang="en-US" sz="2400" b="0" i="0" u="none" strike="noStrike" cap="none" normalizeH="0" baseline="0" dirty="0">
                        <a:ln>
                          <a:noFill/>
                        </a:ln>
                        <a:solidFill>
                          <a:srgbClr val="FFFFFF"/>
                        </a:solidFill>
                        <a:effectLst/>
                        <a:latin typeface="Arial" charset="0"/>
                        <a:ea typeface="ＭＳ Ｐゴシック" pitchFamily="-65" charset="-128"/>
                        <a:cs typeface="Arial" charset="0"/>
                      </a:endParaRPr>
                    </a:p>
                  </a:txBody>
                  <a:tcPr marL="9525" marR="9525" marT="9529" marB="0" anchor="b" horzOverflow="overflow">
                    <a:lnL>
                      <a:noFill/>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solid"/>
                      <a:round/>
                      <a:headEnd type="none" w="med" len="med"/>
                      <a:tailEnd type="none" w="med" len="med"/>
                    </a:lnB>
                    <a:lnTlToBr>
                      <a:noFill/>
                    </a:lnTlToBr>
                    <a:lnBlToTr>
                      <a:noFill/>
                    </a:lnBlToTr>
                    <a:solidFill>
                      <a:srgbClr val="006600"/>
                    </a:solidFill>
                  </a:tcPr>
                </a:tc>
                <a:extLst>
                  <a:ext uri="{0D108BD9-81ED-4DB2-BD59-A6C34878D82A}">
                    <a16:rowId xmlns:a16="http://schemas.microsoft.com/office/drawing/2014/main" val="10001"/>
                  </a:ext>
                </a:extLst>
              </a:tr>
            </a:tbl>
          </a:graphicData>
        </a:graphic>
      </p:graphicFrame>
      <p:sp>
        <p:nvSpPr>
          <p:cNvPr id="18" name="Rectangle 2"/>
          <p:cNvSpPr>
            <a:spLocks noChangeArrowheads="1"/>
          </p:cNvSpPr>
          <p:nvPr/>
        </p:nvSpPr>
        <p:spPr bwMode="auto">
          <a:xfrm>
            <a:off x="3200400" y="3581401"/>
            <a:ext cx="5867400" cy="828675"/>
          </a:xfrm>
          <a:prstGeom prst="rect">
            <a:avLst/>
          </a:prstGeom>
          <a:solidFill>
            <a:schemeClr val="bg2"/>
          </a:solidFill>
          <a:ln w="12700" cmpd="thinThick">
            <a:solidFill>
              <a:schemeClr val="accent3">
                <a:lumMod val="75000"/>
              </a:schemeClr>
            </a:solidFill>
            <a:miter lim="800000"/>
            <a:headEnd/>
            <a:tailEnd/>
          </a:ln>
          <a:effectLst>
            <a:outerShdw blurRad="50800" dist="38100" dir="2700000" algn="tl" rotWithShape="0">
              <a:prstClr val="black">
                <a:alpha val="40000"/>
              </a:prstClr>
            </a:outerShdw>
          </a:effectLst>
        </p:spPr>
        <p:txBody>
          <a:bodyPr lIns="90488" tIns="44450" rIns="90488" bIns="44450">
            <a:spAutoFit/>
          </a:bodyPr>
          <a:lstStyle/>
          <a:p>
            <a:pPr algn="ctr">
              <a:defRPr/>
            </a:pPr>
            <a:r>
              <a:rPr lang="en-US" sz="2400" dirty="0">
                <a:solidFill>
                  <a:schemeClr val="accent3">
                    <a:lumMod val="50000"/>
                  </a:schemeClr>
                </a:solidFill>
                <a:latin typeface="Arial" charset="0"/>
                <a:ea typeface="ＭＳ Ｐゴシック" pitchFamily="-108" charset="-128"/>
              </a:rPr>
              <a:t>This ratio describes a company’s ability to earn net income from each sales dollar.</a:t>
            </a:r>
          </a:p>
        </p:txBody>
      </p:sp>
      <p:sp>
        <p:nvSpPr>
          <p:cNvPr id="3" name="TextBox 2">
            <a:extLst>
              <a:ext uri="{FF2B5EF4-FFF2-40B4-BE49-F238E27FC236}">
                <a16:creationId xmlns:a16="http://schemas.microsoft.com/office/drawing/2014/main" id="{036C1224-FB02-F353-19D7-C890B184073D}"/>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cSld>
  <p:clrMapOvr>
    <a:masterClrMapping/>
  </p:clrMapOvr>
  <p:transition>
    <p:pull dir="d"/>
  </p:transition>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A2E89D94-C0FF-A6FA-35F2-0A56F3E4B795}"/>
              </a:ext>
            </a:extLst>
          </p:cNvPr>
          <p:cNvSpPr/>
          <p:nvPr/>
        </p:nvSpPr>
        <p:spPr>
          <a:xfrm>
            <a:off x="762000" y="64770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graphicFrame>
        <p:nvGraphicFramePr>
          <p:cNvPr id="51230" name="Group 30"/>
          <p:cNvGraphicFramePr>
            <a:graphicFrameLocks noGrp="1"/>
          </p:cNvGraphicFramePr>
          <p:nvPr/>
        </p:nvGraphicFramePr>
        <p:xfrm>
          <a:off x="3124200" y="2362201"/>
          <a:ext cx="6096000" cy="1198563"/>
        </p:xfrm>
        <a:graphic>
          <a:graphicData uri="http://schemas.openxmlformats.org/drawingml/2006/table">
            <a:tbl>
              <a:tblPr/>
              <a:tblGrid>
                <a:gridCol w="3211513">
                  <a:extLst>
                    <a:ext uri="{9D8B030D-6E8A-4147-A177-3AD203B41FA5}">
                      <a16:colId xmlns:a16="http://schemas.microsoft.com/office/drawing/2014/main" val="20000"/>
                    </a:ext>
                  </a:extLst>
                </a:gridCol>
                <a:gridCol w="2720975">
                  <a:extLst>
                    <a:ext uri="{9D8B030D-6E8A-4147-A177-3AD203B41FA5}">
                      <a16:colId xmlns:a16="http://schemas.microsoft.com/office/drawing/2014/main" val="20001"/>
                    </a:ext>
                  </a:extLst>
                </a:gridCol>
                <a:gridCol w="163512">
                  <a:extLst>
                    <a:ext uri="{9D8B030D-6E8A-4147-A177-3AD203B41FA5}">
                      <a16:colId xmlns:a16="http://schemas.microsoft.com/office/drawing/2014/main" val="20002"/>
                    </a:ext>
                  </a:extLst>
                </a:gridCol>
              </a:tblGrid>
              <a:tr h="457321">
                <a:tc rowSpan="2">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en-US" sz="2400" b="0" i="0" u="none" strike="noStrike" cap="none" normalizeH="0" baseline="0" dirty="0">
                          <a:ln>
                            <a:noFill/>
                          </a:ln>
                          <a:solidFill>
                            <a:srgbClr val="FFFFFF"/>
                          </a:solidFill>
                          <a:effectLst/>
                          <a:latin typeface="Arial" charset="0"/>
                          <a:ea typeface="ＭＳ Ｐゴシック" pitchFamily="-65" charset="-128"/>
                          <a:cs typeface="Arial" charset="0"/>
                        </a:rPr>
                        <a:t>Return on total asset  =  </a:t>
                      </a:r>
                    </a:p>
                  </a:txBody>
                  <a:tcPr marL="9525" marR="9525" marT="9528" marB="0" anchor="ctr" horzOverflow="overflow">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006600"/>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2400" b="0" i="0" u="none" strike="noStrike" cap="none" normalizeH="0" baseline="0" dirty="0">
                          <a:ln>
                            <a:noFill/>
                          </a:ln>
                          <a:solidFill>
                            <a:srgbClr val="FFFFFF"/>
                          </a:solidFill>
                          <a:effectLst/>
                          <a:latin typeface="Arial" charset="0"/>
                          <a:ea typeface="ＭＳ Ｐゴシック" pitchFamily="-65" charset="-128"/>
                          <a:cs typeface="Arial" charset="0"/>
                        </a:rPr>
                        <a:t>Net income</a:t>
                      </a:r>
                    </a:p>
                  </a:txBody>
                  <a:tcPr marL="9525" marR="9525" marT="9528" marB="0" anchor="b"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FFFFFF"/>
                      </a:solidFill>
                      <a:prstDash val="solid"/>
                      <a:round/>
                      <a:headEnd type="none" w="med" len="med"/>
                      <a:tailEnd type="none" w="med" len="med"/>
                    </a:lnB>
                    <a:lnTlToBr>
                      <a:noFill/>
                    </a:lnTlToBr>
                    <a:lnBlToTr>
                      <a:noFill/>
                    </a:lnBlToTr>
                    <a:solidFill>
                      <a:srgbClr val="006600"/>
                    </a:solidFill>
                  </a:tcPr>
                </a:tc>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2400" b="0" i="0" u="none" strike="noStrike" cap="none" normalizeH="0" baseline="0" dirty="0">
                          <a:ln>
                            <a:noFill/>
                          </a:ln>
                          <a:solidFill>
                            <a:srgbClr val="FFFFFF"/>
                          </a:solidFill>
                          <a:effectLst/>
                          <a:latin typeface="Calibri"/>
                          <a:ea typeface="ＭＳ Ｐゴシック" pitchFamily="-65" charset="-128"/>
                          <a:cs typeface="Arial" charset="0"/>
                        </a:rPr>
                        <a:t> </a:t>
                      </a:r>
                      <a:endParaRPr kumimoji="0" lang="en-US" sz="2400" b="0" i="0" u="none" strike="noStrike" cap="none" normalizeH="0" baseline="0" dirty="0">
                        <a:ln>
                          <a:noFill/>
                        </a:ln>
                        <a:solidFill>
                          <a:srgbClr val="FFFFFF"/>
                        </a:solidFill>
                        <a:effectLst/>
                        <a:latin typeface="Arial" charset="0"/>
                        <a:ea typeface="ＭＳ Ｐゴシック" pitchFamily="-65" charset="-128"/>
                        <a:cs typeface="Arial" charset="0"/>
                      </a:endParaRPr>
                    </a:p>
                  </a:txBody>
                  <a:tcPr marL="9525" marR="9525" marT="9528" marB="0" anchor="b" horzOverflow="overflow">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a:noFill/>
                    </a:lnB>
                    <a:lnTlToBr>
                      <a:noFill/>
                    </a:lnTlToBr>
                    <a:lnBlToTr>
                      <a:noFill/>
                    </a:lnBlToTr>
                    <a:solidFill>
                      <a:srgbClr val="006600"/>
                    </a:solidFill>
                  </a:tcPr>
                </a:tc>
                <a:extLst>
                  <a:ext uri="{0D108BD9-81ED-4DB2-BD59-A6C34878D82A}">
                    <a16:rowId xmlns:a16="http://schemas.microsoft.com/office/drawing/2014/main" val="10000"/>
                  </a:ext>
                </a:extLst>
              </a:tr>
              <a:tr h="741242">
                <a:tc vMerge="1">
                  <a:txBody>
                    <a:bodyPr/>
                    <a:lstStyle/>
                    <a:p>
                      <a:endParaRPr lang="en-US"/>
                    </a:p>
                  </a:txBody>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2400" b="0" i="0" u="none" strike="noStrike" cap="none" normalizeH="0" baseline="0" dirty="0">
                          <a:ln>
                            <a:noFill/>
                          </a:ln>
                          <a:solidFill>
                            <a:srgbClr val="FFFFFF"/>
                          </a:solidFill>
                          <a:effectLst/>
                          <a:latin typeface="Arial" charset="0"/>
                          <a:ea typeface="ＭＳ Ｐゴシック" pitchFamily="-65" charset="-128"/>
                          <a:cs typeface="Arial" charset="0"/>
                        </a:rPr>
                        <a:t>Average total assets</a:t>
                      </a:r>
                    </a:p>
                  </a:txBody>
                  <a:tcPr marL="9525" marR="9525" marT="9528" marB="0" anchor="b" horzOverflow="overflow">
                    <a:lnL>
                      <a:noFill/>
                    </a:lnL>
                    <a:lnR>
                      <a:noFill/>
                    </a:lnR>
                    <a:lnT w="6350" cap="flat" cmpd="sng" algn="ctr">
                      <a:solidFill>
                        <a:srgbClr val="FFFFFF"/>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006600"/>
                    </a:solidFill>
                  </a:tcPr>
                </a:tc>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2400" b="0" i="0" u="none" strike="noStrike" cap="none" normalizeH="0" baseline="0" dirty="0">
                          <a:ln>
                            <a:noFill/>
                          </a:ln>
                          <a:solidFill>
                            <a:srgbClr val="FFFFFF"/>
                          </a:solidFill>
                          <a:effectLst/>
                          <a:latin typeface="Calibri"/>
                          <a:ea typeface="ＭＳ Ｐゴシック" pitchFamily="-65" charset="-128"/>
                          <a:cs typeface="Arial" charset="0"/>
                        </a:rPr>
                        <a:t> </a:t>
                      </a:r>
                      <a:endParaRPr kumimoji="0" lang="en-US" sz="2400" b="0" i="0" u="none" strike="noStrike" cap="none" normalizeH="0" baseline="0" dirty="0">
                        <a:ln>
                          <a:noFill/>
                        </a:ln>
                        <a:solidFill>
                          <a:srgbClr val="FFFFFF"/>
                        </a:solidFill>
                        <a:effectLst/>
                        <a:latin typeface="Arial" charset="0"/>
                        <a:ea typeface="ＭＳ Ｐゴシック" pitchFamily="-65" charset="-128"/>
                        <a:cs typeface="Arial" charset="0"/>
                      </a:endParaRPr>
                    </a:p>
                  </a:txBody>
                  <a:tcPr marL="9525" marR="9525" marT="9528" marB="0" anchor="b" horzOverflow="overflow">
                    <a:lnL>
                      <a:noFill/>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solid"/>
                      <a:round/>
                      <a:headEnd type="none" w="med" len="med"/>
                      <a:tailEnd type="none" w="med" len="med"/>
                    </a:lnB>
                    <a:lnTlToBr>
                      <a:noFill/>
                    </a:lnTlToBr>
                    <a:lnBlToTr>
                      <a:noFill/>
                    </a:lnBlToTr>
                    <a:solidFill>
                      <a:srgbClr val="006600"/>
                    </a:solidFill>
                  </a:tcPr>
                </a:tc>
                <a:extLst>
                  <a:ext uri="{0D108BD9-81ED-4DB2-BD59-A6C34878D82A}">
                    <a16:rowId xmlns:a16="http://schemas.microsoft.com/office/drawing/2014/main" val="10001"/>
                  </a:ext>
                </a:extLst>
              </a:tr>
            </a:tbl>
          </a:graphicData>
        </a:graphic>
      </p:graphicFrame>
      <p:sp>
        <p:nvSpPr>
          <p:cNvPr id="95245" name="Rectangle 15"/>
          <p:cNvSpPr>
            <a:spLocks noGrp="1" noChangeArrowheads="1"/>
          </p:cNvSpPr>
          <p:nvPr>
            <p:ph type="title"/>
          </p:nvPr>
        </p:nvSpPr>
        <p:spPr>
          <a:xfrm>
            <a:off x="1981200" y="609600"/>
            <a:ext cx="8229600" cy="1066800"/>
          </a:xfrm>
        </p:spPr>
        <p:txBody>
          <a:bodyPr/>
          <a:lstStyle/>
          <a:p>
            <a:r>
              <a:rPr lang="en-US" altLang="en-US" b="1" dirty="0"/>
              <a:t>Return on Total Assets</a:t>
            </a:r>
          </a:p>
        </p:txBody>
      </p:sp>
      <p:sp>
        <p:nvSpPr>
          <p:cNvPr id="20" name="Rectangle 2"/>
          <p:cNvSpPr>
            <a:spLocks noChangeArrowheads="1"/>
          </p:cNvSpPr>
          <p:nvPr/>
        </p:nvSpPr>
        <p:spPr bwMode="auto">
          <a:xfrm>
            <a:off x="2895600" y="4267201"/>
            <a:ext cx="6400800" cy="1196975"/>
          </a:xfrm>
          <a:prstGeom prst="rect">
            <a:avLst/>
          </a:prstGeom>
          <a:solidFill>
            <a:schemeClr val="bg2"/>
          </a:solidFill>
          <a:ln w="12700" cmpd="thinThick">
            <a:solidFill>
              <a:schemeClr val="accent3">
                <a:lumMod val="50000"/>
              </a:schemeClr>
            </a:solidFill>
            <a:miter lim="800000"/>
            <a:headEnd/>
            <a:tailEnd/>
          </a:ln>
          <a:effectLst>
            <a:outerShdw blurRad="50800" dist="38100" dir="2700000" algn="tl" rotWithShape="0">
              <a:prstClr val="black">
                <a:alpha val="40000"/>
              </a:prstClr>
            </a:outerShdw>
          </a:effectLst>
        </p:spPr>
        <p:txBody>
          <a:bodyPr lIns="90488" tIns="44450" rIns="90488" bIns="44450">
            <a:spAutoFit/>
          </a:bodyPr>
          <a:lstStyle/>
          <a:p>
            <a:pPr algn="ctr">
              <a:defRPr/>
            </a:pPr>
            <a:r>
              <a:rPr lang="en-US" sz="2400" dirty="0">
                <a:solidFill>
                  <a:schemeClr val="accent3">
                    <a:lumMod val="50000"/>
                  </a:schemeClr>
                </a:solidFill>
                <a:latin typeface="Arial" charset="0"/>
                <a:ea typeface="ＭＳ Ｐゴシック" pitchFamily="-108" charset="-128"/>
              </a:rPr>
              <a:t>Return on total assets measures how well assets have been employed by the company’s management.</a:t>
            </a:r>
          </a:p>
        </p:txBody>
      </p:sp>
      <p:sp>
        <p:nvSpPr>
          <p:cNvPr id="3" name="TextBox 2">
            <a:extLst>
              <a:ext uri="{FF2B5EF4-FFF2-40B4-BE49-F238E27FC236}">
                <a16:creationId xmlns:a16="http://schemas.microsoft.com/office/drawing/2014/main" id="{8DBB469C-A323-45B9-576A-1F80B72A0D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cSld>
  <p:clrMapOvr>
    <a:masterClrMapping/>
  </p:clrMapOvr>
  <p:transition>
    <p:wipe dir="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8" presetClass="entr" presetSubtype="6" fill="hold" nodeType="withEffect">
                                  <p:stCondLst>
                                    <p:cond delay="0"/>
                                  </p:stCondLst>
                                  <p:childTnLst>
                                    <p:set>
                                      <p:cBhvr>
                                        <p:cTn id="6" dur="1" fill="hold">
                                          <p:stCondLst>
                                            <p:cond delay="0"/>
                                          </p:stCondLst>
                                        </p:cTn>
                                        <p:tgtEl>
                                          <p:spTgt spid="51230"/>
                                        </p:tgtEl>
                                        <p:attrNameLst>
                                          <p:attrName>style.visibility</p:attrName>
                                        </p:attrNameLst>
                                      </p:cBhvr>
                                      <p:to>
                                        <p:strVal val="visible"/>
                                      </p:to>
                                    </p:set>
                                    <p:animEffect transition="in" filter="strips(downRight)">
                                      <p:cBhvr>
                                        <p:cTn id="7" dur="500"/>
                                        <p:tgtEl>
                                          <p:spTgt spid="51230"/>
                                        </p:tgtEl>
                                      </p:cBhvr>
                                    </p:animEffect>
                                  </p:childTnLst>
                                </p:cTn>
                              </p:par>
                            </p:childTnLst>
                          </p:cTn>
                        </p:par>
                        <p:par>
                          <p:cTn id="8" fill="hold" nodeType="afterGroup">
                            <p:stCondLst>
                              <p:cond delay="500"/>
                            </p:stCondLst>
                            <p:childTnLst>
                              <p:par>
                                <p:cTn id="9" presetID="9" presetClass="entr" presetSubtype="0" fill="hold" grpId="0" nodeType="afterEffect">
                                  <p:stCondLst>
                                    <p:cond delay="0"/>
                                  </p:stCondLst>
                                  <p:childTnLst>
                                    <p:set>
                                      <p:cBhvr>
                                        <p:cTn id="10" dur="1" fill="hold">
                                          <p:stCondLst>
                                            <p:cond delay="0"/>
                                          </p:stCondLst>
                                        </p:cTn>
                                        <p:tgtEl>
                                          <p:spTgt spid="20"/>
                                        </p:tgtEl>
                                        <p:attrNameLst>
                                          <p:attrName>style.visibility</p:attrName>
                                        </p:attrNameLst>
                                      </p:cBhvr>
                                      <p:to>
                                        <p:strVal val="visible"/>
                                      </p:to>
                                    </p:set>
                                    <p:animEffect transition="in" filter="dissolve">
                                      <p:cBhvr>
                                        <p:cTn id="11"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animBg="1"/>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87B49058-4FEB-56E9-BB57-AC98B86C3E92}"/>
              </a:ext>
            </a:extLst>
          </p:cNvPr>
          <p:cNvSpPr/>
          <p:nvPr/>
        </p:nvSpPr>
        <p:spPr>
          <a:xfrm>
            <a:off x="762000" y="64770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28002" name="Rectangle 2"/>
          <p:cNvSpPr>
            <a:spLocks noChangeArrowheads="1"/>
          </p:cNvSpPr>
          <p:nvPr/>
        </p:nvSpPr>
        <p:spPr bwMode="auto">
          <a:xfrm>
            <a:off x="2753478" y="2650959"/>
            <a:ext cx="2667000" cy="950913"/>
          </a:xfrm>
          <a:prstGeom prst="rect">
            <a:avLst/>
          </a:prstGeom>
          <a:solidFill>
            <a:schemeClr val="accent2">
              <a:lumMod val="20000"/>
              <a:lumOff val="80000"/>
            </a:schemeClr>
          </a:solidFill>
          <a:ln w="12700">
            <a:solidFill>
              <a:schemeClr val="tx1"/>
            </a:solidFill>
            <a:miter lim="800000"/>
            <a:headEnd/>
            <a:tailEnd/>
          </a:ln>
          <a:effectLst>
            <a:outerShdw blurRad="50800" dist="38100" dir="2700000" algn="tl" rotWithShape="0">
              <a:prstClr val="black">
                <a:alpha val="40000"/>
              </a:prstClr>
            </a:outerShdw>
          </a:effectLst>
        </p:spPr>
        <p:txBody>
          <a:bodyPr lIns="90488" tIns="44450" rIns="90488" bIns="44450">
            <a:spAutoFit/>
          </a:bodyPr>
          <a:lstStyle/>
          <a:p>
            <a:pPr algn="ctr">
              <a:spcBef>
                <a:spcPct val="50000"/>
              </a:spcBef>
              <a:defRPr/>
            </a:pPr>
            <a:r>
              <a:rPr lang="en-US" sz="2800" dirty="0">
                <a:solidFill>
                  <a:schemeClr val="accent2">
                    <a:lumMod val="50000"/>
                  </a:schemeClr>
                </a:solidFill>
                <a:latin typeface="Arial" charset="0"/>
                <a:ea typeface="ＭＳ Ｐゴシック" pitchFamily="-108" charset="-128"/>
              </a:rPr>
              <a:t>Price-Earnings Ratio</a:t>
            </a:r>
          </a:p>
        </p:txBody>
      </p:sp>
      <p:sp>
        <p:nvSpPr>
          <p:cNvPr id="128003" name="Rectangle 3"/>
          <p:cNvSpPr>
            <a:spLocks noChangeArrowheads="1"/>
          </p:cNvSpPr>
          <p:nvPr/>
        </p:nvSpPr>
        <p:spPr bwMode="auto">
          <a:xfrm>
            <a:off x="7010401" y="2650959"/>
            <a:ext cx="2238375" cy="950912"/>
          </a:xfrm>
          <a:prstGeom prst="rect">
            <a:avLst/>
          </a:prstGeom>
          <a:solidFill>
            <a:srgbClr val="F4F4A3"/>
          </a:solidFill>
          <a:ln w="12700">
            <a:solidFill>
              <a:schemeClr val="tx1"/>
            </a:solidFill>
            <a:miter lim="800000"/>
            <a:headEnd/>
            <a:tailEnd/>
          </a:ln>
          <a:effectLst>
            <a:outerShdw blurRad="50800" dist="38100" dir="2700000" algn="tl" rotWithShape="0">
              <a:prstClr val="black">
                <a:alpha val="40000"/>
              </a:prstClr>
            </a:outerShdw>
          </a:effectLst>
        </p:spPr>
        <p:txBody>
          <a:bodyPr lIns="90488" tIns="44450" rIns="90488" bIns="44450">
            <a:spAutoFit/>
          </a:bodyPr>
          <a:lstStyle/>
          <a:p>
            <a:pPr algn="ctr">
              <a:spcBef>
                <a:spcPct val="50000"/>
              </a:spcBef>
              <a:defRPr/>
            </a:pPr>
            <a:r>
              <a:rPr lang="en-US" sz="2800" dirty="0">
                <a:solidFill>
                  <a:schemeClr val="accent3">
                    <a:lumMod val="50000"/>
                  </a:schemeClr>
                </a:solidFill>
                <a:latin typeface="Arial" charset="0"/>
                <a:ea typeface="ＭＳ Ｐゴシック" pitchFamily="-108" charset="-128"/>
              </a:rPr>
              <a:t>Dividend Yield</a:t>
            </a:r>
          </a:p>
        </p:txBody>
      </p:sp>
      <p:sp>
        <p:nvSpPr>
          <p:cNvPr id="97284" name="Rectangle 4"/>
          <p:cNvSpPr>
            <a:spLocks noGrp="1" noChangeArrowheads="1"/>
          </p:cNvSpPr>
          <p:nvPr>
            <p:ph type="title"/>
          </p:nvPr>
        </p:nvSpPr>
        <p:spPr>
          <a:xfrm>
            <a:off x="1764631" y="983582"/>
            <a:ext cx="8229600" cy="1066800"/>
          </a:xfrm>
        </p:spPr>
        <p:txBody>
          <a:bodyPr/>
          <a:lstStyle/>
          <a:p>
            <a:r>
              <a:rPr lang="en-US" altLang="en-US" b="1" dirty="0"/>
              <a:t>Market Prospects</a:t>
            </a:r>
          </a:p>
        </p:txBody>
      </p:sp>
      <p:sp>
        <p:nvSpPr>
          <p:cNvPr id="3" name="TextBox 2">
            <a:extLst>
              <a:ext uri="{FF2B5EF4-FFF2-40B4-BE49-F238E27FC236}">
                <a16:creationId xmlns:a16="http://schemas.microsoft.com/office/drawing/2014/main" id="{D94919E3-8575-E133-1B34-311360105131}"/>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cSld>
  <p:clrMapOvr>
    <a:masterClrMapping/>
  </p:clrMapOvr>
  <p:transition>
    <p:dissolv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2" presetClass="entr" presetSubtype="1" fill="hold" grpId="0" nodeType="afterEffect">
                                  <p:stCondLst>
                                    <p:cond delay="0"/>
                                  </p:stCondLst>
                                  <p:childTnLst>
                                    <p:set>
                                      <p:cBhvr>
                                        <p:cTn id="6" dur="1" fill="hold">
                                          <p:stCondLst>
                                            <p:cond delay="0"/>
                                          </p:stCondLst>
                                        </p:cTn>
                                        <p:tgtEl>
                                          <p:spTgt spid="128002"/>
                                        </p:tgtEl>
                                        <p:attrNameLst>
                                          <p:attrName>style.visibility</p:attrName>
                                        </p:attrNameLst>
                                      </p:cBhvr>
                                      <p:to>
                                        <p:strVal val="visible"/>
                                      </p:to>
                                    </p:set>
                                    <p:animEffect transition="in" filter="slide(fromTop)">
                                      <p:cBhvr>
                                        <p:cTn id="7" dur="500"/>
                                        <p:tgtEl>
                                          <p:spTgt spid="128002"/>
                                        </p:tgtEl>
                                      </p:cBhvr>
                                    </p:animEffect>
                                  </p:childTnLst>
                                </p:cTn>
                              </p:par>
                            </p:childTnLst>
                          </p:cTn>
                        </p:par>
                        <p:par>
                          <p:cTn id="8" fill="hold" nodeType="afterGroup">
                            <p:stCondLst>
                              <p:cond delay="500"/>
                            </p:stCondLst>
                            <p:childTnLst>
                              <p:par>
                                <p:cTn id="9" presetID="12" presetClass="entr" presetSubtype="1" fill="hold" grpId="0" nodeType="afterEffect">
                                  <p:stCondLst>
                                    <p:cond delay="0"/>
                                  </p:stCondLst>
                                  <p:childTnLst>
                                    <p:set>
                                      <p:cBhvr>
                                        <p:cTn id="10" dur="1" fill="hold">
                                          <p:stCondLst>
                                            <p:cond delay="0"/>
                                          </p:stCondLst>
                                        </p:cTn>
                                        <p:tgtEl>
                                          <p:spTgt spid="128003"/>
                                        </p:tgtEl>
                                        <p:attrNameLst>
                                          <p:attrName>style.visibility</p:attrName>
                                        </p:attrNameLst>
                                      </p:cBhvr>
                                      <p:to>
                                        <p:strVal val="visible"/>
                                      </p:to>
                                    </p:set>
                                    <p:animEffect transition="in" filter="slide(fromTop)">
                                      <p:cBhvr>
                                        <p:cTn id="11" dur="500"/>
                                        <p:tgtEl>
                                          <p:spTgt spid="12800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8002" grpId="0" animBg="1" autoUpdateAnimBg="0"/>
      <p:bldP spid="128003" grpId="0" animBg="1" autoUpdateAnimBg="0"/>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E0A6177B-3764-2224-4DD3-AD3C3E408E5C}"/>
              </a:ext>
            </a:extLst>
          </p:cNvPr>
          <p:cNvSpPr/>
          <p:nvPr/>
        </p:nvSpPr>
        <p:spPr>
          <a:xfrm>
            <a:off x="762000" y="64770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98306" name="Rectangle 15"/>
          <p:cNvSpPr>
            <a:spLocks noGrp="1" noChangeArrowheads="1"/>
          </p:cNvSpPr>
          <p:nvPr>
            <p:ph type="title"/>
          </p:nvPr>
        </p:nvSpPr>
        <p:spPr>
          <a:xfrm>
            <a:off x="1981200" y="647700"/>
            <a:ext cx="8229600" cy="960438"/>
          </a:xfrm>
        </p:spPr>
        <p:txBody>
          <a:bodyPr/>
          <a:lstStyle/>
          <a:p>
            <a:r>
              <a:rPr lang="en-US" altLang="en-US" b="1" dirty="0"/>
              <a:t>Price-Earnings Ratio</a:t>
            </a:r>
          </a:p>
        </p:txBody>
      </p:sp>
      <p:graphicFrame>
        <p:nvGraphicFramePr>
          <p:cNvPr id="54290" name="Group 18"/>
          <p:cNvGraphicFramePr>
            <a:graphicFrameLocks noGrp="1"/>
          </p:cNvGraphicFramePr>
          <p:nvPr>
            <p:extLst>
              <p:ext uri="{D42A27DB-BD31-4B8C-83A1-F6EECF244321}">
                <p14:modId xmlns:p14="http://schemas.microsoft.com/office/powerpoint/2010/main" val="4194533037"/>
              </p:ext>
            </p:extLst>
          </p:nvPr>
        </p:nvGraphicFramePr>
        <p:xfrm>
          <a:off x="2171700" y="2080419"/>
          <a:ext cx="7848600" cy="838200"/>
        </p:xfrm>
        <a:graphic>
          <a:graphicData uri="http://schemas.openxmlformats.org/drawingml/2006/table">
            <a:tbl>
              <a:tblPr/>
              <a:tblGrid>
                <a:gridCol w="3124200">
                  <a:extLst>
                    <a:ext uri="{9D8B030D-6E8A-4147-A177-3AD203B41FA5}">
                      <a16:colId xmlns:a16="http://schemas.microsoft.com/office/drawing/2014/main" val="20000"/>
                    </a:ext>
                  </a:extLst>
                </a:gridCol>
                <a:gridCol w="4549775">
                  <a:extLst>
                    <a:ext uri="{9D8B030D-6E8A-4147-A177-3AD203B41FA5}">
                      <a16:colId xmlns:a16="http://schemas.microsoft.com/office/drawing/2014/main" val="20001"/>
                    </a:ext>
                  </a:extLst>
                </a:gridCol>
                <a:gridCol w="174625">
                  <a:extLst>
                    <a:ext uri="{9D8B030D-6E8A-4147-A177-3AD203B41FA5}">
                      <a16:colId xmlns:a16="http://schemas.microsoft.com/office/drawing/2014/main" val="20002"/>
                    </a:ext>
                  </a:extLst>
                </a:gridCol>
              </a:tblGrid>
              <a:tr h="419100">
                <a:tc rowSpan="2">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en-US" sz="2400" b="0" i="0" u="none" strike="noStrike" cap="none" normalizeH="0" baseline="0" dirty="0">
                          <a:ln>
                            <a:noFill/>
                          </a:ln>
                          <a:solidFill>
                            <a:srgbClr val="FFFFFF"/>
                          </a:solidFill>
                          <a:effectLst/>
                          <a:latin typeface="Arial" charset="0"/>
                          <a:ea typeface="ＭＳ Ｐゴシック" pitchFamily="-65" charset="-128"/>
                          <a:cs typeface="Arial" charset="0"/>
                        </a:rPr>
                        <a:t>Price-earnings ratio  =  </a:t>
                      </a:r>
                    </a:p>
                  </a:txBody>
                  <a:tcPr marL="9525" marR="9525" marT="9525" marB="0" anchor="ctr" horzOverflow="overflow">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3F3151"/>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2400" b="0" i="0" u="none" strike="noStrike" cap="none" normalizeH="0" baseline="0" dirty="0">
                          <a:ln>
                            <a:noFill/>
                          </a:ln>
                          <a:solidFill>
                            <a:srgbClr val="FFFFFF"/>
                          </a:solidFill>
                          <a:effectLst/>
                          <a:latin typeface="Arial" charset="0"/>
                          <a:ea typeface="ＭＳ Ｐゴシック" pitchFamily="-65" charset="-128"/>
                          <a:cs typeface="Arial" charset="0"/>
                        </a:rPr>
                        <a:t>Market price per common share</a:t>
                      </a:r>
                    </a:p>
                  </a:txBody>
                  <a:tcPr marL="9525" marR="9525" marT="9525" marB="0" anchor="b"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FFFFFF"/>
                      </a:solidFill>
                      <a:prstDash val="solid"/>
                      <a:round/>
                      <a:headEnd type="none" w="med" len="med"/>
                      <a:tailEnd type="none" w="med" len="med"/>
                    </a:lnB>
                    <a:lnTlToBr>
                      <a:noFill/>
                    </a:lnTlToBr>
                    <a:lnBlToTr>
                      <a:noFill/>
                    </a:lnBlToTr>
                    <a:solidFill>
                      <a:srgbClr val="3F3151"/>
                    </a:solidFill>
                  </a:tcPr>
                </a:tc>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2400" b="0" i="0" u="none" strike="noStrike" cap="none" normalizeH="0" baseline="0" dirty="0">
                          <a:ln>
                            <a:noFill/>
                          </a:ln>
                          <a:solidFill>
                            <a:srgbClr val="FFFFFF"/>
                          </a:solidFill>
                          <a:effectLst/>
                          <a:latin typeface="Calibri" pitchFamily="-107" charset="0"/>
                          <a:ea typeface="ＭＳ Ｐゴシック" pitchFamily="-65" charset="-128"/>
                          <a:cs typeface="Arial" charset="0"/>
                        </a:rPr>
                        <a:t> </a:t>
                      </a:r>
                    </a:p>
                  </a:txBody>
                  <a:tcPr marL="9525" marR="9525" marT="9525" marB="0" anchor="b" horzOverflow="overflow">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a:noFill/>
                    </a:lnB>
                    <a:lnTlToBr>
                      <a:noFill/>
                    </a:lnTlToBr>
                    <a:lnBlToTr>
                      <a:noFill/>
                    </a:lnBlToTr>
                    <a:solidFill>
                      <a:srgbClr val="3F3151"/>
                    </a:solidFill>
                  </a:tcPr>
                </a:tc>
                <a:extLst>
                  <a:ext uri="{0D108BD9-81ED-4DB2-BD59-A6C34878D82A}">
                    <a16:rowId xmlns:a16="http://schemas.microsoft.com/office/drawing/2014/main" val="10000"/>
                  </a:ext>
                </a:extLst>
              </a:tr>
              <a:tr h="419100">
                <a:tc vMerge="1">
                  <a:txBody>
                    <a:bodyPr/>
                    <a:lstStyle/>
                    <a:p>
                      <a:endParaRPr lang="en-US"/>
                    </a:p>
                  </a:txBody>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2400" b="0" i="0" u="none" strike="noStrike" cap="none" normalizeH="0" baseline="0" dirty="0">
                          <a:ln>
                            <a:noFill/>
                          </a:ln>
                          <a:solidFill>
                            <a:srgbClr val="FFFFFF"/>
                          </a:solidFill>
                          <a:effectLst/>
                          <a:latin typeface="Arial" charset="0"/>
                          <a:ea typeface="ＭＳ Ｐゴシック" pitchFamily="-65" charset="-128"/>
                          <a:cs typeface="Arial" charset="0"/>
                        </a:rPr>
                        <a:t>Earnings per share</a:t>
                      </a:r>
                    </a:p>
                  </a:txBody>
                  <a:tcPr marL="9525" marR="9525" marT="9525" marB="0" anchor="b" horzOverflow="overflow">
                    <a:lnL>
                      <a:noFill/>
                    </a:lnL>
                    <a:lnR>
                      <a:noFill/>
                    </a:lnR>
                    <a:lnT w="6350" cap="flat" cmpd="sng" algn="ctr">
                      <a:solidFill>
                        <a:srgbClr val="FFFFFF"/>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3F3151"/>
                    </a:solidFill>
                  </a:tcPr>
                </a:tc>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2400" b="0" i="0" u="none" strike="noStrike" cap="none" normalizeH="0" baseline="0" dirty="0">
                          <a:ln>
                            <a:noFill/>
                          </a:ln>
                          <a:solidFill>
                            <a:srgbClr val="FFFFFF"/>
                          </a:solidFill>
                          <a:effectLst/>
                          <a:latin typeface="Calibri" pitchFamily="-107" charset="0"/>
                          <a:ea typeface="ＭＳ Ｐゴシック" pitchFamily="-65" charset="-128"/>
                          <a:cs typeface="Arial" charset="0"/>
                        </a:rPr>
                        <a:t> </a:t>
                      </a:r>
                    </a:p>
                  </a:txBody>
                  <a:tcPr marL="9525" marR="9525" marT="9525" marB="0" anchor="b" horzOverflow="overflow">
                    <a:lnL>
                      <a:noFill/>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solid"/>
                      <a:round/>
                      <a:headEnd type="none" w="med" len="med"/>
                      <a:tailEnd type="none" w="med" len="med"/>
                    </a:lnB>
                    <a:lnTlToBr>
                      <a:noFill/>
                    </a:lnTlToBr>
                    <a:lnBlToTr>
                      <a:noFill/>
                    </a:lnBlToTr>
                    <a:solidFill>
                      <a:srgbClr val="3F3151"/>
                    </a:solidFill>
                  </a:tcPr>
                </a:tc>
                <a:extLst>
                  <a:ext uri="{0D108BD9-81ED-4DB2-BD59-A6C34878D82A}">
                    <a16:rowId xmlns:a16="http://schemas.microsoft.com/office/drawing/2014/main" val="10001"/>
                  </a:ext>
                </a:extLst>
              </a:tr>
            </a:tbl>
          </a:graphicData>
        </a:graphic>
      </p:graphicFrame>
      <p:sp>
        <p:nvSpPr>
          <p:cNvPr id="18" name="Rectangle 2"/>
          <p:cNvSpPr>
            <a:spLocks noChangeArrowheads="1"/>
          </p:cNvSpPr>
          <p:nvPr/>
        </p:nvSpPr>
        <p:spPr bwMode="auto">
          <a:xfrm>
            <a:off x="2705100" y="3390900"/>
            <a:ext cx="6781800" cy="1562100"/>
          </a:xfrm>
          <a:prstGeom prst="rect">
            <a:avLst/>
          </a:prstGeom>
          <a:solidFill>
            <a:schemeClr val="bg2"/>
          </a:solidFill>
          <a:ln w="12700" cmpd="thinThick">
            <a:solidFill>
              <a:schemeClr val="accent3">
                <a:lumMod val="50000"/>
              </a:schemeClr>
            </a:solidFill>
            <a:miter lim="800000"/>
            <a:headEnd/>
            <a:tailEnd/>
          </a:ln>
          <a:effectLst>
            <a:outerShdw blurRad="50800" dist="38100" dir="2700000" algn="tl" rotWithShape="0">
              <a:prstClr val="black">
                <a:alpha val="40000"/>
              </a:prstClr>
            </a:outerShdw>
          </a:effectLst>
        </p:spPr>
        <p:txBody>
          <a:bodyPr lIns="90488" tIns="44450" rIns="90488" bIns="44450">
            <a:spAutoFit/>
          </a:bodyPr>
          <a:lstStyle/>
          <a:p>
            <a:pPr algn="ctr">
              <a:defRPr/>
            </a:pPr>
            <a:r>
              <a:rPr lang="en-US" sz="2400" dirty="0">
                <a:solidFill>
                  <a:schemeClr val="accent3">
                    <a:lumMod val="50000"/>
                  </a:schemeClr>
                </a:solidFill>
                <a:latin typeface="Arial" charset="0"/>
                <a:ea typeface="ＭＳ Ｐゴシック" pitchFamily="-108" charset="-128"/>
              </a:rPr>
              <a:t>This measure is often used by investors as a general guideline in gauging stock values. Generally, the higher the price-earnings ratio, the more opportunity a company has for growth.</a:t>
            </a:r>
          </a:p>
        </p:txBody>
      </p:sp>
      <p:sp>
        <p:nvSpPr>
          <p:cNvPr id="3" name="TextBox 2">
            <a:extLst>
              <a:ext uri="{FF2B5EF4-FFF2-40B4-BE49-F238E27FC236}">
                <a16:creationId xmlns:a16="http://schemas.microsoft.com/office/drawing/2014/main" id="{B3AFDD7D-9348-F2F2-3A39-32185077E398}"/>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cSld>
  <p:clrMapOvr>
    <a:masterClrMapping/>
  </p:clrMapOvr>
  <p:transition>
    <p:wipe dir="d"/>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afterEffect">
                                  <p:stCondLst>
                                    <p:cond delay="0"/>
                                  </p:stCondLst>
                                  <p:childTnLst>
                                    <p:set>
                                      <p:cBhvr>
                                        <p:cTn id="6" dur="1" fill="hold">
                                          <p:stCondLst>
                                            <p:cond delay="0"/>
                                          </p:stCondLst>
                                        </p:cTn>
                                        <p:tgtEl>
                                          <p:spTgt spid="18"/>
                                        </p:tgtEl>
                                        <p:attrNameLst>
                                          <p:attrName>style.visibility</p:attrName>
                                        </p:attrNameLst>
                                      </p:cBhvr>
                                      <p:to>
                                        <p:strVal val="visible"/>
                                      </p:to>
                                    </p:set>
                                    <p:animEffect transition="in" filter="dissolve">
                                      <p:cBhvr>
                                        <p:cTn id="7"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animBg="1"/>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E16B7E1C-2755-3EF0-AF40-135CECB2C820}"/>
              </a:ext>
            </a:extLst>
          </p:cNvPr>
          <p:cNvSpPr/>
          <p:nvPr/>
        </p:nvSpPr>
        <p:spPr>
          <a:xfrm>
            <a:off x="762000" y="64770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99330" name="Rectangle 14"/>
          <p:cNvSpPr>
            <a:spLocks noGrp="1" noChangeArrowheads="1"/>
          </p:cNvSpPr>
          <p:nvPr>
            <p:ph type="title"/>
          </p:nvPr>
        </p:nvSpPr>
        <p:spPr>
          <a:xfrm>
            <a:off x="1981200" y="533400"/>
            <a:ext cx="8229600" cy="990600"/>
          </a:xfrm>
        </p:spPr>
        <p:txBody>
          <a:bodyPr/>
          <a:lstStyle/>
          <a:p>
            <a:r>
              <a:rPr lang="en-US" altLang="en-US" b="1" dirty="0"/>
              <a:t>Dividend Yield</a:t>
            </a:r>
          </a:p>
        </p:txBody>
      </p:sp>
      <p:graphicFrame>
        <p:nvGraphicFramePr>
          <p:cNvPr id="55314" name="Group 18"/>
          <p:cNvGraphicFramePr>
            <a:graphicFrameLocks noGrp="1"/>
          </p:cNvGraphicFramePr>
          <p:nvPr/>
        </p:nvGraphicFramePr>
        <p:xfrm>
          <a:off x="1676400" y="1752600"/>
          <a:ext cx="8610600" cy="873126"/>
        </p:xfrm>
        <a:graphic>
          <a:graphicData uri="http://schemas.openxmlformats.org/drawingml/2006/table">
            <a:tbl>
              <a:tblPr/>
              <a:tblGrid>
                <a:gridCol w="3160713">
                  <a:extLst>
                    <a:ext uri="{9D8B030D-6E8A-4147-A177-3AD203B41FA5}">
                      <a16:colId xmlns:a16="http://schemas.microsoft.com/office/drawing/2014/main" val="20000"/>
                    </a:ext>
                  </a:extLst>
                </a:gridCol>
                <a:gridCol w="5246687">
                  <a:extLst>
                    <a:ext uri="{9D8B030D-6E8A-4147-A177-3AD203B41FA5}">
                      <a16:colId xmlns:a16="http://schemas.microsoft.com/office/drawing/2014/main" val="20001"/>
                    </a:ext>
                  </a:extLst>
                </a:gridCol>
                <a:gridCol w="203200">
                  <a:extLst>
                    <a:ext uri="{9D8B030D-6E8A-4147-A177-3AD203B41FA5}">
                      <a16:colId xmlns:a16="http://schemas.microsoft.com/office/drawing/2014/main" val="20002"/>
                    </a:ext>
                  </a:extLst>
                </a:gridCol>
              </a:tblGrid>
              <a:tr h="436563">
                <a:tc rowSpan="2">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en-US" sz="2800" b="0" i="0" u="none" strike="noStrike" cap="none" normalizeH="0" baseline="0" dirty="0">
                          <a:ln>
                            <a:noFill/>
                          </a:ln>
                          <a:solidFill>
                            <a:srgbClr val="FFFFFF"/>
                          </a:solidFill>
                          <a:effectLst/>
                          <a:latin typeface="Arial" charset="0"/>
                          <a:ea typeface="ＭＳ Ｐゴシック" pitchFamily="-65" charset="-128"/>
                          <a:cs typeface="Arial" charset="0"/>
                        </a:rPr>
                        <a:t>Dividend yield  =  </a:t>
                      </a:r>
                    </a:p>
                  </a:txBody>
                  <a:tcPr marL="9525" marR="9525" marT="9532" marB="0" anchor="ctr" horzOverflow="overflow">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3F3151"/>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2800" b="0" i="0" u="none" strike="noStrike" cap="none" normalizeH="0" baseline="0" dirty="0">
                          <a:ln>
                            <a:noFill/>
                          </a:ln>
                          <a:solidFill>
                            <a:srgbClr val="FFFFFF"/>
                          </a:solidFill>
                          <a:effectLst/>
                          <a:latin typeface="Arial" charset="0"/>
                          <a:ea typeface="ＭＳ Ｐゴシック" pitchFamily="-65" charset="-128"/>
                          <a:cs typeface="Arial" charset="0"/>
                        </a:rPr>
                        <a:t>Annual cash dividends per share</a:t>
                      </a:r>
                    </a:p>
                  </a:txBody>
                  <a:tcPr marL="9525" marR="9525" marT="9532" marB="0" anchor="b"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FFFFFF"/>
                      </a:solidFill>
                      <a:prstDash val="solid"/>
                      <a:round/>
                      <a:headEnd type="none" w="med" len="med"/>
                      <a:tailEnd type="none" w="med" len="med"/>
                    </a:lnB>
                    <a:lnTlToBr>
                      <a:noFill/>
                    </a:lnTlToBr>
                    <a:lnBlToTr>
                      <a:noFill/>
                    </a:lnBlToTr>
                    <a:solidFill>
                      <a:srgbClr val="3F3151"/>
                    </a:solidFill>
                  </a:tcPr>
                </a:tc>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2800" b="0" i="0" u="none" strike="noStrike" cap="none" normalizeH="0" baseline="0" dirty="0">
                          <a:ln>
                            <a:noFill/>
                          </a:ln>
                          <a:solidFill>
                            <a:srgbClr val="FFFFFF"/>
                          </a:solidFill>
                          <a:effectLst/>
                          <a:latin typeface="Calibri" pitchFamily="-107" charset="0"/>
                          <a:ea typeface="ＭＳ Ｐゴシック" pitchFamily="-65" charset="-128"/>
                          <a:cs typeface="Arial" charset="0"/>
                        </a:rPr>
                        <a:t> </a:t>
                      </a:r>
                    </a:p>
                  </a:txBody>
                  <a:tcPr marL="9525" marR="9525" marT="9532" marB="0" anchor="b" horzOverflow="overflow">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a:noFill/>
                    </a:lnB>
                    <a:lnTlToBr>
                      <a:noFill/>
                    </a:lnTlToBr>
                    <a:lnBlToTr>
                      <a:noFill/>
                    </a:lnBlToTr>
                    <a:solidFill>
                      <a:srgbClr val="3F3151"/>
                    </a:solidFill>
                  </a:tcPr>
                </a:tc>
                <a:extLst>
                  <a:ext uri="{0D108BD9-81ED-4DB2-BD59-A6C34878D82A}">
                    <a16:rowId xmlns:a16="http://schemas.microsoft.com/office/drawing/2014/main" val="10000"/>
                  </a:ext>
                </a:extLst>
              </a:tr>
              <a:tr h="436563">
                <a:tc vMerge="1">
                  <a:txBody>
                    <a:bodyPr/>
                    <a:lstStyle/>
                    <a:p>
                      <a:endParaRPr lang="en-US"/>
                    </a:p>
                  </a:txBody>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2800" b="0" i="0" u="none" strike="noStrike" cap="none" normalizeH="0" baseline="0" dirty="0">
                          <a:ln>
                            <a:noFill/>
                          </a:ln>
                          <a:solidFill>
                            <a:srgbClr val="FFFFFF"/>
                          </a:solidFill>
                          <a:effectLst/>
                          <a:latin typeface="Arial" charset="0"/>
                          <a:ea typeface="ＭＳ Ｐゴシック" pitchFamily="-65" charset="-128"/>
                          <a:cs typeface="Arial" charset="0"/>
                        </a:rPr>
                        <a:t>Market price per share</a:t>
                      </a:r>
                    </a:p>
                  </a:txBody>
                  <a:tcPr marL="9525" marR="9525" marT="9532" marB="0" anchor="b" horzOverflow="overflow">
                    <a:lnL>
                      <a:noFill/>
                    </a:lnL>
                    <a:lnR>
                      <a:noFill/>
                    </a:lnR>
                    <a:lnT w="6350" cap="flat" cmpd="sng" algn="ctr">
                      <a:solidFill>
                        <a:srgbClr val="FFFFFF"/>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3F3151"/>
                    </a:solidFill>
                  </a:tcPr>
                </a:tc>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2800" b="0" i="0" u="none" strike="noStrike" cap="none" normalizeH="0" baseline="0" dirty="0">
                          <a:ln>
                            <a:noFill/>
                          </a:ln>
                          <a:solidFill>
                            <a:srgbClr val="FFFFFF"/>
                          </a:solidFill>
                          <a:effectLst/>
                          <a:latin typeface="Calibri" pitchFamily="-107" charset="0"/>
                          <a:ea typeface="ＭＳ Ｐゴシック" pitchFamily="-65" charset="-128"/>
                          <a:cs typeface="Arial" charset="0"/>
                        </a:rPr>
                        <a:t> </a:t>
                      </a:r>
                    </a:p>
                  </a:txBody>
                  <a:tcPr marL="9525" marR="9525" marT="9532" marB="0" anchor="b" horzOverflow="overflow">
                    <a:lnL>
                      <a:noFill/>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solid"/>
                      <a:round/>
                      <a:headEnd type="none" w="med" len="med"/>
                      <a:tailEnd type="none" w="med" len="med"/>
                    </a:lnB>
                    <a:lnTlToBr>
                      <a:noFill/>
                    </a:lnTlToBr>
                    <a:lnBlToTr>
                      <a:noFill/>
                    </a:lnBlToTr>
                    <a:solidFill>
                      <a:srgbClr val="3F3151"/>
                    </a:solidFill>
                  </a:tcPr>
                </a:tc>
                <a:extLst>
                  <a:ext uri="{0D108BD9-81ED-4DB2-BD59-A6C34878D82A}">
                    <a16:rowId xmlns:a16="http://schemas.microsoft.com/office/drawing/2014/main" val="10001"/>
                  </a:ext>
                </a:extLst>
              </a:tr>
            </a:tbl>
          </a:graphicData>
        </a:graphic>
      </p:graphicFrame>
      <p:sp>
        <p:nvSpPr>
          <p:cNvPr id="17" name="Rectangle 2"/>
          <p:cNvSpPr>
            <a:spLocks noChangeArrowheads="1"/>
          </p:cNvSpPr>
          <p:nvPr/>
        </p:nvSpPr>
        <p:spPr bwMode="auto">
          <a:xfrm>
            <a:off x="2667000" y="3048001"/>
            <a:ext cx="6781800" cy="1196975"/>
          </a:xfrm>
          <a:prstGeom prst="rect">
            <a:avLst/>
          </a:prstGeom>
          <a:solidFill>
            <a:schemeClr val="bg2"/>
          </a:solidFill>
          <a:ln w="12700" cmpd="thinThick">
            <a:solidFill>
              <a:schemeClr val="accent3">
                <a:lumMod val="50000"/>
              </a:schemeClr>
            </a:solidFill>
            <a:miter lim="800000"/>
            <a:headEnd/>
            <a:tailEnd/>
          </a:ln>
          <a:effectLst>
            <a:outerShdw blurRad="50800" dist="38100" dir="2700000" algn="tl" rotWithShape="0">
              <a:prstClr val="black">
                <a:alpha val="40000"/>
              </a:prstClr>
            </a:outerShdw>
          </a:effectLst>
        </p:spPr>
        <p:txBody>
          <a:bodyPr lIns="90488" tIns="44450" rIns="90488" bIns="44450">
            <a:spAutoFit/>
          </a:bodyPr>
          <a:lstStyle/>
          <a:p>
            <a:pPr algn="ctr">
              <a:defRPr/>
            </a:pPr>
            <a:r>
              <a:rPr lang="en-US" sz="2400" dirty="0">
                <a:solidFill>
                  <a:schemeClr val="accent3">
                    <a:lumMod val="50000"/>
                  </a:schemeClr>
                </a:solidFill>
                <a:latin typeface="Arial" charset="0"/>
                <a:ea typeface="ＭＳ Ｐゴシック" pitchFamily="-108" charset="-128"/>
              </a:rPr>
              <a:t>This ratio identifies the return, in terms of cash dividends, on the current market price per share of the company’s common stock.</a:t>
            </a:r>
          </a:p>
        </p:txBody>
      </p:sp>
      <p:sp>
        <p:nvSpPr>
          <p:cNvPr id="3" name="TextBox 2">
            <a:extLst>
              <a:ext uri="{FF2B5EF4-FFF2-40B4-BE49-F238E27FC236}">
                <a16:creationId xmlns:a16="http://schemas.microsoft.com/office/drawing/2014/main" id="{797278AE-8644-E82F-5326-C769A8AE101C}"/>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cSld>
  <p:clrMapOvr>
    <a:masterClrMapping/>
  </p:clrMapOvr>
  <p:transition>
    <p:pull dir="rd"/>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after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dissolve">
                                      <p:cBhvr>
                                        <p:cTn id="7"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951F0710-3532-D1B2-85D4-291EC5F9FC5E}"/>
              </a:ext>
            </a:extLst>
          </p:cNvPr>
          <p:cNvSpPr/>
          <p:nvPr/>
        </p:nvSpPr>
        <p:spPr>
          <a:xfrm>
            <a:off x="762000" y="64770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00354" name="Title 1"/>
          <p:cNvSpPr>
            <a:spLocks noGrp="1"/>
          </p:cNvSpPr>
          <p:nvPr>
            <p:ph type="title"/>
          </p:nvPr>
        </p:nvSpPr>
        <p:spPr>
          <a:xfrm>
            <a:off x="858520" y="1508091"/>
            <a:ext cx="8229600" cy="838200"/>
          </a:xfrm>
        </p:spPr>
        <p:txBody>
          <a:bodyPr>
            <a:normAutofit fontScale="90000"/>
          </a:bodyPr>
          <a:lstStyle/>
          <a:p>
            <a:r>
              <a:rPr lang="en-US" altLang="en-US" b="1" dirty="0"/>
              <a:t>Summary of </a:t>
            </a:r>
            <a:br>
              <a:rPr lang="en-US" altLang="en-US" b="1" dirty="0"/>
            </a:br>
            <a:r>
              <a:rPr lang="en-US" altLang="en-US" b="1" dirty="0"/>
              <a:t>Ratios</a:t>
            </a:r>
          </a:p>
        </p:txBody>
      </p:sp>
      <p:pic>
        <p:nvPicPr>
          <p:cNvPr id="107522" name="Picture 2"/>
          <p:cNvPicPr>
            <a:picLocks noChangeAspect="1" noChangeArrowheads="1"/>
          </p:cNvPicPr>
          <p:nvPr/>
        </p:nvPicPr>
        <p:blipFill>
          <a:blip r:embed="rId3" cstate="print"/>
          <a:srcRect/>
          <a:stretch>
            <a:fillRect/>
          </a:stretch>
        </p:blipFill>
        <p:spPr bwMode="auto">
          <a:xfrm>
            <a:off x="4267200" y="976630"/>
            <a:ext cx="7162800" cy="5410200"/>
          </a:xfrm>
          <a:prstGeom prst="rect">
            <a:avLst/>
          </a:prstGeom>
          <a:noFill/>
          <a:ln w="9525">
            <a:solidFill>
              <a:schemeClr val="tx2">
                <a:lumMod val="75000"/>
              </a:schemeClr>
            </a:solidFill>
            <a:miter lim="800000"/>
            <a:headEnd/>
            <a:tailEnd/>
          </a:ln>
        </p:spPr>
      </p:pic>
      <p:sp>
        <p:nvSpPr>
          <p:cNvPr id="3" name="TextBox 2">
            <a:extLst>
              <a:ext uri="{FF2B5EF4-FFF2-40B4-BE49-F238E27FC236}">
                <a16:creationId xmlns:a16="http://schemas.microsoft.com/office/drawing/2014/main" id="{2DFE4804-FC77-F130-7311-F93762BE31CA}"/>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cSld>
  <p:clrMapOvr>
    <a:masterClrMapping/>
  </p:clrMapOvr>
  <p:transition>
    <p:dissolv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 presetClass="entr" presetSubtype="10" fill="hold" nodeType="afterEffect">
                                  <p:stCondLst>
                                    <p:cond delay="500"/>
                                  </p:stCondLst>
                                  <p:childTnLst>
                                    <p:set>
                                      <p:cBhvr>
                                        <p:cTn id="6" dur="1" fill="hold">
                                          <p:stCondLst>
                                            <p:cond delay="0"/>
                                          </p:stCondLst>
                                        </p:cTn>
                                        <p:tgtEl>
                                          <p:spTgt spid="107522"/>
                                        </p:tgtEl>
                                        <p:attrNameLst>
                                          <p:attrName>style.visibility</p:attrName>
                                        </p:attrNameLst>
                                      </p:cBhvr>
                                      <p:to>
                                        <p:strVal val="visible"/>
                                      </p:to>
                                    </p:set>
                                    <p:animEffect transition="in" filter="checkerboard(across)">
                                      <p:cBhvr>
                                        <p:cTn id="7" dur="500"/>
                                        <p:tgtEl>
                                          <p:spTgt spid="1075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67466" y="485415"/>
            <a:ext cx="2758843" cy="753090"/>
          </a:xfrm>
          <a:prstGeom prst="rect">
            <a:avLst/>
          </a:prstGeom>
        </p:spPr>
      </p:pic>
      <p:pic>
        <p:nvPicPr>
          <p:cNvPr id="4" name="Picture 3">
            <a:extLst>
              <a:ext uri="{FF2B5EF4-FFF2-40B4-BE49-F238E27FC236}">
                <a16:creationId xmlns:a16="http://schemas.microsoft.com/office/drawing/2014/main" id="{B4F11E07-4264-8495-2858-4C5FEEEE25D0}"/>
              </a:ext>
            </a:extLst>
          </p:cNvPr>
          <p:cNvPicPr>
            <a:picLocks noChangeAspect="1"/>
          </p:cNvPicPr>
          <p:nvPr/>
        </p:nvPicPr>
        <p:blipFill>
          <a:blip r:embed="rId7">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10" name="TextBox 9">
            <a:extLst>
              <a:ext uri="{FF2B5EF4-FFF2-40B4-BE49-F238E27FC236}">
                <a16:creationId xmlns:a16="http://schemas.microsoft.com/office/drawing/2014/main" id="{2C2209B7-A564-4A7C-687E-49DE198161B1}"/>
              </a:ext>
            </a:extLst>
          </p:cNvPr>
          <p:cNvSpPr txBox="1"/>
          <p:nvPr/>
        </p:nvSpPr>
        <p:spPr>
          <a:xfrm>
            <a:off x="534381" y="5945200"/>
            <a:ext cx="4524565" cy="707886"/>
          </a:xfrm>
          <a:prstGeom prst="rect">
            <a:avLst/>
          </a:prstGeom>
          <a:noFill/>
        </p:spPr>
        <p:txBody>
          <a:bodyPr wrap="square" rtlCol="0">
            <a:spAutoFit/>
          </a:bodyPr>
          <a:lstStyle/>
          <a:p>
            <a:r>
              <a:rPr lang="en-US" sz="4000" b="1" dirty="0">
                <a:solidFill>
                  <a:schemeClr val="bg1"/>
                </a:solidFill>
                <a:latin typeface="Times New Roman" panose="02020603050405020304" pitchFamily="18" charset="0"/>
                <a:cs typeface="Times New Roman" panose="02020603050405020304" pitchFamily="18" charset="0"/>
              </a:rPr>
              <a:t>Thank You</a:t>
            </a:r>
          </a:p>
        </p:txBody>
      </p:sp>
      <p:sp>
        <p:nvSpPr>
          <p:cNvPr id="6" name="Rectangle 5">
            <a:extLst>
              <a:ext uri="{FF2B5EF4-FFF2-40B4-BE49-F238E27FC236}">
                <a16:creationId xmlns:a16="http://schemas.microsoft.com/office/drawing/2014/main" id="{CBD73658-9ED2-5C09-E85C-0C090C5E47C3}"/>
              </a:ext>
            </a:extLst>
          </p:cNvPr>
          <p:cNvSpPr/>
          <p:nvPr/>
        </p:nvSpPr>
        <p:spPr>
          <a:xfrm>
            <a:off x="1340017" y="1410088"/>
            <a:ext cx="9661358" cy="4312207"/>
          </a:xfrm>
          <a:custGeom>
            <a:avLst/>
            <a:gdLst>
              <a:gd name="connsiteX0" fmla="*/ 0 w 10096121"/>
              <a:gd name="connsiteY0" fmla="*/ 0 h 4414561"/>
              <a:gd name="connsiteX1" fmla="*/ 10096121 w 10096121"/>
              <a:gd name="connsiteY1" fmla="*/ 0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76200 w 10096121"/>
              <a:gd name="connsiteY3" fmla="*/ 4366936 h 4414561"/>
              <a:gd name="connsiteX4" fmla="*/ 0 w 10096121"/>
              <a:gd name="connsiteY4" fmla="*/ 0 h 4414561"/>
              <a:gd name="connsiteX0" fmla="*/ 0 w 10286621"/>
              <a:gd name="connsiteY0" fmla="*/ 0 h 4385986"/>
              <a:gd name="connsiteX1" fmla="*/ 10115171 w 10286621"/>
              <a:gd name="connsiteY1" fmla="*/ 152400 h 4385986"/>
              <a:gd name="connsiteX2" fmla="*/ 10286621 w 10286621"/>
              <a:gd name="connsiteY2" fmla="*/ 4385986 h 4385986"/>
              <a:gd name="connsiteX3" fmla="*/ 266700 w 10286621"/>
              <a:gd name="connsiteY3" fmla="*/ 4338361 h 4385986"/>
              <a:gd name="connsiteX4" fmla="*/ 0 w 10286621"/>
              <a:gd name="connsiteY4" fmla="*/ 0 h 4385986"/>
              <a:gd name="connsiteX0" fmla="*/ 0 w 10286621"/>
              <a:gd name="connsiteY0" fmla="*/ 0 h 4385986"/>
              <a:gd name="connsiteX1" fmla="*/ 10115171 w 10286621"/>
              <a:gd name="connsiteY1" fmla="*/ 152400 h 4385986"/>
              <a:gd name="connsiteX2" fmla="*/ 10286621 w 10286621"/>
              <a:gd name="connsiteY2" fmla="*/ 4385986 h 4385986"/>
              <a:gd name="connsiteX3" fmla="*/ 333375 w 10286621"/>
              <a:gd name="connsiteY3" fmla="*/ 4138336 h 4385986"/>
              <a:gd name="connsiteX4" fmla="*/ 0 w 10286621"/>
              <a:gd name="connsiteY4" fmla="*/ 0 h 4385986"/>
              <a:gd name="connsiteX0" fmla="*/ 0 w 10324721"/>
              <a:gd name="connsiteY0" fmla="*/ 0 h 4385986"/>
              <a:gd name="connsiteX1" fmla="*/ 10153271 w 10324721"/>
              <a:gd name="connsiteY1" fmla="*/ 152400 h 4385986"/>
              <a:gd name="connsiteX2" fmla="*/ 10324721 w 10324721"/>
              <a:gd name="connsiteY2" fmla="*/ 4385986 h 4385986"/>
              <a:gd name="connsiteX3" fmla="*/ 371475 w 10324721"/>
              <a:gd name="connsiteY3" fmla="*/ 4138336 h 4385986"/>
              <a:gd name="connsiteX4" fmla="*/ 0 w 10324721"/>
              <a:gd name="connsiteY4" fmla="*/ 0 h 4385986"/>
              <a:gd name="connsiteX0" fmla="*/ 0 w 10296146"/>
              <a:gd name="connsiteY0" fmla="*/ 0 h 4138336"/>
              <a:gd name="connsiteX1" fmla="*/ 10153271 w 10296146"/>
              <a:gd name="connsiteY1" fmla="*/ 152400 h 4138336"/>
              <a:gd name="connsiteX2" fmla="*/ 10296146 w 10296146"/>
              <a:gd name="connsiteY2" fmla="*/ 4138336 h 4138336"/>
              <a:gd name="connsiteX3" fmla="*/ 371475 w 10296146"/>
              <a:gd name="connsiteY3" fmla="*/ 4138336 h 4138336"/>
              <a:gd name="connsiteX4" fmla="*/ 0 w 10296146"/>
              <a:gd name="connsiteY4" fmla="*/ 0 h 4138336"/>
              <a:gd name="connsiteX0" fmla="*/ 0 w 10296146"/>
              <a:gd name="connsiteY0" fmla="*/ 0 h 4405036"/>
              <a:gd name="connsiteX1" fmla="*/ 10153271 w 10296146"/>
              <a:gd name="connsiteY1" fmla="*/ 152400 h 4405036"/>
              <a:gd name="connsiteX2" fmla="*/ 10296146 w 10296146"/>
              <a:gd name="connsiteY2" fmla="*/ 4138336 h 4405036"/>
              <a:gd name="connsiteX3" fmla="*/ 438150 w 10296146"/>
              <a:gd name="connsiteY3" fmla="*/ 4405036 h 4405036"/>
              <a:gd name="connsiteX4" fmla="*/ 0 w 10296146"/>
              <a:gd name="connsiteY4" fmla="*/ 0 h 4405036"/>
              <a:gd name="connsiteX0" fmla="*/ 0 w 10296146"/>
              <a:gd name="connsiteY0" fmla="*/ 190500 h 4595536"/>
              <a:gd name="connsiteX1" fmla="*/ 9886571 w 10296146"/>
              <a:gd name="connsiteY1" fmla="*/ 0 h 4595536"/>
              <a:gd name="connsiteX2" fmla="*/ 10296146 w 10296146"/>
              <a:gd name="connsiteY2" fmla="*/ 4328836 h 4595536"/>
              <a:gd name="connsiteX3" fmla="*/ 438150 w 10296146"/>
              <a:gd name="connsiteY3" fmla="*/ 4595536 h 4595536"/>
              <a:gd name="connsiteX4" fmla="*/ 0 w 10296146"/>
              <a:gd name="connsiteY4" fmla="*/ 190500 h 45955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96146" h="4595536">
                <a:moveTo>
                  <a:pt x="0" y="190500"/>
                </a:moveTo>
                <a:lnTo>
                  <a:pt x="9886571" y="0"/>
                </a:lnTo>
                <a:lnTo>
                  <a:pt x="10296146" y="4328836"/>
                </a:lnTo>
                <a:lnTo>
                  <a:pt x="438150" y="4595536"/>
                </a:lnTo>
                <a:lnTo>
                  <a:pt x="0" y="1905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5" name="Rectangle 4">
            <a:extLst>
              <a:ext uri="{FF2B5EF4-FFF2-40B4-BE49-F238E27FC236}">
                <a16:creationId xmlns:a16="http://schemas.microsoft.com/office/drawing/2014/main" id="{121B20AF-04F0-22A2-15B6-B1C1AE520C9F}"/>
              </a:ext>
            </a:extLst>
          </p:cNvPr>
          <p:cNvSpPr/>
          <p:nvPr/>
        </p:nvSpPr>
        <p:spPr>
          <a:xfrm>
            <a:off x="1468709" y="1526062"/>
            <a:ext cx="9473666" cy="4142390"/>
          </a:xfrm>
          <a:prstGeom prst="rect">
            <a:avLst/>
          </a:prstGeom>
          <a:blipFill dpi="0" rotWithShape="1">
            <a:blip r:embed="rId8"/>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680</TotalTime>
  <Words>6062</Words>
  <Application>Microsoft Macintosh PowerPoint</Application>
  <PresentationFormat>Widescreen</PresentationFormat>
  <Paragraphs>475</Paragraphs>
  <Slides>49</Slides>
  <Notes>47</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49</vt:i4>
      </vt:variant>
    </vt:vector>
  </HeadingPairs>
  <TitlesOfParts>
    <vt:vector size="55" baseType="lpstr">
      <vt:lpstr>Arial</vt:lpstr>
      <vt:lpstr>Calibri</vt:lpstr>
      <vt:lpstr>Calibri Light</vt:lpstr>
      <vt:lpstr>Times New Roman</vt:lpstr>
      <vt:lpstr>Wingdings</vt:lpstr>
      <vt:lpstr>Office Theme</vt:lpstr>
      <vt:lpstr>PowerPoint Presentation</vt:lpstr>
      <vt:lpstr>PowerPoint Presentation</vt:lpstr>
      <vt:lpstr>PowerPoint Presentation</vt:lpstr>
      <vt:lpstr>    Explain the purpose and identify the building blocks of analysis. </vt:lpstr>
      <vt:lpstr>Basics of Analysis</vt:lpstr>
      <vt:lpstr>Basics of Analysis</vt:lpstr>
      <vt:lpstr>Basics of Analysis</vt:lpstr>
      <vt:lpstr>Building Blocks of Analysis</vt:lpstr>
      <vt:lpstr>Information for Analysis</vt:lpstr>
      <vt:lpstr>    Describe standards for comparisons in analysis.   </vt:lpstr>
      <vt:lpstr>Standards for Comparison</vt:lpstr>
      <vt:lpstr>Tools of Analysis</vt:lpstr>
      <vt:lpstr>    Explain and apply methods of horizontal analysis.   </vt:lpstr>
      <vt:lpstr>Horizontal Analysis</vt:lpstr>
      <vt:lpstr>Comparative Statements</vt:lpstr>
      <vt:lpstr>Comparative Statements</vt:lpstr>
      <vt:lpstr>Comparative Balance Sheets</vt:lpstr>
      <vt:lpstr>Comparative Income Statements</vt:lpstr>
      <vt:lpstr>Trend Analysis</vt:lpstr>
      <vt:lpstr>Trend Analysis</vt:lpstr>
      <vt:lpstr>Trend Analysis</vt:lpstr>
      <vt:lpstr>     Describe and apply methods of vertical analysis.  </vt:lpstr>
      <vt:lpstr>Vertical Analysis</vt:lpstr>
      <vt:lpstr>Common-Size  Balance Sheet</vt:lpstr>
      <vt:lpstr>Common-Size Income Statement</vt:lpstr>
      <vt:lpstr>Common-Size Graphics</vt:lpstr>
      <vt:lpstr>    Define and apply ratio analysis.   </vt:lpstr>
      <vt:lpstr>Ratio Analysis</vt:lpstr>
      <vt:lpstr>Liquidity and Efficiency</vt:lpstr>
      <vt:lpstr>Working Capital</vt:lpstr>
      <vt:lpstr>Current Ratio</vt:lpstr>
      <vt:lpstr>Acid-Test Ratio</vt:lpstr>
      <vt:lpstr>Accounts Receivable Turnover</vt:lpstr>
      <vt:lpstr>Inventory Turnover</vt:lpstr>
      <vt:lpstr>Days’ Sales Uncollected</vt:lpstr>
      <vt:lpstr>Days’ Sales in Inventory</vt:lpstr>
      <vt:lpstr>Total Asset Turnover</vt:lpstr>
      <vt:lpstr>Solvency</vt:lpstr>
      <vt:lpstr>Debt and Equity Ratios</vt:lpstr>
      <vt:lpstr>Debt-to-Equity Ratio</vt:lpstr>
      <vt:lpstr>Times Interest Earned</vt:lpstr>
      <vt:lpstr>Profitability: is the ability to provide financial rewards sufficient to attract and retain financing. </vt:lpstr>
      <vt:lpstr>Profit Margin</vt:lpstr>
      <vt:lpstr>Return on Total Assets</vt:lpstr>
      <vt:lpstr>Market Prospects</vt:lpstr>
      <vt:lpstr>Price-Earnings Ratio</vt:lpstr>
      <vt:lpstr>Dividend Yield</vt:lpstr>
      <vt:lpstr>Summary of  Ratios</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Sarah Abdullah</cp:lastModifiedBy>
  <cp:revision>22</cp:revision>
  <dcterms:created xsi:type="dcterms:W3CDTF">2023-04-29T09:08:23Z</dcterms:created>
  <dcterms:modified xsi:type="dcterms:W3CDTF">2023-11-28T16:04:15Z</dcterms:modified>
</cp:coreProperties>
</file>