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303" r:id="rId6"/>
    <p:sldId id="313" r:id="rId7"/>
    <p:sldId id="497" r:id="rId8"/>
    <p:sldId id="505" r:id="rId9"/>
    <p:sldId id="577" r:id="rId10"/>
    <p:sldId id="610" r:id="rId11"/>
    <p:sldId id="611" r:id="rId12"/>
    <p:sldId id="578" r:id="rId13"/>
    <p:sldId id="579" r:id="rId14"/>
    <p:sldId id="580" r:id="rId15"/>
    <p:sldId id="588" r:id="rId16"/>
    <p:sldId id="581" r:id="rId17"/>
    <p:sldId id="582" r:id="rId18"/>
    <p:sldId id="583" r:id="rId19"/>
    <p:sldId id="584" r:id="rId20"/>
    <p:sldId id="585" r:id="rId21"/>
    <p:sldId id="609" r:id="rId22"/>
    <p:sldId id="586" r:id="rId23"/>
    <p:sldId id="590" r:id="rId24"/>
    <p:sldId id="591" r:id="rId25"/>
    <p:sldId id="601" r:id="rId26"/>
    <p:sldId id="602" r:id="rId27"/>
    <p:sldId id="593" r:id="rId28"/>
    <p:sldId id="603" r:id="rId29"/>
    <p:sldId id="608" r:id="rId30"/>
    <p:sldId id="594" r:id="rId31"/>
    <p:sldId id="595" r:id="rId32"/>
    <p:sldId id="596" r:id="rId33"/>
    <p:sldId id="597" r:id="rId34"/>
    <p:sldId id="598" r:id="rId35"/>
    <p:sldId id="599" r:id="rId36"/>
    <p:sldId id="600" r:id="rId37"/>
    <p:sldId id="604" r:id="rId38"/>
    <p:sldId id="605" r:id="rId39"/>
    <p:sldId id="606" r:id="rId40"/>
    <p:sldId id="607" r:id="rId41"/>
    <p:sldId id="612" r:id="rId42"/>
    <p:sldId id="549" r:id="rId43"/>
    <p:sldId id="543" r:id="rId44"/>
    <p:sldId id="503"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ection>
        <p14:section name="Untitled Section" id="{2F6AD2C2-46A9-4BC4-94FF-3A698A8E8EFB}">
          <p14:sldIdLst>
            <p14:sldId id="480"/>
            <p14:sldId id="303"/>
            <p14:sldId id="313"/>
            <p14:sldId id="497"/>
            <p14:sldId id="505"/>
            <p14:sldId id="577"/>
            <p14:sldId id="610"/>
            <p14:sldId id="611"/>
            <p14:sldId id="578"/>
            <p14:sldId id="579"/>
            <p14:sldId id="580"/>
            <p14:sldId id="588"/>
            <p14:sldId id="581"/>
            <p14:sldId id="582"/>
            <p14:sldId id="583"/>
            <p14:sldId id="584"/>
            <p14:sldId id="585"/>
            <p14:sldId id="609"/>
            <p14:sldId id="586"/>
            <p14:sldId id="590"/>
            <p14:sldId id="591"/>
            <p14:sldId id="601"/>
            <p14:sldId id="602"/>
            <p14:sldId id="593"/>
            <p14:sldId id="603"/>
            <p14:sldId id="608"/>
            <p14:sldId id="594"/>
            <p14:sldId id="595"/>
            <p14:sldId id="596"/>
            <p14:sldId id="597"/>
            <p14:sldId id="598"/>
            <p14:sldId id="599"/>
            <p14:sldId id="600"/>
            <p14:sldId id="604"/>
            <p14:sldId id="605"/>
            <p14:sldId id="606"/>
            <p14:sldId id="607"/>
            <p14:sldId id="612"/>
            <p14:sldId id="549"/>
            <p14:sldId id="543"/>
            <p14:sldId id="503"/>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025" autoAdjust="0"/>
    <p:restoredTop sz="95020" autoAdjust="0"/>
  </p:normalViewPr>
  <p:slideViewPr>
    <p:cSldViewPr snapToGrid="0">
      <p:cViewPr>
        <p:scale>
          <a:sx n="66" d="100"/>
          <a:sy n="66" d="100"/>
        </p:scale>
        <p:origin x="1190" y="31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15.xml"/><Relationship Id="rId5" Type="http://schemas.openxmlformats.org/officeDocument/2006/relationships/image" Target="../media/image41.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smtClean="0">
                <a:latin typeface="Alexandria" charset="0"/>
                <a:cs typeface="Alexandria" charset="0"/>
              </a:rPr>
              <a:t>Sanaa Hashem </a:t>
            </a:r>
            <a:r>
              <a:rPr lang="en-US" sz="2000" dirty="0" err="1" smtClean="0">
                <a:latin typeface="Alexandria" charset="0"/>
                <a:cs typeface="Alexandria" charset="0"/>
              </a:rPr>
              <a:t>Alshowa</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456167" y="611927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Lecture Seven</a:t>
            </a:r>
            <a:endParaRPr lang="en-US" sz="2800" b="1" dirty="0">
              <a:solidFill>
                <a:schemeClr val="bg1"/>
              </a:solidFill>
              <a:latin typeface="Alexandria"/>
              <a:cs typeface="Alexandria" charset="0"/>
            </a:endParaRPr>
          </a:p>
        </p:txBody>
      </p:sp>
      <p:sp>
        <p:nvSpPr>
          <p:cNvPr id="46" name="TextBox 45"/>
          <p:cNvSpPr txBox="1"/>
          <p:nvPr/>
        </p:nvSpPr>
        <p:spPr>
          <a:xfrm>
            <a:off x="329269" y="5104240"/>
            <a:ext cx="4272323" cy="707886"/>
          </a:xfrm>
          <a:prstGeom prst="rect">
            <a:avLst/>
          </a:prstGeom>
          <a:noFill/>
        </p:spPr>
        <p:txBody>
          <a:bodyPr wrap="none" rtlCol="0">
            <a:spAutoFit/>
          </a:bodyPr>
          <a:lstStyle/>
          <a:p>
            <a:pPr rtl="1"/>
            <a:r>
              <a:rPr lang="en-US" sz="2000" dirty="0" smtClean="0">
                <a:latin typeface="Alexandria"/>
              </a:rPr>
              <a:t>MKT 337</a:t>
            </a:r>
            <a:endParaRPr lang="en-US" sz="2000" dirty="0">
              <a:latin typeface="Alexandria"/>
            </a:endParaRPr>
          </a:p>
          <a:p>
            <a:r>
              <a:rPr lang="en-US" sz="2000" dirty="0">
                <a:latin typeface="Alexandria" charset="0"/>
                <a:cs typeface="Alexandria" charset="0"/>
              </a:rPr>
              <a:t>Corporate Reputation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مستطيل مستدير الزوايا 2"/>
          <p:cNvSpPr/>
          <p:nvPr/>
        </p:nvSpPr>
        <p:spPr>
          <a:xfrm>
            <a:off x="606490" y="2239348"/>
            <a:ext cx="4907902" cy="141825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3200" b="1" dirty="0" smtClean="0">
                <a:solidFill>
                  <a:srgbClr val="00AEEF"/>
                </a:solidFill>
                <a:latin typeface="Alexandria"/>
              </a:rPr>
              <a:t>مقرر إدارة السمعة المؤسسية</a:t>
            </a:r>
          </a:p>
          <a:p>
            <a:pPr algn="ctr"/>
            <a:r>
              <a:rPr lang="en-US" sz="2800" b="1" dirty="0">
                <a:solidFill>
                  <a:srgbClr val="FF0000"/>
                </a:solidFill>
                <a:latin typeface="Alexandria"/>
              </a:rPr>
              <a:t>Corporate Reputation Management</a:t>
            </a:r>
            <a:endParaRPr lang="ar-SA" sz="2800" b="1" dirty="0">
              <a:solidFill>
                <a:srgbClr val="FF0000"/>
              </a:solidFill>
              <a:latin typeface="Alexandria"/>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091201" y="2606857"/>
            <a:ext cx="4577976" cy="1446550"/>
          </a:xfrm>
          <a:prstGeom prst="rect">
            <a:avLst/>
          </a:prstGeom>
          <a:noFill/>
        </p:spPr>
        <p:txBody>
          <a:bodyPr wrap="square" rtlCol="0">
            <a:spAutoFit/>
          </a:bodyPr>
          <a:lstStyle/>
          <a:p>
            <a:pPr algn="ctr" rtl="1"/>
            <a:r>
              <a:rPr lang="ar-SA" sz="4400" b="1" dirty="0" smtClean="0">
                <a:solidFill>
                  <a:srgbClr val="00AEEF"/>
                </a:solidFill>
                <a:latin typeface="Alexandria"/>
              </a:rPr>
              <a:t>السمعة والمسؤولية الاجتماعية والاستدامة</a:t>
            </a:r>
            <a:endParaRPr lang="en-US" sz="4400" b="1" dirty="0">
              <a:solidFill>
                <a:srgbClr val="00AEEF"/>
              </a:solidFill>
              <a:latin typeface="Alexandria"/>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rPr>
              <a:t>Lecture Seven</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4272323" cy="707886"/>
          </a:xfrm>
          <a:prstGeom prst="rect">
            <a:avLst/>
          </a:prstGeom>
          <a:noFill/>
        </p:spPr>
        <p:txBody>
          <a:bodyPr wrap="none" rtlCol="0">
            <a:spAutoFit/>
          </a:bodyPr>
          <a:lstStyle/>
          <a:p>
            <a:pPr rtl="1"/>
            <a:r>
              <a:rPr lang="en-US" sz="2000" dirty="0" smtClean="0">
                <a:latin typeface="Alexandria"/>
              </a:rPr>
              <a:t>MKT 337</a:t>
            </a:r>
            <a:endParaRPr lang="en-US" sz="2000" dirty="0">
              <a:latin typeface="Alexandria"/>
            </a:endParaRPr>
          </a:p>
          <a:p>
            <a:r>
              <a:rPr lang="en-US" sz="2000" dirty="0">
                <a:latin typeface="Alexandria" charset="0"/>
                <a:cs typeface="Alexandria" charset="0"/>
              </a:rPr>
              <a:t>Corporate Reputation Management</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US" sz="2800" b="1" dirty="0" smtClean="0">
                <a:solidFill>
                  <a:srgbClr val="00B0F0"/>
                </a:solidFill>
                <a:latin typeface="Alexandria" charset="0"/>
                <a:cs typeface="Alexandria" charset="0"/>
              </a:rPr>
              <a:t>Sanaa Hashem </a:t>
            </a:r>
            <a:r>
              <a:rPr lang="en-US" sz="2800" b="1" dirty="0" err="1" smtClean="0">
                <a:solidFill>
                  <a:srgbClr val="00B0F0"/>
                </a:solidFill>
                <a:latin typeface="Alexandria" charset="0"/>
                <a:cs typeface="Alexandria" charset="0"/>
              </a:rPr>
              <a:t>Alshowa</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ransition spd="slow">
    <p:comb/>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0"/>
            <a:ext cx="621982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60909" y="4020577"/>
            <a:ext cx="5573486" cy="2634932"/>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830997"/>
          </a:xfrm>
          <a:prstGeom prst="rect">
            <a:avLst/>
          </a:prstGeom>
          <a:noFill/>
        </p:spPr>
        <p:txBody>
          <a:bodyPr wrap="square" rtlCol="0">
            <a:spAutoFit/>
          </a:bodyPr>
          <a:lstStyle/>
          <a:p>
            <a:r>
              <a:rPr lang="ar-SA" sz="4800" b="1" dirty="0" smtClean="0">
                <a:solidFill>
                  <a:srgbClr val="00B0F0"/>
                </a:solidFill>
                <a:latin typeface="Alexandria" charset="0"/>
                <a:cs typeface="Alexandria" charset="0"/>
              </a:rPr>
              <a:t>المحتويات</a:t>
            </a:r>
            <a:endParaRPr lang="en-US" sz="48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Rounded Corners 33"/>
          <p:cNvSpPr/>
          <p:nvPr/>
        </p:nvSpPr>
        <p:spPr>
          <a:xfrm>
            <a:off x="-456167" y="611927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Lecture Seven</a:t>
            </a:r>
            <a:endParaRPr lang="en-US" sz="2800" b="1" dirty="0">
              <a:solidFill>
                <a:schemeClr val="bg1"/>
              </a:solidFill>
              <a:latin typeface="Alexandria"/>
              <a:cs typeface="Alexandria" charset="0"/>
            </a:endParaRPr>
          </a:p>
        </p:txBody>
      </p:sp>
      <p:sp>
        <p:nvSpPr>
          <p:cNvPr id="3" name="مستطيل 2"/>
          <p:cNvSpPr/>
          <p:nvPr/>
        </p:nvSpPr>
        <p:spPr>
          <a:xfrm flipH="1">
            <a:off x="3543299" y="2657115"/>
            <a:ext cx="8210549" cy="38046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6000"/>
              </a:lnSpc>
            </a:pPr>
            <a:r>
              <a:rPr lang="ar-SA" sz="3200" b="1" dirty="0" smtClean="0">
                <a:latin typeface="Alexandria"/>
              </a:rPr>
              <a:t>1- مفهوم المسؤولية الاجتماعية.</a:t>
            </a:r>
          </a:p>
          <a:p>
            <a:pPr algn="r" rtl="1">
              <a:lnSpc>
                <a:spcPts val="6000"/>
              </a:lnSpc>
            </a:pPr>
            <a:r>
              <a:rPr lang="ar-SA" sz="3200" b="1" dirty="0" smtClean="0">
                <a:latin typeface="Alexandria"/>
              </a:rPr>
              <a:t>2- مفهوم الاستدامة.</a:t>
            </a:r>
          </a:p>
          <a:p>
            <a:pPr algn="r" rtl="1">
              <a:lnSpc>
                <a:spcPts val="6000"/>
              </a:lnSpc>
            </a:pPr>
            <a:r>
              <a:rPr lang="ar-SA" sz="3200" b="1" dirty="0" smtClean="0">
                <a:latin typeface="Alexandria"/>
              </a:rPr>
              <a:t>3- مفهوم الأخلاقيات </a:t>
            </a:r>
            <a:r>
              <a:rPr lang="ar-SA" sz="3200" b="1" dirty="0" err="1" smtClean="0">
                <a:latin typeface="Alexandria"/>
              </a:rPr>
              <a:t>والحوكمة</a:t>
            </a:r>
            <a:r>
              <a:rPr lang="ar-SA" sz="3200" b="1" dirty="0" smtClean="0">
                <a:latin typeface="Alexandria"/>
              </a:rPr>
              <a:t>.</a:t>
            </a:r>
          </a:p>
          <a:p>
            <a:pPr algn="r" rtl="1">
              <a:lnSpc>
                <a:spcPts val="6000"/>
              </a:lnSpc>
            </a:pPr>
            <a:r>
              <a:rPr lang="ar-SA" sz="3200" b="1" dirty="0" smtClean="0">
                <a:latin typeface="Alexandria"/>
              </a:rPr>
              <a:t>4- كيف تؤثر المفاهيم السابقة على السمعة المؤسسية.</a:t>
            </a:r>
            <a:endParaRPr lang="ar-SA" sz="3200" b="1" dirty="0">
              <a:latin typeface="Alexandria"/>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randombar(horizontal)">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280687" cy="693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5247" y="1709824"/>
            <a:ext cx="8373484" cy="50449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ts val="5000"/>
              </a:lnSpc>
            </a:pPr>
            <a:r>
              <a:rPr lang="ar-SA" sz="2800" b="1" u="sng" dirty="0">
                <a:solidFill>
                  <a:schemeClr val="tx1"/>
                </a:solidFill>
                <a:latin typeface="Alexandria"/>
              </a:rPr>
              <a:t>في نهاية </a:t>
            </a:r>
            <a:r>
              <a:rPr lang="ar-SA" sz="2800" b="1" u="sng" dirty="0" smtClean="0">
                <a:solidFill>
                  <a:schemeClr val="tx1"/>
                </a:solidFill>
                <a:latin typeface="Alexandria"/>
              </a:rPr>
              <a:t>هذه المحاضرة </a:t>
            </a:r>
            <a:r>
              <a:rPr lang="ar-SA" sz="2800" b="1" u="sng" dirty="0">
                <a:solidFill>
                  <a:schemeClr val="tx1"/>
                </a:solidFill>
                <a:latin typeface="Alexandria"/>
              </a:rPr>
              <a:t>سيكون </a:t>
            </a:r>
            <a:r>
              <a:rPr lang="ar-SA" sz="2800" b="1" u="sng" dirty="0" smtClean="0">
                <a:solidFill>
                  <a:schemeClr val="tx1"/>
                </a:solidFill>
                <a:latin typeface="Alexandria"/>
              </a:rPr>
              <a:t>الطلاب قادرين </a:t>
            </a:r>
            <a:r>
              <a:rPr lang="ar-SA" sz="2800" b="1" u="sng" dirty="0">
                <a:solidFill>
                  <a:schemeClr val="tx1"/>
                </a:solidFill>
                <a:latin typeface="Alexandria"/>
              </a:rPr>
              <a:t>على:</a:t>
            </a:r>
            <a:endParaRPr lang="en-US" sz="2800" u="sng" dirty="0">
              <a:solidFill>
                <a:schemeClr val="tx1"/>
              </a:solidFill>
              <a:latin typeface="Alexandria"/>
            </a:endParaRPr>
          </a:p>
          <a:p>
            <a:pPr marL="457200" indent="-457200" algn="r" rtl="1">
              <a:lnSpc>
                <a:spcPts val="5000"/>
              </a:lnSpc>
              <a:buFont typeface="Arial" panose="020B0604020202020204" pitchFamily="34" charset="0"/>
              <a:buChar char="•"/>
            </a:pPr>
            <a:r>
              <a:rPr lang="ar-SA" sz="2800" dirty="0" smtClean="0">
                <a:solidFill>
                  <a:schemeClr val="tx1"/>
                </a:solidFill>
                <a:latin typeface="Alexandria"/>
              </a:rPr>
              <a:t>إدراك مفهوم المسؤولية الاجتماعية وتأثيره على السمعة.</a:t>
            </a:r>
            <a:endParaRPr lang="ar-SA" sz="2800" dirty="0">
              <a:solidFill>
                <a:schemeClr val="tx1"/>
              </a:solidFill>
              <a:latin typeface="Alexandria"/>
            </a:endParaRPr>
          </a:p>
          <a:p>
            <a:pPr marL="457200" lvl="0" indent="-457200" algn="r" rtl="1">
              <a:lnSpc>
                <a:spcPts val="5000"/>
              </a:lnSpc>
              <a:buFont typeface="Arial" panose="020B0604020202020204" pitchFamily="34" charset="0"/>
              <a:buChar char="•"/>
            </a:pPr>
            <a:r>
              <a:rPr lang="ar-SA" sz="2800" dirty="0" smtClean="0">
                <a:solidFill>
                  <a:schemeClr val="tx1"/>
                </a:solidFill>
                <a:latin typeface="Alexandria"/>
              </a:rPr>
              <a:t>استيعاب مصطلح الاستدامة وكيفية تعزيزه للسمعة.</a:t>
            </a:r>
            <a:endParaRPr lang="en-US" sz="2800" dirty="0">
              <a:solidFill>
                <a:schemeClr val="tx1"/>
              </a:solidFill>
              <a:latin typeface="Alexandria"/>
            </a:endParaRPr>
          </a:p>
          <a:p>
            <a:pPr marL="457200" indent="-457200" algn="r" rtl="1">
              <a:lnSpc>
                <a:spcPts val="5000"/>
              </a:lnSpc>
              <a:buFont typeface="Arial" panose="020B0604020202020204" pitchFamily="34" charset="0"/>
              <a:buChar char="•"/>
            </a:pPr>
            <a:r>
              <a:rPr lang="ar-SA" sz="2800" dirty="0" smtClean="0">
                <a:solidFill>
                  <a:schemeClr val="tx1"/>
                </a:solidFill>
                <a:latin typeface="Alexandria"/>
              </a:rPr>
              <a:t>فهم دور كل من الأخلاقيات </a:t>
            </a:r>
            <a:r>
              <a:rPr lang="ar-SA" sz="2800" dirty="0" err="1" smtClean="0">
                <a:solidFill>
                  <a:schemeClr val="tx1"/>
                </a:solidFill>
                <a:latin typeface="Alexandria"/>
              </a:rPr>
              <a:t>والحوكمة</a:t>
            </a:r>
            <a:r>
              <a:rPr lang="ar-SA" sz="2800" dirty="0" smtClean="0">
                <a:solidFill>
                  <a:schemeClr val="tx1"/>
                </a:solidFill>
                <a:latin typeface="Alexandria"/>
              </a:rPr>
              <a:t> في المسؤولية الاجتماعية.</a:t>
            </a:r>
            <a:endParaRPr lang="en-US" sz="2800" dirty="0">
              <a:solidFill>
                <a:schemeClr val="tx1"/>
              </a:solidFill>
              <a:latin typeface="Alexandria"/>
            </a:endParaRPr>
          </a:p>
          <a:p>
            <a:pPr marL="457200" lvl="0" indent="-457200" algn="r" rtl="1">
              <a:lnSpc>
                <a:spcPts val="5000"/>
              </a:lnSpc>
              <a:buFont typeface="Arial" panose="020B0604020202020204" pitchFamily="34" charset="0"/>
              <a:buChar char="•"/>
            </a:pPr>
            <a:r>
              <a:rPr lang="ar-SA" sz="2800" dirty="0" smtClean="0">
                <a:solidFill>
                  <a:schemeClr val="tx1"/>
                </a:solidFill>
                <a:latin typeface="Alexandria"/>
              </a:rPr>
              <a:t>التعلم كيف نبني سمعة عصيّة على الكسر.</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401216" y="945640"/>
            <a:ext cx="8257591" cy="764184"/>
          </a:xfrm>
          <a:prstGeom prst="rect">
            <a:avLst/>
          </a:prstGeom>
        </p:spPr>
        <p:txBody>
          <a:bodyPr wrap="square">
            <a:spAutoFit/>
          </a:bodyPr>
          <a:lstStyle/>
          <a:p>
            <a:pPr algn="r" rtl="1">
              <a:lnSpc>
                <a:spcPct val="107000"/>
              </a:lnSpc>
              <a:spcAft>
                <a:spcPts val="800"/>
              </a:spcAft>
            </a:pPr>
            <a:r>
              <a:rPr lang="ar-SA" sz="4400" dirty="0">
                <a:solidFill>
                  <a:srgbClr val="00AEEF"/>
                </a:solidFill>
                <a:latin typeface="Alexandria"/>
                <a:ea typeface="Calibri" panose="020F0502020204030204" pitchFamily="34" charset="0"/>
              </a:rPr>
              <a:t>مخرجات التعلم</a:t>
            </a:r>
            <a:r>
              <a:rPr lang="ar-SA" sz="4400" dirty="0" smtClean="0">
                <a:solidFill>
                  <a:srgbClr val="00AEEF"/>
                </a:solidFill>
                <a:latin typeface="Alexandria"/>
                <a:ea typeface="Calibri" panose="020F0502020204030204" pitchFamily="34" charset="0"/>
              </a:rPr>
              <a:t>: </a:t>
            </a:r>
            <a:r>
              <a:rPr lang="en-US" sz="4000" b="1" dirty="0">
                <a:solidFill>
                  <a:srgbClr val="00AEEF"/>
                </a:solidFill>
                <a:latin typeface="Alexandria"/>
              </a:rPr>
              <a:t>Learning Outcomes</a:t>
            </a:r>
            <a:r>
              <a:rPr lang="ar-SA" sz="4000" b="1" dirty="0">
                <a:solidFill>
                  <a:srgbClr val="00AEEF"/>
                </a:solidFill>
                <a:latin typeface="Alexandria"/>
              </a:rPr>
              <a:t> </a:t>
            </a:r>
            <a:endParaRPr lang="en-US" sz="4000" dirty="0">
              <a:solidFill>
                <a:srgbClr val="00AEEF"/>
              </a:solidFill>
              <a:latin typeface="Alexandria"/>
              <a:ea typeface="Calibri" panose="020F0502020204030204" pitchFamily="34" charset="0"/>
              <a:cs typeface="Arial" panose="020B0604020202020204" pitchFamily="34" charset="0"/>
            </a:endParaRPr>
          </a:p>
        </p:txBody>
      </p:sp>
      <p:grpSp>
        <p:nvGrpSpPr>
          <p:cNvPr id="11" name="Google Shape;8414;p58"/>
          <p:cNvGrpSpPr/>
          <p:nvPr/>
        </p:nvGrpSpPr>
        <p:grpSpPr>
          <a:xfrm>
            <a:off x="656531" y="1824453"/>
            <a:ext cx="1352939" cy="1631978"/>
            <a:chOff x="1049375" y="2680675"/>
            <a:chExt cx="297725" cy="297725"/>
          </a:xfrm>
          <a:solidFill>
            <a:srgbClr val="FF0000"/>
          </a:solidFill>
        </p:grpSpPr>
        <p:sp>
          <p:nvSpPr>
            <p:cNvPr id="12" name="Google Shape;8415;p58"/>
            <p:cNvSpPr/>
            <p:nvPr/>
          </p:nvSpPr>
          <p:spPr>
            <a:xfrm>
              <a:off x="1113175" y="2752350"/>
              <a:ext cx="161475" cy="155975"/>
            </a:xfrm>
            <a:custGeom>
              <a:avLst/>
              <a:gdLst/>
              <a:ahLst/>
              <a:cxnLst/>
              <a:rect l="l" t="t" r="r" b="b"/>
              <a:pathLst>
                <a:path w="6459" h="6239" extrusionOk="0">
                  <a:moveTo>
                    <a:pt x="3403" y="2079"/>
                  </a:moveTo>
                  <a:cubicBezTo>
                    <a:pt x="3781" y="2079"/>
                    <a:pt x="4096" y="2394"/>
                    <a:pt x="4096" y="2773"/>
                  </a:cubicBezTo>
                  <a:cubicBezTo>
                    <a:pt x="4096" y="3182"/>
                    <a:pt x="3781" y="3497"/>
                    <a:pt x="3403" y="3497"/>
                  </a:cubicBezTo>
                  <a:cubicBezTo>
                    <a:pt x="2993" y="3434"/>
                    <a:pt x="2678" y="3119"/>
                    <a:pt x="2678" y="2773"/>
                  </a:cubicBezTo>
                  <a:cubicBezTo>
                    <a:pt x="2678" y="2394"/>
                    <a:pt x="2993" y="2079"/>
                    <a:pt x="3403" y="2079"/>
                  </a:cubicBezTo>
                  <a:close/>
                  <a:moveTo>
                    <a:pt x="3371" y="693"/>
                  </a:moveTo>
                  <a:cubicBezTo>
                    <a:pt x="4694" y="693"/>
                    <a:pt x="5765" y="1796"/>
                    <a:pt x="5765" y="3119"/>
                  </a:cubicBezTo>
                  <a:cubicBezTo>
                    <a:pt x="5765" y="3686"/>
                    <a:pt x="5545" y="4222"/>
                    <a:pt x="5198" y="4663"/>
                  </a:cubicBezTo>
                  <a:cubicBezTo>
                    <a:pt x="5072" y="4442"/>
                    <a:pt x="4915" y="4190"/>
                    <a:pt x="4694" y="4001"/>
                  </a:cubicBezTo>
                  <a:cubicBezTo>
                    <a:pt x="4568" y="3907"/>
                    <a:pt x="4442" y="3812"/>
                    <a:pt x="4348" y="3749"/>
                  </a:cubicBezTo>
                  <a:cubicBezTo>
                    <a:pt x="4568" y="3529"/>
                    <a:pt x="4726" y="3182"/>
                    <a:pt x="4726" y="2804"/>
                  </a:cubicBezTo>
                  <a:cubicBezTo>
                    <a:pt x="4726" y="2079"/>
                    <a:pt x="4096" y="1449"/>
                    <a:pt x="3340" y="1449"/>
                  </a:cubicBezTo>
                  <a:cubicBezTo>
                    <a:pt x="2615" y="1449"/>
                    <a:pt x="1985" y="2079"/>
                    <a:pt x="1985" y="2804"/>
                  </a:cubicBezTo>
                  <a:cubicBezTo>
                    <a:pt x="1985" y="3182"/>
                    <a:pt x="2142" y="3529"/>
                    <a:pt x="2363" y="3749"/>
                  </a:cubicBezTo>
                  <a:lnTo>
                    <a:pt x="2016" y="4001"/>
                  </a:lnTo>
                  <a:cubicBezTo>
                    <a:pt x="1827" y="4190"/>
                    <a:pt x="1607" y="4442"/>
                    <a:pt x="1512" y="4663"/>
                  </a:cubicBezTo>
                  <a:cubicBezTo>
                    <a:pt x="1040" y="4064"/>
                    <a:pt x="882" y="3434"/>
                    <a:pt x="945" y="2773"/>
                  </a:cubicBezTo>
                  <a:cubicBezTo>
                    <a:pt x="1103" y="1670"/>
                    <a:pt x="2111" y="693"/>
                    <a:pt x="3371" y="693"/>
                  </a:cubicBezTo>
                  <a:close/>
                  <a:moveTo>
                    <a:pt x="3371" y="4159"/>
                  </a:moveTo>
                  <a:cubicBezTo>
                    <a:pt x="4001" y="4159"/>
                    <a:pt x="4505" y="4600"/>
                    <a:pt x="4694" y="5135"/>
                  </a:cubicBezTo>
                  <a:cubicBezTo>
                    <a:pt x="4316" y="5387"/>
                    <a:pt x="3875" y="5545"/>
                    <a:pt x="3371" y="5545"/>
                  </a:cubicBezTo>
                  <a:cubicBezTo>
                    <a:pt x="2898" y="5545"/>
                    <a:pt x="2426" y="5387"/>
                    <a:pt x="2016" y="5135"/>
                  </a:cubicBezTo>
                  <a:cubicBezTo>
                    <a:pt x="2174" y="4537"/>
                    <a:pt x="2741" y="4159"/>
                    <a:pt x="3371" y="4159"/>
                  </a:cubicBezTo>
                  <a:close/>
                  <a:moveTo>
                    <a:pt x="3308" y="0"/>
                  </a:moveTo>
                  <a:cubicBezTo>
                    <a:pt x="1701" y="0"/>
                    <a:pt x="441" y="1229"/>
                    <a:pt x="252" y="2710"/>
                  </a:cubicBezTo>
                  <a:cubicBezTo>
                    <a:pt x="0" y="4600"/>
                    <a:pt x="1512" y="6238"/>
                    <a:pt x="3371" y="6238"/>
                  </a:cubicBezTo>
                  <a:cubicBezTo>
                    <a:pt x="5104" y="6238"/>
                    <a:pt x="6459" y="4820"/>
                    <a:pt x="6459" y="3119"/>
                  </a:cubicBezTo>
                  <a:cubicBezTo>
                    <a:pt x="6459" y="1386"/>
                    <a:pt x="5041" y="0"/>
                    <a:pt x="3308" y="0"/>
                  </a:cubicBezTo>
                  <a:close/>
                </a:path>
              </a:pathLst>
            </a:custGeom>
            <a:grpFill/>
            <a:ln>
              <a:noFill/>
            </a:ln>
          </p:spPr>
          <p:txBody>
            <a:bodyPr spcFirstLastPara="1" wrap="square" lIns="121900" tIns="121900" rIns="121900" bIns="121900" anchor="ctr" anchorCtr="0">
              <a:noAutofit/>
            </a:bodyPr>
            <a:lstStyle/>
            <a:p>
              <a:endParaRPr sz="1865"/>
            </a:p>
          </p:txBody>
        </p:sp>
        <p:sp>
          <p:nvSpPr>
            <p:cNvPr id="13" name="Google Shape;8416;p58"/>
            <p:cNvSpPr/>
            <p:nvPr/>
          </p:nvSpPr>
          <p:spPr>
            <a:xfrm>
              <a:off x="1049375" y="2680675"/>
              <a:ext cx="297725" cy="297725"/>
            </a:xfrm>
            <a:custGeom>
              <a:avLst/>
              <a:gdLst/>
              <a:ahLst/>
              <a:cxnLst/>
              <a:rect l="l" t="t" r="r" b="b"/>
              <a:pathLst>
                <a:path w="11909" h="11909" extrusionOk="0">
                  <a:moveTo>
                    <a:pt x="6270" y="1512"/>
                  </a:moveTo>
                  <a:cubicBezTo>
                    <a:pt x="8475" y="1670"/>
                    <a:pt x="10239" y="3434"/>
                    <a:pt x="10397" y="5640"/>
                  </a:cubicBezTo>
                  <a:lnTo>
                    <a:pt x="10082" y="5640"/>
                  </a:lnTo>
                  <a:cubicBezTo>
                    <a:pt x="9893" y="5640"/>
                    <a:pt x="9735" y="5797"/>
                    <a:pt x="9735" y="5986"/>
                  </a:cubicBezTo>
                  <a:cubicBezTo>
                    <a:pt x="9735" y="6207"/>
                    <a:pt x="9893" y="6364"/>
                    <a:pt x="10082" y="6364"/>
                  </a:cubicBezTo>
                  <a:lnTo>
                    <a:pt x="10397" y="6364"/>
                  </a:lnTo>
                  <a:cubicBezTo>
                    <a:pt x="10239" y="8569"/>
                    <a:pt x="8475" y="10334"/>
                    <a:pt x="6270" y="10491"/>
                  </a:cubicBezTo>
                  <a:lnTo>
                    <a:pt x="6270" y="10176"/>
                  </a:lnTo>
                  <a:cubicBezTo>
                    <a:pt x="6270" y="9987"/>
                    <a:pt x="6112" y="9830"/>
                    <a:pt x="5923" y="9830"/>
                  </a:cubicBezTo>
                  <a:cubicBezTo>
                    <a:pt x="5703" y="9830"/>
                    <a:pt x="5545" y="9987"/>
                    <a:pt x="5545" y="10176"/>
                  </a:cubicBezTo>
                  <a:lnTo>
                    <a:pt x="5545" y="10491"/>
                  </a:lnTo>
                  <a:cubicBezTo>
                    <a:pt x="3340" y="10334"/>
                    <a:pt x="1575" y="8569"/>
                    <a:pt x="1418" y="6364"/>
                  </a:cubicBezTo>
                  <a:lnTo>
                    <a:pt x="1733" y="6364"/>
                  </a:lnTo>
                  <a:cubicBezTo>
                    <a:pt x="1922" y="6364"/>
                    <a:pt x="2079" y="6207"/>
                    <a:pt x="2079" y="5986"/>
                  </a:cubicBezTo>
                  <a:cubicBezTo>
                    <a:pt x="2142" y="5797"/>
                    <a:pt x="1985" y="5640"/>
                    <a:pt x="1764" y="5640"/>
                  </a:cubicBezTo>
                  <a:lnTo>
                    <a:pt x="1418" y="5640"/>
                  </a:lnTo>
                  <a:cubicBezTo>
                    <a:pt x="1575" y="3434"/>
                    <a:pt x="3340" y="1670"/>
                    <a:pt x="5545" y="1512"/>
                  </a:cubicBezTo>
                  <a:lnTo>
                    <a:pt x="5545" y="1827"/>
                  </a:lnTo>
                  <a:cubicBezTo>
                    <a:pt x="5545" y="2016"/>
                    <a:pt x="5703" y="2174"/>
                    <a:pt x="5923" y="2174"/>
                  </a:cubicBezTo>
                  <a:cubicBezTo>
                    <a:pt x="6112" y="2174"/>
                    <a:pt x="6270" y="2016"/>
                    <a:pt x="6270" y="1827"/>
                  </a:cubicBezTo>
                  <a:lnTo>
                    <a:pt x="6270" y="1512"/>
                  </a:lnTo>
                  <a:close/>
                  <a:moveTo>
                    <a:pt x="5955" y="0"/>
                  </a:moveTo>
                  <a:cubicBezTo>
                    <a:pt x="5766" y="0"/>
                    <a:pt x="5608" y="158"/>
                    <a:pt x="5608" y="347"/>
                  </a:cubicBezTo>
                  <a:lnTo>
                    <a:pt x="5608" y="756"/>
                  </a:lnTo>
                  <a:cubicBezTo>
                    <a:pt x="2993" y="914"/>
                    <a:pt x="914" y="2993"/>
                    <a:pt x="756" y="5608"/>
                  </a:cubicBezTo>
                  <a:lnTo>
                    <a:pt x="347" y="5608"/>
                  </a:lnTo>
                  <a:cubicBezTo>
                    <a:pt x="158" y="5608"/>
                    <a:pt x="0" y="5766"/>
                    <a:pt x="0" y="5955"/>
                  </a:cubicBezTo>
                  <a:cubicBezTo>
                    <a:pt x="0" y="6144"/>
                    <a:pt x="158" y="6301"/>
                    <a:pt x="347" y="6301"/>
                  </a:cubicBezTo>
                  <a:lnTo>
                    <a:pt x="756" y="6301"/>
                  </a:lnTo>
                  <a:cubicBezTo>
                    <a:pt x="914" y="8916"/>
                    <a:pt x="2993" y="10995"/>
                    <a:pt x="5608" y="11153"/>
                  </a:cubicBezTo>
                  <a:lnTo>
                    <a:pt x="5608" y="11562"/>
                  </a:lnTo>
                  <a:cubicBezTo>
                    <a:pt x="5608" y="11751"/>
                    <a:pt x="5766" y="11909"/>
                    <a:pt x="5955" y="11909"/>
                  </a:cubicBezTo>
                  <a:cubicBezTo>
                    <a:pt x="6144" y="11909"/>
                    <a:pt x="6301" y="11751"/>
                    <a:pt x="6301" y="11562"/>
                  </a:cubicBezTo>
                  <a:lnTo>
                    <a:pt x="6301" y="11153"/>
                  </a:lnTo>
                  <a:cubicBezTo>
                    <a:pt x="8916" y="10995"/>
                    <a:pt x="10995" y="8916"/>
                    <a:pt x="11153" y="6301"/>
                  </a:cubicBezTo>
                  <a:lnTo>
                    <a:pt x="11531" y="6301"/>
                  </a:lnTo>
                  <a:cubicBezTo>
                    <a:pt x="11751" y="6301"/>
                    <a:pt x="11909" y="6144"/>
                    <a:pt x="11909" y="5955"/>
                  </a:cubicBezTo>
                  <a:cubicBezTo>
                    <a:pt x="11909" y="5766"/>
                    <a:pt x="11751" y="5608"/>
                    <a:pt x="11531" y="5608"/>
                  </a:cubicBezTo>
                  <a:lnTo>
                    <a:pt x="11153" y="5608"/>
                  </a:lnTo>
                  <a:cubicBezTo>
                    <a:pt x="10995" y="2993"/>
                    <a:pt x="8916" y="914"/>
                    <a:pt x="6301" y="756"/>
                  </a:cubicBezTo>
                  <a:lnTo>
                    <a:pt x="6301" y="347"/>
                  </a:lnTo>
                  <a:cubicBezTo>
                    <a:pt x="6301" y="158"/>
                    <a:pt x="6144" y="0"/>
                    <a:pt x="5955" y="0"/>
                  </a:cubicBezTo>
                  <a:close/>
                </a:path>
              </a:pathLst>
            </a:custGeom>
            <a:grpFill/>
            <a:ln>
              <a:noFill/>
            </a:ln>
          </p:spPr>
          <p:txBody>
            <a:bodyPr spcFirstLastPara="1" wrap="square" lIns="121900" tIns="121900" rIns="121900" bIns="121900" anchor="ctr" anchorCtr="0">
              <a:noAutofit/>
            </a:bodyPr>
            <a:lstStyle/>
            <a:p>
              <a:endParaRPr sz="1865"/>
            </a:p>
          </p:txBody>
        </p:sp>
      </p:gr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48731" y="1376029"/>
            <a:ext cx="3793875" cy="5378732"/>
          </a:xfrm>
          <a:prstGeom prst="rect">
            <a:avLst/>
          </a:prstGeom>
        </p:spPr>
      </p:pic>
    </p:spTree>
    <p:extLst>
      <p:ext uri="{BB962C8B-B14F-4D97-AF65-F5344CB8AC3E}">
        <p14:creationId xmlns:p14="http://schemas.microsoft.com/office/powerpoint/2010/main" val="328415011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22" dur="500"/>
                                        <p:tgtEl>
                                          <p:spTgt spid="25">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27" dur="500"/>
                                        <p:tgtEl>
                                          <p:spTgt spid="25">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32" dur="500"/>
                                        <p:tgtEl>
                                          <p:spTgt spid="25">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37" dur="500"/>
                                        <p:tgtEl>
                                          <p:spTgt spid="25">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42" dur="500"/>
                                        <p:tgtEl>
                                          <p:spTgt spid="2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79" y="436880"/>
            <a:ext cx="8092621" cy="611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082193"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10602036" y="89590"/>
            <a:ext cx="1324492"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مقدمة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723116" y="1391209"/>
            <a:ext cx="8781415" cy="4580741"/>
          </a:xfrm>
          <a:prstGeom prst="rect">
            <a:avLst/>
          </a:prstGeom>
        </p:spPr>
        <p:txBody>
          <a:bodyPr wrap="square">
            <a:spAutoFit/>
          </a:bodyPr>
          <a:lstStyle/>
          <a:p>
            <a:pPr algn="justLow" rtl="1">
              <a:lnSpc>
                <a:spcPts val="5000"/>
              </a:lnSpc>
              <a:spcAft>
                <a:spcPts val="0"/>
              </a:spcAft>
            </a:pPr>
            <a:r>
              <a:rPr lang="ar-SA" sz="2800" dirty="0" smtClean="0">
                <a:latin typeface="Alexandria"/>
                <a:ea typeface="Calibri" panose="020F0502020204030204" pitchFamily="34" charset="0"/>
              </a:rPr>
              <a:t>سنتحدث اليوم عن ثلاثة أعمدة  أساسية لاستمرارية الأعمال: السمعة كأصل غير ملموس، المسؤولية الاجتماعية كواجب مؤسسي، والاستدامة كضرورة حتمية. سنقوم بتحليل العلاقة الطردية بينهم، فكلما زاد شعور المؤسسة بمسؤوليتها تجاه المجتمع والبيئة، تعززت استدامتها، وبالتالي نمت سمعتها، في قلوب وعقول أصحاب المصلحة، إذاً السمعة، المسؤولية الاجتماعية، الاستدامة تشكل معاً المثلث الذهبي لنجاح أي منظمة في العصر الحديث. إذ لم يعد الربح وحده كافياً، بل أصبح كيف نحقق هذا الربح هو المقياس الحقيقي. </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91040" y="1666650"/>
            <a:ext cx="2682240" cy="4305300"/>
          </a:xfrm>
          <a:prstGeom prst="rect">
            <a:avLst/>
          </a:prstGeom>
        </p:spPr>
      </p:pic>
    </p:spTree>
    <p:extLst>
      <p:ext uri="{BB962C8B-B14F-4D97-AF65-F5344CB8AC3E}">
        <p14:creationId xmlns:p14="http://schemas.microsoft.com/office/powerpoint/2010/main" val="331706959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randombar(horizont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646026"/>
            <a:ext cx="572009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846142" y="244884"/>
            <a:ext cx="4277031"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المسؤولية الاجتماعية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986897" y="1461585"/>
            <a:ext cx="10117394" cy="1071768"/>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effectLst/>
                <a:latin typeface="Alexandria"/>
                <a:ea typeface="Calibri" panose="020F0502020204030204" pitchFamily="34" charset="0"/>
              </a:rPr>
              <a:t>التعريف</a:t>
            </a:r>
            <a:r>
              <a:rPr lang="ar-SA" sz="2800" dirty="0" smtClean="0">
                <a:effectLst/>
                <a:latin typeface="Alexandria"/>
                <a:ea typeface="Calibri" panose="020F0502020204030204" pitchFamily="34" charset="0"/>
              </a:rPr>
              <a:t>: هي التزام المنظمة الطوعي بالمساهمة في تنمية المجتمع وحماية البيئة بما يتجاوز المتطلبات القانونية.</a:t>
            </a:r>
            <a:endParaRPr lang="en-US" sz="2800" dirty="0">
              <a:effectLst/>
              <a:latin typeface="Alexandria"/>
              <a:ea typeface="Calibri" panose="020F0502020204030204" pitchFamily="34" charset="0"/>
            </a:endParaRPr>
          </a:p>
        </p:txBody>
      </p:sp>
      <p:sp>
        <p:nvSpPr>
          <p:cNvPr id="8" name="مستطيل 7"/>
          <p:cNvSpPr/>
          <p:nvPr/>
        </p:nvSpPr>
        <p:spPr>
          <a:xfrm>
            <a:off x="1162042" y="2533353"/>
            <a:ext cx="10117394" cy="1183978"/>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الأهمية</a:t>
            </a:r>
            <a:r>
              <a:rPr lang="ar-SA" sz="2800" dirty="0" smtClean="0">
                <a:effectLst/>
                <a:latin typeface="Alexandria"/>
                <a:ea typeface="Calibri" panose="020F0502020204030204" pitchFamily="34" charset="0"/>
              </a:rPr>
              <a:t>: بناء جسور الثقة مع المجتمع المحلي وتحفيز الموظفين من خلال شعورهم بالانتماء لكيان ذي رسالة سامية.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82994" y="3717331"/>
            <a:ext cx="8561131" cy="2506352"/>
          </a:xfrm>
          <a:prstGeom prst="rect">
            <a:avLst/>
          </a:prstGeom>
        </p:spPr>
      </p:pic>
    </p:spTree>
    <p:extLst>
      <p:ext uri="{BB962C8B-B14F-4D97-AF65-F5344CB8AC3E}">
        <p14:creationId xmlns:p14="http://schemas.microsoft.com/office/powerpoint/2010/main" val="41240440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randombar(horizontal)">
                                      <p:cBhvr>
                                        <p:cTn id="2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646026"/>
            <a:ext cx="572009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846142" y="244884"/>
            <a:ext cx="4277031"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المسؤولية الاجتماعية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855407" y="1527562"/>
            <a:ext cx="6990735" cy="1118255"/>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effectLst/>
                <a:latin typeface="Alexandria"/>
                <a:ea typeface="Calibri" panose="020F0502020204030204" pitchFamily="34" charset="0"/>
              </a:rPr>
              <a:t>سيكولوجية السمعة: لماذا يستجيب الجمهور للمسؤولية الاجتماعية؟</a:t>
            </a:r>
            <a:endParaRPr lang="en-US" sz="2800" b="1" dirty="0">
              <a:solidFill>
                <a:srgbClr val="FF0000"/>
              </a:solidFill>
              <a:effectLst/>
              <a:latin typeface="Alexandria"/>
              <a:ea typeface="Calibri" panose="020F0502020204030204" pitchFamily="34" charset="0"/>
            </a:endParaRPr>
          </a:p>
        </p:txBody>
      </p:sp>
      <p:sp>
        <p:nvSpPr>
          <p:cNvPr id="8" name="مستطيل 7"/>
          <p:cNvSpPr/>
          <p:nvPr/>
        </p:nvSpPr>
        <p:spPr>
          <a:xfrm>
            <a:off x="855407" y="2547713"/>
            <a:ext cx="6990735" cy="143885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السمعة ليست مجرد "صورة ذهنية"، بل هي "عقد عاطفي" بين المؤسسة والجمهور. التوسع هنا يكمن في فهم ثلاثة مفاهيم نفسية:</a:t>
            </a:r>
            <a:endParaRPr lang="en-US" sz="2800" dirty="0">
              <a:effectLst/>
              <a:latin typeface="Alexandria"/>
              <a:ea typeface="Calibri" panose="020F0502020204030204" pitchFamily="34" charset="0"/>
            </a:endParaRPr>
          </a:p>
        </p:txBody>
      </p:sp>
      <p:sp>
        <p:nvSpPr>
          <p:cNvPr id="9" name="مستطيل 8"/>
          <p:cNvSpPr/>
          <p:nvPr/>
        </p:nvSpPr>
        <p:spPr>
          <a:xfrm>
            <a:off x="855407" y="4114406"/>
            <a:ext cx="6990735" cy="1887696"/>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1) نظرية الهوية الاجتماعية: </a:t>
            </a:r>
            <a:r>
              <a:rPr lang="ar-SA" sz="2800" dirty="0" smtClean="0">
                <a:effectLst/>
                <a:latin typeface="Alexandria"/>
                <a:ea typeface="Calibri" panose="020F0502020204030204" pitchFamily="34" charset="0"/>
              </a:rPr>
              <a:t>يميل البشر لتعريف أنفسهم من خلال الكيانات التي ينتمون إليها أو يشترون منها. عندما تدعم الشركة قضية نبيلة، يشعر المستهلك أن شراءه للمنتج هو "فعل أخلاقي" يعزز صورته أما نفسه. </a:t>
            </a:r>
            <a:endParaRPr lang="en-US" sz="2800" dirty="0">
              <a:effectLst/>
              <a:latin typeface="Alexandria"/>
              <a:ea typeface="Calibri" panose="020F0502020204030204" pitchFamily="34" charset="0"/>
            </a:endParaRPr>
          </a:p>
        </p:txBody>
      </p:sp>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34632" y="1527562"/>
            <a:ext cx="4257367" cy="4401290"/>
          </a:xfrm>
          <a:prstGeom prst="rect">
            <a:avLst/>
          </a:prstGeom>
        </p:spPr>
      </p:pic>
    </p:spTree>
    <p:extLst>
      <p:ext uri="{BB962C8B-B14F-4D97-AF65-F5344CB8AC3E}">
        <p14:creationId xmlns:p14="http://schemas.microsoft.com/office/powerpoint/2010/main" val="228824670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randombar(horizontal)">
                                      <p:cBhvr>
                                        <p:cTn id="3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8" grpId="0"/>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646026"/>
            <a:ext cx="572009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846142" y="244884"/>
            <a:ext cx="4277031"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المسؤولية الاجتماعية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8" name="مستطيل 7"/>
          <p:cNvSpPr/>
          <p:nvPr/>
        </p:nvSpPr>
        <p:spPr>
          <a:xfrm>
            <a:off x="889196" y="1882837"/>
            <a:ext cx="6990735" cy="1887696"/>
          </a:xfrm>
          <a:prstGeom prst="rect">
            <a:avLst/>
          </a:prstGeom>
        </p:spPr>
        <p:txBody>
          <a:bodyPr wrap="square">
            <a:spAutoFit/>
          </a:bodyPr>
          <a:lstStyle/>
          <a:p>
            <a:pPr algn="justLow" rtl="1">
              <a:lnSpc>
                <a:spcPts val="3500"/>
              </a:lnSpc>
              <a:spcAft>
                <a:spcPts val="0"/>
              </a:spcAft>
            </a:pPr>
            <a:r>
              <a:rPr lang="ar-SA" sz="2800" b="1" dirty="0" smtClean="0">
                <a:latin typeface="Alexandria"/>
                <a:ea typeface="Calibri" panose="020F0502020204030204" pitchFamily="34" charset="0"/>
              </a:rPr>
              <a:t>2) تأثير الهالة: </a:t>
            </a:r>
            <a:r>
              <a:rPr lang="ar-SA" sz="2800" dirty="0" smtClean="0">
                <a:latin typeface="Alexandria"/>
                <a:ea typeface="Calibri" panose="020F0502020204030204" pitchFamily="34" charset="0"/>
              </a:rPr>
              <a:t>عندما تشتهر شركة بمبادرة بيئية ضخمة، يميل الجمهور تلقائياً للاعتقاد بأن منتجاتها ذات جودة عالية وخدمة عملائها ممتازة، حتى لو لم يجربها. العمل الأخلاقي يصبغ بقية جوانب الشركة بصبغة إيجابية.</a:t>
            </a:r>
            <a:endParaRPr lang="en-US" sz="2800" dirty="0">
              <a:effectLst/>
              <a:latin typeface="Alexandria"/>
              <a:ea typeface="Calibri" panose="020F0502020204030204" pitchFamily="34" charset="0"/>
            </a:endParaRPr>
          </a:p>
        </p:txBody>
      </p:sp>
      <p:sp>
        <p:nvSpPr>
          <p:cNvPr id="9" name="مستطيل 8"/>
          <p:cNvSpPr/>
          <p:nvPr/>
        </p:nvSpPr>
        <p:spPr>
          <a:xfrm>
            <a:off x="855407" y="3932050"/>
            <a:ext cx="6990735" cy="1887696"/>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3) العدالة التوزيعية: </a:t>
            </a:r>
            <a:r>
              <a:rPr lang="ar-SA" sz="2800" dirty="0" smtClean="0">
                <a:effectLst/>
                <a:latin typeface="Alexandria"/>
                <a:ea typeface="Calibri" panose="020F0502020204030204" pitchFamily="34" charset="0"/>
              </a:rPr>
              <a:t>المجتمع يراقب كيف توزع الشركة أرباحها. إذا كانت الأرباح تذهب فقط للمساهمين بينما يُعاني المجتمع المحيط، تنشأ حالة من "الاستياء المؤسسي" التي تدمر السمعة عند أول أزمة.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64128" y="1477108"/>
            <a:ext cx="4275043" cy="4586851"/>
          </a:xfrm>
          <a:prstGeom prst="rect">
            <a:avLst/>
          </a:prstGeom>
        </p:spPr>
      </p:pic>
    </p:spTree>
    <p:extLst>
      <p:ext uri="{BB962C8B-B14F-4D97-AF65-F5344CB8AC3E}">
        <p14:creationId xmlns:p14="http://schemas.microsoft.com/office/powerpoint/2010/main" val="164369972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8"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646026"/>
            <a:ext cx="572009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846142" y="244884"/>
            <a:ext cx="4277031"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المسؤولية الاجتماعية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1779637" y="1405210"/>
            <a:ext cx="5372085" cy="606897"/>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latin typeface="Alexandria"/>
                <a:ea typeface="Calibri" panose="020F0502020204030204" pitchFamily="34" charset="0"/>
              </a:rPr>
              <a:t>كيف تبني المسؤولية الاجتماعية السمعة؟</a:t>
            </a:r>
            <a:endParaRPr lang="en-US" sz="2800" b="1" dirty="0">
              <a:solidFill>
                <a:srgbClr val="FF0000"/>
              </a:solidFill>
              <a:effectLst/>
              <a:latin typeface="Alexandria"/>
              <a:ea typeface="Calibri" panose="020F0502020204030204" pitchFamily="34" charset="0"/>
            </a:endParaRPr>
          </a:p>
        </p:txBody>
      </p:sp>
      <p:sp>
        <p:nvSpPr>
          <p:cNvPr id="7" name="مستطيل 6"/>
          <p:cNvSpPr/>
          <p:nvPr/>
        </p:nvSpPr>
        <p:spPr>
          <a:xfrm>
            <a:off x="743578" y="2099953"/>
            <a:ext cx="6699441" cy="959558"/>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تعمل المسؤولية الاجتماعية كمحرك لبناء السمعة من خلال أربعة مسارات رئيسة:</a:t>
            </a:r>
            <a:endParaRPr lang="en-US" sz="2800" dirty="0">
              <a:effectLst/>
              <a:latin typeface="Alexandria"/>
              <a:ea typeface="Calibri" panose="020F0502020204030204" pitchFamily="34" charset="0"/>
            </a:endParaRPr>
          </a:p>
        </p:txBody>
      </p:sp>
      <p:sp>
        <p:nvSpPr>
          <p:cNvPr id="8" name="مستطيل 7"/>
          <p:cNvSpPr/>
          <p:nvPr/>
        </p:nvSpPr>
        <p:spPr>
          <a:xfrm>
            <a:off x="4635908" y="3063683"/>
            <a:ext cx="2741956" cy="606897"/>
          </a:xfrm>
          <a:prstGeom prst="rect">
            <a:avLst/>
          </a:prstGeom>
        </p:spPr>
        <p:txBody>
          <a:bodyPr wrap="square">
            <a:spAutoFit/>
          </a:bodyPr>
          <a:lstStyle/>
          <a:p>
            <a:pPr algn="justLow" rtl="1">
              <a:lnSpc>
                <a:spcPts val="4500"/>
              </a:lnSpc>
              <a:spcAft>
                <a:spcPts val="0"/>
              </a:spcAft>
            </a:pPr>
            <a:r>
              <a:rPr lang="ar-SA" sz="2800" b="1" dirty="0" smtClean="0">
                <a:latin typeface="Alexandria"/>
                <a:ea typeface="Calibri" panose="020F0502020204030204" pitchFamily="34" charset="0"/>
              </a:rPr>
              <a:t>1) بناء رصيد الثقة:</a:t>
            </a:r>
            <a:endParaRPr lang="en-US" sz="2800" b="1" dirty="0">
              <a:effectLst/>
              <a:latin typeface="Alexandria"/>
              <a:ea typeface="Calibri" panose="020F0502020204030204" pitchFamily="34" charset="0"/>
            </a:endParaRPr>
          </a:p>
        </p:txBody>
      </p:sp>
      <p:sp>
        <p:nvSpPr>
          <p:cNvPr id="9" name="مستطيل 8"/>
          <p:cNvSpPr/>
          <p:nvPr/>
        </p:nvSpPr>
        <p:spPr>
          <a:xfrm>
            <a:off x="743579" y="3680034"/>
            <a:ext cx="6806412" cy="2336537"/>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كل مبادرة اجتماعية تقوم بها الشركة هي بمثابة "إيداع" في بنك الثقة. عندما تمر الشركة بأزمة (فشل منتج، أو خطأ تقني)، يسحب الجمهور من هذا الرصيد بدلاً من الهجوم الفوري. لذلك فإن السمعة المبنية على المسؤولية تعمل كدرع واقي.</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49990" y="1557010"/>
            <a:ext cx="4642010" cy="4273519"/>
          </a:xfrm>
          <a:prstGeom prst="rect">
            <a:avLst/>
          </a:prstGeom>
        </p:spPr>
      </p:pic>
    </p:spTree>
    <p:extLst>
      <p:ext uri="{BB962C8B-B14F-4D97-AF65-F5344CB8AC3E}">
        <p14:creationId xmlns:p14="http://schemas.microsoft.com/office/powerpoint/2010/main" val="56245888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randombar(horizont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randombar(horizontal)">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randombar(horizontal)">
                                      <p:cBhvr>
                                        <p:cTn id="3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7" grpId="0"/>
      <p:bldP spid="8" grpId="0"/>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646026"/>
            <a:ext cx="572009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846142" y="244884"/>
            <a:ext cx="4277031"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المسؤولية الاجتماعية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3914482" y="1446494"/>
            <a:ext cx="3587531" cy="669414"/>
          </a:xfrm>
          <a:prstGeom prst="rect">
            <a:avLst/>
          </a:prstGeom>
        </p:spPr>
        <p:txBody>
          <a:bodyPr wrap="square">
            <a:spAutoFit/>
          </a:bodyPr>
          <a:lstStyle/>
          <a:p>
            <a:pPr algn="justLow" rtl="1">
              <a:lnSpc>
                <a:spcPts val="4500"/>
              </a:lnSpc>
              <a:spcAft>
                <a:spcPts val="0"/>
              </a:spcAft>
            </a:pPr>
            <a:r>
              <a:rPr lang="ar-SA" sz="2800" b="1" dirty="0" smtClean="0">
                <a:effectLst/>
                <a:latin typeface="Alexandria"/>
                <a:ea typeface="Calibri" panose="020F0502020204030204" pitchFamily="34" charset="0"/>
              </a:rPr>
              <a:t>2) التميز عن المنافسين:</a:t>
            </a:r>
            <a:endParaRPr lang="en-US" sz="2800" b="1" dirty="0">
              <a:effectLst/>
              <a:latin typeface="Alexandria"/>
              <a:ea typeface="Calibri" panose="020F0502020204030204" pitchFamily="34" charset="0"/>
            </a:endParaRPr>
          </a:p>
        </p:txBody>
      </p:sp>
      <p:sp>
        <p:nvSpPr>
          <p:cNvPr id="7" name="مستطيل 6"/>
          <p:cNvSpPr/>
          <p:nvPr/>
        </p:nvSpPr>
        <p:spPr>
          <a:xfrm>
            <a:off x="991812" y="2181294"/>
            <a:ext cx="6510201" cy="143885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في سوق تتشابه فيه الجودة والأسعار، تصبح "القيم الأخلاقية" هي الفاصل. المستهلك لا يشتري المنتج فقط، بل يشتري "القصة"، و"الأثر" وراء هذا المنتج.</a:t>
            </a:r>
            <a:endParaRPr lang="en-US" sz="2800" dirty="0">
              <a:effectLst/>
              <a:latin typeface="Alexandria"/>
              <a:ea typeface="Calibri" panose="020F0502020204030204" pitchFamily="34" charset="0"/>
            </a:endParaRPr>
          </a:p>
        </p:txBody>
      </p:sp>
      <p:sp>
        <p:nvSpPr>
          <p:cNvPr id="8" name="مستطيل 7"/>
          <p:cNvSpPr/>
          <p:nvPr/>
        </p:nvSpPr>
        <p:spPr>
          <a:xfrm>
            <a:off x="3451122" y="3541117"/>
            <a:ext cx="4050891" cy="669414"/>
          </a:xfrm>
          <a:prstGeom prst="rect">
            <a:avLst/>
          </a:prstGeom>
        </p:spPr>
        <p:txBody>
          <a:bodyPr wrap="square">
            <a:spAutoFit/>
          </a:bodyPr>
          <a:lstStyle/>
          <a:p>
            <a:pPr algn="justLow" rtl="1">
              <a:lnSpc>
                <a:spcPts val="4500"/>
              </a:lnSpc>
              <a:spcAft>
                <a:spcPts val="0"/>
              </a:spcAft>
            </a:pPr>
            <a:r>
              <a:rPr lang="ar-SA" sz="2800" b="1" dirty="0" smtClean="0">
                <a:effectLst/>
                <a:latin typeface="Alexandria"/>
                <a:ea typeface="Calibri" panose="020F0502020204030204" pitchFamily="34" charset="0"/>
              </a:rPr>
              <a:t>3) تعزيز هوية صاحب العمل:</a:t>
            </a:r>
            <a:endParaRPr lang="en-US" sz="2800" b="1" dirty="0">
              <a:effectLst/>
              <a:latin typeface="Alexandria"/>
              <a:ea typeface="Calibri" panose="020F0502020204030204" pitchFamily="34" charset="0"/>
            </a:endParaRPr>
          </a:p>
        </p:txBody>
      </p:sp>
      <p:sp>
        <p:nvSpPr>
          <p:cNvPr id="9" name="مستطيل 8"/>
          <p:cNvSpPr/>
          <p:nvPr/>
        </p:nvSpPr>
        <p:spPr>
          <a:xfrm>
            <a:off x="991812" y="4242000"/>
            <a:ext cx="6510201" cy="1887696"/>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السمعة لا تُبنى خارجياً فقط، الموظفون هم سفراء العلامة التجارية، فعندما يشعر الموظف أن شركته مسؤولة تجاه المجتمع، يزداد ولاؤه وإنتاجيته، وينقل هذه الصورة الإيجابية لمحيطه، مما يعزز السمعة العامة.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88827" y="1605320"/>
            <a:ext cx="4503174" cy="4524375"/>
          </a:xfrm>
          <a:prstGeom prst="rect">
            <a:avLst/>
          </a:prstGeom>
        </p:spPr>
      </p:pic>
    </p:spTree>
    <p:extLst>
      <p:ext uri="{BB962C8B-B14F-4D97-AF65-F5344CB8AC3E}">
        <p14:creationId xmlns:p14="http://schemas.microsoft.com/office/powerpoint/2010/main" val="373595574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randombar(horizont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randombar(horizontal)">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randombar(horizontal)">
                                      <p:cBhvr>
                                        <p:cTn id="3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7" grpId="0"/>
      <p:bldP spid="8"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646026"/>
            <a:ext cx="572009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4"/>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846142" y="244884"/>
            <a:ext cx="4277031"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المسؤولية الاجتماعية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1936955" y="1383199"/>
            <a:ext cx="5991517" cy="669414"/>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أبعاد المسؤولية الاجتماعية المؤثرة في السمعة:</a:t>
            </a:r>
            <a:endParaRPr lang="en-US" sz="2800" b="1" dirty="0">
              <a:solidFill>
                <a:srgbClr val="FF0000"/>
              </a:solidFill>
              <a:effectLst/>
              <a:latin typeface="Alexandria"/>
              <a:ea typeface="Calibri" panose="020F0502020204030204" pitchFamily="34" charset="0"/>
            </a:endParaRPr>
          </a:p>
        </p:txBody>
      </p:sp>
      <p:sp>
        <p:nvSpPr>
          <p:cNvPr id="7" name="مستطيل 6"/>
          <p:cNvSpPr/>
          <p:nvPr/>
        </p:nvSpPr>
        <p:spPr>
          <a:xfrm>
            <a:off x="845575" y="1990728"/>
            <a:ext cx="7082896"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لكي تؤثر المسؤولية الاجتماعية في السمعة، يجب أن تغطي أربعة جوانب أساسية (وفقاً لمعايير </a:t>
            </a:r>
            <a:r>
              <a:rPr lang="ar-SA" sz="2800" dirty="0" err="1" smtClean="0">
                <a:effectLst/>
                <a:latin typeface="Alexandria"/>
                <a:ea typeface="Calibri" panose="020F0502020204030204" pitchFamily="34" charset="0"/>
              </a:rPr>
              <a:t>الحوكمة</a:t>
            </a:r>
            <a:r>
              <a:rPr lang="ar-SA" sz="2800" dirty="0" smtClean="0">
                <a:effectLst/>
                <a:latin typeface="Alexandria"/>
                <a:ea typeface="Calibri" panose="020F0502020204030204" pitchFamily="34" charset="0"/>
              </a:rPr>
              <a:t> الحديثة):</a:t>
            </a:r>
            <a:endParaRPr lang="en-US" sz="2800" dirty="0">
              <a:effectLst/>
              <a:latin typeface="Alexandria"/>
              <a:ea typeface="Calibri" panose="020F0502020204030204" pitchFamily="34" charset="0"/>
            </a:endParaRPr>
          </a:p>
        </p:txBody>
      </p:sp>
      <p:sp>
        <p:nvSpPr>
          <p:cNvPr id="8" name="مستطيل 7"/>
          <p:cNvSpPr/>
          <p:nvPr/>
        </p:nvSpPr>
        <p:spPr>
          <a:xfrm>
            <a:off x="776748" y="2889805"/>
            <a:ext cx="7151723"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البعد البيئي</a:t>
            </a:r>
            <a:r>
              <a:rPr lang="ar-SA" sz="2800" dirty="0" smtClean="0">
                <a:effectLst/>
                <a:latin typeface="Alexandria"/>
                <a:ea typeface="Calibri" panose="020F0502020204030204" pitchFamily="34" charset="0"/>
              </a:rPr>
              <a:t>: كيف تتعامل المنظمة مع النفايات، الطاقة، والتغير المناخي؟</a:t>
            </a:r>
            <a:endParaRPr lang="en-US" sz="2800" dirty="0">
              <a:effectLst/>
              <a:latin typeface="Alexandria"/>
              <a:ea typeface="Calibri" panose="020F0502020204030204" pitchFamily="34" charset="0"/>
            </a:endParaRPr>
          </a:p>
        </p:txBody>
      </p:sp>
      <p:sp>
        <p:nvSpPr>
          <p:cNvPr id="9" name="مستطيل 8"/>
          <p:cNvSpPr/>
          <p:nvPr/>
        </p:nvSpPr>
        <p:spPr>
          <a:xfrm>
            <a:off x="707922" y="3762279"/>
            <a:ext cx="7537608" cy="606897"/>
          </a:xfrm>
          <a:prstGeom prst="rect">
            <a:avLst/>
          </a:prstGeom>
        </p:spPr>
        <p:txBody>
          <a:bodyPr wrap="square">
            <a:spAutoFit/>
          </a:bodyPr>
          <a:lstStyle/>
          <a:p>
            <a:pPr algn="justLow" rtl="1">
              <a:lnSpc>
                <a:spcPts val="4500"/>
              </a:lnSpc>
              <a:spcAft>
                <a:spcPts val="0"/>
              </a:spcAft>
            </a:pPr>
            <a:r>
              <a:rPr lang="ar-SA" sz="2800" b="1" dirty="0" smtClean="0">
                <a:effectLst/>
                <a:latin typeface="Alexandria"/>
                <a:ea typeface="Calibri" panose="020F0502020204030204" pitchFamily="34" charset="0"/>
              </a:rPr>
              <a:t>البعد الأخلاقي</a:t>
            </a:r>
            <a:r>
              <a:rPr lang="ar-SA" sz="2800" dirty="0" smtClean="0">
                <a:effectLst/>
                <a:latin typeface="Alexandria"/>
                <a:ea typeface="Calibri" panose="020F0502020204030204" pitchFamily="34" charset="0"/>
              </a:rPr>
              <a:t>: النزاهة في التعامل مع الموردين، ومحاربة الفساد.</a:t>
            </a:r>
            <a:endParaRPr lang="en-US" sz="2800" dirty="0">
              <a:effectLst/>
              <a:latin typeface="Alexandria"/>
              <a:ea typeface="Calibri" panose="020F0502020204030204" pitchFamily="34" charset="0"/>
            </a:endParaRPr>
          </a:p>
        </p:txBody>
      </p:sp>
      <p:sp>
        <p:nvSpPr>
          <p:cNvPr id="11" name="مستطيل 10"/>
          <p:cNvSpPr/>
          <p:nvPr/>
        </p:nvSpPr>
        <p:spPr>
          <a:xfrm>
            <a:off x="845575" y="4347397"/>
            <a:ext cx="7082897"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البعد الخيري</a:t>
            </a:r>
            <a:r>
              <a:rPr lang="ar-SA" sz="2800" dirty="0">
                <a:latin typeface="Alexandria"/>
                <a:ea typeface="Calibri" panose="020F0502020204030204" pitchFamily="34" charset="0"/>
              </a:rPr>
              <a:t>: دعم القضايا الإنسانية، التعليم، والصحة في المجتمع المحلي.</a:t>
            </a:r>
            <a:endParaRPr lang="en-US" sz="2800" dirty="0">
              <a:latin typeface="Alexandria"/>
              <a:ea typeface="Calibri" panose="020F0502020204030204" pitchFamily="34" charset="0"/>
            </a:endParaRPr>
          </a:p>
        </p:txBody>
      </p:sp>
      <p:sp>
        <p:nvSpPr>
          <p:cNvPr id="12" name="مستطيل 11"/>
          <p:cNvSpPr/>
          <p:nvPr/>
        </p:nvSpPr>
        <p:spPr>
          <a:xfrm>
            <a:off x="845576" y="5253116"/>
            <a:ext cx="7082896" cy="959558"/>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البعد الاقتصادي</a:t>
            </a:r>
            <a:r>
              <a:rPr lang="ar-SA" sz="2800" dirty="0" smtClean="0">
                <a:effectLst/>
                <a:latin typeface="Alexandria"/>
                <a:ea typeface="Calibri" panose="020F0502020204030204" pitchFamily="34" charset="0"/>
              </a:rPr>
              <a:t>: خلق فرص عمل ودعم الاقتصاد الوطني بعيداً عن الاستغلال.</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45530" y="1528203"/>
            <a:ext cx="3946470" cy="4498971"/>
          </a:xfrm>
          <a:prstGeom prst="rect">
            <a:avLst/>
          </a:prstGeom>
        </p:spPr>
      </p:pic>
    </p:spTree>
    <p:extLst>
      <p:ext uri="{BB962C8B-B14F-4D97-AF65-F5344CB8AC3E}">
        <p14:creationId xmlns:p14="http://schemas.microsoft.com/office/powerpoint/2010/main" val="207892904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randombar(horizont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randombar(horizontal)">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randombar(horizontal)">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randombar(horizontal)">
                                      <p:cBhvr>
                                        <p:cTn id="42" dur="500"/>
                                        <p:tgtEl>
                                          <p:spTgt spid="11"/>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randombar(horizontal)">
                                      <p:cBhvr>
                                        <p:cTn id="4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7" grpId="0"/>
      <p:bldP spid="8" grpId="0"/>
      <p:bldP spid="9" grpId="0"/>
      <p:bldP spid="11" grpId="0"/>
      <p:bldP spid="1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646026"/>
            <a:ext cx="572009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2721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846142" y="244884"/>
            <a:ext cx="4277031"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المسؤولية الاجتماعية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2569890" y="1448024"/>
            <a:ext cx="4575672" cy="669414"/>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هرم </a:t>
            </a:r>
            <a:r>
              <a:rPr lang="ar-SA" sz="2800" b="1" dirty="0" err="1" smtClean="0">
                <a:solidFill>
                  <a:srgbClr val="FF0000"/>
                </a:solidFill>
                <a:effectLst/>
                <a:latin typeface="Alexandria"/>
                <a:ea typeface="Calibri" panose="020F0502020204030204" pitchFamily="34" charset="0"/>
              </a:rPr>
              <a:t>كاريول</a:t>
            </a:r>
            <a:r>
              <a:rPr lang="ar-SA" sz="2800" b="1" dirty="0" smtClean="0">
                <a:solidFill>
                  <a:srgbClr val="FF0000"/>
                </a:solidFill>
                <a:effectLst/>
                <a:latin typeface="Alexandria"/>
                <a:ea typeface="Calibri" panose="020F0502020204030204" pitchFamily="34" charset="0"/>
              </a:rPr>
              <a:t> للمسؤولية الاجتماعية:</a:t>
            </a:r>
            <a:endParaRPr lang="en-US" sz="2800" b="1" dirty="0">
              <a:solidFill>
                <a:srgbClr val="FF0000"/>
              </a:solidFill>
              <a:effectLst/>
              <a:latin typeface="Alexandria"/>
              <a:ea typeface="Calibri" panose="020F0502020204030204" pitchFamily="34" charset="0"/>
            </a:endParaRPr>
          </a:p>
        </p:txBody>
      </p:sp>
      <p:sp>
        <p:nvSpPr>
          <p:cNvPr id="7" name="مستطيل 6"/>
          <p:cNvSpPr/>
          <p:nvPr/>
        </p:nvSpPr>
        <p:spPr>
          <a:xfrm>
            <a:off x="1032386" y="2148683"/>
            <a:ext cx="6113176" cy="669414"/>
          </a:xfrm>
          <a:prstGeom prst="rect">
            <a:avLst/>
          </a:prstGeom>
        </p:spPr>
        <p:txBody>
          <a:bodyPr wrap="square">
            <a:spAutoFit/>
          </a:bodyPr>
          <a:lstStyle/>
          <a:p>
            <a:pPr algn="justLow" rtl="1">
              <a:lnSpc>
                <a:spcPts val="4500"/>
              </a:lnSpc>
              <a:spcAft>
                <a:spcPts val="0"/>
              </a:spcAft>
            </a:pPr>
            <a:r>
              <a:rPr lang="ar-SA" sz="2800" dirty="0" smtClean="0">
                <a:effectLst/>
                <a:latin typeface="Alexandria"/>
                <a:ea typeface="Calibri" panose="020F0502020204030204" pitchFamily="34" charset="0"/>
              </a:rPr>
              <a:t>المسؤولية الاقتصادية: أن تكون مربحة (الأساس).</a:t>
            </a:r>
            <a:endParaRPr lang="en-US" sz="2800" dirty="0">
              <a:effectLst/>
              <a:latin typeface="Alexandria"/>
              <a:ea typeface="Calibri" panose="020F0502020204030204" pitchFamily="34" charset="0"/>
            </a:endParaRPr>
          </a:p>
        </p:txBody>
      </p:sp>
      <p:sp>
        <p:nvSpPr>
          <p:cNvPr id="8" name="مستطيل 7"/>
          <p:cNvSpPr/>
          <p:nvPr/>
        </p:nvSpPr>
        <p:spPr>
          <a:xfrm>
            <a:off x="1247452" y="3009305"/>
            <a:ext cx="5898110" cy="669414"/>
          </a:xfrm>
          <a:prstGeom prst="rect">
            <a:avLst/>
          </a:prstGeom>
        </p:spPr>
        <p:txBody>
          <a:bodyPr wrap="square">
            <a:spAutoFit/>
          </a:bodyPr>
          <a:lstStyle/>
          <a:p>
            <a:pPr algn="justLow" rtl="1">
              <a:lnSpc>
                <a:spcPts val="4500"/>
              </a:lnSpc>
              <a:spcAft>
                <a:spcPts val="0"/>
              </a:spcAft>
            </a:pPr>
            <a:r>
              <a:rPr lang="ar-SA" sz="2800" dirty="0" smtClean="0">
                <a:effectLst/>
                <a:latin typeface="Alexandria"/>
                <a:ea typeface="Calibri" panose="020F0502020204030204" pitchFamily="34" charset="0"/>
              </a:rPr>
              <a:t>المسؤولية القانونية: الالتزام بالقوانين والتشريعات.</a:t>
            </a:r>
            <a:endParaRPr lang="en-US" sz="2800" dirty="0">
              <a:effectLst/>
              <a:latin typeface="Alexandria"/>
              <a:ea typeface="Calibri" panose="020F0502020204030204" pitchFamily="34" charset="0"/>
            </a:endParaRPr>
          </a:p>
        </p:txBody>
      </p:sp>
      <p:sp>
        <p:nvSpPr>
          <p:cNvPr id="9" name="مستطيل 8"/>
          <p:cNvSpPr/>
          <p:nvPr/>
        </p:nvSpPr>
        <p:spPr>
          <a:xfrm>
            <a:off x="904568" y="3770532"/>
            <a:ext cx="6240994"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المسؤولية الأخلاقية: فعل الشيء الصحيح حتى لو لم ينص عليه القانون.</a:t>
            </a:r>
            <a:endParaRPr lang="en-US" sz="2800" dirty="0">
              <a:effectLst/>
              <a:latin typeface="Alexandria"/>
              <a:ea typeface="Calibri" panose="020F0502020204030204" pitchFamily="34" charset="0"/>
            </a:endParaRPr>
          </a:p>
        </p:txBody>
      </p:sp>
      <p:sp>
        <p:nvSpPr>
          <p:cNvPr id="11" name="مستطيل 10"/>
          <p:cNvSpPr/>
          <p:nvPr/>
        </p:nvSpPr>
        <p:spPr>
          <a:xfrm>
            <a:off x="968476" y="4997106"/>
            <a:ext cx="6240995"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المسؤولية الخيرية: المساهمة في تحسين جودة الحياة المجتمعية</a:t>
            </a:r>
            <a:r>
              <a:rPr lang="ar-SA" sz="2800" dirty="0" smtClean="0">
                <a:latin typeface="Alexandria"/>
                <a:ea typeface="Calibri" panose="020F0502020204030204" pitchFamily="34" charset="0"/>
              </a:rPr>
              <a:t>.</a:t>
            </a:r>
            <a:endParaRPr lang="en-US" sz="2800" dirty="0">
              <a:latin typeface="Alexandria"/>
              <a:ea typeface="Calibri" panose="020F0502020204030204" pitchFamily="34" charset="0"/>
            </a:endParaRPr>
          </a:p>
        </p:txBody>
      </p:sp>
      <p:pic>
        <p:nvPicPr>
          <p:cNvPr id="4" name="صورة 3"/>
          <p:cNvPicPr>
            <a:picLocks noChangeAspect="1"/>
          </p:cNvPicPr>
          <p:nvPr/>
        </p:nvPicPr>
        <p:blipFill rotWithShape="1">
          <a:blip r:embed="rId3">
            <a:extLst>
              <a:ext uri="{28A0092B-C50C-407E-A947-70E740481C1C}">
                <a14:useLocalDpi xmlns:a14="http://schemas.microsoft.com/office/drawing/2010/main" val="0"/>
              </a:ext>
            </a:extLst>
          </a:blip>
          <a:srcRect l="9140" t="14624" r="8423" b="6093"/>
          <a:stretch/>
        </p:blipFill>
        <p:spPr>
          <a:xfrm>
            <a:off x="7316445" y="1600909"/>
            <a:ext cx="4875555" cy="4358910"/>
          </a:xfrm>
          <a:prstGeom prst="rect">
            <a:avLst/>
          </a:prstGeom>
        </p:spPr>
      </p:pic>
    </p:spTree>
    <p:extLst>
      <p:ext uri="{BB962C8B-B14F-4D97-AF65-F5344CB8AC3E}">
        <p14:creationId xmlns:p14="http://schemas.microsoft.com/office/powerpoint/2010/main" val="325699243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randombar(horizont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randombar(horizontal)">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randombar(horizontal)">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randombar(horizontal)">
                                      <p:cBhvr>
                                        <p:cTn id="4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7" grpId="0"/>
      <p:bldP spid="8" grpId="0"/>
      <p:bldP spid="9" grpId="0"/>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646026"/>
            <a:ext cx="572009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846142" y="244884"/>
            <a:ext cx="4277031"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المسؤولية الاجتماعية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1533832" y="1469356"/>
            <a:ext cx="6021014" cy="669414"/>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شروط نجاح العلاقة (لماذا تفشل بعض الشركات):</a:t>
            </a:r>
            <a:endParaRPr lang="en-US" sz="2800" b="1" dirty="0">
              <a:solidFill>
                <a:srgbClr val="FF0000"/>
              </a:solidFill>
              <a:effectLst/>
              <a:latin typeface="Alexandria"/>
              <a:ea typeface="Calibri" panose="020F0502020204030204" pitchFamily="34" charset="0"/>
            </a:endParaRPr>
          </a:p>
        </p:txBody>
      </p:sp>
      <p:sp>
        <p:nvSpPr>
          <p:cNvPr id="7" name="مستطيل 6"/>
          <p:cNvSpPr/>
          <p:nvPr/>
        </p:nvSpPr>
        <p:spPr>
          <a:xfrm>
            <a:off x="904568" y="2237770"/>
            <a:ext cx="6650278"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ليس كل نشاط اجتماعي يؤدي لسمعة طيبة. هناك شروط حتمية ومنها:</a:t>
            </a:r>
            <a:endParaRPr lang="en-US" sz="2800" dirty="0">
              <a:effectLst/>
              <a:latin typeface="Alexandria"/>
              <a:ea typeface="Calibri" panose="020F0502020204030204" pitchFamily="34" charset="0"/>
            </a:endParaRPr>
          </a:p>
        </p:txBody>
      </p:sp>
      <p:sp>
        <p:nvSpPr>
          <p:cNvPr id="8" name="مستطيل 7"/>
          <p:cNvSpPr/>
          <p:nvPr/>
        </p:nvSpPr>
        <p:spPr>
          <a:xfrm>
            <a:off x="761999" y="3221882"/>
            <a:ext cx="6827259"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المصداقية</a:t>
            </a:r>
            <a:r>
              <a:rPr lang="ar-SA" sz="2800" dirty="0" smtClean="0">
                <a:effectLst/>
                <a:latin typeface="Alexandria"/>
                <a:ea typeface="Calibri" panose="020F0502020204030204" pitchFamily="34" charset="0"/>
              </a:rPr>
              <a:t>: يجب أن تنبع المسؤولية من قيم الشركة الحقيقية، لا أن تكون مجرد حملة علاقات عامة.</a:t>
            </a:r>
            <a:endParaRPr lang="en-US" sz="2800" dirty="0">
              <a:effectLst/>
              <a:latin typeface="Alexandria"/>
              <a:ea typeface="Calibri" panose="020F0502020204030204" pitchFamily="34" charset="0"/>
            </a:endParaRPr>
          </a:p>
        </p:txBody>
      </p:sp>
      <p:sp>
        <p:nvSpPr>
          <p:cNvPr id="9" name="مستطيل 8"/>
          <p:cNvSpPr/>
          <p:nvPr/>
        </p:nvSpPr>
        <p:spPr>
          <a:xfrm>
            <a:off x="796413" y="4227775"/>
            <a:ext cx="6758433"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الاستمرارية</a:t>
            </a:r>
            <a:r>
              <a:rPr lang="ar-SA" sz="2800" dirty="0" smtClean="0">
                <a:effectLst/>
                <a:latin typeface="Alexandria"/>
                <a:ea typeface="Calibri" panose="020F0502020204030204" pitchFamily="34" charset="0"/>
              </a:rPr>
              <a:t>: المبادرات الموسمية لا تبني سمعة، الاستدامة في العطاء هي التي تبنيها.</a:t>
            </a:r>
            <a:endParaRPr lang="en-US" sz="2800" dirty="0">
              <a:effectLst/>
              <a:latin typeface="Alexandria"/>
              <a:ea typeface="Calibri" panose="020F0502020204030204" pitchFamily="34" charset="0"/>
            </a:endParaRPr>
          </a:p>
        </p:txBody>
      </p:sp>
      <p:sp>
        <p:nvSpPr>
          <p:cNvPr id="11" name="مستطيل 10"/>
          <p:cNvSpPr/>
          <p:nvPr/>
        </p:nvSpPr>
        <p:spPr>
          <a:xfrm>
            <a:off x="904568" y="5167684"/>
            <a:ext cx="6650278"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الملاءمة</a:t>
            </a:r>
            <a:r>
              <a:rPr lang="ar-SA" sz="2800" dirty="0" smtClean="0">
                <a:effectLst/>
                <a:latin typeface="Alexandria"/>
                <a:ea typeface="Calibri" panose="020F0502020204030204" pitchFamily="34" charset="0"/>
              </a:rPr>
              <a:t>: يجب أن ترتبط المبادرة بمجال عمل الشركة (مثلاً: شركة تقنية تدعم محو الأمية الرقمية).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89258" y="1462852"/>
            <a:ext cx="4602742" cy="4554489"/>
          </a:xfrm>
          <a:prstGeom prst="rect">
            <a:avLst/>
          </a:prstGeom>
        </p:spPr>
      </p:pic>
    </p:spTree>
    <p:extLst>
      <p:ext uri="{BB962C8B-B14F-4D97-AF65-F5344CB8AC3E}">
        <p14:creationId xmlns:p14="http://schemas.microsoft.com/office/powerpoint/2010/main" val="259397802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randombar(horizont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randombar(horizontal)">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randombar(horizontal)">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randombar(horizontal)">
                                      <p:cBhvr>
                                        <p:cTn id="4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7" grpId="0"/>
      <p:bldP spid="8" grpId="0"/>
      <p:bldP spid="9" grpId="0"/>
      <p:bldP spid="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646026"/>
            <a:ext cx="572009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846142" y="244884"/>
            <a:ext cx="4277031"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المسؤولية الاجتماعية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1283109" y="1397038"/>
            <a:ext cx="7102562" cy="669414"/>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المخاطر التشغيلية والقانونية لإهمال المسؤولية الاجتماعية:</a:t>
            </a:r>
            <a:endParaRPr lang="en-US" sz="2800" b="1" dirty="0">
              <a:solidFill>
                <a:srgbClr val="FF0000"/>
              </a:solidFill>
              <a:effectLst/>
              <a:latin typeface="Alexandria"/>
              <a:ea typeface="Calibri" panose="020F0502020204030204" pitchFamily="34" charset="0"/>
            </a:endParaRPr>
          </a:p>
        </p:txBody>
      </p:sp>
      <p:sp>
        <p:nvSpPr>
          <p:cNvPr id="7" name="مستطيل 6"/>
          <p:cNvSpPr/>
          <p:nvPr/>
        </p:nvSpPr>
        <p:spPr>
          <a:xfrm>
            <a:off x="891064" y="3564458"/>
            <a:ext cx="7573265" cy="143885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الدول والمنظمات الدولية (مثل الاتحاد الأوروبي) بدأت بفرض قوانين صارمة بشأن سلاسل التوريد، الانبعاثات الكربونية، وحقوق العمال.</a:t>
            </a:r>
            <a:endParaRPr lang="en-US" sz="2800" dirty="0">
              <a:effectLst/>
              <a:latin typeface="Alexandria"/>
              <a:ea typeface="Calibri" panose="020F0502020204030204" pitchFamily="34" charset="0"/>
            </a:endParaRPr>
          </a:p>
        </p:txBody>
      </p:sp>
      <p:sp>
        <p:nvSpPr>
          <p:cNvPr id="8" name="مستطيل 7"/>
          <p:cNvSpPr/>
          <p:nvPr/>
        </p:nvSpPr>
        <p:spPr>
          <a:xfrm>
            <a:off x="3401961" y="2924980"/>
            <a:ext cx="4983710" cy="510717"/>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1) المخاطر القانونية والغرامات الباهظة:</a:t>
            </a:r>
            <a:endParaRPr lang="en-US" sz="2800" b="1" dirty="0">
              <a:effectLst/>
              <a:latin typeface="Alexandria"/>
              <a:ea typeface="Calibri" panose="020F0502020204030204" pitchFamily="34" charset="0"/>
            </a:endParaRPr>
          </a:p>
        </p:txBody>
      </p:sp>
      <p:sp>
        <p:nvSpPr>
          <p:cNvPr id="9" name="مستطيل 8"/>
          <p:cNvSpPr/>
          <p:nvPr/>
        </p:nvSpPr>
        <p:spPr>
          <a:xfrm>
            <a:off x="812406" y="1998567"/>
            <a:ext cx="7486020"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عندما تتجاهل المنظمة مسؤوليتها الاجتماعية، فإنها تضع "سمعتها" في مهب الريح، مما يعرضها لثلاثة أنواع من المخاطر:</a:t>
            </a:r>
            <a:endParaRPr lang="en-US" sz="2800" dirty="0">
              <a:effectLst/>
              <a:latin typeface="Alexandria"/>
              <a:ea typeface="Calibri" panose="020F0502020204030204" pitchFamily="34" charset="0"/>
            </a:endParaRPr>
          </a:p>
        </p:txBody>
      </p:sp>
      <p:sp>
        <p:nvSpPr>
          <p:cNvPr id="11" name="مستطيل 10"/>
          <p:cNvSpPr/>
          <p:nvPr/>
        </p:nvSpPr>
        <p:spPr>
          <a:xfrm>
            <a:off x="959890" y="5002948"/>
            <a:ext cx="7504439"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الأثر: قضايا قانونية مكلفة، تعويضات للمتضررين، ومنع من ممارسة العمل في أسواق معينة.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74224" y="1549747"/>
            <a:ext cx="3734949" cy="4443216"/>
          </a:xfrm>
          <a:prstGeom prst="rect">
            <a:avLst/>
          </a:prstGeom>
        </p:spPr>
      </p:pic>
    </p:spTree>
    <p:extLst>
      <p:ext uri="{BB962C8B-B14F-4D97-AF65-F5344CB8AC3E}">
        <p14:creationId xmlns:p14="http://schemas.microsoft.com/office/powerpoint/2010/main" val="205271308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randombar(horizontal)">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randombar(horizontal)">
                                      <p:cBhvr>
                                        <p:cTn id="37" dur="500"/>
                                        <p:tgtEl>
                                          <p:spTgt spid="7"/>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randombar(horizontal)">
                                      <p:cBhvr>
                                        <p:cTn id="4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7" grpId="0"/>
      <p:bldP spid="8" grpId="0"/>
      <p:bldP spid="9" grpId="0"/>
      <p:bldP spid="1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646026"/>
            <a:ext cx="572009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846142" y="244884"/>
            <a:ext cx="4277031"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المسؤولية الاجتماعية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1648146" y="1534299"/>
            <a:ext cx="5912859" cy="669414"/>
          </a:xfrm>
          <a:prstGeom prst="rect">
            <a:avLst/>
          </a:prstGeom>
        </p:spPr>
        <p:txBody>
          <a:bodyPr wrap="square">
            <a:spAutoFit/>
          </a:bodyPr>
          <a:lstStyle/>
          <a:p>
            <a:pPr algn="justLow" rtl="1">
              <a:lnSpc>
                <a:spcPts val="4500"/>
              </a:lnSpc>
              <a:spcAft>
                <a:spcPts val="0"/>
              </a:spcAft>
            </a:pPr>
            <a:r>
              <a:rPr lang="ar-SA" sz="2800" b="1" dirty="0" smtClean="0">
                <a:effectLst/>
                <a:latin typeface="Alexandria"/>
                <a:ea typeface="Calibri" panose="020F0502020204030204" pitchFamily="34" charset="0"/>
              </a:rPr>
              <a:t>2) انخفاض القيمة السوقية (عقوبة المستثمرين):</a:t>
            </a:r>
            <a:endParaRPr lang="en-US" sz="2800" b="1" dirty="0">
              <a:effectLst/>
              <a:latin typeface="Alexandria"/>
              <a:ea typeface="Calibri" panose="020F0502020204030204" pitchFamily="34" charset="0"/>
            </a:endParaRPr>
          </a:p>
        </p:txBody>
      </p:sp>
      <p:sp>
        <p:nvSpPr>
          <p:cNvPr id="7" name="مستطيل 6"/>
          <p:cNvSpPr/>
          <p:nvPr/>
        </p:nvSpPr>
        <p:spPr>
          <a:xfrm>
            <a:off x="894734" y="2420626"/>
            <a:ext cx="6666271"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المستثمرون اليوم يستخدمون معايير </a:t>
            </a:r>
            <a:r>
              <a:rPr lang="en-US" sz="2800" dirty="0" smtClean="0">
                <a:effectLst/>
                <a:latin typeface="Alexandria"/>
                <a:ea typeface="Calibri" panose="020F0502020204030204" pitchFamily="34" charset="0"/>
              </a:rPr>
              <a:t>ESG</a:t>
            </a:r>
            <a:r>
              <a:rPr lang="ar-SA" sz="2800" dirty="0" smtClean="0">
                <a:effectLst/>
                <a:latin typeface="Alexandria"/>
                <a:ea typeface="Calibri" panose="020F0502020204030204" pitchFamily="34" charset="0"/>
              </a:rPr>
              <a:t> (البيئة والاجتماعية </a:t>
            </a:r>
            <a:r>
              <a:rPr lang="ar-SA" sz="2800" dirty="0" err="1" smtClean="0">
                <a:effectLst/>
                <a:latin typeface="Alexandria"/>
                <a:ea typeface="Calibri" panose="020F0502020204030204" pitchFamily="34" charset="0"/>
              </a:rPr>
              <a:t>والحوكمة</a:t>
            </a:r>
            <a:r>
              <a:rPr lang="ar-SA" sz="2800" dirty="0" smtClean="0">
                <a:effectLst/>
                <a:latin typeface="Alexandria"/>
                <a:ea typeface="Calibri" panose="020F0502020204030204" pitchFamily="34" charset="0"/>
              </a:rPr>
              <a:t>) لتقييم المخاطر.</a:t>
            </a:r>
            <a:endParaRPr lang="en-US" sz="2800" dirty="0">
              <a:effectLst/>
              <a:latin typeface="Alexandria"/>
              <a:ea typeface="Calibri" panose="020F0502020204030204" pitchFamily="34" charset="0"/>
            </a:endParaRPr>
          </a:p>
        </p:txBody>
      </p:sp>
      <p:sp>
        <p:nvSpPr>
          <p:cNvPr id="8" name="مستطيل 7"/>
          <p:cNvSpPr/>
          <p:nvPr/>
        </p:nvSpPr>
        <p:spPr>
          <a:xfrm>
            <a:off x="894734" y="3472561"/>
            <a:ext cx="6666272" cy="1408399"/>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الأثر: أي فضيحة تتعلق بالمسؤولية الاجتماعية تؤدي إلى "هروب رؤوس الأموال". انسحاب صناديق الاستثمار الكبرى يؤدي لهبوط حاد في سعر السهم.</a:t>
            </a:r>
            <a:endParaRPr lang="en-US" sz="2800" dirty="0">
              <a:effectLst/>
              <a:latin typeface="Alexandria"/>
              <a:ea typeface="Calibri" panose="020F0502020204030204" pitchFamily="34" charset="0"/>
            </a:endParaRPr>
          </a:p>
        </p:txBody>
      </p:sp>
      <p:sp>
        <p:nvSpPr>
          <p:cNvPr id="9" name="مستطيل 8"/>
          <p:cNvSpPr/>
          <p:nvPr/>
        </p:nvSpPr>
        <p:spPr>
          <a:xfrm>
            <a:off x="894735" y="5138356"/>
            <a:ext cx="6666272" cy="990015"/>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التأثير على السمعة: يُنظر للشركة على أنها "عالية المخاطر" وغير موثوقة في إدارة الأزمات.</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1005" y="1534299"/>
            <a:ext cx="4630995" cy="4463378"/>
          </a:xfrm>
          <a:prstGeom prst="rect">
            <a:avLst/>
          </a:prstGeom>
        </p:spPr>
      </p:pic>
    </p:spTree>
    <p:extLst>
      <p:ext uri="{BB962C8B-B14F-4D97-AF65-F5344CB8AC3E}">
        <p14:creationId xmlns:p14="http://schemas.microsoft.com/office/powerpoint/2010/main" val="179676027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randombar(horizont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randombar(horizontal)">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randombar(horizontal)">
                                      <p:cBhvr>
                                        <p:cTn id="3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7" grpId="0"/>
      <p:bldP spid="8" grpId="0"/>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646026"/>
            <a:ext cx="572009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846142" y="244884"/>
            <a:ext cx="4277031"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المسؤولية الاجتماعية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2070934" y="1644550"/>
            <a:ext cx="5450743" cy="669414"/>
          </a:xfrm>
          <a:prstGeom prst="rect">
            <a:avLst/>
          </a:prstGeom>
        </p:spPr>
        <p:txBody>
          <a:bodyPr wrap="square">
            <a:spAutoFit/>
          </a:bodyPr>
          <a:lstStyle/>
          <a:p>
            <a:pPr algn="justLow" rtl="1">
              <a:lnSpc>
                <a:spcPts val="4500"/>
              </a:lnSpc>
              <a:spcAft>
                <a:spcPts val="0"/>
              </a:spcAft>
            </a:pPr>
            <a:r>
              <a:rPr lang="ar-SA" sz="2800" b="1" dirty="0" smtClean="0">
                <a:effectLst/>
                <a:latin typeface="Alexandria"/>
                <a:ea typeface="Calibri" panose="020F0502020204030204" pitchFamily="34" charset="0"/>
              </a:rPr>
              <a:t>3) المقاطعة الشعبية وفقدان الحصة السوقية:</a:t>
            </a:r>
            <a:endParaRPr lang="en-US" sz="2800" b="1" dirty="0">
              <a:effectLst/>
              <a:latin typeface="Alexandria"/>
              <a:ea typeface="Calibri" panose="020F0502020204030204" pitchFamily="34" charset="0"/>
            </a:endParaRPr>
          </a:p>
        </p:txBody>
      </p:sp>
      <p:sp>
        <p:nvSpPr>
          <p:cNvPr id="7" name="مستطيل 6"/>
          <p:cNvSpPr/>
          <p:nvPr/>
        </p:nvSpPr>
        <p:spPr>
          <a:xfrm>
            <a:off x="865239" y="4143702"/>
            <a:ext cx="6656438" cy="143885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الأثر: هبوط المبيعات وتضرر العلامة التجارية لسنوات طويلة. استعادة الثقة أصعب وأكلف بكثير من الحفاظ عليها. </a:t>
            </a:r>
            <a:endParaRPr lang="en-US" sz="2800" dirty="0">
              <a:effectLst/>
              <a:latin typeface="Alexandria"/>
              <a:ea typeface="Calibri" panose="020F0502020204030204" pitchFamily="34" charset="0"/>
            </a:endParaRPr>
          </a:p>
        </p:txBody>
      </p:sp>
      <p:sp>
        <p:nvSpPr>
          <p:cNvPr id="8" name="مستطيل 7"/>
          <p:cNvSpPr/>
          <p:nvPr/>
        </p:nvSpPr>
        <p:spPr>
          <a:xfrm>
            <a:off x="865239" y="2604898"/>
            <a:ext cx="6656438" cy="143885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في عصر التواصل الاجتماعي يمكن لحملة مقاطعة واحدة ناتجة عن سلوك غير مسؤول مثل (استغلال العمالة، أو تدمير الغابات مثلاً) أن تنتشر عالمياً في ساعات.</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0" y="1467182"/>
            <a:ext cx="4591664" cy="4471502"/>
          </a:xfrm>
          <a:prstGeom prst="rect">
            <a:avLst/>
          </a:prstGeom>
        </p:spPr>
      </p:pic>
    </p:spTree>
    <p:extLst>
      <p:ext uri="{BB962C8B-B14F-4D97-AF65-F5344CB8AC3E}">
        <p14:creationId xmlns:p14="http://schemas.microsoft.com/office/powerpoint/2010/main" val="69711703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randombar(horizontal)">
                                      <p:cBhvr>
                                        <p:cTn id="3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7" grpId="0"/>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646026"/>
            <a:ext cx="572009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846142" y="244884"/>
            <a:ext cx="4277031"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المسؤولية الاجتماعية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3285810" y="1479827"/>
            <a:ext cx="5519568" cy="669414"/>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كيف تتحول المسؤولية من تكلفة إلى استثمار:</a:t>
            </a:r>
            <a:endParaRPr lang="en-US" sz="2800" b="1" dirty="0">
              <a:solidFill>
                <a:srgbClr val="FF0000"/>
              </a:solidFill>
              <a:effectLst/>
              <a:latin typeface="Alexandria"/>
              <a:ea typeface="Calibri" panose="020F0502020204030204" pitchFamily="34" charset="0"/>
            </a:endParaRPr>
          </a:p>
        </p:txBody>
      </p:sp>
      <p:sp>
        <p:nvSpPr>
          <p:cNvPr id="7" name="مستطيل 6"/>
          <p:cNvSpPr/>
          <p:nvPr/>
        </p:nvSpPr>
        <p:spPr>
          <a:xfrm>
            <a:off x="1080304" y="2229999"/>
            <a:ext cx="10117394" cy="1183978"/>
          </a:xfrm>
          <a:prstGeom prst="rect">
            <a:avLst/>
          </a:prstGeom>
        </p:spPr>
        <p:txBody>
          <a:bodyPr wrap="square">
            <a:spAutoFit/>
          </a:bodyPr>
          <a:lstStyle/>
          <a:p>
            <a:pPr algn="justLow" rtl="1">
              <a:lnSpc>
                <a:spcPts val="4500"/>
              </a:lnSpc>
              <a:spcAft>
                <a:spcPts val="0"/>
              </a:spcAft>
            </a:pPr>
            <a:r>
              <a:rPr lang="ar-SA" sz="2800" dirty="0" smtClean="0">
                <a:effectLst/>
                <a:latin typeface="Alexandria"/>
                <a:ea typeface="Calibri" panose="020F0502020204030204" pitchFamily="34" charset="0"/>
              </a:rPr>
              <a:t>لإقناع الإدارة العليا بتبني المسؤولية الاجتماعية كأداة لتعزيز السمعة يجب عرضها كالآتي:</a:t>
            </a:r>
            <a:endParaRPr lang="en-US" sz="2800" dirty="0">
              <a:effectLst/>
              <a:latin typeface="Alexandria"/>
              <a:ea typeface="Calibri" panose="020F0502020204030204" pitchFamily="34" charset="0"/>
            </a:endParaRPr>
          </a:p>
        </p:txBody>
      </p:sp>
      <p:graphicFrame>
        <p:nvGraphicFramePr>
          <p:cNvPr id="2" name="جدول 1"/>
          <p:cNvGraphicFramePr>
            <a:graphicFrameLocks noGrp="1"/>
          </p:cNvGraphicFramePr>
          <p:nvPr>
            <p:extLst>
              <p:ext uri="{D42A27DB-BD31-4B8C-83A1-F6EECF244321}">
                <p14:modId xmlns:p14="http://schemas.microsoft.com/office/powerpoint/2010/main" val="135606012"/>
              </p:ext>
            </p:extLst>
          </p:nvPr>
        </p:nvGraphicFramePr>
        <p:xfrm>
          <a:off x="863994" y="3647078"/>
          <a:ext cx="10363200" cy="2072640"/>
        </p:xfrm>
        <a:graphic>
          <a:graphicData uri="http://schemas.openxmlformats.org/drawingml/2006/table">
            <a:tbl>
              <a:tblPr rtl="1" firstRow="1" bandRow="1">
                <a:tableStyleId>{5C22544A-7EE6-4342-B048-85BDC9FD1C3A}</a:tableStyleId>
              </a:tblPr>
              <a:tblGrid>
                <a:gridCol w="4703491">
                  <a:extLst>
                    <a:ext uri="{9D8B030D-6E8A-4147-A177-3AD203B41FA5}">
                      <a16:colId xmlns:a16="http://schemas.microsoft.com/office/drawing/2014/main" val="3189165706"/>
                    </a:ext>
                  </a:extLst>
                </a:gridCol>
                <a:gridCol w="5659709">
                  <a:extLst>
                    <a:ext uri="{9D8B030D-6E8A-4147-A177-3AD203B41FA5}">
                      <a16:colId xmlns:a16="http://schemas.microsoft.com/office/drawing/2014/main" val="1582726520"/>
                    </a:ext>
                  </a:extLst>
                </a:gridCol>
              </a:tblGrid>
              <a:tr h="370840">
                <a:tc>
                  <a:txBody>
                    <a:bodyPr/>
                    <a:lstStyle/>
                    <a:p>
                      <a:pPr algn="ctr" rtl="1"/>
                      <a:r>
                        <a:rPr lang="ar-SA" sz="2800" dirty="0" smtClean="0"/>
                        <a:t>من منظور التكلفة (قديم)</a:t>
                      </a:r>
                      <a:endParaRPr lang="ar-SA" sz="2800" dirty="0"/>
                    </a:p>
                  </a:txBody>
                  <a:tcPr/>
                </a:tc>
                <a:tc>
                  <a:txBody>
                    <a:bodyPr/>
                    <a:lstStyle/>
                    <a:p>
                      <a:pPr algn="ctr" rtl="1"/>
                      <a:r>
                        <a:rPr lang="ar-SA" sz="2800" dirty="0" smtClean="0"/>
                        <a:t>من منظور الاستثمار</a:t>
                      </a:r>
                      <a:r>
                        <a:rPr lang="ar-SA" sz="2800" baseline="0" dirty="0" smtClean="0"/>
                        <a:t> بالسمعة (حديث)</a:t>
                      </a:r>
                      <a:endParaRPr lang="ar-SA" sz="2800" dirty="0"/>
                    </a:p>
                  </a:txBody>
                  <a:tcPr/>
                </a:tc>
                <a:extLst>
                  <a:ext uri="{0D108BD9-81ED-4DB2-BD59-A6C34878D82A}">
                    <a16:rowId xmlns:a16="http://schemas.microsoft.com/office/drawing/2014/main" val="2945979786"/>
                  </a:ext>
                </a:extLst>
              </a:tr>
              <a:tr h="370840">
                <a:tc>
                  <a:txBody>
                    <a:bodyPr/>
                    <a:lstStyle/>
                    <a:p>
                      <a:pPr algn="ctr" rtl="1"/>
                      <a:r>
                        <a:rPr lang="ar-SA" sz="2800" dirty="0" smtClean="0"/>
                        <a:t>عبء مالي يقلل الأرباح</a:t>
                      </a:r>
                      <a:endParaRPr lang="ar-SA" sz="2800" dirty="0"/>
                    </a:p>
                  </a:txBody>
                  <a:tcPr/>
                </a:tc>
                <a:tc>
                  <a:txBody>
                    <a:bodyPr/>
                    <a:lstStyle/>
                    <a:p>
                      <a:pPr algn="ctr" rtl="1"/>
                      <a:r>
                        <a:rPr lang="ar-SA" sz="2800" dirty="0" smtClean="0"/>
                        <a:t>وسيلة لفتح أسواق</a:t>
                      </a:r>
                      <a:r>
                        <a:rPr lang="ar-SA" sz="2800" baseline="0" dirty="0" smtClean="0"/>
                        <a:t> جديدة وجذب عملاء أوفياء</a:t>
                      </a:r>
                      <a:endParaRPr lang="ar-SA" sz="2800" dirty="0"/>
                    </a:p>
                  </a:txBody>
                  <a:tcPr/>
                </a:tc>
                <a:extLst>
                  <a:ext uri="{0D108BD9-81ED-4DB2-BD59-A6C34878D82A}">
                    <a16:rowId xmlns:a16="http://schemas.microsoft.com/office/drawing/2014/main" val="2244924601"/>
                  </a:ext>
                </a:extLst>
              </a:tr>
              <a:tr h="370840">
                <a:tc>
                  <a:txBody>
                    <a:bodyPr/>
                    <a:lstStyle/>
                    <a:p>
                      <a:pPr algn="ctr" rtl="1"/>
                      <a:r>
                        <a:rPr lang="ar-SA" sz="2800" dirty="0" smtClean="0"/>
                        <a:t>نشاط هامشي لقسم العلاقات العامة</a:t>
                      </a:r>
                      <a:endParaRPr lang="ar-SA" sz="2800" dirty="0"/>
                    </a:p>
                  </a:txBody>
                  <a:tcPr/>
                </a:tc>
                <a:tc>
                  <a:txBody>
                    <a:bodyPr/>
                    <a:lstStyle/>
                    <a:p>
                      <a:pPr algn="ctr" rtl="1"/>
                      <a:r>
                        <a:rPr lang="ar-SA" sz="2800" dirty="0" smtClean="0"/>
                        <a:t>استراتيجية جوهرية تدار من قبل مجلس الإدارة</a:t>
                      </a:r>
                      <a:endParaRPr lang="ar-SA" sz="2800" dirty="0"/>
                    </a:p>
                  </a:txBody>
                  <a:tcPr/>
                </a:tc>
                <a:extLst>
                  <a:ext uri="{0D108BD9-81ED-4DB2-BD59-A6C34878D82A}">
                    <a16:rowId xmlns:a16="http://schemas.microsoft.com/office/drawing/2014/main" val="253117066"/>
                  </a:ext>
                </a:extLst>
              </a:tr>
              <a:tr h="370840">
                <a:tc>
                  <a:txBody>
                    <a:bodyPr/>
                    <a:lstStyle/>
                    <a:p>
                      <a:pPr algn="ctr" rtl="1"/>
                      <a:r>
                        <a:rPr lang="ar-SA" sz="2800" dirty="0" smtClean="0"/>
                        <a:t>رد فعل عند وقوع الأزمات</a:t>
                      </a:r>
                      <a:endParaRPr lang="ar-SA" sz="2800" dirty="0"/>
                    </a:p>
                  </a:txBody>
                  <a:tcPr/>
                </a:tc>
                <a:tc>
                  <a:txBody>
                    <a:bodyPr/>
                    <a:lstStyle/>
                    <a:p>
                      <a:pPr algn="ctr" rtl="1"/>
                      <a:r>
                        <a:rPr lang="ar-SA" sz="2800" dirty="0" smtClean="0"/>
                        <a:t>استباق للمخاطر وبناء درع واقي للسمعة</a:t>
                      </a:r>
                      <a:endParaRPr lang="ar-SA" sz="2800" dirty="0"/>
                    </a:p>
                  </a:txBody>
                  <a:tcPr/>
                </a:tc>
                <a:extLst>
                  <a:ext uri="{0D108BD9-81ED-4DB2-BD59-A6C34878D82A}">
                    <a16:rowId xmlns:a16="http://schemas.microsoft.com/office/drawing/2014/main" val="1064011909"/>
                  </a:ext>
                </a:extLst>
              </a:tr>
            </a:tbl>
          </a:graphicData>
        </a:graphic>
      </p:graphicFrame>
    </p:spTree>
    <p:extLst>
      <p:ext uri="{BB962C8B-B14F-4D97-AF65-F5344CB8AC3E}">
        <p14:creationId xmlns:p14="http://schemas.microsoft.com/office/powerpoint/2010/main" val="200007557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randombar(horizont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randombar(horizontal)">
                                      <p:cBhvr>
                                        <p:cTn id="2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646026"/>
            <a:ext cx="572009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846142" y="244884"/>
            <a:ext cx="4277031"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المسؤولية الاجتماعية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2900516" y="1560585"/>
            <a:ext cx="3623778" cy="669414"/>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قياس الأثر العائد على السمعة</a:t>
            </a:r>
            <a:endParaRPr lang="en-US" sz="2800" b="1" dirty="0">
              <a:solidFill>
                <a:srgbClr val="FF0000"/>
              </a:solidFill>
              <a:effectLst/>
              <a:latin typeface="Alexandria"/>
              <a:ea typeface="Calibri" panose="020F0502020204030204" pitchFamily="34" charset="0"/>
            </a:endParaRPr>
          </a:p>
        </p:txBody>
      </p:sp>
      <p:sp>
        <p:nvSpPr>
          <p:cNvPr id="7" name="مستطيل 6"/>
          <p:cNvSpPr/>
          <p:nvPr/>
        </p:nvSpPr>
        <p:spPr>
          <a:xfrm>
            <a:off x="636607" y="2138491"/>
            <a:ext cx="7127143" cy="606897"/>
          </a:xfrm>
          <a:prstGeom prst="rect">
            <a:avLst/>
          </a:prstGeom>
        </p:spPr>
        <p:txBody>
          <a:bodyPr wrap="square">
            <a:spAutoFit/>
          </a:bodyPr>
          <a:lstStyle/>
          <a:p>
            <a:pPr algn="justLow" rtl="1">
              <a:lnSpc>
                <a:spcPts val="4500"/>
              </a:lnSpc>
              <a:spcAft>
                <a:spcPts val="0"/>
              </a:spcAft>
            </a:pPr>
            <a:r>
              <a:rPr lang="ar-SA" sz="2800" dirty="0" smtClean="0">
                <a:effectLst/>
                <a:latin typeface="Alexandria"/>
                <a:ea typeface="Calibri" panose="020F0502020204030204" pitchFamily="34" charset="0"/>
              </a:rPr>
              <a:t>كيف نعرف أن جهودنا الاجتماعية نجحت في تحسين السمعة؟</a:t>
            </a:r>
            <a:endParaRPr lang="en-US" sz="2800" dirty="0">
              <a:effectLst/>
              <a:latin typeface="Alexandria"/>
              <a:ea typeface="Calibri" panose="020F0502020204030204" pitchFamily="34" charset="0"/>
            </a:endParaRPr>
          </a:p>
        </p:txBody>
      </p:sp>
      <p:sp>
        <p:nvSpPr>
          <p:cNvPr id="9" name="مستطيل 8"/>
          <p:cNvSpPr/>
          <p:nvPr/>
        </p:nvSpPr>
        <p:spPr>
          <a:xfrm>
            <a:off x="1296677" y="2807905"/>
            <a:ext cx="6549465" cy="606897"/>
          </a:xfrm>
          <a:prstGeom prst="rect">
            <a:avLst/>
          </a:prstGeom>
        </p:spPr>
        <p:txBody>
          <a:bodyPr wrap="square">
            <a:spAutoFit/>
          </a:bodyPr>
          <a:lstStyle/>
          <a:p>
            <a:pPr algn="justLow" rtl="1">
              <a:lnSpc>
                <a:spcPts val="4500"/>
              </a:lnSpc>
              <a:spcAft>
                <a:spcPts val="0"/>
              </a:spcAft>
            </a:pPr>
            <a:r>
              <a:rPr lang="ar-SA" sz="2800" b="1" dirty="0" smtClean="0">
                <a:effectLst/>
                <a:latin typeface="Alexandria"/>
                <a:ea typeface="Calibri" panose="020F0502020204030204" pitchFamily="34" charset="0"/>
              </a:rPr>
              <a:t>مؤشر الثقة</a:t>
            </a:r>
            <a:r>
              <a:rPr lang="ar-SA" sz="2800" dirty="0" smtClean="0">
                <a:effectLst/>
                <a:latin typeface="Alexandria"/>
                <a:ea typeface="Calibri" panose="020F0502020204030204" pitchFamily="34" charset="0"/>
              </a:rPr>
              <a:t>: قياس مدى ثقة المجتمع في قرارات الشركة.</a:t>
            </a:r>
            <a:endParaRPr lang="en-US" sz="2800" dirty="0">
              <a:effectLst/>
              <a:latin typeface="Alexandria"/>
              <a:ea typeface="Calibri" panose="020F0502020204030204" pitchFamily="34" charset="0"/>
            </a:endParaRPr>
          </a:p>
        </p:txBody>
      </p:sp>
      <p:sp>
        <p:nvSpPr>
          <p:cNvPr id="11" name="مستطيل 10"/>
          <p:cNvSpPr/>
          <p:nvPr/>
        </p:nvSpPr>
        <p:spPr>
          <a:xfrm>
            <a:off x="954973" y="3477319"/>
            <a:ext cx="6808777" cy="1183978"/>
          </a:xfrm>
          <a:prstGeom prst="rect">
            <a:avLst/>
          </a:prstGeom>
        </p:spPr>
        <p:txBody>
          <a:bodyPr wrap="square">
            <a:spAutoFit/>
          </a:bodyPr>
          <a:lstStyle/>
          <a:p>
            <a:pPr algn="justLow" rtl="1">
              <a:lnSpc>
                <a:spcPts val="4500"/>
              </a:lnSpc>
              <a:spcAft>
                <a:spcPts val="0"/>
              </a:spcAft>
            </a:pPr>
            <a:r>
              <a:rPr lang="ar-SA" sz="2800" b="1" dirty="0" smtClean="0">
                <a:effectLst/>
                <a:latin typeface="Alexandria"/>
                <a:ea typeface="Calibri" panose="020F0502020204030204" pitchFamily="34" charset="0"/>
              </a:rPr>
              <a:t>تفاعل المنصات الاجتماعية</a:t>
            </a:r>
            <a:r>
              <a:rPr lang="ar-SA" sz="2800" dirty="0" smtClean="0">
                <a:effectLst/>
                <a:latin typeface="Alexandria"/>
                <a:ea typeface="Calibri" panose="020F0502020204030204" pitchFamily="34" charset="0"/>
              </a:rPr>
              <a:t>: رصد نبرة الحديث حول العلامة التجارية</a:t>
            </a:r>
            <a:endParaRPr lang="en-US" sz="2800" dirty="0">
              <a:effectLst/>
              <a:latin typeface="Alexandria"/>
              <a:ea typeface="Calibri" panose="020F0502020204030204" pitchFamily="34" charset="0"/>
            </a:endParaRPr>
          </a:p>
        </p:txBody>
      </p:sp>
      <p:sp>
        <p:nvSpPr>
          <p:cNvPr id="12" name="مستطيل 11"/>
          <p:cNvSpPr/>
          <p:nvPr/>
        </p:nvSpPr>
        <p:spPr>
          <a:xfrm>
            <a:off x="718999" y="4705411"/>
            <a:ext cx="7127143" cy="1183978"/>
          </a:xfrm>
          <a:prstGeom prst="rect">
            <a:avLst/>
          </a:prstGeom>
        </p:spPr>
        <p:txBody>
          <a:bodyPr wrap="square">
            <a:spAutoFit/>
          </a:bodyPr>
          <a:lstStyle/>
          <a:p>
            <a:pPr algn="justLow" rtl="1">
              <a:lnSpc>
                <a:spcPts val="4500"/>
              </a:lnSpc>
              <a:spcAft>
                <a:spcPts val="0"/>
              </a:spcAft>
            </a:pPr>
            <a:r>
              <a:rPr lang="ar-SA" sz="2800" b="1" dirty="0" smtClean="0">
                <a:effectLst/>
                <a:latin typeface="Alexandria"/>
                <a:ea typeface="Calibri" panose="020F0502020204030204" pitchFamily="34" charset="0"/>
              </a:rPr>
              <a:t>قيمة العلامة التجارية</a:t>
            </a:r>
            <a:r>
              <a:rPr lang="ar-SA" sz="2800" dirty="0" smtClean="0">
                <a:effectLst/>
                <a:latin typeface="Alexandria"/>
                <a:ea typeface="Calibri" panose="020F0502020204030204" pitchFamily="34" charset="0"/>
              </a:rPr>
              <a:t>: الزيادة في القيمة السوقية الناتجة عن الصورة الذهنية الإيجابية.</a:t>
            </a:r>
            <a:endParaRPr lang="en-US" sz="2800" dirty="0">
              <a:effectLst/>
              <a:latin typeface="Alexandria"/>
              <a:ea typeface="Calibri" panose="020F0502020204030204" pitchFamily="34" charset="0"/>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46142" y="1450108"/>
            <a:ext cx="4345858" cy="4586897"/>
          </a:xfrm>
          <a:prstGeom prst="rect">
            <a:avLst/>
          </a:prstGeom>
        </p:spPr>
      </p:pic>
    </p:spTree>
    <p:extLst>
      <p:ext uri="{BB962C8B-B14F-4D97-AF65-F5344CB8AC3E}">
        <p14:creationId xmlns:p14="http://schemas.microsoft.com/office/powerpoint/2010/main" val="76720014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randombar(horizont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randombar(horizontal)">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randombar(horizontal)">
                                      <p:cBhvr>
                                        <p:cTn id="4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7" grpId="0"/>
      <p:bldP spid="9" grpId="0"/>
      <p:bldP spid="11" grpId="0"/>
      <p:bldP spid="1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19" y="675521"/>
            <a:ext cx="774554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891252" y="244884"/>
            <a:ext cx="2231921" cy="816827"/>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2362019" y="1534525"/>
            <a:ext cx="3877581" cy="669414"/>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شركة الاتصالات (</a:t>
            </a:r>
            <a:r>
              <a:rPr lang="en-US" sz="2800" b="1" dirty="0" smtClean="0">
                <a:solidFill>
                  <a:srgbClr val="FF0000"/>
                </a:solidFill>
                <a:effectLst/>
                <a:latin typeface="Alexandria"/>
                <a:ea typeface="Calibri" panose="020F0502020204030204" pitchFamily="34" charset="0"/>
              </a:rPr>
              <a:t>STC</a:t>
            </a:r>
            <a:r>
              <a:rPr lang="ar-SA" sz="2800" b="1" dirty="0" smtClean="0">
                <a:solidFill>
                  <a:srgbClr val="FF0000"/>
                </a:solidFill>
                <a:effectLst/>
                <a:latin typeface="Alexandria"/>
                <a:ea typeface="Calibri" panose="020F0502020204030204" pitchFamily="34" charset="0"/>
              </a:rPr>
              <a:t> وزين)</a:t>
            </a:r>
            <a:endParaRPr lang="en-US" sz="2800" b="1" dirty="0">
              <a:solidFill>
                <a:srgbClr val="FF0000"/>
              </a:solidFill>
              <a:effectLst/>
              <a:latin typeface="Alexandria"/>
              <a:ea typeface="Calibri" panose="020F0502020204030204" pitchFamily="34" charset="0"/>
            </a:endParaRPr>
          </a:p>
        </p:txBody>
      </p:sp>
      <p:sp>
        <p:nvSpPr>
          <p:cNvPr id="7" name="مستطيل 6"/>
          <p:cNvSpPr/>
          <p:nvPr/>
        </p:nvSpPr>
        <p:spPr>
          <a:xfrm>
            <a:off x="986897" y="2227450"/>
            <a:ext cx="6613438"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المبادرة: خلال الأزمات (مثل جائحة كورونا) قدمت هذه الشركات بيانات مجانية للطلاب "لدعم التعليم عن بُعد".</a:t>
            </a:r>
            <a:endParaRPr lang="en-US" sz="2800" dirty="0">
              <a:effectLst/>
              <a:latin typeface="Alexandria"/>
              <a:ea typeface="Calibri" panose="020F0502020204030204" pitchFamily="34" charset="0"/>
            </a:endParaRPr>
          </a:p>
        </p:txBody>
      </p:sp>
      <p:sp>
        <p:nvSpPr>
          <p:cNvPr id="8" name="مستطيل 7"/>
          <p:cNvSpPr/>
          <p:nvPr/>
        </p:nvSpPr>
        <p:spPr>
          <a:xfrm>
            <a:off x="986897" y="3224413"/>
            <a:ext cx="6613438"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الأثر على السمعة: نُظر إليها كشريك وطني ومجتمعي وليس مجرد مقدم خدمة يهدف للربح</a:t>
            </a:r>
            <a:endParaRPr lang="en-US" sz="2800" dirty="0">
              <a:effectLst/>
              <a:latin typeface="Alexandria"/>
              <a:ea typeface="Calibri" panose="020F0502020204030204" pitchFamily="34" charset="0"/>
            </a:endParaRPr>
          </a:p>
        </p:txBody>
      </p:sp>
      <p:sp>
        <p:nvSpPr>
          <p:cNvPr id="9" name="مستطيل 8"/>
          <p:cNvSpPr/>
          <p:nvPr/>
        </p:nvSpPr>
        <p:spPr>
          <a:xfrm>
            <a:off x="994090" y="4221376"/>
            <a:ext cx="6613438"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النتيجة: تعزيز الولاء لدى المشتركين وتقليل احتمالية انتقائهم للمنافسين، لأن الشركة أثبتت وجودها وقت الشدة.</a:t>
            </a:r>
            <a:endParaRPr lang="en-US" sz="2800" dirty="0">
              <a:effectLst/>
              <a:latin typeface="Alexandria"/>
              <a:ea typeface="Calibri" panose="020F0502020204030204" pitchFamily="34" charset="0"/>
            </a:endParaRPr>
          </a:p>
        </p:txBody>
      </p:sp>
      <p:grpSp>
        <p:nvGrpSpPr>
          <p:cNvPr id="6" name="مجموعة 5"/>
          <p:cNvGrpSpPr/>
          <p:nvPr/>
        </p:nvGrpSpPr>
        <p:grpSpPr>
          <a:xfrm>
            <a:off x="7607528" y="1492348"/>
            <a:ext cx="4584472" cy="4533671"/>
            <a:chOff x="7607528" y="1492348"/>
            <a:chExt cx="4584472" cy="4533671"/>
          </a:xfrm>
        </p:grpSpPr>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07528" y="1492348"/>
              <a:ext cx="4584472" cy="2460220"/>
            </a:xfrm>
            <a:prstGeom prst="rect">
              <a:avLst/>
            </a:prstGeom>
          </p:spPr>
        </p:pic>
        <p:pic>
          <p:nvPicPr>
            <p:cNvPr id="4" name="صورة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07528" y="3952569"/>
              <a:ext cx="4584472" cy="2073450"/>
            </a:xfrm>
            <a:prstGeom prst="rect">
              <a:avLst/>
            </a:prstGeom>
          </p:spPr>
        </p:pic>
      </p:grpSp>
      <p:sp>
        <p:nvSpPr>
          <p:cNvPr id="13" name="مستطيل 12"/>
          <p:cNvSpPr/>
          <p:nvPr/>
        </p:nvSpPr>
        <p:spPr>
          <a:xfrm>
            <a:off x="986897" y="5185894"/>
            <a:ext cx="6613438"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لمزيد من التفاصيل راجعوا الرابط الآتي: </a:t>
            </a:r>
            <a:endParaRPr lang="en-US" sz="2800" dirty="0" smtClean="0">
              <a:effectLst/>
              <a:latin typeface="Alexandria"/>
              <a:ea typeface="Calibri" panose="020F0502020204030204" pitchFamily="34" charset="0"/>
            </a:endParaRPr>
          </a:p>
          <a:p>
            <a:pPr algn="justLow" rtl="1">
              <a:lnSpc>
                <a:spcPts val="3500"/>
              </a:lnSpc>
            </a:pPr>
            <a:r>
              <a:rPr lang="en-US" dirty="0"/>
              <a:t>https://zain.com/SR2021/ar/03-zains-response-to-covid-19-ar</a:t>
            </a:r>
            <a:r>
              <a:rPr lang="en-US" dirty="0" smtClean="0"/>
              <a:t>/</a:t>
            </a:r>
            <a:endParaRPr lang="en-US" dirty="0"/>
          </a:p>
        </p:txBody>
      </p:sp>
    </p:spTree>
    <p:extLst>
      <p:ext uri="{BB962C8B-B14F-4D97-AF65-F5344CB8AC3E}">
        <p14:creationId xmlns:p14="http://schemas.microsoft.com/office/powerpoint/2010/main" val="322261175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randombar(horizont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randombar(horizont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randombar(horizontal)">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randombar(horizontal)">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randombar(horizontal)">
                                      <p:cBhvr>
                                        <p:cTn id="4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7" grpId="0"/>
      <p:bldP spid="8" grpId="0"/>
      <p:bldP spid="9" grpId="0"/>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646026"/>
            <a:ext cx="572009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846142" y="244884"/>
            <a:ext cx="4277031"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الاستدامة والسمعة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1414929" y="1464187"/>
            <a:ext cx="5938684" cy="990015"/>
          </a:xfrm>
          <a:prstGeom prst="rect">
            <a:avLst/>
          </a:prstGeom>
        </p:spPr>
        <p:txBody>
          <a:bodyPr wrap="square">
            <a:spAutoFit/>
          </a:bodyPr>
          <a:lstStyle/>
          <a:p>
            <a:pPr algn="justLow" rtl="1">
              <a:lnSpc>
                <a:spcPts val="3500"/>
              </a:lnSpc>
              <a:spcAft>
                <a:spcPts val="0"/>
              </a:spcAft>
            </a:pPr>
            <a:r>
              <a:rPr lang="ar-SA" sz="2800" b="1" dirty="0" smtClean="0">
                <a:solidFill>
                  <a:srgbClr val="FF0000"/>
                </a:solidFill>
                <a:effectLst/>
                <a:latin typeface="Alexandria"/>
                <a:ea typeface="Calibri" panose="020F0502020204030204" pitchFamily="34" charset="0"/>
              </a:rPr>
              <a:t>الاستدامة</a:t>
            </a:r>
            <a:r>
              <a:rPr lang="ar-SA" sz="2800" dirty="0" smtClean="0">
                <a:effectLst/>
                <a:latin typeface="Alexandria"/>
                <a:ea typeface="Calibri" panose="020F0502020204030204" pitchFamily="34" charset="0"/>
              </a:rPr>
              <a:t>: هي تلبية احتياجات الحاضر دون المساس بقدرة الأجيال القادمة على تلبية احتياجاتها.</a:t>
            </a:r>
            <a:endParaRPr lang="en-US" sz="2800" dirty="0">
              <a:effectLst/>
              <a:latin typeface="Alexandria"/>
              <a:ea typeface="Calibri" panose="020F0502020204030204" pitchFamily="34" charset="0"/>
            </a:endParaRPr>
          </a:p>
        </p:txBody>
      </p:sp>
      <p:sp>
        <p:nvSpPr>
          <p:cNvPr id="7" name="مستطيل 6"/>
          <p:cNvSpPr/>
          <p:nvPr/>
        </p:nvSpPr>
        <p:spPr>
          <a:xfrm>
            <a:off x="843086" y="2863977"/>
            <a:ext cx="6491780"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في السابق كانت السمعة تبنى على جودة المنتج وسعره. اليوم، يسأل الجمهور:</a:t>
            </a:r>
            <a:endParaRPr lang="en-US" sz="2800" dirty="0">
              <a:effectLst/>
              <a:latin typeface="Alexandria"/>
              <a:ea typeface="Calibri" panose="020F0502020204030204" pitchFamily="34" charset="0"/>
            </a:endParaRPr>
          </a:p>
        </p:txBody>
      </p:sp>
      <p:sp>
        <p:nvSpPr>
          <p:cNvPr id="8" name="مستطيل 7"/>
          <p:cNvSpPr/>
          <p:nvPr/>
        </p:nvSpPr>
        <p:spPr>
          <a:xfrm>
            <a:off x="4236975" y="3778082"/>
            <a:ext cx="3097891" cy="510717"/>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من أين أتت المواد الخام؟</a:t>
            </a:r>
            <a:endParaRPr lang="en-US" sz="2800" dirty="0">
              <a:effectLst/>
              <a:latin typeface="Alexandria"/>
              <a:ea typeface="Calibri" panose="020F0502020204030204" pitchFamily="34" charset="0"/>
            </a:endParaRPr>
          </a:p>
        </p:txBody>
      </p:sp>
      <p:sp>
        <p:nvSpPr>
          <p:cNvPr id="9" name="مستطيل 8"/>
          <p:cNvSpPr/>
          <p:nvPr/>
        </p:nvSpPr>
        <p:spPr>
          <a:xfrm>
            <a:off x="843085" y="4212888"/>
            <a:ext cx="6491781" cy="541174"/>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كيف تعاملت الشركة مع الموظفين والبيئة أثناء التصنيع؟</a:t>
            </a:r>
            <a:endParaRPr lang="en-US" sz="2800" dirty="0">
              <a:effectLst/>
              <a:latin typeface="Alexandria"/>
              <a:ea typeface="Calibri" panose="020F0502020204030204" pitchFamily="34" charset="0"/>
            </a:endParaRPr>
          </a:p>
        </p:txBody>
      </p:sp>
      <p:sp>
        <p:nvSpPr>
          <p:cNvPr id="11" name="مستطيل 10"/>
          <p:cNvSpPr/>
          <p:nvPr/>
        </p:nvSpPr>
        <p:spPr>
          <a:xfrm>
            <a:off x="2053484" y="4760703"/>
            <a:ext cx="5281382" cy="510717"/>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ما هو الأثر الذي تتركه المؤسسة بعد رحيلها؟</a:t>
            </a:r>
            <a:endParaRPr lang="en-US" sz="2800" dirty="0">
              <a:effectLst/>
              <a:latin typeface="Alexandria"/>
              <a:ea typeface="Calibri" panose="020F0502020204030204" pitchFamily="34" charset="0"/>
            </a:endParaRPr>
          </a:p>
        </p:txBody>
      </p:sp>
      <p:sp>
        <p:nvSpPr>
          <p:cNvPr id="12" name="مستطيل 11"/>
          <p:cNvSpPr/>
          <p:nvPr/>
        </p:nvSpPr>
        <p:spPr>
          <a:xfrm>
            <a:off x="843085" y="5252544"/>
            <a:ext cx="6491781"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الاستدامة هي الإجابة على هذه الأسئلة، وهي التي تحدد "شرعية العمل" في المجتمع.</a:t>
            </a:r>
            <a:endParaRPr lang="en-US" sz="2800" dirty="0">
              <a:effectLst/>
              <a:latin typeface="Alexandria"/>
              <a:ea typeface="Calibri" panose="020F0502020204030204" pitchFamily="34" charset="0"/>
            </a:endParaRPr>
          </a:p>
        </p:txBody>
      </p:sp>
      <p:sp>
        <p:nvSpPr>
          <p:cNvPr id="13" name="مستطيل 12"/>
          <p:cNvSpPr/>
          <p:nvPr/>
        </p:nvSpPr>
        <p:spPr>
          <a:xfrm>
            <a:off x="1433676" y="2431445"/>
            <a:ext cx="5901190" cy="541174"/>
          </a:xfrm>
          <a:prstGeom prst="rect">
            <a:avLst/>
          </a:prstGeom>
        </p:spPr>
        <p:txBody>
          <a:bodyPr wrap="square">
            <a:spAutoFit/>
          </a:bodyPr>
          <a:lstStyle/>
          <a:p>
            <a:pPr algn="justLow" rtl="1">
              <a:lnSpc>
                <a:spcPts val="3500"/>
              </a:lnSpc>
              <a:spcAft>
                <a:spcPts val="0"/>
              </a:spcAft>
            </a:pPr>
            <a:r>
              <a:rPr lang="ar-SA" sz="2800" b="1" dirty="0" smtClean="0">
                <a:solidFill>
                  <a:srgbClr val="FF0000"/>
                </a:solidFill>
                <a:effectLst/>
                <a:latin typeface="Alexandria"/>
                <a:ea typeface="Calibri" panose="020F0502020204030204" pitchFamily="34" charset="0"/>
              </a:rPr>
              <a:t>لماذا أصبحت الاستدامة هي لغة السمعة الجديدة؟</a:t>
            </a:r>
            <a:endParaRPr lang="en-US" sz="2800" b="1" dirty="0">
              <a:solidFill>
                <a:srgbClr val="FF0000"/>
              </a:solidFill>
              <a:effectLst/>
              <a:latin typeface="Alexandria"/>
              <a:ea typeface="Calibri" panose="020F0502020204030204" pitchFamily="34" charset="0"/>
            </a:endParaRPr>
          </a:p>
        </p:txBody>
      </p:sp>
      <p:pic>
        <p:nvPicPr>
          <p:cNvPr id="2" name="صورة 1"/>
          <p:cNvPicPr>
            <a:picLocks noChangeAspect="1"/>
          </p:cNvPicPr>
          <p:nvPr/>
        </p:nvPicPr>
        <p:blipFill rotWithShape="1">
          <a:blip r:embed="rId3">
            <a:extLst>
              <a:ext uri="{28A0092B-C50C-407E-A947-70E740481C1C}">
                <a14:useLocalDpi xmlns:a14="http://schemas.microsoft.com/office/drawing/2010/main" val="0"/>
              </a:ext>
            </a:extLst>
          </a:blip>
          <a:srcRect l="12694" t="20225"/>
          <a:stretch/>
        </p:blipFill>
        <p:spPr>
          <a:xfrm>
            <a:off x="7452852" y="1500485"/>
            <a:ext cx="4758813" cy="4540097"/>
          </a:xfrm>
          <a:prstGeom prst="rect">
            <a:avLst/>
          </a:prstGeom>
        </p:spPr>
      </p:pic>
    </p:spTree>
    <p:extLst>
      <p:ext uri="{BB962C8B-B14F-4D97-AF65-F5344CB8AC3E}">
        <p14:creationId xmlns:p14="http://schemas.microsoft.com/office/powerpoint/2010/main" val="260972984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horizontal)">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randombar(horizontal)">
                                      <p:cBhvr>
                                        <p:cTn id="32" dur="500"/>
                                        <p:tgtEl>
                                          <p:spTgt spid="7"/>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randombar(horizontal)">
                                      <p:cBhvr>
                                        <p:cTn id="37" dur="500"/>
                                        <p:tgtEl>
                                          <p:spTgt spid="8"/>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randombar(horizontal)">
                                      <p:cBhvr>
                                        <p:cTn id="42" dur="500"/>
                                        <p:tgtEl>
                                          <p:spTgt spid="9"/>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randombar(horizontal)">
                                      <p:cBhvr>
                                        <p:cTn id="47" dur="500"/>
                                        <p:tgtEl>
                                          <p:spTgt spid="11"/>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randombar(horizontal)">
                                      <p:cBhvr>
                                        <p:cTn id="5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7" grpId="0"/>
      <p:bldP spid="8" grpId="0"/>
      <p:bldP spid="9" grpId="0"/>
      <p:bldP spid="11" grpId="0"/>
      <p:bldP spid="12" grpId="0"/>
      <p:bldP spid="1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19" y="675522"/>
            <a:ext cx="719493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5312"/>
            <a:ext cx="10817974" cy="53411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468465" y="244884"/>
            <a:ext cx="2654708" cy="750975"/>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أبعاد الاستدامة</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7" name="مستطيل 6"/>
          <p:cNvSpPr/>
          <p:nvPr/>
        </p:nvSpPr>
        <p:spPr>
          <a:xfrm>
            <a:off x="776747" y="1596561"/>
            <a:ext cx="6876421" cy="541174"/>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لكي تؤثر الاستدامة في السمعة يجب أن تلمس ثلاثة جوانب:</a:t>
            </a:r>
            <a:endParaRPr lang="en-US" sz="2800" dirty="0">
              <a:effectLst/>
              <a:latin typeface="Alexandria"/>
              <a:ea typeface="Calibri" panose="020F0502020204030204" pitchFamily="34" charset="0"/>
            </a:endParaRPr>
          </a:p>
        </p:txBody>
      </p:sp>
      <p:sp>
        <p:nvSpPr>
          <p:cNvPr id="8" name="مستطيل 7"/>
          <p:cNvSpPr/>
          <p:nvPr/>
        </p:nvSpPr>
        <p:spPr>
          <a:xfrm>
            <a:off x="933956" y="2196342"/>
            <a:ext cx="6876421"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1) الاستدامة البيئية</a:t>
            </a:r>
            <a:r>
              <a:rPr lang="ar-SA" sz="2800" dirty="0" smtClean="0">
                <a:effectLst/>
                <a:latin typeface="Alexandria"/>
                <a:ea typeface="Calibri" panose="020F0502020204030204" pitchFamily="34" charset="0"/>
              </a:rPr>
              <a:t>: تقليل الانبعاثات، تدوير النفايات، الحفاظ على الموارد. بما يضمن أن ينظر للمؤسسة كصديق للأرض ومسؤول تجاه الأجيال القادمة.</a:t>
            </a:r>
            <a:endParaRPr lang="en-US" sz="2800" dirty="0">
              <a:effectLst/>
              <a:latin typeface="Alexandria"/>
              <a:ea typeface="Calibri" panose="020F0502020204030204" pitchFamily="34" charset="0"/>
            </a:endParaRPr>
          </a:p>
        </p:txBody>
      </p:sp>
      <p:sp>
        <p:nvSpPr>
          <p:cNvPr id="9" name="مستطيل 8"/>
          <p:cNvSpPr/>
          <p:nvPr/>
        </p:nvSpPr>
        <p:spPr>
          <a:xfrm>
            <a:off x="933956" y="3681907"/>
            <a:ext cx="6876422"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2) الاستدامة الاجتماعية</a:t>
            </a:r>
            <a:r>
              <a:rPr lang="ar-SA" sz="2800" dirty="0" smtClean="0">
                <a:effectLst/>
                <a:latin typeface="Alexandria"/>
                <a:ea typeface="Calibri" panose="020F0502020204030204" pitchFamily="34" charset="0"/>
              </a:rPr>
              <a:t>: العدالة، التنوع، حقوق العمال وتنمية المجتمع. بما يُعزز بناء صورة ذهنية للمنظمة ككيان "إنساني" يهتم بالبشر وليس فقط بالأرقام.</a:t>
            </a:r>
            <a:endParaRPr lang="en-US" sz="2800" dirty="0">
              <a:effectLst/>
              <a:latin typeface="Alexandria"/>
              <a:ea typeface="Calibri" panose="020F0502020204030204" pitchFamily="34" charset="0"/>
            </a:endParaRPr>
          </a:p>
        </p:txBody>
      </p:sp>
      <p:sp>
        <p:nvSpPr>
          <p:cNvPr id="11" name="مستطيل 10"/>
          <p:cNvSpPr/>
          <p:nvPr/>
        </p:nvSpPr>
        <p:spPr>
          <a:xfrm>
            <a:off x="933956" y="5102207"/>
            <a:ext cx="6876421"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3) الاستدامة الاقتصادية</a:t>
            </a:r>
            <a:r>
              <a:rPr lang="ar-SA" sz="2800" dirty="0" smtClean="0">
                <a:effectLst/>
                <a:latin typeface="Alexandria"/>
                <a:ea typeface="Calibri" panose="020F0502020204030204" pitchFamily="34" charset="0"/>
              </a:rPr>
              <a:t>: </a:t>
            </a:r>
            <a:r>
              <a:rPr lang="ar-SA" sz="2800" dirty="0" err="1" smtClean="0">
                <a:effectLst/>
                <a:latin typeface="Alexandria"/>
                <a:ea typeface="Calibri" panose="020F0502020204030204" pitchFamily="34" charset="0"/>
              </a:rPr>
              <a:t>الحوكمة</a:t>
            </a:r>
            <a:r>
              <a:rPr lang="ar-SA" sz="2800" dirty="0" smtClean="0">
                <a:effectLst/>
                <a:latin typeface="Alexandria"/>
                <a:ea typeface="Calibri" panose="020F0502020204030204" pitchFamily="34" charset="0"/>
              </a:rPr>
              <a:t>، الشفافية، النزاهة المالية، والنمو طويل الأمد، بما يعزز ثقة المستثمرين والموردين في استمرارية المؤسسة وقوتها.</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stretch>
            <a:fillRect/>
          </a:stretch>
        </p:blipFill>
        <p:spPr>
          <a:xfrm>
            <a:off x="7810376" y="1426497"/>
            <a:ext cx="4381623" cy="4944501"/>
          </a:xfrm>
          <a:prstGeom prst="rect">
            <a:avLst/>
          </a:prstGeom>
        </p:spPr>
      </p:pic>
    </p:spTree>
    <p:extLst>
      <p:ext uri="{BB962C8B-B14F-4D97-AF65-F5344CB8AC3E}">
        <p14:creationId xmlns:p14="http://schemas.microsoft.com/office/powerpoint/2010/main" val="110743939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randombar(horizontal)">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7" grpId="0"/>
      <p:bldP spid="8" grpId="0"/>
      <p:bldP spid="9" grpId="0"/>
      <p:bldP spid="1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646026"/>
            <a:ext cx="572009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846142" y="244884"/>
            <a:ext cx="4277031"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الاستدامة والسمعة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1504336" y="1374737"/>
            <a:ext cx="5775206" cy="669414"/>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كيف تحول الاستدامة السمعة إلى قيمة مالية:</a:t>
            </a:r>
            <a:endParaRPr lang="en-US" sz="2800" b="1" dirty="0">
              <a:solidFill>
                <a:srgbClr val="FF0000"/>
              </a:solidFill>
              <a:effectLst/>
              <a:latin typeface="Alexandria"/>
              <a:ea typeface="Calibri" panose="020F0502020204030204" pitchFamily="34" charset="0"/>
            </a:endParaRPr>
          </a:p>
        </p:txBody>
      </p:sp>
      <p:sp>
        <p:nvSpPr>
          <p:cNvPr id="7" name="مستطيل 6"/>
          <p:cNvSpPr/>
          <p:nvPr/>
        </p:nvSpPr>
        <p:spPr>
          <a:xfrm>
            <a:off x="636607" y="2054424"/>
            <a:ext cx="8700304" cy="510717"/>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الاستدامة ليست تكلفة بل هي استثمار يعزز السمعة ويحقق مكاسب ملموسة:</a:t>
            </a:r>
            <a:endParaRPr lang="en-US" sz="2800" dirty="0">
              <a:effectLst/>
              <a:latin typeface="Alexandria"/>
              <a:ea typeface="Calibri" panose="020F0502020204030204" pitchFamily="34" charset="0"/>
            </a:endParaRPr>
          </a:p>
        </p:txBody>
      </p:sp>
      <p:sp>
        <p:nvSpPr>
          <p:cNvPr id="8" name="مستطيل 7"/>
          <p:cNvSpPr/>
          <p:nvPr/>
        </p:nvSpPr>
        <p:spPr>
          <a:xfrm>
            <a:off x="845574" y="2710520"/>
            <a:ext cx="8491337"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1) </a:t>
            </a:r>
            <a:r>
              <a:rPr lang="ar-SA" sz="2800" b="1" dirty="0" smtClean="0">
                <a:effectLst/>
                <a:latin typeface="Alexandria"/>
                <a:ea typeface="Calibri" panose="020F0502020204030204" pitchFamily="34" charset="0"/>
              </a:rPr>
              <a:t>بناء درع ضد الأزمات</a:t>
            </a:r>
            <a:r>
              <a:rPr lang="ar-SA" sz="2800" dirty="0" smtClean="0">
                <a:effectLst/>
                <a:latin typeface="Alexandria"/>
                <a:ea typeface="Calibri" panose="020F0502020204030204" pitchFamily="34" charset="0"/>
              </a:rPr>
              <a:t>: المؤسسات المستدامة تمتلك مخزوناً من الثقة لدى الجمهور.</a:t>
            </a:r>
            <a:endParaRPr lang="en-US" sz="2800" dirty="0">
              <a:effectLst/>
              <a:latin typeface="Alexandria"/>
              <a:ea typeface="Calibri" panose="020F0502020204030204" pitchFamily="34" charset="0"/>
            </a:endParaRPr>
          </a:p>
        </p:txBody>
      </p:sp>
      <p:sp>
        <p:nvSpPr>
          <p:cNvPr id="9" name="مستطيل 8"/>
          <p:cNvSpPr/>
          <p:nvPr/>
        </p:nvSpPr>
        <p:spPr>
          <a:xfrm>
            <a:off x="845574" y="3871196"/>
            <a:ext cx="8491337" cy="990015"/>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2</a:t>
            </a:r>
            <a:r>
              <a:rPr lang="ar-SA" sz="2800" b="1" dirty="0" smtClean="0">
                <a:latin typeface="Alexandria"/>
                <a:ea typeface="Calibri" panose="020F0502020204030204" pitchFamily="34" charset="0"/>
              </a:rPr>
              <a:t>) جذب </a:t>
            </a:r>
            <a:r>
              <a:rPr lang="ar-SA" sz="2800" b="1" dirty="0">
                <a:latin typeface="Alexandria"/>
                <a:ea typeface="Calibri" panose="020F0502020204030204" pitchFamily="34" charset="0"/>
              </a:rPr>
              <a:t>المستهلك الواعي</a:t>
            </a:r>
            <a:r>
              <a:rPr lang="ar-SA" sz="2800" dirty="0">
                <a:latin typeface="Alexandria"/>
                <a:ea typeface="Calibri" panose="020F0502020204030204" pitchFamily="34" charset="0"/>
              </a:rPr>
              <a:t>: تشير الدراسات إلى أن أكثر من </a:t>
            </a:r>
            <a:r>
              <a:rPr lang="en-US" sz="2800" dirty="0">
                <a:latin typeface="Alexandria"/>
                <a:ea typeface="Calibri" panose="020F0502020204030204" pitchFamily="34" charset="0"/>
              </a:rPr>
              <a:t>70</a:t>
            </a:r>
            <a:r>
              <a:rPr lang="ar-SA" sz="2800" dirty="0">
                <a:latin typeface="Alexandria"/>
                <a:ea typeface="Calibri" panose="020F0502020204030204" pitchFamily="34" charset="0"/>
              </a:rPr>
              <a:t>% من جيل الألفية مستعدون لدفع مبالغ إضافية لعلامات تجارية مستدامة.</a:t>
            </a:r>
            <a:endParaRPr lang="en-US" sz="2800" dirty="0">
              <a:effectLst/>
              <a:latin typeface="Alexandria"/>
              <a:ea typeface="Calibri" panose="020F0502020204030204" pitchFamily="34" charset="0"/>
            </a:endParaRPr>
          </a:p>
        </p:txBody>
      </p:sp>
      <p:sp>
        <p:nvSpPr>
          <p:cNvPr id="11" name="مستطيل 10"/>
          <p:cNvSpPr/>
          <p:nvPr/>
        </p:nvSpPr>
        <p:spPr>
          <a:xfrm>
            <a:off x="845574" y="4996796"/>
            <a:ext cx="8491337"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3) جاذبية الاستثمار الأخلاقي</a:t>
            </a:r>
            <a:r>
              <a:rPr lang="ar-SA" sz="2800" dirty="0" smtClean="0">
                <a:effectLst/>
                <a:latin typeface="Alexandria"/>
                <a:ea typeface="Calibri" panose="020F0502020204030204" pitchFamily="34" charset="0"/>
              </a:rPr>
              <a:t>: أصبح المستثمرون اليوم يبحثون عن الشركات التي تلتزم بمعايير (البيئة، المجتمع </a:t>
            </a:r>
            <a:r>
              <a:rPr lang="ar-SA" sz="2800" dirty="0" err="1" smtClean="0">
                <a:effectLst/>
                <a:latin typeface="Alexandria"/>
                <a:ea typeface="Calibri" panose="020F0502020204030204" pitchFamily="34" charset="0"/>
              </a:rPr>
              <a:t>والحوكمة</a:t>
            </a:r>
            <a:r>
              <a:rPr lang="ar-SA" sz="2800" dirty="0" smtClean="0">
                <a:effectLst/>
                <a:latin typeface="Alexandria"/>
                <a:ea typeface="Calibri" panose="020F0502020204030204" pitchFamily="34" charset="0"/>
              </a:rPr>
              <a:t>).</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stretch>
            <a:fillRect/>
          </a:stretch>
        </p:blipFill>
        <p:spPr>
          <a:xfrm>
            <a:off x="9336911" y="1494913"/>
            <a:ext cx="3913044" cy="4411243"/>
          </a:xfrm>
          <a:prstGeom prst="rect">
            <a:avLst/>
          </a:prstGeom>
        </p:spPr>
      </p:pic>
    </p:spTree>
    <p:extLst>
      <p:ext uri="{BB962C8B-B14F-4D97-AF65-F5344CB8AC3E}">
        <p14:creationId xmlns:p14="http://schemas.microsoft.com/office/powerpoint/2010/main" val="367938735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randombar(horizont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randombar(horizontal)">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randombar(horizontal)">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randombar(horizontal)">
                                      <p:cBhvr>
                                        <p:cTn id="4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7" grpId="0"/>
      <p:bldP spid="8" grpId="0"/>
      <p:bldP spid="9" grpId="0"/>
      <p:bldP spid="1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646026"/>
            <a:ext cx="572009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846142" y="244884"/>
            <a:ext cx="4277031"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الاستدامة والسمعة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1504336" y="1374737"/>
            <a:ext cx="5775206" cy="669414"/>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كيف تحول الاستدامة السمعة إلى قيمة مالية:</a:t>
            </a:r>
            <a:endParaRPr lang="en-US" sz="2800" b="1" dirty="0">
              <a:solidFill>
                <a:srgbClr val="FF0000"/>
              </a:solidFill>
              <a:effectLst/>
              <a:latin typeface="Alexandria"/>
              <a:ea typeface="Calibri" panose="020F0502020204030204" pitchFamily="34" charset="0"/>
            </a:endParaRPr>
          </a:p>
        </p:txBody>
      </p:sp>
      <p:sp>
        <p:nvSpPr>
          <p:cNvPr id="9" name="مستطيل 8"/>
          <p:cNvSpPr/>
          <p:nvPr/>
        </p:nvSpPr>
        <p:spPr>
          <a:xfrm>
            <a:off x="712517" y="2331679"/>
            <a:ext cx="7840934" cy="143885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4) </a:t>
            </a:r>
            <a:r>
              <a:rPr lang="ar-SA" sz="2800" b="1" dirty="0" smtClean="0">
                <a:effectLst/>
                <a:latin typeface="Alexandria"/>
                <a:ea typeface="Calibri" panose="020F0502020204030204" pitchFamily="34" charset="0"/>
              </a:rPr>
              <a:t>تقليل تكلفة رأس المال</a:t>
            </a:r>
            <a:r>
              <a:rPr lang="ar-SA" sz="2800" dirty="0" smtClean="0">
                <a:effectLst/>
                <a:latin typeface="Alexandria"/>
                <a:ea typeface="Calibri" panose="020F0502020204030204" pitchFamily="34" charset="0"/>
              </a:rPr>
              <a:t>: المستثمرون والبنوك الآن يقدمون قروضاً بفوائد أقل للشركات التي تلتزم بمعايير الاستدامة لأن </a:t>
            </a:r>
            <a:r>
              <a:rPr lang="ar-SA" sz="2800" dirty="0" err="1" smtClean="0">
                <a:effectLst/>
                <a:latin typeface="Alexandria"/>
                <a:ea typeface="Calibri" panose="020F0502020204030204" pitchFamily="34" charset="0"/>
              </a:rPr>
              <a:t>مخاطرها</a:t>
            </a:r>
            <a:r>
              <a:rPr lang="ar-SA" sz="2800" dirty="0" smtClean="0">
                <a:effectLst/>
                <a:latin typeface="Alexandria"/>
                <a:ea typeface="Calibri" panose="020F0502020204030204" pitchFamily="34" charset="0"/>
              </a:rPr>
              <a:t> المستقبلية أقل.</a:t>
            </a:r>
            <a:endParaRPr lang="en-US" sz="2800" dirty="0">
              <a:effectLst/>
              <a:latin typeface="Alexandria"/>
              <a:ea typeface="Calibri" panose="020F0502020204030204" pitchFamily="34" charset="0"/>
            </a:endParaRPr>
          </a:p>
        </p:txBody>
      </p:sp>
      <p:sp>
        <p:nvSpPr>
          <p:cNvPr id="11" name="مستطيل 10"/>
          <p:cNvSpPr/>
          <p:nvPr/>
        </p:nvSpPr>
        <p:spPr>
          <a:xfrm>
            <a:off x="855100" y="4058062"/>
            <a:ext cx="7879326" cy="1887696"/>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5) </a:t>
            </a:r>
            <a:r>
              <a:rPr lang="ar-SA" sz="2800" b="1" dirty="0" smtClean="0">
                <a:effectLst/>
                <a:latin typeface="Alexandria"/>
                <a:ea typeface="Calibri" panose="020F0502020204030204" pitchFamily="34" charset="0"/>
              </a:rPr>
              <a:t>استباق التشريعات</a:t>
            </a:r>
            <a:r>
              <a:rPr lang="ar-SA" sz="2800" dirty="0" smtClean="0">
                <a:effectLst/>
                <a:latin typeface="Alexandria"/>
                <a:ea typeface="Calibri" panose="020F0502020204030204" pitchFamily="34" charset="0"/>
              </a:rPr>
              <a:t>: الشركات المستدامة تكون مستعدة للقوانين البيئية قبل صدورها مما يحمي سمعتها من صدمات التوقف أو الغرامات المفاجئة. ويظهرها بمظهر القائد والمبادر عند صدور هذه القوانين وليس بمظهر "الممتثل).</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stretch>
            <a:fillRect/>
          </a:stretch>
        </p:blipFill>
        <p:spPr>
          <a:xfrm>
            <a:off x="8952919" y="1494913"/>
            <a:ext cx="4297036" cy="4411243"/>
          </a:xfrm>
          <a:prstGeom prst="rect">
            <a:avLst/>
          </a:prstGeom>
        </p:spPr>
      </p:pic>
    </p:spTree>
    <p:extLst>
      <p:ext uri="{BB962C8B-B14F-4D97-AF65-F5344CB8AC3E}">
        <p14:creationId xmlns:p14="http://schemas.microsoft.com/office/powerpoint/2010/main" val="164019246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9" grpId="0"/>
      <p:bldP spid="1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646026"/>
            <a:ext cx="572009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275352"/>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846142" y="244884"/>
            <a:ext cx="4277031"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الاستدامة والسمعة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1789470" y="1403937"/>
            <a:ext cx="7551175" cy="606897"/>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مقارنة بين المؤسسات التقليدية والمؤسسات المستدامة:</a:t>
            </a:r>
            <a:endParaRPr lang="en-US" sz="2800" b="1" dirty="0">
              <a:solidFill>
                <a:srgbClr val="FF0000"/>
              </a:solidFill>
              <a:effectLst/>
              <a:latin typeface="Alexandria"/>
              <a:ea typeface="Calibri" panose="020F0502020204030204" pitchFamily="34" charset="0"/>
            </a:endParaRPr>
          </a:p>
        </p:txBody>
      </p:sp>
      <p:graphicFrame>
        <p:nvGraphicFramePr>
          <p:cNvPr id="4" name="جدول 3"/>
          <p:cNvGraphicFramePr>
            <a:graphicFrameLocks noGrp="1"/>
          </p:cNvGraphicFramePr>
          <p:nvPr>
            <p:extLst>
              <p:ext uri="{D42A27DB-BD31-4B8C-83A1-F6EECF244321}">
                <p14:modId xmlns:p14="http://schemas.microsoft.com/office/powerpoint/2010/main" val="1968397721"/>
              </p:ext>
            </p:extLst>
          </p:nvPr>
        </p:nvGraphicFramePr>
        <p:xfrm>
          <a:off x="922054" y="2139418"/>
          <a:ext cx="10247080" cy="3779600"/>
        </p:xfrm>
        <a:graphic>
          <a:graphicData uri="http://schemas.openxmlformats.org/drawingml/2006/table">
            <a:tbl>
              <a:tblPr rtl="1" firstRow="1" bandRow="1">
                <a:tableStyleId>{5C22544A-7EE6-4342-B048-85BDC9FD1C3A}</a:tableStyleId>
              </a:tblPr>
              <a:tblGrid>
                <a:gridCol w="2011923">
                  <a:extLst>
                    <a:ext uri="{9D8B030D-6E8A-4147-A177-3AD203B41FA5}">
                      <a16:colId xmlns:a16="http://schemas.microsoft.com/office/drawing/2014/main" val="2374697056"/>
                    </a:ext>
                  </a:extLst>
                </a:gridCol>
                <a:gridCol w="4182088">
                  <a:extLst>
                    <a:ext uri="{9D8B030D-6E8A-4147-A177-3AD203B41FA5}">
                      <a16:colId xmlns:a16="http://schemas.microsoft.com/office/drawing/2014/main" val="1927858"/>
                    </a:ext>
                  </a:extLst>
                </a:gridCol>
                <a:gridCol w="4053069">
                  <a:extLst>
                    <a:ext uri="{9D8B030D-6E8A-4147-A177-3AD203B41FA5}">
                      <a16:colId xmlns:a16="http://schemas.microsoft.com/office/drawing/2014/main" val="1584258240"/>
                    </a:ext>
                  </a:extLst>
                </a:gridCol>
              </a:tblGrid>
              <a:tr h="755920">
                <a:tc>
                  <a:txBody>
                    <a:bodyPr/>
                    <a:lstStyle/>
                    <a:p>
                      <a:pPr algn="ctr" rtl="1"/>
                      <a:r>
                        <a:rPr lang="ar-SA" sz="2800" dirty="0" smtClean="0"/>
                        <a:t>وجه المقارنة</a:t>
                      </a:r>
                      <a:endParaRPr lang="ar-SA" sz="2800" dirty="0"/>
                    </a:p>
                  </a:txBody>
                  <a:tcPr/>
                </a:tc>
                <a:tc>
                  <a:txBody>
                    <a:bodyPr/>
                    <a:lstStyle/>
                    <a:p>
                      <a:pPr algn="ctr" rtl="1"/>
                      <a:r>
                        <a:rPr lang="ar-SA" sz="2800" dirty="0" smtClean="0"/>
                        <a:t>المؤسسة التقليدية</a:t>
                      </a:r>
                      <a:endParaRPr lang="ar-SA" sz="2800" dirty="0"/>
                    </a:p>
                  </a:txBody>
                  <a:tcPr/>
                </a:tc>
                <a:tc>
                  <a:txBody>
                    <a:bodyPr/>
                    <a:lstStyle/>
                    <a:p>
                      <a:pPr algn="ctr" rtl="1"/>
                      <a:r>
                        <a:rPr lang="ar-SA" sz="2800" dirty="0" smtClean="0"/>
                        <a:t>المؤسسة المستدامة</a:t>
                      </a:r>
                      <a:endParaRPr lang="ar-SA" sz="2800" dirty="0"/>
                    </a:p>
                  </a:txBody>
                  <a:tcPr/>
                </a:tc>
                <a:extLst>
                  <a:ext uri="{0D108BD9-81ED-4DB2-BD59-A6C34878D82A}">
                    <a16:rowId xmlns:a16="http://schemas.microsoft.com/office/drawing/2014/main" val="3405743712"/>
                  </a:ext>
                </a:extLst>
              </a:tr>
              <a:tr h="755920">
                <a:tc>
                  <a:txBody>
                    <a:bodyPr/>
                    <a:lstStyle/>
                    <a:p>
                      <a:pPr algn="ctr" rtl="1"/>
                      <a:r>
                        <a:rPr lang="ar-SA" sz="2800" dirty="0" smtClean="0"/>
                        <a:t>الهدف الأساسي</a:t>
                      </a:r>
                      <a:endParaRPr lang="ar-SA" sz="2800" dirty="0"/>
                    </a:p>
                  </a:txBody>
                  <a:tcPr/>
                </a:tc>
                <a:tc>
                  <a:txBody>
                    <a:bodyPr/>
                    <a:lstStyle/>
                    <a:p>
                      <a:pPr algn="ctr" rtl="1"/>
                      <a:r>
                        <a:rPr lang="ar-SA" sz="2800" dirty="0" smtClean="0"/>
                        <a:t>تعظيم الأرباح للمساهمين فقط</a:t>
                      </a:r>
                      <a:endParaRPr lang="ar-SA" sz="2800" dirty="0"/>
                    </a:p>
                  </a:txBody>
                  <a:tcPr/>
                </a:tc>
                <a:tc>
                  <a:txBody>
                    <a:bodyPr/>
                    <a:lstStyle/>
                    <a:p>
                      <a:pPr algn="ctr" rtl="1"/>
                      <a:r>
                        <a:rPr lang="ar-SA" sz="2800" dirty="0" smtClean="0"/>
                        <a:t>خلق قيمة لجميع أصحاب المصلحة</a:t>
                      </a:r>
                      <a:endParaRPr lang="ar-SA" sz="2800" dirty="0"/>
                    </a:p>
                  </a:txBody>
                  <a:tcPr/>
                </a:tc>
                <a:extLst>
                  <a:ext uri="{0D108BD9-81ED-4DB2-BD59-A6C34878D82A}">
                    <a16:rowId xmlns:a16="http://schemas.microsoft.com/office/drawing/2014/main" val="1614704869"/>
                  </a:ext>
                </a:extLst>
              </a:tr>
              <a:tr h="755920">
                <a:tc>
                  <a:txBody>
                    <a:bodyPr/>
                    <a:lstStyle/>
                    <a:p>
                      <a:pPr algn="ctr" rtl="1"/>
                      <a:r>
                        <a:rPr lang="ar-SA" sz="2800" dirty="0" smtClean="0"/>
                        <a:t>النظرة للزمن</a:t>
                      </a:r>
                      <a:endParaRPr lang="ar-SA" sz="2800" dirty="0"/>
                    </a:p>
                  </a:txBody>
                  <a:tcPr/>
                </a:tc>
                <a:tc>
                  <a:txBody>
                    <a:bodyPr/>
                    <a:lstStyle/>
                    <a:p>
                      <a:pPr algn="ctr" rtl="1"/>
                      <a:r>
                        <a:rPr lang="ar-SA" sz="2800" dirty="0" smtClean="0"/>
                        <a:t>المدى القصير (النتائج</a:t>
                      </a:r>
                      <a:r>
                        <a:rPr lang="ar-SA" sz="2800" baseline="0" dirty="0" smtClean="0"/>
                        <a:t> الربعية)</a:t>
                      </a:r>
                      <a:endParaRPr lang="ar-SA" sz="2800" dirty="0"/>
                    </a:p>
                  </a:txBody>
                  <a:tcPr/>
                </a:tc>
                <a:tc>
                  <a:txBody>
                    <a:bodyPr/>
                    <a:lstStyle/>
                    <a:p>
                      <a:pPr algn="ctr" rtl="1"/>
                      <a:r>
                        <a:rPr lang="ar-SA" sz="2800" dirty="0" smtClean="0"/>
                        <a:t>المدى الطويل</a:t>
                      </a:r>
                      <a:r>
                        <a:rPr lang="ar-SA" sz="2800" baseline="0" dirty="0" smtClean="0"/>
                        <a:t> (الأجيال القادمة)</a:t>
                      </a:r>
                      <a:endParaRPr lang="ar-SA" sz="2800" dirty="0"/>
                    </a:p>
                  </a:txBody>
                  <a:tcPr/>
                </a:tc>
                <a:extLst>
                  <a:ext uri="{0D108BD9-81ED-4DB2-BD59-A6C34878D82A}">
                    <a16:rowId xmlns:a16="http://schemas.microsoft.com/office/drawing/2014/main" val="3114352638"/>
                  </a:ext>
                </a:extLst>
              </a:tr>
              <a:tr h="755920">
                <a:tc>
                  <a:txBody>
                    <a:bodyPr/>
                    <a:lstStyle/>
                    <a:p>
                      <a:pPr algn="ctr" rtl="1"/>
                      <a:r>
                        <a:rPr lang="ar-SA" sz="2800" dirty="0" smtClean="0"/>
                        <a:t>إدارة الموارد</a:t>
                      </a:r>
                      <a:endParaRPr lang="ar-SA" sz="2800" dirty="0"/>
                    </a:p>
                  </a:txBody>
                  <a:tcPr/>
                </a:tc>
                <a:tc>
                  <a:txBody>
                    <a:bodyPr/>
                    <a:lstStyle/>
                    <a:p>
                      <a:pPr algn="ctr" rtl="1"/>
                      <a:r>
                        <a:rPr lang="ar-SA" sz="2800" dirty="0" smtClean="0"/>
                        <a:t>الاستهلاك ثم الهدر</a:t>
                      </a:r>
                      <a:endParaRPr lang="ar-SA" sz="2800" dirty="0"/>
                    </a:p>
                  </a:txBody>
                  <a:tcPr/>
                </a:tc>
                <a:tc>
                  <a:txBody>
                    <a:bodyPr/>
                    <a:lstStyle/>
                    <a:p>
                      <a:pPr algn="ctr" rtl="1"/>
                      <a:r>
                        <a:rPr lang="ar-SA" sz="2800" dirty="0" smtClean="0"/>
                        <a:t>الاقتصاد الدائري (إعادة التدوير)</a:t>
                      </a:r>
                      <a:endParaRPr lang="ar-SA" sz="2800" dirty="0"/>
                    </a:p>
                  </a:txBody>
                  <a:tcPr/>
                </a:tc>
                <a:extLst>
                  <a:ext uri="{0D108BD9-81ED-4DB2-BD59-A6C34878D82A}">
                    <a16:rowId xmlns:a16="http://schemas.microsoft.com/office/drawing/2014/main" val="3268849193"/>
                  </a:ext>
                </a:extLst>
              </a:tr>
              <a:tr h="755920">
                <a:tc>
                  <a:txBody>
                    <a:bodyPr/>
                    <a:lstStyle/>
                    <a:p>
                      <a:pPr algn="ctr" rtl="1"/>
                      <a:r>
                        <a:rPr lang="ar-SA" sz="2800" dirty="0" smtClean="0"/>
                        <a:t>العلاقة بالمجتمع</a:t>
                      </a:r>
                      <a:endParaRPr lang="ar-SA" sz="2800" dirty="0"/>
                    </a:p>
                  </a:txBody>
                  <a:tcPr/>
                </a:tc>
                <a:tc>
                  <a:txBody>
                    <a:bodyPr/>
                    <a:lstStyle/>
                    <a:p>
                      <a:pPr algn="ctr" rtl="1"/>
                      <a:r>
                        <a:rPr lang="ar-SA" sz="2800" dirty="0" smtClean="0"/>
                        <a:t>تبرعات موسمية (علاقات عامة)</a:t>
                      </a:r>
                      <a:endParaRPr lang="ar-SA" sz="2800" dirty="0"/>
                    </a:p>
                  </a:txBody>
                  <a:tcPr/>
                </a:tc>
                <a:tc>
                  <a:txBody>
                    <a:bodyPr/>
                    <a:lstStyle/>
                    <a:p>
                      <a:pPr algn="ctr" rtl="1"/>
                      <a:r>
                        <a:rPr lang="ar-SA" sz="2800" dirty="0" smtClean="0"/>
                        <a:t>شراكة استراتيجية وتنمية</a:t>
                      </a:r>
                      <a:r>
                        <a:rPr lang="ar-SA" sz="2800" baseline="0" dirty="0" smtClean="0"/>
                        <a:t> مستدامة</a:t>
                      </a:r>
                      <a:endParaRPr lang="ar-SA" sz="2800" dirty="0"/>
                    </a:p>
                  </a:txBody>
                  <a:tcPr/>
                </a:tc>
                <a:extLst>
                  <a:ext uri="{0D108BD9-81ED-4DB2-BD59-A6C34878D82A}">
                    <a16:rowId xmlns:a16="http://schemas.microsoft.com/office/drawing/2014/main" val="4145123673"/>
                  </a:ext>
                </a:extLst>
              </a:tr>
            </a:tbl>
          </a:graphicData>
        </a:graphic>
      </p:graphicFrame>
    </p:spTree>
    <p:extLst>
      <p:ext uri="{BB962C8B-B14F-4D97-AF65-F5344CB8AC3E}">
        <p14:creationId xmlns:p14="http://schemas.microsoft.com/office/powerpoint/2010/main" val="73342752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646026"/>
            <a:ext cx="572009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275352"/>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846142" y="244884"/>
            <a:ext cx="4277031"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الاستدامة والسمعة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1789470" y="1403937"/>
            <a:ext cx="5686717" cy="669414"/>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خارطة طريق لبناء سمعة قائمة على الاستدامة:</a:t>
            </a:r>
            <a:endParaRPr lang="en-US" sz="2800" b="1" dirty="0">
              <a:solidFill>
                <a:srgbClr val="FF0000"/>
              </a:solidFill>
              <a:effectLst/>
              <a:latin typeface="Alexandria"/>
              <a:ea typeface="Calibri" panose="020F0502020204030204" pitchFamily="34" charset="0"/>
            </a:endParaRPr>
          </a:p>
        </p:txBody>
      </p:sp>
      <p:sp>
        <p:nvSpPr>
          <p:cNvPr id="7" name="مستطيل 6"/>
          <p:cNvSpPr/>
          <p:nvPr/>
        </p:nvSpPr>
        <p:spPr>
          <a:xfrm>
            <a:off x="826696" y="2061026"/>
            <a:ext cx="7796194" cy="541174"/>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لتحويل الاستدامة إلى أصل قوي للسمعة يجب اتباع الخطوات الآتية:</a:t>
            </a:r>
            <a:endParaRPr lang="en-US" sz="2800" dirty="0">
              <a:effectLst/>
              <a:latin typeface="Alexandria"/>
              <a:ea typeface="Calibri" panose="020F0502020204030204" pitchFamily="34" charset="0"/>
            </a:endParaRPr>
          </a:p>
        </p:txBody>
      </p:sp>
      <p:sp>
        <p:nvSpPr>
          <p:cNvPr id="8" name="مستطيل 7"/>
          <p:cNvSpPr/>
          <p:nvPr/>
        </p:nvSpPr>
        <p:spPr>
          <a:xfrm>
            <a:off x="762916" y="2686667"/>
            <a:ext cx="7987534"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الدمج</a:t>
            </a:r>
            <a:r>
              <a:rPr lang="ar-SA" sz="2800" dirty="0" smtClean="0">
                <a:effectLst/>
                <a:latin typeface="Alexandria"/>
                <a:ea typeface="Calibri" panose="020F0502020204030204" pitchFamily="34" charset="0"/>
              </a:rPr>
              <a:t>: اجعل الاستدامة جزءاً من استراتيجية الشركة، وليس مجرد قسم "علاقات عامة".</a:t>
            </a:r>
            <a:endParaRPr lang="en-US" sz="2800" dirty="0">
              <a:effectLst/>
              <a:latin typeface="Alexandria"/>
              <a:ea typeface="Calibri" panose="020F0502020204030204" pitchFamily="34" charset="0"/>
            </a:endParaRPr>
          </a:p>
        </p:txBody>
      </p:sp>
      <p:sp>
        <p:nvSpPr>
          <p:cNvPr id="9" name="مستطيل 8"/>
          <p:cNvSpPr/>
          <p:nvPr/>
        </p:nvSpPr>
        <p:spPr>
          <a:xfrm>
            <a:off x="515204" y="3728501"/>
            <a:ext cx="8235247" cy="510717"/>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الشفافية</a:t>
            </a:r>
            <a:r>
              <a:rPr lang="ar-SA" sz="2800" dirty="0" smtClean="0">
                <a:effectLst/>
                <a:latin typeface="Alexandria"/>
                <a:ea typeface="Calibri" panose="020F0502020204030204" pitchFamily="34" charset="0"/>
              </a:rPr>
              <a:t>: انشر تقارير سنوية توضح النجاحات والإخفاقات بكل صراحة.</a:t>
            </a:r>
            <a:endParaRPr lang="en-US" sz="2800" dirty="0">
              <a:effectLst/>
              <a:latin typeface="Alexandria"/>
              <a:ea typeface="Calibri" panose="020F0502020204030204" pitchFamily="34" charset="0"/>
            </a:endParaRPr>
          </a:p>
        </p:txBody>
      </p:sp>
      <p:sp>
        <p:nvSpPr>
          <p:cNvPr id="11" name="مستطيل 10"/>
          <p:cNvSpPr/>
          <p:nvPr/>
        </p:nvSpPr>
        <p:spPr>
          <a:xfrm>
            <a:off x="762916" y="4372447"/>
            <a:ext cx="7987534"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الإشراك</a:t>
            </a:r>
            <a:r>
              <a:rPr lang="ar-SA" sz="2800" dirty="0" smtClean="0">
                <a:effectLst/>
                <a:latin typeface="Alexandria"/>
                <a:ea typeface="Calibri" panose="020F0502020204030204" pitchFamily="34" charset="0"/>
              </a:rPr>
              <a:t>: إشراك الموظفين والعملاء في مبادرات الاستدامة (مثلاً: حملات تشجير، تقليل استخدام البلاستيك) </a:t>
            </a:r>
            <a:endParaRPr lang="en-US" sz="2800" dirty="0">
              <a:effectLst/>
              <a:latin typeface="Alexandria"/>
              <a:ea typeface="Calibri" panose="020F0502020204030204" pitchFamily="34" charset="0"/>
            </a:endParaRPr>
          </a:p>
        </p:txBody>
      </p:sp>
      <p:sp>
        <p:nvSpPr>
          <p:cNvPr id="12" name="مستطيل 11"/>
          <p:cNvSpPr/>
          <p:nvPr/>
        </p:nvSpPr>
        <p:spPr>
          <a:xfrm>
            <a:off x="2855281" y="5477386"/>
            <a:ext cx="5895169" cy="510717"/>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القياس</a:t>
            </a:r>
            <a:r>
              <a:rPr lang="ar-SA" sz="2800" dirty="0" smtClean="0">
                <a:effectLst/>
                <a:latin typeface="Alexandria"/>
                <a:ea typeface="Calibri" panose="020F0502020204030204" pitchFamily="34" charset="0"/>
              </a:rPr>
              <a:t>: استخدم معايير عالمية لقياس أثرك الفعلي.</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stretch>
            <a:fillRect/>
          </a:stretch>
        </p:blipFill>
        <p:spPr>
          <a:xfrm>
            <a:off x="8781574" y="1446277"/>
            <a:ext cx="3410426" cy="4460810"/>
          </a:xfrm>
          <a:prstGeom prst="rect">
            <a:avLst/>
          </a:prstGeom>
        </p:spPr>
      </p:pic>
    </p:spTree>
    <p:extLst>
      <p:ext uri="{BB962C8B-B14F-4D97-AF65-F5344CB8AC3E}">
        <p14:creationId xmlns:p14="http://schemas.microsoft.com/office/powerpoint/2010/main" val="330783801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randombar(horizont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randombar(horizontal)">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randombar(horizontal)">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randombar(horizontal)">
                                      <p:cBhvr>
                                        <p:cTn id="42" dur="500"/>
                                        <p:tgtEl>
                                          <p:spTgt spid="11"/>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randombar(horizontal)">
                                      <p:cBhvr>
                                        <p:cTn id="4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7" grpId="0"/>
      <p:bldP spid="8" grpId="0"/>
      <p:bldP spid="9" grpId="0"/>
      <p:bldP spid="11" grpId="0"/>
      <p:bldP spid="1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34205" y="689347"/>
            <a:ext cx="36553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0540" y="1317386"/>
            <a:ext cx="10817974" cy="52702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5948516" y="244884"/>
            <a:ext cx="6174657"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المسؤولية الاجتماعية والاستدامة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1915301" y="1517038"/>
            <a:ext cx="4691976" cy="669414"/>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مخاطر الغسيل الأخضر وأثره العكسي:</a:t>
            </a:r>
            <a:endParaRPr lang="en-US" sz="2800" b="1" dirty="0">
              <a:solidFill>
                <a:srgbClr val="FF0000"/>
              </a:solidFill>
              <a:effectLst/>
              <a:latin typeface="Alexandria"/>
              <a:ea typeface="Calibri" panose="020F0502020204030204" pitchFamily="34" charset="0"/>
            </a:endParaRPr>
          </a:p>
        </p:txBody>
      </p:sp>
      <p:sp>
        <p:nvSpPr>
          <p:cNvPr id="7" name="مستطيل 6"/>
          <p:cNvSpPr/>
          <p:nvPr/>
        </p:nvSpPr>
        <p:spPr>
          <a:xfrm>
            <a:off x="924234" y="2186452"/>
            <a:ext cx="7266038" cy="959558"/>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في التوسع الاستراتيجي، يجب الحذر من أن تنقلب المسؤولية الاجتماعية والاستدامة ضد السمعة.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27923" y="1517038"/>
            <a:ext cx="3864077" cy="4821316"/>
          </a:xfrm>
          <a:prstGeom prst="rect">
            <a:avLst/>
          </a:prstGeom>
        </p:spPr>
      </p:pic>
      <p:sp>
        <p:nvSpPr>
          <p:cNvPr id="9" name="مستطيل 8"/>
          <p:cNvSpPr/>
          <p:nvPr/>
        </p:nvSpPr>
        <p:spPr>
          <a:xfrm>
            <a:off x="924234" y="3065489"/>
            <a:ext cx="7266038" cy="959558"/>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التعريف</a:t>
            </a:r>
            <a:r>
              <a:rPr lang="ar-SA" sz="2800" dirty="0" smtClean="0">
                <a:effectLst/>
                <a:latin typeface="Alexandria"/>
                <a:ea typeface="Calibri" panose="020F0502020204030204" pitchFamily="34" charset="0"/>
              </a:rPr>
              <a:t>: هو تضليل المستهلكين بشان الممارسات البيئية والاستدامة للشركة من خلال تسويق كاذب.</a:t>
            </a:r>
            <a:endParaRPr lang="en-US" sz="2800" dirty="0">
              <a:effectLst/>
              <a:latin typeface="Alexandria"/>
              <a:ea typeface="Calibri" panose="020F0502020204030204" pitchFamily="34" charset="0"/>
            </a:endParaRPr>
          </a:p>
        </p:txBody>
      </p:sp>
      <p:sp>
        <p:nvSpPr>
          <p:cNvPr id="11" name="مستطيل 10"/>
          <p:cNvSpPr/>
          <p:nvPr/>
        </p:nvSpPr>
        <p:spPr>
          <a:xfrm>
            <a:off x="759546" y="4022980"/>
            <a:ext cx="7430726"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النتيجة</a:t>
            </a:r>
            <a:r>
              <a:rPr lang="ar-SA" sz="2800" dirty="0" smtClean="0">
                <a:effectLst/>
                <a:latin typeface="Alexandria"/>
                <a:ea typeface="Calibri" panose="020F0502020204030204" pitchFamily="34" charset="0"/>
              </a:rPr>
              <a:t>: إذا اكتشف الجمهور أن الشركة تدّعي حماية البيئة بينما مصانعها تلوث الأنهار، فإن سقوط السمعة يكون مضاعفاً لأن الجمهور يشعر بالخداع.</a:t>
            </a:r>
            <a:endParaRPr lang="en-US" sz="2800" dirty="0">
              <a:effectLst/>
              <a:latin typeface="Alexandria"/>
              <a:ea typeface="Calibri" panose="020F0502020204030204" pitchFamily="34" charset="0"/>
            </a:endParaRPr>
          </a:p>
        </p:txBody>
      </p:sp>
      <p:sp>
        <p:nvSpPr>
          <p:cNvPr id="12" name="مستطيل 11"/>
          <p:cNvSpPr/>
          <p:nvPr/>
        </p:nvSpPr>
        <p:spPr>
          <a:xfrm>
            <a:off x="924234" y="5348339"/>
            <a:ext cx="7266038"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الحل</a:t>
            </a:r>
            <a:r>
              <a:rPr lang="ar-SA" sz="2800" dirty="0" smtClean="0">
                <a:effectLst/>
                <a:latin typeface="Alexandria"/>
                <a:ea typeface="Calibri" panose="020F0502020204030204" pitchFamily="34" charset="0"/>
              </a:rPr>
              <a:t>: الشفافية الراديكالية: نشر التقارير التي تعترف بالإخفاقات قبل النجاحات يعزز المصداقية بشكل مذهل.</a:t>
            </a:r>
            <a:endParaRPr lang="en-US" sz="2800" dirty="0">
              <a:effectLst/>
              <a:latin typeface="Alexandria"/>
              <a:ea typeface="Calibri" panose="020F0502020204030204" pitchFamily="34" charset="0"/>
            </a:endParaRPr>
          </a:p>
        </p:txBody>
      </p:sp>
    </p:spTree>
    <p:extLst>
      <p:ext uri="{BB962C8B-B14F-4D97-AF65-F5344CB8AC3E}">
        <p14:creationId xmlns:p14="http://schemas.microsoft.com/office/powerpoint/2010/main" val="405014451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randombar(horizont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randombar(horizontal)">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randombar(horizontal)">
                                      <p:cBhvr>
                                        <p:cTn id="4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7" grpId="0"/>
      <p:bldP spid="9" grpId="0"/>
      <p:bldP spid="11" grpId="0"/>
      <p:bldP spid="1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2019" y="721241"/>
            <a:ext cx="765705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822426" y="244884"/>
            <a:ext cx="2300747" cy="764184"/>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2582943" y="1408675"/>
            <a:ext cx="3690768" cy="669414"/>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شركة نستله وتحول السمعة </a:t>
            </a:r>
            <a:endParaRPr lang="en-US" sz="2800" b="1" dirty="0">
              <a:solidFill>
                <a:srgbClr val="FF0000"/>
              </a:solidFill>
              <a:effectLst/>
              <a:latin typeface="Alexandria"/>
              <a:ea typeface="Calibri" panose="020F0502020204030204" pitchFamily="34" charset="0"/>
            </a:endParaRPr>
          </a:p>
        </p:txBody>
      </p:sp>
      <p:sp>
        <p:nvSpPr>
          <p:cNvPr id="7" name="مستطيل 6"/>
          <p:cNvSpPr/>
          <p:nvPr/>
        </p:nvSpPr>
        <p:spPr>
          <a:xfrm>
            <a:off x="716510" y="1935678"/>
            <a:ext cx="6806412"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التحدي: واجهت الشركة أزمة سمعة حادة بسبب استهلاك المياه وزيت النخيل.</a:t>
            </a:r>
            <a:endParaRPr lang="en-US" sz="2800" dirty="0">
              <a:effectLst/>
              <a:latin typeface="Alexandria"/>
              <a:ea typeface="Calibri" panose="020F0502020204030204" pitchFamily="34" charset="0"/>
            </a:endParaRPr>
          </a:p>
        </p:txBody>
      </p:sp>
      <p:sp>
        <p:nvSpPr>
          <p:cNvPr id="8" name="مستطيل 7"/>
          <p:cNvSpPr/>
          <p:nvPr/>
        </p:nvSpPr>
        <p:spPr>
          <a:xfrm>
            <a:off x="876316" y="2897132"/>
            <a:ext cx="6646606" cy="1887696"/>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الاستجابة العلمية: تبنت الشركة منهج "خلق القيمة المشتركة" وهو مفهوم علمي طوره مايكل </a:t>
            </a:r>
            <a:r>
              <a:rPr lang="ar-SA" sz="2800" dirty="0" err="1" smtClean="0">
                <a:effectLst/>
                <a:latin typeface="Alexandria"/>
                <a:ea typeface="Calibri" panose="020F0502020204030204" pitchFamily="34" charset="0"/>
              </a:rPr>
              <a:t>بورتر</a:t>
            </a:r>
            <a:r>
              <a:rPr lang="ar-SA" sz="2800" dirty="0" smtClean="0">
                <a:effectLst/>
                <a:latin typeface="Alexandria"/>
                <a:ea typeface="Calibri" panose="020F0502020204030204" pitchFamily="34" charset="0"/>
              </a:rPr>
              <a:t>. قامت بربط استدامتها بأصغر تفصيل من أصحاب المصلحة مثل الموردين.</a:t>
            </a:r>
            <a:endParaRPr lang="en-US" sz="2800" dirty="0">
              <a:effectLst/>
              <a:latin typeface="Alexandria"/>
              <a:ea typeface="Calibri" panose="020F0502020204030204" pitchFamily="34" charset="0"/>
            </a:endParaRPr>
          </a:p>
        </p:txBody>
      </p:sp>
      <p:sp>
        <p:nvSpPr>
          <p:cNvPr id="9" name="مستطيل 8"/>
          <p:cNvSpPr/>
          <p:nvPr/>
        </p:nvSpPr>
        <p:spPr>
          <a:xfrm>
            <a:off x="876317" y="4784828"/>
            <a:ext cx="6646605" cy="143885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النتيجة: تحسن تصنيف الشركة في مؤشرات الاستدامة العالمية مما أدى لارتفاع تدريجي في مؤشر الثقة لدى المستهلكين بعد سنوات من المقاطعة.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stretch>
            <a:fillRect/>
          </a:stretch>
        </p:blipFill>
        <p:spPr>
          <a:xfrm>
            <a:off x="7602825" y="1497166"/>
            <a:ext cx="4589175" cy="4028067"/>
          </a:xfrm>
          <a:prstGeom prst="rect">
            <a:avLst/>
          </a:prstGeom>
        </p:spPr>
      </p:pic>
      <p:sp>
        <p:nvSpPr>
          <p:cNvPr id="11" name="مستطيل 10"/>
          <p:cNvSpPr/>
          <p:nvPr/>
        </p:nvSpPr>
        <p:spPr>
          <a:xfrm>
            <a:off x="7414144" y="5603871"/>
            <a:ext cx="4070555" cy="541174"/>
          </a:xfrm>
          <a:prstGeom prst="rect">
            <a:avLst/>
          </a:prstGeom>
        </p:spPr>
        <p:txBody>
          <a:bodyPr wrap="square">
            <a:spAutoFit/>
          </a:bodyPr>
          <a:lstStyle/>
          <a:p>
            <a:pPr algn="justLow" rtl="1">
              <a:lnSpc>
                <a:spcPts val="3500"/>
              </a:lnSpc>
              <a:spcAft>
                <a:spcPts val="0"/>
              </a:spcAft>
            </a:pPr>
            <a:r>
              <a:rPr lang="en-US" sz="2800" dirty="0">
                <a:latin typeface="Alexandria"/>
                <a:ea typeface="Calibri" panose="020F0502020204030204" pitchFamily="34" charset="0"/>
              </a:rPr>
              <a:t>https://www.nestle.com/</a:t>
            </a:r>
            <a:endParaRPr lang="en-US" sz="2800" dirty="0">
              <a:effectLst/>
              <a:latin typeface="Alexandria"/>
              <a:ea typeface="Calibri" panose="020F0502020204030204" pitchFamily="34" charset="0"/>
            </a:endParaRPr>
          </a:p>
        </p:txBody>
      </p:sp>
    </p:spTree>
    <p:extLst>
      <p:ext uri="{BB962C8B-B14F-4D97-AF65-F5344CB8AC3E}">
        <p14:creationId xmlns:p14="http://schemas.microsoft.com/office/powerpoint/2010/main" val="209913551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randombar(horizont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randombar(horizontal)">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randombar(horizontal)">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randombar(horizontal)">
                                      <p:cBhvr>
                                        <p:cTn id="4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7" grpId="0"/>
      <p:bldP spid="8" grpId="0"/>
      <p:bldP spid="9" grpId="0"/>
      <p:bldP spid="11"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2020" y="721241"/>
            <a:ext cx="76963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940413" y="244884"/>
            <a:ext cx="2182760" cy="816827"/>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3331301" y="1422886"/>
            <a:ext cx="2766536" cy="669414"/>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تأثير هالة الاستدامة:</a:t>
            </a:r>
            <a:endParaRPr lang="en-US" sz="2800" b="1" dirty="0">
              <a:solidFill>
                <a:srgbClr val="FF0000"/>
              </a:solidFill>
              <a:effectLst/>
              <a:latin typeface="Alexandria"/>
              <a:ea typeface="Calibri" panose="020F0502020204030204" pitchFamily="34" charset="0"/>
            </a:endParaRPr>
          </a:p>
        </p:txBody>
      </p:sp>
      <p:sp>
        <p:nvSpPr>
          <p:cNvPr id="7" name="مستطيل 6"/>
          <p:cNvSpPr/>
          <p:nvPr/>
        </p:nvSpPr>
        <p:spPr>
          <a:xfrm>
            <a:off x="737419" y="1966304"/>
            <a:ext cx="7747822" cy="959558"/>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في علم النفس التسويقي، تسهم الاستدامة في خلق ما يسمى بـ "تأثير الهالة".</a:t>
            </a:r>
            <a:endParaRPr lang="en-US" sz="2800" dirty="0">
              <a:effectLst/>
              <a:latin typeface="Alexandria"/>
              <a:ea typeface="Calibri" panose="020F0502020204030204" pitchFamily="34" charset="0"/>
            </a:endParaRPr>
          </a:p>
        </p:txBody>
      </p:sp>
      <p:sp>
        <p:nvSpPr>
          <p:cNvPr id="8" name="مستطيل 7"/>
          <p:cNvSpPr/>
          <p:nvPr/>
        </p:nvSpPr>
        <p:spPr>
          <a:xfrm>
            <a:off x="875072" y="2948174"/>
            <a:ext cx="7678994" cy="2336537"/>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المثال العملي: دراسة أجرتها (</a:t>
            </a:r>
            <a:r>
              <a:rPr lang="en-US" sz="2800" dirty="0" smtClean="0">
                <a:effectLst/>
                <a:latin typeface="Alexandria"/>
                <a:ea typeface="Calibri" panose="020F0502020204030204" pitchFamily="34" charset="0"/>
              </a:rPr>
              <a:t>Harvard Business Review</a:t>
            </a:r>
            <a:r>
              <a:rPr lang="ar-SA" sz="2800" dirty="0" smtClean="0">
                <a:effectLst/>
                <a:latin typeface="Alexandria"/>
                <a:ea typeface="Calibri" panose="020F0502020204030204" pitchFamily="34" charset="0"/>
              </a:rPr>
              <a:t>)</a:t>
            </a:r>
            <a:r>
              <a:rPr lang="ar-SA" sz="2800" dirty="0" smtClean="0">
                <a:latin typeface="Alexandria"/>
                <a:ea typeface="Calibri" panose="020F0502020204030204" pitchFamily="34" charset="0"/>
              </a:rPr>
              <a:t> </a:t>
            </a:r>
            <a:r>
              <a:rPr lang="ar-SA" sz="2800" dirty="0" smtClean="0">
                <a:effectLst/>
                <a:latin typeface="Alexandria"/>
                <a:ea typeface="Calibri" panose="020F0502020204030204" pitchFamily="34" charset="0"/>
              </a:rPr>
              <a:t>أظهرت أن المستهلكين عندما يعلمون أن الشركة "مستدامة بيئياً"، فإنهم يميلون تلقائياً لتقييم منتجاتها على أنها "أعلى جودة"، وأكثر أماناً، حتى لو لم تكن هناك علاقة تقنية مباشرة بين الاستدامة والجودة.</a:t>
            </a:r>
            <a:endParaRPr lang="en-US" sz="2800" dirty="0">
              <a:effectLst/>
              <a:latin typeface="Alexandria"/>
              <a:ea typeface="Calibri" panose="020F0502020204030204" pitchFamily="34" charset="0"/>
            </a:endParaRPr>
          </a:p>
        </p:txBody>
      </p:sp>
      <p:sp>
        <p:nvSpPr>
          <p:cNvPr id="9" name="مستطيل 8"/>
          <p:cNvSpPr/>
          <p:nvPr/>
        </p:nvSpPr>
        <p:spPr>
          <a:xfrm>
            <a:off x="875072" y="5155442"/>
            <a:ext cx="7678994"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الأثر على السمعة: الاستدامة تعطي انطباعاً بـ "الكفاءة الشاملة" في الإدارة.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stretch>
            <a:fillRect/>
          </a:stretch>
        </p:blipFill>
        <p:spPr>
          <a:xfrm>
            <a:off x="8654878" y="1483679"/>
            <a:ext cx="3537121" cy="4617204"/>
          </a:xfrm>
          <a:prstGeom prst="rect">
            <a:avLst/>
          </a:prstGeom>
        </p:spPr>
      </p:pic>
    </p:spTree>
    <p:extLst>
      <p:ext uri="{BB962C8B-B14F-4D97-AF65-F5344CB8AC3E}">
        <p14:creationId xmlns:p14="http://schemas.microsoft.com/office/powerpoint/2010/main" val="201791396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randombar(horizont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randombar(horizontal)">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randombar(horizontal)">
                                      <p:cBhvr>
                                        <p:cTn id="3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7" grpId="0"/>
      <p:bldP spid="8" grpId="0"/>
      <p:bldP spid="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646026"/>
            <a:ext cx="572009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846142" y="244884"/>
            <a:ext cx="4277031"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الأخلاقيات </a:t>
            </a:r>
            <a:r>
              <a:rPr lang="ar-SA" sz="4400" b="1" dirty="0" err="1" smtClean="0">
                <a:solidFill>
                  <a:srgbClr val="00AEEF"/>
                </a:solidFill>
                <a:latin typeface="Alexandria"/>
                <a:ea typeface="Calibri" panose="020F0502020204030204" pitchFamily="34" charset="0"/>
              </a:rPr>
              <a:t>والحوكمة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717755" y="1461585"/>
            <a:ext cx="6656439" cy="1408399"/>
          </a:xfrm>
          <a:prstGeom prst="rect">
            <a:avLst/>
          </a:prstGeom>
        </p:spPr>
        <p:txBody>
          <a:bodyPr wrap="square">
            <a:spAutoFit/>
          </a:bodyPr>
          <a:lstStyle/>
          <a:p>
            <a:pPr algn="justLow" rtl="1">
              <a:lnSpc>
                <a:spcPts val="3500"/>
              </a:lnSpc>
              <a:spcAft>
                <a:spcPts val="0"/>
              </a:spcAft>
            </a:pPr>
            <a:r>
              <a:rPr lang="ar-SA" sz="2800" b="1" dirty="0" smtClean="0">
                <a:solidFill>
                  <a:srgbClr val="FF0000"/>
                </a:solidFill>
                <a:effectLst/>
                <a:latin typeface="Alexandria"/>
                <a:ea typeface="Calibri" panose="020F0502020204030204" pitchFamily="34" charset="0"/>
              </a:rPr>
              <a:t>مفهوم الأخلاقيات المؤسسية</a:t>
            </a:r>
            <a:r>
              <a:rPr lang="ar-SA" sz="2800" dirty="0" smtClean="0">
                <a:effectLst/>
                <a:latin typeface="Alexandria"/>
                <a:ea typeface="Calibri" panose="020F0502020204030204" pitchFamily="34" charset="0"/>
              </a:rPr>
              <a:t>: الأخلاقيات ليست مجرد "نوايا طيبة"، بل هي مجموعة من المعايير والمبادئ التي تحكم القرارات والسلوكيات داخل المنظمة. </a:t>
            </a:r>
            <a:endParaRPr lang="en-US" sz="2800" dirty="0">
              <a:effectLst/>
              <a:latin typeface="Alexandria"/>
              <a:ea typeface="Calibri" panose="020F0502020204030204" pitchFamily="34" charset="0"/>
            </a:endParaRPr>
          </a:p>
        </p:txBody>
      </p:sp>
      <p:sp>
        <p:nvSpPr>
          <p:cNvPr id="7" name="مستطيل 6"/>
          <p:cNvSpPr/>
          <p:nvPr/>
        </p:nvSpPr>
        <p:spPr>
          <a:xfrm>
            <a:off x="4929179" y="2860708"/>
            <a:ext cx="2468802" cy="510717"/>
          </a:xfrm>
          <a:prstGeom prst="rect">
            <a:avLst/>
          </a:prstGeom>
        </p:spPr>
        <p:txBody>
          <a:bodyPr wrap="square">
            <a:spAutoFit/>
          </a:bodyPr>
          <a:lstStyle/>
          <a:p>
            <a:pPr algn="justLow" rtl="1">
              <a:lnSpc>
                <a:spcPts val="3500"/>
              </a:lnSpc>
              <a:spcAft>
                <a:spcPts val="0"/>
              </a:spcAft>
            </a:pPr>
            <a:r>
              <a:rPr lang="ar-SA" sz="2800" b="1" dirty="0" smtClean="0">
                <a:solidFill>
                  <a:srgbClr val="FF0000"/>
                </a:solidFill>
                <a:effectLst/>
                <a:latin typeface="Alexandria"/>
                <a:ea typeface="Calibri" panose="020F0502020204030204" pitchFamily="34" charset="0"/>
              </a:rPr>
              <a:t>أهمية الأخلاقيات:</a:t>
            </a:r>
            <a:endParaRPr lang="en-US" sz="2800" b="1" dirty="0">
              <a:solidFill>
                <a:srgbClr val="FF0000"/>
              </a:solidFill>
              <a:effectLst/>
              <a:latin typeface="Alexandria"/>
              <a:ea typeface="Calibri" panose="020F0502020204030204" pitchFamily="34" charset="0"/>
            </a:endParaRPr>
          </a:p>
        </p:txBody>
      </p:sp>
      <p:sp>
        <p:nvSpPr>
          <p:cNvPr id="9" name="مستطيل 8"/>
          <p:cNvSpPr/>
          <p:nvPr/>
        </p:nvSpPr>
        <p:spPr>
          <a:xfrm>
            <a:off x="3475363" y="3320834"/>
            <a:ext cx="3922618" cy="510717"/>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بناء الثقة مع العملاء والموردين.</a:t>
            </a:r>
            <a:endParaRPr lang="en-US" sz="2800" dirty="0">
              <a:effectLst/>
              <a:latin typeface="Alexandria"/>
              <a:ea typeface="Calibri" panose="020F0502020204030204" pitchFamily="34" charset="0"/>
            </a:endParaRPr>
          </a:p>
        </p:txBody>
      </p:sp>
      <p:sp>
        <p:nvSpPr>
          <p:cNvPr id="11" name="مستطيل 10"/>
          <p:cNvSpPr/>
          <p:nvPr/>
        </p:nvSpPr>
        <p:spPr>
          <a:xfrm>
            <a:off x="2645023" y="3831551"/>
            <a:ext cx="4815024" cy="510717"/>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خلق  بيئة عمل محفزة قائمة على العدالة.</a:t>
            </a:r>
            <a:endParaRPr lang="en-US" sz="2800" dirty="0">
              <a:effectLst/>
              <a:latin typeface="Alexandria"/>
              <a:ea typeface="Calibri" panose="020F0502020204030204" pitchFamily="34" charset="0"/>
            </a:endParaRPr>
          </a:p>
        </p:txBody>
      </p:sp>
      <p:sp>
        <p:nvSpPr>
          <p:cNvPr id="12" name="مستطيل 11"/>
          <p:cNvSpPr/>
          <p:nvPr/>
        </p:nvSpPr>
        <p:spPr>
          <a:xfrm>
            <a:off x="486825" y="4373912"/>
            <a:ext cx="6983652" cy="510717"/>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تقليل مخاطر السلوكيات المنحرفة (كالرشوة أو الاختلاس).</a:t>
            </a:r>
            <a:endParaRPr lang="en-US" sz="2800" dirty="0">
              <a:effectLst/>
              <a:latin typeface="Alexandria"/>
              <a:ea typeface="Calibri" panose="020F0502020204030204" pitchFamily="34" charset="0"/>
            </a:endParaRPr>
          </a:p>
        </p:txBody>
      </p:sp>
      <p:sp>
        <p:nvSpPr>
          <p:cNvPr id="13" name="مستطيل 12"/>
          <p:cNvSpPr/>
          <p:nvPr/>
        </p:nvSpPr>
        <p:spPr>
          <a:xfrm>
            <a:off x="717755" y="4878173"/>
            <a:ext cx="6680226" cy="143885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ميثاق الشرف الأخلاقي: الوثيقة الرسمية التي تحدد </a:t>
            </a:r>
            <a:r>
              <a:rPr lang="ar-SA" sz="2800" dirty="0" err="1" smtClean="0">
                <a:effectLst/>
                <a:latin typeface="Alexandria"/>
                <a:ea typeface="Calibri" panose="020F0502020204030204" pitchFamily="34" charset="0"/>
              </a:rPr>
              <a:t>ماهو</a:t>
            </a:r>
            <a:r>
              <a:rPr lang="ar-SA" sz="2800" dirty="0" smtClean="0">
                <a:effectLst/>
                <a:latin typeface="Alexandria"/>
                <a:ea typeface="Calibri" panose="020F0502020204030204" pitchFamily="34" charset="0"/>
              </a:rPr>
              <a:t> مقبول وما هو مرفوض، وتعمل كمرجع عند تضارب المصالح</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79128" y="1557011"/>
            <a:ext cx="4712871" cy="4461291"/>
          </a:xfrm>
          <a:prstGeom prst="rect">
            <a:avLst/>
          </a:prstGeom>
        </p:spPr>
      </p:pic>
    </p:spTree>
    <p:extLst>
      <p:ext uri="{BB962C8B-B14F-4D97-AF65-F5344CB8AC3E}">
        <p14:creationId xmlns:p14="http://schemas.microsoft.com/office/powerpoint/2010/main" val="318240458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randombar(horizont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randombar(horizontal)">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randombar(horizontal)">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randombar(horizontal)">
                                      <p:cBhvr>
                                        <p:cTn id="4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7" grpId="0"/>
      <p:bldP spid="9" grpId="0"/>
      <p:bldP spid="11" grpId="0"/>
      <p:bldP spid="12" grpId="0"/>
      <p:bldP spid="1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646026"/>
            <a:ext cx="572009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64286"/>
            <a:ext cx="10817974" cy="53032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846142" y="244884"/>
            <a:ext cx="4277031"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الأخلاقيات </a:t>
            </a:r>
            <a:r>
              <a:rPr lang="ar-SA" sz="4400" b="1" dirty="0" err="1" smtClean="0">
                <a:solidFill>
                  <a:srgbClr val="00AEEF"/>
                </a:solidFill>
                <a:latin typeface="Alexandria"/>
                <a:ea typeface="Calibri" panose="020F0502020204030204" pitchFamily="34" charset="0"/>
              </a:rPr>
              <a:t>والحوكمة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986897" y="1461585"/>
            <a:ext cx="6595003" cy="1438855"/>
          </a:xfrm>
          <a:prstGeom prst="rect">
            <a:avLst/>
          </a:prstGeom>
        </p:spPr>
        <p:txBody>
          <a:bodyPr wrap="square">
            <a:spAutoFit/>
          </a:bodyPr>
          <a:lstStyle/>
          <a:p>
            <a:pPr algn="justLow" rtl="1">
              <a:lnSpc>
                <a:spcPts val="3500"/>
              </a:lnSpc>
              <a:spcAft>
                <a:spcPts val="0"/>
              </a:spcAft>
            </a:pPr>
            <a:r>
              <a:rPr lang="ar-SA" sz="2800" b="1" dirty="0" err="1" smtClean="0">
                <a:solidFill>
                  <a:srgbClr val="FF0000"/>
                </a:solidFill>
                <a:effectLst/>
                <a:latin typeface="Alexandria"/>
                <a:ea typeface="Calibri" panose="020F0502020204030204" pitchFamily="34" charset="0"/>
              </a:rPr>
              <a:t>الحوكمة</a:t>
            </a:r>
            <a:r>
              <a:rPr lang="ar-SA" sz="2800" dirty="0" smtClean="0">
                <a:effectLst/>
                <a:latin typeface="Alexandria"/>
                <a:ea typeface="Calibri" panose="020F0502020204030204" pitchFamily="34" charset="0"/>
              </a:rPr>
              <a:t>: هي "نظام الرقابة والتوجيه" في المنظمة. وهي القواعد التي تحدد العلاقة بين إدارة الشركة، ومجلس الإدارة، والمساهمين، وأصحاب المصلحة الأخرين. </a:t>
            </a:r>
            <a:endParaRPr lang="en-US" sz="2800" dirty="0">
              <a:effectLst/>
              <a:latin typeface="Alexandria"/>
              <a:ea typeface="Calibri" panose="020F0502020204030204" pitchFamily="34" charset="0"/>
            </a:endParaRPr>
          </a:p>
        </p:txBody>
      </p:sp>
      <p:sp>
        <p:nvSpPr>
          <p:cNvPr id="7" name="مستطيل 6"/>
          <p:cNvSpPr/>
          <p:nvPr/>
        </p:nvSpPr>
        <p:spPr>
          <a:xfrm>
            <a:off x="3541473" y="2841753"/>
            <a:ext cx="4040427" cy="510717"/>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المبادئ الأربعة الكبرى </a:t>
            </a:r>
            <a:r>
              <a:rPr lang="ar-SA" sz="2800" b="1" dirty="0" err="1" smtClean="0">
                <a:effectLst/>
                <a:latin typeface="Alexandria"/>
                <a:ea typeface="Calibri" panose="020F0502020204030204" pitchFamily="34" charset="0"/>
              </a:rPr>
              <a:t>للحوكمة</a:t>
            </a:r>
            <a:r>
              <a:rPr lang="ar-SA" sz="2800" b="1" dirty="0" smtClean="0">
                <a:effectLst/>
                <a:latin typeface="Alexandria"/>
                <a:ea typeface="Calibri" panose="020F0502020204030204" pitchFamily="34" charset="0"/>
              </a:rPr>
              <a:t>:</a:t>
            </a:r>
            <a:endParaRPr lang="en-US" sz="2800" b="1" dirty="0">
              <a:effectLst/>
              <a:latin typeface="Alexandria"/>
              <a:ea typeface="Calibri" panose="020F0502020204030204" pitchFamily="34" charset="0"/>
            </a:endParaRPr>
          </a:p>
        </p:txBody>
      </p:sp>
      <p:sp>
        <p:nvSpPr>
          <p:cNvPr id="9" name="مستطيل 8"/>
          <p:cNvSpPr/>
          <p:nvPr/>
        </p:nvSpPr>
        <p:spPr>
          <a:xfrm>
            <a:off x="790575" y="3282525"/>
            <a:ext cx="6791326"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1) </a:t>
            </a:r>
            <a:r>
              <a:rPr lang="ar-SA" sz="2800" b="1" dirty="0" smtClean="0">
                <a:effectLst/>
                <a:latin typeface="Alexandria"/>
                <a:ea typeface="Calibri" panose="020F0502020204030204" pitchFamily="34" charset="0"/>
              </a:rPr>
              <a:t>العدالة</a:t>
            </a:r>
            <a:r>
              <a:rPr lang="ar-SA" sz="2800" dirty="0" smtClean="0">
                <a:effectLst/>
                <a:latin typeface="Alexandria"/>
                <a:ea typeface="Calibri" panose="020F0502020204030204" pitchFamily="34" charset="0"/>
              </a:rPr>
              <a:t>: حماية حقوق المساهمين ومعاملة أصحاب المصلحة بإنصاف.</a:t>
            </a:r>
            <a:endParaRPr lang="en-US" sz="2800" dirty="0">
              <a:effectLst/>
              <a:latin typeface="Alexandria"/>
              <a:ea typeface="Calibri" panose="020F0502020204030204" pitchFamily="34" charset="0"/>
            </a:endParaRPr>
          </a:p>
        </p:txBody>
      </p:sp>
      <p:sp>
        <p:nvSpPr>
          <p:cNvPr id="11" name="مستطيل 10"/>
          <p:cNvSpPr/>
          <p:nvPr/>
        </p:nvSpPr>
        <p:spPr>
          <a:xfrm>
            <a:off x="790573" y="4146300"/>
            <a:ext cx="6791327"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2) </a:t>
            </a:r>
            <a:r>
              <a:rPr lang="ar-SA" sz="2800" b="1" dirty="0" smtClean="0">
                <a:effectLst/>
                <a:latin typeface="Alexandria"/>
                <a:ea typeface="Calibri" panose="020F0502020204030204" pitchFamily="34" charset="0"/>
              </a:rPr>
              <a:t>المسؤولية</a:t>
            </a:r>
            <a:r>
              <a:rPr lang="ar-SA" sz="2800" dirty="0" smtClean="0">
                <a:effectLst/>
                <a:latin typeface="Alexandria"/>
                <a:ea typeface="Calibri" panose="020F0502020204030204" pitchFamily="34" charset="0"/>
              </a:rPr>
              <a:t>: تحديد صلاحيات مجلس الإدارة والمسؤولية تجاه المجتمع.</a:t>
            </a:r>
            <a:endParaRPr lang="en-US" sz="2800" dirty="0">
              <a:effectLst/>
              <a:latin typeface="Alexandria"/>
              <a:ea typeface="Calibri" panose="020F0502020204030204" pitchFamily="34" charset="0"/>
            </a:endParaRPr>
          </a:p>
        </p:txBody>
      </p:sp>
      <p:sp>
        <p:nvSpPr>
          <p:cNvPr id="12" name="مستطيل 11"/>
          <p:cNvSpPr/>
          <p:nvPr/>
        </p:nvSpPr>
        <p:spPr>
          <a:xfrm>
            <a:off x="759235" y="5015350"/>
            <a:ext cx="6822665" cy="510717"/>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3) </a:t>
            </a:r>
            <a:r>
              <a:rPr lang="ar-SA" sz="2800" b="1" dirty="0" err="1" smtClean="0">
                <a:effectLst/>
                <a:latin typeface="Alexandria"/>
                <a:ea typeface="Calibri" panose="020F0502020204030204" pitchFamily="34" charset="0"/>
              </a:rPr>
              <a:t>المساءلة</a:t>
            </a:r>
            <a:r>
              <a:rPr lang="ar-SA" sz="2800" dirty="0" err="1" smtClean="0">
                <a:effectLst/>
                <a:latin typeface="Alexandria"/>
                <a:ea typeface="Calibri" panose="020F0502020204030204" pitchFamily="34" charset="0"/>
              </a:rPr>
              <a:t>:وجود</a:t>
            </a:r>
            <a:r>
              <a:rPr lang="ar-SA" sz="2800" dirty="0" smtClean="0">
                <a:effectLst/>
                <a:latin typeface="Alexandria"/>
                <a:ea typeface="Calibri" panose="020F0502020204030204" pitchFamily="34" charset="0"/>
              </a:rPr>
              <a:t> آليات لتقييم الإداء ومحاسبة المقصرين.</a:t>
            </a:r>
            <a:endParaRPr lang="en-US" sz="2800" dirty="0">
              <a:effectLst/>
              <a:latin typeface="Alexandria"/>
              <a:ea typeface="Calibri" panose="020F0502020204030204" pitchFamily="34" charset="0"/>
            </a:endParaRPr>
          </a:p>
        </p:txBody>
      </p:sp>
      <p:sp>
        <p:nvSpPr>
          <p:cNvPr id="13" name="مستطيل 12"/>
          <p:cNvSpPr/>
          <p:nvPr/>
        </p:nvSpPr>
        <p:spPr>
          <a:xfrm>
            <a:off x="876300" y="5608883"/>
            <a:ext cx="6705600"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4) </a:t>
            </a:r>
            <a:r>
              <a:rPr lang="ar-SA" sz="2800" b="1" dirty="0" smtClean="0">
                <a:effectLst/>
                <a:latin typeface="Alexandria"/>
                <a:ea typeface="Calibri" panose="020F0502020204030204" pitchFamily="34" charset="0"/>
              </a:rPr>
              <a:t>الشفافية</a:t>
            </a:r>
            <a:r>
              <a:rPr lang="ar-SA" sz="2800" dirty="0" smtClean="0">
                <a:effectLst/>
                <a:latin typeface="Alexandria"/>
                <a:ea typeface="Calibri" panose="020F0502020204030204" pitchFamily="34" charset="0"/>
              </a:rPr>
              <a:t>: الإفصاح عن المعلومات المالية والتشغيلية بوضوح وفي الوقت المناسب.</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rotWithShape="1">
          <a:blip r:embed="rId3" cstate="print">
            <a:extLst>
              <a:ext uri="{28A0092B-C50C-407E-A947-70E740481C1C}">
                <a14:useLocalDpi xmlns:a14="http://schemas.microsoft.com/office/drawing/2010/main" val="0"/>
              </a:ext>
            </a:extLst>
          </a:blip>
          <a:srcRect t="6673" b="28389"/>
          <a:stretch/>
        </p:blipFill>
        <p:spPr>
          <a:xfrm>
            <a:off x="7613238" y="1461585"/>
            <a:ext cx="4578761" cy="4958879"/>
          </a:xfrm>
          <a:prstGeom prst="rect">
            <a:avLst/>
          </a:prstGeom>
        </p:spPr>
      </p:pic>
    </p:spTree>
    <p:extLst>
      <p:ext uri="{BB962C8B-B14F-4D97-AF65-F5344CB8AC3E}">
        <p14:creationId xmlns:p14="http://schemas.microsoft.com/office/powerpoint/2010/main" val="375412348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randombar(horizont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randombar(horizontal)">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randombar(horizontal)">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randombar(horizontal)">
                                      <p:cBhvr>
                                        <p:cTn id="4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7" grpId="0"/>
      <p:bldP spid="9" grpId="0"/>
      <p:bldP spid="11" grpId="0"/>
      <p:bldP spid="12" grpId="0"/>
      <p:bldP spid="1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646026"/>
            <a:ext cx="572009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846142" y="244884"/>
            <a:ext cx="4277031"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الأخلاقيات </a:t>
            </a:r>
            <a:r>
              <a:rPr lang="ar-SA" sz="4400" b="1" dirty="0" err="1" smtClean="0">
                <a:solidFill>
                  <a:srgbClr val="00AEEF"/>
                </a:solidFill>
                <a:latin typeface="Alexandria"/>
                <a:ea typeface="Calibri" panose="020F0502020204030204" pitchFamily="34" charset="0"/>
              </a:rPr>
              <a:t>والحوكمة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1203205" y="1557011"/>
            <a:ext cx="5665515" cy="510717"/>
          </a:xfrm>
          <a:prstGeom prst="rect">
            <a:avLst/>
          </a:prstGeom>
        </p:spPr>
        <p:txBody>
          <a:bodyPr wrap="square">
            <a:spAutoFit/>
          </a:bodyPr>
          <a:lstStyle/>
          <a:p>
            <a:pPr algn="justLow" rtl="1">
              <a:lnSpc>
                <a:spcPts val="3500"/>
              </a:lnSpc>
              <a:spcAft>
                <a:spcPts val="0"/>
              </a:spcAft>
            </a:pPr>
            <a:r>
              <a:rPr lang="ar-SA" sz="2800" b="1" dirty="0" smtClean="0">
                <a:solidFill>
                  <a:srgbClr val="FF0000"/>
                </a:solidFill>
                <a:effectLst/>
                <a:latin typeface="Alexandria"/>
                <a:ea typeface="Calibri" panose="020F0502020204030204" pitchFamily="34" charset="0"/>
              </a:rPr>
              <a:t>العلاقة التكاملية بين الأخلاقيات </a:t>
            </a:r>
            <a:r>
              <a:rPr lang="ar-SA" sz="2800" b="1" dirty="0" err="1" smtClean="0">
                <a:solidFill>
                  <a:srgbClr val="FF0000"/>
                </a:solidFill>
                <a:effectLst/>
                <a:latin typeface="Alexandria"/>
                <a:ea typeface="Calibri" panose="020F0502020204030204" pitchFamily="34" charset="0"/>
              </a:rPr>
              <a:t>والحوكمة</a:t>
            </a:r>
            <a:r>
              <a:rPr lang="ar-SA" sz="2800" b="1" dirty="0" smtClean="0">
                <a:solidFill>
                  <a:srgbClr val="FF0000"/>
                </a:solidFill>
                <a:effectLst/>
                <a:latin typeface="Alexandria"/>
                <a:ea typeface="Calibri" panose="020F0502020204030204" pitchFamily="34" charset="0"/>
              </a:rPr>
              <a:t>: </a:t>
            </a:r>
            <a:endParaRPr lang="en-US" sz="2800" b="1" dirty="0">
              <a:solidFill>
                <a:srgbClr val="FF0000"/>
              </a:solidFill>
              <a:effectLst/>
              <a:latin typeface="Alexandria"/>
              <a:ea typeface="Calibri" panose="020F0502020204030204" pitchFamily="34" charset="0"/>
            </a:endParaRPr>
          </a:p>
        </p:txBody>
      </p:sp>
      <p:sp>
        <p:nvSpPr>
          <p:cNvPr id="7" name="مستطيل 6"/>
          <p:cNvSpPr/>
          <p:nvPr/>
        </p:nvSpPr>
        <p:spPr>
          <a:xfrm>
            <a:off x="761999" y="2346769"/>
            <a:ext cx="6288327" cy="510717"/>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الأخلاقيات تضع "المعيار"، </a:t>
            </a:r>
            <a:r>
              <a:rPr lang="ar-SA" sz="2800" dirty="0" err="1" smtClean="0">
                <a:effectLst/>
                <a:latin typeface="Alexandria"/>
                <a:ea typeface="Calibri" panose="020F0502020204030204" pitchFamily="34" charset="0"/>
              </a:rPr>
              <a:t>والحوكمة</a:t>
            </a:r>
            <a:r>
              <a:rPr lang="ar-SA" sz="2800" dirty="0" smtClean="0">
                <a:effectLst/>
                <a:latin typeface="Alexandria"/>
                <a:ea typeface="Calibri" panose="020F0502020204030204" pitchFamily="34" charset="0"/>
              </a:rPr>
              <a:t> تضع "الآلية":</a:t>
            </a:r>
            <a:endParaRPr lang="en-US" sz="2800" dirty="0">
              <a:effectLst/>
              <a:latin typeface="Alexandria"/>
              <a:ea typeface="Calibri" panose="020F0502020204030204" pitchFamily="34" charset="0"/>
            </a:endParaRPr>
          </a:p>
        </p:txBody>
      </p:sp>
      <p:sp>
        <p:nvSpPr>
          <p:cNvPr id="9" name="مستطيل 8"/>
          <p:cNvSpPr/>
          <p:nvPr/>
        </p:nvSpPr>
        <p:spPr>
          <a:xfrm>
            <a:off x="828675" y="3335020"/>
            <a:ext cx="6221651" cy="990015"/>
          </a:xfrm>
          <a:prstGeom prst="rect">
            <a:avLst/>
          </a:prstGeom>
        </p:spPr>
        <p:txBody>
          <a:bodyPr wrap="square">
            <a:spAutoFit/>
          </a:bodyPr>
          <a:lstStyle/>
          <a:p>
            <a:pPr algn="justLow" rtl="1">
              <a:lnSpc>
                <a:spcPts val="3500"/>
              </a:lnSpc>
              <a:spcAft>
                <a:spcPts val="0"/>
              </a:spcAft>
            </a:pPr>
            <a:r>
              <a:rPr lang="ar-SA" sz="2800" dirty="0" err="1" smtClean="0">
                <a:effectLst/>
                <a:latin typeface="Alexandria"/>
                <a:ea typeface="Calibri" panose="020F0502020204030204" pitchFamily="34" charset="0"/>
              </a:rPr>
              <a:t>الحوكمة</a:t>
            </a:r>
            <a:r>
              <a:rPr lang="ar-SA" sz="2800" dirty="0" smtClean="0">
                <a:effectLst/>
                <a:latin typeface="Alexandria"/>
                <a:ea typeface="Calibri" panose="020F0502020204030204" pitchFamily="34" charset="0"/>
              </a:rPr>
              <a:t> بدون أخلاق هي مجرد نظام ورقي جاف (قواعد بلا روح).</a:t>
            </a:r>
            <a:endParaRPr lang="en-US" sz="2800" dirty="0">
              <a:effectLst/>
              <a:latin typeface="Alexandria"/>
              <a:ea typeface="Calibri" panose="020F0502020204030204" pitchFamily="34" charset="0"/>
            </a:endParaRPr>
          </a:p>
        </p:txBody>
      </p:sp>
      <p:sp>
        <p:nvSpPr>
          <p:cNvPr id="11" name="مستطيل 10"/>
          <p:cNvSpPr/>
          <p:nvPr/>
        </p:nvSpPr>
        <p:spPr>
          <a:xfrm>
            <a:off x="904874" y="4651111"/>
            <a:ext cx="6145451" cy="1246495"/>
          </a:xfrm>
          <a:prstGeom prst="rect">
            <a:avLst/>
          </a:prstGeom>
        </p:spPr>
        <p:txBody>
          <a:bodyPr wrap="square">
            <a:spAutoFit/>
          </a:bodyPr>
          <a:lstStyle/>
          <a:p>
            <a:pPr algn="justLow" rtl="1">
              <a:lnSpc>
                <a:spcPts val="4500"/>
              </a:lnSpc>
              <a:spcAft>
                <a:spcPts val="0"/>
              </a:spcAft>
            </a:pPr>
            <a:r>
              <a:rPr lang="ar-SA" sz="2800" dirty="0" smtClean="0">
                <a:effectLst/>
                <a:latin typeface="Alexandria"/>
                <a:ea typeface="Calibri" panose="020F0502020204030204" pitchFamily="34" charset="0"/>
              </a:rPr>
              <a:t>الأخلاقيات بدون </a:t>
            </a:r>
            <a:r>
              <a:rPr lang="ar-SA" sz="2800" dirty="0" err="1" smtClean="0">
                <a:effectLst/>
                <a:latin typeface="Alexandria"/>
                <a:ea typeface="Calibri" panose="020F0502020204030204" pitchFamily="34" charset="0"/>
              </a:rPr>
              <a:t>حوكمة</a:t>
            </a:r>
            <a:r>
              <a:rPr lang="ar-SA" sz="2800" dirty="0" smtClean="0">
                <a:effectLst/>
                <a:latin typeface="Alexandria"/>
                <a:ea typeface="Calibri" panose="020F0502020204030204" pitchFamily="34" charset="0"/>
              </a:rPr>
              <a:t> هي مجرد وعود هشة (روح بلا حماية).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stretch>
            <a:fillRect/>
          </a:stretch>
        </p:blipFill>
        <p:spPr>
          <a:xfrm>
            <a:off x="7050325" y="1410210"/>
            <a:ext cx="5141675" cy="4610743"/>
          </a:xfrm>
          <a:prstGeom prst="rect">
            <a:avLst/>
          </a:prstGeom>
        </p:spPr>
      </p:pic>
    </p:spTree>
    <p:extLst>
      <p:ext uri="{BB962C8B-B14F-4D97-AF65-F5344CB8AC3E}">
        <p14:creationId xmlns:p14="http://schemas.microsoft.com/office/powerpoint/2010/main" val="337900714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randombar(horizont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randombar(horizontal)">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7" grpId="0"/>
      <p:bldP spid="9" grpId="0"/>
      <p:bldP spid="11"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646026"/>
            <a:ext cx="572009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846142" y="244884"/>
            <a:ext cx="4277031"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الأخلاقيات </a:t>
            </a:r>
            <a:r>
              <a:rPr lang="ar-SA" sz="4400" b="1" dirty="0" err="1" smtClean="0">
                <a:solidFill>
                  <a:srgbClr val="00AEEF"/>
                </a:solidFill>
                <a:latin typeface="Alexandria"/>
                <a:ea typeface="Calibri" panose="020F0502020204030204" pitchFamily="34" charset="0"/>
              </a:rPr>
              <a:t>والحوكمة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2219324" y="1420885"/>
            <a:ext cx="5255941" cy="510717"/>
          </a:xfrm>
          <a:prstGeom prst="rect">
            <a:avLst/>
          </a:prstGeom>
        </p:spPr>
        <p:txBody>
          <a:bodyPr wrap="square">
            <a:spAutoFit/>
          </a:bodyPr>
          <a:lstStyle/>
          <a:p>
            <a:pPr algn="justLow" rtl="1">
              <a:lnSpc>
                <a:spcPts val="3500"/>
              </a:lnSpc>
              <a:spcAft>
                <a:spcPts val="0"/>
              </a:spcAft>
            </a:pPr>
            <a:r>
              <a:rPr lang="ar-SA" sz="2800" b="1" dirty="0" smtClean="0">
                <a:solidFill>
                  <a:srgbClr val="FF0000"/>
                </a:solidFill>
                <a:effectLst/>
                <a:latin typeface="Alexandria"/>
                <a:ea typeface="Calibri" panose="020F0502020204030204" pitchFamily="34" charset="0"/>
              </a:rPr>
              <a:t>دور </a:t>
            </a:r>
            <a:r>
              <a:rPr lang="ar-SA" sz="2800" b="1" dirty="0" err="1" smtClean="0">
                <a:solidFill>
                  <a:srgbClr val="FF0000"/>
                </a:solidFill>
                <a:effectLst/>
                <a:latin typeface="Alexandria"/>
                <a:ea typeface="Calibri" panose="020F0502020204030204" pitchFamily="34" charset="0"/>
              </a:rPr>
              <a:t>الحوكمة</a:t>
            </a:r>
            <a:r>
              <a:rPr lang="ar-SA" sz="2800" b="1" dirty="0" smtClean="0">
                <a:solidFill>
                  <a:srgbClr val="FF0000"/>
                </a:solidFill>
                <a:effectLst/>
                <a:latin typeface="Alexandria"/>
                <a:ea typeface="Calibri" panose="020F0502020204030204" pitchFamily="34" charset="0"/>
              </a:rPr>
              <a:t> والأخلاقيات في تعزيز السمعة: </a:t>
            </a:r>
            <a:endParaRPr lang="en-US" sz="2800" b="1" dirty="0">
              <a:solidFill>
                <a:srgbClr val="FF0000"/>
              </a:solidFill>
              <a:effectLst/>
              <a:latin typeface="Alexandria"/>
              <a:ea typeface="Calibri" panose="020F0502020204030204" pitchFamily="34" charset="0"/>
            </a:endParaRPr>
          </a:p>
        </p:txBody>
      </p:sp>
      <p:sp>
        <p:nvSpPr>
          <p:cNvPr id="7" name="مستطيل 6"/>
          <p:cNvSpPr/>
          <p:nvPr/>
        </p:nvSpPr>
        <p:spPr>
          <a:xfrm>
            <a:off x="828676" y="2341119"/>
            <a:ext cx="6896100"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جذب الاستثمارات</a:t>
            </a:r>
            <a:r>
              <a:rPr lang="ar-SA" sz="2800" dirty="0" smtClean="0">
                <a:effectLst/>
                <a:latin typeface="Alexandria"/>
                <a:ea typeface="Calibri" panose="020F0502020204030204" pitchFamily="34" charset="0"/>
              </a:rPr>
              <a:t>: المستثمرون يبحثون عن الشركات "المحكومة جيداً"، لأنها أقل عرضة للانهيارات المفاجأة.</a:t>
            </a:r>
            <a:endParaRPr lang="en-US" sz="2800" dirty="0">
              <a:effectLst/>
              <a:latin typeface="Alexandria"/>
              <a:ea typeface="Calibri" panose="020F0502020204030204" pitchFamily="34" charset="0"/>
            </a:endParaRPr>
          </a:p>
        </p:txBody>
      </p:sp>
      <p:sp>
        <p:nvSpPr>
          <p:cNvPr id="9" name="مستطيل 8"/>
          <p:cNvSpPr/>
          <p:nvPr/>
        </p:nvSpPr>
        <p:spPr>
          <a:xfrm>
            <a:off x="636607" y="3513987"/>
            <a:ext cx="7209536" cy="990015"/>
          </a:xfrm>
          <a:prstGeom prst="rect">
            <a:avLst/>
          </a:prstGeom>
        </p:spPr>
        <p:txBody>
          <a:bodyPr wrap="square">
            <a:spAutoFit/>
          </a:bodyPr>
          <a:lstStyle/>
          <a:p>
            <a:pPr algn="justLow" rtl="1">
              <a:lnSpc>
                <a:spcPts val="3500"/>
              </a:lnSpc>
              <a:spcAft>
                <a:spcPts val="0"/>
              </a:spcAft>
            </a:pPr>
            <a:r>
              <a:rPr lang="ar-SA" sz="2800" b="1" dirty="0" smtClean="0">
                <a:latin typeface="Alexandria"/>
                <a:ea typeface="Calibri" panose="020F0502020204030204" pitchFamily="34" charset="0"/>
              </a:rPr>
              <a:t>الاستدامة </a:t>
            </a:r>
            <a:r>
              <a:rPr lang="ar-SA" sz="2800" b="1" dirty="0" err="1" smtClean="0">
                <a:latin typeface="Alexandria"/>
                <a:ea typeface="Calibri" panose="020F0502020204030204" pitchFamily="34" charset="0"/>
              </a:rPr>
              <a:t>التشغيلية</a:t>
            </a:r>
            <a:r>
              <a:rPr lang="ar-SA" sz="2800" dirty="0" err="1" smtClean="0">
                <a:latin typeface="Alexandria"/>
                <a:ea typeface="Calibri" panose="020F0502020204030204" pitchFamily="34" charset="0"/>
              </a:rPr>
              <a:t>:الحوكمة</a:t>
            </a:r>
            <a:r>
              <a:rPr lang="ar-SA" sz="2800" dirty="0" smtClean="0">
                <a:latin typeface="Alexandria"/>
                <a:ea typeface="Calibri" panose="020F0502020204030204" pitchFamily="34" charset="0"/>
              </a:rPr>
              <a:t> تضمن أن المنظمة ستستمر حتى بعد رحيل القادة الحاليين، لأنها تعتمد على مؤسسة لا أفراد.</a:t>
            </a:r>
            <a:endParaRPr lang="en-US" sz="2800" dirty="0">
              <a:effectLst/>
              <a:latin typeface="Alexandria"/>
              <a:ea typeface="Calibri" panose="020F0502020204030204" pitchFamily="34" charset="0"/>
            </a:endParaRPr>
          </a:p>
        </p:txBody>
      </p:sp>
      <p:sp>
        <p:nvSpPr>
          <p:cNvPr id="11" name="مستطيل 10"/>
          <p:cNvSpPr/>
          <p:nvPr/>
        </p:nvSpPr>
        <p:spPr>
          <a:xfrm>
            <a:off x="904876" y="4644415"/>
            <a:ext cx="7017466"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الوقاية من فضائح السمعة</a:t>
            </a:r>
            <a:r>
              <a:rPr lang="ar-SA" sz="2800" dirty="0" smtClean="0">
                <a:effectLst/>
                <a:latin typeface="Alexandria"/>
                <a:ea typeface="Calibri" panose="020F0502020204030204" pitchFamily="34" charset="0"/>
              </a:rPr>
              <a:t>: معظم الانهيارات الكبرى (مثل شركة </a:t>
            </a:r>
            <a:r>
              <a:rPr lang="ar-SA" sz="2800" dirty="0" err="1" smtClean="0">
                <a:effectLst/>
                <a:latin typeface="Alexandria"/>
                <a:ea typeface="Calibri" panose="020F0502020204030204" pitchFamily="34" charset="0"/>
              </a:rPr>
              <a:t>إنرون</a:t>
            </a:r>
            <a:r>
              <a:rPr lang="ar-SA" sz="2800" dirty="0" smtClean="0">
                <a:effectLst/>
                <a:latin typeface="Alexandria"/>
                <a:ea typeface="Calibri" panose="020F0502020204030204" pitchFamily="34" charset="0"/>
              </a:rPr>
              <a:t>) كانت بسبب فشل في </a:t>
            </a:r>
            <a:r>
              <a:rPr lang="ar-SA" sz="2800" dirty="0" err="1" smtClean="0">
                <a:effectLst/>
                <a:latin typeface="Alexandria"/>
                <a:ea typeface="Calibri" panose="020F0502020204030204" pitchFamily="34" charset="0"/>
              </a:rPr>
              <a:t>الحوكمة</a:t>
            </a:r>
            <a:r>
              <a:rPr lang="ar-SA" sz="2800" dirty="0" smtClean="0">
                <a:effectLst/>
                <a:latin typeface="Alexandria"/>
                <a:ea typeface="Calibri" panose="020F0502020204030204" pitchFamily="34" charset="0"/>
              </a:rPr>
              <a:t> وتدني الأخلاقيات المهنية.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stretch>
            <a:fillRect/>
          </a:stretch>
        </p:blipFill>
        <p:spPr>
          <a:xfrm>
            <a:off x="7916845" y="1575568"/>
            <a:ext cx="4275155" cy="4303975"/>
          </a:xfrm>
          <a:prstGeom prst="rect">
            <a:avLst/>
          </a:prstGeom>
        </p:spPr>
      </p:pic>
    </p:spTree>
    <p:extLst>
      <p:ext uri="{BB962C8B-B14F-4D97-AF65-F5344CB8AC3E}">
        <p14:creationId xmlns:p14="http://schemas.microsoft.com/office/powerpoint/2010/main" val="297138207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randombar(horizont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randombar(horizontal)">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7" grpId="0"/>
      <p:bldP spid="9" grpId="0"/>
      <p:bldP spid="11"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646026"/>
            <a:ext cx="572009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846142" y="244884"/>
            <a:ext cx="4277031"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الأخلاقيات </a:t>
            </a:r>
            <a:r>
              <a:rPr lang="ar-SA" sz="4400" b="1" dirty="0" err="1" smtClean="0">
                <a:solidFill>
                  <a:srgbClr val="00AEEF"/>
                </a:solidFill>
                <a:latin typeface="Alexandria"/>
                <a:ea typeface="Calibri" panose="020F0502020204030204" pitchFamily="34" charset="0"/>
              </a:rPr>
              <a:t>والحوكمة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2362020" y="1487400"/>
            <a:ext cx="4151041" cy="510717"/>
          </a:xfrm>
          <a:prstGeom prst="rect">
            <a:avLst/>
          </a:prstGeom>
        </p:spPr>
        <p:txBody>
          <a:bodyPr wrap="square">
            <a:spAutoFit/>
          </a:bodyPr>
          <a:lstStyle/>
          <a:p>
            <a:pPr algn="justLow" rtl="1">
              <a:lnSpc>
                <a:spcPts val="3500"/>
              </a:lnSpc>
              <a:spcAft>
                <a:spcPts val="0"/>
              </a:spcAft>
            </a:pPr>
            <a:r>
              <a:rPr lang="ar-SA" sz="2800" b="1" dirty="0" smtClean="0">
                <a:solidFill>
                  <a:srgbClr val="FF0000"/>
                </a:solidFill>
                <a:effectLst/>
                <a:latin typeface="Alexandria"/>
                <a:ea typeface="Calibri" panose="020F0502020204030204" pitchFamily="34" charset="0"/>
              </a:rPr>
              <a:t>أدوات تفعيل الأخلاقيات </a:t>
            </a:r>
            <a:r>
              <a:rPr lang="ar-SA" sz="2800" b="1" dirty="0" err="1" smtClean="0">
                <a:solidFill>
                  <a:srgbClr val="FF0000"/>
                </a:solidFill>
                <a:effectLst/>
                <a:latin typeface="Alexandria"/>
                <a:ea typeface="Calibri" panose="020F0502020204030204" pitchFamily="34" charset="0"/>
              </a:rPr>
              <a:t>والحوكمة</a:t>
            </a:r>
            <a:r>
              <a:rPr lang="ar-SA" sz="2800" b="1" dirty="0" smtClean="0">
                <a:solidFill>
                  <a:srgbClr val="FF0000"/>
                </a:solidFill>
                <a:effectLst/>
                <a:latin typeface="Alexandria"/>
                <a:ea typeface="Calibri" panose="020F0502020204030204" pitchFamily="34" charset="0"/>
              </a:rPr>
              <a:t>: </a:t>
            </a:r>
            <a:endParaRPr lang="en-US" sz="2800" b="1" dirty="0">
              <a:solidFill>
                <a:srgbClr val="FF0000"/>
              </a:solidFill>
              <a:effectLst/>
              <a:latin typeface="Alexandria"/>
              <a:ea typeface="Calibri" panose="020F0502020204030204" pitchFamily="34" charset="0"/>
            </a:endParaRPr>
          </a:p>
        </p:txBody>
      </p:sp>
      <p:sp>
        <p:nvSpPr>
          <p:cNvPr id="7" name="مستطيل 6"/>
          <p:cNvSpPr/>
          <p:nvPr/>
        </p:nvSpPr>
        <p:spPr>
          <a:xfrm>
            <a:off x="1215504" y="2168131"/>
            <a:ext cx="5745710" cy="510717"/>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لتحويل هذه المفاهيم إلى واقع تحتاج المنظمة إلى:</a:t>
            </a:r>
            <a:endParaRPr lang="en-US" sz="2800" dirty="0">
              <a:effectLst/>
              <a:latin typeface="Alexandria"/>
              <a:ea typeface="Calibri" panose="020F0502020204030204" pitchFamily="34" charset="0"/>
            </a:endParaRPr>
          </a:p>
        </p:txBody>
      </p:sp>
      <p:sp>
        <p:nvSpPr>
          <p:cNvPr id="9" name="مستطيل 8"/>
          <p:cNvSpPr/>
          <p:nvPr/>
        </p:nvSpPr>
        <p:spPr>
          <a:xfrm>
            <a:off x="1055108" y="2868962"/>
            <a:ext cx="5906106" cy="510717"/>
          </a:xfrm>
          <a:prstGeom prst="rect">
            <a:avLst/>
          </a:prstGeom>
        </p:spPr>
        <p:txBody>
          <a:bodyPr wrap="square">
            <a:spAutoFit/>
          </a:bodyPr>
          <a:lstStyle/>
          <a:p>
            <a:pPr algn="justLow" rtl="1">
              <a:lnSpc>
                <a:spcPts val="3500"/>
              </a:lnSpc>
              <a:spcAft>
                <a:spcPts val="0"/>
              </a:spcAft>
            </a:pPr>
            <a:r>
              <a:rPr lang="ar-SA" sz="2800" b="1" dirty="0" smtClean="0">
                <a:latin typeface="Alexandria"/>
                <a:ea typeface="Calibri" panose="020F0502020204030204" pitchFamily="34" charset="0"/>
              </a:rPr>
              <a:t>لجان المراجعة والمخاطر</a:t>
            </a:r>
            <a:r>
              <a:rPr lang="ar-SA" sz="2800" dirty="0" smtClean="0">
                <a:latin typeface="Alexandria"/>
                <a:ea typeface="Calibri" panose="020F0502020204030204" pitchFamily="34" charset="0"/>
              </a:rPr>
              <a:t>: لضمان النزاهة المالية.</a:t>
            </a:r>
            <a:endParaRPr lang="en-US" sz="2800" dirty="0">
              <a:effectLst/>
              <a:latin typeface="Alexandria"/>
              <a:ea typeface="Calibri" panose="020F0502020204030204" pitchFamily="34" charset="0"/>
            </a:endParaRPr>
          </a:p>
        </p:txBody>
      </p:sp>
      <p:sp>
        <p:nvSpPr>
          <p:cNvPr id="11" name="مستطيل 10"/>
          <p:cNvSpPr/>
          <p:nvPr/>
        </p:nvSpPr>
        <p:spPr>
          <a:xfrm>
            <a:off x="790575" y="3455002"/>
            <a:ext cx="6170639"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سياسة التبليغ عن المخالفات</a:t>
            </a:r>
            <a:r>
              <a:rPr lang="ar-SA" sz="2800" dirty="0" smtClean="0">
                <a:effectLst/>
                <a:latin typeface="Alexandria"/>
                <a:ea typeface="Calibri" panose="020F0502020204030204" pitchFamily="34" charset="0"/>
              </a:rPr>
              <a:t>: حماية الموظفين الذين يبلغون عن السلوكيات غير الأخلاقية.</a:t>
            </a:r>
            <a:endParaRPr lang="en-US" sz="2800" dirty="0">
              <a:effectLst/>
              <a:latin typeface="Alexandria"/>
              <a:ea typeface="Calibri" panose="020F0502020204030204" pitchFamily="34" charset="0"/>
            </a:endParaRPr>
          </a:p>
        </p:txBody>
      </p:sp>
      <p:sp>
        <p:nvSpPr>
          <p:cNvPr id="12" name="مستطيل 11"/>
          <p:cNvSpPr/>
          <p:nvPr/>
        </p:nvSpPr>
        <p:spPr>
          <a:xfrm>
            <a:off x="790575" y="4660668"/>
            <a:ext cx="6170639"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التدريب الأخلاقي</a:t>
            </a:r>
            <a:r>
              <a:rPr lang="ar-SA" sz="2800" dirty="0" smtClean="0">
                <a:effectLst/>
                <a:latin typeface="Alexandria"/>
                <a:ea typeface="Calibri" panose="020F0502020204030204" pitchFamily="34" charset="0"/>
              </a:rPr>
              <a:t>: تدريب دوري للموظفين على كيفية التعامل مع المعضلات الأخلاقية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stretch>
            <a:fillRect/>
          </a:stretch>
        </p:blipFill>
        <p:spPr>
          <a:xfrm>
            <a:off x="7115182" y="1489569"/>
            <a:ext cx="5082022" cy="3991532"/>
          </a:xfrm>
          <a:prstGeom prst="rect">
            <a:avLst/>
          </a:prstGeom>
        </p:spPr>
      </p:pic>
    </p:spTree>
    <p:extLst>
      <p:ext uri="{BB962C8B-B14F-4D97-AF65-F5344CB8AC3E}">
        <p14:creationId xmlns:p14="http://schemas.microsoft.com/office/powerpoint/2010/main" val="49420395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randombar(horizont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randombar(horizontal)">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randombar(horizontal)">
                                      <p:cBhvr>
                                        <p:cTn id="4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7" grpId="0"/>
      <p:bldP spid="9" grpId="0"/>
      <p:bldP spid="11" grpId="0"/>
      <p:bldP spid="1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2020" y="721240"/>
            <a:ext cx="76963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861755" y="244884"/>
            <a:ext cx="2261418" cy="764184"/>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2362020" y="1487400"/>
            <a:ext cx="4151041" cy="510717"/>
          </a:xfrm>
          <a:prstGeom prst="rect">
            <a:avLst/>
          </a:prstGeom>
        </p:spPr>
        <p:txBody>
          <a:bodyPr wrap="square">
            <a:spAutoFit/>
          </a:bodyPr>
          <a:lstStyle/>
          <a:p>
            <a:pPr algn="justLow" rtl="1">
              <a:lnSpc>
                <a:spcPts val="3500"/>
              </a:lnSpc>
              <a:spcAft>
                <a:spcPts val="0"/>
              </a:spcAft>
            </a:pPr>
            <a:r>
              <a:rPr lang="ar-SA" sz="2800" b="1" dirty="0" smtClean="0">
                <a:solidFill>
                  <a:srgbClr val="FF0000"/>
                </a:solidFill>
                <a:effectLst/>
                <a:latin typeface="Alexandria"/>
                <a:ea typeface="Calibri" panose="020F0502020204030204" pitchFamily="34" charset="0"/>
              </a:rPr>
              <a:t>شركة </a:t>
            </a:r>
            <a:r>
              <a:rPr lang="ar-SA" sz="2800" b="1" dirty="0" err="1" smtClean="0">
                <a:solidFill>
                  <a:srgbClr val="FF0000"/>
                </a:solidFill>
                <a:effectLst/>
                <a:latin typeface="Alexandria"/>
                <a:ea typeface="Calibri" panose="020F0502020204030204" pitchFamily="34" charset="0"/>
              </a:rPr>
              <a:t>يونيليفر</a:t>
            </a:r>
            <a:r>
              <a:rPr lang="ar-SA" sz="2800" b="1" dirty="0" smtClean="0">
                <a:solidFill>
                  <a:srgbClr val="FF0000"/>
                </a:solidFill>
                <a:effectLst/>
                <a:latin typeface="Alexandria"/>
                <a:ea typeface="Calibri" panose="020F0502020204030204" pitchFamily="34" charset="0"/>
              </a:rPr>
              <a:t>: </a:t>
            </a:r>
            <a:endParaRPr lang="en-US" sz="2800" b="1" dirty="0">
              <a:solidFill>
                <a:srgbClr val="FF0000"/>
              </a:solidFill>
              <a:effectLst/>
              <a:latin typeface="Alexandria"/>
              <a:ea typeface="Calibri" panose="020F0502020204030204" pitchFamily="34" charset="0"/>
            </a:endParaRPr>
          </a:p>
        </p:txBody>
      </p:sp>
      <p:sp>
        <p:nvSpPr>
          <p:cNvPr id="7" name="مستطيل 6"/>
          <p:cNvSpPr/>
          <p:nvPr/>
        </p:nvSpPr>
        <p:spPr>
          <a:xfrm>
            <a:off x="766916" y="2084687"/>
            <a:ext cx="6007486" cy="1887696"/>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في عام </a:t>
            </a:r>
            <a:r>
              <a:rPr lang="en-US" sz="2800" dirty="0" smtClean="0">
                <a:latin typeface="Alexandria"/>
                <a:ea typeface="Calibri" panose="020F0502020204030204" pitchFamily="34" charset="0"/>
              </a:rPr>
              <a:t>2010</a:t>
            </a:r>
            <a:r>
              <a:rPr lang="ar-SA" sz="2800" dirty="0" smtClean="0">
                <a:latin typeface="Alexandria"/>
                <a:ea typeface="Calibri" panose="020F0502020204030204" pitchFamily="34" charset="0"/>
              </a:rPr>
              <a:t> وتحت قيادة الرئيس التنفيذي السابق بول بولمان، أطلقت الشركة خطة طموحة تهدف إلى فصل نمو الشركة على أثرها البيئي، مع زيادة أثرها الاجتماعي الإيجابي:</a:t>
            </a:r>
            <a:endParaRPr lang="en-US" sz="2800" dirty="0">
              <a:effectLst/>
              <a:latin typeface="Alexandria"/>
              <a:ea typeface="Calibri" panose="020F0502020204030204" pitchFamily="34" charset="0"/>
            </a:endParaRPr>
          </a:p>
        </p:txBody>
      </p:sp>
      <p:sp>
        <p:nvSpPr>
          <p:cNvPr id="9" name="مستطيل 8"/>
          <p:cNvSpPr/>
          <p:nvPr/>
        </p:nvSpPr>
        <p:spPr>
          <a:xfrm>
            <a:off x="1081035" y="4058953"/>
            <a:ext cx="5906106" cy="510717"/>
          </a:xfrm>
          <a:prstGeom prst="rect">
            <a:avLst/>
          </a:prstGeom>
        </p:spPr>
        <p:txBody>
          <a:bodyPr wrap="square">
            <a:spAutoFit/>
          </a:bodyPr>
          <a:lstStyle/>
          <a:p>
            <a:pPr algn="justLow" rtl="1">
              <a:lnSpc>
                <a:spcPts val="3500"/>
              </a:lnSpc>
              <a:spcAft>
                <a:spcPts val="0"/>
              </a:spcAft>
            </a:pPr>
            <a:r>
              <a:rPr lang="ar-SA" sz="2800" b="1" dirty="0" smtClean="0">
                <a:latin typeface="Alexandria"/>
                <a:ea typeface="Calibri" panose="020F0502020204030204" pitchFamily="34" charset="0"/>
              </a:rPr>
              <a:t>1) الركائز الأخلاقية </a:t>
            </a:r>
            <a:r>
              <a:rPr lang="ar-SA" sz="2800" b="1" dirty="0" err="1" smtClean="0">
                <a:latin typeface="Alexandria"/>
                <a:ea typeface="Calibri" panose="020F0502020204030204" pitchFamily="34" charset="0"/>
              </a:rPr>
              <a:t>والحوكمة</a:t>
            </a:r>
            <a:r>
              <a:rPr lang="ar-SA" sz="2800" b="1" dirty="0" smtClean="0">
                <a:latin typeface="Alexandria"/>
                <a:ea typeface="Calibri" panose="020F0502020204030204" pitchFamily="34" charset="0"/>
              </a:rPr>
              <a:t>:</a:t>
            </a:r>
            <a:endParaRPr lang="en-US" sz="2800" b="1" dirty="0">
              <a:effectLst/>
              <a:latin typeface="Alexandria"/>
              <a:ea typeface="Calibri" panose="020F0502020204030204" pitchFamily="34" charset="0"/>
            </a:endParaRPr>
          </a:p>
        </p:txBody>
      </p:sp>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30606" y="1700844"/>
            <a:ext cx="4467440" cy="3303776"/>
          </a:xfrm>
          <a:prstGeom prst="rect">
            <a:avLst/>
          </a:prstGeom>
        </p:spPr>
      </p:pic>
      <p:sp>
        <p:nvSpPr>
          <p:cNvPr id="13" name="مستطيل 12"/>
          <p:cNvSpPr/>
          <p:nvPr/>
        </p:nvSpPr>
        <p:spPr>
          <a:xfrm>
            <a:off x="967965" y="4677249"/>
            <a:ext cx="5906106" cy="1438855"/>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الشفافية الكاملة: التزمت الشركة بنشر تقارير دورية دقيقة عن سلسلة التوريد الخاصة بها. بما في ذلك مكافحة عمالة الأطفال في مزارع الكاكاو والشاي.</a:t>
            </a:r>
            <a:endParaRPr lang="en-US" sz="2800" dirty="0">
              <a:effectLst/>
              <a:latin typeface="Alexandria"/>
              <a:ea typeface="Calibri" panose="020F0502020204030204" pitchFamily="34" charset="0"/>
            </a:endParaRPr>
          </a:p>
        </p:txBody>
      </p:sp>
      <p:sp>
        <p:nvSpPr>
          <p:cNvPr id="11" name="مستطيل 10"/>
          <p:cNvSpPr/>
          <p:nvPr/>
        </p:nvSpPr>
        <p:spPr>
          <a:xfrm>
            <a:off x="7108723" y="5405689"/>
            <a:ext cx="4091540" cy="541174"/>
          </a:xfrm>
          <a:prstGeom prst="rect">
            <a:avLst/>
          </a:prstGeom>
        </p:spPr>
        <p:txBody>
          <a:bodyPr wrap="square">
            <a:spAutoFit/>
          </a:bodyPr>
          <a:lstStyle/>
          <a:p>
            <a:pPr algn="justLow" rtl="1">
              <a:lnSpc>
                <a:spcPts val="3500"/>
              </a:lnSpc>
              <a:spcAft>
                <a:spcPts val="0"/>
              </a:spcAft>
            </a:pPr>
            <a:r>
              <a:rPr lang="en-US" sz="2400" dirty="0">
                <a:latin typeface="Alexandria"/>
                <a:ea typeface="Calibri" panose="020F0502020204030204" pitchFamily="34" charset="0"/>
              </a:rPr>
              <a:t>https://www.unilever.com/</a:t>
            </a:r>
            <a:endParaRPr lang="en-US" sz="2400" dirty="0">
              <a:effectLst/>
              <a:latin typeface="Alexandria"/>
              <a:ea typeface="Calibri" panose="020F0502020204030204" pitchFamily="34" charset="0"/>
            </a:endParaRPr>
          </a:p>
        </p:txBody>
      </p:sp>
    </p:spTree>
    <p:extLst>
      <p:ext uri="{BB962C8B-B14F-4D97-AF65-F5344CB8AC3E}">
        <p14:creationId xmlns:p14="http://schemas.microsoft.com/office/powerpoint/2010/main" val="236296633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randombar(horizont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7" grpId="0"/>
      <p:bldP spid="9" grpId="0"/>
      <p:bldP spid="13" grpId="0"/>
      <p:bldP spid="11"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2020" y="721240"/>
            <a:ext cx="76963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861755" y="244884"/>
            <a:ext cx="2261418" cy="764184"/>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2362020" y="1487400"/>
            <a:ext cx="4151041" cy="510717"/>
          </a:xfrm>
          <a:prstGeom prst="rect">
            <a:avLst/>
          </a:prstGeom>
        </p:spPr>
        <p:txBody>
          <a:bodyPr wrap="square">
            <a:spAutoFit/>
          </a:bodyPr>
          <a:lstStyle/>
          <a:p>
            <a:pPr algn="justLow" rtl="1">
              <a:lnSpc>
                <a:spcPts val="3500"/>
              </a:lnSpc>
              <a:spcAft>
                <a:spcPts val="0"/>
              </a:spcAft>
            </a:pPr>
            <a:r>
              <a:rPr lang="ar-SA" sz="2800" b="1" dirty="0" smtClean="0">
                <a:solidFill>
                  <a:srgbClr val="FF0000"/>
                </a:solidFill>
                <a:effectLst/>
                <a:latin typeface="Alexandria"/>
                <a:ea typeface="Calibri" panose="020F0502020204030204" pitchFamily="34" charset="0"/>
              </a:rPr>
              <a:t>شركة </a:t>
            </a:r>
            <a:r>
              <a:rPr lang="ar-SA" sz="2800" b="1" dirty="0" err="1" smtClean="0">
                <a:solidFill>
                  <a:srgbClr val="FF0000"/>
                </a:solidFill>
                <a:effectLst/>
                <a:latin typeface="Alexandria"/>
                <a:ea typeface="Calibri" panose="020F0502020204030204" pitchFamily="34" charset="0"/>
              </a:rPr>
              <a:t>يونيليفر</a:t>
            </a:r>
            <a:r>
              <a:rPr lang="ar-SA" sz="2800" b="1" dirty="0" smtClean="0">
                <a:solidFill>
                  <a:srgbClr val="FF0000"/>
                </a:solidFill>
                <a:effectLst/>
                <a:latin typeface="Alexandria"/>
                <a:ea typeface="Calibri" panose="020F0502020204030204" pitchFamily="34" charset="0"/>
              </a:rPr>
              <a:t>: </a:t>
            </a:r>
            <a:endParaRPr lang="en-US" sz="2800" b="1" dirty="0">
              <a:solidFill>
                <a:srgbClr val="FF0000"/>
              </a:solidFill>
              <a:effectLst/>
              <a:latin typeface="Alexandria"/>
              <a:ea typeface="Calibri" panose="020F0502020204030204" pitchFamily="34" charset="0"/>
            </a:endParaRPr>
          </a:p>
        </p:txBody>
      </p:sp>
      <p:sp>
        <p:nvSpPr>
          <p:cNvPr id="7" name="مستطيل 6"/>
          <p:cNvSpPr/>
          <p:nvPr/>
        </p:nvSpPr>
        <p:spPr>
          <a:xfrm>
            <a:off x="766916" y="2084687"/>
            <a:ext cx="6007486" cy="1438855"/>
          </a:xfrm>
          <a:prstGeom prst="rect">
            <a:avLst/>
          </a:prstGeom>
        </p:spPr>
        <p:txBody>
          <a:bodyPr wrap="square">
            <a:spAutoFit/>
          </a:bodyPr>
          <a:lstStyle/>
          <a:p>
            <a:pPr algn="justLow" rtl="1">
              <a:lnSpc>
                <a:spcPts val="3500"/>
              </a:lnSpc>
              <a:spcAft>
                <a:spcPts val="0"/>
              </a:spcAft>
            </a:pPr>
            <a:r>
              <a:rPr lang="ar-SA" sz="2800" dirty="0" err="1" smtClean="0">
                <a:latin typeface="Alexandria"/>
                <a:ea typeface="Calibri" panose="020F0502020204030204" pitchFamily="34" charset="0"/>
              </a:rPr>
              <a:t>الحوكمة</a:t>
            </a:r>
            <a:r>
              <a:rPr lang="ar-SA" sz="2800" dirty="0" smtClean="0">
                <a:latin typeface="Alexandria"/>
                <a:ea typeface="Calibri" panose="020F0502020204030204" pitchFamily="34" charset="0"/>
              </a:rPr>
              <a:t> المسؤولة: ربطت مكافآت المديرين التنفيذيين بتحقيق أهداف الاستدامة والأخلاقيات، وليس فقط الأرباح المالية قصيرة المدى:</a:t>
            </a:r>
            <a:endParaRPr lang="en-US" sz="2800" dirty="0">
              <a:effectLst/>
              <a:latin typeface="Alexandria"/>
              <a:ea typeface="Calibri" panose="020F0502020204030204" pitchFamily="34" charset="0"/>
            </a:endParaRPr>
          </a:p>
        </p:txBody>
      </p:sp>
      <p:sp>
        <p:nvSpPr>
          <p:cNvPr id="9" name="مستطيل 8"/>
          <p:cNvSpPr/>
          <p:nvPr/>
        </p:nvSpPr>
        <p:spPr>
          <a:xfrm>
            <a:off x="883711" y="3523542"/>
            <a:ext cx="5906106" cy="1438855"/>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دعم صغار المنتجين: دمجت ملايين المزارعين وأصحاب المشاريع الصغيرة في سلسلة قيمتها لضمان تجارة عادلة.</a:t>
            </a:r>
            <a:endParaRPr lang="en-US" sz="2800" dirty="0">
              <a:effectLst/>
              <a:latin typeface="Alexandria"/>
              <a:ea typeface="Calibri" panose="020F0502020204030204" pitchFamily="34" charset="0"/>
            </a:endParaRPr>
          </a:p>
        </p:txBody>
      </p:sp>
      <p:sp>
        <p:nvSpPr>
          <p:cNvPr id="13" name="مستطيل 12"/>
          <p:cNvSpPr/>
          <p:nvPr/>
        </p:nvSpPr>
        <p:spPr>
          <a:xfrm>
            <a:off x="899127" y="4901668"/>
            <a:ext cx="5875275" cy="1438855"/>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نجاح </a:t>
            </a:r>
            <a:r>
              <a:rPr lang="ar-SA" sz="2800" dirty="0" err="1" smtClean="0">
                <a:latin typeface="Alexandria"/>
                <a:ea typeface="Calibri" panose="020F0502020204030204" pitchFamily="34" charset="0"/>
              </a:rPr>
              <a:t>يونيليفر</a:t>
            </a:r>
            <a:r>
              <a:rPr lang="ar-SA" sz="2800" dirty="0" smtClean="0">
                <a:latin typeface="Alexandria"/>
                <a:ea typeface="Calibri" panose="020F0502020204030204" pitchFamily="34" charset="0"/>
              </a:rPr>
              <a:t> لم يتوقف عند الأرقام الورقية، بل انعكس بشكل مباشر على رأس مال السمعة الخاصة بها كما يلي:</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04710" y="1493536"/>
            <a:ext cx="5287289" cy="4463775"/>
          </a:xfrm>
          <a:prstGeom prst="rect">
            <a:avLst/>
          </a:prstGeom>
        </p:spPr>
      </p:pic>
    </p:spTree>
    <p:extLst>
      <p:ext uri="{BB962C8B-B14F-4D97-AF65-F5344CB8AC3E}">
        <p14:creationId xmlns:p14="http://schemas.microsoft.com/office/powerpoint/2010/main" val="26906071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randombar(horizont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7" grpId="0"/>
      <p:bldP spid="9" grpId="0"/>
      <p:bldP spid="1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2020" y="721240"/>
            <a:ext cx="76963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861755" y="244884"/>
            <a:ext cx="2261418" cy="764184"/>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2362020" y="1487400"/>
            <a:ext cx="4151041" cy="510717"/>
          </a:xfrm>
          <a:prstGeom prst="rect">
            <a:avLst/>
          </a:prstGeom>
        </p:spPr>
        <p:txBody>
          <a:bodyPr wrap="square">
            <a:spAutoFit/>
          </a:bodyPr>
          <a:lstStyle/>
          <a:p>
            <a:pPr algn="justLow" rtl="1">
              <a:lnSpc>
                <a:spcPts val="3500"/>
              </a:lnSpc>
              <a:spcAft>
                <a:spcPts val="0"/>
              </a:spcAft>
            </a:pPr>
            <a:r>
              <a:rPr lang="ar-SA" sz="2800" b="1" dirty="0" smtClean="0">
                <a:solidFill>
                  <a:srgbClr val="FF0000"/>
                </a:solidFill>
                <a:effectLst/>
                <a:latin typeface="Alexandria"/>
                <a:ea typeface="Calibri" panose="020F0502020204030204" pitchFamily="34" charset="0"/>
              </a:rPr>
              <a:t>شركة </a:t>
            </a:r>
            <a:r>
              <a:rPr lang="ar-SA" sz="2800" b="1" dirty="0" err="1" smtClean="0">
                <a:solidFill>
                  <a:srgbClr val="FF0000"/>
                </a:solidFill>
                <a:effectLst/>
                <a:latin typeface="Alexandria"/>
                <a:ea typeface="Calibri" panose="020F0502020204030204" pitchFamily="34" charset="0"/>
              </a:rPr>
              <a:t>يونيليفر</a:t>
            </a:r>
            <a:r>
              <a:rPr lang="ar-SA" sz="2800" b="1" dirty="0" smtClean="0">
                <a:solidFill>
                  <a:srgbClr val="FF0000"/>
                </a:solidFill>
                <a:effectLst/>
                <a:latin typeface="Alexandria"/>
                <a:ea typeface="Calibri" panose="020F0502020204030204" pitchFamily="34" charset="0"/>
              </a:rPr>
              <a:t>: </a:t>
            </a:r>
            <a:endParaRPr lang="en-US" sz="2800" b="1" dirty="0">
              <a:solidFill>
                <a:srgbClr val="FF0000"/>
              </a:solidFill>
              <a:effectLst/>
              <a:latin typeface="Alexandria"/>
              <a:ea typeface="Calibri" panose="020F0502020204030204" pitchFamily="34" charset="0"/>
            </a:endParaRPr>
          </a:p>
        </p:txBody>
      </p:sp>
      <p:sp>
        <p:nvSpPr>
          <p:cNvPr id="7" name="مستطيل 6"/>
          <p:cNvSpPr/>
          <p:nvPr/>
        </p:nvSpPr>
        <p:spPr>
          <a:xfrm>
            <a:off x="5289755" y="2098092"/>
            <a:ext cx="6007486" cy="510717"/>
          </a:xfrm>
          <a:prstGeom prst="rect">
            <a:avLst/>
          </a:prstGeom>
        </p:spPr>
        <p:txBody>
          <a:bodyPr wrap="square">
            <a:spAutoFit/>
          </a:bodyPr>
          <a:lstStyle/>
          <a:p>
            <a:pPr algn="justLow" rtl="1">
              <a:lnSpc>
                <a:spcPts val="3500"/>
              </a:lnSpc>
              <a:spcAft>
                <a:spcPts val="0"/>
              </a:spcAft>
            </a:pPr>
            <a:r>
              <a:rPr lang="ar-SA" sz="2800" b="1" dirty="0" smtClean="0">
                <a:latin typeface="Alexandria"/>
                <a:ea typeface="Calibri" panose="020F0502020204030204" pitchFamily="34" charset="0"/>
              </a:rPr>
              <a:t>1) ولاء المستهلك (العلامات التجارية الهادفة</a:t>
            </a:r>
            <a:r>
              <a:rPr lang="ar-SA" sz="2800" dirty="0" smtClean="0">
                <a:latin typeface="Alexandria"/>
                <a:ea typeface="Calibri" panose="020F0502020204030204" pitchFamily="34" charset="0"/>
              </a:rPr>
              <a:t>)</a:t>
            </a:r>
            <a:endParaRPr lang="en-US" sz="2800" dirty="0">
              <a:effectLst/>
              <a:latin typeface="Alexandria"/>
              <a:ea typeface="Calibri" panose="020F0502020204030204" pitchFamily="34" charset="0"/>
            </a:endParaRPr>
          </a:p>
        </p:txBody>
      </p:sp>
      <p:sp>
        <p:nvSpPr>
          <p:cNvPr id="9" name="مستطيل 8"/>
          <p:cNvSpPr/>
          <p:nvPr/>
        </p:nvSpPr>
        <p:spPr>
          <a:xfrm>
            <a:off x="1032387" y="2770326"/>
            <a:ext cx="10078065" cy="1438855"/>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وجدت </a:t>
            </a:r>
            <a:r>
              <a:rPr lang="ar-SA" sz="2800" dirty="0" err="1" smtClean="0">
                <a:latin typeface="Alexandria"/>
                <a:ea typeface="Calibri" panose="020F0502020204030204" pitchFamily="34" charset="0"/>
              </a:rPr>
              <a:t>يونيليفر</a:t>
            </a:r>
            <a:r>
              <a:rPr lang="ar-SA" sz="2800" dirty="0" smtClean="0">
                <a:latin typeface="Alexandria"/>
                <a:ea typeface="Calibri" panose="020F0502020204030204" pitchFamily="34" charset="0"/>
              </a:rPr>
              <a:t> أن العلامات التجارية المستدامة لديها مثل (</a:t>
            </a:r>
            <a:r>
              <a:rPr lang="en-US" sz="2800" dirty="0" smtClean="0">
                <a:latin typeface="Alexandria"/>
                <a:ea typeface="Calibri" panose="020F0502020204030204" pitchFamily="34" charset="0"/>
              </a:rPr>
              <a:t>Dove</a:t>
            </a:r>
            <a:r>
              <a:rPr lang="ar-SA" sz="2800" dirty="0" smtClean="0">
                <a:latin typeface="Alexandria"/>
                <a:ea typeface="Calibri" panose="020F0502020204030204" pitchFamily="34" charset="0"/>
              </a:rPr>
              <a:t>) تنمو بنسبة </a:t>
            </a:r>
            <a:r>
              <a:rPr lang="en-US" sz="2800" dirty="0" smtClean="0">
                <a:latin typeface="Alexandria"/>
                <a:ea typeface="Calibri" panose="020F0502020204030204" pitchFamily="34" charset="0"/>
              </a:rPr>
              <a:t>69</a:t>
            </a:r>
            <a:r>
              <a:rPr lang="ar-SA" sz="2800" dirty="0" smtClean="0">
                <a:latin typeface="Alexandria"/>
                <a:ea typeface="Calibri" panose="020F0502020204030204" pitchFamily="34" charset="0"/>
              </a:rPr>
              <a:t>% أسرع من بقية أعمالها. المستهلك الحديث أصبح يثق في العلامة التي تتبنى قضايا أخلاقية مما حول السمعة إلى مبيعات</a:t>
            </a:r>
            <a:endParaRPr lang="en-US" sz="2800" dirty="0">
              <a:effectLst/>
              <a:latin typeface="Alexandria"/>
              <a:ea typeface="Calibri" panose="020F0502020204030204" pitchFamily="34" charset="0"/>
            </a:endParaRPr>
          </a:p>
        </p:txBody>
      </p:sp>
      <p:sp>
        <p:nvSpPr>
          <p:cNvPr id="13" name="مستطيل 12"/>
          <p:cNvSpPr/>
          <p:nvPr/>
        </p:nvSpPr>
        <p:spPr>
          <a:xfrm>
            <a:off x="8003457" y="4218434"/>
            <a:ext cx="3151763" cy="510717"/>
          </a:xfrm>
          <a:prstGeom prst="rect">
            <a:avLst/>
          </a:prstGeom>
        </p:spPr>
        <p:txBody>
          <a:bodyPr wrap="square">
            <a:spAutoFit/>
          </a:bodyPr>
          <a:lstStyle/>
          <a:p>
            <a:pPr algn="justLow" rtl="1">
              <a:lnSpc>
                <a:spcPts val="3500"/>
              </a:lnSpc>
              <a:spcAft>
                <a:spcPts val="0"/>
              </a:spcAft>
            </a:pPr>
            <a:r>
              <a:rPr lang="ar-SA" sz="2800" b="1" dirty="0" smtClean="0">
                <a:latin typeface="Alexandria"/>
                <a:ea typeface="Calibri" panose="020F0502020204030204" pitchFamily="34" charset="0"/>
              </a:rPr>
              <a:t>2) جذب المواهب:</a:t>
            </a:r>
            <a:endParaRPr lang="en-US" sz="2800" b="1" dirty="0">
              <a:effectLst/>
              <a:latin typeface="Alexandria"/>
              <a:ea typeface="Calibri" panose="020F0502020204030204" pitchFamily="34" charset="0"/>
            </a:endParaRPr>
          </a:p>
        </p:txBody>
      </p:sp>
      <p:sp>
        <p:nvSpPr>
          <p:cNvPr id="11" name="مستطيل 10"/>
          <p:cNvSpPr/>
          <p:nvPr/>
        </p:nvSpPr>
        <p:spPr>
          <a:xfrm>
            <a:off x="1077155" y="4759608"/>
            <a:ext cx="10078065" cy="1438855"/>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تُصنف </a:t>
            </a:r>
            <a:r>
              <a:rPr lang="ar-SA" sz="2800" dirty="0" err="1" smtClean="0">
                <a:latin typeface="Alexandria"/>
                <a:ea typeface="Calibri" panose="020F0502020204030204" pitchFamily="34" charset="0"/>
              </a:rPr>
              <a:t>يونيليفر</a:t>
            </a:r>
            <a:r>
              <a:rPr lang="ar-SA" sz="2800" dirty="0" smtClean="0">
                <a:latin typeface="Alexandria"/>
                <a:ea typeface="Calibri" panose="020F0502020204030204" pitchFamily="34" charset="0"/>
              </a:rPr>
              <a:t> باستمرار كواحدة من أكثر جهات العمل جاذبية في قطاع السلع الاستهلاكية عالمياً. الخريجون الجدد يبحثون عن شركات ذات "رسالة"، وهو ما وفر للشركة أفضل العقول بأقل تكاليف استقطاب مقارنةً بالمنافسين.</a:t>
            </a:r>
            <a:endParaRPr lang="en-US" sz="2800" dirty="0">
              <a:effectLst/>
              <a:latin typeface="Alexandria"/>
              <a:ea typeface="Calibri" panose="020F0502020204030204" pitchFamily="34" charset="0"/>
            </a:endParaRPr>
          </a:p>
        </p:txBody>
      </p:sp>
    </p:spTree>
    <p:extLst>
      <p:ext uri="{BB962C8B-B14F-4D97-AF65-F5344CB8AC3E}">
        <p14:creationId xmlns:p14="http://schemas.microsoft.com/office/powerpoint/2010/main" val="233783496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randombar(horizont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7" grpId="0"/>
      <p:bldP spid="9" grpId="0"/>
      <p:bldP spid="13" grpId="0"/>
      <p:bldP spid="11"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2020" y="721240"/>
            <a:ext cx="76963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861755" y="244884"/>
            <a:ext cx="2261418" cy="764184"/>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2362020" y="1487400"/>
            <a:ext cx="4151041" cy="510717"/>
          </a:xfrm>
          <a:prstGeom prst="rect">
            <a:avLst/>
          </a:prstGeom>
        </p:spPr>
        <p:txBody>
          <a:bodyPr wrap="square">
            <a:spAutoFit/>
          </a:bodyPr>
          <a:lstStyle/>
          <a:p>
            <a:pPr algn="justLow" rtl="1">
              <a:lnSpc>
                <a:spcPts val="3500"/>
              </a:lnSpc>
              <a:spcAft>
                <a:spcPts val="0"/>
              </a:spcAft>
            </a:pPr>
            <a:r>
              <a:rPr lang="ar-SA" sz="2800" b="1" dirty="0" smtClean="0">
                <a:solidFill>
                  <a:srgbClr val="FF0000"/>
                </a:solidFill>
                <a:effectLst/>
                <a:latin typeface="Alexandria"/>
                <a:ea typeface="Calibri" panose="020F0502020204030204" pitchFamily="34" charset="0"/>
              </a:rPr>
              <a:t>شركة </a:t>
            </a:r>
            <a:r>
              <a:rPr lang="ar-SA" sz="2800" b="1" dirty="0" err="1" smtClean="0">
                <a:solidFill>
                  <a:srgbClr val="FF0000"/>
                </a:solidFill>
                <a:effectLst/>
                <a:latin typeface="Alexandria"/>
                <a:ea typeface="Calibri" panose="020F0502020204030204" pitchFamily="34" charset="0"/>
              </a:rPr>
              <a:t>يونيليفر</a:t>
            </a:r>
            <a:r>
              <a:rPr lang="ar-SA" sz="2800" b="1" dirty="0" smtClean="0">
                <a:solidFill>
                  <a:srgbClr val="FF0000"/>
                </a:solidFill>
                <a:effectLst/>
                <a:latin typeface="Alexandria"/>
                <a:ea typeface="Calibri" panose="020F0502020204030204" pitchFamily="34" charset="0"/>
              </a:rPr>
              <a:t>: </a:t>
            </a:r>
            <a:endParaRPr lang="en-US" sz="2800" b="1" dirty="0">
              <a:solidFill>
                <a:srgbClr val="FF0000"/>
              </a:solidFill>
              <a:effectLst/>
              <a:latin typeface="Alexandria"/>
              <a:ea typeface="Calibri" panose="020F0502020204030204" pitchFamily="34" charset="0"/>
            </a:endParaRPr>
          </a:p>
        </p:txBody>
      </p:sp>
      <p:sp>
        <p:nvSpPr>
          <p:cNvPr id="7" name="مستطيل 6"/>
          <p:cNvSpPr/>
          <p:nvPr/>
        </p:nvSpPr>
        <p:spPr>
          <a:xfrm>
            <a:off x="5289755" y="2098092"/>
            <a:ext cx="6007486" cy="510717"/>
          </a:xfrm>
          <a:prstGeom prst="rect">
            <a:avLst/>
          </a:prstGeom>
        </p:spPr>
        <p:txBody>
          <a:bodyPr wrap="square">
            <a:spAutoFit/>
          </a:bodyPr>
          <a:lstStyle/>
          <a:p>
            <a:pPr algn="justLow" rtl="1">
              <a:lnSpc>
                <a:spcPts val="3500"/>
              </a:lnSpc>
              <a:spcAft>
                <a:spcPts val="0"/>
              </a:spcAft>
            </a:pPr>
            <a:r>
              <a:rPr lang="ar-SA" sz="2800" b="1" dirty="0" smtClean="0">
                <a:latin typeface="Alexandria"/>
                <a:ea typeface="Calibri" panose="020F0502020204030204" pitchFamily="34" charset="0"/>
              </a:rPr>
              <a:t>3) ثقة المستثمرين وتقليل المخاطر</a:t>
            </a:r>
            <a:endParaRPr lang="en-US" sz="2800" dirty="0">
              <a:effectLst/>
              <a:latin typeface="Alexandria"/>
              <a:ea typeface="Calibri" panose="020F0502020204030204" pitchFamily="34" charset="0"/>
            </a:endParaRPr>
          </a:p>
        </p:txBody>
      </p:sp>
      <p:sp>
        <p:nvSpPr>
          <p:cNvPr id="9" name="مستطيل 8"/>
          <p:cNvSpPr/>
          <p:nvPr/>
        </p:nvSpPr>
        <p:spPr>
          <a:xfrm>
            <a:off x="1032387" y="2770326"/>
            <a:ext cx="10078065" cy="1408399"/>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من خلال تطبيق معايير </a:t>
            </a:r>
            <a:r>
              <a:rPr lang="ar-SA" sz="2800" dirty="0" err="1" smtClean="0">
                <a:latin typeface="Alexandria"/>
                <a:ea typeface="Calibri" panose="020F0502020204030204" pitchFamily="34" charset="0"/>
              </a:rPr>
              <a:t>حوكمة</a:t>
            </a:r>
            <a:r>
              <a:rPr lang="ar-SA" sz="2800" dirty="0" smtClean="0">
                <a:latin typeface="Alexandria"/>
                <a:ea typeface="Calibri" panose="020F0502020204030204" pitchFamily="34" charset="0"/>
              </a:rPr>
              <a:t> صارمة، قللت الشركة من مخاطر الفضائح القانونية أو البيئية التي قد تدمر قيمة الأسهم مما جعل سهم الشركة ملاذاً آمناً للمستثمرين المهتمين بالاستدامة. </a:t>
            </a:r>
            <a:endParaRPr lang="en-US" sz="2800" dirty="0">
              <a:effectLst/>
              <a:latin typeface="Alexandria"/>
              <a:ea typeface="Calibri" panose="020F0502020204030204" pitchFamily="34" charset="0"/>
            </a:endParaRPr>
          </a:p>
        </p:txBody>
      </p:sp>
      <p:sp>
        <p:nvSpPr>
          <p:cNvPr id="13" name="مستطيل 12"/>
          <p:cNvSpPr/>
          <p:nvPr/>
        </p:nvSpPr>
        <p:spPr>
          <a:xfrm>
            <a:off x="8003457" y="4218434"/>
            <a:ext cx="3151763" cy="510717"/>
          </a:xfrm>
          <a:prstGeom prst="rect">
            <a:avLst/>
          </a:prstGeom>
        </p:spPr>
        <p:txBody>
          <a:bodyPr wrap="square">
            <a:spAutoFit/>
          </a:bodyPr>
          <a:lstStyle/>
          <a:p>
            <a:pPr algn="justLow" rtl="1">
              <a:lnSpc>
                <a:spcPts val="3500"/>
              </a:lnSpc>
              <a:spcAft>
                <a:spcPts val="0"/>
              </a:spcAft>
            </a:pPr>
            <a:r>
              <a:rPr lang="ar-SA" sz="2800" b="1" dirty="0" smtClean="0">
                <a:latin typeface="Alexandria"/>
                <a:ea typeface="Calibri" panose="020F0502020204030204" pitchFamily="34" charset="0"/>
              </a:rPr>
              <a:t>النتائج الختامية:</a:t>
            </a:r>
            <a:endParaRPr lang="en-US" sz="2800" b="1" dirty="0">
              <a:effectLst/>
              <a:latin typeface="Alexandria"/>
              <a:ea typeface="Calibri" panose="020F0502020204030204" pitchFamily="34" charset="0"/>
            </a:endParaRPr>
          </a:p>
        </p:txBody>
      </p:sp>
      <p:sp>
        <p:nvSpPr>
          <p:cNvPr id="11" name="مستطيل 10"/>
          <p:cNvSpPr/>
          <p:nvPr/>
        </p:nvSpPr>
        <p:spPr>
          <a:xfrm>
            <a:off x="1077155" y="4759608"/>
            <a:ext cx="10078065" cy="1438855"/>
          </a:xfrm>
          <a:prstGeom prst="rect">
            <a:avLst/>
          </a:prstGeom>
        </p:spPr>
        <p:txBody>
          <a:bodyPr wrap="square">
            <a:spAutoFit/>
          </a:bodyPr>
          <a:lstStyle/>
          <a:p>
            <a:pPr algn="justLow" rtl="1">
              <a:lnSpc>
                <a:spcPts val="3500"/>
              </a:lnSpc>
              <a:spcAft>
                <a:spcPts val="0"/>
              </a:spcAft>
            </a:pPr>
            <a:r>
              <a:rPr lang="ar-SA" sz="2800" smtClean="0">
                <a:latin typeface="Alexandria"/>
                <a:ea typeface="Calibri" panose="020F0502020204030204" pitchFamily="34" charset="0"/>
              </a:rPr>
              <a:t>في </a:t>
            </a:r>
            <a:r>
              <a:rPr lang="ar-SA" sz="2800" dirty="0" smtClean="0">
                <a:latin typeface="Alexandria"/>
                <a:ea typeface="Calibri" panose="020F0502020204030204" pitchFamily="34" charset="0"/>
              </a:rPr>
              <a:t>مجال النمو: تفوق أداء العلامات المستدامة على غيرها بنسبة كبيرة، وفي مجال التكاليف: وفرت أكثر من مليار يورو من خلال تحسين كفاءة المورد، أما السمعة فقد تصدرت استطلاعات الرأي العالمية كقائدة للاستدامة لأكثر من عقد.</a:t>
            </a:r>
            <a:endParaRPr lang="en-US" sz="2800" dirty="0">
              <a:effectLst/>
              <a:latin typeface="Alexandria"/>
              <a:ea typeface="Calibri" panose="020F0502020204030204" pitchFamily="34" charset="0"/>
            </a:endParaRPr>
          </a:p>
        </p:txBody>
      </p:sp>
    </p:spTree>
    <p:extLst>
      <p:ext uri="{BB962C8B-B14F-4D97-AF65-F5344CB8AC3E}">
        <p14:creationId xmlns:p14="http://schemas.microsoft.com/office/powerpoint/2010/main" val="402059537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randombar(horizont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7" grpId="0"/>
      <p:bldP spid="9" grpId="0"/>
      <p:bldP spid="13" grpId="0"/>
      <p:bldP spid="11"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705017"/>
            <a:ext cx="744074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419303" y="244884"/>
            <a:ext cx="2703870" cy="816827"/>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ea typeface="Calibri" panose="020F0502020204030204" pitchFamily="34" charset="0"/>
              </a:rPr>
              <a:t>حالة للنقاش</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2362020" y="1487400"/>
            <a:ext cx="4151041" cy="510717"/>
          </a:xfrm>
          <a:prstGeom prst="rect">
            <a:avLst/>
          </a:prstGeom>
        </p:spPr>
        <p:txBody>
          <a:bodyPr wrap="square">
            <a:spAutoFit/>
          </a:bodyPr>
          <a:lstStyle/>
          <a:p>
            <a:pPr algn="justLow" rtl="1">
              <a:lnSpc>
                <a:spcPts val="3500"/>
              </a:lnSpc>
              <a:spcAft>
                <a:spcPts val="0"/>
              </a:spcAft>
            </a:pPr>
            <a:r>
              <a:rPr lang="ar-SA" sz="2800" b="1" dirty="0" smtClean="0">
                <a:solidFill>
                  <a:srgbClr val="FF0000"/>
                </a:solidFill>
                <a:effectLst/>
                <a:latin typeface="Alexandria"/>
                <a:ea typeface="Calibri" panose="020F0502020204030204" pitchFamily="34" charset="0"/>
              </a:rPr>
              <a:t>شركة </a:t>
            </a:r>
            <a:r>
              <a:rPr lang="en-US" sz="2800" b="1" dirty="0">
                <a:solidFill>
                  <a:srgbClr val="FF0000"/>
                </a:solidFill>
                <a:latin typeface="Alexandria"/>
                <a:ea typeface="Calibri" panose="020F0502020204030204" pitchFamily="34" charset="0"/>
              </a:rPr>
              <a:t>X</a:t>
            </a:r>
            <a:r>
              <a:rPr lang="ar-SA" sz="2800" b="1" dirty="0" smtClean="0">
                <a:solidFill>
                  <a:srgbClr val="FF0000"/>
                </a:solidFill>
                <a:effectLst/>
                <a:latin typeface="Alexandria"/>
                <a:ea typeface="Calibri" panose="020F0502020204030204" pitchFamily="34" charset="0"/>
              </a:rPr>
              <a:t>: </a:t>
            </a:r>
            <a:endParaRPr lang="en-US" sz="2800" b="1" dirty="0">
              <a:solidFill>
                <a:srgbClr val="FF0000"/>
              </a:solidFill>
              <a:effectLst/>
              <a:latin typeface="Alexandria"/>
              <a:ea typeface="Calibri" panose="020F0502020204030204" pitchFamily="34" charset="0"/>
            </a:endParaRPr>
          </a:p>
        </p:txBody>
      </p:sp>
      <p:sp>
        <p:nvSpPr>
          <p:cNvPr id="9" name="مستطيل 8"/>
          <p:cNvSpPr/>
          <p:nvPr/>
        </p:nvSpPr>
        <p:spPr>
          <a:xfrm>
            <a:off x="1032387" y="2770326"/>
            <a:ext cx="10078065" cy="3683060"/>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تخيل عزيزي الطالب أن شركة ما تطرح شعار حماية البيئة والأشجار والاستدامة</a:t>
            </a:r>
          </a:p>
          <a:p>
            <a:pPr algn="justLow" rtl="1">
              <a:lnSpc>
                <a:spcPts val="3500"/>
              </a:lnSpc>
              <a:spcAft>
                <a:spcPts val="0"/>
              </a:spcAft>
            </a:pPr>
            <a:r>
              <a:rPr lang="ar-SA" sz="2800" dirty="0" smtClean="0">
                <a:effectLst/>
                <a:latin typeface="Alexandria"/>
                <a:ea typeface="Calibri" panose="020F0502020204030204" pitchFamily="34" charset="0"/>
              </a:rPr>
              <a:t>قام أحد موظفي هذه الشركة بتسريب معلومة عبر وسائل التواصل الاجتماعي بأن هذه الشركة تستهلك كميات كبيرة من الأوراق بشكل يومي وبغير مبرر.</a:t>
            </a:r>
          </a:p>
          <a:p>
            <a:pPr algn="justLow" rtl="1">
              <a:lnSpc>
                <a:spcPts val="3500"/>
              </a:lnSpc>
              <a:spcAft>
                <a:spcPts val="0"/>
              </a:spcAft>
            </a:pPr>
            <a:r>
              <a:rPr lang="ar-SA" sz="2800" dirty="0" smtClean="0">
                <a:latin typeface="Alexandria"/>
                <a:ea typeface="Calibri" panose="020F0502020204030204" pitchFamily="34" charset="0"/>
              </a:rPr>
              <a:t>انتشر كلام الموظف عبر وسائل التواصل الاجتماعي انتشار فيروسي مما نتج عنه تظاهرات واحتشاد من قبل الجمهور أمام الشركة للاحتجاج ودعوة لمقاطعة منتجات الشركة، الأمر الذي انعكس بشكل سلبي كبير على أسهم الشركة التي بدأت بالانخفاض.</a:t>
            </a:r>
          </a:p>
          <a:p>
            <a:pPr algn="justLow" rtl="1">
              <a:lnSpc>
                <a:spcPts val="3500"/>
              </a:lnSpc>
              <a:spcAft>
                <a:spcPts val="0"/>
              </a:spcAft>
            </a:pPr>
            <a:r>
              <a:rPr lang="ar-SA" sz="2800" dirty="0" smtClean="0">
                <a:latin typeface="Alexandria"/>
                <a:ea typeface="Calibri" panose="020F0502020204030204" pitchFamily="34" charset="0"/>
              </a:rPr>
              <a:t>كمدير سمعة ماهي توصياتك للتعامل مع الأزمة؟ </a:t>
            </a:r>
            <a:endParaRPr lang="ar-SA" sz="2800" dirty="0" smtClean="0">
              <a:effectLst/>
              <a:latin typeface="Alexandria"/>
              <a:ea typeface="Calibri" panose="020F0502020204030204" pitchFamily="34" charset="0"/>
            </a:endParaRPr>
          </a:p>
          <a:p>
            <a:pPr algn="justLow" rtl="1">
              <a:lnSpc>
                <a:spcPts val="3500"/>
              </a:lnSpc>
              <a:spcAft>
                <a:spcPts val="0"/>
              </a:spcAft>
            </a:pPr>
            <a:endParaRPr lang="en-US" sz="2800" dirty="0">
              <a:effectLst/>
              <a:latin typeface="Alexandria"/>
              <a:ea typeface="Calibri" panose="020F0502020204030204" pitchFamily="34" charset="0"/>
            </a:endParaRPr>
          </a:p>
        </p:txBody>
      </p:sp>
    </p:spTree>
    <p:extLst>
      <p:ext uri="{BB962C8B-B14F-4D97-AF65-F5344CB8AC3E}">
        <p14:creationId xmlns:p14="http://schemas.microsoft.com/office/powerpoint/2010/main" val="227453064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randombar(horizont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9"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344" y="477520"/>
            <a:ext cx="8041496" cy="7652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0176" y="1155869"/>
            <a:ext cx="11289540" cy="5274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4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0" y="5787410"/>
            <a:ext cx="2679539"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Lecture Seven</a:t>
            </a:r>
            <a:endParaRPr lang="en-US" sz="2800" b="1" dirty="0">
              <a:solidFill>
                <a:schemeClr val="bg1"/>
              </a:solidFill>
              <a:latin typeface="Alexandria"/>
              <a:cs typeface="Alexandria" charset="0"/>
            </a:endParaRPr>
          </a:p>
        </p:txBody>
      </p:sp>
      <p:sp>
        <p:nvSpPr>
          <p:cNvPr id="3" name="مستطيل 2"/>
          <p:cNvSpPr/>
          <p:nvPr/>
        </p:nvSpPr>
        <p:spPr>
          <a:xfrm>
            <a:off x="10129519" y="89590"/>
            <a:ext cx="1797009"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الخاتمة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2" name="مستطيل 11"/>
          <p:cNvSpPr/>
          <p:nvPr/>
        </p:nvSpPr>
        <p:spPr>
          <a:xfrm>
            <a:off x="609529" y="1493889"/>
            <a:ext cx="10726993" cy="3939540"/>
          </a:xfrm>
          <a:prstGeom prst="rect">
            <a:avLst/>
          </a:prstGeom>
        </p:spPr>
        <p:txBody>
          <a:bodyPr wrap="square">
            <a:spAutoFit/>
          </a:bodyPr>
          <a:lstStyle/>
          <a:p>
            <a:pPr algn="justLow" rtl="1">
              <a:lnSpc>
                <a:spcPts val="6000"/>
              </a:lnSpc>
              <a:spcAft>
                <a:spcPts val="0"/>
              </a:spcAft>
            </a:pPr>
            <a:r>
              <a:rPr lang="ar-SA" sz="2800" dirty="0" smtClean="0">
                <a:latin typeface="Alexandria"/>
                <a:ea typeface="Calibri" panose="020F0502020204030204" pitchFamily="34" charset="0"/>
              </a:rPr>
              <a:t>في ختام محاضرتنا اليوم يجب أن ندرك حقيقة واحدة لا غنى عنها: أن المسؤولية الاجتماعية والاستدامة ليستا مجرد مشاريع جانبية لتحسين الصورة، بل هما نظام التأمين الحقيقي على مستقبل المنظمة. لقد رأينا كيف تتحول الأرقام والدراسات العلمية إلى واقع ملموس، فالسمعة التي تُبنى على الوعود وحدها هي سمعة هشة قد تنهار أمام أول أزمة، أما السمعة المتجذرة في قيم الاستدامة فهي حصن منيع يمنح المنظمة شرعية مجتمعية وولاءً لا يشترى بالمال. </a:t>
            </a:r>
          </a:p>
        </p:txBody>
      </p:sp>
    </p:spTree>
    <p:extLst>
      <p:ext uri="{BB962C8B-B14F-4D97-AF65-F5344CB8AC3E}">
        <p14:creationId xmlns:p14="http://schemas.microsoft.com/office/powerpoint/2010/main" val="243345940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344" y="477520"/>
            <a:ext cx="8041496" cy="7652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0176" y="1155869"/>
            <a:ext cx="11289540" cy="5274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4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10129519" y="89590"/>
            <a:ext cx="1797009" cy="703078"/>
          </a:xfrm>
          <a:prstGeom prst="rect">
            <a:avLst/>
          </a:prstGeom>
        </p:spPr>
        <p:txBody>
          <a:bodyPr wrap="square">
            <a:spAutoFit/>
          </a:bodyPr>
          <a:lstStyle/>
          <a:p>
            <a:pPr algn="r" rtl="1">
              <a:lnSpc>
                <a:spcPct val="107000"/>
              </a:lnSpc>
              <a:spcAft>
                <a:spcPts val="800"/>
              </a:spcAft>
            </a:pPr>
            <a:r>
              <a:rPr lang="ar-SA" sz="4000" b="1" dirty="0" smtClean="0">
                <a:solidFill>
                  <a:srgbClr val="00AEEF"/>
                </a:solidFill>
                <a:latin typeface="Alexandria"/>
                <a:ea typeface="Calibri" panose="020F0502020204030204" pitchFamily="34" charset="0"/>
                <a:cs typeface="Arial" panose="020B0604020202020204" pitchFamily="34" charset="0"/>
              </a:rPr>
              <a:t>تذكير</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0176" y="1155869"/>
            <a:ext cx="11289540" cy="5274416"/>
          </a:xfrm>
          <a:prstGeom prst="rect">
            <a:avLst/>
          </a:prstGeom>
        </p:spPr>
      </p:pic>
    </p:spTree>
    <p:extLst>
      <p:ext uri="{BB962C8B-B14F-4D97-AF65-F5344CB8AC3E}">
        <p14:creationId xmlns:p14="http://schemas.microsoft.com/office/powerpoint/2010/main" val="206882584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randombar(horizont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214369" cy="6609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19431" y="1711848"/>
            <a:ext cx="8776755" cy="49342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7000"/>
              </a:lnSpc>
            </a:pPr>
            <a:r>
              <a:rPr lang="ar-SA" sz="2800" b="1" u="sng" dirty="0" smtClean="0">
                <a:solidFill>
                  <a:schemeClr val="tx1"/>
                </a:solidFill>
                <a:latin typeface="Alexandria"/>
              </a:rPr>
              <a:t>ستتمحور المحاضرة القادمة حول الأمور الآتية:</a:t>
            </a:r>
          </a:p>
          <a:p>
            <a:pPr marL="457200" indent="-457200" algn="justLow" rtl="1">
              <a:lnSpc>
                <a:spcPts val="7000"/>
              </a:lnSpc>
              <a:buFont typeface="Arial" panose="020B0604020202020204" pitchFamily="34" charset="0"/>
              <a:buChar char="•"/>
            </a:pPr>
            <a:r>
              <a:rPr lang="ar-SA" sz="2800" dirty="0" smtClean="0">
                <a:solidFill>
                  <a:schemeClr val="tx1"/>
                </a:solidFill>
                <a:latin typeface="Alexandria"/>
              </a:rPr>
              <a:t>إدارة الأزمات والسمعة:</a:t>
            </a:r>
            <a:endParaRPr lang="ar-SA" sz="2800" dirty="0">
              <a:solidFill>
                <a:schemeClr val="tx1"/>
              </a:solidFill>
              <a:latin typeface="Alexandria"/>
            </a:endParaRPr>
          </a:p>
          <a:p>
            <a:pPr marL="457200" indent="-457200" algn="justLow" rtl="1">
              <a:lnSpc>
                <a:spcPts val="7000"/>
              </a:lnSpc>
              <a:buFont typeface="Wingdings" panose="05000000000000000000" pitchFamily="2" charset="2"/>
              <a:buChar char="ü"/>
            </a:pPr>
            <a:r>
              <a:rPr lang="ar-SA" sz="2800" dirty="0" smtClean="0">
                <a:solidFill>
                  <a:schemeClr val="tx1"/>
                </a:solidFill>
                <a:latin typeface="Alexandria"/>
              </a:rPr>
              <a:t>أنواع الأزمات المؤسسية.</a:t>
            </a:r>
          </a:p>
          <a:p>
            <a:pPr marL="457200" indent="-457200" algn="justLow" rtl="1">
              <a:lnSpc>
                <a:spcPts val="7000"/>
              </a:lnSpc>
              <a:buFont typeface="Wingdings" panose="05000000000000000000" pitchFamily="2" charset="2"/>
              <a:buChar char="ü"/>
            </a:pPr>
            <a:r>
              <a:rPr lang="ar-SA" sz="2800" dirty="0" smtClean="0">
                <a:solidFill>
                  <a:schemeClr val="tx1"/>
                </a:solidFill>
                <a:latin typeface="Alexandria"/>
              </a:rPr>
              <a:t>استراتيجيات إدارة الأزمات الاعلامية.</a:t>
            </a:r>
          </a:p>
          <a:p>
            <a:pPr marL="457200" indent="-457200" algn="justLow" rtl="1">
              <a:lnSpc>
                <a:spcPts val="7000"/>
              </a:lnSpc>
              <a:buFont typeface="Wingdings" panose="05000000000000000000" pitchFamily="2" charset="2"/>
              <a:buChar char="ü"/>
            </a:pPr>
            <a:r>
              <a:rPr lang="ar-SA" sz="2800" dirty="0" smtClean="0">
                <a:solidFill>
                  <a:schemeClr val="tx1"/>
                </a:solidFill>
                <a:latin typeface="Alexandria"/>
              </a:rPr>
              <a:t>استعادة السمعة بعد الأزمات.</a:t>
            </a:r>
            <a:endParaRPr lang="ar-SA"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25733" y="5889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Lecture Seven</a:t>
            </a:r>
            <a:endParaRPr lang="en-US" sz="2800" b="1" dirty="0">
              <a:solidFill>
                <a:schemeClr val="bg1"/>
              </a:solidFill>
              <a:latin typeface="Alexandria"/>
              <a:cs typeface="Alexandria" charset="0"/>
            </a:endParaRPr>
          </a:p>
        </p:txBody>
      </p:sp>
      <p:sp>
        <p:nvSpPr>
          <p:cNvPr id="3" name="مستطيل 2"/>
          <p:cNvSpPr/>
          <p:nvPr/>
        </p:nvSpPr>
        <p:spPr>
          <a:xfrm>
            <a:off x="2139671" y="833005"/>
            <a:ext cx="7595119" cy="764184"/>
          </a:xfrm>
          <a:prstGeom prst="rect">
            <a:avLst/>
          </a:prstGeom>
        </p:spPr>
        <p:txBody>
          <a:bodyPr wrap="square">
            <a:spAutoFit/>
          </a:bodyPr>
          <a:lstStyle/>
          <a:p>
            <a:pPr algn="ctr" rtl="1">
              <a:lnSpc>
                <a:spcPct val="107000"/>
              </a:lnSpc>
              <a:spcAft>
                <a:spcPts val="800"/>
              </a:spcAft>
            </a:pPr>
            <a:r>
              <a:rPr lang="ar-SA" sz="4400" b="1" dirty="0" smtClean="0">
                <a:solidFill>
                  <a:srgbClr val="00AEEF"/>
                </a:solidFill>
                <a:latin typeface="Alexandria"/>
                <a:ea typeface="Calibri" panose="020F0502020204030204" pitchFamily="34" charset="0"/>
              </a:rPr>
              <a:t>موضوعات المحاضرة القادمة</a:t>
            </a:r>
            <a:endParaRPr lang="en-US" sz="4000" b="1" dirty="0">
              <a:solidFill>
                <a:srgbClr val="00AEEF"/>
              </a:solidFill>
              <a:latin typeface="Alexandria"/>
              <a:ea typeface="Calibri" panose="020F0502020204030204" pitchFamily="34" charset="0"/>
              <a:cs typeface="Arial" panose="020B0604020202020204" pitchFamily="34" charset="0"/>
            </a:endParaRPr>
          </a:p>
        </p:txBody>
      </p:sp>
      <p:grpSp>
        <p:nvGrpSpPr>
          <p:cNvPr id="9" name="Google Shape;5364;p51"/>
          <p:cNvGrpSpPr/>
          <p:nvPr/>
        </p:nvGrpSpPr>
        <p:grpSpPr>
          <a:xfrm>
            <a:off x="9293602" y="2133600"/>
            <a:ext cx="2713703" cy="3755922"/>
            <a:chOff x="-48237000" y="2342650"/>
            <a:chExt cx="256800" cy="300225"/>
          </a:xfrm>
          <a:solidFill>
            <a:srgbClr val="FF0000"/>
          </a:solidFill>
        </p:grpSpPr>
        <p:sp>
          <p:nvSpPr>
            <p:cNvPr id="10" name="Google Shape;5365;p51"/>
            <p:cNvSpPr/>
            <p:nvPr/>
          </p:nvSpPr>
          <p:spPr>
            <a:xfrm>
              <a:off x="-48237000" y="2342650"/>
              <a:ext cx="256800" cy="300225"/>
            </a:xfrm>
            <a:custGeom>
              <a:avLst/>
              <a:gdLst/>
              <a:ahLst/>
              <a:cxnLst/>
              <a:rect l="l" t="t" r="r" b="b"/>
              <a:pathLst>
                <a:path w="10272" h="12009" extrusionOk="0">
                  <a:moveTo>
                    <a:pt x="4507" y="679"/>
                  </a:moveTo>
                  <a:cubicBezTo>
                    <a:pt x="4774" y="679"/>
                    <a:pt x="5048" y="706"/>
                    <a:pt x="5325" y="762"/>
                  </a:cubicBezTo>
                  <a:cubicBezTo>
                    <a:pt x="6774" y="1077"/>
                    <a:pt x="7940" y="2274"/>
                    <a:pt x="8255" y="3723"/>
                  </a:cubicBezTo>
                  <a:cubicBezTo>
                    <a:pt x="8381" y="4227"/>
                    <a:pt x="8381" y="4763"/>
                    <a:pt x="8318" y="5267"/>
                  </a:cubicBezTo>
                  <a:cubicBezTo>
                    <a:pt x="8318" y="5330"/>
                    <a:pt x="8318" y="5424"/>
                    <a:pt x="8350" y="5487"/>
                  </a:cubicBezTo>
                  <a:lnTo>
                    <a:pt x="9263" y="7220"/>
                  </a:lnTo>
                  <a:cubicBezTo>
                    <a:pt x="9389" y="7441"/>
                    <a:pt x="9232" y="7756"/>
                    <a:pt x="8980" y="7756"/>
                  </a:cubicBezTo>
                  <a:lnTo>
                    <a:pt x="8034" y="7756"/>
                  </a:lnTo>
                  <a:cubicBezTo>
                    <a:pt x="7845" y="7756"/>
                    <a:pt x="7688" y="7913"/>
                    <a:pt x="7688" y="8102"/>
                  </a:cubicBezTo>
                  <a:lnTo>
                    <a:pt x="7688" y="9867"/>
                  </a:lnTo>
                  <a:lnTo>
                    <a:pt x="5892" y="9867"/>
                  </a:lnTo>
                  <a:cubicBezTo>
                    <a:pt x="5703" y="9867"/>
                    <a:pt x="5546" y="10024"/>
                    <a:pt x="5546" y="10213"/>
                  </a:cubicBezTo>
                  <a:lnTo>
                    <a:pt x="5546" y="11284"/>
                  </a:lnTo>
                  <a:lnTo>
                    <a:pt x="2049" y="11284"/>
                  </a:lnTo>
                  <a:lnTo>
                    <a:pt x="2049" y="7693"/>
                  </a:lnTo>
                  <a:cubicBezTo>
                    <a:pt x="2049" y="7598"/>
                    <a:pt x="2017" y="7504"/>
                    <a:pt x="1923" y="7441"/>
                  </a:cubicBezTo>
                  <a:cubicBezTo>
                    <a:pt x="1103" y="6685"/>
                    <a:pt x="631" y="5645"/>
                    <a:pt x="631" y="4542"/>
                  </a:cubicBezTo>
                  <a:cubicBezTo>
                    <a:pt x="631" y="2387"/>
                    <a:pt x="2372" y="679"/>
                    <a:pt x="4507" y="679"/>
                  </a:cubicBezTo>
                  <a:close/>
                  <a:moveTo>
                    <a:pt x="4570" y="0"/>
                  </a:moveTo>
                  <a:cubicBezTo>
                    <a:pt x="2059" y="0"/>
                    <a:pt x="1" y="1999"/>
                    <a:pt x="1" y="4542"/>
                  </a:cubicBezTo>
                  <a:cubicBezTo>
                    <a:pt x="1" y="5802"/>
                    <a:pt x="505" y="7000"/>
                    <a:pt x="1418" y="7850"/>
                  </a:cubicBezTo>
                  <a:lnTo>
                    <a:pt x="1418" y="11631"/>
                  </a:lnTo>
                  <a:cubicBezTo>
                    <a:pt x="1418" y="11851"/>
                    <a:pt x="1576" y="12009"/>
                    <a:pt x="1765" y="12009"/>
                  </a:cubicBezTo>
                  <a:lnTo>
                    <a:pt x="5987" y="12009"/>
                  </a:lnTo>
                  <a:cubicBezTo>
                    <a:pt x="6176" y="12009"/>
                    <a:pt x="6333" y="11851"/>
                    <a:pt x="6333" y="11631"/>
                  </a:cubicBezTo>
                  <a:lnTo>
                    <a:pt x="6333" y="10591"/>
                  </a:lnTo>
                  <a:lnTo>
                    <a:pt x="8097" y="10591"/>
                  </a:lnTo>
                  <a:cubicBezTo>
                    <a:pt x="8287" y="10591"/>
                    <a:pt x="8444" y="10434"/>
                    <a:pt x="8444" y="10213"/>
                  </a:cubicBezTo>
                  <a:lnTo>
                    <a:pt x="8444" y="8449"/>
                  </a:lnTo>
                  <a:lnTo>
                    <a:pt x="9043" y="8449"/>
                  </a:lnTo>
                  <a:cubicBezTo>
                    <a:pt x="9799" y="8417"/>
                    <a:pt x="10271" y="7598"/>
                    <a:pt x="9925" y="6874"/>
                  </a:cubicBezTo>
                  <a:lnTo>
                    <a:pt x="9043" y="5267"/>
                  </a:lnTo>
                  <a:cubicBezTo>
                    <a:pt x="9137" y="4700"/>
                    <a:pt x="9137" y="4164"/>
                    <a:pt x="9011" y="3597"/>
                  </a:cubicBezTo>
                  <a:cubicBezTo>
                    <a:pt x="8665" y="1864"/>
                    <a:pt x="7247" y="510"/>
                    <a:pt x="5546" y="100"/>
                  </a:cubicBezTo>
                  <a:cubicBezTo>
                    <a:pt x="5215" y="33"/>
                    <a:pt x="4889" y="0"/>
                    <a:pt x="4570" y="0"/>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sp>
          <p:nvSpPr>
            <p:cNvPr id="11" name="Google Shape;5366;p51"/>
            <p:cNvSpPr/>
            <p:nvPr/>
          </p:nvSpPr>
          <p:spPr>
            <a:xfrm>
              <a:off x="-48195250" y="2377425"/>
              <a:ext cx="144150" cy="140225"/>
            </a:xfrm>
            <a:custGeom>
              <a:avLst/>
              <a:gdLst/>
              <a:ahLst/>
              <a:cxnLst/>
              <a:rect l="l" t="t" r="r" b="b"/>
              <a:pathLst>
                <a:path w="5766" h="5609" extrusionOk="0">
                  <a:moveTo>
                    <a:pt x="3214" y="757"/>
                  </a:moveTo>
                  <a:lnTo>
                    <a:pt x="3214" y="883"/>
                  </a:lnTo>
                  <a:cubicBezTo>
                    <a:pt x="3214" y="1040"/>
                    <a:pt x="3277" y="1135"/>
                    <a:pt x="3435" y="1198"/>
                  </a:cubicBezTo>
                  <a:cubicBezTo>
                    <a:pt x="3624" y="1261"/>
                    <a:pt x="3844" y="1387"/>
                    <a:pt x="4002" y="1513"/>
                  </a:cubicBezTo>
                  <a:cubicBezTo>
                    <a:pt x="4061" y="1553"/>
                    <a:pt x="4146" y="1593"/>
                    <a:pt x="4233" y="1593"/>
                  </a:cubicBezTo>
                  <a:cubicBezTo>
                    <a:pt x="4283" y="1593"/>
                    <a:pt x="4333" y="1579"/>
                    <a:pt x="4380" y="1545"/>
                  </a:cubicBezTo>
                  <a:lnTo>
                    <a:pt x="4506" y="1482"/>
                  </a:lnTo>
                  <a:lnTo>
                    <a:pt x="4852" y="2049"/>
                  </a:lnTo>
                  <a:lnTo>
                    <a:pt x="4726" y="2143"/>
                  </a:lnTo>
                  <a:cubicBezTo>
                    <a:pt x="4632" y="2206"/>
                    <a:pt x="4537" y="2364"/>
                    <a:pt x="4569" y="2490"/>
                  </a:cubicBezTo>
                  <a:cubicBezTo>
                    <a:pt x="4632" y="2710"/>
                    <a:pt x="4632" y="2899"/>
                    <a:pt x="4569" y="3120"/>
                  </a:cubicBezTo>
                  <a:cubicBezTo>
                    <a:pt x="4537" y="3277"/>
                    <a:pt x="4632" y="3403"/>
                    <a:pt x="4726" y="3466"/>
                  </a:cubicBezTo>
                  <a:lnTo>
                    <a:pt x="4852" y="3561"/>
                  </a:lnTo>
                  <a:lnTo>
                    <a:pt x="4506" y="4159"/>
                  </a:lnTo>
                  <a:lnTo>
                    <a:pt x="4380" y="4065"/>
                  </a:lnTo>
                  <a:cubicBezTo>
                    <a:pt x="4323" y="4037"/>
                    <a:pt x="4260" y="4021"/>
                    <a:pt x="4199" y="4021"/>
                  </a:cubicBezTo>
                  <a:cubicBezTo>
                    <a:pt x="4125" y="4021"/>
                    <a:pt x="4054" y="4044"/>
                    <a:pt x="4002" y="4096"/>
                  </a:cubicBezTo>
                  <a:cubicBezTo>
                    <a:pt x="3844" y="4254"/>
                    <a:pt x="3624" y="4348"/>
                    <a:pt x="3435" y="4411"/>
                  </a:cubicBezTo>
                  <a:cubicBezTo>
                    <a:pt x="3277" y="4475"/>
                    <a:pt x="3214" y="4632"/>
                    <a:pt x="3214" y="4727"/>
                  </a:cubicBezTo>
                  <a:lnTo>
                    <a:pt x="3214" y="4853"/>
                  </a:lnTo>
                  <a:lnTo>
                    <a:pt x="2489" y="4853"/>
                  </a:lnTo>
                  <a:lnTo>
                    <a:pt x="2489" y="4727"/>
                  </a:lnTo>
                  <a:cubicBezTo>
                    <a:pt x="2489" y="4569"/>
                    <a:pt x="2426" y="4475"/>
                    <a:pt x="2269" y="4411"/>
                  </a:cubicBezTo>
                  <a:cubicBezTo>
                    <a:pt x="2048" y="4348"/>
                    <a:pt x="1859" y="4222"/>
                    <a:pt x="1702" y="4096"/>
                  </a:cubicBezTo>
                  <a:cubicBezTo>
                    <a:pt x="1622" y="4057"/>
                    <a:pt x="1530" y="4017"/>
                    <a:pt x="1449" y="4017"/>
                  </a:cubicBezTo>
                  <a:cubicBezTo>
                    <a:pt x="1402" y="4017"/>
                    <a:pt x="1358" y="4030"/>
                    <a:pt x="1324" y="4065"/>
                  </a:cubicBezTo>
                  <a:lnTo>
                    <a:pt x="1198" y="4159"/>
                  </a:lnTo>
                  <a:lnTo>
                    <a:pt x="851" y="3561"/>
                  </a:lnTo>
                  <a:lnTo>
                    <a:pt x="946" y="3466"/>
                  </a:lnTo>
                  <a:cubicBezTo>
                    <a:pt x="1072" y="3403"/>
                    <a:pt x="1166" y="3246"/>
                    <a:pt x="1103" y="3120"/>
                  </a:cubicBezTo>
                  <a:cubicBezTo>
                    <a:pt x="1072" y="2899"/>
                    <a:pt x="1072" y="2710"/>
                    <a:pt x="1103" y="2490"/>
                  </a:cubicBezTo>
                  <a:cubicBezTo>
                    <a:pt x="1166" y="2332"/>
                    <a:pt x="1072" y="2206"/>
                    <a:pt x="946" y="2143"/>
                  </a:cubicBezTo>
                  <a:lnTo>
                    <a:pt x="851" y="2049"/>
                  </a:lnTo>
                  <a:lnTo>
                    <a:pt x="1198" y="1482"/>
                  </a:lnTo>
                  <a:lnTo>
                    <a:pt x="1324" y="1545"/>
                  </a:lnTo>
                  <a:cubicBezTo>
                    <a:pt x="1366" y="1573"/>
                    <a:pt x="1421" y="1588"/>
                    <a:pt x="1481" y="1588"/>
                  </a:cubicBezTo>
                  <a:cubicBezTo>
                    <a:pt x="1553" y="1588"/>
                    <a:pt x="1632" y="1565"/>
                    <a:pt x="1702" y="1513"/>
                  </a:cubicBezTo>
                  <a:cubicBezTo>
                    <a:pt x="1859" y="1356"/>
                    <a:pt x="2048" y="1261"/>
                    <a:pt x="2269" y="1198"/>
                  </a:cubicBezTo>
                  <a:cubicBezTo>
                    <a:pt x="2426" y="1135"/>
                    <a:pt x="2489" y="977"/>
                    <a:pt x="2489" y="883"/>
                  </a:cubicBezTo>
                  <a:lnTo>
                    <a:pt x="2489" y="757"/>
                  </a:lnTo>
                  <a:close/>
                  <a:moveTo>
                    <a:pt x="2174" y="1"/>
                  </a:moveTo>
                  <a:cubicBezTo>
                    <a:pt x="1985" y="1"/>
                    <a:pt x="1828" y="158"/>
                    <a:pt x="1828" y="379"/>
                  </a:cubicBezTo>
                  <a:lnTo>
                    <a:pt x="1828" y="599"/>
                  </a:lnTo>
                  <a:cubicBezTo>
                    <a:pt x="1702" y="631"/>
                    <a:pt x="1576" y="725"/>
                    <a:pt x="1513" y="788"/>
                  </a:cubicBezTo>
                  <a:lnTo>
                    <a:pt x="1324" y="694"/>
                  </a:lnTo>
                  <a:cubicBezTo>
                    <a:pt x="1265" y="658"/>
                    <a:pt x="1192" y="641"/>
                    <a:pt x="1122" y="641"/>
                  </a:cubicBezTo>
                  <a:cubicBezTo>
                    <a:pt x="1004" y="641"/>
                    <a:pt x="890" y="690"/>
                    <a:pt x="851" y="788"/>
                  </a:cubicBezTo>
                  <a:lnTo>
                    <a:pt x="126" y="2017"/>
                  </a:lnTo>
                  <a:cubicBezTo>
                    <a:pt x="63" y="2175"/>
                    <a:pt x="95" y="2427"/>
                    <a:pt x="253" y="2490"/>
                  </a:cubicBezTo>
                  <a:lnTo>
                    <a:pt x="442" y="2616"/>
                  </a:lnTo>
                  <a:lnTo>
                    <a:pt x="442" y="2994"/>
                  </a:lnTo>
                  <a:lnTo>
                    <a:pt x="253" y="3120"/>
                  </a:lnTo>
                  <a:cubicBezTo>
                    <a:pt x="95" y="3214"/>
                    <a:pt x="0" y="3435"/>
                    <a:pt x="126" y="3592"/>
                  </a:cubicBezTo>
                  <a:lnTo>
                    <a:pt x="851" y="4821"/>
                  </a:lnTo>
                  <a:cubicBezTo>
                    <a:pt x="894" y="4928"/>
                    <a:pt x="1024" y="4991"/>
                    <a:pt x="1152" y="4991"/>
                  </a:cubicBezTo>
                  <a:cubicBezTo>
                    <a:pt x="1213" y="4991"/>
                    <a:pt x="1273" y="4977"/>
                    <a:pt x="1324" y="4947"/>
                  </a:cubicBezTo>
                  <a:lnTo>
                    <a:pt x="1513" y="4821"/>
                  </a:lnTo>
                  <a:cubicBezTo>
                    <a:pt x="1639" y="4884"/>
                    <a:pt x="1733" y="4979"/>
                    <a:pt x="1828" y="5010"/>
                  </a:cubicBezTo>
                  <a:lnTo>
                    <a:pt x="1828" y="5262"/>
                  </a:lnTo>
                  <a:cubicBezTo>
                    <a:pt x="1828" y="5451"/>
                    <a:pt x="1985" y="5609"/>
                    <a:pt x="2174" y="5609"/>
                  </a:cubicBezTo>
                  <a:lnTo>
                    <a:pt x="3592" y="5609"/>
                  </a:lnTo>
                  <a:cubicBezTo>
                    <a:pt x="3781" y="5609"/>
                    <a:pt x="3939" y="5451"/>
                    <a:pt x="3939" y="5262"/>
                  </a:cubicBezTo>
                  <a:lnTo>
                    <a:pt x="3939" y="5010"/>
                  </a:lnTo>
                  <a:cubicBezTo>
                    <a:pt x="4065" y="4979"/>
                    <a:pt x="4191" y="4884"/>
                    <a:pt x="4254" y="4821"/>
                  </a:cubicBezTo>
                  <a:lnTo>
                    <a:pt x="4474" y="4947"/>
                  </a:lnTo>
                  <a:cubicBezTo>
                    <a:pt x="4524" y="4967"/>
                    <a:pt x="4580" y="4978"/>
                    <a:pt x="4637" y="4978"/>
                  </a:cubicBezTo>
                  <a:cubicBezTo>
                    <a:pt x="4759" y="4978"/>
                    <a:pt x="4882" y="4929"/>
                    <a:pt x="4947" y="4821"/>
                  </a:cubicBezTo>
                  <a:lnTo>
                    <a:pt x="5640" y="3592"/>
                  </a:lnTo>
                  <a:cubicBezTo>
                    <a:pt x="5734" y="3435"/>
                    <a:pt x="5671" y="3214"/>
                    <a:pt x="5514" y="3120"/>
                  </a:cubicBezTo>
                  <a:lnTo>
                    <a:pt x="5325" y="2994"/>
                  </a:lnTo>
                  <a:lnTo>
                    <a:pt x="5325" y="2616"/>
                  </a:lnTo>
                  <a:lnTo>
                    <a:pt x="5514" y="2490"/>
                  </a:lnTo>
                  <a:cubicBezTo>
                    <a:pt x="5671" y="2427"/>
                    <a:pt x="5766" y="2206"/>
                    <a:pt x="5640" y="2017"/>
                  </a:cubicBezTo>
                  <a:lnTo>
                    <a:pt x="4947" y="788"/>
                  </a:lnTo>
                  <a:cubicBezTo>
                    <a:pt x="4887" y="689"/>
                    <a:pt x="4777" y="627"/>
                    <a:pt x="4664" y="627"/>
                  </a:cubicBezTo>
                  <a:cubicBezTo>
                    <a:pt x="4598" y="627"/>
                    <a:pt x="4532" y="648"/>
                    <a:pt x="4474" y="694"/>
                  </a:cubicBezTo>
                  <a:lnTo>
                    <a:pt x="4254" y="788"/>
                  </a:lnTo>
                  <a:cubicBezTo>
                    <a:pt x="4159" y="725"/>
                    <a:pt x="4033" y="631"/>
                    <a:pt x="3939" y="599"/>
                  </a:cubicBezTo>
                  <a:lnTo>
                    <a:pt x="3939" y="379"/>
                  </a:lnTo>
                  <a:cubicBezTo>
                    <a:pt x="3939" y="158"/>
                    <a:pt x="3781" y="1"/>
                    <a:pt x="3592" y="1"/>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sp>
          <p:nvSpPr>
            <p:cNvPr id="12" name="Google Shape;5367;p51"/>
            <p:cNvSpPr/>
            <p:nvPr/>
          </p:nvSpPr>
          <p:spPr>
            <a:xfrm>
              <a:off x="-48150350" y="2422325"/>
              <a:ext cx="52775" cy="52800"/>
            </a:xfrm>
            <a:custGeom>
              <a:avLst/>
              <a:gdLst/>
              <a:ahLst/>
              <a:cxnLst/>
              <a:rect l="l" t="t" r="r" b="b"/>
              <a:pathLst>
                <a:path w="2111" h="2112" extrusionOk="0">
                  <a:moveTo>
                    <a:pt x="1040" y="662"/>
                  </a:moveTo>
                  <a:cubicBezTo>
                    <a:pt x="1260" y="662"/>
                    <a:pt x="1418" y="820"/>
                    <a:pt x="1418" y="1009"/>
                  </a:cubicBezTo>
                  <a:cubicBezTo>
                    <a:pt x="1418" y="1198"/>
                    <a:pt x="1260" y="1355"/>
                    <a:pt x="1040" y="1355"/>
                  </a:cubicBezTo>
                  <a:cubicBezTo>
                    <a:pt x="851" y="1355"/>
                    <a:pt x="693" y="1198"/>
                    <a:pt x="693" y="1009"/>
                  </a:cubicBezTo>
                  <a:cubicBezTo>
                    <a:pt x="693" y="820"/>
                    <a:pt x="851" y="662"/>
                    <a:pt x="1040" y="662"/>
                  </a:cubicBezTo>
                  <a:close/>
                  <a:moveTo>
                    <a:pt x="1040" y="1"/>
                  </a:moveTo>
                  <a:cubicBezTo>
                    <a:pt x="473" y="1"/>
                    <a:pt x="0" y="473"/>
                    <a:pt x="0" y="1040"/>
                  </a:cubicBezTo>
                  <a:cubicBezTo>
                    <a:pt x="0" y="1639"/>
                    <a:pt x="473" y="2111"/>
                    <a:pt x="1040" y="2111"/>
                  </a:cubicBezTo>
                  <a:cubicBezTo>
                    <a:pt x="1639" y="2111"/>
                    <a:pt x="2111" y="1639"/>
                    <a:pt x="2111" y="1040"/>
                  </a:cubicBezTo>
                  <a:cubicBezTo>
                    <a:pt x="2111" y="473"/>
                    <a:pt x="1639" y="1"/>
                    <a:pt x="1040" y="1"/>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grpSp>
    </p:spTree>
    <p:extLst>
      <p:ext uri="{BB962C8B-B14F-4D97-AF65-F5344CB8AC3E}">
        <p14:creationId xmlns:p14="http://schemas.microsoft.com/office/powerpoint/2010/main" val="297601238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randombar(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randombar(horizontal)">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22" dur="500"/>
                                        <p:tgtEl>
                                          <p:spTgt spid="25">
                                            <p:txEl>
                                              <p:pRg st="0" end="0"/>
                                            </p:txEl>
                                          </p:spTgt>
                                        </p:tgtEl>
                                      </p:cBhvr>
                                    </p:animEffect>
                                  </p:childTnLst>
                                </p:cTn>
                              </p:par>
                              <p:par>
                                <p:cTn id="23" presetID="14" presetClass="entr" presetSubtype="10" fill="hold" nodeType="withEffect">
                                  <p:stCondLst>
                                    <p:cond delay="0"/>
                                  </p:stCondLst>
                                  <p:childTnLst>
                                    <p:set>
                                      <p:cBhvr>
                                        <p:cTn id="24"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25" dur="500"/>
                                        <p:tgtEl>
                                          <p:spTgt spid="25">
                                            <p:txEl>
                                              <p:pRg st="1" end="1"/>
                                            </p:txEl>
                                          </p:spTgt>
                                        </p:tgtEl>
                                      </p:cBhvr>
                                    </p:animEffect>
                                  </p:childTnLst>
                                </p:cTn>
                              </p:par>
                              <p:par>
                                <p:cTn id="26" presetID="14" presetClass="entr" presetSubtype="10" fill="hold" nodeType="withEffect">
                                  <p:stCondLst>
                                    <p:cond delay="0"/>
                                  </p:stCondLst>
                                  <p:childTnLst>
                                    <p:set>
                                      <p:cBhvr>
                                        <p:cTn id="27"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28" dur="500"/>
                                        <p:tgtEl>
                                          <p:spTgt spid="25">
                                            <p:txEl>
                                              <p:pRg st="2" end="2"/>
                                            </p:txEl>
                                          </p:spTgt>
                                        </p:tgtEl>
                                      </p:cBhvr>
                                    </p:animEffect>
                                  </p:childTnLst>
                                </p:cTn>
                              </p:par>
                              <p:par>
                                <p:cTn id="29" presetID="14" presetClass="entr" presetSubtype="10" fill="hold" nodeType="withEffect">
                                  <p:stCondLst>
                                    <p:cond delay="0"/>
                                  </p:stCondLst>
                                  <p:childTnLst>
                                    <p:set>
                                      <p:cBhvr>
                                        <p:cTn id="30"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31" dur="500"/>
                                        <p:tgtEl>
                                          <p:spTgt spid="25">
                                            <p:txEl>
                                              <p:pRg st="3" end="3"/>
                                            </p:txEl>
                                          </p:spTgt>
                                        </p:tgtEl>
                                      </p:cBhvr>
                                    </p:animEffect>
                                  </p:childTnLst>
                                </p:cTn>
                              </p:par>
                              <p:par>
                                <p:cTn id="32" presetID="14" presetClass="entr" presetSubtype="10" fill="hold" nodeType="withEffect">
                                  <p:stCondLst>
                                    <p:cond delay="0"/>
                                  </p:stCondLst>
                                  <p:childTnLst>
                                    <p:set>
                                      <p:cBhvr>
                                        <p:cTn id="33"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34" dur="500"/>
                                        <p:tgtEl>
                                          <p:spTgt spid="2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comb/>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07eaf5f1eaebab2c6f15aa49b4c11df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2bd5ce536fce1bea629d05c7f59d49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69AF5BE5-7184-464C-9E8C-E4F81128546F}"/>
</file>

<file path=customXml/itemProps3.xml><?xml version="1.0" encoding="utf-8"?>
<ds:datastoreItem xmlns:ds="http://schemas.openxmlformats.org/officeDocument/2006/customXml" ds:itemID="{ACC9A911-23AF-4D6B-960B-1A780C58D828}">
  <ds:schemaRefs>
    <ds:schemaRef ds:uri="http://purl.org/dc/dcmitype/"/>
    <ds:schemaRef ds:uri="http://schemas.openxmlformats.org/package/2006/metadata/core-properties"/>
    <ds:schemaRef ds:uri="http://purl.org/dc/elements/1.1/"/>
    <ds:schemaRef ds:uri="http://schemas.microsoft.com/office/infopath/2007/PartnerControls"/>
    <ds:schemaRef ds:uri="http://schemas.microsoft.com/office/2006/metadata/properties"/>
    <ds:schemaRef ds:uri="http://schemas.microsoft.com/office/2006/documentManagement/types"/>
    <ds:schemaRef ds:uri="688354b5-287c-4cda-825e-1d7935aea40e"/>
    <ds:schemaRef ds:uri="aca13214-df29-4e3c-a050-857c0bf7bd8e"/>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6673</TotalTime>
  <Words>2684</Words>
  <Application>Microsoft Office PowerPoint</Application>
  <PresentationFormat>شاشة عريضة</PresentationFormat>
  <Paragraphs>242</Paragraphs>
  <Slides>42</Slides>
  <Notes>3</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42</vt:i4>
      </vt:variant>
    </vt:vector>
  </HeadingPairs>
  <TitlesOfParts>
    <vt:vector size="48" baseType="lpstr">
      <vt:lpstr>Alexandria</vt:lpstr>
      <vt:lpstr>Arial</vt:lpstr>
      <vt:lpstr>Calibri</vt:lpstr>
      <vt:lpstr>Calibri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VIVOBOOK</cp:lastModifiedBy>
  <cp:revision>444</cp:revision>
  <dcterms:created xsi:type="dcterms:W3CDTF">2023-04-29T09:08:00Z</dcterms:created>
  <dcterms:modified xsi:type="dcterms:W3CDTF">2026-03-26T17:28:19Z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