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7" r:id="rId2"/>
    <p:sldId id="321" r:id="rId3"/>
    <p:sldId id="350" r:id="rId4"/>
    <p:sldId id="279" r:id="rId5"/>
    <p:sldId id="288" r:id="rId6"/>
    <p:sldId id="455" r:id="rId7"/>
    <p:sldId id="456" r:id="rId8"/>
    <p:sldId id="457" r:id="rId9"/>
    <p:sldId id="458" r:id="rId10"/>
    <p:sldId id="459" r:id="rId11"/>
    <p:sldId id="460" r:id="rId12"/>
    <p:sldId id="462" r:id="rId13"/>
    <p:sldId id="463" r:id="rId14"/>
    <p:sldId id="464" r:id="rId15"/>
    <p:sldId id="465" r:id="rId16"/>
    <p:sldId id="466" r:id="rId17"/>
    <p:sldId id="467" r:id="rId18"/>
    <p:sldId id="468" r:id="rId19"/>
    <p:sldId id="469" r:id="rId20"/>
    <p:sldId id="471" r:id="rId21"/>
    <p:sldId id="472" r:id="rId22"/>
    <p:sldId id="473" r:id="rId23"/>
    <p:sldId id="474" r:id="rId24"/>
    <p:sldId id="475" r:id="rId25"/>
    <p:sldId id="476" r:id="rId26"/>
    <p:sldId id="477" r:id="rId27"/>
    <p:sldId id="478" r:id="rId28"/>
    <p:sldId id="479" r:id="rId29"/>
    <p:sldId id="480" r:id="rId30"/>
    <p:sldId id="481" r:id="rId31"/>
    <p:sldId id="482" r:id="rId32"/>
    <p:sldId id="483" r:id="rId33"/>
    <p:sldId id="484" r:id="rId34"/>
    <p:sldId id="485" r:id="rId35"/>
    <p:sldId id="486" r:id="rId36"/>
    <p:sldId id="487" r:id="rId37"/>
    <p:sldId id="488" r:id="rId38"/>
    <p:sldId id="489" r:id="rId39"/>
    <p:sldId id="490" r:id="rId40"/>
    <p:sldId id="491" r:id="rId41"/>
    <p:sldId id="492" r:id="rId42"/>
    <p:sldId id="493" r:id="rId43"/>
    <p:sldId id="494" r:id="rId44"/>
    <p:sldId id="495" r:id="rId45"/>
    <p:sldId id="496" r:id="rId46"/>
    <p:sldId id="320" r:id="rId47"/>
    <p:sldId id="276" r:id="rId48"/>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831954-CC1A-4B5E-9E81-76F3743E1D92}" v="308" dt="2023-03-28T18:05:01.106"/>
    <p1510:client id="{B8B49C51-90F8-4382-871E-E4A4D76053C5}" v="1" dt="2023-03-28T19:10:01.3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238FA7E7-13A2-47BF-9C4E-923589CE05EB}" type="datetimeFigureOut">
              <a:rPr lang="ar-SA" smtClean="0"/>
              <a:t>24/01/1445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9ABE2794-5007-48D6-9685-9FC52AAA9554}" type="slidenum">
              <a:rPr lang="ar-SA" smtClean="0"/>
              <a:t>‹#›</a:t>
            </a:fld>
            <a:endParaRPr lang="ar-SA"/>
          </a:p>
        </p:txBody>
      </p:sp>
    </p:spTree>
    <p:extLst>
      <p:ext uri="{BB962C8B-B14F-4D97-AF65-F5344CB8AC3E}">
        <p14:creationId xmlns:p14="http://schemas.microsoft.com/office/powerpoint/2010/main" val="37413984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dirty="0"/>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12775142-61EA-4CAE-98C4-14A86444C5D3}" type="slidenum">
              <a:rPr lang="en-US" smtClean="0"/>
              <a:t>3</a:t>
            </a:fld>
            <a:endParaRPr lang="en-US" dirty="0"/>
          </a:p>
        </p:txBody>
      </p:sp>
    </p:spTree>
    <p:extLst>
      <p:ext uri="{BB962C8B-B14F-4D97-AF65-F5344CB8AC3E}">
        <p14:creationId xmlns:p14="http://schemas.microsoft.com/office/powerpoint/2010/main" val="1976196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47</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854D40-8187-4850-E024-5A29720C454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5EE62966-D1BC-B777-3BF3-A0BAC51D4F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F0C649D7-F23C-EF91-91D0-B10445AC3BA6}"/>
              </a:ext>
            </a:extLst>
          </p:cNvPr>
          <p:cNvSpPr>
            <a:spLocks noGrp="1"/>
          </p:cNvSpPr>
          <p:nvPr>
            <p:ph type="dt" sz="half" idx="10"/>
          </p:nvPr>
        </p:nvSpPr>
        <p:spPr/>
        <p:txBody>
          <a:bodyPr/>
          <a:lstStyle/>
          <a:p>
            <a:fld id="{4FE3D5A9-FFE1-4A8B-B80E-07C3609D0F01}" type="datetimeFigureOut">
              <a:rPr lang="ar-SA" smtClean="0"/>
              <a:t>24/01/1445</a:t>
            </a:fld>
            <a:endParaRPr lang="ar-SA"/>
          </a:p>
        </p:txBody>
      </p:sp>
      <p:sp>
        <p:nvSpPr>
          <p:cNvPr id="5" name="Footer Placeholder 4">
            <a:extLst>
              <a:ext uri="{FF2B5EF4-FFF2-40B4-BE49-F238E27FC236}">
                <a16:creationId xmlns:a16="http://schemas.microsoft.com/office/drawing/2014/main" id="{ECBB88CA-9801-C9CF-9977-6CE87B92381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9C5022-2286-E9A2-F0DF-9A451481B978}"/>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2928862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C7772-E71F-F221-FFF6-EBB740C5ACB5}"/>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5C5167D-C694-C330-A690-234A360B7A8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C3BDEB02-FB6B-54A6-F386-B4FBCF09FDAD}"/>
              </a:ext>
            </a:extLst>
          </p:cNvPr>
          <p:cNvSpPr>
            <a:spLocks noGrp="1"/>
          </p:cNvSpPr>
          <p:nvPr>
            <p:ph type="dt" sz="half" idx="10"/>
          </p:nvPr>
        </p:nvSpPr>
        <p:spPr/>
        <p:txBody>
          <a:bodyPr/>
          <a:lstStyle/>
          <a:p>
            <a:fld id="{4FE3D5A9-FFE1-4A8B-B80E-07C3609D0F01}" type="datetimeFigureOut">
              <a:rPr lang="ar-SA" smtClean="0"/>
              <a:t>24/01/1445</a:t>
            </a:fld>
            <a:endParaRPr lang="ar-SA"/>
          </a:p>
        </p:txBody>
      </p:sp>
      <p:sp>
        <p:nvSpPr>
          <p:cNvPr id="5" name="Footer Placeholder 4">
            <a:extLst>
              <a:ext uri="{FF2B5EF4-FFF2-40B4-BE49-F238E27FC236}">
                <a16:creationId xmlns:a16="http://schemas.microsoft.com/office/drawing/2014/main" id="{3D332766-8715-B91A-1980-F0B4084F1A5A}"/>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1A14595-0E0B-659F-1DAF-7E95E9F64E67}"/>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2616181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D8AAB-4DF0-3F5A-A162-316250EC0AC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6DFDAB7-909F-7705-10F0-F99AF327B97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BF44A07-A8A6-0F29-4200-D510583FA4F5}"/>
              </a:ext>
            </a:extLst>
          </p:cNvPr>
          <p:cNvSpPr>
            <a:spLocks noGrp="1"/>
          </p:cNvSpPr>
          <p:nvPr>
            <p:ph type="dt" sz="half" idx="10"/>
          </p:nvPr>
        </p:nvSpPr>
        <p:spPr/>
        <p:txBody>
          <a:bodyPr/>
          <a:lstStyle/>
          <a:p>
            <a:fld id="{4FE3D5A9-FFE1-4A8B-B80E-07C3609D0F01}" type="datetimeFigureOut">
              <a:rPr lang="ar-SA" smtClean="0"/>
              <a:t>24/01/1445</a:t>
            </a:fld>
            <a:endParaRPr lang="ar-SA"/>
          </a:p>
        </p:txBody>
      </p:sp>
      <p:sp>
        <p:nvSpPr>
          <p:cNvPr id="5" name="Footer Placeholder 4">
            <a:extLst>
              <a:ext uri="{FF2B5EF4-FFF2-40B4-BE49-F238E27FC236}">
                <a16:creationId xmlns:a16="http://schemas.microsoft.com/office/drawing/2014/main" id="{77755E22-107E-9459-0FDB-DDEFDC428BF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908EDB0-8B8E-731E-F5B6-BB1B961A0FCB}"/>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20969934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4A62F-D31F-D9DA-5085-CCD5524BCE32}"/>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51AB0466-7337-F3BA-0EF8-981EA73F773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F0683C48-CFD1-096D-629F-DD342D28858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C4CA1B87-E232-6040-51FB-FFCA0E46D3AB}"/>
              </a:ext>
            </a:extLst>
          </p:cNvPr>
          <p:cNvSpPr>
            <a:spLocks noGrp="1"/>
          </p:cNvSpPr>
          <p:nvPr>
            <p:ph type="dt" sz="half" idx="10"/>
          </p:nvPr>
        </p:nvSpPr>
        <p:spPr/>
        <p:txBody>
          <a:bodyPr/>
          <a:lstStyle/>
          <a:p>
            <a:fld id="{4FE3D5A9-FFE1-4A8B-B80E-07C3609D0F01}" type="datetimeFigureOut">
              <a:rPr lang="ar-SA" smtClean="0"/>
              <a:t>24/01/1445</a:t>
            </a:fld>
            <a:endParaRPr lang="ar-SA"/>
          </a:p>
        </p:txBody>
      </p:sp>
      <p:sp>
        <p:nvSpPr>
          <p:cNvPr id="6" name="Footer Placeholder 5">
            <a:extLst>
              <a:ext uri="{FF2B5EF4-FFF2-40B4-BE49-F238E27FC236}">
                <a16:creationId xmlns:a16="http://schemas.microsoft.com/office/drawing/2014/main" id="{FD31CD63-4279-4158-95DF-1723811C3D3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E7DEC6C7-4287-839E-C3FF-EACB4C8F4B20}"/>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17715586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16F0D-F563-A2D7-9A97-9696C8DCCD76}"/>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3E504280-81E4-4BC6-6B4F-90DB843811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ADA5D42-8402-673E-1C32-091D32C4B08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A0F5C96B-4C43-764A-B3D4-F22854FEC1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C6920D8-636F-FDAE-E483-00144DBBEB6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CE724CAE-4254-D5D0-D847-4C228296F5A1}"/>
              </a:ext>
            </a:extLst>
          </p:cNvPr>
          <p:cNvSpPr>
            <a:spLocks noGrp="1"/>
          </p:cNvSpPr>
          <p:nvPr>
            <p:ph type="dt" sz="half" idx="10"/>
          </p:nvPr>
        </p:nvSpPr>
        <p:spPr/>
        <p:txBody>
          <a:bodyPr/>
          <a:lstStyle/>
          <a:p>
            <a:fld id="{4FE3D5A9-FFE1-4A8B-B80E-07C3609D0F01}" type="datetimeFigureOut">
              <a:rPr lang="ar-SA" smtClean="0"/>
              <a:t>24/01/1445</a:t>
            </a:fld>
            <a:endParaRPr lang="ar-SA"/>
          </a:p>
        </p:txBody>
      </p:sp>
      <p:sp>
        <p:nvSpPr>
          <p:cNvPr id="8" name="Footer Placeholder 7">
            <a:extLst>
              <a:ext uri="{FF2B5EF4-FFF2-40B4-BE49-F238E27FC236}">
                <a16:creationId xmlns:a16="http://schemas.microsoft.com/office/drawing/2014/main" id="{9B6FB4F0-426E-0ACB-B1CD-870199D7B978}"/>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B10780CA-D0AF-456A-FE92-043A9AEF4C21}"/>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1307871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F821C-222D-713F-8F9E-79E0FC5037E7}"/>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9874A920-F724-227D-07F1-5743E354FFE1}"/>
              </a:ext>
            </a:extLst>
          </p:cNvPr>
          <p:cNvSpPr>
            <a:spLocks noGrp="1"/>
          </p:cNvSpPr>
          <p:nvPr>
            <p:ph type="dt" sz="half" idx="10"/>
          </p:nvPr>
        </p:nvSpPr>
        <p:spPr/>
        <p:txBody>
          <a:bodyPr/>
          <a:lstStyle/>
          <a:p>
            <a:fld id="{4FE3D5A9-FFE1-4A8B-B80E-07C3609D0F01}" type="datetimeFigureOut">
              <a:rPr lang="ar-SA" smtClean="0"/>
              <a:t>24/01/1445</a:t>
            </a:fld>
            <a:endParaRPr lang="ar-SA"/>
          </a:p>
        </p:txBody>
      </p:sp>
      <p:sp>
        <p:nvSpPr>
          <p:cNvPr id="4" name="Footer Placeholder 3">
            <a:extLst>
              <a:ext uri="{FF2B5EF4-FFF2-40B4-BE49-F238E27FC236}">
                <a16:creationId xmlns:a16="http://schemas.microsoft.com/office/drawing/2014/main" id="{B0EDB42D-EEA0-0C79-C69B-E46FDE24364D}"/>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6B9B2836-D4B5-5C9E-2DDD-F7FC14185D1D}"/>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1063299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A4AE034-249D-F69A-D0B5-0B3260349941}"/>
              </a:ext>
            </a:extLst>
          </p:cNvPr>
          <p:cNvSpPr>
            <a:spLocks noGrp="1"/>
          </p:cNvSpPr>
          <p:nvPr>
            <p:ph type="dt" sz="half" idx="10"/>
          </p:nvPr>
        </p:nvSpPr>
        <p:spPr/>
        <p:txBody>
          <a:bodyPr/>
          <a:lstStyle/>
          <a:p>
            <a:fld id="{4FE3D5A9-FFE1-4A8B-B80E-07C3609D0F01}" type="datetimeFigureOut">
              <a:rPr lang="ar-SA" smtClean="0"/>
              <a:t>24/01/1445</a:t>
            </a:fld>
            <a:endParaRPr lang="ar-SA"/>
          </a:p>
        </p:txBody>
      </p:sp>
      <p:sp>
        <p:nvSpPr>
          <p:cNvPr id="3" name="Footer Placeholder 2">
            <a:extLst>
              <a:ext uri="{FF2B5EF4-FFF2-40B4-BE49-F238E27FC236}">
                <a16:creationId xmlns:a16="http://schemas.microsoft.com/office/drawing/2014/main" id="{50E0B184-6DFC-A9AC-3B69-FE6534E8FB83}"/>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4C059F7B-9204-5774-0014-0CBA31B8EFC5}"/>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27969152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C52B3-89B7-FF65-97FA-E830E9B7EF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A598FF4-0E36-EFD5-E2D0-E1A897B5575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1239F56-23EF-6D8C-B141-77BAAAD496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0F56F42-D376-4D9A-3737-B3E9AAE3295C}"/>
              </a:ext>
            </a:extLst>
          </p:cNvPr>
          <p:cNvSpPr>
            <a:spLocks noGrp="1"/>
          </p:cNvSpPr>
          <p:nvPr>
            <p:ph type="dt" sz="half" idx="10"/>
          </p:nvPr>
        </p:nvSpPr>
        <p:spPr/>
        <p:txBody>
          <a:bodyPr/>
          <a:lstStyle/>
          <a:p>
            <a:fld id="{4FE3D5A9-FFE1-4A8B-B80E-07C3609D0F01}" type="datetimeFigureOut">
              <a:rPr lang="ar-SA" smtClean="0"/>
              <a:t>24/01/1445</a:t>
            </a:fld>
            <a:endParaRPr lang="ar-SA"/>
          </a:p>
        </p:txBody>
      </p:sp>
      <p:sp>
        <p:nvSpPr>
          <p:cNvPr id="6" name="Footer Placeholder 5">
            <a:extLst>
              <a:ext uri="{FF2B5EF4-FFF2-40B4-BE49-F238E27FC236}">
                <a16:creationId xmlns:a16="http://schemas.microsoft.com/office/drawing/2014/main" id="{AA27B587-B2EE-FC6F-B5FB-1C200134A67A}"/>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2FB41B6A-339A-E7FA-18EC-3FEC1C817E32}"/>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1509006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2FF9A-C9C8-F029-5982-5D66D546BAE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C6873BA-23D0-6904-3825-D050CBCF12E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6115162A-5010-58B0-F0A5-7CE405713A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A71F30-222C-389F-DAFF-C56096FF1146}"/>
              </a:ext>
            </a:extLst>
          </p:cNvPr>
          <p:cNvSpPr>
            <a:spLocks noGrp="1"/>
          </p:cNvSpPr>
          <p:nvPr>
            <p:ph type="dt" sz="half" idx="10"/>
          </p:nvPr>
        </p:nvSpPr>
        <p:spPr/>
        <p:txBody>
          <a:bodyPr/>
          <a:lstStyle/>
          <a:p>
            <a:fld id="{4FE3D5A9-FFE1-4A8B-B80E-07C3609D0F01}" type="datetimeFigureOut">
              <a:rPr lang="ar-SA" smtClean="0"/>
              <a:t>24/01/1445</a:t>
            </a:fld>
            <a:endParaRPr lang="ar-SA"/>
          </a:p>
        </p:txBody>
      </p:sp>
      <p:sp>
        <p:nvSpPr>
          <p:cNvPr id="6" name="Footer Placeholder 5">
            <a:extLst>
              <a:ext uri="{FF2B5EF4-FFF2-40B4-BE49-F238E27FC236}">
                <a16:creationId xmlns:a16="http://schemas.microsoft.com/office/drawing/2014/main" id="{A5EDC081-D589-FB17-0707-841370ECB1BD}"/>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8F4F4E2A-9C85-CD98-01DA-832BBC7BCB6A}"/>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27490772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17F83-AF31-FDA1-BAC8-90C1CC4B2D28}"/>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E1C13CF-47A5-6192-B3D4-F8E7920B88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DB13E9FB-9387-7370-164F-1A254CB85883}"/>
              </a:ext>
            </a:extLst>
          </p:cNvPr>
          <p:cNvSpPr>
            <a:spLocks noGrp="1"/>
          </p:cNvSpPr>
          <p:nvPr>
            <p:ph type="dt" sz="half" idx="10"/>
          </p:nvPr>
        </p:nvSpPr>
        <p:spPr/>
        <p:txBody>
          <a:bodyPr/>
          <a:lstStyle/>
          <a:p>
            <a:fld id="{4FE3D5A9-FFE1-4A8B-B80E-07C3609D0F01}" type="datetimeFigureOut">
              <a:rPr lang="ar-SA" smtClean="0"/>
              <a:t>24/01/1445</a:t>
            </a:fld>
            <a:endParaRPr lang="ar-SA"/>
          </a:p>
        </p:txBody>
      </p:sp>
      <p:sp>
        <p:nvSpPr>
          <p:cNvPr id="5" name="Footer Placeholder 4">
            <a:extLst>
              <a:ext uri="{FF2B5EF4-FFF2-40B4-BE49-F238E27FC236}">
                <a16:creationId xmlns:a16="http://schemas.microsoft.com/office/drawing/2014/main" id="{4D1F5816-0E1B-D38B-AF19-B01E90BC1C97}"/>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014B12C0-260F-28E1-E292-40B9C650F70F}"/>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38766389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8D014B-457A-7B9B-DE5C-AC7D7EF7369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CB9E6508-53A9-ABC0-65F7-8F69DCAD81B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80E0AFAD-D231-2BD5-8AEA-4345820B1E49}"/>
              </a:ext>
            </a:extLst>
          </p:cNvPr>
          <p:cNvSpPr>
            <a:spLocks noGrp="1"/>
          </p:cNvSpPr>
          <p:nvPr>
            <p:ph type="dt" sz="half" idx="10"/>
          </p:nvPr>
        </p:nvSpPr>
        <p:spPr/>
        <p:txBody>
          <a:bodyPr/>
          <a:lstStyle/>
          <a:p>
            <a:fld id="{4FE3D5A9-FFE1-4A8B-B80E-07C3609D0F01}" type="datetimeFigureOut">
              <a:rPr lang="ar-SA" smtClean="0"/>
              <a:t>24/01/1445</a:t>
            </a:fld>
            <a:endParaRPr lang="ar-SA"/>
          </a:p>
        </p:txBody>
      </p:sp>
      <p:sp>
        <p:nvSpPr>
          <p:cNvPr id="5" name="Footer Placeholder 4">
            <a:extLst>
              <a:ext uri="{FF2B5EF4-FFF2-40B4-BE49-F238E27FC236}">
                <a16:creationId xmlns:a16="http://schemas.microsoft.com/office/drawing/2014/main" id="{43C9CD5D-6D9F-72A5-B912-F2DA89CBA6A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335A3CF7-5571-23D8-00DC-FEF18CECB906}"/>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1111883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FFFB49-94D2-3ABE-4BE5-FCF5E92674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1E0DC52-4ACC-978B-AC19-B3629667711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10E03D60-E022-F2FE-3141-32D72B1A9E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E3D5A9-FFE1-4A8B-B80E-07C3609D0F01}" type="datetimeFigureOut">
              <a:rPr lang="ar-SA" smtClean="0"/>
              <a:t>24/01/1445</a:t>
            </a:fld>
            <a:endParaRPr lang="ar-SA"/>
          </a:p>
        </p:txBody>
      </p:sp>
      <p:sp>
        <p:nvSpPr>
          <p:cNvPr id="5" name="Footer Placeholder 4">
            <a:extLst>
              <a:ext uri="{FF2B5EF4-FFF2-40B4-BE49-F238E27FC236}">
                <a16:creationId xmlns:a16="http://schemas.microsoft.com/office/drawing/2014/main" id="{CA2B1DA3-515B-D1BC-A482-B5DE87C55B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EB25951B-3962-31A2-9A4A-EC5F0BAD9FF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F4424E-FCB5-49DF-86A0-02B70267002A}" type="slidenum">
              <a:rPr lang="ar-SA" smtClean="0"/>
              <a:t>‹#›</a:t>
            </a:fld>
            <a:endParaRPr lang="ar-SA"/>
          </a:p>
        </p:txBody>
      </p:sp>
    </p:spTree>
    <p:extLst>
      <p:ext uri="{BB962C8B-B14F-4D97-AF65-F5344CB8AC3E}">
        <p14:creationId xmlns:p14="http://schemas.microsoft.com/office/powerpoint/2010/main" val="3314872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notesSlide" Target="../notesSlides/notesSlide2.xml"/><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3.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4.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5.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6.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8.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1.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9.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0.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1.pn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2.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3.pn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4.pn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5.pn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6.pn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7.pn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8.pn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3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9.pn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0.png"/><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1.png"/><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3.pn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4.png"/><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5.pn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6.png"/><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7.png"/><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slideLayout" Target="../slideLayouts/slideLayout7.xml"/><Relationship Id="rId1" Type="http://schemas.openxmlformats.org/officeDocument/2006/relationships/tags" Target="../tags/tag4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6.png"/><Relationship Id="rId2" Type="http://schemas.openxmlformats.org/officeDocument/2006/relationships/slideLayout" Target="../slideLayouts/slideLayout7.xml"/><Relationship Id="rId1" Type="http://schemas.openxmlformats.org/officeDocument/2006/relationships/tags" Target="../tags/tag4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9.png"/><Relationship Id="rId2" Type="http://schemas.openxmlformats.org/officeDocument/2006/relationships/slideLayout" Target="../slideLayouts/slideLayout7.xml"/><Relationship Id="rId1" Type="http://schemas.openxmlformats.org/officeDocument/2006/relationships/tags" Target="../tags/tag4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4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50.png"/><Relationship Id="rId2" Type="http://schemas.openxmlformats.org/officeDocument/2006/relationships/slideLayout" Target="../slideLayouts/slideLayout7.xml"/><Relationship Id="rId1" Type="http://schemas.openxmlformats.org/officeDocument/2006/relationships/tags" Target="../tags/tag4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7.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112889" y="422122"/>
            <a:ext cx="6714451" cy="1972334"/>
          </a:xfrm>
          <a:prstGeom prst="rect">
            <a:avLst/>
          </a:prstGeom>
        </p:spPr>
      </p:pic>
      <p:pic>
        <p:nvPicPr>
          <p:cNvPr id="13" name="Picture 12"/>
          <p:cNvPicPr>
            <a:picLocks noChangeAspect="1"/>
          </p:cNvPicPr>
          <p:nvPr/>
        </p:nvPicPr>
        <p:blipFill>
          <a:blip r:embed="rId8"/>
          <a:stretch>
            <a:fillRect/>
          </a:stretch>
        </p:blipFill>
        <p:spPr>
          <a:xfrm>
            <a:off x="6316812" y="3523256"/>
            <a:ext cx="5882401" cy="1034667"/>
          </a:xfrm>
          <a:prstGeom prst="rect">
            <a:avLst/>
          </a:prstGeom>
        </p:spPr>
      </p:pic>
      <p:sp>
        <p:nvSpPr>
          <p:cNvPr id="14" name="TextBox 13"/>
          <p:cNvSpPr txBox="1"/>
          <p:nvPr/>
        </p:nvSpPr>
        <p:spPr>
          <a:xfrm>
            <a:off x="31849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7157773" y="357062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spTree>
    <p:custDataLst>
      <p:tags r:id="rId1"/>
    </p:custDataLst>
    <p:extLst>
      <p:ext uri="{BB962C8B-B14F-4D97-AF65-F5344CB8AC3E}">
        <p14:creationId xmlns:p14="http://schemas.microsoft.com/office/powerpoint/2010/main" val="258683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2292" y="-160056"/>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596130"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05- LECTURE 9</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64523"/>
            <a:ext cx="8526726" cy="1034667"/>
          </a:xfrm>
          <a:prstGeom prst="rect">
            <a:avLst/>
          </a:prstGeom>
        </p:spPr>
      </p:pic>
      <p:sp>
        <p:nvSpPr>
          <p:cNvPr id="16" name="TextBox 15"/>
          <p:cNvSpPr txBox="1"/>
          <p:nvPr/>
        </p:nvSpPr>
        <p:spPr>
          <a:xfrm>
            <a:off x="3712908" y="5525720"/>
            <a:ext cx="8223455" cy="477054"/>
          </a:xfrm>
          <a:prstGeom prst="rect">
            <a:avLst/>
          </a:prstGeom>
          <a:noFill/>
        </p:spPr>
        <p:txBody>
          <a:bodyPr wrap="square" rtlCol="0">
            <a:spAutoFit/>
          </a:bodyPr>
          <a:lstStyle/>
          <a:p>
            <a:r>
              <a:rPr lang="en-GB" sz="25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Overview, Frameworks, Resources</a:t>
            </a:r>
          </a:p>
        </p:txBody>
      </p:sp>
    </p:spTree>
    <p:custDataLst>
      <p:tags r:id="rId1"/>
    </p:custDataLst>
    <p:extLst>
      <p:ext uri="{BB962C8B-B14F-4D97-AF65-F5344CB8AC3E}">
        <p14:creationId xmlns:p14="http://schemas.microsoft.com/office/powerpoint/2010/main" val="338321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83256" y="47264"/>
            <a:ext cx="11064641" cy="1690962"/>
          </a:xfrm>
          <a:prstGeom prst="rect">
            <a:avLst/>
          </a:prstGeom>
        </p:spPr>
      </p:pic>
      <p:sp>
        <p:nvSpPr>
          <p:cNvPr id="7" name="TextBox 6"/>
          <p:cNvSpPr txBox="1"/>
          <p:nvPr/>
        </p:nvSpPr>
        <p:spPr>
          <a:xfrm>
            <a:off x="5514392" y="599691"/>
            <a:ext cx="2556588"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Remember</a:t>
            </a:r>
            <a:endParaRPr lang="en-US" sz="36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96614" y="1669123"/>
            <a:ext cx="8204789" cy="3970318"/>
          </a:xfrm>
          <a:prstGeom prst="rect">
            <a:avLst/>
          </a:prstGeom>
        </p:spPr>
        <p:txBody>
          <a:bodyPr wrap="square">
            <a:spAutoFit/>
          </a:bodyPr>
          <a:lstStyle/>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Fake news on Social Media: the Impact on Society:</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What is Fake News?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Fake News Spread, and Social Media</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Contributors of fake news.</a:t>
            </a:r>
          </a:p>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Five types of misinformation:</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1- Satire.    2- False context.  3- Imposter content.</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4- Fabricated content.      5- Manipulated content.</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Examples of Fake news from Arabic Websites</a:t>
            </a:r>
          </a:p>
        </p:txBody>
      </p:sp>
      <p:pic>
        <p:nvPicPr>
          <p:cNvPr id="8" name="Picture 7">
            <a:extLst>
              <a:ext uri="{FF2B5EF4-FFF2-40B4-BE49-F238E27FC236}">
                <a16:creationId xmlns:a16="http://schemas.microsoft.com/office/drawing/2014/main" id="{17178466-69F0-8D51-3E72-B0C1E1E0C690}"/>
              </a:ext>
            </a:extLst>
          </p:cNvPr>
          <p:cNvPicPr>
            <a:picLocks noChangeAspect="1"/>
          </p:cNvPicPr>
          <p:nvPr/>
        </p:nvPicPr>
        <p:blipFill>
          <a:blip r:embed="rId8"/>
          <a:stretch>
            <a:fillRect/>
          </a:stretch>
        </p:blipFill>
        <p:spPr>
          <a:xfrm>
            <a:off x="9124334" y="2340077"/>
            <a:ext cx="2499544" cy="2310580"/>
          </a:xfrm>
          <a:prstGeom prst="rect">
            <a:avLst/>
          </a:prstGeom>
        </p:spPr>
      </p:pic>
    </p:spTree>
    <p:custDataLst>
      <p:tags r:id="rId1"/>
    </p:custDataLst>
    <p:extLst>
      <p:ext uri="{BB962C8B-B14F-4D97-AF65-F5344CB8AC3E}">
        <p14:creationId xmlns:p14="http://schemas.microsoft.com/office/powerpoint/2010/main" val="29892809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3842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710580" y="1957758"/>
            <a:ext cx="8276253" cy="3539430"/>
          </a:xfrm>
          <a:prstGeom prst="rect">
            <a:avLst/>
          </a:prstGeom>
        </p:spPr>
        <p:txBody>
          <a:bodyPr wrap="square">
            <a:spAutoFit/>
          </a:bodyPr>
          <a:lstStyle/>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Digital media ethics: an overview</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 revolution in ethics.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Tensions on two levels.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What would an integrated ethics look like?</a:t>
            </a:r>
          </a:p>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Difficult questions for digital media ethics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Who is a journalist?</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What is journalism?</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Ethical guidelines for online journalism</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67E112E-0CCD-4B1B-4830-FCD7A7DA2D5E}"/>
              </a:ext>
            </a:extLst>
          </p:cNvPr>
          <p:cNvPicPr>
            <a:picLocks noChangeAspect="1"/>
          </p:cNvPicPr>
          <p:nvPr/>
        </p:nvPicPr>
        <p:blipFill>
          <a:blip r:embed="rId7"/>
          <a:stretch>
            <a:fillRect/>
          </a:stretch>
        </p:blipFill>
        <p:spPr>
          <a:xfrm>
            <a:off x="8288594" y="1957758"/>
            <a:ext cx="3382297" cy="3521709"/>
          </a:xfrm>
          <a:prstGeom prst="rect">
            <a:avLst/>
          </a:prstGeom>
        </p:spPr>
      </p:pic>
    </p:spTree>
    <p:custDataLst>
      <p:tags r:id="rId1"/>
    </p:custDataLst>
    <p:extLst>
      <p:ext uri="{BB962C8B-B14F-4D97-AF65-F5344CB8AC3E}">
        <p14:creationId xmlns:p14="http://schemas.microsoft.com/office/powerpoint/2010/main" val="3639395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05 – LECTURE 9</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433796"/>
            <a:ext cx="7812642" cy="885055"/>
          </a:xfrm>
          <a:prstGeom prst="rect">
            <a:avLst/>
          </a:prstGeom>
        </p:spPr>
      </p:pic>
      <p:sp>
        <p:nvSpPr>
          <p:cNvPr id="16" name="TextBox 15"/>
          <p:cNvSpPr txBox="1"/>
          <p:nvPr/>
        </p:nvSpPr>
        <p:spPr>
          <a:xfrm>
            <a:off x="4776462" y="5602699"/>
            <a:ext cx="5832541"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Tree>
    <p:custDataLst>
      <p:tags r:id="rId1"/>
    </p:custDataLst>
    <p:extLst>
      <p:ext uri="{BB962C8B-B14F-4D97-AF65-F5344CB8AC3E}">
        <p14:creationId xmlns:p14="http://schemas.microsoft.com/office/powerpoint/2010/main" val="1588500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3881534" y="2045740"/>
            <a:ext cx="7903030"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Digital media ethics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deals with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distinct ethical problems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practices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norms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digital news media</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Digital news media</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includes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baseline="30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online 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baseline="30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2</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blogging</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baseline="30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3</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digital photojournalism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baseline="30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4</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 journalism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b="1" baseline="30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5</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media</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 includes questions about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how</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 journalism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should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media</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research</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publish</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stories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well as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how</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text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images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provided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893700" y="1569068"/>
            <a:ext cx="3415002"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A revolution in ethics</a:t>
            </a:r>
          </a:p>
        </p:txBody>
      </p:sp>
      <p:pic>
        <p:nvPicPr>
          <p:cNvPr id="11" name="Picture 10">
            <a:extLst>
              <a:ext uri="{FF2B5EF4-FFF2-40B4-BE49-F238E27FC236}">
                <a16:creationId xmlns:a16="http://schemas.microsoft.com/office/drawing/2014/main" id="{4F6531FF-283C-3079-338B-70B03F149182}"/>
              </a:ext>
            </a:extLst>
          </p:cNvPr>
          <p:cNvPicPr>
            <a:picLocks noChangeAspect="1"/>
          </p:cNvPicPr>
          <p:nvPr/>
        </p:nvPicPr>
        <p:blipFill>
          <a:blip r:embed="rId7"/>
          <a:stretch>
            <a:fillRect/>
          </a:stretch>
        </p:blipFill>
        <p:spPr>
          <a:xfrm>
            <a:off x="790595" y="2432960"/>
            <a:ext cx="2634343" cy="2952802"/>
          </a:xfrm>
          <a:prstGeom prst="rect">
            <a:avLst/>
          </a:prstGeom>
        </p:spPr>
      </p:pic>
    </p:spTree>
    <p:custDataLst>
      <p:tags r:id="rId1"/>
    </p:custDataLst>
    <p:extLst>
      <p:ext uri="{BB962C8B-B14F-4D97-AF65-F5344CB8AC3E}">
        <p14:creationId xmlns:p14="http://schemas.microsoft.com/office/powerpoint/2010/main" val="3729631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578497" y="2256721"/>
            <a:ext cx="7903030"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media revolution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transforming</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fundamentally and irrevocably, the nature of journalism and its ethics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means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publish</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NOW</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the hands of citizens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while the internet encourages new forms of journalism that are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interactive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immediate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893700" y="1569068"/>
            <a:ext cx="3415002"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A revolution in ethics</a:t>
            </a:r>
          </a:p>
        </p:txBody>
      </p:sp>
      <p:pic>
        <p:nvPicPr>
          <p:cNvPr id="11" name="Picture 10">
            <a:extLst>
              <a:ext uri="{FF2B5EF4-FFF2-40B4-BE49-F238E27FC236}">
                <a16:creationId xmlns:a16="http://schemas.microsoft.com/office/drawing/2014/main" id="{B6041547-7395-5A63-8312-00DA4FB1FBC4}"/>
              </a:ext>
            </a:extLst>
          </p:cNvPr>
          <p:cNvPicPr>
            <a:picLocks noChangeAspect="1"/>
          </p:cNvPicPr>
          <p:nvPr/>
        </p:nvPicPr>
        <p:blipFill rotWithShape="1">
          <a:blip r:embed="rId7"/>
          <a:srcRect l="16528" t="13135" r="17361" b="11054"/>
          <a:stretch/>
        </p:blipFill>
        <p:spPr>
          <a:xfrm>
            <a:off x="9114503" y="2585968"/>
            <a:ext cx="2498999" cy="2476828"/>
          </a:xfrm>
          <a:prstGeom prst="rect">
            <a:avLst/>
          </a:prstGeom>
        </p:spPr>
      </p:pic>
    </p:spTree>
    <p:custDataLst>
      <p:tags r:id="rId1"/>
    </p:custDataLst>
    <p:extLst>
      <p:ext uri="{BB962C8B-B14F-4D97-AF65-F5344CB8AC3E}">
        <p14:creationId xmlns:p14="http://schemas.microsoft.com/office/powerpoint/2010/main" val="41815610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42199"/>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3778903" y="2545978"/>
            <a:ext cx="7903030" cy="246131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Our media ecology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chaotic landscape</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evolving at a furious pace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 journalists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share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journalistic sphere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with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tweeters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bloggers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 journalists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media users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893700" y="1569068"/>
            <a:ext cx="3415002"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A revolution in ethics</a:t>
            </a:r>
          </a:p>
        </p:txBody>
      </p:sp>
      <p:pic>
        <p:nvPicPr>
          <p:cNvPr id="11" name="Picture 10">
            <a:extLst>
              <a:ext uri="{FF2B5EF4-FFF2-40B4-BE49-F238E27FC236}">
                <a16:creationId xmlns:a16="http://schemas.microsoft.com/office/drawing/2014/main" id="{090F8467-0047-6458-2225-A4235983FDC2}"/>
              </a:ext>
            </a:extLst>
          </p:cNvPr>
          <p:cNvPicPr>
            <a:picLocks noChangeAspect="1"/>
          </p:cNvPicPr>
          <p:nvPr/>
        </p:nvPicPr>
        <p:blipFill>
          <a:blip r:embed="rId7"/>
          <a:stretch>
            <a:fillRect/>
          </a:stretch>
        </p:blipFill>
        <p:spPr>
          <a:xfrm>
            <a:off x="747252" y="2425315"/>
            <a:ext cx="2512776" cy="246131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3988069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578497" y="2256721"/>
            <a:ext cx="7903030"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Amid every revolution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possibilities</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emerge while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old practices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are threatened.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Today is no exception.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economics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struggles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audiences migrate online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Shrinkage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newsrooms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creates concern for the future of 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Yet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these fears also prompt experiments in 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such as non-profit </a:t>
            </a:r>
            <a:r>
              <a:rPr lang="en-GB" b="1" dirty="0" err="1">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centers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investigative journalism.</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893700" y="1569068"/>
            <a:ext cx="3415002"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A revolution in ethics</a:t>
            </a:r>
          </a:p>
        </p:txBody>
      </p:sp>
      <p:pic>
        <p:nvPicPr>
          <p:cNvPr id="11" name="Picture 10">
            <a:extLst>
              <a:ext uri="{FF2B5EF4-FFF2-40B4-BE49-F238E27FC236}">
                <a16:creationId xmlns:a16="http://schemas.microsoft.com/office/drawing/2014/main" id="{214AA0FE-4967-F184-1939-0562EDFD6B7D}"/>
              </a:ext>
            </a:extLst>
          </p:cNvPr>
          <p:cNvPicPr>
            <a:picLocks noChangeAspect="1"/>
          </p:cNvPicPr>
          <p:nvPr/>
        </p:nvPicPr>
        <p:blipFill>
          <a:blip r:embed="rId7"/>
          <a:stretch>
            <a:fillRect/>
          </a:stretch>
        </p:blipFill>
        <p:spPr>
          <a:xfrm>
            <a:off x="8839200" y="2556585"/>
            <a:ext cx="2774303" cy="283651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34216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3816225" y="2065905"/>
            <a:ext cx="7903030"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central question</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to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what extent existing media ethics is suitable for today’s and tomorrow’s news media that 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immediate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interactive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always 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journalism of amateurs and professionals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of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principles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were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developed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over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past century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originating in the construction of professional, objective ethics for mass commercial newspapers in the late 19th century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893700" y="1569068"/>
            <a:ext cx="3415002"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A revolution in ethics</a:t>
            </a:r>
          </a:p>
        </p:txBody>
      </p:sp>
      <p:pic>
        <p:nvPicPr>
          <p:cNvPr id="11" name="Picture 10">
            <a:extLst>
              <a:ext uri="{FF2B5EF4-FFF2-40B4-BE49-F238E27FC236}">
                <a16:creationId xmlns:a16="http://schemas.microsoft.com/office/drawing/2014/main" id="{0119618E-0426-7B3D-12FD-0AEE146C43CB}"/>
              </a:ext>
            </a:extLst>
          </p:cNvPr>
          <p:cNvPicPr>
            <a:picLocks noChangeAspect="1"/>
          </p:cNvPicPr>
          <p:nvPr/>
        </p:nvPicPr>
        <p:blipFill>
          <a:blip r:embed="rId7"/>
          <a:stretch>
            <a:fillRect/>
          </a:stretch>
        </p:blipFill>
        <p:spPr>
          <a:xfrm>
            <a:off x="668592" y="2477198"/>
            <a:ext cx="2843373" cy="281255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9496165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578497" y="1991255"/>
            <a:ext cx="7903030"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 are moving towards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mixed news media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 media citizen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 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across many media platforms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new mixed news media requires a new  mixed media ethics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guidelines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apply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amateur</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whether they blog, Tweet, broadcast or write for newspapers.</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ethics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needs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be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rethought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reinvented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of today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not of yesterday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893700" y="1569068"/>
            <a:ext cx="3415002"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A revolution in ethics</a:t>
            </a:r>
          </a:p>
        </p:txBody>
      </p:sp>
      <p:pic>
        <p:nvPicPr>
          <p:cNvPr id="11" name="Picture 10">
            <a:extLst>
              <a:ext uri="{FF2B5EF4-FFF2-40B4-BE49-F238E27FC236}">
                <a16:creationId xmlns:a16="http://schemas.microsoft.com/office/drawing/2014/main" id="{E2BD46DC-F425-BFD1-DF4F-7599AB88F580}"/>
              </a:ext>
            </a:extLst>
          </p:cNvPr>
          <p:cNvPicPr>
            <a:picLocks noChangeAspect="1"/>
          </p:cNvPicPr>
          <p:nvPr/>
        </p:nvPicPr>
        <p:blipFill>
          <a:blip r:embed="rId7"/>
          <a:stretch>
            <a:fillRect/>
          </a:stretch>
        </p:blipFill>
        <p:spPr>
          <a:xfrm>
            <a:off x="8949073" y="2428567"/>
            <a:ext cx="2684093" cy="287019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8651237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284376" y="2434012"/>
            <a:ext cx="8434875" cy="3152401"/>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changes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challenge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foundations of media ethics. The challenge runs deeper than debates about one or another principle, such as objectivity.</a:t>
            </a:r>
            <a:endParaRPr lang="en-GB" sz="17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lnSpc>
                <a:spcPct val="200000"/>
              </a:lnSpc>
            </a:pPr>
            <a:r>
              <a:rPr lang="en-GB" sz="17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challenge is greater than specific problems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such as how newsrooms can verify content from citizens. The revolution requires us to rethink assumptions. </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What can ethics mean for a profession that must provide instant news and analysis; where everyone with a modem is a publisher?</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Tensions on two levels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pic>
        <p:nvPicPr>
          <p:cNvPr id="7" name="Picture 6">
            <a:extLst>
              <a:ext uri="{FF2B5EF4-FFF2-40B4-BE49-F238E27FC236}">
                <a16:creationId xmlns:a16="http://schemas.microsoft.com/office/drawing/2014/main" id="{7B299627-C8A5-A252-7068-A83DC1BCA5EF}"/>
              </a:ext>
            </a:extLst>
          </p:cNvPr>
          <p:cNvPicPr>
            <a:picLocks noChangeAspect="1"/>
          </p:cNvPicPr>
          <p:nvPr/>
        </p:nvPicPr>
        <p:blipFill>
          <a:blip r:embed="rId7"/>
          <a:stretch>
            <a:fillRect/>
          </a:stretch>
        </p:blipFill>
        <p:spPr>
          <a:xfrm>
            <a:off x="648928" y="2792064"/>
            <a:ext cx="2282023" cy="246460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2679640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1721" y="5848366"/>
            <a:ext cx="922443" cy="81452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438534" y="2172744"/>
            <a:ext cx="8434875" cy="3618748"/>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media revolution has created ethical tensions on two levels:</a:t>
            </a:r>
          </a:p>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the first level</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is a tension between traditional journalism and online journalism</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culture of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traditional journalism</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its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values</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accuracy</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pre-publication verification</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balance</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impartiality</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gate-keeping</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accent4"/>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RUBS UP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against the culture of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online journalism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which emphasizes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immediacy</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transparency</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partiality</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non-professional</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journalists and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post-publication correction</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Tensions on two levels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pic>
        <p:nvPicPr>
          <p:cNvPr id="7" name="Picture 6">
            <a:extLst>
              <a:ext uri="{FF2B5EF4-FFF2-40B4-BE49-F238E27FC236}">
                <a16:creationId xmlns:a16="http://schemas.microsoft.com/office/drawing/2014/main" id="{42B8D7C2-FE17-F7E6-437F-D923259E6DEE}"/>
              </a:ext>
            </a:extLst>
          </p:cNvPr>
          <p:cNvPicPr>
            <a:picLocks noChangeAspect="1"/>
          </p:cNvPicPr>
          <p:nvPr/>
        </p:nvPicPr>
        <p:blipFill>
          <a:blip r:embed="rId7"/>
          <a:stretch>
            <a:fillRect/>
          </a:stretch>
        </p:blipFill>
        <p:spPr>
          <a:xfrm>
            <a:off x="9099547" y="2552770"/>
            <a:ext cx="2689326" cy="2381250"/>
          </a:xfrm>
          <a:prstGeom prst="rect">
            <a:avLst/>
          </a:prstGeom>
        </p:spPr>
      </p:pic>
    </p:spTree>
    <p:custDataLst>
      <p:tags r:id="rId1"/>
    </p:custDataLst>
    <p:extLst>
      <p:ext uri="{BB962C8B-B14F-4D97-AF65-F5344CB8AC3E}">
        <p14:creationId xmlns:p14="http://schemas.microsoft.com/office/powerpoint/2010/main" val="25572912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305040" y="2455993"/>
            <a:ext cx="8434875"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the second level</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is a tension between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parochial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journalism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If journalism has global impact, what are its global responsibilities?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Should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media ethics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reformulate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aims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norms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so as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guide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now global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reach</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impact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What would that look like?</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Tensions on two levels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pic>
        <p:nvPicPr>
          <p:cNvPr id="12" name="Picture 11">
            <a:extLst>
              <a:ext uri="{FF2B5EF4-FFF2-40B4-BE49-F238E27FC236}">
                <a16:creationId xmlns:a16="http://schemas.microsoft.com/office/drawing/2014/main" id="{85DC18E5-984A-D730-8E4F-22653B8DEB31}"/>
              </a:ext>
            </a:extLst>
          </p:cNvPr>
          <p:cNvPicPr>
            <a:picLocks noChangeAspect="1"/>
          </p:cNvPicPr>
          <p:nvPr/>
        </p:nvPicPr>
        <p:blipFill>
          <a:blip r:embed="rId7"/>
          <a:stretch>
            <a:fillRect/>
          </a:stretch>
        </p:blipFill>
        <p:spPr>
          <a:xfrm>
            <a:off x="393093" y="2880845"/>
            <a:ext cx="2694238" cy="2171159"/>
          </a:xfrm>
          <a:prstGeom prst="rect">
            <a:avLst/>
          </a:prstGeom>
        </p:spPr>
      </p:pic>
    </p:spTree>
    <p:custDataLst>
      <p:tags r:id="rId1"/>
    </p:custDataLst>
    <p:extLst>
      <p:ext uri="{BB962C8B-B14F-4D97-AF65-F5344CB8AC3E}">
        <p14:creationId xmlns:p14="http://schemas.microsoft.com/office/powerpoint/2010/main" val="16916778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438534" y="2403514"/>
            <a:ext cx="8434875"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challenge for today’s media ethics can be summarized by the question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Whither ethics in a world of multi-media, global journalism?</a:t>
            </a:r>
          </a:p>
          <a:p>
            <a:pPr algn="just">
              <a:lnSpc>
                <a:spcPct val="200000"/>
              </a:lnSpc>
            </a:pPr>
            <a:r>
              <a:rPr lang="en-GB"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Media ethics must do more than point out these tensions.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Theoretically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must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untangle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conflicts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between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values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must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decide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principles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should be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preserved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invented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Practically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should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provide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standards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guide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online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offline 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Tensions on two levels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pic>
        <p:nvPicPr>
          <p:cNvPr id="7" name="Picture 6">
            <a:extLst>
              <a:ext uri="{FF2B5EF4-FFF2-40B4-BE49-F238E27FC236}">
                <a16:creationId xmlns:a16="http://schemas.microsoft.com/office/drawing/2014/main" id="{3CE37F9B-28A5-C778-56B7-E4A35E778440}"/>
              </a:ext>
            </a:extLst>
          </p:cNvPr>
          <p:cNvPicPr>
            <a:picLocks noChangeAspect="1"/>
          </p:cNvPicPr>
          <p:nvPr/>
        </p:nvPicPr>
        <p:blipFill>
          <a:blip r:embed="rId7"/>
          <a:stretch>
            <a:fillRect/>
          </a:stretch>
        </p:blipFill>
        <p:spPr>
          <a:xfrm>
            <a:off x="8925692" y="2556701"/>
            <a:ext cx="2976716" cy="2947356"/>
          </a:xfrm>
          <a:prstGeom prst="rect">
            <a:avLst/>
          </a:prstGeom>
        </p:spPr>
      </p:pic>
    </p:spTree>
    <p:custDataLst>
      <p:tags r:id="rId1"/>
    </p:custDataLst>
    <p:extLst>
      <p:ext uri="{BB962C8B-B14F-4D97-AF65-F5344CB8AC3E}">
        <p14:creationId xmlns:p14="http://schemas.microsoft.com/office/powerpoint/2010/main" val="4520851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3965510" y="2256721"/>
            <a:ext cx="7903030" cy="3512372"/>
          </a:xfrm>
          <a:prstGeom prst="rect">
            <a:avLst/>
          </a:prstGeom>
          <a:noFill/>
        </p:spPr>
        <p:txBody>
          <a:bodyPr wrap="square" rtlCol="0">
            <a:spAutoFit/>
          </a:bodyPr>
          <a:lstStyle/>
          <a:p>
            <a:pPr algn="just">
              <a:lnSpc>
                <a:spcPct val="200000"/>
              </a:lnSpc>
            </a:pP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It will be the ethics of the integrated newsroom, a newsroom that practices layered journalism.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Layered journalism brings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together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different</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forms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different</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types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journalists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produce</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multi-media offering</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professional-styled</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analysis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combined</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 journalism </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interactive chat</a:t>
            </a: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9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8095538" y="-1900013"/>
            <a:ext cx="731543" cy="746138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5365095" y="1569068"/>
            <a:ext cx="6428792"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would an integrated ethics look like?</a:t>
            </a:r>
          </a:p>
        </p:txBody>
      </p:sp>
      <p:pic>
        <p:nvPicPr>
          <p:cNvPr id="11" name="Picture 10">
            <a:extLst>
              <a:ext uri="{FF2B5EF4-FFF2-40B4-BE49-F238E27FC236}">
                <a16:creationId xmlns:a16="http://schemas.microsoft.com/office/drawing/2014/main" id="{C7A2F5FD-147B-6173-FF66-462B6EF3BB68}"/>
              </a:ext>
            </a:extLst>
          </p:cNvPr>
          <p:cNvPicPr>
            <a:picLocks noChangeAspect="1"/>
          </p:cNvPicPr>
          <p:nvPr/>
        </p:nvPicPr>
        <p:blipFill>
          <a:blip r:embed="rId7"/>
          <a:stretch>
            <a:fillRect/>
          </a:stretch>
        </p:blipFill>
        <p:spPr>
          <a:xfrm>
            <a:off x="563390" y="2619871"/>
            <a:ext cx="3048000" cy="2551892"/>
          </a:xfrm>
          <a:prstGeom prst="rect">
            <a:avLst/>
          </a:prstGeom>
        </p:spPr>
      </p:pic>
    </p:spTree>
    <p:custDataLst>
      <p:tags r:id="rId1"/>
    </p:custDataLst>
    <p:extLst>
      <p:ext uri="{BB962C8B-B14F-4D97-AF65-F5344CB8AC3E}">
        <p14:creationId xmlns:p14="http://schemas.microsoft.com/office/powerpoint/2010/main" val="36809296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2219" y="5889521"/>
            <a:ext cx="831946" cy="81270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558278" y="1979054"/>
            <a:ext cx="8305803" cy="4097147"/>
          </a:xfrm>
          <a:prstGeom prst="rect">
            <a:avLst/>
          </a:prstGeom>
          <a:noFill/>
        </p:spPr>
        <p:txBody>
          <a:bodyPr wrap="square" rtlCol="0">
            <a:spAutoFit/>
          </a:bodyPr>
          <a:lstStyle/>
          <a:p>
            <a:pPr algn="just">
              <a:lnSpc>
                <a:spcPct val="200000"/>
              </a:lnSpc>
            </a:pP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newsroom will be layered vertically and horizontally.</a:t>
            </a:r>
          </a:p>
          <a:p>
            <a:pPr algn="just">
              <a:lnSpc>
                <a:spcPct val="200000"/>
              </a:lnSpc>
            </a:pP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Vertically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will be many layers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editorial positions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will be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 journalists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bloggers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newsroom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closely associated with the newsroom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Many contributors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will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work</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from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countries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around the world.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Some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will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write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some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will be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equivalent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paid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freelancers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others will be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regular</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commentators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8095538" y="-1900013"/>
            <a:ext cx="731543" cy="746138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5365095" y="1569068"/>
            <a:ext cx="6428792"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would an integrated ethics look like?</a:t>
            </a:r>
          </a:p>
        </p:txBody>
      </p:sp>
      <p:pic>
        <p:nvPicPr>
          <p:cNvPr id="11" name="Picture 10">
            <a:extLst>
              <a:ext uri="{FF2B5EF4-FFF2-40B4-BE49-F238E27FC236}">
                <a16:creationId xmlns:a16="http://schemas.microsoft.com/office/drawing/2014/main" id="{FF73D5A6-F713-17FA-F856-8D543CBD8036}"/>
              </a:ext>
            </a:extLst>
          </p:cNvPr>
          <p:cNvPicPr>
            <a:picLocks noChangeAspect="1"/>
          </p:cNvPicPr>
          <p:nvPr/>
        </p:nvPicPr>
        <p:blipFill rotWithShape="1">
          <a:blip r:embed="rId7"/>
          <a:srcRect b="7361"/>
          <a:stretch/>
        </p:blipFill>
        <p:spPr>
          <a:xfrm>
            <a:off x="9183593" y="2526008"/>
            <a:ext cx="2502142" cy="2567149"/>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1407256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30956" y="611638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3872215" y="2017747"/>
            <a:ext cx="7903030" cy="4097147"/>
          </a:xfrm>
          <a:prstGeom prst="rect">
            <a:avLst/>
          </a:prstGeom>
          <a:noFill/>
        </p:spPr>
        <p:txBody>
          <a:bodyPr wrap="square" rtlCol="0">
            <a:spAutoFit/>
          </a:bodyPr>
          <a:lstStyle/>
          <a:p>
            <a:pPr algn="just">
              <a:lnSpc>
                <a:spcPct val="200000"/>
              </a:lnSpc>
            </a:pP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addition, </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will be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different</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types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9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Some</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editors will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work</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these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journalists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while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other</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editors will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deal</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unsolicited</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images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text</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sent by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via email, web sites, and twitter</a:t>
            </a: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will be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community producers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charged with going out to </a:t>
            </a:r>
            <a:r>
              <a:rPr lang="en-GB" sz="1900" b="1" u="sng" dirty="0" err="1">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neighborhoods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help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produce</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their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own stories</a:t>
            </a: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9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8095538" y="-1900013"/>
            <a:ext cx="731543" cy="746138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5365095" y="1569068"/>
            <a:ext cx="6428792"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would an integrated ethics look like?</a:t>
            </a:r>
          </a:p>
        </p:txBody>
      </p:sp>
      <p:pic>
        <p:nvPicPr>
          <p:cNvPr id="11" name="Picture 10">
            <a:extLst>
              <a:ext uri="{FF2B5EF4-FFF2-40B4-BE49-F238E27FC236}">
                <a16:creationId xmlns:a16="http://schemas.microsoft.com/office/drawing/2014/main" id="{CCD69586-9249-B81B-D04A-6578DB706DD7}"/>
              </a:ext>
            </a:extLst>
          </p:cNvPr>
          <p:cNvPicPr>
            <a:picLocks noChangeAspect="1"/>
          </p:cNvPicPr>
          <p:nvPr/>
        </p:nvPicPr>
        <p:blipFill>
          <a:blip r:embed="rId7"/>
          <a:stretch>
            <a:fillRect/>
          </a:stretch>
        </p:blipFill>
        <p:spPr>
          <a:xfrm>
            <a:off x="653852" y="2351246"/>
            <a:ext cx="2816942" cy="2840186"/>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5946637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477188" y="2036391"/>
            <a:ext cx="7903030" cy="3815532"/>
          </a:xfrm>
          <a:prstGeom prst="rect">
            <a:avLst/>
          </a:prstGeom>
          <a:noFill/>
        </p:spPr>
        <p:txBody>
          <a:bodyPr wrap="square" rtlCol="0">
            <a:spAutoFit/>
          </a:bodyPr>
          <a:lstStyle/>
          <a:p>
            <a:pPr algn="just">
              <a:lnSpc>
                <a:spcPct val="200000"/>
              </a:lnSpc>
            </a:pP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Horizontally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future newsroom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will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layered</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terms of the kinds of journalism it produces, from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print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broadcast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sections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online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production </a:t>
            </a:r>
            <a:r>
              <a:rPr lang="en-GB" sz="2000" b="1" u="sng"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centers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Newsrooms in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past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have had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vertical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horizontal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layers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Newspaper newsrooms have ranged vertically from the editor in-chief at the top to the cub reporter on the bottom</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8095538" y="-1900013"/>
            <a:ext cx="731543" cy="746138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5365095" y="1569068"/>
            <a:ext cx="6428792"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would an integrated ethics look like?</a:t>
            </a:r>
          </a:p>
        </p:txBody>
      </p:sp>
      <p:pic>
        <p:nvPicPr>
          <p:cNvPr id="11" name="Picture 10">
            <a:extLst>
              <a:ext uri="{FF2B5EF4-FFF2-40B4-BE49-F238E27FC236}">
                <a16:creationId xmlns:a16="http://schemas.microsoft.com/office/drawing/2014/main" id="{D56E23CA-2178-BB4E-C641-D3C2EE6F82C6}"/>
              </a:ext>
            </a:extLst>
          </p:cNvPr>
          <p:cNvPicPr>
            <a:picLocks noChangeAspect="1"/>
          </p:cNvPicPr>
          <p:nvPr/>
        </p:nvPicPr>
        <p:blipFill>
          <a:blip r:embed="rId7"/>
          <a:stretch>
            <a:fillRect/>
          </a:stretch>
        </p:blipFill>
        <p:spPr>
          <a:xfrm>
            <a:off x="8888358" y="2694041"/>
            <a:ext cx="2658781" cy="263023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96320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438546" y="1995456"/>
            <a:ext cx="7903030"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Layered 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will confront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two types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problems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First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will be ‘vertical’ ethical questions about how the different layers of the newsroom, from professional editors to citizen freelancers, should interact to produce responsible 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For example, by what standards will professional editors evaluate the contributions of citizen journalists?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Second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will be ‘horizontal’ questions about the norms for the various newsroom sections.</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8095538" y="-1928006"/>
            <a:ext cx="731543" cy="746138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5365095" y="1541075"/>
            <a:ext cx="6428792"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would an integrated ethics look like?</a:t>
            </a:r>
          </a:p>
        </p:txBody>
      </p:sp>
      <p:pic>
        <p:nvPicPr>
          <p:cNvPr id="11" name="Picture 10">
            <a:extLst>
              <a:ext uri="{FF2B5EF4-FFF2-40B4-BE49-F238E27FC236}">
                <a16:creationId xmlns:a16="http://schemas.microsoft.com/office/drawing/2014/main" id="{50BAF32C-DCB8-7A77-C3EB-E1D4742D2B7B}"/>
              </a:ext>
            </a:extLst>
          </p:cNvPr>
          <p:cNvPicPr>
            <a:picLocks noChangeAspect="1"/>
          </p:cNvPicPr>
          <p:nvPr/>
        </p:nvPicPr>
        <p:blipFill>
          <a:blip r:embed="rId7"/>
          <a:stretch>
            <a:fillRect/>
          </a:stretch>
        </p:blipFill>
        <p:spPr>
          <a:xfrm>
            <a:off x="8750710" y="2590272"/>
            <a:ext cx="2703871" cy="264075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9468005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05 – LECTURE 9</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284186"/>
            <a:ext cx="8579557" cy="1034667"/>
          </a:xfrm>
          <a:prstGeom prst="rect">
            <a:avLst/>
          </a:prstGeom>
        </p:spPr>
      </p:pic>
      <p:sp>
        <p:nvSpPr>
          <p:cNvPr id="16" name="TextBox 15"/>
          <p:cNvSpPr txBox="1"/>
          <p:nvPr/>
        </p:nvSpPr>
        <p:spPr>
          <a:xfrm>
            <a:off x="4480189" y="5533875"/>
            <a:ext cx="6473945" cy="492443"/>
          </a:xfrm>
          <a:prstGeom prst="rect">
            <a:avLst/>
          </a:prstGeom>
          <a:noFill/>
        </p:spPr>
        <p:txBody>
          <a:bodyPr wrap="square" rtlCol="0">
            <a:spAutoFit/>
          </a:bodyPr>
          <a:lstStyle/>
          <a:p>
            <a:r>
              <a:rPr lang="en-GB" sz="2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Difficult questions for digital media ethics</a:t>
            </a:r>
          </a:p>
        </p:txBody>
      </p:sp>
    </p:spTree>
    <p:custDataLst>
      <p:tags r:id="rId1"/>
    </p:custDataLst>
    <p:extLst>
      <p:ext uri="{BB962C8B-B14F-4D97-AF65-F5344CB8AC3E}">
        <p14:creationId xmlns:p14="http://schemas.microsoft.com/office/powerpoint/2010/main" val="20473330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0383" y="5924941"/>
            <a:ext cx="903781" cy="718458"/>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438534" y="2238061"/>
            <a:ext cx="8434875" cy="3706399"/>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democratization</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media –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technology</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allows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engage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publication</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many kinds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blurs the identity of journalists and the idea of what constitutes journalism</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the previous century</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journalists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were a clearly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defined group</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the most part, they were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who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wrote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major mainstream newspapers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broadcasters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public had no great difficulty in identifying members of 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press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Who is a journalist?</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Difficult questions for digital media ethics</a:t>
            </a:r>
          </a:p>
        </p:txBody>
      </p:sp>
      <p:pic>
        <p:nvPicPr>
          <p:cNvPr id="7" name="Picture 6">
            <a:extLst>
              <a:ext uri="{FF2B5EF4-FFF2-40B4-BE49-F238E27FC236}">
                <a16:creationId xmlns:a16="http://schemas.microsoft.com/office/drawing/2014/main" id="{A06979A1-5E67-CCC5-B9A9-B0AF53668A8B}"/>
              </a:ext>
            </a:extLst>
          </p:cNvPr>
          <p:cNvPicPr>
            <a:picLocks noChangeAspect="1"/>
          </p:cNvPicPr>
          <p:nvPr/>
        </p:nvPicPr>
        <p:blipFill rotWithShape="1">
          <a:blip r:embed="rId7"/>
          <a:srcRect b="5771"/>
          <a:stretch/>
        </p:blipFill>
        <p:spPr>
          <a:xfrm>
            <a:off x="9701824" y="2688162"/>
            <a:ext cx="1562100" cy="2513097"/>
          </a:xfrm>
          <a:prstGeom prst="rect">
            <a:avLst/>
          </a:prstGeom>
        </p:spPr>
      </p:pic>
    </p:spTree>
    <p:custDataLst>
      <p:tags r:id="rId1"/>
    </p:custDataLst>
    <p:extLst>
      <p:ext uri="{BB962C8B-B14F-4D97-AF65-F5344CB8AC3E}">
        <p14:creationId xmlns:p14="http://schemas.microsoft.com/office/powerpoint/2010/main" val="6299797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0383" y="5924941"/>
            <a:ext cx="903781" cy="718458"/>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275043" y="2452674"/>
            <a:ext cx="8434875"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Today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without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journalistic training and who do not work for mainstream media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calls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themselves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journalists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 write in ways that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fall under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general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description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 journalists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someone who regularly writes on public issues for a public or audience.</a:t>
            </a:r>
            <a:endParaRPr lang="en-US"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Who is a journalist?</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Difficult questions for digital media ethics</a:t>
            </a:r>
          </a:p>
        </p:txBody>
      </p:sp>
      <p:pic>
        <p:nvPicPr>
          <p:cNvPr id="7" name="Picture 6">
            <a:extLst>
              <a:ext uri="{FF2B5EF4-FFF2-40B4-BE49-F238E27FC236}">
                <a16:creationId xmlns:a16="http://schemas.microsoft.com/office/drawing/2014/main" id="{15DEE481-A1B9-6863-71C6-6AE4467AFCC2}"/>
              </a:ext>
            </a:extLst>
          </p:cNvPr>
          <p:cNvPicPr>
            <a:picLocks noChangeAspect="1"/>
          </p:cNvPicPr>
          <p:nvPr/>
        </p:nvPicPr>
        <p:blipFill rotWithShape="1">
          <a:blip r:embed="rId7"/>
          <a:srcRect b="6457"/>
          <a:stretch/>
        </p:blipFill>
        <p:spPr>
          <a:xfrm>
            <a:off x="548033" y="2732113"/>
            <a:ext cx="2486639" cy="249479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4568824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0383" y="5924941"/>
            <a:ext cx="903781" cy="718458"/>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438534" y="2098096"/>
            <a:ext cx="8453539"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Citizen journalists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are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people formerly known as the audience,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who were on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receiving end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media system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ran one way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broadcasting pattern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high entry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fees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few</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firms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competing</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speak</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very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loudly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while the rest of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population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listened in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isolation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from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another</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who today are not in a situation like that at all.</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people formerly known as the audience are simply the public made realer, less fictional, more able, less predictable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Who is a journalist?</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Difficult questions for digital media ethics</a:t>
            </a:r>
          </a:p>
        </p:txBody>
      </p:sp>
      <p:pic>
        <p:nvPicPr>
          <p:cNvPr id="7" name="Picture 6">
            <a:extLst>
              <a:ext uri="{FF2B5EF4-FFF2-40B4-BE49-F238E27FC236}">
                <a16:creationId xmlns:a16="http://schemas.microsoft.com/office/drawing/2014/main" id="{639FFBF5-CD34-A3E9-583E-6EEBBA6F2A98}"/>
              </a:ext>
            </a:extLst>
          </p:cNvPr>
          <p:cNvPicPr>
            <a:picLocks noChangeAspect="1"/>
          </p:cNvPicPr>
          <p:nvPr/>
        </p:nvPicPr>
        <p:blipFill>
          <a:blip r:embed="rId7"/>
          <a:stretch>
            <a:fillRect/>
          </a:stretch>
        </p:blipFill>
        <p:spPr>
          <a:xfrm>
            <a:off x="9180329" y="2477732"/>
            <a:ext cx="2553474" cy="2869999"/>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447058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0383" y="5924941"/>
            <a:ext cx="903781" cy="718458"/>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433662" y="2301366"/>
            <a:ext cx="8453539" cy="3464859"/>
          </a:xfrm>
          <a:prstGeom prst="rect">
            <a:avLst/>
          </a:prstGeom>
          <a:noFill/>
        </p:spPr>
        <p:txBody>
          <a:bodyPr wrap="square" rtlCol="0">
            <a:spAutoFit/>
          </a:bodyPr>
          <a:lstStyle/>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media platforms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such as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blogs</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YouTube</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6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Twitter</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encourage and facilitate engagement with other citizens who participate in creating content through commenting, liking, linking, and sharing</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majority of the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content produced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by these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amateur news bloggers</a:t>
            </a:r>
            <a:r>
              <a:rPr lang="en-GB" sz="16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was </a:t>
            </a:r>
            <a:r>
              <a:rPr lang="en-GB" sz="16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original content</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 curated information monitored and edited by these various bloggers</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There has been a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decline</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the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amateur news blogger</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due to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media platforms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are much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easier</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run</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maintain</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allowing</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individuals</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easily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share</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create</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content</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Who is a journalist?</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Difficult questions for digital media ethics</a:t>
            </a:r>
          </a:p>
        </p:txBody>
      </p:sp>
      <p:pic>
        <p:nvPicPr>
          <p:cNvPr id="7" name="Picture 6">
            <a:extLst>
              <a:ext uri="{FF2B5EF4-FFF2-40B4-BE49-F238E27FC236}">
                <a16:creationId xmlns:a16="http://schemas.microsoft.com/office/drawing/2014/main" id="{8E3F05E0-BB50-59EB-9A8F-A46C6B1D1F8D}"/>
              </a:ext>
            </a:extLst>
          </p:cNvPr>
          <p:cNvPicPr>
            <a:picLocks noChangeAspect="1"/>
          </p:cNvPicPr>
          <p:nvPr/>
        </p:nvPicPr>
        <p:blipFill>
          <a:blip r:embed="rId7"/>
          <a:stretch>
            <a:fillRect/>
          </a:stretch>
        </p:blipFill>
        <p:spPr>
          <a:xfrm>
            <a:off x="473529" y="2750488"/>
            <a:ext cx="2857500" cy="2714625"/>
          </a:xfrm>
          <a:prstGeom prst="rect">
            <a:avLst/>
          </a:prstGeom>
        </p:spPr>
      </p:pic>
    </p:spTree>
    <p:custDataLst>
      <p:tags r:id="rId1"/>
    </p:custDataLst>
    <p:extLst>
      <p:ext uri="{BB962C8B-B14F-4D97-AF65-F5344CB8AC3E}">
        <p14:creationId xmlns:p14="http://schemas.microsoft.com/office/powerpoint/2010/main" val="26274393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352419" y="599748"/>
            <a:ext cx="6676480"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Difficult questions for digital media ethics</a:t>
            </a:r>
          </a:p>
        </p:txBody>
      </p:sp>
      <p:sp>
        <p:nvSpPr>
          <p:cNvPr id="9" name="TextBox 8"/>
          <p:cNvSpPr txBox="1"/>
          <p:nvPr/>
        </p:nvSpPr>
        <p:spPr>
          <a:xfrm>
            <a:off x="448378" y="2152779"/>
            <a:ext cx="7903030"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lack of clarity over who is 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leads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definitional disputes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over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who is doing journalism</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leads to the question: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What is journalism?</a:t>
            </a:r>
            <a:r>
              <a:rPr lang="en-GB" sz="20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Many people believe, “What is journalism?” or “Is he or she doing journalism?” is a more important question than whether who can call themselves a journalist.</a:t>
            </a:r>
            <a:endPar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8350525" y="-1673019"/>
            <a:ext cx="731543" cy="6951406"/>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243059" y="1541075"/>
            <a:ext cx="3336453"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is journalism?</a:t>
            </a:r>
          </a:p>
        </p:txBody>
      </p:sp>
      <p:pic>
        <p:nvPicPr>
          <p:cNvPr id="11" name="Picture 10">
            <a:extLst>
              <a:ext uri="{FF2B5EF4-FFF2-40B4-BE49-F238E27FC236}">
                <a16:creationId xmlns:a16="http://schemas.microsoft.com/office/drawing/2014/main" id="{607622C0-3C21-821E-74C8-2718A3A12F18}"/>
              </a:ext>
            </a:extLst>
          </p:cNvPr>
          <p:cNvPicPr>
            <a:picLocks noChangeAspect="1"/>
          </p:cNvPicPr>
          <p:nvPr/>
        </p:nvPicPr>
        <p:blipFill>
          <a:blip r:embed="rId7"/>
          <a:stretch>
            <a:fillRect/>
          </a:stretch>
        </p:blipFill>
        <p:spPr>
          <a:xfrm>
            <a:off x="8816652" y="2590272"/>
            <a:ext cx="2795241" cy="2709534"/>
          </a:xfrm>
          <a:prstGeom prst="rect">
            <a:avLst/>
          </a:prstGeom>
        </p:spPr>
      </p:pic>
    </p:spTree>
    <p:custDataLst>
      <p:tags r:id="rId1"/>
    </p:custDataLst>
    <p:extLst>
      <p:ext uri="{BB962C8B-B14F-4D97-AF65-F5344CB8AC3E}">
        <p14:creationId xmlns:p14="http://schemas.microsoft.com/office/powerpoint/2010/main" val="27502771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352419" y="599748"/>
            <a:ext cx="6676480"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Difficult questions for digital media ethics</a:t>
            </a:r>
          </a:p>
        </p:txBody>
      </p:sp>
      <p:sp>
        <p:nvSpPr>
          <p:cNvPr id="9" name="TextBox 8"/>
          <p:cNvSpPr txBox="1"/>
          <p:nvPr/>
        </p:nvSpPr>
        <p:spPr>
          <a:xfrm>
            <a:off x="3948669" y="2211771"/>
            <a:ext cx="7903030" cy="3517053"/>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least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three approaches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this question are possible – </a:t>
            </a:r>
            <a:r>
              <a:rPr lang="en-GB" sz="2000" b="1" u="sng" dirty="0" err="1">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skeptical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empirical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normative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err="1">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Skeptically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one dismisses the question itself as unimportant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For example,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one might say that anyone can be a journalist, and it is not worth arguing over who gets to call themselves a journalist. One is </a:t>
            </a:r>
            <a:r>
              <a:rPr lang="en-GB" b="1" u="sng"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skeptical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about attempts to define 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8350525" y="-1673019"/>
            <a:ext cx="731543" cy="6951406"/>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243059" y="1541075"/>
            <a:ext cx="3336453"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is journalism?</a:t>
            </a:r>
          </a:p>
        </p:txBody>
      </p:sp>
      <p:pic>
        <p:nvPicPr>
          <p:cNvPr id="11" name="Picture 10">
            <a:extLst>
              <a:ext uri="{FF2B5EF4-FFF2-40B4-BE49-F238E27FC236}">
                <a16:creationId xmlns:a16="http://schemas.microsoft.com/office/drawing/2014/main" id="{5AEF86B7-F940-E813-1A24-083773150498}"/>
              </a:ext>
            </a:extLst>
          </p:cNvPr>
          <p:cNvPicPr>
            <a:picLocks noChangeAspect="1"/>
          </p:cNvPicPr>
          <p:nvPr/>
        </p:nvPicPr>
        <p:blipFill rotWithShape="1">
          <a:blip r:embed="rId7"/>
          <a:srcRect b="10418"/>
          <a:stretch/>
        </p:blipFill>
        <p:spPr>
          <a:xfrm>
            <a:off x="875919" y="2674446"/>
            <a:ext cx="2476500" cy="2389160"/>
          </a:xfrm>
          <a:prstGeom prst="rect">
            <a:avLst/>
          </a:prstGeom>
        </p:spPr>
      </p:pic>
    </p:spTree>
    <p:custDataLst>
      <p:tags r:id="rId1"/>
    </p:custDataLst>
    <p:extLst>
      <p:ext uri="{BB962C8B-B14F-4D97-AF65-F5344CB8AC3E}">
        <p14:creationId xmlns:p14="http://schemas.microsoft.com/office/powerpoint/2010/main" val="22672773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3057" y="5919755"/>
            <a:ext cx="881107" cy="742307"/>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352419" y="599748"/>
            <a:ext cx="6676480"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Difficult questions for digital media ethics</a:t>
            </a:r>
          </a:p>
        </p:txBody>
      </p:sp>
      <p:sp>
        <p:nvSpPr>
          <p:cNvPr id="9" name="TextBox 8"/>
          <p:cNvSpPr txBox="1"/>
          <p:nvPr/>
        </p:nvSpPr>
        <p:spPr>
          <a:xfrm>
            <a:off x="527034" y="2040640"/>
            <a:ext cx="7903030" cy="3947940"/>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Empirically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is a more systematic and careful approach to the question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We can look at clear examples of journalism over history and note the types of activities in which journalists engaged, e.g.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gathering 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editing stories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publishing news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opinion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Then we use these features to provide a definition of journalism that separates it from novel writing, storytelling, or editing information for a government database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8350525" y="-1673019"/>
            <a:ext cx="731543" cy="6951406"/>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243059" y="1541075"/>
            <a:ext cx="3336453"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is journalism?</a:t>
            </a:r>
          </a:p>
        </p:txBody>
      </p:sp>
      <p:pic>
        <p:nvPicPr>
          <p:cNvPr id="11" name="Picture 10">
            <a:extLst>
              <a:ext uri="{FF2B5EF4-FFF2-40B4-BE49-F238E27FC236}">
                <a16:creationId xmlns:a16="http://schemas.microsoft.com/office/drawing/2014/main" id="{693469F4-DFB2-29CF-4CEB-715D28F63DE4}"/>
              </a:ext>
            </a:extLst>
          </p:cNvPr>
          <p:cNvPicPr>
            <a:picLocks noChangeAspect="1"/>
          </p:cNvPicPr>
          <p:nvPr/>
        </p:nvPicPr>
        <p:blipFill>
          <a:blip r:embed="rId7"/>
          <a:stretch>
            <a:fillRect/>
          </a:stretch>
        </p:blipFill>
        <p:spPr>
          <a:xfrm>
            <a:off x="8888346" y="2560776"/>
            <a:ext cx="2647391" cy="266221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8969018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352419" y="599748"/>
            <a:ext cx="6676480"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Difficult questions for digital media ethics</a:t>
            </a:r>
          </a:p>
        </p:txBody>
      </p:sp>
      <p:sp>
        <p:nvSpPr>
          <p:cNvPr id="9" name="TextBox 8"/>
          <p:cNvSpPr txBox="1"/>
          <p:nvPr/>
        </p:nvSpPr>
        <p:spPr>
          <a:xfrm>
            <a:off x="448378" y="2093787"/>
            <a:ext cx="7903030" cy="2224391"/>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normative approach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insists that writers should not be called journalists unless they have highly developed skills, acquired usually through training or formal education, and unless they </a:t>
            </a:r>
            <a:r>
              <a:rPr lang="en-GB" b="1" u="sng"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honor</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certain ethical norms.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8350525" y="-1673019"/>
            <a:ext cx="731543" cy="6951406"/>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243059" y="1541075"/>
            <a:ext cx="3336453"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is journalism?</a:t>
            </a:r>
          </a:p>
        </p:txBody>
      </p:sp>
      <p:sp>
        <p:nvSpPr>
          <p:cNvPr id="12" name="TextBox 11">
            <a:extLst>
              <a:ext uri="{FF2B5EF4-FFF2-40B4-BE49-F238E27FC236}">
                <a16:creationId xmlns:a16="http://schemas.microsoft.com/office/drawing/2014/main" id="{555A873E-7E9F-79E6-6E4C-D9D6B514DC5E}"/>
              </a:ext>
            </a:extLst>
          </p:cNvPr>
          <p:cNvSpPr txBox="1"/>
          <p:nvPr/>
        </p:nvSpPr>
        <p:spPr>
          <a:xfrm>
            <a:off x="446466" y="4154508"/>
            <a:ext cx="10634489" cy="1670394"/>
          </a:xfrm>
          <a:prstGeom prst="rect">
            <a:avLst/>
          </a:prstGeom>
          <a:noFill/>
        </p:spPr>
        <p:txBody>
          <a:bodyPr wrap="square">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skills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include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investigative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capabilities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research</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skills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facility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technology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knowledge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how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institutions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work, and highly developed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communication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skills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ethical norms include a commitment to accuracy, verification, truth, and so on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a:extLst>
              <a:ext uri="{FF2B5EF4-FFF2-40B4-BE49-F238E27FC236}">
                <a16:creationId xmlns:a16="http://schemas.microsoft.com/office/drawing/2014/main" id="{566967BB-BD62-9F4D-3ECF-5115C50162F1}"/>
              </a:ext>
            </a:extLst>
          </p:cNvPr>
          <p:cNvPicPr>
            <a:picLocks noChangeAspect="1"/>
          </p:cNvPicPr>
          <p:nvPr/>
        </p:nvPicPr>
        <p:blipFill>
          <a:blip r:embed="rId7"/>
          <a:stretch>
            <a:fillRect/>
          </a:stretch>
        </p:blipFill>
        <p:spPr>
          <a:xfrm>
            <a:off x="8590515" y="2332127"/>
            <a:ext cx="2907643" cy="186171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0479567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352419" y="599748"/>
            <a:ext cx="6676480"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Difficult questions for digital media ethics</a:t>
            </a:r>
          </a:p>
        </p:txBody>
      </p:sp>
      <p:sp>
        <p:nvSpPr>
          <p:cNvPr id="9" name="TextBox 8"/>
          <p:cNvSpPr txBox="1"/>
          <p:nvPr/>
        </p:nvSpPr>
        <p:spPr>
          <a:xfrm>
            <a:off x="3978162" y="2673885"/>
            <a:ext cx="7903030" cy="246131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normative approach</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based on an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ideal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view</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accurately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responsibly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informing the public. One defines journalism by considering the best examples of journalism and the practices of the best journalists.</a:t>
            </a:r>
            <a:endParaRPr lang="en-US"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8350525" y="-1673019"/>
            <a:ext cx="731543" cy="6951406"/>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243059" y="1541075"/>
            <a:ext cx="3336453"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is journalism?</a:t>
            </a:r>
          </a:p>
        </p:txBody>
      </p:sp>
      <p:pic>
        <p:nvPicPr>
          <p:cNvPr id="11" name="Picture 10">
            <a:extLst>
              <a:ext uri="{FF2B5EF4-FFF2-40B4-BE49-F238E27FC236}">
                <a16:creationId xmlns:a16="http://schemas.microsoft.com/office/drawing/2014/main" id="{3E294F3C-C202-0EA5-572E-49D6F8A26916}"/>
              </a:ext>
            </a:extLst>
          </p:cNvPr>
          <p:cNvPicPr>
            <a:picLocks noChangeAspect="1"/>
          </p:cNvPicPr>
          <p:nvPr/>
        </p:nvPicPr>
        <p:blipFill rotWithShape="1">
          <a:blip r:embed="rId7"/>
          <a:srcRect b="7712"/>
          <a:stretch/>
        </p:blipFill>
        <p:spPr>
          <a:xfrm>
            <a:off x="648930" y="2533099"/>
            <a:ext cx="2851354" cy="2709534"/>
          </a:xfrm>
          <a:prstGeom prst="rect">
            <a:avLst/>
          </a:prstGeom>
        </p:spPr>
      </p:pic>
    </p:spTree>
    <p:custDataLst>
      <p:tags r:id="rId1"/>
    </p:custDataLst>
    <p:extLst>
      <p:ext uri="{BB962C8B-B14F-4D97-AF65-F5344CB8AC3E}">
        <p14:creationId xmlns:p14="http://schemas.microsoft.com/office/powerpoint/2010/main" val="33924323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2052" y="5928769"/>
            <a:ext cx="910604" cy="708004"/>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62189" y="61865"/>
            <a:ext cx="10810241" cy="1493519"/>
          </a:xfrm>
          <a:prstGeom prst="rect">
            <a:avLst/>
          </a:prstGeom>
        </p:spPr>
      </p:pic>
      <p:sp>
        <p:nvSpPr>
          <p:cNvPr id="7" name="TextBox 6"/>
          <p:cNvSpPr txBox="1"/>
          <p:nvPr/>
        </p:nvSpPr>
        <p:spPr>
          <a:xfrm>
            <a:off x="3352419" y="599748"/>
            <a:ext cx="6676480"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Difficult questions for digital media ethics</a:t>
            </a:r>
          </a:p>
        </p:txBody>
      </p:sp>
      <p:sp>
        <p:nvSpPr>
          <p:cNvPr id="9" name="TextBox 8"/>
          <p:cNvSpPr txBox="1"/>
          <p:nvPr/>
        </p:nvSpPr>
        <p:spPr>
          <a:xfrm>
            <a:off x="448377" y="2044619"/>
            <a:ext cx="8282668" cy="3798732"/>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writer</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who has these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skills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these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commitments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capable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publishing</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good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(well-crafted, well-researched)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responsible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Persons who do not meet these normative requirements may call themselves journalists </a:t>
            </a:r>
            <a:r>
              <a:rPr lang="en-GB"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they are not considered journalists from this normative perspective</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They are at irresponsible, second-rate, or incompetent writers seeking to be journalists, or pretending to be journalists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8350525" y="-1673019"/>
            <a:ext cx="731543" cy="6951406"/>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243059" y="1541075"/>
            <a:ext cx="3336453"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is journalism?</a:t>
            </a:r>
          </a:p>
        </p:txBody>
      </p:sp>
      <p:pic>
        <p:nvPicPr>
          <p:cNvPr id="12" name="Picture 11">
            <a:extLst>
              <a:ext uri="{FF2B5EF4-FFF2-40B4-BE49-F238E27FC236}">
                <a16:creationId xmlns:a16="http://schemas.microsoft.com/office/drawing/2014/main" id="{1D2056DD-ED5C-0422-083C-E17B38FBD734}"/>
              </a:ext>
            </a:extLst>
          </p:cNvPr>
          <p:cNvPicPr>
            <a:picLocks noChangeAspect="1"/>
          </p:cNvPicPr>
          <p:nvPr/>
        </p:nvPicPr>
        <p:blipFill>
          <a:blip r:embed="rId7"/>
          <a:stretch>
            <a:fillRect/>
          </a:stretch>
        </p:blipFill>
        <p:spPr>
          <a:xfrm>
            <a:off x="9232642" y="2681610"/>
            <a:ext cx="2339926" cy="2490158"/>
          </a:xfrm>
          <a:prstGeom prst="rect">
            <a:avLst/>
          </a:prstGeom>
        </p:spPr>
      </p:pic>
    </p:spTree>
    <p:custDataLst>
      <p:tags r:id="rId1"/>
    </p:custDataLst>
    <p:extLst>
      <p:ext uri="{BB962C8B-B14F-4D97-AF65-F5344CB8AC3E}">
        <p14:creationId xmlns:p14="http://schemas.microsoft.com/office/powerpoint/2010/main" val="3568137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CHABTER 05 – LECTURE 9</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284186"/>
            <a:ext cx="8579557" cy="1034667"/>
          </a:xfrm>
          <a:prstGeom prst="rect">
            <a:avLst/>
          </a:prstGeom>
        </p:spPr>
      </p:pic>
      <p:sp>
        <p:nvSpPr>
          <p:cNvPr id="16" name="TextBox 15"/>
          <p:cNvSpPr txBox="1"/>
          <p:nvPr/>
        </p:nvSpPr>
        <p:spPr>
          <a:xfrm>
            <a:off x="4825633" y="5533875"/>
            <a:ext cx="6796102" cy="492443"/>
          </a:xfrm>
          <a:prstGeom prst="rect">
            <a:avLst/>
          </a:prstGeom>
          <a:noFill/>
        </p:spPr>
        <p:txBody>
          <a:bodyPr wrap="square" rtlCol="0">
            <a:spAutoFit/>
          </a:bodyPr>
          <a:lstStyle/>
          <a:p>
            <a:r>
              <a:rPr lang="en-GB" sz="2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spTree>
    <p:custDataLst>
      <p:tags r:id="rId1"/>
    </p:custDataLst>
    <p:extLst>
      <p:ext uri="{BB962C8B-B14F-4D97-AF65-F5344CB8AC3E}">
        <p14:creationId xmlns:p14="http://schemas.microsoft.com/office/powerpoint/2010/main" val="26092527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30614" y="0"/>
            <a:ext cx="10558315" cy="1606988"/>
          </a:xfrm>
          <a:prstGeom prst="rect">
            <a:avLst/>
          </a:prstGeom>
        </p:spPr>
      </p:pic>
      <p:sp>
        <p:nvSpPr>
          <p:cNvPr id="9" name="TextBox 8"/>
          <p:cNvSpPr txBox="1"/>
          <p:nvPr/>
        </p:nvSpPr>
        <p:spPr>
          <a:xfrm>
            <a:off x="556521" y="1567154"/>
            <a:ext cx="8453539" cy="4141968"/>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general principle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online journalism must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respect all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 ethics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core values of 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information published by online media must be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Accurate and fact-based.</a:t>
            </a:r>
          </a:p>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Verified and published without sensationalism. </a:t>
            </a:r>
          </a:p>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Published without intent to do harm to others.</a:t>
            </a:r>
          </a:p>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Inclusive of all relevant points of view and impartial.</a:t>
            </a:r>
          </a:p>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Verified its veracity, Integrity and Credibility.</a:t>
            </a:r>
          </a:p>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 Keeping watch of the Intellectual property rights.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26D260CD-A71E-034D-165A-2E93095D68C6}"/>
              </a:ext>
            </a:extLst>
          </p:cNvPr>
          <p:cNvPicPr>
            <a:picLocks noChangeAspect="1"/>
          </p:cNvPicPr>
          <p:nvPr/>
        </p:nvPicPr>
        <p:blipFill>
          <a:blip r:embed="rId7"/>
          <a:stretch>
            <a:fillRect/>
          </a:stretch>
        </p:blipFill>
        <p:spPr>
          <a:xfrm>
            <a:off x="9340646" y="2422903"/>
            <a:ext cx="2450689" cy="2404735"/>
          </a:xfrm>
          <a:prstGeom prst="rect">
            <a:avLst/>
          </a:prstGeom>
        </p:spPr>
      </p:pic>
    </p:spTree>
    <p:custDataLst>
      <p:tags r:id="rId1"/>
    </p:custDataLst>
    <p:extLst>
      <p:ext uri="{BB962C8B-B14F-4D97-AF65-F5344CB8AC3E}">
        <p14:creationId xmlns:p14="http://schemas.microsoft.com/office/powerpoint/2010/main" val="16170565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323"/>
            <a:ext cx="10558315" cy="1606988"/>
          </a:xfrm>
          <a:prstGeom prst="rect">
            <a:avLst/>
          </a:prstGeom>
        </p:spPr>
      </p:pic>
      <p:sp>
        <p:nvSpPr>
          <p:cNvPr id="9" name="TextBox 8"/>
          <p:cNvSpPr txBox="1"/>
          <p:nvPr/>
        </p:nvSpPr>
        <p:spPr>
          <a:xfrm>
            <a:off x="3191569" y="1572746"/>
            <a:ext cx="8453539" cy="4307974"/>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2-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Journalists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should always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respect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dignity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reputation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individuals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3-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operators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websites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should not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publish any material online, written or visual, that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incites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hatred or violence, or causes director indirect discrimination on the basis of gender, age, marital status, language, political conviction, religion, or ethnic or social status.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50F7292C-1B33-74CF-4A62-1CCC51CFC272}"/>
              </a:ext>
            </a:extLst>
          </p:cNvPr>
          <p:cNvPicPr>
            <a:picLocks noChangeAspect="1"/>
          </p:cNvPicPr>
          <p:nvPr/>
        </p:nvPicPr>
        <p:blipFill>
          <a:blip r:embed="rId7"/>
          <a:stretch>
            <a:fillRect/>
          </a:stretch>
        </p:blipFill>
        <p:spPr>
          <a:xfrm>
            <a:off x="412955" y="2517060"/>
            <a:ext cx="2684207" cy="2709534"/>
          </a:xfrm>
          <a:prstGeom prst="rect">
            <a:avLst/>
          </a:prstGeom>
        </p:spPr>
      </p:pic>
    </p:spTree>
    <p:custDataLst>
      <p:tags r:id="rId1"/>
    </p:custDataLst>
    <p:extLst>
      <p:ext uri="{BB962C8B-B14F-4D97-AF65-F5344CB8AC3E}">
        <p14:creationId xmlns:p14="http://schemas.microsoft.com/office/powerpoint/2010/main" val="16888563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546689" y="2294748"/>
            <a:ext cx="8453539" cy="2698239"/>
          </a:xfrm>
          <a:prstGeom prst="rect">
            <a:avLst/>
          </a:prstGeom>
          <a:noFill/>
        </p:spPr>
        <p:txBody>
          <a:bodyPr wrap="square" rtlCol="0">
            <a:spAutoFit/>
          </a:bodyPr>
          <a:lstStyle/>
          <a:p>
            <a:pPr algn="just">
              <a:lnSpc>
                <a:spcPct val="200000"/>
              </a:lnSpc>
            </a:pP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4-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Forums</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dedicated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primarily</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children</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young adults </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should be monitored with special care and attention</a:t>
            </a: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5- </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should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clear distinction</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between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editorial</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content</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forums</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reserved for user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generated content</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AD827CFE-0ADD-BCD2-E510-E2C5B3F6A600}"/>
              </a:ext>
            </a:extLst>
          </p:cNvPr>
          <p:cNvPicPr>
            <a:picLocks noChangeAspect="1"/>
          </p:cNvPicPr>
          <p:nvPr/>
        </p:nvPicPr>
        <p:blipFill>
          <a:blip r:embed="rId7"/>
          <a:stretch>
            <a:fillRect/>
          </a:stretch>
        </p:blipFill>
        <p:spPr>
          <a:xfrm>
            <a:off x="9153791" y="2314166"/>
            <a:ext cx="2667000" cy="2678821"/>
          </a:xfrm>
          <a:prstGeom prst="rect">
            <a:avLst/>
          </a:prstGeom>
        </p:spPr>
      </p:pic>
    </p:spTree>
    <p:custDataLst>
      <p:tags r:id="rId1"/>
    </p:custDataLst>
    <p:extLst>
      <p:ext uri="{BB962C8B-B14F-4D97-AF65-F5344CB8AC3E}">
        <p14:creationId xmlns:p14="http://schemas.microsoft.com/office/powerpoint/2010/main" val="4345849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260393" y="2432400"/>
            <a:ext cx="8453539" cy="246131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6-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Care should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exercised</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ensure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hyperlinks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used in website content do not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direct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other sites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contain deliberately harmful and false information or that do not respect the Journalism Code of Ethics.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9C2A1E84-1C92-012F-D303-8B247B9CDF2E}"/>
              </a:ext>
            </a:extLst>
          </p:cNvPr>
          <p:cNvPicPr>
            <a:picLocks noChangeAspect="1"/>
          </p:cNvPicPr>
          <p:nvPr/>
        </p:nvPicPr>
        <p:blipFill>
          <a:blip r:embed="rId7"/>
          <a:stretch>
            <a:fillRect/>
          </a:stretch>
        </p:blipFill>
        <p:spPr>
          <a:xfrm>
            <a:off x="570270" y="2321750"/>
            <a:ext cx="2438401" cy="277136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9521630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556521" y="1724473"/>
            <a:ext cx="8453539"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7-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website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operators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should take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measures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prevent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stop</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publication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content that is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unlawful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violates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human dignity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constitutes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hate speech</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8-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website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operators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should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adopt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prominently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publish</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 their websites their third-party content management policies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5A69D1D9-E453-F586-8282-62A8E3AC01BC}"/>
              </a:ext>
            </a:extLst>
          </p:cNvPr>
          <p:cNvPicPr>
            <a:picLocks noChangeAspect="1"/>
          </p:cNvPicPr>
          <p:nvPr/>
        </p:nvPicPr>
        <p:blipFill>
          <a:blip r:embed="rId7"/>
          <a:stretch>
            <a:fillRect/>
          </a:stretch>
        </p:blipFill>
        <p:spPr>
          <a:xfrm>
            <a:off x="9261987" y="2225398"/>
            <a:ext cx="2467898" cy="259240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0668834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309559" y="1793297"/>
            <a:ext cx="8453539"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9-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website operators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should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make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available to users 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simple mechanism</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report third-party content that users consider unlawful or in violation of website policies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10-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Establishing</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system of prior or expedited moderation for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specific topics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may generate 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significant amount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extreme or inappropriate commentary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490989A6-5688-CDF5-7ECC-2C8644DB6692}"/>
              </a:ext>
            </a:extLst>
          </p:cNvPr>
          <p:cNvPicPr>
            <a:picLocks noChangeAspect="1"/>
          </p:cNvPicPr>
          <p:nvPr/>
        </p:nvPicPr>
        <p:blipFill>
          <a:blip r:embed="rId7"/>
          <a:stretch>
            <a:fillRect/>
          </a:stretch>
        </p:blipFill>
        <p:spPr>
          <a:xfrm>
            <a:off x="550607" y="2334413"/>
            <a:ext cx="2449376" cy="270953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9501247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556521" y="2058766"/>
            <a:ext cx="8453539"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11-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Those guidelines are also valid, to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extent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they may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applicable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outlets’ social media pages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12-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website operators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should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adopt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effective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mechanisms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reviewing</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public complaints or reports about material that may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unlawful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in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violation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website policies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DFDDD0CC-C9C2-3666-5C83-0478BAA59882}"/>
              </a:ext>
            </a:extLst>
          </p:cNvPr>
          <p:cNvPicPr>
            <a:picLocks noChangeAspect="1"/>
          </p:cNvPicPr>
          <p:nvPr/>
        </p:nvPicPr>
        <p:blipFill>
          <a:blip r:embed="rId7"/>
          <a:stretch>
            <a:fillRect/>
          </a:stretch>
        </p:blipFill>
        <p:spPr>
          <a:xfrm>
            <a:off x="9222658" y="2323718"/>
            <a:ext cx="2517059" cy="251375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977303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407884" y="1517991"/>
            <a:ext cx="8453539" cy="4440383"/>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13-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a rule,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operators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should take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action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complaints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soon as possible and no later than within 48 hours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14-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may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temporarily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disable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contested content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cases that require further consideration. Whenever possible and provided the relevant third- party content is not manifestly illegal, editors should make efforts to contact the author of such content, inviting them to provide their views on the received complaint. Editors may reinstate any disabled content if they are satisfied that it is accurate and lawful</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49ED5517-C2D8-831F-2C3F-849F7201DEFB}"/>
              </a:ext>
            </a:extLst>
          </p:cNvPr>
          <p:cNvPicPr>
            <a:picLocks noChangeAspect="1"/>
          </p:cNvPicPr>
          <p:nvPr/>
        </p:nvPicPr>
        <p:blipFill rotWithShape="1">
          <a:blip r:embed="rId7"/>
          <a:srcRect l="1" r="75563"/>
          <a:stretch/>
        </p:blipFill>
        <p:spPr>
          <a:xfrm>
            <a:off x="304801" y="1857339"/>
            <a:ext cx="2979174" cy="3615267"/>
          </a:xfrm>
          <a:prstGeom prst="rect">
            <a:avLst/>
          </a:prstGeom>
        </p:spPr>
      </p:pic>
    </p:spTree>
    <p:custDataLst>
      <p:tags r:id="rId1"/>
    </p:custDataLst>
    <p:extLst>
      <p:ext uri="{BB962C8B-B14F-4D97-AF65-F5344CB8AC3E}">
        <p14:creationId xmlns:p14="http://schemas.microsoft.com/office/powerpoint/2010/main" val="2394413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556521" y="2058766"/>
            <a:ext cx="8453539"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15-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Personal photographs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videos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written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material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published on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media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are also considered to be in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 domain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their use by the mass media exposes them to a potentially wider audience. Photographs and video taken from social media should be carefully scrutinized and verified to establish their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authenticity</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7ECE9079-2098-1C0E-0922-16BBB5A18A40}"/>
              </a:ext>
            </a:extLst>
          </p:cNvPr>
          <p:cNvPicPr>
            <a:picLocks noChangeAspect="1"/>
          </p:cNvPicPr>
          <p:nvPr/>
        </p:nvPicPr>
        <p:blipFill>
          <a:blip r:embed="rId7"/>
          <a:stretch>
            <a:fillRect/>
          </a:stretch>
        </p:blipFill>
        <p:spPr>
          <a:xfrm>
            <a:off x="9261986" y="2476499"/>
            <a:ext cx="2605573" cy="2174159"/>
          </a:xfrm>
          <a:prstGeom prst="rect">
            <a:avLst/>
          </a:prstGeom>
        </p:spPr>
      </p:pic>
    </p:spTree>
    <p:custDataLst>
      <p:tags r:id="rId1"/>
    </p:custDataLst>
    <p:extLst>
      <p:ext uri="{BB962C8B-B14F-4D97-AF65-F5344CB8AC3E}">
        <p14:creationId xmlns:p14="http://schemas.microsoft.com/office/powerpoint/2010/main" val="21638787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309557" y="2245574"/>
            <a:ext cx="8453539" cy="246131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16-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facility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obtaining</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images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from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networks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personal pages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does not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exempt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media from their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duty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care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17-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should always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alert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dangers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publishing</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images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showing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unlawful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anti-social behavior</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3D3BA3F0-0098-0DA6-43FF-AE68C97BFF39}"/>
              </a:ext>
            </a:extLst>
          </p:cNvPr>
          <p:cNvPicPr>
            <a:picLocks noChangeAspect="1"/>
          </p:cNvPicPr>
          <p:nvPr/>
        </p:nvPicPr>
        <p:blipFill>
          <a:blip r:embed="rId7"/>
          <a:stretch>
            <a:fillRect/>
          </a:stretch>
        </p:blipFill>
        <p:spPr>
          <a:xfrm>
            <a:off x="599767" y="2338387"/>
            <a:ext cx="2429707" cy="2575969"/>
          </a:xfrm>
          <a:prstGeom prst="rect">
            <a:avLst/>
          </a:prstGeom>
        </p:spPr>
      </p:pic>
    </p:spTree>
    <p:custDataLst>
      <p:tags r:id="rId1"/>
    </p:custDataLst>
    <p:extLst>
      <p:ext uri="{BB962C8B-B14F-4D97-AF65-F5344CB8AC3E}">
        <p14:creationId xmlns:p14="http://schemas.microsoft.com/office/powerpoint/2010/main" val="2161133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556521" y="2058766"/>
            <a:ext cx="8453539"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18-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Online media should,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fullest extent possible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maintain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online archives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their published content. Permanent archive materials contribute to the preservation of the historical record and should be redacted or taken down only in exceptional circumstances.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029F9EAE-7CFB-BD03-403F-D80370A3DC0F}"/>
              </a:ext>
            </a:extLst>
          </p:cNvPr>
          <p:cNvPicPr>
            <a:picLocks noChangeAspect="1"/>
          </p:cNvPicPr>
          <p:nvPr/>
        </p:nvPicPr>
        <p:blipFill rotWithShape="1">
          <a:blip r:embed="rId7"/>
          <a:srcRect l="50645" t="5193" r="25161" b="5873"/>
          <a:stretch/>
        </p:blipFill>
        <p:spPr>
          <a:xfrm>
            <a:off x="9056697" y="1959706"/>
            <a:ext cx="2830503" cy="3076868"/>
          </a:xfrm>
          <a:prstGeom prst="rect">
            <a:avLst/>
          </a:prstGeom>
        </p:spPr>
      </p:pic>
    </p:spTree>
    <p:custDataLst>
      <p:tags r:id="rId1"/>
    </p:custDataLst>
    <p:extLst>
      <p:ext uri="{BB962C8B-B14F-4D97-AF65-F5344CB8AC3E}">
        <p14:creationId xmlns:p14="http://schemas.microsoft.com/office/powerpoint/2010/main" val="42507288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1045" y="5949243"/>
            <a:ext cx="763119" cy="694155"/>
          </a:xfrm>
          <a:prstGeom prst="rect">
            <a:avLst/>
          </a:prstGeom>
        </p:spPr>
      </p:pic>
      <p:pic>
        <p:nvPicPr>
          <p:cNvPr id="3" name="Picture 2"/>
          <p:cNvPicPr>
            <a:picLocks noChangeAspect="1"/>
          </p:cNvPicPr>
          <p:nvPr/>
        </p:nvPicPr>
        <p:blipFill>
          <a:blip r:embed="rId4"/>
          <a:stretch>
            <a:fillRect/>
          </a:stretch>
        </p:blipFill>
        <p:spPr>
          <a:xfrm>
            <a:off x="2440788" y="608689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348887" y="1842462"/>
            <a:ext cx="8453539"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19-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principles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Code of Ethics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compliance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copyright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apply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fully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online publications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repeated republication of content and other material produced by other media, without their permission or appropriate attribution is a violation of copyright and considered a serious infringement of journalistic ethics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pic>
        <p:nvPicPr>
          <p:cNvPr id="13" name="Picture 12">
            <a:extLst>
              <a:ext uri="{FF2B5EF4-FFF2-40B4-BE49-F238E27FC236}">
                <a16:creationId xmlns:a16="http://schemas.microsoft.com/office/drawing/2014/main" id="{7B8DDDEE-6C2A-1D5E-378B-9D1EDB1D2DDF}"/>
              </a:ext>
            </a:extLst>
          </p:cNvPr>
          <p:cNvPicPr>
            <a:picLocks noChangeAspect="1"/>
          </p:cNvPicPr>
          <p:nvPr/>
        </p:nvPicPr>
        <p:blipFill>
          <a:blip r:embed="rId7"/>
          <a:stretch>
            <a:fillRect/>
          </a:stretch>
        </p:blipFill>
        <p:spPr>
          <a:xfrm>
            <a:off x="410695" y="2487562"/>
            <a:ext cx="2782529"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3257563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3842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710580" y="1957758"/>
            <a:ext cx="8276253" cy="3539430"/>
          </a:xfrm>
          <a:prstGeom prst="rect">
            <a:avLst/>
          </a:prstGeom>
        </p:spPr>
        <p:txBody>
          <a:bodyPr wrap="square">
            <a:spAutoFit/>
          </a:bodyPr>
          <a:lstStyle/>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Digital media ethics: an overview</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 revolution in ethics.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Tensions on two levels.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What would an integrated ethics look like?</a:t>
            </a:r>
          </a:p>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Difficult questions for digital media ethics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Who is a journalist?</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What is journalism?</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Ethical guidelines for online journalism</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67E112E-0CCD-4B1B-4830-FCD7A7DA2D5E}"/>
              </a:ext>
            </a:extLst>
          </p:cNvPr>
          <p:cNvPicPr>
            <a:picLocks noChangeAspect="1"/>
          </p:cNvPicPr>
          <p:nvPr/>
        </p:nvPicPr>
        <p:blipFill>
          <a:blip r:embed="rId7"/>
          <a:stretch>
            <a:fillRect/>
          </a:stretch>
        </p:blipFill>
        <p:spPr>
          <a:xfrm>
            <a:off x="8288594" y="1957758"/>
            <a:ext cx="3382297" cy="3521709"/>
          </a:xfrm>
          <a:prstGeom prst="rect">
            <a:avLst/>
          </a:prstGeom>
        </p:spPr>
      </p:pic>
    </p:spTree>
    <p:custDataLst>
      <p:tags r:id="rId1"/>
    </p:custDataLst>
    <p:extLst>
      <p:ext uri="{BB962C8B-B14F-4D97-AF65-F5344CB8AC3E}">
        <p14:creationId xmlns:p14="http://schemas.microsoft.com/office/powerpoint/2010/main" val="90448800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Maiandra GD" panose="020E0502030308020204" pitchFamily="34" charset="0"/>
                <a:cs typeface="Tajawal Medium" panose="00000600000000000000" pitchFamily="2" charset="-78"/>
              </a:rPr>
              <a:t>THANKS</a:t>
            </a:r>
            <a:endParaRPr lang="en-US" sz="3200" dirty="0">
              <a:solidFill>
                <a:srgbClr val="FF9518"/>
              </a:solidFill>
              <a:effectLst>
                <a:outerShdw blurRad="38100" dist="38100" dir="2700000" algn="tl">
                  <a:srgbClr val="000000">
                    <a:alpha val="43137"/>
                  </a:srgbClr>
                </a:outerShdw>
              </a:effectLst>
              <a:latin typeface="Maiandra GD" panose="020E0502030308020204" pitchFamily="34" charset="0"/>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46515"/>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C6BE387-3642-8F32-333F-20BD75EAA9E6}"/>
              </a:ext>
            </a:extLst>
          </p:cNvPr>
          <p:cNvPicPr>
            <a:picLocks noChangeAspect="1"/>
          </p:cNvPicPr>
          <p:nvPr/>
        </p:nvPicPr>
        <p:blipFill rotWithShape="1">
          <a:blip r:embed="rId7">
            <a:extLst>
              <a:ext uri="{28A0092B-C50C-407E-A947-70E740481C1C}">
                <a14:useLocalDpi xmlns:a14="http://schemas.microsoft.com/office/drawing/2010/main" val="0"/>
              </a:ext>
            </a:extLst>
          </a:blip>
          <a:srcRect l="6579" t="14006" r="6925" b="13694"/>
          <a:stretch/>
        </p:blipFill>
        <p:spPr>
          <a:xfrm>
            <a:off x="923829" y="1801832"/>
            <a:ext cx="10256363" cy="3669439"/>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7203367" y="315625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spTree>
    <p:extLst>
      <p:ext uri="{BB962C8B-B14F-4D97-AF65-F5344CB8AC3E}">
        <p14:creationId xmlns:p14="http://schemas.microsoft.com/office/powerpoint/2010/main" val="292202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1.5"/>
</p:tagLst>
</file>

<file path=ppt/tags/tag2.xml><?xml version="1.0" encoding="utf-8"?>
<p:tagLst xmlns:a="http://schemas.openxmlformats.org/drawingml/2006/main" xmlns:r="http://schemas.openxmlformats.org/officeDocument/2006/relationships" xmlns:p="http://schemas.openxmlformats.org/presentationml/2006/main">
  <p:tag name="TIMING" val="|1.2"/>
</p:tagLst>
</file>

<file path=ppt/tags/tag3.xml><?xml version="1.0" encoding="utf-8"?>
<p:tagLst xmlns:a="http://schemas.openxmlformats.org/drawingml/2006/main" xmlns:r="http://schemas.openxmlformats.org/officeDocument/2006/relationships" xmlns:p="http://schemas.openxmlformats.org/presentationml/2006/main">
  <p:tag name="TIMING" val="|0.9"/>
</p:tagLst>
</file>

<file path=ppt/tags/tag4.xml><?xml version="1.0" encoding="utf-8"?>
<p:tagLst xmlns:a="http://schemas.openxmlformats.org/drawingml/2006/main" xmlns:r="http://schemas.openxmlformats.org/officeDocument/2006/relationships" xmlns:p="http://schemas.openxmlformats.org/presentationml/2006/main">
  <p:tag name="TIMING" val="|0.6"/>
</p:tagLst>
</file>

<file path=ppt/tags/tag5.xml><?xml version="1.0" encoding="utf-8"?>
<p:tagLst xmlns:a="http://schemas.openxmlformats.org/drawingml/2006/main" xmlns:r="http://schemas.openxmlformats.org/officeDocument/2006/relationships" xmlns:p="http://schemas.openxmlformats.org/presentationml/2006/main">
  <p:tag name="TIMING" val="|0.2"/>
</p:tagLst>
</file>

<file path=ppt/tags/tag6.xml><?xml version="1.0" encoding="utf-8"?>
<p:tagLst xmlns:a="http://schemas.openxmlformats.org/drawingml/2006/main" xmlns:r="http://schemas.openxmlformats.org/officeDocument/2006/relationships" xmlns:p="http://schemas.openxmlformats.org/presentationml/2006/main">
  <p:tag name="TIMING" val="|0.8|2"/>
</p:tagLst>
</file>

<file path=ppt/tags/tag7.xml><?xml version="1.0" encoding="utf-8"?>
<p:tagLst xmlns:a="http://schemas.openxmlformats.org/drawingml/2006/main" xmlns:r="http://schemas.openxmlformats.org/officeDocument/2006/relationships" xmlns:p="http://schemas.openxmlformats.org/presentationml/2006/main">
  <p:tag name="TIMING" val="|0.8|2"/>
</p:tagLst>
</file>

<file path=ppt/tags/tag8.xml><?xml version="1.0" encoding="utf-8"?>
<p:tagLst xmlns:a="http://schemas.openxmlformats.org/drawingml/2006/main" xmlns:r="http://schemas.openxmlformats.org/officeDocument/2006/relationships" xmlns:p="http://schemas.openxmlformats.org/presentationml/2006/main">
  <p:tag name="TIMING" val="|0.8|2"/>
</p:tagLst>
</file>

<file path=ppt/tags/tag9.xml><?xml version="1.0" encoding="utf-8"?>
<p:tagLst xmlns:a="http://schemas.openxmlformats.org/drawingml/2006/main" xmlns:r="http://schemas.openxmlformats.org/officeDocument/2006/relationships" xmlns:p="http://schemas.openxmlformats.org/presentationml/2006/main">
  <p:tag name="TIMING" val="|0.8|2"/>
</p:tagLst>
</file>

<file path=ppt/tags/tag10.xml><?xml version="1.0" encoding="utf-8"?>
<p:tagLst xmlns:a="http://schemas.openxmlformats.org/drawingml/2006/main" xmlns:r="http://schemas.openxmlformats.org/officeDocument/2006/relationships" xmlns:p="http://schemas.openxmlformats.org/presentationml/2006/main">
  <p:tag name="TIMING" val="|0.8|2"/>
</p:tagLst>
</file>

<file path=ppt/tags/tag11.xml><?xml version="1.0" encoding="utf-8"?>
<p:tagLst xmlns:a="http://schemas.openxmlformats.org/drawingml/2006/main" xmlns:r="http://schemas.openxmlformats.org/officeDocument/2006/relationships" xmlns:p="http://schemas.openxmlformats.org/presentationml/2006/main">
  <p:tag name="TIMING" val="|0.8|2"/>
</p:tagLst>
</file>

<file path=ppt/tags/tag12.xml><?xml version="1.0" encoding="utf-8"?>
<p:tagLst xmlns:a="http://schemas.openxmlformats.org/drawingml/2006/main" xmlns:r="http://schemas.openxmlformats.org/officeDocument/2006/relationships" xmlns:p="http://schemas.openxmlformats.org/presentationml/2006/main">
  <p:tag name="TIMING" val="|0.8|2"/>
</p:tagLst>
</file>

<file path=ppt/tags/tag13.xml><?xml version="1.0" encoding="utf-8"?>
<p:tagLst xmlns:a="http://schemas.openxmlformats.org/drawingml/2006/main" xmlns:r="http://schemas.openxmlformats.org/officeDocument/2006/relationships" xmlns:p="http://schemas.openxmlformats.org/presentationml/2006/main">
  <p:tag name="TIMING" val="|0.8|2"/>
</p:tagLst>
</file>

<file path=ppt/tags/tag14.xml><?xml version="1.0" encoding="utf-8"?>
<p:tagLst xmlns:a="http://schemas.openxmlformats.org/drawingml/2006/main" xmlns:r="http://schemas.openxmlformats.org/officeDocument/2006/relationships" xmlns:p="http://schemas.openxmlformats.org/presentationml/2006/main">
  <p:tag name="TIMING" val="|0.8|2"/>
</p:tagLst>
</file>

<file path=ppt/tags/tag15.xml><?xml version="1.0" encoding="utf-8"?>
<p:tagLst xmlns:a="http://schemas.openxmlformats.org/drawingml/2006/main" xmlns:r="http://schemas.openxmlformats.org/officeDocument/2006/relationships" xmlns:p="http://schemas.openxmlformats.org/presentationml/2006/main">
  <p:tag name="TIMING" val="|0.8|2"/>
</p:tagLst>
</file>

<file path=ppt/tags/tag16.xml><?xml version="1.0" encoding="utf-8"?>
<p:tagLst xmlns:a="http://schemas.openxmlformats.org/drawingml/2006/main" xmlns:r="http://schemas.openxmlformats.org/officeDocument/2006/relationships" xmlns:p="http://schemas.openxmlformats.org/presentationml/2006/main">
  <p:tag name="TIMING" val="|0.8|2"/>
</p:tagLst>
</file>

<file path=ppt/tags/tag17.xml><?xml version="1.0" encoding="utf-8"?>
<p:tagLst xmlns:a="http://schemas.openxmlformats.org/drawingml/2006/main" xmlns:r="http://schemas.openxmlformats.org/officeDocument/2006/relationships" xmlns:p="http://schemas.openxmlformats.org/presentationml/2006/main">
  <p:tag name="TIMING" val="|0.8|2"/>
</p:tagLst>
</file>

<file path=ppt/tags/tag18.xml><?xml version="1.0" encoding="utf-8"?>
<p:tagLst xmlns:a="http://schemas.openxmlformats.org/drawingml/2006/main" xmlns:r="http://schemas.openxmlformats.org/officeDocument/2006/relationships" xmlns:p="http://schemas.openxmlformats.org/presentationml/2006/main">
  <p:tag name="TIMING" val="|0.8|2"/>
</p:tagLst>
</file>

<file path=ppt/tags/tag19.xml><?xml version="1.0" encoding="utf-8"?>
<p:tagLst xmlns:a="http://schemas.openxmlformats.org/drawingml/2006/main" xmlns:r="http://schemas.openxmlformats.org/officeDocument/2006/relationships" xmlns:p="http://schemas.openxmlformats.org/presentationml/2006/main">
  <p:tag name="TIMING" val="|0.8|2"/>
</p:tagLst>
</file>

<file path=ppt/tags/tag20.xml><?xml version="1.0" encoding="utf-8"?>
<p:tagLst xmlns:a="http://schemas.openxmlformats.org/drawingml/2006/main" xmlns:r="http://schemas.openxmlformats.org/officeDocument/2006/relationships" xmlns:p="http://schemas.openxmlformats.org/presentationml/2006/main">
  <p:tag name="TIMING" val="|0.8|2"/>
</p:tagLst>
</file>

<file path=ppt/tags/tag21.xml><?xml version="1.0" encoding="utf-8"?>
<p:tagLst xmlns:a="http://schemas.openxmlformats.org/drawingml/2006/main" xmlns:r="http://schemas.openxmlformats.org/officeDocument/2006/relationships" xmlns:p="http://schemas.openxmlformats.org/presentationml/2006/main">
  <p:tag name="TIMING" val="|0.2"/>
</p:tagLst>
</file>

<file path=ppt/tags/tag22.xml><?xml version="1.0" encoding="utf-8"?>
<p:tagLst xmlns:a="http://schemas.openxmlformats.org/drawingml/2006/main" xmlns:r="http://schemas.openxmlformats.org/officeDocument/2006/relationships" xmlns:p="http://schemas.openxmlformats.org/presentationml/2006/main">
  <p:tag name="TIMING" val="|0.8|2"/>
</p:tagLst>
</file>

<file path=ppt/tags/tag23.xml><?xml version="1.0" encoding="utf-8"?>
<p:tagLst xmlns:a="http://schemas.openxmlformats.org/drawingml/2006/main" xmlns:r="http://schemas.openxmlformats.org/officeDocument/2006/relationships" xmlns:p="http://schemas.openxmlformats.org/presentationml/2006/main">
  <p:tag name="TIMING" val="|0.8|2"/>
</p:tagLst>
</file>

<file path=ppt/tags/tag24.xml><?xml version="1.0" encoding="utf-8"?>
<p:tagLst xmlns:a="http://schemas.openxmlformats.org/drawingml/2006/main" xmlns:r="http://schemas.openxmlformats.org/officeDocument/2006/relationships" xmlns:p="http://schemas.openxmlformats.org/presentationml/2006/main">
  <p:tag name="TIMING" val="|0.8|2"/>
</p:tagLst>
</file>

<file path=ppt/tags/tag25.xml><?xml version="1.0" encoding="utf-8"?>
<p:tagLst xmlns:a="http://schemas.openxmlformats.org/drawingml/2006/main" xmlns:r="http://schemas.openxmlformats.org/officeDocument/2006/relationships" xmlns:p="http://schemas.openxmlformats.org/presentationml/2006/main">
  <p:tag name="TIMING" val="|0.8|2"/>
</p:tagLst>
</file>

<file path=ppt/tags/tag26.xml><?xml version="1.0" encoding="utf-8"?>
<p:tagLst xmlns:a="http://schemas.openxmlformats.org/drawingml/2006/main" xmlns:r="http://schemas.openxmlformats.org/officeDocument/2006/relationships" xmlns:p="http://schemas.openxmlformats.org/presentationml/2006/main">
  <p:tag name="TIMING" val="|0.8|2"/>
</p:tagLst>
</file>

<file path=ppt/tags/tag27.xml><?xml version="1.0" encoding="utf-8"?>
<p:tagLst xmlns:a="http://schemas.openxmlformats.org/drawingml/2006/main" xmlns:r="http://schemas.openxmlformats.org/officeDocument/2006/relationships" xmlns:p="http://schemas.openxmlformats.org/presentationml/2006/main">
  <p:tag name="TIMING" val="|0.8|2"/>
</p:tagLst>
</file>

<file path=ppt/tags/tag28.xml><?xml version="1.0" encoding="utf-8"?>
<p:tagLst xmlns:a="http://schemas.openxmlformats.org/drawingml/2006/main" xmlns:r="http://schemas.openxmlformats.org/officeDocument/2006/relationships" xmlns:p="http://schemas.openxmlformats.org/presentationml/2006/main">
  <p:tag name="TIMING" val="|0.8|2"/>
</p:tagLst>
</file>

<file path=ppt/tags/tag29.xml><?xml version="1.0" encoding="utf-8"?>
<p:tagLst xmlns:a="http://schemas.openxmlformats.org/drawingml/2006/main" xmlns:r="http://schemas.openxmlformats.org/officeDocument/2006/relationships" xmlns:p="http://schemas.openxmlformats.org/presentationml/2006/main">
  <p:tag name="TIMING" val="|0.8|2"/>
</p:tagLst>
</file>

<file path=ppt/tags/tag30.xml><?xml version="1.0" encoding="utf-8"?>
<p:tagLst xmlns:a="http://schemas.openxmlformats.org/drawingml/2006/main" xmlns:r="http://schemas.openxmlformats.org/officeDocument/2006/relationships" xmlns:p="http://schemas.openxmlformats.org/presentationml/2006/main">
  <p:tag name="TIMING" val="|0.8|2"/>
</p:tagLst>
</file>

<file path=ppt/tags/tag31.xml><?xml version="1.0" encoding="utf-8"?>
<p:tagLst xmlns:a="http://schemas.openxmlformats.org/drawingml/2006/main" xmlns:r="http://schemas.openxmlformats.org/officeDocument/2006/relationships" xmlns:p="http://schemas.openxmlformats.org/presentationml/2006/main">
  <p:tag name="TIMING" val="|0.8|2"/>
</p:tagLst>
</file>

<file path=ppt/tags/tag32.xml><?xml version="1.0" encoding="utf-8"?>
<p:tagLst xmlns:a="http://schemas.openxmlformats.org/drawingml/2006/main" xmlns:r="http://schemas.openxmlformats.org/officeDocument/2006/relationships" xmlns:p="http://schemas.openxmlformats.org/presentationml/2006/main">
  <p:tag name="TIMING" val="|0.2"/>
</p:tagLst>
</file>

<file path=ppt/tags/tag33.xml><?xml version="1.0" encoding="utf-8"?>
<p:tagLst xmlns:a="http://schemas.openxmlformats.org/drawingml/2006/main" xmlns:r="http://schemas.openxmlformats.org/officeDocument/2006/relationships" xmlns:p="http://schemas.openxmlformats.org/presentationml/2006/main">
  <p:tag name="TIMING" val="|0.8|2"/>
</p:tagLst>
</file>

<file path=ppt/tags/tag34.xml><?xml version="1.0" encoding="utf-8"?>
<p:tagLst xmlns:a="http://schemas.openxmlformats.org/drawingml/2006/main" xmlns:r="http://schemas.openxmlformats.org/officeDocument/2006/relationships" xmlns:p="http://schemas.openxmlformats.org/presentationml/2006/main">
  <p:tag name="TIMING" val="|0.8|2"/>
</p:tagLst>
</file>

<file path=ppt/tags/tag35.xml><?xml version="1.0" encoding="utf-8"?>
<p:tagLst xmlns:a="http://schemas.openxmlformats.org/drawingml/2006/main" xmlns:r="http://schemas.openxmlformats.org/officeDocument/2006/relationships" xmlns:p="http://schemas.openxmlformats.org/presentationml/2006/main">
  <p:tag name="TIMING" val="|0.8|2"/>
</p:tagLst>
</file>

<file path=ppt/tags/tag36.xml><?xml version="1.0" encoding="utf-8"?>
<p:tagLst xmlns:a="http://schemas.openxmlformats.org/drawingml/2006/main" xmlns:r="http://schemas.openxmlformats.org/officeDocument/2006/relationships" xmlns:p="http://schemas.openxmlformats.org/presentationml/2006/main">
  <p:tag name="TIMING" val="|0.8|2"/>
</p:tagLst>
</file>

<file path=ppt/tags/tag37.xml><?xml version="1.0" encoding="utf-8"?>
<p:tagLst xmlns:a="http://schemas.openxmlformats.org/drawingml/2006/main" xmlns:r="http://schemas.openxmlformats.org/officeDocument/2006/relationships" xmlns:p="http://schemas.openxmlformats.org/presentationml/2006/main">
  <p:tag name="TIMING" val="|0.8|2"/>
</p:tagLst>
</file>

<file path=ppt/tags/tag38.xml><?xml version="1.0" encoding="utf-8"?>
<p:tagLst xmlns:a="http://schemas.openxmlformats.org/drawingml/2006/main" xmlns:r="http://schemas.openxmlformats.org/officeDocument/2006/relationships" xmlns:p="http://schemas.openxmlformats.org/presentationml/2006/main">
  <p:tag name="TIMING" val="|0.8|2"/>
</p:tagLst>
</file>

<file path=ppt/tags/tag39.xml><?xml version="1.0" encoding="utf-8"?>
<p:tagLst xmlns:a="http://schemas.openxmlformats.org/drawingml/2006/main" xmlns:r="http://schemas.openxmlformats.org/officeDocument/2006/relationships" xmlns:p="http://schemas.openxmlformats.org/presentationml/2006/main">
  <p:tag name="TIMING" val="|0.8|2"/>
</p:tagLst>
</file>

<file path=ppt/tags/tag40.xml><?xml version="1.0" encoding="utf-8"?>
<p:tagLst xmlns:a="http://schemas.openxmlformats.org/drawingml/2006/main" xmlns:r="http://schemas.openxmlformats.org/officeDocument/2006/relationships" xmlns:p="http://schemas.openxmlformats.org/presentationml/2006/main">
  <p:tag name="TIMING" val="|0.8|2"/>
</p:tagLst>
</file>

<file path=ppt/tags/tag41.xml><?xml version="1.0" encoding="utf-8"?>
<p:tagLst xmlns:a="http://schemas.openxmlformats.org/drawingml/2006/main" xmlns:r="http://schemas.openxmlformats.org/officeDocument/2006/relationships" xmlns:p="http://schemas.openxmlformats.org/presentationml/2006/main">
  <p:tag name="TIMING" val="|0.8|2"/>
</p:tagLst>
</file>

<file path=ppt/tags/tag42.xml><?xml version="1.0" encoding="utf-8"?>
<p:tagLst xmlns:a="http://schemas.openxmlformats.org/drawingml/2006/main" xmlns:r="http://schemas.openxmlformats.org/officeDocument/2006/relationships" xmlns:p="http://schemas.openxmlformats.org/presentationml/2006/main">
  <p:tag name="TIMING" val="|0.8|2"/>
</p:tagLst>
</file>

<file path=ppt/tags/tag43.xml><?xml version="1.0" encoding="utf-8"?>
<p:tagLst xmlns:a="http://schemas.openxmlformats.org/drawingml/2006/main" xmlns:r="http://schemas.openxmlformats.org/officeDocument/2006/relationships" xmlns:p="http://schemas.openxmlformats.org/presentationml/2006/main">
  <p:tag name="TIMING" val="|0.8|2"/>
</p:tagLst>
</file>

<file path=ppt/tags/tag44.xml><?xml version="1.0" encoding="utf-8"?>
<p:tagLst xmlns:a="http://schemas.openxmlformats.org/drawingml/2006/main" xmlns:r="http://schemas.openxmlformats.org/officeDocument/2006/relationships" xmlns:p="http://schemas.openxmlformats.org/presentationml/2006/main">
  <p:tag name="TIMING" val="|0.8|2"/>
</p:tagLst>
</file>

<file path=ppt/tags/tag45.xml><?xml version="1.0" encoding="utf-8"?>
<p:tagLst xmlns:a="http://schemas.openxmlformats.org/drawingml/2006/main" xmlns:r="http://schemas.openxmlformats.org/officeDocument/2006/relationships" xmlns:p="http://schemas.openxmlformats.org/presentationml/2006/main">
  <p:tag name="TIMING" val="|0.6"/>
</p:tagLst>
</file>

<file path=ppt/tags/tag46.xml><?xml version="1.0" encoding="utf-8"?>
<p:tagLst xmlns:a="http://schemas.openxmlformats.org/drawingml/2006/main" xmlns:r="http://schemas.openxmlformats.org/officeDocument/2006/relationships" xmlns:p="http://schemas.openxmlformats.org/presentationml/2006/main">
  <p:tag name="TIMING" val="|1.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2115</TotalTime>
  <Words>3054</Words>
  <Application>Microsoft Office PowerPoint</Application>
  <PresentationFormat>Widescreen</PresentationFormat>
  <Paragraphs>263</Paragraphs>
  <Slides>47</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2</cp:revision>
  <dcterms:created xsi:type="dcterms:W3CDTF">2023-03-23T21:01:07Z</dcterms:created>
  <dcterms:modified xsi:type="dcterms:W3CDTF">2023-08-10T18:06:32Z</dcterms:modified>
</cp:coreProperties>
</file>