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Masters/slideMaster1.xml" ContentType="application/vnd.openxmlformats-officedocument.presentationml.slideMaster+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saveSubsetFonts="1">
  <p:sldMasterIdLst>
    <p:sldMasterId id="2147483648" r:id="rId1"/>
  </p:sldMasterIdLst>
  <p:notesMasterIdLst>
    <p:notesMasterId r:id="rId42"/>
  </p:notesMasterIdLst>
  <p:sldIdLst>
    <p:sldId id="256" r:id="rId2"/>
    <p:sldId id="259" r:id="rId3"/>
    <p:sldId id="260" r:id="rId4"/>
    <p:sldId id="377" r:id="rId5"/>
    <p:sldId id="258" r:id="rId6"/>
    <p:sldId id="261" r:id="rId7"/>
    <p:sldId id="262" r:id="rId8"/>
    <p:sldId id="263" r:id="rId9"/>
    <p:sldId id="267" r:id="rId10"/>
    <p:sldId id="268" r:id="rId11"/>
    <p:sldId id="269" r:id="rId12"/>
    <p:sldId id="270" r:id="rId13"/>
    <p:sldId id="271" r:id="rId14"/>
    <p:sldId id="272" r:id="rId15"/>
    <p:sldId id="273" r:id="rId16"/>
    <p:sldId id="277" r:id="rId17"/>
    <p:sldId id="278" r:id="rId18"/>
    <p:sldId id="279" r:id="rId19"/>
    <p:sldId id="282" r:id="rId20"/>
    <p:sldId id="284" r:id="rId21"/>
    <p:sldId id="285" r:id="rId22"/>
    <p:sldId id="286" r:id="rId23"/>
    <p:sldId id="287" r:id="rId24"/>
    <p:sldId id="288" r:id="rId25"/>
    <p:sldId id="289" r:id="rId26"/>
    <p:sldId id="290" r:id="rId27"/>
    <p:sldId id="291" r:id="rId28"/>
    <p:sldId id="292" r:id="rId29"/>
    <p:sldId id="293" r:id="rId30"/>
    <p:sldId id="294" r:id="rId31"/>
    <p:sldId id="295" r:id="rId32"/>
    <p:sldId id="296" r:id="rId33"/>
    <p:sldId id="298" r:id="rId34"/>
    <p:sldId id="299" r:id="rId35"/>
    <p:sldId id="300" r:id="rId36"/>
    <p:sldId id="301" r:id="rId37"/>
    <p:sldId id="302" r:id="rId38"/>
    <p:sldId id="303" r:id="rId39"/>
    <p:sldId id="376" r:id="rId40"/>
    <p:sldId id="324" r:id="rId41"/>
  </p:sldIdLst>
  <p:sldSz cx="12192000" cy="6858000"/>
  <p:notesSz cx="6858000" cy="9144000"/>
  <p:defaultTex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a:srgbClr val="1D4577"/>
    <a:srgbClr val="87B04A"/>
    <a:srgbClr val="FFFFFE"/>
    <a:srgbClr val="448940"/>
    <a:srgbClr val="0062A4"/>
    <a:srgbClr val="009499"/>
    <a:srgbClr val="FFFFFF"/>
    <a:srgbClr val="5BC7D2"/>
    <a:srgbClr val="6073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5000" autoAdjust="0"/>
    <p:restoredTop sz="94660"/>
  </p:normalViewPr>
  <p:slideViewPr>
    <p:cSldViewPr snapToGrid="0" showGuides="1">
      <p:cViewPr varScale="1">
        <p:scale>
          <a:sx n="82" d="100"/>
          <a:sy n="82" d="100"/>
        </p:scale>
        <p:origin x="228" y="4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openxmlformats.org/officeDocument/2006/relationships/customXml" Target="../customXml/item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عنصر نائب للرأس 1"/>
          <p:cNvSpPr>
            <a:spLocks noGrp="1"/>
          </p:cNvSpPr>
          <p:nvPr>
            <p:ph type="hdr" sz="quarter"/>
          </p:nvPr>
        </p:nvSpPr>
        <p:spPr>
          <a:xfrm>
            <a:off x="3886200" y="0"/>
            <a:ext cx="2971800" cy="458788"/>
          </a:xfrm>
          <a:prstGeom prst="rect">
            <a:avLst/>
          </a:prstGeom>
        </p:spPr>
        <p:txBody>
          <a:bodyPr vert="horz" lIns="91440" tIns="45720" rIns="91440" bIns="45720" rtlCol="1"/>
          <a:lstStyle>
            <a:lvl1pPr algn="r">
              <a:defRPr sz="1200"/>
            </a:lvl1pPr>
          </a:lstStyle>
          <a:p>
            <a:endParaRPr lang="ar-SA"/>
          </a:p>
        </p:txBody>
      </p:sp>
      <p:sp>
        <p:nvSpPr>
          <p:cNvPr id="3" name="عنصر نائب للتاريخ 2"/>
          <p:cNvSpPr>
            <a:spLocks noGrp="1"/>
          </p:cNvSpPr>
          <p:nvPr>
            <p:ph type="dt" idx="1"/>
          </p:nvPr>
        </p:nvSpPr>
        <p:spPr>
          <a:xfrm>
            <a:off x="1588" y="0"/>
            <a:ext cx="2971800" cy="458788"/>
          </a:xfrm>
          <a:prstGeom prst="rect">
            <a:avLst/>
          </a:prstGeom>
        </p:spPr>
        <p:txBody>
          <a:bodyPr vert="horz" lIns="91440" tIns="45720" rIns="91440" bIns="45720" rtlCol="1"/>
          <a:lstStyle>
            <a:lvl1pPr algn="l">
              <a:defRPr sz="1200"/>
            </a:lvl1pPr>
          </a:lstStyle>
          <a:p>
            <a:fld id="{0EE0F29E-D7C7-4B8F-8FC2-FA9590A9251A}" type="datetimeFigureOut">
              <a:rPr lang="ar-SA" smtClean="0"/>
              <a:t>20/01/46</a:t>
            </a:fld>
            <a:endParaRPr lang="ar-SA"/>
          </a:p>
        </p:txBody>
      </p:sp>
      <p:sp>
        <p:nvSpPr>
          <p:cNvPr id="4" name="عنصر نائب لصورة الشريحة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1" anchor="ctr"/>
          <a:lstStyle/>
          <a:p>
            <a:endParaRPr lang="ar-SA"/>
          </a:p>
        </p:txBody>
      </p:sp>
      <p:sp>
        <p:nvSpPr>
          <p:cNvPr id="5" name="عنصر نائب للملاحظات 4"/>
          <p:cNvSpPr>
            <a:spLocks noGrp="1"/>
          </p:cNvSpPr>
          <p:nvPr>
            <p:ph type="body" sz="quarter" idx="3"/>
          </p:nvPr>
        </p:nvSpPr>
        <p:spPr>
          <a:xfrm>
            <a:off x="685800" y="4400550"/>
            <a:ext cx="5486400" cy="3600450"/>
          </a:xfrm>
          <a:prstGeom prst="rect">
            <a:avLst/>
          </a:prstGeom>
        </p:spPr>
        <p:txBody>
          <a:bodyPr vert="horz" lIns="91440" tIns="45720" rIns="91440" bIns="45720" rtlCol="1"/>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6" name="عنصر نائب للتذييل 5"/>
          <p:cNvSpPr>
            <a:spLocks noGrp="1"/>
          </p:cNvSpPr>
          <p:nvPr>
            <p:ph type="ftr" sz="quarter" idx="4"/>
          </p:nvPr>
        </p:nvSpPr>
        <p:spPr>
          <a:xfrm>
            <a:off x="3886200" y="8685213"/>
            <a:ext cx="2971800" cy="458787"/>
          </a:xfrm>
          <a:prstGeom prst="rect">
            <a:avLst/>
          </a:prstGeom>
        </p:spPr>
        <p:txBody>
          <a:bodyPr vert="horz" lIns="91440" tIns="45720" rIns="91440" bIns="45720" rtlCol="1" anchor="b"/>
          <a:lstStyle>
            <a:lvl1pPr algn="r">
              <a:defRPr sz="1200"/>
            </a:lvl1pPr>
          </a:lstStyle>
          <a:p>
            <a:endParaRPr lang="ar-SA"/>
          </a:p>
        </p:txBody>
      </p:sp>
      <p:sp>
        <p:nvSpPr>
          <p:cNvPr id="7" name="عنصر نائب لرقم الشريحة 6"/>
          <p:cNvSpPr>
            <a:spLocks noGrp="1"/>
          </p:cNvSpPr>
          <p:nvPr>
            <p:ph type="sldNum" sz="quarter" idx="5"/>
          </p:nvPr>
        </p:nvSpPr>
        <p:spPr>
          <a:xfrm>
            <a:off x="1588" y="8685213"/>
            <a:ext cx="2971800" cy="458787"/>
          </a:xfrm>
          <a:prstGeom prst="rect">
            <a:avLst/>
          </a:prstGeom>
        </p:spPr>
        <p:txBody>
          <a:bodyPr vert="horz" lIns="91440" tIns="45720" rIns="91440" bIns="45720" rtlCol="1" anchor="b"/>
          <a:lstStyle>
            <a:lvl1pPr algn="l">
              <a:defRPr sz="1200"/>
            </a:lvl1pPr>
          </a:lstStyle>
          <a:p>
            <a:fld id="{C78F5EB0-6C1A-485D-B7B7-744D47C30ED2}" type="slidenum">
              <a:rPr lang="ar-SA" smtClean="0"/>
              <a:t>‹#›</a:t>
            </a:fld>
            <a:endParaRPr lang="ar-SA"/>
          </a:p>
        </p:txBody>
      </p:sp>
    </p:spTree>
    <p:extLst>
      <p:ext uri="{BB962C8B-B14F-4D97-AF65-F5344CB8AC3E}">
        <p14:creationId xmlns:p14="http://schemas.microsoft.com/office/powerpoint/2010/main" val="2103473788"/>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C78F5EB0-6C1A-485D-B7B7-744D47C30ED2}" type="slidenum">
              <a:rPr lang="ar-SA" smtClean="0"/>
              <a:t>30</a:t>
            </a:fld>
            <a:endParaRPr lang="ar-SA"/>
          </a:p>
        </p:txBody>
      </p:sp>
    </p:spTree>
    <p:extLst>
      <p:ext uri="{BB962C8B-B14F-4D97-AF65-F5344CB8AC3E}">
        <p14:creationId xmlns:p14="http://schemas.microsoft.com/office/powerpoint/2010/main" val="1825528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شريحة عنوان">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887B0B99-F992-BA74-BEEF-3C67B29561EB}"/>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ar-SA"/>
              <a:t>انقر لتحرير نمط عنوان الشكل الرئيسي</a:t>
            </a:r>
          </a:p>
        </p:txBody>
      </p:sp>
      <p:sp>
        <p:nvSpPr>
          <p:cNvPr id="3" name="عنوان فرعي 2">
            <a:extLst>
              <a:ext uri="{FF2B5EF4-FFF2-40B4-BE49-F238E27FC236}">
                <a16:creationId xmlns:a16="http://schemas.microsoft.com/office/drawing/2014/main" id="{1019F38A-E321-D4B7-CCC0-748AA1CBC229}"/>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ar-SA"/>
              <a:t>انقر لتحرير نمط العنوان الفرعي للشكل الرئيسي</a:t>
            </a:r>
          </a:p>
        </p:txBody>
      </p:sp>
      <p:sp>
        <p:nvSpPr>
          <p:cNvPr id="4" name="عنصر نائب للتاريخ 3">
            <a:extLst>
              <a:ext uri="{FF2B5EF4-FFF2-40B4-BE49-F238E27FC236}">
                <a16:creationId xmlns:a16="http://schemas.microsoft.com/office/drawing/2014/main" id="{BCAC3677-3E93-8ADC-483B-9957DF6BE41A}"/>
              </a:ext>
            </a:extLst>
          </p:cNvPr>
          <p:cNvSpPr>
            <a:spLocks noGrp="1"/>
          </p:cNvSpPr>
          <p:nvPr>
            <p:ph type="dt" sz="half" idx="10"/>
          </p:nvPr>
        </p:nvSpPr>
        <p:spPr>
          <a:xfrm>
            <a:off x="8610600" y="6356350"/>
            <a:ext cx="2743200" cy="365125"/>
          </a:xfrm>
          <a:prstGeom prst="rect">
            <a:avLst/>
          </a:prstGeom>
        </p:spPr>
        <p:txBody>
          <a:bodyPr/>
          <a:lstStyle/>
          <a:p>
            <a:fld id="{F464D2AA-E71E-4BB6-9508-D45D5BD3FEA2}" type="datetimeFigureOut">
              <a:rPr lang="ar-SA" smtClean="0"/>
              <a:t>20/01/46</a:t>
            </a:fld>
            <a:endParaRPr lang="ar-SA"/>
          </a:p>
        </p:txBody>
      </p:sp>
      <p:sp>
        <p:nvSpPr>
          <p:cNvPr id="5" name="عنصر نائب للتذييل 4">
            <a:extLst>
              <a:ext uri="{FF2B5EF4-FFF2-40B4-BE49-F238E27FC236}">
                <a16:creationId xmlns:a16="http://schemas.microsoft.com/office/drawing/2014/main" id="{0E15C3D5-B220-7B84-A29E-D9E4B6FEBE20}"/>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D4859C8D-E2B5-3E11-5244-9F7FCCF817A1}"/>
              </a:ext>
            </a:extLst>
          </p:cNvPr>
          <p:cNvSpPr>
            <a:spLocks noGrp="1"/>
          </p:cNvSpPr>
          <p:nvPr>
            <p:ph type="sldNum" sz="quarter" idx="12"/>
          </p:nvPr>
        </p:nvSpPr>
        <p:spPr>
          <a:xfrm>
            <a:off x="838200" y="6356350"/>
            <a:ext cx="2743200" cy="365125"/>
          </a:xfrm>
          <a:prstGeom prst="rect">
            <a:avLst/>
          </a:prstGeom>
        </p:spPr>
        <p:txBody>
          <a:bodyPr/>
          <a:lstStyle/>
          <a:p>
            <a:fld id="{36BD1DB2-5E0E-4924-8EDF-385422E06E69}" type="slidenum">
              <a:rPr lang="ar-SA" smtClean="0"/>
              <a:t>‹#›</a:t>
            </a:fld>
            <a:endParaRPr lang="ar-SA"/>
          </a:p>
        </p:txBody>
      </p:sp>
    </p:spTree>
    <p:extLst>
      <p:ext uri="{BB962C8B-B14F-4D97-AF65-F5344CB8AC3E}">
        <p14:creationId xmlns:p14="http://schemas.microsoft.com/office/powerpoint/2010/main" val="254192848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عنوان ومحتوى">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1019FD5D-8908-4147-83B7-AA8788421C7B}"/>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محتوى 2">
            <a:extLst>
              <a:ext uri="{FF2B5EF4-FFF2-40B4-BE49-F238E27FC236}">
                <a16:creationId xmlns:a16="http://schemas.microsoft.com/office/drawing/2014/main" id="{D3523714-DBD7-2ECF-ABC6-A794B79E4F41}"/>
              </a:ext>
            </a:extLst>
          </p:cNvPr>
          <p:cNvSpPr>
            <a:spLocks noGrp="1"/>
          </p:cNvSpPr>
          <p:nvPr>
            <p:ph idx="1"/>
          </p:nvPr>
        </p:nvSpPr>
        <p:spPr>
          <a:xfrm>
            <a:off x="838200" y="1825625"/>
            <a:ext cx="10515600" cy="435133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a:extLst>
              <a:ext uri="{FF2B5EF4-FFF2-40B4-BE49-F238E27FC236}">
                <a16:creationId xmlns:a16="http://schemas.microsoft.com/office/drawing/2014/main" id="{BB7C2632-BF6E-4176-18AE-E9DBE82EFB41}"/>
              </a:ext>
            </a:extLst>
          </p:cNvPr>
          <p:cNvSpPr>
            <a:spLocks noGrp="1"/>
          </p:cNvSpPr>
          <p:nvPr>
            <p:ph type="dt" sz="half" idx="10"/>
          </p:nvPr>
        </p:nvSpPr>
        <p:spPr>
          <a:xfrm>
            <a:off x="8610600" y="6356350"/>
            <a:ext cx="2743200" cy="365125"/>
          </a:xfrm>
          <a:prstGeom prst="rect">
            <a:avLst/>
          </a:prstGeom>
        </p:spPr>
        <p:txBody>
          <a:bodyPr/>
          <a:lstStyle/>
          <a:p>
            <a:fld id="{F464D2AA-E71E-4BB6-9508-D45D5BD3FEA2}" type="datetimeFigureOut">
              <a:rPr lang="ar-SA" smtClean="0"/>
              <a:t>20/01/46</a:t>
            </a:fld>
            <a:endParaRPr lang="ar-SA"/>
          </a:p>
        </p:txBody>
      </p:sp>
      <p:sp>
        <p:nvSpPr>
          <p:cNvPr id="5" name="عنصر نائب للتذييل 4">
            <a:extLst>
              <a:ext uri="{FF2B5EF4-FFF2-40B4-BE49-F238E27FC236}">
                <a16:creationId xmlns:a16="http://schemas.microsoft.com/office/drawing/2014/main" id="{4B7F65FD-26D2-6ACC-76BF-47EE68EDE1B7}"/>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84F896CC-9039-40C8-0F6D-9E1A3A0C5F89}"/>
              </a:ext>
            </a:extLst>
          </p:cNvPr>
          <p:cNvSpPr>
            <a:spLocks noGrp="1"/>
          </p:cNvSpPr>
          <p:nvPr>
            <p:ph type="sldNum" sz="quarter" idx="12"/>
          </p:nvPr>
        </p:nvSpPr>
        <p:spPr>
          <a:xfrm>
            <a:off x="838200" y="6356350"/>
            <a:ext cx="2743200" cy="365125"/>
          </a:xfrm>
          <a:prstGeom prst="rect">
            <a:avLst/>
          </a:prstGeom>
        </p:spPr>
        <p:txBody>
          <a:bodyPr/>
          <a:lstStyle/>
          <a:p>
            <a:fld id="{36BD1DB2-5E0E-4924-8EDF-385422E06E69}" type="slidenum">
              <a:rPr lang="ar-SA" smtClean="0"/>
              <a:t>‹#›</a:t>
            </a:fld>
            <a:endParaRPr lang="ar-SA"/>
          </a:p>
        </p:txBody>
      </p:sp>
    </p:spTree>
    <p:extLst>
      <p:ext uri="{BB962C8B-B14F-4D97-AF65-F5344CB8AC3E}">
        <p14:creationId xmlns:p14="http://schemas.microsoft.com/office/powerpoint/2010/main" val="245784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عنوان المقطع">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92741E98-D744-D733-1EBE-BB399923524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ar-SA"/>
              <a:t>انقر لتحرير نمط عنوان الشكل الرئيسي</a:t>
            </a:r>
          </a:p>
        </p:txBody>
      </p:sp>
      <p:sp>
        <p:nvSpPr>
          <p:cNvPr id="3" name="عنصر نائب للنص 2">
            <a:extLst>
              <a:ext uri="{FF2B5EF4-FFF2-40B4-BE49-F238E27FC236}">
                <a16:creationId xmlns:a16="http://schemas.microsoft.com/office/drawing/2014/main" id="{9FA80115-FA7C-0CD6-D461-EAE2141D6C3C}"/>
              </a:ext>
            </a:extLst>
          </p:cNvPr>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ar-SA"/>
              <a:t>انقر لتحرير أنماط نص الشكل الرئيسي</a:t>
            </a:r>
          </a:p>
        </p:txBody>
      </p:sp>
      <p:sp>
        <p:nvSpPr>
          <p:cNvPr id="4" name="عنصر نائب للتاريخ 3">
            <a:extLst>
              <a:ext uri="{FF2B5EF4-FFF2-40B4-BE49-F238E27FC236}">
                <a16:creationId xmlns:a16="http://schemas.microsoft.com/office/drawing/2014/main" id="{6BD0AC92-3EB7-C60A-571D-AD24801674A1}"/>
              </a:ext>
            </a:extLst>
          </p:cNvPr>
          <p:cNvSpPr>
            <a:spLocks noGrp="1"/>
          </p:cNvSpPr>
          <p:nvPr>
            <p:ph type="dt" sz="half" idx="10"/>
          </p:nvPr>
        </p:nvSpPr>
        <p:spPr>
          <a:xfrm>
            <a:off x="8610600" y="6356350"/>
            <a:ext cx="2743200" cy="365125"/>
          </a:xfrm>
          <a:prstGeom prst="rect">
            <a:avLst/>
          </a:prstGeom>
        </p:spPr>
        <p:txBody>
          <a:bodyPr/>
          <a:lstStyle/>
          <a:p>
            <a:fld id="{F464D2AA-E71E-4BB6-9508-D45D5BD3FEA2}" type="datetimeFigureOut">
              <a:rPr lang="ar-SA" smtClean="0"/>
              <a:t>20/01/46</a:t>
            </a:fld>
            <a:endParaRPr lang="ar-SA"/>
          </a:p>
        </p:txBody>
      </p:sp>
      <p:sp>
        <p:nvSpPr>
          <p:cNvPr id="5" name="عنصر نائب للتذييل 4">
            <a:extLst>
              <a:ext uri="{FF2B5EF4-FFF2-40B4-BE49-F238E27FC236}">
                <a16:creationId xmlns:a16="http://schemas.microsoft.com/office/drawing/2014/main" id="{FE81D973-5CE4-CC2E-106B-1CB46DCC616F}"/>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1A38A895-CF94-02EB-4648-1D94B816DDAA}"/>
              </a:ext>
            </a:extLst>
          </p:cNvPr>
          <p:cNvSpPr>
            <a:spLocks noGrp="1"/>
          </p:cNvSpPr>
          <p:nvPr>
            <p:ph type="sldNum" sz="quarter" idx="12"/>
          </p:nvPr>
        </p:nvSpPr>
        <p:spPr>
          <a:xfrm>
            <a:off x="838200" y="6356350"/>
            <a:ext cx="2743200" cy="365125"/>
          </a:xfrm>
          <a:prstGeom prst="rect">
            <a:avLst/>
          </a:prstGeom>
        </p:spPr>
        <p:txBody>
          <a:bodyPr/>
          <a:lstStyle/>
          <a:p>
            <a:fld id="{36BD1DB2-5E0E-4924-8EDF-385422E06E69}" type="slidenum">
              <a:rPr lang="ar-SA" smtClean="0"/>
              <a:t>‹#›</a:t>
            </a:fld>
            <a:endParaRPr lang="ar-SA"/>
          </a:p>
        </p:txBody>
      </p:sp>
    </p:spTree>
    <p:extLst>
      <p:ext uri="{BB962C8B-B14F-4D97-AF65-F5344CB8AC3E}">
        <p14:creationId xmlns:p14="http://schemas.microsoft.com/office/powerpoint/2010/main" val="3858927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محتويان">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009DA259-D4F8-B39A-71C5-05E0C8E1CAC2}"/>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محتوى 2">
            <a:extLst>
              <a:ext uri="{FF2B5EF4-FFF2-40B4-BE49-F238E27FC236}">
                <a16:creationId xmlns:a16="http://schemas.microsoft.com/office/drawing/2014/main" id="{54A562AD-D14A-6E39-7642-F38369E7BE20}"/>
              </a:ext>
            </a:extLst>
          </p:cNvPr>
          <p:cNvSpPr>
            <a:spLocks noGrp="1"/>
          </p:cNvSpPr>
          <p:nvPr>
            <p:ph sz="half" idx="1"/>
          </p:nvPr>
        </p:nvSpPr>
        <p:spPr>
          <a:xfrm>
            <a:off x="838200" y="1825625"/>
            <a:ext cx="5181600" cy="435133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محتوى 3">
            <a:extLst>
              <a:ext uri="{FF2B5EF4-FFF2-40B4-BE49-F238E27FC236}">
                <a16:creationId xmlns:a16="http://schemas.microsoft.com/office/drawing/2014/main" id="{0A8C53C6-15D9-3970-30BD-32FCFDA61E33}"/>
              </a:ext>
            </a:extLst>
          </p:cNvPr>
          <p:cNvSpPr>
            <a:spLocks noGrp="1"/>
          </p:cNvSpPr>
          <p:nvPr>
            <p:ph sz="half" idx="2"/>
          </p:nvPr>
        </p:nvSpPr>
        <p:spPr>
          <a:xfrm>
            <a:off x="6172200" y="1825625"/>
            <a:ext cx="5181600" cy="435133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تاريخ 4">
            <a:extLst>
              <a:ext uri="{FF2B5EF4-FFF2-40B4-BE49-F238E27FC236}">
                <a16:creationId xmlns:a16="http://schemas.microsoft.com/office/drawing/2014/main" id="{8062527D-C351-64AB-207D-3FE37E761D61}"/>
              </a:ext>
            </a:extLst>
          </p:cNvPr>
          <p:cNvSpPr>
            <a:spLocks noGrp="1"/>
          </p:cNvSpPr>
          <p:nvPr>
            <p:ph type="dt" sz="half" idx="10"/>
          </p:nvPr>
        </p:nvSpPr>
        <p:spPr>
          <a:xfrm>
            <a:off x="8610600" y="6356350"/>
            <a:ext cx="2743200" cy="365125"/>
          </a:xfrm>
          <a:prstGeom prst="rect">
            <a:avLst/>
          </a:prstGeom>
        </p:spPr>
        <p:txBody>
          <a:bodyPr/>
          <a:lstStyle/>
          <a:p>
            <a:fld id="{F464D2AA-E71E-4BB6-9508-D45D5BD3FEA2}" type="datetimeFigureOut">
              <a:rPr lang="ar-SA" smtClean="0"/>
              <a:t>20/01/46</a:t>
            </a:fld>
            <a:endParaRPr lang="ar-SA"/>
          </a:p>
        </p:txBody>
      </p:sp>
      <p:sp>
        <p:nvSpPr>
          <p:cNvPr id="6" name="عنصر نائب للتذييل 5">
            <a:extLst>
              <a:ext uri="{FF2B5EF4-FFF2-40B4-BE49-F238E27FC236}">
                <a16:creationId xmlns:a16="http://schemas.microsoft.com/office/drawing/2014/main" id="{C1257734-0819-2F10-6F2F-4164F5393634}"/>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7" name="عنصر نائب لرقم الشريحة 6">
            <a:extLst>
              <a:ext uri="{FF2B5EF4-FFF2-40B4-BE49-F238E27FC236}">
                <a16:creationId xmlns:a16="http://schemas.microsoft.com/office/drawing/2014/main" id="{E902D451-0A6D-9D56-FBFD-47653E08877D}"/>
              </a:ext>
            </a:extLst>
          </p:cNvPr>
          <p:cNvSpPr>
            <a:spLocks noGrp="1"/>
          </p:cNvSpPr>
          <p:nvPr>
            <p:ph type="sldNum" sz="quarter" idx="12"/>
          </p:nvPr>
        </p:nvSpPr>
        <p:spPr>
          <a:xfrm>
            <a:off x="838200" y="6356350"/>
            <a:ext cx="2743200" cy="365125"/>
          </a:xfrm>
          <a:prstGeom prst="rect">
            <a:avLst/>
          </a:prstGeom>
        </p:spPr>
        <p:txBody>
          <a:bodyPr/>
          <a:lstStyle/>
          <a:p>
            <a:fld id="{36BD1DB2-5E0E-4924-8EDF-385422E06E69}" type="slidenum">
              <a:rPr lang="ar-SA" smtClean="0"/>
              <a:t>‹#›</a:t>
            </a:fld>
            <a:endParaRPr lang="ar-SA"/>
          </a:p>
        </p:txBody>
      </p:sp>
    </p:spTree>
    <p:extLst>
      <p:ext uri="{BB962C8B-B14F-4D97-AF65-F5344CB8AC3E}">
        <p14:creationId xmlns:p14="http://schemas.microsoft.com/office/powerpoint/2010/main" val="2104401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مقارن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9371A7DA-2C62-FFB0-9E38-1B3E6B38A545}"/>
              </a:ext>
            </a:extLst>
          </p:cNvPr>
          <p:cNvSpPr>
            <a:spLocks noGrp="1"/>
          </p:cNvSpPr>
          <p:nvPr>
            <p:ph type="title"/>
          </p:nvPr>
        </p:nvSpPr>
        <p:spPr>
          <a:xfrm>
            <a:off x="839788" y="365125"/>
            <a:ext cx="10515600" cy="1325563"/>
          </a:xfrm>
          <a:prstGeom prst="rect">
            <a:avLst/>
          </a:prstGeom>
        </p:spPr>
        <p:txBody>
          <a:bodyPr/>
          <a:lstStyle/>
          <a:p>
            <a:r>
              <a:rPr lang="ar-SA"/>
              <a:t>انقر لتحرير نمط عنوان الشكل الرئيسي</a:t>
            </a:r>
          </a:p>
        </p:txBody>
      </p:sp>
      <p:sp>
        <p:nvSpPr>
          <p:cNvPr id="3" name="عنصر نائب للنص 2">
            <a:extLst>
              <a:ext uri="{FF2B5EF4-FFF2-40B4-BE49-F238E27FC236}">
                <a16:creationId xmlns:a16="http://schemas.microsoft.com/office/drawing/2014/main" id="{246C7FC8-EF82-BAAF-BA60-270013D62667}"/>
              </a:ext>
            </a:extLst>
          </p:cNvPr>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نص الشكل الرئيسي</a:t>
            </a:r>
          </a:p>
        </p:txBody>
      </p:sp>
      <p:sp>
        <p:nvSpPr>
          <p:cNvPr id="4" name="عنصر نائب للمحتوى 3">
            <a:extLst>
              <a:ext uri="{FF2B5EF4-FFF2-40B4-BE49-F238E27FC236}">
                <a16:creationId xmlns:a16="http://schemas.microsoft.com/office/drawing/2014/main" id="{13610727-75EF-E43B-20BB-129E0EC0BB39}"/>
              </a:ext>
            </a:extLst>
          </p:cNvPr>
          <p:cNvSpPr>
            <a:spLocks noGrp="1"/>
          </p:cNvSpPr>
          <p:nvPr>
            <p:ph sz="half" idx="2"/>
          </p:nvPr>
        </p:nvSpPr>
        <p:spPr>
          <a:xfrm>
            <a:off x="839788" y="2505075"/>
            <a:ext cx="5157787" cy="368458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5" name="عنصر نائب للنص 4">
            <a:extLst>
              <a:ext uri="{FF2B5EF4-FFF2-40B4-BE49-F238E27FC236}">
                <a16:creationId xmlns:a16="http://schemas.microsoft.com/office/drawing/2014/main" id="{1A9FC783-C57F-A11D-5BA9-D400666E4FA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ar-SA"/>
              <a:t>انقر لتحرير أنماط نص الشكل الرئيسي</a:t>
            </a:r>
          </a:p>
        </p:txBody>
      </p:sp>
      <p:sp>
        <p:nvSpPr>
          <p:cNvPr id="6" name="عنصر نائب للمحتوى 5">
            <a:extLst>
              <a:ext uri="{FF2B5EF4-FFF2-40B4-BE49-F238E27FC236}">
                <a16:creationId xmlns:a16="http://schemas.microsoft.com/office/drawing/2014/main" id="{1802FB25-324F-6E4A-D3B2-BA115D0C1708}"/>
              </a:ext>
            </a:extLst>
          </p:cNvPr>
          <p:cNvSpPr>
            <a:spLocks noGrp="1"/>
          </p:cNvSpPr>
          <p:nvPr>
            <p:ph sz="quarter" idx="4"/>
          </p:nvPr>
        </p:nvSpPr>
        <p:spPr>
          <a:xfrm>
            <a:off x="6172200" y="2505075"/>
            <a:ext cx="5183188" cy="3684588"/>
          </a:xfrm>
          <a:prstGeom prst="rect">
            <a:avLst/>
          </a:prstGeom>
        </p:spPr>
        <p:txBody>
          <a:body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7" name="عنصر نائب للتاريخ 6">
            <a:extLst>
              <a:ext uri="{FF2B5EF4-FFF2-40B4-BE49-F238E27FC236}">
                <a16:creationId xmlns:a16="http://schemas.microsoft.com/office/drawing/2014/main" id="{5B5BD3DC-E135-B27E-B6F2-BDBD92AA871F}"/>
              </a:ext>
            </a:extLst>
          </p:cNvPr>
          <p:cNvSpPr>
            <a:spLocks noGrp="1"/>
          </p:cNvSpPr>
          <p:nvPr>
            <p:ph type="dt" sz="half" idx="10"/>
          </p:nvPr>
        </p:nvSpPr>
        <p:spPr>
          <a:xfrm>
            <a:off x="8610600" y="6356350"/>
            <a:ext cx="2743200" cy="365125"/>
          </a:xfrm>
          <a:prstGeom prst="rect">
            <a:avLst/>
          </a:prstGeom>
        </p:spPr>
        <p:txBody>
          <a:bodyPr/>
          <a:lstStyle/>
          <a:p>
            <a:fld id="{F464D2AA-E71E-4BB6-9508-D45D5BD3FEA2}" type="datetimeFigureOut">
              <a:rPr lang="ar-SA" smtClean="0"/>
              <a:t>20/01/46</a:t>
            </a:fld>
            <a:endParaRPr lang="ar-SA"/>
          </a:p>
        </p:txBody>
      </p:sp>
      <p:sp>
        <p:nvSpPr>
          <p:cNvPr id="8" name="عنصر نائب للتذييل 7">
            <a:extLst>
              <a:ext uri="{FF2B5EF4-FFF2-40B4-BE49-F238E27FC236}">
                <a16:creationId xmlns:a16="http://schemas.microsoft.com/office/drawing/2014/main" id="{AB798977-B93D-A3DD-517C-FA388EFF802D}"/>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9" name="عنصر نائب لرقم الشريحة 8">
            <a:extLst>
              <a:ext uri="{FF2B5EF4-FFF2-40B4-BE49-F238E27FC236}">
                <a16:creationId xmlns:a16="http://schemas.microsoft.com/office/drawing/2014/main" id="{98D24450-61CE-B078-A569-950CDD10AE4A}"/>
              </a:ext>
            </a:extLst>
          </p:cNvPr>
          <p:cNvSpPr>
            <a:spLocks noGrp="1"/>
          </p:cNvSpPr>
          <p:nvPr>
            <p:ph type="sldNum" sz="quarter" idx="12"/>
          </p:nvPr>
        </p:nvSpPr>
        <p:spPr>
          <a:xfrm>
            <a:off x="838200" y="6356350"/>
            <a:ext cx="2743200" cy="365125"/>
          </a:xfrm>
          <a:prstGeom prst="rect">
            <a:avLst/>
          </a:prstGeom>
        </p:spPr>
        <p:txBody>
          <a:bodyPr/>
          <a:lstStyle/>
          <a:p>
            <a:fld id="{36BD1DB2-5E0E-4924-8EDF-385422E06E69}" type="slidenum">
              <a:rPr lang="ar-SA" smtClean="0"/>
              <a:t>‹#›</a:t>
            </a:fld>
            <a:endParaRPr lang="ar-SA"/>
          </a:p>
        </p:txBody>
      </p:sp>
    </p:spTree>
    <p:extLst>
      <p:ext uri="{BB962C8B-B14F-4D97-AF65-F5344CB8AC3E}">
        <p14:creationId xmlns:p14="http://schemas.microsoft.com/office/powerpoint/2010/main" val="797121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عنوان فقط">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9C1EC705-2E1D-59B0-8F8B-EF0E14C69DC3}"/>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تاريخ 2">
            <a:extLst>
              <a:ext uri="{FF2B5EF4-FFF2-40B4-BE49-F238E27FC236}">
                <a16:creationId xmlns:a16="http://schemas.microsoft.com/office/drawing/2014/main" id="{A57A0108-CC12-0BF6-8F2C-5CC107BE8C21}"/>
              </a:ext>
            </a:extLst>
          </p:cNvPr>
          <p:cNvSpPr>
            <a:spLocks noGrp="1"/>
          </p:cNvSpPr>
          <p:nvPr>
            <p:ph type="dt" sz="half" idx="10"/>
          </p:nvPr>
        </p:nvSpPr>
        <p:spPr>
          <a:xfrm>
            <a:off x="8610600" y="6356350"/>
            <a:ext cx="2743200" cy="365125"/>
          </a:xfrm>
          <a:prstGeom prst="rect">
            <a:avLst/>
          </a:prstGeom>
        </p:spPr>
        <p:txBody>
          <a:bodyPr/>
          <a:lstStyle/>
          <a:p>
            <a:fld id="{F464D2AA-E71E-4BB6-9508-D45D5BD3FEA2}" type="datetimeFigureOut">
              <a:rPr lang="ar-SA" smtClean="0"/>
              <a:t>20/01/46</a:t>
            </a:fld>
            <a:endParaRPr lang="ar-SA"/>
          </a:p>
        </p:txBody>
      </p:sp>
      <p:sp>
        <p:nvSpPr>
          <p:cNvPr id="4" name="عنصر نائب للتذييل 3">
            <a:extLst>
              <a:ext uri="{FF2B5EF4-FFF2-40B4-BE49-F238E27FC236}">
                <a16:creationId xmlns:a16="http://schemas.microsoft.com/office/drawing/2014/main" id="{85571A87-1B3A-C727-FB69-DEF69AAA5253}"/>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5" name="عنصر نائب لرقم الشريحة 4">
            <a:extLst>
              <a:ext uri="{FF2B5EF4-FFF2-40B4-BE49-F238E27FC236}">
                <a16:creationId xmlns:a16="http://schemas.microsoft.com/office/drawing/2014/main" id="{7F0B7EDE-EDF8-4354-A81A-3B48361C74AE}"/>
              </a:ext>
            </a:extLst>
          </p:cNvPr>
          <p:cNvSpPr>
            <a:spLocks noGrp="1"/>
          </p:cNvSpPr>
          <p:nvPr>
            <p:ph type="sldNum" sz="quarter" idx="12"/>
          </p:nvPr>
        </p:nvSpPr>
        <p:spPr>
          <a:xfrm>
            <a:off x="838200" y="6356350"/>
            <a:ext cx="2743200" cy="365125"/>
          </a:xfrm>
          <a:prstGeom prst="rect">
            <a:avLst/>
          </a:prstGeom>
        </p:spPr>
        <p:txBody>
          <a:bodyPr/>
          <a:lstStyle/>
          <a:p>
            <a:fld id="{36BD1DB2-5E0E-4924-8EDF-385422E06E69}" type="slidenum">
              <a:rPr lang="ar-SA" smtClean="0"/>
              <a:t>‹#›</a:t>
            </a:fld>
            <a:endParaRPr lang="ar-SA"/>
          </a:p>
        </p:txBody>
      </p:sp>
    </p:spTree>
    <p:extLst>
      <p:ext uri="{BB962C8B-B14F-4D97-AF65-F5344CB8AC3E}">
        <p14:creationId xmlns:p14="http://schemas.microsoft.com/office/powerpoint/2010/main" val="1993596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فارغ">
    <p:spTree>
      <p:nvGrpSpPr>
        <p:cNvPr id="1" name=""/>
        <p:cNvGrpSpPr/>
        <p:nvPr/>
      </p:nvGrpSpPr>
      <p:grpSpPr>
        <a:xfrm>
          <a:off x="0" y="0"/>
          <a:ext cx="0" cy="0"/>
          <a:chOff x="0" y="0"/>
          <a:chExt cx="0" cy="0"/>
        </a:xfrm>
      </p:grpSpPr>
      <p:sp>
        <p:nvSpPr>
          <p:cNvPr id="2" name="عنصر نائب للتاريخ 1">
            <a:extLst>
              <a:ext uri="{FF2B5EF4-FFF2-40B4-BE49-F238E27FC236}">
                <a16:creationId xmlns:a16="http://schemas.microsoft.com/office/drawing/2014/main" id="{171D9B98-6F7C-87F2-929E-413B4490300A}"/>
              </a:ext>
            </a:extLst>
          </p:cNvPr>
          <p:cNvSpPr>
            <a:spLocks noGrp="1"/>
          </p:cNvSpPr>
          <p:nvPr>
            <p:ph type="dt" sz="half" idx="10"/>
          </p:nvPr>
        </p:nvSpPr>
        <p:spPr>
          <a:xfrm>
            <a:off x="8610600" y="6356350"/>
            <a:ext cx="2743200" cy="365125"/>
          </a:xfrm>
          <a:prstGeom prst="rect">
            <a:avLst/>
          </a:prstGeom>
        </p:spPr>
        <p:txBody>
          <a:bodyPr/>
          <a:lstStyle/>
          <a:p>
            <a:fld id="{F464D2AA-E71E-4BB6-9508-D45D5BD3FEA2}" type="datetimeFigureOut">
              <a:rPr lang="ar-SA" smtClean="0"/>
              <a:t>20/01/46</a:t>
            </a:fld>
            <a:endParaRPr lang="ar-SA"/>
          </a:p>
        </p:txBody>
      </p:sp>
      <p:sp>
        <p:nvSpPr>
          <p:cNvPr id="3" name="عنصر نائب للتذييل 2">
            <a:extLst>
              <a:ext uri="{FF2B5EF4-FFF2-40B4-BE49-F238E27FC236}">
                <a16:creationId xmlns:a16="http://schemas.microsoft.com/office/drawing/2014/main" id="{837283E5-829B-2D8F-18FF-9B2C2E877F0F}"/>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4" name="عنصر نائب لرقم الشريحة 3">
            <a:extLst>
              <a:ext uri="{FF2B5EF4-FFF2-40B4-BE49-F238E27FC236}">
                <a16:creationId xmlns:a16="http://schemas.microsoft.com/office/drawing/2014/main" id="{62E5E868-10AC-9617-E580-E410FCD0CF49}"/>
              </a:ext>
            </a:extLst>
          </p:cNvPr>
          <p:cNvSpPr>
            <a:spLocks noGrp="1"/>
          </p:cNvSpPr>
          <p:nvPr>
            <p:ph type="sldNum" sz="quarter" idx="12"/>
          </p:nvPr>
        </p:nvSpPr>
        <p:spPr>
          <a:xfrm>
            <a:off x="838200" y="6356350"/>
            <a:ext cx="2743200" cy="365125"/>
          </a:xfrm>
          <a:prstGeom prst="rect">
            <a:avLst/>
          </a:prstGeom>
        </p:spPr>
        <p:txBody>
          <a:bodyPr/>
          <a:lstStyle/>
          <a:p>
            <a:fld id="{36BD1DB2-5E0E-4924-8EDF-385422E06E69}" type="slidenum">
              <a:rPr lang="ar-SA" smtClean="0"/>
              <a:t>‹#›</a:t>
            </a:fld>
            <a:endParaRPr lang="ar-SA"/>
          </a:p>
        </p:txBody>
      </p:sp>
    </p:spTree>
    <p:extLst>
      <p:ext uri="{BB962C8B-B14F-4D97-AF65-F5344CB8AC3E}">
        <p14:creationId xmlns:p14="http://schemas.microsoft.com/office/powerpoint/2010/main" val="1947677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محتوى مع تسمية توضيحي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277A9563-1430-2EA8-D5FA-C9A5A55034A0}"/>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ar-SA"/>
              <a:t>انقر لتحرير نمط عنوان الشكل الرئيسي</a:t>
            </a:r>
          </a:p>
        </p:txBody>
      </p:sp>
      <p:sp>
        <p:nvSpPr>
          <p:cNvPr id="3" name="عنصر نائب للمحتوى 2">
            <a:extLst>
              <a:ext uri="{FF2B5EF4-FFF2-40B4-BE49-F238E27FC236}">
                <a16:creationId xmlns:a16="http://schemas.microsoft.com/office/drawing/2014/main" id="{03F1902F-6C99-C838-A293-A84AB6F6E265}"/>
              </a:ext>
            </a:extLst>
          </p:cNvPr>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نص 3">
            <a:extLst>
              <a:ext uri="{FF2B5EF4-FFF2-40B4-BE49-F238E27FC236}">
                <a16:creationId xmlns:a16="http://schemas.microsoft.com/office/drawing/2014/main" id="{19DFAC34-CD65-055C-DEEC-0D57CD2D31BF}"/>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نص الشكل الرئيسي</a:t>
            </a:r>
          </a:p>
        </p:txBody>
      </p:sp>
      <p:sp>
        <p:nvSpPr>
          <p:cNvPr id="5" name="عنصر نائب للتاريخ 4">
            <a:extLst>
              <a:ext uri="{FF2B5EF4-FFF2-40B4-BE49-F238E27FC236}">
                <a16:creationId xmlns:a16="http://schemas.microsoft.com/office/drawing/2014/main" id="{942D862F-4274-C3BF-C8A7-C14D9867B578}"/>
              </a:ext>
            </a:extLst>
          </p:cNvPr>
          <p:cNvSpPr>
            <a:spLocks noGrp="1"/>
          </p:cNvSpPr>
          <p:nvPr>
            <p:ph type="dt" sz="half" idx="10"/>
          </p:nvPr>
        </p:nvSpPr>
        <p:spPr>
          <a:xfrm>
            <a:off x="8610600" y="6356350"/>
            <a:ext cx="2743200" cy="365125"/>
          </a:xfrm>
          <a:prstGeom prst="rect">
            <a:avLst/>
          </a:prstGeom>
        </p:spPr>
        <p:txBody>
          <a:bodyPr/>
          <a:lstStyle/>
          <a:p>
            <a:fld id="{F464D2AA-E71E-4BB6-9508-D45D5BD3FEA2}" type="datetimeFigureOut">
              <a:rPr lang="ar-SA" smtClean="0"/>
              <a:t>20/01/46</a:t>
            </a:fld>
            <a:endParaRPr lang="ar-SA"/>
          </a:p>
        </p:txBody>
      </p:sp>
      <p:sp>
        <p:nvSpPr>
          <p:cNvPr id="6" name="عنصر نائب للتذييل 5">
            <a:extLst>
              <a:ext uri="{FF2B5EF4-FFF2-40B4-BE49-F238E27FC236}">
                <a16:creationId xmlns:a16="http://schemas.microsoft.com/office/drawing/2014/main" id="{015E6C3F-F193-734B-2BE3-29C2C9C7CAB9}"/>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7" name="عنصر نائب لرقم الشريحة 6">
            <a:extLst>
              <a:ext uri="{FF2B5EF4-FFF2-40B4-BE49-F238E27FC236}">
                <a16:creationId xmlns:a16="http://schemas.microsoft.com/office/drawing/2014/main" id="{ED41BD82-E5FB-1CEC-EB00-2D8C5399B608}"/>
              </a:ext>
            </a:extLst>
          </p:cNvPr>
          <p:cNvSpPr>
            <a:spLocks noGrp="1"/>
          </p:cNvSpPr>
          <p:nvPr>
            <p:ph type="sldNum" sz="quarter" idx="12"/>
          </p:nvPr>
        </p:nvSpPr>
        <p:spPr>
          <a:xfrm>
            <a:off x="838200" y="6356350"/>
            <a:ext cx="2743200" cy="365125"/>
          </a:xfrm>
          <a:prstGeom prst="rect">
            <a:avLst/>
          </a:prstGeom>
        </p:spPr>
        <p:txBody>
          <a:bodyPr/>
          <a:lstStyle/>
          <a:p>
            <a:fld id="{36BD1DB2-5E0E-4924-8EDF-385422E06E69}" type="slidenum">
              <a:rPr lang="ar-SA" smtClean="0"/>
              <a:t>‹#›</a:t>
            </a:fld>
            <a:endParaRPr lang="ar-SA"/>
          </a:p>
        </p:txBody>
      </p:sp>
    </p:spTree>
    <p:extLst>
      <p:ext uri="{BB962C8B-B14F-4D97-AF65-F5344CB8AC3E}">
        <p14:creationId xmlns:p14="http://schemas.microsoft.com/office/powerpoint/2010/main" val="3708867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صورة مع تسمية توضيحية">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AE9F42BB-A8D2-05AC-678B-7A12C0E692A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ar-SA"/>
              <a:t>انقر لتحرير نمط عنوان الشكل الرئيسي</a:t>
            </a:r>
          </a:p>
        </p:txBody>
      </p:sp>
      <p:sp>
        <p:nvSpPr>
          <p:cNvPr id="3" name="عنصر نائب للصورة 2">
            <a:extLst>
              <a:ext uri="{FF2B5EF4-FFF2-40B4-BE49-F238E27FC236}">
                <a16:creationId xmlns:a16="http://schemas.microsoft.com/office/drawing/2014/main" id="{9A4596AB-A548-7BD5-F595-BB7BEAC4A46A}"/>
              </a:ext>
            </a:extLst>
          </p:cNvPr>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عنصر نائب للنص 3">
            <a:extLst>
              <a:ext uri="{FF2B5EF4-FFF2-40B4-BE49-F238E27FC236}">
                <a16:creationId xmlns:a16="http://schemas.microsoft.com/office/drawing/2014/main" id="{14F429B9-73CE-6595-A082-BF48A0350251}"/>
              </a:ext>
            </a:extLst>
          </p:cNvPr>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ar-SA"/>
              <a:t>انقر لتحرير أنماط نص الشكل الرئيسي</a:t>
            </a:r>
          </a:p>
        </p:txBody>
      </p:sp>
      <p:sp>
        <p:nvSpPr>
          <p:cNvPr id="5" name="عنصر نائب للتاريخ 4">
            <a:extLst>
              <a:ext uri="{FF2B5EF4-FFF2-40B4-BE49-F238E27FC236}">
                <a16:creationId xmlns:a16="http://schemas.microsoft.com/office/drawing/2014/main" id="{510B0A03-7484-AC51-3D0A-2CEF7CED7325}"/>
              </a:ext>
            </a:extLst>
          </p:cNvPr>
          <p:cNvSpPr>
            <a:spLocks noGrp="1"/>
          </p:cNvSpPr>
          <p:nvPr>
            <p:ph type="dt" sz="half" idx="10"/>
          </p:nvPr>
        </p:nvSpPr>
        <p:spPr>
          <a:xfrm>
            <a:off x="8610600" y="6356350"/>
            <a:ext cx="2743200" cy="365125"/>
          </a:xfrm>
          <a:prstGeom prst="rect">
            <a:avLst/>
          </a:prstGeom>
        </p:spPr>
        <p:txBody>
          <a:bodyPr/>
          <a:lstStyle/>
          <a:p>
            <a:fld id="{F464D2AA-E71E-4BB6-9508-D45D5BD3FEA2}" type="datetimeFigureOut">
              <a:rPr lang="ar-SA" smtClean="0"/>
              <a:t>20/01/46</a:t>
            </a:fld>
            <a:endParaRPr lang="ar-SA"/>
          </a:p>
        </p:txBody>
      </p:sp>
      <p:sp>
        <p:nvSpPr>
          <p:cNvPr id="6" name="عنصر نائب للتذييل 5">
            <a:extLst>
              <a:ext uri="{FF2B5EF4-FFF2-40B4-BE49-F238E27FC236}">
                <a16:creationId xmlns:a16="http://schemas.microsoft.com/office/drawing/2014/main" id="{E05E0293-6EF8-24E2-05F3-213A57193A92}"/>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7" name="عنصر نائب لرقم الشريحة 6">
            <a:extLst>
              <a:ext uri="{FF2B5EF4-FFF2-40B4-BE49-F238E27FC236}">
                <a16:creationId xmlns:a16="http://schemas.microsoft.com/office/drawing/2014/main" id="{A77DF261-2975-C5DF-77CC-18AB284E9D17}"/>
              </a:ext>
            </a:extLst>
          </p:cNvPr>
          <p:cNvSpPr>
            <a:spLocks noGrp="1"/>
          </p:cNvSpPr>
          <p:nvPr>
            <p:ph type="sldNum" sz="quarter" idx="12"/>
          </p:nvPr>
        </p:nvSpPr>
        <p:spPr>
          <a:xfrm>
            <a:off x="838200" y="6356350"/>
            <a:ext cx="2743200" cy="365125"/>
          </a:xfrm>
          <a:prstGeom prst="rect">
            <a:avLst/>
          </a:prstGeom>
        </p:spPr>
        <p:txBody>
          <a:bodyPr/>
          <a:lstStyle/>
          <a:p>
            <a:fld id="{36BD1DB2-5E0E-4924-8EDF-385422E06E69}" type="slidenum">
              <a:rPr lang="ar-SA" smtClean="0"/>
              <a:t>‹#›</a:t>
            </a:fld>
            <a:endParaRPr lang="ar-SA"/>
          </a:p>
        </p:txBody>
      </p:sp>
    </p:spTree>
    <p:extLst>
      <p:ext uri="{BB962C8B-B14F-4D97-AF65-F5344CB8AC3E}">
        <p14:creationId xmlns:p14="http://schemas.microsoft.com/office/powerpoint/2010/main" val="35110430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عنوان ونص عمودي">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77243B1E-3673-F280-422C-934653AD6086}"/>
              </a:ext>
            </a:extLst>
          </p:cNvPr>
          <p:cNvSpPr>
            <a:spLocks noGrp="1"/>
          </p:cNvSpPr>
          <p:nvPr>
            <p:ph type="title"/>
          </p:nvPr>
        </p:nvSpPr>
        <p:spPr>
          <a:xfrm>
            <a:off x="838200" y="365125"/>
            <a:ext cx="10515600" cy="1325563"/>
          </a:xfrm>
          <a:prstGeom prst="rect">
            <a:avLst/>
          </a:prstGeom>
        </p:spPr>
        <p:txBody>
          <a:bodyPr/>
          <a:lstStyle/>
          <a:p>
            <a:r>
              <a:rPr lang="ar-SA"/>
              <a:t>انقر لتحرير نمط عنوان الشكل الرئيسي</a:t>
            </a:r>
          </a:p>
        </p:txBody>
      </p:sp>
      <p:sp>
        <p:nvSpPr>
          <p:cNvPr id="3" name="عنصر نائب للعنوان العمودي 2">
            <a:extLst>
              <a:ext uri="{FF2B5EF4-FFF2-40B4-BE49-F238E27FC236}">
                <a16:creationId xmlns:a16="http://schemas.microsoft.com/office/drawing/2014/main" id="{2C69D9CC-0A11-F34F-AC83-0B4400FA8EC7}"/>
              </a:ext>
            </a:extLst>
          </p:cNvPr>
          <p:cNvSpPr>
            <a:spLocks noGrp="1"/>
          </p:cNvSpPr>
          <p:nvPr>
            <p:ph type="body" orient="vert" idx="1"/>
          </p:nvPr>
        </p:nvSpPr>
        <p:spPr>
          <a:xfrm>
            <a:off x="838200" y="1825625"/>
            <a:ext cx="10515600" cy="4351338"/>
          </a:xfrm>
          <a:prstGeom prst="rect">
            <a:avLst/>
          </a:prstGeom>
        </p:spPr>
        <p:txBody>
          <a:bodyPr vert="eaVert"/>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a:extLst>
              <a:ext uri="{FF2B5EF4-FFF2-40B4-BE49-F238E27FC236}">
                <a16:creationId xmlns:a16="http://schemas.microsoft.com/office/drawing/2014/main" id="{D39CFE43-AECF-9537-7824-CD161CD3A256}"/>
              </a:ext>
            </a:extLst>
          </p:cNvPr>
          <p:cNvSpPr>
            <a:spLocks noGrp="1"/>
          </p:cNvSpPr>
          <p:nvPr>
            <p:ph type="dt" sz="half" idx="10"/>
          </p:nvPr>
        </p:nvSpPr>
        <p:spPr>
          <a:xfrm>
            <a:off x="8610600" y="6356350"/>
            <a:ext cx="2743200" cy="365125"/>
          </a:xfrm>
          <a:prstGeom prst="rect">
            <a:avLst/>
          </a:prstGeom>
        </p:spPr>
        <p:txBody>
          <a:bodyPr/>
          <a:lstStyle/>
          <a:p>
            <a:fld id="{F464D2AA-E71E-4BB6-9508-D45D5BD3FEA2}" type="datetimeFigureOut">
              <a:rPr lang="ar-SA" smtClean="0"/>
              <a:t>20/01/46</a:t>
            </a:fld>
            <a:endParaRPr lang="ar-SA"/>
          </a:p>
        </p:txBody>
      </p:sp>
      <p:sp>
        <p:nvSpPr>
          <p:cNvPr id="5" name="عنصر نائب للتذييل 4">
            <a:extLst>
              <a:ext uri="{FF2B5EF4-FFF2-40B4-BE49-F238E27FC236}">
                <a16:creationId xmlns:a16="http://schemas.microsoft.com/office/drawing/2014/main" id="{817C2EE9-F1AF-74B4-2A76-C35C5A9698C5}"/>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468B29EA-F476-B82D-DE8E-0FAB0D401AD9}"/>
              </a:ext>
            </a:extLst>
          </p:cNvPr>
          <p:cNvSpPr>
            <a:spLocks noGrp="1"/>
          </p:cNvSpPr>
          <p:nvPr>
            <p:ph type="sldNum" sz="quarter" idx="12"/>
          </p:nvPr>
        </p:nvSpPr>
        <p:spPr>
          <a:xfrm>
            <a:off x="838200" y="6356350"/>
            <a:ext cx="2743200" cy="365125"/>
          </a:xfrm>
          <a:prstGeom prst="rect">
            <a:avLst/>
          </a:prstGeom>
        </p:spPr>
        <p:txBody>
          <a:bodyPr/>
          <a:lstStyle/>
          <a:p>
            <a:fld id="{36BD1DB2-5E0E-4924-8EDF-385422E06E69}" type="slidenum">
              <a:rPr lang="ar-SA" smtClean="0"/>
              <a:t>‹#›</a:t>
            </a:fld>
            <a:endParaRPr lang="ar-SA"/>
          </a:p>
        </p:txBody>
      </p:sp>
    </p:spTree>
    <p:extLst>
      <p:ext uri="{BB962C8B-B14F-4D97-AF65-F5344CB8AC3E}">
        <p14:creationId xmlns:p14="http://schemas.microsoft.com/office/powerpoint/2010/main" val="2735812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عنوان ونص عموديان">
    <p:spTree>
      <p:nvGrpSpPr>
        <p:cNvPr id="1" name=""/>
        <p:cNvGrpSpPr/>
        <p:nvPr/>
      </p:nvGrpSpPr>
      <p:grpSpPr>
        <a:xfrm>
          <a:off x="0" y="0"/>
          <a:ext cx="0" cy="0"/>
          <a:chOff x="0" y="0"/>
          <a:chExt cx="0" cy="0"/>
        </a:xfrm>
      </p:grpSpPr>
      <p:sp>
        <p:nvSpPr>
          <p:cNvPr id="2" name="عنوان عمودي 1">
            <a:extLst>
              <a:ext uri="{FF2B5EF4-FFF2-40B4-BE49-F238E27FC236}">
                <a16:creationId xmlns:a16="http://schemas.microsoft.com/office/drawing/2014/main" id="{0967CCB8-DEE7-BB2F-DED1-8F71706D64FB}"/>
              </a:ext>
            </a:extLst>
          </p:cNvPr>
          <p:cNvSpPr>
            <a:spLocks noGrp="1"/>
          </p:cNvSpPr>
          <p:nvPr>
            <p:ph type="title" orient="vert"/>
          </p:nvPr>
        </p:nvSpPr>
        <p:spPr>
          <a:xfrm>
            <a:off x="8724900" y="365125"/>
            <a:ext cx="2628900" cy="5811838"/>
          </a:xfrm>
          <a:prstGeom prst="rect">
            <a:avLst/>
          </a:prstGeom>
        </p:spPr>
        <p:txBody>
          <a:bodyPr vert="eaVert"/>
          <a:lstStyle/>
          <a:p>
            <a:r>
              <a:rPr lang="ar-SA"/>
              <a:t>انقر لتحرير نمط عنوان الشكل الرئيسي</a:t>
            </a:r>
          </a:p>
        </p:txBody>
      </p:sp>
      <p:sp>
        <p:nvSpPr>
          <p:cNvPr id="3" name="عنصر نائب للعنوان العمودي 2">
            <a:extLst>
              <a:ext uri="{FF2B5EF4-FFF2-40B4-BE49-F238E27FC236}">
                <a16:creationId xmlns:a16="http://schemas.microsoft.com/office/drawing/2014/main" id="{FFF37AAC-BA06-6C85-0F18-7D703D19FF3A}"/>
              </a:ext>
            </a:extLst>
          </p:cNvPr>
          <p:cNvSpPr>
            <a:spLocks noGrp="1"/>
          </p:cNvSpPr>
          <p:nvPr>
            <p:ph type="body" orient="vert" idx="1"/>
          </p:nvPr>
        </p:nvSpPr>
        <p:spPr>
          <a:xfrm>
            <a:off x="838200" y="365125"/>
            <a:ext cx="7734300" cy="5811838"/>
          </a:xfrm>
          <a:prstGeom prst="rect">
            <a:avLst/>
          </a:prstGeom>
        </p:spPr>
        <p:txBody>
          <a:bodyPr vert="eaVert"/>
          <a:lstStyle/>
          <a:p>
            <a:pPr lvl="0"/>
            <a:r>
              <a:rPr lang="ar-SA"/>
              <a:t>انقر لتحرير أنماط نص الشكل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p>
        </p:txBody>
      </p:sp>
      <p:sp>
        <p:nvSpPr>
          <p:cNvPr id="4" name="عنصر نائب للتاريخ 3">
            <a:extLst>
              <a:ext uri="{FF2B5EF4-FFF2-40B4-BE49-F238E27FC236}">
                <a16:creationId xmlns:a16="http://schemas.microsoft.com/office/drawing/2014/main" id="{AA231920-F4CC-4997-3409-C2B452EA4C37}"/>
              </a:ext>
            </a:extLst>
          </p:cNvPr>
          <p:cNvSpPr>
            <a:spLocks noGrp="1"/>
          </p:cNvSpPr>
          <p:nvPr>
            <p:ph type="dt" sz="half" idx="10"/>
          </p:nvPr>
        </p:nvSpPr>
        <p:spPr>
          <a:xfrm>
            <a:off x="8610600" y="6356350"/>
            <a:ext cx="2743200" cy="365125"/>
          </a:xfrm>
          <a:prstGeom prst="rect">
            <a:avLst/>
          </a:prstGeom>
        </p:spPr>
        <p:txBody>
          <a:bodyPr/>
          <a:lstStyle/>
          <a:p>
            <a:fld id="{F464D2AA-E71E-4BB6-9508-D45D5BD3FEA2}" type="datetimeFigureOut">
              <a:rPr lang="ar-SA" smtClean="0"/>
              <a:t>20/01/46</a:t>
            </a:fld>
            <a:endParaRPr lang="ar-SA"/>
          </a:p>
        </p:txBody>
      </p:sp>
      <p:sp>
        <p:nvSpPr>
          <p:cNvPr id="5" name="عنصر نائب للتذييل 4">
            <a:extLst>
              <a:ext uri="{FF2B5EF4-FFF2-40B4-BE49-F238E27FC236}">
                <a16:creationId xmlns:a16="http://schemas.microsoft.com/office/drawing/2014/main" id="{E08A89AC-8EBA-BDFE-FE8E-BBC4ED5CB98A}"/>
              </a:ext>
            </a:extLst>
          </p:cNvPr>
          <p:cNvSpPr>
            <a:spLocks noGrp="1"/>
          </p:cNvSpPr>
          <p:nvPr>
            <p:ph type="ftr" sz="quarter" idx="11"/>
          </p:nvPr>
        </p:nvSpPr>
        <p:spPr>
          <a:xfrm>
            <a:off x="4038600" y="6356350"/>
            <a:ext cx="4114800" cy="365125"/>
          </a:xfrm>
          <a:prstGeom prst="rect">
            <a:avLst/>
          </a:prstGeom>
        </p:spPr>
        <p:txBody>
          <a:bodyPr/>
          <a:lstStyle/>
          <a:p>
            <a:endParaRPr lang="ar-SA"/>
          </a:p>
        </p:txBody>
      </p:sp>
      <p:sp>
        <p:nvSpPr>
          <p:cNvPr id="6" name="عنصر نائب لرقم الشريحة 5">
            <a:extLst>
              <a:ext uri="{FF2B5EF4-FFF2-40B4-BE49-F238E27FC236}">
                <a16:creationId xmlns:a16="http://schemas.microsoft.com/office/drawing/2014/main" id="{B79AC304-7419-04E8-F62A-FEA9B5FFEDAB}"/>
              </a:ext>
            </a:extLst>
          </p:cNvPr>
          <p:cNvSpPr>
            <a:spLocks noGrp="1"/>
          </p:cNvSpPr>
          <p:nvPr>
            <p:ph type="sldNum" sz="quarter" idx="12"/>
          </p:nvPr>
        </p:nvSpPr>
        <p:spPr>
          <a:xfrm>
            <a:off x="838200" y="6356350"/>
            <a:ext cx="2743200" cy="365125"/>
          </a:xfrm>
          <a:prstGeom prst="rect">
            <a:avLst/>
          </a:prstGeom>
        </p:spPr>
        <p:txBody>
          <a:bodyPr/>
          <a:lstStyle/>
          <a:p>
            <a:fld id="{36BD1DB2-5E0E-4924-8EDF-385422E06E69}" type="slidenum">
              <a:rPr lang="ar-SA" smtClean="0"/>
              <a:t>‹#›</a:t>
            </a:fld>
            <a:endParaRPr lang="ar-SA"/>
          </a:p>
        </p:txBody>
      </p:sp>
    </p:spTree>
    <p:extLst>
      <p:ext uri="{BB962C8B-B14F-4D97-AF65-F5344CB8AC3E}">
        <p14:creationId xmlns:p14="http://schemas.microsoft.com/office/powerpoint/2010/main" val="3073574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1000"/>
            <a:lum/>
          </a:blip>
          <a:srcRect/>
          <a:stretch>
            <a:fillRect t="-9000" b="-9000"/>
          </a:stretch>
        </a:blipFill>
        <a:effectLst/>
      </p:bgPr>
    </p:bg>
    <p:spTree>
      <p:nvGrpSpPr>
        <p:cNvPr id="1" name=""/>
        <p:cNvGrpSpPr/>
        <p:nvPr/>
      </p:nvGrpSpPr>
      <p:grpSpPr>
        <a:xfrm>
          <a:off x="0" y="0"/>
          <a:ext cx="0" cy="0"/>
          <a:chOff x="0" y="0"/>
          <a:chExt cx="0" cy="0"/>
        </a:xfrm>
      </p:grpSpPr>
      <p:sp>
        <p:nvSpPr>
          <p:cNvPr id="7" name="مربع نص 6">
            <a:extLst>
              <a:ext uri="{FF2B5EF4-FFF2-40B4-BE49-F238E27FC236}">
                <a16:creationId xmlns:a16="http://schemas.microsoft.com/office/drawing/2014/main" id="{0CB22338-1520-AB32-B179-D07090DC103D}"/>
              </a:ext>
            </a:extLst>
          </p:cNvPr>
          <p:cNvSpPr txBox="1"/>
          <p:nvPr userDrawn="1"/>
        </p:nvSpPr>
        <p:spPr>
          <a:xfrm>
            <a:off x="91440" y="6469699"/>
            <a:ext cx="1031966" cy="307777"/>
          </a:xfrm>
          <a:prstGeom prst="rect">
            <a:avLst/>
          </a:prstGeom>
          <a:noFill/>
        </p:spPr>
        <p:txBody>
          <a:bodyPr wrap="square" rtlCol="1">
            <a:spAutoFit/>
          </a:bodyPr>
          <a:lstStyle/>
          <a:p>
            <a:pPr algn="l"/>
            <a:fld id="{DA99EBC6-F80B-4845-9A84-E5D93FC3303A}" type="slidenum">
              <a:rPr lang="en-US" sz="1400" smtClean="0">
                <a:solidFill>
                  <a:srgbClr val="00B0F0"/>
                </a:solidFill>
                <a:latin typeface="Alexandria Medium" pitchFamily="2" charset="-78"/>
                <a:cs typeface="Alexandria Medium" pitchFamily="2" charset="-78"/>
              </a:rPr>
              <a:t>‹#›</a:t>
            </a:fld>
            <a:endParaRPr lang="ar-SA" sz="1400" dirty="0">
              <a:solidFill>
                <a:srgbClr val="00B0F0"/>
              </a:solidFill>
              <a:latin typeface="Alexandria Medium" pitchFamily="2" charset="-78"/>
              <a:cs typeface="Alexandria Medium" pitchFamily="2" charset="-78"/>
            </a:endParaRPr>
          </a:p>
        </p:txBody>
      </p:sp>
    </p:spTree>
    <p:extLst>
      <p:ext uri="{BB962C8B-B14F-4D97-AF65-F5344CB8AC3E}">
        <p14:creationId xmlns:p14="http://schemas.microsoft.com/office/powerpoint/2010/main" val="2560701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r"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14.emf"/><Relationship Id="rId4" Type="http://schemas.openxmlformats.org/officeDocument/2006/relationships/image" Target="../media/image13.emf"/></Relationships>
</file>

<file path=ppt/slides/_rels/slide2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svg"/><Relationship Id="rId2" Type="http://schemas.openxmlformats.org/officeDocument/2006/relationships/image" Target="../media/image17.jpeg"/><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17">
            <a:extLst>
              <a:ext uri="{FF2B5EF4-FFF2-40B4-BE49-F238E27FC236}">
                <a16:creationId xmlns:a16="http://schemas.microsoft.com/office/drawing/2014/main" id="{E745FE48-7103-2E79-CA8C-E72B2E885F0B}"/>
              </a:ext>
            </a:extLst>
          </p:cNvPr>
          <p:cNvSpPr/>
          <p:nvPr/>
        </p:nvSpPr>
        <p:spPr>
          <a:xfrm>
            <a:off x="6054429" y="-720725"/>
            <a:ext cx="7782357" cy="7578725"/>
          </a:xfrm>
          <a:prstGeom prst="ellipse">
            <a:avLst/>
          </a:prstGeom>
          <a:solidFill>
            <a:srgbClr val="00B0F0"/>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6" name="TextBox 29">
            <a:extLst>
              <a:ext uri="{FF2B5EF4-FFF2-40B4-BE49-F238E27FC236}">
                <a16:creationId xmlns:a16="http://schemas.microsoft.com/office/drawing/2014/main" id="{209A4935-460D-6833-367C-D7B3C336BBF6}"/>
              </a:ext>
            </a:extLst>
          </p:cNvPr>
          <p:cNvSpPr txBox="1"/>
          <p:nvPr/>
        </p:nvSpPr>
        <p:spPr>
          <a:xfrm>
            <a:off x="541009" y="3937898"/>
            <a:ext cx="5216525" cy="398780"/>
          </a:xfrm>
          <a:prstGeom prst="rect">
            <a:avLst/>
          </a:prstGeom>
          <a:noFill/>
        </p:spPr>
        <p:txBody>
          <a:bodyPr wrap="square" rtlCol="0">
            <a:spAutoFit/>
          </a:bodyPr>
          <a:lstStyle/>
          <a:p>
            <a:pPr marL="0" marR="0" lvl="0" indent="0" algn="l" defTabSz="914400" rtl="1"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Prepared by Dr. Sulaiman Al-</a:t>
            </a:r>
            <a:r>
              <a:rPr kumimoji="0" lang="en-US" sz="2000" b="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luhaidan</a:t>
            </a:r>
            <a:endParaRPr kumimoji="0" lang="en-US" sz="20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endParaRPr>
          </a:p>
        </p:txBody>
      </p:sp>
      <p:sp>
        <p:nvSpPr>
          <p:cNvPr id="7" name="TextBox 30">
            <a:extLst>
              <a:ext uri="{FF2B5EF4-FFF2-40B4-BE49-F238E27FC236}">
                <a16:creationId xmlns:a16="http://schemas.microsoft.com/office/drawing/2014/main" id="{CA2EEFC5-F92C-4AFB-7A5A-E23CCE242D33}"/>
              </a:ext>
            </a:extLst>
          </p:cNvPr>
          <p:cNvSpPr txBox="1"/>
          <p:nvPr/>
        </p:nvSpPr>
        <p:spPr>
          <a:xfrm>
            <a:off x="1538794" y="2424037"/>
            <a:ext cx="3098925" cy="1323439"/>
          </a:xfrm>
          <a:prstGeom prst="rect">
            <a:avLst/>
          </a:prstGeom>
          <a:noFill/>
        </p:spPr>
        <p:txBody>
          <a:bodyPr wrap="non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40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القيادة</a:t>
            </a:r>
            <a:endParaRPr kumimoji="0" lang="en-US" sz="40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endParaRPr>
          </a:p>
          <a:p>
            <a:pPr marL="0" marR="0" lvl="0" indent="0" algn="ctr" defTabSz="914400" rtl="1"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Leadership</a:t>
            </a:r>
          </a:p>
        </p:txBody>
      </p:sp>
      <p:sp>
        <p:nvSpPr>
          <p:cNvPr id="8" name="Rectangle: Rounded Corners 33">
            <a:extLst>
              <a:ext uri="{FF2B5EF4-FFF2-40B4-BE49-F238E27FC236}">
                <a16:creationId xmlns:a16="http://schemas.microsoft.com/office/drawing/2014/main" id="{F831AE47-D24C-93B6-BE59-C4532B779DA5}"/>
              </a:ext>
            </a:extLst>
          </p:cNvPr>
          <p:cNvSpPr/>
          <p:nvPr/>
        </p:nvSpPr>
        <p:spPr>
          <a:xfrm>
            <a:off x="337633" y="5929382"/>
            <a:ext cx="3516608" cy="529167"/>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prstClr val="white"/>
                </a:solidFill>
                <a:effectLst/>
                <a:uLnTx/>
                <a:uFillTx/>
                <a:latin typeface="Alexandria" charset="0"/>
                <a:ea typeface="+mn-ea"/>
                <a:cs typeface="Alexandria" charset="0"/>
              </a:rPr>
              <a:t>Lecture 9</a:t>
            </a:r>
          </a:p>
        </p:txBody>
      </p:sp>
      <p:sp>
        <p:nvSpPr>
          <p:cNvPr id="9" name="TextBox 45">
            <a:extLst>
              <a:ext uri="{FF2B5EF4-FFF2-40B4-BE49-F238E27FC236}">
                <a16:creationId xmlns:a16="http://schemas.microsoft.com/office/drawing/2014/main" id="{B01665F2-0A80-37D6-C4F1-9D6AEAF6BD6D}"/>
              </a:ext>
            </a:extLst>
          </p:cNvPr>
          <p:cNvSpPr txBox="1"/>
          <p:nvPr/>
        </p:nvSpPr>
        <p:spPr>
          <a:xfrm>
            <a:off x="147087" y="5104240"/>
            <a:ext cx="3571812" cy="707886"/>
          </a:xfrm>
          <a:prstGeom prst="rect">
            <a:avLst/>
          </a:prstGeom>
          <a:noFill/>
        </p:spPr>
        <p:txBody>
          <a:bodyPr wrap="none" rtlCol="0">
            <a:spAutoFit/>
          </a:bodyPr>
          <a:lstStyle/>
          <a:p>
            <a:pPr algn="l"/>
            <a:r>
              <a:rPr lang="en-US" sz="2000" dirty="0">
                <a:latin typeface="Alexandria" pitchFamily="2" charset="-78"/>
                <a:cs typeface="Alexandria" pitchFamily="2" charset="-78"/>
              </a:rPr>
              <a:t>PRL 627</a:t>
            </a:r>
          </a:p>
          <a:p>
            <a:pPr algn="l"/>
            <a:r>
              <a:rPr lang="en-US" sz="2000" dirty="0">
                <a:latin typeface="Alexandria" pitchFamily="2" charset="-78"/>
                <a:cs typeface="Alexandria" pitchFamily="2" charset="-78"/>
              </a:rPr>
              <a:t>Public Relations (part two)</a:t>
            </a:r>
          </a:p>
        </p:txBody>
      </p:sp>
      <p:sp>
        <p:nvSpPr>
          <p:cNvPr id="10" name="Oval 13">
            <a:extLst>
              <a:ext uri="{FF2B5EF4-FFF2-40B4-BE49-F238E27FC236}">
                <a16:creationId xmlns:a16="http://schemas.microsoft.com/office/drawing/2014/main" id="{AC0D544D-616E-F77C-DA1A-86160FA191CD}"/>
              </a:ext>
            </a:extLst>
          </p:cNvPr>
          <p:cNvSpPr/>
          <p:nvPr/>
        </p:nvSpPr>
        <p:spPr>
          <a:xfrm>
            <a:off x="6200343" y="-320675"/>
            <a:ext cx="7410450" cy="7410450"/>
          </a:xfrm>
          <a:prstGeom prst="ellipse">
            <a:avLst/>
          </a:prstGeom>
          <a:blipFill>
            <a:blip r:embed="rId2"/>
            <a:stretch>
              <a:fillRect t="-1000"/>
            </a:stretch>
          </a:blipFill>
          <a:ln w="12700" cap="flat" cmpd="sng" algn="ctr">
            <a:solidFill>
              <a:srgbClr val="4472C4">
                <a:shade val="15000"/>
              </a:srgbClr>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pic>
        <p:nvPicPr>
          <p:cNvPr id="11" name="Graphic 21">
            <a:extLst>
              <a:ext uri="{FF2B5EF4-FFF2-40B4-BE49-F238E27FC236}">
                <a16:creationId xmlns:a16="http://schemas.microsoft.com/office/drawing/2014/main" id="{A3FA73F1-ABA0-3088-7BFD-74D51EFC669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430709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4">
            <a:extLst>
              <a:ext uri="{FF2B5EF4-FFF2-40B4-BE49-F238E27FC236}">
                <a16:creationId xmlns:a16="http://schemas.microsoft.com/office/drawing/2014/main" id="{4B512B33-3FB6-70F4-D983-2DBD0EA6EE34}"/>
              </a:ext>
            </a:extLst>
          </p:cNvPr>
          <p:cNvPicPr>
            <a:picLocks noChangeAspect="1"/>
          </p:cNvPicPr>
          <p:nvPr/>
        </p:nvPicPr>
        <p:blipFill>
          <a:blip r:embed="rId2" cstate="print">
            <a:extLst>
              <a:ext uri="{28A0092B-C50C-407E-A947-70E740481C1C}">
                <a14:useLocalDpi xmlns:a14="http://schemas.microsoft.com/office/drawing/2010/main" val="0"/>
              </a:ext>
            </a:extLst>
          </a:blip>
          <a:srcRect l="13924" r="13924"/>
          <a:stretch>
            <a:fillRect/>
          </a:stretch>
        </p:blipFill>
        <p:spPr>
          <a:xfrm>
            <a:off x="2808" y="0"/>
            <a:ext cx="5547685" cy="5573488"/>
          </a:xfrm>
          <a:prstGeom prst="rect">
            <a:avLst/>
          </a:prstGeom>
        </p:spPr>
      </p:pic>
      <p:sp>
        <p:nvSpPr>
          <p:cNvPr id="3" name="Right Triangle 1">
            <a:extLst>
              <a:ext uri="{FF2B5EF4-FFF2-40B4-BE49-F238E27FC236}">
                <a16:creationId xmlns:a16="http://schemas.microsoft.com/office/drawing/2014/main" id="{52F857E6-5FAD-505D-D6D1-F63EF525CBD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Parallelogram 7">
            <a:extLst>
              <a:ext uri="{FF2B5EF4-FFF2-40B4-BE49-F238E27FC236}">
                <a16:creationId xmlns:a16="http://schemas.microsoft.com/office/drawing/2014/main" id="{691AB95D-4CF0-445E-43B5-4AAEFC87E11D}"/>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TextBox 24">
            <a:extLst>
              <a:ext uri="{FF2B5EF4-FFF2-40B4-BE49-F238E27FC236}">
                <a16:creationId xmlns:a16="http://schemas.microsoft.com/office/drawing/2014/main" id="{07629C57-F880-9E78-676A-5E6F44ACB8C6}"/>
              </a:ext>
            </a:extLst>
          </p:cNvPr>
          <p:cNvSpPr txBox="1"/>
          <p:nvPr/>
        </p:nvSpPr>
        <p:spPr>
          <a:xfrm>
            <a:off x="6115630" y="1103329"/>
            <a:ext cx="4113898" cy="400110"/>
          </a:xfrm>
          <a:prstGeom prst="rect">
            <a:avLst/>
          </a:prstGeom>
          <a:noFill/>
        </p:spPr>
        <p:txBody>
          <a:bodyPr wrap="square" rtlCol="0">
            <a:spAutoFit/>
          </a:bodyPr>
          <a:lstStyle/>
          <a:p>
            <a:pPr algn="ctr"/>
            <a:r>
              <a:rPr lang="ar-EG" sz="2000" b="1" dirty="0">
                <a:solidFill>
                  <a:srgbClr val="00B0F0"/>
                </a:solidFill>
                <a:latin typeface="Alexandria" pitchFamily="2" charset="-78"/>
                <a:cs typeface="Alexandria" pitchFamily="2" charset="-78"/>
              </a:rPr>
              <a:t>محتويات المحاضرة</a:t>
            </a:r>
            <a:endParaRPr lang="en-US" sz="2000" b="1" dirty="0">
              <a:solidFill>
                <a:srgbClr val="00B0F0"/>
              </a:solidFill>
              <a:latin typeface="Alexandria" pitchFamily="2" charset="-78"/>
              <a:cs typeface="Alexandria" pitchFamily="2" charset="-78"/>
            </a:endParaRPr>
          </a:p>
        </p:txBody>
      </p:sp>
      <p:sp>
        <p:nvSpPr>
          <p:cNvPr id="6" name="Rectangle 27">
            <a:extLst>
              <a:ext uri="{FF2B5EF4-FFF2-40B4-BE49-F238E27FC236}">
                <a16:creationId xmlns:a16="http://schemas.microsoft.com/office/drawing/2014/main" id="{198D2F62-086E-A03B-C85D-4013079DDA4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30">
            <a:extLst>
              <a:ext uri="{FF2B5EF4-FFF2-40B4-BE49-F238E27FC236}">
                <a16:creationId xmlns:a16="http://schemas.microsoft.com/office/drawing/2014/main" id="{DD7BF911-940F-E55E-F431-D73A15899A2B}"/>
              </a:ext>
            </a:extLst>
          </p:cNvPr>
          <p:cNvSpPr txBox="1"/>
          <p:nvPr/>
        </p:nvSpPr>
        <p:spPr>
          <a:xfrm>
            <a:off x="6115630" y="1590210"/>
            <a:ext cx="5899940" cy="4362156"/>
          </a:xfrm>
          <a:prstGeom prst="rect">
            <a:avLst/>
          </a:prstGeom>
          <a:noFill/>
        </p:spPr>
        <p:txBody>
          <a:bodyPr wrap="square" rtlCol="0">
            <a:spAutoFit/>
          </a:bodyPr>
          <a:lstStyle/>
          <a:p>
            <a:pPr marL="285750" indent="-285750">
              <a:lnSpc>
                <a:spcPts val="2800"/>
              </a:lnSpc>
              <a:buFont typeface="Wingdings" panose="05000000000000000000" pitchFamily="2" charset="2"/>
              <a:buChar char="v"/>
            </a:pPr>
            <a:r>
              <a:rPr lang="ar-SA" sz="1600" dirty="0">
                <a:solidFill>
                  <a:prstClr val="black"/>
                </a:solidFill>
                <a:latin typeface="Alexandria" pitchFamily="2" charset="-78"/>
                <a:cs typeface="Alexandria" pitchFamily="2" charset="-78"/>
              </a:rPr>
              <a:t>مراجعة المحاضرة السابقة.</a:t>
            </a:r>
            <a:endParaRPr lang="ar-SA" sz="1600" dirty="0">
              <a:latin typeface="Alexandria" pitchFamily="2" charset="-78"/>
              <a:cs typeface="Alexandria" pitchFamily="2" charset="-78"/>
            </a:endParaRPr>
          </a:p>
          <a:p>
            <a:pPr marL="285750" indent="-285750">
              <a:lnSpc>
                <a:spcPts val="2800"/>
              </a:lnSpc>
              <a:buFont typeface="Wingdings" panose="05000000000000000000" pitchFamily="2" charset="2"/>
              <a:buChar char="v"/>
            </a:pPr>
            <a:r>
              <a:rPr lang="ar-EG" sz="1600" dirty="0">
                <a:latin typeface="Alexandria" pitchFamily="2" charset="-78"/>
                <a:cs typeface="Alexandria" pitchFamily="2" charset="-78"/>
              </a:rPr>
              <a:t>مفهوم الإبداع الإداري</a:t>
            </a:r>
            <a:r>
              <a:rPr lang="en-US" sz="1600" dirty="0">
                <a:latin typeface="Alexandria" pitchFamily="2" charset="-78"/>
                <a:cs typeface="Alexandria" pitchFamily="2" charset="-78"/>
              </a:rPr>
              <a:t>.</a:t>
            </a:r>
          </a:p>
          <a:p>
            <a:pPr marL="285750" indent="-285750">
              <a:lnSpc>
                <a:spcPts val="2800"/>
              </a:lnSpc>
              <a:buFont typeface="Wingdings" panose="05000000000000000000" pitchFamily="2" charset="2"/>
              <a:buChar char="v"/>
            </a:pPr>
            <a:r>
              <a:rPr lang="ar-EG" sz="1600" dirty="0">
                <a:latin typeface="Alexandria" pitchFamily="2" charset="-78"/>
                <a:cs typeface="Alexandria" pitchFamily="2" charset="-78"/>
              </a:rPr>
              <a:t>خصائص الإبداع الإداري.</a:t>
            </a:r>
            <a:endParaRPr lang="ar-SA" sz="1600" dirty="0">
              <a:latin typeface="Alexandria" pitchFamily="2" charset="-78"/>
              <a:cs typeface="Alexandria" pitchFamily="2" charset="-78"/>
            </a:endParaRPr>
          </a:p>
          <a:p>
            <a:pPr marL="285750" indent="-285750">
              <a:lnSpc>
                <a:spcPts val="2800"/>
              </a:lnSpc>
              <a:buFont typeface="Wingdings" panose="05000000000000000000" pitchFamily="2" charset="2"/>
              <a:buChar char="v"/>
            </a:pPr>
            <a:r>
              <a:rPr lang="ar-EG" sz="1600" dirty="0">
                <a:latin typeface="Alexandria" pitchFamily="2" charset="-78"/>
                <a:cs typeface="Alexandria" pitchFamily="2" charset="-78"/>
              </a:rPr>
              <a:t>التفكير المنطقي والتفكير الإبداعي</a:t>
            </a:r>
            <a:r>
              <a:rPr lang="ar-SA" sz="1600" dirty="0">
                <a:latin typeface="Alexandria" pitchFamily="2" charset="-78"/>
                <a:cs typeface="Alexandria" pitchFamily="2" charset="-78"/>
              </a:rPr>
              <a:t>.</a:t>
            </a:r>
          </a:p>
          <a:p>
            <a:pPr marL="285750" indent="-285750">
              <a:lnSpc>
                <a:spcPts val="2800"/>
              </a:lnSpc>
              <a:buFont typeface="Wingdings" panose="05000000000000000000" pitchFamily="2" charset="2"/>
              <a:buChar char="v"/>
            </a:pPr>
            <a:r>
              <a:rPr lang="ar-EG" sz="1600" dirty="0">
                <a:latin typeface="Alexandria" pitchFamily="2" charset="-78"/>
                <a:cs typeface="Alexandria" pitchFamily="2" charset="-78"/>
              </a:rPr>
              <a:t>مميزات التفكير الإبداعي</a:t>
            </a:r>
            <a:r>
              <a:rPr lang="ar-SA" sz="1600" dirty="0">
                <a:latin typeface="Alexandria" pitchFamily="2" charset="-78"/>
                <a:cs typeface="Alexandria" pitchFamily="2" charset="-78"/>
              </a:rPr>
              <a:t>.</a:t>
            </a:r>
          </a:p>
          <a:p>
            <a:pPr marL="285750" indent="-285750">
              <a:lnSpc>
                <a:spcPts val="2800"/>
              </a:lnSpc>
              <a:buFont typeface="Wingdings" panose="05000000000000000000" pitchFamily="2" charset="2"/>
              <a:buChar char="v"/>
            </a:pPr>
            <a:r>
              <a:rPr lang="ar-EG" sz="1600" dirty="0">
                <a:latin typeface="Alexandria" pitchFamily="2" charset="-78"/>
                <a:cs typeface="Alexandria" pitchFamily="2" charset="-78"/>
              </a:rPr>
              <a:t>خصائص التفكير الإبداعي</a:t>
            </a:r>
            <a:r>
              <a:rPr lang="ar-SA" sz="1600" dirty="0">
                <a:latin typeface="Alexandria" pitchFamily="2" charset="-78"/>
                <a:cs typeface="Alexandria" pitchFamily="2" charset="-78"/>
              </a:rPr>
              <a:t>.</a:t>
            </a:r>
          </a:p>
          <a:p>
            <a:pPr marL="285750" indent="-285750">
              <a:lnSpc>
                <a:spcPts val="2800"/>
              </a:lnSpc>
              <a:buFont typeface="Wingdings" panose="05000000000000000000" pitchFamily="2" charset="2"/>
              <a:buChar char="v"/>
            </a:pPr>
            <a:r>
              <a:rPr lang="ar-EG" sz="1600" dirty="0">
                <a:latin typeface="Alexandria" pitchFamily="2" charset="-78"/>
                <a:cs typeface="Alexandria" pitchFamily="2" charset="-78"/>
              </a:rPr>
              <a:t>معوقات التفكير الإبداعي</a:t>
            </a:r>
            <a:r>
              <a:rPr lang="ar-SA" sz="1600" dirty="0">
                <a:latin typeface="Alexandria" pitchFamily="2" charset="-78"/>
                <a:cs typeface="Alexandria" pitchFamily="2" charset="-78"/>
              </a:rPr>
              <a:t>.</a:t>
            </a:r>
          </a:p>
          <a:p>
            <a:pPr marL="285750" indent="-285750">
              <a:lnSpc>
                <a:spcPts val="2800"/>
              </a:lnSpc>
              <a:buFont typeface="Wingdings" panose="05000000000000000000" pitchFamily="2" charset="2"/>
              <a:buChar char="v"/>
            </a:pPr>
            <a:r>
              <a:rPr lang="ar-EG" sz="1600" dirty="0">
                <a:latin typeface="Alexandria" pitchFamily="2" charset="-78"/>
                <a:cs typeface="Alexandria" pitchFamily="2" charset="-78"/>
              </a:rPr>
              <a:t>الإبداع في الإدارة</a:t>
            </a:r>
            <a:r>
              <a:rPr lang="ar-SA" sz="1600" dirty="0">
                <a:latin typeface="Alexandria" pitchFamily="2" charset="-78"/>
                <a:cs typeface="Alexandria" pitchFamily="2" charset="-78"/>
              </a:rPr>
              <a:t>.</a:t>
            </a:r>
          </a:p>
          <a:p>
            <a:pPr marL="285750" indent="-285750">
              <a:lnSpc>
                <a:spcPts val="2800"/>
              </a:lnSpc>
              <a:buFont typeface="Wingdings" panose="05000000000000000000" pitchFamily="2" charset="2"/>
              <a:buChar char="v"/>
            </a:pPr>
            <a:r>
              <a:rPr lang="ar-EG" sz="1600" dirty="0">
                <a:latin typeface="Alexandria" pitchFamily="2" charset="-78"/>
                <a:cs typeface="Alexandria" pitchFamily="2" charset="-78"/>
              </a:rPr>
              <a:t>أنواع الإبداع الإداري</a:t>
            </a:r>
            <a:r>
              <a:rPr lang="ar-SA" sz="1600" dirty="0">
                <a:latin typeface="Alexandria" pitchFamily="2" charset="-78"/>
                <a:cs typeface="Alexandria" pitchFamily="2" charset="-78"/>
              </a:rPr>
              <a:t>.</a:t>
            </a:r>
          </a:p>
          <a:p>
            <a:pPr marL="285750" indent="-285750">
              <a:lnSpc>
                <a:spcPts val="2800"/>
              </a:lnSpc>
              <a:buFont typeface="Wingdings" panose="05000000000000000000" pitchFamily="2" charset="2"/>
              <a:buChar char="v"/>
            </a:pPr>
            <a:r>
              <a:rPr lang="ar-SA" sz="1600" dirty="0">
                <a:latin typeface="Alexandria" pitchFamily="2" charset="-78"/>
                <a:cs typeface="Alexandria" pitchFamily="2" charset="-78"/>
              </a:rPr>
              <a:t>القيادة والإبداع المؤسسي.</a:t>
            </a:r>
          </a:p>
          <a:p>
            <a:pPr marL="285750" indent="-285750">
              <a:lnSpc>
                <a:spcPts val="2800"/>
              </a:lnSpc>
              <a:buFont typeface="Wingdings" panose="05000000000000000000" pitchFamily="2" charset="2"/>
              <a:buChar char="v"/>
            </a:pPr>
            <a:r>
              <a:rPr lang="ar-SA" sz="1600" dirty="0">
                <a:latin typeface="Alexandria" pitchFamily="2" charset="-78"/>
                <a:cs typeface="Alexandria" pitchFamily="2" charset="-78"/>
              </a:rPr>
              <a:t>أنواع الإبداع المؤسسي.</a:t>
            </a:r>
          </a:p>
          <a:p>
            <a:pPr marL="285750" indent="-285750">
              <a:lnSpc>
                <a:spcPts val="2800"/>
              </a:lnSpc>
              <a:buFont typeface="Wingdings" panose="05000000000000000000" pitchFamily="2" charset="2"/>
              <a:buChar char="v"/>
            </a:pPr>
            <a:r>
              <a:rPr lang="ar-SA" sz="1600" dirty="0">
                <a:latin typeface="Alexandria" pitchFamily="2" charset="-78"/>
                <a:cs typeface="Alexandria" pitchFamily="2" charset="-78"/>
              </a:rPr>
              <a:t>القدرات الإبداعية للقيادة المبدعة.</a:t>
            </a:r>
          </a:p>
        </p:txBody>
      </p:sp>
      <p:sp>
        <p:nvSpPr>
          <p:cNvPr id="8" name="Rectangle 31">
            <a:extLst>
              <a:ext uri="{FF2B5EF4-FFF2-40B4-BE49-F238E27FC236}">
                <a16:creationId xmlns:a16="http://schemas.microsoft.com/office/drawing/2014/main" id="{1298F262-D4E5-2E2A-D11E-9B33EAEFD35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32">
            <a:extLst>
              <a:ext uri="{FF2B5EF4-FFF2-40B4-BE49-F238E27FC236}">
                <a16:creationId xmlns:a16="http://schemas.microsoft.com/office/drawing/2014/main" id="{24622802-F89A-9694-2372-C7EA9AC5BF6B}"/>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33">
            <a:extLst>
              <a:ext uri="{FF2B5EF4-FFF2-40B4-BE49-F238E27FC236}">
                <a16:creationId xmlns:a16="http://schemas.microsoft.com/office/drawing/2014/main" id="{31DAF652-3094-239E-3FEE-963405F98C4F}"/>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1" name="TextBox 2">
            <a:extLst>
              <a:ext uri="{FF2B5EF4-FFF2-40B4-BE49-F238E27FC236}">
                <a16:creationId xmlns:a16="http://schemas.microsoft.com/office/drawing/2014/main" id="{387DABC9-8DD7-FF0C-0E0F-14B76486966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2" name="Graphic 21">
            <a:extLst>
              <a:ext uri="{FF2B5EF4-FFF2-40B4-BE49-F238E27FC236}">
                <a16:creationId xmlns:a16="http://schemas.microsoft.com/office/drawing/2014/main" id="{84A5D693-1110-5D01-2BDD-E3BF49E9B51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07548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4">
            <a:extLst>
              <a:ext uri="{FF2B5EF4-FFF2-40B4-BE49-F238E27FC236}">
                <a16:creationId xmlns:a16="http://schemas.microsoft.com/office/drawing/2014/main" id="{4B512B33-3FB6-70F4-D983-2DBD0EA6EE34}"/>
              </a:ext>
            </a:extLst>
          </p:cNvPr>
          <p:cNvPicPr>
            <a:picLocks noChangeAspect="1"/>
          </p:cNvPicPr>
          <p:nvPr/>
        </p:nvPicPr>
        <p:blipFill>
          <a:blip r:embed="rId2" cstate="print">
            <a:extLst>
              <a:ext uri="{28A0092B-C50C-407E-A947-70E740481C1C}">
                <a14:useLocalDpi xmlns:a14="http://schemas.microsoft.com/office/drawing/2010/main" val="0"/>
              </a:ext>
            </a:extLst>
          </a:blip>
          <a:srcRect l="13924" r="13924"/>
          <a:stretch>
            <a:fillRect/>
          </a:stretch>
        </p:blipFill>
        <p:spPr>
          <a:xfrm>
            <a:off x="2808" y="0"/>
            <a:ext cx="5547685" cy="5573488"/>
          </a:xfrm>
          <a:prstGeom prst="rect">
            <a:avLst/>
          </a:prstGeom>
        </p:spPr>
      </p:pic>
      <p:sp>
        <p:nvSpPr>
          <p:cNvPr id="3" name="Right Triangle 1">
            <a:extLst>
              <a:ext uri="{FF2B5EF4-FFF2-40B4-BE49-F238E27FC236}">
                <a16:creationId xmlns:a16="http://schemas.microsoft.com/office/drawing/2014/main" id="{52F857E6-5FAD-505D-D6D1-F63EF525CBD1}"/>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4" name="Parallelogram 7">
            <a:extLst>
              <a:ext uri="{FF2B5EF4-FFF2-40B4-BE49-F238E27FC236}">
                <a16:creationId xmlns:a16="http://schemas.microsoft.com/office/drawing/2014/main" id="{691AB95D-4CF0-445E-43B5-4AAEFC87E11D}"/>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5" name="TextBox 24">
            <a:extLst>
              <a:ext uri="{FF2B5EF4-FFF2-40B4-BE49-F238E27FC236}">
                <a16:creationId xmlns:a16="http://schemas.microsoft.com/office/drawing/2014/main" id="{07629C57-F880-9E78-676A-5E6F44ACB8C6}"/>
              </a:ext>
            </a:extLst>
          </p:cNvPr>
          <p:cNvSpPr txBox="1"/>
          <p:nvPr/>
        </p:nvSpPr>
        <p:spPr>
          <a:xfrm>
            <a:off x="6115630" y="1103329"/>
            <a:ext cx="4113898" cy="400110"/>
          </a:xfrm>
          <a:prstGeom prst="rect">
            <a:avLst/>
          </a:prstGeom>
          <a:noFill/>
        </p:spPr>
        <p:txBody>
          <a:bodyPr wrap="square" rtlCol="0">
            <a:spAutoFit/>
          </a:bodyPr>
          <a:lstStyle/>
          <a:p>
            <a:pPr algn="ctr"/>
            <a:r>
              <a:rPr lang="ar-EG" sz="2000" b="1" dirty="0">
                <a:solidFill>
                  <a:srgbClr val="00B0F0"/>
                </a:solidFill>
                <a:latin typeface="Alexandria" pitchFamily="2" charset="-78"/>
                <a:cs typeface="Alexandria" pitchFamily="2" charset="-78"/>
              </a:rPr>
              <a:t>محتويات المحاضرة</a:t>
            </a:r>
            <a:endParaRPr lang="en-US" sz="2000" b="1" dirty="0">
              <a:solidFill>
                <a:srgbClr val="00B0F0"/>
              </a:solidFill>
              <a:latin typeface="Alexandria" pitchFamily="2" charset="-78"/>
              <a:cs typeface="Alexandria" pitchFamily="2" charset="-78"/>
            </a:endParaRPr>
          </a:p>
        </p:txBody>
      </p:sp>
      <p:sp>
        <p:nvSpPr>
          <p:cNvPr id="6" name="Rectangle 27">
            <a:extLst>
              <a:ext uri="{FF2B5EF4-FFF2-40B4-BE49-F238E27FC236}">
                <a16:creationId xmlns:a16="http://schemas.microsoft.com/office/drawing/2014/main" id="{198D2F62-086E-A03B-C85D-4013079DDA47}"/>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30">
            <a:extLst>
              <a:ext uri="{FF2B5EF4-FFF2-40B4-BE49-F238E27FC236}">
                <a16:creationId xmlns:a16="http://schemas.microsoft.com/office/drawing/2014/main" id="{DD7BF911-940F-E55E-F431-D73A15899A2B}"/>
              </a:ext>
            </a:extLst>
          </p:cNvPr>
          <p:cNvSpPr txBox="1"/>
          <p:nvPr/>
        </p:nvSpPr>
        <p:spPr>
          <a:xfrm>
            <a:off x="6115630" y="1407326"/>
            <a:ext cx="5899940" cy="4721229"/>
          </a:xfrm>
          <a:prstGeom prst="rect">
            <a:avLst/>
          </a:prstGeom>
          <a:noFill/>
        </p:spPr>
        <p:txBody>
          <a:bodyPr wrap="square" rtlCol="0">
            <a:spAutoFit/>
          </a:bodyPr>
          <a:lstStyle/>
          <a:p>
            <a:pPr marL="285750" indent="-285750" algn="r" rtl="1">
              <a:lnSpc>
                <a:spcPts val="2800"/>
              </a:lnSpc>
              <a:buFont typeface="Wingdings" panose="05000000000000000000" pitchFamily="2" charset="2"/>
              <a:buChar char="v"/>
            </a:pPr>
            <a:r>
              <a:rPr lang="ar-EG" sz="1600" dirty="0">
                <a:latin typeface="Alexandria" pitchFamily="2" charset="-78"/>
                <a:cs typeface="Alexandria" pitchFamily="2" charset="-78"/>
              </a:rPr>
              <a:t>مفهوم التغيير</a:t>
            </a:r>
            <a:r>
              <a:rPr lang="en-US" sz="1600" dirty="0">
                <a:latin typeface="Alexandria" pitchFamily="2" charset="-78"/>
                <a:cs typeface="Alexandria" pitchFamily="2" charset="-78"/>
              </a:rPr>
              <a:t>.</a:t>
            </a:r>
          </a:p>
          <a:p>
            <a:pPr marL="285750" indent="-285750" algn="r" rtl="1">
              <a:lnSpc>
                <a:spcPts val="2800"/>
              </a:lnSpc>
              <a:buFont typeface="Wingdings" panose="05000000000000000000" pitchFamily="2" charset="2"/>
              <a:buChar char="v"/>
            </a:pPr>
            <a:r>
              <a:rPr lang="ar-EG" sz="1600" dirty="0">
                <a:latin typeface="Alexandria" pitchFamily="2" charset="-78"/>
                <a:cs typeface="Alexandria" pitchFamily="2" charset="-78"/>
              </a:rPr>
              <a:t>أنواع التغيير.</a:t>
            </a:r>
            <a:endParaRPr lang="ar-SA" sz="1600" dirty="0">
              <a:latin typeface="Alexandria" pitchFamily="2" charset="-78"/>
              <a:cs typeface="Alexandria" pitchFamily="2" charset="-78"/>
            </a:endParaRPr>
          </a:p>
          <a:p>
            <a:pPr marL="285750" indent="-285750" algn="r" rtl="1">
              <a:lnSpc>
                <a:spcPts val="2800"/>
              </a:lnSpc>
              <a:buFont typeface="Wingdings" panose="05000000000000000000" pitchFamily="2" charset="2"/>
              <a:buChar char="v"/>
            </a:pPr>
            <a:r>
              <a:rPr lang="ar-EG" sz="1600" dirty="0">
                <a:latin typeface="Alexandria" pitchFamily="2" charset="-78"/>
                <a:cs typeface="Alexandria" pitchFamily="2" charset="-78"/>
              </a:rPr>
              <a:t>أسباب التغيير</a:t>
            </a:r>
            <a:r>
              <a:rPr lang="ar-SA" sz="1600" dirty="0">
                <a:latin typeface="Alexandria" pitchFamily="2" charset="-78"/>
                <a:cs typeface="Alexandria" pitchFamily="2" charset="-78"/>
              </a:rPr>
              <a:t>.</a:t>
            </a:r>
          </a:p>
          <a:p>
            <a:pPr marL="285750" indent="-285750" algn="r" rtl="1">
              <a:lnSpc>
                <a:spcPts val="2800"/>
              </a:lnSpc>
              <a:buFont typeface="Wingdings" panose="05000000000000000000" pitchFamily="2" charset="2"/>
              <a:buChar char="v"/>
            </a:pPr>
            <a:r>
              <a:rPr lang="ar-EG" sz="1600" dirty="0">
                <a:latin typeface="Alexandria" pitchFamily="2" charset="-78"/>
                <a:cs typeface="Alexandria" pitchFamily="2" charset="-78"/>
              </a:rPr>
              <a:t>أهداف التغيير</a:t>
            </a:r>
            <a:r>
              <a:rPr lang="ar-SA" sz="1600" dirty="0">
                <a:latin typeface="Alexandria" pitchFamily="2" charset="-78"/>
                <a:cs typeface="Alexandria" pitchFamily="2" charset="-78"/>
              </a:rPr>
              <a:t>.</a:t>
            </a:r>
          </a:p>
          <a:p>
            <a:pPr marL="285750" indent="-285750" algn="r" rtl="1">
              <a:lnSpc>
                <a:spcPts val="2800"/>
              </a:lnSpc>
              <a:buFont typeface="Wingdings" panose="05000000000000000000" pitchFamily="2" charset="2"/>
              <a:buChar char="v"/>
            </a:pPr>
            <a:r>
              <a:rPr lang="ar-EG" sz="1600" dirty="0">
                <a:latin typeface="Alexandria" pitchFamily="2" charset="-78"/>
                <a:cs typeface="Alexandria" pitchFamily="2" charset="-78"/>
              </a:rPr>
              <a:t>مراحل عملية التغيير</a:t>
            </a:r>
            <a:r>
              <a:rPr lang="ar-SA" sz="1600" dirty="0">
                <a:latin typeface="Alexandria" pitchFamily="2" charset="-78"/>
                <a:cs typeface="Alexandria" pitchFamily="2" charset="-78"/>
              </a:rPr>
              <a:t>.</a:t>
            </a:r>
          </a:p>
          <a:p>
            <a:pPr marL="285750" indent="-285750" algn="r" rtl="1">
              <a:lnSpc>
                <a:spcPts val="2800"/>
              </a:lnSpc>
              <a:buFont typeface="Wingdings" panose="05000000000000000000" pitchFamily="2" charset="2"/>
              <a:buChar char="v"/>
            </a:pPr>
            <a:r>
              <a:rPr lang="ar-EG" sz="1600" dirty="0">
                <a:latin typeface="Alexandria" pitchFamily="2" charset="-78"/>
                <a:cs typeface="Alexandria" pitchFamily="2" charset="-78"/>
              </a:rPr>
              <a:t>أهمية التغيير في حياة المنظمات المعاصرة</a:t>
            </a:r>
            <a:r>
              <a:rPr lang="ar-SA" sz="1600" dirty="0">
                <a:latin typeface="Alexandria" pitchFamily="2" charset="-78"/>
                <a:cs typeface="Alexandria" pitchFamily="2" charset="-78"/>
              </a:rPr>
              <a:t>.</a:t>
            </a:r>
          </a:p>
          <a:p>
            <a:pPr marL="285750" indent="-285750" algn="r" rtl="1">
              <a:lnSpc>
                <a:spcPts val="2800"/>
              </a:lnSpc>
              <a:buFont typeface="Wingdings" panose="05000000000000000000" pitchFamily="2" charset="2"/>
              <a:buChar char="v"/>
            </a:pPr>
            <a:r>
              <a:rPr lang="ar-EG" sz="1600" dirty="0">
                <a:latin typeface="Alexandria" pitchFamily="2" charset="-78"/>
                <a:cs typeface="Alexandria" pitchFamily="2" charset="-78"/>
              </a:rPr>
              <a:t>أبعاد التغيير في المنظمات المعاصرة</a:t>
            </a:r>
            <a:r>
              <a:rPr lang="ar-SA" sz="1600" dirty="0">
                <a:latin typeface="Alexandria" pitchFamily="2" charset="-78"/>
                <a:cs typeface="Alexandria" pitchFamily="2" charset="-78"/>
              </a:rPr>
              <a:t>.</a:t>
            </a:r>
          </a:p>
          <a:p>
            <a:pPr marL="285750" indent="-285750" algn="r" rtl="1">
              <a:lnSpc>
                <a:spcPts val="2800"/>
              </a:lnSpc>
              <a:buFont typeface="Wingdings" panose="05000000000000000000" pitchFamily="2" charset="2"/>
              <a:buChar char="v"/>
            </a:pPr>
            <a:r>
              <a:rPr lang="ar-EG" sz="1600" dirty="0">
                <a:latin typeface="Alexandria" pitchFamily="2" charset="-78"/>
                <a:cs typeface="Alexandria" pitchFamily="2" charset="-78"/>
              </a:rPr>
              <a:t>القيادة الإدارية في ظل ثقافة التغيير</a:t>
            </a:r>
            <a:r>
              <a:rPr lang="ar-SA" sz="1600" dirty="0">
                <a:latin typeface="Alexandria" pitchFamily="2" charset="-78"/>
                <a:cs typeface="Alexandria" pitchFamily="2" charset="-78"/>
              </a:rPr>
              <a:t>.</a:t>
            </a:r>
          </a:p>
          <a:p>
            <a:pPr marL="285750" indent="-285750" algn="r" rtl="1">
              <a:lnSpc>
                <a:spcPts val="2800"/>
              </a:lnSpc>
              <a:buFont typeface="Wingdings" panose="05000000000000000000" pitchFamily="2" charset="2"/>
              <a:buChar char="v"/>
            </a:pPr>
            <a:r>
              <a:rPr lang="ar-SA" sz="1600" dirty="0">
                <a:latin typeface="Alexandria" pitchFamily="2" charset="-78"/>
                <a:cs typeface="Alexandria" pitchFamily="2" charset="-78"/>
              </a:rPr>
              <a:t>القيادة الإدارية وإدارة التغيير.</a:t>
            </a:r>
          </a:p>
          <a:p>
            <a:pPr marL="285750" indent="-285750">
              <a:lnSpc>
                <a:spcPts val="2800"/>
              </a:lnSpc>
              <a:buFont typeface="Wingdings" panose="05000000000000000000" pitchFamily="2" charset="2"/>
              <a:buChar char="v"/>
            </a:pPr>
            <a:r>
              <a:rPr lang="ar-SA" sz="1600" dirty="0">
                <a:solidFill>
                  <a:prstClr val="black"/>
                </a:solidFill>
                <a:latin typeface="Alexandria" pitchFamily="2" charset="-78"/>
                <a:cs typeface="Alexandria" pitchFamily="2" charset="-78"/>
              </a:rPr>
              <a:t>استراتيجيات التغيير المخطط.</a:t>
            </a:r>
          </a:p>
          <a:p>
            <a:pPr marL="285750" indent="-285750">
              <a:lnSpc>
                <a:spcPts val="2800"/>
              </a:lnSpc>
              <a:buFont typeface="Wingdings" panose="05000000000000000000" pitchFamily="2" charset="2"/>
              <a:buChar char="v"/>
            </a:pPr>
            <a:r>
              <a:rPr lang="ar-SA" sz="1600" dirty="0">
                <a:solidFill>
                  <a:prstClr val="black"/>
                </a:solidFill>
                <a:latin typeface="Alexandria" pitchFamily="2" charset="-78"/>
                <a:cs typeface="Alexandria" pitchFamily="2" charset="-78"/>
              </a:rPr>
              <a:t>مقاومة التغيير.</a:t>
            </a:r>
          </a:p>
          <a:p>
            <a:pPr marL="285750" indent="-285750">
              <a:lnSpc>
                <a:spcPts val="2800"/>
              </a:lnSpc>
              <a:buFont typeface="Wingdings" panose="05000000000000000000" pitchFamily="2" charset="2"/>
              <a:buChar char="v"/>
            </a:pPr>
            <a:r>
              <a:rPr lang="ar-SA" sz="1600" dirty="0">
                <a:latin typeface="Alexandria" pitchFamily="2" charset="-78"/>
                <a:cs typeface="Alexandria" pitchFamily="2" charset="-78"/>
              </a:rPr>
              <a:t>فاعلية القيادة الإدارية في عملية التغيير.</a:t>
            </a:r>
          </a:p>
          <a:p>
            <a:pPr marL="285750" indent="-285750">
              <a:lnSpc>
                <a:spcPts val="2800"/>
              </a:lnSpc>
              <a:buFont typeface="Wingdings" panose="05000000000000000000" pitchFamily="2" charset="2"/>
              <a:buChar char="v"/>
            </a:pPr>
            <a:r>
              <a:rPr lang="ar-SA" sz="1600" dirty="0">
                <a:latin typeface="Alexandria" pitchFamily="2" charset="-78"/>
                <a:cs typeface="Alexandria" pitchFamily="2" charset="-78"/>
              </a:rPr>
              <a:t>ملخص المحاضرة.</a:t>
            </a:r>
          </a:p>
        </p:txBody>
      </p:sp>
      <p:sp>
        <p:nvSpPr>
          <p:cNvPr id="8" name="Rectangle 31">
            <a:extLst>
              <a:ext uri="{FF2B5EF4-FFF2-40B4-BE49-F238E27FC236}">
                <a16:creationId xmlns:a16="http://schemas.microsoft.com/office/drawing/2014/main" id="{1298F262-D4E5-2E2A-D11E-9B33EAEFD35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9" name="TextBox 32">
            <a:extLst>
              <a:ext uri="{FF2B5EF4-FFF2-40B4-BE49-F238E27FC236}">
                <a16:creationId xmlns:a16="http://schemas.microsoft.com/office/drawing/2014/main" id="{24622802-F89A-9694-2372-C7EA9AC5BF6B}"/>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33">
            <a:extLst>
              <a:ext uri="{FF2B5EF4-FFF2-40B4-BE49-F238E27FC236}">
                <a16:creationId xmlns:a16="http://schemas.microsoft.com/office/drawing/2014/main" id="{31DAF652-3094-239E-3FEE-963405F98C4F}"/>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11" name="TextBox 2">
            <a:extLst>
              <a:ext uri="{FF2B5EF4-FFF2-40B4-BE49-F238E27FC236}">
                <a16:creationId xmlns:a16="http://schemas.microsoft.com/office/drawing/2014/main" id="{387DABC9-8DD7-FF0C-0E0F-14B76486966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2" name="Graphic 21">
            <a:extLst>
              <a:ext uri="{FF2B5EF4-FFF2-40B4-BE49-F238E27FC236}">
                <a16:creationId xmlns:a16="http://schemas.microsoft.com/office/drawing/2014/main" id="{84A5D693-1110-5D01-2BDD-E3BF49E9B51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819649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04B6FC-35C4-5DBE-2A44-0700CF34B796}"/>
              </a:ext>
            </a:extLst>
          </p:cNvPr>
          <p:cNvSpPr txBox="1"/>
          <p:nvPr/>
        </p:nvSpPr>
        <p:spPr>
          <a:xfrm>
            <a:off x="3346672" y="586164"/>
            <a:ext cx="5917953" cy="400110"/>
          </a:xfrm>
          <a:prstGeom prst="rect">
            <a:avLst/>
          </a:prstGeom>
          <a:noFill/>
        </p:spPr>
        <p:txBody>
          <a:bodyPr wrap="square" rtlCol="0">
            <a:spAutoFit/>
          </a:bodyPr>
          <a:lstStyle/>
          <a:p>
            <a:pPr algn="ctr" rtl="0">
              <a:spcAft>
                <a:spcPts val="600"/>
              </a:spcAft>
            </a:pPr>
            <a:r>
              <a:rPr lang="ar-SA" sz="2000" b="1" dirty="0">
                <a:solidFill>
                  <a:prstClr val="black"/>
                </a:solidFill>
                <a:latin typeface="Alexandria" pitchFamily="2" charset="-78"/>
                <a:cs typeface="Alexandria" pitchFamily="2" charset="-78"/>
              </a:rPr>
              <a:t>مراجعة المحاضرة السابقة</a:t>
            </a:r>
          </a:p>
        </p:txBody>
      </p:sp>
      <p:sp>
        <p:nvSpPr>
          <p:cNvPr id="4" name="TextBox 3">
            <a:extLst>
              <a:ext uri="{FF2B5EF4-FFF2-40B4-BE49-F238E27FC236}">
                <a16:creationId xmlns:a16="http://schemas.microsoft.com/office/drawing/2014/main" id="{7B82CEC5-3222-B706-3F30-85088D87B97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5" name="Graphic 21">
            <a:extLst>
              <a:ext uri="{FF2B5EF4-FFF2-40B4-BE49-F238E27FC236}">
                <a16:creationId xmlns:a16="http://schemas.microsoft.com/office/drawing/2014/main" id="{457F6DFC-BCA1-D144-5D2B-A4F5974C45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Rounded Corners 24">
            <a:extLst>
              <a:ext uri="{FF2B5EF4-FFF2-40B4-BE49-F238E27FC236}">
                <a16:creationId xmlns:a16="http://schemas.microsoft.com/office/drawing/2014/main" id="{614494DF-0882-25C1-3C94-A06FA5A24231}"/>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algn="justLow" defTabSz="914400" eaLnBrk="1" fontAlgn="auto" latinLnBrk="0" hangingPunct="1">
              <a:lnSpc>
                <a:spcPct val="150000"/>
              </a:lnSpc>
              <a:spcBef>
                <a:spcPts val="0"/>
              </a:spcBef>
              <a:spcAft>
                <a:spcPts val="0"/>
              </a:spcAft>
              <a:buClrTx/>
              <a:buSzTx/>
              <a:buFontTx/>
              <a:buNone/>
              <a:tabLst/>
              <a:defRPr/>
            </a:pPr>
            <a:r>
              <a:rPr kumimoji="0" lang="ar-SA" sz="1400" i="0" u="none" strike="noStrike" kern="0" cap="none" spc="0" normalizeH="0" baseline="0" noProof="0" dirty="0">
                <a:ln>
                  <a:noFill/>
                </a:ln>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7" name="Rectangle 4">
            <a:extLst>
              <a:ext uri="{FF2B5EF4-FFF2-40B4-BE49-F238E27FC236}">
                <a16:creationId xmlns:a16="http://schemas.microsoft.com/office/drawing/2014/main" id="{7D6B5B39-3357-1F7B-B450-572D83D1B613}"/>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8" name="TextBox 5">
            <a:extLst>
              <a:ext uri="{FF2B5EF4-FFF2-40B4-BE49-F238E27FC236}">
                <a16:creationId xmlns:a16="http://schemas.microsoft.com/office/drawing/2014/main" id="{56BEF0FC-F050-DA0E-31EB-2A6842AFB8BB}"/>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9" name="TextBox 9">
            <a:extLst>
              <a:ext uri="{FF2B5EF4-FFF2-40B4-BE49-F238E27FC236}">
                <a16:creationId xmlns:a16="http://schemas.microsoft.com/office/drawing/2014/main" id="{59D9C32B-F785-855C-ACAE-93DFC1887A01}"/>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26" name="مربع نص 25">
            <a:extLst>
              <a:ext uri="{FF2B5EF4-FFF2-40B4-BE49-F238E27FC236}">
                <a16:creationId xmlns:a16="http://schemas.microsoft.com/office/drawing/2014/main" id="{6BA3B421-F0B7-FE3C-CB47-D276A33AB881}"/>
              </a:ext>
            </a:extLst>
          </p:cNvPr>
          <p:cNvSpPr txBox="1"/>
          <p:nvPr/>
        </p:nvSpPr>
        <p:spPr>
          <a:xfrm>
            <a:off x="5617697" y="1947095"/>
            <a:ext cx="966228"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القيـــــــادة</a:t>
            </a:r>
            <a:endParaRPr lang="ar-EG" sz="1200" b="1" dirty="0">
              <a:solidFill>
                <a:schemeClr val="bg1"/>
              </a:solidFill>
              <a:latin typeface="Alexandria" pitchFamily="2" charset="-78"/>
              <a:cs typeface="Alexandria" pitchFamily="2" charset="-78"/>
            </a:endParaRPr>
          </a:p>
        </p:txBody>
      </p:sp>
      <p:sp>
        <p:nvSpPr>
          <p:cNvPr id="36" name="مربع نص 35">
            <a:extLst>
              <a:ext uri="{FF2B5EF4-FFF2-40B4-BE49-F238E27FC236}">
                <a16:creationId xmlns:a16="http://schemas.microsoft.com/office/drawing/2014/main" id="{B8577AE1-A53F-7968-3574-3F74398EAD4E}"/>
              </a:ext>
            </a:extLst>
          </p:cNvPr>
          <p:cNvSpPr txBox="1"/>
          <p:nvPr/>
        </p:nvSpPr>
        <p:spPr>
          <a:xfrm>
            <a:off x="4911961" y="2127631"/>
            <a:ext cx="2135949"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سمات ومهارات القائد</a:t>
            </a:r>
            <a:endParaRPr lang="ar-EG" sz="1200" b="1" dirty="0">
              <a:solidFill>
                <a:schemeClr val="bg1"/>
              </a:solidFill>
              <a:latin typeface="Alexandria" pitchFamily="2" charset="-78"/>
              <a:cs typeface="Alexandria" pitchFamily="2" charset="-78"/>
            </a:endParaRPr>
          </a:p>
        </p:txBody>
      </p:sp>
      <p:sp>
        <p:nvSpPr>
          <p:cNvPr id="19" name="مربع نص 18">
            <a:extLst>
              <a:ext uri="{FF2B5EF4-FFF2-40B4-BE49-F238E27FC236}">
                <a16:creationId xmlns:a16="http://schemas.microsoft.com/office/drawing/2014/main" id="{4A00B106-1261-1B1B-F7DE-3355EC9981BC}"/>
              </a:ext>
            </a:extLst>
          </p:cNvPr>
          <p:cNvSpPr txBox="1"/>
          <p:nvPr/>
        </p:nvSpPr>
        <p:spPr>
          <a:xfrm>
            <a:off x="5065260" y="2026951"/>
            <a:ext cx="2135949" cy="549766"/>
          </a:xfrm>
          <a:prstGeom prst="rect">
            <a:avLst/>
          </a:prstGeom>
          <a:noFill/>
        </p:spPr>
        <p:txBody>
          <a:bodyPr wrap="square">
            <a:spAutoFit/>
          </a:bodyPr>
          <a:lstStyle/>
          <a:p>
            <a:pPr algn="ctr" rtl="1">
              <a:lnSpc>
                <a:spcPct val="150000"/>
              </a:lnSpc>
            </a:pPr>
            <a:r>
              <a:rPr lang="ar-SA" sz="1050" b="1" dirty="0">
                <a:solidFill>
                  <a:schemeClr val="bg1"/>
                </a:solidFill>
                <a:latin typeface="Alexandria" pitchFamily="2" charset="-78"/>
                <a:cs typeface="Alexandria" pitchFamily="2" charset="-78"/>
              </a:rPr>
              <a:t>القيم الإدارية وأخلاقيات العمل القيادي</a:t>
            </a:r>
          </a:p>
        </p:txBody>
      </p:sp>
      <p:pic>
        <p:nvPicPr>
          <p:cNvPr id="11" name="صورة 10">
            <a:extLst>
              <a:ext uri="{FF2B5EF4-FFF2-40B4-BE49-F238E27FC236}">
                <a16:creationId xmlns:a16="http://schemas.microsoft.com/office/drawing/2014/main" id="{845616AF-0910-62DC-72BF-054E166A39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9008" y="2044527"/>
            <a:ext cx="9948813" cy="1234252"/>
          </a:xfrm>
          <a:prstGeom prst="rect">
            <a:avLst/>
          </a:prstGeom>
        </p:spPr>
      </p:pic>
      <p:sp>
        <p:nvSpPr>
          <p:cNvPr id="2" name="مربع نص 1">
            <a:extLst>
              <a:ext uri="{FF2B5EF4-FFF2-40B4-BE49-F238E27FC236}">
                <a16:creationId xmlns:a16="http://schemas.microsoft.com/office/drawing/2014/main" id="{DA0760D7-E6AE-4AD5-C7D5-BA4758177725}"/>
              </a:ext>
            </a:extLst>
          </p:cNvPr>
          <p:cNvSpPr txBox="1"/>
          <p:nvPr/>
        </p:nvSpPr>
        <p:spPr>
          <a:xfrm>
            <a:off x="4794102" y="2179985"/>
            <a:ext cx="2459075" cy="571503"/>
          </a:xfrm>
          <a:prstGeom prst="rect">
            <a:avLst/>
          </a:prstGeom>
          <a:noFill/>
        </p:spPr>
        <p:txBody>
          <a:bodyPr wrap="square">
            <a:spAutoFit/>
          </a:bodyPr>
          <a:lstStyle/>
          <a:p>
            <a:pPr algn="ctr" rtl="1">
              <a:lnSpc>
                <a:spcPct val="150000"/>
              </a:lnSpc>
            </a:pPr>
            <a:r>
              <a:rPr lang="ar-SA" sz="1100" b="1" dirty="0">
                <a:solidFill>
                  <a:schemeClr val="bg1"/>
                </a:solidFill>
                <a:latin typeface="Alexandria" pitchFamily="2" charset="-78"/>
                <a:cs typeface="Alexandria" pitchFamily="2" charset="-78"/>
              </a:rPr>
              <a:t>القيادة الإدارية وإدارة الوقت والتمكين</a:t>
            </a:r>
          </a:p>
        </p:txBody>
      </p:sp>
      <p:sp>
        <p:nvSpPr>
          <p:cNvPr id="12" name="مربع نص 11">
            <a:extLst>
              <a:ext uri="{FF2B5EF4-FFF2-40B4-BE49-F238E27FC236}">
                <a16:creationId xmlns:a16="http://schemas.microsoft.com/office/drawing/2014/main" id="{22339546-8D28-2DEC-6321-9FC4515FFE92}"/>
              </a:ext>
            </a:extLst>
          </p:cNvPr>
          <p:cNvSpPr txBox="1"/>
          <p:nvPr/>
        </p:nvSpPr>
        <p:spPr>
          <a:xfrm>
            <a:off x="9422519" y="3067171"/>
            <a:ext cx="1553238" cy="379015"/>
          </a:xfrm>
          <a:prstGeom prst="rect">
            <a:avLst/>
          </a:prstGeom>
          <a:noFill/>
        </p:spPr>
        <p:txBody>
          <a:bodyPr wrap="square">
            <a:spAutoFit/>
          </a:bodyPr>
          <a:lstStyle/>
          <a:p>
            <a:pPr algn="ctr" rtl="1">
              <a:lnSpc>
                <a:spcPct val="150000"/>
              </a:lnSpc>
            </a:pPr>
            <a:r>
              <a:rPr lang="ar-EG" sz="1400" b="1" dirty="0">
                <a:solidFill>
                  <a:srgbClr val="00B0F0"/>
                </a:solidFill>
                <a:latin typeface="Alexandria" pitchFamily="2" charset="-78"/>
                <a:cs typeface="Alexandria" pitchFamily="2" charset="-78"/>
              </a:rPr>
              <a:t>إدارة الوقت</a:t>
            </a:r>
          </a:p>
        </p:txBody>
      </p:sp>
      <p:sp>
        <p:nvSpPr>
          <p:cNvPr id="13" name="مربع نص 12">
            <a:extLst>
              <a:ext uri="{FF2B5EF4-FFF2-40B4-BE49-F238E27FC236}">
                <a16:creationId xmlns:a16="http://schemas.microsoft.com/office/drawing/2014/main" id="{CB1E7FD6-9211-C9A4-5586-8D46FF55DF0C}"/>
              </a:ext>
            </a:extLst>
          </p:cNvPr>
          <p:cNvSpPr txBox="1"/>
          <p:nvPr/>
        </p:nvSpPr>
        <p:spPr>
          <a:xfrm>
            <a:off x="1124208" y="3083091"/>
            <a:ext cx="1553238" cy="379015"/>
          </a:xfrm>
          <a:prstGeom prst="rect">
            <a:avLst/>
          </a:prstGeom>
          <a:noFill/>
        </p:spPr>
        <p:txBody>
          <a:bodyPr wrap="square">
            <a:spAutoFit/>
          </a:bodyPr>
          <a:lstStyle/>
          <a:p>
            <a:pPr algn="ctr" rtl="1">
              <a:lnSpc>
                <a:spcPct val="150000"/>
              </a:lnSpc>
            </a:pPr>
            <a:r>
              <a:rPr lang="ar-EG" sz="1400" b="1" dirty="0">
                <a:solidFill>
                  <a:srgbClr val="00B0F0"/>
                </a:solidFill>
                <a:latin typeface="Alexandria" pitchFamily="2" charset="-78"/>
                <a:cs typeface="Alexandria" pitchFamily="2" charset="-78"/>
              </a:rPr>
              <a:t>التمكين</a:t>
            </a:r>
          </a:p>
        </p:txBody>
      </p:sp>
      <p:sp>
        <p:nvSpPr>
          <p:cNvPr id="14" name="مربع نص 13">
            <a:extLst>
              <a:ext uri="{FF2B5EF4-FFF2-40B4-BE49-F238E27FC236}">
                <a16:creationId xmlns:a16="http://schemas.microsoft.com/office/drawing/2014/main" id="{7867A682-60D6-A1D9-B047-299F91885FE2}"/>
              </a:ext>
            </a:extLst>
          </p:cNvPr>
          <p:cNvSpPr txBox="1"/>
          <p:nvPr/>
        </p:nvSpPr>
        <p:spPr>
          <a:xfrm>
            <a:off x="7976726" y="3470543"/>
            <a:ext cx="3404247" cy="1384995"/>
          </a:xfrm>
          <a:prstGeom prst="rect">
            <a:avLst/>
          </a:prstGeom>
          <a:noFill/>
        </p:spPr>
        <p:txBody>
          <a:bodyPr wrap="square" rtlCol="1">
            <a:spAutoFit/>
          </a:bodyPr>
          <a:lstStyle/>
          <a:p>
            <a:pPr marL="171450" indent="-171450" algn="justLow">
              <a:buFont typeface="Arial" panose="020B0604020202020204" pitchFamily="34" charset="0"/>
              <a:buChar char="•"/>
            </a:pPr>
            <a:r>
              <a:rPr lang="ar-SA" sz="1400" dirty="0">
                <a:latin typeface="Alexandria" pitchFamily="2" charset="-78"/>
                <a:cs typeface="Alexandria" pitchFamily="2" charset="-78"/>
              </a:rPr>
              <a:t>مفهوم إدارة الوقت وأهميته للقيادة</a:t>
            </a:r>
          </a:p>
          <a:p>
            <a:pPr marL="171450" indent="-171450" algn="justLow">
              <a:buFont typeface="Arial" panose="020B0604020202020204" pitchFamily="34" charset="0"/>
              <a:buChar char="•"/>
            </a:pPr>
            <a:r>
              <a:rPr lang="ar-SA" sz="1400" dirty="0">
                <a:latin typeface="Alexandria" pitchFamily="2" charset="-78"/>
                <a:cs typeface="Alexandria" pitchFamily="2" charset="-78"/>
              </a:rPr>
              <a:t>إدارة الوقت هي إدارة للذات</a:t>
            </a:r>
          </a:p>
          <a:p>
            <a:pPr marL="171450" indent="-171450" algn="justLow">
              <a:buFont typeface="Arial" panose="020B0604020202020204" pitchFamily="34" charset="0"/>
              <a:buChar char="•"/>
            </a:pPr>
            <a:r>
              <a:rPr lang="ar-SA" sz="1400" dirty="0">
                <a:latin typeface="Alexandria" pitchFamily="2" charset="-78"/>
                <a:cs typeface="Alexandria" pitchFamily="2" charset="-78"/>
              </a:rPr>
              <a:t>فوائد تنظيم الوقت</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العوامل المؤثرة على استخدام الوقت</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الإدارة الفاعلة للوقت</a:t>
            </a:r>
          </a:p>
          <a:p>
            <a:pPr marL="171450" indent="-171450" algn="justLow">
              <a:buFont typeface="Arial" panose="020B0604020202020204" pitchFamily="34" charset="0"/>
              <a:buChar char="•"/>
            </a:pPr>
            <a:r>
              <a:rPr lang="ar-SA" sz="1400" dirty="0">
                <a:latin typeface="Alexandria" pitchFamily="2" charset="-78"/>
                <a:cs typeface="Alexandria" pitchFamily="2" charset="-78"/>
              </a:rPr>
              <a:t>خطوات تنظيم الوقت</a:t>
            </a:r>
          </a:p>
        </p:txBody>
      </p:sp>
      <p:sp>
        <p:nvSpPr>
          <p:cNvPr id="15" name="مربع نص 14">
            <a:extLst>
              <a:ext uri="{FF2B5EF4-FFF2-40B4-BE49-F238E27FC236}">
                <a16:creationId xmlns:a16="http://schemas.microsoft.com/office/drawing/2014/main" id="{83B2D4FC-3CF6-F330-BC3F-2B55A39B68B1}"/>
              </a:ext>
            </a:extLst>
          </p:cNvPr>
          <p:cNvSpPr txBox="1"/>
          <p:nvPr/>
        </p:nvSpPr>
        <p:spPr>
          <a:xfrm>
            <a:off x="893281" y="3472815"/>
            <a:ext cx="2401901" cy="1169551"/>
          </a:xfrm>
          <a:prstGeom prst="rect">
            <a:avLst/>
          </a:prstGeom>
          <a:noFill/>
        </p:spPr>
        <p:txBody>
          <a:bodyPr wrap="square" rtlCol="1">
            <a:spAutoFit/>
          </a:bodyPr>
          <a:lstStyle/>
          <a:p>
            <a:pPr marL="171450" indent="-171450" algn="justLow">
              <a:buFont typeface="Arial" panose="020B0604020202020204" pitchFamily="34" charset="0"/>
              <a:buChar char="•"/>
            </a:pPr>
            <a:r>
              <a:rPr lang="ar-SA" sz="1400" dirty="0">
                <a:latin typeface="Alexandria" pitchFamily="2" charset="-78"/>
                <a:cs typeface="Alexandria" pitchFamily="2" charset="-78"/>
              </a:rPr>
              <a:t>مقدمة</a:t>
            </a:r>
          </a:p>
          <a:p>
            <a:pPr marL="171450" indent="-171450" algn="justLow">
              <a:buFont typeface="Arial" panose="020B0604020202020204" pitchFamily="34" charset="0"/>
              <a:buChar char="•"/>
            </a:pPr>
            <a:r>
              <a:rPr lang="ar-SA" sz="1400" dirty="0">
                <a:latin typeface="Alexandria" pitchFamily="2" charset="-78"/>
                <a:cs typeface="Alexandria" pitchFamily="2" charset="-78"/>
              </a:rPr>
              <a:t>مفهوم تمكين العاملين</a:t>
            </a:r>
          </a:p>
          <a:p>
            <a:pPr marL="171450" indent="-171450" algn="justLow">
              <a:buFont typeface="Arial" panose="020B0604020202020204" pitchFamily="34" charset="0"/>
              <a:buChar char="•"/>
            </a:pPr>
            <a:r>
              <a:rPr lang="ar-SA" sz="1400" dirty="0">
                <a:latin typeface="Alexandria" pitchFamily="2" charset="-78"/>
                <a:cs typeface="Alexandria" pitchFamily="2" charset="-78"/>
              </a:rPr>
              <a:t>أبعاد التمكين</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التمكين كاستراتيجية إدارية</a:t>
            </a:r>
          </a:p>
          <a:p>
            <a:pPr marL="171450" indent="-171450" algn="justLow">
              <a:buFont typeface="Arial" panose="020B0604020202020204" pitchFamily="34" charset="0"/>
              <a:buChar char="•"/>
            </a:pPr>
            <a:r>
              <a:rPr lang="ar-SA" sz="1400" dirty="0">
                <a:latin typeface="Alexandria" pitchFamily="2" charset="-78"/>
                <a:cs typeface="Alexandria" pitchFamily="2" charset="-78"/>
              </a:rPr>
              <a:t>خطوات تمكين العاملين</a:t>
            </a:r>
          </a:p>
        </p:txBody>
      </p:sp>
    </p:spTree>
    <p:extLst>
      <p:ext uri="{BB962C8B-B14F-4D97-AF65-F5344CB8AC3E}">
        <p14:creationId xmlns:p14="http://schemas.microsoft.com/office/powerpoint/2010/main" val="2800001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61C68553-8FF0-70F1-C8D6-2C2341E3A8EC}"/>
              </a:ext>
            </a:extLst>
          </p:cNvPr>
          <p:cNvSpPr/>
          <p:nvPr/>
        </p:nvSpPr>
        <p:spPr>
          <a:xfrm>
            <a:off x="-1388242"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Graphic 21">
            <a:extLst>
              <a:ext uri="{FF2B5EF4-FFF2-40B4-BE49-F238E27FC236}">
                <a16:creationId xmlns:a16="http://schemas.microsoft.com/office/drawing/2014/main" id="{3C25CC6E-3D95-74BC-445A-7A435E8EF01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37345" y="-111107"/>
            <a:ext cx="2954655" cy="1379622"/>
          </a:xfrm>
          <a:prstGeom prst="rect">
            <a:avLst/>
          </a:prstGeom>
        </p:spPr>
      </p:pic>
      <p:pic>
        <p:nvPicPr>
          <p:cNvPr id="4" name="Picture Placeholder 3">
            <a:extLst>
              <a:ext uri="{FF2B5EF4-FFF2-40B4-BE49-F238E27FC236}">
                <a16:creationId xmlns:a16="http://schemas.microsoft.com/office/drawing/2014/main" id="{825838ED-B230-0637-C0B1-F71467CE790F}"/>
              </a:ext>
            </a:extLst>
          </p:cNvPr>
          <p:cNvPicPr>
            <a:picLocks noChangeAspect="1"/>
          </p:cNvPicPr>
          <p:nvPr/>
        </p:nvPicPr>
        <p:blipFill>
          <a:blip r:embed="rId3" cstate="print">
            <a:extLst>
              <a:ext uri="{28A0092B-C50C-407E-A947-70E740481C1C}">
                <a14:useLocalDpi xmlns:a14="http://schemas.microsoft.com/office/drawing/2010/main" val="0"/>
              </a:ext>
            </a:extLst>
          </a:blip>
          <a:srcRect t="8679" b="8679"/>
          <a:stretch>
            <a:fillRect/>
          </a:stretch>
        </p:blipFill>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ysClr val="window" lastClr="FFFFFF">
              <a:lumMod val="85000"/>
              <a:alpha val="50000"/>
            </a:sysClr>
          </a:solidFill>
        </p:spPr>
      </p:pic>
      <p:sp>
        <p:nvSpPr>
          <p:cNvPr id="5" name="Rectangle 10">
            <a:extLst>
              <a:ext uri="{FF2B5EF4-FFF2-40B4-BE49-F238E27FC236}">
                <a16:creationId xmlns:a16="http://schemas.microsoft.com/office/drawing/2014/main" id="{120F29B7-B266-5B27-630A-D066E12F6B24}"/>
              </a:ext>
            </a:extLst>
          </p:cNvPr>
          <p:cNvSpPr/>
          <p:nvPr/>
        </p:nvSpPr>
        <p:spPr>
          <a:xfrm>
            <a:off x="4951095" y="1117694"/>
            <a:ext cx="1116793" cy="962568"/>
          </a:xfrm>
          <a:prstGeom prst="rect">
            <a:avLst/>
          </a:prstGeom>
          <a:solidFill>
            <a:srgbClr val="00B0F0"/>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0" cap="none" spc="0" normalizeH="0" baseline="0" noProof="0">
              <a:ln>
                <a:noFill/>
              </a:ln>
              <a:solidFill>
                <a:srgbClr val="00B0F0"/>
              </a:solidFill>
              <a:effectLst/>
              <a:uLnTx/>
              <a:uFillTx/>
              <a:latin typeface="Calibri"/>
              <a:ea typeface="Roboto Light" panose="02000000000000000000" pitchFamily="2" charset="0"/>
              <a:cs typeface="+mn-cs"/>
            </a:endParaRPr>
          </a:p>
        </p:txBody>
      </p:sp>
      <p:sp>
        <p:nvSpPr>
          <p:cNvPr id="6" name="TextBox 40">
            <a:extLst>
              <a:ext uri="{FF2B5EF4-FFF2-40B4-BE49-F238E27FC236}">
                <a16:creationId xmlns:a16="http://schemas.microsoft.com/office/drawing/2014/main" id="{DC843C53-FAC8-7F38-4E4E-803CA1C9FDB2}"/>
              </a:ext>
            </a:extLst>
          </p:cNvPr>
          <p:cNvSpPr txBox="1"/>
          <p:nvPr/>
        </p:nvSpPr>
        <p:spPr>
          <a:xfrm>
            <a:off x="6242989" y="1276857"/>
            <a:ext cx="4815742" cy="400110"/>
          </a:xfrm>
          <a:prstGeom prst="rect">
            <a:avLst/>
          </a:prstGeom>
          <a:noFill/>
        </p:spPr>
        <p:txBody>
          <a:bodyPr wrap="none" rtlCol="0">
            <a:spAutoFit/>
          </a:bodyPr>
          <a:lstStyle/>
          <a:p>
            <a:pPr algn="l" rtl="0"/>
            <a:r>
              <a:rPr lang="ar-EG" sz="2000" b="1" dirty="0">
                <a:solidFill>
                  <a:srgbClr val="00B0F0"/>
                </a:solidFill>
                <a:latin typeface="Alexandria" pitchFamily="2" charset="-78"/>
                <a:cs typeface="Alexandria" pitchFamily="2" charset="-78"/>
              </a:rPr>
              <a:t>القيادة الإدارية والإبداع وإدارة التغيير</a:t>
            </a:r>
          </a:p>
        </p:txBody>
      </p:sp>
      <p:sp>
        <p:nvSpPr>
          <p:cNvPr id="7" name="TextBox 41">
            <a:extLst>
              <a:ext uri="{FF2B5EF4-FFF2-40B4-BE49-F238E27FC236}">
                <a16:creationId xmlns:a16="http://schemas.microsoft.com/office/drawing/2014/main" id="{9BACAAA5-1419-5A30-D723-0EB0FFEBF323}"/>
              </a:ext>
            </a:extLst>
          </p:cNvPr>
          <p:cNvSpPr txBox="1"/>
          <p:nvPr/>
        </p:nvSpPr>
        <p:spPr>
          <a:xfrm>
            <a:off x="5071247" y="1139330"/>
            <a:ext cx="917148" cy="338554"/>
          </a:xfrm>
          <a:prstGeom prst="rect">
            <a:avLst/>
          </a:prstGeom>
          <a:noFill/>
        </p:spPr>
        <p:txBody>
          <a:bodyPr wrap="square" rtlCol="0">
            <a:spAutoFit/>
          </a:bodyPr>
          <a:lstStyle/>
          <a:p>
            <a:pPr algn="ctr" rtl="0"/>
            <a:r>
              <a:rPr lang="en-US" sz="1600" dirty="0">
                <a:solidFill>
                  <a:prstClr val="white"/>
                </a:solidFill>
                <a:latin typeface="Times New Roman" panose="02020603050405020304" pitchFamily="18" charset="0"/>
                <a:cs typeface="Times New Roman" panose="02020603050405020304" pitchFamily="18" charset="0"/>
              </a:rPr>
              <a:t>Chapter</a:t>
            </a:r>
          </a:p>
        </p:txBody>
      </p:sp>
      <p:sp>
        <p:nvSpPr>
          <p:cNvPr id="8" name="TextBox 42">
            <a:extLst>
              <a:ext uri="{FF2B5EF4-FFF2-40B4-BE49-F238E27FC236}">
                <a16:creationId xmlns:a16="http://schemas.microsoft.com/office/drawing/2014/main" id="{492EDB9C-7C8A-B394-C42F-19D27B9E3C0C}"/>
              </a:ext>
            </a:extLst>
          </p:cNvPr>
          <p:cNvSpPr txBox="1"/>
          <p:nvPr/>
        </p:nvSpPr>
        <p:spPr>
          <a:xfrm>
            <a:off x="5056021" y="1354195"/>
            <a:ext cx="942618" cy="830997"/>
          </a:xfrm>
          <a:prstGeom prst="rect">
            <a:avLst/>
          </a:prstGeom>
          <a:noFill/>
        </p:spPr>
        <p:txBody>
          <a:bodyPr wrap="square" rtlCol="0">
            <a:spAutoFit/>
          </a:bodyPr>
          <a:lstStyle/>
          <a:p>
            <a:pPr algn="ctr" rtl="0"/>
            <a:r>
              <a:rPr lang="en-US" sz="4800" b="1" dirty="0">
                <a:solidFill>
                  <a:prstClr val="white"/>
                </a:solidFill>
                <a:latin typeface="Times New Roman" panose="02020603050405020304" pitchFamily="18" charset="0"/>
                <a:cs typeface="Times New Roman" panose="02020603050405020304" pitchFamily="18" charset="0"/>
              </a:rPr>
              <a:t>9</a:t>
            </a:r>
            <a:endParaRPr lang="en-US" sz="1400" b="1" dirty="0">
              <a:solidFill>
                <a:prstClr val="white"/>
              </a:solidFill>
              <a:latin typeface="Times New Roman" panose="02020603050405020304" pitchFamily="18" charset="0"/>
              <a:cs typeface="Times New Roman" panose="02020603050405020304" pitchFamily="18" charset="0"/>
            </a:endParaRPr>
          </a:p>
        </p:txBody>
      </p:sp>
      <p:sp>
        <p:nvSpPr>
          <p:cNvPr id="9" name="TextBox 1">
            <a:extLst>
              <a:ext uri="{FF2B5EF4-FFF2-40B4-BE49-F238E27FC236}">
                <a16:creationId xmlns:a16="http://schemas.microsoft.com/office/drawing/2014/main" id="{5A54CCE2-AE9A-DEBC-4B7F-20CE123E00F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spTree>
    <p:extLst>
      <p:ext uri="{BB962C8B-B14F-4D97-AF65-F5344CB8AC3E}">
        <p14:creationId xmlns:p14="http://schemas.microsoft.com/office/powerpoint/2010/main" val="2887190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F776E7-FAE0-9BDF-D7F5-10C0617A2590}"/>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Rectangle 17">
            <a:extLst>
              <a:ext uri="{FF2B5EF4-FFF2-40B4-BE49-F238E27FC236}">
                <a16:creationId xmlns:a16="http://schemas.microsoft.com/office/drawing/2014/main" id="{74C12D07-CFF1-8B9D-98E8-DB56E83BDEFC}"/>
              </a:ext>
            </a:extLst>
          </p:cNvPr>
          <p:cNvSpPr/>
          <p:nvPr/>
        </p:nvSpPr>
        <p:spPr>
          <a:xfrm>
            <a:off x="2606799" y="126482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18">
            <a:extLst>
              <a:ext uri="{FF2B5EF4-FFF2-40B4-BE49-F238E27FC236}">
                <a16:creationId xmlns:a16="http://schemas.microsoft.com/office/drawing/2014/main" id="{8A07D9E8-7890-41D5-BEAA-0F665C08AFE6}"/>
              </a:ext>
            </a:extLst>
          </p:cNvPr>
          <p:cNvSpPr txBox="1"/>
          <p:nvPr/>
        </p:nvSpPr>
        <p:spPr>
          <a:xfrm>
            <a:off x="2669208" y="127344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5" name="TextBox 22">
            <a:extLst>
              <a:ext uri="{FF2B5EF4-FFF2-40B4-BE49-F238E27FC236}">
                <a16:creationId xmlns:a16="http://schemas.microsoft.com/office/drawing/2014/main" id="{458275EE-B6A4-BCFA-7EA0-E9B317E71269}"/>
              </a:ext>
            </a:extLst>
          </p:cNvPr>
          <p:cNvSpPr txBox="1"/>
          <p:nvPr/>
        </p:nvSpPr>
        <p:spPr>
          <a:xfrm>
            <a:off x="2792549" y="153992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6" name="Rectangle 28">
            <a:extLst>
              <a:ext uri="{FF2B5EF4-FFF2-40B4-BE49-F238E27FC236}">
                <a16:creationId xmlns:a16="http://schemas.microsoft.com/office/drawing/2014/main" id="{86222A27-ECC3-6F84-90D8-734A39FD5BD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2">
            <a:extLst>
              <a:ext uri="{FF2B5EF4-FFF2-40B4-BE49-F238E27FC236}">
                <a16:creationId xmlns:a16="http://schemas.microsoft.com/office/drawing/2014/main" id="{975EBD4D-9B70-2F92-0531-AD4B566575F3}"/>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DABB7871-CB63-6E98-D639-5218853206F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16">
            <a:extLst>
              <a:ext uri="{FF2B5EF4-FFF2-40B4-BE49-F238E27FC236}">
                <a16:creationId xmlns:a16="http://schemas.microsoft.com/office/drawing/2014/main" id="{121A8618-E5B7-5D3A-673D-00B7BE251A28}"/>
              </a:ext>
            </a:extLst>
          </p:cNvPr>
          <p:cNvSpPr txBox="1"/>
          <p:nvPr/>
        </p:nvSpPr>
        <p:spPr>
          <a:xfrm>
            <a:off x="1531587" y="2864161"/>
            <a:ext cx="3363971" cy="501932"/>
          </a:xfrm>
          <a:prstGeom prst="rect">
            <a:avLst/>
          </a:prstGeom>
          <a:noFill/>
        </p:spPr>
        <p:txBody>
          <a:bodyPr wrap="square" rtlCol="0">
            <a:spAutoFit/>
          </a:bodyPr>
          <a:lstStyle/>
          <a:p>
            <a:pPr algn="ctr" rtl="0">
              <a:lnSpc>
                <a:spcPct val="150000"/>
              </a:lnSpc>
            </a:pPr>
            <a:r>
              <a:rPr lang="ar-EG" sz="2000" b="1" dirty="0">
                <a:solidFill>
                  <a:srgbClr val="00B0F0"/>
                </a:solidFill>
                <a:latin typeface="Alexandria" pitchFamily="2" charset="-78"/>
                <a:cs typeface="Alexandria" pitchFamily="2" charset="-78"/>
              </a:rPr>
              <a:t>الإبداع الإداري</a:t>
            </a:r>
          </a:p>
        </p:txBody>
      </p:sp>
      <p:pic>
        <p:nvPicPr>
          <p:cNvPr id="12" name="صورة 11">
            <a:extLst>
              <a:ext uri="{FF2B5EF4-FFF2-40B4-BE49-F238E27FC236}">
                <a16:creationId xmlns:a16="http://schemas.microsoft.com/office/drawing/2014/main" id="{86046D72-3786-1FCE-8F06-2698F7FCE44B}"/>
              </a:ext>
            </a:extLst>
          </p:cNvPr>
          <p:cNvPicPr>
            <a:picLocks noChangeAspect="1"/>
          </p:cNvPicPr>
          <p:nvPr/>
        </p:nvPicPr>
        <p:blipFill rotWithShape="1">
          <a:blip r:embed="rId3">
            <a:extLst>
              <a:ext uri="{28A0092B-C50C-407E-A947-70E740481C1C}">
                <a14:useLocalDpi xmlns:a14="http://schemas.microsoft.com/office/drawing/2010/main" val="0"/>
              </a:ext>
            </a:extLst>
          </a:blip>
          <a:srcRect l="1801" t="15396" r="2451"/>
          <a:stretch/>
        </p:blipFill>
        <p:spPr>
          <a:xfrm>
            <a:off x="6212786" y="1979509"/>
            <a:ext cx="5857294" cy="3472097"/>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485009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C3E53F87-3633-7C11-ECF9-A7FCAFDFEAEC}"/>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DE9BA9A0-9C0E-3EAA-2455-35BB8104581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الإبداع الإداري</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DAA3F79A-6DEE-C41D-AE47-0BF1AA0A7663}"/>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4491DA59-6E9F-289D-D4D8-09EBCF85A05D}"/>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1791BADA-2CDB-2DFA-5C0E-51F7FB76415C}"/>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2D188445-C82D-1F3B-8DA5-88D7762B262C}"/>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EE369B7C-C88A-D9E6-B682-870B5F8A498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2E623C9F-5A10-AABA-8962-C70831CA79C8}"/>
              </a:ext>
            </a:extLst>
          </p:cNvPr>
          <p:cNvSpPr txBox="1"/>
          <p:nvPr/>
        </p:nvSpPr>
        <p:spPr>
          <a:xfrm>
            <a:off x="1012648" y="2243500"/>
            <a:ext cx="10187195"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لم يحظى الإبداع لفترة طويلة من الزمن بالاهتمام من جانب الباحثين، ولهذا السبب كان الأثر الواضح في تباين آراء العلماء فيما يخص مفهوم الإبداع، ونتيجة لذلك كان من الصعب إيجاد تعريف محدد ومتفق عليه، كما أن هناك عدد من الأسباب أدت إلى التأخر في الاهتمام بالإبداع نذكر منها:</a:t>
            </a:r>
          </a:p>
        </p:txBody>
      </p:sp>
      <p:sp>
        <p:nvSpPr>
          <p:cNvPr id="10" name="Round Diagonal Corner Rectangle 17">
            <a:extLst>
              <a:ext uri="{FF2B5EF4-FFF2-40B4-BE49-F238E27FC236}">
                <a16:creationId xmlns:a16="http://schemas.microsoft.com/office/drawing/2014/main" id="{890C3A04-5116-739A-5429-C3F828B656FF}"/>
              </a:ext>
            </a:extLst>
          </p:cNvPr>
          <p:cNvSpPr/>
          <p:nvPr/>
        </p:nvSpPr>
        <p:spPr>
          <a:xfrm>
            <a:off x="1263700" y="3587440"/>
            <a:ext cx="9567720"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spcAft>
                <a:spcPts val="200"/>
              </a:spcAft>
              <a:defRPr lang="en-US"/>
            </a:pPr>
            <a:r>
              <a:rPr lang="ar-SA" sz="1600" dirty="0">
                <a:solidFill>
                  <a:schemeClr val="bg1"/>
                </a:solidFill>
                <a:latin typeface="Alexandria" charset="0"/>
                <a:cs typeface="Alexandria" charset="0"/>
              </a:rPr>
              <a:t>الاعتقاد السائد قديماً بأن الإبداع موهبة لا يمكن التدخل فيها من أجل غرسها في شخص لم تولد معه.</a:t>
            </a:r>
          </a:p>
        </p:txBody>
      </p:sp>
      <p:sp>
        <p:nvSpPr>
          <p:cNvPr id="11" name="Round Diagonal Corner Rectangle 17">
            <a:extLst>
              <a:ext uri="{FF2B5EF4-FFF2-40B4-BE49-F238E27FC236}">
                <a16:creationId xmlns:a16="http://schemas.microsoft.com/office/drawing/2014/main" id="{5154EA48-2318-C81B-FEC9-DB9C8E773726}"/>
              </a:ext>
            </a:extLst>
          </p:cNvPr>
          <p:cNvSpPr/>
          <p:nvPr/>
        </p:nvSpPr>
        <p:spPr>
          <a:xfrm>
            <a:off x="1263700" y="4287220"/>
            <a:ext cx="9567720"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spcAft>
                <a:spcPts val="200"/>
              </a:spcAft>
              <a:defRPr lang="en-US"/>
            </a:pPr>
            <a:r>
              <a:rPr lang="ar-SA" sz="1600" dirty="0">
                <a:solidFill>
                  <a:schemeClr val="bg1"/>
                </a:solidFill>
                <a:latin typeface="Alexandria" charset="0"/>
                <a:cs typeface="Alexandria" charset="0"/>
              </a:rPr>
              <a:t>الاعتقاد بأن الإبداع لا يتمتع به إلا عدد قليل من الناس.</a:t>
            </a:r>
          </a:p>
        </p:txBody>
      </p:sp>
      <p:sp>
        <p:nvSpPr>
          <p:cNvPr id="12" name="Round Diagonal Corner Rectangle 17">
            <a:extLst>
              <a:ext uri="{FF2B5EF4-FFF2-40B4-BE49-F238E27FC236}">
                <a16:creationId xmlns:a16="http://schemas.microsoft.com/office/drawing/2014/main" id="{57ED98A6-4249-BEFF-2282-D1325EA7B1BD}"/>
              </a:ext>
            </a:extLst>
          </p:cNvPr>
          <p:cNvSpPr/>
          <p:nvPr/>
        </p:nvSpPr>
        <p:spPr>
          <a:xfrm>
            <a:off x="1263700" y="4987000"/>
            <a:ext cx="9567720"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spcAft>
                <a:spcPts val="200"/>
              </a:spcAft>
              <a:defRPr lang="en-US"/>
            </a:pPr>
            <a:r>
              <a:rPr lang="ar-SA" sz="1600" dirty="0">
                <a:solidFill>
                  <a:schemeClr val="bg1"/>
                </a:solidFill>
                <a:latin typeface="Alexandria" charset="0"/>
                <a:cs typeface="Alexandria" charset="0"/>
              </a:rPr>
              <a:t>صعوبة قياس الإبداع مقارنة بالظواهر النفسية الأخرى كالذكاء والشخصية والقدرة الحركية.</a:t>
            </a:r>
          </a:p>
        </p:txBody>
      </p:sp>
    </p:spTree>
    <p:extLst>
      <p:ext uri="{BB962C8B-B14F-4D97-AF65-F5344CB8AC3E}">
        <p14:creationId xmlns:p14="http://schemas.microsoft.com/office/powerpoint/2010/main" val="1894052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الإبداع الإداري</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C9B7049D-3E80-8770-A6A7-1D5CB3BC41AA}"/>
              </a:ext>
            </a:extLst>
          </p:cNvPr>
          <p:cNvSpPr txBox="1"/>
          <p:nvPr/>
        </p:nvSpPr>
        <p:spPr>
          <a:xfrm>
            <a:off x="942308" y="2147607"/>
            <a:ext cx="10187195"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وقد تطور مفهوم الإبداع من خلال العصور حتى وصل إلى مفهومه الحالي وقد وجد "دونالد </a:t>
            </a:r>
            <a:r>
              <a:rPr kumimoji="0" lang="ar-SA" sz="1600" b="0" i="0" u="none" strike="noStrike" kern="0" cap="none" spc="0" normalizeH="0" baseline="0" noProof="0" dirty="0" err="1">
                <a:ln>
                  <a:noFill/>
                </a:ln>
                <a:solidFill>
                  <a:prstClr val="black"/>
                </a:solidFill>
                <a:effectLst/>
                <a:uLnTx/>
                <a:uFillTx/>
                <a:latin typeface="Alexandria" charset="0"/>
                <a:ea typeface="+mn-ea"/>
                <a:cs typeface="Alexandria" charset="0"/>
              </a:rPr>
              <a:t>ماكينون</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الباحث المشهور في الإبداع أنه لا يمكن تحديد مفهوم الإبداع إلا إذا أحطنا إحاطة شاملة في الجوانب أو المظاهر المتداخلة والمكونة للإبداع، وهذه المكونات هي:</a:t>
            </a:r>
          </a:p>
        </p:txBody>
      </p:sp>
      <p:grpSp>
        <p:nvGrpSpPr>
          <p:cNvPr id="13" name="مجموعة 12">
            <a:extLst>
              <a:ext uri="{FF2B5EF4-FFF2-40B4-BE49-F238E27FC236}">
                <a16:creationId xmlns:a16="http://schemas.microsoft.com/office/drawing/2014/main" id="{7D4EEE0C-743A-AA7A-B74A-62A6AEA4160F}"/>
              </a:ext>
            </a:extLst>
          </p:cNvPr>
          <p:cNvGrpSpPr/>
          <p:nvPr/>
        </p:nvGrpSpPr>
        <p:grpSpPr>
          <a:xfrm>
            <a:off x="8769606" y="3451106"/>
            <a:ext cx="2289670" cy="2472925"/>
            <a:chOff x="9721778" y="842765"/>
            <a:chExt cx="1705012" cy="2854800"/>
          </a:xfrm>
          <a:solidFill>
            <a:schemeClr val="accent4">
              <a:lumMod val="40000"/>
              <a:lumOff val="60000"/>
            </a:schemeClr>
          </a:solidFill>
        </p:grpSpPr>
        <p:sp>
          <p:nvSpPr>
            <p:cNvPr id="14" name="مستطيل 13">
              <a:extLst>
                <a:ext uri="{FF2B5EF4-FFF2-40B4-BE49-F238E27FC236}">
                  <a16:creationId xmlns:a16="http://schemas.microsoft.com/office/drawing/2014/main" id="{EE50FDEA-7905-15DE-7B25-93FA5DEC0970}"/>
                </a:ext>
              </a:extLst>
            </p:cNvPr>
            <p:cNvSpPr/>
            <p:nvPr/>
          </p:nvSpPr>
          <p:spPr>
            <a:xfrm>
              <a:off x="9721778" y="842765"/>
              <a:ext cx="1705012" cy="2854800"/>
            </a:xfrm>
            <a:prstGeom prst="rect">
              <a:avLst/>
            </a:prstGeom>
            <a:grpFill/>
            <a:ln>
              <a:solidFill>
                <a:schemeClr val="tx1"/>
              </a:solidFill>
              <a:prstDash val="lgDash"/>
            </a:ln>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a:lstStyle/>
            <a:p>
              <a:pPr algn="justLow"/>
              <a:endParaRPr lang="ar-SA" sz="1400" dirty="0">
                <a:solidFill>
                  <a:schemeClr val="bg1"/>
                </a:solidFill>
              </a:endParaRPr>
            </a:p>
          </p:txBody>
        </p:sp>
        <p:sp>
          <p:nvSpPr>
            <p:cNvPr id="15" name="مربع نص 14">
              <a:extLst>
                <a:ext uri="{FF2B5EF4-FFF2-40B4-BE49-F238E27FC236}">
                  <a16:creationId xmlns:a16="http://schemas.microsoft.com/office/drawing/2014/main" id="{07208540-EE44-A12C-2023-FDCD63BF9F01}"/>
                </a:ext>
              </a:extLst>
            </p:cNvPr>
            <p:cNvSpPr txBox="1"/>
            <p:nvPr/>
          </p:nvSpPr>
          <p:spPr>
            <a:xfrm>
              <a:off x="9721778" y="842765"/>
              <a:ext cx="1705012" cy="2854800"/>
            </a:xfrm>
            <a:prstGeom prst="rect">
              <a:avLst/>
            </a:prstGeom>
            <a:solidFill>
              <a:srgbClr val="F58221"/>
            </a:solidFill>
            <a:ln>
              <a:solidFill>
                <a:schemeClr val="tx1"/>
              </a:solidFill>
              <a:prstDash val="lgDash"/>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algn="ctr">
                <a:lnSpc>
                  <a:spcPct val="150000"/>
                </a:lnSpc>
              </a:pPr>
              <a:r>
                <a:rPr kumimoji="0" lang="ar-SA" sz="1400" b="1" i="0" u="none" strike="noStrike" kern="0" cap="none" spc="0" normalizeH="0" baseline="0" noProof="0" dirty="0">
                  <a:ln>
                    <a:noFill/>
                  </a:ln>
                  <a:solidFill>
                    <a:schemeClr val="bg1"/>
                  </a:solidFill>
                  <a:effectLst/>
                  <a:uLnTx/>
                  <a:uFillTx/>
                  <a:latin typeface="Alexandria" charset="0"/>
                  <a:ea typeface="+mn-ea"/>
                  <a:cs typeface="Alexandria" charset="0"/>
                </a:rPr>
                <a:t>1- الإنتاج الإبداعي:</a:t>
              </a:r>
            </a:p>
            <a:p>
              <a:pPr algn="justLow">
                <a:lnSpc>
                  <a:spcPct val="150000"/>
                </a:lnSpc>
              </a:pPr>
              <a:r>
                <a:rPr lang="ar-SA" sz="1400" kern="0" spc="-10" dirty="0">
                  <a:solidFill>
                    <a:schemeClr val="bg1"/>
                  </a:solidFill>
                  <a:latin typeface="Alexandria" charset="0"/>
                  <a:cs typeface="Alexandria" charset="0"/>
                </a:rPr>
                <a:t>هو أحد جوانب تفاعل الإنسان مع البيئة ويقاس الإبداع في أحد جوانبه بكمية الإنتاج وصوره، فالإنتاج الإبداعي محك أو مقياس للإبداع.</a:t>
              </a:r>
            </a:p>
          </p:txBody>
        </p:sp>
      </p:grpSp>
      <p:grpSp>
        <p:nvGrpSpPr>
          <p:cNvPr id="16" name="مجموعة 15">
            <a:extLst>
              <a:ext uri="{FF2B5EF4-FFF2-40B4-BE49-F238E27FC236}">
                <a16:creationId xmlns:a16="http://schemas.microsoft.com/office/drawing/2014/main" id="{8A9617FF-5DBC-8ACB-6102-5785AA0F9BBF}"/>
              </a:ext>
            </a:extLst>
          </p:cNvPr>
          <p:cNvGrpSpPr/>
          <p:nvPr/>
        </p:nvGrpSpPr>
        <p:grpSpPr>
          <a:xfrm>
            <a:off x="6222215" y="3451104"/>
            <a:ext cx="2289670" cy="2472927"/>
            <a:chOff x="9721778" y="842765"/>
            <a:chExt cx="1705012" cy="2854800"/>
          </a:xfrm>
          <a:solidFill>
            <a:schemeClr val="accent4">
              <a:lumMod val="40000"/>
              <a:lumOff val="60000"/>
            </a:schemeClr>
          </a:solidFill>
        </p:grpSpPr>
        <p:sp>
          <p:nvSpPr>
            <p:cNvPr id="17" name="مستطيل 16">
              <a:extLst>
                <a:ext uri="{FF2B5EF4-FFF2-40B4-BE49-F238E27FC236}">
                  <a16:creationId xmlns:a16="http://schemas.microsoft.com/office/drawing/2014/main" id="{EAFD41FF-B27E-705F-1012-3ADCC6294B07}"/>
                </a:ext>
              </a:extLst>
            </p:cNvPr>
            <p:cNvSpPr/>
            <p:nvPr/>
          </p:nvSpPr>
          <p:spPr>
            <a:xfrm>
              <a:off x="9721778" y="842765"/>
              <a:ext cx="1705012" cy="2854800"/>
            </a:xfrm>
            <a:prstGeom prst="rect">
              <a:avLst/>
            </a:prstGeom>
            <a:grpFill/>
            <a:ln>
              <a:solidFill>
                <a:schemeClr val="tx1"/>
              </a:solidFill>
              <a:prstDash val="lgDash"/>
            </a:ln>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a:lstStyle/>
            <a:p>
              <a:pPr algn="justLow"/>
              <a:endParaRPr lang="ar-SA" sz="1400" dirty="0">
                <a:solidFill>
                  <a:schemeClr val="bg1"/>
                </a:solidFill>
              </a:endParaRPr>
            </a:p>
          </p:txBody>
        </p:sp>
        <p:sp>
          <p:nvSpPr>
            <p:cNvPr id="18" name="مربع نص 17">
              <a:extLst>
                <a:ext uri="{FF2B5EF4-FFF2-40B4-BE49-F238E27FC236}">
                  <a16:creationId xmlns:a16="http://schemas.microsoft.com/office/drawing/2014/main" id="{2571ACE1-22C4-BA39-9383-69D70B6FB7D4}"/>
                </a:ext>
              </a:extLst>
            </p:cNvPr>
            <p:cNvSpPr txBox="1"/>
            <p:nvPr/>
          </p:nvSpPr>
          <p:spPr>
            <a:xfrm>
              <a:off x="9721778" y="842765"/>
              <a:ext cx="1705012" cy="2854800"/>
            </a:xfrm>
            <a:prstGeom prst="rect">
              <a:avLst/>
            </a:prstGeom>
            <a:solidFill>
              <a:srgbClr val="203E5F"/>
            </a:solidFill>
            <a:ln>
              <a:solidFill>
                <a:schemeClr val="tx1"/>
              </a:solidFill>
              <a:prstDash val="lgDash"/>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algn="ctr">
                <a:lnSpc>
                  <a:spcPct val="150000"/>
                </a:lnSpc>
              </a:pPr>
              <a:r>
                <a:rPr kumimoji="0" lang="ar-SA" sz="1400" b="1" i="0" u="none" strike="noStrike" kern="0" cap="none" spc="0" normalizeH="0" baseline="0" noProof="0" dirty="0">
                  <a:ln>
                    <a:noFill/>
                  </a:ln>
                  <a:solidFill>
                    <a:schemeClr val="bg1"/>
                  </a:solidFill>
                  <a:effectLst/>
                  <a:uLnTx/>
                  <a:uFillTx/>
                  <a:latin typeface="Alexandria" charset="0"/>
                  <a:ea typeface="+mn-ea"/>
                  <a:cs typeface="Alexandria" charset="0"/>
                </a:rPr>
                <a:t>2- العملية الإبداعية:</a:t>
              </a:r>
            </a:p>
            <a:p>
              <a:pPr algn="justLow">
                <a:lnSpc>
                  <a:spcPct val="150000"/>
                </a:lnSpc>
              </a:pPr>
              <a:r>
                <a:rPr lang="ar-SA" sz="1400" kern="0" spc="-10" dirty="0">
                  <a:solidFill>
                    <a:schemeClr val="bg1"/>
                  </a:solidFill>
                  <a:latin typeface="Alexandria" charset="0"/>
                  <a:cs typeface="Alexandria" charset="0"/>
                </a:rPr>
                <a:t>عملية معرفية ذهنية، حيث يكون الفرد في هذه العملية نشطا منظما للخبرات لكي يستجيب للموقف الجديد.</a:t>
              </a:r>
            </a:p>
          </p:txBody>
        </p:sp>
      </p:grpSp>
      <p:grpSp>
        <p:nvGrpSpPr>
          <p:cNvPr id="19" name="مجموعة 18">
            <a:extLst>
              <a:ext uri="{FF2B5EF4-FFF2-40B4-BE49-F238E27FC236}">
                <a16:creationId xmlns:a16="http://schemas.microsoft.com/office/drawing/2014/main" id="{C3D73826-ED89-FE28-1320-8B6C322FF5BF}"/>
              </a:ext>
            </a:extLst>
          </p:cNvPr>
          <p:cNvGrpSpPr/>
          <p:nvPr/>
        </p:nvGrpSpPr>
        <p:grpSpPr>
          <a:xfrm>
            <a:off x="3680117" y="3438198"/>
            <a:ext cx="2289670" cy="2472927"/>
            <a:chOff x="9721778" y="842765"/>
            <a:chExt cx="1705012" cy="2854800"/>
          </a:xfrm>
          <a:solidFill>
            <a:schemeClr val="accent4">
              <a:lumMod val="40000"/>
              <a:lumOff val="60000"/>
            </a:schemeClr>
          </a:solidFill>
        </p:grpSpPr>
        <p:sp>
          <p:nvSpPr>
            <p:cNvPr id="20" name="مستطيل 19">
              <a:extLst>
                <a:ext uri="{FF2B5EF4-FFF2-40B4-BE49-F238E27FC236}">
                  <a16:creationId xmlns:a16="http://schemas.microsoft.com/office/drawing/2014/main" id="{9E1E8C08-C20A-A90E-C8A0-91B40FE53FBF}"/>
                </a:ext>
              </a:extLst>
            </p:cNvPr>
            <p:cNvSpPr/>
            <p:nvPr/>
          </p:nvSpPr>
          <p:spPr>
            <a:xfrm>
              <a:off x="9721778" y="842765"/>
              <a:ext cx="1705012" cy="2854800"/>
            </a:xfrm>
            <a:prstGeom prst="rect">
              <a:avLst/>
            </a:prstGeom>
            <a:grpFill/>
            <a:ln>
              <a:solidFill>
                <a:schemeClr val="tx1"/>
              </a:solidFill>
              <a:prstDash val="lgDash"/>
            </a:ln>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a:lstStyle/>
            <a:p>
              <a:pPr algn="justLow"/>
              <a:endParaRPr lang="ar-SA" sz="1400" dirty="0">
                <a:solidFill>
                  <a:srgbClr val="203E5F"/>
                </a:solidFill>
              </a:endParaRPr>
            </a:p>
          </p:txBody>
        </p:sp>
        <p:sp>
          <p:nvSpPr>
            <p:cNvPr id="21" name="مربع نص 20">
              <a:extLst>
                <a:ext uri="{FF2B5EF4-FFF2-40B4-BE49-F238E27FC236}">
                  <a16:creationId xmlns:a16="http://schemas.microsoft.com/office/drawing/2014/main" id="{62B04478-7EEE-68E1-5415-BA22F633D185}"/>
                </a:ext>
              </a:extLst>
            </p:cNvPr>
            <p:cNvSpPr txBox="1"/>
            <p:nvPr/>
          </p:nvSpPr>
          <p:spPr>
            <a:xfrm>
              <a:off x="9721778" y="842765"/>
              <a:ext cx="1705012" cy="2854800"/>
            </a:xfrm>
            <a:prstGeom prst="rect">
              <a:avLst/>
            </a:prstGeom>
            <a:solidFill>
              <a:srgbClr val="FFCC00"/>
            </a:solidFill>
            <a:ln>
              <a:solidFill>
                <a:schemeClr val="tx1"/>
              </a:solidFill>
              <a:prstDash val="lgDash"/>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algn="ctr">
                <a:lnSpc>
                  <a:spcPct val="150000"/>
                </a:lnSpc>
              </a:pPr>
              <a:r>
                <a:rPr lang="ar-SA" sz="1400" b="1" kern="0" dirty="0">
                  <a:solidFill>
                    <a:srgbClr val="203E5F"/>
                  </a:solidFill>
                  <a:latin typeface="Alexandria" charset="0"/>
                  <a:cs typeface="Alexandria" charset="0"/>
                </a:rPr>
                <a:t>3- الشخص</a:t>
              </a:r>
              <a:r>
                <a:rPr kumimoji="0" lang="ar-SA" sz="1400" b="1" i="0" u="none" strike="noStrike" kern="0" cap="none" spc="0" normalizeH="0" baseline="0" noProof="0" dirty="0">
                  <a:ln>
                    <a:noFill/>
                  </a:ln>
                  <a:solidFill>
                    <a:srgbClr val="203E5F"/>
                  </a:solidFill>
                  <a:effectLst/>
                  <a:uLnTx/>
                  <a:uFillTx/>
                  <a:latin typeface="Alexandria" charset="0"/>
                  <a:ea typeface="+mn-ea"/>
                  <a:cs typeface="Alexandria" charset="0"/>
                </a:rPr>
                <a:t> المبدع</a:t>
              </a:r>
              <a:r>
                <a:rPr kumimoji="0" lang="ar-SA" sz="1400" i="0" u="none" strike="noStrike" kern="0" cap="none" spc="0" normalizeH="0" baseline="0" noProof="0" dirty="0">
                  <a:ln>
                    <a:noFill/>
                  </a:ln>
                  <a:solidFill>
                    <a:srgbClr val="203E5F"/>
                  </a:solidFill>
                  <a:effectLst/>
                  <a:uLnTx/>
                  <a:uFillTx/>
                  <a:latin typeface="Alexandria" charset="0"/>
                  <a:ea typeface="+mn-ea"/>
                  <a:cs typeface="Alexandria" charset="0"/>
                </a:rPr>
                <a:t>:</a:t>
              </a:r>
            </a:p>
            <a:p>
              <a:pPr algn="justLow">
                <a:lnSpc>
                  <a:spcPct val="150000"/>
                </a:lnSpc>
              </a:pPr>
              <a:r>
                <a:rPr lang="ar-SA" sz="1400" kern="0" spc="-10" dirty="0">
                  <a:solidFill>
                    <a:srgbClr val="203E5F"/>
                  </a:solidFill>
                  <a:latin typeface="Alexandria" charset="0"/>
                  <a:cs typeface="Alexandria" charset="0"/>
                </a:rPr>
                <a:t>هو شخص يجب أن يتميز بخصائص عقلية معرفية وخصائص شخصية انفعالية تدفعه للإبداع.</a:t>
              </a:r>
              <a:endParaRPr lang="ar-SA" sz="1400" dirty="0">
                <a:solidFill>
                  <a:srgbClr val="203E5F"/>
                </a:solidFill>
                <a:latin typeface="Alexandria" charset="0"/>
                <a:cs typeface="Alexandria" charset="0"/>
              </a:endParaRPr>
            </a:p>
            <a:p>
              <a:pPr algn="justLow" rtl="1">
                <a:lnSpc>
                  <a:spcPct val="150000"/>
                </a:lnSpc>
                <a:defRPr lang="en-US"/>
              </a:pPr>
              <a:endParaRPr lang="ar-SA" sz="1400" dirty="0">
                <a:solidFill>
                  <a:srgbClr val="203E5F"/>
                </a:solidFill>
                <a:latin typeface="Alexandria" charset="0"/>
                <a:cs typeface="Alexandria" charset="0"/>
              </a:endParaRPr>
            </a:p>
          </p:txBody>
        </p:sp>
      </p:grpSp>
      <p:sp>
        <p:nvSpPr>
          <p:cNvPr id="24" name="مربع نص 23">
            <a:extLst>
              <a:ext uri="{FF2B5EF4-FFF2-40B4-BE49-F238E27FC236}">
                <a16:creationId xmlns:a16="http://schemas.microsoft.com/office/drawing/2014/main" id="{35E5684C-D441-4A6F-E8B5-EA3CB535687F}"/>
              </a:ext>
            </a:extLst>
          </p:cNvPr>
          <p:cNvSpPr txBox="1"/>
          <p:nvPr/>
        </p:nvSpPr>
        <p:spPr>
          <a:xfrm>
            <a:off x="1132724" y="3438198"/>
            <a:ext cx="2289670" cy="2472927"/>
          </a:xfrm>
          <a:prstGeom prst="rect">
            <a:avLst/>
          </a:prstGeom>
          <a:solidFill>
            <a:srgbClr val="FEEFCF"/>
          </a:solidFill>
          <a:ln>
            <a:solidFill>
              <a:schemeClr val="tx1"/>
            </a:solidFill>
            <a:prstDash val="lgDash"/>
          </a:ln>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74676" tIns="74676" rIns="99568" bIns="112014" numCol="1" spcCol="1270" anchor="t" anchorCtr="0">
            <a:noAutofit/>
          </a:bodyPr>
          <a:lstStyle/>
          <a:p>
            <a:pPr algn="ctr">
              <a:lnSpc>
                <a:spcPct val="150000"/>
              </a:lnSpc>
            </a:pPr>
            <a:r>
              <a:rPr kumimoji="0" lang="ar-SA" sz="1400" b="1" i="0" u="none" strike="noStrike" kern="0" cap="none" spc="0" normalizeH="0" baseline="0" noProof="0" dirty="0">
                <a:ln>
                  <a:noFill/>
                </a:ln>
                <a:solidFill>
                  <a:srgbClr val="203E5F"/>
                </a:solidFill>
                <a:effectLst/>
                <a:uLnTx/>
                <a:uFillTx/>
                <a:latin typeface="Alexandria" charset="0"/>
                <a:ea typeface="+mn-ea"/>
                <a:cs typeface="Alexandria" charset="0"/>
              </a:rPr>
              <a:t>4- الموقف الإبداعي</a:t>
            </a:r>
            <a:r>
              <a:rPr kumimoji="0" lang="ar-SA" sz="1400" i="0" u="none" strike="noStrike" kern="0" cap="none" spc="0" normalizeH="0" baseline="0" noProof="0" dirty="0">
                <a:ln>
                  <a:noFill/>
                </a:ln>
                <a:solidFill>
                  <a:srgbClr val="203E5F"/>
                </a:solidFill>
                <a:effectLst/>
                <a:uLnTx/>
                <a:uFillTx/>
                <a:latin typeface="Alexandria" charset="0"/>
                <a:ea typeface="+mn-ea"/>
                <a:cs typeface="Alexandria" charset="0"/>
              </a:rPr>
              <a:t>:</a:t>
            </a:r>
          </a:p>
          <a:p>
            <a:pPr algn="justLow">
              <a:lnSpc>
                <a:spcPct val="150000"/>
              </a:lnSpc>
            </a:pPr>
            <a:r>
              <a:rPr kumimoji="0" lang="ar-SA" sz="1400" i="0" u="none" strike="noStrike" kern="0" cap="none" spc="-10" normalizeH="0" noProof="0" dirty="0">
                <a:ln>
                  <a:noFill/>
                </a:ln>
                <a:solidFill>
                  <a:srgbClr val="203E5F"/>
                </a:solidFill>
                <a:effectLst/>
                <a:uLnTx/>
                <a:uFillTx/>
                <a:latin typeface="Alexandria" charset="0"/>
                <a:ea typeface="+mn-ea"/>
                <a:cs typeface="Alexandria" charset="0"/>
              </a:rPr>
              <a:t>الإبداع يرتبط بالموقف الذي تفاعل معه الفرد ويظهر حلاً غير مألوف، ولكن ينبغي أن تتسم الأفكار الخلاقة بالعملية أيضاً حتى تكون فكرة خلاقة.</a:t>
            </a:r>
          </a:p>
        </p:txBody>
      </p:sp>
    </p:spTree>
    <p:extLst>
      <p:ext uri="{BB962C8B-B14F-4D97-AF65-F5344CB8AC3E}">
        <p14:creationId xmlns:p14="http://schemas.microsoft.com/office/powerpoint/2010/main" val="6076404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خصائص الإبداع الإداري</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38" name="مجموعة 37">
            <a:extLst>
              <a:ext uri="{FF2B5EF4-FFF2-40B4-BE49-F238E27FC236}">
                <a16:creationId xmlns:a16="http://schemas.microsoft.com/office/drawing/2014/main" id="{232CFA95-8418-6474-C4E7-D73ADB2341FB}"/>
              </a:ext>
            </a:extLst>
          </p:cNvPr>
          <p:cNvGrpSpPr/>
          <p:nvPr/>
        </p:nvGrpSpPr>
        <p:grpSpPr>
          <a:xfrm>
            <a:off x="942309" y="2574298"/>
            <a:ext cx="10240162" cy="3333752"/>
            <a:chOff x="3768015" y="1714577"/>
            <a:chExt cx="10045251" cy="4544458"/>
          </a:xfrm>
          <a:solidFill>
            <a:srgbClr val="FEEFCF"/>
          </a:solidFill>
        </p:grpSpPr>
        <p:sp>
          <p:nvSpPr>
            <p:cNvPr id="39" name="Rectangle: Rounded Corners 217">
              <a:extLst>
                <a:ext uri="{FF2B5EF4-FFF2-40B4-BE49-F238E27FC236}">
                  <a16:creationId xmlns:a16="http://schemas.microsoft.com/office/drawing/2014/main" id="{F7D77102-542E-18AA-4C21-224925BD732D}"/>
                </a:ext>
              </a:extLst>
            </p:cNvPr>
            <p:cNvSpPr/>
            <p:nvPr/>
          </p:nvSpPr>
          <p:spPr>
            <a:xfrm>
              <a:off x="11552892" y="2299644"/>
              <a:ext cx="2071670" cy="1568599"/>
            </a:xfrm>
            <a:prstGeom prst="roundRect">
              <a:avLst/>
            </a:prstGeom>
            <a:solidFill>
              <a:srgbClr val="FEEFCF"/>
            </a:solid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يتطلب قدرات عقلية منها الإحساس بالمشكلات والطلاقة، والأصالة والمرونة.</a:t>
              </a:r>
            </a:p>
          </p:txBody>
        </p:sp>
        <p:sp>
          <p:nvSpPr>
            <p:cNvPr id="40" name="Oval 218">
              <a:extLst>
                <a:ext uri="{FF2B5EF4-FFF2-40B4-BE49-F238E27FC236}">
                  <a16:creationId xmlns:a16="http://schemas.microsoft.com/office/drawing/2014/main" id="{FB8558C8-04EB-986E-BC50-A050F7F7806F}"/>
                </a:ext>
              </a:extLst>
            </p:cNvPr>
            <p:cNvSpPr/>
            <p:nvPr/>
          </p:nvSpPr>
          <p:spPr>
            <a:xfrm>
              <a:off x="13033719" y="1714577"/>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1</a:t>
              </a:r>
            </a:p>
          </p:txBody>
        </p:sp>
        <p:sp>
          <p:nvSpPr>
            <p:cNvPr id="41" name="Rectangle: Rounded Corners 217">
              <a:extLst>
                <a:ext uri="{FF2B5EF4-FFF2-40B4-BE49-F238E27FC236}">
                  <a16:creationId xmlns:a16="http://schemas.microsoft.com/office/drawing/2014/main" id="{1D7DB49C-F05D-D235-2EE3-344E4AC0DFEB}"/>
                </a:ext>
              </a:extLst>
            </p:cNvPr>
            <p:cNvSpPr/>
            <p:nvPr/>
          </p:nvSpPr>
          <p:spPr>
            <a:xfrm>
              <a:off x="8960697" y="2299644"/>
              <a:ext cx="2071670" cy="1568598"/>
            </a:xfrm>
            <a:prstGeom prst="roundRect">
              <a:avLst/>
            </a:prstGeom>
            <a:solidFill>
              <a:srgbClr val="FEEFCF"/>
            </a:solid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عملية ذات مراحل متعددة، ينتج عنها فكرة أو عمل جديد.</a:t>
              </a:r>
            </a:p>
          </p:txBody>
        </p:sp>
        <p:sp>
          <p:nvSpPr>
            <p:cNvPr id="42" name="Oval 218">
              <a:extLst>
                <a:ext uri="{FF2B5EF4-FFF2-40B4-BE49-F238E27FC236}">
                  <a16:creationId xmlns:a16="http://schemas.microsoft.com/office/drawing/2014/main" id="{0D30F866-3008-16AA-8B6F-46520AEE01D7}"/>
                </a:ext>
              </a:extLst>
            </p:cNvPr>
            <p:cNvSpPr/>
            <p:nvPr/>
          </p:nvSpPr>
          <p:spPr>
            <a:xfrm>
              <a:off x="10441524" y="1714577"/>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2</a:t>
              </a:r>
              <a:endParaRPr lang="en-GB" sz="1600" b="1" kern="0" dirty="0">
                <a:solidFill>
                  <a:srgbClr val="E7E6E6"/>
                </a:solidFill>
                <a:latin typeface="Alexandria" pitchFamily="2" charset="-78"/>
                <a:cs typeface="Alexandria" pitchFamily="2" charset="-78"/>
                <a:sym typeface="Arial"/>
              </a:endParaRPr>
            </a:p>
          </p:txBody>
        </p:sp>
        <p:sp>
          <p:nvSpPr>
            <p:cNvPr id="43" name="Rectangle: Rounded Corners 217">
              <a:extLst>
                <a:ext uri="{FF2B5EF4-FFF2-40B4-BE49-F238E27FC236}">
                  <a16:creationId xmlns:a16="http://schemas.microsoft.com/office/drawing/2014/main" id="{8C6F78E6-7FB4-88F5-55BF-EE04369CE088}"/>
                </a:ext>
              </a:extLst>
            </p:cNvPr>
            <p:cNvSpPr/>
            <p:nvPr/>
          </p:nvSpPr>
          <p:spPr>
            <a:xfrm>
              <a:off x="6376564" y="2277264"/>
              <a:ext cx="2071670" cy="1604399"/>
            </a:xfrm>
            <a:prstGeom prst="roundRect">
              <a:avLst/>
            </a:prstGeom>
            <a:solidFill>
              <a:srgbClr val="FEEFCF"/>
            </a:solid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ليس فقط مادي وملموس، فقد يكون في صورة منتج أو خدمة أو فكرة.</a:t>
              </a:r>
            </a:p>
          </p:txBody>
        </p:sp>
        <p:sp>
          <p:nvSpPr>
            <p:cNvPr id="44" name="Oval 218">
              <a:extLst>
                <a:ext uri="{FF2B5EF4-FFF2-40B4-BE49-F238E27FC236}">
                  <a16:creationId xmlns:a16="http://schemas.microsoft.com/office/drawing/2014/main" id="{80DAB78E-AE0A-0120-F8EC-7C1DD8508B36}"/>
                </a:ext>
              </a:extLst>
            </p:cNvPr>
            <p:cNvSpPr/>
            <p:nvPr/>
          </p:nvSpPr>
          <p:spPr>
            <a:xfrm>
              <a:off x="7857391" y="1715786"/>
              <a:ext cx="779546" cy="744359"/>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3</a:t>
              </a:r>
            </a:p>
          </p:txBody>
        </p:sp>
        <p:sp>
          <p:nvSpPr>
            <p:cNvPr id="45" name="Rectangle: Rounded Corners 217">
              <a:extLst>
                <a:ext uri="{FF2B5EF4-FFF2-40B4-BE49-F238E27FC236}">
                  <a16:creationId xmlns:a16="http://schemas.microsoft.com/office/drawing/2014/main" id="{D297AF74-A2AD-90CE-ED6E-A92A50D84AF0}"/>
                </a:ext>
              </a:extLst>
            </p:cNvPr>
            <p:cNvSpPr/>
            <p:nvPr/>
          </p:nvSpPr>
          <p:spPr>
            <a:xfrm>
              <a:off x="3768015" y="2277264"/>
              <a:ext cx="2071670" cy="1604399"/>
            </a:xfrm>
            <a:prstGeom prst="roundRect">
              <a:avLst/>
            </a:prstGeom>
            <a:grp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لابد أن يكون ذا قيمة </a:t>
              </a:r>
              <a:r>
                <a:rPr lang="ar-SA" sz="1400" dirty="0">
                  <a:solidFill>
                    <a:prstClr val="black"/>
                  </a:solidFill>
                  <a:latin typeface="Alexandria" charset="0"/>
                  <a:cs typeface="Alexandria" charset="0"/>
                </a:rPr>
                <a:t>ملحوظة</a:t>
              </a: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 على مستوى الفرد، أو المنظمة، أو المجتمع.</a:t>
              </a:r>
            </a:p>
          </p:txBody>
        </p:sp>
        <p:sp>
          <p:nvSpPr>
            <p:cNvPr id="46" name="Oval 218">
              <a:extLst>
                <a:ext uri="{FF2B5EF4-FFF2-40B4-BE49-F238E27FC236}">
                  <a16:creationId xmlns:a16="http://schemas.microsoft.com/office/drawing/2014/main" id="{72F70AE3-DFFD-FD66-CEB4-736FEA035E48}"/>
                </a:ext>
              </a:extLst>
            </p:cNvPr>
            <p:cNvSpPr/>
            <p:nvPr/>
          </p:nvSpPr>
          <p:spPr>
            <a:xfrm>
              <a:off x="5248842" y="1715786"/>
              <a:ext cx="779546" cy="744359"/>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4</a:t>
              </a:r>
              <a:endParaRPr lang="en-GB" sz="1600" b="1" kern="0" dirty="0">
                <a:solidFill>
                  <a:srgbClr val="E7E6E6"/>
                </a:solidFill>
                <a:latin typeface="Alexandria" pitchFamily="2" charset="-78"/>
                <a:cs typeface="Alexandria" pitchFamily="2" charset="-78"/>
                <a:sym typeface="Arial"/>
              </a:endParaRPr>
            </a:p>
          </p:txBody>
        </p:sp>
        <p:sp>
          <p:nvSpPr>
            <p:cNvPr id="49" name="Rectangle: Rounded Corners 217">
              <a:extLst>
                <a:ext uri="{FF2B5EF4-FFF2-40B4-BE49-F238E27FC236}">
                  <a16:creationId xmlns:a16="http://schemas.microsoft.com/office/drawing/2014/main" id="{727836E8-4C10-7EA9-B3B5-1C3DD96A32EA}"/>
                </a:ext>
              </a:extLst>
            </p:cNvPr>
            <p:cNvSpPr/>
            <p:nvPr/>
          </p:nvSpPr>
          <p:spPr>
            <a:xfrm>
              <a:off x="11552892" y="4677016"/>
              <a:ext cx="2071670" cy="1568598"/>
            </a:xfrm>
            <a:prstGeom prst="roundRect">
              <a:avLst/>
            </a:prstGeom>
            <a:solidFill>
              <a:srgbClr val="FEEFCF"/>
            </a:solid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ليس ظاهرة فردية، وإنما يمكن ممارسته على مستوى الفرد والمجتمع والمنظمة.</a:t>
              </a:r>
            </a:p>
          </p:txBody>
        </p:sp>
        <p:sp>
          <p:nvSpPr>
            <p:cNvPr id="50" name="Oval 218">
              <a:extLst>
                <a:ext uri="{FF2B5EF4-FFF2-40B4-BE49-F238E27FC236}">
                  <a16:creationId xmlns:a16="http://schemas.microsoft.com/office/drawing/2014/main" id="{1B7DABE1-2788-2FBC-D6C5-193130490E6C}"/>
                </a:ext>
              </a:extLst>
            </p:cNvPr>
            <p:cNvSpPr/>
            <p:nvPr/>
          </p:nvSpPr>
          <p:spPr>
            <a:xfrm>
              <a:off x="13033720" y="4091949"/>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5</a:t>
              </a:r>
              <a:endParaRPr lang="en-GB" sz="1600" b="1" kern="0" dirty="0">
                <a:solidFill>
                  <a:srgbClr val="E7E6E6"/>
                </a:solidFill>
                <a:latin typeface="Alexandria" pitchFamily="2" charset="-78"/>
                <a:cs typeface="Alexandria" pitchFamily="2" charset="-78"/>
                <a:sym typeface="Arial"/>
              </a:endParaRPr>
            </a:p>
          </p:txBody>
        </p:sp>
        <p:sp>
          <p:nvSpPr>
            <p:cNvPr id="51" name="Rectangle: Rounded Corners 217">
              <a:extLst>
                <a:ext uri="{FF2B5EF4-FFF2-40B4-BE49-F238E27FC236}">
                  <a16:creationId xmlns:a16="http://schemas.microsoft.com/office/drawing/2014/main" id="{8FE59C33-C6B6-E139-E0D9-B99B9E315E9D}"/>
                </a:ext>
              </a:extLst>
            </p:cNvPr>
            <p:cNvSpPr/>
            <p:nvPr/>
          </p:nvSpPr>
          <p:spPr>
            <a:xfrm>
              <a:off x="8960697" y="4677016"/>
              <a:ext cx="2071670" cy="1568598"/>
            </a:xfrm>
            <a:prstGeom prst="roundRect">
              <a:avLst/>
            </a:prstGeom>
            <a:solidFill>
              <a:srgbClr val="FEEFCF"/>
            </a:solid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يولد الإنسان وبداخله قدرة إبداعية، لكنها تبقى كامنة أثناء نضجه.</a:t>
              </a:r>
            </a:p>
          </p:txBody>
        </p:sp>
        <p:sp>
          <p:nvSpPr>
            <p:cNvPr id="52" name="Oval 218">
              <a:extLst>
                <a:ext uri="{FF2B5EF4-FFF2-40B4-BE49-F238E27FC236}">
                  <a16:creationId xmlns:a16="http://schemas.microsoft.com/office/drawing/2014/main" id="{A54DD062-7194-16E1-9D2D-20A59316CA7D}"/>
                </a:ext>
              </a:extLst>
            </p:cNvPr>
            <p:cNvSpPr/>
            <p:nvPr/>
          </p:nvSpPr>
          <p:spPr>
            <a:xfrm>
              <a:off x="10441524" y="4091949"/>
              <a:ext cx="779546" cy="727750"/>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US" sz="1600" b="1" kern="0" dirty="0">
                  <a:solidFill>
                    <a:srgbClr val="E7E6E6"/>
                  </a:solidFill>
                  <a:latin typeface="Alexandria" pitchFamily="2" charset="-78"/>
                  <a:cs typeface="Alexandria" pitchFamily="2" charset="-78"/>
                  <a:sym typeface="Arial"/>
                </a:rPr>
                <a:t>6</a:t>
              </a:r>
              <a:endParaRPr lang="en-GB" sz="1600" b="1" kern="0" dirty="0">
                <a:solidFill>
                  <a:srgbClr val="E7E6E6"/>
                </a:solidFill>
                <a:latin typeface="Alexandria" pitchFamily="2" charset="-78"/>
                <a:cs typeface="Alexandria" pitchFamily="2" charset="-78"/>
                <a:sym typeface="Arial"/>
              </a:endParaRPr>
            </a:p>
          </p:txBody>
        </p:sp>
        <p:sp>
          <p:nvSpPr>
            <p:cNvPr id="53" name="Rectangle: Rounded Corners 217">
              <a:extLst>
                <a:ext uri="{FF2B5EF4-FFF2-40B4-BE49-F238E27FC236}">
                  <a16:creationId xmlns:a16="http://schemas.microsoft.com/office/drawing/2014/main" id="{AB91E5D9-A6E2-6F83-32EC-749C6C1D0040}"/>
                </a:ext>
              </a:extLst>
            </p:cNvPr>
            <p:cNvSpPr/>
            <p:nvPr/>
          </p:nvSpPr>
          <p:spPr>
            <a:xfrm>
              <a:off x="6376564" y="4654636"/>
              <a:ext cx="2071670" cy="1604399"/>
            </a:xfrm>
            <a:prstGeom prst="roundRect">
              <a:avLst/>
            </a:prstGeom>
            <a:solidFill>
              <a:srgbClr val="FEEFCF"/>
            </a:solid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هو سلوك إنساني لا يقتصر على فئة معينة، وإنما هو طاقة كامنة يتصف بها الجميع.</a:t>
              </a:r>
            </a:p>
          </p:txBody>
        </p:sp>
        <p:sp>
          <p:nvSpPr>
            <p:cNvPr id="54" name="Oval 218">
              <a:extLst>
                <a:ext uri="{FF2B5EF4-FFF2-40B4-BE49-F238E27FC236}">
                  <a16:creationId xmlns:a16="http://schemas.microsoft.com/office/drawing/2014/main" id="{8C88C030-B024-8231-BEC6-8852426503AE}"/>
                </a:ext>
              </a:extLst>
            </p:cNvPr>
            <p:cNvSpPr/>
            <p:nvPr/>
          </p:nvSpPr>
          <p:spPr>
            <a:xfrm>
              <a:off x="7857391" y="4093158"/>
              <a:ext cx="779546" cy="744358"/>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7</a:t>
              </a:r>
            </a:p>
          </p:txBody>
        </p:sp>
        <p:sp>
          <p:nvSpPr>
            <p:cNvPr id="55" name="Rectangle: Rounded Corners 217">
              <a:extLst>
                <a:ext uri="{FF2B5EF4-FFF2-40B4-BE49-F238E27FC236}">
                  <a16:creationId xmlns:a16="http://schemas.microsoft.com/office/drawing/2014/main" id="{06D4FB75-FEB2-9967-649A-1985DF9592E7}"/>
                </a:ext>
              </a:extLst>
            </p:cNvPr>
            <p:cNvSpPr/>
            <p:nvPr/>
          </p:nvSpPr>
          <p:spPr>
            <a:xfrm>
              <a:off x="3768015" y="4654636"/>
              <a:ext cx="2071670" cy="1604399"/>
            </a:xfrm>
            <a:prstGeom prst="roundRect">
              <a:avLst/>
            </a:prstGeom>
            <a:solidFill>
              <a:srgbClr val="FEEFCF"/>
            </a:solidFill>
            <a:ln w="12700" cap="flat" cmpd="sng" algn="ctr">
              <a:solidFill>
                <a:srgbClr val="203E5F"/>
              </a:solidFill>
              <a:prstDash val="solid"/>
            </a:ln>
            <a:effectLst/>
          </p:spPr>
          <p:txBody>
            <a:bodyPr lIns="54864" tIns="86400" rIns="54864" bIns="86400"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prstClr val="black"/>
                  </a:solidFill>
                  <a:effectLst/>
                  <a:uLnTx/>
                  <a:uFillTx/>
                  <a:latin typeface="Alexandria" charset="0"/>
                  <a:ea typeface="+mn-ea"/>
                  <a:cs typeface="Alexandria" charset="0"/>
                </a:rPr>
                <a:t>يمكن إدارة الإبداع وتنميته وتطويره، من خلال المهارات الأساسية للإبداع.</a:t>
              </a:r>
            </a:p>
          </p:txBody>
        </p:sp>
        <p:sp>
          <p:nvSpPr>
            <p:cNvPr id="56" name="Oval 218">
              <a:extLst>
                <a:ext uri="{FF2B5EF4-FFF2-40B4-BE49-F238E27FC236}">
                  <a16:creationId xmlns:a16="http://schemas.microsoft.com/office/drawing/2014/main" id="{616CBD3E-6B58-0577-276B-0F3299C53D2E}"/>
                </a:ext>
              </a:extLst>
            </p:cNvPr>
            <p:cNvSpPr/>
            <p:nvPr/>
          </p:nvSpPr>
          <p:spPr>
            <a:xfrm>
              <a:off x="5248842" y="4093158"/>
              <a:ext cx="779546" cy="744358"/>
            </a:xfrm>
            <a:prstGeom prst="ellipse">
              <a:avLst/>
            </a:prstGeom>
            <a:solidFill>
              <a:srgbClr val="203E5F"/>
            </a:solidFill>
            <a:ln w="25400" cap="flat" cmpd="sng" algn="ctr">
              <a:noFill/>
              <a:prstDash val="solid"/>
            </a:ln>
            <a:effectLst/>
          </p:spPr>
          <p:txBody>
            <a:bodyPr rtlCol="0" anchor="ctr"/>
            <a:lstStyle/>
            <a:p>
              <a:pPr algn="ctr">
                <a:buClr>
                  <a:srgbClr val="000000"/>
                </a:buClr>
                <a:buFont typeface="Arial"/>
                <a:buNone/>
                <a:defRPr/>
              </a:pPr>
              <a:r>
                <a:rPr lang="en-GB" sz="1600" b="1" kern="0" dirty="0">
                  <a:solidFill>
                    <a:srgbClr val="E7E6E6"/>
                  </a:solidFill>
                  <a:latin typeface="Alexandria" pitchFamily="2" charset="-78"/>
                  <a:cs typeface="Alexandria" pitchFamily="2" charset="-78"/>
                  <a:sym typeface="Arial"/>
                </a:rPr>
                <a:t>8</a:t>
              </a:r>
            </a:p>
          </p:txBody>
        </p:sp>
      </p:grpSp>
      <p:sp>
        <p:nvSpPr>
          <p:cNvPr id="9" name="Round Diagonal Corner Rectangle 17">
            <a:extLst>
              <a:ext uri="{FF2B5EF4-FFF2-40B4-BE49-F238E27FC236}">
                <a16:creationId xmlns:a16="http://schemas.microsoft.com/office/drawing/2014/main" id="{96550773-1A06-2345-CB93-40C22F3DAC71}"/>
              </a:ext>
            </a:extLst>
          </p:cNvPr>
          <p:cNvSpPr/>
          <p:nvPr/>
        </p:nvSpPr>
        <p:spPr>
          <a:xfrm>
            <a:off x="5387388" y="1980992"/>
            <a:ext cx="5795081"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spcAft>
                <a:spcPts val="200"/>
              </a:spcAft>
              <a:defRPr lang="en-US"/>
            </a:pPr>
            <a:r>
              <a:rPr lang="ar-SA" sz="1600" dirty="0">
                <a:solidFill>
                  <a:schemeClr val="bg1"/>
                </a:solidFill>
                <a:latin typeface="Alexandria" charset="0"/>
                <a:cs typeface="Alexandria" charset="0"/>
              </a:rPr>
              <a:t>يتكون مفهوم الإبداع من العديد من الخصائص أهمها:</a:t>
            </a:r>
          </a:p>
        </p:txBody>
      </p:sp>
    </p:spTree>
    <p:extLst>
      <p:ext uri="{BB962C8B-B14F-4D97-AF65-F5344CB8AC3E}">
        <p14:creationId xmlns:p14="http://schemas.microsoft.com/office/powerpoint/2010/main" val="2269071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التفكير المنطقي والتفكير الإبداعي</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8" name="صورة 17">
            <a:extLst>
              <a:ext uri="{FF2B5EF4-FFF2-40B4-BE49-F238E27FC236}">
                <a16:creationId xmlns:a16="http://schemas.microsoft.com/office/drawing/2014/main" id="{EFA1D191-E8BE-199E-9ECC-F14A57E313EA}"/>
              </a:ext>
            </a:extLst>
          </p:cNvPr>
          <p:cNvPicPr>
            <a:picLocks noChangeAspect="1"/>
          </p:cNvPicPr>
          <p:nvPr/>
        </p:nvPicPr>
        <p:blipFill>
          <a:blip r:embed="rId3"/>
          <a:stretch>
            <a:fillRect/>
          </a:stretch>
        </p:blipFill>
        <p:spPr>
          <a:xfrm>
            <a:off x="6127530" y="1693454"/>
            <a:ext cx="5273110" cy="4317580"/>
          </a:xfrm>
          <a:prstGeom prst="rect">
            <a:avLst/>
          </a:prstGeom>
        </p:spPr>
      </p:pic>
      <p:sp>
        <p:nvSpPr>
          <p:cNvPr id="19" name="مربع نص 18">
            <a:extLst>
              <a:ext uri="{FF2B5EF4-FFF2-40B4-BE49-F238E27FC236}">
                <a16:creationId xmlns:a16="http://schemas.microsoft.com/office/drawing/2014/main" id="{C9B7049D-3E80-8770-A6A7-1D5CB3BC41AA}"/>
              </a:ext>
            </a:extLst>
          </p:cNvPr>
          <p:cNvSpPr txBox="1"/>
          <p:nvPr/>
        </p:nvSpPr>
        <p:spPr>
          <a:xfrm>
            <a:off x="6293888" y="1943697"/>
            <a:ext cx="4391381" cy="379015"/>
          </a:xfrm>
          <a:prstGeom prst="rect">
            <a:avLst/>
          </a:prstGeom>
          <a:noFill/>
        </p:spPr>
        <p:txBody>
          <a:bodyPr wrap="square" rtlCol="1">
            <a:spAutoFit/>
          </a:bodyPr>
          <a:lstStyle/>
          <a:p>
            <a:pPr algn="justLow">
              <a:lnSpc>
                <a:spcPct val="150000"/>
              </a:lnSpc>
            </a:pPr>
            <a:r>
              <a:rPr kumimoji="0" lang="ar-SA" sz="1400" b="1" i="0" u="none" strike="noStrike" kern="0" cap="none" spc="0" normalizeH="0" baseline="0" noProof="0" dirty="0">
                <a:ln>
                  <a:noFill/>
                </a:ln>
                <a:solidFill>
                  <a:prstClr val="black"/>
                </a:solidFill>
                <a:effectLst/>
                <a:uLnTx/>
                <a:uFillTx/>
                <a:latin typeface="Alexandria" charset="0"/>
                <a:ea typeface="+mn-ea"/>
                <a:cs typeface="Alexandria" charset="0"/>
              </a:rPr>
              <a:t>كل عمل ناجح بحاجة إلى ثلاثة أنواع من الأفراد:</a:t>
            </a:r>
          </a:p>
        </p:txBody>
      </p:sp>
      <p:sp>
        <p:nvSpPr>
          <p:cNvPr id="20" name="مربع نص 19">
            <a:extLst>
              <a:ext uri="{FF2B5EF4-FFF2-40B4-BE49-F238E27FC236}">
                <a16:creationId xmlns:a16="http://schemas.microsoft.com/office/drawing/2014/main" id="{56663487-D40B-92ED-E01F-7496410501C5}"/>
              </a:ext>
            </a:extLst>
          </p:cNvPr>
          <p:cNvSpPr txBox="1"/>
          <p:nvPr/>
        </p:nvSpPr>
        <p:spPr>
          <a:xfrm>
            <a:off x="8232137" y="2947193"/>
            <a:ext cx="1032488" cy="420051"/>
          </a:xfrm>
          <a:prstGeom prst="rect">
            <a:avLst/>
          </a:prstGeom>
          <a:noFill/>
        </p:spPr>
        <p:txBody>
          <a:bodyPr wrap="square" rtlCol="1">
            <a:spAutoFit/>
          </a:bodyPr>
          <a:lstStyle/>
          <a:p>
            <a:pPr algn="justLow">
              <a:lnSpc>
                <a:spcPct val="150000"/>
              </a:lnSpc>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القادة</a:t>
            </a:r>
          </a:p>
        </p:txBody>
      </p:sp>
      <p:sp>
        <p:nvSpPr>
          <p:cNvPr id="21" name="مربع نص 20">
            <a:extLst>
              <a:ext uri="{FF2B5EF4-FFF2-40B4-BE49-F238E27FC236}">
                <a16:creationId xmlns:a16="http://schemas.microsoft.com/office/drawing/2014/main" id="{1E17D01E-87EC-B5C8-5252-8ECFCBB7BB90}"/>
              </a:ext>
            </a:extLst>
          </p:cNvPr>
          <p:cNvSpPr txBox="1"/>
          <p:nvPr/>
        </p:nvSpPr>
        <p:spPr>
          <a:xfrm>
            <a:off x="8046909" y="4061071"/>
            <a:ext cx="1237765" cy="420051"/>
          </a:xfrm>
          <a:prstGeom prst="rect">
            <a:avLst/>
          </a:prstGeom>
          <a:noFill/>
        </p:spPr>
        <p:txBody>
          <a:bodyPr wrap="square" rtlCol="1">
            <a:spAutoFit/>
          </a:bodyPr>
          <a:lstStyle/>
          <a:p>
            <a:pPr algn="justLow">
              <a:lnSpc>
                <a:spcPct val="150000"/>
              </a:lnSpc>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العاملون</a:t>
            </a:r>
          </a:p>
        </p:txBody>
      </p:sp>
      <p:sp>
        <p:nvSpPr>
          <p:cNvPr id="22" name="مربع نص 21">
            <a:extLst>
              <a:ext uri="{FF2B5EF4-FFF2-40B4-BE49-F238E27FC236}">
                <a16:creationId xmlns:a16="http://schemas.microsoft.com/office/drawing/2014/main" id="{FE99C83E-FA6D-B4AA-9048-0A5B9912A1A4}"/>
              </a:ext>
            </a:extLst>
          </p:cNvPr>
          <p:cNvSpPr txBox="1"/>
          <p:nvPr/>
        </p:nvSpPr>
        <p:spPr>
          <a:xfrm>
            <a:off x="8764085" y="5172505"/>
            <a:ext cx="1237765" cy="420051"/>
          </a:xfrm>
          <a:prstGeom prst="rect">
            <a:avLst/>
          </a:prstGeom>
          <a:noFill/>
        </p:spPr>
        <p:txBody>
          <a:bodyPr wrap="square" rtlCol="1">
            <a:spAutoFit/>
          </a:bodyPr>
          <a:lstStyle/>
          <a:p>
            <a:pPr algn="justLow">
              <a:lnSpc>
                <a:spcPct val="150000"/>
              </a:lnSpc>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المبدعون</a:t>
            </a:r>
          </a:p>
        </p:txBody>
      </p:sp>
      <p:sp>
        <p:nvSpPr>
          <p:cNvPr id="23" name="مربع نص 22">
            <a:extLst>
              <a:ext uri="{FF2B5EF4-FFF2-40B4-BE49-F238E27FC236}">
                <a16:creationId xmlns:a16="http://schemas.microsoft.com/office/drawing/2014/main" id="{A94514AC-460E-86DF-6474-8C76B167F4C8}"/>
              </a:ext>
            </a:extLst>
          </p:cNvPr>
          <p:cNvSpPr txBox="1"/>
          <p:nvPr/>
        </p:nvSpPr>
        <p:spPr>
          <a:xfrm>
            <a:off x="9533119" y="3010330"/>
            <a:ext cx="468731" cy="501932"/>
          </a:xfrm>
          <a:prstGeom prst="rect">
            <a:avLst/>
          </a:prstGeom>
          <a:noFill/>
        </p:spPr>
        <p:txBody>
          <a:bodyPr wrap="square" rtlCol="1">
            <a:spAutoFit/>
          </a:bodyPr>
          <a:lstStyle/>
          <a:p>
            <a:pPr algn="justLow">
              <a:lnSpc>
                <a:spcPct val="150000"/>
              </a:lnSpc>
            </a:pPr>
            <a:r>
              <a:rPr lang="en-US" sz="2000" b="1" kern="0" dirty="0">
                <a:solidFill>
                  <a:prstClr val="black"/>
                </a:solidFill>
                <a:latin typeface="Alexandria" charset="0"/>
                <a:cs typeface="Alexandria" charset="0"/>
              </a:rPr>
              <a:t>1</a:t>
            </a:r>
            <a:endParaRPr kumimoji="0" lang="ar-SA" sz="2000" b="1" i="0" u="none" strike="noStrike" kern="0" cap="none" spc="0" normalizeH="0" baseline="0" noProof="0" dirty="0">
              <a:ln>
                <a:noFill/>
              </a:ln>
              <a:solidFill>
                <a:prstClr val="black"/>
              </a:solidFill>
              <a:effectLst/>
              <a:uLnTx/>
              <a:uFillTx/>
              <a:latin typeface="Alexandria" charset="0"/>
              <a:ea typeface="+mn-ea"/>
              <a:cs typeface="Alexandria" charset="0"/>
            </a:endParaRPr>
          </a:p>
        </p:txBody>
      </p:sp>
      <p:sp>
        <p:nvSpPr>
          <p:cNvPr id="24" name="مربع نص 23">
            <a:extLst>
              <a:ext uri="{FF2B5EF4-FFF2-40B4-BE49-F238E27FC236}">
                <a16:creationId xmlns:a16="http://schemas.microsoft.com/office/drawing/2014/main" id="{2751BFDE-66A0-F7FD-8F9E-7109EA17ACCE}"/>
              </a:ext>
            </a:extLst>
          </p:cNvPr>
          <p:cNvSpPr txBox="1"/>
          <p:nvPr/>
        </p:nvSpPr>
        <p:spPr>
          <a:xfrm>
            <a:off x="9544839" y="4161537"/>
            <a:ext cx="468731" cy="501932"/>
          </a:xfrm>
          <a:prstGeom prst="rect">
            <a:avLst/>
          </a:prstGeom>
          <a:noFill/>
        </p:spPr>
        <p:txBody>
          <a:bodyPr wrap="square" rtlCol="1">
            <a:spAutoFit/>
          </a:bodyPr>
          <a:lstStyle/>
          <a:p>
            <a:pPr algn="justLow">
              <a:lnSpc>
                <a:spcPct val="150000"/>
              </a:lnSpc>
            </a:pPr>
            <a:r>
              <a:rPr lang="en-US" sz="2000" b="1" kern="0" dirty="0">
                <a:solidFill>
                  <a:prstClr val="black"/>
                </a:solidFill>
                <a:latin typeface="Alexandria" charset="0"/>
                <a:cs typeface="Alexandria" charset="0"/>
              </a:rPr>
              <a:t>2</a:t>
            </a:r>
            <a:endParaRPr kumimoji="0" lang="ar-SA" sz="2000" b="1" i="0" u="none" strike="noStrike" kern="0" cap="none" spc="0" normalizeH="0" baseline="0" noProof="0" dirty="0">
              <a:ln>
                <a:noFill/>
              </a:ln>
              <a:solidFill>
                <a:prstClr val="black"/>
              </a:solidFill>
              <a:effectLst/>
              <a:uLnTx/>
              <a:uFillTx/>
              <a:latin typeface="Alexandria" charset="0"/>
              <a:ea typeface="+mn-ea"/>
              <a:cs typeface="Alexandria" charset="0"/>
            </a:endParaRPr>
          </a:p>
        </p:txBody>
      </p:sp>
      <p:sp>
        <p:nvSpPr>
          <p:cNvPr id="25" name="مربع نص 24">
            <a:extLst>
              <a:ext uri="{FF2B5EF4-FFF2-40B4-BE49-F238E27FC236}">
                <a16:creationId xmlns:a16="http://schemas.microsoft.com/office/drawing/2014/main" id="{C8E3B350-08D4-A88F-C499-E1B8EDF52F5F}"/>
              </a:ext>
            </a:extLst>
          </p:cNvPr>
          <p:cNvSpPr txBox="1"/>
          <p:nvPr/>
        </p:nvSpPr>
        <p:spPr>
          <a:xfrm>
            <a:off x="10161474" y="5270540"/>
            <a:ext cx="468731" cy="501932"/>
          </a:xfrm>
          <a:prstGeom prst="rect">
            <a:avLst/>
          </a:prstGeom>
          <a:noFill/>
        </p:spPr>
        <p:txBody>
          <a:bodyPr wrap="square" rtlCol="1">
            <a:spAutoFit/>
          </a:bodyPr>
          <a:lstStyle/>
          <a:p>
            <a:pPr algn="justLow">
              <a:lnSpc>
                <a:spcPct val="150000"/>
              </a:lnSpc>
            </a:pPr>
            <a:r>
              <a:rPr lang="en-US" sz="2000" b="1" kern="0" dirty="0">
                <a:solidFill>
                  <a:prstClr val="black"/>
                </a:solidFill>
                <a:latin typeface="Alexandria" charset="0"/>
                <a:cs typeface="Alexandria" charset="0"/>
              </a:rPr>
              <a:t>3</a:t>
            </a:r>
            <a:endParaRPr kumimoji="0" lang="ar-SA" sz="2000" b="1" i="0" u="none" strike="noStrike" kern="0" cap="none" spc="0" normalizeH="0" baseline="0" noProof="0" dirty="0">
              <a:ln>
                <a:noFill/>
              </a:ln>
              <a:solidFill>
                <a:prstClr val="black"/>
              </a:solidFill>
              <a:effectLst/>
              <a:uLnTx/>
              <a:uFillTx/>
              <a:latin typeface="Alexandria" charset="0"/>
              <a:ea typeface="+mn-ea"/>
              <a:cs typeface="Alexandria" charset="0"/>
            </a:endParaRPr>
          </a:p>
        </p:txBody>
      </p:sp>
      <p:sp>
        <p:nvSpPr>
          <p:cNvPr id="26" name="مربع نص 25">
            <a:extLst>
              <a:ext uri="{FF2B5EF4-FFF2-40B4-BE49-F238E27FC236}">
                <a16:creationId xmlns:a16="http://schemas.microsoft.com/office/drawing/2014/main" id="{C713A4F0-C1F3-36D0-1A49-801C51DADBD9}"/>
              </a:ext>
            </a:extLst>
          </p:cNvPr>
          <p:cNvSpPr txBox="1"/>
          <p:nvPr/>
        </p:nvSpPr>
        <p:spPr>
          <a:xfrm>
            <a:off x="701877" y="2767097"/>
            <a:ext cx="5797997" cy="300537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وما لم يحصل توافق وانسجام بين هذه الأنواع الثلاثة لا يسير العمل نحو التقدم والنجاح. فالأول والثاني يقومان بالعمل والثالث يميزه عن غيره بالخصائص وال</a:t>
            </a:r>
            <a:r>
              <a:rPr kumimoji="0" lang="ar-SA" sz="1600" b="0" i="0" u="none" strike="noStrike" kern="0" cap="none" spc="0" normalizeH="0" baseline="0" noProof="0" dirty="0">
                <a:ln>
                  <a:noFill/>
                </a:ln>
                <a:effectLst/>
                <a:uLnTx/>
                <a:uFillTx/>
                <a:latin typeface="Alexandria" charset="0"/>
                <a:ea typeface="+mn-ea"/>
                <a:cs typeface="Alexandria" charset="0"/>
              </a:rPr>
              <a:t>أوسمة. والقرار الإداري هو العلة التي تقف وراء النجاح والفشل في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نشاط العلاقات العامة،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وللتفكير الإنساني الدور البارز في طابع القرارات الإدارية وفي الغالب فإن القرار العقلاني يحدد إما على أساس:</a:t>
            </a:r>
          </a:p>
          <a:p>
            <a:pPr marL="285750" indent="-285750" algn="justLow">
              <a:lnSpc>
                <a:spcPct val="150000"/>
              </a:lnSpc>
              <a:buFont typeface="Wingdings" panose="05000000000000000000" pitchFamily="2" charset="2"/>
              <a:buChar char="v"/>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التفكير المنطقي.</a:t>
            </a:r>
          </a:p>
          <a:p>
            <a:pPr marL="285750" indent="-285750" algn="justLow">
              <a:lnSpc>
                <a:spcPct val="150000"/>
              </a:lnSpc>
              <a:buFont typeface="Wingdings" panose="05000000000000000000" pitchFamily="2" charset="2"/>
              <a:buChar char="v"/>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التفكير الإبداعي.</a:t>
            </a:r>
          </a:p>
        </p:txBody>
      </p:sp>
    </p:spTree>
    <p:extLst>
      <p:ext uri="{BB962C8B-B14F-4D97-AF65-F5344CB8AC3E}">
        <p14:creationId xmlns:p14="http://schemas.microsoft.com/office/powerpoint/2010/main" val="3124008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التفكير المنطقي والتفكير الإبداعي</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C9B7049D-3E80-8770-A6A7-1D5CB3BC41AA}"/>
              </a:ext>
            </a:extLst>
          </p:cNvPr>
          <p:cNvSpPr txBox="1"/>
          <p:nvPr/>
        </p:nvSpPr>
        <p:spPr>
          <a:xfrm>
            <a:off x="944654" y="2376155"/>
            <a:ext cx="10187195"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يتدرج حسب قانون الأسباب خطوة فخطوة حتى يتوافق مع القواعد المنطقية، لذا فإنه لا يتجاوز الأعراف والتقاليد والأنظمة المفروضة والأساليب المألوفة في الغالب، لأن المنطق يفرض على صاحبه مراعاة توازن الفكر في العمل لكسب الأرباح مع الخسائر الأقل ونحو ذلك من موازنات ضرورية لسلامة الإدارة.</a:t>
            </a:r>
          </a:p>
        </p:txBody>
      </p:sp>
      <p:sp>
        <p:nvSpPr>
          <p:cNvPr id="12" name="Round Diagonal Corner Rectangle 17">
            <a:extLst>
              <a:ext uri="{FF2B5EF4-FFF2-40B4-BE49-F238E27FC236}">
                <a16:creationId xmlns:a16="http://schemas.microsoft.com/office/drawing/2014/main" id="{CFBC2D04-F45D-01C3-57AA-50B0F982263D}"/>
              </a:ext>
            </a:extLst>
          </p:cNvPr>
          <p:cNvSpPr/>
          <p:nvPr/>
        </p:nvSpPr>
        <p:spPr>
          <a:xfrm>
            <a:off x="8930643" y="1906531"/>
            <a:ext cx="2056703"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التفكير المنطقي</a:t>
            </a:r>
          </a:p>
        </p:txBody>
      </p:sp>
      <p:sp>
        <p:nvSpPr>
          <p:cNvPr id="10" name="مربع نص 9">
            <a:extLst>
              <a:ext uri="{FF2B5EF4-FFF2-40B4-BE49-F238E27FC236}">
                <a16:creationId xmlns:a16="http://schemas.microsoft.com/office/drawing/2014/main" id="{BD6692FA-BCBD-1B74-CE68-8F55BCD6E57A}"/>
              </a:ext>
            </a:extLst>
          </p:cNvPr>
          <p:cNvSpPr txBox="1"/>
          <p:nvPr/>
        </p:nvSpPr>
        <p:spPr>
          <a:xfrm>
            <a:off x="942308" y="4467496"/>
            <a:ext cx="10187195"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فهو قد يتجاوز الأعراف والتقاليد ويخرق المألوف بشجاعة وإقدام فلا يخضع لقواعد ثابتة أو قرارات محكمة لذا فإنه في الغالب يخيف ويوقع حتى المتعايشين معه بالحذر والارتباك، إلى أن يثبت مصداقيته وصحته بعد حين والأمر الذي يهون الخطب هو أنه بعد النجاح سيشكل انتصاراً كبيراً لأصحابه ويزيد من مصداقيتهم وكفاءتهم.</a:t>
            </a:r>
          </a:p>
        </p:txBody>
      </p:sp>
      <p:sp>
        <p:nvSpPr>
          <p:cNvPr id="11" name="Round Diagonal Corner Rectangle 17">
            <a:extLst>
              <a:ext uri="{FF2B5EF4-FFF2-40B4-BE49-F238E27FC236}">
                <a16:creationId xmlns:a16="http://schemas.microsoft.com/office/drawing/2014/main" id="{82E5767F-E611-0E47-6E38-F3F31699CF4E}"/>
              </a:ext>
            </a:extLst>
          </p:cNvPr>
          <p:cNvSpPr/>
          <p:nvPr/>
        </p:nvSpPr>
        <p:spPr>
          <a:xfrm>
            <a:off x="8928297" y="3983804"/>
            <a:ext cx="2056703"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التفكير الإبداعي </a:t>
            </a:r>
          </a:p>
        </p:txBody>
      </p:sp>
    </p:spTree>
    <p:extLst>
      <p:ext uri="{BB962C8B-B14F-4D97-AF65-F5344CB8AC3E}">
        <p14:creationId xmlns:p14="http://schemas.microsoft.com/office/powerpoint/2010/main" val="524936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مميزات التفكير الإبداعي</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20" name="مجموعة 19">
            <a:extLst>
              <a:ext uri="{FF2B5EF4-FFF2-40B4-BE49-F238E27FC236}">
                <a16:creationId xmlns:a16="http://schemas.microsoft.com/office/drawing/2014/main" id="{0E783FFE-3515-0E95-3EEE-2018C534B5E1}"/>
              </a:ext>
            </a:extLst>
          </p:cNvPr>
          <p:cNvGrpSpPr/>
          <p:nvPr/>
        </p:nvGrpSpPr>
        <p:grpSpPr>
          <a:xfrm>
            <a:off x="814175" y="1855091"/>
            <a:ext cx="9643171" cy="4500845"/>
            <a:chOff x="508864" y="1831746"/>
            <a:chExt cx="9643171" cy="4500845"/>
          </a:xfrm>
        </p:grpSpPr>
        <p:pic>
          <p:nvPicPr>
            <p:cNvPr id="14" name="صورة 13">
              <a:extLst>
                <a:ext uri="{FF2B5EF4-FFF2-40B4-BE49-F238E27FC236}">
                  <a16:creationId xmlns:a16="http://schemas.microsoft.com/office/drawing/2014/main" id="{936C8436-E528-A105-3B5F-F17D00A0CC97}"/>
                </a:ext>
              </a:extLst>
            </p:cNvPr>
            <p:cNvPicPr>
              <a:picLocks noChangeAspect="1"/>
            </p:cNvPicPr>
            <p:nvPr/>
          </p:nvPicPr>
          <p:blipFill>
            <a:blip r:embed="rId3"/>
            <a:stretch>
              <a:fillRect/>
            </a:stretch>
          </p:blipFill>
          <p:spPr>
            <a:xfrm rot="1342292">
              <a:off x="2726562" y="1831746"/>
              <a:ext cx="7425473" cy="4500845"/>
            </a:xfrm>
            <a:prstGeom prst="rect">
              <a:avLst/>
            </a:prstGeom>
          </p:spPr>
        </p:pic>
        <p:sp>
          <p:nvSpPr>
            <p:cNvPr id="15" name="مربع نص 14">
              <a:extLst>
                <a:ext uri="{FF2B5EF4-FFF2-40B4-BE49-F238E27FC236}">
                  <a16:creationId xmlns:a16="http://schemas.microsoft.com/office/drawing/2014/main" id="{5503232C-A1C0-F054-4794-F20F0F7DB4B4}"/>
                </a:ext>
              </a:extLst>
            </p:cNvPr>
            <p:cNvSpPr txBox="1"/>
            <p:nvPr/>
          </p:nvSpPr>
          <p:spPr>
            <a:xfrm>
              <a:off x="508864" y="3769261"/>
              <a:ext cx="1963970" cy="789383"/>
            </a:xfrm>
            <a:prstGeom prst="rect">
              <a:avLst/>
            </a:prstGeom>
            <a:noFill/>
          </p:spPr>
          <p:txBody>
            <a:bodyPr wrap="square" rtlCol="1">
              <a:spAutoFit/>
            </a:bodyPr>
            <a:lstStyle/>
            <a:p>
              <a:pPr algn="ctr">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تجنب عملية المفاضلة والاختيار</a:t>
              </a:r>
              <a:endPar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endParaRPr>
            </a:p>
          </p:txBody>
        </p:sp>
        <p:sp>
          <p:nvSpPr>
            <p:cNvPr id="16" name="مربع نص 15">
              <a:extLst>
                <a:ext uri="{FF2B5EF4-FFF2-40B4-BE49-F238E27FC236}">
                  <a16:creationId xmlns:a16="http://schemas.microsoft.com/office/drawing/2014/main" id="{A76CF931-3DD4-74C5-906D-1416DF169622}"/>
                </a:ext>
              </a:extLst>
            </p:cNvPr>
            <p:cNvSpPr txBox="1"/>
            <p:nvPr/>
          </p:nvSpPr>
          <p:spPr>
            <a:xfrm>
              <a:off x="7835388" y="2214185"/>
              <a:ext cx="1404457" cy="1158715"/>
            </a:xfrm>
            <a:prstGeom prst="rect">
              <a:avLst/>
            </a:prstGeom>
            <a:noFill/>
          </p:spPr>
          <p:txBody>
            <a:bodyPr wrap="square" rtlCol="1">
              <a:spAutoFit/>
            </a:bodyPr>
            <a:lstStyle/>
            <a:p>
              <a:pPr algn="ctr">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تجنب التتابعية المنطقية</a:t>
              </a:r>
              <a:endPar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endParaRPr>
            </a:p>
          </p:txBody>
        </p:sp>
        <p:sp>
          <p:nvSpPr>
            <p:cNvPr id="17" name="مربع نص 16">
              <a:extLst>
                <a:ext uri="{FF2B5EF4-FFF2-40B4-BE49-F238E27FC236}">
                  <a16:creationId xmlns:a16="http://schemas.microsoft.com/office/drawing/2014/main" id="{D582FA88-5FD1-F1DD-E6F4-D68E42747B37}"/>
                </a:ext>
              </a:extLst>
            </p:cNvPr>
            <p:cNvSpPr txBox="1"/>
            <p:nvPr/>
          </p:nvSpPr>
          <p:spPr>
            <a:xfrm>
              <a:off x="4083405" y="2214185"/>
              <a:ext cx="1818043" cy="789383"/>
            </a:xfrm>
            <a:prstGeom prst="rect">
              <a:avLst/>
            </a:prstGeom>
            <a:noFill/>
          </p:spPr>
          <p:txBody>
            <a:bodyPr wrap="square" rtlCol="1">
              <a:spAutoFit/>
            </a:bodyPr>
            <a:lstStyle/>
            <a:p>
              <a:pPr algn="ctr">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توفير بدائل عديدة لحل المشكلة</a:t>
              </a:r>
              <a:endPar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endParaRPr>
            </a:p>
          </p:txBody>
        </p:sp>
        <p:sp>
          <p:nvSpPr>
            <p:cNvPr id="18" name="مربع نص 17">
              <a:extLst>
                <a:ext uri="{FF2B5EF4-FFF2-40B4-BE49-F238E27FC236}">
                  <a16:creationId xmlns:a16="http://schemas.microsoft.com/office/drawing/2014/main" id="{AB6F2FB6-A9C9-3187-FF7C-E85159484800}"/>
                </a:ext>
              </a:extLst>
            </p:cNvPr>
            <p:cNvSpPr txBox="1"/>
            <p:nvPr/>
          </p:nvSpPr>
          <p:spPr>
            <a:xfrm>
              <a:off x="4554521" y="4346631"/>
              <a:ext cx="1884777" cy="789383"/>
            </a:xfrm>
            <a:prstGeom prst="rect">
              <a:avLst/>
            </a:prstGeom>
            <a:noFill/>
          </p:spPr>
          <p:txBody>
            <a:bodyPr wrap="square" rtlCol="1">
              <a:spAutoFit/>
            </a:bodyPr>
            <a:lstStyle/>
            <a:p>
              <a:pPr algn="ctr">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البعد عن النمط التقليدي الفكري</a:t>
              </a:r>
              <a:endPar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endParaRPr>
            </a:p>
          </p:txBody>
        </p:sp>
        <p:sp>
          <p:nvSpPr>
            <p:cNvPr id="19" name="مربع نص 18">
              <a:extLst>
                <a:ext uri="{FF2B5EF4-FFF2-40B4-BE49-F238E27FC236}">
                  <a16:creationId xmlns:a16="http://schemas.microsoft.com/office/drawing/2014/main" id="{1F978B43-0DFD-ADCB-FCDD-6F6089B10A6D}"/>
                </a:ext>
              </a:extLst>
            </p:cNvPr>
            <p:cNvSpPr txBox="1"/>
            <p:nvPr/>
          </p:nvSpPr>
          <p:spPr>
            <a:xfrm>
              <a:off x="6150142" y="3771607"/>
              <a:ext cx="2126651" cy="789383"/>
            </a:xfrm>
            <a:prstGeom prst="rect">
              <a:avLst/>
            </a:prstGeom>
            <a:noFill/>
          </p:spPr>
          <p:txBody>
            <a:bodyPr wrap="square" rtlCol="1">
              <a:spAutoFit/>
            </a:bodyPr>
            <a:lstStyle/>
            <a:p>
              <a:pPr algn="ctr">
                <a:lnSpc>
                  <a:spcPct val="150000"/>
                </a:lnSpc>
              </a:pPr>
              <a:r>
                <a:rPr kumimoji="0" lang="ar-SA" sz="1600" i="0" u="none" strike="noStrike" kern="0" cap="none" spc="0" normalizeH="0" baseline="0" noProof="0" dirty="0">
                  <a:ln>
                    <a:noFill/>
                  </a:ln>
                  <a:solidFill>
                    <a:prstClr val="black"/>
                  </a:solidFill>
                  <a:effectLst/>
                  <a:uLnTx/>
                  <a:uFillTx/>
                  <a:latin typeface="Alexandria" charset="0"/>
                  <a:ea typeface="+mn-ea"/>
                  <a:cs typeface="Alexandria" charset="0"/>
                </a:rPr>
                <a:t>تعديل الانتباه إلى مسار فكري جديد</a:t>
              </a:r>
            </a:p>
          </p:txBody>
        </p:sp>
      </p:grpSp>
    </p:spTree>
    <p:extLst>
      <p:ext uri="{BB962C8B-B14F-4D97-AF65-F5344CB8AC3E}">
        <p14:creationId xmlns:p14="http://schemas.microsoft.com/office/powerpoint/2010/main" val="1303311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خصائص التفكير الإبداعي</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9" name="مجموعة 8">
            <a:extLst>
              <a:ext uri="{FF2B5EF4-FFF2-40B4-BE49-F238E27FC236}">
                <a16:creationId xmlns:a16="http://schemas.microsoft.com/office/drawing/2014/main" id="{9D436383-5CD7-E49A-B66E-D20DBB87EA6D}"/>
              </a:ext>
            </a:extLst>
          </p:cNvPr>
          <p:cNvGrpSpPr/>
          <p:nvPr/>
        </p:nvGrpSpPr>
        <p:grpSpPr>
          <a:xfrm>
            <a:off x="1026539" y="2437645"/>
            <a:ext cx="10040548" cy="3018295"/>
            <a:chOff x="1026539" y="2263797"/>
            <a:chExt cx="10040548" cy="3018295"/>
          </a:xfrm>
        </p:grpSpPr>
        <p:grpSp>
          <p:nvGrpSpPr>
            <p:cNvPr id="29" name="مجموعة 28">
              <a:extLst>
                <a:ext uri="{FF2B5EF4-FFF2-40B4-BE49-F238E27FC236}">
                  <a16:creationId xmlns:a16="http://schemas.microsoft.com/office/drawing/2014/main" id="{FEA1324B-B86A-3DCB-7F8E-C0E36EC05C10}"/>
                </a:ext>
              </a:extLst>
            </p:cNvPr>
            <p:cNvGrpSpPr/>
            <p:nvPr/>
          </p:nvGrpSpPr>
          <p:grpSpPr>
            <a:xfrm>
              <a:off x="1153149" y="3401853"/>
              <a:ext cx="9913938" cy="1681579"/>
              <a:chOff x="1153149" y="3401853"/>
              <a:chExt cx="9913938" cy="1681579"/>
            </a:xfrm>
            <a:solidFill>
              <a:srgbClr val="00AEEF"/>
            </a:solidFill>
          </p:grpSpPr>
          <p:sp>
            <p:nvSpPr>
              <p:cNvPr id="36" name="Shape 1">
                <a:extLst>
                  <a:ext uri="{FF2B5EF4-FFF2-40B4-BE49-F238E27FC236}">
                    <a16:creationId xmlns:a16="http://schemas.microsoft.com/office/drawing/2014/main" id="{043194F0-35E1-D3D6-5A7D-FFE8DC982B5A}"/>
                  </a:ext>
                </a:extLst>
              </p:cNvPr>
              <p:cNvSpPr/>
              <p:nvPr/>
            </p:nvSpPr>
            <p:spPr>
              <a:xfrm>
                <a:off x="1153149" y="3709892"/>
                <a:ext cx="9814951" cy="56757"/>
              </a:xfrm>
              <a:prstGeom prst="rect">
                <a:avLst/>
              </a:prstGeom>
              <a:grpFill/>
              <a:ln/>
            </p:spPr>
            <p:txBody>
              <a:bodyPr/>
              <a:lstStyle/>
              <a:p>
                <a:pPr algn="ctr"/>
                <a:endParaRPr lang="ar-SA" dirty="0">
                  <a:solidFill>
                    <a:schemeClr val="bg1"/>
                  </a:solidFill>
                  <a:latin typeface="Alexandria" pitchFamily="2" charset="-78"/>
                  <a:cs typeface="Alexandria" pitchFamily="2" charset="-78"/>
                </a:endParaRPr>
              </a:p>
            </p:txBody>
          </p:sp>
          <p:sp>
            <p:nvSpPr>
              <p:cNvPr id="37" name="Shape 3">
                <a:extLst>
                  <a:ext uri="{FF2B5EF4-FFF2-40B4-BE49-F238E27FC236}">
                    <a16:creationId xmlns:a16="http://schemas.microsoft.com/office/drawing/2014/main" id="{363531AB-193B-83F4-2AA7-1323F84BF820}"/>
                  </a:ext>
                </a:extLst>
              </p:cNvPr>
              <p:cNvSpPr/>
              <p:nvPr/>
            </p:nvSpPr>
            <p:spPr>
              <a:xfrm>
                <a:off x="1743086"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38" name="Text 4">
                <a:extLst>
                  <a:ext uri="{FF2B5EF4-FFF2-40B4-BE49-F238E27FC236}">
                    <a16:creationId xmlns:a16="http://schemas.microsoft.com/office/drawing/2014/main" id="{94A8DB39-10C4-DDAC-733F-6CE19757B0C5}"/>
                  </a:ext>
                </a:extLst>
              </p:cNvPr>
              <p:cNvSpPr/>
              <p:nvPr/>
            </p:nvSpPr>
            <p:spPr>
              <a:xfrm>
                <a:off x="1874235"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7</a:t>
                </a:r>
              </a:p>
            </p:txBody>
          </p:sp>
          <p:sp>
            <p:nvSpPr>
              <p:cNvPr id="39" name="Shape 7">
                <a:extLst>
                  <a:ext uri="{FF2B5EF4-FFF2-40B4-BE49-F238E27FC236}">
                    <a16:creationId xmlns:a16="http://schemas.microsoft.com/office/drawing/2014/main" id="{F2845D5E-8CED-C138-CF68-D2198B7B5E1B}"/>
                  </a:ext>
                </a:extLst>
              </p:cNvPr>
              <p:cNvSpPr/>
              <p:nvPr/>
            </p:nvSpPr>
            <p:spPr>
              <a:xfrm>
                <a:off x="3107198"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0" name="Text 8">
                <a:extLst>
                  <a:ext uri="{FF2B5EF4-FFF2-40B4-BE49-F238E27FC236}">
                    <a16:creationId xmlns:a16="http://schemas.microsoft.com/office/drawing/2014/main" id="{D9EA3493-CE0B-90D3-37FE-B6821A4C9082}"/>
                  </a:ext>
                </a:extLst>
              </p:cNvPr>
              <p:cNvSpPr/>
              <p:nvPr/>
            </p:nvSpPr>
            <p:spPr>
              <a:xfrm>
                <a:off x="3238348"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6</a:t>
                </a:r>
              </a:p>
            </p:txBody>
          </p:sp>
          <p:sp>
            <p:nvSpPr>
              <p:cNvPr id="41" name="Shape 11">
                <a:extLst>
                  <a:ext uri="{FF2B5EF4-FFF2-40B4-BE49-F238E27FC236}">
                    <a16:creationId xmlns:a16="http://schemas.microsoft.com/office/drawing/2014/main" id="{FA45ACD6-4356-0255-31ED-019EB3CEECDB}"/>
                  </a:ext>
                </a:extLst>
              </p:cNvPr>
              <p:cNvSpPr/>
              <p:nvPr/>
            </p:nvSpPr>
            <p:spPr>
              <a:xfrm>
                <a:off x="4471311"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2" name="Text 12">
                <a:extLst>
                  <a:ext uri="{FF2B5EF4-FFF2-40B4-BE49-F238E27FC236}">
                    <a16:creationId xmlns:a16="http://schemas.microsoft.com/office/drawing/2014/main" id="{AD4454DF-8622-63B0-843E-35E0C14037AC}"/>
                  </a:ext>
                </a:extLst>
              </p:cNvPr>
              <p:cNvSpPr/>
              <p:nvPr/>
            </p:nvSpPr>
            <p:spPr>
              <a:xfrm>
                <a:off x="4602460"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5</a:t>
                </a:r>
              </a:p>
            </p:txBody>
          </p:sp>
          <p:sp>
            <p:nvSpPr>
              <p:cNvPr id="43" name="Shape 15">
                <a:extLst>
                  <a:ext uri="{FF2B5EF4-FFF2-40B4-BE49-F238E27FC236}">
                    <a16:creationId xmlns:a16="http://schemas.microsoft.com/office/drawing/2014/main" id="{8FC16181-4DB8-E028-C20A-20AD7E0F5FA1}"/>
                  </a:ext>
                </a:extLst>
              </p:cNvPr>
              <p:cNvSpPr/>
              <p:nvPr/>
            </p:nvSpPr>
            <p:spPr>
              <a:xfrm>
                <a:off x="5835325"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4" name="Text 16">
                <a:extLst>
                  <a:ext uri="{FF2B5EF4-FFF2-40B4-BE49-F238E27FC236}">
                    <a16:creationId xmlns:a16="http://schemas.microsoft.com/office/drawing/2014/main" id="{01A6406B-C0A9-91B4-1A31-CAEAA94F3ED4}"/>
                  </a:ext>
                </a:extLst>
              </p:cNvPr>
              <p:cNvSpPr/>
              <p:nvPr/>
            </p:nvSpPr>
            <p:spPr>
              <a:xfrm>
                <a:off x="5966474" y="3443009"/>
                <a:ext cx="151349" cy="533775"/>
              </a:xfrm>
              <a:prstGeom prst="rect">
                <a:avLst/>
              </a:prstGeom>
              <a:grpFill/>
              <a:ln>
                <a:no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4</a:t>
                </a:r>
                <a:endParaRPr lang="en-US" dirty="0">
                  <a:solidFill>
                    <a:schemeClr val="bg1"/>
                  </a:solidFill>
                  <a:latin typeface="Alexandria" pitchFamily="2" charset="-78"/>
                  <a:cs typeface="Alexandria" pitchFamily="2" charset="-78"/>
                </a:endParaRPr>
              </a:p>
            </p:txBody>
          </p:sp>
          <p:sp>
            <p:nvSpPr>
              <p:cNvPr id="45" name="Shape 19">
                <a:extLst>
                  <a:ext uri="{FF2B5EF4-FFF2-40B4-BE49-F238E27FC236}">
                    <a16:creationId xmlns:a16="http://schemas.microsoft.com/office/drawing/2014/main" id="{FA6E4504-2C4B-45AC-84E4-409B2C7B33C1}"/>
                  </a:ext>
                </a:extLst>
              </p:cNvPr>
              <p:cNvSpPr/>
              <p:nvPr/>
            </p:nvSpPr>
            <p:spPr>
              <a:xfrm>
                <a:off x="7199437"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6" name="Text 20">
                <a:extLst>
                  <a:ext uri="{FF2B5EF4-FFF2-40B4-BE49-F238E27FC236}">
                    <a16:creationId xmlns:a16="http://schemas.microsoft.com/office/drawing/2014/main" id="{29A0A9C2-6F43-D431-1640-24E004CC47B7}"/>
                  </a:ext>
                </a:extLst>
              </p:cNvPr>
              <p:cNvSpPr/>
              <p:nvPr/>
            </p:nvSpPr>
            <p:spPr>
              <a:xfrm>
                <a:off x="7330586" y="3443009"/>
                <a:ext cx="151349" cy="533775"/>
              </a:xfrm>
              <a:prstGeom prst="rect">
                <a:avLst/>
              </a:prstGeom>
              <a:grpFill/>
              <a:ln>
                <a:no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3</a:t>
                </a:r>
                <a:endParaRPr lang="en-US" dirty="0">
                  <a:solidFill>
                    <a:schemeClr val="bg1"/>
                  </a:solidFill>
                  <a:latin typeface="Alexandria" pitchFamily="2" charset="-78"/>
                  <a:cs typeface="Alexandria" pitchFamily="2" charset="-78"/>
                </a:endParaRPr>
              </a:p>
            </p:txBody>
          </p:sp>
          <p:sp>
            <p:nvSpPr>
              <p:cNvPr id="47" name="Shape 23">
                <a:extLst>
                  <a:ext uri="{FF2B5EF4-FFF2-40B4-BE49-F238E27FC236}">
                    <a16:creationId xmlns:a16="http://schemas.microsoft.com/office/drawing/2014/main" id="{205A9E7D-5D30-50D9-9079-8A08AEDB9ABF}"/>
                  </a:ext>
                </a:extLst>
              </p:cNvPr>
              <p:cNvSpPr/>
              <p:nvPr/>
            </p:nvSpPr>
            <p:spPr>
              <a:xfrm>
                <a:off x="8563549"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8" name="Text 24">
                <a:extLst>
                  <a:ext uri="{FF2B5EF4-FFF2-40B4-BE49-F238E27FC236}">
                    <a16:creationId xmlns:a16="http://schemas.microsoft.com/office/drawing/2014/main" id="{C8E06998-E71A-3C63-832C-E1633B8E711A}"/>
                  </a:ext>
                </a:extLst>
              </p:cNvPr>
              <p:cNvSpPr/>
              <p:nvPr/>
            </p:nvSpPr>
            <p:spPr>
              <a:xfrm>
                <a:off x="8694698" y="3443009"/>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2</a:t>
                </a:r>
                <a:endParaRPr lang="en-US" dirty="0">
                  <a:solidFill>
                    <a:schemeClr val="bg1"/>
                  </a:solidFill>
                  <a:latin typeface="Alexandria" pitchFamily="2" charset="-78"/>
                  <a:cs typeface="Alexandria" pitchFamily="2" charset="-78"/>
                </a:endParaRPr>
              </a:p>
            </p:txBody>
          </p:sp>
          <p:sp>
            <p:nvSpPr>
              <p:cNvPr id="49" name="Shape 27">
                <a:extLst>
                  <a:ext uri="{FF2B5EF4-FFF2-40B4-BE49-F238E27FC236}">
                    <a16:creationId xmlns:a16="http://schemas.microsoft.com/office/drawing/2014/main" id="{AD4305EF-7055-5306-F90B-C2BCBBEDACE3}"/>
                  </a:ext>
                </a:extLst>
              </p:cNvPr>
              <p:cNvSpPr/>
              <p:nvPr/>
            </p:nvSpPr>
            <p:spPr>
              <a:xfrm>
                <a:off x="9927662"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50" name="Text 28">
                <a:extLst>
                  <a:ext uri="{FF2B5EF4-FFF2-40B4-BE49-F238E27FC236}">
                    <a16:creationId xmlns:a16="http://schemas.microsoft.com/office/drawing/2014/main" id="{C2FAD3D9-7A1B-0B2D-8BE2-B1D56127EB9C}"/>
                  </a:ext>
                </a:extLst>
              </p:cNvPr>
              <p:cNvSpPr/>
              <p:nvPr/>
            </p:nvSpPr>
            <p:spPr>
              <a:xfrm>
                <a:off x="10058811" y="3443009"/>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1</a:t>
                </a:r>
                <a:endParaRPr lang="en-US" dirty="0">
                  <a:solidFill>
                    <a:schemeClr val="bg1"/>
                  </a:solidFill>
                  <a:latin typeface="Alexandria" pitchFamily="2" charset="-78"/>
                  <a:cs typeface="Alexandria" pitchFamily="2" charset="-78"/>
                </a:endParaRPr>
              </a:p>
            </p:txBody>
          </p:sp>
          <p:sp>
            <p:nvSpPr>
              <p:cNvPr id="51" name="Text 29">
                <a:extLst>
                  <a:ext uri="{FF2B5EF4-FFF2-40B4-BE49-F238E27FC236}">
                    <a16:creationId xmlns:a16="http://schemas.microsoft.com/office/drawing/2014/main" id="{BCDCD5EA-E98F-FE29-6079-9D35472FA9BB}"/>
                  </a:ext>
                </a:extLst>
              </p:cNvPr>
              <p:cNvSpPr/>
              <p:nvPr/>
            </p:nvSpPr>
            <p:spPr>
              <a:xfrm>
                <a:off x="9138177" y="4309892"/>
                <a:ext cx="1928910" cy="773540"/>
              </a:xfrm>
              <a:prstGeom prst="rect">
                <a:avLst/>
              </a:prstGeom>
              <a:solidFill>
                <a:schemeClr val="bg1"/>
              </a:solid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الحرص على الجديد من الأفكار والآراء والمفاهيم والتجارب والوسائل</a:t>
                </a:r>
              </a:p>
            </p:txBody>
          </p:sp>
        </p:grpSp>
        <p:sp>
          <p:nvSpPr>
            <p:cNvPr id="30" name="Text 29">
              <a:extLst>
                <a:ext uri="{FF2B5EF4-FFF2-40B4-BE49-F238E27FC236}">
                  <a16:creationId xmlns:a16="http://schemas.microsoft.com/office/drawing/2014/main" id="{8D90AFB2-64B2-5906-6B62-964FE25A890F}"/>
                </a:ext>
              </a:extLst>
            </p:cNvPr>
            <p:cNvSpPr/>
            <p:nvPr/>
          </p:nvSpPr>
          <p:spPr>
            <a:xfrm>
              <a:off x="7933425" y="2295418"/>
              <a:ext cx="1699424" cy="658743"/>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البحث عن البدائل لكل أمر والاستعداد لممارسة الجديد منها</a:t>
              </a:r>
            </a:p>
          </p:txBody>
        </p:sp>
        <p:sp>
          <p:nvSpPr>
            <p:cNvPr id="31" name="Text 29">
              <a:extLst>
                <a:ext uri="{FF2B5EF4-FFF2-40B4-BE49-F238E27FC236}">
                  <a16:creationId xmlns:a16="http://schemas.microsoft.com/office/drawing/2014/main" id="{6FA58C46-6EF4-2920-DF22-BC4290A02461}"/>
                </a:ext>
              </a:extLst>
            </p:cNvPr>
            <p:cNvSpPr/>
            <p:nvPr/>
          </p:nvSpPr>
          <p:spPr>
            <a:xfrm>
              <a:off x="6499821" y="4305928"/>
              <a:ext cx="1825863" cy="777504"/>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الاستعداد لبذل بعض الوقت والجهد للبحث عن الأفكار والبدائل الجديدة</a:t>
              </a:r>
            </a:p>
          </p:txBody>
        </p:sp>
        <p:sp>
          <p:nvSpPr>
            <p:cNvPr id="32" name="Text 29">
              <a:extLst>
                <a:ext uri="{FF2B5EF4-FFF2-40B4-BE49-F238E27FC236}">
                  <a16:creationId xmlns:a16="http://schemas.microsoft.com/office/drawing/2014/main" id="{87089BE6-78D2-E5F7-039A-F7244EC4745A}"/>
                </a:ext>
              </a:extLst>
            </p:cNvPr>
            <p:cNvSpPr/>
            <p:nvPr/>
          </p:nvSpPr>
          <p:spPr>
            <a:xfrm>
              <a:off x="5128332" y="2263797"/>
              <a:ext cx="1825863" cy="836867"/>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الاستعداد لتحمل المخاطر واستكشاف الجديد</a:t>
              </a:r>
            </a:p>
          </p:txBody>
        </p:sp>
        <p:sp>
          <p:nvSpPr>
            <p:cNvPr id="33" name="Text 29">
              <a:extLst>
                <a:ext uri="{FF2B5EF4-FFF2-40B4-BE49-F238E27FC236}">
                  <a16:creationId xmlns:a16="http://schemas.microsoft.com/office/drawing/2014/main" id="{9E4E4E24-F386-FEBD-A467-D7A12A07C539}"/>
                </a:ext>
              </a:extLst>
            </p:cNvPr>
            <p:cNvSpPr/>
            <p:nvPr/>
          </p:nvSpPr>
          <p:spPr>
            <a:xfrm>
              <a:off x="3736932" y="4304620"/>
              <a:ext cx="1825863" cy="720747"/>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الثقة بالنفس والتخلص من الروح الانهزامية</a:t>
              </a:r>
            </a:p>
          </p:txBody>
        </p:sp>
        <p:sp>
          <p:nvSpPr>
            <p:cNvPr id="34" name="Text 29">
              <a:extLst>
                <a:ext uri="{FF2B5EF4-FFF2-40B4-BE49-F238E27FC236}">
                  <a16:creationId xmlns:a16="http://schemas.microsoft.com/office/drawing/2014/main" id="{FCFEE70F-E7B1-CE8A-6D54-17F4948AB27F}"/>
                </a:ext>
              </a:extLst>
            </p:cNvPr>
            <p:cNvSpPr/>
            <p:nvPr/>
          </p:nvSpPr>
          <p:spPr>
            <a:xfrm>
              <a:off x="2401090" y="2309289"/>
              <a:ext cx="1825863" cy="838175"/>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الاستقلالية في الرأي والموقف</a:t>
              </a:r>
            </a:p>
          </p:txBody>
        </p:sp>
        <p:sp>
          <p:nvSpPr>
            <p:cNvPr id="35" name="Text 29">
              <a:extLst>
                <a:ext uri="{FF2B5EF4-FFF2-40B4-BE49-F238E27FC236}">
                  <a16:creationId xmlns:a16="http://schemas.microsoft.com/office/drawing/2014/main" id="{784AA898-F68D-39E0-F129-33AF4CCA6598}"/>
                </a:ext>
              </a:extLst>
            </p:cNvPr>
            <p:cNvSpPr/>
            <p:nvPr/>
          </p:nvSpPr>
          <p:spPr>
            <a:xfrm>
              <a:off x="1026539" y="4236594"/>
              <a:ext cx="1825863" cy="1045498"/>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تنمية روح المبادرة والمبادأة في التعامل مع القضايا والأمور كلها</a:t>
              </a:r>
            </a:p>
          </p:txBody>
        </p:sp>
      </p:grpSp>
    </p:spTree>
    <p:extLst>
      <p:ext uri="{BB962C8B-B14F-4D97-AF65-F5344CB8AC3E}">
        <p14:creationId xmlns:p14="http://schemas.microsoft.com/office/powerpoint/2010/main" val="1077079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معوقات التفكير الإبداعي</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9" name="مجموعة 8">
            <a:extLst>
              <a:ext uri="{FF2B5EF4-FFF2-40B4-BE49-F238E27FC236}">
                <a16:creationId xmlns:a16="http://schemas.microsoft.com/office/drawing/2014/main" id="{9D436383-5CD7-E49A-B66E-D20DBB87EA6D}"/>
              </a:ext>
            </a:extLst>
          </p:cNvPr>
          <p:cNvGrpSpPr/>
          <p:nvPr/>
        </p:nvGrpSpPr>
        <p:grpSpPr>
          <a:xfrm>
            <a:off x="1521087" y="2504558"/>
            <a:ext cx="9557519" cy="2773698"/>
            <a:chOff x="2463913" y="2309734"/>
            <a:chExt cx="8603173" cy="2773698"/>
          </a:xfrm>
          <a:solidFill>
            <a:srgbClr val="203E5F"/>
          </a:solidFill>
        </p:grpSpPr>
        <p:grpSp>
          <p:nvGrpSpPr>
            <p:cNvPr id="29" name="مجموعة 28">
              <a:extLst>
                <a:ext uri="{FF2B5EF4-FFF2-40B4-BE49-F238E27FC236}">
                  <a16:creationId xmlns:a16="http://schemas.microsoft.com/office/drawing/2014/main" id="{FEA1324B-B86A-3DCB-7F8E-C0E36EC05C10}"/>
                </a:ext>
              </a:extLst>
            </p:cNvPr>
            <p:cNvGrpSpPr/>
            <p:nvPr/>
          </p:nvGrpSpPr>
          <p:grpSpPr>
            <a:xfrm>
              <a:off x="2463913" y="3401853"/>
              <a:ext cx="8603173" cy="1681579"/>
              <a:chOff x="2463913" y="3401853"/>
              <a:chExt cx="8603173" cy="1681579"/>
            </a:xfrm>
            <a:grpFill/>
          </p:grpSpPr>
          <p:sp>
            <p:nvSpPr>
              <p:cNvPr id="36" name="Shape 1">
                <a:extLst>
                  <a:ext uri="{FF2B5EF4-FFF2-40B4-BE49-F238E27FC236}">
                    <a16:creationId xmlns:a16="http://schemas.microsoft.com/office/drawing/2014/main" id="{043194F0-35E1-D3D6-5A7D-FFE8DC982B5A}"/>
                  </a:ext>
                </a:extLst>
              </p:cNvPr>
              <p:cNvSpPr/>
              <p:nvPr/>
            </p:nvSpPr>
            <p:spPr>
              <a:xfrm>
                <a:off x="2463913" y="3744768"/>
                <a:ext cx="8504187" cy="49177"/>
              </a:xfrm>
              <a:prstGeom prst="rect">
                <a:avLst/>
              </a:prstGeom>
              <a:grpFill/>
              <a:ln/>
            </p:spPr>
            <p:txBody>
              <a:bodyPr/>
              <a:lstStyle/>
              <a:p>
                <a:pPr algn="ctr"/>
                <a:endParaRPr lang="ar-SA" dirty="0">
                  <a:solidFill>
                    <a:schemeClr val="bg1"/>
                  </a:solidFill>
                  <a:latin typeface="Alexandria" pitchFamily="2" charset="-78"/>
                  <a:cs typeface="Alexandria" pitchFamily="2" charset="-78"/>
                </a:endParaRPr>
              </a:p>
            </p:txBody>
          </p:sp>
          <p:sp>
            <p:nvSpPr>
              <p:cNvPr id="39" name="Shape 7">
                <a:extLst>
                  <a:ext uri="{FF2B5EF4-FFF2-40B4-BE49-F238E27FC236}">
                    <a16:creationId xmlns:a16="http://schemas.microsoft.com/office/drawing/2014/main" id="{F2845D5E-8CED-C138-CF68-D2198B7B5E1B}"/>
                  </a:ext>
                </a:extLst>
              </p:cNvPr>
              <p:cNvSpPr/>
              <p:nvPr/>
            </p:nvSpPr>
            <p:spPr>
              <a:xfrm>
                <a:off x="3107198"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0" name="Text 8">
                <a:extLst>
                  <a:ext uri="{FF2B5EF4-FFF2-40B4-BE49-F238E27FC236}">
                    <a16:creationId xmlns:a16="http://schemas.microsoft.com/office/drawing/2014/main" id="{D9EA3493-CE0B-90D3-37FE-B6821A4C9082}"/>
                  </a:ext>
                </a:extLst>
              </p:cNvPr>
              <p:cNvSpPr/>
              <p:nvPr/>
            </p:nvSpPr>
            <p:spPr>
              <a:xfrm>
                <a:off x="3238348"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6</a:t>
                </a:r>
              </a:p>
            </p:txBody>
          </p:sp>
          <p:sp>
            <p:nvSpPr>
              <p:cNvPr id="41" name="Shape 11">
                <a:extLst>
                  <a:ext uri="{FF2B5EF4-FFF2-40B4-BE49-F238E27FC236}">
                    <a16:creationId xmlns:a16="http://schemas.microsoft.com/office/drawing/2014/main" id="{FA45ACD6-4356-0255-31ED-019EB3CEECDB}"/>
                  </a:ext>
                </a:extLst>
              </p:cNvPr>
              <p:cNvSpPr/>
              <p:nvPr/>
            </p:nvSpPr>
            <p:spPr>
              <a:xfrm>
                <a:off x="4471311"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2" name="Text 12">
                <a:extLst>
                  <a:ext uri="{FF2B5EF4-FFF2-40B4-BE49-F238E27FC236}">
                    <a16:creationId xmlns:a16="http://schemas.microsoft.com/office/drawing/2014/main" id="{AD4454DF-8622-63B0-843E-35E0C14037AC}"/>
                  </a:ext>
                </a:extLst>
              </p:cNvPr>
              <p:cNvSpPr/>
              <p:nvPr/>
            </p:nvSpPr>
            <p:spPr>
              <a:xfrm>
                <a:off x="4602460"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5</a:t>
                </a:r>
              </a:p>
            </p:txBody>
          </p:sp>
          <p:sp>
            <p:nvSpPr>
              <p:cNvPr id="43" name="Shape 15">
                <a:extLst>
                  <a:ext uri="{FF2B5EF4-FFF2-40B4-BE49-F238E27FC236}">
                    <a16:creationId xmlns:a16="http://schemas.microsoft.com/office/drawing/2014/main" id="{8FC16181-4DB8-E028-C20A-20AD7E0F5FA1}"/>
                  </a:ext>
                </a:extLst>
              </p:cNvPr>
              <p:cNvSpPr/>
              <p:nvPr/>
            </p:nvSpPr>
            <p:spPr>
              <a:xfrm>
                <a:off x="5835325"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4" name="Text 16">
                <a:extLst>
                  <a:ext uri="{FF2B5EF4-FFF2-40B4-BE49-F238E27FC236}">
                    <a16:creationId xmlns:a16="http://schemas.microsoft.com/office/drawing/2014/main" id="{01A6406B-C0A9-91B4-1A31-CAEAA94F3ED4}"/>
                  </a:ext>
                </a:extLst>
              </p:cNvPr>
              <p:cNvSpPr/>
              <p:nvPr/>
            </p:nvSpPr>
            <p:spPr>
              <a:xfrm>
                <a:off x="5966474" y="3443009"/>
                <a:ext cx="151349" cy="533775"/>
              </a:xfrm>
              <a:prstGeom prst="rect">
                <a:avLst/>
              </a:prstGeom>
              <a:grpFill/>
              <a:ln>
                <a:no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4</a:t>
                </a:r>
                <a:endParaRPr lang="en-US" dirty="0">
                  <a:solidFill>
                    <a:schemeClr val="bg1"/>
                  </a:solidFill>
                  <a:latin typeface="Alexandria" pitchFamily="2" charset="-78"/>
                  <a:cs typeface="Alexandria" pitchFamily="2" charset="-78"/>
                </a:endParaRPr>
              </a:p>
            </p:txBody>
          </p:sp>
          <p:sp>
            <p:nvSpPr>
              <p:cNvPr id="45" name="Shape 19">
                <a:extLst>
                  <a:ext uri="{FF2B5EF4-FFF2-40B4-BE49-F238E27FC236}">
                    <a16:creationId xmlns:a16="http://schemas.microsoft.com/office/drawing/2014/main" id="{FA6E4504-2C4B-45AC-84E4-409B2C7B33C1}"/>
                  </a:ext>
                </a:extLst>
              </p:cNvPr>
              <p:cNvSpPr/>
              <p:nvPr/>
            </p:nvSpPr>
            <p:spPr>
              <a:xfrm>
                <a:off x="7199437"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6" name="Text 20">
                <a:extLst>
                  <a:ext uri="{FF2B5EF4-FFF2-40B4-BE49-F238E27FC236}">
                    <a16:creationId xmlns:a16="http://schemas.microsoft.com/office/drawing/2014/main" id="{29A0A9C2-6F43-D431-1640-24E004CC47B7}"/>
                  </a:ext>
                </a:extLst>
              </p:cNvPr>
              <p:cNvSpPr/>
              <p:nvPr/>
            </p:nvSpPr>
            <p:spPr>
              <a:xfrm>
                <a:off x="7330586" y="3443009"/>
                <a:ext cx="151349" cy="533775"/>
              </a:xfrm>
              <a:prstGeom prst="rect">
                <a:avLst/>
              </a:prstGeom>
              <a:grpFill/>
              <a:ln>
                <a:no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3</a:t>
                </a:r>
                <a:endParaRPr lang="en-US" dirty="0">
                  <a:solidFill>
                    <a:schemeClr val="bg1"/>
                  </a:solidFill>
                  <a:latin typeface="Alexandria" pitchFamily="2" charset="-78"/>
                  <a:cs typeface="Alexandria" pitchFamily="2" charset="-78"/>
                </a:endParaRPr>
              </a:p>
            </p:txBody>
          </p:sp>
          <p:sp>
            <p:nvSpPr>
              <p:cNvPr id="47" name="Shape 23">
                <a:extLst>
                  <a:ext uri="{FF2B5EF4-FFF2-40B4-BE49-F238E27FC236}">
                    <a16:creationId xmlns:a16="http://schemas.microsoft.com/office/drawing/2014/main" id="{205A9E7D-5D30-50D9-9079-8A08AEDB9ABF}"/>
                  </a:ext>
                </a:extLst>
              </p:cNvPr>
              <p:cNvSpPr/>
              <p:nvPr/>
            </p:nvSpPr>
            <p:spPr>
              <a:xfrm>
                <a:off x="8563549"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8" name="Text 24">
                <a:extLst>
                  <a:ext uri="{FF2B5EF4-FFF2-40B4-BE49-F238E27FC236}">
                    <a16:creationId xmlns:a16="http://schemas.microsoft.com/office/drawing/2014/main" id="{C8E06998-E71A-3C63-832C-E1633B8E711A}"/>
                  </a:ext>
                </a:extLst>
              </p:cNvPr>
              <p:cNvSpPr/>
              <p:nvPr/>
            </p:nvSpPr>
            <p:spPr>
              <a:xfrm>
                <a:off x="8694698" y="3443009"/>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2</a:t>
                </a:r>
                <a:endParaRPr lang="en-US" dirty="0">
                  <a:solidFill>
                    <a:schemeClr val="bg1"/>
                  </a:solidFill>
                  <a:latin typeface="Alexandria" pitchFamily="2" charset="-78"/>
                  <a:cs typeface="Alexandria" pitchFamily="2" charset="-78"/>
                </a:endParaRPr>
              </a:p>
            </p:txBody>
          </p:sp>
          <p:sp>
            <p:nvSpPr>
              <p:cNvPr id="49" name="Shape 27">
                <a:extLst>
                  <a:ext uri="{FF2B5EF4-FFF2-40B4-BE49-F238E27FC236}">
                    <a16:creationId xmlns:a16="http://schemas.microsoft.com/office/drawing/2014/main" id="{AD4305EF-7055-5306-F90B-C2BCBBEDACE3}"/>
                  </a:ext>
                </a:extLst>
              </p:cNvPr>
              <p:cNvSpPr/>
              <p:nvPr/>
            </p:nvSpPr>
            <p:spPr>
              <a:xfrm>
                <a:off x="9927662"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50" name="Text 28">
                <a:extLst>
                  <a:ext uri="{FF2B5EF4-FFF2-40B4-BE49-F238E27FC236}">
                    <a16:creationId xmlns:a16="http://schemas.microsoft.com/office/drawing/2014/main" id="{C2FAD3D9-7A1B-0B2D-8BE2-B1D56127EB9C}"/>
                  </a:ext>
                </a:extLst>
              </p:cNvPr>
              <p:cNvSpPr/>
              <p:nvPr/>
            </p:nvSpPr>
            <p:spPr>
              <a:xfrm>
                <a:off x="10058811" y="3443009"/>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1</a:t>
                </a:r>
                <a:endParaRPr lang="en-US" dirty="0">
                  <a:solidFill>
                    <a:schemeClr val="bg1"/>
                  </a:solidFill>
                  <a:latin typeface="Alexandria" pitchFamily="2" charset="-78"/>
                  <a:cs typeface="Alexandria" pitchFamily="2" charset="-78"/>
                </a:endParaRPr>
              </a:p>
            </p:txBody>
          </p:sp>
          <p:sp>
            <p:nvSpPr>
              <p:cNvPr id="51" name="Text 29">
                <a:extLst>
                  <a:ext uri="{FF2B5EF4-FFF2-40B4-BE49-F238E27FC236}">
                    <a16:creationId xmlns:a16="http://schemas.microsoft.com/office/drawing/2014/main" id="{BCDCD5EA-E98F-FE29-6079-9D35472FA9BB}"/>
                  </a:ext>
                </a:extLst>
              </p:cNvPr>
              <p:cNvSpPr/>
              <p:nvPr/>
            </p:nvSpPr>
            <p:spPr>
              <a:xfrm>
                <a:off x="9241223" y="4309892"/>
                <a:ext cx="1825863" cy="773540"/>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الخوف من الفشل، والخوف من النقد</a:t>
                </a:r>
              </a:p>
            </p:txBody>
          </p:sp>
        </p:grpSp>
        <p:sp>
          <p:nvSpPr>
            <p:cNvPr id="30" name="Text 29">
              <a:extLst>
                <a:ext uri="{FF2B5EF4-FFF2-40B4-BE49-F238E27FC236}">
                  <a16:creationId xmlns:a16="http://schemas.microsoft.com/office/drawing/2014/main" id="{8D90AFB2-64B2-5906-6B62-964FE25A890F}"/>
                </a:ext>
              </a:extLst>
            </p:cNvPr>
            <p:cNvSpPr/>
            <p:nvPr/>
          </p:nvSpPr>
          <p:spPr>
            <a:xfrm>
              <a:off x="7933425" y="2472841"/>
              <a:ext cx="1699424" cy="371766"/>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عدم الثقة بالنفس</a:t>
              </a:r>
            </a:p>
          </p:txBody>
        </p:sp>
        <p:sp>
          <p:nvSpPr>
            <p:cNvPr id="31" name="Text 29">
              <a:extLst>
                <a:ext uri="{FF2B5EF4-FFF2-40B4-BE49-F238E27FC236}">
                  <a16:creationId xmlns:a16="http://schemas.microsoft.com/office/drawing/2014/main" id="{6FA58C46-6EF4-2920-DF22-BC4290A02461}"/>
                </a:ext>
              </a:extLst>
            </p:cNvPr>
            <p:cNvSpPr/>
            <p:nvPr/>
          </p:nvSpPr>
          <p:spPr>
            <a:xfrm>
              <a:off x="6499821" y="4305928"/>
              <a:ext cx="1825863" cy="413007"/>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الاعتياد والألفة</a:t>
              </a:r>
            </a:p>
          </p:txBody>
        </p:sp>
        <p:sp>
          <p:nvSpPr>
            <p:cNvPr id="32" name="Text 29">
              <a:extLst>
                <a:ext uri="{FF2B5EF4-FFF2-40B4-BE49-F238E27FC236}">
                  <a16:creationId xmlns:a16="http://schemas.microsoft.com/office/drawing/2014/main" id="{87089BE6-78D2-E5F7-039A-F7244EC4745A}"/>
                </a:ext>
              </a:extLst>
            </p:cNvPr>
            <p:cNvSpPr/>
            <p:nvPr/>
          </p:nvSpPr>
          <p:spPr>
            <a:xfrm>
              <a:off x="5128332" y="2427574"/>
              <a:ext cx="1825863" cy="531634"/>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الخوف من المجهول أو من الجديد</a:t>
              </a:r>
            </a:p>
          </p:txBody>
        </p:sp>
        <p:sp>
          <p:nvSpPr>
            <p:cNvPr id="33" name="Text 29">
              <a:extLst>
                <a:ext uri="{FF2B5EF4-FFF2-40B4-BE49-F238E27FC236}">
                  <a16:creationId xmlns:a16="http://schemas.microsoft.com/office/drawing/2014/main" id="{9E4E4E24-F386-FEBD-A467-D7A12A07C539}"/>
                </a:ext>
              </a:extLst>
            </p:cNvPr>
            <p:cNvSpPr/>
            <p:nvPr/>
          </p:nvSpPr>
          <p:spPr>
            <a:xfrm>
              <a:off x="3736932" y="4304620"/>
              <a:ext cx="1825863" cy="720747"/>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المناخ المشحون بالتوتر، والتخوف، والاستبداد الفكري</a:t>
              </a:r>
            </a:p>
          </p:txBody>
        </p:sp>
        <p:sp>
          <p:nvSpPr>
            <p:cNvPr id="34" name="Text 29">
              <a:extLst>
                <a:ext uri="{FF2B5EF4-FFF2-40B4-BE49-F238E27FC236}">
                  <a16:creationId xmlns:a16="http://schemas.microsoft.com/office/drawing/2014/main" id="{FCFEE70F-E7B1-CE8A-6D54-17F4948AB27F}"/>
                </a:ext>
              </a:extLst>
            </p:cNvPr>
            <p:cNvSpPr/>
            <p:nvPr/>
          </p:nvSpPr>
          <p:spPr>
            <a:xfrm>
              <a:off x="2463913" y="2309734"/>
              <a:ext cx="1825863" cy="838175"/>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الرغبة في التقليد، والمحاكاة للنماذج السابقة </a:t>
              </a:r>
            </a:p>
          </p:txBody>
        </p:sp>
      </p:grpSp>
    </p:spTree>
    <p:extLst>
      <p:ext uri="{BB962C8B-B14F-4D97-AF65-F5344CB8AC3E}">
        <p14:creationId xmlns:p14="http://schemas.microsoft.com/office/powerpoint/2010/main" val="19255096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الإبداع في الإدارة</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C9B7049D-3E80-8770-A6A7-1D5CB3BC41AA}"/>
              </a:ext>
            </a:extLst>
          </p:cNvPr>
          <p:cNvSpPr txBox="1"/>
          <p:nvPr/>
        </p:nvSpPr>
        <p:spPr>
          <a:xfrm>
            <a:off x="1076439" y="2331154"/>
            <a:ext cx="10187195" cy="2420599"/>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ينطلق مفهوم الإبداع الإداري من المفاهيم العامة للإبداع ذاتها، فالإبداع في الإدارة متعلق بالأفكار الجديدة في مجال الإدارة وتطوير المنتجات وقيادة فرق العمل وتحسين الخدمات للعملاء، وكل وظائف الإدارة المعروفة</a:t>
            </a:r>
            <a:r>
              <a:rPr lang="ar-SA" sz="1600" kern="0" dirty="0">
                <a:solidFill>
                  <a:prstClr val="black"/>
                </a:solidFill>
                <a:latin typeface="Alexandria" charset="0"/>
                <a:cs typeface="Alexandria" charset="0"/>
              </a:rPr>
              <a:t>.</a:t>
            </a:r>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endParaRPr lang="ar-SA" sz="1600" kern="0" dirty="0">
              <a:solidFill>
                <a:prstClr val="black"/>
              </a:solidFill>
              <a:latin typeface="Alexandria" charset="0"/>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وباختصار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فالإبداع الإداري هو: </a:t>
            </a:r>
            <a:endParaRPr lang="ar-SA" sz="1600" b="1" kern="0" noProof="0" dirty="0">
              <a:solidFill>
                <a:prstClr val="black"/>
              </a:solidFill>
              <a:latin typeface="Alexandria" charset="0"/>
              <a:cs typeface="Alexandria" charset="0"/>
            </a:endParaRPr>
          </a:p>
          <a:p>
            <a:pPr algn="justLow">
              <a:lnSpc>
                <a:spcPct val="150000"/>
              </a:lnSpc>
              <a:spcBef>
                <a:spcPts val="1200"/>
              </a:spcBef>
            </a:pPr>
            <a:r>
              <a:rPr kumimoji="0" lang="ar-SA" sz="1600" i="0" u="none" strike="noStrike" kern="0" cap="none" spc="0" normalizeH="0" baseline="0" noProof="0" dirty="0">
                <a:ln>
                  <a:noFill/>
                </a:ln>
                <a:solidFill>
                  <a:srgbClr val="00B0F0"/>
                </a:solidFill>
                <a:effectLst/>
                <a:uLnTx/>
                <a:uFillTx/>
                <a:latin typeface="Alexandria" charset="0"/>
                <a:ea typeface="+mn-ea"/>
                <a:cs typeface="Alexandria" charset="0"/>
              </a:rPr>
              <a:t>"كل فكرة أو إجراء أو منتج يقدمه الموظفون صغارهم وكبارهم يتسم بالتجديد والإضافة، ويعود بمنافع إدارية أو اقتصادية أو اجتماعية على المؤسسة أو الأفراد أو المجتمع".</a:t>
            </a:r>
          </a:p>
        </p:txBody>
      </p:sp>
    </p:spTree>
    <p:extLst>
      <p:ext uri="{BB962C8B-B14F-4D97-AF65-F5344CB8AC3E}">
        <p14:creationId xmlns:p14="http://schemas.microsoft.com/office/powerpoint/2010/main" val="3729169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C99A304-E107-FAF4-F5A7-607019416E9B}"/>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9985A92-FDBB-7AFE-9B84-4CA26A336FC2}"/>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أنواع الإبداع الإداري</a:t>
            </a:r>
            <a:endParaRPr lang="ar-EG" sz="2000" b="1" dirty="0">
              <a:solidFill>
                <a:prstClr val="black"/>
              </a:solidFill>
              <a:latin typeface="Alexandria" pitchFamily="2" charset="-78"/>
              <a:cs typeface="Alexandria" pitchFamily="2" charset="-78"/>
            </a:endParaRPr>
          </a:p>
        </p:txBody>
      </p:sp>
      <p:sp>
        <p:nvSpPr>
          <p:cNvPr id="4" name="Rectangle 4">
            <a:extLst>
              <a:ext uri="{FF2B5EF4-FFF2-40B4-BE49-F238E27FC236}">
                <a16:creationId xmlns:a16="http://schemas.microsoft.com/office/drawing/2014/main" id="{9EAF3E51-DFE6-B167-38B3-441561A01CCF}"/>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6C073F62-86CE-96BA-D792-A4CC9FAC443A}"/>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781C6538-7F8D-A072-2B4E-1A3347E4DE58}"/>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787688CE-26AE-19D2-3FF7-819DA061D9E8}"/>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C01071BE-455F-8D17-2AA8-447BF641A42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9" name="مجموعة 8">
            <a:extLst>
              <a:ext uri="{FF2B5EF4-FFF2-40B4-BE49-F238E27FC236}">
                <a16:creationId xmlns:a16="http://schemas.microsoft.com/office/drawing/2014/main" id="{9D436383-5CD7-E49A-B66E-D20DBB87EA6D}"/>
              </a:ext>
            </a:extLst>
          </p:cNvPr>
          <p:cNvGrpSpPr/>
          <p:nvPr/>
        </p:nvGrpSpPr>
        <p:grpSpPr>
          <a:xfrm>
            <a:off x="1193035" y="2525924"/>
            <a:ext cx="9926486" cy="3052898"/>
            <a:chOff x="2010523" y="2156338"/>
            <a:chExt cx="9024924" cy="3052898"/>
          </a:xfrm>
        </p:grpSpPr>
        <p:grpSp>
          <p:nvGrpSpPr>
            <p:cNvPr id="29" name="مجموعة 28">
              <a:extLst>
                <a:ext uri="{FF2B5EF4-FFF2-40B4-BE49-F238E27FC236}">
                  <a16:creationId xmlns:a16="http://schemas.microsoft.com/office/drawing/2014/main" id="{FEA1324B-B86A-3DCB-7F8E-C0E36EC05C10}"/>
                </a:ext>
              </a:extLst>
            </p:cNvPr>
            <p:cNvGrpSpPr/>
            <p:nvPr/>
          </p:nvGrpSpPr>
          <p:grpSpPr>
            <a:xfrm>
              <a:off x="2463913" y="3401853"/>
              <a:ext cx="8571534" cy="1509785"/>
              <a:chOff x="2463913" y="3401853"/>
              <a:chExt cx="8571534" cy="1509785"/>
            </a:xfrm>
            <a:solidFill>
              <a:srgbClr val="00AEEF"/>
            </a:solidFill>
          </p:grpSpPr>
          <p:sp>
            <p:nvSpPr>
              <p:cNvPr id="36" name="Shape 1">
                <a:extLst>
                  <a:ext uri="{FF2B5EF4-FFF2-40B4-BE49-F238E27FC236}">
                    <a16:creationId xmlns:a16="http://schemas.microsoft.com/office/drawing/2014/main" id="{043194F0-35E1-D3D6-5A7D-FFE8DC982B5A}"/>
                  </a:ext>
                </a:extLst>
              </p:cNvPr>
              <p:cNvSpPr/>
              <p:nvPr/>
            </p:nvSpPr>
            <p:spPr>
              <a:xfrm>
                <a:off x="2463913" y="3744768"/>
                <a:ext cx="8504187" cy="49177"/>
              </a:xfrm>
              <a:prstGeom prst="rect">
                <a:avLst/>
              </a:prstGeom>
              <a:grpFill/>
              <a:ln/>
            </p:spPr>
            <p:txBody>
              <a:bodyPr/>
              <a:lstStyle/>
              <a:p>
                <a:pPr algn="ctr"/>
                <a:endParaRPr lang="ar-SA" dirty="0">
                  <a:solidFill>
                    <a:schemeClr val="bg1"/>
                  </a:solidFill>
                  <a:latin typeface="Alexandria" pitchFamily="2" charset="-78"/>
                  <a:cs typeface="Alexandria" pitchFamily="2" charset="-78"/>
                </a:endParaRPr>
              </a:p>
            </p:txBody>
          </p:sp>
          <p:sp>
            <p:nvSpPr>
              <p:cNvPr id="39" name="Shape 7">
                <a:extLst>
                  <a:ext uri="{FF2B5EF4-FFF2-40B4-BE49-F238E27FC236}">
                    <a16:creationId xmlns:a16="http://schemas.microsoft.com/office/drawing/2014/main" id="{F2845D5E-8CED-C138-CF68-D2198B7B5E1B}"/>
                  </a:ext>
                </a:extLst>
              </p:cNvPr>
              <p:cNvSpPr/>
              <p:nvPr/>
            </p:nvSpPr>
            <p:spPr>
              <a:xfrm>
                <a:off x="3107198"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0" name="Text 8">
                <a:extLst>
                  <a:ext uri="{FF2B5EF4-FFF2-40B4-BE49-F238E27FC236}">
                    <a16:creationId xmlns:a16="http://schemas.microsoft.com/office/drawing/2014/main" id="{D9EA3493-CE0B-90D3-37FE-B6821A4C9082}"/>
                  </a:ext>
                </a:extLst>
              </p:cNvPr>
              <p:cNvSpPr/>
              <p:nvPr/>
            </p:nvSpPr>
            <p:spPr>
              <a:xfrm>
                <a:off x="3238348"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6</a:t>
                </a:r>
              </a:p>
            </p:txBody>
          </p:sp>
          <p:sp>
            <p:nvSpPr>
              <p:cNvPr id="41" name="Shape 11">
                <a:extLst>
                  <a:ext uri="{FF2B5EF4-FFF2-40B4-BE49-F238E27FC236}">
                    <a16:creationId xmlns:a16="http://schemas.microsoft.com/office/drawing/2014/main" id="{FA45ACD6-4356-0255-31ED-019EB3CEECDB}"/>
                  </a:ext>
                </a:extLst>
              </p:cNvPr>
              <p:cNvSpPr/>
              <p:nvPr/>
            </p:nvSpPr>
            <p:spPr>
              <a:xfrm>
                <a:off x="4471311" y="3401853"/>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2" name="Text 12">
                <a:extLst>
                  <a:ext uri="{FF2B5EF4-FFF2-40B4-BE49-F238E27FC236}">
                    <a16:creationId xmlns:a16="http://schemas.microsoft.com/office/drawing/2014/main" id="{AD4454DF-8622-63B0-843E-35E0C14037AC}"/>
                  </a:ext>
                </a:extLst>
              </p:cNvPr>
              <p:cNvSpPr/>
              <p:nvPr/>
            </p:nvSpPr>
            <p:spPr>
              <a:xfrm>
                <a:off x="4602460" y="3442935"/>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cs typeface="Alexandria" pitchFamily="2" charset="-78"/>
                  </a:rPr>
                  <a:t>5</a:t>
                </a:r>
              </a:p>
            </p:txBody>
          </p:sp>
          <p:sp>
            <p:nvSpPr>
              <p:cNvPr id="43" name="Shape 15">
                <a:extLst>
                  <a:ext uri="{FF2B5EF4-FFF2-40B4-BE49-F238E27FC236}">
                    <a16:creationId xmlns:a16="http://schemas.microsoft.com/office/drawing/2014/main" id="{8FC16181-4DB8-E028-C20A-20AD7E0F5FA1}"/>
                  </a:ext>
                </a:extLst>
              </p:cNvPr>
              <p:cNvSpPr/>
              <p:nvPr/>
            </p:nvSpPr>
            <p:spPr>
              <a:xfrm>
                <a:off x="5835325"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4" name="Text 16">
                <a:extLst>
                  <a:ext uri="{FF2B5EF4-FFF2-40B4-BE49-F238E27FC236}">
                    <a16:creationId xmlns:a16="http://schemas.microsoft.com/office/drawing/2014/main" id="{01A6406B-C0A9-91B4-1A31-CAEAA94F3ED4}"/>
                  </a:ext>
                </a:extLst>
              </p:cNvPr>
              <p:cNvSpPr/>
              <p:nvPr/>
            </p:nvSpPr>
            <p:spPr>
              <a:xfrm>
                <a:off x="5966474" y="3443009"/>
                <a:ext cx="151349" cy="533775"/>
              </a:xfrm>
              <a:prstGeom prst="rect">
                <a:avLst/>
              </a:prstGeom>
              <a:grpFill/>
              <a:ln>
                <a:no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4</a:t>
                </a:r>
                <a:endParaRPr lang="en-US" dirty="0">
                  <a:solidFill>
                    <a:schemeClr val="bg1"/>
                  </a:solidFill>
                  <a:latin typeface="Alexandria" pitchFamily="2" charset="-78"/>
                  <a:cs typeface="Alexandria" pitchFamily="2" charset="-78"/>
                </a:endParaRPr>
              </a:p>
            </p:txBody>
          </p:sp>
          <p:sp>
            <p:nvSpPr>
              <p:cNvPr id="45" name="Shape 19">
                <a:extLst>
                  <a:ext uri="{FF2B5EF4-FFF2-40B4-BE49-F238E27FC236}">
                    <a16:creationId xmlns:a16="http://schemas.microsoft.com/office/drawing/2014/main" id="{FA6E4504-2C4B-45AC-84E4-409B2C7B33C1}"/>
                  </a:ext>
                </a:extLst>
              </p:cNvPr>
              <p:cNvSpPr/>
              <p:nvPr/>
            </p:nvSpPr>
            <p:spPr>
              <a:xfrm>
                <a:off x="7199437"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6" name="Text 20">
                <a:extLst>
                  <a:ext uri="{FF2B5EF4-FFF2-40B4-BE49-F238E27FC236}">
                    <a16:creationId xmlns:a16="http://schemas.microsoft.com/office/drawing/2014/main" id="{29A0A9C2-6F43-D431-1640-24E004CC47B7}"/>
                  </a:ext>
                </a:extLst>
              </p:cNvPr>
              <p:cNvSpPr/>
              <p:nvPr/>
            </p:nvSpPr>
            <p:spPr>
              <a:xfrm>
                <a:off x="7330586" y="3443009"/>
                <a:ext cx="151349" cy="533775"/>
              </a:xfrm>
              <a:prstGeom prst="rect">
                <a:avLst/>
              </a:prstGeom>
              <a:grpFill/>
              <a:ln>
                <a:no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3</a:t>
                </a:r>
                <a:endParaRPr lang="en-US" dirty="0">
                  <a:solidFill>
                    <a:schemeClr val="bg1"/>
                  </a:solidFill>
                  <a:latin typeface="Alexandria" pitchFamily="2" charset="-78"/>
                  <a:cs typeface="Alexandria" pitchFamily="2" charset="-78"/>
                </a:endParaRPr>
              </a:p>
            </p:txBody>
          </p:sp>
          <p:sp>
            <p:nvSpPr>
              <p:cNvPr id="47" name="Shape 23">
                <a:extLst>
                  <a:ext uri="{FF2B5EF4-FFF2-40B4-BE49-F238E27FC236}">
                    <a16:creationId xmlns:a16="http://schemas.microsoft.com/office/drawing/2014/main" id="{205A9E7D-5D30-50D9-9079-8A08AEDB9ABF}"/>
                  </a:ext>
                </a:extLst>
              </p:cNvPr>
              <p:cNvSpPr/>
              <p:nvPr/>
            </p:nvSpPr>
            <p:spPr>
              <a:xfrm>
                <a:off x="8563549"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48" name="Text 24">
                <a:extLst>
                  <a:ext uri="{FF2B5EF4-FFF2-40B4-BE49-F238E27FC236}">
                    <a16:creationId xmlns:a16="http://schemas.microsoft.com/office/drawing/2014/main" id="{C8E06998-E71A-3C63-832C-E1633B8E711A}"/>
                  </a:ext>
                </a:extLst>
              </p:cNvPr>
              <p:cNvSpPr/>
              <p:nvPr/>
            </p:nvSpPr>
            <p:spPr>
              <a:xfrm>
                <a:off x="8694698" y="3443009"/>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2</a:t>
                </a:r>
                <a:endParaRPr lang="en-US" dirty="0">
                  <a:solidFill>
                    <a:schemeClr val="bg1"/>
                  </a:solidFill>
                  <a:latin typeface="Alexandria" pitchFamily="2" charset="-78"/>
                  <a:cs typeface="Alexandria" pitchFamily="2" charset="-78"/>
                </a:endParaRPr>
              </a:p>
            </p:txBody>
          </p:sp>
          <p:sp>
            <p:nvSpPr>
              <p:cNvPr id="49" name="Shape 27">
                <a:extLst>
                  <a:ext uri="{FF2B5EF4-FFF2-40B4-BE49-F238E27FC236}">
                    <a16:creationId xmlns:a16="http://schemas.microsoft.com/office/drawing/2014/main" id="{AD4305EF-7055-5306-F90B-C2BCBBEDACE3}"/>
                  </a:ext>
                </a:extLst>
              </p:cNvPr>
              <p:cNvSpPr/>
              <p:nvPr/>
            </p:nvSpPr>
            <p:spPr>
              <a:xfrm>
                <a:off x="9927662" y="3401927"/>
                <a:ext cx="413746" cy="616086"/>
              </a:xfrm>
              <a:prstGeom prst="roundRect">
                <a:avLst>
                  <a:gd name="adj" fmla="val 11055"/>
                </a:avLst>
              </a:prstGeom>
              <a:grpFill/>
              <a:ln w="7620">
                <a:solidFill>
                  <a:srgbClr val="C29A53"/>
                </a:solidFill>
                <a:prstDash val="solid"/>
              </a:ln>
            </p:spPr>
            <p:txBody>
              <a:bodyPr/>
              <a:lstStyle/>
              <a:p>
                <a:pPr algn="ctr"/>
                <a:endParaRPr lang="ar-SA">
                  <a:solidFill>
                    <a:schemeClr val="bg1"/>
                  </a:solidFill>
                  <a:latin typeface="Alexandria" pitchFamily="2" charset="-78"/>
                  <a:cs typeface="Alexandria" pitchFamily="2" charset="-78"/>
                </a:endParaRPr>
              </a:p>
            </p:txBody>
          </p:sp>
          <p:sp>
            <p:nvSpPr>
              <p:cNvPr id="50" name="Text 28">
                <a:extLst>
                  <a:ext uri="{FF2B5EF4-FFF2-40B4-BE49-F238E27FC236}">
                    <a16:creationId xmlns:a16="http://schemas.microsoft.com/office/drawing/2014/main" id="{C2FAD3D9-7A1B-0B2D-8BE2-B1D56127EB9C}"/>
                  </a:ext>
                </a:extLst>
              </p:cNvPr>
              <p:cNvSpPr/>
              <p:nvPr/>
            </p:nvSpPr>
            <p:spPr>
              <a:xfrm>
                <a:off x="10058811" y="3443009"/>
                <a:ext cx="151349" cy="533775"/>
              </a:xfrm>
              <a:prstGeom prst="rect">
                <a:avLst/>
              </a:prstGeom>
              <a:grpFill/>
              <a:ln/>
            </p:spPr>
            <p:txBody>
              <a:bodyPr wrap="none" rtlCol="0" anchor="t"/>
              <a:lstStyle/>
              <a:p>
                <a:pPr algn="ctr" rtl="1">
                  <a:lnSpc>
                    <a:spcPts val="4094"/>
                  </a:lnSpc>
                </a:pPr>
                <a:r>
                  <a:rPr lang="en-US" dirty="0">
                    <a:solidFill>
                      <a:schemeClr val="bg1"/>
                    </a:solidFill>
                    <a:latin typeface="Alexandria" pitchFamily="2" charset="-78"/>
                    <a:ea typeface="Georgia" pitchFamily="34" charset="-122"/>
                    <a:cs typeface="Alexandria" pitchFamily="2" charset="-78"/>
                  </a:rPr>
                  <a:t>1</a:t>
                </a:r>
                <a:endParaRPr lang="en-US" dirty="0">
                  <a:solidFill>
                    <a:schemeClr val="bg1"/>
                  </a:solidFill>
                  <a:latin typeface="Alexandria" pitchFamily="2" charset="-78"/>
                  <a:cs typeface="Alexandria" pitchFamily="2" charset="-78"/>
                </a:endParaRPr>
              </a:p>
            </p:txBody>
          </p:sp>
          <p:sp>
            <p:nvSpPr>
              <p:cNvPr id="51" name="Text 29">
                <a:extLst>
                  <a:ext uri="{FF2B5EF4-FFF2-40B4-BE49-F238E27FC236}">
                    <a16:creationId xmlns:a16="http://schemas.microsoft.com/office/drawing/2014/main" id="{BCDCD5EA-E98F-FE29-6079-9D35472FA9BB}"/>
                  </a:ext>
                </a:extLst>
              </p:cNvPr>
              <p:cNvSpPr/>
              <p:nvPr/>
            </p:nvSpPr>
            <p:spPr>
              <a:xfrm>
                <a:off x="9209584" y="4138098"/>
                <a:ext cx="1825863" cy="773540"/>
              </a:xfrm>
              <a:prstGeom prst="rect">
                <a:avLst/>
              </a:prstGeom>
              <a:solidFill>
                <a:schemeClr val="bg1"/>
              </a:solidFill>
              <a:ln/>
            </p:spPr>
            <p:txBody>
              <a:bodyPr wrap="square"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إبداع يرتبط </a:t>
                </a:r>
                <a:r>
                  <a:rPr kumimoji="0" lang="ar-SA" sz="1400" b="1" i="0" u="none" strike="noStrike" kern="1200" cap="none" spc="0" normalizeH="0" baseline="0" noProof="0" dirty="0">
                    <a:ln>
                      <a:noFill/>
                    </a:ln>
                    <a:effectLst/>
                    <a:uLnTx/>
                    <a:uFillTx/>
                    <a:latin typeface="Alexandria" pitchFamily="2" charset="-78"/>
                    <a:cs typeface="Alexandria" pitchFamily="2" charset="-78"/>
                  </a:rPr>
                  <a:t>بالأهداف</a:t>
                </a:r>
                <a:r>
                  <a:rPr kumimoji="0" lang="ar-SA" sz="1400" b="0" i="0" u="none" strike="noStrike" kern="1200" cap="none" spc="0" normalizeH="0" baseline="0" noProof="0" dirty="0">
                    <a:ln>
                      <a:noFill/>
                    </a:ln>
                    <a:effectLst/>
                    <a:uLnTx/>
                    <a:uFillTx/>
                    <a:latin typeface="Alexandria" pitchFamily="2" charset="-78"/>
                    <a:cs typeface="Alexandria" pitchFamily="2" charset="-78"/>
                  </a:rPr>
                  <a:t> ويتضمن الغايات التي تسعى المنظمة لتحقيقها</a:t>
                </a:r>
              </a:p>
            </p:txBody>
          </p:sp>
        </p:grpSp>
        <p:sp>
          <p:nvSpPr>
            <p:cNvPr id="30" name="Text 29">
              <a:extLst>
                <a:ext uri="{FF2B5EF4-FFF2-40B4-BE49-F238E27FC236}">
                  <a16:creationId xmlns:a16="http://schemas.microsoft.com/office/drawing/2014/main" id="{8D90AFB2-64B2-5906-6B62-964FE25A890F}"/>
                </a:ext>
              </a:extLst>
            </p:cNvPr>
            <p:cNvSpPr/>
            <p:nvPr/>
          </p:nvSpPr>
          <p:spPr>
            <a:xfrm>
              <a:off x="7566381" y="2156338"/>
              <a:ext cx="2407983" cy="1028697"/>
            </a:xfrm>
            <a:prstGeom prst="rect">
              <a:avLst/>
            </a:prstGeom>
            <a:noFill/>
            <a:ln/>
          </p:spPr>
          <p:txBody>
            <a:bodyPr wrap="square"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إبداع يرتبط </a:t>
              </a:r>
              <a:r>
                <a:rPr kumimoji="0" lang="ar-SA" sz="1400" b="1" i="0" u="none" strike="noStrike" kern="1200" cap="none" spc="0" normalizeH="0" baseline="0" noProof="0" dirty="0">
                  <a:ln>
                    <a:noFill/>
                  </a:ln>
                  <a:effectLst/>
                  <a:uLnTx/>
                  <a:uFillTx/>
                  <a:latin typeface="Alexandria" pitchFamily="2" charset="-78"/>
                  <a:cs typeface="Alexandria" pitchFamily="2" charset="-78"/>
                </a:rPr>
                <a:t>بالهيكل التنظيمي</a:t>
              </a:r>
              <a:r>
                <a:rPr kumimoji="0" lang="ar-SA" sz="1400" b="0" i="0" u="none" strike="noStrike" kern="1200" cap="none" spc="0" normalizeH="0" baseline="0" noProof="0" dirty="0">
                  <a:ln>
                    <a:noFill/>
                  </a:ln>
                  <a:effectLst/>
                  <a:uLnTx/>
                  <a:uFillTx/>
                  <a:latin typeface="Alexandria" pitchFamily="2" charset="-78"/>
                  <a:cs typeface="Alexandria" pitchFamily="2" charset="-78"/>
                </a:rPr>
                <a:t>، ويتضمن القواعد والأدوات والإجراءات وإعادة تصميم العمل</a:t>
              </a:r>
            </a:p>
          </p:txBody>
        </p:sp>
        <p:sp>
          <p:nvSpPr>
            <p:cNvPr id="31" name="Text 29">
              <a:extLst>
                <a:ext uri="{FF2B5EF4-FFF2-40B4-BE49-F238E27FC236}">
                  <a16:creationId xmlns:a16="http://schemas.microsoft.com/office/drawing/2014/main" id="{6FA58C46-6EF4-2920-DF22-BC4290A02461}"/>
                </a:ext>
              </a:extLst>
            </p:cNvPr>
            <p:cNvSpPr/>
            <p:nvPr/>
          </p:nvSpPr>
          <p:spPr>
            <a:xfrm>
              <a:off x="6468182" y="4134134"/>
              <a:ext cx="1825863" cy="886401"/>
            </a:xfrm>
            <a:prstGeom prst="rect">
              <a:avLst/>
            </a:prstGeom>
            <a:noFill/>
            <a:ln/>
          </p:spPr>
          <p:txBody>
            <a:bodyPr wrap="square"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إبداع يرتبط </a:t>
              </a:r>
              <a:r>
                <a:rPr kumimoji="0" lang="ar-SA" sz="1400" b="1" i="0" u="none" strike="noStrike" kern="1200" cap="none" spc="0" normalizeH="0" baseline="0" noProof="0" dirty="0">
                  <a:ln>
                    <a:noFill/>
                  </a:ln>
                  <a:effectLst/>
                  <a:uLnTx/>
                  <a:uFillTx/>
                  <a:latin typeface="Alexandria" pitchFamily="2" charset="-78"/>
                  <a:cs typeface="Alexandria" pitchFamily="2" charset="-78"/>
                </a:rPr>
                <a:t>بالمنتج</a:t>
              </a:r>
              <a:r>
                <a:rPr kumimoji="0" lang="ar-SA" sz="1400" b="0" i="0" u="none" strike="noStrike" kern="1200" cap="none" spc="0" normalizeH="0" baseline="0" noProof="0" dirty="0">
                  <a:ln>
                    <a:noFill/>
                  </a:ln>
                  <a:effectLst/>
                  <a:uLnTx/>
                  <a:uFillTx/>
                  <a:latin typeface="Alexandria" pitchFamily="2" charset="-78"/>
                  <a:cs typeface="Alexandria" pitchFamily="2" charset="-78"/>
                </a:rPr>
                <a:t> أو الخدمة، ويتضمن إنتاج منتجات وخدمات جديدة</a:t>
              </a:r>
            </a:p>
          </p:txBody>
        </p:sp>
        <p:sp>
          <p:nvSpPr>
            <p:cNvPr id="32" name="Text 29">
              <a:extLst>
                <a:ext uri="{FF2B5EF4-FFF2-40B4-BE49-F238E27FC236}">
                  <a16:creationId xmlns:a16="http://schemas.microsoft.com/office/drawing/2014/main" id="{87089BE6-78D2-E5F7-039A-F7244EC4745A}"/>
                </a:ext>
              </a:extLst>
            </p:cNvPr>
            <p:cNvSpPr/>
            <p:nvPr/>
          </p:nvSpPr>
          <p:spPr>
            <a:xfrm>
              <a:off x="5019148" y="2159748"/>
              <a:ext cx="2071006" cy="1224761"/>
            </a:xfrm>
            <a:prstGeom prst="rect">
              <a:avLst/>
            </a:prstGeom>
            <a:noFill/>
            <a:ln/>
          </p:spPr>
          <p:txBody>
            <a:bodyPr wrap="square"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إبداع يرتبط بخدمة </a:t>
              </a:r>
              <a:r>
                <a:rPr kumimoji="0" lang="ar-SA" sz="1400" b="1" i="0" u="none" strike="noStrike" kern="1200" cap="none" spc="0" normalizeH="0" baseline="0" noProof="0" dirty="0">
                  <a:ln>
                    <a:noFill/>
                  </a:ln>
                  <a:effectLst/>
                  <a:uLnTx/>
                  <a:uFillTx/>
                  <a:latin typeface="Alexandria" pitchFamily="2" charset="-78"/>
                  <a:cs typeface="Alexandria" pitchFamily="2" charset="-78"/>
                </a:rPr>
                <a:t>المستفيدين</a:t>
              </a:r>
              <a:r>
                <a:rPr kumimoji="0" lang="ar-SA" sz="1400" b="0" i="0" u="none" strike="noStrike" kern="1200" cap="none" spc="0" normalizeH="0" baseline="0" noProof="0" dirty="0">
                  <a:ln>
                    <a:noFill/>
                  </a:ln>
                  <a:effectLst/>
                  <a:uLnTx/>
                  <a:uFillTx/>
                  <a:latin typeface="Alexandria" pitchFamily="2" charset="-78"/>
                  <a:cs typeface="Alexandria" pitchFamily="2" charset="-78"/>
                </a:rPr>
                <a:t>، ويتضمن التركيز على تقديم خدمات للمستفيدين تفوق توقعاتهم</a:t>
              </a:r>
            </a:p>
          </p:txBody>
        </p:sp>
        <p:sp>
          <p:nvSpPr>
            <p:cNvPr id="33" name="Text 29">
              <a:extLst>
                <a:ext uri="{FF2B5EF4-FFF2-40B4-BE49-F238E27FC236}">
                  <a16:creationId xmlns:a16="http://schemas.microsoft.com/office/drawing/2014/main" id="{9E4E4E24-F386-FEBD-A467-D7A12A07C539}"/>
                </a:ext>
              </a:extLst>
            </p:cNvPr>
            <p:cNvSpPr/>
            <p:nvPr/>
          </p:nvSpPr>
          <p:spPr>
            <a:xfrm>
              <a:off x="3582460" y="4132826"/>
              <a:ext cx="2098393" cy="1076410"/>
            </a:xfrm>
            <a:prstGeom prst="rect">
              <a:avLst/>
            </a:prstGeom>
            <a:noFill/>
            <a:ln/>
          </p:spPr>
          <p:txBody>
            <a:bodyPr wrap="square"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إبداع يرتبط </a:t>
              </a:r>
              <a:r>
                <a:rPr kumimoji="0" lang="ar-SA" sz="1400" b="1" i="0" u="none" strike="noStrike" kern="1200" cap="none" spc="0" normalizeH="0" baseline="0" noProof="0" dirty="0">
                  <a:ln>
                    <a:noFill/>
                  </a:ln>
                  <a:effectLst/>
                  <a:uLnTx/>
                  <a:uFillTx/>
                  <a:latin typeface="Alexandria" pitchFamily="2" charset="-78"/>
                  <a:cs typeface="Alexandria" pitchFamily="2" charset="-78"/>
                </a:rPr>
                <a:t>بالعملية</a:t>
              </a:r>
              <a:r>
                <a:rPr kumimoji="0" lang="ar-SA" sz="1400" b="0" i="0" u="none" strike="noStrike" kern="1200" cap="none" spc="0" normalizeH="0" baseline="0" noProof="0" dirty="0">
                  <a:ln>
                    <a:noFill/>
                  </a:ln>
                  <a:effectLst/>
                  <a:uLnTx/>
                  <a:uFillTx/>
                  <a:latin typeface="Alexandria" pitchFamily="2" charset="-78"/>
                  <a:cs typeface="Alexandria" pitchFamily="2" charset="-78"/>
                </a:rPr>
                <a:t>، ويركز على الكفاءة والفاعلية، ويتضمن عمليات متطورة داخل المنظمة</a:t>
              </a:r>
            </a:p>
          </p:txBody>
        </p:sp>
        <p:sp>
          <p:nvSpPr>
            <p:cNvPr id="34" name="Text 29">
              <a:extLst>
                <a:ext uri="{FF2B5EF4-FFF2-40B4-BE49-F238E27FC236}">
                  <a16:creationId xmlns:a16="http://schemas.microsoft.com/office/drawing/2014/main" id="{FCFEE70F-E7B1-CE8A-6D54-17F4948AB27F}"/>
                </a:ext>
              </a:extLst>
            </p:cNvPr>
            <p:cNvSpPr/>
            <p:nvPr/>
          </p:nvSpPr>
          <p:spPr>
            <a:xfrm>
              <a:off x="2010523" y="2159978"/>
              <a:ext cx="2420500" cy="751307"/>
            </a:xfrm>
            <a:prstGeom prst="rect">
              <a:avLst/>
            </a:prstGeom>
            <a:noFill/>
            <a:ln/>
          </p:spPr>
          <p:txBody>
            <a:bodyPr wrap="square" rtlCol="0" anchor="t"/>
            <a:lstStyle/>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وقد يكون الإبداع </a:t>
              </a:r>
              <a:r>
                <a:rPr kumimoji="0" lang="ar-SA" sz="1400" b="1" i="0" u="none" strike="noStrike" kern="1200" cap="none" spc="0" normalizeH="0" baseline="0" noProof="0" dirty="0">
                  <a:ln>
                    <a:noFill/>
                  </a:ln>
                  <a:effectLst/>
                  <a:uLnTx/>
                  <a:uFillTx/>
                  <a:latin typeface="Alexandria" pitchFamily="2" charset="-78"/>
                  <a:cs typeface="Alexandria" pitchFamily="2" charset="-78"/>
                </a:rPr>
                <a:t>جذرياً</a:t>
              </a:r>
              <a:r>
                <a:rPr kumimoji="0" lang="ar-SA" sz="1400" b="0" i="0" u="none" strike="noStrike" kern="1200" cap="none" spc="0" normalizeH="0" baseline="0" noProof="0" dirty="0">
                  <a:ln>
                    <a:noFill/>
                  </a:ln>
                  <a:effectLst/>
                  <a:uLnTx/>
                  <a:uFillTx/>
                  <a:latin typeface="Alexandria" pitchFamily="2" charset="-78"/>
                  <a:cs typeface="Alexandria" pitchFamily="2" charset="-78"/>
                </a:rPr>
                <a:t> يؤدي إلى إيجاد تغيرات جوهرية في المنظمة، أو قد يكون </a:t>
              </a:r>
              <a:r>
                <a:rPr kumimoji="0" lang="ar-SA" sz="1400" b="1" i="0" u="none" strike="noStrike" kern="1200" cap="none" spc="0" normalizeH="0" baseline="0" noProof="0" dirty="0">
                  <a:ln>
                    <a:noFill/>
                  </a:ln>
                  <a:effectLst/>
                  <a:uLnTx/>
                  <a:uFillTx/>
                  <a:latin typeface="Alexandria" pitchFamily="2" charset="-78"/>
                  <a:cs typeface="Alexandria" pitchFamily="2" charset="-78"/>
                </a:rPr>
                <a:t>جزئياً</a:t>
              </a:r>
              <a:r>
                <a:rPr kumimoji="0" lang="ar-SA" sz="1400" b="0" i="0" u="none" strike="noStrike" kern="1200" cap="none" spc="0" normalizeH="0" baseline="0" noProof="0" dirty="0">
                  <a:ln>
                    <a:noFill/>
                  </a:ln>
                  <a:effectLst/>
                  <a:uLnTx/>
                  <a:uFillTx/>
                  <a:latin typeface="Alexandria" pitchFamily="2" charset="-78"/>
                  <a:cs typeface="Alexandria" pitchFamily="2" charset="-78"/>
                </a:rPr>
                <a:t> يؤدي إلى تغيرات ثانوية</a:t>
              </a:r>
            </a:p>
          </p:txBody>
        </p:sp>
      </p:grpSp>
    </p:spTree>
    <p:extLst>
      <p:ext uri="{BB962C8B-B14F-4D97-AF65-F5344CB8AC3E}">
        <p14:creationId xmlns:p14="http://schemas.microsoft.com/office/powerpoint/2010/main" val="28229057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القيادة والإبداع المؤسسي</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0" name="مربع نص 9">
            <a:extLst>
              <a:ext uri="{FF2B5EF4-FFF2-40B4-BE49-F238E27FC236}">
                <a16:creationId xmlns:a16="http://schemas.microsoft.com/office/drawing/2014/main" id="{EFD84EF8-8B2F-1CC4-D277-FC1CF5390553}"/>
              </a:ext>
            </a:extLst>
          </p:cNvPr>
          <p:cNvSpPr txBox="1"/>
          <p:nvPr/>
        </p:nvSpPr>
        <p:spPr>
          <a:xfrm>
            <a:off x="814232" y="2179788"/>
            <a:ext cx="10566148" cy="3528595"/>
          </a:xfrm>
          <a:prstGeom prst="rect">
            <a:avLst/>
          </a:prstGeom>
          <a:noFill/>
        </p:spPr>
        <p:txBody>
          <a:bodyPr wrap="square" rtlCol="1">
            <a:spAutoFit/>
          </a:bodyPr>
          <a:lstStyle/>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      يمثل الإبداع أحد الضرورات الأساسية في إدارة الأعمال والمؤسسات، وتشير الدراسات والأبحاث في مجال الإبداع إلى أن الاهتمام بمفهوم الإبداع المؤسسي ظهر في المنظمات الأعمال الربحية، واستطاعت أن تحقق التفوق والتميز والتنافس من خلال الإبداع.</a:t>
            </a:r>
          </a:p>
          <a:p>
            <a:pPr algn="justLow">
              <a:lnSpc>
                <a:spcPct val="150000"/>
              </a:lnSpc>
            </a:pPr>
            <a:endParaRPr lang="ar-SA" sz="1600" kern="0" dirty="0">
              <a:latin typeface="Alexandria" charset="0"/>
              <a:cs typeface="Alexandria" charset="0"/>
            </a:endParaRPr>
          </a:p>
          <a:p>
            <a:pPr algn="justLow">
              <a:lnSpc>
                <a:spcPct val="150000"/>
              </a:lnSpc>
            </a:pPr>
            <a:r>
              <a:rPr kumimoji="0" lang="ar-SA" sz="1600" b="1" i="0" u="none" strike="noStrike" kern="0" cap="none" spc="0" normalizeH="0" baseline="0" noProof="0" dirty="0">
                <a:ln>
                  <a:noFill/>
                </a:ln>
                <a:solidFill>
                  <a:srgbClr val="00B0F0"/>
                </a:solidFill>
                <a:effectLst/>
                <a:uLnTx/>
                <a:uFillTx/>
                <a:latin typeface="Alexandria" charset="0"/>
                <a:ea typeface="+mn-ea"/>
                <a:cs typeface="Alexandria" charset="0"/>
              </a:rPr>
              <a:t>ويمكن تعريف الإبداع المؤسسي بأنه:</a:t>
            </a:r>
            <a:endParaRPr lang="ar-SA" sz="1600" b="1" kern="0" dirty="0">
              <a:solidFill>
                <a:srgbClr val="00B0F0"/>
              </a:solidFill>
              <a:latin typeface="Alexandria" charset="0"/>
              <a:cs typeface="Alexandria" charset="0"/>
            </a:endParaRPr>
          </a:p>
          <a:p>
            <a:pPr algn="justLow">
              <a:lnSpc>
                <a:spcPct val="150000"/>
              </a:lnSpc>
              <a:spcBef>
                <a:spcPts val="1200"/>
              </a:spcBef>
            </a:pP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 "القدرة على ابتكار أساليب وأفكار يمكن أن تلقى التجاوب الأمثل من العاملين وتحفزهم لاستثمار قدراتهم ومواهبهم لتحقيق الأهداف التنظيمية"</a:t>
            </a:r>
          </a:p>
          <a:p>
            <a:pPr algn="justLow">
              <a:lnSpc>
                <a:spcPct val="150000"/>
              </a:lnSpc>
            </a:pPr>
            <a:endParaRPr kumimoji="0" lang="ar-SA" sz="160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endParaRPr kumimoji="0" lang="ar-SA" sz="1600" i="0" u="none" strike="noStrike" kern="0" cap="none" spc="0" normalizeH="0" baseline="0" noProof="0" dirty="0">
              <a:ln>
                <a:noFill/>
              </a:ln>
              <a:solidFill>
                <a:prstClr val="black"/>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1619089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أنواع الإبداع المؤسسي</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14" name="مجموعة 13">
            <a:extLst>
              <a:ext uri="{FF2B5EF4-FFF2-40B4-BE49-F238E27FC236}">
                <a16:creationId xmlns:a16="http://schemas.microsoft.com/office/drawing/2014/main" id="{A74F0110-8435-FF86-8D96-733E34538110}"/>
              </a:ext>
            </a:extLst>
          </p:cNvPr>
          <p:cNvGrpSpPr/>
          <p:nvPr/>
        </p:nvGrpSpPr>
        <p:grpSpPr>
          <a:xfrm>
            <a:off x="762000" y="2156768"/>
            <a:ext cx="10529184" cy="3630188"/>
            <a:chOff x="762000" y="2156768"/>
            <a:chExt cx="10529184" cy="3630188"/>
          </a:xfrm>
        </p:grpSpPr>
        <p:pic>
          <p:nvPicPr>
            <p:cNvPr id="9" name="صورة 8">
              <a:extLst>
                <a:ext uri="{FF2B5EF4-FFF2-40B4-BE49-F238E27FC236}">
                  <a16:creationId xmlns:a16="http://schemas.microsoft.com/office/drawing/2014/main" id="{99B33AF0-AB36-E054-C9D7-5D0DA1F0FA62}"/>
                </a:ext>
              </a:extLst>
            </p:cNvPr>
            <p:cNvPicPr>
              <a:picLocks noChangeAspect="1"/>
            </p:cNvPicPr>
            <p:nvPr/>
          </p:nvPicPr>
          <p:blipFill>
            <a:blip r:embed="rId3"/>
            <a:stretch>
              <a:fillRect/>
            </a:stretch>
          </p:blipFill>
          <p:spPr>
            <a:xfrm>
              <a:off x="1741565" y="2839903"/>
              <a:ext cx="8739719" cy="2490042"/>
            </a:xfrm>
            <a:prstGeom prst="rect">
              <a:avLst/>
            </a:prstGeom>
          </p:spPr>
        </p:pic>
        <p:sp>
          <p:nvSpPr>
            <p:cNvPr id="11" name="مربع نص 10">
              <a:extLst>
                <a:ext uri="{FF2B5EF4-FFF2-40B4-BE49-F238E27FC236}">
                  <a16:creationId xmlns:a16="http://schemas.microsoft.com/office/drawing/2014/main" id="{18F4AD93-56FD-33D1-6DC7-AD2C416302AB}"/>
                </a:ext>
              </a:extLst>
            </p:cNvPr>
            <p:cNvSpPr txBox="1"/>
            <p:nvPr/>
          </p:nvSpPr>
          <p:spPr>
            <a:xfrm>
              <a:off x="762000" y="2156768"/>
              <a:ext cx="4053118" cy="1671676"/>
            </a:xfrm>
            <a:prstGeom prst="rect">
              <a:avLst/>
            </a:prstGeom>
            <a:noFill/>
          </p:spPr>
          <p:txBody>
            <a:bodyPr wrap="square" rtlCol="1">
              <a:spAutoFit/>
            </a:bodyPr>
            <a:lstStyle/>
            <a:p>
              <a:pPr algn="justLow">
                <a:lnSpc>
                  <a:spcPct val="150000"/>
                </a:lnSpc>
              </a:pPr>
              <a:r>
                <a:rPr kumimoji="0" lang="ar-SA" sz="1400" b="1" i="0" u="none" strike="noStrike" kern="0" cap="none" spc="0" normalizeH="0" baseline="0" noProof="0" dirty="0">
                  <a:ln>
                    <a:noFill/>
                  </a:ln>
                  <a:solidFill>
                    <a:srgbClr val="F07B22"/>
                  </a:solidFill>
                  <a:effectLst/>
                  <a:uLnTx/>
                  <a:uFillTx/>
                  <a:latin typeface="Alexandria" charset="0"/>
                  <a:ea typeface="+mn-ea"/>
                  <a:cs typeface="Alexandria" charset="0"/>
                </a:rPr>
                <a:t>الإبداع الفني: </a:t>
              </a:r>
            </a:p>
            <a:p>
              <a:pPr algn="justLow">
                <a:lnSpc>
                  <a:spcPct val="150000"/>
                </a:lnSpc>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وهو الإبداع المتعلق بالمنتج سواء السلع أو الخدمات والمتعلق بتكنولوجيا الإنتاج أي بنشاطات المنظمة الأساسية التي ينتج عنها السلع أو الخدمات.</a:t>
              </a:r>
            </a:p>
          </p:txBody>
        </p:sp>
        <p:sp>
          <p:nvSpPr>
            <p:cNvPr id="12" name="مربع نص 11">
              <a:extLst>
                <a:ext uri="{FF2B5EF4-FFF2-40B4-BE49-F238E27FC236}">
                  <a16:creationId xmlns:a16="http://schemas.microsoft.com/office/drawing/2014/main" id="{68D7B125-6FD0-B2E8-B472-BE918CE061E3}"/>
                </a:ext>
              </a:extLst>
            </p:cNvPr>
            <p:cNvSpPr txBox="1"/>
            <p:nvPr/>
          </p:nvSpPr>
          <p:spPr>
            <a:xfrm>
              <a:off x="7238066" y="4438445"/>
              <a:ext cx="4053118" cy="1348511"/>
            </a:xfrm>
            <a:prstGeom prst="rect">
              <a:avLst/>
            </a:prstGeom>
            <a:noFill/>
          </p:spPr>
          <p:txBody>
            <a:bodyPr wrap="square" rtlCol="1">
              <a:spAutoFit/>
            </a:bodyPr>
            <a:lstStyle/>
            <a:p>
              <a:pPr algn="justLow">
                <a:lnSpc>
                  <a:spcPct val="150000"/>
                </a:lnSpc>
              </a:pPr>
              <a:r>
                <a:rPr kumimoji="0" lang="ar-SA" sz="1400" b="1" i="0" u="none" strike="noStrike" kern="0" cap="none" spc="0" normalizeH="0" baseline="0" noProof="0" dirty="0">
                  <a:ln>
                    <a:noFill/>
                  </a:ln>
                  <a:solidFill>
                    <a:srgbClr val="123978"/>
                  </a:solidFill>
                  <a:effectLst/>
                  <a:uLnTx/>
                  <a:uFillTx/>
                  <a:latin typeface="Alexandria" charset="0"/>
                  <a:ea typeface="+mn-ea"/>
                  <a:cs typeface="Alexandria" charset="0"/>
                </a:rPr>
                <a:t>الإبداع الإداري:</a:t>
              </a:r>
            </a:p>
            <a:p>
              <a:pPr algn="justLow">
                <a:lnSpc>
                  <a:spcPct val="150000"/>
                </a:lnSpc>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وهو الإبداع المتعلق مباشرة بالهيكل التنظيمي والعملية الإدارية في المنظمة، وبشكل غير مباشر بنشاطات المنظمة الأساسية.</a:t>
              </a:r>
            </a:p>
          </p:txBody>
        </p:sp>
        <p:sp>
          <p:nvSpPr>
            <p:cNvPr id="13" name="TextBox 2">
              <a:extLst>
                <a:ext uri="{FF2B5EF4-FFF2-40B4-BE49-F238E27FC236}">
                  <a16:creationId xmlns:a16="http://schemas.microsoft.com/office/drawing/2014/main" id="{74501F11-A801-9976-75A5-33B7C80518A2}"/>
                </a:ext>
              </a:extLst>
            </p:cNvPr>
            <p:cNvSpPr txBox="1"/>
            <p:nvPr/>
          </p:nvSpPr>
          <p:spPr>
            <a:xfrm>
              <a:off x="5175054" y="3603125"/>
              <a:ext cx="1815765" cy="963597"/>
            </a:xfrm>
            <a:prstGeom prst="rect">
              <a:avLst/>
            </a:prstGeom>
            <a:noFill/>
          </p:spPr>
          <p:txBody>
            <a:bodyPr wrap="square" rtlCol="0">
              <a:spAutoFit/>
            </a:bodyPr>
            <a:lstStyle/>
            <a:p>
              <a:pPr algn="ctr" rtl="0">
                <a:lnSpc>
                  <a:spcPct val="150000"/>
                </a:lnSpc>
                <a:spcAft>
                  <a:spcPts val="600"/>
                </a:spcAft>
              </a:pPr>
              <a:r>
                <a:rPr lang="ar-SA" sz="2000" b="1" dirty="0">
                  <a:solidFill>
                    <a:schemeClr val="bg1">
                      <a:lumMod val="50000"/>
                    </a:schemeClr>
                  </a:solidFill>
                  <a:latin typeface="Alexandria" pitchFamily="2" charset="-78"/>
                  <a:cs typeface="Alexandria" pitchFamily="2" charset="-78"/>
                </a:rPr>
                <a:t>أنواع الإبداع المؤسسي</a:t>
              </a:r>
            </a:p>
          </p:txBody>
        </p:sp>
      </p:grpSp>
    </p:spTree>
    <p:extLst>
      <p:ext uri="{BB962C8B-B14F-4D97-AF65-F5344CB8AC3E}">
        <p14:creationId xmlns:p14="http://schemas.microsoft.com/office/powerpoint/2010/main" val="2452068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القدرات الإبداعية للقيادة المبدعة</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C9B7049D-3E80-8770-A6A7-1D5CB3BC41AA}"/>
              </a:ext>
            </a:extLst>
          </p:cNvPr>
          <p:cNvSpPr txBox="1"/>
          <p:nvPr/>
        </p:nvSpPr>
        <p:spPr>
          <a:xfrm>
            <a:off x="942308" y="2625831"/>
            <a:ext cx="10187195" cy="1528047"/>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وهي المقدرة على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الإتيان بالأفكار الجديدة النادرة والمفيدة وغير المرتبطة بتكرار أفكار سابقة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وهي إنتاج غير المألوف وبعيد المدى، ويتفق عدد من الباحثين </a:t>
            </a:r>
            <a:r>
              <a:rPr kumimoji="0" lang="ar-SA" sz="1600" i="0" u="none" strike="noStrike" kern="0" cap="none" spc="0" normalizeH="0" baseline="0" noProof="0" dirty="0">
                <a:ln>
                  <a:noFill/>
                </a:ln>
                <a:solidFill>
                  <a:prstClr val="black"/>
                </a:solidFill>
                <a:effectLst/>
                <a:uLnTx/>
                <a:uFillTx/>
                <a:latin typeface="Alexandria" charset="0"/>
                <a:ea typeface="+mn-ea"/>
                <a:cs typeface="Alexandria" charset="0"/>
              </a:rPr>
              <a:t>على أن الأصالة هي القدرة على إنتاج استجابات أصيلة أي قليلة التكرار بالمعنى الإحصائي داخل الجماعة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التي ينتمي إليها القائد الإداري، أي أنه كلما قلت درجة شيوع الفكرة زادت درجة أصالتها والأصالة.</a:t>
            </a:r>
          </a:p>
        </p:txBody>
      </p:sp>
      <p:sp>
        <p:nvSpPr>
          <p:cNvPr id="12" name="Round Diagonal Corner Rectangle 17">
            <a:extLst>
              <a:ext uri="{FF2B5EF4-FFF2-40B4-BE49-F238E27FC236}">
                <a16:creationId xmlns:a16="http://schemas.microsoft.com/office/drawing/2014/main" id="{CFBC2D04-F45D-01C3-57AA-50B0F982263D}"/>
              </a:ext>
            </a:extLst>
          </p:cNvPr>
          <p:cNvSpPr/>
          <p:nvPr/>
        </p:nvSpPr>
        <p:spPr>
          <a:xfrm>
            <a:off x="8930643" y="2215943"/>
            <a:ext cx="2056703"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b="1" dirty="0">
                <a:solidFill>
                  <a:schemeClr val="bg1"/>
                </a:solidFill>
                <a:latin typeface="Alexandria" charset="0"/>
                <a:cs typeface="Alexandria" charset="0"/>
              </a:rPr>
              <a:t>1- الأصالة </a:t>
            </a:r>
          </a:p>
        </p:txBody>
      </p:sp>
      <p:sp>
        <p:nvSpPr>
          <p:cNvPr id="18" name="مربع نص 17">
            <a:extLst>
              <a:ext uri="{FF2B5EF4-FFF2-40B4-BE49-F238E27FC236}">
                <a16:creationId xmlns:a16="http://schemas.microsoft.com/office/drawing/2014/main" id="{C9B7049D-3E80-8770-A6A7-1D5CB3BC41AA}"/>
              </a:ext>
            </a:extLst>
          </p:cNvPr>
          <p:cNvSpPr txBox="1"/>
          <p:nvPr/>
        </p:nvSpPr>
        <p:spPr>
          <a:xfrm>
            <a:off x="942307" y="4818999"/>
            <a:ext cx="10187195"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الطلاقة تعني قدرة القائد الإداري على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إنتاج كمية كبيرة من الأفكار، تفوق المتوسط العام</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في غضون فترة زمنية محددة، ويقال إن الطلاقة بنك القدرة الإبداعية، لذا فمن المرجح أن يتميز القائد المبدع بالطلاقة في التفكير، وتتحدد الطلاقة في حدود كمية محددة بعدد الاستجابات وسرعة صدورها.</a:t>
            </a:r>
          </a:p>
        </p:txBody>
      </p:sp>
      <p:sp>
        <p:nvSpPr>
          <p:cNvPr id="19" name="Round Diagonal Corner Rectangle 17">
            <a:extLst>
              <a:ext uri="{FF2B5EF4-FFF2-40B4-BE49-F238E27FC236}">
                <a16:creationId xmlns:a16="http://schemas.microsoft.com/office/drawing/2014/main" id="{CFBC2D04-F45D-01C3-57AA-50B0F982263D}"/>
              </a:ext>
            </a:extLst>
          </p:cNvPr>
          <p:cNvSpPr/>
          <p:nvPr/>
        </p:nvSpPr>
        <p:spPr>
          <a:xfrm>
            <a:off x="8930643" y="4357713"/>
            <a:ext cx="2056703"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b="1" dirty="0">
                <a:solidFill>
                  <a:schemeClr val="bg1"/>
                </a:solidFill>
                <a:latin typeface="Alexandria" charset="0"/>
                <a:cs typeface="Alexandria" charset="0"/>
              </a:rPr>
              <a:t>2- الطلاقة </a:t>
            </a:r>
          </a:p>
        </p:txBody>
      </p:sp>
    </p:spTree>
    <p:extLst>
      <p:ext uri="{BB962C8B-B14F-4D97-AF65-F5344CB8AC3E}">
        <p14:creationId xmlns:p14="http://schemas.microsoft.com/office/powerpoint/2010/main" val="3964694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القدرات الإبداعية للقيادة المبدعة</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C9B7049D-3E80-8770-A6A7-1D5CB3BC41AA}"/>
              </a:ext>
            </a:extLst>
          </p:cNvPr>
          <p:cNvSpPr txBox="1"/>
          <p:nvPr/>
        </p:nvSpPr>
        <p:spPr>
          <a:xfrm>
            <a:off x="942308" y="2625831"/>
            <a:ext cx="10187195"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وهي المقدرة على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اتخاذ الطرق المختلفة والتفكير بطرق مختلفة أو بتصنيف مختلف عن التصنيف العادي</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والنظر للمشكلة من أبعاد مختلفة، وهي درجة السهولة التي يغير بها الشخص موقفاً أو وجهة نظر معينة، وعدم التعصب لأفكار بحد ذاتها، كما أنها تعني النظر إلى الأشياء من عدة زوايا.</a:t>
            </a:r>
          </a:p>
        </p:txBody>
      </p:sp>
      <p:sp>
        <p:nvSpPr>
          <p:cNvPr id="12" name="Round Diagonal Corner Rectangle 17">
            <a:extLst>
              <a:ext uri="{FF2B5EF4-FFF2-40B4-BE49-F238E27FC236}">
                <a16:creationId xmlns:a16="http://schemas.microsoft.com/office/drawing/2014/main" id="{CFBC2D04-F45D-01C3-57AA-50B0F982263D}"/>
              </a:ext>
            </a:extLst>
          </p:cNvPr>
          <p:cNvSpPr/>
          <p:nvPr/>
        </p:nvSpPr>
        <p:spPr>
          <a:xfrm>
            <a:off x="8930643" y="2215943"/>
            <a:ext cx="2056703"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b="1" dirty="0">
                <a:solidFill>
                  <a:schemeClr val="bg1"/>
                </a:solidFill>
                <a:latin typeface="Alexandria" charset="0"/>
                <a:cs typeface="Alexandria" charset="0"/>
              </a:rPr>
              <a:t>3- المرونة </a:t>
            </a:r>
          </a:p>
        </p:txBody>
      </p:sp>
      <p:sp>
        <p:nvSpPr>
          <p:cNvPr id="13" name="مربع نص 12">
            <a:extLst>
              <a:ext uri="{FF2B5EF4-FFF2-40B4-BE49-F238E27FC236}">
                <a16:creationId xmlns:a16="http://schemas.microsoft.com/office/drawing/2014/main" id="{C9B7049D-3E80-8770-A6A7-1D5CB3BC41AA}"/>
              </a:ext>
            </a:extLst>
          </p:cNvPr>
          <p:cNvSpPr txBox="1"/>
          <p:nvPr/>
        </p:nvSpPr>
        <p:spPr>
          <a:xfrm>
            <a:off x="942308" y="4683813"/>
            <a:ext cx="10187195" cy="1158715"/>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ويقصد بها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وعي القائد الإداري بوجود مشكلات أو حاجات أو عناصر ضعف في البيئة أو الموقف</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ويعني ذلك أن بعض القادة أسرع من غيرهم في ملاحظة المشكلة والتحقق من وجودها في الموقف، ولا شك أن اكتشاف المشكلة يمثل خطوة أولى في عملية البحث عن حل لها</a:t>
            </a:r>
            <a:r>
              <a:rPr lang="ar-SA" sz="1600" kern="0" dirty="0">
                <a:solidFill>
                  <a:prstClr val="black"/>
                </a:solidFill>
                <a:latin typeface="Alexandria" charset="0"/>
                <a:cs typeface="Alexandria" charset="0"/>
              </a:rPr>
              <a:t>.</a:t>
            </a:r>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p:txBody>
      </p:sp>
      <p:sp>
        <p:nvSpPr>
          <p:cNvPr id="14" name="Round Diagonal Corner Rectangle 17">
            <a:extLst>
              <a:ext uri="{FF2B5EF4-FFF2-40B4-BE49-F238E27FC236}">
                <a16:creationId xmlns:a16="http://schemas.microsoft.com/office/drawing/2014/main" id="{CFBC2D04-F45D-01C3-57AA-50B0F982263D}"/>
              </a:ext>
            </a:extLst>
          </p:cNvPr>
          <p:cNvSpPr/>
          <p:nvPr/>
        </p:nvSpPr>
        <p:spPr>
          <a:xfrm>
            <a:off x="7733211" y="4220757"/>
            <a:ext cx="3254135"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b="1" dirty="0">
                <a:solidFill>
                  <a:schemeClr val="bg1"/>
                </a:solidFill>
                <a:latin typeface="Alexandria" charset="0"/>
                <a:cs typeface="Alexandria" charset="0"/>
              </a:rPr>
              <a:t>4- الحساسية للمشكلات </a:t>
            </a:r>
          </a:p>
        </p:txBody>
      </p:sp>
    </p:spTree>
    <p:extLst>
      <p:ext uri="{BB962C8B-B14F-4D97-AF65-F5344CB8AC3E}">
        <p14:creationId xmlns:p14="http://schemas.microsoft.com/office/powerpoint/2010/main" val="33121685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القدرات الإبداعية للقيادة المبدعة</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مربع نص 12">
            <a:extLst>
              <a:ext uri="{FF2B5EF4-FFF2-40B4-BE49-F238E27FC236}">
                <a16:creationId xmlns:a16="http://schemas.microsoft.com/office/drawing/2014/main" id="{59B365F7-7699-1E61-37C8-90829539E6E8}"/>
              </a:ext>
            </a:extLst>
          </p:cNvPr>
          <p:cNvSpPr txBox="1"/>
          <p:nvPr/>
        </p:nvSpPr>
        <p:spPr>
          <a:xfrm>
            <a:off x="1002402" y="2711779"/>
            <a:ext cx="10187195" cy="1528047"/>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تعني </a:t>
            </a:r>
            <a:r>
              <a:rPr kumimoji="0" lang="ar-SA" sz="1600" i="0" u="none" strike="noStrike" kern="0" cap="none" spc="0" normalizeH="0" baseline="0" noProof="0" dirty="0">
                <a:ln>
                  <a:noFill/>
                </a:ln>
                <a:solidFill>
                  <a:srgbClr val="00B0F0"/>
                </a:solidFill>
                <a:effectLst/>
                <a:uLnTx/>
                <a:uFillTx/>
                <a:latin typeface="Alexandria" charset="0"/>
                <a:ea typeface="+mn-ea"/>
                <a:cs typeface="Alexandria" charset="0"/>
              </a:rPr>
              <a:t>إمكانية القائد الإداري التركيز لفترة من الزمن في مشكلة معينة دون أن تحول المشتتات بينه وبينها</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كما تعني عدم التنازل عن الهدف والإصرار على تتبعه والسير في اتجاهه ومحاولة تحقيقه بطريقة مباشرة أو غير مباشرة. لكن لا يكون ذلك بشكل متصلب، فالقائد المبدع أثناء مواصلته لتحقيق اتجاهاته يعدل من أفكاره لكي يحقق أهدافه الإبداعية بأفضل صورة ممكنة.</a:t>
            </a:r>
          </a:p>
        </p:txBody>
      </p:sp>
      <p:sp>
        <p:nvSpPr>
          <p:cNvPr id="14" name="Round Diagonal Corner Rectangle 17">
            <a:extLst>
              <a:ext uri="{FF2B5EF4-FFF2-40B4-BE49-F238E27FC236}">
                <a16:creationId xmlns:a16="http://schemas.microsoft.com/office/drawing/2014/main" id="{FD361433-F910-9595-2F0B-F3640DEE29C2}"/>
              </a:ext>
            </a:extLst>
          </p:cNvPr>
          <p:cNvSpPr/>
          <p:nvPr/>
        </p:nvSpPr>
        <p:spPr>
          <a:xfrm>
            <a:off x="7160888" y="2201921"/>
            <a:ext cx="3861404"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b="1" dirty="0">
                <a:solidFill>
                  <a:schemeClr val="bg1"/>
                </a:solidFill>
                <a:latin typeface="Alexandria" charset="0"/>
                <a:cs typeface="Alexandria" charset="0"/>
              </a:rPr>
              <a:t>5- الاحتفاظ بالاتجاه أو تركيز الانتباه </a:t>
            </a:r>
          </a:p>
        </p:txBody>
      </p:sp>
    </p:spTree>
    <p:extLst>
      <p:ext uri="{BB962C8B-B14F-4D97-AF65-F5344CB8AC3E}">
        <p14:creationId xmlns:p14="http://schemas.microsoft.com/office/powerpoint/2010/main" val="3811795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5F776E7-FAE0-9BDF-D7F5-10C0617A2590}"/>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3" name="Rectangle 17">
            <a:extLst>
              <a:ext uri="{FF2B5EF4-FFF2-40B4-BE49-F238E27FC236}">
                <a16:creationId xmlns:a16="http://schemas.microsoft.com/office/drawing/2014/main" id="{74C12D07-CFF1-8B9D-98E8-DB56E83BDEFC}"/>
              </a:ext>
            </a:extLst>
          </p:cNvPr>
          <p:cNvSpPr/>
          <p:nvPr/>
        </p:nvSpPr>
        <p:spPr>
          <a:xfrm>
            <a:off x="2606799" y="1264822"/>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18">
            <a:extLst>
              <a:ext uri="{FF2B5EF4-FFF2-40B4-BE49-F238E27FC236}">
                <a16:creationId xmlns:a16="http://schemas.microsoft.com/office/drawing/2014/main" id="{8A07D9E8-7890-41D5-BEAA-0F665C08AFE6}"/>
              </a:ext>
            </a:extLst>
          </p:cNvPr>
          <p:cNvSpPr txBox="1"/>
          <p:nvPr/>
        </p:nvSpPr>
        <p:spPr>
          <a:xfrm>
            <a:off x="2669208" y="127344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5" name="TextBox 22">
            <a:extLst>
              <a:ext uri="{FF2B5EF4-FFF2-40B4-BE49-F238E27FC236}">
                <a16:creationId xmlns:a16="http://schemas.microsoft.com/office/drawing/2014/main" id="{458275EE-B6A4-BCFA-7EA0-E9B317E71269}"/>
              </a:ext>
            </a:extLst>
          </p:cNvPr>
          <p:cNvSpPr txBox="1"/>
          <p:nvPr/>
        </p:nvSpPr>
        <p:spPr>
          <a:xfrm>
            <a:off x="2792549" y="1539927"/>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6" name="Rectangle 28">
            <a:extLst>
              <a:ext uri="{FF2B5EF4-FFF2-40B4-BE49-F238E27FC236}">
                <a16:creationId xmlns:a16="http://schemas.microsoft.com/office/drawing/2014/main" id="{86222A27-ECC3-6F84-90D8-734A39FD5BD1}"/>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2">
            <a:extLst>
              <a:ext uri="{FF2B5EF4-FFF2-40B4-BE49-F238E27FC236}">
                <a16:creationId xmlns:a16="http://schemas.microsoft.com/office/drawing/2014/main" id="{975EBD4D-9B70-2F92-0531-AD4B566575F3}"/>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DABB7871-CB63-6E98-D639-5218853206F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TextBox 16">
            <a:extLst>
              <a:ext uri="{FF2B5EF4-FFF2-40B4-BE49-F238E27FC236}">
                <a16:creationId xmlns:a16="http://schemas.microsoft.com/office/drawing/2014/main" id="{121A8618-E5B7-5D3A-673D-00B7BE251A28}"/>
              </a:ext>
            </a:extLst>
          </p:cNvPr>
          <p:cNvSpPr txBox="1"/>
          <p:nvPr/>
        </p:nvSpPr>
        <p:spPr>
          <a:xfrm>
            <a:off x="1531587" y="2864161"/>
            <a:ext cx="3363971" cy="501932"/>
          </a:xfrm>
          <a:prstGeom prst="rect">
            <a:avLst/>
          </a:prstGeom>
          <a:noFill/>
        </p:spPr>
        <p:txBody>
          <a:bodyPr wrap="square" rtlCol="0">
            <a:spAutoFit/>
          </a:bodyPr>
          <a:lstStyle/>
          <a:p>
            <a:pPr algn="ctr" rtl="0">
              <a:lnSpc>
                <a:spcPct val="150000"/>
              </a:lnSpc>
            </a:pPr>
            <a:r>
              <a:rPr lang="ar-EG" sz="2000" b="1" dirty="0">
                <a:solidFill>
                  <a:srgbClr val="00B0F0"/>
                </a:solidFill>
                <a:latin typeface="Alexandria" pitchFamily="2" charset="-78"/>
                <a:cs typeface="Alexandria" pitchFamily="2" charset="-78"/>
              </a:rPr>
              <a:t>إدارة التغيير</a:t>
            </a:r>
          </a:p>
        </p:txBody>
      </p:sp>
      <p:pic>
        <p:nvPicPr>
          <p:cNvPr id="12" name="صورة 11">
            <a:extLst>
              <a:ext uri="{FF2B5EF4-FFF2-40B4-BE49-F238E27FC236}">
                <a16:creationId xmlns:a16="http://schemas.microsoft.com/office/drawing/2014/main" id="{86046D72-3786-1FCE-8F06-2698F7FCE44B}"/>
              </a:ext>
            </a:extLst>
          </p:cNvPr>
          <p:cNvPicPr>
            <a:picLocks noChangeAspect="1"/>
          </p:cNvPicPr>
          <p:nvPr/>
        </p:nvPicPr>
        <p:blipFill rotWithShape="1">
          <a:blip r:embed="rId3">
            <a:extLst>
              <a:ext uri="{28A0092B-C50C-407E-A947-70E740481C1C}">
                <a14:useLocalDpi xmlns:a14="http://schemas.microsoft.com/office/drawing/2010/main" val="0"/>
              </a:ext>
            </a:extLst>
          </a:blip>
          <a:srcRect l="1801" t="15396" r="2451"/>
          <a:stretch/>
        </p:blipFill>
        <p:spPr>
          <a:xfrm>
            <a:off x="6212786" y="1979509"/>
            <a:ext cx="5857294" cy="3472097"/>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5300595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مفهوم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C9B7049D-3E80-8770-A6A7-1D5CB3BC41AA}"/>
              </a:ext>
            </a:extLst>
          </p:cNvPr>
          <p:cNvSpPr txBox="1"/>
          <p:nvPr/>
        </p:nvSpPr>
        <p:spPr>
          <a:xfrm>
            <a:off x="762000" y="2357211"/>
            <a:ext cx="10668000" cy="3374706"/>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تتعدد التعريفات لموضوع التغيير من باحث لآخر ويرجع ذلك إلى اختلاف الزاوية التي ينظر منها هذا الباحث أو العالم، ولكن يمكننا في هذا المقرر اعتبار أن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التغيير هو:</a:t>
            </a:r>
          </a:p>
          <a:p>
            <a:pPr algn="justLow">
              <a:lnSpc>
                <a:spcPct val="150000"/>
              </a:lnSpc>
            </a:pPr>
            <a:endPar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1" i="0" u="none" strike="noStrike" kern="0" cap="none" spc="0" normalizeH="0" baseline="0" noProof="0" dirty="0">
                <a:ln>
                  <a:noFill/>
                </a:ln>
                <a:solidFill>
                  <a:srgbClr val="00B0F0"/>
                </a:solidFill>
                <a:effectLst/>
                <a:uLnTx/>
                <a:uFillTx/>
                <a:latin typeface="Alexandria" charset="0"/>
                <a:ea typeface="+mn-ea"/>
                <a:cs typeface="Alexandria" charset="0"/>
              </a:rPr>
              <a:t>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"انتقال كمي أو نوعي من مرحلة أو وضع إلى آخر، ويتضمن ذلك أية تعديلات مادية أو بشرية أو تكنولوجية أو غيرها من جوانب التنظيم المختلفة في المنظمة، وذلك من أجل تحسين قدرتها على حل المشكلات وتطوير نفسها والتكيف مع المتغيرات البيئية الداخلية والخارجية". </a:t>
            </a:r>
          </a:p>
          <a:p>
            <a:pPr algn="justLow">
              <a:lnSpc>
                <a:spcPct val="150000"/>
              </a:lnSpc>
            </a:pPr>
            <a:endParaRPr lang="ar-SA" sz="1600" kern="0" dirty="0">
              <a:latin typeface="Alexandria" charset="0"/>
              <a:cs typeface="Alexandria" charset="0"/>
            </a:endParaRPr>
          </a:p>
          <a:p>
            <a:pPr algn="justLow">
              <a:lnSpc>
                <a:spcPct val="150000"/>
              </a:lnSpc>
            </a:pPr>
            <a:r>
              <a:rPr lang="ar-SA" sz="1600" kern="0" dirty="0">
                <a:latin typeface="Alexandria" charset="0"/>
                <a:cs typeface="Alexandria" charset="0"/>
              </a:rPr>
              <a:t>وحقيقة يجب أن ندرك أننا في عصرنا الحاضر أصبح التغيير هو الأساس والقاعدة في هذه الحياة، وأصبح الاستقرار عملية محدودة بفترة زمنية انتظاراً لعملية تغيير أخرى.</a:t>
            </a:r>
            <a:endParaRPr kumimoji="0" lang="ar-SA" sz="1600" b="0" i="0" u="none" strike="noStrike" kern="0" cap="none" spc="0" normalizeH="0" baseline="0" noProof="0" dirty="0">
              <a:ln>
                <a:noFill/>
              </a:ln>
              <a:effectLst/>
              <a:uLnTx/>
              <a:uFillTx/>
              <a:latin typeface="Alexandria" charset="0"/>
              <a:ea typeface="+mn-ea"/>
              <a:cs typeface="Alexandria" charset="0"/>
            </a:endParaRPr>
          </a:p>
        </p:txBody>
      </p:sp>
    </p:spTree>
    <p:extLst>
      <p:ext uri="{BB962C8B-B14F-4D97-AF65-F5344CB8AC3E}">
        <p14:creationId xmlns:p14="http://schemas.microsoft.com/office/powerpoint/2010/main" val="12219184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أنواع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17" name="مجموعة 16">
            <a:extLst>
              <a:ext uri="{FF2B5EF4-FFF2-40B4-BE49-F238E27FC236}">
                <a16:creationId xmlns:a16="http://schemas.microsoft.com/office/drawing/2014/main" id="{0184C43C-3135-64A4-33EB-D41ADB9702F9}"/>
              </a:ext>
            </a:extLst>
          </p:cNvPr>
          <p:cNvGrpSpPr/>
          <p:nvPr/>
        </p:nvGrpSpPr>
        <p:grpSpPr>
          <a:xfrm>
            <a:off x="1097669" y="2748478"/>
            <a:ext cx="10058010" cy="2818558"/>
            <a:chOff x="1058094" y="3868409"/>
            <a:chExt cx="10058396" cy="2202346"/>
          </a:xfrm>
        </p:grpSpPr>
        <p:sp>
          <p:nvSpPr>
            <p:cNvPr id="10" name="Rectangle 6">
              <a:extLst>
                <a:ext uri="{FF2B5EF4-FFF2-40B4-BE49-F238E27FC236}">
                  <a16:creationId xmlns:a16="http://schemas.microsoft.com/office/drawing/2014/main" id="{BA910746-F84B-B577-E541-F36A8F337DDE}"/>
                </a:ext>
              </a:extLst>
            </p:cNvPr>
            <p:cNvSpPr>
              <a:spLocks noChangeArrowheads="1"/>
            </p:cNvSpPr>
            <p:nvPr/>
          </p:nvSpPr>
          <p:spPr bwMode="auto">
            <a:xfrm flipH="1">
              <a:off x="6152607" y="3868409"/>
              <a:ext cx="4963883" cy="2202346"/>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11" name="Rectangle 105">
              <a:extLst>
                <a:ext uri="{FF2B5EF4-FFF2-40B4-BE49-F238E27FC236}">
                  <a16:creationId xmlns:a16="http://schemas.microsoft.com/office/drawing/2014/main" id="{F3CF1BCF-6828-946A-0519-EDAC9301D352}"/>
                </a:ext>
              </a:extLst>
            </p:cNvPr>
            <p:cNvSpPr/>
            <p:nvPr/>
          </p:nvSpPr>
          <p:spPr>
            <a:xfrm flipH="1">
              <a:off x="6152609" y="3929355"/>
              <a:ext cx="4937752" cy="2101203"/>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lnSpc>
                  <a:spcPct val="150000"/>
                </a:lnSpc>
                <a:defRPr lang="en-US"/>
              </a:pPr>
              <a:r>
                <a:rPr lang="ar-SA" sz="1600" b="1" u="sng" dirty="0">
                  <a:solidFill>
                    <a:srgbClr val="F07B22"/>
                  </a:solidFill>
                  <a:latin typeface="Alexandria" pitchFamily="2" charset="-78"/>
                  <a:cs typeface="Alexandria" pitchFamily="2" charset="-78"/>
                </a:rPr>
                <a:t>التغيير المخطط</a:t>
              </a:r>
              <a:endParaRPr lang="ar-SA" sz="1600" b="1" dirty="0">
                <a:solidFill>
                  <a:srgbClr val="F07B22"/>
                </a:solidFill>
                <a:latin typeface="Alexandria" pitchFamily="2" charset="-78"/>
                <a:cs typeface="Alexandria" pitchFamily="2" charset="-78"/>
              </a:endParaRPr>
            </a:p>
            <a:p>
              <a:pPr algn="justLow" rtl="1">
                <a:lnSpc>
                  <a:spcPct val="150000"/>
                </a:lnSpc>
                <a:defRPr lang="en-US"/>
              </a:pPr>
              <a:r>
                <a:rPr lang="ar-SA" sz="1600" dirty="0">
                  <a:solidFill>
                    <a:schemeClr val="tx1"/>
                  </a:solidFill>
                  <a:latin typeface="Alexandria" pitchFamily="2" charset="-78"/>
                  <a:cs typeface="Alexandria" pitchFamily="2" charset="-78"/>
                </a:rPr>
                <a:t>وهذا النوع من التغيير </a:t>
              </a:r>
              <a:r>
                <a:rPr lang="ar-SA" sz="1600" dirty="0">
                  <a:solidFill>
                    <a:srgbClr val="00B0F0"/>
                  </a:solidFill>
                  <a:latin typeface="Alexandria" pitchFamily="2" charset="-78"/>
                  <a:cs typeface="Alexandria" pitchFamily="2" charset="-78"/>
                </a:rPr>
                <a:t>يحدث عن قصد ونتيجة جهد وخطة مدروسة</a:t>
              </a:r>
              <a:r>
                <a:rPr lang="ar-SA" sz="1600" dirty="0">
                  <a:solidFill>
                    <a:schemeClr val="tx1"/>
                  </a:solidFill>
                  <a:latin typeface="Alexandria" pitchFamily="2" charset="-78"/>
                  <a:cs typeface="Alexandria" pitchFamily="2" charset="-78"/>
                </a:rPr>
                <a:t> من القادة وخبراء التطوير؛ نتيجة إدراكهم لفجوة الأداء التي قد يلاحظونها في التنظيم، حيث تمثل فجوة الأداء مشكلة تحتاج إلى الكشف عن الفرص والبدائل لإيجاد حلول مناسبة عن طريق إحداث تغيير مخطط لرفع كفاءة الأداء.</a:t>
              </a:r>
            </a:p>
          </p:txBody>
        </p:sp>
        <p:sp>
          <p:nvSpPr>
            <p:cNvPr id="15" name="Rectangle 6">
              <a:extLst>
                <a:ext uri="{FF2B5EF4-FFF2-40B4-BE49-F238E27FC236}">
                  <a16:creationId xmlns:a16="http://schemas.microsoft.com/office/drawing/2014/main" id="{EB75892B-8047-A181-1588-883F61F784B9}"/>
                </a:ext>
              </a:extLst>
            </p:cNvPr>
            <p:cNvSpPr>
              <a:spLocks noChangeArrowheads="1"/>
            </p:cNvSpPr>
            <p:nvPr/>
          </p:nvSpPr>
          <p:spPr bwMode="auto">
            <a:xfrm flipH="1">
              <a:off x="1058094" y="3868409"/>
              <a:ext cx="4963883" cy="2202346"/>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16" name="Rectangle 105">
              <a:extLst>
                <a:ext uri="{FF2B5EF4-FFF2-40B4-BE49-F238E27FC236}">
                  <a16:creationId xmlns:a16="http://schemas.microsoft.com/office/drawing/2014/main" id="{A3CF4A76-6A2A-1EE8-E30A-15C3F3D8C76A}"/>
                </a:ext>
              </a:extLst>
            </p:cNvPr>
            <p:cNvSpPr/>
            <p:nvPr/>
          </p:nvSpPr>
          <p:spPr>
            <a:xfrm flipH="1">
              <a:off x="1097280" y="3955481"/>
              <a:ext cx="4963885" cy="2101203"/>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lnSpc>
                  <a:spcPct val="150000"/>
                </a:lnSpc>
                <a:defRPr lang="en-US"/>
              </a:pPr>
              <a:r>
                <a:rPr lang="ar-SA" sz="1600" b="1" u="sng" dirty="0">
                  <a:solidFill>
                    <a:srgbClr val="F07B22"/>
                  </a:solidFill>
                  <a:latin typeface="Alexandria" pitchFamily="2" charset="-78"/>
                  <a:cs typeface="Alexandria" pitchFamily="2" charset="-78"/>
                </a:rPr>
                <a:t>التغيير غير المخطط</a:t>
              </a:r>
              <a:endParaRPr lang="ar-SA" sz="1600" b="1" dirty="0">
                <a:solidFill>
                  <a:srgbClr val="F07B22"/>
                </a:solidFill>
                <a:latin typeface="Alexandria" pitchFamily="2" charset="-78"/>
                <a:cs typeface="Alexandria" pitchFamily="2" charset="-78"/>
              </a:endParaRPr>
            </a:p>
            <a:p>
              <a:pPr algn="justLow" rtl="1">
                <a:lnSpc>
                  <a:spcPct val="150000"/>
                </a:lnSpc>
                <a:defRPr lang="en-US"/>
              </a:pPr>
              <a:r>
                <a:rPr lang="ar-SA" sz="1600" dirty="0">
                  <a:solidFill>
                    <a:schemeClr val="tx1"/>
                  </a:solidFill>
                  <a:latin typeface="Alexandria" pitchFamily="2" charset="-78"/>
                  <a:cs typeface="Alexandria" pitchFamily="2" charset="-78"/>
                </a:rPr>
                <a:t>يحدث هذا النوع من التغيير </a:t>
              </a:r>
              <a:r>
                <a:rPr lang="ar-SA" sz="1600" dirty="0">
                  <a:solidFill>
                    <a:srgbClr val="00B0F0"/>
                  </a:solidFill>
                  <a:latin typeface="Alexandria" pitchFamily="2" charset="-78"/>
                  <a:cs typeface="Alexandria" pitchFamily="2" charset="-78"/>
                </a:rPr>
                <a:t>عشوائيا في المنظمات دون رغبة أو قصد</a:t>
              </a:r>
              <a:r>
                <a:rPr lang="ar-SA" sz="1600" dirty="0">
                  <a:solidFill>
                    <a:schemeClr val="tx1"/>
                  </a:solidFill>
                  <a:latin typeface="Alexandria" pitchFamily="2" charset="-78"/>
                  <a:cs typeface="Alexandria" pitchFamily="2" charset="-78"/>
                </a:rPr>
                <a:t>، وهذا التغيير لا يمكن التحكم في نتائجه وآثاره، فقد يكون ضارا وقد يكون نافعا، لذلك يجب التحرك سريعًا من قبل الإدارة العليا في هذا النوع من التغيير للتقليل من سلبياته، وكذلك الاستفادة من إيجابياته إن وجدت.</a:t>
              </a:r>
            </a:p>
          </p:txBody>
        </p:sp>
      </p:grpSp>
      <p:sp>
        <p:nvSpPr>
          <p:cNvPr id="9" name="Round Diagonal Corner Rectangle 17">
            <a:extLst>
              <a:ext uri="{FF2B5EF4-FFF2-40B4-BE49-F238E27FC236}">
                <a16:creationId xmlns:a16="http://schemas.microsoft.com/office/drawing/2014/main" id="{49AE95D2-8CD4-A770-55BD-7A5921953A0F}"/>
              </a:ext>
            </a:extLst>
          </p:cNvPr>
          <p:cNvSpPr/>
          <p:nvPr/>
        </p:nvSpPr>
        <p:spPr>
          <a:xfrm>
            <a:off x="6476515" y="1996479"/>
            <a:ext cx="4653035"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هناك نوعين رئيسية من أنواع التغيير هما:</a:t>
            </a:r>
          </a:p>
        </p:txBody>
      </p:sp>
    </p:spTree>
    <p:extLst>
      <p:ext uri="{BB962C8B-B14F-4D97-AF65-F5344CB8AC3E}">
        <p14:creationId xmlns:p14="http://schemas.microsoft.com/office/powerpoint/2010/main" val="39790913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أسباب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Round Diagonal Corner Rectangle 17">
            <a:extLst>
              <a:ext uri="{FF2B5EF4-FFF2-40B4-BE49-F238E27FC236}">
                <a16:creationId xmlns:a16="http://schemas.microsoft.com/office/drawing/2014/main" id="{5DC90654-52B0-88E8-44E4-75C94F21758A}"/>
              </a:ext>
            </a:extLst>
          </p:cNvPr>
          <p:cNvSpPr/>
          <p:nvPr/>
        </p:nvSpPr>
        <p:spPr>
          <a:xfrm>
            <a:off x="5340795" y="1996479"/>
            <a:ext cx="5788755"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وهناك نوعين من المسببات التي تستلزم التغيير وهي:</a:t>
            </a:r>
          </a:p>
        </p:txBody>
      </p:sp>
      <p:grpSp>
        <p:nvGrpSpPr>
          <p:cNvPr id="20" name="مجموعة 19">
            <a:extLst>
              <a:ext uri="{FF2B5EF4-FFF2-40B4-BE49-F238E27FC236}">
                <a16:creationId xmlns:a16="http://schemas.microsoft.com/office/drawing/2014/main" id="{E2CD5FFE-E6FD-94DB-7496-121EF18E971C}"/>
              </a:ext>
            </a:extLst>
          </p:cNvPr>
          <p:cNvGrpSpPr/>
          <p:nvPr/>
        </p:nvGrpSpPr>
        <p:grpSpPr>
          <a:xfrm>
            <a:off x="1097669" y="2748477"/>
            <a:ext cx="10058010" cy="2818558"/>
            <a:chOff x="1058094" y="3868409"/>
            <a:chExt cx="10058396" cy="2202346"/>
          </a:xfrm>
        </p:grpSpPr>
        <p:sp>
          <p:nvSpPr>
            <p:cNvPr id="21" name="Rectangle 6">
              <a:extLst>
                <a:ext uri="{FF2B5EF4-FFF2-40B4-BE49-F238E27FC236}">
                  <a16:creationId xmlns:a16="http://schemas.microsoft.com/office/drawing/2014/main" id="{C63EA879-4683-C602-D235-4F9BD411A182}"/>
                </a:ext>
              </a:extLst>
            </p:cNvPr>
            <p:cNvSpPr>
              <a:spLocks noChangeArrowheads="1"/>
            </p:cNvSpPr>
            <p:nvPr/>
          </p:nvSpPr>
          <p:spPr bwMode="auto">
            <a:xfrm flipH="1">
              <a:off x="6152607" y="3868409"/>
              <a:ext cx="4963883" cy="2202346"/>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22" name="Rectangle 105">
              <a:extLst>
                <a:ext uri="{FF2B5EF4-FFF2-40B4-BE49-F238E27FC236}">
                  <a16:creationId xmlns:a16="http://schemas.microsoft.com/office/drawing/2014/main" id="{5D3C6996-996A-E178-DC6C-0DC67DE91DB5}"/>
                </a:ext>
              </a:extLst>
            </p:cNvPr>
            <p:cNvSpPr/>
            <p:nvPr/>
          </p:nvSpPr>
          <p:spPr>
            <a:xfrm flipH="1">
              <a:off x="6152609" y="3929355"/>
              <a:ext cx="4937752" cy="2101203"/>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lnSpc>
                  <a:spcPct val="150000"/>
                </a:lnSpc>
                <a:defRPr lang="en-US"/>
              </a:pPr>
              <a:r>
                <a:rPr lang="ar-SA" sz="1600" b="1" u="sng" dirty="0">
                  <a:solidFill>
                    <a:srgbClr val="F07B22"/>
                  </a:solidFill>
                  <a:latin typeface="Alexandria" pitchFamily="2" charset="-78"/>
                  <a:cs typeface="Alexandria" pitchFamily="2" charset="-78"/>
                </a:rPr>
                <a:t>القوى والمسببات الداخلية </a:t>
              </a:r>
            </a:p>
            <a:p>
              <a:pPr algn="justLow" rtl="1">
                <a:lnSpc>
                  <a:spcPct val="150000"/>
                </a:lnSpc>
                <a:defRPr lang="en-US"/>
              </a:pPr>
              <a:r>
                <a:rPr lang="ar-SA" sz="1600" dirty="0">
                  <a:solidFill>
                    <a:schemeClr val="tx1"/>
                  </a:solidFill>
                  <a:latin typeface="Alexandria" pitchFamily="2" charset="-78"/>
                  <a:cs typeface="Alexandria" pitchFamily="2" charset="-78"/>
                </a:rPr>
                <a:t>وهي القوى والمسببات الناشئة من </a:t>
              </a:r>
              <a:r>
                <a:rPr lang="ar-SA" sz="1600" dirty="0">
                  <a:solidFill>
                    <a:srgbClr val="00B0F0"/>
                  </a:solidFill>
                  <a:latin typeface="Alexandria" pitchFamily="2" charset="-78"/>
                  <a:cs typeface="Alexandria" pitchFamily="2" charset="-78"/>
                </a:rPr>
                <a:t>داخل المنظمة</a:t>
              </a:r>
            </a:p>
            <a:p>
              <a:pPr algn="justLow" rtl="1">
                <a:lnSpc>
                  <a:spcPct val="150000"/>
                </a:lnSpc>
                <a:defRPr lang="en-US"/>
              </a:pPr>
              <a:r>
                <a:rPr lang="ar-SA" sz="1600" dirty="0">
                  <a:solidFill>
                    <a:schemeClr val="tx1"/>
                  </a:solidFill>
                  <a:latin typeface="Alexandria" pitchFamily="2" charset="-78"/>
                  <a:cs typeface="Alexandria" pitchFamily="2" charset="-78"/>
                </a:rPr>
                <a:t>بسبب عمليات المنظمة والعاملين فيها وغيرها، وتعزى القوى الداخلية للتغيير إلى عنصرين هما:</a:t>
              </a:r>
            </a:p>
            <a:p>
              <a:pPr marL="342900" indent="-342900" algn="justLow" rtl="1">
                <a:lnSpc>
                  <a:spcPct val="150000"/>
                </a:lnSpc>
                <a:buFont typeface="+mj-lt"/>
                <a:buAutoNum type="arabicPeriod"/>
                <a:defRPr lang="en-US"/>
              </a:pPr>
              <a:r>
                <a:rPr lang="ar-SA" sz="1600" dirty="0">
                  <a:solidFill>
                    <a:schemeClr val="tx1"/>
                  </a:solidFill>
                  <a:latin typeface="Alexandria" pitchFamily="2" charset="-78"/>
                  <a:cs typeface="Alexandria" pitchFamily="2" charset="-78"/>
                </a:rPr>
                <a:t>العمليات (مثل: اتخاذ القرارات والاتصالات).</a:t>
              </a:r>
            </a:p>
            <a:p>
              <a:pPr marL="342900" indent="-342900" algn="justLow" rtl="1">
                <a:lnSpc>
                  <a:spcPct val="150000"/>
                </a:lnSpc>
                <a:buFont typeface="+mj-lt"/>
                <a:buAutoNum type="arabicPeriod"/>
                <a:defRPr lang="en-US"/>
              </a:pPr>
              <a:r>
                <a:rPr lang="ar-SA" sz="1600" dirty="0">
                  <a:solidFill>
                    <a:schemeClr val="tx1"/>
                  </a:solidFill>
                  <a:latin typeface="Alexandria" pitchFamily="2" charset="-78"/>
                  <a:cs typeface="Alexandria" pitchFamily="2" charset="-78"/>
                </a:rPr>
                <a:t>العاملين (مثل: تدني المعنويات وازدياد نسبة الدوران الوظيفي).</a:t>
              </a:r>
            </a:p>
          </p:txBody>
        </p:sp>
        <p:sp>
          <p:nvSpPr>
            <p:cNvPr id="23" name="Rectangle 6">
              <a:extLst>
                <a:ext uri="{FF2B5EF4-FFF2-40B4-BE49-F238E27FC236}">
                  <a16:creationId xmlns:a16="http://schemas.microsoft.com/office/drawing/2014/main" id="{11A702C3-A70A-8EA7-0350-846D0F92CA1F}"/>
                </a:ext>
              </a:extLst>
            </p:cNvPr>
            <p:cNvSpPr>
              <a:spLocks noChangeArrowheads="1"/>
            </p:cNvSpPr>
            <p:nvPr/>
          </p:nvSpPr>
          <p:spPr bwMode="auto">
            <a:xfrm flipH="1">
              <a:off x="1058094" y="3868409"/>
              <a:ext cx="4963883" cy="2202346"/>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24" name="Rectangle 105">
              <a:extLst>
                <a:ext uri="{FF2B5EF4-FFF2-40B4-BE49-F238E27FC236}">
                  <a16:creationId xmlns:a16="http://schemas.microsoft.com/office/drawing/2014/main" id="{71A86E27-63BB-E4CC-3081-F7CF80842D27}"/>
                </a:ext>
              </a:extLst>
            </p:cNvPr>
            <p:cNvSpPr/>
            <p:nvPr/>
          </p:nvSpPr>
          <p:spPr>
            <a:xfrm flipH="1">
              <a:off x="1097280" y="3955481"/>
              <a:ext cx="4963885" cy="2101202"/>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lnSpc>
                  <a:spcPct val="150000"/>
                </a:lnSpc>
                <a:defRPr lang="en-US"/>
              </a:pPr>
              <a:r>
                <a:rPr lang="ar-SA" sz="1600" b="1" u="sng" dirty="0">
                  <a:solidFill>
                    <a:srgbClr val="F07B22"/>
                  </a:solidFill>
                  <a:latin typeface="Alexandria" pitchFamily="2" charset="-78"/>
                  <a:cs typeface="Alexandria" pitchFamily="2" charset="-78"/>
                </a:rPr>
                <a:t>القوى والمسببات الخارجية</a:t>
              </a:r>
            </a:p>
            <a:p>
              <a:pPr algn="justLow" rtl="1">
                <a:lnSpc>
                  <a:spcPct val="150000"/>
                </a:lnSpc>
                <a:defRPr lang="en-US"/>
              </a:pPr>
              <a:r>
                <a:rPr lang="ar-SA" sz="1600" dirty="0">
                  <a:solidFill>
                    <a:schemeClr val="tx1"/>
                  </a:solidFill>
                  <a:latin typeface="Alexandria" pitchFamily="2" charset="-78"/>
                  <a:cs typeface="Alexandria" pitchFamily="2" charset="-78"/>
                </a:rPr>
                <a:t>إن القوى والمسببات الناشئة من </a:t>
              </a:r>
              <a:r>
                <a:rPr lang="ar-SA" sz="1600" dirty="0">
                  <a:solidFill>
                    <a:srgbClr val="00B0F0"/>
                  </a:solidFill>
                  <a:latin typeface="Alexandria" pitchFamily="2" charset="-78"/>
                  <a:cs typeface="Alexandria" pitchFamily="2" charset="-78"/>
                </a:rPr>
                <a:t>خارج المنظمة</a:t>
              </a:r>
              <a:r>
                <a:rPr lang="ar-SA" sz="1600" dirty="0">
                  <a:solidFill>
                    <a:schemeClr val="tx1"/>
                  </a:solidFill>
                  <a:latin typeface="Alexandria" pitchFamily="2" charset="-78"/>
                  <a:cs typeface="Alexandria" pitchFamily="2" charset="-78"/>
                </a:rPr>
                <a:t> تلعب دورًا أكبر بكثير من القوى الداخلية فيما يتعلق بالتغيير، ومن المؤكد أن القوى والمسببات الخارجية هي الدافع والباعث الرئيسي لهذا التغيير، وذلك أمر طبيعي نظرًا للتغييرات المتسارعة والكبيرة في المتغيرات البيئية الخارجية للمنظمات.</a:t>
              </a:r>
            </a:p>
          </p:txBody>
        </p:sp>
      </p:grpSp>
    </p:spTree>
    <p:extLst>
      <p:ext uri="{BB962C8B-B14F-4D97-AF65-F5344CB8AC3E}">
        <p14:creationId xmlns:p14="http://schemas.microsoft.com/office/powerpoint/2010/main" val="11424324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أهداف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35" name="مجموعة 34">
            <a:extLst>
              <a:ext uri="{FF2B5EF4-FFF2-40B4-BE49-F238E27FC236}">
                <a16:creationId xmlns:a16="http://schemas.microsoft.com/office/drawing/2014/main" id="{8950E367-DFEE-1D2B-9824-3E60BB2EAAB1}"/>
              </a:ext>
            </a:extLst>
          </p:cNvPr>
          <p:cNvGrpSpPr/>
          <p:nvPr/>
        </p:nvGrpSpPr>
        <p:grpSpPr>
          <a:xfrm>
            <a:off x="700852" y="2785222"/>
            <a:ext cx="10650770" cy="2866028"/>
            <a:chOff x="700852" y="2366182"/>
            <a:chExt cx="10650770" cy="3285067"/>
          </a:xfrm>
        </p:grpSpPr>
        <p:pic>
          <p:nvPicPr>
            <p:cNvPr id="13" name="صورة 12">
              <a:extLst>
                <a:ext uri="{FF2B5EF4-FFF2-40B4-BE49-F238E27FC236}">
                  <a16:creationId xmlns:a16="http://schemas.microsoft.com/office/drawing/2014/main" id="{48F3A51E-3C1C-4379-16EB-31AA9CE1023B}"/>
                </a:ext>
              </a:extLst>
            </p:cNvPr>
            <p:cNvPicPr>
              <a:picLocks noChangeAspect="1"/>
            </p:cNvPicPr>
            <p:nvPr/>
          </p:nvPicPr>
          <p:blipFill>
            <a:blip r:embed="rId3"/>
            <a:stretch>
              <a:fillRect/>
            </a:stretch>
          </p:blipFill>
          <p:spPr>
            <a:xfrm>
              <a:off x="720237" y="3624894"/>
              <a:ext cx="10330938" cy="767644"/>
            </a:xfrm>
            <a:prstGeom prst="rect">
              <a:avLst/>
            </a:prstGeom>
          </p:spPr>
        </p:pic>
        <p:pic>
          <p:nvPicPr>
            <p:cNvPr id="14" name="صورة 13">
              <a:extLst>
                <a:ext uri="{FF2B5EF4-FFF2-40B4-BE49-F238E27FC236}">
                  <a16:creationId xmlns:a16="http://schemas.microsoft.com/office/drawing/2014/main" id="{5A0E67DB-F62D-64A3-31AF-8A6FBFF69EB9}"/>
                </a:ext>
              </a:extLst>
            </p:cNvPr>
            <p:cNvPicPr>
              <a:picLocks noChangeAspect="1"/>
            </p:cNvPicPr>
            <p:nvPr/>
          </p:nvPicPr>
          <p:blipFill>
            <a:blip r:embed="rId4"/>
            <a:stretch>
              <a:fillRect/>
            </a:stretch>
          </p:blipFill>
          <p:spPr>
            <a:xfrm>
              <a:off x="11075754" y="2366182"/>
              <a:ext cx="275868" cy="3285067"/>
            </a:xfrm>
            <a:prstGeom prst="rect">
              <a:avLst/>
            </a:prstGeom>
          </p:spPr>
        </p:pic>
        <p:pic>
          <p:nvPicPr>
            <p:cNvPr id="18" name="صورة 17">
              <a:extLst>
                <a:ext uri="{FF2B5EF4-FFF2-40B4-BE49-F238E27FC236}">
                  <a16:creationId xmlns:a16="http://schemas.microsoft.com/office/drawing/2014/main" id="{431C6746-E81C-FCB8-2444-0D15BC2D01C2}"/>
                </a:ext>
              </a:extLst>
            </p:cNvPr>
            <p:cNvPicPr>
              <a:picLocks noChangeAspect="1"/>
            </p:cNvPicPr>
            <p:nvPr/>
          </p:nvPicPr>
          <p:blipFill>
            <a:blip r:embed="rId5"/>
            <a:stretch>
              <a:fillRect/>
            </a:stretch>
          </p:blipFill>
          <p:spPr>
            <a:xfrm>
              <a:off x="9797143" y="3455559"/>
              <a:ext cx="473322" cy="1106311"/>
            </a:xfrm>
            <a:prstGeom prst="rect">
              <a:avLst/>
            </a:prstGeom>
          </p:spPr>
        </p:pic>
        <p:pic>
          <p:nvPicPr>
            <p:cNvPr id="19" name="صورة 18">
              <a:extLst>
                <a:ext uri="{FF2B5EF4-FFF2-40B4-BE49-F238E27FC236}">
                  <a16:creationId xmlns:a16="http://schemas.microsoft.com/office/drawing/2014/main" id="{B034849D-FAB3-AB7D-B210-F9ED5BACCE77}"/>
                </a:ext>
              </a:extLst>
            </p:cNvPr>
            <p:cNvPicPr>
              <a:picLocks noChangeAspect="1"/>
            </p:cNvPicPr>
            <p:nvPr/>
          </p:nvPicPr>
          <p:blipFill>
            <a:blip r:embed="rId5"/>
            <a:stretch>
              <a:fillRect/>
            </a:stretch>
          </p:blipFill>
          <p:spPr>
            <a:xfrm rot="10800000">
              <a:off x="8543111" y="3403307"/>
              <a:ext cx="473322" cy="1106311"/>
            </a:xfrm>
            <a:prstGeom prst="rect">
              <a:avLst/>
            </a:prstGeom>
          </p:spPr>
        </p:pic>
        <p:pic>
          <p:nvPicPr>
            <p:cNvPr id="20" name="صورة 19">
              <a:extLst>
                <a:ext uri="{FF2B5EF4-FFF2-40B4-BE49-F238E27FC236}">
                  <a16:creationId xmlns:a16="http://schemas.microsoft.com/office/drawing/2014/main" id="{DAA57311-7C02-7F7A-45C3-B71778D0C8B5}"/>
                </a:ext>
              </a:extLst>
            </p:cNvPr>
            <p:cNvPicPr>
              <a:picLocks noChangeAspect="1"/>
            </p:cNvPicPr>
            <p:nvPr/>
          </p:nvPicPr>
          <p:blipFill>
            <a:blip r:embed="rId5"/>
            <a:stretch>
              <a:fillRect/>
            </a:stretch>
          </p:blipFill>
          <p:spPr>
            <a:xfrm>
              <a:off x="7313829" y="3425077"/>
              <a:ext cx="473322" cy="1106311"/>
            </a:xfrm>
            <a:prstGeom prst="rect">
              <a:avLst/>
            </a:prstGeom>
          </p:spPr>
        </p:pic>
        <p:pic>
          <p:nvPicPr>
            <p:cNvPr id="21" name="صورة 20">
              <a:extLst>
                <a:ext uri="{FF2B5EF4-FFF2-40B4-BE49-F238E27FC236}">
                  <a16:creationId xmlns:a16="http://schemas.microsoft.com/office/drawing/2014/main" id="{4B1D0115-6614-FD03-4ECD-D88550DAE1EE}"/>
                </a:ext>
              </a:extLst>
            </p:cNvPr>
            <p:cNvPicPr>
              <a:picLocks noChangeAspect="1"/>
            </p:cNvPicPr>
            <p:nvPr/>
          </p:nvPicPr>
          <p:blipFill>
            <a:blip r:embed="rId5"/>
            <a:stretch>
              <a:fillRect/>
            </a:stretch>
          </p:blipFill>
          <p:spPr>
            <a:xfrm rot="10800000">
              <a:off x="6065295" y="3372825"/>
              <a:ext cx="473322" cy="1106311"/>
            </a:xfrm>
            <a:prstGeom prst="rect">
              <a:avLst/>
            </a:prstGeom>
          </p:spPr>
        </p:pic>
        <p:pic>
          <p:nvPicPr>
            <p:cNvPr id="22" name="صورة 21">
              <a:extLst>
                <a:ext uri="{FF2B5EF4-FFF2-40B4-BE49-F238E27FC236}">
                  <a16:creationId xmlns:a16="http://schemas.microsoft.com/office/drawing/2014/main" id="{980D4064-0BD1-56B6-2826-64DCC3130C92}"/>
                </a:ext>
              </a:extLst>
            </p:cNvPr>
            <p:cNvPicPr>
              <a:picLocks noChangeAspect="1"/>
            </p:cNvPicPr>
            <p:nvPr/>
          </p:nvPicPr>
          <p:blipFill>
            <a:blip r:embed="rId5"/>
            <a:stretch>
              <a:fillRect/>
            </a:stretch>
          </p:blipFill>
          <p:spPr>
            <a:xfrm>
              <a:off x="4816760" y="3475313"/>
              <a:ext cx="473322" cy="1106311"/>
            </a:xfrm>
            <a:prstGeom prst="rect">
              <a:avLst/>
            </a:prstGeom>
          </p:spPr>
        </p:pic>
        <p:pic>
          <p:nvPicPr>
            <p:cNvPr id="23" name="صورة 22">
              <a:extLst>
                <a:ext uri="{FF2B5EF4-FFF2-40B4-BE49-F238E27FC236}">
                  <a16:creationId xmlns:a16="http://schemas.microsoft.com/office/drawing/2014/main" id="{F85EBBD7-4E4F-3C07-A223-B3471D9B501E}"/>
                </a:ext>
              </a:extLst>
            </p:cNvPr>
            <p:cNvPicPr>
              <a:picLocks noChangeAspect="1"/>
            </p:cNvPicPr>
            <p:nvPr/>
          </p:nvPicPr>
          <p:blipFill>
            <a:blip r:embed="rId5"/>
            <a:stretch>
              <a:fillRect/>
            </a:stretch>
          </p:blipFill>
          <p:spPr>
            <a:xfrm rot="10800000">
              <a:off x="3568225" y="3423061"/>
              <a:ext cx="473322" cy="1106311"/>
            </a:xfrm>
            <a:prstGeom prst="rect">
              <a:avLst/>
            </a:prstGeom>
          </p:spPr>
        </p:pic>
        <p:pic>
          <p:nvPicPr>
            <p:cNvPr id="24" name="صورة 23">
              <a:extLst>
                <a:ext uri="{FF2B5EF4-FFF2-40B4-BE49-F238E27FC236}">
                  <a16:creationId xmlns:a16="http://schemas.microsoft.com/office/drawing/2014/main" id="{2A79C5B6-2380-B3B5-B47C-B5ED94B5BB86}"/>
                </a:ext>
              </a:extLst>
            </p:cNvPr>
            <p:cNvPicPr>
              <a:picLocks noChangeAspect="1"/>
            </p:cNvPicPr>
            <p:nvPr/>
          </p:nvPicPr>
          <p:blipFill>
            <a:blip r:embed="rId5"/>
            <a:stretch>
              <a:fillRect/>
            </a:stretch>
          </p:blipFill>
          <p:spPr>
            <a:xfrm>
              <a:off x="2346765" y="3444831"/>
              <a:ext cx="473322" cy="1106311"/>
            </a:xfrm>
            <a:prstGeom prst="rect">
              <a:avLst/>
            </a:prstGeom>
          </p:spPr>
        </p:pic>
        <p:pic>
          <p:nvPicPr>
            <p:cNvPr id="25" name="صورة 24">
              <a:extLst>
                <a:ext uri="{FF2B5EF4-FFF2-40B4-BE49-F238E27FC236}">
                  <a16:creationId xmlns:a16="http://schemas.microsoft.com/office/drawing/2014/main" id="{BD2416EB-3164-F454-E209-A814565ED932}"/>
                </a:ext>
              </a:extLst>
            </p:cNvPr>
            <p:cNvPicPr>
              <a:picLocks noChangeAspect="1"/>
            </p:cNvPicPr>
            <p:nvPr/>
          </p:nvPicPr>
          <p:blipFill>
            <a:blip r:embed="rId5"/>
            <a:stretch>
              <a:fillRect/>
            </a:stretch>
          </p:blipFill>
          <p:spPr>
            <a:xfrm rot="10800000">
              <a:off x="1120577" y="3374210"/>
              <a:ext cx="473322" cy="1106311"/>
            </a:xfrm>
            <a:prstGeom prst="rect">
              <a:avLst/>
            </a:prstGeom>
          </p:spPr>
        </p:pic>
        <p:sp>
          <p:nvSpPr>
            <p:cNvPr id="26" name="Text 29">
              <a:extLst>
                <a:ext uri="{FF2B5EF4-FFF2-40B4-BE49-F238E27FC236}">
                  <a16:creationId xmlns:a16="http://schemas.microsoft.com/office/drawing/2014/main" id="{9053DE7E-3388-25EB-6345-B8FF4E00B108}"/>
                </a:ext>
              </a:extLst>
            </p:cNvPr>
            <p:cNvSpPr/>
            <p:nvPr/>
          </p:nvSpPr>
          <p:spPr>
            <a:xfrm>
              <a:off x="9120872" y="2370778"/>
              <a:ext cx="1825863" cy="961415"/>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rgbClr val="00B0F0"/>
                  </a:solidFill>
                  <a:effectLst/>
                  <a:uLnTx/>
                  <a:uFillTx/>
                  <a:latin typeface="Alexandria" pitchFamily="2" charset="-78"/>
                  <a:cs typeface="Alexandria" pitchFamily="2" charset="-78"/>
                </a:rPr>
                <a:t>رسالة المنظمة</a:t>
              </a:r>
              <a:r>
                <a:rPr kumimoji="0" lang="ar-SA" sz="1400" b="0" i="0" u="none" strike="noStrike" kern="1200" cap="none" spc="0" normalizeH="0" baseline="0" noProof="0" dirty="0">
                  <a:ln>
                    <a:noFill/>
                  </a:ln>
                  <a:solidFill>
                    <a:srgbClr val="00B0F0"/>
                  </a:solidFill>
                  <a:effectLst/>
                  <a:uLnTx/>
                  <a:uFillTx/>
                  <a:latin typeface="Alexandria" pitchFamily="2" charset="-78"/>
                  <a:cs typeface="Alexandria" pitchFamily="2" charset="-78"/>
                </a:rPr>
                <a:t>:</a:t>
              </a:r>
              <a:endParaRPr lang="ar-SA" sz="1400" dirty="0">
                <a:solidFill>
                  <a:srgbClr val="00B0F0"/>
                </a:solidFill>
                <a:latin typeface="Alexandria" pitchFamily="2" charset="-78"/>
                <a:cs typeface="Alexandria" pitchFamily="2" charset="-78"/>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توضيح أو خلق رسالة المنظمة وأهدافها</a:t>
              </a:r>
            </a:p>
          </p:txBody>
        </p:sp>
        <p:sp>
          <p:nvSpPr>
            <p:cNvPr id="27" name="Text 29">
              <a:extLst>
                <a:ext uri="{FF2B5EF4-FFF2-40B4-BE49-F238E27FC236}">
                  <a16:creationId xmlns:a16="http://schemas.microsoft.com/office/drawing/2014/main" id="{01994C73-CEFB-6EE2-E4F2-BF44911491AC}"/>
                </a:ext>
              </a:extLst>
            </p:cNvPr>
            <p:cNvSpPr/>
            <p:nvPr/>
          </p:nvSpPr>
          <p:spPr>
            <a:xfrm>
              <a:off x="6359875" y="2369742"/>
              <a:ext cx="2210682" cy="961415"/>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rgbClr val="00B0F0"/>
                  </a:solidFill>
                  <a:effectLst/>
                  <a:uLnTx/>
                  <a:uFillTx/>
                  <a:latin typeface="Alexandria" pitchFamily="2" charset="-78"/>
                  <a:cs typeface="Alexandria" pitchFamily="2" charset="-78"/>
                </a:rPr>
                <a:t>الهيكل:</a:t>
              </a: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تحديث تصميم المنظمة وآليات التنسيق</a:t>
              </a:r>
            </a:p>
          </p:txBody>
        </p:sp>
        <p:sp>
          <p:nvSpPr>
            <p:cNvPr id="29" name="Text 29">
              <a:extLst>
                <a:ext uri="{FF2B5EF4-FFF2-40B4-BE49-F238E27FC236}">
                  <a16:creationId xmlns:a16="http://schemas.microsoft.com/office/drawing/2014/main" id="{66FB80BF-8DE8-36F5-3124-4E839FFEF603}"/>
                </a:ext>
              </a:extLst>
            </p:cNvPr>
            <p:cNvSpPr/>
            <p:nvPr/>
          </p:nvSpPr>
          <p:spPr>
            <a:xfrm>
              <a:off x="3857457" y="2382805"/>
              <a:ext cx="2210681" cy="961415"/>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rgbClr val="00B0F0"/>
                  </a:solidFill>
                  <a:effectLst/>
                  <a:uLnTx/>
                  <a:uFillTx/>
                  <a:latin typeface="Alexandria" pitchFamily="2" charset="-78"/>
                  <a:cs typeface="Alexandria" pitchFamily="2" charset="-78"/>
                </a:rPr>
                <a:t>أهداف ومعايير الأداء</a:t>
              </a:r>
              <a:endParaRPr lang="ar-SA" sz="1400" dirty="0">
                <a:solidFill>
                  <a:srgbClr val="00B0F0"/>
                </a:solidFill>
                <a:latin typeface="Alexandria" pitchFamily="2" charset="-78"/>
                <a:cs typeface="Alexandria" pitchFamily="2" charset="-78"/>
              </a:endParaRP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وضع أهداف جديدة للأداء أو تعديل الحالية منها</a:t>
              </a:r>
            </a:p>
          </p:txBody>
        </p:sp>
        <p:sp>
          <p:nvSpPr>
            <p:cNvPr id="30" name="Text 29">
              <a:extLst>
                <a:ext uri="{FF2B5EF4-FFF2-40B4-BE49-F238E27FC236}">
                  <a16:creationId xmlns:a16="http://schemas.microsoft.com/office/drawing/2014/main" id="{ECEEB7B4-6CC4-E1BE-11AC-AAD4294655DC}"/>
                </a:ext>
              </a:extLst>
            </p:cNvPr>
            <p:cNvSpPr/>
            <p:nvPr/>
          </p:nvSpPr>
          <p:spPr>
            <a:xfrm>
              <a:off x="1739857" y="2377912"/>
              <a:ext cx="1825863" cy="961415"/>
            </a:xfrm>
            <a:prstGeom prst="rect">
              <a:avLst/>
            </a:prstGeom>
            <a:noFill/>
            <a:ln/>
          </p:spPr>
          <p:txBody>
            <a:bodyPr wrap="square" rtlCol="0" anchor="t"/>
            <a:lstStyle/>
            <a:p>
              <a:pPr lvl="0" algn="ctr">
                <a:defRPr lang="en-US"/>
              </a:pPr>
              <a:r>
                <a:rPr lang="ar-SA" sz="1400" dirty="0">
                  <a:solidFill>
                    <a:srgbClr val="00B0F0"/>
                  </a:solidFill>
                  <a:latin typeface="Alexandria" pitchFamily="2" charset="-78"/>
                  <a:cs typeface="Alexandria" pitchFamily="2" charset="-78"/>
                </a:rPr>
                <a:t>الثقافة:</a:t>
              </a:r>
            </a:p>
            <a:p>
              <a:pPr lvl="0" algn="justLow">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خلق المعتقدات والقيم الرئيسية</a:t>
              </a:r>
            </a:p>
          </p:txBody>
        </p:sp>
        <p:sp>
          <p:nvSpPr>
            <p:cNvPr id="31" name="Text 29">
              <a:extLst>
                <a:ext uri="{FF2B5EF4-FFF2-40B4-BE49-F238E27FC236}">
                  <a16:creationId xmlns:a16="http://schemas.microsoft.com/office/drawing/2014/main" id="{8FDC54C8-463C-2FCB-7A7E-09C00CA0E275}"/>
                </a:ext>
              </a:extLst>
            </p:cNvPr>
            <p:cNvSpPr/>
            <p:nvPr/>
          </p:nvSpPr>
          <p:spPr>
            <a:xfrm>
              <a:off x="7852987" y="4640456"/>
              <a:ext cx="1825863" cy="961415"/>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rgbClr val="00B0F0"/>
                  </a:solidFill>
                  <a:effectLst/>
                  <a:uLnTx/>
                  <a:uFillTx/>
                  <a:latin typeface="Alexandria" pitchFamily="2" charset="-78"/>
                  <a:cs typeface="Alexandria" pitchFamily="2" charset="-78"/>
                </a:rPr>
                <a:t>الإستراتيجية:</a:t>
              </a: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خلق الخطط الإستراتيجية والتشغيلية</a:t>
              </a:r>
            </a:p>
          </p:txBody>
        </p:sp>
        <p:sp>
          <p:nvSpPr>
            <p:cNvPr id="32" name="Text 29">
              <a:extLst>
                <a:ext uri="{FF2B5EF4-FFF2-40B4-BE49-F238E27FC236}">
                  <a16:creationId xmlns:a16="http://schemas.microsoft.com/office/drawing/2014/main" id="{8E679ED6-0E2E-3329-B42C-07AA377C2D88}"/>
                </a:ext>
              </a:extLst>
            </p:cNvPr>
            <p:cNvSpPr/>
            <p:nvPr/>
          </p:nvSpPr>
          <p:spPr>
            <a:xfrm>
              <a:off x="5291295" y="4623828"/>
              <a:ext cx="1994214" cy="961415"/>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rgbClr val="00B0F0"/>
                  </a:solidFill>
                  <a:effectLst/>
                  <a:uLnTx/>
                  <a:uFillTx/>
                  <a:latin typeface="Alexandria" pitchFamily="2" charset="-78"/>
                  <a:cs typeface="Alexandria" pitchFamily="2" charset="-78"/>
                </a:rPr>
                <a:t>الأفراد</a:t>
              </a:r>
              <a:r>
                <a:rPr lang="ar-SA" sz="1400" dirty="0">
                  <a:solidFill>
                    <a:srgbClr val="00B0F0"/>
                  </a:solidFill>
                  <a:latin typeface="Alexandria" pitchFamily="2" charset="-78"/>
                  <a:cs typeface="Alexandria" pitchFamily="2" charset="-78"/>
                </a:rPr>
                <a:t>:</a:t>
              </a: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لتغيير الاتجاهات والتوقعات والمدركات والسلوك</a:t>
              </a:r>
            </a:p>
          </p:txBody>
        </p:sp>
        <p:sp>
          <p:nvSpPr>
            <p:cNvPr id="33" name="Text 29">
              <a:extLst>
                <a:ext uri="{FF2B5EF4-FFF2-40B4-BE49-F238E27FC236}">
                  <a16:creationId xmlns:a16="http://schemas.microsoft.com/office/drawing/2014/main" id="{40948FE0-1EC6-AA37-8635-5C054D851AB3}"/>
                </a:ext>
              </a:extLst>
            </p:cNvPr>
            <p:cNvSpPr/>
            <p:nvPr/>
          </p:nvSpPr>
          <p:spPr>
            <a:xfrm>
              <a:off x="2820088" y="4623828"/>
              <a:ext cx="2008028" cy="961415"/>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rgbClr val="00B0F0"/>
                  </a:solidFill>
                  <a:effectLst/>
                  <a:uLnTx/>
                  <a:uFillTx/>
                  <a:latin typeface="Alexandria" pitchFamily="2" charset="-78"/>
                  <a:cs typeface="Alexandria" pitchFamily="2" charset="-78"/>
                </a:rPr>
                <a:t>التكنولوجيا:</a:t>
              </a: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تحسين المعدات والتسهيلات، وتحسين تدفقات العمل</a:t>
              </a:r>
            </a:p>
          </p:txBody>
        </p:sp>
        <p:sp>
          <p:nvSpPr>
            <p:cNvPr id="34" name="Text 29">
              <a:extLst>
                <a:ext uri="{FF2B5EF4-FFF2-40B4-BE49-F238E27FC236}">
                  <a16:creationId xmlns:a16="http://schemas.microsoft.com/office/drawing/2014/main" id="{1ECA36CF-36E2-EAF3-785D-E04443D2A195}"/>
                </a:ext>
              </a:extLst>
            </p:cNvPr>
            <p:cNvSpPr/>
            <p:nvPr/>
          </p:nvSpPr>
          <p:spPr>
            <a:xfrm>
              <a:off x="700852" y="4604299"/>
              <a:ext cx="1812298" cy="961415"/>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solidFill>
                    <a:srgbClr val="00B0F0"/>
                  </a:solidFill>
                  <a:effectLst/>
                  <a:uLnTx/>
                  <a:uFillTx/>
                  <a:latin typeface="Alexandria" pitchFamily="2" charset="-78"/>
                  <a:cs typeface="Alexandria" pitchFamily="2" charset="-78"/>
                </a:rPr>
                <a:t>تصميم الوظائف:</a:t>
              </a:r>
            </a:p>
            <a:p>
              <a:pPr marL="0" marR="0" lvl="0" indent="0" algn="justLow" defTabSz="914400" rtl="1" eaLnBrk="1" fontAlgn="auto" latinLnBrk="0" hangingPunct="1">
                <a:lnSpc>
                  <a:spcPct val="100000"/>
                </a:lnSpc>
                <a:spcBef>
                  <a:spcPts val="0"/>
                </a:spcBef>
                <a:spcAft>
                  <a:spcPts val="0"/>
                </a:spcAft>
                <a:buClrTx/>
                <a:buSzTx/>
                <a:buFontTx/>
                <a:buNone/>
                <a:tabLst/>
                <a:defRPr lang="en-US"/>
              </a:pPr>
              <a:r>
                <a:rPr kumimoji="0" lang="ar-SA" sz="1400" b="0" i="0" u="none" strike="noStrike" kern="1200" cap="none" spc="0" normalizeH="0" baseline="0" noProof="0" dirty="0">
                  <a:ln>
                    <a:noFill/>
                  </a:ln>
                  <a:effectLst/>
                  <a:uLnTx/>
                  <a:uFillTx/>
                  <a:latin typeface="Alexandria" pitchFamily="2" charset="-78"/>
                  <a:cs typeface="Alexandria" pitchFamily="2" charset="-78"/>
                </a:rPr>
                <a:t>تحديث تصاميم وظائف الأفراد والجماعات</a:t>
              </a:r>
            </a:p>
          </p:txBody>
        </p:sp>
      </p:grpSp>
      <p:sp>
        <p:nvSpPr>
          <p:cNvPr id="9" name="Round Diagonal Corner Rectangle 17">
            <a:extLst>
              <a:ext uri="{FF2B5EF4-FFF2-40B4-BE49-F238E27FC236}">
                <a16:creationId xmlns:a16="http://schemas.microsoft.com/office/drawing/2014/main" id="{FD137966-F0B9-93A9-BF76-BAC723994C2D}"/>
              </a:ext>
            </a:extLst>
          </p:cNvPr>
          <p:cNvSpPr/>
          <p:nvPr/>
        </p:nvSpPr>
        <p:spPr>
          <a:xfrm>
            <a:off x="3756611" y="1996479"/>
            <a:ext cx="7372939"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يمكن أن توجه أهداف التغيير نحو جوانب متعددة من عناصر المنظمة مثل:</a:t>
            </a:r>
          </a:p>
        </p:txBody>
      </p:sp>
    </p:spTree>
    <p:extLst>
      <p:ext uri="{BB962C8B-B14F-4D97-AF65-F5344CB8AC3E}">
        <p14:creationId xmlns:p14="http://schemas.microsoft.com/office/powerpoint/2010/main" val="12437682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مراحل عملية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50" name="مجموعة 49">
            <a:extLst>
              <a:ext uri="{FF2B5EF4-FFF2-40B4-BE49-F238E27FC236}">
                <a16:creationId xmlns:a16="http://schemas.microsoft.com/office/drawing/2014/main" id="{2BAE3A1E-77C4-1BBC-B0CF-56DA144A0625}"/>
              </a:ext>
            </a:extLst>
          </p:cNvPr>
          <p:cNvGrpSpPr/>
          <p:nvPr/>
        </p:nvGrpSpPr>
        <p:grpSpPr>
          <a:xfrm>
            <a:off x="833571" y="2314252"/>
            <a:ext cx="10596429" cy="3765977"/>
            <a:chOff x="870279" y="2185677"/>
            <a:chExt cx="10596429" cy="3765977"/>
          </a:xfrm>
        </p:grpSpPr>
        <p:pic>
          <p:nvPicPr>
            <p:cNvPr id="10" name="صورة 9">
              <a:extLst>
                <a:ext uri="{FF2B5EF4-FFF2-40B4-BE49-F238E27FC236}">
                  <a16:creationId xmlns:a16="http://schemas.microsoft.com/office/drawing/2014/main" id="{CF391AFE-6E7B-4350-3F0F-63A428FBD285}"/>
                </a:ext>
              </a:extLst>
            </p:cNvPr>
            <p:cNvPicPr>
              <a:picLocks noChangeAspect="1"/>
            </p:cNvPicPr>
            <p:nvPr/>
          </p:nvPicPr>
          <p:blipFill>
            <a:blip r:embed="rId3"/>
            <a:stretch>
              <a:fillRect/>
            </a:stretch>
          </p:blipFill>
          <p:spPr>
            <a:xfrm>
              <a:off x="911312" y="3379413"/>
              <a:ext cx="10259092" cy="1329344"/>
            </a:xfrm>
            <a:prstGeom prst="rect">
              <a:avLst/>
            </a:prstGeom>
          </p:spPr>
        </p:pic>
        <p:sp>
          <p:nvSpPr>
            <p:cNvPr id="11" name="Text 29">
              <a:extLst>
                <a:ext uri="{FF2B5EF4-FFF2-40B4-BE49-F238E27FC236}">
                  <a16:creationId xmlns:a16="http://schemas.microsoft.com/office/drawing/2014/main" id="{9502000F-6C82-C234-FDB5-F5438D6A51B4}"/>
                </a:ext>
              </a:extLst>
            </p:cNvPr>
            <p:cNvSpPr/>
            <p:nvPr/>
          </p:nvSpPr>
          <p:spPr>
            <a:xfrm>
              <a:off x="10483271" y="2215476"/>
              <a:ext cx="956574" cy="676735"/>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الشعور بالألم </a:t>
              </a:r>
            </a:p>
          </p:txBody>
        </p:sp>
        <p:sp>
          <p:nvSpPr>
            <p:cNvPr id="12" name="Text 29">
              <a:extLst>
                <a:ext uri="{FF2B5EF4-FFF2-40B4-BE49-F238E27FC236}">
                  <a16:creationId xmlns:a16="http://schemas.microsoft.com/office/drawing/2014/main" id="{8762B258-02C3-9BF7-0B92-2EC8BEA940AA}"/>
                </a:ext>
              </a:extLst>
            </p:cNvPr>
            <p:cNvSpPr/>
            <p:nvPr/>
          </p:nvSpPr>
          <p:spPr>
            <a:xfrm>
              <a:off x="10510134" y="4735384"/>
              <a:ext cx="956574" cy="1213830"/>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التنبؤ بالمشكلة أو الشعور بها </a:t>
              </a:r>
            </a:p>
          </p:txBody>
        </p:sp>
        <p:sp>
          <p:nvSpPr>
            <p:cNvPr id="15" name="Text 29">
              <a:extLst>
                <a:ext uri="{FF2B5EF4-FFF2-40B4-BE49-F238E27FC236}">
                  <a16:creationId xmlns:a16="http://schemas.microsoft.com/office/drawing/2014/main" id="{D362CE42-A144-C06A-CCFB-316975910369}"/>
                </a:ext>
              </a:extLst>
            </p:cNvPr>
            <p:cNvSpPr/>
            <p:nvPr/>
          </p:nvSpPr>
          <p:spPr>
            <a:xfrm>
              <a:off x="9564236" y="2219358"/>
              <a:ext cx="956574" cy="894722"/>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بروز قادة التغيير </a:t>
              </a:r>
            </a:p>
          </p:txBody>
        </p:sp>
        <p:sp>
          <p:nvSpPr>
            <p:cNvPr id="16" name="Text 29">
              <a:extLst>
                <a:ext uri="{FF2B5EF4-FFF2-40B4-BE49-F238E27FC236}">
                  <a16:creationId xmlns:a16="http://schemas.microsoft.com/office/drawing/2014/main" id="{7C76D094-81ED-7206-ABFD-9AC994CEEE90}"/>
                </a:ext>
              </a:extLst>
            </p:cNvPr>
            <p:cNvSpPr/>
            <p:nvPr/>
          </p:nvSpPr>
          <p:spPr>
            <a:xfrm>
              <a:off x="9564236" y="4737824"/>
              <a:ext cx="956574" cy="1213830"/>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تحديد فجوة الأداء</a:t>
              </a:r>
            </a:p>
          </p:txBody>
        </p:sp>
        <p:sp>
          <p:nvSpPr>
            <p:cNvPr id="17" name="Text 29">
              <a:extLst>
                <a:ext uri="{FF2B5EF4-FFF2-40B4-BE49-F238E27FC236}">
                  <a16:creationId xmlns:a16="http://schemas.microsoft.com/office/drawing/2014/main" id="{526BB340-57A9-E226-1BCD-6451689E1F92}"/>
                </a:ext>
              </a:extLst>
            </p:cNvPr>
            <p:cNvSpPr/>
            <p:nvPr/>
          </p:nvSpPr>
          <p:spPr>
            <a:xfrm>
              <a:off x="8645201" y="2219839"/>
              <a:ext cx="956574" cy="1000407"/>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دراسة المشكلة وتحليلها </a:t>
              </a:r>
            </a:p>
          </p:txBody>
        </p:sp>
        <p:sp>
          <p:nvSpPr>
            <p:cNvPr id="28" name="Text 29">
              <a:extLst>
                <a:ext uri="{FF2B5EF4-FFF2-40B4-BE49-F238E27FC236}">
                  <a16:creationId xmlns:a16="http://schemas.microsoft.com/office/drawing/2014/main" id="{7F671F77-D291-4BD4-FD68-0C8B29D89C93}"/>
                </a:ext>
              </a:extLst>
            </p:cNvPr>
            <p:cNvSpPr/>
            <p:nvPr/>
          </p:nvSpPr>
          <p:spPr>
            <a:xfrm>
              <a:off x="8624282" y="4725828"/>
              <a:ext cx="956574" cy="1213830"/>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تحديد أهداف التغيير</a:t>
              </a:r>
            </a:p>
          </p:txBody>
        </p:sp>
        <p:sp>
          <p:nvSpPr>
            <p:cNvPr id="36" name="Text 29">
              <a:extLst>
                <a:ext uri="{FF2B5EF4-FFF2-40B4-BE49-F238E27FC236}">
                  <a16:creationId xmlns:a16="http://schemas.microsoft.com/office/drawing/2014/main" id="{5130275F-E7D4-9252-CF86-06F3E2D4329D}"/>
                </a:ext>
              </a:extLst>
            </p:cNvPr>
            <p:cNvSpPr/>
            <p:nvPr/>
          </p:nvSpPr>
          <p:spPr>
            <a:xfrm>
              <a:off x="7564399" y="2215476"/>
              <a:ext cx="956574" cy="894722"/>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اقتراح مشروع التغيير</a:t>
              </a:r>
            </a:p>
          </p:txBody>
        </p:sp>
        <p:sp>
          <p:nvSpPr>
            <p:cNvPr id="37" name="Text 29">
              <a:extLst>
                <a:ext uri="{FF2B5EF4-FFF2-40B4-BE49-F238E27FC236}">
                  <a16:creationId xmlns:a16="http://schemas.microsoft.com/office/drawing/2014/main" id="{F4994592-27EA-4606-A9D8-0326829BAAA7}"/>
                </a:ext>
              </a:extLst>
            </p:cNvPr>
            <p:cNvSpPr/>
            <p:nvPr/>
          </p:nvSpPr>
          <p:spPr>
            <a:xfrm>
              <a:off x="7507429" y="4727072"/>
              <a:ext cx="956574" cy="746223"/>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المطالبة بالتغيير </a:t>
              </a:r>
            </a:p>
          </p:txBody>
        </p:sp>
        <p:sp>
          <p:nvSpPr>
            <p:cNvPr id="38" name="Text 29">
              <a:extLst>
                <a:ext uri="{FF2B5EF4-FFF2-40B4-BE49-F238E27FC236}">
                  <a16:creationId xmlns:a16="http://schemas.microsoft.com/office/drawing/2014/main" id="{63E0F466-08AC-08A1-69EF-AAD0F09C7DDE}"/>
                </a:ext>
              </a:extLst>
            </p:cNvPr>
            <p:cNvSpPr/>
            <p:nvPr/>
          </p:nvSpPr>
          <p:spPr>
            <a:xfrm>
              <a:off x="6404427" y="2185677"/>
              <a:ext cx="956574" cy="865532"/>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ظهور المؤيدين </a:t>
              </a:r>
            </a:p>
          </p:txBody>
        </p:sp>
        <p:sp>
          <p:nvSpPr>
            <p:cNvPr id="39" name="Text 29">
              <a:extLst>
                <a:ext uri="{FF2B5EF4-FFF2-40B4-BE49-F238E27FC236}">
                  <a16:creationId xmlns:a16="http://schemas.microsoft.com/office/drawing/2014/main" id="{291E9C16-CE5E-BF57-861D-EEBD0B1863C9}"/>
                </a:ext>
              </a:extLst>
            </p:cNvPr>
            <p:cNvSpPr/>
            <p:nvPr/>
          </p:nvSpPr>
          <p:spPr>
            <a:xfrm>
              <a:off x="6404427" y="4739377"/>
              <a:ext cx="956574" cy="902567"/>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بروز المقاومة</a:t>
              </a:r>
            </a:p>
          </p:txBody>
        </p:sp>
        <p:sp>
          <p:nvSpPr>
            <p:cNvPr id="40" name="Text 29">
              <a:extLst>
                <a:ext uri="{FF2B5EF4-FFF2-40B4-BE49-F238E27FC236}">
                  <a16:creationId xmlns:a16="http://schemas.microsoft.com/office/drawing/2014/main" id="{23832C04-A790-B2FC-B033-CD20340A4716}"/>
                </a:ext>
              </a:extLst>
            </p:cNvPr>
            <p:cNvSpPr/>
            <p:nvPr/>
          </p:nvSpPr>
          <p:spPr>
            <a:xfrm>
              <a:off x="5294500" y="2185677"/>
              <a:ext cx="956574" cy="1176780"/>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ترويض المقاومة أو القضاء عليها</a:t>
              </a:r>
            </a:p>
          </p:txBody>
        </p:sp>
        <p:sp>
          <p:nvSpPr>
            <p:cNvPr id="41" name="Text 29">
              <a:extLst>
                <a:ext uri="{FF2B5EF4-FFF2-40B4-BE49-F238E27FC236}">
                  <a16:creationId xmlns:a16="http://schemas.microsoft.com/office/drawing/2014/main" id="{1A6A3DE6-7B9A-CF8B-BDB7-DCA1AFEEC97A}"/>
                </a:ext>
              </a:extLst>
            </p:cNvPr>
            <p:cNvSpPr/>
            <p:nvPr/>
          </p:nvSpPr>
          <p:spPr>
            <a:xfrm>
              <a:off x="5294500" y="4739108"/>
              <a:ext cx="956574" cy="961347"/>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التبني الجماعي للتغيير</a:t>
              </a:r>
            </a:p>
          </p:txBody>
        </p:sp>
        <p:sp>
          <p:nvSpPr>
            <p:cNvPr id="42" name="Text 29">
              <a:extLst>
                <a:ext uri="{FF2B5EF4-FFF2-40B4-BE49-F238E27FC236}">
                  <a16:creationId xmlns:a16="http://schemas.microsoft.com/office/drawing/2014/main" id="{17B1F695-B13E-8B1C-2C3B-B1150F9B2625}"/>
                </a:ext>
              </a:extLst>
            </p:cNvPr>
            <p:cNvSpPr/>
            <p:nvPr/>
          </p:nvSpPr>
          <p:spPr>
            <a:xfrm>
              <a:off x="4207130" y="2185677"/>
              <a:ext cx="956574" cy="1000407"/>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دراسة مشروع التغيير </a:t>
              </a:r>
            </a:p>
          </p:txBody>
        </p:sp>
        <p:sp>
          <p:nvSpPr>
            <p:cNvPr id="43" name="Text 29">
              <a:extLst>
                <a:ext uri="{FF2B5EF4-FFF2-40B4-BE49-F238E27FC236}">
                  <a16:creationId xmlns:a16="http://schemas.microsoft.com/office/drawing/2014/main" id="{0FD44EFF-F2FA-9044-4A06-750D90A192AE}"/>
                </a:ext>
              </a:extLst>
            </p:cNvPr>
            <p:cNvSpPr/>
            <p:nvPr/>
          </p:nvSpPr>
          <p:spPr>
            <a:xfrm>
              <a:off x="4207130" y="4735384"/>
              <a:ext cx="956574" cy="936324"/>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اعتماد التغيير</a:t>
              </a:r>
            </a:p>
          </p:txBody>
        </p:sp>
        <p:sp>
          <p:nvSpPr>
            <p:cNvPr id="44" name="Text 29">
              <a:extLst>
                <a:ext uri="{FF2B5EF4-FFF2-40B4-BE49-F238E27FC236}">
                  <a16:creationId xmlns:a16="http://schemas.microsoft.com/office/drawing/2014/main" id="{E4024A86-B227-5C79-F4CE-B045FCAD5618}"/>
                </a:ext>
              </a:extLst>
            </p:cNvPr>
            <p:cNvSpPr/>
            <p:nvPr/>
          </p:nvSpPr>
          <p:spPr>
            <a:xfrm>
              <a:off x="3104128" y="2185677"/>
              <a:ext cx="956574" cy="894722"/>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التخطيط لتنفيذ التغيير</a:t>
              </a:r>
            </a:p>
          </p:txBody>
        </p:sp>
        <p:sp>
          <p:nvSpPr>
            <p:cNvPr id="45" name="Text 29">
              <a:extLst>
                <a:ext uri="{FF2B5EF4-FFF2-40B4-BE49-F238E27FC236}">
                  <a16:creationId xmlns:a16="http://schemas.microsoft.com/office/drawing/2014/main" id="{863B055E-DB0D-DF9D-5D6F-A74269972938}"/>
                </a:ext>
              </a:extLst>
            </p:cNvPr>
            <p:cNvSpPr/>
            <p:nvPr/>
          </p:nvSpPr>
          <p:spPr>
            <a:xfrm>
              <a:off x="3104128" y="4731749"/>
              <a:ext cx="956574" cy="746223"/>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تجريب التغيير</a:t>
              </a:r>
            </a:p>
          </p:txBody>
        </p:sp>
        <p:sp>
          <p:nvSpPr>
            <p:cNvPr id="46" name="Text 29">
              <a:extLst>
                <a:ext uri="{FF2B5EF4-FFF2-40B4-BE49-F238E27FC236}">
                  <a16:creationId xmlns:a16="http://schemas.microsoft.com/office/drawing/2014/main" id="{B83FB82F-92A2-122C-183D-B43889C64FD5}"/>
                </a:ext>
              </a:extLst>
            </p:cNvPr>
            <p:cNvSpPr/>
            <p:nvPr/>
          </p:nvSpPr>
          <p:spPr>
            <a:xfrm>
              <a:off x="2017670" y="2220200"/>
              <a:ext cx="956574" cy="865532"/>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تقويم ومعالجة التجربة</a:t>
              </a:r>
            </a:p>
          </p:txBody>
        </p:sp>
        <p:sp>
          <p:nvSpPr>
            <p:cNvPr id="47" name="Text 29">
              <a:extLst>
                <a:ext uri="{FF2B5EF4-FFF2-40B4-BE49-F238E27FC236}">
                  <a16:creationId xmlns:a16="http://schemas.microsoft.com/office/drawing/2014/main" id="{9CD29863-1A49-C29B-0F24-7DDAD4C48E8B}"/>
                </a:ext>
              </a:extLst>
            </p:cNvPr>
            <p:cNvSpPr/>
            <p:nvPr/>
          </p:nvSpPr>
          <p:spPr>
            <a:xfrm>
              <a:off x="1973281" y="4721396"/>
              <a:ext cx="956574" cy="580172"/>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تعميم التغيير </a:t>
              </a:r>
            </a:p>
          </p:txBody>
        </p:sp>
        <p:sp>
          <p:nvSpPr>
            <p:cNvPr id="48" name="Text 29">
              <a:extLst>
                <a:ext uri="{FF2B5EF4-FFF2-40B4-BE49-F238E27FC236}">
                  <a16:creationId xmlns:a16="http://schemas.microsoft.com/office/drawing/2014/main" id="{2097FED2-B689-09B8-AD1C-860E5C4FA64C}"/>
                </a:ext>
              </a:extLst>
            </p:cNvPr>
            <p:cNvSpPr/>
            <p:nvPr/>
          </p:nvSpPr>
          <p:spPr>
            <a:xfrm>
              <a:off x="882721" y="2215476"/>
              <a:ext cx="956574" cy="916205"/>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تقويم ومعالجة التعميم </a:t>
              </a:r>
            </a:p>
          </p:txBody>
        </p:sp>
        <p:sp>
          <p:nvSpPr>
            <p:cNvPr id="49" name="Text 29">
              <a:extLst>
                <a:ext uri="{FF2B5EF4-FFF2-40B4-BE49-F238E27FC236}">
                  <a16:creationId xmlns:a16="http://schemas.microsoft.com/office/drawing/2014/main" id="{49AFE7D2-47E8-362F-5332-0B2238704E32}"/>
                </a:ext>
              </a:extLst>
            </p:cNvPr>
            <p:cNvSpPr/>
            <p:nvPr/>
          </p:nvSpPr>
          <p:spPr>
            <a:xfrm>
              <a:off x="870279" y="4728937"/>
              <a:ext cx="956574" cy="580172"/>
            </a:xfrm>
            <a:prstGeom prst="rect">
              <a:avLst/>
            </a:prstGeom>
            <a:noFill/>
            <a:ln/>
          </p:spPr>
          <p:txBody>
            <a:bodyPr wrap="square" rtlCol="0" anchor="t"/>
            <a:lstStyle/>
            <a:p>
              <a:pPr marL="0" marR="0" lvl="0" indent="0" algn="ctr" defTabSz="914400" rtl="1" eaLnBrk="1" fontAlgn="auto" latinLnBrk="0" hangingPunct="1">
                <a:lnSpc>
                  <a:spcPct val="100000"/>
                </a:lnSpc>
                <a:spcBef>
                  <a:spcPts val="0"/>
                </a:spcBef>
                <a:spcAft>
                  <a:spcPts val="0"/>
                </a:spcAft>
                <a:buClrTx/>
                <a:buSzTx/>
                <a:buFontTx/>
                <a:buNone/>
                <a:tabLst/>
                <a:defRPr lang="en-US"/>
              </a:pPr>
              <a:r>
                <a:rPr kumimoji="0" lang="ar-SA" sz="1400" i="0" u="none" strike="noStrike" kern="1200" cap="none" spc="0" normalizeH="0" baseline="0" noProof="0" dirty="0">
                  <a:ln>
                    <a:noFill/>
                  </a:ln>
                  <a:solidFill>
                    <a:schemeClr val="tx1">
                      <a:lumMod val="95000"/>
                      <a:lumOff val="5000"/>
                    </a:schemeClr>
                  </a:solidFill>
                  <a:effectLst/>
                  <a:uLnTx/>
                  <a:uFillTx/>
                  <a:latin typeface="Alexandria" pitchFamily="2" charset="-78"/>
                  <a:cs typeface="Alexandria" pitchFamily="2" charset="-78"/>
                </a:rPr>
                <a:t>مرحلة الرقابة والتطوير</a:t>
              </a:r>
            </a:p>
          </p:txBody>
        </p:sp>
      </p:grpSp>
      <p:sp>
        <p:nvSpPr>
          <p:cNvPr id="13" name="سهم: لليمين 12">
            <a:extLst>
              <a:ext uri="{FF2B5EF4-FFF2-40B4-BE49-F238E27FC236}">
                <a16:creationId xmlns:a16="http://schemas.microsoft.com/office/drawing/2014/main" id="{7326C99D-F09D-C67D-4D0F-DCFE72038DD9}"/>
              </a:ext>
            </a:extLst>
          </p:cNvPr>
          <p:cNvSpPr/>
          <p:nvPr/>
        </p:nvSpPr>
        <p:spPr>
          <a:xfrm rot="10800000">
            <a:off x="10770253" y="3962883"/>
            <a:ext cx="302858" cy="410772"/>
          </a:xfrm>
          <a:prstGeom prst="rightArrow">
            <a:avLst/>
          </a:prstGeom>
          <a:solidFill>
            <a:srgbClr val="448940"/>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SA"/>
          </a:p>
        </p:txBody>
      </p:sp>
      <p:sp>
        <p:nvSpPr>
          <p:cNvPr id="14" name="سهم: لليمين 13">
            <a:extLst>
              <a:ext uri="{FF2B5EF4-FFF2-40B4-BE49-F238E27FC236}">
                <a16:creationId xmlns:a16="http://schemas.microsoft.com/office/drawing/2014/main" id="{0F30B794-9984-5C4C-DD82-02F6D386C8BC}"/>
              </a:ext>
            </a:extLst>
          </p:cNvPr>
          <p:cNvSpPr/>
          <p:nvPr/>
        </p:nvSpPr>
        <p:spPr>
          <a:xfrm rot="10800000">
            <a:off x="9793072" y="3962883"/>
            <a:ext cx="302858" cy="410772"/>
          </a:xfrm>
          <a:prstGeom prst="rightArrow">
            <a:avLst/>
          </a:prstGeom>
          <a:solidFill>
            <a:srgbClr val="87B04A"/>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SA"/>
          </a:p>
        </p:txBody>
      </p:sp>
      <p:sp>
        <p:nvSpPr>
          <p:cNvPr id="18" name="سهم: لليمين 17">
            <a:extLst>
              <a:ext uri="{FF2B5EF4-FFF2-40B4-BE49-F238E27FC236}">
                <a16:creationId xmlns:a16="http://schemas.microsoft.com/office/drawing/2014/main" id="{8D1C453D-73DC-D75E-C4CB-E80D415CDA0A}"/>
              </a:ext>
            </a:extLst>
          </p:cNvPr>
          <p:cNvSpPr/>
          <p:nvPr/>
        </p:nvSpPr>
        <p:spPr>
          <a:xfrm rot="10800000">
            <a:off x="8867509" y="3962882"/>
            <a:ext cx="302858" cy="410772"/>
          </a:xfrm>
          <a:prstGeom prst="rightArrow">
            <a:avLst/>
          </a:prstGeom>
          <a:solidFill>
            <a:srgbClr val="8A9A9A"/>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SA"/>
          </a:p>
        </p:txBody>
      </p:sp>
      <p:sp>
        <p:nvSpPr>
          <p:cNvPr id="19" name="سهم: لليمين 18">
            <a:extLst>
              <a:ext uri="{FF2B5EF4-FFF2-40B4-BE49-F238E27FC236}">
                <a16:creationId xmlns:a16="http://schemas.microsoft.com/office/drawing/2014/main" id="{293EDB25-7F60-718D-69D8-AC293157ACEE}"/>
              </a:ext>
            </a:extLst>
          </p:cNvPr>
          <p:cNvSpPr/>
          <p:nvPr/>
        </p:nvSpPr>
        <p:spPr>
          <a:xfrm rot="10800000">
            <a:off x="7740720" y="3962882"/>
            <a:ext cx="302858" cy="410772"/>
          </a:xfrm>
          <a:prstGeom prst="rightArrow">
            <a:avLst/>
          </a:prstGeom>
          <a:solidFill>
            <a:srgbClr val="607379"/>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SA"/>
          </a:p>
        </p:txBody>
      </p:sp>
      <p:sp>
        <p:nvSpPr>
          <p:cNvPr id="20" name="سهم: لليمين 19">
            <a:extLst>
              <a:ext uri="{FF2B5EF4-FFF2-40B4-BE49-F238E27FC236}">
                <a16:creationId xmlns:a16="http://schemas.microsoft.com/office/drawing/2014/main" id="{6473D9CE-B1C2-7470-982D-6CFDBAFEEC47}"/>
              </a:ext>
            </a:extLst>
          </p:cNvPr>
          <p:cNvSpPr/>
          <p:nvPr/>
        </p:nvSpPr>
        <p:spPr>
          <a:xfrm rot="10800000">
            <a:off x="6631713" y="3962882"/>
            <a:ext cx="302858" cy="410772"/>
          </a:xfrm>
          <a:prstGeom prst="rightArrow">
            <a:avLst/>
          </a:prstGeom>
          <a:solidFill>
            <a:srgbClr val="5BC7D2"/>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SA"/>
          </a:p>
        </p:txBody>
      </p:sp>
      <p:sp>
        <p:nvSpPr>
          <p:cNvPr id="21" name="سهم: لليمين 20">
            <a:extLst>
              <a:ext uri="{FF2B5EF4-FFF2-40B4-BE49-F238E27FC236}">
                <a16:creationId xmlns:a16="http://schemas.microsoft.com/office/drawing/2014/main" id="{1AE88C10-2C4A-26EE-8215-A0C6C5B005DE}"/>
              </a:ext>
            </a:extLst>
          </p:cNvPr>
          <p:cNvSpPr/>
          <p:nvPr/>
        </p:nvSpPr>
        <p:spPr>
          <a:xfrm rot="10800000">
            <a:off x="5522706" y="3962882"/>
            <a:ext cx="302858" cy="410772"/>
          </a:xfrm>
          <a:prstGeom prst="rightArrow">
            <a:avLst/>
          </a:prstGeom>
          <a:solidFill>
            <a:srgbClr val="009499"/>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SA"/>
          </a:p>
        </p:txBody>
      </p:sp>
      <p:sp>
        <p:nvSpPr>
          <p:cNvPr id="22" name="سهم: لليمين 21">
            <a:extLst>
              <a:ext uri="{FF2B5EF4-FFF2-40B4-BE49-F238E27FC236}">
                <a16:creationId xmlns:a16="http://schemas.microsoft.com/office/drawing/2014/main" id="{F75C69EE-ADF1-FF3E-614A-D0CBF01A895C}"/>
              </a:ext>
            </a:extLst>
          </p:cNvPr>
          <p:cNvSpPr/>
          <p:nvPr/>
        </p:nvSpPr>
        <p:spPr>
          <a:xfrm rot="10800000">
            <a:off x="4424837" y="3973222"/>
            <a:ext cx="302858" cy="410772"/>
          </a:xfrm>
          <a:prstGeom prst="rightArrow">
            <a:avLst/>
          </a:prstGeom>
          <a:solidFill>
            <a:srgbClr val="0062A4"/>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SA"/>
          </a:p>
        </p:txBody>
      </p:sp>
      <p:sp>
        <p:nvSpPr>
          <p:cNvPr id="23" name="سهم: لليمين 22">
            <a:extLst>
              <a:ext uri="{FF2B5EF4-FFF2-40B4-BE49-F238E27FC236}">
                <a16:creationId xmlns:a16="http://schemas.microsoft.com/office/drawing/2014/main" id="{00C82997-293D-3DC7-7D52-94C0862C7126}"/>
              </a:ext>
            </a:extLst>
          </p:cNvPr>
          <p:cNvSpPr/>
          <p:nvPr/>
        </p:nvSpPr>
        <p:spPr>
          <a:xfrm rot="10800000">
            <a:off x="3298048" y="3962882"/>
            <a:ext cx="302858" cy="410772"/>
          </a:xfrm>
          <a:prstGeom prst="rightArrow">
            <a:avLst/>
          </a:prstGeom>
          <a:solidFill>
            <a:srgbClr val="1D4577"/>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SA"/>
          </a:p>
        </p:txBody>
      </p:sp>
      <p:sp>
        <p:nvSpPr>
          <p:cNvPr id="24" name="سهم: لليمين 23">
            <a:extLst>
              <a:ext uri="{FF2B5EF4-FFF2-40B4-BE49-F238E27FC236}">
                <a16:creationId xmlns:a16="http://schemas.microsoft.com/office/drawing/2014/main" id="{0744E810-E1EA-2839-1152-D8D6769DBE60}"/>
              </a:ext>
            </a:extLst>
          </p:cNvPr>
          <p:cNvSpPr/>
          <p:nvPr/>
        </p:nvSpPr>
        <p:spPr>
          <a:xfrm rot="10800000">
            <a:off x="2178176" y="3973222"/>
            <a:ext cx="302858" cy="410772"/>
          </a:xfrm>
          <a:prstGeom prst="rightArrow">
            <a:avLst/>
          </a:prstGeom>
          <a:solidFill>
            <a:srgbClr val="448940"/>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SA"/>
          </a:p>
        </p:txBody>
      </p:sp>
      <p:sp>
        <p:nvSpPr>
          <p:cNvPr id="25" name="سهم: لليمين 24">
            <a:extLst>
              <a:ext uri="{FF2B5EF4-FFF2-40B4-BE49-F238E27FC236}">
                <a16:creationId xmlns:a16="http://schemas.microsoft.com/office/drawing/2014/main" id="{9D621C2E-B7CB-FF3F-0F2A-6174304BF3AA}"/>
              </a:ext>
            </a:extLst>
          </p:cNvPr>
          <p:cNvSpPr/>
          <p:nvPr/>
        </p:nvSpPr>
        <p:spPr>
          <a:xfrm rot="10800000">
            <a:off x="1058304" y="3973222"/>
            <a:ext cx="302858" cy="410772"/>
          </a:xfrm>
          <a:prstGeom prst="rightArrow">
            <a:avLst/>
          </a:prstGeom>
          <a:solidFill>
            <a:srgbClr val="87B04A"/>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SA"/>
          </a:p>
        </p:txBody>
      </p:sp>
    </p:spTree>
    <p:extLst>
      <p:ext uri="{BB962C8B-B14F-4D97-AF65-F5344CB8AC3E}">
        <p14:creationId xmlns:p14="http://schemas.microsoft.com/office/powerpoint/2010/main" val="13085704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أهمية التغيير في حياة المنظمات المعاصرة</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83BE1425-6E39-F000-9FC7-6B3710F2E787}"/>
              </a:ext>
            </a:extLst>
          </p:cNvPr>
          <p:cNvSpPr txBox="1"/>
          <p:nvPr/>
        </p:nvSpPr>
        <p:spPr>
          <a:xfrm>
            <a:off x="762000" y="2111695"/>
            <a:ext cx="10435743" cy="3497817"/>
          </a:xfrm>
          <a:prstGeom prst="rect">
            <a:avLst/>
          </a:prstGeom>
          <a:noFill/>
        </p:spPr>
        <p:txBody>
          <a:bodyPr wrap="square" rtlCol="1">
            <a:spAutoFit/>
          </a:bodyPr>
          <a:lstStyle/>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الإدارة تتشكل وتتأثر بمعطيات وطبيعة المجتمع الذي توجد فيه، ومن ثم فإن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ما يطرأ على المجتمع من تغييرات وتحولات لا بد وأن تصبغ الإدارة فيه بصبغة جديدة، </a:t>
            </a:r>
            <a:r>
              <a:rPr lang="ar-SA" sz="1600" kern="0" dirty="0">
                <a:solidFill>
                  <a:srgbClr val="00B0F0"/>
                </a:solidFill>
                <a:latin typeface="Alexandria" charset="0"/>
                <a:cs typeface="Alexandria" charset="0"/>
              </a:rPr>
              <a:t>كما أن </a:t>
            </a: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المنظمات كمفهوم هي ظاهرة إيجابية تسعى إلى التأثير في المجتمع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الذي تتعامل فيه وتحاول أن تشكله بأسلوب يساعدها على تحقيق أهدافها</a:t>
            </a:r>
            <a:r>
              <a:rPr lang="ar-SA" sz="1600" kern="0" dirty="0">
                <a:solidFill>
                  <a:prstClr val="black"/>
                </a:solidFill>
                <a:latin typeface="Alexandria" charset="0"/>
                <a:cs typeface="Alexandria" charset="0"/>
              </a:rPr>
              <a:t>.</a:t>
            </a:r>
          </a:p>
          <a:p>
            <a:pPr algn="justLow"/>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ويعد تفهم عملية التغيير وإدارته الموضوعين الرئيسين في عالم الإدارة اليوم حيث أن التكيف مع الواقع المتغير دائماً أمر ضروري لإحراز النجاح في المستقبل الغامض. والتغيير هو العملية الوحيدة المستمرة بالمنظمة.</a:t>
            </a:r>
          </a:p>
          <a:p>
            <a:pPr algn="justLow"/>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a:p>
            <a:pPr algn="justLow">
              <a:lnSpc>
                <a:spcPct val="150000"/>
              </a:lnSpc>
            </a:pPr>
            <a:r>
              <a:rPr kumimoji="0" lang="ar-SA" sz="1600" b="0" i="0" u="none" strike="noStrike" kern="0" cap="none" spc="0" normalizeH="0" baseline="0" noProof="0" dirty="0">
                <a:ln>
                  <a:noFill/>
                </a:ln>
                <a:solidFill>
                  <a:srgbClr val="00B0F0"/>
                </a:solidFill>
                <a:effectLst/>
                <a:uLnTx/>
                <a:uFillTx/>
                <a:latin typeface="Alexandria" charset="0"/>
                <a:ea typeface="+mn-ea"/>
                <a:cs typeface="Alexandria" charset="0"/>
              </a:rPr>
              <a:t>والمنظمات الفعالة هي التي تتخذ خطوات متأنية لتدير عملية التغيير بسلاسة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 ولن تنجح المنظمة دائماً، ولكنها على الأقل ستحاول، والمدخل لإدارة التغيير لا يؤمن بأن مفتاح النجاح يكمن فقط في القائد الإداري الذي يميل للتغير والذي تسانده آليات التغيير الفعالة، بل يسلم أيضاً بأن التغيير ينفذه العاملون وأن تصرفهم ومساندتهم هي الأهم</a:t>
            </a:r>
            <a:r>
              <a:rPr lang="ar-SA" sz="1600" kern="0" dirty="0">
                <a:solidFill>
                  <a:prstClr val="black"/>
                </a:solidFill>
                <a:latin typeface="Alexandria" charset="0"/>
                <a:cs typeface="Alexandria" charset="0"/>
              </a:rPr>
              <a:t>.</a:t>
            </a:r>
            <a:endPar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endParaRPr>
          </a:p>
        </p:txBody>
      </p:sp>
    </p:spTree>
    <p:extLst>
      <p:ext uri="{BB962C8B-B14F-4D97-AF65-F5344CB8AC3E}">
        <p14:creationId xmlns:p14="http://schemas.microsoft.com/office/powerpoint/2010/main" val="38788322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أبعاد التغيير في المنظمات المعاصرة</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23" name="مجموعة 22">
            <a:extLst>
              <a:ext uri="{FF2B5EF4-FFF2-40B4-BE49-F238E27FC236}">
                <a16:creationId xmlns:a16="http://schemas.microsoft.com/office/drawing/2014/main" id="{08C8B49B-0C16-7A26-2696-74E952A4A27D}"/>
              </a:ext>
            </a:extLst>
          </p:cNvPr>
          <p:cNvGrpSpPr/>
          <p:nvPr/>
        </p:nvGrpSpPr>
        <p:grpSpPr>
          <a:xfrm>
            <a:off x="1063734" y="2281755"/>
            <a:ext cx="9850824" cy="3579255"/>
            <a:chOff x="1063734" y="2281755"/>
            <a:chExt cx="9850824" cy="3579255"/>
          </a:xfrm>
        </p:grpSpPr>
        <p:sp>
          <p:nvSpPr>
            <p:cNvPr id="19" name="Rectangle 105">
              <a:extLst>
                <a:ext uri="{FF2B5EF4-FFF2-40B4-BE49-F238E27FC236}">
                  <a16:creationId xmlns:a16="http://schemas.microsoft.com/office/drawing/2014/main" id="{52645FFA-9E34-01B0-59A2-88DE31A6160B}"/>
                </a:ext>
              </a:extLst>
            </p:cNvPr>
            <p:cNvSpPr/>
            <p:nvPr/>
          </p:nvSpPr>
          <p:spPr>
            <a:xfrm flipH="1">
              <a:off x="1063734" y="2281755"/>
              <a:ext cx="3270321" cy="1576567"/>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البعد الإعلامي</a:t>
              </a:r>
            </a:p>
            <a:p>
              <a:pPr algn="justLow" rtl="1">
                <a:defRPr lang="en-US"/>
              </a:pPr>
              <a:endParaRPr lang="ar-SA" sz="9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تحتاج عملية التغيير إلى جهد إعلامي اتصالي جماهيري ضخم لتوظيف مزايا التغيير وضرورته وحتميته فضلاً عن القيام بعملية تنوير واسعة للقضاء على الجهل والسلبية.</a:t>
              </a:r>
            </a:p>
          </p:txBody>
        </p:sp>
        <p:grpSp>
          <p:nvGrpSpPr>
            <p:cNvPr id="22" name="مجموعة 21">
              <a:extLst>
                <a:ext uri="{FF2B5EF4-FFF2-40B4-BE49-F238E27FC236}">
                  <a16:creationId xmlns:a16="http://schemas.microsoft.com/office/drawing/2014/main" id="{8FA8016A-C1F3-522F-96F7-B5C1CDC68B2F}"/>
                </a:ext>
              </a:extLst>
            </p:cNvPr>
            <p:cNvGrpSpPr/>
            <p:nvPr/>
          </p:nvGrpSpPr>
          <p:grpSpPr>
            <a:xfrm>
              <a:off x="1184814" y="2306495"/>
              <a:ext cx="9729744" cy="3554515"/>
              <a:chOff x="1266702" y="2347439"/>
              <a:chExt cx="9729744" cy="3554515"/>
            </a:xfrm>
          </p:grpSpPr>
          <p:grpSp>
            <p:nvGrpSpPr>
              <p:cNvPr id="10" name="مجموعة 9">
                <a:extLst>
                  <a:ext uri="{FF2B5EF4-FFF2-40B4-BE49-F238E27FC236}">
                    <a16:creationId xmlns:a16="http://schemas.microsoft.com/office/drawing/2014/main" id="{78E170E5-7854-417F-7465-1E02B9668547}"/>
                  </a:ext>
                </a:extLst>
              </p:cNvPr>
              <p:cNvGrpSpPr/>
              <p:nvPr/>
            </p:nvGrpSpPr>
            <p:grpSpPr>
              <a:xfrm>
                <a:off x="1266702" y="2347439"/>
                <a:ext cx="9729744" cy="1678651"/>
                <a:chOff x="1541413" y="3720540"/>
                <a:chExt cx="9729744" cy="1678651"/>
              </a:xfrm>
            </p:grpSpPr>
            <p:sp>
              <p:nvSpPr>
                <p:cNvPr id="11" name="Rectangle 6">
                  <a:extLst>
                    <a:ext uri="{FF2B5EF4-FFF2-40B4-BE49-F238E27FC236}">
                      <a16:creationId xmlns:a16="http://schemas.microsoft.com/office/drawing/2014/main" id="{E06F28A2-3BDC-0863-94FD-2DA6A76C05FF}"/>
                    </a:ext>
                  </a:extLst>
                </p:cNvPr>
                <p:cNvSpPr>
                  <a:spLocks noChangeArrowheads="1"/>
                </p:cNvSpPr>
                <p:nvPr/>
              </p:nvSpPr>
              <p:spPr bwMode="auto">
                <a:xfrm flipH="1">
                  <a:off x="8046715" y="3868409"/>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12" name="Rectangle 105">
                  <a:extLst>
                    <a:ext uri="{FF2B5EF4-FFF2-40B4-BE49-F238E27FC236}">
                      <a16:creationId xmlns:a16="http://schemas.microsoft.com/office/drawing/2014/main" id="{48EF0989-81A8-5E79-8CC6-1BB6E209CA80}"/>
                    </a:ext>
                  </a:extLst>
                </p:cNvPr>
                <p:cNvSpPr/>
                <p:nvPr/>
              </p:nvSpPr>
              <p:spPr>
                <a:xfrm flipH="1">
                  <a:off x="7943305" y="3761484"/>
                  <a:ext cx="3327852" cy="1376513"/>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البعد التشريعي القانوني</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عملية التغيير والإصلاح الإداري يتعين أن تكون شرعية في إطار القوانين التي ارتضاها المجتمع وأفراده، وإلا تحول التغيير إلى خروج عن الشرعية والقانون.</a:t>
                  </a:r>
                </a:p>
              </p:txBody>
            </p:sp>
            <p:sp>
              <p:nvSpPr>
                <p:cNvPr id="13" name="Rectangle 6">
                  <a:extLst>
                    <a:ext uri="{FF2B5EF4-FFF2-40B4-BE49-F238E27FC236}">
                      <a16:creationId xmlns:a16="http://schemas.microsoft.com/office/drawing/2014/main" id="{FB9BD88B-BD3E-D6B9-7760-27D1E957BA1D}"/>
                    </a:ext>
                  </a:extLst>
                </p:cNvPr>
                <p:cNvSpPr>
                  <a:spLocks noChangeArrowheads="1"/>
                </p:cNvSpPr>
                <p:nvPr/>
              </p:nvSpPr>
              <p:spPr bwMode="auto">
                <a:xfrm flipH="1">
                  <a:off x="4794064" y="3868409"/>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14" name="Rectangle 105">
                  <a:extLst>
                    <a:ext uri="{FF2B5EF4-FFF2-40B4-BE49-F238E27FC236}">
                      <a16:creationId xmlns:a16="http://schemas.microsoft.com/office/drawing/2014/main" id="{9263C075-6834-4D26-8BF6-94321CFEC6A7}"/>
                    </a:ext>
                  </a:extLst>
                </p:cNvPr>
                <p:cNvSpPr/>
                <p:nvPr/>
              </p:nvSpPr>
              <p:spPr>
                <a:xfrm flipH="1">
                  <a:off x="4706207" y="3720540"/>
                  <a:ext cx="3270321" cy="1591956"/>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البعد الاقتصادي </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لابد من حساب التكلفة والعائد، وحسابات الموارد والإمكانيات المتوفرة والتي يمكن توفيرها كما تخضع إلى حسابات إمكانيات استخدام هذه الموارد.</a:t>
                  </a:r>
                </a:p>
              </p:txBody>
            </p:sp>
            <p:sp>
              <p:nvSpPr>
                <p:cNvPr id="15" name="Rectangle 6">
                  <a:extLst>
                    <a:ext uri="{FF2B5EF4-FFF2-40B4-BE49-F238E27FC236}">
                      <a16:creationId xmlns:a16="http://schemas.microsoft.com/office/drawing/2014/main" id="{33295D47-A494-ADDF-02F9-6334610E4310}"/>
                    </a:ext>
                  </a:extLst>
                </p:cNvPr>
                <p:cNvSpPr>
                  <a:spLocks noChangeArrowheads="1"/>
                </p:cNvSpPr>
                <p:nvPr/>
              </p:nvSpPr>
              <p:spPr bwMode="auto">
                <a:xfrm flipH="1">
                  <a:off x="1541413" y="3868409"/>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grpSp>
          <p:sp>
            <p:nvSpPr>
              <p:cNvPr id="17" name="Rectangle 6">
                <a:extLst>
                  <a:ext uri="{FF2B5EF4-FFF2-40B4-BE49-F238E27FC236}">
                    <a16:creationId xmlns:a16="http://schemas.microsoft.com/office/drawing/2014/main" id="{FB8B0440-A5FD-5B1F-2535-A7F4779DD652}"/>
                  </a:ext>
                </a:extLst>
              </p:cNvPr>
              <p:cNvSpPr>
                <a:spLocks noChangeArrowheads="1"/>
              </p:cNvSpPr>
              <p:nvPr/>
            </p:nvSpPr>
            <p:spPr bwMode="auto">
              <a:xfrm flipH="1">
                <a:off x="6173947" y="4371172"/>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18" name="Rectangle 6">
                <a:extLst>
                  <a:ext uri="{FF2B5EF4-FFF2-40B4-BE49-F238E27FC236}">
                    <a16:creationId xmlns:a16="http://schemas.microsoft.com/office/drawing/2014/main" id="{20A5E9B6-305D-BECB-59DF-30E463AFBCDA}"/>
                  </a:ext>
                </a:extLst>
              </p:cNvPr>
              <p:cNvSpPr>
                <a:spLocks noChangeArrowheads="1"/>
              </p:cNvSpPr>
              <p:nvPr/>
            </p:nvSpPr>
            <p:spPr bwMode="auto">
              <a:xfrm flipH="1">
                <a:off x="2921296" y="4371172"/>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20" name="Rectangle 105">
                <a:extLst>
                  <a:ext uri="{FF2B5EF4-FFF2-40B4-BE49-F238E27FC236}">
                    <a16:creationId xmlns:a16="http://schemas.microsoft.com/office/drawing/2014/main" id="{812F32FA-DB2A-1C4B-CDEE-1BD8AF548F18}"/>
                  </a:ext>
                </a:extLst>
              </p:cNvPr>
              <p:cNvSpPr/>
              <p:nvPr/>
            </p:nvSpPr>
            <p:spPr>
              <a:xfrm flipH="1">
                <a:off x="6104114" y="4227450"/>
                <a:ext cx="3270321" cy="1653511"/>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البعد الاجتماعي</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 ويتعلق بكيفية إدارة مجتمع التغيير والمحافظة على نسيج القوى والعلاقات الاجتماعية وعلى هيكل القيم والعادات والأعراف والمبادئ الاجتماعية.</a:t>
                </a:r>
              </a:p>
            </p:txBody>
          </p:sp>
          <p:sp>
            <p:nvSpPr>
              <p:cNvPr id="21" name="Rectangle 105">
                <a:extLst>
                  <a:ext uri="{FF2B5EF4-FFF2-40B4-BE49-F238E27FC236}">
                    <a16:creationId xmlns:a16="http://schemas.microsoft.com/office/drawing/2014/main" id="{82DDDB6A-E6EE-50C3-B1D5-E4CBEF90CAF5}"/>
                  </a:ext>
                </a:extLst>
              </p:cNvPr>
              <p:cNvSpPr/>
              <p:nvPr/>
            </p:nvSpPr>
            <p:spPr>
              <a:xfrm flipH="1">
                <a:off x="2903623" y="4229722"/>
                <a:ext cx="3270322" cy="1591956"/>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البعد التكنولوجي </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لا بد من وجود تقدم في أساليب ونمط ممارسة الأعمال بمعنى أن التغيير يحتاج إلى إدخال تكنولوجيا جديدة حتى يوجد الدافع الشرعي والمنطقي والمبرر لعملية التغيير.</a:t>
                </a:r>
              </a:p>
            </p:txBody>
          </p:sp>
        </p:grpSp>
      </p:grpSp>
    </p:spTree>
    <p:extLst>
      <p:ext uri="{BB962C8B-B14F-4D97-AF65-F5344CB8AC3E}">
        <p14:creationId xmlns:p14="http://schemas.microsoft.com/office/powerpoint/2010/main" val="4246202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القيادة الإدارية في ظل ثقافة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9" name="مجموعة 8">
            <a:extLst>
              <a:ext uri="{FF2B5EF4-FFF2-40B4-BE49-F238E27FC236}">
                <a16:creationId xmlns:a16="http://schemas.microsoft.com/office/drawing/2014/main" id="{7FF818E3-2778-9C00-93A4-C63C7DEF0EAA}"/>
              </a:ext>
            </a:extLst>
          </p:cNvPr>
          <p:cNvGrpSpPr/>
          <p:nvPr/>
        </p:nvGrpSpPr>
        <p:grpSpPr>
          <a:xfrm>
            <a:off x="1133921" y="2306495"/>
            <a:ext cx="9789552" cy="3554515"/>
            <a:chOff x="1133921" y="2306495"/>
            <a:chExt cx="9789552" cy="3554515"/>
          </a:xfrm>
        </p:grpSpPr>
        <p:sp>
          <p:nvSpPr>
            <p:cNvPr id="16" name="Rectangle 105">
              <a:extLst>
                <a:ext uri="{FF2B5EF4-FFF2-40B4-BE49-F238E27FC236}">
                  <a16:creationId xmlns:a16="http://schemas.microsoft.com/office/drawing/2014/main" id="{036F9720-73E6-0425-E70C-64E020D1DE6D}"/>
                </a:ext>
              </a:extLst>
            </p:cNvPr>
            <p:cNvSpPr/>
            <p:nvPr/>
          </p:nvSpPr>
          <p:spPr>
            <a:xfrm flipH="1">
              <a:off x="1133921" y="2311137"/>
              <a:ext cx="3262599" cy="1591956"/>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بناء العلاقات</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لا بد من بناء علاقات إيجابية بين جميع عناصر العمل خصوصاً مع الأفراد والجماعات المختلفة عن بعضها وبالذات المختلفة مع من يقوم بالتغيير.</a:t>
              </a:r>
            </a:p>
          </p:txBody>
        </p:sp>
        <p:grpSp>
          <p:nvGrpSpPr>
            <p:cNvPr id="23" name="مجموعة 22">
              <a:extLst>
                <a:ext uri="{FF2B5EF4-FFF2-40B4-BE49-F238E27FC236}">
                  <a16:creationId xmlns:a16="http://schemas.microsoft.com/office/drawing/2014/main" id="{112319FF-A55C-EE55-D9F8-545634122245}"/>
                </a:ext>
              </a:extLst>
            </p:cNvPr>
            <p:cNvGrpSpPr/>
            <p:nvPr/>
          </p:nvGrpSpPr>
          <p:grpSpPr>
            <a:xfrm>
              <a:off x="1184814" y="2306495"/>
              <a:ext cx="9738659" cy="3554515"/>
              <a:chOff x="1266702" y="2347439"/>
              <a:chExt cx="9738659" cy="3554515"/>
            </a:xfrm>
          </p:grpSpPr>
          <p:grpSp>
            <p:nvGrpSpPr>
              <p:cNvPr id="24" name="مجموعة 23">
                <a:extLst>
                  <a:ext uri="{FF2B5EF4-FFF2-40B4-BE49-F238E27FC236}">
                    <a16:creationId xmlns:a16="http://schemas.microsoft.com/office/drawing/2014/main" id="{28369322-7402-FC60-A760-8684E182E481}"/>
                  </a:ext>
                </a:extLst>
              </p:cNvPr>
              <p:cNvGrpSpPr/>
              <p:nvPr/>
            </p:nvGrpSpPr>
            <p:grpSpPr>
              <a:xfrm>
                <a:off x="1266702" y="2347439"/>
                <a:ext cx="9738659" cy="1678651"/>
                <a:chOff x="1541413" y="3720540"/>
                <a:chExt cx="9738659" cy="1678651"/>
              </a:xfrm>
            </p:grpSpPr>
            <p:sp>
              <p:nvSpPr>
                <p:cNvPr id="29" name="Rectangle 6">
                  <a:extLst>
                    <a:ext uri="{FF2B5EF4-FFF2-40B4-BE49-F238E27FC236}">
                      <a16:creationId xmlns:a16="http://schemas.microsoft.com/office/drawing/2014/main" id="{765DEEB6-1190-62D7-869A-89C0BB767046}"/>
                    </a:ext>
                  </a:extLst>
                </p:cNvPr>
                <p:cNvSpPr>
                  <a:spLocks noChangeArrowheads="1"/>
                </p:cNvSpPr>
                <p:nvPr/>
              </p:nvSpPr>
              <p:spPr bwMode="auto">
                <a:xfrm flipH="1">
                  <a:off x="8046715" y="3868409"/>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30" name="Rectangle 105">
                  <a:extLst>
                    <a:ext uri="{FF2B5EF4-FFF2-40B4-BE49-F238E27FC236}">
                      <a16:creationId xmlns:a16="http://schemas.microsoft.com/office/drawing/2014/main" id="{B477003F-5596-207B-1583-553A75CCED58}"/>
                    </a:ext>
                  </a:extLst>
                </p:cNvPr>
                <p:cNvSpPr/>
                <p:nvPr/>
              </p:nvSpPr>
              <p:spPr>
                <a:xfrm flipH="1">
                  <a:off x="7976528" y="3761484"/>
                  <a:ext cx="3303544" cy="1376513"/>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الهدف الأخلاقي</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فالهدف الأخلاقي للقائد يمثل قيمة واضحة ينبغي أن يوجه القائد الإداري في عمله وتصرفاته حيث يعتمد عليه في نجاح المؤسسة وتحقيق أهدافها.</a:t>
                  </a:r>
                </a:p>
              </p:txBody>
            </p:sp>
            <p:sp>
              <p:nvSpPr>
                <p:cNvPr id="31" name="Rectangle 6">
                  <a:extLst>
                    <a:ext uri="{FF2B5EF4-FFF2-40B4-BE49-F238E27FC236}">
                      <a16:creationId xmlns:a16="http://schemas.microsoft.com/office/drawing/2014/main" id="{E826B9FC-1CB4-0637-E8DA-EC0A0CFE0712}"/>
                    </a:ext>
                  </a:extLst>
                </p:cNvPr>
                <p:cNvSpPr>
                  <a:spLocks noChangeArrowheads="1"/>
                </p:cNvSpPr>
                <p:nvPr/>
              </p:nvSpPr>
              <p:spPr bwMode="auto">
                <a:xfrm flipH="1">
                  <a:off x="4794064" y="3868409"/>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32" name="Rectangle 105">
                  <a:extLst>
                    <a:ext uri="{FF2B5EF4-FFF2-40B4-BE49-F238E27FC236}">
                      <a16:creationId xmlns:a16="http://schemas.microsoft.com/office/drawing/2014/main" id="{49132CF8-2C58-E06D-F10F-5848316BD5AB}"/>
                    </a:ext>
                  </a:extLst>
                </p:cNvPr>
                <p:cNvSpPr/>
                <p:nvPr/>
              </p:nvSpPr>
              <p:spPr>
                <a:xfrm flipH="1">
                  <a:off x="4723877" y="3720540"/>
                  <a:ext cx="3252652" cy="1376513"/>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فهم عملية التغيير</a:t>
                  </a:r>
                </a:p>
                <a:p>
                  <a:pPr marL="285750" indent="-285750" algn="justLow" rtl="1">
                    <a:buFontTx/>
                    <a:buChar char="-"/>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لكي يحقق القائد نجاحاً في عملية التغيير ينبغي أن يجمع بين التزامه بالهدف الأخلاقي وتفهمه للتعقيدات الناشئة عن التغيير. </a:t>
                  </a:r>
                </a:p>
              </p:txBody>
            </p:sp>
            <p:sp>
              <p:nvSpPr>
                <p:cNvPr id="33" name="Rectangle 6">
                  <a:extLst>
                    <a:ext uri="{FF2B5EF4-FFF2-40B4-BE49-F238E27FC236}">
                      <a16:creationId xmlns:a16="http://schemas.microsoft.com/office/drawing/2014/main" id="{2D52938A-4DD3-2187-B626-66CB01D362E4}"/>
                    </a:ext>
                  </a:extLst>
                </p:cNvPr>
                <p:cNvSpPr>
                  <a:spLocks noChangeArrowheads="1"/>
                </p:cNvSpPr>
                <p:nvPr/>
              </p:nvSpPr>
              <p:spPr bwMode="auto">
                <a:xfrm flipH="1">
                  <a:off x="1541413" y="3868409"/>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grpSp>
          <p:sp>
            <p:nvSpPr>
              <p:cNvPr id="25" name="Rectangle 6">
                <a:extLst>
                  <a:ext uri="{FF2B5EF4-FFF2-40B4-BE49-F238E27FC236}">
                    <a16:creationId xmlns:a16="http://schemas.microsoft.com/office/drawing/2014/main" id="{DF3F325F-CBA7-A4F8-7BAA-279153848FF1}"/>
                  </a:ext>
                </a:extLst>
              </p:cNvPr>
              <p:cNvSpPr>
                <a:spLocks noChangeArrowheads="1"/>
              </p:cNvSpPr>
              <p:nvPr/>
            </p:nvSpPr>
            <p:spPr bwMode="auto">
              <a:xfrm flipH="1">
                <a:off x="6173947" y="4371172"/>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26" name="Rectangle 6">
                <a:extLst>
                  <a:ext uri="{FF2B5EF4-FFF2-40B4-BE49-F238E27FC236}">
                    <a16:creationId xmlns:a16="http://schemas.microsoft.com/office/drawing/2014/main" id="{EF5932EA-E1F7-957C-9399-4A059D8F5B4E}"/>
                  </a:ext>
                </a:extLst>
              </p:cNvPr>
              <p:cNvSpPr>
                <a:spLocks noChangeArrowheads="1"/>
              </p:cNvSpPr>
              <p:nvPr/>
            </p:nvSpPr>
            <p:spPr bwMode="auto">
              <a:xfrm flipH="1">
                <a:off x="2921296" y="4371172"/>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27" name="Rectangle 105">
                <a:extLst>
                  <a:ext uri="{FF2B5EF4-FFF2-40B4-BE49-F238E27FC236}">
                    <a16:creationId xmlns:a16="http://schemas.microsoft.com/office/drawing/2014/main" id="{50387439-DC49-A4A0-E8A3-42B66954FE2F}"/>
                  </a:ext>
                </a:extLst>
              </p:cNvPr>
              <p:cNvSpPr/>
              <p:nvPr/>
            </p:nvSpPr>
            <p:spPr>
              <a:xfrm flipH="1">
                <a:off x="6130936" y="4227450"/>
                <a:ext cx="3303544" cy="1376513"/>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خلق المعرفة والمشاركة</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 في عصر المعرفة والانفجار المعرفي فإن من أهم أدوار القيادة الإدارية في عملية التغيير هو زيادة المعرفة داخل وخارج مؤسستها.</a:t>
                </a:r>
              </a:p>
            </p:txBody>
          </p:sp>
          <p:sp>
            <p:nvSpPr>
              <p:cNvPr id="28" name="Rectangle 105">
                <a:extLst>
                  <a:ext uri="{FF2B5EF4-FFF2-40B4-BE49-F238E27FC236}">
                    <a16:creationId xmlns:a16="http://schemas.microsoft.com/office/drawing/2014/main" id="{DB833E7C-DF58-E674-C4F5-8D5116415563}"/>
                  </a:ext>
                </a:extLst>
              </p:cNvPr>
              <p:cNvSpPr/>
              <p:nvPr/>
            </p:nvSpPr>
            <p:spPr>
              <a:xfrm flipH="1">
                <a:off x="2848384" y="4229722"/>
                <a:ext cx="3325563" cy="1591956"/>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صنع التماسك</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 تتعرض عملية التغيير للعديد من التعقيدات والغموض وعدم التوازن وبالتالي فإن القيادة الإدارية تسعى إلى التماسك والترابط لأنه عند حدوث التغيير، سيكون هناك اضطرابات.</a:t>
                </a:r>
              </a:p>
            </p:txBody>
          </p:sp>
        </p:grpSp>
      </p:grpSp>
    </p:spTree>
    <p:extLst>
      <p:ext uri="{BB962C8B-B14F-4D97-AF65-F5344CB8AC3E}">
        <p14:creationId xmlns:p14="http://schemas.microsoft.com/office/powerpoint/2010/main" val="35013970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القيادة الإدارية وإدارة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9" name="مجموعة 8">
            <a:extLst>
              <a:ext uri="{FF2B5EF4-FFF2-40B4-BE49-F238E27FC236}">
                <a16:creationId xmlns:a16="http://schemas.microsoft.com/office/drawing/2014/main" id="{7FF818E3-2778-9C00-93A4-C63C7DEF0EAA}"/>
              </a:ext>
            </a:extLst>
          </p:cNvPr>
          <p:cNvGrpSpPr/>
          <p:nvPr/>
        </p:nvGrpSpPr>
        <p:grpSpPr>
          <a:xfrm>
            <a:off x="1184814" y="2325254"/>
            <a:ext cx="9733758" cy="3535756"/>
            <a:chOff x="1184814" y="2325254"/>
            <a:chExt cx="9733758" cy="3535756"/>
          </a:xfrm>
        </p:grpSpPr>
        <p:sp>
          <p:nvSpPr>
            <p:cNvPr id="16" name="Rectangle 105">
              <a:extLst>
                <a:ext uri="{FF2B5EF4-FFF2-40B4-BE49-F238E27FC236}">
                  <a16:creationId xmlns:a16="http://schemas.microsoft.com/office/drawing/2014/main" id="{036F9720-73E6-0425-E70C-64E020D1DE6D}"/>
                </a:ext>
              </a:extLst>
            </p:cNvPr>
            <p:cNvSpPr/>
            <p:nvPr/>
          </p:nvSpPr>
          <p:spPr>
            <a:xfrm flipH="1">
              <a:off x="1194763" y="2328020"/>
              <a:ext cx="3201758" cy="1376513"/>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إدارة التغيير وقيادته </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إن تلك التحديات التي تواجه إدارة المنظمات تفرض على القيادة الإدارية تحديد نوعية الأسلوب الإداري الذي تتبعها في قيادتها للمنظمة. </a:t>
              </a:r>
            </a:p>
          </p:txBody>
        </p:sp>
        <p:grpSp>
          <p:nvGrpSpPr>
            <p:cNvPr id="23" name="مجموعة 22">
              <a:extLst>
                <a:ext uri="{FF2B5EF4-FFF2-40B4-BE49-F238E27FC236}">
                  <a16:creationId xmlns:a16="http://schemas.microsoft.com/office/drawing/2014/main" id="{112319FF-A55C-EE55-D9F8-545634122245}"/>
                </a:ext>
              </a:extLst>
            </p:cNvPr>
            <p:cNvGrpSpPr/>
            <p:nvPr/>
          </p:nvGrpSpPr>
          <p:grpSpPr>
            <a:xfrm>
              <a:off x="1184814" y="2325254"/>
              <a:ext cx="9733758" cy="3535756"/>
              <a:chOff x="1266702" y="2366198"/>
              <a:chExt cx="9733758" cy="3535756"/>
            </a:xfrm>
          </p:grpSpPr>
          <p:grpSp>
            <p:nvGrpSpPr>
              <p:cNvPr id="24" name="مجموعة 23">
                <a:extLst>
                  <a:ext uri="{FF2B5EF4-FFF2-40B4-BE49-F238E27FC236}">
                    <a16:creationId xmlns:a16="http://schemas.microsoft.com/office/drawing/2014/main" id="{28369322-7402-FC60-A760-8684E182E481}"/>
                  </a:ext>
                </a:extLst>
              </p:cNvPr>
              <p:cNvGrpSpPr/>
              <p:nvPr/>
            </p:nvGrpSpPr>
            <p:grpSpPr>
              <a:xfrm>
                <a:off x="1266702" y="2366198"/>
                <a:ext cx="9733758" cy="1659892"/>
                <a:chOff x="1541413" y="3739299"/>
                <a:chExt cx="9733758" cy="1659892"/>
              </a:xfrm>
            </p:grpSpPr>
            <p:sp>
              <p:nvSpPr>
                <p:cNvPr id="29" name="Rectangle 6">
                  <a:extLst>
                    <a:ext uri="{FF2B5EF4-FFF2-40B4-BE49-F238E27FC236}">
                      <a16:creationId xmlns:a16="http://schemas.microsoft.com/office/drawing/2014/main" id="{765DEEB6-1190-62D7-869A-89C0BB767046}"/>
                    </a:ext>
                  </a:extLst>
                </p:cNvPr>
                <p:cNvSpPr>
                  <a:spLocks noChangeArrowheads="1"/>
                </p:cNvSpPr>
                <p:nvPr/>
              </p:nvSpPr>
              <p:spPr bwMode="auto">
                <a:xfrm flipH="1">
                  <a:off x="8046715" y="3868409"/>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30" name="Rectangle 105">
                  <a:extLst>
                    <a:ext uri="{FF2B5EF4-FFF2-40B4-BE49-F238E27FC236}">
                      <a16:creationId xmlns:a16="http://schemas.microsoft.com/office/drawing/2014/main" id="{B477003F-5596-207B-1583-553A75CCED58}"/>
                    </a:ext>
                  </a:extLst>
                </p:cNvPr>
                <p:cNvSpPr/>
                <p:nvPr/>
              </p:nvSpPr>
              <p:spPr>
                <a:xfrm flipH="1">
                  <a:off x="7971628" y="3780243"/>
                  <a:ext cx="3303543" cy="1591956"/>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الرؤية الإستراتيجية </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تتمثل في رؤية القيادة الإدارية والعاملين تحت إمرتها للعمل داخل المنظمة والأهداف التي يتوقع من القيادة تحقيقها في فترة زمنية محددة.</a:t>
                  </a:r>
                </a:p>
              </p:txBody>
            </p:sp>
            <p:sp>
              <p:nvSpPr>
                <p:cNvPr id="31" name="Rectangle 6">
                  <a:extLst>
                    <a:ext uri="{FF2B5EF4-FFF2-40B4-BE49-F238E27FC236}">
                      <a16:creationId xmlns:a16="http://schemas.microsoft.com/office/drawing/2014/main" id="{E826B9FC-1CB4-0637-E8DA-EC0A0CFE0712}"/>
                    </a:ext>
                  </a:extLst>
                </p:cNvPr>
                <p:cNvSpPr>
                  <a:spLocks noChangeArrowheads="1"/>
                </p:cNvSpPr>
                <p:nvPr/>
              </p:nvSpPr>
              <p:spPr bwMode="auto">
                <a:xfrm flipH="1">
                  <a:off x="4794064" y="3868409"/>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32" name="Rectangle 105">
                  <a:extLst>
                    <a:ext uri="{FF2B5EF4-FFF2-40B4-BE49-F238E27FC236}">
                      <a16:creationId xmlns:a16="http://schemas.microsoft.com/office/drawing/2014/main" id="{49132CF8-2C58-E06D-F10F-5848316BD5AB}"/>
                    </a:ext>
                  </a:extLst>
                </p:cNvPr>
                <p:cNvSpPr/>
                <p:nvPr/>
              </p:nvSpPr>
              <p:spPr>
                <a:xfrm flipH="1">
                  <a:off x="4774771" y="3739299"/>
                  <a:ext cx="3201758" cy="1376513"/>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التخطيط الإستراتيجي </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القيادة الإدارية مطالبة بإدارة المنظمة من منظور الجودة الشاملة، لأنها الوسيلة الوحيدة نحو تحقيق الكفاءة والفعالية في الأداء.</a:t>
                  </a:r>
                </a:p>
              </p:txBody>
            </p:sp>
            <p:sp>
              <p:nvSpPr>
                <p:cNvPr id="33" name="Rectangle 6">
                  <a:extLst>
                    <a:ext uri="{FF2B5EF4-FFF2-40B4-BE49-F238E27FC236}">
                      <a16:creationId xmlns:a16="http://schemas.microsoft.com/office/drawing/2014/main" id="{2D52938A-4DD3-2187-B626-66CB01D362E4}"/>
                    </a:ext>
                  </a:extLst>
                </p:cNvPr>
                <p:cNvSpPr>
                  <a:spLocks noChangeArrowheads="1"/>
                </p:cNvSpPr>
                <p:nvPr/>
              </p:nvSpPr>
              <p:spPr bwMode="auto">
                <a:xfrm flipH="1">
                  <a:off x="1541413" y="3868409"/>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grpSp>
          <p:sp>
            <p:nvSpPr>
              <p:cNvPr id="25" name="Rectangle 6">
                <a:extLst>
                  <a:ext uri="{FF2B5EF4-FFF2-40B4-BE49-F238E27FC236}">
                    <a16:creationId xmlns:a16="http://schemas.microsoft.com/office/drawing/2014/main" id="{DF3F325F-CBA7-A4F8-7BAA-279153848FF1}"/>
                  </a:ext>
                </a:extLst>
              </p:cNvPr>
              <p:cNvSpPr>
                <a:spLocks noChangeArrowheads="1"/>
              </p:cNvSpPr>
              <p:nvPr/>
            </p:nvSpPr>
            <p:spPr bwMode="auto">
              <a:xfrm flipH="1">
                <a:off x="6173947" y="4371172"/>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26" name="Rectangle 6">
                <a:extLst>
                  <a:ext uri="{FF2B5EF4-FFF2-40B4-BE49-F238E27FC236}">
                    <a16:creationId xmlns:a16="http://schemas.microsoft.com/office/drawing/2014/main" id="{EF5932EA-E1F7-957C-9399-4A059D8F5B4E}"/>
                  </a:ext>
                </a:extLst>
              </p:cNvPr>
              <p:cNvSpPr>
                <a:spLocks noChangeArrowheads="1"/>
              </p:cNvSpPr>
              <p:nvPr/>
            </p:nvSpPr>
            <p:spPr bwMode="auto">
              <a:xfrm flipH="1">
                <a:off x="2921296" y="4371172"/>
                <a:ext cx="3141521" cy="1530782"/>
              </a:xfrm>
              <a:custGeom>
                <a:avLst/>
                <a:gdLst>
                  <a:gd name="connsiteX0" fmla="*/ 0 w 2946400"/>
                  <a:gd name="connsiteY0" fmla="*/ 0 h 3414713"/>
                  <a:gd name="connsiteX1" fmla="*/ 2946400 w 2946400"/>
                  <a:gd name="connsiteY1" fmla="*/ 0 h 3414713"/>
                  <a:gd name="connsiteX2" fmla="*/ 2946400 w 2946400"/>
                  <a:gd name="connsiteY2" fmla="*/ 3414713 h 3414713"/>
                  <a:gd name="connsiteX3" fmla="*/ 0 w 2946400"/>
                  <a:gd name="connsiteY3" fmla="*/ 3414713 h 3414713"/>
                  <a:gd name="connsiteX4" fmla="*/ 0 w 2946400"/>
                  <a:gd name="connsiteY4" fmla="*/ 0 h 3414713"/>
                  <a:gd name="connsiteX0" fmla="*/ 0 w 2946400"/>
                  <a:gd name="connsiteY0" fmla="*/ 1270 h 3415983"/>
                  <a:gd name="connsiteX1" fmla="*/ 2588260 w 2946400"/>
                  <a:gd name="connsiteY1" fmla="*/ 0 h 3415983"/>
                  <a:gd name="connsiteX2" fmla="*/ 2946400 w 2946400"/>
                  <a:gd name="connsiteY2" fmla="*/ 1270 h 3415983"/>
                  <a:gd name="connsiteX3" fmla="*/ 2946400 w 2946400"/>
                  <a:gd name="connsiteY3" fmla="*/ 3415983 h 3415983"/>
                  <a:gd name="connsiteX4" fmla="*/ 0 w 2946400"/>
                  <a:gd name="connsiteY4" fmla="*/ 3415983 h 3415983"/>
                  <a:gd name="connsiteX5" fmla="*/ 0 w 2946400"/>
                  <a:gd name="connsiteY5" fmla="*/ 1270 h 3415983"/>
                  <a:gd name="connsiteX0" fmla="*/ 0 w 2946400"/>
                  <a:gd name="connsiteY0" fmla="*/ 3810 h 3418523"/>
                  <a:gd name="connsiteX1" fmla="*/ 375920 w 2946400"/>
                  <a:gd name="connsiteY1" fmla="*/ 0 h 3418523"/>
                  <a:gd name="connsiteX2" fmla="*/ 2588260 w 2946400"/>
                  <a:gd name="connsiteY2" fmla="*/ 2540 h 3418523"/>
                  <a:gd name="connsiteX3" fmla="*/ 2946400 w 2946400"/>
                  <a:gd name="connsiteY3" fmla="*/ 3810 h 3418523"/>
                  <a:gd name="connsiteX4" fmla="*/ 2946400 w 2946400"/>
                  <a:gd name="connsiteY4" fmla="*/ 3418523 h 3418523"/>
                  <a:gd name="connsiteX5" fmla="*/ 0 w 2946400"/>
                  <a:gd name="connsiteY5" fmla="*/ 3418523 h 3418523"/>
                  <a:gd name="connsiteX6" fmla="*/ 0 w 2946400"/>
                  <a:gd name="connsiteY6" fmla="*/ 3810 h 3418523"/>
                  <a:gd name="connsiteX0" fmla="*/ 375920 w 2946400"/>
                  <a:gd name="connsiteY0" fmla="*/ 0 h 3418523"/>
                  <a:gd name="connsiteX1" fmla="*/ 2588260 w 2946400"/>
                  <a:gd name="connsiteY1" fmla="*/ 2540 h 3418523"/>
                  <a:gd name="connsiteX2" fmla="*/ 2946400 w 2946400"/>
                  <a:gd name="connsiteY2" fmla="*/ 3810 h 3418523"/>
                  <a:gd name="connsiteX3" fmla="*/ 2946400 w 2946400"/>
                  <a:gd name="connsiteY3" fmla="*/ 3418523 h 3418523"/>
                  <a:gd name="connsiteX4" fmla="*/ 0 w 2946400"/>
                  <a:gd name="connsiteY4" fmla="*/ 3418523 h 3418523"/>
                  <a:gd name="connsiteX5" fmla="*/ 0 w 2946400"/>
                  <a:gd name="connsiteY5" fmla="*/ 3810 h 3418523"/>
                  <a:gd name="connsiteX6" fmla="*/ 467360 w 2946400"/>
                  <a:gd name="connsiteY6" fmla="*/ 91440 h 341852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67360 w 2946400"/>
                  <a:gd name="connsiteY5" fmla="*/ 889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478790 w 2946400"/>
                  <a:gd name="connsiteY5" fmla="*/ 12700 h 3415983"/>
                  <a:gd name="connsiteX0" fmla="*/ 2588260 w 2946400"/>
                  <a:gd name="connsiteY0" fmla="*/ 0 h 3415983"/>
                  <a:gd name="connsiteX1" fmla="*/ 2946400 w 2946400"/>
                  <a:gd name="connsiteY1" fmla="*/ 1270 h 3415983"/>
                  <a:gd name="connsiteX2" fmla="*/ 2946400 w 2946400"/>
                  <a:gd name="connsiteY2" fmla="*/ 3415983 h 3415983"/>
                  <a:gd name="connsiteX3" fmla="*/ 0 w 2946400"/>
                  <a:gd name="connsiteY3" fmla="*/ 3415983 h 3415983"/>
                  <a:gd name="connsiteX4" fmla="*/ 0 w 2946400"/>
                  <a:gd name="connsiteY4" fmla="*/ 1270 h 3415983"/>
                  <a:gd name="connsiteX5" fmla="*/ 337820 w 2946400"/>
                  <a:gd name="connsiteY5" fmla="*/ 5080 h 3415983"/>
                  <a:gd name="connsiteX0" fmla="*/ 2626360 w 2946400"/>
                  <a:gd name="connsiteY0" fmla="*/ 0 h 3419793"/>
                  <a:gd name="connsiteX1" fmla="*/ 2946400 w 2946400"/>
                  <a:gd name="connsiteY1" fmla="*/ 5080 h 3419793"/>
                  <a:gd name="connsiteX2" fmla="*/ 2946400 w 2946400"/>
                  <a:gd name="connsiteY2" fmla="*/ 3419793 h 3419793"/>
                  <a:gd name="connsiteX3" fmla="*/ 0 w 2946400"/>
                  <a:gd name="connsiteY3" fmla="*/ 3419793 h 3419793"/>
                  <a:gd name="connsiteX4" fmla="*/ 0 w 2946400"/>
                  <a:gd name="connsiteY4" fmla="*/ 5080 h 3419793"/>
                  <a:gd name="connsiteX5" fmla="*/ 337820 w 2946400"/>
                  <a:gd name="connsiteY5" fmla="*/ 8890 h 341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00" h="3419793">
                    <a:moveTo>
                      <a:pt x="2626360" y="0"/>
                    </a:moveTo>
                    <a:lnTo>
                      <a:pt x="2946400" y="5080"/>
                    </a:lnTo>
                    <a:lnTo>
                      <a:pt x="2946400" y="3419793"/>
                    </a:lnTo>
                    <a:lnTo>
                      <a:pt x="0" y="3419793"/>
                    </a:lnTo>
                    <a:lnTo>
                      <a:pt x="0" y="5080"/>
                    </a:lnTo>
                    <a:lnTo>
                      <a:pt x="337820" y="8890"/>
                    </a:lnTo>
                  </a:path>
                </a:pathLst>
              </a:custGeom>
              <a:noFill/>
              <a:ln w="28575" cap="flat">
                <a:solidFill>
                  <a:srgbClr val="00AEE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1" anchor="t" anchorCtr="0" compatLnSpc="1">
                <a:prstTxWarp prst="textNoShape">
                  <a:avLst/>
                </a:prstTxWarp>
              </a:bodyPr>
              <a:lstStyle>
                <a:defPPr>
                  <a:defRPr lang="ar-SA"/>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a:defRPr/>
                </a:pPr>
                <a:endParaRPr lang="en-US">
                  <a:solidFill>
                    <a:prstClr val="black"/>
                  </a:solidFill>
                  <a:latin typeface="Neo Sans Arabic" panose="020B0504030504040204" pitchFamily="34" charset="-78"/>
                  <a:cs typeface="Neo Sans Arabic" panose="020B0504030504040204" pitchFamily="34" charset="-78"/>
                </a:endParaRPr>
              </a:p>
            </p:txBody>
          </p:sp>
          <p:sp>
            <p:nvSpPr>
              <p:cNvPr id="27" name="Rectangle 105">
                <a:extLst>
                  <a:ext uri="{FF2B5EF4-FFF2-40B4-BE49-F238E27FC236}">
                    <a16:creationId xmlns:a16="http://schemas.microsoft.com/office/drawing/2014/main" id="{50387439-DC49-A4A0-E8A3-42B66954FE2F}"/>
                  </a:ext>
                </a:extLst>
              </p:cNvPr>
              <p:cNvSpPr/>
              <p:nvPr/>
            </p:nvSpPr>
            <p:spPr>
              <a:xfrm flipH="1">
                <a:off x="6098859" y="4246209"/>
                <a:ext cx="3366833" cy="1376513"/>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التفكير الإبداعي </a:t>
                </a:r>
              </a:p>
              <a:p>
                <a:pPr algn="justLow"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dirty="0">
                    <a:solidFill>
                      <a:schemeClr val="tx1"/>
                    </a:solidFill>
                    <a:latin typeface="Alexandria" pitchFamily="2" charset="-78"/>
                    <a:cs typeface="Alexandria" pitchFamily="2" charset="-78"/>
                  </a:rPr>
                  <a:t>طبيعة العمل الإداري هي التطوير والتغيير في الإستراتيجيات والسياسات والأنظمة والإجراءات والأدوات وغيرها ولا بد أن تكون إبداعية ابتكارية.</a:t>
                </a:r>
              </a:p>
            </p:txBody>
          </p:sp>
          <p:sp>
            <p:nvSpPr>
              <p:cNvPr id="28" name="Rectangle 105">
                <a:extLst>
                  <a:ext uri="{FF2B5EF4-FFF2-40B4-BE49-F238E27FC236}">
                    <a16:creationId xmlns:a16="http://schemas.microsoft.com/office/drawing/2014/main" id="{DB833E7C-DF58-E674-C4F5-8D5116415563}"/>
                  </a:ext>
                </a:extLst>
              </p:cNvPr>
              <p:cNvSpPr/>
              <p:nvPr/>
            </p:nvSpPr>
            <p:spPr>
              <a:xfrm flipH="1">
                <a:off x="2866604" y="4248481"/>
                <a:ext cx="3295545" cy="1591956"/>
              </a:xfrm>
              <a:prstGeom prst="rect">
                <a:avLst/>
              </a:prstGeom>
              <a:noFill/>
              <a:ln>
                <a:noFill/>
              </a:ln>
            </p:spPr>
            <p:style>
              <a:lnRef idx="0">
                <a:schemeClr val="accent1"/>
              </a:lnRef>
              <a:fillRef idx="1">
                <a:schemeClr val="accent1"/>
              </a:fillRef>
              <a:effectRef idx="0">
                <a:schemeClr val="dk1"/>
              </a:effectRef>
              <a:fontRef idx="minor">
                <a:schemeClr val="lt1"/>
              </a:fontRef>
            </p:style>
            <p:txBody>
              <a:bodyPr wrap="square" lIns="180000" tIns="72000" rIns="180000" bIns="72000" rtlCol="1" anchor="t" anchorCtr="0">
                <a:spAutoFit/>
              </a:bodyPr>
              <a:lstStyle>
                <a:defPPr>
                  <a:defRPr lang="ar-SA"/>
                </a:defPPr>
                <a:lvl1pPr marL="0" algn="r" defTabSz="914400" rtl="1" eaLnBrk="1" latinLnBrk="0" hangingPunct="1">
                  <a:defRPr sz="1800" kern="1200">
                    <a:solidFill>
                      <a:schemeClr val="lt1"/>
                    </a:solidFill>
                    <a:latin typeface="+mn-lt"/>
                    <a:ea typeface="+mn-ea"/>
                    <a:cs typeface="+mn-cs"/>
                  </a:defRPr>
                </a:lvl1pPr>
                <a:lvl2pPr marL="457200" algn="r" defTabSz="914400" rtl="1" eaLnBrk="1" latinLnBrk="0" hangingPunct="1">
                  <a:defRPr sz="1800" kern="1200">
                    <a:solidFill>
                      <a:schemeClr val="lt1"/>
                    </a:solidFill>
                    <a:latin typeface="+mn-lt"/>
                    <a:ea typeface="+mn-ea"/>
                    <a:cs typeface="+mn-cs"/>
                  </a:defRPr>
                </a:lvl2pPr>
                <a:lvl3pPr marL="914400" algn="r" defTabSz="914400" rtl="1" eaLnBrk="1" latinLnBrk="0" hangingPunct="1">
                  <a:defRPr sz="1800" kern="1200">
                    <a:solidFill>
                      <a:schemeClr val="lt1"/>
                    </a:solidFill>
                    <a:latin typeface="+mn-lt"/>
                    <a:ea typeface="+mn-ea"/>
                    <a:cs typeface="+mn-cs"/>
                  </a:defRPr>
                </a:lvl3pPr>
                <a:lvl4pPr marL="1371600" algn="r" defTabSz="914400" rtl="1" eaLnBrk="1" latinLnBrk="0" hangingPunct="1">
                  <a:defRPr sz="1800" kern="1200">
                    <a:solidFill>
                      <a:schemeClr val="lt1"/>
                    </a:solidFill>
                    <a:latin typeface="+mn-lt"/>
                    <a:ea typeface="+mn-ea"/>
                    <a:cs typeface="+mn-cs"/>
                  </a:defRPr>
                </a:lvl4pPr>
                <a:lvl5pPr marL="1828800" algn="r" defTabSz="914400" rtl="1" eaLnBrk="1" latinLnBrk="0" hangingPunct="1">
                  <a:defRPr sz="1800" kern="1200">
                    <a:solidFill>
                      <a:schemeClr val="lt1"/>
                    </a:solidFill>
                    <a:latin typeface="+mn-lt"/>
                    <a:ea typeface="+mn-ea"/>
                    <a:cs typeface="+mn-cs"/>
                  </a:defRPr>
                </a:lvl5pPr>
                <a:lvl6pPr marL="2286000" algn="r" defTabSz="914400" rtl="1" eaLnBrk="1" latinLnBrk="0" hangingPunct="1">
                  <a:defRPr sz="1800" kern="1200">
                    <a:solidFill>
                      <a:schemeClr val="lt1"/>
                    </a:solidFill>
                    <a:latin typeface="+mn-lt"/>
                    <a:ea typeface="+mn-ea"/>
                    <a:cs typeface="+mn-cs"/>
                  </a:defRPr>
                </a:lvl6pPr>
                <a:lvl7pPr marL="2743200" algn="r" defTabSz="914400" rtl="1" eaLnBrk="1" latinLnBrk="0" hangingPunct="1">
                  <a:defRPr sz="1800" kern="1200">
                    <a:solidFill>
                      <a:schemeClr val="lt1"/>
                    </a:solidFill>
                    <a:latin typeface="+mn-lt"/>
                    <a:ea typeface="+mn-ea"/>
                    <a:cs typeface="+mn-cs"/>
                  </a:defRPr>
                </a:lvl7pPr>
                <a:lvl8pPr marL="3200400" algn="r" defTabSz="914400" rtl="1" eaLnBrk="1" latinLnBrk="0" hangingPunct="1">
                  <a:defRPr sz="1800" kern="1200">
                    <a:solidFill>
                      <a:schemeClr val="lt1"/>
                    </a:solidFill>
                    <a:latin typeface="+mn-lt"/>
                    <a:ea typeface="+mn-ea"/>
                    <a:cs typeface="+mn-cs"/>
                  </a:defRPr>
                </a:lvl8pPr>
                <a:lvl9pPr marL="3657600" algn="r" defTabSz="914400" rtl="1" eaLnBrk="1" latinLnBrk="0" hangingPunct="1">
                  <a:defRPr sz="1800" kern="1200">
                    <a:solidFill>
                      <a:schemeClr val="lt1"/>
                    </a:solidFill>
                    <a:latin typeface="+mn-lt"/>
                    <a:ea typeface="+mn-ea"/>
                    <a:cs typeface="+mn-cs"/>
                  </a:defRPr>
                </a:lvl9pPr>
              </a:lstStyle>
              <a:p>
                <a:pPr algn="ctr" rtl="1">
                  <a:defRPr lang="en-US"/>
                </a:pPr>
                <a:r>
                  <a:rPr lang="ar-SA" sz="1400" b="1" dirty="0">
                    <a:solidFill>
                      <a:srgbClr val="F07B22"/>
                    </a:solidFill>
                    <a:latin typeface="Alexandria" pitchFamily="2" charset="-78"/>
                    <a:cs typeface="Alexandria" pitchFamily="2" charset="-78"/>
                  </a:rPr>
                  <a:t>القيادة التشاركية</a:t>
                </a:r>
              </a:p>
              <a:p>
                <a:pPr algn="ctr" rtl="1">
                  <a:defRPr lang="en-US"/>
                </a:pPr>
                <a:r>
                  <a:rPr lang="ar-SA" sz="1400" b="1" dirty="0">
                    <a:solidFill>
                      <a:srgbClr val="F07B22"/>
                    </a:solidFill>
                    <a:latin typeface="Alexandria" pitchFamily="2" charset="-78"/>
                    <a:cs typeface="Alexandria" pitchFamily="2" charset="-78"/>
                  </a:rPr>
                  <a:t>والعمل الجماعي</a:t>
                </a:r>
              </a:p>
              <a:p>
                <a:pPr algn="ctr" rtl="1">
                  <a:defRPr lang="en-US"/>
                </a:pPr>
                <a:endParaRPr lang="ar-SA" sz="1000" b="1" dirty="0">
                  <a:solidFill>
                    <a:srgbClr val="F07B22"/>
                  </a:solidFill>
                  <a:latin typeface="Alexandria" pitchFamily="2" charset="-78"/>
                  <a:cs typeface="Alexandria" pitchFamily="2" charset="-78"/>
                </a:endParaRPr>
              </a:p>
              <a:p>
                <a:pPr algn="justLow" rtl="1">
                  <a:defRPr lang="en-US"/>
                </a:pPr>
                <a:r>
                  <a:rPr lang="ar-SA" sz="1400" b="1" dirty="0">
                    <a:solidFill>
                      <a:srgbClr val="F07B22"/>
                    </a:solidFill>
                    <a:latin typeface="Alexandria" pitchFamily="2" charset="-78"/>
                    <a:cs typeface="Alexandria" pitchFamily="2" charset="-78"/>
                  </a:rPr>
                  <a:t> </a:t>
                </a:r>
                <a:r>
                  <a:rPr lang="ar-SA" sz="1400" dirty="0">
                    <a:solidFill>
                      <a:schemeClr val="tx1"/>
                    </a:solidFill>
                    <a:latin typeface="Alexandria" pitchFamily="2" charset="-78"/>
                    <a:cs typeface="Alexandria" pitchFamily="2" charset="-78"/>
                  </a:rPr>
                  <a:t>المنظمات الناجحة في مجال الأعمال مثلاً لا يديرها أفراد بل تديرها جماعات، وذلك بأساليب تعتمد على تعميق روح العمل الجماعي.</a:t>
                </a:r>
              </a:p>
            </p:txBody>
          </p:sp>
        </p:grpSp>
      </p:grpSp>
    </p:spTree>
    <p:extLst>
      <p:ext uri="{BB962C8B-B14F-4D97-AF65-F5344CB8AC3E}">
        <p14:creationId xmlns:p14="http://schemas.microsoft.com/office/powerpoint/2010/main" val="16041735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استراتيجيات التغيير المخطط</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10" name="مجموعة 9">
            <a:extLst>
              <a:ext uri="{FF2B5EF4-FFF2-40B4-BE49-F238E27FC236}">
                <a16:creationId xmlns:a16="http://schemas.microsoft.com/office/drawing/2014/main" id="{9270EBA8-1725-2921-AB76-DFC2F80C7DE2}"/>
              </a:ext>
            </a:extLst>
          </p:cNvPr>
          <p:cNvGrpSpPr/>
          <p:nvPr/>
        </p:nvGrpSpPr>
        <p:grpSpPr>
          <a:xfrm>
            <a:off x="706129" y="1801432"/>
            <a:ext cx="10723870" cy="4080594"/>
            <a:chOff x="612814" y="1801432"/>
            <a:chExt cx="10764934" cy="4158972"/>
          </a:xfrm>
        </p:grpSpPr>
        <p:pic>
          <p:nvPicPr>
            <p:cNvPr id="11" name="صورة 10">
              <a:extLst>
                <a:ext uri="{FF2B5EF4-FFF2-40B4-BE49-F238E27FC236}">
                  <a16:creationId xmlns:a16="http://schemas.microsoft.com/office/drawing/2014/main" id="{CAAB0113-DAD0-203C-A99C-30BEBCDB676F}"/>
                </a:ext>
              </a:extLst>
            </p:cNvPr>
            <p:cNvPicPr>
              <a:picLocks noChangeAspect="1"/>
            </p:cNvPicPr>
            <p:nvPr/>
          </p:nvPicPr>
          <p:blipFill>
            <a:blip r:embed="rId3"/>
            <a:stretch>
              <a:fillRect/>
            </a:stretch>
          </p:blipFill>
          <p:spPr>
            <a:xfrm>
              <a:off x="669506" y="1801432"/>
              <a:ext cx="10708242" cy="4158972"/>
            </a:xfrm>
            <a:prstGeom prst="rect">
              <a:avLst/>
            </a:prstGeom>
          </p:spPr>
        </p:pic>
        <p:sp>
          <p:nvSpPr>
            <p:cNvPr id="12" name="مربع نص 11">
              <a:extLst>
                <a:ext uri="{FF2B5EF4-FFF2-40B4-BE49-F238E27FC236}">
                  <a16:creationId xmlns:a16="http://schemas.microsoft.com/office/drawing/2014/main" id="{C434C2F8-8D2D-72B3-F9E8-5CD7829242E3}"/>
                </a:ext>
              </a:extLst>
            </p:cNvPr>
            <p:cNvSpPr txBox="1"/>
            <p:nvPr/>
          </p:nvSpPr>
          <p:spPr>
            <a:xfrm>
              <a:off x="612814" y="3395026"/>
              <a:ext cx="2975032" cy="909239"/>
            </a:xfrm>
            <a:prstGeom prst="rect">
              <a:avLst/>
            </a:prstGeom>
            <a:noFill/>
          </p:spPr>
          <p:txBody>
            <a:bodyPr wrap="square" rtlCol="1">
              <a:spAutoFit/>
            </a:bodyPr>
            <a:lstStyle/>
            <a:p>
              <a:pPr algn="justLow">
                <a:lnSpc>
                  <a:spcPct val="150000"/>
                </a:lnSpc>
              </a:pPr>
              <a:r>
                <a:rPr kumimoji="0" lang="ar-SA" sz="1200" b="0" i="0" u="none" strike="noStrike" kern="0" cap="none" spc="0" normalizeH="0" baseline="0" noProof="0" dirty="0">
                  <a:ln>
                    <a:noFill/>
                  </a:ln>
                  <a:solidFill>
                    <a:prstClr val="black"/>
                  </a:solidFill>
                  <a:effectLst/>
                  <a:uLnTx/>
                  <a:uFillTx/>
                  <a:latin typeface="Alexandria" charset="0"/>
                  <a:ea typeface="+mn-ea"/>
                  <a:cs typeface="Alexandria" charset="0"/>
                </a:rPr>
                <a:t>تستخدم السلطة الرسمية والمكافآت والعقوبات كحوافز أساسية لخلق التغيير، وعندها يستجيب الأفراد خوفاً أو رغبة.</a:t>
              </a:r>
            </a:p>
          </p:txBody>
        </p:sp>
        <p:sp>
          <p:nvSpPr>
            <p:cNvPr id="13" name="مربع نص 12">
              <a:extLst>
                <a:ext uri="{FF2B5EF4-FFF2-40B4-BE49-F238E27FC236}">
                  <a16:creationId xmlns:a16="http://schemas.microsoft.com/office/drawing/2014/main" id="{75F999E1-F814-0B5D-9CDC-3D7BB8E0DD06}"/>
                </a:ext>
              </a:extLst>
            </p:cNvPr>
            <p:cNvSpPr txBox="1"/>
            <p:nvPr/>
          </p:nvSpPr>
          <p:spPr>
            <a:xfrm>
              <a:off x="8176787" y="2366301"/>
              <a:ext cx="3109524" cy="1191559"/>
            </a:xfrm>
            <a:prstGeom prst="rect">
              <a:avLst/>
            </a:prstGeom>
            <a:noFill/>
          </p:spPr>
          <p:txBody>
            <a:bodyPr wrap="square" rtlCol="1">
              <a:spAutoFit/>
            </a:bodyPr>
            <a:lstStyle/>
            <a:p>
              <a:pPr algn="justLow">
                <a:lnSpc>
                  <a:spcPct val="150000"/>
                </a:lnSpc>
              </a:pPr>
              <a:r>
                <a:rPr kumimoji="0" lang="ar-SA" sz="1200" b="0" i="0" u="none" strike="noStrike" kern="0" cap="none" spc="0" normalizeH="0" baseline="0" noProof="0" dirty="0">
                  <a:ln>
                    <a:noFill/>
                  </a:ln>
                  <a:solidFill>
                    <a:prstClr val="black"/>
                  </a:solidFill>
                  <a:effectLst/>
                  <a:uLnTx/>
                  <a:uFillTx/>
                  <a:latin typeface="Alexandria" charset="0"/>
                  <a:ea typeface="+mn-ea"/>
                  <a:cs typeface="Alexandria" charset="0"/>
                </a:rPr>
                <a:t>تستخدم الحقائق والمعرفة والحجج</a:t>
              </a:r>
              <a:r>
                <a:rPr lang="ar-SA" sz="1200" kern="0" dirty="0">
                  <a:solidFill>
                    <a:prstClr val="black"/>
                  </a:solidFill>
                  <a:latin typeface="Alexandria" charset="0"/>
                  <a:cs typeface="Alexandria" charset="0"/>
                </a:rPr>
                <a:t> </a:t>
              </a:r>
              <a:r>
                <a:rPr kumimoji="0" lang="ar-SA" sz="1200" b="0" i="0" u="none" strike="noStrike" kern="0" cap="none" spc="0" normalizeH="0" baseline="0" noProof="0" dirty="0">
                  <a:ln>
                    <a:noFill/>
                  </a:ln>
                  <a:solidFill>
                    <a:prstClr val="black"/>
                  </a:solidFill>
                  <a:effectLst/>
                  <a:uLnTx/>
                  <a:uFillTx/>
                  <a:latin typeface="Alexandria" charset="0"/>
                  <a:ea typeface="+mn-ea"/>
                  <a:cs typeface="Alexandria" charset="0"/>
                </a:rPr>
                <a:t>المنطقية لإحداث التغيير، وتفترض هذه الإستراتيجية أن الفرد العقلاني سيقرر دعم ومساندة التغيير من عدمه.</a:t>
              </a:r>
            </a:p>
          </p:txBody>
        </p:sp>
        <p:sp>
          <p:nvSpPr>
            <p:cNvPr id="14" name="مربع نص 13">
              <a:extLst>
                <a:ext uri="{FF2B5EF4-FFF2-40B4-BE49-F238E27FC236}">
                  <a16:creationId xmlns:a16="http://schemas.microsoft.com/office/drawing/2014/main" id="{FDC31008-E290-35B9-C4D3-24D69F639E46}"/>
                </a:ext>
              </a:extLst>
            </p:cNvPr>
            <p:cNvSpPr txBox="1"/>
            <p:nvPr/>
          </p:nvSpPr>
          <p:spPr>
            <a:xfrm>
              <a:off x="7483964" y="4554031"/>
              <a:ext cx="2922780" cy="1191559"/>
            </a:xfrm>
            <a:prstGeom prst="rect">
              <a:avLst/>
            </a:prstGeom>
            <a:noFill/>
          </p:spPr>
          <p:txBody>
            <a:bodyPr wrap="square" rtlCol="1">
              <a:spAutoFit/>
            </a:bodyPr>
            <a:lstStyle/>
            <a:p>
              <a:pPr algn="justLow">
                <a:lnSpc>
                  <a:spcPct val="150000"/>
                </a:lnSpc>
              </a:pPr>
              <a:r>
                <a:rPr kumimoji="0" lang="ar-SA" sz="1200" b="0" i="0" u="none" strike="noStrike" kern="0" cap="none" spc="0" normalizeH="0" baseline="0" noProof="0" dirty="0">
                  <a:ln>
                    <a:noFill/>
                  </a:ln>
                  <a:solidFill>
                    <a:prstClr val="black"/>
                  </a:solidFill>
                  <a:effectLst/>
                  <a:uLnTx/>
                  <a:uFillTx/>
                  <a:latin typeface="Alexandria" charset="0"/>
                  <a:ea typeface="+mn-ea"/>
                  <a:cs typeface="Alexandria" charset="0"/>
                </a:rPr>
                <a:t>تستخدم طرق المشاركة في اتخاذ القرار والتوكيد على القيم المشتركة لخلق التغيير، وهي تستلزم تمكين وإشراك الأفراد الذين يتأثرون بالتغيير بصدق.</a:t>
              </a:r>
            </a:p>
          </p:txBody>
        </p:sp>
        <p:sp>
          <p:nvSpPr>
            <p:cNvPr id="15" name="مربع نص 14">
              <a:extLst>
                <a:ext uri="{FF2B5EF4-FFF2-40B4-BE49-F238E27FC236}">
                  <a16:creationId xmlns:a16="http://schemas.microsoft.com/office/drawing/2014/main" id="{2A9F956C-1E54-D7EB-209C-F0955C075AC8}"/>
                </a:ext>
              </a:extLst>
            </p:cNvPr>
            <p:cNvSpPr txBox="1"/>
            <p:nvPr/>
          </p:nvSpPr>
          <p:spPr>
            <a:xfrm>
              <a:off x="4966063" y="2872474"/>
              <a:ext cx="2259874" cy="1045105"/>
            </a:xfrm>
            <a:prstGeom prst="rect">
              <a:avLst/>
            </a:prstGeom>
            <a:noFill/>
          </p:spPr>
          <p:txBody>
            <a:bodyPr wrap="square" rtlCol="1">
              <a:spAutoFit/>
            </a:bodyPr>
            <a:lstStyle/>
            <a:p>
              <a:pPr algn="ctr">
                <a:lnSpc>
                  <a:spcPct val="150000"/>
                </a:lnSpc>
              </a:pPr>
              <a:r>
                <a:rPr kumimoji="0" lang="ar-SA" sz="1400" b="1" i="0" u="none" strike="noStrike" kern="0" cap="none" spc="0" normalizeH="0" baseline="0" noProof="0" dirty="0">
                  <a:ln>
                    <a:noFill/>
                  </a:ln>
                  <a:solidFill>
                    <a:prstClr val="black"/>
                  </a:solidFill>
                  <a:effectLst/>
                  <a:uLnTx/>
                  <a:uFillTx/>
                  <a:latin typeface="Alexandria" charset="0"/>
                  <a:ea typeface="+mn-ea"/>
                  <a:cs typeface="Alexandria" charset="0"/>
                </a:rPr>
                <a:t>من أهم الاستراتيجيات المستخدمة في عملية التغيير :</a:t>
              </a:r>
              <a:endParaRPr kumimoji="0" lang="ar-SA" sz="1200" b="1" i="0" u="none" strike="noStrike" kern="0" cap="none" spc="0" normalizeH="0" baseline="0" noProof="0" dirty="0">
                <a:ln>
                  <a:noFill/>
                </a:ln>
                <a:solidFill>
                  <a:prstClr val="black"/>
                </a:solidFill>
                <a:effectLst/>
                <a:uLnTx/>
                <a:uFillTx/>
                <a:latin typeface="Alexandria" charset="0"/>
                <a:ea typeface="+mn-ea"/>
                <a:cs typeface="Alexandria" charset="0"/>
              </a:endParaRPr>
            </a:p>
          </p:txBody>
        </p:sp>
        <p:sp>
          <p:nvSpPr>
            <p:cNvPr id="17" name="مربع نص 16">
              <a:extLst>
                <a:ext uri="{FF2B5EF4-FFF2-40B4-BE49-F238E27FC236}">
                  <a16:creationId xmlns:a16="http://schemas.microsoft.com/office/drawing/2014/main" id="{84FFF818-B64E-2F83-4315-2DC7DEC8D0A2}"/>
                </a:ext>
              </a:extLst>
            </p:cNvPr>
            <p:cNvSpPr txBox="1"/>
            <p:nvPr/>
          </p:nvSpPr>
          <p:spPr>
            <a:xfrm rot="21378431">
              <a:off x="1355534" y="2949959"/>
              <a:ext cx="1881049" cy="307392"/>
            </a:xfrm>
            <a:prstGeom prst="rect">
              <a:avLst/>
            </a:prstGeom>
            <a:noFill/>
          </p:spPr>
          <p:txBody>
            <a:bodyPr wrap="square" rtlCol="1">
              <a:spAutoFit/>
            </a:bodyPr>
            <a:lstStyle/>
            <a:p>
              <a:pPr algn="ctr">
                <a:lnSpc>
                  <a:spcPct val="150000"/>
                </a:lnSpc>
              </a:pPr>
              <a:r>
                <a:rPr kumimoji="0" lang="ar-SA" sz="1050" b="1" i="0" u="none" strike="noStrike" kern="0" cap="none" spc="0" normalizeH="0" baseline="0" noProof="0" dirty="0">
                  <a:ln>
                    <a:noFill/>
                  </a:ln>
                  <a:solidFill>
                    <a:prstClr val="black"/>
                  </a:solidFill>
                  <a:effectLst/>
                  <a:uLnTx/>
                  <a:uFillTx/>
                  <a:latin typeface="Alexandria" charset="0"/>
                  <a:ea typeface="+mn-ea"/>
                  <a:cs typeface="Alexandria" charset="0"/>
                </a:rPr>
                <a:t>القوة </a:t>
              </a:r>
            </a:p>
          </p:txBody>
        </p:sp>
        <p:sp>
          <p:nvSpPr>
            <p:cNvPr id="18" name="مربع نص 17">
              <a:extLst>
                <a:ext uri="{FF2B5EF4-FFF2-40B4-BE49-F238E27FC236}">
                  <a16:creationId xmlns:a16="http://schemas.microsoft.com/office/drawing/2014/main" id="{AB457481-101A-130C-C2FE-8E98706A29B2}"/>
                </a:ext>
              </a:extLst>
            </p:cNvPr>
            <p:cNvSpPr txBox="1"/>
            <p:nvPr/>
          </p:nvSpPr>
          <p:spPr>
            <a:xfrm rot="240298">
              <a:off x="9047880" y="1973366"/>
              <a:ext cx="2006804" cy="307392"/>
            </a:xfrm>
            <a:prstGeom prst="rect">
              <a:avLst/>
            </a:prstGeom>
            <a:noFill/>
          </p:spPr>
          <p:txBody>
            <a:bodyPr wrap="square" rtlCol="1">
              <a:spAutoFit/>
            </a:bodyPr>
            <a:lstStyle/>
            <a:p>
              <a:pPr algn="ctr">
                <a:lnSpc>
                  <a:spcPct val="150000"/>
                </a:lnSpc>
              </a:pPr>
              <a:r>
                <a:rPr kumimoji="0" lang="ar-SA" sz="1050" b="1" i="0" u="none" strike="noStrike" kern="0" cap="none" spc="0" normalizeH="0" baseline="0" noProof="0" dirty="0">
                  <a:ln>
                    <a:noFill/>
                  </a:ln>
                  <a:solidFill>
                    <a:prstClr val="black"/>
                  </a:solidFill>
                  <a:effectLst/>
                  <a:uLnTx/>
                  <a:uFillTx/>
                  <a:latin typeface="Alexandria" charset="0"/>
                  <a:ea typeface="+mn-ea"/>
                  <a:cs typeface="Alexandria" charset="0"/>
                </a:rPr>
                <a:t>الإقناع المنطقي </a:t>
              </a:r>
            </a:p>
          </p:txBody>
        </p:sp>
        <p:sp>
          <p:nvSpPr>
            <p:cNvPr id="19" name="مربع نص 18">
              <a:extLst>
                <a:ext uri="{FF2B5EF4-FFF2-40B4-BE49-F238E27FC236}">
                  <a16:creationId xmlns:a16="http://schemas.microsoft.com/office/drawing/2014/main" id="{E75C3716-24EB-05CA-EE3E-139EABA9C8CA}"/>
                </a:ext>
              </a:extLst>
            </p:cNvPr>
            <p:cNvSpPr txBox="1"/>
            <p:nvPr/>
          </p:nvSpPr>
          <p:spPr>
            <a:xfrm rot="21220527">
              <a:off x="8360632" y="4096330"/>
              <a:ext cx="1881049" cy="307392"/>
            </a:xfrm>
            <a:prstGeom prst="rect">
              <a:avLst/>
            </a:prstGeom>
            <a:noFill/>
          </p:spPr>
          <p:txBody>
            <a:bodyPr wrap="square" rtlCol="1">
              <a:spAutoFit/>
            </a:bodyPr>
            <a:lstStyle/>
            <a:p>
              <a:pPr algn="ctr">
                <a:lnSpc>
                  <a:spcPct val="150000"/>
                </a:lnSpc>
              </a:pPr>
              <a:r>
                <a:rPr kumimoji="0" lang="ar-SA" sz="1050" b="1" i="0" u="none" strike="noStrike" kern="0" cap="none" spc="0" normalizeH="0" baseline="0" noProof="0" dirty="0">
                  <a:ln>
                    <a:noFill/>
                  </a:ln>
                  <a:solidFill>
                    <a:prstClr val="black"/>
                  </a:solidFill>
                  <a:effectLst/>
                  <a:uLnTx/>
                  <a:uFillTx/>
                  <a:latin typeface="Alexandria" charset="0"/>
                  <a:ea typeface="+mn-ea"/>
                  <a:cs typeface="Alexandria" charset="0"/>
                </a:rPr>
                <a:t>قوة المشاركة</a:t>
              </a:r>
            </a:p>
          </p:txBody>
        </p:sp>
      </p:grpSp>
    </p:spTree>
    <p:extLst>
      <p:ext uri="{BB962C8B-B14F-4D97-AF65-F5344CB8AC3E}">
        <p14:creationId xmlns:p14="http://schemas.microsoft.com/office/powerpoint/2010/main" val="21545855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مقاومة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C9B7049D-3E80-8770-A6A7-1D5CB3BC41AA}"/>
              </a:ext>
            </a:extLst>
          </p:cNvPr>
          <p:cNvSpPr txBox="1"/>
          <p:nvPr/>
        </p:nvSpPr>
        <p:spPr>
          <a:xfrm>
            <a:off x="940625" y="3776563"/>
            <a:ext cx="10187195" cy="789383"/>
          </a:xfrm>
          <a:prstGeom prst="rect">
            <a:avLst/>
          </a:prstGeom>
          <a:noFill/>
        </p:spPr>
        <p:txBody>
          <a:bodyPr wrap="square" rtlCol="1">
            <a:spAutoFit/>
          </a:bodyPr>
          <a:lstStyle/>
          <a:p>
            <a:pPr algn="justLow">
              <a:lnSpc>
                <a:spcPct val="150000"/>
              </a:lnSpc>
            </a:pPr>
            <a:r>
              <a:rPr kumimoji="0" lang="ar-SA" sz="1600" b="1" i="0" u="none" strike="noStrike" kern="0" cap="none" spc="0" normalizeH="0" baseline="0" noProof="0" dirty="0">
                <a:ln>
                  <a:noFill/>
                </a:ln>
                <a:solidFill>
                  <a:srgbClr val="123978"/>
                </a:solidFill>
                <a:effectLst/>
                <a:uLnTx/>
                <a:uFillTx/>
                <a:latin typeface="Alexandria" charset="0"/>
                <a:ea typeface="+mn-ea"/>
                <a:cs typeface="Alexandria" charset="0"/>
              </a:rPr>
              <a:t>    ويمكننا تعريف مقاومة التغيير </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بأنها: "</a:t>
            </a:r>
            <a:r>
              <a:rPr kumimoji="0" lang="ar-SA" sz="1600" b="1" i="0" u="none" strike="noStrike" kern="0" cap="none" spc="0" normalizeH="0" baseline="0" noProof="0" dirty="0">
                <a:ln>
                  <a:noFill/>
                </a:ln>
                <a:solidFill>
                  <a:prstClr val="black"/>
                </a:solidFill>
                <a:effectLst/>
                <a:uLnTx/>
                <a:uFillTx/>
                <a:latin typeface="Alexandria" charset="0"/>
                <a:ea typeface="+mn-ea"/>
                <a:cs typeface="Alexandria" charset="0"/>
              </a:rPr>
              <a:t>وقوف الأفراد والمجموعات موقفا سلبيا يدل على عدم رضا، أو تقبل أي تعديلات، أو تبديل ترى الإدارة أنه ضروري؛ لتحسين الأداء وزيادة فاعلية المنظمة</a:t>
            </a:r>
            <a:r>
              <a:rPr kumimoji="0" lang="ar-SA" sz="1600" b="0" i="0" u="none" strike="noStrike" kern="0" cap="none" spc="0" normalizeH="0" baseline="0" noProof="0" dirty="0">
                <a:ln>
                  <a:noFill/>
                </a:ln>
                <a:solidFill>
                  <a:prstClr val="black"/>
                </a:solidFill>
                <a:effectLst/>
                <a:uLnTx/>
                <a:uFillTx/>
                <a:latin typeface="Alexandria" charset="0"/>
                <a:ea typeface="+mn-ea"/>
                <a:cs typeface="Alexandria" charset="0"/>
              </a:rPr>
              <a:t>".</a:t>
            </a:r>
          </a:p>
        </p:txBody>
      </p:sp>
      <p:sp>
        <p:nvSpPr>
          <p:cNvPr id="12" name="Round Diagonal Corner Rectangle 17">
            <a:extLst>
              <a:ext uri="{FF2B5EF4-FFF2-40B4-BE49-F238E27FC236}">
                <a16:creationId xmlns:a16="http://schemas.microsoft.com/office/drawing/2014/main" id="{CFBC2D04-F45D-01C3-57AA-50B0F982263D}"/>
              </a:ext>
            </a:extLst>
          </p:cNvPr>
          <p:cNvSpPr/>
          <p:nvPr/>
        </p:nvSpPr>
        <p:spPr>
          <a:xfrm>
            <a:off x="8220094" y="3277706"/>
            <a:ext cx="2771394"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مفهوم مقاومة التغيير :</a:t>
            </a:r>
          </a:p>
        </p:txBody>
      </p:sp>
      <p:sp>
        <p:nvSpPr>
          <p:cNvPr id="10" name="مربع نص 9">
            <a:extLst>
              <a:ext uri="{FF2B5EF4-FFF2-40B4-BE49-F238E27FC236}">
                <a16:creationId xmlns:a16="http://schemas.microsoft.com/office/drawing/2014/main" id="{BD9222BB-80EC-C73E-DB8A-57FDD0D73CF2}"/>
              </a:ext>
            </a:extLst>
          </p:cNvPr>
          <p:cNvSpPr txBox="1"/>
          <p:nvPr/>
        </p:nvSpPr>
        <p:spPr>
          <a:xfrm>
            <a:off x="942308" y="2234721"/>
            <a:ext cx="10187195" cy="789383"/>
          </a:xfrm>
          <a:prstGeom prst="rect">
            <a:avLst/>
          </a:prstGeom>
          <a:noFill/>
        </p:spPr>
        <p:txBody>
          <a:bodyPr wrap="square" rtlCol="1">
            <a:spAutoFit/>
          </a:bodyPr>
          <a:lstStyle/>
          <a:p>
            <a:pPr algn="justLow">
              <a:lnSpc>
                <a:spcPct val="150000"/>
              </a:lnSpc>
            </a:pPr>
            <a:r>
              <a:rPr lang="ar-SA" sz="1600" kern="0" dirty="0">
                <a:solidFill>
                  <a:prstClr val="black"/>
                </a:solidFill>
                <a:latin typeface="Alexandria" charset="0"/>
                <a:cs typeface="Alexandria" charset="0"/>
              </a:rPr>
              <a:t>     تواجه المنظمات عند قيامها بالتغير عدداً من المشكلات الناتجة عن عدم قبول التغيير من قبل بعض العاملين في المنظمة، وعلينا فهم هذه المقاومة لنتمكن من مواجهتها حتى لا تؤثر على عملية التغيير وتفشلها.</a:t>
            </a:r>
          </a:p>
        </p:txBody>
      </p:sp>
    </p:spTree>
    <p:extLst>
      <p:ext uri="{BB962C8B-B14F-4D97-AF65-F5344CB8AC3E}">
        <p14:creationId xmlns:p14="http://schemas.microsoft.com/office/powerpoint/2010/main" val="37275280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مقاومة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C9B7049D-3E80-8770-A6A7-1D5CB3BC41AA}"/>
              </a:ext>
            </a:extLst>
          </p:cNvPr>
          <p:cNvSpPr txBox="1"/>
          <p:nvPr/>
        </p:nvSpPr>
        <p:spPr>
          <a:xfrm>
            <a:off x="942308" y="2516649"/>
            <a:ext cx="10187195" cy="3374706"/>
          </a:xfrm>
          <a:prstGeom prst="rect">
            <a:avLst/>
          </a:prstGeom>
          <a:noFill/>
        </p:spPr>
        <p:txBody>
          <a:bodyPr wrap="square" rtlCol="1">
            <a:spAutoFit/>
          </a:bodyPr>
          <a:lstStyle/>
          <a:p>
            <a:pPr marL="342900" indent="-342900" algn="justLow">
              <a:lnSpc>
                <a:spcPct val="150000"/>
              </a:lnSpc>
              <a:buFont typeface="+mj-lt"/>
              <a:buAutoNum type="arabicPeriod"/>
            </a:pPr>
            <a:r>
              <a:rPr kumimoji="0" lang="ar-SA" sz="1600" b="1" i="0" u="none" strike="noStrike" kern="0" cap="none" spc="0" normalizeH="0" baseline="0" noProof="0" dirty="0">
                <a:ln>
                  <a:noFill/>
                </a:ln>
                <a:solidFill>
                  <a:srgbClr val="123978"/>
                </a:solidFill>
                <a:effectLst/>
                <a:uLnTx/>
                <a:uFillTx/>
                <a:latin typeface="Alexandria" charset="0"/>
                <a:ea typeface="+mn-ea"/>
                <a:cs typeface="Alexandria" charset="0"/>
              </a:rPr>
              <a:t>مصادر منطقية وعقلانية: </a:t>
            </a:r>
            <a:r>
              <a:rPr kumimoji="0" lang="ar-SA" sz="1600" i="0" u="none" strike="noStrike" kern="0" cap="none" spc="0" normalizeH="0" baseline="0" noProof="0" dirty="0">
                <a:ln>
                  <a:noFill/>
                </a:ln>
                <a:solidFill>
                  <a:schemeClr val="tx1">
                    <a:lumMod val="95000"/>
                    <a:lumOff val="5000"/>
                  </a:schemeClr>
                </a:solidFill>
                <a:effectLst/>
                <a:uLnTx/>
                <a:uFillTx/>
                <a:latin typeface="Alexandria" charset="0"/>
                <a:ea typeface="+mn-ea"/>
                <a:cs typeface="Alexandria" charset="0"/>
              </a:rPr>
              <a:t>وهي تستنتج وتنبع من عملية تقويم منطقي وعقلاني لفائدة وجدوى التغيير المرغوب إحداثه، حيث تنظر مثلاً في الوقت والتكليف والنتائج.</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srgbClr val="123978"/>
                </a:solidFill>
                <a:effectLst/>
                <a:uLnTx/>
                <a:uFillTx/>
                <a:latin typeface="Alexandria" charset="0"/>
                <a:ea typeface="+mn-ea"/>
                <a:cs typeface="Alexandria" charset="0"/>
              </a:rPr>
              <a:t>مصادر عاطفية: </a:t>
            </a:r>
            <a:r>
              <a:rPr kumimoji="0" lang="ar-SA" sz="1600" i="0" u="none" strike="noStrike" kern="0" cap="none" spc="0" normalizeH="0" baseline="0" noProof="0" dirty="0">
                <a:ln>
                  <a:noFill/>
                </a:ln>
                <a:solidFill>
                  <a:schemeClr val="tx1">
                    <a:lumMod val="95000"/>
                    <a:lumOff val="5000"/>
                  </a:schemeClr>
                </a:solidFill>
                <a:effectLst/>
                <a:uLnTx/>
                <a:uFillTx/>
                <a:latin typeface="Alexandria" charset="0"/>
                <a:ea typeface="+mn-ea"/>
                <a:cs typeface="Alexandria" charset="0"/>
              </a:rPr>
              <a:t>وهي التي تنبع من شعور واتجاهات العاملين، أو الأشخاص نحو التغيير نفسه، أو الأشخاص القائمين عليه. </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srgbClr val="123978"/>
                </a:solidFill>
                <a:effectLst/>
                <a:uLnTx/>
                <a:uFillTx/>
                <a:latin typeface="Alexandria" charset="0"/>
                <a:ea typeface="+mn-ea"/>
                <a:cs typeface="Alexandria" charset="0"/>
              </a:rPr>
              <a:t>مصادر اجتماعية: </a:t>
            </a:r>
            <a:r>
              <a:rPr kumimoji="0" lang="ar-SA" sz="1600" i="0" u="none" strike="noStrike" kern="0" cap="none" spc="0" normalizeH="0" baseline="0" noProof="0" dirty="0">
                <a:ln>
                  <a:noFill/>
                </a:ln>
                <a:solidFill>
                  <a:schemeClr val="tx1">
                    <a:lumMod val="95000"/>
                    <a:lumOff val="5000"/>
                  </a:schemeClr>
                </a:solidFill>
                <a:effectLst/>
                <a:uLnTx/>
                <a:uFillTx/>
                <a:latin typeface="Alexandria" charset="0"/>
                <a:ea typeface="+mn-ea"/>
                <a:cs typeface="Alexandria" charset="0"/>
              </a:rPr>
              <a:t>مثل المحافظة على العلاقات الاجتماعية السائدة، أو الرغبة القوية في المحافظة على الوضع الراهن.</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srgbClr val="123978"/>
                </a:solidFill>
                <a:effectLst/>
                <a:uLnTx/>
                <a:uFillTx/>
                <a:latin typeface="Alexandria" charset="0"/>
                <a:ea typeface="+mn-ea"/>
                <a:cs typeface="Alexandria" charset="0"/>
              </a:rPr>
              <a:t>مصادر سياسية: </a:t>
            </a:r>
            <a:r>
              <a:rPr kumimoji="0" lang="ar-SA" sz="1600" i="0" u="none" strike="noStrike" kern="0" cap="none" spc="0" normalizeH="0" baseline="0" noProof="0" dirty="0">
                <a:ln>
                  <a:noFill/>
                </a:ln>
                <a:solidFill>
                  <a:schemeClr val="tx1">
                    <a:lumMod val="95000"/>
                    <a:lumOff val="5000"/>
                  </a:schemeClr>
                </a:solidFill>
                <a:effectLst/>
                <a:uLnTx/>
                <a:uFillTx/>
                <a:latin typeface="Alexandria" charset="0"/>
                <a:ea typeface="+mn-ea"/>
                <a:cs typeface="Alexandria" charset="0"/>
              </a:rPr>
              <a:t>حيث تتم المقاومة بناءً على الاعتبارات السياسية التي تحكم الوضع، مثل: المحافظة على علاقات القوى المسيطرة، أو السائدة.</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srgbClr val="123978"/>
                </a:solidFill>
                <a:effectLst/>
                <a:uLnTx/>
                <a:uFillTx/>
                <a:latin typeface="Alexandria" charset="0"/>
                <a:ea typeface="+mn-ea"/>
                <a:cs typeface="Alexandria" charset="0"/>
              </a:rPr>
              <a:t>مصادر اقتصادية: </a:t>
            </a:r>
            <a:r>
              <a:rPr kumimoji="0" lang="ar-SA" sz="1600" i="0" u="none" strike="noStrike" kern="0" cap="none" spc="0" normalizeH="0" baseline="0" noProof="0" dirty="0">
                <a:ln>
                  <a:noFill/>
                </a:ln>
                <a:solidFill>
                  <a:schemeClr val="tx1">
                    <a:lumMod val="95000"/>
                    <a:lumOff val="5000"/>
                  </a:schemeClr>
                </a:solidFill>
                <a:effectLst/>
                <a:uLnTx/>
                <a:uFillTx/>
                <a:latin typeface="Alexandria" charset="0"/>
                <a:ea typeface="+mn-ea"/>
                <a:cs typeface="Alexandria" charset="0"/>
              </a:rPr>
              <a:t>وغالبا ما تتركز في المكافآت المادية والرواتب وأية مدخلات أخرى.</a:t>
            </a:r>
          </a:p>
        </p:txBody>
      </p:sp>
      <p:sp>
        <p:nvSpPr>
          <p:cNvPr id="12" name="Round Diagonal Corner Rectangle 17">
            <a:extLst>
              <a:ext uri="{FF2B5EF4-FFF2-40B4-BE49-F238E27FC236}">
                <a16:creationId xmlns:a16="http://schemas.microsoft.com/office/drawing/2014/main" id="{CFBC2D04-F45D-01C3-57AA-50B0F982263D}"/>
              </a:ext>
            </a:extLst>
          </p:cNvPr>
          <p:cNvSpPr/>
          <p:nvPr/>
        </p:nvSpPr>
        <p:spPr>
          <a:xfrm>
            <a:off x="8215953" y="1983929"/>
            <a:ext cx="2771394"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مصادر مقاومة التغيير</a:t>
            </a:r>
          </a:p>
        </p:txBody>
      </p:sp>
    </p:spTree>
    <p:extLst>
      <p:ext uri="{BB962C8B-B14F-4D97-AF65-F5344CB8AC3E}">
        <p14:creationId xmlns:p14="http://schemas.microsoft.com/office/powerpoint/2010/main" val="28152846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مقاومة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Round Diagonal Corner Rectangle 17">
            <a:extLst>
              <a:ext uri="{FF2B5EF4-FFF2-40B4-BE49-F238E27FC236}">
                <a16:creationId xmlns:a16="http://schemas.microsoft.com/office/drawing/2014/main" id="{CFBC2D04-F45D-01C3-57AA-50B0F982263D}"/>
              </a:ext>
            </a:extLst>
          </p:cNvPr>
          <p:cNvSpPr/>
          <p:nvPr/>
        </p:nvSpPr>
        <p:spPr>
          <a:xfrm>
            <a:off x="8215953" y="1983929"/>
            <a:ext cx="2771394"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أشكال مقاومة التغيير :</a:t>
            </a:r>
          </a:p>
        </p:txBody>
      </p:sp>
      <p:sp>
        <p:nvSpPr>
          <p:cNvPr id="10" name="Round Diagonal Corner Rectangle 34">
            <a:extLst>
              <a:ext uri="{FF2B5EF4-FFF2-40B4-BE49-F238E27FC236}">
                <a16:creationId xmlns:a16="http://schemas.microsoft.com/office/drawing/2014/main" id="{620DCD45-D5A8-1B09-CE64-AF0230D8D0DD}"/>
              </a:ext>
            </a:extLst>
          </p:cNvPr>
          <p:cNvSpPr/>
          <p:nvPr/>
        </p:nvSpPr>
        <p:spPr>
          <a:xfrm>
            <a:off x="2230670" y="2703826"/>
            <a:ext cx="3476713" cy="509518"/>
          </a:xfrm>
          <a:prstGeom prst="round2DiagRect">
            <a:avLst>
              <a:gd name="adj1" fmla="val 50000"/>
              <a:gd name="adj2" fmla="val 0"/>
            </a:avLst>
          </a:prstGeom>
          <a:solidFill>
            <a:srgbClr val="F5822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justLow"/>
            <a:r>
              <a:rPr lang="ar-SA" sz="1600" dirty="0">
                <a:latin typeface="Alexandria" charset="0"/>
                <a:cs typeface="Alexandria" charset="0"/>
              </a:rPr>
              <a:t>مقاومة علنية أو سرية</a:t>
            </a:r>
            <a:endParaRPr lang="ar-SA" sz="1600" b="1" dirty="0">
              <a:solidFill>
                <a:srgbClr val="FFFFFF"/>
              </a:solidFill>
            </a:endParaRPr>
          </a:p>
        </p:txBody>
      </p:sp>
      <p:sp>
        <p:nvSpPr>
          <p:cNvPr id="11" name="Round Diagonal Corner Rectangle 36">
            <a:extLst>
              <a:ext uri="{FF2B5EF4-FFF2-40B4-BE49-F238E27FC236}">
                <a16:creationId xmlns:a16="http://schemas.microsoft.com/office/drawing/2014/main" id="{92415ED9-AD25-4D1B-6788-19D1B20427D9}"/>
              </a:ext>
            </a:extLst>
          </p:cNvPr>
          <p:cNvSpPr/>
          <p:nvPr/>
        </p:nvSpPr>
        <p:spPr>
          <a:xfrm>
            <a:off x="2230673" y="3308761"/>
            <a:ext cx="3476713" cy="509518"/>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justLow"/>
            <a:r>
              <a:rPr lang="ar-SA" sz="1600" dirty="0">
                <a:solidFill>
                  <a:prstClr val="white"/>
                </a:solidFill>
                <a:latin typeface="Alexandria" charset="0"/>
                <a:cs typeface="Alexandria" charset="0"/>
              </a:rPr>
              <a:t>مقاومة فردية أو جماعية</a:t>
            </a:r>
            <a:endParaRPr lang="ar-SA" sz="1600" b="1" dirty="0">
              <a:solidFill>
                <a:srgbClr val="FFFFFF"/>
              </a:solidFill>
            </a:endParaRPr>
          </a:p>
        </p:txBody>
      </p:sp>
      <p:sp>
        <p:nvSpPr>
          <p:cNvPr id="13" name="Round Diagonal Corner Rectangle 39">
            <a:extLst>
              <a:ext uri="{FF2B5EF4-FFF2-40B4-BE49-F238E27FC236}">
                <a16:creationId xmlns:a16="http://schemas.microsoft.com/office/drawing/2014/main" id="{9FC86A4B-0F7B-A7A1-BB50-9E927D57144B}"/>
              </a:ext>
            </a:extLst>
          </p:cNvPr>
          <p:cNvSpPr/>
          <p:nvPr/>
        </p:nvSpPr>
        <p:spPr>
          <a:xfrm>
            <a:off x="2240655" y="3903508"/>
            <a:ext cx="3476713" cy="509518"/>
          </a:xfrm>
          <a:prstGeom prst="round2DiagRect">
            <a:avLst>
              <a:gd name="adj1" fmla="val 50000"/>
              <a:gd name="adj2" fmla="val 0"/>
            </a:avLst>
          </a:prstGeom>
          <a:solidFill>
            <a:srgbClr val="203E5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justLow"/>
            <a:r>
              <a:rPr lang="ar-SA" sz="1600" dirty="0">
                <a:solidFill>
                  <a:prstClr val="white"/>
                </a:solidFill>
                <a:latin typeface="Alexandria" charset="0"/>
                <a:cs typeface="Alexandria" charset="0"/>
              </a:rPr>
              <a:t>مقاومة مؤقتة أو مستمرة</a:t>
            </a:r>
            <a:endParaRPr lang="ar-SA" sz="1600" b="1" dirty="0">
              <a:solidFill>
                <a:srgbClr val="FFFFFF"/>
              </a:solidFill>
            </a:endParaRPr>
          </a:p>
        </p:txBody>
      </p:sp>
      <p:sp>
        <p:nvSpPr>
          <p:cNvPr id="14" name="Round Diagonal Corner Rectangle 42">
            <a:extLst>
              <a:ext uri="{FF2B5EF4-FFF2-40B4-BE49-F238E27FC236}">
                <a16:creationId xmlns:a16="http://schemas.microsoft.com/office/drawing/2014/main" id="{A81A4A78-8018-E2C7-F08C-43C53772B05C}"/>
              </a:ext>
            </a:extLst>
          </p:cNvPr>
          <p:cNvSpPr/>
          <p:nvPr/>
        </p:nvSpPr>
        <p:spPr>
          <a:xfrm>
            <a:off x="2230670" y="4498255"/>
            <a:ext cx="3476714" cy="509518"/>
          </a:xfrm>
          <a:prstGeom prst="round2DiagRect">
            <a:avLst>
              <a:gd name="adj1" fmla="val 50000"/>
              <a:gd name="adj2" fmla="val 0"/>
            </a:avLst>
          </a:prstGeom>
          <a:solidFill>
            <a:srgbClr val="FFCC00"/>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justLow"/>
            <a:r>
              <a:rPr lang="ar-SA" sz="1600" dirty="0">
                <a:solidFill>
                  <a:srgbClr val="1D4577"/>
                </a:solidFill>
                <a:latin typeface="Alexandria" charset="0"/>
                <a:cs typeface="Alexandria" charset="0"/>
              </a:rPr>
              <a:t>مقاومة إيجابية أو سلبية</a:t>
            </a:r>
            <a:endParaRPr lang="ar-SA" sz="1600" b="1" dirty="0">
              <a:solidFill>
                <a:srgbClr val="1D4577"/>
              </a:solidFill>
            </a:endParaRPr>
          </a:p>
        </p:txBody>
      </p:sp>
      <p:sp>
        <p:nvSpPr>
          <p:cNvPr id="15" name="Round Diagonal Corner Rectangle 44">
            <a:extLst>
              <a:ext uri="{FF2B5EF4-FFF2-40B4-BE49-F238E27FC236}">
                <a16:creationId xmlns:a16="http://schemas.microsoft.com/office/drawing/2014/main" id="{0FA0AE0C-FB1F-6DF6-AF98-728228FD05FC}"/>
              </a:ext>
            </a:extLst>
          </p:cNvPr>
          <p:cNvSpPr/>
          <p:nvPr/>
        </p:nvSpPr>
        <p:spPr>
          <a:xfrm>
            <a:off x="2240960" y="5131359"/>
            <a:ext cx="3476714" cy="509518"/>
          </a:xfrm>
          <a:prstGeom prst="round2DiagRect">
            <a:avLst>
              <a:gd name="adj1" fmla="val 50000"/>
              <a:gd name="adj2" fmla="val 0"/>
            </a:avLst>
          </a:prstGeom>
          <a:solidFill>
            <a:srgbClr val="FEEFC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justLow"/>
            <a:r>
              <a:rPr lang="ar-SA" sz="1600" dirty="0">
                <a:solidFill>
                  <a:srgbClr val="1D4577"/>
                </a:solidFill>
                <a:latin typeface="Alexandria" charset="0"/>
                <a:cs typeface="Alexandria" charset="0"/>
              </a:rPr>
              <a:t>مقاومة مسالمة أو عدائية</a:t>
            </a:r>
            <a:endParaRPr lang="ar-SA" sz="1600" b="1" dirty="0">
              <a:solidFill>
                <a:srgbClr val="1D4577"/>
              </a:solidFill>
            </a:endParaRPr>
          </a:p>
        </p:txBody>
      </p:sp>
      <p:sp>
        <p:nvSpPr>
          <p:cNvPr id="16" name="Text Box 2248">
            <a:extLst>
              <a:ext uri="{FF2B5EF4-FFF2-40B4-BE49-F238E27FC236}">
                <a16:creationId xmlns:a16="http://schemas.microsoft.com/office/drawing/2014/main" id="{239D81B5-CC3C-C454-3799-00D847E4F815}"/>
              </a:ext>
            </a:extLst>
          </p:cNvPr>
          <p:cNvSpPr txBox="1">
            <a:spLocks noChangeArrowheads="1"/>
          </p:cNvSpPr>
          <p:nvPr/>
        </p:nvSpPr>
        <p:spPr bwMode="auto">
          <a:xfrm>
            <a:off x="5802130" y="4931779"/>
            <a:ext cx="642258" cy="36933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square" lIns="0" tIns="0" rIns="0" bIns="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5pPr>
            <a:lvl6pPr marL="25146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6pPr>
            <a:lvl7pPr marL="29718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7pPr>
            <a:lvl8pPr marL="34290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8pPr>
            <a:lvl9pPr marL="38862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9pPr>
          </a:lstStyle>
          <a:p>
            <a:pPr algn="ctr"/>
            <a:r>
              <a:rPr lang="en-US" sz="2400" dirty="0">
                <a:latin typeface="Alexandria" pitchFamily="2" charset="-78"/>
                <a:cs typeface="Alexandria" pitchFamily="2" charset="-78"/>
              </a:rPr>
              <a:t>05</a:t>
            </a:r>
          </a:p>
        </p:txBody>
      </p:sp>
      <p:sp>
        <p:nvSpPr>
          <p:cNvPr id="17" name="Text Box 2248">
            <a:extLst>
              <a:ext uri="{FF2B5EF4-FFF2-40B4-BE49-F238E27FC236}">
                <a16:creationId xmlns:a16="http://schemas.microsoft.com/office/drawing/2014/main" id="{7C306CF5-0EF7-E29A-1157-D60DF933F35D}"/>
              </a:ext>
            </a:extLst>
          </p:cNvPr>
          <p:cNvSpPr txBox="1">
            <a:spLocks noChangeArrowheads="1"/>
          </p:cNvSpPr>
          <p:nvPr/>
        </p:nvSpPr>
        <p:spPr bwMode="auto">
          <a:xfrm>
            <a:off x="5801825" y="3762924"/>
            <a:ext cx="642563" cy="36933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square" lIns="0" tIns="0" rIns="0" bIns="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5pPr>
            <a:lvl6pPr marL="25146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6pPr>
            <a:lvl7pPr marL="29718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7pPr>
            <a:lvl8pPr marL="34290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8pPr>
            <a:lvl9pPr marL="38862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9pPr>
          </a:lstStyle>
          <a:p>
            <a:pPr algn="ctr"/>
            <a:r>
              <a:rPr lang="en-US" sz="2400" dirty="0">
                <a:latin typeface="Alexandria" pitchFamily="2" charset="-78"/>
                <a:cs typeface="Alexandria" pitchFamily="2" charset="-78"/>
              </a:rPr>
              <a:t>03</a:t>
            </a:r>
          </a:p>
        </p:txBody>
      </p:sp>
      <p:sp>
        <p:nvSpPr>
          <p:cNvPr id="18" name="Text Box 2248">
            <a:extLst>
              <a:ext uri="{FF2B5EF4-FFF2-40B4-BE49-F238E27FC236}">
                <a16:creationId xmlns:a16="http://schemas.microsoft.com/office/drawing/2014/main" id="{5D170BB1-450B-A685-4F91-92E1DBE49C5A}"/>
              </a:ext>
            </a:extLst>
          </p:cNvPr>
          <p:cNvSpPr txBox="1">
            <a:spLocks noChangeArrowheads="1"/>
          </p:cNvSpPr>
          <p:nvPr/>
        </p:nvSpPr>
        <p:spPr bwMode="auto">
          <a:xfrm>
            <a:off x="5869699" y="3154091"/>
            <a:ext cx="486537" cy="36933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square" lIns="0" tIns="0" rIns="0" bIns="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5pPr>
            <a:lvl6pPr marL="25146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6pPr>
            <a:lvl7pPr marL="29718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7pPr>
            <a:lvl8pPr marL="34290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8pPr>
            <a:lvl9pPr marL="38862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9pPr>
          </a:lstStyle>
          <a:p>
            <a:pPr algn="ctr"/>
            <a:r>
              <a:rPr lang="en-US" sz="2400" dirty="0">
                <a:latin typeface="Alexandria" pitchFamily="2" charset="-78"/>
                <a:cs typeface="Alexandria" pitchFamily="2" charset="-78"/>
              </a:rPr>
              <a:t>02</a:t>
            </a:r>
          </a:p>
        </p:txBody>
      </p:sp>
      <p:sp>
        <p:nvSpPr>
          <p:cNvPr id="19" name="Text Box 2248">
            <a:extLst>
              <a:ext uri="{FF2B5EF4-FFF2-40B4-BE49-F238E27FC236}">
                <a16:creationId xmlns:a16="http://schemas.microsoft.com/office/drawing/2014/main" id="{C9A17CCB-1B99-18FF-1C6F-722D5BE8EF08}"/>
              </a:ext>
            </a:extLst>
          </p:cNvPr>
          <p:cNvSpPr txBox="1">
            <a:spLocks noChangeArrowheads="1"/>
          </p:cNvSpPr>
          <p:nvPr/>
        </p:nvSpPr>
        <p:spPr bwMode="auto">
          <a:xfrm>
            <a:off x="5791835" y="2570149"/>
            <a:ext cx="642564" cy="36933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square" lIns="0" tIns="0" rIns="0" bIns="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5pPr>
            <a:lvl6pPr marL="25146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6pPr>
            <a:lvl7pPr marL="29718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7pPr>
            <a:lvl8pPr marL="34290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8pPr>
            <a:lvl9pPr marL="38862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9pPr>
          </a:lstStyle>
          <a:p>
            <a:pPr algn="ctr"/>
            <a:r>
              <a:rPr lang="en-US" sz="2400" dirty="0">
                <a:latin typeface="Alexandria" pitchFamily="2" charset="-78"/>
                <a:cs typeface="Alexandria" pitchFamily="2" charset="-78"/>
              </a:rPr>
              <a:t>01</a:t>
            </a:r>
          </a:p>
        </p:txBody>
      </p:sp>
      <p:sp>
        <p:nvSpPr>
          <p:cNvPr id="20" name="Text Box 2248">
            <a:extLst>
              <a:ext uri="{FF2B5EF4-FFF2-40B4-BE49-F238E27FC236}">
                <a16:creationId xmlns:a16="http://schemas.microsoft.com/office/drawing/2014/main" id="{B111117D-5763-E9A1-0BF5-DEAB93D52664}"/>
              </a:ext>
            </a:extLst>
          </p:cNvPr>
          <p:cNvSpPr txBox="1">
            <a:spLocks noChangeArrowheads="1"/>
          </p:cNvSpPr>
          <p:nvPr/>
        </p:nvSpPr>
        <p:spPr bwMode="auto">
          <a:xfrm>
            <a:off x="5791838" y="4341983"/>
            <a:ext cx="642259" cy="369332"/>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flat">
                <a:solidFill>
                  <a:srgbClr val="808080"/>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square" lIns="0" tIns="0" rIns="0" bIns="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5pPr>
            <a:lvl6pPr marL="25146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6pPr>
            <a:lvl7pPr marL="29718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7pPr>
            <a:lvl8pPr marL="34290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8pPr>
            <a:lvl9pPr marL="38862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9pPr>
          </a:lstStyle>
          <a:p>
            <a:pPr algn="ctr"/>
            <a:r>
              <a:rPr lang="en-US" sz="2400" dirty="0">
                <a:latin typeface="Alexandria" pitchFamily="2" charset="-78"/>
                <a:cs typeface="Alexandria" pitchFamily="2" charset="-78"/>
              </a:rPr>
              <a:t>04</a:t>
            </a:r>
          </a:p>
        </p:txBody>
      </p:sp>
      <p:sp>
        <p:nvSpPr>
          <p:cNvPr id="21" name="Rectangle: Rounded Corners 217">
            <a:extLst>
              <a:ext uri="{FF2B5EF4-FFF2-40B4-BE49-F238E27FC236}">
                <a16:creationId xmlns:a16="http://schemas.microsoft.com/office/drawing/2014/main" id="{8AD16C35-56BA-A5E8-B437-CBBEAF5E43EF}"/>
              </a:ext>
            </a:extLst>
          </p:cNvPr>
          <p:cNvSpPr/>
          <p:nvPr/>
        </p:nvSpPr>
        <p:spPr>
          <a:xfrm>
            <a:off x="8107292" y="2743983"/>
            <a:ext cx="2824788" cy="2896894"/>
          </a:xfrm>
          <a:prstGeom prst="roundRect">
            <a:avLst/>
          </a:prstGeom>
          <a:solidFill>
            <a:srgbClr val="00AEEF"/>
          </a:solidFill>
          <a:ln w="12700" cap="flat" cmpd="sng" algn="ctr">
            <a:solidFill>
              <a:srgbClr val="D56F61"/>
            </a:solidFill>
            <a:prstDash val="solid"/>
          </a:ln>
          <a:effectLst/>
        </p:spPr>
        <p:txBody>
          <a:bodyPr lIns="45720" tIns="72000" rIns="45720" bIns="72000" rtlCol="0" anchor="t"/>
          <a:lstStyle/>
          <a:p>
            <a:pPr algn="justLow" rtl="1">
              <a:lnSpc>
                <a:spcPct val="150000"/>
              </a:lnSpc>
              <a:defRPr lang="en-US"/>
            </a:pPr>
            <a:endParaRPr lang="ar-SA" sz="1600" dirty="0">
              <a:solidFill>
                <a:schemeClr val="bg1"/>
              </a:solidFill>
              <a:latin typeface="Alexandria" charset="0"/>
              <a:cs typeface="Alexandria" charset="0"/>
            </a:endParaRPr>
          </a:p>
          <a:p>
            <a:pPr algn="justLow" rtl="1">
              <a:lnSpc>
                <a:spcPct val="150000"/>
              </a:lnSpc>
              <a:defRPr lang="en-US"/>
            </a:pPr>
            <a:r>
              <a:rPr lang="ar-SA" sz="1600" dirty="0">
                <a:solidFill>
                  <a:schemeClr val="bg1"/>
                </a:solidFill>
                <a:latin typeface="Alexandria" charset="0"/>
                <a:cs typeface="Alexandria" charset="0"/>
              </a:rPr>
              <a:t>للمقاومة أشكال متعددة يصعب حصرها،  ولكن يجب فهمها وأخذها في الاعتبار عند بدأ التغيير، وأهمها الأشكال الخمسة التالية:</a:t>
            </a:r>
          </a:p>
        </p:txBody>
      </p:sp>
    </p:spTree>
    <p:extLst>
      <p:ext uri="{BB962C8B-B14F-4D97-AF65-F5344CB8AC3E}">
        <p14:creationId xmlns:p14="http://schemas.microsoft.com/office/powerpoint/2010/main" val="30735187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مقاومة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C9B7049D-3E80-8770-A6A7-1D5CB3BC41AA}"/>
              </a:ext>
            </a:extLst>
          </p:cNvPr>
          <p:cNvSpPr txBox="1"/>
          <p:nvPr/>
        </p:nvSpPr>
        <p:spPr>
          <a:xfrm>
            <a:off x="942308" y="2516649"/>
            <a:ext cx="10187195" cy="3374706"/>
          </a:xfrm>
          <a:prstGeom prst="rect">
            <a:avLst/>
          </a:prstGeom>
          <a:noFill/>
        </p:spPr>
        <p:txBody>
          <a:bodyPr wrap="square" rtlCol="1">
            <a:spAutoFit/>
          </a:bodyPr>
          <a:lstStyle/>
          <a:p>
            <a:pPr marL="342900" indent="-342900" algn="justLow">
              <a:lnSpc>
                <a:spcPct val="150000"/>
              </a:lnSpc>
              <a:buFont typeface="+mj-lt"/>
              <a:buAutoNum type="arabicPeriod"/>
            </a:pPr>
            <a:r>
              <a:rPr kumimoji="0" lang="ar-SA" sz="1600" b="1" i="0" u="none" strike="noStrike" kern="0" cap="none" spc="0" normalizeH="0" baseline="0" noProof="0" dirty="0">
                <a:ln>
                  <a:noFill/>
                </a:ln>
                <a:solidFill>
                  <a:srgbClr val="123978"/>
                </a:solidFill>
                <a:effectLst/>
                <a:uLnTx/>
                <a:uFillTx/>
                <a:latin typeface="Alexandria" charset="0"/>
                <a:ea typeface="+mn-ea"/>
                <a:cs typeface="Alexandria" charset="0"/>
              </a:rPr>
              <a:t>التعليم والاتصالات: </a:t>
            </a:r>
            <a:r>
              <a:rPr kumimoji="0" lang="ar-SA" sz="1600" i="0" u="none" strike="noStrike" kern="0" cap="none" spc="0" normalizeH="0" baseline="0" noProof="0" dirty="0">
                <a:ln>
                  <a:noFill/>
                </a:ln>
                <a:effectLst/>
                <a:uLnTx/>
                <a:uFillTx/>
                <a:latin typeface="Alexandria" charset="0"/>
                <a:ea typeface="+mn-ea"/>
                <a:cs typeface="Alexandria" charset="0"/>
              </a:rPr>
              <a:t>عندما يكون </a:t>
            </a:r>
            <a:r>
              <a:rPr lang="ar-SA" sz="1600" kern="0" dirty="0">
                <a:latin typeface="Alexandria" charset="0"/>
                <a:cs typeface="Alexandria" charset="0"/>
              </a:rPr>
              <a:t>هناك ا</a:t>
            </a:r>
            <a:r>
              <a:rPr kumimoji="0" lang="ar-SA" sz="1600" i="0" u="none" strike="noStrike" kern="0" cap="none" spc="0" normalizeH="0" baseline="0" noProof="0" dirty="0">
                <a:ln>
                  <a:noFill/>
                </a:ln>
                <a:effectLst/>
                <a:uLnTx/>
                <a:uFillTx/>
                <a:latin typeface="Alexandria" charset="0"/>
                <a:ea typeface="+mn-ea"/>
                <a:cs typeface="Alexandria" charset="0"/>
              </a:rPr>
              <a:t>فتقار </a:t>
            </a:r>
            <a:r>
              <a:rPr lang="ar-SA" sz="1600" kern="0" dirty="0">
                <a:latin typeface="Alexandria" charset="0"/>
                <a:cs typeface="Alexandria" charset="0"/>
              </a:rPr>
              <a:t>ل</a:t>
            </a:r>
            <a:r>
              <a:rPr kumimoji="0" lang="ar-SA" sz="1600" i="0" u="none" strike="noStrike" kern="0" cap="none" spc="0" normalizeH="0" baseline="0" noProof="0" dirty="0">
                <a:ln>
                  <a:noFill/>
                </a:ln>
                <a:effectLst/>
                <a:uLnTx/>
                <a:uFillTx/>
                <a:latin typeface="Alexandria" charset="0"/>
                <a:ea typeface="+mn-ea"/>
                <a:cs typeface="Alexandria" charset="0"/>
              </a:rPr>
              <a:t>لمعلومة أو تحليل المعلومة غير دقيق فإن إحدى أفضل الطرق للتغلب على مقاومة التغيير هو تعليم العاملين جهود التغيير سلفاً.</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srgbClr val="123978"/>
                </a:solidFill>
                <a:effectLst/>
                <a:uLnTx/>
                <a:uFillTx/>
                <a:latin typeface="Alexandria" charset="0"/>
                <a:ea typeface="+mn-ea"/>
                <a:cs typeface="Alexandria" charset="0"/>
              </a:rPr>
              <a:t>المشاركة والتفعيل: </a:t>
            </a:r>
            <a:r>
              <a:rPr kumimoji="0" lang="ar-SA" sz="1600" i="0" u="none" strike="noStrike" kern="0" cap="none" spc="0" normalizeH="0" baseline="0" noProof="0" dirty="0">
                <a:ln>
                  <a:noFill/>
                </a:ln>
                <a:effectLst/>
                <a:uLnTx/>
                <a:uFillTx/>
                <a:latin typeface="Alexandria" charset="0"/>
                <a:ea typeface="+mn-ea"/>
                <a:cs typeface="Alexandria" charset="0"/>
              </a:rPr>
              <a:t>عندما لا يكون لدى أصحاب المبادرة المعلومة الضرورية لتصميم التغيير، ولدى الآخرين دفعة قوية للمقاومة.</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srgbClr val="123978"/>
                </a:solidFill>
                <a:effectLst/>
                <a:uLnTx/>
                <a:uFillTx/>
                <a:latin typeface="Alexandria" charset="0"/>
                <a:ea typeface="+mn-ea"/>
                <a:cs typeface="Alexandria" charset="0"/>
              </a:rPr>
              <a:t>التيسير والدعم: </a:t>
            </a:r>
            <a:r>
              <a:rPr kumimoji="0" lang="ar-SA" sz="1600" i="0" u="none" strike="noStrike" kern="0" cap="none" spc="0" normalizeH="0" baseline="0" noProof="0" dirty="0">
                <a:ln>
                  <a:noFill/>
                </a:ln>
                <a:effectLst/>
                <a:uLnTx/>
                <a:uFillTx/>
                <a:latin typeface="Alexandria" charset="0"/>
                <a:ea typeface="+mn-ea"/>
                <a:cs typeface="Alexandria" charset="0"/>
              </a:rPr>
              <a:t>يساعد الدعم الإداري في معالجة خوف العاملين وقلقهم أثناء الفترة الانتقالية.</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srgbClr val="123978"/>
                </a:solidFill>
                <a:effectLst/>
                <a:uLnTx/>
                <a:uFillTx/>
                <a:latin typeface="Alexandria" charset="0"/>
                <a:ea typeface="+mn-ea"/>
                <a:cs typeface="Alexandria" charset="0"/>
              </a:rPr>
              <a:t>التفاوض والاتفاق: </a:t>
            </a:r>
            <a:r>
              <a:rPr kumimoji="0" lang="ar-SA" sz="1600" i="0" u="none" strike="noStrike" kern="0" cap="none" spc="0" normalizeH="0" baseline="0" noProof="0" dirty="0">
                <a:ln>
                  <a:noFill/>
                </a:ln>
                <a:effectLst/>
                <a:uLnTx/>
                <a:uFillTx/>
                <a:latin typeface="Alexandria" charset="0"/>
                <a:ea typeface="+mn-ea"/>
                <a:cs typeface="Alexandria" charset="0"/>
              </a:rPr>
              <a:t>عندما سيكون أحد ما أو البعض من المجموعة قد تخسر بسبب التغير، هنا ستظهر لديهم القوة للمقاومة.</a:t>
            </a:r>
          </a:p>
          <a:p>
            <a:pPr marL="342900" indent="-342900" algn="justLow">
              <a:lnSpc>
                <a:spcPct val="150000"/>
              </a:lnSpc>
              <a:buFont typeface="+mj-lt"/>
              <a:buAutoNum type="arabicPeriod"/>
            </a:pPr>
            <a:r>
              <a:rPr kumimoji="0" lang="ar-SA" sz="1600" b="1" i="0" u="none" strike="noStrike" kern="0" cap="none" spc="0" normalizeH="0" baseline="0" noProof="0" dirty="0">
                <a:ln>
                  <a:noFill/>
                </a:ln>
                <a:solidFill>
                  <a:srgbClr val="123978"/>
                </a:solidFill>
                <a:effectLst/>
                <a:uLnTx/>
                <a:uFillTx/>
                <a:latin typeface="Alexandria" charset="0"/>
                <a:ea typeface="+mn-ea"/>
                <a:cs typeface="Alexandria" charset="0"/>
              </a:rPr>
              <a:t>الإجبار الكامن والظاهر: </a:t>
            </a:r>
            <a:r>
              <a:rPr kumimoji="0" lang="ar-SA" sz="1600" i="0" u="none" strike="noStrike" kern="0" cap="none" spc="0" normalizeH="0" baseline="0" noProof="0" dirty="0">
                <a:ln>
                  <a:noFill/>
                </a:ln>
                <a:effectLst/>
                <a:uLnTx/>
                <a:uFillTx/>
                <a:latin typeface="Alexandria" charset="0"/>
                <a:ea typeface="+mn-ea"/>
                <a:cs typeface="Alexandria" charset="0"/>
              </a:rPr>
              <a:t>يستخدم هذا المنهج عندما يشكل عنصر الزمن عنصراً أساسياً، ويستعمل فقط كسبيل أخير.</a:t>
            </a:r>
          </a:p>
        </p:txBody>
      </p:sp>
      <p:sp>
        <p:nvSpPr>
          <p:cNvPr id="12" name="Round Diagonal Corner Rectangle 17">
            <a:extLst>
              <a:ext uri="{FF2B5EF4-FFF2-40B4-BE49-F238E27FC236}">
                <a16:creationId xmlns:a16="http://schemas.microsoft.com/office/drawing/2014/main" id="{CFBC2D04-F45D-01C3-57AA-50B0F982263D}"/>
              </a:ext>
            </a:extLst>
          </p:cNvPr>
          <p:cNvSpPr/>
          <p:nvPr/>
        </p:nvSpPr>
        <p:spPr>
          <a:xfrm>
            <a:off x="7369791" y="1983929"/>
            <a:ext cx="3617556" cy="463056"/>
          </a:xfrm>
          <a:prstGeom prst="round2DiagRect">
            <a:avLst>
              <a:gd name="adj1" fmla="val 50000"/>
              <a:gd name="adj2" fmla="val 0"/>
            </a:avLst>
          </a:prstGeom>
          <a:solidFill>
            <a:srgbClr val="00AEEF"/>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spcAft>
                <a:spcPts val="200"/>
              </a:spcAft>
              <a:defRPr lang="en-US"/>
            </a:pPr>
            <a:r>
              <a:rPr lang="ar-SA" sz="1600" dirty="0">
                <a:solidFill>
                  <a:schemeClr val="bg1"/>
                </a:solidFill>
                <a:latin typeface="Alexandria" charset="0"/>
                <a:cs typeface="Alexandria" charset="0"/>
              </a:rPr>
              <a:t>مناهج التعامل مع مقاومة التغيير</a:t>
            </a:r>
          </a:p>
        </p:txBody>
      </p:sp>
    </p:spTree>
    <p:extLst>
      <p:ext uri="{BB962C8B-B14F-4D97-AF65-F5344CB8AC3E}">
        <p14:creationId xmlns:p14="http://schemas.microsoft.com/office/powerpoint/2010/main" val="873190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فاعلية القيادة الإدارية في عملية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C9B7049D-3E80-8770-A6A7-1D5CB3BC41AA}"/>
              </a:ext>
            </a:extLst>
          </p:cNvPr>
          <p:cNvSpPr txBox="1"/>
          <p:nvPr/>
        </p:nvSpPr>
        <p:spPr>
          <a:xfrm>
            <a:off x="762000" y="2155119"/>
            <a:ext cx="10642123" cy="3990260"/>
          </a:xfrm>
          <a:prstGeom prst="rect">
            <a:avLst/>
          </a:prstGeom>
          <a:noFill/>
        </p:spPr>
        <p:txBody>
          <a:bodyPr wrap="square" rtlCol="1">
            <a:spAutoFit/>
          </a:bodyPr>
          <a:lstStyle/>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     يتضح من خلال ما سبق - أهمية تواجد القيادة الإدارية القادرة على الاضطلاع بمهام التغيير لضمان حسن معالجة المشكلات الفنية والإنسانية الناتجة من خلال مراحل التغيير المستمر بالمنظمة، بمعني أن </a:t>
            </a:r>
            <a:r>
              <a:rPr kumimoji="0" lang="ar-SA" sz="1600" i="0" u="none" strike="noStrike" kern="0" cap="none" spc="0" normalizeH="0" baseline="0" noProof="0" dirty="0">
                <a:ln>
                  <a:noFill/>
                </a:ln>
                <a:solidFill>
                  <a:srgbClr val="00B0F0"/>
                </a:solidFill>
                <a:effectLst/>
                <a:uLnTx/>
                <a:uFillTx/>
                <a:latin typeface="Alexandria" charset="0"/>
                <a:ea typeface="+mn-ea"/>
                <a:cs typeface="Alexandria" charset="0"/>
              </a:rPr>
              <a:t>متطلبات إنجاح مجهودات التغيير يحتاج إلى سمات ومواصفات معينة يجب توافرها في القيادة المسؤولة عن العمل</a:t>
            </a:r>
            <a:r>
              <a:rPr kumimoji="0" lang="ar-SA" sz="1600" i="0" u="none" strike="noStrike" kern="0" cap="none" spc="0" normalizeH="0" baseline="0" noProof="0" dirty="0">
                <a:ln>
                  <a:noFill/>
                </a:ln>
                <a:effectLst/>
                <a:uLnTx/>
                <a:uFillTx/>
                <a:latin typeface="Alexandria" charset="0"/>
                <a:ea typeface="+mn-ea"/>
                <a:cs typeface="Alexandria" charset="0"/>
              </a:rPr>
              <a:t>.</a:t>
            </a:r>
            <a:endParaRPr lang="ar-SA" sz="1600" kern="0" dirty="0">
              <a:latin typeface="Alexandria" charset="0"/>
              <a:cs typeface="Alexandria" charset="0"/>
            </a:endParaRPr>
          </a:p>
          <a:p>
            <a:pPr algn="justLow"/>
            <a:endParaRPr kumimoji="0" lang="ar-SA" sz="1600" i="0" u="none" strike="noStrike" kern="0" cap="none" spc="0" normalizeH="0" baseline="0" noProof="0" dirty="0">
              <a:ln>
                <a:noFill/>
              </a:ln>
              <a:effectLst/>
              <a:uLnTx/>
              <a:uFillTx/>
              <a:latin typeface="Alexandria" charset="0"/>
              <a:ea typeface="+mn-ea"/>
              <a:cs typeface="Alexandria" charset="0"/>
            </a:endParaRP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     ومن المستبعد إمكانية توافر تلك السمات في القائد التقليدي أو البيروقراطي الذي لم بعد صالحاً لإدارة اليوم، أو إدارة المستقبل القريب.</a:t>
            </a:r>
          </a:p>
          <a:p>
            <a:pPr algn="justLow"/>
            <a:endParaRPr lang="ar-SA" sz="1600" kern="0" dirty="0">
              <a:latin typeface="Alexandria" charset="0"/>
              <a:cs typeface="Alexandria" charset="0"/>
            </a:endParaRP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     حيث تحتاج إدارة التغيير إلى العديد من القرارات المكثفة ذات الطابع الفني من جانب، بالإضافة إلى القرارات المتصلة بأفراد القوى العاملة من جانب آخر، مثل الاختيار والتعيين والتحفيز، وغير ذلك من القضايا المتعلقة بالعناصر البشرية، وكل تلك الأمور لم تعد الظروف تسمح بمعالجتها من منطلق بيروقراطي، بل لا بد من التحرك السريع واغتنام الفرص المتاحة وتحقيقها في ظل مواكبة التغييرات المستمرة فنياً واجتماعياً.</a:t>
            </a:r>
          </a:p>
        </p:txBody>
      </p:sp>
    </p:spTree>
    <p:extLst>
      <p:ext uri="{BB962C8B-B14F-4D97-AF65-F5344CB8AC3E}">
        <p14:creationId xmlns:p14="http://schemas.microsoft.com/office/powerpoint/2010/main" val="6158840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3A9715-FFE7-EB53-8EE8-8FD30ED15935}"/>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defTabSz="914400" eaLnBrk="1" fontAlgn="auto" latinLnBrk="0" hangingPunct="1">
              <a:lnSpc>
                <a:spcPct val="300000"/>
              </a:lnSpc>
              <a:spcBef>
                <a:spcPts val="0"/>
              </a:spcBef>
              <a:spcAft>
                <a:spcPts val="0"/>
              </a:spcAft>
              <a:buClrTx/>
              <a:buSzTx/>
              <a:buFontTx/>
              <a:buNone/>
              <a:tabLst/>
              <a:defRPr/>
            </a:pPr>
            <a:endParaRPr kumimoji="0" lang="ar-SA" sz="1400" b="1" i="0" u="none" strike="noStrike" kern="0" cap="none" spc="0" normalizeH="0" baseline="0" noProof="0" dirty="0">
              <a:ln>
                <a:noFill/>
              </a:ln>
              <a:solidFill>
                <a:srgbClr val="00B0F0"/>
              </a:solidFill>
              <a:effectLst/>
              <a:uLnTx/>
              <a:uFillTx/>
              <a:latin typeface="Alexandria" charset="0"/>
              <a:ea typeface="+mn-ea"/>
              <a:cs typeface="Alexandria" charset="0"/>
            </a:endParaRPr>
          </a:p>
          <a:p>
            <a:pPr marL="282575" marR="0" lvl="0" algn="justLow" defTabSz="914400" eaLnBrk="1" fontAlgn="auto" latinLnBrk="0" hangingPunct="1">
              <a:lnSpc>
                <a:spcPct val="150000"/>
              </a:lnSpc>
              <a:spcBef>
                <a:spcPts val="0"/>
              </a:spcBef>
              <a:spcAft>
                <a:spcPts val="0"/>
              </a:spcAft>
              <a:buClrTx/>
              <a:buSzTx/>
              <a:tabLst/>
              <a:defRPr/>
            </a:pPr>
            <a:r>
              <a:rPr kumimoji="0" lang="ar-SA" sz="1400" b="0" i="0" u="none" strike="noStrike" kern="0" cap="none" spc="0" normalizeH="0" baseline="0" noProof="0" dirty="0">
                <a:ln>
                  <a:noFill/>
                </a:ln>
                <a:solidFill>
                  <a:prstClr val="black"/>
                </a:solidFill>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4248E2E-6666-3B49-6D03-256A395D9AE4}"/>
              </a:ext>
            </a:extLst>
          </p:cNvPr>
          <p:cNvSpPr txBox="1"/>
          <p:nvPr/>
        </p:nvSpPr>
        <p:spPr>
          <a:xfrm>
            <a:off x="3263707" y="515824"/>
            <a:ext cx="5669280" cy="501932"/>
          </a:xfrm>
          <a:prstGeom prst="rect">
            <a:avLst/>
          </a:prstGeom>
          <a:noFill/>
        </p:spPr>
        <p:txBody>
          <a:bodyPr wrap="square" rtlCol="0">
            <a:spAutoFit/>
          </a:bodyPr>
          <a:lstStyle/>
          <a:p>
            <a:pPr algn="ctr" rtl="0">
              <a:lnSpc>
                <a:spcPct val="150000"/>
              </a:lnSpc>
              <a:spcAft>
                <a:spcPts val="600"/>
              </a:spcAft>
            </a:pPr>
            <a:r>
              <a:rPr lang="ar-SA" sz="2000" b="1" dirty="0">
                <a:solidFill>
                  <a:prstClr val="black"/>
                </a:solidFill>
                <a:latin typeface="Alexandria" pitchFamily="2" charset="-78"/>
                <a:cs typeface="Alexandria" pitchFamily="2" charset="-78"/>
              </a:rPr>
              <a:t>فاعلية القيادة الإدارية في عملية التغيير</a:t>
            </a:r>
          </a:p>
        </p:txBody>
      </p:sp>
      <p:sp>
        <p:nvSpPr>
          <p:cNvPr id="4" name="Rectangle 4">
            <a:extLst>
              <a:ext uri="{FF2B5EF4-FFF2-40B4-BE49-F238E27FC236}">
                <a16:creationId xmlns:a16="http://schemas.microsoft.com/office/drawing/2014/main" id="{6ED14A3D-74C2-D31F-1D99-F73EBFAA1BCB}"/>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5" name="TextBox 5">
            <a:extLst>
              <a:ext uri="{FF2B5EF4-FFF2-40B4-BE49-F238E27FC236}">
                <a16:creationId xmlns:a16="http://schemas.microsoft.com/office/drawing/2014/main" id="{91750B79-8A90-3814-B329-40D7C9EE9C4F}"/>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6" name="TextBox 9">
            <a:extLst>
              <a:ext uri="{FF2B5EF4-FFF2-40B4-BE49-F238E27FC236}">
                <a16:creationId xmlns:a16="http://schemas.microsoft.com/office/drawing/2014/main" id="{C2097DED-B346-9479-80DC-2FB7A9E0D370}"/>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7" name="TextBox 3">
            <a:extLst>
              <a:ext uri="{FF2B5EF4-FFF2-40B4-BE49-F238E27FC236}">
                <a16:creationId xmlns:a16="http://schemas.microsoft.com/office/drawing/2014/main" id="{F18B164B-4498-EBB6-BF92-389E5B39F82E}"/>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8" name="Graphic 21">
            <a:extLst>
              <a:ext uri="{FF2B5EF4-FFF2-40B4-BE49-F238E27FC236}">
                <a16:creationId xmlns:a16="http://schemas.microsoft.com/office/drawing/2014/main" id="{35E56006-1CD9-0EDF-0BC1-CA0AB889CAA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C9B7049D-3E80-8770-A6A7-1D5CB3BC41AA}"/>
              </a:ext>
            </a:extLst>
          </p:cNvPr>
          <p:cNvSpPr txBox="1"/>
          <p:nvPr/>
        </p:nvSpPr>
        <p:spPr>
          <a:xfrm>
            <a:off x="753760" y="2352876"/>
            <a:ext cx="10642123" cy="3374706"/>
          </a:xfrm>
          <a:prstGeom prst="rect">
            <a:avLst/>
          </a:prstGeom>
          <a:noFill/>
        </p:spPr>
        <p:txBody>
          <a:bodyPr wrap="square" rtlCol="1">
            <a:spAutoFit/>
          </a:bodyPr>
          <a:lstStyle/>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    </a:t>
            </a:r>
            <a:r>
              <a:rPr kumimoji="0" lang="ar-SA" sz="1600" i="0" u="none" strike="noStrike" kern="0" cap="none" spc="0" normalizeH="0" baseline="0" noProof="0">
                <a:ln>
                  <a:noFill/>
                </a:ln>
                <a:effectLst/>
                <a:uLnTx/>
                <a:uFillTx/>
                <a:latin typeface="Alexandria" charset="0"/>
                <a:ea typeface="+mn-ea"/>
                <a:cs typeface="Alexandria" charset="0"/>
              </a:rPr>
              <a:t>حيث </a:t>
            </a:r>
            <a:r>
              <a:rPr kumimoji="0" lang="ar-SA" sz="1600" i="0" u="none" strike="noStrike" kern="0" cap="none" spc="0" normalizeH="0" baseline="0" noProof="0">
                <a:ln>
                  <a:noFill/>
                </a:ln>
                <a:solidFill>
                  <a:srgbClr val="00B0F0"/>
                </a:solidFill>
                <a:effectLst/>
                <a:uLnTx/>
                <a:uFillTx/>
                <a:latin typeface="Alexandria" charset="0"/>
                <a:ea typeface="+mn-ea"/>
                <a:cs typeface="Alexandria" charset="0"/>
              </a:rPr>
              <a:t>تسعى </a:t>
            </a:r>
            <a:r>
              <a:rPr kumimoji="0" lang="ar-SA" sz="1600" i="0" u="none" strike="noStrike" kern="0" cap="none" spc="0" normalizeH="0" baseline="0" noProof="0" dirty="0">
                <a:ln>
                  <a:noFill/>
                </a:ln>
                <a:solidFill>
                  <a:srgbClr val="00B0F0"/>
                </a:solidFill>
                <a:effectLst/>
                <a:uLnTx/>
                <a:uFillTx/>
                <a:latin typeface="Alexandria" charset="0"/>
                <a:ea typeface="+mn-ea"/>
                <a:cs typeface="Alexandria" charset="0"/>
              </a:rPr>
              <a:t>الإدارة بمفهومها التقليدي إلى إنجاز الأعمال من خلال الآخرين</a:t>
            </a:r>
            <a:r>
              <a:rPr kumimoji="0" lang="ar-SA" sz="1600" i="0" u="none" strike="noStrike" kern="0" cap="none" spc="0" normalizeH="0" baseline="0" noProof="0" dirty="0">
                <a:ln>
                  <a:noFill/>
                </a:ln>
                <a:effectLst/>
                <a:uLnTx/>
                <a:uFillTx/>
                <a:latin typeface="Alexandria" charset="0"/>
                <a:ea typeface="+mn-ea"/>
                <a:cs typeface="Alexandria" charset="0"/>
              </a:rPr>
              <a:t>، بعد تحديد الأهداف بوضوح ودقة واختيار السياسات والاستراتيجيات للاسترشاد بها في تطبيق ووضع الأهداف موضع التنفيذ، ثم تتوالى المهام والممارسات الإدارية بقصد التأكد من إتباع الخطط والسياسات الموضوعة على مدار الوقت، ولا يمثل ذلك صعوبة رغم التعرف على المشكلات الفنية والإنسانية المستمرة بحكم استمرارية العمل.</a:t>
            </a:r>
          </a:p>
          <a:p>
            <a:pPr algn="justLow"/>
            <a:endParaRPr lang="ar-SA" sz="1600" kern="0" dirty="0">
              <a:latin typeface="Alexandria" charset="0"/>
              <a:cs typeface="Alexandria" charset="0"/>
            </a:endParaRPr>
          </a:p>
          <a:p>
            <a:pPr algn="justLow">
              <a:lnSpc>
                <a:spcPct val="150000"/>
              </a:lnSpc>
            </a:pPr>
            <a:r>
              <a:rPr kumimoji="0" lang="ar-SA" sz="1600" i="0" u="none" strike="noStrike" kern="0" cap="none" spc="0" normalizeH="0" baseline="0" noProof="0" dirty="0">
                <a:ln>
                  <a:noFill/>
                </a:ln>
                <a:effectLst/>
                <a:uLnTx/>
                <a:uFillTx/>
                <a:latin typeface="Alexandria" charset="0"/>
                <a:ea typeface="+mn-ea"/>
                <a:cs typeface="Alexandria" charset="0"/>
              </a:rPr>
              <a:t> ولكن </a:t>
            </a:r>
            <a:r>
              <a:rPr kumimoji="0" lang="ar-SA" sz="1600" b="1" i="0" u="none" strike="noStrike" kern="0" cap="none" spc="0" normalizeH="0" baseline="0" noProof="0" dirty="0">
                <a:ln>
                  <a:noFill/>
                </a:ln>
                <a:effectLst/>
                <a:uLnTx/>
                <a:uFillTx/>
                <a:latin typeface="Alexandria" charset="0"/>
                <a:ea typeface="+mn-ea"/>
                <a:cs typeface="Alexandria" charset="0"/>
              </a:rPr>
              <a:t>تأتي الصعوبة وتظهر وتتبلور من المشاكل في إدارة التغيير نفسها</a:t>
            </a:r>
            <a:r>
              <a:rPr kumimoji="0" lang="ar-SA" sz="1600" i="0" u="none" strike="noStrike" kern="0" cap="none" spc="0" normalizeH="0" baseline="0" noProof="0" dirty="0">
                <a:ln>
                  <a:noFill/>
                </a:ln>
                <a:effectLst/>
                <a:uLnTx/>
                <a:uFillTx/>
                <a:latin typeface="Alexandria" charset="0"/>
                <a:ea typeface="+mn-ea"/>
                <a:cs typeface="Alexandria" charset="0"/>
              </a:rPr>
              <a:t>، عندما تضع الإدارة أهداف جديدة، وتستحدث طرق وأساليب ووسائل جديدة لوضع تلك الأهداف موضع التنفيذ، أو تضطر الإدارة إلى تغيير التطبيقات قبل الانتهاء منها بحكم استمرارية حلقات التغيير المستمرة والنابعة من فلسفة إدارة التغيير القائمة على حافز أو حوافز البحث عن الفرص موضع التغيير الدائم، وإن كانت كل التغييرات ليست بمثابة فرص.</a:t>
            </a:r>
          </a:p>
        </p:txBody>
      </p:sp>
    </p:spTree>
    <p:extLst>
      <p:ext uri="{BB962C8B-B14F-4D97-AF65-F5344CB8AC3E}">
        <p14:creationId xmlns:p14="http://schemas.microsoft.com/office/powerpoint/2010/main" val="21015896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04B6FC-35C4-5DBE-2A44-0700CF34B796}"/>
              </a:ext>
            </a:extLst>
          </p:cNvPr>
          <p:cNvSpPr txBox="1"/>
          <p:nvPr/>
        </p:nvSpPr>
        <p:spPr>
          <a:xfrm>
            <a:off x="3346672" y="586164"/>
            <a:ext cx="5917953" cy="400110"/>
          </a:xfrm>
          <a:prstGeom prst="rect">
            <a:avLst/>
          </a:prstGeom>
          <a:noFill/>
        </p:spPr>
        <p:txBody>
          <a:bodyPr wrap="square" rtlCol="0">
            <a:spAutoFit/>
          </a:bodyPr>
          <a:lstStyle/>
          <a:p>
            <a:pPr algn="ctr" rtl="0">
              <a:spcAft>
                <a:spcPts val="600"/>
              </a:spcAft>
            </a:pPr>
            <a:r>
              <a:rPr lang="ar-SA" sz="2000" b="1" dirty="0">
                <a:solidFill>
                  <a:prstClr val="black"/>
                </a:solidFill>
                <a:latin typeface="Alexandria" pitchFamily="2" charset="-78"/>
                <a:cs typeface="Alexandria" pitchFamily="2" charset="-78"/>
              </a:rPr>
              <a:t>ملخص المحاضرة</a:t>
            </a:r>
          </a:p>
        </p:txBody>
      </p:sp>
      <p:sp>
        <p:nvSpPr>
          <p:cNvPr id="4" name="TextBox 3">
            <a:extLst>
              <a:ext uri="{FF2B5EF4-FFF2-40B4-BE49-F238E27FC236}">
                <a16:creationId xmlns:a16="http://schemas.microsoft.com/office/drawing/2014/main" id="{7B82CEC5-3222-B706-3F30-85088D87B97F}"/>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0" cap="none" spc="0" normalizeH="0" baseline="0" noProof="0" dirty="0">
                <a:ln>
                  <a:noFill/>
                </a:ln>
                <a:solidFill>
                  <a:prstClr val="black"/>
                </a:solidFill>
                <a:effectLst/>
                <a:uLnTx/>
                <a:uFillTx/>
              </a:rPr>
              <a:t>www.midocean.ae</a:t>
            </a:r>
          </a:p>
        </p:txBody>
      </p:sp>
      <p:pic>
        <p:nvPicPr>
          <p:cNvPr id="5" name="Graphic 21">
            <a:extLst>
              <a:ext uri="{FF2B5EF4-FFF2-40B4-BE49-F238E27FC236}">
                <a16:creationId xmlns:a16="http://schemas.microsoft.com/office/drawing/2014/main" id="{457F6DFC-BCA1-D144-5D2B-A4F5974C45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Rounded Corners 24">
            <a:extLst>
              <a:ext uri="{FF2B5EF4-FFF2-40B4-BE49-F238E27FC236}">
                <a16:creationId xmlns:a16="http://schemas.microsoft.com/office/drawing/2014/main" id="{614494DF-0882-25C1-3C94-A06FA5A24231}"/>
              </a:ext>
            </a:extLst>
          </p:cNvPr>
          <p:cNvSpPr/>
          <p:nvPr/>
        </p:nvSpPr>
        <p:spPr>
          <a:xfrm>
            <a:off x="617280" y="1685495"/>
            <a:ext cx="10812720" cy="4370412"/>
          </a:xfrm>
          <a:prstGeom prst="roundRect">
            <a:avLst>
              <a:gd name="adj" fmla="val 6140"/>
            </a:avLst>
          </a:prstGeom>
          <a:solidFill>
            <a:sysClr val="window" lastClr="FFFFFF"/>
          </a:solidFill>
          <a:ln w="38100" cap="flat" cmpd="sng" algn="ctr">
            <a:solidFill>
              <a:srgbClr val="00B0F0"/>
            </a:solidFill>
            <a:prstDash val="solid"/>
            <a:miter lim="800000"/>
          </a:ln>
          <a:effectLst>
            <a:outerShdw blurRad="571500" sx="86000" sy="86000" algn="ctr" rotWithShape="0">
              <a:prstClr val="black">
                <a:alpha val="25000"/>
              </a:prstClr>
            </a:outerShdw>
          </a:effectLst>
        </p:spPr>
        <p:txBody>
          <a:bodyPr rtlCol="0" anchor="ctr"/>
          <a:lstStyle/>
          <a:p>
            <a:pPr marL="0" marR="0" lvl="0" indent="0" algn="justLow" defTabSz="914400" eaLnBrk="1" fontAlgn="auto" latinLnBrk="0" hangingPunct="1">
              <a:lnSpc>
                <a:spcPct val="150000"/>
              </a:lnSpc>
              <a:spcBef>
                <a:spcPts val="0"/>
              </a:spcBef>
              <a:spcAft>
                <a:spcPts val="0"/>
              </a:spcAft>
              <a:buClrTx/>
              <a:buSzTx/>
              <a:buFontTx/>
              <a:buNone/>
              <a:tabLst/>
              <a:defRPr/>
            </a:pPr>
            <a:r>
              <a:rPr kumimoji="0" lang="ar-SA" sz="1400" i="0" u="none" strike="noStrike" kern="0" cap="none" spc="0" normalizeH="0" baseline="0" noProof="0" dirty="0">
                <a:ln>
                  <a:noFill/>
                </a:ln>
                <a:effectLst/>
                <a:uLnTx/>
                <a:uFillTx/>
                <a:latin typeface="Alexandria" charset="0"/>
                <a:ea typeface="+mn-ea"/>
                <a:cs typeface="Alexandria" charset="0"/>
              </a:rPr>
              <a:t>     </a:t>
            </a: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7" name="Rectangle 4">
            <a:extLst>
              <a:ext uri="{FF2B5EF4-FFF2-40B4-BE49-F238E27FC236}">
                <a16:creationId xmlns:a16="http://schemas.microsoft.com/office/drawing/2014/main" id="{7D6B5B39-3357-1F7B-B450-572D83D1B613}"/>
              </a:ext>
            </a:extLst>
          </p:cNvPr>
          <p:cNvSpPr/>
          <p:nvPr/>
        </p:nvSpPr>
        <p:spPr>
          <a:xfrm>
            <a:off x="942308" y="935396"/>
            <a:ext cx="1404457" cy="1166000"/>
          </a:xfrm>
          <a:prstGeom prst="rect">
            <a:avLst/>
          </a:prstGeom>
          <a:solidFill>
            <a:srgbClr val="00B0F0"/>
          </a:solidFill>
          <a:ln w="38100" cap="flat" cmpd="sng" algn="ctr">
            <a:solidFill>
              <a:sysClr val="window" lastClr="FFFFFF"/>
            </a:solid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8" name="TextBox 5">
            <a:extLst>
              <a:ext uri="{FF2B5EF4-FFF2-40B4-BE49-F238E27FC236}">
                <a16:creationId xmlns:a16="http://schemas.microsoft.com/office/drawing/2014/main" id="{56BEF0FC-F050-DA0E-31EB-2A6842AFB8BB}"/>
              </a:ext>
            </a:extLst>
          </p:cNvPr>
          <p:cNvSpPr txBox="1"/>
          <p:nvPr/>
        </p:nvSpPr>
        <p:spPr>
          <a:xfrm>
            <a:off x="1153149" y="975974"/>
            <a:ext cx="1034822" cy="369332"/>
          </a:xfrm>
          <a:prstGeom prst="rect">
            <a:avLst/>
          </a:prstGeom>
          <a:noFill/>
        </p:spPr>
        <p:txBody>
          <a:bodyPr wrap="square" rtlCol="0">
            <a:spAutoFit/>
          </a:bodyPr>
          <a:lstStyle/>
          <a:p>
            <a:pPr algn="ctr" rtl="0"/>
            <a:r>
              <a:rPr lang="en-US" dirty="0">
                <a:solidFill>
                  <a:prstClr val="white"/>
                </a:solidFill>
                <a:latin typeface="Times New Roman" panose="02020603050405020304" pitchFamily="18" charset="0"/>
                <a:cs typeface="Times New Roman" panose="02020603050405020304" pitchFamily="18" charset="0"/>
              </a:rPr>
              <a:t>Chapter</a:t>
            </a:r>
            <a:endParaRPr lang="en-US" sz="2800" dirty="0">
              <a:solidFill>
                <a:prstClr val="white"/>
              </a:solidFill>
              <a:latin typeface="Times New Roman" panose="02020603050405020304" pitchFamily="18" charset="0"/>
              <a:cs typeface="Times New Roman" panose="02020603050405020304" pitchFamily="18" charset="0"/>
            </a:endParaRPr>
          </a:p>
        </p:txBody>
      </p:sp>
      <p:sp>
        <p:nvSpPr>
          <p:cNvPr id="9" name="TextBox 9">
            <a:extLst>
              <a:ext uri="{FF2B5EF4-FFF2-40B4-BE49-F238E27FC236}">
                <a16:creationId xmlns:a16="http://schemas.microsoft.com/office/drawing/2014/main" id="{59D9C32B-F785-855C-ACAE-93DFC1887A01}"/>
              </a:ext>
            </a:extLst>
          </p:cNvPr>
          <p:cNvSpPr txBox="1"/>
          <p:nvPr/>
        </p:nvSpPr>
        <p:spPr>
          <a:xfrm>
            <a:off x="1214179" y="1231789"/>
            <a:ext cx="966228" cy="923330"/>
          </a:xfrm>
          <a:prstGeom prst="rect">
            <a:avLst/>
          </a:prstGeom>
          <a:noFill/>
        </p:spPr>
        <p:txBody>
          <a:bodyPr wrap="square" rtlCol="0">
            <a:spAutoFit/>
          </a:bodyPr>
          <a:lstStyle/>
          <a:p>
            <a:pPr algn="ctr" rtl="0"/>
            <a:r>
              <a:rPr lang="en-US" sz="5400" b="1" dirty="0">
                <a:solidFill>
                  <a:prstClr val="white"/>
                </a:solidFill>
                <a:latin typeface="Times New Roman" panose="02020603050405020304" pitchFamily="18" charset="0"/>
                <a:cs typeface="Times New Roman" panose="02020603050405020304" pitchFamily="18" charset="0"/>
              </a:rPr>
              <a:t>9</a:t>
            </a:r>
            <a:endParaRPr lang="en-US" sz="1600" b="1" dirty="0">
              <a:solidFill>
                <a:prstClr val="white"/>
              </a:solidFill>
              <a:latin typeface="Times New Roman" panose="02020603050405020304" pitchFamily="18" charset="0"/>
              <a:cs typeface="Times New Roman" panose="02020603050405020304" pitchFamily="18" charset="0"/>
            </a:endParaRPr>
          </a:p>
        </p:txBody>
      </p:sp>
      <p:sp>
        <p:nvSpPr>
          <p:cNvPr id="26" name="مربع نص 25">
            <a:extLst>
              <a:ext uri="{FF2B5EF4-FFF2-40B4-BE49-F238E27FC236}">
                <a16:creationId xmlns:a16="http://schemas.microsoft.com/office/drawing/2014/main" id="{6BA3B421-F0B7-FE3C-CB47-D276A33AB881}"/>
              </a:ext>
            </a:extLst>
          </p:cNvPr>
          <p:cNvSpPr txBox="1"/>
          <p:nvPr/>
        </p:nvSpPr>
        <p:spPr>
          <a:xfrm>
            <a:off x="5617697" y="1947095"/>
            <a:ext cx="966228"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القيـــــــادة</a:t>
            </a:r>
            <a:endParaRPr lang="ar-EG" sz="1200" b="1" dirty="0">
              <a:solidFill>
                <a:schemeClr val="bg1"/>
              </a:solidFill>
              <a:latin typeface="Alexandria" pitchFamily="2" charset="-78"/>
              <a:cs typeface="Alexandria" pitchFamily="2" charset="-78"/>
            </a:endParaRPr>
          </a:p>
        </p:txBody>
      </p:sp>
      <p:sp>
        <p:nvSpPr>
          <p:cNvPr id="36" name="مربع نص 35">
            <a:extLst>
              <a:ext uri="{FF2B5EF4-FFF2-40B4-BE49-F238E27FC236}">
                <a16:creationId xmlns:a16="http://schemas.microsoft.com/office/drawing/2014/main" id="{B8577AE1-A53F-7968-3574-3F74398EAD4E}"/>
              </a:ext>
            </a:extLst>
          </p:cNvPr>
          <p:cNvSpPr txBox="1"/>
          <p:nvPr/>
        </p:nvSpPr>
        <p:spPr>
          <a:xfrm>
            <a:off x="4911961" y="2127631"/>
            <a:ext cx="2135949" cy="338106"/>
          </a:xfrm>
          <a:prstGeom prst="rect">
            <a:avLst/>
          </a:prstGeom>
          <a:noFill/>
        </p:spPr>
        <p:txBody>
          <a:bodyPr wrap="square">
            <a:spAutoFit/>
          </a:bodyPr>
          <a:lstStyle/>
          <a:p>
            <a:pPr algn="r" rtl="1">
              <a:lnSpc>
                <a:spcPct val="150000"/>
              </a:lnSpc>
            </a:pPr>
            <a:r>
              <a:rPr lang="ar-SA" sz="1200" b="1" dirty="0">
                <a:solidFill>
                  <a:schemeClr val="bg1"/>
                </a:solidFill>
                <a:latin typeface="Alexandria" pitchFamily="2" charset="-78"/>
                <a:cs typeface="Alexandria" pitchFamily="2" charset="-78"/>
              </a:rPr>
              <a:t>سمات ومهارات القائد</a:t>
            </a:r>
            <a:endParaRPr lang="ar-EG" sz="1200" b="1" dirty="0">
              <a:solidFill>
                <a:schemeClr val="bg1"/>
              </a:solidFill>
              <a:latin typeface="Alexandria" pitchFamily="2" charset="-78"/>
              <a:cs typeface="Alexandria" pitchFamily="2" charset="-78"/>
            </a:endParaRPr>
          </a:p>
        </p:txBody>
      </p:sp>
      <p:sp>
        <p:nvSpPr>
          <p:cNvPr id="19" name="مربع نص 18">
            <a:extLst>
              <a:ext uri="{FF2B5EF4-FFF2-40B4-BE49-F238E27FC236}">
                <a16:creationId xmlns:a16="http://schemas.microsoft.com/office/drawing/2014/main" id="{4A00B106-1261-1B1B-F7DE-3355EC9981BC}"/>
              </a:ext>
            </a:extLst>
          </p:cNvPr>
          <p:cNvSpPr txBox="1"/>
          <p:nvPr/>
        </p:nvSpPr>
        <p:spPr>
          <a:xfrm>
            <a:off x="5065260" y="2026951"/>
            <a:ext cx="2135949" cy="549766"/>
          </a:xfrm>
          <a:prstGeom prst="rect">
            <a:avLst/>
          </a:prstGeom>
          <a:noFill/>
        </p:spPr>
        <p:txBody>
          <a:bodyPr wrap="square">
            <a:spAutoFit/>
          </a:bodyPr>
          <a:lstStyle/>
          <a:p>
            <a:pPr algn="ctr" rtl="1">
              <a:lnSpc>
                <a:spcPct val="150000"/>
              </a:lnSpc>
            </a:pPr>
            <a:r>
              <a:rPr lang="ar-SA" sz="1050" b="1" dirty="0">
                <a:solidFill>
                  <a:schemeClr val="bg1"/>
                </a:solidFill>
                <a:latin typeface="Alexandria" pitchFamily="2" charset="-78"/>
                <a:cs typeface="Alexandria" pitchFamily="2" charset="-78"/>
              </a:rPr>
              <a:t>القيم الإدارية وأخلاقيات العمل القيادي</a:t>
            </a:r>
          </a:p>
        </p:txBody>
      </p:sp>
      <p:pic>
        <p:nvPicPr>
          <p:cNvPr id="11" name="صورة 10">
            <a:extLst>
              <a:ext uri="{FF2B5EF4-FFF2-40B4-BE49-F238E27FC236}">
                <a16:creationId xmlns:a16="http://schemas.microsoft.com/office/drawing/2014/main" id="{845616AF-0910-62DC-72BF-054E166A39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8065" y="1792468"/>
            <a:ext cx="10586655" cy="1290247"/>
          </a:xfrm>
          <a:prstGeom prst="rect">
            <a:avLst/>
          </a:prstGeom>
        </p:spPr>
      </p:pic>
      <p:sp>
        <p:nvSpPr>
          <p:cNvPr id="2" name="مربع نص 1">
            <a:extLst>
              <a:ext uri="{FF2B5EF4-FFF2-40B4-BE49-F238E27FC236}">
                <a16:creationId xmlns:a16="http://schemas.microsoft.com/office/drawing/2014/main" id="{DA0760D7-E6AE-4AD5-C7D5-BA4758177725}"/>
              </a:ext>
            </a:extLst>
          </p:cNvPr>
          <p:cNvSpPr txBox="1"/>
          <p:nvPr/>
        </p:nvSpPr>
        <p:spPr>
          <a:xfrm>
            <a:off x="5045948" y="1903675"/>
            <a:ext cx="2635783" cy="615105"/>
          </a:xfrm>
          <a:prstGeom prst="rect">
            <a:avLst/>
          </a:prstGeom>
          <a:noFill/>
        </p:spPr>
        <p:txBody>
          <a:bodyPr wrap="square">
            <a:spAutoFit/>
          </a:bodyPr>
          <a:lstStyle/>
          <a:p>
            <a:pPr algn="ctr" rtl="1">
              <a:lnSpc>
                <a:spcPct val="150000"/>
              </a:lnSpc>
            </a:pPr>
            <a:r>
              <a:rPr lang="ar-SA" sz="1200" b="1" dirty="0">
                <a:solidFill>
                  <a:schemeClr val="bg1"/>
                </a:solidFill>
                <a:latin typeface="Alexandria" pitchFamily="2" charset="-78"/>
                <a:cs typeface="Alexandria" pitchFamily="2" charset="-78"/>
              </a:rPr>
              <a:t>القيادة الإدارية</a:t>
            </a:r>
          </a:p>
          <a:p>
            <a:pPr algn="ctr" rtl="1">
              <a:lnSpc>
                <a:spcPct val="150000"/>
              </a:lnSpc>
            </a:pPr>
            <a:r>
              <a:rPr lang="ar-SA" sz="1200" b="1" dirty="0">
                <a:solidFill>
                  <a:schemeClr val="bg1"/>
                </a:solidFill>
                <a:latin typeface="Alexandria" pitchFamily="2" charset="-78"/>
                <a:cs typeface="Alexandria" pitchFamily="2" charset="-78"/>
              </a:rPr>
              <a:t>والإبداع وإدارة التغيير</a:t>
            </a:r>
          </a:p>
        </p:txBody>
      </p:sp>
      <p:sp>
        <p:nvSpPr>
          <p:cNvPr id="12" name="مربع نص 11">
            <a:extLst>
              <a:ext uri="{FF2B5EF4-FFF2-40B4-BE49-F238E27FC236}">
                <a16:creationId xmlns:a16="http://schemas.microsoft.com/office/drawing/2014/main" id="{22339546-8D28-2DEC-6321-9FC4515FFE92}"/>
              </a:ext>
            </a:extLst>
          </p:cNvPr>
          <p:cNvSpPr txBox="1"/>
          <p:nvPr/>
        </p:nvSpPr>
        <p:spPr>
          <a:xfrm>
            <a:off x="9876762" y="2871798"/>
            <a:ext cx="1553238" cy="379015"/>
          </a:xfrm>
          <a:prstGeom prst="rect">
            <a:avLst/>
          </a:prstGeom>
          <a:noFill/>
        </p:spPr>
        <p:txBody>
          <a:bodyPr wrap="square">
            <a:spAutoFit/>
          </a:bodyPr>
          <a:lstStyle/>
          <a:p>
            <a:pPr algn="ctr" rtl="1">
              <a:lnSpc>
                <a:spcPct val="150000"/>
              </a:lnSpc>
            </a:pPr>
            <a:r>
              <a:rPr lang="ar-EG" sz="1400" b="1" dirty="0">
                <a:solidFill>
                  <a:srgbClr val="00B0F0"/>
                </a:solidFill>
                <a:latin typeface="Alexandria" pitchFamily="2" charset="-78"/>
                <a:cs typeface="Alexandria" pitchFamily="2" charset="-78"/>
              </a:rPr>
              <a:t>الإبداع الإداري</a:t>
            </a:r>
          </a:p>
        </p:txBody>
      </p:sp>
      <p:sp>
        <p:nvSpPr>
          <p:cNvPr id="13" name="مربع نص 12">
            <a:extLst>
              <a:ext uri="{FF2B5EF4-FFF2-40B4-BE49-F238E27FC236}">
                <a16:creationId xmlns:a16="http://schemas.microsoft.com/office/drawing/2014/main" id="{CB1E7FD6-9211-C9A4-5586-8D46FF55DF0C}"/>
              </a:ext>
            </a:extLst>
          </p:cNvPr>
          <p:cNvSpPr txBox="1"/>
          <p:nvPr/>
        </p:nvSpPr>
        <p:spPr>
          <a:xfrm>
            <a:off x="1186883" y="2891327"/>
            <a:ext cx="1553238" cy="379015"/>
          </a:xfrm>
          <a:prstGeom prst="rect">
            <a:avLst/>
          </a:prstGeom>
          <a:noFill/>
        </p:spPr>
        <p:txBody>
          <a:bodyPr wrap="square">
            <a:spAutoFit/>
          </a:bodyPr>
          <a:lstStyle/>
          <a:p>
            <a:pPr algn="ctr" rtl="1">
              <a:lnSpc>
                <a:spcPct val="150000"/>
              </a:lnSpc>
            </a:pPr>
            <a:r>
              <a:rPr lang="ar-EG" sz="1400" b="1" dirty="0">
                <a:solidFill>
                  <a:srgbClr val="00B0F0"/>
                </a:solidFill>
                <a:latin typeface="Alexandria" pitchFamily="2" charset="-78"/>
                <a:cs typeface="Alexandria" pitchFamily="2" charset="-78"/>
              </a:rPr>
              <a:t>إدارة التغيير</a:t>
            </a:r>
          </a:p>
        </p:txBody>
      </p:sp>
      <p:sp>
        <p:nvSpPr>
          <p:cNvPr id="14" name="مربع نص 13">
            <a:extLst>
              <a:ext uri="{FF2B5EF4-FFF2-40B4-BE49-F238E27FC236}">
                <a16:creationId xmlns:a16="http://schemas.microsoft.com/office/drawing/2014/main" id="{7867A682-60D6-A1D9-B047-299F91885FE2}"/>
              </a:ext>
            </a:extLst>
          </p:cNvPr>
          <p:cNvSpPr txBox="1"/>
          <p:nvPr/>
        </p:nvSpPr>
        <p:spPr>
          <a:xfrm>
            <a:off x="7330092" y="3278779"/>
            <a:ext cx="4099909" cy="2677656"/>
          </a:xfrm>
          <a:prstGeom prst="rect">
            <a:avLst/>
          </a:prstGeom>
          <a:noFill/>
        </p:spPr>
        <p:txBody>
          <a:bodyPr wrap="square" rtlCol="1">
            <a:spAutoFit/>
          </a:bodyPr>
          <a:lstStyle/>
          <a:p>
            <a:pPr marL="171450" indent="-171450" algn="justLow">
              <a:buFont typeface="Arial" panose="020B0604020202020204" pitchFamily="34" charset="0"/>
              <a:buChar char="•"/>
            </a:pPr>
            <a:r>
              <a:rPr lang="ar-SA" sz="1400" dirty="0">
                <a:latin typeface="Alexandria" pitchFamily="2" charset="-78"/>
                <a:cs typeface="Alexandria" pitchFamily="2" charset="-78"/>
              </a:rPr>
              <a:t>مفهوم الإبداع الإداري</a:t>
            </a:r>
          </a:p>
          <a:p>
            <a:pPr marL="171450" indent="-171450" algn="justLow">
              <a:buFont typeface="Arial" panose="020B0604020202020204" pitchFamily="34" charset="0"/>
              <a:buChar char="•"/>
            </a:pPr>
            <a:r>
              <a:rPr lang="ar-SA" sz="1400" dirty="0">
                <a:latin typeface="Alexandria" pitchFamily="2" charset="-78"/>
                <a:cs typeface="Alexandria" pitchFamily="2" charset="-78"/>
              </a:rPr>
              <a:t>خصائص الإبداع الإداري</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التفكير المنطقي والإبداع</a:t>
            </a:r>
          </a:p>
          <a:p>
            <a:pPr marL="171450" indent="-171450" algn="justLow">
              <a:buFont typeface="Arial" panose="020B0604020202020204" pitchFamily="34" charset="0"/>
              <a:buChar char="•"/>
            </a:pPr>
            <a:r>
              <a:rPr lang="ar-SA" sz="1400" dirty="0">
                <a:latin typeface="Alexandria" pitchFamily="2" charset="-78"/>
                <a:cs typeface="Alexandria" pitchFamily="2" charset="-78"/>
              </a:rPr>
              <a:t>مميزات التفكير الإبداعي</a:t>
            </a:r>
          </a:p>
          <a:p>
            <a:pPr marL="171450" indent="-171450" algn="justLow">
              <a:buFont typeface="Arial" panose="020B0604020202020204" pitchFamily="34" charset="0"/>
              <a:buChar char="•"/>
            </a:pPr>
            <a:r>
              <a:rPr lang="ar-SA" sz="1400" dirty="0">
                <a:latin typeface="Alexandria" pitchFamily="2" charset="-78"/>
                <a:cs typeface="Alexandria" pitchFamily="2" charset="-78"/>
              </a:rPr>
              <a:t>خصائص التفكير الإبداعي</a:t>
            </a:r>
          </a:p>
          <a:p>
            <a:pPr marL="171450" indent="-171450" algn="justLow">
              <a:buFont typeface="Arial" panose="020B0604020202020204" pitchFamily="34" charset="0"/>
              <a:buChar char="•"/>
            </a:pPr>
            <a:r>
              <a:rPr lang="ar-SA" sz="1400" dirty="0">
                <a:latin typeface="Alexandria" pitchFamily="2" charset="-78"/>
                <a:cs typeface="Alexandria" pitchFamily="2" charset="-78"/>
              </a:rPr>
              <a:t>معوقات التفكير الإبداعي</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الإبداع في الإدارة</a:t>
            </a:r>
          </a:p>
          <a:p>
            <a:pPr marL="171450" indent="-171450" algn="justLow">
              <a:buFont typeface="Arial" panose="020B0604020202020204" pitchFamily="34" charset="0"/>
              <a:buChar char="•"/>
            </a:pPr>
            <a:r>
              <a:rPr lang="ar-SA" sz="1400" dirty="0">
                <a:latin typeface="Alexandria" pitchFamily="2" charset="-78"/>
                <a:cs typeface="Alexandria" pitchFamily="2" charset="-78"/>
              </a:rPr>
              <a:t>أنواع الإبداع الإداري</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القيادة والإبداع المؤسسي</a:t>
            </a:r>
          </a:p>
          <a:p>
            <a:pPr marL="171450" indent="-171450" algn="justLow">
              <a:buFont typeface="Arial" panose="020B0604020202020204" pitchFamily="34" charset="0"/>
              <a:buChar char="•"/>
            </a:pPr>
            <a:r>
              <a:rPr lang="ar-SA" sz="1400" dirty="0">
                <a:latin typeface="Alexandria" pitchFamily="2" charset="-78"/>
                <a:cs typeface="Alexandria" pitchFamily="2" charset="-78"/>
              </a:rPr>
              <a:t>أنواع الإبداع المؤسسي</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العوامل التي تؤثر على الإبداع داخل المنظمات</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القدرات الإبداعية للقيادة المبدعة</a:t>
            </a:r>
          </a:p>
        </p:txBody>
      </p:sp>
      <p:sp>
        <p:nvSpPr>
          <p:cNvPr id="15" name="مربع نص 14">
            <a:extLst>
              <a:ext uri="{FF2B5EF4-FFF2-40B4-BE49-F238E27FC236}">
                <a16:creationId xmlns:a16="http://schemas.microsoft.com/office/drawing/2014/main" id="{83B2D4FC-3CF6-F330-BC3F-2B55A39B68B1}"/>
              </a:ext>
            </a:extLst>
          </p:cNvPr>
          <p:cNvSpPr txBox="1"/>
          <p:nvPr/>
        </p:nvSpPr>
        <p:spPr>
          <a:xfrm>
            <a:off x="576337" y="3281051"/>
            <a:ext cx="3797640" cy="2677656"/>
          </a:xfrm>
          <a:prstGeom prst="rect">
            <a:avLst/>
          </a:prstGeom>
          <a:noFill/>
        </p:spPr>
        <p:txBody>
          <a:bodyPr wrap="square" rtlCol="1">
            <a:spAutoFit/>
          </a:bodyPr>
          <a:lstStyle/>
          <a:p>
            <a:pPr marL="171450" indent="-171450" algn="justLow">
              <a:buFont typeface="Arial" panose="020B0604020202020204" pitchFamily="34" charset="0"/>
              <a:buChar char="•"/>
            </a:pPr>
            <a:r>
              <a:rPr lang="ar-SA" sz="1400" dirty="0">
                <a:latin typeface="Alexandria" pitchFamily="2" charset="-78"/>
                <a:cs typeface="Alexandria" pitchFamily="2" charset="-78"/>
              </a:rPr>
              <a:t>مفهوم التغيير</a:t>
            </a:r>
          </a:p>
          <a:p>
            <a:pPr marL="171450" indent="-171450" algn="justLow">
              <a:buFont typeface="Arial" panose="020B0604020202020204" pitchFamily="34" charset="0"/>
              <a:buChar char="•"/>
            </a:pPr>
            <a:r>
              <a:rPr lang="ar-SA" sz="1400" dirty="0">
                <a:latin typeface="Alexandria" pitchFamily="2" charset="-78"/>
                <a:cs typeface="Alexandria" pitchFamily="2" charset="-78"/>
              </a:rPr>
              <a:t>أنواع التغيير</a:t>
            </a:r>
          </a:p>
          <a:p>
            <a:pPr marL="171450" indent="-171450" algn="justLow">
              <a:buFont typeface="Arial" panose="020B0604020202020204" pitchFamily="34" charset="0"/>
              <a:buChar char="•"/>
            </a:pPr>
            <a:r>
              <a:rPr lang="ar-SA" sz="1400" dirty="0">
                <a:latin typeface="Alexandria" pitchFamily="2" charset="-78"/>
                <a:cs typeface="Alexandria" pitchFamily="2" charset="-78"/>
              </a:rPr>
              <a:t>أسباب التغيير</a:t>
            </a:r>
          </a:p>
          <a:p>
            <a:pPr marL="171450" indent="-171450" algn="justLow">
              <a:buFont typeface="Arial" panose="020B0604020202020204" pitchFamily="34" charset="0"/>
              <a:buChar char="•"/>
            </a:pPr>
            <a:r>
              <a:rPr lang="ar-SA" sz="1400" dirty="0">
                <a:latin typeface="Alexandria" pitchFamily="2" charset="-78"/>
                <a:cs typeface="Alexandria" pitchFamily="2" charset="-78"/>
              </a:rPr>
              <a:t>أهداف التغيير</a:t>
            </a:r>
          </a:p>
          <a:p>
            <a:pPr marL="171450" indent="-171450" algn="justLow">
              <a:buFont typeface="Arial" panose="020B0604020202020204" pitchFamily="34" charset="0"/>
              <a:buChar char="•"/>
            </a:pPr>
            <a:r>
              <a:rPr lang="ar-SA" sz="1400" dirty="0">
                <a:latin typeface="Alexandria" pitchFamily="2" charset="-78"/>
                <a:cs typeface="Alexandria" pitchFamily="2" charset="-78"/>
              </a:rPr>
              <a:t>مراحل عملية التغيير</a:t>
            </a:r>
          </a:p>
          <a:p>
            <a:pPr marL="171450" indent="-171450" algn="justLow">
              <a:buFont typeface="Arial" panose="020B0604020202020204" pitchFamily="34" charset="0"/>
              <a:buChar char="•"/>
            </a:pPr>
            <a:r>
              <a:rPr lang="ar-SA" sz="1400" dirty="0">
                <a:latin typeface="Alexandria" pitchFamily="2" charset="-78"/>
                <a:cs typeface="Alexandria" pitchFamily="2" charset="-78"/>
              </a:rPr>
              <a:t>أهمية التغيير في حياة المنظمات المعاصرة</a:t>
            </a:r>
          </a:p>
          <a:p>
            <a:pPr marL="171450" indent="-171450" algn="justLow">
              <a:buFont typeface="Arial" panose="020B0604020202020204" pitchFamily="34" charset="0"/>
              <a:buChar char="•"/>
            </a:pPr>
            <a:r>
              <a:rPr lang="ar-SA" sz="1400" dirty="0">
                <a:latin typeface="Alexandria" pitchFamily="2" charset="-78"/>
                <a:cs typeface="Alexandria" pitchFamily="2" charset="-78"/>
              </a:rPr>
              <a:t>أبعاد التغيير في المنظمات المعاصرة</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القيادة الإدارية في ظل ثقافة التغيير</a:t>
            </a:r>
          </a:p>
          <a:p>
            <a:pPr marL="171450" indent="-171450" algn="justLow">
              <a:buFont typeface="Arial" panose="020B0604020202020204" pitchFamily="34" charset="0"/>
              <a:buChar char="•"/>
            </a:pPr>
            <a:r>
              <a:rPr lang="ar-SA" sz="1400" dirty="0">
                <a:latin typeface="Alexandria" pitchFamily="2" charset="-78"/>
                <a:cs typeface="Alexandria" pitchFamily="2" charset="-78"/>
              </a:rPr>
              <a:t>القيادة الإدارية وإدارة التغيير</a:t>
            </a:r>
          </a:p>
          <a:p>
            <a:pPr marL="171450" indent="-171450" algn="justLow">
              <a:buFont typeface="Arial" panose="020B0604020202020204" pitchFamily="34" charset="0"/>
              <a:buChar char="•"/>
            </a:pPr>
            <a:r>
              <a:rPr lang="ar-SA" sz="1400" dirty="0">
                <a:latin typeface="Alexandria" pitchFamily="2" charset="-78"/>
                <a:cs typeface="Alexandria" pitchFamily="2" charset="-78"/>
              </a:rPr>
              <a:t>استراتيجيات التغيير المخطط</a:t>
            </a:r>
          </a:p>
          <a:p>
            <a:pPr marL="171450" indent="-171450" algn="justLow">
              <a:buFont typeface="Arial" panose="020B0604020202020204" pitchFamily="34" charset="0"/>
              <a:buChar char="•"/>
            </a:pPr>
            <a:r>
              <a:rPr lang="ar-SA" sz="1400" dirty="0">
                <a:latin typeface="Alexandria" pitchFamily="2" charset="-78"/>
                <a:cs typeface="Alexandria" pitchFamily="2" charset="-78"/>
              </a:rPr>
              <a:t>مقاومة التغيير</a:t>
            </a:r>
          </a:p>
          <a:p>
            <a:pPr marL="171450" indent="-171450" algn="justLow">
              <a:buFont typeface="Arial" panose="020B0604020202020204" pitchFamily="34" charset="0"/>
              <a:buChar char="•"/>
            </a:pPr>
            <a:r>
              <a:rPr lang="ar-SA" sz="1400" dirty="0">
                <a:latin typeface="Alexandria" pitchFamily="2" charset="-78"/>
                <a:cs typeface="Alexandria" pitchFamily="2" charset="-78"/>
              </a:rPr>
              <a:t>فاعلية القيادة الإدارية في عملية التغيير</a:t>
            </a:r>
          </a:p>
        </p:txBody>
      </p:sp>
    </p:spTree>
    <p:extLst>
      <p:ext uri="{BB962C8B-B14F-4D97-AF65-F5344CB8AC3E}">
        <p14:creationId xmlns:p14="http://schemas.microsoft.com/office/powerpoint/2010/main" val="35186606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8">
            <a:extLst>
              <a:ext uri="{FF2B5EF4-FFF2-40B4-BE49-F238E27FC236}">
                <a16:creationId xmlns:a16="http://schemas.microsoft.com/office/drawing/2014/main" id="{70D3B232-0897-E5D3-4F32-6BB6E7E7659B}"/>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4" name="Right Triangle 1">
            <a:extLst>
              <a:ext uri="{FF2B5EF4-FFF2-40B4-BE49-F238E27FC236}">
                <a16:creationId xmlns:a16="http://schemas.microsoft.com/office/drawing/2014/main" id="{CDB27168-6E53-D9F4-5150-297D39277E1A}"/>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TextBox 9">
            <a:extLst>
              <a:ext uri="{FF2B5EF4-FFF2-40B4-BE49-F238E27FC236}">
                <a16:creationId xmlns:a16="http://schemas.microsoft.com/office/drawing/2014/main" id="{3DAB7C5A-6B4D-4945-9C20-F799FF9AEA75}"/>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6" name="Graphic 12">
            <a:extLst>
              <a:ext uri="{FF2B5EF4-FFF2-40B4-BE49-F238E27FC236}">
                <a16:creationId xmlns:a16="http://schemas.microsoft.com/office/drawing/2014/main" id="{5E9157DA-A4E3-FB22-3D33-0390CEB7FE8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7" name="Parallelogram 13">
            <a:extLst>
              <a:ext uri="{FF2B5EF4-FFF2-40B4-BE49-F238E27FC236}">
                <a16:creationId xmlns:a16="http://schemas.microsoft.com/office/drawing/2014/main" id="{B65992BB-3EA9-804F-0E46-6AFDDF50E558}"/>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8" name="Graphic 21">
            <a:extLst>
              <a:ext uri="{FF2B5EF4-FFF2-40B4-BE49-F238E27FC236}">
                <a16:creationId xmlns:a16="http://schemas.microsoft.com/office/drawing/2014/main" id="{6F68C1AC-39C2-27E3-44C2-0366C58DEE3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9" name="Graphic 22">
            <a:extLst>
              <a:ext uri="{FF2B5EF4-FFF2-40B4-BE49-F238E27FC236}">
                <a16:creationId xmlns:a16="http://schemas.microsoft.com/office/drawing/2014/main" id="{9BD7B5C2-F52A-4C59-5080-E4EA292C653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388637311"/>
      </p:ext>
    </p:extLst>
  </p:cSld>
  <p:clrMapOvr>
    <a:masterClrMapping/>
  </p:clrMapOvr>
</p:sld>
</file>

<file path=ppt/theme/theme1.xml><?xml version="1.0" encoding="utf-8"?>
<a:theme xmlns:a="http://schemas.openxmlformats.org/drawingml/2006/main" name="نسق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نسق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a8eb966a7320690551ff39b1d8ff0c5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4a2af7bc0a915e29a701acbb6c865a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3644CEA-34B3-49C6-9582-65AEBA66AB9C}"/>
</file>

<file path=customXml/itemProps2.xml><?xml version="1.0" encoding="utf-8"?>
<ds:datastoreItem xmlns:ds="http://schemas.openxmlformats.org/officeDocument/2006/customXml" ds:itemID="{98823035-76B4-44AB-B6D3-3D36C84E4BDF}"/>
</file>

<file path=customXml/itemProps3.xml><?xml version="1.0" encoding="utf-8"?>
<ds:datastoreItem xmlns:ds="http://schemas.openxmlformats.org/officeDocument/2006/customXml" ds:itemID="{792CAFCB-E833-45A1-80C4-ABDFD7C72AFD}"/>
</file>

<file path=docProps/app.xml><?xml version="1.0" encoding="utf-8"?>
<Properties xmlns="http://schemas.openxmlformats.org/officeDocument/2006/extended-properties" xmlns:vt="http://schemas.openxmlformats.org/officeDocument/2006/docPropsVTypes">
  <TotalTime>0</TotalTime>
  <Words>3624</Words>
  <Application>Microsoft Office PowerPoint</Application>
  <PresentationFormat>شاشة عريضة</PresentationFormat>
  <Paragraphs>556</Paragraphs>
  <Slides>40</Slides>
  <Notes>1</Notes>
  <HiddenSlides>0</HiddenSlides>
  <MMClips>0</MMClips>
  <ScaleCrop>false</ScaleCrop>
  <HeadingPairs>
    <vt:vector size="6" baseType="variant">
      <vt:variant>
        <vt:lpstr>الخطوط المستخدمة</vt:lpstr>
      </vt:variant>
      <vt:variant>
        <vt:i4>9</vt:i4>
      </vt:variant>
      <vt:variant>
        <vt:lpstr>نسق</vt:lpstr>
      </vt:variant>
      <vt:variant>
        <vt:i4>1</vt:i4>
      </vt:variant>
      <vt:variant>
        <vt:lpstr>عناوين الشرائح</vt:lpstr>
      </vt:variant>
      <vt:variant>
        <vt:i4>40</vt:i4>
      </vt:variant>
    </vt:vector>
  </HeadingPairs>
  <TitlesOfParts>
    <vt:vector size="50" baseType="lpstr">
      <vt:lpstr>Alexandria</vt:lpstr>
      <vt:lpstr>Alexandria Medium</vt:lpstr>
      <vt:lpstr>Aptos</vt:lpstr>
      <vt:lpstr>Arial</vt:lpstr>
      <vt:lpstr>Calibri</vt:lpstr>
      <vt:lpstr>Neo Sans Arabic</vt:lpstr>
      <vt:lpstr>Roboto Light</vt:lpstr>
      <vt:lpstr>Times New Roman</vt:lpstr>
      <vt:lpstr>Wingdings</vt:lpstr>
      <vt:lpstr>نسق Office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Nuha Naif</dc:creator>
  <cp:lastModifiedBy>سليمان اللحيدان ID 442104670</cp:lastModifiedBy>
  <cp:revision>101</cp:revision>
  <dcterms:created xsi:type="dcterms:W3CDTF">2024-07-22T19:28:35Z</dcterms:created>
  <dcterms:modified xsi:type="dcterms:W3CDTF">2024-07-26T16:03:53Z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