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1" r:id="rId2"/>
    <p:sldId id="303" r:id="rId3"/>
    <p:sldId id="313" r:id="rId4"/>
    <p:sldId id="276" r:id="rId5"/>
    <p:sldId id="616" r:id="rId6"/>
    <p:sldId id="482" r:id="rId7"/>
    <p:sldId id="596" r:id="rId8"/>
    <p:sldId id="605" r:id="rId9"/>
    <p:sldId id="615" r:id="rId10"/>
    <p:sldId id="256" r:id="rId11"/>
    <p:sldId id="527" r:id="rId12"/>
    <p:sldId id="604" r:id="rId13"/>
    <p:sldId id="607" r:id="rId14"/>
    <p:sldId id="597" r:id="rId15"/>
    <p:sldId id="608" r:id="rId16"/>
    <p:sldId id="606" r:id="rId17"/>
    <p:sldId id="598" r:id="rId18"/>
    <p:sldId id="609" r:id="rId19"/>
    <p:sldId id="613" r:id="rId20"/>
    <p:sldId id="599" r:id="rId21"/>
    <p:sldId id="600" r:id="rId22"/>
    <p:sldId id="614" r:id="rId23"/>
    <p:sldId id="528" r:id="rId24"/>
    <p:sldId id="601" r:id="rId25"/>
    <p:sldId id="585" r:id="rId26"/>
    <p:sldId id="610" r:id="rId27"/>
    <p:sldId id="486" r:id="rId28"/>
    <p:sldId id="611" r:id="rId29"/>
    <p:sldId id="612" r:id="rId30"/>
    <p:sldId id="495" r:id="rId31"/>
    <p:sldId id="537" r:id="rId32"/>
    <p:sldId id="586" r:id="rId33"/>
    <p:sldId id="565" r:id="rId34"/>
    <p:sldId id="594" r:id="rId35"/>
    <p:sldId id="587" r:id="rId36"/>
    <p:sldId id="595" r:id="rId37"/>
    <p:sldId id="566" r:id="rId38"/>
    <p:sldId id="617" r:id="rId39"/>
    <p:sldId id="588" r:id="rId40"/>
    <p:sldId id="539" r:id="rId41"/>
    <p:sldId id="575" r:id="rId42"/>
    <p:sldId id="618" r:id="rId43"/>
    <p:sldId id="619" r:id="rId44"/>
    <p:sldId id="544" r:id="rId45"/>
    <p:sldId id="603"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276"/>
            <p14:sldId id="616"/>
            <p14:sldId id="482"/>
            <p14:sldId id="596"/>
            <p14:sldId id="605"/>
            <p14:sldId id="615"/>
            <p14:sldId id="256"/>
            <p14:sldId id="527"/>
            <p14:sldId id="604"/>
            <p14:sldId id="607"/>
            <p14:sldId id="597"/>
            <p14:sldId id="608"/>
            <p14:sldId id="606"/>
            <p14:sldId id="598"/>
            <p14:sldId id="609"/>
            <p14:sldId id="613"/>
            <p14:sldId id="599"/>
            <p14:sldId id="600"/>
            <p14:sldId id="614"/>
            <p14:sldId id="528"/>
            <p14:sldId id="601"/>
            <p14:sldId id="585"/>
            <p14:sldId id="610"/>
            <p14:sldId id="486"/>
            <p14:sldId id="611"/>
            <p14:sldId id="612"/>
            <p14:sldId id="495"/>
            <p14:sldId id="537"/>
            <p14:sldId id="586"/>
            <p14:sldId id="565"/>
            <p14:sldId id="594"/>
            <p14:sldId id="587"/>
            <p14:sldId id="595"/>
            <p14:sldId id="566"/>
            <p14:sldId id="617"/>
            <p14:sldId id="588"/>
            <p14:sldId id="539"/>
            <p14:sldId id="575"/>
            <p14:sldId id="618"/>
            <p14:sldId id="619"/>
            <p14:sldId id="544"/>
            <p14:sldId id="60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738" autoAdjust="0"/>
  </p:normalViewPr>
  <p:slideViewPr>
    <p:cSldViewPr snapToGrid="0">
      <p:cViewPr varScale="1">
        <p:scale>
          <a:sx n="74" d="100"/>
          <a:sy n="74" d="100"/>
        </p:scale>
        <p:origin x="552" y="5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7/14/2023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2919894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779251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7/14/2023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7/14/2023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7/14/2023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7/14/2023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7/14/2023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7/14/2023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7/14/2023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7/14/2023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7/14/2023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7/14/2023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7/14/2023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print">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7/14/2023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5.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10" Type="http://schemas.openxmlformats.org/officeDocument/2006/relationships/image" Target="../media/image9.sv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8.png"/><Relationship Id="rId10" Type="http://schemas.openxmlformats.org/officeDocument/2006/relationships/image" Target="../media/image7.svg"/><Relationship Id="rId4" Type="http://schemas.openxmlformats.org/officeDocument/2006/relationships/image" Target="../media/image3.pn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13.svg"/><Relationship Id="rId9" Type="http://schemas.openxmlformats.org/officeDocument/2006/relationships/image" Target="../media/image9.svg"/></Relationships>
</file>

<file path=ppt/slides/_rels/slide5.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0.svg"/></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 Id="rId9" Type="http://schemas.openxmlformats.org/officeDocument/2006/relationships/image" Target="../media/image7.svg"/></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 Id="rId9" Type="http://schemas.openxmlformats.org/officeDocument/2006/relationships/image" Target="../media/image7.svg"/></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png"/><Relationship Id="rId9" Type="http://schemas.openxmlformats.org/officeDocument/2006/relationships/image" Target="../media/image7.svg"/></Relationships>
</file>

<file path=ppt/slides/_rels/slide9.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0.svg"/></Relationships>
</file>

<file path=ppt/slides/_rels/slide1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986666"/>
            <a:ext cx="5431367" cy="1200329"/>
          </a:xfrm>
          <a:prstGeom prst="rect">
            <a:avLst/>
          </a:prstGeom>
          <a:noFill/>
        </p:spPr>
        <p:txBody>
          <a:bodyPr wrap="square" rtlCol="0">
            <a:spAutoFit/>
          </a:bodyPr>
          <a:lstStyle/>
          <a:p>
            <a:pPr algn="r" rtl="1"/>
            <a:r>
              <a:rPr lang="ar-JO" sz="4000" b="1" dirty="0">
                <a:latin typeface="Tajawal Medium" panose="00000600000000000000" pitchFamily="2" charset="-78"/>
                <a:cs typeface="Tajawal Medium" panose="00000600000000000000" pitchFamily="2" charset="-78"/>
              </a:rPr>
              <a:t>إعداد: </a:t>
            </a:r>
          </a:p>
          <a:p>
            <a:pPr algn="r" rtl="1"/>
            <a:r>
              <a:rPr lang="ar-JO" sz="3200" b="1" dirty="0">
                <a:latin typeface="Tajawal Medium" panose="00000600000000000000" pitchFamily="2" charset="-78"/>
                <a:cs typeface="Tajawal Medium" panose="00000600000000000000" pitchFamily="2" charset="-78"/>
              </a:rPr>
              <a:t>د. </a:t>
            </a:r>
            <a:r>
              <a:rPr lang="ar-JO" sz="3200" b="1" dirty="0" err="1">
                <a:latin typeface="Tajawal Medium" panose="00000600000000000000" pitchFamily="2" charset="-78"/>
                <a:cs typeface="Tajawal Medium" panose="00000600000000000000" pitchFamily="2" charset="-78"/>
              </a:rPr>
              <a:t>الاء</a:t>
            </a:r>
            <a:r>
              <a:rPr lang="ar-JO" sz="3200" b="1" dirty="0">
                <a:latin typeface="Tajawal Medium" panose="00000600000000000000" pitchFamily="2" charset="-78"/>
                <a:cs typeface="Tajawal Medium" panose="00000600000000000000" pitchFamily="2" charset="-78"/>
              </a:rPr>
              <a:t> طارق </a:t>
            </a:r>
            <a:r>
              <a:rPr lang="ar-JO" sz="3200" b="1" dirty="0" err="1">
                <a:latin typeface="Tajawal Medium" panose="00000600000000000000" pitchFamily="2" charset="-78"/>
                <a:cs typeface="Tajawal Medium" panose="00000600000000000000" pitchFamily="2" charset="-78"/>
              </a:rPr>
              <a:t>الضمرات</a:t>
            </a:r>
            <a:endParaRPr lang="en-US" sz="3200" b="1" dirty="0">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print">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930229" y="1909609"/>
            <a:ext cx="5791200" cy="1754326"/>
          </a:xfrm>
          <a:prstGeom prst="rect">
            <a:avLst/>
          </a:prstGeom>
          <a:noFill/>
        </p:spPr>
        <p:txBody>
          <a:bodyPr wrap="square" rtlCol="0">
            <a:spAutoFit/>
          </a:bodyPr>
          <a:lstStyle/>
          <a:p>
            <a:pPr algn="r"/>
            <a:r>
              <a:rPr lang="ar-JO" sz="5400" b="1" dirty="0">
                <a:solidFill>
                  <a:srgbClr val="8E5A6D"/>
                </a:solidFill>
                <a:latin typeface="Tajawal Medium" panose="00000600000000000000" pitchFamily="2" charset="-78"/>
                <a:cs typeface="Tajawal Medium" panose="00000600000000000000" pitchFamily="2" charset="-78"/>
              </a:rPr>
              <a:t>أساليب البحث</a:t>
            </a:r>
          </a:p>
          <a:p>
            <a:pPr algn="r"/>
            <a:endParaRPr lang="en-US" sz="54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463335" y="3141818"/>
            <a:ext cx="1022844" cy="400110"/>
          </a:xfrm>
          <a:prstGeom prst="rect">
            <a:avLst/>
          </a:prstGeom>
          <a:noFill/>
        </p:spPr>
        <p:txBody>
          <a:bodyPr wrap="none" rtlCol="0">
            <a:spAutoFit/>
          </a:bodyPr>
          <a:lstStyle/>
          <a:p>
            <a:r>
              <a:rPr lang="en-US" sz="2000" dirty="0"/>
              <a:t>RSC 701</a:t>
            </a:r>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cstate="print">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مستطيل 2"/>
          <p:cNvSpPr/>
          <p:nvPr/>
        </p:nvSpPr>
        <p:spPr>
          <a:xfrm>
            <a:off x="2449497" y="5992568"/>
            <a:ext cx="3115621" cy="769441"/>
          </a:xfrm>
          <a:prstGeom prst="rect">
            <a:avLst/>
          </a:prstGeom>
        </p:spPr>
        <p:txBody>
          <a:bodyPr wrap="square">
            <a:spAutoFit/>
          </a:bodyPr>
          <a:lstStyle/>
          <a:p>
            <a:pPr algn="r"/>
            <a:r>
              <a:rPr lang="ar-JO" sz="4400" dirty="0"/>
              <a:t>القيادة التربوية</a:t>
            </a:r>
          </a:p>
        </p:txBody>
      </p:sp>
    </p:spTree>
    <p:extLst>
      <p:ext uri="{BB962C8B-B14F-4D97-AF65-F5344CB8AC3E}">
        <p14:creationId xmlns:p14="http://schemas.microsoft.com/office/powerpoint/2010/main" val="13243884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2272145" y="1840994"/>
            <a:ext cx="6767625" cy="2123658"/>
          </a:xfrm>
          <a:prstGeom prst="rect">
            <a:avLst/>
          </a:prstGeom>
          <a:noFill/>
          <a:ln>
            <a:noFill/>
          </a:ln>
        </p:spPr>
        <p:txBody>
          <a:bodyPr wrap="square" rtlCol="0">
            <a:spAutoFit/>
          </a:bodyPr>
          <a:lstStyle/>
          <a:p>
            <a:pPr algn="ctr"/>
            <a:r>
              <a:rPr lang="ar-JO" sz="4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ajawal Medium" panose="00000600000000000000" pitchFamily="2" charset="-78"/>
                <a:cs typeface="Tajawal Medium" panose="00000600000000000000" pitchFamily="2" charset="-78"/>
              </a:rPr>
              <a:t>المحاضرة </a:t>
            </a:r>
            <a:r>
              <a:rPr lang="ar-JO" sz="4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ajawal Medium" panose="00000600000000000000" pitchFamily="2" charset="-78"/>
                <a:cs typeface="Tajawal Medium" panose="00000600000000000000" pitchFamily="2" charset="-78"/>
              </a:rPr>
              <a:t>الخامسة</a:t>
            </a:r>
            <a:endParaRPr lang="ar-JO" sz="4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ajawal Medium" panose="00000600000000000000" pitchFamily="2" charset="-78"/>
              <a:cs typeface="Tajawal Medium" panose="00000600000000000000" pitchFamily="2" charset="-78"/>
            </a:endParaRPr>
          </a:p>
          <a:p>
            <a:pPr algn="ctr" rtl="1"/>
            <a:r>
              <a:rPr lang="ar-JO" sz="4400" dirty="0">
                <a:solidFill>
                  <a:schemeClr val="bg1"/>
                </a:solidFill>
              </a:rPr>
              <a:t>فرضيات البحث العلمي </a:t>
            </a:r>
            <a:r>
              <a:rPr lang="ar-JO" sz="4400" dirty="0" smtClean="0">
                <a:solidFill>
                  <a:schemeClr val="bg1"/>
                </a:solidFill>
              </a:rPr>
              <a:t>وأنواعها </a:t>
            </a:r>
            <a:r>
              <a:rPr lang="ar-JO" sz="4400" dirty="0">
                <a:solidFill>
                  <a:schemeClr val="bg1"/>
                </a:solidFill>
              </a:rPr>
              <a:t>وكيفية صياغتها</a:t>
            </a:r>
            <a:endParaRPr lang="en-US" sz="4400" dirty="0">
              <a:solidFill>
                <a:schemeClr val="bg1"/>
              </a:solidFill>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a:t>
            </a:r>
            <a:r>
              <a:rPr lang="en-US" sz="2800" b="1" dirty="0" err="1">
                <a:solidFill>
                  <a:srgbClr val="2D3956"/>
                </a:solidFill>
                <a:latin typeface="Tajawal Medium" panose="00000600000000000000" pitchFamily="2" charset="-78"/>
                <a:cs typeface="Tajawal Medium" panose="00000600000000000000" pitchFamily="2" charset="-78"/>
              </a:rPr>
              <a:t>Alaa</a:t>
            </a:r>
            <a:r>
              <a:rPr lang="en-US" sz="2800" b="1" dirty="0">
                <a:solidFill>
                  <a:srgbClr val="2D3956"/>
                </a:solidFill>
                <a:latin typeface="Tajawal Medium" panose="00000600000000000000" pitchFamily="2" charset="-78"/>
                <a:cs typeface="Tajawal Medium" panose="00000600000000000000" pitchFamily="2" charset="-78"/>
              </a:rPr>
              <a:t> </a:t>
            </a:r>
            <a:r>
              <a:rPr lang="en-US" sz="2800" b="1" dirty="0" err="1">
                <a:solidFill>
                  <a:srgbClr val="2D3956"/>
                </a:solidFill>
                <a:latin typeface="Tajawal Medium" panose="00000600000000000000" pitchFamily="2" charset="-78"/>
                <a:cs typeface="Tajawal Medium" panose="00000600000000000000" pitchFamily="2" charset="-78"/>
              </a:rPr>
              <a:t>ELdmrat</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055479" y="802670"/>
            <a:ext cx="8375963" cy="6555641"/>
          </a:xfrm>
          <a:prstGeom prst="rect">
            <a:avLst/>
          </a:prstGeom>
          <a:noFill/>
        </p:spPr>
        <p:txBody>
          <a:bodyPr wrap="square" rtlCol="0">
            <a:spAutoFit/>
          </a:bodyPr>
          <a:lstStyle/>
          <a:p>
            <a:pPr algn="ctr" rtl="1"/>
            <a:r>
              <a:rPr lang="ar-JO" sz="2800" b="1" dirty="0">
                <a:solidFill>
                  <a:srgbClr val="2D3956"/>
                </a:solidFill>
                <a:latin typeface="Simplified Arabic" panose="02020603050405020304" pitchFamily="18" charset="-78"/>
                <a:cs typeface="Simplified Arabic" panose="02020603050405020304" pitchFamily="18" charset="-78"/>
              </a:rPr>
              <a:t>المحتويات</a:t>
            </a:r>
          </a:p>
          <a:p>
            <a:pPr algn="r" rtl="1"/>
            <a:endParaRPr lang="ar-JO" sz="2000" b="1" dirty="0" smtClean="0">
              <a:latin typeface="Simplified Arabic" panose="02020603050405020304" pitchFamily="18" charset="-78"/>
              <a:cs typeface="Simplified Arabic" panose="02020603050405020304" pitchFamily="18" charset="-78"/>
            </a:endParaRPr>
          </a:p>
          <a:p>
            <a:pPr marL="457200" indent="-457200" algn="r" rtl="1">
              <a:buFont typeface="Wingdings" panose="05000000000000000000" pitchFamily="2" charset="2"/>
              <a:buChar char="v"/>
            </a:pPr>
            <a:r>
              <a:rPr lang="ar-JO" sz="2400" b="1" dirty="0" smtClean="0">
                <a:latin typeface="Simplified Arabic" panose="02020603050405020304" pitchFamily="18" charset="-78"/>
                <a:cs typeface="Simplified Arabic" panose="02020603050405020304" pitchFamily="18" charset="-78"/>
              </a:rPr>
              <a:t>مقدمة </a:t>
            </a:r>
          </a:p>
          <a:p>
            <a:pPr marL="457200" indent="-457200" algn="r" rtl="1">
              <a:buFont typeface="Wingdings" panose="05000000000000000000" pitchFamily="2" charset="2"/>
              <a:buChar char="v"/>
            </a:pPr>
            <a:r>
              <a:rPr lang="ar-JO" sz="2400" b="1" dirty="0" smtClean="0">
                <a:latin typeface="Simplified Arabic" panose="02020603050405020304" pitchFamily="18" charset="-78"/>
                <a:cs typeface="Simplified Arabic" panose="02020603050405020304" pitchFamily="18" charset="-78"/>
              </a:rPr>
              <a:t>مفهوم الفرضيات</a:t>
            </a:r>
          </a:p>
          <a:p>
            <a:pPr marL="457200" indent="-457200" algn="r" rtl="1">
              <a:buFont typeface="Wingdings" panose="05000000000000000000" pitchFamily="2" charset="2"/>
              <a:buChar char="v"/>
            </a:pPr>
            <a:r>
              <a:rPr lang="ar-JO" sz="2400" b="1" dirty="0"/>
              <a:t>الفرضيات والافتراضات والنظريات</a:t>
            </a:r>
          </a:p>
          <a:p>
            <a:pPr marL="457200" indent="-457200" algn="r" rtl="1">
              <a:buFont typeface="Wingdings" panose="05000000000000000000" pitchFamily="2" charset="2"/>
              <a:buChar char="v"/>
            </a:pPr>
            <a:r>
              <a:rPr lang="ar-SA" sz="2400" b="1" dirty="0"/>
              <a:t>تحديد </a:t>
            </a:r>
            <a:r>
              <a:rPr lang="ar-SA" sz="2400" b="1" dirty="0" smtClean="0"/>
              <a:t>الفرضي</a:t>
            </a:r>
            <a:r>
              <a:rPr lang="ar-JO" sz="2400" b="1" dirty="0" smtClean="0"/>
              <a:t>ات</a:t>
            </a:r>
          </a:p>
          <a:p>
            <a:pPr marL="457200" indent="-457200" algn="r" rtl="1">
              <a:buFont typeface="Wingdings" panose="05000000000000000000" pitchFamily="2" charset="2"/>
              <a:buChar char="v"/>
            </a:pPr>
            <a:r>
              <a:rPr lang="ar-JO" sz="2400" b="1" dirty="0" smtClean="0">
                <a:latin typeface="Simplified Arabic" panose="02020603050405020304" pitchFamily="18" charset="-78"/>
                <a:cs typeface="Simplified Arabic" panose="02020603050405020304" pitchFamily="18" charset="-78"/>
              </a:rPr>
              <a:t>أهمية الفرضيات</a:t>
            </a:r>
          </a:p>
          <a:p>
            <a:pPr marL="457200" indent="-457200" algn="r" rtl="1">
              <a:buFont typeface="Wingdings" panose="05000000000000000000" pitchFamily="2" charset="2"/>
              <a:buChar char="v"/>
            </a:pPr>
            <a:r>
              <a:rPr lang="ar-JO" sz="2400" b="1" dirty="0" smtClean="0">
                <a:latin typeface="Simplified Arabic" panose="02020603050405020304" pitchFamily="18" charset="-78"/>
                <a:cs typeface="Simplified Arabic" panose="02020603050405020304" pitchFamily="18" charset="-78"/>
              </a:rPr>
              <a:t>خصائص الفرضيات</a:t>
            </a:r>
          </a:p>
          <a:p>
            <a:pPr marL="457200" indent="-457200" algn="r" rtl="1">
              <a:buFont typeface="Wingdings" panose="05000000000000000000" pitchFamily="2" charset="2"/>
              <a:buChar char="v"/>
            </a:pPr>
            <a:r>
              <a:rPr lang="ar-JO" sz="2400" b="1" dirty="0" smtClean="0">
                <a:latin typeface="Simplified Arabic" panose="02020603050405020304" pitchFamily="18" charset="-78"/>
                <a:cs typeface="Simplified Arabic" panose="02020603050405020304" pitchFamily="18" charset="-78"/>
              </a:rPr>
              <a:t>مصادر الفرضيات</a:t>
            </a:r>
          </a:p>
          <a:p>
            <a:pPr marL="457200" indent="-457200" algn="r" rtl="1">
              <a:buFont typeface="Wingdings" panose="05000000000000000000" pitchFamily="2" charset="2"/>
              <a:buChar char="v"/>
            </a:pPr>
            <a:r>
              <a:rPr lang="ar-SA" sz="2400" b="1" dirty="0"/>
              <a:t>شروط صياغة الفرض</a:t>
            </a:r>
            <a:r>
              <a:rPr lang="ar-JO" sz="2400" b="1" dirty="0" err="1"/>
              <a:t>يات</a:t>
            </a:r>
            <a:r>
              <a:rPr lang="ar-SA" sz="2400" b="1" dirty="0"/>
              <a:t> </a:t>
            </a:r>
            <a:endParaRPr lang="ar-JO" sz="2400" b="1" dirty="0" smtClean="0"/>
          </a:p>
          <a:p>
            <a:pPr marL="457200" indent="-457200" algn="r" rtl="1">
              <a:buFont typeface="Wingdings" panose="05000000000000000000" pitchFamily="2" charset="2"/>
              <a:buChar char="v"/>
            </a:pPr>
            <a:r>
              <a:rPr lang="ar-SA" sz="2400" b="1" dirty="0"/>
              <a:t>صياغة الفرضية </a:t>
            </a:r>
            <a:r>
              <a:rPr lang="ar-SA" sz="2400" b="1" dirty="0" smtClean="0"/>
              <a:t>البحثية</a:t>
            </a:r>
            <a:r>
              <a:rPr lang="ar-JO" sz="2400" b="1" dirty="0" smtClean="0"/>
              <a:t> وشروطها</a:t>
            </a:r>
          </a:p>
          <a:p>
            <a:pPr marL="457200" indent="-457200" algn="r" rtl="1">
              <a:buFont typeface="Wingdings" panose="05000000000000000000" pitchFamily="2" charset="2"/>
              <a:buChar char="v"/>
            </a:pPr>
            <a:r>
              <a:rPr lang="ar-SA" sz="2400" b="1" dirty="0"/>
              <a:t>أنواع فرضيات البحث </a:t>
            </a:r>
            <a:r>
              <a:rPr lang="ar-SA" sz="2400" b="1" dirty="0" smtClean="0"/>
              <a:t>العلمي</a:t>
            </a:r>
            <a:r>
              <a:rPr lang="ar-JO" sz="2400" b="1" dirty="0" smtClean="0"/>
              <a:t> واختبارها</a:t>
            </a:r>
            <a:endParaRPr lang="en-US" sz="2400" b="1" dirty="0"/>
          </a:p>
          <a:p>
            <a:pPr marL="457200" indent="-457200" algn="r" rtl="1">
              <a:buFont typeface="Wingdings" panose="05000000000000000000" pitchFamily="2" charset="2"/>
              <a:buChar char="v"/>
            </a:pPr>
            <a:r>
              <a:rPr lang="ar-EG" sz="2400" b="1" dirty="0"/>
              <a:t>أخطاء في فحص الفرضيات وكيفية </a:t>
            </a:r>
            <a:r>
              <a:rPr lang="ar-EG" sz="2400" b="1" dirty="0" smtClean="0"/>
              <a:t>تقويمها</a:t>
            </a:r>
            <a:endParaRPr lang="ar-JO" sz="2400" b="1" dirty="0" smtClean="0"/>
          </a:p>
          <a:p>
            <a:pPr marL="342900" indent="-342900" algn="r" rtl="1">
              <a:buFont typeface="Wingdings" panose="05000000000000000000" pitchFamily="2" charset="2"/>
              <a:buChar char="v"/>
            </a:pPr>
            <a:r>
              <a:rPr lang="ar-JO" sz="2400" b="1" dirty="0" smtClean="0"/>
              <a:t>خاتمة</a:t>
            </a:r>
            <a:endParaRPr lang="ar-JO" sz="2000" b="1" dirty="0"/>
          </a:p>
          <a:p>
            <a:pPr marL="457200" indent="-457200" algn="r" rtl="1">
              <a:buFontTx/>
              <a:buChar char="-"/>
            </a:pPr>
            <a:endParaRPr lang="ar-JO" sz="2800" b="1" dirty="0">
              <a:latin typeface="Simplified Arabic" panose="02020603050405020304" pitchFamily="18" charset="-78"/>
              <a:cs typeface="Simplified Arabic" panose="02020603050405020304" pitchFamily="18" charset="-78"/>
            </a:endParaRPr>
          </a:p>
          <a:p>
            <a:pPr algn="r" rtl="1"/>
            <a:endParaRPr lang="ar-JO" sz="2800" b="1" dirty="0">
              <a:latin typeface="Simplified Arabic" panose="02020603050405020304" pitchFamily="18" charset="-78"/>
              <a:cs typeface="Simplified Arabic" panose="02020603050405020304" pitchFamily="18" charset="-78"/>
            </a:endParaRPr>
          </a:p>
          <a:p>
            <a:pPr marL="457200" indent="-457200" algn="r" rtl="1">
              <a:buFontTx/>
              <a:buChar char="-"/>
            </a:pPr>
            <a:endParaRPr lang="ar-JO"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cstate="print">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942185" y="6435974"/>
            <a:ext cx="1879649" cy="30923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54141" y="1761234"/>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cstate="print">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175057" y="248508"/>
            <a:ext cx="2649477" cy="1166001"/>
          </a:xfrm>
          <a:prstGeom prst="rect">
            <a:avLst/>
          </a:prstGeom>
        </p:spPr>
      </p:pic>
      <p:sp>
        <p:nvSpPr>
          <p:cNvPr id="7" name="مربع نص 6"/>
          <p:cNvSpPr txBox="1"/>
          <p:nvPr/>
        </p:nvSpPr>
        <p:spPr>
          <a:xfrm>
            <a:off x="1094704" y="1910072"/>
            <a:ext cx="9872719" cy="4616648"/>
          </a:xfrm>
          <a:prstGeom prst="rect">
            <a:avLst/>
          </a:prstGeom>
          <a:noFill/>
        </p:spPr>
        <p:txBody>
          <a:bodyPr wrap="square" rtlCol="1">
            <a:spAutoFit/>
          </a:bodyPr>
          <a:lstStyle/>
          <a:p>
            <a:pPr algn="ctr" rtl="1"/>
            <a:r>
              <a:rPr lang="ar-JO" sz="2800" b="1" dirty="0" smtClean="0"/>
              <a:t>المقدمة</a:t>
            </a:r>
          </a:p>
          <a:p>
            <a:pPr algn="r" rtl="1"/>
            <a:r>
              <a:rPr lang="ar-JO" sz="2800" dirty="0"/>
              <a:t>إ</a:t>
            </a:r>
            <a:r>
              <a:rPr lang="ar-SA" sz="2800" dirty="0"/>
              <a:t>ن منهج البحث العلمي يعني أن </a:t>
            </a:r>
            <a:r>
              <a:rPr lang="ar-JO" sz="2800" dirty="0"/>
              <a:t>ي</a:t>
            </a:r>
            <a:r>
              <a:rPr lang="ar-SA" sz="2800" dirty="0"/>
              <a:t>ستخدم</a:t>
            </a:r>
            <a:r>
              <a:rPr lang="ar-JO" sz="2800" dirty="0"/>
              <a:t> الباحث</a:t>
            </a:r>
            <a:r>
              <a:rPr lang="ar-SA" sz="2800" dirty="0"/>
              <a:t> طريقة علمية منظمة في مواجهة </a:t>
            </a:r>
            <a:r>
              <a:rPr lang="ar-JO" sz="2800" dirty="0"/>
              <a:t>ال</a:t>
            </a:r>
            <a:r>
              <a:rPr lang="ar-SA" sz="2800" dirty="0"/>
              <a:t>مشكلات اليومية و</a:t>
            </a:r>
            <a:r>
              <a:rPr lang="ar-JO" sz="2800" dirty="0"/>
              <a:t>ال</a:t>
            </a:r>
            <a:r>
              <a:rPr lang="ar-SA" sz="2800" dirty="0"/>
              <a:t>مشكلات العامة , وهذا يعني </a:t>
            </a:r>
            <a:r>
              <a:rPr lang="ar-SA" sz="2800" dirty="0" smtClean="0"/>
              <a:t>أيضا </a:t>
            </a:r>
            <a:r>
              <a:rPr lang="ar-SA" sz="2800" dirty="0"/>
              <a:t>أن </a:t>
            </a:r>
            <a:r>
              <a:rPr lang="ar-JO" sz="2800" dirty="0"/>
              <a:t>ي</a:t>
            </a:r>
            <a:r>
              <a:rPr lang="ar-SA" sz="2800" dirty="0"/>
              <a:t>كون قادر</a:t>
            </a:r>
            <a:r>
              <a:rPr lang="ar-JO" sz="2800" dirty="0"/>
              <a:t>ا</a:t>
            </a:r>
            <a:r>
              <a:rPr lang="ar-SA" sz="2800" dirty="0"/>
              <a:t> على ما يلي:</a:t>
            </a:r>
            <a:endParaRPr lang="en-US" sz="2800" dirty="0"/>
          </a:p>
          <a:p>
            <a:pPr marL="914400" lvl="1" indent="-457200" algn="r" rtl="1">
              <a:buFont typeface="Arial" panose="020B0604020202020204" pitchFamily="34" charset="0"/>
              <a:buChar char="•"/>
            </a:pPr>
            <a:r>
              <a:rPr lang="ar-SA" sz="2800" dirty="0"/>
              <a:t>تحديد </a:t>
            </a:r>
            <a:r>
              <a:rPr lang="ar-JO" sz="2800" dirty="0"/>
              <a:t>ال</a:t>
            </a:r>
            <a:r>
              <a:rPr lang="ar-SA" sz="2800" dirty="0"/>
              <a:t>مشكلات بشكل دقيق يساعد على تناولها بالدراسة والبحث.</a:t>
            </a:r>
            <a:endParaRPr lang="en-US" sz="2800" dirty="0"/>
          </a:p>
          <a:p>
            <a:pPr marL="914400" lvl="1" indent="-457200" algn="r" rtl="1">
              <a:buFont typeface="Arial" panose="020B0604020202020204" pitchFamily="34" charset="0"/>
              <a:buChar char="•"/>
            </a:pPr>
            <a:r>
              <a:rPr lang="ar-SA" sz="2800" dirty="0"/>
              <a:t>وضع الفروض المبدئية التي تساعد على حل </a:t>
            </a:r>
            <a:r>
              <a:rPr lang="ar-JO" sz="2800" dirty="0"/>
              <a:t>ال</a:t>
            </a:r>
            <a:r>
              <a:rPr lang="ar-SA" sz="2800" dirty="0"/>
              <a:t>مشكلات. </a:t>
            </a:r>
            <a:endParaRPr lang="en-US" sz="2800" dirty="0"/>
          </a:p>
          <a:p>
            <a:pPr marL="914400" lvl="1" indent="-457200" algn="r" rtl="1">
              <a:buFont typeface="Arial" panose="020B0604020202020204" pitchFamily="34" charset="0"/>
              <a:buChar char="•"/>
            </a:pPr>
            <a:r>
              <a:rPr lang="ar-SA" sz="2800" dirty="0"/>
              <a:t>تحديت الإجراءات اللازمة لاختيار الفروض والوصول إلى حل </a:t>
            </a:r>
            <a:r>
              <a:rPr lang="ar-SA" sz="2800" dirty="0" smtClean="0"/>
              <a:t>للمشكلات.</a:t>
            </a:r>
            <a:endParaRPr lang="ar-JO" sz="2800" dirty="0"/>
          </a:p>
          <a:p>
            <a:pPr algn="r" rtl="1"/>
            <a:r>
              <a:rPr lang="ar-JO" sz="2800" dirty="0"/>
              <a:t>إذ إن ال</a:t>
            </a:r>
            <a:r>
              <a:rPr lang="ar-SA" sz="2800" dirty="0"/>
              <a:t>معرف</a:t>
            </a:r>
            <a:r>
              <a:rPr lang="ar-JO" sz="2800" dirty="0"/>
              <a:t>ة</a:t>
            </a:r>
            <a:r>
              <a:rPr lang="ar-SA" sz="2800" dirty="0"/>
              <a:t> بأسلوب البحث العلمي سترفع من قدر</a:t>
            </a:r>
            <a:r>
              <a:rPr lang="ar-JO" sz="2800" dirty="0"/>
              <a:t>ة الباحث</a:t>
            </a:r>
            <a:r>
              <a:rPr lang="ar-SA" sz="2800" dirty="0"/>
              <a:t> على حل </a:t>
            </a:r>
            <a:r>
              <a:rPr lang="ar-JO" sz="2800" dirty="0"/>
              <a:t>ال</a:t>
            </a:r>
            <a:r>
              <a:rPr lang="ar-SA" sz="2800" dirty="0"/>
              <a:t>مشكلات, </a:t>
            </a:r>
            <a:r>
              <a:rPr lang="ar-JO" sz="2800" dirty="0"/>
              <a:t>و</a:t>
            </a:r>
            <a:r>
              <a:rPr lang="ar-SA" sz="2800" dirty="0"/>
              <a:t>تناول</a:t>
            </a:r>
            <a:r>
              <a:rPr lang="ar-JO" sz="2800" dirty="0"/>
              <a:t>ها</a:t>
            </a:r>
            <a:r>
              <a:rPr lang="ar-SA" sz="2800" dirty="0"/>
              <a:t> بطريقة </a:t>
            </a:r>
            <a:r>
              <a:rPr lang="ar-SA" sz="2800" dirty="0" smtClean="0"/>
              <a:t>علمية, </a:t>
            </a:r>
            <a:r>
              <a:rPr lang="ar-SA" sz="2800" dirty="0"/>
              <a:t>مما يسهل مواجهتها وحلها</a:t>
            </a:r>
            <a:r>
              <a:rPr lang="ar-SA" sz="2800" dirty="0" smtClean="0"/>
              <a:t>.</a:t>
            </a:r>
            <a:r>
              <a:rPr lang="ar-JO" sz="2800" dirty="0" smtClean="0"/>
              <a:t> ومن هنا توجب دراسة مفهوم فرضيات البحث العلمي بالتفصيل.</a:t>
            </a:r>
            <a:endParaRPr lang="en-US" sz="2800" dirty="0"/>
          </a:p>
          <a:p>
            <a:pPr algn="ctr" rtl="1"/>
            <a:endParaRPr lang="ar-JO" sz="2400" b="1" dirty="0" smtClean="0"/>
          </a:p>
          <a:p>
            <a:pPr algn="ctr" rtl="1"/>
            <a:endParaRPr lang="en-US"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082683" cy="46445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364043" y="1730721"/>
            <a:ext cx="9682942" cy="3416320"/>
          </a:xfrm>
          <a:prstGeom prst="rect">
            <a:avLst/>
          </a:prstGeom>
          <a:noFill/>
        </p:spPr>
        <p:txBody>
          <a:bodyPr wrap="square" rtlCol="1">
            <a:spAutoFit/>
          </a:bodyPr>
          <a:lstStyle/>
          <a:p>
            <a:pPr indent="457200" algn="just" rtl="1">
              <a:lnSpc>
                <a:spcPct val="150000"/>
              </a:lnSpc>
            </a:pPr>
            <a:r>
              <a:rPr lang="ar-JO" sz="2400" dirty="0"/>
              <a:t>بعدما يقوم الباحث بصياغة الاشكالية التي ينهيها بتساؤلات دراسته، والتي تعتبر موجهات لبحثه، تأتي مرحلة أخرى في غاية من الأهمية وهي صياغة الفرضيات والتي بدورها هي كذلك تقوم بدور بارز في بناء وتصميم أدوات جمع البيانات لقياس جانب معين أو مجال معين.</a:t>
            </a:r>
          </a:p>
          <a:p>
            <a:pPr indent="457200" algn="just" rtl="1">
              <a:lnSpc>
                <a:spcPct val="150000"/>
              </a:lnSpc>
            </a:pPr>
            <a:r>
              <a:rPr lang="ar-JO" sz="2400" dirty="0"/>
              <a:t>إذ </a:t>
            </a:r>
            <a:r>
              <a:rPr lang="ar-SA" sz="2400" dirty="0"/>
              <a:t>تعد الفرضية جزء</a:t>
            </a:r>
            <a:r>
              <a:rPr lang="ar-JO" sz="2400" dirty="0"/>
              <a:t>ً</a:t>
            </a:r>
            <a:r>
              <a:rPr lang="ar-SA" sz="2400" dirty="0"/>
              <a:t> أساسيًا في البحث العلمي، حيث يتم بناء البحث وتوجيهه واختباره باستخدام </a:t>
            </a:r>
            <a:r>
              <a:rPr lang="ar-SA" sz="2400" dirty="0" smtClean="0"/>
              <a:t>الفرضيات</a:t>
            </a:r>
            <a:r>
              <a:rPr lang="ar-JO" sz="2400" dirty="0" smtClean="0"/>
              <a:t>، </a:t>
            </a:r>
            <a:r>
              <a:rPr lang="ar-SA" sz="2400" dirty="0" smtClean="0"/>
              <a:t>ومع </a:t>
            </a:r>
            <a:r>
              <a:rPr lang="ar-SA" sz="2400" dirty="0"/>
              <a:t>وجود الأدلة والمعرفة المتاحة، يمكن للباحثين بناء فرضيات منطقية واختبارها للوصول إلى نتائج تسهم في تطور المعرفة العلمية</a:t>
            </a:r>
            <a:r>
              <a:rPr lang="ru-RU" sz="2400" dirty="0"/>
              <a:t>.</a:t>
            </a:r>
            <a:endParaRPr lang="ar-JO" sz="2400" dirty="0"/>
          </a:p>
        </p:txBody>
      </p:sp>
    </p:spTree>
    <p:extLst>
      <p:ext uri="{BB962C8B-B14F-4D97-AF65-F5344CB8AC3E}">
        <p14:creationId xmlns:p14="http://schemas.microsoft.com/office/powerpoint/2010/main" val="39888171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91673" y="933866"/>
            <a:ext cx="10200068"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1133342" y="1074020"/>
            <a:ext cx="9536838" cy="5201424"/>
          </a:xfrm>
          <a:prstGeom prst="rect">
            <a:avLst/>
          </a:prstGeom>
          <a:noFill/>
        </p:spPr>
        <p:txBody>
          <a:bodyPr wrap="square" rtlCol="1">
            <a:spAutoFit/>
          </a:bodyPr>
          <a:lstStyle/>
          <a:p>
            <a:pPr algn="ctr" rtl="1"/>
            <a:r>
              <a:rPr lang="ar-SA" sz="2000" b="1" dirty="0"/>
              <a:t>مفهوم </a:t>
            </a:r>
            <a:r>
              <a:rPr lang="ar-JO" sz="2000" b="1" dirty="0" smtClean="0"/>
              <a:t>الفرضيات</a:t>
            </a:r>
            <a:endParaRPr lang="en-US" sz="2000" b="1" dirty="0"/>
          </a:p>
          <a:p>
            <a:pPr algn="just" rtl="1">
              <a:lnSpc>
                <a:spcPct val="150000"/>
              </a:lnSpc>
            </a:pPr>
            <a:r>
              <a:rPr lang="ar-SA" sz="2400" dirty="0"/>
              <a:t>تُعرّف فرضيات البحث العلمي على أنها تلك الافتراضات التي يتم توضيحها وصياغتها قبل بدء البحث لتحقيق أهدافه</a:t>
            </a:r>
            <a:r>
              <a:rPr lang="ru-RU" sz="2400" dirty="0"/>
              <a:t>. </a:t>
            </a:r>
            <a:r>
              <a:rPr lang="ar-SA" sz="2400" dirty="0"/>
              <a:t>تعد فرضيات البحث العلمي عناصر أساسية في عملية البحث، حيث تنبعث منها جميع الإجراءات والتجارب والتحاليل التي يتضمنها </a:t>
            </a:r>
            <a:r>
              <a:rPr lang="ar-SA" sz="2400" dirty="0" smtClean="0"/>
              <a:t>البحث</a:t>
            </a:r>
            <a:r>
              <a:rPr lang="ar-JO" sz="2400" dirty="0"/>
              <a:t>.</a:t>
            </a:r>
            <a:r>
              <a:rPr lang="ru-RU" sz="2400" dirty="0" smtClean="0"/>
              <a:t> </a:t>
            </a:r>
            <a:r>
              <a:rPr lang="ar-SA" sz="2400" dirty="0"/>
              <a:t>ويجب أن تتضمن الفرضيات البحثية التحليل النقدي والمنطقي لمشكلة البحث وتفسيرها بشكل دقيق</a:t>
            </a:r>
            <a:r>
              <a:rPr lang="ru-RU" sz="2400" dirty="0"/>
              <a:t>.</a:t>
            </a:r>
            <a:endParaRPr lang="en-US" sz="2400" dirty="0"/>
          </a:p>
          <a:p>
            <a:pPr algn="just" rtl="1">
              <a:lnSpc>
                <a:spcPct val="150000"/>
              </a:lnSpc>
            </a:pPr>
            <a:r>
              <a:rPr lang="ar-SA" sz="2400" b="1" dirty="0" smtClean="0"/>
              <a:t>فرضيات </a:t>
            </a:r>
            <a:r>
              <a:rPr lang="ar-SA" sz="2400" b="1" dirty="0"/>
              <a:t>البحث العلمي</a:t>
            </a:r>
            <a:r>
              <a:rPr lang="ru-RU" sz="2400" b="1" dirty="0" smtClean="0"/>
              <a:t>:</a:t>
            </a:r>
            <a:r>
              <a:rPr lang="ar-JO" sz="2400" b="1" dirty="0" smtClean="0"/>
              <a:t> </a:t>
            </a:r>
            <a:r>
              <a:rPr lang="ar-SA" sz="2400" dirty="0" smtClean="0"/>
              <a:t>هي </a:t>
            </a:r>
            <a:r>
              <a:rPr lang="ar-SA" sz="2400" dirty="0"/>
              <a:t>عبارة عن تصورات أو افتراضات تطرح في بداية عملية البحث العلمي وتهدف إلى توجيه وتوضيح الجوانب المحددة التي سيتم دراستها في البحث</a:t>
            </a:r>
            <a:r>
              <a:rPr lang="ru-RU" sz="2400" dirty="0"/>
              <a:t>. </a:t>
            </a:r>
            <a:r>
              <a:rPr lang="ar-SA" sz="2400" dirty="0"/>
              <a:t>تعتبر فرضيات البحث العلمي أساسية لأنها تحدد المسار الذي سيسلكه البحث وتساعد على إطلاق سلسلة العمليات العلمية اللازمة للتوصل إلى النتائج المطلوبة</a:t>
            </a:r>
            <a:r>
              <a:rPr lang="ru-RU" sz="2400" dirty="0"/>
              <a:t>.</a:t>
            </a:r>
            <a:endParaRPr lang="en-US" sz="2400" dirty="0"/>
          </a:p>
          <a:p>
            <a:pPr algn="just" rtl="1"/>
            <a:endParaRPr lang="en-US" sz="2400" dirty="0"/>
          </a:p>
        </p:txBody>
      </p:sp>
    </p:spTree>
    <p:extLst>
      <p:ext uri="{BB962C8B-B14F-4D97-AF65-F5344CB8AC3E}">
        <p14:creationId xmlns:p14="http://schemas.microsoft.com/office/powerpoint/2010/main" val="41963442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59099" y="1005738"/>
            <a:ext cx="10414202"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1658683" y="1385866"/>
            <a:ext cx="9415033" cy="4524315"/>
          </a:xfrm>
          <a:prstGeom prst="rect">
            <a:avLst/>
          </a:prstGeom>
          <a:noFill/>
        </p:spPr>
        <p:txBody>
          <a:bodyPr wrap="square" rtlCol="1">
            <a:spAutoFit/>
          </a:bodyPr>
          <a:lstStyle/>
          <a:p>
            <a:pPr algn="just" rtl="1"/>
            <a:r>
              <a:rPr lang="ar-SA" sz="2400" dirty="0" smtClean="0"/>
              <a:t>يُعرف </a:t>
            </a:r>
            <a:r>
              <a:rPr lang="ar-SA" sz="2400" dirty="0"/>
              <a:t>الفرض العلمي بأنه رأي أو نوع من التعميم أو مسألة نظرية أو إجابة محتملة ليست مؤكدة ولا مرفوضة بل تتطلب البحث من قبل الباحث. فعلى الباحث أن يضع الفرض تحت الاختبار للتأكد من صحته أو بخلافه. وهو بالتأكيد يقبل أو يرفض ذلك الفرض أو الفروض المعتمدة طبقاً لما يجمعه من حقائق. </a:t>
            </a:r>
            <a:endParaRPr lang="en-US" sz="2400" dirty="0"/>
          </a:p>
          <a:p>
            <a:pPr algn="just" rtl="1"/>
            <a:r>
              <a:rPr lang="ar-SA" sz="2400" dirty="0"/>
              <a:t>والفرض العلمي يُعرف بأنه الأفكار العلمية التي توجه وتحدد البحث التجريبي. ولتستند في إطاره مجالات المشاهدة والملاحظة منذ البداية. والفروض تصاغ من أجل اختبارها وفحصها علمياً. </a:t>
            </a:r>
            <a:endParaRPr lang="ar-JO" sz="2400" dirty="0" smtClean="0"/>
          </a:p>
          <a:p>
            <a:pPr algn="just" rtl="1"/>
            <a:r>
              <a:rPr lang="ar-SA" sz="2400" dirty="0" smtClean="0"/>
              <a:t>وقد </a:t>
            </a:r>
            <a:r>
              <a:rPr lang="ar-SA" sz="2400" dirty="0"/>
              <a:t>تأتي النتائج محققة لتلك الفروض أو قد تتخلى عنها بحكم النتائج المستخلصة فنسعى من أجل وضع فرض آخر ونتحقق منه والباحث الذي لا يضع له فروضاً علمية يكون كمن يسير عبر الصحراء دون دليل سوى السراب الذي يلوح له بين الفينة والفينة والذي لا يمكن أن يوصله الى الأهداف المرسومة إلا مصادفة وفي حالات نادرة جداً فالفرض العلمي هو الصلة الضرورية بين النظرية والفحص وهو الذي يقود الباحث الى الاهتمامات الأصيلة والمبتكرة للعلم. </a:t>
            </a:r>
            <a:endParaRPr lang="en-US" sz="2400" dirty="0"/>
          </a:p>
          <a:p>
            <a:pPr algn="just" rtl="1"/>
            <a:endParaRPr lang="en-US" sz="2400" dirty="0"/>
          </a:p>
        </p:txBody>
      </p:sp>
    </p:spTree>
    <p:extLst>
      <p:ext uri="{BB962C8B-B14F-4D97-AF65-F5344CB8AC3E}">
        <p14:creationId xmlns:p14="http://schemas.microsoft.com/office/powerpoint/2010/main" val="12370804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59099" y="1005738"/>
            <a:ext cx="10414202"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1473285" y="1284000"/>
            <a:ext cx="9785829" cy="4893647"/>
          </a:xfrm>
          <a:prstGeom prst="rect">
            <a:avLst/>
          </a:prstGeom>
          <a:noFill/>
        </p:spPr>
        <p:txBody>
          <a:bodyPr wrap="square" rtlCol="1">
            <a:spAutoFit/>
          </a:bodyPr>
          <a:lstStyle/>
          <a:p>
            <a:pPr algn="ctr" rtl="1"/>
            <a:r>
              <a:rPr lang="ar-JO" sz="2400" b="1" dirty="0" smtClean="0"/>
              <a:t>الفرضيات والافتراضات والنظريات</a:t>
            </a:r>
          </a:p>
          <a:p>
            <a:pPr algn="just" rtl="1"/>
            <a:r>
              <a:rPr lang="ar-SA" sz="2400" dirty="0" smtClean="0"/>
              <a:t>تشير </a:t>
            </a:r>
            <a:r>
              <a:rPr lang="ar-SA" sz="2400" dirty="0"/>
              <a:t>فرضيات البحث عن حلول مؤقتة لمشكلة البحث وسوف تثبت صحتها أو عدم صحتها عند انجاز البحث. </a:t>
            </a:r>
            <a:r>
              <a:rPr lang="ar-DZ" sz="2400" dirty="0"/>
              <a:t>فهي جملة أو جمل عدة تعبر عن امكانية وجود علاقة بين عامل مستقل وعامل آخر تابع كما تعبر الفرضيات عن المسببات والأبعاد التي أدت الى المشكلة والتي تم تحديدها بوضوح. </a:t>
            </a:r>
            <a:endParaRPr lang="en-US" sz="2400" dirty="0"/>
          </a:p>
          <a:p>
            <a:pPr algn="just" rtl="1"/>
            <a:r>
              <a:rPr lang="ar-SA" sz="2400" dirty="0"/>
              <a:t>وهناك فرق جوهري بين الفرضيات وبين الافتراضات، ففرضيات البحث هي إجابات محتملة لأسئلة البحث مستمدة من خلفية علمية ويمكن التحقق من قبولها أو رفضها بواسطة ما يجمع حولها من معلومات وتحليل هذه المعلومات ، أما افتراضات البحث فالمقصود بها مسلمات البحث أي ما يجب أن يسلم بصحتها كلا من البحث والقارئ لأنها لا تتعارض مع الحقائق العلمية في مجال البحث ولا تحتاج إلى براهين وأدلة تدلل على صحتها .</a:t>
            </a:r>
            <a:endParaRPr lang="en-US" sz="2400" dirty="0"/>
          </a:p>
          <a:p>
            <a:pPr algn="just" rtl="1"/>
            <a:r>
              <a:rPr lang="ar-SA" sz="2400" dirty="0"/>
              <a:t>أما بالنسبة إلى النظريات فهي عبارة عن خلاصات علمية تم البحث فيها سابقاً وتم إثباتها وهي تختلف في ذلك عن الفرضيات التي لم يتم إثباتهـا بعـد وتعتبـر النظرية وليدة البحث العلمي، أما الفرضية فهي الحلول المؤقتة أو التخمينات الخاضعة للدراسة </a:t>
            </a:r>
            <a:r>
              <a:rPr lang="ar-SA" sz="2400" dirty="0" smtClean="0"/>
              <a:t>لإثبات </a:t>
            </a:r>
            <a:r>
              <a:rPr lang="ar-SA" sz="2400" dirty="0"/>
              <a:t>صحتها أو عدم صحتها .</a:t>
            </a:r>
            <a:endParaRPr lang="en-US" sz="2400" dirty="0"/>
          </a:p>
          <a:p>
            <a:pPr algn="just" rtl="1"/>
            <a:endParaRPr lang="en-US" sz="2400" dirty="0"/>
          </a:p>
        </p:txBody>
      </p:sp>
    </p:spTree>
    <p:extLst>
      <p:ext uri="{BB962C8B-B14F-4D97-AF65-F5344CB8AC3E}">
        <p14:creationId xmlns:p14="http://schemas.microsoft.com/office/powerpoint/2010/main" val="25098100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70583" y="1327334"/>
            <a:ext cx="1069014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900545" y="1557200"/>
            <a:ext cx="10169237" cy="3785652"/>
          </a:xfrm>
          <a:prstGeom prst="rect">
            <a:avLst/>
          </a:prstGeom>
          <a:noFill/>
        </p:spPr>
        <p:txBody>
          <a:bodyPr wrap="square" rtlCol="1">
            <a:spAutoFit/>
          </a:bodyPr>
          <a:lstStyle/>
          <a:p>
            <a:pPr algn="ctr" rtl="1"/>
            <a:r>
              <a:rPr lang="ar-SA" sz="2400" b="1" dirty="0"/>
              <a:t>التفرقة بين الفرض العلمي والنظرية يقوم على</a:t>
            </a:r>
            <a:r>
              <a:rPr lang="ar-SA" sz="2400" b="1" dirty="0" smtClean="0"/>
              <a:t>:</a:t>
            </a:r>
            <a:endParaRPr lang="ar-JO" sz="2400" b="1" dirty="0" smtClean="0"/>
          </a:p>
          <a:p>
            <a:pPr algn="r" rtl="1"/>
            <a:endParaRPr lang="en-US" sz="2400" dirty="0"/>
          </a:p>
          <a:p>
            <a:pPr algn="r" rtl="1"/>
            <a:r>
              <a:rPr lang="ar-SA" sz="2400" dirty="0"/>
              <a:t>	- مدى كفاية الأدلة.        - درجة الصدق.</a:t>
            </a:r>
            <a:endParaRPr lang="en-US" sz="2400" dirty="0"/>
          </a:p>
          <a:p>
            <a:pPr algn="r" rtl="1"/>
            <a:r>
              <a:rPr lang="ar-SA" sz="2400" dirty="0"/>
              <a:t>لذلك على الباحث أن يدرك أن الفرض هو تنبيه مفيد وان النظرية أو الاستنتاج أو القانون لا يرقى إلى الحقيقة الثابتة النهائية لذلك لابد من التمييز بين المصطلحات على النحو التالي:</a:t>
            </a:r>
            <a:endParaRPr lang="en-US" sz="2400" dirty="0"/>
          </a:p>
          <a:p>
            <a:pPr lvl="0" algn="r" rtl="1"/>
            <a:r>
              <a:rPr lang="ar-SA" sz="2400" dirty="0"/>
              <a:t>النظرية: تفسير لمجموعة ظواهر معينة في إطار محدد وقد يتضمن هذا التفسير مجموعة قوانين أو تعميمات تحكم هذه الظواهر.</a:t>
            </a:r>
            <a:endParaRPr lang="en-US" sz="2400" dirty="0"/>
          </a:p>
          <a:p>
            <a:pPr lvl="0" algn="r" rtl="1"/>
            <a:r>
              <a:rPr lang="ar-SA" sz="2400" dirty="0"/>
              <a:t>الاستنتاج </a:t>
            </a:r>
            <a:r>
              <a:rPr lang="ar-SA" sz="2400" dirty="0" smtClean="0"/>
              <a:t>:</a:t>
            </a:r>
            <a:r>
              <a:rPr lang="ar-JO" sz="2400" dirty="0" smtClean="0"/>
              <a:t> </a:t>
            </a:r>
            <a:r>
              <a:rPr lang="ar-SA" sz="2400" dirty="0" smtClean="0"/>
              <a:t>نتائج </a:t>
            </a:r>
            <a:r>
              <a:rPr lang="ar-SA" sz="2400" dirty="0"/>
              <a:t>البحث النهائية أو نتائج إحدى الخطوات على طريق البحث. </a:t>
            </a:r>
            <a:endParaRPr lang="en-US" sz="2400" dirty="0"/>
          </a:p>
          <a:p>
            <a:pPr algn="r"/>
            <a:r>
              <a:rPr lang="ar-SA" sz="2400" dirty="0"/>
              <a:t>الفرض: </a:t>
            </a:r>
            <a:r>
              <a:rPr lang="ar-JO" sz="2400" dirty="0" smtClean="0"/>
              <a:t> </a:t>
            </a:r>
            <a:r>
              <a:rPr lang="ar-SA" sz="2400" dirty="0" smtClean="0"/>
              <a:t>شيء </a:t>
            </a:r>
            <a:r>
              <a:rPr lang="ar-SA" sz="2400" dirty="0"/>
              <a:t>اقل تأكيدا من الحقيقة العلمية ويكون نتيجة لبيانات ومعلومات سابقة استطاع الباحث أن يستنبط منها افتراضا. </a:t>
            </a:r>
            <a:endParaRPr lang="en-US" sz="2400" dirty="0"/>
          </a:p>
        </p:txBody>
      </p:sp>
    </p:spTree>
    <p:extLst>
      <p:ext uri="{BB962C8B-B14F-4D97-AF65-F5344CB8AC3E}">
        <p14:creationId xmlns:p14="http://schemas.microsoft.com/office/powerpoint/2010/main" val="36721111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72732" y="824249"/>
            <a:ext cx="10818254" cy="51054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965915" y="1042249"/>
            <a:ext cx="10431887" cy="4893647"/>
          </a:xfrm>
          <a:prstGeom prst="rect">
            <a:avLst/>
          </a:prstGeom>
          <a:noFill/>
        </p:spPr>
        <p:txBody>
          <a:bodyPr wrap="square" rtlCol="1">
            <a:spAutoFit/>
          </a:bodyPr>
          <a:lstStyle/>
          <a:p>
            <a:pPr algn="ctr" rtl="1"/>
            <a:r>
              <a:rPr lang="ar-SA" sz="2400" b="1" dirty="0"/>
              <a:t>تحديد </a:t>
            </a:r>
            <a:r>
              <a:rPr lang="ar-SA" sz="2400" b="1" dirty="0" smtClean="0"/>
              <a:t>الفرضية</a:t>
            </a:r>
            <a:r>
              <a:rPr lang="ru-RU" sz="2400" dirty="0"/>
              <a:t/>
            </a:r>
            <a:br>
              <a:rPr lang="ru-RU" sz="2400" dirty="0"/>
            </a:br>
            <a:r>
              <a:rPr lang="ar-SA" sz="2400" dirty="0"/>
              <a:t>تعتبر الفرضية عبارة عن تصور قابل للفحص والاختبار والتحليل في إطار البحث العلمي</a:t>
            </a:r>
            <a:r>
              <a:rPr lang="ru-RU" sz="2400" dirty="0"/>
              <a:t>. </a:t>
            </a:r>
            <a:endParaRPr lang="ar-JO" sz="2400" dirty="0" smtClean="0"/>
          </a:p>
          <a:p>
            <a:pPr algn="r" rtl="1"/>
            <a:r>
              <a:rPr lang="ar-SA" sz="2400" dirty="0" smtClean="0"/>
              <a:t>ولتحديد </a:t>
            </a:r>
            <a:r>
              <a:rPr lang="ar-SA" sz="2400" dirty="0"/>
              <a:t>الفرضية بطريقة صحيحة، يجب على الباحث أن يراعي الأدلة المتاحة والمعرفة الحالية في المجال، وأن يكون لديه فهم جيد للمفاهيم والظواهر المرتبطة بموضوع البحث</a:t>
            </a:r>
            <a:r>
              <a:rPr lang="ru-RU" sz="2400" dirty="0" smtClean="0"/>
              <a:t>.</a:t>
            </a:r>
            <a:endParaRPr lang="ar-JO" sz="2400" dirty="0" smtClean="0"/>
          </a:p>
          <a:p>
            <a:pPr algn="r" rtl="1"/>
            <a:r>
              <a:rPr lang="ar-SA" sz="2400" dirty="0"/>
              <a:t>تكون فرضيات البحث العلمي مستندة إلى المعرفة السابقة والدراسات السابقة </a:t>
            </a:r>
            <a:r>
              <a:rPr lang="ar-SA" sz="2400" dirty="0" err="1"/>
              <a:t>المجراة</a:t>
            </a:r>
            <a:r>
              <a:rPr lang="ar-SA" sz="2400" dirty="0"/>
              <a:t> في نفس المجال، وتهدف إلى زيادة المعرفة وفهم الظواهر المحيطة بالموضوع المدروس</a:t>
            </a:r>
            <a:r>
              <a:rPr lang="ru-RU" sz="2400" dirty="0"/>
              <a:t>. </a:t>
            </a:r>
            <a:r>
              <a:rPr lang="ar-SA" sz="2400" dirty="0"/>
              <a:t>وتعتبر افتراضات البحث العلمي مبدأ أساسي لبناء النظرية أو النموذج الذي يرتكز عليه البحث</a:t>
            </a:r>
            <a:r>
              <a:rPr lang="ru-RU" sz="2400" dirty="0"/>
              <a:t>.</a:t>
            </a:r>
            <a:endParaRPr lang="ar-JO" sz="2400" dirty="0"/>
          </a:p>
          <a:p>
            <a:pPr algn="r" rtl="1"/>
            <a:endParaRPr lang="en-US" sz="2400" dirty="0"/>
          </a:p>
          <a:p>
            <a:pPr algn="just" rtl="1"/>
            <a:r>
              <a:rPr lang="ar-SA" sz="2400" dirty="0"/>
              <a:t>وقد يثير البعض أن اعتماد مبدأ الفرض العلمي قد يقود للتحيز </a:t>
            </a:r>
            <a:r>
              <a:rPr lang="ar-SA" sz="2400" dirty="0" err="1"/>
              <a:t>اللاموضوعي</a:t>
            </a:r>
            <a:r>
              <a:rPr lang="ar-SA" sz="2400" dirty="0"/>
              <a:t> للباحث أحياناً باتجاه الاجابة المحتملة التي حددها هو، نعم قد يكون ذلك وارداً ولكن يجب أن نعلم أن استخدام الفرض العلمي يتطلب دراية وخبرة معرفية في أساسيات البحث العلمي. تلك الميزة التي تعينه على الدقة والملاحظة والاستنتاج والتنبؤ والضبط حتى يبتعد عن التحيز الذاتي للفرض المطروح</a:t>
            </a:r>
            <a:r>
              <a:rPr lang="ar-SA" dirty="0"/>
              <a:t>. </a:t>
            </a:r>
            <a:endParaRPr lang="en-US" dirty="0"/>
          </a:p>
          <a:p>
            <a:pPr algn="just" rtl="1"/>
            <a:endParaRPr lang="en-US" sz="2400" dirty="0"/>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65915" y="1017726"/>
            <a:ext cx="10311686"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97735" y="1202606"/>
            <a:ext cx="9802774" cy="6093976"/>
          </a:xfrm>
          <a:prstGeom prst="rect">
            <a:avLst/>
          </a:prstGeom>
          <a:noFill/>
        </p:spPr>
        <p:txBody>
          <a:bodyPr wrap="square" rtlCol="1">
            <a:spAutoFit/>
          </a:bodyPr>
          <a:lstStyle/>
          <a:p>
            <a:pPr algn="ctr" rtl="1">
              <a:lnSpc>
                <a:spcPct val="150000"/>
              </a:lnSpc>
            </a:pPr>
            <a:r>
              <a:rPr lang="ar-SA" sz="2400" b="1" dirty="0"/>
              <a:t>أهمية </a:t>
            </a:r>
            <a:r>
              <a:rPr lang="ar-SA" sz="2400" b="1" dirty="0" smtClean="0"/>
              <a:t>الفرضية</a:t>
            </a:r>
            <a:r>
              <a:rPr lang="ru-RU" sz="2400" dirty="0"/>
              <a:t/>
            </a:r>
            <a:br>
              <a:rPr lang="ru-RU" sz="2400" dirty="0"/>
            </a:br>
            <a:r>
              <a:rPr lang="ar-SA" sz="2400" dirty="0"/>
              <a:t>تلعب الفرضية دورًا حاسمًا في عملية البحث العلمي، وذلك للأسباب التالية</a:t>
            </a:r>
            <a:r>
              <a:rPr lang="ru-RU" sz="2400" dirty="0"/>
              <a:t>:</a:t>
            </a:r>
            <a:endParaRPr lang="en-US" sz="2400" dirty="0"/>
          </a:p>
          <a:p>
            <a:pPr marL="342900" lvl="0" indent="-342900" algn="just" rtl="1">
              <a:lnSpc>
                <a:spcPct val="150000"/>
              </a:lnSpc>
              <a:buFont typeface="Wingdings" panose="05000000000000000000" pitchFamily="2" charset="2"/>
              <a:buChar char="v"/>
            </a:pPr>
            <a:r>
              <a:rPr lang="ar-SA" sz="2400" dirty="0"/>
              <a:t>توجيه البحث</a:t>
            </a:r>
            <a:r>
              <a:rPr lang="ru-RU" sz="2400" dirty="0"/>
              <a:t>: </a:t>
            </a:r>
            <a:r>
              <a:rPr lang="ar-SA" sz="2400" dirty="0"/>
              <a:t>تساعد الفرضية في توجيه البحث وتحديد مساره</a:t>
            </a:r>
            <a:r>
              <a:rPr lang="ru-RU" sz="2400" dirty="0"/>
              <a:t>. </a:t>
            </a:r>
            <a:r>
              <a:rPr lang="ar-SA" sz="2400" dirty="0"/>
              <a:t>فهي تحدد المتغيرات المستقلة والمتغيرات المعتمدة التي ستتم دراستها وتحليلها في إطار البحث</a:t>
            </a:r>
            <a:r>
              <a:rPr lang="ru-RU" sz="2400" dirty="0"/>
              <a:t>.</a:t>
            </a:r>
            <a:endParaRPr lang="en-US" sz="2400" dirty="0"/>
          </a:p>
          <a:p>
            <a:pPr marL="342900" indent="-342900" algn="just" rtl="1">
              <a:lnSpc>
                <a:spcPct val="150000"/>
              </a:lnSpc>
              <a:buFont typeface="Wingdings" panose="05000000000000000000" pitchFamily="2" charset="2"/>
              <a:buChar char="v"/>
            </a:pPr>
            <a:r>
              <a:rPr lang="ar-SA" sz="2400" dirty="0"/>
              <a:t>اختبار الفرضية</a:t>
            </a:r>
            <a:r>
              <a:rPr lang="ru-RU" sz="2400" dirty="0"/>
              <a:t>: </a:t>
            </a:r>
            <a:r>
              <a:rPr lang="ar-SA" sz="2400" dirty="0"/>
              <a:t>توفر الفرضية إطارًا لاختبار المفاهيم والتوقعات في البحث </a:t>
            </a:r>
            <a:r>
              <a:rPr lang="ar-SA" sz="2400" dirty="0" smtClean="0"/>
              <a:t>العلمي</a:t>
            </a:r>
            <a:r>
              <a:rPr lang="ru-RU" sz="2400" dirty="0" smtClean="0"/>
              <a:t> </a:t>
            </a:r>
            <a:r>
              <a:rPr lang="ar-SA" sz="2400" dirty="0"/>
              <a:t>من خلال جمع البيانات وتحليلها، يمكن للباحثين التحقق من صحة أو عدم صحة الفرضية وقبولها أو رفضها</a:t>
            </a:r>
            <a:r>
              <a:rPr lang="ru-RU" sz="2400" dirty="0" smtClean="0"/>
              <a:t>.</a:t>
            </a:r>
            <a:r>
              <a:rPr lang="ar-JO" sz="2400" dirty="0" smtClean="0"/>
              <a:t> </a:t>
            </a:r>
            <a:r>
              <a:rPr lang="ar-SA" sz="2400" dirty="0"/>
              <a:t>تعتبر فرضيات البحث العلمي وسيلة لاختبار النظريات والفرضيات السابقة وتحديد مدى صحتها أو عدم صحتها من خلال بيانات ونتائج جديدة من البحث </a:t>
            </a:r>
            <a:r>
              <a:rPr lang="ar-SA" sz="2400" dirty="0" smtClean="0"/>
              <a:t>العلمي</a:t>
            </a:r>
            <a:r>
              <a:rPr lang="ru-RU" sz="2400" dirty="0" smtClean="0"/>
              <a:t>.</a:t>
            </a:r>
            <a:endParaRPr lang="ar-JO" sz="2400" dirty="0" smtClean="0"/>
          </a:p>
          <a:p>
            <a:pPr lvl="0" algn="just" rtl="1"/>
            <a:endParaRPr lang="en-US" sz="2400" dirty="0"/>
          </a:p>
          <a:p>
            <a:pPr algn="r" rtl="1"/>
            <a:endParaRPr lang="en-US" sz="2400" dirty="0" smtClean="0"/>
          </a:p>
          <a:p>
            <a:pPr algn="ctr" rtl="1">
              <a:lnSpc>
                <a:spcPct val="150000"/>
              </a:lnSpc>
            </a:pPr>
            <a:endParaRPr lang="en-US" sz="3600" dirty="0">
              <a:latin typeface="Simplified Arabic" panose="02020603050405020304" pitchFamily="18" charset="-78"/>
            </a:endParaRPr>
          </a:p>
        </p:txBody>
      </p:sp>
    </p:spTree>
    <p:extLst>
      <p:ext uri="{BB962C8B-B14F-4D97-AF65-F5344CB8AC3E}">
        <p14:creationId xmlns:p14="http://schemas.microsoft.com/office/powerpoint/2010/main" val="19456221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65915" y="1017726"/>
            <a:ext cx="10311686"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97735" y="1202606"/>
            <a:ext cx="9802774" cy="5816977"/>
          </a:xfrm>
          <a:prstGeom prst="rect">
            <a:avLst/>
          </a:prstGeom>
          <a:noFill/>
        </p:spPr>
        <p:txBody>
          <a:bodyPr wrap="square" rtlCol="1">
            <a:spAutoFit/>
          </a:bodyPr>
          <a:lstStyle/>
          <a:p>
            <a:pPr algn="ctr" rtl="1"/>
            <a:r>
              <a:rPr lang="ar-SA" sz="2400" b="1" dirty="0"/>
              <a:t>أهمية </a:t>
            </a:r>
            <a:r>
              <a:rPr lang="ar-SA" sz="2400" b="1" dirty="0" smtClean="0"/>
              <a:t>الفرضية</a:t>
            </a:r>
            <a:r>
              <a:rPr lang="ru-RU" sz="2400" dirty="0"/>
              <a:t/>
            </a:r>
            <a:br>
              <a:rPr lang="ru-RU" sz="2400" dirty="0"/>
            </a:br>
            <a:r>
              <a:rPr lang="ar-SA" sz="2400" dirty="0"/>
              <a:t>تلعب الفرضية دورًا حاسمًا في عملية البحث العلمي، وذلك للأسباب التالية</a:t>
            </a:r>
            <a:r>
              <a:rPr lang="ru-RU" sz="2400" dirty="0"/>
              <a:t>:</a:t>
            </a:r>
            <a:endParaRPr lang="en-US" sz="2400" dirty="0"/>
          </a:p>
          <a:p>
            <a:pPr marL="342900" lvl="0" indent="-342900" algn="just" rtl="1">
              <a:lnSpc>
                <a:spcPct val="150000"/>
              </a:lnSpc>
              <a:buFont typeface="Wingdings" panose="05000000000000000000" pitchFamily="2" charset="2"/>
              <a:buChar char="v"/>
            </a:pPr>
            <a:r>
              <a:rPr lang="ar-SA" sz="2400" dirty="0" smtClean="0"/>
              <a:t>التوجيه </a:t>
            </a:r>
            <a:r>
              <a:rPr lang="ar-SA" sz="2400" dirty="0"/>
              <a:t>النظري</a:t>
            </a:r>
            <a:r>
              <a:rPr lang="ru-RU" sz="2400" dirty="0"/>
              <a:t>: </a:t>
            </a:r>
            <a:r>
              <a:rPr lang="ar-SA" sz="2400" dirty="0"/>
              <a:t>توفر الفرضية توجيهًا نظريًا لعملية البحث</a:t>
            </a:r>
            <a:r>
              <a:rPr lang="ru-RU" sz="2400" dirty="0"/>
              <a:t>. </a:t>
            </a:r>
            <a:r>
              <a:rPr lang="ar-SA" sz="2400" dirty="0"/>
              <a:t>فهي ترتبط بنظريات ومفاهيم سابقة وتوضح العلاقات المحتملة بين المتغيرات</a:t>
            </a:r>
            <a:r>
              <a:rPr lang="ru-RU" sz="2400" dirty="0" smtClean="0"/>
              <a:t>.</a:t>
            </a:r>
            <a:r>
              <a:rPr lang="ar-JO" sz="2400" dirty="0" smtClean="0"/>
              <a:t> بمعنى أخر </a:t>
            </a:r>
            <a:r>
              <a:rPr lang="ar-SA" sz="2400" dirty="0" smtClean="0"/>
              <a:t>توضح </a:t>
            </a:r>
            <a:r>
              <a:rPr lang="ar-SA" sz="2400" dirty="0"/>
              <a:t>الفرضيات المتغيرات التي سيتم دراستها في البحث وتحليلها بشكل منهجي ودقيق، مما يساعد في تحقيق تحليلات دقيقة ونتائج موضوعية</a:t>
            </a:r>
            <a:r>
              <a:rPr lang="ru-RU" sz="2400" dirty="0"/>
              <a:t>.</a:t>
            </a:r>
            <a:endParaRPr lang="ar-JO" sz="2400" dirty="0"/>
          </a:p>
          <a:p>
            <a:pPr marL="342900" lvl="0" indent="-342900" algn="just" rtl="1">
              <a:lnSpc>
                <a:spcPct val="150000"/>
              </a:lnSpc>
              <a:buFont typeface="Wingdings" panose="05000000000000000000" pitchFamily="2" charset="2"/>
              <a:buChar char="v"/>
            </a:pPr>
            <a:r>
              <a:rPr lang="ar-SA" sz="2400" dirty="0" smtClean="0"/>
              <a:t>إضافة </a:t>
            </a:r>
            <a:r>
              <a:rPr lang="ar-SA" sz="2400" dirty="0"/>
              <a:t>المعرفة الجديدة</a:t>
            </a:r>
            <a:r>
              <a:rPr lang="ru-RU" sz="2400" dirty="0"/>
              <a:t>: </a:t>
            </a:r>
            <a:r>
              <a:rPr lang="ar-SA" sz="2400" dirty="0"/>
              <a:t>تساهم الفرضية في إثراء المعرفة العلمية الموجودة، حيث يمكن أن تؤدي النتائج الحصول عليها إلى توسيع نطاق المفاهيم المعروفة وفهم أفضل للظواهر العلمية</a:t>
            </a:r>
            <a:r>
              <a:rPr lang="ru-RU" sz="2400" dirty="0" smtClean="0"/>
              <a:t>.</a:t>
            </a:r>
            <a:endParaRPr lang="ar-JO" sz="2400" dirty="0" smtClean="0"/>
          </a:p>
          <a:p>
            <a:pPr lvl="0" algn="just" rtl="1">
              <a:lnSpc>
                <a:spcPct val="150000"/>
              </a:lnSpc>
            </a:pPr>
            <a:endParaRPr lang="en-US" sz="2400" dirty="0"/>
          </a:p>
          <a:p>
            <a:pPr algn="r" rtl="1">
              <a:lnSpc>
                <a:spcPct val="150000"/>
              </a:lnSpc>
            </a:pPr>
            <a:endParaRPr lang="en-US" sz="2400" dirty="0" smtClean="0"/>
          </a:p>
          <a:p>
            <a:pPr algn="ctr"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41194147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02276" y="1017726"/>
            <a:ext cx="11088710" cy="50261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68630" y="1163969"/>
            <a:ext cx="10702344" cy="6370975"/>
          </a:xfrm>
          <a:prstGeom prst="rect">
            <a:avLst/>
          </a:prstGeom>
          <a:noFill/>
        </p:spPr>
        <p:txBody>
          <a:bodyPr wrap="square" rtlCol="1">
            <a:spAutoFit/>
          </a:bodyPr>
          <a:lstStyle/>
          <a:p>
            <a:pPr algn="r" rtl="1"/>
            <a:r>
              <a:rPr lang="ar-SA" sz="2000" dirty="0"/>
              <a:t>الأهمية النظرية والتطبيقية للفروض يمكن تحديد أهمية الفروض العلمية بما يلي: </a:t>
            </a:r>
            <a:endParaRPr lang="en-US" sz="2000" dirty="0"/>
          </a:p>
          <a:p>
            <a:pPr marL="342900" indent="-342900" algn="r" rtl="1">
              <a:buFont typeface="Wingdings" panose="05000000000000000000" pitchFamily="2" charset="2"/>
              <a:buChar char="Ø"/>
            </a:pPr>
            <a:r>
              <a:rPr lang="ar-SA" sz="2000" dirty="0"/>
              <a:t> تمكين الباحث من تحديد المشكلات الرئيسة والفرعية لبحثه. فمن خلال الفروض يستطيع المواصلة في البحث بذات العمق في التحليل من أول البحث حتى النهاية بعيداً عن العفوية أو السطحية أو ما في حكمها. </a:t>
            </a:r>
            <a:endParaRPr lang="en-US" sz="2000" dirty="0"/>
          </a:p>
          <a:p>
            <a:pPr marL="342900" indent="-342900" algn="r" rtl="1">
              <a:buFont typeface="Wingdings" panose="05000000000000000000" pitchFamily="2" charset="2"/>
              <a:buChar char="Ø"/>
            </a:pPr>
            <a:r>
              <a:rPr lang="ar-SA" sz="2000" dirty="0"/>
              <a:t>تجنب الباحث الهدر في الوقت والجهد المتمثل في جمع معلومات كثيرة لا علاقة لها بفروض البحث فالفروض العلمية تحدد العلاقة بين موضوع المشكلة وارتباطاتها المختلفة. وبذلك تلزم الباحث في السير بخطوط رئيسة متوازية توصله إلى أهداف صحيحة في التحليل والنتائج. </a:t>
            </a:r>
            <a:endParaRPr lang="en-US" sz="2000" dirty="0"/>
          </a:p>
          <a:p>
            <a:pPr marL="342900" indent="-342900" algn="r" rtl="1">
              <a:buFont typeface="Wingdings" panose="05000000000000000000" pitchFamily="2" charset="2"/>
              <a:buChar char="Ø"/>
            </a:pPr>
            <a:r>
              <a:rPr lang="ar-SA" sz="2000" dirty="0"/>
              <a:t>تمكين الباحث من انتخاب الوسائل والأساليب البحثية الملائمة. فالفروض العلمية الرصينة تهدي الباحث الى السبيل والأساليب الخاصة بمعالجتها كمياً أو وصفياً آلياً أو يدوياً طبقاً لطبيعة </a:t>
            </a:r>
            <a:r>
              <a:rPr lang="ar-SA" sz="2000" dirty="0" smtClean="0"/>
              <a:t>المشكلة </a:t>
            </a:r>
            <a:r>
              <a:rPr lang="ar-SA" sz="2000" dirty="0"/>
              <a:t>المدروسة. </a:t>
            </a:r>
            <a:endParaRPr lang="en-US" sz="2000" dirty="0"/>
          </a:p>
          <a:p>
            <a:pPr marL="342900" indent="-342900" algn="r" rtl="1">
              <a:buFont typeface="Wingdings" panose="05000000000000000000" pitchFamily="2" charset="2"/>
              <a:buChar char="Ø"/>
            </a:pPr>
            <a:r>
              <a:rPr lang="ar-SA" sz="2000" dirty="0"/>
              <a:t>تعين في الكشف عن التفسيرات المحتملة للظاهرة المدروسة فالفروض إجابات محتملة أو حلولاً محتملة والعلم كونه حقيقة واقعة فالمواءمة بين الواقع والاحتمالات أمر مطلوب من قبل الباحث حتى يتمكن من تفسير الأسباب الكامنة من وراء الظاهرة قيد البحث. </a:t>
            </a:r>
            <a:endParaRPr lang="en-US" sz="2000" dirty="0"/>
          </a:p>
          <a:p>
            <a:pPr marL="342900" indent="-342900" algn="r" rtl="1">
              <a:buFont typeface="Wingdings" panose="05000000000000000000" pitchFamily="2" charset="2"/>
              <a:buChar char="Ø"/>
            </a:pPr>
            <a:r>
              <a:rPr lang="ar-SA" sz="2000" dirty="0"/>
              <a:t>تساعد الباحث على ترتيب وتكييف بياناته ومعطياته طبقاً للفروض العلمية المطروحة بما يسهل عليه مهام التحليل لتفسير الظاهرة المدروسة. </a:t>
            </a:r>
            <a:endParaRPr lang="en-US" sz="2000" dirty="0"/>
          </a:p>
          <a:p>
            <a:pPr marL="342900" indent="-342900" algn="r" rtl="1">
              <a:buFont typeface="Wingdings" panose="05000000000000000000" pitchFamily="2" charset="2"/>
              <a:buChar char="Ø"/>
            </a:pPr>
            <a:r>
              <a:rPr lang="ar-SA" sz="2000" dirty="0"/>
              <a:t> تعاون الباحث في الاهتداء الى مشكلات بحث جديدة. فالفروض ليست غاية بل هي وسيلة تفسيرية ليست إلا ، فقد تكون لتلك الفروض صلات مباشرة أو غير مباشرة مع مشكلات أخرى قائمة تدفع بالباحث الى معالجتها ببحوث أخرى لاحقاً.</a:t>
            </a:r>
            <a:endParaRPr lang="en-US" sz="2000" dirty="0"/>
          </a:p>
          <a:p>
            <a:pPr lvl="0" algn="just" rtl="1">
              <a:lnSpc>
                <a:spcPct val="150000"/>
              </a:lnSpc>
            </a:pPr>
            <a:endParaRPr lang="en-US" sz="2400" dirty="0"/>
          </a:p>
          <a:p>
            <a:pPr algn="r" rtl="1">
              <a:lnSpc>
                <a:spcPct val="150000"/>
              </a:lnSpc>
            </a:pPr>
            <a:endParaRPr lang="en-US" sz="2400" dirty="0" smtClean="0"/>
          </a:p>
          <a:p>
            <a:pPr algn="ctr"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9625020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14400" y="1053503"/>
            <a:ext cx="1008611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24248" y="1175769"/>
            <a:ext cx="9999893" cy="4154984"/>
          </a:xfrm>
          <a:prstGeom prst="rect">
            <a:avLst/>
          </a:prstGeom>
          <a:noFill/>
        </p:spPr>
        <p:txBody>
          <a:bodyPr wrap="square" rtlCol="1">
            <a:spAutoFit/>
          </a:bodyPr>
          <a:lstStyle/>
          <a:p>
            <a:pPr algn="ctr" rtl="1"/>
            <a:r>
              <a:rPr lang="ar-DZ" sz="2400" b="1" dirty="0"/>
              <a:t>أهمية الفروض </a:t>
            </a:r>
            <a:endParaRPr lang="ar-JO" sz="2400" b="1" dirty="0" smtClean="0"/>
          </a:p>
          <a:p>
            <a:pPr algn="r" rtl="1"/>
            <a:r>
              <a:rPr lang="ar-DZ" sz="2400" b="1" dirty="0" smtClean="0"/>
              <a:t>أهمية </a:t>
            </a:r>
            <a:r>
              <a:rPr lang="ar-DZ" sz="2400" b="1" dirty="0"/>
              <a:t>الفروض في تكوين التنظيم الكلي للبحث </a:t>
            </a:r>
            <a:r>
              <a:rPr lang="ar-DZ" sz="2400" dirty="0"/>
              <a:t>:</a:t>
            </a:r>
            <a:endParaRPr lang="en-US" sz="2400" dirty="0"/>
          </a:p>
          <a:p>
            <a:pPr algn="r" rtl="1"/>
            <a:r>
              <a:rPr lang="ar-DZ" sz="2400" dirty="0" smtClean="0"/>
              <a:t> </a:t>
            </a:r>
            <a:r>
              <a:rPr lang="ar-DZ" sz="2400" dirty="0"/>
              <a:t>تحدد الفروض مسار عملية البحث من خلال توجيه الباحث الى الطبيعة ونوعية البيانات والمعلومات اللازمة لمعالجة الفرض بما يتلاءم مع أصول وأساليب البحث العلمي، حيث تقوم ب:</a:t>
            </a:r>
            <a:endParaRPr lang="en-US" sz="2400" dirty="0"/>
          </a:p>
          <a:p>
            <a:pPr marL="342900" indent="-342900" algn="r" rtl="1">
              <a:buFont typeface="Wingdings" panose="05000000000000000000" pitchFamily="2" charset="2"/>
              <a:buChar char="ü"/>
            </a:pPr>
            <a:r>
              <a:rPr lang="ar-DZ" sz="2400" dirty="0" smtClean="0"/>
              <a:t>تحديد </a:t>
            </a:r>
            <a:r>
              <a:rPr lang="ar-DZ" sz="2400" dirty="0"/>
              <a:t>مناهج وأساليب البحث اللازم للدراسة ولاختبار الفرضيات.</a:t>
            </a:r>
            <a:endParaRPr lang="en-US" sz="2400" dirty="0"/>
          </a:p>
          <a:p>
            <a:pPr marL="342900" indent="-342900" algn="r" rtl="1">
              <a:buFont typeface="Wingdings" panose="05000000000000000000" pitchFamily="2" charset="2"/>
              <a:buChar char="ü"/>
            </a:pPr>
            <a:r>
              <a:rPr lang="ar-DZ" sz="2400" dirty="0" smtClean="0"/>
              <a:t>تزيد </a:t>
            </a:r>
            <a:r>
              <a:rPr lang="ar-DZ" sz="2400" dirty="0"/>
              <a:t>من قدرة الباحث على فهم المشكلة المدروسة من خلال تحديد العلاقات بين متغيرات المشكلة.</a:t>
            </a:r>
            <a:endParaRPr lang="en-US" sz="2400" dirty="0"/>
          </a:p>
          <a:p>
            <a:pPr marL="342900" indent="-342900" algn="r" rtl="1">
              <a:buFont typeface="Wingdings" panose="05000000000000000000" pitchFamily="2" charset="2"/>
              <a:buChar char="ü"/>
            </a:pPr>
            <a:r>
              <a:rPr lang="ar-DZ" sz="2400" dirty="0" smtClean="0"/>
              <a:t>تطوير </a:t>
            </a:r>
            <a:r>
              <a:rPr lang="ar-DZ" sz="2400" dirty="0"/>
              <a:t>البحث العلمي من خلال الكشف عن مكامن جديدة من الأفكار والفرضيات يمكن دراستها وبالتالي زيادة المعرفة والعلم.</a:t>
            </a:r>
            <a:endParaRPr lang="en-US" sz="2400" dirty="0"/>
          </a:p>
          <a:p>
            <a:pPr algn="r" rtl="1"/>
            <a:r>
              <a:rPr lang="ar-DZ" sz="2400" dirty="0" smtClean="0"/>
              <a:t> </a:t>
            </a:r>
            <a:r>
              <a:rPr lang="ar-DZ" sz="2400" b="1" dirty="0"/>
              <a:t>أهمية الفروض في تحديد عينة الدراسة </a:t>
            </a:r>
            <a:r>
              <a:rPr lang="ar-DZ" sz="2400" dirty="0"/>
              <a:t>: </a:t>
            </a:r>
            <a:endParaRPr lang="en-US" sz="2400" dirty="0"/>
          </a:p>
          <a:p>
            <a:pPr algn="r" rtl="1"/>
            <a:r>
              <a:rPr lang="ar-DZ" sz="2400" dirty="0"/>
              <a:t> للفروض دور بارز في تحديد عينة الدراسة، من خلال التحديد الاجرائي للمفاهيم المكونة لمتغيرات الفرضية، فأبعادها ومؤشراتها وفقا لما يتصوره الباحث هي التي تحدد المجال الاجتماعي للبحث.</a:t>
            </a:r>
            <a:endParaRPr lang="en-US" sz="2400" dirty="0"/>
          </a:p>
        </p:txBody>
      </p:sp>
    </p:spTree>
    <p:extLst>
      <p:ext uri="{BB962C8B-B14F-4D97-AF65-F5344CB8AC3E}">
        <p14:creationId xmlns:p14="http://schemas.microsoft.com/office/powerpoint/2010/main" val="38125629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70649" y="1053503"/>
            <a:ext cx="922986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947016" y="1484357"/>
            <a:ext cx="8877125" cy="3726020"/>
          </a:xfrm>
          <a:prstGeom prst="rect">
            <a:avLst/>
          </a:prstGeom>
          <a:noFill/>
        </p:spPr>
        <p:txBody>
          <a:bodyPr wrap="square" rtlCol="1">
            <a:spAutoFit/>
          </a:bodyPr>
          <a:lstStyle/>
          <a:p>
            <a:pPr algn="ctr" rtl="1"/>
            <a:r>
              <a:rPr lang="ar-SA" sz="2400" b="1" dirty="0"/>
              <a:t>خصائص الفرض العلمي</a:t>
            </a:r>
            <a:endParaRPr lang="en-US" sz="2400" b="1" dirty="0"/>
          </a:p>
          <a:p>
            <a:pPr marL="457200" lvl="0" indent="-457200" algn="just" rtl="1">
              <a:lnSpc>
                <a:spcPct val="150000"/>
              </a:lnSpc>
              <a:buFont typeface="Wingdings" panose="05000000000000000000" pitchFamily="2" charset="2"/>
              <a:buChar char="ü"/>
            </a:pPr>
            <a:r>
              <a:rPr lang="ar-SA" sz="2400" dirty="0"/>
              <a:t>العلاقة العضوية بين الفرض أو الفروض ومشكلة البحث يشترط في الفرض العلمي أن يمثل إجابة محتملة وملائمة للمشكلة المحددة. فالفرض يجب أن يمثل محور المشكلة المختارة سواء أكان فرضاً واحداً أو متعدد الفروض، ومن المناسب تجنب الفروض المعقدة التي قد تثير علاقات متشابكة ومتداخلة تثير الصعوبات خلال سير البحث. </a:t>
            </a:r>
            <a:endParaRPr lang="en-US" sz="2400" dirty="0"/>
          </a:p>
          <a:p>
            <a:pPr marL="457200" lvl="0" indent="-457200" algn="just" rtl="1">
              <a:lnSpc>
                <a:spcPct val="150000"/>
              </a:lnSpc>
              <a:buFont typeface="Wingdings" panose="05000000000000000000" pitchFamily="2" charset="2"/>
              <a:buChar char="ü"/>
            </a:pPr>
            <a:r>
              <a:rPr lang="ar-SA" sz="2400" dirty="0"/>
              <a:t>بساطة الفرض العلمي تتسم الفروض الجيدة بأنها أكثر الفروض بساطة ووضوحاً وبقدر تلك البساطة تتضح النتائج وتكون دقيقة وتسهل إجراءات البحث. </a:t>
            </a:r>
            <a:endParaRPr lang="en-US" sz="2400" dirty="0"/>
          </a:p>
        </p:txBody>
      </p:sp>
    </p:spTree>
    <p:extLst>
      <p:ext uri="{BB962C8B-B14F-4D97-AF65-F5344CB8AC3E}">
        <p14:creationId xmlns:p14="http://schemas.microsoft.com/office/powerpoint/2010/main" val="26468537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34096" y="1017726"/>
            <a:ext cx="1075385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24249" y="1112409"/>
            <a:ext cx="10470524" cy="5724644"/>
          </a:xfrm>
          <a:prstGeom prst="rect">
            <a:avLst/>
          </a:prstGeom>
          <a:noFill/>
        </p:spPr>
        <p:txBody>
          <a:bodyPr wrap="square" rtlCol="1">
            <a:spAutoFit/>
          </a:bodyPr>
          <a:lstStyle/>
          <a:p>
            <a:pPr algn="ctr" rtl="1"/>
            <a:r>
              <a:rPr lang="ar-SA" sz="2400" b="1" dirty="0"/>
              <a:t>خصائص الفرض العلمي</a:t>
            </a:r>
            <a:endParaRPr lang="en-US" sz="2400" b="1" dirty="0"/>
          </a:p>
          <a:p>
            <a:pPr marL="457200" lvl="0" indent="-457200" algn="just" rtl="1">
              <a:lnSpc>
                <a:spcPct val="150000"/>
              </a:lnSpc>
              <a:buFont typeface="Wingdings" panose="05000000000000000000" pitchFamily="2" charset="2"/>
              <a:buChar char="ü"/>
            </a:pPr>
            <a:r>
              <a:rPr lang="ar-SA" sz="2400" dirty="0" smtClean="0"/>
              <a:t>إمكانية </a:t>
            </a:r>
            <a:r>
              <a:rPr lang="ar-SA" sz="2400" dirty="0"/>
              <a:t>التحقق من الفرض يوصف الفرض العلمي الجيد بأنه الفرض القابل للتحقق فهو يسمح بإجراء التجربة للتحقق من مدى مصداقيته. وهو بذلك يختلف عن الفروض الفلسفية التي تمثل أو تعد مسلمات يقينية في الغالب. </a:t>
            </a:r>
            <a:endParaRPr lang="en-US" sz="2400" dirty="0"/>
          </a:p>
          <a:p>
            <a:pPr marL="457200" lvl="0" indent="-457200" algn="just" rtl="1">
              <a:lnSpc>
                <a:spcPct val="150000"/>
              </a:lnSpc>
              <a:buFont typeface="Wingdings" panose="05000000000000000000" pitchFamily="2" charset="2"/>
              <a:buChar char="ü"/>
            </a:pPr>
            <a:r>
              <a:rPr lang="ar-SA" sz="2400" dirty="0"/>
              <a:t> إمكانية الاثبات أو النفي تتطلب صياغة الفرض على نحو يسمح بإثبات بطلانه فالفروض التي توضع على نحو يجعل التجربة تؤكد صحتها دون إمكانية التحقق من صدقها لا تعد فروضاً علمية دقيقة. على أنه من المفيد أن نشير الى أن نقص القدرة في التحليل المنطقي وعدم وجود إطار نظري ملائم والكفاءة المحدودة في أساليب ومناهج البحث العلمي تتضافر جميعاً في عدم الوصول الى فروض علمية جيدة وبالتالي تشكل معوقات رئيسة أمام اعتماد مبدأ الفرض العلمي</a:t>
            </a:r>
            <a:r>
              <a:rPr lang="ar-SA" dirty="0"/>
              <a:t>.</a:t>
            </a:r>
            <a:endParaRPr lang="en-US" dirty="0"/>
          </a:p>
          <a:p>
            <a:pPr marL="742950" indent="-742950" algn="just" rtl="1">
              <a:lnSpc>
                <a:spcPct val="150000"/>
              </a:lnSpc>
              <a:buFont typeface="Wingdings" panose="05000000000000000000" pitchFamily="2" charset="2"/>
              <a:buChar char="ü"/>
            </a:pPr>
            <a:endParaRPr lang="en-US" sz="3600" dirty="0">
              <a:latin typeface="Simplified Arabic" panose="02020603050405020304" pitchFamily="18" charset="-78"/>
            </a:endParaRPr>
          </a:p>
        </p:txBody>
      </p:sp>
    </p:spTree>
    <p:extLst>
      <p:ext uri="{BB962C8B-B14F-4D97-AF65-F5344CB8AC3E}">
        <p14:creationId xmlns:p14="http://schemas.microsoft.com/office/powerpoint/2010/main" val="13823123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42834" y="1017726"/>
            <a:ext cx="10822394"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77063" y="1017726"/>
            <a:ext cx="10553936" cy="6093976"/>
          </a:xfrm>
          <a:prstGeom prst="rect">
            <a:avLst/>
          </a:prstGeom>
          <a:noFill/>
        </p:spPr>
        <p:txBody>
          <a:bodyPr wrap="square" rtlCol="1">
            <a:spAutoFit/>
          </a:bodyPr>
          <a:lstStyle/>
          <a:p>
            <a:pPr algn="ctr" rtl="1"/>
            <a:r>
              <a:rPr lang="ar-SA" sz="2400" b="1" dirty="0"/>
              <a:t>مصادر </a:t>
            </a:r>
            <a:r>
              <a:rPr lang="ar-JO" sz="2400" b="1" dirty="0" smtClean="0"/>
              <a:t>الفرضيات</a:t>
            </a:r>
            <a:endParaRPr lang="en-US" sz="2400" dirty="0"/>
          </a:p>
          <a:p>
            <a:pPr algn="just" rtl="1"/>
            <a:r>
              <a:rPr lang="ar-SA" sz="2400" dirty="0"/>
              <a:t> سبق أن حددنا أن الفروض إجابات محتملة أو تخمينات محسوبة فهي ليست مجرد مصادفة محصلة قدرات ذاتية للباحث في الذكاء والخبرة والتراكم المعرفي فبقدر الخبرة التراكمية للمعرفة لدى الباحث يستطيع أن يحدد فروضاً جيدة والعكس صحيح. فضلاً عن مرونة الباحث وعدم جموده وقدرته على التمييز أثناء عملية اختبار الفروض المطروحة. </a:t>
            </a:r>
            <a:r>
              <a:rPr lang="ar-SA" sz="2400" dirty="0" smtClean="0"/>
              <a:t>وعليه </a:t>
            </a:r>
            <a:r>
              <a:rPr lang="ar-SA" sz="2400" dirty="0"/>
              <a:t>يمكن أن نحدد المصادر التالية للفروض العلمية: </a:t>
            </a:r>
            <a:endParaRPr lang="en-US" sz="2400" dirty="0"/>
          </a:p>
          <a:p>
            <a:pPr marL="342900" indent="-342900" algn="just" rtl="1">
              <a:buFont typeface="Wingdings" panose="05000000000000000000" pitchFamily="2" charset="2"/>
              <a:buChar char="v"/>
            </a:pPr>
            <a:r>
              <a:rPr lang="ar-SA" sz="2400" dirty="0"/>
              <a:t>الخبرة التراكمية المعرفية: العلم معرفة منسقة مصنفة تفصح عن تفاعل الظواهر المحيطة بالإنسان سبيلها الى ذلك مسألتان </a:t>
            </a:r>
            <a:r>
              <a:rPr lang="ar-SA" sz="2400" dirty="0" smtClean="0"/>
              <a:t>الملاحظة</a:t>
            </a:r>
            <a:r>
              <a:rPr lang="ar-JO" sz="2400" dirty="0" smtClean="0"/>
              <a:t>،</a:t>
            </a:r>
            <a:r>
              <a:rPr lang="ar-SA" sz="2400" dirty="0" smtClean="0"/>
              <a:t> </a:t>
            </a:r>
            <a:r>
              <a:rPr lang="ar-SA" sz="2400" dirty="0"/>
              <a:t>وتكرار الملاحظة </a:t>
            </a:r>
            <a:r>
              <a:rPr lang="ar-SA" sz="2400" dirty="0" smtClean="0"/>
              <a:t>والتنبؤ</a:t>
            </a:r>
            <a:r>
              <a:rPr lang="ar-JO" sz="2400" dirty="0" smtClean="0"/>
              <a:t>،</a:t>
            </a:r>
            <a:r>
              <a:rPr lang="ar-SA" sz="2400" dirty="0" smtClean="0"/>
              <a:t> </a:t>
            </a:r>
            <a:r>
              <a:rPr lang="ar-SA" sz="2400" dirty="0"/>
              <a:t>والتنبؤ بالضبط. أما المعرفة فإحاطة الشيء بالعلم فهي أوسع من العلم لكن دونه دقة. ويبنى التراث المعرفي من خلال الاطلاع الواسع لتلك الدراسة المزمع القيام بها فمن خلال الاطلاع الواسع لتلك البحوث يستطيع الباحث أن يستنبط فروضاً علمية لمشكلات يحددها بنفسه لدراستها. ولا نقصد بالاطلاع الواسع فقط على الدراسات المماثلة بهيئة بحوث بل ربما بهيئة قصص أو روايات أو أحداث أو كتب أو قراءات ثقافية أيضاً. طالما أن هذه الفقرات كافة تسهم في تكوين البناء الحضاري للإنسانية كون الحضارة : فائض تراكمي لنتائج العقل البشري في الخلق والابداع والسلوك. </a:t>
            </a:r>
            <a:endParaRPr lang="en-US" sz="2400" dirty="0"/>
          </a:p>
          <a:p>
            <a:pPr algn="just" rtl="1"/>
            <a:endParaRPr lang="en-US" sz="2400" dirty="0" smtClean="0"/>
          </a:p>
          <a:p>
            <a:pPr algn="ctr" rtl="1">
              <a:lnSpc>
                <a:spcPct val="150000"/>
              </a:lnSpc>
            </a:pPr>
            <a:endParaRPr lang="en-US" sz="3600" dirty="0">
              <a:latin typeface="Simplified Arabic" panose="02020603050405020304" pitchFamily="18" charset="-78"/>
            </a:endParaRPr>
          </a:p>
        </p:txBody>
      </p:sp>
    </p:spTree>
    <p:extLst>
      <p:ext uri="{BB962C8B-B14F-4D97-AF65-F5344CB8AC3E}">
        <p14:creationId xmlns:p14="http://schemas.microsoft.com/office/powerpoint/2010/main" val="959655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42834" y="1017726"/>
            <a:ext cx="10822394"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77063" y="1017726"/>
            <a:ext cx="10553936" cy="5401479"/>
          </a:xfrm>
          <a:prstGeom prst="rect">
            <a:avLst/>
          </a:prstGeom>
          <a:noFill/>
        </p:spPr>
        <p:txBody>
          <a:bodyPr wrap="square" rtlCol="1">
            <a:spAutoFit/>
          </a:bodyPr>
          <a:lstStyle/>
          <a:p>
            <a:pPr algn="ctr" rtl="1"/>
            <a:r>
              <a:rPr lang="ar-SA" sz="2400" b="1" dirty="0"/>
              <a:t>مصادر الفروض</a:t>
            </a:r>
            <a:endParaRPr lang="en-US" sz="2400" dirty="0"/>
          </a:p>
          <a:p>
            <a:pPr marL="342900" indent="-342900" algn="just" rtl="1">
              <a:lnSpc>
                <a:spcPct val="150000"/>
              </a:lnSpc>
              <a:buFont typeface="Wingdings" panose="05000000000000000000" pitchFamily="2" charset="2"/>
              <a:buChar char="v"/>
            </a:pPr>
            <a:r>
              <a:rPr lang="ar-SA" sz="2400" dirty="0"/>
              <a:t> التصور الذهني أو الحدس أو التخمين وهذا يعني لكي يصل الباحث الى فروض علمية هادفة لابد أن يمتلك القدرة على التصور وإيجاد العلاقات وتحليلها بين الظواهر المختلفة. أي لابد من قدرات على الابتكار ورؤية الاشياء بمنظرها الكلي حتى يستطيع الوصول الى تحليلات رصينة وأصيلة بالتالي بعيداً عن المحاكاة التقليدية وأنماطها وتجعله قادراً على اكتشاف الحقائق من خلال أنماط تفسيرية جديدة ومقبولة سواء أكان ذلك بطريقة الاستنباط أم القياس. فمن خلال الحالة الأولى يكشف مدى التطابق أو الانحراف للظاهرة المدروسة مع المسلمات القائمة. أما القياس فالباحث يتمكن من طرح فروض ومتابعة فحصها من خلال دراسات سابقة لمشكلات مشابهة. فهو يقبل أو يرفض أو يطور حسب الحالة الجديدة. </a:t>
            </a:r>
            <a:endParaRPr lang="en-US" sz="2400" dirty="0"/>
          </a:p>
          <a:p>
            <a:pPr algn="r" rtl="1">
              <a:lnSpc>
                <a:spcPct val="150000"/>
              </a:lnSpc>
            </a:pPr>
            <a:endParaRPr lang="en-US" sz="2400" dirty="0" smtClean="0"/>
          </a:p>
          <a:p>
            <a:pPr algn="r"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42172481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43188" y="1017726"/>
            <a:ext cx="1052203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429555" y="1017726"/>
            <a:ext cx="10001443" cy="4847481"/>
          </a:xfrm>
          <a:prstGeom prst="rect">
            <a:avLst/>
          </a:prstGeom>
          <a:noFill/>
        </p:spPr>
        <p:txBody>
          <a:bodyPr wrap="square" rtlCol="1">
            <a:spAutoFit/>
          </a:bodyPr>
          <a:lstStyle/>
          <a:p>
            <a:pPr algn="ctr" rtl="1"/>
            <a:r>
              <a:rPr lang="ar-SA" sz="2400" b="1" dirty="0"/>
              <a:t>مصادر الفروض</a:t>
            </a:r>
            <a:endParaRPr lang="en-US" sz="2400" dirty="0"/>
          </a:p>
          <a:p>
            <a:pPr marL="342900" indent="-342900" algn="just" rtl="1">
              <a:lnSpc>
                <a:spcPct val="150000"/>
              </a:lnSpc>
              <a:buFont typeface="Wingdings" panose="05000000000000000000" pitchFamily="2" charset="2"/>
              <a:buChar char="v"/>
            </a:pPr>
            <a:r>
              <a:rPr lang="ar-SA" sz="2400" dirty="0" smtClean="0"/>
              <a:t>الحلقات </a:t>
            </a:r>
            <a:r>
              <a:rPr lang="ar-SA" sz="2400" dirty="0"/>
              <a:t>النقاشية أو الحوار العلمي تكشف المناقشات المستمرة مع المعنيين في البحث والمشكلة آفاقاً جديدة يمكن أن تثمر عن ظهور فروض علمية قابلة للتحقيق. وعلى الباحث أن يعمد أسلوب التشاور المستمر مع الزملاء أو المعنيين الميدانيين في موضوع المشكلة المراد معالجتها. </a:t>
            </a:r>
            <a:endParaRPr lang="ar-JO" sz="2400" dirty="0" smtClean="0"/>
          </a:p>
          <a:p>
            <a:pPr algn="just" rtl="1">
              <a:lnSpc>
                <a:spcPct val="150000"/>
              </a:lnSpc>
            </a:pPr>
            <a:r>
              <a:rPr lang="ar-SA" sz="2400" dirty="0" smtClean="0"/>
              <a:t>فلربما </a:t>
            </a:r>
            <a:r>
              <a:rPr lang="ar-SA" sz="2400" dirty="0"/>
              <a:t>تطرح له فروضاً يمكن الاهتداء لها من البحث. من هنا تتجسد أهمية </a:t>
            </a:r>
            <a:r>
              <a:rPr lang="ar-SA" sz="2400" dirty="0" err="1"/>
              <a:t>السمنارات</a:t>
            </a:r>
            <a:r>
              <a:rPr lang="ar-SA" sz="2400" dirty="0"/>
              <a:t> (الحلقات) العلمية للمشكلات البحثية الجديدة قبل الشروع بدراستها لتحديد مساراتها لاحقاً بما تكشف عنه في فروض علمية مهمة. </a:t>
            </a:r>
            <a:endParaRPr lang="en-US" sz="2400" dirty="0"/>
          </a:p>
          <a:p>
            <a:pPr algn="r" rtl="1">
              <a:lnSpc>
                <a:spcPct val="150000"/>
              </a:lnSpc>
            </a:pPr>
            <a:endParaRPr lang="en-US" sz="2400" dirty="0" smtClean="0"/>
          </a:p>
          <a:p>
            <a:pPr algn="r"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33216617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00011" y="1017726"/>
            <a:ext cx="957759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20870" y="1428065"/>
            <a:ext cx="8887536" cy="4293483"/>
          </a:xfrm>
          <a:prstGeom prst="rect">
            <a:avLst/>
          </a:prstGeom>
          <a:noFill/>
        </p:spPr>
        <p:txBody>
          <a:bodyPr wrap="square" rtlCol="1">
            <a:spAutoFit/>
          </a:bodyPr>
          <a:lstStyle/>
          <a:p>
            <a:pPr algn="ctr" rtl="1"/>
            <a:r>
              <a:rPr lang="ar-SA" sz="2400" b="1" dirty="0"/>
              <a:t>مصادر اشتقاق الفرض</a:t>
            </a:r>
            <a:endParaRPr lang="en-US" sz="2400" b="1" dirty="0"/>
          </a:p>
          <a:p>
            <a:pPr algn="just" rtl="1">
              <a:lnSpc>
                <a:spcPct val="150000"/>
              </a:lnSpc>
            </a:pPr>
            <a:r>
              <a:rPr lang="ar-SA" sz="2400" dirty="0"/>
              <a:t> </a:t>
            </a:r>
            <a:r>
              <a:rPr lang="ar-DZ" sz="2400" dirty="0"/>
              <a:t>    هناك مصادر عدة لصياغة الفروض أهمها مجال التخصص الموضوعي للباحث وإحاطته بمختلف النظريات المعروفة في مجال دراسته، وقد تكون العلوم الأخرى مساعدة له على وضع الفروض أو قد يستمد الباحث فرضه من ثقافة المجتمع الذي حوله وممارسة الأفراد العملية وثقافتهم، </a:t>
            </a:r>
            <a:r>
              <a:rPr lang="ar-SA" sz="2400" dirty="0"/>
              <a:t>لكي يستطيع الباحث صياغة فرضيته أو فرضيات بحثه لابد له من الاعتماد على مصادر عديدة أهمها  خبرة الباحث العلمية والعملية ومدى قدرته على تحليل الروابط بين الأفكار وتصنيفها من إيجاد أنماط تفسيرية معقولة إلى مشكلة الدراسة.</a:t>
            </a:r>
            <a:endParaRPr lang="en-US" sz="2400" dirty="0"/>
          </a:p>
          <a:p>
            <a:pPr algn="just"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4362287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72732" y="1017726"/>
            <a:ext cx="1050486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012215" y="1583797"/>
            <a:ext cx="10025902" cy="3600986"/>
          </a:xfrm>
          <a:prstGeom prst="rect">
            <a:avLst/>
          </a:prstGeom>
          <a:noFill/>
        </p:spPr>
        <p:txBody>
          <a:bodyPr wrap="square" rtlCol="1">
            <a:spAutoFit/>
          </a:bodyPr>
          <a:lstStyle/>
          <a:p>
            <a:pPr algn="ctr" rtl="1"/>
            <a:r>
              <a:rPr lang="ar-SA" sz="2400" b="1" dirty="0"/>
              <a:t>شروط صياغة </a:t>
            </a:r>
            <a:r>
              <a:rPr lang="ar-SA" sz="2400" b="1" dirty="0" smtClean="0"/>
              <a:t>الفرض</a:t>
            </a:r>
            <a:r>
              <a:rPr lang="ar-JO" sz="2400" b="1" dirty="0" err="1" smtClean="0"/>
              <a:t>يات</a:t>
            </a:r>
            <a:r>
              <a:rPr lang="ar-SA" sz="2400" b="1" dirty="0" smtClean="0"/>
              <a:t> </a:t>
            </a:r>
            <a:endParaRPr lang="en-US" sz="2400" b="1" dirty="0"/>
          </a:p>
          <a:p>
            <a:pPr marL="342900" indent="-342900" algn="r" rtl="1">
              <a:buFont typeface="Wingdings" panose="05000000000000000000" pitchFamily="2" charset="2"/>
              <a:buChar char="q"/>
            </a:pPr>
            <a:r>
              <a:rPr lang="ar-SA" sz="2400" dirty="0"/>
              <a:t>الواقعية والعلمية والدقة والوضوح في الصياغة اللفظية </a:t>
            </a:r>
            <a:endParaRPr lang="en-US" sz="2400" dirty="0"/>
          </a:p>
          <a:p>
            <a:pPr marL="342900" indent="-342900" algn="r" rtl="1">
              <a:buFont typeface="Wingdings" panose="05000000000000000000" pitchFamily="2" charset="2"/>
              <a:buChar char="q"/>
            </a:pPr>
            <a:r>
              <a:rPr lang="ar-SA" sz="2400" dirty="0"/>
              <a:t>الصياغة على شكل علاقات بين متغيرات قابلة للقياس</a:t>
            </a:r>
            <a:endParaRPr lang="en-US" sz="2400" dirty="0"/>
          </a:p>
          <a:p>
            <a:pPr marL="342900" indent="-342900" algn="r" rtl="1">
              <a:buFont typeface="Wingdings" panose="05000000000000000000" pitchFamily="2" charset="2"/>
              <a:buChar char="q"/>
            </a:pPr>
            <a:r>
              <a:rPr lang="ar-SA" sz="2400" dirty="0"/>
              <a:t> المساهمة في تحديد الإطار النظري للبحث وأساليب البحث العلمي </a:t>
            </a:r>
            <a:endParaRPr lang="en-US" sz="2400" dirty="0"/>
          </a:p>
          <a:p>
            <a:pPr marL="342900" indent="-342900" algn="r" rtl="1">
              <a:buFont typeface="Wingdings" panose="05000000000000000000" pitchFamily="2" charset="2"/>
              <a:buChar char="q"/>
            </a:pPr>
            <a:r>
              <a:rPr lang="ar-SA" sz="2400" dirty="0"/>
              <a:t> الصياغة الاحتمالية للفرض ويمكن أن يكون على </a:t>
            </a:r>
            <a:r>
              <a:rPr lang="ar-JO" sz="2400" dirty="0" smtClean="0"/>
              <a:t>أ</a:t>
            </a:r>
            <a:r>
              <a:rPr lang="ar-SA" sz="2400" dirty="0" smtClean="0"/>
              <a:t>حد </a:t>
            </a:r>
            <a:r>
              <a:rPr lang="ar-SA" sz="2400" dirty="0"/>
              <a:t>الأشكال التالية: </a:t>
            </a:r>
            <a:endParaRPr lang="en-US" sz="2400" dirty="0"/>
          </a:p>
          <a:p>
            <a:pPr marL="342900" indent="-342900" algn="r" rtl="1">
              <a:buFont typeface="Wingdings" panose="05000000000000000000" pitchFamily="2" charset="2"/>
              <a:buChar char="ü"/>
            </a:pPr>
            <a:r>
              <a:rPr lang="ar-SA" sz="2400" dirty="0"/>
              <a:t>الصياغة الشرطية : تعني توقف حدوث </a:t>
            </a:r>
            <a:r>
              <a:rPr lang="ar-SA" sz="2400" dirty="0" smtClean="0"/>
              <a:t>الظاهر</a:t>
            </a:r>
            <a:r>
              <a:rPr lang="ar-JO" sz="2400" dirty="0"/>
              <a:t>ة</a:t>
            </a:r>
            <a:r>
              <a:rPr lang="ar-SA" sz="2400" dirty="0" smtClean="0"/>
              <a:t> </a:t>
            </a:r>
            <a:r>
              <a:rPr lang="ar-SA" sz="2400" dirty="0"/>
              <a:t>على وقوع حدث أخر مثال ذلك زيادة إنتاجية العاملين يؤدي إلى زيادة أجورهم</a:t>
            </a:r>
            <a:endParaRPr lang="en-US" sz="2400" dirty="0"/>
          </a:p>
          <a:p>
            <a:pPr marL="342900" indent="-342900" algn="r" rtl="1">
              <a:buFont typeface="Wingdings" panose="05000000000000000000" pitchFamily="2" charset="2"/>
              <a:buChar char="ü"/>
            </a:pPr>
            <a:r>
              <a:rPr lang="ar-SA" sz="2400" dirty="0"/>
              <a:t> الصياغة الارتباطية : تعني وجود علاقة بين متغيرات </a:t>
            </a:r>
            <a:r>
              <a:rPr lang="ar-SA" sz="2400" dirty="0" smtClean="0"/>
              <a:t>الظاهر</a:t>
            </a:r>
            <a:r>
              <a:rPr lang="ar-JO" sz="2400" dirty="0" smtClean="0"/>
              <a:t>ة</a:t>
            </a:r>
            <a:r>
              <a:rPr lang="ar-SA" sz="2400" dirty="0" smtClean="0"/>
              <a:t> </a:t>
            </a:r>
            <a:r>
              <a:rPr lang="ar-SA" sz="2400" dirty="0"/>
              <a:t>المدروسة بشكل طردي أو عكسي . </a:t>
            </a:r>
            <a:endParaRPr lang="en-US" sz="2400" dirty="0"/>
          </a:p>
          <a:p>
            <a:pPr algn="r"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10493423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596980" y="1017726"/>
            <a:ext cx="968062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125014" y="1725465"/>
            <a:ext cx="8667482" cy="3416320"/>
          </a:xfrm>
          <a:prstGeom prst="rect">
            <a:avLst/>
          </a:prstGeom>
          <a:noFill/>
        </p:spPr>
        <p:txBody>
          <a:bodyPr wrap="square" rtlCol="1">
            <a:spAutoFit/>
          </a:bodyPr>
          <a:lstStyle/>
          <a:p>
            <a:pPr lvl="0" algn="ctr" rtl="1">
              <a:lnSpc>
                <a:spcPct val="150000"/>
              </a:lnSpc>
            </a:pPr>
            <a:r>
              <a:rPr lang="ar-IQ" sz="2400" b="1" dirty="0"/>
              <a:t>مكونات فرضية البحث </a:t>
            </a:r>
            <a:r>
              <a:rPr lang="ar-IQ" sz="2400" b="1" dirty="0" smtClean="0"/>
              <a:t>العلمي</a:t>
            </a:r>
            <a:endParaRPr lang="en-US" sz="2400" b="1" dirty="0"/>
          </a:p>
          <a:p>
            <a:pPr marL="342900" lvl="0" indent="-342900" algn="just" rtl="1">
              <a:lnSpc>
                <a:spcPct val="150000"/>
              </a:lnSpc>
              <a:buFont typeface="Wingdings" panose="05000000000000000000" pitchFamily="2" charset="2"/>
              <a:buChar char="q"/>
            </a:pPr>
            <a:r>
              <a:rPr lang="ar-IQ" sz="2400" dirty="0"/>
              <a:t>المتغير المستقل : وهو المتغير الذي تتم دراسة سلوكه ونتائجه.</a:t>
            </a:r>
            <a:endParaRPr lang="en-US" sz="2400" dirty="0"/>
          </a:p>
          <a:p>
            <a:pPr marL="342900" lvl="0" indent="-342900" algn="just" rtl="1">
              <a:lnSpc>
                <a:spcPct val="150000"/>
              </a:lnSpc>
              <a:buFont typeface="Wingdings" panose="05000000000000000000" pitchFamily="2" charset="2"/>
              <a:buChar char="q"/>
            </a:pPr>
            <a:r>
              <a:rPr lang="ar-IQ" sz="2400" dirty="0"/>
              <a:t>المتغير </a:t>
            </a:r>
            <a:r>
              <a:rPr lang="ar-JO" sz="2400" dirty="0" smtClean="0"/>
              <a:t>التابع</a:t>
            </a:r>
            <a:r>
              <a:rPr lang="ar-IQ" sz="2400" dirty="0" smtClean="0"/>
              <a:t>: </a:t>
            </a:r>
            <a:r>
              <a:rPr lang="ar-IQ" sz="2400" dirty="0"/>
              <a:t>هو المتغير الذي تتم دراسته من اجل معرفة علاقة المتغير المستقل به.</a:t>
            </a:r>
            <a:endParaRPr lang="en-US" sz="2400" dirty="0"/>
          </a:p>
          <a:p>
            <a:pPr marL="342900" lvl="0" indent="-342900" algn="just" rtl="1">
              <a:lnSpc>
                <a:spcPct val="150000"/>
              </a:lnSpc>
              <a:buFont typeface="Wingdings" panose="05000000000000000000" pitchFamily="2" charset="2"/>
              <a:buChar char="q"/>
            </a:pPr>
            <a:r>
              <a:rPr lang="ar-IQ" sz="2400" dirty="0"/>
              <a:t>علاقة المتغيرات ببعضها</a:t>
            </a:r>
            <a:endParaRPr lang="en-US" sz="2400" dirty="0"/>
          </a:p>
          <a:p>
            <a:pPr marL="342900" lvl="0" indent="-342900" algn="just" rtl="1">
              <a:lnSpc>
                <a:spcPct val="150000"/>
              </a:lnSpc>
              <a:buFont typeface="Wingdings" panose="05000000000000000000" pitchFamily="2" charset="2"/>
              <a:buChar char="q"/>
            </a:pPr>
            <a:r>
              <a:rPr lang="ar-IQ" sz="2400" dirty="0"/>
              <a:t>المجتمع الاحصائي : وهو العينة التي يجب اقامة الدراسة عليها.</a:t>
            </a:r>
            <a:endParaRPr lang="en-US" sz="2400" dirty="0"/>
          </a:p>
          <a:p>
            <a:pPr algn="just"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13190278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493949" y="1162972"/>
            <a:ext cx="9886929"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89802" y="1545484"/>
            <a:ext cx="9273167" cy="4154984"/>
          </a:xfrm>
          <a:prstGeom prst="rect">
            <a:avLst/>
          </a:prstGeom>
          <a:noFill/>
        </p:spPr>
        <p:txBody>
          <a:bodyPr wrap="square" rtlCol="1">
            <a:spAutoFit/>
          </a:bodyPr>
          <a:lstStyle/>
          <a:p>
            <a:pPr algn="ctr" rtl="1"/>
            <a:r>
              <a:rPr lang="ar-SA" sz="2400" b="1" dirty="0"/>
              <a:t>صياغة الفرضية البحثية</a:t>
            </a:r>
            <a:endParaRPr lang="en-US" sz="2400" dirty="0"/>
          </a:p>
          <a:p>
            <a:pPr algn="just" rtl="1"/>
            <a:r>
              <a:rPr lang="ar-SA" sz="2400" dirty="0"/>
              <a:t>صياغة فرضية البحث تعتبر خطوة أساسية في عملية إجراء بحث علمي</a:t>
            </a:r>
            <a:r>
              <a:rPr lang="ru-RU" sz="2400" dirty="0"/>
              <a:t>. </a:t>
            </a:r>
            <a:r>
              <a:rPr lang="ar-SA" sz="2400" dirty="0"/>
              <a:t>فالفرضية هي عبارة عن تصور أو افتراض يتم إنشاؤه لاختبار صحة وصدقه من خلال جمع البيانات وتحليلها</a:t>
            </a:r>
            <a:r>
              <a:rPr lang="ru-RU" sz="2400" dirty="0"/>
              <a:t>. </a:t>
            </a:r>
            <a:r>
              <a:rPr lang="ar-SA" sz="2400" dirty="0"/>
              <a:t>تهدف صياغة فرضية البحث إلى تحديد العلاقة المفترضة بين المتغيرات المستقلة والمتغيرات التابعة في الدراسة</a:t>
            </a:r>
            <a:r>
              <a:rPr lang="ru-RU" sz="2400" dirty="0"/>
              <a:t>.</a:t>
            </a:r>
            <a:endParaRPr lang="en-US" sz="2400" dirty="0"/>
          </a:p>
          <a:p>
            <a:pPr algn="just" rtl="1"/>
            <a:r>
              <a:rPr lang="ar-SA" sz="2400" b="1" dirty="0"/>
              <a:t>ماذا نعني بصياغة فرضية البحث</a:t>
            </a:r>
            <a:endParaRPr lang="en-US" sz="2400" dirty="0"/>
          </a:p>
          <a:p>
            <a:pPr algn="just" rtl="1"/>
            <a:r>
              <a:rPr lang="ar-SA" sz="2400" dirty="0"/>
              <a:t>صياغة فرضية البحث تتطلب فهمًا دقيقًا للمشكلة المراد حلها والأهداف المحددة للدراسة</a:t>
            </a:r>
            <a:r>
              <a:rPr lang="ru-RU" sz="2400" dirty="0"/>
              <a:t>. </a:t>
            </a:r>
            <a:r>
              <a:rPr lang="ar-SA" sz="2400" dirty="0"/>
              <a:t>يجب أن تكون الفرضية مبنية على المعرفة والمعلومات السابقة في المجال الذي يتعلق به البحث</a:t>
            </a:r>
            <a:r>
              <a:rPr lang="ru-RU" sz="2400" dirty="0"/>
              <a:t>. </a:t>
            </a:r>
            <a:r>
              <a:rPr lang="ar-SA" sz="2400" dirty="0"/>
              <a:t>الفرضية يجب أن تكون محددة وقابلة للتحقق وتتطلب جمع البيانات الكافية لإثباتها أو تفنيدها</a:t>
            </a:r>
            <a:r>
              <a:rPr lang="ru-RU" sz="2400" dirty="0"/>
              <a:t>. </a:t>
            </a:r>
            <a:r>
              <a:rPr lang="ar-SA" sz="2400" dirty="0"/>
              <a:t>قد تكون الفرضية </a:t>
            </a:r>
            <a:r>
              <a:rPr lang="ar-JO" sz="2400" dirty="0" smtClean="0"/>
              <a:t>(</a:t>
            </a:r>
            <a:r>
              <a:rPr lang="ar-SA" sz="2400" dirty="0" smtClean="0"/>
              <a:t>إيجابية</a:t>
            </a:r>
            <a:r>
              <a:rPr lang="ru-RU" sz="2400" dirty="0" smtClean="0"/>
              <a:t> </a:t>
            </a:r>
            <a:r>
              <a:rPr lang="ru-RU" sz="2400" dirty="0"/>
              <a:t>(</a:t>
            </a:r>
            <a:r>
              <a:rPr lang="ar-SA" sz="2400" dirty="0"/>
              <a:t>تفترض وجود علاقة بين المتغيرات</a:t>
            </a:r>
            <a:r>
              <a:rPr lang="ru-RU" sz="2400" dirty="0"/>
              <a:t>) </a:t>
            </a:r>
            <a:r>
              <a:rPr lang="ar-SA" sz="2400" dirty="0"/>
              <a:t>أو سلبية</a:t>
            </a:r>
            <a:r>
              <a:rPr lang="ru-RU" sz="2400" dirty="0"/>
              <a:t> (</a:t>
            </a:r>
            <a:r>
              <a:rPr lang="ar-SA" sz="2400" dirty="0"/>
              <a:t>تفترض عدم وجود علاقة بين </a:t>
            </a:r>
            <a:r>
              <a:rPr lang="ar-SA" sz="2400" dirty="0" smtClean="0"/>
              <a:t>المتغيرات</a:t>
            </a:r>
            <a:r>
              <a:rPr lang="ar-JO" dirty="0"/>
              <a:t>.</a:t>
            </a:r>
            <a:endParaRPr lang="en-US" sz="2400" dirty="0"/>
          </a:p>
        </p:txBody>
      </p:sp>
    </p:spTree>
    <p:extLst>
      <p:ext uri="{BB962C8B-B14F-4D97-AF65-F5344CB8AC3E}">
        <p14:creationId xmlns:p14="http://schemas.microsoft.com/office/powerpoint/2010/main" val="16917336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77285" y="1017726"/>
            <a:ext cx="9500316"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282119" y="1428065"/>
            <a:ext cx="8718390" cy="3970318"/>
          </a:xfrm>
          <a:prstGeom prst="rect">
            <a:avLst/>
          </a:prstGeom>
          <a:noFill/>
        </p:spPr>
        <p:txBody>
          <a:bodyPr wrap="square" rtlCol="1">
            <a:spAutoFit/>
          </a:bodyPr>
          <a:lstStyle/>
          <a:p>
            <a:pPr algn="ctr" rtl="1"/>
            <a:r>
              <a:rPr lang="ar-SA" sz="2400" b="1" dirty="0"/>
              <a:t>فوائد صياغة </a:t>
            </a:r>
            <a:r>
              <a:rPr lang="ar-SA" sz="2400" b="1" dirty="0" smtClean="0"/>
              <a:t>الفرض</a:t>
            </a:r>
            <a:endParaRPr lang="ar-JO" sz="2400" b="1" dirty="0" smtClean="0"/>
          </a:p>
          <a:p>
            <a:pPr algn="ctr" rtl="1"/>
            <a:endParaRPr lang="en-US" sz="2400" b="1" dirty="0"/>
          </a:p>
          <a:p>
            <a:pPr algn="just" rtl="1"/>
            <a:r>
              <a:rPr lang="ar-SA" sz="2400" dirty="0"/>
              <a:t> إن صياغة ووضع الفرض أو الفروض للمشكلة المدروسة يحقق للباحث والبحث على حد سواء الفوائد التالية: </a:t>
            </a:r>
            <a:endParaRPr lang="en-US" sz="2400" dirty="0"/>
          </a:p>
          <a:p>
            <a:pPr marL="342900" indent="-342900" algn="just" rtl="1">
              <a:buFont typeface="Arial" panose="020B0604020202020204" pitchFamily="34" charset="0"/>
              <a:buChar char="•"/>
            </a:pPr>
            <a:r>
              <a:rPr lang="ar-SA" sz="2400" dirty="0"/>
              <a:t>تحديد مسار عملية البحث من خلال توجيه الباحث إلى الطبيعة ونوع البيانات والمعلومات اللازمة لمعالجة الفرض بما يتلاءم مع الأصول وأساليب البحث </a:t>
            </a:r>
            <a:r>
              <a:rPr lang="ar-SA" sz="2400" dirty="0" smtClean="0"/>
              <a:t>العلمي</a:t>
            </a:r>
            <a:endParaRPr lang="ar-JO" sz="2400" dirty="0" smtClean="0"/>
          </a:p>
          <a:p>
            <a:pPr marL="342900" indent="-342900" algn="just" rtl="1">
              <a:buFont typeface="Arial" panose="020B0604020202020204" pitchFamily="34" charset="0"/>
              <a:buChar char="•"/>
            </a:pPr>
            <a:r>
              <a:rPr lang="ar-SA" sz="2400" dirty="0" smtClean="0"/>
              <a:t> </a:t>
            </a:r>
            <a:r>
              <a:rPr lang="ar-SA" sz="2400" dirty="0"/>
              <a:t>تحديد مناهج وأساليب البحث العلمي اللازم للدراسة ولاختيار </a:t>
            </a:r>
            <a:r>
              <a:rPr lang="ar-SA" sz="2400" dirty="0" smtClean="0"/>
              <a:t>الفرضيات</a:t>
            </a:r>
            <a:r>
              <a:rPr lang="ar-JO" sz="2400" dirty="0" smtClean="0"/>
              <a:t>.</a:t>
            </a:r>
          </a:p>
          <a:p>
            <a:pPr marL="342900" indent="-342900" algn="just" rtl="1">
              <a:buFont typeface="Arial" panose="020B0604020202020204" pitchFamily="34" charset="0"/>
              <a:buChar char="•"/>
            </a:pPr>
            <a:r>
              <a:rPr lang="ar-SA" sz="2400" dirty="0" smtClean="0"/>
              <a:t> </a:t>
            </a:r>
            <a:r>
              <a:rPr lang="ar-SA" sz="2400" dirty="0"/>
              <a:t>تزيد من قدرة الباحث على فهم المشكلة المدروسة من خلال تحيد العلاقات بين متغيرات المشكلة.</a:t>
            </a:r>
            <a:endParaRPr lang="en-US" sz="2400" dirty="0"/>
          </a:p>
          <a:p>
            <a:pPr algn="just"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335237944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75763" y="1078582"/>
            <a:ext cx="10595268"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10614" y="1341285"/>
            <a:ext cx="9976253" cy="4154984"/>
          </a:xfrm>
          <a:prstGeom prst="rect">
            <a:avLst/>
          </a:prstGeom>
          <a:noFill/>
        </p:spPr>
        <p:txBody>
          <a:bodyPr wrap="square" rtlCol="1">
            <a:spAutoFit/>
          </a:bodyPr>
          <a:lstStyle/>
          <a:p>
            <a:pPr algn="ctr" rtl="1"/>
            <a:r>
              <a:rPr lang="ar-SA" sz="2400" b="1" dirty="0"/>
              <a:t>خطوات صياغة فرضية بحثية ناجحة</a:t>
            </a:r>
            <a:endParaRPr lang="en-US" sz="2400" dirty="0"/>
          </a:p>
          <a:p>
            <a:pPr algn="just" rtl="1"/>
            <a:r>
              <a:rPr lang="ar-SA" sz="2400" dirty="0"/>
              <a:t>لصياغة فرضية بحثية ناجحة، يجب اتباع الخطوات التالية</a:t>
            </a:r>
            <a:r>
              <a:rPr lang="ru-RU" sz="2400" dirty="0"/>
              <a:t>:</a:t>
            </a:r>
            <a:endParaRPr lang="en-US" sz="2400" dirty="0"/>
          </a:p>
          <a:p>
            <a:pPr lvl="0" algn="just" rtl="1" fontAlgn="t"/>
            <a:r>
              <a:rPr lang="ar-SA" sz="2400" b="1" dirty="0" smtClean="0"/>
              <a:t>تحديد </a:t>
            </a:r>
            <a:r>
              <a:rPr lang="ar-SA" sz="2400" b="1" dirty="0"/>
              <a:t>المتغيرات</a:t>
            </a:r>
            <a:r>
              <a:rPr lang="en-US" sz="2400" b="1" dirty="0"/>
              <a:t>:</a:t>
            </a:r>
            <a:r>
              <a:rPr lang="en-US" sz="2400" dirty="0"/>
              <a:t> </a:t>
            </a:r>
            <a:r>
              <a:rPr lang="ar-SA" sz="2400" dirty="0"/>
              <a:t>قبل البدء في صياغة الفرضية، يجب تحديد المتغيرات المستقلة والتابعة في الدراسة. المتغير المستقل هو الذي يتحكم فيه المتحقق الرئيسي، بينما المتغير التابع هو الذي يتأثر بالمتغير المستقل</a:t>
            </a:r>
            <a:r>
              <a:rPr lang="en-US" sz="2400" dirty="0"/>
              <a:t>.</a:t>
            </a:r>
          </a:p>
          <a:p>
            <a:pPr lvl="0" algn="just" rtl="1" fontAlgn="t"/>
            <a:r>
              <a:rPr lang="ar-SA" sz="2400" b="1" dirty="0"/>
              <a:t>تحليل الأدبيات</a:t>
            </a:r>
            <a:r>
              <a:rPr lang="en-US" sz="2400" b="1" dirty="0"/>
              <a:t>:</a:t>
            </a:r>
            <a:r>
              <a:rPr lang="en-US" sz="2400" dirty="0"/>
              <a:t> </a:t>
            </a:r>
            <a:r>
              <a:rPr lang="ar-SA" sz="2400" dirty="0"/>
              <a:t>قبل صياغة الفرضية، يجب إجراء مراجعة شاملة للأدبيات المتاحة في المجال الذي يتعلق به البحث. يساعد ذلك في فهم المعرفة المسبقة والمعلومات المتاحة حول الموضوع ويوجه صياغة الفرضية</a:t>
            </a:r>
            <a:r>
              <a:rPr lang="en-US" sz="2400" dirty="0"/>
              <a:t>.</a:t>
            </a:r>
          </a:p>
          <a:p>
            <a:pPr lvl="0" algn="just" rtl="1" fontAlgn="t"/>
            <a:r>
              <a:rPr lang="ar-SA" sz="2400" b="1" dirty="0"/>
              <a:t>تحديد العلاقة المفترضة</a:t>
            </a:r>
            <a:r>
              <a:rPr lang="en-US" sz="2400" b="1" dirty="0"/>
              <a:t>:</a:t>
            </a:r>
            <a:r>
              <a:rPr lang="en-US" sz="2400" dirty="0"/>
              <a:t> </a:t>
            </a:r>
            <a:r>
              <a:rPr lang="ar-SA" sz="2400" dirty="0"/>
              <a:t>بناءً على تحليل الأدبيات، يمكن تحديد العلاقة المفترضة بين المتغيرات المستقلة والتابعة. يجب أن تكون الفرضية محددة وواضحة بشكل يكفي حتى يتمكن الباحث من اختبار صحتها</a:t>
            </a:r>
            <a:r>
              <a:rPr lang="en-US" sz="2400" dirty="0" smtClean="0"/>
              <a:t>.</a:t>
            </a:r>
            <a:endParaRPr lang="en-US" sz="2400" dirty="0"/>
          </a:p>
        </p:txBody>
      </p:sp>
    </p:spTree>
    <p:extLst>
      <p:ext uri="{BB962C8B-B14F-4D97-AF65-F5344CB8AC3E}">
        <p14:creationId xmlns:p14="http://schemas.microsoft.com/office/powerpoint/2010/main" val="11588958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75763" y="1078582"/>
            <a:ext cx="10595268"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978794" y="1341285"/>
            <a:ext cx="10208073" cy="4154984"/>
          </a:xfrm>
          <a:prstGeom prst="rect">
            <a:avLst/>
          </a:prstGeom>
          <a:noFill/>
        </p:spPr>
        <p:txBody>
          <a:bodyPr wrap="square" rtlCol="1">
            <a:spAutoFit/>
          </a:bodyPr>
          <a:lstStyle/>
          <a:p>
            <a:pPr algn="ctr" rtl="1"/>
            <a:r>
              <a:rPr lang="ar-SA" sz="2400" b="1" dirty="0"/>
              <a:t>خطوات صياغة فرضية بحثية ناجحة</a:t>
            </a:r>
            <a:endParaRPr lang="en-US" sz="2400" dirty="0"/>
          </a:p>
          <a:p>
            <a:pPr algn="just" rtl="1"/>
            <a:r>
              <a:rPr lang="ar-SA" sz="2400" dirty="0"/>
              <a:t>لصياغة فرضية بحثية ناجحة، يجب اتباع الخطوات التالية</a:t>
            </a:r>
            <a:r>
              <a:rPr lang="ru-RU" sz="2400" dirty="0"/>
              <a:t>:</a:t>
            </a:r>
            <a:endParaRPr lang="en-US" sz="2400" dirty="0"/>
          </a:p>
          <a:p>
            <a:pPr lvl="0" algn="just" rtl="1" fontAlgn="t"/>
            <a:r>
              <a:rPr lang="ar-SA" sz="2400" b="1" dirty="0" smtClean="0"/>
              <a:t>استخدام </a:t>
            </a:r>
            <a:r>
              <a:rPr lang="ar-SA" sz="2400" b="1" dirty="0"/>
              <a:t>البيانات والأدلة المتاحة</a:t>
            </a:r>
            <a:r>
              <a:rPr lang="en-US" sz="2400" b="1" dirty="0"/>
              <a:t>:</a:t>
            </a:r>
            <a:r>
              <a:rPr lang="en-US" sz="2400" dirty="0"/>
              <a:t> </a:t>
            </a:r>
            <a:r>
              <a:rPr lang="ar-SA" sz="2400" dirty="0"/>
              <a:t>يجب أن يكون للفرضية أساس علمي يستند إلى البيانات والأدلة المتاحة في المجال. يمكن استخدام البيانات من الأبحاث السابقة أو الدراسات المماثلة لتأييد الفرضية المقترحة</a:t>
            </a:r>
            <a:r>
              <a:rPr lang="en-US" sz="2400" dirty="0"/>
              <a:t>.</a:t>
            </a:r>
          </a:p>
          <a:p>
            <a:pPr lvl="0" algn="just" rtl="1" fontAlgn="t"/>
            <a:r>
              <a:rPr lang="ar-SA" sz="2400" b="1" dirty="0"/>
              <a:t>تحديد طريقة </a:t>
            </a:r>
            <a:r>
              <a:rPr lang="ar-SA" sz="2400" b="1" dirty="0" smtClean="0"/>
              <a:t>الاختبار</a:t>
            </a:r>
            <a:r>
              <a:rPr lang="en-US" sz="2400" b="1" dirty="0"/>
              <a:t>:</a:t>
            </a:r>
            <a:r>
              <a:rPr lang="en-US" sz="2400" dirty="0"/>
              <a:t> </a:t>
            </a:r>
            <a:r>
              <a:rPr lang="ar-JO" sz="2400" dirty="0" smtClean="0"/>
              <a:t> </a:t>
            </a:r>
            <a:r>
              <a:rPr lang="ar-SA" sz="2400" dirty="0" smtClean="0"/>
              <a:t>يجب </a:t>
            </a:r>
            <a:r>
              <a:rPr lang="ar-SA" sz="2400" dirty="0"/>
              <a:t>تحديد الطريقة المناسبة لاختبار الفرضية. يمكن أن تشمل الطرق الاختبارية استخدام التجارب، المسوح، التحليلات الإحصائية، أو غيرها من الأساليب البحثية</a:t>
            </a:r>
            <a:r>
              <a:rPr lang="en-US" sz="2400" dirty="0"/>
              <a:t>.</a:t>
            </a:r>
          </a:p>
          <a:p>
            <a:pPr lvl="0" algn="just" rtl="1" fontAlgn="t"/>
            <a:r>
              <a:rPr lang="ar-SA" sz="2400" b="1" dirty="0"/>
              <a:t>كتابة الفرضية بشكل دقيق</a:t>
            </a:r>
            <a:r>
              <a:rPr lang="en-US" sz="2400" b="1" dirty="0"/>
              <a:t>:</a:t>
            </a:r>
            <a:r>
              <a:rPr lang="en-US" sz="2400" dirty="0"/>
              <a:t> </a:t>
            </a:r>
            <a:r>
              <a:rPr lang="ar-SA" sz="2400" dirty="0"/>
              <a:t>يجب كتابة الفرضية بشكل دقيق وواضح. يمكن استخدام الجملة "إذا تم تغيير المتغير المستقل، سيحدث تأثير على المتغير التابع" لصياغة الفرضية بشكل صحيح</a:t>
            </a:r>
            <a:r>
              <a:rPr lang="en-US" sz="2400" dirty="0" smtClean="0"/>
              <a:t>.</a:t>
            </a:r>
          </a:p>
          <a:p>
            <a:pPr lvl="0" algn="just" rtl="1" fontAlgn="t"/>
            <a:r>
              <a:rPr lang="ar-SA" sz="2400" dirty="0" smtClean="0"/>
              <a:t>باختصار</a:t>
            </a:r>
            <a:r>
              <a:rPr lang="ar-SA" sz="2400" dirty="0"/>
              <a:t>، صياغة فرضية البحث هي جزء مهم جدًا من عملية البحث العلمي. يجب أن تكون الفرضية واضحة ومحددة وقابلة للتحقق. باتباع الخطوات المذكورة أعلاه، يمكن للباحثين إنشاء فرضيات بحثية ناجحة تعزز جودة البحث وموثوقيته</a:t>
            </a:r>
            <a:r>
              <a:rPr lang="ru-RU" dirty="0"/>
              <a:t>.</a:t>
            </a:r>
            <a:endParaRPr lang="en-US" sz="2400" dirty="0"/>
          </a:p>
        </p:txBody>
      </p:sp>
    </p:spTree>
    <p:extLst>
      <p:ext uri="{BB962C8B-B14F-4D97-AF65-F5344CB8AC3E}">
        <p14:creationId xmlns:p14="http://schemas.microsoft.com/office/powerpoint/2010/main" val="75798719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79549" y="991763"/>
            <a:ext cx="10808887"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965915" y="1234882"/>
            <a:ext cx="10145431" cy="4708981"/>
          </a:xfrm>
          <a:prstGeom prst="rect">
            <a:avLst/>
          </a:prstGeom>
          <a:noFill/>
        </p:spPr>
        <p:txBody>
          <a:bodyPr wrap="square" rtlCol="1">
            <a:spAutoFit/>
          </a:bodyPr>
          <a:lstStyle/>
          <a:p>
            <a:pPr algn="ctr" rtl="1"/>
            <a:r>
              <a:rPr lang="ar-JO" sz="2400" b="1" dirty="0" smtClean="0"/>
              <a:t>شروط</a:t>
            </a:r>
            <a:r>
              <a:rPr lang="ar-EG" sz="2400" b="1" dirty="0" smtClean="0"/>
              <a:t> </a:t>
            </a:r>
            <a:r>
              <a:rPr lang="ar-EG" sz="2400" b="1" dirty="0"/>
              <a:t>الوصول إلى فروض </a:t>
            </a:r>
            <a:r>
              <a:rPr lang="ar-EG" sz="2400" b="1" dirty="0" smtClean="0"/>
              <a:t>جيدة</a:t>
            </a:r>
            <a:endParaRPr lang="ar-JO" sz="2400" b="1" dirty="0" smtClean="0"/>
          </a:p>
          <a:p>
            <a:pPr algn="just" rtl="1"/>
            <a:r>
              <a:rPr lang="ar-EG" sz="2400" dirty="0"/>
              <a:t>    هناك بعض </a:t>
            </a:r>
            <a:r>
              <a:rPr lang="ar-JO" sz="2400" dirty="0" smtClean="0"/>
              <a:t>الشروط</a:t>
            </a:r>
            <a:r>
              <a:rPr lang="ar-EG" sz="2400" dirty="0" smtClean="0"/>
              <a:t> </a:t>
            </a:r>
            <a:r>
              <a:rPr lang="ar-EG" sz="2400" dirty="0"/>
              <a:t>التي يستطيع الباحث استخدامها للوصول إلى فروض جيدة هي </a:t>
            </a:r>
            <a:r>
              <a:rPr lang="ar-EG" sz="2400" dirty="0" smtClean="0"/>
              <a:t>:</a:t>
            </a:r>
            <a:endParaRPr lang="en-US" sz="2400" dirty="0"/>
          </a:p>
          <a:p>
            <a:pPr marL="342900" indent="-342900" algn="just" rtl="1">
              <a:lnSpc>
                <a:spcPct val="150000"/>
              </a:lnSpc>
              <a:buFont typeface="Wingdings" panose="05000000000000000000" pitchFamily="2" charset="2"/>
              <a:buChar char="ü"/>
            </a:pPr>
            <a:r>
              <a:rPr lang="ar-EG" sz="2400" dirty="0" smtClean="0"/>
              <a:t>أن </a:t>
            </a:r>
            <a:r>
              <a:rPr lang="ar-EG" sz="2400" dirty="0"/>
              <a:t>يقوم بتجميع تمهيدي للبيانات المرتبطة بشكل البحث، ويستخدم تعليقاته الاستنباطية لكي يصل إلى حل محتمل. وقد يصل الباحث إلى ذلك عن طريق بحث استطلاعي أو استكشافي يهدف منه إلى جمع بيانات عن موضوع دراسته. ومن القواعد المألوفة في البحوث وبخاصة المركبة </a:t>
            </a:r>
            <a:r>
              <a:rPr lang="ar-EG" sz="2400" dirty="0" smtClean="0"/>
              <a:t>منها، </a:t>
            </a:r>
            <a:r>
              <a:rPr lang="ar-EG" sz="2400" dirty="0"/>
              <a:t>أن يصوغ الباحث افتراضا لكل مشكلة فرعية تدخل في نطاق موضوع </a:t>
            </a:r>
            <a:r>
              <a:rPr lang="ar-EG" sz="2400" dirty="0" smtClean="0"/>
              <a:t>البحث، </a:t>
            </a:r>
            <a:r>
              <a:rPr lang="ar-EG" sz="2400" dirty="0"/>
              <a:t>ومن الدقة </a:t>
            </a:r>
            <a:r>
              <a:rPr lang="ar-EG" sz="2400" dirty="0" smtClean="0"/>
              <a:t>العلمية، </a:t>
            </a:r>
            <a:r>
              <a:rPr lang="ar-EG" sz="2400" dirty="0"/>
              <a:t>أن يبدأ الباحث بعدة فروض محددة </a:t>
            </a:r>
            <a:r>
              <a:rPr lang="ar-EG" sz="2400" dirty="0" smtClean="0"/>
              <a:t>وواضحة، </a:t>
            </a:r>
            <a:r>
              <a:rPr lang="ar-EG" sz="2400" dirty="0"/>
              <a:t>والتخلي عن فرض مطول يضم عدة </a:t>
            </a:r>
            <a:r>
              <a:rPr lang="ar-EG" sz="2400" dirty="0" smtClean="0"/>
              <a:t>نقاط</a:t>
            </a:r>
            <a:r>
              <a:rPr lang="ar-JO" sz="2400" dirty="0" smtClean="0"/>
              <a:t>.</a:t>
            </a:r>
            <a:endParaRPr lang="en-US" sz="2400" dirty="0"/>
          </a:p>
          <a:p>
            <a:pPr marL="342900" indent="-342900" algn="just" rtl="1">
              <a:lnSpc>
                <a:spcPct val="150000"/>
              </a:lnSpc>
              <a:buFont typeface="Wingdings" panose="05000000000000000000" pitchFamily="2" charset="2"/>
              <a:buChar char="ü"/>
            </a:pPr>
            <a:r>
              <a:rPr lang="ar-SA" sz="2400" dirty="0"/>
              <a:t> </a:t>
            </a:r>
            <a:r>
              <a:rPr lang="ar-EG" sz="2400" dirty="0"/>
              <a:t>يجب أن تصاغ الفروض في </a:t>
            </a:r>
            <a:r>
              <a:rPr lang="ar-JO" sz="2400" dirty="0" smtClean="0"/>
              <a:t>الفعل </a:t>
            </a:r>
            <a:r>
              <a:rPr lang="ar-EG" sz="2400" dirty="0" smtClean="0"/>
              <a:t>المضارع</a:t>
            </a:r>
            <a:r>
              <a:rPr lang="ar-EG" sz="2400" dirty="0"/>
              <a:t>، فإذا ما أسفرت الدراسة عن نفي فرض </a:t>
            </a:r>
            <a:r>
              <a:rPr lang="ar-EG" sz="2400" dirty="0" smtClean="0"/>
              <a:t>ما، </a:t>
            </a:r>
            <a:r>
              <a:rPr lang="ar-EG" sz="2400" dirty="0"/>
              <a:t>فلا يعني ذلك خطأ </a:t>
            </a:r>
            <a:r>
              <a:rPr lang="ar-EG" sz="2400" dirty="0" smtClean="0"/>
              <a:t>الدراسة، </a:t>
            </a:r>
            <a:r>
              <a:rPr lang="ar-EG" sz="2400" dirty="0"/>
              <a:t>أو الإقلال من </a:t>
            </a:r>
            <a:r>
              <a:rPr lang="ar-EG" sz="2400" dirty="0" smtClean="0"/>
              <a:t>قيمتها، </a:t>
            </a:r>
            <a:r>
              <a:rPr lang="ar-EG" sz="2400" dirty="0"/>
              <a:t>بل تعتبر نتيجة علمية على قدم المساواة مع حالة </a:t>
            </a:r>
            <a:r>
              <a:rPr lang="ar-EG" sz="2400" dirty="0" smtClean="0"/>
              <a:t>إثبات.</a:t>
            </a:r>
            <a:endParaRPr lang="en-US" sz="2400" dirty="0"/>
          </a:p>
        </p:txBody>
      </p:sp>
    </p:spTree>
    <p:extLst>
      <p:ext uri="{BB962C8B-B14F-4D97-AF65-F5344CB8AC3E}">
        <p14:creationId xmlns:p14="http://schemas.microsoft.com/office/powerpoint/2010/main" val="190533788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59854" y="991763"/>
            <a:ext cx="10628582"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991674" y="1234882"/>
            <a:ext cx="10119672" cy="4524315"/>
          </a:xfrm>
          <a:prstGeom prst="rect">
            <a:avLst/>
          </a:prstGeom>
          <a:noFill/>
        </p:spPr>
        <p:txBody>
          <a:bodyPr wrap="square" rtlCol="1">
            <a:spAutoFit/>
          </a:bodyPr>
          <a:lstStyle/>
          <a:p>
            <a:pPr algn="ctr" rtl="1"/>
            <a:r>
              <a:rPr lang="ar-JO" sz="2400" b="1" dirty="0" smtClean="0"/>
              <a:t>شروط</a:t>
            </a:r>
            <a:r>
              <a:rPr lang="ar-EG" sz="2400" b="1" dirty="0" smtClean="0"/>
              <a:t> </a:t>
            </a:r>
            <a:r>
              <a:rPr lang="ar-EG" sz="2400" b="1" dirty="0"/>
              <a:t>الوصول إلى فروض جيدة :</a:t>
            </a:r>
            <a:endParaRPr lang="en-US" sz="2400" b="1" dirty="0"/>
          </a:p>
          <a:p>
            <a:pPr marL="342900" indent="-342900" algn="just" rtl="1">
              <a:buFont typeface="Wingdings" panose="05000000000000000000" pitchFamily="2" charset="2"/>
              <a:buChar char="ü"/>
            </a:pPr>
            <a:r>
              <a:rPr lang="ar-EG" sz="2400" dirty="0"/>
              <a:t> </a:t>
            </a:r>
            <a:r>
              <a:rPr lang="ar-SA" sz="2400" dirty="0"/>
              <a:t> </a:t>
            </a:r>
            <a:r>
              <a:rPr lang="ar-EG" sz="2400" dirty="0"/>
              <a:t>بعد تبني الباحث لفروض </a:t>
            </a:r>
            <a:r>
              <a:rPr lang="ar-EG" sz="2400" dirty="0" smtClean="0"/>
              <a:t>ما، </a:t>
            </a:r>
            <a:r>
              <a:rPr lang="ar-EG" sz="2400" dirty="0"/>
              <a:t>يجب عليه بعد ذلك استخدام التعليل الاستنباطي ليقرر ما نوع البيانات التي يتوقع إيجادها إذا كان الفرض </a:t>
            </a:r>
            <a:r>
              <a:rPr lang="ar-EG" sz="2400" dirty="0" smtClean="0"/>
              <a:t>صحيحا، </a:t>
            </a:r>
            <a:r>
              <a:rPr lang="ar-EG" sz="2400" dirty="0"/>
              <a:t>وما يجب أن يترتب منطقيا على التعميم الذي يقوم </a:t>
            </a:r>
            <a:r>
              <a:rPr lang="ar-EG" sz="2400" dirty="0" smtClean="0"/>
              <a:t>باختياره</a:t>
            </a:r>
            <a:r>
              <a:rPr lang="ar-JO" sz="2400" dirty="0" smtClean="0"/>
              <a:t>.</a:t>
            </a:r>
            <a:endParaRPr lang="en-US" sz="2400" dirty="0"/>
          </a:p>
          <a:p>
            <a:pPr marL="342900" indent="-342900" algn="just" rtl="1">
              <a:buFont typeface="Wingdings" panose="05000000000000000000" pitchFamily="2" charset="2"/>
              <a:buChar char="ü"/>
            </a:pPr>
            <a:r>
              <a:rPr lang="ar-EG" sz="2400" dirty="0" smtClean="0"/>
              <a:t>عند </a:t>
            </a:r>
            <a:r>
              <a:rPr lang="ar-EG" sz="2400" dirty="0"/>
              <a:t>اختبار الباحث لفروضه ، يجب أن يأخذ في اعتباره عاملين أساسيين هما : البعد </a:t>
            </a:r>
            <a:r>
              <a:rPr lang="ar-EG" sz="2400" dirty="0" smtClean="0"/>
              <a:t>الزمني، </a:t>
            </a:r>
            <a:r>
              <a:rPr lang="ar-EG" sz="2400" dirty="0"/>
              <a:t>بمعنى أن الإجابات المحتملة لمشكلة تقع في الماضي أو الحاضر أو </a:t>
            </a:r>
            <a:r>
              <a:rPr lang="ar-EG" sz="2400" dirty="0" smtClean="0"/>
              <a:t>المستقبل، </a:t>
            </a:r>
            <a:r>
              <a:rPr lang="ar-EG" sz="2400" dirty="0"/>
              <a:t>وثانيهما غرضه من البحث </a:t>
            </a:r>
            <a:r>
              <a:rPr lang="ar-EG" sz="2400" dirty="0" smtClean="0"/>
              <a:t>فإذا </a:t>
            </a:r>
            <a:r>
              <a:rPr lang="ar-EG" sz="2400" dirty="0"/>
              <a:t>كان البحث يتصل </a:t>
            </a:r>
            <a:r>
              <a:rPr lang="ar-EG" sz="2400" dirty="0" smtClean="0"/>
              <a:t>بالماضي، </a:t>
            </a:r>
            <a:r>
              <a:rPr lang="ar-EG" sz="2400" dirty="0"/>
              <a:t>يأخذ الباحث الاتجاه التاريخي في اختبار فروضه . أما إذا كان البحث يتصل بمشكلة واقعة </a:t>
            </a:r>
            <a:r>
              <a:rPr lang="ar-EG" sz="2400" dirty="0" smtClean="0"/>
              <a:t>فعلا، </a:t>
            </a:r>
            <a:r>
              <a:rPr lang="ar-EG" sz="2400" dirty="0"/>
              <a:t>فعادة ما يلجأ الباحث إلى الدراسات الميدانية . أما إذا كانت الفروض ترتبط بسؤال عما سيحدث في </a:t>
            </a:r>
            <a:r>
              <a:rPr lang="ar-EG" sz="2400" dirty="0" smtClean="0"/>
              <a:t>المستقبل، </a:t>
            </a:r>
            <a:r>
              <a:rPr lang="ar-EG" sz="2400" dirty="0"/>
              <a:t>أو كيف يغير واقعا </a:t>
            </a:r>
            <a:r>
              <a:rPr lang="ar-EG" sz="2400" dirty="0" smtClean="0"/>
              <a:t>معينا، </a:t>
            </a:r>
            <a:r>
              <a:rPr lang="ar-EG" sz="2400" dirty="0"/>
              <a:t>فعلى الباحث أن يلجأ إلى الاتجاه التجريبي . أما من حيث الغرض من </a:t>
            </a:r>
            <a:r>
              <a:rPr lang="ar-EG" sz="2400" dirty="0" smtClean="0"/>
              <a:t>البحث، </a:t>
            </a:r>
            <a:r>
              <a:rPr lang="ar-EG" sz="2400" dirty="0"/>
              <a:t>فإذا اقتصر على الجانب الكشفي يعتبر بحثا استطلاعيا وعادة لا يتضمن مثل هذا البحث فروضا </a:t>
            </a:r>
            <a:r>
              <a:rPr lang="ar-EG" sz="2400" dirty="0" smtClean="0"/>
              <a:t>معينة. </a:t>
            </a:r>
            <a:r>
              <a:rPr lang="ar-EG" sz="2400" dirty="0"/>
              <a:t>أما إذا كان الهدف من البحث المقارنة أو التعميم أو تغيير واقع معين  فاستخدام أي اتجاه يتوقف على الربط بين البعدين الزمني والفرضي</a:t>
            </a:r>
            <a:r>
              <a:rPr lang="ar-EG" dirty="0"/>
              <a:t>.</a:t>
            </a:r>
            <a:endParaRPr lang="en-US" sz="2000" dirty="0"/>
          </a:p>
        </p:txBody>
      </p:sp>
    </p:spTree>
    <p:extLst>
      <p:ext uri="{BB962C8B-B14F-4D97-AF65-F5344CB8AC3E}">
        <p14:creationId xmlns:p14="http://schemas.microsoft.com/office/powerpoint/2010/main" val="360999673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40913" y="991763"/>
            <a:ext cx="11261881"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85611" y="991763"/>
            <a:ext cx="10882648" cy="5262979"/>
          </a:xfrm>
          <a:prstGeom prst="rect">
            <a:avLst/>
          </a:prstGeom>
          <a:noFill/>
        </p:spPr>
        <p:txBody>
          <a:bodyPr wrap="square" rtlCol="1">
            <a:spAutoFit/>
          </a:bodyPr>
          <a:lstStyle/>
          <a:p>
            <a:pPr algn="ctr" rtl="1"/>
            <a:r>
              <a:rPr lang="ar-SA" sz="2400" b="1" dirty="0"/>
              <a:t>بناء الفرضية</a:t>
            </a:r>
            <a:endParaRPr lang="en-US" sz="2400" b="1" dirty="0"/>
          </a:p>
          <a:p>
            <a:pPr algn="just" rtl="1"/>
            <a:r>
              <a:rPr lang="ar-SA" sz="2400" dirty="0"/>
              <a:t>يمكن بناء الفرضية عن طريق استخدام المعرفة الحالية والأدلة المتاحة</a:t>
            </a:r>
            <a:r>
              <a:rPr lang="ru-RU" sz="2400" dirty="0"/>
              <a:t>. </a:t>
            </a:r>
            <a:r>
              <a:rPr lang="ar-SA" sz="2400" dirty="0"/>
              <a:t>يتطلب بناء الفرضية فهمًا سليمًا للمفاهيم والعلاقات في المجال البحثي، والقدرة على استنتاج فرضيات منطقية تعكس الاحتمالات والتوقعات العلمية</a:t>
            </a:r>
            <a:r>
              <a:rPr lang="ru-RU" sz="2400" dirty="0" smtClean="0"/>
              <a:t>.</a:t>
            </a:r>
            <a:r>
              <a:rPr lang="ar-JO" sz="2400" dirty="0"/>
              <a:t> </a:t>
            </a:r>
            <a:r>
              <a:rPr lang="ar-JO" sz="2400" dirty="0" smtClean="0"/>
              <a:t> </a:t>
            </a:r>
            <a:r>
              <a:rPr lang="ar-SA" sz="2400" u="sng" dirty="0" smtClean="0"/>
              <a:t>ويشمل </a:t>
            </a:r>
            <a:r>
              <a:rPr lang="ar-SA" sz="2400" u="sng" dirty="0"/>
              <a:t>بناء الفروض</a:t>
            </a:r>
            <a:r>
              <a:rPr lang="ar-SA" sz="2400" dirty="0"/>
              <a:t>:</a:t>
            </a:r>
            <a:endParaRPr lang="en-US" sz="2400" dirty="0"/>
          </a:p>
          <a:p>
            <a:pPr algn="just" rtl="1"/>
            <a:r>
              <a:rPr lang="ar-SA" sz="2400" dirty="0"/>
              <a:t>1. المعرفة الواسعة</a:t>
            </a:r>
            <a:endParaRPr lang="en-US" sz="2400" dirty="0"/>
          </a:p>
          <a:p>
            <a:pPr algn="just" rtl="1"/>
            <a:r>
              <a:rPr lang="ar-SA" sz="2400" dirty="0"/>
              <a:t>2. التخيل</a:t>
            </a:r>
            <a:endParaRPr lang="en-US" sz="2400" dirty="0"/>
          </a:p>
          <a:p>
            <a:pPr algn="just" rtl="1"/>
            <a:r>
              <a:rPr lang="ar-SA" sz="2400" dirty="0"/>
              <a:t>3. تحمل الجهد والتعب</a:t>
            </a:r>
            <a:endParaRPr lang="en-US" sz="2400" dirty="0"/>
          </a:p>
          <a:p>
            <a:pPr algn="just" rtl="1"/>
            <a:r>
              <a:rPr lang="ar-SA" sz="2400" dirty="0"/>
              <a:t>4. القدرة على القياس</a:t>
            </a:r>
            <a:endParaRPr lang="en-US" sz="2400" dirty="0"/>
          </a:p>
          <a:p>
            <a:pPr algn="just" rtl="1"/>
            <a:r>
              <a:rPr lang="ar-SA" sz="2400" dirty="0"/>
              <a:t>5. استنباط </a:t>
            </a:r>
            <a:r>
              <a:rPr lang="ar-SA" sz="2400" dirty="0" smtClean="0"/>
              <a:t>المترتبات</a:t>
            </a:r>
            <a:endParaRPr lang="ar-JO" sz="2400" dirty="0" smtClean="0"/>
          </a:p>
          <a:p>
            <a:pPr algn="just" rtl="1"/>
            <a:r>
              <a:rPr lang="ar-SA" sz="2400" dirty="0"/>
              <a:t>مثال على فرضية البحث</a:t>
            </a:r>
            <a:r>
              <a:rPr lang="ru-RU" sz="2400" dirty="0"/>
              <a:t>:</a:t>
            </a:r>
            <a:r>
              <a:rPr lang="ar-SA" sz="2400" dirty="0"/>
              <a:t> </a:t>
            </a:r>
            <a:r>
              <a:rPr lang="ar-JO" sz="2400" dirty="0" smtClean="0"/>
              <a:t> </a:t>
            </a:r>
            <a:r>
              <a:rPr lang="ar-SA" sz="2400" dirty="0" smtClean="0"/>
              <a:t>دعونا </a:t>
            </a:r>
            <a:r>
              <a:rPr lang="ar-SA" sz="2400" dirty="0"/>
              <a:t>نعتبر فرضية بحث حول تأثير التغذية السليمة على صحة القلب</a:t>
            </a:r>
            <a:r>
              <a:rPr lang="ru-RU" sz="2400" dirty="0"/>
              <a:t>. </a:t>
            </a:r>
            <a:r>
              <a:rPr lang="ar-SA" sz="2400" dirty="0"/>
              <a:t>يمكن أن تكون الفرضية كالتالي</a:t>
            </a:r>
            <a:r>
              <a:rPr lang="ru-RU" sz="2400" dirty="0"/>
              <a:t>: "</a:t>
            </a:r>
            <a:r>
              <a:rPr lang="ar-SA" sz="2400" dirty="0"/>
              <a:t>تقديم الأشخاص لنظام غذائي صحي قد ينقص احتمالية الإصابة بأمراض القلب وتحسين صحة القلب عمومًا</a:t>
            </a:r>
            <a:r>
              <a:rPr lang="ru-RU" sz="2400" dirty="0" smtClean="0"/>
              <a:t>".</a:t>
            </a:r>
            <a:r>
              <a:rPr lang="ar-JO" sz="2400" dirty="0" smtClean="0"/>
              <a:t> </a:t>
            </a:r>
            <a:r>
              <a:rPr lang="ar-SA" sz="2400" dirty="0" smtClean="0"/>
              <a:t>لاحظ </a:t>
            </a:r>
            <a:r>
              <a:rPr lang="ar-SA" sz="2400" dirty="0"/>
              <a:t>أن هذه الفرضية تستنتج علاقة تأثير التغذية السليمة على صحة القلب، وتتوقع أن تحظى الأشخاص الذين يتناولون نظامًا غذائيًا صحيًا بأفضل صحة قلبية</a:t>
            </a:r>
            <a:r>
              <a:rPr lang="ru-RU" sz="2400" dirty="0"/>
              <a:t>.</a:t>
            </a:r>
            <a:endParaRPr lang="en-US" sz="2400" dirty="0"/>
          </a:p>
          <a:p>
            <a:pPr algn="just" rtl="1"/>
            <a:endParaRPr lang="en-US" sz="2400" dirty="0"/>
          </a:p>
        </p:txBody>
      </p:sp>
    </p:spTree>
    <p:extLst>
      <p:ext uri="{BB962C8B-B14F-4D97-AF65-F5344CB8AC3E}">
        <p14:creationId xmlns:p14="http://schemas.microsoft.com/office/powerpoint/2010/main" val="34881388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08338" y="1021869"/>
            <a:ext cx="10856890" cy="49152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08338" y="1270822"/>
            <a:ext cx="10683025" cy="4555093"/>
          </a:xfrm>
          <a:prstGeom prst="rect">
            <a:avLst/>
          </a:prstGeom>
          <a:noFill/>
        </p:spPr>
        <p:txBody>
          <a:bodyPr wrap="square" rtlCol="1">
            <a:spAutoFit/>
          </a:bodyPr>
          <a:lstStyle/>
          <a:p>
            <a:pPr algn="ctr" rtl="1"/>
            <a:r>
              <a:rPr lang="ar-SA" sz="2000" b="1" dirty="0"/>
              <a:t>أنواع فرضيات البحث العلمي</a:t>
            </a:r>
            <a:endParaRPr lang="en-US" sz="2000" b="1" dirty="0"/>
          </a:p>
          <a:p>
            <a:pPr algn="r" rtl="1"/>
            <a:r>
              <a:rPr lang="ar-SA" dirty="0"/>
              <a:t>تعد فرضيات البحث العلمي </a:t>
            </a:r>
            <a:r>
              <a:rPr lang="ar-SA" dirty="0" smtClean="0"/>
              <a:t>جزء</a:t>
            </a:r>
            <a:r>
              <a:rPr lang="ar-JO" dirty="0" smtClean="0"/>
              <a:t>ً</a:t>
            </a:r>
            <a:r>
              <a:rPr lang="ar-SA" dirty="0" smtClean="0"/>
              <a:t> </a:t>
            </a:r>
            <a:r>
              <a:rPr lang="ar-SA" dirty="0"/>
              <a:t>أساسيًا من عملية البحث العلمي</a:t>
            </a:r>
            <a:r>
              <a:rPr lang="ru-RU" dirty="0"/>
              <a:t>. </a:t>
            </a:r>
            <a:r>
              <a:rPr lang="ar-SA" dirty="0"/>
              <a:t>تقدم الفرضيات افتراضات محتملة حول العلاقات والظواهر الموجودة في العالم الطبيعي</a:t>
            </a:r>
            <a:r>
              <a:rPr lang="ru-RU" dirty="0"/>
              <a:t>. </a:t>
            </a:r>
            <a:r>
              <a:rPr lang="ar-JO" dirty="0" smtClean="0"/>
              <a:t> و</a:t>
            </a:r>
            <a:r>
              <a:rPr lang="ar-SA" dirty="0" smtClean="0"/>
              <a:t>هناك </a:t>
            </a:r>
            <a:r>
              <a:rPr lang="ar-SA" dirty="0"/>
              <a:t>العديد من أنواع الفرضيات التي يمكن استخدامها في البحث </a:t>
            </a:r>
            <a:r>
              <a:rPr lang="ar-SA" dirty="0" smtClean="0"/>
              <a:t>العلم</a:t>
            </a:r>
            <a:r>
              <a:rPr lang="ar-JO" dirty="0" smtClean="0"/>
              <a:t>ي، و</a:t>
            </a:r>
            <a:r>
              <a:rPr lang="ar-SA" dirty="0" smtClean="0"/>
              <a:t>فيما </a:t>
            </a:r>
            <a:r>
              <a:rPr lang="ar-SA" dirty="0"/>
              <a:t>يلي بعض الأنواع الشائعة لفرضيات البحث العلمي</a:t>
            </a:r>
            <a:r>
              <a:rPr lang="ru-RU" dirty="0"/>
              <a:t>:</a:t>
            </a:r>
            <a:endParaRPr lang="en-US" dirty="0"/>
          </a:p>
          <a:p>
            <a:pPr algn="r" rtl="1"/>
            <a:r>
              <a:rPr lang="ar-DZ" dirty="0"/>
              <a:t>أنواع الفروض حسب طبيعة العلاقة بين متغيرات الفرضية :</a:t>
            </a:r>
            <a:endParaRPr lang="en-US" dirty="0"/>
          </a:p>
          <a:p>
            <a:pPr algn="r" rtl="1"/>
            <a:r>
              <a:rPr lang="ar-SA" b="1" dirty="0"/>
              <a:t>فرضية العلاقة السببية</a:t>
            </a:r>
            <a:endParaRPr lang="en-US" dirty="0"/>
          </a:p>
          <a:p>
            <a:pPr algn="r" rtl="1"/>
            <a:r>
              <a:rPr lang="ar-SA" dirty="0"/>
              <a:t>تتمحور فرضية العلاقة السببية حول فكرة أن هناك علاقة مباشرة بين سبب ونتيجة</a:t>
            </a:r>
            <a:r>
              <a:rPr lang="ru-RU" dirty="0"/>
              <a:t>. </a:t>
            </a:r>
            <a:r>
              <a:rPr lang="ar-SA" dirty="0"/>
              <a:t>يُفترض أن تكون تأثيرات السبب على النتيجة قابلة للقياس والتحليل</a:t>
            </a:r>
            <a:r>
              <a:rPr lang="ru-RU" dirty="0"/>
              <a:t>. </a:t>
            </a:r>
            <a:r>
              <a:rPr lang="ar-SA" dirty="0"/>
              <a:t>على سبيل </a:t>
            </a:r>
            <a:r>
              <a:rPr lang="ar-SA" dirty="0" smtClean="0"/>
              <a:t>المثال، </a:t>
            </a:r>
            <a:r>
              <a:rPr lang="ar-SA" dirty="0"/>
              <a:t>يمكن أن يكون الفرضية هي أن تعاطي المخدرات يؤدي إلى ارتفاع معدلات الجريمة</a:t>
            </a:r>
            <a:r>
              <a:rPr lang="ru-RU" dirty="0"/>
              <a:t>.</a:t>
            </a:r>
            <a:endParaRPr lang="en-US" dirty="0"/>
          </a:p>
          <a:p>
            <a:pPr algn="r" rtl="1"/>
            <a:r>
              <a:rPr lang="ar-SA" b="1" dirty="0"/>
              <a:t>فرضية التبعية</a:t>
            </a:r>
            <a:endParaRPr lang="en-US" dirty="0"/>
          </a:p>
          <a:p>
            <a:pPr algn="r" rtl="1"/>
            <a:r>
              <a:rPr lang="ar-SA" dirty="0"/>
              <a:t>تشير فرضية التبعية إلى العلاقة بين متغيرين حيث يتأثر متغير واحد بناءً على تغيرات في المتغير الآخر</a:t>
            </a:r>
            <a:r>
              <a:rPr lang="ru-RU" dirty="0"/>
              <a:t>. </a:t>
            </a:r>
            <a:r>
              <a:rPr lang="ar-SA" dirty="0"/>
              <a:t>على سبيل المثال ، يمكن أن تفترض فرضية التبعية أن زيادة مستوى التعليم تؤدي إلى زيادة في الدخل</a:t>
            </a:r>
            <a:r>
              <a:rPr lang="ru-RU" dirty="0"/>
              <a:t>.</a:t>
            </a:r>
            <a:endParaRPr lang="en-US" dirty="0"/>
          </a:p>
          <a:p>
            <a:pPr algn="r" rtl="1"/>
            <a:r>
              <a:rPr lang="ar-SA" b="1" dirty="0"/>
              <a:t>فرضية الفرق</a:t>
            </a:r>
            <a:endParaRPr lang="en-US" dirty="0"/>
          </a:p>
          <a:p>
            <a:pPr algn="r" rtl="1"/>
            <a:r>
              <a:rPr lang="ar-SA" dirty="0"/>
              <a:t>تتعلق فرضية الفرق بفكرة وجود اختلافات بين مجموعتين أو أكثر</a:t>
            </a:r>
            <a:r>
              <a:rPr lang="ru-RU" dirty="0"/>
              <a:t>. </a:t>
            </a:r>
            <a:r>
              <a:rPr lang="ar-SA" dirty="0"/>
              <a:t>يهدف الباحثون إلى تحليل هذه الاختلافات وتوضيحها وفهم العوامل التي تسهم فيها</a:t>
            </a:r>
            <a:r>
              <a:rPr lang="ru-RU" dirty="0"/>
              <a:t>. </a:t>
            </a:r>
            <a:r>
              <a:rPr lang="ar-SA" dirty="0"/>
              <a:t>على سبيل المثال ، يمكن أن تفترض فرضية الفرق أن هناك اختلافات واضحة في أداء الطلاب في الامتحانات بين الذكور والإناث</a:t>
            </a:r>
            <a:r>
              <a:rPr lang="ru-RU" dirty="0"/>
              <a:t>.</a:t>
            </a:r>
            <a:endParaRPr lang="en-US" dirty="0"/>
          </a:p>
          <a:p>
            <a:pPr algn="r" rtl="1"/>
            <a:endParaRPr lang="ar-JO" dirty="0" smtClean="0"/>
          </a:p>
          <a:p>
            <a:pPr algn="r" rtl="1"/>
            <a:r>
              <a:rPr lang="ar-SA" dirty="0" smtClean="0"/>
              <a:t>هناك </a:t>
            </a:r>
            <a:r>
              <a:rPr lang="ar-SA" dirty="0"/>
              <a:t>العديد من الأنواع الأخرى لفرضيات البحث العلمي ، وكل نوع يستخدم لتحقيق أهداف محددة في البحث</a:t>
            </a:r>
            <a:r>
              <a:rPr lang="ru-RU" dirty="0"/>
              <a:t>. </a:t>
            </a:r>
            <a:r>
              <a:rPr lang="ar-SA" dirty="0"/>
              <a:t>يجب على الباحثين اختيار النوع المناسب لفرضية بحثهم بناءً على السؤال البحثي والمتغيرات المراد دراستها</a:t>
            </a:r>
            <a:r>
              <a:rPr lang="ru-RU" dirty="0"/>
              <a:t>.</a:t>
            </a:r>
            <a:endParaRPr lang="en-US" dirty="0"/>
          </a:p>
        </p:txBody>
      </p:sp>
    </p:spTree>
    <p:extLst>
      <p:ext uri="{BB962C8B-B14F-4D97-AF65-F5344CB8AC3E}">
        <p14:creationId xmlns:p14="http://schemas.microsoft.com/office/powerpoint/2010/main" val="101270972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674254" y="1060356"/>
            <a:ext cx="9686470" cy="48079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674254" y="1376816"/>
            <a:ext cx="9558317" cy="3356688"/>
          </a:xfrm>
          <a:prstGeom prst="rect">
            <a:avLst/>
          </a:prstGeom>
          <a:noFill/>
        </p:spPr>
        <p:txBody>
          <a:bodyPr wrap="square" rtlCol="1">
            <a:spAutoFit/>
          </a:bodyPr>
          <a:lstStyle/>
          <a:p>
            <a:pPr algn="just" rtl="1">
              <a:lnSpc>
                <a:spcPct val="150000"/>
              </a:lnSpc>
            </a:pPr>
            <a:r>
              <a:rPr lang="ar-DZ" sz="2400" b="1" dirty="0"/>
              <a:t>أنواع الفروض حسب طرق الصياغة:</a:t>
            </a:r>
            <a:endParaRPr lang="en-US" sz="2400" dirty="0"/>
          </a:p>
          <a:p>
            <a:pPr algn="just" rtl="1">
              <a:lnSpc>
                <a:spcPct val="150000"/>
              </a:lnSpc>
            </a:pPr>
            <a:r>
              <a:rPr lang="ar-DZ" sz="2400" dirty="0"/>
              <a:t>  هناك طريقتين لصياغة الفرضيات :</a:t>
            </a:r>
            <a:endParaRPr lang="en-US" sz="2400" dirty="0"/>
          </a:p>
          <a:p>
            <a:pPr marL="342900" indent="-342900" algn="just" rtl="1">
              <a:lnSpc>
                <a:spcPct val="150000"/>
              </a:lnSpc>
              <a:buFont typeface="Wingdings" panose="05000000000000000000" pitchFamily="2" charset="2"/>
              <a:buChar char="q"/>
            </a:pPr>
            <a:r>
              <a:rPr lang="en-US" sz="2400" dirty="0"/>
              <a:t>    </a:t>
            </a:r>
            <a:r>
              <a:rPr lang="ar-DZ" sz="2400" b="1" dirty="0"/>
              <a:t>الفرضية الصفرية </a:t>
            </a:r>
            <a:endParaRPr lang="en-US" sz="2400" b="1" dirty="0"/>
          </a:p>
          <a:p>
            <a:pPr marL="342900" indent="-342900" algn="just" rtl="1">
              <a:lnSpc>
                <a:spcPct val="150000"/>
              </a:lnSpc>
              <a:buFont typeface="Wingdings" panose="05000000000000000000" pitchFamily="2" charset="2"/>
              <a:buChar char="q"/>
            </a:pPr>
            <a:r>
              <a:rPr lang="en-US" sz="2400" dirty="0"/>
              <a:t>    </a:t>
            </a:r>
            <a:r>
              <a:rPr lang="ar-DZ" sz="2400" b="1" dirty="0"/>
              <a:t>الفرضية البديلة بفرعيها</a:t>
            </a:r>
            <a:r>
              <a:rPr lang="en-US" sz="2400" b="1" dirty="0"/>
              <a:t>:</a:t>
            </a:r>
          </a:p>
          <a:p>
            <a:pPr marL="342900" indent="-342900" algn="just" rtl="1">
              <a:lnSpc>
                <a:spcPct val="150000"/>
              </a:lnSpc>
              <a:buFont typeface="Wingdings" panose="05000000000000000000" pitchFamily="2" charset="2"/>
              <a:buChar char="Ø"/>
            </a:pPr>
            <a:r>
              <a:rPr lang="en-US" sz="2400" dirty="0"/>
              <a:t>    </a:t>
            </a:r>
            <a:r>
              <a:rPr lang="ar-DZ" sz="2400" dirty="0"/>
              <a:t>المتجهة </a:t>
            </a:r>
            <a:r>
              <a:rPr lang="ru-RU" sz="2400" dirty="0"/>
              <a:t>   </a:t>
            </a:r>
            <a:endParaRPr lang="en-US" sz="2400" dirty="0" smtClean="0"/>
          </a:p>
          <a:p>
            <a:pPr marL="342900" indent="-342900" algn="just" rtl="1">
              <a:lnSpc>
                <a:spcPct val="150000"/>
              </a:lnSpc>
              <a:buFont typeface="Wingdings" panose="05000000000000000000" pitchFamily="2" charset="2"/>
              <a:buChar char="Ø"/>
            </a:pPr>
            <a:r>
              <a:rPr lang="ru-RU" sz="2400" dirty="0"/>
              <a:t> </a:t>
            </a:r>
            <a:r>
              <a:rPr lang="ar-DZ" sz="2400" dirty="0"/>
              <a:t>غير المتجهة </a:t>
            </a:r>
          </a:p>
        </p:txBody>
      </p:sp>
    </p:spTree>
    <p:extLst>
      <p:ext uri="{BB962C8B-B14F-4D97-AF65-F5344CB8AC3E}">
        <p14:creationId xmlns:p14="http://schemas.microsoft.com/office/powerpoint/2010/main" val="245495635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223493" y="1060356"/>
            <a:ext cx="10264462" cy="48079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403797" y="1202189"/>
            <a:ext cx="9903854" cy="4524315"/>
          </a:xfrm>
          <a:prstGeom prst="rect">
            <a:avLst/>
          </a:prstGeom>
          <a:noFill/>
        </p:spPr>
        <p:txBody>
          <a:bodyPr wrap="square" rtlCol="1">
            <a:spAutoFit/>
          </a:bodyPr>
          <a:lstStyle/>
          <a:p>
            <a:pPr algn="just" rtl="1"/>
            <a:r>
              <a:rPr lang="ar-SA" sz="2400" dirty="0" smtClean="0"/>
              <a:t>تعتبر الفرضيات انعكاس الأسئلة البحث التي تتضمنها المشكلة ، وهي بالتالي عملية تحويل الاسئلة الى صيغة قابلة للاختبار احصائيا، وقد يكون هناك فرضية رئيسية واحدة، أوقد يكون هنالك عدة فرضيات وهذا خاضع لنوع وطبيعة البحث. يمكن ان تكون الفرضية بالإثبات أو النفي وهذا جائز في الحالتين. </a:t>
            </a:r>
            <a:endParaRPr lang="en-US" sz="2400" dirty="0" smtClean="0"/>
          </a:p>
          <a:p>
            <a:pPr marL="457200" lvl="0" indent="-457200" algn="just" rtl="1">
              <a:buFont typeface="+mj-lt"/>
              <a:buAutoNum type="arabicPeriod"/>
            </a:pPr>
            <a:r>
              <a:rPr lang="ar-SA" sz="2400" dirty="0" smtClean="0"/>
              <a:t>الفرضية الصفرية أو المبدئية : وهي الفرضية التي تمت صياغتها في البحث والتي سيجري اختبارها لغرض قبولها أو رفضها. </a:t>
            </a:r>
            <a:r>
              <a:rPr lang="ar-SA" sz="2400" dirty="0" err="1" smtClean="0"/>
              <a:t>تصا</a:t>
            </a:r>
            <a:r>
              <a:rPr lang="ar-JO" sz="2400" dirty="0" smtClean="0"/>
              <a:t>غ</a:t>
            </a:r>
            <a:r>
              <a:rPr lang="ar-SA" sz="2400" dirty="0" smtClean="0"/>
              <a:t> هذه الفرضية بأسلوب ينفي وجود علاقة بين متغيرين أو أكثر، أن الباحث ينفي وجود الفرق لأنه ليس لديه علم بوجود هذه الفروق، ولا يستطيع التحدث عنها منذ بداية بحثه، ولكنه يعطي نفسه الحق في متابعة بحثة، والفرض الصفري اكثر سهولة لأنه أكثر تحديدا وبالتالي يمكن قياسه والتحقق من صدقة. </a:t>
            </a:r>
            <a:endParaRPr lang="en-US" sz="2400" dirty="0" smtClean="0"/>
          </a:p>
          <a:p>
            <a:pPr marL="457200" lvl="0" indent="-457200" algn="just" rtl="1">
              <a:buFont typeface="+mj-lt"/>
              <a:buAutoNum type="arabicPeriod"/>
            </a:pPr>
            <a:r>
              <a:rPr lang="ar-SA" sz="2400" dirty="0" smtClean="0"/>
              <a:t>الفرضية البديلة وهي الفرضية التي سيتم قبولها اذ رفضت الفرضية الصفرية او المبدئية. تصاغ هذه الفرضية على شكل يؤكد وجود علاقة سالبة أو موجبة بين متغيرين او اكثر وقد تكون هذه العلاقة متجهة عندما يملك الباحث اسبابا محددة يتوقع من خلالها العلاقة بين متغيرين </a:t>
            </a:r>
            <a:r>
              <a:rPr lang="ru-RU" sz="2400" dirty="0" smtClean="0"/>
              <a:t>.</a:t>
            </a:r>
            <a:endParaRPr lang="en-US" sz="2400" dirty="0" smtClean="0"/>
          </a:p>
          <a:p>
            <a:pPr algn="r" rtl="1"/>
            <a:endParaRPr lang="en-US" sz="2400" dirty="0"/>
          </a:p>
        </p:txBody>
      </p:sp>
    </p:spTree>
    <p:extLst>
      <p:ext uri="{BB962C8B-B14F-4D97-AF65-F5344CB8AC3E}">
        <p14:creationId xmlns:p14="http://schemas.microsoft.com/office/powerpoint/2010/main" val="61227415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957589" y="983674"/>
            <a:ext cx="8989454" cy="48213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244273" y="1426509"/>
            <a:ext cx="8343754" cy="4154984"/>
          </a:xfrm>
          <a:prstGeom prst="rect">
            <a:avLst/>
          </a:prstGeom>
          <a:noFill/>
        </p:spPr>
        <p:txBody>
          <a:bodyPr wrap="square" rtlCol="1">
            <a:spAutoFit/>
          </a:bodyPr>
          <a:lstStyle/>
          <a:p>
            <a:pPr algn="just" rtl="1"/>
            <a:r>
              <a:rPr lang="ar-DZ" sz="2400" b="1" dirty="0"/>
              <a:t>الفرضية البديلة </a:t>
            </a:r>
            <a:r>
              <a:rPr lang="ar-JO" sz="2400" b="1" dirty="0" smtClean="0"/>
              <a:t>بأنواعها:</a:t>
            </a:r>
            <a:endParaRPr lang="en-US" sz="2400" b="1" dirty="0" smtClean="0"/>
          </a:p>
          <a:p>
            <a:pPr marL="457200" indent="-457200" algn="just" rtl="1">
              <a:buFont typeface="+mj-lt"/>
              <a:buAutoNum type="arabicPeriod"/>
            </a:pPr>
            <a:r>
              <a:rPr lang="ar-SA" sz="2400" dirty="0" smtClean="0"/>
              <a:t>الفرضية </a:t>
            </a:r>
            <a:r>
              <a:rPr lang="ar-SA" sz="2400" dirty="0"/>
              <a:t>الموجهة </a:t>
            </a:r>
            <a:r>
              <a:rPr lang="ar-JO" sz="2400" dirty="0"/>
              <a:t>(</a:t>
            </a:r>
            <a:r>
              <a:rPr lang="ar-DZ" sz="2400" dirty="0"/>
              <a:t>المتجهة</a:t>
            </a:r>
            <a:r>
              <a:rPr lang="ar-JO" sz="2400" dirty="0"/>
              <a:t>)</a:t>
            </a:r>
            <a:r>
              <a:rPr lang="ar-SA" sz="2400" dirty="0"/>
              <a:t>: هي الفرضية التي تصف العلاقة المباشرة بين المتغيرات, أو تأثير متغير بمتغير اخر, أو للدلالة على وجود فروقات بين المتغيرات.</a:t>
            </a:r>
            <a:endParaRPr lang="en-US" sz="2400" dirty="0"/>
          </a:p>
          <a:p>
            <a:pPr algn="just" rtl="1"/>
            <a:r>
              <a:rPr lang="ar-SA" sz="2400" dirty="0"/>
              <a:t>مثال:  </a:t>
            </a:r>
            <a:r>
              <a:rPr lang="ar-DZ" sz="2400" dirty="0"/>
              <a:t>توجد فروق دالة احصائيا في مستوى القلق بين الطلاب ذوي الذكاء المرتفع والمنخفض لصالح مرتفع الذكاء </a:t>
            </a:r>
            <a:r>
              <a:rPr lang="ar-DZ" sz="2400" dirty="0" smtClean="0"/>
              <a:t>.</a:t>
            </a:r>
            <a:endParaRPr lang="ar-JO" sz="2400" dirty="0" smtClean="0"/>
          </a:p>
          <a:p>
            <a:pPr algn="just" rtl="1"/>
            <a:endParaRPr lang="en-US" sz="2400" dirty="0"/>
          </a:p>
          <a:p>
            <a:pPr algn="just" rtl="1"/>
            <a:r>
              <a:rPr lang="ar-JO" sz="2400" dirty="0" smtClean="0"/>
              <a:t>2.   </a:t>
            </a:r>
            <a:r>
              <a:rPr lang="ar-SA" sz="2400" dirty="0" smtClean="0"/>
              <a:t>الفرضية </a:t>
            </a:r>
            <a:r>
              <a:rPr lang="ar-SA" sz="2400" dirty="0"/>
              <a:t>غير الموجهة( </a:t>
            </a:r>
            <a:r>
              <a:rPr lang="ar-DZ" sz="2400" dirty="0"/>
              <a:t>غير المتجهة</a:t>
            </a:r>
            <a:r>
              <a:rPr lang="ar-SA" sz="2400" dirty="0"/>
              <a:t>): هي الفرضية التي تؤكد ان هناك علاقة بين المتغيرات بالإضافة الى وجود فروقات بينها ولكن دون معرفة اتجاه هذه العلاقة.</a:t>
            </a:r>
            <a:endParaRPr lang="en-US" sz="2400" dirty="0"/>
          </a:p>
          <a:p>
            <a:pPr algn="just" rtl="1"/>
            <a:r>
              <a:rPr lang="ar-DZ" sz="2400" dirty="0"/>
              <a:t>مثال : يوجد فرق في مستوى القلق بين الطلبة الذين يملكون درجات عالية والطلبة الذين يملكون درجات ذكاء منخفضة</a:t>
            </a:r>
            <a:endParaRPr lang="en-US" sz="2400" dirty="0"/>
          </a:p>
        </p:txBody>
      </p:sp>
    </p:spTree>
    <p:extLst>
      <p:ext uri="{BB962C8B-B14F-4D97-AF65-F5344CB8AC3E}">
        <p14:creationId xmlns:p14="http://schemas.microsoft.com/office/powerpoint/2010/main" val="18610831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364043" y="1018308"/>
            <a:ext cx="9520675" cy="43393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656289" y="1730373"/>
            <a:ext cx="8936182" cy="2862322"/>
          </a:xfrm>
          <a:prstGeom prst="rect">
            <a:avLst/>
          </a:prstGeom>
          <a:noFill/>
        </p:spPr>
        <p:txBody>
          <a:bodyPr wrap="square" rtlCol="1">
            <a:spAutoFit/>
          </a:bodyPr>
          <a:lstStyle/>
          <a:p>
            <a:pPr algn="ctr" rtl="1" fontAlgn="t">
              <a:lnSpc>
                <a:spcPct val="150000"/>
              </a:lnSpc>
            </a:pPr>
            <a:r>
              <a:rPr lang="ar-SA" sz="2400" b="1" dirty="0"/>
              <a:t>كيفية اختبار الفرضية البحثية</a:t>
            </a:r>
            <a:endParaRPr lang="en-US" sz="2400" b="1" dirty="0"/>
          </a:p>
          <a:p>
            <a:pPr algn="just" rtl="1" fontAlgn="t">
              <a:lnSpc>
                <a:spcPct val="150000"/>
              </a:lnSpc>
            </a:pPr>
            <a:r>
              <a:rPr lang="ar-SA" sz="2400" dirty="0"/>
              <a:t>تعد الفرضية البحثية </a:t>
            </a:r>
            <a:r>
              <a:rPr lang="ar-SA" sz="2400" dirty="0" smtClean="0"/>
              <a:t>جزء</a:t>
            </a:r>
            <a:r>
              <a:rPr lang="ar-JO" sz="2400" dirty="0"/>
              <a:t>ً</a:t>
            </a:r>
            <a:r>
              <a:rPr lang="ar-SA" sz="2400" dirty="0" smtClean="0"/>
              <a:t> </a:t>
            </a:r>
            <a:r>
              <a:rPr lang="ar-SA" sz="2400" dirty="0"/>
              <a:t>أساسيًا من عملية البحث العلمي، حيث تقدم توجهًا للدراسة وتساعد على توجيه التحليل والاستنتاجات. ومع ذلك، يجب على الباحثين اختبار الفرضيات البحثية للتأكد من صحتها ومدى نجاحها في تفسير النتائج. </a:t>
            </a:r>
            <a:r>
              <a:rPr lang="ar-JO" sz="2400" dirty="0" smtClean="0"/>
              <a:t>وتتعدد طرق </a:t>
            </a:r>
            <a:r>
              <a:rPr lang="ar-SA" sz="2400" dirty="0" smtClean="0"/>
              <a:t>اختبار </a:t>
            </a:r>
            <a:r>
              <a:rPr lang="ar-SA" sz="2400" dirty="0"/>
              <a:t>الفرضية البحثية باستخدام البيانات الكمية والبيانات النوعية</a:t>
            </a:r>
            <a:r>
              <a:rPr lang="en-US" sz="2400" dirty="0" smtClean="0"/>
              <a:t>.</a:t>
            </a:r>
            <a:endParaRPr lang="en-US" sz="2400" dirty="0"/>
          </a:p>
        </p:txBody>
      </p:sp>
    </p:spTree>
    <p:extLst>
      <p:ext uri="{BB962C8B-B14F-4D97-AF65-F5344CB8AC3E}">
        <p14:creationId xmlns:p14="http://schemas.microsoft.com/office/powerpoint/2010/main" val="404734677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867437" y="983674"/>
            <a:ext cx="9935356" cy="48213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459545" y="1316873"/>
            <a:ext cx="8937293" cy="4154984"/>
          </a:xfrm>
          <a:prstGeom prst="rect">
            <a:avLst/>
          </a:prstGeom>
          <a:noFill/>
        </p:spPr>
        <p:txBody>
          <a:bodyPr wrap="square" rtlCol="1">
            <a:spAutoFit/>
          </a:bodyPr>
          <a:lstStyle/>
          <a:p>
            <a:pPr algn="ctr" rtl="1" fontAlgn="t"/>
            <a:r>
              <a:rPr lang="ar-SA" sz="2400" b="1" dirty="0"/>
              <a:t>اختبار الفرضية باستخدام البيانات الكمية</a:t>
            </a:r>
            <a:endParaRPr lang="en-US" sz="2400" b="1" dirty="0"/>
          </a:p>
          <a:p>
            <a:pPr algn="just" rtl="1" fontAlgn="t"/>
            <a:r>
              <a:rPr lang="ar-SA" sz="2400" dirty="0"/>
              <a:t>عند العمل مع البيانات الكمية، يمكن استخدام مجموعة متنوعة من الأدوات والتقنيات لاختبار الفرضية البحثية. هنا بعض الخطوات والأدوات المشتركة التي يمكن استخدامها</a:t>
            </a:r>
            <a:r>
              <a:rPr lang="en-US" sz="2400" dirty="0"/>
              <a:t>:</a:t>
            </a:r>
          </a:p>
          <a:p>
            <a:pPr lvl="0" algn="just" rtl="1" fontAlgn="t"/>
            <a:r>
              <a:rPr lang="ar-SA" sz="2400" b="1" dirty="0"/>
              <a:t>تحليل الانحدار</a:t>
            </a:r>
            <a:r>
              <a:rPr lang="en-US" sz="2400" b="1" dirty="0"/>
              <a:t>:</a:t>
            </a:r>
            <a:r>
              <a:rPr lang="en-US" sz="2400" dirty="0"/>
              <a:t> </a:t>
            </a:r>
            <a:r>
              <a:rPr lang="ar-SA" sz="2400" dirty="0"/>
              <a:t>يمكن استخدام تحليل الانحدار لفحص العلاقة بين متغير واحد يعتبر التبعي ومجموعة من المتغيرات المستقلة. من خلال هذا النموذج الإحصائي، يمكن للباحثين تحديد إلى أي مدى يؤثر المتغير المستقل على المتغير التبعي</a:t>
            </a:r>
            <a:r>
              <a:rPr lang="en-US" sz="2400" dirty="0"/>
              <a:t>.</a:t>
            </a:r>
          </a:p>
          <a:p>
            <a:pPr lvl="0" algn="just" rtl="1" fontAlgn="t"/>
            <a:r>
              <a:rPr lang="ar-SA" sz="2400" b="1" dirty="0"/>
              <a:t>تحليل التباين</a:t>
            </a:r>
            <a:r>
              <a:rPr lang="en-US" sz="2400" b="1" dirty="0"/>
              <a:t>:</a:t>
            </a:r>
            <a:r>
              <a:rPr lang="en-US" sz="2400" dirty="0"/>
              <a:t> </a:t>
            </a:r>
            <a:r>
              <a:rPr lang="ar-SA" sz="2400" dirty="0"/>
              <a:t>يستخدم تحليل التباين للمقارنة بين المتوسطات المعتمدة على متغير واحد أو أكثر. يتم استخدامه لتحديد ما إذا كان هناك فروق ذات دلالة إحصائية بين المجموعات المختلفة</a:t>
            </a:r>
            <a:r>
              <a:rPr lang="en-US" sz="2400" dirty="0"/>
              <a:t>.</a:t>
            </a:r>
          </a:p>
          <a:p>
            <a:pPr lvl="0" algn="just" rtl="1" fontAlgn="t"/>
            <a:r>
              <a:rPr lang="ar-SA" sz="2400" b="1" dirty="0"/>
              <a:t>اختبار الفرضية</a:t>
            </a:r>
            <a:r>
              <a:rPr lang="en-US" sz="2400" b="1" dirty="0"/>
              <a:t> t-test:</a:t>
            </a:r>
            <a:r>
              <a:rPr lang="en-US" sz="2400" dirty="0"/>
              <a:t> </a:t>
            </a:r>
            <a:r>
              <a:rPr lang="ar-SA" sz="2400" dirty="0"/>
              <a:t>يستخدم للمقارنة بين متوسطات مجموعتين فقط، ويسمح للباحثين بتحديد ما إذا كان هناك فروق ذات دلالة إحصائية بين المجموعتين</a:t>
            </a:r>
            <a:r>
              <a:rPr lang="en-US" sz="2400" dirty="0"/>
              <a:t>.</a:t>
            </a:r>
          </a:p>
        </p:txBody>
      </p:sp>
    </p:spTree>
    <p:extLst>
      <p:ext uri="{BB962C8B-B14F-4D97-AF65-F5344CB8AC3E}">
        <p14:creationId xmlns:p14="http://schemas.microsoft.com/office/powerpoint/2010/main" val="239075244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442435" y="1092267"/>
            <a:ext cx="9587626" cy="48213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767601" y="1428065"/>
            <a:ext cx="8937294" cy="4154984"/>
          </a:xfrm>
          <a:prstGeom prst="rect">
            <a:avLst/>
          </a:prstGeom>
          <a:noFill/>
        </p:spPr>
        <p:txBody>
          <a:bodyPr wrap="square" rtlCol="1">
            <a:spAutoFit/>
          </a:bodyPr>
          <a:lstStyle/>
          <a:p>
            <a:pPr algn="ctr" rtl="1" fontAlgn="t"/>
            <a:r>
              <a:rPr lang="ar-SA" sz="2400" b="1" dirty="0"/>
              <a:t>اختبار الفرضية باستخدام البيانات </a:t>
            </a:r>
            <a:r>
              <a:rPr lang="ar-SA" sz="2400" b="1" dirty="0" smtClean="0"/>
              <a:t>النوعية</a:t>
            </a:r>
            <a:endParaRPr lang="ar-JO" sz="2400" b="1" dirty="0" smtClean="0"/>
          </a:p>
          <a:p>
            <a:pPr algn="ctr" rtl="1" fontAlgn="t"/>
            <a:endParaRPr lang="en-US" sz="2400" b="1" dirty="0"/>
          </a:p>
          <a:p>
            <a:pPr algn="just" rtl="1" fontAlgn="t"/>
            <a:r>
              <a:rPr lang="ar-SA" sz="2400" dirty="0"/>
              <a:t>عند العمل مع البيانات النوعية، توجد أدوات وتقنيات مختلفة يمكن استخدامها لاختبار الفرضية البحثية. هنا بعض الطرق الشائعة</a:t>
            </a:r>
            <a:r>
              <a:rPr lang="en-US" sz="2400" dirty="0"/>
              <a:t>:</a:t>
            </a:r>
          </a:p>
          <a:p>
            <a:pPr lvl="0" algn="just" rtl="1" fontAlgn="t"/>
            <a:r>
              <a:rPr lang="ar-SA" sz="2400" b="1" dirty="0"/>
              <a:t>تحليل المضمون</a:t>
            </a:r>
            <a:r>
              <a:rPr lang="en-US" sz="2400" b="1" dirty="0"/>
              <a:t>:</a:t>
            </a:r>
            <a:r>
              <a:rPr lang="en-US" sz="2400" dirty="0"/>
              <a:t> </a:t>
            </a:r>
            <a:r>
              <a:rPr lang="ar-SA" sz="2400" dirty="0"/>
              <a:t>يستخدم لتحليل وفهم المحتوى النوعي للمواد. قد يستخدم لتحديد الأنماط والمواضيع والمفاهيم والمشاعر والرؤى في البيانات النوعية</a:t>
            </a:r>
            <a:r>
              <a:rPr lang="en-US" sz="2400" dirty="0"/>
              <a:t>.</a:t>
            </a:r>
          </a:p>
          <a:p>
            <a:pPr lvl="0" algn="just" rtl="1" fontAlgn="t"/>
            <a:r>
              <a:rPr lang="ar-SA" sz="2400" b="1" dirty="0"/>
              <a:t>تحليل الثبات العام</a:t>
            </a:r>
            <a:r>
              <a:rPr lang="en-US" sz="2400" b="1" dirty="0"/>
              <a:t>:</a:t>
            </a:r>
            <a:r>
              <a:rPr lang="en-US" sz="2400" dirty="0"/>
              <a:t> </a:t>
            </a:r>
            <a:r>
              <a:rPr lang="ar-SA" sz="2400" dirty="0"/>
              <a:t>يستخدم لتحليل البُعد الزمني أو الاختلافات الزمنية في البيانات النوعية. يمكن استخدامه لتحديد الأنماط الزمنية والتغيرات المستمرة والمتقطعة</a:t>
            </a:r>
            <a:r>
              <a:rPr lang="en-US" sz="2400" dirty="0"/>
              <a:t>.</a:t>
            </a:r>
          </a:p>
          <a:p>
            <a:pPr lvl="0" algn="just" rtl="1" fontAlgn="t"/>
            <a:r>
              <a:rPr lang="ar-SA" sz="2400" b="1" dirty="0"/>
              <a:t>البحث التفسيري</a:t>
            </a:r>
            <a:r>
              <a:rPr lang="en-US" sz="2400" b="1" dirty="0"/>
              <a:t>:</a:t>
            </a:r>
            <a:r>
              <a:rPr lang="en-US" sz="2400" dirty="0"/>
              <a:t> </a:t>
            </a:r>
            <a:r>
              <a:rPr lang="ar-SA" sz="2400" dirty="0"/>
              <a:t>يتطلع الباحثين من خلال هذا النهج إلى فهم السياق والظروف المحيطة بالظواهر المرصودة. من خلال جمع البيانات النوعية وتحليلها، يمكن للباحثين الوفاء بمجموعة متنوعة من الأهداف البحثية</a:t>
            </a:r>
            <a:r>
              <a:rPr lang="en-US" sz="2400" dirty="0"/>
              <a:t>.</a:t>
            </a:r>
          </a:p>
        </p:txBody>
      </p:sp>
    </p:spTree>
    <p:extLst>
      <p:ext uri="{BB962C8B-B14F-4D97-AF65-F5344CB8AC3E}">
        <p14:creationId xmlns:p14="http://schemas.microsoft.com/office/powerpoint/2010/main" val="295622977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455314" y="1327334"/>
            <a:ext cx="990541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709470" y="1666924"/>
            <a:ext cx="9397100" cy="3416320"/>
          </a:xfrm>
          <a:prstGeom prst="rect">
            <a:avLst/>
          </a:prstGeom>
          <a:noFill/>
        </p:spPr>
        <p:txBody>
          <a:bodyPr wrap="square" rtlCol="1">
            <a:spAutoFit/>
          </a:bodyPr>
          <a:lstStyle/>
          <a:p>
            <a:pPr algn="just" rtl="1" fontAlgn="t">
              <a:lnSpc>
                <a:spcPct val="150000"/>
              </a:lnSpc>
            </a:pPr>
            <a:r>
              <a:rPr lang="ar-JO" sz="2400" dirty="0" smtClean="0"/>
              <a:t>و</a:t>
            </a:r>
            <a:r>
              <a:rPr lang="ar-SA" sz="2400" dirty="0" smtClean="0"/>
              <a:t>باستخدام </a:t>
            </a:r>
            <a:r>
              <a:rPr lang="ar-SA" sz="2400" dirty="0"/>
              <a:t>هذه الأدوات والتقنيات، يمكن للباحثين اختبار الفرضية البحثية وتحديد مدى دعم البيانات لها. يجب على الباحثين أن يكونوا واضحين في الوصول إلى استنتاجاتهم وإشارة إلى المدى الذي يمكن أن تكون فيه النتائج دالة على الحقيقة</a:t>
            </a:r>
            <a:r>
              <a:rPr lang="en-US" sz="2400" dirty="0"/>
              <a:t>.</a:t>
            </a:r>
          </a:p>
          <a:p>
            <a:pPr algn="just" rtl="1">
              <a:lnSpc>
                <a:spcPct val="150000"/>
              </a:lnSpc>
            </a:pPr>
            <a:r>
              <a:rPr lang="ar-SA" sz="2400" dirty="0"/>
              <a:t>عند استخدام البيانات الكمية والبيانات النوعية، يمكن للباحثين اتخاذ إجراءات منهجية لاختبار الفرضية البحثية وتقييم صحتها</a:t>
            </a:r>
            <a:r>
              <a:rPr lang="ru-RU" sz="2400" dirty="0"/>
              <a:t>. </a:t>
            </a:r>
            <a:r>
              <a:rPr lang="ar-SA" sz="2400" dirty="0"/>
              <a:t>بتطبيق الأدوات والتقنيات المناسبة، يتم تعزيز فهمنا للظواهر والتوجهات والسلوكيات التي ندرسها ونقدم إسهامات أكبر في المجال البحثي</a:t>
            </a:r>
            <a:r>
              <a:rPr lang="ru-RU" sz="2400" dirty="0"/>
              <a:t>. </a:t>
            </a:r>
            <a:r>
              <a:rPr lang="ar-SA" sz="2400" dirty="0" smtClean="0"/>
              <a:t> </a:t>
            </a:r>
            <a:endParaRPr lang="en-US" sz="2400" dirty="0"/>
          </a:p>
        </p:txBody>
      </p:sp>
    </p:spTree>
    <p:extLst>
      <p:ext uri="{BB962C8B-B14F-4D97-AF65-F5344CB8AC3E}">
        <p14:creationId xmlns:p14="http://schemas.microsoft.com/office/powerpoint/2010/main" val="159125371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442433" y="1327334"/>
            <a:ext cx="9710671"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837437" y="1488702"/>
            <a:ext cx="9025532" cy="4154984"/>
          </a:xfrm>
          <a:prstGeom prst="rect">
            <a:avLst/>
          </a:prstGeom>
          <a:noFill/>
        </p:spPr>
        <p:txBody>
          <a:bodyPr wrap="square" rtlCol="1">
            <a:spAutoFit/>
          </a:bodyPr>
          <a:lstStyle/>
          <a:p>
            <a:pPr algn="ctr" rtl="1"/>
            <a:r>
              <a:rPr lang="ar-SA" sz="2400" b="1" dirty="0"/>
              <a:t>كيفية اختبار الفرضيات في التجربة العلمية</a:t>
            </a:r>
            <a:endParaRPr lang="en-US" sz="2400" dirty="0"/>
          </a:p>
          <a:p>
            <a:pPr algn="r" rtl="1"/>
            <a:r>
              <a:rPr lang="ar-SA" sz="2000" dirty="0"/>
              <a:t>تشمل عملية اختبار الفرضيات في التجربة العلمية الخطوات التالية</a:t>
            </a:r>
            <a:r>
              <a:rPr lang="ru-RU" sz="2000" dirty="0"/>
              <a:t>:</a:t>
            </a:r>
            <a:endParaRPr lang="en-US" sz="2000" dirty="0"/>
          </a:p>
          <a:p>
            <a:pPr lvl="0" algn="r" rtl="1"/>
            <a:r>
              <a:rPr lang="ar-SA" sz="2000" dirty="0"/>
              <a:t>وضع الفرضية</a:t>
            </a:r>
            <a:r>
              <a:rPr lang="ru-RU" sz="2000" dirty="0"/>
              <a:t>: </a:t>
            </a:r>
            <a:r>
              <a:rPr lang="ar-SA" sz="2000" dirty="0"/>
              <a:t>قم بتطوير فرضية محتملة ترتبط بالظاهرة المراد دراستها باستخدام المعرفة المتاحة والبيانات المجمعة</a:t>
            </a:r>
            <a:r>
              <a:rPr lang="ru-RU" sz="2000" dirty="0"/>
              <a:t>.</a:t>
            </a:r>
            <a:endParaRPr lang="en-US" sz="2000" dirty="0"/>
          </a:p>
          <a:p>
            <a:pPr lvl="0" algn="r" rtl="1"/>
            <a:r>
              <a:rPr lang="ar-SA" sz="2000" dirty="0"/>
              <a:t>وضع التجربة</a:t>
            </a:r>
            <a:r>
              <a:rPr lang="ru-RU" sz="2000" dirty="0"/>
              <a:t>: </a:t>
            </a:r>
            <a:r>
              <a:rPr lang="ar-SA" sz="2000" dirty="0"/>
              <a:t>صمم تجربة لاختبار الفرضية، بما في ذلك تحديد المتغيرات ووسائل قياسها وإجراءات الاختبار</a:t>
            </a:r>
            <a:r>
              <a:rPr lang="ru-RU" sz="2000" dirty="0"/>
              <a:t>.</a:t>
            </a:r>
            <a:endParaRPr lang="en-US" sz="2000" dirty="0"/>
          </a:p>
          <a:p>
            <a:pPr lvl="0" algn="r" rtl="1"/>
            <a:r>
              <a:rPr lang="ar-SA" sz="2000" dirty="0"/>
              <a:t>تنفيذ التجربة</a:t>
            </a:r>
            <a:r>
              <a:rPr lang="ru-RU" sz="2000" dirty="0"/>
              <a:t>: </a:t>
            </a:r>
            <a:r>
              <a:rPr lang="ar-SA" sz="2000" dirty="0"/>
              <a:t>قم بتنفيذ التجربة وجمع البيانات المطلوبة</a:t>
            </a:r>
            <a:r>
              <a:rPr lang="ru-RU" sz="2000" dirty="0"/>
              <a:t>.</a:t>
            </a:r>
            <a:endParaRPr lang="en-US" sz="2000" dirty="0"/>
          </a:p>
          <a:p>
            <a:pPr lvl="0" algn="r" rtl="1"/>
            <a:r>
              <a:rPr lang="ar-SA" sz="2000" dirty="0"/>
              <a:t>تحليل البيانات</a:t>
            </a:r>
            <a:r>
              <a:rPr lang="ru-RU" sz="2000" dirty="0"/>
              <a:t>: </a:t>
            </a:r>
            <a:r>
              <a:rPr lang="ar-SA" sz="2000" dirty="0"/>
              <a:t>قم بتحليل البيانات التي تم جمعها من التجربة باستخدام الأدوات الإحصائية المناسبة</a:t>
            </a:r>
            <a:r>
              <a:rPr lang="ru-RU" sz="2000" dirty="0"/>
              <a:t>.</a:t>
            </a:r>
            <a:endParaRPr lang="en-US" sz="2000" dirty="0"/>
          </a:p>
          <a:p>
            <a:pPr lvl="0" algn="r" rtl="1"/>
            <a:r>
              <a:rPr lang="ar-SA" sz="2000" dirty="0"/>
              <a:t>استخلاص الاستنتاجات</a:t>
            </a:r>
            <a:r>
              <a:rPr lang="ru-RU" sz="2000" dirty="0"/>
              <a:t>: </a:t>
            </a:r>
            <a:r>
              <a:rPr lang="ar-SA" sz="2000" dirty="0"/>
              <a:t>استنتج ما إذا كانت البيانات تؤيد أو تنفي الفرضية المطروحة</a:t>
            </a:r>
            <a:r>
              <a:rPr lang="ru-RU" sz="2000" dirty="0"/>
              <a:t>.</a:t>
            </a:r>
            <a:endParaRPr lang="en-US" sz="2000" dirty="0"/>
          </a:p>
          <a:p>
            <a:pPr lvl="0" algn="r" rtl="1"/>
            <a:r>
              <a:rPr lang="ar-SA" sz="2000" dirty="0"/>
              <a:t>اعتماد أو رفض الفرضية</a:t>
            </a:r>
            <a:r>
              <a:rPr lang="ru-RU" sz="2000" dirty="0"/>
              <a:t>: </a:t>
            </a:r>
            <a:r>
              <a:rPr lang="ar-SA" sz="2000" dirty="0"/>
              <a:t>استنادًا إلى النتائج والتحليلات، قم بقبول الفرضية كصحيحة أو رفضها كغير صحيحة</a:t>
            </a:r>
            <a:r>
              <a:rPr lang="ru-RU" sz="2000" dirty="0"/>
              <a:t>.</a:t>
            </a:r>
            <a:endParaRPr lang="en-US" sz="2000" dirty="0"/>
          </a:p>
          <a:p>
            <a:pPr lvl="0" algn="r" rtl="1"/>
            <a:r>
              <a:rPr lang="ar-SA" sz="2000" dirty="0"/>
              <a:t>النتائج والتوصيات</a:t>
            </a:r>
            <a:r>
              <a:rPr lang="ru-RU" sz="2000" dirty="0"/>
              <a:t>: </a:t>
            </a:r>
            <a:r>
              <a:rPr lang="ar-SA" sz="2000" dirty="0"/>
              <a:t>قدم النتائج والتوصيات النهائية استنادًا إلى استنتاجاتك واختبار الفرضية</a:t>
            </a:r>
            <a:r>
              <a:rPr lang="ru-RU" sz="2000" dirty="0"/>
              <a:t>.</a:t>
            </a:r>
            <a:endParaRPr lang="en-US" sz="2000" dirty="0"/>
          </a:p>
          <a:p>
            <a:pPr algn="r" rtl="1"/>
            <a:r>
              <a:rPr lang="ar-SA" sz="2000" dirty="0"/>
              <a:t>باستخدام هذه الخطوات، يمكن للباحثين اختبار الفرضيات في التجربة العلمية وتحديد صحتها</a:t>
            </a:r>
            <a:r>
              <a:rPr lang="ru-RU" sz="2000" dirty="0"/>
              <a:t>. </a:t>
            </a:r>
            <a:r>
              <a:rPr lang="ar-SA" sz="2000" dirty="0"/>
              <a:t>يساهم هذا في توسيع المعرفة العلمية والتقدم في مجال البحث</a:t>
            </a:r>
            <a:endParaRPr lang="en-US" sz="2000" dirty="0"/>
          </a:p>
        </p:txBody>
      </p:sp>
    </p:spTree>
    <p:extLst>
      <p:ext uri="{BB962C8B-B14F-4D97-AF65-F5344CB8AC3E}">
        <p14:creationId xmlns:p14="http://schemas.microsoft.com/office/powerpoint/2010/main" val="204990913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11370" y="1093538"/>
            <a:ext cx="10549358" cy="471151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037917" y="1194005"/>
            <a:ext cx="9963770" cy="3046988"/>
          </a:xfrm>
          <a:prstGeom prst="rect">
            <a:avLst/>
          </a:prstGeom>
          <a:noFill/>
        </p:spPr>
        <p:txBody>
          <a:bodyPr wrap="square" rtlCol="1">
            <a:spAutoFit/>
          </a:bodyPr>
          <a:lstStyle/>
          <a:p>
            <a:pPr algn="ctr" rtl="1"/>
            <a:r>
              <a:rPr lang="ar-EG" sz="2400" b="1" dirty="0"/>
              <a:t>أخطاء في فحص الفرضيات وكيفية </a:t>
            </a:r>
            <a:r>
              <a:rPr lang="ar-EG" sz="2400" b="1" dirty="0" smtClean="0"/>
              <a:t>تقويمها</a:t>
            </a:r>
            <a:endParaRPr lang="ar-JO" sz="2400" dirty="0" smtClean="0"/>
          </a:p>
          <a:p>
            <a:pPr algn="just" rtl="1"/>
            <a:endParaRPr lang="en-US" sz="2400" dirty="0"/>
          </a:p>
          <a:p>
            <a:pPr algn="just" rtl="1"/>
            <a:r>
              <a:rPr lang="ar-EG" sz="2400" dirty="0" smtClean="0"/>
              <a:t>أخطاء </a:t>
            </a:r>
            <a:r>
              <a:rPr lang="ar-EG" sz="2400" dirty="0"/>
              <a:t>في فحص الفرضيات:</a:t>
            </a:r>
            <a:endParaRPr lang="en-US" sz="2400" dirty="0"/>
          </a:p>
          <a:p>
            <a:pPr algn="just" rtl="1"/>
            <a:r>
              <a:rPr lang="ar-EG" sz="2400" dirty="0"/>
              <a:t>   هناك نوعين من الخطأ يقع فيها الباحث في فحص الفرضيات هما :</a:t>
            </a:r>
            <a:endParaRPr lang="en-US" sz="2400" dirty="0"/>
          </a:p>
          <a:p>
            <a:pPr algn="just" rtl="1"/>
            <a:r>
              <a:rPr lang="ar-SA" sz="2400" dirty="0"/>
              <a:t>- </a:t>
            </a:r>
            <a:r>
              <a:rPr lang="ar-EG" sz="2400" dirty="0" smtClean="0"/>
              <a:t>خطأ </a:t>
            </a:r>
            <a:r>
              <a:rPr lang="ar-EG" sz="2400" dirty="0"/>
              <a:t>من النوع الأول يسمى بخطأ </a:t>
            </a:r>
            <a:r>
              <a:rPr lang="en-US" sz="2400" dirty="0" smtClean="0"/>
              <a:t> α</a:t>
            </a:r>
            <a:r>
              <a:rPr lang="en-US" sz="2400" dirty="0"/>
              <a:t> </a:t>
            </a:r>
            <a:r>
              <a:rPr lang="ar-EG" sz="2400" dirty="0"/>
              <a:t>وهو الخطأ الذي يرتكبه الباحث عندما لا يتخذ قرارا يرفض الفرضية الصفرية وهي فرضية صحيحة .</a:t>
            </a:r>
            <a:endParaRPr lang="en-US" sz="2400" dirty="0"/>
          </a:p>
          <a:p>
            <a:pPr algn="just" rtl="1"/>
            <a:r>
              <a:rPr lang="ar-SA" sz="2400" dirty="0"/>
              <a:t>- </a:t>
            </a:r>
            <a:r>
              <a:rPr lang="ar-EG" sz="2400" dirty="0" smtClean="0"/>
              <a:t>خطأ </a:t>
            </a:r>
            <a:r>
              <a:rPr lang="ar-EG" sz="2400" dirty="0"/>
              <a:t>من النوع الثاني يسمى بخطأ </a:t>
            </a:r>
            <a:r>
              <a:rPr lang="ru-RU" sz="2400" dirty="0"/>
              <a:t>β </a:t>
            </a:r>
            <a:r>
              <a:rPr lang="ar-EG" sz="2400" dirty="0"/>
              <a:t> وهو الخطأ الذي يرتكبه الباحث عندما يفشل في رفض الفرضية الصفرية ، وهي في الحقيقة فرضية خاطئة .</a:t>
            </a:r>
            <a:r>
              <a:rPr lang="ar-SA" sz="2400" dirty="0" smtClean="0"/>
              <a:t> </a:t>
            </a:r>
            <a:endParaRPr lang="en-US" sz="2400" dirty="0"/>
          </a:p>
        </p:txBody>
      </p:sp>
    </p:spTree>
    <p:extLst>
      <p:ext uri="{BB962C8B-B14F-4D97-AF65-F5344CB8AC3E}">
        <p14:creationId xmlns:p14="http://schemas.microsoft.com/office/powerpoint/2010/main" val="121872511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30220" y="883450"/>
            <a:ext cx="10597449"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42719" y="1382285"/>
            <a:ext cx="10172450" cy="4154984"/>
          </a:xfrm>
          <a:prstGeom prst="rect">
            <a:avLst/>
          </a:prstGeom>
          <a:noFill/>
        </p:spPr>
        <p:txBody>
          <a:bodyPr wrap="square" rtlCol="1">
            <a:spAutoFit/>
          </a:bodyPr>
          <a:lstStyle/>
          <a:p>
            <a:pPr algn="ctr" rtl="1"/>
            <a:r>
              <a:rPr lang="ar-EG" sz="2400" b="1" dirty="0"/>
              <a:t>تقويم الفرضيات </a:t>
            </a:r>
            <a:endParaRPr lang="ar-JO" sz="2400" b="1" dirty="0" smtClean="0"/>
          </a:p>
          <a:p>
            <a:pPr algn="just" rtl="1"/>
            <a:r>
              <a:rPr lang="ar-EG" sz="2400" dirty="0"/>
              <a:t>    تشكل الفرضيات عنصرا مهما يعكس قدرة الباحث على تحديد إجراءات </a:t>
            </a:r>
            <a:r>
              <a:rPr lang="ar-JO" sz="2400" dirty="0" smtClean="0"/>
              <a:t>ا</a:t>
            </a:r>
            <a:r>
              <a:rPr lang="ar-EG" sz="2400" dirty="0" err="1" smtClean="0"/>
              <a:t>ختبارها</a:t>
            </a:r>
            <a:r>
              <a:rPr lang="ar-EG" sz="2400" dirty="0" smtClean="0"/>
              <a:t>، </a:t>
            </a:r>
            <a:r>
              <a:rPr lang="ar-EG" sz="2400" dirty="0"/>
              <a:t>ولذلك لابد من تقويمها من خلال ما يلي :</a:t>
            </a:r>
            <a:endParaRPr lang="en-US" sz="2400" dirty="0"/>
          </a:p>
          <a:p>
            <a:pPr marL="342900" indent="-342900" algn="just" rtl="1">
              <a:buFont typeface="Wingdings" panose="05000000000000000000" pitchFamily="2" charset="2"/>
              <a:buChar char="v"/>
            </a:pPr>
            <a:r>
              <a:rPr lang="ar-SA" sz="2400" dirty="0" smtClean="0"/>
              <a:t>-</a:t>
            </a:r>
            <a:r>
              <a:rPr lang="ar-EG" sz="2400" dirty="0" smtClean="0"/>
              <a:t>هل </a:t>
            </a:r>
            <a:r>
              <a:rPr lang="ar-EG" sz="2400" dirty="0"/>
              <a:t>قام الباحث بتوضيح العلاقة بين المتغيرات التابعة في مشكلة البحث وعناصرها المختلفة مع المتغيرات المستقلة التي تستند إليها الفرضيات .</a:t>
            </a:r>
            <a:endParaRPr lang="en-US" sz="2400" dirty="0"/>
          </a:p>
          <a:p>
            <a:pPr marL="342900" indent="-342900" algn="just" rtl="1">
              <a:buFont typeface="Wingdings" panose="05000000000000000000" pitchFamily="2" charset="2"/>
              <a:buChar char="v"/>
            </a:pPr>
            <a:r>
              <a:rPr lang="ar-SA" sz="2400" dirty="0" smtClean="0"/>
              <a:t>-</a:t>
            </a:r>
            <a:r>
              <a:rPr lang="ar-EG" sz="2400" dirty="0" smtClean="0"/>
              <a:t>هل </a:t>
            </a:r>
            <a:r>
              <a:rPr lang="ar-EG" sz="2400" dirty="0"/>
              <a:t>تقدم الفرضيات تفسيرات كافية لحل مشكلة البحث أكثر من أية فرضيات أخرى مناظرة .</a:t>
            </a:r>
            <a:endParaRPr lang="en-US" sz="2400" dirty="0"/>
          </a:p>
          <a:p>
            <a:pPr marL="342900" indent="-342900" algn="just" rtl="1">
              <a:buFont typeface="Wingdings" panose="05000000000000000000" pitchFamily="2" charset="2"/>
              <a:buChar char="v"/>
            </a:pPr>
            <a:r>
              <a:rPr lang="ar-SA" sz="2400" dirty="0"/>
              <a:t>- </a:t>
            </a:r>
            <a:r>
              <a:rPr lang="ar-EG" sz="2400" dirty="0" smtClean="0"/>
              <a:t>هل </a:t>
            </a:r>
            <a:r>
              <a:rPr lang="ar-EG" sz="2400" dirty="0"/>
              <a:t>بالإمكان إخضاع فرضيات البحث للتحقق والدراسة .</a:t>
            </a:r>
            <a:endParaRPr lang="en-US" sz="2400" dirty="0"/>
          </a:p>
          <a:p>
            <a:pPr marL="342900" indent="-342900" algn="just" rtl="1">
              <a:buFont typeface="Wingdings" panose="05000000000000000000" pitchFamily="2" charset="2"/>
              <a:buChar char="v"/>
            </a:pPr>
            <a:r>
              <a:rPr lang="ar-SA" sz="2400" dirty="0" smtClean="0"/>
              <a:t>-</a:t>
            </a:r>
            <a:r>
              <a:rPr lang="ar-EG" sz="2400" dirty="0" smtClean="0"/>
              <a:t>هل </a:t>
            </a:r>
            <a:r>
              <a:rPr lang="ar-EG" sz="2400" dirty="0"/>
              <a:t>عبر الباحث عن الفرضيات والمتغيرات منها في عبارات محددة </a:t>
            </a:r>
            <a:r>
              <a:rPr lang="ar-EG" sz="2400" dirty="0" smtClean="0"/>
              <a:t>وواضحة، </a:t>
            </a:r>
            <a:r>
              <a:rPr lang="ar-EG" sz="2400" dirty="0"/>
              <a:t>بحيث لا تترك مجالا للشك في العوامل التي ستخضع للاختبار .</a:t>
            </a:r>
            <a:endParaRPr lang="en-US" sz="2400" dirty="0"/>
          </a:p>
          <a:p>
            <a:pPr marL="342900" indent="-342900" algn="just" rtl="1">
              <a:buFont typeface="Wingdings" panose="05000000000000000000" pitchFamily="2" charset="2"/>
              <a:buChar char="v"/>
            </a:pPr>
            <a:r>
              <a:rPr lang="ar-SA" sz="2400" dirty="0" smtClean="0"/>
              <a:t>-</a:t>
            </a:r>
            <a:r>
              <a:rPr lang="ar-EG" sz="2400" dirty="0" smtClean="0"/>
              <a:t>هل </a:t>
            </a:r>
            <a:r>
              <a:rPr lang="ar-EG" sz="2400" dirty="0"/>
              <a:t>أعطت الفرضيات عناوين مناسبة دونت مبكرا في خطة البحث وتقريره .</a:t>
            </a:r>
            <a:endParaRPr lang="en-US" sz="2400" dirty="0"/>
          </a:p>
          <a:p>
            <a:pPr marL="342900" indent="-342900" algn="just" rtl="1">
              <a:buFont typeface="Wingdings" panose="05000000000000000000" pitchFamily="2" charset="2"/>
              <a:buChar char="v"/>
            </a:pPr>
            <a:r>
              <a:rPr lang="ar-SA" sz="2400" dirty="0" smtClean="0"/>
              <a:t>-</a:t>
            </a:r>
            <a:r>
              <a:rPr lang="ar-SA" sz="2400" dirty="0"/>
              <a:t> </a:t>
            </a:r>
            <a:r>
              <a:rPr lang="ar-EG" sz="2400" dirty="0"/>
              <a:t>هل تساعد الفرضيات في التنبؤ بالحقائق والعلاقات بين المتغيرات التي لم يجرى بحثها سابقا.</a:t>
            </a:r>
            <a:endParaRPr lang="en-US" sz="2400" dirty="0"/>
          </a:p>
        </p:txBody>
      </p:sp>
    </p:spTree>
    <p:extLst>
      <p:ext uri="{BB962C8B-B14F-4D97-AF65-F5344CB8AC3E}">
        <p14:creationId xmlns:p14="http://schemas.microsoft.com/office/powerpoint/2010/main" val="9923170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893194" y="883450"/>
            <a:ext cx="9734475"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137893" y="1135800"/>
            <a:ext cx="9167416" cy="4247317"/>
          </a:xfrm>
          <a:prstGeom prst="rect">
            <a:avLst/>
          </a:prstGeom>
          <a:noFill/>
        </p:spPr>
        <p:txBody>
          <a:bodyPr wrap="square" rtlCol="1">
            <a:spAutoFit/>
          </a:bodyPr>
          <a:lstStyle/>
          <a:p>
            <a:pPr algn="just" rtl="1">
              <a:lnSpc>
                <a:spcPct val="150000"/>
              </a:lnSpc>
            </a:pPr>
            <a:r>
              <a:rPr lang="ar-DZ" dirty="0"/>
              <a:t> </a:t>
            </a:r>
            <a:r>
              <a:rPr lang="ar-DZ" sz="2400" dirty="0"/>
              <a:t>     إن الفروض هي كذلك موجهات للبحث، طالما أنها هي اجابات مؤقتة عن تساؤلات الانطلاق، </a:t>
            </a:r>
            <a:r>
              <a:rPr lang="ar-DZ" sz="2400" dirty="0" smtClean="0"/>
              <a:t>غير </a:t>
            </a:r>
            <a:r>
              <a:rPr lang="ar-DZ" sz="2400" dirty="0"/>
              <a:t>أن هذه الاجابات لا تبنى من فراغ، بل لها مصادرها كخبرة الباحث والدراسات السابقة ومختلف النظريات .</a:t>
            </a:r>
            <a:endParaRPr lang="en-US" sz="2400" dirty="0"/>
          </a:p>
          <a:p>
            <a:pPr algn="just" rtl="1">
              <a:lnSpc>
                <a:spcPct val="150000"/>
              </a:lnSpc>
            </a:pPr>
            <a:r>
              <a:rPr lang="ar-DZ" sz="2400" dirty="0"/>
              <a:t>    ولفرضيات البحث دور بارز في بناء وتصميم أدوات جمع البيانات الى جانب الأدوار الأخرى التي تقوم بها على مستوى البحث، لذا على الباحث الالتزام بالشروط العلمية أثناء صياغتها بتحديد متغيراتها تحديدا واضحا ومفهوما لا يشوبه الغموض.</a:t>
            </a:r>
            <a:endParaRPr lang="en-US" sz="2400" dirty="0"/>
          </a:p>
          <a:p>
            <a:pPr rtl="1"/>
            <a:r>
              <a:rPr lang="ar-SA" dirty="0"/>
              <a:t> </a:t>
            </a:r>
            <a:endParaRPr lang="en-US" dirty="0"/>
          </a:p>
          <a:p>
            <a:pPr rtl="1"/>
            <a:endParaRPr lang="en-US" dirty="0"/>
          </a:p>
          <a:p>
            <a:pPr rtl="1"/>
            <a:r>
              <a:rPr lang="ar-SA" dirty="0"/>
              <a:t> </a:t>
            </a:r>
            <a:endParaRPr lang="en-US" dirty="0"/>
          </a:p>
        </p:txBody>
      </p:sp>
    </p:spTree>
    <p:extLst>
      <p:ext uri="{BB962C8B-B14F-4D97-AF65-F5344CB8AC3E}">
        <p14:creationId xmlns:p14="http://schemas.microsoft.com/office/powerpoint/2010/main" val="374545395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82580" y="952815"/>
            <a:ext cx="10934164"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58782" y="952815"/>
            <a:ext cx="10522039" cy="6186309"/>
          </a:xfrm>
          <a:prstGeom prst="rect">
            <a:avLst/>
          </a:prstGeom>
          <a:noFill/>
        </p:spPr>
        <p:txBody>
          <a:bodyPr wrap="square" rtlCol="1">
            <a:spAutoFit/>
          </a:bodyPr>
          <a:lstStyle/>
          <a:p>
            <a:pPr algn="ctr" rtl="1">
              <a:lnSpc>
                <a:spcPct val="150000"/>
              </a:lnSpc>
            </a:pPr>
            <a:r>
              <a:rPr lang="ar-DZ" sz="2000" dirty="0"/>
              <a:t>    </a:t>
            </a:r>
            <a:r>
              <a:rPr lang="ar-SA" sz="2000" b="1" dirty="0"/>
              <a:t>التكيف والتعديل في الفرضيات</a:t>
            </a:r>
            <a:endParaRPr lang="en-US" sz="2000" dirty="0"/>
          </a:p>
          <a:p>
            <a:pPr algn="just" rtl="1">
              <a:lnSpc>
                <a:spcPct val="150000"/>
              </a:lnSpc>
            </a:pPr>
            <a:r>
              <a:rPr lang="ar-SA" sz="2000" dirty="0"/>
              <a:t>بمجرد إعداد الفرضيات، تلعب عملية التكيف والتعديل دورًا حاسمًا في تقدم البحث العلمي</a:t>
            </a:r>
            <a:r>
              <a:rPr lang="ru-RU" sz="2000" dirty="0"/>
              <a:t>. </a:t>
            </a:r>
            <a:r>
              <a:rPr lang="ar-SA" sz="2000" dirty="0"/>
              <a:t>يهدف التكيف والتعديل إلى ضبط الفرضيات بناءً على النتائج الأولية للدراسة الأولية</a:t>
            </a:r>
            <a:r>
              <a:rPr lang="ru-RU" sz="2000" dirty="0"/>
              <a:t>. </a:t>
            </a:r>
            <a:r>
              <a:rPr lang="ar-SA" sz="2000" dirty="0"/>
              <a:t>هناك عدة طرق لتعديل الفرضيات في عملية البحث العلمي</a:t>
            </a:r>
            <a:r>
              <a:rPr lang="ru-RU" sz="2000" dirty="0" smtClean="0"/>
              <a:t>:</a:t>
            </a:r>
            <a:endParaRPr lang="ar-JO" sz="2000" dirty="0" smtClean="0"/>
          </a:p>
          <a:p>
            <a:pPr algn="just" rtl="1" fontAlgn="t">
              <a:lnSpc>
                <a:spcPct val="150000"/>
              </a:lnSpc>
            </a:pPr>
            <a:r>
              <a:rPr lang="ar-JO" sz="2000" b="1" dirty="0"/>
              <a:t>استعراض الأدلة المتاحة:</a:t>
            </a:r>
            <a:r>
              <a:rPr lang="ar-JO" sz="2000" dirty="0"/>
              <a:t> يشمل ذلك إعادة تقييم الأدلة المتاحة ومراجعة الدراسات السابقة التي تدعم أو تعارض الفرضيات الأولية.</a:t>
            </a:r>
          </a:p>
          <a:p>
            <a:pPr algn="just" rtl="1" fontAlgn="t">
              <a:lnSpc>
                <a:spcPct val="150000"/>
              </a:lnSpc>
            </a:pPr>
            <a:r>
              <a:rPr lang="ar-JO" sz="2000" b="1" dirty="0"/>
              <a:t>تحليل النتائج الأولية:</a:t>
            </a:r>
            <a:r>
              <a:rPr lang="ar-JO" sz="2000" dirty="0"/>
              <a:t> من خلال تحليل النتائج الأولية للدراسة الأولية، يمكن تحديد التحسينات الممكنة وتعديل الفرضيات بناءً على ذلك.</a:t>
            </a:r>
          </a:p>
          <a:p>
            <a:pPr algn="just" rtl="1" fontAlgn="t">
              <a:lnSpc>
                <a:spcPct val="150000"/>
              </a:lnSpc>
            </a:pPr>
            <a:r>
              <a:rPr lang="ar-JO" sz="2000" b="1" dirty="0"/>
              <a:t>استشارة الزملاء والمختصين:</a:t>
            </a:r>
            <a:r>
              <a:rPr lang="ar-JO" sz="2000" dirty="0"/>
              <a:t> يمكن الاستعانة بزملاء العمل والمختصين في المجال للحصول على آراءهم وتوجيهاتهم حول التعديلات الممكنة في الفرضيات</a:t>
            </a:r>
            <a:r>
              <a:rPr lang="ar-JO" sz="2000" dirty="0" smtClean="0"/>
              <a:t>.</a:t>
            </a:r>
            <a:endParaRPr lang="en-US" sz="2000" dirty="0"/>
          </a:p>
          <a:p>
            <a:pPr algn="just" rtl="1">
              <a:lnSpc>
                <a:spcPct val="150000"/>
              </a:lnSpc>
            </a:pPr>
            <a:r>
              <a:rPr lang="ar-SA" sz="2000" dirty="0"/>
              <a:t>باختصار، تلعب عملية التكيف والتعديل دورًا حاسمًا في تحسين وتطوير الفرضيات في عملية البحث العلمي</a:t>
            </a:r>
            <a:r>
              <a:rPr lang="ru-RU" sz="2000" dirty="0"/>
              <a:t>. </a:t>
            </a:r>
            <a:r>
              <a:rPr lang="ar-SA" sz="2000" dirty="0"/>
              <a:t>تُستخدم الأدلة المتاحة وتحليل النتائج الأولية واستشارة الخبراء لتنقية وتعديل الفرضيات وتجعلها أكثر صلة بالبحث المقصود</a:t>
            </a:r>
            <a:r>
              <a:rPr lang="ru-RU" sz="2000" dirty="0"/>
              <a:t>.</a:t>
            </a:r>
            <a:endParaRPr lang="en-US" sz="2000" dirty="0"/>
          </a:p>
          <a:p>
            <a:pPr algn="just" rtl="1">
              <a:lnSpc>
                <a:spcPct val="150000"/>
              </a:lnSpc>
            </a:pPr>
            <a:r>
              <a:rPr lang="ar-SA" sz="2000" dirty="0"/>
              <a:t> </a:t>
            </a:r>
            <a:endParaRPr lang="en-US" sz="2000" dirty="0"/>
          </a:p>
          <a:p>
            <a:pPr rtl="1"/>
            <a:endParaRPr lang="en-US" dirty="0"/>
          </a:p>
          <a:p>
            <a:pPr rtl="1"/>
            <a:r>
              <a:rPr lang="ar-SA" dirty="0"/>
              <a:t> </a:t>
            </a:r>
            <a:endParaRPr lang="en-US" dirty="0"/>
          </a:p>
        </p:txBody>
      </p:sp>
    </p:spTree>
    <p:extLst>
      <p:ext uri="{BB962C8B-B14F-4D97-AF65-F5344CB8AC3E}">
        <p14:creationId xmlns:p14="http://schemas.microsoft.com/office/powerpoint/2010/main" val="260953907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46220" y="952815"/>
            <a:ext cx="10470524"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49251" y="952815"/>
            <a:ext cx="10031570" cy="5447645"/>
          </a:xfrm>
          <a:prstGeom prst="rect">
            <a:avLst/>
          </a:prstGeom>
          <a:noFill/>
        </p:spPr>
        <p:txBody>
          <a:bodyPr wrap="square" rtlCol="1">
            <a:spAutoFit/>
          </a:bodyPr>
          <a:lstStyle/>
          <a:p>
            <a:pPr algn="ctr" rtl="1" fontAlgn="t">
              <a:lnSpc>
                <a:spcPct val="150000"/>
              </a:lnSpc>
            </a:pPr>
            <a:r>
              <a:rPr lang="ar-DZ" sz="2000" dirty="0"/>
              <a:t>  </a:t>
            </a:r>
            <a:r>
              <a:rPr lang="ar-JO" sz="2000" b="1" dirty="0"/>
              <a:t>الفرضيات والنتائج العلمية</a:t>
            </a:r>
          </a:p>
          <a:p>
            <a:pPr algn="just" rtl="1" fontAlgn="t">
              <a:lnSpc>
                <a:spcPct val="150000"/>
              </a:lnSpc>
            </a:pPr>
            <a:r>
              <a:rPr lang="ar-JO" sz="2000" dirty="0"/>
              <a:t>في عملية البحث العلمي، تلعب الفرضيات دورًا حيويًا في توجيه التفكير وتفسير النتائج. الفرضية هي افتراض أو توجيه يستند إلى المعرفة والأدلة المتاحة قبل إجراء التجربة أو الدراسة. يتم صياغة الفرضيات بشكل واضح ومحدد، وتدعمها البيانات والنتائج المتاحة.</a:t>
            </a:r>
          </a:p>
          <a:p>
            <a:pPr algn="just" rtl="1" fontAlgn="t">
              <a:lnSpc>
                <a:spcPct val="150000"/>
              </a:lnSpc>
            </a:pPr>
            <a:r>
              <a:rPr lang="ar-JO" sz="2000" dirty="0"/>
              <a:t>تؤثر الفرضيات بشكل كبير على تفسير النتائج العلمية. عندما يكون هناك توافق بين النتائج المستخلصة والفرضيات، يتم ترسيخ الاعتقاد في صحة الفرضيات المعتمدة. وعلى العكس من ذلك، إذا كانت النتائج تتعارض مع الفرضيات، فقد يكون هناك حاجة إلى إعادة التفكير في الفرضيات المعتمدة وإجراء تعديلات عليها.</a:t>
            </a:r>
          </a:p>
          <a:p>
            <a:pPr algn="just" rtl="1" fontAlgn="t">
              <a:lnSpc>
                <a:spcPct val="150000"/>
              </a:lnSpc>
            </a:pPr>
            <a:r>
              <a:rPr lang="ar-JO" sz="2000" dirty="0"/>
              <a:t>من هنا يتضح أهمية التوافق بين الفرضيات والنتائج في عملية البحث العلمي. فالتوافق يساهم في تعزيز مصداقية الدراسة واستنادها إلى أسس علمية قوية.</a:t>
            </a:r>
          </a:p>
          <a:p>
            <a:pPr algn="just" rtl="1">
              <a:lnSpc>
                <a:spcPct val="150000"/>
              </a:lnSpc>
            </a:pPr>
            <a:r>
              <a:rPr lang="ar-SA" sz="2000" dirty="0"/>
              <a:t> </a:t>
            </a:r>
            <a:endParaRPr lang="en-US" sz="2000" dirty="0"/>
          </a:p>
          <a:p>
            <a:pPr algn="just" rtl="1">
              <a:lnSpc>
                <a:spcPct val="150000"/>
              </a:lnSpc>
            </a:pPr>
            <a:endParaRPr lang="en-US" sz="2000" dirty="0"/>
          </a:p>
          <a:p>
            <a:pPr rtl="1"/>
            <a:r>
              <a:rPr lang="ar-SA" dirty="0"/>
              <a:t> </a:t>
            </a:r>
            <a:endParaRPr lang="en-US" dirty="0"/>
          </a:p>
        </p:txBody>
      </p:sp>
    </p:spTree>
    <p:extLst>
      <p:ext uri="{BB962C8B-B14F-4D97-AF65-F5344CB8AC3E}">
        <p14:creationId xmlns:p14="http://schemas.microsoft.com/office/powerpoint/2010/main" val="163577711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88642" y="905619"/>
            <a:ext cx="10637950" cy="50689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52659" y="1019323"/>
            <a:ext cx="10109916" cy="4893647"/>
          </a:xfrm>
          <a:prstGeom prst="rect">
            <a:avLst/>
          </a:prstGeom>
          <a:noFill/>
        </p:spPr>
        <p:txBody>
          <a:bodyPr wrap="square" rtlCol="1">
            <a:spAutoFit/>
          </a:bodyPr>
          <a:lstStyle/>
          <a:p>
            <a:pPr algn="ctr" rtl="1"/>
            <a:r>
              <a:rPr lang="ar-JO" sz="2400" b="1" dirty="0" smtClean="0"/>
              <a:t>الخاتمة</a:t>
            </a:r>
          </a:p>
          <a:p>
            <a:pPr algn="just" rtl="1"/>
            <a:r>
              <a:rPr lang="ar-JO" sz="2400" dirty="0" smtClean="0"/>
              <a:t>و</a:t>
            </a:r>
            <a:r>
              <a:rPr lang="ar-SA" sz="2400" dirty="0" smtClean="0"/>
              <a:t>يجب </a:t>
            </a:r>
            <a:r>
              <a:rPr lang="ar-SA" sz="2400" dirty="0"/>
              <a:t>على الباحث أن يضع فرضيات معينة لتكون بمثابة حلول محتملة لمشكلة الدراسة يجري اختيارها بأساليب ووسائل مختلفة  للتأكد من صحتها أو عدم صحتها أي أن الفرضية هي توقع وتفسير تخميني محتمل لربط الأسباب بالمسببات لتفسير محتمل للمشكلة المدروسة وبالتالي هي عبارة عن حدس أو تكهن بصفه الباحث لحل محتمل وممكن للمشكلة المطرحة قد الدراسة لذا يجب أن تصاغ بأسلوب منسق ومنتظم يطهر العلاقات التي يحاول الباحث من خلالها حل المشكلة وتشمل الفرضيات عادة على بعض العلاقات المعروفة كالحقائق علمية والتي يقوم الباحث بربطها ببعض الأفكار المتصورة التي ينتجها من خياله ليعطي بذلك تفسيرات وحلول أولية مقبولة لأوضاع المشكلة التي ما زالت مجهولة  أن الفرض أو الفرضيات تشكل خطوة هامة في عملية البحث العلمي رغم اعتباره تكهن أولى لحل المشكلة المدروسة إلا أن هذا التكهن لا يولد محض صدفة إذا يحتاج لمعرفة واسعة بالمشكلة المدروسة وتوافر قدرة عملية لدى الباحث في تنظيم الأفكار وتصنيفها وإيجاد الروابط فيما بينها وبين البيئة الخارجية المحيطة بها بهدف الوصول إلى تفسيرات مقبولة للمشكلة المدروسة وبالتالي يمكن القول أن عملية وضع الفرض هي عملية إبداعية تشكل أهم ركائز البحث العلمي.</a:t>
            </a:r>
            <a:endParaRPr lang="en-US" sz="2400" dirty="0"/>
          </a:p>
        </p:txBody>
      </p:sp>
    </p:spTree>
    <p:extLst>
      <p:ext uri="{BB962C8B-B14F-4D97-AF65-F5344CB8AC3E}">
        <p14:creationId xmlns:p14="http://schemas.microsoft.com/office/powerpoint/2010/main" val="371961565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sp>
        <p:nvSpPr>
          <p:cNvPr id="3" name="مربع نص 2"/>
          <p:cNvSpPr txBox="1"/>
          <p:nvPr/>
        </p:nvSpPr>
        <p:spPr>
          <a:xfrm>
            <a:off x="2209800" y="1920240"/>
            <a:ext cx="7970520" cy="3139321"/>
          </a:xfrm>
          <a:prstGeom prst="rect">
            <a:avLst/>
          </a:prstGeom>
          <a:solidFill>
            <a:schemeClr val="bg1">
              <a:lumMod val="50000"/>
            </a:schemeClr>
          </a:solidFill>
        </p:spPr>
        <p:txBody>
          <a:bodyPr wrap="square" rtlCol="1">
            <a:spAutoFit/>
          </a:bodyPr>
          <a:lstStyle/>
          <a:p>
            <a:pPr algn="ctr" rtl="1"/>
            <a:r>
              <a:rPr lang="ar-SA" sz="3600" dirty="0">
                <a:solidFill>
                  <a:schemeClr val="bg1"/>
                </a:solidFill>
              </a:rPr>
              <a:t>سنتطرق إن شاء الله في المحاضرة القادمة إلى </a:t>
            </a:r>
            <a:r>
              <a:rPr lang="ar-JO" sz="3600" dirty="0">
                <a:solidFill>
                  <a:schemeClr val="bg1"/>
                </a:solidFill>
              </a:rPr>
              <a:t>أنواع البحوث التربوية أسس </a:t>
            </a:r>
            <a:r>
              <a:rPr lang="ar-JO" sz="3600" dirty="0" smtClean="0">
                <a:solidFill>
                  <a:schemeClr val="bg1"/>
                </a:solidFill>
              </a:rPr>
              <a:t>تصنيفها (البحوث </a:t>
            </a:r>
            <a:r>
              <a:rPr lang="ar-JO" sz="3600" dirty="0">
                <a:solidFill>
                  <a:schemeClr val="bg1"/>
                </a:solidFill>
              </a:rPr>
              <a:t>الاستقرائية والارتباطية, البحوث الكمية والنوعية, البحوث الأساسية)</a:t>
            </a:r>
            <a:endParaRPr lang="en-US" sz="3600" dirty="0">
              <a:solidFill>
                <a:schemeClr val="bg1"/>
              </a:solidFill>
            </a:endParaRPr>
          </a:p>
          <a:p>
            <a:pPr algn="ctr" rtl="1"/>
            <a:r>
              <a:rPr lang="ar-SA" sz="3600" dirty="0">
                <a:solidFill>
                  <a:schemeClr val="bg1"/>
                </a:solidFill>
              </a:rPr>
              <a:t>شكرا لاستماعكم ووفقكم الله لما يحبه </a:t>
            </a:r>
            <a:r>
              <a:rPr lang="ar-SA" sz="3600" dirty="0" err="1">
                <a:solidFill>
                  <a:schemeClr val="bg1"/>
                </a:solidFill>
              </a:rPr>
              <a:t>ويرضاه</a:t>
            </a:r>
            <a:r>
              <a:rPr lang="ar-SA" sz="3600" dirty="0">
                <a:solidFill>
                  <a:schemeClr val="bg1"/>
                </a:solidFill>
              </a:rPr>
              <a:t>  </a:t>
            </a:r>
            <a:endParaRPr lang="en-US" sz="3600" dirty="0">
              <a:solidFill>
                <a:schemeClr val="bg1"/>
              </a:solidFill>
            </a:endParaRPr>
          </a:p>
          <a:p>
            <a:pPr rtl="1"/>
            <a:r>
              <a:rPr lang="ar-SA" dirty="0"/>
              <a:t> </a:t>
            </a:r>
            <a:endParaRPr lang="en-US" dirty="0"/>
          </a:p>
        </p:txBody>
      </p:sp>
    </p:spTree>
    <p:extLst>
      <p:ext uri="{BB962C8B-B14F-4D97-AF65-F5344CB8AC3E}">
        <p14:creationId xmlns:p14="http://schemas.microsoft.com/office/powerpoint/2010/main" val="25716783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10193</TotalTime>
  <Words>3025</Words>
  <Application>Microsoft Office PowerPoint</Application>
  <PresentationFormat>شاشة عريضة</PresentationFormat>
  <Paragraphs>240</Paragraphs>
  <Slides>45</Slides>
  <Notes>6</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45</vt:i4>
      </vt:variant>
    </vt:vector>
  </HeadingPairs>
  <TitlesOfParts>
    <vt:vector size="52" baseType="lpstr">
      <vt:lpstr>Arial</vt:lpstr>
      <vt:lpstr>Calibri</vt:lpstr>
      <vt:lpstr>Calibri Light</vt:lpstr>
      <vt:lpstr>Simplified Arabic</vt:lpstr>
      <vt:lpstr>Tajawal Medium</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279</cp:revision>
  <dcterms:created xsi:type="dcterms:W3CDTF">2023-04-29T09:08:23Z</dcterms:created>
  <dcterms:modified xsi:type="dcterms:W3CDTF">2023-07-14T05:19:08Z</dcterms:modified>
</cp:coreProperties>
</file>