
<file path=[Content_Types].xml><?xml version="1.0" encoding="utf-8"?>
<Types xmlns="http://schemas.openxmlformats.org/package/2006/content-types">
  <Default Extension="emf" ContentType="image/x-emf"/>
  <Default Extension="gif" ContentType="image/gif"/>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6" r:id="rId1"/>
    <p:sldMasterId id="2147483648" r:id="rId2"/>
  </p:sldMasterIdLst>
  <p:notesMasterIdLst>
    <p:notesMasterId r:id="rId52"/>
  </p:notesMasterIdLst>
  <p:sldIdLst>
    <p:sldId id="257" r:id="rId3"/>
    <p:sldId id="462" r:id="rId4"/>
    <p:sldId id="569" r:id="rId5"/>
    <p:sldId id="572" r:id="rId6"/>
    <p:sldId id="573" r:id="rId7"/>
    <p:sldId id="601" r:id="rId8"/>
    <p:sldId id="602" r:id="rId9"/>
    <p:sldId id="603" r:id="rId10"/>
    <p:sldId id="604" r:id="rId11"/>
    <p:sldId id="605" r:id="rId12"/>
    <p:sldId id="606" r:id="rId13"/>
    <p:sldId id="607" r:id="rId14"/>
    <p:sldId id="608" r:id="rId15"/>
    <p:sldId id="552" r:id="rId16"/>
    <p:sldId id="471" r:id="rId17"/>
    <p:sldId id="472" r:id="rId18"/>
    <p:sldId id="473" r:id="rId19"/>
    <p:sldId id="474" r:id="rId20"/>
    <p:sldId id="553" r:id="rId21"/>
    <p:sldId id="586" r:id="rId22"/>
    <p:sldId id="587" r:id="rId23"/>
    <p:sldId id="599" r:id="rId24"/>
    <p:sldId id="600" r:id="rId25"/>
    <p:sldId id="574" r:id="rId26"/>
    <p:sldId id="575" r:id="rId27"/>
    <p:sldId id="576" r:id="rId28"/>
    <p:sldId id="577" r:id="rId29"/>
    <p:sldId id="578" r:id="rId30"/>
    <p:sldId id="579" r:id="rId31"/>
    <p:sldId id="580" r:id="rId32"/>
    <p:sldId id="581" r:id="rId33"/>
    <p:sldId id="582" r:id="rId34"/>
    <p:sldId id="583" r:id="rId35"/>
    <p:sldId id="584" r:id="rId36"/>
    <p:sldId id="585" r:id="rId37"/>
    <p:sldId id="597" r:id="rId38"/>
    <p:sldId id="598" r:id="rId39"/>
    <p:sldId id="588" r:id="rId40"/>
    <p:sldId id="589" r:id="rId41"/>
    <p:sldId id="590" r:id="rId42"/>
    <p:sldId id="591" r:id="rId43"/>
    <p:sldId id="592" r:id="rId44"/>
    <p:sldId id="593" r:id="rId45"/>
    <p:sldId id="594" r:id="rId46"/>
    <p:sldId id="595" r:id="rId47"/>
    <p:sldId id="596" r:id="rId48"/>
    <p:sldId id="297" r:id="rId49"/>
    <p:sldId id="260" r:id="rId50"/>
    <p:sldId id="304" r:id="rId5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A1F61"/>
    <a:srgbClr val="F4C233"/>
    <a:srgbClr val="3E4F58"/>
    <a:srgbClr val="00C4AD"/>
    <a:srgbClr val="FF9518"/>
    <a:srgbClr val="FF8C01"/>
    <a:srgbClr val="2B5984"/>
    <a:srgbClr val="EE8200"/>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54" d="100"/>
          <a:sy n="54" d="100"/>
        </p:scale>
        <p:origin x="1080" y="48"/>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presProps" Target="presProps.xml"/><Relationship Id="rId5" Type="http://schemas.openxmlformats.org/officeDocument/2006/relationships/slide" Target="slides/slide3.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EDD897F-2C5F-4EB5-9790-1D8CB7E2A27F}" type="datetimeFigureOut">
              <a:rPr lang="en-US" smtClean="0"/>
              <a:t>8/24/2023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55FD4F9-6095-4373-9DFC-865FF352BB81}" type="slidenum">
              <a:rPr lang="en-US" smtClean="0"/>
              <a:t>‹#›</a:t>
            </a:fld>
            <a:endParaRPr lang="en-US"/>
          </a:p>
        </p:txBody>
      </p:sp>
    </p:spTree>
    <p:extLst>
      <p:ext uri="{BB962C8B-B14F-4D97-AF65-F5344CB8AC3E}">
        <p14:creationId xmlns:p14="http://schemas.microsoft.com/office/powerpoint/2010/main" val="234730512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255FD4F9-6095-4373-9DFC-865FF352BB81}" type="slidenum">
              <a:rPr lang="en-US" smtClean="0"/>
              <a:t>1</a:t>
            </a:fld>
            <a:endParaRPr lang="en-US"/>
          </a:p>
        </p:txBody>
      </p:sp>
    </p:spTree>
    <p:extLst>
      <p:ext uri="{BB962C8B-B14F-4D97-AF65-F5344CB8AC3E}">
        <p14:creationId xmlns:p14="http://schemas.microsoft.com/office/powerpoint/2010/main" val="2360293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3</a:t>
            </a:fld>
            <a:endParaRPr lang="en-US"/>
          </a:p>
        </p:txBody>
      </p:sp>
    </p:spTree>
    <p:extLst>
      <p:ext uri="{BB962C8B-B14F-4D97-AF65-F5344CB8AC3E}">
        <p14:creationId xmlns:p14="http://schemas.microsoft.com/office/powerpoint/2010/main" val="3226321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39</a:t>
            </a:fld>
            <a:endParaRPr lang="en-US"/>
          </a:p>
        </p:txBody>
      </p:sp>
    </p:spTree>
    <p:extLst>
      <p:ext uri="{BB962C8B-B14F-4D97-AF65-F5344CB8AC3E}">
        <p14:creationId xmlns:p14="http://schemas.microsoft.com/office/powerpoint/2010/main" val="310702007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40</a:t>
            </a:fld>
            <a:endParaRPr lang="en-US"/>
          </a:p>
        </p:txBody>
      </p:sp>
    </p:spTree>
    <p:extLst>
      <p:ext uri="{BB962C8B-B14F-4D97-AF65-F5344CB8AC3E}">
        <p14:creationId xmlns:p14="http://schemas.microsoft.com/office/powerpoint/2010/main" val="15155595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41</a:t>
            </a:fld>
            <a:endParaRPr lang="en-US"/>
          </a:p>
        </p:txBody>
      </p:sp>
    </p:spTree>
    <p:extLst>
      <p:ext uri="{BB962C8B-B14F-4D97-AF65-F5344CB8AC3E}">
        <p14:creationId xmlns:p14="http://schemas.microsoft.com/office/powerpoint/2010/main" val="336427951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42</a:t>
            </a:fld>
            <a:endParaRPr lang="en-US"/>
          </a:p>
        </p:txBody>
      </p:sp>
    </p:spTree>
    <p:extLst>
      <p:ext uri="{BB962C8B-B14F-4D97-AF65-F5344CB8AC3E}">
        <p14:creationId xmlns:p14="http://schemas.microsoft.com/office/powerpoint/2010/main" val="90553802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43</a:t>
            </a:fld>
            <a:endParaRPr lang="en-US"/>
          </a:p>
        </p:txBody>
      </p:sp>
    </p:spTree>
    <p:extLst>
      <p:ext uri="{BB962C8B-B14F-4D97-AF65-F5344CB8AC3E}">
        <p14:creationId xmlns:p14="http://schemas.microsoft.com/office/powerpoint/2010/main" val="39213872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44</a:t>
            </a:fld>
            <a:endParaRPr lang="en-US"/>
          </a:p>
        </p:txBody>
      </p:sp>
    </p:spTree>
    <p:extLst>
      <p:ext uri="{BB962C8B-B14F-4D97-AF65-F5344CB8AC3E}">
        <p14:creationId xmlns:p14="http://schemas.microsoft.com/office/powerpoint/2010/main" val="30750869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45</a:t>
            </a:fld>
            <a:endParaRPr lang="en-US"/>
          </a:p>
        </p:txBody>
      </p:sp>
    </p:spTree>
    <p:extLst>
      <p:ext uri="{BB962C8B-B14F-4D97-AF65-F5344CB8AC3E}">
        <p14:creationId xmlns:p14="http://schemas.microsoft.com/office/powerpoint/2010/main" val="12772744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46</a:t>
            </a:fld>
            <a:endParaRPr lang="en-US"/>
          </a:p>
        </p:txBody>
      </p:sp>
    </p:spTree>
    <p:extLst>
      <p:ext uri="{BB962C8B-B14F-4D97-AF65-F5344CB8AC3E}">
        <p14:creationId xmlns:p14="http://schemas.microsoft.com/office/powerpoint/2010/main" val="272397055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8/24/2023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8/24/2023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8/24/2023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8/24/2023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8/24/2023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8/24/2023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8/24/2023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8/24/2023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8/24/2023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8/24/2023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8/24/2023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reserve="1">
  <p:cSld name="Blank">
    <p:spTree>
      <p:nvGrpSpPr>
        <p:cNvPr id="1" name=""/>
        <p:cNvGrpSpPr/>
        <p:nvPr/>
      </p:nvGrpSpPr>
      <p:grpSpPr>
        <a:xfrm>
          <a:off x="0" y="0"/>
          <a:ext cx="0" cy="0"/>
          <a:chOff x="0" y="0"/>
          <a:chExt cx="0" cy="0"/>
        </a:xfrm>
      </p:grpSpPr>
      <p:sp>
        <p:nvSpPr>
          <p:cNvPr id="2" name="Holder 2"/>
          <p:cNvSpPr>
            <a:spLocks noGrp="1"/>
          </p:cNvSpPr>
          <p:nvPr>
            <p:ph type="ftr" sz="quarter" idx="5"/>
          </p:nvPr>
        </p:nvSpPr>
        <p:spPr/>
        <p:txBody>
          <a:bodyPr lIns="0" tIns="0" rIns="0" bIns="0"/>
          <a:lstStyle>
            <a:lvl1pPr>
              <a:defRPr sz="682" b="0" i="0">
                <a:solidFill>
                  <a:schemeClr val="tx1"/>
                </a:solidFill>
                <a:latin typeface="Franklin Gothic Book"/>
                <a:cs typeface="Franklin Gothic Book"/>
              </a:defRPr>
            </a:lvl1pPr>
          </a:lstStyle>
          <a:p>
            <a:pPr marL="8659">
              <a:lnSpc>
                <a:spcPct val="100000"/>
              </a:lnSpc>
              <a:spcBef>
                <a:spcPts val="7"/>
              </a:spcBef>
            </a:pPr>
            <a:r>
              <a:rPr spc="-3" dirty="0"/>
              <a:t>Adapted</a:t>
            </a:r>
            <a:r>
              <a:rPr spc="3" dirty="0"/>
              <a:t> </a:t>
            </a:r>
            <a:r>
              <a:rPr spc="-3" dirty="0"/>
              <a:t>from</a:t>
            </a:r>
            <a:r>
              <a:rPr spc="7" dirty="0"/>
              <a:t> </a:t>
            </a:r>
            <a:r>
              <a:rPr spc="-3" dirty="0"/>
              <a:t>Leadership</a:t>
            </a:r>
            <a:r>
              <a:rPr dirty="0"/>
              <a:t> </a:t>
            </a:r>
            <a:r>
              <a:rPr spc="-3" dirty="0"/>
              <a:t>Paradigms,</a:t>
            </a:r>
            <a:r>
              <a:rPr spc="3" dirty="0"/>
              <a:t> </a:t>
            </a:r>
            <a:r>
              <a:rPr spc="-3" dirty="0"/>
              <a:t>Inc.</a:t>
            </a:r>
            <a:r>
              <a:rPr spc="17" dirty="0"/>
              <a:t> </a:t>
            </a:r>
            <a:r>
              <a:rPr spc="-3" dirty="0"/>
              <a:t>by</a:t>
            </a:r>
            <a:r>
              <a:rPr dirty="0"/>
              <a:t> </a:t>
            </a:r>
            <a:r>
              <a:rPr spc="-3" dirty="0"/>
              <a:t>M.</a:t>
            </a:r>
            <a:r>
              <a:rPr spc="3" dirty="0"/>
              <a:t> </a:t>
            </a:r>
            <a:r>
              <a:rPr spc="-3" dirty="0"/>
              <a:t>Matthews,</a:t>
            </a:r>
            <a:r>
              <a:rPr spc="3" dirty="0"/>
              <a:t> </a:t>
            </a:r>
            <a:r>
              <a:rPr spc="-7" dirty="0"/>
              <a:t>PhD</a:t>
            </a:r>
          </a:p>
        </p:txBody>
      </p:sp>
      <p:sp>
        <p:nvSpPr>
          <p:cNvPr id="3" name="Holder 3"/>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8/24/2023</a:t>
            </a:fld>
            <a:endParaRPr lang="en-US"/>
          </a:p>
        </p:txBody>
      </p:sp>
      <p:sp>
        <p:nvSpPr>
          <p:cNvPr id="4" name="Holder 4"/>
          <p:cNvSpPr>
            <a:spLocks noGrp="1"/>
          </p:cNvSpPr>
          <p:nvPr>
            <p:ph type="sldNum" sz="quarter" idx="7"/>
          </p:nvPr>
        </p:nvSpPr>
        <p:spPr/>
        <p:txBody>
          <a:bodyPr lIns="0" tIns="0" rIns="0" bIns="0"/>
          <a:lstStyle>
            <a:lvl1pPr>
              <a:defRPr sz="818" b="0" i="0">
                <a:solidFill>
                  <a:schemeClr val="tx1"/>
                </a:solidFill>
                <a:latin typeface="Times New Roman"/>
                <a:cs typeface="Times New Roman"/>
              </a:defRPr>
            </a:lvl1pPr>
          </a:lstStyle>
          <a:p>
            <a:pPr marL="25977">
              <a:lnSpc>
                <a:spcPts val="961"/>
              </a:lnSpc>
            </a:pPr>
            <a:fld id="{81D60167-4931-47E6-BA6A-407CBD079E47}" type="slidenum">
              <a:rPr dirty="0"/>
              <a:pPr marL="25977">
                <a:lnSpc>
                  <a:spcPts val="961"/>
                </a:lnSpc>
              </a:pPr>
              <a:t>‹#›</a:t>
            </a:fld>
            <a:endParaRPr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8/24/2023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older 2"/>
          <p:cNvSpPr>
            <a:spLocks noGrp="1"/>
          </p:cNvSpPr>
          <p:nvPr>
            <p:ph type="title"/>
          </p:nvPr>
        </p:nvSpPr>
        <p:spPr>
          <a:xfrm>
            <a:off x="609600" y="274320"/>
            <a:ext cx="10972800" cy="1097280"/>
          </a:xfrm>
          <a:prstGeom prst="rect">
            <a:avLst/>
          </a:prstGeom>
        </p:spPr>
        <p:txBody>
          <a:bodyPr wrap="square" lIns="0" tIns="0" rIns="0" bIns="0">
            <a:spAutoFit/>
          </a:bodyPr>
          <a:lstStyle>
            <a:lvl1pPr>
              <a:defRPr/>
            </a:lvl1pPr>
          </a:lstStyle>
          <a:p>
            <a:endParaRPr/>
          </a:p>
        </p:txBody>
      </p:sp>
      <p:sp>
        <p:nvSpPr>
          <p:cNvPr id="3" name="Holder 3"/>
          <p:cNvSpPr>
            <a:spLocks noGrp="1"/>
          </p:cNvSpPr>
          <p:nvPr>
            <p:ph type="body" idx="1"/>
          </p:nvPr>
        </p:nvSpPr>
        <p:spPr>
          <a:xfrm>
            <a:off x="609600" y="1577340"/>
            <a:ext cx="10972800" cy="4526280"/>
          </a:xfrm>
          <a:prstGeom prst="rect">
            <a:avLst/>
          </a:prstGeom>
        </p:spPr>
        <p:txBody>
          <a:bodyPr wrap="square" lIns="0" tIns="0" rIns="0" bIns="0">
            <a:spAutoFit/>
          </a:bodyPr>
          <a:lstStyle>
            <a:lvl1pPr>
              <a:defRPr/>
            </a:lvl1pPr>
          </a:lstStyle>
          <a:p>
            <a:endParaRPr/>
          </a:p>
        </p:txBody>
      </p:sp>
      <p:sp>
        <p:nvSpPr>
          <p:cNvPr id="4" name="Holder 4"/>
          <p:cNvSpPr>
            <a:spLocks noGrp="1"/>
          </p:cNvSpPr>
          <p:nvPr>
            <p:ph type="ftr" sz="quarter" idx="5"/>
          </p:nvPr>
        </p:nvSpPr>
        <p:spPr>
          <a:xfrm>
            <a:off x="1414909" y="6440698"/>
            <a:ext cx="5328024" cy="104965"/>
          </a:xfrm>
          <a:prstGeom prst="rect">
            <a:avLst/>
          </a:prstGeom>
        </p:spPr>
        <p:txBody>
          <a:bodyPr wrap="square" lIns="0" tIns="0" rIns="0" bIns="0">
            <a:spAutoFit/>
          </a:bodyPr>
          <a:lstStyle>
            <a:lvl1pPr>
              <a:defRPr sz="682" b="0" i="0">
                <a:solidFill>
                  <a:schemeClr val="tx1"/>
                </a:solidFill>
                <a:latin typeface="Franklin Gothic Book"/>
                <a:cs typeface="Franklin Gothic Book"/>
              </a:defRPr>
            </a:lvl1pPr>
          </a:lstStyle>
          <a:p>
            <a:pPr marL="8659">
              <a:lnSpc>
                <a:spcPct val="100000"/>
              </a:lnSpc>
              <a:spcBef>
                <a:spcPts val="7"/>
              </a:spcBef>
            </a:pPr>
            <a:r>
              <a:rPr spc="-3" dirty="0"/>
              <a:t>Adapted</a:t>
            </a:r>
            <a:r>
              <a:rPr spc="3" dirty="0"/>
              <a:t> </a:t>
            </a:r>
            <a:r>
              <a:rPr spc="-3" dirty="0"/>
              <a:t>from</a:t>
            </a:r>
            <a:r>
              <a:rPr spc="7" dirty="0"/>
              <a:t> </a:t>
            </a:r>
            <a:r>
              <a:rPr spc="-3" dirty="0"/>
              <a:t>Leadership</a:t>
            </a:r>
            <a:r>
              <a:rPr dirty="0"/>
              <a:t> </a:t>
            </a:r>
            <a:r>
              <a:rPr spc="-3" dirty="0"/>
              <a:t>Paradigms,</a:t>
            </a:r>
            <a:r>
              <a:rPr spc="3" dirty="0"/>
              <a:t> </a:t>
            </a:r>
            <a:r>
              <a:rPr spc="-3" dirty="0"/>
              <a:t>Inc.</a:t>
            </a:r>
            <a:r>
              <a:rPr spc="17" dirty="0"/>
              <a:t> </a:t>
            </a:r>
            <a:r>
              <a:rPr spc="-3" dirty="0"/>
              <a:t>by</a:t>
            </a:r>
            <a:r>
              <a:rPr dirty="0"/>
              <a:t> </a:t>
            </a:r>
            <a:r>
              <a:rPr spc="-3" dirty="0"/>
              <a:t>M.</a:t>
            </a:r>
            <a:r>
              <a:rPr spc="3" dirty="0"/>
              <a:t> </a:t>
            </a:r>
            <a:r>
              <a:rPr spc="-3" dirty="0"/>
              <a:t>Matthews,</a:t>
            </a:r>
            <a:r>
              <a:rPr spc="3" dirty="0"/>
              <a:t> </a:t>
            </a:r>
            <a:r>
              <a:rPr spc="-7" dirty="0"/>
              <a:t>PhD</a:t>
            </a:r>
          </a:p>
        </p:txBody>
      </p:sp>
      <p:sp>
        <p:nvSpPr>
          <p:cNvPr id="5" name="Holder 5"/>
          <p:cNvSpPr>
            <a:spLocks noGrp="1"/>
          </p:cNvSpPr>
          <p:nvPr>
            <p:ph type="dt" sz="half" idx="6"/>
          </p:nvPr>
        </p:nvSpPr>
        <p:spPr>
          <a:xfrm>
            <a:off x="609600" y="6377940"/>
            <a:ext cx="2804160" cy="276999"/>
          </a:xfrm>
          <a:prstGeom prst="rect">
            <a:avLst/>
          </a:prstGeom>
        </p:spPr>
        <p:txBody>
          <a:bodyPr wrap="square" lIns="0" tIns="0" rIns="0" bIns="0">
            <a:spAutoFit/>
          </a:bodyPr>
          <a:lstStyle>
            <a:lvl1pPr algn="l">
              <a:defRPr>
                <a:solidFill>
                  <a:schemeClr val="tx1">
                    <a:tint val="75000"/>
                  </a:schemeClr>
                </a:solidFill>
              </a:defRPr>
            </a:lvl1pPr>
          </a:lstStyle>
          <a:p>
            <a:fld id="{1D8BD707-D9CF-40AE-B4C6-C98DA3205C09}" type="datetimeFigureOut">
              <a:rPr lang="en-US"/>
              <a:t>8/24/2023</a:t>
            </a:fld>
            <a:endParaRPr lang="en-US"/>
          </a:p>
        </p:txBody>
      </p:sp>
      <p:sp>
        <p:nvSpPr>
          <p:cNvPr id="6" name="Holder 6"/>
          <p:cNvSpPr>
            <a:spLocks noGrp="1"/>
          </p:cNvSpPr>
          <p:nvPr>
            <p:ph type="sldNum" sz="quarter" idx="7"/>
          </p:nvPr>
        </p:nvSpPr>
        <p:spPr>
          <a:xfrm>
            <a:off x="10580344" y="6444811"/>
            <a:ext cx="258980" cy="120739"/>
          </a:xfrm>
          <a:prstGeom prst="rect">
            <a:avLst/>
          </a:prstGeom>
        </p:spPr>
        <p:txBody>
          <a:bodyPr wrap="square" lIns="0" tIns="0" rIns="0" bIns="0">
            <a:spAutoFit/>
          </a:bodyPr>
          <a:lstStyle>
            <a:lvl1pPr>
              <a:defRPr sz="818" b="0" i="0">
                <a:solidFill>
                  <a:schemeClr val="tx1"/>
                </a:solidFill>
                <a:latin typeface="Times New Roman"/>
                <a:cs typeface="Times New Roman"/>
              </a:defRPr>
            </a:lvl1pPr>
          </a:lstStyle>
          <a:p>
            <a:pPr marL="25977">
              <a:lnSpc>
                <a:spcPts val="961"/>
              </a:lnSpc>
            </a:pPr>
            <a:fld id="{81D60167-4931-47E6-BA6A-407CBD079E47}" type="slidenum">
              <a:rPr dirty="0"/>
              <a:pPr marL="25977">
                <a:lnSpc>
                  <a:spcPts val="961"/>
                </a:lnSpc>
              </a:pPr>
              <a:t>‹#›</a:t>
            </a:fld>
            <a:endParaRPr dirty="0"/>
          </a:p>
        </p:txBody>
      </p:sp>
    </p:spTree>
  </p:cSld>
  <p:clrMap bg1="lt1" tx1="dk1" bg2="lt2" tx2="dk2" accent1="accent1" accent2="accent2" accent3="accent3" accent4="accent4" accent5="accent5" accent6="accent6" hlink="hlink" folHlink="folHlink"/>
  <p:sldLayoutIdLst>
    <p:sldLayoutId id="2147483665" r:id="rId1"/>
  </p:sldLayoutIdLst>
  <p:txStyles>
    <p:titleStyle>
      <a:lvl1pPr>
        <a:defRPr>
          <a:latin typeface="+mj-lt"/>
          <a:ea typeface="+mj-ea"/>
          <a:cs typeface="+mj-cs"/>
        </a:defRPr>
      </a:lvl1pPr>
    </p:titleStyle>
    <p:body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bodyStyle>
    <p:other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7" Type="http://schemas.openxmlformats.org/officeDocument/2006/relationships/image" Target="../media/image5.emf"/><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emf"/><Relationship Id="rId5" Type="http://schemas.openxmlformats.org/officeDocument/2006/relationships/image" Target="../media/image3.png"/><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hyperlink" Target="https://www.linkedin.com/learning/subscription/topics?src=go-pa&amp;trk=sem-ga_campid.11707274773_asid.113135632505_crid.482281950913_kw.linkedin%20learning_d.c_tid.kwd-310582843911_n.g_mt.e_geo.1005394&amp;mcid=6841876146393514213&amp;cid=&amp;gclid=Cj0KCQjw8qmhBhClARIsANAtbofXDezHx-8HaEkToBU_Y3qv3j97i7gLgr09oU-LF7w6atFe9E4j9SMaAihvEALw_wcB&amp;gclsrc=aw.ds" TargetMode="External"/><Relationship Id="rId2" Type="http://schemas.openxmlformats.org/officeDocument/2006/relationships/image" Target="../media/image8.jpeg"/><Relationship Id="rId1" Type="http://schemas.openxmlformats.org/officeDocument/2006/relationships/slideLayout" Target="../slideLayouts/slideLayout7.xml"/><Relationship Id="rId6" Type="http://schemas.openxmlformats.org/officeDocument/2006/relationships/hyperlink" Target="https://learndigital.withgoogle.com/maharatgoogle/courses" TargetMode="External"/><Relationship Id="rId5" Type="http://schemas.openxmlformats.org/officeDocument/2006/relationships/hyperlink" Target="https://grow.google/intl/mena/" TargetMode="External"/><Relationship Id="rId4" Type="http://schemas.openxmlformats.org/officeDocument/2006/relationships/image" Target="../media/image9.gif"/></Relationships>
</file>

<file path=ppt/slides/_rels/slide7.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7.png"/><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7.png"/><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7.png"/><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7.png"/><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7.png"/><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7.png"/><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7.png"/><Relationship Id="rId1" Type="http://schemas.openxmlformats.org/officeDocument/2006/relationships/slideLayout" Target="../slideLayouts/slideLayout7.xml"/><Relationship Id="rId4" Type="http://schemas.microsoft.com/office/2007/relationships/hdphoto" Target="../media/hdphoto1.wdp"/></Relationships>
</file>

<file path=ppt/slides/_rels/slide15.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6.emf"/></Relationships>
</file>

<file path=ppt/slides/_rels/slide16.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6.emf"/></Relationships>
</file>

<file path=ppt/slides/_rels/slide17.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6.emf"/></Relationships>
</file>

<file path=ppt/slides/_rels/slide18.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6.emf"/></Relationships>
</file>

<file path=ppt/slides/_rels/slide19.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6.emf"/></Relationships>
</file>

<file path=ppt/slides/_rels/slide20.xml.rels><?xml version="1.0" encoding="UTF-8" standalone="yes"?>
<Relationships xmlns="http://schemas.openxmlformats.org/package/2006/relationships"><Relationship Id="rId3" Type="http://schemas.openxmlformats.org/officeDocument/2006/relationships/image" Target="../media/image14.gif"/><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6.emf"/></Relationships>
</file>

<file path=ppt/slides/_rels/slide22.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6.emf"/></Relationships>
</file>

<file path=ppt/slides/_rels/slide23.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6.emf"/></Relationships>
</file>

<file path=ppt/slides/_rels/slide24.xml.rels><?xml version="1.0" encoding="UTF-8" standalone="yes"?>
<Relationships xmlns="http://schemas.openxmlformats.org/package/2006/relationships"><Relationship Id="rId3" Type="http://schemas.openxmlformats.org/officeDocument/2006/relationships/image" Target="../media/image15.gif"/><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6.emf"/></Relationships>
</file>

<file path=ppt/slides/_rels/slide26.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6.emf"/></Relationships>
</file>

<file path=ppt/slides/_rels/slide27.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6.emf"/></Relationships>
</file>

<file path=ppt/slides/_rels/slide28.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6.emf"/></Relationships>
</file>

<file path=ppt/slides/_rels/slide29.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6.emf"/></Relationships>
</file>

<file path=ppt/slides/_rels/slide30.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6.emf"/></Relationships>
</file>

<file path=ppt/slides/_rels/slide31.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6.emf"/></Relationships>
</file>

<file path=ppt/slides/_rels/slide32.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6.emf"/></Relationships>
</file>

<file path=ppt/slides/_rels/slide33.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6.emf"/></Relationships>
</file>

<file path=ppt/slides/_rels/slide34.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6.emf"/></Relationships>
</file>

<file path=ppt/slides/_rels/slide35.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6.emf"/></Relationships>
</file>

<file path=ppt/slides/_rels/slide36.xml.rels><?xml version="1.0" encoding="UTF-8" standalone="yes"?>
<Relationships xmlns="http://schemas.openxmlformats.org/package/2006/relationships"><Relationship Id="rId3" Type="http://schemas.openxmlformats.org/officeDocument/2006/relationships/image" Target="../media/image16.gif"/><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6.emf"/></Relationships>
</file>

<file path=ppt/slides/_rels/slide38.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6.emf"/></Relationships>
</file>

<file path=ppt/slides/_rels/slide3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6.emf"/><Relationship Id="rId4" Type="http://schemas.openxmlformats.org/officeDocument/2006/relationships/image" Target="../media/image13.emf"/></Relationships>
</file>

<file path=ppt/slides/_rels/slide4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6.emf"/><Relationship Id="rId4" Type="http://schemas.openxmlformats.org/officeDocument/2006/relationships/image" Target="../media/image13.emf"/></Relationships>
</file>

<file path=ppt/slides/_rels/slide4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6.emf"/><Relationship Id="rId4" Type="http://schemas.openxmlformats.org/officeDocument/2006/relationships/image" Target="../media/image13.emf"/></Relationships>
</file>

<file path=ppt/slides/_rels/slide4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6.emf"/><Relationship Id="rId4" Type="http://schemas.openxmlformats.org/officeDocument/2006/relationships/image" Target="../media/image13.emf"/></Relationships>
</file>

<file path=ppt/slides/_rels/slide4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6.emf"/><Relationship Id="rId4" Type="http://schemas.openxmlformats.org/officeDocument/2006/relationships/image" Target="../media/image13.emf"/></Relationships>
</file>

<file path=ppt/slides/_rels/slide4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6.emf"/><Relationship Id="rId4" Type="http://schemas.openxmlformats.org/officeDocument/2006/relationships/image" Target="../media/image13.emf"/></Relationships>
</file>

<file path=ppt/slides/_rels/slide4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6.emf"/><Relationship Id="rId4" Type="http://schemas.openxmlformats.org/officeDocument/2006/relationships/image" Target="../media/image13.emf"/></Relationships>
</file>

<file path=ppt/slides/_rels/slide4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6.emf"/><Relationship Id="rId4" Type="http://schemas.openxmlformats.org/officeDocument/2006/relationships/image" Target="../media/image13.emf"/></Relationships>
</file>

<file path=ppt/slides/_rels/slide47.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7.xml"/><Relationship Id="rId4" Type="http://schemas.openxmlformats.org/officeDocument/2006/relationships/image" Target="../media/image11.emf"/></Relationships>
</file>

<file path=ppt/slides/_rels/slide4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7.emf"/><Relationship Id="rId1" Type="http://schemas.openxmlformats.org/officeDocument/2006/relationships/slideLayout" Target="../slideLayouts/slideLayout7.xml"/><Relationship Id="rId5" Type="http://schemas.openxmlformats.org/officeDocument/2006/relationships/image" Target="../media/image6.emf"/><Relationship Id="rId4" Type="http://schemas.openxmlformats.org/officeDocument/2006/relationships/image" Target="../media/image13.emf"/></Relationships>
</file>

<file path=ppt/slides/_rels/slide4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7.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3"/>
          <a:stretch>
            <a:fillRect/>
          </a:stretch>
        </p:blipFill>
        <p:spPr>
          <a:xfrm>
            <a:off x="-71964" y="-117903"/>
            <a:ext cx="12335929" cy="7093806"/>
          </a:xfrm>
          <a:prstGeom prst="rect">
            <a:avLst/>
          </a:prstGeom>
        </p:spPr>
      </p:pic>
      <p:sp>
        <p:nvSpPr>
          <p:cNvPr id="11" name="Rectangle 10"/>
          <p:cNvSpPr/>
          <p:nvPr/>
        </p:nvSpPr>
        <p:spPr>
          <a:xfrm rot="10800000">
            <a:off x="-450735" y="-101603"/>
            <a:ext cx="12350045" cy="7044267"/>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4"/>
          <a:srcRect l="984" r="914" b="11911"/>
          <a:stretch/>
        </p:blipFill>
        <p:spPr>
          <a:xfrm rot="10800000" flipH="1">
            <a:off x="-81742" y="-101602"/>
            <a:ext cx="12355484" cy="2722881"/>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0762" y="308506"/>
            <a:ext cx="1699476" cy="1524000"/>
          </a:xfrm>
          <a:prstGeom prst="rect">
            <a:avLst/>
          </a:prstGeom>
        </p:spPr>
      </p:pic>
      <p:pic>
        <p:nvPicPr>
          <p:cNvPr id="12" name="Picture 11"/>
          <p:cNvPicPr>
            <a:picLocks noChangeAspect="1"/>
          </p:cNvPicPr>
          <p:nvPr/>
        </p:nvPicPr>
        <p:blipFill>
          <a:blip r:embed="rId6"/>
          <a:stretch>
            <a:fillRect/>
          </a:stretch>
        </p:blipFill>
        <p:spPr>
          <a:xfrm>
            <a:off x="-112889" y="4288121"/>
            <a:ext cx="6714451" cy="1972334"/>
          </a:xfrm>
          <a:prstGeom prst="rect">
            <a:avLst/>
          </a:prstGeom>
        </p:spPr>
      </p:pic>
      <p:pic>
        <p:nvPicPr>
          <p:cNvPr id="13" name="Picture 12"/>
          <p:cNvPicPr>
            <a:picLocks noChangeAspect="1"/>
          </p:cNvPicPr>
          <p:nvPr/>
        </p:nvPicPr>
        <p:blipFill>
          <a:blip r:embed="rId7"/>
          <a:stretch>
            <a:fillRect/>
          </a:stretch>
        </p:blipFill>
        <p:spPr>
          <a:xfrm>
            <a:off x="7109562" y="4708455"/>
            <a:ext cx="5882401" cy="1034667"/>
          </a:xfrm>
          <a:prstGeom prst="rect">
            <a:avLst/>
          </a:prstGeom>
        </p:spPr>
      </p:pic>
      <p:sp>
        <p:nvSpPr>
          <p:cNvPr id="14" name="TextBox 13"/>
          <p:cNvSpPr txBox="1"/>
          <p:nvPr/>
        </p:nvSpPr>
        <p:spPr>
          <a:xfrm>
            <a:off x="474133" y="4581790"/>
            <a:ext cx="4603568"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Digital Media Leadership</a:t>
            </a:r>
          </a:p>
          <a:p>
            <a:r>
              <a:rPr lang="en-US" sz="2800" dirty="0">
                <a:solidFill>
                  <a:srgbClr val="24A9E1"/>
                </a:solidFill>
                <a:latin typeface="Tajawal Medium" panose="00000600000000000000" pitchFamily="2" charset="-78"/>
                <a:cs typeface="Tajawal Medium" panose="00000600000000000000" pitchFamily="2" charset="-78"/>
              </a:rPr>
              <a:t>Prepared by Dr. Doaa Rady</a:t>
            </a:r>
          </a:p>
          <a:p>
            <a:r>
              <a:rPr lang="en-US" sz="2800" dirty="0">
                <a:solidFill>
                  <a:srgbClr val="FF9518"/>
                </a:solidFill>
                <a:latin typeface="Tajawal Medium" panose="00000600000000000000" pitchFamily="2" charset="-78"/>
                <a:cs typeface="Tajawal Medium" panose="00000600000000000000" pitchFamily="2" charset="-78"/>
              </a:rPr>
              <a:t>W11 Lecture </a:t>
            </a:r>
          </a:p>
        </p:txBody>
      </p:sp>
      <p:sp>
        <p:nvSpPr>
          <p:cNvPr id="16" name="TextBox 15"/>
          <p:cNvSpPr txBox="1"/>
          <p:nvPr/>
        </p:nvSpPr>
        <p:spPr>
          <a:xfrm>
            <a:off x="7671495" y="4742321"/>
            <a:ext cx="3863558"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DGM 726</a:t>
            </a:r>
            <a:endParaRPr lang="ar-EG" sz="2800" dirty="0">
              <a:solidFill>
                <a:schemeClr val="bg1"/>
              </a:solidFill>
              <a:latin typeface="Tajawal Medium" panose="00000600000000000000" pitchFamily="2" charset="-78"/>
              <a:cs typeface="Tajawal Medium" panose="00000600000000000000" pitchFamily="2" charset="-78"/>
            </a:endParaRPr>
          </a:p>
          <a:p>
            <a:r>
              <a:rPr lang="en-US" sz="2800" dirty="0">
                <a:solidFill>
                  <a:schemeClr val="bg1"/>
                </a:solidFill>
                <a:latin typeface="Tajawal Medium" panose="00000600000000000000" pitchFamily="2" charset="-78"/>
                <a:cs typeface="Tajawal Medium" panose="00000600000000000000" pitchFamily="2" charset="-78"/>
              </a:rPr>
              <a:t>Master of Digital Media</a:t>
            </a:r>
            <a:endParaRPr lang="ar-EG" sz="2800"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25301808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Freeform: Shape 18">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Rectangle 20">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a:blip r:embed="rId2"/>
          <a:stretch>
            <a:fillRect/>
          </a:stretch>
        </p:blipFill>
        <p:spPr>
          <a:xfrm>
            <a:off x="4177716" y="208296"/>
            <a:ext cx="574097" cy="6501262"/>
          </a:xfrm>
          <a:prstGeom prst="rect">
            <a:avLst/>
          </a:prstGeom>
        </p:spPr>
      </p:pic>
      <p:pic>
        <p:nvPicPr>
          <p:cNvPr id="5" name="Picture 4"/>
          <p:cNvPicPr>
            <a:picLocks noChangeAspect="1"/>
          </p:cNvPicPr>
          <p:nvPr/>
        </p:nvPicPr>
        <p:blipFill>
          <a:blip r:embed="rId2"/>
          <a:stretch>
            <a:fillRect/>
          </a:stretch>
        </p:blipFill>
        <p:spPr>
          <a:xfrm>
            <a:off x="11565526" y="3620573"/>
            <a:ext cx="221078" cy="2503561"/>
          </a:xfrm>
          <a:prstGeom prst="rect">
            <a:avLst/>
          </a:prstGeom>
        </p:spPr>
      </p:pic>
      <p:sp>
        <p:nvSpPr>
          <p:cNvPr id="10" name="TextBox 9">
            <a:extLst>
              <a:ext uri="{FF2B5EF4-FFF2-40B4-BE49-F238E27FC236}">
                <a16:creationId xmlns:a16="http://schemas.microsoft.com/office/drawing/2014/main" id="{6FA94F26-BD57-1027-1019-1782CF6FD5A3}"/>
              </a:ext>
            </a:extLst>
          </p:cNvPr>
          <p:cNvSpPr txBox="1"/>
          <p:nvPr/>
        </p:nvSpPr>
        <p:spPr>
          <a:xfrm>
            <a:off x="318086" y="3093289"/>
            <a:ext cx="360066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W11 Lecture outline</a:t>
            </a:r>
          </a:p>
        </p:txBody>
      </p:sp>
      <p:pic>
        <p:nvPicPr>
          <p:cNvPr id="7" name="Picture 6">
            <a:extLst>
              <a:ext uri="{FF2B5EF4-FFF2-40B4-BE49-F238E27FC236}">
                <a16:creationId xmlns:a16="http://schemas.microsoft.com/office/drawing/2014/main" id="{EE5C0217-4310-0F46-C1B9-C6212F691A6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
        <p:nvSpPr>
          <p:cNvPr id="2" name="TextBox 1">
            <a:extLst>
              <a:ext uri="{FF2B5EF4-FFF2-40B4-BE49-F238E27FC236}">
                <a16:creationId xmlns:a16="http://schemas.microsoft.com/office/drawing/2014/main" id="{6A432C2D-778F-0F72-14B8-F5DE34A69602}"/>
              </a:ext>
            </a:extLst>
          </p:cNvPr>
          <p:cNvSpPr txBox="1"/>
          <p:nvPr/>
        </p:nvSpPr>
        <p:spPr>
          <a:xfrm>
            <a:off x="4828482" y="171944"/>
            <a:ext cx="6660374" cy="6365910"/>
          </a:xfrm>
          <a:prstGeom prst="rect">
            <a:avLst/>
          </a:prstGeom>
          <a:noFill/>
        </p:spPr>
        <p:txBody>
          <a:bodyPr wrap="square" rtlCol="0">
            <a:spAutoFit/>
          </a:bodyPr>
          <a:lstStyle/>
          <a:p>
            <a:pPr algn="just">
              <a:lnSpc>
                <a:spcPct val="200000"/>
              </a:lnSpc>
            </a:pPr>
            <a:r>
              <a:rPr lang="en-US" sz="2000" b="1" u="sng" dirty="0">
                <a:solidFill>
                  <a:srgbClr val="FF8C01"/>
                </a:solidFill>
                <a:latin typeface="Tajawal ExtraBold" panose="00000800000000000000" pitchFamily="2" charset="-78"/>
                <a:cs typeface="Tajawal ExtraBold" panose="00000800000000000000" pitchFamily="2" charset="-78"/>
              </a:rPr>
              <a:t>Last Lecture, we leaned about </a:t>
            </a:r>
          </a:p>
          <a:p>
            <a:pPr marL="463550" lvl="1" indent="-3429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Digital Media and Social Media</a:t>
            </a:r>
          </a:p>
          <a:p>
            <a:pPr marL="920750" lvl="2" indent="-3429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Digital Media Ethics</a:t>
            </a:r>
          </a:p>
          <a:p>
            <a:pPr marL="463550" lvl="1" indent="-3429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Leaders and Social Media</a:t>
            </a:r>
          </a:p>
          <a:p>
            <a:pPr marL="920750" lvl="2" indent="-3429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The six dimensions of social-media-literate leadership</a:t>
            </a:r>
          </a:p>
          <a:p>
            <a:pPr marL="1377950" lvl="3" indent="-342900" algn="just">
              <a:lnSpc>
                <a:spcPts val="2800"/>
              </a:lnSpc>
              <a:buFont typeface="Wingdings" panose="05000000000000000000" pitchFamily="2" charset="2"/>
              <a:buChar char="q"/>
            </a:pPr>
            <a:r>
              <a:rPr lang="en-US" b="1" dirty="0">
                <a:solidFill>
                  <a:srgbClr val="0A1F61"/>
                </a:solidFill>
                <a:latin typeface="Tajawal ExtraBold" panose="00000800000000000000" pitchFamily="2" charset="-78"/>
                <a:cs typeface="Tajawal ExtraBold" panose="00000800000000000000" pitchFamily="2" charset="-78"/>
              </a:rPr>
              <a:t>The leader as producer</a:t>
            </a:r>
          </a:p>
          <a:p>
            <a:pPr marL="1377950" lvl="3" indent="-342900" algn="just">
              <a:lnSpc>
                <a:spcPts val="2800"/>
              </a:lnSpc>
              <a:buFont typeface="Wingdings" panose="05000000000000000000" pitchFamily="2" charset="2"/>
              <a:buChar char="q"/>
            </a:pPr>
            <a:r>
              <a:rPr lang="en-US" b="1" dirty="0">
                <a:solidFill>
                  <a:srgbClr val="0A1F61"/>
                </a:solidFill>
                <a:latin typeface="Tajawal ExtraBold" panose="00000800000000000000" pitchFamily="2" charset="-78"/>
                <a:cs typeface="Tajawal ExtraBold" panose="00000800000000000000" pitchFamily="2" charset="-78"/>
              </a:rPr>
              <a:t>The leader as distributor</a:t>
            </a:r>
          </a:p>
          <a:p>
            <a:pPr marL="1377950" lvl="3" indent="-342900" algn="just">
              <a:lnSpc>
                <a:spcPts val="2800"/>
              </a:lnSpc>
              <a:buFont typeface="Wingdings" panose="05000000000000000000" pitchFamily="2" charset="2"/>
              <a:buChar char="q"/>
            </a:pPr>
            <a:r>
              <a:rPr lang="en-US" b="1" dirty="0">
                <a:solidFill>
                  <a:srgbClr val="0A1F61"/>
                </a:solidFill>
                <a:latin typeface="Tajawal ExtraBold" panose="00000800000000000000" pitchFamily="2" charset="-78"/>
                <a:cs typeface="Tajawal ExtraBold" panose="00000800000000000000" pitchFamily="2" charset="-78"/>
              </a:rPr>
              <a:t>The leader as recipient</a:t>
            </a:r>
          </a:p>
          <a:p>
            <a:pPr marL="1377950" lvl="3" indent="-342900" algn="just">
              <a:lnSpc>
                <a:spcPts val="2800"/>
              </a:lnSpc>
              <a:buFont typeface="Wingdings" panose="05000000000000000000" pitchFamily="2" charset="2"/>
              <a:buChar char="q"/>
            </a:pPr>
            <a:r>
              <a:rPr lang="en-US" b="1" dirty="0">
                <a:solidFill>
                  <a:srgbClr val="0A1F61"/>
                </a:solidFill>
                <a:latin typeface="Tajawal ExtraBold" panose="00000800000000000000" pitchFamily="2" charset="-78"/>
                <a:cs typeface="Tajawal ExtraBold" panose="00000800000000000000" pitchFamily="2" charset="-78"/>
              </a:rPr>
              <a:t>The leader as adviser and orchestrator</a:t>
            </a:r>
          </a:p>
          <a:p>
            <a:pPr marL="1377950" lvl="3" indent="-342900" algn="just">
              <a:lnSpc>
                <a:spcPts val="2800"/>
              </a:lnSpc>
              <a:buFont typeface="Wingdings" panose="05000000000000000000" pitchFamily="2" charset="2"/>
              <a:buChar char="q"/>
            </a:pPr>
            <a:r>
              <a:rPr lang="en-US" b="1" dirty="0">
                <a:solidFill>
                  <a:srgbClr val="0A1F61"/>
                </a:solidFill>
                <a:latin typeface="Tajawal ExtraBold" panose="00000800000000000000" pitchFamily="2" charset="-78"/>
                <a:cs typeface="Tajawal ExtraBold" panose="00000800000000000000" pitchFamily="2" charset="-78"/>
              </a:rPr>
              <a:t>The leader as architect</a:t>
            </a:r>
          </a:p>
          <a:p>
            <a:pPr marL="1377950" lvl="3" indent="-342900" algn="just">
              <a:lnSpc>
                <a:spcPts val="2800"/>
              </a:lnSpc>
              <a:buFont typeface="Wingdings" panose="05000000000000000000" pitchFamily="2" charset="2"/>
              <a:buChar char="q"/>
            </a:pPr>
            <a:r>
              <a:rPr lang="en-US" b="1" dirty="0">
                <a:solidFill>
                  <a:srgbClr val="0A1F61"/>
                </a:solidFill>
                <a:latin typeface="Tajawal ExtraBold" panose="00000800000000000000" pitchFamily="2" charset="-78"/>
                <a:cs typeface="Tajawal ExtraBold" panose="00000800000000000000" pitchFamily="2" charset="-78"/>
              </a:rPr>
              <a:t>The leader as analyst</a:t>
            </a:r>
            <a:endParaRPr lang="en-US" sz="2200" b="1" dirty="0">
              <a:solidFill>
                <a:srgbClr val="0A1F61"/>
              </a:solidFill>
              <a:latin typeface="Tajawal ExtraBold" panose="00000800000000000000" pitchFamily="2" charset="-78"/>
              <a:cs typeface="Tajawal ExtraBold" panose="00000800000000000000" pitchFamily="2" charset="-78"/>
            </a:endParaRPr>
          </a:p>
          <a:p>
            <a:pPr marL="463550" lvl="1" indent="-3429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Ethical leadership</a:t>
            </a:r>
          </a:p>
          <a:p>
            <a:pPr marL="920750" lvl="2" indent="-3429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Components of ethical leadership</a:t>
            </a:r>
          </a:p>
          <a:p>
            <a:pPr marL="920750" lvl="2" indent="-3429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Cross-Cultural Versus Diversity</a:t>
            </a:r>
          </a:p>
          <a:p>
            <a:pPr marL="511175" lvl="2" indent="-344488"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Innovation and Leadership in the Media Industry</a:t>
            </a:r>
          </a:p>
        </p:txBody>
      </p:sp>
    </p:spTree>
    <p:extLst>
      <p:ext uri="{BB962C8B-B14F-4D97-AF65-F5344CB8AC3E}">
        <p14:creationId xmlns:p14="http://schemas.microsoft.com/office/powerpoint/2010/main" val="38649682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Freeform: Shape 18">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Rectangle 20">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a:blip r:embed="rId3"/>
          <a:stretch>
            <a:fillRect/>
          </a:stretch>
        </p:blipFill>
        <p:spPr>
          <a:xfrm>
            <a:off x="4177716" y="208296"/>
            <a:ext cx="574097" cy="6501262"/>
          </a:xfrm>
          <a:prstGeom prst="rect">
            <a:avLst/>
          </a:prstGeom>
        </p:spPr>
      </p:pic>
      <p:pic>
        <p:nvPicPr>
          <p:cNvPr id="5" name="Picture 4"/>
          <p:cNvPicPr>
            <a:picLocks noChangeAspect="1"/>
          </p:cNvPicPr>
          <p:nvPr/>
        </p:nvPicPr>
        <p:blipFill>
          <a:blip r:embed="rId3"/>
          <a:stretch>
            <a:fillRect/>
          </a:stretch>
        </p:blipFill>
        <p:spPr>
          <a:xfrm>
            <a:off x="11565526" y="3620573"/>
            <a:ext cx="221078" cy="2503561"/>
          </a:xfrm>
          <a:prstGeom prst="rect">
            <a:avLst/>
          </a:prstGeom>
        </p:spPr>
      </p:pic>
      <p:sp>
        <p:nvSpPr>
          <p:cNvPr id="10" name="TextBox 9">
            <a:extLst>
              <a:ext uri="{FF2B5EF4-FFF2-40B4-BE49-F238E27FC236}">
                <a16:creationId xmlns:a16="http://schemas.microsoft.com/office/drawing/2014/main" id="{6FA94F26-BD57-1027-1019-1782CF6FD5A3}"/>
              </a:ext>
            </a:extLst>
          </p:cNvPr>
          <p:cNvSpPr txBox="1"/>
          <p:nvPr/>
        </p:nvSpPr>
        <p:spPr>
          <a:xfrm>
            <a:off x="318086" y="3093289"/>
            <a:ext cx="360066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W11 Lecture outline</a:t>
            </a:r>
          </a:p>
        </p:txBody>
      </p:sp>
      <p:sp>
        <p:nvSpPr>
          <p:cNvPr id="11" name="TextBox 10">
            <a:extLst>
              <a:ext uri="{FF2B5EF4-FFF2-40B4-BE49-F238E27FC236}">
                <a16:creationId xmlns:a16="http://schemas.microsoft.com/office/drawing/2014/main" id="{DC8778B0-6D9D-2657-EAE7-40EE4C886EE8}"/>
              </a:ext>
            </a:extLst>
          </p:cNvPr>
          <p:cNvSpPr txBox="1"/>
          <p:nvPr/>
        </p:nvSpPr>
        <p:spPr>
          <a:xfrm>
            <a:off x="4785689" y="826309"/>
            <a:ext cx="6698815" cy="4046044"/>
          </a:xfrm>
          <a:prstGeom prst="rect">
            <a:avLst/>
          </a:prstGeom>
          <a:noFill/>
        </p:spPr>
        <p:txBody>
          <a:bodyPr wrap="square" rtlCol="0">
            <a:spAutoFit/>
          </a:bodyPr>
          <a:lstStyle/>
          <a:p>
            <a:pPr algn="just">
              <a:lnSpc>
                <a:spcPct val="150000"/>
              </a:lnSpc>
            </a:pPr>
            <a:r>
              <a:rPr lang="en-US" sz="2000" b="1" u="sng" dirty="0">
                <a:solidFill>
                  <a:srgbClr val="FF8C01"/>
                </a:solidFill>
                <a:latin typeface="Tajawal ExtraBold" panose="00000800000000000000" pitchFamily="2" charset="-78"/>
                <a:cs typeface="Tajawal ExtraBold" panose="00000800000000000000" pitchFamily="2" charset="-78"/>
              </a:rPr>
              <a:t>Today’s Lecture we will Know about </a:t>
            </a:r>
            <a:endParaRPr lang="en-US" sz="2400" b="1" dirty="0">
              <a:solidFill>
                <a:srgbClr val="0A1F61"/>
              </a:solidFill>
              <a:latin typeface="Tajawal ExtraBold" panose="00000800000000000000" pitchFamily="2" charset="-78"/>
              <a:cs typeface="Tajawal ExtraBold" panose="00000800000000000000" pitchFamily="2" charset="-78"/>
            </a:endParaRPr>
          </a:p>
          <a:p>
            <a:pPr marL="463550" lvl="1" indent="-342900" algn="just">
              <a:lnSpc>
                <a:spcPct val="150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Leaders’ Core Tasks</a:t>
            </a:r>
          </a:p>
          <a:p>
            <a:pPr marL="463550" lvl="1" indent="-342900" algn="just">
              <a:lnSpc>
                <a:spcPct val="150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Developing a Plan for Building Leadership</a:t>
            </a:r>
          </a:p>
          <a:p>
            <a:pPr marL="463550" lvl="1" indent="-342900" algn="just">
              <a:lnSpc>
                <a:spcPct val="150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Building Leadership </a:t>
            </a:r>
            <a:r>
              <a:rPr lang="en-US" sz="2200" b="1" dirty="0">
                <a:solidFill>
                  <a:srgbClr val="C00000"/>
                </a:solidFill>
                <a:latin typeface="Tajawal ExtraBold" panose="00000800000000000000" pitchFamily="2" charset="-78"/>
                <a:cs typeface="Tajawal ExtraBold" panose="00000800000000000000" pitchFamily="2" charset="-78"/>
              </a:rPr>
              <a:t>11</a:t>
            </a:r>
            <a:r>
              <a:rPr lang="en-US" sz="2200" b="1" dirty="0">
                <a:solidFill>
                  <a:srgbClr val="0A1F61"/>
                </a:solidFill>
                <a:latin typeface="Tajawal ExtraBold" panose="00000800000000000000" pitchFamily="2" charset="-78"/>
                <a:cs typeface="Tajawal ExtraBold" panose="00000800000000000000" pitchFamily="2" charset="-78"/>
              </a:rPr>
              <a:t> Steps</a:t>
            </a:r>
          </a:p>
          <a:p>
            <a:pPr marL="463550" lvl="1" indent="-342900" algn="just">
              <a:lnSpc>
                <a:spcPct val="150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How to Develop a Personal Leadership Philosophy?</a:t>
            </a:r>
          </a:p>
          <a:p>
            <a:pPr marL="1377950" lvl="3" indent="-342900" algn="just">
              <a:lnSpc>
                <a:spcPct val="150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Examples of a personal leadership philosophy (Example 1 &amp; 2)</a:t>
            </a:r>
          </a:p>
        </p:txBody>
      </p:sp>
      <p:pic>
        <p:nvPicPr>
          <p:cNvPr id="7" name="Picture 6">
            <a:extLst>
              <a:ext uri="{FF2B5EF4-FFF2-40B4-BE49-F238E27FC236}">
                <a16:creationId xmlns:a16="http://schemas.microsoft.com/office/drawing/2014/main" id="{EE5C0217-4310-0F46-C1B9-C6212F691A6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Tree>
    <p:extLst>
      <p:ext uri="{BB962C8B-B14F-4D97-AF65-F5344CB8AC3E}">
        <p14:creationId xmlns:p14="http://schemas.microsoft.com/office/powerpoint/2010/main" val="239417658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Freeform: Shape 18">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Rectangle 20">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a:blip r:embed="rId2"/>
          <a:stretch>
            <a:fillRect/>
          </a:stretch>
        </p:blipFill>
        <p:spPr>
          <a:xfrm>
            <a:off x="4177716" y="208296"/>
            <a:ext cx="574097" cy="6501262"/>
          </a:xfrm>
          <a:prstGeom prst="rect">
            <a:avLst/>
          </a:prstGeom>
        </p:spPr>
      </p:pic>
      <p:pic>
        <p:nvPicPr>
          <p:cNvPr id="5" name="Picture 4"/>
          <p:cNvPicPr>
            <a:picLocks noChangeAspect="1"/>
          </p:cNvPicPr>
          <p:nvPr/>
        </p:nvPicPr>
        <p:blipFill>
          <a:blip r:embed="rId2"/>
          <a:stretch>
            <a:fillRect/>
          </a:stretch>
        </p:blipFill>
        <p:spPr>
          <a:xfrm>
            <a:off x="11565526" y="3620573"/>
            <a:ext cx="221078" cy="2503561"/>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
        <p:nvSpPr>
          <p:cNvPr id="10" name="TextBox 9">
            <a:extLst>
              <a:ext uri="{FF2B5EF4-FFF2-40B4-BE49-F238E27FC236}">
                <a16:creationId xmlns:a16="http://schemas.microsoft.com/office/drawing/2014/main" id="{6FA94F26-BD57-1027-1019-1782CF6FD5A3}"/>
              </a:ext>
            </a:extLst>
          </p:cNvPr>
          <p:cNvSpPr txBox="1"/>
          <p:nvPr/>
        </p:nvSpPr>
        <p:spPr>
          <a:xfrm>
            <a:off x="42155" y="3129566"/>
            <a:ext cx="4070473" cy="507831"/>
          </a:xfrm>
          <a:prstGeom prst="rect">
            <a:avLst/>
          </a:prstGeom>
          <a:noFill/>
        </p:spPr>
        <p:txBody>
          <a:bodyPr wrap="none" rtlCol="0">
            <a:spAutoFit/>
          </a:bodyPr>
          <a:lstStyle/>
          <a:p>
            <a:r>
              <a:rPr lang="en-US" sz="2700" b="1" dirty="0">
                <a:solidFill>
                  <a:schemeClr val="bg1"/>
                </a:solidFill>
                <a:latin typeface="Tajawal Medium" panose="00000600000000000000" pitchFamily="2" charset="-78"/>
                <a:cs typeface="Tajawal Medium" panose="00000600000000000000" pitchFamily="2" charset="-78"/>
              </a:rPr>
              <a:t>W11 Lecture Objectives</a:t>
            </a:r>
          </a:p>
        </p:txBody>
      </p:sp>
      <p:sp>
        <p:nvSpPr>
          <p:cNvPr id="11" name="TextBox 10">
            <a:extLst>
              <a:ext uri="{FF2B5EF4-FFF2-40B4-BE49-F238E27FC236}">
                <a16:creationId xmlns:a16="http://schemas.microsoft.com/office/drawing/2014/main" id="{DC8778B0-6D9D-2657-EAE7-40EE4C886EE8}"/>
              </a:ext>
            </a:extLst>
          </p:cNvPr>
          <p:cNvSpPr txBox="1"/>
          <p:nvPr/>
        </p:nvSpPr>
        <p:spPr>
          <a:xfrm>
            <a:off x="4876989" y="733866"/>
            <a:ext cx="6684960" cy="3359061"/>
          </a:xfrm>
          <a:prstGeom prst="rect">
            <a:avLst/>
          </a:prstGeom>
          <a:noFill/>
        </p:spPr>
        <p:txBody>
          <a:bodyPr wrap="square" rtlCol="0">
            <a:spAutoFit/>
          </a:bodyPr>
          <a:lstStyle/>
          <a:p>
            <a:pPr algn="just">
              <a:lnSpc>
                <a:spcPct val="150000"/>
              </a:lnSpc>
            </a:pPr>
            <a:r>
              <a:rPr lang="en-US" sz="2400" b="1" u="sng" dirty="0">
                <a:solidFill>
                  <a:srgbClr val="FF8C01"/>
                </a:solidFill>
                <a:latin typeface="Tajawal ExtraBold" panose="00000800000000000000" pitchFamily="2" charset="-78"/>
                <a:cs typeface="Tajawal ExtraBold" panose="00000800000000000000" pitchFamily="2" charset="-78"/>
              </a:rPr>
              <a:t>Learning Outcomes</a:t>
            </a:r>
          </a:p>
          <a:p>
            <a:pPr algn="just">
              <a:lnSpc>
                <a:spcPct val="150000"/>
              </a:lnSpc>
            </a:pPr>
            <a:endParaRPr lang="en-US" sz="2400" b="1" dirty="0">
              <a:solidFill>
                <a:srgbClr val="0A1F61"/>
              </a:solidFill>
              <a:cs typeface="Tajawal ExtraBold" panose="00000800000000000000" pitchFamily="2" charset="-78"/>
            </a:endParaRPr>
          </a:p>
          <a:p>
            <a:pPr marL="342900" indent="-342900" algn="just">
              <a:lnSpc>
                <a:spcPct val="150000"/>
              </a:lnSpc>
              <a:buFont typeface="Wingdings" panose="05000000000000000000" pitchFamily="2" charset="2"/>
              <a:buChar char="q"/>
            </a:pPr>
            <a:r>
              <a:rPr lang="en-US" sz="2400" b="1" dirty="0">
                <a:solidFill>
                  <a:srgbClr val="0A1F61"/>
                </a:solidFill>
                <a:cs typeface="Tajawal ExtraBold" panose="00000800000000000000" pitchFamily="2" charset="-78"/>
              </a:rPr>
              <a:t>Understanding of  Leaders’ Core Tasks</a:t>
            </a:r>
          </a:p>
          <a:p>
            <a:pPr marL="342900" indent="-342900" algn="just">
              <a:lnSpc>
                <a:spcPct val="150000"/>
              </a:lnSpc>
              <a:buFont typeface="Wingdings" panose="05000000000000000000" pitchFamily="2" charset="2"/>
              <a:buChar char="q"/>
            </a:pPr>
            <a:r>
              <a:rPr lang="en-US" sz="2400" b="1" dirty="0">
                <a:solidFill>
                  <a:srgbClr val="0A1F61"/>
                </a:solidFill>
                <a:cs typeface="Tajawal ExtraBold" panose="00000800000000000000" pitchFamily="2" charset="-78"/>
              </a:rPr>
              <a:t>Developing a Plan for Building Leadership</a:t>
            </a:r>
          </a:p>
          <a:p>
            <a:pPr marL="342900" indent="-342900" algn="just">
              <a:lnSpc>
                <a:spcPct val="150000"/>
              </a:lnSpc>
              <a:buFont typeface="Wingdings" panose="05000000000000000000" pitchFamily="2" charset="2"/>
              <a:buChar char="q"/>
            </a:pPr>
            <a:r>
              <a:rPr lang="en-US" sz="2400" b="1" dirty="0">
                <a:solidFill>
                  <a:srgbClr val="0A1F61"/>
                </a:solidFill>
                <a:cs typeface="Tajawal ExtraBold" panose="00000800000000000000" pitchFamily="2" charset="-78"/>
              </a:rPr>
              <a:t>Building Leadership 11 Steps</a:t>
            </a:r>
          </a:p>
          <a:p>
            <a:pPr marL="342900" indent="-342900" algn="just">
              <a:lnSpc>
                <a:spcPct val="150000"/>
              </a:lnSpc>
              <a:buFont typeface="Wingdings" panose="05000000000000000000" pitchFamily="2" charset="2"/>
              <a:buChar char="q"/>
            </a:pPr>
            <a:r>
              <a:rPr lang="en-US" sz="2400" b="1" dirty="0">
                <a:solidFill>
                  <a:srgbClr val="0A1F61"/>
                </a:solidFill>
                <a:cs typeface="Tajawal ExtraBold" panose="00000800000000000000" pitchFamily="2" charset="-78"/>
              </a:rPr>
              <a:t>Developing a Personal Leadership Philosophy</a:t>
            </a:r>
          </a:p>
        </p:txBody>
      </p:sp>
    </p:spTree>
    <p:extLst>
      <p:ext uri="{BB962C8B-B14F-4D97-AF65-F5344CB8AC3E}">
        <p14:creationId xmlns:p14="http://schemas.microsoft.com/office/powerpoint/2010/main" val="3074467796"/>
      </p:ext>
    </p:extLst>
  </p:cSld>
  <p:clrMapOvr>
    <a:masterClrMapping/>
  </p:clrMapOvr>
  <mc:AlternateContent xmlns:mc="http://schemas.openxmlformats.org/markup-compatibility/2006" xmlns:p14="http://schemas.microsoft.com/office/powerpoint/2010/main">
    <mc:Choice Requires="p14">
      <p:transition spd="slow" p14:dur="2000" advTm="70000"/>
    </mc:Choice>
    <mc:Fallback xmlns="">
      <p:transition spd="slow" advTm="7000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Freeform: Shape 18">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Rectangle 20">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a:blip r:embed="rId2"/>
          <a:stretch>
            <a:fillRect/>
          </a:stretch>
        </p:blipFill>
        <p:spPr>
          <a:xfrm>
            <a:off x="4177716" y="208296"/>
            <a:ext cx="574097" cy="6501262"/>
          </a:xfrm>
          <a:prstGeom prst="rect">
            <a:avLst/>
          </a:prstGeom>
        </p:spPr>
      </p:pic>
      <p:pic>
        <p:nvPicPr>
          <p:cNvPr id="5" name="Picture 4"/>
          <p:cNvPicPr>
            <a:picLocks noChangeAspect="1"/>
          </p:cNvPicPr>
          <p:nvPr/>
        </p:nvPicPr>
        <p:blipFill>
          <a:blip r:embed="rId2"/>
          <a:stretch>
            <a:fillRect/>
          </a:stretch>
        </p:blipFill>
        <p:spPr>
          <a:xfrm>
            <a:off x="11565526" y="3620573"/>
            <a:ext cx="221078" cy="2503561"/>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
        <p:nvSpPr>
          <p:cNvPr id="10" name="TextBox 9">
            <a:extLst>
              <a:ext uri="{FF2B5EF4-FFF2-40B4-BE49-F238E27FC236}">
                <a16:creationId xmlns:a16="http://schemas.microsoft.com/office/drawing/2014/main" id="{6FA94F26-BD57-1027-1019-1782CF6FD5A3}"/>
              </a:ext>
            </a:extLst>
          </p:cNvPr>
          <p:cNvSpPr txBox="1"/>
          <p:nvPr/>
        </p:nvSpPr>
        <p:spPr>
          <a:xfrm>
            <a:off x="441934" y="3097353"/>
            <a:ext cx="3119765"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W11 Introduction</a:t>
            </a:r>
          </a:p>
        </p:txBody>
      </p:sp>
      <p:sp>
        <p:nvSpPr>
          <p:cNvPr id="11" name="TextBox 10">
            <a:extLst>
              <a:ext uri="{FF2B5EF4-FFF2-40B4-BE49-F238E27FC236}">
                <a16:creationId xmlns:a16="http://schemas.microsoft.com/office/drawing/2014/main" id="{DC8778B0-6D9D-2657-EAE7-40EE4C886EE8}"/>
              </a:ext>
            </a:extLst>
          </p:cNvPr>
          <p:cNvSpPr txBox="1"/>
          <p:nvPr/>
        </p:nvSpPr>
        <p:spPr>
          <a:xfrm>
            <a:off x="4876989" y="208296"/>
            <a:ext cx="6684960" cy="6617196"/>
          </a:xfrm>
          <a:prstGeom prst="rect">
            <a:avLst/>
          </a:prstGeom>
          <a:noFill/>
        </p:spPr>
        <p:txBody>
          <a:bodyPr wrap="square" rtlCol="0">
            <a:spAutoFit/>
          </a:bodyPr>
          <a:lstStyle/>
          <a:p>
            <a:pPr algn="just"/>
            <a:r>
              <a:rPr lang="en-US" sz="2400" b="1" u="sng" dirty="0">
                <a:solidFill>
                  <a:srgbClr val="FF8C01"/>
                </a:solidFill>
                <a:latin typeface="Tajawal ExtraBold" panose="00000800000000000000" pitchFamily="2" charset="-78"/>
                <a:cs typeface="Tajawal ExtraBold" panose="00000800000000000000" pitchFamily="2" charset="-78"/>
              </a:rPr>
              <a:t>Introduction</a:t>
            </a:r>
          </a:p>
          <a:p>
            <a:pPr marL="342900" indent="-342900" algn="just">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"Leadership is the key driver of best practices, innovation and productivity. It's not surprising that there is strong correlation between leadership development and how companies perform."</a:t>
            </a:r>
          </a:p>
          <a:p>
            <a:pPr marL="342900" indent="-342900" algn="just">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Your leadership philosophy is how you view yourself in the role of a leader. It’s a role many of us take in a variety of different capacities, whether at work or at home.</a:t>
            </a:r>
          </a:p>
          <a:p>
            <a:pPr marL="342900" indent="-342900" algn="just">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But, regardless of the type of leader you are or how many people you lead, your leadership philosophy is actually a very personal viewpoint.</a:t>
            </a:r>
          </a:p>
          <a:p>
            <a:pPr marL="342900" indent="-342900" algn="just">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Creating one requires clarity and a depth of character that allows for quiet contemplation and looking inward at your own personal values, beliefs, skills and assumptions.</a:t>
            </a:r>
          </a:p>
          <a:p>
            <a:pPr marL="342900" indent="-342900" algn="just">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It requires you being honest about your weaknesses and proud of your unique attributes and strengths. And, once you create your leadership philosophy, you can use it to guide you as you manage your day-to-day life. </a:t>
            </a:r>
            <a:endParaRPr lang="en-US" sz="2400" b="1"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3260424978"/>
      </p:ext>
    </p:extLst>
  </p:cSld>
  <p:clrMapOvr>
    <a:masterClrMapping/>
  </p:clrMapOvr>
  <mc:AlternateContent xmlns:mc="http://schemas.openxmlformats.org/markup-compatibility/2006" xmlns:p14="http://schemas.microsoft.com/office/powerpoint/2010/main">
    <mc:Choice Requires="p14">
      <p:transition spd="slow" p14:dur="2000" advTm="158100"/>
    </mc:Choice>
    <mc:Fallback xmlns="">
      <p:transition spd="slow" advTm="158100"/>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5" name="Rectangle 74">
            <a:extLst>
              <a:ext uri="{FF2B5EF4-FFF2-40B4-BE49-F238E27FC236}">
                <a16:creationId xmlns:a16="http://schemas.microsoft.com/office/drawing/2014/main" id="{D7CFE75F-6390-4A13-A32B-2AA295CCA27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7" name="Group 76">
            <a:extLst>
              <a:ext uri="{FF2B5EF4-FFF2-40B4-BE49-F238E27FC236}">
                <a16:creationId xmlns:a16="http://schemas.microsoft.com/office/drawing/2014/main" id="{B7BAEF06-AB74-442C-8C30-B88233FD836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0"/>
            <a:ext cx="4087640" cy="6858000"/>
            <a:chOff x="1" y="0"/>
            <a:chExt cx="4087640" cy="6858000"/>
          </a:xfrm>
          <a:effectLst>
            <a:outerShdw blurRad="381000" dist="152400" algn="ctr" rotWithShape="0">
              <a:srgbClr val="000000">
                <a:alpha val="10000"/>
              </a:srgbClr>
            </a:outerShdw>
          </a:effectLst>
        </p:grpSpPr>
        <p:grpSp>
          <p:nvGrpSpPr>
            <p:cNvPr id="78" name="Group 77">
              <a:extLst>
                <a:ext uri="{FF2B5EF4-FFF2-40B4-BE49-F238E27FC236}">
                  <a16:creationId xmlns:a16="http://schemas.microsoft.com/office/drawing/2014/main" id="{BDFD9AA5-A6A4-499F-BB09-5CD7F814589B}"/>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1" y="0"/>
              <a:ext cx="3986041" cy="6858000"/>
              <a:chOff x="1" y="0"/>
              <a:chExt cx="3986041" cy="6858000"/>
            </a:xfrm>
          </p:grpSpPr>
          <p:sp>
            <p:nvSpPr>
              <p:cNvPr id="82" name="Freeform: Shape 81">
                <a:extLst>
                  <a:ext uri="{FF2B5EF4-FFF2-40B4-BE49-F238E27FC236}">
                    <a16:creationId xmlns:a16="http://schemas.microsoft.com/office/drawing/2014/main" id="{5F499571-4EEA-4442-B71C-2972335B354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 y="0"/>
                <a:ext cx="3986041" cy="6858000"/>
              </a:xfrm>
              <a:custGeom>
                <a:avLst/>
                <a:gdLst>
                  <a:gd name="connsiteX0" fmla="*/ 0 w 3986041"/>
                  <a:gd name="connsiteY0" fmla="*/ 0 h 6858000"/>
                  <a:gd name="connsiteX1" fmla="*/ 3066495 w 3986041"/>
                  <a:gd name="connsiteY1" fmla="*/ 0 h 6858000"/>
                  <a:gd name="connsiteX2" fmla="*/ 3427241 w 3986041"/>
                  <a:gd name="connsiteY2" fmla="*/ 1211943 h 6858000"/>
                  <a:gd name="connsiteX3" fmla="*/ 3986041 w 3986041"/>
                  <a:gd name="connsiteY3" fmla="*/ 4122057 h 6858000"/>
                  <a:gd name="connsiteX4" fmla="*/ 3751724 w 3986041"/>
                  <a:gd name="connsiteY4" fmla="*/ 6858000 h 6858000"/>
                  <a:gd name="connsiteX5" fmla="*/ 0 w 3986041"/>
                  <a:gd name="connsiteY5"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986041" h="6858000">
                    <a:moveTo>
                      <a:pt x="0" y="0"/>
                    </a:moveTo>
                    <a:lnTo>
                      <a:pt x="3066495" y="0"/>
                    </a:lnTo>
                    <a:lnTo>
                      <a:pt x="3427241" y="1211943"/>
                    </a:lnTo>
                    <a:lnTo>
                      <a:pt x="3986041" y="4122057"/>
                    </a:lnTo>
                    <a:lnTo>
                      <a:pt x="3751724" y="6858000"/>
                    </a:lnTo>
                    <a:lnTo>
                      <a:pt x="0" y="6858000"/>
                    </a:lnTo>
                    <a:close/>
                  </a:path>
                </a:pathLst>
              </a:cu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3" name="Freeform: Shape 82">
                <a:extLst>
                  <a:ext uri="{FF2B5EF4-FFF2-40B4-BE49-F238E27FC236}">
                    <a16:creationId xmlns:a16="http://schemas.microsoft.com/office/drawing/2014/main" id="{9FFC7284-7A71-4F33-AB06-E0D1EB1CAFF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 y="0"/>
                <a:ext cx="3986041" cy="6858000"/>
              </a:xfrm>
              <a:custGeom>
                <a:avLst/>
                <a:gdLst>
                  <a:gd name="connsiteX0" fmla="*/ 0 w 3986041"/>
                  <a:gd name="connsiteY0" fmla="*/ 0 h 6858000"/>
                  <a:gd name="connsiteX1" fmla="*/ 3066495 w 3986041"/>
                  <a:gd name="connsiteY1" fmla="*/ 0 h 6858000"/>
                  <a:gd name="connsiteX2" fmla="*/ 3427241 w 3986041"/>
                  <a:gd name="connsiteY2" fmla="*/ 1211943 h 6858000"/>
                  <a:gd name="connsiteX3" fmla="*/ 3986041 w 3986041"/>
                  <a:gd name="connsiteY3" fmla="*/ 4122057 h 6858000"/>
                  <a:gd name="connsiteX4" fmla="*/ 3751724 w 3986041"/>
                  <a:gd name="connsiteY4" fmla="*/ 6858000 h 6858000"/>
                  <a:gd name="connsiteX5" fmla="*/ 0 w 3986041"/>
                  <a:gd name="connsiteY5"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986041" h="6858000">
                    <a:moveTo>
                      <a:pt x="0" y="0"/>
                    </a:moveTo>
                    <a:lnTo>
                      <a:pt x="3066495" y="0"/>
                    </a:lnTo>
                    <a:lnTo>
                      <a:pt x="3427241" y="1211943"/>
                    </a:lnTo>
                    <a:lnTo>
                      <a:pt x="3986041" y="4122057"/>
                    </a:lnTo>
                    <a:lnTo>
                      <a:pt x="3751724" y="6858000"/>
                    </a:lnTo>
                    <a:lnTo>
                      <a:pt x="0" y="6858000"/>
                    </a:lnTo>
                    <a:close/>
                  </a:path>
                </a:pathLst>
              </a:custGeom>
              <a:solidFill>
                <a:schemeClr val="bg1">
                  <a:alpha val="14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9" name="Group 78">
              <a:extLst>
                <a:ext uri="{FF2B5EF4-FFF2-40B4-BE49-F238E27FC236}">
                  <a16:creationId xmlns:a16="http://schemas.microsoft.com/office/drawing/2014/main" id="{C27F758D-B23C-459E-AD21-6621782C7268}"/>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2748588" y="0"/>
              <a:ext cx="1339053" cy="6858000"/>
              <a:chOff x="2748588" y="0"/>
              <a:chExt cx="1339053" cy="6858000"/>
            </a:xfrm>
          </p:grpSpPr>
          <p:sp>
            <p:nvSpPr>
              <p:cNvPr id="80" name="Freeform: Shape 79">
                <a:extLst>
                  <a:ext uri="{FF2B5EF4-FFF2-40B4-BE49-F238E27FC236}">
                    <a16:creationId xmlns:a16="http://schemas.microsoft.com/office/drawing/2014/main" id="{08DD5D69-A882-48D7-ACFB-68E2DC6B04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748588" y="0"/>
                <a:ext cx="1339053" cy="6858000"/>
              </a:xfrm>
              <a:custGeom>
                <a:avLst/>
                <a:gdLst>
                  <a:gd name="connsiteX0" fmla="*/ 850532 w 1339053"/>
                  <a:gd name="connsiteY0" fmla="*/ 3481838 h 6858000"/>
                  <a:gd name="connsiteX1" fmla="*/ 877027 w 1339053"/>
                  <a:gd name="connsiteY1" fmla="*/ 3490955 h 6858000"/>
                  <a:gd name="connsiteX2" fmla="*/ 922718 w 1339053"/>
                  <a:gd name="connsiteY2" fmla="*/ 3516472 h 6858000"/>
                  <a:gd name="connsiteX3" fmla="*/ 1094179 w 1339053"/>
                  <a:gd name="connsiteY3" fmla="*/ 3567567 h 6858000"/>
                  <a:gd name="connsiteX4" fmla="*/ 1118891 w 1339053"/>
                  <a:gd name="connsiteY4" fmla="*/ 3568331 h 6858000"/>
                  <a:gd name="connsiteX5" fmla="*/ 1295961 w 1339053"/>
                  <a:gd name="connsiteY5" fmla="*/ 3584709 h 6858000"/>
                  <a:gd name="connsiteX6" fmla="*/ 1308070 w 1339053"/>
                  <a:gd name="connsiteY6" fmla="*/ 3585183 h 6858000"/>
                  <a:gd name="connsiteX7" fmla="*/ 1325263 w 1339053"/>
                  <a:gd name="connsiteY7" fmla="*/ 3705453 h 6858000"/>
                  <a:gd name="connsiteX8" fmla="*/ 1334107 w 1339053"/>
                  <a:gd name="connsiteY8" fmla="*/ 3772268 h 6858000"/>
                  <a:gd name="connsiteX9" fmla="*/ 1338203 w 1339053"/>
                  <a:gd name="connsiteY9" fmla="*/ 3831076 h 6858000"/>
                  <a:gd name="connsiteX10" fmla="*/ 1338805 w 1339053"/>
                  <a:gd name="connsiteY10" fmla="*/ 3839709 h 6858000"/>
                  <a:gd name="connsiteX11" fmla="*/ 1335635 w 1339053"/>
                  <a:gd name="connsiteY11" fmla="*/ 4118635 h 6858000"/>
                  <a:gd name="connsiteX12" fmla="*/ 1337171 w 1339053"/>
                  <a:gd name="connsiteY12" fmla="*/ 4209403 h 6858000"/>
                  <a:gd name="connsiteX13" fmla="*/ 1325840 w 1339053"/>
                  <a:gd name="connsiteY13" fmla="*/ 4309174 h 6858000"/>
                  <a:gd name="connsiteX14" fmla="*/ 1321122 w 1339053"/>
                  <a:gd name="connsiteY14" fmla="*/ 4473630 h 6858000"/>
                  <a:gd name="connsiteX15" fmla="*/ 1302196 w 1339053"/>
                  <a:gd name="connsiteY15" fmla="*/ 4791709 h 6858000"/>
                  <a:gd name="connsiteX16" fmla="*/ 1293239 w 1339053"/>
                  <a:gd name="connsiteY16" fmla="*/ 4860048 h 6858000"/>
                  <a:gd name="connsiteX17" fmla="*/ 1288829 w 1339053"/>
                  <a:gd name="connsiteY17" fmla="*/ 5039837 h 6858000"/>
                  <a:gd name="connsiteX18" fmla="*/ 1289584 w 1339053"/>
                  <a:gd name="connsiteY18" fmla="*/ 5148703 h 6858000"/>
                  <a:gd name="connsiteX19" fmla="*/ 1282205 w 1339053"/>
                  <a:gd name="connsiteY19" fmla="*/ 5236435 h 6858000"/>
                  <a:gd name="connsiteX20" fmla="*/ 1268145 w 1339053"/>
                  <a:gd name="connsiteY20" fmla="*/ 5311662 h 6858000"/>
                  <a:gd name="connsiteX21" fmla="*/ 1250547 w 1339053"/>
                  <a:gd name="connsiteY21" fmla="*/ 5515595 h 6858000"/>
                  <a:gd name="connsiteX22" fmla="*/ 1243323 w 1339053"/>
                  <a:gd name="connsiteY22" fmla="*/ 5596885 h 6858000"/>
                  <a:gd name="connsiteX23" fmla="*/ 1238303 w 1339053"/>
                  <a:gd name="connsiteY23" fmla="*/ 5812036 h 6858000"/>
                  <a:gd name="connsiteX24" fmla="*/ 1223551 w 1339053"/>
                  <a:gd name="connsiteY24" fmla="*/ 5991171 h 6858000"/>
                  <a:gd name="connsiteX25" fmla="*/ 1219699 w 1339053"/>
                  <a:gd name="connsiteY25" fmla="*/ 6066726 h 6858000"/>
                  <a:gd name="connsiteX26" fmla="*/ 1199935 w 1339053"/>
                  <a:gd name="connsiteY26" fmla="*/ 6236130 h 6858000"/>
                  <a:gd name="connsiteX27" fmla="*/ 1192857 w 1339053"/>
                  <a:gd name="connsiteY27" fmla="*/ 6333267 h 6858000"/>
                  <a:gd name="connsiteX28" fmla="*/ 1148174 w 1339053"/>
                  <a:gd name="connsiteY28" fmla="*/ 6561849 h 6858000"/>
                  <a:gd name="connsiteX29" fmla="*/ 1100424 w 1339053"/>
                  <a:gd name="connsiteY29" fmla="*/ 6797385 h 6858000"/>
                  <a:gd name="connsiteX30" fmla="*/ 1085621 w 1339053"/>
                  <a:gd name="connsiteY30" fmla="*/ 6858000 h 6858000"/>
                  <a:gd name="connsiteX31" fmla="*/ 932341 w 1339053"/>
                  <a:gd name="connsiteY31" fmla="*/ 6858000 h 6858000"/>
                  <a:gd name="connsiteX32" fmla="*/ 944496 w 1339053"/>
                  <a:gd name="connsiteY32" fmla="*/ 6829656 h 6858000"/>
                  <a:gd name="connsiteX33" fmla="*/ 913239 w 1339053"/>
                  <a:gd name="connsiteY33" fmla="*/ 6720119 h 6858000"/>
                  <a:gd name="connsiteX34" fmla="*/ 870682 w 1339053"/>
                  <a:gd name="connsiteY34" fmla="*/ 6655346 h 6858000"/>
                  <a:gd name="connsiteX35" fmla="*/ 846442 w 1339053"/>
                  <a:gd name="connsiteY35" fmla="*/ 6498594 h 6858000"/>
                  <a:gd name="connsiteX36" fmla="*/ 881150 w 1339053"/>
                  <a:gd name="connsiteY36" fmla="*/ 6473756 h 6858000"/>
                  <a:gd name="connsiteX37" fmla="*/ 922470 w 1339053"/>
                  <a:gd name="connsiteY37" fmla="*/ 6377035 h 6858000"/>
                  <a:gd name="connsiteX38" fmla="*/ 955039 w 1339053"/>
                  <a:gd name="connsiteY38" fmla="*/ 6268585 h 6858000"/>
                  <a:gd name="connsiteX39" fmla="*/ 1024350 w 1339053"/>
                  <a:gd name="connsiteY39" fmla="*/ 6083443 h 6858000"/>
                  <a:gd name="connsiteX40" fmla="*/ 999696 w 1339053"/>
                  <a:gd name="connsiteY40" fmla="*/ 5938416 h 6858000"/>
                  <a:gd name="connsiteX41" fmla="*/ 988342 w 1339053"/>
                  <a:gd name="connsiteY41" fmla="*/ 5882426 h 6858000"/>
                  <a:gd name="connsiteX42" fmla="*/ 985444 w 1339053"/>
                  <a:gd name="connsiteY42" fmla="*/ 5832438 h 6858000"/>
                  <a:gd name="connsiteX43" fmla="*/ 992016 w 1339053"/>
                  <a:gd name="connsiteY43" fmla="*/ 5777751 h 6858000"/>
                  <a:gd name="connsiteX44" fmla="*/ 995028 w 1339053"/>
                  <a:gd name="connsiteY44" fmla="*/ 5641832 h 6858000"/>
                  <a:gd name="connsiteX45" fmla="*/ 981247 w 1339053"/>
                  <a:gd name="connsiteY45" fmla="*/ 5562522 h 6858000"/>
                  <a:gd name="connsiteX46" fmla="*/ 995131 w 1339053"/>
                  <a:gd name="connsiteY46" fmla="*/ 5398075 h 6858000"/>
                  <a:gd name="connsiteX47" fmla="*/ 997379 w 1339053"/>
                  <a:gd name="connsiteY47" fmla="*/ 5283928 h 6858000"/>
                  <a:gd name="connsiteX48" fmla="*/ 979617 w 1339053"/>
                  <a:gd name="connsiteY48" fmla="*/ 5157396 h 6858000"/>
                  <a:gd name="connsiteX49" fmla="*/ 976441 w 1339053"/>
                  <a:gd name="connsiteY49" fmla="*/ 5139485 h 6858000"/>
                  <a:gd name="connsiteX50" fmla="*/ 953793 w 1339053"/>
                  <a:gd name="connsiteY50" fmla="*/ 5091862 h 6858000"/>
                  <a:gd name="connsiteX51" fmla="*/ 853056 w 1339053"/>
                  <a:gd name="connsiteY51" fmla="*/ 5001787 h 6858000"/>
                  <a:gd name="connsiteX52" fmla="*/ 833979 w 1339053"/>
                  <a:gd name="connsiteY52" fmla="*/ 4978966 h 6858000"/>
                  <a:gd name="connsiteX53" fmla="*/ 796995 w 1339053"/>
                  <a:gd name="connsiteY53" fmla="*/ 4813768 h 6858000"/>
                  <a:gd name="connsiteX54" fmla="*/ 820590 w 1339053"/>
                  <a:gd name="connsiteY54" fmla="*/ 4764057 h 6858000"/>
                  <a:gd name="connsiteX55" fmla="*/ 864688 w 1339053"/>
                  <a:gd name="connsiteY55" fmla="*/ 4714752 h 6858000"/>
                  <a:gd name="connsiteX56" fmla="*/ 910485 w 1339053"/>
                  <a:gd name="connsiteY56" fmla="*/ 4590911 h 6858000"/>
                  <a:gd name="connsiteX57" fmla="*/ 911445 w 1339053"/>
                  <a:gd name="connsiteY57" fmla="*/ 4539571 h 6858000"/>
                  <a:gd name="connsiteX58" fmla="*/ 900285 w 1339053"/>
                  <a:gd name="connsiteY58" fmla="*/ 4445837 h 6858000"/>
                  <a:gd name="connsiteX59" fmla="*/ 863237 w 1339053"/>
                  <a:gd name="connsiteY59" fmla="*/ 4364703 h 6858000"/>
                  <a:gd name="connsiteX60" fmla="*/ 798070 w 1339053"/>
                  <a:gd name="connsiteY60" fmla="*/ 4243284 h 6858000"/>
                  <a:gd name="connsiteX61" fmla="*/ 817097 w 1339053"/>
                  <a:gd name="connsiteY61" fmla="*/ 4054750 h 6858000"/>
                  <a:gd name="connsiteX62" fmla="*/ 826251 w 1339053"/>
                  <a:gd name="connsiteY62" fmla="*/ 3982801 h 6858000"/>
                  <a:gd name="connsiteX63" fmla="*/ 836848 w 1339053"/>
                  <a:gd name="connsiteY63" fmla="*/ 3784939 h 6858000"/>
                  <a:gd name="connsiteX64" fmla="*/ 841285 w 1339053"/>
                  <a:gd name="connsiteY64" fmla="*/ 3766755 h 6858000"/>
                  <a:gd name="connsiteX65" fmla="*/ 841284 w 1339053"/>
                  <a:gd name="connsiteY65" fmla="*/ 3766755 h 6858000"/>
                  <a:gd name="connsiteX66" fmla="*/ 852925 w 1339053"/>
                  <a:gd name="connsiteY66" fmla="*/ 3719034 h 6858000"/>
                  <a:gd name="connsiteX67" fmla="*/ 857932 w 1339053"/>
                  <a:gd name="connsiteY67" fmla="*/ 3696880 h 6858000"/>
                  <a:gd name="connsiteX68" fmla="*/ 853534 w 1339053"/>
                  <a:gd name="connsiteY68" fmla="*/ 3507036 h 6858000"/>
                  <a:gd name="connsiteX69" fmla="*/ 850226 w 1339053"/>
                  <a:gd name="connsiteY69" fmla="*/ 3485839 h 6858000"/>
                  <a:gd name="connsiteX70" fmla="*/ 0 w 1339053"/>
                  <a:gd name="connsiteY70" fmla="*/ 0 h 6858000"/>
                  <a:gd name="connsiteX71" fmla="*/ 455609 w 1339053"/>
                  <a:gd name="connsiteY71" fmla="*/ 0 h 6858000"/>
                  <a:gd name="connsiteX72" fmla="*/ 459171 w 1339053"/>
                  <a:gd name="connsiteY72" fmla="*/ 72395 h 6858000"/>
                  <a:gd name="connsiteX73" fmla="*/ 460041 w 1339053"/>
                  <a:gd name="connsiteY73" fmla="*/ 131917 h 6858000"/>
                  <a:gd name="connsiteX74" fmla="*/ 504421 w 1339053"/>
                  <a:gd name="connsiteY74" fmla="*/ 389691 h 6858000"/>
                  <a:gd name="connsiteX75" fmla="*/ 582097 w 1339053"/>
                  <a:gd name="connsiteY75" fmla="*/ 634609 h 6858000"/>
                  <a:gd name="connsiteX76" fmla="*/ 702468 w 1339053"/>
                  <a:gd name="connsiteY76" fmla="*/ 834019 h 6858000"/>
                  <a:gd name="connsiteX77" fmla="*/ 729203 w 1339053"/>
                  <a:gd name="connsiteY77" fmla="*/ 887701 h 6858000"/>
                  <a:gd name="connsiteX78" fmla="*/ 743787 w 1339053"/>
                  <a:gd name="connsiteY78" fmla="*/ 1016355 h 6858000"/>
                  <a:gd name="connsiteX79" fmla="*/ 750083 w 1339053"/>
                  <a:gd name="connsiteY79" fmla="*/ 1128060 h 6858000"/>
                  <a:gd name="connsiteX80" fmla="*/ 768866 w 1339053"/>
                  <a:gd name="connsiteY80" fmla="*/ 1213431 h 6858000"/>
                  <a:gd name="connsiteX81" fmla="*/ 787802 w 1339053"/>
                  <a:gd name="connsiteY81" fmla="*/ 1286432 h 6858000"/>
                  <a:gd name="connsiteX82" fmla="*/ 842837 w 1339053"/>
                  <a:gd name="connsiteY82" fmla="*/ 1455511 h 6858000"/>
                  <a:gd name="connsiteX83" fmla="*/ 877988 w 1339053"/>
                  <a:gd name="connsiteY83" fmla="*/ 1634814 h 6858000"/>
                  <a:gd name="connsiteX84" fmla="*/ 941063 w 1339053"/>
                  <a:gd name="connsiteY84" fmla="*/ 1789731 h 6858000"/>
                  <a:gd name="connsiteX85" fmla="*/ 980124 w 1339053"/>
                  <a:gd name="connsiteY85" fmla="*/ 1857657 h 6858000"/>
                  <a:gd name="connsiteX86" fmla="*/ 984484 w 1339053"/>
                  <a:gd name="connsiteY86" fmla="*/ 1976384 h 6858000"/>
                  <a:gd name="connsiteX87" fmla="*/ 1007189 w 1339053"/>
                  <a:gd name="connsiteY87" fmla="*/ 2110650 h 6858000"/>
                  <a:gd name="connsiteX88" fmla="*/ 1039893 w 1339053"/>
                  <a:gd name="connsiteY88" fmla="*/ 2211041 h 6858000"/>
                  <a:gd name="connsiteX89" fmla="*/ 1059162 w 1339053"/>
                  <a:gd name="connsiteY89" fmla="*/ 2286682 h 6858000"/>
                  <a:gd name="connsiteX90" fmla="*/ 1070522 w 1339053"/>
                  <a:gd name="connsiteY90" fmla="*/ 2388667 h 6858000"/>
                  <a:gd name="connsiteX91" fmla="*/ 1093939 w 1339053"/>
                  <a:gd name="connsiteY91" fmla="*/ 2494653 h 6858000"/>
                  <a:gd name="connsiteX92" fmla="*/ 1112007 w 1339053"/>
                  <a:gd name="connsiteY92" fmla="*/ 2548197 h 6858000"/>
                  <a:gd name="connsiteX93" fmla="*/ 1138346 w 1339053"/>
                  <a:gd name="connsiteY93" fmla="*/ 2649163 h 6858000"/>
                  <a:gd name="connsiteX94" fmla="*/ 1160337 w 1339053"/>
                  <a:gd name="connsiteY94" fmla="*/ 2751608 h 6858000"/>
                  <a:gd name="connsiteX95" fmla="*/ 1165737 w 1339053"/>
                  <a:gd name="connsiteY95" fmla="*/ 2933012 h 6858000"/>
                  <a:gd name="connsiteX96" fmla="*/ 1202029 w 1339053"/>
                  <a:gd name="connsiteY96" fmla="*/ 3107873 h 6858000"/>
                  <a:gd name="connsiteX97" fmla="*/ 1225692 w 1339053"/>
                  <a:gd name="connsiteY97" fmla="*/ 3244974 h 6858000"/>
                  <a:gd name="connsiteX98" fmla="*/ 1243916 w 1339053"/>
                  <a:gd name="connsiteY98" fmla="*/ 3326221 h 6858000"/>
                  <a:gd name="connsiteX99" fmla="*/ 1293067 w 1339053"/>
                  <a:gd name="connsiteY99" fmla="*/ 3480219 h 6858000"/>
                  <a:gd name="connsiteX100" fmla="*/ 1308071 w 1339053"/>
                  <a:gd name="connsiteY100" fmla="*/ 3585182 h 6858000"/>
                  <a:gd name="connsiteX101" fmla="*/ 1295962 w 1339053"/>
                  <a:gd name="connsiteY101" fmla="*/ 3584708 h 6858000"/>
                  <a:gd name="connsiteX102" fmla="*/ 1118893 w 1339053"/>
                  <a:gd name="connsiteY102" fmla="*/ 3568330 h 6858000"/>
                  <a:gd name="connsiteX103" fmla="*/ 1094179 w 1339053"/>
                  <a:gd name="connsiteY103" fmla="*/ 3567566 h 6858000"/>
                  <a:gd name="connsiteX104" fmla="*/ 922719 w 1339053"/>
                  <a:gd name="connsiteY104" fmla="*/ 3516472 h 6858000"/>
                  <a:gd name="connsiteX105" fmla="*/ 877028 w 1339053"/>
                  <a:gd name="connsiteY105" fmla="*/ 3490955 h 6858000"/>
                  <a:gd name="connsiteX106" fmla="*/ 850533 w 1339053"/>
                  <a:gd name="connsiteY106" fmla="*/ 3481837 h 6858000"/>
                  <a:gd name="connsiteX107" fmla="*/ 852113 w 1339053"/>
                  <a:gd name="connsiteY107" fmla="*/ 3461170 h 6858000"/>
                  <a:gd name="connsiteX108" fmla="*/ 831383 w 1339053"/>
                  <a:gd name="connsiteY108" fmla="*/ 3399179 h 6858000"/>
                  <a:gd name="connsiteX109" fmla="*/ 743141 w 1339053"/>
                  <a:gd name="connsiteY109" fmla="*/ 3320580 h 6858000"/>
                  <a:gd name="connsiteX110" fmla="*/ 713221 w 1339053"/>
                  <a:gd name="connsiteY110" fmla="*/ 3251241 h 6858000"/>
                  <a:gd name="connsiteX111" fmla="*/ 697098 w 1339053"/>
                  <a:gd name="connsiteY111" fmla="*/ 3202528 h 6858000"/>
                  <a:gd name="connsiteX112" fmla="*/ 664820 w 1339053"/>
                  <a:gd name="connsiteY112" fmla="*/ 3154190 h 6858000"/>
                  <a:gd name="connsiteX113" fmla="*/ 572501 w 1339053"/>
                  <a:gd name="connsiteY113" fmla="*/ 3087312 h 6858000"/>
                  <a:gd name="connsiteX114" fmla="*/ 497703 w 1339053"/>
                  <a:gd name="connsiteY114" fmla="*/ 3005243 h 6858000"/>
                  <a:gd name="connsiteX115" fmla="*/ 476984 w 1339053"/>
                  <a:gd name="connsiteY115" fmla="*/ 2892751 h 6858000"/>
                  <a:gd name="connsiteX116" fmla="*/ 468947 w 1339053"/>
                  <a:gd name="connsiteY116" fmla="*/ 2824527 h 6858000"/>
                  <a:gd name="connsiteX117" fmla="*/ 569138 w 1339053"/>
                  <a:gd name="connsiteY117" fmla="*/ 2595026 h 6858000"/>
                  <a:gd name="connsiteX118" fmla="*/ 645397 w 1339053"/>
                  <a:gd name="connsiteY118" fmla="*/ 2440808 h 6858000"/>
                  <a:gd name="connsiteX119" fmla="*/ 651820 w 1339053"/>
                  <a:gd name="connsiteY119" fmla="*/ 2384384 h 6858000"/>
                  <a:gd name="connsiteX120" fmla="*/ 612994 w 1339053"/>
                  <a:gd name="connsiteY120" fmla="*/ 2207332 h 6858000"/>
                  <a:gd name="connsiteX121" fmla="*/ 620894 w 1339053"/>
                  <a:gd name="connsiteY121" fmla="*/ 2046679 h 6858000"/>
                  <a:gd name="connsiteX122" fmla="*/ 644614 w 1339053"/>
                  <a:gd name="connsiteY122" fmla="*/ 1931265 h 6858000"/>
                  <a:gd name="connsiteX123" fmla="*/ 665994 w 1339053"/>
                  <a:gd name="connsiteY123" fmla="*/ 1832337 h 6858000"/>
                  <a:gd name="connsiteX124" fmla="*/ 678276 w 1339053"/>
                  <a:gd name="connsiteY124" fmla="*/ 1709437 h 6858000"/>
                  <a:gd name="connsiteX125" fmla="*/ 672955 w 1339053"/>
                  <a:gd name="connsiteY125" fmla="*/ 1636123 h 6858000"/>
                  <a:gd name="connsiteX126" fmla="*/ 668480 w 1339053"/>
                  <a:gd name="connsiteY126" fmla="*/ 1520749 h 6858000"/>
                  <a:gd name="connsiteX127" fmla="*/ 653920 w 1339053"/>
                  <a:gd name="connsiteY127" fmla="*/ 1399437 h 6858000"/>
                  <a:gd name="connsiteX128" fmla="*/ 612686 w 1339053"/>
                  <a:gd name="connsiteY128" fmla="*/ 1296979 h 6858000"/>
                  <a:gd name="connsiteX129" fmla="*/ 570220 w 1339053"/>
                  <a:gd name="connsiteY129" fmla="*/ 1235618 h 6858000"/>
                  <a:gd name="connsiteX130" fmla="*/ 529736 w 1339053"/>
                  <a:gd name="connsiteY130" fmla="*/ 1081752 h 6858000"/>
                  <a:gd name="connsiteX131" fmla="*/ 414305 w 1339053"/>
                  <a:gd name="connsiteY131" fmla="*/ 918292 h 6858000"/>
                  <a:gd name="connsiteX132" fmla="*/ 373924 w 1339053"/>
                  <a:gd name="connsiteY132" fmla="*/ 825689 h 6858000"/>
                  <a:gd name="connsiteX133" fmla="*/ 368949 w 1339053"/>
                  <a:gd name="connsiteY133" fmla="*/ 778726 h 6858000"/>
                  <a:gd name="connsiteX134" fmla="*/ 347020 w 1339053"/>
                  <a:gd name="connsiteY134" fmla="*/ 694643 h 6858000"/>
                  <a:gd name="connsiteX135" fmla="*/ 327478 w 1339053"/>
                  <a:gd name="connsiteY135" fmla="*/ 642898 h 6858000"/>
                  <a:gd name="connsiteX136" fmla="*/ 243468 w 1339053"/>
                  <a:gd name="connsiteY136" fmla="*/ 491960 h 6858000"/>
                  <a:gd name="connsiteX137" fmla="*/ 218930 w 1339053"/>
                  <a:gd name="connsiteY137" fmla="*/ 446010 h 6858000"/>
                  <a:gd name="connsiteX138" fmla="*/ 180614 w 1339053"/>
                  <a:gd name="connsiteY138" fmla="*/ 354892 h 6858000"/>
                  <a:gd name="connsiteX139" fmla="*/ 171988 w 1339053"/>
                  <a:gd name="connsiteY139" fmla="*/ 317521 h 6858000"/>
                  <a:gd name="connsiteX140" fmla="*/ 139875 w 1339053"/>
                  <a:gd name="connsiteY140" fmla="*/ 246378 h 6858000"/>
                  <a:gd name="connsiteX141" fmla="*/ 51499 w 1339053"/>
                  <a:gd name="connsiteY141" fmla="*/ 73211 h 6858000"/>
                  <a:gd name="connsiteX142" fmla="*/ 19690 w 1339053"/>
                  <a:gd name="connsiteY142" fmla="*/ 36621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Lst>
                <a:rect l="l" t="t" r="r" b="b"/>
                <a:pathLst>
                  <a:path w="1339053" h="6858000">
                    <a:moveTo>
                      <a:pt x="850532" y="3481838"/>
                    </a:moveTo>
                    <a:lnTo>
                      <a:pt x="877027" y="3490955"/>
                    </a:lnTo>
                    <a:cubicBezTo>
                      <a:pt x="892941" y="3497986"/>
                      <a:pt x="908176" y="3506416"/>
                      <a:pt x="922718" y="3516472"/>
                    </a:cubicBezTo>
                    <a:cubicBezTo>
                      <a:pt x="967062" y="3547282"/>
                      <a:pt x="1027547" y="3564030"/>
                      <a:pt x="1094179" y="3567567"/>
                    </a:cubicBezTo>
                    <a:cubicBezTo>
                      <a:pt x="1102515" y="3567965"/>
                      <a:pt x="1113434" y="3565936"/>
                      <a:pt x="1118891" y="3568331"/>
                    </a:cubicBezTo>
                    <a:cubicBezTo>
                      <a:pt x="1180628" y="3594888"/>
                      <a:pt x="1237753" y="3586304"/>
                      <a:pt x="1295961" y="3584709"/>
                    </a:cubicBezTo>
                    <a:lnTo>
                      <a:pt x="1308070" y="3585183"/>
                    </a:lnTo>
                    <a:lnTo>
                      <a:pt x="1325263" y="3705453"/>
                    </a:lnTo>
                    <a:cubicBezTo>
                      <a:pt x="1328254" y="3727679"/>
                      <a:pt x="1331526" y="3749922"/>
                      <a:pt x="1334107" y="3772268"/>
                    </a:cubicBezTo>
                    <a:lnTo>
                      <a:pt x="1338203" y="3831076"/>
                    </a:lnTo>
                    <a:lnTo>
                      <a:pt x="1338805" y="3839709"/>
                    </a:lnTo>
                    <a:cubicBezTo>
                      <a:pt x="1339996" y="3932341"/>
                      <a:pt x="1336568" y="4025809"/>
                      <a:pt x="1335635" y="4118635"/>
                    </a:cubicBezTo>
                    <a:cubicBezTo>
                      <a:pt x="1335202" y="4148976"/>
                      <a:pt x="1338805" y="4178868"/>
                      <a:pt x="1337171" y="4209403"/>
                    </a:cubicBezTo>
                    <a:cubicBezTo>
                      <a:pt x="1335445" y="4242449"/>
                      <a:pt x="1327565" y="4276129"/>
                      <a:pt x="1325840" y="4309174"/>
                    </a:cubicBezTo>
                    <a:cubicBezTo>
                      <a:pt x="1322853" y="4364122"/>
                      <a:pt x="1323899" y="4418621"/>
                      <a:pt x="1321122" y="4473630"/>
                    </a:cubicBezTo>
                    <a:cubicBezTo>
                      <a:pt x="1315632" y="4579723"/>
                      <a:pt x="1309019" y="4685750"/>
                      <a:pt x="1302196" y="4791709"/>
                    </a:cubicBezTo>
                    <a:cubicBezTo>
                      <a:pt x="1300696" y="4814383"/>
                      <a:pt x="1294244" y="4837504"/>
                      <a:pt x="1293239" y="4860048"/>
                    </a:cubicBezTo>
                    <a:cubicBezTo>
                      <a:pt x="1290785" y="4919957"/>
                      <a:pt x="1289660" y="4979994"/>
                      <a:pt x="1288829" y="5039837"/>
                    </a:cubicBezTo>
                    <a:cubicBezTo>
                      <a:pt x="1288401" y="5076103"/>
                      <a:pt x="1290512" y="5112310"/>
                      <a:pt x="1289584" y="5148703"/>
                    </a:cubicBezTo>
                    <a:cubicBezTo>
                      <a:pt x="1288845" y="5177820"/>
                      <a:pt x="1286193" y="5207193"/>
                      <a:pt x="1282205" y="5236435"/>
                    </a:cubicBezTo>
                    <a:cubicBezTo>
                      <a:pt x="1278784" y="5261619"/>
                      <a:pt x="1270649" y="5286477"/>
                      <a:pt x="1268145" y="5311662"/>
                    </a:cubicBezTo>
                    <a:cubicBezTo>
                      <a:pt x="1261308" y="5379812"/>
                      <a:pt x="1256387" y="5447703"/>
                      <a:pt x="1250547" y="5515595"/>
                    </a:cubicBezTo>
                    <a:cubicBezTo>
                      <a:pt x="1248113" y="5542776"/>
                      <a:pt x="1244054" y="5570023"/>
                      <a:pt x="1243323" y="5596885"/>
                    </a:cubicBezTo>
                    <a:cubicBezTo>
                      <a:pt x="1241082" y="5668709"/>
                      <a:pt x="1241668" y="5740276"/>
                      <a:pt x="1238303" y="5812036"/>
                    </a:cubicBezTo>
                    <a:cubicBezTo>
                      <a:pt x="1235508" y="5871554"/>
                      <a:pt x="1228259" y="5931392"/>
                      <a:pt x="1223551" y="5991171"/>
                    </a:cubicBezTo>
                    <a:cubicBezTo>
                      <a:pt x="1221675" y="6016549"/>
                      <a:pt x="1222415" y="6041609"/>
                      <a:pt x="1219699" y="6066726"/>
                    </a:cubicBezTo>
                    <a:cubicBezTo>
                      <a:pt x="1213776" y="6123024"/>
                      <a:pt x="1205938" y="6179576"/>
                      <a:pt x="1199935" y="6236130"/>
                    </a:cubicBezTo>
                    <a:cubicBezTo>
                      <a:pt x="1196614" y="6268403"/>
                      <a:pt x="1198425" y="6301127"/>
                      <a:pt x="1192857" y="6333267"/>
                    </a:cubicBezTo>
                    <a:cubicBezTo>
                      <a:pt x="1179603" y="6409590"/>
                      <a:pt x="1163470" y="6485591"/>
                      <a:pt x="1148174" y="6561849"/>
                    </a:cubicBezTo>
                    <a:cubicBezTo>
                      <a:pt x="1132370" y="6640486"/>
                      <a:pt x="1117066" y="6719000"/>
                      <a:pt x="1100424" y="6797385"/>
                    </a:cubicBezTo>
                    <a:lnTo>
                      <a:pt x="1085621" y="6858000"/>
                    </a:lnTo>
                    <a:lnTo>
                      <a:pt x="932341" y="6858000"/>
                    </a:lnTo>
                    <a:lnTo>
                      <a:pt x="944496" y="6829656"/>
                    </a:lnTo>
                    <a:cubicBezTo>
                      <a:pt x="964836" y="6776399"/>
                      <a:pt x="953622" y="6744439"/>
                      <a:pt x="913239" y="6720119"/>
                    </a:cubicBezTo>
                    <a:cubicBezTo>
                      <a:pt x="890880" y="6706443"/>
                      <a:pt x="866986" y="6690318"/>
                      <a:pt x="870682" y="6655346"/>
                    </a:cubicBezTo>
                    <a:cubicBezTo>
                      <a:pt x="876846" y="6598274"/>
                      <a:pt x="889503" y="6540954"/>
                      <a:pt x="846442" y="6498594"/>
                    </a:cubicBezTo>
                    <a:cubicBezTo>
                      <a:pt x="862273" y="6487399"/>
                      <a:pt x="871751" y="6480449"/>
                      <a:pt x="881150" y="6473756"/>
                    </a:cubicBezTo>
                    <a:cubicBezTo>
                      <a:pt x="907245" y="6455292"/>
                      <a:pt x="930705" y="6407516"/>
                      <a:pt x="922470" y="6377035"/>
                    </a:cubicBezTo>
                    <a:cubicBezTo>
                      <a:pt x="910652" y="6332192"/>
                      <a:pt x="925705" y="6299028"/>
                      <a:pt x="955039" y="6268585"/>
                    </a:cubicBezTo>
                    <a:cubicBezTo>
                      <a:pt x="1003777" y="6217606"/>
                      <a:pt x="1017630" y="6148240"/>
                      <a:pt x="1024350" y="6083443"/>
                    </a:cubicBezTo>
                    <a:cubicBezTo>
                      <a:pt x="1029590" y="6034553"/>
                      <a:pt x="1028255" y="5980246"/>
                      <a:pt x="999696" y="5938416"/>
                    </a:cubicBezTo>
                    <a:cubicBezTo>
                      <a:pt x="990505" y="5925141"/>
                      <a:pt x="991039" y="5901884"/>
                      <a:pt x="988342" y="5882426"/>
                    </a:cubicBezTo>
                    <a:cubicBezTo>
                      <a:pt x="986229" y="5866254"/>
                      <a:pt x="984774" y="5849442"/>
                      <a:pt x="985444" y="5832438"/>
                    </a:cubicBezTo>
                    <a:cubicBezTo>
                      <a:pt x="986010" y="5814273"/>
                      <a:pt x="985042" y="5793656"/>
                      <a:pt x="992016" y="5777751"/>
                    </a:cubicBezTo>
                    <a:cubicBezTo>
                      <a:pt x="1012886" y="5729456"/>
                      <a:pt x="1014467" y="5686488"/>
                      <a:pt x="995028" y="5641832"/>
                    </a:cubicBezTo>
                    <a:cubicBezTo>
                      <a:pt x="984984" y="5618696"/>
                      <a:pt x="974301" y="5585771"/>
                      <a:pt x="981247" y="5562522"/>
                    </a:cubicBezTo>
                    <a:cubicBezTo>
                      <a:pt x="998041" y="5505913"/>
                      <a:pt x="997454" y="5454379"/>
                      <a:pt x="995131" y="5398075"/>
                    </a:cubicBezTo>
                    <a:cubicBezTo>
                      <a:pt x="993724" y="5361807"/>
                      <a:pt x="997229" y="5322258"/>
                      <a:pt x="997379" y="5283928"/>
                    </a:cubicBezTo>
                    <a:cubicBezTo>
                      <a:pt x="997473" y="5239095"/>
                      <a:pt x="1006631" y="5193105"/>
                      <a:pt x="979617" y="5157396"/>
                    </a:cubicBezTo>
                    <a:cubicBezTo>
                      <a:pt x="976728" y="5153402"/>
                      <a:pt x="978724" y="5144705"/>
                      <a:pt x="976441" y="5139485"/>
                    </a:cubicBezTo>
                    <a:cubicBezTo>
                      <a:pt x="969619" y="5122991"/>
                      <a:pt x="964828" y="5102888"/>
                      <a:pt x="953793" y="5091862"/>
                    </a:cubicBezTo>
                    <a:cubicBezTo>
                      <a:pt x="921506" y="5059884"/>
                      <a:pt x="886609" y="5031900"/>
                      <a:pt x="853056" y="5001787"/>
                    </a:cubicBezTo>
                    <a:cubicBezTo>
                      <a:pt x="845882" y="4995337"/>
                      <a:pt x="836325" y="4988437"/>
                      <a:pt x="833979" y="4978966"/>
                    </a:cubicBezTo>
                    <a:cubicBezTo>
                      <a:pt x="820602" y="4924328"/>
                      <a:pt x="808509" y="4869239"/>
                      <a:pt x="796995" y="4813768"/>
                    </a:cubicBezTo>
                    <a:cubicBezTo>
                      <a:pt x="792418" y="4791474"/>
                      <a:pt x="803209" y="4777314"/>
                      <a:pt x="820590" y="4764057"/>
                    </a:cubicBezTo>
                    <a:cubicBezTo>
                      <a:pt x="837188" y="4751123"/>
                      <a:pt x="855398" y="4734452"/>
                      <a:pt x="864688" y="4714752"/>
                    </a:cubicBezTo>
                    <a:cubicBezTo>
                      <a:pt x="883062" y="4675275"/>
                      <a:pt x="897521" y="4632902"/>
                      <a:pt x="910485" y="4590911"/>
                    </a:cubicBezTo>
                    <a:cubicBezTo>
                      <a:pt x="915338" y="4575199"/>
                      <a:pt x="912978" y="4556131"/>
                      <a:pt x="911445" y="4539571"/>
                    </a:cubicBezTo>
                    <a:cubicBezTo>
                      <a:pt x="908527" y="4508200"/>
                      <a:pt x="900999" y="4477659"/>
                      <a:pt x="900285" y="4445837"/>
                    </a:cubicBezTo>
                    <a:cubicBezTo>
                      <a:pt x="899539" y="4408923"/>
                      <a:pt x="887958" y="4383340"/>
                      <a:pt x="863237" y="4364703"/>
                    </a:cubicBezTo>
                    <a:cubicBezTo>
                      <a:pt x="826431" y="4336971"/>
                      <a:pt x="808536" y="4292507"/>
                      <a:pt x="798070" y="4243284"/>
                    </a:cubicBezTo>
                    <a:cubicBezTo>
                      <a:pt x="784617" y="4180721"/>
                      <a:pt x="805728" y="4117545"/>
                      <a:pt x="817097" y="4054750"/>
                    </a:cubicBezTo>
                    <a:cubicBezTo>
                      <a:pt x="821537" y="4030724"/>
                      <a:pt x="826632" y="4006057"/>
                      <a:pt x="826251" y="3982801"/>
                    </a:cubicBezTo>
                    <a:cubicBezTo>
                      <a:pt x="825347" y="3916709"/>
                      <a:pt x="825150" y="3850833"/>
                      <a:pt x="836848" y="3784939"/>
                    </a:cubicBezTo>
                    <a:lnTo>
                      <a:pt x="841285" y="3766755"/>
                    </a:lnTo>
                    <a:lnTo>
                      <a:pt x="841284" y="3766755"/>
                    </a:lnTo>
                    <a:lnTo>
                      <a:pt x="852925" y="3719034"/>
                    </a:lnTo>
                    <a:cubicBezTo>
                      <a:pt x="855152" y="3711822"/>
                      <a:pt x="856753" y="3704413"/>
                      <a:pt x="857932" y="3696880"/>
                    </a:cubicBezTo>
                    <a:cubicBezTo>
                      <a:pt x="868683" y="3631632"/>
                      <a:pt x="885300" y="3565939"/>
                      <a:pt x="853534" y="3507036"/>
                    </a:cubicBezTo>
                    <a:cubicBezTo>
                      <a:pt x="850623" y="3501622"/>
                      <a:pt x="849992" y="3494020"/>
                      <a:pt x="850226" y="3485839"/>
                    </a:cubicBezTo>
                    <a:close/>
                    <a:moveTo>
                      <a:pt x="0" y="0"/>
                    </a:moveTo>
                    <a:lnTo>
                      <a:pt x="455609" y="0"/>
                    </a:lnTo>
                    <a:lnTo>
                      <a:pt x="459171" y="72395"/>
                    </a:lnTo>
                    <a:cubicBezTo>
                      <a:pt x="459671" y="92301"/>
                      <a:pt x="456894" y="113171"/>
                      <a:pt x="460041" y="131917"/>
                    </a:cubicBezTo>
                    <a:cubicBezTo>
                      <a:pt x="474213" y="218122"/>
                      <a:pt x="492031" y="302910"/>
                      <a:pt x="504421" y="389691"/>
                    </a:cubicBezTo>
                    <a:cubicBezTo>
                      <a:pt x="517349" y="479177"/>
                      <a:pt x="539516" y="562489"/>
                      <a:pt x="582097" y="634609"/>
                    </a:cubicBezTo>
                    <a:cubicBezTo>
                      <a:pt x="621686" y="701573"/>
                      <a:pt x="662589" y="767248"/>
                      <a:pt x="702468" y="834019"/>
                    </a:cubicBezTo>
                    <a:cubicBezTo>
                      <a:pt x="712587" y="850968"/>
                      <a:pt x="725536" y="867665"/>
                      <a:pt x="729203" y="887701"/>
                    </a:cubicBezTo>
                    <a:cubicBezTo>
                      <a:pt x="736973" y="929321"/>
                      <a:pt x="740155" y="973193"/>
                      <a:pt x="743787" y="1016355"/>
                    </a:cubicBezTo>
                    <a:cubicBezTo>
                      <a:pt x="746786" y="1053398"/>
                      <a:pt x="745800" y="1091467"/>
                      <a:pt x="750083" y="1128060"/>
                    </a:cubicBezTo>
                    <a:cubicBezTo>
                      <a:pt x="753428" y="1157309"/>
                      <a:pt x="762038" y="1185083"/>
                      <a:pt x="768866" y="1213431"/>
                    </a:cubicBezTo>
                    <a:cubicBezTo>
                      <a:pt x="774767" y="1238107"/>
                      <a:pt x="778357" y="1264327"/>
                      <a:pt x="787802" y="1286432"/>
                    </a:cubicBezTo>
                    <a:cubicBezTo>
                      <a:pt x="810582" y="1340304"/>
                      <a:pt x="832653" y="1394242"/>
                      <a:pt x="842837" y="1455511"/>
                    </a:cubicBezTo>
                    <a:cubicBezTo>
                      <a:pt x="853049" y="1515944"/>
                      <a:pt x="867276" y="1574511"/>
                      <a:pt x="877988" y="1634814"/>
                    </a:cubicBezTo>
                    <a:cubicBezTo>
                      <a:pt x="888390" y="1693895"/>
                      <a:pt x="902813" y="1748857"/>
                      <a:pt x="941063" y="1789731"/>
                    </a:cubicBezTo>
                    <a:cubicBezTo>
                      <a:pt x="957906" y="1807908"/>
                      <a:pt x="975122" y="1831564"/>
                      <a:pt x="980124" y="1857657"/>
                    </a:cubicBezTo>
                    <a:cubicBezTo>
                      <a:pt x="987207" y="1894833"/>
                      <a:pt x="980788" y="1937150"/>
                      <a:pt x="984484" y="1976384"/>
                    </a:cubicBezTo>
                    <a:cubicBezTo>
                      <a:pt x="988781" y="2022576"/>
                      <a:pt x="988793" y="2074493"/>
                      <a:pt x="1007189" y="2110650"/>
                    </a:cubicBezTo>
                    <a:cubicBezTo>
                      <a:pt x="1023612" y="2142809"/>
                      <a:pt x="1034723" y="2173610"/>
                      <a:pt x="1039893" y="2211041"/>
                    </a:cubicBezTo>
                    <a:cubicBezTo>
                      <a:pt x="1043484" y="2237261"/>
                      <a:pt x="1057690" y="2260269"/>
                      <a:pt x="1059162" y="2286682"/>
                    </a:cubicBezTo>
                    <a:cubicBezTo>
                      <a:pt x="1061252" y="2321469"/>
                      <a:pt x="1060754" y="2355740"/>
                      <a:pt x="1070522" y="2388667"/>
                    </a:cubicBezTo>
                    <a:cubicBezTo>
                      <a:pt x="1080600" y="2422815"/>
                      <a:pt x="1085513" y="2459602"/>
                      <a:pt x="1093939" y="2494653"/>
                    </a:cubicBezTo>
                    <a:cubicBezTo>
                      <a:pt x="1098500" y="2513273"/>
                      <a:pt x="1106866" y="2529964"/>
                      <a:pt x="1112007" y="2548197"/>
                    </a:cubicBezTo>
                    <a:cubicBezTo>
                      <a:pt x="1121409" y="2581573"/>
                      <a:pt x="1130232" y="2615336"/>
                      <a:pt x="1138346" y="2649163"/>
                    </a:cubicBezTo>
                    <a:cubicBezTo>
                      <a:pt x="1146465" y="2682988"/>
                      <a:pt x="1157699" y="2716368"/>
                      <a:pt x="1160337" y="2751608"/>
                    </a:cubicBezTo>
                    <a:cubicBezTo>
                      <a:pt x="1164714" y="2811646"/>
                      <a:pt x="1159211" y="2873999"/>
                      <a:pt x="1165737" y="2933012"/>
                    </a:cubicBezTo>
                    <a:cubicBezTo>
                      <a:pt x="1172445" y="2992925"/>
                      <a:pt x="1185964" y="3051556"/>
                      <a:pt x="1202029" y="3107873"/>
                    </a:cubicBezTo>
                    <a:cubicBezTo>
                      <a:pt x="1214635" y="3152396"/>
                      <a:pt x="1227749" y="3194534"/>
                      <a:pt x="1225692" y="3244974"/>
                    </a:cubicBezTo>
                    <a:cubicBezTo>
                      <a:pt x="1224565" y="3273123"/>
                      <a:pt x="1231196" y="3305079"/>
                      <a:pt x="1243916" y="3326221"/>
                    </a:cubicBezTo>
                    <a:cubicBezTo>
                      <a:pt x="1271701" y="3372044"/>
                      <a:pt x="1285247" y="3423911"/>
                      <a:pt x="1293067" y="3480219"/>
                    </a:cubicBezTo>
                    <a:lnTo>
                      <a:pt x="1308071" y="3585182"/>
                    </a:lnTo>
                    <a:lnTo>
                      <a:pt x="1295962" y="3584708"/>
                    </a:lnTo>
                    <a:cubicBezTo>
                      <a:pt x="1237754" y="3586303"/>
                      <a:pt x="1180629" y="3594888"/>
                      <a:pt x="1118893" y="3568330"/>
                    </a:cubicBezTo>
                    <a:cubicBezTo>
                      <a:pt x="1113435" y="3565936"/>
                      <a:pt x="1102517" y="3567964"/>
                      <a:pt x="1094179" y="3567566"/>
                    </a:cubicBezTo>
                    <a:cubicBezTo>
                      <a:pt x="1027548" y="3564029"/>
                      <a:pt x="967064" y="3547281"/>
                      <a:pt x="922719" y="3516472"/>
                    </a:cubicBezTo>
                    <a:cubicBezTo>
                      <a:pt x="908178" y="3506414"/>
                      <a:pt x="892942" y="3497984"/>
                      <a:pt x="877028" y="3490955"/>
                    </a:cubicBezTo>
                    <a:lnTo>
                      <a:pt x="850533" y="3481837"/>
                    </a:lnTo>
                    <a:lnTo>
                      <a:pt x="852113" y="3461170"/>
                    </a:lnTo>
                    <a:cubicBezTo>
                      <a:pt x="854391" y="3434500"/>
                      <a:pt x="848474" y="3414331"/>
                      <a:pt x="831383" y="3399179"/>
                    </a:cubicBezTo>
                    <a:cubicBezTo>
                      <a:pt x="801767" y="3373388"/>
                      <a:pt x="773654" y="3344957"/>
                      <a:pt x="743141" y="3320580"/>
                    </a:cubicBezTo>
                    <a:cubicBezTo>
                      <a:pt x="722236" y="3303685"/>
                      <a:pt x="714543" y="3281842"/>
                      <a:pt x="713221" y="3251241"/>
                    </a:cubicBezTo>
                    <a:cubicBezTo>
                      <a:pt x="712555" y="3234106"/>
                      <a:pt x="704768" y="3217029"/>
                      <a:pt x="697098" y="3202528"/>
                    </a:cubicBezTo>
                    <a:cubicBezTo>
                      <a:pt x="687845" y="3184997"/>
                      <a:pt x="672212" y="3172554"/>
                      <a:pt x="664820" y="3154190"/>
                    </a:cubicBezTo>
                    <a:cubicBezTo>
                      <a:pt x="646169" y="3109209"/>
                      <a:pt x="616744" y="3087991"/>
                      <a:pt x="572501" y="3087312"/>
                    </a:cubicBezTo>
                    <a:cubicBezTo>
                      <a:pt x="533259" y="3086763"/>
                      <a:pt x="493731" y="3044085"/>
                      <a:pt x="497703" y="3005243"/>
                    </a:cubicBezTo>
                    <a:cubicBezTo>
                      <a:pt x="502030" y="2962279"/>
                      <a:pt x="490540" y="2928257"/>
                      <a:pt x="476984" y="2892751"/>
                    </a:cubicBezTo>
                    <a:cubicBezTo>
                      <a:pt x="469363" y="2872905"/>
                      <a:pt x="465404" y="2847135"/>
                      <a:pt x="468947" y="2824527"/>
                    </a:cubicBezTo>
                    <a:cubicBezTo>
                      <a:pt x="482188" y="2738605"/>
                      <a:pt x="520979" y="2665650"/>
                      <a:pt x="569138" y="2595026"/>
                    </a:cubicBezTo>
                    <a:cubicBezTo>
                      <a:pt x="600577" y="2548865"/>
                      <a:pt x="622260" y="2493483"/>
                      <a:pt x="645397" y="2440808"/>
                    </a:cubicBezTo>
                    <a:cubicBezTo>
                      <a:pt x="652529" y="2424387"/>
                      <a:pt x="655029" y="2401457"/>
                      <a:pt x="651820" y="2384384"/>
                    </a:cubicBezTo>
                    <a:cubicBezTo>
                      <a:pt x="640949" y="2324596"/>
                      <a:pt x="629163" y="2264805"/>
                      <a:pt x="612994" y="2207332"/>
                    </a:cubicBezTo>
                    <a:cubicBezTo>
                      <a:pt x="597678" y="2153787"/>
                      <a:pt x="601053" y="2099808"/>
                      <a:pt x="620894" y="2046679"/>
                    </a:cubicBezTo>
                    <a:cubicBezTo>
                      <a:pt x="635367" y="2007977"/>
                      <a:pt x="641110" y="1970814"/>
                      <a:pt x="644614" y="1931265"/>
                    </a:cubicBezTo>
                    <a:cubicBezTo>
                      <a:pt x="647465" y="1898285"/>
                      <a:pt x="653360" y="1862859"/>
                      <a:pt x="665994" y="1832337"/>
                    </a:cubicBezTo>
                    <a:cubicBezTo>
                      <a:pt x="683779" y="1789578"/>
                      <a:pt x="688928" y="1751381"/>
                      <a:pt x="678276" y="1709437"/>
                    </a:cubicBezTo>
                    <a:cubicBezTo>
                      <a:pt x="672576" y="1687079"/>
                      <a:pt x="673987" y="1660990"/>
                      <a:pt x="672955" y="1636123"/>
                    </a:cubicBezTo>
                    <a:cubicBezTo>
                      <a:pt x="671272" y="1597795"/>
                      <a:pt x="671867" y="1558758"/>
                      <a:pt x="668480" y="1520749"/>
                    </a:cubicBezTo>
                    <a:cubicBezTo>
                      <a:pt x="665050" y="1479903"/>
                      <a:pt x="655019" y="1440408"/>
                      <a:pt x="653920" y="1399437"/>
                    </a:cubicBezTo>
                    <a:cubicBezTo>
                      <a:pt x="652652" y="1355309"/>
                      <a:pt x="639893" y="1323154"/>
                      <a:pt x="612686" y="1296979"/>
                    </a:cubicBezTo>
                    <a:cubicBezTo>
                      <a:pt x="595576" y="1280408"/>
                      <a:pt x="578401" y="1259588"/>
                      <a:pt x="570220" y="1235618"/>
                    </a:cubicBezTo>
                    <a:cubicBezTo>
                      <a:pt x="553631" y="1186194"/>
                      <a:pt x="545669" y="1131821"/>
                      <a:pt x="529736" y="1081752"/>
                    </a:cubicBezTo>
                    <a:cubicBezTo>
                      <a:pt x="507466" y="1011390"/>
                      <a:pt x="481332" y="944631"/>
                      <a:pt x="414305" y="918292"/>
                    </a:cubicBezTo>
                    <a:cubicBezTo>
                      <a:pt x="377314" y="903769"/>
                      <a:pt x="368843" y="874065"/>
                      <a:pt x="373924" y="825689"/>
                    </a:cubicBezTo>
                    <a:cubicBezTo>
                      <a:pt x="375689" y="809590"/>
                      <a:pt x="376722" y="786203"/>
                      <a:pt x="368949" y="778726"/>
                    </a:cubicBezTo>
                    <a:cubicBezTo>
                      <a:pt x="345838" y="756354"/>
                      <a:pt x="349308" y="725824"/>
                      <a:pt x="347020" y="694643"/>
                    </a:cubicBezTo>
                    <a:cubicBezTo>
                      <a:pt x="345704" y="675894"/>
                      <a:pt x="339306" y="651346"/>
                      <a:pt x="327478" y="642898"/>
                    </a:cubicBezTo>
                    <a:cubicBezTo>
                      <a:pt x="279698" y="608395"/>
                      <a:pt x="263590" y="549247"/>
                      <a:pt x="243468" y="491960"/>
                    </a:cubicBezTo>
                    <a:cubicBezTo>
                      <a:pt x="237433" y="475142"/>
                      <a:pt x="230250" y="456843"/>
                      <a:pt x="218930" y="446010"/>
                    </a:cubicBezTo>
                    <a:cubicBezTo>
                      <a:pt x="194433" y="422927"/>
                      <a:pt x="180036" y="395344"/>
                      <a:pt x="180614" y="354892"/>
                    </a:cubicBezTo>
                    <a:cubicBezTo>
                      <a:pt x="180923" y="342010"/>
                      <a:pt x="176523" y="328798"/>
                      <a:pt x="171988" y="317521"/>
                    </a:cubicBezTo>
                    <a:cubicBezTo>
                      <a:pt x="162052" y="293291"/>
                      <a:pt x="148442" y="271315"/>
                      <a:pt x="139875" y="246378"/>
                    </a:cubicBezTo>
                    <a:cubicBezTo>
                      <a:pt x="117577" y="182780"/>
                      <a:pt x="95749" y="119890"/>
                      <a:pt x="51499" y="73211"/>
                    </a:cubicBezTo>
                    <a:cubicBezTo>
                      <a:pt x="40691" y="61834"/>
                      <a:pt x="29467" y="49763"/>
                      <a:pt x="19690" y="36621"/>
                    </a:cubicBezTo>
                    <a:close/>
                  </a:path>
                </a:pathLst>
              </a:custGeom>
              <a:solidFill>
                <a:srgbClr val="FFFFF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81" name="Freeform: Shape 80">
                <a:extLst>
                  <a:ext uri="{FF2B5EF4-FFF2-40B4-BE49-F238E27FC236}">
                    <a16:creationId xmlns:a16="http://schemas.microsoft.com/office/drawing/2014/main" id="{A2432BD6-3DCC-4397-BD7F-3FE84F32100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748588" y="0"/>
                <a:ext cx="1339053" cy="6858000"/>
              </a:xfrm>
              <a:custGeom>
                <a:avLst/>
                <a:gdLst>
                  <a:gd name="connsiteX0" fmla="*/ 850532 w 1339053"/>
                  <a:gd name="connsiteY0" fmla="*/ 3481838 h 6858000"/>
                  <a:gd name="connsiteX1" fmla="*/ 877027 w 1339053"/>
                  <a:gd name="connsiteY1" fmla="*/ 3490955 h 6858000"/>
                  <a:gd name="connsiteX2" fmla="*/ 922718 w 1339053"/>
                  <a:gd name="connsiteY2" fmla="*/ 3516472 h 6858000"/>
                  <a:gd name="connsiteX3" fmla="*/ 1094179 w 1339053"/>
                  <a:gd name="connsiteY3" fmla="*/ 3567567 h 6858000"/>
                  <a:gd name="connsiteX4" fmla="*/ 1118891 w 1339053"/>
                  <a:gd name="connsiteY4" fmla="*/ 3568331 h 6858000"/>
                  <a:gd name="connsiteX5" fmla="*/ 1295961 w 1339053"/>
                  <a:gd name="connsiteY5" fmla="*/ 3584709 h 6858000"/>
                  <a:gd name="connsiteX6" fmla="*/ 1308070 w 1339053"/>
                  <a:gd name="connsiteY6" fmla="*/ 3585183 h 6858000"/>
                  <a:gd name="connsiteX7" fmla="*/ 1325263 w 1339053"/>
                  <a:gd name="connsiteY7" fmla="*/ 3705453 h 6858000"/>
                  <a:gd name="connsiteX8" fmla="*/ 1334107 w 1339053"/>
                  <a:gd name="connsiteY8" fmla="*/ 3772268 h 6858000"/>
                  <a:gd name="connsiteX9" fmla="*/ 1338203 w 1339053"/>
                  <a:gd name="connsiteY9" fmla="*/ 3831076 h 6858000"/>
                  <a:gd name="connsiteX10" fmla="*/ 1338805 w 1339053"/>
                  <a:gd name="connsiteY10" fmla="*/ 3839709 h 6858000"/>
                  <a:gd name="connsiteX11" fmla="*/ 1335635 w 1339053"/>
                  <a:gd name="connsiteY11" fmla="*/ 4118635 h 6858000"/>
                  <a:gd name="connsiteX12" fmla="*/ 1337171 w 1339053"/>
                  <a:gd name="connsiteY12" fmla="*/ 4209403 h 6858000"/>
                  <a:gd name="connsiteX13" fmla="*/ 1325840 w 1339053"/>
                  <a:gd name="connsiteY13" fmla="*/ 4309174 h 6858000"/>
                  <a:gd name="connsiteX14" fmla="*/ 1321122 w 1339053"/>
                  <a:gd name="connsiteY14" fmla="*/ 4473630 h 6858000"/>
                  <a:gd name="connsiteX15" fmla="*/ 1302196 w 1339053"/>
                  <a:gd name="connsiteY15" fmla="*/ 4791709 h 6858000"/>
                  <a:gd name="connsiteX16" fmla="*/ 1293239 w 1339053"/>
                  <a:gd name="connsiteY16" fmla="*/ 4860048 h 6858000"/>
                  <a:gd name="connsiteX17" fmla="*/ 1288829 w 1339053"/>
                  <a:gd name="connsiteY17" fmla="*/ 5039837 h 6858000"/>
                  <a:gd name="connsiteX18" fmla="*/ 1289584 w 1339053"/>
                  <a:gd name="connsiteY18" fmla="*/ 5148703 h 6858000"/>
                  <a:gd name="connsiteX19" fmla="*/ 1282205 w 1339053"/>
                  <a:gd name="connsiteY19" fmla="*/ 5236435 h 6858000"/>
                  <a:gd name="connsiteX20" fmla="*/ 1268145 w 1339053"/>
                  <a:gd name="connsiteY20" fmla="*/ 5311662 h 6858000"/>
                  <a:gd name="connsiteX21" fmla="*/ 1250547 w 1339053"/>
                  <a:gd name="connsiteY21" fmla="*/ 5515595 h 6858000"/>
                  <a:gd name="connsiteX22" fmla="*/ 1243323 w 1339053"/>
                  <a:gd name="connsiteY22" fmla="*/ 5596885 h 6858000"/>
                  <a:gd name="connsiteX23" fmla="*/ 1238303 w 1339053"/>
                  <a:gd name="connsiteY23" fmla="*/ 5812036 h 6858000"/>
                  <a:gd name="connsiteX24" fmla="*/ 1223551 w 1339053"/>
                  <a:gd name="connsiteY24" fmla="*/ 5991171 h 6858000"/>
                  <a:gd name="connsiteX25" fmla="*/ 1219699 w 1339053"/>
                  <a:gd name="connsiteY25" fmla="*/ 6066726 h 6858000"/>
                  <a:gd name="connsiteX26" fmla="*/ 1199935 w 1339053"/>
                  <a:gd name="connsiteY26" fmla="*/ 6236130 h 6858000"/>
                  <a:gd name="connsiteX27" fmla="*/ 1192857 w 1339053"/>
                  <a:gd name="connsiteY27" fmla="*/ 6333267 h 6858000"/>
                  <a:gd name="connsiteX28" fmla="*/ 1148174 w 1339053"/>
                  <a:gd name="connsiteY28" fmla="*/ 6561849 h 6858000"/>
                  <a:gd name="connsiteX29" fmla="*/ 1100424 w 1339053"/>
                  <a:gd name="connsiteY29" fmla="*/ 6797385 h 6858000"/>
                  <a:gd name="connsiteX30" fmla="*/ 1085621 w 1339053"/>
                  <a:gd name="connsiteY30" fmla="*/ 6858000 h 6858000"/>
                  <a:gd name="connsiteX31" fmla="*/ 932341 w 1339053"/>
                  <a:gd name="connsiteY31" fmla="*/ 6858000 h 6858000"/>
                  <a:gd name="connsiteX32" fmla="*/ 944496 w 1339053"/>
                  <a:gd name="connsiteY32" fmla="*/ 6829656 h 6858000"/>
                  <a:gd name="connsiteX33" fmla="*/ 913239 w 1339053"/>
                  <a:gd name="connsiteY33" fmla="*/ 6720119 h 6858000"/>
                  <a:gd name="connsiteX34" fmla="*/ 870682 w 1339053"/>
                  <a:gd name="connsiteY34" fmla="*/ 6655346 h 6858000"/>
                  <a:gd name="connsiteX35" fmla="*/ 846442 w 1339053"/>
                  <a:gd name="connsiteY35" fmla="*/ 6498594 h 6858000"/>
                  <a:gd name="connsiteX36" fmla="*/ 881150 w 1339053"/>
                  <a:gd name="connsiteY36" fmla="*/ 6473756 h 6858000"/>
                  <a:gd name="connsiteX37" fmla="*/ 922470 w 1339053"/>
                  <a:gd name="connsiteY37" fmla="*/ 6377035 h 6858000"/>
                  <a:gd name="connsiteX38" fmla="*/ 955039 w 1339053"/>
                  <a:gd name="connsiteY38" fmla="*/ 6268585 h 6858000"/>
                  <a:gd name="connsiteX39" fmla="*/ 1024350 w 1339053"/>
                  <a:gd name="connsiteY39" fmla="*/ 6083443 h 6858000"/>
                  <a:gd name="connsiteX40" fmla="*/ 999696 w 1339053"/>
                  <a:gd name="connsiteY40" fmla="*/ 5938416 h 6858000"/>
                  <a:gd name="connsiteX41" fmla="*/ 988342 w 1339053"/>
                  <a:gd name="connsiteY41" fmla="*/ 5882426 h 6858000"/>
                  <a:gd name="connsiteX42" fmla="*/ 985444 w 1339053"/>
                  <a:gd name="connsiteY42" fmla="*/ 5832438 h 6858000"/>
                  <a:gd name="connsiteX43" fmla="*/ 992016 w 1339053"/>
                  <a:gd name="connsiteY43" fmla="*/ 5777751 h 6858000"/>
                  <a:gd name="connsiteX44" fmla="*/ 995028 w 1339053"/>
                  <a:gd name="connsiteY44" fmla="*/ 5641832 h 6858000"/>
                  <a:gd name="connsiteX45" fmla="*/ 981247 w 1339053"/>
                  <a:gd name="connsiteY45" fmla="*/ 5562522 h 6858000"/>
                  <a:gd name="connsiteX46" fmla="*/ 995131 w 1339053"/>
                  <a:gd name="connsiteY46" fmla="*/ 5398075 h 6858000"/>
                  <a:gd name="connsiteX47" fmla="*/ 997379 w 1339053"/>
                  <a:gd name="connsiteY47" fmla="*/ 5283928 h 6858000"/>
                  <a:gd name="connsiteX48" fmla="*/ 979617 w 1339053"/>
                  <a:gd name="connsiteY48" fmla="*/ 5157396 h 6858000"/>
                  <a:gd name="connsiteX49" fmla="*/ 976441 w 1339053"/>
                  <a:gd name="connsiteY49" fmla="*/ 5139485 h 6858000"/>
                  <a:gd name="connsiteX50" fmla="*/ 953793 w 1339053"/>
                  <a:gd name="connsiteY50" fmla="*/ 5091862 h 6858000"/>
                  <a:gd name="connsiteX51" fmla="*/ 853056 w 1339053"/>
                  <a:gd name="connsiteY51" fmla="*/ 5001787 h 6858000"/>
                  <a:gd name="connsiteX52" fmla="*/ 833979 w 1339053"/>
                  <a:gd name="connsiteY52" fmla="*/ 4978966 h 6858000"/>
                  <a:gd name="connsiteX53" fmla="*/ 796995 w 1339053"/>
                  <a:gd name="connsiteY53" fmla="*/ 4813768 h 6858000"/>
                  <a:gd name="connsiteX54" fmla="*/ 820590 w 1339053"/>
                  <a:gd name="connsiteY54" fmla="*/ 4764057 h 6858000"/>
                  <a:gd name="connsiteX55" fmla="*/ 864688 w 1339053"/>
                  <a:gd name="connsiteY55" fmla="*/ 4714752 h 6858000"/>
                  <a:gd name="connsiteX56" fmla="*/ 910485 w 1339053"/>
                  <a:gd name="connsiteY56" fmla="*/ 4590911 h 6858000"/>
                  <a:gd name="connsiteX57" fmla="*/ 911445 w 1339053"/>
                  <a:gd name="connsiteY57" fmla="*/ 4539571 h 6858000"/>
                  <a:gd name="connsiteX58" fmla="*/ 900285 w 1339053"/>
                  <a:gd name="connsiteY58" fmla="*/ 4445837 h 6858000"/>
                  <a:gd name="connsiteX59" fmla="*/ 863237 w 1339053"/>
                  <a:gd name="connsiteY59" fmla="*/ 4364703 h 6858000"/>
                  <a:gd name="connsiteX60" fmla="*/ 798070 w 1339053"/>
                  <a:gd name="connsiteY60" fmla="*/ 4243284 h 6858000"/>
                  <a:gd name="connsiteX61" fmla="*/ 817097 w 1339053"/>
                  <a:gd name="connsiteY61" fmla="*/ 4054750 h 6858000"/>
                  <a:gd name="connsiteX62" fmla="*/ 826251 w 1339053"/>
                  <a:gd name="connsiteY62" fmla="*/ 3982801 h 6858000"/>
                  <a:gd name="connsiteX63" fmla="*/ 836848 w 1339053"/>
                  <a:gd name="connsiteY63" fmla="*/ 3784939 h 6858000"/>
                  <a:gd name="connsiteX64" fmla="*/ 841285 w 1339053"/>
                  <a:gd name="connsiteY64" fmla="*/ 3766755 h 6858000"/>
                  <a:gd name="connsiteX65" fmla="*/ 841284 w 1339053"/>
                  <a:gd name="connsiteY65" fmla="*/ 3766755 h 6858000"/>
                  <a:gd name="connsiteX66" fmla="*/ 852925 w 1339053"/>
                  <a:gd name="connsiteY66" fmla="*/ 3719034 h 6858000"/>
                  <a:gd name="connsiteX67" fmla="*/ 857932 w 1339053"/>
                  <a:gd name="connsiteY67" fmla="*/ 3696880 h 6858000"/>
                  <a:gd name="connsiteX68" fmla="*/ 853534 w 1339053"/>
                  <a:gd name="connsiteY68" fmla="*/ 3507036 h 6858000"/>
                  <a:gd name="connsiteX69" fmla="*/ 850226 w 1339053"/>
                  <a:gd name="connsiteY69" fmla="*/ 3485839 h 6858000"/>
                  <a:gd name="connsiteX70" fmla="*/ 0 w 1339053"/>
                  <a:gd name="connsiteY70" fmla="*/ 0 h 6858000"/>
                  <a:gd name="connsiteX71" fmla="*/ 455609 w 1339053"/>
                  <a:gd name="connsiteY71" fmla="*/ 0 h 6858000"/>
                  <a:gd name="connsiteX72" fmla="*/ 459171 w 1339053"/>
                  <a:gd name="connsiteY72" fmla="*/ 72395 h 6858000"/>
                  <a:gd name="connsiteX73" fmla="*/ 460041 w 1339053"/>
                  <a:gd name="connsiteY73" fmla="*/ 131917 h 6858000"/>
                  <a:gd name="connsiteX74" fmla="*/ 504421 w 1339053"/>
                  <a:gd name="connsiteY74" fmla="*/ 389691 h 6858000"/>
                  <a:gd name="connsiteX75" fmla="*/ 582097 w 1339053"/>
                  <a:gd name="connsiteY75" fmla="*/ 634609 h 6858000"/>
                  <a:gd name="connsiteX76" fmla="*/ 702468 w 1339053"/>
                  <a:gd name="connsiteY76" fmla="*/ 834019 h 6858000"/>
                  <a:gd name="connsiteX77" fmla="*/ 729203 w 1339053"/>
                  <a:gd name="connsiteY77" fmla="*/ 887701 h 6858000"/>
                  <a:gd name="connsiteX78" fmla="*/ 743787 w 1339053"/>
                  <a:gd name="connsiteY78" fmla="*/ 1016355 h 6858000"/>
                  <a:gd name="connsiteX79" fmla="*/ 750083 w 1339053"/>
                  <a:gd name="connsiteY79" fmla="*/ 1128060 h 6858000"/>
                  <a:gd name="connsiteX80" fmla="*/ 768866 w 1339053"/>
                  <a:gd name="connsiteY80" fmla="*/ 1213431 h 6858000"/>
                  <a:gd name="connsiteX81" fmla="*/ 787802 w 1339053"/>
                  <a:gd name="connsiteY81" fmla="*/ 1286432 h 6858000"/>
                  <a:gd name="connsiteX82" fmla="*/ 842837 w 1339053"/>
                  <a:gd name="connsiteY82" fmla="*/ 1455511 h 6858000"/>
                  <a:gd name="connsiteX83" fmla="*/ 877988 w 1339053"/>
                  <a:gd name="connsiteY83" fmla="*/ 1634814 h 6858000"/>
                  <a:gd name="connsiteX84" fmla="*/ 941063 w 1339053"/>
                  <a:gd name="connsiteY84" fmla="*/ 1789731 h 6858000"/>
                  <a:gd name="connsiteX85" fmla="*/ 980124 w 1339053"/>
                  <a:gd name="connsiteY85" fmla="*/ 1857657 h 6858000"/>
                  <a:gd name="connsiteX86" fmla="*/ 984484 w 1339053"/>
                  <a:gd name="connsiteY86" fmla="*/ 1976384 h 6858000"/>
                  <a:gd name="connsiteX87" fmla="*/ 1007189 w 1339053"/>
                  <a:gd name="connsiteY87" fmla="*/ 2110650 h 6858000"/>
                  <a:gd name="connsiteX88" fmla="*/ 1039893 w 1339053"/>
                  <a:gd name="connsiteY88" fmla="*/ 2211041 h 6858000"/>
                  <a:gd name="connsiteX89" fmla="*/ 1059162 w 1339053"/>
                  <a:gd name="connsiteY89" fmla="*/ 2286682 h 6858000"/>
                  <a:gd name="connsiteX90" fmla="*/ 1070522 w 1339053"/>
                  <a:gd name="connsiteY90" fmla="*/ 2388667 h 6858000"/>
                  <a:gd name="connsiteX91" fmla="*/ 1093939 w 1339053"/>
                  <a:gd name="connsiteY91" fmla="*/ 2494653 h 6858000"/>
                  <a:gd name="connsiteX92" fmla="*/ 1112007 w 1339053"/>
                  <a:gd name="connsiteY92" fmla="*/ 2548197 h 6858000"/>
                  <a:gd name="connsiteX93" fmla="*/ 1138346 w 1339053"/>
                  <a:gd name="connsiteY93" fmla="*/ 2649163 h 6858000"/>
                  <a:gd name="connsiteX94" fmla="*/ 1160337 w 1339053"/>
                  <a:gd name="connsiteY94" fmla="*/ 2751608 h 6858000"/>
                  <a:gd name="connsiteX95" fmla="*/ 1165737 w 1339053"/>
                  <a:gd name="connsiteY95" fmla="*/ 2933012 h 6858000"/>
                  <a:gd name="connsiteX96" fmla="*/ 1202029 w 1339053"/>
                  <a:gd name="connsiteY96" fmla="*/ 3107873 h 6858000"/>
                  <a:gd name="connsiteX97" fmla="*/ 1225692 w 1339053"/>
                  <a:gd name="connsiteY97" fmla="*/ 3244974 h 6858000"/>
                  <a:gd name="connsiteX98" fmla="*/ 1243916 w 1339053"/>
                  <a:gd name="connsiteY98" fmla="*/ 3326221 h 6858000"/>
                  <a:gd name="connsiteX99" fmla="*/ 1293067 w 1339053"/>
                  <a:gd name="connsiteY99" fmla="*/ 3480219 h 6858000"/>
                  <a:gd name="connsiteX100" fmla="*/ 1308071 w 1339053"/>
                  <a:gd name="connsiteY100" fmla="*/ 3585182 h 6858000"/>
                  <a:gd name="connsiteX101" fmla="*/ 1295962 w 1339053"/>
                  <a:gd name="connsiteY101" fmla="*/ 3584708 h 6858000"/>
                  <a:gd name="connsiteX102" fmla="*/ 1118893 w 1339053"/>
                  <a:gd name="connsiteY102" fmla="*/ 3568330 h 6858000"/>
                  <a:gd name="connsiteX103" fmla="*/ 1094179 w 1339053"/>
                  <a:gd name="connsiteY103" fmla="*/ 3567566 h 6858000"/>
                  <a:gd name="connsiteX104" fmla="*/ 922719 w 1339053"/>
                  <a:gd name="connsiteY104" fmla="*/ 3516472 h 6858000"/>
                  <a:gd name="connsiteX105" fmla="*/ 877028 w 1339053"/>
                  <a:gd name="connsiteY105" fmla="*/ 3490955 h 6858000"/>
                  <a:gd name="connsiteX106" fmla="*/ 850533 w 1339053"/>
                  <a:gd name="connsiteY106" fmla="*/ 3481837 h 6858000"/>
                  <a:gd name="connsiteX107" fmla="*/ 852113 w 1339053"/>
                  <a:gd name="connsiteY107" fmla="*/ 3461170 h 6858000"/>
                  <a:gd name="connsiteX108" fmla="*/ 831383 w 1339053"/>
                  <a:gd name="connsiteY108" fmla="*/ 3399179 h 6858000"/>
                  <a:gd name="connsiteX109" fmla="*/ 743141 w 1339053"/>
                  <a:gd name="connsiteY109" fmla="*/ 3320580 h 6858000"/>
                  <a:gd name="connsiteX110" fmla="*/ 713221 w 1339053"/>
                  <a:gd name="connsiteY110" fmla="*/ 3251241 h 6858000"/>
                  <a:gd name="connsiteX111" fmla="*/ 697098 w 1339053"/>
                  <a:gd name="connsiteY111" fmla="*/ 3202528 h 6858000"/>
                  <a:gd name="connsiteX112" fmla="*/ 664820 w 1339053"/>
                  <a:gd name="connsiteY112" fmla="*/ 3154190 h 6858000"/>
                  <a:gd name="connsiteX113" fmla="*/ 572501 w 1339053"/>
                  <a:gd name="connsiteY113" fmla="*/ 3087312 h 6858000"/>
                  <a:gd name="connsiteX114" fmla="*/ 497703 w 1339053"/>
                  <a:gd name="connsiteY114" fmla="*/ 3005243 h 6858000"/>
                  <a:gd name="connsiteX115" fmla="*/ 476984 w 1339053"/>
                  <a:gd name="connsiteY115" fmla="*/ 2892751 h 6858000"/>
                  <a:gd name="connsiteX116" fmla="*/ 468947 w 1339053"/>
                  <a:gd name="connsiteY116" fmla="*/ 2824527 h 6858000"/>
                  <a:gd name="connsiteX117" fmla="*/ 569138 w 1339053"/>
                  <a:gd name="connsiteY117" fmla="*/ 2595026 h 6858000"/>
                  <a:gd name="connsiteX118" fmla="*/ 645397 w 1339053"/>
                  <a:gd name="connsiteY118" fmla="*/ 2440808 h 6858000"/>
                  <a:gd name="connsiteX119" fmla="*/ 651820 w 1339053"/>
                  <a:gd name="connsiteY119" fmla="*/ 2384384 h 6858000"/>
                  <a:gd name="connsiteX120" fmla="*/ 612994 w 1339053"/>
                  <a:gd name="connsiteY120" fmla="*/ 2207332 h 6858000"/>
                  <a:gd name="connsiteX121" fmla="*/ 620894 w 1339053"/>
                  <a:gd name="connsiteY121" fmla="*/ 2046679 h 6858000"/>
                  <a:gd name="connsiteX122" fmla="*/ 644614 w 1339053"/>
                  <a:gd name="connsiteY122" fmla="*/ 1931265 h 6858000"/>
                  <a:gd name="connsiteX123" fmla="*/ 665994 w 1339053"/>
                  <a:gd name="connsiteY123" fmla="*/ 1832337 h 6858000"/>
                  <a:gd name="connsiteX124" fmla="*/ 678276 w 1339053"/>
                  <a:gd name="connsiteY124" fmla="*/ 1709437 h 6858000"/>
                  <a:gd name="connsiteX125" fmla="*/ 672955 w 1339053"/>
                  <a:gd name="connsiteY125" fmla="*/ 1636123 h 6858000"/>
                  <a:gd name="connsiteX126" fmla="*/ 668480 w 1339053"/>
                  <a:gd name="connsiteY126" fmla="*/ 1520749 h 6858000"/>
                  <a:gd name="connsiteX127" fmla="*/ 653920 w 1339053"/>
                  <a:gd name="connsiteY127" fmla="*/ 1399437 h 6858000"/>
                  <a:gd name="connsiteX128" fmla="*/ 612686 w 1339053"/>
                  <a:gd name="connsiteY128" fmla="*/ 1296979 h 6858000"/>
                  <a:gd name="connsiteX129" fmla="*/ 570220 w 1339053"/>
                  <a:gd name="connsiteY129" fmla="*/ 1235618 h 6858000"/>
                  <a:gd name="connsiteX130" fmla="*/ 529736 w 1339053"/>
                  <a:gd name="connsiteY130" fmla="*/ 1081752 h 6858000"/>
                  <a:gd name="connsiteX131" fmla="*/ 414305 w 1339053"/>
                  <a:gd name="connsiteY131" fmla="*/ 918292 h 6858000"/>
                  <a:gd name="connsiteX132" fmla="*/ 373924 w 1339053"/>
                  <a:gd name="connsiteY132" fmla="*/ 825689 h 6858000"/>
                  <a:gd name="connsiteX133" fmla="*/ 368949 w 1339053"/>
                  <a:gd name="connsiteY133" fmla="*/ 778726 h 6858000"/>
                  <a:gd name="connsiteX134" fmla="*/ 347020 w 1339053"/>
                  <a:gd name="connsiteY134" fmla="*/ 694643 h 6858000"/>
                  <a:gd name="connsiteX135" fmla="*/ 327478 w 1339053"/>
                  <a:gd name="connsiteY135" fmla="*/ 642898 h 6858000"/>
                  <a:gd name="connsiteX136" fmla="*/ 243468 w 1339053"/>
                  <a:gd name="connsiteY136" fmla="*/ 491960 h 6858000"/>
                  <a:gd name="connsiteX137" fmla="*/ 218930 w 1339053"/>
                  <a:gd name="connsiteY137" fmla="*/ 446010 h 6858000"/>
                  <a:gd name="connsiteX138" fmla="*/ 180614 w 1339053"/>
                  <a:gd name="connsiteY138" fmla="*/ 354892 h 6858000"/>
                  <a:gd name="connsiteX139" fmla="*/ 171988 w 1339053"/>
                  <a:gd name="connsiteY139" fmla="*/ 317521 h 6858000"/>
                  <a:gd name="connsiteX140" fmla="*/ 139875 w 1339053"/>
                  <a:gd name="connsiteY140" fmla="*/ 246378 h 6858000"/>
                  <a:gd name="connsiteX141" fmla="*/ 51499 w 1339053"/>
                  <a:gd name="connsiteY141" fmla="*/ 73211 h 6858000"/>
                  <a:gd name="connsiteX142" fmla="*/ 19690 w 1339053"/>
                  <a:gd name="connsiteY142" fmla="*/ 36621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Lst>
                <a:rect l="l" t="t" r="r" b="b"/>
                <a:pathLst>
                  <a:path w="1339053" h="6858000">
                    <a:moveTo>
                      <a:pt x="850532" y="3481838"/>
                    </a:moveTo>
                    <a:lnTo>
                      <a:pt x="877027" y="3490955"/>
                    </a:lnTo>
                    <a:cubicBezTo>
                      <a:pt x="892941" y="3497986"/>
                      <a:pt x="908176" y="3506416"/>
                      <a:pt x="922718" y="3516472"/>
                    </a:cubicBezTo>
                    <a:cubicBezTo>
                      <a:pt x="967062" y="3547282"/>
                      <a:pt x="1027547" y="3564030"/>
                      <a:pt x="1094179" y="3567567"/>
                    </a:cubicBezTo>
                    <a:cubicBezTo>
                      <a:pt x="1102515" y="3567965"/>
                      <a:pt x="1113434" y="3565936"/>
                      <a:pt x="1118891" y="3568331"/>
                    </a:cubicBezTo>
                    <a:cubicBezTo>
                      <a:pt x="1180628" y="3594888"/>
                      <a:pt x="1237753" y="3586304"/>
                      <a:pt x="1295961" y="3584709"/>
                    </a:cubicBezTo>
                    <a:lnTo>
                      <a:pt x="1308070" y="3585183"/>
                    </a:lnTo>
                    <a:lnTo>
                      <a:pt x="1325263" y="3705453"/>
                    </a:lnTo>
                    <a:cubicBezTo>
                      <a:pt x="1328254" y="3727679"/>
                      <a:pt x="1331526" y="3749922"/>
                      <a:pt x="1334107" y="3772268"/>
                    </a:cubicBezTo>
                    <a:lnTo>
                      <a:pt x="1338203" y="3831076"/>
                    </a:lnTo>
                    <a:lnTo>
                      <a:pt x="1338805" y="3839709"/>
                    </a:lnTo>
                    <a:cubicBezTo>
                      <a:pt x="1339996" y="3932341"/>
                      <a:pt x="1336568" y="4025809"/>
                      <a:pt x="1335635" y="4118635"/>
                    </a:cubicBezTo>
                    <a:cubicBezTo>
                      <a:pt x="1335202" y="4148976"/>
                      <a:pt x="1338805" y="4178868"/>
                      <a:pt x="1337171" y="4209403"/>
                    </a:cubicBezTo>
                    <a:cubicBezTo>
                      <a:pt x="1335445" y="4242449"/>
                      <a:pt x="1327565" y="4276129"/>
                      <a:pt x="1325840" y="4309174"/>
                    </a:cubicBezTo>
                    <a:cubicBezTo>
                      <a:pt x="1322853" y="4364122"/>
                      <a:pt x="1323899" y="4418621"/>
                      <a:pt x="1321122" y="4473630"/>
                    </a:cubicBezTo>
                    <a:cubicBezTo>
                      <a:pt x="1315632" y="4579723"/>
                      <a:pt x="1309019" y="4685750"/>
                      <a:pt x="1302196" y="4791709"/>
                    </a:cubicBezTo>
                    <a:cubicBezTo>
                      <a:pt x="1300696" y="4814383"/>
                      <a:pt x="1294244" y="4837504"/>
                      <a:pt x="1293239" y="4860048"/>
                    </a:cubicBezTo>
                    <a:cubicBezTo>
                      <a:pt x="1290785" y="4919957"/>
                      <a:pt x="1289660" y="4979994"/>
                      <a:pt x="1288829" y="5039837"/>
                    </a:cubicBezTo>
                    <a:cubicBezTo>
                      <a:pt x="1288401" y="5076103"/>
                      <a:pt x="1290512" y="5112310"/>
                      <a:pt x="1289584" y="5148703"/>
                    </a:cubicBezTo>
                    <a:cubicBezTo>
                      <a:pt x="1288845" y="5177820"/>
                      <a:pt x="1286193" y="5207193"/>
                      <a:pt x="1282205" y="5236435"/>
                    </a:cubicBezTo>
                    <a:cubicBezTo>
                      <a:pt x="1278784" y="5261619"/>
                      <a:pt x="1270649" y="5286477"/>
                      <a:pt x="1268145" y="5311662"/>
                    </a:cubicBezTo>
                    <a:cubicBezTo>
                      <a:pt x="1261308" y="5379812"/>
                      <a:pt x="1256387" y="5447703"/>
                      <a:pt x="1250547" y="5515595"/>
                    </a:cubicBezTo>
                    <a:cubicBezTo>
                      <a:pt x="1248113" y="5542776"/>
                      <a:pt x="1244054" y="5570023"/>
                      <a:pt x="1243323" y="5596885"/>
                    </a:cubicBezTo>
                    <a:cubicBezTo>
                      <a:pt x="1241082" y="5668709"/>
                      <a:pt x="1241668" y="5740276"/>
                      <a:pt x="1238303" y="5812036"/>
                    </a:cubicBezTo>
                    <a:cubicBezTo>
                      <a:pt x="1235508" y="5871554"/>
                      <a:pt x="1228259" y="5931392"/>
                      <a:pt x="1223551" y="5991171"/>
                    </a:cubicBezTo>
                    <a:cubicBezTo>
                      <a:pt x="1221675" y="6016549"/>
                      <a:pt x="1222415" y="6041609"/>
                      <a:pt x="1219699" y="6066726"/>
                    </a:cubicBezTo>
                    <a:cubicBezTo>
                      <a:pt x="1213776" y="6123024"/>
                      <a:pt x="1205938" y="6179576"/>
                      <a:pt x="1199935" y="6236130"/>
                    </a:cubicBezTo>
                    <a:cubicBezTo>
                      <a:pt x="1196614" y="6268403"/>
                      <a:pt x="1198425" y="6301127"/>
                      <a:pt x="1192857" y="6333267"/>
                    </a:cubicBezTo>
                    <a:cubicBezTo>
                      <a:pt x="1179603" y="6409590"/>
                      <a:pt x="1163470" y="6485591"/>
                      <a:pt x="1148174" y="6561849"/>
                    </a:cubicBezTo>
                    <a:cubicBezTo>
                      <a:pt x="1132370" y="6640486"/>
                      <a:pt x="1117066" y="6719000"/>
                      <a:pt x="1100424" y="6797385"/>
                    </a:cubicBezTo>
                    <a:lnTo>
                      <a:pt x="1085621" y="6858000"/>
                    </a:lnTo>
                    <a:lnTo>
                      <a:pt x="932341" y="6858000"/>
                    </a:lnTo>
                    <a:lnTo>
                      <a:pt x="944496" y="6829656"/>
                    </a:lnTo>
                    <a:cubicBezTo>
                      <a:pt x="964836" y="6776399"/>
                      <a:pt x="953622" y="6744439"/>
                      <a:pt x="913239" y="6720119"/>
                    </a:cubicBezTo>
                    <a:cubicBezTo>
                      <a:pt x="890880" y="6706443"/>
                      <a:pt x="866986" y="6690318"/>
                      <a:pt x="870682" y="6655346"/>
                    </a:cubicBezTo>
                    <a:cubicBezTo>
                      <a:pt x="876846" y="6598274"/>
                      <a:pt x="889503" y="6540954"/>
                      <a:pt x="846442" y="6498594"/>
                    </a:cubicBezTo>
                    <a:cubicBezTo>
                      <a:pt x="862273" y="6487399"/>
                      <a:pt x="871751" y="6480449"/>
                      <a:pt x="881150" y="6473756"/>
                    </a:cubicBezTo>
                    <a:cubicBezTo>
                      <a:pt x="907245" y="6455292"/>
                      <a:pt x="930705" y="6407516"/>
                      <a:pt x="922470" y="6377035"/>
                    </a:cubicBezTo>
                    <a:cubicBezTo>
                      <a:pt x="910652" y="6332192"/>
                      <a:pt x="925705" y="6299028"/>
                      <a:pt x="955039" y="6268585"/>
                    </a:cubicBezTo>
                    <a:cubicBezTo>
                      <a:pt x="1003777" y="6217606"/>
                      <a:pt x="1017630" y="6148240"/>
                      <a:pt x="1024350" y="6083443"/>
                    </a:cubicBezTo>
                    <a:cubicBezTo>
                      <a:pt x="1029590" y="6034553"/>
                      <a:pt x="1028255" y="5980246"/>
                      <a:pt x="999696" y="5938416"/>
                    </a:cubicBezTo>
                    <a:cubicBezTo>
                      <a:pt x="990505" y="5925141"/>
                      <a:pt x="991039" y="5901884"/>
                      <a:pt x="988342" y="5882426"/>
                    </a:cubicBezTo>
                    <a:cubicBezTo>
                      <a:pt x="986229" y="5866254"/>
                      <a:pt x="984774" y="5849442"/>
                      <a:pt x="985444" y="5832438"/>
                    </a:cubicBezTo>
                    <a:cubicBezTo>
                      <a:pt x="986010" y="5814273"/>
                      <a:pt x="985042" y="5793656"/>
                      <a:pt x="992016" y="5777751"/>
                    </a:cubicBezTo>
                    <a:cubicBezTo>
                      <a:pt x="1012886" y="5729456"/>
                      <a:pt x="1014467" y="5686488"/>
                      <a:pt x="995028" y="5641832"/>
                    </a:cubicBezTo>
                    <a:cubicBezTo>
                      <a:pt x="984984" y="5618696"/>
                      <a:pt x="974301" y="5585771"/>
                      <a:pt x="981247" y="5562522"/>
                    </a:cubicBezTo>
                    <a:cubicBezTo>
                      <a:pt x="998041" y="5505913"/>
                      <a:pt x="997454" y="5454379"/>
                      <a:pt x="995131" y="5398075"/>
                    </a:cubicBezTo>
                    <a:cubicBezTo>
                      <a:pt x="993724" y="5361807"/>
                      <a:pt x="997229" y="5322258"/>
                      <a:pt x="997379" y="5283928"/>
                    </a:cubicBezTo>
                    <a:cubicBezTo>
                      <a:pt x="997473" y="5239095"/>
                      <a:pt x="1006631" y="5193105"/>
                      <a:pt x="979617" y="5157396"/>
                    </a:cubicBezTo>
                    <a:cubicBezTo>
                      <a:pt x="976728" y="5153402"/>
                      <a:pt x="978724" y="5144705"/>
                      <a:pt x="976441" y="5139485"/>
                    </a:cubicBezTo>
                    <a:cubicBezTo>
                      <a:pt x="969619" y="5122991"/>
                      <a:pt x="964828" y="5102888"/>
                      <a:pt x="953793" y="5091862"/>
                    </a:cubicBezTo>
                    <a:cubicBezTo>
                      <a:pt x="921506" y="5059884"/>
                      <a:pt x="886609" y="5031900"/>
                      <a:pt x="853056" y="5001787"/>
                    </a:cubicBezTo>
                    <a:cubicBezTo>
                      <a:pt x="845882" y="4995337"/>
                      <a:pt x="836325" y="4988437"/>
                      <a:pt x="833979" y="4978966"/>
                    </a:cubicBezTo>
                    <a:cubicBezTo>
                      <a:pt x="820602" y="4924328"/>
                      <a:pt x="808509" y="4869239"/>
                      <a:pt x="796995" y="4813768"/>
                    </a:cubicBezTo>
                    <a:cubicBezTo>
                      <a:pt x="792418" y="4791474"/>
                      <a:pt x="803209" y="4777314"/>
                      <a:pt x="820590" y="4764057"/>
                    </a:cubicBezTo>
                    <a:cubicBezTo>
                      <a:pt x="837188" y="4751123"/>
                      <a:pt x="855398" y="4734452"/>
                      <a:pt x="864688" y="4714752"/>
                    </a:cubicBezTo>
                    <a:cubicBezTo>
                      <a:pt x="883062" y="4675275"/>
                      <a:pt x="897521" y="4632902"/>
                      <a:pt x="910485" y="4590911"/>
                    </a:cubicBezTo>
                    <a:cubicBezTo>
                      <a:pt x="915338" y="4575199"/>
                      <a:pt x="912978" y="4556131"/>
                      <a:pt x="911445" y="4539571"/>
                    </a:cubicBezTo>
                    <a:cubicBezTo>
                      <a:pt x="908527" y="4508200"/>
                      <a:pt x="900999" y="4477659"/>
                      <a:pt x="900285" y="4445837"/>
                    </a:cubicBezTo>
                    <a:cubicBezTo>
                      <a:pt x="899539" y="4408923"/>
                      <a:pt x="887958" y="4383340"/>
                      <a:pt x="863237" y="4364703"/>
                    </a:cubicBezTo>
                    <a:cubicBezTo>
                      <a:pt x="826431" y="4336971"/>
                      <a:pt x="808536" y="4292507"/>
                      <a:pt x="798070" y="4243284"/>
                    </a:cubicBezTo>
                    <a:cubicBezTo>
                      <a:pt x="784617" y="4180721"/>
                      <a:pt x="805728" y="4117545"/>
                      <a:pt x="817097" y="4054750"/>
                    </a:cubicBezTo>
                    <a:cubicBezTo>
                      <a:pt x="821537" y="4030724"/>
                      <a:pt x="826632" y="4006057"/>
                      <a:pt x="826251" y="3982801"/>
                    </a:cubicBezTo>
                    <a:cubicBezTo>
                      <a:pt x="825347" y="3916709"/>
                      <a:pt x="825150" y="3850833"/>
                      <a:pt x="836848" y="3784939"/>
                    </a:cubicBezTo>
                    <a:lnTo>
                      <a:pt x="841285" y="3766755"/>
                    </a:lnTo>
                    <a:lnTo>
                      <a:pt x="841284" y="3766755"/>
                    </a:lnTo>
                    <a:lnTo>
                      <a:pt x="852925" y="3719034"/>
                    </a:lnTo>
                    <a:cubicBezTo>
                      <a:pt x="855152" y="3711822"/>
                      <a:pt x="856753" y="3704413"/>
                      <a:pt x="857932" y="3696880"/>
                    </a:cubicBezTo>
                    <a:cubicBezTo>
                      <a:pt x="868683" y="3631632"/>
                      <a:pt x="885300" y="3565939"/>
                      <a:pt x="853534" y="3507036"/>
                    </a:cubicBezTo>
                    <a:cubicBezTo>
                      <a:pt x="850623" y="3501622"/>
                      <a:pt x="849992" y="3494020"/>
                      <a:pt x="850226" y="3485839"/>
                    </a:cubicBezTo>
                    <a:close/>
                    <a:moveTo>
                      <a:pt x="0" y="0"/>
                    </a:moveTo>
                    <a:lnTo>
                      <a:pt x="455609" y="0"/>
                    </a:lnTo>
                    <a:lnTo>
                      <a:pt x="459171" y="72395"/>
                    </a:lnTo>
                    <a:cubicBezTo>
                      <a:pt x="459671" y="92301"/>
                      <a:pt x="456894" y="113171"/>
                      <a:pt x="460041" y="131917"/>
                    </a:cubicBezTo>
                    <a:cubicBezTo>
                      <a:pt x="474213" y="218122"/>
                      <a:pt x="492031" y="302910"/>
                      <a:pt x="504421" y="389691"/>
                    </a:cubicBezTo>
                    <a:cubicBezTo>
                      <a:pt x="517349" y="479177"/>
                      <a:pt x="539516" y="562489"/>
                      <a:pt x="582097" y="634609"/>
                    </a:cubicBezTo>
                    <a:cubicBezTo>
                      <a:pt x="621686" y="701573"/>
                      <a:pt x="662589" y="767248"/>
                      <a:pt x="702468" y="834019"/>
                    </a:cubicBezTo>
                    <a:cubicBezTo>
                      <a:pt x="712587" y="850968"/>
                      <a:pt x="725536" y="867665"/>
                      <a:pt x="729203" y="887701"/>
                    </a:cubicBezTo>
                    <a:cubicBezTo>
                      <a:pt x="736973" y="929321"/>
                      <a:pt x="740155" y="973193"/>
                      <a:pt x="743787" y="1016355"/>
                    </a:cubicBezTo>
                    <a:cubicBezTo>
                      <a:pt x="746786" y="1053398"/>
                      <a:pt x="745800" y="1091467"/>
                      <a:pt x="750083" y="1128060"/>
                    </a:cubicBezTo>
                    <a:cubicBezTo>
                      <a:pt x="753428" y="1157309"/>
                      <a:pt x="762038" y="1185083"/>
                      <a:pt x="768866" y="1213431"/>
                    </a:cubicBezTo>
                    <a:cubicBezTo>
                      <a:pt x="774767" y="1238107"/>
                      <a:pt x="778357" y="1264327"/>
                      <a:pt x="787802" y="1286432"/>
                    </a:cubicBezTo>
                    <a:cubicBezTo>
                      <a:pt x="810582" y="1340304"/>
                      <a:pt x="832653" y="1394242"/>
                      <a:pt x="842837" y="1455511"/>
                    </a:cubicBezTo>
                    <a:cubicBezTo>
                      <a:pt x="853049" y="1515944"/>
                      <a:pt x="867276" y="1574511"/>
                      <a:pt x="877988" y="1634814"/>
                    </a:cubicBezTo>
                    <a:cubicBezTo>
                      <a:pt x="888390" y="1693895"/>
                      <a:pt x="902813" y="1748857"/>
                      <a:pt x="941063" y="1789731"/>
                    </a:cubicBezTo>
                    <a:cubicBezTo>
                      <a:pt x="957906" y="1807908"/>
                      <a:pt x="975122" y="1831564"/>
                      <a:pt x="980124" y="1857657"/>
                    </a:cubicBezTo>
                    <a:cubicBezTo>
                      <a:pt x="987207" y="1894833"/>
                      <a:pt x="980788" y="1937150"/>
                      <a:pt x="984484" y="1976384"/>
                    </a:cubicBezTo>
                    <a:cubicBezTo>
                      <a:pt x="988781" y="2022576"/>
                      <a:pt x="988793" y="2074493"/>
                      <a:pt x="1007189" y="2110650"/>
                    </a:cubicBezTo>
                    <a:cubicBezTo>
                      <a:pt x="1023612" y="2142809"/>
                      <a:pt x="1034723" y="2173610"/>
                      <a:pt x="1039893" y="2211041"/>
                    </a:cubicBezTo>
                    <a:cubicBezTo>
                      <a:pt x="1043484" y="2237261"/>
                      <a:pt x="1057690" y="2260269"/>
                      <a:pt x="1059162" y="2286682"/>
                    </a:cubicBezTo>
                    <a:cubicBezTo>
                      <a:pt x="1061252" y="2321469"/>
                      <a:pt x="1060754" y="2355740"/>
                      <a:pt x="1070522" y="2388667"/>
                    </a:cubicBezTo>
                    <a:cubicBezTo>
                      <a:pt x="1080600" y="2422815"/>
                      <a:pt x="1085513" y="2459602"/>
                      <a:pt x="1093939" y="2494653"/>
                    </a:cubicBezTo>
                    <a:cubicBezTo>
                      <a:pt x="1098500" y="2513273"/>
                      <a:pt x="1106866" y="2529964"/>
                      <a:pt x="1112007" y="2548197"/>
                    </a:cubicBezTo>
                    <a:cubicBezTo>
                      <a:pt x="1121409" y="2581573"/>
                      <a:pt x="1130232" y="2615336"/>
                      <a:pt x="1138346" y="2649163"/>
                    </a:cubicBezTo>
                    <a:cubicBezTo>
                      <a:pt x="1146465" y="2682988"/>
                      <a:pt x="1157699" y="2716368"/>
                      <a:pt x="1160337" y="2751608"/>
                    </a:cubicBezTo>
                    <a:cubicBezTo>
                      <a:pt x="1164714" y="2811646"/>
                      <a:pt x="1159211" y="2873999"/>
                      <a:pt x="1165737" y="2933012"/>
                    </a:cubicBezTo>
                    <a:cubicBezTo>
                      <a:pt x="1172445" y="2992925"/>
                      <a:pt x="1185964" y="3051556"/>
                      <a:pt x="1202029" y="3107873"/>
                    </a:cubicBezTo>
                    <a:cubicBezTo>
                      <a:pt x="1214635" y="3152396"/>
                      <a:pt x="1227749" y="3194534"/>
                      <a:pt x="1225692" y="3244974"/>
                    </a:cubicBezTo>
                    <a:cubicBezTo>
                      <a:pt x="1224565" y="3273123"/>
                      <a:pt x="1231196" y="3305079"/>
                      <a:pt x="1243916" y="3326221"/>
                    </a:cubicBezTo>
                    <a:cubicBezTo>
                      <a:pt x="1271701" y="3372044"/>
                      <a:pt x="1285247" y="3423911"/>
                      <a:pt x="1293067" y="3480219"/>
                    </a:cubicBezTo>
                    <a:lnTo>
                      <a:pt x="1308071" y="3585182"/>
                    </a:lnTo>
                    <a:lnTo>
                      <a:pt x="1295962" y="3584708"/>
                    </a:lnTo>
                    <a:cubicBezTo>
                      <a:pt x="1237754" y="3586303"/>
                      <a:pt x="1180629" y="3594888"/>
                      <a:pt x="1118893" y="3568330"/>
                    </a:cubicBezTo>
                    <a:cubicBezTo>
                      <a:pt x="1113435" y="3565936"/>
                      <a:pt x="1102517" y="3567964"/>
                      <a:pt x="1094179" y="3567566"/>
                    </a:cubicBezTo>
                    <a:cubicBezTo>
                      <a:pt x="1027548" y="3564029"/>
                      <a:pt x="967064" y="3547281"/>
                      <a:pt x="922719" y="3516472"/>
                    </a:cubicBezTo>
                    <a:cubicBezTo>
                      <a:pt x="908178" y="3506414"/>
                      <a:pt x="892942" y="3497984"/>
                      <a:pt x="877028" y="3490955"/>
                    </a:cubicBezTo>
                    <a:lnTo>
                      <a:pt x="850533" y="3481837"/>
                    </a:lnTo>
                    <a:lnTo>
                      <a:pt x="852113" y="3461170"/>
                    </a:lnTo>
                    <a:cubicBezTo>
                      <a:pt x="854391" y="3434500"/>
                      <a:pt x="848474" y="3414331"/>
                      <a:pt x="831383" y="3399179"/>
                    </a:cubicBezTo>
                    <a:cubicBezTo>
                      <a:pt x="801767" y="3373388"/>
                      <a:pt x="773654" y="3344957"/>
                      <a:pt x="743141" y="3320580"/>
                    </a:cubicBezTo>
                    <a:cubicBezTo>
                      <a:pt x="722236" y="3303685"/>
                      <a:pt x="714543" y="3281842"/>
                      <a:pt x="713221" y="3251241"/>
                    </a:cubicBezTo>
                    <a:cubicBezTo>
                      <a:pt x="712555" y="3234106"/>
                      <a:pt x="704768" y="3217029"/>
                      <a:pt x="697098" y="3202528"/>
                    </a:cubicBezTo>
                    <a:cubicBezTo>
                      <a:pt x="687845" y="3184997"/>
                      <a:pt x="672212" y="3172554"/>
                      <a:pt x="664820" y="3154190"/>
                    </a:cubicBezTo>
                    <a:cubicBezTo>
                      <a:pt x="646169" y="3109209"/>
                      <a:pt x="616744" y="3087991"/>
                      <a:pt x="572501" y="3087312"/>
                    </a:cubicBezTo>
                    <a:cubicBezTo>
                      <a:pt x="533259" y="3086763"/>
                      <a:pt x="493731" y="3044085"/>
                      <a:pt x="497703" y="3005243"/>
                    </a:cubicBezTo>
                    <a:cubicBezTo>
                      <a:pt x="502030" y="2962279"/>
                      <a:pt x="490540" y="2928257"/>
                      <a:pt x="476984" y="2892751"/>
                    </a:cubicBezTo>
                    <a:cubicBezTo>
                      <a:pt x="469363" y="2872905"/>
                      <a:pt x="465404" y="2847135"/>
                      <a:pt x="468947" y="2824527"/>
                    </a:cubicBezTo>
                    <a:cubicBezTo>
                      <a:pt x="482188" y="2738605"/>
                      <a:pt x="520979" y="2665650"/>
                      <a:pt x="569138" y="2595026"/>
                    </a:cubicBezTo>
                    <a:cubicBezTo>
                      <a:pt x="600577" y="2548865"/>
                      <a:pt x="622260" y="2493483"/>
                      <a:pt x="645397" y="2440808"/>
                    </a:cubicBezTo>
                    <a:cubicBezTo>
                      <a:pt x="652529" y="2424387"/>
                      <a:pt x="655029" y="2401457"/>
                      <a:pt x="651820" y="2384384"/>
                    </a:cubicBezTo>
                    <a:cubicBezTo>
                      <a:pt x="640949" y="2324596"/>
                      <a:pt x="629163" y="2264805"/>
                      <a:pt x="612994" y="2207332"/>
                    </a:cubicBezTo>
                    <a:cubicBezTo>
                      <a:pt x="597678" y="2153787"/>
                      <a:pt x="601053" y="2099808"/>
                      <a:pt x="620894" y="2046679"/>
                    </a:cubicBezTo>
                    <a:cubicBezTo>
                      <a:pt x="635367" y="2007977"/>
                      <a:pt x="641110" y="1970814"/>
                      <a:pt x="644614" y="1931265"/>
                    </a:cubicBezTo>
                    <a:cubicBezTo>
                      <a:pt x="647465" y="1898285"/>
                      <a:pt x="653360" y="1862859"/>
                      <a:pt x="665994" y="1832337"/>
                    </a:cubicBezTo>
                    <a:cubicBezTo>
                      <a:pt x="683779" y="1789578"/>
                      <a:pt x="688928" y="1751381"/>
                      <a:pt x="678276" y="1709437"/>
                    </a:cubicBezTo>
                    <a:cubicBezTo>
                      <a:pt x="672576" y="1687079"/>
                      <a:pt x="673987" y="1660990"/>
                      <a:pt x="672955" y="1636123"/>
                    </a:cubicBezTo>
                    <a:cubicBezTo>
                      <a:pt x="671272" y="1597795"/>
                      <a:pt x="671867" y="1558758"/>
                      <a:pt x="668480" y="1520749"/>
                    </a:cubicBezTo>
                    <a:cubicBezTo>
                      <a:pt x="665050" y="1479903"/>
                      <a:pt x="655019" y="1440408"/>
                      <a:pt x="653920" y="1399437"/>
                    </a:cubicBezTo>
                    <a:cubicBezTo>
                      <a:pt x="652652" y="1355309"/>
                      <a:pt x="639893" y="1323154"/>
                      <a:pt x="612686" y="1296979"/>
                    </a:cubicBezTo>
                    <a:cubicBezTo>
                      <a:pt x="595576" y="1280408"/>
                      <a:pt x="578401" y="1259588"/>
                      <a:pt x="570220" y="1235618"/>
                    </a:cubicBezTo>
                    <a:cubicBezTo>
                      <a:pt x="553631" y="1186194"/>
                      <a:pt x="545669" y="1131821"/>
                      <a:pt x="529736" y="1081752"/>
                    </a:cubicBezTo>
                    <a:cubicBezTo>
                      <a:pt x="507466" y="1011390"/>
                      <a:pt x="481332" y="944631"/>
                      <a:pt x="414305" y="918292"/>
                    </a:cubicBezTo>
                    <a:cubicBezTo>
                      <a:pt x="377314" y="903769"/>
                      <a:pt x="368843" y="874065"/>
                      <a:pt x="373924" y="825689"/>
                    </a:cubicBezTo>
                    <a:cubicBezTo>
                      <a:pt x="375689" y="809590"/>
                      <a:pt x="376722" y="786203"/>
                      <a:pt x="368949" y="778726"/>
                    </a:cubicBezTo>
                    <a:cubicBezTo>
                      <a:pt x="345838" y="756354"/>
                      <a:pt x="349308" y="725824"/>
                      <a:pt x="347020" y="694643"/>
                    </a:cubicBezTo>
                    <a:cubicBezTo>
                      <a:pt x="345704" y="675894"/>
                      <a:pt x="339306" y="651346"/>
                      <a:pt x="327478" y="642898"/>
                    </a:cubicBezTo>
                    <a:cubicBezTo>
                      <a:pt x="279698" y="608395"/>
                      <a:pt x="263590" y="549247"/>
                      <a:pt x="243468" y="491960"/>
                    </a:cubicBezTo>
                    <a:cubicBezTo>
                      <a:pt x="237433" y="475142"/>
                      <a:pt x="230250" y="456843"/>
                      <a:pt x="218930" y="446010"/>
                    </a:cubicBezTo>
                    <a:cubicBezTo>
                      <a:pt x="194433" y="422927"/>
                      <a:pt x="180036" y="395344"/>
                      <a:pt x="180614" y="354892"/>
                    </a:cubicBezTo>
                    <a:cubicBezTo>
                      <a:pt x="180923" y="342010"/>
                      <a:pt x="176523" y="328798"/>
                      <a:pt x="171988" y="317521"/>
                    </a:cubicBezTo>
                    <a:cubicBezTo>
                      <a:pt x="162052" y="293291"/>
                      <a:pt x="148442" y="271315"/>
                      <a:pt x="139875" y="246378"/>
                    </a:cubicBezTo>
                    <a:cubicBezTo>
                      <a:pt x="117577" y="182780"/>
                      <a:pt x="95749" y="119890"/>
                      <a:pt x="51499" y="73211"/>
                    </a:cubicBezTo>
                    <a:cubicBezTo>
                      <a:pt x="40691" y="61834"/>
                      <a:pt x="29467" y="49763"/>
                      <a:pt x="19690" y="36621"/>
                    </a:cubicBezTo>
                    <a:close/>
                  </a:path>
                </a:pathLst>
              </a:custGeom>
              <a:blipFill dpi="0" rotWithShape="1">
                <a:blip r:embed="rId2">
                  <a:alphaModFix amt="57000"/>
                </a:blip>
                <a:srcRect/>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grpSp>
      <p:grpSp>
        <p:nvGrpSpPr>
          <p:cNvPr id="85" name="Group 84">
            <a:extLst>
              <a:ext uri="{FF2B5EF4-FFF2-40B4-BE49-F238E27FC236}">
                <a16:creationId xmlns:a16="http://schemas.microsoft.com/office/drawing/2014/main" id="{C9829185-6353-4E3C-B082-AA7F5193916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0800000">
            <a:off x="8104360" y="0"/>
            <a:ext cx="4087640" cy="6858000"/>
            <a:chOff x="1" y="0"/>
            <a:chExt cx="4087640" cy="6858000"/>
          </a:xfrm>
          <a:effectLst>
            <a:outerShdw blurRad="381000" dist="152400" algn="ctr" rotWithShape="0">
              <a:srgbClr val="000000">
                <a:alpha val="10000"/>
              </a:srgbClr>
            </a:outerShdw>
          </a:effectLst>
        </p:grpSpPr>
        <p:grpSp>
          <p:nvGrpSpPr>
            <p:cNvPr id="86" name="Group 85">
              <a:extLst>
                <a:ext uri="{FF2B5EF4-FFF2-40B4-BE49-F238E27FC236}">
                  <a16:creationId xmlns:a16="http://schemas.microsoft.com/office/drawing/2014/main" id="{BB7BB359-8B77-484C-B9CD-6376139A3ABD}"/>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1" y="0"/>
              <a:ext cx="3986041" cy="6858000"/>
              <a:chOff x="1" y="0"/>
              <a:chExt cx="3986041" cy="6858000"/>
            </a:xfrm>
          </p:grpSpPr>
          <p:sp>
            <p:nvSpPr>
              <p:cNvPr id="90" name="Freeform: Shape 89">
                <a:extLst>
                  <a:ext uri="{FF2B5EF4-FFF2-40B4-BE49-F238E27FC236}">
                    <a16:creationId xmlns:a16="http://schemas.microsoft.com/office/drawing/2014/main" id="{AA96BE9D-5B3B-4CA9-8895-33FAA380468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 y="0"/>
                <a:ext cx="3986041" cy="6858000"/>
              </a:xfrm>
              <a:custGeom>
                <a:avLst/>
                <a:gdLst>
                  <a:gd name="connsiteX0" fmla="*/ 0 w 3986041"/>
                  <a:gd name="connsiteY0" fmla="*/ 0 h 6858000"/>
                  <a:gd name="connsiteX1" fmla="*/ 3066495 w 3986041"/>
                  <a:gd name="connsiteY1" fmla="*/ 0 h 6858000"/>
                  <a:gd name="connsiteX2" fmla="*/ 3427241 w 3986041"/>
                  <a:gd name="connsiteY2" fmla="*/ 1211943 h 6858000"/>
                  <a:gd name="connsiteX3" fmla="*/ 3986041 w 3986041"/>
                  <a:gd name="connsiteY3" fmla="*/ 4122057 h 6858000"/>
                  <a:gd name="connsiteX4" fmla="*/ 3751724 w 3986041"/>
                  <a:gd name="connsiteY4" fmla="*/ 6858000 h 6858000"/>
                  <a:gd name="connsiteX5" fmla="*/ 0 w 3986041"/>
                  <a:gd name="connsiteY5"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986041" h="6858000">
                    <a:moveTo>
                      <a:pt x="0" y="0"/>
                    </a:moveTo>
                    <a:lnTo>
                      <a:pt x="3066495" y="0"/>
                    </a:lnTo>
                    <a:lnTo>
                      <a:pt x="3427241" y="1211943"/>
                    </a:lnTo>
                    <a:lnTo>
                      <a:pt x="3986041" y="4122057"/>
                    </a:lnTo>
                    <a:lnTo>
                      <a:pt x="3751724" y="6858000"/>
                    </a:lnTo>
                    <a:lnTo>
                      <a:pt x="0" y="6858000"/>
                    </a:lnTo>
                    <a:close/>
                  </a:path>
                </a:pathLst>
              </a:cu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1" name="Freeform: Shape 90">
                <a:extLst>
                  <a:ext uri="{FF2B5EF4-FFF2-40B4-BE49-F238E27FC236}">
                    <a16:creationId xmlns:a16="http://schemas.microsoft.com/office/drawing/2014/main" id="{7840E2BF-E954-4173-BF70-2DAE9E19A0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 y="0"/>
                <a:ext cx="3986041" cy="6858000"/>
              </a:xfrm>
              <a:custGeom>
                <a:avLst/>
                <a:gdLst>
                  <a:gd name="connsiteX0" fmla="*/ 0 w 3986041"/>
                  <a:gd name="connsiteY0" fmla="*/ 0 h 6858000"/>
                  <a:gd name="connsiteX1" fmla="*/ 3066495 w 3986041"/>
                  <a:gd name="connsiteY1" fmla="*/ 0 h 6858000"/>
                  <a:gd name="connsiteX2" fmla="*/ 3427241 w 3986041"/>
                  <a:gd name="connsiteY2" fmla="*/ 1211943 h 6858000"/>
                  <a:gd name="connsiteX3" fmla="*/ 3986041 w 3986041"/>
                  <a:gd name="connsiteY3" fmla="*/ 4122057 h 6858000"/>
                  <a:gd name="connsiteX4" fmla="*/ 3751724 w 3986041"/>
                  <a:gd name="connsiteY4" fmla="*/ 6858000 h 6858000"/>
                  <a:gd name="connsiteX5" fmla="*/ 0 w 3986041"/>
                  <a:gd name="connsiteY5"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986041" h="6858000">
                    <a:moveTo>
                      <a:pt x="0" y="0"/>
                    </a:moveTo>
                    <a:lnTo>
                      <a:pt x="3066495" y="0"/>
                    </a:lnTo>
                    <a:lnTo>
                      <a:pt x="3427241" y="1211943"/>
                    </a:lnTo>
                    <a:lnTo>
                      <a:pt x="3986041" y="4122057"/>
                    </a:lnTo>
                    <a:lnTo>
                      <a:pt x="3751724" y="6858000"/>
                    </a:lnTo>
                    <a:lnTo>
                      <a:pt x="0" y="6858000"/>
                    </a:lnTo>
                    <a:close/>
                  </a:path>
                </a:pathLst>
              </a:custGeom>
              <a:solidFill>
                <a:schemeClr val="bg1">
                  <a:alpha val="14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87" name="Group 86">
              <a:extLst>
                <a:ext uri="{FF2B5EF4-FFF2-40B4-BE49-F238E27FC236}">
                  <a16:creationId xmlns:a16="http://schemas.microsoft.com/office/drawing/2014/main" id="{3F125B5A-DFAC-4B6D-B14F-287F8C436AAB}"/>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2748588" y="0"/>
              <a:ext cx="1339053" cy="6858000"/>
              <a:chOff x="2748588" y="0"/>
              <a:chExt cx="1339053" cy="6858000"/>
            </a:xfrm>
          </p:grpSpPr>
          <p:sp>
            <p:nvSpPr>
              <p:cNvPr id="88" name="Freeform: Shape 87">
                <a:extLst>
                  <a:ext uri="{FF2B5EF4-FFF2-40B4-BE49-F238E27FC236}">
                    <a16:creationId xmlns:a16="http://schemas.microsoft.com/office/drawing/2014/main" id="{6AF4804F-69E5-479A-9F45-C0E46317159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748588" y="0"/>
                <a:ext cx="1339053" cy="6858000"/>
              </a:xfrm>
              <a:custGeom>
                <a:avLst/>
                <a:gdLst>
                  <a:gd name="connsiteX0" fmla="*/ 850532 w 1339053"/>
                  <a:gd name="connsiteY0" fmla="*/ 3481838 h 6858000"/>
                  <a:gd name="connsiteX1" fmla="*/ 877027 w 1339053"/>
                  <a:gd name="connsiteY1" fmla="*/ 3490955 h 6858000"/>
                  <a:gd name="connsiteX2" fmla="*/ 922718 w 1339053"/>
                  <a:gd name="connsiteY2" fmla="*/ 3516472 h 6858000"/>
                  <a:gd name="connsiteX3" fmla="*/ 1094179 w 1339053"/>
                  <a:gd name="connsiteY3" fmla="*/ 3567567 h 6858000"/>
                  <a:gd name="connsiteX4" fmla="*/ 1118891 w 1339053"/>
                  <a:gd name="connsiteY4" fmla="*/ 3568331 h 6858000"/>
                  <a:gd name="connsiteX5" fmla="*/ 1295961 w 1339053"/>
                  <a:gd name="connsiteY5" fmla="*/ 3584709 h 6858000"/>
                  <a:gd name="connsiteX6" fmla="*/ 1308070 w 1339053"/>
                  <a:gd name="connsiteY6" fmla="*/ 3585183 h 6858000"/>
                  <a:gd name="connsiteX7" fmla="*/ 1325263 w 1339053"/>
                  <a:gd name="connsiteY7" fmla="*/ 3705453 h 6858000"/>
                  <a:gd name="connsiteX8" fmla="*/ 1334107 w 1339053"/>
                  <a:gd name="connsiteY8" fmla="*/ 3772268 h 6858000"/>
                  <a:gd name="connsiteX9" fmla="*/ 1338203 w 1339053"/>
                  <a:gd name="connsiteY9" fmla="*/ 3831076 h 6858000"/>
                  <a:gd name="connsiteX10" fmla="*/ 1338805 w 1339053"/>
                  <a:gd name="connsiteY10" fmla="*/ 3839709 h 6858000"/>
                  <a:gd name="connsiteX11" fmla="*/ 1335635 w 1339053"/>
                  <a:gd name="connsiteY11" fmla="*/ 4118635 h 6858000"/>
                  <a:gd name="connsiteX12" fmla="*/ 1337171 w 1339053"/>
                  <a:gd name="connsiteY12" fmla="*/ 4209403 h 6858000"/>
                  <a:gd name="connsiteX13" fmla="*/ 1325840 w 1339053"/>
                  <a:gd name="connsiteY13" fmla="*/ 4309174 h 6858000"/>
                  <a:gd name="connsiteX14" fmla="*/ 1321122 w 1339053"/>
                  <a:gd name="connsiteY14" fmla="*/ 4473630 h 6858000"/>
                  <a:gd name="connsiteX15" fmla="*/ 1302196 w 1339053"/>
                  <a:gd name="connsiteY15" fmla="*/ 4791709 h 6858000"/>
                  <a:gd name="connsiteX16" fmla="*/ 1293239 w 1339053"/>
                  <a:gd name="connsiteY16" fmla="*/ 4860048 h 6858000"/>
                  <a:gd name="connsiteX17" fmla="*/ 1288829 w 1339053"/>
                  <a:gd name="connsiteY17" fmla="*/ 5039837 h 6858000"/>
                  <a:gd name="connsiteX18" fmla="*/ 1289584 w 1339053"/>
                  <a:gd name="connsiteY18" fmla="*/ 5148703 h 6858000"/>
                  <a:gd name="connsiteX19" fmla="*/ 1282205 w 1339053"/>
                  <a:gd name="connsiteY19" fmla="*/ 5236435 h 6858000"/>
                  <a:gd name="connsiteX20" fmla="*/ 1268145 w 1339053"/>
                  <a:gd name="connsiteY20" fmla="*/ 5311662 h 6858000"/>
                  <a:gd name="connsiteX21" fmla="*/ 1250547 w 1339053"/>
                  <a:gd name="connsiteY21" fmla="*/ 5515595 h 6858000"/>
                  <a:gd name="connsiteX22" fmla="*/ 1243323 w 1339053"/>
                  <a:gd name="connsiteY22" fmla="*/ 5596885 h 6858000"/>
                  <a:gd name="connsiteX23" fmla="*/ 1238303 w 1339053"/>
                  <a:gd name="connsiteY23" fmla="*/ 5812036 h 6858000"/>
                  <a:gd name="connsiteX24" fmla="*/ 1223551 w 1339053"/>
                  <a:gd name="connsiteY24" fmla="*/ 5991171 h 6858000"/>
                  <a:gd name="connsiteX25" fmla="*/ 1219699 w 1339053"/>
                  <a:gd name="connsiteY25" fmla="*/ 6066726 h 6858000"/>
                  <a:gd name="connsiteX26" fmla="*/ 1199935 w 1339053"/>
                  <a:gd name="connsiteY26" fmla="*/ 6236130 h 6858000"/>
                  <a:gd name="connsiteX27" fmla="*/ 1192857 w 1339053"/>
                  <a:gd name="connsiteY27" fmla="*/ 6333267 h 6858000"/>
                  <a:gd name="connsiteX28" fmla="*/ 1148174 w 1339053"/>
                  <a:gd name="connsiteY28" fmla="*/ 6561849 h 6858000"/>
                  <a:gd name="connsiteX29" fmla="*/ 1100424 w 1339053"/>
                  <a:gd name="connsiteY29" fmla="*/ 6797385 h 6858000"/>
                  <a:gd name="connsiteX30" fmla="*/ 1085621 w 1339053"/>
                  <a:gd name="connsiteY30" fmla="*/ 6858000 h 6858000"/>
                  <a:gd name="connsiteX31" fmla="*/ 932341 w 1339053"/>
                  <a:gd name="connsiteY31" fmla="*/ 6858000 h 6858000"/>
                  <a:gd name="connsiteX32" fmla="*/ 944496 w 1339053"/>
                  <a:gd name="connsiteY32" fmla="*/ 6829656 h 6858000"/>
                  <a:gd name="connsiteX33" fmla="*/ 913239 w 1339053"/>
                  <a:gd name="connsiteY33" fmla="*/ 6720119 h 6858000"/>
                  <a:gd name="connsiteX34" fmla="*/ 870682 w 1339053"/>
                  <a:gd name="connsiteY34" fmla="*/ 6655346 h 6858000"/>
                  <a:gd name="connsiteX35" fmla="*/ 846442 w 1339053"/>
                  <a:gd name="connsiteY35" fmla="*/ 6498594 h 6858000"/>
                  <a:gd name="connsiteX36" fmla="*/ 881150 w 1339053"/>
                  <a:gd name="connsiteY36" fmla="*/ 6473756 h 6858000"/>
                  <a:gd name="connsiteX37" fmla="*/ 922470 w 1339053"/>
                  <a:gd name="connsiteY37" fmla="*/ 6377035 h 6858000"/>
                  <a:gd name="connsiteX38" fmla="*/ 955039 w 1339053"/>
                  <a:gd name="connsiteY38" fmla="*/ 6268585 h 6858000"/>
                  <a:gd name="connsiteX39" fmla="*/ 1024350 w 1339053"/>
                  <a:gd name="connsiteY39" fmla="*/ 6083443 h 6858000"/>
                  <a:gd name="connsiteX40" fmla="*/ 999696 w 1339053"/>
                  <a:gd name="connsiteY40" fmla="*/ 5938416 h 6858000"/>
                  <a:gd name="connsiteX41" fmla="*/ 988342 w 1339053"/>
                  <a:gd name="connsiteY41" fmla="*/ 5882426 h 6858000"/>
                  <a:gd name="connsiteX42" fmla="*/ 985444 w 1339053"/>
                  <a:gd name="connsiteY42" fmla="*/ 5832438 h 6858000"/>
                  <a:gd name="connsiteX43" fmla="*/ 992016 w 1339053"/>
                  <a:gd name="connsiteY43" fmla="*/ 5777751 h 6858000"/>
                  <a:gd name="connsiteX44" fmla="*/ 995028 w 1339053"/>
                  <a:gd name="connsiteY44" fmla="*/ 5641832 h 6858000"/>
                  <a:gd name="connsiteX45" fmla="*/ 981247 w 1339053"/>
                  <a:gd name="connsiteY45" fmla="*/ 5562522 h 6858000"/>
                  <a:gd name="connsiteX46" fmla="*/ 995131 w 1339053"/>
                  <a:gd name="connsiteY46" fmla="*/ 5398075 h 6858000"/>
                  <a:gd name="connsiteX47" fmla="*/ 997379 w 1339053"/>
                  <a:gd name="connsiteY47" fmla="*/ 5283928 h 6858000"/>
                  <a:gd name="connsiteX48" fmla="*/ 979617 w 1339053"/>
                  <a:gd name="connsiteY48" fmla="*/ 5157396 h 6858000"/>
                  <a:gd name="connsiteX49" fmla="*/ 976441 w 1339053"/>
                  <a:gd name="connsiteY49" fmla="*/ 5139485 h 6858000"/>
                  <a:gd name="connsiteX50" fmla="*/ 953793 w 1339053"/>
                  <a:gd name="connsiteY50" fmla="*/ 5091862 h 6858000"/>
                  <a:gd name="connsiteX51" fmla="*/ 853056 w 1339053"/>
                  <a:gd name="connsiteY51" fmla="*/ 5001787 h 6858000"/>
                  <a:gd name="connsiteX52" fmla="*/ 833979 w 1339053"/>
                  <a:gd name="connsiteY52" fmla="*/ 4978966 h 6858000"/>
                  <a:gd name="connsiteX53" fmla="*/ 796995 w 1339053"/>
                  <a:gd name="connsiteY53" fmla="*/ 4813768 h 6858000"/>
                  <a:gd name="connsiteX54" fmla="*/ 820590 w 1339053"/>
                  <a:gd name="connsiteY54" fmla="*/ 4764057 h 6858000"/>
                  <a:gd name="connsiteX55" fmla="*/ 864688 w 1339053"/>
                  <a:gd name="connsiteY55" fmla="*/ 4714752 h 6858000"/>
                  <a:gd name="connsiteX56" fmla="*/ 910485 w 1339053"/>
                  <a:gd name="connsiteY56" fmla="*/ 4590911 h 6858000"/>
                  <a:gd name="connsiteX57" fmla="*/ 911445 w 1339053"/>
                  <a:gd name="connsiteY57" fmla="*/ 4539571 h 6858000"/>
                  <a:gd name="connsiteX58" fmla="*/ 900285 w 1339053"/>
                  <a:gd name="connsiteY58" fmla="*/ 4445837 h 6858000"/>
                  <a:gd name="connsiteX59" fmla="*/ 863237 w 1339053"/>
                  <a:gd name="connsiteY59" fmla="*/ 4364703 h 6858000"/>
                  <a:gd name="connsiteX60" fmla="*/ 798070 w 1339053"/>
                  <a:gd name="connsiteY60" fmla="*/ 4243284 h 6858000"/>
                  <a:gd name="connsiteX61" fmla="*/ 817097 w 1339053"/>
                  <a:gd name="connsiteY61" fmla="*/ 4054750 h 6858000"/>
                  <a:gd name="connsiteX62" fmla="*/ 826251 w 1339053"/>
                  <a:gd name="connsiteY62" fmla="*/ 3982801 h 6858000"/>
                  <a:gd name="connsiteX63" fmla="*/ 836848 w 1339053"/>
                  <a:gd name="connsiteY63" fmla="*/ 3784939 h 6858000"/>
                  <a:gd name="connsiteX64" fmla="*/ 841285 w 1339053"/>
                  <a:gd name="connsiteY64" fmla="*/ 3766755 h 6858000"/>
                  <a:gd name="connsiteX65" fmla="*/ 841284 w 1339053"/>
                  <a:gd name="connsiteY65" fmla="*/ 3766755 h 6858000"/>
                  <a:gd name="connsiteX66" fmla="*/ 852925 w 1339053"/>
                  <a:gd name="connsiteY66" fmla="*/ 3719034 h 6858000"/>
                  <a:gd name="connsiteX67" fmla="*/ 857932 w 1339053"/>
                  <a:gd name="connsiteY67" fmla="*/ 3696880 h 6858000"/>
                  <a:gd name="connsiteX68" fmla="*/ 853534 w 1339053"/>
                  <a:gd name="connsiteY68" fmla="*/ 3507036 h 6858000"/>
                  <a:gd name="connsiteX69" fmla="*/ 850226 w 1339053"/>
                  <a:gd name="connsiteY69" fmla="*/ 3485839 h 6858000"/>
                  <a:gd name="connsiteX70" fmla="*/ 0 w 1339053"/>
                  <a:gd name="connsiteY70" fmla="*/ 0 h 6858000"/>
                  <a:gd name="connsiteX71" fmla="*/ 455609 w 1339053"/>
                  <a:gd name="connsiteY71" fmla="*/ 0 h 6858000"/>
                  <a:gd name="connsiteX72" fmla="*/ 459171 w 1339053"/>
                  <a:gd name="connsiteY72" fmla="*/ 72395 h 6858000"/>
                  <a:gd name="connsiteX73" fmla="*/ 460041 w 1339053"/>
                  <a:gd name="connsiteY73" fmla="*/ 131917 h 6858000"/>
                  <a:gd name="connsiteX74" fmla="*/ 504421 w 1339053"/>
                  <a:gd name="connsiteY74" fmla="*/ 389691 h 6858000"/>
                  <a:gd name="connsiteX75" fmla="*/ 582097 w 1339053"/>
                  <a:gd name="connsiteY75" fmla="*/ 634609 h 6858000"/>
                  <a:gd name="connsiteX76" fmla="*/ 702468 w 1339053"/>
                  <a:gd name="connsiteY76" fmla="*/ 834019 h 6858000"/>
                  <a:gd name="connsiteX77" fmla="*/ 729203 w 1339053"/>
                  <a:gd name="connsiteY77" fmla="*/ 887701 h 6858000"/>
                  <a:gd name="connsiteX78" fmla="*/ 743787 w 1339053"/>
                  <a:gd name="connsiteY78" fmla="*/ 1016355 h 6858000"/>
                  <a:gd name="connsiteX79" fmla="*/ 750083 w 1339053"/>
                  <a:gd name="connsiteY79" fmla="*/ 1128060 h 6858000"/>
                  <a:gd name="connsiteX80" fmla="*/ 768866 w 1339053"/>
                  <a:gd name="connsiteY80" fmla="*/ 1213431 h 6858000"/>
                  <a:gd name="connsiteX81" fmla="*/ 787802 w 1339053"/>
                  <a:gd name="connsiteY81" fmla="*/ 1286432 h 6858000"/>
                  <a:gd name="connsiteX82" fmla="*/ 842837 w 1339053"/>
                  <a:gd name="connsiteY82" fmla="*/ 1455511 h 6858000"/>
                  <a:gd name="connsiteX83" fmla="*/ 877988 w 1339053"/>
                  <a:gd name="connsiteY83" fmla="*/ 1634814 h 6858000"/>
                  <a:gd name="connsiteX84" fmla="*/ 941063 w 1339053"/>
                  <a:gd name="connsiteY84" fmla="*/ 1789731 h 6858000"/>
                  <a:gd name="connsiteX85" fmla="*/ 980124 w 1339053"/>
                  <a:gd name="connsiteY85" fmla="*/ 1857657 h 6858000"/>
                  <a:gd name="connsiteX86" fmla="*/ 984484 w 1339053"/>
                  <a:gd name="connsiteY86" fmla="*/ 1976384 h 6858000"/>
                  <a:gd name="connsiteX87" fmla="*/ 1007189 w 1339053"/>
                  <a:gd name="connsiteY87" fmla="*/ 2110650 h 6858000"/>
                  <a:gd name="connsiteX88" fmla="*/ 1039893 w 1339053"/>
                  <a:gd name="connsiteY88" fmla="*/ 2211041 h 6858000"/>
                  <a:gd name="connsiteX89" fmla="*/ 1059162 w 1339053"/>
                  <a:gd name="connsiteY89" fmla="*/ 2286682 h 6858000"/>
                  <a:gd name="connsiteX90" fmla="*/ 1070522 w 1339053"/>
                  <a:gd name="connsiteY90" fmla="*/ 2388667 h 6858000"/>
                  <a:gd name="connsiteX91" fmla="*/ 1093939 w 1339053"/>
                  <a:gd name="connsiteY91" fmla="*/ 2494653 h 6858000"/>
                  <a:gd name="connsiteX92" fmla="*/ 1112007 w 1339053"/>
                  <a:gd name="connsiteY92" fmla="*/ 2548197 h 6858000"/>
                  <a:gd name="connsiteX93" fmla="*/ 1138346 w 1339053"/>
                  <a:gd name="connsiteY93" fmla="*/ 2649163 h 6858000"/>
                  <a:gd name="connsiteX94" fmla="*/ 1160337 w 1339053"/>
                  <a:gd name="connsiteY94" fmla="*/ 2751608 h 6858000"/>
                  <a:gd name="connsiteX95" fmla="*/ 1165737 w 1339053"/>
                  <a:gd name="connsiteY95" fmla="*/ 2933012 h 6858000"/>
                  <a:gd name="connsiteX96" fmla="*/ 1202029 w 1339053"/>
                  <a:gd name="connsiteY96" fmla="*/ 3107873 h 6858000"/>
                  <a:gd name="connsiteX97" fmla="*/ 1225692 w 1339053"/>
                  <a:gd name="connsiteY97" fmla="*/ 3244974 h 6858000"/>
                  <a:gd name="connsiteX98" fmla="*/ 1243916 w 1339053"/>
                  <a:gd name="connsiteY98" fmla="*/ 3326221 h 6858000"/>
                  <a:gd name="connsiteX99" fmla="*/ 1293067 w 1339053"/>
                  <a:gd name="connsiteY99" fmla="*/ 3480219 h 6858000"/>
                  <a:gd name="connsiteX100" fmla="*/ 1308071 w 1339053"/>
                  <a:gd name="connsiteY100" fmla="*/ 3585182 h 6858000"/>
                  <a:gd name="connsiteX101" fmla="*/ 1295962 w 1339053"/>
                  <a:gd name="connsiteY101" fmla="*/ 3584708 h 6858000"/>
                  <a:gd name="connsiteX102" fmla="*/ 1118893 w 1339053"/>
                  <a:gd name="connsiteY102" fmla="*/ 3568330 h 6858000"/>
                  <a:gd name="connsiteX103" fmla="*/ 1094179 w 1339053"/>
                  <a:gd name="connsiteY103" fmla="*/ 3567566 h 6858000"/>
                  <a:gd name="connsiteX104" fmla="*/ 922719 w 1339053"/>
                  <a:gd name="connsiteY104" fmla="*/ 3516472 h 6858000"/>
                  <a:gd name="connsiteX105" fmla="*/ 877028 w 1339053"/>
                  <a:gd name="connsiteY105" fmla="*/ 3490955 h 6858000"/>
                  <a:gd name="connsiteX106" fmla="*/ 850533 w 1339053"/>
                  <a:gd name="connsiteY106" fmla="*/ 3481837 h 6858000"/>
                  <a:gd name="connsiteX107" fmla="*/ 852113 w 1339053"/>
                  <a:gd name="connsiteY107" fmla="*/ 3461170 h 6858000"/>
                  <a:gd name="connsiteX108" fmla="*/ 831383 w 1339053"/>
                  <a:gd name="connsiteY108" fmla="*/ 3399179 h 6858000"/>
                  <a:gd name="connsiteX109" fmla="*/ 743141 w 1339053"/>
                  <a:gd name="connsiteY109" fmla="*/ 3320580 h 6858000"/>
                  <a:gd name="connsiteX110" fmla="*/ 713221 w 1339053"/>
                  <a:gd name="connsiteY110" fmla="*/ 3251241 h 6858000"/>
                  <a:gd name="connsiteX111" fmla="*/ 697098 w 1339053"/>
                  <a:gd name="connsiteY111" fmla="*/ 3202528 h 6858000"/>
                  <a:gd name="connsiteX112" fmla="*/ 664820 w 1339053"/>
                  <a:gd name="connsiteY112" fmla="*/ 3154190 h 6858000"/>
                  <a:gd name="connsiteX113" fmla="*/ 572501 w 1339053"/>
                  <a:gd name="connsiteY113" fmla="*/ 3087312 h 6858000"/>
                  <a:gd name="connsiteX114" fmla="*/ 497703 w 1339053"/>
                  <a:gd name="connsiteY114" fmla="*/ 3005243 h 6858000"/>
                  <a:gd name="connsiteX115" fmla="*/ 476984 w 1339053"/>
                  <a:gd name="connsiteY115" fmla="*/ 2892751 h 6858000"/>
                  <a:gd name="connsiteX116" fmla="*/ 468947 w 1339053"/>
                  <a:gd name="connsiteY116" fmla="*/ 2824527 h 6858000"/>
                  <a:gd name="connsiteX117" fmla="*/ 569138 w 1339053"/>
                  <a:gd name="connsiteY117" fmla="*/ 2595026 h 6858000"/>
                  <a:gd name="connsiteX118" fmla="*/ 645397 w 1339053"/>
                  <a:gd name="connsiteY118" fmla="*/ 2440808 h 6858000"/>
                  <a:gd name="connsiteX119" fmla="*/ 651820 w 1339053"/>
                  <a:gd name="connsiteY119" fmla="*/ 2384384 h 6858000"/>
                  <a:gd name="connsiteX120" fmla="*/ 612994 w 1339053"/>
                  <a:gd name="connsiteY120" fmla="*/ 2207332 h 6858000"/>
                  <a:gd name="connsiteX121" fmla="*/ 620894 w 1339053"/>
                  <a:gd name="connsiteY121" fmla="*/ 2046679 h 6858000"/>
                  <a:gd name="connsiteX122" fmla="*/ 644614 w 1339053"/>
                  <a:gd name="connsiteY122" fmla="*/ 1931265 h 6858000"/>
                  <a:gd name="connsiteX123" fmla="*/ 665994 w 1339053"/>
                  <a:gd name="connsiteY123" fmla="*/ 1832337 h 6858000"/>
                  <a:gd name="connsiteX124" fmla="*/ 678276 w 1339053"/>
                  <a:gd name="connsiteY124" fmla="*/ 1709437 h 6858000"/>
                  <a:gd name="connsiteX125" fmla="*/ 672955 w 1339053"/>
                  <a:gd name="connsiteY125" fmla="*/ 1636123 h 6858000"/>
                  <a:gd name="connsiteX126" fmla="*/ 668480 w 1339053"/>
                  <a:gd name="connsiteY126" fmla="*/ 1520749 h 6858000"/>
                  <a:gd name="connsiteX127" fmla="*/ 653920 w 1339053"/>
                  <a:gd name="connsiteY127" fmla="*/ 1399437 h 6858000"/>
                  <a:gd name="connsiteX128" fmla="*/ 612686 w 1339053"/>
                  <a:gd name="connsiteY128" fmla="*/ 1296979 h 6858000"/>
                  <a:gd name="connsiteX129" fmla="*/ 570220 w 1339053"/>
                  <a:gd name="connsiteY129" fmla="*/ 1235618 h 6858000"/>
                  <a:gd name="connsiteX130" fmla="*/ 529736 w 1339053"/>
                  <a:gd name="connsiteY130" fmla="*/ 1081752 h 6858000"/>
                  <a:gd name="connsiteX131" fmla="*/ 414305 w 1339053"/>
                  <a:gd name="connsiteY131" fmla="*/ 918292 h 6858000"/>
                  <a:gd name="connsiteX132" fmla="*/ 373924 w 1339053"/>
                  <a:gd name="connsiteY132" fmla="*/ 825689 h 6858000"/>
                  <a:gd name="connsiteX133" fmla="*/ 368949 w 1339053"/>
                  <a:gd name="connsiteY133" fmla="*/ 778726 h 6858000"/>
                  <a:gd name="connsiteX134" fmla="*/ 347020 w 1339053"/>
                  <a:gd name="connsiteY134" fmla="*/ 694643 h 6858000"/>
                  <a:gd name="connsiteX135" fmla="*/ 327478 w 1339053"/>
                  <a:gd name="connsiteY135" fmla="*/ 642898 h 6858000"/>
                  <a:gd name="connsiteX136" fmla="*/ 243468 w 1339053"/>
                  <a:gd name="connsiteY136" fmla="*/ 491960 h 6858000"/>
                  <a:gd name="connsiteX137" fmla="*/ 218930 w 1339053"/>
                  <a:gd name="connsiteY137" fmla="*/ 446010 h 6858000"/>
                  <a:gd name="connsiteX138" fmla="*/ 180614 w 1339053"/>
                  <a:gd name="connsiteY138" fmla="*/ 354892 h 6858000"/>
                  <a:gd name="connsiteX139" fmla="*/ 171988 w 1339053"/>
                  <a:gd name="connsiteY139" fmla="*/ 317521 h 6858000"/>
                  <a:gd name="connsiteX140" fmla="*/ 139875 w 1339053"/>
                  <a:gd name="connsiteY140" fmla="*/ 246378 h 6858000"/>
                  <a:gd name="connsiteX141" fmla="*/ 51499 w 1339053"/>
                  <a:gd name="connsiteY141" fmla="*/ 73211 h 6858000"/>
                  <a:gd name="connsiteX142" fmla="*/ 19690 w 1339053"/>
                  <a:gd name="connsiteY142" fmla="*/ 36621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Lst>
                <a:rect l="l" t="t" r="r" b="b"/>
                <a:pathLst>
                  <a:path w="1339053" h="6858000">
                    <a:moveTo>
                      <a:pt x="850532" y="3481838"/>
                    </a:moveTo>
                    <a:lnTo>
                      <a:pt x="877027" y="3490955"/>
                    </a:lnTo>
                    <a:cubicBezTo>
                      <a:pt x="892941" y="3497986"/>
                      <a:pt x="908176" y="3506416"/>
                      <a:pt x="922718" y="3516472"/>
                    </a:cubicBezTo>
                    <a:cubicBezTo>
                      <a:pt x="967062" y="3547282"/>
                      <a:pt x="1027547" y="3564030"/>
                      <a:pt x="1094179" y="3567567"/>
                    </a:cubicBezTo>
                    <a:cubicBezTo>
                      <a:pt x="1102515" y="3567965"/>
                      <a:pt x="1113434" y="3565936"/>
                      <a:pt x="1118891" y="3568331"/>
                    </a:cubicBezTo>
                    <a:cubicBezTo>
                      <a:pt x="1180628" y="3594888"/>
                      <a:pt x="1237753" y="3586304"/>
                      <a:pt x="1295961" y="3584709"/>
                    </a:cubicBezTo>
                    <a:lnTo>
                      <a:pt x="1308070" y="3585183"/>
                    </a:lnTo>
                    <a:lnTo>
                      <a:pt x="1325263" y="3705453"/>
                    </a:lnTo>
                    <a:cubicBezTo>
                      <a:pt x="1328254" y="3727679"/>
                      <a:pt x="1331526" y="3749922"/>
                      <a:pt x="1334107" y="3772268"/>
                    </a:cubicBezTo>
                    <a:lnTo>
                      <a:pt x="1338203" y="3831076"/>
                    </a:lnTo>
                    <a:lnTo>
                      <a:pt x="1338805" y="3839709"/>
                    </a:lnTo>
                    <a:cubicBezTo>
                      <a:pt x="1339996" y="3932341"/>
                      <a:pt x="1336568" y="4025809"/>
                      <a:pt x="1335635" y="4118635"/>
                    </a:cubicBezTo>
                    <a:cubicBezTo>
                      <a:pt x="1335202" y="4148976"/>
                      <a:pt x="1338805" y="4178868"/>
                      <a:pt x="1337171" y="4209403"/>
                    </a:cubicBezTo>
                    <a:cubicBezTo>
                      <a:pt x="1335445" y="4242449"/>
                      <a:pt x="1327565" y="4276129"/>
                      <a:pt x="1325840" y="4309174"/>
                    </a:cubicBezTo>
                    <a:cubicBezTo>
                      <a:pt x="1322853" y="4364122"/>
                      <a:pt x="1323899" y="4418621"/>
                      <a:pt x="1321122" y="4473630"/>
                    </a:cubicBezTo>
                    <a:cubicBezTo>
                      <a:pt x="1315632" y="4579723"/>
                      <a:pt x="1309019" y="4685750"/>
                      <a:pt x="1302196" y="4791709"/>
                    </a:cubicBezTo>
                    <a:cubicBezTo>
                      <a:pt x="1300696" y="4814383"/>
                      <a:pt x="1294244" y="4837504"/>
                      <a:pt x="1293239" y="4860048"/>
                    </a:cubicBezTo>
                    <a:cubicBezTo>
                      <a:pt x="1290785" y="4919957"/>
                      <a:pt x="1289660" y="4979994"/>
                      <a:pt x="1288829" y="5039837"/>
                    </a:cubicBezTo>
                    <a:cubicBezTo>
                      <a:pt x="1288401" y="5076103"/>
                      <a:pt x="1290512" y="5112310"/>
                      <a:pt x="1289584" y="5148703"/>
                    </a:cubicBezTo>
                    <a:cubicBezTo>
                      <a:pt x="1288845" y="5177820"/>
                      <a:pt x="1286193" y="5207193"/>
                      <a:pt x="1282205" y="5236435"/>
                    </a:cubicBezTo>
                    <a:cubicBezTo>
                      <a:pt x="1278784" y="5261619"/>
                      <a:pt x="1270649" y="5286477"/>
                      <a:pt x="1268145" y="5311662"/>
                    </a:cubicBezTo>
                    <a:cubicBezTo>
                      <a:pt x="1261308" y="5379812"/>
                      <a:pt x="1256387" y="5447703"/>
                      <a:pt x="1250547" y="5515595"/>
                    </a:cubicBezTo>
                    <a:cubicBezTo>
                      <a:pt x="1248113" y="5542776"/>
                      <a:pt x="1244054" y="5570023"/>
                      <a:pt x="1243323" y="5596885"/>
                    </a:cubicBezTo>
                    <a:cubicBezTo>
                      <a:pt x="1241082" y="5668709"/>
                      <a:pt x="1241668" y="5740276"/>
                      <a:pt x="1238303" y="5812036"/>
                    </a:cubicBezTo>
                    <a:cubicBezTo>
                      <a:pt x="1235508" y="5871554"/>
                      <a:pt x="1228259" y="5931392"/>
                      <a:pt x="1223551" y="5991171"/>
                    </a:cubicBezTo>
                    <a:cubicBezTo>
                      <a:pt x="1221675" y="6016549"/>
                      <a:pt x="1222415" y="6041609"/>
                      <a:pt x="1219699" y="6066726"/>
                    </a:cubicBezTo>
                    <a:cubicBezTo>
                      <a:pt x="1213776" y="6123024"/>
                      <a:pt x="1205938" y="6179576"/>
                      <a:pt x="1199935" y="6236130"/>
                    </a:cubicBezTo>
                    <a:cubicBezTo>
                      <a:pt x="1196614" y="6268403"/>
                      <a:pt x="1198425" y="6301127"/>
                      <a:pt x="1192857" y="6333267"/>
                    </a:cubicBezTo>
                    <a:cubicBezTo>
                      <a:pt x="1179603" y="6409590"/>
                      <a:pt x="1163470" y="6485591"/>
                      <a:pt x="1148174" y="6561849"/>
                    </a:cubicBezTo>
                    <a:cubicBezTo>
                      <a:pt x="1132370" y="6640486"/>
                      <a:pt x="1117066" y="6719000"/>
                      <a:pt x="1100424" y="6797385"/>
                    </a:cubicBezTo>
                    <a:lnTo>
                      <a:pt x="1085621" y="6858000"/>
                    </a:lnTo>
                    <a:lnTo>
                      <a:pt x="932341" y="6858000"/>
                    </a:lnTo>
                    <a:lnTo>
                      <a:pt x="944496" y="6829656"/>
                    </a:lnTo>
                    <a:cubicBezTo>
                      <a:pt x="964836" y="6776399"/>
                      <a:pt x="953622" y="6744439"/>
                      <a:pt x="913239" y="6720119"/>
                    </a:cubicBezTo>
                    <a:cubicBezTo>
                      <a:pt x="890880" y="6706443"/>
                      <a:pt x="866986" y="6690318"/>
                      <a:pt x="870682" y="6655346"/>
                    </a:cubicBezTo>
                    <a:cubicBezTo>
                      <a:pt x="876846" y="6598274"/>
                      <a:pt x="889503" y="6540954"/>
                      <a:pt x="846442" y="6498594"/>
                    </a:cubicBezTo>
                    <a:cubicBezTo>
                      <a:pt x="862273" y="6487399"/>
                      <a:pt x="871751" y="6480449"/>
                      <a:pt x="881150" y="6473756"/>
                    </a:cubicBezTo>
                    <a:cubicBezTo>
                      <a:pt x="907245" y="6455292"/>
                      <a:pt x="930705" y="6407516"/>
                      <a:pt x="922470" y="6377035"/>
                    </a:cubicBezTo>
                    <a:cubicBezTo>
                      <a:pt x="910652" y="6332192"/>
                      <a:pt x="925705" y="6299028"/>
                      <a:pt x="955039" y="6268585"/>
                    </a:cubicBezTo>
                    <a:cubicBezTo>
                      <a:pt x="1003777" y="6217606"/>
                      <a:pt x="1017630" y="6148240"/>
                      <a:pt x="1024350" y="6083443"/>
                    </a:cubicBezTo>
                    <a:cubicBezTo>
                      <a:pt x="1029590" y="6034553"/>
                      <a:pt x="1028255" y="5980246"/>
                      <a:pt x="999696" y="5938416"/>
                    </a:cubicBezTo>
                    <a:cubicBezTo>
                      <a:pt x="990505" y="5925141"/>
                      <a:pt x="991039" y="5901884"/>
                      <a:pt x="988342" y="5882426"/>
                    </a:cubicBezTo>
                    <a:cubicBezTo>
                      <a:pt x="986229" y="5866254"/>
                      <a:pt x="984774" y="5849442"/>
                      <a:pt x="985444" y="5832438"/>
                    </a:cubicBezTo>
                    <a:cubicBezTo>
                      <a:pt x="986010" y="5814273"/>
                      <a:pt x="985042" y="5793656"/>
                      <a:pt x="992016" y="5777751"/>
                    </a:cubicBezTo>
                    <a:cubicBezTo>
                      <a:pt x="1012886" y="5729456"/>
                      <a:pt x="1014467" y="5686488"/>
                      <a:pt x="995028" y="5641832"/>
                    </a:cubicBezTo>
                    <a:cubicBezTo>
                      <a:pt x="984984" y="5618696"/>
                      <a:pt x="974301" y="5585771"/>
                      <a:pt x="981247" y="5562522"/>
                    </a:cubicBezTo>
                    <a:cubicBezTo>
                      <a:pt x="998041" y="5505913"/>
                      <a:pt x="997454" y="5454379"/>
                      <a:pt x="995131" y="5398075"/>
                    </a:cubicBezTo>
                    <a:cubicBezTo>
                      <a:pt x="993724" y="5361807"/>
                      <a:pt x="997229" y="5322258"/>
                      <a:pt x="997379" y="5283928"/>
                    </a:cubicBezTo>
                    <a:cubicBezTo>
                      <a:pt x="997473" y="5239095"/>
                      <a:pt x="1006631" y="5193105"/>
                      <a:pt x="979617" y="5157396"/>
                    </a:cubicBezTo>
                    <a:cubicBezTo>
                      <a:pt x="976728" y="5153402"/>
                      <a:pt x="978724" y="5144705"/>
                      <a:pt x="976441" y="5139485"/>
                    </a:cubicBezTo>
                    <a:cubicBezTo>
                      <a:pt x="969619" y="5122991"/>
                      <a:pt x="964828" y="5102888"/>
                      <a:pt x="953793" y="5091862"/>
                    </a:cubicBezTo>
                    <a:cubicBezTo>
                      <a:pt x="921506" y="5059884"/>
                      <a:pt x="886609" y="5031900"/>
                      <a:pt x="853056" y="5001787"/>
                    </a:cubicBezTo>
                    <a:cubicBezTo>
                      <a:pt x="845882" y="4995337"/>
                      <a:pt x="836325" y="4988437"/>
                      <a:pt x="833979" y="4978966"/>
                    </a:cubicBezTo>
                    <a:cubicBezTo>
                      <a:pt x="820602" y="4924328"/>
                      <a:pt x="808509" y="4869239"/>
                      <a:pt x="796995" y="4813768"/>
                    </a:cubicBezTo>
                    <a:cubicBezTo>
                      <a:pt x="792418" y="4791474"/>
                      <a:pt x="803209" y="4777314"/>
                      <a:pt x="820590" y="4764057"/>
                    </a:cubicBezTo>
                    <a:cubicBezTo>
                      <a:pt x="837188" y="4751123"/>
                      <a:pt x="855398" y="4734452"/>
                      <a:pt x="864688" y="4714752"/>
                    </a:cubicBezTo>
                    <a:cubicBezTo>
                      <a:pt x="883062" y="4675275"/>
                      <a:pt x="897521" y="4632902"/>
                      <a:pt x="910485" y="4590911"/>
                    </a:cubicBezTo>
                    <a:cubicBezTo>
                      <a:pt x="915338" y="4575199"/>
                      <a:pt x="912978" y="4556131"/>
                      <a:pt x="911445" y="4539571"/>
                    </a:cubicBezTo>
                    <a:cubicBezTo>
                      <a:pt x="908527" y="4508200"/>
                      <a:pt x="900999" y="4477659"/>
                      <a:pt x="900285" y="4445837"/>
                    </a:cubicBezTo>
                    <a:cubicBezTo>
                      <a:pt x="899539" y="4408923"/>
                      <a:pt x="887958" y="4383340"/>
                      <a:pt x="863237" y="4364703"/>
                    </a:cubicBezTo>
                    <a:cubicBezTo>
                      <a:pt x="826431" y="4336971"/>
                      <a:pt x="808536" y="4292507"/>
                      <a:pt x="798070" y="4243284"/>
                    </a:cubicBezTo>
                    <a:cubicBezTo>
                      <a:pt x="784617" y="4180721"/>
                      <a:pt x="805728" y="4117545"/>
                      <a:pt x="817097" y="4054750"/>
                    </a:cubicBezTo>
                    <a:cubicBezTo>
                      <a:pt x="821537" y="4030724"/>
                      <a:pt x="826632" y="4006057"/>
                      <a:pt x="826251" y="3982801"/>
                    </a:cubicBezTo>
                    <a:cubicBezTo>
                      <a:pt x="825347" y="3916709"/>
                      <a:pt x="825150" y="3850833"/>
                      <a:pt x="836848" y="3784939"/>
                    </a:cubicBezTo>
                    <a:lnTo>
                      <a:pt x="841285" y="3766755"/>
                    </a:lnTo>
                    <a:lnTo>
                      <a:pt x="841284" y="3766755"/>
                    </a:lnTo>
                    <a:lnTo>
                      <a:pt x="852925" y="3719034"/>
                    </a:lnTo>
                    <a:cubicBezTo>
                      <a:pt x="855152" y="3711822"/>
                      <a:pt x="856753" y="3704413"/>
                      <a:pt x="857932" y="3696880"/>
                    </a:cubicBezTo>
                    <a:cubicBezTo>
                      <a:pt x="868683" y="3631632"/>
                      <a:pt x="885300" y="3565939"/>
                      <a:pt x="853534" y="3507036"/>
                    </a:cubicBezTo>
                    <a:cubicBezTo>
                      <a:pt x="850623" y="3501622"/>
                      <a:pt x="849992" y="3494020"/>
                      <a:pt x="850226" y="3485839"/>
                    </a:cubicBezTo>
                    <a:close/>
                    <a:moveTo>
                      <a:pt x="0" y="0"/>
                    </a:moveTo>
                    <a:lnTo>
                      <a:pt x="455609" y="0"/>
                    </a:lnTo>
                    <a:lnTo>
                      <a:pt x="459171" y="72395"/>
                    </a:lnTo>
                    <a:cubicBezTo>
                      <a:pt x="459671" y="92301"/>
                      <a:pt x="456894" y="113171"/>
                      <a:pt x="460041" y="131917"/>
                    </a:cubicBezTo>
                    <a:cubicBezTo>
                      <a:pt x="474213" y="218122"/>
                      <a:pt x="492031" y="302910"/>
                      <a:pt x="504421" y="389691"/>
                    </a:cubicBezTo>
                    <a:cubicBezTo>
                      <a:pt x="517349" y="479177"/>
                      <a:pt x="539516" y="562489"/>
                      <a:pt x="582097" y="634609"/>
                    </a:cubicBezTo>
                    <a:cubicBezTo>
                      <a:pt x="621686" y="701573"/>
                      <a:pt x="662589" y="767248"/>
                      <a:pt x="702468" y="834019"/>
                    </a:cubicBezTo>
                    <a:cubicBezTo>
                      <a:pt x="712587" y="850968"/>
                      <a:pt x="725536" y="867665"/>
                      <a:pt x="729203" y="887701"/>
                    </a:cubicBezTo>
                    <a:cubicBezTo>
                      <a:pt x="736973" y="929321"/>
                      <a:pt x="740155" y="973193"/>
                      <a:pt x="743787" y="1016355"/>
                    </a:cubicBezTo>
                    <a:cubicBezTo>
                      <a:pt x="746786" y="1053398"/>
                      <a:pt x="745800" y="1091467"/>
                      <a:pt x="750083" y="1128060"/>
                    </a:cubicBezTo>
                    <a:cubicBezTo>
                      <a:pt x="753428" y="1157309"/>
                      <a:pt x="762038" y="1185083"/>
                      <a:pt x="768866" y="1213431"/>
                    </a:cubicBezTo>
                    <a:cubicBezTo>
                      <a:pt x="774767" y="1238107"/>
                      <a:pt x="778357" y="1264327"/>
                      <a:pt x="787802" y="1286432"/>
                    </a:cubicBezTo>
                    <a:cubicBezTo>
                      <a:pt x="810582" y="1340304"/>
                      <a:pt x="832653" y="1394242"/>
                      <a:pt x="842837" y="1455511"/>
                    </a:cubicBezTo>
                    <a:cubicBezTo>
                      <a:pt x="853049" y="1515944"/>
                      <a:pt x="867276" y="1574511"/>
                      <a:pt x="877988" y="1634814"/>
                    </a:cubicBezTo>
                    <a:cubicBezTo>
                      <a:pt x="888390" y="1693895"/>
                      <a:pt x="902813" y="1748857"/>
                      <a:pt x="941063" y="1789731"/>
                    </a:cubicBezTo>
                    <a:cubicBezTo>
                      <a:pt x="957906" y="1807908"/>
                      <a:pt x="975122" y="1831564"/>
                      <a:pt x="980124" y="1857657"/>
                    </a:cubicBezTo>
                    <a:cubicBezTo>
                      <a:pt x="987207" y="1894833"/>
                      <a:pt x="980788" y="1937150"/>
                      <a:pt x="984484" y="1976384"/>
                    </a:cubicBezTo>
                    <a:cubicBezTo>
                      <a:pt x="988781" y="2022576"/>
                      <a:pt x="988793" y="2074493"/>
                      <a:pt x="1007189" y="2110650"/>
                    </a:cubicBezTo>
                    <a:cubicBezTo>
                      <a:pt x="1023612" y="2142809"/>
                      <a:pt x="1034723" y="2173610"/>
                      <a:pt x="1039893" y="2211041"/>
                    </a:cubicBezTo>
                    <a:cubicBezTo>
                      <a:pt x="1043484" y="2237261"/>
                      <a:pt x="1057690" y="2260269"/>
                      <a:pt x="1059162" y="2286682"/>
                    </a:cubicBezTo>
                    <a:cubicBezTo>
                      <a:pt x="1061252" y="2321469"/>
                      <a:pt x="1060754" y="2355740"/>
                      <a:pt x="1070522" y="2388667"/>
                    </a:cubicBezTo>
                    <a:cubicBezTo>
                      <a:pt x="1080600" y="2422815"/>
                      <a:pt x="1085513" y="2459602"/>
                      <a:pt x="1093939" y="2494653"/>
                    </a:cubicBezTo>
                    <a:cubicBezTo>
                      <a:pt x="1098500" y="2513273"/>
                      <a:pt x="1106866" y="2529964"/>
                      <a:pt x="1112007" y="2548197"/>
                    </a:cubicBezTo>
                    <a:cubicBezTo>
                      <a:pt x="1121409" y="2581573"/>
                      <a:pt x="1130232" y="2615336"/>
                      <a:pt x="1138346" y="2649163"/>
                    </a:cubicBezTo>
                    <a:cubicBezTo>
                      <a:pt x="1146465" y="2682988"/>
                      <a:pt x="1157699" y="2716368"/>
                      <a:pt x="1160337" y="2751608"/>
                    </a:cubicBezTo>
                    <a:cubicBezTo>
                      <a:pt x="1164714" y="2811646"/>
                      <a:pt x="1159211" y="2873999"/>
                      <a:pt x="1165737" y="2933012"/>
                    </a:cubicBezTo>
                    <a:cubicBezTo>
                      <a:pt x="1172445" y="2992925"/>
                      <a:pt x="1185964" y="3051556"/>
                      <a:pt x="1202029" y="3107873"/>
                    </a:cubicBezTo>
                    <a:cubicBezTo>
                      <a:pt x="1214635" y="3152396"/>
                      <a:pt x="1227749" y="3194534"/>
                      <a:pt x="1225692" y="3244974"/>
                    </a:cubicBezTo>
                    <a:cubicBezTo>
                      <a:pt x="1224565" y="3273123"/>
                      <a:pt x="1231196" y="3305079"/>
                      <a:pt x="1243916" y="3326221"/>
                    </a:cubicBezTo>
                    <a:cubicBezTo>
                      <a:pt x="1271701" y="3372044"/>
                      <a:pt x="1285247" y="3423911"/>
                      <a:pt x="1293067" y="3480219"/>
                    </a:cubicBezTo>
                    <a:lnTo>
                      <a:pt x="1308071" y="3585182"/>
                    </a:lnTo>
                    <a:lnTo>
                      <a:pt x="1295962" y="3584708"/>
                    </a:lnTo>
                    <a:cubicBezTo>
                      <a:pt x="1237754" y="3586303"/>
                      <a:pt x="1180629" y="3594888"/>
                      <a:pt x="1118893" y="3568330"/>
                    </a:cubicBezTo>
                    <a:cubicBezTo>
                      <a:pt x="1113435" y="3565936"/>
                      <a:pt x="1102517" y="3567964"/>
                      <a:pt x="1094179" y="3567566"/>
                    </a:cubicBezTo>
                    <a:cubicBezTo>
                      <a:pt x="1027548" y="3564029"/>
                      <a:pt x="967064" y="3547281"/>
                      <a:pt x="922719" y="3516472"/>
                    </a:cubicBezTo>
                    <a:cubicBezTo>
                      <a:pt x="908178" y="3506414"/>
                      <a:pt x="892942" y="3497984"/>
                      <a:pt x="877028" y="3490955"/>
                    </a:cubicBezTo>
                    <a:lnTo>
                      <a:pt x="850533" y="3481837"/>
                    </a:lnTo>
                    <a:lnTo>
                      <a:pt x="852113" y="3461170"/>
                    </a:lnTo>
                    <a:cubicBezTo>
                      <a:pt x="854391" y="3434500"/>
                      <a:pt x="848474" y="3414331"/>
                      <a:pt x="831383" y="3399179"/>
                    </a:cubicBezTo>
                    <a:cubicBezTo>
                      <a:pt x="801767" y="3373388"/>
                      <a:pt x="773654" y="3344957"/>
                      <a:pt x="743141" y="3320580"/>
                    </a:cubicBezTo>
                    <a:cubicBezTo>
                      <a:pt x="722236" y="3303685"/>
                      <a:pt x="714543" y="3281842"/>
                      <a:pt x="713221" y="3251241"/>
                    </a:cubicBezTo>
                    <a:cubicBezTo>
                      <a:pt x="712555" y="3234106"/>
                      <a:pt x="704768" y="3217029"/>
                      <a:pt x="697098" y="3202528"/>
                    </a:cubicBezTo>
                    <a:cubicBezTo>
                      <a:pt x="687845" y="3184997"/>
                      <a:pt x="672212" y="3172554"/>
                      <a:pt x="664820" y="3154190"/>
                    </a:cubicBezTo>
                    <a:cubicBezTo>
                      <a:pt x="646169" y="3109209"/>
                      <a:pt x="616744" y="3087991"/>
                      <a:pt x="572501" y="3087312"/>
                    </a:cubicBezTo>
                    <a:cubicBezTo>
                      <a:pt x="533259" y="3086763"/>
                      <a:pt x="493731" y="3044085"/>
                      <a:pt x="497703" y="3005243"/>
                    </a:cubicBezTo>
                    <a:cubicBezTo>
                      <a:pt x="502030" y="2962279"/>
                      <a:pt x="490540" y="2928257"/>
                      <a:pt x="476984" y="2892751"/>
                    </a:cubicBezTo>
                    <a:cubicBezTo>
                      <a:pt x="469363" y="2872905"/>
                      <a:pt x="465404" y="2847135"/>
                      <a:pt x="468947" y="2824527"/>
                    </a:cubicBezTo>
                    <a:cubicBezTo>
                      <a:pt x="482188" y="2738605"/>
                      <a:pt x="520979" y="2665650"/>
                      <a:pt x="569138" y="2595026"/>
                    </a:cubicBezTo>
                    <a:cubicBezTo>
                      <a:pt x="600577" y="2548865"/>
                      <a:pt x="622260" y="2493483"/>
                      <a:pt x="645397" y="2440808"/>
                    </a:cubicBezTo>
                    <a:cubicBezTo>
                      <a:pt x="652529" y="2424387"/>
                      <a:pt x="655029" y="2401457"/>
                      <a:pt x="651820" y="2384384"/>
                    </a:cubicBezTo>
                    <a:cubicBezTo>
                      <a:pt x="640949" y="2324596"/>
                      <a:pt x="629163" y="2264805"/>
                      <a:pt x="612994" y="2207332"/>
                    </a:cubicBezTo>
                    <a:cubicBezTo>
                      <a:pt x="597678" y="2153787"/>
                      <a:pt x="601053" y="2099808"/>
                      <a:pt x="620894" y="2046679"/>
                    </a:cubicBezTo>
                    <a:cubicBezTo>
                      <a:pt x="635367" y="2007977"/>
                      <a:pt x="641110" y="1970814"/>
                      <a:pt x="644614" y="1931265"/>
                    </a:cubicBezTo>
                    <a:cubicBezTo>
                      <a:pt x="647465" y="1898285"/>
                      <a:pt x="653360" y="1862859"/>
                      <a:pt x="665994" y="1832337"/>
                    </a:cubicBezTo>
                    <a:cubicBezTo>
                      <a:pt x="683779" y="1789578"/>
                      <a:pt x="688928" y="1751381"/>
                      <a:pt x="678276" y="1709437"/>
                    </a:cubicBezTo>
                    <a:cubicBezTo>
                      <a:pt x="672576" y="1687079"/>
                      <a:pt x="673987" y="1660990"/>
                      <a:pt x="672955" y="1636123"/>
                    </a:cubicBezTo>
                    <a:cubicBezTo>
                      <a:pt x="671272" y="1597795"/>
                      <a:pt x="671867" y="1558758"/>
                      <a:pt x="668480" y="1520749"/>
                    </a:cubicBezTo>
                    <a:cubicBezTo>
                      <a:pt x="665050" y="1479903"/>
                      <a:pt x="655019" y="1440408"/>
                      <a:pt x="653920" y="1399437"/>
                    </a:cubicBezTo>
                    <a:cubicBezTo>
                      <a:pt x="652652" y="1355309"/>
                      <a:pt x="639893" y="1323154"/>
                      <a:pt x="612686" y="1296979"/>
                    </a:cubicBezTo>
                    <a:cubicBezTo>
                      <a:pt x="595576" y="1280408"/>
                      <a:pt x="578401" y="1259588"/>
                      <a:pt x="570220" y="1235618"/>
                    </a:cubicBezTo>
                    <a:cubicBezTo>
                      <a:pt x="553631" y="1186194"/>
                      <a:pt x="545669" y="1131821"/>
                      <a:pt x="529736" y="1081752"/>
                    </a:cubicBezTo>
                    <a:cubicBezTo>
                      <a:pt x="507466" y="1011390"/>
                      <a:pt x="481332" y="944631"/>
                      <a:pt x="414305" y="918292"/>
                    </a:cubicBezTo>
                    <a:cubicBezTo>
                      <a:pt x="377314" y="903769"/>
                      <a:pt x="368843" y="874065"/>
                      <a:pt x="373924" y="825689"/>
                    </a:cubicBezTo>
                    <a:cubicBezTo>
                      <a:pt x="375689" y="809590"/>
                      <a:pt x="376722" y="786203"/>
                      <a:pt x="368949" y="778726"/>
                    </a:cubicBezTo>
                    <a:cubicBezTo>
                      <a:pt x="345838" y="756354"/>
                      <a:pt x="349308" y="725824"/>
                      <a:pt x="347020" y="694643"/>
                    </a:cubicBezTo>
                    <a:cubicBezTo>
                      <a:pt x="345704" y="675894"/>
                      <a:pt x="339306" y="651346"/>
                      <a:pt x="327478" y="642898"/>
                    </a:cubicBezTo>
                    <a:cubicBezTo>
                      <a:pt x="279698" y="608395"/>
                      <a:pt x="263590" y="549247"/>
                      <a:pt x="243468" y="491960"/>
                    </a:cubicBezTo>
                    <a:cubicBezTo>
                      <a:pt x="237433" y="475142"/>
                      <a:pt x="230250" y="456843"/>
                      <a:pt x="218930" y="446010"/>
                    </a:cubicBezTo>
                    <a:cubicBezTo>
                      <a:pt x="194433" y="422927"/>
                      <a:pt x="180036" y="395344"/>
                      <a:pt x="180614" y="354892"/>
                    </a:cubicBezTo>
                    <a:cubicBezTo>
                      <a:pt x="180923" y="342010"/>
                      <a:pt x="176523" y="328798"/>
                      <a:pt x="171988" y="317521"/>
                    </a:cubicBezTo>
                    <a:cubicBezTo>
                      <a:pt x="162052" y="293291"/>
                      <a:pt x="148442" y="271315"/>
                      <a:pt x="139875" y="246378"/>
                    </a:cubicBezTo>
                    <a:cubicBezTo>
                      <a:pt x="117577" y="182780"/>
                      <a:pt x="95749" y="119890"/>
                      <a:pt x="51499" y="73211"/>
                    </a:cubicBezTo>
                    <a:cubicBezTo>
                      <a:pt x="40691" y="61834"/>
                      <a:pt x="29467" y="49763"/>
                      <a:pt x="19690" y="36621"/>
                    </a:cubicBezTo>
                    <a:close/>
                  </a:path>
                </a:pathLst>
              </a:custGeom>
              <a:solidFill>
                <a:srgbClr val="FFFFF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89" name="Freeform: Shape 88">
                <a:extLst>
                  <a:ext uri="{FF2B5EF4-FFF2-40B4-BE49-F238E27FC236}">
                    <a16:creationId xmlns:a16="http://schemas.microsoft.com/office/drawing/2014/main" id="{3CA5C733-38F9-4D36-A78D-0AB08CCBB5A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748588" y="0"/>
                <a:ext cx="1339053" cy="6858000"/>
              </a:xfrm>
              <a:custGeom>
                <a:avLst/>
                <a:gdLst>
                  <a:gd name="connsiteX0" fmla="*/ 850532 w 1339053"/>
                  <a:gd name="connsiteY0" fmla="*/ 3481838 h 6858000"/>
                  <a:gd name="connsiteX1" fmla="*/ 877027 w 1339053"/>
                  <a:gd name="connsiteY1" fmla="*/ 3490955 h 6858000"/>
                  <a:gd name="connsiteX2" fmla="*/ 922718 w 1339053"/>
                  <a:gd name="connsiteY2" fmla="*/ 3516472 h 6858000"/>
                  <a:gd name="connsiteX3" fmla="*/ 1094179 w 1339053"/>
                  <a:gd name="connsiteY3" fmla="*/ 3567567 h 6858000"/>
                  <a:gd name="connsiteX4" fmla="*/ 1118891 w 1339053"/>
                  <a:gd name="connsiteY4" fmla="*/ 3568331 h 6858000"/>
                  <a:gd name="connsiteX5" fmla="*/ 1295961 w 1339053"/>
                  <a:gd name="connsiteY5" fmla="*/ 3584709 h 6858000"/>
                  <a:gd name="connsiteX6" fmla="*/ 1308070 w 1339053"/>
                  <a:gd name="connsiteY6" fmla="*/ 3585183 h 6858000"/>
                  <a:gd name="connsiteX7" fmla="*/ 1325263 w 1339053"/>
                  <a:gd name="connsiteY7" fmla="*/ 3705453 h 6858000"/>
                  <a:gd name="connsiteX8" fmla="*/ 1334107 w 1339053"/>
                  <a:gd name="connsiteY8" fmla="*/ 3772268 h 6858000"/>
                  <a:gd name="connsiteX9" fmla="*/ 1338203 w 1339053"/>
                  <a:gd name="connsiteY9" fmla="*/ 3831076 h 6858000"/>
                  <a:gd name="connsiteX10" fmla="*/ 1338805 w 1339053"/>
                  <a:gd name="connsiteY10" fmla="*/ 3839709 h 6858000"/>
                  <a:gd name="connsiteX11" fmla="*/ 1335635 w 1339053"/>
                  <a:gd name="connsiteY11" fmla="*/ 4118635 h 6858000"/>
                  <a:gd name="connsiteX12" fmla="*/ 1337171 w 1339053"/>
                  <a:gd name="connsiteY12" fmla="*/ 4209403 h 6858000"/>
                  <a:gd name="connsiteX13" fmla="*/ 1325840 w 1339053"/>
                  <a:gd name="connsiteY13" fmla="*/ 4309174 h 6858000"/>
                  <a:gd name="connsiteX14" fmla="*/ 1321122 w 1339053"/>
                  <a:gd name="connsiteY14" fmla="*/ 4473630 h 6858000"/>
                  <a:gd name="connsiteX15" fmla="*/ 1302196 w 1339053"/>
                  <a:gd name="connsiteY15" fmla="*/ 4791709 h 6858000"/>
                  <a:gd name="connsiteX16" fmla="*/ 1293239 w 1339053"/>
                  <a:gd name="connsiteY16" fmla="*/ 4860048 h 6858000"/>
                  <a:gd name="connsiteX17" fmla="*/ 1288829 w 1339053"/>
                  <a:gd name="connsiteY17" fmla="*/ 5039837 h 6858000"/>
                  <a:gd name="connsiteX18" fmla="*/ 1289584 w 1339053"/>
                  <a:gd name="connsiteY18" fmla="*/ 5148703 h 6858000"/>
                  <a:gd name="connsiteX19" fmla="*/ 1282205 w 1339053"/>
                  <a:gd name="connsiteY19" fmla="*/ 5236435 h 6858000"/>
                  <a:gd name="connsiteX20" fmla="*/ 1268145 w 1339053"/>
                  <a:gd name="connsiteY20" fmla="*/ 5311662 h 6858000"/>
                  <a:gd name="connsiteX21" fmla="*/ 1250547 w 1339053"/>
                  <a:gd name="connsiteY21" fmla="*/ 5515595 h 6858000"/>
                  <a:gd name="connsiteX22" fmla="*/ 1243323 w 1339053"/>
                  <a:gd name="connsiteY22" fmla="*/ 5596885 h 6858000"/>
                  <a:gd name="connsiteX23" fmla="*/ 1238303 w 1339053"/>
                  <a:gd name="connsiteY23" fmla="*/ 5812036 h 6858000"/>
                  <a:gd name="connsiteX24" fmla="*/ 1223551 w 1339053"/>
                  <a:gd name="connsiteY24" fmla="*/ 5991171 h 6858000"/>
                  <a:gd name="connsiteX25" fmla="*/ 1219699 w 1339053"/>
                  <a:gd name="connsiteY25" fmla="*/ 6066726 h 6858000"/>
                  <a:gd name="connsiteX26" fmla="*/ 1199935 w 1339053"/>
                  <a:gd name="connsiteY26" fmla="*/ 6236130 h 6858000"/>
                  <a:gd name="connsiteX27" fmla="*/ 1192857 w 1339053"/>
                  <a:gd name="connsiteY27" fmla="*/ 6333267 h 6858000"/>
                  <a:gd name="connsiteX28" fmla="*/ 1148174 w 1339053"/>
                  <a:gd name="connsiteY28" fmla="*/ 6561849 h 6858000"/>
                  <a:gd name="connsiteX29" fmla="*/ 1100424 w 1339053"/>
                  <a:gd name="connsiteY29" fmla="*/ 6797385 h 6858000"/>
                  <a:gd name="connsiteX30" fmla="*/ 1085621 w 1339053"/>
                  <a:gd name="connsiteY30" fmla="*/ 6858000 h 6858000"/>
                  <a:gd name="connsiteX31" fmla="*/ 932341 w 1339053"/>
                  <a:gd name="connsiteY31" fmla="*/ 6858000 h 6858000"/>
                  <a:gd name="connsiteX32" fmla="*/ 944496 w 1339053"/>
                  <a:gd name="connsiteY32" fmla="*/ 6829656 h 6858000"/>
                  <a:gd name="connsiteX33" fmla="*/ 913239 w 1339053"/>
                  <a:gd name="connsiteY33" fmla="*/ 6720119 h 6858000"/>
                  <a:gd name="connsiteX34" fmla="*/ 870682 w 1339053"/>
                  <a:gd name="connsiteY34" fmla="*/ 6655346 h 6858000"/>
                  <a:gd name="connsiteX35" fmla="*/ 846442 w 1339053"/>
                  <a:gd name="connsiteY35" fmla="*/ 6498594 h 6858000"/>
                  <a:gd name="connsiteX36" fmla="*/ 881150 w 1339053"/>
                  <a:gd name="connsiteY36" fmla="*/ 6473756 h 6858000"/>
                  <a:gd name="connsiteX37" fmla="*/ 922470 w 1339053"/>
                  <a:gd name="connsiteY37" fmla="*/ 6377035 h 6858000"/>
                  <a:gd name="connsiteX38" fmla="*/ 955039 w 1339053"/>
                  <a:gd name="connsiteY38" fmla="*/ 6268585 h 6858000"/>
                  <a:gd name="connsiteX39" fmla="*/ 1024350 w 1339053"/>
                  <a:gd name="connsiteY39" fmla="*/ 6083443 h 6858000"/>
                  <a:gd name="connsiteX40" fmla="*/ 999696 w 1339053"/>
                  <a:gd name="connsiteY40" fmla="*/ 5938416 h 6858000"/>
                  <a:gd name="connsiteX41" fmla="*/ 988342 w 1339053"/>
                  <a:gd name="connsiteY41" fmla="*/ 5882426 h 6858000"/>
                  <a:gd name="connsiteX42" fmla="*/ 985444 w 1339053"/>
                  <a:gd name="connsiteY42" fmla="*/ 5832438 h 6858000"/>
                  <a:gd name="connsiteX43" fmla="*/ 992016 w 1339053"/>
                  <a:gd name="connsiteY43" fmla="*/ 5777751 h 6858000"/>
                  <a:gd name="connsiteX44" fmla="*/ 995028 w 1339053"/>
                  <a:gd name="connsiteY44" fmla="*/ 5641832 h 6858000"/>
                  <a:gd name="connsiteX45" fmla="*/ 981247 w 1339053"/>
                  <a:gd name="connsiteY45" fmla="*/ 5562522 h 6858000"/>
                  <a:gd name="connsiteX46" fmla="*/ 995131 w 1339053"/>
                  <a:gd name="connsiteY46" fmla="*/ 5398075 h 6858000"/>
                  <a:gd name="connsiteX47" fmla="*/ 997379 w 1339053"/>
                  <a:gd name="connsiteY47" fmla="*/ 5283928 h 6858000"/>
                  <a:gd name="connsiteX48" fmla="*/ 979617 w 1339053"/>
                  <a:gd name="connsiteY48" fmla="*/ 5157396 h 6858000"/>
                  <a:gd name="connsiteX49" fmla="*/ 976441 w 1339053"/>
                  <a:gd name="connsiteY49" fmla="*/ 5139485 h 6858000"/>
                  <a:gd name="connsiteX50" fmla="*/ 953793 w 1339053"/>
                  <a:gd name="connsiteY50" fmla="*/ 5091862 h 6858000"/>
                  <a:gd name="connsiteX51" fmla="*/ 853056 w 1339053"/>
                  <a:gd name="connsiteY51" fmla="*/ 5001787 h 6858000"/>
                  <a:gd name="connsiteX52" fmla="*/ 833979 w 1339053"/>
                  <a:gd name="connsiteY52" fmla="*/ 4978966 h 6858000"/>
                  <a:gd name="connsiteX53" fmla="*/ 796995 w 1339053"/>
                  <a:gd name="connsiteY53" fmla="*/ 4813768 h 6858000"/>
                  <a:gd name="connsiteX54" fmla="*/ 820590 w 1339053"/>
                  <a:gd name="connsiteY54" fmla="*/ 4764057 h 6858000"/>
                  <a:gd name="connsiteX55" fmla="*/ 864688 w 1339053"/>
                  <a:gd name="connsiteY55" fmla="*/ 4714752 h 6858000"/>
                  <a:gd name="connsiteX56" fmla="*/ 910485 w 1339053"/>
                  <a:gd name="connsiteY56" fmla="*/ 4590911 h 6858000"/>
                  <a:gd name="connsiteX57" fmla="*/ 911445 w 1339053"/>
                  <a:gd name="connsiteY57" fmla="*/ 4539571 h 6858000"/>
                  <a:gd name="connsiteX58" fmla="*/ 900285 w 1339053"/>
                  <a:gd name="connsiteY58" fmla="*/ 4445837 h 6858000"/>
                  <a:gd name="connsiteX59" fmla="*/ 863237 w 1339053"/>
                  <a:gd name="connsiteY59" fmla="*/ 4364703 h 6858000"/>
                  <a:gd name="connsiteX60" fmla="*/ 798070 w 1339053"/>
                  <a:gd name="connsiteY60" fmla="*/ 4243284 h 6858000"/>
                  <a:gd name="connsiteX61" fmla="*/ 817097 w 1339053"/>
                  <a:gd name="connsiteY61" fmla="*/ 4054750 h 6858000"/>
                  <a:gd name="connsiteX62" fmla="*/ 826251 w 1339053"/>
                  <a:gd name="connsiteY62" fmla="*/ 3982801 h 6858000"/>
                  <a:gd name="connsiteX63" fmla="*/ 836848 w 1339053"/>
                  <a:gd name="connsiteY63" fmla="*/ 3784939 h 6858000"/>
                  <a:gd name="connsiteX64" fmla="*/ 841285 w 1339053"/>
                  <a:gd name="connsiteY64" fmla="*/ 3766755 h 6858000"/>
                  <a:gd name="connsiteX65" fmla="*/ 841284 w 1339053"/>
                  <a:gd name="connsiteY65" fmla="*/ 3766755 h 6858000"/>
                  <a:gd name="connsiteX66" fmla="*/ 852925 w 1339053"/>
                  <a:gd name="connsiteY66" fmla="*/ 3719034 h 6858000"/>
                  <a:gd name="connsiteX67" fmla="*/ 857932 w 1339053"/>
                  <a:gd name="connsiteY67" fmla="*/ 3696880 h 6858000"/>
                  <a:gd name="connsiteX68" fmla="*/ 853534 w 1339053"/>
                  <a:gd name="connsiteY68" fmla="*/ 3507036 h 6858000"/>
                  <a:gd name="connsiteX69" fmla="*/ 850226 w 1339053"/>
                  <a:gd name="connsiteY69" fmla="*/ 3485839 h 6858000"/>
                  <a:gd name="connsiteX70" fmla="*/ 0 w 1339053"/>
                  <a:gd name="connsiteY70" fmla="*/ 0 h 6858000"/>
                  <a:gd name="connsiteX71" fmla="*/ 455609 w 1339053"/>
                  <a:gd name="connsiteY71" fmla="*/ 0 h 6858000"/>
                  <a:gd name="connsiteX72" fmla="*/ 459171 w 1339053"/>
                  <a:gd name="connsiteY72" fmla="*/ 72395 h 6858000"/>
                  <a:gd name="connsiteX73" fmla="*/ 460041 w 1339053"/>
                  <a:gd name="connsiteY73" fmla="*/ 131917 h 6858000"/>
                  <a:gd name="connsiteX74" fmla="*/ 504421 w 1339053"/>
                  <a:gd name="connsiteY74" fmla="*/ 389691 h 6858000"/>
                  <a:gd name="connsiteX75" fmla="*/ 582097 w 1339053"/>
                  <a:gd name="connsiteY75" fmla="*/ 634609 h 6858000"/>
                  <a:gd name="connsiteX76" fmla="*/ 702468 w 1339053"/>
                  <a:gd name="connsiteY76" fmla="*/ 834019 h 6858000"/>
                  <a:gd name="connsiteX77" fmla="*/ 729203 w 1339053"/>
                  <a:gd name="connsiteY77" fmla="*/ 887701 h 6858000"/>
                  <a:gd name="connsiteX78" fmla="*/ 743787 w 1339053"/>
                  <a:gd name="connsiteY78" fmla="*/ 1016355 h 6858000"/>
                  <a:gd name="connsiteX79" fmla="*/ 750083 w 1339053"/>
                  <a:gd name="connsiteY79" fmla="*/ 1128060 h 6858000"/>
                  <a:gd name="connsiteX80" fmla="*/ 768866 w 1339053"/>
                  <a:gd name="connsiteY80" fmla="*/ 1213431 h 6858000"/>
                  <a:gd name="connsiteX81" fmla="*/ 787802 w 1339053"/>
                  <a:gd name="connsiteY81" fmla="*/ 1286432 h 6858000"/>
                  <a:gd name="connsiteX82" fmla="*/ 842837 w 1339053"/>
                  <a:gd name="connsiteY82" fmla="*/ 1455511 h 6858000"/>
                  <a:gd name="connsiteX83" fmla="*/ 877988 w 1339053"/>
                  <a:gd name="connsiteY83" fmla="*/ 1634814 h 6858000"/>
                  <a:gd name="connsiteX84" fmla="*/ 941063 w 1339053"/>
                  <a:gd name="connsiteY84" fmla="*/ 1789731 h 6858000"/>
                  <a:gd name="connsiteX85" fmla="*/ 980124 w 1339053"/>
                  <a:gd name="connsiteY85" fmla="*/ 1857657 h 6858000"/>
                  <a:gd name="connsiteX86" fmla="*/ 984484 w 1339053"/>
                  <a:gd name="connsiteY86" fmla="*/ 1976384 h 6858000"/>
                  <a:gd name="connsiteX87" fmla="*/ 1007189 w 1339053"/>
                  <a:gd name="connsiteY87" fmla="*/ 2110650 h 6858000"/>
                  <a:gd name="connsiteX88" fmla="*/ 1039893 w 1339053"/>
                  <a:gd name="connsiteY88" fmla="*/ 2211041 h 6858000"/>
                  <a:gd name="connsiteX89" fmla="*/ 1059162 w 1339053"/>
                  <a:gd name="connsiteY89" fmla="*/ 2286682 h 6858000"/>
                  <a:gd name="connsiteX90" fmla="*/ 1070522 w 1339053"/>
                  <a:gd name="connsiteY90" fmla="*/ 2388667 h 6858000"/>
                  <a:gd name="connsiteX91" fmla="*/ 1093939 w 1339053"/>
                  <a:gd name="connsiteY91" fmla="*/ 2494653 h 6858000"/>
                  <a:gd name="connsiteX92" fmla="*/ 1112007 w 1339053"/>
                  <a:gd name="connsiteY92" fmla="*/ 2548197 h 6858000"/>
                  <a:gd name="connsiteX93" fmla="*/ 1138346 w 1339053"/>
                  <a:gd name="connsiteY93" fmla="*/ 2649163 h 6858000"/>
                  <a:gd name="connsiteX94" fmla="*/ 1160337 w 1339053"/>
                  <a:gd name="connsiteY94" fmla="*/ 2751608 h 6858000"/>
                  <a:gd name="connsiteX95" fmla="*/ 1165737 w 1339053"/>
                  <a:gd name="connsiteY95" fmla="*/ 2933012 h 6858000"/>
                  <a:gd name="connsiteX96" fmla="*/ 1202029 w 1339053"/>
                  <a:gd name="connsiteY96" fmla="*/ 3107873 h 6858000"/>
                  <a:gd name="connsiteX97" fmla="*/ 1225692 w 1339053"/>
                  <a:gd name="connsiteY97" fmla="*/ 3244974 h 6858000"/>
                  <a:gd name="connsiteX98" fmla="*/ 1243916 w 1339053"/>
                  <a:gd name="connsiteY98" fmla="*/ 3326221 h 6858000"/>
                  <a:gd name="connsiteX99" fmla="*/ 1293067 w 1339053"/>
                  <a:gd name="connsiteY99" fmla="*/ 3480219 h 6858000"/>
                  <a:gd name="connsiteX100" fmla="*/ 1308071 w 1339053"/>
                  <a:gd name="connsiteY100" fmla="*/ 3585182 h 6858000"/>
                  <a:gd name="connsiteX101" fmla="*/ 1295962 w 1339053"/>
                  <a:gd name="connsiteY101" fmla="*/ 3584708 h 6858000"/>
                  <a:gd name="connsiteX102" fmla="*/ 1118893 w 1339053"/>
                  <a:gd name="connsiteY102" fmla="*/ 3568330 h 6858000"/>
                  <a:gd name="connsiteX103" fmla="*/ 1094179 w 1339053"/>
                  <a:gd name="connsiteY103" fmla="*/ 3567566 h 6858000"/>
                  <a:gd name="connsiteX104" fmla="*/ 922719 w 1339053"/>
                  <a:gd name="connsiteY104" fmla="*/ 3516472 h 6858000"/>
                  <a:gd name="connsiteX105" fmla="*/ 877028 w 1339053"/>
                  <a:gd name="connsiteY105" fmla="*/ 3490955 h 6858000"/>
                  <a:gd name="connsiteX106" fmla="*/ 850533 w 1339053"/>
                  <a:gd name="connsiteY106" fmla="*/ 3481837 h 6858000"/>
                  <a:gd name="connsiteX107" fmla="*/ 852113 w 1339053"/>
                  <a:gd name="connsiteY107" fmla="*/ 3461170 h 6858000"/>
                  <a:gd name="connsiteX108" fmla="*/ 831383 w 1339053"/>
                  <a:gd name="connsiteY108" fmla="*/ 3399179 h 6858000"/>
                  <a:gd name="connsiteX109" fmla="*/ 743141 w 1339053"/>
                  <a:gd name="connsiteY109" fmla="*/ 3320580 h 6858000"/>
                  <a:gd name="connsiteX110" fmla="*/ 713221 w 1339053"/>
                  <a:gd name="connsiteY110" fmla="*/ 3251241 h 6858000"/>
                  <a:gd name="connsiteX111" fmla="*/ 697098 w 1339053"/>
                  <a:gd name="connsiteY111" fmla="*/ 3202528 h 6858000"/>
                  <a:gd name="connsiteX112" fmla="*/ 664820 w 1339053"/>
                  <a:gd name="connsiteY112" fmla="*/ 3154190 h 6858000"/>
                  <a:gd name="connsiteX113" fmla="*/ 572501 w 1339053"/>
                  <a:gd name="connsiteY113" fmla="*/ 3087312 h 6858000"/>
                  <a:gd name="connsiteX114" fmla="*/ 497703 w 1339053"/>
                  <a:gd name="connsiteY114" fmla="*/ 3005243 h 6858000"/>
                  <a:gd name="connsiteX115" fmla="*/ 476984 w 1339053"/>
                  <a:gd name="connsiteY115" fmla="*/ 2892751 h 6858000"/>
                  <a:gd name="connsiteX116" fmla="*/ 468947 w 1339053"/>
                  <a:gd name="connsiteY116" fmla="*/ 2824527 h 6858000"/>
                  <a:gd name="connsiteX117" fmla="*/ 569138 w 1339053"/>
                  <a:gd name="connsiteY117" fmla="*/ 2595026 h 6858000"/>
                  <a:gd name="connsiteX118" fmla="*/ 645397 w 1339053"/>
                  <a:gd name="connsiteY118" fmla="*/ 2440808 h 6858000"/>
                  <a:gd name="connsiteX119" fmla="*/ 651820 w 1339053"/>
                  <a:gd name="connsiteY119" fmla="*/ 2384384 h 6858000"/>
                  <a:gd name="connsiteX120" fmla="*/ 612994 w 1339053"/>
                  <a:gd name="connsiteY120" fmla="*/ 2207332 h 6858000"/>
                  <a:gd name="connsiteX121" fmla="*/ 620894 w 1339053"/>
                  <a:gd name="connsiteY121" fmla="*/ 2046679 h 6858000"/>
                  <a:gd name="connsiteX122" fmla="*/ 644614 w 1339053"/>
                  <a:gd name="connsiteY122" fmla="*/ 1931265 h 6858000"/>
                  <a:gd name="connsiteX123" fmla="*/ 665994 w 1339053"/>
                  <a:gd name="connsiteY123" fmla="*/ 1832337 h 6858000"/>
                  <a:gd name="connsiteX124" fmla="*/ 678276 w 1339053"/>
                  <a:gd name="connsiteY124" fmla="*/ 1709437 h 6858000"/>
                  <a:gd name="connsiteX125" fmla="*/ 672955 w 1339053"/>
                  <a:gd name="connsiteY125" fmla="*/ 1636123 h 6858000"/>
                  <a:gd name="connsiteX126" fmla="*/ 668480 w 1339053"/>
                  <a:gd name="connsiteY126" fmla="*/ 1520749 h 6858000"/>
                  <a:gd name="connsiteX127" fmla="*/ 653920 w 1339053"/>
                  <a:gd name="connsiteY127" fmla="*/ 1399437 h 6858000"/>
                  <a:gd name="connsiteX128" fmla="*/ 612686 w 1339053"/>
                  <a:gd name="connsiteY128" fmla="*/ 1296979 h 6858000"/>
                  <a:gd name="connsiteX129" fmla="*/ 570220 w 1339053"/>
                  <a:gd name="connsiteY129" fmla="*/ 1235618 h 6858000"/>
                  <a:gd name="connsiteX130" fmla="*/ 529736 w 1339053"/>
                  <a:gd name="connsiteY130" fmla="*/ 1081752 h 6858000"/>
                  <a:gd name="connsiteX131" fmla="*/ 414305 w 1339053"/>
                  <a:gd name="connsiteY131" fmla="*/ 918292 h 6858000"/>
                  <a:gd name="connsiteX132" fmla="*/ 373924 w 1339053"/>
                  <a:gd name="connsiteY132" fmla="*/ 825689 h 6858000"/>
                  <a:gd name="connsiteX133" fmla="*/ 368949 w 1339053"/>
                  <a:gd name="connsiteY133" fmla="*/ 778726 h 6858000"/>
                  <a:gd name="connsiteX134" fmla="*/ 347020 w 1339053"/>
                  <a:gd name="connsiteY134" fmla="*/ 694643 h 6858000"/>
                  <a:gd name="connsiteX135" fmla="*/ 327478 w 1339053"/>
                  <a:gd name="connsiteY135" fmla="*/ 642898 h 6858000"/>
                  <a:gd name="connsiteX136" fmla="*/ 243468 w 1339053"/>
                  <a:gd name="connsiteY136" fmla="*/ 491960 h 6858000"/>
                  <a:gd name="connsiteX137" fmla="*/ 218930 w 1339053"/>
                  <a:gd name="connsiteY137" fmla="*/ 446010 h 6858000"/>
                  <a:gd name="connsiteX138" fmla="*/ 180614 w 1339053"/>
                  <a:gd name="connsiteY138" fmla="*/ 354892 h 6858000"/>
                  <a:gd name="connsiteX139" fmla="*/ 171988 w 1339053"/>
                  <a:gd name="connsiteY139" fmla="*/ 317521 h 6858000"/>
                  <a:gd name="connsiteX140" fmla="*/ 139875 w 1339053"/>
                  <a:gd name="connsiteY140" fmla="*/ 246378 h 6858000"/>
                  <a:gd name="connsiteX141" fmla="*/ 51499 w 1339053"/>
                  <a:gd name="connsiteY141" fmla="*/ 73211 h 6858000"/>
                  <a:gd name="connsiteX142" fmla="*/ 19690 w 1339053"/>
                  <a:gd name="connsiteY142" fmla="*/ 36621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Lst>
                <a:rect l="l" t="t" r="r" b="b"/>
                <a:pathLst>
                  <a:path w="1339053" h="6858000">
                    <a:moveTo>
                      <a:pt x="850532" y="3481838"/>
                    </a:moveTo>
                    <a:lnTo>
                      <a:pt x="877027" y="3490955"/>
                    </a:lnTo>
                    <a:cubicBezTo>
                      <a:pt x="892941" y="3497986"/>
                      <a:pt x="908176" y="3506416"/>
                      <a:pt x="922718" y="3516472"/>
                    </a:cubicBezTo>
                    <a:cubicBezTo>
                      <a:pt x="967062" y="3547282"/>
                      <a:pt x="1027547" y="3564030"/>
                      <a:pt x="1094179" y="3567567"/>
                    </a:cubicBezTo>
                    <a:cubicBezTo>
                      <a:pt x="1102515" y="3567965"/>
                      <a:pt x="1113434" y="3565936"/>
                      <a:pt x="1118891" y="3568331"/>
                    </a:cubicBezTo>
                    <a:cubicBezTo>
                      <a:pt x="1180628" y="3594888"/>
                      <a:pt x="1237753" y="3586304"/>
                      <a:pt x="1295961" y="3584709"/>
                    </a:cubicBezTo>
                    <a:lnTo>
                      <a:pt x="1308070" y="3585183"/>
                    </a:lnTo>
                    <a:lnTo>
                      <a:pt x="1325263" y="3705453"/>
                    </a:lnTo>
                    <a:cubicBezTo>
                      <a:pt x="1328254" y="3727679"/>
                      <a:pt x="1331526" y="3749922"/>
                      <a:pt x="1334107" y="3772268"/>
                    </a:cubicBezTo>
                    <a:lnTo>
                      <a:pt x="1338203" y="3831076"/>
                    </a:lnTo>
                    <a:lnTo>
                      <a:pt x="1338805" y="3839709"/>
                    </a:lnTo>
                    <a:cubicBezTo>
                      <a:pt x="1339996" y="3932341"/>
                      <a:pt x="1336568" y="4025809"/>
                      <a:pt x="1335635" y="4118635"/>
                    </a:cubicBezTo>
                    <a:cubicBezTo>
                      <a:pt x="1335202" y="4148976"/>
                      <a:pt x="1338805" y="4178868"/>
                      <a:pt x="1337171" y="4209403"/>
                    </a:cubicBezTo>
                    <a:cubicBezTo>
                      <a:pt x="1335445" y="4242449"/>
                      <a:pt x="1327565" y="4276129"/>
                      <a:pt x="1325840" y="4309174"/>
                    </a:cubicBezTo>
                    <a:cubicBezTo>
                      <a:pt x="1322853" y="4364122"/>
                      <a:pt x="1323899" y="4418621"/>
                      <a:pt x="1321122" y="4473630"/>
                    </a:cubicBezTo>
                    <a:cubicBezTo>
                      <a:pt x="1315632" y="4579723"/>
                      <a:pt x="1309019" y="4685750"/>
                      <a:pt x="1302196" y="4791709"/>
                    </a:cubicBezTo>
                    <a:cubicBezTo>
                      <a:pt x="1300696" y="4814383"/>
                      <a:pt x="1294244" y="4837504"/>
                      <a:pt x="1293239" y="4860048"/>
                    </a:cubicBezTo>
                    <a:cubicBezTo>
                      <a:pt x="1290785" y="4919957"/>
                      <a:pt x="1289660" y="4979994"/>
                      <a:pt x="1288829" y="5039837"/>
                    </a:cubicBezTo>
                    <a:cubicBezTo>
                      <a:pt x="1288401" y="5076103"/>
                      <a:pt x="1290512" y="5112310"/>
                      <a:pt x="1289584" y="5148703"/>
                    </a:cubicBezTo>
                    <a:cubicBezTo>
                      <a:pt x="1288845" y="5177820"/>
                      <a:pt x="1286193" y="5207193"/>
                      <a:pt x="1282205" y="5236435"/>
                    </a:cubicBezTo>
                    <a:cubicBezTo>
                      <a:pt x="1278784" y="5261619"/>
                      <a:pt x="1270649" y="5286477"/>
                      <a:pt x="1268145" y="5311662"/>
                    </a:cubicBezTo>
                    <a:cubicBezTo>
                      <a:pt x="1261308" y="5379812"/>
                      <a:pt x="1256387" y="5447703"/>
                      <a:pt x="1250547" y="5515595"/>
                    </a:cubicBezTo>
                    <a:cubicBezTo>
                      <a:pt x="1248113" y="5542776"/>
                      <a:pt x="1244054" y="5570023"/>
                      <a:pt x="1243323" y="5596885"/>
                    </a:cubicBezTo>
                    <a:cubicBezTo>
                      <a:pt x="1241082" y="5668709"/>
                      <a:pt x="1241668" y="5740276"/>
                      <a:pt x="1238303" y="5812036"/>
                    </a:cubicBezTo>
                    <a:cubicBezTo>
                      <a:pt x="1235508" y="5871554"/>
                      <a:pt x="1228259" y="5931392"/>
                      <a:pt x="1223551" y="5991171"/>
                    </a:cubicBezTo>
                    <a:cubicBezTo>
                      <a:pt x="1221675" y="6016549"/>
                      <a:pt x="1222415" y="6041609"/>
                      <a:pt x="1219699" y="6066726"/>
                    </a:cubicBezTo>
                    <a:cubicBezTo>
                      <a:pt x="1213776" y="6123024"/>
                      <a:pt x="1205938" y="6179576"/>
                      <a:pt x="1199935" y="6236130"/>
                    </a:cubicBezTo>
                    <a:cubicBezTo>
                      <a:pt x="1196614" y="6268403"/>
                      <a:pt x="1198425" y="6301127"/>
                      <a:pt x="1192857" y="6333267"/>
                    </a:cubicBezTo>
                    <a:cubicBezTo>
                      <a:pt x="1179603" y="6409590"/>
                      <a:pt x="1163470" y="6485591"/>
                      <a:pt x="1148174" y="6561849"/>
                    </a:cubicBezTo>
                    <a:cubicBezTo>
                      <a:pt x="1132370" y="6640486"/>
                      <a:pt x="1117066" y="6719000"/>
                      <a:pt x="1100424" y="6797385"/>
                    </a:cubicBezTo>
                    <a:lnTo>
                      <a:pt x="1085621" y="6858000"/>
                    </a:lnTo>
                    <a:lnTo>
                      <a:pt x="932341" y="6858000"/>
                    </a:lnTo>
                    <a:lnTo>
                      <a:pt x="944496" y="6829656"/>
                    </a:lnTo>
                    <a:cubicBezTo>
                      <a:pt x="964836" y="6776399"/>
                      <a:pt x="953622" y="6744439"/>
                      <a:pt x="913239" y="6720119"/>
                    </a:cubicBezTo>
                    <a:cubicBezTo>
                      <a:pt x="890880" y="6706443"/>
                      <a:pt x="866986" y="6690318"/>
                      <a:pt x="870682" y="6655346"/>
                    </a:cubicBezTo>
                    <a:cubicBezTo>
                      <a:pt x="876846" y="6598274"/>
                      <a:pt x="889503" y="6540954"/>
                      <a:pt x="846442" y="6498594"/>
                    </a:cubicBezTo>
                    <a:cubicBezTo>
                      <a:pt x="862273" y="6487399"/>
                      <a:pt x="871751" y="6480449"/>
                      <a:pt x="881150" y="6473756"/>
                    </a:cubicBezTo>
                    <a:cubicBezTo>
                      <a:pt x="907245" y="6455292"/>
                      <a:pt x="930705" y="6407516"/>
                      <a:pt x="922470" y="6377035"/>
                    </a:cubicBezTo>
                    <a:cubicBezTo>
                      <a:pt x="910652" y="6332192"/>
                      <a:pt x="925705" y="6299028"/>
                      <a:pt x="955039" y="6268585"/>
                    </a:cubicBezTo>
                    <a:cubicBezTo>
                      <a:pt x="1003777" y="6217606"/>
                      <a:pt x="1017630" y="6148240"/>
                      <a:pt x="1024350" y="6083443"/>
                    </a:cubicBezTo>
                    <a:cubicBezTo>
                      <a:pt x="1029590" y="6034553"/>
                      <a:pt x="1028255" y="5980246"/>
                      <a:pt x="999696" y="5938416"/>
                    </a:cubicBezTo>
                    <a:cubicBezTo>
                      <a:pt x="990505" y="5925141"/>
                      <a:pt x="991039" y="5901884"/>
                      <a:pt x="988342" y="5882426"/>
                    </a:cubicBezTo>
                    <a:cubicBezTo>
                      <a:pt x="986229" y="5866254"/>
                      <a:pt x="984774" y="5849442"/>
                      <a:pt x="985444" y="5832438"/>
                    </a:cubicBezTo>
                    <a:cubicBezTo>
                      <a:pt x="986010" y="5814273"/>
                      <a:pt x="985042" y="5793656"/>
                      <a:pt x="992016" y="5777751"/>
                    </a:cubicBezTo>
                    <a:cubicBezTo>
                      <a:pt x="1012886" y="5729456"/>
                      <a:pt x="1014467" y="5686488"/>
                      <a:pt x="995028" y="5641832"/>
                    </a:cubicBezTo>
                    <a:cubicBezTo>
                      <a:pt x="984984" y="5618696"/>
                      <a:pt x="974301" y="5585771"/>
                      <a:pt x="981247" y="5562522"/>
                    </a:cubicBezTo>
                    <a:cubicBezTo>
                      <a:pt x="998041" y="5505913"/>
                      <a:pt x="997454" y="5454379"/>
                      <a:pt x="995131" y="5398075"/>
                    </a:cubicBezTo>
                    <a:cubicBezTo>
                      <a:pt x="993724" y="5361807"/>
                      <a:pt x="997229" y="5322258"/>
                      <a:pt x="997379" y="5283928"/>
                    </a:cubicBezTo>
                    <a:cubicBezTo>
                      <a:pt x="997473" y="5239095"/>
                      <a:pt x="1006631" y="5193105"/>
                      <a:pt x="979617" y="5157396"/>
                    </a:cubicBezTo>
                    <a:cubicBezTo>
                      <a:pt x="976728" y="5153402"/>
                      <a:pt x="978724" y="5144705"/>
                      <a:pt x="976441" y="5139485"/>
                    </a:cubicBezTo>
                    <a:cubicBezTo>
                      <a:pt x="969619" y="5122991"/>
                      <a:pt x="964828" y="5102888"/>
                      <a:pt x="953793" y="5091862"/>
                    </a:cubicBezTo>
                    <a:cubicBezTo>
                      <a:pt x="921506" y="5059884"/>
                      <a:pt x="886609" y="5031900"/>
                      <a:pt x="853056" y="5001787"/>
                    </a:cubicBezTo>
                    <a:cubicBezTo>
                      <a:pt x="845882" y="4995337"/>
                      <a:pt x="836325" y="4988437"/>
                      <a:pt x="833979" y="4978966"/>
                    </a:cubicBezTo>
                    <a:cubicBezTo>
                      <a:pt x="820602" y="4924328"/>
                      <a:pt x="808509" y="4869239"/>
                      <a:pt x="796995" y="4813768"/>
                    </a:cubicBezTo>
                    <a:cubicBezTo>
                      <a:pt x="792418" y="4791474"/>
                      <a:pt x="803209" y="4777314"/>
                      <a:pt x="820590" y="4764057"/>
                    </a:cubicBezTo>
                    <a:cubicBezTo>
                      <a:pt x="837188" y="4751123"/>
                      <a:pt x="855398" y="4734452"/>
                      <a:pt x="864688" y="4714752"/>
                    </a:cubicBezTo>
                    <a:cubicBezTo>
                      <a:pt x="883062" y="4675275"/>
                      <a:pt x="897521" y="4632902"/>
                      <a:pt x="910485" y="4590911"/>
                    </a:cubicBezTo>
                    <a:cubicBezTo>
                      <a:pt x="915338" y="4575199"/>
                      <a:pt x="912978" y="4556131"/>
                      <a:pt x="911445" y="4539571"/>
                    </a:cubicBezTo>
                    <a:cubicBezTo>
                      <a:pt x="908527" y="4508200"/>
                      <a:pt x="900999" y="4477659"/>
                      <a:pt x="900285" y="4445837"/>
                    </a:cubicBezTo>
                    <a:cubicBezTo>
                      <a:pt x="899539" y="4408923"/>
                      <a:pt x="887958" y="4383340"/>
                      <a:pt x="863237" y="4364703"/>
                    </a:cubicBezTo>
                    <a:cubicBezTo>
                      <a:pt x="826431" y="4336971"/>
                      <a:pt x="808536" y="4292507"/>
                      <a:pt x="798070" y="4243284"/>
                    </a:cubicBezTo>
                    <a:cubicBezTo>
                      <a:pt x="784617" y="4180721"/>
                      <a:pt x="805728" y="4117545"/>
                      <a:pt x="817097" y="4054750"/>
                    </a:cubicBezTo>
                    <a:cubicBezTo>
                      <a:pt x="821537" y="4030724"/>
                      <a:pt x="826632" y="4006057"/>
                      <a:pt x="826251" y="3982801"/>
                    </a:cubicBezTo>
                    <a:cubicBezTo>
                      <a:pt x="825347" y="3916709"/>
                      <a:pt x="825150" y="3850833"/>
                      <a:pt x="836848" y="3784939"/>
                    </a:cubicBezTo>
                    <a:lnTo>
                      <a:pt x="841285" y="3766755"/>
                    </a:lnTo>
                    <a:lnTo>
                      <a:pt x="841284" y="3766755"/>
                    </a:lnTo>
                    <a:lnTo>
                      <a:pt x="852925" y="3719034"/>
                    </a:lnTo>
                    <a:cubicBezTo>
                      <a:pt x="855152" y="3711822"/>
                      <a:pt x="856753" y="3704413"/>
                      <a:pt x="857932" y="3696880"/>
                    </a:cubicBezTo>
                    <a:cubicBezTo>
                      <a:pt x="868683" y="3631632"/>
                      <a:pt x="885300" y="3565939"/>
                      <a:pt x="853534" y="3507036"/>
                    </a:cubicBezTo>
                    <a:cubicBezTo>
                      <a:pt x="850623" y="3501622"/>
                      <a:pt x="849992" y="3494020"/>
                      <a:pt x="850226" y="3485839"/>
                    </a:cubicBezTo>
                    <a:close/>
                    <a:moveTo>
                      <a:pt x="0" y="0"/>
                    </a:moveTo>
                    <a:lnTo>
                      <a:pt x="455609" y="0"/>
                    </a:lnTo>
                    <a:lnTo>
                      <a:pt x="459171" y="72395"/>
                    </a:lnTo>
                    <a:cubicBezTo>
                      <a:pt x="459671" y="92301"/>
                      <a:pt x="456894" y="113171"/>
                      <a:pt x="460041" y="131917"/>
                    </a:cubicBezTo>
                    <a:cubicBezTo>
                      <a:pt x="474213" y="218122"/>
                      <a:pt x="492031" y="302910"/>
                      <a:pt x="504421" y="389691"/>
                    </a:cubicBezTo>
                    <a:cubicBezTo>
                      <a:pt x="517349" y="479177"/>
                      <a:pt x="539516" y="562489"/>
                      <a:pt x="582097" y="634609"/>
                    </a:cubicBezTo>
                    <a:cubicBezTo>
                      <a:pt x="621686" y="701573"/>
                      <a:pt x="662589" y="767248"/>
                      <a:pt x="702468" y="834019"/>
                    </a:cubicBezTo>
                    <a:cubicBezTo>
                      <a:pt x="712587" y="850968"/>
                      <a:pt x="725536" y="867665"/>
                      <a:pt x="729203" y="887701"/>
                    </a:cubicBezTo>
                    <a:cubicBezTo>
                      <a:pt x="736973" y="929321"/>
                      <a:pt x="740155" y="973193"/>
                      <a:pt x="743787" y="1016355"/>
                    </a:cubicBezTo>
                    <a:cubicBezTo>
                      <a:pt x="746786" y="1053398"/>
                      <a:pt x="745800" y="1091467"/>
                      <a:pt x="750083" y="1128060"/>
                    </a:cubicBezTo>
                    <a:cubicBezTo>
                      <a:pt x="753428" y="1157309"/>
                      <a:pt x="762038" y="1185083"/>
                      <a:pt x="768866" y="1213431"/>
                    </a:cubicBezTo>
                    <a:cubicBezTo>
                      <a:pt x="774767" y="1238107"/>
                      <a:pt x="778357" y="1264327"/>
                      <a:pt x="787802" y="1286432"/>
                    </a:cubicBezTo>
                    <a:cubicBezTo>
                      <a:pt x="810582" y="1340304"/>
                      <a:pt x="832653" y="1394242"/>
                      <a:pt x="842837" y="1455511"/>
                    </a:cubicBezTo>
                    <a:cubicBezTo>
                      <a:pt x="853049" y="1515944"/>
                      <a:pt x="867276" y="1574511"/>
                      <a:pt x="877988" y="1634814"/>
                    </a:cubicBezTo>
                    <a:cubicBezTo>
                      <a:pt x="888390" y="1693895"/>
                      <a:pt x="902813" y="1748857"/>
                      <a:pt x="941063" y="1789731"/>
                    </a:cubicBezTo>
                    <a:cubicBezTo>
                      <a:pt x="957906" y="1807908"/>
                      <a:pt x="975122" y="1831564"/>
                      <a:pt x="980124" y="1857657"/>
                    </a:cubicBezTo>
                    <a:cubicBezTo>
                      <a:pt x="987207" y="1894833"/>
                      <a:pt x="980788" y="1937150"/>
                      <a:pt x="984484" y="1976384"/>
                    </a:cubicBezTo>
                    <a:cubicBezTo>
                      <a:pt x="988781" y="2022576"/>
                      <a:pt x="988793" y="2074493"/>
                      <a:pt x="1007189" y="2110650"/>
                    </a:cubicBezTo>
                    <a:cubicBezTo>
                      <a:pt x="1023612" y="2142809"/>
                      <a:pt x="1034723" y="2173610"/>
                      <a:pt x="1039893" y="2211041"/>
                    </a:cubicBezTo>
                    <a:cubicBezTo>
                      <a:pt x="1043484" y="2237261"/>
                      <a:pt x="1057690" y="2260269"/>
                      <a:pt x="1059162" y="2286682"/>
                    </a:cubicBezTo>
                    <a:cubicBezTo>
                      <a:pt x="1061252" y="2321469"/>
                      <a:pt x="1060754" y="2355740"/>
                      <a:pt x="1070522" y="2388667"/>
                    </a:cubicBezTo>
                    <a:cubicBezTo>
                      <a:pt x="1080600" y="2422815"/>
                      <a:pt x="1085513" y="2459602"/>
                      <a:pt x="1093939" y="2494653"/>
                    </a:cubicBezTo>
                    <a:cubicBezTo>
                      <a:pt x="1098500" y="2513273"/>
                      <a:pt x="1106866" y="2529964"/>
                      <a:pt x="1112007" y="2548197"/>
                    </a:cubicBezTo>
                    <a:cubicBezTo>
                      <a:pt x="1121409" y="2581573"/>
                      <a:pt x="1130232" y="2615336"/>
                      <a:pt x="1138346" y="2649163"/>
                    </a:cubicBezTo>
                    <a:cubicBezTo>
                      <a:pt x="1146465" y="2682988"/>
                      <a:pt x="1157699" y="2716368"/>
                      <a:pt x="1160337" y="2751608"/>
                    </a:cubicBezTo>
                    <a:cubicBezTo>
                      <a:pt x="1164714" y="2811646"/>
                      <a:pt x="1159211" y="2873999"/>
                      <a:pt x="1165737" y="2933012"/>
                    </a:cubicBezTo>
                    <a:cubicBezTo>
                      <a:pt x="1172445" y="2992925"/>
                      <a:pt x="1185964" y="3051556"/>
                      <a:pt x="1202029" y="3107873"/>
                    </a:cubicBezTo>
                    <a:cubicBezTo>
                      <a:pt x="1214635" y="3152396"/>
                      <a:pt x="1227749" y="3194534"/>
                      <a:pt x="1225692" y="3244974"/>
                    </a:cubicBezTo>
                    <a:cubicBezTo>
                      <a:pt x="1224565" y="3273123"/>
                      <a:pt x="1231196" y="3305079"/>
                      <a:pt x="1243916" y="3326221"/>
                    </a:cubicBezTo>
                    <a:cubicBezTo>
                      <a:pt x="1271701" y="3372044"/>
                      <a:pt x="1285247" y="3423911"/>
                      <a:pt x="1293067" y="3480219"/>
                    </a:cubicBezTo>
                    <a:lnTo>
                      <a:pt x="1308071" y="3585182"/>
                    </a:lnTo>
                    <a:lnTo>
                      <a:pt x="1295962" y="3584708"/>
                    </a:lnTo>
                    <a:cubicBezTo>
                      <a:pt x="1237754" y="3586303"/>
                      <a:pt x="1180629" y="3594888"/>
                      <a:pt x="1118893" y="3568330"/>
                    </a:cubicBezTo>
                    <a:cubicBezTo>
                      <a:pt x="1113435" y="3565936"/>
                      <a:pt x="1102517" y="3567964"/>
                      <a:pt x="1094179" y="3567566"/>
                    </a:cubicBezTo>
                    <a:cubicBezTo>
                      <a:pt x="1027548" y="3564029"/>
                      <a:pt x="967064" y="3547281"/>
                      <a:pt x="922719" y="3516472"/>
                    </a:cubicBezTo>
                    <a:cubicBezTo>
                      <a:pt x="908178" y="3506414"/>
                      <a:pt x="892942" y="3497984"/>
                      <a:pt x="877028" y="3490955"/>
                    </a:cubicBezTo>
                    <a:lnTo>
                      <a:pt x="850533" y="3481837"/>
                    </a:lnTo>
                    <a:lnTo>
                      <a:pt x="852113" y="3461170"/>
                    </a:lnTo>
                    <a:cubicBezTo>
                      <a:pt x="854391" y="3434500"/>
                      <a:pt x="848474" y="3414331"/>
                      <a:pt x="831383" y="3399179"/>
                    </a:cubicBezTo>
                    <a:cubicBezTo>
                      <a:pt x="801767" y="3373388"/>
                      <a:pt x="773654" y="3344957"/>
                      <a:pt x="743141" y="3320580"/>
                    </a:cubicBezTo>
                    <a:cubicBezTo>
                      <a:pt x="722236" y="3303685"/>
                      <a:pt x="714543" y="3281842"/>
                      <a:pt x="713221" y="3251241"/>
                    </a:cubicBezTo>
                    <a:cubicBezTo>
                      <a:pt x="712555" y="3234106"/>
                      <a:pt x="704768" y="3217029"/>
                      <a:pt x="697098" y="3202528"/>
                    </a:cubicBezTo>
                    <a:cubicBezTo>
                      <a:pt x="687845" y="3184997"/>
                      <a:pt x="672212" y="3172554"/>
                      <a:pt x="664820" y="3154190"/>
                    </a:cubicBezTo>
                    <a:cubicBezTo>
                      <a:pt x="646169" y="3109209"/>
                      <a:pt x="616744" y="3087991"/>
                      <a:pt x="572501" y="3087312"/>
                    </a:cubicBezTo>
                    <a:cubicBezTo>
                      <a:pt x="533259" y="3086763"/>
                      <a:pt x="493731" y="3044085"/>
                      <a:pt x="497703" y="3005243"/>
                    </a:cubicBezTo>
                    <a:cubicBezTo>
                      <a:pt x="502030" y="2962279"/>
                      <a:pt x="490540" y="2928257"/>
                      <a:pt x="476984" y="2892751"/>
                    </a:cubicBezTo>
                    <a:cubicBezTo>
                      <a:pt x="469363" y="2872905"/>
                      <a:pt x="465404" y="2847135"/>
                      <a:pt x="468947" y="2824527"/>
                    </a:cubicBezTo>
                    <a:cubicBezTo>
                      <a:pt x="482188" y="2738605"/>
                      <a:pt x="520979" y="2665650"/>
                      <a:pt x="569138" y="2595026"/>
                    </a:cubicBezTo>
                    <a:cubicBezTo>
                      <a:pt x="600577" y="2548865"/>
                      <a:pt x="622260" y="2493483"/>
                      <a:pt x="645397" y="2440808"/>
                    </a:cubicBezTo>
                    <a:cubicBezTo>
                      <a:pt x="652529" y="2424387"/>
                      <a:pt x="655029" y="2401457"/>
                      <a:pt x="651820" y="2384384"/>
                    </a:cubicBezTo>
                    <a:cubicBezTo>
                      <a:pt x="640949" y="2324596"/>
                      <a:pt x="629163" y="2264805"/>
                      <a:pt x="612994" y="2207332"/>
                    </a:cubicBezTo>
                    <a:cubicBezTo>
                      <a:pt x="597678" y="2153787"/>
                      <a:pt x="601053" y="2099808"/>
                      <a:pt x="620894" y="2046679"/>
                    </a:cubicBezTo>
                    <a:cubicBezTo>
                      <a:pt x="635367" y="2007977"/>
                      <a:pt x="641110" y="1970814"/>
                      <a:pt x="644614" y="1931265"/>
                    </a:cubicBezTo>
                    <a:cubicBezTo>
                      <a:pt x="647465" y="1898285"/>
                      <a:pt x="653360" y="1862859"/>
                      <a:pt x="665994" y="1832337"/>
                    </a:cubicBezTo>
                    <a:cubicBezTo>
                      <a:pt x="683779" y="1789578"/>
                      <a:pt x="688928" y="1751381"/>
                      <a:pt x="678276" y="1709437"/>
                    </a:cubicBezTo>
                    <a:cubicBezTo>
                      <a:pt x="672576" y="1687079"/>
                      <a:pt x="673987" y="1660990"/>
                      <a:pt x="672955" y="1636123"/>
                    </a:cubicBezTo>
                    <a:cubicBezTo>
                      <a:pt x="671272" y="1597795"/>
                      <a:pt x="671867" y="1558758"/>
                      <a:pt x="668480" y="1520749"/>
                    </a:cubicBezTo>
                    <a:cubicBezTo>
                      <a:pt x="665050" y="1479903"/>
                      <a:pt x="655019" y="1440408"/>
                      <a:pt x="653920" y="1399437"/>
                    </a:cubicBezTo>
                    <a:cubicBezTo>
                      <a:pt x="652652" y="1355309"/>
                      <a:pt x="639893" y="1323154"/>
                      <a:pt x="612686" y="1296979"/>
                    </a:cubicBezTo>
                    <a:cubicBezTo>
                      <a:pt x="595576" y="1280408"/>
                      <a:pt x="578401" y="1259588"/>
                      <a:pt x="570220" y="1235618"/>
                    </a:cubicBezTo>
                    <a:cubicBezTo>
                      <a:pt x="553631" y="1186194"/>
                      <a:pt x="545669" y="1131821"/>
                      <a:pt x="529736" y="1081752"/>
                    </a:cubicBezTo>
                    <a:cubicBezTo>
                      <a:pt x="507466" y="1011390"/>
                      <a:pt x="481332" y="944631"/>
                      <a:pt x="414305" y="918292"/>
                    </a:cubicBezTo>
                    <a:cubicBezTo>
                      <a:pt x="377314" y="903769"/>
                      <a:pt x="368843" y="874065"/>
                      <a:pt x="373924" y="825689"/>
                    </a:cubicBezTo>
                    <a:cubicBezTo>
                      <a:pt x="375689" y="809590"/>
                      <a:pt x="376722" y="786203"/>
                      <a:pt x="368949" y="778726"/>
                    </a:cubicBezTo>
                    <a:cubicBezTo>
                      <a:pt x="345838" y="756354"/>
                      <a:pt x="349308" y="725824"/>
                      <a:pt x="347020" y="694643"/>
                    </a:cubicBezTo>
                    <a:cubicBezTo>
                      <a:pt x="345704" y="675894"/>
                      <a:pt x="339306" y="651346"/>
                      <a:pt x="327478" y="642898"/>
                    </a:cubicBezTo>
                    <a:cubicBezTo>
                      <a:pt x="279698" y="608395"/>
                      <a:pt x="263590" y="549247"/>
                      <a:pt x="243468" y="491960"/>
                    </a:cubicBezTo>
                    <a:cubicBezTo>
                      <a:pt x="237433" y="475142"/>
                      <a:pt x="230250" y="456843"/>
                      <a:pt x="218930" y="446010"/>
                    </a:cubicBezTo>
                    <a:cubicBezTo>
                      <a:pt x="194433" y="422927"/>
                      <a:pt x="180036" y="395344"/>
                      <a:pt x="180614" y="354892"/>
                    </a:cubicBezTo>
                    <a:cubicBezTo>
                      <a:pt x="180923" y="342010"/>
                      <a:pt x="176523" y="328798"/>
                      <a:pt x="171988" y="317521"/>
                    </a:cubicBezTo>
                    <a:cubicBezTo>
                      <a:pt x="162052" y="293291"/>
                      <a:pt x="148442" y="271315"/>
                      <a:pt x="139875" y="246378"/>
                    </a:cubicBezTo>
                    <a:cubicBezTo>
                      <a:pt x="117577" y="182780"/>
                      <a:pt x="95749" y="119890"/>
                      <a:pt x="51499" y="73211"/>
                    </a:cubicBezTo>
                    <a:cubicBezTo>
                      <a:pt x="40691" y="61834"/>
                      <a:pt x="29467" y="49763"/>
                      <a:pt x="19690" y="36621"/>
                    </a:cubicBezTo>
                    <a:close/>
                  </a:path>
                </a:pathLst>
              </a:custGeom>
              <a:blipFill dpi="0" rotWithShape="1">
                <a:blip r:embed="rId2">
                  <a:alphaModFix amt="57000"/>
                </a:blip>
                <a:srcRect/>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gr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13544" y="2262220"/>
            <a:ext cx="2598738" cy="2333560"/>
          </a:xfrm>
          <a:custGeom>
            <a:avLst/>
            <a:gdLst/>
            <a:ahLst/>
            <a:cxnLst/>
            <a:rect l="l" t="t" r="r" b="b"/>
            <a:pathLst>
              <a:path w="2619375" h="1860000">
                <a:moveTo>
                  <a:pt x="0" y="0"/>
                </a:moveTo>
                <a:lnTo>
                  <a:pt x="2619375" y="0"/>
                </a:lnTo>
                <a:lnTo>
                  <a:pt x="2619375" y="1860000"/>
                </a:lnTo>
                <a:lnTo>
                  <a:pt x="0" y="1860000"/>
                </a:lnTo>
                <a:close/>
              </a:path>
            </a:pathLst>
          </a:custGeom>
          <a:solidFill>
            <a:schemeClr val="bg1">
              <a:alpha val="62000"/>
            </a:schemeClr>
          </a:solidFill>
        </p:spPr>
      </p:pic>
      <p:sp>
        <p:nvSpPr>
          <p:cNvPr id="14" name="TextBox 13">
            <a:extLst>
              <a:ext uri="{FF2B5EF4-FFF2-40B4-BE49-F238E27FC236}">
                <a16:creationId xmlns:a16="http://schemas.microsoft.com/office/drawing/2014/main" id="{4F8E975F-BFCC-A6F6-EAB8-D7F1D2F44870}"/>
              </a:ext>
            </a:extLst>
          </p:cNvPr>
          <p:cNvSpPr txBox="1"/>
          <p:nvPr/>
        </p:nvSpPr>
        <p:spPr>
          <a:xfrm>
            <a:off x="370680" y="4762005"/>
            <a:ext cx="2771861" cy="678513"/>
          </a:xfrm>
          <a:prstGeom prst="rect">
            <a:avLst/>
          </a:prstGeom>
        </p:spPr>
        <p:txBody>
          <a:bodyPr vert="horz" lIns="91440" tIns="45720" rIns="91440" bIns="45720" rtlCol="0" anchor="b">
            <a:normAutofit fontScale="70000" lnSpcReduction="20000"/>
          </a:bodyPr>
          <a:lstStyle/>
          <a:p>
            <a:pPr algn="ctr">
              <a:lnSpc>
                <a:spcPct val="90000"/>
              </a:lnSpc>
              <a:spcBef>
                <a:spcPct val="0"/>
              </a:spcBef>
              <a:spcAft>
                <a:spcPts val="600"/>
              </a:spcAft>
            </a:pPr>
            <a:r>
              <a:rPr lang="en-US" sz="5600" b="1" dirty="0">
                <a:solidFill>
                  <a:schemeClr val="bg1"/>
                </a:solidFill>
                <a:latin typeface="+mj-lt"/>
                <a:ea typeface="+mj-ea"/>
                <a:cs typeface="+mj-cs"/>
              </a:rPr>
              <a:t>W</a:t>
            </a:r>
            <a:r>
              <a:rPr lang="ar-EG" sz="5600" b="1" dirty="0">
                <a:solidFill>
                  <a:schemeClr val="bg1"/>
                </a:solidFill>
                <a:latin typeface="+mj-lt"/>
                <a:ea typeface="+mj-ea"/>
                <a:cs typeface="+mj-cs"/>
              </a:rPr>
              <a:t>11</a:t>
            </a:r>
            <a:r>
              <a:rPr lang="en-US" sz="5600" b="1" dirty="0">
                <a:solidFill>
                  <a:schemeClr val="bg1"/>
                </a:solidFill>
                <a:latin typeface="+mj-lt"/>
                <a:ea typeface="+mj-ea"/>
                <a:cs typeface="+mj-cs"/>
              </a:rPr>
              <a:t> Lecture</a:t>
            </a:r>
          </a:p>
        </p:txBody>
      </p:sp>
      <p:pic>
        <p:nvPicPr>
          <p:cNvPr id="3" name="Picture 2" descr="A picture containing dark, blue&#10;&#10;Description automatically generated">
            <a:extLst>
              <a:ext uri="{FF2B5EF4-FFF2-40B4-BE49-F238E27FC236}">
                <a16:creationId xmlns:a16="http://schemas.microsoft.com/office/drawing/2014/main" id="{070B32FB-FA22-D202-57FD-362C64F6093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110891" y="1987308"/>
            <a:ext cx="2939577" cy="2204682"/>
          </a:xfrm>
          <a:prstGeom prst="rect">
            <a:avLst/>
          </a:prstGeom>
        </p:spPr>
      </p:pic>
      <p:sp>
        <p:nvSpPr>
          <p:cNvPr id="6" name="TextBox 5">
            <a:extLst>
              <a:ext uri="{FF2B5EF4-FFF2-40B4-BE49-F238E27FC236}">
                <a16:creationId xmlns:a16="http://schemas.microsoft.com/office/drawing/2014/main" id="{064465A7-54AC-A036-F44D-5DD2CB177582}"/>
              </a:ext>
            </a:extLst>
          </p:cNvPr>
          <p:cNvSpPr txBox="1"/>
          <p:nvPr/>
        </p:nvSpPr>
        <p:spPr>
          <a:xfrm>
            <a:off x="4079816" y="692628"/>
            <a:ext cx="4024543" cy="6325642"/>
          </a:xfrm>
          <a:prstGeom prst="rect">
            <a:avLst/>
          </a:prstGeom>
          <a:noFill/>
        </p:spPr>
        <p:txBody>
          <a:bodyPr wrap="square">
            <a:spAutoFit/>
          </a:bodyPr>
          <a:lstStyle/>
          <a:p>
            <a:pPr>
              <a:lnSpc>
                <a:spcPct val="107000"/>
              </a:lnSpc>
              <a:spcAft>
                <a:spcPts val="800"/>
              </a:spcAft>
            </a:pPr>
            <a:r>
              <a:rPr lang="en-US" sz="1800" u="sng" dirty="0">
                <a:solidFill>
                  <a:schemeClr val="bg1"/>
                </a:solidFill>
                <a:effectLst/>
                <a:latin typeface="Calibri" panose="020F0502020204030204" pitchFamily="34" charset="0"/>
                <a:ea typeface="Calibri" panose="020F0502020204030204" pitchFamily="34" charset="0"/>
                <a:cs typeface="Arial" panose="020B0604020202020204" pitchFamily="34" charset="0"/>
                <a:hlinkClick r:id="rId5">
                  <a:extLst>
                    <a:ext uri="{A12FA001-AC4F-418D-AE19-62706E023703}">
                      <ahyp:hlinkClr xmlns:ahyp="http://schemas.microsoft.com/office/drawing/2018/hyperlinkcolor" val="tx"/>
                    </a:ext>
                  </a:extLst>
                </a:hlinkClick>
              </a:rPr>
              <a:t>https://grow.google/intl/mena/</a:t>
            </a:r>
            <a:endParaRPr lang="en-US" sz="18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a:lnSpc>
                <a:spcPct val="107000"/>
              </a:lnSpc>
              <a:spcAft>
                <a:spcPts val="800"/>
              </a:spcAft>
            </a:pPr>
            <a:r>
              <a:rPr lang="en-US" sz="1800" dirty="0">
                <a:solidFill>
                  <a:schemeClr val="bg1"/>
                </a:solidFill>
                <a:effectLst/>
                <a:latin typeface="Calibri" panose="020F0502020204030204" pitchFamily="34" charset="0"/>
                <a:ea typeface="Calibri" panose="020F0502020204030204" pitchFamily="34" charset="0"/>
                <a:cs typeface="Arial" panose="020B0604020202020204" pitchFamily="34" charset="0"/>
              </a:rPr>
              <a:t>	</a:t>
            </a:r>
            <a:r>
              <a:rPr lang="en-US" sz="1800" u="sng" dirty="0">
                <a:solidFill>
                  <a:schemeClr val="bg1"/>
                </a:solidFill>
                <a:effectLst/>
                <a:latin typeface="Calibri" panose="020F0502020204030204" pitchFamily="34" charset="0"/>
                <a:ea typeface="Calibri" panose="020F0502020204030204" pitchFamily="34" charset="0"/>
                <a:cs typeface="Arial" panose="020B0604020202020204" pitchFamily="34" charset="0"/>
                <a:hlinkClick r:id="rId6">
                  <a:extLst>
                    <a:ext uri="{A12FA001-AC4F-418D-AE19-62706E023703}">
                      <ahyp:hlinkClr xmlns:ahyp="http://schemas.microsoft.com/office/drawing/2018/hyperlinkcolor" val="tx"/>
                    </a:ext>
                  </a:extLst>
                </a:hlinkClick>
              </a:rPr>
              <a:t>https://learndigital.withgoogle.com/maharatgoogle/courses</a:t>
            </a:r>
            <a:endParaRPr lang="en-US" sz="1800" u="sng"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a:lnSpc>
                <a:spcPct val="107000"/>
              </a:lnSpc>
              <a:spcAft>
                <a:spcPts val="800"/>
              </a:spcAft>
            </a:pPr>
            <a:endParaRPr lang="en-US" u="sng" dirty="0">
              <a:solidFill>
                <a:schemeClr val="bg1"/>
              </a:solidFill>
              <a:latin typeface="Calibri" panose="020F0502020204030204" pitchFamily="34" charset="0"/>
              <a:ea typeface="Calibri" panose="020F0502020204030204" pitchFamily="34" charset="0"/>
              <a:cs typeface="Arial" panose="020B0604020202020204" pitchFamily="34" charset="0"/>
            </a:endParaRPr>
          </a:p>
          <a:p>
            <a:pPr>
              <a:lnSpc>
                <a:spcPct val="107000"/>
              </a:lnSpc>
              <a:spcAft>
                <a:spcPts val="800"/>
              </a:spcAft>
            </a:pPr>
            <a:r>
              <a:rPr lang="en-US" sz="1800" u="sng" dirty="0">
                <a:solidFill>
                  <a:schemeClr val="bg1"/>
                </a:solidFill>
                <a:effectLst/>
                <a:latin typeface="Calibri" panose="020F0502020204030204" pitchFamily="34" charset="0"/>
                <a:ea typeface="Calibri" panose="020F0502020204030204" pitchFamily="34" charset="0"/>
                <a:cs typeface="Arial" panose="020B0604020202020204" pitchFamily="34" charset="0"/>
                <a:hlinkClick r:id="rId7">
                  <a:extLst>
                    <a:ext uri="{A12FA001-AC4F-418D-AE19-62706E023703}">
                      <ahyp:hlinkClr xmlns:ahyp="http://schemas.microsoft.com/office/drawing/2018/hyperlinkcolor" val="tx"/>
                    </a:ext>
                  </a:extLst>
                </a:hlinkClick>
              </a:rPr>
              <a:t>https://www.linkedin.com/learning/subscription/topics?src=go-pa&amp;trk=sem-ga_campid.11707274773_asid.113135632505_crid.482281950913_kw.linkedin%20learning_d.c_tid.kwd-310582843911_n.g_mt.e_geo.1005394&amp;mcid=6841876146393514213&amp;cid=&amp;gclid=Cj0KCQjw8qmhBhClARIsANAtbofXDezHx-8HaEkToBU_Y3qv3j97i7gLgr09oU-LF7w6atFe9E4j9SMaAihvEALw_wcB&amp;gclsrc=aw.ds</a:t>
            </a:r>
            <a:endParaRPr lang="en-US" sz="18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a:lnSpc>
                <a:spcPct val="107000"/>
              </a:lnSpc>
              <a:spcAft>
                <a:spcPts val="800"/>
              </a:spcAft>
            </a:pPr>
            <a:endParaRPr lang="en-US" sz="1800" u="sng"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a:lnSpc>
                <a:spcPct val="107000"/>
              </a:lnSpc>
              <a:spcAft>
                <a:spcPts val="800"/>
              </a:spcAft>
            </a:pPr>
            <a:r>
              <a:rPr lang="en-US" sz="1800" u="sng" dirty="0">
                <a:solidFill>
                  <a:schemeClr val="bg1"/>
                </a:solidFill>
                <a:effectLst/>
                <a:latin typeface="Calibri" panose="020F0502020204030204" pitchFamily="34" charset="0"/>
                <a:ea typeface="Calibri" panose="020F0502020204030204" pitchFamily="34" charset="0"/>
                <a:cs typeface="Arial" panose="020B0604020202020204" pitchFamily="34" charset="0"/>
              </a:rPr>
              <a:t>https://www.mindluster.com/?search_for=leadership</a:t>
            </a:r>
          </a:p>
          <a:p>
            <a:pPr>
              <a:lnSpc>
                <a:spcPct val="107000"/>
              </a:lnSpc>
              <a:spcAft>
                <a:spcPts val="800"/>
              </a:spcAft>
            </a:pPr>
            <a:endParaRPr lang="en-US" sz="18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8" name="TextBox 7">
            <a:extLst>
              <a:ext uri="{FF2B5EF4-FFF2-40B4-BE49-F238E27FC236}">
                <a16:creationId xmlns:a16="http://schemas.microsoft.com/office/drawing/2014/main" id="{1D1CB5D8-4411-10F0-76B9-E19792047D76}"/>
              </a:ext>
            </a:extLst>
          </p:cNvPr>
          <p:cNvSpPr txBox="1"/>
          <p:nvPr/>
        </p:nvSpPr>
        <p:spPr>
          <a:xfrm>
            <a:off x="4882712" y="-541"/>
            <a:ext cx="1851917" cy="707886"/>
          </a:xfrm>
          <a:prstGeom prst="rect">
            <a:avLst/>
          </a:prstGeom>
          <a:noFill/>
        </p:spPr>
        <p:txBody>
          <a:bodyPr wrap="none" rtlCol="0">
            <a:spAutoFit/>
          </a:bodyPr>
          <a:lstStyle/>
          <a:p>
            <a:r>
              <a:rPr lang="en-US" sz="4000" b="1" dirty="0">
                <a:ln w="6600">
                  <a:solidFill>
                    <a:schemeClr val="accent2"/>
                  </a:solidFill>
                  <a:prstDash val="solid"/>
                </a:ln>
                <a:solidFill>
                  <a:srgbClr val="FFFFFF"/>
                </a:solidFill>
                <a:effectLst>
                  <a:outerShdw dist="38100" dir="2700000" algn="tl" rotWithShape="0">
                    <a:schemeClr val="accent2"/>
                  </a:outerShdw>
                </a:effectLst>
              </a:rPr>
              <a:t>Courses</a:t>
            </a:r>
          </a:p>
        </p:txBody>
      </p:sp>
      <p:sp>
        <p:nvSpPr>
          <p:cNvPr id="9" name="TextBox 8">
            <a:extLst>
              <a:ext uri="{FF2B5EF4-FFF2-40B4-BE49-F238E27FC236}">
                <a16:creationId xmlns:a16="http://schemas.microsoft.com/office/drawing/2014/main" id="{CFA8A95A-1564-80FC-5719-7D789CD7BB25}"/>
              </a:ext>
            </a:extLst>
          </p:cNvPr>
          <p:cNvSpPr txBox="1"/>
          <p:nvPr/>
        </p:nvSpPr>
        <p:spPr>
          <a:xfrm>
            <a:off x="8316684" y="1414689"/>
            <a:ext cx="4024543" cy="646331"/>
          </a:xfrm>
          <a:prstGeom prst="rect">
            <a:avLst/>
          </a:prstGeom>
          <a:noFill/>
        </p:spPr>
        <p:txBody>
          <a:bodyPr wrap="square">
            <a:spAutoFit/>
          </a:bodyPr>
          <a:lstStyle/>
          <a:p>
            <a:pPr marL="517525" algn="ctr"/>
            <a:r>
              <a:rPr lang="en-US" sz="3600" b="1" dirty="0">
                <a:ln w="9525">
                  <a:solidFill>
                    <a:schemeClr val="bg1"/>
                  </a:solidFill>
                  <a:prstDash val="solid"/>
                </a:ln>
                <a:solidFill>
                  <a:schemeClr val="accent1"/>
                </a:solidFill>
                <a:effectLst>
                  <a:outerShdw blurRad="12700" dist="38100" dir="2700000" algn="tl" rotWithShape="0">
                    <a:schemeClr val="accent5">
                      <a:lumMod val="60000"/>
                      <a:lumOff val="40000"/>
                    </a:schemeClr>
                  </a:outerShdw>
                </a:effectLst>
                <a:latin typeface="Tajawal ExtraBold" panose="00000800000000000000" pitchFamily="2" charset="-78"/>
                <a:cs typeface="Tajawal ExtraBold" panose="00000800000000000000" pitchFamily="2" charset="-78"/>
              </a:rPr>
              <a:t>Useful Links</a:t>
            </a:r>
            <a:endParaRPr lang="en-US" sz="3200" b="1" dirty="0">
              <a:ln w="9525">
                <a:solidFill>
                  <a:schemeClr val="bg1"/>
                </a:solidFill>
                <a:prstDash val="solid"/>
              </a:ln>
              <a:solidFill>
                <a:schemeClr val="accent1"/>
              </a:solidFill>
              <a:effectLst>
                <a:outerShdw blurRad="12700" dist="38100" dir="2700000" algn="tl" rotWithShape="0">
                  <a:schemeClr val="accent5">
                    <a:lumMod val="60000"/>
                    <a:lumOff val="40000"/>
                  </a:schemeClr>
                </a:outerShdw>
              </a:effectLst>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260801289"/>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1C4FDBE2-32F7-4AC4-A40C-C51C65B1D47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5" name="Arc 14">
            <a:extLst>
              <a:ext uri="{FF2B5EF4-FFF2-40B4-BE49-F238E27FC236}">
                <a16:creationId xmlns:a16="http://schemas.microsoft.com/office/drawing/2014/main" id="{E2B33195-5BCA-4BB7-A82D-6739522687D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604789">
            <a:off x="675639" y="775849"/>
            <a:ext cx="2987899" cy="2987899"/>
          </a:xfrm>
          <a:prstGeom prst="arc">
            <a:avLst>
              <a:gd name="adj1" fmla="val 14455503"/>
              <a:gd name="adj2" fmla="val 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8" name="TextBox 7"/>
          <p:cNvSpPr txBox="1"/>
          <p:nvPr/>
        </p:nvSpPr>
        <p:spPr>
          <a:xfrm>
            <a:off x="976222" y="1364853"/>
            <a:ext cx="3446359" cy="948575"/>
          </a:xfrm>
          <a:prstGeom prst="rect">
            <a:avLst/>
          </a:prstGeom>
        </p:spPr>
        <p:txBody>
          <a:bodyPr vert="horz" lIns="91440" tIns="45720" rIns="91440" bIns="45720" rtlCol="0" anchor="b">
            <a:normAutofit/>
          </a:bodyPr>
          <a:lstStyle/>
          <a:p>
            <a:pPr>
              <a:lnSpc>
                <a:spcPct val="90000"/>
              </a:lnSpc>
              <a:spcBef>
                <a:spcPct val="0"/>
              </a:spcBef>
              <a:spcAft>
                <a:spcPts val="600"/>
              </a:spcAft>
            </a:pPr>
            <a:r>
              <a:rPr lang="en-US" sz="3200" b="1" dirty="0">
                <a:solidFill>
                  <a:srgbClr val="FFFFFF"/>
                </a:solidFill>
                <a:latin typeface="+mj-lt"/>
                <a:ea typeface="+mj-ea"/>
                <a:cs typeface="+mj-cs"/>
              </a:rPr>
              <a:t>W11 Lecture</a:t>
            </a:r>
          </a:p>
        </p:txBody>
      </p:sp>
      <p:sp>
        <p:nvSpPr>
          <p:cNvPr id="17" name="Oval 16">
            <a:extLst>
              <a:ext uri="{FF2B5EF4-FFF2-40B4-BE49-F238E27FC236}">
                <a16:creationId xmlns:a16="http://schemas.microsoft.com/office/drawing/2014/main" id="{CF8AD9F3-9AF6-494F-83A3-2F67756393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95976" y="2130090"/>
            <a:ext cx="457824" cy="445404"/>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19" name="Freeform: Shape 18">
            <a:extLst>
              <a:ext uri="{FF2B5EF4-FFF2-40B4-BE49-F238E27FC236}">
                <a16:creationId xmlns:a16="http://schemas.microsoft.com/office/drawing/2014/main" id="{11156773-3FB3-46D9-9F87-82128740483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813872" y="3116072"/>
            <a:ext cx="4378128" cy="3741928"/>
          </a:xfrm>
          <a:custGeom>
            <a:avLst/>
            <a:gdLst>
              <a:gd name="connsiteX0" fmla="*/ 2605183 w 4378128"/>
              <a:gd name="connsiteY0" fmla="*/ 0 h 3741928"/>
              <a:gd name="connsiteX1" fmla="*/ 4262321 w 4378128"/>
              <a:gd name="connsiteY1" fmla="*/ 594897 h 3741928"/>
              <a:gd name="connsiteX2" fmla="*/ 4378128 w 4378128"/>
              <a:gd name="connsiteY2" fmla="*/ 700149 h 3741928"/>
              <a:gd name="connsiteX3" fmla="*/ 4378128 w 4378128"/>
              <a:gd name="connsiteY3" fmla="*/ 3741928 h 3741928"/>
              <a:gd name="connsiteX4" fmla="*/ 263831 w 4378128"/>
              <a:gd name="connsiteY4" fmla="*/ 3741928 h 3741928"/>
              <a:gd name="connsiteX5" fmla="*/ 204729 w 4378128"/>
              <a:gd name="connsiteY5" fmla="*/ 3619238 h 3741928"/>
              <a:gd name="connsiteX6" fmla="*/ 0 w 4378128"/>
              <a:gd name="connsiteY6" fmla="*/ 2605183 h 3741928"/>
              <a:gd name="connsiteX7" fmla="*/ 2605183 w 4378128"/>
              <a:gd name="connsiteY7" fmla="*/ 0 h 37419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378128" h="3741928">
                <a:moveTo>
                  <a:pt x="2605183" y="0"/>
                </a:moveTo>
                <a:cubicBezTo>
                  <a:pt x="3234659" y="0"/>
                  <a:pt x="3811992" y="223253"/>
                  <a:pt x="4262321" y="594897"/>
                </a:cubicBezTo>
                <a:lnTo>
                  <a:pt x="4378128" y="700149"/>
                </a:lnTo>
                <a:lnTo>
                  <a:pt x="4378128" y="3741928"/>
                </a:lnTo>
                <a:lnTo>
                  <a:pt x="263831" y="3741928"/>
                </a:lnTo>
                <a:lnTo>
                  <a:pt x="204729" y="3619238"/>
                </a:lnTo>
                <a:cubicBezTo>
                  <a:pt x="72899" y="3307558"/>
                  <a:pt x="0" y="2964884"/>
                  <a:pt x="0" y="2605183"/>
                </a:cubicBezTo>
                <a:cubicBezTo>
                  <a:pt x="0" y="1166380"/>
                  <a:pt x="1166380" y="0"/>
                  <a:pt x="2605183"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1" name="Freeform: Shape 20">
            <a:extLst>
              <a:ext uri="{FF2B5EF4-FFF2-40B4-BE49-F238E27FC236}">
                <a16:creationId xmlns:a16="http://schemas.microsoft.com/office/drawing/2014/main" id="{E8EA24D0-C854-4AA8-B8FD-D252660D88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99731" y="1"/>
            <a:ext cx="4208478" cy="3678281"/>
          </a:xfrm>
          <a:custGeom>
            <a:avLst/>
            <a:gdLst>
              <a:gd name="connsiteX0" fmla="*/ 711074 w 4208478"/>
              <a:gd name="connsiteY0" fmla="*/ 0 h 3678281"/>
              <a:gd name="connsiteX1" fmla="*/ 3497404 w 4208478"/>
              <a:gd name="connsiteY1" fmla="*/ 0 h 3678281"/>
              <a:gd name="connsiteX2" fmla="*/ 3592161 w 4208478"/>
              <a:gd name="connsiteY2" fmla="*/ 86120 h 3678281"/>
              <a:gd name="connsiteX3" fmla="*/ 4208478 w 4208478"/>
              <a:gd name="connsiteY3" fmla="*/ 1574042 h 3678281"/>
              <a:gd name="connsiteX4" fmla="*/ 2104239 w 4208478"/>
              <a:gd name="connsiteY4" fmla="*/ 3678281 h 3678281"/>
              <a:gd name="connsiteX5" fmla="*/ 0 w 4208478"/>
              <a:gd name="connsiteY5" fmla="*/ 1574042 h 3678281"/>
              <a:gd name="connsiteX6" fmla="*/ 616318 w 4208478"/>
              <a:gd name="connsiteY6" fmla="*/ 86120 h 36782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208478" h="3678281">
                <a:moveTo>
                  <a:pt x="711074" y="0"/>
                </a:moveTo>
                <a:lnTo>
                  <a:pt x="3497404" y="0"/>
                </a:lnTo>
                <a:lnTo>
                  <a:pt x="3592161" y="86120"/>
                </a:lnTo>
                <a:cubicBezTo>
                  <a:pt x="3972953" y="466913"/>
                  <a:pt x="4208478" y="992973"/>
                  <a:pt x="4208478" y="1574042"/>
                </a:cubicBezTo>
                <a:cubicBezTo>
                  <a:pt x="4208478" y="2736181"/>
                  <a:pt x="3266378" y="3678281"/>
                  <a:pt x="2104239" y="3678281"/>
                </a:cubicBezTo>
                <a:cubicBezTo>
                  <a:pt x="942100" y="3678281"/>
                  <a:pt x="0" y="2736181"/>
                  <a:pt x="0" y="1574042"/>
                </a:cubicBezTo>
                <a:cubicBezTo>
                  <a:pt x="0" y="992973"/>
                  <a:pt x="235525" y="466913"/>
                  <a:pt x="616318" y="8612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70029" y="337244"/>
            <a:ext cx="2867881" cy="2575239"/>
          </a:xfrm>
          <a:custGeom>
            <a:avLst/>
            <a:gdLst/>
            <a:ahLst/>
            <a:cxnLst/>
            <a:rect l="l" t="t" r="r" b="b"/>
            <a:pathLst>
              <a:path w="2833631" h="2677010">
                <a:moveTo>
                  <a:pt x="49418" y="0"/>
                </a:moveTo>
                <a:lnTo>
                  <a:pt x="2784213" y="0"/>
                </a:lnTo>
                <a:cubicBezTo>
                  <a:pt x="2811506" y="0"/>
                  <a:pt x="2833631" y="22125"/>
                  <a:pt x="2833631" y="49418"/>
                </a:cubicBezTo>
                <a:lnTo>
                  <a:pt x="2833631" y="2627592"/>
                </a:lnTo>
                <a:cubicBezTo>
                  <a:pt x="2833631" y="2654885"/>
                  <a:pt x="2811506" y="2677010"/>
                  <a:pt x="2784213" y="2677010"/>
                </a:cubicBezTo>
                <a:lnTo>
                  <a:pt x="49418" y="2677010"/>
                </a:lnTo>
                <a:cubicBezTo>
                  <a:pt x="22125" y="2677010"/>
                  <a:pt x="0" y="2654885"/>
                  <a:pt x="0" y="2627592"/>
                </a:cubicBezTo>
                <a:lnTo>
                  <a:pt x="0" y="49418"/>
                </a:lnTo>
                <a:cubicBezTo>
                  <a:pt x="0" y="22125"/>
                  <a:pt x="22125" y="0"/>
                  <a:pt x="49418" y="0"/>
                </a:cubicBezTo>
                <a:close/>
              </a:path>
            </a:pathLst>
          </a:custGeom>
          <a:solidFill>
            <a:schemeClr val="bg1">
              <a:alpha val="62000"/>
            </a:schemeClr>
          </a:solidFill>
        </p:spPr>
      </p:pic>
      <p:pic>
        <p:nvPicPr>
          <p:cNvPr id="3" name="Picture 2" descr="A picture containing transport, wheel&#10;&#10;Description automatically generated">
            <a:extLst>
              <a:ext uri="{FF2B5EF4-FFF2-40B4-BE49-F238E27FC236}">
                <a16:creationId xmlns:a16="http://schemas.microsoft.com/office/drawing/2014/main" id="{8FC150E2-E575-A3FF-AB5E-718563E485A5}"/>
              </a:ext>
            </a:extLst>
          </p:cNvPr>
          <p:cNvPicPr>
            <a:picLocks noChangeAspect="1"/>
          </p:cNvPicPr>
          <p:nvPr/>
        </p:nvPicPr>
        <p:blipFill rotWithShape="1">
          <a:blip r:embed="rId3">
            <a:extLst>
              <a:ext uri="{28A0092B-C50C-407E-A947-70E740481C1C}">
                <a14:useLocalDpi xmlns:a14="http://schemas.microsoft.com/office/drawing/2010/main" val="0"/>
              </a:ext>
            </a:extLst>
          </a:blip>
          <a:srcRect b="13136"/>
          <a:stretch/>
        </p:blipFill>
        <p:spPr>
          <a:xfrm>
            <a:off x="8058235" y="4810248"/>
            <a:ext cx="4031902" cy="1000358"/>
          </a:xfrm>
          <a:custGeom>
            <a:avLst/>
            <a:gdLst/>
            <a:ahLst/>
            <a:cxnLst/>
            <a:rect l="l" t="t" r="r" b="b"/>
            <a:pathLst>
              <a:path w="2833631" h="2677010">
                <a:moveTo>
                  <a:pt x="49418" y="0"/>
                </a:moveTo>
                <a:lnTo>
                  <a:pt x="2784213" y="0"/>
                </a:lnTo>
                <a:cubicBezTo>
                  <a:pt x="2811506" y="0"/>
                  <a:pt x="2833631" y="22125"/>
                  <a:pt x="2833631" y="49418"/>
                </a:cubicBezTo>
                <a:lnTo>
                  <a:pt x="2833631" y="2627592"/>
                </a:lnTo>
                <a:cubicBezTo>
                  <a:pt x="2833631" y="2654885"/>
                  <a:pt x="2811506" y="2677010"/>
                  <a:pt x="2784213" y="2677010"/>
                </a:cubicBezTo>
                <a:lnTo>
                  <a:pt x="49418" y="2677010"/>
                </a:lnTo>
                <a:cubicBezTo>
                  <a:pt x="22125" y="2677010"/>
                  <a:pt x="0" y="2654885"/>
                  <a:pt x="0" y="2627592"/>
                </a:cubicBezTo>
                <a:lnTo>
                  <a:pt x="0" y="49418"/>
                </a:lnTo>
                <a:cubicBezTo>
                  <a:pt x="0" y="22125"/>
                  <a:pt x="22125" y="0"/>
                  <a:pt x="49418" y="0"/>
                </a:cubicBezTo>
                <a:close/>
              </a:path>
            </a:pathLst>
          </a:custGeom>
        </p:spPr>
      </p:pic>
    </p:spTree>
    <p:extLst>
      <p:ext uri="{BB962C8B-B14F-4D97-AF65-F5344CB8AC3E}">
        <p14:creationId xmlns:p14="http://schemas.microsoft.com/office/powerpoint/2010/main" val="379724647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p:nvPr/>
        </p:nvSpPr>
        <p:spPr>
          <a:xfrm>
            <a:off x="1846246" y="1303434"/>
            <a:ext cx="10117776" cy="5022937"/>
          </a:xfrm>
          <a:prstGeom prst="rect">
            <a:avLst/>
          </a:prstGeom>
        </p:spPr>
        <p:txBody>
          <a:bodyPr vert="horz" wrap="square" lIns="0" tIns="8659" rIns="0" bIns="0" rtlCol="0">
            <a:spAutoFit/>
          </a:bodyPr>
          <a:lstStyle/>
          <a:p>
            <a:pPr marL="8659" marR="3464">
              <a:spcBef>
                <a:spcPts val="941"/>
              </a:spcBef>
            </a:pPr>
            <a:r>
              <a:rPr sz="2400" dirty="0">
                <a:latin typeface="Franklin Gothic Book"/>
                <a:cs typeface="Franklin Gothic Book"/>
              </a:rPr>
              <a:t>A</a:t>
            </a:r>
            <a:r>
              <a:rPr sz="2400" spc="-3" dirty="0">
                <a:latin typeface="Franklin Gothic Book"/>
                <a:cs typeface="Franklin Gothic Book"/>
              </a:rPr>
              <a:t> philosophy</a:t>
            </a:r>
            <a:r>
              <a:rPr sz="2400" dirty="0">
                <a:latin typeface="Franklin Gothic Book"/>
                <a:cs typeface="Franklin Gothic Book"/>
              </a:rPr>
              <a:t> </a:t>
            </a:r>
            <a:r>
              <a:rPr sz="2400" spc="-7" dirty="0">
                <a:latin typeface="Franklin Gothic Book"/>
                <a:cs typeface="Franklin Gothic Book"/>
              </a:rPr>
              <a:t>is</a:t>
            </a:r>
            <a:r>
              <a:rPr sz="2400" spc="3" dirty="0">
                <a:latin typeface="Franklin Gothic Book"/>
                <a:cs typeface="Franklin Gothic Book"/>
              </a:rPr>
              <a:t> </a:t>
            </a:r>
            <a:r>
              <a:rPr sz="2400" dirty="0">
                <a:latin typeface="Franklin Gothic Book"/>
                <a:cs typeface="Franklin Gothic Book"/>
              </a:rPr>
              <a:t>a</a:t>
            </a:r>
            <a:r>
              <a:rPr sz="2400" spc="7" dirty="0">
                <a:latin typeface="Franklin Gothic Book"/>
                <a:cs typeface="Franklin Gothic Book"/>
              </a:rPr>
              <a:t> </a:t>
            </a:r>
            <a:r>
              <a:rPr sz="2400" spc="-3" dirty="0">
                <a:latin typeface="Franklin Gothic Book"/>
                <a:cs typeface="Franklin Gothic Book"/>
              </a:rPr>
              <a:t>theory </a:t>
            </a:r>
            <a:r>
              <a:rPr sz="2400" dirty="0">
                <a:latin typeface="Franklin Gothic Book"/>
                <a:cs typeface="Franklin Gothic Book"/>
              </a:rPr>
              <a:t>or</a:t>
            </a:r>
            <a:r>
              <a:rPr sz="2400" spc="-7" dirty="0">
                <a:latin typeface="Franklin Gothic Book"/>
                <a:cs typeface="Franklin Gothic Book"/>
              </a:rPr>
              <a:t> </a:t>
            </a:r>
            <a:r>
              <a:rPr sz="2400" spc="-3" dirty="0">
                <a:latin typeface="Franklin Gothic Book"/>
                <a:cs typeface="Franklin Gothic Book"/>
              </a:rPr>
              <a:t>attitude</a:t>
            </a:r>
            <a:r>
              <a:rPr sz="2400" spc="3" dirty="0">
                <a:latin typeface="Franklin Gothic Book"/>
                <a:cs typeface="Franklin Gothic Book"/>
              </a:rPr>
              <a:t> </a:t>
            </a:r>
            <a:r>
              <a:rPr sz="2400" spc="-3" dirty="0">
                <a:latin typeface="Franklin Gothic Book"/>
                <a:cs typeface="Franklin Gothic Book"/>
              </a:rPr>
              <a:t>that</a:t>
            </a:r>
            <a:r>
              <a:rPr sz="2400" spc="-10" dirty="0">
                <a:latin typeface="Franklin Gothic Book"/>
                <a:cs typeface="Franklin Gothic Book"/>
              </a:rPr>
              <a:t> </a:t>
            </a:r>
            <a:r>
              <a:rPr sz="2400" dirty="0">
                <a:latin typeface="Franklin Gothic Book"/>
                <a:cs typeface="Franklin Gothic Book"/>
              </a:rPr>
              <a:t>acts</a:t>
            </a:r>
            <a:r>
              <a:rPr sz="2400" spc="-7" dirty="0">
                <a:latin typeface="Franklin Gothic Book"/>
                <a:cs typeface="Franklin Gothic Book"/>
              </a:rPr>
              <a:t> </a:t>
            </a:r>
            <a:r>
              <a:rPr sz="2400" dirty="0">
                <a:latin typeface="Franklin Gothic Book"/>
                <a:cs typeface="Franklin Gothic Book"/>
              </a:rPr>
              <a:t>as</a:t>
            </a:r>
            <a:r>
              <a:rPr sz="2400" spc="-3" dirty="0">
                <a:latin typeface="Franklin Gothic Book"/>
                <a:cs typeface="Franklin Gothic Book"/>
              </a:rPr>
              <a:t> </a:t>
            </a:r>
            <a:r>
              <a:rPr sz="2400" dirty="0">
                <a:latin typeface="Franklin Gothic Book"/>
                <a:cs typeface="Franklin Gothic Book"/>
              </a:rPr>
              <a:t>a</a:t>
            </a:r>
            <a:r>
              <a:rPr sz="2400" spc="3" dirty="0">
                <a:latin typeface="Franklin Gothic Book"/>
                <a:cs typeface="Franklin Gothic Book"/>
              </a:rPr>
              <a:t> </a:t>
            </a:r>
            <a:r>
              <a:rPr sz="2400" spc="-3" dirty="0">
                <a:latin typeface="Franklin Gothic Book"/>
                <a:cs typeface="Franklin Gothic Book"/>
              </a:rPr>
              <a:t>guiding</a:t>
            </a:r>
            <a:r>
              <a:rPr sz="2400" dirty="0">
                <a:latin typeface="Franklin Gothic Book"/>
                <a:cs typeface="Franklin Gothic Book"/>
              </a:rPr>
              <a:t> </a:t>
            </a:r>
            <a:r>
              <a:rPr sz="2400" spc="-3" dirty="0">
                <a:latin typeface="Franklin Gothic Book"/>
                <a:cs typeface="Franklin Gothic Book"/>
              </a:rPr>
              <a:t>principle</a:t>
            </a:r>
            <a:r>
              <a:rPr sz="2400" spc="3" dirty="0">
                <a:latin typeface="Franklin Gothic Book"/>
                <a:cs typeface="Franklin Gothic Book"/>
              </a:rPr>
              <a:t> </a:t>
            </a:r>
            <a:r>
              <a:rPr sz="2400" dirty="0">
                <a:latin typeface="Franklin Gothic Book"/>
                <a:cs typeface="Franklin Gothic Book"/>
              </a:rPr>
              <a:t>for </a:t>
            </a:r>
            <a:r>
              <a:rPr sz="2400" spc="-3" dirty="0">
                <a:latin typeface="Franklin Gothic Book"/>
                <a:cs typeface="Franklin Gothic Book"/>
              </a:rPr>
              <a:t>behavior.</a:t>
            </a:r>
            <a:r>
              <a:rPr sz="2400" spc="3" dirty="0">
                <a:latin typeface="Franklin Gothic Book"/>
                <a:cs typeface="Franklin Gothic Book"/>
              </a:rPr>
              <a:t> </a:t>
            </a:r>
            <a:r>
              <a:rPr sz="2400" dirty="0">
                <a:latin typeface="Franklin Gothic Book"/>
                <a:cs typeface="Franklin Gothic Book"/>
              </a:rPr>
              <a:t>A </a:t>
            </a:r>
            <a:r>
              <a:rPr sz="2400" spc="-3" dirty="0">
                <a:latin typeface="Franklin Gothic Book"/>
                <a:cs typeface="Franklin Gothic Book"/>
              </a:rPr>
              <a:t>leadership </a:t>
            </a:r>
            <a:r>
              <a:rPr sz="2400" dirty="0">
                <a:latin typeface="Franklin Gothic Book"/>
                <a:cs typeface="Franklin Gothic Book"/>
              </a:rPr>
              <a:t> </a:t>
            </a:r>
            <a:r>
              <a:rPr sz="2400" spc="-3" dirty="0">
                <a:latin typeface="Franklin Gothic Book"/>
                <a:cs typeface="Franklin Gothic Book"/>
              </a:rPr>
              <a:t>philosophy,</a:t>
            </a:r>
            <a:r>
              <a:rPr sz="2400" spc="7" dirty="0">
                <a:latin typeface="Franklin Gothic Book"/>
                <a:cs typeface="Franklin Gothic Book"/>
              </a:rPr>
              <a:t> </a:t>
            </a:r>
            <a:r>
              <a:rPr sz="2400" spc="-3" dirty="0">
                <a:latin typeface="Franklin Gothic Book"/>
                <a:cs typeface="Franklin Gothic Book"/>
              </a:rPr>
              <a:t>therefore,</a:t>
            </a:r>
            <a:r>
              <a:rPr sz="2400" spc="7" dirty="0">
                <a:latin typeface="Franklin Gothic Book"/>
                <a:cs typeface="Franklin Gothic Book"/>
              </a:rPr>
              <a:t> </a:t>
            </a:r>
            <a:r>
              <a:rPr sz="2400" spc="-3" dirty="0">
                <a:latin typeface="Franklin Gothic Book"/>
                <a:cs typeface="Franklin Gothic Book"/>
              </a:rPr>
              <a:t>guides</a:t>
            </a:r>
            <a:r>
              <a:rPr sz="2400" spc="7" dirty="0">
                <a:latin typeface="Franklin Gothic Book"/>
                <a:cs typeface="Franklin Gothic Book"/>
              </a:rPr>
              <a:t> </a:t>
            </a:r>
            <a:r>
              <a:rPr sz="2400" spc="-3" dirty="0">
                <a:latin typeface="Franklin Gothic Book"/>
                <a:cs typeface="Franklin Gothic Book"/>
              </a:rPr>
              <a:t>actions,</a:t>
            </a:r>
            <a:r>
              <a:rPr sz="2400" spc="7" dirty="0">
                <a:latin typeface="Franklin Gothic Book"/>
                <a:cs typeface="Franklin Gothic Book"/>
              </a:rPr>
              <a:t> </a:t>
            </a:r>
            <a:r>
              <a:rPr sz="2400" spc="-3" dirty="0">
                <a:latin typeface="Franklin Gothic Book"/>
                <a:cs typeface="Franklin Gothic Book"/>
              </a:rPr>
              <a:t>behaviors,</a:t>
            </a:r>
            <a:r>
              <a:rPr sz="2400" spc="7" dirty="0">
                <a:latin typeface="Franklin Gothic Book"/>
                <a:cs typeface="Franklin Gothic Book"/>
              </a:rPr>
              <a:t> </a:t>
            </a:r>
            <a:r>
              <a:rPr sz="2400" spc="-3" dirty="0">
                <a:latin typeface="Franklin Gothic Book"/>
                <a:cs typeface="Franklin Gothic Book"/>
              </a:rPr>
              <a:t>and</a:t>
            </a:r>
            <a:r>
              <a:rPr sz="2400" spc="17" dirty="0">
                <a:latin typeface="Franklin Gothic Book"/>
                <a:cs typeface="Franklin Gothic Book"/>
              </a:rPr>
              <a:t> </a:t>
            </a:r>
            <a:r>
              <a:rPr sz="2400" spc="-3" dirty="0">
                <a:latin typeface="Franklin Gothic Book"/>
                <a:cs typeface="Franklin Gothic Book"/>
              </a:rPr>
              <a:t>ideas</a:t>
            </a:r>
            <a:r>
              <a:rPr sz="2400" spc="10" dirty="0">
                <a:latin typeface="Franklin Gothic Book"/>
                <a:cs typeface="Franklin Gothic Book"/>
              </a:rPr>
              <a:t> </a:t>
            </a:r>
            <a:r>
              <a:rPr sz="2400" spc="-3" dirty="0">
                <a:latin typeface="Franklin Gothic Book"/>
                <a:cs typeface="Franklin Gothic Book"/>
              </a:rPr>
              <a:t>based</a:t>
            </a:r>
            <a:r>
              <a:rPr sz="2400" spc="3" dirty="0">
                <a:latin typeface="Franklin Gothic Book"/>
                <a:cs typeface="Franklin Gothic Book"/>
              </a:rPr>
              <a:t> </a:t>
            </a:r>
            <a:r>
              <a:rPr sz="2400" dirty="0">
                <a:latin typeface="Franklin Gothic Book"/>
                <a:cs typeface="Franklin Gothic Book"/>
              </a:rPr>
              <a:t>on </a:t>
            </a:r>
            <a:r>
              <a:rPr sz="2400" spc="-3" dirty="0">
                <a:latin typeface="Franklin Gothic Book"/>
                <a:cs typeface="Franklin Gothic Book"/>
              </a:rPr>
              <a:t>one’s</a:t>
            </a:r>
            <a:r>
              <a:rPr sz="2400" spc="7" dirty="0">
                <a:latin typeface="Franklin Gothic Book"/>
                <a:cs typeface="Franklin Gothic Book"/>
              </a:rPr>
              <a:t> </a:t>
            </a:r>
            <a:r>
              <a:rPr sz="2400" spc="-3" dirty="0">
                <a:latin typeface="Franklin Gothic Book"/>
                <a:cs typeface="Franklin Gothic Book"/>
              </a:rPr>
              <a:t>expectations,</a:t>
            </a:r>
            <a:r>
              <a:rPr sz="2400" spc="10" dirty="0">
                <a:latin typeface="Franklin Gothic Book"/>
                <a:cs typeface="Franklin Gothic Book"/>
              </a:rPr>
              <a:t> </a:t>
            </a:r>
            <a:r>
              <a:rPr sz="2400" spc="-3" dirty="0">
                <a:latin typeface="Franklin Gothic Book"/>
                <a:cs typeface="Franklin Gothic Book"/>
              </a:rPr>
              <a:t>values, </a:t>
            </a:r>
            <a:r>
              <a:rPr sz="2400" dirty="0">
                <a:latin typeface="Franklin Gothic Book"/>
                <a:cs typeface="Franklin Gothic Book"/>
              </a:rPr>
              <a:t>and </a:t>
            </a:r>
            <a:r>
              <a:rPr sz="2400" spc="-177" dirty="0">
                <a:latin typeface="Franklin Gothic Book"/>
                <a:cs typeface="Franklin Gothic Book"/>
              </a:rPr>
              <a:t> </a:t>
            </a:r>
            <a:r>
              <a:rPr sz="2400" dirty="0">
                <a:latin typeface="Franklin Gothic Book"/>
                <a:cs typeface="Franklin Gothic Book"/>
              </a:rPr>
              <a:t>beliefs.</a:t>
            </a:r>
          </a:p>
          <a:p>
            <a:pPr>
              <a:spcBef>
                <a:spcPts val="17"/>
              </a:spcBef>
            </a:pPr>
            <a:endParaRPr sz="2400" dirty="0">
              <a:latin typeface="Franklin Gothic Book"/>
              <a:cs typeface="Franklin Gothic Book"/>
            </a:endParaRPr>
          </a:p>
          <a:p>
            <a:pPr marL="8659" marR="214740"/>
            <a:r>
              <a:rPr sz="2400" dirty="0">
                <a:latin typeface="Franklin Gothic Book"/>
                <a:cs typeface="Franklin Gothic Book"/>
              </a:rPr>
              <a:t>To</a:t>
            </a:r>
            <a:r>
              <a:rPr sz="2400" spc="-3" dirty="0">
                <a:latin typeface="Franklin Gothic Book"/>
                <a:cs typeface="Franklin Gothic Book"/>
              </a:rPr>
              <a:t> </a:t>
            </a:r>
            <a:r>
              <a:rPr sz="2400" dirty="0">
                <a:latin typeface="Franklin Gothic Book"/>
                <a:cs typeface="Franklin Gothic Book"/>
              </a:rPr>
              <a:t>develop</a:t>
            </a:r>
            <a:r>
              <a:rPr sz="2400" spc="-10" dirty="0">
                <a:latin typeface="Franklin Gothic Book"/>
                <a:cs typeface="Franklin Gothic Book"/>
              </a:rPr>
              <a:t> </a:t>
            </a:r>
            <a:r>
              <a:rPr sz="2400" dirty="0">
                <a:latin typeface="Franklin Gothic Book"/>
                <a:cs typeface="Franklin Gothic Book"/>
              </a:rPr>
              <a:t>a</a:t>
            </a:r>
            <a:r>
              <a:rPr sz="2400" spc="7" dirty="0">
                <a:latin typeface="Franklin Gothic Book"/>
                <a:cs typeface="Franklin Gothic Book"/>
              </a:rPr>
              <a:t> </a:t>
            </a:r>
            <a:r>
              <a:rPr sz="2400" spc="-3" dirty="0">
                <a:latin typeface="Franklin Gothic Book"/>
                <a:cs typeface="Franklin Gothic Book"/>
              </a:rPr>
              <a:t>personal</a:t>
            </a:r>
            <a:r>
              <a:rPr sz="2400" spc="3" dirty="0">
                <a:latin typeface="Franklin Gothic Book"/>
                <a:cs typeface="Franklin Gothic Book"/>
              </a:rPr>
              <a:t> </a:t>
            </a:r>
            <a:r>
              <a:rPr sz="2400" spc="-3" dirty="0">
                <a:latin typeface="Franklin Gothic Book"/>
                <a:cs typeface="Franklin Gothic Book"/>
              </a:rPr>
              <a:t>leadership</a:t>
            </a:r>
            <a:r>
              <a:rPr sz="2400" dirty="0">
                <a:latin typeface="Franklin Gothic Book"/>
                <a:cs typeface="Franklin Gothic Book"/>
              </a:rPr>
              <a:t> </a:t>
            </a:r>
            <a:r>
              <a:rPr sz="2400" spc="-3" dirty="0">
                <a:latin typeface="Franklin Gothic Book"/>
                <a:cs typeface="Franklin Gothic Book"/>
              </a:rPr>
              <a:t>philosophy,</a:t>
            </a:r>
            <a:r>
              <a:rPr sz="2400" spc="3" dirty="0">
                <a:latin typeface="Franklin Gothic Book"/>
                <a:cs typeface="Franklin Gothic Book"/>
              </a:rPr>
              <a:t> </a:t>
            </a:r>
            <a:r>
              <a:rPr sz="2400" spc="-3" dirty="0">
                <a:latin typeface="Franklin Gothic Book"/>
                <a:cs typeface="Franklin Gothic Book"/>
              </a:rPr>
              <a:t>you</a:t>
            </a:r>
            <a:r>
              <a:rPr sz="2400" spc="3" dirty="0">
                <a:latin typeface="Franklin Gothic Book"/>
                <a:cs typeface="Franklin Gothic Book"/>
              </a:rPr>
              <a:t> </a:t>
            </a:r>
            <a:r>
              <a:rPr sz="2400" dirty="0">
                <a:latin typeface="Franklin Gothic Book"/>
                <a:cs typeface="Franklin Gothic Book"/>
              </a:rPr>
              <a:t>must </a:t>
            </a:r>
            <a:r>
              <a:rPr sz="2400" spc="-3" dirty="0">
                <a:latin typeface="Franklin Gothic Book"/>
                <a:cs typeface="Franklin Gothic Book"/>
              </a:rPr>
              <a:t>first </a:t>
            </a:r>
            <a:r>
              <a:rPr sz="2400" dirty="0">
                <a:latin typeface="Franklin Gothic Book"/>
                <a:cs typeface="Franklin Gothic Book"/>
              </a:rPr>
              <a:t>explore</a:t>
            </a:r>
            <a:r>
              <a:rPr sz="2400" spc="-3" dirty="0">
                <a:latin typeface="Franklin Gothic Book"/>
                <a:cs typeface="Franklin Gothic Book"/>
              </a:rPr>
              <a:t> and</a:t>
            </a:r>
            <a:r>
              <a:rPr sz="2400" spc="3" dirty="0">
                <a:latin typeface="Franklin Gothic Book"/>
                <a:cs typeface="Franklin Gothic Book"/>
              </a:rPr>
              <a:t> </a:t>
            </a:r>
            <a:r>
              <a:rPr sz="2400" spc="-3" dirty="0">
                <a:latin typeface="Franklin Gothic Book"/>
                <a:cs typeface="Franklin Gothic Book"/>
              </a:rPr>
              <a:t>determine</a:t>
            </a:r>
            <a:r>
              <a:rPr sz="2400" spc="3" dirty="0">
                <a:latin typeface="Franklin Gothic Book"/>
                <a:cs typeface="Franklin Gothic Book"/>
              </a:rPr>
              <a:t> </a:t>
            </a:r>
            <a:r>
              <a:rPr sz="2400" spc="-3" dirty="0">
                <a:latin typeface="Franklin Gothic Book"/>
                <a:cs typeface="Franklin Gothic Book"/>
              </a:rPr>
              <a:t>who</a:t>
            </a:r>
            <a:r>
              <a:rPr sz="2400" spc="3" dirty="0">
                <a:latin typeface="Franklin Gothic Book"/>
                <a:cs typeface="Franklin Gothic Book"/>
              </a:rPr>
              <a:t> </a:t>
            </a:r>
            <a:r>
              <a:rPr sz="2400" spc="-3" dirty="0">
                <a:latin typeface="Franklin Gothic Book"/>
                <a:cs typeface="Franklin Gothic Book"/>
              </a:rPr>
              <a:t>you </a:t>
            </a:r>
            <a:r>
              <a:rPr sz="2400" dirty="0">
                <a:latin typeface="Franklin Gothic Book"/>
                <a:cs typeface="Franklin Gothic Book"/>
              </a:rPr>
              <a:t> </a:t>
            </a:r>
            <a:r>
              <a:rPr sz="2400" spc="-3" dirty="0">
                <a:latin typeface="Franklin Gothic Book"/>
                <a:cs typeface="Franklin Gothic Book"/>
              </a:rPr>
              <a:t>are/want</a:t>
            </a:r>
            <a:r>
              <a:rPr sz="2400" dirty="0">
                <a:latin typeface="Franklin Gothic Book"/>
                <a:cs typeface="Franklin Gothic Book"/>
              </a:rPr>
              <a:t> </a:t>
            </a:r>
            <a:r>
              <a:rPr sz="2400" spc="-3" dirty="0">
                <a:latin typeface="Franklin Gothic Book"/>
                <a:cs typeface="Franklin Gothic Book"/>
              </a:rPr>
              <a:t>to</a:t>
            </a:r>
            <a:r>
              <a:rPr sz="2400" spc="3" dirty="0">
                <a:latin typeface="Franklin Gothic Book"/>
                <a:cs typeface="Franklin Gothic Book"/>
              </a:rPr>
              <a:t> </a:t>
            </a:r>
            <a:r>
              <a:rPr sz="2400" spc="-3" dirty="0">
                <a:latin typeface="Franklin Gothic Book"/>
                <a:cs typeface="Franklin Gothic Book"/>
              </a:rPr>
              <a:t>be</a:t>
            </a:r>
            <a:r>
              <a:rPr sz="2400" spc="-10" dirty="0">
                <a:latin typeface="Franklin Gothic Book"/>
                <a:cs typeface="Franklin Gothic Book"/>
              </a:rPr>
              <a:t> </a:t>
            </a:r>
            <a:r>
              <a:rPr sz="2400" dirty="0">
                <a:latin typeface="Franklin Gothic Book"/>
                <a:cs typeface="Franklin Gothic Book"/>
              </a:rPr>
              <a:t>as</a:t>
            </a:r>
            <a:r>
              <a:rPr sz="2400" spc="-3" dirty="0">
                <a:latin typeface="Franklin Gothic Book"/>
                <a:cs typeface="Franklin Gothic Book"/>
              </a:rPr>
              <a:t> </a:t>
            </a:r>
            <a:r>
              <a:rPr sz="2400" dirty="0">
                <a:latin typeface="Franklin Gothic Book"/>
                <a:cs typeface="Franklin Gothic Book"/>
              </a:rPr>
              <a:t>a </a:t>
            </a:r>
            <a:r>
              <a:rPr sz="2400" spc="-3" dirty="0">
                <a:latin typeface="Franklin Gothic Book"/>
                <a:cs typeface="Franklin Gothic Book"/>
              </a:rPr>
              <a:t>leader.</a:t>
            </a:r>
            <a:r>
              <a:rPr sz="2400" spc="10" dirty="0">
                <a:latin typeface="Franklin Gothic Book"/>
                <a:cs typeface="Franklin Gothic Book"/>
              </a:rPr>
              <a:t> </a:t>
            </a:r>
            <a:r>
              <a:rPr sz="2400" spc="-3" dirty="0">
                <a:latin typeface="Franklin Gothic Book"/>
                <a:cs typeface="Franklin Gothic Book"/>
              </a:rPr>
              <a:t>What</a:t>
            </a:r>
            <a:r>
              <a:rPr sz="2400" spc="3" dirty="0">
                <a:latin typeface="Franklin Gothic Book"/>
                <a:cs typeface="Franklin Gothic Book"/>
              </a:rPr>
              <a:t> </a:t>
            </a:r>
            <a:r>
              <a:rPr sz="2400" spc="-3" dirty="0">
                <a:latin typeface="Franklin Gothic Book"/>
                <a:cs typeface="Franklin Gothic Book"/>
              </a:rPr>
              <a:t>qualities</a:t>
            </a:r>
            <a:r>
              <a:rPr sz="2400" spc="-7" dirty="0">
                <a:latin typeface="Franklin Gothic Book"/>
                <a:cs typeface="Franklin Gothic Book"/>
              </a:rPr>
              <a:t> </a:t>
            </a:r>
            <a:r>
              <a:rPr sz="2400" dirty="0">
                <a:latin typeface="Franklin Gothic Book"/>
                <a:cs typeface="Franklin Gothic Book"/>
              </a:rPr>
              <a:t>or</a:t>
            </a:r>
            <a:r>
              <a:rPr sz="2400" spc="3" dirty="0">
                <a:latin typeface="Franklin Gothic Book"/>
                <a:cs typeface="Franklin Gothic Book"/>
              </a:rPr>
              <a:t> </a:t>
            </a:r>
            <a:r>
              <a:rPr sz="2400" spc="-3" dirty="0">
                <a:latin typeface="Franklin Gothic Book"/>
                <a:cs typeface="Franklin Gothic Book"/>
              </a:rPr>
              <a:t>characteristics</a:t>
            </a:r>
            <a:r>
              <a:rPr sz="2400" spc="-7" dirty="0">
                <a:latin typeface="Franklin Gothic Book"/>
                <a:cs typeface="Franklin Gothic Book"/>
              </a:rPr>
              <a:t> </a:t>
            </a:r>
            <a:r>
              <a:rPr sz="2400" dirty="0">
                <a:latin typeface="Franklin Gothic Book"/>
                <a:cs typeface="Franklin Gothic Book"/>
              </a:rPr>
              <a:t>do</a:t>
            </a:r>
            <a:r>
              <a:rPr sz="2400" spc="10" dirty="0">
                <a:latin typeface="Franklin Gothic Book"/>
                <a:cs typeface="Franklin Gothic Book"/>
              </a:rPr>
              <a:t> </a:t>
            </a:r>
            <a:r>
              <a:rPr sz="2400" spc="-3" dirty="0">
                <a:latin typeface="Franklin Gothic Book"/>
                <a:cs typeface="Franklin Gothic Book"/>
              </a:rPr>
              <a:t>you</a:t>
            </a:r>
            <a:r>
              <a:rPr sz="2400" dirty="0">
                <a:latin typeface="Franklin Gothic Book"/>
                <a:cs typeface="Franklin Gothic Book"/>
              </a:rPr>
              <a:t> </a:t>
            </a:r>
            <a:r>
              <a:rPr sz="2400" spc="-3" dirty="0">
                <a:latin typeface="Franklin Gothic Book"/>
                <a:cs typeface="Franklin Gothic Book"/>
              </a:rPr>
              <a:t>value</a:t>
            </a:r>
            <a:r>
              <a:rPr sz="2400" spc="3" dirty="0">
                <a:latin typeface="Franklin Gothic Book"/>
                <a:cs typeface="Franklin Gothic Book"/>
              </a:rPr>
              <a:t> </a:t>
            </a:r>
            <a:r>
              <a:rPr sz="2400" spc="-3" dirty="0">
                <a:latin typeface="Franklin Gothic Book"/>
                <a:cs typeface="Franklin Gothic Book"/>
              </a:rPr>
              <a:t>and</a:t>
            </a:r>
            <a:r>
              <a:rPr sz="2400" dirty="0">
                <a:latin typeface="Franklin Gothic Book"/>
                <a:cs typeface="Franklin Gothic Book"/>
              </a:rPr>
              <a:t> refuse </a:t>
            </a:r>
            <a:r>
              <a:rPr sz="2400" spc="-3" dirty="0">
                <a:latin typeface="Franklin Gothic Book"/>
                <a:cs typeface="Franklin Gothic Book"/>
              </a:rPr>
              <a:t>to </a:t>
            </a:r>
            <a:r>
              <a:rPr sz="2400" dirty="0">
                <a:latin typeface="Franklin Gothic Book"/>
                <a:cs typeface="Franklin Gothic Book"/>
              </a:rPr>
              <a:t> </a:t>
            </a:r>
            <a:r>
              <a:rPr sz="2400" spc="-3" dirty="0">
                <a:latin typeface="Franklin Gothic Book"/>
                <a:cs typeface="Franklin Gothic Book"/>
              </a:rPr>
              <a:t>compromise?</a:t>
            </a:r>
            <a:r>
              <a:rPr sz="2400" spc="10" dirty="0">
                <a:latin typeface="Franklin Gothic Book"/>
                <a:cs typeface="Franklin Gothic Book"/>
              </a:rPr>
              <a:t> </a:t>
            </a:r>
            <a:r>
              <a:rPr sz="2400" spc="-3" dirty="0">
                <a:latin typeface="Franklin Gothic Book"/>
                <a:cs typeface="Franklin Gothic Book"/>
              </a:rPr>
              <a:t>What</a:t>
            </a:r>
            <a:r>
              <a:rPr sz="2400" spc="7" dirty="0">
                <a:latin typeface="Franklin Gothic Book"/>
                <a:cs typeface="Franklin Gothic Book"/>
              </a:rPr>
              <a:t> </a:t>
            </a:r>
            <a:r>
              <a:rPr sz="2400" spc="-3" dirty="0">
                <a:latin typeface="Franklin Gothic Book"/>
                <a:cs typeface="Franklin Gothic Book"/>
              </a:rPr>
              <a:t>ideas</a:t>
            </a:r>
            <a:r>
              <a:rPr sz="2400" dirty="0">
                <a:latin typeface="Franklin Gothic Book"/>
                <a:cs typeface="Franklin Gothic Book"/>
              </a:rPr>
              <a:t> do</a:t>
            </a:r>
            <a:r>
              <a:rPr sz="2400" spc="7" dirty="0">
                <a:latin typeface="Franklin Gothic Book"/>
                <a:cs typeface="Franklin Gothic Book"/>
              </a:rPr>
              <a:t> </a:t>
            </a:r>
            <a:r>
              <a:rPr sz="2400" spc="-3" dirty="0">
                <a:latin typeface="Franklin Gothic Book"/>
                <a:cs typeface="Franklin Gothic Book"/>
              </a:rPr>
              <a:t>you</a:t>
            </a:r>
            <a:r>
              <a:rPr sz="2400" spc="14" dirty="0">
                <a:latin typeface="Franklin Gothic Book"/>
                <a:cs typeface="Franklin Gothic Book"/>
              </a:rPr>
              <a:t> </a:t>
            </a:r>
            <a:r>
              <a:rPr sz="2400" spc="-3" dirty="0">
                <a:latin typeface="Franklin Gothic Book"/>
                <a:cs typeface="Franklin Gothic Book"/>
              </a:rPr>
              <a:t>assume</a:t>
            </a:r>
            <a:r>
              <a:rPr sz="2400" dirty="0">
                <a:latin typeface="Franklin Gothic Book"/>
                <a:cs typeface="Franklin Gothic Book"/>
              </a:rPr>
              <a:t> or</a:t>
            </a:r>
            <a:r>
              <a:rPr sz="2400" spc="10" dirty="0">
                <a:latin typeface="Franklin Gothic Book"/>
                <a:cs typeface="Franklin Gothic Book"/>
              </a:rPr>
              <a:t> </a:t>
            </a:r>
            <a:r>
              <a:rPr sz="2400" spc="-3" dirty="0">
                <a:latin typeface="Franklin Gothic Book"/>
                <a:cs typeface="Franklin Gothic Book"/>
              </a:rPr>
              <a:t>believe</a:t>
            </a:r>
            <a:r>
              <a:rPr sz="2400" dirty="0">
                <a:latin typeface="Franklin Gothic Book"/>
                <a:cs typeface="Franklin Gothic Book"/>
              </a:rPr>
              <a:t> </a:t>
            </a:r>
            <a:r>
              <a:rPr sz="2400" spc="-3" dirty="0">
                <a:latin typeface="Franklin Gothic Book"/>
                <a:cs typeface="Franklin Gothic Book"/>
              </a:rPr>
              <a:t>to</a:t>
            </a:r>
            <a:r>
              <a:rPr sz="2400" spc="7" dirty="0">
                <a:latin typeface="Franklin Gothic Book"/>
                <a:cs typeface="Franklin Gothic Book"/>
              </a:rPr>
              <a:t> </a:t>
            </a:r>
            <a:r>
              <a:rPr sz="2400" spc="-3" dirty="0">
                <a:latin typeface="Franklin Gothic Book"/>
                <a:cs typeface="Franklin Gothic Book"/>
              </a:rPr>
              <a:t>be</a:t>
            </a:r>
            <a:r>
              <a:rPr sz="2400" spc="7" dirty="0">
                <a:latin typeface="Franklin Gothic Book"/>
                <a:cs typeface="Franklin Gothic Book"/>
              </a:rPr>
              <a:t> </a:t>
            </a:r>
            <a:r>
              <a:rPr sz="2400" spc="-3" dirty="0">
                <a:latin typeface="Franklin Gothic Book"/>
                <a:cs typeface="Franklin Gothic Book"/>
              </a:rPr>
              <a:t>true?</a:t>
            </a:r>
            <a:r>
              <a:rPr sz="2400" spc="10" dirty="0">
                <a:latin typeface="Franklin Gothic Book"/>
                <a:cs typeface="Franklin Gothic Book"/>
              </a:rPr>
              <a:t> </a:t>
            </a:r>
            <a:r>
              <a:rPr sz="2400" spc="-3" dirty="0">
                <a:latin typeface="Franklin Gothic Book"/>
                <a:cs typeface="Franklin Gothic Book"/>
              </a:rPr>
              <a:t>What</a:t>
            </a:r>
            <a:r>
              <a:rPr sz="2400" spc="3" dirty="0">
                <a:latin typeface="Franklin Gothic Book"/>
                <a:cs typeface="Franklin Gothic Book"/>
              </a:rPr>
              <a:t> </a:t>
            </a:r>
            <a:r>
              <a:rPr sz="2400" spc="-3" dirty="0">
                <a:latin typeface="Franklin Gothic Book"/>
                <a:cs typeface="Franklin Gothic Book"/>
              </a:rPr>
              <a:t>beliefs</a:t>
            </a:r>
            <a:r>
              <a:rPr sz="2400" spc="10" dirty="0">
                <a:latin typeface="Franklin Gothic Book"/>
                <a:cs typeface="Franklin Gothic Book"/>
              </a:rPr>
              <a:t> </a:t>
            </a:r>
            <a:r>
              <a:rPr sz="2400" spc="-3" dirty="0">
                <a:latin typeface="Franklin Gothic Book"/>
                <a:cs typeface="Franklin Gothic Book"/>
              </a:rPr>
              <a:t>shape</a:t>
            </a:r>
            <a:r>
              <a:rPr sz="2400" spc="10" dirty="0">
                <a:latin typeface="Franklin Gothic Book"/>
                <a:cs typeface="Franklin Gothic Book"/>
              </a:rPr>
              <a:t> </a:t>
            </a:r>
            <a:r>
              <a:rPr sz="2400" spc="-3" dirty="0">
                <a:latin typeface="Franklin Gothic Book"/>
                <a:cs typeface="Franklin Gothic Book"/>
              </a:rPr>
              <a:t>your</a:t>
            </a:r>
            <a:r>
              <a:rPr sz="2400" spc="3" dirty="0">
                <a:latin typeface="Franklin Gothic Book"/>
                <a:cs typeface="Franklin Gothic Book"/>
              </a:rPr>
              <a:t> </a:t>
            </a:r>
            <a:r>
              <a:rPr sz="2400" spc="-3" dirty="0">
                <a:latin typeface="Franklin Gothic Book"/>
                <a:cs typeface="Franklin Gothic Book"/>
              </a:rPr>
              <a:t>reality?</a:t>
            </a:r>
            <a:endParaRPr sz="2400" dirty="0">
              <a:latin typeface="Franklin Gothic Book"/>
              <a:cs typeface="Franklin Gothic Book"/>
            </a:endParaRPr>
          </a:p>
          <a:p>
            <a:endParaRPr sz="2800" dirty="0">
              <a:latin typeface="Franklin Gothic Book"/>
              <a:cs typeface="Franklin Gothic Book"/>
            </a:endParaRPr>
          </a:p>
          <a:p>
            <a:pPr marL="8659">
              <a:spcBef>
                <a:spcPts val="702"/>
              </a:spcBef>
            </a:pPr>
            <a:r>
              <a:rPr sz="2800" b="1" u="sng" dirty="0">
                <a:solidFill>
                  <a:srgbClr val="C00000"/>
                </a:solidFill>
                <a:uFill>
                  <a:solidFill>
                    <a:srgbClr val="000000"/>
                  </a:solidFill>
                </a:uFill>
                <a:latin typeface="Franklin Gothic Book"/>
                <a:cs typeface="Franklin Gothic Book"/>
              </a:rPr>
              <a:t>Exercise</a:t>
            </a:r>
            <a:r>
              <a:rPr lang="en-US" sz="2800" b="1" u="sng" dirty="0">
                <a:solidFill>
                  <a:srgbClr val="C00000"/>
                </a:solidFill>
                <a:uFill>
                  <a:solidFill>
                    <a:srgbClr val="000000"/>
                  </a:solidFill>
                </a:uFill>
                <a:latin typeface="Franklin Gothic Book"/>
                <a:cs typeface="Franklin Gothic Book"/>
              </a:rPr>
              <a:t> 1</a:t>
            </a:r>
            <a:r>
              <a:rPr sz="2800" b="1" u="sng" dirty="0">
                <a:solidFill>
                  <a:srgbClr val="C00000"/>
                </a:solidFill>
                <a:uFill>
                  <a:solidFill>
                    <a:srgbClr val="000000"/>
                  </a:solidFill>
                </a:uFill>
                <a:latin typeface="Franklin Gothic Book"/>
                <a:cs typeface="Franklin Gothic Book"/>
              </a:rPr>
              <a:t>:</a:t>
            </a:r>
            <a:r>
              <a:rPr sz="2800" b="1" u="sng" spc="-3" dirty="0">
                <a:solidFill>
                  <a:srgbClr val="C00000"/>
                </a:solidFill>
                <a:uFill>
                  <a:solidFill>
                    <a:srgbClr val="000000"/>
                  </a:solidFill>
                </a:uFill>
                <a:latin typeface="Franklin Gothic Book"/>
                <a:cs typeface="Franklin Gothic Book"/>
              </a:rPr>
              <a:t> </a:t>
            </a:r>
            <a:r>
              <a:rPr sz="2800" b="1" u="sng" dirty="0">
                <a:solidFill>
                  <a:srgbClr val="C00000"/>
                </a:solidFill>
                <a:uFill>
                  <a:solidFill>
                    <a:srgbClr val="000000"/>
                  </a:solidFill>
                </a:uFill>
                <a:latin typeface="Franklin Gothic Book"/>
                <a:cs typeface="Franklin Gothic Book"/>
              </a:rPr>
              <a:t>Identify</a:t>
            </a:r>
            <a:r>
              <a:rPr sz="2800" b="1" u="sng" spc="-7" dirty="0">
                <a:solidFill>
                  <a:srgbClr val="C00000"/>
                </a:solidFill>
                <a:uFill>
                  <a:solidFill>
                    <a:srgbClr val="000000"/>
                  </a:solidFill>
                </a:uFill>
                <a:latin typeface="Franklin Gothic Book"/>
                <a:cs typeface="Franklin Gothic Book"/>
              </a:rPr>
              <a:t> </a:t>
            </a:r>
            <a:r>
              <a:rPr sz="2800" b="1" u="sng" spc="-3" dirty="0">
                <a:solidFill>
                  <a:srgbClr val="C00000"/>
                </a:solidFill>
                <a:uFill>
                  <a:solidFill>
                    <a:srgbClr val="000000"/>
                  </a:solidFill>
                </a:uFill>
                <a:latin typeface="Franklin Gothic Book"/>
                <a:cs typeface="Franklin Gothic Book"/>
              </a:rPr>
              <a:t>Your Leadership</a:t>
            </a:r>
            <a:r>
              <a:rPr sz="2800" b="1" u="sng" dirty="0">
                <a:solidFill>
                  <a:srgbClr val="C00000"/>
                </a:solidFill>
                <a:uFill>
                  <a:solidFill>
                    <a:srgbClr val="000000"/>
                  </a:solidFill>
                </a:uFill>
                <a:latin typeface="Franklin Gothic Book"/>
                <a:cs typeface="Franklin Gothic Book"/>
              </a:rPr>
              <a:t> </a:t>
            </a:r>
            <a:r>
              <a:rPr sz="2800" b="1" u="sng" spc="-3" dirty="0">
                <a:solidFill>
                  <a:srgbClr val="C00000"/>
                </a:solidFill>
                <a:uFill>
                  <a:solidFill>
                    <a:srgbClr val="000000"/>
                  </a:solidFill>
                </a:uFill>
                <a:latin typeface="Franklin Gothic Book"/>
                <a:cs typeface="Franklin Gothic Book"/>
              </a:rPr>
              <a:t>Values</a:t>
            </a:r>
            <a:endParaRPr sz="2800" b="1" dirty="0">
              <a:solidFill>
                <a:srgbClr val="C00000"/>
              </a:solidFill>
              <a:latin typeface="Franklin Gothic Book"/>
              <a:cs typeface="Franklin Gothic Book"/>
            </a:endParaRPr>
          </a:p>
          <a:p>
            <a:pPr marL="8659" marR="44160"/>
            <a:r>
              <a:rPr sz="2400" dirty="0">
                <a:latin typeface="Franklin Gothic Book"/>
                <a:cs typeface="Franklin Gothic Book"/>
              </a:rPr>
              <a:t>Identify</a:t>
            </a:r>
            <a:r>
              <a:rPr sz="2400" spc="-3" dirty="0">
                <a:latin typeface="Franklin Gothic Book"/>
                <a:cs typeface="Franklin Gothic Book"/>
              </a:rPr>
              <a:t> five</a:t>
            </a:r>
            <a:r>
              <a:rPr sz="2400" spc="3" dirty="0">
                <a:latin typeface="Franklin Gothic Book"/>
                <a:cs typeface="Franklin Gothic Book"/>
              </a:rPr>
              <a:t> </a:t>
            </a:r>
            <a:r>
              <a:rPr sz="2400" spc="-3" dirty="0">
                <a:latin typeface="Franklin Gothic Book"/>
                <a:cs typeface="Franklin Gothic Book"/>
              </a:rPr>
              <a:t>core</a:t>
            </a:r>
            <a:r>
              <a:rPr sz="2400" spc="3" dirty="0">
                <a:latin typeface="Franklin Gothic Book"/>
                <a:cs typeface="Franklin Gothic Book"/>
              </a:rPr>
              <a:t> </a:t>
            </a:r>
            <a:r>
              <a:rPr sz="2400" spc="-3" dirty="0">
                <a:latin typeface="Franklin Gothic Book"/>
                <a:cs typeface="Franklin Gothic Book"/>
              </a:rPr>
              <a:t>values</a:t>
            </a:r>
            <a:r>
              <a:rPr sz="2400" spc="7" dirty="0">
                <a:latin typeface="Franklin Gothic Book"/>
                <a:cs typeface="Franklin Gothic Book"/>
              </a:rPr>
              <a:t> </a:t>
            </a:r>
            <a:r>
              <a:rPr sz="2400" spc="-7" dirty="0">
                <a:latin typeface="Franklin Gothic Book"/>
                <a:cs typeface="Franklin Gothic Book"/>
              </a:rPr>
              <a:t>that</a:t>
            </a:r>
            <a:r>
              <a:rPr sz="2400" dirty="0">
                <a:latin typeface="Franklin Gothic Book"/>
                <a:cs typeface="Franklin Gothic Book"/>
              </a:rPr>
              <a:t> </a:t>
            </a:r>
            <a:r>
              <a:rPr sz="2400" spc="-3" dirty="0">
                <a:latin typeface="Franklin Gothic Book"/>
                <a:cs typeface="Franklin Gothic Book"/>
              </a:rPr>
              <a:t>you</a:t>
            </a:r>
            <a:r>
              <a:rPr sz="2400" spc="-7" dirty="0">
                <a:latin typeface="Franklin Gothic Book"/>
                <a:cs typeface="Franklin Gothic Book"/>
              </a:rPr>
              <a:t> </a:t>
            </a:r>
            <a:r>
              <a:rPr sz="2400" dirty="0">
                <a:latin typeface="Franklin Gothic Book"/>
                <a:cs typeface="Franklin Gothic Book"/>
              </a:rPr>
              <a:t>feel</a:t>
            </a:r>
            <a:r>
              <a:rPr sz="2400" spc="-3" dirty="0">
                <a:latin typeface="Franklin Gothic Book"/>
                <a:cs typeface="Franklin Gothic Book"/>
              </a:rPr>
              <a:t> describe</a:t>
            </a:r>
            <a:r>
              <a:rPr sz="2400" spc="3" dirty="0">
                <a:latin typeface="Franklin Gothic Book"/>
                <a:cs typeface="Franklin Gothic Book"/>
              </a:rPr>
              <a:t> </a:t>
            </a:r>
            <a:r>
              <a:rPr sz="2400" spc="-3" dirty="0">
                <a:latin typeface="Franklin Gothic Book"/>
                <a:cs typeface="Franklin Gothic Book"/>
              </a:rPr>
              <a:t>and</a:t>
            </a:r>
            <a:r>
              <a:rPr sz="2400" spc="7" dirty="0">
                <a:latin typeface="Franklin Gothic Book"/>
                <a:cs typeface="Franklin Gothic Book"/>
              </a:rPr>
              <a:t> </a:t>
            </a:r>
            <a:r>
              <a:rPr sz="2400" spc="-3" dirty="0">
                <a:latin typeface="Franklin Gothic Book"/>
                <a:cs typeface="Franklin Gothic Book"/>
              </a:rPr>
              <a:t>guide</a:t>
            </a:r>
            <a:r>
              <a:rPr sz="2400" spc="3" dirty="0">
                <a:latin typeface="Franklin Gothic Book"/>
                <a:cs typeface="Franklin Gothic Book"/>
              </a:rPr>
              <a:t> </a:t>
            </a:r>
            <a:r>
              <a:rPr sz="2400" spc="-3" dirty="0">
                <a:latin typeface="Franklin Gothic Book"/>
                <a:cs typeface="Franklin Gothic Book"/>
              </a:rPr>
              <a:t>who</a:t>
            </a:r>
            <a:r>
              <a:rPr sz="2400" spc="3" dirty="0">
                <a:latin typeface="Franklin Gothic Book"/>
                <a:cs typeface="Franklin Gothic Book"/>
              </a:rPr>
              <a:t> </a:t>
            </a:r>
            <a:r>
              <a:rPr sz="2400" spc="-3" dirty="0">
                <a:latin typeface="Franklin Gothic Book"/>
                <a:cs typeface="Franklin Gothic Book"/>
              </a:rPr>
              <a:t>you </a:t>
            </a:r>
            <a:r>
              <a:rPr sz="2400" dirty="0">
                <a:latin typeface="Franklin Gothic Book"/>
                <a:cs typeface="Franklin Gothic Book"/>
              </a:rPr>
              <a:t>are</a:t>
            </a:r>
            <a:r>
              <a:rPr sz="2400" spc="10" dirty="0">
                <a:latin typeface="Franklin Gothic Book"/>
                <a:cs typeface="Franklin Gothic Book"/>
              </a:rPr>
              <a:t> </a:t>
            </a:r>
            <a:r>
              <a:rPr sz="2400" spc="-3" dirty="0">
                <a:latin typeface="Franklin Gothic Book"/>
                <a:cs typeface="Franklin Gothic Book"/>
              </a:rPr>
              <a:t>as</a:t>
            </a:r>
            <a:r>
              <a:rPr sz="2400" spc="3" dirty="0">
                <a:latin typeface="Franklin Gothic Book"/>
                <a:cs typeface="Franklin Gothic Book"/>
              </a:rPr>
              <a:t> </a:t>
            </a:r>
            <a:r>
              <a:rPr sz="2400" dirty="0">
                <a:latin typeface="Franklin Gothic Book"/>
                <a:cs typeface="Franklin Gothic Book"/>
              </a:rPr>
              <a:t>a</a:t>
            </a:r>
            <a:r>
              <a:rPr sz="2400" spc="3" dirty="0">
                <a:latin typeface="Franklin Gothic Book"/>
                <a:cs typeface="Franklin Gothic Book"/>
              </a:rPr>
              <a:t> </a:t>
            </a:r>
            <a:r>
              <a:rPr sz="2400" spc="-3" dirty="0">
                <a:latin typeface="Franklin Gothic Book"/>
                <a:cs typeface="Franklin Gothic Book"/>
              </a:rPr>
              <a:t>leader</a:t>
            </a:r>
            <a:r>
              <a:rPr sz="2400" spc="3" dirty="0">
                <a:latin typeface="Franklin Gothic Book"/>
                <a:cs typeface="Franklin Gothic Book"/>
              </a:rPr>
              <a:t> </a:t>
            </a:r>
            <a:r>
              <a:rPr sz="2400" spc="-3" dirty="0">
                <a:latin typeface="Franklin Gothic Book"/>
                <a:cs typeface="Franklin Gothic Book"/>
              </a:rPr>
              <a:t>(examples </a:t>
            </a:r>
            <a:r>
              <a:rPr sz="2400" dirty="0">
                <a:latin typeface="Franklin Gothic Book"/>
                <a:cs typeface="Franklin Gothic Book"/>
              </a:rPr>
              <a:t>are </a:t>
            </a:r>
            <a:r>
              <a:rPr sz="2400" spc="3" dirty="0">
                <a:latin typeface="Franklin Gothic Book"/>
                <a:cs typeface="Franklin Gothic Book"/>
              </a:rPr>
              <a:t> </a:t>
            </a:r>
            <a:r>
              <a:rPr sz="2400" spc="-3" dirty="0">
                <a:latin typeface="Franklin Gothic Book"/>
                <a:cs typeface="Franklin Gothic Book"/>
              </a:rPr>
              <a:t>provided</a:t>
            </a:r>
            <a:r>
              <a:rPr sz="2400" spc="7" dirty="0">
                <a:latin typeface="Franklin Gothic Book"/>
                <a:cs typeface="Franklin Gothic Book"/>
              </a:rPr>
              <a:t> </a:t>
            </a:r>
            <a:r>
              <a:rPr sz="2400" spc="-7" dirty="0">
                <a:latin typeface="Franklin Gothic Book"/>
                <a:cs typeface="Franklin Gothic Book"/>
              </a:rPr>
              <a:t>in</a:t>
            </a:r>
            <a:r>
              <a:rPr sz="2400" spc="3" dirty="0">
                <a:latin typeface="Franklin Gothic Book"/>
                <a:cs typeface="Franklin Gothic Book"/>
              </a:rPr>
              <a:t> </a:t>
            </a:r>
            <a:r>
              <a:rPr sz="2400" dirty="0">
                <a:latin typeface="Franklin Gothic Book"/>
                <a:cs typeface="Franklin Gothic Book"/>
              </a:rPr>
              <a:t>the</a:t>
            </a:r>
            <a:r>
              <a:rPr sz="2400" spc="-3" dirty="0">
                <a:latin typeface="Franklin Gothic Book"/>
                <a:cs typeface="Franklin Gothic Book"/>
              </a:rPr>
              <a:t> </a:t>
            </a:r>
            <a:r>
              <a:rPr sz="2400" dirty="0">
                <a:latin typeface="Franklin Gothic Book"/>
                <a:cs typeface="Franklin Gothic Book"/>
              </a:rPr>
              <a:t>list</a:t>
            </a:r>
            <a:r>
              <a:rPr sz="2400" spc="3" dirty="0">
                <a:latin typeface="Franklin Gothic Book"/>
                <a:cs typeface="Franklin Gothic Book"/>
              </a:rPr>
              <a:t> </a:t>
            </a:r>
            <a:r>
              <a:rPr sz="2400" dirty="0">
                <a:latin typeface="Franklin Gothic Book"/>
                <a:cs typeface="Franklin Gothic Book"/>
              </a:rPr>
              <a:t>below).</a:t>
            </a:r>
            <a:r>
              <a:rPr sz="2400" spc="-7" dirty="0">
                <a:latin typeface="Franklin Gothic Book"/>
                <a:cs typeface="Franklin Gothic Book"/>
              </a:rPr>
              <a:t> </a:t>
            </a:r>
            <a:r>
              <a:rPr sz="2400" spc="-3" dirty="0">
                <a:latin typeface="Franklin Gothic Book"/>
                <a:cs typeface="Franklin Gothic Book"/>
              </a:rPr>
              <a:t>Place</a:t>
            </a:r>
            <a:r>
              <a:rPr sz="2400" spc="3" dirty="0">
                <a:latin typeface="Franklin Gothic Book"/>
                <a:cs typeface="Franklin Gothic Book"/>
              </a:rPr>
              <a:t> </a:t>
            </a:r>
            <a:r>
              <a:rPr sz="2400" spc="-3" dirty="0">
                <a:latin typeface="Franklin Gothic Book"/>
                <a:cs typeface="Franklin Gothic Book"/>
              </a:rPr>
              <a:t>them</a:t>
            </a:r>
            <a:r>
              <a:rPr sz="2400" spc="7" dirty="0">
                <a:latin typeface="Franklin Gothic Book"/>
                <a:cs typeface="Franklin Gothic Book"/>
              </a:rPr>
              <a:t> </a:t>
            </a:r>
            <a:r>
              <a:rPr sz="2400" spc="-3" dirty="0">
                <a:latin typeface="Franklin Gothic Book"/>
                <a:cs typeface="Franklin Gothic Book"/>
              </a:rPr>
              <a:t>in</a:t>
            </a:r>
            <a:r>
              <a:rPr sz="2400" dirty="0">
                <a:latin typeface="Franklin Gothic Book"/>
                <a:cs typeface="Franklin Gothic Book"/>
              </a:rPr>
              <a:t> </a:t>
            </a:r>
            <a:r>
              <a:rPr sz="2400" spc="-3" dirty="0">
                <a:latin typeface="Franklin Gothic Book"/>
                <a:cs typeface="Franklin Gothic Book"/>
              </a:rPr>
              <a:t>the</a:t>
            </a:r>
            <a:r>
              <a:rPr sz="2400" spc="3" dirty="0">
                <a:latin typeface="Franklin Gothic Book"/>
                <a:cs typeface="Franklin Gothic Book"/>
              </a:rPr>
              <a:t> </a:t>
            </a:r>
            <a:r>
              <a:rPr sz="2400" spc="-3" dirty="0">
                <a:latin typeface="Franklin Gothic Book"/>
                <a:cs typeface="Franklin Gothic Book"/>
              </a:rPr>
              <a:t>following</a:t>
            </a:r>
            <a:r>
              <a:rPr sz="2400" spc="3" dirty="0">
                <a:latin typeface="Franklin Gothic Book"/>
                <a:cs typeface="Franklin Gothic Book"/>
              </a:rPr>
              <a:t> </a:t>
            </a:r>
            <a:r>
              <a:rPr sz="2400" dirty="0">
                <a:latin typeface="Franklin Gothic Book"/>
                <a:cs typeface="Franklin Gothic Book"/>
              </a:rPr>
              <a:t>chart</a:t>
            </a:r>
            <a:r>
              <a:rPr sz="2400" spc="-10" dirty="0">
                <a:latin typeface="Franklin Gothic Book"/>
                <a:cs typeface="Franklin Gothic Book"/>
              </a:rPr>
              <a:t> </a:t>
            </a:r>
            <a:r>
              <a:rPr sz="2400" dirty="0">
                <a:latin typeface="Franklin Gothic Book"/>
                <a:cs typeface="Franklin Gothic Book"/>
              </a:rPr>
              <a:t>and answer </a:t>
            </a:r>
            <a:r>
              <a:rPr sz="2400" spc="-3" dirty="0">
                <a:latin typeface="Franklin Gothic Book"/>
                <a:cs typeface="Franklin Gothic Book"/>
              </a:rPr>
              <a:t>the</a:t>
            </a:r>
            <a:r>
              <a:rPr sz="2400" spc="3" dirty="0">
                <a:latin typeface="Franklin Gothic Book"/>
                <a:cs typeface="Franklin Gothic Book"/>
              </a:rPr>
              <a:t> </a:t>
            </a:r>
            <a:r>
              <a:rPr sz="2400" spc="-3" dirty="0">
                <a:latin typeface="Franklin Gothic Book"/>
                <a:cs typeface="Franklin Gothic Book"/>
              </a:rPr>
              <a:t>questions</a:t>
            </a:r>
            <a:r>
              <a:rPr sz="2400" spc="7" dirty="0">
                <a:latin typeface="Franklin Gothic Book"/>
                <a:cs typeface="Franklin Gothic Book"/>
              </a:rPr>
              <a:t> </a:t>
            </a:r>
            <a:r>
              <a:rPr sz="2400" spc="-3" dirty="0">
                <a:latin typeface="Franklin Gothic Book"/>
                <a:cs typeface="Franklin Gothic Book"/>
              </a:rPr>
              <a:t>in</a:t>
            </a:r>
            <a:r>
              <a:rPr sz="2400" dirty="0">
                <a:latin typeface="Franklin Gothic Book"/>
                <a:cs typeface="Franklin Gothic Book"/>
              </a:rPr>
              <a:t> </a:t>
            </a:r>
            <a:r>
              <a:rPr sz="2400" spc="-3" dirty="0">
                <a:latin typeface="Franklin Gothic Book"/>
                <a:cs typeface="Franklin Gothic Book"/>
              </a:rPr>
              <a:t>the</a:t>
            </a:r>
            <a:r>
              <a:rPr sz="2400" spc="3" dirty="0">
                <a:latin typeface="Franklin Gothic Book"/>
                <a:cs typeface="Franklin Gothic Book"/>
              </a:rPr>
              <a:t> </a:t>
            </a:r>
            <a:r>
              <a:rPr sz="2400" spc="-3" dirty="0">
                <a:latin typeface="Franklin Gothic Book"/>
                <a:cs typeface="Franklin Gothic Book"/>
              </a:rPr>
              <a:t>matrix.</a:t>
            </a:r>
            <a:endParaRPr sz="2400" dirty="0">
              <a:latin typeface="Franklin Gothic Book"/>
              <a:cs typeface="Franklin Gothic Book"/>
            </a:endParaRPr>
          </a:p>
        </p:txBody>
      </p:sp>
      <p:pic>
        <p:nvPicPr>
          <p:cNvPr id="10" name="Picture 9">
            <a:extLst>
              <a:ext uri="{FF2B5EF4-FFF2-40B4-BE49-F238E27FC236}">
                <a16:creationId xmlns:a16="http://schemas.microsoft.com/office/drawing/2014/main" id="{82AEAEC1-D6C9-B36C-B7FC-890AFA23A3A5}"/>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23821" y="5521012"/>
            <a:ext cx="1222425" cy="1096206"/>
          </a:xfrm>
          <a:prstGeom prst="rect">
            <a:avLst/>
          </a:prstGeom>
        </p:spPr>
      </p:pic>
      <p:pic>
        <p:nvPicPr>
          <p:cNvPr id="11" name="Picture 10">
            <a:extLst>
              <a:ext uri="{FF2B5EF4-FFF2-40B4-BE49-F238E27FC236}">
                <a16:creationId xmlns:a16="http://schemas.microsoft.com/office/drawing/2014/main" id="{49A3F6C9-DA09-5F25-6110-F7897C2221F7}"/>
              </a:ext>
            </a:extLst>
          </p:cNvPr>
          <p:cNvPicPr>
            <a:picLocks noChangeAspect="1"/>
          </p:cNvPicPr>
          <p:nvPr/>
        </p:nvPicPr>
        <p:blipFill>
          <a:blip r:embed="rId3"/>
          <a:stretch>
            <a:fillRect/>
          </a:stretch>
        </p:blipFill>
        <p:spPr>
          <a:xfrm>
            <a:off x="-108036" y="0"/>
            <a:ext cx="9533101" cy="1610200"/>
          </a:xfrm>
          <a:prstGeom prst="rect">
            <a:avLst/>
          </a:prstGeom>
        </p:spPr>
      </p:pic>
      <p:sp>
        <p:nvSpPr>
          <p:cNvPr id="12" name="TextBox 11">
            <a:extLst>
              <a:ext uri="{FF2B5EF4-FFF2-40B4-BE49-F238E27FC236}">
                <a16:creationId xmlns:a16="http://schemas.microsoft.com/office/drawing/2014/main" id="{DF4A29ED-C9B6-0CE0-B7DD-9BB29064DCB6}"/>
              </a:ext>
            </a:extLst>
          </p:cNvPr>
          <p:cNvSpPr txBox="1"/>
          <p:nvPr/>
        </p:nvSpPr>
        <p:spPr>
          <a:xfrm>
            <a:off x="-90281" y="390107"/>
            <a:ext cx="2303259"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W11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E37338C9-B462-8C66-0F34-5C788ACE927A}"/>
              </a:ext>
            </a:extLst>
          </p:cNvPr>
          <p:cNvSpPr txBox="1"/>
          <p:nvPr/>
        </p:nvSpPr>
        <p:spPr>
          <a:xfrm>
            <a:off x="2663456" y="398481"/>
            <a:ext cx="4139275" cy="954107"/>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Developing a Personal </a:t>
            </a:r>
          </a:p>
          <a:p>
            <a:r>
              <a:rPr lang="en-US" sz="2800" b="1" dirty="0">
                <a:solidFill>
                  <a:schemeClr val="bg1"/>
                </a:solidFill>
                <a:latin typeface="Tajawal Medium" panose="00000600000000000000" pitchFamily="2" charset="-78"/>
                <a:cs typeface="Tajawal Medium" panose="00000600000000000000" pitchFamily="2" charset="-78"/>
              </a:rPr>
              <a:t>Leadership Philosophy</a:t>
            </a:r>
          </a:p>
        </p:txBody>
      </p:sp>
      <p:sp>
        <p:nvSpPr>
          <p:cNvPr id="14" name="object 6">
            <a:extLst>
              <a:ext uri="{FF2B5EF4-FFF2-40B4-BE49-F238E27FC236}">
                <a16:creationId xmlns:a16="http://schemas.microsoft.com/office/drawing/2014/main" id="{CEC6D68E-BFFD-9B2A-79E2-745EDAF1BBAD}"/>
              </a:ext>
            </a:extLst>
          </p:cNvPr>
          <p:cNvSpPr txBox="1">
            <a:spLocks noGrp="1"/>
          </p:cNvSpPr>
          <p:nvPr>
            <p:ph type="ftr" sz="quarter" idx="5"/>
          </p:nvPr>
        </p:nvSpPr>
        <p:spPr>
          <a:xfrm>
            <a:off x="2663456" y="6564735"/>
            <a:ext cx="5328024" cy="104965"/>
          </a:xfrm>
          <a:prstGeom prst="rect">
            <a:avLst/>
          </a:prstGeom>
        </p:spPr>
        <p:txBody>
          <a:bodyPr vert="horz" wrap="square" lIns="0" tIns="866" rIns="0" bIns="0" rtlCol="0">
            <a:spAutoFit/>
          </a:bodyPr>
          <a:lstStyle/>
          <a:p>
            <a:pPr marL="8659">
              <a:lnSpc>
                <a:spcPct val="100000"/>
              </a:lnSpc>
              <a:spcBef>
                <a:spcPts val="7"/>
              </a:spcBef>
            </a:pPr>
            <a:r>
              <a:rPr spc="-3" dirty="0"/>
              <a:t>Adapted</a:t>
            </a:r>
            <a:r>
              <a:rPr spc="3" dirty="0"/>
              <a:t> </a:t>
            </a:r>
            <a:r>
              <a:rPr spc="-3" dirty="0"/>
              <a:t>from</a:t>
            </a:r>
            <a:r>
              <a:rPr spc="7" dirty="0"/>
              <a:t> </a:t>
            </a:r>
            <a:r>
              <a:rPr spc="-3" dirty="0"/>
              <a:t>Leadership</a:t>
            </a:r>
            <a:r>
              <a:rPr dirty="0"/>
              <a:t> </a:t>
            </a:r>
            <a:r>
              <a:rPr spc="-3" dirty="0"/>
              <a:t>Paradigms,</a:t>
            </a:r>
            <a:r>
              <a:rPr spc="3" dirty="0"/>
              <a:t> </a:t>
            </a:r>
            <a:r>
              <a:rPr spc="-3" dirty="0"/>
              <a:t>Inc.</a:t>
            </a:r>
            <a:r>
              <a:rPr spc="17" dirty="0"/>
              <a:t> </a:t>
            </a:r>
            <a:r>
              <a:rPr spc="-3" dirty="0"/>
              <a:t>by</a:t>
            </a:r>
            <a:r>
              <a:rPr dirty="0"/>
              <a:t> </a:t>
            </a:r>
            <a:r>
              <a:rPr spc="-3" dirty="0"/>
              <a:t>M.</a:t>
            </a:r>
            <a:r>
              <a:rPr spc="3" dirty="0"/>
              <a:t> </a:t>
            </a:r>
            <a:r>
              <a:rPr spc="-3" dirty="0"/>
              <a:t>Matthews,</a:t>
            </a:r>
            <a:r>
              <a:rPr spc="3" dirty="0"/>
              <a:t> </a:t>
            </a:r>
            <a:r>
              <a:rPr spc="-7" dirty="0"/>
              <a:t>PhD</a:t>
            </a:r>
          </a:p>
        </p:txBody>
      </p:sp>
    </p:spTree>
    <p:extLst>
      <p:ext uri="{BB962C8B-B14F-4D97-AF65-F5344CB8AC3E}">
        <p14:creationId xmlns:p14="http://schemas.microsoft.com/office/powerpoint/2010/main" val="193734589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82AEAEC1-D6C9-B36C-B7FC-890AFA23A3A5}"/>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23821" y="5521012"/>
            <a:ext cx="1222425" cy="1096206"/>
          </a:xfrm>
          <a:prstGeom prst="rect">
            <a:avLst/>
          </a:prstGeom>
        </p:spPr>
      </p:pic>
      <p:pic>
        <p:nvPicPr>
          <p:cNvPr id="11" name="Picture 10">
            <a:extLst>
              <a:ext uri="{FF2B5EF4-FFF2-40B4-BE49-F238E27FC236}">
                <a16:creationId xmlns:a16="http://schemas.microsoft.com/office/drawing/2014/main" id="{49A3F6C9-DA09-5F25-6110-F7897C2221F7}"/>
              </a:ext>
            </a:extLst>
          </p:cNvPr>
          <p:cNvPicPr>
            <a:picLocks noChangeAspect="1"/>
          </p:cNvPicPr>
          <p:nvPr/>
        </p:nvPicPr>
        <p:blipFill>
          <a:blip r:embed="rId3"/>
          <a:stretch>
            <a:fillRect/>
          </a:stretch>
        </p:blipFill>
        <p:spPr>
          <a:xfrm>
            <a:off x="-108036" y="0"/>
            <a:ext cx="9533101" cy="1610200"/>
          </a:xfrm>
          <a:prstGeom prst="rect">
            <a:avLst/>
          </a:prstGeom>
        </p:spPr>
      </p:pic>
      <p:sp>
        <p:nvSpPr>
          <p:cNvPr id="12" name="TextBox 11">
            <a:extLst>
              <a:ext uri="{FF2B5EF4-FFF2-40B4-BE49-F238E27FC236}">
                <a16:creationId xmlns:a16="http://schemas.microsoft.com/office/drawing/2014/main" id="{DF4A29ED-C9B6-0CE0-B7DD-9BB29064DCB6}"/>
              </a:ext>
            </a:extLst>
          </p:cNvPr>
          <p:cNvSpPr txBox="1"/>
          <p:nvPr/>
        </p:nvSpPr>
        <p:spPr>
          <a:xfrm>
            <a:off x="-90281" y="390107"/>
            <a:ext cx="2303259"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W11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E37338C9-B462-8C66-0F34-5C788ACE927A}"/>
              </a:ext>
            </a:extLst>
          </p:cNvPr>
          <p:cNvSpPr txBox="1"/>
          <p:nvPr/>
        </p:nvSpPr>
        <p:spPr>
          <a:xfrm>
            <a:off x="2663456" y="398481"/>
            <a:ext cx="4139275" cy="954107"/>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Developing a Personal </a:t>
            </a:r>
          </a:p>
          <a:p>
            <a:r>
              <a:rPr lang="en-US" sz="2800" b="1" dirty="0">
                <a:solidFill>
                  <a:schemeClr val="bg1"/>
                </a:solidFill>
                <a:latin typeface="Tajawal Medium" panose="00000600000000000000" pitchFamily="2" charset="-78"/>
                <a:cs typeface="Tajawal Medium" panose="00000600000000000000" pitchFamily="2" charset="-78"/>
              </a:rPr>
              <a:t>Leadership Philosophy</a:t>
            </a:r>
          </a:p>
        </p:txBody>
      </p:sp>
      <p:graphicFrame>
        <p:nvGraphicFramePr>
          <p:cNvPr id="3" name="object 3">
            <a:extLst>
              <a:ext uri="{FF2B5EF4-FFF2-40B4-BE49-F238E27FC236}">
                <a16:creationId xmlns:a16="http://schemas.microsoft.com/office/drawing/2014/main" id="{9EA8A9E6-EDD2-4C95-4943-1C379B112967}"/>
              </a:ext>
            </a:extLst>
          </p:cNvPr>
          <p:cNvGraphicFramePr>
            <a:graphicFrameLocks noGrp="1"/>
          </p:cNvGraphicFramePr>
          <p:nvPr/>
        </p:nvGraphicFramePr>
        <p:xfrm>
          <a:off x="1846246" y="1610200"/>
          <a:ext cx="10219083" cy="4298679"/>
        </p:xfrm>
        <a:graphic>
          <a:graphicData uri="http://schemas.openxmlformats.org/drawingml/2006/table">
            <a:tbl>
              <a:tblPr firstRow="1" bandRow="1">
                <a:tableStyleId>{BDBED569-4797-4DF1-A0F4-6AAB3CD982D8}</a:tableStyleId>
              </a:tblPr>
              <a:tblGrid>
                <a:gridCol w="1917980">
                  <a:extLst>
                    <a:ext uri="{9D8B030D-6E8A-4147-A177-3AD203B41FA5}">
                      <a16:colId xmlns:a16="http://schemas.microsoft.com/office/drawing/2014/main" val="20000"/>
                    </a:ext>
                  </a:extLst>
                </a:gridCol>
                <a:gridCol w="2327656">
                  <a:extLst>
                    <a:ext uri="{9D8B030D-6E8A-4147-A177-3AD203B41FA5}">
                      <a16:colId xmlns:a16="http://schemas.microsoft.com/office/drawing/2014/main" val="20001"/>
                    </a:ext>
                  </a:extLst>
                </a:gridCol>
                <a:gridCol w="3115495">
                  <a:extLst>
                    <a:ext uri="{9D8B030D-6E8A-4147-A177-3AD203B41FA5}">
                      <a16:colId xmlns:a16="http://schemas.microsoft.com/office/drawing/2014/main" val="20002"/>
                    </a:ext>
                  </a:extLst>
                </a:gridCol>
                <a:gridCol w="2857952">
                  <a:extLst>
                    <a:ext uri="{9D8B030D-6E8A-4147-A177-3AD203B41FA5}">
                      <a16:colId xmlns:a16="http://schemas.microsoft.com/office/drawing/2014/main" val="20003"/>
                    </a:ext>
                  </a:extLst>
                </a:gridCol>
              </a:tblGrid>
              <a:tr h="476212">
                <a:tc>
                  <a:txBody>
                    <a:bodyPr/>
                    <a:lstStyle/>
                    <a:p>
                      <a:pPr marL="31750">
                        <a:lnSpc>
                          <a:spcPct val="100000"/>
                        </a:lnSpc>
                      </a:pPr>
                      <a:r>
                        <a:rPr sz="2000" b="1" spc="-5" dirty="0"/>
                        <a:t>Achievement</a:t>
                      </a:r>
                      <a:endParaRPr sz="2000" b="1" dirty="0">
                        <a:latin typeface="Franklin Gothic Book"/>
                        <a:cs typeface="Franklin Gothic Book"/>
                      </a:endParaRPr>
                    </a:p>
                  </a:txBody>
                  <a:tcPr marL="0" marR="0" marT="0" marB="0"/>
                </a:tc>
                <a:tc>
                  <a:txBody>
                    <a:bodyPr/>
                    <a:lstStyle/>
                    <a:p>
                      <a:pPr marL="282575">
                        <a:lnSpc>
                          <a:spcPct val="100000"/>
                        </a:lnSpc>
                      </a:pPr>
                      <a:r>
                        <a:rPr sz="2000" b="1" spc="-5" dirty="0"/>
                        <a:t>Balance</a:t>
                      </a:r>
                      <a:endParaRPr sz="2000" b="1" dirty="0">
                        <a:latin typeface="Franklin Gothic Book"/>
                        <a:cs typeface="Franklin Gothic Book"/>
                      </a:endParaRPr>
                    </a:p>
                  </a:txBody>
                  <a:tcPr marL="0" marR="0" marT="0" marB="0"/>
                </a:tc>
                <a:tc>
                  <a:txBody>
                    <a:bodyPr/>
                    <a:lstStyle/>
                    <a:p>
                      <a:pPr marL="294005">
                        <a:lnSpc>
                          <a:spcPct val="100000"/>
                        </a:lnSpc>
                      </a:pPr>
                      <a:r>
                        <a:rPr sz="2000" b="1" spc="-5" dirty="0"/>
                        <a:t>Creativity</a:t>
                      </a:r>
                      <a:endParaRPr sz="2000" b="1">
                        <a:latin typeface="Franklin Gothic Book"/>
                        <a:cs typeface="Franklin Gothic Book"/>
                      </a:endParaRPr>
                    </a:p>
                  </a:txBody>
                  <a:tcPr marL="0" marR="0" marT="0" marB="0"/>
                </a:tc>
                <a:tc>
                  <a:txBody>
                    <a:bodyPr/>
                    <a:lstStyle/>
                    <a:p>
                      <a:pPr marL="302895">
                        <a:lnSpc>
                          <a:spcPct val="100000"/>
                        </a:lnSpc>
                      </a:pPr>
                      <a:r>
                        <a:rPr sz="2000" b="1" spc="-5" dirty="0"/>
                        <a:t>Integrity</a:t>
                      </a:r>
                      <a:endParaRPr sz="2000" b="1">
                        <a:latin typeface="Franklin Gothic Book"/>
                        <a:cs typeface="Franklin Gothic Book"/>
                      </a:endParaRPr>
                    </a:p>
                  </a:txBody>
                  <a:tcPr marL="0" marR="0" marT="0" marB="0"/>
                </a:tc>
                <a:extLst>
                  <a:ext uri="{0D108BD9-81ED-4DB2-BD59-A6C34878D82A}">
                    <a16:rowId xmlns:a16="http://schemas.microsoft.com/office/drawing/2014/main" val="10000"/>
                  </a:ext>
                </a:extLst>
              </a:tr>
              <a:tr h="486888">
                <a:tc>
                  <a:txBody>
                    <a:bodyPr/>
                    <a:lstStyle/>
                    <a:p>
                      <a:pPr marL="31750">
                        <a:lnSpc>
                          <a:spcPct val="100000"/>
                        </a:lnSpc>
                      </a:pPr>
                      <a:r>
                        <a:rPr sz="2000" b="1" spc="-5" dirty="0"/>
                        <a:t>Activity</a:t>
                      </a:r>
                      <a:endParaRPr sz="2000" b="1">
                        <a:latin typeface="Franklin Gothic Book"/>
                        <a:cs typeface="Franklin Gothic Book"/>
                      </a:endParaRPr>
                    </a:p>
                  </a:txBody>
                  <a:tcPr marL="0" marR="0" marT="0" marB="0"/>
                </a:tc>
                <a:tc>
                  <a:txBody>
                    <a:bodyPr/>
                    <a:lstStyle/>
                    <a:p>
                      <a:pPr marL="282575">
                        <a:lnSpc>
                          <a:spcPct val="100000"/>
                        </a:lnSpc>
                      </a:pPr>
                      <a:r>
                        <a:rPr sz="2000" b="1" spc="-5" dirty="0"/>
                        <a:t>Challenge</a:t>
                      </a:r>
                      <a:endParaRPr sz="2000" b="1" dirty="0">
                        <a:latin typeface="Franklin Gothic Book"/>
                        <a:cs typeface="Franklin Gothic Book"/>
                      </a:endParaRPr>
                    </a:p>
                  </a:txBody>
                  <a:tcPr marL="0" marR="0" marT="0" marB="0"/>
                </a:tc>
                <a:tc>
                  <a:txBody>
                    <a:bodyPr/>
                    <a:lstStyle/>
                    <a:p>
                      <a:pPr marL="294005">
                        <a:lnSpc>
                          <a:spcPct val="100000"/>
                        </a:lnSpc>
                      </a:pPr>
                      <a:r>
                        <a:rPr sz="2000" b="1" spc="-5" dirty="0"/>
                        <a:t>Diverse</a:t>
                      </a:r>
                      <a:r>
                        <a:rPr sz="2000" b="1" spc="-25" dirty="0"/>
                        <a:t> </a:t>
                      </a:r>
                      <a:r>
                        <a:rPr sz="2000" b="1" spc="-5" dirty="0"/>
                        <a:t>perspectives</a:t>
                      </a:r>
                      <a:endParaRPr sz="2000" b="1" dirty="0">
                        <a:latin typeface="Franklin Gothic Book"/>
                        <a:cs typeface="Franklin Gothic Book"/>
                      </a:endParaRPr>
                    </a:p>
                  </a:txBody>
                  <a:tcPr marL="0" marR="0" marT="0" marB="0"/>
                </a:tc>
                <a:tc>
                  <a:txBody>
                    <a:bodyPr/>
                    <a:lstStyle/>
                    <a:p>
                      <a:pPr marL="302895">
                        <a:lnSpc>
                          <a:spcPct val="100000"/>
                        </a:lnSpc>
                      </a:pPr>
                      <a:r>
                        <a:rPr sz="2000" b="1" spc="-5" dirty="0"/>
                        <a:t>Justice</a:t>
                      </a:r>
                      <a:endParaRPr sz="2000" b="1" dirty="0">
                        <a:latin typeface="Franklin Gothic Book"/>
                        <a:cs typeface="Franklin Gothic Book"/>
                      </a:endParaRPr>
                    </a:p>
                  </a:txBody>
                  <a:tcPr marL="0" marR="0" marT="0" marB="0"/>
                </a:tc>
                <a:extLst>
                  <a:ext uri="{0D108BD9-81ED-4DB2-BD59-A6C34878D82A}">
                    <a16:rowId xmlns:a16="http://schemas.microsoft.com/office/drawing/2014/main" val="10001"/>
                  </a:ext>
                </a:extLst>
              </a:tr>
              <a:tr h="534390">
                <a:tc>
                  <a:txBody>
                    <a:bodyPr/>
                    <a:lstStyle/>
                    <a:p>
                      <a:pPr marL="31750">
                        <a:lnSpc>
                          <a:spcPct val="100000"/>
                        </a:lnSpc>
                      </a:pPr>
                      <a:r>
                        <a:rPr sz="2000" b="1" spc="-5" dirty="0"/>
                        <a:t>Advancement</a:t>
                      </a:r>
                      <a:endParaRPr sz="2000" b="1">
                        <a:latin typeface="Franklin Gothic Book"/>
                        <a:cs typeface="Franklin Gothic Book"/>
                      </a:endParaRPr>
                    </a:p>
                  </a:txBody>
                  <a:tcPr marL="0" marR="0" marT="0" marB="0"/>
                </a:tc>
                <a:tc>
                  <a:txBody>
                    <a:bodyPr/>
                    <a:lstStyle/>
                    <a:p>
                      <a:pPr marL="282575">
                        <a:lnSpc>
                          <a:spcPct val="100000"/>
                        </a:lnSpc>
                      </a:pPr>
                      <a:r>
                        <a:rPr sz="2000" b="1" dirty="0"/>
                        <a:t>Change</a:t>
                      </a:r>
                      <a:endParaRPr sz="2000" b="1">
                        <a:latin typeface="Franklin Gothic Book"/>
                        <a:cs typeface="Franklin Gothic Book"/>
                      </a:endParaRPr>
                    </a:p>
                  </a:txBody>
                  <a:tcPr marL="0" marR="0" marT="0" marB="0"/>
                </a:tc>
                <a:tc>
                  <a:txBody>
                    <a:bodyPr/>
                    <a:lstStyle/>
                    <a:p>
                      <a:pPr marL="294005">
                        <a:lnSpc>
                          <a:spcPct val="100000"/>
                        </a:lnSpc>
                      </a:pPr>
                      <a:r>
                        <a:rPr sz="2000" b="1" dirty="0"/>
                        <a:t>Duty</a:t>
                      </a:r>
                      <a:endParaRPr sz="2000" b="1">
                        <a:latin typeface="Franklin Gothic Book"/>
                        <a:cs typeface="Franklin Gothic Book"/>
                      </a:endParaRPr>
                    </a:p>
                  </a:txBody>
                  <a:tcPr marL="0" marR="0" marT="0" marB="0"/>
                </a:tc>
                <a:tc>
                  <a:txBody>
                    <a:bodyPr/>
                    <a:lstStyle/>
                    <a:p>
                      <a:pPr marL="302895">
                        <a:lnSpc>
                          <a:spcPct val="100000"/>
                        </a:lnSpc>
                      </a:pPr>
                      <a:r>
                        <a:rPr sz="2000" b="1" dirty="0"/>
                        <a:t>Love</a:t>
                      </a:r>
                      <a:endParaRPr sz="2000" b="1" dirty="0">
                        <a:latin typeface="Franklin Gothic Book"/>
                        <a:cs typeface="Franklin Gothic Book"/>
                      </a:endParaRPr>
                    </a:p>
                  </a:txBody>
                  <a:tcPr marL="0" marR="0" marT="0" marB="0"/>
                </a:tc>
                <a:extLst>
                  <a:ext uri="{0D108BD9-81ED-4DB2-BD59-A6C34878D82A}">
                    <a16:rowId xmlns:a16="http://schemas.microsoft.com/office/drawing/2014/main" val="10002"/>
                  </a:ext>
                </a:extLst>
              </a:tr>
              <a:tr h="498764">
                <a:tc>
                  <a:txBody>
                    <a:bodyPr/>
                    <a:lstStyle/>
                    <a:p>
                      <a:pPr marL="31750">
                        <a:lnSpc>
                          <a:spcPct val="100000"/>
                        </a:lnSpc>
                      </a:pPr>
                      <a:r>
                        <a:rPr sz="2000" b="1" dirty="0"/>
                        <a:t>Adventure</a:t>
                      </a:r>
                      <a:endParaRPr sz="2000" b="1" dirty="0">
                        <a:latin typeface="Franklin Gothic Book"/>
                        <a:cs typeface="Franklin Gothic Book"/>
                      </a:endParaRPr>
                    </a:p>
                  </a:txBody>
                  <a:tcPr marL="0" marR="0" marT="0" marB="0"/>
                </a:tc>
                <a:tc>
                  <a:txBody>
                    <a:bodyPr/>
                    <a:lstStyle/>
                    <a:p>
                      <a:pPr marL="282575">
                        <a:lnSpc>
                          <a:spcPct val="100000"/>
                        </a:lnSpc>
                      </a:pPr>
                      <a:r>
                        <a:rPr sz="2000" b="1" spc="-5" dirty="0"/>
                        <a:t>Collaboration</a:t>
                      </a:r>
                      <a:endParaRPr sz="2000" b="1">
                        <a:latin typeface="Franklin Gothic Book"/>
                        <a:cs typeface="Franklin Gothic Book"/>
                      </a:endParaRPr>
                    </a:p>
                  </a:txBody>
                  <a:tcPr marL="0" marR="0" marT="0" marB="0"/>
                </a:tc>
                <a:tc>
                  <a:txBody>
                    <a:bodyPr/>
                    <a:lstStyle/>
                    <a:p>
                      <a:pPr marL="294005">
                        <a:lnSpc>
                          <a:spcPct val="100000"/>
                        </a:lnSpc>
                      </a:pPr>
                      <a:r>
                        <a:rPr sz="2000" b="1" spc="-5" dirty="0"/>
                        <a:t>Economic</a:t>
                      </a:r>
                      <a:r>
                        <a:rPr sz="2000" b="1" spc="-20" dirty="0"/>
                        <a:t> </a:t>
                      </a:r>
                      <a:r>
                        <a:rPr sz="2000" b="1" spc="-5" dirty="0"/>
                        <a:t>security</a:t>
                      </a:r>
                      <a:endParaRPr sz="2000" b="1">
                        <a:latin typeface="Franklin Gothic Book"/>
                        <a:cs typeface="Franklin Gothic Book"/>
                      </a:endParaRPr>
                    </a:p>
                  </a:txBody>
                  <a:tcPr marL="0" marR="0" marT="0" marB="0"/>
                </a:tc>
                <a:tc>
                  <a:txBody>
                    <a:bodyPr/>
                    <a:lstStyle/>
                    <a:p>
                      <a:pPr marL="302895">
                        <a:lnSpc>
                          <a:spcPct val="100000"/>
                        </a:lnSpc>
                      </a:pPr>
                      <a:r>
                        <a:rPr sz="2000" b="1" dirty="0"/>
                        <a:t>Loyalty</a:t>
                      </a:r>
                      <a:endParaRPr sz="2000" b="1">
                        <a:latin typeface="Franklin Gothic Book"/>
                        <a:cs typeface="Franklin Gothic Book"/>
                      </a:endParaRPr>
                    </a:p>
                  </a:txBody>
                  <a:tcPr marL="0" marR="0" marT="0" marB="0"/>
                </a:tc>
                <a:extLst>
                  <a:ext uri="{0D108BD9-81ED-4DB2-BD59-A6C34878D82A}">
                    <a16:rowId xmlns:a16="http://schemas.microsoft.com/office/drawing/2014/main" val="10003"/>
                  </a:ext>
                </a:extLst>
              </a:tr>
              <a:tr h="629392">
                <a:tc>
                  <a:txBody>
                    <a:bodyPr/>
                    <a:lstStyle/>
                    <a:p>
                      <a:pPr marL="31750">
                        <a:lnSpc>
                          <a:spcPct val="100000"/>
                        </a:lnSpc>
                      </a:pPr>
                      <a:r>
                        <a:rPr sz="2000" b="1" spc="-5" dirty="0"/>
                        <a:t>Affiliation</a:t>
                      </a:r>
                      <a:endParaRPr sz="2000" b="1" dirty="0">
                        <a:latin typeface="Franklin Gothic Book"/>
                        <a:cs typeface="Franklin Gothic Book"/>
                      </a:endParaRPr>
                    </a:p>
                  </a:txBody>
                  <a:tcPr marL="0" marR="0" marT="0" marB="0"/>
                </a:tc>
                <a:tc>
                  <a:txBody>
                    <a:bodyPr/>
                    <a:lstStyle/>
                    <a:p>
                      <a:pPr marL="282575">
                        <a:lnSpc>
                          <a:spcPct val="100000"/>
                        </a:lnSpc>
                      </a:pPr>
                      <a:r>
                        <a:rPr sz="2000" b="1" spc="-5" dirty="0"/>
                        <a:t>Community</a:t>
                      </a:r>
                      <a:endParaRPr sz="2000" b="1">
                        <a:latin typeface="Franklin Gothic Book"/>
                        <a:cs typeface="Franklin Gothic Book"/>
                      </a:endParaRPr>
                    </a:p>
                  </a:txBody>
                  <a:tcPr marL="0" marR="0" marT="0" marB="0"/>
                </a:tc>
                <a:tc>
                  <a:txBody>
                    <a:bodyPr/>
                    <a:lstStyle/>
                    <a:p>
                      <a:pPr marL="294005">
                        <a:lnSpc>
                          <a:spcPct val="100000"/>
                        </a:lnSpc>
                      </a:pPr>
                      <a:r>
                        <a:rPr sz="2000" b="1" spc="-5" dirty="0"/>
                        <a:t>Friendship</a:t>
                      </a:r>
                      <a:endParaRPr sz="2000" b="1" dirty="0">
                        <a:latin typeface="Franklin Gothic Book"/>
                        <a:cs typeface="Franklin Gothic Book"/>
                      </a:endParaRPr>
                    </a:p>
                  </a:txBody>
                  <a:tcPr marL="0" marR="0" marT="0" marB="0"/>
                </a:tc>
                <a:tc>
                  <a:txBody>
                    <a:bodyPr/>
                    <a:lstStyle/>
                    <a:p>
                      <a:pPr marL="302895">
                        <a:lnSpc>
                          <a:spcPct val="100000"/>
                        </a:lnSpc>
                      </a:pPr>
                      <a:r>
                        <a:rPr sz="2000" b="1" dirty="0"/>
                        <a:t>Personal</a:t>
                      </a:r>
                      <a:r>
                        <a:rPr sz="2000" b="1" spc="-45" dirty="0"/>
                        <a:t> </a:t>
                      </a:r>
                      <a:r>
                        <a:rPr sz="2000" b="1" spc="-5" dirty="0"/>
                        <a:t>Development</a:t>
                      </a:r>
                      <a:endParaRPr sz="2000" b="1" dirty="0">
                        <a:latin typeface="Franklin Gothic Book"/>
                        <a:cs typeface="Franklin Gothic Book"/>
                      </a:endParaRPr>
                    </a:p>
                  </a:txBody>
                  <a:tcPr marL="0" marR="0" marT="0" marB="0"/>
                </a:tc>
                <a:extLst>
                  <a:ext uri="{0D108BD9-81ED-4DB2-BD59-A6C34878D82A}">
                    <a16:rowId xmlns:a16="http://schemas.microsoft.com/office/drawing/2014/main" val="10004"/>
                  </a:ext>
                </a:extLst>
              </a:tr>
              <a:tr h="510639">
                <a:tc>
                  <a:txBody>
                    <a:bodyPr/>
                    <a:lstStyle/>
                    <a:p>
                      <a:pPr marL="31750">
                        <a:lnSpc>
                          <a:spcPct val="100000"/>
                        </a:lnSpc>
                      </a:pPr>
                      <a:r>
                        <a:rPr sz="2000" b="1" spc="-5" dirty="0"/>
                        <a:t>Affluence</a:t>
                      </a:r>
                      <a:endParaRPr sz="2000" b="1">
                        <a:latin typeface="Franklin Gothic Book"/>
                        <a:cs typeface="Franklin Gothic Book"/>
                      </a:endParaRPr>
                    </a:p>
                  </a:txBody>
                  <a:tcPr marL="0" marR="0" marT="0" marB="0"/>
                </a:tc>
                <a:tc>
                  <a:txBody>
                    <a:bodyPr/>
                    <a:lstStyle/>
                    <a:p>
                      <a:pPr marL="282575">
                        <a:lnSpc>
                          <a:spcPct val="100000"/>
                        </a:lnSpc>
                      </a:pPr>
                      <a:r>
                        <a:rPr sz="2000" b="1" spc="-5" dirty="0"/>
                        <a:t>Competency</a:t>
                      </a:r>
                      <a:endParaRPr sz="2000" b="1">
                        <a:latin typeface="Franklin Gothic Book"/>
                        <a:cs typeface="Franklin Gothic Book"/>
                      </a:endParaRPr>
                    </a:p>
                  </a:txBody>
                  <a:tcPr marL="0" marR="0" marT="0" marB="0"/>
                </a:tc>
                <a:tc>
                  <a:txBody>
                    <a:bodyPr/>
                    <a:lstStyle/>
                    <a:p>
                      <a:pPr marL="294005">
                        <a:lnSpc>
                          <a:spcPct val="100000"/>
                        </a:lnSpc>
                      </a:pPr>
                      <a:r>
                        <a:rPr sz="2000" b="1" dirty="0"/>
                        <a:t>Health</a:t>
                      </a:r>
                      <a:endParaRPr sz="2000" b="1">
                        <a:latin typeface="Franklin Gothic Book"/>
                        <a:cs typeface="Franklin Gothic Book"/>
                      </a:endParaRPr>
                    </a:p>
                  </a:txBody>
                  <a:tcPr marL="0" marR="0" marT="0" marB="0"/>
                </a:tc>
                <a:tc>
                  <a:txBody>
                    <a:bodyPr/>
                    <a:lstStyle/>
                    <a:p>
                      <a:pPr marL="302895">
                        <a:lnSpc>
                          <a:spcPct val="100000"/>
                        </a:lnSpc>
                      </a:pPr>
                      <a:r>
                        <a:rPr sz="2000" b="1" spc="-5" dirty="0"/>
                        <a:t>Recognition</a:t>
                      </a:r>
                      <a:endParaRPr sz="2000" b="1" dirty="0">
                        <a:latin typeface="Franklin Gothic Book"/>
                        <a:cs typeface="Franklin Gothic Book"/>
                      </a:endParaRPr>
                    </a:p>
                  </a:txBody>
                  <a:tcPr marL="0" marR="0" marT="0" marB="0"/>
                </a:tc>
                <a:extLst>
                  <a:ext uri="{0D108BD9-81ED-4DB2-BD59-A6C34878D82A}">
                    <a16:rowId xmlns:a16="http://schemas.microsoft.com/office/drawing/2014/main" val="10005"/>
                  </a:ext>
                </a:extLst>
              </a:tr>
              <a:tr h="653143">
                <a:tc>
                  <a:txBody>
                    <a:bodyPr/>
                    <a:lstStyle/>
                    <a:p>
                      <a:pPr marL="31750">
                        <a:lnSpc>
                          <a:spcPct val="100000"/>
                        </a:lnSpc>
                      </a:pPr>
                      <a:r>
                        <a:rPr sz="2000" b="1" spc="-5" dirty="0"/>
                        <a:t>Authority</a:t>
                      </a:r>
                      <a:endParaRPr sz="2000" b="1">
                        <a:latin typeface="Franklin Gothic Book"/>
                        <a:cs typeface="Franklin Gothic Book"/>
                      </a:endParaRPr>
                    </a:p>
                  </a:txBody>
                  <a:tcPr marL="0" marR="0" marT="0" marB="0"/>
                </a:tc>
                <a:tc>
                  <a:txBody>
                    <a:bodyPr/>
                    <a:lstStyle/>
                    <a:p>
                      <a:pPr marL="282575">
                        <a:lnSpc>
                          <a:spcPct val="100000"/>
                        </a:lnSpc>
                      </a:pPr>
                      <a:r>
                        <a:rPr sz="2000" b="1" spc="-5" dirty="0"/>
                        <a:t>Competition</a:t>
                      </a:r>
                      <a:endParaRPr sz="2000" b="1" dirty="0">
                        <a:latin typeface="Franklin Gothic Book"/>
                        <a:cs typeface="Franklin Gothic Book"/>
                      </a:endParaRPr>
                    </a:p>
                  </a:txBody>
                  <a:tcPr marL="0" marR="0" marT="0" marB="0"/>
                </a:tc>
                <a:tc>
                  <a:txBody>
                    <a:bodyPr/>
                    <a:lstStyle/>
                    <a:p>
                      <a:pPr marL="294005">
                        <a:lnSpc>
                          <a:spcPct val="100000"/>
                        </a:lnSpc>
                      </a:pPr>
                      <a:r>
                        <a:rPr sz="2000" b="1" dirty="0"/>
                        <a:t>Humor</a:t>
                      </a:r>
                      <a:endParaRPr sz="2000" b="1">
                        <a:latin typeface="Franklin Gothic Book"/>
                        <a:cs typeface="Franklin Gothic Book"/>
                      </a:endParaRPr>
                    </a:p>
                  </a:txBody>
                  <a:tcPr marL="0" marR="0" marT="0" marB="0"/>
                </a:tc>
                <a:tc>
                  <a:txBody>
                    <a:bodyPr/>
                    <a:lstStyle/>
                    <a:p>
                      <a:pPr marL="302895">
                        <a:lnSpc>
                          <a:spcPct val="100000"/>
                        </a:lnSpc>
                      </a:pPr>
                      <a:r>
                        <a:rPr sz="2000" b="1" spc="-5" dirty="0"/>
                        <a:t>Self-respect</a:t>
                      </a:r>
                      <a:endParaRPr sz="2000" b="1" dirty="0">
                        <a:latin typeface="Franklin Gothic Book"/>
                        <a:cs typeface="Franklin Gothic Book"/>
                      </a:endParaRPr>
                    </a:p>
                  </a:txBody>
                  <a:tcPr marL="0" marR="0" marT="0" marB="0"/>
                </a:tc>
                <a:extLst>
                  <a:ext uri="{0D108BD9-81ED-4DB2-BD59-A6C34878D82A}">
                    <a16:rowId xmlns:a16="http://schemas.microsoft.com/office/drawing/2014/main" val="10006"/>
                  </a:ext>
                </a:extLst>
              </a:tr>
              <a:tr h="509251">
                <a:tc>
                  <a:txBody>
                    <a:bodyPr/>
                    <a:lstStyle/>
                    <a:p>
                      <a:pPr marL="31750">
                        <a:lnSpc>
                          <a:spcPct val="100000"/>
                        </a:lnSpc>
                      </a:pPr>
                      <a:r>
                        <a:rPr sz="2000" b="1" dirty="0"/>
                        <a:t>Autonomy</a:t>
                      </a:r>
                      <a:endParaRPr sz="2000" b="1">
                        <a:latin typeface="Franklin Gothic Book"/>
                        <a:cs typeface="Franklin Gothic Book"/>
                      </a:endParaRPr>
                    </a:p>
                  </a:txBody>
                  <a:tcPr marL="0" marR="0" marT="0" marB="0"/>
                </a:tc>
                <a:tc>
                  <a:txBody>
                    <a:bodyPr/>
                    <a:lstStyle/>
                    <a:p>
                      <a:pPr marL="282575">
                        <a:lnSpc>
                          <a:spcPct val="100000"/>
                        </a:lnSpc>
                      </a:pPr>
                      <a:r>
                        <a:rPr sz="2000" b="1" spc="-5" dirty="0"/>
                        <a:t>Courage</a:t>
                      </a:r>
                      <a:endParaRPr sz="2000" b="1">
                        <a:latin typeface="Franklin Gothic Book"/>
                        <a:cs typeface="Franklin Gothic Book"/>
                      </a:endParaRPr>
                    </a:p>
                  </a:txBody>
                  <a:tcPr marL="0" marR="0" marT="0" marB="0"/>
                </a:tc>
                <a:tc>
                  <a:txBody>
                    <a:bodyPr/>
                    <a:lstStyle/>
                    <a:p>
                      <a:pPr marL="294005">
                        <a:lnSpc>
                          <a:spcPct val="100000"/>
                        </a:lnSpc>
                      </a:pPr>
                      <a:r>
                        <a:rPr sz="2000" b="1" dirty="0"/>
                        <a:t>Harmony</a:t>
                      </a:r>
                      <a:endParaRPr sz="2000" b="1">
                        <a:latin typeface="Franklin Gothic Book"/>
                        <a:cs typeface="Franklin Gothic Book"/>
                      </a:endParaRPr>
                    </a:p>
                  </a:txBody>
                  <a:tcPr marL="0" marR="0" marT="0" marB="0"/>
                </a:tc>
                <a:tc>
                  <a:txBody>
                    <a:bodyPr/>
                    <a:lstStyle/>
                    <a:p>
                      <a:pPr marL="302895">
                        <a:lnSpc>
                          <a:spcPct val="100000"/>
                        </a:lnSpc>
                      </a:pPr>
                      <a:r>
                        <a:rPr sz="2000" b="1" spc="-5" dirty="0"/>
                        <a:t>Wisdom</a:t>
                      </a:r>
                      <a:endParaRPr sz="2000" b="1" dirty="0">
                        <a:latin typeface="Franklin Gothic Book"/>
                        <a:cs typeface="Franklin Gothic Book"/>
                      </a:endParaRPr>
                    </a:p>
                  </a:txBody>
                  <a:tcPr marL="0" marR="0" marT="0" marB="0"/>
                </a:tc>
                <a:extLst>
                  <a:ext uri="{0D108BD9-81ED-4DB2-BD59-A6C34878D82A}">
                    <a16:rowId xmlns:a16="http://schemas.microsoft.com/office/drawing/2014/main" val="10007"/>
                  </a:ext>
                </a:extLst>
              </a:tr>
            </a:tbl>
          </a:graphicData>
        </a:graphic>
      </p:graphicFrame>
      <p:sp>
        <p:nvSpPr>
          <p:cNvPr id="4" name="object 6">
            <a:extLst>
              <a:ext uri="{FF2B5EF4-FFF2-40B4-BE49-F238E27FC236}">
                <a16:creationId xmlns:a16="http://schemas.microsoft.com/office/drawing/2014/main" id="{B30897DA-5825-EB5A-A5ED-4EF9E6C71242}"/>
              </a:ext>
            </a:extLst>
          </p:cNvPr>
          <p:cNvSpPr txBox="1">
            <a:spLocks noGrp="1"/>
          </p:cNvSpPr>
          <p:nvPr>
            <p:ph type="ftr" sz="quarter" idx="5"/>
          </p:nvPr>
        </p:nvSpPr>
        <p:spPr>
          <a:xfrm>
            <a:off x="2663456" y="6564735"/>
            <a:ext cx="5328024" cy="104965"/>
          </a:xfrm>
          <a:prstGeom prst="rect">
            <a:avLst/>
          </a:prstGeom>
        </p:spPr>
        <p:txBody>
          <a:bodyPr vert="horz" wrap="square" lIns="0" tIns="866" rIns="0" bIns="0" rtlCol="0">
            <a:spAutoFit/>
          </a:bodyPr>
          <a:lstStyle/>
          <a:p>
            <a:pPr marL="8659">
              <a:lnSpc>
                <a:spcPct val="100000"/>
              </a:lnSpc>
              <a:spcBef>
                <a:spcPts val="7"/>
              </a:spcBef>
            </a:pPr>
            <a:r>
              <a:rPr spc="-3" dirty="0"/>
              <a:t>Adapted</a:t>
            </a:r>
            <a:r>
              <a:rPr spc="3" dirty="0"/>
              <a:t> </a:t>
            </a:r>
            <a:r>
              <a:rPr spc="-3" dirty="0"/>
              <a:t>from</a:t>
            </a:r>
            <a:r>
              <a:rPr spc="7" dirty="0"/>
              <a:t> </a:t>
            </a:r>
            <a:r>
              <a:rPr spc="-3" dirty="0"/>
              <a:t>Leadership</a:t>
            </a:r>
            <a:r>
              <a:rPr dirty="0"/>
              <a:t> </a:t>
            </a:r>
            <a:r>
              <a:rPr spc="-3" dirty="0"/>
              <a:t>Paradigms,</a:t>
            </a:r>
            <a:r>
              <a:rPr spc="3" dirty="0"/>
              <a:t> </a:t>
            </a:r>
            <a:r>
              <a:rPr spc="-3" dirty="0"/>
              <a:t>Inc.</a:t>
            </a:r>
            <a:r>
              <a:rPr spc="17" dirty="0"/>
              <a:t> </a:t>
            </a:r>
            <a:r>
              <a:rPr spc="-3" dirty="0"/>
              <a:t>by</a:t>
            </a:r>
            <a:r>
              <a:rPr dirty="0"/>
              <a:t> </a:t>
            </a:r>
            <a:r>
              <a:rPr spc="-3" dirty="0"/>
              <a:t>M.</a:t>
            </a:r>
            <a:r>
              <a:rPr spc="3" dirty="0"/>
              <a:t> </a:t>
            </a:r>
            <a:r>
              <a:rPr spc="-3" dirty="0"/>
              <a:t>Matthews,</a:t>
            </a:r>
            <a:r>
              <a:rPr spc="3" dirty="0"/>
              <a:t> </a:t>
            </a:r>
            <a:r>
              <a:rPr spc="-7" dirty="0"/>
              <a:t>PhD</a:t>
            </a:r>
          </a:p>
        </p:txBody>
      </p:sp>
    </p:spTree>
    <p:extLst>
      <p:ext uri="{BB962C8B-B14F-4D97-AF65-F5344CB8AC3E}">
        <p14:creationId xmlns:p14="http://schemas.microsoft.com/office/powerpoint/2010/main" val="347514828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object 6"/>
          <p:cNvSpPr txBox="1">
            <a:spLocks noGrp="1"/>
          </p:cNvSpPr>
          <p:nvPr>
            <p:ph type="ftr" sz="quarter" idx="5"/>
          </p:nvPr>
        </p:nvSpPr>
        <p:spPr>
          <a:xfrm>
            <a:off x="2663456" y="6564735"/>
            <a:ext cx="5328024" cy="104965"/>
          </a:xfrm>
          <a:prstGeom prst="rect">
            <a:avLst/>
          </a:prstGeom>
        </p:spPr>
        <p:txBody>
          <a:bodyPr vert="horz" wrap="square" lIns="0" tIns="866" rIns="0" bIns="0" rtlCol="0">
            <a:spAutoFit/>
          </a:bodyPr>
          <a:lstStyle/>
          <a:p>
            <a:pPr marL="8659">
              <a:lnSpc>
                <a:spcPct val="100000"/>
              </a:lnSpc>
              <a:spcBef>
                <a:spcPts val="7"/>
              </a:spcBef>
            </a:pPr>
            <a:r>
              <a:rPr spc="-3" dirty="0"/>
              <a:t>Adapted</a:t>
            </a:r>
            <a:r>
              <a:rPr spc="3" dirty="0"/>
              <a:t> </a:t>
            </a:r>
            <a:r>
              <a:rPr spc="-3" dirty="0"/>
              <a:t>from</a:t>
            </a:r>
            <a:r>
              <a:rPr spc="7" dirty="0"/>
              <a:t> </a:t>
            </a:r>
            <a:r>
              <a:rPr spc="-3" dirty="0"/>
              <a:t>Leadership</a:t>
            </a:r>
            <a:r>
              <a:rPr dirty="0"/>
              <a:t> </a:t>
            </a:r>
            <a:r>
              <a:rPr spc="-3" dirty="0"/>
              <a:t>Paradigms,</a:t>
            </a:r>
            <a:r>
              <a:rPr spc="3" dirty="0"/>
              <a:t> </a:t>
            </a:r>
            <a:r>
              <a:rPr spc="-3" dirty="0"/>
              <a:t>Inc.</a:t>
            </a:r>
            <a:r>
              <a:rPr spc="17" dirty="0"/>
              <a:t> </a:t>
            </a:r>
            <a:r>
              <a:rPr spc="-3" dirty="0"/>
              <a:t>by</a:t>
            </a:r>
            <a:r>
              <a:rPr dirty="0"/>
              <a:t> </a:t>
            </a:r>
            <a:r>
              <a:rPr spc="-3" dirty="0"/>
              <a:t>M.</a:t>
            </a:r>
            <a:r>
              <a:rPr spc="3" dirty="0"/>
              <a:t> </a:t>
            </a:r>
            <a:r>
              <a:rPr spc="-3" dirty="0"/>
              <a:t>Matthews,</a:t>
            </a:r>
            <a:r>
              <a:rPr spc="3" dirty="0"/>
              <a:t> </a:t>
            </a:r>
            <a:r>
              <a:rPr spc="-7" dirty="0"/>
              <a:t>PhD</a:t>
            </a:r>
          </a:p>
        </p:txBody>
      </p:sp>
      <p:pic>
        <p:nvPicPr>
          <p:cNvPr id="10" name="Picture 9">
            <a:extLst>
              <a:ext uri="{FF2B5EF4-FFF2-40B4-BE49-F238E27FC236}">
                <a16:creationId xmlns:a16="http://schemas.microsoft.com/office/drawing/2014/main" id="{82AEAEC1-D6C9-B36C-B7FC-890AFA23A3A5}"/>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23821" y="5521012"/>
            <a:ext cx="1222425" cy="1096206"/>
          </a:xfrm>
          <a:prstGeom prst="rect">
            <a:avLst/>
          </a:prstGeom>
        </p:spPr>
      </p:pic>
      <p:pic>
        <p:nvPicPr>
          <p:cNvPr id="11" name="Picture 10">
            <a:extLst>
              <a:ext uri="{FF2B5EF4-FFF2-40B4-BE49-F238E27FC236}">
                <a16:creationId xmlns:a16="http://schemas.microsoft.com/office/drawing/2014/main" id="{49A3F6C9-DA09-5F25-6110-F7897C2221F7}"/>
              </a:ext>
            </a:extLst>
          </p:cNvPr>
          <p:cNvPicPr>
            <a:picLocks noChangeAspect="1"/>
          </p:cNvPicPr>
          <p:nvPr/>
        </p:nvPicPr>
        <p:blipFill>
          <a:blip r:embed="rId3"/>
          <a:stretch>
            <a:fillRect/>
          </a:stretch>
        </p:blipFill>
        <p:spPr>
          <a:xfrm>
            <a:off x="-108036" y="0"/>
            <a:ext cx="9533101" cy="1610200"/>
          </a:xfrm>
          <a:prstGeom prst="rect">
            <a:avLst/>
          </a:prstGeom>
        </p:spPr>
      </p:pic>
      <p:sp>
        <p:nvSpPr>
          <p:cNvPr id="12" name="TextBox 11">
            <a:extLst>
              <a:ext uri="{FF2B5EF4-FFF2-40B4-BE49-F238E27FC236}">
                <a16:creationId xmlns:a16="http://schemas.microsoft.com/office/drawing/2014/main" id="{DF4A29ED-C9B6-0CE0-B7DD-9BB29064DCB6}"/>
              </a:ext>
            </a:extLst>
          </p:cNvPr>
          <p:cNvSpPr txBox="1"/>
          <p:nvPr/>
        </p:nvSpPr>
        <p:spPr>
          <a:xfrm>
            <a:off x="-90281" y="390107"/>
            <a:ext cx="2303259"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W11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E37338C9-B462-8C66-0F34-5C788ACE927A}"/>
              </a:ext>
            </a:extLst>
          </p:cNvPr>
          <p:cNvSpPr txBox="1"/>
          <p:nvPr/>
        </p:nvSpPr>
        <p:spPr>
          <a:xfrm>
            <a:off x="2663456" y="398481"/>
            <a:ext cx="4139275" cy="954107"/>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Developing a Personal </a:t>
            </a:r>
          </a:p>
          <a:p>
            <a:r>
              <a:rPr lang="en-US" sz="2800" b="1" dirty="0">
                <a:solidFill>
                  <a:schemeClr val="bg1"/>
                </a:solidFill>
                <a:latin typeface="Tajawal Medium" panose="00000600000000000000" pitchFamily="2" charset="-78"/>
                <a:cs typeface="Tajawal Medium" panose="00000600000000000000" pitchFamily="2" charset="-78"/>
              </a:rPr>
              <a:t>Leadership Philosophy</a:t>
            </a:r>
          </a:p>
        </p:txBody>
      </p:sp>
      <p:graphicFrame>
        <p:nvGraphicFramePr>
          <p:cNvPr id="2" name="object 5">
            <a:extLst>
              <a:ext uri="{FF2B5EF4-FFF2-40B4-BE49-F238E27FC236}">
                <a16:creationId xmlns:a16="http://schemas.microsoft.com/office/drawing/2014/main" id="{49E09174-C813-D845-0A20-E29EDDC009EF}"/>
              </a:ext>
            </a:extLst>
          </p:cNvPr>
          <p:cNvGraphicFramePr>
            <a:graphicFrameLocks noGrp="1"/>
          </p:cNvGraphicFramePr>
          <p:nvPr/>
        </p:nvGraphicFramePr>
        <p:xfrm>
          <a:off x="1846246" y="1846069"/>
          <a:ext cx="9993452" cy="4428506"/>
        </p:xfrm>
        <a:graphic>
          <a:graphicData uri="http://schemas.openxmlformats.org/drawingml/2006/table">
            <a:tbl>
              <a:tblPr firstRow="1" bandRow="1">
                <a:tableStyleId>{2D5ABB26-0587-4C30-8999-92F81FD0307C}</a:tableStyleId>
              </a:tblPr>
              <a:tblGrid>
                <a:gridCol w="2662513">
                  <a:extLst>
                    <a:ext uri="{9D8B030D-6E8A-4147-A177-3AD203B41FA5}">
                      <a16:colId xmlns:a16="http://schemas.microsoft.com/office/drawing/2014/main" val="20000"/>
                    </a:ext>
                  </a:extLst>
                </a:gridCol>
                <a:gridCol w="3656445">
                  <a:extLst>
                    <a:ext uri="{9D8B030D-6E8A-4147-A177-3AD203B41FA5}">
                      <a16:colId xmlns:a16="http://schemas.microsoft.com/office/drawing/2014/main" val="20001"/>
                    </a:ext>
                  </a:extLst>
                </a:gridCol>
                <a:gridCol w="3674494">
                  <a:extLst>
                    <a:ext uri="{9D8B030D-6E8A-4147-A177-3AD203B41FA5}">
                      <a16:colId xmlns:a16="http://schemas.microsoft.com/office/drawing/2014/main" val="20002"/>
                    </a:ext>
                  </a:extLst>
                </a:gridCol>
              </a:tblGrid>
              <a:tr h="519086">
                <a:tc>
                  <a:txBody>
                    <a:bodyPr/>
                    <a:lstStyle/>
                    <a:p>
                      <a:pPr marL="68580">
                        <a:lnSpc>
                          <a:spcPct val="100000"/>
                        </a:lnSpc>
                      </a:pPr>
                      <a:r>
                        <a:rPr sz="2200" b="1" dirty="0">
                          <a:latin typeface="Franklin Gothic Book"/>
                          <a:cs typeface="Franklin Gothic Book"/>
                        </a:rPr>
                        <a:t>Your</a:t>
                      </a:r>
                      <a:r>
                        <a:rPr sz="2200" b="1" spc="-40" dirty="0">
                          <a:latin typeface="Franklin Gothic Book"/>
                          <a:cs typeface="Franklin Gothic Book"/>
                        </a:rPr>
                        <a:t> </a:t>
                      </a:r>
                      <a:r>
                        <a:rPr sz="2200" b="1" spc="-5" dirty="0">
                          <a:latin typeface="Franklin Gothic Book"/>
                          <a:cs typeface="Franklin Gothic Book"/>
                        </a:rPr>
                        <a:t>Values</a:t>
                      </a:r>
                      <a:endParaRPr sz="2200" b="1">
                        <a:latin typeface="Franklin Gothic Book"/>
                        <a:cs typeface="Franklin Gothic Book"/>
                      </a:endParaRPr>
                    </a:p>
                  </a:txBody>
                  <a:tcPr marL="0" marR="0" marT="0" marB="0">
                    <a:lnL w="6350">
                      <a:solidFill>
                        <a:srgbClr val="000000"/>
                      </a:solidFill>
                      <a:prstDash val="solid"/>
                    </a:lnL>
                    <a:lnR w="6350">
                      <a:solidFill>
                        <a:srgbClr val="000000"/>
                      </a:solidFill>
                      <a:prstDash val="solid"/>
                    </a:lnR>
                    <a:lnT w="6350">
                      <a:solidFill>
                        <a:srgbClr val="000000"/>
                      </a:solidFill>
                      <a:prstDash val="solid"/>
                    </a:lnT>
                    <a:lnB w="6350">
                      <a:solidFill>
                        <a:srgbClr val="000000"/>
                      </a:solidFill>
                      <a:prstDash val="solid"/>
                    </a:lnB>
                  </a:tcPr>
                </a:tc>
                <a:tc>
                  <a:txBody>
                    <a:bodyPr/>
                    <a:lstStyle/>
                    <a:p>
                      <a:pPr marL="66675">
                        <a:lnSpc>
                          <a:spcPct val="100000"/>
                        </a:lnSpc>
                      </a:pPr>
                      <a:r>
                        <a:rPr sz="2200" b="1" spc="-5" dirty="0">
                          <a:latin typeface="Franklin Gothic Book"/>
                          <a:cs typeface="Franklin Gothic Book"/>
                        </a:rPr>
                        <a:t>Personal</a:t>
                      </a:r>
                      <a:r>
                        <a:rPr sz="2200" b="1" spc="-10" dirty="0">
                          <a:latin typeface="Franklin Gothic Book"/>
                          <a:cs typeface="Franklin Gothic Book"/>
                        </a:rPr>
                        <a:t> </a:t>
                      </a:r>
                      <a:r>
                        <a:rPr sz="2200" b="1" spc="-5" dirty="0">
                          <a:latin typeface="Franklin Gothic Book"/>
                          <a:cs typeface="Franklin Gothic Book"/>
                        </a:rPr>
                        <a:t>definition</a:t>
                      </a:r>
                      <a:r>
                        <a:rPr sz="2200" b="1" spc="5" dirty="0">
                          <a:latin typeface="Franklin Gothic Book"/>
                          <a:cs typeface="Franklin Gothic Book"/>
                        </a:rPr>
                        <a:t> </a:t>
                      </a:r>
                      <a:r>
                        <a:rPr sz="2200" b="1" spc="-5" dirty="0">
                          <a:latin typeface="Franklin Gothic Book"/>
                          <a:cs typeface="Franklin Gothic Book"/>
                        </a:rPr>
                        <a:t>of</a:t>
                      </a:r>
                      <a:r>
                        <a:rPr sz="2200" b="1" spc="5" dirty="0">
                          <a:latin typeface="Franklin Gothic Book"/>
                          <a:cs typeface="Franklin Gothic Book"/>
                        </a:rPr>
                        <a:t> </a:t>
                      </a:r>
                      <a:r>
                        <a:rPr sz="2200" b="1" spc="-5" dirty="0">
                          <a:latin typeface="Franklin Gothic Book"/>
                          <a:cs typeface="Franklin Gothic Book"/>
                        </a:rPr>
                        <a:t>values</a:t>
                      </a:r>
                      <a:endParaRPr sz="2200" b="1">
                        <a:latin typeface="Franklin Gothic Book"/>
                        <a:cs typeface="Franklin Gothic Book"/>
                      </a:endParaRPr>
                    </a:p>
                  </a:txBody>
                  <a:tcPr marL="0" marR="0" marT="0" marB="0">
                    <a:lnL w="6350">
                      <a:solidFill>
                        <a:srgbClr val="000000"/>
                      </a:solidFill>
                      <a:prstDash val="solid"/>
                    </a:lnL>
                    <a:lnR w="6350">
                      <a:solidFill>
                        <a:srgbClr val="000000"/>
                      </a:solidFill>
                      <a:prstDash val="solid"/>
                    </a:lnR>
                    <a:lnT w="6350">
                      <a:solidFill>
                        <a:srgbClr val="000000"/>
                      </a:solidFill>
                      <a:prstDash val="solid"/>
                    </a:lnT>
                    <a:lnB w="6350">
                      <a:solidFill>
                        <a:srgbClr val="000000"/>
                      </a:solidFill>
                      <a:prstDash val="solid"/>
                    </a:lnB>
                  </a:tcPr>
                </a:tc>
                <a:tc>
                  <a:txBody>
                    <a:bodyPr/>
                    <a:lstStyle/>
                    <a:p>
                      <a:pPr marL="66675" marR="95250">
                        <a:lnSpc>
                          <a:spcPct val="100000"/>
                        </a:lnSpc>
                        <a:spcBef>
                          <a:spcPts val="25"/>
                        </a:spcBef>
                      </a:pPr>
                      <a:r>
                        <a:rPr sz="2200" b="1" spc="-5" dirty="0">
                          <a:latin typeface="Franklin Gothic Book"/>
                          <a:cs typeface="Franklin Gothic Book"/>
                        </a:rPr>
                        <a:t>How</a:t>
                      </a:r>
                      <a:r>
                        <a:rPr sz="2200" b="1" spc="-10" dirty="0">
                          <a:latin typeface="Franklin Gothic Book"/>
                          <a:cs typeface="Franklin Gothic Book"/>
                        </a:rPr>
                        <a:t> </a:t>
                      </a:r>
                      <a:r>
                        <a:rPr sz="2200" b="1" spc="-5" dirty="0">
                          <a:latin typeface="Franklin Gothic Book"/>
                          <a:cs typeface="Franklin Gothic Book"/>
                        </a:rPr>
                        <a:t>do </a:t>
                      </a:r>
                      <a:r>
                        <a:rPr sz="2200" b="1" dirty="0">
                          <a:latin typeface="Franklin Gothic Book"/>
                          <a:cs typeface="Franklin Gothic Book"/>
                        </a:rPr>
                        <a:t>these</a:t>
                      </a:r>
                      <a:r>
                        <a:rPr sz="2200" b="1" spc="-5" dirty="0">
                          <a:latin typeface="Franklin Gothic Book"/>
                          <a:cs typeface="Franklin Gothic Book"/>
                        </a:rPr>
                        <a:t> values</a:t>
                      </a:r>
                      <a:r>
                        <a:rPr sz="2200" b="1" spc="5" dirty="0">
                          <a:latin typeface="Franklin Gothic Book"/>
                          <a:cs typeface="Franklin Gothic Book"/>
                        </a:rPr>
                        <a:t> </a:t>
                      </a:r>
                      <a:r>
                        <a:rPr sz="2200" b="1" spc="-5" dirty="0">
                          <a:latin typeface="Franklin Gothic Book"/>
                          <a:cs typeface="Franklin Gothic Book"/>
                        </a:rPr>
                        <a:t>influence</a:t>
                      </a:r>
                      <a:r>
                        <a:rPr sz="2200" b="1" spc="10" dirty="0">
                          <a:latin typeface="Franklin Gothic Book"/>
                          <a:cs typeface="Franklin Gothic Book"/>
                        </a:rPr>
                        <a:t> </a:t>
                      </a:r>
                      <a:r>
                        <a:rPr sz="2200" b="1" spc="-5" dirty="0">
                          <a:latin typeface="Franklin Gothic Book"/>
                          <a:cs typeface="Franklin Gothic Book"/>
                        </a:rPr>
                        <a:t>your </a:t>
                      </a:r>
                      <a:r>
                        <a:rPr sz="2200" b="1" spc="-235" dirty="0">
                          <a:latin typeface="Franklin Gothic Book"/>
                          <a:cs typeface="Franklin Gothic Book"/>
                        </a:rPr>
                        <a:t> </a:t>
                      </a:r>
                      <a:r>
                        <a:rPr sz="2200" b="1" spc="-5" dirty="0">
                          <a:latin typeface="Franklin Gothic Book"/>
                          <a:cs typeface="Franklin Gothic Book"/>
                        </a:rPr>
                        <a:t>leadership?</a:t>
                      </a:r>
                      <a:endParaRPr sz="2200" b="1" dirty="0">
                        <a:latin typeface="Franklin Gothic Book"/>
                        <a:cs typeface="Franklin Gothic Book"/>
                      </a:endParaRPr>
                    </a:p>
                  </a:txBody>
                  <a:tcPr marL="0" marR="0" marT="2165" marB="0">
                    <a:lnL w="6350">
                      <a:solidFill>
                        <a:srgbClr val="000000"/>
                      </a:solidFill>
                      <a:prstDash val="solid"/>
                    </a:lnL>
                    <a:lnR w="6350">
                      <a:solidFill>
                        <a:srgbClr val="000000"/>
                      </a:solidFill>
                      <a:prstDash val="solid"/>
                    </a:lnR>
                    <a:lnT w="6350">
                      <a:solidFill>
                        <a:srgbClr val="000000"/>
                      </a:solidFill>
                      <a:prstDash val="solid"/>
                    </a:lnT>
                    <a:lnB w="6350">
                      <a:solidFill>
                        <a:srgbClr val="000000"/>
                      </a:solidFill>
                      <a:prstDash val="solid"/>
                    </a:lnB>
                  </a:tcPr>
                </a:tc>
                <a:extLst>
                  <a:ext uri="{0D108BD9-81ED-4DB2-BD59-A6C34878D82A}">
                    <a16:rowId xmlns:a16="http://schemas.microsoft.com/office/drawing/2014/main" val="10000"/>
                  </a:ext>
                </a:extLst>
              </a:tr>
              <a:tr h="355824">
                <a:tc>
                  <a:txBody>
                    <a:bodyPr/>
                    <a:lstStyle/>
                    <a:p>
                      <a:pPr>
                        <a:lnSpc>
                          <a:spcPct val="100000"/>
                        </a:lnSpc>
                        <a:spcBef>
                          <a:spcPts val="30"/>
                        </a:spcBef>
                      </a:pPr>
                      <a:endParaRPr sz="2400" b="1" dirty="0">
                        <a:latin typeface="Times New Roman"/>
                        <a:cs typeface="Times New Roman"/>
                      </a:endParaRPr>
                    </a:p>
                    <a:p>
                      <a:pPr marL="68580">
                        <a:lnSpc>
                          <a:spcPct val="100000"/>
                        </a:lnSpc>
                      </a:pPr>
                      <a:r>
                        <a:rPr sz="2400" b="1" spc="-5" dirty="0">
                          <a:latin typeface="Franklin Gothic Book"/>
                          <a:cs typeface="Franklin Gothic Book"/>
                        </a:rPr>
                        <a:t>1.</a:t>
                      </a:r>
                      <a:endParaRPr sz="2400" b="1" dirty="0">
                        <a:latin typeface="Franklin Gothic Book"/>
                        <a:cs typeface="Franklin Gothic Book"/>
                      </a:endParaRPr>
                    </a:p>
                  </a:txBody>
                  <a:tcPr marL="0" marR="0" marT="2598" marB="0">
                    <a:lnL w="6350">
                      <a:solidFill>
                        <a:srgbClr val="000000"/>
                      </a:solidFill>
                      <a:prstDash val="solid"/>
                    </a:lnL>
                    <a:lnR w="6350">
                      <a:solidFill>
                        <a:srgbClr val="000000"/>
                      </a:solidFill>
                      <a:prstDash val="solid"/>
                    </a:lnR>
                    <a:lnT w="6350">
                      <a:solidFill>
                        <a:srgbClr val="000000"/>
                      </a:solidFill>
                      <a:prstDash val="solid"/>
                    </a:lnT>
                    <a:lnB w="6350">
                      <a:solidFill>
                        <a:srgbClr val="000000"/>
                      </a:solidFill>
                      <a:prstDash val="solid"/>
                    </a:lnB>
                  </a:tcPr>
                </a:tc>
                <a:tc>
                  <a:txBody>
                    <a:bodyPr/>
                    <a:lstStyle/>
                    <a:p>
                      <a:pPr>
                        <a:lnSpc>
                          <a:spcPct val="100000"/>
                        </a:lnSpc>
                      </a:pPr>
                      <a:endParaRPr sz="2400" b="1">
                        <a:latin typeface="Times New Roman"/>
                        <a:cs typeface="Times New Roman"/>
                      </a:endParaRPr>
                    </a:p>
                  </a:txBody>
                  <a:tcPr marL="0" marR="0" marT="0" marB="0">
                    <a:lnL w="6350">
                      <a:solidFill>
                        <a:srgbClr val="000000"/>
                      </a:solidFill>
                      <a:prstDash val="solid"/>
                    </a:lnL>
                    <a:lnR w="6350">
                      <a:solidFill>
                        <a:srgbClr val="000000"/>
                      </a:solidFill>
                      <a:prstDash val="solid"/>
                    </a:lnR>
                    <a:lnT w="6350">
                      <a:solidFill>
                        <a:srgbClr val="000000"/>
                      </a:solidFill>
                      <a:prstDash val="solid"/>
                    </a:lnT>
                    <a:lnB w="6350">
                      <a:solidFill>
                        <a:srgbClr val="000000"/>
                      </a:solidFill>
                      <a:prstDash val="solid"/>
                    </a:lnB>
                  </a:tcPr>
                </a:tc>
                <a:tc>
                  <a:txBody>
                    <a:bodyPr/>
                    <a:lstStyle/>
                    <a:p>
                      <a:pPr>
                        <a:lnSpc>
                          <a:spcPct val="100000"/>
                        </a:lnSpc>
                      </a:pPr>
                      <a:endParaRPr sz="2400" b="1" dirty="0">
                        <a:latin typeface="Times New Roman"/>
                        <a:cs typeface="Times New Roman"/>
                      </a:endParaRPr>
                    </a:p>
                  </a:txBody>
                  <a:tcPr marL="0" marR="0" marT="0" marB="0">
                    <a:lnL w="6350">
                      <a:solidFill>
                        <a:srgbClr val="000000"/>
                      </a:solidFill>
                      <a:prstDash val="solid"/>
                    </a:lnL>
                    <a:lnR w="6350">
                      <a:solidFill>
                        <a:srgbClr val="000000"/>
                      </a:solidFill>
                      <a:prstDash val="solid"/>
                    </a:lnR>
                    <a:lnT w="6350">
                      <a:solidFill>
                        <a:srgbClr val="000000"/>
                      </a:solidFill>
                      <a:prstDash val="solid"/>
                    </a:lnT>
                    <a:lnB w="6350">
                      <a:solidFill>
                        <a:srgbClr val="000000"/>
                      </a:solidFill>
                      <a:prstDash val="solid"/>
                    </a:lnB>
                  </a:tcPr>
                </a:tc>
                <a:extLst>
                  <a:ext uri="{0D108BD9-81ED-4DB2-BD59-A6C34878D82A}">
                    <a16:rowId xmlns:a16="http://schemas.microsoft.com/office/drawing/2014/main" val="10001"/>
                  </a:ext>
                </a:extLst>
              </a:tr>
              <a:tr h="167971">
                <a:tc>
                  <a:txBody>
                    <a:bodyPr/>
                    <a:lstStyle/>
                    <a:p>
                      <a:pPr>
                        <a:lnSpc>
                          <a:spcPct val="100000"/>
                        </a:lnSpc>
                        <a:spcBef>
                          <a:spcPts val="30"/>
                        </a:spcBef>
                      </a:pPr>
                      <a:endParaRPr sz="2400" b="1">
                        <a:latin typeface="Times New Roman"/>
                        <a:cs typeface="Times New Roman"/>
                      </a:endParaRPr>
                    </a:p>
                    <a:p>
                      <a:pPr marL="68580">
                        <a:lnSpc>
                          <a:spcPct val="100000"/>
                        </a:lnSpc>
                      </a:pPr>
                      <a:r>
                        <a:rPr sz="2400" b="1" spc="-5" dirty="0">
                          <a:latin typeface="Franklin Gothic Book"/>
                          <a:cs typeface="Franklin Gothic Book"/>
                        </a:rPr>
                        <a:t>2.</a:t>
                      </a:r>
                      <a:endParaRPr sz="2400" b="1">
                        <a:latin typeface="Franklin Gothic Book"/>
                        <a:cs typeface="Franklin Gothic Book"/>
                      </a:endParaRPr>
                    </a:p>
                  </a:txBody>
                  <a:tcPr marL="0" marR="0" marT="2598" marB="0">
                    <a:lnL w="6350">
                      <a:solidFill>
                        <a:srgbClr val="000000"/>
                      </a:solidFill>
                      <a:prstDash val="solid"/>
                    </a:lnL>
                    <a:lnR w="6350">
                      <a:solidFill>
                        <a:srgbClr val="000000"/>
                      </a:solidFill>
                      <a:prstDash val="solid"/>
                    </a:lnR>
                    <a:lnT w="6350">
                      <a:solidFill>
                        <a:srgbClr val="000000"/>
                      </a:solidFill>
                      <a:prstDash val="solid"/>
                    </a:lnT>
                    <a:lnB w="6350">
                      <a:solidFill>
                        <a:srgbClr val="000000"/>
                      </a:solidFill>
                      <a:prstDash val="solid"/>
                    </a:lnB>
                  </a:tcPr>
                </a:tc>
                <a:tc>
                  <a:txBody>
                    <a:bodyPr/>
                    <a:lstStyle/>
                    <a:p>
                      <a:pPr>
                        <a:lnSpc>
                          <a:spcPct val="100000"/>
                        </a:lnSpc>
                      </a:pPr>
                      <a:endParaRPr sz="2400" b="1">
                        <a:latin typeface="Times New Roman"/>
                        <a:cs typeface="Times New Roman"/>
                      </a:endParaRPr>
                    </a:p>
                  </a:txBody>
                  <a:tcPr marL="0" marR="0" marT="0" marB="0">
                    <a:lnL w="6350">
                      <a:solidFill>
                        <a:srgbClr val="000000"/>
                      </a:solidFill>
                      <a:prstDash val="solid"/>
                    </a:lnL>
                    <a:lnR w="6350">
                      <a:solidFill>
                        <a:srgbClr val="000000"/>
                      </a:solidFill>
                      <a:prstDash val="solid"/>
                    </a:lnR>
                    <a:lnT w="6350">
                      <a:solidFill>
                        <a:srgbClr val="000000"/>
                      </a:solidFill>
                      <a:prstDash val="solid"/>
                    </a:lnT>
                    <a:lnB w="6350">
                      <a:solidFill>
                        <a:srgbClr val="000000"/>
                      </a:solidFill>
                      <a:prstDash val="solid"/>
                    </a:lnB>
                  </a:tcPr>
                </a:tc>
                <a:tc>
                  <a:txBody>
                    <a:bodyPr/>
                    <a:lstStyle/>
                    <a:p>
                      <a:pPr>
                        <a:lnSpc>
                          <a:spcPct val="100000"/>
                        </a:lnSpc>
                      </a:pPr>
                      <a:endParaRPr sz="2400" b="1">
                        <a:latin typeface="Times New Roman"/>
                        <a:cs typeface="Times New Roman"/>
                      </a:endParaRPr>
                    </a:p>
                  </a:txBody>
                  <a:tcPr marL="0" marR="0" marT="0" marB="0">
                    <a:lnL w="6350">
                      <a:solidFill>
                        <a:srgbClr val="000000"/>
                      </a:solidFill>
                      <a:prstDash val="solid"/>
                    </a:lnL>
                    <a:lnR w="6350">
                      <a:solidFill>
                        <a:srgbClr val="000000"/>
                      </a:solidFill>
                      <a:prstDash val="solid"/>
                    </a:lnR>
                    <a:lnT w="6350">
                      <a:solidFill>
                        <a:srgbClr val="000000"/>
                      </a:solidFill>
                      <a:prstDash val="solid"/>
                    </a:lnT>
                    <a:lnB w="6350">
                      <a:solidFill>
                        <a:srgbClr val="000000"/>
                      </a:solidFill>
                      <a:prstDash val="solid"/>
                    </a:lnB>
                  </a:tcPr>
                </a:tc>
                <a:extLst>
                  <a:ext uri="{0D108BD9-81ED-4DB2-BD59-A6C34878D82A}">
                    <a16:rowId xmlns:a16="http://schemas.microsoft.com/office/drawing/2014/main" val="10002"/>
                  </a:ext>
                </a:extLst>
              </a:tr>
              <a:tr h="288876">
                <a:tc>
                  <a:txBody>
                    <a:bodyPr/>
                    <a:lstStyle/>
                    <a:p>
                      <a:pPr>
                        <a:lnSpc>
                          <a:spcPct val="100000"/>
                        </a:lnSpc>
                        <a:spcBef>
                          <a:spcPts val="30"/>
                        </a:spcBef>
                      </a:pPr>
                      <a:endParaRPr sz="2400" b="1">
                        <a:latin typeface="Times New Roman"/>
                        <a:cs typeface="Times New Roman"/>
                      </a:endParaRPr>
                    </a:p>
                    <a:p>
                      <a:pPr marL="68580">
                        <a:lnSpc>
                          <a:spcPct val="100000"/>
                        </a:lnSpc>
                      </a:pPr>
                      <a:r>
                        <a:rPr sz="2400" b="1" spc="-5" dirty="0">
                          <a:latin typeface="Franklin Gothic Book"/>
                          <a:cs typeface="Franklin Gothic Book"/>
                        </a:rPr>
                        <a:t>3.</a:t>
                      </a:r>
                      <a:endParaRPr sz="2400" b="1">
                        <a:latin typeface="Franklin Gothic Book"/>
                        <a:cs typeface="Franklin Gothic Book"/>
                      </a:endParaRPr>
                    </a:p>
                  </a:txBody>
                  <a:tcPr marL="0" marR="0" marT="2598" marB="0">
                    <a:lnL w="6350">
                      <a:solidFill>
                        <a:srgbClr val="000000"/>
                      </a:solidFill>
                      <a:prstDash val="solid"/>
                    </a:lnL>
                    <a:lnR w="6350">
                      <a:solidFill>
                        <a:srgbClr val="000000"/>
                      </a:solidFill>
                      <a:prstDash val="solid"/>
                    </a:lnR>
                    <a:lnT w="6350">
                      <a:solidFill>
                        <a:srgbClr val="000000"/>
                      </a:solidFill>
                      <a:prstDash val="solid"/>
                    </a:lnT>
                    <a:lnB w="6350">
                      <a:solidFill>
                        <a:srgbClr val="000000"/>
                      </a:solidFill>
                      <a:prstDash val="solid"/>
                    </a:lnB>
                  </a:tcPr>
                </a:tc>
                <a:tc>
                  <a:txBody>
                    <a:bodyPr/>
                    <a:lstStyle/>
                    <a:p>
                      <a:pPr>
                        <a:lnSpc>
                          <a:spcPct val="100000"/>
                        </a:lnSpc>
                      </a:pPr>
                      <a:endParaRPr sz="2400" b="1">
                        <a:latin typeface="Times New Roman"/>
                        <a:cs typeface="Times New Roman"/>
                      </a:endParaRPr>
                    </a:p>
                  </a:txBody>
                  <a:tcPr marL="0" marR="0" marT="0" marB="0">
                    <a:lnL w="6350">
                      <a:solidFill>
                        <a:srgbClr val="000000"/>
                      </a:solidFill>
                      <a:prstDash val="solid"/>
                    </a:lnL>
                    <a:lnR w="6350">
                      <a:solidFill>
                        <a:srgbClr val="000000"/>
                      </a:solidFill>
                      <a:prstDash val="solid"/>
                    </a:lnR>
                    <a:lnT w="6350">
                      <a:solidFill>
                        <a:srgbClr val="000000"/>
                      </a:solidFill>
                      <a:prstDash val="solid"/>
                    </a:lnT>
                    <a:lnB w="6350">
                      <a:solidFill>
                        <a:srgbClr val="000000"/>
                      </a:solidFill>
                      <a:prstDash val="solid"/>
                    </a:lnB>
                  </a:tcPr>
                </a:tc>
                <a:tc>
                  <a:txBody>
                    <a:bodyPr/>
                    <a:lstStyle/>
                    <a:p>
                      <a:pPr>
                        <a:lnSpc>
                          <a:spcPct val="100000"/>
                        </a:lnSpc>
                      </a:pPr>
                      <a:endParaRPr sz="2400" b="1">
                        <a:latin typeface="Times New Roman"/>
                        <a:cs typeface="Times New Roman"/>
                      </a:endParaRPr>
                    </a:p>
                  </a:txBody>
                  <a:tcPr marL="0" marR="0" marT="0" marB="0">
                    <a:lnL w="6350">
                      <a:solidFill>
                        <a:srgbClr val="000000"/>
                      </a:solidFill>
                      <a:prstDash val="solid"/>
                    </a:lnL>
                    <a:lnR w="6350">
                      <a:solidFill>
                        <a:srgbClr val="000000"/>
                      </a:solidFill>
                      <a:prstDash val="solid"/>
                    </a:lnR>
                    <a:lnT w="6350">
                      <a:solidFill>
                        <a:srgbClr val="000000"/>
                      </a:solidFill>
                      <a:prstDash val="solid"/>
                    </a:lnT>
                    <a:lnB w="6350">
                      <a:solidFill>
                        <a:srgbClr val="000000"/>
                      </a:solidFill>
                      <a:prstDash val="solid"/>
                    </a:lnB>
                  </a:tcPr>
                </a:tc>
                <a:extLst>
                  <a:ext uri="{0D108BD9-81ED-4DB2-BD59-A6C34878D82A}">
                    <a16:rowId xmlns:a16="http://schemas.microsoft.com/office/drawing/2014/main" val="10003"/>
                  </a:ext>
                </a:extLst>
              </a:tr>
              <a:tr h="291028">
                <a:tc>
                  <a:txBody>
                    <a:bodyPr/>
                    <a:lstStyle/>
                    <a:p>
                      <a:pPr>
                        <a:lnSpc>
                          <a:spcPct val="100000"/>
                        </a:lnSpc>
                        <a:spcBef>
                          <a:spcPts val="30"/>
                        </a:spcBef>
                      </a:pPr>
                      <a:endParaRPr sz="2400" b="1">
                        <a:latin typeface="Times New Roman"/>
                        <a:cs typeface="Times New Roman"/>
                      </a:endParaRPr>
                    </a:p>
                    <a:p>
                      <a:pPr marL="68580">
                        <a:lnSpc>
                          <a:spcPct val="100000"/>
                        </a:lnSpc>
                      </a:pPr>
                      <a:r>
                        <a:rPr sz="2400" b="1" spc="-5" dirty="0">
                          <a:latin typeface="Franklin Gothic Book"/>
                          <a:cs typeface="Franklin Gothic Book"/>
                        </a:rPr>
                        <a:t>4.</a:t>
                      </a:r>
                      <a:endParaRPr sz="2400" b="1">
                        <a:latin typeface="Franklin Gothic Book"/>
                        <a:cs typeface="Franklin Gothic Book"/>
                      </a:endParaRPr>
                    </a:p>
                  </a:txBody>
                  <a:tcPr marL="0" marR="0" marT="2598" marB="0">
                    <a:lnL w="6350">
                      <a:solidFill>
                        <a:srgbClr val="000000"/>
                      </a:solidFill>
                      <a:prstDash val="solid"/>
                    </a:lnL>
                    <a:lnR w="6350">
                      <a:solidFill>
                        <a:srgbClr val="000000"/>
                      </a:solidFill>
                      <a:prstDash val="solid"/>
                    </a:lnR>
                    <a:lnT w="6350">
                      <a:solidFill>
                        <a:srgbClr val="000000"/>
                      </a:solidFill>
                      <a:prstDash val="solid"/>
                    </a:lnT>
                    <a:lnB w="6350">
                      <a:solidFill>
                        <a:srgbClr val="000000"/>
                      </a:solidFill>
                      <a:prstDash val="solid"/>
                    </a:lnB>
                  </a:tcPr>
                </a:tc>
                <a:tc>
                  <a:txBody>
                    <a:bodyPr/>
                    <a:lstStyle/>
                    <a:p>
                      <a:pPr>
                        <a:lnSpc>
                          <a:spcPct val="100000"/>
                        </a:lnSpc>
                      </a:pPr>
                      <a:endParaRPr sz="2400" b="1">
                        <a:latin typeface="Times New Roman"/>
                        <a:cs typeface="Times New Roman"/>
                      </a:endParaRPr>
                    </a:p>
                  </a:txBody>
                  <a:tcPr marL="0" marR="0" marT="0" marB="0">
                    <a:lnL w="6350">
                      <a:solidFill>
                        <a:srgbClr val="000000"/>
                      </a:solidFill>
                      <a:prstDash val="solid"/>
                    </a:lnL>
                    <a:lnR w="6350">
                      <a:solidFill>
                        <a:srgbClr val="000000"/>
                      </a:solidFill>
                      <a:prstDash val="solid"/>
                    </a:lnR>
                    <a:lnT w="6350">
                      <a:solidFill>
                        <a:srgbClr val="000000"/>
                      </a:solidFill>
                      <a:prstDash val="solid"/>
                    </a:lnT>
                    <a:lnB w="6350">
                      <a:solidFill>
                        <a:srgbClr val="000000"/>
                      </a:solidFill>
                      <a:prstDash val="solid"/>
                    </a:lnB>
                  </a:tcPr>
                </a:tc>
                <a:tc>
                  <a:txBody>
                    <a:bodyPr/>
                    <a:lstStyle/>
                    <a:p>
                      <a:pPr>
                        <a:lnSpc>
                          <a:spcPct val="100000"/>
                        </a:lnSpc>
                      </a:pPr>
                      <a:endParaRPr sz="2400" b="1">
                        <a:latin typeface="Times New Roman"/>
                        <a:cs typeface="Times New Roman"/>
                      </a:endParaRPr>
                    </a:p>
                  </a:txBody>
                  <a:tcPr marL="0" marR="0" marT="0" marB="0">
                    <a:lnL w="6350">
                      <a:solidFill>
                        <a:srgbClr val="000000"/>
                      </a:solidFill>
                      <a:prstDash val="solid"/>
                    </a:lnL>
                    <a:lnR w="6350">
                      <a:solidFill>
                        <a:srgbClr val="000000"/>
                      </a:solidFill>
                      <a:prstDash val="solid"/>
                    </a:lnR>
                    <a:lnT w="6350">
                      <a:solidFill>
                        <a:srgbClr val="000000"/>
                      </a:solidFill>
                      <a:prstDash val="solid"/>
                    </a:lnT>
                    <a:lnB w="6350">
                      <a:solidFill>
                        <a:srgbClr val="000000"/>
                      </a:solidFill>
                      <a:prstDash val="solid"/>
                    </a:lnB>
                  </a:tcPr>
                </a:tc>
                <a:extLst>
                  <a:ext uri="{0D108BD9-81ED-4DB2-BD59-A6C34878D82A}">
                    <a16:rowId xmlns:a16="http://schemas.microsoft.com/office/drawing/2014/main" val="10004"/>
                  </a:ext>
                </a:extLst>
              </a:tr>
              <a:tr h="819309">
                <a:tc>
                  <a:txBody>
                    <a:bodyPr/>
                    <a:lstStyle/>
                    <a:p>
                      <a:pPr>
                        <a:lnSpc>
                          <a:spcPct val="100000"/>
                        </a:lnSpc>
                        <a:spcBef>
                          <a:spcPts val="30"/>
                        </a:spcBef>
                      </a:pPr>
                      <a:endParaRPr sz="2400" b="1">
                        <a:latin typeface="Times New Roman"/>
                        <a:cs typeface="Times New Roman"/>
                      </a:endParaRPr>
                    </a:p>
                    <a:p>
                      <a:pPr marL="68580">
                        <a:lnSpc>
                          <a:spcPct val="100000"/>
                        </a:lnSpc>
                      </a:pPr>
                      <a:r>
                        <a:rPr sz="2400" b="1" spc="-5" dirty="0">
                          <a:latin typeface="Franklin Gothic Book"/>
                          <a:cs typeface="Franklin Gothic Book"/>
                        </a:rPr>
                        <a:t>5.</a:t>
                      </a:r>
                      <a:endParaRPr sz="2400" b="1">
                        <a:latin typeface="Franklin Gothic Book"/>
                        <a:cs typeface="Franklin Gothic Book"/>
                      </a:endParaRPr>
                    </a:p>
                  </a:txBody>
                  <a:tcPr marL="0" marR="0" marT="2598" marB="0">
                    <a:lnL w="6350">
                      <a:solidFill>
                        <a:srgbClr val="000000"/>
                      </a:solidFill>
                      <a:prstDash val="solid"/>
                    </a:lnL>
                    <a:lnR w="6350">
                      <a:solidFill>
                        <a:srgbClr val="000000"/>
                      </a:solidFill>
                      <a:prstDash val="solid"/>
                    </a:lnR>
                    <a:lnT w="6350">
                      <a:solidFill>
                        <a:srgbClr val="000000"/>
                      </a:solidFill>
                      <a:prstDash val="solid"/>
                    </a:lnT>
                    <a:lnB w="6350">
                      <a:solidFill>
                        <a:srgbClr val="000000"/>
                      </a:solidFill>
                      <a:prstDash val="solid"/>
                    </a:lnB>
                  </a:tcPr>
                </a:tc>
                <a:tc>
                  <a:txBody>
                    <a:bodyPr/>
                    <a:lstStyle/>
                    <a:p>
                      <a:pPr>
                        <a:lnSpc>
                          <a:spcPct val="100000"/>
                        </a:lnSpc>
                      </a:pPr>
                      <a:endParaRPr sz="2400" b="1" dirty="0">
                        <a:latin typeface="Times New Roman"/>
                        <a:cs typeface="Times New Roman"/>
                      </a:endParaRPr>
                    </a:p>
                  </a:txBody>
                  <a:tcPr marL="0" marR="0" marT="0" marB="0">
                    <a:lnL w="6350">
                      <a:solidFill>
                        <a:srgbClr val="000000"/>
                      </a:solidFill>
                      <a:prstDash val="solid"/>
                    </a:lnL>
                    <a:lnR w="6350">
                      <a:solidFill>
                        <a:srgbClr val="000000"/>
                      </a:solidFill>
                      <a:prstDash val="solid"/>
                    </a:lnR>
                    <a:lnT w="6350">
                      <a:solidFill>
                        <a:srgbClr val="000000"/>
                      </a:solidFill>
                      <a:prstDash val="solid"/>
                    </a:lnT>
                    <a:lnB w="6350">
                      <a:solidFill>
                        <a:srgbClr val="000000"/>
                      </a:solidFill>
                      <a:prstDash val="solid"/>
                    </a:lnB>
                  </a:tcPr>
                </a:tc>
                <a:tc>
                  <a:txBody>
                    <a:bodyPr/>
                    <a:lstStyle/>
                    <a:p>
                      <a:pPr>
                        <a:lnSpc>
                          <a:spcPct val="100000"/>
                        </a:lnSpc>
                      </a:pPr>
                      <a:endParaRPr sz="2400" b="1" dirty="0">
                        <a:latin typeface="Times New Roman"/>
                        <a:cs typeface="Times New Roman"/>
                      </a:endParaRPr>
                    </a:p>
                  </a:txBody>
                  <a:tcPr marL="0" marR="0" marT="0" marB="0">
                    <a:lnL w="6350">
                      <a:solidFill>
                        <a:srgbClr val="000000"/>
                      </a:solidFill>
                      <a:prstDash val="solid"/>
                    </a:lnL>
                    <a:lnR w="6350">
                      <a:solidFill>
                        <a:srgbClr val="000000"/>
                      </a:solidFill>
                      <a:prstDash val="solid"/>
                    </a:lnR>
                    <a:lnT w="6350">
                      <a:solidFill>
                        <a:srgbClr val="000000"/>
                      </a:solidFill>
                      <a:prstDash val="solid"/>
                    </a:lnT>
                    <a:lnB w="6350">
                      <a:solidFill>
                        <a:srgbClr val="000000"/>
                      </a:solidFill>
                      <a:prstDash val="solid"/>
                    </a:lnB>
                  </a:tcPr>
                </a:tc>
                <a:extLst>
                  <a:ext uri="{0D108BD9-81ED-4DB2-BD59-A6C34878D82A}">
                    <a16:rowId xmlns:a16="http://schemas.microsoft.com/office/drawing/2014/main" val="10005"/>
                  </a:ext>
                </a:extLst>
              </a:tr>
            </a:tbl>
          </a:graphicData>
        </a:graphic>
      </p:graphicFrame>
      <p:sp>
        <p:nvSpPr>
          <p:cNvPr id="4" name="object 4">
            <a:extLst>
              <a:ext uri="{FF2B5EF4-FFF2-40B4-BE49-F238E27FC236}">
                <a16:creationId xmlns:a16="http://schemas.microsoft.com/office/drawing/2014/main" id="{015C0544-EDAE-EE4C-259B-1D53D4BDBB68}"/>
              </a:ext>
            </a:extLst>
          </p:cNvPr>
          <p:cNvSpPr txBox="1"/>
          <p:nvPr/>
        </p:nvSpPr>
        <p:spPr>
          <a:xfrm>
            <a:off x="2528024" y="1321482"/>
            <a:ext cx="7000520" cy="439631"/>
          </a:xfrm>
          <a:prstGeom prst="rect">
            <a:avLst/>
          </a:prstGeom>
        </p:spPr>
        <p:txBody>
          <a:bodyPr vert="horz" wrap="square" lIns="0" tIns="8659" rIns="0" bIns="0" rtlCol="0">
            <a:spAutoFit/>
          </a:bodyPr>
          <a:lstStyle/>
          <a:p>
            <a:pPr marL="8659">
              <a:lnSpc>
                <a:spcPct val="100000"/>
              </a:lnSpc>
              <a:spcBef>
                <a:spcPts val="68"/>
              </a:spcBef>
            </a:pPr>
            <a:r>
              <a:rPr lang="en-US" sz="2800" b="1" dirty="0">
                <a:solidFill>
                  <a:srgbClr val="C00000"/>
                </a:solidFill>
                <a:latin typeface="Franklin Gothic Book"/>
                <a:cs typeface="Franklin Gothic Book"/>
              </a:rPr>
              <a:t>Exercise 2: </a:t>
            </a:r>
            <a:r>
              <a:rPr sz="2800" b="1" spc="-3" dirty="0">
                <a:solidFill>
                  <a:srgbClr val="C00000"/>
                </a:solidFill>
                <a:uFill>
                  <a:solidFill>
                    <a:srgbClr val="000000"/>
                  </a:solidFill>
                </a:uFill>
                <a:latin typeface="Franklin Gothic Book"/>
                <a:cs typeface="Franklin Gothic Book"/>
              </a:rPr>
              <a:t>Identifying</a:t>
            </a:r>
            <a:r>
              <a:rPr sz="2800" b="1" spc="-14" dirty="0">
                <a:solidFill>
                  <a:srgbClr val="C00000"/>
                </a:solidFill>
                <a:uFill>
                  <a:solidFill>
                    <a:srgbClr val="000000"/>
                  </a:solidFill>
                </a:uFill>
                <a:latin typeface="Franklin Gothic Book"/>
                <a:cs typeface="Franklin Gothic Book"/>
              </a:rPr>
              <a:t> </a:t>
            </a:r>
            <a:r>
              <a:rPr sz="2800" b="1" spc="-3" dirty="0">
                <a:solidFill>
                  <a:srgbClr val="C00000"/>
                </a:solidFill>
                <a:uFill>
                  <a:solidFill>
                    <a:srgbClr val="000000"/>
                  </a:solidFill>
                </a:uFill>
                <a:latin typeface="Franklin Gothic Book"/>
                <a:cs typeface="Franklin Gothic Book"/>
              </a:rPr>
              <a:t>Your </a:t>
            </a:r>
            <a:r>
              <a:rPr sz="2800" b="1" dirty="0">
                <a:solidFill>
                  <a:srgbClr val="C00000"/>
                </a:solidFill>
                <a:uFill>
                  <a:solidFill>
                    <a:srgbClr val="000000"/>
                  </a:solidFill>
                </a:uFill>
                <a:latin typeface="Franklin Gothic Book"/>
                <a:cs typeface="Franklin Gothic Book"/>
              </a:rPr>
              <a:t>Leadership</a:t>
            </a:r>
            <a:r>
              <a:rPr sz="2800" b="1" spc="-10" dirty="0">
                <a:solidFill>
                  <a:srgbClr val="C00000"/>
                </a:solidFill>
                <a:uFill>
                  <a:solidFill>
                    <a:srgbClr val="000000"/>
                  </a:solidFill>
                </a:uFill>
                <a:latin typeface="Franklin Gothic Book"/>
                <a:cs typeface="Franklin Gothic Book"/>
              </a:rPr>
              <a:t> </a:t>
            </a:r>
            <a:r>
              <a:rPr sz="2800" b="1" dirty="0">
                <a:solidFill>
                  <a:srgbClr val="C00000"/>
                </a:solidFill>
                <a:uFill>
                  <a:solidFill>
                    <a:srgbClr val="000000"/>
                  </a:solidFill>
                </a:uFill>
                <a:latin typeface="Franklin Gothic Book"/>
                <a:cs typeface="Franklin Gothic Book"/>
              </a:rPr>
              <a:t>Values</a:t>
            </a:r>
            <a:endParaRPr sz="2800" b="1" dirty="0">
              <a:solidFill>
                <a:srgbClr val="C00000"/>
              </a:solidFill>
              <a:latin typeface="Franklin Gothic Book"/>
              <a:cs typeface="Franklin Gothic Book"/>
            </a:endParaRPr>
          </a:p>
        </p:txBody>
      </p:sp>
    </p:spTree>
    <p:extLst>
      <p:ext uri="{BB962C8B-B14F-4D97-AF65-F5344CB8AC3E}">
        <p14:creationId xmlns:p14="http://schemas.microsoft.com/office/powerpoint/2010/main" val="352352134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p:nvPr/>
        </p:nvSpPr>
        <p:spPr>
          <a:xfrm>
            <a:off x="1846246" y="1610200"/>
            <a:ext cx="10117776" cy="4402254"/>
          </a:xfrm>
          <a:prstGeom prst="rect">
            <a:avLst/>
          </a:prstGeom>
        </p:spPr>
        <p:txBody>
          <a:bodyPr vert="horz" wrap="square" lIns="0" tIns="8659" rIns="0" bIns="0" rtlCol="0">
            <a:spAutoFit/>
          </a:bodyPr>
          <a:lstStyle/>
          <a:p>
            <a:pPr marL="8659" marR="3464">
              <a:spcBef>
                <a:spcPts val="941"/>
              </a:spcBef>
            </a:pPr>
            <a:r>
              <a:rPr lang="en-US" sz="2800" b="1" dirty="0">
                <a:solidFill>
                  <a:srgbClr val="C00000"/>
                </a:solidFill>
                <a:latin typeface="Franklin Gothic Book"/>
                <a:cs typeface="Franklin Gothic Book"/>
              </a:rPr>
              <a:t>Exercise 3: Explore Your Leadership Assumptions</a:t>
            </a:r>
          </a:p>
          <a:p>
            <a:pPr marL="8659" marR="3464">
              <a:spcBef>
                <a:spcPts val="941"/>
              </a:spcBef>
            </a:pPr>
            <a:r>
              <a:rPr lang="en-US" sz="2200" dirty="0">
                <a:latin typeface="Franklin Gothic Book"/>
                <a:cs typeface="Franklin Gothic Book"/>
              </a:rPr>
              <a:t>This exercise is intended to help you reflect on the assumptions that drive your leadership thinking.</a:t>
            </a:r>
          </a:p>
          <a:p>
            <a:pPr marL="465859" marR="3464" indent="-457200">
              <a:spcBef>
                <a:spcPts val="941"/>
              </a:spcBef>
              <a:buAutoNum type="arabicPeriod"/>
            </a:pPr>
            <a:r>
              <a:rPr lang="en-US" sz="2200" dirty="0">
                <a:latin typeface="Franklin Gothic Book"/>
                <a:cs typeface="Franklin Gothic Book"/>
              </a:rPr>
              <a:t>Describe one story that describes a positive experience you’ve had with leadership and another  story that describes a time when you had a negative experience with leadership. What kind of impact  did these two experiences have on you? How does this influence your views on leadership?</a:t>
            </a:r>
          </a:p>
          <a:p>
            <a:pPr marL="8659" marR="3464">
              <a:spcBef>
                <a:spcPts val="941"/>
              </a:spcBef>
            </a:pPr>
            <a:r>
              <a:rPr lang="en-US" sz="2200" dirty="0">
                <a:latin typeface="Franklin Gothic Book"/>
                <a:cs typeface="Franklin Gothic Book"/>
              </a:rPr>
              <a:t>2a. Write your definition of leadership and the key characteristics needed to lead.</a:t>
            </a:r>
          </a:p>
          <a:p>
            <a:pPr marL="8659" marR="3464">
              <a:spcBef>
                <a:spcPts val="941"/>
              </a:spcBef>
            </a:pPr>
            <a:r>
              <a:rPr lang="en-US" sz="2200" dirty="0">
                <a:latin typeface="Franklin Gothic Book"/>
                <a:cs typeface="Franklin Gothic Book"/>
              </a:rPr>
              <a:t>2b. Using your definition of leadership, describe how you have come to understand your definition of  leadership. Has it changed over time?</a:t>
            </a:r>
          </a:p>
          <a:p>
            <a:pPr marL="8659" marR="3464">
              <a:spcBef>
                <a:spcPts val="941"/>
              </a:spcBef>
            </a:pPr>
            <a:r>
              <a:rPr lang="en-US" sz="2200" dirty="0">
                <a:latin typeface="Franklin Gothic Book"/>
                <a:cs typeface="Franklin Gothic Book"/>
              </a:rPr>
              <a:t>3. Describe individuals or organizations that influence how you view leadership.</a:t>
            </a:r>
          </a:p>
        </p:txBody>
      </p:sp>
      <p:pic>
        <p:nvPicPr>
          <p:cNvPr id="10" name="Picture 9">
            <a:extLst>
              <a:ext uri="{FF2B5EF4-FFF2-40B4-BE49-F238E27FC236}">
                <a16:creationId xmlns:a16="http://schemas.microsoft.com/office/drawing/2014/main" id="{82AEAEC1-D6C9-B36C-B7FC-890AFA23A3A5}"/>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23821" y="5521012"/>
            <a:ext cx="1222425" cy="1096206"/>
          </a:xfrm>
          <a:prstGeom prst="rect">
            <a:avLst/>
          </a:prstGeom>
        </p:spPr>
      </p:pic>
      <p:pic>
        <p:nvPicPr>
          <p:cNvPr id="11" name="Picture 10">
            <a:extLst>
              <a:ext uri="{FF2B5EF4-FFF2-40B4-BE49-F238E27FC236}">
                <a16:creationId xmlns:a16="http://schemas.microsoft.com/office/drawing/2014/main" id="{49A3F6C9-DA09-5F25-6110-F7897C2221F7}"/>
              </a:ext>
            </a:extLst>
          </p:cNvPr>
          <p:cNvPicPr>
            <a:picLocks noChangeAspect="1"/>
          </p:cNvPicPr>
          <p:nvPr/>
        </p:nvPicPr>
        <p:blipFill>
          <a:blip r:embed="rId3"/>
          <a:stretch>
            <a:fillRect/>
          </a:stretch>
        </p:blipFill>
        <p:spPr>
          <a:xfrm>
            <a:off x="-108036" y="0"/>
            <a:ext cx="9533101" cy="1610200"/>
          </a:xfrm>
          <a:prstGeom prst="rect">
            <a:avLst/>
          </a:prstGeom>
        </p:spPr>
      </p:pic>
      <p:sp>
        <p:nvSpPr>
          <p:cNvPr id="12" name="TextBox 11">
            <a:extLst>
              <a:ext uri="{FF2B5EF4-FFF2-40B4-BE49-F238E27FC236}">
                <a16:creationId xmlns:a16="http://schemas.microsoft.com/office/drawing/2014/main" id="{DF4A29ED-C9B6-0CE0-B7DD-9BB29064DCB6}"/>
              </a:ext>
            </a:extLst>
          </p:cNvPr>
          <p:cNvSpPr txBox="1"/>
          <p:nvPr/>
        </p:nvSpPr>
        <p:spPr>
          <a:xfrm>
            <a:off x="-90281" y="390107"/>
            <a:ext cx="2303259"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W11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E37338C9-B462-8C66-0F34-5C788ACE927A}"/>
              </a:ext>
            </a:extLst>
          </p:cNvPr>
          <p:cNvSpPr txBox="1"/>
          <p:nvPr/>
        </p:nvSpPr>
        <p:spPr>
          <a:xfrm>
            <a:off x="2663456" y="398481"/>
            <a:ext cx="4139275" cy="954107"/>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Developing a Personal </a:t>
            </a:r>
          </a:p>
          <a:p>
            <a:r>
              <a:rPr lang="en-US" sz="2800" b="1" dirty="0">
                <a:solidFill>
                  <a:schemeClr val="bg1"/>
                </a:solidFill>
                <a:latin typeface="Tajawal Medium" panose="00000600000000000000" pitchFamily="2" charset="-78"/>
                <a:cs typeface="Tajawal Medium" panose="00000600000000000000" pitchFamily="2" charset="-78"/>
              </a:rPr>
              <a:t>Leadership Philosophy</a:t>
            </a:r>
          </a:p>
        </p:txBody>
      </p:sp>
      <p:sp>
        <p:nvSpPr>
          <p:cNvPr id="14" name="object 6">
            <a:extLst>
              <a:ext uri="{FF2B5EF4-FFF2-40B4-BE49-F238E27FC236}">
                <a16:creationId xmlns:a16="http://schemas.microsoft.com/office/drawing/2014/main" id="{CEC6D68E-BFFD-9B2A-79E2-745EDAF1BBAD}"/>
              </a:ext>
            </a:extLst>
          </p:cNvPr>
          <p:cNvSpPr txBox="1">
            <a:spLocks noGrp="1"/>
          </p:cNvSpPr>
          <p:nvPr>
            <p:ph type="ftr" sz="quarter" idx="5"/>
          </p:nvPr>
        </p:nvSpPr>
        <p:spPr>
          <a:xfrm>
            <a:off x="2663456" y="6564735"/>
            <a:ext cx="5328024" cy="104965"/>
          </a:xfrm>
          <a:prstGeom prst="rect">
            <a:avLst/>
          </a:prstGeom>
        </p:spPr>
        <p:txBody>
          <a:bodyPr vert="horz" wrap="square" lIns="0" tIns="866" rIns="0" bIns="0" rtlCol="0">
            <a:spAutoFit/>
          </a:bodyPr>
          <a:lstStyle/>
          <a:p>
            <a:pPr marL="8659">
              <a:lnSpc>
                <a:spcPct val="100000"/>
              </a:lnSpc>
              <a:spcBef>
                <a:spcPts val="7"/>
              </a:spcBef>
            </a:pPr>
            <a:r>
              <a:rPr spc="-3" dirty="0"/>
              <a:t>Adapted</a:t>
            </a:r>
            <a:r>
              <a:rPr spc="3" dirty="0"/>
              <a:t> </a:t>
            </a:r>
            <a:r>
              <a:rPr spc="-3" dirty="0"/>
              <a:t>from</a:t>
            </a:r>
            <a:r>
              <a:rPr spc="7" dirty="0"/>
              <a:t> </a:t>
            </a:r>
            <a:r>
              <a:rPr spc="-3" dirty="0"/>
              <a:t>Leadership</a:t>
            </a:r>
            <a:r>
              <a:rPr dirty="0"/>
              <a:t> </a:t>
            </a:r>
            <a:r>
              <a:rPr spc="-3" dirty="0"/>
              <a:t>Paradigms,</a:t>
            </a:r>
            <a:r>
              <a:rPr spc="3" dirty="0"/>
              <a:t> </a:t>
            </a:r>
            <a:r>
              <a:rPr spc="-3" dirty="0"/>
              <a:t>Inc.</a:t>
            </a:r>
            <a:r>
              <a:rPr spc="17" dirty="0"/>
              <a:t> </a:t>
            </a:r>
            <a:r>
              <a:rPr spc="-3" dirty="0"/>
              <a:t>by</a:t>
            </a:r>
            <a:r>
              <a:rPr dirty="0"/>
              <a:t> </a:t>
            </a:r>
            <a:r>
              <a:rPr spc="-3" dirty="0"/>
              <a:t>M.</a:t>
            </a:r>
            <a:r>
              <a:rPr spc="3" dirty="0"/>
              <a:t> </a:t>
            </a:r>
            <a:r>
              <a:rPr spc="-3" dirty="0"/>
              <a:t>Matthews,</a:t>
            </a:r>
            <a:r>
              <a:rPr spc="3" dirty="0"/>
              <a:t> </a:t>
            </a:r>
            <a:r>
              <a:rPr spc="-7" dirty="0"/>
              <a:t>PhD</a:t>
            </a:r>
          </a:p>
        </p:txBody>
      </p:sp>
    </p:spTree>
    <p:extLst>
      <p:ext uri="{BB962C8B-B14F-4D97-AF65-F5344CB8AC3E}">
        <p14:creationId xmlns:p14="http://schemas.microsoft.com/office/powerpoint/2010/main" val="339803366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p:nvPr/>
        </p:nvSpPr>
        <p:spPr>
          <a:xfrm>
            <a:off x="1846246" y="1610200"/>
            <a:ext cx="10117776" cy="3248092"/>
          </a:xfrm>
          <a:prstGeom prst="rect">
            <a:avLst/>
          </a:prstGeom>
        </p:spPr>
        <p:txBody>
          <a:bodyPr vert="horz" wrap="square" lIns="0" tIns="8659" rIns="0" bIns="0" rtlCol="0">
            <a:spAutoFit/>
          </a:bodyPr>
          <a:lstStyle/>
          <a:p>
            <a:pPr marL="8659" marR="3464">
              <a:spcBef>
                <a:spcPts val="941"/>
              </a:spcBef>
            </a:pPr>
            <a:r>
              <a:rPr lang="en-US" sz="2800" b="1" dirty="0">
                <a:solidFill>
                  <a:srgbClr val="C00000"/>
                </a:solidFill>
                <a:latin typeface="Franklin Gothic Book"/>
                <a:cs typeface="Franklin Gothic Book"/>
              </a:rPr>
              <a:t>Exercise 4: Write Out Your Leadership Philosophy</a:t>
            </a:r>
          </a:p>
          <a:p>
            <a:pPr marL="8659" marR="3464">
              <a:spcBef>
                <a:spcPts val="941"/>
              </a:spcBef>
            </a:pPr>
            <a:endParaRPr lang="en-US" sz="2400" b="1" dirty="0">
              <a:latin typeface="Franklin Gothic Book"/>
              <a:cs typeface="Franklin Gothic Book"/>
            </a:endParaRPr>
          </a:p>
          <a:p>
            <a:pPr marL="8659" marR="3464" algn="just">
              <a:spcBef>
                <a:spcPts val="941"/>
              </a:spcBef>
            </a:pPr>
            <a:r>
              <a:rPr lang="en-US" sz="2800" b="1" dirty="0">
                <a:latin typeface="Franklin Gothic Book"/>
                <a:cs typeface="Franklin Gothic Book"/>
              </a:rPr>
              <a:t>Your leadership philosophy doesn’t have to be formatted in a certain way – but should clearly  describe what you believe in and what you stand for. You can write one sentence statements, or you  can write a narrative explaining your philosophy.</a:t>
            </a:r>
          </a:p>
          <a:p>
            <a:pPr marL="8659" marR="3464">
              <a:spcBef>
                <a:spcPts val="941"/>
              </a:spcBef>
            </a:pPr>
            <a:endParaRPr lang="en-US" sz="2400" b="1" dirty="0">
              <a:latin typeface="Franklin Gothic Book"/>
              <a:cs typeface="Franklin Gothic Book"/>
            </a:endParaRPr>
          </a:p>
        </p:txBody>
      </p:sp>
      <p:pic>
        <p:nvPicPr>
          <p:cNvPr id="10" name="Picture 9">
            <a:extLst>
              <a:ext uri="{FF2B5EF4-FFF2-40B4-BE49-F238E27FC236}">
                <a16:creationId xmlns:a16="http://schemas.microsoft.com/office/drawing/2014/main" id="{82AEAEC1-D6C9-B36C-B7FC-890AFA23A3A5}"/>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23821" y="5521012"/>
            <a:ext cx="1222425" cy="1096206"/>
          </a:xfrm>
          <a:prstGeom prst="rect">
            <a:avLst/>
          </a:prstGeom>
        </p:spPr>
      </p:pic>
      <p:pic>
        <p:nvPicPr>
          <p:cNvPr id="11" name="Picture 10">
            <a:extLst>
              <a:ext uri="{FF2B5EF4-FFF2-40B4-BE49-F238E27FC236}">
                <a16:creationId xmlns:a16="http://schemas.microsoft.com/office/drawing/2014/main" id="{49A3F6C9-DA09-5F25-6110-F7897C2221F7}"/>
              </a:ext>
            </a:extLst>
          </p:cNvPr>
          <p:cNvPicPr>
            <a:picLocks noChangeAspect="1"/>
          </p:cNvPicPr>
          <p:nvPr/>
        </p:nvPicPr>
        <p:blipFill>
          <a:blip r:embed="rId3"/>
          <a:stretch>
            <a:fillRect/>
          </a:stretch>
        </p:blipFill>
        <p:spPr>
          <a:xfrm>
            <a:off x="-108036" y="0"/>
            <a:ext cx="9533101" cy="1610200"/>
          </a:xfrm>
          <a:prstGeom prst="rect">
            <a:avLst/>
          </a:prstGeom>
        </p:spPr>
      </p:pic>
      <p:sp>
        <p:nvSpPr>
          <p:cNvPr id="12" name="TextBox 11">
            <a:extLst>
              <a:ext uri="{FF2B5EF4-FFF2-40B4-BE49-F238E27FC236}">
                <a16:creationId xmlns:a16="http://schemas.microsoft.com/office/drawing/2014/main" id="{DF4A29ED-C9B6-0CE0-B7DD-9BB29064DCB6}"/>
              </a:ext>
            </a:extLst>
          </p:cNvPr>
          <p:cNvSpPr txBox="1"/>
          <p:nvPr/>
        </p:nvSpPr>
        <p:spPr>
          <a:xfrm>
            <a:off x="-90281" y="390107"/>
            <a:ext cx="2303259"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W11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E37338C9-B462-8C66-0F34-5C788ACE927A}"/>
              </a:ext>
            </a:extLst>
          </p:cNvPr>
          <p:cNvSpPr txBox="1"/>
          <p:nvPr/>
        </p:nvSpPr>
        <p:spPr>
          <a:xfrm>
            <a:off x="2663456" y="398481"/>
            <a:ext cx="4139275" cy="954107"/>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Developing a Personal </a:t>
            </a:r>
          </a:p>
          <a:p>
            <a:r>
              <a:rPr lang="en-US" sz="2800" b="1" dirty="0">
                <a:solidFill>
                  <a:schemeClr val="bg1"/>
                </a:solidFill>
                <a:latin typeface="Tajawal Medium" panose="00000600000000000000" pitchFamily="2" charset="-78"/>
                <a:cs typeface="Tajawal Medium" panose="00000600000000000000" pitchFamily="2" charset="-78"/>
              </a:rPr>
              <a:t>Leadership Philosophy</a:t>
            </a:r>
          </a:p>
        </p:txBody>
      </p:sp>
      <p:sp>
        <p:nvSpPr>
          <p:cNvPr id="14" name="object 6">
            <a:extLst>
              <a:ext uri="{FF2B5EF4-FFF2-40B4-BE49-F238E27FC236}">
                <a16:creationId xmlns:a16="http://schemas.microsoft.com/office/drawing/2014/main" id="{CEC6D68E-BFFD-9B2A-79E2-745EDAF1BBAD}"/>
              </a:ext>
            </a:extLst>
          </p:cNvPr>
          <p:cNvSpPr txBox="1">
            <a:spLocks noGrp="1"/>
          </p:cNvSpPr>
          <p:nvPr>
            <p:ph type="ftr" sz="quarter" idx="5"/>
          </p:nvPr>
        </p:nvSpPr>
        <p:spPr>
          <a:xfrm>
            <a:off x="2663456" y="6564735"/>
            <a:ext cx="5328024" cy="104965"/>
          </a:xfrm>
          <a:prstGeom prst="rect">
            <a:avLst/>
          </a:prstGeom>
        </p:spPr>
        <p:txBody>
          <a:bodyPr vert="horz" wrap="square" lIns="0" tIns="866" rIns="0" bIns="0" rtlCol="0">
            <a:spAutoFit/>
          </a:bodyPr>
          <a:lstStyle/>
          <a:p>
            <a:pPr marL="8659">
              <a:lnSpc>
                <a:spcPct val="100000"/>
              </a:lnSpc>
              <a:spcBef>
                <a:spcPts val="7"/>
              </a:spcBef>
            </a:pPr>
            <a:r>
              <a:rPr spc="-3" dirty="0"/>
              <a:t>Adapted</a:t>
            </a:r>
            <a:r>
              <a:rPr spc="3" dirty="0"/>
              <a:t> </a:t>
            </a:r>
            <a:r>
              <a:rPr spc="-3" dirty="0"/>
              <a:t>from</a:t>
            </a:r>
            <a:r>
              <a:rPr spc="7" dirty="0"/>
              <a:t> </a:t>
            </a:r>
            <a:r>
              <a:rPr spc="-3" dirty="0"/>
              <a:t>Leadership</a:t>
            </a:r>
            <a:r>
              <a:rPr dirty="0"/>
              <a:t> </a:t>
            </a:r>
            <a:r>
              <a:rPr spc="-3" dirty="0"/>
              <a:t>Paradigms,</a:t>
            </a:r>
            <a:r>
              <a:rPr spc="3" dirty="0"/>
              <a:t> </a:t>
            </a:r>
            <a:r>
              <a:rPr spc="-3" dirty="0"/>
              <a:t>Inc.</a:t>
            </a:r>
            <a:r>
              <a:rPr spc="17" dirty="0"/>
              <a:t> </a:t>
            </a:r>
            <a:r>
              <a:rPr spc="-3" dirty="0"/>
              <a:t>by</a:t>
            </a:r>
            <a:r>
              <a:rPr dirty="0"/>
              <a:t> </a:t>
            </a:r>
            <a:r>
              <a:rPr spc="-3" dirty="0"/>
              <a:t>M.</a:t>
            </a:r>
            <a:r>
              <a:rPr spc="3" dirty="0"/>
              <a:t> </a:t>
            </a:r>
            <a:r>
              <a:rPr spc="-3" dirty="0"/>
              <a:t>Matthews,</a:t>
            </a:r>
            <a:r>
              <a:rPr spc="3" dirty="0"/>
              <a:t> </a:t>
            </a:r>
            <a:r>
              <a:rPr spc="-7" dirty="0"/>
              <a:t>PhD</a:t>
            </a:r>
          </a:p>
        </p:txBody>
      </p:sp>
    </p:spTree>
    <p:extLst>
      <p:ext uri="{BB962C8B-B14F-4D97-AF65-F5344CB8AC3E}">
        <p14:creationId xmlns:p14="http://schemas.microsoft.com/office/powerpoint/2010/main" val="349979844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p:nvPr/>
        </p:nvSpPr>
        <p:spPr>
          <a:xfrm>
            <a:off x="1846246" y="1359619"/>
            <a:ext cx="10117776" cy="5187084"/>
          </a:xfrm>
          <a:prstGeom prst="rect">
            <a:avLst/>
          </a:prstGeom>
        </p:spPr>
        <p:txBody>
          <a:bodyPr vert="horz" wrap="square" lIns="0" tIns="8659" rIns="0" bIns="0" rtlCol="0">
            <a:spAutoFit/>
          </a:bodyPr>
          <a:lstStyle/>
          <a:p>
            <a:pPr marL="8659" marR="3464">
              <a:spcBef>
                <a:spcPts val="941"/>
              </a:spcBef>
            </a:pPr>
            <a:r>
              <a:rPr lang="en-US" sz="2400" b="1" dirty="0">
                <a:solidFill>
                  <a:srgbClr val="C00000"/>
                </a:solidFill>
                <a:latin typeface="Franklin Gothic Book"/>
                <a:cs typeface="Franklin Gothic Book"/>
              </a:rPr>
              <a:t>Example of a Personal Leadership Philosophy:</a:t>
            </a:r>
          </a:p>
          <a:p>
            <a:pPr marL="351559" marR="3464" indent="-342900">
              <a:lnSpc>
                <a:spcPts val="2300"/>
              </a:lnSpc>
              <a:spcBef>
                <a:spcPts val="941"/>
              </a:spcBef>
              <a:buFont typeface="Wingdings" panose="05000000000000000000" pitchFamily="2" charset="2"/>
              <a:buChar char="§"/>
            </a:pPr>
            <a:r>
              <a:rPr lang="en-US" sz="2200" dirty="0">
                <a:latin typeface="Franklin Gothic Book"/>
                <a:cs typeface="Franklin Gothic Book"/>
              </a:rPr>
              <a:t>I believe that leadership is a journey that consists of followers and leaders.</a:t>
            </a:r>
          </a:p>
          <a:p>
            <a:pPr marL="351559" marR="3464" indent="-342900">
              <a:lnSpc>
                <a:spcPts val="2300"/>
              </a:lnSpc>
              <a:spcBef>
                <a:spcPts val="941"/>
              </a:spcBef>
              <a:buFont typeface="Wingdings" panose="05000000000000000000" pitchFamily="2" charset="2"/>
              <a:buChar char="§"/>
            </a:pPr>
            <a:r>
              <a:rPr lang="en-US" sz="2200" dirty="0">
                <a:latin typeface="Franklin Gothic Book"/>
                <a:cs typeface="Franklin Gothic Book"/>
              </a:rPr>
              <a:t>I believe open, respectful collaboration can solve any problem.</a:t>
            </a:r>
          </a:p>
          <a:p>
            <a:pPr marL="351559" marR="3464" indent="-342900">
              <a:lnSpc>
                <a:spcPts val="2300"/>
              </a:lnSpc>
              <a:spcBef>
                <a:spcPts val="941"/>
              </a:spcBef>
              <a:buFont typeface="Wingdings" panose="05000000000000000000" pitchFamily="2" charset="2"/>
              <a:buChar char="§"/>
            </a:pPr>
            <a:r>
              <a:rPr lang="en-US" sz="2200" dirty="0">
                <a:latin typeface="Franklin Gothic Book"/>
                <a:cs typeface="Franklin Gothic Book"/>
              </a:rPr>
              <a:t>My thoughts will focus on what is possible even when things seem impossible.</a:t>
            </a:r>
          </a:p>
          <a:p>
            <a:pPr marL="351559" marR="3464" indent="-342900">
              <a:lnSpc>
                <a:spcPts val="2300"/>
              </a:lnSpc>
              <a:spcBef>
                <a:spcPts val="941"/>
              </a:spcBef>
              <a:buFont typeface="Wingdings" panose="05000000000000000000" pitchFamily="2" charset="2"/>
              <a:buChar char="§"/>
            </a:pPr>
            <a:r>
              <a:rPr lang="en-US" sz="2200" dirty="0">
                <a:latin typeface="Franklin Gothic Book"/>
                <a:cs typeface="Franklin Gothic Book"/>
              </a:rPr>
              <a:t>My words will try to encourage everyone to do their best.</a:t>
            </a:r>
          </a:p>
          <a:p>
            <a:pPr marL="351559" marR="3464" indent="-342900">
              <a:lnSpc>
                <a:spcPts val="2300"/>
              </a:lnSpc>
              <a:spcBef>
                <a:spcPts val="941"/>
              </a:spcBef>
              <a:buFont typeface="Wingdings" panose="05000000000000000000" pitchFamily="2" charset="2"/>
              <a:buChar char="§"/>
            </a:pPr>
            <a:r>
              <a:rPr lang="en-US" sz="2200" dirty="0">
                <a:latin typeface="Franklin Gothic Book"/>
                <a:cs typeface="Franklin Gothic Book"/>
              </a:rPr>
              <a:t>I will lead by always trying to do my best in whatever I do.</a:t>
            </a:r>
          </a:p>
          <a:p>
            <a:pPr marL="351559" marR="3464" indent="-342900">
              <a:lnSpc>
                <a:spcPts val="2300"/>
              </a:lnSpc>
              <a:spcBef>
                <a:spcPts val="941"/>
              </a:spcBef>
              <a:buFont typeface="Wingdings" panose="05000000000000000000" pitchFamily="2" charset="2"/>
              <a:buChar char="§"/>
            </a:pPr>
            <a:r>
              <a:rPr lang="en-US" sz="2200" dirty="0">
                <a:latin typeface="Franklin Gothic Book"/>
                <a:cs typeface="Franklin Gothic Book"/>
              </a:rPr>
              <a:t>I will lead with empathy, and listen attentively, seek to understand, and leverage the  experience and talents of others fully.</a:t>
            </a:r>
          </a:p>
          <a:p>
            <a:pPr marL="351559" marR="3464" indent="-342900">
              <a:lnSpc>
                <a:spcPts val="2300"/>
              </a:lnSpc>
              <a:spcBef>
                <a:spcPts val="941"/>
              </a:spcBef>
              <a:buFont typeface="Wingdings" panose="05000000000000000000" pitchFamily="2" charset="2"/>
              <a:buChar char="§"/>
            </a:pPr>
            <a:r>
              <a:rPr lang="en-US" sz="2200" dirty="0">
                <a:latin typeface="Franklin Gothic Book"/>
                <a:cs typeface="Franklin Gothic Book"/>
              </a:rPr>
              <a:t>I spend time reflecting on my leadership and its implications on others.</a:t>
            </a:r>
          </a:p>
          <a:p>
            <a:pPr marL="351559" marR="3464" indent="-342900">
              <a:lnSpc>
                <a:spcPts val="2300"/>
              </a:lnSpc>
              <a:spcBef>
                <a:spcPts val="941"/>
              </a:spcBef>
              <a:buFont typeface="Wingdings" panose="05000000000000000000" pitchFamily="2" charset="2"/>
              <a:buChar char="§"/>
            </a:pPr>
            <a:r>
              <a:rPr lang="en-US" sz="2200" dirty="0">
                <a:latin typeface="Franklin Gothic Book"/>
                <a:cs typeface="Franklin Gothic Book"/>
              </a:rPr>
              <a:t>I value integrity in personal and professional development.</a:t>
            </a:r>
          </a:p>
          <a:p>
            <a:pPr marL="351559" marR="3464" indent="-342900">
              <a:lnSpc>
                <a:spcPts val="2300"/>
              </a:lnSpc>
              <a:spcBef>
                <a:spcPts val="941"/>
              </a:spcBef>
              <a:buFont typeface="Wingdings" panose="05000000000000000000" pitchFamily="2" charset="2"/>
              <a:buChar char="§"/>
            </a:pPr>
            <a:r>
              <a:rPr lang="en-US" sz="2200" dirty="0">
                <a:latin typeface="Franklin Gothic Book"/>
                <a:cs typeface="Franklin Gothic Book"/>
              </a:rPr>
              <a:t>I respect leadership from different perspectives and ways of knowing.</a:t>
            </a:r>
          </a:p>
          <a:p>
            <a:pPr marL="351559" marR="3464" indent="-342900">
              <a:lnSpc>
                <a:spcPts val="2300"/>
              </a:lnSpc>
              <a:spcBef>
                <a:spcPts val="941"/>
              </a:spcBef>
              <a:buFont typeface="Wingdings" panose="05000000000000000000" pitchFamily="2" charset="2"/>
              <a:buChar char="§"/>
            </a:pPr>
            <a:r>
              <a:rPr lang="en-US" sz="2200" dirty="0">
                <a:latin typeface="Franklin Gothic Book"/>
                <a:cs typeface="Franklin Gothic Book"/>
              </a:rPr>
              <a:t>I listen with respect and gratitude to others.</a:t>
            </a:r>
          </a:p>
          <a:p>
            <a:pPr marL="351559" marR="3464" indent="-342900">
              <a:lnSpc>
                <a:spcPts val="2300"/>
              </a:lnSpc>
              <a:spcBef>
                <a:spcPts val="941"/>
              </a:spcBef>
              <a:buFont typeface="Wingdings" panose="05000000000000000000" pitchFamily="2" charset="2"/>
              <a:buChar char="§"/>
            </a:pPr>
            <a:r>
              <a:rPr lang="en-US" sz="2200" dirty="0">
                <a:latin typeface="Franklin Gothic Book"/>
                <a:cs typeface="Franklin Gothic Book"/>
              </a:rPr>
              <a:t>I expect to respond rather than react in challenging situations.</a:t>
            </a:r>
          </a:p>
        </p:txBody>
      </p:sp>
      <p:pic>
        <p:nvPicPr>
          <p:cNvPr id="10" name="Picture 9">
            <a:extLst>
              <a:ext uri="{FF2B5EF4-FFF2-40B4-BE49-F238E27FC236}">
                <a16:creationId xmlns:a16="http://schemas.microsoft.com/office/drawing/2014/main" id="{82AEAEC1-D6C9-B36C-B7FC-890AFA23A3A5}"/>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23821" y="5521012"/>
            <a:ext cx="1222425" cy="1096206"/>
          </a:xfrm>
          <a:prstGeom prst="rect">
            <a:avLst/>
          </a:prstGeom>
        </p:spPr>
      </p:pic>
      <p:pic>
        <p:nvPicPr>
          <p:cNvPr id="11" name="Picture 10">
            <a:extLst>
              <a:ext uri="{FF2B5EF4-FFF2-40B4-BE49-F238E27FC236}">
                <a16:creationId xmlns:a16="http://schemas.microsoft.com/office/drawing/2014/main" id="{49A3F6C9-DA09-5F25-6110-F7897C2221F7}"/>
              </a:ext>
            </a:extLst>
          </p:cNvPr>
          <p:cNvPicPr>
            <a:picLocks noChangeAspect="1"/>
          </p:cNvPicPr>
          <p:nvPr/>
        </p:nvPicPr>
        <p:blipFill>
          <a:blip r:embed="rId3"/>
          <a:stretch>
            <a:fillRect/>
          </a:stretch>
        </p:blipFill>
        <p:spPr>
          <a:xfrm>
            <a:off x="-108036" y="0"/>
            <a:ext cx="9533101" cy="1610200"/>
          </a:xfrm>
          <a:prstGeom prst="rect">
            <a:avLst/>
          </a:prstGeom>
        </p:spPr>
      </p:pic>
      <p:sp>
        <p:nvSpPr>
          <p:cNvPr id="12" name="TextBox 11">
            <a:extLst>
              <a:ext uri="{FF2B5EF4-FFF2-40B4-BE49-F238E27FC236}">
                <a16:creationId xmlns:a16="http://schemas.microsoft.com/office/drawing/2014/main" id="{DF4A29ED-C9B6-0CE0-B7DD-9BB29064DCB6}"/>
              </a:ext>
            </a:extLst>
          </p:cNvPr>
          <p:cNvSpPr txBox="1"/>
          <p:nvPr/>
        </p:nvSpPr>
        <p:spPr>
          <a:xfrm>
            <a:off x="-90281" y="390107"/>
            <a:ext cx="2303259"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W11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E37338C9-B462-8C66-0F34-5C788ACE927A}"/>
              </a:ext>
            </a:extLst>
          </p:cNvPr>
          <p:cNvSpPr txBox="1"/>
          <p:nvPr/>
        </p:nvSpPr>
        <p:spPr>
          <a:xfrm>
            <a:off x="2663456" y="398481"/>
            <a:ext cx="4139275" cy="954107"/>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Developing a Personal </a:t>
            </a:r>
          </a:p>
          <a:p>
            <a:r>
              <a:rPr lang="en-US" sz="2800" b="1" dirty="0">
                <a:solidFill>
                  <a:schemeClr val="bg1"/>
                </a:solidFill>
                <a:latin typeface="Tajawal Medium" panose="00000600000000000000" pitchFamily="2" charset="-78"/>
                <a:cs typeface="Tajawal Medium" panose="00000600000000000000" pitchFamily="2" charset="-78"/>
              </a:rPr>
              <a:t>Leadership Philosophy</a:t>
            </a:r>
          </a:p>
        </p:txBody>
      </p:sp>
      <p:sp>
        <p:nvSpPr>
          <p:cNvPr id="14" name="object 6">
            <a:extLst>
              <a:ext uri="{FF2B5EF4-FFF2-40B4-BE49-F238E27FC236}">
                <a16:creationId xmlns:a16="http://schemas.microsoft.com/office/drawing/2014/main" id="{CEC6D68E-BFFD-9B2A-79E2-745EDAF1BBAD}"/>
              </a:ext>
            </a:extLst>
          </p:cNvPr>
          <p:cNvSpPr txBox="1">
            <a:spLocks noGrp="1"/>
          </p:cNvSpPr>
          <p:nvPr>
            <p:ph type="ftr" sz="quarter" idx="5"/>
          </p:nvPr>
        </p:nvSpPr>
        <p:spPr>
          <a:xfrm>
            <a:off x="2663456" y="6564735"/>
            <a:ext cx="5328024" cy="104965"/>
          </a:xfrm>
          <a:prstGeom prst="rect">
            <a:avLst/>
          </a:prstGeom>
        </p:spPr>
        <p:txBody>
          <a:bodyPr vert="horz" wrap="square" lIns="0" tIns="866" rIns="0" bIns="0" rtlCol="0">
            <a:spAutoFit/>
          </a:bodyPr>
          <a:lstStyle/>
          <a:p>
            <a:pPr marL="8659">
              <a:lnSpc>
                <a:spcPct val="100000"/>
              </a:lnSpc>
              <a:spcBef>
                <a:spcPts val="7"/>
              </a:spcBef>
            </a:pPr>
            <a:r>
              <a:rPr spc="-3" dirty="0"/>
              <a:t>Adapted</a:t>
            </a:r>
            <a:r>
              <a:rPr spc="3" dirty="0"/>
              <a:t> </a:t>
            </a:r>
            <a:r>
              <a:rPr spc="-3" dirty="0"/>
              <a:t>from</a:t>
            </a:r>
            <a:r>
              <a:rPr spc="7" dirty="0"/>
              <a:t> </a:t>
            </a:r>
            <a:r>
              <a:rPr spc="-3" dirty="0"/>
              <a:t>Leadership</a:t>
            </a:r>
            <a:r>
              <a:rPr dirty="0"/>
              <a:t> </a:t>
            </a:r>
            <a:r>
              <a:rPr spc="-3" dirty="0"/>
              <a:t>Paradigms,</a:t>
            </a:r>
            <a:r>
              <a:rPr spc="3" dirty="0"/>
              <a:t> </a:t>
            </a:r>
            <a:r>
              <a:rPr spc="-3" dirty="0"/>
              <a:t>Inc.</a:t>
            </a:r>
            <a:r>
              <a:rPr spc="17" dirty="0"/>
              <a:t> </a:t>
            </a:r>
            <a:r>
              <a:rPr spc="-3" dirty="0"/>
              <a:t>by</a:t>
            </a:r>
            <a:r>
              <a:rPr dirty="0"/>
              <a:t> </a:t>
            </a:r>
            <a:r>
              <a:rPr spc="-3" dirty="0"/>
              <a:t>M.</a:t>
            </a:r>
            <a:r>
              <a:rPr spc="3" dirty="0"/>
              <a:t> </a:t>
            </a:r>
            <a:r>
              <a:rPr spc="-3" dirty="0"/>
              <a:t>Matthews,</a:t>
            </a:r>
            <a:r>
              <a:rPr spc="3" dirty="0"/>
              <a:t> </a:t>
            </a:r>
            <a:r>
              <a:rPr spc="-7" dirty="0"/>
              <a:t>PhD</a:t>
            </a:r>
          </a:p>
        </p:txBody>
      </p:sp>
    </p:spTree>
    <p:extLst>
      <p:ext uri="{BB962C8B-B14F-4D97-AF65-F5344CB8AC3E}">
        <p14:creationId xmlns:p14="http://schemas.microsoft.com/office/powerpoint/2010/main" val="184230339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W11 Lecture</a:t>
            </a:r>
          </a:p>
        </p:txBody>
      </p:sp>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
        <p:nvSpPr>
          <p:cNvPr id="2" name="TextBox 1">
            <a:extLst>
              <a:ext uri="{FF2B5EF4-FFF2-40B4-BE49-F238E27FC236}">
                <a16:creationId xmlns:a16="http://schemas.microsoft.com/office/drawing/2014/main" id="{FF7406AC-880D-4D43-A515-B740C6E7AC92}"/>
              </a:ext>
            </a:extLst>
          </p:cNvPr>
          <p:cNvSpPr txBox="1"/>
          <p:nvPr/>
        </p:nvSpPr>
        <p:spPr>
          <a:xfrm>
            <a:off x="5480311" y="1089596"/>
            <a:ext cx="5135701" cy="707886"/>
          </a:xfrm>
          <a:prstGeom prst="rect">
            <a:avLst/>
          </a:prstGeom>
          <a:noFill/>
        </p:spPr>
        <p:txBody>
          <a:bodyPr wrap="none" rtlCol="0">
            <a:spAutoFit/>
          </a:bodyPr>
          <a:lstStyle/>
          <a:p>
            <a:r>
              <a:rPr lang="en-US" sz="4000" b="1" dirty="0">
                <a:solidFill>
                  <a:srgbClr val="2B5984"/>
                </a:solidFill>
                <a:latin typeface="Tajawal Medium" panose="00000600000000000000" pitchFamily="2" charset="-78"/>
                <a:cs typeface="Tajawal Medium" panose="00000600000000000000" pitchFamily="2" charset="-78"/>
              </a:rPr>
              <a:t>Leaders’ Core Tasks</a:t>
            </a:r>
          </a:p>
        </p:txBody>
      </p:sp>
      <p:pic>
        <p:nvPicPr>
          <p:cNvPr id="9" name="Picture 8" descr="A picture containing indoor, hand, close&#10;&#10;Description automatically generated">
            <a:extLst>
              <a:ext uri="{FF2B5EF4-FFF2-40B4-BE49-F238E27FC236}">
                <a16:creationId xmlns:a16="http://schemas.microsoft.com/office/drawing/2014/main" id="{A23D018D-7371-C3F0-378B-B8B5ECD78CDD}"/>
              </a:ext>
            </a:extLst>
          </p:cNvPr>
          <p:cNvPicPr>
            <a:picLocks noChangeAspect="1"/>
          </p:cNvPicPr>
          <p:nvPr/>
        </p:nvPicPr>
        <p:blipFill>
          <a:blip r:embed="rId3">
            <a:extLst>
              <a:ext uri="{BEBA8EAE-BF5A-486C-A8C5-ECC9F3942E4B}">
                <a14:imgProps xmlns:a14="http://schemas.microsoft.com/office/drawing/2010/main">
                  <a14:imgLayer r:embed="rId4">
                    <a14:imgEffect>
                      <a14:sharpenSoften amount="25000"/>
                    </a14:imgEffect>
                    <a14:imgEffect>
                      <a14:colorTemperature colorTemp="5300"/>
                    </a14:imgEffect>
                  </a14:imgLayer>
                </a14:imgProps>
              </a:ext>
              <a:ext uri="{28A0092B-C50C-407E-A947-70E740481C1C}">
                <a14:useLocalDpi xmlns:a14="http://schemas.microsoft.com/office/drawing/2010/main" val="0"/>
              </a:ext>
            </a:extLst>
          </a:blip>
          <a:stretch>
            <a:fillRect/>
          </a:stretch>
        </p:blipFill>
        <p:spPr>
          <a:xfrm>
            <a:off x="5388088" y="2339404"/>
            <a:ext cx="5320145" cy="3429000"/>
          </a:xfrm>
          <a:prstGeom prst="rect">
            <a:avLst/>
          </a:prstGeom>
        </p:spPr>
      </p:pic>
    </p:spTree>
    <p:extLst>
      <p:ext uri="{BB962C8B-B14F-4D97-AF65-F5344CB8AC3E}">
        <p14:creationId xmlns:p14="http://schemas.microsoft.com/office/powerpoint/2010/main" val="14473549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65677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 Core Tasks</a:t>
            </a:r>
          </a:p>
        </p:txBody>
      </p:sp>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W11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2955746"/>
          </a:xfrm>
          <a:prstGeom prst="rect">
            <a:avLst/>
          </a:prstGeom>
          <a:noFill/>
        </p:spPr>
        <p:txBody>
          <a:bodyPr wrap="square" rtlCol="0">
            <a:spAutoFit/>
          </a:bodyPr>
          <a:lstStyle/>
          <a:p>
            <a:pPr marL="974725" indent="-457200">
              <a:lnSpc>
                <a:spcPct val="150000"/>
              </a:lnSpc>
              <a:buFont typeface="Wingdings" panose="05000000000000000000" pitchFamily="2" charset="2"/>
              <a:buChar char="q"/>
            </a:pPr>
            <a:r>
              <a:rPr lang="en-US" sz="3200" b="1" dirty="0">
                <a:solidFill>
                  <a:srgbClr val="0A1F61"/>
                </a:solidFill>
                <a:latin typeface="Tajawal ExtraBold" panose="00000800000000000000" pitchFamily="2" charset="-78"/>
                <a:cs typeface="Tajawal ExtraBold" panose="00000800000000000000" pitchFamily="2" charset="-78"/>
              </a:rPr>
              <a:t>Create Momentum</a:t>
            </a:r>
            <a:r>
              <a:rPr lang="ar-EG" sz="3200" b="1" dirty="0">
                <a:solidFill>
                  <a:srgbClr val="0A1F61"/>
                </a:solidFill>
                <a:latin typeface="Tajawal ExtraBold" panose="00000800000000000000" pitchFamily="2" charset="-78"/>
                <a:cs typeface="Tajawal ExtraBold" panose="00000800000000000000" pitchFamily="2" charset="-78"/>
              </a:rPr>
              <a:t>دافعية للتقدم </a:t>
            </a:r>
            <a:endParaRPr lang="en-US" sz="3200" b="1" dirty="0">
              <a:solidFill>
                <a:srgbClr val="0A1F61"/>
              </a:solidFill>
              <a:latin typeface="Tajawal ExtraBold" panose="00000800000000000000" pitchFamily="2" charset="-78"/>
              <a:cs typeface="Tajawal ExtraBold" panose="00000800000000000000" pitchFamily="2" charset="-78"/>
            </a:endParaRPr>
          </a:p>
          <a:p>
            <a:pPr marL="974725" indent="-457200">
              <a:lnSpc>
                <a:spcPct val="150000"/>
              </a:lnSpc>
              <a:buFont typeface="Wingdings" panose="05000000000000000000" pitchFamily="2" charset="2"/>
              <a:buChar char="q"/>
            </a:pPr>
            <a:r>
              <a:rPr lang="en-US" sz="3200" b="1" dirty="0">
                <a:solidFill>
                  <a:srgbClr val="0A1F61"/>
                </a:solidFill>
                <a:latin typeface="Tajawal ExtraBold" panose="00000800000000000000" pitchFamily="2" charset="-78"/>
                <a:cs typeface="Tajawal ExtraBold" panose="00000800000000000000" pitchFamily="2" charset="-78"/>
              </a:rPr>
              <a:t>Master technologies of learning, visioning, and coalition building</a:t>
            </a:r>
            <a:r>
              <a:rPr lang="ar-EG" sz="3200" b="1" dirty="0">
                <a:solidFill>
                  <a:srgbClr val="0A1F61"/>
                </a:solidFill>
                <a:latin typeface="Tajawal ExtraBold" panose="00000800000000000000" pitchFamily="2" charset="-78"/>
                <a:cs typeface="Tajawal ExtraBold" panose="00000800000000000000" pitchFamily="2" charset="-78"/>
              </a:rPr>
              <a:t>إتقان تقنيات التعلم والرؤية وبناء التحالفات</a:t>
            </a:r>
          </a:p>
          <a:p>
            <a:pPr marL="974725" indent="-457200">
              <a:lnSpc>
                <a:spcPct val="150000"/>
              </a:lnSpc>
              <a:buFont typeface="Wingdings" panose="05000000000000000000" pitchFamily="2" charset="2"/>
              <a:buChar char="q"/>
            </a:pPr>
            <a:r>
              <a:rPr lang="en-US" sz="3200" b="1" dirty="0">
                <a:solidFill>
                  <a:srgbClr val="0A1F61"/>
                </a:solidFill>
                <a:latin typeface="Tajawal ExtraBold" panose="00000800000000000000" pitchFamily="2" charset="-78"/>
                <a:cs typeface="Tajawal ExtraBold" panose="00000800000000000000" pitchFamily="2" charset="-78"/>
              </a:rPr>
              <a:t>Manage oneself</a:t>
            </a:r>
            <a:r>
              <a:rPr lang="ar-EG" sz="3200" b="1" dirty="0">
                <a:solidFill>
                  <a:srgbClr val="0A1F61"/>
                </a:solidFill>
                <a:latin typeface="Tajawal ExtraBold" panose="00000800000000000000" pitchFamily="2" charset="-78"/>
                <a:cs typeface="Tajawal ExtraBold" panose="00000800000000000000" pitchFamily="2" charset="-78"/>
              </a:rPr>
              <a:t>إدارة النفس / الذات </a:t>
            </a:r>
            <a:endParaRPr lang="en-US" sz="32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32526406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65677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 Core Tasks</a:t>
            </a:r>
          </a:p>
        </p:txBody>
      </p:sp>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W11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3347840"/>
          </a:xfrm>
          <a:prstGeom prst="rect">
            <a:avLst/>
          </a:prstGeom>
          <a:noFill/>
        </p:spPr>
        <p:txBody>
          <a:bodyPr wrap="square" rtlCol="0">
            <a:spAutoFit/>
          </a:bodyPr>
          <a:lstStyle/>
          <a:p>
            <a:pPr marL="974725" indent="-457200">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Create Momentum</a:t>
            </a:r>
          </a:p>
          <a:p>
            <a:pPr marL="1031875" indent="-514350">
              <a:lnSpc>
                <a:spcPct val="150000"/>
              </a:lnSpc>
              <a:buFont typeface="+mj-lt"/>
              <a:buAutoNum type="arabicPeriod"/>
            </a:pPr>
            <a:r>
              <a:rPr lang="en-US" sz="2400" b="1" dirty="0">
                <a:solidFill>
                  <a:srgbClr val="0A1F61"/>
                </a:solidFill>
                <a:latin typeface="Tajawal ExtraBold" panose="00000800000000000000" pitchFamily="2" charset="-78"/>
                <a:cs typeface="Tajawal ExtraBold" panose="00000800000000000000" pitchFamily="2" charset="-78"/>
              </a:rPr>
              <a:t>Learn and know about company</a:t>
            </a:r>
          </a:p>
          <a:p>
            <a:pPr marL="1031875" indent="-514350">
              <a:lnSpc>
                <a:spcPct val="150000"/>
              </a:lnSpc>
              <a:buFont typeface="+mj-lt"/>
              <a:buAutoNum type="arabicPeriod"/>
            </a:pPr>
            <a:r>
              <a:rPr lang="en-US" sz="2400" b="1" dirty="0">
                <a:solidFill>
                  <a:srgbClr val="0A1F61"/>
                </a:solidFill>
                <a:latin typeface="Tajawal ExtraBold" panose="00000800000000000000" pitchFamily="2" charset="-78"/>
                <a:cs typeface="Tajawal ExtraBold" panose="00000800000000000000" pitchFamily="2" charset="-78"/>
              </a:rPr>
              <a:t>Securing early wins</a:t>
            </a:r>
            <a:r>
              <a:rPr lang="ar-EG" sz="2400" b="1" dirty="0">
                <a:solidFill>
                  <a:srgbClr val="0A1F61"/>
                </a:solidFill>
                <a:latin typeface="Tajawal ExtraBold" panose="00000800000000000000" pitchFamily="2" charset="-78"/>
                <a:cs typeface="Tajawal ExtraBold" panose="00000800000000000000" pitchFamily="2" charset="-78"/>
              </a:rPr>
              <a:t>تأمين المكاسب المبكرة </a:t>
            </a:r>
            <a:endParaRPr lang="en-US" sz="2400" b="1" dirty="0">
              <a:solidFill>
                <a:srgbClr val="0A1F61"/>
              </a:solidFill>
              <a:latin typeface="Tajawal ExtraBold" panose="00000800000000000000" pitchFamily="2" charset="-78"/>
              <a:cs typeface="Tajawal ExtraBold" panose="00000800000000000000" pitchFamily="2" charset="-78"/>
            </a:endParaRPr>
          </a:p>
          <a:p>
            <a:pPr marL="1431925" lvl="1" indent="-457200">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First set short term goals</a:t>
            </a:r>
          </a:p>
          <a:p>
            <a:pPr marL="1431925" lvl="1" indent="-457200">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When achieved make a big deal</a:t>
            </a:r>
          </a:p>
          <a:p>
            <a:pPr marL="1431925" lvl="1" indent="-457200">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Should fit long term strategy</a:t>
            </a:r>
          </a:p>
        </p:txBody>
      </p:sp>
    </p:spTree>
    <p:extLst>
      <p:ext uri="{BB962C8B-B14F-4D97-AF65-F5344CB8AC3E}">
        <p14:creationId xmlns:p14="http://schemas.microsoft.com/office/powerpoint/2010/main" val="27844357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65677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 Core Tasks</a:t>
            </a:r>
          </a:p>
        </p:txBody>
      </p:sp>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W11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4987391"/>
          </a:xfrm>
          <a:prstGeom prst="rect">
            <a:avLst/>
          </a:prstGeom>
          <a:noFill/>
        </p:spPr>
        <p:txBody>
          <a:bodyPr wrap="square" rtlCol="0">
            <a:spAutoFit/>
          </a:bodyPr>
          <a:lstStyle/>
          <a:p>
            <a:pPr marL="974725" indent="-457200">
              <a:lnSpc>
                <a:spcPts val="35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Create Momentum</a:t>
            </a:r>
          </a:p>
          <a:p>
            <a:pPr marL="1031875" indent="-514350">
              <a:lnSpc>
                <a:spcPts val="3500"/>
              </a:lnSpc>
              <a:buFont typeface="+mj-lt"/>
              <a:buAutoNum type="arabicPeriod" startAt="3"/>
            </a:pPr>
            <a:r>
              <a:rPr lang="en-US" sz="2400" b="1" dirty="0">
                <a:solidFill>
                  <a:srgbClr val="0A1F61"/>
                </a:solidFill>
                <a:latin typeface="Tajawal ExtraBold" panose="00000800000000000000" pitchFamily="2" charset="-78"/>
                <a:cs typeface="Tajawal ExtraBold" panose="00000800000000000000" pitchFamily="2" charset="-78"/>
              </a:rPr>
              <a:t>Foundation for change</a:t>
            </a:r>
          </a:p>
          <a:p>
            <a:pPr marL="1489075" lvl="1" indent="-514350">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Vision of how the organization will look</a:t>
            </a:r>
          </a:p>
          <a:p>
            <a:pPr marL="1489075" lvl="1" indent="-514350">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Build political base to support change</a:t>
            </a:r>
          </a:p>
          <a:p>
            <a:pPr marL="1489075" lvl="1" indent="-514350">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Modify culture to fit vision</a:t>
            </a:r>
          </a:p>
          <a:p>
            <a:pPr marL="1031875" indent="-514350">
              <a:lnSpc>
                <a:spcPts val="3500"/>
              </a:lnSpc>
              <a:buFont typeface="+mj-lt"/>
              <a:buAutoNum type="arabicPeriod" startAt="3"/>
            </a:pPr>
            <a:r>
              <a:rPr lang="en-US" sz="2400" b="1" dirty="0">
                <a:solidFill>
                  <a:srgbClr val="0A1F61"/>
                </a:solidFill>
                <a:latin typeface="Tajawal ExtraBold" panose="00000800000000000000" pitchFamily="2" charset="-78"/>
                <a:cs typeface="Tajawal ExtraBold" panose="00000800000000000000" pitchFamily="2" charset="-78"/>
              </a:rPr>
              <a:t>Build credibility</a:t>
            </a:r>
          </a:p>
          <a:p>
            <a:pPr marL="1489075" lvl="1" indent="-514350">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Demanding but can be satisfied</a:t>
            </a:r>
          </a:p>
          <a:p>
            <a:pPr marL="1489075" lvl="1" indent="-514350">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Accessible but not too familiar</a:t>
            </a:r>
          </a:p>
          <a:p>
            <a:pPr marL="1489075" lvl="1" indent="-514350">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Focused but flexible</a:t>
            </a:r>
          </a:p>
          <a:p>
            <a:pPr marL="1489075" lvl="1" indent="-514350">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Active</a:t>
            </a:r>
          </a:p>
          <a:p>
            <a:pPr marL="1489075" lvl="1" indent="-514350">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Can make tough calls but humane</a:t>
            </a:r>
          </a:p>
        </p:txBody>
      </p:sp>
    </p:spTree>
    <p:extLst>
      <p:ext uri="{BB962C8B-B14F-4D97-AF65-F5344CB8AC3E}">
        <p14:creationId xmlns:p14="http://schemas.microsoft.com/office/powerpoint/2010/main" val="6416502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65677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 Core Tasks</a:t>
            </a:r>
          </a:p>
        </p:txBody>
      </p:sp>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W11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3901837"/>
          </a:xfrm>
          <a:prstGeom prst="rect">
            <a:avLst/>
          </a:prstGeom>
          <a:noFill/>
        </p:spPr>
        <p:txBody>
          <a:bodyPr wrap="square" rtlCol="0">
            <a:spAutoFit/>
          </a:bodyPr>
          <a:lstStyle/>
          <a:p>
            <a:pPr marL="974725" indent="-457200">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Master Technologies</a:t>
            </a:r>
          </a:p>
          <a:p>
            <a:pPr marL="1031875" indent="-514350">
              <a:lnSpc>
                <a:spcPct val="150000"/>
              </a:lnSpc>
              <a:buFont typeface="+mj-lt"/>
              <a:buAutoNum type="arabicPeriod"/>
            </a:pPr>
            <a:r>
              <a:rPr lang="en-US" sz="2400" b="1" dirty="0">
                <a:solidFill>
                  <a:srgbClr val="0A1F61"/>
                </a:solidFill>
                <a:latin typeface="Tajawal ExtraBold" panose="00000800000000000000" pitchFamily="2" charset="-78"/>
                <a:cs typeface="Tajawal ExtraBold" panose="00000800000000000000" pitchFamily="2" charset="-78"/>
              </a:rPr>
              <a:t>Learn from internal and external sources</a:t>
            </a:r>
          </a:p>
          <a:p>
            <a:pPr marL="1031875" indent="-514350">
              <a:lnSpc>
                <a:spcPct val="150000"/>
              </a:lnSpc>
              <a:buFont typeface="+mj-lt"/>
              <a:buAutoNum type="arabicPeriod"/>
            </a:pPr>
            <a:r>
              <a:rPr lang="en-US" sz="2400" b="1" dirty="0">
                <a:solidFill>
                  <a:srgbClr val="0A1F61"/>
                </a:solidFill>
                <a:latin typeface="Tajawal ExtraBold" panose="00000800000000000000" pitchFamily="2" charset="-78"/>
                <a:cs typeface="Tajawal ExtraBold" panose="00000800000000000000" pitchFamily="2" charset="-78"/>
              </a:rPr>
              <a:t>Visioning -develop strategy</a:t>
            </a:r>
          </a:p>
          <a:p>
            <a:pPr marL="1431925" lvl="1" indent="-457200">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Push </a:t>
            </a:r>
            <a:r>
              <a:rPr lang="en-US" sz="2400" b="1" dirty="0">
                <a:solidFill>
                  <a:srgbClr val="C00000"/>
                </a:solidFill>
                <a:latin typeface="Tajawal ExtraBold" panose="00000800000000000000" pitchFamily="2" charset="-78"/>
                <a:cs typeface="Tajawal ExtraBold" panose="00000800000000000000" pitchFamily="2" charset="-78"/>
              </a:rPr>
              <a:t>(towards results) </a:t>
            </a:r>
            <a:r>
              <a:rPr lang="en-US" sz="2400" b="1" dirty="0">
                <a:solidFill>
                  <a:srgbClr val="0A1F61"/>
                </a:solidFill>
                <a:latin typeface="Tajawal ExtraBold" panose="00000800000000000000" pitchFamily="2" charset="-78"/>
                <a:cs typeface="Tajawal ExtraBold" panose="00000800000000000000" pitchFamily="2" charset="-78"/>
              </a:rPr>
              <a:t>vs. pull </a:t>
            </a:r>
            <a:r>
              <a:rPr lang="en-US" sz="2400" b="1" dirty="0">
                <a:solidFill>
                  <a:srgbClr val="C00000"/>
                </a:solidFill>
                <a:latin typeface="Tajawal ExtraBold" panose="00000800000000000000" pitchFamily="2" charset="-78"/>
                <a:cs typeface="Tajawal ExtraBold" panose="00000800000000000000" pitchFamily="2" charset="-78"/>
              </a:rPr>
              <a:t>(towards motivation &amp; vision) </a:t>
            </a:r>
            <a:r>
              <a:rPr lang="en-US" sz="2400" b="1" dirty="0">
                <a:solidFill>
                  <a:srgbClr val="0A1F61"/>
                </a:solidFill>
                <a:latin typeface="Tajawal ExtraBold" panose="00000800000000000000" pitchFamily="2" charset="-78"/>
                <a:cs typeface="Tajawal ExtraBold" panose="00000800000000000000" pitchFamily="2" charset="-78"/>
              </a:rPr>
              <a:t>tools</a:t>
            </a:r>
          </a:p>
          <a:p>
            <a:pPr marL="1431925" lvl="1" indent="-457200">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What </a:t>
            </a:r>
            <a:r>
              <a:rPr lang="en-US" sz="2400" b="1" dirty="0">
                <a:solidFill>
                  <a:srgbClr val="C00000"/>
                </a:solidFill>
                <a:latin typeface="Tajawal ExtraBold" panose="00000800000000000000" pitchFamily="2" charset="-78"/>
                <a:cs typeface="Tajawal ExtraBold" panose="00000800000000000000" pitchFamily="2" charset="-78"/>
              </a:rPr>
              <a:t>values </a:t>
            </a:r>
            <a:r>
              <a:rPr lang="en-US" sz="2400" b="1" dirty="0">
                <a:solidFill>
                  <a:srgbClr val="0A1F61"/>
                </a:solidFill>
                <a:latin typeface="Tajawal ExtraBold" panose="00000800000000000000" pitchFamily="2" charset="-78"/>
                <a:cs typeface="Tajawal ExtraBold" panose="00000800000000000000" pitchFamily="2" charset="-78"/>
              </a:rPr>
              <a:t>does the strategy embrace</a:t>
            </a:r>
            <a:r>
              <a:rPr lang="ar-EG" sz="2400" b="1" dirty="0">
                <a:solidFill>
                  <a:srgbClr val="0A1F61"/>
                </a:solidFill>
                <a:latin typeface="Tajawal ExtraBold" panose="00000800000000000000" pitchFamily="2" charset="-78"/>
                <a:cs typeface="Tajawal ExtraBold" panose="00000800000000000000" pitchFamily="2" charset="-78"/>
              </a:rPr>
              <a:t> يتبنى </a:t>
            </a:r>
            <a:r>
              <a:rPr lang="en-US" sz="2400" b="1" dirty="0">
                <a:solidFill>
                  <a:srgbClr val="0A1F61"/>
                </a:solidFill>
                <a:latin typeface="Tajawal ExtraBold" panose="00000800000000000000" pitchFamily="2" charset="-78"/>
                <a:cs typeface="Tajawal ExtraBold" panose="00000800000000000000" pitchFamily="2" charset="-78"/>
              </a:rPr>
              <a:t>?</a:t>
            </a:r>
          </a:p>
          <a:p>
            <a:pPr marL="1431925" lvl="1" indent="-457200">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What </a:t>
            </a:r>
            <a:r>
              <a:rPr lang="en-US" sz="2400" b="1" dirty="0">
                <a:solidFill>
                  <a:srgbClr val="C00000"/>
                </a:solidFill>
                <a:latin typeface="Tajawal ExtraBold" panose="00000800000000000000" pitchFamily="2" charset="-78"/>
                <a:cs typeface="Tajawal ExtraBold" panose="00000800000000000000" pitchFamily="2" charset="-78"/>
              </a:rPr>
              <a:t>behaviors</a:t>
            </a:r>
            <a:r>
              <a:rPr lang="en-US" sz="2400" b="1" dirty="0">
                <a:solidFill>
                  <a:srgbClr val="0A1F61"/>
                </a:solidFill>
                <a:latin typeface="Tajawal ExtraBold" panose="00000800000000000000" pitchFamily="2" charset="-78"/>
                <a:cs typeface="Tajawal ExtraBold" panose="00000800000000000000" pitchFamily="2" charset="-78"/>
              </a:rPr>
              <a:t> are needed?</a:t>
            </a:r>
          </a:p>
        </p:txBody>
      </p:sp>
    </p:spTree>
    <p:extLst>
      <p:ext uri="{BB962C8B-B14F-4D97-AF65-F5344CB8AC3E}">
        <p14:creationId xmlns:p14="http://schemas.microsoft.com/office/powerpoint/2010/main" val="15102479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65677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 Core Tasks</a:t>
            </a:r>
          </a:p>
        </p:txBody>
      </p:sp>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W11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154365"/>
            <a:ext cx="10818985" cy="5013039"/>
          </a:xfrm>
          <a:prstGeom prst="rect">
            <a:avLst/>
          </a:prstGeom>
          <a:noFill/>
        </p:spPr>
        <p:txBody>
          <a:bodyPr wrap="square" rtlCol="0">
            <a:spAutoFit/>
          </a:bodyPr>
          <a:lstStyle/>
          <a:p>
            <a:pPr marL="974725" indent="-457200">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Master Technologies</a:t>
            </a:r>
          </a:p>
          <a:p>
            <a:pPr marL="1031875" indent="-514350">
              <a:lnSpc>
                <a:spcPts val="3500"/>
              </a:lnSpc>
              <a:buFont typeface="+mj-lt"/>
              <a:buAutoNum type="arabicPeriod" startAt="3"/>
            </a:pPr>
            <a:r>
              <a:rPr lang="en-US" sz="2400" b="1" dirty="0">
                <a:solidFill>
                  <a:srgbClr val="0A1F61"/>
                </a:solidFill>
                <a:latin typeface="Tajawal ExtraBold" panose="00000800000000000000" pitchFamily="2" charset="-78"/>
                <a:cs typeface="Tajawal ExtraBold" panose="00000800000000000000" pitchFamily="2" charset="-78"/>
              </a:rPr>
              <a:t>Communicate the vision</a:t>
            </a:r>
          </a:p>
          <a:p>
            <a:pPr marL="1489075" lvl="1" indent="-514350">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Simple text-Best channels</a:t>
            </a:r>
          </a:p>
          <a:p>
            <a:pPr marL="1489075" lvl="1" indent="-514350">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Clear meaning-Do it yourself!</a:t>
            </a:r>
          </a:p>
          <a:p>
            <a:pPr marL="974725" lvl="1"/>
            <a:endParaRPr lang="en-US" sz="2400" b="1" dirty="0">
              <a:solidFill>
                <a:srgbClr val="0A1F61"/>
              </a:solidFill>
              <a:latin typeface="Tajawal ExtraBold" panose="00000800000000000000" pitchFamily="2" charset="-78"/>
              <a:cs typeface="Tajawal ExtraBold" panose="00000800000000000000" pitchFamily="2" charset="-78"/>
            </a:endParaRPr>
          </a:p>
          <a:p>
            <a:pPr marL="1031875" indent="-514350">
              <a:lnSpc>
                <a:spcPts val="3500"/>
              </a:lnSpc>
              <a:buFont typeface="+mj-lt"/>
              <a:buAutoNum type="arabicPeriod" startAt="3"/>
            </a:pPr>
            <a:r>
              <a:rPr lang="en-US" sz="2400" b="1" dirty="0">
                <a:solidFill>
                  <a:srgbClr val="0A1F61"/>
                </a:solidFill>
                <a:latin typeface="Tajawal ExtraBold" panose="00000800000000000000" pitchFamily="2" charset="-78"/>
                <a:cs typeface="Tajawal ExtraBold" panose="00000800000000000000" pitchFamily="2" charset="-78"/>
              </a:rPr>
              <a:t>Coalition building</a:t>
            </a:r>
          </a:p>
          <a:p>
            <a:pPr marL="1489075" lvl="1" indent="-514350">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Don‘t ignore politics</a:t>
            </a:r>
          </a:p>
          <a:p>
            <a:pPr marL="1489075" lvl="1" indent="-514350">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Technical change not enough</a:t>
            </a:r>
          </a:p>
          <a:p>
            <a:pPr marL="1489075" lvl="1" indent="-514350">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Political management isn‘t same as being political</a:t>
            </a:r>
          </a:p>
          <a:p>
            <a:pPr marL="1489075" lvl="1" indent="-514350">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Prevent blocking coalitions</a:t>
            </a:r>
          </a:p>
          <a:p>
            <a:pPr marL="1489075" lvl="1" indent="-514350">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Build political capital</a:t>
            </a:r>
          </a:p>
        </p:txBody>
      </p:sp>
    </p:spTree>
    <p:extLst>
      <p:ext uri="{BB962C8B-B14F-4D97-AF65-F5344CB8AC3E}">
        <p14:creationId xmlns:p14="http://schemas.microsoft.com/office/powerpoint/2010/main" val="24850877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W11 Lecture</a:t>
            </a:r>
          </a:p>
        </p:txBody>
      </p:sp>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
        <p:nvSpPr>
          <p:cNvPr id="2" name="TextBox 1">
            <a:extLst>
              <a:ext uri="{FF2B5EF4-FFF2-40B4-BE49-F238E27FC236}">
                <a16:creationId xmlns:a16="http://schemas.microsoft.com/office/drawing/2014/main" id="{FF7406AC-880D-4D43-A515-B740C6E7AC92}"/>
              </a:ext>
            </a:extLst>
          </p:cNvPr>
          <p:cNvSpPr txBox="1"/>
          <p:nvPr/>
        </p:nvSpPr>
        <p:spPr>
          <a:xfrm>
            <a:off x="5651846" y="478712"/>
            <a:ext cx="5032147" cy="1200329"/>
          </a:xfrm>
          <a:prstGeom prst="rect">
            <a:avLst/>
          </a:prstGeom>
          <a:noFill/>
          <a:ln>
            <a:noFill/>
          </a:ln>
        </p:spPr>
        <p:txBody>
          <a:bodyPr wrap="none" rtlCol="0">
            <a:spAutoFit/>
          </a:bodyPr>
          <a:lstStyle/>
          <a:p>
            <a:pPr algn="ctr"/>
            <a:r>
              <a:rPr lang="en-US" sz="3600" b="1" dirty="0">
                <a:solidFill>
                  <a:srgbClr val="2B5984"/>
                </a:solidFill>
                <a:latin typeface="Tajawal Medium" panose="00000600000000000000" pitchFamily="2" charset="-78"/>
                <a:cs typeface="Tajawal Medium" panose="00000600000000000000" pitchFamily="2" charset="-78"/>
              </a:rPr>
              <a:t>Developing a Plan for </a:t>
            </a:r>
          </a:p>
          <a:p>
            <a:pPr algn="ctr"/>
            <a:r>
              <a:rPr lang="en-US" sz="3600" b="1" dirty="0">
                <a:solidFill>
                  <a:srgbClr val="2B5984"/>
                </a:solidFill>
                <a:latin typeface="Tajawal Medium" panose="00000600000000000000" pitchFamily="2" charset="-78"/>
                <a:cs typeface="Tajawal Medium" panose="00000600000000000000" pitchFamily="2" charset="-78"/>
              </a:rPr>
              <a:t>Building Leadership</a:t>
            </a:r>
            <a:endParaRPr lang="en-US" sz="3600" b="1" dirty="0">
              <a:solidFill>
                <a:srgbClr val="C00000"/>
              </a:solidFill>
              <a:latin typeface="Tajawal Medium" panose="00000600000000000000" pitchFamily="2" charset="-78"/>
              <a:cs typeface="Tajawal Medium" panose="00000600000000000000" pitchFamily="2" charset="-78"/>
            </a:endParaRPr>
          </a:p>
        </p:txBody>
      </p:sp>
      <p:pic>
        <p:nvPicPr>
          <p:cNvPr id="9" name="Picture 8" descr="Diagram&#10;&#10;Description automatically generated">
            <a:extLst>
              <a:ext uri="{FF2B5EF4-FFF2-40B4-BE49-F238E27FC236}">
                <a16:creationId xmlns:a16="http://schemas.microsoft.com/office/drawing/2014/main" id="{4F2EDF33-9CC5-BCD5-6601-DBD650B0D5C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04423" y="2157753"/>
            <a:ext cx="6969243" cy="3833084"/>
          </a:xfrm>
          <a:prstGeom prst="rect">
            <a:avLst/>
          </a:prstGeom>
        </p:spPr>
      </p:pic>
    </p:spTree>
    <p:extLst>
      <p:ext uri="{BB962C8B-B14F-4D97-AF65-F5344CB8AC3E}">
        <p14:creationId xmlns:p14="http://schemas.microsoft.com/office/powerpoint/2010/main" val="148369528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62253" y="366357"/>
            <a:ext cx="3958135" cy="954107"/>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Developing a Plan for </a:t>
            </a:r>
          </a:p>
          <a:p>
            <a:r>
              <a:rPr lang="en-US" sz="2800" b="1" dirty="0">
                <a:solidFill>
                  <a:schemeClr val="bg1"/>
                </a:solidFill>
                <a:latin typeface="Tajawal Medium" panose="00000600000000000000" pitchFamily="2" charset="-78"/>
                <a:cs typeface="Tajawal Medium" panose="00000600000000000000" pitchFamily="2" charset="-78"/>
              </a:rPr>
              <a:t>Building Leadership</a:t>
            </a:r>
          </a:p>
        </p:txBody>
      </p:sp>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W11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10895" y="1354956"/>
            <a:ext cx="10818985" cy="4849533"/>
          </a:xfrm>
          <a:prstGeom prst="rect">
            <a:avLst/>
          </a:prstGeom>
          <a:noFill/>
        </p:spPr>
        <p:txBody>
          <a:bodyPr wrap="square" rtlCol="0">
            <a:spAutoFit/>
          </a:bodyPr>
          <a:lstStyle/>
          <a:p>
            <a:pPr marL="517525" algn="ctr">
              <a:lnSpc>
                <a:spcPts val="3400"/>
              </a:lnSpc>
            </a:pPr>
            <a:r>
              <a:rPr lang="en-US" sz="2800" b="1" dirty="0">
                <a:solidFill>
                  <a:srgbClr val="C00000"/>
                </a:solidFill>
                <a:latin typeface="Tajawal ExtraBold" panose="00000800000000000000" pitchFamily="2" charset="-78"/>
                <a:cs typeface="Tajawal ExtraBold" panose="00000800000000000000" pitchFamily="2" charset="-78"/>
              </a:rPr>
              <a:t>Why do you need a plan for </a:t>
            </a:r>
            <a:br>
              <a:rPr lang="en-US" sz="2800" b="1" dirty="0">
                <a:solidFill>
                  <a:srgbClr val="C00000"/>
                </a:solidFill>
                <a:latin typeface="Tajawal ExtraBold" panose="00000800000000000000" pitchFamily="2" charset="-78"/>
                <a:cs typeface="Tajawal ExtraBold" panose="00000800000000000000" pitchFamily="2" charset="-78"/>
              </a:rPr>
            </a:br>
            <a:r>
              <a:rPr lang="en-US" sz="2800" b="1" dirty="0">
                <a:solidFill>
                  <a:srgbClr val="C00000"/>
                </a:solidFill>
                <a:latin typeface="Tajawal ExtraBold" panose="00000800000000000000" pitchFamily="2" charset="-78"/>
                <a:cs typeface="Tajawal ExtraBold" panose="00000800000000000000" pitchFamily="2" charset="-78"/>
              </a:rPr>
              <a:t>building leadership?</a:t>
            </a:r>
          </a:p>
          <a:p>
            <a:pPr marL="517525" algn="just">
              <a:lnSpc>
                <a:spcPts val="3400"/>
              </a:lnSpc>
            </a:pPr>
            <a:r>
              <a:rPr lang="en-US" sz="2400" b="1" dirty="0">
                <a:solidFill>
                  <a:srgbClr val="0A1F61"/>
                </a:solidFill>
                <a:latin typeface="Tajawal ExtraBold" panose="00000800000000000000" pitchFamily="2" charset="-78"/>
                <a:cs typeface="Tajawal ExtraBold" panose="00000800000000000000" pitchFamily="2" charset="-78"/>
              </a:rPr>
              <a:t>A plan will get you where you want to go.</a:t>
            </a:r>
          </a:p>
          <a:p>
            <a:pPr marL="517525" algn="just">
              <a:lnSpc>
                <a:spcPts val="3400"/>
              </a:lnSpc>
            </a:pPr>
            <a:r>
              <a:rPr lang="en-US" sz="2400" b="1" dirty="0">
                <a:solidFill>
                  <a:srgbClr val="0A1F61"/>
                </a:solidFill>
                <a:latin typeface="Tajawal ExtraBold" panose="00000800000000000000" pitchFamily="2" charset="-78"/>
                <a:cs typeface="Tajawal ExtraBold" panose="00000800000000000000" pitchFamily="2" charset="-78"/>
              </a:rPr>
              <a:t>A simple leadership plan is just a list of leadership development goals, with a timeline and some actions for accomplishing the goals.</a:t>
            </a:r>
          </a:p>
          <a:p>
            <a:pPr marL="517525" algn="ctr">
              <a:lnSpc>
                <a:spcPts val="3400"/>
              </a:lnSpc>
            </a:pPr>
            <a:r>
              <a:rPr lang="en-US" sz="2800" b="1" dirty="0">
                <a:solidFill>
                  <a:srgbClr val="C00000"/>
                </a:solidFill>
                <a:latin typeface="Tajawal ExtraBold" panose="00000800000000000000" pitchFamily="2" charset="-78"/>
                <a:cs typeface="Tajawal ExtraBold" panose="00000800000000000000" pitchFamily="2" charset="-78"/>
              </a:rPr>
              <a:t>When do you develop a plan?</a:t>
            </a:r>
          </a:p>
          <a:p>
            <a:pPr marL="517525" algn="just">
              <a:lnSpc>
                <a:spcPts val="3400"/>
              </a:lnSpc>
            </a:pPr>
            <a:r>
              <a:rPr lang="en-US" sz="2400" b="1" dirty="0">
                <a:solidFill>
                  <a:srgbClr val="0A1F61"/>
                </a:solidFill>
                <a:latin typeface="Tajawal ExtraBold" panose="00000800000000000000" pitchFamily="2" charset="-78"/>
                <a:cs typeface="Tajawal ExtraBold" panose="00000800000000000000" pitchFamily="2" charset="-78"/>
              </a:rPr>
              <a:t>At the very beginning.</a:t>
            </a:r>
          </a:p>
          <a:p>
            <a:pPr marL="517525" algn="just">
              <a:lnSpc>
                <a:spcPts val="3400"/>
              </a:lnSpc>
            </a:pPr>
            <a:r>
              <a:rPr lang="en-US" sz="2400" b="1" dirty="0">
                <a:solidFill>
                  <a:srgbClr val="0A1F61"/>
                </a:solidFill>
                <a:latin typeface="Tajawal ExtraBold" panose="00000800000000000000" pitchFamily="2" charset="-78"/>
                <a:cs typeface="Tajawal ExtraBold" panose="00000800000000000000" pitchFamily="2" charset="-78"/>
              </a:rPr>
              <a:t>If you haven't done it already, do it now.</a:t>
            </a:r>
          </a:p>
          <a:p>
            <a:pPr marL="517525" algn="just">
              <a:lnSpc>
                <a:spcPts val="3400"/>
              </a:lnSpc>
            </a:pPr>
            <a:r>
              <a:rPr lang="en-US" sz="2400" b="1" dirty="0">
                <a:solidFill>
                  <a:srgbClr val="0A1F61"/>
                </a:solidFill>
                <a:latin typeface="Tajawal ExtraBold" panose="00000800000000000000" pitchFamily="2" charset="-78"/>
                <a:cs typeface="Tajawal ExtraBold" panose="00000800000000000000" pitchFamily="2" charset="-78"/>
              </a:rPr>
              <a:t>Every person needs to continue learning and growing in order to meet the challenges around them.</a:t>
            </a:r>
          </a:p>
          <a:p>
            <a:pPr marL="517525" algn="just">
              <a:lnSpc>
                <a:spcPts val="3400"/>
              </a:lnSpc>
            </a:pPr>
            <a:endParaRPr lang="en-US" sz="24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26996568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23424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62253" y="366357"/>
            <a:ext cx="3958135" cy="954107"/>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Developing a Plan for </a:t>
            </a:r>
          </a:p>
          <a:p>
            <a:r>
              <a:rPr lang="en-US" sz="2800" b="1" dirty="0">
                <a:solidFill>
                  <a:schemeClr val="bg1"/>
                </a:solidFill>
                <a:latin typeface="Tajawal Medium" panose="00000600000000000000" pitchFamily="2" charset="-78"/>
                <a:cs typeface="Tajawal Medium" panose="00000600000000000000" pitchFamily="2" charset="-78"/>
              </a:rPr>
              <a:t>Building Leadership</a:t>
            </a:r>
          </a:p>
        </p:txBody>
      </p:sp>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W11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10895" y="1354956"/>
            <a:ext cx="10818985" cy="5721566"/>
          </a:xfrm>
          <a:prstGeom prst="rect">
            <a:avLst/>
          </a:prstGeom>
          <a:noFill/>
        </p:spPr>
        <p:txBody>
          <a:bodyPr wrap="square" rtlCol="0">
            <a:spAutoFit/>
          </a:bodyPr>
          <a:lstStyle/>
          <a:p>
            <a:pPr marL="517525" algn="ctr">
              <a:lnSpc>
                <a:spcPts val="3400"/>
              </a:lnSpc>
            </a:pPr>
            <a:r>
              <a:rPr lang="en-US" sz="2800" b="1" dirty="0">
                <a:solidFill>
                  <a:srgbClr val="C00000"/>
                </a:solidFill>
                <a:latin typeface="Tajawal ExtraBold" panose="00000800000000000000" pitchFamily="2" charset="-78"/>
                <a:cs typeface="Tajawal ExtraBold" panose="00000800000000000000" pitchFamily="2" charset="-78"/>
              </a:rPr>
              <a:t>How do you develop a plan?</a:t>
            </a:r>
          </a:p>
          <a:p>
            <a:pPr marL="860425" indent="-342900" algn="just">
              <a:lnSpc>
                <a:spcPts val="34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Envision your leadership team.</a:t>
            </a:r>
            <a:r>
              <a:rPr lang="ar-EG" sz="2400" b="1" dirty="0">
                <a:solidFill>
                  <a:srgbClr val="0A1F61"/>
                </a:solidFill>
                <a:latin typeface="Tajawal ExtraBold" panose="00000800000000000000" pitchFamily="2" charset="-78"/>
                <a:cs typeface="Tajawal ExtraBold" panose="00000800000000000000" pitchFamily="2" charset="-78"/>
              </a:rPr>
              <a:t> تصور فريق القيادة الخاص بك </a:t>
            </a:r>
            <a:endParaRPr lang="en-US" sz="2400" b="1" dirty="0">
              <a:solidFill>
                <a:srgbClr val="0A1F61"/>
              </a:solidFill>
              <a:latin typeface="Tajawal ExtraBold" panose="00000800000000000000" pitchFamily="2" charset="-78"/>
              <a:cs typeface="Tajawal ExtraBold" panose="00000800000000000000" pitchFamily="2" charset="-78"/>
            </a:endParaRPr>
          </a:p>
          <a:p>
            <a:pPr marL="860425" indent="-342900" algn="just">
              <a:lnSpc>
                <a:spcPts val="34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Set leadership development goals for your group or organization.</a:t>
            </a:r>
          </a:p>
          <a:p>
            <a:pPr marL="860425" indent="-342900" algn="just">
              <a:lnSpc>
                <a:spcPts val="34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Pick your methods:</a:t>
            </a:r>
          </a:p>
          <a:p>
            <a:pPr marL="1317625" lvl="1" indent="-342900" algn="just">
              <a:lnSpc>
                <a:spcPts val="34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Teaching as you lead</a:t>
            </a:r>
          </a:p>
          <a:p>
            <a:pPr marL="1317625" lvl="1" indent="-342900" algn="just">
              <a:lnSpc>
                <a:spcPts val="34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Mentoring</a:t>
            </a:r>
            <a:r>
              <a:rPr lang="ar-EG" sz="2400" b="1" dirty="0">
                <a:solidFill>
                  <a:srgbClr val="0A1F61"/>
                </a:solidFill>
                <a:latin typeface="Tajawal ExtraBold" panose="00000800000000000000" pitchFamily="2" charset="-78"/>
                <a:cs typeface="Tajawal ExtraBold" panose="00000800000000000000" pitchFamily="2" charset="-78"/>
              </a:rPr>
              <a:t>التوجيه </a:t>
            </a:r>
            <a:r>
              <a:rPr lang="ar-EG" sz="2400" b="1" dirty="0" err="1">
                <a:solidFill>
                  <a:srgbClr val="0A1F61"/>
                </a:solidFill>
                <a:latin typeface="Tajawal ExtraBold" panose="00000800000000000000" pitchFamily="2" charset="-78"/>
                <a:cs typeface="Tajawal ExtraBold" panose="00000800000000000000" pitchFamily="2" charset="-78"/>
              </a:rPr>
              <a:t>والارشاد</a:t>
            </a:r>
            <a:r>
              <a:rPr lang="ar-EG" sz="2400" b="1" dirty="0">
                <a:solidFill>
                  <a:srgbClr val="0A1F61"/>
                </a:solidFill>
                <a:latin typeface="Tajawal ExtraBold" panose="00000800000000000000" pitchFamily="2" charset="-78"/>
                <a:cs typeface="Tajawal ExtraBold" panose="00000800000000000000" pitchFamily="2" charset="-78"/>
              </a:rPr>
              <a:t> </a:t>
            </a:r>
            <a:endParaRPr lang="en-US" sz="2400" b="1" dirty="0">
              <a:solidFill>
                <a:srgbClr val="0A1F61"/>
              </a:solidFill>
              <a:latin typeface="Tajawal ExtraBold" panose="00000800000000000000" pitchFamily="2" charset="-78"/>
              <a:cs typeface="Tajawal ExtraBold" panose="00000800000000000000" pitchFamily="2" charset="-78"/>
            </a:endParaRPr>
          </a:p>
          <a:p>
            <a:pPr marL="1317625" lvl="1" indent="-342900" algn="just">
              <a:lnSpc>
                <a:spcPts val="34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Exchange programs</a:t>
            </a:r>
            <a:r>
              <a:rPr lang="ar-EG" sz="2400" b="1" dirty="0">
                <a:solidFill>
                  <a:srgbClr val="0A1F61"/>
                </a:solidFill>
                <a:latin typeface="Tajawal ExtraBold" panose="00000800000000000000" pitchFamily="2" charset="-78"/>
                <a:cs typeface="Tajawal ExtraBold" panose="00000800000000000000" pitchFamily="2" charset="-78"/>
              </a:rPr>
              <a:t>برامج التبادل </a:t>
            </a:r>
            <a:endParaRPr lang="en-US" sz="2400" b="1" dirty="0">
              <a:solidFill>
                <a:srgbClr val="0A1F61"/>
              </a:solidFill>
              <a:latin typeface="Tajawal ExtraBold" panose="00000800000000000000" pitchFamily="2" charset="-78"/>
              <a:cs typeface="Tajawal ExtraBold" panose="00000800000000000000" pitchFamily="2" charset="-78"/>
            </a:endParaRPr>
          </a:p>
          <a:p>
            <a:pPr marL="1317625" lvl="1" indent="-342900" algn="just">
              <a:lnSpc>
                <a:spcPts val="34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Orientations </a:t>
            </a:r>
            <a:r>
              <a:rPr lang="ar-EG" sz="2400" b="1" dirty="0">
                <a:solidFill>
                  <a:srgbClr val="0A1F61"/>
                </a:solidFill>
                <a:latin typeface="Tajawal ExtraBold" panose="00000800000000000000" pitchFamily="2" charset="-78"/>
                <a:cs typeface="Tajawal ExtraBold" panose="00000800000000000000" pitchFamily="2" charset="-78"/>
              </a:rPr>
              <a:t>التوجيه عن المؤسسة والفريق لتسهيل الاندماج</a:t>
            </a:r>
            <a:endParaRPr lang="en-US" sz="2400" b="1" dirty="0">
              <a:solidFill>
                <a:srgbClr val="0A1F61"/>
              </a:solidFill>
              <a:latin typeface="Tajawal ExtraBold" panose="00000800000000000000" pitchFamily="2" charset="-78"/>
              <a:cs typeface="Tajawal ExtraBold" panose="00000800000000000000" pitchFamily="2" charset="-78"/>
            </a:endParaRPr>
          </a:p>
          <a:p>
            <a:pPr marL="1317625" lvl="1" indent="-342900" algn="just">
              <a:lnSpc>
                <a:spcPts val="34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Workshops &amp; training sessions</a:t>
            </a:r>
          </a:p>
          <a:p>
            <a:pPr marL="1317625" lvl="1" indent="-342900" algn="just">
              <a:lnSpc>
                <a:spcPts val="34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Retreats </a:t>
            </a:r>
            <a:r>
              <a:rPr lang="ar-EG" sz="2400" b="1" dirty="0">
                <a:solidFill>
                  <a:srgbClr val="0A1F61"/>
                </a:solidFill>
                <a:latin typeface="Tajawal ExtraBold" panose="00000800000000000000" pitchFamily="2" charset="-78"/>
                <a:cs typeface="Tajawal ExtraBold" panose="00000800000000000000" pitchFamily="2" charset="-78"/>
              </a:rPr>
              <a:t>الخلوات لمراجعة الذات – راحة للمناقشة خارج مكان العمل</a:t>
            </a:r>
          </a:p>
          <a:p>
            <a:pPr marL="1317625" lvl="1" indent="-342900" algn="just">
              <a:lnSpc>
                <a:spcPts val="34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Leadership groups</a:t>
            </a:r>
            <a:r>
              <a:rPr lang="ar-EG" sz="2400" b="1" dirty="0">
                <a:solidFill>
                  <a:srgbClr val="0A1F61"/>
                </a:solidFill>
                <a:latin typeface="Tajawal ExtraBold" panose="00000800000000000000" pitchFamily="2" charset="-78"/>
                <a:cs typeface="Tajawal ExtraBold" panose="00000800000000000000" pitchFamily="2" charset="-78"/>
              </a:rPr>
              <a:t>التعاون بين المجموعات </a:t>
            </a:r>
            <a:endParaRPr lang="en-US" sz="2400" b="1" dirty="0">
              <a:solidFill>
                <a:srgbClr val="0A1F61"/>
              </a:solidFill>
              <a:latin typeface="Tajawal ExtraBold" panose="00000800000000000000" pitchFamily="2" charset="-78"/>
              <a:cs typeface="Tajawal ExtraBold" panose="00000800000000000000" pitchFamily="2" charset="-78"/>
            </a:endParaRPr>
          </a:p>
          <a:p>
            <a:pPr marL="517525" algn="just">
              <a:lnSpc>
                <a:spcPts val="3400"/>
              </a:lnSpc>
            </a:pPr>
            <a:endParaRPr lang="en-US" sz="2400" b="1" dirty="0">
              <a:solidFill>
                <a:srgbClr val="0A1F61"/>
              </a:solidFill>
              <a:latin typeface="Tajawal ExtraBold" panose="00000800000000000000" pitchFamily="2" charset="-78"/>
              <a:cs typeface="Tajawal ExtraBold" panose="00000800000000000000" pitchFamily="2" charset="-78"/>
            </a:endParaRPr>
          </a:p>
          <a:p>
            <a:pPr marL="517525" algn="just">
              <a:lnSpc>
                <a:spcPts val="3400"/>
              </a:lnSpc>
            </a:pPr>
            <a:endParaRPr lang="en-US" sz="24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2725952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23424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62253" y="366357"/>
            <a:ext cx="3958135" cy="954107"/>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Developing a Plan for </a:t>
            </a:r>
          </a:p>
          <a:p>
            <a:r>
              <a:rPr lang="en-US" sz="2800" b="1" dirty="0">
                <a:solidFill>
                  <a:schemeClr val="bg1"/>
                </a:solidFill>
                <a:latin typeface="Tajawal Medium" panose="00000600000000000000" pitchFamily="2" charset="-78"/>
                <a:cs typeface="Tajawal Medium" panose="00000600000000000000" pitchFamily="2" charset="-78"/>
              </a:rPr>
              <a:t>Building Leadership</a:t>
            </a:r>
          </a:p>
        </p:txBody>
      </p:sp>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W11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10895" y="1354956"/>
            <a:ext cx="10818985" cy="4413516"/>
          </a:xfrm>
          <a:prstGeom prst="rect">
            <a:avLst/>
          </a:prstGeom>
          <a:noFill/>
        </p:spPr>
        <p:txBody>
          <a:bodyPr wrap="square" rtlCol="0">
            <a:spAutoFit/>
          </a:bodyPr>
          <a:lstStyle/>
          <a:p>
            <a:pPr marL="517525" algn="ctr">
              <a:lnSpc>
                <a:spcPts val="3400"/>
              </a:lnSpc>
            </a:pPr>
            <a:r>
              <a:rPr lang="en-US" sz="2800" b="1" dirty="0">
                <a:solidFill>
                  <a:srgbClr val="C00000"/>
                </a:solidFill>
                <a:latin typeface="Tajawal ExtraBold" panose="00000800000000000000" pitchFamily="2" charset="-78"/>
                <a:cs typeface="Tajawal ExtraBold" panose="00000800000000000000" pitchFamily="2" charset="-78"/>
              </a:rPr>
              <a:t>How do you develop a plan?</a:t>
            </a:r>
          </a:p>
          <a:p>
            <a:pPr marL="860425" indent="-342900" algn="just">
              <a:lnSpc>
                <a:spcPts val="34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Set individual leadership development goals</a:t>
            </a:r>
          </a:p>
          <a:p>
            <a:pPr marL="1317625" lvl="1" indent="-342900" algn="just">
              <a:lnSpc>
                <a:spcPts val="34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Expect people to act like leaders.</a:t>
            </a:r>
          </a:p>
          <a:p>
            <a:pPr marL="1317625" lvl="1" indent="-342900" algn="just">
              <a:lnSpc>
                <a:spcPts val="34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Consider what individual skills you need in your group.</a:t>
            </a:r>
          </a:p>
          <a:p>
            <a:pPr marL="1317625" lvl="1" indent="-342900" algn="just">
              <a:lnSpc>
                <a:spcPts val="34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Invest in each person.</a:t>
            </a:r>
          </a:p>
          <a:p>
            <a:pPr marL="1317625" lvl="1" indent="-342900" algn="just">
              <a:lnSpc>
                <a:spcPts val="34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Write individual leadership plans.</a:t>
            </a:r>
          </a:p>
          <a:p>
            <a:pPr marL="860425" indent="-342900" algn="just">
              <a:lnSpc>
                <a:spcPts val="34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Recruit new people to lead.</a:t>
            </a:r>
          </a:p>
          <a:p>
            <a:pPr marL="860425" indent="-342900" algn="just">
              <a:lnSpc>
                <a:spcPts val="34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Develop yourself as a leader.</a:t>
            </a:r>
          </a:p>
          <a:p>
            <a:pPr marL="517525" algn="just">
              <a:lnSpc>
                <a:spcPts val="3400"/>
              </a:lnSpc>
            </a:pPr>
            <a:endParaRPr lang="en-US" sz="2400" b="1" dirty="0">
              <a:solidFill>
                <a:srgbClr val="0A1F61"/>
              </a:solidFill>
              <a:latin typeface="Tajawal ExtraBold" panose="00000800000000000000" pitchFamily="2" charset="-78"/>
              <a:cs typeface="Tajawal ExtraBold" panose="00000800000000000000" pitchFamily="2" charset="-78"/>
            </a:endParaRPr>
          </a:p>
          <a:p>
            <a:pPr marL="517525" algn="just">
              <a:lnSpc>
                <a:spcPts val="3400"/>
              </a:lnSpc>
            </a:pPr>
            <a:endParaRPr lang="en-US" sz="24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6061152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W11 Lecture</a:t>
            </a:r>
          </a:p>
        </p:txBody>
      </p:sp>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
        <p:nvSpPr>
          <p:cNvPr id="2" name="TextBox 1">
            <a:extLst>
              <a:ext uri="{FF2B5EF4-FFF2-40B4-BE49-F238E27FC236}">
                <a16:creationId xmlns:a16="http://schemas.microsoft.com/office/drawing/2014/main" id="{FF7406AC-880D-4D43-A515-B740C6E7AC92}"/>
              </a:ext>
            </a:extLst>
          </p:cNvPr>
          <p:cNvSpPr txBox="1"/>
          <p:nvPr/>
        </p:nvSpPr>
        <p:spPr>
          <a:xfrm>
            <a:off x="5172181" y="531425"/>
            <a:ext cx="5110694" cy="1446550"/>
          </a:xfrm>
          <a:prstGeom prst="rect">
            <a:avLst/>
          </a:prstGeom>
          <a:noFill/>
          <a:ln>
            <a:noFill/>
          </a:ln>
        </p:spPr>
        <p:txBody>
          <a:bodyPr wrap="none" rtlCol="0">
            <a:spAutoFit/>
          </a:bodyPr>
          <a:lstStyle/>
          <a:p>
            <a:r>
              <a:rPr lang="en-US" sz="4000" b="1" dirty="0">
                <a:solidFill>
                  <a:srgbClr val="2B5984"/>
                </a:solidFill>
                <a:latin typeface="Tajawal Medium" panose="00000600000000000000" pitchFamily="2" charset="-78"/>
                <a:cs typeface="Tajawal Medium" panose="00000600000000000000" pitchFamily="2" charset="-78"/>
              </a:rPr>
              <a:t>Building Leadership</a:t>
            </a:r>
          </a:p>
          <a:p>
            <a:pPr algn="ctr"/>
            <a:r>
              <a:rPr lang="en-US" sz="4800" b="1" dirty="0">
                <a:ln w="19050">
                  <a:solidFill>
                    <a:srgbClr val="C00000"/>
                  </a:solidFill>
                </a:ln>
                <a:solidFill>
                  <a:srgbClr val="F4C233"/>
                </a:solidFill>
                <a:effectLst>
                  <a:outerShdw blurRad="38100" dist="19050" dir="2700000" algn="tl" rotWithShape="0">
                    <a:schemeClr val="dk1">
                      <a:alpha val="40000"/>
                    </a:schemeClr>
                  </a:outerShdw>
                </a:effectLst>
                <a:latin typeface="Tajawal Medium" panose="00000600000000000000" pitchFamily="2" charset="-78"/>
                <a:cs typeface="Tajawal Medium" panose="00000600000000000000" pitchFamily="2" charset="-78"/>
              </a:rPr>
              <a:t>11</a:t>
            </a:r>
            <a:r>
              <a:rPr lang="en-US" sz="4000" b="1" dirty="0">
                <a:solidFill>
                  <a:srgbClr val="C00000"/>
                </a:solidFill>
                <a:latin typeface="Tajawal Medium" panose="00000600000000000000" pitchFamily="2" charset="-78"/>
                <a:cs typeface="Tajawal Medium" panose="00000600000000000000" pitchFamily="2" charset="-78"/>
              </a:rPr>
              <a:t> Steps</a:t>
            </a:r>
          </a:p>
        </p:txBody>
      </p:sp>
      <p:pic>
        <p:nvPicPr>
          <p:cNvPr id="4" name="Picture 3" descr="A picture containing text, transport, crane&#10;&#10;Description automatically generated">
            <a:extLst>
              <a:ext uri="{FF2B5EF4-FFF2-40B4-BE49-F238E27FC236}">
                <a16:creationId xmlns:a16="http://schemas.microsoft.com/office/drawing/2014/main" id="{72AE316C-6BC7-2729-CDBB-A34CCE1619C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049226" y="2196937"/>
            <a:ext cx="8115300" cy="4572000"/>
          </a:xfrm>
          <a:prstGeom prst="rect">
            <a:avLst/>
          </a:prstGeom>
        </p:spPr>
      </p:pic>
    </p:spTree>
    <p:extLst>
      <p:ext uri="{BB962C8B-B14F-4D97-AF65-F5344CB8AC3E}">
        <p14:creationId xmlns:p14="http://schemas.microsoft.com/office/powerpoint/2010/main" val="18961728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425075" cy="646331"/>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Building Leadership: </a:t>
            </a:r>
            <a:r>
              <a:rPr lang="en-US" sz="3600" b="1" dirty="0">
                <a:ln w="19050">
                  <a:solidFill>
                    <a:srgbClr val="C00000"/>
                  </a:solidFill>
                </a:ln>
                <a:solidFill>
                  <a:schemeClr val="bg1"/>
                </a:solidFill>
                <a:effectLst>
                  <a:outerShdw blurRad="38100" dist="19050" dir="2700000" algn="tl" rotWithShape="0">
                    <a:schemeClr val="dk1">
                      <a:alpha val="40000"/>
                    </a:schemeClr>
                  </a:outerShdw>
                </a:effectLst>
                <a:latin typeface="Tajawal Medium" panose="00000600000000000000" pitchFamily="2" charset="-78"/>
                <a:cs typeface="Tajawal Medium" panose="00000600000000000000" pitchFamily="2" charset="-78"/>
              </a:rPr>
              <a:t>11</a:t>
            </a:r>
            <a:r>
              <a:rPr lang="en-US" sz="2800" b="1" dirty="0">
                <a:solidFill>
                  <a:srgbClr val="C00000"/>
                </a:solidFill>
                <a:latin typeface="Tajawal Medium" panose="00000600000000000000" pitchFamily="2" charset="-78"/>
                <a:cs typeface="Tajawal Medium" panose="00000600000000000000" pitchFamily="2" charset="-78"/>
              </a:rPr>
              <a:t> </a:t>
            </a:r>
            <a:r>
              <a:rPr lang="en-US" sz="2800" b="1" dirty="0">
                <a:solidFill>
                  <a:schemeClr val="bg1"/>
                </a:solidFill>
                <a:latin typeface="Tajawal Medium" panose="00000600000000000000" pitchFamily="2" charset="-78"/>
                <a:cs typeface="Tajawal Medium" panose="00000600000000000000" pitchFamily="2" charset="-78"/>
              </a:rPr>
              <a:t>Steps</a:t>
            </a:r>
          </a:p>
        </p:txBody>
      </p:sp>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W11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4413516"/>
          </a:xfrm>
          <a:prstGeom prst="rect">
            <a:avLst/>
          </a:prstGeom>
          <a:noFill/>
        </p:spPr>
        <p:txBody>
          <a:bodyPr wrap="square" rtlCol="0">
            <a:spAutoFit/>
          </a:bodyPr>
          <a:lstStyle/>
          <a:p>
            <a:pPr marL="517525">
              <a:lnSpc>
                <a:spcPts val="3400"/>
              </a:lnSpc>
            </a:pPr>
            <a:r>
              <a:rPr lang="en-US" sz="2800" b="1" dirty="0">
                <a:solidFill>
                  <a:srgbClr val="C00000"/>
                </a:solidFill>
                <a:latin typeface="Tajawal ExtraBold" panose="00000800000000000000" pitchFamily="2" charset="-78"/>
                <a:cs typeface="Tajawal ExtraBold" panose="00000800000000000000" pitchFamily="2" charset="-78"/>
              </a:rPr>
              <a:t>1. Become engaged as a leader.</a:t>
            </a:r>
          </a:p>
          <a:p>
            <a:pPr marL="1431925" lvl="1" indent="-457200">
              <a:lnSpc>
                <a:spcPts val="34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    Develop and communicate a personal vision.</a:t>
            </a:r>
          </a:p>
          <a:p>
            <a:pPr marL="1431925" lvl="1" indent="-457200">
              <a:lnSpc>
                <a:spcPts val="34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    Indicate how will you listen to people.</a:t>
            </a:r>
          </a:p>
          <a:p>
            <a:pPr marL="1431925" lvl="1" indent="-457200">
              <a:lnSpc>
                <a:spcPts val="34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    How will you take responsibility for your community?</a:t>
            </a:r>
          </a:p>
          <a:p>
            <a:pPr marL="1431925" lvl="1" indent="-457200">
              <a:lnSpc>
                <a:spcPts val="34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    Set goals.</a:t>
            </a:r>
          </a:p>
          <a:p>
            <a:pPr marL="1431925" lvl="1" indent="-457200">
              <a:lnSpc>
                <a:spcPts val="34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    How will you serve individuals in the group?</a:t>
            </a:r>
          </a:p>
          <a:p>
            <a:pPr marL="1431925" lvl="1" indent="-457200">
              <a:lnSpc>
                <a:spcPts val="34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    How will you serve the group as a whole?</a:t>
            </a:r>
          </a:p>
          <a:p>
            <a:pPr marL="1431925" lvl="1" indent="-457200">
              <a:lnSpc>
                <a:spcPts val="34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    Propose specific changes in how you will lead others.</a:t>
            </a:r>
          </a:p>
          <a:p>
            <a:pPr marL="1431925" lvl="1" indent="-457200">
              <a:lnSpc>
                <a:spcPts val="34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    How will you get the work done?</a:t>
            </a:r>
          </a:p>
          <a:p>
            <a:pPr marL="1431925" lvl="1" indent="-457200">
              <a:lnSpc>
                <a:spcPts val="34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    How will you recruit and prepare others to become leaders?</a:t>
            </a:r>
          </a:p>
        </p:txBody>
      </p:sp>
    </p:spTree>
    <p:extLst>
      <p:ext uri="{BB962C8B-B14F-4D97-AF65-F5344CB8AC3E}">
        <p14:creationId xmlns:p14="http://schemas.microsoft.com/office/powerpoint/2010/main" val="15606227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6299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W11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4836709"/>
          </a:xfrm>
          <a:prstGeom prst="rect">
            <a:avLst/>
          </a:prstGeom>
          <a:noFill/>
        </p:spPr>
        <p:txBody>
          <a:bodyPr wrap="square" rtlCol="0">
            <a:spAutoFit/>
          </a:bodyPr>
          <a:lstStyle/>
          <a:p>
            <a:pPr marL="517525">
              <a:lnSpc>
                <a:spcPts val="3400"/>
              </a:lnSpc>
            </a:pPr>
            <a:r>
              <a:rPr lang="en-US" sz="2400" b="1" dirty="0">
                <a:solidFill>
                  <a:srgbClr val="C00000"/>
                </a:solidFill>
                <a:latin typeface="Tajawal ExtraBold" panose="00000800000000000000" pitchFamily="2" charset="-78"/>
                <a:cs typeface="Tajawal ExtraBold" panose="00000800000000000000" pitchFamily="2" charset="-78"/>
              </a:rPr>
              <a:t>2. Assess your own competence in core tasks of leadership, and plan for improvement. Consider your ability for each task and how you will enhance your own competency in each of the nine core tasks:</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Envisioning goals</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Affirming values</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Motivating</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Managing</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Achieving workable unity</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Explaining</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Serving as a symbol</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Representing the group</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Renewing</a:t>
            </a:r>
          </a:p>
        </p:txBody>
      </p:sp>
      <p:sp>
        <p:nvSpPr>
          <p:cNvPr id="10" name="TextBox 9">
            <a:extLst>
              <a:ext uri="{FF2B5EF4-FFF2-40B4-BE49-F238E27FC236}">
                <a16:creationId xmlns:a16="http://schemas.microsoft.com/office/drawing/2014/main" id="{B86FAD6A-7A21-3430-29CF-5C6D263A0EA3}"/>
              </a:ext>
            </a:extLst>
          </p:cNvPr>
          <p:cNvSpPr txBox="1"/>
          <p:nvPr/>
        </p:nvSpPr>
        <p:spPr>
          <a:xfrm>
            <a:off x="2650377" y="543490"/>
            <a:ext cx="5425075" cy="646331"/>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Building Leadership: </a:t>
            </a:r>
            <a:r>
              <a:rPr lang="en-US" sz="3600" b="1" dirty="0">
                <a:ln w="19050">
                  <a:solidFill>
                    <a:srgbClr val="C00000"/>
                  </a:solidFill>
                </a:ln>
                <a:solidFill>
                  <a:schemeClr val="bg1"/>
                </a:solidFill>
                <a:effectLst>
                  <a:outerShdw blurRad="38100" dist="19050" dir="2700000" algn="tl" rotWithShape="0">
                    <a:schemeClr val="dk1">
                      <a:alpha val="40000"/>
                    </a:schemeClr>
                  </a:outerShdw>
                </a:effectLst>
                <a:latin typeface="Tajawal Medium" panose="00000600000000000000" pitchFamily="2" charset="-78"/>
                <a:cs typeface="Tajawal Medium" panose="00000600000000000000" pitchFamily="2" charset="-78"/>
              </a:rPr>
              <a:t>11</a:t>
            </a:r>
            <a:r>
              <a:rPr lang="en-US" sz="2800" b="1" dirty="0">
                <a:solidFill>
                  <a:srgbClr val="C00000"/>
                </a:solidFill>
                <a:latin typeface="Tajawal Medium" panose="00000600000000000000" pitchFamily="2" charset="-78"/>
                <a:cs typeface="Tajawal Medium" panose="00000600000000000000" pitchFamily="2" charset="-78"/>
              </a:rPr>
              <a:t> </a:t>
            </a:r>
            <a:r>
              <a:rPr lang="en-US" sz="2800" b="1" dirty="0">
                <a:solidFill>
                  <a:schemeClr val="bg1"/>
                </a:solidFill>
                <a:latin typeface="Tajawal Medium" panose="00000600000000000000" pitchFamily="2" charset="-78"/>
                <a:cs typeface="Tajawal Medium" panose="00000600000000000000" pitchFamily="2" charset="-78"/>
              </a:rPr>
              <a:t>Steps</a:t>
            </a:r>
          </a:p>
        </p:txBody>
      </p:sp>
    </p:spTree>
    <p:extLst>
      <p:ext uri="{BB962C8B-B14F-4D97-AF65-F5344CB8AC3E}">
        <p14:creationId xmlns:p14="http://schemas.microsoft.com/office/powerpoint/2010/main" val="15296917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6299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W11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4888005"/>
          </a:xfrm>
          <a:prstGeom prst="rect">
            <a:avLst/>
          </a:prstGeom>
          <a:noFill/>
        </p:spPr>
        <p:txBody>
          <a:bodyPr wrap="square" rtlCol="0">
            <a:spAutoFit/>
          </a:bodyPr>
          <a:lstStyle/>
          <a:p>
            <a:pPr marL="517525">
              <a:lnSpc>
                <a:spcPts val="3400"/>
              </a:lnSpc>
            </a:pPr>
            <a:r>
              <a:rPr lang="en-US" sz="2400" b="1" dirty="0">
                <a:solidFill>
                  <a:srgbClr val="C00000"/>
                </a:solidFill>
                <a:latin typeface="Tajawal ExtraBold" panose="00000800000000000000" pitchFamily="2" charset="-78"/>
                <a:cs typeface="Tajawal ExtraBold" panose="00000800000000000000" pitchFamily="2" charset="-78"/>
              </a:rPr>
              <a:t>3. Assess your group's competence in core tasks of leadership and plan for improvement. Consider abilities of the group's leaders and members for each of the eight core tasks below and note how your group's competence will be enhanced in:</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Envisioning goals</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Affirming values</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Motivating</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Managing</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Achieving workable unity</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Explaining</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Serving as a symbol</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Representing the group</a:t>
            </a:r>
          </a:p>
        </p:txBody>
      </p:sp>
      <p:sp>
        <p:nvSpPr>
          <p:cNvPr id="10" name="TextBox 9">
            <a:extLst>
              <a:ext uri="{FF2B5EF4-FFF2-40B4-BE49-F238E27FC236}">
                <a16:creationId xmlns:a16="http://schemas.microsoft.com/office/drawing/2014/main" id="{A2661242-6FA0-FB2F-9BA0-CCA8A079117B}"/>
              </a:ext>
            </a:extLst>
          </p:cNvPr>
          <p:cNvSpPr txBox="1"/>
          <p:nvPr/>
        </p:nvSpPr>
        <p:spPr>
          <a:xfrm>
            <a:off x="2650377" y="543490"/>
            <a:ext cx="5425075" cy="646331"/>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Building Leadership: </a:t>
            </a:r>
            <a:r>
              <a:rPr lang="en-US" sz="3600" b="1" dirty="0">
                <a:ln w="19050">
                  <a:solidFill>
                    <a:srgbClr val="C00000"/>
                  </a:solidFill>
                </a:ln>
                <a:solidFill>
                  <a:schemeClr val="bg1"/>
                </a:solidFill>
                <a:effectLst>
                  <a:outerShdw blurRad="38100" dist="19050" dir="2700000" algn="tl" rotWithShape="0">
                    <a:schemeClr val="dk1">
                      <a:alpha val="40000"/>
                    </a:schemeClr>
                  </a:outerShdw>
                </a:effectLst>
                <a:latin typeface="Tajawal Medium" panose="00000600000000000000" pitchFamily="2" charset="-78"/>
                <a:cs typeface="Tajawal Medium" panose="00000600000000000000" pitchFamily="2" charset="-78"/>
              </a:rPr>
              <a:t>11</a:t>
            </a:r>
            <a:r>
              <a:rPr lang="en-US" sz="2800" b="1" dirty="0">
                <a:solidFill>
                  <a:srgbClr val="C00000"/>
                </a:solidFill>
                <a:latin typeface="Tajawal Medium" panose="00000600000000000000" pitchFamily="2" charset="-78"/>
                <a:cs typeface="Tajawal Medium" panose="00000600000000000000" pitchFamily="2" charset="-78"/>
              </a:rPr>
              <a:t> </a:t>
            </a:r>
            <a:r>
              <a:rPr lang="en-US" sz="2800" b="1" dirty="0">
                <a:solidFill>
                  <a:schemeClr val="bg1"/>
                </a:solidFill>
                <a:latin typeface="Tajawal Medium" panose="00000600000000000000" pitchFamily="2" charset="-78"/>
                <a:cs typeface="Tajawal Medium" panose="00000600000000000000" pitchFamily="2" charset="-78"/>
              </a:rPr>
              <a:t>Steps</a:t>
            </a:r>
          </a:p>
        </p:txBody>
      </p:sp>
    </p:spTree>
    <p:extLst>
      <p:ext uri="{BB962C8B-B14F-4D97-AF65-F5344CB8AC3E}">
        <p14:creationId xmlns:p14="http://schemas.microsoft.com/office/powerpoint/2010/main" val="5675426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6299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W11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450723" y="1610200"/>
            <a:ext cx="11892294" cy="4349396"/>
          </a:xfrm>
          <a:prstGeom prst="rect">
            <a:avLst/>
          </a:prstGeom>
          <a:noFill/>
        </p:spPr>
        <p:txBody>
          <a:bodyPr wrap="square" rtlCol="0">
            <a:spAutoFit/>
          </a:bodyPr>
          <a:lstStyle/>
          <a:p>
            <a:pPr marL="517525">
              <a:lnSpc>
                <a:spcPts val="3400"/>
              </a:lnSpc>
            </a:pPr>
            <a:r>
              <a:rPr lang="en-US" sz="2400" b="1" dirty="0">
                <a:solidFill>
                  <a:srgbClr val="C00000"/>
                </a:solidFill>
                <a:latin typeface="Tajawal ExtraBold" panose="00000800000000000000" pitchFamily="2" charset="-78"/>
                <a:cs typeface="Tajawal ExtraBold" panose="00000800000000000000" pitchFamily="2" charset="-78"/>
              </a:rPr>
              <a:t>4. Envision the leadership of the group:</a:t>
            </a:r>
            <a:r>
              <a:rPr lang="ar-EG" sz="2400" b="1" dirty="0">
                <a:solidFill>
                  <a:srgbClr val="C00000"/>
                </a:solidFill>
                <a:latin typeface="Tajawal ExtraBold" panose="00000800000000000000" pitchFamily="2" charset="-78"/>
                <a:cs typeface="Tajawal ExtraBold" panose="00000800000000000000" pitchFamily="2" charset="-78"/>
              </a:rPr>
              <a:t> تصور قيادة المجموعة </a:t>
            </a:r>
            <a:endParaRPr lang="en-US" sz="2400" b="1" dirty="0">
              <a:solidFill>
                <a:srgbClr val="0A1F61"/>
              </a:solidFill>
              <a:latin typeface="Tajawal ExtraBold" panose="00000800000000000000" pitchFamily="2" charset="-78"/>
              <a:cs typeface="Tajawal ExtraBold" panose="00000800000000000000" pitchFamily="2" charset="-78"/>
            </a:endParaRP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    Identify the core tasks of leadership needed for this work (e.g., your project)</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    Indicate how many leaders are needed (or wanted) on the team</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    Specify what skills are needed for this work.</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    Indicate who needs to be included to reflect the community and its interests.</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    Describe how the leadership team will support one another and what additional supports are available to them.</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    Indicate what commitment there is to working together in common purpose.</a:t>
            </a:r>
          </a:p>
        </p:txBody>
      </p:sp>
      <p:sp>
        <p:nvSpPr>
          <p:cNvPr id="10" name="TextBox 9">
            <a:extLst>
              <a:ext uri="{FF2B5EF4-FFF2-40B4-BE49-F238E27FC236}">
                <a16:creationId xmlns:a16="http://schemas.microsoft.com/office/drawing/2014/main" id="{C245DB7D-78CA-39DF-C812-986C2B9572D8}"/>
              </a:ext>
            </a:extLst>
          </p:cNvPr>
          <p:cNvSpPr txBox="1"/>
          <p:nvPr/>
        </p:nvSpPr>
        <p:spPr>
          <a:xfrm>
            <a:off x="2650377" y="543490"/>
            <a:ext cx="5425075" cy="646331"/>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Building Leadership: </a:t>
            </a:r>
            <a:r>
              <a:rPr lang="en-US" sz="3600" b="1" dirty="0">
                <a:ln w="19050">
                  <a:solidFill>
                    <a:srgbClr val="C00000"/>
                  </a:solidFill>
                </a:ln>
                <a:solidFill>
                  <a:schemeClr val="bg1"/>
                </a:solidFill>
                <a:effectLst>
                  <a:outerShdw blurRad="38100" dist="19050" dir="2700000" algn="tl" rotWithShape="0">
                    <a:schemeClr val="dk1">
                      <a:alpha val="40000"/>
                    </a:schemeClr>
                  </a:outerShdw>
                </a:effectLst>
                <a:latin typeface="Tajawal Medium" panose="00000600000000000000" pitchFamily="2" charset="-78"/>
                <a:cs typeface="Tajawal Medium" panose="00000600000000000000" pitchFamily="2" charset="-78"/>
              </a:rPr>
              <a:t>11</a:t>
            </a:r>
            <a:r>
              <a:rPr lang="en-US" sz="2800" b="1" dirty="0">
                <a:solidFill>
                  <a:srgbClr val="C00000"/>
                </a:solidFill>
                <a:latin typeface="Tajawal Medium" panose="00000600000000000000" pitchFamily="2" charset="-78"/>
                <a:cs typeface="Tajawal Medium" panose="00000600000000000000" pitchFamily="2" charset="-78"/>
              </a:rPr>
              <a:t> </a:t>
            </a:r>
            <a:r>
              <a:rPr lang="en-US" sz="2800" b="1" dirty="0">
                <a:solidFill>
                  <a:schemeClr val="bg1"/>
                </a:solidFill>
                <a:latin typeface="Tajawal Medium" panose="00000600000000000000" pitchFamily="2" charset="-78"/>
                <a:cs typeface="Tajawal Medium" panose="00000600000000000000" pitchFamily="2" charset="-78"/>
              </a:rPr>
              <a:t>Steps</a:t>
            </a:r>
          </a:p>
        </p:txBody>
      </p:sp>
    </p:spTree>
    <p:extLst>
      <p:ext uri="{BB962C8B-B14F-4D97-AF65-F5344CB8AC3E}">
        <p14:creationId xmlns:p14="http://schemas.microsoft.com/office/powerpoint/2010/main" val="15000822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6299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W11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450723" y="1610200"/>
            <a:ext cx="11892294" cy="3964675"/>
          </a:xfrm>
          <a:prstGeom prst="rect">
            <a:avLst/>
          </a:prstGeom>
          <a:noFill/>
        </p:spPr>
        <p:txBody>
          <a:bodyPr wrap="square" rtlCol="0">
            <a:spAutoFit/>
          </a:bodyPr>
          <a:lstStyle/>
          <a:p>
            <a:pPr marL="517525">
              <a:lnSpc>
                <a:spcPts val="3400"/>
              </a:lnSpc>
            </a:pPr>
            <a:r>
              <a:rPr lang="en-US" sz="2400" b="1" dirty="0">
                <a:solidFill>
                  <a:srgbClr val="C00000"/>
                </a:solidFill>
                <a:latin typeface="Tajawal ExtraBold" panose="00000800000000000000" pitchFamily="2" charset="-78"/>
                <a:cs typeface="Tajawal ExtraBold" panose="00000800000000000000" pitchFamily="2" charset="-78"/>
              </a:rPr>
              <a:t>5. Set leadership development goals for the group and its members:</a:t>
            </a:r>
            <a:endParaRPr lang="en-US" sz="2400" b="1" dirty="0">
              <a:solidFill>
                <a:srgbClr val="0A1F61"/>
              </a:solidFill>
              <a:latin typeface="Tajawal ExtraBold" panose="00000800000000000000" pitchFamily="2" charset="-78"/>
              <a:cs typeface="Tajawal ExtraBold" panose="00000800000000000000" pitchFamily="2" charset="-78"/>
            </a:endParaRP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Indicate the strengths of the group, noting what should be enhanced.</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Indicate gaps between the current situation and the ideal team, and how these will be addressed through recruitment or development.</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Based on differences between the leadership team and those served, indicate in what ways, if any, that diversity of the team should be enhanced.</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Indicate specific goals for leadership development and priorities to be addressed.</a:t>
            </a:r>
          </a:p>
        </p:txBody>
      </p:sp>
      <p:sp>
        <p:nvSpPr>
          <p:cNvPr id="10" name="TextBox 9">
            <a:extLst>
              <a:ext uri="{FF2B5EF4-FFF2-40B4-BE49-F238E27FC236}">
                <a16:creationId xmlns:a16="http://schemas.microsoft.com/office/drawing/2014/main" id="{65722EDC-5515-CCDA-2CF6-5767B9E0CE58}"/>
              </a:ext>
            </a:extLst>
          </p:cNvPr>
          <p:cNvSpPr txBox="1"/>
          <p:nvPr/>
        </p:nvSpPr>
        <p:spPr>
          <a:xfrm>
            <a:off x="2650377" y="543490"/>
            <a:ext cx="5425075" cy="646331"/>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Building Leadership: </a:t>
            </a:r>
            <a:r>
              <a:rPr lang="en-US" sz="3600" b="1" dirty="0">
                <a:ln w="19050">
                  <a:solidFill>
                    <a:srgbClr val="C00000"/>
                  </a:solidFill>
                </a:ln>
                <a:solidFill>
                  <a:schemeClr val="bg1"/>
                </a:solidFill>
                <a:effectLst>
                  <a:outerShdw blurRad="38100" dist="19050" dir="2700000" algn="tl" rotWithShape="0">
                    <a:schemeClr val="dk1">
                      <a:alpha val="40000"/>
                    </a:schemeClr>
                  </a:outerShdw>
                </a:effectLst>
                <a:latin typeface="Tajawal Medium" panose="00000600000000000000" pitchFamily="2" charset="-78"/>
                <a:cs typeface="Tajawal Medium" panose="00000600000000000000" pitchFamily="2" charset="-78"/>
              </a:rPr>
              <a:t>11</a:t>
            </a:r>
            <a:r>
              <a:rPr lang="en-US" sz="2800" b="1" dirty="0">
                <a:solidFill>
                  <a:srgbClr val="C00000"/>
                </a:solidFill>
                <a:latin typeface="Tajawal Medium" panose="00000600000000000000" pitchFamily="2" charset="-78"/>
                <a:cs typeface="Tajawal Medium" panose="00000600000000000000" pitchFamily="2" charset="-78"/>
              </a:rPr>
              <a:t> </a:t>
            </a:r>
            <a:r>
              <a:rPr lang="en-US" sz="2800" b="1" dirty="0">
                <a:solidFill>
                  <a:schemeClr val="bg1"/>
                </a:solidFill>
                <a:latin typeface="Tajawal Medium" panose="00000600000000000000" pitchFamily="2" charset="-78"/>
                <a:cs typeface="Tajawal Medium" panose="00000600000000000000" pitchFamily="2" charset="-78"/>
              </a:rPr>
              <a:t>Steps</a:t>
            </a:r>
          </a:p>
        </p:txBody>
      </p:sp>
    </p:spTree>
    <p:extLst>
      <p:ext uri="{BB962C8B-B14F-4D97-AF65-F5344CB8AC3E}">
        <p14:creationId xmlns:p14="http://schemas.microsoft.com/office/powerpoint/2010/main" val="10359318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6299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W11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450723" y="1610200"/>
            <a:ext cx="11892294" cy="3246530"/>
          </a:xfrm>
          <a:prstGeom prst="rect">
            <a:avLst/>
          </a:prstGeom>
          <a:noFill/>
        </p:spPr>
        <p:txBody>
          <a:bodyPr wrap="square" rtlCol="0">
            <a:spAutoFit/>
          </a:bodyPr>
          <a:lstStyle/>
          <a:p>
            <a:pPr marL="1033463" indent="-119063">
              <a:lnSpc>
                <a:spcPts val="3400"/>
              </a:lnSpc>
            </a:pPr>
            <a:r>
              <a:rPr lang="en-US" sz="2400" b="1" dirty="0">
                <a:solidFill>
                  <a:srgbClr val="C00000"/>
                </a:solidFill>
                <a:latin typeface="Tajawal ExtraBold" panose="00000800000000000000" pitchFamily="2" charset="-78"/>
                <a:cs typeface="Tajawal ExtraBold" panose="00000800000000000000" pitchFamily="2" charset="-78"/>
              </a:rPr>
              <a:t>6. Select methods for developing leadership. </a:t>
            </a:r>
          </a:p>
          <a:p>
            <a:pPr marL="1033463" indent="-119063">
              <a:lnSpc>
                <a:spcPts val="3400"/>
              </a:lnSpc>
            </a:pPr>
            <a:r>
              <a:rPr lang="en-US" sz="2400" b="1" dirty="0">
                <a:solidFill>
                  <a:srgbClr val="C00000"/>
                </a:solidFill>
                <a:latin typeface="Tajawal ExtraBold" panose="00000800000000000000" pitchFamily="2" charset="-78"/>
                <a:cs typeface="Tajawal ExtraBold" panose="00000800000000000000" pitchFamily="2" charset="-78"/>
              </a:rPr>
              <a:t>	   Indicate how you (your team) will:</a:t>
            </a:r>
            <a:endParaRPr lang="en-US" sz="2400" b="1" dirty="0">
              <a:solidFill>
                <a:srgbClr val="0A1F61"/>
              </a:solidFill>
              <a:latin typeface="Tajawal ExtraBold" panose="00000800000000000000" pitchFamily="2" charset="-78"/>
              <a:cs typeface="Tajawal ExtraBold" panose="00000800000000000000" pitchFamily="2" charset="-78"/>
            </a:endParaRP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Teach as you lead through modeling.</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Arrange workshops and training.</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Provide access to more experienced mentors or coaches.</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Form learning networks and leadership support groups.</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Use retreats to reflect on the work and to restore members for continuing the work.</a:t>
            </a:r>
          </a:p>
        </p:txBody>
      </p:sp>
      <p:sp>
        <p:nvSpPr>
          <p:cNvPr id="11" name="TextBox 10">
            <a:extLst>
              <a:ext uri="{FF2B5EF4-FFF2-40B4-BE49-F238E27FC236}">
                <a16:creationId xmlns:a16="http://schemas.microsoft.com/office/drawing/2014/main" id="{AE8CC059-461E-9BB4-C3F6-04EE23595E52}"/>
              </a:ext>
            </a:extLst>
          </p:cNvPr>
          <p:cNvSpPr txBox="1"/>
          <p:nvPr/>
        </p:nvSpPr>
        <p:spPr>
          <a:xfrm>
            <a:off x="2650377" y="543490"/>
            <a:ext cx="5425075" cy="646331"/>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Building Leadership: </a:t>
            </a:r>
            <a:r>
              <a:rPr lang="en-US" sz="3600" b="1" dirty="0">
                <a:ln w="19050">
                  <a:solidFill>
                    <a:srgbClr val="C00000"/>
                  </a:solidFill>
                </a:ln>
                <a:solidFill>
                  <a:schemeClr val="bg1"/>
                </a:solidFill>
                <a:effectLst>
                  <a:outerShdw blurRad="38100" dist="19050" dir="2700000" algn="tl" rotWithShape="0">
                    <a:schemeClr val="dk1">
                      <a:alpha val="40000"/>
                    </a:schemeClr>
                  </a:outerShdw>
                </a:effectLst>
                <a:latin typeface="Tajawal Medium" panose="00000600000000000000" pitchFamily="2" charset="-78"/>
                <a:cs typeface="Tajawal Medium" panose="00000600000000000000" pitchFamily="2" charset="-78"/>
              </a:rPr>
              <a:t>11</a:t>
            </a:r>
            <a:r>
              <a:rPr lang="en-US" sz="2800" b="1" dirty="0">
                <a:solidFill>
                  <a:srgbClr val="C00000"/>
                </a:solidFill>
                <a:latin typeface="Tajawal Medium" panose="00000600000000000000" pitchFamily="2" charset="-78"/>
                <a:cs typeface="Tajawal Medium" panose="00000600000000000000" pitchFamily="2" charset="-78"/>
              </a:rPr>
              <a:t> </a:t>
            </a:r>
            <a:r>
              <a:rPr lang="en-US" sz="2800" b="1" dirty="0">
                <a:solidFill>
                  <a:schemeClr val="bg1"/>
                </a:solidFill>
                <a:latin typeface="Tajawal Medium" panose="00000600000000000000" pitchFamily="2" charset="-78"/>
                <a:cs typeface="Tajawal Medium" panose="00000600000000000000" pitchFamily="2" charset="-78"/>
              </a:rPr>
              <a:t>Steps</a:t>
            </a:r>
          </a:p>
        </p:txBody>
      </p:sp>
    </p:spTree>
    <p:extLst>
      <p:ext uri="{BB962C8B-B14F-4D97-AF65-F5344CB8AC3E}">
        <p14:creationId xmlns:p14="http://schemas.microsoft.com/office/powerpoint/2010/main" val="18363056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6299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W11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450723" y="1610200"/>
            <a:ext cx="11892294" cy="2861809"/>
          </a:xfrm>
          <a:prstGeom prst="rect">
            <a:avLst/>
          </a:prstGeom>
          <a:noFill/>
        </p:spPr>
        <p:txBody>
          <a:bodyPr wrap="square" rtlCol="0">
            <a:spAutoFit/>
          </a:bodyPr>
          <a:lstStyle/>
          <a:p>
            <a:pPr marL="1033463" indent="-119063">
              <a:lnSpc>
                <a:spcPts val="3400"/>
              </a:lnSpc>
            </a:pPr>
            <a:r>
              <a:rPr lang="en-US" sz="2400" b="1" dirty="0">
                <a:solidFill>
                  <a:srgbClr val="C00000"/>
                </a:solidFill>
                <a:latin typeface="Tajawal ExtraBold" panose="00000800000000000000" pitchFamily="2" charset="-78"/>
                <a:cs typeface="Tajawal ExtraBold" panose="00000800000000000000" pitchFamily="2" charset="-78"/>
              </a:rPr>
              <a:t>7. Recruit new people to lead. </a:t>
            </a:r>
          </a:p>
          <a:p>
            <a:pPr marL="1033463" indent="-119063">
              <a:lnSpc>
                <a:spcPts val="3400"/>
              </a:lnSpc>
            </a:pPr>
            <a:r>
              <a:rPr lang="en-US" sz="2400" b="1" dirty="0">
                <a:solidFill>
                  <a:srgbClr val="C00000"/>
                </a:solidFill>
                <a:latin typeface="Tajawal ExtraBold" panose="00000800000000000000" pitchFamily="2" charset="-78"/>
                <a:cs typeface="Tajawal ExtraBold" panose="00000800000000000000" pitchFamily="2" charset="-78"/>
              </a:rPr>
              <a:t>Indicate how you (your group) will:</a:t>
            </a:r>
            <a:endParaRPr lang="en-US" sz="2400" b="1" dirty="0">
              <a:solidFill>
                <a:srgbClr val="0A1F61"/>
              </a:solidFill>
              <a:latin typeface="Tajawal ExtraBold" panose="00000800000000000000" pitchFamily="2" charset="-78"/>
              <a:cs typeface="Tajawal ExtraBold" panose="00000800000000000000" pitchFamily="2" charset="-78"/>
            </a:endParaRP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Attract new members to serve as leaders of the group.</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Determine together how they will be involved.</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Enhance diversity or abilities, experience, relationships, and cultural competence in the team.</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Prepare new generations of leadership for this work.</a:t>
            </a:r>
          </a:p>
        </p:txBody>
      </p:sp>
      <p:sp>
        <p:nvSpPr>
          <p:cNvPr id="11" name="TextBox 10">
            <a:extLst>
              <a:ext uri="{FF2B5EF4-FFF2-40B4-BE49-F238E27FC236}">
                <a16:creationId xmlns:a16="http://schemas.microsoft.com/office/drawing/2014/main" id="{AAFA986C-E253-DE35-A9F5-6016F15F670B}"/>
              </a:ext>
            </a:extLst>
          </p:cNvPr>
          <p:cNvSpPr txBox="1"/>
          <p:nvPr/>
        </p:nvSpPr>
        <p:spPr>
          <a:xfrm>
            <a:off x="2650377" y="543490"/>
            <a:ext cx="5425075" cy="646331"/>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Building Leadership: </a:t>
            </a:r>
            <a:r>
              <a:rPr lang="en-US" sz="3600" b="1" dirty="0">
                <a:ln w="19050">
                  <a:solidFill>
                    <a:srgbClr val="C00000"/>
                  </a:solidFill>
                </a:ln>
                <a:solidFill>
                  <a:schemeClr val="bg1"/>
                </a:solidFill>
                <a:effectLst>
                  <a:outerShdw blurRad="38100" dist="19050" dir="2700000" algn="tl" rotWithShape="0">
                    <a:schemeClr val="dk1">
                      <a:alpha val="40000"/>
                    </a:schemeClr>
                  </a:outerShdw>
                </a:effectLst>
                <a:latin typeface="Tajawal Medium" panose="00000600000000000000" pitchFamily="2" charset="-78"/>
                <a:cs typeface="Tajawal Medium" panose="00000600000000000000" pitchFamily="2" charset="-78"/>
              </a:rPr>
              <a:t>11</a:t>
            </a:r>
            <a:r>
              <a:rPr lang="en-US" sz="2800" b="1" dirty="0">
                <a:solidFill>
                  <a:srgbClr val="C00000"/>
                </a:solidFill>
                <a:latin typeface="Tajawal Medium" panose="00000600000000000000" pitchFamily="2" charset="-78"/>
                <a:cs typeface="Tajawal Medium" panose="00000600000000000000" pitchFamily="2" charset="-78"/>
              </a:rPr>
              <a:t> </a:t>
            </a:r>
            <a:r>
              <a:rPr lang="en-US" sz="2800" b="1" dirty="0">
                <a:solidFill>
                  <a:schemeClr val="bg1"/>
                </a:solidFill>
                <a:latin typeface="Tajawal Medium" panose="00000600000000000000" pitchFamily="2" charset="-78"/>
                <a:cs typeface="Tajawal Medium" panose="00000600000000000000" pitchFamily="2" charset="-78"/>
              </a:rPr>
              <a:t>Steps</a:t>
            </a:r>
          </a:p>
        </p:txBody>
      </p:sp>
    </p:spTree>
    <p:extLst>
      <p:ext uri="{BB962C8B-B14F-4D97-AF65-F5344CB8AC3E}">
        <p14:creationId xmlns:p14="http://schemas.microsoft.com/office/powerpoint/2010/main" val="25548602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6299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W11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450723" y="1610200"/>
            <a:ext cx="11892294" cy="3631250"/>
          </a:xfrm>
          <a:prstGeom prst="rect">
            <a:avLst/>
          </a:prstGeom>
          <a:noFill/>
        </p:spPr>
        <p:txBody>
          <a:bodyPr wrap="square" rtlCol="0">
            <a:spAutoFit/>
          </a:bodyPr>
          <a:lstStyle/>
          <a:p>
            <a:pPr marL="1033463" indent="-119063">
              <a:lnSpc>
                <a:spcPts val="3400"/>
              </a:lnSpc>
            </a:pPr>
            <a:r>
              <a:rPr lang="en-US" sz="2400" b="1" dirty="0">
                <a:solidFill>
                  <a:srgbClr val="C00000"/>
                </a:solidFill>
                <a:latin typeface="Tajawal ExtraBold" panose="00000800000000000000" pitchFamily="2" charset="-78"/>
                <a:cs typeface="Tajawal ExtraBold" panose="00000800000000000000" pitchFamily="2" charset="-78"/>
              </a:rPr>
              <a:t>8. Enhance collaboration within and across groups. </a:t>
            </a:r>
          </a:p>
          <a:p>
            <a:pPr marL="1033463" indent="-119063">
              <a:lnSpc>
                <a:spcPts val="3400"/>
              </a:lnSpc>
            </a:pPr>
            <a:r>
              <a:rPr lang="en-US" sz="2400" b="1" dirty="0">
                <a:solidFill>
                  <a:srgbClr val="C00000"/>
                </a:solidFill>
                <a:latin typeface="Tajawal ExtraBold" panose="00000800000000000000" pitchFamily="2" charset="-78"/>
                <a:cs typeface="Tajawal ExtraBold" panose="00000800000000000000" pitchFamily="2" charset="-78"/>
              </a:rPr>
              <a:t>	   Consider how you will:</a:t>
            </a:r>
            <a:endParaRPr lang="en-US" sz="2400" b="1" dirty="0">
              <a:solidFill>
                <a:srgbClr val="0A1F61"/>
              </a:solidFill>
              <a:latin typeface="Tajawal ExtraBold" panose="00000800000000000000" pitchFamily="2" charset="-78"/>
              <a:cs typeface="Tajawal ExtraBold" panose="00000800000000000000" pitchFamily="2" charset="-78"/>
            </a:endParaRP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Serve as a catalyst of change.</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Lead the process, not the people.</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Know the leadership context.</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Facilitate the work among partners</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Motivate.</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Be flexible and persistent.</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Distribute credit.</a:t>
            </a:r>
          </a:p>
        </p:txBody>
      </p:sp>
      <p:sp>
        <p:nvSpPr>
          <p:cNvPr id="11" name="TextBox 10">
            <a:extLst>
              <a:ext uri="{FF2B5EF4-FFF2-40B4-BE49-F238E27FC236}">
                <a16:creationId xmlns:a16="http://schemas.microsoft.com/office/drawing/2014/main" id="{9062E054-8D0C-F790-03D5-E2936582D0E0}"/>
              </a:ext>
            </a:extLst>
          </p:cNvPr>
          <p:cNvSpPr txBox="1"/>
          <p:nvPr/>
        </p:nvSpPr>
        <p:spPr>
          <a:xfrm>
            <a:off x="2650377" y="543490"/>
            <a:ext cx="5425075" cy="646331"/>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Building Leadership: </a:t>
            </a:r>
            <a:r>
              <a:rPr lang="en-US" sz="3600" b="1" dirty="0">
                <a:ln w="19050">
                  <a:solidFill>
                    <a:srgbClr val="C00000"/>
                  </a:solidFill>
                </a:ln>
                <a:solidFill>
                  <a:schemeClr val="bg1"/>
                </a:solidFill>
                <a:effectLst>
                  <a:outerShdw blurRad="38100" dist="19050" dir="2700000" algn="tl" rotWithShape="0">
                    <a:schemeClr val="dk1">
                      <a:alpha val="40000"/>
                    </a:schemeClr>
                  </a:outerShdw>
                </a:effectLst>
                <a:latin typeface="Tajawal Medium" panose="00000600000000000000" pitchFamily="2" charset="-78"/>
                <a:cs typeface="Tajawal Medium" panose="00000600000000000000" pitchFamily="2" charset="-78"/>
              </a:rPr>
              <a:t>11</a:t>
            </a:r>
            <a:r>
              <a:rPr lang="en-US" sz="2800" b="1" dirty="0">
                <a:solidFill>
                  <a:srgbClr val="C00000"/>
                </a:solidFill>
                <a:latin typeface="Tajawal Medium" panose="00000600000000000000" pitchFamily="2" charset="-78"/>
                <a:cs typeface="Tajawal Medium" panose="00000600000000000000" pitchFamily="2" charset="-78"/>
              </a:rPr>
              <a:t> </a:t>
            </a:r>
            <a:r>
              <a:rPr lang="en-US" sz="2800" b="1" dirty="0">
                <a:solidFill>
                  <a:schemeClr val="bg1"/>
                </a:solidFill>
                <a:latin typeface="Tajawal Medium" panose="00000600000000000000" pitchFamily="2" charset="-78"/>
                <a:cs typeface="Tajawal Medium" panose="00000600000000000000" pitchFamily="2" charset="-78"/>
              </a:rPr>
              <a:t>Steps</a:t>
            </a:r>
          </a:p>
        </p:txBody>
      </p:sp>
    </p:spTree>
    <p:extLst>
      <p:ext uri="{BB962C8B-B14F-4D97-AF65-F5344CB8AC3E}">
        <p14:creationId xmlns:p14="http://schemas.microsoft.com/office/powerpoint/2010/main" val="41865947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6299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W11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450723" y="1610200"/>
            <a:ext cx="11892294" cy="4015971"/>
          </a:xfrm>
          <a:prstGeom prst="rect">
            <a:avLst/>
          </a:prstGeom>
          <a:noFill/>
        </p:spPr>
        <p:txBody>
          <a:bodyPr wrap="square" rtlCol="0">
            <a:spAutoFit/>
          </a:bodyPr>
          <a:lstStyle/>
          <a:p>
            <a:pPr marL="1033463" indent="-119063">
              <a:lnSpc>
                <a:spcPts val="3400"/>
              </a:lnSpc>
            </a:pPr>
            <a:r>
              <a:rPr lang="en-US" sz="2400" b="1" dirty="0">
                <a:solidFill>
                  <a:srgbClr val="C00000"/>
                </a:solidFill>
                <a:latin typeface="Tajawal ExtraBold" panose="00000800000000000000" pitchFamily="2" charset="-78"/>
                <a:cs typeface="Tajawal ExtraBold" panose="00000800000000000000" pitchFamily="2" charset="-78"/>
              </a:rPr>
              <a:t>9. Promote leadership as service. </a:t>
            </a:r>
          </a:p>
          <a:p>
            <a:pPr marL="1033463" indent="-119063">
              <a:lnSpc>
                <a:spcPts val="3400"/>
              </a:lnSpc>
            </a:pPr>
            <a:r>
              <a:rPr lang="en-US" sz="2400" b="1" dirty="0">
                <a:solidFill>
                  <a:srgbClr val="C00000"/>
                </a:solidFill>
                <a:latin typeface="Tajawal ExtraBold" panose="00000800000000000000" pitchFamily="2" charset="-78"/>
                <a:cs typeface="Tajawal ExtraBold" panose="00000800000000000000" pitchFamily="2" charset="-78"/>
              </a:rPr>
              <a:t>	   Consider how you will encourage group members to:</a:t>
            </a:r>
            <a:endParaRPr lang="en-US" sz="2400" b="1" dirty="0">
              <a:solidFill>
                <a:srgbClr val="0A1F61"/>
              </a:solidFill>
              <a:latin typeface="Tajawal ExtraBold" panose="00000800000000000000" pitchFamily="2" charset="-78"/>
              <a:cs typeface="Tajawal ExtraBold" panose="00000800000000000000" pitchFamily="2" charset="-78"/>
            </a:endParaRP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Act as one among equals.</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Use power legitimately.</a:t>
            </a:r>
            <a:r>
              <a:rPr lang="ar-EG" sz="2400" b="1" dirty="0">
                <a:solidFill>
                  <a:srgbClr val="0A1F61"/>
                </a:solidFill>
                <a:latin typeface="Tajawal ExtraBold" panose="00000800000000000000" pitchFamily="2" charset="-78"/>
                <a:cs typeface="Tajawal ExtraBold" panose="00000800000000000000" pitchFamily="2" charset="-78"/>
              </a:rPr>
              <a:t> استخدام السلطة بشكل شرعي.</a:t>
            </a:r>
            <a:endParaRPr lang="en-US" sz="2400" b="1" dirty="0">
              <a:solidFill>
                <a:srgbClr val="0A1F61"/>
              </a:solidFill>
              <a:latin typeface="Tajawal ExtraBold" panose="00000800000000000000" pitchFamily="2" charset="-78"/>
              <a:cs typeface="Tajawal ExtraBold" panose="00000800000000000000" pitchFamily="2" charset="-78"/>
            </a:endParaRP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Do the necessary work.</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Listen to and care for those served.</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Start where people are.</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Challenge others.</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Adapt to fit the situation.</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Inspire others to answer the call of service.</a:t>
            </a:r>
          </a:p>
        </p:txBody>
      </p:sp>
      <p:sp>
        <p:nvSpPr>
          <p:cNvPr id="10" name="TextBox 9">
            <a:extLst>
              <a:ext uri="{FF2B5EF4-FFF2-40B4-BE49-F238E27FC236}">
                <a16:creationId xmlns:a16="http://schemas.microsoft.com/office/drawing/2014/main" id="{CDDF7BFA-6D5D-07E0-A42F-B8E0840695C5}"/>
              </a:ext>
            </a:extLst>
          </p:cNvPr>
          <p:cNvSpPr txBox="1"/>
          <p:nvPr/>
        </p:nvSpPr>
        <p:spPr>
          <a:xfrm>
            <a:off x="2650377" y="543490"/>
            <a:ext cx="5425075" cy="646331"/>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Building Leadership: </a:t>
            </a:r>
            <a:r>
              <a:rPr lang="en-US" sz="3600" b="1" dirty="0">
                <a:ln w="19050">
                  <a:solidFill>
                    <a:srgbClr val="C00000"/>
                  </a:solidFill>
                </a:ln>
                <a:solidFill>
                  <a:schemeClr val="bg1"/>
                </a:solidFill>
                <a:effectLst>
                  <a:outerShdw blurRad="38100" dist="19050" dir="2700000" algn="tl" rotWithShape="0">
                    <a:schemeClr val="dk1">
                      <a:alpha val="40000"/>
                    </a:schemeClr>
                  </a:outerShdw>
                </a:effectLst>
                <a:latin typeface="Tajawal Medium" panose="00000600000000000000" pitchFamily="2" charset="-78"/>
                <a:cs typeface="Tajawal Medium" panose="00000600000000000000" pitchFamily="2" charset="-78"/>
              </a:rPr>
              <a:t>11</a:t>
            </a:r>
            <a:r>
              <a:rPr lang="en-US" sz="2800" b="1" dirty="0">
                <a:solidFill>
                  <a:srgbClr val="C00000"/>
                </a:solidFill>
                <a:latin typeface="Tajawal Medium" panose="00000600000000000000" pitchFamily="2" charset="-78"/>
                <a:cs typeface="Tajawal Medium" panose="00000600000000000000" pitchFamily="2" charset="-78"/>
              </a:rPr>
              <a:t> </a:t>
            </a:r>
            <a:r>
              <a:rPr lang="en-US" sz="2800" b="1" dirty="0">
                <a:solidFill>
                  <a:schemeClr val="bg1"/>
                </a:solidFill>
                <a:latin typeface="Tajawal Medium" panose="00000600000000000000" pitchFamily="2" charset="-78"/>
                <a:cs typeface="Tajawal Medium" panose="00000600000000000000" pitchFamily="2" charset="-78"/>
              </a:rPr>
              <a:t>Steps</a:t>
            </a:r>
          </a:p>
        </p:txBody>
      </p:sp>
    </p:spTree>
    <p:extLst>
      <p:ext uri="{BB962C8B-B14F-4D97-AF65-F5344CB8AC3E}">
        <p14:creationId xmlns:p14="http://schemas.microsoft.com/office/powerpoint/2010/main" val="27097277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6299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W11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450723" y="1610200"/>
            <a:ext cx="11892294" cy="2861809"/>
          </a:xfrm>
          <a:prstGeom prst="rect">
            <a:avLst/>
          </a:prstGeom>
          <a:noFill/>
        </p:spPr>
        <p:txBody>
          <a:bodyPr wrap="square" rtlCol="0">
            <a:spAutoFit/>
          </a:bodyPr>
          <a:lstStyle/>
          <a:p>
            <a:pPr marL="1033463" indent="-119063">
              <a:lnSpc>
                <a:spcPts val="3400"/>
              </a:lnSpc>
            </a:pPr>
            <a:r>
              <a:rPr lang="en-US" sz="2400" b="1" dirty="0">
                <a:solidFill>
                  <a:srgbClr val="C00000"/>
                </a:solidFill>
                <a:latin typeface="Tajawal ExtraBold" panose="00000800000000000000" pitchFamily="2" charset="-78"/>
                <a:cs typeface="Tajawal ExtraBold" panose="00000800000000000000" pitchFamily="2" charset="-78"/>
              </a:rPr>
              <a:t>10. Promote adaptation to new situations. </a:t>
            </a:r>
          </a:p>
          <a:p>
            <a:pPr marL="1033463" indent="-119063">
              <a:lnSpc>
                <a:spcPts val="3400"/>
              </a:lnSpc>
            </a:pPr>
            <a:r>
              <a:rPr lang="en-US" sz="2400" b="1" dirty="0">
                <a:solidFill>
                  <a:srgbClr val="C00000"/>
                </a:solidFill>
                <a:latin typeface="Tajawal ExtraBold" panose="00000800000000000000" pitchFamily="2" charset="-78"/>
                <a:cs typeface="Tajawal ExtraBold" panose="00000800000000000000" pitchFamily="2" charset="-78"/>
              </a:rPr>
              <a:t>	    Consider how you will:</a:t>
            </a:r>
            <a:endParaRPr lang="en-US" sz="2400" b="1" dirty="0">
              <a:solidFill>
                <a:srgbClr val="0A1F61"/>
              </a:solidFill>
              <a:latin typeface="Tajawal ExtraBold" panose="00000800000000000000" pitchFamily="2" charset="-78"/>
              <a:cs typeface="Tajawal ExtraBold" panose="00000800000000000000" pitchFamily="2" charset="-78"/>
            </a:endParaRP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Identify the adaptive challenge.</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Keep the level of stress within a tolerable range.</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Focus attention on ripening issues.</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Give the work back to the people.</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Protect the voices of leadership without authority.</a:t>
            </a:r>
          </a:p>
        </p:txBody>
      </p:sp>
      <p:sp>
        <p:nvSpPr>
          <p:cNvPr id="11" name="TextBox 10">
            <a:extLst>
              <a:ext uri="{FF2B5EF4-FFF2-40B4-BE49-F238E27FC236}">
                <a16:creationId xmlns:a16="http://schemas.microsoft.com/office/drawing/2014/main" id="{55D99EF2-F3A1-9BCA-F569-EAA326CA90F4}"/>
              </a:ext>
            </a:extLst>
          </p:cNvPr>
          <p:cNvSpPr txBox="1"/>
          <p:nvPr/>
        </p:nvSpPr>
        <p:spPr>
          <a:xfrm>
            <a:off x="2650377" y="543490"/>
            <a:ext cx="5425075" cy="646331"/>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Building Leadership: </a:t>
            </a:r>
            <a:r>
              <a:rPr lang="en-US" sz="3600" b="1" dirty="0">
                <a:ln w="19050">
                  <a:solidFill>
                    <a:srgbClr val="C00000"/>
                  </a:solidFill>
                </a:ln>
                <a:solidFill>
                  <a:schemeClr val="bg1"/>
                </a:solidFill>
                <a:effectLst>
                  <a:outerShdw blurRad="38100" dist="19050" dir="2700000" algn="tl" rotWithShape="0">
                    <a:schemeClr val="dk1">
                      <a:alpha val="40000"/>
                    </a:schemeClr>
                  </a:outerShdw>
                </a:effectLst>
                <a:latin typeface="Tajawal Medium" panose="00000600000000000000" pitchFamily="2" charset="-78"/>
                <a:cs typeface="Tajawal Medium" panose="00000600000000000000" pitchFamily="2" charset="-78"/>
              </a:rPr>
              <a:t>11</a:t>
            </a:r>
            <a:r>
              <a:rPr lang="en-US" sz="2800" b="1" dirty="0">
                <a:solidFill>
                  <a:srgbClr val="C00000"/>
                </a:solidFill>
                <a:latin typeface="Tajawal Medium" panose="00000600000000000000" pitchFamily="2" charset="-78"/>
                <a:cs typeface="Tajawal Medium" panose="00000600000000000000" pitchFamily="2" charset="-78"/>
              </a:rPr>
              <a:t> </a:t>
            </a:r>
            <a:r>
              <a:rPr lang="en-US" sz="2800" b="1" dirty="0">
                <a:solidFill>
                  <a:schemeClr val="bg1"/>
                </a:solidFill>
                <a:latin typeface="Tajawal Medium" panose="00000600000000000000" pitchFamily="2" charset="-78"/>
                <a:cs typeface="Tajawal Medium" panose="00000600000000000000" pitchFamily="2" charset="-78"/>
              </a:rPr>
              <a:t>Steps</a:t>
            </a:r>
          </a:p>
        </p:txBody>
      </p:sp>
    </p:spTree>
    <p:extLst>
      <p:ext uri="{BB962C8B-B14F-4D97-AF65-F5344CB8AC3E}">
        <p14:creationId xmlns:p14="http://schemas.microsoft.com/office/powerpoint/2010/main" val="6276345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6299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W11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450723" y="1610200"/>
            <a:ext cx="11892294" cy="4400692"/>
          </a:xfrm>
          <a:prstGeom prst="rect">
            <a:avLst/>
          </a:prstGeom>
          <a:noFill/>
        </p:spPr>
        <p:txBody>
          <a:bodyPr wrap="square" rtlCol="0">
            <a:spAutoFit/>
          </a:bodyPr>
          <a:lstStyle/>
          <a:p>
            <a:pPr marL="1033463" indent="-119063">
              <a:lnSpc>
                <a:spcPts val="3400"/>
              </a:lnSpc>
            </a:pPr>
            <a:r>
              <a:rPr lang="en-US" sz="2400" b="1" dirty="0">
                <a:solidFill>
                  <a:srgbClr val="C00000"/>
                </a:solidFill>
                <a:latin typeface="Tajawal ExtraBold" panose="00000800000000000000" pitchFamily="2" charset="-78"/>
                <a:cs typeface="Tajawal ExtraBold" panose="00000800000000000000" pitchFamily="2" charset="-78"/>
              </a:rPr>
              <a:t>11. Indicate how you will build a great group with strong leadership. Communicate how you will:</a:t>
            </a:r>
            <a:endParaRPr lang="en-US" sz="2400" b="1" dirty="0">
              <a:solidFill>
                <a:srgbClr val="0A1F61"/>
              </a:solidFill>
              <a:latin typeface="Tajawal ExtraBold" panose="00000800000000000000" pitchFamily="2" charset="-78"/>
              <a:cs typeface="Tajawal ExtraBold" panose="00000800000000000000" pitchFamily="2" charset="-78"/>
            </a:endParaRP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Find and attract talented people.</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Create a situation in which people can apply their talents.</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Get great projects in which people can work together.</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Assure that the right people are in the right jobs.</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Protect members from distractions and demands of the broader environment.</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Build bridges to those people and resources that can help.</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Prompt reflection on the meaning of the work.</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Maintain a climate of optimism in the group.</a:t>
            </a:r>
          </a:p>
        </p:txBody>
      </p:sp>
      <p:sp>
        <p:nvSpPr>
          <p:cNvPr id="10" name="TextBox 9">
            <a:extLst>
              <a:ext uri="{FF2B5EF4-FFF2-40B4-BE49-F238E27FC236}">
                <a16:creationId xmlns:a16="http://schemas.microsoft.com/office/drawing/2014/main" id="{96A8CCC9-A641-23B3-A2B9-98354197D61C}"/>
              </a:ext>
            </a:extLst>
          </p:cNvPr>
          <p:cNvSpPr txBox="1"/>
          <p:nvPr/>
        </p:nvSpPr>
        <p:spPr>
          <a:xfrm>
            <a:off x="2650377" y="543490"/>
            <a:ext cx="5425075" cy="646331"/>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Building Leadership: </a:t>
            </a:r>
            <a:r>
              <a:rPr lang="en-US" sz="3600" b="1" dirty="0">
                <a:ln w="19050">
                  <a:solidFill>
                    <a:srgbClr val="C00000"/>
                  </a:solidFill>
                </a:ln>
                <a:solidFill>
                  <a:schemeClr val="bg1"/>
                </a:solidFill>
                <a:effectLst>
                  <a:outerShdw blurRad="38100" dist="19050" dir="2700000" algn="tl" rotWithShape="0">
                    <a:schemeClr val="dk1">
                      <a:alpha val="40000"/>
                    </a:schemeClr>
                  </a:outerShdw>
                </a:effectLst>
                <a:latin typeface="Tajawal Medium" panose="00000600000000000000" pitchFamily="2" charset="-78"/>
                <a:cs typeface="Tajawal Medium" panose="00000600000000000000" pitchFamily="2" charset="-78"/>
              </a:rPr>
              <a:t>11</a:t>
            </a:r>
            <a:r>
              <a:rPr lang="en-US" sz="2800" b="1" dirty="0">
                <a:solidFill>
                  <a:srgbClr val="C00000"/>
                </a:solidFill>
                <a:latin typeface="Tajawal Medium" panose="00000600000000000000" pitchFamily="2" charset="-78"/>
                <a:cs typeface="Tajawal Medium" panose="00000600000000000000" pitchFamily="2" charset="-78"/>
              </a:rPr>
              <a:t> </a:t>
            </a:r>
            <a:r>
              <a:rPr lang="en-US" sz="2800" b="1" dirty="0">
                <a:solidFill>
                  <a:schemeClr val="bg1"/>
                </a:solidFill>
                <a:latin typeface="Tajawal Medium" panose="00000600000000000000" pitchFamily="2" charset="-78"/>
                <a:cs typeface="Tajawal Medium" panose="00000600000000000000" pitchFamily="2" charset="-78"/>
              </a:rPr>
              <a:t>Steps</a:t>
            </a:r>
          </a:p>
        </p:txBody>
      </p:sp>
    </p:spTree>
    <p:extLst>
      <p:ext uri="{BB962C8B-B14F-4D97-AF65-F5344CB8AC3E}">
        <p14:creationId xmlns:p14="http://schemas.microsoft.com/office/powerpoint/2010/main" val="15104179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W11 Lecture</a:t>
            </a:r>
          </a:p>
        </p:txBody>
      </p:sp>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
        <p:nvSpPr>
          <p:cNvPr id="2" name="TextBox 1">
            <a:extLst>
              <a:ext uri="{FF2B5EF4-FFF2-40B4-BE49-F238E27FC236}">
                <a16:creationId xmlns:a16="http://schemas.microsoft.com/office/drawing/2014/main" id="{FF7406AC-880D-4D43-A515-B740C6E7AC92}"/>
              </a:ext>
            </a:extLst>
          </p:cNvPr>
          <p:cNvSpPr txBox="1"/>
          <p:nvPr/>
        </p:nvSpPr>
        <p:spPr>
          <a:xfrm>
            <a:off x="5049117" y="478712"/>
            <a:ext cx="6237605" cy="1200329"/>
          </a:xfrm>
          <a:prstGeom prst="rect">
            <a:avLst/>
          </a:prstGeom>
          <a:noFill/>
          <a:ln>
            <a:noFill/>
          </a:ln>
        </p:spPr>
        <p:txBody>
          <a:bodyPr wrap="none" rtlCol="0">
            <a:spAutoFit/>
          </a:bodyPr>
          <a:lstStyle/>
          <a:p>
            <a:pPr algn="ctr"/>
            <a:r>
              <a:rPr lang="en-US" sz="3600" b="1" dirty="0">
                <a:solidFill>
                  <a:srgbClr val="2B5984"/>
                </a:solidFill>
                <a:latin typeface="Tajawal Medium" panose="00000600000000000000" pitchFamily="2" charset="-78"/>
                <a:cs typeface="Tajawal Medium" panose="00000600000000000000" pitchFamily="2" charset="-78"/>
              </a:rPr>
              <a:t>How to Develop a Personal </a:t>
            </a:r>
          </a:p>
          <a:p>
            <a:pPr algn="ctr"/>
            <a:r>
              <a:rPr lang="en-US" sz="3600" b="1" dirty="0">
                <a:solidFill>
                  <a:srgbClr val="2B5984"/>
                </a:solidFill>
                <a:latin typeface="Tajawal Medium" panose="00000600000000000000" pitchFamily="2" charset="-78"/>
                <a:cs typeface="Tajawal Medium" panose="00000600000000000000" pitchFamily="2" charset="-78"/>
              </a:rPr>
              <a:t>Leadership Philosophy?</a:t>
            </a:r>
            <a:endParaRPr lang="en-US" sz="3600" b="1" dirty="0">
              <a:solidFill>
                <a:srgbClr val="C00000"/>
              </a:solidFill>
              <a:latin typeface="Tajawal Medium" panose="00000600000000000000" pitchFamily="2" charset="-78"/>
              <a:cs typeface="Tajawal Medium" panose="00000600000000000000" pitchFamily="2" charset="-78"/>
            </a:endParaRPr>
          </a:p>
        </p:txBody>
      </p:sp>
      <p:pic>
        <p:nvPicPr>
          <p:cNvPr id="5" name="Picture 4" descr="A person on a ladder painting a face&#10;&#10;Description automatically generated with low confidence">
            <a:extLst>
              <a:ext uri="{FF2B5EF4-FFF2-40B4-BE49-F238E27FC236}">
                <a16:creationId xmlns:a16="http://schemas.microsoft.com/office/drawing/2014/main" id="{173D6518-7A6F-C22A-378F-F38FD26EBFE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688039" y="1900244"/>
            <a:ext cx="6720246" cy="4479044"/>
          </a:xfrm>
          <a:prstGeom prst="rect">
            <a:avLst/>
          </a:prstGeom>
        </p:spPr>
      </p:pic>
    </p:spTree>
    <p:extLst>
      <p:ext uri="{BB962C8B-B14F-4D97-AF65-F5344CB8AC3E}">
        <p14:creationId xmlns:p14="http://schemas.microsoft.com/office/powerpoint/2010/main" val="249939862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62253" y="366357"/>
            <a:ext cx="4897495" cy="954107"/>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How to Develop a Personal </a:t>
            </a:r>
          </a:p>
          <a:p>
            <a:r>
              <a:rPr lang="en-US" sz="2800" b="1" dirty="0">
                <a:solidFill>
                  <a:schemeClr val="bg1"/>
                </a:solidFill>
                <a:latin typeface="Tajawal Medium" panose="00000600000000000000" pitchFamily="2" charset="-78"/>
                <a:cs typeface="Tajawal Medium" panose="00000600000000000000" pitchFamily="2" charset="-78"/>
              </a:rPr>
              <a:t>Leadership Philosophy?</a:t>
            </a:r>
          </a:p>
        </p:txBody>
      </p:sp>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W11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97654" y="1694906"/>
            <a:ext cx="10818985" cy="3117200"/>
          </a:xfrm>
          <a:prstGeom prst="rect">
            <a:avLst/>
          </a:prstGeom>
          <a:noFill/>
        </p:spPr>
        <p:txBody>
          <a:bodyPr wrap="square" rtlCol="0">
            <a:spAutoFit/>
          </a:bodyPr>
          <a:lstStyle/>
          <a:p>
            <a:pPr marL="517525" algn="just">
              <a:lnSpc>
                <a:spcPts val="3400"/>
              </a:lnSpc>
            </a:pPr>
            <a:r>
              <a:rPr lang="en-US" sz="2800" b="1" dirty="0">
                <a:solidFill>
                  <a:srgbClr val="C00000"/>
                </a:solidFill>
                <a:latin typeface="Tajawal ExtraBold" panose="00000800000000000000" pitchFamily="2" charset="-78"/>
                <a:cs typeface="Tajawal ExtraBold" panose="00000800000000000000" pitchFamily="2" charset="-78"/>
              </a:rPr>
              <a:t>A personal leadership philosophy </a:t>
            </a:r>
            <a:r>
              <a:rPr lang="en-US" sz="2800" b="1" dirty="0">
                <a:solidFill>
                  <a:srgbClr val="0A1F61"/>
                </a:solidFill>
                <a:latin typeface="Tajawal ExtraBold" panose="00000800000000000000" pitchFamily="2" charset="-78"/>
                <a:cs typeface="Tajawal ExtraBold" panose="00000800000000000000" pitchFamily="2" charset="-78"/>
              </a:rPr>
              <a:t>refers to an individual's beliefs, principles and sentiments that they use to lead a company or organization. Your own personal leadership philosophy is determined by your character and beliefs. It helps keep you on course and guides how you evaluate information and react during various circumstances and to various people.</a:t>
            </a:r>
            <a:r>
              <a:rPr lang="en-US" sz="2400" b="1" dirty="0">
                <a:solidFill>
                  <a:srgbClr val="0A1F61"/>
                </a:solidFill>
                <a:latin typeface="Tajawal ExtraBold" panose="00000800000000000000" pitchFamily="2" charset="-78"/>
                <a:cs typeface="Tajawal ExtraBold" panose="00000800000000000000" pitchFamily="2" charset="-78"/>
              </a:rPr>
              <a:t>    </a:t>
            </a:r>
          </a:p>
        </p:txBody>
      </p:sp>
    </p:spTree>
    <p:extLst>
      <p:ext uri="{BB962C8B-B14F-4D97-AF65-F5344CB8AC3E}">
        <p14:creationId xmlns:p14="http://schemas.microsoft.com/office/powerpoint/2010/main" val="19133006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62253" y="366357"/>
            <a:ext cx="4897495" cy="954107"/>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How to Develop a Personal </a:t>
            </a:r>
          </a:p>
          <a:p>
            <a:r>
              <a:rPr lang="en-US" sz="2800" b="1" dirty="0">
                <a:solidFill>
                  <a:schemeClr val="bg1"/>
                </a:solidFill>
                <a:latin typeface="Tajawal Medium" panose="00000600000000000000" pitchFamily="2" charset="-78"/>
                <a:cs typeface="Tajawal Medium" panose="00000600000000000000" pitchFamily="2" charset="-78"/>
              </a:rPr>
              <a:t>Leadership Philosophy?</a:t>
            </a:r>
          </a:p>
        </p:txBody>
      </p:sp>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W11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061349" y="1459773"/>
            <a:ext cx="10818985" cy="4425250"/>
          </a:xfrm>
          <a:prstGeom prst="rect">
            <a:avLst/>
          </a:prstGeom>
          <a:noFill/>
        </p:spPr>
        <p:txBody>
          <a:bodyPr wrap="square" rtlCol="0">
            <a:spAutoFit/>
          </a:bodyPr>
          <a:lstStyle/>
          <a:p>
            <a:pPr marL="517525" algn="just">
              <a:lnSpc>
                <a:spcPts val="3400"/>
              </a:lnSpc>
            </a:pPr>
            <a:r>
              <a:rPr lang="en-US" sz="2800" b="1" dirty="0">
                <a:solidFill>
                  <a:srgbClr val="0A1F61"/>
                </a:solidFill>
                <a:latin typeface="Tajawal ExtraBold" panose="00000800000000000000" pitchFamily="2" charset="-78"/>
                <a:cs typeface="Tajawal ExtraBold" panose="00000800000000000000" pitchFamily="2" charset="-78"/>
              </a:rPr>
              <a:t>The </a:t>
            </a:r>
            <a:r>
              <a:rPr lang="en-US" sz="2800" b="1" dirty="0">
                <a:solidFill>
                  <a:srgbClr val="C00000"/>
                </a:solidFill>
                <a:latin typeface="Tajawal ExtraBold" panose="00000800000000000000" pitchFamily="2" charset="-78"/>
                <a:cs typeface="Tajawal ExtraBold" panose="00000800000000000000" pitchFamily="2" charset="-78"/>
              </a:rPr>
              <a:t>four key components </a:t>
            </a:r>
            <a:r>
              <a:rPr lang="en-US" sz="2800" b="1" dirty="0">
                <a:solidFill>
                  <a:srgbClr val="0A1F61"/>
                </a:solidFill>
                <a:latin typeface="Tajawal ExtraBold" panose="00000800000000000000" pitchFamily="2" charset="-78"/>
                <a:cs typeface="Tajawal ExtraBold" panose="00000800000000000000" pitchFamily="2" charset="-78"/>
              </a:rPr>
              <a:t>of your personal leadership philosophy are defined as follows:</a:t>
            </a:r>
          </a:p>
          <a:p>
            <a:pPr marL="974725" indent="-457200" algn="just">
              <a:lnSpc>
                <a:spcPts val="3400"/>
              </a:lnSpc>
              <a:buFont typeface="Wingdings" panose="05000000000000000000" pitchFamily="2" charset="2"/>
              <a:buChar char="q"/>
            </a:pPr>
            <a:r>
              <a:rPr lang="en-US" sz="2800" b="1" dirty="0">
                <a:solidFill>
                  <a:srgbClr val="C00000"/>
                </a:solidFill>
                <a:latin typeface="Tajawal ExtraBold" panose="00000800000000000000" pitchFamily="2" charset="-78"/>
                <a:cs typeface="Tajawal ExtraBold" panose="00000800000000000000" pitchFamily="2" charset="-78"/>
              </a:rPr>
              <a:t>Theory: </a:t>
            </a:r>
            <a:r>
              <a:rPr lang="en-US" sz="2800" b="1" dirty="0">
                <a:solidFill>
                  <a:srgbClr val="0A1F61"/>
                </a:solidFill>
                <a:latin typeface="Tajawal ExtraBold" panose="00000800000000000000" pitchFamily="2" charset="-78"/>
                <a:cs typeface="Tajawal ExtraBold" panose="00000800000000000000" pitchFamily="2" charset="-78"/>
              </a:rPr>
              <a:t>This refers to how you define leadership.</a:t>
            </a:r>
          </a:p>
          <a:p>
            <a:pPr marL="974725" indent="-457200" algn="just">
              <a:lnSpc>
                <a:spcPts val="3400"/>
              </a:lnSpc>
              <a:buFont typeface="Wingdings" panose="05000000000000000000" pitchFamily="2" charset="2"/>
              <a:buChar char="q"/>
            </a:pPr>
            <a:r>
              <a:rPr lang="en-US" sz="2800" b="1" dirty="0">
                <a:solidFill>
                  <a:srgbClr val="C00000"/>
                </a:solidFill>
                <a:latin typeface="Tajawal ExtraBold" panose="00000800000000000000" pitchFamily="2" charset="-78"/>
                <a:cs typeface="Tajawal ExtraBold" panose="00000800000000000000" pitchFamily="2" charset="-78"/>
              </a:rPr>
              <a:t>Attitude:</a:t>
            </a:r>
            <a:r>
              <a:rPr lang="en-US" sz="2800" b="1" dirty="0">
                <a:solidFill>
                  <a:srgbClr val="0A1F61"/>
                </a:solidFill>
                <a:latin typeface="Tajawal ExtraBold" panose="00000800000000000000" pitchFamily="2" charset="-78"/>
                <a:cs typeface="Tajawal ExtraBold" panose="00000800000000000000" pitchFamily="2" charset="-78"/>
              </a:rPr>
              <a:t> This refers to your feelings about approaching leadership.</a:t>
            </a:r>
          </a:p>
          <a:p>
            <a:pPr marL="974725" indent="-457200" algn="just">
              <a:lnSpc>
                <a:spcPts val="3400"/>
              </a:lnSpc>
              <a:buFont typeface="Wingdings" panose="05000000000000000000" pitchFamily="2" charset="2"/>
              <a:buChar char="q"/>
            </a:pPr>
            <a:r>
              <a:rPr lang="en-US" sz="2800" b="1" dirty="0">
                <a:solidFill>
                  <a:srgbClr val="C00000"/>
                </a:solidFill>
                <a:latin typeface="Tajawal ExtraBold" panose="00000800000000000000" pitchFamily="2" charset="-78"/>
                <a:cs typeface="Tajawal ExtraBold" panose="00000800000000000000" pitchFamily="2" charset="-78"/>
              </a:rPr>
              <a:t>Guiding principles: </a:t>
            </a:r>
            <a:r>
              <a:rPr lang="en-US" sz="2800" b="1" dirty="0">
                <a:solidFill>
                  <a:srgbClr val="0A1F61"/>
                </a:solidFill>
                <a:latin typeface="Tajawal ExtraBold" panose="00000800000000000000" pitchFamily="2" charset="-78"/>
                <a:cs typeface="Tajawal ExtraBold" panose="00000800000000000000" pitchFamily="2" charset="-78"/>
              </a:rPr>
              <a:t>Your guiding principles refer to your personal beliefs and values you consider when leading others.</a:t>
            </a:r>
          </a:p>
          <a:p>
            <a:pPr marL="974725" indent="-457200" algn="just">
              <a:lnSpc>
                <a:spcPts val="3400"/>
              </a:lnSpc>
              <a:buFont typeface="Wingdings" panose="05000000000000000000" pitchFamily="2" charset="2"/>
              <a:buChar char="q"/>
            </a:pPr>
            <a:r>
              <a:rPr lang="en-US" sz="2800" b="1" dirty="0">
                <a:solidFill>
                  <a:srgbClr val="C00000"/>
                </a:solidFill>
                <a:latin typeface="Tajawal ExtraBold" panose="00000800000000000000" pitchFamily="2" charset="-78"/>
                <a:cs typeface="Tajawal ExtraBold" panose="00000800000000000000" pitchFamily="2" charset="-78"/>
              </a:rPr>
              <a:t>Behavior:</a:t>
            </a:r>
            <a:r>
              <a:rPr lang="en-US" sz="2800" b="1" dirty="0">
                <a:solidFill>
                  <a:srgbClr val="0A1F61"/>
                </a:solidFill>
                <a:latin typeface="Tajawal ExtraBold" panose="00000800000000000000" pitchFamily="2" charset="-78"/>
                <a:cs typeface="Tajawal ExtraBold" panose="00000800000000000000" pitchFamily="2" charset="-78"/>
              </a:rPr>
              <a:t> Your behavior refers to the way you conduct yourself to ultimately reach a favorable outcome.</a:t>
            </a:r>
            <a:endParaRPr lang="en-US" sz="24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9025513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329249"/>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62253" y="366357"/>
            <a:ext cx="4897495" cy="954107"/>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How to Develop a Personal </a:t>
            </a:r>
          </a:p>
          <a:p>
            <a:r>
              <a:rPr lang="en-US" sz="2800" b="1" dirty="0">
                <a:solidFill>
                  <a:schemeClr val="bg1"/>
                </a:solidFill>
                <a:latin typeface="Tajawal Medium" panose="00000600000000000000" pitchFamily="2" charset="-78"/>
                <a:cs typeface="Tajawal Medium" panose="00000600000000000000" pitchFamily="2" charset="-78"/>
              </a:rPr>
              <a:t>Leadership Philosophy?</a:t>
            </a:r>
          </a:p>
        </p:txBody>
      </p:sp>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W11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62952" y="1276112"/>
            <a:ext cx="10809723" cy="5107232"/>
          </a:xfrm>
          <a:prstGeom prst="rect">
            <a:avLst/>
          </a:prstGeom>
          <a:noFill/>
        </p:spPr>
        <p:txBody>
          <a:bodyPr wrap="square" rtlCol="0">
            <a:spAutoFit/>
          </a:bodyPr>
          <a:lstStyle/>
          <a:p>
            <a:pPr marL="517525" algn="just">
              <a:lnSpc>
                <a:spcPts val="3400"/>
              </a:lnSpc>
            </a:pPr>
            <a:r>
              <a:rPr lang="en-US" sz="2800" b="1" dirty="0">
                <a:solidFill>
                  <a:srgbClr val="C00000"/>
                </a:solidFill>
                <a:latin typeface="Tajawal ExtraBold" panose="00000800000000000000" pitchFamily="2" charset="-78"/>
                <a:cs typeface="Tajawal ExtraBold" panose="00000800000000000000" pitchFamily="2" charset="-78"/>
              </a:rPr>
              <a:t>Why is a personal leadership philosophy important?</a:t>
            </a:r>
          </a:p>
          <a:p>
            <a:pPr marL="860425" indent="-342900" algn="just">
              <a:lnSpc>
                <a:spcPts val="3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A personal leadership philosophy is important for several reasons, regardless of your company size. Here are the three benefits of having a personal leadership philosophy:</a:t>
            </a:r>
          </a:p>
          <a:p>
            <a:pPr marL="860425" indent="-342900" algn="just">
              <a:lnSpc>
                <a:spcPts val="3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Defines your character: Having a personal leadership philosophy will help you understand your character. This is important because your character affects how you interact with others and in various situations.</a:t>
            </a:r>
          </a:p>
          <a:p>
            <a:pPr marL="860425" indent="-342900" algn="just">
              <a:lnSpc>
                <a:spcPts val="3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Provides consistency: When you have a personal leadership philosophy, you're more apt to be consistent with your actions and behaviors.</a:t>
            </a:r>
          </a:p>
          <a:p>
            <a:pPr marL="860425" indent="-342900" algn="just">
              <a:lnSpc>
                <a:spcPts val="3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Fosters collaboration: This type of philosophy also helps foster meaningful collaboration. Once your employees understand why you act the way you do, they'll be more apt to collaborate with you because they're aware and comfortable with your leadership style.</a:t>
            </a:r>
            <a:endParaRPr lang="en-US"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8513771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329249"/>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62253" y="366357"/>
            <a:ext cx="4897495" cy="954107"/>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How to Develop a Personal </a:t>
            </a:r>
          </a:p>
          <a:p>
            <a:r>
              <a:rPr lang="en-US" sz="2800" b="1" dirty="0">
                <a:solidFill>
                  <a:schemeClr val="bg1"/>
                </a:solidFill>
                <a:latin typeface="Tajawal Medium" panose="00000600000000000000" pitchFamily="2" charset="-78"/>
                <a:cs typeface="Tajawal Medium" panose="00000600000000000000" pitchFamily="2" charset="-78"/>
              </a:rPr>
              <a:t>Leadership Philosophy?</a:t>
            </a:r>
          </a:p>
        </p:txBody>
      </p:sp>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W11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061349" y="1431915"/>
            <a:ext cx="10809723" cy="3994170"/>
          </a:xfrm>
          <a:prstGeom prst="rect">
            <a:avLst/>
          </a:prstGeom>
          <a:noFill/>
        </p:spPr>
        <p:txBody>
          <a:bodyPr wrap="square" rtlCol="0">
            <a:spAutoFit/>
          </a:bodyPr>
          <a:lstStyle/>
          <a:p>
            <a:pPr marL="517525" algn="just">
              <a:lnSpc>
                <a:spcPct val="150000"/>
              </a:lnSpc>
            </a:pPr>
            <a:r>
              <a:rPr lang="en-US" sz="2800" b="1" dirty="0">
                <a:solidFill>
                  <a:srgbClr val="C00000"/>
                </a:solidFill>
                <a:latin typeface="Tajawal ExtraBold" panose="00000800000000000000" pitchFamily="2" charset="-78"/>
                <a:cs typeface="Tajawal ExtraBold" panose="00000800000000000000" pitchFamily="2" charset="-78"/>
              </a:rPr>
              <a:t>How to develop a personal leadership philosophy?</a:t>
            </a:r>
          </a:p>
          <a:p>
            <a:pPr marL="517525" algn="just">
              <a:lnSpc>
                <a:spcPct val="150000"/>
              </a:lnSpc>
            </a:pPr>
            <a:r>
              <a:rPr lang="en-US" sz="2400" b="1" dirty="0">
                <a:solidFill>
                  <a:srgbClr val="0A1F61"/>
                </a:solidFill>
                <a:latin typeface="Tajawal ExtraBold" panose="00000800000000000000" pitchFamily="2" charset="-78"/>
                <a:cs typeface="Tajawal ExtraBold" panose="00000800000000000000" pitchFamily="2" charset="-78"/>
              </a:rPr>
              <a:t>If you're wanting to create a personal leadership philosophy, consider the following steps:</a:t>
            </a:r>
          </a:p>
          <a:p>
            <a:pPr marL="860425" indent="-3429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    Consider what you value.</a:t>
            </a:r>
          </a:p>
          <a:p>
            <a:pPr marL="860425" indent="-3429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    Determine your goals.</a:t>
            </a:r>
          </a:p>
          <a:p>
            <a:pPr marL="860425" indent="-3429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    Start writing your personal leadership philosophy.</a:t>
            </a:r>
          </a:p>
          <a:p>
            <a:pPr marL="860425" indent="-3429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    Reflect on your leadership philosophy.</a:t>
            </a:r>
            <a:endParaRPr lang="en-US" sz="20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29816087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329249"/>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62253" y="366357"/>
            <a:ext cx="4897495" cy="954107"/>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How to Develop a Personal </a:t>
            </a:r>
          </a:p>
          <a:p>
            <a:r>
              <a:rPr lang="en-US" sz="2800" b="1" dirty="0">
                <a:solidFill>
                  <a:schemeClr val="bg1"/>
                </a:solidFill>
                <a:latin typeface="Tajawal Medium" panose="00000600000000000000" pitchFamily="2" charset="-78"/>
                <a:cs typeface="Tajawal Medium" panose="00000600000000000000" pitchFamily="2" charset="-78"/>
              </a:rPr>
              <a:t>Leadership Philosophy?</a:t>
            </a:r>
          </a:p>
        </p:txBody>
      </p:sp>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W11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62952" y="1276112"/>
            <a:ext cx="10809723" cy="4349396"/>
          </a:xfrm>
          <a:prstGeom prst="rect">
            <a:avLst/>
          </a:prstGeom>
          <a:noFill/>
        </p:spPr>
        <p:txBody>
          <a:bodyPr wrap="square" rtlCol="0">
            <a:spAutoFit/>
          </a:bodyPr>
          <a:lstStyle/>
          <a:p>
            <a:pPr marL="517525" algn="just">
              <a:lnSpc>
                <a:spcPts val="3400"/>
              </a:lnSpc>
            </a:pPr>
            <a:r>
              <a:rPr lang="en-US" sz="2800" b="1" dirty="0">
                <a:solidFill>
                  <a:srgbClr val="C00000"/>
                </a:solidFill>
                <a:latin typeface="Tajawal ExtraBold" panose="00000800000000000000" pitchFamily="2" charset="-78"/>
                <a:cs typeface="Tajawal ExtraBold" panose="00000800000000000000" pitchFamily="2" charset="-78"/>
              </a:rPr>
              <a:t>1. Consider what you value</a:t>
            </a:r>
          </a:p>
          <a:p>
            <a:pPr marL="860425" indent="-342900" algn="just">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Before you begin writing your personal leadership philosophy, it's important to consider what values you hold and what values you think make a good leader. </a:t>
            </a:r>
          </a:p>
          <a:p>
            <a:pPr marL="860425" indent="-342900" algn="just">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These are the values you'll highlight in your philosophy. </a:t>
            </a:r>
          </a:p>
          <a:p>
            <a:pPr marL="860425" indent="-342900" algn="just">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It's also important to determine your strengths and values when it comes to your behavior and what you value. Focus on the specific values that you believe will make you a good leader and influence your decisions.</a:t>
            </a:r>
          </a:p>
          <a:p>
            <a:pPr marL="860425" indent="-342900" algn="just">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If it helps, make a list of your past achievements and failures. This will help you define both your values and your priorities.</a:t>
            </a:r>
            <a:endParaRPr lang="en-US" sz="20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25354181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329249"/>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62253" y="366357"/>
            <a:ext cx="4897495" cy="954107"/>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How to Develop a Personal </a:t>
            </a:r>
          </a:p>
          <a:p>
            <a:r>
              <a:rPr lang="en-US" sz="2800" b="1" dirty="0">
                <a:solidFill>
                  <a:schemeClr val="bg1"/>
                </a:solidFill>
                <a:latin typeface="Tajawal Medium" panose="00000600000000000000" pitchFamily="2" charset="-78"/>
                <a:cs typeface="Tajawal Medium" panose="00000600000000000000" pitchFamily="2" charset="-78"/>
              </a:rPr>
              <a:t>Leadership Philosophy?</a:t>
            </a:r>
          </a:p>
        </p:txBody>
      </p:sp>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W11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62952" y="1276112"/>
            <a:ext cx="10809723" cy="3977499"/>
          </a:xfrm>
          <a:prstGeom prst="rect">
            <a:avLst/>
          </a:prstGeom>
          <a:noFill/>
        </p:spPr>
        <p:txBody>
          <a:bodyPr wrap="square" rtlCol="0">
            <a:spAutoFit/>
          </a:bodyPr>
          <a:lstStyle/>
          <a:p>
            <a:pPr marL="517525" algn="just">
              <a:lnSpc>
                <a:spcPts val="3400"/>
              </a:lnSpc>
            </a:pPr>
            <a:r>
              <a:rPr lang="en-US" sz="2800" b="1" dirty="0">
                <a:solidFill>
                  <a:srgbClr val="C00000"/>
                </a:solidFill>
                <a:latin typeface="Tajawal ExtraBold" panose="00000800000000000000" pitchFamily="2" charset="-78"/>
                <a:cs typeface="Tajawal ExtraBold" panose="00000800000000000000" pitchFamily="2" charset="-78"/>
              </a:rPr>
              <a:t>2. Determine your goals</a:t>
            </a:r>
          </a:p>
          <a:p>
            <a:pPr marL="860425" indent="-342900" algn="just">
              <a:lnSpc>
                <a:spcPts val="34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When writing your personal leadership philosophy, it's also important to consider what you hope to achieve and what outcomes you want to see come to fruition as a leader. </a:t>
            </a:r>
          </a:p>
          <a:p>
            <a:pPr marL="860425" indent="-342900" algn="just">
              <a:lnSpc>
                <a:spcPts val="34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Identify these goals, determine how you'll achieve them, what achieving them will accomplish and find out how long it will take you to reach these goals. </a:t>
            </a:r>
          </a:p>
          <a:p>
            <a:pPr marL="860425" indent="-342900" algn="just">
              <a:lnSpc>
                <a:spcPts val="34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Consider how the values you selected in the previous step will help you reach or impact these goals.</a:t>
            </a:r>
            <a:endParaRPr lang="en-US" sz="20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4570304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329249"/>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62253" y="366357"/>
            <a:ext cx="4897495" cy="954107"/>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How to Develop a Personal </a:t>
            </a:r>
          </a:p>
          <a:p>
            <a:r>
              <a:rPr lang="en-US" sz="2800" b="1" dirty="0">
                <a:solidFill>
                  <a:schemeClr val="bg1"/>
                </a:solidFill>
                <a:latin typeface="Tajawal Medium" panose="00000600000000000000" pitchFamily="2" charset="-78"/>
                <a:cs typeface="Tajawal Medium" panose="00000600000000000000" pitchFamily="2" charset="-78"/>
              </a:rPr>
              <a:t>Leadership Philosophy?</a:t>
            </a:r>
          </a:p>
        </p:txBody>
      </p:sp>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W11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62952" y="1276112"/>
            <a:ext cx="10809723" cy="3541482"/>
          </a:xfrm>
          <a:prstGeom prst="rect">
            <a:avLst/>
          </a:prstGeom>
          <a:noFill/>
        </p:spPr>
        <p:txBody>
          <a:bodyPr wrap="square" rtlCol="0">
            <a:spAutoFit/>
          </a:bodyPr>
          <a:lstStyle/>
          <a:p>
            <a:pPr marL="517525" algn="just">
              <a:lnSpc>
                <a:spcPts val="3400"/>
              </a:lnSpc>
            </a:pPr>
            <a:r>
              <a:rPr lang="en-US" sz="2800" b="1" dirty="0">
                <a:solidFill>
                  <a:srgbClr val="C00000"/>
                </a:solidFill>
                <a:latin typeface="Tajawal ExtraBold" panose="00000800000000000000" pitchFamily="2" charset="-78"/>
                <a:cs typeface="Tajawal ExtraBold" panose="00000800000000000000" pitchFamily="2" charset="-78"/>
              </a:rPr>
              <a:t>3. Start writing your personal leadership philosophy</a:t>
            </a:r>
          </a:p>
          <a:p>
            <a:pPr marL="860425" indent="-342900" algn="just">
              <a:lnSpc>
                <a:spcPts val="34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Next, begin writing your personal leadership philosophy. If you write your philosophy, it will help you gather your thoughts and ensure you state all you want to. Doing so will also keep you accountable. </a:t>
            </a:r>
          </a:p>
          <a:p>
            <a:pPr marL="860425" indent="-342900" algn="just">
              <a:lnSpc>
                <a:spcPts val="34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Use the four components of a personal leadership philosophy mentioned previously as you write. This includes theory, attitude, principles and behavior.</a:t>
            </a:r>
            <a:endParaRPr lang="en-US" sz="20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0995013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329249"/>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62253" y="366357"/>
            <a:ext cx="4897495" cy="954107"/>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How to Develop a Personal </a:t>
            </a:r>
          </a:p>
          <a:p>
            <a:r>
              <a:rPr lang="en-US" sz="2800" b="1" dirty="0">
                <a:solidFill>
                  <a:schemeClr val="bg1"/>
                </a:solidFill>
                <a:latin typeface="Tajawal Medium" panose="00000600000000000000" pitchFamily="2" charset="-78"/>
                <a:cs typeface="Tajawal Medium" panose="00000600000000000000" pitchFamily="2" charset="-78"/>
              </a:rPr>
              <a:t>Leadership Philosophy?</a:t>
            </a:r>
          </a:p>
        </p:txBody>
      </p:sp>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W11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62952" y="1276112"/>
            <a:ext cx="10809723" cy="4410631"/>
          </a:xfrm>
          <a:prstGeom prst="rect">
            <a:avLst/>
          </a:prstGeom>
          <a:noFill/>
        </p:spPr>
        <p:txBody>
          <a:bodyPr wrap="square" rtlCol="0">
            <a:spAutoFit/>
          </a:bodyPr>
          <a:lstStyle/>
          <a:p>
            <a:pPr marL="517525" algn="just">
              <a:lnSpc>
                <a:spcPts val="3400"/>
              </a:lnSpc>
            </a:pPr>
            <a:r>
              <a:rPr lang="en-US" sz="2800" b="1" dirty="0">
                <a:solidFill>
                  <a:srgbClr val="C00000"/>
                </a:solidFill>
                <a:latin typeface="Tajawal ExtraBold" panose="00000800000000000000" pitchFamily="2" charset="-78"/>
                <a:cs typeface="Tajawal ExtraBold" panose="00000800000000000000" pitchFamily="2" charset="-78"/>
              </a:rPr>
              <a:t>4. Reflect on your leadership philosophy</a:t>
            </a:r>
            <a:endParaRPr lang="en-US" sz="2400" b="1" dirty="0">
              <a:solidFill>
                <a:srgbClr val="0A1F61"/>
              </a:solidFill>
              <a:latin typeface="Tajawal ExtraBold" panose="00000800000000000000" pitchFamily="2" charset="-78"/>
              <a:cs typeface="Tajawal ExtraBold" panose="00000800000000000000" pitchFamily="2" charset="-78"/>
            </a:endParaRPr>
          </a:p>
          <a:p>
            <a:pPr marL="860425" indent="-342900" algn="just">
              <a:lnSpc>
                <a:spcPts val="3400"/>
              </a:lnSpc>
              <a:buFont typeface="Wingdings" panose="05000000000000000000" pitchFamily="2" charset="2"/>
              <a:buChar char="q"/>
            </a:pPr>
            <a:r>
              <a:rPr lang="en-US" sz="2300" b="1" dirty="0">
                <a:solidFill>
                  <a:srgbClr val="0A1F61"/>
                </a:solidFill>
                <a:latin typeface="Tajawal ExtraBold" panose="00000800000000000000" pitchFamily="2" charset="-78"/>
                <a:cs typeface="Tajawal ExtraBold" panose="00000800000000000000" pitchFamily="2" charset="-78"/>
              </a:rPr>
              <a:t>Once you've written your personal leadership philosophy, evaluate how you've held true to it over time. If you don't feel as though you've been behaving or acting upon what you planned in your philosophy, let it guide you back to being the leader you strive to be. </a:t>
            </a:r>
          </a:p>
          <a:p>
            <a:pPr marL="860425" indent="-342900" algn="just">
              <a:lnSpc>
                <a:spcPts val="3400"/>
              </a:lnSpc>
              <a:buFont typeface="Wingdings" panose="05000000000000000000" pitchFamily="2" charset="2"/>
              <a:buChar char="q"/>
            </a:pPr>
            <a:r>
              <a:rPr lang="en-US" sz="2300" b="1" dirty="0">
                <a:solidFill>
                  <a:srgbClr val="0A1F61"/>
                </a:solidFill>
                <a:latin typeface="Tajawal ExtraBold" panose="00000800000000000000" pitchFamily="2" charset="-78"/>
                <a:cs typeface="Tajawal ExtraBold" panose="00000800000000000000" pitchFamily="2" charset="-78"/>
              </a:rPr>
              <a:t>Consider what actions you've taken that have strayed you from your leadership philosophy as well as which you've stayed committed to. </a:t>
            </a:r>
          </a:p>
          <a:p>
            <a:pPr marL="860425" indent="-342900" algn="just">
              <a:lnSpc>
                <a:spcPts val="3400"/>
              </a:lnSpc>
              <a:buFont typeface="Wingdings" panose="05000000000000000000" pitchFamily="2" charset="2"/>
              <a:buChar char="q"/>
            </a:pPr>
            <a:r>
              <a:rPr lang="en-US" sz="2300" b="1" dirty="0">
                <a:solidFill>
                  <a:srgbClr val="0A1F61"/>
                </a:solidFill>
                <a:latin typeface="Tajawal ExtraBold" panose="00000800000000000000" pitchFamily="2" charset="-78"/>
                <a:cs typeface="Tajawal ExtraBold" panose="00000800000000000000" pitchFamily="2" charset="-78"/>
              </a:rPr>
              <a:t>Ultimately, reflecting on your leadership philosophy will help you understand the areas where you can improve or the parts of your philosophy that are no longer within reach.</a:t>
            </a:r>
          </a:p>
        </p:txBody>
      </p:sp>
    </p:spTree>
    <p:extLst>
      <p:ext uri="{BB962C8B-B14F-4D97-AF65-F5344CB8AC3E}">
        <p14:creationId xmlns:p14="http://schemas.microsoft.com/office/powerpoint/2010/main" val="30476500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447999"/>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62253" y="366357"/>
            <a:ext cx="4897495" cy="954107"/>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How to Develop a Personal </a:t>
            </a:r>
          </a:p>
          <a:p>
            <a:r>
              <a:rPr lang="en-US" sz="2800" b="1" dirty="0">
                <a:solidFill>
                  <a:schemeClr val="bg1"/>
                </a:solidFill>
                <a:latin typeface="Tajawal Medium" panose="00000600000000000000" pitchFamily="2" charset="-78"/>
                <a:cs typeface="Tajawal Medium" panose="00000600000000000000" pitchFamily="2" charset="-78"/>
              </a:rPr>
              <a:t>Leadership Philosophy?</a:t>
            </a:r>
          </a:p>
        </p:txBody>
      </p:sp>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W11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62952" y="1276112"/>
            <a:ext cx="10809723" cy="5273944"/>
          </a:xfrm>
          <a:prstGeom prst="rect">
            <a:avLst/>
          </a:prstGeom>
          <a:noFill/>
        </p:spPr>
        <p:txBody>
          <a:bodyPr wrap="square" rtlCol="0">
            <a:spAutoFit/>
          </a:bodyPr>
          <a:lstStyle/>
          <a:p>
            <a:pPr marL="860425" indent="-342900" algn="just">
              <a:lnSpc>
                <a:spcPts val="3400"/>
              </a:lnSpc>
              <a:buFont typeface="Wingdings" panose="05000000000000000000" pitchFamily="2" charset="2"/>
              <a:buChar char="q"/>
            </a:pPr>
            <a:r>
              <a:rPr lang="en-US" sz="2300" b="1" dirty="0">
                <a:solidFill>
                  <a:srgbClr val="0A1F61"/>
                </a:solidFill>
                <a:latin typeface="Tajawal ExtraBold" panose="00000800000000000000" pitchFamily="2" charset="-78"/>
                <a:cs typeface="Tajawal ExtraBold" panose="00000800000000000000" pitchFamily="2" charset="-78"/>
              </a:rPr>
              <a:t>Here are some examples of a personal leadership philosophy:</a:t>
            </a:r>
          </a:p>
          <a:p>
            <a:pPr marL="860425" indent="-342900" algn="just">
              <a:lnSpc>
                <a:spcPts val="34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Example 1</a:t>
            </a:r>
            <a:endParaRPr lang="en-US" sz="2300" b="1" dirty="0">
              <a:solidFill>
                <a:srgbClr val="0A1F61"/>
              </a:solidFill>
              <a:latin typeface="Tajawal ExtraBold" panose="00000800000000000000" pitchFamily="2" charset="-78"/>
              <a:cs typeface="Tajawal ExtraBold" panose="00000800000000000000" pitchFamily="2" charset="-78"/>
            </a:endParaRPr>
          </a:p>
          <a:p>
            <a:pPr marL="517525" algn="just">
              <a:lnSpc>
                <a:spcPts val="3400"/>
              </a:lnSpc>
            </a:pPr>
            <a:r>
              <a:rPr lang="en-US" sz="2000" b="1" i="1" dirty="0">
                <a:solidFill>
                  <a:srgbClr val="7030A0"/>
                </a:solidFill>
                <a:latin typeface="Tajawal ExtraBold" panose="00000800000000000000" pitchFamily="2" charset="-78"/>
                <a:cs typeface="Tajawal ExtraBold" panose="00000800000000000000" pitchFamily="2" charset="-78"/>
              </a:rPr>
              <a:t>Leadership is about inspiring and encouraging others every step of the way. It's about building a positive environment where employees can thrive and use the skills to the best of their ability. My support for others will foster healthy communications and innovative ideas. Leadership is about motivating others and providing them with the confidence they need to see their full potential.</a:t>
            </a:r>
          </a:p>
          <a:p>
            <a:pPr marL="517525" algn="just">
              <a:lnSpc>
                <a:spcPts val="3400"/>
              </a:lnSpc>
            </a:pPr>
            <a:r>
              <a:rPr lang="en-US" sz="2000" b="1" i="1" dirty="0">
                <a:solidFill>
                  <a:srgbClr val="7030A0"/>
                </a:solidFill>
                <a:latin typeface="Tajawal ExtraBold" panose="00000800000000000000" pitchFamily="2" charset="-78"/>
                <a:cs typeface="Tajawal ExtraBold" panose="00000800000000000000" pitchFamily="2" charset="-78"/>
              </a:rPr>
              <a:t>As a leader, it's important to be considerate of others' feelings and use everyone's passion for good. I value the opinion of others, respect their beliefs and listen to their concerns with an open mind. I care about leading with heart and using my leadership platform to cultivate a positive place for growth. Ultimately, leadership is about being a strong leader that others can depend on.</a:t>
            </a:r>
          </a:p>
        </p:txBody>
      </p:sp>
    </p:spTree>
    <p:extLst>
      <p:ext uri="{BB962C8B-B14F-4D97-AF65-F5344CB8AC3E}">
        <p14:creationId xmlns:p14="http://schemas.microsoft.com/office/powerpoint/2010/main" val="4251739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447999"/>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62253" y="366357"/>
            <a:ext cx="4897495" cy="954107"/>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How to Develop a Personal </a:t>
            </a:r>
          </a:p>
          <a:p>
            <a:r>
              <a:rPr lang="en-US" sz="2800" b="1" dirty="0">
                <a:solidFill>
                  <a:schemeClr val="bg1"/>
                </a:solidFill>
                <a:latin typeface="Tajawal Medium" panose="00000600000000000000" pitchFamily="2" charset="-78"/>
                <a:cs typeface="Tajawal Medium" panose="00000600000000000000" pitchFamily="2" charset="-78"/>
              </a:rPr>
              <a:t>Leadership Philosophy?</a:t>
            </a:r>
          </a:p>
        </p:txBody>
      </p:sp>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W11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62952" y="1276112"/>
            <a:ext cx="10809723" cy="4401911"/>
          </a:xfrm>
          <a:prstGeom prst="rect">
            <a:avLst/>
          </a:prstGeom>
          <a:noFill/>
        </p:spPr>
        <p:txBody>
          <a:bodyPr wrap="square" rtlCol="0">
            <a:spAutoFit/>
          </a:bodyPr>
          <a:lstStyle/>
          <a:p>
            <a:pPr marL="860425" indent="-342900" algn="just">
              <a:lnSpc>
                <a:spcPts val="3400"/>
              </a:lnSpc>
              <a:buFont typeface="Wingdings" panose="05000000000000000000" pitchFamily="2" charset="2"/>
              <a:buChar char="q"/>
            </a:pPr>
            <a:r>
              <a:rPr lang="en-US" sz="2300" b="1" dirty="0">
                <a:solidFill>
                  <a:srgbClr val="0A1F61"/>
                </a:solidFill>
                <a:latin typeface="Tajawal ExtraBold" panose="00000800000000000000" pitchFamily="2" charset="-78"/>
                <a:cs typeface="Tajawal ExtraBold" panose="00000800000000000000" pitchFamily="2" charset="-78"/>
              </a:rPr>
              <a:t>Here are some examples of a personal leadership philosophy:</a:t>
            </a:r>
          </a:p>
          <a:p>
            <a:pPr marL="860425" indent="-342900" algn="just">
              <a:lnSpc>
                <a:spcPts val="34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Example 2</a:t>
            </a:r>
            <a:endParaRPr lang="en-US" sz="2300" b="1" dirty="0">
              <a:solidFill>
                <a:srgbClr val="0A1F61"/>
              </a:solidFill>
              <a:latin typeface="Tajawal ExtraBold" panose="00000800000000000000" pitchFamily="2" charset="-78"/>
              <a:cs typeface="Tajawal ExtraBold" panose="00000800000000000000" pitchFamily="2" charset="-78"/>
            </a:endParaRPr>
          </a:p>
          <a:p>
            <a:pPr marL="517525" algn="just">
              <a:lnSpc>
                <a:spcPts val="3400"/>
              </a:lnSpc>
            </a:pPr>
            <a:r>
              <a:rPr lang="en-US" sz="2000" b="1" i="1" dirty="0">
                <a:solidFill>
                  <a:srgbClr val="7030A0"/>
                </a:solidFill>
                <a:latin typeface="Tajawal ExtraBold" panose="00000800000000000000" pitchFamily="2" charset="-78"/>
                <a:cs typeface="Tajawal ExtraBold" panose="00000800000000000000" pitchFamily="2" charset="-78"/>
              </a:rPr>
              <a:t>I believe being an effective leader relies on their passion for commitment and innovation. To build a strong company, a leader should be focused on reaching goals and creating advanced strategies that could propel the company forward. Leadership involves being determined to see everything through to completion and having the creativity to inspire new ways of thinking. I care about making an impact by doing what's needed for the company as a whole. I value dedication and persistence and listen to the needs of others along the path toward goal completion. I strive to be a leader that inspires others to do the same.</a:t>
            </a:r>
          </a:p>
        </p:txBody>
      </p:sp>
    </p:spTree>
    <p:extLst>
      <p:ext uri="{BB962C8B-B14F-4D97-AF65-F5344CB8AC3E}">
        <p14:creationId xmlns:p14="http://schemas.microsoft.com/office/powerpoint/2010/main" val="25945649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650377" y="543490"/>
            <a:ext cx="3344185"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Lecture objectives</a:t>
            </a:r>
          </a:p>
        </p:txBody>
      </p:sp>
      <p:sp>
        <p:nvSpPr>
          <p:cNvPr id="8" name="TextBox 7"/>
          <p:cNvSpPr txBox="1"/>
          <p:nvPr/>
        </p:nvSpPr>
        <p:spPr>
          <a:xfrm>
            <a:off x="0" y="450480"/>
            <a:ext cx="2141933"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Conclusion</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DAA97EC4-BDA6-6C84-4A93-CF9080F6A591}"/>
              </a:ext>
            </a:extLst>
          </p:cNvPr>
          <p:cNvSpPr txBox="1"/>
          <p:nvPr/>
        </p:nvSpPr>
        <p:spPr>
          <a:xfrm>
            <a:off x="1446654" y="1818302"/>
            <a:ext cx="10055058" cy="3221395"/>
          </a:xfrm>
          <a:prstGeom prst="rect">
            <a:avLst/>
          </a:prstGeom>
          <a:noFill/>
        </p:spPr>
        <p:txBody>
          <a:bodyPr wrap="square" rtlCol="0">
            <a:spAutoFit/>
          </a:bodyPr>
          <a:lstStyle/>
          <a:p>
            <a:pPr algn="just">
              <a:lnSpc>
                <a:spcPts val="2300"/>
              </a:lnSpc>
            </a:pPr>
            <a:r>
              <a:rPr lang="en-US" sz="2400" b="1" u="sng" dirty="0">
                <a:solidFill>
                  <a:srgbClr val="FF8C01"/>
                </a:solidFill>
                <a:latin typeface="Tajawal ExtraBold" panose="00000800000000000000" pitchFamily="2" charset="-78"/>
                <a:cs typeface="Tajawal ExtraBold" panose="00000800000000000000" pitchFamily="2" charset="-78"/>
              </a:rPr>
              <a:t>We learned about </a:t>
            </a:r>
          </a:p>
          <a:p>
            <a:pPr marL="463550" lvl="1" indent="-342900" algn="just">
              <a:lnSpc>
                <a:spcPct val="150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Leaders’ Core Tasks</a:t>
            </a:r>
          </a:p>
          <a:p>
            <a:pPr marL="463550" lvl="1" indent="-342900" algn="just">
              <a:lnSpc>
                <a:spcPct val="150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Developing a Plan for Building Leadership</a:t>
            </a:r>
          </a:p>
          <a:p>
            <a:pPr marL="463550" lvl="1" indent="-342900" algn="just">
              <a:lnSpc>
                <a:spcPct val="150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Building Leadership </a:t>
            </a:r>
            <a:r>
              <a:rPr lang="en-US" sz="2200" b="1" dirty="0">
                <a:solidFill>
                  <a:srgbClr val="C00000"/>
                </a:solidFill>
                <a:latin typeface="Tajawal ExtraBold" panose="00000800000000000000" pitchFamily="2" charset="-78"/>
                <a:cs typeface="Tajawal ExtraBold" panose="00000800000000000000" pitchFamily="2" charset="-78"/>
              </a:rPr>
              <a:t>11</a:t>
            </a:r>
            <a:r>
              <a:rPr lang="en-US" sz="2200" b="1" dirty="0">
                <a:solidFill>
                  <a:srgbClr val="0A1F61"/>
                </a:solidFill>
                <a:latin typeface="Tajawal ExtraBold" panose="00000800000000000000" pitchFamily="2" charset="-78"/>
                <a:cs typeface="Tajawal ExtraBold" panose="00000800000000000000" pitchFamily="2" charset="-78"/>
              </a:rPr>
              <a:t> Steps</a:t>
            </a:r>
          </a:p>
          <a:p>
            <a:pPr marL="463550" lvl="1" indent="-342900" algn="just">
              <a:lnSpc>
                <a:spcPct val="150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How to Develop a Personal Leadership Philosophy?</a:t>
            </a:r>
          </a:p>
          <a:p>
            <a:pPr marL="1377950" lvl="3" indent="-342900" algn="just">
              <a:lnSpc>
                <a:spcPct val="150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Examples of a personal leadership philosophy (Example 1 &amp; 2)</a:t>
            </a:r>
          </a:p>
          <a:p>
            <a:pPr algn="just">
              <a:lnSpc>
                <a:spcPts val="2300"/>
              </a:lnSpc>
            </a:pPr>
            <a:endParaRPr lang="en-US" sz="2400" b="1" u="sng" dirty="0">
              <a:solidFill>
                <a:srgbClr val="FF8C0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2581887303"/>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descr="Logo&#10;&#10;Description automatically generated"/>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162998"/>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125903"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References</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BAF943AB-D9B1-996B-6465-9279C73544F7}"/>
              </a:ext>
            </a:extLst>
          </p:cNvPr>
          <p:cNvSpPr txBox="1"/>
          <p:nvPr/>
        </p:nvSpPr>
        <p:spPr>
          <a:xfrm>
            <a:off x="1874165" y="1633537"/>
            <a:ext cx="9072748" cy="4093428"/>
          </a:xfrm>
          <a:prstGeom prst="rect">
            <a:avLst/>
          </a:prstGeom>
          <a:noFill/>
        </p:spPr>
        <p:txBody>
          <a:bodyPr wrap="square" rtlCol="0">
            <a:spAutoFit/>
          </a:bodyPr>
          <a:lstStyle/>
          <a:p>
            <a:pPr marL="285750" indent="-285750">
              <a:buFont typeface="Wingdings" panose="05000000000000000000" pitchFamily="2" charset="2"/>
              <a:buChar char="q"/>
            </a:pPr>
            <a:r>
              <a:rPr lang="en-US" sz="2000" dirty="0">
                <a:effectLst/>
              </a:rPr>
              <a:t>Rabinowitz, P. (n.d.). </a:t>
            </a:r>
            <a:r>
              <a:rPr lang="en-US" sz="2000" i="1" dirty="0">
                <a:effectLst/>
              </a:rPr>
              <a:t>Leadership and Management chapter 13:16. Community Tool Box</a:t>
            </a:r>
            <a:r>
              <a:rPr lang="en-US" sz="2000" dirty="0">
                <a:effectLst/>
              </a:rPr>
              <a:t>. Retrieved January 4, 2023, from https://ctb.ku.edu/en/table-of-contents</a:t>
            </a:r>
            <a:endParaRPr lang="en-US" sz="2000" dirty="0">
              <a:cs typeface="Tajawal Medium" panose="00000600000000000000" pitchFamily="2" charset="-78"/>
            </a:endParaRPr>
          </a:p>
          <a:p>
            <a:pPr marL="285750" indent="-285750">
              <a:buFont typeface="Wingdings" panose="05000000000000000000" pitchFamily="2" charset="2"/>
              <a:buChar char="q"/>
            </a:pPr>
            <a:r>
              <a:rPr lang="en-US" sz="2000" dirty="0" err="1">
                <a:cs typeface="Tajawal Medium" panose="00000600000000000000" pitchFamily="2" charset="-78"/>
              </a:rPr>
              <a:t>Bli</a:t>
            </a:r>
            <a:r>
              <a:rPr lang="en-US" sz="2000" dirty="0">
                <a:cs typeface="Tajawal Medium" panose="00000600000000000000" pitchFamily="2" charset="-78"/>
              </a:rPr>
              <a:t>-Group-Wp. (2011</a:t>
            </a:r>
            <a:r>
              <a:rPr lang="en-US" sz="2000" i="1" dirty="0">
                <a:cs typeface="Tajawal Medium" panose="00000600000000000000" pitchFamily="2" charset="-78"/>
              </a:rPr>
              <a:t>). Leadership Course material</a:t>
            </a:r>
            <a:r>
              <a:rPr lang="en-US" sz="2000" dirty="0">
                <a:cs typeface="Tajawal Medium" panose="00000600000000000000" pitchFamily="2" charset="-78"/>
              </a:rPr>
              <a:t>. </a:t>
            </a:r>
            <a:r>
              <a:rPr lang="en-US" sz="2000" dirty="0" err="1">
                <a:cs typeface="Tajawal Medium" panose="00000600000000000000" pitchFamily="2" charset="-78"/>
              </a:rPr>
              <a:t>Amideast</a:t>
            </a:r>
            <a:r>
              <a:rPr lang="en-US" sz="2000" dirty="0">
                <a:cs typeface="Tajawal Medium" panose="00000600000000000000" pitchFamily="2" charset="-78"/>
              </a:rPr>
              <a:t> Egypt. Business Intelligence, Training &amp; Consulting, http://bli-group.com/ </a:t>
            </a:r>
          </a:p>
          <a:p>
            <a:pPr marL="285750" indent="-285750">
              <a:buFont typeface="Wingdings" panose="05000000000000000000" pitchFamily="2" charset="2"/>
              <a:buChar char="q"/>
            </a:pPr>
            <a:r>
              <a:rPr lang="en-US" sz="2000" dirty="0">
                <a:effectLst/>
              </a:rPr>
              <a:t> Indeed Editorial Team. (2022, June 25). </a:t>
            </a:r>
            <a:r>
              <a:rPr lang="en-US" sz="2000" i="1" dirty="0">
                <a:effectLst/>
              </a:rPr>
              <a:t>What is a personal leadership philosophy? </a:t>
            </a:r>
            <a:r>
              <a:rPr lang="en-US" sz="2000" dirty="0">
                <a:effectLst/>
              </a:rPr>
              <a:t>. indeed.com. Retrieved March 25, 2023, from https://www.indeed.com/career-advice/career-development/personal-leadership-philosophy </a:t>
            </a:r>
          </a:p>
          <a:p>
            <a:pPr marL="285750" indent="-285750">
              <a:buFont typeface="Wingdings" panose="05000000000000000000" pitchFamily="2" charset="2"/>
              <a:buChar char="q"/>
            </a:pPr>
            <a:r>
              <a:rPr lang="en-US" sz="2000" dirty="0">
                <a:effectLst/>
              </a:rPr>
              <a:t>Alford, C. (2023, February 9). </a:t>
            </a:r>
            <a:r>
              <a:rPr lang="en-US" sz="2000" i="1" dirty="0">
                <a:effectLst/>
              </a:rPr>
              <a:t>How to develop a compelling leadership philosophy</a:t>
            </a:r>
            <a:r>
              <a:rPr lang="en-US" sz="2000" dirty="0">
                <a:effectLst/>
              </a:rPr>
              <a:t>. Young and the Invested. Retrieved March 25, 2023, from https://youngandtheinvested.com/develop-a-leadership-philosophy/ </a:t>
            </a:r>
          </a:p>
          <a:p>
            <a:pPr marL="285750" indent="-285750">
              <a:buFont typeface="Wingdings" panose="05000000000000000000" pitchFamily="2" charset="2"/>
              <a:buChar char="q"/>
            </a:pPr>
            <a:r>
              <a:rPr lang="en-US" sz="2000" i="1" dirty="0">
                <a:effectLst/>
              </a:rPr>
              <a:t>7 ways to build stronger leadership skills</a:t>
            </a:r>
            <a:r>
              <a:rPr lang="en-US" sz="2000" dirty="0">
                <a:effectLst/>
              </a:rPr>
              <a:t>. BDC.ca. (2023, February 7). Retrieved March 25, 2023, from https://www.bdc.ca/en/articles-tools/entrepreneurial-skills/be-effective-leader/leadership-skills-strategies-advice </a:t>
            </a:r>
          </a:p>
        </p:txBody>
      </p:sp>
      <p:sp>
        <p:nvSpPr>
          <p:cNvPr id="5" name="TextBox 4">
            <a:extLst>
              <a:ext uri="{FF2B5EF4-FFF2-40B4-BE49-F238E27FC236}">
                <a16:creationId xmlns:a16="http://schemas.microsoft.com/office/drawing/2014/main" id="{05E975C6-0EC6-6740-A2B5-41459D46FA52}"/>
              </a:ext>
            </a:extLst>
          </p:cNvPr>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W11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41612914"/>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1" descr="Logo&#10;&#10;Description automatically generated"/>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15616" y="1947651"/>
            <a:ext cx="3292524" cy="2956551"/>
          </a:xfrm>
          <a:prstGeom prst="rect">
            <a:avLst/>
          </a:prstGeom>
        </p:spPr>
      </p:pic>
      <p:cxnSp>
        <p:nvCxnSpPr>
          <p:cNvPr id="98" name="Straight Connector 97">
            <a:extLst>
              <a:ext uri="{FF2B5EF4-FFF2-40B4-BE49-F238E27FC236}">
                <a16:creationId xmlns:a16="http://schemas.microsoft.com/office/drawing/2014/main" id="{1C6AAE25-BD23-41B5-AAE4-1DA5898C2AD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1573887"/>
            <a:ext cx="0" cy="3710227"/>
          </a:xfrm>
          <a:prstGeom prst="line">
            <a:avLst/>
          </a:prstGeom>
          <a:ln w="19050">
            <a:solidFill>
              <a:srgbClr val="DF9216"/>
            </a:solidFill>
          </a:ln>
        </p:spPr>
        <p:style>
          <a:lnRef idx="1">
            <a:schemeClr val="accent1"/>
          </a:lnRef>
          <a:fillRef idx="0">
            <a:schemeClr val="accent1"/>
          </a:fillRef>
          <a:effectRef idx="0">
            <a:schemeClr val="accent1"/>
          </a:effectRef>
          <a:fontRef idx="minor">
            <a:schemeClr val="tx1"/>
          </a:fontRef>
        </p:style>
      </p:cxnSp>
      <p:pic>
        <p:nvPicPr>
          <p:cNvPr id="7" name="Picture 6" descr="A picture containing text, clipart&#10;&#10;Description automatically generated">
            <a:extLst>
              <a:ext uri="{FF2B5EF4-FFF2-40B4-BE49-F238E27FC236}">
                <a16:creationId xmlns:a16="http://schemas.microsoft.com/office/drawing/2014/main" id="{7A627A67-EA95-BB26-C7F8-47E7036DA5CF}"/>
              </a:ext>
            </a:extLst>
          </p:cNvPr>
          <p:cNvPicPr>
            <a:picLocks noChangeAspect="1"/>
          </p:cNvPicPr>
          <p:nvPr/>
        </p:nvPicPr>
        <p:blipFill rotWithShape="1">
          <a:blip r:embed="rId3">
            <a:extLst>
              <a:ext uri="{28A0092B-C50C-407E-A947-70E740481C1C}">
                <a14:useLocalDpi xmlns:a14="http://schemas.microsoft.com/office/drawing/2010/main" val="0"/>
              </a:ext>
            </a:extLst>
          </a:blip>
          <a:srcRect b="8239"/>
          <a:stretch/>
        </p:blipFill>
        <p:spPr>
          <a:xfrm>
            <a:off x="4886676" y="2404422"/>
            <a:ext cx="6184580" cy="2043010"/>
          </a:xfrm>
          <a:prstGeom prst="rect">
            <a:avLst/>
          </a:prstGeom>
        </p:spPr>
      </p:pic>
    </p:spTree>
    <p:extLst>
      <p:ext uri="{BB962C8B-B14F-4D97-AF65-F5344CB8AC3E}">
        <p14:creationId xmlns:p14="http://schemas.microsoft.com/office/powerpoint/2010/main" val="95556493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4911</TotalTime>
  <Words>3733</Words>
  <Application>Microsoft Office PowerPoint</Application>
  <PresentationFormat>Widescreen</PresentationFormat>
  <Paragraphs>448</Paragraphs>
  <Slides>49</Slides>
  <Notes>10</Notes>
  <HiddenSlides>0</HiddenSlides>
  <MMClips>0</MMClips>
  <ScaleCrop>false</ScaleCrop>
  <HeadingPairs>
    <vt:vector size="6" baseType="variant">
      <vt:variant>
        <vt:lpstr>Fonts Used</vt:lpstr>
      </vt:variant>
      <vt:variant>
        <vt:i4>8</vt:i4>
      </vt:variant>
      <vt:variant>
        <vt:lpstr>Theme</vt:lpstr>
      </vt:variant>
      <vt:variant>
        <vt:i4>2</vt:i4>
      </vt:variant>
      <vt:variant>
        <vt:lpstr>Slide Titles</vt:lpstr>
      </vt:variant>
      <vt:variant>
        <vt:i4>49</vt:i4>
      </vt:variant>
    </vt:vector>
  </HeadingPairs>
  <TitlesOfParts>
    <vt:vector size="59" baseType="lpstr">
      <vt:lpstr>Arial</vt:lpstr>
      <vt:lpstr>Calibri</vt:lpstr>
      <vt:lpstr>Calibri Light</vt:lpstr>
      <vt:lpstr>Franklin Gothic Book</vt:lpstr>
      <vt:lpstr>Tajawal ExtraBold</vt:lpstr>
      <vt:lpstr>Tajawal Medium</vt:lpstr>
      <vt:lpstr>Times New Roman</vt:lpstr>
      <vt:lpstr>Wingdings</vt:lpstr>
      <vt:lpstr>Office Theme</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Doaa Rady</cp:lastModifiedBy>
  <cp:revision>131</cp:revision>
  <dcterms:created xsi:type="dcterms:W3CDTF">2021-08-03T13:03:26Z</dcterms:created>
  <dcterms:modified xsi:type="dcterms:W3CDTF">2023-08-24T15:32:29Z</dcterms:modified>
</cp:coreProperties>
</file>