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529" r:id="rId3"/>
    <p:sldId id="484" r:id="rId4"/>
    <p:sldId id="483" r:id="rId5"/>
    <p:sldId id="485" r:id="rId6"/>
    <p:sldId id="530"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17" r:id="rId36"/>
    <p:sldId id="518" r:id="rId37"/>
    <p:sldId id="519" r:id="rId38"/>
    <p:sldId id="520" r:id="rId39"/>
    <p:sldId id="521" r:id="rId40"/>
    <p:sldId id="522" r:id="rId41"/>
    <p:sldId id="526" r:id="rId42"/>
    <p:sldId id="52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485"/>
            <p14:sldId id="530"/>
            <p14:sldId id="487"/>
            <p14:sldId id="488"/>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17"/>
            <p14:sldId id="518"/>
            <p14:sldId id="519"/>
            <p14:sldId id="520"/>
            <p14:sldId id="521"/>
            <p14:sldId id="522"/>
            <p14:sldId id="526"/>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384995"/>
          </a:xfrm>
          <a:prstGeom prst="rect">
            <a:avLst/>
          </a:prstGeom>
          <a:noFill/>
        </p:spPr>
        <p:txBody>
          <a:bodyPr wrap="square" rtlCol="0">
            <a:spAutoFit/>
          </a:bodyPr>
          <a:lstStyle/>
          <a:p>
            <a:r>
              <a:rPr lang="en-US" sz="2800" b="1" dirty="0" smtClean="0">
                <a:solidFill>
                  <a:srgbClr val="0070C0"/>
                </a:solidFill>
                <a:latin typeface="Simplified Arabic" panose="02020603050405020304" pitchFamily="18" charset="-78"/>
                <a:cs typeface="Simplified Arabic" panose="02020603050405020304" pitchFamily="18" charset="-78"/>
              </a:rPr>
              <a:t>MGM 506</a:t>
            </a:r>
          </a:p>
          <a:p>
            <a:r>
              <a:rPr lang="en-US" sz="2800" b="1" dirty="0">
                <a:solidFill>
                  <a:srgbClr val="0070C0"/>
                </a:solidFill>
                <a:latin typeface="Simplified Arabic" panose="02020603050405020304" pitchFamily="18" charset="-78"/>
                <a:cs typeface="Simplified Arabic" panose="02020603050405020304" pitchFamily="18" charset="-78"/>
              </a:rPr>
              <a:t>Managerial </a:t>
            </a:r>
            <a:r>
              <a:rPr lang="en-US" sz="2800" b="1" dirty="0" smtClean="0">
                <a:solidFill>
                  <a:srgbClr val="0070C0"/>
                </a:solidFill>
                <a:latin typeface="Simplified Arabic" panose="02020603050405020304" pitchFamily="18" charset="-78"/>
                <a:cs typeface="Simplified Arabic" panose="02020603050405020304" pitchFamily="18" charset="-78"/>
              </a:rPr>
              <a:t>Leadership and</a:t>
            </a:r>
            <a:r>
              <a:rPr lang="en-US" sz="2800" b="1" dirty="0">
                <a:solidFill>
                  <a:srgbClr val="0070C0"/>
                </a:solidFill>
                <a:latin typeface="Simplified Arabic" panose="02020603050405020304" pitchFamily="18" charset="-78"/>
                <a:cs typeface="Simplified Arabic" panose="02020603050405020304" pitchFamily="18" charset="-78"/>
              </a:rPr>
              <a:t> Motivation </a:t>
            </a:r>
          </a:p>
          <a:p>
            <a:r>
              <a:rPr lang="en-US" sz="2800" b="1" dirty="0">
                <a:solidFill>
                  <a:srgbClr val="0070C0"/>
                </a:solidFill>
                <a:latin typeface="Simplified Arabic" panose="02020603050405020304" pitchFamily="18" charset="-78"/>
                <a:cs typeface="Simplified Arabic" panose="02020603050405020304" pitchFamily="18" charset="-78"/>
              </a:rPr>
              <a:t>in an International Context</a:t>
            </a: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5</a:t>
            </a:r>
            <a:endParaRPr lang="en-US" sz="2800" b="1" dirty="0" smtClean="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7" y="1421329"/>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Introduction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202786" y="1376501"/>
            <a:ext cx="11678038" cy="483209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Many </a:t>
            </a:r>
            <a:r>
              <a:rPr lang="en-US" sz="2800" b="1" dirty="0">
                <a:latin typeface="Times New Roman" panose="02020603050405020304" pitchFamily="18" charset="0"/>
                <a:cs typeface="Times New Roman" panose="02020603050405020304" pitchFamily="18" charset="0"/>
              </a:rPr>
              <a:t>business failures can be traced to functional deficiencies, such </a:t>
            </a:r>
            <a:r>
              <a:rPr lang="en-US" sz="2800" b="1" dirty="0" smtClean="0">
                <a:latin typeface="Times New Roman" panose="02020603050405020304" pitchFamily="18" charset="0"/>
                <a:cs typeface="Times New Roman" panose="02020603050405020304" pitchFamily="18" charset="0"/>
              </a:rPr>
              <a:t>as:</a:t>
            </a:r>
          </a:p>
          <a:p>
            <a:pPr marL="457200" indent="-457200" algn="just">
              <a:buFont typeface="Wingdings" panose="05000000000000000000" pitchFamily="2" charset="2"/>
              <a:buChar char="v"/>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poor </a:t>
            </a:r>
            <a:r>
              <a:rPr lang="en-US" sz="2800" b="1" dirty="0" smtClean="0">
                <a:latin typeface="Times New Roman" panose="02020603050405020304" pitchFamily="18" charset="0"/>
                <a:cs typeface="Times New Roman" panose="02020603050405020304" pitchFamily="18" charset="0"/>
              </a:rPr>
              <a:t>planning </a:t>
            </a:r>
            <a:r>
              <a:rPr lang="en-US" sz="2800" b="1" dirty="0">
                <a:latin typeface="Times New Roman" panose="02020603050405020304" pitchFamily="18" charset="0"/>
                <a:cs typeface="Times New Roman" panose="02020603050405020304" pitchFamily="18" charset="0"/>
              </a:rPr>
              <a:t>or </a:t>
            </a:r>
            <a:r>
              <a:rPr lang="en-US" sz="2800" b="1" dirty="0" smtClean="0">
                <a:latin typeface="Times New Roman" panose="02020603050405020304" pitchFamily="18" charset="0"/>
                <a:cs typeface="Times New Roman" panose="02020603050405020304" pitchFamily="18" charset="0"/>
              </a:rPr>
              <a:t>marketing</a:t>
            </a:r>
          </a:p>
          <a:p>
            <a:pPr marL="457200" indent="-457200" algn="just">
              <a:buFont typeface="Wingdings" panose="05000000000000000000" pitchFamily="2" charset="2"/>
              <a:buChar char="v"/>
            </a:pPr>
            <a:r>
              <a:rPr lang="en-US" sz="2800" b="1" dirty="0" smtClean="0">
                <a:latin typeface="Times New Roman" panose="02020603050405020304" pitchFamily="18" charset="0"/>
                <a:cs typeface="Times New Roman" panose="02020603050405020304" pitchFamily="18" charset="0"/>
              </a:rPr>
              <a:t>managers</a:t>
            </a:r>
            <a:r>
              <a:rPr lang="en-US" sz="2800" b="1" dirty="0">
                <a:latin typeface="Times New Roman" panose="02020603050405020304" pitchFamily="18" charset="0"/>
                <a:cs typeface="Times New Roman" panose="02020603050405020304" pitchFamily="18" charset="0"/>
              </a:rPr>
              <a:t>’ inability to lead and motivate </a:t>
            </a:r>
            <a:r>
              <a:rPr lang="en-US" sz="2800" b="1" dirty="0" smtClean="0">
                <a:latin typeface="Times New Roman" panose="02020603050405020304" pitchFamily="18" charset="0"/>
                <a:cs typeface="Times New Roman" panose="02020603050405020304" pitchFamily="18" charset="0"/>
              </a:rPr>
              <a:t>employees</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Effective </a:t>
            </a:r>
            <a:r>
              <a:rPr lang="en-US" sz="2800" b="1" dirty="0">
                <a:latin typeface="Times New Roman" panose="02020603050405020304" pitchFamily="18" charset="0"/>
                <a:cs typeface="Times New Roman" panose="02020603050405020304" pitchFamily="18" charset="0"/>
              </a:rPr>
              <a:t>managers are those who can lead their subordinates toward the </a:t>
            </a:r>
            <a:r>
              <a:rPr lang="en-US" sz="2800" b="1" dirty="0" smtClean="0">
                <a:latin typeface="Times New Roman" panose="02020603050405020304" pitchFamily="18" charset="0"/>
                <a:cs typeface="Times New Roman" panose="02020603050405020304" pitchFamily="18" charset="0"/>
              </a:rPr>
              <a:t>accomplishment </a:t>
            </a:r>
            <a:r>
              <a:rPr lang="en-US" sz="2800" b="1" dirty="0">
                <a:latin typeface="Times New Roman" panose="02020603050405020304" pitchFamily="18" charset="0"/>
                <a:cs typeface="Times New Roman" panose="02020603050405020304" pitchFamily="18" charset="0"/>
              </a:rPr>
              <a:t>of organizational goals. This is a feat not easily managed. Among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managerial skills, leadership competency and the ability to motivate are two of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most difficult to master. While managers can rely on assistance from others in </a:t>
            </a:r>
            <a:r>
              <a:rPr lang="en-US" sz="2800" b="1" dirty="0" smtClean="0">
                <a:latin typeface="Times New Roman" panose="02020603050405020304" pitchFamily="18" charset="0"/>
                <a:cs typeface="Times New Roman" panose="02020603050405020304" pitchFamily="18" charset="0"/>
              </a:rPr>
              <a:t>technical </a:t>
            </a:r>
            <a:r>
              <a:rPr lang="en-US" sz="2800" b="1" dirty="0">
                <a:latin typeface="Times New Roman" panose="02020603050405020304" pitchFamily="18" charset="0"/>
                <a:cs typeface="Times New Roman" panose="02020603050405020304" pitchFamily="18" charset="0"/>
              </a:rPr>
              <a:t>matters, they have to resolve leadership problems and motivation issues </a:t>
            </a:r>
            <a:r>
              <a:rPr lang="en-US" sz="2800" b="1" dirty="0" smtClean="0">
                <a:latin typeface="Times New Roman" panose="02020603050405020304" pitchFamily="18" charset="0"/>
                <a:cs typeface="Times New Roman" panose="02020603050405020304" pitchFamily="18" charset="0"/>
              </a:rPr>
              <a:t>through </a:t>
            </a:r>
            <a:r>
              <a:rPr lang="en-US" sz="2800" b="1" dirty="0">
                <a:latin typeface="Times New Roman" panose="02020603050405020304" pitchFamily="18" charset="0"/>
                <a:cs typeface="Times New Roman" panose="02020603050405020304" pitchFamily="18" charset="0"/>
              </a:rPr>
              <a:t>personal initiatives. Leadership and motivation skills, therefore, are critical </a:t>
            </a: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a manager’s success.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83592" y="63984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62278" y="1967373"/>
            <a:ext cx="11035044"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If leading and motivating are important determinants of success in a domestic </a:t>
            </a:r>
            <a:r>
              <a:rPr lang="en-US" sz="3200" b="1" dirty="0" smtClean="0">
                <a:latin typeface="Times New Roman" panose="02020603050405020304" pitchFamily="18" charset="0"/>
                <a:cs typeface="Times New Roman" panose="02020603050405020304" pitchFamily="18" charset="0"/>
              </a:rPr>
              <a:t>business</a:t>
            </a:r>
            <a:r>
              <a:rPr lang="en-US" sz="3200" b="1" dirty="0">
                <a:latin typeface="Times New Roman" panose="02020603050405020304" pitchFamily="18" charset="0"/>
                <a:cs typeface="Times New Roman" panose="02020603050405020304" pitchFamily="18" charset="0"/>
              </a:rPr>
              <a:t>, they are much more important in an international operation. What </a:t>
            </a:r>
            <a:r>
              <a:rPr lang="en-US" sz="3200" b="1" dirty="0" smtClean="0">
                <a:latin typeface="Times New Roman" panose="02020603050405020304" pitchFamily="18" charset="0"/>
                <a:cs typeface="Times New Roman" panose="02020603050405020304" pitchFamily="18" charset="0"/>
              </a:rPr>
              <a:t>constitutes </a:t>
            </a:r>
            <a:r>
              <a:rPr lang="en-US" sz="3200" b="1" dirty="0">
                <a:latin typeface="Times New Roman" panose="02020603050405020304" pitchFamily="18" charset="0"/>
                <a:cs typeface="Times New Roman" panose="02020603050405020304" pitchFamily="18" charset="0"/>
              </a:rPr>
              <a:t>a good leader in one culture may not necessarily be the case in other cultures. </a:t>
            </a:r>
            <a:r>
              <a:rPr lang="en-US" sz="3200" b="1" dirty="0" smtClean="0">
                <a:latin typeface="Times New Roman" panose="02020603050405020304" pitchFamily="18" charset="0"/>
                <a:cs typeface="Times New Roman" panose="02020603050405020304" pitchFamily="18" charset="0"/>
              </a:rPr>
              <a:t>Also</a:t>
            </a:r>
            <a:r>
              <a:rPr lang="en-US" sz="3200" b="1" dirty="0">
                <a:latin typeface="Times New Roman" panose="02020603050405020304" pitchFamily="18" charset="0"/>
                <a:cs typeface="Times New Roman" panose="02020603050405020304" pitchFamily="18" charset="0"/>
              </a:rPr>
              <a:t>, what motivates people varies among cultures. Most Americans, for example, </a:t>
            </a:r>
            <a:r>
              <a:rPr lang="en-US" sz="3200" b="1" dirty="0" smtClean="0">
                <a:latin typeface="Times New Roman" panose="02020603050405020304" pitchFamily="18" charset="0"/>
                <a:cs typeface="Times New Roman" panose="02020603050405020304" pitchFamily="18" charset="0"/>
              </a:rPr>
              <a:t>prefer </a:t>
            </a:r>
            <a:r>
              <a:rPr lang="en-US" sz="3200" b="1" dirty="0">
                <a:latin typeface="Times New Roman" panose="02020603050405020304" pitchFamily="18" charset="0"/>
                <a:cs typeface="Times New Roman" panose="02020603050405020304" pitchFamily="18" charset="0"/>
              </a:rPr>
              <a:t>democratic leaders who seek inputs from their subordinates. In other </a:t>
            </a:r>
            <a:r>
              <a:rPr lang="en-US" sz="3200" b="1" dirty="0" smtClean="0">
                <a:latin typeface="Times New Roman" panose="02020603050405020304" pitchFamily="18" charset="0"/>
                <a:cs typeface="Times New Roman" panose="02020603050405020304" pitchFamily="18" charset="0"/>
              </a:rPr>
              <a:t>cultures, </a:t>
            </a:r>
            <a:r>
              <a:rPr lang="en-US" sz="3200" b="1" dirty="0">
                <a:latin typeface="Times New Roman" panose="02020603050405020304" pitchFamily="18" charset="0"/>
                <a:cs typeface="Times New Roman" panose="02020603050405020304" pitchFamily="18" charset="0"/>
              </a:rPr>
              <a:t>such a leader may </a:t>
            </a:r>
            <a:r>
              <a:rPr lang="en-US" sz="3200" b="1" dirty="0" smtClean="0">
                <a:latin typeface="Times New Roman" panose="02020603050405020304" pitchFamily="18" charset="0"/>
                <a:cs typeface="Times New Roman" panose="02020603050405020304" pitchFamily="18" charset="0"/>
              </a:rPr>
              <a:t>be regarded </a:t>
            </a:r>
            <a:r>
              <a:rPr lang="en-US" sz="3200" b="1" dirty="0">
                <a:latin typeface="Times New Roman" panose="02020603050405020304" pitchFamily="18" charset="0"/>
                <a:cs typeface="Times New Roman" panose="02020603050405020304" pitchFamily="18" charset="0"/>
              </a:rPr>
              <a:t>as naive or incompetent.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80" y="198753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845603" y="760531"/>
            <a:ext cx="7709162" cy="584775"/>
          </a:xfrm>
          <a:prstGeom prst="rect">
            <a:avLst/>
          </a:prstGeom>
        </p:spPr>
        <p:txBody>
          <a:bodyPr wrap="none">
            <a:spAutoFit/>
          </a:bodyPr>
          <a:lstStyle/>
          <a:p>
            <a:r>
              <a:rPr lang="en-US" sz="3200" b="1" dirty="0">
                <a:solidFill>
                  <a:srgbClr val="0070C0"/>
                </a:solidFill>
                <a:latin typeface="Simplified Arabic" panose="02020603050405020304" pitchFamily="18" charset="-78"/>
                <a:cs typeface="Simplified Arabic" panose="02020603050405020304" pitchFamily="18" charset="-78"/>
              </a:rPr>
              <a:t>The Shortcomings of Leadership Theories</a:t>
            </a:r>
          </a:p>
        </p:txBody>
      </p:sp>
      <p:sp>
        <p:nvSpPr>
          <p:cNvPr id="14" name="Content Placeholder 2"/>
          <p:cNvSpPr txBox="1">
            <a:spLocks/>
          </p:cNvSpPr>
          <p:nvPr/>
        </p:nvSpPr>
        <p:spPr>
          <a:xfrm>
            <a:off x="541080" y="1939924"/>
            <a:ext cx="1081272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following discussion is based on the assumption that readers are familiar with the leadership theories.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Popular leadership theories assume that the leaders and followers have a lot in common within their value systems and culture and that the roles of leader and followers are universal. These theories, implicitly if not explicitly, advocate democratic, participative leadership behavior as the preferred choice. Almost all theories are developed in the United States and are based on American cultural values.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21192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Culture overview</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42040" y="2506446"/>
            <a:ext cx="10515600" cy="30122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21192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59450" cy="523220"/>
          </a:xfrm>
          <a:prstGeom prst="rect">
            <a:avLst/>
          </a:prstGeom>
          <a:noFill/>
        </p:spPr>
        <p:txBody>
          <a:bodyPr wrap="square" rtlCol="0">
            <a:spAutoFit/>
          </a:bodyPr>
          <a:lstStyle/>
          <a:p>
            <a:pPr algn="just"/>
            <a:r>
              <a:rPr lang="en-US" sz="2800" b="1" dirty="0">
                <a:solidFill>
                  <a:srgbClr val="0070C0"/>
                </a:solidFill>
              </a:rPr>
              <a:t>The Cultural Relativity of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693480" y="223984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Cultural differences have a major influence on the effectiveness of various leadership behaviors. Norms, role expectations, and traditions governing relations between various members of society are strong determinants of effective leadership behavior. These differences are manifested in MNCs whose employees come from different cultural backgrounds. The challenge for international managers working with multicultural employees is to recognize these differences and adapt their relation-ships accordingly.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5840" y="2199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0870" y="89568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Cultural Dimensions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2357211"/>
            <a:ext cx="10812720" cy="408953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500" b="1" dirty="0" smtClean="0">
                <a:latin typeface="Times New Roman" panose="02020603050405020304" pitchFamily="18" charset="0"/>
                <a:cs typeface="Times New Roman" panose="02020603050405020304" pitchFamily="18" charset="0"/>
              </a:rPr>
              <a:t>To learn about these differences, we will review two cultural dimensions: </a:t>
            </a:r>
          </a:p>
          <a:p>
            <a:pPr marL="0" indent="0" algn="just">
              <a:buFont typeface="Arial" panose="020B0604020202020204" pitchFamily="34" charset="0"/>
              <a:buNone/>
            </a:pPr>
            <a:endParaRPr lang="en-US" sz="3500"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3500" b="1" dirty="0" smtClean="0">
                <a:latin typeface="Times New Roman" panose="02020603050405020304" pitchFamily="18" charset="0"/>
                <a:cs typeface="Times New Roman" panose="02020603050405020304" pitchFamily="18" charset="0"/>
              </a:rPr>
              <a:t>acceptance of authority</a:t>
            </a:r>
          </a:p>
          <a:p>
            <a:pPr algn="just">
              <a:buFont typeface="Wingdings" panose="05000000000000000000" pitchFamily="2" charset="2"/>
              <a:buChar char="Ø"/>
            </a:pPr>
            <a:r>
              <a:rPr lang="en-US" sz="3500" b="1" dirty="0" smtClean="0">
                <a:latin typeface="Times New Roman" panose="02020603050405020304" pitchFamily="18" charset="0"/>
                <a:cs typeface="Times New Roman" panose="02020603050405020304" pitchFamily="18" charset="0"/>
              </a:rPr>
              <a:t> and dealing with uncertainty.</a:t>
            </a:r>
          </a:p>
          <a:p>
            <a:pPr marL="0" indent="0" algn="just">
              <a:buFont typeface="Arial" panose="020B0604020202020204" pitchFamily="34" charset="0"/>
              <a:buNone/>
            </a:pPr>
            <a:endParaRPr lang="en-US" sz="3500" b="1"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sz="3500" b="1" dirty="0" smtClean="0">
                <a:latin typeface="Times New Roman" panose="02020603050405020304" pitchFamily="18" charset="0"/>
                <a:cs typeface="Times New Roman" panose="02020603050405020304" pitchFamily="18" charset="0"/>
              </a:rPr>
              <a:t> While all cultural values influence the behavior of leaders, these two are of particular importance. Here, we will focus on their influence on leader-follower relationships. Using these two dimensions as a reference, we will discuss the predominant leadership practices in Europe and Japan.</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685495"/>
            <a:ext cx="1169443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945050" cy="523220"/>
          </a:xfrm>
          <a:prstGeom prst="rect">
            <a:avLst/>
          </a:prstGeom>
          <a:noFill/>
        </p:spPr>
        <p:txBody>
          <a:bodyPr wrap="square" rtlCol="0">
            <a:spAutoFit/>
          </a:bodyPr>
          <a:lstStyle/>
          <a:p>
            <a:pPr algn="just"/>
            <a:r>
              <a:rPr lang="en-US" sz="2800" b="1" dirty="0">
                <a:solidFill>
                  <a:srgbClr val="0070C0"/>
                </a:solidFill>
              </a:rPr>
              <a:t>Acceptance of Power and Authority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32581" y="2095405"/>
            <a:ext cx="11408385"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use of power and authority is central to managing and leading. Power and authority are universal to all cultures. Hierarchical relations are the mainstay of social interactions. In societies where power is more evenly distributed among the members, there is only a small gap between the most powerful members and the least powerful. In others, there is a wide variation in power distribution, and the difference between the most powerful and the least powerful is large.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2670" y="365924"/>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In such societies, the large differences in power are legitimate and acceptable to all members. Members often feel uncomfortable if the distance is knowingly violated.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For example, if a superior in a large-power-distance society attempts to reduce the distance by acting more accessible and friendly, his/her subordinates may not willingly accept such openness. </a:t>
            </a:r>
          </a:p>
          <a:p>
            <a:pPr marL="0" indent="0" algn="just">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96030" y="581726"/>
            <a:ext cx="5259250" cy="954107"/>
          </a:xfrm>
          <a:prstGeom prst="rect">
            <a:avLst/>
          </a:prstGeom>
          <a:noFill/>
        </p:spPr>
        <p:txBody>
          <a:bodyPr wrap="square" rtlCol="0">
            <a:spAutoFit/>
          </a:bodyPr>
          <a:lstStyle/>
          <a:p>
            <a:r>
              <a:rPr lang="en-US" sz="2800" b="1" dirty="0">
                <a:solidFill>
                  <a:srgbClr val="0070C0"/>
                </a:solidFill>
              </a:rPr>
              <a:t>Avoiding Uncertainty</a:t>
            </a:r>
          </a:p>
          <a:p>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To live is to deal with uncertainty. Uncertainty is part of life, and all managers deal with uncertainty in running organizations. A critical aspect of managing and leading is dealing with uncertainty by giving subordinates enough direction and instruction to adequately perform their tasks. Society’s orientation toward the handling of uncertainty is reflected in the management of its institutions and organizations</a:t>
            </a:r>
            <a:r>
              <a:rPr lang="en-US" sz="3200" b="1" dirty="0" smtClean="0"/>
              <a:t>.</a:t>
            </a:r>
            <a:endParaRPr lang="en-US" sz="32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53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50310" y="490814"/>
            <a:ext cx="5244010" cy="584775"/>
          </a:xfrm>
          <a:prstGeom prst="rect">
            <a:avLst/>
          </a:prstGeom>
          <a:noFill/>
        </p:spPr>
        <p:txBody>
          <a:bodyPr wrap="square" rtlCol="0">
            <a:spAutoFit/>
          </a:bodyPr>
          <a:lstStyle/>
          <a:p>
            <a:r>
              <a:rPr lang="en-US" sz="3200" b="1" dirty="0">
                <a:solidFill>
                  <a:srgbClr val="4472C4"/>
                </a:solidFill>
                <a:latin typeface="Times New Roman" panose="02020603050405020304" pitchFamily="18" charset="0"/>
                <a:cs typeface="Times New Roman" panose="02020603050405020304" pitchFamily="18" charset="0"/>
              </a:rPr>
              <a:t>Uncertainty </a:t>
            </a:r>
            <a:r>
              <a:rPr lang="en-US" sz="3200" b="1" dirty="0" smtClean="0">
                <a:solidFill>
                  <a:srgbClr val="4472C4"/>
                </a:solidFill>
                <a:latin typeface="Times New Roman" panose="02020603050405020304" pitchFamily="18" charset="0"/>
                <a:cs typeface="Times New Roman" panose="02020603050405020304" pitchFamily="18" charset="0"/>
              </a:rPr>
              <a:t>avoidance</a:t>
            </a:r>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Is the extent to which a society feels threatened by uncertain and ambiguous situations and tries to avoid these situations by:</a:t>
            </a:r>
          </a:p>
          <a:p>
            <a:pPr algn="just">
              <a:buFont typeface="Wingdings" panose="05000000000000000000" pitchFamily="2" charset="2"/>
              <a:buChar char="v"/>
            </a:pPr>
            <a:r>
              <a:rPr lang="en-US" sz="3200" b="1" dirty="0" smtClean="0"/>
              <a:t> providing greater career stability</a:t>
            </a:r>
          </a:p>
          <a:p>
            <a:pPr algn="just">
              <a:buFont typeface="Wingdings" panose="05000000000000000000" pitchFamily="2" charset="2"/>
              <a:buChar char="v"/>
            </a:pPr>
            <a:r>
              <a:rPr lang="en-US" sz="3200" b="1" dirty="0" smtClean="0"/>
              <a:t>establishing more formal rules</a:t>
            </a:r>
          </a:p>
          <a:p>
            <a:pPr algn="just">
              <a:buFont typeface="Wingdings" panose="05000000000000000000" pitchFamily="2" charset="2"/>
              <a:buChar char="v"/>
            </a:pPr>
            <a:r>
              <a:rPr lang="en-US" sz="3200" b="1" dirty="0" smtClean="0"/>
              <a:t> not tolerating deviant ideas and behavior</a:t>
            </a:r>
          </a:p>
          <a:p>
            <a:pPr algn="just">
              <a:buFont typeface="Wingdings" panose="05000000000000000000" pitchFamily="2" charset="2"/>
              <a:buChar char="v"/>
            </a:pPr>
            <a:r>
              <a:rPr lang="en-US" sz="3200" b="1" dirty="0" smtClean="0"/>
              <a:t> believing in absolute truths and the attainment of expertise.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3033"/>
            <a:ext cx="10812720" cy="4772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09175" y="453629"/>
            <a:ext cx="6173650"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Countries and the positions</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17280" y="1414504"/>
            <a:ext cx="10812720" cy="45096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A clustering of 40 countries according to their position on these two dimensions of power distance and uncertainty avoidance is depicted in Fig. 5.1the United States, Canada, and most northern European countries are low on power distance and low on uncertainty avoidance. Asians, people from the Mediterranean, and South Americans are high on both dimensions.</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A few Asian countries are high on power distance and low on uncertainty avoidance (upper left-hand- side quadrant), and a few European countries are low on power distance and high on uncertainty avoidance (lower right-hand-side quadrant).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81" y="1488513"/>
            <a:ext cx="10812720" cy="480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0870" y="76270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Figure 5.1</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922" y="5871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574899" y="1488513"/>
            <a:ext cx="10752201" cy="4804118"/>
          </a:xfrm>
          <a:prstGeom prst="rect">
            <a:avLst/>
          </a:prstGeom>
        </p:spPr>
      </p:pic>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38994" y="532452"/>
            <a:ext cx="617365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Leadership theories Origin</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57188" y="1825625"/>
            <a:ext cx="109966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It is important to recognize that the leadership theories referred to in this chapter were all developed in countries that are low on power distance and low on uncertainty avoidance. Both superiors and subordinates in these countries value power sharing.  These cultures have a more receptive environment for the practice of democratic-participative management.</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Therefore, it is not surprising that these theories generally advocate democratic-participative management. Subordinates gain more autonomy and freedom due to their participation in the decision-making process.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0699"/>
            <a:ext cx="10812720"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1790" y="423539"/>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1429015"/>
            <a:ext cx="10515600" cy="47023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Those who are low on uncertainty avoidance are better suited to deal with the autonomy thus gained. </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In these cultures, superiors are comfortable with the subsequent uncertainty associated with granting autonomy to their subordinates. Similarly, subordinates are not uncomfortable with assuming the risk and uncertainty associated with participation in decision-making. </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The lower power distance between members of these societies allows for a closer relationship between leaders and followers.</a:t>
            </a:r>
          </a:p>
          <a:p>
            <a:pPr marL="0" indent="0" algn="just">
              <a:buFont typeface="Arial" panose="020B0604020202020204" pitchFamily="34" charset="0"/>
              <a:buNone/>
            </a:pP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35653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Subordinate Role and Behavior</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5609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7256"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1648063"/>
            <a:ext cx="10515600" cy="43546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An essential aspect of leadership is the role and behavior of subordinates.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Subordinate employees use various strategies to influence their superiors. At each level of power distance, both subordinates and superiors expect certain appropriate behaviors from the leader, and a mismatch poses problems.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Which strategy is chosen depends on its perceived appropriateness in a given culture. What an American sub-ordinate may find appropriate may not be viewed similarly by an Asian.</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5408" y="545524"/>
            <a:ext cx="6006010"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Subordinate and Power distance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685874" y="1729958"/>
            <a:ext cx="10744126" cy="4286111"/>
          </a:xfrm>
          <a:prstGeom prst="rect">
            <a:avLst/>
          </a:prstGeom>
        </p:spPr>
      </p:pic>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Managerial Leadership in Europe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Managerial leadership centers on the relationship between the manager and the followers.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 manner of relating to employees, the style of projecting and using power, and the method of dealing with conflicts and crises set the stage for managerial leadership. The boundaries within which these issues are dealt with vary among cultures.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7430" y="471956"/>
            <a:ext cx="5061130" cy="584775"/>
          </a:xfrm>
          <a:prstGeom prst="rect">
            <a:avLst/>
          </a:prstGeom>
          <a:noFill/>
        </p:spPr>
        <p:txBody>
          <a:bodyPr wrap="square" rtlCol="0">
            <a:spAutoFit/>
          </a:bodyPr>
          <a:lstStyle/>
          <a:p>
            <a:pPr algn="just"/>
            <a:r>
              <a:rPr lang="en-US" sz="3200" b="1" dirty="0" smtClean="0">
                <a:solidFill>
                  <a:srgbClr val="0070C0"/>
                </a:solidFill>
                <a:latin typeface="Times New Roman" panose="02020603050405020304" pitchFamily="18" charset="0"/>
                <a:cs typeface="Times New Roman" panose="02020603050405020304" pitchFamily="18" charset="0"/>
              </a:rPr>
              <a:t>British leadership aspects </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74318" y="1427663"/>
            <a:ext cx="11606506" cy="4749300"/>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On the two dimensions of uncertainty avoidance and power distance, the British are very similar to the Americans. </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Their high tolerance for ambiguity and low power distance is reflected in their industrial relations practices.</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Labor-management relations are less codified in England than in any other Western European country, which is not surprising in a country that does not even have a written constitution.</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British executives perceive a fluid and much more obscure boundary between the two </a:t>
            </a:r>
            <a:r>
              <a:rPr lang="en-US" sz="3200" b="1" dirty="0" smtClean="0">
                <a:latin typeface="Times New Roman" panose="02020603050405020304" pitchFamily="18" charset="0"/>
                <a:cs typeface="Times New Roman" panose="02020603050405020304" pitchFamily="18" charset="0"/>
              </a:rPr>
              <a:t>spheres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British are more passive and empathetic, spending time relaxing, doing chores, and simply being together</a:t>
            </a:r>
            <a:r>
              <a:rPr lang="en-US" sz="3200"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British see the most positive characteristics of the boss as persuasive-paternalistic or consultative</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401" y="1409282"/>
            <a:ext cx="11347424" cy="4646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28390" y="466352"/>
            <a:ext cx="5853610" cy="523220"/>
          </a:xfrm>
          <a:prstGeom prst="rect">
            <a:avLst/>
          </a:prstGeom>
          <a:noFill/>
        </p:spPr>
        <p:txBody>
          <a:bodyPr wrap="square" rtlCol="0">
            <a:spAutoFit/>
          </a:bodyPr>
          <a:lstStyle/>
          <a:p>
            <a:pPr algn="just"/>
            <a:r>
              <a:rPr lang="en-US" sz="2800" b="1" dirty="0" smtClean="0">
                <a:solidFill>
                  <a:srgbClr val="0070C0"/>
                </a:solidFill>
              </a:rPr>
              <a:t>French leadership aspects </a:t>
            </a:r>
            <a:endParaRPr lang="en-US" sz="2800" b="1" dirty="0">
              <a:solidFill>
                <a:srgbClr val="0070C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7515"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0877" y="4226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533401" y="1344655"/>
            <a:ext cx="11347424" cy="47112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endParaRPr lang="en-US" sz="3200"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French managers believe in a rigid separation of professional and private life.</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career strategy of the French executive is more defensive.</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French tend to favor formal and ritual activities over informal </a:t>
            </a:r>
            <a:r>
              <a:rPr lang="en-US" sz="3200" b="1" dirty="0" smtClean="0">
                <a:latin typeface="Times New Roman" panose="02020603050405020304" pitchFamily="18" charset="0"/>
                <a:cs typeface="Times New Roman" panose="02020603050405020304" pitchFamily="18" charset="0"/>
              </a:rPr>
              <a:t>activities.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They are idealistic and concerned with the essence of </a:t>
            </a:r>
            <a:r>
              <a:rPr lang="en-US" sz="3200" b="1" dirty="0" smtClean="0">
                <a:latin typeface="Times New Roman" panose="02020603050405020304" pitchFamily="18" charset="0"/>
                <a:cs typeface="Times New Roman" panose="02020603050405020304" pitchFamily="18" charset="0"/>
              </a:rPr>
              <a:t>values.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French are very status conscious</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71589"/>
            <a:ext cx="12085320" cy="4885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80790" y="317351"/>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37160" y="1455249"/>
            <a:ext cx="11948160" cy="46255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While  the motto of the French republic is(“Liberty, Equality,  Fraternity”), the importance of social classes cannot be ignored. The French social classes are the aristocracy, the upper bourgeoisie, the upper-middle bourgeoisie, and the middle, lower-middle, and lower classes. The French are very status conscious. Social status depends on one’s social origin. While Americans can aspire to the highest level of society through their own accomplishments and hard work, the best that the French can do is climb one or two stages of the social ladder. Education, a knowledge of literature and the fine arts, a tastefully decorated beautiful house, and the proper ancestral social origins are outward signs of social status.</a:t>
            </a:r>
            <a:endParaRPr lang="en-US" b="1" dirty="0"/>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17280" y="1564440"/>
            <a:ext cx="10812720" cy="4947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b="1" dirty="0" smtClean="0"/>
              <a:t>Small power distance and strong uncertainty avoidance are two characteristics of German society.</a:t>
            </a:r>
          </a:p>
          <a:p>
            <a:pPr algn="just">
              <a:buFont typeface="Wingdings" panose="05000000000000000000" pitchFamily="2" charset="2"/>
              <a:buChar char="v"/>
            </a:pPr>
            <a:r>
              <a:rPr lang="en-US" b="1" dirty="0" smtClean="0"/>
              <a:t> societies that are strong on uncertainty avoidance are intolerant of deviant persons and ideas and consider them dangerous.</a:t>
            </a:r>
          </a:p>
          <a:p>
            <a:pPr algn="just">
              <a:buFont typeface="Wingdings" panose="05000000000000000000" pitchFamily="2" charset="2"/>
              <a:buChar char="v"/>
            </a:pPr>
            <a:r>
              <a:rPr lang="en-US" b="1" dirty="0" smtClean="0"/>
              <a:t> People of these societies are nationalistic, aggressive, and consensus seeking and are strong advocates of law and order. Almost all these characteristics are stereotypical of Germans.</a:t>
            </a:r>
          </a:p>
          <a:p>
            <a:pPr algn="just">
              <a:buFont typeface="Wingdings" panose="05000000000000000000" pitchFamily="2" charset="2"/>
              <a:buChar char="v"/>
            </a:pPr>
            <a:r>
              <a:rPr lang="en-US" b="1" dirty="0" smtClean="0"/>
              <a:t> Germans are known for their industriousness and efficiency. They are an inward people who tend to be very private. They perform better when they are given clear instructions and know what is expected of them. </a:t>
            </a:r>
            <a:endParaRPr lang="en-US" b="1" dirty="0"/>
          </a:p>
        </p:txBody>
      </p:sp>
      <p:sp>
        <p:nvSpPr>
          <p:cNvPr id="12" name="TextBox 11">
            <a:extLst>
              <a:ext uri="{FF2B5EF4-FFF2-40B4-BE49-F238E27FC236}">
                <a16:creationId xmlns:a16="http://schemas.microsoft.com/office/drawing/2014/main" id="{F9A80F9F-74DB-1D57-04E8-E20E92A09B0A}"/>
              </a:ext>
            </a:extLst>
          </p:cNvPr>
          <p:cNvSpPr txBox="1"/>
          <p:nvPr/>
        </p:nvSpPr>
        <p:spPr>
          <a:xfrm>
            <a:off x="2817054" y="814123"/>
            <a:ext cx="5853610" cy="646331"/>
          </a:xfrm>
          <a:prstGeom prst="rect">
            <a:avLst/>
          </a:prstGeom>
          <a:noFill/>
        </p:spPr>
        <p:txBody>
          <a:bodyPr wrap="square" rtlCol="0">
            <a:spAutoFit/>
          </a:bodyPr>
          <a:lstStyle/>
          <a:p>
            <a:pPr algn="just"/>
            <a:r>
              <a:rPr lang="en-US" sz="3600" b="1" dirty="0" smtClean="0">
                <a:solidFill>
                  <a:srgbClr val="0070C0"/>
                </a:solidFill>
              </a:rPr>
              <a:t>German  leadership aspects </a:t>
            </a:r>
            <a:endParaRPr lang="en-US" sz="3600" b="1" dirty="0">
              <a:solidFill>
                <a:srgbClr val="0070C0"/>
              </a:solidFill>
            </a:endParaRP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9951" y="725496"/>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04799" y="1825625"/>
            <a:ext cx="11576025"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b="1" dirty="0" smtClean="0"/>
              <a:t>Germans seem to take a long time to develop friendly relations with others.</a:t>
            </a:r>
          </a:p>
          <a:p>
            <a:pPr algn="just">
              <a:buFont typeface="Wingdings" panose="05000000000000000000" pitchFamily="2" charset="2"/>
              <a:buChar char="v"/>
            </a:pPr>
            <a:r>
              <a:rPr lang="en-US" b="1" dirty="0" smtClean="0"/>
              <a:t> Germans are status conscious and idealistic.</a:t>
            </a:r>
          </a:p>
          <a:p>
            <a:pPr algn="just">
              <a:buFont typeface="Wingdings" panose="05000000000000000000" pitchFamily="2" charset="2"/>
              <a:buChar char="v"/>
            </a:pPr>
            <a:r>
              <a:rPr lang="en-US" b="1" dirty="0" smtClean="0"/>
              <a:t> They are reserved, and to outsiders, they appear to be cold.</a:t>
            </a:r>
          </a:p>
          <a:p>
            <a:pPr algn="just">
              <a:buFont typeface="Wingdings" panose="05000000000000000000" pitchFamily="2" charset="2"/>
              <a:buChar char="v"/>
            </a:pPr>
            <a:r>
              <a:rPr lang="en-US" b="1" dirty="0" smtClean="0"/>
              <a:t> They are detail oriented and meticulous.</a:t>
            </a:r>
          </a:p>
          <a:p>
            <a:pPr algn="just">
              <a:buFont typeface="Wingdings" panose="05000000000000000000" pitchFamily="2" charset="2"/>
              <a:buChar char="v"/>
            </a:pPr>
            <a:r>
              <a:rPr lang="en-US" b="1" dirty="0" smtClean="0"/>
              <a:t> When Ford Motor Company started its world car concept, integrating the worldwide production of automobiles, they learned firsthand about German precision. The Germans made components that required very fine fitting. Other countries, however, were not accustomed to producing, for example, doors and body parts with the precision of a few millimeters. The result was incompatibility of parts and components produced in Germany with those produced in other countries.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60559" y="443972"/>
            <a:ext cx="577741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American leadership aspects</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23028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Americans prefer informality and a moderate use of power</a:t>
            </a:r>
            <a:r>
              <a:rPr lang="en-US" sz="3200"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They are pragmatic and practical. </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Americans are conscious of projecting a proper image</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a:t>
            </a:r>
            <a:r>
              <a:rPr lang="en-US" sz="3200" b="1" dirty="0" smtClean="0">
                <a:latin typeface="Times New Roman" panose="02020603050405020304" pitchFamily="18" charset="0"/>
                <a:cs typeface="Times New Roman" panose="02020603050405020304" pitchFamily="18" charset="0"/>
              </a:rPr>
              <a:t>hey do not sacrifice results for a proper appearance.</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They allow participation by the lower levels of organization when such participation can lead to improved performance and productivity. </a:t>
            </a:r>
          </a:p>
          <a:p>
            <a:pPr marL="0" indent="0" algn="just">
              <a:buNone/>
            </a:pPr>
            <a:r>
              <a:rPr lang="en-US" sz="3200" b="1" dirty="0" smtClean="0">
                <a:latin typeface="Times New Roman" panose="02020603050405020304" pitchFamily="18" charset="0"/>
                <a:cs typeface="Times New Roman" panose="02020603050405020304" pitchFamily="18" charset="0"/>
              </a:rPr>
              <a:t>Assuming that Europeans, due to a shared cultural heritage, have the same preferences can lead to disappointment.</a:t>
            </a:r>
          </a:p>
          <a:p>
            <a:pPr marL="0" indent="0" algn="just">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3086" y="436027"/>
            <a:ext cx="7717194"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Managerial Leadership in </a:t>
            </a:r>
            <a:r>
              <a:rPr lang="en-US" sz="2800" b="1" dirty="0" smtClean="0">
                <a:solidFill>
                  <a:srgbClr val="0070C0"/>
                </a:solidFill>
                <a:latin typeface="Times New Roman" panose="02020603050405020304" pitchFamily="18" charset="0"/>
                <a:cs typeface="Times New Roman" panose="02020603050405020304" pitchFamily="18" charset="0"/>
              </a:rPr>
              <a:t>the</a:t>
            </a:r>
            <a:r>
              <a:rPr lang="en-US" sz="2800" b="1" dirty="0">
                <a:solidFill>
                  <a:srgbClr val="0070C0"/>
                </a:solidFill>
                <a:latin typeface="Times New Roman" panose="02020603050405020304" pitchFamily="18" charset="0"/>
                <a:cs typeface="Times New Roman" panose="02020603050405020304" pitchFamily="18" charset="0"/>
              </a:rPr>
              <a:t> United States</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nature of the decision-making process at the higher levels of organizational hierarchy influences the type of leadership employed throughout the organization. In the United States, of the two components of the decision-making process, decision formulation is the domain of top management, and implementation of those decisions is relegated to the lower levels. In the American system of decision-making, fewer levels and smaller numbers of people are involved. Therefore, a shorter time period is needed to formulate a decision. </a:t>
            </a:r>
            <a:endParaRPr lang="en-US" b="1" dirty="0"/>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65550" y="717316"/>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6368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To implement these decisions, how-ever, organizations are compelled to secure the commitment and support of the lower levels and a larger number of people. When successful, this method produces quick results. Securing the commitment and support of the lower levels in implementing these decisions requires certain leadership characteristics and skills that are  very akin to those required in selling and marketing.</a:t>
            </a:r>
          </a:p>
          <a:p>
            <a:pPr marL="0" indent="0" algn="just">
              <a:buFont typeface="Arial" panose="020B0604020202020204" pitchFamily="34" charset="0"/>
              <a:buNone/>
            </a:pPr>
            <a:r>
              <a:rPr lang="en-US" b="1" dirty="0" smtClean="0">
                <a:solidFill>
                  <a:srgbClr val="0070C0"/>
                </a:solidFill>
              </a:rPr>
              <a:t> To produce results, leaders</a:t>
            </a:r>
          </a:p>
          <a:p>
            <a:pPr algn="just">
              <a:buFont typeface="Wingdings" panose="05000000000000000000" pitchFamily="2" charset="2"/>
              <a:buChar char="v"/>
            </a:pPr>
            <a:r>
              <a:rPr lang="en-US" b="1" dirty="0" smtClean="0"/>
              <a:t> have to be very persuasive </a:t>
            </a:r>
          </a:p>
          <a:p>
            <a:pPr algn="just">
              <a:buFont typeface="Wingdings" panose="05000000000000000000" pitchFamily="2" charset="2"/>
              <a:buChar char="v"/>
            </a:pPr>
            <a:r>
              <a:rPr lang="en-US" b="1" dirty="0" smtClean="0"/>
              <a:t>have to command resources that the subordinates desire, </a:t>
            </a:r>
          </a:p>
          <a:p>
            <a:pPr algn="just">
              <a:buFont typeface="Wingdings" panose="05000000000000000000" pitchFamily="2" charset="2"/>
              <a:buChar char="v"/>
            </a:pPr>
            <a:r>
              <a:rPr lang="en-US" b="1" dirty="0" smtClean="0"/>
              <a:t> they need to have the personal traits (charisma) that would make subordinates follow their directions.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5"/>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9377" y="416539"/>
            <a:ext cx="3902032" cy="646331"/>
          </a:xfrm>
          <a:prstGeom prst="rect">
            <a:avLst/>
          </a:prstGeom>
          <a:noFill/>
        </p:spPr>
        <p:txBody>
          <a:bodyPr wrap="square" rtlCol="0">
            <a:spAutoFit/>
          </a:bodyPr>
          <a:lstStyle/>
          <a:p>
            <a:pPr algn="just"/>
            <a:r>
              <a:rPr lang="en-US" sz="3600" b="1" dirty="0">
                <a:solidFill>
                  <a:srgbClr val="0070C0"/>
                </a:solidFill>
                <a:latin typeface="Times New Roman" panose="02020603050405020304" pitchFamily="18" charset="0"/>
                <a:cs typeface="Times New Roman" panose="02020603050405020304" pitchFamily="18" charset="0"/>
              </a:rPr>
              <a:t>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20039" y="1825625"/>
            <a:ext cx="1156078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Motivation has long been a major concern for management because:</a:t>
            </a:r>
          </a:p>
          <a:p>
            <a:pPr algn="just">
              <a:buFont typeface="Wingdings" panose="05000000000000000000" pitchFamily="2" charset="2"/>
              <a:buChar char="v"/>
            </a:pPr>
            <a:r>
              <a:rPr lang="en-US" b="1" dirty="0" smtClean="0">
                <a:latin typeface="Times New Roman" panose="02020603050405020304" pitchFamily="18" charset="0"/>
                <a:cs typeface="Times New Roman" panose="02020603050405020304" pitchFamily="18" charset="0"/>
              </a:rPr>
              <a:t> it is linked to productivity</a:t>
            </a:r>
          </a:p>
          <a:p>
            <a:pPr algn="just">
              <a:buFont typeface="Wingdings" panose="05000000000000000000" pitchFamily="2" charset="2"/>
              <a:buChar char="v"/>
            </a:pPr>
            <a:r>
              <a:rPr lang="en-US" b="1" dirty="0" smtClean="0">
                <a:latin typeface="Times New Roman" panose="02020603050405020304" pitchFamily="18" charset="0"/>
                <a:cs typeface="Times New Roman" panose="02020603050405020304" pitchFamily="18" charset="0"/>
              </a:rPr>
              <a:t>creativity, job turnover, absenteeism, etc.</a:t>
            </a:r>
          </a:p>
          <a:p>
            <a:pPr marL="0" indent="0" algn="just">
              <a:buNone/>
            </a:pPr>
            <a:r>
              <a:rPr lang="en-US" b="1" dirty="0" smtClean="0">
                <a:latin typeface="Times New Roman" panose="02020603050405020304" pitchFamily="18" charset="0"/>
                <a:cs typeface="Times New Roman" panose="02020603050405020304" pitchFamily="18" charset="0"/>
              </a:rPr>
              <a:t> Motivation is defined as the process through which behavior is mobilized to reach certain goals, which in turn satisfies individual and/or organizational needs. </a:t>
            </a:r>
          </a:p>
          <a:p>
            <a:pPr marL="0" indent="0" algn="just">
              <a:buNone/>
            </a:pPr>
            <a:r>
              <a:rPr lang="en-US" b="1" dirty="0" smtClean="0">
                <a:latin typeface="Times New Roman" panose="02020603050405020304" pitchFamily="18" charset="0"/>
                <a:cs typeface="Times New Roman" panose="02020603050405020304" pitchFamily="18" charset="0"/>
              </a:rPr>
              <a:t>Motivation is the total of all forces within individuals that account for the effort he or she applies to the job at hand. Motivation begins with the search to satisfy needs..</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7439" y="468142"/>
            <a:ext cx="7181411" cy="954107"/>
          </a:xfrm>
          <a:prstGeom prst="rect">
            <a:avLst/>
          </a:prstGeom>
          <a:noFill/>
        </p:spPr>
        <p:txBody>
          <a:bodyPr wrap="square" rtlCol="0">
            <a:spAutoFit/>
          </a:bodyPr>
          <a:lstStyle/>
          <a:p>
            <a:r>
              <a:rPr lang="en-US" sz="2800" b="1" dirty="0" smtClean="0"/>
              <a:t>The </a:t>
            </a:r>
            <a:r>
              <a:rPr lang="en-US" sz="2800" b="1" dirty="0"/>
              <a:t>three main phases a person undergoes during the need satisfaction process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701458" y="2129425"/>
            <a:ext cx="10095978" cy="3344449"/>
          </a:xfrm>
          <a:prstGeom prst="rect">
            <a:avLst/>
          </a:prstGeom>
        </p:spPr>
      </p:pic>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50175" y="725670"/>
            <a:ext cx="5746930"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Motivation and Culture</a:t>
            </a:r>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Human motivation :is the product of the interaction between people and the physical and social environment.</a:t>
            </a:r>
          </a:p>
          <a:p>
            <a:pPr marL="0" indent="0" algn="just">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It is important to recognize, however, that most of the management literature on motivation is psychologically oriented and is based on psychological models developed and tested almost exclusively in the United States. While psychological models of motivation are very useful for the management of US businesses, they are inadequate for international management.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00830" y="453629"/>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We all accept, in principle, that there are differences among people of different cultures. In studying human motivation, however, United States based researchers have taken a simplistic view by ignoring the cultural influences on people’s behavior. To understand human motivation, we need to under-stand not only the people themselves but also their environment and their culture. </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More specifically, as D’Andrad puts it, “to understand why people do what they do, we have to understand the cultural constructs by which they interpret the  world” .</a:t>
            </a:r>
          </a:p>
          <a:p>
            <a:pPr marL="0" indent="0">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430196"/>
            <a:ext cx="1148458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415" y="791308"/>
            <a:ext cx="6478450" cy="523220"/>
          </a:xfrm>
          <a:prstGeom prst="rect">
            <a:avLst/>
          </a:prstGeom>
          <a:noFill/>
        </p:spPr>
        <p:txBody>
          <a:bodyPr wrap="square" rtlCol="0">
            <a:spAutoFit/>
          </a:bodyPr>
          <a:lstStyle/>
          <a:p>
            <a:pPr algn="just"/>
            <a:r>
              <a:rPr lang="en-US" sz="2800" b="1" dirty="0">
                <a:solidFill>
                  <a:srgbClr val="0070C0"/>
                </a:solidFill>
              </a:rPr>
              <a:t>Cultural Influences on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96239" y="1545774"/>
            <a:ext cx="11484585" cy="46311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Organizational performance is a function of employees’ work contributions to organizational goals.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 efforts exerted by employees at work are influenced by their motivation.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A motivated worker is a more productive worker. If we consider motivation as a psychological state that compels a person to expend a certain amount of effort to accomplish a job, we are dealing with two main concepts: work and the person or “self.”</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470" y="530516"/>
            <a:ext cx="3902032"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Continue….</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1139"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In studying cross-cultural motivation, we should be careful not to assume that these concepts have a universal meaning.</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There is a growing body of research that indicates that people of different cultures have different views about these two concepts.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perception of “self” is a product of cultural upbringing, and so is the meaning of work.</a:t>
            </a:r>
          </a:p>
          <a:p>
            <a:pPr marL="0" indent="0">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302405"/>
            <a:ext cx="11755390" cy="4990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56990" y="551893"/>
            <a:ext cx="5655490" cy="523220"/>
          </a:xfrm>
          <a:prstGeom prst="rect">
            <a:avLst/>
          </a:prstGeom>
          <a:noFill/>
        </p:spPr>
        <p:txBody>
          <a:bodyPr wrap="square" rtlCol="0">
            <a:spAutoFit/>
          </a:bodyPr>
          <a:lstStyle/>
          <a:p>
            <a:pPr algn="just"/>
            <a:r>
              <a:rPr lang="en-US" sz="2800" b="1" dirty="0">
                <a:solidFill>
                  <a:srgbClr val="0070C0"/>
                </a:solidFill>
              </a:rPr>
              <a:t>Cultural Definitions of Work</a:t>
            </a:r>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28601" y="1302405"/>
            <a:ext cx="11755390" cy="48745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Throughout the history of Western civilization, work has been regarded variously as drudgery, a necessary evil, an obligation, a duty, and a way to salvation.</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To engage in physical work has been considered undignified and demeaning, on one extreme, and honorable, glorified, and exemplifying piety, on the other.</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According to Max Weber, a contributing factor to the emergence of modern capitalism, characterized by large organizations, was the value and importance that the Protestant religion accorded to work and the accumulation of wealth.</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09508" y="514746"/>
            <a:ext cx="5350571"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Cultural Definitions of Self</a:t>
            </a:r>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19223" y="1426522"/>
            <a:ext cx="11652225" cy="482128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Many consider individualism as the most salient feature of American culture. Many American ideals, such as equality and objectivity in treating people based on their own merits and not on their social standing or political connections, are anchored to individualism. To describe Americans as individualistic does not fully explain the cultural differences between Americans and the people of other nations. </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Individualism only tells us about the societal and external view of an “individual,” the view that the society holds with regard to a person and his or her relationship with other members of society. To fully comprehend the difference between Americans and the people of other cultures, we need to explore the concept of “individualism” from the personal aspect of “self.”</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787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146251" y="1438114"/>
            <a:ext cx="11816351" cy="4962686"/>
          </a:xfrm>
          <a:prstGeom prst="rect">
            <a:avLst/>
          </a:prstGeom>
        </p:spPr>
      </p:pic>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279" y="1243585"/>
            <a:ext cx="11648711" cy="5049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1436" y="494664"/>
            <a:ext cx="7437413" cy="523220"/>
          </a:xfrm>
          <a:prstGeom prst="rect">
            <a:avLst/>
          </a:prstGeom>
          <a:noFill/>
        </p:spPr>
        <p:txBody>
          <a:bodyPr wrap="square" rtlCol="0">
            <a:spAutoFit/>
          </a:bodyPr>
          <a:lstStyle/>
          <a:p>
            <a:pPr algn="just"/>
            <a:r>
              <a:rPr lang="en-US" sz="2800" b="1" dirty="0">
                <a:solidFill>
                  <a:srgbClr val="0070C0"/>
                </a:solidFill>
              </a:rPr>
              <a:t>Applicability of Major Motivation Theories</a:t>
            </a:r>
          </a:p>
        </p:txBody>
      </p:sp>
      <p:sp>
        <p:nvSpPr>
          <p:cNvPr id="5" name="Rectangle 4">
            <a:extLst>
              <a:ext uri="{FF2B5EF4-FFF2-40B4-BE49-F238E27FC236}">
                <a16:creationId xmlns:a16="http://schemas.microsoft.com/office/drawing/2014/main" id="{3985EAE6-BFA6-766D-A032-077E4DCB399E}"/>
              </a:ext>
            </a:extLst>
          </p:cNvPr>
          <p:cNvSpPr/>
          <p:nvPr/>
        </p:nvSpPr>
        <p:spPr>
          <a:xfrm>
            <a:off x="564971" y="120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2889" y="2387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2888" y="3630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35277" y="1243585"/>
            <a:ext cx="11545547" cy="49333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One major obstacle in the effective motivation of employees in MNCs is the assumption that the available motivation theories are universal. </a:t>
            </a:r>
          </a:p>
          <a:p>
            <a:pPr marL="0" indent="0" algn="just">
              <a:buFont typeface="Arial" panose="020B0604020202020204" pitchFamily="34" charset="0"/>
              <a:buNone/>
            </a:pPr>
            <a:r>
              <a:rPr lang="en-US" b="1" dirty="0" smtClean="0"/>
              <a:t>These theories erroneously assume that human needs are the same everywhere and that people will respond similarly to a motivation program. Of course, the assumption that “one size fits all” is faulty. There are culturally based differences in people’s needs and the means they use to satisfy them. Because of the difficulties in understanding other cultures, and perhaps due to ethnocentric tendencies, many studies on motivation have, either explicitly or implicitly, ignored cultural differences. In fact, until recently, most management literature paid little attention to the effect of culture on motivation.</a:t>
            </a:r>
            <a:endParaRPr lang="en-US" b="1" dirty="0"/>
          </a:p>
        </p:txBody>
      </p:sp>
    </p:spTree>
    <p:extLst>
      <p:ext uri="{BB962C8B-B14F-4D97-AF65-F5344CB8AC3E}">
        <p14:creationId xmlns:p14="http://schemas.microsoft.com/office/powerpoint/2010/main" val="3437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49155" y="637420"/>
            <a:ext cx="6493690" cy="523220"/>
          </a:xfrm>
          <a:prstGeom prst="rect">
            <a:avLst/>
          </a:prstGeom>
          <a:noFill/>
        </p:spPr>
        <p:txBody>
          <a:bodyPr wrap="square" rtlCol="0">
            <a:spAutoFit/>
          </a:bodyPr>
          <a:lstStyle/>
          <a:p>
            <a:pPr algn="just"/>
            <a:r>
              <a:rPr lang="en-US" sz="2800" b="1" dirty="0">
                <a:solidFill>
                  <a:srgbClr val="0070C0"/>
                </a:solidFill>
              </a:rPr>
              <a:t>Stereotyping and Ethnocentrism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316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3673" y="4838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970"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roots of the universality assumption can be traced to stereotyping, oversimplified conceptions or beliefs about others, and ethnocentrism, which is the belief in the superiority of one’s own ethnic group. When faced with an unfamiliar situation, we rely on stereotypes to simplify our perception of the environment</a:t>
            </a:r>
          </a:p>
          <a:p>
            <a:pPr marL="0" indent="0" algn="just">
              <a:buFont typeface="Arial" panose="020B0604020202020204" pitchFamily="34" charset="0"/>
              <a:buNone/>
            </a:pPr>
            <a:r>
              <a:rPr lang="en-US" b="1" dirty="0" smtClean="0"/>
              <a:t>When confronted with an unfamiliar culture, people assume similarity with their own culture unless other stereotypes are present.</a:t>
            </a:r>
          </a:p>
          <a:p>
            <a:pPr algn="just">
              <a:buFont typeface="Wingdings" panose="05000000000000000000" pitchFamily="2" charset="2"/>
              <a:buChar char="v"/>
            </a:pPr>
            <a:r>
              <a:rPr lang="en-US" b="1" dirty="0" smtClean="0"/>
              <a:t> Ethnocentrism leads to the belief that “our way is the best way of doing things.” </a:t>
            </a:r>
            <a:endParaRPr lang="en-US" b="1" dirty="0"/>
          </a:p>
        </p:txBody>
      </p:sp>
    </p:spTree>
    <p:extLst>
      <p:ext uri="{BB962C8B-B14F-4D97-AF65-F5344CB8AC3E}">
        <p14:creationId xmlns:p14="http://schemas.microsoft.com/office/powerpoint/2010/main" val="1393434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4110" y="5070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50624"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1883" y="3223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9738"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9738" y="1752125"/>
            <a:ext cx="10515600" cy="457047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Ethnocentrism is an attitude found in almost any culture. Studies have found that people usually think of their country as disproportionately important in the world. In most countries, maps used in the classrooms usually illustrate that country as the center of the world. In Chinese writings, the character for China means the “center of the earth.” </a:t>
            </a:r>
          </a:p>
          <a:p>
            <a:pPr marL="0" indent="0" algn="just">
              <a:buFont typeface="Arial" panose="020B0604020202020204" pitchFamily="34" charset="0"/>
              <a:buNone/>
            </a:pPr>
            <a:r>
              <a:rPr lang="en-US" b="1" dirty="0" smtClean="0"/>
              <a:t>Ethnocentrism often leads to prejudiced behavior. Many people of industrialized countries equate lack of industrialization with lack of culture. Equally erroneous is the tendency to equate the materialism of industrial societies with spiritual corruption. </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0112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22744" y="762028"/>
            <a:ext cx="5746930"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Global Trends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81133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8176" y="3067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6770" y="509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Dramatic technological changes and political restructuring around the world have created new problems as well as opportunities.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Acceleration of the rate of change in recent years has made it difficult to predict global trends in motivation.</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a:t>
            </a:r>
            <a:r>
              <a:rPr lang="en-US" sz="3200" b="1" dirty="0" smtClean="0">
                <a:solidFill>
                  <a:srgbClr val="FF0000"/>
                </a:solidFill>
                <a:latin typeface="Times New Roman" panose="02020603050405020304" pitchFamily="18" charset="0"/>
                <a:cs typeface="Times New Roman" panose="02020603050405020304" pitchFamily="18" charset="0"/>
              </a:rPr>
              <a:t>Two major questions </a:t>
            </a:r>
            <a:r>
              <a:rPr lang="en-US" sz="3200" b="1" dirty="0" smtClean="0">
                <a:latin typeface="Times New Roman" panose="02020603050405020304" pitchFamily="18" charset="0"/>
                <a:cs typeface="Times New Roman" panose="02020603050405020304" pitchFamily="18" charset="0"/>
              </a:rPr>
              <a:t>have been raised regarding the changes in the management of motivation and human resources.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632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45306"/>
            <a:ext cx="10812720" cy="4907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78910" y="5455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First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20" y="139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38" y="3013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7138" y="487925"/>
            <a:ext cx="100871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451415"/>
            <a:ext cx="10515600" cy="472554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latin typeface="Times New Roman" panose="02020603050405020304" pitchFamily="18" charset="0"/>
                <a:cs typeface="Times New Roman" panose="02020603050405020304" pitchFamily="18" charset="0"/>
              </a:rPr>
              <a:t>First</a:t>
            </a:r>
            <a:r>
              <a:rPr lang="en-US" b="1" dirty="0" smtClean="0">
                <a:latin typeface="Times New Roman" panose="02020603050405020304" pitchFamily="18" charset="0"/>
                <a:cs typeface="Times New Roman" panose="02020603050405020304" pitchFamily="18" charset="0"/>
              </a:rPr>
              <a:t>, would the collapse of the Soviet system result in the integration of the socialist cultures into the Western cultures? Would this integration lead to more emphasis on social needs in Western organizations (i.e., make them more employee centered)? Some scholars of international management believe that this will happen.</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They argue that there will be more emphasis on relationships in Western companies and more attention paid to work and production in Eastern societies. So far, there is little evidence to support this contention.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6046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45710" y="899030"/>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Second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39552" y="4686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552" y="4987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80537" y="66041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92480" y="1658974"/>
            <a:ext cx="10637520" cy="45152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latin typeface="Times New Roman" panose="02020603050405020304" pitchFamily="18" charset="0"/>
                <a:cs typeface="Times New Roman" panose="02020603050405020304" pitchFamily="18" charset="0"/>
              </a:rPr>
              <a:t>Second</a:t>
            </a:r>
            <a:r>
              <a:rPr lang="en-US" sz="3000" b="1" dirty="0" smtClean="0">
                <a:latin typeface="Times New Roman" panose="02020603050405020304" pitchFamily="18" charset="0"/>
                <a:cs typeface="Times New Roman" panose="02020603050405020304" pitchFamily="18" charset="0"/>
              </a:rPr>
              <a:t>, will the expansion of global business, advancements in telecommunication technology, and widespread use of the Internet lead to more uniformity among cultures?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There are some signs of this development.</a:t>
            </a:r>
          </a:p>
          <a:p>
            <a:pPr algn="just">
              <a:buFont typeface="Wingdings" panose="05000000000000000000" pitchFamily="2" charset="2"/>
              <a:buChar char="v"/>
            </a:pPr>
            <a:r>
              <a:rPr lang="en-US" sz="3000" b="1" dirty="0" smtClean="0">
                <a:latin typeface="Times New Roman" panose="02020603050405020304" pitchFamily="18" charset="0"/>
                <a:cs typeface="Times New Roman" panose="02020603050405020304" pitchFamily="18" charset="0"/>
              </a:rPr>
              <a:t> The popularity of American culture overseas</a:t>
            </a:r>
          </a:p>
          <a:p>
            <a:pPr algn="just">
              <a:buFont typeface="Wingdings" panose="05000000000000000000" pitchFamily="2" charset="2"/>
              <a:buChar char="v"/>
            </a:pPr>
            <a:r>
              <a:rPr lang="en-US" sz="3000" b="1" dirty="0" smtClean="0">
                <a:latin typeface="Times New Roman" panose="02020603050405020304" pitchFamily="18" charset="0"/>
                <a:cs typeface="Times New Roman" panose="02020603050405020304" pitchFamily="18" charset="0"/>
              </a:rPr>
              <a:t> Americans’ rising interest in learning about other cultures are early indications of such a trend. </a:t>
            </a:r>
          </a:p>
          <a:p>
            <a:pPr marL="0" indent="0" algn="just">
              <a:buNone/>
            </a:pPr>
            <a:r>
              <a:rPr lang="en-US" sz="3000" b="1" dirty="0" smtClean="0">
                <a:latin typeface="Times New Roman" panose="02020603050405020304" pitchFamily="18" charset="0"/>
                <a:cs typeface="Times New Roman" panose="02020603050405020304" pitchFamily="18" charset="0"/>
              </a:rPr>
              <a:t>There are some indications to the contrary as well.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001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5</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850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TotalTime>
  <Words>3364</Words>
  <Application>Microsoft Office PowerPoint</Application>
  <PresentationFormat>Widescreen</PresentationFormat>
  <Paragraphs>288</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44</cp:revision>
  <dcterms:created xsi:type="dcterms:W3CDTF">2023-04-29T09:08:23Z</dcterms:created>
  <dcterms:modified xsi:type="dcterms:W3CDTF">2023-10-31T15:28:19Z</dcterms:modified>
</cp:coreProperties>
</file>