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4.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5.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1" r:id="rId7"/>
    <p:sldId id="313" r:id="rId8"/>
    <p:sldId id="276" r:id="rId9"/>
    <p:sldId id="256" r:id="rId10"/>
    <p:sldId id="541" r:id="rId11"/>
    <p:sldId id="497" r:id="rId12"/>
    <p:sldId id="501" r:id="rId13"/>
    <p:sldId id="503" r:id="rId14"/>
    <p:sldId id="506" r:id="rId15"/>
    <p:sldId id="507" r:id="rId16"/>
    <p:sldId id="510" r:id="rId17"/>
    <p:sldId id="512" r:id="rId18"/>
    <p:sldId id="514" r:id="rId19"/>
    <p:sldId id="516" r:id="rId20"/>
    <p:sldId id="518" r:id="rId21"/>
    <p:sldId id="520" r:id="rId22"/>
    <p:sldId id="521" r:id="rId23"/>
    <p:sldId id="523" r:id="rId24"/>
    <p:sldId id="525" r:id="rId25"/>
    <p:sldId id="529" r:id="rId26"/>
    <p:sldId id="543" r:id="rId27"/>
    <p:sldId id="531" r:id="rId28"/>
    <p:sldId id="533" r:id="rId29"/>
    <p:sldId id="535" r:id="rId30"/>
    <p:sldId id="537" r:id="rId31"/>
    <p:sldId id="539" r:id="rId32"/>
    <p:sldId id="545" r:id="rId33"/>
    <p:sldId id="547" r:id="rId34"/>
    <p:sldId id="549" r:id="rId35"/>
    <p:sldId id="551" r:id="rId36"/>
    <p:sldId id="553" r:id="rId37"/>
    <p:sldId id="555" r:id="rId38"/>
    <p:sldId id="557" r:id="rId39"/>
    <p:sldId id="559" r:id="rId40"/>
    <p:sldId id="561" r:id="rId41"/>
    <p:sldId id="563" r:id="rId42"/>
    <p:sldId id="565" r:id="rId43"/>
    <p:sldId id="567" r:id="rId44"/>
    <p:sldId id="569" r:id="rId45"/>
    <p:sldId id="571" r:id="rId46"/>
    <p:sldId id="573" r:id="rId47"/>
    <p:sldId id="575" r:id="rId48"/>
    <p:sldId id="577" r:id="rId49"/>
    <p:sldId id="57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541"/>
            <p14:sldId id="497"/>
            <p14:sldId id="501"/>
            <p14:sldId id="503"/>
            <p14:sldId id="506"/>
            <p14:sldId id="507"/>
            <p14:sldId id="510"/>
            <p14:sldId id="512"/>
            <p14:sldId id="514"/>
            <p14:sldId id="516"/>
            <p14:sldId id="518"/>
            <p14:sldId id="520"/>
            <p14:sldId id="521"/>
            <p14:sldId id="523"/>
            <p14:sldId id="525"/>
            <p14:sldId id="529"/>
            <p14:sldId id="543"/>
            <p14:sldId id="531"/>
            <p14:sldId id="533"/>
            <p14:sldId id="535"/>
            <p14:sldId id="537"/>
            <p14:sldId id="539"/>
            <p14:sldId id="545"/>
            <p14:sldId id="547"/>
            <p14:sldId id="549"/>
            <p14:sldId id="551"/>
            <p14:sldId id="553"/>
            <p14:sldId id="555"/>
            <p14:sldId id="557"/>
            <p14:sldId id="559"/>
            <p14:sldId id="561"/>
            <p14:sldId id="563"/>
            <p14:sldId id="565"/>
            <p14:sldId id="567"/>
            <p14:sldId id="569"/>
            <p14:sldId id="571"/>
            <p14:sldId id="573"/>
            <p14:sldId id="575"/>
            <p14:sldId id="577"/>
            <p14:sldId id="5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_rels/data8.xml.rels><?xml version="1.0" encoding="UTF-8" standalone="yes"?>
<Relationships xmlns="http://schemas.openxmlformats.org/package/2006/relationships"><Relationship Id="rId1" Type="http://schemas.openxmlformats.org/officeDocument/2006/relationships/image" Target="../media/image8.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57531CFF-49B9-49A6-90AA-B9439FCCFD10}">
      <dgm:prSet custT="1"/>
      <dgm:spPr/>
      <dgm:t>
        <a:bodyPr/>
        <a:lstStyle/>
        <a:p>
          <a:pPr rtl="1">
            <a:lnSpc>
              <a:spcPct val="150000"/>
            </a:lnSpc>
          </a:pPr>
          <a:r>
            <a:rPr lang="ar-EG" sz="2000" b="1" dirty="0">
              <a:latin typeface="Alexandria" pitchFamily="2" charset="-78"/>
              <a:cs typeface="Alexandria" pitchFamily="2" charset="-78"/>
            </a:rPr>
            <a:t>تهدف هذه المحاضرة إلى الوقوف على ماهية الأمن </a:t>
          </a:r>
          <a:r>
            <a:rPr lang="ar-EG" sz="2000" b="1" dirty="0" err="1">
              <a:latin typeface="Alexandria" pitchFamily="2" charset="-78"/>
              <a:cs typeface="Alexandria" pitchFamily="2" charset="-78"/>
            </a:rPr>
            <a:t>السيبراني</a:t>
          </a:r>
          <a:r>
            <a:rPr lang="ar-EG" sz="2000" b="1" dirty="0">
              <a:latin typeface="Alexandria" pitchFamily="2" charset="-78"/>
              <a:cs typeface="Alexandria" pitchFamily="2" charset="-78"/>
            </a:rPr>
            <a:t> من الناحية القانونية ، وعلاقته بالجريمة </a:t>
          </a:r>
          <a:r>
            <a:rPr lang="ar-EG" sz="2000" b="1" dirty="0" err="1">
              <a:latin typeface="Alexandria" pitchFamily="2" charset="-78"/>
              <a:cs typeface="Alexandria" pitchFamily="2" charset="-78"/>
            </a:rPr>
            <a:t>السيبرانية</a:t>
          </a:r>
          <a:r>
            <a:rPr lang="ar-EG" sz="2000" b="1" dirty="0">
              <a:latin typeface="Alexandria" pitchFamily="2" charset="-78"/>
              <a:cs typeface="Alexandria" pitchFamily="2" charset="-78"/>
            </a:rPr>
            <a:t> ؛ و الأهداف الاستراتيجية للأمن </a:t>
          </a:r>
          <a:r>
            <a:rPr lang="ar-EG" sz="2000" b="1" dirty="0" err="1">
              <a:latin typeface="Alexandria" pitchFamily="2" charset="-78"/>
              <a:cs typeface="Alexandria" pitchFamily="2" charset="-78"/>
            </a:rPr>
            <a:t>السيبراني</a:t>
          </a:r>
          <a:r>
            <a:rPr lang="ar-EG" sz="2000" b="1" dirty="0">
              <a:latin typeface="Alexandria" pitchFamily="2" charset="-78"/>
              <a:cs typeface="Alexandria" pitchFamily="2" charset="-78"/>
            </a:rPr>
            <a:t> . فضلاً عن تحديد سبل مجابهة الجريمة </a:t>
          </a:r>
          <a:r>
            <a:rPr lang="ar-EG" sz="2000" b="1" dirty="0" err="1">
              <a:latin typeface="Alexandria" pitchFamily="2" charset="-78"/>
              <a:cs typeface="Alexandria" pitchFamily="2" charset="-78"/>
            </a:rPr>
            <a:t>السيبرانية</a:t>
          </a:r>
          <a:r>
            <a:rPr lang="ar-EG" sz="2000" b="1" dirty="0">
              <a:latin typeface="Alexandria" pitchFamily="2" charset="-78"/>
              <a:cs typeface="Alexandria" pitchFamily="2" charset="-78"/>
            </a:rPr>
            <a:t> .</a:t>
          </a:r>
          <a:endParaRPr lang="en-US" sz="2000" dirty="0">
            <a:latin typeface="Alexandria" pitchFamily="2" charset="-78"/>
            <a:cs typeface="Alexandria" pitchFamily="2" charset="-78"/>
          </a:endParaRPr>
        </a:p>
      </dgm:t>
    </dgm:pt>
    <dgm:pt modelId="{F6700B95-7326-407C-B88E-8871755F49E4}" type="sibTrans" cxnId="{A3155C61-FF30-4BDC-99EA-DF77996A43A3}">
      <dgm:prSet/>
      <dgm:spPr/>
      <dgm:t>
        <a:bodyPr/>
        <a:lstStyle/>
        <a:p>
          <a:pPr rtl="1"/>
          <a:endParaRPr lang="ar-EG"/>
        </a:p>
      </dgm:t>
    </dgm:pt>
    <dgm:pt modelId="{084D6B30-A93A-42D1-A99E-E33FF0F0C0BF}" type="parTrans" cxnId="{A3155C61-FF30-4BDC-99EA-DF77996A43A3}">
      <dgm:prSet/>
      <dgm:spPr/>
      <dgm:t>
        <a:bodyPr/>
        <a:lstStyle/>
        <a:p>
          <a:pPr rtl="1"/>
          <a:endParaRPr lang="ar-EG"/>
        </a:p>
      </dgm:t>
    </dgm:pt>
    <dgm:pt modelId="{EE23EB31-054C-4CA6-91D3-20D5537DFDAB}" type="pres">
      <dgm:prSet presAssocID="{C0E71189-7A27-4A7E-9448-D6F77B12BE36}" presName="compositeShape" presStyleCnt="0">
        <dgm:presLayoutVars>
          <dgm:dir/>
          <dgm:resizeHandles/>
        </dgm:presLayoutVars>
      </dgm:prSet>
      <dgm:spPr/>
    </dgm:pt>
    <dgm:pt modelId="{59437185-0D80-4FA3-99BF-F1A9B9B30A5D}" type="pres">
      <dgm:prSet presAssocID="{C0E71189-7A27-4A7E-9448-D6F77B12BE36}" presName="pyramid" presStyleLbl="node1" presStyleIdx="0" presStyleCnt="1" custLinFactNeighborX="25557" custLinFactNeighborY="-3412"/>
      <dgm:spPr/>
    </dgm:pt>
    <dgm:pt modelId="{F00D5213-7437-4671-B570-C5ED2F95EB50}" type="pres">
      <dgm:prSet presAssocID="{C0E71189-7A27-4A7E-9448-D6F77B12BE36}" presName="theList" presStyleCnt="0"/>
      <dgm:spPr/>
    </dgm:pt>
    <dgm:pt modelId="{3E6CB658-3290-4848-92BC-8320D6B0264D}" type="pres">
      <dgm:prSet presAssocID="{57531CFF-49B9-49A6-90AA-B9439FCCFD10}" presName="aNode" presStyleLbl="fgAcc1" presStyleIdx="0" presStyleCnt="1" custScaleX="350626" custLinFactY="81517" custLinFactNeighborX="17202" custLinFactNeighborY="100000">
        <dgm:presLayoutVars>
          <dgm:bulletEnabled val="1"/>
        </dgm:presLayoutVars>
      </dgm:prSet>
      <dgm:spPr/>
    </dgm:pt>
    <dgm:pt modelId="{12DB4526-B7F6-43DD-BB7B-0DB1FDB1AA34}" type="pres">
      <dgm:prSet presAssocID="{57531CFF-49B9-49A6-90AA-B9439FCCFD10}" presName="aSpace" presStyleCnt="0"/>
      <dgm:spPr/>
    </dgm:pt>
  </dgm:ptLst>
  <dgm:cxnLst>
    <dgm:cxn modelId="{2894A437-2657-43A7-876C-3E7C78DDF92A}" type="presOf" srcId="{C0E71189-7A27-4A7E-9448-D6F77B12BE36}" destId="{EE23EB31-054C-4CA6-91D3-20D5537DFDAB}" srcOrd="0" destOrd="0" presId="urn:microsoft.com/office/officeart/2005/8/layout/pyramid2"/>
    <dgm:cxn modelId="{BAC1E238-7A0E-4039-85C3-39A42A3075CF}" type="presOf" srcId="{57531CFF-49B9-49A6-90AA-B9439FCCFD10}" destId="{3E6CB658-3290-4848-92BC-8320D6B0264D}" srcOrd="0" destOrd="0" presId="urn:microsoft.com/office/officeart/2005/8/layout/pyramid2"/>
    <dgm:cxn modelId="{A3155C61-FF30-4BDC-99EA-DF77996A43A3}" srcId="{C0E71189-7A27-4A7E-9448-D6F77B12BE36}" destId="{57531CFF-49B9-49A6-90AA-B9439FCCFD10}" srcOrd="0" destOrd="0" parTransId="{084D6B30-A93A-42D1-A99E-E33FF0F0C0BF}" sibTransId="{F6700B95-7326-407C-B88E-8871755F49E4}"/>
    <dgm:cxn modelId="{E96FA9BF-8217-4349-84B2-C87F5D110F45}" type="presParOf" srcId="{EE23EB31-054C-4CA6-91D3-20D5537DFDAB}" destId="{59437185-0D80-4FA3-99BF-F1A9B9B30A5D}" srcOrd="0" destOrd="0" presId="urn:microsoft.com/office/officeart/2005/8/layout/pyramid2"/>
    <dgm:cxn modelId="{76B82D22-945D-4A9D-942A-BC3ACF70226F}" type="presParOf" srcId="{EE23EB31-054C-4CA6-91D3-20D5537DFDAB}" destId="{F00D5213-7437-4671-B570-C5ED2F95EB50}" srcOrd="1" destOrd="0" presId="urn:microsoft.com/office/officeart/2005/8/layout/pyramid2"/>
    <dgm:cxn modelId="{BB162419-D073-43B6-92B3-767239605E7C}" type="presParOf" srcId="{F00D5213-7437-4671-B570-C5ED2F95EB50}" destId="{3E6CB658-3290-4848-92BC-8320D6B0264D}" srcOrd="0" destOrd="0" presId="urn:microsoft.com/office/officeart/2005/8/layout/pyramid2"/>
    <dgm:cxn modelId="{30DB644A-CE09-426F-9350-4F950EEDDDEC}" type="presParOf" srcId="{F00D5213-7437-4671-B570-C5ED2F95EB50}" destId="{12DB4526-B7F6-43DD-BB7B-0DB1FDB1AA34}" srcOrd="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3B3D229C-23C6-49A2-8590-090682035293}">
      <dgm:prSet custT="1"/>
      <dgm:spPr/>
      <dgm:t>
        <a:bodyPr/>
        <a:lstStyle/>
        <a:p>
          <a:pPr rtl="1"/>
          <a:r>
            <a:rPr lang="ar-EG" sz="2000" b="1" dirty="0">
              <a:latin typeface="Alexandria" pitchFamily="2" charset="-78"/>
              <a:cs typeface="Alexandria" pitchFamily="2" charset="-78"/>
            </a:rPr>
            <a:t>تعريف الأمن السيبراني </a:t>
          </a:r>
          <a:endParaRPr lang="en-US" sz="2000" dirty="0">
            <a:latin typeface="Alexandria" pitchFamily="2" charset="-78"/>
            <a:cs typeface="Alexandria" pitchFamily="2" charset="-78"/>
          </a:endParaRPr>
        </a:p>
      </dgm:t>
    </dgm:pt>
    <dgm:pt modelId="{B48748BA-700B-458D-A88E-D37E3189C372}" type="parTrans" cxnId="{D510F3C7-9246-432C-9927-428FF487A3B9}">
      <dgm:prSet/>
      <dgm:spPr/>
      <dgm:t>
        <a:bodyPr/>
        <a:lstStyle/>
        <a:p>
          <a:pPr rtl="1"/>
          <a:endParaRPr lang="ar-EG"/>
        </a:p>
      </dgm:t>
    </dgm:pt>
    <dgm:pt modelId="{95B7696E-4533-4804-994F-05F16A3587DC}" type="sibTrans" cxnId="{D510F3C7-9246-432C-9927-428FF487A3B9}">
      <dgm:prSet/>
      <dgm:spPr/>
      <dgm:t>
        <a:bodyPr/>
        <a:lstStyle/>
        <a:p>
          <a:pPr rtl="1"/>
          <a:endParaRPr lang="ar-EG"/>
        </a:p>
      </dgm:t>
    </dgm:pt>
    <dgm:pt modelId="{D435911B-D4E4-48A6-B9CB-EDB1267429C0}">
      <dgm:prSet/>
      <dgm:spPr/>
      <dgm:t>
        <a:bodyPr/>
        <a:lstStyle/>
        <a:p>
          <a:pPr rtl="1"/>
          <a:r>
            <a:rPr lang="ar-EG" b="1" dirty="0">
              <a:latin typeface="Alexandria" pitchFamily="2" charset="-78"/>
              <a:cs typeface="Alexandria" pitchFamily="2" charset="-78"/>
            </a:rPr>
            <a:t>المصطلحات المرتبطة بالأمن </a:t>
          </a:r>
          <a:r>
            <a:rPr lang="ar-EG" b="1" dirty="0" err="1">
              <a:latin typeface="Alexandria" pitchFamily="2" charset="-78"/>
              <a:cs typeface="Alexandria" pitchFamily="2" charset="-78"/>
            </a:rPr>
            <a:t>السيبراني</a:t>
          </a:r>
          <a:r>
            <a:rPr lang="ar-EG" b="1" dirty="0">
              <a:latin typeface="Alexandria" pitchFamily="2" charset="-78"/>
              <a:cs typeface="Alexandria" pitchFamily="2" charset="-78"/>
            </a:rPr>
            <a:t> </a:t>
          </a:r>
          <a:endParaRPr lang="en-US" dirty="0">
            <a:latin typeface="Alexandria" pitchFamily="2" charset="-78"/>
            <a:cs typeface="Alexandria" pitchFamily="2" charset="-78"/>
          </a:endParaRPr>
        </a:p>
      </dgm:t>
    </dgm:pt>
    <dgm:pt modelId="{60692E75-23D5-449C-AA24-D1725E74EAD2}" type="sibTrans" cxnId="{2FBD3555-7CF7-431F-9E2F-78A4548D0E3E}">
      <dgm:prSet/>
      <dgm:spPr/>
      <dgm:t>
        <a:bodyPr/>
        <a:lstStyle/>
        <a:p>
          <a:pPr rtl="1"/>
          <a:endParaRPr lang="ar-EG"/>
        </a:p>
      </dgm:t>
    </dgm:pt>
    <dgm:pt modelId="{67277BCA-D7B9-4B61-9BE3-B7FBB6E336A1}" type="parTrans" cxnId="{2FBD3555-7CF7-431F-9E2F-78A4548D0E3E}">
      <dgm:prSet/>
      <dgm:spPr/>
      <dgm:t>
        <a:bodyPr/>
        <a:lstStyle/>
        <a:p>
          <a:pPr rtl="1"/>
          <a:endParaRPr lang="ar-EG"/>
        </a:p>
      </dgm:t>
    </dgm:pt>
    <dgm:pt modelId="{54D30630-080F-43F1-83CF-60A99EA4122B}">
      <dgm:prSet custT="1"/>
      <dgm:spPr/>
      <dgm:t>
        <a:bodyPr/>
        <a:lstStyle/>
        <a:p>
          <a:pPr rtl="1"/>
          <a:r>
            <a:rPr lang="ar-EG" sz="2000" b="1" dirty="0">
              <a:latin typeface="Alexandria" pitchFamily="2" charset="-78"/>
              <a:cs typeface="Alexandria" pitchFamily="2" charset="-78"/>
            </a:rPr>
            <a:t>الأمن السيبراني و الجريمة السيبرانية</a:t>
          </a:r>
          <a:endParaRPr lang="en-US" sz="2000" dirty="0">
            <a:latin typeface="Alexandria" pitchFamily="2" charset="-78"/>
            <a:cs typeface="Alexandria" pitchFamily="2" charset="-78"/>
          </a:endParaRPr>
        </a:p>
      </dgm:t>
    </dgm:pt>
    <dgm:pt modelId="{21D00857-9C3A-4ED4-9C77-EE129F6358EA}" type="sibTrans" cxnId="{6AC54136-E968-4EA5-8D74-3B1461621357}">
      <dgm:prSet/>
      <dgm:spPr/>
      <dgm:t>
        <a:bodyPr/>
        <a:lstStyle/>
        <a:p>
          <a:pPr rtl="1"/>
          <a:endParaRPr lang="ar-EG"/>
        </a:p>
      </dgm:t>
    </dgm:pt>
    <dgm:pt modelId="{97698A08-C040-46AC-B76F-748AE6BE2FBC}" type="parTrans" cxnId="{6AC54136-E968-4EA5-8D74-3B1461621357}">
      <dgm:prSet/>
      <dgm:spPr/>
      <dgm:t>
        <a:bodyPr/>
        <a:lstStyle/>
        <a:p>
          <a:pPr rtl="1"/>
          <a:endParaRPr lang="ar-EG"/>
        </a:p>
      </dgm:t>
    </dgm:pt>
    <dgm:pt modelId="{9447DB0A-1663-416C-8120-126A067C5288}">
      <dgm:prSet/>
      <dgm:spPr/>
      <dgm:t>
        <a:bodyPr/>
        <a:lstStyle/>
        <a:p>
          <a:pPr rtl="1"/>
          <a:r>
            <a:rPr lang="ar-EG" b="1" dirty="0">
              <a:latin typeface="Alexandria" pitchFamily="2" charset="-78"/>
              <a:cs typeface="Alexandria" pitchFamily="2" charset="-78"/>
            </a:rPr>
            <a:t>خصائص الأمن </a:t>
          </a:r>
          <a:r>
            <a:rPr lang="ar-EG" b="1" dirty="0" err="1">
              <a:latin typeface="Alexandria" pitchFamily="2" charset="-78"/>
              <a:cs typeface="Alexandria" pitchFamily="2" charset="-78"/>
            </a:rPr>
            <a:t>السيبراني</a:t>
          </a:r>
          <a:endParaRPr lang="en-US" dirty="0">
            <a:latin typeface="Alexandria" pitchFamily="2" charset="-78"/>
            <a:cs typeface="Alexandria" pitchFamily="2" charset="-78"/>
          </a:endParaRPr>
        </a:p>
      </dgm:t>
    </dgm:pt>
    <dgm:pt modelId="{9705C6F2-F8AE-49AC-BF0B-CA80799C21DD}" type="parTrans" cxnId="{B690BC2B-8EB4-4BA4-AF65-4B06737938CF}">
      <dgm:prSet/>
      <dgm:spPr/>
      <dgm:t>
        <a:bodyPr/>
        <a:lstStyle/>
        <a:p>
          <a:pPr rtl="1"/>
          <a:endParaRPr lang="ar-EG"/>
        </a:p>
      </dgm:t>
    </dgm:pt>
    <dgm:pt modelId="{04A607D6-C572-48FC-BB68-D45D35AF9ED6}" type="sibTrans" cxnId="{B690BC2B-8EB4-4BA4-AF65-4B06737938CF}">
      <dgm:prSet/>
      <dgm:spPr/>
      <dgm:t>
        <a:bodyPr/>
        <a:lstStyle/>
        <a:p>
          <a:pPr rtl="1"/>
          <a:endParaRPr lang="ar-EG"/>
        </a:p>
      </dgm:t>
    </dgm:pt>
    <dgm:pt modelId="{C8B56DD2-8520-4BF2-9985-4BF690B141E0}" type="pres">
      <dgm:prSet presAssocID="{87FF5013-66BD-4652-AB65-382D09FB8FD2}" presName="linearFlow" presStyleCnt="0">
        <dgm:presLayoutVars>
          <dgm:dir/>
          <dgm:resizeHandles val="exact"/>
        </dgm:presLayoutVars>
      </dgm:prSet>
      <dgm:spPr/>
    </dgm:pt>
    <dgm:pt modelId="{A6E0C468-43C8-420E-A158-DEBCF5394EAC}" type="pres">
      <dgm:prSet presAssocID="{3B3D229C-23C6-49A2-8590-090682035293}" presName="composite" presStyleCnt="0"/>
      <dgm:spPr/>
    </dgm:pt>
    <dgm:pt modelId="{457E8496-1B21-431A-AF36-9053FEEC35B7}" type="pres">
      <dgm:prSet presAssocID="{3B3D229C-23C6-49A2-8590-090682035293}" presName="imgShp" presStyleLbl="fgImgPlace1" presStyleIdx="0" presStyleCnt="4" custLinFactY="-22328" custLinFactNeighborX="-98602" custLinFactNeighborY="-100000"/>
      <dgm:spPr/>
    </dgm:pt>
    <dgm:pt modelId="{C2E86277-D71B-4C1A-B223-5F7859CD543B}" type="pres">
      <dgm:prSet presAssocID="{3B3D229C-23C6-49A2-8590-090682035293}" presName="txShp" presStyleLbl="node1" presStyleIdx="0" presStyleCnt="4" custLinFactNeighborX="-12064" custLinFactNeighborY="-12349">
        <dgm:presLayoutVars>
          <dgm:bulletEnabled val="1"/>
        </dgm:presLayoutVars>
      </dgm:prSet>
      <dgm:spPr/>
    </dgm:pt>
    <dgm:pt modelId="{150D530A-0C6A-41A6-9FF0-11DB39BFF6B1}" type="pres">
      <dgm:prSet presAssocID="{95B7696E-4533-4804-994F-05F16A3587DC}" presName="spacing" presStyleCnt="0"/>
      <dgm:spPr/>
    </dgm:pt>
    <dgm:pt modelId="{3CDEEA98-EA7A-4EB5-8BA0-E66355AE459D}" type="pres">
      <dgm:prSet presAssocID="{9447DB0A-1663-416C-8120-126A067C5288}" presName="composite" presStyleCnt="0"/>
      <dgm:spPr/>
    </dgm:pt>
    <dgm:pt modelId="{3341EED0-3CEF-44FC-A8D1-6DA784E63829}" type="pres">
      <dgm:prSet presAssocID="{9447DB0A-1663-416C-8120-126A067C5288}" presName="imgShp" presStyleLbl="fgImgPlace1" presStyleIdx="1" presStyleCnt="4" custLinFactNeighborX="-86285" custLinFactNeighborY="96685"/>
      <dgm:spPr/>
    </dgm:pt>
    <dgm:pt modelId="{267E082C-2D52-49C9-895C-85BAB51CFBA9}" type="pres">
      <dgm:prSet presAssocID="{9447DB0A-1663-416C-8120-126A067C5288}" presName="txShp" presStyleLbl="node1" presStyleIdx="1" presStyleCnt="4" custLinFactNeighborX="-12064" custLinFactNeighborY="-19054">
        <dgm:presLayoutVars>
          <dgm:bulletEnabled val="1"/>
        </dgm:presLayoutVars>
      </dgm:prSet>
      <dgm:spPr/>
    </dgm:pt>
    <dgm:pt modelId="{22FB839C-FBBF-4966-A481-A46C83612292}" type="pres">
      <dgm:prSet presAssocID="{04A607D6-C572-48FC-BB68-D45D35AF9ED6}" presName="spacing" presStyleCnt="0"/>
      <dgm:spPr/>
    </dgm:pt>
    <dgm:pt modelId="{3B5C91A0-6743-4591-B32B-D4DBC41510BC}" type="pres">
      <dgm:prSet presAssocID="{D435911B-D4E4-48A6-B9CB-EDB1267429C0}" presName="composite" presStyleCnt="0"/>
      <dgm:spPr/>
    </dgm:pt>
    <dgm:pt modelId="{7582C280-391A-42EE-8875-0F657C1F5A61}" type="pres">
      <dgm:prSet presAssocID="{D435911B-D4E4-48A6-B9CB-EDB1267429C0}" presName="imgShp" presStyleLbl="fgImgPlace1" presStyleIdx="2" presStyleCnt="4" custLinFactY="-66746" custLinFactNeighborX="-97595" custLinFactNeighborY="-100000"/>
      <dgm:spPr/>
    </dgm:pt>
    <dgm:pt modelId="{46D5020F-A3AC-43E2-8425-3D9145E3EE87}" type="pres">
      <dgm:prSet presAssocID="{D435911B-D4E4-48A6-B9CB-EDB1267429C0}" presName="txShp" presStyleLbl="node1" presStyleIdx="2" presStyleCnt="4" custLinFactNeighborX="-10518" custLinFactNeighborY="-39956">
        <dgm:presLayoutVars>
          <dgm:bulletEnabled val="1"/>
        </dgm:presLayoutVars>
      </dgm:prSet>
      <dgm:spPr/>
    </dgm:pt>
    <dgm:pt modelId="{44616D6F-82CB-439D-95C7-93E19FED46DE}" type="pres">
      <dgm:prSet presAssocID="{60692E75-23D5-449C-AA24-D1725E74EAD2}" presName="spacing" presStyleCnt="0"/>
      <dgm:spPr/>
    </dgm:pt>
    <dgm:pt modelId="{D8C006E6-A31F-4B4F-AE51-3CB984D2B72B}" type="pres">
      <dgm:prSet presAssocID="{54D30630-080F-43F1-83CF-60A99EA4122B}" presName="composite" presStyleCnt="0"/>
      <dgm:spPr/>
    </dgm:pt>
    <dgm:pt modelId="{3A4D1705-4055-426D-9D91-C2381ACAF2B1}" type="pres">
      <dgm:prSet presAssocID="{54D30630-080F-43F1-83CF-60A99EA4122B}" presName="imgShp" presStyleLbl="fgImgPlace1" presStyleIdx="3" presStyleCnt="4" custLinFactX="-2326" custLinFactNeighborX="-100000" custLinFactNeighborY="-44623"/>
      <dgm:spPr/>
    </dgm:pt>
    <dgm:pt modelId="{9A699C34-F83F-49F0-808A-F76BBED21219}" type="pres">
      <dgm:prSet presAssocID="{54D30630-080F-43F1-83CF-60A99EA4122B}" presName="txShp" presStyleLbl="node1" presStyleIdx="3" presStyleCnt="4" custLinFactNeighborX="-10672" custLinFactNeighborY="-61084">
        <dgm:presLayoutVars>
          <dgm:bulletEnabled val="1"/>
        </dgm:presLayoutVars>
      </dgm:prSet>
      <dgm:spPr/>
    </dgm:pt>
  </dgm:ptLst>
  <dgm:cxnLst>
    <dgm:cxn modelId="{B690BC2B-8EB4-4BA4-AF65-4B06737938CF}" srcId="{87FF5013-66BD-4652-AB65-382D09FB8FD2}" destId="{9447DB0A-1663-416C-8120-126A067C5288}" srcOrd="1" destOrd="0" parTransId="{9705C6F2-F8AE-49AC-BF0B-CA80799C21DD}" sibTransId="{04A607D6-C572-48FC-BB68-D45D35AF9ED6}"/>
    <dgm:cxn modelId="{6AC54136-E968-4EA5-8D74-3B1461621357}" srcId="{87FF5013-66BD-4652-AB65-382D09FB8FD2}" destId="{54D30630-080F-43F1-83CF-60A99EA4122B}" srcOrd="3" destOrd="0" parTransId="{97698A08-C040-46AC-B76F-748AE6BE2FBC}" sibTransId="{21D00857-9C3A-4ED4-9C77-EE129F6358EA}"/>
    <dgm:cxn modelId="{75EEA46D-F62A-4F92-8CDA-37AB3060A1AA}" type="presOf" srcId="{D435911B-D4E4-48A6-B9CB-EDB1267429C0}" destId="{46D5020F-A3AC-43E2-8425-3D9145E3EE87}" srcOrd="0" destOrd="0" presId="urn:microsoft.com/office/officeart/2005/8/layout/vList3"/>
    <dgm:cxn modelId="{2FBD3555-7CF7-431F-9E2F-78A4548D0E3E}" srcId="{87FF5013-66BD-4652-AB65-382D09FB8FD2}" destId="{D435911B-D4E4-48A6-B9CB-EDB1267429C0}" srcOrd="2" destOrd="0" parTransId="{67277BCA-D7B9-4B61-9BE3-B7FBB6E336A1}" sibTransId="{60692E75-23D5-449C-AA24-D1725E74EAD2}"/>
    <dgm:cxn modelId="{D5ABE385-9513-4DB7-9188-157AC417D377}" type="presOf" srcId="{9447DB0A-1663-416C-8120-126A067C5288}" destId="{267E082C-2D52-49C9-895C-85BAB51CFBA9}" srcOrd="0" destOrd="0" presId="urn:microsoft.com/office/officeart/2005/8/layout/vList3"/>
    <dgm:cxn modelId="{A2FC4F8A-8B38-4F7C-B7B6-7989FC0F4860}" type="presOf" srcId="{54D30630-080F-43F1-83CF-60A99EA4122B}" destId="{9A699C34-F83F-49F0-808A-F76BBED21219}" srcOrd="0" destOrd="0" presId="urn:microsoft.com/office/officeart/2005/8/layout/vList3"/>
    <dgm:cxn modelId="{E670888A-9B96-42EA-80A4-55C9AAC457C5}" type="presOf" srcId="{3B3D229C-23C6-49A2-8590-090682035293}" destId="{C2E86277-D71B-4C1A-B223-5F7859CD543B}" srcOrd="0" destOrd="0" presId="urn:microsoft.com/office/officeart/2005/8/layout/vList3"/>
    <dgm:cxn modelId="{D510F3C7-9246-432C-9927-428FF487A3B9}" srcId="{87FF5013-66BD-4652-AB65-382D09FB8FD2}" destId="{3B3D229C-23C6-49A2-8590-090682035293}" srcOrd="0" destOrd="0" parTransId="{B48748BA-700B-458D-A88E-D37E3189C372}" sibTransId="{95B7696E-4533-4804-994F-05F16A3587DC}"/>
    <dgm:cxn modelId="{DC70EEE2-CC9E-496A-B498-2236B0CDFE65}" type="presOf" srcId="{87FF5013-66BD-4652-AB65-382D09FB8FD2}" destId="{C8B56DD2-8520-4BF2-9985-4BF690B141E0}" srcOrd="0" destOrd="0" presId="urn:microsoft.com/office/officeart/2005/8/layout/vList3"/>
    <dgm:cxn modelId="{B20C981B-4BD8-4882-947C-BAD47774D1D5}" type="presParOf" srcId="{C8B56DD2-8520-4BF2-9985-4BF690B141E0}" destId="{A6E0C468-43C8-420E-A158-DEBCF5394EAC}" srcOrd="0" destOrd="0" presId="urn:microsoft.com/office/officeart/2005/8/layout/vList3"/>
    <dgm:cxn modelId="{6A99DB60-990C-4E0F-9B4A-C22CE69BCE1C}" type="presParOf" srcId="{A6E0C468-43C8-420E-A158-DEBCF5394EAC}" destId="{457E8496-1B21-431A-AF36-9053FEEC35B7}" srcOrd="0" destOrd="0" presId="urn:microsoft.com/office/officeart/2005/8/layout/vList3"/>
    <dgm:cxn modelId="{61E254E5-3FF7-4C3B-BEC2-90DA8296B6FC}" type="presParOf" srcId="{A6E0C468-43C8-420E-A158-DEBCF5394EAC}" destId="{C2E86277-D71B-4C1A-B223-5F7859CD543B}" srcOrd="1" destOrd="0" presId="urn:microsoft.com/office/officeart/2005/8/layout/vList3"/>
    <dgm:cxn modelId="{894773B7-8EE7-45C4-8573-22832A807A51}" type="presParOf" srcId="{C8B56DD2-8520-4BF2-9985-4BF690B141E0}" destId="{150D530A-0C6A-41A6-9FF0-11DB39BFF6B1}" srcOrd="1" destOrd="0" presId="urn:microsoft.com/office/officeart/2005/8/layout/vList3"/>
    <dgm:cxn modelId="{367AF29C-6F85-4C5C-8210-35FE67457DCE}" type="presParOf" srcId="{C8B56DD2-8520-4BF2-9985-4BF690B141E0}" destId="{3CDEEA98-EA7A-4EB5-8BA0-E66355AE459D}" srcOrd="2" destOrd="0" presId="urn:microsoft.com/office/officeart/2005/8/layout/vList3"/>
    <dgm:cxn modelId="{1818431C-A8F5-4FAD-AD35-D087B5C536ED}" type="presParOf" srcId="{3CDEEA98-EA7A-4EB5-8BA0-E66355AE459D}" destId="{3341EED0-3CEF-44FC-A8D1-6DA784E63829}" srcOrd="0" destOrd="0" presId="urn:microsoft.com/office/officeart/2005/8/layout/vList3"/>
    <dgm:cxn modelId="{B3664DB3-CE80-43CB-A724-8880E27A62A8}" type="presParOf" srcId="{3CDEEA98-EA7A-4EB5-8BA0-E66355AE459D}" destId="{267E082C-2D52-49C9-895C-85BAB51CFBA9}" srcOrd="1" destOrd="0" presId="urn:microsoft.com/office/officeart/2005/8/layout/vList3"/>
    <dgm:cxn modelId="{CC9F5806-35C5-4449-8930-5F1B0E91BBF5}" type="presParOf" srcId="{C8B56DD2-8520-4BF2-9985-4BF690B141E0}" destId="{22FB839C-FBBF-4966-A481-A46C83612292}" srcOrd="3" destOrd="0" presId="urn:microsoft.com/office/officeart/2005/8/layout/vList3"/>
    <dgm:cxn modelId="{9E87D04E-7FA6-42D4-A405-5479DDEA28FF}" type="presParOf" srcId="{C8B56DD2-8520-4BF2-9985-4BF690B141E0}" destId="{3B5C91A0-6743-4591-B32B-D4DBC41510BC}" srcOrd="4" destOrd="0" presId="urn:microsoft.com/office/officeart/2005/8/layout/vList3"/>
    <dgm:cxn modelId="{266034C8-CA50-4E9A-8BD0-7F9C131E4C8B}" type="presParOf" srcId="{3B5C91A0-6743-4591-B32B-D4DBC41510BC}" destId="{7582C280-391A-42EE-8875-0F657C1F5A61}" srcOrd="0" destOrd="0" presId="urn:microsoft.com/office/officeart/2005/8/layout/vList3"/>
    <dgm:cxn modelId="{57FA5052-B9F3-41E2-B68D-95A8AADA16A8}" type="presParOf" srcId="{3B5C91A0-6743-4591-B32B-D4DBC41510BC}" destId="{46D5020F-A3AC-43E2-8425-3D9145E3EE87}" srcOrd="1" destOrd="0" presId="urn:microsoft.com/office/officeart/2005/8/layout/vList3"/>
    <dgm:cxn modelId="{8774BDB1-6756-443A-A04C-39A222C55729}" type="presParOf" srcId="{C8B56DD2-8520-4BF2-9985-4BF690B141E0}" destId="{44616D6F-82CB-439D-95C7-93E19FED46DE}" srcOrd="5" destOrd="0" presId="urn:microsoft.com/office/officeart/2005/8/layout/vList3"/>
    <dgm:cxn modelId="{B5D1A57F-7638-4111-AE6B-668886CA6187}" type="presParOf" srcId="{C8B56DD2-8520-4BF2-9985-4BF690B141E0}" destId="{D8C006E6-A31F-4B4F-AE51-3CB984D2B72B}" srcOrd="6" destOrd="0" presId="urn:microsoft.com/office/officeart/2005/8/layout/vList3"/>
    <dgm:cxn modelId="{C08BEF04-717E-46DC-B09D-FE5A7BAA0602}" type="presParOf" srcId="{D8C006E6-A31F-4B4F-AE51-3CB984D2B72B}" destId="{3A4D1705-4055-426D-9D91-C2381ACAF2B1}" srcOrd="0" destOrd="0" presId="urn:microsoft.com/office/officeart/2005/8/layout/vList3"/>
    <dgm:cxn modelId="{88AE9AEC-815C-4850-9608-AC182F7A0B55}" type="presParOf" srcId="{D8C006E6-A31F-4B4F-AE51-3CB984D2B72B}" destId="{9A699C34-F83F-49F0-808A-F76BBED21219}"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E15105F-7D64-4F69-83D5-59DEF101887B}">
      <dgm:prSet custT="1"/>
      <dgm:spPr/>
      <dgm:t>
        <a:bodyPr/>
        <a:lstStyle/>
        <a:p>
          <a:pPr rtl="1">
            <a:lnSpc>
              <a:spcPct val="150000"/>
            </a:lnSpc>
          </a:pPr>
          <a:r>
            <a:rPr lang="ar-EG" sz="2000" b="1" dirty="0">
              <a:latin typeface="Alexandria" pitchFamily="2" charset="-78"/>
              <a:cs typeface="Alexandria" pitchFamily="2" charset="-78"/>
            </a:rPr>
            <a:t>تعريف الجريمة السيبرانية</a:t>
          </a:r>
          <a:endParaRPr lang="en-US" sz="2000" dirty="0">
            <a:latin typeface="Alexandria" pitchFamily="2" charset="-78"/>
            <a:cs typeface="Alexandria" pitchFamily="2" charset="-78"/>
          </a:endParaRPr>
        </a:p>
      </dgm:t>
    </dgm:pt>
    <dgm:pt modelId="{65F9AC4B-3FA5-44A3-910A-86B59B10553A}" type="parTrans" cxnId="{6688F650-7DC2-4F4F-B6FF-60BE7C25775F}">
      <dgm:prSet/>
      <dgm:spPr/>
      <dgm:t>
        <a:bodyPr/>
        <a:lstStyle/>
        <a:p>
          <a:endParaRPr lang="en-US"/>
        </a:p>
      </dgm:t>
    </dgm:pt>
    <dgm:pt modelId="{E3C23628-FEBE-4FB2-80C7-DF6C8E532C13}" type="sibTrans" cxnId="{6688F650-7DC2-4F4F-B6FF-60BE7C25775F}">
      <dgm:prSet/>
      <dgm:spPr/>
      <dgm:t>
        <a:bodyPr/>
        <a:lstStyle/>
        <a:p>
          <a:endParaRPr lang="en-US"/>
        </a:p>
      </dgm:t>
    </dgm:pt>
    <dgm:pt modelId="{50076BE9-966D-44A6-B874-DBD0781F6895}">
      <dgm:prSet custT="1"/>
      <dgm:spPr/>
      <dgm:t>
        <a:bodyPr/>
        <a:lstStyle/>
        <a:p>
          <a:pPr rtl="1">
            <a:lnSpc>
              <a:spcPct val="150000"/>
            </a:lnSpc>
          </a:pPr>
          <a:r>
            <a:rPr lang="ar-EG" sz="2000" b="1" dirty="0">
              <a:latin typeface="Alexandria" pitchFamily="2" charset="-78"/>
              <a:cs typeface="Alexandria" pitchFamily="2" charset="-78"/>
            </a:rPr>
            <a:t>خصائص الجريمة </a:t>
          </a:r>
          <a:r>
            <a:rPr lang="ar-EG" sz="2000" b="1" dirty="0" err="1">
              <a:latin typeface="Alexandria" pitchFamily="2" charset="-78"/>
              <a:cs typeface="Alexandria" pitchFamily="2" charset="-78"/>
            </a:rPr>
            <a:t>السيبرانية</a:t>
          </a:r>
          <a:endParaRPr lang="en-US" sz="2000" dirty="0">
            <a:latin typeface="Alexandria" pitchFamily="2" charset="-78"/>
            <a:cs typeface="Alexandria" pitchFamily="2" charset="-78"/>
          </a:endParaRPr>
        </a:p>
      </dgm:t>
    </dgm:pt>
    <dgm:pt modelId="{58A828D1-B2FA-4784-96D7-0B922B2AD74D}" type="parTrans" cxnId="{3D39BAF3-638E-4D5D-9DEC-8F3E9C7E0759}">
      <dgm:prSet/>
      <dgm:spPr/>
      <dgm:t>
        <a:bodyPr/>
        <a:lstStyle/>
        <a:p>
          <a:pPr rtl="1"/>
          <a:endParaRPr lang="ar-EG"/>
        </a:p>
      </dgm:t>
    </dgm:pt>
    <dgm:pt modelId="{F85B9F7D-E0C4-4B11-AD86-A79DCDC0A5A2}" type="sibTrans" cxnId="{3D39BAF3-638E-4D5D-9DEC-8F3E9C7E0759}">
      <dgm:prSet/>
      <dgm:spPr/>
      <dgm:t>
        <a:bodyPr/>
        <a:lstStyle/>
        <a:p>
          <a:pPr rtl="1"/>
          <a:endParaRPr lang="ar-EG"/>
        </a:p>
      </dgm:t>
    </dgm:pt>
    <dgm:pt modelId="{C8B56DD2-8520-4BF2-9985-4BF690B141E0}" type="pres">
      <dgm:prSet presAssocID="{87FF5013-66BD-4652-AB65-382D09FB8FD2}" presName="linearFlow" presStyleCnt="0">
        <dgm:presLayoutVars>
          <dgm:dir/>
          <dgm:resizeHandles val="exact"/>
        </dgm:presLayoutVars>
      </dgm:prSet>
      <dgm:spPr/>
    </dgm:pt>
    <dgm:pt modelId="{0F3CEC14-3844-41A0-872C-45A5FB994EA7}" type="pres">
      <dgm:prSet presAssocID="{FE15105F-7D64-4F69-83D5-59DEF101887B}" presName="composite" presStyleCnt="0"/>
      <dgm:spPr/>
    </dgm:pt>
    <dgm:pt modelId="{B4D02041-DB36-47A2-9A96-C759D81A5012}" type="pres">
      <dgm:prSet presAssocID="{FE15105F-7D64-4F69-83D5-59DEF101887B}" presName="imgShp" presStyleLbl="fgImgPlace1" presStyleIdx="0" presStyleCnt="2" custLinFactNeighborX="-18515" custLinFactNeighborY="12605"/>
      <dgm:spPr/>
    </dgm:pt>
    <dgm:pt modelId="{29BBE494-8C88-4746-929B-BAF145417AA5}" type="pres">
      <dgm:prSet presAssocID="{FE15105F-7D64-4F69-83D5-59DEF101887B}" presName="txShp" presStyleLbl="node1" presStyleIdx="0" presStyleCnt="2" custLinFactNeighborX="3003" custLinFactNeighborY="3249">
        <dgm:presLayoutVars>
          <dgm:bulletEnabled val="1"/>
        </dgm:presLayoutVars>
      </dgm:prSet>
      <dgm:spPr/>
    </dgm:pt>
    <dgm:pt modelId="{0907E925-828A-4A42-B829-FAC4B19B19EE}" type="pres">
      <dgm:prSet presAssocID="{E3C23628-FEBE-4FB2-80C7-DF6C8E532C13}" presName="spacing" presStyleCnt="0"/>
      <dgm:spPr/>
    </dgm:pt>
    <dgm:pt modelId="{71CE7F58-5229-4CCD-8B92-5A4A87EAAC55}" type="pres">
      <dgm:prSet presAssocID="{50076BE9-966D-44A6-B874-DBD0781F6895}" presName="composite" presStyleCnt="0"/>
      <dgm:spPr/>
    </dgm:pt>
    <dgm:pt modelId="{330BDA0A-28BD-41AE-99EE-98109B24B9E3}" type="pres">
      <dgm:prSet presAssocID="{50076BE9-966D-44A6-B874-DBD0781F6895}" presName="imgShp" presStyleLbl="fgImgPlace1" presStyleIdx="1" presStyleCnt="2"/>
      <dgm:spPr/>
    </dgm:pt>
    <dgm:pt modelId="{C5BEC01C-E7A8-4D40-AE72-B50113910F06}" type="pres">
      <dgm:prSet presAssocID="{50076BE9-966D-44A6-B874-DBD0781F6895}" presName="txShp" presStyleLbl="node1" presStyleIdx="1" presStyleCnt="2">
        <dgm:presLayoutVars>
          <dgm:bulletEnabled val="1"/>
        </dgm:presLayoutVars>
      </dgm:prSet>
      <dgm:spPr/>
    </dgm:pt>
  </dgm:ptLst>
  <dgm:cxnLst>
    <dgm:cxn modelId="{3823781E-9A35-4512-B268-ED1F72ED9C16}" type="presOf" srcId="{FE15105F-7D64-4F69-83D5-59DEF101887B}" destId="{29BBE494-8C88-4746-929B-BAF145417AA5}" srcOrd="0" destOrd="0" presId="urn:microsoft.com/office/officeart/2005/8/layout/vList3"/>
    <dgm:cxn modelId="{BE471463-5636-4518-97F5-B178C1B5A228}" type="presOf" srcId="{50076BE9-966D-44A6-B874-DBD0781F6895}" destId="{C5BEC01C-E7A8-4D40-AE72-B50113910F06}" srcOrd="0" destOrd="0" presId="urn:microsoft.com/office/officeart/2005/8/layout/vList3"/>
    <dgm:cxn modelId="{6688F650-7DC2-4F4F-B6FF-60BE7C25775F}" srcId="{87FF5013-66BD-4652-AB65-382D09FB8FD2}" destId="{FE15105F-7D64-4F69-83D5-59DEF101887B}" srcOrd="0" destOrd="0" parTransId="{65F9AC4B-3FA5-44A3-910A-86B59B10553A}" sibTransId="{E3C23628-FEBE-4FB2-80C7-DF6C8E532C13}"/>
    <dgm:cxn modelId="{DA060776-B75F-49E9-9FCC-82EB7DD868CB}" type="presOf" srcId="{87FF5013-66BD-4652-AB65-382D09FB8FD2}" destId="{C8B56DD2-8520-4BF2-9985-4BF690B141E0}" srcOrd="0" destOrd="0" presId="urn:microsoft.com/office/officeart/2005/8/layout/vList3"/>
    <dgm:cxn modelId="{3D39BAF3-638E-4D5D-9DEC-8F3E9C7E0759}" srcId="{87FF5013-66BD-4652-AB65-382D09FB8FD2}" destId="{50076BE9-966D-44A6-B874-DBD0781F6895}" srcOrd="1" destOrd="0" parTransId="{58A828D1-B2FA-4784-96D7-0B922B2AD74D}" sibTransId="{F85B9F7D-E0C4-4B11-AD86-A79DCDC0A5A2}"/>
    <dgm:cxn modelId="{D11B3C9C-A609-44F6-BE50-144D534B0C99}" type="presParOf" srcId="{C8B56DD2-8520-4BF2-9985-4BF690B141E0}" destId="{0F3CEC14-3844-41A0-872C-45A5FB994EA7}" srcOrd="0" destOrd="0" presId="urn:microsoft.com/office/officeart/2005/8/layout/vList3"/>
    <dgm:cxn modelId="{AFB4ED12-A59E-475D-9C9D-B056DBECF0B5}" type="presParOf" srcId="{0F3CEC14-3844-41A0-872C-45A5FB994EA7}" destId="{B4D02041-DB36-47A2-9A96-C759D81A5012}" srcOrd="0" destOrd="0" presId="urn:microsoft.com/office/officeart/2005/8/layout/vList3"/>
    <dgm:cxn modelId="{992A630F-025D-47ED-AF4F-22B553D420D4}" type="presParOf" srcId="{0F3CEC14-3844-41A0-872C-45A5FB994EA7}" destId="{29BBE494-8C88-4746-929B-BAF145417AA5}" srcOrd="1" destOrd="0" presId="urn:microsoft.com/office/officeart/2005/8/layout/vList3"/>
    <dgm:cxn modelId="{F07B9490-8B0B-4C97-B65C-FCFB2480DA66}" type="presParOf" srcId="{C8B56DD2-8520-4BF2-9985-4BF690B141E0}" destId="{0907E925-828A-4A42-B829-FAC4B19B19EE}" srcOrd="1" destOrd="0" presId="urn:microsoft.com/office/officeart/2005/8/layout/vList3"/>
    <dgm:cxn modelId="{9FD75CDD-CFBA-4D90-AEB3-9C7CCB3D641F}" type="presParOf" srcId="{C8B56DD2-8520-4BF2-9985-4BF690B141E0}" destId="{71CE7F58-5229-4CCD-8B92-5A4A87EAAC55}" srcOrd="2" destOrd="0" presId="urn:microsoft.com/office/officeart/2005/8/layout/vList3"/>
    <dgm:cxn modelId="{4AEAB574-DBF0-4886-B813-39059CD4C8E1}" type="presParOf" srcId="{71CE7F58-5229-4CCD-8B92-5A4A87EAAC55}" destId="{330BDA0A-28BD-41AE-99EE-98109B24B9E3}" srcOrd="0" destOrd="0" presId="urn:microsoft.com/office/officeart/2005/8/layout/vList3"/>
    <dgm:cxn modelId="{B132C101-1675-4F83-8064-38F8E555AA2F}" type="presParOf" srcId="{71CE7F58-5229-4CCD-8B92-5A4A87EAAC55}" destId="{C5BEC01C-E7A8-4D40-AE72-B50113910F06}"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E15105F-7D64-4F69-83D5-59DEF101887B}">
      <dgm:prSet custT="1"/>
      <dgm:spPr/>
      <dgm:t>
        <a:bodyPr/>
        <a:lstStyle/>
        <a:p>
          <a:pPr rtl="1">
            <a:lnSpc>
              <a:spcPct val="150000"/>
            </a:lnSpc>
          </a:pPr>
          <a:r>
            <a:rPr lang="ar-EG" sz="2000" b="1" dirty="0">
              <a:latin typeface="Alexandria" pitchFamily="2" charset="-78"/>
              <a:cs typeface="Alexandria" pitchFamily="2" charset="-78"/>
            </a:rPr>
            <a:t>أفعال ضد سرية و نزاهة وتوافر البيانات أو النظم الحاسوبية </a:t>
          </a:r>
          <a:endParaRPr lang="en-US" sz="2000" dirty="0">
            <a:latin typeface="Alexandria" pitchFamily="2" charset="-78"/>
            <a:cs typeface="Alexandria" pitchFamily="2" charset="-78"/>
          </a:endParaRPr>
        </a:p>
      </dgm:t>
    </dgm:pt>
    <dgm:pt modelId="{65F9AC4B-3FA5-44A3-910A-86B59B10553A}" type="parTrans" cxnId="{6688F650-7DC2-4F4F-B6FF-60BE7C25775F}">
      <dgm:prSet/>
      <dgm:spPr/>
      <dgm:t>
        <a:bodyPr/>
        <a:lstStyle/>
        <a:p>
          <a:endParaRPr lang="en-US"/>
        </a:p>
      </dgm:t>
    </dgm:pt>
    <dgm:pt modelId="{E3C23628-FEBE-4FB2-80C7-DF6C8E532C13}" type="sibTrans" cxnId="{6688F650-7DC2-4F4F-B6FF-60BE7C25775F}">
      <dgm:prSet/>
      <dgm:spPr/>
      <dgm:t>
        <a:bodyPr/>
        <a:lstStyle/>
        <a:p>
          <a:endParaRPr lang="en-US"/>
        </a:p>
      </dgm:t>
    </dgm:pt>
    <dgm:pt modelId="{E0AF0981-164C-407A-897F-E04A76B19E8F}">
      <dgm:prSet custT="1"/>
      <dgm:spPr/>
      <dgm:t>
        <a:bodyPr/>
        <a:lstStyle/>
        <a:p>
          <a:pPr rtl="1"/>
          <a:r>
            <a:rPr lang="ar-EG" sz="2000" b="1" dirty="0">
              <a:latin typeface="Alexandria" pitchFamily="2" charset="-78"/>
              <a:cs typeface="Alexandria" pitchFamily="2" charset="-78"/>
            </a:rPr>
            <a:t>أفعال متعلقة بالحاسوب تهدف إلى كسب شخصي أو مالي أو إضرار </a:t>
          </a:r>
          <a:endParaRPr lang="en-US" sz="2000" dirty="0">
            <a:latin typeface="Alexandria" pitchFamily="2" charset="-78"/>
            <a:cs typeface="Alexandria" pitchFamily="2" charset="-78"/>
          </a:endParaRPr>
        </a:p>
      </dgm:t>
    </dgm:pt>
    <dgm:pt modelId="{35896664-0A39-49C3-9AAB-C6348E2CF34F}" type="parTrans" cxnId="{2ABC0384-3C0D-43B5-A754-C17662DFA6BC}">
      <dgm:prSet/>
      <dgm:spPr/>
      <dgm:t>
        <a:bodyPr/>
        <a:lstStyle/>
        <a:p>
          <a:endParaRPr lang="en-US"/>
        </a:p>
      </dgm:t>
    </dgm:pt>
    <dgm:pt modelId="{51D7BD82-A781-4378-8B3A-5F918949B4C1}" type="sibTrans" cxnId="{2ABC0384-3C0D-43B5-A754-C17662DFA6BC}">
      <dgm:prSet/>
      <dgm:spPr/>
      <dgm:t>
        <a:bodyPr/>
        <a:lstStyle/>
        <a:p>
          <a:endParaRPr lang="en-US"/>
        </a:p>
      </dgm:t>
    </dgm:pt>
    <dgm:pt modelId="{E3089761-D83E-497E-9762-9748A44649D6}">
      <dgm:prSet custT="1"/>
      <dgm:spPr/>
      <dgm:t>
        <a:bodyPr/>
        <a:lstStyle/>
        <a:p>
          <a:pPr rtl="1"/>
          <a:r>
            <a:rPr lang="ar-EG" sz="2000" b="1" dirty="0">
              <a:latin typeface="Alexandria" pitchFamily="2" charset="-78"/>
              <a:cs typeface="Alexandria" pitchFamily="2" charset="-78"/>
            </a:rPr>
            <a:t>أفعال</a:t>
          </a:r>
          <a:r>
            <a:rPr lang="ar-EG" sz="2000" b="1" baseline="0" dirty="0">
              <a:latin typeface="Alexandria" pitchFamily="2" charset="-78"/>
              <a:cs typeface="Alexandria" pitchFamily="2" charset="-78"/>
            </a:rPr>
            <a:t> متعلقة بمحتوى الحاسب </a:t>
          </a:r>
          <a:endParaRPr lang="en-US" sz="2000" b="1" dirty="0">
            <a:latin typeface="Alexandria" pitchFamily="2" charset="-78"/>
            <a:cs typeface="Alexandria" pitchFamily="2" charset="-78"/>
          </a:endParaRPr>
        </a:p>
      </dgm:t>
    </dgm:pt>
    <dgm:pt modelId="{ED619496-7E01-4429-A745-2730C06C1D54}" type="parTrans" cxnId="{132A922B-B090-4474-BFC0-069CF543A2B0}">
      <dgm:prSet/>
      <dgm:spPr/>
      <dgm:t>
        <a:bodyPr/>
        <a:lstStyle/>
        <a:p>
          <a:endParaRPr lang="en-US"/>
        </a:p>
      </dgm:t>
    </dgm:pt>
    <dgm:pt modelId="{B660A3EA-8A5E-4BE1-A95F-D24F2CBE6CFE}" type="sibTrans" cxnId="{132A922B-B090-4474-BFC0-069CF543A2B0}">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0F3CEC14-3844-41A0-872C-45A5FB994EA7}" type="pres">
      <dgm:prSet presAssocID="{FE15105F-7D64-4F69-83D5-59DEF101887B}" presName="composite" presStyleCnt="0"/>
      <dgm:spPr/>
    </dgm:pt>
    <dgm:pt modelId="{B4D02041-DB36-47A2-9A96-C759D81A5012}" type="pres">
      <dgm:prSet presAssocID="{FE15105F-7D64-4F69-83D5-59DEF101887B}" presName="imgShp" presStyleLbl="fgImgPlace1" presStyleIdx="0" presStyleCnt="3"/>
      <dgm:spPr/>
    </dgm:pt>
    <dgm:pt modelId="{29BBE494-8C88-4746-929B-BAF145417AA5}" type="pres">
      <dgm:prSet presAssocID="{FE15105F-7D64-4F69-83D5-59DEF101887B}" presName="txShp" presStyleLbl="node1" presStyleIdx="0" presStyleCnt="3" custLinFactNeighborX="202" custLinFactNeighborY="2905">
        <dgm:presLayoutVars>
          <dgm:bulletEnabled val="1"/>
        </dgm:presLayoutVars>
      </dgm:prSet>
      <dgm:spPr/>
    </dgm:pt>
    <dgm:pt modelId="{0907E925-828A-4A42-B829-FAC4B19B19EE}" type="pres">
      <dgm:prSet presAssocID="{E3C23628-FEBE-4FB2-80C7-DF6C8E532C13}" presName="spacing" presStyleCnt="0"/>
      <dgm:spPr/>
    </dgm:pt>
    <dgm:pt modelId="{A4FD4CE4-D462-4920-AC17-D4B2F033C0CB}" type="pres">
      <dgm:prSet presAssocID="{E0AF0981-164C-407A-897F-E04A76B19E8F}" presName="composite" presStyleCnt="0"/>
      <dgm:spPr/>
    </dgm:pt>
    <dgm:pt modelId="{003ED17B-2C24-4FA2-9321-765D357C2020}" type="pres">
      <dgm:prSet presAssocID="{E0AF0981-164C-407A-897F-E04A76B19E8F}" presName="imgShp" presStyleLbl="fgImgPlace1" presStyleIdx="1" presStyleCnt="3"/>
      <dgm:spPr/>
    </dgm:pt>
    <dgm:pt modelId="{E344E2C5-B345-4457-9E71-24E5FD645DF8}" type="pres">
      <dgm:prSet presAssocID="{E0AF0981-164C-407A-897F-E04A76B19E8F}" presName="txShp" presStyleLbl="node1" presStyleIdx="1" presStyleCnt="3">
        <dgm:presLayoutVars>
          <dgm:bulletEnabled val="1"/>
        </dgm:presLayoutVars>
      </dgm:prSet>
      <dgm:spPr/>
    </dgm:pt>
    <dgm:pt modelId="{3582CAFD-BAEE-4F3B-89B5-DDB93B527AC6}" type="pres">
      <dgm:prSet presAssocID="{51D7BD82-A781-4378-8B3A-5F918949B4C1}" presName="spacing" presStyleCnt="0"/>
      <dgm:spPr/>
    </dgm:pt>
    <dgm:pt modelId="{F1254D4D-AF40-46E5-9758-384D0B152E8B}" type="pres">
      <dgm:prSet presAssocID="{E3089761-D83E-497E-9762-9748A44649D6}" presName="composite" presStyleCnt="0"/>
      <dgm:spPr/>
    </dgm:pt>
    <dgm:pt modelId="{A43A5E66-747A-41E9-9FE7-9FBB8212DE84}" type="pres">
      <dgm:prSet presAssocID="{E3089761-D83E-497E-9762-9748A44649D6}" presName="imgShp" presStyleLbl="fgImgPlace1" presStyleIdx="2" presStyleCnt="3"/>
      <dgm:spPr/>
    </dgm:pt>
    <dgm:pt modelId="{5A21F983-9FB0-4E9B-8EC5-A0C0528E5EDC}" type="pres">
      <dgm:prSet presAssocID="{E3089761-D83E-497E-9762-9748A44649D6}" presName="txShp" presStyleLbl="node1" presStyleIdx="2" presStyleCnt="3" custLinFactNeighborX="202" custLinFactNeighborY="2905">
        <dgm:presLayoutVars>
          <dgm:bulletEnabled val="1"/>
        </dgm:presLayoutVars>
      </dgm:prSet>
      <dgm:spPr/>
    </dgm:pt>
  </dgm:ptLst>
  <dgm:cxnLst>
    <dgm:cxn modelId="{518AD906-3572-48F6-BFA8-50D709645AC6}" type="presOf" srcId="{87FF5013-66BD-4652-AB65-382D09FB8FD2}" destId="{C8B56DD2-8520-4BF2-9985-4BF690B141E0}" srcOrd="0" destOrd="0" presId="urn:microsoft.com/office/officeart/2005/8/layout/vList3"/>
    <dgm:cxn modelId="{132A922B-B090-4474-BFC0-069CF543A2B0}" srcId="{87FF5013-66BD-4652-AB65-382D09FB8FD2}" destId="{E3089761-D83E-497E-9762-9748A44649D6}" srcOrd="2" destOrd="0" parTransId="{ED619496-7E01-4429-A745-2730C06C1D54}" sibTransId="{B660A3EA-8A5E-4BE1-A95F-D24F2CBE6CFE}"/>
    <dgm:cxn modelId="{6688F650-7DC2-4F4F-B6FF-60BE7C25775F}" srcId="{87FF5013-66BD-4652-AB65-382D09FB8FD2}" destId="{FE15105F-7D64-4F69-83D5-59DEF101887B}" srcOrd="0" destOrd="0" parTransId="{65F9AC4B-3FA5-44A3-910A-86B59B10553A}" sibTransId="{E3C23628-FEBE-4FB2-80C7-DF6C8E532C13}"/>
    <dgm:cxn modelId="{830F4E83-A8A5-4808-958F-447227A5452A}" type="presOf" srcId="{FE15105F-7D64-4F69-83D5-59DEF101887B}" destId="{29BBE494-8C88-4746-929B-BAF145417AA5}" srcOrd="0" destOrd="0" presId="urn:microsoft.com/office/officeart/2005/8/layout/vList3"/>
    <dgm:cxn modelId="{2ABC0384-3C0D-43B5-A754-C17662DFA6BC}" srcId="{87FF5013-66BD-4652-AB65-382D09FB8FD2}" destId="{E0AF0981-164C-407A-897F-E04A76B19E8F}" srcOrd="1" destOrd="0" parTransId="{35896664-0A39-49C3-9AAB-C6348E2CF34F}" sibTransId="{51D7BD82-A781-4378-8B3A-5F918949B4C1}"/>
    <dgm:cxn modelId="{4BDAAFAF-532A-46AF-B5DF-8A2D08ED1CCC}" type="presOf" srcId="{E3089761-D83E-497E-9762-9748A44649D6}" destId="{5A21F983-9FB0-4E9B-8EC5-A0C0528E5EDC}" srcOrd="0" destOrd="0" presId="urn:microsoft.com/office/officeart/2005/8/layout/vList3"/>
    <dgm:cxn modelId="{AD556ED8-92DD-4F7C-9D3C-639797FA7063}" type="presOf" srcId="{E0AF0981-164C-407A-897F-E04A76B19E8F}" destId="{E344E2C5-B345-4457-9E71-24E5FD645DF8}" srcOrd="0" destOrd="0" presId="urn:microsoft.com/office/officeart/2005/8/layout/vList3"/>
    <dgm:cxn modelId="{A409A11E-5DA9-4FC0-B826-D02FDCB7D3D1}" type="presParOf" srcId="{C8B56DD2-8520-4BF2-9985-4BF690B141E0}" destId="{0F3CEC14-3844-41A0-872C-45A5FB994EA7}" srcOrd="0" destOrd="0" presId="urn:microsoft.com/office/officeart/2005/8/layout/vList3"/>
    <dgm:cxn modelId="{DDE2353E-6A63-4867-A6A9-F4E6706E3C16}" type="presParOf" srcId="{0F3CEC14-3844-41A0-872C-45A5FB994EA7}" destId="{B4D02041-DB36-47A2-9A96-C759D81A5012}" srcOrd="0" destOrd="0" presId="urn:microsoft.com/office/officeart/2005/8/layout/vList3"/>
    <dgm:cxn modelId="{5F545CF1-BE31-4982-AD78-F01FC978D4D7}" type="presParOf" srcId="{0F3CEC14-3844-41A0-872C-45A5FB994EA7}" destId="{29BBE494-8C88-4746-929B-BAF145417AA5}" srcOrd="1" destOrd="0" presId="urn:microsoft.com/office/officeart/2005/8/layout/vList3"/>
    <dgm:cxn modelId="{24147F4F-9A1F-4E34-BEC8-1A61A201F58B}" type="presParOf" srcId="{C8B56DD2-8520-4BF2-9985-4BF690B141E0}" destId="{0907E925-828A-4A42-B829-FAC4B19B19EE}" srcOrd="1" destOrd="0" presId="urn:microsoft.com/office/officeart/2005/8/layout/vList3"/>
    <dgm:cxn modelId="{221B308A-AD67-45BD-BB6D-27B17C8A00D2}" type="presParOf" srcId="{C8B56DD2-8520-4BF2-9985-4BF690B141E0}" destId="{A4FD4CE4-D462-4920-AC17-D4B2F033C0CB}" srcOrd="2" destOrd="0" presId="urn:microsoft.com/office/officeart/2005/8/layout/vList3"/>
    <dgm:cxn modelId="{550B1C16-7C86-4B06-AB3C-EEA5E32151D1}" type="presParOf" srcId="{A4FD4CE4-D462-4920-AC17-D4B2F033C0CB}" destId="{003ED17B-2C24-4FA2-9321-765D357C2020}" srcOrd="0" destOrd="0" presId="urn:microsoft.com/office/officeart/2005/8/layout/vList3"/>
    <dgm:cxn modelId="{9DCBEC6A-247A-4F3D-95BE-D60701120317}" type="presParOf" srcId="{A4FD4CE4-D462-4920-AC17-D4B2F033C0CB}" destId="{E344E2C5-B345-4457-9E71-24E5FD645DF8}" srcOrd="1" destOrd="0" presId="urn:microsoft.com/office/officeart/2005/8/layout/vList3"/>
    <dgm:cxn modelId="{E3F334C6-EB3A-44BD-AF56-64713A944DA4}" type="presParOf" srcId="{C8B56DD2-8520-4BF2-9985-4BF690B141E0}" destId="{3582CAFD-BAEE-4F3B-89B5-DDB93B527AC6}" srcOrd="3" destOrd="0" presId="urn:microsoft.com/office/officeart/2005/8/layout/vList3"/>
    <dgm:cxn modelId="{9DA6C8B9-00B3-4281-9790-B7B0956AF53F}" type="presParOf" srcId="{C8B56DD2-8520-4BF2-9985-4BF690B141E0}" destId="{F1254D4D-AF40-46E5-9758-384D0B152E8B}" srcOrd="4" destOrd="0" presId="urn:microsoft.com/office/officeart/2005/8/layout/vList3"/>
    <dgm:cxn modelId="{95D69356-2BC3-47BE-B680-300BD6B523A5}" type="presParOf" srcId="{F1254D4D-AF40-46E5-9758-384D0B152E8B}" destId="{A43A5E66-747A-41E9-9FE7-9FBB8212DE84}" srcOrd="0" destOrd="0" presId="urn:microsoft.com/office/officeart/2005/8/layout/vList3"/>
    <dgm:cxn modelId="{95F88C7C-D3F6-4E19-99D4-80ED22F95B2C}" type="presParOf" srcId="{F1254D4D-AF40-46E5-9758-384D0B152E8B}" destId="{5A21F983-9FB0-4E9B-8EC5-A0C0528E5EDC}"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lnSpc>
              <a:spcPct val="150000"/>
            </a:lnSpc>
          </a:pPr>
          <a:r>
            <a:rPr lang="ar-EG" sz="1600" b="1" dirty="0">
              <a:latin typeface="Alexandria" pitchFamily="2" charset="-78"/>
              <a:cs typeface="Alexandria" pitchFamily="2" charset="-78"/>
            </a:rPr>
            <a:t>النفاذ غير المشروع إلى نظام حاسوبي .</a:t>
          </a:r>
          <a:endParaRPr lang="en-US" sz="1600" b="1" dirty="0">
            <a:latin typeface="Alexandria" pitchFamily="2" charset="-78"/>
            <a:cs typeface="Alexandria" pitchFamily="2" charset="-78"/>
          </a:endParaRPr>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lnSpc>
              <a:spcPct val="150000"/>
            </a:lnSpc>
          </a:pPr>
          <a:r>
            <a:rPr lang="ar-EG" sz="1600" b="1" dirty="0">
              <a:latin typeface="Alexandria" pitchFamily="2" charset="-78"/>
              <a:cs typeface="Alexandria" pitchFamily="2" charset="-78"/>
            </a:rPr>
            <a:t>النفاذ إلى أو الاعتراض أو الحصول غير المشروع على بيانات حاسوبية .</a:t>
          </a:r>
          <a:endParaRPr lang="en-US" sz="1600" b="1" dirty="0">
            <a:latin typeface="Alexandria" pitchFamily="2" charset="-78"/>
            <a:cs typeface="Alexandria" pitchFamily="2" charset="-78"/>
          </a:endParaRPr>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lnSpc>
              <a:spcPct val="150000"/>
            </a:lnSpc>
          </a:pPr>
          <a:r>
            <a:rPr lang="ar-EG" sz="1600" b="1" dirty="0">
              <a:latin typeface="Alexandria" pitchFamily="2" charset="-78"/>
              <a:cs typeface="Alexandria" pitchFamily="2" charset="-78"/>
            </a:rPr>
            <a:t>التدخل غير المشروع مع نظام أو بيانات حاسوبية </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977A417D-CFE1-4CC0-B6DA-C4080700434B}">
      <dgm:prSet custT="1"/>
      <dgm:spPr/>
      <dgm:t>
        <a:bodyPr/>
        <a:lstStyle/>
        <a:p>
          <a:pPr rtl="1">
            <a:lnSpc>
              <a:spcPct val="150000"/>
            </a:lnSpc>
          </a:pPr>
          <a:r>
            <a:rPr lang="ar-EG" sz="1600" b="1" dirty="0">
              <a:latin typeface="Alexandria" pitchFamily="2" charset="-78"/>
              <a:cs typeface="Alexandria" pitchFamily="2" charset="-78"/>
            </a:rPr>
            <a:t>انتاج أو توزيع أو حيازة أدوات لإساءة استعمال الحاسب .</a:t>
          </a:r>
          <a:endParaRPr lang="en-US" sz="1600" b="1" dirty="0">
            <a:latin typeface="Alexandria" pitchFamily="2" charset="-78"/>
            <a:cs typeface="Alexandria" pitchFamily="2" charset="-78"/>
          </a:endParaRPr>
        </a:p>
      </dgm:t>
    </dgm:pt>
    <dgm:pt modelId="{BAD293A7-B92B-4C89-AB94-FD8C5963D401}" type="parTrans" cxnId="{C7513889-4B63-479A-BFB2-C7D913877DC6}">
      <dgm:prSet/>
      <dgm:spPr/>
      <dgm:t>
        <a:bodyPr/>
        <a:lstStyle/>
        <a:p>
          <a:endParaRPr lang="en-US"/>
        </a:p>
      </dgm:t>
    </dgm:pt>
    <dgm:pt modelId="{F3F0E587-EA3A-4C58-8951-CA2FE76FB4AE}" type="sibTrans" cxnId="{C7513889-4B63-479A-BFB2-C7D913877DC6}">
      <dgm:prSet/>
      <dgm:spPr/>
      <dgm:t>
        <a:bodyPr/>
        <a:lstStyle/>
        <a:p>
          <a:endParaRPr lang="en-US"/>
        </a:p>
      </dgm:t>
    </dgm:pt>
    <dgm:pt modelId="{7FD27AAF-DAFC-4E70-91DC-133C3E7CA4B9}">
      <dgm:prSet custT="1"/>
      <dgm:spPr/>
      <dgm:t>
        <a:bodyPr/>
        <a:lstStyle/>
        <a:p>
          <a:pPr rtl="1">
            <a:lnSpc>
              <a:spcPct val="150000"/>
            </a:lnSpc>
          </a:pPr>
          <a:r>
            <a:rPr lang="ar-EG" sz="1600" b="1" dirty="0">
              <a:latin typeface="Alexandria" pitchFamily="2" charset="-78"/>
              <a:cs typeface="Alexandria" pitchFamily="2" charset="-78"/>
            </a:rPr>
            <a:t>انتهاك تدابير حماية الخصوصية أو البيانات .</a:t>
          </a:r>
          <a:endParaRPr lang="en-US" sz="1600" b="1" dirty="0">
            <a:latin typeface="Alexandria" pitchFamily="2" charset="-78"/>
            <a:cs typeface="Alexandria" pitchFamily="2" charset="-78"/>
          </a:endParaRPr>
        </a:p>
      </dgm:t>
    </dgm:pt>
    <dgm:pt modelId="{9333C547-3CCE-4E2C-A4E7-4068BAFCD64C}" type="parTrans" cxnId="{B8522578-C7FA-4F59-9C03-B82C879E23C5}">
      <dgm:prSet/>
      <dgm:spPr/>
      <dgm:t>
        <a:bodyPr/>
        <a:lstStyle/>
        <a:p>
          <a:endParaRPr lang="en-US"/>
        </a:p>
      </dgm:t>
    </dgm:pt>
    <dgm:pt modelId="{AB5ECE1E-D9F8-44D0-8959-37508158BB61}" type="sibTrans" cxnId="{B8522578-C7FA-4F59-9C03-B82C879E23C5}">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5">
        <dgm:presLayoutVars>
          <dgm:bulletEnabled val="1"/>
        </dgm:presLayoutVars>
      </dgm:prSet>
      <dgm:spPr/>
    </dgm:pt>
    <dgm:pt modelId="{525B6BC5-F18A-405D-9D36-DEE5C4583B2B}" type="pres">
      <dgm:prSet presAssocID="{A592375A-5223-4625-8680-E5A67D33172F}" presName="rect2" presStyleLbl="fgImgPlace1" presStyleIdx="0" presStyleCnt="5"/>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5" custScaleY="122747">
        <dgm:presLayoutVars>
          <dgm:bulletEnabled val="1"/>
        </dgm:presLayoutVars>
      </dgm:prSet>
      <dgm:spPr/>
    </dgm:pt>
    <dgm:pt modelId="{0C89528A-A0D8-4123-BA89-410ACC7EB7B7}" type="pres">
      <dgm:prSet presAssocID="{6508287F-B312-4443-8C11-5749A7C71513}" presName="rect2" presStyleLbl="fgImgPlace1" presStyleIdx="1" presStyleCnt="5"/>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5">
        <dgm:presLayoutVars>
          <dgm:bulletEnabled val="1"/>
        </dgm:presLayoutVars>
      </dgm:prSet>
      <dgm:spPr/>
    </dgm:pt>
    <dgm:pt modelId="{3925BE1E-57F6-4DD9-8ADB-432A27299D43}" type="pres">
      <dgm:prSet presAssocID="{8E53D04A-A57E-4462-B00A-015C2E4BAA6B}" presName="rect2" presStyleLbl="fgImgPlace1" presStyleIdx="2" presStyleCnt="5"/>
      <dgm:spPr/>
    </dgm:pt>
    <dgm:pt modelId="{7B03EEBE-394D-4EC5-B1CE-69A76AA30C25}" type="pres">
      <dgm:prSet presAssocID="{FAC183B0-A587-4EA0-99AE-1048AC1FEDE5}" presName="sibTrans" presStyleCnt="0"/>
      <dgm:spPr/>
    </dgm:pt>
    <dgm:pt modelId="{2FE6E045-2FB6-429E-8434-D7FAADEF1A0B}" type="pres">
      <dgm:prSet presAssocID="{977A417D-CFE1-4CC0-B6DA-C4080700434B}" presName="composite" presStyleCnt="0"/>
      <dgm:spPr/>
    </dgm:pt>
    <dgm:pt modelId="{61BA0721-F0C8-4674-8D5A-82EE667A49A7}" type="pres">
      <dgm:prSet presAssocID="{977A417D-CFE1-4CC0-B6DA-C4080700434B}" presName="rect1" presStyleLbl="trAlignAcc1" presStyleIdx="3" presStyleCnt="5" custScaleY="154851">
        <dgm:presLayoutVars>
          <dgm:bulletEnabled val="1"/>
        </dgm:presLayoutVars>
      </dgm:prSet>
      <dgm:spPr/>
    </dgm:pt>
    <dgm:pt modelId="{03D09C50-871A-47BC-BE2E-C6F5BDB64828}" type="pres">
      <dgm:prSet presAssocID="{977A417D-CFE1-4CC0-B6DA-C4080700434B}" presName="rect2" presStyleLbl="fgImgPlace1" presStyleIdx="3" presStyleCnt="5"/>
      <dgm:spPr/>
    </dgm:pt>
    <dgm:pt modelId="{E8D1A4E8-2784-4AC7-BE6B-CF64C4DA483E}" type="pres">
      <dgm:prSet presAssocID="{F3F0E587-EA3A-4C58-8951-CA2FE76FB4AE}" presName="sibTrans" presStyleCnt="0"/>
      <dgm:spPr/>
    </dgm:pt>
    <dgm:pt modelId="{A57080F7-2A2D-4B76-801F-DA909BCE879F}" type="pres">
      <dgm:prSet presAssocID="{7FD27AAF-DAFC-4E70-91DC-133C3E7CA4B9}" presName="composite" presStyleCnt="0"/>
      <dgm:spPr/>
    </dgm:pt>
    <dgm:pt modelId="{7B8519A9-678A-480E-A892-9B9AD94E7909}" type="pres">
      <dgm:prSet presAssocID="{7FD27AAF-DAFC-4E70-91DC-133C3E7CA4B9}" presName="rect1" presStyleLbl="trAlignAcc1" presStyleIdx="4" presStyleCnt="5" custLinFactNeighborX="-351" custLinFactNeighborY="-1036">
        <dgm:presLayoutVars>
          <dgm:bulletEnabled val="1"/>
        </dgm:presLayoutVars>
      </dgm:prSet>
      <dgm:spPr/>
    </dgm:pt>
    <dgm:pt modelId="{326367E5-7754-4BFE-89B0-6D9D5A7E6FE8}" type="pres">
      <dgm:prSet presAssocID="{7FD27AAF-DAFC-4E70-91DC-133C3E7CA4B9}" presName="rect2" presStyleLbl="fgImgPlace1" presStyleIdx="4" presStyleCnt="5"/>
      <dgm:spPr/>
    </dgm:pt>
  </dgm:ptLst>
  <dgm:cxnLst>
    <dgm:cxn modelId="{6A7C000F-7694-452E-837D-B043CAA3C5CE}" type="presOf" srcId="{7FD27AAF-DAFC-4E70-91DC-133C3E7CA4B9}" destId="{7B8519A9-678A-480E-A892-9B9AD94E7909}" srcOrd="0" destOrd="0" presId="urn:microsoft.com/office/officeart/2008/layout/PictureStrips"/>
    <dgm:cxn modelId="{29521D3A-9942-4BD4-A643-E466B64160E7}" type="presOf" srcId="{6508287F-B312-4443-8C11-5749A7C71513}" destId="{660648D1-02C0-499A-A168-A021F170D353}" srcOrd="0" destOrd="0" presId="urn:microsoft.com/office/officeart/2008/layout/PictureStrips"/>
    <dgm:cxn modelId="{B8522578-C7FA-4F59-9C03-B82C879E23C5}" srcId="{466DCBD7-41C8-494F-92DC-1B822D918B6E}" destId="{7FD27AAF-DAFC-4E70-91DC-133C3E7CA4B9}" srcOrd="4" destOrd="0" parTransId="{9333C547-3CCE-4E2C-A4E7-4068BAFCD64C}" sibTransId="{AB5ECE1E-D9F8-44D0-8959-37508158BB61}"/>
    <dgm:cxn modelId="{1EB46E7C-1641-4A9D-A8DE-4F3FE255AAEE}" srcId="{466DCBD7-41C8-494F-92DC-1B822D918B6E}" destId="{A592375A-5223-4625-8680-E5A67D33172F}" srcOrd="0" destOrd="0" parTransId="{157882D1-52F6-451A-A765-9777813B6555}" sibTransId="{98BD3512-947A-42D9-9A23-3D8511A1B820}"/>
    <dgm:cxn modelId="{C7513889-4B63-479A-BFB2-C7D913877DC6}" srcId="{466DCBD7-41C8-494F-92DC-1B822D918B6E}" destId="{977A417D-CFE1-4CC0-B6DA-C4080700434B}" srcOrd="3" destOrd="0" parTransId="{BAD293A7-B92B-4C89-AB94-FD8C5963D401}" sibTransId="{F3F0E587-EA3A-4C58-8951-CA2FE76FB4AE}"/>
    <dgm:cxn modelId="{889CC79D-7287-403E-BB97-0D18989DEB7F}" srcId="{466DCBD7-41C8-494F-92DC-1B822D918B6E}" destId="{6508287F-B312-4443-8C11-5749A7C71513}" srcOrd="1" destOrd="0" parTransId="{3B5E7F6C-F991-4771-8682-001270B2EA06}" sibTransId="{8503273E-29EA-4A76-B859-6262C2BCF602}"/>
    <dgm:cxn modelId="{AC6D41C6-5169-4E53-AA8C-5B60CB253827}" type="presOf" srcId="{977A417D-CFE1-4CC0-B6DA-C4080700434B}" destId="{61BA0721-F0C8-4674-8D5A-82EE667A49A7}"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D47347ED-2098-4B4A-8ADE-B93DD73A164A}" type="presOf" srcId="{A592375A-5223-4625-8680-E5A67D33172F}" destId="{4AC11293-51D9-4E10-839C-0F743AE9290C}" srcOrd="0" destOrd="0" presId="urn:microsoft.com/office/officeart/2008/layout/PictureStrips"/>
    <dgm:cxn modelId="{402375F4-F7EA-4813-8275-DE1EBAB812CC}" type="presOf" srcId="{8E53D04A-A57E-4462-B00A-015C2E4BAA6B}" destId="{7D9B6197-68C0-42B5-9A3E-33EF2F44B2B6}" srcOrd="0" destOrd="0" presId="urn:microsoft.com/office/officeart/2008/layout/PictureStrips"/>
    <dgm:cxn modelId="{8AFC72FC-DDA1-4794-94AD-E74E1F815A33}" type="presOf" srcId="{466DCBD7-41C8-494F-92DC-1B822D918B6E}" destId="{389E5299-D929-426E-A8D5-A29A40E9C21D}" srcOrd="0" destOrd="0" presId="urn:microsoft.com/office/officeart/2008/layout/PictureStrips"/>
    <dgm:cxn modelId="{D41E2A02-8D7B-4E0F-B55E-6E7D73E7D5E4}" type="presParOf" srcId="{389E5299-D929-426E-A8D5-A29A40E9C21D}" destId="{EE32D6DE-FD96-48FC-810B-D63E3F60F6E8}" srcOrd="0" destOrd="0" presId="urn:microsoft.com/office/officeart/2008/layout/PictureStrips"/>
    <dgm:cxn modelId="{169A864F-C605-4142-A88B-F6C3E5CFF42E}" type="presParOf" srcId="{EE32D6DE-FD96-48FC-810B-D63E3F60F6E8}" destId="{4AC11293-51D9-4E10-839C-0F743AE9290C}" srcOrd="0" destOrd="0" presId="urn:microsoft.com/office/officeart/2008/layout/PictureStrips"/>
    <dgm:cxn modelId="{3F7188AC-F127-4EF2-BA5B-4C29ECC569B1}" type="presParOf" srcId="{EE32D6DE-FD96-48FC-810B-D63E3F60F6E8}" destId="{525B6BC5-F18A-405D-9D36-DEE5C4583B2B}" srcOrd="1" destOrd="0" presId="urn:microsoft.com/office/officeart/2008/layout/PictureStrips"/>
    <dgm:cxn modelId="{BD70B68B-5B0C-4D87-B1E9-43C237B67C3F}" type="presParOf" srcId="{389E5299-D929-426E-A8D5-A29A40E9C21D}" destId="{269F1C07-BA4F-4037-B15F-925ABBDFF0A9}" srcOrd="1" destOrd="0" presId="urn:microsoft.com/office/officeart/2008/layout/PictureStrips"/>
    <dgm:cxn modelId="{D65AA37A-83EA-4E13-895A-43CD0370173A}" type="presParOf" srcId="{389E5299-D929-426E-A8D5-A29A40E9C21D}" destId="{CBA1A0F1-E337-4916-8C71-344DC8D78983}" srcOrd="2" destOrd="0" presId="urn:microsoft.com/office/officeart/2008/layout/PictureStrips"/>
    <dgm:cxn modelId="{CD827242-93BF-4D67-A0F0-910ECA46EB42}" type="presParOf" srcId="{CBA1A0F1-E337-4916-8C71-344DC8D78983}" destId="{660648D1-02C0-499A-A168-A021F170D353}" srcOrd="0" destOrd="0" presId="urn:microsoft.com/office/officeart/2008/layout/PictureStrips"/>
    <dgm:cxn modelId="{AC6E38E7-3CCD-4082-A8CA-A1F877BC45B7}" type="presParOf" srcId="{CBA1A0F1-E337-4916-8C71-344DC8D78983}" destId="{0C89528A-A0D8-4123-BA89-410ACC7EB7B7}" srcOrd="1" destOrd="0" presId="urn:microsoft.com/office/officeart/2008/layout/PictureStrips"/>
    <dgm:cxn modelId="{52850C7D-48BD-44F2-A035-5E5F5C026BBF}" type="presParOf" srcId="{389E5299-D929-426E-A8D5-A29A40E9C21D}" destId="{28BA3DD9-E794-4C15-A7E0-88159226A7EF}" srcOrd="3" destOrd="0" presId="urn:microsoft.com/office/officeart/2008/layout/PictureStrips"/>
    <dgm:cxn modelId="{476DC96D-6AB3-433B-8975-2745450DB64F}" type="presParOf" srcId="{389E5299-D929-426E-A8D5-A29A40E9C21D}" destId="{192F0AFE-DE84-453E-94C9-25DDC8E5EDE9}" srcOrd="4" destOrd="0" presId="urn:microsoft.com/office/officeart/2008/layout/PictureStrips"/>
    <dgm:cxn modelId="{55DE02DF-0FF8-4FE8-8E71-F9EBB0B371A8}" type="presParOf" srcId="{192F0AFE-DE84-453E-94C9-25DDC8E5EDE9}" destId="{7D9B6197-68C0-42B5-9A3E-33EF2F44B2B6}" srcOrd="0" destOrd="0" presId="urn:microsoft.com/office/officeart/2008/layout/PictureStrips"/>
    <dgm:cxn modelId="{B34EF18A-C97A-44AB-9EC2-C2E7F15C9AC8}" type="presParOf" srcId="{192F0AFE-DE84-453E-94C9-25DDC8E5EDE9}" destId="{3925BE1E-57F6-4DD9-8ADB-432A27299D43}" srcOrd="1" destOrd="0" presId="urn:microsoft.com/office/officeart/2008/layout/PictureStrips"/>
    <dgm:cxn modelId="{E16BD82F-ADC0-4253-ABCB-8B7B6D6CA98F}" type="presParOf" srcId="{389E5299-D929-426E-A8D5-A29A40E9C21D}" destId="{7B03EEBE-394D-4EC5-B1CE-69A76AA30C25}" srcOrd="5" destOrd="0" presId="urn:microsoft.com/office/officeart/2008/layout/PictureStrips"/>
    <dgm:cxn modelId="{A8D7043F-8BEE-4DF1-BA43-494BBCEA2C47}" type="presParOf" srcId="{389E5299-D929-426E-A8D5-A29A40E9C21D}" destId="{2FE6E045-2FB6-429E-8434-D7FAADEF1A0B}" srcOrd="6" destOrd="0" presId="urn:microsoft.com/office/officeart/2008/layout/PictureStrips"/>
    <dgm:cxn modelId="{70F164B6-EBF7-4FC1-894F-38FDB5B67C82}" type="presParOf" srcId="{2FE6E045-2FB6-429E-8434-D7FAADEF1A0B}" destId="{61BA0721-F0C8-4674-8D5A-82EE667A49A7}" srcOrd="0" destOrd="0" presId="urn:microsoft.com/office/officeart/2008/layout/PictureStrips"/>
    <dgm:cxn modelId="{667850C7-FE1F-4F11-A7B3-7BB40E3ACDE2}" type="presParOf" srcId="{2FE6E045-2FB6-429E-8434-D7FAADEF1A0B}" destId="{03D09C50-871A-47BC-BE2E-C6F5BDB64828}" srcOrd="1" destOrd="0" presId="urn:microsoft.com/office/officeart/2008/layout/PictureStrips"/>
    <dgm:cxn modelId="{13A195C2-2FB5-4593-9D3A-EC86032FB42C}" type="presParOf" srcId="{389E5299-D929-426E-A8D5-A29A40E9C21D}" destId="{E8D1A4E8-2784-4AC7-BE6B-CF64C4DA483E}" srcOrd="7" destOrd="0" presId="urn:microsoft.com/office/officeart/2008/layout/PictureStrips"/>
    <dgm:cxn modelId="{E6F2AFC5-A1AA-42AE-8F95-89A132CC46CE}" type="presParOf" srcId="{389E5299-D929-426E-A8D5-A29A40E9C21D}" destId="{A57080F7-2A2D-4B76-801F-DA909BCE879F}" srcOrd="8" destOrd="0" presId="urn:microsoft.com/office/officeart/2008/layout/PictureStrips"/>
    <dgm:cxn modelId="{3C1A3850-C06C-49C8-B247-406D95F2207F}" type="presParOf" srcId="{A57080F7-2A2D-4B76-801F-DA909BCE879F}" destId="{7B8519A9-678A-480E-A892-9B9AD94E7909}" srcOrd="0" destOrd="0" presId="urn:microsoft.com/office/officeart/2008/layout/PictureStrips"/>
    <dgm:cxn modelId="{0D7A9704-8648-4F03-B123-22F5F44803EF}" type="presParOf" srcId="{A57080F7-2A2D-4B76-801F-DA909BCE879F}" destId="{326367E5-7754-4BFE-89B0-6D9D5A7E6FE8}" srcOrd="1" destOrd="0" presId="urn:microsoft.com/office/officeart/2008/layout/PictureStrip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E3925D4-D445-4F43-9233-9CBE0E56C0F4}"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0FEBDBE0-52B4-4592-A4E7-53E6A43F2682}">
      <dgm:prSet/>
      <dgm:spPr/>
      <dgm:t>
        <a:bodyPr/>
        <a:lstStyle/>
        <a:p>
          <a:pPr rtl="1"/>
          <a:r>
            <a:rPr lang="ar-EG" dirty="0">
              <a:latin typeface="Alexandria" pitchFamily="2" charset="-78"/>
              <a:cs typeface="Alexandria" pitchFamily="2" charset="-78"/>
            </a:rPr>
            <a:t>الاحتيال أو التزوير المتعلق بالحاسب .</a:t>
          </a:r>
          <a:endParaRPr lang="en-US" dirty="0">
            <a:latin typeface="Alexandria" pitchFamily="2" charset="-78"/>
            <a:cs typeface="Alexandria" pitchFamily="2" charset="-78"/>
          </a:endParaRPr>
        </a:p>
      </dgm:t>
    </dgm:pt>
    <dgm:pt modelId="{2D0B28F9-9834-4EC6-BD4C-390B39F0453A}" type="parTrans" cxnId="{256C1098-DB4E-40C8-9CB4-634FCD794623}">
      <dgm:prSet/>
      <dgm:spPr/>
      <dgm:t>
        <a:bodyPr/>
        <a:lstStyle/>
        <a:p>
          <a:endParaRPr lang="en-US"/>
        </a:p>
      </dgm:t>
    </dgm:pt>
    <dgm:pt modelId="{F80A6F6F-2235-4A89-99E3-9C58E3E873BB}" type="sibTrans" cxnId="{256C1098-DB4E-40C8-9CB4-634FCD794623}">
      <dgm:prSet/>
      <dgm:spPr/>
      <dgm:t>
        <a:bodyPr/>
        <a:lstStyle/>
        <a:p>
          <a:endParaRPr lang="en-US"/>
        </a:p>
      </dgm:t>
    </dgm:pt>
    <dgm:pt modelId="{33065874-D23D-44CB-9901-63FDFDDAC4E9}">
      <dgm:prSet/>
      <dgm:spPr/>
      <dgm:t>
        <a:bodyPr/>
        <a:lstStyle/>
        <a:p>
          <a:pPr rtl="1"/>
          <a:r>
            <a:rPr lang="ar-EG" dirty="0">
              <a:latin typeface="Alexandria" pitchFamily="2" charset="-78"/>
              <a:cs typeface="Alexandria" pitchFamily="2" charset="-78"/>
            </a:rPr>
            <a:t>جرائم الهوية المتعلقة بالحاسوب. </a:t>
          </a:r>
          <a:endParaRPr lang="en-US" dirty="0">
            <a:latin typeface="Alexandria" pitchFamily="2" charset="-78"/>
            <a:cs typeface="Alexandria" pitchFamily="2" charset="-78"/>
          </a:endParaRPr>
        </a:p>
      </dgm:t>
    </dgm:pt>
    <dgm:pt modelId="{0F361829-1950-476E-9ED2-D3563ADC1933}" type="parTrans" cxnId="{DD75CFC8-E9FE-45AE-AACE-DAC396EB3A34}">
      <dgm:prSet/>
      <dgm:spPr/>
      <dgm:t>
        <a:bodyPr/>
        <a:lstStyle/>
        <a:p>
          <a:endParaRPr lang="en-US"/>
        </a:p>
      </dgm:t>
    </dgm:pt>
    <dgm:pt modelId="{71F53AC7-3AB6-4F51-A193-5B256FB08AA4}" type="sibTrans" cxnId="{DD75CFC8-E9FE-45AE-AACE-DAC396EB3A34}">
      <dgm:prSet/>
      <dgm:spPr/>
      <dgm:t>
        <a:bodyPr/>
        <a:lstStyle/>
        <a:p>
          <a:endParaRPr lang="en-US"/>
        </a:p>
      </dgm:t>
    </dgm:pt>
    <dgm:pt modelId="{B704AB3C-2815-4E39-9E4C-FC5CD3FD6BCA}">
      <dgm:prSet/>
      <dgm:spPr/>
      <dgm:t>
        <a:bodyPr/>
        <a:lstStyle/>
        <a:p>
          <a:pPr rtl="1"/>
          <a:r>
            <a:rPr lang="ar-EG" dirty="0">
              <a:latin typeface="Alexandria" pitchFamily="2" charset="-78"/>
              <a:cs typeface="Alexandria" pitchFamily="2" charset="-78"/>
            </a:rPr>
            <a:t>جرائم حقوق الطباعة و العلامة التجارية المتعلقة بالحاسوب .</a:t>
          </a:r>
          <a:endParaRPr lang="en-US" dirty="0">
            <a:latin typeface="Alexandria" pitchFamily="2" charset="-78"/>
            <a:cs typeface="Alexandria" pitchFamily="2" charset="-78"/>
          </a:endParaRPr>
        </a:p>
      </dgm:t>
    </dgm:pt>
    <dgm:pt modelId="{DECDC16B-4BDF-4C3F-ACD7-D62133B214FA}" type="parTrans" cxnId="{0F96B6DD-D7FF-4737-9051-AC7D7DB84DAE}">
      <dgm:prSet/>
      <dgm:spPr/>
      <dgm:t>
        <a:bodyPr/>
        <a:lstStyle/>
        <a:p>
          <a:endParaRPr lang="en-US"/>
        </a:p>
      </dgm:t>
    </dgm:pt>
    <dgm:pt modelId="{0AA0C921-57A3-4617-95F3-00FA27C0536D}" type="sibTrans" cxnId="{0F96B6DD-D7FF-4737-9051-AC7D7DB84DAE}">
      <dgm:prSet/>
      <dgm:spPr/>
      <dgm:t>
        <a:bodyPr/>
        <a:lstStyle/>
        <a:p>
          <a:endParaRPr lang="en-US"/>
        </a:p>
      </dgm:t>
    </dgm:pt>
    <dgm:pt modelId="{AAF16036-C38F-4BBD-8058-D003F30FC4AA}">
      <dgm:prSet/>
      <dgm:spPr/>
      <dgm:t>
        <a:bodyPr/>
        <a:lstStyle/>
        <a:p>
          <a:pPr rtl="1"/>
          <a:r>
            <a:rPr lang="ar-EG" dirty="0">
              <a:latin typeface="Alexandria" pitchFamily="2" charset="-78"/>
              <a:cs typeface="Alexandria" pitchFamily="2" charset="-78"/>
            </a:rPr>
            <a:t>إرسال أو التحكم في إرسال البريد الالكتروني الطفيلي .</a:t>
          </a:r>
          <a:endParaRPr lang="en-US" dirty="0">
            <a:latin typeface="Alexandria" pitchFamily="2" charset="-78"/>
            <a:cs typeface="Alexandria" pitchFamily="2" charset="-78"/>
          </a:endParaRPr>
        </a:p>
      </dgm:t>
    </dgm:pt>
    <dgm:pt modelId="{11FA8413-613A-416C-B513-FE3A3AB29C4C}" type="parTrans" cxnId="{5337D887-7751-430A-A59F-D827B118C475}">
      <dgm:prSet/>
      <dgm:spPr/>
      <dgm:t>
        <a:bodyPr/>
        <a:lstStyle/>
        <a:p>
          <a:endParaRPr lang="en-US"/>
        </a:p>
      </dgm:t>
    </dgm:pt>
    <dgm:pt modelId="{CC856F97-55A8-422F-96B2-A45B07A742F0}" type="sibTrans" cxnId="{5337D887-7751-430A-A59F-D827B118C475}">
      <dgm:prSet/>
      <dgm:spPr/>
      <dgm:t>
        <a:bodyPr/>
        <a:lstStyle/>
        <a:p>
          <a:endParaRPr lang="en-US"/>
        </a:p>
      </dgm:t>
    </dgm:pt>
    <dgm:pt modelId="{704FE90F-3445-4C85-BBC0-C932D6BBA32D}">
      <dgm:prSet/>
      <dgm:spPr/>
      <dgm:t>
        <a:bodyPr/>
        <a:lstStyle/>
        <a:p>
          <a:pPr rtl="1"/>
          <a:r>
            <a:rPr lang="ar-EG" dirty="0">
              <a:latin typeface="Alexandria" pitchFamily="2" charset="-78"/>
              <a:cs typeface="Alexandria" pitchFamily="2" charset="-78"/>
            </a:rPr>
            <a:t>الأفعال المسببة لأذى شخصي و المتعلقة بالحاسوب .</a:t>
          </a:r>
          <a:endParaRPr lang="en-US" dirty="0">
            <a:latin typeface="Alexandria" pitchFamily="2" charset="-78"/>
            <a:cs typeface="Alexandria" pitchFamily="2" charset="-78"/>
          </a:endParaRPr>
        </a:p>
      </dgm:t>
    </dgm:pt>
    <dgm:pt modelId="{A84BD65B-2547-4A06-BB14-FF78C9DB58B5}" type="parTrans" cxnId="{F63B63CC-FEB2-46CF-AC23-36177F9A82F7}">
      <dgm:prSet/>
      <dgm:spPr/>
      <dgm:t>
        <a:bodyPr/>
        <a:lstStyle/>
        <a:p>
          <a:endParaRPr lang="en-US"/>
        </a:p>
      </dgm:t>
    </dgm:pt>
    <dgm:pt modelId="{A0408635-6592-411B-8E42-03ACEF11DA04}" type="sibTrans" cxnId="{F63B63CC-FEB2-46CF-AC23-36177F9A82F7}">
      <dgm:prSet/>
      <dgm:spPr/>
      <dgm:t>
        <a:bodyPr/>
        <a:lstStyle/>
        <a:p>
          <a:endParaRPr lang="en-US"/>
        </a:p>
      </dgm:t>
    </dgm:pt>
    <dgm:pt modelId="{C569EF60-3E42-4FFF-9657-08748A88FB19}">
      <dgm:prSet/>
      <dgm:spPr/>
      <dgm:t>
        <a:bodyPr/>
        <a:lstStyle/>
        <a:p>
          <a:pPr rtl="1"/>
          <a:r>
            <a:rPr lang="ar-EG" dirty="0">
              <a:latin typeface="Alexandria" pitchFamily="2" charset="-78"/>
              <a:cs typeface="Alexandria" pitchFamily="2" charset="-78"/>
            </a:rPr>
            <a:t>إغواء أو استمالة الأطفال لأغراض جنسية من خلال الحاسوب .</a:t>
          </a:r>
          <a:endParaRPr lang="en-US" dirty="0">
            <a:latin typeface="Alexandria" pitchFamily="2" charset="-78"/>
            <a:cs typeface="Alexandria" pitchFamily="2" charset="-78"/>
          </a:endParaRPr>
        </a:p>
      </dgm:t>
    </dgm:pt>
    <dgm:pt modelId="{0630343D-CA3E-4B05-B575-4552E2FFD4ED}" type="parTrans" cxnId="{5697A2DA-725A-4C33-89DF-07BD3CCD9AB8}">
      <dgm:prSet/>
      <dgm:spPr/>
      <dgm:t>
        <a:bodyPr/>
        <a:lstStyle/>
        <a:p>
          <a:endParaRPr lang="en-US"/>
        </a:p>
      </dgm:t>
    </dgm:pt>
    <dgm:pt modelId="{6F8C3FB0-ABAE-4B24-AEB0-AC991AD1544E}" type="sibTrans" cxnId="{5697A2DA-725A-4C33-89DF-07BD3CCD9AB8}">
      <dgm:prSet/>
      <dgm:spPr/>
      <dgm:t>
        <a:bodyPr/>
        <a:lstStyle/>
        <a:p>
          <a:endParaRPr lang="en-US"/>
        </a:p>
      </dgm:t>
    </dgm:pt>
    <dgm:pt modelId="{EC69790A-4916-4F76-B4CE-5FA681CB203D}" type="pres">
      <dgm:prSet presAssocID="{8E3925D4-D445-4F43-9233-9CBE0E56C0F4}" presName="linearFlow" presStyleCnt="0">
        <dgm:presLayoutVars>
          <dgm:dir/>
          <dgm:resizeHandles val="exact"/>
        </dgm:presLayoutVars>
      </dgm:prSet>
      <dgm:spPr/>
    </dgm:pt>
    <dgm:pt modelId="{C8F56CC2-DEA6-4F72-B3D5-9832A7F753D5}" type="pres">
      <dgm:prSet presAssocID="{0FEBDBE0-52B4-4592-A4E7-53E6A43F2682}" presName="composite" presStyleCnt="0"/>
      <dgm:spPr/>
    </dgm:pt>
    <dgm:pt modelId="{9A656BA1-F736-408C-9F95-37EBD1FE7CEF}" type="pres">
      <dgm:prSet presAssocID="{0FEBDBE0-52B4-4592-A4E7-53E6A43F2682}" presName="imgShp" presStyleLbl="fgImgPlace1" presStyleIdx="0" presStyleCnt="6"/>
      <dgm:spPr/>
    </dgm:pt>
    <dgm:pt modelId="{8E9AFE61-46BD-47C4-9D24-BECDBDCB19FC}" type="pres">
      <dgm:prSet presAssocID="{0FEBDBE0-52B4-4592-A4E7-53E6A43F2682}" presName="txShp" presStyleLbl="node1" presStyleIdx="0" presStyleCnt="6">
        <dgm:presLayoutVars>
          <dgm:bulletEnabled val="1"/>
        </dgm:presLayoutVars>
      </dgm:prSet>
      <dgm:spPr/>
    </dgm:pt>
    <dgm:pt modelId="{59A2389E-DD87-4358-92C6-F17C30D0E331}" type="pres">
      <dgm:prSet presAssocID="{F80A6F6F-2235-4A89-99E3-9C58E3E873BB}" presName="spacing" presStyleCnt="0"/>
      <dgm:spPr/>
    </dgm:pt>
    <dgm:pt modelId="{7EF86D02-5394-4A94-B6E2-69B78DD01297}" type="pres">
      <dgm:prSet presAssocID="{33065874-D23D-44CB-9901-63FDFDDAC4E9}" presName="composite" presStyleCnt="0"/>
      <dgm:spPr/>
    </dgm:pt>
    <dgm:pt modelId="{CF647492-887E-418A-B40A-4532842899DA}" type="pres">
      <dgm:prSet presAssocID="{33065874-D23D-44CB-9901-63FDFDDAC4E9}" presName="imgShp" presStyleLbl="fgImgPlace1" presStyleIdx="1" presStyleCnt="6"/>
      <dgm:spPr/>
    </dgm:pt>
    <dgm:pt modelId="{FC65231F-03C2-4D61-BEC8-A8BC0D3CC81D}" type="pres">
      <dgm:prSet presAssocID="{33065874-D23D-44CB-9901-63FDFDDAC4E9}" presName="txShp" presStyleLbl="node1" presStyleIdx="1" presStyleCnt="6">
        <dgm:presLayoutVars>
          <dgm:bulletEnabled val="1"/>
        </dgm:presLayoutVars>
      </dgm:prSet>
      <dgm:spPr/>
    </dgm:pt>
    <dgm:pt modelId="{F1B10E72-BE61-46D6-A276-03AE2A6CF435}" type="pres">
      <dgm:prSet presAssocID="{71F53AC7-3AB6-4F51-A193-5B256FB08AA4}" presName="spacing" presStyleCnt="0"/>
      <dgm:spPr/>
    </dgm:pt>
    <dgm:pt modelId="{957EFCB0-28ED-476C-A23D-63D1C4A971C3}" type="pres">
      <dgm:prSet presAssocID="{B704AB3C-2815-4E39-9E4C-FC5CD3FD6BCA}" presName="composite" presStyleCnt="0"/>
      <dgm:spPr/>
    </dgm:pt>
    <dgm:pt modelId="{8B60A13D-A2C6-44F6-81C4-72381F48EA75}" type="pres">
      <dgm:prSet presAssocID="{B704AB3C-2815-4E39-9E4C-FC5CD3FD6BCA}" presName="imgShp" presStyleLbl="fgImgPlace1" presStyleIdx="2" presStyleCnt="6"/>
      <dgm:spPr/>
    </dgm:pt>
    <dgm:pt modelId="{E3DED90D-A03F-4DE4-8B86-4600A658B508}" type="pres">
      <dgm:prSet presAssocID="{B704AB3C-2815-4E39-9E4C-FC5CD3FD6BCA}" presName="txShp" presStyleLbl="node1" presStyleIdx="2" presStyleCnt="6">
        <dgm:presLayoutVars>
          <dgm:bulletEnabled val="1"/>
        </dgm:presLayoutVars>
      </dgm:prSet>
      <dgm:spPr/>
    </dgm:pt>
    <dgm:pt modelId="{5D96F217-0F04-4E9B-AB48-55E7F2D341C2}" type="pres">
      <dgm:prSet presAssocID="{0AA0C921-57A3-4617-95F3-00FA27C0536D}" presName="spacing" presStyleCnt="0"/>
      <dgm:spPr/>
    </dgm:pt>
    <dgm:pt modelId="{2D68B523-A00D-4E11-8407-25FA1A770A63}" type="pres">
      <dgm:prSet presAssocID="{AAF16036-C38F-4BBD-8058-D003F30FC4AA}" presName="composite" presStyleCnt="0"/>
      <dgm:spPr/>
    </dgm:pt>
    <dgm:pt modelId="{C370891F-59F8-4FC1-8D64-C0C4DFF9E214}" type="pres">
      <dgm:prSet presAssocID="{AAF16036-C38F-4BBD-8058-D003F30FC4AA}" presName="imgShp" presStyleLbl="fgImgPlace1" presStyleIdx="3" presStyleCnt="6"/>
      <dgm:spPr/>
    </dgm:pt>
    <dgm:pt modelId="{A54584F1-C2A2-4DE7-A2A8-35D735191265}" type="pres">
      <dgm:prSet presAssocID="{AAF16036-C38F-4BBD-8058-D003F30FC4AA}" presName="txShp" presStyleLbl="node1" presStyleIdx="3" presStyleCnt="6">
        <dgm:presLayoutVars>
          <dgm:bulletEnabled val="1"/>
        </dgm:presLayoutVars>
      </dgm:prSet>
      <dgm:spPr/>
    </dgm:pt>
    <dgm:pt modelId="{181CD801-223D-4BA3-B9DC-325E9F350D18}" type="pres">
      <dgm:prSet presAssocID="{CC856F97-55A8-422F-96B2-A45B07A742F0}" presName="spacing" presStyleCnt="0"/>
      <dgm:spPr/>
    </dgm:pt>
    <dgm:pt modelId="{47E18E62-AC8D-42BE-B712-71840DFC0E2E}" type="pres">
      <dgm:prSet presAssocID="{704FE90F-3445-4C85-BBC0-C932D6BBA32D}" presName="composite" presStyleCnt="0"/>
      <dgm:spPr/>
    </dgm:pt>
    <dgm:pt modelId="{250EF0C7-1C35-4B9A-88EA-1DDACFE2359E}" type="pres">
      <dgm:prSet presAssocID="{704FE90F-3445-4C85-BBC0-C932D6BBA32D}" presName="imgShp" presStyleLbl="fgImgPlace1" presStyleIdx="4" presStyleCnt="6"/>
      <dgm:spPr/>
    </dgm:pt>
    <dgm:pt modelId="{82CFAA94-720C-4F17-A3F2-85CF1FC2EECA}" type="pres">
      <dgm:prSet presAssocID="{704FE90F-3445-4C85-BBC0-C932D6BBA32D}" presName="txShp" presStyleLbl="node1" presStyleIdx="4" presStyleCnt="6">
        <dgm:presLayoutVars>
          <dgm:bulletEnabled val="1"/>
        </dgm:presLayoutVars>
      </dgm:prSet>
      <dgm:spPr/>
    </dgm:pt>
    <dgm:pt modelId="{60A8D120-EBA2-40DD-AFAA-F02BDDF3F2B4}" type="pres">
      <dgm:prSet presAssocID="{A0408635-6592-411B-8E42-03ACEF11DA04}" presName="spacing" presStyleCnt="0"/>
      <dgm:spPr/>
    </dgm:pt>
    <dgm:pt modelId="{4B6A306C-D980-4973-800F-85CC79D7E726}" type="pres">
      <dgm:prSet presAssocID="{C569EF60-3E42-4FFF-9657-08748A88FB19}" presName="composite" presStyleCnt="0"/>
      <dgm:spPr/>
    </dgm:pt>
    <dgm:pt modelId="{43CBA853-51E9-4D4D-8F01-50C595B69F3F}" type="pres">
      <dgm:prSet presAssocID="{C569EF60-3E42-4FFF-9657-08748A88FB19}" presName="imgShp" presStyleLbl="fgImgPlace1" presStyleIdx="5" presStyleCnt="6"/>
      <dgm:spPr/>
    </dgm:pt>
    <dgm:pt modelId="{EC954156-64FB-4BCC-9A7D-3DCE89DD87EF}" type="pres">
      <dgm:prSet presAssocID="{C569EF60-3E42-4FFF-9657-08748A88FB19}" presName="txShp" presStyleLbl="node1" presStyleIdx="5" presStyleCnt="6">
        <dgm:presLayoutVars>
          <dgm:bulletEnabled val="1"/>
        </dgm:presLayoutVars>
      </dgm:prSet>
      <dgm:spPr/>
    </dgm:pt>
  </dgm:ptLst>
  <dgm:cxnLst>
    <dgm:cxn modelId="{1A757433-4168-4993-BA9D-C269B98CF2B0}" type="presOf" srcId="{C569EF60-3E42-4FFF-9657-08748A88FB19}" destId="{EC954156-64FB-4BCC-9A7D-3DCE89DD87EF}" srcOrd="0" destOrd="0" presId="urn:microsoft.com/office/officeart/2005/8/layout/vList3"/>
    <dgm:cxn modelId="{9CFBC834-9883-443A-8426-4CF640E171C9}" type="presOf" srcId="{704FE90F-3445-4C85-BBC0-C932D6BBA32D}" destId="{82CFAA94-720C-4F17-A3F2-85CF1FC2EECA}" srcOrd="0" destOrd="0" presId="urn:microsoft.com/office/officeart/2005/8/layout/vList3"/>
    <dgm:cxn modelId="{E80FD037-DF1E-4F98-A0D1-632CE944E7BD}" type="presOf" srcId="{8E3925D4-D445-4F43-9233-9CBE0E56C0F4}" destId="{EC69790A-4916-4F76-B4CE-5FA681CB203D}" srcOrd="0" destOrd="0" presId="urn:microsoft.com/office/officeart/2005/8/layout/vList3"/>
    <dgm:cxn modelId="{5337D887-7751-430A-A59F-D827B118C475}" srcId="{8E3925D4-D445-4F43-9233-9CBE0E56C0F4}" destId="{AAF16036-C38F-4BBD-8058-D003F30FC4AA}" srcOrd="3" destOrd="0" parTransId="{11FA8413-613A-416C-B513-FE3A3AB29C4C}" sibTransId="{CC856F97-55A8-422F-96B2-A45B07A742F0}"/>
    <dgm:cxn modelId="{256C1098-DB4E-40C8-9CB4-634FCD794623}" srcId="{8E3925D4-D445-4F43-9233-9CBE0E56C0F4}" destId="{0FEBDBE0-52B4-4592-A4E7-53E6A43F2682}" srcOrd="0" destOrd="0" parTransId="{2D0B28F9-9834-4EC6-BD4C-390B39F0453A}" sibTransId="{F80A6F6F-2235-4A89-99E3-9C58E3E873BB}"/>
    <dgm:cxn modelId="{B622D3AC-4C12-4C75-91C1-28F837531521}" type="presOf" srcId="{B704AB3C-2815-4E39-9E4C-FC5CD3FD6BCA}" destId="{E3DED90D-A03F-4DE4-8B86-4600A658B508}" srcOrd="0" destOrd="0" presId="urn:microsoft.com/office/officeart/2005/8/layout/vList3"/>
    <dgm:cxn modelId="{DD75CFC8-E9FE-45AE-AACE-DAC396EB3A34}" srcId="{8E3925D4-D445-4F43-9233-9CBE0E56C0F4}" destId="{33065874-D23D-44CB-9901-63FDFDDAC4E9}" srcOrd="1" destOrd="0" parTransId="{0F361829-1950-476E-9ED2-D3563ADC1933}" sibTransId="{71F53AC7-3AB6-4F51-A193-5B256FB08AA4}"/>
    <dgm:cxn modelId="{BCED68C9-1F75-40AE-AB1D-1454308C657A}" type="presOf" srcId="{0FEBDBE0-52B4-4592-A4E7-53E6A43F2682}" destId="{8E9AFE61-46BD-47C4-9D24-BECDBDCB19FC}" srcOrd="0" destOrd="0" presId="urn:microsoft.com/office/officeart/2005/8/layout/vList3"/>
    <dgm:cxn modelId="{F63B63CC-FEB2-46CF-AC23-36177F9A82F7}" srcId="{8E3925D4-D445-4F43-9233-9CBE0E56C0F4}" destId="{704FE90F-3445-4C85-BBC0-C932D6BBA32D}" srcOrd="4" destOrd="0" parTransId="{A84BD65B-2547-4A06-BB14-FF78C9DB58B5}" sibTransId="{A0408635-6592-411B-8E42-03ACEF11DA04}"/>
    <dgm:cxn modelId="{5697A2DA-725A-4C33-89DF-07BD3CCD9AB8}" srcId="{8E3925D4-D445-4F43-9233-9CBE0E56C0F4}" destId="{C569EF60-3E42-4FFF-9657-08748A88FB19}" srcOrd="5" destOrd="0" parTransId="{0630343D-CA3E-4B05-B575-4552E2FFD4ED}" sibTransId="{6F8C3FB0-ABAE-4B24-AEB0-AC991AD1544E}"/>
    <dgm:cxn modelId="{0F96B6DD-D7FF-4737-9051-AC7D7DB84DAE}" srcId="{8E3925D4-D445-4F43-9233-9CBE0E56C0F4}" destId="{B704AB3C-2815-4E39-9E4C-FC5CD3FD6BCA}" srcOrd="2" destOrd="0" parTransId="{DECDC16B-4BDF-4C3F-ACD7-D62133B214FA}" sibTransId="{0AA0C921-57A3-4617-95F3-00FA27C0536D}"/>
    <dgm:cxn modelId="{0B0E33ED-2BEF-41AA-8127-6F0CE99B47A3}" type="presOf" srcId="{33065874-D23D-44CB-9901-63FDFDDAC4E9}" destId="{FC65231F-03C2-4D61-BEC8-A8BC0D3CC81D}" srcOrd="0" destOrd="0" presId="urn:microsoft.com/office/officeart/2005/8/layout/vList3"/>
    <dgm:cxn modelId="{4A1692F1-5BE6-4EDF-AD84-58EA54878A59}" type="presOf" srcId="{AAF16036-C38F-4BBD-8058-D003F30FC4AA}" destId="{A54584F1-C2A2-4DE7-A2A8-35D735191265}" srcOrd="0" destOrd="0" presId="urn:microsoft.com/office/officeart/2005/8/layout/vList3"/>
    <dgm:cxn modelId="{3D89680B-77BB-4B9A-8DA3-FEF4AA43AEA4}" type="presParOf" srcId="{EC69790A-4916-4F76-B4CE-5FA681CB203D}" destId="{C8F56CC2-DEA6-4F72-B3D5-9832A7F753D5}" srcOrd="0" destOrd="0" presId="urn:microsoft.com/office/officeart/2005/8/layout/vList3"/>
    <dgm:cxn modelId="{734416C1-28AE-4356-8672-2997563A35F6}" type="presParOf" srcId="{C8F56CC2-DEA6-4F72-B3D5-9832A7F753D5}" destId="{9A656BA1-F736-408C-9F95-37EBD1FE7CEF}" srcOrd="0" destOrd="0" presId="urn:microsoft.com/office/officeart/2005/8/layout/vList3"/>
    <dgm:cxn modelId="{CB649C84-869F-4997-AE3F-A2577BEC6FB1}" type="presParOf" srcId="{C8F56CC2-DEA6-4F72-B3D5-9832A7F753D5}" destId="{8E9AFE61-46BD-47C4-9D24-BECDBDCB19FC}" srcOrd="1" destOrd="0" presId="urn:microsoft.com/office/officeart/2005/8/layout/vList3"/>
    <dgm:cxn modelId="{C636D766-C20D-497B-B139-2B7261F98C4D}" type="presParOf" srcId="{EC69790A-4916-4F76-B4CE-5FA681CB203D}" destId="{59A2389E-DD87-4358-92C6-F17C30D0E331}" srcOrd="1" destOrd="0" presId="urn:microsoft.com/office/officeart/2005/8/layout/vList3"/>
    <dgm:cxn modelId="{ADE70D83-230B-4202-A5BC-03B8BBB1ACB5}" type="presParOf" srcId="{EC69790A-4916-4F76-B4CE-5FA681CB203D}" destId="{7EF86D02-5394-4A94-B6E2-69B78DD01297}" srcOrd="2" destOrd="0" presId="urn:microsoft.com/office/officeart/2005/8/layout/vList3"/>
    <dgm:cxn modelId="{0E2762E8-08CB-498D-871D-275FDA2319C0}" type="presParOf" srcId="{7EF86D02-5394-4A94-B6E2-69B78DD01297}" destId="{CF647492-887E-418A-B40A-4532842899DA}" srcOrd="0" destOrd="0" presId="urn:microsoft.com/office/officeart/2005/8/layout/vList3"/>
    <dgm:cxn modelId="{1774BB9F-3988-4D2C-8EBE-1C019EF05052}" type="presParOf" srcId="{7EF86D02-5394-4A94-B6E2-69B78DD01297}" destId="{FC65231F-03C2-4D61-BEC8-A8BC0D3CC81D}" srcOrd="1" destOrd="0" presId="urn:microsoft.com/office/officeart/2005/8/layout/vList3"/>
    <dgm:cxn modelId="{91CDA894-1A59-4BAE-B9F9-80C6493149B0}" type="presParOf" srcId="{EC69790A-4916-4F76-B4CE-5FA681CB203D}" destId="{F1B10E72-BE61-46D6-A276-03AE2A6CF435}" srcOrd="3" destOrd="0" presId="urn:microsoft.com/office/officeart/2005/8/layout/vList3"/>
    <dgm:cxn modelId="{4BBAFE4B-BD63-487F-9961-3D78571FE66A}" type="presParOf" srcId="{EC69790A-4916-4F76-B4CE-5FA681CB203D}" destId="{957EFCB0-28ED-476C-A23D-63D1C4A971C3}" srcOrd="4" destOrd="0" presId="urn:microsoft.com/office/officeart/2005/8/layout/vList3"/>
    <dgm:cxn modelId="{A7CF157D-1485-4016-A718-491C34D25076}" type="presParOf" srcId="{957EFCB0-28ED-476C-A23D-63D1C4A971C3}" destId="{8B60A13D-A2C6-44F6-81C4-72381F48EA75}" srcOrd="0" destOrd="0" presId="urn:microsoft.com/office/officeart/2005/8/layout/vList3"/>
    <dgm:cxn modelId="{42BEA441-6148-4D27-8E7C-8660AC32CFF5}" type="presParOf" srcId="{957EFCB0-28ED-476C-A23D-63D1C4A971C3}" destId="{E3DED90D-A03F-4DE4-8B86-4600A658B508}" srcOrd="1" destOrd="0" presId="urn:microsoft.com/office/officeart/2005/8/layout/vList3"/>
    <dgm:cxn modelId="{7A583785-87A6-4731-A649-435DC46AB79C}" type="presParOf" srcId="{EC69790A-4916-4F76-B4CE-5FA681CB203D}" destId="{5D96F217-0F04-4E9B-AB48-55E7F2D341C2}" srcOrd="5" destOrd="0" presId="urn:microsoft.com/office/officeart/2005/8/layout/vList3"/>
    <dgm:cxn modelId="{F4A2388F-2676-465A-B44D-F214199490C2}" type="presParOf" srcId="{EC69790A-4916-4F76-B4CE-5FA681CB203D}" destId="{2D68B523-A00D-4E11-8407-25FA1A770A63}" srcOrd="6" destOrd="0" presId="urn:microsoft.com/office/officeart/2005/8/layout/vList3"/>
    <dgm:cxn modelId="{94C53C01-BB8F-4CCC-B7AE-D351FC71444B}" type="presParOf" srcId="{2D68B523-A00D-4E11-8407-25FA1A770A63}" destId="{C370891F-59F8-4FC1-8D64-C0C4DFF9E214}" srcOrd="0" destOrd="0" presId="urn:microsoft.com/office/officeart/2005/8/layout/vList3"/>
    <dgm:cxn modelId="{C8BEBE17-92F9-4DFD-80FC-43F63C2EB3D5}" type="presParOf" srcId="{2D68B523-A00D-4E11-8407-25FA1A770A63}" destId="{A54584F1-C2A2-4DE7-A2A8-35D735191265}" srcOrd="1" destOrd="0" presId="urn:microsoft.com/office/officeart/2005/8/layout/vList3"/>
    <dgm:cxn modelId="{C34B8F6F-B4C7-4E3A-90C0-C602F15D9B97}" type="presParOf" srcId="{EC69790A-4916-4F76-B4CE-5FA681CB203D}" destId="{181CD801-223D-4BA3-B9DC-325E9F350D18}" srcOrd="7" destOrd="0" presId="urn:microsoft.com/office/officeart/2005/8/layout/vList3"/>
    <dgm:cxn modelId="{C93DCE1D-AF39-42C1-A621-671FE7896969}" type="presParOf" srcId="{EC69790A-4916-4F76-B4CE-5FA681CB203D}" destId="{47E18E62-AC8D-42BE-B712-71840DFC0E2E}" srcOrd="8" destOrd="0" presId="urn:microsoft.com/office/officeart/2005/8/layout/vList3"/>
    <dgm:cxn modelId="{A0A5DD47-8B95-4889-BDCC-84390935EFA2}" type="presParOf" srcId="{47E18E62-AC8D-42BE-B712-71840DFC0E2E}" destId="{250EF0C7-1C35-4B9A-88EA-1DDACFE2359E}" srcOrd="0" destOrd="0" presId="urn:microsoft.com/office/officeart/2005/8/layout/vList3"/>
    <dgm:cxn modelId="{3AA819FD-4136-4DA4-BA1D-5F9E331315D5}" type="presParOf" srcId="{47E18E62-AC8D-42BE-B712-71840DFC0E2E}" destId="{82CFAA94-720C-4F17-A3F2-85CF1FC2EECA}" srcOrd="1" destOrd="0" presId="urn:microsoft.com/office/officeart/2005/8/layout/vList3"/>
    <dgm:cxn modelId="{15356673-2D6B-4D14-921A-0CD2ED4B307D}" type="presParOf" srcId="{EC69790A-4916-4F76-B4CE-5FA681CB203D}" destId="{60A8D120-EBA2-40DD-AFAA-F02BDDF3F2B4}" srcOrd="9" destOrd="0" presId="urn:microsoft.com/office/officeart/2005/8/layout/vList3"/>
    <dgm:cxn modelId="{05F2C2BE-9F1A-4BEA-BEDD-3BE943149326}" type="presParOf" srcId="{EC69790A-4916-4F76-B4CE-5FA681CB203D}" destId="{4B6A306C-D980-4973-800F-85CC79D7E726}" srcOrd="10" destOrd="0" presId="urn:microsoft.com/office/officeart/2005/8/layout/vList3"/>
    <dgm:cxn modelId="{0AA7D4C9-1285-4BDA-B0E9-2F06934709A1}" type="presParOf" srcId="{4B6A306C-D980-4973-800F-85CC79D7E726}" destId="{43CBA853-51E9-4D4D-8F01-50C595B69F3F}" srcOrd="0" destOrd="0" presId="urn:microsoft.com/office/officeart/2005/8/layout/vList3"/>
    <dgm:cxn modelId="{60B30B48-EDF1-497B-8488-46E3C74CD41C}" type="presParOf" srcId="{4B6A306C-D980-4973-800F-85CC79D7E726}" destId="{EC954156-64FB-4BCC-9A7D-3DCE89DD87EF}" srcOrd="1" destOrd="0" presId="urn:microsoft.com/office/officeart/2005/8/layout/vList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93B3844-7F96-40DE-A278-D35E2CB03BF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5AF2C8E-BA0F-4C26-ADA0-583D1FCC6049}">
      <dgm:prSet custT="1"/>
      <dgm:spPr/>
      <dgm:t>
        <a:bodyPr/>
        <a:lstStyle/>
        <a:p>
          <a:pPr rtl="1"/>
          <a:r>
            <a:rPr lang="ar-EG" sz="2400" dirty="0">
              <a:latin typeface="Alexandria" pitchFamily="2" charset="-78"/>
              <a:cs typeface="Alexandria" pitchFamily="2" charset="-78"/>
            </a:rPr>
            <a:t>الأفعال المرتكبة بواسطة الحاسوب و المنطوية على خطاب كراهية .</a:t>
          </a:r>
          <a:endParaRPr lang="en-US" sz="2400" dirty="0">
            <a:latin typeface="Alexandria" pitchFamily="2" charset="-78"/>
            <a:cs typeface="Alexandria" pitchFamily="2" charset="-78"/>
          </a:endParaRPr>
        </a:p>
      </dgm:t>
    </dgm:pt>
    <dgm:pt modelId="{F6468A3E-0F09-4221-9334-2F40B9D3286C}" type="parTrans" cxnId="{A2DCD739-9FAF-4B65-8A17-D1FD48458201}">
      <dgm:prSet/>
      <dgm:spPr/>
      <dgm:t>
        <a:bodyPr/>
        <a:lstStyle/>
        <a:p>
          <a:endParaRPr lang="en-US"/>
        </a:p>
      </dgm:t>
    </dgm:pt>
    <dgm:pt modelId="{9754F043-8375-485D-A9CB-BAC201C5B8CC}" type="sibTrans" cxnId="{A2DCD739-9FAF-4B65-8A17-D1FD48458201}">
      <dgm:prSet/>
      <dgm:spPr/>
      <dgm:t>
        <a:bodyPr/>
        <a:lstStyle/>
        <a:p>
          <a:endParaRPr lang="en-US"/>
        </a:p>
      </dgm:t>
    </dgm:pt>
    <dgm:pt modelId="{7EE382B1-9B13-4F5E-A107-2E78ED7EFDF6}">
      <dgm:prSet/>
      <dgm:spPr/>
      <dgm:t>
        <a:bodyPr/>
        <a:lstStyle/>
        <a:p>
          <a:pPr rtl="1"/>
          <a:r>
            <a:rPr lang="ar-EG" dirty="0">
              <a:latin typeface="Alexandria" pitchFamily="2" charset="-78"/>
              <a:cs typeface="Alexandria" pitchFamily="2" charset="-78"/>
            </a:rPr>
            <a:t>انتاج أو توزيع أو حيازة مواد إباحية متعلقة بالأطفال بواسطة الحاسوب . </a:t>
          </a:r>
          <a:endParaRPr lang="en-US" dirty="0">
            <a:latin typeface="Alexandria" pitchFamily="2" charset="-78"/>
            <a:cs typeface="Alexandria" pitchFamily="2" charset="-78"/>
          </a:endParaRPr>
        </a:p>
      </dgm:t>
    </dgm:pt>
    <dgm:pt modelId="{27DA1CE0-7B4C-4348-99C0-3DA79B91A29C}" type="parTrans" cxnId="{3A62B5DA-3BC9-4608-9121-EA5759730F34}">
      <dgm:prSet/>
      <dgm:spPr/>
      <dgm:t>
        <a:bodyPr/>
        <a:lstStyle/>
        <a:p>
          <a:endParaRPr lang="en-US"/>
        </a:p>
      </dgm:t>
    </dgm:pt>
    <dgm:pt modelId="{6472397F-AC26-4F3E-B020-10E4EF586D4E}" type="sibTrans" cxnId="{3A62B5DA-3BC9-4608-9121-EA5759730F34}">
      <dgm:prSet/>
      <dgm:spPr/>
      <dgm:t>
        <a:bodyPr/>
        <a:lstStyle/>
        <a:p>
          <a:endParaRPr lang="en-US"/>
        </a:p>
      </dgm:t>
    </dgm:pt>
    <dgm:pt modelId="{963B2737-120B-4E43-B2DD-FD7818C124B1}">
      <dgm:prSet/>
      <dgm:spPr/>
      <dgm:t>
        <a:bodyPr/>
        <a:lstStyle/>
        <a:p>
          <a:pPr rtl="1"/>
          <a:r>
            <a:rPr lang="ar-EG" dirty="0">
              <a:latin typeface="Alexandria" pitchFamily="2" charset="-78"/>
              <a:cs typeface="Alexandria" pitchFamily="2" charset="-78"/>
            </a:rPr>
            <a:t>أعمال دعم جرائم الإرهاب بواسطة الحاسوب .</a:t>
          </a:r>
          <a:endParaRPr lang="en-US" dirty="0">
            <a:latin typeface="Alexandria" pitchFamily="2" charset="-78"/>
            <a:cs typeface="Alexandria" pitchFamily="2" charset="-78"/>
          </a:endParaRPr>
        </a:p>
      </dgm:t>
    </dgm:pt>
    <dgm:pt modelId="{637C04EB-6703-4C72-BB3C-87DE09A2905C}" type="parTrans" cxnId="{E2471AF5-3BF3-4ABA-90D0-797BC223D52F}">
      <dgm:prSet/>
      <dgm:spPr/>
      <dgm:t>
        <a:bodyPr/>
        <a:lstStyle/>
        <a:p>
          <a:endParaRPr lang="en-US"/>
        </a:p>
      </dgm:t>
    </dgm:pt>
    <dgm:pt modelId="{02A6D342-A692-4B0C-A367-B4D1BFC4BE6F}" type="sibTrans" cxnId="{E2471AF5-3BF3-4ABA-90D0-797BC223D52F}">
      <dgm:prSet/>
      <dgm:spPr/>
      <dgm:t>
        <a:bodyPr/>
        <a:lstStyle/>
        <a:p>
          <a:endParaRPr lang="en-US"/>
        </a:p>
      </dgm:t>
    </dgm:pt>
    <dgm:pt modelId="{2C300E94-6F23-4794-9A0B-71CD1E3CCB11}" type="pres">
      <dgm:prSet presAssocID="{693B3844-7F96-40DE-A278-D35E2CB03BFF}" presName="linear" presStyleCnt="0">
        <dgm:presLayoutVars>
          <dgm:animLvl val="lvl"/>
          <dgm:resizeHandles val="exact"/>
        </dgm:presLayoutVars>
      </dgm:prSet>
      <dgm:spPr/>
    </dgm:pt>
    <dgm:pt modelId="{E023550D-882E-4A78-8E95-B81403CA59AA}" type="pres">
      <dgm:prSet presAssocID="{D5AF2C8E-BA0F-4C26-ADA0-583D1FCC6049}" presName="parentText" presStyleLbl="node1" presStyleIdx="0" presStyleCnt="3">
        <dgm:presLayoutVars>
          <dgm:chMax val="0"/>
          <dgm:bulletEnabled val="1"/>
        </dgm:presLayoutVars>
      </dgm:prSet>
      <dgm:spPr/>
    </dgm:pt>
    <dgm:pt modelId="{3C38BE07-DF7A-4B98-B65A-439743F29425}" type="pres">
      <dgm:prSet presAssocID="{9754F043-8375-485D-A9CB-BAC201C5B8CC}" presName="spacer" presStyleCnt="0"/>
      <dgm:spPr/>
    </dgm:pt>
    <dgm:pt modelId="{FDEF72D0-FD41-44B9-992C-862174252E0F}" type="pres">
      <dgm:prSet presAssocID="{7EE382B1-9B13-4F5E-A107-2E78ED7EFDF6}" presName="parentText" presStyleLbl="node1" presStyleIdx="1" presStyleCnt="3">
        <dgm:presLayoutVars>
          <dgm:chMax val="0"/>
          <dgm:bulletEnabled val="1"/>
        </dgm:presLayoutVars>
      </dgm:prSet>
      <dgm:spPr/>
    </dgm:pt>
    <dgm:pt modelId="{6B456E2E-A2CD-473A-8858-1FE9514650EE}" type="pres">
      <dgm:prSet presAssocID="{6472397F-AC26-4F3E-B020-10E4EF586D4E}" presName="spacer" presStyleCnt="0"/>
      <dgm:spPr/>
    </dgm:pt>
    <dgm:pt modelId="{E9D77CFE-2A51-4F26-B0B3-319B226216C8}" type="pres">
      <dgm:prSet presAssocID="{963B2737-120B-4E43-B2DD-FD7818C124B1}" presName="parentText" presStyleLbl="node1" presStyleIdx="2" presStyleCnt="3">
        <dgm:presLayoutVars>
          <dgm:chMax val="0"/>
          <dgm:bulletEnabled val="1"/>
        </dgm:presLayoutVars>
      </dgm:prSet>
      <dgm:spPr/>
    </dgm:pt>
  </dgm:ptLst>
  <dgm:cxnLst>
    <dgm:cxn modelId="{1558F711-31A6-4D04-A334-C32B8E9190A8}" type="presOf" srcId="{963B2737-120B-4E43-B2DD-FD7818C124B1}" destId="{E9D77CFE-2A51-4F26-B0B3-319B226216C8}" srcOrd="0" destOrd="0" presId="urn:microsoft.com/office/officeart/2005/8/layout/vList2"/>
    <dgm:cxn modelId="{5235B418-C8CA-4A15-8D47-AE835D5C7B5B}" type="presOf" srcId="{7EE382B1-9B13-4F5E-A107-2E78ED7EFDF6}" destId="{FDEF72D0-FD41-44B9-992C-862174252E0F}" srcOrd="0" destOrd="0" presId="urn:microsoft.com/office/officeart/2005/8/layout/vList2"/>
    <dgm:cxn modelId="{A2DCD739-9FAF-4B65-8A17-D1FD48458201}" srcId="{693B3844-7F96-40DE-A278-D35E2CB03BFF}" destId="{D5AF2C8E-BA0F-4C26-ADA0-583D1FCC6049}" srcOrd="0" destOrd="0" parTransId="{F6468A3E-0F09-4221-9334-2F40B9D3286C}" sibTransId="{9754F043-8375-485D-A9CB-BAC201C5B8CC}"/>
    <dgm:cxn modelId="{42B6C48A-A54B-4DF4-BED0-FC9DA8F9B4FF}" type="presOf" srcId="{693B3844-7F96-40DE-A278-D35E2CB03BFF}" destId="{2C300E94-6F23-4794-9A0B-71CD1E3CCB11}" srcOrd="0" destOrd="0" presId="urn:microsoft.com/office/officeart/2005/8/layout/vList2"/>
    <dgm:cxn modelId="{0D2A5CA8-54CE-46E4-9ACC-2FC66DC70BFF}" type="presOf" srcId="{D5AF2C8E-BA0F-4C26-ADA0-583D1FCC6049}" destId="{E023550D-882E-4A78-8E95-B81403CA59AA}" srcOrd="0" destOrd="0" presId="urn:microsoft.com/office/officeart/2005/8/layout/vList2"/>
    <dgm:cxn modelId="{3A62B5DA-3BC9-4608-9121-EA5759730F34}" srcId="{693B3844-7F96-40DE-A278-D35E2CB03BFF}" destId="{7EE382B1-9B13-4F5E-A107-2E78ED7EFDF6}" srcOrd="1" destOrd="0" parTransId="{27DA1CE0-7B4C-4348-99C0-3DA79B91A29C}" sibTransId="{6472397F-AC26-4F3E-B020-10E4EF586D4E}"/>
    <dgm:cxn modelId="{E2471AF5-3BF3-4ABA-90D0-797BC223D52F}" srcId="{693B3844-7F96-40DE-A278-D35E2CB03BFF}" destId="{963B2737-120B-4E43-B2DD-FD7818C124B1}" srcOrd="2" destOrd="0" parTransId="{637C04EB-6703-4C72-BB3C-87DE09A2905C}" sibTransId="{02A6D342-A692-4B0C-A367-B4D1BFC4BE6F}"/>
    <dgm:cxn modelId="{B0622967-2AD5-485C-B714-357CEE352CFB}" type="presParOf" srcId="{2C300E94-6F23-4794-9A0B-71CD1E3CCB11}" destId="{E023550D-882E-4A78-8E95-B81403CA59AA}" srcOrd="0" destOrd="0" presId="urn:microsoft.com/office/officeart/2005/8/layout/vList2"/>
    <dgm:cxn modelId="{0FDCDBE8-FFF2-4800-8474-634410CC9004}" type="presParOf" srcId="{2C300E94-6F23-4794-9A0B-71CD1E3CCB11}" destId="{3C38BE07-DF7A-4B98-B65A-439743F29425}" srcOrd="1" destOrd="0" presId="urn:microsoft.com/office/officeart/2005/8/layout/vList2"/>
    <dgm:cxn modelId="{AD7D700A-BE62-47A5-9A6E-DD6250B6C94D}" type="presParOf" srcId="{2C300E94-6F23-4794-9A0B-71CD1E3CCB11}" destId="{FDEF72D0-FD41-44B9-992C-862174252E0F}" srcOrd="2" destOrd="0" presId="urn:microsoft.com/office/officeart/2005/8/layout/vList2"/>
    <dgm:cxn modelId="{F25C4A8C-1F5B-4761-AF4D-378F38579A6C}" type="presParOf" srcId="{2C300E94-6F23-4794-9A0B-71CD1E3CCB11}" destId="{6B456E2E-A2CD-473A-8858-1FE9514650EE}" srcOrd="3" destOrd="0" presId="urn:microsoft.com/office/officeart/2005/8/layout/vList2"/>
    <dgm:cxn modelId="{75985767-B9BB-44F7-97CF-AC518DD9F4DD}" type="presParOf" srcId="{2C300E94-6F23-4794-9A0B-71CD1E3CCB11}" destId="{E9D77CFE-2A51-4F26-B0B3-319B226216C8}"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lnSpc>
              <a:spcPct val="150000"/>
            </a:lnSpc>
          </a:pPr>
          <a:r>
            <a:rPr lang="ar-EG" sz="1600" b="1" dirty="0">
              <a:latin typeface="Alexandria" pitchFamily="2" charset="-78"/>
              <a:cs typeface="Alexandria" pitchFamily="2" charset="-78"/>
            </a:rPr>
            <a:t>التحديات السيبرانية التي تشكل عائق أمام الأمن السيبراني </a:t>
          </a:r>
          <a:endParaRPr lang="en-US" sz="1600"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rtl="1">
            <a:lnSpc>
              <a:spcPct val="150000"/>
            </a:lnSpc>
          </a:pPr>
          <a:r>
            <a:rPr lang="ar-EG" sz="1600" b="1" dirty="0">
              <a:latin typeface="Alexandria" pitchFamily="2" charset="-78"/>
              <a:cs typeface="Alexandria" pitchFamily="2" charset="-78"/>
            </a:rPr>
            <a:t>وضع استراتيجية للأمن السيبراني </a:t>
          </a:r>
          <a:endParaRPr lang="en-US" sz="1600" dirty="0">
            <a:latin typeface="Alexandria" pitchFamily="2" charset="-78"/>
            <a:cs typeface="Alexandria" pitchFamily="2" charset="-78"/>
          </a:endParaRP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lnSpc>
              <a:spcPct val="150000"/>
            </a:lnSpc>
          </a:pPr>
          <a:r>
            <a:rPr lang="ar-EG" sz="1600" b="1" dirty="0">
              <a:latin typeface="Alexandria" pitchFamily="2" charset="-78"/>
              <a:cs typeface="Alexandria" pitchFamily="2" charset="-78"/>
            </a:rPr>
            <a:t>الاتفاقيات الدولية   و العربية التي نادت بالتعاون لمواجهة الجرائم السيبرانية </a:t>
          </a:r>
          <a:endParaRPr lang="en-US" sz="1600" b="1" dirty="0">
            <a:latin typeface="Alexandria" pitchFamily="2" charset="-78"/>
            <a:cs typeface="Alexandria" pitchFamily="2" charset="-78"/>
          </a:endParaRPr>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custLinFactNeighborX="412" custLinFactNeighborY="-5681"/>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30177" custLinFactNeighborX="2360"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1F4260FC-FFC5-4C00-9EF7-A199E43FFB34}" type="pres">
      <dgm:prSet presAssocID="{014AF32A-11B2-4615-9AAB-7EA6A326F905}" presName="circ3" presStyleLbl="vennNode1" presStyleIdx="2" presStyleCnt="3" custScaleX="141234" custLinFactNeighborX="-15038" custLinFactNeighborY="1876"/>
      <dgm:spPr/>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pt>
  </dgm:ptLst>
  <dgm:cxnLst>
    <dgm:cxn modelId="{DCFE1626-5875-4A3A-AD53-5DAB24B13401}" type="presOf" srcId="{014AF32A-11B2-4615-9AAB-7EA6A326F905}" destId="{1F4260FC-FFC5-4C00-9EF7-A199E43FFB34}" srcOrd="0" destOrd="0" presId="urn:microsoft.com/office/officeart/2005/8/layout/venn1"/>
    <dgm:cxn modelId="{92B1282E-D91B-4D30-A8F2-724912C29658}" type="presOf" srcId="{014AF32A-11B2-4615-9AAB-7EA6A326F905}" destId="{693857D4-4139-4816-BBA0-D569F8EA6558}" srcOrd="1"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3D9E1262-2AE4-41E7-A464-AB04BB484B76}" type="presOf" srcId="{AFE247C8-F63A-408C-B736-C6356E496CA1}" destId="{6C84E011-640F-4A12-AB04-F1106C28B7AA}" srcOrd="1" destOrd="0" presId="urn:microsoft.com/office/officeart/2005/8/layout/venn1"/>
    <dgm:cxn modelId="{B6B90D4E-B46F-4ADC-8489-353DA45B945E}" type="presOf" srcId="{61CAAD6D-90C6-433C-AA35-9D8694D3D1C7}" destId="{01A16F23-C45F-4911-85EF-1210632A0A70}" srcOrd="0" destOrd="0" presId="urn:microsoft.com/office/officeart/2005/8/layout/venn1"/>
    <dgm:cxn modelId="{3F96AD6E-E1BF-4ACD-A6C2-5F961759573A}" type="presOf" srcId="{A2549BC2-D4D1-497E-BCDB-2EA8CC03AB9B}" destId="{8D91F3C3-BE84-42DD-8D72-718221BDD2BB}" srcOrd="0" destOrd="0" presId="urn:microsoft.com/office/officeart/2005/8/layout/venn1"/>
    <dgm:cxn modelId="{420E967D-22BE-474B-9812-0BDB652D620B}" type="presOf" srcId="{61CAAD6D-90C6-433C-AA35-9D8694D3D1C7}" destId="{DA02A205-EAF4-4316-A5D2-5E9D48150746}"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C9CD22C7-6EE3-4297-BFFF-85FF7D5C1116}" srcId="{A2549BC2-D4D1-497E-BCDB-2EA8CC03AB9B}" destId="{014AF32A-11B2-4615-9AAB-7EA6A326F905}" srcOrd="2" destOrd="0" parTransId="{9F092570-A2AF-449D-98A6-4C7BD3DA1157}" sibTransId="{F8E556F9-DE8F-4618-9DBC-66D8560BFB1D}"/>
    <dgm:cxn modelId="{811F34CC-F287-4C12-A922-C9BB29D68DDF}" type="presOf" srcId="{AFE247C8-F63A-408C-B736-C6356E496CA1}" destId="{DDF24712-D9AF-4A5D-804A-3CCE3324A2BD}" srcOrd="0" destOrd="0" presId="urn:microsoft.com/office/officeart/2005/8/layout/venn1"/>
    <dgm:cxn modelId="{5361934E-7063-4ABE-A3F6-5CA6A85AE2E6}" type="presParOf" srcId="{8D91F3C3-BE84-42DD-8D72-718221BDD2BB}" destId="{01A16F23-C45F-4911-85EF-1210632A0A70}" srcOrd="0" destOrd="0" presId="urn:microsoft.com/office/officeart/2005/8/layout/venn1"/>
    <dgm:cxn modelId="{9855448C-2501-46A7-9E5C-8CEA283EB891}" type="presParOf" srcId="{8D91F3C3-BE84-42DD-8D72-718221BDD2BB}" destId="{DA02A205-EAF4-4316-A5D2-5E9D48150746}" srcOrd="1" destOrd="0" presId="urn:microsoft.com/office/officeart/2005/8/layout/venn1"/>
    <dgm:cxn modelId="{E6950480-6F2D-480F-A055-8781ED40435D}" type="presParOf" srcId="{8D91F3C3-BE84-42DD-8D72-718221BDD2BB}" destId="{DDF24712-D9AF-4A5D-804A-3CCE3324A2BD}" srcOrd="2" destOrd="0" presId="urn:microsoft.com/office/officeart/2005/8/layout/venn1"/>
    <dgm:cxn modelId="{F0907CC8-69FF-4A44-B860-492B2899ECFA}" type="presParOf" srcId="{8D91F3C3-BE84-42DD-8D72-718221BDD2BB}" destId="{6C84E011-640F-4A12-AB04-F1106C28B7AA}" srcOrd="3" destOrd="0" presId="urn:microsoft.com/office/officeart/2005/8/layout/venn1"/>
    <dgm:cxn modelId="{AE2A5D42-EA7B-4F30-A7F5-CD9146EAD78C}" type="presParOf" srcId="{8D91F3C3-BE84-42DD-8D72-718221BDD2BB}" destId="{1F4260FC-FFC5-4C00-9EF7-A199E43FFB34}" srcOrd="4" destOrd="0" presId="urn:microsoft.com/office/officeart/2005/8/layout/venn1"/>
    <dgm:cxn modelId="{F1230717-677A-409D-B653-1406F8179414}" type="presParOf" srcId="{8D91F3C3-BE84-42DD-8D72-718221BDD2BB}" destId="{693857D4-4139-4816-BBA0-D569F8EA6558}" srcOrd="5"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63AD93F-B488-4115-9A77-6786CA108ED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8C7BB40D-57D5-49B5-9154-E1F15AB5193F}">
      <dgm:prSet custT="1"/>
      <dgm:spPr/>
      <dgm:t>
        <a:bodyPr/>
        <a:lstStyle/>
        <a:p>
          <a:pPr rtl="1">
            <a:lnSpc>
              <a:spcPct val="150000"/>
            </a:lnSpc>
          </a:pPr>
          <a:r>
            <a:rPr lang="ar-EG" sz="2000" b="1" dirty="0">
              <a:latin typeface="Alexandria" pitchFamily="2" charset="-78"/>
              <a:cs typeface="Alexandria" pitchFamily="2" charset="-78"/>
            </a:rPr>
            <a:t>الاتفاقية العربية لمكافحة جرائم تقنية المعلومات </a:t>
          </a:r>
          <a:endParaRPr lang="en-US" sz="2000" dirty="0">
            <a:latin typeface="Alexandria" pitchFamily="2" charset="-78"/>
            <a:cs typeface="Alexandria" pitchFamily="2" charset="-78"/>
          </a:endParaRPr>
        </a:p>
      </dgm:t>
    </dgm:pt>
    <dgm:pt modelId="{EBDC5906-5FE5-459C-BEC6-7F4087439D22}" type="parTrans" cxnId="{83B40739-8FA6-499E-B5EC-24B058552BD3}">
      <dgm:prSet/>
      <dgm:spPr/>
      <dgm:t>
        <a:bodyPr/>
        <a:lstStyle/>
        <a:p>
          <a:endParaRPr lang="en-US"/>
        </a:p>
      </dgm:t>
    </dgm:pt>
    <dgm:pt modelId="{4687A058-99E0-4D22-8541-A170D40C727E}" type="sibTrans" cxnId="{83B40739-8FA6-499E-B5EC-24B058552BD3}">
      <dgm:prSet/>
      <dgm:spPr/>
      <dgm:t>
        <a:bodyPr/>
        <a:lstStyle/>
        <a:p>
          <a:endParaRPr lang="en-US"/>
        </a:p>
      </dgm:t>
    </dgm:pt>
    <dgm:pt modelId="{958FC8A3-721C-49B8-ABA7-D53614D8A250}">
      <dgm:prSet custT="1"/>
      <dgm:spPr/>
      <dgm:t>
        <a:bodyPr/>
        <a:lstStyle/>
        <a:p>
          <a:pPr rtl="1">
            <a:lnSpc>
              <a:spcPct val="150000"/>
            </a:lnSpc>
          </a:pPr>
          <a:r>
            <a:rPr lang="ar-EG" sz="2000" b="1" dirty="0">
              <a:latin typeface="Alexandria" pitchFamily="2" charset="-78"/>
              <a:cs typeface="Alexandria" pitchFamily="2" charset="-78"/>
            </a:rPr>
            <a:t>اتفاقية بودابست </a:t>
          </a:r>
        </a:p>
        <a:p>
          <a:pPr rtl="1">
            <a:lnSpc>
              <a:spcPct val="150000"/>
            </a:lnSpc>
          </a:pPr>
          <a:r>
            <a:rPr lang="ar-EG" sz="2000" b="1" dirty="0">
              <a:latin typeface="Alexandria" pitchFamily="2" charset="-78"/>
              <a:cs typeface="Alexandria" pitchFamily="2" charset="-78"/>
            </a:rPr>
            <a:t>لمكافحة الجرائم السيبرانية</a:t>
          </a:r>
          <a:endParaRPr lang="en-US" sz="2000" dirty="0">
            <a:latin typeface="Alexandria" pitchFamily="2" charset="-78"/>
            <a:cs typeface="Alexandria" pitchFamily="2" charset="-78"/>
          </a:endParaRPr>
        </a:p>
      </dgm:t>
    </dgm:pt>
    <dgm:pt modelId="{580B6EFD-1B9E-4193-86EB-CDF71996EF5A}" type="parTrans" cxnId="{ACC240CE-3732-4DC1-87FD-22E8ED7682C9}">
      <dgm:prSet/>
      <dgm:spPr/>
      <dgm:t>
        <a:bodyPr/>
        <a:lstStyle/>
        <a:p>
          <a:endParaRPr lang="en-US"/>
        </a:p>
      </dgm:t>
    </dgm:pt>
    <dgm:pt modelId="{ED0D534B-BBF1-4647-AEC3-F968F5EF218D}" type="sibTrans" cxnId="{ACC240CE-3732-4DC1-87FD-22E8ED7682C9}">
      <dgm:prSet/>
      <dgm:spPr/>
      <dgm:t>
        <a:bodyPr/>
        <a:lstStyle/>
        <a:p>
          <a:endParaRPr lang="en-US"/>
        </a:p>
      </dgm:t>
    </dgm:pt>
    <dgm:pt modelId="{838EC6A0-AED4-4F3E-93A4-E5ACF8557BD4}" type="pres">
      <dgm:prSet presAssocID="{A63AD93F-B488-4115-9A77-6786CA108EDF}" presName="compositeShape" presStyleCnt="0">
        <dgm:presLayoutVars>
          <dgm:chMax val="7"/>
          <dgm:dir/>
          <dgm:resizeHandles val="exact"/>
        </dgm:presLayoutVars>
      </dgm:prSet>
      <dgm:spPr/>
    </dgm:pt>
    <dgm:pt modelId="{8007FB66-0898-4780-93B9-7EF63C44EE33}" type="pres">
      <dgm:prSet presAssocID="{8C7BB40D-57D5-49B5-9154-E1F15AB5193F}" presName="circ1" presStyleLbl="vennNode1" presStyleIdx="0" presStyleCnt="2" custScaleY="98371" custLinFactNeighborX="-4281" custLinFactNeighborY="17890"/>
      <dgm:spPr/>
    </dgm:pt>
    <dgm:pt modelId="{150D0B45-CA7E-4893-A247-88272F5584C3}" type="pres">
      <dgm:prSet presAssocID="{8C7BB40D-57D5-49B5-9154-E1F15AB5193F}" presName="circ1Tx" presStyleLbl="revTx" presStyleIdx="0" presStyleCnt="0">
        <dgm:presLayoutVars>
          <dgm:chMax val="0"/>
          <dgm:chPref val="0"/>
          <dgm:bulletEnabled val="1"/>
        </dgm:presLayoutVars>
      </dgm:prSet>
      <dgm:spPr/>
    </dgm:pt>
    <dgm:pt modelId="{40C8E670-196C-48AE-901F-44558416E54E}" type="pres">
      <dgm:prSet presAssocID="{958FC8A3-721C-49B8-ABA7-D53614D8A250}" presName="circ2" presStyleLbl="vennNode1" presStyleIdx="1" presStyleCnt="2" custLinFactNeighborX="10057" custLinFactNeighborY="4536"/>
      <dgm:spPr/>
    </dgm:pt>
    <dgm:pt modelId="{9E6A11AE-F23C-495F-9CA0-590C57731525}" type="pres">
      <dgm:prSet presAssocID="{958FC8A3-721C-49B8-ABA7-D53614D8A250}" presName="circ2Tx" presStyleLbl="revTx" presStyleIdx="0" presStyleCnt="0">
        <dgm:presLayoutVars>
          <dgm:chMax val="0"/>
          <dgm:chPref val="0"/>
          <dgm:bulletEnabled val="1"/>
        </dgm:presLayoutVars>
      </dgm:prSet>
      <dgm:spPr/>
    </dgm:pt>
  </dgm:ptLst>
  <dgm:cxnLst>
    <dgm:cxn modelId="{9A145324-C0DC-458C-A171-3B41CB30338E}" type="presOf" srcId="{A63AD93F-B488-4115-9A77-6786CA108EDF}" destId="{838EC6A0-AED4-4F3E-93A4-E5ACF8557BD4}" srcOrd="0" destOrd="0" presId="urn:microsoft.com/office/officeart/2005/8/layout/venn1"/>
    <dgm:cxn modelId="{83B40739-8FA6-499E-B5EC-24B058552BD3}" srcId="{A63AD93F-B488-4115-9A77-6786CA108EDF}" destId="{8C7BB40D-57D5-49B5-9154-E1F15AB5193F}" srcOrd="0" destOrd="0" parTransId="{EBDC5906-5FE5-459C-BEC6-7F4087439D22}" sibTransId="{4687A058-99E0-4D22-8541-A170D40C727E}"/>
    <dgm:cxn modelId="{C816503A-6F07-4D6C-9625-086C9BE81111}" type="presOf" srcId="{8C7BB40D-57D5-49B5-9154-E1F15AB5193F}" destId="{150D0B45-CA7E-4893-A247-88272F5584C3}" srcOrd="1" destOrd="0" presId="urn:microsoft.com/office/officeart/2005/8/layout/venn1"/>
    <dgm:cxn modelId="{660C975A-85BE-450D-8C38-BC077BEF920B}" type="presOf" srcId="{958FC8A3-721C-49B8-ABA7-D53614D8A250}" destId="{40C8E670-196C-48AE-901F-44558416E54E}" srcOrd="0" destOrd="0" presId="urn:microsoft.com/office/officeart/2005/8/layout/venn1"/>
    <dgm:cxn modelId="{2993F17B-9640-4A08-BE75-3761C0D57C31}" type="presOf" srcId="{958FC8A3-721C-49B8-ABA7-D53614D8A250}" destId="{9E6A11AE-F23C-495F-9CA0-590C57731525}" srcOrd="1" destOrd="0" presId="urn:microsoft.com/office/officeart/2005/8/layout/venn1"/>
    <dgm:cxn modelId="{ACC240CE-3732-4DC1-87FD-22E8ED7682C9}" srcId="{A63AD93F-B488-4115-9A77-6786CA108EDF}" destId="{958FC8A3-721C-49B8-ABA7-D53614D8A250}" srcOrd="1" destOrd="0" parTransId="{580B6EFD-1B9E-4193-86EB-CDF71996EF5A}" sibTransId="{ED0D534B-BBF1-4647-AEC3-F968F5EF218D}"/>
    <dgm:cxn modelId="{6F9BB4F5-62C5-4E31-9E9B-84522B9981D1}" type="presOf" srcId="{8C7BB40D-57D5-49B5-9154-E1F15AB5193F}" destId="{8007FB66-0898-4780-93B9-7EF63C44EE33}" srcOrd="0" destOrd="0" presId="urn:microsoft.com/office/officeart/2005/8/layout/venn1"/>
    <dgm:cxn modelId="{E022D6B1-5CF2-420D-9183-D72A0F2635B0}" type="presParOf" srcId="{838EC6A0-AED4-4F3E-93A4-E5ACF8557BD4}" destId="{8007FB66-0898-4780-93B9-7EF63C44EE33}" srcOrd="0" destOrd="0" presId="urn:microsoft.com/office/officeart/2005/8/layout/venn1"/>
    <dgm:cxn modelId="{4B2A198B-321D-4780-BD75-C251AD82689F}" type="presParOf" srcId="{838EC6A0-AED4-4F3E-93A4-E5ACF8557BD4}" destId="{150D0B45-CA7E-4893-A247-88272F5584C3}" srcOrd="1" destOrd="0" presId="urn:microsoft.com/office/officeart/2005/8/layout/venn1"/>
    <dgm:cxn modelId="{6C5B9F75-5514-43E4-B559-7D9C9F731DD4}" type="presParOf" srcId="{838EC6A0-AED4-4F3E-93A4-E5ACF8557BD4}" destId="{40C8E670-196C-48AE-901F-44558416E54E}" srcOrd="2" destOrd="0" presId="urn:microsoft.com/office/officeart/2005/8/layout/venn1"/>
    <dgm:cxn modelId="{B55F7864-B6DF-49D2-8F4A-BA565A53DFEF}" type="presParOf" srcId="{838EC6A0-AED4-4F3E-93A4-E5ACF8557BD4}" destId="{9E6A11AE-F23C-495F-9CA0-590C57731525}" srcOrd="3"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437185-0D80-4FA3-99BF-F1A9B9B30A5D}">
      <dsp:nvSpPr>
        <dsp:cNvPr id="0" name=""/>
        <dsp:cNvSpPr/>
      </dsp:nvSpPr>
      <dsp:spPr>
        <a:xfrm>
          <a:off x="2105573" y="0"/>
          <a:ext cx="3693319" cy="3693319"/>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6CB658-3290-4848-92BC-8320D6B0264D}">
      <dsp:nvSpPr>
        <dsp:cNvPr id="0" name=""/>
        <dsp:cNvSpPr/>
      </dsp:nvSpPr>
      <dsp:spPr>
        <a:xfrm>
          <a:off x="-4" y="1070164"/>
          <a:ext cx="8417328" cy="262315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تهدف هذه المحاضرة إلى الوقوف على ماهية الأمن </a:t>
          </a:r>
          <a:r>
            <a:rPr lang="ar-EG" sz="2000" b="1" kern="1200" dirty="0" err="1">
              <a:latin typeface="Alexandria" pitchFamily="2" charset="-78"/>
              <a:cs typeface="Alexandria" pitchFamily="2" charset="-78"/>
            </a:rPr>
            <a:t>السيبراني</a:t>
          </a:r>
          <a:r>
            <a:rPr lang="ar-EG" sz="2000" b="1" kern="1200" dirty="0">
              <a:latin typeface="Alexandria" pitchFamily="2" charset="-78"/>
              <a:cs typeface="Alexandria" pitchFamily="2" charset="-78"/>
            </a:rPr>
            <a:t> من الناحية القانونية ، وعلاقته بالجريمة </a:t>
          </a:r>
          <a:r>
            <a:rPr lang="ar-EG" sz="2000" b="1" kern="1200" dirty="0" err="1">
              <a:latin typeface="Alexandria" pitchFamily="2" charset="-78"/>
              <a:cs typeface="Alexandria" pitchFamily="2" charset="-78"/>
            </a:rPr>
            <a:t>السيبرانية</a:t>
          </a:r>
          <a:r>
            <a:rPr lang="ar-EG" sz="2000" b="1" kern="1200" dirty="0">
              <a:latin typeface="Alexandria" pitchFamily="2" charset="-78"/>
              <a:cs typeface="Alexandria" pitchFamily="2" charset="-78"/>
            </a:rPr>
            <a:t> ؛ و الأهداف الاستراتيجية للأمن </a:t>
          </a:r>
          <a:r>
            <a:rPr lang="ar-EG" sz="2000" b="1" kern="1200" dirty="0" err="1">
              <a:latin typeface="Alexandria" pitchFamily="2" charset="-78"/>
              <a:cs typeface="Alexandria" pitchFamily="2" charset="-78"/>
            </a:rPr>
            <a:t>السيبراني</a:t>
          </a:r>
          <a:r>
            <a:rPr lang="ar-EG" sz="2000" b="1" kern="1200" dirty="0">
              <a:latin typeface="Alexandria" pitchFamily="2" charset="-78"/>
              <a:cs typeface="Alexandria" pitchFamily="2" charset="-78"/>
            </a:rPr>
            <a:t> . فضلاً عن تحديد سبل مجابهة الجريمة </a:t>
          </a:r>
          <a:r>
            <a:rPr lang="ar-EG" sz="2000" b="1" kern="1200" dirty="0" err="1">
              <a:latin typeface="Alexandria" pitchFamily="2" charset="-78"/>
              <a:cs typeface="Alexandria" pitchFamily="2" charset="-78"/>
            </a:rPr>
            <a:t>السيبرانية</a:t>
          </a:r>
          <a:r>
            <a:rPr lang="ar-EG" sz="2000" b="1" kern="1200" dirty="0">
              <a:latin typeface="Alexandria" pitchFamily="2" charset="-78"/>
              <a:cs typeface="Alexandria" pitchFamily="2" charset="-78"/>
            </a:rPr>
            <a:t> .</a:t>
          </a:r>
          <a:endParaRPr lang="en-US" sz="2000" kern="1200" dirty="0">
            <a:latin typeface="Alexandria" pitchFamily="2" charset="-78"/>
            <a:cs typeface="Alexandria" pitchFamily="2" charset="-78"/>
          </a:endParaRPr>
        </a:p>
      </dsp:txBody>
      <dsp:txXfrm>
        <a:off x="128048" y="1198216"/>
        <a:ext cx="8161224" cy="2367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E86277-D71B-4C1A-B223-5F7859CD543B}">
      <dsp:nvSpPr>
        <dsp:cNvPr id="0" name=""/>
        <dsp:cNvSpPr/>
      </dsp:nvSpPr>
      <dsp:spPr>
        <a:xfrm rot="10800000">
          <a:off x="797487" y="0"/>
          <a:ext cx="4720658" cy="71179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883"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تعريف الأمن السيبراني </a:t>
          </a:r>
          <a:endParaRPr lang="en-US" sz="2000" kern="1200" dirty="0">
            <a:latin typeface="Alexandria" pitchFamily="2" charset="-78"/>
            <a:cs typeface="Alexandria" pitchFamily="2" charset="-78"/>
          </a:endParaRPr>
        </a:p>
      </dsp:txBody>
      <dsp:txXfrm rot="10800000">
        <a:off x="975436" y="0"/>
        <a:ext cx="4542709" cy="711797"/>
      </dsp:txXfrm>
    </dsp:sp>
    <dsp:sp modelId="{457E8496-1B21-431A-AF36-9053FEEC35B7}">
      <dsp:nvSpPr>
        <dsp:cNvPr id="0" name=""/>
        <dsp:cNvSpPr/>
      </dsp:nvSpPr>
      <dsp:spPr>
        <a:xfrm>
          <a:off x="309242" y="0"/>
          <a:ext cx="711797" cy="71179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7E082C-2D52-49C9-895C-85BAB51CFBA9}">
      <dsp:nvSpPr>
        <dsp:cNvPr id="0" name=""/>
        <dsp:cNvSpPr/>
      </dsp:nvSpPr>
      <dsp:spPr>
        <a:xfrm rot="10800000">
          <a:off x="797487" y="789028"/>
          <a:ext cx="4720658" cy="71179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883"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خصائص الأمن </a:t>
          </a:r>
          <a:r>
            <a:rPr lang="ar-EG" sz="2000" b="1" kern="1200" dirty="0" err="1">
              <a:latin typeface="Alexandria" pitchFamily="2" charset="-78"/>
              <a:cs typeface="Alexandria" pitchFamily="2" charset="-78"/>
            </a:rPr>
            <a:t>السيبراني</a:t>
          </a:r>
          <a:endParaRPr lang="en-US" sz="2000" kern="1200" dirty="0">
            <a:latin typeface="Alexandria" pitchFamily="2" charset="-78"/>
            <a:cs typeface="Alexandria" pitchFamily="2" charset="-78"/>
          </a:endParaRPr>
        </a:p>
      </dsp:txBody>
      <dsp:txXfrm rot="10800000">
        <a:off x="975436" y="789028"/>
        <a:ext cx="4542709" cy="711797"/>
      </dsp:txXfrm>
    </dsp:sp>
    <dsp:sp modelId="{3341EED0-3CEF-44FC-A8D1-6DA784E63829}">
      <dsp:nvSpPr>
        <dsp:cNvPr id="0" name=""/>
        <dsp:cNvSpPr/>
      </dsp:nvSpPr>
      <dsp:spPr>
        <a:xfrm>
          <a:off x="396914" y="1612855"/>
          <a:ext cx="711797" cy="71179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D5020F-A3AC-43E2-8425-3D9145E3EE87}">
      <dsp:nvSpPr>
        <dsp:cNvPr id="0" name=""/>
        <dsp:cNvSpPr/>
      </dsp:nvSpPr>
      <dsp:spPr>
        <a:xfrm rot="10800000">
          <a:off x="870468" y="1564522"/>
          <a:ext cx="4720658" cy="71179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883"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المصطلحات المرتبطة بالأمن </a:t>
          </a:r>
          <a:r>
            <a:rPr lang="ar-EG" sz="2000" b="1" kern="1200" dirty="0" err="1">
              <a:latin typeface="Alexandria" pitchFamily="2" charset="-78"/>
              <a:cs typeface="Alexandria" pitchFamily="2" charset="-78"/>
            </a:rPr>
            <a:t>السيبراني</a:t>
          </a:r>
          <a:r>
            <a:rPr lang="ar-EG" sz="2000" b="1" kern="1200" dirty="0">
              <a:latin typeface="Alexandria" pitchFamily="2" charset="-78"/>
              <a:cs typeface="Alexandria" pitchFamily="2" charset="-78"/>
            </a:rPr>
            <a:t> </a:t>
          </a:r>
          <a:endParaRPr lang="en-US" sz="2000" kern="1200" dirty="0">
            <a:latin typeface="Alexandria" pitchFamily="2" charset="-78"/>
            <a:cs typeface="Alexandria" pitchFamily="2" charset="-78"/>
          </a:endParaRPr>
        </a:p>
      </dsp:txBody>
      <dsp:txXfrm rot="10800000">
        <a:off x="1048417" y="1564522"/>
        <a:ext cx="4542709" cy="711797"/>
      </dsp:txXfrm>
    </dsp:sp>
    <dsp:sp modelId="{7582C280-391A-42EE-8875-0F657C1F5A61}">
      <dsp:nvSpPr>
        <dsp:cNvPr id="0" name=""/>
        <dsp:cNvSpPr/>
      </dsp:nvSpPr>
      <dsp:spPr>
        <a:xfrm>
          <a:off x="316410" y="662034"/>
          <a:ext cx="711797" cy="71179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699C34-F83F-49F0-808A-F76BBED21219}">
      <dsp:nvSpPr>
        <dsp:cNvPr id="0" name=""/>
        <dsp:cNvSpPr/>
      </dsp:nvSpPr>
      <dsp:spPr>
        <a:xfrm rot="10800000">
          <a:off x="863198" y="2338408"/>
          <a:ext cx="4720658" cy="71179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883"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الأمن السيبراني و الجريمة السيبرانية</a:t>
          </a:r>
          <a:endParaRPr lang="en-US" sz="2000" kern="1200" dirty="0">
            <a:latin typeface="Alexandria" pitchFamily="2" charset="-78"/>
            <a:cs typeface="Alexandria" pitchFamily="2" charset="-78"/>
          </a:endParaRPr>
        </a:p>
      </dsp:txBody>
      <dsp:txXfrm rot="10800000">
        <a:off x="1041147" y="2338408"/>
        <a:ext cx="4542709" cy="711797"/>
      </dsp:txXfrm>
    </dsp:sp>
    <dsp:sp modelId="{3A4D1705-4055-426D-9D91-C2381ACAF2B1}">
      <dsp:nvSpPr>
        <dsp:cNvPr id="0" name=""/>
        <dsp:cNvSpPr/>
      </dsp:nvSpPr>
      <dsp:spPr>
        <a:xfrm>
          <a:off x="282735" y="2455577"/>
          <a:ext cx="711797" cy="71179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BBE494-8C88-4746-929B-BAF145417AA5}">
      <dsp:nvSpPr>
        <dsp:cNvPr id="0" name=""/>
        <dsp:cNvSpPr/>
      </dsp:nvSpPr>
      <dsp:spPr>
        <a:xfrm rot="10800000">
          <a:off x="1325153" y="205162"/>
          <a:ext cx="3249122" cy="163677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1773" tIns="76200" rIns="142240" bIns="7620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تعريف الجريمة السيبرانية</a:t>
          </a:r>
          <a:endParaRPr lang="en-US" sz="2000" kern="1200" dirty="0">
            <a:latin typeface="Alexandria" pitchFamily="2" charset="-78"/>
            <a:cs typeface="Alexandria" pitchFamily="2" charset="-78"/>
          </a:endParaRPr>
        </a:p>
      </dsp:txBody>
      <dsp:txXfrm rot="10800000">
        <a:off x="1734347" y="205162"/>
        <a:ext cx="2839928" cy="1636776"/>
      </dsp:txXfrm>
    </dsp:sp>
    <dsp:sp modelId="{B4D02041-DB36-47A2-9A96-C759D81A5012}">
      <dsp:nvSpPr>
        <dsp:cNvPr id="0" name=""/>
        <dsp:cNvSpPr/>
      </dsp:nvSpPr>
      <dsp:spPr>
        <a:xfrm>
          <a:off x="106144" y="358299"/>
          <a:ext cx="1636776" cy="163677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BEC01C-E7A8-4D40-AE72-B50113910F06}">
      <dsp:nvSpPr>
        <dsp:cNvPr id="0" name=""/>
        <dsp:cNvSpPr/>
      </dsp:nvSpPr>
      <dsp:spPr>
        <a:xfrm rot="10800000">
          <a:off x="1227582" y="2277349"/>
          <a:ext cx="3249122" cy="163677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1773" tIns="76200" rIns="142240" bIns="7620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خصائص الجريمة </a:t>
          </a:r>
          <a:r>
            <a:rPr lang="ar-EG" sz="2000" b="1" kern="1200" dirty="0" err="1">
              <a:latin typeface="Alexandria" pitchFamily="2" charset="-78"/>
              <a:cs typeface="Alexandria" pitchFamily="2" charset="-78"/>
            </a:rPr>
            <a:t>السيبرانية</a:t>
          </a:r>
          <a:endParaRPr lang="en-US" sz="2000" kern="1200" dirty="0">
            <a:latin typeface="Alexandria" pitchFamily="2" charset="-78"/>
            <a:cs typeface="Alexandria" pitchFamily="2" charset="-78"/>
          </a:endParaRPr>
        </a:p>
      </dsp:txBody>
      <dsp:txXfrm rot="10800000">
        <a:off x="1636776" y="2277349"/>
        <a:ext cx="2839928" cy="1636776"/>
      </dsp:txXfrm>
    </dsp:sp>
    <dsp:sp modelId="{330BDA0A-28BD-41AE-99EE-98109B24B9E3}">
      <dsp:nvSpPr>
        <dsp:cNvPr id="0" name=""/>
        <dsp:cNvSpPr/>
      </dsp:nvSpPr>
      <dsp:spPr>
        <a:xfrm>
          <a:off x="409194" y="2277349"/>
          <a:ext cx="1636776" cy="163677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BBE494-8C88-4746-929B-BAF145417AA5}">
      <dsp:nvSpPr>
        <dsp:cNvPr id="0" name=""/>
        <dsp:cNvSpPr/>
      </dsp:nvSpPr>
      <dsp:spPr>
        <a:xfrm rot="10800000">
          <a:off x="1667784" y="33553"/>
          <a:ext cx="5456021" cy="113000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8302" tIns="76200" rIns="142240" bIns="7620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أفعال ضد سرية و نزاهة وتوافر البيانات أو النظم الحاسوبية </a:t>
          </a:r>
          <a:endParaRPr lang="en-US" sz="2000" kern="1200" dirty="0">
            <a:latin typeface="Alexandria" pitchFamily="2" charset="-78"/>
            <a:cs typeface="Alexandria" pitchFamily="2" charset="-78"/>
          </a:endParaRPr>
        </a:p>
      </dsp:txBody>
      <dsp:txXfrm rot="10800000">
        <a:off x="1950286" y="33553"/>
        <a:ext cx="5173519" cy="1130007"/>
      </dsp:txXfrm>
    </dsp:sp>
    <dsp:sp modelId="{B4D02041-DB36-47A2-9A96-C759D81A5012}">
      <dsp:nvSpPr>
        <dsp:cNvPr id="0" name=""/>
        <dsp:cNvSpPr/>
      </dsp:nvSpPr>
      <dsp:spPr>
        <a:xfrm>
          <a:off x="1091759" y="727"/>
          <a:ext cx="1130007" cy="113000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44E2C5-B345-4457-9E71-24E5FD645DF8}">
      <dsp:nvSpPr>
        <dsp:cNvPr id="0" name=""/>
        <dsp:cNvSpPr/>
      </dsp:nvSpPr>
      <dsp:spPr>
        <a:xfrm rot="10800000">
          <a:off x="1656763" y="1468050"/>
          <a:ext cx="5456021" cy="113000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8302"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أفعال متعلقة بالحاسوب تهدف إلى كسب شخصي أو مالي أو إضرار </a:t>
          </a:r>
          <a:endParaRPr lang="en-US" sz="2000" kern="1200" dirty="0">
            <a:latin typeface="Alexandria" pitchFamily="2" charset="-78"/>
            <a:cs typeface="Alexandria" pitchFamily="2" charset="-78"/>
          </a:endParaRPr>
        </a:p>
      </dsp:txBody>
      <dsp:txXfrm rot="10800000">
        <a:off x="1939265" y="1468050"/>
        <a:ext cx="5173519" cy="1130007"/>
      </dsp:txXfrm>
    </dsp:sp>
    <dsp:sp modelId="{003ED17B-2C24-4FA2-9321-765D357C2020}">
      <dsp:nvSpPr>
        <dsp:cNvPr id="0" name=""/>
        <dsp:cNvSpPr/>
      </dsp:nvSpPr>
      <dsp:spPr>
        <a:xfrm>
          <a:off x="1091759" y="1468050"/>
          <a:ext cx="1130007" cy="113000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21F983-9FB0-4E9B-8EC5-A0C0528E5EDC}">
      <dsp:nvSpPr>
        <dsp:cNvPr id="0" name=""/>
        <dsp:cNvSpPr/>
      </dsp:nvSpPr>
      <dsp:spPr>
        <a:xfrm rot="10800000">
          <a:off x="1667784" y="2936101"/>
          <a:ext cx="5456021" cy="113000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8302"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أفعال</a:t>
          </a:r>
          <a:r>
            <a:rPr lang="ar-EG" sz="2000" b="1" kern="1200" baseline="0" dirty="0">
              <a:latin typeface="Alexandria" pitchFamily="2" charset="-78"/>
              <a:cs typeface="Alexandria" pitchFamily="2" charset="-78"/>
            </a:rPr>
            <a:t> متعلقة بمحتوى الحاسب </a:t>
          </a:r>
          <a:endParaRPr lang="en-US" sz="2000" b="1" kern="1200" dirty="0">
            <a:latin typeface="Alexandria" pitchFamily="2" charset="-78"/>
            <a:cs typeface="Alexandria" pitchFamily="2" charset="-78"/>
          </a:endParaRPr>
        </a:p>
      </dsp:txBody>
      <dsp:txXfrm rot="10800000">
        <a:off x="1950286" y="2936101"/>
        <a:ext cx="5173519" cy="1130007"/>
      </dsp:txXfrm>
    </dsp:sp>
    <dsp:sp modelId="{A43A5E66-747A-41E9-9FE7-9FBB8212DE84}">
      <dsp:nvSpPr>
        <dsp:cNvPr id="0" name=""/>
        <dsp:cNvSpPr/>
      </dsp:nvSpPr>
      <dsp:spPr>
        <a:xfrm>
          <a:off x="1091759" y="2935374"/>
          <a:ext cx="1130007" cy="113000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1293-51D9-4E10-839C-0F743AE9290C}">
      <dsp:nvSpPr>
        <dsp:cNvPr id="0" name=""/>
        <dsp:cNvSpPr/>
      </dsp:nvSpPr>
      <dsp:spPr>
        <a:xfrm>
          <a:off x="1791875" y="217724"/>
          <a:ext cx="3101784" cy="96930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56544" tIns="60960" rIns="60960" bIns="609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النفاذ غير المشروع إلى نظام حاسوبي .</a:t>
          </a:r>
          <a:endParaRPr lang="en-US" sz="1600" b="1" kern="1200" dirty="0">
            <a:latin typeface="Alexandria" pitchFamily="2" charset="-78"/>
            <a:cs typeface="Alexandria" pitchFamily="2" charset="-78"/>
          </a:endParaRPr>
        </a:p>
      </dsp:txBody>
      <dsp:txXfrm>
        <a:off x="1791875" y="217724"/>
        <a:ext cx="3101784" cy="969307"/>
      </dsp:txXfrm>
    </dsp:sp>
    <dsp:sp modelId="{525B6BC5-F18A-405D-9D36-DEE5C4583B2B}">
      <dsp:nvSpPr>
        <dsp:cNvPr id="0" name=""/>
        <dsp:cNvSpPr/>
      </dsp:nvSpPr>
      <dsp:spPr>
        <a:xfrm>
          <a:off x="1662634" y="77713"/>
          <a:ext cx="678515" cy="101777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0648D1-02C0-499A-A168-A021F170D353}">
      <dsp:nvSpPr>
        <dsp:cNvPr id="0" name=""/>
        <dsp:cNvSpPr/>
      </dsp:nvSpPr>
      <dsp:spPr>
        <a:xfrm>
          <a:off x="5156330" y="52358"/>
          <a:ext cx="3101784" cy="118979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56544" tIns="60960" rIns="60960" bIns="609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النفاذ إلى أو الاعتراض أو الحصول غير المشروع على بيانات حاسوبية .</a:t>
          </a:r>
          <a:endParaRPr lang="en-US" sz="1600" b="1" kern="1200" dirty="0">
            <a:latin typeface="Alexandria" pitchFamily="2" charset="-78"/>
            <a:cs typeface="Alexandria" pitchFamily="2" charset="-78"/>
          </a:endParaRPr>
        </a:p>
      </dsp:txBody>
      <dsp:txXfrm>
        <a:off x="5156330" y="52358"/>
        <a:ext cx="3101784" cy="1189795"/>
      </dsp:txXfrm>
    </dsp:sp>
    <dsp:sp modelId="{0C89528A-A0D8-4123-BA89-410ACC7EB7B7}">
      <dsp:nvSpPr>
        <dsp:cNvPr id="0" name=""/>
        <dsp:cNvSpPr/>
      </dsp:nvSpPr>
      <dsp:spPr>
        <a:xfrm>
          <a:off x="5027089" y="22591"/>
          <a:ext cx="678515" cy="101777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B6197-68C0-42B5-9A3E-33EF2F44B2B6}">
      <dsp:nvSpPr>
        <dsp:cNvPr id="0" name=""/>
        <dsp:cNvSpPr/>
      </dsp:nvSpPr>
      <dsp:spPr>
        <a:xfrm>
          <a:off x="1791875" y="1688928"/>
          <a:ext cx="3101784" cy="96930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56544" tIns="60960" rIns="60960" bIns="609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التدخل غير المشروع مع نظام أو بيانات حاسوبية </a:t>
          </a:r>
          <a:r>
            <a:rPr lang="ar-EG" sz="1600" kern="1200" dirty="0">
              <a:latin typeface="Alexandria" pitchFamily="2" charset="-78"/>
              <a:cs typeface="Alexandria" pitchFamily="2" charset="-78"/>
            </a:rPr>
            <a:t>.</a:t>
          </a:r>
          <a:endParaRPr lang="en-US" sz="1600" kern="1200" dirty="0">
            <a:latin typeface="Alexandria" pitchFamily="2" charset="-78"/>
            <a:cs typeface="Alexandria" pitchFamily="2" charset="-78"/>
          </a:endParaRPr>
        </a:p>
      </dsp:txBody>
      <dsp:txXfrm>
        <a:off x="1791875" y="1688928"/>
        <a:ext cx="3101784" cy="969307"/>
      </dsp:txXfrm>
    </dsp:sp>
    <dsp:sp modelId="{3925BE1E-57F6-4DD9-8ADB-432A27299D43}">
      <dsp:nvSpPr>
        <dsp:cNvPr id="0" name=""/>
        <dsp:cNvSpPr/>
      </dsp:nvSpPr>
      <dsp:spPr>
        <a:xfrm>
          <a:off x="1662634" y="1548917"/>
          <a:ext cx="678515" cy="101777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A0721-F0C8-4674-8D5A-82EE667A49A7}">
      <dsp:nvSpPr>
        <dsp:cNvPr id="0" name=""/>
        <dsp:cNvSpPr/>
      </dsp:nvSpPr>
      <dsp:spPr>
        <a:xfrm>
          <a:off x="5156330" y="1353085"/>
          <a:ext cx="3101784" cy="150098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56544" tIns="60960" rIns="60960" bIns="609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انتاج أو توزيع أو حيازة أدوات لإساءة استعمال الحاسب .</a:t>
          </a:r>
          <a:endParaRPr lang="en-US" sz="1600" b="1" kern="1200" dirty="0">
            <a:latin typeface="Alexandria" pitchFamily="2" charset="-78"/>
            <a:cs typeface="Alexandria" pitchFamily="2" charset="-78"/>
          </a:endParaRPr>
        </a:p>
      </dsp:txBody>
      <dsp:txXfrm>
        <a:off x="5156330" y="1353085"/>
        <a:ext cx="3101784" cy="1500982"/>
      </dsp:txXfrm>
    </dsp:sp>
    <dsp:sp modelId="{03D09C50-871A-47BC-BE2E-C6F5BDB64828}">
      <dsp:nvSpPr>
        <dsp:cNvPr id="0" name=""/>
        <dsp:cNvSpPr/>
      </dsp:nvSpPr>
      <dsp:spPr>
        <a:xfrm>
          <a:off x="5027089" y="1478912"/>
          <a:ext cx="678515" cy="101777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8519A9-678A-480E-A892-9B9AD94E7909}">
      <dsp:nvSpPr>
        <dsp:cNvPr id="0" name=""/>
        <dsp:cNvSpPr/>
      </dsp:nvSpPr>
      <dsp:spPr>
        <a:xfrm>
          <a:off x="3463215" y="3094969"/>
          <a:ext cx="3101784" cy="96930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56544" tIns="60960" rIns="60960" bIns="609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انتهاك تدابير حماية الخصوصية أو البيانات .</a:t>
          </a:r>
          <a:endParaRPr lang="en-US" sz="1600" b="1" kern="1200" dirty="0">
            <a:latin typeface="Alexandria" pitchFamily="2" charset="-78"/>
            <a:cs typeface="Alexandria" pitchFamily="2" charset="-78"/>
          </a:endParaRPr>
        </a:p>
      </dsp:txBody>
      <dsp:txXfrm>
        <a:off x="3463215" y="3094969"/>
        <a:ext cx="3101784" cy="969307"/>
      </dsp:txXfrm>
    </dsp:sp>
    <dsp:sp modelId="{326367E5-7754-4BFE-89B0-6D9D5A7E6FE8}">
      <dsp:nvSpPr>
        <dsp:cNvPr id="0" name=""/>
        <dsp:cNvSpPr/>
      </dsp:nvSpPr>
      <dsp:spPr>
        <a:xfrm>
          <a:off x="3344861" y="2965000"/>
          <a:ext cx="678515" cy="101777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AFE61-46BD-47C4-9D24-BECDBDCB19FC}">
      <dsp:nvSpPr>
        <dsp:cNvPr id="0" name=""/>
        <dsp:cNvSpPr/>
      </dsp:nvSpPr>
      <dsp:spPr>
        <a:xfrm rot="10800000">
          <a:off x="1953028" y="2965"/>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Alexandria" pitchFamily="2" charset="-78"/>
              <a:cs typeface="Alexandria" pitchFamily="2" charset="-78"/>
            </a:rPr>
            <a:t>الاحتيال أو التزوير المتعلق بالحاسب .</a:t>
          </a:r>
          <a:endParaRPr lang="en-US" sz="2000" kern="1200" dirty="0">
            <a:latin typeface="Alexandria" pitchFamily="2" charset="-78"/>
            <a:cs typeface="Alexandria" pitchFamily="2" charset="-78"/>
          </a:endParaRPr>
        </a:p>
      </dsp:txBody>
      <dsp:txXfrm rot="10800000">
        <a:off x="2072507" y="2965"/>
        <a:ext cx="7159984" cy="477918"/>
      </dsp:txXfrm>
    </dsp:sp>
    <dsp:sp modelId="{9A656BA1-F736-408C-9F95-37EBD1FE7CEF}">
      <dsp:nvSpPr>
        <dsp:cNvPr id="0" name=""/>
        <dsp:cNvSpPr/>
      </dsp:nvSpPr>
      <dsp:spPr>
        <a:xfrm>
          <a:off x="1714069" y="2965"/>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65231F-03C2-4D61-BEC8-A8BC0D3CC81D}">
      <dsp:nvSpPr>
        <dsp:cNvPr id="0" name=""/>
        <dsp:cNvSpPr/>
      </dsp:nvSpPr>
      <dsp:spPr>
        <a:xfrm rot="10800000">
          <a:off x="1953028" y="600364"/>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Alexandria" pitchFamily="2" charset="-78"/>
              <a:cs typeface="Alexandria" pitchFamily="2" charset="-78"/>
            </a:rPr>
            <a:t>جرائم الهوية المتعلقة بالحاسوب. </a:t>
          </a:r>
          <a:endParaRPr lang="en-US" sz="2000" kern="1200" dirty="0">
            <a:latin typeface="Alexandria" pitchFamily="2" charset="-78"/>
            <a:cs typeface="Alexandria" pitchFamily="2" charset="-78"/>
          </a:endParaRPr>
        </a:p>
      </dsp:txBody>
      <dsp:txXfrm rot="10800000">
        <a:off x="2072507" y="600364"/>
        <a:ext cx="7159984" cy="477918"/>
      </dsp:txXfrm>
    </dsp:sp>
    <dsp:sp modelId="{CF647492-887E-418A-B40A-4532842899DA}">
      <dsp:nvSpPr>
        <dsp:cNvPr id="0" name=""/>
        <dsp:cNvSpPr/>
      </dsp:nvSpPr>
      <dsp:spPr>
        <a:xfrm>
          <a:off x="1714069" y="600364"/>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DED90D-A03F-4DE4-8B86-4600A658B508}">
      <dsp:nvSpPr>
        <dsp:cNvPr id="0" name=""/>
        <dsp:cNvSpPr/>
      </dsp:nvSpPr>
      <dsp:spPr>
        <a:xfrm rot="10800000">
          <a:off x="1953028" y="1197762"/>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Alexandria" pitchFamily="2" charset="-78"/>
              <a:cs typeface="Alexandria" pitchFamily="2" charset="-78"/>
            </a:rPr>
            <a:t>جرائم حقوق الطباعة و العلامة التجارية المتعلقة بالحاسوب .</a:t>
          </a:r>
          <a:endParaRPr lang="en-US" sz="2000" kern="1200" dirty="0">
            <a:latin typeface="Alexandria" pitchFamily="2" charset="-78"/>
            <a:cs typeface="Alexandria" pitchFamily="2" charset="-78"/>
          </a:endParaRPr>
        </a:p>
      </dsp:txBody>
      <dsp:txXfrm rot="10800000">
        <a:off x="2072507" y="1197762"/>
        <a:ext cx="7159984" cy="477918"/>
      </dsp:txXfrm>
    </dsp:sp>
    <dsp:sp modelId="{8B60A13D-A2C6-44F6-81C4-72381F48EA75}">
      <dsp:nvSpPr>
        <dsp:cNvPr id="0" name=""/>
        <dsp:cNvSpPr/>
      </dsp:nvSpPr>
      <dsp:spPr>
        <a:xfrm>
          <a:off x="1714069" y="1197762"/>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4584F1-C2A2-4DE7-A2A8-35D735191265}">
      <dsp:nvSpPr>
        <dsp:cNvPr id="0" name=""/>
        <dsp:cNvSpPr/>
      </dsp:nvSpPr>
      <dsp:spPr>
        <a:xfrm rot="10800000">
          <a:off x="1953028" y="1795161"/>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Alexandria" pitchFamily="2" charset="-78"/>
              <a:cs typeface="Alexandria" pitchFamily="2" charset="-78"/>
            </a:rPr>
            <a:t>إرسال أو التحكم في إرسال البريد الالكتروني الطفيلي .</a:t>
          </a:r>
          <a:endParaRPr lang="en-US" sz="2000" kern="1200" dirty="0">
            <a:latin typeface="Alexandria" pitchFamily="2" charset="-78"/>
            <a:cs typeface="Alexandria" pitchFamily="2" charset="-78"/>
          </a:endParaRPr>
        </a:p>
      </dsp:txBody>
      <dsp:txXfrm rot="10800000">
        <a:off x="2072507" y="1795161"/>
        <a:ext cx="7159984" cy="477918"/>
      </dsp:txXfrm>
    </dsp:sp>
    <dsp:sp modelId="{C370891F-59F8-4FC1-8D64-C0C4DFF9E214}">
      <dsp:nvSpPr>
        <dsp:cNvPr id="0" name=""/>
        <dsp:cNvSpPr/>
      </dsp:nvSpPr>
      <dsp:spPr>
        <a:xfrm>
          <a:off x="1714069" y="1795161"/>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CFAA94-720C-4F17-A3F2-85CF1FC2EECA}">
      <dsp:nvSpPr>
        <dsp:cNvPr id="0" name=""/>
        <dsp:cNvSpPr/>
      </dsp:nvSpPr>
      <dsp:spPr>
        <a:xfrm rot="10800000">
          <a:off x="1953028" y="2392559"/>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Alexandria" pitchFamily="2" charset="-78"/>
              <a:cs typeface="Alexandria" pitchFamily="2" charset="-78"/>
            </a:rPr>
            <a:t>الأفعال المسببة لأذى شخصي و المتعلقة بالحاسوب .</a:t>
          </a:r>
          <a:endParaRPr lang="en-US" sz="2000" kern="1200" dirty="0">
            <a:latin typeface="Alexandria" pitchFamily="2" charset="-78"/>
            <a:cs typeface="Alexandria" pitchFamily="2" charset="-78"/>
          </a:endParaRPr>
        </a:p>
      </dsp:txBody>
      <dsp:txXfrm rot="10800000">
        <a:off x="2072507" y="2392559"/>
        <a:ext cx="7159984" cy="477918"/>
      </dsp:txXfrm>
    </dsp:sp>
    <dsp:sp modelId="{250EF0C7-1C35-4B9A-88EA-1DDACFE2359E}">
      <dsp:nvSpPr>
        <dsp:cNvPr id="0" name=""/>
        <dsp:cNvSpPr/>
      </dsp:nvSpPr>
      <dsp:spPr>
        <a:xfrm>
          <a:off x="1714069" y="2392559"/>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954156-64FB-4BCC-9A7D-3DCE89DD87EF}">
      <dsp:nvSpPr>
        <dsp:cNvPr id="0" name=""/>
        <dsp:cNvSpPr/>
      </dsp:nvSpPr>
      <dsp:spPr>
        <a:xfrm rot="10800000">
          <a:off x="1953028" y="2989958"/>
          <a:ext cx="7279463" cy="47791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0749" tIns="76200" rIns="14224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Alexandria" pitchFamily="2" charset="-78"/>
              <a:cs typeface="Alexandria" pitchFamily="2" charset="-78"/>
            </a:rPr>
            <a:t>إغواء أو استمالة الأطفال لأغراض جنسية من خلال الحاسوب .</a:t>
          </a:r>
          <a:endParaRPr lang="en-US" sz="2000" kern="1200" dirty="0">
            <a:latin typeface="Alexandria" pitchFamily="2" charset="-78"/>
            <a:cs typeface="Alexandria" pitchFamily="2" charset="-78"/>
          </a:endParaRPr>
        </a:p>
      </dsp:txBody>
      <dsp:txXfrm rot="10800000">
        <a:off x="2072507" y="2989958"/>
        <a:ext cx="7159984" cy="477918"/>
      </dsp:txXfrm>
    </dsp:sp>
    <dsp:sp modelId="{43CBA853-51E9-4D4D-8F01-50C595B69F3F}">
      <dsp:nvSpPr>
        <dsp:cNvPr id="0" name=""/>
        <dsp:cNvSpPr/>
      </dsp:nvSpPr>
      <dsp:spPr>
        <a:xfrm>
          <a:off x="1714069" y="2989958"/>
          <a:ext cx="477918" cy="47791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23550D-882E-4A78-8E95-B81403CA59AA}">
      <dsp:nvSpPr>
        <dsp:cNvPr id="0" name=""/>
        <dsp:cNvSpPr/>
      </dsp:nvSpPr>
      <dsp:spPr>
        <a:xfrm>
          <a:off x="0" y="174647"/>
          <a:ext cx="9802945"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latin typeface="Alexandria" pitchFamily="2" charset="-78"/>
              <a:cs typeface="Alexandria" pitchFamily="2" charset="-78"/>
            </a:rPr>
            <a:t>الأفعال المرتكبة بواسطة الحاسوب و المنطوية على خطاب كراهية .</a:t>
          </a:r>
          <a:endParaRPr lang="en-US" sz="2400" kern="1200" dirty="0">
            <a:latin typeface="Alexandria" pitchFamily="2" charset="-78"/>
            <a:cs typeface="Alexandria" pitchFamily="2" charset="-78"/>
          </a:endParaRPr>
        </a:p>
      </dsp:txBody>
      <dsp:txXfrm>
        <a:off x="28100" y="202747"/>
        <a:ext cx="9746745" cy="519439"/>
      </dsp:txXfrm>
    </dsp:sp>
    <dsp:sp modelId="{FDEF72D0-FD41-44B9-992C-862174252E0F}">
      <dsp:nvSpPr>
        <dsp:cNvPr id="0" name=""/>
        <dsp:cNvSpPr/>
      </dsp:nvSpPr>
      <dsp:spPr>
        <a:xfrm>
          <a:off x="0" y="819407"/>
          <a:ext cx="9802945"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latin typeface="Alexandria" pitchFamily="2" charset="-78"/>
              <a:cs typeface="Alexandria" pitchFamily="2" charset="-78"/>
            </a:rPr>
            <a:t>انتاج أو توزيع أو حيازة مواد إباحية متعلقة بالأطفال بواسطة الحاسوب . </a:t>
          </a:r>
          <a:endParaRPr lang="en-US" sz="2400" kern="1200" dirty="0">
            <a:latin typeface="Alexandria" pitchFamily="2" charset="-78"/>
            <a:cs typeface="Alexandria" pitchFamily="2" charset="-78"/>
          </a:endParaRPr>
        </a:p>
      </dsp:txBody>
      <dsp:txXfrm>
        <a:off x="28100" y="847507"/>
        <a:ext cx="9746745" cy="519439"/>
      </dsp:txXfrm>
    </dsp:sp>
    <dsp:sp modelId="{E9D77CFE-2A51-4F26-B0B3-319B226216C8}">
      <dsp:nvSpPr>
        <dsp:cNvPr id="0" name=""/>
        <dsp:cNvSpPr/>
      </dsp:nvSpPr>
      <dsp:spPr>
        <a:xfrm>
          <a:off x="0" y="1464167"/>
          <a:ext cx="9802945"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latin typeface="Alexandria" pitchFamily="2" charset="-78"/>
              <a:cs typeface="Alexandria" pitchFamily="2" charset="-78"/>
            </a:rPr>
            <a:t>أعمال دعم جرائم الإرهاب بواسطة الحاسوب .</a:t>
          </a:r>
          <a:endParaRPr lang="en-US" sz="2400" kern="1200" dirty="0">
            <a:latin typeface="Alexandria" pitchFamily="2" charset="-78"/>
            <a:cs typeface="Alexandria" pitchFamily="2" charset="-78"/>
          </a:endParaRPr>
        </a:p>
      </dsp:txBody>
      <dsp:txXfrm>
        <a:off x="28100" y="1492267"/>
        <a:ext cx="9746745" cy="51943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3094927" y="0"/>
          <a:ext cx="2388094" cy="238809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التحديات السيبرانية التي تشكل عائق أمام الأمن السيبراني </a:t>
          </a:r>
          <a:endParaRPr lang="en-US" sz="1600" kern="1200" dirty="0">
            <a:latin typeface="Alexandria" pitchFamily="2" charset="-78"/>
            <a:cs typeface="Alexandria" pitchFamily="2" charset="-78"/>
          </a:endParaRPr>
        </a:p>
      </dsp:txBody>
      <dsp:txXfrm>
        <a:off x="3413340" y="417916"/>
        <a:ext cx="1751269" cy="1074642"/>
      </dsp:txXfrm>
    </dsp:sp>
    <dsp:sp modelId="{DDF24712-D9AF-4A5D-804A-3CCE3324A2BD}">
      <dsp:nvSpPr>
        <dsp:cNvPr id="0" name=""/>
        <dsp:cNvSpPr/>
      </dsp:nvSpPr>
      <dsp:spPr>
        <a:xfrm>
          <a:off x="3642824" y="1716164"/>
          <a:ext cx="3108750" cy="238809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وضع استراتيجية للأمن السيبراني </a:t>
          </a:r>
          <a:endParaRPr lang="en-US" sz="1600" kern="1200" dirty="0">
            <a:latin typeface="Alexandria" pitchFamily="2" charset="-78"/>
            <a:cs typeface="Alexandria" pitchFamily="2" charset="-78"/>
          </a:endParaRPr>
        </a:p>
      </dsp:txBody>
      <dsp:txXfrm>
        <a:off x="4593583" y="2333088"/>
        <a:ext cx="1865250" cy="1313452"/>
      </dsp:txXfrm>
    </dsp:sp>
    <dsp:sp modelId="{1F4260FC-FFC5-4C00-9EF7-A199E43FFB34}">
      <dsp:nvSpPr>
        <dsp:cNvPr id="0" name=""/>
        <dsp:cNvSpPr/>
      </dsp:nvSpPr>
      <dsp:spPr>
        <a:xfrm>
          <a:off x="1371909" y="1652784"/>
          <a:ext cx="3372801" cy="238809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الاتفاقيات الدولية   و العربية التي نادت بالتعاون لمواجهة الجرائم السيبرانية </a:t>
          </a:r>
          <a:endParaRPr lang="en-US" sz="1600" b="1" kern="1200" dirty="0">
            <a:latin typeface="Alexandria" pitchFamily="2" charset="-78"/>
            <a:cs typeface="Alexandria" pitchFamily="2" charset="-78"/>
          </a:endParaRPr>
        </a:p>
      </dsp:txBody>
      <dsp:txXfrm>
        <a:off x="1689514" y="2269708"/>
        <a:ext cx="2023680" cy="131345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07FB66-0898-4780-93B9-7EF63C44EE33}">
      <dsp:nvSpPr>
        <dsp:cNvPr id="0" name=""/>
        <dsp:cNvSpPr/>
      </dsp:nvSpPr>
      <dsp:spPr>
        <a:xfrm>
          <a:off x="1307460" y="60297"/>
          <a:ext cx="2771048" cy="2725907"/>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الاتفاقية العربية لمكافحة جرائم تقنية المعلومات </a:t>
          </a:r>
          <a:endParaRPr lang="en-US" sz="2000" kern="1200" dirty="0">
            <a:latin typeface="Alexandria" pitchFamily="2" charset="-78"/>
            <a:cs typeface="Alexandria" pitchFamily="2" charset="-78"/>
          </a:endParaRPr>
        </a:p>
      </dsp:txBody>
      <dsp:txXfrm>
        <a:off x="1694408" y="381740"/>
        <a:ext cx="1597721" cy="2083021"/>
      </dsp:txXfrm>
    </dsp:sp>
    <dsp:sp modelId="{40C8E670-196C-48AE-901F-44558416E54E}">
      <dsp:nvSpPr>
        <dsp:cNvPr id="0" name=""/>
        <dsp:cNvSpPr/>
      </dsp:nvSpPr>
      <dsp:spPr>
        <a:xfrm>
          <a:off x="3701924" y="15156"/>
          <a:ext cx="2771048" cy="277104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اتفاقية بودابست </a:t>
          </a:r>
        </a:p>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لمكافحة الجرائم السيبرانية</a:t>
          </a:r>
          <a:endParaRPr lang="en-US" sz="2000" kern="1200" dirty="0">
            <a:latin typeface="Alexandria" pitchFamily="2" charset="-78"/>
            <a:cs typeface="Alexandria" pitchFamily="2" charset="-78"/>
          </a:endParaRPr>
        </a:p>
      </dsp:txBody>
      <dsp:txXfrm>
        <a:off x="4488303" y="341923"/>
        <a:ext cx="1597721" cy="211751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496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65884-080D-1ECA-512E-E2D4777B3F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F51301-DF79-C44E-CF27-B1449BD9CD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C925F1-601E-136C-EA6E-B58ACDB2FB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878888-2F9D-7503-B068-36939F68A97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56361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109C7-280A-510E-A8C5-5C5D19A16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C2BF57-EBEA-5B9D-71FF-20DE70701D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45C4A-5274-203A-2AFE-D1BC0B9582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AD1F0-5704-3621-1E09-1A893ECAB6A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051427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664649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BA487-D19F-FCAB-9ABA-17EAF07D03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B854AC-40FE-9201-511C-B86229A38B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AA5B54-66F3-FC30-6C3F-F3D7A33CDB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A3DB7C-C306-71FF-387E-B0DC34554F6F}"/>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31225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14C01-AE46-8231-DDF6-DC8A8CCB64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DC2CB9-40CB-F6AB-1E0E-9E8B698933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230FDF-A741-897B-7D71-7BC4FCB9FD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9A8B43-6F20-17D5-121E-420FDDF3412A}"/>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333737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471415-6151-D4F9-C699-AC0D9446A3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303A4A-8FE8-ED02-61FE-CA6B744636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7245A3-EBAC-CC09-D7BE-3C1657A368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054658-2A06-E9B8-82AC-5BF4C2B02D2F}"/>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153261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DD325-81B5-7BE0-026D-9EE3371B7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2002E3-B442-0ABF-F695-A7933C90C4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30C8DD-4254-84B6-F87F-29FA77EB44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9F1B4E-29FD-C5AD-ED46-C43B844B0C87}"/>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854768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68738-671C-503F-B4C5-F2757CA4DB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DC6D96-45D0-39AC-CBE9-E7153BA110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E96117-4BE1-F25F-0AF4-70E6089700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0146F1-FFDF-EB8B-D530-7D0C91CEA830}"/>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494921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FB17F-FC2F-02F4-F3FC-A790D38A67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2D99B-F3BD-95BA-02C9-44928B87FD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F0E75D-E54D-D34F-73D7-6477FD5885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3A4C82-501E-61A9-72FE-6037A9991F3B}"/>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093449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8229E-C0D1-04F8-4719-ABBB08DEA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FE308B-AC78-292E-6E57-FD7D95A76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226A87-D239-EAF0-5401-CAB0CE483F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97B458-7C6E-FB47-7E44-0960C3D0B7B7}"/>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611753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11.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15.xml"/><Relationship Id="rId3" Type="http://schemas.openxmlformats.org/officeDocument/2006/relationships/diagramData" Target="../diagrams/data14.xml"/><Relationship Id="rId7" Type="http://schemas.microsoft.com/office/2007/relationships/diagramDrawing" Target="../diagrams/drawing14.xml"/><Relationship Id="rId12"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4.xml"/><Relationship Id="rId11" Type="http://schemas.openxmlformats.org/officeDocument/2006/relationships/diagramColors" Target="../diagrams/colors15.xml"/><Relationship Id="rId5" Type="http://schemas.openxmlformats.org/officeDocument/2006/relationships/diagramQuickStyle" Target="../diagrams/quickStyle14.xml"/><Relationship Id="rId10" Type="http://schemas.openxmlformats.org/officeDocument/2006/relationships/diagramQuickStyle" Target="../diagrams/quickStyle15.xml"/><Relationship Id="rId4" Type="http://schemas.openxmlformats.org/officeDocument/2006/relationships/diagramLayout" Target="../diagrams/layout14.xml"/><Relationship Id="rId9" Type="http://schemas.openxmlformats.org/officeDocument/2006/relationships/diagramLayout" Target="../diagrams/layout15.xml"/></Relationships>
</file>

<file path=ppt/slides/_rels/slide25.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6.png"/><Relationship Id="rId7" Type="http://schemas.openxmlformats.org/officeDocument/2006/relationships/diagramColors" Target="../diagrams/colors16.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26.xml.rels><?xml version="1.0" encoding="UTF-8" standalone="yes"?>
<Relationships xmlns="http://schemas.openxmlformats.org/package/2006/relationships"><Relationship Id="rId8" Type="http://schemas.microsoft.com/office/2007/relationships/diagramDrawing" Target="../diagrams/drawing17.xml"/><Relationship Id="rId13" Type="http://schemas.microsoft.com/office/2007/relationships/diagramDrawing" Target="../diagrams/drawing18.xml"/><Relationship Id="rId3" Type="http://schemas.openxmlformats.org/officeDocument/2006/relationships/image" Target="../media/image6.png"/><Relationship Id="rId7" Type="http://schemas.openxmlformats.org/officeDocument/2006/relationships/diagramColors" Target="../diagrams/colors17.xml"/><Relationship Id="rId12" Type="http://schemas.openxmlformats.org/officeDocument/2006/relationships/diagramColors" Target="../diagrams/colors18.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QuickStyle" Target="../diagrams/quickStyle17.xml"/><Relationship Id="rId11" Type="http://schemas.openxmlformats.org/officeDocument/2006/relationships/diagramQuickStyle" Target="../diagrams/quickStyle18.xml"/><Relationship Id="rId5" Type="http://schemas.openxmlformats.org/officeDocument/2006/relationships/diagramLayout" Target="../diagrams/layout17.xml"/><Relationship Id="rId10" Type="http://schemas.openxmlformats.org/officeDocument/2006/relationships/diagramLayout" Target="../diagrams/layout18.xml"/><Relationship Id="rId4" Type="http://schemas.openxmlformats.org/officeDocument/2006/relationships/diagramData" Target="../diagrams/data17.xml"/><Relationship Id="rId9" Type="http://schemas.openxmlformats.org/officeDocument/2006/relationships/diagramData" Target="../diagrams/data18.xml"/></Relationships>
</file>

<file path=ppt/slides/_rels/slide27.xml.rels><?xml version="1.0" encoding="UTF-8" standalone="yes"?>
<Relationships xmlns="http://schemas.openxmlformats.org/package/2006/relationships"><Relationship Id="rId8" Type="http://schemas.openxmlformats.org/officeDocument/2006/relationships/diagramData" Target="../diagrams/data20.xml"/><Relationship Id="rId3" Type="http://schemas.openxmlformats.org/officeDocument/2006/relationships/diagramData" Target="../diagrams/data19.xml"/><Relationship Id="rId7" Type="http://schemas.microsoft.com/office/2007/relationships/diagramDrawing" Target="../diagrams/drawing19.xml"/><Relationship Id="rId12"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11" Type="http://schemas.openxmlformats.org/officeDocument/2006/relationships/diagramColors" Target="../diagrams/colors20.xml"/><Relationship Id="rId5" Type="http://schemas.openxmlformats.org/officeDocument/2006/relationships/diagramQuickStyle" Target="../diagrams/quickStyle19.xml"/><Relationship Id="rId10" Type="http://schemas.openxmlformats.org/officeDocument/2006/relationships/diagramQuickStyle" Target="../diagrams/quickStyle20.xml"/><Relationship Id="rId4" Type="http://schemas.openxmlformats.org/officeDocument/2006/relationships/diagramLayout" Target="../diagrams/layout19.xml"/><Relationship Id="rId9" Type="http://schemas.openxmlformats.org/officeDocument/2006/relationships/diagramLayout" Target="../diagrams/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6.png"/><Relationship Id="rId7" Type="http://schemas.openxmlformats.org/officeDocument/2006/relationships/diagramColors" Target="../diagrams/colors2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image" Target="../media/image6.png"/><Relationship Id="rId7" Type="http://schemas.openxmlformats.org/officeDocument/2006/relationships/diagramColors" Target="../diagrams/colors22.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Third 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065211" y="3468326"/>
            <a:ext cx="3717690"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المحاضرة الثالثة</a:t>
            </a:r>
          </a:p>
          <a:p>
            <a:pPr algn="ctr"/>
            <a:r>
              <a:rPr lang="ar-EG" sz="2400" b="1" dirty="0">
                <a:solidFill>
                  <a:schemeClr val="tx1"/>
                </a:solidFill>
                <a:latin typeface="Alexandria" charset="0"/>
                <a:cs typeface="Alexandria" charset="0"/>
              </a:rPr>
              <a:t>الأمن السيبراني </a:t>
            </a:r>
            <a:endParaRPr lang="en-US" sz="2400" b="1" dirty="0">
              <a:solidFill>
                <a:schemeClr val="tx1"/>
              </a:solidFill>
              <a:latin typeface="Alexandria" charset="0"/>
              <a:cs typeface="Alexandria" charset="0"/>
            </a:endParaRPr>
          </a:p>
          <a:p>
            <a:pPr algn="ctr"/>
            <a:r>
              <a:rPr lang="en-US" sz="2800" b="1" dirty="0" err="1">
                <a:solidFill>
                  <a:schemeClr val="bg1"/>
                </a:solidFill>
                <a:latin typeface="Alexandria" charset="0"/>
                <a:cs typeface="Alexandria" charset="0"/>
              </a:rPr>
              <a:t>ure</a:t>
            </a:r>
            <a:r>
              <a:rPr lang="en-US" sz="2800" b="1" dirty="0">
                <a:solidFill>
                  <a:schemeClr val="bg1"/>
                </a:solidFill>
                <a:latin typeface="Alexandria" charset="0"/>
                <a:cs typeface="Alexandria" charset="0"/>
              </a:rPr>
              <a:t>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2500364"/>
          </a:xfrm>
          <a:prstGeom prst="rect">
            <a:avLst/>
          </a:prstGeom>
          <a:noFill/>
        </p:spPr>
        <p:txBody>
          <a:bodyPr wrap="square">
            <a:spAutoFit/>
          </a:bodyPr>
          <a:lstStyle/>
          <a:p>
            <a:pPr lvl="0" algn="ctr">
              <a:lnSpc>
                <a:spcPct val="150000"/>
              </a:lnSpc>
            </a:pPr>
            <a:r>
              <a:rPr lang="ar-EG" sz="1600" b="1" kern="0" dirty="0">
                <a:solidFill>
                  <a:sysClr val="windowText" lastClr="000000"/>
                </a:solidFill>
                <a:latin typeface="Alexandria"/>
                <a:cs typeface="Alexandria"/>
              </a:rPr>
              <a:t>1-أهمية دراسة الأمن السيبراني  </a:t>
            </a:r>
          </a:p>
          <a:p>
            <a:pPr lvl="0" algn="ctr">
              <a:lnSpc>
                <a:spcPct val="150000"/>
              </a:lnSpc>
            </a:pPr>
            <a:r>
              <a:rPr lang="ar-EG" sz="1600" b="1" kern="0" dirty="0">
                <a:solidFill>
                  <a:sysClr val="windowText" lastClr="000000"/>
                </a:solidFill>
                <a:latin typeface="Alexandria"/>
                <a:cs typeface="Alexandria"/>
              </a:rPr>
              <a:t>  .2-ماهية الأمن السيبراني</a:t>
            </a:r>
            <a:endParaRPr lang="en-US" sz="1600" b="1" kern="0" dirty="0">
              <a:solidFill>
                <a:sysClr val="windowText" lastClr="000000"/>
              </a:solidFill>
              <a:latin typeface="Alexandria"/>
              <a:cs typeface="Alexandria"/>
            </a:endParaRPr>
          </a:p>
          <a:p>
            <a:pPr lvl="0" algn="ctr">
              <a:lnSpc>
                <a:spcPct val="150000"/>
              </a:lnSpc>
            </a:pPr>
            <a:r>
              <a:rPr lang="ar-EG" sz="1600" b="1" kern="0" dirty="0">
                <a:solidFill>
                  <a:sysClr val="windowText" lastClr="000000"/>
                </a:solidFill>
                <a:latin typeface="Alexandria"/>
                <a:cs typeface="Alexandria"/>
              </a:rPr>
              <a:t>3-التطور التاريخي للانترنت و الأمن السيبراني </a:t>
            </a:r>
          </a:p>
          <a:p>
            <a:pPr lvl="0" algn="ctr">
              <a:lnSpc>
                <a:spcPct val="150000"/>
              </a:lnSpc>
            </a:pPr>
            <a:r>
              <a:rPr lang="ar-EG" sz="1600" b="1" kern="0" dirty="0">
                <a:solidFill>
                  <a:sysClr val="windowText" lastClr="000000"/>
                </a:solidFill>
                <a:latin typeface="Alexandria"/>
                <a:cs typeface="Alexandria"/>
              </a:rPr>
              <a:t> 4-الأمن السيبراني و مواجهة الجريمة السيبرانية .</a:t>
            </a:r>
            <a:endParaRPr lang="en-US" sz="1600" b="1" kern="0" dirty="0">
              <a:solidFill>
                <a:sysClr val="windowText" lastClr="000000"/>
              </a:solidFill>
              <a:latin typeface="Alexandria"/>
              <a:cs typeface="Alexandria"/>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pPr algn="ctr"/>
            <a:r>
              <a:rPr lang="ar-EG" sz="3200" b="1" dirty="0">
                <a:solidFill>
                  <a:srgbClr val="00AEEF"/>
                </a:solidFill>
                <a:latin typeface="Alexandria" charset="0"/>
                <a:cs typeface="Alexandria" charset="0"/>
              </a:rPr>
              <a:t>تمهيد</a:t>
            </a:r>
            <a:endParaRPr lang="ar-EG" dirty="0">
              <a:solidFill>
                <a:srgbClr val="00AEEF"/>
              </a:solidFill>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768" y="143642"/>
            <a:ext cx="2305141" cy="1076343"/>
          </a:xfrm>
          <a:prstGeom prst="rect">
            <a:avLst/>
          </a:prstGeom>
        </p:spPr>
      </p:pic>
      <p:sp>
        <p:nvSpPr>
          <p:cNvPr id="3" name="Rectangle 2">
            <a:extLst>
              <a:ext uri="{FF2B5EF4-FFF2-40B4-BE49-F238E27FC236}">
                <a16:creationId xmlns:a16="http://schemas.microsoft.com/office/drawing/2014/main" id="{138C5FA3-D525-D28A-B8EA-BB5A0542A1B2}"/>
              </a:ext>
            </a:extLst>
          </p:cNvPr>
          <p:cNvSpPr/>
          <p:nvPr/>
        </p:nvSpPr>
        <p:spPr>
          <a:xfrm>
            <a:off x="1912491" y="6291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15" name="Content Placeholder 14"/>
          <p:cNvSpPr txBox="1">
            <a:spLocks noGrp="1"/>
          </p:cNvSpPr>
          <p:nvPr>
            <p:ph idx="1"/>
          </p:nvPr>
        </p:nvSpPr>
        <p:spPr>
          <a:xfrm>
            <a:off x="1422806" y="1482934"/>
            <a:ext cx="10105103" cy="5108514"/>
          </a:xfrm>
          <a:prstGeom prst="rect">
            <a:avLst/>
          </a:prstGeom>
          <a:noFill/>
        </p:spPr>
        <p:txBody>
          <a:bodyPr wrap="square" rtlCol="0">
            <a:spAutoFit/>
          </a:bodyPr>
          <a:lstStyle/>
          <a:p>
            <a:pPr algn="justLow" rtl="1">
              <a:lnSpc>
                <a:spcPct val="150000"/>
              </a:lnSpc>
            </a:pPr>
            <a:r>
              <a:rPr lang="ar-EG" sz="1600" dirty="0">
                <a:latin typeface="Alexandria"/>
                <a:cs typeface="Alexandria"/>
              </a:rPr>
              <a:t>في إطار ما سلف من موضوعات تعرضنا فيها بالشرح و التفصيل للحاسوب و الانترنت ، ثم تطرقنا إلى الحديث عن الفضاء السيبراني و حدود سيادة الدول . أما في المحاضرة الراهنة فنكمل عقد محاور مقرر أسس القانون الرقمي  فنتناول موضوع « الأمن السيبراني « ؛ كأحد أهم تلك المحاور ؛ وعليه نخوض في تلك المحاضرة في البحث عن ماهية الأمن السيبراني ؛ من خلال تحديد تعريفه ، و علاقته بالفضاء السيبراني ، و الجريمة السيبرانية . وكذا نتعرض لسبل مجابهة الجرائم السيبرانية ؛ من خلال تحديد أهداف الأمن السيبراني ، ووضع استراتيجية للأمن السيبراني ، و الحديث عن الاتفاقيات الدولية و العربية التي وضعت للتعاون الدول في مجال مكافحة الجرائم السيبرانية .</a:t>
            </a:r>
          </a:p>
          <a:p>
            <a:pPr algn="justLow" rtl="1">
              <a:lnSpc>
                <a:spcPct val="150000"/>
              </a:lnSpc>
            </a:pPr>
            <a:r>
              <a:rPr lang="ar-EG" sz="1600" dirty="0">
                <a:latin typeface="Alexandria"/>
                <a:cs typeface="Alexandria"/>
              </a:rPr>
              <a:t>ولعل موضوع هذه المحاضرة يرتبط بتنظيم روابط القانون العام المتعلقة بالقوانين الجنائية الداخلية ؛ فيما يتعلق بتنظيم الجريمة السيبرانية كإحدى مسائل التجريم و العقاب  . </a:t>
            </a:r>
          </a:p>
          <a:p>
            <a:pPr algn="justLow" rtl="1">
              <a:lnSpc>
                <a:spcPct val="150000"/>
              </a:lnSpc>
            </a:pPr>
            <a:r>
              <a:rPr lang="ar-EG" sz="1600" dirty="0">
                <a:latin typeface="Alexandria"/>
                <a:cs typeface="Alexandria"/>
              </a:rPr>
              <a:t>ومن الأهمية أن نذكر بخطورة الجرائم السيبرانية ؛ لما تشكله من أثار بالغة على اقتصاديات الدول لفقدان الثقة في قدرتها على حماية مقدراتها ، ومن ناحية أخرى ما تشكله من أثار بالغة على النفس البشرية التي تتعرض لتداعيات تلك الجريمة القاسية على نحو ما سيتبين عند الخوض في غمار الجرائم السيبرانية . « والأمن السيبراني « واستراتيجيته السليمة هو السبيل الأوحد للخروج من مخاطر الجرائم السيبرانية .</a:t>
            </a:r>
            <a:endParaRPr lang="en-US" sz="1600" dirty="0">
              <a:latin typeface="Alexandria"/>
              <a:cs typeface="Alexandri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77071" y="607892"/>
            <a:ext cx="5588631"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أهداف المحاضرة </a:t>
            </a:r>
            <a:endParaRPr lang="en-US" sz="2800" b="1" dirty="0">
              <a:solidFill>
                <a:srgbClr val="00AEEF"/>
              </a:solidFill>
              <a:latin typeface="Alexandria" charset="0"/>
              <a:cs typeface="Alexandria" charset="0"/>
            </a:endParaRPr>
          </a:p>
          <a:p>
            <a:endParaRPr lang="en-US" sz="28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D5D39247-C7A5-77FF-4A85-84BA780DB9F3}"/>
              </a:ext>
            </a:extLst>
          </p:cNvPr>
          <p:cNvSpPr/>
          <p:nvPr/>
        </p:nvSpPr>
        <p:spPr>
          <a:xfrm>
            <a:off x="1262101" y="9421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5" name="Diagram 4">
            <a:extLst>
              <a:ext uri="{FF2B5EF4-FFF2-40B4-BE49-F238E27FC236}">
                <a16:creationId xmlns:a16="http://schemas.microsoft.com/office/drawing/2014/main" id="{8095869C-B08D-2A22-E2DA-801CC644AF20}"/>
              </a:ext>
            </a:extLst>
          </p:cNvPr>
          <p:cNvGraphicFramePr/>
          <p:nvPr>
            <p:extLst>
              <p:ext uri="{D42A27DB-BD31-4B8C-83A1-F6EECF244321}">
                <p14:modId xmlns:p14="http://schemas.microsoft.com/office/powerpoint/2010/main" val="804722156"/>
              </p:ext>
            </p:extLst>
          </p:nvPr>
        </p:nvGraphicFramePr>
        <p:xfrm>
          <a:off x="1701002" y="2028222"/>
          <a:ext cx="8417320" cy="36933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79870" y="1097771"/>
            <a:ext cx="10432027" cy="5367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1600" dirty="0">
                <a:solidFill>
                  <a:prstClr val="black"/>
                </a:solidFill>
                <a:latin typeface="Alexandria" pitchFamily="2" charset="-78"/>
                <a:cs typeface="Alexandria" pitchFamily="2" charset="-78"/>
              </a:rPr>
              <a:t>لمواكبة العصر الحديث وما حدث فيه من ثورة معلوماتية في جميع المجالات ، اتجهت غالبية الدول إلى نظام التحول الرقمي   و تطبيقه على مرافقها العامة و الاستراتيجية و كذلك العسكرية . الأمر الذي قد يتسبب في أضرار جسيمة للدول حال عدم اتخاذها الإجراءات التي تؤمن فضاءها الالكتروني و تحول دون اختراق أنظمتها الالكترونية و تضمن إحكام السيطرة على أمنها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a:t>
            </a:r>
          </a:p>
          <a:p>
            <a:pPr lvl="0" algn="justLow" rtl="1">
              <a:lnSpc>
                <a:spcPct val="150000"/>
              </a:lnSpc>
            </a:pPr>
            <a:r>
              <a:rPr lang="ar-EG" sz="1600" dirty="0">
                <a:solidFill>
                  <a:prstClr val="black"/>
                </a:solidFill>
                <a:latin typeface="Alexandria" pitchFamily="2" charset="-78"/>
                <a:cs typeface="Alexandria" pitchFamily="2" charset="-78"/>
              </a:rPr>
              <a:t>أدت علاقة الفضاء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 بعمل المنشآت الحيوية داخل الدول سواء أكانت مدنية أو عسكرية لقابلية تعرضها لهجوم سواء عن طريق استهدافها كوسيط وحامل</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للخدمات أو بشلل عمل أنظمتها المعلوماتية ، ويكون من شأنه التأثير على القيام بوظيفتها ومن ثم فإن التحكم في تنفيذ هذا الهجوم يعد أداة سيطرة ونفوذ استراتيجية بالغة الأهمية سواء في زمن السلم أو الحرب. وتكمن خطورة حروب الإنترنت والشبكات في كون العالم أصبح يعتمد أكثر فأكثر على الفضاء الإلكتروني لا سيما في البنى التحتية المعلوماتية العسكرية والمصرفية والحكومية إضافة إلى المؤسسات والشركات العامة والخاصة. ولا شك أن ازدياد الهجمات الالكترونية والتي نشهد جزءا بسيطاً منها اليوم يرتبط أيضا بازدياد هذا الاعتماد على شبكات الكمبيوتر والإنترنت في البنية التحتية الوطنية الأساسية، وهو ما يعني إمكانية تطور الهجمات الالكترونية اليوم لتصبح سلاحا حاسما في النزاعات بين الدول في المستقبل علما بان أبعاد مفهوم الحرب الالكترونية لا تزال غير مفهومة لدى شريحة واسعة من المراقبين حتى العامة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068106" y="102754"/>
            <a:ext cx="5588631" cy="2185214"/>
          </a:xfrm>
          <a:prstGeom prst="rect">
            <a:avLst/>
          </a:prstGeom>
          <a:noFill/>
        </p:spPr>
        <p:txBody>
          <a:bodyPr wrap="square" rtlCol="0">
            <a:spAutoFit/>
          </a:bodyPr>
          <a:lstStyle/>
          <a:p>
            <a:endParaRPr lang="ar-EG" sz="2800" b="1" dirty="0">
              <a:latin typeface="Alexandria" charset="0"/>
              <a:cs typeface="Alexandria" charset="0"/>
            </a:endParaRPr>
          </a:p>
          <a:p>
            <a:r>
              <a:rPr lang="ar-EG" sz="2800" b="1" dirty="0">
                <a:solidFill>
                  <a:srgbClr val="00AEEF"/>
                </a:solidFill>
                <a:latin typeface="Alexandria" pitchFamily="2" charset="-78"/>
                <a:cs typeface="Alexandria" pitchFamily="2" charset="-78"/>
              </a:rPr>
              <a:t>أولاً: المقدمة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BF32-306B-A73C-8A84-5FF1AB7BDC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5C0718-EBAE-92BD-33D9-473EE4768B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85C846-0E58-061E-8BB4-D4E2E9CBC4D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969835-1A37-C546-BB5E-9B727F825DC6}"/>
              </a:ext>
            </a:extLst>
          </p:cNvPr>
          <p:cNvSpPr/>
          <p:nvPr/>
        </p:nvSpPr>
        <p:spPr>
          <a:xfrm>
            <a:off x="1179870" y="1097771"/>
            <a:ext cx="10432027" cy="5367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prstClr val="black"/>
                </a:solidFill>
                <a:latin typeface="Alexandria" pitchFamily="2" charset="-78"/>
                <a:cs typeface="Alexandria" pitchFamily="2" charset="-78"/>
              </a:rPr>
              <a:t>. </a:t>
            </a:r>
          </a:p>
          <a:p>
            <a:pPr algn="justLow" rtl="1"/>
            <a:endParaRPr lang="ar-EG" sz="1600" dirty="0">
              <a:solidFill>
                <a:prstClr val="black"/>
              </a:solidFill>
              <a:latin typeface="Alexandria" pitchFamily="2" charset="-78"/>
              <a:cs typeface="Alexandria" pitchFamily="2" charset="-78"/>
            </a:endParaRPr>
          </a:p>
          <a:p>
            <a:pPr algn="justLow" rtl="1"/>
            <a:endParaRPr lang="ar-EG" sz="1600" dirty="0">
              <a:solidFill>
                <a:prstClr val="black"/>
              </a:solidFill>
              <a:latin typeface="Alexandria" pitchFamily="2" charset="-78"/>
              <a:cs typeface="Alexandria" pitchFamily="2" charset="-78"/>
            </a:endParaRPr>
          </a:p>
          <a:p>
            <a:pPr algn="justLow" rtl="1"/>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r>
              <a:rPr lang="ar-EG" sz="1600" dirty="0">
                <a:solidFill>
                  <a:prstClr val="black"/>
                </a:solidFill>
                <a:latin typeface="Alexandria" pitchFamily="2" charset="-78"/>
                <a:cs typeface="Alexandria" pitchFamily="2" charset="-78"/>
              </a:rPr>
              <a:t>ومن المتوقع أن تصبح الحرب الإلكترونية نموذجا تسعى إليه العديد من الجهات نظرا للخصائص العديدة التي تنطوي عليها. مع بداية القرن العشرين برزت الثورة المعلوماتية، نتيجة التقدم العلمي التكنولوجي التقني استخدام الحاسب الآلي والأنظمة والشبكات العاملة عليه، وبالتالي ظهرت معهالجرائم الإلكترونية منذ نشأة الأجهزة الإلكترونية الحديثة وحتى وقتنا هذا، وصاحبت هذه الجرائم أيضـاً ظهـور البيانات والمعلومات والمستندات الإلكترونية بأشكالها وأنواعهـا المختلفة مثل العقود والشيكات والتوقيعات والسجلات الإلكترونية. </a:t>
            </a:r>
            <a:endParaRPr lang="en-US"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r>
              <a:rPr lang="ar-EG" sz="1600" dirty="0">
                <a:solidFill>
                  <a:prstClr val="black"/>
                </a:solidFill>
                <a:latin typeface="Alexandria" pitchFamily="2" charset="-78"/>
                <a:cs typeface="Alexandria" pitchFamily="2" charset="-78"/>
              </a:rPr>
              <a:t>وأدى التطور والانفتاح التكنولوجي الذي نعيشه اليوم مع الأنظمة الإلكترونية إلى تزايد الاعتماد على هذه التكنولوجيات في التنمية الاقتصادية والاجتماعية، إلا أنا الانفتاح جعلها عرضة للتعديات والأنشطة الإجرامية من قبل مخترقي الشبكات، لذلك من الضروري وضع الأطر القانونية والتنظيمية والإجرائية لمواجهة المخاطر السيبرانية وتوعية المؤسسات والأفراد حول المخاطر وآثارها على أعمالهم وحياتهم الشخصية . </a:t>
            </a:r>
          </a:p>
          <a:p>
            <a:pPr algn="justLow" rtl="1"/>
            <a:endParaRPr lang="en-US" sz="1600" dirty="0">
              <a:solidFill>
                <a:schemeClr val="tx1"/>
              </a:solidFill>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8BED678-C376-53AA-134D-8CDDB8F50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CAEA1FD-B3BD-88D5-3731-DF6ACACCCF96}"/>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480186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626178" y="457900"/>
            <a:ext cx="6422288" cy="461665"/>
          </a:xfrm>
          <a:prstGeom prst="rect">
            <a:avLst/>
          </a:prstGeom>
          <a:noFill/>
        </p:spPr>
        <p:txBody>
          <a:bodyPr wrap="square" rtlCol="0">
            <a:spAutoFit/>
          </a:bodyPr>
          <a:lstStyle/>
          <a:p>
            <a:r>
              <a:rPr lang="ar-EG" sz="2400" b="1" dirty="0">
                <a:solidFill>
                  <a:srgbClr val="00AEEF"/>
                </a:solidFill>
                <a:latin typeface="Alexandria" pitchFamily="2" charset="-78"/>
                <a:cs typeface="Alexandria" pitchFamily="2" charset="-78"/>
              </a:rPr>
              <a:t>ثانياً : أهمية دراسة الأمن </a:t>
            </a:r>
            <a:r>
              <a:rPr lang="ar-EG" sz="2400" b="1" dirty="0" err="1">
                <a:solidFill>
                  <a:srgbClr val="00AEEF"/>
                </a:solidFill>
                <a:latin typeface="Alexandria" pitchFamily="2" charset="-78"/>
                <a:cs typeface="Alexandria" pitchFamily="2" charset="-78"/>
              </a:rPr>
              <a:t>السيبراني</a:t>
            </a:r>
            <a:r>
              <a:rPr lang="ar-EG" sz="2400" b="1" dirty="0">
                <a:solidFill>
                  <a:srgbClr val="00AEEF"/>
                </a:solidFill>
                <a:latin typeface="Alexandria" pitchFamily="2" charset="-78"/>
                <a:cs typeface="Alexandria" pitchFamily="2" charset="-78"/>
              </a:rPr>
              <a:t> </a:t>
            </a:r>
            <a:endParaRPr lang="en-US" sz="2400" b="1" dirty="0">
              <a:solidFill>
                <a:srgbClr val="00AEEF"/>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Content Placeholder 6"/>
          <p:cNvSpPr>
            <a:spLocks noGrp="1"/>
          </p:cNvSpPr>
          <p:nvPr>
            <p:ph idx="1"/>
          </p:nvPr>
        </p:nvSpPr>
        <p:spPr/>
        <p:txBody>
          <a:bodyPr>
            <a:normAutofit fontScale="92500"/>
          </a:bodyPr>
          <a:lstStyle/>
          <a:p>
            <a:pPr algn="justLow" rtl="1">
              <a:lnSpc>
                <a:spcPct val="150000"/>
              </a:lnSpc>
            </a:pPr>
            <a:r>
              <a:rPr lang="ar-EG" sz="1700" dirty="0">
                <a:latin typeface="Alexandria" pitchFamily="2" charset="-78"/>
                <a:cs typeface="Alexandria" pitchFamily="2" charset="-78"/>
              </a:rPr>
              <a:t>تأتى أهمية موضوع هذه المحاضرة بسبب تعاظم استخدام الفضاء الإلكتروني سواء عن طريق شبكة الإنترنت أو الشبكات الأخرى واتجاه أغلبية الدول إلى التحول الرقمي . ومن هنا فإن جميع الإجراءات الحكومية سواء في التعامل مع الأفراد أو الهيئات </a:t>
            </a:r>
            <a:r>
              <a:rPr lang="ar-EG" sz="1700" dirty="0" err="1">
                <a:latin typeface="Alexandria" pitchFamily="2" charset="-78"/>
                <a:cs typeface="Alexandria" pitchFamily="2" charset="-78"/>
              </a:rPr>
              <a:t>أوالشركات</a:t>
            </a:r>
            <a:r>
              <a:rPr lang="ar-EG" sz="1700" dirty="0">
                <a:latin typeface="Alexandria" pitchFamily="2" charset="-78"/>
                <a:cs typeface="Alexandria" pitchFamily="2" charset="-78"/>
              </a:rPr>
              <a:t> الخاصة أو أسلوب التحكم في مرافقها أو الاحتفاظ بملفاتها أو إدارتها </a:t>
            </a:r>
            <a:r>
              <a:rPr lang="ar-EG" sz="1700" dirty="0" err="1">
                <a:latin typeface="Alexandria" pitchFamily="2" charset="-78"/>
                <a:cs typeface="Alexandria" pitchFamily="2" charset="-78"/>
              </a:rPr>
              <a:t>لأذرعتها</a:t>
            </a:r>
            <a:r>
              <a:rPr lang="ar-EG" sz="1700" dirty="0">
                <a:latin typeface="Alexandria" pitchFamily="2" charset="-78"/>
                <a:cs typeface="Alexandria" pitchFamily="2" charset="-78"/>
              </a:rPr>
              <a:t> تأتى من خلال شبكة الإنترنت أو شبكات مغلقة تتحكم فيها الدولة ومؤمنة. إلا إن هذا التحول الرقمي كما أنه يأتي بإيجابيات عدة من سهولة ويسر وعدالة في التعاملات مما يؤثر إيجابيا في عدم ضياع الوقت وكذا إتخاذ قرارات سليمة بناء على معلومات لولا وجود هذه الشبكات ما كنا تحصلنا عليها بهذه الغزارة والجودة.</a:t>
            </a:r>
          </a:p>
          <a:p>
            <a:pPr algn="justLow" rtl="1">
              <a:lnSpc>
                <a:spcPct val="150000"/>
              </a:lnSpc>
            </a:pPr>
            <a:r>
              <a:rPr lang="ar-EG" sz="1700" dirty="0">
                <a:latin typeface="Alexandria" pitchFamily="2" charset="-78"/>
                <a:cs typeface="Alexandria" pitchFamily="2" charset="-78"/>
              </a:rPr>
              <a:t> إلا انه يمكن أن </a:t>
            </a:r>
            <a:r>
              <a:rPr lang="ar-EG" sz="1700" dirty="0" err="1">
                <a:latin typeface="Alexandria" pitchFamily="2" charset="-78"/>
                <a:cs typeface="Alexandria" pitchFamily="2" charset="-78"/>
              </a:rPr>
              <a:t>يأتى</a:t>
            </a:r>
            <a:r>
              <a:rPr lang="ar-EG" sz="1700" dirty="0">
                <a:latin typeface="Alexandria" pitchFamily="2" charset="-78"/>
                <a:cs typeface="Alexandria" pitchFamily="2" charset="-78"/>
              </a:rPr>
              <a:t> بأمور سلبية عن طريق المفسدين الذين يتخذون من مواطن الضعف في هذه الشبكات منفذا لهم للدخول الى هذه الشبكات والعبث بها وارتكاب جرائم قد تصل لحد القتل في بعض الأحيان والحصول على معلومات أو أموال مما يضر بالفرد والدولة وتهتز ثقة الأفراد في أسلوب حكوماتهم في التعامل مع هذه الشبكات مما قد يزعزع استقرار الدول وحكوماتها ؛ ومن هنا وجب على جميع الدول اتخاذ الكثير من الإجراءات لحماية فضاءها الإلكتروني ومن ثم حماية مصالحها ومصالح مواطنيها.</a:t>
            </a:r>
          </a:p>
          <a:p>
            <a:endParaRPr lang="ar-EG" dirty="0"/>
          </a:p>
        </p:txBody>
      </p:sp>
    </p:spTree>
    <p:extLst>
      <p:ext uri="{BB962C8B-B14F-4D97-AF65-F5344CB8AC3E}">
        <p14:creationId xmlns:p14="http://schemas.microsoft.com/office/powerpoint/2010/main" val="293849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75401" y="6176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606962" y="369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Rectangle: Rounded Corners 1">
            <a:extLst>
              <a:ext uri="{FF2B5EF4-FFF2-40B4-BE49-F238E27FC236}">
                <a16:creationId xmlns:a16="http://schemas.microsoft.com/office/drawing/2014/main" id="{F4BFB812-F461-E972-22DD-B22B97D6F37F}"/>
              </a:ext>
            </a:extLst>
          </p:cNvPr>
          <p:cNvSpPr/>
          <p:nvPr/>
        </p:nvSpPr>
        <p:spPr>
          <a:xfrm>
            <a:off x="884903" y="1463467"/>
            <a:ext cx="10734506" cy="487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24D9662-9C4E-D99A-8F2A-D24C1B116F33}"/>
              </a:ext>
            </a:extLst>
          </p:cNvPr>
          <p:cNvSpPr txBox="1"/>
          <p:nvPr/>
        </p:nvSpPr>
        <p:spPr>
          <a:xfrm>
            <a:off x="1473958" y="1463468"/>
            <a:ext cx="9833139" cy="5586856"/>
          </a:xfrm>
          <a:prstGeom prst="rect">
            <a:avLst/>
          </a:prstGeom>
          <a:noFill/>
        </p:spPr>
        <p:txBody>
          <a:bodyPr wrap="square" rtlCol="0">
            <a:spAutoFit/>
          </a:bodyPr>
          <a:lstStyle/>
          <a:p>
            <a:pPr algn="justLow" rtl="1"/>
            <a:endParaRPr lang="ar-EG" sz="2000" dirty="0"/>
          </a:p>
          <a:p>
            <a:pPr algn="justLow" rtl="1">
              <a:lnSpc>
                <a:spcPct val="150000"/>
              </a:lnSpc>
            </a:pPr>
            <a:r>
              <a:rPr lang="ar-EG" sz="1600" dirty="0">
                <a:latin typeface="Alexandria" pitchFamily="2" charset="-78"/>
                <a:cs typeface="Alexandria" pitchFamily="2" charset="-78"/>
              </a:rPr>
              <a:t>الأمن في الفضاء السيبراني أمر اهتمت به الدول في كل مكان في العالم، بغض النظر عن مدى تواجدهم في هذا الفضاء، مما يعنى ارتباط أمن المعلومات ارتباطاً عضوياً بالأمن القومي في معظم دول العالم، ذلك أن الاعتداء على البنى التحتية المهمة منها الاتصالات الأنظمة الإلكترونية يمكن أن يؤثر على كل الدول في منطقة جغرافية معينة، المؤثر بدوره المباشر على مصالح الدولة المعنية بالفضاء السيبراني ، والتى تشكل بنيتها التحتية للاتصالات والمعلومات جزءاً من تركيبة البنية التحتية للفضاء السيبراني .</a:t>
            </a:r>
            <a:endParaRPr lang="en-US"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لذا احتل الاهتمام بأمن المعلومات المراكز الأولى في اهتمامات واضعي السياسات العامة في أغلب الدول، وعلى كل المستويات سواء الإقليمية أو المحلية، فالدولة لأنها المنتج الأكبر للبيانات والمعلومات العامة والخاصة، هي المعنية بالأمن السيبراني ، كما أنها المتحكمة في وضع النظم والقواعد التى تحدد الضوابط والحدود.</a:t>
            </a:r>
          </a:p>
          <a:p>
            <a:pPr algn="r" rtl="1"/>
            <a:endParaRPr lang="ar-EG" dirty="0"/>
          </a:p>
          <a:p>
            <a:pPr algn="r" rtl="1"/>
            <a:endParaRPr lang="ar-EG" dirty="0"/>
          </a:p>
          <a:p>
            <a:pPr algn="r" rtl="1"/>
            <a:endParaRPr lang="ar-EG" dirty="0"/>
          </a:p>
          <a:p>
            <a:pPr algn="r" rtl="1"/>
            <a:endParaRPr lang="ar-EG" dirty="0"/>
          </a:p>
          <a:p>
            <a:pPr algn="r" rtl="1"/>
            <a:endParaRPr lang="en-US" dirty="0"/>
          </a:p>
        </p:txBody>
      </p:sp>
    </p:spTree>
    <p:extLst>
      <p:ext uri="{BB962C8B-B14F-4D97-AF65-F5344CB8AC3E}">
        <p14:creationId xmlns:p14="http://schemas.microsoft.com/office/powerpoint/2010/main" val="1993034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p:cNvSpPr>
            <a:spLocks noGrp="1"/>
          </p:cNvSpPr>
          <p:nvPr>
            <p:ph type="title"/>
          </p:nvPr>
        </p:nvSpPr>
        <p:spPr>
          <a:xfrm>
            <a:off x="3297287" y="671040"/>
            <a:ext cx="7082058" cy="1363766"/>
          </a:xfrm>
        </p:spPr>
        <p:txBody>
          <a:bodyPr>
            <a:normAutofit fontScale="90000"/>
          </a:bodyPr>
          <a:lstStyle/>
          <a:p>
            <a:pPr algn="ctr">
              <a:lnSpc>
                <a:spcPct val="150000"/>
              </a:lnSpc>
            </a:pPr>
            <a:r>
              <a:rPr lang="ar-EG" sz="2200" b="1" dirty="0">
                <a:solidFill>
                  <a:srgbClr val="00AEEF"/>
                </a:solidFill>
                <a:latin typeface="Alexandria" pitchFamily="2" charset="-78"/>
                <a:cs typeface="Alexandria" pitchFamily="2" charset="-78"/>
              </a:rPr>
              <a:t>ثالثاً : التطور التاريخي للإنترنت و الأمن السيبراني </a:t>
            </a:r>
            <a:br>
              <a:rPr lang="en-US" b="1" dirty="0">
                <a:solidFill>
                  <a:srgbClr val="00AEEF"/>
                </a:solidFill>
                <a:latin typeface="Alexandria" pitchFamily="2" charset="-78"/>
                <a:cs typeface="Alexandria" pitchFamily="2" charset="-78"/>
              </a:rPr>
            </a:br>
            <a:endParaRPr lang="ar-EG" dirty="0">
              <a:solidFill>
                <a:srgbClr val="00AEEF"/>
              </a:solidFill>
              <a:latin typeface="Alexandria" pitchFamily="2" charset="-78"/>
              <a:cs typeface="Alexandria" pitchFamily="2" charset="-78"/>
            </a:endParaRPr>
          </a:p>
        </p:txBody>
      </p:sp>
      <p:sp>
        <p:nvSpPr>
          <p:cNvPr id="8" name="Content Placeholder 7"/>
          <p:cNvSpPr>
            <a:spLocks noGrp="1"/>
          </p:cNvSpPr>
          <p:nvPr>
            <p:ph idx="1"/>
          </p:nvPr>
        </p:nvSpPr>
        <p:spPr>
          <a:xfrm>
            <a:off x="934065" y="1633204"/>
            <a:ext cx="10196051" cy="4543759"/>
          </a:xfrm>
        </p:spPr>
        <p:txBody>
          <a:bodyPr>
            <a:normAutofit fontScale="25000" lnSpcReduction="20000"/>
          </a:bodyPr>
          <a:lstStyle/>
          <a:p>
            <a:pPr lvl="1" algn="justLow" rtl="1">
              <a:lnSpc>
                <a:spcPct val="150000"/>
              </a:lnSpc>
            </a:pPr>
            <a:r>
              <a:rPr lang="ar-EG" sz="6400" dirty="0">
                <a:latin typeface="Alexandria" pitchFamily="2" charset="-78"/>
                <a:cs typeface="Alexandria" pitchFamily="2" charset="-78"/>
              </a:rPr>
              <a:t>ويرجع إنشاء الإنترنت في بادئ الأمر في الستينات من القرن الماضي نتاجًا لمشروع حكومي أمريكي سمي </a:t>
            </a:r>
            <a:r>
              <a:rPr lang="ar-EG" sz="6400" dirty="0" err="1">
                <a:latin typeface="Alexandria" pitchFamily="2" charset="-78"/>
                <a:cs typeface="Alexandria" pitchFamily="2" charset="-78"/>
              </a:rPr>
              <a:t>بالآربانت</a:t>
            </a:r>
            <a:r>
              <a:rPr lang="en-US" sz="6400" dirty="0">
                <a:latin typeface="Alexandria" pitchFamily="2" charset="-78"/>
                <a:cs typeface="Alexandria" pitchFamily="2" charset="-78"/>
              </a:rPr>
              <a:t>ARPA NET </a:t>
            </a:r>
            <a:r>
              <a:rPr lang="ar-EG" sz="6400" dirty="0">
                <a:latin typeface="Alexandria" pitchFamily="2" charset="-78"/>
                <a:cs typeface="Alexandria" pitchFamily="2" charset="-78"/>
              </a:rPr>
              <a:t> ؛ وكان ذلك بهدف تأمين شبكة اتصال خاصة لا يمكن إتلافها أو تدميرها في حال حدوث عمليات تخريب أو نشوب حرب مفاجئة، وعهدت وزارة الدفاع بهذه المهمة إلى وكالة مشاريع الأبحاث المُتقدمة القادرة على مقاومة الكوارث والاستمرار في العمل في حالة حدوث هجوم، وكانت هذه الشبكة تربط أربعة حاسبات آلية ضخمة فيما بينها لغرض التجربة .</a:t>
            </a:r>
          </a:p>
          <a:p>
            <a:pPr algn="r" rtl="1">
              <a:lnSpc>
                <a:spcPct val="150000"/>
              </a:lnSpc>
            </a:pPr>
            <a:r>
              <a:rPr lang="ar-EG" sz="6400" dirty="0">
                <a:latin typeface="Alexandria" pitchFamily="2" charset="-78"/>
                <a:cs typeface="Alexandria" pitchFamily="2" charset="-78"/>
              </a:rPr>
              <a:t>و في ١٩ ديسمبر عام ١٩٦٨ م تبنت الجمعية العامة للأمم المتحدة في اجتماعها توصيات المؤتمر الأول لحقوق الإنسان المنعقد في طهران عام ١٩٦٨ والخاص بالآتي:</a:t>
            </a:r>
          </a:p>
          <a:p>
            <a:pPr marL="457200" indent="-457200" algn="r" rtl="1">
              <a:lnSpc>
                <a:spcPct val="150000"/>
              </a:lnSpc>
              <a:buAutoNum type="arabicParenR"/>
            </a:pPr>
            <a:r>
              <a:rPr lang="ar-EG" sz="6400" dirty="0">
                <a:latin typeface="Alexandria" pitchFamily="2" charset="-78"/>
                <a:cs typeface="Alexandria" pitchFamily="2" charset="-78"/>
              </a:rPr>
              <a:t>دراسة أثر التقدم التكنولوجي على حقوق الإنسان . </a:t>
            </a:r>
          </a:p>
          <a:p>
            <a:pPr marL="457200" indent="-457200" algn="r" rtl="1">
              <a:lnSpc>
                <a:spcPct val="150000"/>
              </a:lnSpc>
              <a:buAutoNum type="arabicParenR"/>
            </a:pPr>
            <a:r>
              <a:rPr lang="ar-EG" sz="6400" dirty="0">
                <a:latin typeface="Alexandria" pitchFamily="2" charset="-78"/>
                <a:cs typeface="Alexandria" pitchFamily="2" charset="-78"/>
              </a:rPr>
              <a:t>ضرورة احترام الحياة الخاصة في مواجهة التقدم التكنولوجي . </a:t>
            </a:r>
          </a:p>
          <a:p>
            <a:pPr marL="457200" indent="-457200" algn="r" rtl="1">
              <a:lnSpc>
                <a:spcPct val="150000"/>
              </a:lnSpc>
              <a:buAutoNum type="arabicParenR"/>
            </a:pPr>
            <a:r>
              <a:rPr lang="ar-EG" sz="6400" dirty="0">
                <a:latin typeface="Alexandria" pitchFamily="2" charset="-78"/>
                <a:cs typeface="Alexandria" pitchFamily="2" charset="-78"/>
              </a:rPr>
              <a:t>حماية حقوق الأفراد وحرياتهم من خطر التعدي عليها .</a:t>
            </a:r>
          </a:p>
          <a:p>
            <a:pPr algn="r" rtl="1">
              <a:lnSpc>
                <a:spcPct val="150000"/>
              </a:lnSpc>
            </a:pPr>
            <a:r>
              <a:rPr lang="ar-EG" sz="6400" dirty="0">
                <a:latin typeface="Alexandria" pitchFamily="2" charset="-78"/>
                <a:cs typeface="Alexandria" pitchFamily="2" charset="-78"/>
              </a:rPr>
              <a:t>أما فيما يتعلق بتبادل المعلومات بين الحاسبات بعضها البعض فقد طالبت وكالة الأبحاث المتقدمة التابعة لوزارة الدفاع الأمريكية عام ١٩٦٩ ببرتوكول للاتصالات مستقل عن أنظمة الاتصالات الأخرى لمشيدي هذه الأنظمة عن طريق حزم المعلومات ، وفي عام ١٩٧٠ تم ربط أربع جامعات أمريكية بشبكة واحدة . </a:t>
            </a:r>
            <a:endParaRPr lang="en-US" sz="6400" dirty="0">
              <a:latin typeface="Alexandria" pitchFamily="2" charset="-78"/>
              <a:cs typeface="Alexandria" pitchFamily="2" charset="-78"/>
            </a:endParaRPr>
          </a:p>
          <a:p>
            <a:endParaRPr lang="ar-EG" dirty="0"/>
          </a:p>
        </p:txBody>
      </p:sp>
    </p:spTree>
    <p:extLst>
      <p:ext uri="{BB962C8B-B14F-4D97-AF65-F5344CB8AC3E}">
        <p14:creationId xmlns:p14="http://schemas.microsoft.com/office/powerpoint/2010/main" val="3897645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1600" dirty="0">
                <a:solidFill>
                  <a:prstClr val="black"/>
                </a:solidFill>
                <a:latin typeface="Alexandria" pitchFamily="2" charset="-78"/>
                <a:cs typeface="Alexandria" pitchFamily="2" charset="-78"/>
              </a:rPr>
              <a:t>وفي نهاية عام ١٩٧٠ م تم استخدام أول برتوكول وهو</a:t>
            </a:r>
            <a:r>
              <a:rPr lang="en-US" sz="1600" dirty="0">
                <a:solidFill>
                  <a:prstClr val="black"/>
                </a:solidFill>
                <a:latin typeface="Alexandria" pitchFamily="2" charset="-78"/>
                <a:cs typeface="Alexandria" pitchFamily="2" charset="-78"/>
              </a:rPr>
              <a:t>x25 </a:t>
            </a:r>
            <a:r>
              <a:rPr lang="ar-EG" sz="1600" dirty="0">
                <a:solidFill>
                  <a:prstClr val="black"/>
                </a:solidFill>
                <a:latin typeface="Alexandria" pitchFamily="2" charset="-78"/>
                <a:cs typeface="Alexandria" pitchFamily="2" charset="-78"/>
              </a:rPr>
              <a:t>  لربط الحاسبات الآلية التي تعمل بلغات مختلفة ببعضها البعض ، وبذات العام استخدم مصطلح الاختراق للمرة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الأولى وكان التركيز على البرمجية الاستثنائية التي يمتلكها المتسلل. وفي نهاية عام</a:t>
            </a:r>
            <a:r>
              <a:rPr lang="en-US" sz="1600" dirty="0">
                <a:solidFill>
                  <a:prstClr val="black"/>
                </a:solidFill>
                <a:latin typeface="Alexandria" pitchFamily="2" charset="-78"/>
                <a:cs typeface="Alexandria" pitchFamily="2" charset="-78"/>
              </a:rPr>
              <a:t>١٩٧٢ </a:t>
            </a:r>
            <a:r>
              <a:rPr lang="ar-EG" sz="1600" dirty="0">
                <a:solidFill>
                  <a:prstClr val="black"/>
                </a:solidFill>
                <a:latin typeface="Alexandria" pitchFamily="2" charset="-78"/>
                <a:cs typeface="Alexandria" pitchFamily="2" charset="-78"/>
              </a:rPr>
              <a:t>م ابتكر الباحثان</a:t>
            </a:r>
            <a:r>
              <a:rPr lang="en-US" sz="1600" dirty="0">
                <a:solidFill>
                  <a:prstClr val="black"/>
                </a:solidFill>
                <a:latin typeface="Alexandria" pitchFamily="2" charset="-78"/>
                <a:cs typeface="Alexandria" pitchFamily="2" charset="-78"/>
              </a:rPr>
              <a:t>  BOB KAHN &amp;VINTON CERF </a:t>
            </a:r>
            <a:r>
              <a:rPr lang="ar-EG" sz="1600" dirty="0">
                <a:solidFill>
                  <a:prstClr val="black"/>
                </a:solidFill>
                <a:latin typeface="Alexandria" pitchFamily="2" charset="-78"/>
                <a:cs typeface="Alexandria" pitchFamily="2" charset="-78"/>
              </a:rPr>
              <a:t>برتوكول</a:t>
            </a:r>
            <a:r>
              <a:rPr lang="en-US" sz="1600" dirty="0">
                <a:solidFill>
                  <a:prstClr val="black"/>
                </a:solidFill>
                <a:latin typeface="Alexandria" pitchFamily="2" charset="-78"/>
                <a:cs typeface="Alexandria" pitchFamily="2" charset="-78"/>
              </a:rPr>
              <a:t>(IP / TCP )  </a:t>
            </a:r>
            <a:r>
              <a:rPr lang="ar-EG" sz="1600" dirty="0">
                <a:solidFill>
                  <a:prstClr val="black"/>
                </a:solidFill>
                <a:latin typeface="Alexandria" pitchFamily="2" charset="-78"/>
                <a:cs typeface="Alexandria" pitchFamily="2" charset="-78"/>
              </a:rPr>
              <a:t>الذي تم اعتماده رسميًا ؛ ليِحل محل البرتوكول السابق</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وفي عام ١٩٧٧ م أبدت منظمة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التعاون </a:t>
            </a:r>
            <a:r>
              <a:rPr lang="ar-EG" sz="1600" dirty="0" err="1">
                <a:solidFill>
                  <a:prstClr val="black"/>
                </a:solidFill>
                <a:latin typeface="Alexandria" pitchFamily="2" charset="-78"/>
                <a:cs typeface="Alexandria" pitchFamily="2" charset="-78"/>
              </a:rPr>
              <a:t>الإقتصادي</a:t>
            </a:r>
            <a:r>
              <a:rPr lang="ar-EG" sz="1600" dirty="0">
                <a:solidFill>
                  <a:prstClr val="black"/>
                </a:solidFill>
                <a:latin typeface="Alexandria" pitchFamily="2" charset="-78"/>
                <a:cs typeface="Alexandria" pitchFamily="2" charset="-78"/>
              </a:rPr>
              <a:t> والتنمية اهتمامها بالمشكلات التي أثارتها نظم المعلومات في الحياة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الاقتصادية، وبدأ الاهتمام أيضًا بحماية الخصوصية من التهديد المعلوماتي، وأنتج هذا الاهتمام عدة قواعد لحماية البيانات الشخصية </a:t>
            </a:r>
            <a:r>
              <a:rPr lang="en-US" sz="1600" dirty="0">
                <a:solidFill>
                  <a:prstClr val="black"/>
                </a:solidFill>
                <a:latin typeface="Alexandria" pitchFamily="2" charset="-78"/>
                <a:cs typeface="Alexandria" pitchFamily="2" charset="-78"/>
              </a:rPr>
              <a:t>. </a:t>
            </a:r>
          </a:p>
          <a:p>
            <a:pPr lvl="0" algn="justLow" rtl="1">
              <a:lnSpc>
                <a:spcPct val="150000"/>
              </a:lnSpc>
            </a:pPr>
            <a:r>
              <a:rPr lang="ar-EG" sz="1600" dirty="0">
                <a:solidFill>
                  <a:prstClr val="black"/>
                </a:solidFill>
                <a:latin typeface="Alexandria" pitchFamily="2" charset="-78"/>
                <a:cs typeface="Alexandria" pitchFamily="2" charset="-78"/>
              </a:rPr>
              <a:t> وفي عام ١٩٨٣ ، رأت وزارة الدفاع الأمريكية فصل الشق العسكري</a:t>
            </a:r>
            <a:r>
              <a:rPr lang="en-US" sz="1600" dirty="0" err="1">
                <a:solidFill>
                  <a:prstClr val="black"/>
                </a:solidFill>
                <a:latin typeface="Alexandria" pitchFamily="2" charset="-78"/>
                <a:cs typeface="Alexandria" pitchFamily="2" charset="-78"/>
              </a:rPr>
              <a:t>milnet</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عن الشبكة ، وقامت الهيئة القومية للعلوم بإنشاء شبكة</a:t>
            </a:r>
            <a:r>
              <a:rPr lang="en-US" sz="1600" dirty="0">
                <a:solidFill>
                  <a:prstClr val="black"/>
                </a:solidFill>
                <a:latin typeface="Alexandria" pitchFamily="2" charset="-78"/>
                <a:cs typeface="Alexandria" pitchFamily="2" charset="-78"/>
              </a:rPr>
              <a:t>NSFNET </a:t>
            </a:r>
            <a:r>
              <a:rPr lang="ar-EG" sz="1600" dirty="0">
                <a:solidFill>
                  <a:prstClr val="black"/>
                </a:solidFill>
                <a:latin typeface="Alexandria" pitchFamily="2" charset="-78"/>
                <a:cs typeface="Alexandria" pitchFamily="2" charset="-78"/>
              </a:rPr>
              <a:t> لتوصيل خمسة حاسبات تعمل بسرعة فائقة لتحل محل الأنظمة السابقة ؛ وذلك لخدمة مركز البحوث الأمريكية .</a:t>
            </a:r>
          </a:p>
          <a:p>
            <a:pPr lvl="0" algn="justLow" rtl="1">
              <a:lnSpc>
                <a:spcPct val="150000"/>
              </a:lnSpc>
            </a:pPr>
            <a:r>
              <a:rPr lang="ar-EG" sz="1600" dirty="0">
                <a:solidFill>
                  <a:prstClr val="black"/>
                </a:solidFill>
                <a:latin typeface="Alexandria" pitchFamily="2" charset="-78"/>
                <a:cs typeface="Alexandria" pitchFamily="2" charset="-78"/>
              </a:rPr>
              <a:t>وفي أواخر الثمانينات من القرن العشرين تم اختراع شبكة الويب العالمية في </a:t>
            </a:r>
            <a:r>
              <a:rPr lang="ar-EG" sz="1600" dirty="0" err="1">
                <a:solidFill>
                  <a:prstClr val="black"/>
                </a:solidFill>
                <a:latin typeface="Alexandria" pitchFamily="2" charset="-78"/>
                <a:cs typeface="Alexandria" pitchFamily="2" charset="-78"/>
              </a:rPr>
              <a:t>جنيفبسويسرا</a:t>
            </a:r>
            <a:r>
              <a:rPr lang="ar-EG" sz="1600" dirty="0">
                <a:solidFill>
                  <a:prstClr val="black"/>
                </a:solidFill>
                <a:latin typeface="Alexandria" pitchFamily="2" charset="-78"/>
                <a:cs typeface="Alexandria" pitchFamily="2" charset="-78"/>
              </a:rPr>
              <a:t> في مختبرات</a:t>
            </a:r>
            <a:r>
              <a:rPr lang="en-US" sz="1600" dirty="0">
                <a:solidFill>
                  <a:prstClr val="black"/>
                </a:solidFill>
                <a:latin typeface="Alexandria" pitchFamily="2" charset="-78"/>
                <a:cs typeface="Alexandria" pitchFamily="2" charset="-78"/>
              </a:rPr>
              <a:t>CERN</a:t>
            </a:r>
            <a:r>
              <a:rPr lang="ar-EG" sz="1600" dirty="0">
                <a:solidFill>
                  <a:prstClr val="black"/>
                </a:solidFill>
                <a:latin typeface="Alexandria" pitchFamily="2" charset="-78"/>
                <a:cs typeface="Alexandria" pitchFamily="2" charset="-78"/>
              </a:rPr>
              <a:t> ، وتعني مركز الدراسات والبحوث النووية، وهي منشأة  عالمية للفيزياء التجريبية والنظرية ، ويرجع الفضل في ذلك لشاب يبلغ من العمر أربعة وثلاثين عامًا يُدعى</a:t>
            </a:r>
            <a:r>
              <a:rPr lang="en-US" sz="1600" dirty="0">
                <a:solidFill>
                  <a:prstClr val="black"/>
                </a:solidFill>
                <a:latin typeface="Alexandria" pitchFamily="2" charset="-78"/>
                <a:cs typeface="Alexandria" pitchFamily="2" charset="-78"/>
              </a:rPr>
              <a:t>TIM BERNERSLEE </a:t>
            </a:r>
            <a:r>
              <a:rPr lang="ar-EG" sz="1600" dirty="0">
                <a:solidFill>
                  <a:prstClr val="black"/>
                </a:solidFill>
                <a:latin typeface="Alexandria" pitchFamily="2" charset="-78"/>
                <a:cs typeface="Alexandria" pitchFamily="2" charset="-78"/>
              </a:rPr>
              <a:t> ، وذلك بسبب صعوبة عثورِه على المواد </a:t>
            </a:r>
            <a:r>
              <a:rPr lang="ar-EG" sz="1600" dirty="0" err="1">
                <a:solidFill>
                  <a:prstClr val="black"/>
                </a:solidFill>
                <a:latin typeface="Alexandria" pitchFamily="2" charset="-78"/>
                <a:cs typeface="Alexandria" pitchFamily="2" charset="-78"/>
              </a:rPr>
              <a:t>البحثيةالخاصة</a:t>
            </a:r>
            <a:r>
              <a:rPr lang="ar-EG" sz="1600" dirty="0">
                <a:solidFill>
                  <a:prstClr val="black"/>
                </a:solidFill>
                <a:latin typeface="Alexandria" pitchFamily="2" charset="-78"/>
                <a:cs typeface="Alexandria" pitchFamily="2" charset="-78"/>
              </a:rPr>
              <a:t> به، فصمم لغة جديدة تسمى</a:t>
            </a:r>
            <a:r>
              <a:rPr lang="en-US" sz="1600" dirty="0">
                <a:solidFill>
                  <a:prstClr val="black"/>
                </a:solidFill>
                <a:latin typeface="Alexandria" pitchFamily="2" charset="-78"/>
                <a:cs typeface="Alexandria" pitchFamily="2" charset="-78"/>
              </a:rPr>
              <a:t>HTML</a:t>
            </a:r>
            <a:r>
              <a:rPr lang="ar-EG" sz="1600" dirty="0">
                <a:solidFill>
                  <a:prstClr val="black"/>
                </a:solidFill>
                <a:latin typeface="Alexandria" pitchFamily="2" charset="-78"/>
                <a:cs typeface="Alexandria" pitchFamily="2" charset="-78"/>
              </a:rPr>
              <a:t> ؛ وهي لغة ترميز النص التشعبي مصممة ، لمساعدة أجهزة الكمبيوتر على التّحدث مع غيرها ومشاركة البيانات بشكل أفضل.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17963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1600" dirty="0">
                <a:solidFill>
                  <a:prstClr val="black"/>
                </a:solidFill>
                <a:latin typeface="Alexandria" pitchFamily="2" charset="-78"/>
                <a:cs typeface="Alexandria" pitchFamily="2" charset="-78"/>
              </a:rPr>
              <a:t>(ويمكننا القول أن لغة</a:t>
            </a:r>
            <a:r>
              <a:rPr lang="en-US" sz="1600" dirty="0">
                <a:solidFill>
                  <a:prstClr val="black"/>
                </a:solidFill>
                <a:latin typeface="Alexandria" pitchFamily="2" charset="-78"/>
                <a:cs typeface="Alexandria" pitchFamily="2" charset="-78"/>
              </a:rPr>
              <a:t>HTML) </a:t>
            </a:r>
            <a:r>
              <a:rPr lang="ar-EG" sz="1600" dirty="0">
                <a:solidFill>
                  <a:prstClr val="black"/>
                </a:solidFill>
                <a:latin typeface="Alexandria" pitchFamily="2" charset="-78"/>
                <a:cs typeface="Alexandria" pitchFamily="2" charset="-78"/>
              </a:rPr>
              <a:t> ) هي اختصار لجملة </a:t>
            </a:r>
            <a:r>
              <a:rPr lang="en-US" sz="1600" dirty="0">
                <a:solidFill>
                  <a:prstClr val="black"/>
                </a:solidFill>
                <a:latin typeface="Alexandria" pitchFamily="2" charset="-78"/>
                <a:cs typeface="Alexandria" pitchFamily="2" charset="-78"/>
              </a:rPr>
              <a:t>Hyper Text Markup Language</a:t>
            </a:r>
            <a:r>
              <a:rPr lang="ar-EG" sz="1600" dirty="0">
                <a:solidFill>
                  <a:prstClr val="black"/>
                </a:solidFill>
                <a:latin typeface="Alexandria" pitchFamily="2" charset="-78"/>
                <a:cs typeface="Alexandria" pitchFamily="2" charset="-78"/>
              </a:rPr>
              <a:t> ؛ وتستخدم هذه اللغة في التنقل بين صفحات الويب العالمية بشرط توصيلها بشبكة الإنترنت ، فهي تسمح بالتجوال داخل المُتصفحات الموصولة "بالشبكة ، ومن أشهر برامج المتصفحات هي  برنامج</a:t>
            </a:r>
            <a:r>
              <a:rPr lang="en-US" sz="1600" dirty="0">
                <a:solidFill>
                  <a:prstClr val="black"/>
                </a:solidFill>
                <a:latin typeface="Alexandria" pitchFamily="2" charset="-78"/>
                <a:cs typeface="Alexandria" pitchFamily="2" charset="-78"/>
              </a:rPr>
              <a:t>INTERNET EX PLORER</a:t>
            </a:r>
            <a:r>
              <a:rPr lang="ar-EG" sz="1600" dirty="0">
                <a:solidFill>
                  <a:prstClr val="black"/>
                </a:solidFill>
                <a:latin typeface="Alexandria" pitchFamily="2" charset="-78"/>
                <a:cs typeface="Alexandria" pitchFamily="2" charset="-78"/>
              </a:rPr>
              <a:t> ، وبرنامج</a:t>
            </a:r>
            <a:r>
              <a:rPr lang="en-US" sz="1600" dirty="0">
                <a:solidFill>
                  <a:prstClr val="black"/>
                </a:solidFill>
                <a:latin typeface="Alexandria" pitchFamily="2" charset="-78"/>
                <a:cs typeface="Alexandria" pitchFamily="2" charset="-78"/>
              </a:rPr>
              <a:t>OPERA </a:t>
            </a:r>
            <a:r>
              <a:rPr lang="ar-EG" sz="1600" dirty="0">
                <a:solidFill>
                  <a:prstClr val="black"/>
                </a:solidFill>
                <a:latin typeface="Alexandria" pitchFamily="2" charset="-78"/>
                <a:cs typeface="Alexandria" pitchFamily="2" charset="-78"/>
              </a:rPr>
              <a:t> ، و برنامج </a:t>
            </a:r>
            <a:r>
              <a:rPr lang="en-US" sz="1600" dirty="0">
                <a:solidFill>
                  <a:prstClr val="black"/>
                </a:solidFill>
                <a:latin typeface="Alexandria" pitchFamily="2" charset="-78"/>
                <a:cs typeface="Alexandria" pitchFamily="2" charset="-78"/>
              </a:rPr>
              <a:t>Chrome </a:t>
            </a:r>
            <a:r>
              <a:rPr lang="ar-EG" sz="1600" dirty="0">
                <a:solidFill>
                  <a:prstClr val="black"/>
                </a:solidFill>
                <a:latin typeface="Alexandria" pitchFamily="2" charset="-78"/>
                <a:cs typeface="Alexandria" pitchFamily="2" charset="-78"/>
              </a:rPr>
              <a:t>،  وبرنامج</a:t>
            </a:r>
            <a:r>
              <a:rPr lang="en-US" sz="1600" dirty="0">
                <a:solidFill>
                  <a:prstClr val="black"/>
                </a:solidFill>
                <a:latin typeface="Alexandria" pitchFamily="2" charset="-78"/>
                <a:cs typeface="Alexandria" pitchFamily="2" charset="-78"/>
              </a:rPr>
              <a:t>  . Mozilla Firefox </a:t>
            </a:r>
            <a:r>
              <a:rPr lang="ar-EG" sz="1600" dirty="0">
                <a:solidFill>
                  <a:prstClr val="black"/>
                </a:solidFill>
                <a:latin typeface="Alexandria" pitchFamily="2" charset="-78"/>
                <a:cs typeface="Alexandria" pitchFamily="2" charset="-78"/>
              </a:rPr>
              <a:t> </a:t>
            </a:r>
          </a:p>
          <a:p>
            <a:pPr lvl="0" algn="justLow" rtl="1">
              <a:lnSpc>
                <a:spcPct val="150000"/>
              </a:lnSpc>
            </a:pPr>
            <a:r>
              <a:rPr lang="ar-EG" sz="1600" dirty="0">
                <a:solidFill>
                  <a:prstClr val="black"/>
                </a:solidFill>
                <a:latin typeface="Alexandria" pitchFamily="2" charset="-78"/>
                <a:cs typeface="Alexandria" pitchFamily="2" charset="-78"/>
              </a:rPr>
              <a:t>وفي عام ١٩٩٤ م أوصى المؤتمر الدولي الخامس عشر للجمعية الدولية لقانون العقوبات في البرازيل والخاص بجرائم الحاسب الآلي والإنترنت بضرورة إدخال الدول بعض التعديلات على قوانينها الجنائية الداخلية . </a:t>
            </a:r>
          </a:p>
          <a:p>
            <a:pPr lvl="0" algn="justLow" rtl="1">
              <a:lnSpc>
                <a:spcPct val="150000"/>
              </a:lnSpc>
            </a:pPr>
            <a:r>
              <a:rPr lang="ar-EG" sz="1600" dirty="0">
                <a:solidFill>
                  <a:prstClr val="black"/>
                </a:solidFill>
                <a:latin typeface="Alexandria" pitchFamily="2" charset="-78"/>
                <a:cs typeface="Alexandria" pitchFamily="2" charset="-78"/>
              </a:rPr>
              <a:t>وإدراكًا بعمق التغيرات التي أحدثتها تكنولوجيا المعلومات والعولمة الخاصة بالكمبيوتر وبمخاطر استخدام الشبكات في ارتكاب جرائم سيبرانية ، وأهمية التعاون الدولي بين الدول والقطاع الخاص ،  اعتمد الاتحاد الأوربي عام ٢٠٠١ ،اتفاقية دولية خاصة بمكافحة الجرائم الالكترونية « اتفاقية بودابست الأوروبية « . </a:t>
            </a:r>
          </a:p>
          <a:p>
            <a:pPr lvl="0" algn="justLow" rtl="1">
              <a:lnSpc>
                <a:spcPct val="150000"/>
              </a:lnSpc>
            </a:pPr>
            <a:r>
              <a:rPr lang="ar-EG" sz="1600" dirty="0">
                <a:solidFill>
                  <a:prstClr val="black"/>
                </a:solidFill>
                <a:latin typeface="Alexandria" pitchFamily="2" charset="-78"/>
                <a:cs typeface="Alexandria" pitchFamily="2" charset="-78"/>
              </a:rPr>
              <a:t>وفي شهر مايو من عام ٢٠٠٥ ، قام الاتحاد الأوروبي بالتوسع في خطة العمل بشأن شبكة إنترنت</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أكثر أمانًا</a:t>
            </a:r>
            <a:r>
              <a:rPr lang="en-US" sz="1600" dirty="0">
                <a:solidFill>
                  <a:prstClr val="black"/>
                </a:solidFill>
                <a:latin typeface="Alexandria" pitchFamily="2" charset="-78"/>
                <a:cs typeface="Alexandria" pitchFamily="2" charset="-78"/>
              </a:rPr>
              <a:t>safer internet plus ) </a:t>
            </a:r>
            <a:r>
              <a:rPr lang="ar-EG" sz="1600" dirty="0">
                <a:solidFill>
                  <a:prstClr val="black"/>
                </a:solidFill>
                <a:latin typeface="Alexandria" pitchFamily="2" charset="-78"/>
                <a:cs typeface="Alexandria" pitchFamily="2" charset="-78"/>
              </a:rPr>
              <a:t>) عن الفترة من عام ٢٠٠٥</a:t>
            </a:r>
            <a:r>
              <a:rPr lang="en-US" sz="1600" dirty="0">
                <a:solidFill>
                  <a:prstClr val="black"/>
                </a:solidFill>
                <a:latin typeface="Alexandria" pitchFamily="2" charset="-78"/>
                <a:cs typeface="Alexandria" pitchFamily="2" charset="-78"/>
              </a:rPr>
              <a:t>-</a:t>
            </a:r>
            <a:r>
              <a:rPr lang="ar-EG" sz="1600" dirty="0">
                <a:solidFill>
                  <a:prstClr val="black"/>
                </a:solidFill>
                <a:latin typeface="Alexandria" pitchFamily="2" charset="-78"/>
                <a:cs typeface="Alexandria" pitchFamily="2" charset="-78"/>
              </a:rPr>
              <a:t> ٢٠٠٨</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م ؛ وذلك لتعزيز الاستخدام </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الآمن لشبكة الإنترنت وما يقترن بها من تكنولوجيا حديثة لاسيما المواد غير القانونية .</a:t>
            </a:r>
            <a:r>
              <a:rPr lang="en-US" sz="1600" dirty="0">
                <a:solidFill>
                  <a:prstClr val="black"/>
                </a:solidFill>
                <a:latin typeface="Alexandria" pitchFamily="2" charset="-78"/>
                <a:cs typeface="Alexandria" pitchFamily="2" charset="-78"/>
              </a:rPr>
              <a:t> </a:t>
            </a: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68835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07923" y="1155869"/>
            <a:ext cx="10618838" cy="523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1600" dirty="0">
                <a:solidFill>
                  <a:prstClr val="black"/>
                </a:solidFill>
                <a:latin typeface="Alexandria" pitchFamily="2" charset="-78"/>
                <a:cs typeface="Alexandria" pitchFamily="2" charset="-78"/>
              </a:rPr>
              <a:t>وفي تقرير صادر عن الاتحاد الدولي للاتصالات( </a:t>
            </a:r>
            <a:r>
              <a:rPr lang="en-US" sz="1600" dirty="0">
                <a:solidFill>
                  <a:prstClr val="black"/>
                </a:solidFill>
                <a:latin typeface="Alexandria" pitchFamily="2" charset="-78"/>
                <a:cs typeface="Alexandria" pitchFamily="2" charset="-78"/>
              </a:rPr>
              <a:t>ITU)</a:t>
            </a:r>
            <a:r>
              <a:rPr lang="ar-EG" sz="1600" dirty="0">
                <a:solidFill>
                  <a:prstClr val="black"/>
                </a:solidFill>
                <a:latin typeface="Alexandria" pitchFamily="2" charset="-78"/>
                <a:cs typeface="Alexandria" pitchFamily="2" charset="-78"/>
              </a:rPr>
              <a:t> ) عام 2018 أشار إلى أن هناك أكثر من نصف سكان العالم موصولون بالإنترنت ، ففي البلدان المتقدمة هناك أربعة أفراد من بين كل خمسة أفراد موصولون بالإنترنت . </a:t>
            </a: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r>
              <a:rPr lang="ar-EG" sz="1600" dirty="0">
                <a:solidFill>
                  <a:prstClr val="black"/>
                </a:solidFill>
                <a:latin typeface="Alexandria" pitchFamily="2" charset="-78"/>
                <a:cs typeface="Alexandria" pitchFamily="2" charset="-78"/>
              </a:rPr>
              <a:t>إن التطور التكنولوجي الخاص بتوفر الإنترنت وانتشاره عبر الأجهزة المتنقلة – أو النقالة - ، وذلك توازيا مع توافر حزمة الإنترنت العريضة قليلة التكلفة عبر تلك الأجهزة؛ أدى إلى تزايد عدد المستخدمين للإنترنت، وأيضا زيادة الاعتماد على هذا النوع من التكنولوجيا في التنمية الاجتماعية والاقتصادية، غير أن ما يميز شبكة الإنترنت والفضاء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 – بشكل عام – هو الانفتاح، وهذه الميزة جعلتها عرضة للنشاط الإجرامي وتعدياته، الأمر الذي جعل مستخدم الفضاء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 يتعرضون للانتهاكات من قبل مخترقي الشبكات . وهذا ما دعى إلى ضرورة وضع أطر إجرائية لمواجهة تلك المخاطر السيبرانية، ونشر الوعي الخاص بخطورة هذه  التعديات على مستوى الأفراد والمؤسسات، وآثارها السلبية على أعمالهم. </a:t>
            </a: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r>
              <a:rPr lang="ar-EG" sz="1600" dirty="0">
                <a:solidFill>
                  <a:prstClr val="black"/>
                </a:solidFill>
                <a:latin typeface="Alexandria" pitchFamily="2" charset="-78"/>
                <a:cs typeface="Alexandria" pitchFamily="2" charset="-78"/>
              </a:rPr>
              <a:t>ومن الخطوات الجيدة التي اتخذت في شأن الأمن السيبراني هو استحداث الاتحاد الدولي للاتصالات التابع للأمم المتحدة مؤشر عالمي للأمن السيبراني( </a:t>
            </a:r>
            <a:r>
              <a:rPr lang="en-US" sz="1600" dirty="0">
                <a:solidFill>
                  <a:prstClr val="black"/>
                </a:solidFill>
                <a:latin typeface="Alexandria" pitchFamily="2" charset="-78"/>
                <a:cs typeface="Alexandria" pitchFamily="2" charset="-78"/>
              </a:rPr>
              <a:t>GCI</a:t>
            </a:r>
            <a:r>
              <a:rPr lang="ar-EG" sz="1600"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a:t>
            </a:r>
            <a:r>
              <a:rPr lang="ar-EG" sz="1600" dirty="0">
                <a:solidFill>
                  <a:prstClr val="black"/>
                </a:solidFill>
                <a:latin typeface="Alexandria" pitchFamily="2" charset="-78"/>
                <a:cs typeface="Alexandria" pitchFamily="2" charset="-78"/>
              </a:rPr>
              <a:t> وهو اختصار ل</a:t>
            </a:r>
            <a:r>
              <a:rPr lang="en-US" sz="1600" dirty="0">
                <a:solidFill>
                  <a:prstClr val="black"/>
                </a:solidFill>
                <a:latin typeface="Alexandria" pitchFamily="2" charset="-78"/>
                <a:cs typeface="Alexandria" pitchFamily="2" charset="-78"/>
              </a:rPr>
              <a:t>GLOBAL CYBER SECURITY INDEX  </a:t>
            </a:r>
            <a:r>
              <a:rPr lang="ar-EG" sz="1600" dirty="0">
                <a:solidFill>
                  <a:prstClr val="black"/>
                </a:solidFill>
                <a:latin typeface="Alexandria" pitchFamily="2" charset="-78"/>
                <a:cs typeface="Alexandria" pitchFamily="2" charset="-78"/>
              </a:rPr>
              <a:t>، و ذلك لتحديد مدي تطور الدول في مجال الأمن السيبراني </a:t>
            </a:r>
            <a:r>
              <a:rPr lang="ar-EG" sz="1600" b="1" dirty="0">
                <a:solidFill>
                  <a:prstClr val="black"/>
                </a:solidFill>
                <a:latin typeface="Alexandria" pitchFamily="2" charset="-78"/>
                <a:cs typeface="Alexandria" pitchFamily="2" charset="-78"/>
              </a:rPr>
              <a:t>.</a:t>
            </a: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63297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510747"/>
            <a:ext cx="10830507"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r>
              <a:rPr lang="ar-EG" sz="2000" b="1" dirty="0">
                <a:solidFill>
                  <a:prstClr val="black"/>
                </a:solidFill>
                <a:latin typeface="Alexandria" pitchFamily="2" charset="-78"/>
                <a:cs typeface="Alexandria" pitchFamily="2" charset="-78"/>
              </a:rPr>
              <a:t>تمهيد و تقسيم : </a:t>
            </a:r>
          </a:p>
          <a:p>
            <a:pPr lvl="0" algn="justLow" rtl="1"/>
            <a:endParaRPr lang="ar-EG" sz="2800" b="1" dirty="0">
              <a:solidFill>
                <a:prstClr val="black"/>
              </a:solidFill>
              <a:latin typeface="Alexandria" pitchFamily="2" charset="-78"/>
              <a:cs typeface="Alexandria" pitchFamily="2" charset="-78"/>
            </a:endParaRPr>
          </a:p>
          <a:p>
            <a:pPr lvl="0" algn="justLow" rtl="1">
              <a:lnSpc>
                <a:spcPct val="150000"/>
              </a:lnSpc>
            </a:pPr>
            <a:r>
              <a:rPr lang="ar-EG" sz="1600" dirty="0">
                <a:solidFill>
                  <a:prstClr val="black"/>
                </a:solidFill>
                <a:latin typeface="Alexandria" pitchFamily="2" charset="-78"/>
                <a:cs typeface="Alexandria" pitchFamily="2" charset="-78"/>
              </a:rPr>
              <a:t>مع تراجع مبادئ الأخلاق و ضعف البيئة القانونية الحاكمة للمجال الافتراضي أصبحت معايير الأمن من أهم متطلبات المعاملات الالكترونية ؛ حيث ظهرت العديد من الأثار السلبية للاقتصاد الرقمي على بيئة الأعمال ، خصوصاً فيما يتعلق بالأمن ، حيث ظهرت الجرائم الالكترونية و الغش التجاري و انتهاك الخصوصية و سرية المعلومات .</a:t>
            </a: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r>
              <a:rPr lang="ar-EG" sz="1600" dirty="0">
                <a:solidFill>
                  <a:prstClr val="black"/>
                </a:solidFill>
                <a:latin typeface="Alexandria" pitchFamily="2" charset="-78"/>
                <a:cs typeface="Alexandria" pitchFamily="2" charset="-78"/>
              </a:rPr>
              <a:t>فضلاً عن ذلك فإن المستثمرين في أي دولة في العالم إذا لم يجدوا من الأنظمة و القوانين ما يواجه الجرائم </a:t>
            </a:r>
            <a:r>
              <a:rPr lang="ar-EG" sz="1600" dirty="0" err="1">
                <a:solidFill>
                  <a:prstClr val="black"/>
                </a:solidFill>
                <a:latin typeface="Alexandria" pitchFamily="2" charset="-78"/>
                <a:cs typeface="Alexandria" pitchFamily="2" charset="-78"/>
              </a:rPr>
              <a:t>السيبرانية</a:t>
            </a:r>
            <a:r>
              <a:rPr lang="ar-EG" sz="1600" dirty="0">
                <a:solidFill>
                  <a:prstClr val="black"/>
                </a:solidFill>
                <a:latin typeface="Alexandria" pitchFamily="2" charset="-78"/>
                <a:cs typeface="Alexandria" pitchFamily="2" charset="-78"/>
              </a:rPr>
              <a:t> التي تقوض الصناعات المعلوماتية ، و إذا لم يجدوا دعماً من الدولة ، و حضوراً لأجهزتها لتنفيذ تلك الأنظمة و القوانين ؛ فإنهم يبدلون واجهتهم للاستثمار و التطوير في مكان آخر ، وهو ما يؤثر بالسلب على الاقتصاد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9" name="TextBox 8">
            <a:extLst>
              <a:ext uri="{FF2B5EF4-FFF2-40B4-BE49-F238E27FC236}">
                <a16:creationId xmlns:a16="http://schemas.microsoft.com/office/drawing/2014/main" id="{724FBB6D-4C31-3B67-84D1-79BB2E878F5B}"/>
              </a:ext>
            </a:extLst>
          </p:cNvPr>
          <p:cNvSpPr txBox="1"/>
          <p:nvPr/>
        </p:nvSpPr>
        <p:spPr>
          <a:xfrm>
            <a:off x="3784984" y="797851"/>
            <a:ext cx="4359207" cy="461665"/>
          </a:xfrm>
          <a:prstGeom prst="rect">
            <a:avLst/>
          </a:prstGeom>
          <a:noFill/>
        </p:spPr>
        <p:txBody>
          <a:bodyPr wrap="square" rtlCol="0">
            <a:spAutoFit/>
          </a:bodyPr>
          <a:lstStyle/>
          <a:p>
            <a:pPr lvl="0" rtl="1"/>
            <a:r>
              <a:rPr lang="ar-EG" sz="2400" b="1" dirty="0">
                <a:solidFill>
                  <a:srgbClr val="00AEEF"/>
                </a:solidFill>
                <a:latin typeface="Alexandria" pitchFamily="2" charset="-78"/>
                <a:cs typeface="Alexandria" pitchFamily="2" charset="-78"/>
              </a:rPr>
              <a:t>رابعاً: ماهية الأمن </a:t>
            </a:r>
            <a:r>
              <a:rPr lang="ar-EG" sz="2400" b="1" dirty="0" err="1">
                <a:solidFill>
                  <a:srgbClr val="00AEEF"/>
                </a:solidFill>
                <a:latin typeface="Alexandria" pitchFamily="2" charset="-78"/>
                <a:cs typeface="Alexandria" pitchFamily="2" charset="-78"/>
              </a:rPr>
              <a:t>السيبراني</a:t>
            </a:r>
            <a:endParaRPr lang="en-US" sz="24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43313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1080149A-97AD-B8EC-F7FB-40B350D15917}"/>
              </a:ext>
            </a:extLst>
          </p:cNvPr>
          <p:cNvGraphicFramePr/>
          <p:nvPr>
            <p:extLst>
              <p:ext uri="{D42A27DB-BD31-4B8C-83A1-F6EECF244321}">
                <p14:modId xmlns:p14="http://schemas.microsoft.com/office/powerpoint/2010/main" val="367971826"/>
              </p:ext>
            </p:extLst>
          </p:nvPr>
        </p:nvGraphicFramePr>
        <p:xfrm>
          <a:off x="3983247" y="2016942"/>
          <a:ext cx="7098735"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662892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830846" y="724329"/>
            <a:ext cx="4128421" cy="461665"/>
          </a:xfrm>
          <a:prstGeom prst="rect">
            <a:avLst/>
          </a:prstGeom>
          <a:noFill/>
        </p:spPr>
        <p:txBody>
          <a:bodyPr wrap="square" rtlCol="0">
            <a:spAutoFit/>
          </a:bodyPr>
          <a:lstStyle/>
          <a:p>
            <a:pPr lvl="0" rtl="1"/>
            <a:r>
              <a:rPr lang="ar-EG" sz="2400" b="1" dirty="0">
                <a:solidFill>
                  <a:srgbClr val="00AEEF"/>
                </a:solidFill>
                <a:latin typeface="Alexandria" pitchFamily="2" charset="-78"/>
                <a:cs typeface="Alexandria" pitchFamily="2" charset="-78"/>
              </a:rPr>
              <a:t>تعريف </a:t>
            </a:r>
            <a:r>
              <a:rPr lang="en-US" sz="2400" b="1" dirty="0">
                <a:solidFill>
                  <a:srgbClr val="00AEEF"/>
                </a:solidFill>
                <a:latin typeface="Alexandria" pitchFamily="2" charset="-78"/>
                <a:cs typeface="Alexandria" pitchFamily="2" charset="-78"/>
              </a:rPr>
              <a:t> </a:t>
            </a:r>
            <a:r>
              <a:rPr lang="ar-EG" sz="2400" b="1" dirty="0">
                <a:solidFill>
                  <a:srgbClr val="00AEEF"/>
                </a:solidFill>
                <a:latin typeface="Alexandria" pitchFamily="2" charset="-78"/>
                <a:cs typeface="Alexandria" pitchFamily="2" charset="-78"/>
              </a:rPr>
              <a:t>الأمن </a:t>
            </a:r>
            <a:r>
              <a:rPr lang="ar-EG" sz="2400" b="1" dirty="0" err="1">
                <a:solidFill>
                  <a:srgbClr val="00AEEF"/>
                </a:solidFill>
                <a:latin typeface="Alexandria" pitchFamily="2" charset="-78"/>
                <a:cs typeface="Alexandria" pitchFamily="2" charset="-78"/>
              </a:rPr>
              <a:t>السيبراني</a:t>
            </a:r>
            <a:endParaRPr lang="en-US" sz="2400" dirty="0">
              <a:solidFill>
                <a:srgbClr val="00AEEF"/>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p:cNvSpPr>
            <a:spLocks noGrp="1"/>
          </p:cNvSpPr>
          <p:nvPr>
            <p:ph idx="1"/>
          </p:nvPr>
        </p:nvSpPr>
        <p:spPr/>
        <p:txBody>
          <a:bodyPr>
            <a:normAutofit fontScale="92500" lnSpcReduction="20000"/>
          </a:bodyPr>
          <a:lstStyle/>
          <a:p>
            <a:pPr marL="0" lvl="0" indent="0" algn="justLow" rtl="1">
              <a:lnSpc>
                <a:spcPct val="160000"/>
              </a:lnSpc>
              <a:spcBef>
                <a:spcPts val="0"/>
              </a:spcBef>
              <a:buNone/>
            </a:pPr>
            <a:r>
              <a:rPr lang="ar-EG" sz="1700" dirty="0">
                <a:solidFill>
                  <a:prstClr val="black"/>
                </a:solidFill>
                <a:latin typeface="Alexandria" pitchFamily="2" charset="-78"/>
                <a:cs typeface="Alexandria" pitchFamily="2" charset="-78"/>
              </a:rPr>
              <a:t>وتوجد صعوبة لإيجاد تعريف شامل للأمن السيبراني ؛ باعتباره مصطلح متغير ينظم و يجمع كافة الموارد و العمليات  و الهياكل المستخدمة لحماية الفضاء الالكتروني و الأنظمة التي تدعم الفضاء الالكتروني من الأحداث التي تتماشى بحكم القانون مع حقوق الملكية الفعلية .</a:t>
            </a:r>
          </a:p>
          <a:p>
            <a:pPr marL="0" lvl="0" indent="0" algn="justLow" rtl="1">
              <a:lnSpc>
                <a:spcPct val="160000"/>
              </a:lnSpc>
              <a:spcBef>
                <a:spcPts val="0"/>
              </a:spcBef>
              <a:buNone/>
            </a:pPr>
            <a:r>
              <a:rPr lang="ar-EG" sz="1700" dirty="0">
                <a:solidFill>
                  <a:prstClr val="black"/>
                </a:solidFill>
                <a:latin typeface="Alexandria" pitchFamily="2" charset="-78"/>
                <a:cs typeface="Alexandria" pitchFamily="2" charset="-78"/>
              </a:rPr>
              <a:t>هنالك عدد من التعاريف الوطنية والدولية لمصطلح “الأمن </a:t>
            </a:r>
            <a:r>
              <a:rPr lang="ar-EG" sz="1700" dirty="0" err="1">
                <a:solidFill>
                  <a:prstClr val="black"/>
                </a:solidFill>
                <a:latin typeface="Alexandria" pitchFamily="2" charset="-78"/>
                <a:cs typeface="Alexandria" pitchFamily="2" charset="-78"/>
              </a:rPr>
              <a:t>السيبراني</a:t>
            </a:r>
            <a:r>
              <a:rPr lang="ar-EG" sz="1700" dirty="0">
                <a:solidFill>
                  <a:prstClr val="black"/>
                </a:solidFill>
                <a:latin typeface="Alexandria" pitchFamily="2" charset="-78"/>
                <a:cs typeface="Alexandria" pitchFamily="2" charset="-78"/>
              </a:rPr>
              <a:t>”</a:t>
            </a:r>
            <a:r>
              <a:rPr lang="en-US" sz="1700" dirty="0">
                <a:solidFill>
                  <a:prstClr val="black"/>
                </a:solidFill>
                <a:latin typeface="Alexandria" pitchFamily="2" charset="-78"/>
                <a:cs typeface="Alexandria" pitchFamily="2" charset="-78"/>
              </a:rPr>
              <a:t> .</a:t>
            </a:r>
            <a:r>
              <a:rPr lang="ar-EG" sz="1700" dirty="0">
                <a:solidFill>
                  <a:prstClr val="black"/>
                </a:solidFill>
                <a:latin typeface="Alexandria" pitchFamily="2" charset="-78"/>
                <a:cs typeface="Alexandria" pitchFamily="2" charset="-78"/>
              </a:rPr>
              <a:t> يُقصد من</a:t>
            </a:r>
            <a:r>
              <a:rPr lang="en-US" sz="1700" dirty="0">
                <a:solidFill>
                  <a:prstClr val="black"/>
                </a:solidFill>
                <a:latin typeface="Alexandria" pitchFamily="2" charset="-78"/>
                <a:cs typeface="Alexandria" pitchFamily="2" charset="-78"/>
              </a:rPr>
              <a:t> </a:t>
            </a:r>
            <a:r>
              <a:rPr lang="ar-EG" sz="1700" dirty="0">
                <a:solidFill>
                  <a:prstClr val="black"/>
                </a:solidFill>
                <a:latin typeface="Alexandria" pitchFamily="2" charset="-78"/>
                <a:cs typeface="Alexandria" pitchFamily="2" charset="-78"/>
              </a:rPr>
              <a:t>مصطلح “الأمن </a:t>
            </a:r>
            <a:r>
              <a:rPr lang="ar-EG" sz="1700" dirty="0" err="1">
                <a:solidFill>
                  <a:prstClr val="black"/>
                </a:solidFill>
                <a:latin typeface="Alexandria" pitchFamily="2" charset="-78"/>
                <a:cs typeface="Alexandria" pitchFamily="2" charset="-78"/>
              </a:rPr>
              <a:t>السيبراني</a:t>
            </a:r>
            <a:r>
              <a:rPr lang="ar-EG" sz="1700" dirty="0">
                <a:solidFill>
                  <a:prstClr val="black"/>
                </a:solidFill>
                <a:latin typeface="Alexandria" pitchFamily="2" charset="-78"/>
                <a:cs typeface="Alexandria" pitchFamily="2" charset="-78"/>
              </a:rPr>
              <a:t>” وصف مجموعة الأدوات والسياسات والمبادئ التوجيهية ونهُج إدارة المخاطر</a:t>
            </a:r>
            <a:r>
              <a:rPr lang="en-US" sz="1700" dirty="0">
                <a:solidFill>
                  <a:prstClr val="black"/>
                </a:solidFill>
                <a:latin typeface="Alexandria" pitchFamily="2" charset="-78"/>
                <a:cs typeface="Alexandria" pitchFamily="2" charset="-78"/>
              </a:rPr>
              <a:t> </a:t>
            </a:r>
            <a:r>
              <a:rPr lang="ar-EG" sz="1700" dirty="0">
                <a:solidFill>
                  <a:prstClr val="black"/>
                </a:solidFill>
                <a:latin typeface="Alexandria" pitchFamily="2" charset="-78"/>
                <a:cs typeface="Alexandria" pitchFamily="2" charset="-78"/>
              </a:rPr>
              <a:t>والإجراءات والتدريب وأفضل الممارسات وآليات الضمان والتقنيات التي يمكن استخدامها في حماية توفر</a:t>
            </a:r>
            <a:r>
              <a:rPr lang="en-US" sz="1700" dirty="0">
                <a:solidFill>
                  <a:prstClr val="black"/>
                </a:solidFill>
                <a:latin typeface="Alexandria" pitchFamily="2" charset="-78"/>
                <a:cs typeface="Alexandria" pitchFamily="2" charset="-78"/>
              </a:rPr>
              <a:t> </a:t>
            </a:r>
            <a:r>
              <a:rPr lang="ar-EG" sz="1700" dirty="0">
                <a:solidFill>
                  <a:prstClr val="black"/>
                </a:solidFill>
                <a:latin typeface="Alexandria" pitchFamily="2" charset="-78"/>
                <a:cs typeface="Alexandria" pitchFamily="2" charset="-78"/>
              </a:rPr>
              <a:t>وسلامة وسرية الأصول في البنى التحتية الموصولة التابعة للحكومة والمنظمات الخاصة والمواطنين، وتشمل</a:t>
            </a:r>
            <a:r>
              <a:rPr lang="en-US" sz="1700" dirty="0">
                <a:solidFill>
                  <a:prstClr val="black"/>
                </a:solidFill>
                <a:latin typeface="Alexandria" pitchFamily="2" charset="-78"/>
                <a:cs typeface="Alexandria" pitchFamily="2" charset="-78"/>
              </a:rPr>
              <a:t> </a:t>
            </a:r>
            <a:r>
              <a:rPr lang="ar-EG" sz="1700" dirty="0">
                <a:solidFill>
                  <a:prstClr val="black"/>
                </a:solidFill>
                <a:latin typeface="Alexandria" pitchFamily="2" charset="-78"/>
                <a:cs typeface="Alexandria" pitchFamily="2" charset="-78"/>
              </a:rPr>
              <a:t>هذه الأصول أجهزة الحوسبة الموصولة والموظفين والبنية التحتية والتطبيقات والخدمات وأنظمة الاتصالات</a:t>
            </a:r>
            <a:r>
              <a:rPr lang="en-US" sz="1700" dirty="0">
                <a:solidFill>
                  <a:prstClr val="black"/>
                </a:solidFill>
                <a:latin typeface="Alexandria" pitchFamily="2" charset="-78"/>
                <a:cs typeface="Alexandria" pitchFamily="2" charset="-78"/>
              </a:rPr>
              <a:t> </a:t>
            </a:r>
            <a:r>
              <a:rPr lang="ar-EG" sz="1700" dirty="0">
                <a:solidFill>
                  <a:prstClr val="black"/>
                </a:solidFill>
                <a:latin typeface="Alexandria" pitchFamily="2" charset="-78"/>
                <a:cs typeface="Alexandria" pitchFamily="2" charset="-78"/>
              </a:rPr>
              <a:t>والبيانات في البيئة </a:t>
            </a:r>
            <a:r>
              <a:rPr lang="ar-EG" sz="1700" dirty="0" err="1">
                <a:solidFill>
                  <a:prstClr val="black"/>
                </a:solidFill>
                <a:latin typeface="Alexandria" pitchFamily="2" charset="-78"/>
                <a:cs typeface="Alexandria" pitchFamily="2" charset="-78"/>
              </a:rPr>
              <a:t>السيبرانية</a:t>
            </a:r>
            <a:r>
              <a:rPr lang="ar-EG" sz="1700" dirty="0">
                <a:solidFill>
                  <a:prstClr val="black"/>
                </a:solidFill>
                <a:latin typeface="Alexandria" pitchFamily="2" charset="-78"/>
                <a:cs typeface="Alexandria" pitchFamily="2" charset="-78"/>
              </a:rPr>
              <a:t>.</a:t>
            </a:r>
            <a:r>
              <a:rPr lang="ar-EG" sz="1700" b="1" dirty="0">
                <a:solidFill>
                  <a:prstClr val="black"/>
                </a:solidFill>
                <a:latin typeface="Alexandria" pitchFamily="2" charset="-78"/>
                <a:cs typeface="Alexandria" pitchFamily="2" charset="-78"/>
              </a:rPr>
              <a:t> </a:t>
            </a:r>
          </a:p>
          <a:p>
            <a:pPr marL="0" lvl="0" indent="0" algn="justLow" rtl="1">
              <a:lnSpc>
                <a:spcPct val="160000"/>
              </a:lnSpc>
              <a:spcBef>
                <a:spcPts val="0"/>
              </a:spcBef>
              <a:buNone/>
            </a:pPr>
            <a:r>
              <a:rPr lang="ar-EG" sz="1700" dirty="0">
                <a:solidFill>
                  <a:prstClr val="black"/>
                </a:solidFill>
                <a:latin typeface="Alexandria" pitchFamily="2" charset="-78"/>
                <a:cs typeface="Alexandria" pitchFamily="2" charset="-78"/>
              </a:rPr>
              <a:t>وتعددت تعريفات الأمن </a:t>
            </a:r>
            <a:r>
              <a:rPr lang="ar-EG" sz="1700" dirty="0" err="1">
                <a:solidFill>
                  <a:prstClr val="black"/>
                </a:solidFill>
                <a:latin typeface="Alexandria" pitchFamily="2" charset="-78"/>
                <a:cs typeface="Alexandria" pitchFamily="2" charset="-78"/>
              </a:rPr>
              <a:t>السيبراني</a:t>
            </a:r>
            <a:r>
              <a:rPr lang="ar-EG" sz="1700" dirty="0">
                <a:solidFill>
                  <a:prstClr val="black"/>
                </a:solidFill>
                <a:latin typeface="Alexandria" pitchFamily="2" charset="-78"/>
                <a:cs typeface="Alexandria" pitchFamily="2" charset="-78"/>
              </a:rPr>
              <a:t>، حيث عرفه فريق العمل المشترك المعني بتعليم الأمن </a:t>
            </a:r>
            <a:r>
              <a:rPr lang="ar-EG" sz="1700" dirty="0" err="1">
                <a:solidFill>
                  <a:prstClr val="black"/>
                </a:solidFill>
                <a:latin typeface="Alexandria" pitchFamily="2" charset="-78"/>
                <a:cs typeface="Alexandria" pitchFamily="2" charset="-78"/>
              </a:rPr>
              <a:t>السيبراني</a:t>
            </a:r>
            <a:r>
              <a:rPr lang="ar-EG" sz="1700" dirty="0">
                <a:solidFill>
                  <a:prstClr val="black"/>
                </a:solidFill>
                <a:latin typeface="Alexandria" pitchFamily="2" charset="-78"/>
                <a:cs typeface="Alexandria" pitchFamily="2" charset="-78"/>
              </a:rPr>
              <a:t> في جامعة جورج واشنطن أنه نظام قائم على الحوسبة يشمل التكنولوجيا والأشخاص والمعلومات والعمليات المؤكدة ، ويشمل إنشاء وتشغيل وتحليل واختبار أنظمة الكمبيوتر الآمنة . إنها دورة دراسة متعددة التخصصات ، بما في ذلك الجوانب القانونية والسياسية والعوامل البشرية والأخلاق وإدارة  المخاطر .</a:t>
            </a:r>
          </a:p>
          <a:p>
            <a:endParaRPr lang="ar-EG" dirty="0"/>
          </a:p>
        </p:txBody>
      </p:sp>
    </p:spTree>
    <p:extLst>
      <p:ext uri="{BB962C8B-B14F-4D97-AF65-F5344CB8AC3E}">
        <p14:creationId xmlns:p14="http://schemas.microsoft.com/office/powerpoint/2010/main" val="1551850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r>
              <a:rPr lang="ar-EG" sz="1600" dirty="0">
                <a:solidFill>
                  <a:prstClr val="black"/>
                </a:solidFill>
                <a:latin typeface="Alexandria" pitchFamily="2" charset="-78"/>
                <a:cs typeface="Alexandria" pitchFamily="2" charset="-78"/>
              </a:rPr>
              <a:t>وقد عرف الاتحاد الدولي للاتصالات</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a:t>
            </a:r>
            <a:r>
              <a:rPr lang="en-US" sz="1600" dirty="0">
                <a:solidFill>
                  <a:prstClr val="black"/>
                </a:solidFill>
                <a:latin typeface="Alexandria" pitchFamily="2" charset="-78"/>
                <a:cs typeface="Alexandria" pitchFamily="2" charset="-78"/>
              </a:rPr>
              <a:t>ITU </a:t>
            </a:r>
            <a:r>
              <a:rPr lang="ar-EG" sz="1600" dirty="0">
                <a:solidFill>
                  <a:prstClr val="black"/>
                </a:solidFill>
                <a:latin typeface="Alexandria" pitchFamily="2" charset="-78"/>
                <a:cs typeface="Alexandria" pitchFamily="2" charset="-78"/>
              </a:rPr>
              <a:t> ) الأمن السيبراني في تقرير صادر عام 2010 أنه مجموعة من المهمات ، مثل تجميع وسائل و سياسات و إجراءات أمنية ومبادئ توجيهية وأساليب إدارة المخاطر ، و تدريبات و ممارسات  و تقنيات تستخدم لحماية البيئة السيبرانية والمؤسسات والمستخدمين . </a:t>
            </a:r>
          </a:p>
          <a:p>
            <a:pPr marL="342900" lvl="0" indent="-342900" algn="justLow" rtl="1">
              <a:lnSpc>
                <a:spcPct val="150000"/>
              </a:lnSpc>
              <a:buFontTx/>
              <a:buChar char="-"/>
            </a:pPr>
            <a:r>
              <a:rPr lang="ar-EG" sz="1600" dirty="0">
                <a:solidFill>
                  <a:prstClr val="black"/>
                </a:solidFill>
                <a:latin typeface="Alexandria" pitchFamily="2" charset="-78"/>
                <a:cs typeface="Alexandria" pitchFamily="2" charset="-78"/>
              </a:rPr>
              <a:t>بينما عرفته جامعة أوكسفورد في ورقة بحثية لها في عام 2014 بأنه حالة الحماية من الاستخدام الإجرامي أو غير المصرح به للبيانات الالكترونية ، أو الإجراءات المتخذة لتحقيق ذلك . </a:t>
            </a:r>
          </a:p>
          <a:p>
            <a:pPr marL="342900" lvl="0" indent="-342900" algn="justLow" rtl="1">
              <a:lnSpc>
                <a:spcPct val="150000"/>
              </a:lnSpc>
              <a:buFontTx/>
              <a:buChar char="-"/>
            </a:pPr>
            <a:r>
              <a:rPr lang="ar-EG" sz="1600" dirty="0">
                <a:solidFill>
                  <a:prstClr val="black"/>
                </a:solidFill>
                <a:latin typeface="Alexandria" pitchFamily="2" charset="-78"/>
                <a:cs typeface="Alexandria" pitchFamily="2" charset="-78"/>
              </a:rPr>
              <a:t>وعرفه البعض أنه عبارة عن مجموع الوسائل التقنية والإدارية التي يتم القيام بها لمنع الاستخدام غير المشروع ، وسوء الاستغلال للمعلومات الالكترونية ونظم الاتصالات والمعلومات التي تحتويها . بهدف ضمان توافر واستمرارية عمل نظم المعلومات وتأمين حماية وسرية وخصوصية البيانات الشخصية ولحماية المواطنين من المخاطر في الفضاء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 " </a:t>
            </a:r>
            <a:r>
              <a:rPr lang="ar-EG" sz="1600" b="1" dirty="0">
                <a:solidFill>
                  <a:prstClr val="black"/>
                </a:solidFill>
                <a:latin typeface="Alexandria" pitchFamily="2" charset="-78"/>
                <a:cs typeface="Alexandria" pitchFamily="2" charset="-78"/>
              </a:rPr>
              <a:t>. </a:t>
            </a:r>
            <a:endParaRPr lang="ar-EG" sz="1600" dirty="0">
              <a:solidFill>
                <a:prstClr val="black"/>
              </a:solidFill>
              <a:latin typeface="Alexandria" pitchFamily="2" charset="-78"/>
              <a:cs typeface="Alexandria" pitchFamily="2" charset="-78"/>
            </a:endParaRPr>
          </a:p>
          <a:p>
            <a:pPr marL="342900" lvl="0" indent="-342900" algn="justLow" rtl="1">
              <a:lnSpc>
                <a:spcPct val="150000"/>
              </a:lnSpc>
              <a:buFontTx/>
              <a:buChar char="-"/>
            </a:pPr>
            <a:r>
              <a:rPr lang="ar-EG" sz="1600" dirty="0">
                <a:solidFill>
                  <a:prstClr val="black"/>
                </a:solidFill>
                <a:latin typeface="Alexandria" pitchFamily="2" charset="-78"/>
                <a:cs typeface="Alexandria" pitchFamily="2" charset="-78"/>
              </a:rPr>
              <a:t>وقيل أيضاً في تعريفه أنه فن ضمان وجود واستمرارية مجتمع المعلومات لدولة ما ، وضمان وحماية المعلومات والمجموعات والبنية التحتية الحيوية في الفضاء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8862403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r>
              <a:rPr lang="ar-EG" sz="2000" b="1" dirty="0">
                <a:solidFill>
                  <a:srgbClr val="00AEEF"/>
                </a:solidFill>
                <a:latin typeface="Alexandria" pitchFamily="2" charset="-78"/>
                <a:cs typeface="Alexandria" pitchFamily="2" charset="-78"/>
              </a:rPr>
              <a:t>خصائص و سمات الأمن </a:t>
            </a:r>
            <a:r>
              <a:rPr lang="ar-EG" sz="2000" b="1" dirty="0" err="1">
                <a:solidFill>
                  <a:srgbClr val="00AEEF"/>
                </a:solidFill>
                <a:latin typeface="Alexandria" pitchFamily="2" charset="-78"/>
                <a:cs typeface="Alexandria" pitchFamily="2" charset="-78"/>
              </a:rPr>
              <a:t>السيبراني</a:t>
            </a:r>
            <a:r>
              <a:rPr lang="ar-EG" sz="2000" b="1" dirty="0">
                <a:solidFill>
                  <a:srgbClr val="00AEEF"/>
                </a:solidFill>
                <a:latin typeface="Alexandria" pitchFamily="2" charset="-78"/>
                <a:cs typeface="Alexandria" pitchFamily="2" charset="-78"/>
              </a:rPr>
              <a:t> :</a:t>
            </a:r>
          </a:p>
          <a:p>
            <a:pPr lvl="0" algn="r">
              <a:lnSpc>
                <a:spcPct val="150000"/>
              </a:lnSpc>
            </a:pPr>
            <a:endParaRPr lang="ar-EG" sz="1600" b="1" dirty="0">
              <a:solidFill>
                <a:prstClr val="black"/>
              </a:solidFill>
              <a:latin typeface="Alexandria" pitchFamily="2" charset="-78"/>
              <a:cs typeface="Alexandria" pitchFamily="2" charset="-78"/>
            </a:endParaRPr>
          </a:p>
          <a:p>
            <a:pPr lvl="0" algn="r">
              <a:lnSpc>
                <a:spcPct val="150000"/>
              </a:lnSpc>
            </a:pPr>
            <a:r>
              <a:rPr lang="ar-EG" sz="1600" dirty="0">
                <a:solidFill>
                  <a:prstClr val="black"/>
                </a:solidFill>
                <a:latin typeface="Alexandria" pitchFamily="2" charset="-78"/>
                <a:cs typeface="Alexandria" pitchFamily="2" charset="-78"/>
              </a:rPr>
              <a:t>يتميز الأمن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 بعدة سمات ومن أهمها :</a:t>
            </a:r>
          </a:p>
          <a:p>
            <a:pPr lvl="0" algn="r">
              <a:lnSpc>
                <a:spcPct val="150000"/>
              </a:lnSpc>
            </a:pPr>
            <a:r>
              <a:rPr lang="ar-EG" sz="1600" dirty="0">
                <a:solidFill>
                  <a:prstClr val="black"/>
                </a:solidFill>
                <a:latin typeface="Alexandria" pitchFamily="2" charset="-78"/>
                <a:cs typeface="Alexandria" pitchFamily="2" charset="-78"/>
              </a:rPr>
              <a:t>١: الأمن </a:t>
            </a:r>
            <a:r>
              <a:rPr lang="ar-EG" sz="1600" dirty="0" err="1">
                <a:solidFill>
                  <a:prstClr val="black"/>
                </a:solidFill>
                <a:latin typeface="Alexandria" pitchFamily="2" charset="-78"/>
                <a:cs typeface="Alexandria" pitchFamily="2" charset="-78"/>
              </a:rPr>
              <a:t>السيبراني</a:t>
            </a:r>
            <a:r>
              <a:rPr lang="ar-EG" sz="1600" dirty="0">
                <a:solidFill>
                  <a:prstClr val="black"/>
                </a:solidFill>
                <a:latin typeface="Alexandria" pitchFamily="2" charset="-78"/>
                <a:cs typeface="Alexandria" pitchFamily="2" charset="-78"/>
              </a:rPr>
              <a:t> ليس مسار عمل لمرة واحدة ؛ إنما هو عملية مستمرة ويحتوي على آليات دفاع مبتكرة لكونه يواجه التهديدات التي تقع على الأنظمة والشبكات وغيرها .</a:t>
            </a:r>
          </a:p>
          <a:p>
            <a:pPr lvl="0" algn="r">
              <a:lnSpc>
                <a:spcPct val="150000"/>
              </a:lnSpc>
            </a:pPr>
            <a:r>
              <a:rPr lang="ar-EG" sz="1600" dirty="0">
                <a:solidFill>
                  <a:prstClr val="black"/>
                </a:solidFill>
                <a:latin typeface="Alexandria" pitchFamily="2" charset="-78"/>
                <a:cs typeface="Alexandria" pitchFamily="2" charset="-78"/>
              </a:rPr>
              <a:t>٢: يعمل على خلق نظام بيئي </a:t>
            </a:r>
            <a:r>
              <a:rPr lang="ar-EG" sz="1600" dirty="0" err="1">
                <a:solidFill>
                  <a:prstClr val="black"/>
                </a:solidFill>
                <a:latin typeface="Alexandria" pitchFamily="2" charset="-78"/>
                <a:cs typeface="Alexandria" pitchFamily="2" charset="-78"/>
              </a:rPr>
              <a:t>سيبراني</a:t>
            </a:r>
            <a:r>
              <a:rPr lang="ar-EG" sz="1600" dirty="0">
                <a:solidFill>
                  <a:prstClr val="black"/>
                </a:solidFill>
                <a:latin typeface="Alexandria" pitchFamily="2" charset="-78"/>
                <a:cs typeface="Alexandria" pitchFamily="2" charset="-78"/>
              </a:rPr>
              <a:t> آمن وإنشاء نظام موثوق به .</a:t>
            </a:r>
          </a:p>
          <a:p>
            <a:pPr lvl="0" algn="r">
              <a:lnSpc>
                <a:spcPct val="150000"/>
              </a:lnSpc>
            </a:pPr>
            <a:r>
              <a:rPr lang="ar-EG" sz="1600" dirty="0">
                <a:solidFill>
                  <a:prstClr val="black"/>
                </a:solidFill>
                <a:latin typeface="Alexandria" pitchFamily="2" charset="-78"/>
                <a:cs typeface="Alexandria" pitchFamily="2" charset="-78"/>
              </a:rPr>
              <a:t>٣: يقوم بعملية وقائية رقابية مسبقة بهدف البحث عن المخاطر والعمل على حلها وسد الثغرات .</a:t>
            </a:r>
          </a:p>
          <a:p>
            <a:pPr lvl="0" algn="r">
              <a:lnSpc>
                <a:spcPct val="150000"/>
              </a:lnSpc>
            </a:pPr>
            <a:r>
              <a:rPr lang="ar-EG" sz="1600" dirty="0">
                <a:solidFill>
                  <a:prstClr val="black"/>
                </a:solidFill>
                <a:latin typeface="Alexandria" pitchFamily="2" charset="-78"/>
                <a:cs typeface="Alexandria" pitchFamily="2" charset="-78"/>
              </a:rPr>
              <a:t>٤: يعمل على الدفاع اللاحق والذي يتمثل في قاعدة إرجاع الوضع إلى ما كان عليه .</a:t>
            </a:r>
          </a:p>
          <a:p>
            <a:pPr lvl="0" algn="r">
              <a:lnSpc>
                <a:spcPct val="150000"/>
              </a:lnSpc>
            </a:pPr>
            <a:r>
              <a:rPr lang="ar-EG" sz="1600" dirty="0">
                <a:solidFill>
                  <a:prstClr val="black"/>
                </a:solidFill>
                <a:latin typeface="Alexandria" pitchFamily="2" charset="-78"/>
                <a:cs typeface="Alexandria" pitchFamily="2" charset="-78"/>
              </a:rPr>
              <a:t>٥: يوفر خاصية التنبيه إلى وجود خطأ أو إساءة استخدام الشبكات التي تعرض البيانات والمعلومات إلى الخطر من داخل المؤسسات وأيضاً تغطية المخاطر الخارجية ومراقبة التهديدات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itle 6"/>
          <p:cNvSpPr>
            <a:spLocks noGrp="1"/>
          </p:cNvSpPr>
          <p:nvPr>
            <p:ph type="title"/>
          </p:nvPr>
        </p:nvSpPr>
        <p:spPr>
          <a:xfrm>
            <a:off x="3991897" y="737474"/>
            <a:ext cx="6680228" cy="556905"/>
          </a:xfrm>
        </p:spPr>
        <p:txBody>
          <a:bodyPr>
            <a:noAutofit/>
          </a:bodyPr>
          <a:lstStyle/>
          <a:p>
            <a:pPr lvl="0">
              <a:lnSpc>
                <a:spcPct val="100000"/>
              </a:lnSpc>
              <a:spcBef>
                <a:spcPts val="0"/>
              </a:spcBef>
            </a:pPr>
            <a:r>
              <a:rPr lang="ar-EG" sz="2400" b="1" dirty="0">
                <a:solidFill>
                  <a:srgbClr val="00AEEF"/>
                </a:solidFill>
                <a:latin typeface="Alexandria" pitchFamily="2" charset="-78"/>
                <a:ea typeface="+mn-ea"/>
                <a:cs typeface="Alexandria" pitchFamily="2" charset="-78"/>
              </a:rPr>
              <a:t>خصائص الأمن </a:t>
            </a:r>
            <a:r>
              <a:rPr lang="ar-EG" sz="2400" b="1" dirty="0" err="1">
                <a:solidFill>
                  <a:srgbClr val="00AEEF"/>
                </a:solidFill>
                <a:latin typeface="Alexandria" pitchFamily="2" charset="-78"/>
                <a:ea typeface="+mn-ea"/>
                <a:cs typeface="Alexandria" pitchFamily="2" charset="-78"/>
              </a:rPr>
              <a:t>السيبراني</a:t>
            </a:r>
            <a:br>
              <a:rPr lang="en-US" sz="2400" b="1" dirty="0">
                <a:solidFill>
                  <a:srgbClr val="00AEEF"/>
                </a:solidFill>
                <a:latin typeface="Times New Roman" panose="02020603050405020304" pitchFamily="18" charset="0"/>
                <a:ea typeface="+mn-ea"/>
                <a:cs typeface="Times New Roman" panose="02020603050405020304" pitchFamily="18" charset="0"/>
              </a:rPr>
            </a:br>
            <a:endParaRPr lang="ar-EG" dirty="0">
              <a:solidFill>
                <a:srgbClr val="00AEEF"/>
              </a:solidFill>
            </a:endParaRPr>
          </a:p>
        </p:txBody>
      </p:sp>
    </p:spTree>
    <p:extLst>
      <p:ext uri="{BB962C8B-B14F-4D97-AF65-F5344CB8AC3E}">
        <p14:creationId xmlns:p14="http://schemas.microsoft.com/office/powerpoint/2010/main" val="90448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p:cNvSpPr>
            <a:spLocks noGrp="1"/>
          </p:cNvSpPr>
          <p:nvPr>
            <p:ph type="title"/>
          </p:nvPr>
        </p:nvSpPr>
        <p:spPr>
          <a:xfrm>
            <a:off x="3381912" y="631396"/>
            <a:ext cx="7270772" cy="900015"/>
          </a:xfrm>
        </p:spPr>
        <p:txBody>
          <a:bodyPr>
            <a:noAutofit/>
          </a:bodyPr>
          <a:lstStyle/>
          <a:p>
            <a:pPr lvl="0">
              <a:lnSpc>
                <a:spcPct val="100000"/>
              </a:lnSpc>
              <a:spcBef>
                <a:spcPts val="0"/>
              </a:spcBef>
            </a:pPr>
            <a:r>
              <a:rPr lang="en-US" sz="2400" b="1" dirty="0">
                <a:solidFill>
                  <a:srgbClr val="00AEEF"/>
                </a:solidFill>
                <a:latin typeface="Alexandria" pitchFamily="2" charset="-78"/>
                <a:ea typeface="+mn-ea"/>
                <a:cs typeface="Alexandria" pitchFamily="2" charset="-78"/>
              </a:rPr>
              <a:t> </a:t>
            </a:r>
            <a:r>
              <a:rPr lang="ar-EG" sz="2400" b="1" dirty="0">
                <a:solidFill>
                  <a:srgbClr val="00AEEF"/>
                </a:solidFill>
                <a:latin typeface="Alexandria" pitchFamily="2" charset="-78"/>
                <a:ea typeface="+mn-ea"/>
                <a:cs typeface="Alexandria" pitchFamily="2" charset="-78"/>
              </a:rPr>
              <a:t>المصطلحات</a:t>
            </a:r>
            <a:r>
              <a:rPr lang="ar-EG" sz="1800" b="1" dirty="0">
                <a:solidFill>
                  <a:srgbClr val="00AEEF"/>
                </a:solidFill>
                <a:latin typeface="Alexandria" pitchFamily="2" charset="-78"/>
                <a:ea typeface="+mn-ea"/>
                <a:cs typeface="Alexandria" pitchFamily="2" charset="-78"/>
              </a:rPr>
              <a:t> </a:t>
            </a:r>
            <a:r>
              <a:rPr lang="ar-EG" sz="2400" b="1" dirty="0">
                <a:solidFill>
                  <a:srgbClr val="00AEEF"/>
                </a:solidFill>
                <a:latin typeface="Alexandria" pitchFamily="2" charset="-78"/>
                <a:ea typeface="+mn-ea"/>
                <a:cs typeface="Alexandria" pitchFamily="2" charset="-78"/>
              </a:rPr>
              <a:t>المرتبطة بالأمن السيبراني </a:t>
            </a:r>
            <a:br>
              <a:rPr lang="en-US" sz="1800" b="1" dirty="0">
                <a:solidFill>
                  <a:srgbClr val="00AEEF"/>
                </a:solidFill>
                <a:latin typeface="Alexandria" pitchFamily="2" charset="-78"/>
                <a:ea typeface="+mn-ea"/>
                <a:cs typeface="Alexandria" pitchFamily="2" charset="-78"/>
              </a:rPr>
            </a:br>
            <a:endParaRPr lang="ar-EG" sz="3200" dirty="0">
              <a:solidFill>
                <a:srgbClr val="00AEEF"/>
              </a:solidFill>
              <a:latin typeface="Alexandria" pitchFamily="2" charset="-78"/>
              <a:cs typeface="Alexandria" pitchFamily="2" charset="-78"/>
            </a:endParaRPr>
          </a:p>
        </p:txBody>
      </p:sp>
      <p:sp>
        <p:nvSpPr>
          <p:cNvPr id="8" name="Content Placeholder 7"/>
          <p:cNvSpPr>
            <a:spLocks noGrp="1"/>
          </p:cNvSpPr>
          <p:nvPr>
            <p:ph idx="1"/>
          </p:nvPr>
        </p:nvSpPr>
        <p:spPr>
          <a:xfrm>
            <a:off x="865240" y="1415996"/>
            <a:ext cx="10488560" cy="5227382"/>
          </a:xfrm>
        </p:spPr>
        <p:txBody>
          <a:bodyPr>
            <a:normAutofit/>
          </a:bodyPr>
          <a:lstStyle/>
          <a:p>
            <a:pPr marL="0" lvl="0" indent="0" algn="r" rtl="1">
              <a:lnSpc>
                <a:spcPct val="170000"/>
              </a:lnSpc>
              <a:spcBef>
                <a:spcPts val="0"/>
              </a:spcBef>
              <a:buNone/>
            </a:pPr>
            <a:r>
              <a:rPr lang="ar-EG" sz="1400" dirty="0">
                <a:solidFill>
                  <a:prstClr val="black"/>
                </a:solidFill>
                <a:latin typeface="Alexandria" pitchFamily="2" charset="-78"/>
                <a:cs typeface="Alexandria" pitchFamily="2" charset="-78"/>
              </a:rPr>
              <a:t>يتبع الأمن </a:t>
            </a:r>
            <a:r>
              <a:rPr lang="ar-EG" sz="1400" dirty="0" err="1">
                <a:solidFill>
                  <a:prstClr val="black"/>
                </a:solidFill>
                <a:latin typeface="Alexandria" pitchFamily="2" charset="-78"/>
                <a:cs typeface="Alexandria" pitchFamily="2" charset="-78"/>
              </a:rPr>
              <a:t>السيبراني</a:t>
            </a:r>
            <a:r>
              <a:rPr lang="ar-EG" sz="1400" dirty="0">
                <a:solidFill>
                  <a:prstClr val="black"/>
                </a:solidFill>
                <a:latin typeface="Alexandria" pitchFamily="2" charset="-78"/>
                <a:cs typeface="Alexandria" pitchFamily="2" charset="-78"/>
              </a:rPr>
              <a:t> نهجاً محدداً يتكون من عدة طبقات للحماية تثبت في أجهزة الحاسب أو الشبكات أو البرامج أو البيانات التي ينوي المستخدم حمايتها . وتوجد مجموعة من المصطلحات ترتبط بالأمن </a:t>
            </a:r>
            <a:r>
              <a:rPr lang="ar-EG" sz="1400" dirty="0" err="1">
                <a:solidFill>
                  <a:prstClr val="black"/>
                </a:solidFill>
                <a:latin typeface="Alexandria" pitchFamily="2" charset="-78"/>
                <a:cs typeface="Alexandria" pitchFamily="2" charset="-78"/>
              </a:rPr>
              <a:t>السيبراني</a:t>
            </a:r>
            <a:r>
              <a:rPr lang="ar-EG" sz="1400" dirty="0">
                <a:solidFill>
                  <a:prstClr val="black"/>
                </a:solidFill>
                <a:latin typeface="Alexandria" pitchFamily="2" charset="-78"/>
                <a:cs typeface="Alexandria" pitchFamily="2" charset="-78"/>
              </a:rPr>
              <a:t> نذكر منها :</a:t>
            </a:r>
          </a:p>
          <a:p>
            <a:pPr marL="0" lvl="0" indent="0" algn="r" rtl="1">
              <a:lnSpc>
                <a:spcPct val="170000"/>
              </a:lnSpc>
              <a:spcBef>
                <a:spcPts val="0"/>
              </a:spcBef>
              <a:buNone/>
            </a:pPr>
            <a:r>
              <a:rPr lang="ar-EG" sz="1400" b="1" dirty="0">
                <a:solidFill>
                  <a:prstClr val="black"/>
                </a:solidFill>
                <a:latin typeface="Alexandria" pitchFamily="2" charset="-78"/>
                <a:cs typeface="Alexandria" pitchFamily="2" charset="-78"/>
              </a:rPr>
              <a:t>الفضاء </a:t>
            </a:r>
            <a:r>
              <a:rPr lang="ar-EG" sz="1400" b="1" dirty="0" err="1">
                <a:solidFill>
                  <a:prstClr val="black"/>
                </a:solidFill>
                <a:latin typeface="Alexandria" pitchFamily="2" charset="-78"/>
                <a:cs typeface="Alexandria" pitchFamily="2" charset="-78"/>
              </a:rPr>
              <a:t>السيبراني</a:t>
            </a:r>
            <a:r>
              <a:rPr lang="ar-EG" sz="1400" b="1" dirty="0">
                <a:solidFill>
                  <a:prstClr val="black"/>
                </a:solidFill>
                <a:latin typeface="Alexandria" pitchFamily="2" charset="-78"/>
                <a:cs typeface="Alexandria" pitchFamily="2" charset="-78"/>
              </a:rPr>
              <a:t> (</a:t>
            </a:r>
            <a:r>
              <a:rPr lang="en-US" sz="1400" b="1" dirty="0">
                <a:solidFill>
                  <a:prstClr val="black"/>
                </a:solidFill>
                <a:latin typeface="Alexandria" pitchFamily="2" charset="-78"/>
                <a:cs typeface="Alexandria" pitchFamily="2" charset="-78"/>
              </a:rPr>
              <a:t>Cyber Space</a:t>
            </a:r>
            <a:r>
              <a:rPr lang="ar-EG" sz="1400" b="1" dirty="0">
                <a:solidFill>
                  <a:prstClr val="black"/>
                </a:solidFill>
                <a:latin typeface="Alexandria" pitchFamily="2" charset="-78"/>
                <a:cs typeface="Alexandria" pitchFamily="2" charset="-78"/>
              </a:rPr>
              <a:t> ):</a:t>
            </a:r>
          </a:p>
          <a:p>
            <a:pPr marL="0" lvl="0" indent="0" algn="r" rtl="1">
              <a:lnSpc>
                <a:spcPct val="170000"/>
              </a:lnSpc>
              <a:spcBef>
                <a:spcPts val="0"/>
              </a:spcBef>
              <a:buNone/>
            </a:pPr>
            <a:r>
              <a:rPr lang="ar-EG" sz="1400" dirty="0">
                <a:solidFill>
                  <a:prstClr val="black"/>
                </a:solidFill>
                <a:latin typeface="Alexandria" pitchFamily="2" charset="-78"/>
                <a:cs typeface="Alexandria" pitchFamily="2" charset="-78"/>
              </a:rPr>
              <a:t>عبارة عن بيئة تفاعلية رقمية تشم عناصر مادية و غير مادية مكونة من مجموعة من الأجهزة الرقمية و أنظمة الشبكات و البرمجيات ،  و المستخدمين سواء مشتغلين أو مستعملين .</a:t>
            </a:r>
          </a:p>
          <a:p>
            <a:pPr marL="0" lvl="0" indent="0" algn="r" rtl="1">
              <a:lnSpc>
                <a:spcPct val="170000"/>
              </a:lnSpc>
              <a:spcBef>
                <a:spcPts val="0"/>
              </a:spcBef>
              <a:buNone/>
            </a:pPr>
            <a:r>
              <a:rPr lang="ar-EG" sz="1400" b="1" dirty="0">
                <a:solidFill>
                  <a:prstClr val="black"/>
                </a:solidFill>
                <a:latin typeface="Alexandria" pitchFamily="2" charset="-78"/>
                <a:cs typeface="Alexandria" pitchFamily="2" charset="-78"/>
              </a:rPr>
              <a:t>الردع </a:t>
            </a:r>
            <a:r>
              <a:rPr lang="ar-EG" sz="1400" b="1" dirty="0" err="1">
                <a:solidFill>
                  <a:prstClr val="black"/>
                </a:solidFill>
                <a:latin typeface="Alexandria" pitchFamily="2" charset="-78"/>
                <a:cs typeface="Alexandria" pitchFamily="2" charset="-78"/>
              </a:rPr>
              <a:t>السيبراني</a:t>
            </a:r>
            <a:r>
              <a:rPr lang="ar-EG" sz="1400" b="1" dirty="0">
                <a:solidFill>
                  <a:prstClr val="black"/>
                </a:solidFill>
                <a:latin typeface="Alexandria" pitchFamily="2" charset="-78"/>
                <a:cs typeface="Alexandria" pitchFamily="2" charset="-78"/>
              </a:rPr>
              <a:t> (</a:t>
            </a:r>
            <a:r>
              <a:rPr lang="en-US" sz="1400" b="1" dirty="0">
                <a:solidFill>
                  <a:prstClr val="black"/>
                </a:solidFill>
                <a:latin typeface="Alexandria" pitchFamily="2" charset="-78"/>
                <a:cs typeface="Alexandria" pitchFamily="2" charset="-78"/>
              </a:rPr>
              <a:t>Cyber Deterrence</a:t>
            </a:r>
            <a:r>
              <a:rPr lang="ar-EG" sz="1400" b="1" dirty="0">
                <a:solidFill>
                  <a:prstClr val="black"/>
                </a:solidFill>
                <a:latin typeface="Alexandria" pitchFamily="2" charset="-78"/>
                <a:cs typeface="Alexandria" pitchFamily="2" charset="-78"/>
              </a:rPr>
              <a:t>  ) :</a:t>
            </a:r>
          </a:p>
          <a:p>
            <a:pPr marL="0" lvl="0" indent="0" algn="r" rtl="1">
              <a:lnSpc>
                <a:spcPct val="170000"/>
              </a:lnSpc>
              <a:spcBef>
                <a:spcPts val="0"/>
              </a:spcBef>
              <a:buNone/>
            </a:pPr>
            <a:r>
              <a:rPr lang="ar-EG" sz="1400" dirty="0">
                <a:solidFill>
                  <a:prstClr val="black"/>
                </a:solidFill>
                <a:latin typeface="Alexandria" pitchFamily="2" charset="-78"/>
                <a:cs typeface="Alexandria" pitchFamily="2" charset="-78"/>
              </a:rPr>
              <a:t>يعرف على أنه منع الأعمال الضارة ضد الأصول الوطنية في الفضاء الرقمي و الأصول التي تدعم العمليات الفضائية.</a:t>
            </a:r>
          </a:p>
          <a:p>
            <a:pPr marL="0" lvl="0" indent="0" algn="r" rtl="1">
              <a:lnSpc>
                <a:spcPct val="170000"/>
              </a:lnSpc>
              <a:spcBef>
                <a:spcPts val="0"/>
              </a:spcBef>
              <a:buNone/>
            </a:pPr>
            <a:r>
              <a:rPr lang="ar-EG" sz="1400" b="1" dirty="0">
                <a:solidFill>
                  <a:prstClr val="black"/>
                </a:solidFill>
                <a:latin typeface="Alexandria" pitchFamily="2" charset="-78"/>
                <a:cs typeface="Alexandria" pitchFamily="2" charset="-78"/>
              </a:rPr>
              <a:t>الهجمات </a:t>
            </a:r>
            <a:r>
              <a:rPr lang="ar-EG" sz="1400" b="1" dirty="0" err="1">
                <a:solidFill>
                  <a:prstClr val="black"/>
                </a:solidFill>
                <a:latin typeface="Alexandria" pitchFamily="2" charset="-78"/>
                <a:cs typeface="Alexandria" pitchFamily="2" charset="-78"/>
              </a:rPr>
              <a:t>السيبرانية</a:t>
            </a:r>
            <a:r>
              <a:rPr lang="ar-EG" sz="1400" b="1" dirty="0">
                <a:solidFill>
                  <a:prstClr val="black"/>
                </a:solidFill>
                <a:latin typeface="Alexandria" pitchFamily="2" charset="-78"/>
                <a:cs typeface="Alexandria" pitchFamily="2" charset="-78"/>
              </a:rPr>
              <a:t> (</a:t>
            </a:r>
            <a:r>
              <a:rPr lang="en-US" sz="1400" b="1" dirty="0">
                <a:solidFill>
                  <a:prstClr val="black"/>
                </a:solidFill>
                <a:latin typeface="Alexandria" pitchFamily="2" charset="-78"/>
                <a:cs typeface="Alexandria" pitchFamily="2" charset="-78"/>
              </a:rPr>
              <a:t>Cyber Attacks </a:t>
            </a:r>
            <a:r>
              <a:rPr lang="ar-EG" sz="1400" b="1" dirty="0">
                <a:solidFill>
                  <a:prstClr val="black"/>
                </a:solidFill>
                <a:latin typeface="Alexandria" pitchFamily="2" charset="-78"/>
                <a:cs typeface="Alexandria" pitchFamily="2" charset="-78"/>
              </a:rPr>
              <a:t>  ) :</a:t>
            </a:r>
          </a:p>
          <a:p>
            <a:pPr marL="0" lvl="0" indent="0" algn="r" rtl="1">
              <a:lnSpc>
                <a:spcPct val="170000"/>
              </a:lnSpc>
              <a:spcBef>
                <a:spcPts val="0"/>
              </a:spcBef>
              <a:buNone/>
            </a:pPr>
            <a:r>
              <a:rPr lang="ar-EG" sz="1400" dirty="0">
                <a:solidFill>
                  <a:prstClr val="black"/>
                </a:solidFill>
                <a:latin typeface="Alexandria" pitchFamily="2" charset="-78"/>
                <a:cs typeface="Alexandria" pitchFamily="2" charset="-78"/>
              </a:rPr>
              <a:t>وهو أي فعل يقوض</a:t>
            </a:r>
            <a:r>
              <a:rPr lang="en-US" sz="1400" dirty="0">
                <a:solidFill>
                  <a:prstClr val="black"/>
                </a:solidFill>
                <a:latin typeface="Alexandria" pitchFamily="2" charset="-78"/>
                <a:cs typeface="Alexandria" pitchFamily="2" charset="-78"/>
              </a:rPr>
              <a:t> </a:t>
            </a:r>
            <a:r>
              <a:rPr lang="ar-EG" sz="1400" dirty="0">
                <a:solidFill>
                  <a:prstClr val="black"/>
                </a:solidFill>
                <a:latin typeface="Alexandria" pitchFamily="2" charset="-78"/>
                <a:cs typeface="Alexandria" pitchFamily="2" charset="-78"/>
              </a:rPr>
              <a:t> من قدرات ووظائف شبكة الحاسوب لغرض شخصي أو سياسي من خلال استغلال نقطة ضعف معينة تمكن المهاجم من التلاعب بالنظام . و قيل أيضاً أنه أي نوع من أنواع الأنشطة الخبيثة التي تسعى إلى الوصول بشكل غير مشروع إلى المعلومات أو جمع موارد النظم المعلوماتية ، أو تعطيلها أو منعها أو تحطيمها أو تدميرها   .</a:t>
            </a:r>
          </a:p>
          <a:p>
            <a:pPr marL="0" lvl="0" indent="0" algn="r" rtl="1">
              <a:lnSpc>
                <a:spcPct val="170000"/>
              </a:lnSpc>
              <a:spcBef>
                <a:spcPts val="0"/>
              </a:spcBef>
              <a:buNone/>
            </a:pPr>
            <a:r>
              <a:rPr lang="ar-EG" sz="1400" b="1" dirty="0">
                <a:solidFill>
                  <a:prstClr val="black"/>
                </a:solidFill>
                <a:latin typeface="Alexandria" pitchFamily="2" charset="-78"/>
                <a:cs typeface="Alexandria" pitchFamily="2" charset="-78"/>
              </a:rPr>
              <a:t>الجريمة </a:t>
            </a:r>
            <a:r>
              <a:rPr lang="ar-EG" sz="1400" b="1" dirty="0" err="1">
                <a:solidFill>
                  <a:prstClr val="black"/>
                </a:solidFill>
                <a:latin typeface="Alexandria" pitchFamily="2" charset="-78"/>
                <a:cs typeface="Alexandria" pitchFamily="2" charset="-78"/>
              </a:rPr>
              <a:t>السيبرانية</a:t>
            </a:r>
            <a:r>
              <a:rPr lang="ar-EG" sz="1400" b="1" dirty="0">
                <a:solidFill>
                  <a:prstClr val="black"/>
                </a:solidFill>
                <a:latin typeface="Alexandria" pitchFamily="2" charset="-78"/>
                <a:cs typeface="Alexandria" pitchFamily="2" charset="-78"/>
              </a:rPr>
              <a:t> (</a:t>
            </a:r>
            <a:r>
              <a:rPr lang="en-US" sz="1400" b="1" dirty="0">
                <a:solidFill>
                  <a:prstClr val="black"/>
                </a:solidFill>
                <a:latin typeface="Alexandria" pitchFamily="2" charset="-78"/>
                <a:cs typeface="Alexandria" pitchFamily="2" charset="-78"/>
              </a:rPr>
              <a:t>Cyber Crime </a:t>
            </a:r>
            <a:r>
              <a:rPr lang="ar-EG" sz="1400" b="1" dirty="0">
                <a:solidFill>
                  <a:prstClr val="black"/>
                </a:solidFill>
                <a:latin typeface="Alexandria" pitchFamily="2" charset="-78"/>
                <a:cs typeface="Alexandria" pitchFamily="2" charset="-78"/>
              </a:rPr>
              <a:t>  ) :</a:t>
            </a:r>
            <a:endParaRPr lang="en-US" sz="1400" b="1" dirty="0">
              <a:solidFill>
                <a:prstClr val="black"/>
              </a:solidFill>
              <a:latin typeface="Alexandria" pitchFamily="2" charset="-78"/>
              <a:cs typeface="Alexandria" pitchFamily="2" charset="-78"/>
            </a:endParaRPr>
          </a:p>
          <a:p>
            <a:pPr marL="0" lvl="0" indent="0" algn="r" rtl="1">
              <a:lnSpc>
                <a:spcPct val="170000"/>
              </a:lnSpc>
              <a:spcBef>
                <a:spcPts val="0"/>
              </a:spcBef>
              <a:buNone/>
            </a:pPr>
            <a:r>
              <a:rPr lang="ar-EG" sz="1400" dirty="0">
                <a:solidFill>
                  <a:prstClr val="black"/>
                </a:solidFill>
                <a:latin typeface="Alexandria" pitchFamily="2" charset="-78"/>
                <a:cs typeface="Alexandria" pitchFamily="2" charset="-78"/>
              </a:rPr>
              <a:t>مجموعة من الأفعال و الأعمال غير القانونية التي تتم عبر معدات أو أجهزة الكترونية عبر شبكة الانترنت ، و تتطلب حكماً خاصاً بتقنيات الحاسبوب و نظم المعلومات لارتكابها أو التحقيق فيها أو مقاضاة فاعليها .</a:t>
            </a:r>
          </a:p>
        </p:txBody>
      </p:sp>
    </p:spTree>
    <p:extLst>
      <p:ext uri="{BB962C8B-B14F-4D97-AF65-F5344CB8AC3E}">
        <p14:creationId xmlns:p14="http://schemas.microsoft.com/office/powerpoint/2010/main" val="2341440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6"/>
          <p:cNvSpPr>
            <a:spLocks noGrp="1"/>
          </p:cNvSpPr>
          <p:nvPr>
            <p:ph type="title"/>
          </p:nvPr>
        </p:nvSpPr>
        <p:spPr>
          <a:xfrm>
            <a:off x="3923293" y="585536"/>
            <a:ext cx="6745261" cy="1297103"/>
          </a:xfrm>
        </p:spPr>
        <p:txBody>
          <a:bodyPr>
            <a:normAutofit fontScale="90000"/>
          </a:bodyPr>
          <a:lstStyle/>
          <a:p>
            <a:r>
              <a:rPr lang="ar-EG" sz="2700" b="1" dirty="0">
                <a:solidFill>
                  <a:srgbClr val="00AEEF"/>
                </a:solidFill>
                <a:latin typeface="Alexandria" pitchFamily="2" charset="-78"/>
                <a:cs typeface="Alexandria" pitchFamily="2" charset="-78"/>
              </a:rPr>
              <a:t>الجريمة </a:t>
            </a:r>
            <a:r>
              <a:rPr lang="ar-EG" sz="2700" b="1" dirty="0" err="1">
                <a:solidFill>
                  <a:srgbClr val="00AEEF"/>
                </a:solidFill>
                <a:latin typeface="Alexandria" pitchFamily="2" charset="-78"/>
                <a:cs typeface="Alexandria" pitchFamily="2" charset="-78"/>
              </a:rPr>
              <a:t>السيبرانية</a:t>
            </a:r>
            <a:r>
              <a:rPr lang="ar-EG" sz="2700" b="1" dirty="0">
                <a:solidFill>
                  <a:srgbClr val="00AEEF"/>
                </a:solidFill>
                <a:latin typeface="Alexandria" pitchFamily="2" charset="-78"/>
                <a:cs typeface="Alexandria" pitchFamily="2" charset="-78"/>
              </a:rPr>
              <a:t> كتهديد للأمن </a:t>
            </a:r>
            <a:r>
              <a:rPr lang="ar-EG" sz="2700" b="1" dirty="0" err="1">
                <a:solidFill>
                  <a:srgbClr val="00AEEF"/>
                </a:solidFill>
                <a:latin typeface="Alexandria" pitchFamily="2" charset="-78"/>
                <a:cs typeface="Alexandria" pitchFamily="2" charset="-78"/>
              </a:rPr>
              <a:t>السيبراني</a:t>
            </a:r>
            <a:br>
              <a:rPr lang="en-US" sz="3600" b="1" dirty="0">
                <a:solidFill>
                  <a:srgbClr val="00AEEF"/>
                </a:solidFill>
                <a:latin typeface="Times New Roman" panose="02020603050405020304" pitchFamily="18" charset="0"/>
                <a:cs typeface="Times New Roman" panose="02020603050405020304" pitchFamily="18" charset="0"/>
              </a:rPr>
            </a:br>
            <a:endParaRPr lang="ar-EG" sz="3600" dirty="0">
              <a:solidFill>
                <a:srgbClr val="00AEEF"/>
              </a:solidFill>
            </a:endParaRPr>
          </a:p>
        </p:txBody>
      </p:sp>
      <p:sp>
        <p:nvSpPr>
          <p:cNvPr id="8" name="Content Placeholder 7"/>
          <p:cNvSpPr>
            <a:spLocks noGrp="1"/>
          </p:cNvSpPr>
          <p:nvPr>
            <p:ph idx="1"/>
          </p:nvPr>
        </p:nvSpPr>
        <p:spPr>
          <a:xfrm>
            <a:off x="934064" y="1825625"/>
            <a:ext cx="10419735" cy="4645600"/>
          </a:xfrm>
        </p:spPr>
        <p:txBody>
          <a:bodyPr>
            <a:normAutofit fontScale="92500" lnSpcReduction="20000"/>
          </a:bodyPr>
          <a:lstStyle/>
          <a:p>
            <a:pPr marL="0" lvl="0" indent="0" algn="r" rtl="1">
              <a:lnSpc>
                <a:spcPct val="150000"/>
              </a:lnSpc>
              <a:spcBef>
                <a:spcPts val="0"/>
              </a:spcBef>
              <a:buNone/>
            </a:pPr>
            <a:r>
              <a:rPr lang="ar-EG" sz="1700" dirty="0">
                <a:solidFill>
                  <a:prstClr val="black"/>
                </a:solidFill>
                <a:latin typeface="Alexandria" pitchFamily="2" charset="-78"/>
                <a:cs typeface="Alexandria" pitchFamily="2" charset="-78"/>
              </a:rPr>
              <a:t>يرتبط الأمن السيبراني بالجريمة السيبرانية التي هي أساس الأمن المعلوماتي الذي يعمل على مكافحتها، وهي عبارة عن جرائم ذكية تنشأ في البيئة الإلكترونية أو الافتراضية، حيث يقوم بها أفراد أو منظمات لديهم درجة عالية من الذكاء ويمتلكون المعرفة والتقنية، مما يتسبب في خسائر فادحة للمجتمع.</a:t>
            </a:r>
          </a:p>
          <a:p>
            <a:pPr marL="0" lvl="0" indent="0" algn="r" rtl="1">
              <a:lnSpc>
                <a:spcPct val="150000"/>
              </a:lnSpc>
              <a:spcBef>
                <a:spcPts val="0"/>
              </a:spcBef>
              <a:buNone/>
            </a:pPr>
            <a:endParaRPr lang="ar-EG" sz="1700" dirty="0">
              <a:solidFill>
                <a:prstClr val="black"/>
              </a:solidFill>
              <a:latin typeface="Alexandria" pitchFamily="2" charset="-78"/>
              <a:cs typeface="Alexandria" pitchFamily="2" charset="-78"/>
            </a:endParaRPr>
          </a:p>
          <a:p>
            <a:pPr marL="0" lvl="0" indent="0" algn="justLow" rtl="1">
              <a:lnSpc>
                <a:spcPct val="150000"/>
              </a:lnSpc>
              <a:spcBef>
                <a:spcPts val="0"/>
              </a:spcBef>
              <a:buNone/>
            </a:pPr>
            <a:r>
              <a:rPr lang="ar-EG" sz="1700" dirty="0">
                <a:solidFill>
                  <a:prstClr val="black"/>
                </a:solidFill>
                <a:latin typeface="Alexandria" pitchFamily="2" charset="-78"/>
                <a:cs typeface="Alexandria" pitchFamily="2" charset="-78"/>
              </a:rPr>
              <a:t>كما أدى ظهور الجرائم </a:t>
            </a:r>
            <a:r>
              <a:rPr lang="ar-EG" sz="1700" dirty="0" err="1">
                <a:solidFill>
                  <a:prstClr val="black"/>
                </a:solidFill>
                <a:latin typeface="Alexandria" pitchFamily="2" charset="-78"/>
                <a:cs typeface="Alexandria" pitchFamily="2" charset="-78"/>
              </a:rPr>
              <a:t>السيبرانية</a:t>
            </a:r>
            <a:r>
              <a:rPr lang="ar-EG" sz="1700" dirty="0">
                <a:solidFill>
                  <a:prstClr val="black"/>
                </a:solidFill>
                <a:latin typeface="Alexandria" pitchFamily="2" charset="-78"/>
                <a:cs typeface="Alexandria" pitchFamily="2" charset="-78"/>
              </a:rPr>
              <a:t> كنمط جديد من أنماط الجريمة إلى توجيه المجتمع الدولي للتعاون من أجل تصد دامغ لتلك الجرائم التي لها بالغ الأثر السلبي، حيث تعتمد أغلب المجتمعات على تقنيات الاتصالات والمعلومات، ومع ذلك الاعتماد المستمر تصاحبه مخاطر ناشئة ومحتملة تهدد تلك الشبكات، وتؤثر بالسلب على البنية التحتية للمعلومات الوطنية الحساسة، وخاصة المعلومات الشخصية والأمن الفكري.</a:t>
            </a:r>
          </a:p>
          <a:p>
            <a:pPr marL="0" lvl="0" indent="0" algn="justLow" rtl="1">
              <a:lnSpc>
                <a:spcPct val="150000"/>
              </a:lnSpc>
              <a:spcBef>
                <a:spcPts val="0"/>
              </a:spcBef>
              <a:buNone/>
            </a:pPr>
            <a:endParaRPr lang="ar-EG" sz="1700" dirty="0">
              <a:solidFill>
                <a:prstClr val="black"/>
              </a:solidFill>
              <a:latin typeface="Alexandria" pitchFamily="2" charset="-78"/>
              <a:cs typeface="Alexandria" pitchFamily="2" charset="-78"/>
            </a:endParaRPr>
          </a:p>
          <a:p>
            <a:pPr marL="0" lvl="0" indent="0" algn="r" rtl="1">
              <a:lnSpc>
                <a:spcPct val="150000"/>
              </a:lnSpc>
              <a:spcBef>
                <a:spcPts val="0"/>
              </a:spcBef>
              <a:buNone/>
            </a:pPr>
            <a:r>
              <a:rPr lang="ar-EG" sz="1700" dirty="0">
                <a:solidFill>
                  <a:prstClr val="black"/>
                </a:solidFill>
                <a:latin typeface="Alexandria" pitchFamily="2" charset="-78"/>
                <a:cs typeface="Alexandria" pitchFamily="2" charset="-78"/>
              </a:rPr>
              <a:t>أدى التقدم العلمي والتقني في مجال الاتصالات وظهور شبكة الإنترنت وتضخمها وامتدادها إلى كل أقاليم الدول تقريباً إلى تنوع وتعدد الأنشطة الإجرامية التي ترتكب من خلالها وعبر عدة دول.</a:t>
            </a:r>
          </a:p>
          <a:p>
            <a:pPr marL="0" lvl="0" indent="0" algn="r" rtl="1">
              <a:lnSpc>
                <a:spcPct val="150000"/>
              </a:lnSpc>
              <a:spcBef>
                <a:spcPts val="0"/>
              </a:spcBef>
              <a:buNone/>
            </a:pPr>
            <a:endParaRPr lang="ar-EG" sz="1700" dirty="0">
              <a:solidFill>
                <a:prstClr val="black"/>
              </a:solidFill>
              <a:latin typeface="Alexandria" pitchFamily="2" charset="-78"/>
              <a:cs typeface="Alexandria" pitchFamily="2" charset="-78"/>
            </a:endParaRPr>
          </a:p>
          <a:p>
            <a:pPr marL="0" lvl="0" indent="0" algn="r" rtl="1">
              <a:lnSpc>
                <a:spcPct val="150000"/>
              </a:lnSpc>
              <a:spcBef>
                <a:spcPts val="0"/>
              </a:spcBef>
              <a:buNone/>
            </a:pPr>
            <a:r>
              <a:rPr lang="ar-EG" sz="1700" b="1" dirty="0">
                <a:solidFill>
                  <a:prstClr val="black"/>
                </a:solidFill>
                <a:latin typeface="Alexandria" pitchFamily="2" charset="-78"/>
                <a:cs typeface="Alexandria" pitchFamily="2" charset="-78"/>
              </a:rPr>
              <a:t>ومن ثم يستلزم الأمر الوقوف على ماهية الجريمة </a:t>
            </a:r>
            <a:r>
              <a:rPr lang="ar-EG" sz="1700" b="1" dirty="0" err="1">
                <a:solidFill>
                  <a:prstClr val="black"/>
                </a:solidFill>
                <a:latin typeface="Alexandria" pitchFamily="2" charset="-78"/>
                <a:cs typeface="Alexandria" pitchFamily="2" charset="-78"/>
              </a:rPr>
              <a:t>السيبرانية</a:t>
            </a:r>
            <a:r>
              <a:rPr lang="ar-EG" sz="1700" b="1" dirty="0">
                <a:solidFill>
                  <a:prstClr val="black"/>
                </a:solidFill>
                <a:latin typeface="Alexandria" pitchFamily="2" charset="-78"/>
                <a:cs typeface="Alexandria" pitchFamily="2" charset="-78"/>
              </a:rPr>
              <a:t> و خصائصها ؛ حتى نتمكن من الوقوف على أهداف الأمن </a:t>
            </a:r>
            <a:r>
              <a:rPr lang="ar-EG" sz="1700" b="1" dirty="0" err="1">
                <a:solidFill>
                  <a:prstClr val="black"/>
                </a:solidFill>
                <a:latin typeface="Alexandria" pitchFamily="2" charset="-78"/>
                <a:cs typeface="Alexandria" pitchFamily="2" charset="-78"/>
              </a:rPr>
              <a:t>السيبراني</a:t>
            </a:r>
            <a:r>
              <a:rPr lang="ar-EG" sz="1700" b="1" dirty="0">
                <a:solidFill>
                  <a:prstClr val="black"/>
                </a:solidFill>
                <a:latin typeface="Alexandria" pitchFamily="2" charset="-78"/>
                <a:cs typeface="Alexandria" pitchFamily="2" charset="-78"/>
              </a:rPr>
              <a:t>  و استراتيجية الأمن </a:t>
            </a:r>
            <a:r>
              <a:rPr lang="ar-EG" sz="1700" b="1" dirty="0" err="1">
                <a:solidFill>
                  <a:prstClr val="black"/>
                </a:solidFill>
                <a:latin typeface="Alexandria" pitchFamily="2" charset="-78"/>
                <a:cs typeface="Alexandria" pitchFamily="2" charset="-78"/>
              </a:rPr>
              <a:t>السيبراني</a:t>
            </a:r>
            <a:r>
              <a:rPr lang="ar-EG" sz="1700" b="1" dirty="0">
                <a:solidFill>
                  <a:prstClr val="black"/>
                </a:solidFill>
                <a:latin typeface="Alexandria" pitchFamily="2" charset="-78"/>
                <a:cs typeface="Alexandria" pitchFamily="2" charset="-78"/>
              </a:rPr>
              <a:t> المثلى .</a:t>
            </a:r>
          </a:p>
          <a:p>
            <a:endParaRPr lang="ar-EG" dirty="0"/>
          </a:p>
        </p:txBody>
      </p:sp>
    </p:spTree>
    <p:extLst>
      <p:ext uri="{BB962C8B-B14F-4D97-AF65-F5344CB8AC3E}">
        <p14:creationId xmlns:p14="http://schemas.microsoft.com/office/powerpoint/2010/main" val="1617172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extLst>
              <p:ext uri="{D42A27DB-BD31-4B8C-83A1-F6EECF244321}">
                <p14:modId xmlns:p14="http://schemas.microsoft.com/office/powerpoint/2010/main" val="27852491"/>
              </p:ext>
            </p:extLst>
          </p:nvPr>
        </p:nvGraphicFramePr>
        <p:xfrm>
          <a:off x="3830847" y="1793651"/>
          <a:ext cx="7680406" cy="35562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3" name="Diagram 12"/>
          <p:cNvGraphicFramePr/>
          <p:nvPr>
            <p:extLst>
              <p:ext uri="{D42A27DB-BD31-4B8C-83A1-F6EECF244321}">
                <p14:modId xmlns:p14="http://schemas.microsoft.com/office/powerpoint/2010/main" val="1502227353"/>
              </p:ext>
            </p:extLst>
          </p:nvPr>
        </p:nvGraphicFramePr>
        <p:xfrm>
          <a:off x="578501" y="2203184"/>
          <a:ext cx="4885899" cy="406610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033024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Title 5"/>
          <p:cNvSpPr>
            <a:spLocks noGrp="1"/>
          </p:cNvSpPr>
          <p:nvPr>
            <p:ph type="title"/>
          </p:nvPr>
        </p:nvSpPr>
        <p:spPr>
          <a:xfrm>
            <a:off x="3851636" y="630215"/>
            <a:ext cx="5524764" cy="1325563"/>
          </a:xfrm>
        </p:spPr>
        <p:txBody>
          <a:bodyPr/>
          <a:lstStyle/>
          <a:p>
            <a:pPr lvl="0" algn="ctr" rtl="1">
              <a:lnSpc>
                <a:spcPct val="100000"/>
              </a:lnSpc>
              <a:spcBef>
                <a:spcPts val="0"/>
              </a:spcBef>
            </a:pPr>
            <a:r>
              <a:rPr lang="ar-EG" sz="2400" b="1" dirty="0">
                <a:solidFill>
                  <a:srgbClr val="00AEEF"/>
                </a:solidFill>
                <a:latin typeface="Alexandria" pitchFamily="2" charset="-78"/>
                <a:ea typeface="+mn-ea"/>
                <a:cs typeface="Alexandria" pitchFamily="2" charset="-78"/>
              </a:rPr>
              <a:t>تعريف </a:t>
            </a:r>
            <a:r>
              <a:rPr lang="en-US" sz="2400" b="1" dirty="0">
                <a:solidFill>
                  <a:srgbClr val="00AEEF"/>
                </a:solidFill>
                <a:latin typeface="Alexandria" pitchFamily="2" charset="-78"/>
                <a:ea typeface="+mn-ea"/>
                <a:cs typeface="Alexandria" pitchFamily="2" charset="-78"/>
              </a:rPr>
              <a:t> </a:t>
            </a:r>
            <a:r>
              <a:rPr lang="ar-EG" sz="2400" b="1" dirty="0">
                <a:solidFill>
                  <a:srgbClr val="00AEEF"/>
                </a:solidFill>
                <a:latin typeface="Alexandria" pitchFamily="2" charset="-78"/>
                <a:ea typeface="+mn-ea"/>
                <a:cs typeface="Alexandria" pitchFamily="2" charset="-78"/>
              </a:rPr>
              <a:t>الجريمة </a:t>
            </a:r>
            <a:r>
              <a:rPr lang="ar-EG" sz="2400" b="1" dirty="0" err="1">
                <a:solidFill>
                  <a:srgbClr val="00AEEF"/>
                </a:solidFill>
                <a:latin typeface="Alexandria" pitchFamily="2" charset="-78"/>
                <a:ea typeface="+mn-ea"/>
                <a:cs typeface="Alexandria" pitchFamily="2" charset="-78"/>
              </a:rPr>
              <a:t>السيبرانية</a:t>
            </a:r>
            <a:r>
              <a:rPr lang="ar-EG" sz="2400" b="1" dirty="0">
                <a:solidFill>
                  <a:srgbClr val="00AEEF"/>
                </a:solidFill>
                <a:latin typeface="Alexandria" pitchFamily="2" charset="-78"/>
                <a:ea typeface="+mn-ea"/>
                <a:cs typeface="Alexandria" pitchFamily="2" charset="-78"/>
              </a:rPr>
              <a:t> </a:t>
            </a:r>
            <a:br>
              <a:rPr lang="en-US" sz="2400" dirty="0">
                <a:solidFill>
                  <a:srgbClr val="00AEEF"/>
                </a:solidFill>
                <a:latin typeface="Calibri" panose="020F0502020204030204"/>
                <a:ea typeface="+mn-ea"/>
                <a:cs typeface="+mn-cs"/>
              </a:rPr>
            </a:br>
            <a:endParaRPr lang="ar-EG" dirty="0">
              <a:solidFill>
                <a:srgbClr val="00AEEF"/>
              </a:solidFill>
            </a:endParaRPr>
          </a:p>
        </p:txBody>
      </p:sp>
      <p:sp>
        <p:nvSpPr>
          <p:cNvPr id="8" name="Content Placeholder 7"/>
          <p:cNvSpPr>
            <a:spLocks noGrp="1"/>
          </p:cNvSpPr>
          <p:nvPr>
            <p:ph idx="1"/>
          </p:nvPr>
        </p:nvSpPr>
        <p:spPr>
          <a:xfrm>
            <a:off x="838200" y="1508078"/>
            <a:ext cx="10515600" cy="4668885"/>
          </a:xfrm>
        </p:spPr>
        <p:txBody>
          <a:bodyPr>
            <a:normAutofit fontScale="92500"/>
          </a:bodyPr>
          <a:lstStyle/>
          <a:p>
            <a:pPr marL="0" lvl="0" indent="0" algn="justLow" rtl="1">
              <a:lnSpc>
                <a:spcPct val="150000"/>
              </a:lnSpc>
              <a:spcBef>
                <a:spcPts val="0"/>
              </a:spcBef>
              <a:buNone/>
            </a:pPr>
            <a:r>
              <a:rPr lang="ar-EG" sz="1600" dirty="0">
                <a:solidFill>
                  <a:prstClr val="black"/>
                </a:solidFill>
                <a:latin typeface="Alexandria" pitchFamily="2" charset="-78"/>
                <a:cs typeface="Alexandria" pitchFamily="2" charset="-78"/>
              </a:rPr>
              <a:t>لقد حاولت عدة أعمال أكاديمية تعريف "الجريمة </a:t>
            </a:r>
            <a:r>
              <a:rPr lang="ar-EG" sz="1600" dirty="0" err="1">
                <a:solidFill>
                  <a:prstClr val="black"/>
                </a:solidFill>
                <a:latin typeface="Alexandria" pitchFamily="2" charset="-78"/>
                <a:cs typeface="Alexandria" pitchFamily="2" charset="-78"/>
              </a:rPr>
              <a:t>السيبرانية</a:t>
            </a:r>
            <a:r>
              <a:rPr lang="ar-EG" sz="1600" dirty="0">
                <a:solidFill>
                  <a:prstClr val="black"/>
                </a:solidFill>
                <a:latin typeface="Alexandria" pitchFamily="2" charset="-78"/>
                <a:cs typeface="Alexandria" pitchFamily="2" charset="-78"/>
              </a:rPr>
              <a:t>"، وفي هذا الصدد، لم يبد التشريع الوطني اهتماما إزاء وجود تعريف دقيق للكلمة. وفي دراسة </a:t>
            </a:r>
            <a:r>
              <a:rPr lang="ar-EG" sz="1600" dirty="0" err="1">
                <a:solidFill>
                  <a:prstClr val="black"/>
                </a:solidFill>
                <a:latin typeface="Alexandria" pitchFamily="2" charset="-78"/>
                <a:cs typeface="Alexandria" pitchFamily="2" charset="-78"/>
              </a:rPr>
              <a:t>مجراة</a:t>
            </a:r>
            <a:r>
              <a:rPr lang="ar-EG" sz="1600" dirty="0">
                <a:solidFill>
                  <a:prstClr val="black"/>
                </a:solidFill>
                <a:latin typeface="Alexandria" pitchFamily="2" charset="-78"/>
                <a:cs typeface="Alexandria" pitchFamily="2" charset="-78"/>
              </a:rPr>
              <a:t> بمعرفة مكتب الأمم المتحدة المعني بالمخدرات و الجريمة في عام 2014 ، وجد أن</a:t>
            </a:r>
            <a:r>
              <a:rPr lang="ar-EG" sz="1600" b="1"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عدداً من الدول أشارت إلى ما يقرب من 211 مادة من مواد التشريع الوطني، فأقل من 2 في المائة استعملت كلمة "جريمة </a:t>
            </a:r>
            <a:r>
              <a:rPr lang="ar-EG" sz="1600" dirty="0" err="1">
                <a:solidFill>
                  <a:prstClr val="black"/>
                </a:solidFill>
                <a:latin typeface="Alexandria" pitchFamily="2" charset="-78"/>
                <a:cs typeface="Alexandria" pitchFamily="2" charset="-78"/>
              </a:rPr>
              <a:t>سيبرانية</a:t>
            </a:r>
            <a:r>
              <a:rPr lang="ar-EG" sz="1600" dirty="0">
                <a:solidFill>
                  <a:prstClr val="black"/>
                </a:solidFill>
                <a:latin typeface="Alexandria" pitchFamily="2" charset="-78"/>
                <a:cs typeface="Alexandria" pitchFamily="2" charset="-78"/>
              </a:rPr>
              <a:t>" في عنوان التشريع أو في نطاق الأحكام التشريعية. ومن المسميات الأكثر شيوعاً، إلى حد ما، في التشريعات؛ " جرائم الحاسوب"،  " الاتصالات الإلكترونية"، " تكنولوجيا المعلومات"، أو " جرائم التكنولوجيا المتقدمة". </a:t>
            </a:r>
          </a:p>
          <a:p>
            <a:pPr marL="0" lvl="0" indent="0" algn="justLow" rtl="1">
              <a:lnSpc>
                <a:spcPct val="150000"/>
              </a:lnSpc>
              <a:spcBef>
                <a:spcPts val="0"/>
              </a:spcBef>
              <a:buNone/>
            </a:pPr>
            <a:r>
              <a:rPr lang="ar-EG" sz="1600" dirty="0">
                <a:solidFill>
                  <a:prstClr val="black"/>
                </a:solidFill>
                <a:latin typeface="Alexandria" pitchFamily="2" charset="-78"/>
                <a:cs typeface="Alexandria" pitchFamily="2" charset="-78"/>
              </a:rPr>
              <a:t>فمن الناحية العملية، قننت العديد من هذه التشريعات جرائم جنائية والتي تم تضمنيها في مفهوم الجريمة السيبرانية، مثل النفاذ غير المشروع إلى نظام حاسوبي، أو التدخل في النظم الحاسوبية أو البيانات الحاسوبية. فإذا استخدم التشريع مصطلح "جريمة سيبرانية" بشكل محدد في عنوان أحد القوانين أو الفصول مثل: "قانون الجريمة السيبرانية"( فنادراً ما يشتمل الفصل التعريفي في التشريع على تعريف لكلمة "جريمة سيبرانية". وعندما تم إدراج مصطلح "جريمة </a:t>
            </a:r>
            <a:r>
              <a:rPr lang="ar-EG" sz="1600" dirty="0" err="1">
                <a:solidFill>
                  <a:prstClr val="black"/>
                </a:solidFill>
                <a:latin typeface="Alexandria" pitchFamily="2" charset="-78"/>
                <a:cs typeface="Alexandria" pitchFamily="2" charset="-78"/>
              </a:rPr>
              <a:t>سيبرانية</a:t>
            </a:r>
            <a:r>
              <a:rPr lang="ar-EG" sz="1600" dirty="0">
                <a:solidFill>
                  <a:prstClr val="black"/>
                </a:solidFill>
                <a:latin typeface="Alexandria" pitchFamily="2" charset="-78"/>
                <a:cs typeface="Alexandria" pitchFamily="2" charset="-78"/>
              </a:rPr>
              <a:t>" كتعريف قانوني، فالنهج الشائع قد دأب على تعريفها ب " الجرائم المشار إليها في هذا القانون".</a:t>
            </a:r>
            <a:endParaRPr lang="ar-EG" sz="1600" b="1" dirty="0">
              <a:solidFill>
                <a:prstClr val="black"/>
              </a:solidFill>
              <a:latin typeface="Alexandria" pitchFamily="2" charset="-78"/>
              <a:cs typeface="Alexandria" pitchFamily="2" charset="-78"/>
            </a:endParaRPr>
          </a:p>
          <a:p>
            <a:pPr marL="0" lvl="0" indent="0" algn="justLow" rtl="1">
              <a:lnSpc>
                <a:spcPct val="150000"/>
              </a:lnSpc>
              <a:spcBef>
                <a:spcPts val="0"/>
              </a:spcBef>
              <a:buNone/>
            </a:pPr>
            <a:r>
              <a:rPr lang="ar-EG" sz="1600" dirty="0">
                <a:solidFill>
                  <a:prstClr val="black"/>
                </a:solidFill>
                <a:latin typeface="Alexandria" pitchFamily="2" charset="-78"/>
                <a:cs typeface="Alexandria" pitchFamily="2" charset="-78"/>
              </a:rPr>
              <a:t>ومن ضمن الجهود نحو وضع تعريف للجريمة السيبرانية ، ما ورد بالقانون العربي النموذجي في شأن مكافحة جرائم الحاسوب         و الانترنت الذي صيغ في جامعة الدول العربية بين مجلس وزراء الداخلية العرب و مجلس وزراء العدل العرب في 22 مايو 2003 ، حيث عرف الجريمة الاكترونية في المادة الأولى منه أنه كل فعل مؤثم يتم ارتكابه عبر أي وسيط الكتروني .</a:t>
            </a:r>
          </a:p>
          <a:p>
            <a:endParaRPr lang="ar-EG" dirty="0"/>
          </a:p>
        </p:txBody>
      </p:sp>
    </p:spTree>
    <p:extLst>
      <p:ext uri="{BB962C8B-B14F-4D97-AF65-F5344CB8AC3E}">
        <p14:creationId xmlns:p14="http://schemas.microsoft.com/office/powerpoint/2010/main" val="36189364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5C35F-6F4F-3F1F-517C-749E03DFBC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EFC768-EB78-0645-37B9-47A4536F0E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D85BEC-9F21-D529-F910-12695FF077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C849DD-364E-3E6E-C886-A44608C8C1A6}"/>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92BC55-8682-5F5A-EB81-C520B7B2F4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070795F-0FD4-9E9D-2AFF-65337904127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1794969-4BEB-214A-0046-E26145DA753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D7FF6B85-20C7-671B-32C6-0B892969F2F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18209642-218E-D5E6-8930-1A0F99707A9F}"/>
              </a:ext>
            </a:extLst>
          </p:cNvPr>
          <p:cNvGraphicFramePr/>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a:extLst>
              <a:ext uri="{FF2B5EF4-FFF2-40B4-BE49-F238E27FC236}">
                <a16:creationId xmlns:a16="http://schemas.microsoft.com/office/drawing/2014/main" id="{5C3DA98E-1DCA-E6B1-47F9-4F522E60D5DD}"/>
              </a:ext>
            </a:extLst>
          </p:cNvPr>
          <p:cNvSpPr>
            <a:spLocks noGrp="1"/>
          </p:cNvSpPr>
          <p:nvPr>
            <p:ph idx="1"/>
          </p:nvPr>
        </p:nvSpPr>
        <p:spPr>
          <a:xfrm>
            <a:off x="838200" y="1508078"/>
            <a:ext cx="10468897" cy="4963147"/>
          </a:xfrm>
        </p:spPr>
        <p:txBody>
          <a:bodyPr>
            <a:normAutofit fontScale="92500" lnSpcReduction="20000"/>
          </a:bodyPr>
          <a:lstStyle/>
          <a:p>
            <a:pPr algn="justLow" rtl="1">
              <a:lnSpc>
                <a:spcPct val="150000"/>
              </a:lnSpc>
            </a:pPr>
            <a:r>
              <a:rPr lang="ar-EG" sz="1700" dirty="0">
                <a:latin typeface="Alexandria" pitchFamily="2" charset="-78"/>
                <a:cs typeface="Alexandria" pitchFamily="2" charset="-78"/>
              </a:rPr>
              <a:t>ثمة سؤال يطرح حول إن كان من الممكن تحديد أهداف أو سمات أو أسلوب الجريمة السيبرانية، بدلا من تحديدها استنادا إلى قائمة من أفعال فردية من الجريمة السيبرانية؟ </a:t>
            </a:r>
          </a:p>
          <a:p>
            <a:pPr algn="justLow" rtl="1">
              <a:lnSpc>
                <a:spcPct val="150000"/>
              </a:lnSpc>
            </a:pPr>
            <a:r>
              <a:rPr lang="ar-EG" sz="1700" dirty="0">
                <a:latin typeface="Alexandria" pitchFamily="2" charset="-78"/>
                <a:cs typeface="Alexandria" pitchFamily="2" charset="-78"/>
              </a:rPr>
              <a:t> وعلى النحو المذكور أعلاه، فإن مثالا على هذ النهج يمكن أن نجده في </a:t>
            </a:r>
            <a:r>
              <a:rPr lang="ar-EG" sz="1700" b="1" dirty="0">
                <a:latin typeface="Alexandria" pitchFamily="2" charset="-78"/>
                <a:cs typeface="Alexandria" pitchFamily="2" charset="-78"/>
              </a:rPr>
              <a:t>اتفاقية دول الكومنولث المستقلة</a:t>
            </a:r>
            <a:r>
              <a:rPr lang="ar-EG" sz="1700" dirty="0">
                <a:latin typeface="Alexandria" pitchFamily="2" charset="-78"/>
                <a:cs typeface="Alexandria" pitchFamily="2" charset="-78"/>
              </a:rPr>
              <a:t>، حيث تصف "الجريمة المتعلقة بالمعلومات الحاسوبية" بأنها "فعل إجرامي هدفه المعلومات الحاسوبية." </a:t>
            </a:r>
          </a:p>
          <a:p>
            <a:pPr algn="justLow" rtl="1">
              <a:lnSpc>
                <a:spcPct val="150000"/>
              </a:lnSpc>
            </a:pPr>
            <a:r>
              <a:rPr lang="ar-EG" sz="1700" dirty="0">
                <a:latin typeface="Alexandria" pitchFamily="2" charset="-78"/>
                <a:cs typeface="Alexandria" pitchFamily="2" charset="-78"/>
              </a:rPr>
              <a:t>بينما تصف </a:t>
            </a:r>
            <a:r>
              <a:rPr lang="ar-EG" sz="1700" b="1" dirty="0">
                <a:latin typeface="Alexandria" pitchFamily="2" charset="-78"/>
                <a:cs typeface="Alexandria" pitchFamily="2" charset="-78"/>
              </a:rPr>
              <a:t>اتفاقية منظمة شنغهاي للتعاون </a:t>
            </a:r>
            <a:r>
              <a:rPr lang="ar-EG" sz="1700" dirty="0">
                <a:latin typeface="Alexandria" pitchFamily="2" charset="-78"/>
                <a:cs typeface="Alexandria" pitchFamily="2" charset="-78"/>
              </a:rPr>
              <a:t>على نطاق أوسع "جرائم المعلومات" بأنها "استخدام موارد المعلومات و )أو( التأثير عليها في الفضاء المعلوماتي لأهداف غير مشروعة." </a:t>
            </a:r>
          </a:p>
          <a:p>
            <a:pPr algn="justLow" rtl="1">
              <a:lnSpc>
                <a:spcPct val="150000"/>
              </a:lnSpc>
            </a:pPr>
            <a:r>
              <a:rPr lang="ar-EG" sz="1700" dirty="0">
                <a:latin typeface="Alexandria" pitchFamily="2" charset="-78"/>
                <a:cs typeface="Alexandria" pitchFamily="2" charset="-78"/>
              </a:rPr>
              <a:t>أما </a:t>
            </a:r>
            <a:r>
              <a:rPr lang="ar-EG" sz="1700" b="1" dirty="0">
                <a:latin typeface="Alexandria" pitchFamily="2" charset="-78"/>
                <a:cs typeface="Alexandria" pitchFamily="2" charset="-78"/>
              </a:rPr>
              <a:t>اتفاقية مجلس أوروبا بشأن الجريمة السيبرانية </a:t>
            </a:r>
            <a:r>
              <a:rPr lang="ar-EG" sz="1700" dirty="0">
                <a:latin typeface="Alexandria" pitchFamily="2" charset="-78"/>
                <a:cs typeface="Alexandria" pitchFamily="2" charset="-78"/>
              </a:rPr>
              <a:t>– وعلى الرغم من عدم تعريفها للمصطلحات – فإنها تستخدم عناوين تجريم واسعة، تشتمل على "جرائم ضد سرية، وسلامة، وتوافر البيانات والأنظمة الحاسوبية"، و "جرائم ذات صلة بالحاسوب"، و "جرائم ذات صلة بالمحتوى".  </a:t>
            </a:r>
          </a:p>
          <a:p>
            <a:pPr algn="justLow" rtl="1">
              <a:lnSpc>
                <a:spcPct val="150000"/>
              </a:lnSpc>
            </a:pPr>
            <a:r>
              <a:rPr lang="ar-EG" sz="1700" dirty="0">
                <a:latin typeface="Alexandria" pitchFamily="2" charset="-78"/>
                <a:cs typeface="Alexandria" pitchFamily="2" charset="-78"/>
              </a:rPr>
              <a:t>أما </a:t>
            </a:r>
            <a:r>
              <a:rPr lang="ar-EG" sz="1700" b="1" dirty="0">
                <a:latin typeface="Alexandria" pitchFamily="2" charset="-78"/>
                <a:cs typeface="Alexandria" pitchFamily="2" charset="-78"/>
              </a:rPr>
              <a:t>مشروع قانون الاتحاد الأفريقي</a:t>
            </a:r>
            <a:r>
              <a:rPr lang="ar-EG" sz="1700" dirty="0">
                <a:latin typeface="Alexandria" pitchFamily="2" charset="-78"/>
                <a:cs typeface="Alexandria" pitchFamily="2" charset="-78"/>
              </a:rPr>
              <a:t>، فيستخدم على نحو مشابه عناوين تجريم تميز بين "جرائم خاصة بتكنولوجيات المعلومات والاتصال« و "جرائم ذات تكييف قانوني محلها تكنولوجيات المعلومات والاتصال". </a:t>
            </a:r>
          </a:p>
          <a:p>
            <a:pPr algn="justLow" rtl="1">
              <a:lnSpc>
                <a:spcPct val="150000"/>
              </a:lnSpc>
            </a:pPr>
            <a:r>
              <a:rPr lang="ar-EG" sz="1700" b="1" dirty="0">
                <a:latin typeface="Alexandria" pitchFamily="2" charset="-78"/>
                <a:cs typeface="Alexandria" pitchFamily="2" charset="-78"/>
              </a:rPr>
              <a:t>وابتناء على ما تقدم ، فإن تلك المواثيق الدولية قد أفصحت عن إمكانية تحديد الجريمة السيبرانية من خلال وضع قائمة بالأفعال التي تشكل جرائم سيبرانية . </a:t>
            </a:r>
          </a:p>
          <a:p>
            <a:endParaRPr lang="ar-EG" dirty="0"/>
          </a:p>
        </p:txBody>
      </p:sp>
    </p:spTree>
    <p:extLst>
      <p:ext uri="{BB962C8B-B14F-4D97-AF65-F5344CB8AC3E}">
        <p14:creationId xmlns:p14="http://schemas.microsoft.com/office/powerpoint/2010/main" val="2757472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096B73EC-A93B-9BB6-A319-62AF371080B6}"/>
              </a:ext>
            </a:extLst>
          </p:cNvPr>
          <p:cNvGraphicFramePr/>
          <p:nvPr>
            <p:extLst>
              <p:ext uri="{D42A27DB-BD31-4B8C-83A1-F6EECF244321}">
                <p14:modId xmlns:p14="http://schemas.microsoft.com/office/powerpoint/2010/main" val="3325207233"/>
              </p:ext>
            </p:extLst>
          </p:nvPr>
        </p:nvGraphicFramePr>
        <p:xfrm>
          <a:off x="3039277" y="1387986"/>
          <a:ext cx="8204544" cy="406610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TextBox 8">
            <a:extLst>
              <a:ext uri="{FF2B5EF4-FFF2-40B4-BE49-F238E27FC236}">
                <a16:creationId xmlns:a16="http://schemas.microsoft.com/office/drawing/2014/main" id="{6C7FF1F5-78D9-28A1-C9D7-1E64C86D2B78}"/>
              </a:ext>
            </a:extLst>
          </p:cNvPr>
          <p:cNvSpPr txBox="1"/>
          <p:nvPr/>
        </p:nvSpPr>
        <p:spPr>
          <a:xfrm>
            <a:off x="4336026" y="722011"/>
            <a:ext cx="4672967" cy="369332"/>
          </a:xfrm>
          <a:prstGeom prst="rect">
            <a:avLst/>
          </a:prstGeom>
          <a:noFill/>
        </p:spPr>
        <p:txBody>
          <a:bodyPr wrap="square" rtlCol="0">
            <a:spAutoFit/>
          </a:bodyPr>
          <a:lstStyle/>
          <a:p>
            <a:pPr rtl="1"/>
            <a:r>
              <a:rPr lang="ar-EG" b="1" dirty="0">
                <a:solidFill>
                  <a:srgbClr val="00AEEF"/>
                </a:solidFill>
                <a:latin typeface="Alexandria" pitchFamily="2" charset="-78"/>
                <a:cs typeface="Alexandria" pitchFamily="2" charset="-78"/>
              </a:rPr>
              <a:t>الأفعال التي تشكل الجريمة السيبرانية</a:t>
            </a:r>
            <a:endParaRPr lang="en-US"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7698275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7A9B70A5-DE98-19BD-A606-872C61232307}"/>
              </a:ext>
            </a:extLst>
          </p:cNvPr>
          <p:cNvSpPr txBox="1"/>
          <p:nvPr/>
        </p:nvSpPr>
        <p:spPr>
          <a:xfrm>
            <a:off x="3927760" y="523759"/>
            <a:ext cx="4680154" cy="876458"/>
          </a:xfrm>
          <a:prstGeom prst="rect">
            <a:avLst/>
          </a:prstGeom>
          <a:noFill/>
        </p:spPr>
        <p:txBody>
          <a:bodyPr wrap="square" rtlCol="0">
            <a:spAutoFit/>
          </a:bodyPr>
          <a:lstStyle/>
          <a:p>
            <a:pPr lvl="0" algn="ctr" rtl="1">
              <a:lnSpc>
                <a:spcPct val="150000"/>
              </a:lnSpc>
            </a:pPr>
            <a:r>
              <a:rPr lang="ar-EG" sz="1800" b="1" dirty="0">
                <a:solidFill>
                  <a:srgbClr val="00AEEF"/>
                </a:solidFill>
                <a:latin typeface="Alexandria" pitchFamily="2" charset="-78"/>
                <a:cs typeface="Alexandria" pitchFamily="2" charset="-78"/>
              </a:rPr>
              <a:t>1- أفعال ضد سرية و نزاهة وتوافر البيانات أو النظم الحاسوبية </a:t>
            </a:r>
            <a:endParaRPr lang="en-US" sz="1800" dirty="0">
              <a:solidFill>
                <a:srgbClr val="00AEEF"/>
              </a:solidFill>
              <a:latin typeface="Alexandria" pitchFamily="2" charset="-78"/>
              <a:cs typeface="Alexandria" pitchFamily="2" charset="-78"/>
            </a:endParaRPr>
          </a:p>
        </p:txBody>
      </p:sp>
      <p:graphicFrame>
        <p:nvGraphicFramePr>
          <p:cNvPr id="11" name="Diagram 10">
            <a:extLst>
              <a:ext uri="{FF2B5EF4-FFF2-40B4-BE49-F238E27FC236}">
                <a16:creationId xmlns:a16="http://schemas.microsoft.com/office/drawing/2014/main" id="{8057D396-9B8B-6FBD-0239-3E53BEFA9BF5}"/>
              </a:ext>
            </a:extLst>
          </p:cNvPr>
          <p:cNvGraphicFramePr/>
          <p:nvPr>
            <p:extLst>
              <p:ext uri="{D42A27DB-BD31-4B8C-83A1-F6EECF244321}">
                <p14:modId xmlns:p14="http://schemas.microsoft.com/office/powerpoint/2010/main" val="67625661"/>
              </p:ext>
            </p:extLst>
          </p:nvPr>
        </p:nvGraphicFramePr>
        <p:xfrm>
          <a:off x="1347018" y="1556638"/>
          <a:ext cx="9920749" cy="40969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885151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a:extLst>
              <a:ext uri="{FF2B5EF4-FFF2-40B4-BE49-F238E27FC236}">
                <a16:creationId xmlns:a16="http://schemas.microsoft.com/office/drawing/2014/main" id="{403E602D-184F-F4B7-7D3E-F580FA5C689B}"/>
              </a:ext>
            </a:extLst>
          </p:cNvPr>
          <p:cNvSpPr txBox="1"/>
          <p:nvPr/>
        </p:nvSpPr>
        <p:spPr>
          <a:xfrm>
            <a:off x="3782788" y="512275"/>
            <a:ext cx="5025585" cy="876458"/>
          </a:xfrm>
          <a:prstGeom prst="rect">
            <a:avLst/>
          </a:prstGeom>
          <a:noFill/>
        </p:spPr>
        <p:txBody>
          <a:bodyPr wrap="square" rtlCol="0">
            <a:spAutoFit/>
          </a:bodyPr>
          <a:lstStyle/>
          <a:p>
            <a:pPr algn="ctr" rtl="1">
              <a:lnSpc>
                <a:spcPct val="150000"/>
              </a:lnSpc>
            </a:pPr>
            <a:r>
              <a:rPr lang="ar-EG" b="1" dirty="0">
                <a:solidFill>
                  <a:srgbClr val="00AEEF"/>
                </a:solidFill>
                <a:latin typeface="Alexandria" pitchFamily="2" charset="-78"/>
                <a:cs typeface="Alexandria" pitchFamily="2" charset="-78"/>
              </a:rPr>
              <a:t>2- أفعال متعلقة بالحاسوب تهدف إلى كسب شخصي أو مالي أو إضرار </a:t>
            </a:r>
            <a:endParaRPr lang="en-US" dirty="0">
              <a:solidFill>
                <a:srgbClr val="00AEEF"/>
              </a:solidFill>
              <a:latin typeface="Alexandria" pitchFamily="2" charset="-78"/>
              <a:cs typeface="Alexandria" pitchFamily="2" charset="-78"/>
            </a:endParaRPr>
          </a:p>
        </p:txBody>
      </p:sp>
      <p:graphicFrame>
        <p:nvGraphicFramePr>
          <p:cNvPr id="7" name="Diagram 6">
            <a:extLst>
              <a:ext uri="{FF2B5EF4-FFF2-40B4-BE49-F238E27FC236}">
                <a16:creationId xmlns:a16="http://schemas.microsoft.com/office/drawing/2014/main" id="{B7E4F8C1-671B-FF75-9530-4D834894D53A}"/>
              </a:ext>
            </a:extLst>
          </p:cNvPr>
          <p:cNvGraphicFramePr/>
          <p:nvPr>
            <p:extLst>
              <p:ext uri="{D42A27DB-BD31-4B8C-83A1-F6EECF244321}">
                <p14:modId xmlns:p14="http://schemas.microsoft.com/office/powerpoint/2010/main" val="3414112351"/>
              </p:ext>
            </p:extLst>
          </p:nvPr>
        </p:nvGraphicFramePr>
        <p:xfrm>
          <a:off x="540576" y="1663016"/>
          <a:ext cx="10946561" cy="347084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1106280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82827"/>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403E602D-184F-F4B7-7D3E-F580FA5C689B}"/>
              </a:ext>
            </a:extLst>
          </p:cNvPr>
          <p:cNvSpPr txBox="1"/>
          <p:nvPr/>
        </p:nvSpPr>
        <p:spPr>
          <a:xfrm>
            <a:off x="3829258" y="636738"/>
            <a:ext cx="4568137" cy="501932"/>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pitchFamily="2" charset="-78"/>
                <a:cs typeface="Alexandria" pitchFamily="2" charset="-78"/>
              </a:rPr>
              <a:t>3- أفعال متعلقة بمحتوى الحاسوب</a:t>
            </a:r>
            <a:endParaRPr lang="en-US" sz="2000" dirty="0">
              <a:solidFill>
                <a:srgbClr val="00AEEF"/>
              </a:solidFill>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40AE3071-F245-EC93-D4B6-9055334E0DDC}"/>
              </a:ext>
            </a:extLst>
          </p:cNvPr>
          <p:cNvGraphicFramePr/>
          <p:nvPr>
            <p:extLst>
              <p:ext uri="{D42A27DB-BD31-4B8C-83A1-F6EECF244321}">
                <p14:modId xmlns:p14="http://schemas.microsoft.com/office/powerpoint/2010/main" val="1598313324"/>
              </p:ext>
            </p:extLst>
          </p:nvPr>
        </p:nvGraphicFramePr>
        <p:xfrm>
          <a:off x="1211855" y="2011586"/>
          <a:ext cx="9802945" cy="221445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516590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الجريمة السيبرانية هي امتداد طبيعي لنمو أجهزة الكمبيوتر، وقد نمت الجريمة السيبرانية بشكل هائل على مدى العقدين الماضيين، وتطورت الجريمة من قضية ثانوية إلى ظاهرة عالمية، مما يؤثر على أعداد غير مسبوقة من الأفراد وتسبب الملايين من حالات الإيذاء في كل عام، ومن آثار هذه الجرائم السيبرانية تتراوح الخسارة المالية بالمليارات وخسارة الكثير من الوقت في سرقة الهوية والاحتيال، وتتسبب في الاضطراب العاطفي المرتبط بالقلق، والاكتئاب ، أو حتى الأفكار الانتحارية .</a:t>
            </a:r>
          </a:p>
          <a:p>
            <a:pPr algn="justLow" rtl="1">
              <a:lnSpc>
                <a:spcPct val="150000"/>
              </a:lnSpc>
            </a:pPr>
            <a:r>
              <a:rPr lang="ar-EG" sz="1600" dirty="0">
                <a:solidFill>
                  <a:schemeClr val="tx1"/>
                </a:solidFill>
                <a:latin typeface="Alexandria" pitchFamily="2" charset="-78"/>
                <a:cs typeface="Alexandria" pitchFamily="2" charset="-78"/>
              </a:rPr>
              <a:t>وتمتاز الجريمة السيبرانية بطائفة من الخصائص التى جعلتها متفردة فهي صورتها عن باقي الجرائم الأخرى، بالنظر إلى مجموعة المعطيات الخاصعة بها بالدرجة الأولى، سواء معن ناحية أداء ارتكابها أو مرتكبيها، أو حتى كيفية إثباتها ومعاينتها. وتتمثل تلك المعطيات فيما يلي:</a:t>
            </a:r>
          </a:p>
          <a:p>
            <a:pPr algn="justLow" rtl="1">
              <a:lnSpc>
                <a:spcPct val="150000"/>
              </a:lnSpc>
            </a:pPr>
            <a:r>
              <a:rPr lang="ar-EG" sz="1600" dirty="0">
                <a:solidFill>
                  <a:schemeClr val="tx1"/>
                </a:solidFill>
                <a:latin typeface="Alexandria" pitchFamily="2" charset="-78"/>
                <a:cs typeface="Alexandria" pitchFamily="2" charset="-78"/>
              </a:rPr>
              <a:t>1 - إن طبيعة الجرائم السيبرانية وتمييزها عن الجرائم التقليدية يرجع إلى البيئة التى ترتكب فيها الجريمة وهي الأداة أو الوسيلة التى استخدمها الجاني في ارتكاب فعله غير  المشروع، وتتطلب توفر معرفة أو حد أدنى من الثقافة التقنية لدى الجاني، وهي لا تخرج عن كونها سلوك إجرامي جرمه القانون، وتتجه إرادة الجاني إليه، رغم وجود نص قانوني يجرم السلوك.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403E602D-184F-F4B7-7D3E-F580FA5C689B}"/>
              </a:ext>
            </a:extLst>
          </p:cNvPr>
          <p:cNvSpPr txBox="1"/>
          <p:nvPr/>
        </p:nvSpPr>
        <p:spPr>
          <a:xfrm>
            <a:off x="3784984" y="801926"/>
            <a:ext cx="4359207" cy="707886"/>
          </a:xfrm>
          <a:prstGeom prst="rect">
            <a:avLst/>
          </a:prstGeom>
          <a:noFill/>
        </p:spPr>
        <p:txBody>
          <a:bodyPr wrap="square" rtlCol="0">
            <a:spAutoFit/>
          </a:bodyPr>
          <a:lstStyle/>
          <a:p>
            <a:pPr algn="r"/>
            <a:r>
              <a:rPr lang="ar-EG" sz="2000" b="1" dirty="0">
                <a:solidFill>
                  <a:srgbClr val="00AEEF"/>
                </a:solidFill>
                <a:latin typeface="Alexandria" pitchFamily="2" charset="-78"/>
                <a:cs typeface="Alexandria" pitchFamily="2" charset="-78"/>
              </a:rPr>
              <a:t>خصائص الجريمة السيبرانية</a:t>
            </a:r>
            <a:endParaRPr lang="en-US" sz="2000" b="1" dirty="0">
              <a:solidFill>
                <a:srgbClr val="00AEEF"/>
              </a:solidFill>
              <a:latin typeface="Alexandria" pitchFamily="2" charset="-78"/>
              <a:cs typeface="Alexandria" pitchFamily="2" charset="-78"/>
            </a:endParaRPr>
          </a:p>
          <a:p>
            <a:pPr algn="ctr"/>
            <a:r>
              <a:rPr lang="ar-EG" sz="2000" b="1" dirty="0">
                <a:solidFill>
                  <a:srgbClr val="2D3956"/>
                </a:solidFill>
                <a:latin typeface="Alexandria" pitchFamily="2" charset="-78"/>
                <a:cs typeface="Alexandria" pitchFamily="2" charset="-78"/>
              </a:rPr>
              <a:t> </a:t>
            </a:r>
            <a:endParaRPr lang="en-US" sz="20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1692356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b="1" dirty="0">
                <a:solidFill>
                  <a:schemeClr val="tx1"/>
                </a:solidFill>
                <a:latin typeface="Alexandria" pitchFamily="2" charset="-78"/>
                <a:cs typeface="Alexandria" pitchFamily="2" charset="-78"/>
              </a:rPr>
              <a:t>2-</a:t>
            </a:r>
            <a:r>
              <a:rPr lang="ar-EG" sz="1600" dirty="0">
                <a:solidFill>
                  <a:schemeClr val="tx1"/>
                </a:solidFill>
                <a:latin typeface="Alexandria" pitchFamily="2" charset="-78"/>
                <a:cs typeface="Alexandria" pitchFamily="2" charset="-78"/>
              </a:rPr>
              <a:t> الجريمة الإلكترونية ذات بعد دولي، عابرة للحدود، فهي تتجاوز الحدود الجغرافية بسبب تنفيذها عبر الشبكة المعلوماتية، وهوما يثير في كثير من الأحيان تحديات قانونية فنية، بل سياسية بشأن مواجهتها، لاسيما فيما يتعلق بإجراءات الملاحقة الجنائية.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3-  صعوبة الكشف عن مرتكب الجريمة السيبرانية إلا بأساليب أمنية وتقنية عالية.</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34307E3F-1AA0-0B31-EB27-153653FFA2A5}"/>
              </a:ext>
            </a:extLst>
          </p:cNvPr>
          <p:cNvSpPr txBox="1"/>
          <p:nvPr/>
        </p:nvSpPr>
        <p:spPr>
          <a:xfrm>
            <a:off x="3784984" y="801926"/>
            <a:ext cx="4359207" cy="707886"/>
          </a:xfrm>
          <a:prstGeom prst="rect">
            <a:avLst/>
          </a:prstGeom>
          <a:noFill/>
        </p:spPr>
        <p:txBody>
          <a:bodyPr wrap="square" rtlCol="0">
            <a:spAutoFit/>
          </a:bodyPr>
          <a:lstStyle/>
          <a:p>
            <a:pPr algn="r"/>
            <a:r>
              <a:rPr lang="ar-EG" sz="2000" b="1" dirty="0">
                <a:solidFill>
                  <a:srgbClr val="00AEEF"/>
                </a:solidFill>
                <a:latin typeface="Alexandria" pitchFamily="2" charset="-78"/>
                <a:cs typeface="Alexandria" pitchFamily="2" charset="-78"/>
              </a:rPr>
              <a:t>خصائص الجريمة السيبرانية</a:t>
            </a:r>
            <a:endParaRPr lang="en-US" sz="2000" b="1" dirty="0">
              <a:solidFill>
                <a:srgbClr val="00AEEF"/>
              </a:solidFill>
              <a:latin typeface="Alexandria" pitchFamily="2" charset="-78"/>
              <a:cs typeface="Alexandria" pitchFamily="2" charset="-78"/>
            </a:endParaRPr>
          </a:p>
          <a:p>
            <a:pPr algn="ctr"/>
            <a:r>
              <a:rPr lang="ar-EG" sz="2000" b="1" dirty="0">
                <a:solidFill>
                  <a:srgbClr val="2D3956"/>
                </a:solidFill>
                <a:latin typeface="Alexandria" pitchFamily="2" charset="-78"/>
                <a:cs typeface="Alexandria" pitchFamily="2" charset="-78"/>
              </a:rPr>
              <a:t> </a:t>
            </a:r>
            <a:endParaRPr lang="en-US" sz="20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37525575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BC36A71E-BBA4-3024-FED6-5501F05DF186}"/>
              </a:ext>
            </a:extLst>
          </p:cNvPr>
          <p:cNvSpPr txBox="1"/>
          <p:nvPr/>
        </p:nvSpPr>
        <p:spPr>
          <a:xfrm>
            <a:off x="3684534" y="428175"/>
            <a:ext cx="4822930" cy="1231106"/>
          </a:xfrm>
          <a:prstGeom prst="rect">
            <a:avLst/>
          </a:prstGeom>
          <a:noFill/>
        </p:spPr>
        <p:txBody>
          <a:bodyPr wrap="square" rtlCol="0">
            <a:spAutoFit/>
          </a:bodyPr>
          <a:lstStyle/>
          <a:p>
            <a:pPr lvl="0" algn="ctr" rtl="1">
              <a:lnSpc>
                <a:spcPct val="150000"/>
              </a:lnSpc>
            </a:pPr>
            <a:r>
              <a:rPr lang="ar-EG" b="1" dirty="0">
                <a:solidFill>
                  <a:srgbClr val="00AEEF"/>
                </a:solidFill>
                <a:latin typeface="Alexandria" pitchFamily="2" charset="-78"/>
                <a:cs typeface="Alexandria" pitchFamily="2" charset="-78"/>
              </a:rPr>
              <a:t>خامساً :الأمن السيبراني </a:t>
            </a:r>
          </a:p>
          <a:p>
            <a:pPr lvl="0" algn="ctr" rtl="1">
              <a:lnSpc>
                <a:spcPct val="150000"/>
              </a:lnSpc>
            </a:pPr>
            <a:r>
              <a:rPr lang="ar-EG" b="1" dirty="0">
                <a:solidFill>
                  <a:srgbClr val="00AEEF"/>
                </a:solidFill>
                <a:latin typeface="Alexandria" pitchFamily="2" charset="-78"/>
                <a:cs typeface="Alexandria" pitchFamily="2" charset="-78"/>
              </a:rPr>
              <a:t>و مواجهة الجريمة السيبرانية </a:t>
            </a:r>
            <a:endParaRPr lang="en-US" dirty="0">
              <a:solidFill>
                <a:srgbClr val="00AEEF"/>
              </a:solidFill>
              <a:latin typeface="Alexandria" pitchFamily="2" charset="-78"/>
              <a:cs typeface="Alexandria" pitchFamily="2" charset="-78"/>
            </a:endParaRPr>
          </a:p>
          <a:p>
            <a:pPr algn="ctr"/>
            <a:r>
              <a:rPr lang="ar-EG" sz="2000" b="1" dirty="0">
                <a:solidFill>
                  <a:srgbClr val="2D3956"/>
                </a:solidFill>
                <a:latin typeface="Alexandria" pitchFamily="2" charset="-78"/>
                <a:cs typeface="Alexandria" pitchFamily="2" charset="-78"/>
              </a:rPr>
              <a:t> </a:t>
            </a:r>
            <a:endParaRPr lang="en-US" sz="2000" b="1" dirty="0">
              <a:solidFill>
                <a:srgbClr val="2D3956"/>
              </a:solidFill>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DA860648-2A58-011C-1FB8-23051B7E664D}"/>
              </a:ext>
            </a:extLst>
          </p:cNvPr>
          <p:cNvGraphicFramePr/>
          <p:nvPr>
            <p:extLst>
              <p:ext uri="{D42A27DB-BD31-4B8C-83A1-F6EECF244321}">
                <p14:modId xmlns:p14="http://schemas.microsoft.com/office/powerpoint/2010/main" val="721890501"/>
              </p:ext>
            </p:extLst>
          </p:nvPr>
        </p:nvGraphicFramePr>
        <p:xfrm>
          <a:off x="2035277" y="1793650"/>
          <a:ext cx="8426246" cy="41115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092151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1061884" y="1562095"/>
            <a:ext cx="10461522" cy="4981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1- سهولة محو الدليل أو تدميره .</a:t>
            </a:r>
          </a:p>
          <a:p>
            <a:pPr algn="justLow" rtl="1">
              <a:lnSpc>
                <a:spcPct val="150000"/>
              </a:lnSpc>
            </a:pPr>
            <a:r>
              <a:rPr lang="ar-EG" sz="1600" dirty="0">
                <a:solidFill>
                  <a:schemeClr val="tx1"/>
                </a:solidFill>
                <a:latin typeface="Alexandria" pitchFamily="2" charset="-78"/>
                <a:cs typeface="Alexandria" pitchFamily="2" charset="-78"/>
              </a:rPr>
              <a:t>2- انتشار كوفيد 19</a:t>
            </a:r>
          </a:p>
          <a:p>
            <a:pPr algn="justLow" rtl="1">
              <a:lnSpc>
                <a:spcPct val="150000"/>
              </a:lnSpc>
            </a:pPr>
            <a:r>
              <a:rPr lang="ar-EG" sz="1600" dirty="0">
                <a:solidFill>
                  <a:schemeClr val="tx1"/>
                </a:solidFill>
                <a:latin typeface="Alexandria" pitchFamily="2" charset="-78"/>
                <a:cs typeface="Alexandria" pitchFamily="2" charset="-78"/>
              </a:rPr>
              <a:t>3- الأخطاء البشرية للموظفين بالشركات </a:t>
            </a:r>
          </a:p>
          <a:p>
            <a:pPr algn="justLow" rtl="1">
              <a:lnSpc>
                <a:spcPct val="150000"/>
              </a:lnSpc>
            </a:pPr>
            <a:r>
              <a:rPr lang="ar-EG" sz="1600" dirty="0">
                <a:solidFill>
                  <a:schemeClr val="tx1"/>
                </a:solidFill>
                <a:latin typeface="Alexandria" pitchFamily="2" charset="-78"/>
                <a:cs typeface="Alexandria" pitchFamily="2" charset="-78"/>
              </a:rPr>
              <a:t>4- التطبيقات الضارة </a:t>
            </a:r>
          </a:p>
          <a:p>
            <a:pPr algn="justLow" rtl="1">
              <a:lnSpc>
                <a:spcPct val="150000"/>
              </a:lnSpc>
            </a:pPr>
            <a:r>
              <a:rPr lang="ar-EG" sz="1600" dirty="0">
                <a:solidFill>
                  <a:schemeClr val="tx1"/>
                </a:solidFill>
                <a:latin typeface="Alexandria" pitchFamily="2" charset="-78"/>
                <a:cs typeface="Alexandria" pitchFamily="2" charset="-78"/>
              </a:rPr>
              <a:t>5- كثرة برامج التجسس و الثغرات الأمنية </a:t>
            </a:r>
          </a:p>
          <a:p>
            <a:pPr algn="justLow" rtl="1">
              <a:lnSpc>
                <a:spcPct val="150000"/>
              </a:lnSpc>
            </a:pPr>
            <a:r>
              <a:rPr lang="ar-EG" sz="1600" dirty="0">
                <a:solidFill>
                  <a:schemeClr val="tx1"/>
                </a:solidFill>
                <a:latin typeface="Alexandria" pitchFamily="2" charset="-78"/>
                <a:cs typeface="Alexandria" pitchFamily="2" charset="-78"/>
              </a:rPr>
              <a:t>6- استخدام المخترقين شبكات </a:t>
            </a:r>
            <a:r>
              <a:rPr lang="en-US" sz="1600" dirty="0">
                <a:solidFill>
                  <a:schemeClr val="tx1"/>
                </a:solidFill>
                <a:latin typeface="Alexandria" pitchFamily="2" charset="-78"/>
                <a:cs typeface="Alexandria" pitchFamily="2" charset="-78"/>
              </a:rPr>
              <a:t>WIFI </a:t>
            </a:r>
          </a:p>
          <a:p>
            <a:pPr algn="justLow" rtl="1">
              <a:lnSpc>
                <a:spcPct val="150000"/>
              </a:lnSpc>
            </a:pPr>
            <a:r>
              <a:rPr lang="ar-EG" sz="1600" dirty="0">
                <a:solidFill>
                  <a:schemeClr val="tx1"/>
                </a:solidFill>
                <a:latin typeface="Alexandria" pitchFamily="2" charset="-78"/>
                <a:cs typeface="Alexandria" pitchFamily="2" charset="-78"/>
              </a:rPr>
              <a:t>7- البريد الالكتروني العشوائي </a:t>
            </a:r>
          </a:p>
          <a:p>
            <a:pPr algn="justLow" rtl="1">
              <a:lnSpc>
                <a:spcPct val="150000"/>
              </a:lnSpc>
            </a:pPr>
            <a:r>
              <a:rPr lang="ar-EG" sz="1600" dirty="0">
                <a:solidFill>
                  <a:schemeClr val="tx1"/>
                </a:solidFill>
                <a:latin typeface="Alexandria" pitchFamily="2" charset="-78"/>
                <a:cs typeface="Alexandria" pitchFamily="2" charset="-78"/>
              </a:rPr>
              <a:t>8- التهديد و الابتزاز </a:t>
            </a:r>
          </a:p>
          <a:p>
            <a:pPr algn="justLow" rtl="1">
              <a:lnSpc>
                <a:spcPct val="150000"/>
              </a:lnSpc>
            </a:pPr>
            <a:r>
              <a:rPr lang="ar-EG" sz="1600" dirty="0">
                <a:solidFill>
                  <a:schemeClr val="tx1"/>
                </a:solidFill>
                <a:latin typeface="Alexandria" pitchFamily="2" charset="-78"/>
                <a:cs typeface="Alexandria" pitchFamily="2" charset="-78"/>
              </a:rPr>
              <a:t>9-الإيهام بالجوائز </a:t>
            </a:r>
          </a:p>
          <a:p>
            <a:pPr algn="justLow" rtl="1">
              <a:lnSpc>
                <a:spcPct val="150000"/>
              </a:lnSpc>
            </a:pPr>
            <a:r>
              <a:rPr lang="ar-EG" sz="1600" dirty="0">
                <a:solidFill>
                  <a:schemeClr val="tx1"/>
                </a:solidFill>
                <a:latin typeface="Alexandria" pitchFamily="2" charset="-78"/>
                <a:cs typeface="Alexandria" pitchFamily="2" charset="-78"/>
              </a:rPr>
              <a:t>10-جرائم الملكية الفكرية </a:t>
            </a:r>
            <a:endParaRPr lang="en-US" sz="14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BDF92546-9A99-E207-B2E8-DDB83368EC56}"/>
              </a:ext>
            </a:extLst>
          </p:cNvPr>
          <p:cNvSpPr txBox="1"/>
          <p:nvPr/>
        </p:nvSpPr>
        <p:spPr>
          <a:xfrm>
            <a:off x="3602365" y="560439"/>
            <a:ext cx="5118847" cy="1231106"/>
          </a:xfrm>
          <a:prstGeom prst="rect">
            <a:avLst/>
          </a:prstGeom>
          <a:noFill/>
        </p:spPr>
        <p:txBody>
          <a:bodyPr wrap="square" rtlCol="0">
            <a:spAutoFit/>
          </a:bodyPr>
          <a:lstStyle/>
          <a:p>
            <a:pPr lvl="0" algn="ctr" rtl="1">
              <a:lnSpc>
                <a:spcPct val="150000"/>
              </a:lnSpc>
            </a:pPr>
            <a:r>
              <a:rPr lang="ar-EG" b="1" dirty="0">
                <a:solidFill>
                  <a:srgbClr val="00AEEF"/>
                </a:solidFill>
                <a:latin typeface="Alexandria" pitchFamily="2" charset="-78"/>
                <a:cs typeface="Alexandria" pitchFamily="2" charset="-78"/>
              </a:rPr>
              <a:t>التحديات السيبرانية التي تشكل عائق </a:t>
            </a:r>
          </a:p>
          <a:p>
            <a:pPr lvl="0" algn="ctr" rtl="1">
              <a:lnSpc>
                <a:spcPct val="150000"/>
              </a:lnSpc>
            </a:pPr>
            <a:r>
              <a:rPr lang="ar-EG" b="1" dirty="0">
                <a:solidFill>
                  <a:srgbClr val="00AEEF"/>
                </a:solidFill>
                <a:latin typeface="Alexandria" pitchFamily="2" charset="-78"/>
                <a:cs typeface="Alexandria" pitchFamily="2" charset="-78"/>
              </a:rPr>
              <a:t>أمام الأمن السيبراني </a:t>
            </a:r>
            <a:endParaRPr lang="en-US" dirty="0">
              <a:solidFill>
                <a:srgbClr val="00AEEF"/>
              </a:solidFill>
              <a:latin typeface="Alexandria" pitchFamily="2" charset="-78"/>
              <a:cs typeface="Alexandria" pitchFamily="2" charset="-78"/>
            </a:endParaRPr>
          </a:p>
          <a:p>
            <a:pPr algn="ctr"/>
            <a:r>
              <a:rPr lang="ar-EG" sz="2000" b="1" dirty="0">
                <a:solidFill>
                  <a:srgbClr val="2D3956"/>
                </a:solidFill>
                <a:latin typeface="Alexandria" pitchFamily="2" charset="-78"/>
                <a:cs typeface="Alexandria" pitchFamily="2" charset="-78"/>
              </a:rPr>
              <a:t> </a:t>
            </a:r>
            <a:endParaRPr lang="en-US" sz="20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2561215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chemeClr val="tx1"/>
                </a:solidFill>
                <a:latin typeface="Alexandria" pitchFamily="2" charset="-78"/>
                <a:cs typeface="Alexandria" pitchFamily="2" charset="-78"/>
              </a:rPr>
              <a:t>الهدف الاستراتيجي </a:t>
            </a:r>
            <a:r>
              <a:rPr lang="ar-EG" sz="1600" dirty="0">
                <a:solidFill>
                  <a:schemeClr val="tx1"/>
                </a:solidFill>
                <a:latin typeface="Alexandria" pitchFamily="2" charset="-78"/>
                <a:cs typeface="Alexandria" pitchFamily="2" charset="-78"/>
              </a:rPr>
              <a:t>للأمن السيبراني هو حماية الفضاء السيبراني ؛ يهدف الأمن السيبراني بشكل عام إلى مواجهة الجرائم السيبرانية ومخاطرها، ويهدف إلى تعزيز الثقة في البنى التحتية للاتصالات والمعلومات وتطبيقاتها وخدماتها في جميع المجالات والقطاعات، والعمل على تأمينها من خطر الاختراق، وذلك تحقيقًا لبيئة رقمية تتصف بالأمان. </a:t>
            </a:r>
          </a:p>
          <a:p>
            <a:pPr algn="justLow" rtl="1">
              <a:lnSpc>
                <a:spcPct val="150000"/>
              </a:lnSpc>
            </a:pPr>
            <a:r>
              <a:rPr lang="ar-EG" sz="1600" dirty="0">
                <a:solidFill>
                  <a:schemeClr val="tx1"/>
                </a:solidFill>
                <a:latin typeface="Alexandria" pitchFamily="2" charset="-78"/>
                <a:cs typeface="Alexandria" pitchFamily="2" charset="-78"/>
              </a:rPr>
              <a:t>يعد إنشاء قدرة وطنية لإدارة الحوادث مهمة طويلة الأجل تبدأ بإنشاء مجموعة فرق وطنية للاستجابة لحوادث الأنظمة الإلكترونية منها تحديد أو إنشاء قدرات وطنية لفرقة </a:t>
            </a:r>
            <a:r>
              <a:rPr lang="en-US" sz="1600" dirty="0">
                <a:solidFill>
                  <a:schemeClr val="tx1"/>
                </a:solidFill>
                <a:latin typeface="Alexandria" pitchFamily="2" charset="-78"/>
                <a:cs typeface="Alexandria" pitchFamily="2" charset="-78"/>
              </a:rPr>
              <a:t>Cyber Incident Response Team</a:t>
            </a:r>
            <a:r>
              <a:rPr lang="ar-EG" sz="1600" dirty="0">
                <a:solidFill>
                  <a:schemeClr val="tx1"/>
                </a:solidFill>
                <a:latin typeface="Alexandria" pitchFamily="2" charset="-78"/>
                <a:cs typeface="Alexandria" pitchFamily="2" charset="-78"/>
              </a:rPr>
              <a:t> ووضع آليات داخل الحكومة الوطنية للتنسيق بين القطاعين المدني والحكومي. </a:t>
            </a:r>
          </a:p>
          <a:p>
            <a:pPr algn="justLow" rtl="1">
              <a:lnSpc>
                <a:spcPct val="150000"/>
              </a:lnSpc>
            </a:pPr>
            <a:r>
              <a:rPr lang="ar-EG" sz="1600" dirty="0">
                <a:solidFill>
                  <a:schemeClr val="tx1"/>
                </a:solidFill>
                <a:latin typeface="Alexandria" pitchFamily="2" charset="-78"/>
                <a:cs typeface="Alexandria" pitchFamily="2" charset="-78"/>
              </a:rPr>
              <a:t>ولم تنشئ أغلب الدول العربية هيئة وطنية للأمن السيبراني باستثناء بعض الدول مثل المملكة العربية السعودية ،        و في بعض الدول العربية الأخرى، تتخذ شكل مجالس، وفي أحيان أخرى شكل هيئات إدارية تابعة لرئاسة الجمهورية أو للوزارة المكلفة بالأمن أو بالدفاع الوطني أو بالعدل، مثلما هو الشأن في مصر متمثل في المجلس الأعلى للأمن السيبراني التابع لمجلس الوزراء ، أما في الكويت فتباشر الهيئة العامة للاتصالات وتقنية المعلومات الاختصاص المتعلق بمهام ومسئوليات الأمن السيبراني وغيرها في مجال حماية البيانات الشخصية. </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2CAA49F3-9F8D-287D-9C0D-33076669D752}"/>
              </a:ext>
            </a:extLst>
          </p:cNvPr>
          <p:cNvSpPr txBox="1"/>
          <p:nvPr/>
        </p:nvSpPr>
        <p:spPr>
          <a:xfrm>
            <a:off x="3784984" y="801926"/>
            <a:ext cx="4359207" cy="677108"/>
          </a:xfrm>
          <a:prstGeom prst="rect">
            <a:avLst/>
          </a:prstGeom>
          <a:noFill/>
        </p:spPr>
        <p:txBody>
          <a:bodyPr wrap="square" rtlCol="0">
            <a:spAutoFit/>
          </a:bodyPr>
          <a:lstStyle/>
          <a:p>
            <a:pPr algn="ctr"/>
            <a:r>
              <a:rPr lang="ar-EG" b="1" dirty="0">
                <a:solidFill>
                  <a:srgbClr val="00AEEF"/>
                </a:solidFill>
                <a:latin typeface="Alexandria" pitchFamily="2" charset="-78"/>
                <a:cs typeface="Alexandria" pitchFamily="2" charset="-78"/>
              </a:rPr>
              <a:t>خطوات تحديد أهداف الأمن السيبراني </a:t>
            </a:r>
            <a:endParaRPr lang="en-US" b="1" dirty="0">
              <a:solidFill>
                <a:srgbClr val="00AEEF"/>
              </a:solidFill>
              <a:latin typeface="Alexandria" pitchFamily="2" charset="-78"/>
              <a:cs typeface="Alexandria" pitchFamily="2" charset="-78"/>
            </a:endParaRPr>
          </a:p>
          <a:p>
            <a:pPr algn="ctr"/>
            <a:r>
              <a:rPr lang="ar-EG" sz="2000" b="1" dirty="0">
                <a:solidFill>
                  <a:srgbClr val="2D3956"/>
                </a:solidFill>
                <a:latin typeface="Alexandria" pitchFamily="2" charset="-78"/>
                <a:cs typeface="Alexandria" pitchFamily="2" charset="-78"/>
              </a:rPr>
              <a:t> </a:t>
            </a:r>
            <a:endParaRPr lang="en-US" sz="20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7127577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يقع على عاتق الحكومة إنشاء أو تحديد منظمة وطنية تعمل كجهة اتصال وذلك لضمان حماية الفضاء السيبراني والعمل على حماية البنية التحتية الحيوية للبيانات والمعلومات، تتضمن مهام هذه المنظمة المراقبة والإنذار والاستجابة وجهود التعايش وتيسير التعاون بين الكيانات الحكومية والقطاع الخاصه بالإضافة إلى الدوائر الأكاديمية والمجتمع الدولي</a:t>
            </a:r>
            <a:r>
              <a:rPr lang="ar-EG" sz="1600" b="1" dirty="0">
                <a:solidFill>
                  <a:schemeClr val="tx1"/>
                </a:solidFill>
                <a:latin typeface="Alexandria" pitchFamily="2" charset="-78"/>
                <a:ea typeface="Calibri" panose="020F0502020204030204" pitchFamily="34" charset="0"/>
                <a:cs typeface="Alexandria" pitchFamily="2" charset="-78"/>
              </a:rPr>
              <a:t>  .</a:t>
            </a: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وركزت العديد من الدراسات على المسئولية الجنائية عن إساءة استخدام وسائل التواصل الاجتماعي وتحديد جرائم الاعتداء على الحياة الخاصة، والسب والقذف، والمسام بالقيم الدينية، و الاعتماد على تحليل قوانين مكافحة جرائم تقنية المعلومات . أظهرت النتائج أن المشرع حرص في كل من عمان والكويت وقطر والإمارات العر ية المتحدة على تجريم الآراء التى تؤدى إلى الفتنة بين أفراد المجتمع، أو التى تمس القيم الدينية أو النظام العام في الدولة، كما جرم الاعتداء على الحياة الخاصة والسب والقذف باستخدام وسائل التواصل الاجتماعي، ويتم ذلك من خلال قانون مكافحة جرائم تقنية المعلومات في كل بلد. </a:t>
            </a:r>
            <a:endParaRPr lang="ar-EG" sz="1600" b="1" dirty="0">
              <a:solidFill>
                <a:schemeClr val="tx1"/>
              </a:solidFill>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998836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chemeClr val="tx1"/>
                </a:solidFill>
                <a:latin typeface="Alexandria" pitchFamily="2" charset="-78"/>
                <a:cs typeface="Alexandria" pitchFamily="2" charset="-78"/>
              </a:rPr>
              <a:t>تمهيد :</a:t>
            </a: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ليس بإمكان الحلول التقنية وحدها أن تعالج بشكل كاف جميع مشكلات الجريمة الالكترونية و التهديدات الأخرى التي تحيق بالفضاء الالكتروني ، فالأنظمة و التحقيقات و الإجراءات القانونية ضرورية أيضاً . و نظراً إلى قدرة المهاجمين في بلد ما على استهداف الأنظمة في بلد أخر ، فلابد من وضع آليات تتيح إمكانية التحقيق و المقاضاة دولياً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b="1" dirty="0">
                <a:solidFill>
                  <a:schemeClr val="tx1"/>
                </a:solidFill>
                <a:latin typeface="Alexandria" pitchFamily="2" charset="-78"/>
                <a:ea typeface="Calibri" panose="020F0502020204030204" pitchFamily="34" charset="0"/>
                <a:cs typeface="Alexandria" pitchFamily="2" charset="-78"/>
              </a:rPr>
              <a:t>تتمثل الخطوة الأولى في هذا الإطار بوضع استراتيجية متكاملة للأمن السيبراني و مكافحة الجرائم السيبرانية، وتتضمن هذه الاستراتيجية نواحي مختلفة، منها التشريعي والتنفيذي والتنظيمي والتثقيفي . </a:t>
            </a:r>
          </a:p>
          <a:p>
            <a:pPr algn="justLow" rtl="1">
              <a:lnSpc>
                <a:spcPct val="150000"/>
              </a:lnSpc>
            </a:pPr>
            <a:r>
              <a:rPr lang="ar-EG" sz="1600" dirty="0">
                <a:solidFill>
                  <a:schemeClr val="tx1"/>
                </a:solidFill>
                <a:latin typeface="Alexandria" pitchFamily="2" charset="-78"/>
                <a:cs typeface="Alexandria" pitchFamily="2" charset="-78"/>
              </a:rPr>
              <a:t>بناء على التجارب الدولية، يوصي بان تتضمن استراتيجية الأمان السيبراني ومكافحة الجريمة السيبرانية في كل دولة البنود التالية كحد أدني:</a:t>
            </a:r>
          </a:p>
          <a:p>
            <a:pPr algn="justLow" rtl="1">
              <a:lnSpc>
                <a:spcPct val="150000"/>
              </a:lnSpc>
            </a:pPr>
            <a:r>
              <a:rPr lang="ar-EG" sz="1600" dirty="0">
                <a:solidFill>
                  <a:schemeClr val="tx1"/>
                </a:solidFill>
                <a:latin typeface="Alexandria" pitchFamily="2" charset="-78"/>
                <a:cs typeface="Alexandria" pitchFamily="2" charset="-78"/>
              </a:rPr>
              <a:t>۱- وضع التشريعات السيبرانية الضرورية وتحديثها.</a:t>
            </a:r>
          </a:p>
          <a:p>
            <a:pPr algn="justLow" rtl="1">
              <a:lnSpc>
                <a:spcPct val="150000"/>
              </a:lnSpc>
            </a:pPr>
            <a:r>
              <a:rPr lang="ar-EG" sz="1600" dirty="0">
                <a:solidFill>
                  <a:schemeClr val="tx1"/>
                </a:solidFill>
                <a:latin typeface="Alexandria" pitchFamily="2" charset="-78"/>
                <a:cs typeface="Alexandria" pitchFamily="2" charset="-78"/>
              </a:rPr>
              <a:t>٢- وضع منهجية للاستجابة للحوادث السيبرانية، وبوجه خاص إنشاء مراكز للاستجابة السريعة لطوارئ الحاسوب، ووضع أسس التواصل والتعاون بين هذه المراكز في المنطقة العربية .</a:t>
            </a:r>
          </a:p>
          <a:p>
            <a:pPr algn="justLow" rtl="1">
              <a:lnSpc>
                <a:spcPct val="150000"/>
              </a:lnSpc>
            </a:pPr>
            <a:r>
              <a:rPr lang="ar-EG" sz="1600" dirty="0">
                <a:solidFill>
                  <a:schemeClr val="tx1"/>
                </a:solidFill>
                <a:latin typeface="Alexandria" pitchFamily="2" charset="-78"/>
                <a:cs typeface="Alexandria" pitchFamily="2" charset="-78"/>
              </a:rPr>
              <a:t>.۳- دعم صناعة البرمجيات والتجهيزات والحلول التقنية الخاصة بالحماية من المخاطرالسيبرانية.</a:t>
            </a:r>
            <a:r>
              <a:rPr lang="ar-EG" sz="1600" b="1" dirty="0">
                <a:solidFill>
                  <a:schemeClr val="tx1"/>
                </a:solidFill>
                <a:latin typeface="Alexandria" pitchFamily="2" charset="-78"/>
                <a:ea typeface="Calibri" panose="020F0502020204030204" pitchFamily="34" charset="0"/>
                <a:cs typeface="Alexandria" pitchFamily="2" charset="-78"/>
              </a:rPr>
              <a:t>  </a:t>
            </a:r>
            <a:endParaRPr lang="en-US"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68A8EEA0-8969-F4B1-D1D3-A7A2869ECEB9}"/>
              </a:ext>
            </a:extLst>
          </p:cNvPr>
          <p:cNvSpPr txBox="1"/>
          <p:nvPr/>
        </p:nvSpPr>
        <p:spPr>
          <a:xfrm>
            <a:off x="3742971" y="472885"/>
            <a:ext cx="5015992" cy="876458"/>
          </a:xfrm>
          <a:prstGeom prst="rect">
            <a:avLst/>
          </a:prstGeom>
          <a:noFill/>
        </p:spPr>
        <p:txBody>
          <a:bodyPr wrap="square" rtlCol="0">
            <a:spAutoFit/>
          </a:bodyPr>
          <a:lstStyle/>
          <a:p>
            <a:pPr algn="ctr">
              <a:lnSpc>
                <a:spcPct val="150000"/>
              </a:lnSpc>
            </a:pPr>
            <a:r>
              <a:rPr lang="ar-EG" b="1" dirty="0">
                <a:solidFill>
                  <a:srgbClr val="00AEEF"/>
                </a:solidFill>
                <a:latin typeface="Alexandria" pitchFamily="2" charset="-78"/>
                <a:cs typeface="Alexandria" pitchFamily="2" charset="-78"/>
              </a:rPr>
              <a:t>وضع استراتيجية وطنية للأمن السيبراني ومكافحة الجرائم السيبرانية </a:t>
            </a:r>
            <a:endParaRPr lang="en-US"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6261971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4- تعزيز الشراكة بين القطاع العام والخاص، وبخاصة فيما يتعلق بحملات التوعية،وتطوير الحلول التقنية، وحفظ معلومات حركة البيانات وبيانات التعريف عن المستخدمين، والتمويل.</a:t>
            </a:r>
          </a:p>
          <a:p>
            <a:pPr algn="justLow" rtl="1">
              <a:lnSpc>
                <a:spcPct val="150000"/>
              </a:lnSpc>
            </a:pPr>
            <a:r>
              <a:rPr lang="ar-EG" sz="1600" dirty="0">
                <a:solidFill>
                  <a:schemeClr val="tx1"/>
                </a:solidFill>
                <a:latin typeface="Alexandria" pitchFamily="2" charset="-78"/>
                <a:cs typeface="Alexandria" pitchFamily="2" charset="-78"/>
              </a:rPr>
              <a:t>5 - تشجيع اعتماد الهوية الإلكترونية للمستخدمين على الشبكة، وبوجه خاص عند الدخول إلى الأنظمة ذات الطبيعة الحساسة، كالأنظمة المالية. </a:t>
            </a:r>
          </a:p>
          <a:p>
            <a:pPr algn="justLow" rtl="1">
              <a:lnSpc>
                <a:spcPct val="150000"/>
              </a:lnSpc>
            </a:pPr>
            <a:r>
              <a:rPr lang="ar-EG" sz="1600" dirty="0">
                <a:solidFill>
                  <a:schemeClr val="tx1"/>
                </a:solidFill>
                <a:latin typeface="Alexandria" pitchFamily="2" charset="-78"/>
                <a:cs typeface="Alexandria" pitchFamily="2" charset="-78"/>
              </a:rPr>
              <a:t>6- تطوير نظام التبليغ السريع عن الجرائم السييرانية بحيث يعتمد على السرية ويضمن حقوق المرأة والطفل.</a:t>
            </a:r>
          </a:p>
          <a:p>
            <a:pPr algn="justLow" rtl="1">
              <a:lnSpc>
                <a:spcPct val="150000"/>
              </a:lnSpc>
            </a:pPr>
            <a:r>
              <a:rPr lang="ar-EG" sz="1600" dirty="0">
                <a:solidFill>
                  <a:schemeClr val="tx1"/>
                </a:solidFill>
                <a:latin typeface="Alexandria" pitchFamily="2" charset="-78"/>
                <a:cs typeface="Alexandria" pitchFamily="2" charset="-78"/>
              </a:rPr>
              <a:t>7- اعتماد المؤشرات التي تراعي النوع الاجتماعي وتسمح بتقصي مستوى الجريمة السيبرانية، وتحديثها دوريا. </a:t>
            </a:r>
          </a:p>
          <a:p>
            <a:pPr algn="justLow" rtl="1">
              <a:lnSpc>
                <a:spcPct val="150000"/>
              </a:lnSpc>
            </a:pPr>
            <a:r>
              <a:rPr lang="ar-EG" sz="1600" dirty="0">
                <a:solidFill>
                  <a:schemeClr val="tx1"/>
                </a:solidFill>
                <a:latin typeface="Alexandria" pitchFamily="2" charset="-78"/>
                <a:cs typeface="Alexandria" pitchFamily="2" charset="-78"/>
              </a:rPr>
              <a:t>8 - التوعية الحثيثة والمستمرة حول الأمان السيبراني والجرائم السيبرانية للمؤسسات والأفراد.</a:t>
            </a:r>
          </a:p>
          <a:p>
            <a:pPr algn="justLow" rtl="1">
              <a:lnSpc>
                <a:spcPct val="150000"/>
              </a:lnSpc>
            </a:pPr>
            <a:r>
              <a:rPr lang="ar-EG" sz="1600" dirty="0">
                <a:solidFill>
                  <a:schemeClr val="tx1"/>
                </a:solidFill>
                <a:latin typeface="Alexandria" pitchFamily="2" charset="-78"/>
                <a:cs typeface="Alexandria" pitchFamily="2" charset="-78"/>
              </a:rPr>
              <a:t>9- تعزيز التدريب والتأهيل في مجال الأمن السيبراني، بغية زيادة عدد المتخصصينفي هذا المجال.</a:t>
            </a:r>
          </a:p>
          <a:p>
            <a:pPr algn="justLow" rtl="1">
              <a:lnSpc>
                <a:spcPct val="150000"/>
              </a:lnSpc>
            </a:pPr>
            <a:r>
              <a:rPr lang="ar-EG" sz="1600" dirty="0">
                <a:solidFill>
                  <a:schemeClr val="tx1"/>
                </a:solidFill>
                <a:latin typeface="Alexandria" pitchFamily="2" charset="-78"/>
                <a:cs typeface="Alexandria" pitchFamily="2" charset="-78"/>
              </a:rPr>
              <a:t>10 – إقرار مبدأ التعاون في محاربة الجرائم السيبرانية ضمن إطار الامم المتحدة، بغية زيادة تبادل المعلومات بين الأجهزة الرسمية.</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04569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بداية، ينبغي على كل دولة العمل على تحديث تشريعاتها، وسن قوانين لتجريم</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الجرائم السيبرانية؛ فقوانين العقوبات التقليدية ليست صالحة على الدوام الحكم هذه الأفعال الجرمية الجديدة، على الأقل في حالة الأفعال التي تكون فيها المعلوماتية محلاً لاعتداء. وكذلك ينبغي العمل باستمرار على تحديث التشريعات لمواكبة التطور التقنيوالأساليب المبتكرة التي يعتمدها المجرمون وإعادة النظر في العقوبات وفي ظروف تشدیدها وفق ما يظهر من ممارسات إجرامية.</a:t>
            </a:r>
          </a:p>
          <a:p>
            <a:pPr algn="justLow" rtl="1">
              <a:lnSpc>
                <a:spcPct val="150000"/>
              </a:lnSpc>
            </a:pPr>
            <a:r>
              <a:rPr lang="ar-EG" sz="1600" b="1" dirty="0">
                <a:solidFill>
                  <a:srgbClr val="00AEEF"/>
                </a:solidFill>
                <a:latin typeface="Alexandria" pitchFamily="2" charset="-78"/>
                <a:cs typeface="Alexandria" pitchFamily="2" charset="-78"/>
              </a:rPr>
              <a:t>(أ)- اجراء مسح وطني شامل للتشريعات ذات الصلة:</a:t>
            </a:r>
          </a:p>
          <a:p>
            <a:pPr algn="justLow" rtl="1">
              <a:lnSpc>
                <a:spcPct val="150000"/>
              </a:lnSpc>
            </a:pPr>
            <a:r>
              <a:rPr lang="ar-EG" sz="1600" dirty="0">
                <a:solidFill>
                  <a:schemeClr val="tx1"/>
                </a:solidFill>
                <a:latin typeface="Alexandria" pitchFamily="2" charset="-78"/>
                <a:cs typeface="Alexandria" pitchFamily="2" charset="-78"/>
              </a:rPr>
              <a:t>بغية وضع سياسة تشريعية فعالة ومستندة إلى معطيات علمية ودقيقة، ينبغي للدولة القيام بدراسة شاملة وتفصيلية للقوانين الموجودة فيها قبل المسارعة إلى وضع قوانين جديدة </a:t>
            </a:r>
            <a:r>
              <a:rPr lang="en-US" sz="1600" dirty="0">
                <a:solidFill>
                  <a:schemeClr val="tx1"/>
                </a:solidFill>
                <a:latin typeface="Alexandria" pitchFamily="2" charset="-78"/>
                <a:cs typeface="Alexandria" pitchFamily="2" charset="-78"/>
              </a:rPr>
              <a:t>.</a:t>
            </a: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09986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7BD5-3AF2-ACD6-20E8-D72EEC8617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B96939-63A8-CE1F-EA9F-8EFF1431C3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487BDD7-641E-FBE3-716C-511E3EF192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7AC6B77-AAA7-B994-9189-9EF97104BA1F}"/>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(ب)- تحديث تشريعات الجرائم السيبرانية وايجاد حلول البعض إشكالياتها:</a:t>
            </a:r>
            <a:endParaRPr lang="en-US" sz="1600" b="1"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تحتاج التشريعات الوطنية إلى التحديث دوريا خاصة في مكافحة الإشكاليات</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القانونية الناتجة عن طبيعة الفضاء السيبراني، ومن تلك الإشكاليات، علم وضع تعريف</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واضح وموحد للجرائم السيبرانية عامة في دولة معينة، حيث يبدو غير ذي أولوية،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باعتبار أنه من الأهم وضع تعريفات محددة في التشريع الداخلي لكل جريمة سيبرانيةتبين أركانها وعناصرها، تطبيقا لمبدأ "لا جريمة ولا عقوبة دون نص قانوني". ومن</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المسلم به أن القواعد القانونية الإجرائية التقليدية في الدول العربية المتعلقة بتنظيم آليات</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التحقيق في الجرائم الجزائية عاجزة عن حكم قضايا جرائم المعلوماتية نظرا للطبيعة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الخاصة لها، فالمعلوماتية تمتاز بالطابع اللامادي والتقني المتخصص وبالقدرة على</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الزوال بسرعة وباختراق الحدود وبوجود هوية إلكترونية مختلفة عن الهوية الحقيقية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وبالقدرة على إحداث أضرار جسيمة عن بعد، فلا بد من تحديث هذه القواعد.</a:t>
            </a:r>
          </a:p>
        </p:txBody>
      </p:sp>
      <p:pic>
        <p:nvPicPr>
          <p:cNvPr id="5" name="Graphic 21">
            <a:extLst>
              <a:ext uri="{FF2B5EF4-FFF2-40B4-BE49-F238E27FC236}">
                <a16:creationId xmlns:a16="http://schemas.microsoft.com/office/drawing/2014/main" id="{C3498F85-E0A3-3E43-CFA4-A8D5116FA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DC27EFF-61F6-2900-75A5-6308294E05F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C05F6AC-B139-210F-39E3-637BB09B8279}"/>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0643860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105A9-8F9E-E35A-C48C-67DA1946DA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090DD0-3EDB-4444-8CBD-FAAA2C8EEF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ADF55B-96CE-BEA1-AA9E-F522C9A8AE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465F264-A2E9-F9E4-1079-C0F18A665271}"/>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(ت): تنسيق التشريعات بين الدول العربية والاسترشاد بإرشادات الإسكوا للتشريعات السيبرانية:</a:t>
            </a:r>
          </a:p>
          <a:p>
            <a:pPr algn="justLow" rtl="1">
              <a:lnSpc>
                <a:spcPct val="150000"/>
              </a:lnSpc>
            </a:pPr>
            <a:r>
              <a:rPr lang="ar-EG" sz="1600" dirty="0">
                <a:solidFill>
                  <a:schemeClr val="tx1"/>
                </a:solidFill>
                <a:latin typeface="Alexandria" pitchFamily="2" charset="-78"/>
                <a:cs typeface="Alexandria" pitchFamily="2" charset="-78"/>
              </a:rPr>
              <a:t>ينبغي توحيد المقاربة التشريعية بين الدول ، أو على الأقل تنسيقها. كما ينبغي وضع تعاريف موحدة أو متناسقة، للجرائم السيبرانية وكذلك ينبغي وضع سلم متناسق للعقوبات؛ إذ يمكن التفلت من الملاحقة إذا كانت دولة معينة تجرم فعلا معينا في حينلا تجرمه دولة أخرى. كما أن التعاون بين الأجهزة الرسمية فيما بين الدول لا يكفيلوحده، بل يعتبر إشراك القطاع الخاص ذا أهمية، خاصة الشركات التي توفر التجهيزات والبرامج المعلوماتية وكذلك شركات الاتصالاتإن معظم الدول ترفض التعاون إذاكان الفعل الجرمي المرتكب في دولة أخرى غير مجرم في قانونها الداخلي (التجريم المزدوج)، فالتعاون بين الدول يقتصر على الجرائم المجرمة في جميع هذه الدول. فطالماأن التقنيات المستخدمة في مجال تكنولوجيا المعلومات هي نفسها على مستوى العالم،فمن الأولى أن تكون تعاريف الانتهاكات المستندة إلى هذه التقنيات ذاتها".</a:t>
            </a:r>
            <a:endParaRPr lang="ar-EG" sz="1600" b="1" dirty="0">
              <a:solidFill>
                <a:schemeClr val="tx1"/>
              </a:solidFill>
              <a:latin typeface="Alexandria" pitchFamily="2" charset="-78"/>
              <a:cs typeface="Alexandria" pitchFamily="2" charset="-78"/>
            </a:endParaRPr>
          </a:p>
          <a:p>
            <a:pPr algn="justLow" rtl="1">
              <a:lnSpc>
                <a:spcPct val="150000"/>
              </a:lnSpc>
            </a:pPr>
            <a:r>
              <a:rPr lang="ar-EG" sz="1600" b="1" dirty="0">
                <a:solidFill>
                  <a:schemeClr val="tx1"/>
                </a:solidFill>
                <a:latin typeface="Alexandria" pitchFamily="2" charset="-78"/>
                <a:cs typeface="Alexandria" pitchFamily="2" charset="-78"/>
              </a:rPr>
              <a:t>كما يمكن للدول الأسترشاد في سن تشريعاتها المتعلقة بالجانب الموضوعي وبقسم من الجانب الإجرائي بإرشادات الإسكوا للتشريعات السيبرانية التي صدرت عام ٢٠١٢،وهي ملائمة للتطبيق في الدول ذات النظام القانوني المبني على القانون اللاتيني، وذلك باعتبار أن هذه الإرشادات مستوحاة من إرشادات الاتحاد الأوروبي والقوانين الفرنسية والأوروبية. </a:t>
            </a: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A6713C1-B217-5C71-01ED-175C48E4ED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B9A67E4-429F-9BEC-B26E-74BB4287E8C9}"/>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476498E9-A7F0-AFA8-9F3C-44238F3E437D}"/>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4804222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وقد تضمنت إرشادات الإسكوا للتشريعات السيبرانية لعام ٢٠١٢ القواعد الموضوعية المتعلقة بهذه الجرائم، ومنها التعدي على البيانات المعلوماتية، والتعدي على الأنظمة المعلوماتية وإساءة استعمال الأجهزة أو البرامج المعلوماتية، والتعدي على الأموال والمعاملات بوسائل إلكترونية، وجرائم الاستغلال الجنسي للقاصرين بوساتل معلوماتية، والتعدي على الملكية الفكرية للأعمال الرقمية، وجرائم البطاقات المصرفية والنقودالإلكترونية، وجرائم المعلومات الشخصية، وجرائم العنصرية والجرائم ضد الإنسانية بوسائل معلوماتية، والمقامرة وترويج المواد المخدرة بوسائل معلوماتية .وجرائم المعلوماتية ضد الدولة والسلامة العامة، وتشفير المعلومات. ومن ثم فقد تضمن الإرشاد النوع الأول من جرائم المعلوماتية، حيث تكون المعلوماتية موضوع الفعل الجرمي، كالاعتداء على الأنظمة المعلوماتية، وكذلك النوع الثاني من الجرائم المعلوماتية، حيث تكون المعلوماتية هي وسيلة ارتكاب فعل جرمي تقليدي كالاحتيال أوالسرقة أو السب.ولم ينظم الإرشاد القضايا الإجرائية في التحقيقات القضائية، بل أشار فقط في مادة وحيدة إلى التعاون الدولي في هذا المجال، حيث تنص المادة 56 على أنه على الدول الأعضاء أن تلتزم المعاهدات والاتفاقيات الدولية ذات الطابع الجماعي أو الثنائي المتعلقة بمكافحة الجرائم عموما، مع مراعاة طبيعة الجرائم السيبرانية، وذلك من حيث تسهيل وتسريع الإجراءات الخاصة بجمع الأدلة وضبطها وتبادل المعلومات حول الجرائمالمذكورة وملاحقة مرتكبيها، كما تحرص الدول الأعضاء على التعاون فيما بينها في مجال التحقيقات القضائية في جرائم المعلوماتية، وأعمال رصدها ومكافحتها.</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1126982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BE6DB-F7E4-3DDC-F033-C4BB46E549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DC38EF-B5AD-B93B-6FA0-5C3BE642B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8F30FC2-C03E-3655-13A2-6929C2EA02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74C0AD2-0505-7ECB-01AC-FFBB04B29172}"/>
              </a:ext>
            </a:extLst>
          </p:cNvPr>
          <p:cNvSpPr/>
          <p:nvPr/>
        </p:nvSpPr>
        <p:spPr>
          <a:xfrm>
            <a:off x="680746" y="952845"/>
            <a:ext cx="11330823" cy="5590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ث) – الاسترشاد باتفاقية بودابست:</a:t>
            </a:r>
          </a:p>
          <a:p>
            <a:pPr algn="justLow" rtl="1">
              <a:lnSpc>
                <a:spcPct val="150000"/>
              </a:lnSpc>
            </a:pPr>
            <a:r>
              <a:rPr lang="ar-EG" sz="1600" dirty="0">
                <a:solidFill>
                  <a:schemeClr val="tx1"/>
                </a:solidFill>
                <a:latin typeface="Alexandria" pitchFamily="2" charset="-78"/>
                <a:cs typeface="Alexandria" pitchFamily="2" charset="-78"/>
              </a:rPr>
              <a:t>يمكن الاسترشاد بالقواعد الإجرائية الأساسية في مجال تحقيقات جرائم المعلوماتية التي يمكن العودة إليها أيضا في اتفاقية بودابست، حيث تقوم الدول العربية بإدخال مبادئها ضمن أنظمتها القانونية. وتتمحور القواعد الإجرائية حول إعطاء أجهزة التحقيق الصلاحيات التالية:</a:t>
            </a:r>
          </a:p>
          <a:p>
            <a:pPr algn="justLow" rtl="1">
              <a:lnSpc>
                <a:spcPct val="150000"/>
              </a:lnSpc>
            </a:pPr>
            <a:r>
              <a:rPr lang="ar-EG" sz="1600" dirty="0">
                <a:solidFill>
                  <a:schemeClr val="tx1"/>
                </a:solidFill>
                <a:latin typeface="Alexandria" pitchFamily="2" charset="-78"/>
                <a:cs typeface="Alexandria" pitchFamily="2" charset="-78"/>
              </a:rPr>
              <a:t>• إلزام أي شخص يحفظ بيانات معلوماتية، ومنها معلومات حركة البيانات.(</a:t>
            </a:r>
            <a:r>
              <a:rPr lang="en-US" sz="1600" dirty="0">
                <a:solidFill>
                  <a:schemeClr val="tx1"/>
                </a:solidFill>
                <a:latin typeface="Alexandria" pitchFamily="2" charset="-78"/>
                <a:cs typeface="Alexandria" pitchFamily="2" charset="-78"/>
              </a:rPr>
              <a:t>Traffic data</a:t>
            </a: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 إلزام مزودي خدمات الاتصال بتزويد أجهزة التحقيق بمعلومات حركة البيانات وببيانات التعريف الشخصية حول أصحاب المواقع الإلكترونية </a:t>
            </a:r>
            <a:r>
              <a:rPr lang="en-US" sz="1600" dirty="0">
                <a:solidFill>
                  <a:schemeClr val="tx1"/>
                </a:solidFill>
                <a:latin typeface="Alexandria" pitchFamily="2" charset="-78"/>
                <a:cs typeface="Alexandria" pitchFamily="2" charset="-78"/>
              </a:rPr>
              <a:t>subscriber information </a:t>
            </a:r>
            <a:r>
              <a:rPr lang="ar-EG" sz="1600" dirty="0">
                <a:solidFill>
                  <a:schemeClr val="tx1"/>
                </a:solidFill>
                <a:latin typeface="Alexandria" pitchFamily="2" charset="-78"/>
                <a:cs typeface="Alexandria" pitchFamily="2" charset="-78"/>
              </a:rPr>
              <a:t>التي يستضيفونها، وإلزام أي شخص بتزويدها ببيانات معلوماتية محددة موجودة بحوزته.</a:t>
            </a:r>
          </a:p>
          <a:p>
            <a:pPr algn="justLow" rtl="1">
              <a:lnSpc>
                <a:spcPct val="150000"/>
              </a:lnSpc>
            </a:pPr>
            <a:r>
              <a:rPr lang="ar-EG" sz="1600" dirty="0">
                <a:solidFill>
                  <a:schemeClr val="tx1"/>
                </a:solidFill>
                <a:latin typeface="Alexandria" pitchFamily="2" charset="-78"/>
                <a:cs typeface="Alexandria" pitchFamily="2" charset="-78"/>
              </a:rPr>
              <a:t> • الوصول إلى أنظمة الحاسوب والمعلومات وضبطها.</a:t>
            </a:r>
          </a:p>
          <a:p>
            <a:pPr algn="justLow" rtl="1">
              <a:lnSpc>
                <a:spcPct val="150000"/>
              </a:lnSpc>
            </a:pPr>
            <a:r>
              <a:rPr lang="ar-EG" sz="1600" dirty="0">
                <a:solidFill>
                  <a:schemeClr val="tx1"/>
                </a:solidFill>
                <a:latin typeface="Alexandria" pitchFamily="2" charset="-78"/>
                <a:cs typeface="Alexandria" pitchFamily="2" charset="-78"/>
              </a:rPr>
              <a:t>• الوصول إلى معلومات حركة البيانات في زمن الإرسال الحقيقي، إما مباشرة أوعن طريق مزودي خدمات الاتصال.</a:t>
            </a:r>
          </a:p>
          <a:p>
            <a:pPr algn="justLow" rtl="1">
              <a:lnSpc>
                <a:spcPct val="150000"/>
              </a:lnSpc>
            </a:pPr>
            <a:r>
              <a:rPr lang="ar-EG" sz="1600" dirty="0">
                <a:solidFill>
                  <a:schemeClr val="tx1"/>
                </a:solidFill>
                <a:latin typeface="Alexandria" pitchFamily="2" charset="-78"/>
                <a:cs typeface="Alexandria" pitchFamily="2" charset="-78"/>
              </a:rPr>
              <a:t>• الوصول إلى محتوى الاتصال أو المعلومات بذاتها </a:t>
            </a:r>
            <a:r>
              <a:rPr lang="en-US" sz="1600" dirty="0">
                <a:solidFill>
                  <a:schemeClr val="tx1"/>
                </a:solidFill>
                <a:latin typeface="Alexandria" pitchFamily="2" charset="-78"/>
                <a:cs typeface="Alexandria" pitchFamily="2" charset="-78"/>
              </a:rPr>
              <a:t>content data </a:t>
            </a:r>
            <a:r>
              <a:rPr lang="ar-EG" sz="1600" dirty="0">
                <a:solidFill>
                  <a:schemeClr val="tx1"/>
                </a:solidFill>
                <a:latin typeface="Alexandria" pitchFamily="2" charset="-78"/>
                <a:cs typeface="Alexandria" pitchFamily="2" charset="-78"/>
              </a:rPr>
              <a:t>في زمن الإرسال الحقيقي، إما مباشرة أو عن طريق مزودي خدمات الاتصال.</a:t>
            </a:r>
          </a:p>
          <a:p>
            <a:pPr algn="justLow" rtl="1">
              <a:lnSpc>
                <a:spcPct val="150000"/>
              </a:lnSpc>
            </a:pPr>
            <a:r>
              <a:rPr lang="ar-EG" sz="1600" dirty="0">
                <a:solidFill>
                  <a:schemeClr val="tx1"/>
                </a:solidFill>
                <a:latin typeface="Alexandria" pitchFamily="2" charset="-78"/>
                <a:cs typeface="Alexandria" pitchFamily="2" charset="-78"/>
              </a:rPr>
              <a:t>• إلزام أي شخص لديه معلومات حول طرق عمل نظام معلوماتي والتدابير التقنية لحمايته بالمساعدة على ضبط البيانات أو النظام(</a:t>
            </a:r>
          </a:p>
          <a:p>
            <a:pPr algn="justLow" rtl="1">
              <a:lnSpc>
                <a:spcPct val="150000"/>
              </a:lnSpc>
            </a:pPr>
            <a:r>
              <a:rPr lang="ar-EG" sz="1600" dirty="0">
                <a:solidFill>
                  <a:schemeClr val="tx1"/>
                </a:solidFill>
                <a:latin typeface="Alexandria" pitchFamily="2" charset="-78"/>
                <a:cs typeface="Alexandria" pitchFamily="2" charset="-78"/>
              </a:rPr>
              <a:t>• إعطاء الصلاحية القضائية لمحاكم البلد الذي وقع فيه الجرم أو في حال وجود المتهم على أراضي هذا البلد، وعدم إجابة طلب الاسترداد المقدم من بلد أخر بسبب جنسية المتهم التابع البلد الأول.</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 </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2DD6938-58AF-06EA-9852-DE436BC1A8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08234" y="9287"/>
            <a:ext cx="2305141" cy="1076343"/>
          </a:xfrm>
          <a:prstGeom prst="rect">
            <a:avLst/>
          </a:prstGeom>
        </p:spPr>
      </p:pic>
      <p:sp>
        <p:nvSpPr>
          <p:cNvPr id="2" name="TextBox 1">
            <a:extLst>
              <a:ext uri="{FF2B5EF4-FFF2-40B4-BE49-F238E27FC236}">
                <a16:creationId xmlns:a16="http://schemas.microsoft.com/office/drawing/2014/main" id="{B151F5C5-7980-14D2-4680-5AF2FCE39AA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EB6CC72B-44E7-AB8C-4108-C48CEFF68F6D}"/>
              </a:ext>
            </a:extLst>
          </p:cNvPr>
          <p:cNvSpPr/>
          <p:nvPr/>
        </p:nvSpPr>
        <p:spPr>
          <a:xfrm>
            <a:off x="2985887" y="26844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285268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088B0-A45A-602D-3065-52D50A2B8B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7681E3-4381-FA12-9F9F-ED4DEDCBA8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1391C66-1D1C-FBA2-9DE9-7074B6603E5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2019537-A539-3DA2-49F9-B87D66B95613}"/>
              </a:ext>
            </a:extLst>
          </p:cNvPr>
          <p:cNvSpPr/>
          <p:nvPr/>
        </p:nvSpPr>
        <p:spPr>
          <a:xfrm>
            <a:off x="1111045" y="952845"/>
            <a:ext cx="10579510" cy="5590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chemeClr val="tx1"/>
                </a:solidFill>
                <a:latin typeface="Alexandria" pitchFamily="2" charset="-78"/>
                <a:cs typeface="Alexandria" pitchFamily="2" charset="-78"/>
              </a:rPr>
              <a:t>ج) انشاء وحدات متخصصة لتطبيق القانون:</a:t>
            </a:r>
          </a:p>
          <a:p>
            <a:pPr algn="justLow" rtl="1">
              <a:lnSpc>
                <a:spcPct val="150000"/>
              </a:lnSpc>
            </a:pPr>
            <a:r>
              <a:rPr lang="ar-EG" sz="1600" dirty="0">
                <a:solidFill>
                  <a:schemeClr val="tx1"/>
                </a:solidFill>
                <a:latin typeface="Alexandria" pitchFamily="2" charset="-78"/>
                <a:cs typeface="Alexandria" pitchFamily="2" charset="-78"/>
              </a:rPr>
              <a:t>أشارت </a:t>
            </a:r>
            <a:r>
              <a:rPr lang="ar-EG" sz="1600" b="1" dirty="0">
                <a:solidFill>
                  <a:schemeClr val="tx1"/>
                </a:solidFill>
                <a:latin typeface="Alexandria" pitchFamily="2" charset="-78"/>
                <a:cs typeface="Alexandria" pitchFamily="2" charset="-78"/>
              </a:rPr>
              <a:t>إرشادات الإسكوا للتشريعات السيبرانية </a:t>
            </a:r>
            <a:r>
              <a:rPr lang="ar-EG" sz="1600" dirty="0">
                <a:solidFill>
                  <a:schemeClr val="tx1"/>
                </a:solidFill>
                <a:latin typeface="Alexandria" pitchFamily="2" charset="-78"/>
                <a:cs typeface="Alexandria" pitchFamily="2" charset="-78"/>
              </a:rPr>
              <a:t>بمادة وحيدة إلى التطويرات البنيوية في الهياكل التنظيمية للسلطات بهدف محاربة جرائم المعلوماتية، عن طريق إنشاء وحدات متخصصة في أجهزة الشرطة التي تتولى التحقيقات الجزائية، حيث تنص المادة55 على أنه "تحرص الدول الأعضاء على إنشاء وحدة متخصصة في جرائم المعلوماتية في الأجهزة الأمنية المولجة بالتحقيقات القضائية تحت إشراف القضاء، كالضابطة العدلية تتولى هذه الوحدة أعمال التحقيق في هذه الجرائم ورصدها تحت إشراف القضاء. ويتألف الجهاز البشري لهذه الوحدة من عناصر فنية متخصصة ذات كفاءة في مجال المعلوماتية والاتصالات«.</a:t>
            </a:r>
          </a:p>
          <a:p>
            <a:pPr algn="justLow" rtl="1">
              <a:lnSpc>
                <a:spcPct val="150000"/>
              </a:lnSpc>
            </a:pPr>
            <a:r>
              <a:rPr lang="ar-EG" sz="1600" dirty="0">
                <a:solidFill>
                  <a:schemeClr val="tx1"/>
                </a:solidFill>
                <a:latin typeface="Alexandria" pitchFamily="2" charset="-78"/>
                <a:cs typeface="Alexandria" pitchFamily="2" charset="-78"/>
              </a:rPr>
              <a:t>ومن الأهمية بمكان التنسيق فيما بين الوزارات والهيئات المتخصصة في البلد الواحدمن أجل مكافحة الجرائم السيبرانية وخاصة وزارة العدل ووزارة الاقتصاد ووزارة الاتصالات ووزارة الداخلية وذلك بهدف منع التضارب في الصلاحيات والاختصاصات وتعزيز التعاون فيما بينها وتدريب العاملين المعنيين فيها على التشريعات السيبرانية وصولا إلى التعاون لمكافحة الجرائم السيبرانية. وبهدف التعامل مع خصوصيات المرأة، ينبغي أن تتوفر لدى فرق التحقيق خبرات في التعامل مع الجرائم السيبرانية التي يمكن أن تركز على العنف القائم على النوع الاجتماعي أو العنف ضد المرأة، خاصة عندما تكون الضحية امرأة، إضافة إلى إدخال عناصر نسائية ضمن فرق التحقيق لديها خبرات كافية بالجرائم السيبرانية.</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5E4EAE7-CA6A-503B-0A63-81FC8C388B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75" y="-14413"/>
            <a:ext cx="2305141" cy="1076343"/>
          </a:xfrm>
          <a:prstGeom prst="rect">
            <a:avLst/>
          </a:prstGeom>
        </p:spPr>
      </p:pic>
      <p:sp>
        <p:nvSpPr>
          <p:cNvPr id="2" name="TextBox 1">
            <a:extLst>
              <a:ext uri="{FF2B5EF4-FFF2-40B4-BE49-F238E27FC236}">
                <a16:creationId xmlns:a16="http://schemas.microsoft.com/office/drawing/2014/main" id="{20D3F5AB-4B8B-C7D7-DB79-469337471028}"/>
              </a:ext>
            </a:extLst>
          </p:cNvPr>
          <p:cNvSpPr txBox="1"/>
          <p:nvPr/>
        </p:nvSpPr>
        <p:spPr>
          <a:xfrm>
            <a:off x="1839811" y="-31209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1E582CB-AF38-018B-F970-4F2D5D7E6A27}"/>
              </a:ext>
            </a:extLst>
          </p:cNvPr>
          <p:cNvSpPr/>
          <p:nvPr/>
        </p:nvSpPr>
        <p:spPr>
          <a:xfrm>
            <a:off x="3202195" y="16764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2456277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FBFBE-89E9-A872-D5FB-2729E01A95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17343E-6E5F-9A02-DA17-8A1EBC3193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1C375C-453A-0117-6490-BD3B73A6728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9FECE6F-CF6B-7A0D-393F-A790A1123B70}"/>
              </a:ext>
            </a:extLst>
          </p:cNvPr>
          <p:cNvSpPr/>
          <p:nvPr/>
        </p:nvSpPr>
        <p:spPr>
          <a:xfrm>
            <a:off x="1111045" y="952845"/>
            <a:ext cx="10579510" cy="5590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 وينبغي أيضا أن يكون لدى أعضاء النيابة العامة خبرة في هذا الموضوع حتى يتمكنوا من ملاحقة المذنبين بارتكاب جرائم سيبرانية ترتبط بالنوع الاجتماعي، دون التأثير على الصحة البدنية والعقلية للضحايا وفي جميع الأحوال، تكمن مهمة النيابات العامة في توجيه المحققين خلال التحقيقات وتحديد الأدلة المعلوماتية المطلوب جمعها لإثبات الوقائع الجرمية وتطوير الآليات والنماذج لمذكرات التفتيش والتوقيف والعمل على توعية الجمهور من الجريمة المعلوماتية وينبغي أن يكون المدعي العام المشرف على هذه التحقيقات مطلعا على التشريعات السيبرانية وعلى دراية بالتقنيات المعلوماتية .</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3002ADC-8D16-6C3C-4437-DE6DC4E475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75" y="-14413"/>
            <a:ext cx="2305141" cy="1076343"/>
          </a:xfrm>
          <a:prstGeom prst="rect">
            <a:avLst/>
          </a:prstGeom>
        </p:spPr>
      </p:pic>
      <p:sp>
        <p:nvSpPr>
          <p:cNvPr id="2" name="TextBox 1">
            <a:extLst>
              <a:ext uri="{FF2B5EF4-FFF2-40B4-BE49-F238E27FC236}">
                <a16:creationId xmlns:a16="http://schemas.microsoft.com/office/drawing/2014/main" id="{21C13C44-7787-F79E-D49A-DE6112F44350}"/>
              </a:ext>
            </a:extLst>
          </p:cNvPr>
          <p:cNvSpPr txBox="1"/>
          <p:nvPr/>
        </p:nvSpPr>
        <p:spPr>
          <a:xfrm>
            <a:off x="1839811" y="-31209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3E90767-85FA-82D1-C1CC-92748C3231F0}"/>
              </a:ext>
            </a:extLst>
          </p:cNvPr>
          <p:cNvSpPr/>
          <p:nvPr/>
        </p:nvSpPr>
        <p:spPr>
          <a:xfrm>
            <a:off x="3202195" y="16764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9575902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9E615-6DCE-4B91-7874-EF54FBAFA8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EE956-656F-4110-EB4D-A88C6347D1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F707C3-3D2E-2CD3-CC62-281EC47C6A7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837804-E874-43DD-6278-FFA52BDCE2F5}"/>
              </a:ext>
            </a:extLst>
          </p:cNvPr>
          <p:cNvSpPr/>
          <p:nvPr/>
        </p:nvSpPr>
        <p:spPr>
          <a:xfrm>
            <a:off x="1229031" y="1359613"/>
            <a:ext cx="10461523" cy="5183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8096860-34D0-3AC3-8EAD-7A493417DF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75" y="-14413"/>
            <a:ext cx="2305141" cy="1076343"/>
          </a:xfrm>
          <a:prstGeom prst="rect">
            <a:avLst/>
          </a:prstGeom>
        </p:spPr>
      </p:pic>
      <p:sp>
        <p:nvSpPr>
          <p:cNvPr id="2" name="TextBox 1">
            <a:extLst>
              <a:ext uri="{FF2B5EF4-FFF2-40B4-BE49-F238E27FC236}">
                <a16:creationId xmlns:a16="http://schemas.microsoft.com/office/drawing/2014/main" id="{21E54936-EC6D-0FA4-6486-2F59EA5A7B77}"/>
              </a:ext>
            </a:extLst>
          </p:cNvPr>
          <p:cNvSpPr txBox="1"/>
          <p:nvPr/>
        </p:nvSpPr>
        <p:spPr>
          <a:xfrm>
            <a:off x="1839811" y="-31209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38E65BC-E9C4-E310-CAA6-32B18CEBB598}"/>
              </a:ext>
            </a:extLst>
          </p:cNvPr>
          <p:cNvSpPr/>
          <p:nvPr/>
        </p:nvSpPr>
        <p:spPr>
          <a:xfrm>
            <a:off x="3202195" y="16764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0573A627-C418-6ED6-D0E9-8286820DFDA9}"/>
              </a:ext>
            </a:extLst>
          </p:cNvPr>
          <p:cNvSpPr txBox="1"/>
          <p:nvPr/>
        </p:nvSpPr>
        <p:spPr>
          <a:xfrm>
            <a:off x="4959024" y="537346"/>
            <a:ext cx="4359207" cy="876458"/>
          </a:xfrm>
          <a:prstGeom prst="rect">
            <a:avLst/>
          </a:prstGeom>
          <a:noFill/>
        </p:spPr>
        <p:txBody>
          <a:bodyPr wrap="square" rtlCol="0">
            <a:spAutoFit/>
          </a:bodyPr>
          <a:lstStyle/>
          <a:p>
            <a:pPr algn="ctr">
              <a:lnSpc>
                <a:spcPct val="150000"/>
              </a:lnSpc>
            </a:pPr>
            <a:r>
              <a:rPr lang="ar-EG" b="1" dirty="0">
                <a:solidFill>
                  <a:srgbClr val="00AEEF"/>
                </a:solidFill>
                <a:latin typeface="Alexandria" pitchFamily="2" charset="-78"/>
                <a:cs typeface="Alexandria" pitchFamily="2" charset="-78"/>
              </a:rPr>
              <a:t>الاتفاقيات الدولية و العربية للتعاون في مجال الجرائم السيبرانية </a:t>
            </a:r>
            <a:endParaRPr lang="en-US" sz="1600" b="1" dirty="0">
              <a:solidFill>
                <a:srgbClr val="00AEEF"/>
              </a:solidFill>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6E3A3B5B-98EC-6087-23BC-AE3D650609D8}"/>
              </a:ext>
            </a:extLst>
          </p:cNvPr>
          <p:cNvGraphicFramePr/>
          <p:nvPr>
            <p:extLst>
              <p:ext uri="{D42A27DB-BD31-4B8C-83A1-F6EECF244321}">
                <p14:modId xmlns:p14="http://schemas.microsoft.com/office/powerpoint/2010/main" val="1924783948"/>
              </p:ext>
            </p:extLst>
          </p:nvPr>
        </p:nvGraphicFramePr>
        <p:xfrm>
          <a:off x="3385474" y="3513514"/>
          <a:ext cx="7620377" cy="27862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6576AFD5-792E-F7D9-2A5A-F1D900C8C7B5}"/>
              </a:ext>
            </a:extLst>
          </p:cNvPr>
          <p:cNvSpPr txBox="1"/>
          <p:nvPr/>
        </p:nvSpPr>
        <p:spPr>
          <a:xfrm>
            <a:off x="2261419" y="1472344"/>
            <a:ext cx="8744432" cy="2122953"/>
          </a:xfrm>
          <a:prstGeom prst="rect">
            <a:avLst/>
          </a:prstGeom>
          <a:noFill/>
        </p:spPr>
        <p:txBody>
          <a:bodyPr wrap="square" rtlCol="0">
            <a:spAutoFit/>
          </a:bodyPr>
          <a:lstStyle/>
          <a:p>
            <a:pPr algn="justLow" rtl="1">
              <a:lnSpc>
                <a:spcPct val="150000"/>
              </a:lnSpc>
            </a:pPr>
            <a:r>
              <a:rPr lang="ar-EG" dirty="0">
                <a:latin typeface="Alexandria" pitchFamily="2" charset="-78"/>
                <a:cs typeface="Alexandria" pitchFamily="2" charset="-78"/>
              </a:rPr>
              <a:t>تعد المعاهدات الدولية والاتفاقيات الاقليمية من أهم صور التعاون بصفة عامة ، وفي مجال مكافحة الجرائم الناتجة عن الهجمات السيبرانية بصفة خاصة ، ومن بين الاتفاقيات الدولية التي تعمل على دعم التعاون الدولي في مجال مكافحة الجرائم السيبرانية ، اتفاقية بودابست لمكافحة الجرائم السيبرانية ، ومن الاتفاقيات الإقليمية ، الاتفاقية العربية لمكافحة جرائم تقنية المعلومات.</a:t>
            </a:r>
          </a:p>
        </p:txBody>
      </p:sp>
    </p:spTree>
    <p:extLst>
      <p:ext uri="{BB962C8B-B14F-4D97-AF65-F5344CB8AC3E}">
        <p14:creationId xmlns:p14="http://schemas.microsoft.com/office/powerpoint/2010/main" val="28438592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8A9D0-B081-DF55-867A-BC0EC3666F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72E45E-668C-0C49-AD80-D149421E454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122149-18B0-C604-CE27-1E244F0FAF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0FD264-2BF5-6FBC-F543-462890D1FB25}"/>
              </a:ext>
            </a:extLst>
          </p:cNvPr>
          <p:cNvSpPr/>
          <p:nvPr/>
        </p:nvSpPr>
        <p:spPr>
          <a:xfrm>
            <a:off x="1111045" y="1198787"/>
            <a:ext cx="10441858" cy="5344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أبرم مجلس أوروبا اتفاقية مكافحة الجرائم السيبرانية في مدينة بودابست عام ٢٠٠١ إيماناً من دول المجلس بالتغيرات العميقة التي أحدثتها التطورات الرقمية والتقارب والعولمة المستمرة للشبكات المعلوماتية ، وتتكون الاتفاقية من ثماني وأربعون مادة تتعلق بتجريم بعض أشكال الجريمة السيبرانية ووضع قواعد التعاون الدولي بين الدول .</a:t>
            </a:r>
          </a:p>
          <a:p>
            <a:pPr algn="justLow" rtl="1">
              <a:lnSpc>
                <a:spcPct val="150000"/>
              </a:lnSpc>
            </a:pPr>
            <a:r>
              <a:rPr lang="ar-EG" sz="1600" dirty="0">
                <a:solidFill>
                  <a:schemeClr val="tx1"/>
                </a:solidFill>
                <a:latin typeface="Alexandria" pitchFamily="2" charset="-78"/>
                <a:cs typeface="Alexandria" pitchFamily="2" charset="-78"/>
              </a:rPr>
              <a:t>وتعد اتفاقية بودابست الأساس القانوني التقني والإجرائي الأول للتعاون الدولي بين دول العالم بصفة عامة لمواجهة الجرائم السيبرانية وتحقيق الأمن السيبراني .</a:t>
            </a:r>
          </a:p>
          <a:p>
            <a:pPr algn="justLow" rtl="1">
              <a:lnSpc>
                <a:spcPct val="150000"/>
              </a:lnSpc>
            </a:pPr>
            <a:r>
              <a:rPr lang="ar-EG" sz="1600" dirty="0">
                <a:solidFill>
                  <a:schemeClr val="tx1"/>
                </a:solidFill>
                <a:latin typeface="Alexandria" pitchFamily="2" charset="-78"/>
                <a:cs typeface="Alexandria" pitchFamily="2" charset="-78"/>
              </a:rPr>
              <a:t>ونظراً للطابع غير المستقر لأدلة الإثبات الإلكترونية والتي فرضت تحديات أمام التعاون الدولي ، منها صعوبة وصول أجهزة إنفاذ القانون إلى البيانات ، مثل نقاط الاتصال المتاحة على مدار الساعة فيما يتعلق بالتحريات عن الجرائم السيبرانية ، والوصول غير المحدود إلى البيانات الحاسوبية المخزنة ، والطلبات العاجلة للمساعدة المتبادلة .</a:t>
            </a:r>
          </a:p>
          <a:p>
            <a:pPr algn="justLow" rtl="1">
              <a:lnSpc>
                <a:spcPct val="150000"/>
              </a:lnSpc>
            </a:pPr>
            <a:r>
              <a:rPr lang="ar-EG" sz="1600" dirty="0">
                <a:solidFill>
                  <a:schemeClr val="tx1"/>
                </a:solidFill>
                <a:latin typeface="Alexandria" pitchFamily="2" charset="-78"/>
                <a:cs typeface="Alexandria" pitchFamily="2" charset="-78"/>
              </a:rPr>
              <a:t>وبالرغم من أن اتفاقية بودابست تعد من الصكوك الدولية التي تعتمد الكثير من الدول عليها في تعزيز التعاون الدولي إلا أننا بحاجة إلى اتفاقية دولية إضافية تبرز حماية البيانات وغيرها من الضمانات التي تحقق سيادة القانون ، و تعزيز آلية الكشف السريع عن البيانات في حالة الطوارئ ، وتطوير النظام الحالي للإفصاح الطوعي عن البيانات من قبل مقدمي الخدمة ، وتدعيم الفعالية المحدودة للأدلة الإلكترونية المتطايرة .</a:t>
            </a:r>
          </a:p>
        </p:txBody>
      </p:sp>
      <p:pic>
        <p:nvPicPr>
          <p:cNvPr id="5" name="Graphic 21">
            <a:extLst>
              <a:ext uri="{FF2B5EF4-FFF2-40B4-BE49-F238E27FC236}">
                <a16:creationId xmlns:a16="http://schemas.microsoft.com/office/drawing/2014/main" id="{B300883E-B333-1CE3-55D8-6D79387D7E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75" y="-14413"/>
            <a:ext cx="2305141" cy="1076343"/>
          </a:xfrm>
          <a:prstGeom prst="rect">
            <a:avLst/>
          </a:prstGeom>
        </p:spPr>
      </p:pic>
      <p:sp>
        <p:nvSpPr>
          <p:cNvPr id="2" name="TextBox 1">
            <a:extLst>
              <a:ext uri="{FF2B5EF4-FFF2-40B4-BE49-F238E27FC236}">
                <a16:creationId xmlns:a16="http://schemas.microsoft.com/office/drawing/2014/main" id="{5B0F019A-D5EF-D3C8-C4BC-1B42F2576F83}"/>
              </a:ext>
            </a:extLst>
          </p:cNvPr>
          <p:cNvSpPr txBox="1"/>
          <p:nvPr/>
        </p:nvSpPr>
        <p:spPr>
          <a:xfrm>
            <a:off x="1839811" y="-31209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4C2117C-6178-6C2E-9555-BFC98E244AD0}"/>
              </a:ext>
            </a:extLst>
          </p:cNvPr>
          <p:cNvSpPr/>
          <p:nvPr/>
        </p:nvSpPr>
        <p:spPr>
          <a:xfrm>
            <a:off x="3202195" y="16764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BFEC220D-AE7A-89F4-0335-A275026DEBCD}"/>
              </a:ext>
            </a:extLst>
          </p:cNvPr>
          <p:cNvSpPr txBox="1"/>
          <p:nvPr/>
        </p:nvSpPr>
        <p:spPr>
          <a:xfrm>
            <a:off x="4501900" y="523758"/>
            <a:ext cx="5317927" cy="460960"/>
          </a:xfrm>
          <a:prstGeom prst="rect">
            <a:avLst/>
          </a:prstGeom>
          <a:noFill/>
        </p:spPr>
        <p:txBody>
          <a:bodyPr wrap="square" rtlCol="0">
            <a:spAutoFit/>
          </a:bodyPr>
          <a:lstStyle/>
          <a:p>
            <a:pPr algn="ctr">
              <a:lnSpc>
                <a:spcPct val="150000"/>
              </a:lnSpc>
            </a:pPr>
            <a:r>
              <a:rPr lang="ar-EG" b="1" dirty="0">
                <a:solidFill>
                  <a:srgbClr val="00AEEF"/>
                </a:solidFill>
                <a:latin typeface="Alexandria" pitchFamily="2" charset="-78"/>
                <a:cs typeface="Alexandria" pitchFamily="2" charset="-78"/>
              </a:rPr>
              <a:t>اتفاقية بودابست لمكافحة الجرائم السيبرانية </a:t>
            </a:r>
            <a:endParaRPr lang="en-US" sz="16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0876044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3A151-C590-13E7-E1A7-93899742C8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DE1177-FFAB-A117-45FF-01D862D1BB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4C76D52-3929-6985-B88E-23670E6E019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D9CC47-8C42-10DC-313E-5C7F0DEC2B4B}"/>
              </a:ext>
            </a:extLst>
          </p:cNvPr>
          <p:cNvSpPr/>
          <p:nvPr/>
        </p:nvSpPr>
        <p:spPr>
          <a:xfrm>
            <a:off x="1061884" y="1231016"/>
            <a:ext cx="10864645" cy="5740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في سبيل تعزيز التعاون بين الدول العربية فيما بينها وتبني سياسة جنائية مشتركة لمكافحة جرائم تقنية المعلومات التي تهدد أمنها ، تم إبرام الاتفاقية العربية لمكافحة جرائم تقنيةالمعلومات التي تعد الأساس القانوني للتعاون بين الدول العربية في مجال مكافحة الجرائم السيبرانية .</a:t>
            </a:r>
          </a:p>
          <a:p>
            <a:pPr algn="justLow" rtl="1">
              <a:lnSpc>
                <a:spcPct val="150000"/>
              </a:lnSpc>
            </a:pPr>
            <a:r>
              <a:rPr lang="ar-EG" sz="1600" b="1" dirty="0">
                <a:solidFill>
                  <a:schemeClr val="tx1"/>
                </a:solidFill>
                <a:latin typeface="Alexandria" pitchFamily="2" charset="-78"/>
                <a:cs typeface="Alexandria" pitchFamily="2" charset="-78"/>
              </a:rPr>
              <a:t>وقد حثت الاتفاقية العربية على التعاون الدولي بين الدول الأعضاء سواء على المستوى القانوني أو على المستوى القضائي ونبين ذلك من عدة أوجه :</a:t>
            </a:r>
          </a:p>
          <a:p>
            <a:pPr algn="justLow" rtl="1">
              <a:lnSpc>
                <a:spcPct val="150000"/>
              </a:lnSpc>
            </a:pPr>
            <a:r>
              <a:rPr lang="ar-EG" sz="1600" b="1" dirty="0">
                <a:solidFill>
                  <a:srgbClr val="00AEEF"/>
                </a:solidFill>
                <a:latin typeface="Alexandria" pitchFamily="2" charset="-78"/>
                <a:cs typeface="Alexandria" pitchFamily="2" charset="-78"/>
              </a:rPr>
              <a:t>أولاً : من حيث الاختصاص :</a:t>
            </a:r>
          </a:p>
          <a:p>
            <a:pPr algn="justLow" rtl="1">
              <a:lnSpc>
                <a:spcPct val="150000"/>
              </a:lnSpc>
            </a:pPr>
            <a:r>
              <a:rPr lang="ar-EG" sz="1600" dirty="0">
                <a:solidFill>
                  <a:schemeClr val="tx1"/>
                </a:solidFill>
                <a:latin typeface="Alexandria" pitchFamily="2" charset="-78"/>
                <a:cs typeface="Alexandria" pitchFamily="2" charset="-78"/>
              </a:rPr>
              <a:t>ألزمت الاتفاقية الدول الأعضاء بمد اختصاصها على أي من الجرائم المنصوص عليها في الفصل الثاني من الاتفاقية إذا ارتكبت في إقليم الدولة الطرف أوعلى متن سفينة أو متن طائرة مسجلة تحت قوانين الدولة الطرف أو إذا ارتكبت من أحد مواطني الدولة ، وإذا ادعت أكثر من دولة بالاختصاص القضائي فيقدم طلب الدولة التي أخلت الجريمة السيبرانية بأمنها. </a:t>
            </a:r>
          </a:p>
          <a:p>
            <a:pPr algn="justLow" rtl="1">
              <a:lnSpc>
                <a:spcPct val="150000"/>
              </a:lnSpc>
            </a:pPr>
            <a:r>
              <a:rPr lang="ar-EG" sz="1600" b="1" dirty="0">
                <a:solidFill>
                  <a:srgbClr val="00AEEF"/>
                </a:solidFill>
                <a:latin typeface="Alexandria" pitchFamily="2" charset="-78"/>
                <a:cs typeface="Alexandria" pitchFamily="2" charset="-78"/>
              </a:rPr>
              <a:t>ثانياً : من حيث تسليم المجرمين : </a:t>
            </a:r>
          </a:p>
          <a:p>
            <a:pPr algn="justLow" rtl="1">
              <a:lnSpc>
                <a:spcPct val="150000"/>
              </a:lnSpc>
            </a:pPr>
            <a:r>
              <a:rPr lang="ar-EG" sz="1600" dirty="0">
                <a:solidFill>
                  <a:schemeClr val="tx1"/>
                </a:solidFill>
                <a:latin typeface="Alexandria" pitchFamily="2" charset="-78"/>
                <a:cs typeface="Alexandria" pitchFamily="2" charset="-78"/>
              </a:rPr>
              <a:t>نصت الاتفاقية على عدة شروط لتسليم المجرمين  المرتكبين للجرائم السيبرانية المنصوص عليها في الباب الثاني من أهمها أن تكون الجريمة السيبرانية معاقب عليها في الدولة الطرف بعقوبة لا تقل عن سنة أو بعقوبة أشد إلا إذا وجد اتفاق بين دولتين أو معاهدة أخرى تنظم المسألة فيطبق الاتفاق أو المعاهدة الأخرى .</a:t>
            </a:r>
          </a:p>
          <a:p>
            <a:pPr algn="justLow" rtl="1">
              <a:lnSpc>
                <a:spcPct val="150000"/>
              </a:lnSpc>
            </a:pPr>
            <a:r>
              <a:rPr lang="ar-EG" sz="1600" b="1" dirty="0">
                <a:solidFill>
                  <a:schemeClr val="tx1"/>
                </a:solidFill>
                <a:latin typeface="Alexandria" pitchFamily="2" charset="-78"/>
                <a:cs typeface="Alexandria" pitchFamily="2" charset="-78"/>
              </a:rPr>
              <a:t>حثت الاتفاقية الدول الأعضاء على المساعدة المتبادلة : فيما بينها بشأن التحقيقات أو الإجراءات المتعلقة بجرائم تقنية المعلومات وجمع الأدلة الإلكترونية عن الجرائم .</a:t>
            </a:r>
          </a:p>
        </p:txBody>
      </p:sp>
      <p:pic>
        <p:nvPicPr>
          <p:cNvPr id="5" name="Graphic 21">
            <a:extLst>
              <a:ext uri="{FF2B5EF4-FFF2-40B4-BE49-F238E27FC236}">
                <a16:creationId xmlns:a16="http://schemas.microsoft.com/office/drawing/2014/main" id="{17F4B48C-A377-AE39-CD29-99A8E85173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75" y="-14413"/>
            <a:ext cx="2305141" cy="1076343"/>
          </a:xfrm>
          <a:prstGeom prst="rect">
            <a:avLst/>
          </a:prstGeom>
        </p:spPr>
      </p:pic>
      <p:sp>
        <p:nvSpPr>
          <p:cNvPr id="2" name="TextBox 1">
            <a:extLst>
              <a:ext uri="{FF2B5EF4-FFF2-40B4-BE49-F238E27FC236}">
                <a16:creationId xmlns:a16="http://schemas.microsoft.com/office/drawing/2014/main" id="{DA29B367-1B43-8AF7-D842-3F7FB6C8A238}"/>
              </a:ext>
            </a:extLst>
          </p:cNvPr>
          <p:cNvSpPr txBox="1"/>
          <p:nvPr/>
        </p:nvSpPr>
        <p:spPr>
          <a:xfrm>
            <a:off x="1839811" y="-31209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4F1EFEF-DAFC-30A2-9A11-4AD58ED5FF8E}"/>
              </a:ext>
            </a:extLst>
          </p:cNvPr>
          <p:cNvSpPr/>
          <p:nvPr/>
        </p:nvSpPr>
        <p:spPr>
          <a:xfrm>
            <a:off x="3159710" y="26844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3A7A4EC6-3081-D922-8876-06374978A7A8}"/>
              </a:ext>
            </a:extLst>
          </p:cNvPr>
          <p:cNvSpPr txBox="1"/>
          <p:nvPr/>
        </p:nvSpPr>
        <p:spPr>
          <a:xfrm>
            <a:off x="3917443" y="475791"/>
            <a:ext cx="6347434" cy="876458"/>
          </a:xfrm>
          <a:prstGeom prst="rect">
            <a:avLst/>
          </a:prstGeom>
          <a:noFill/>
        </p:spPr>
        <p:txBody>
          <a:bodyPr wrap="square" rtlCol="0">
            <a:spAutoFit/>
          </a:bodyPr>
          <a:lstStyle/>
          <a:p>
            <a:pPr algn="ctr">
              <a:lnSpc>
                <a:spcPct val="150000"/>
              </a:lnSpc>
            </a:pPr>
            <a:r>
              <a:rPr lang="ar-EG" b="1" dirty="0">
                <a:solidFill>
                  <a:srgbClr val="00AEEF"/>
                </a:solidFill>
                <a:latin typeface="Alexandria" pitchFamily="2" charset="-78"/>
                <a:cs typeface="Alexandria" pitchFamily="2" charset="-78"/>
              </a:rPr>
              <a:t>الاتفاقية العربية لمكافحة </a:t>
            </a:r>
          </a:p>
          <a:p>
            <a:pPr algn="ctr">
              <a:lnSpc>
                <a:spcPct val="150000"/>
              </a:lnSpc>
            </a:pPr>
            <a:r>
              <a:rPr lang="ar-EG" b="1" dirty="0">
                <a:solidFill>
                  <a:srgbClr val="00AEEF"/>
                </a:solidFill>
                <a:latin typeface="Alexandria" pitchFamily="2" charset="-78"/>
                <a:cs typeface="Alexandria" pitchFamily="2" charset="-78"/>
              </a:rPr>
              <a:t>جرائم تقنية المعلومات</a:t>
            </a:r>
            <a:endParaRPr lang="en-US" sz="16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6591790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33462-E7AD-CDEB-D670-6A9FB46F41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677FF8-5B59-E41C-FA28-1B6880F306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9ABD87F-62F6-CA0F-4958-32E0CA3FDB2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C032D3B-239A-D5F2-5E73-53DAD6D68B49}"/>
              </a:ext>
            </a:extLst>
          </p:cNvPr>
          <p:cNvSpPr/>
          <p:nvPr/>
        </p:nvSpPr>
        <p:spPr>
          <a:xfrm>
            <a:off x="1061884" y="952845"/>
            <a:ext cx="10599173" cy="6018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800" b="1" dirty="0">
                <a:solidFill>
                  <a:srgbClr val="00AEEF"/>
                </a:solidFill>
                <a:latin typeface="Alexandria" pitchFamily="2" charset="-78"/>
                <a:cs typeface="Alexandria" pitchFamily="2" charset="-78"/>
              </a:rPr>
              <a:t>ثالثاً : بالنسبة للمساعدة المتبادلة :</a:t>
            </a:r>
          </a:p>
          <a:p>
            <a:pPr algn="justLow" rtl="1">
              <a:lnSpc>
                <a:spcPct val="150000"/>
              </a:lnSpc>
            </a:pPr>
            <a:r>
              <a:rPr lang="ar-EG" sz="1600" dirty="0">
                <a:solidFill>
                  <a:schemeClr val="tx1"/>
                </a:solidFill>
                <a:latin typeface="Alexandria" pitchFamily="2" charset="-78"/>
                <a:cs typeface="Alexandria" pitchFamily="2" charset="-78"/>
              </a:rPr>
              <a:t>حثت الاتفاقية الدول الأعضاء على المساعدة المتبادلة : فيما بينها بشأن التحقيقات أو الإجراءات المتعلقة بجرائم تقنية المعلومات وجمع الأدلة الإلكترونية عن الجرائم .</a:t>
            </a:r>
            <a:endParaRPr lang="ar-EG" sz="1600" b="1"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وأن يتم تقديم طلب المساعدة من الدولة الطرف بواسطة الكتابة وفي حالة الاستعجال يتم تقديمه بواسطة البريد الإلكتروني المشفر أو الفاكس مع الحفاظ على عنصر السرية. </a:t>
            </a: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b="1" dirty="0">
                <a:solidFill>
                  <a:schemeClr val="tx1"/>
                </a:solidFill>
                <a:latin typeface="Alexandria" pitchFamily="2" charset="-78"/>
                <a:cs typeface="Alexandria" pitchFamily="2" charset="-78"/>
              </a:rPr>
              <a:t>وفي مجال التشريعات الداخلية أولت بعض الدول العربية اهتماماً كبيراً بالأمن السيبراني ؛ جعل البعض مثل مصر ينص دستورياً بموجب نص صريح في دستور عام 2014 يشير إلى وجوب الحفاظ على المعلومات  و البيانات الالكترونية ؛ إذ جرى نصها على أن أمن الفضاء المعلوماتي جزء أساسي من منظومة الاقتصاد    و الأمن القومي ، و تلتزم الدولة باتخاذ التدابير اللازمة للحفاظ عليه ، على النحو الذي ينظمه القانون .</a:t>
            </a:r>
          </a:p>
          <a:p>
            <a:pPr algn="justLow" rtl="1">
              <a:lnSpc>
                <a:spcPct val="150000"/>
              </a:lnSpc>
            </a:pPr>
            <a:r>
              <a:rPr lang="ar-EG" sz="1600" b="1" dirty="0">
                <a:solidFill>
                  <a:schemeClr val="tx1"/>
                </a:solidFill>
                <a:latin typeface="Alexandria" pitchFamily="2" charset="-78"/>
                <a:cs typeface="Alexandria" pitchFamily="2" charset="-78"/>
              </a:rPr>
              <a:t>ومن الجدير بالذكر أن بعض الدول العربية قد حققت نجاحاً مدوياً في مجال الأمن السيبراني ؛ حيث حققت المملكة العربية السعودية المركز الثاني عالمياً وفقاً لمؤشر الأمن الرقمي </a:t>
            </a:r>
            <a:r>
              <a:rPr lang="en-US" sz="1600" b="1" dirty="0">
                <a:solidFill>
                  <a:schemeClr val="tx1"/>
                </a:solidFill>
                <a:latin typeface="Alexandria" pitchFamily="2" charset="-78"/>
                <a:cs typeface="Alexandria" pitchFamily="2" charset="-78"/>
              </a:rPr>
              <a:t>GCI </a:t>
            </a:r>
            <a:r>
              <a:rPr lang="ar-EG" sz="1600" b="1" dirty="0">
                <a:solidFill>
                  <a:schemeClr val="tx1"/>
                </a:solidFill>
                <a:latin typeface="Alexandria" pitchFamily="2" charset="-78"/>
                <a:cs typeface="Alexandria" pitchFamily="2" charset="-78"/>
              </a:rPr>
              <a:t> الصادر عن الاتحاد الدولي للاتصالات التابع للأم المتحدة لمرتين متتاليتين في عامي 2021 ، و 2023. </a:t>
            </a:r>
          </a:p>
        </p:txBody>
      </p:sp>
      <p:pic>
        <p:nvPicPr>
          <p:cNvPr id="5" name="Graphic 21">
            <a:extLst>
              <a:ext uri="{FF2B5EF4-FFF2-40B4-BE49-F238E27FC236}">
                <a16:creationId xmlns:a16="http://schemas.microsoft.com/office/drawing/2014/main" id="{FB31529F-475A-23D9-6BA1-E8F43398FA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4375" y="-14413"/>
            <a:ext cx="2305141" cy="1076343"/>
          </a:xfrm>
          <a:prstGeom prst="rect">
            <a:avLst/>
          </a:prstGeom>
        </p:spPr>
      </p:pic>
      <p:sp>
        <p:nvSpPr>
          <p:cNvPr id="2" name="TextBox 1">
            <a:extLst>
              <a:ext uri="{FF2B5EF4-FFF2-40B4-BE49-F238E27FC236}">
                <a16:creationId xmlns:a16="http://schemas.microsoft.com/office/drawing/2014/main" id="{49CD53EF-E779-A66E-F1E0-C2CD4C00F28B}"/>
              </a:ext>
            </a:extLst>
          </p:cNvPr>
          <p:cNvSpPr txBox="1"/>
          <p:nvPr/>
        </p:nvSpPr>
        <p:spPr>
          <a:xfrm>
            <a:off x="1839811" y="-31209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8CED92F-0D40-BE62-16D1-583E5613EE87}"/>
              </a:ext>
            </a:extLst>
          </p:cNvPr>
          <p:cNvSpPr/>
          <p:nvPr/>
        </p:nvSpPr>
        <p:spPr>
          <a:xfrm>
            <a:off x="3202195" y="16764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6090527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7BB921E-D6F3-4338-A86B-3E948758E44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aca13214-df29-4e3c-a050-857c0bf7bd8e"/>
    <ds:schemaRef ds:uri="http://purl.org/dc/terms/"/>
    <ds:schemaRef ds:uri="http://purl.org/dc/elements/1.1/"/>
    <ds:schemaRef ds:uri="http://www.w3.org/XML/1998/namespace"/>
    <ds:schemaRef ds:uri="http://purl.org/dc/dcmitype/"/>
    <ds:schemaRef ds:uri="http://schemas.microsoft.com/office/2006/metadata/properties"/>
    <ds:schemaRef ds:uri="http://schemas.microsoft.com/office/infopath/2007/PartnerControl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642</TotalTime>
  <Words>6263</Words>
  <Application>Microsoft Office PowerPoint</Application>
  <PresentationFormat>Widescreen</PresentationFormat>
  <Paragraphs>473</Paragraphs>
  <Slides>47</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تمهيد</vt:lpstr>
      <vt:lpstr>PowerPoint Presentation</vt:lpstr>
      <vt:lpstr>PowerPoint Presentation</vt:lpstr>
      <vt:lpstr>PowerPoint Presentation</vt:lpstr>
      <vt:lpstr>PowerPoint Presentation</vt:lpstr>
      <vt:lpstr>PowerPoint Presentation</vt:lpstr>
      <vt:lpstr>ثالثاً : التطور التاريخي للإنترنت و الأمن السيبراني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خصائص الأمن السيبراني </vt:lpstr>
      <vt:lpstr> المصطلحات المرتبطة بالأمن السيبراني  </vt:lpstr>
      <vt:lpstr>الجريمة السيبرانية كتهديد للأمن السيبراني </vt:lpstr>
      <vt:lpstr>PowerPoint Presentation</vt:lpstr>
      <vt:lpstr>تعريف  الجريمة السيبرانية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278</cp:revision>
  <dcterms:created xsi:type="dcterms:W3CDTF">2023-04-29T09:08:00Z</dcterms:created>
  <dcterms:modified xsi:type="dcterms:W3CDTF">2024-10-18T01:17:15Z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