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notesSlides/notesSlide5.xml" ContentType="application/vnd.openxmlformats-officedocument.presentationml.notesSlide+xml"/>
  <Override PartName="/ppt/ink/ink2.xml" ContentType="application/inkml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3.xml" ContentType="application/inkml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46"/>
  </p:notesMasterIdLst>
  <p:handoutMasterIdLst>
    <p:handoutMasterId r:id="rId47"/>
  </p:handoutMasterIdLst>
  <p:sldIdLst>
    <p:sldId id="264" r:id="rId3"/>
    <p:sldId id="491" r:id="rId4"/>
    <p:sldId id="479" r:id="rId5"/>
    <p:sldId id="463" r:id="rId6"/>
    <p:sldId id="480" r:id="rId7"/>
    <p:sldId id="481" r:id="rId8"/>
    <p:sldId id="482" r:id="rId9"/>
    <p:sldId id="483" r:id="rId10"/>
    <p:sldId id="485" r:id="rId11"/>
    <p:sldId id="484" r:id="rId12"/>
    <p:sldId id="486" r:id="rId13"/>
    <p:sldId id="487" r:id="rId14"/>
    <p:sldId id="489" r:id="rId15"/>
    <p:sldId id="488" r:id="rId16"/>
    <p:sldId id="490" r:id="rId17"/>
    <p:sldId id="493" r:id="rId18"/>
    <p:sldId id="495" r:id="rId19"/>
    <p:sldId id="498" r:id="rId20"/>
    <p:sldId id="496" r:id="rId21"/>
    <p:sldId id="497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8" r:id="rId41"/>
    <p:sldId id="517" r:id="rId42"/>
    <p:sldId id="519" r:id="rId43"/>
    <p:sldId id="520" r:id="rId44"/>
    <p:sldId id="521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97" autoAdjust="0"/>
    <p:restoredTop sz="89097" autoAdjust="0"/>
  </p:normalViewPr>
  <p:slideViewPr>
    <p:cSldViewPr snapToGrid="0">
      <p:cViewPr varScale="1">
        <p:scale>
          <a:sx n="70" d="100"/>
          <a:sy n="70" d="100"/>
        </p:scale>
        <p:origin x="5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01-Jul-22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1:13.1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25300 14339 2788 0,'-26'25'-76'0,"4"-4"25"0,5-5-1 16,-1-1 5-16,1 1-4 0,4-1-20 16,-2-2 6-16,0 4-3 0,1 0-4 15,1-4 11-15,4 0 3 0,1 4-9 0,8-17 6 16,-17 24 9-16,7-9 11 0,2-3 10 15,8-12 8-15,-13 33 4 0,6-16 11 0,2 4-15 16,-4-2-9-16,6-2-44 0,3-17-128 16,-13 30-200-16,9-18 96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7:47.2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22065 10379 895 0,'-27'39'67'15,"6"-6"30"-15,-1 5-24 0,4-4-53 16,8-2-15-16,-2 1 16 15,0 3-6-15,7 1 4 0,-3-6-9 0,1 9 0 0,7-9 0 16,-3 0-5-16,3 2 0 0,3-3-25 16,-3-3-34-16,3-4-23 0,6 2-56 15,-1-3-147-15,0-2 70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4:42:19.22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24944 18521 1755 0,'0'42'4'0,"-2"-8"75"0,2-4-30 0,-3-2 4 16,3 2-9-16,-5-1-1 0,5-29-7 0,-3 59 3 15,3-26-11-15,0 2-4 0,-4 2-14 16,4-4 10-16,4 11-9 0,-4-1 9 16,3 0 3-16,2 1-16 0,-2 3 13 15,-1 0-7-15,6-2-40 0,-1 2-84 16,0-7-318-16,-2-6-21 0,3-4 96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5:20:47.56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16475 11612 327 0,'-22'0'-108'0,"22"0"35"0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01-Jul-22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61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1- Successfully discovering and delivering a project's features is not enough. If the organization resists the project's output, then the targeted return on investment is delayed. </a:t>
            </a:r>
          </a:p>
          <a:p>
            <a:endParaRPr lang="en-US" dirty="0" smtClean="0"/>
          </a:p>
          <a:p>
            <a:r>
              <a:rPr lang="en-US" dirty="0" smtClean="0"/>
              <a:t>2- Organizations just beginning to use agile approaches also experience high degrees of change.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812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Peter Ferdinand Drucker</a:t>
            </a:r>
          </a:p>
          <a:p>
            <a:r>
              <a:rPr lang="en-US" dirty="0" smtClean="0"/>
              <a:t>(November 19, 1909 – November 11, 2005) </a:t>
            </a:r>
          </a:p>
          <a:p>
            <a:r>
              <a:rPr lang="en-US" dirty="0" smtClean="0"/>
              <a:t>An Austrian management consultant, educator, and author, whose writings contributed to the philosophical and practical foundations of the modern business corporation. </a:t>
            </a:r>
          </a:p>
          <a:p>
            <a:r>
              <a:rPr lang="en-US" dirty="0" smtClean="0"/>
              <a:t>He invented the concept known as management </a:t>
            </a:r>
            <a:r>
              <a:rPr lang="en-US" b="1" u="sng" dirty="0" smtClean="0"/>
              <a:t>by objectives </a:t>
            </a:r>
            <a:r>
              <a:rPr lang="en-US" dirty="0" smtClean="0"/>
              <a:t>and </a:t>
            </a:r>
            <a:r>
              <a:rPr lang="en-US" b="1" u="sng" dirty="0" smtClean="0"/>
              <a:t>self-control</a:t>
            </a:r>
            <a:endParaRPr lang="en-US" dirty="0" smtClean="0"/>
          </a:p>
          <a:p>
            <a:r>
              <a:rPr lang="en-US" dirty="0" smtClean="0"/>
              <a:t>He has been described as "the founder of modern management".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50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this example, a project leader initiates a conversation about organizational priorities with stakeholders, team members, and senior management.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Those priorities are then recorded as positions on a sliding scale between two extremes.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results are then used to find agile techniques that best fit with those priorities.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185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Process</a:t>
            </a:r>
            <a:r>
              <a:rPr lang="en-US" baseline="0" dirty="0" smtClean="0"/>
              <a:t> Re-engineering</a:t>
            </a:r>
          </a:p>
          <a:p>
            <a:r>
              <a:rPr lang="en-US" baseline="0" dirty="0" smtClean="0"/>
              <a:t>Re-structuring</a:t>
            </a:r>
          </a:p>
          <a:p>
            <a:r>
              <a:rPr lang="en-US" baseline="0" dirty="0" smtClean="0"/>
              <a:t>Evolution</a:t>
            </a:r>
          </a:p>
          <a:p>
            <a:r>
              <a:rPr lang="en-US" baseline="0" dirty="0" smtClean="0"/>
              <a:t>Revolution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051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General terms and conditions</a:t>
            </a:r>
          </a:p>
          <a:p>
            <a:r>
              <a:rPr lang="en-US" dirty="0" smtClean="0"/>
              <a:t>Special terms and conditions</a:t>
            </a:r>
          </a:p>
          <a:p>
            <a:r>
              <a:rPr lang="en-US" dirty="0" smtClean="0"/>
              <a:t>Boiler</a:t>
            </a:r>
            <a:r>
              <a:rPr lang="en-US" baseline="0" dirty="0" smtClean="0"/>
              <a:t> plate</a:t>
            </a:r>
          </a:p>
          <a:p>
            <a:r>
              <a:rPr lang="en-US" baseline="0" dirty="0" smtClean="0"/>
              <a:t>Annexes</a:t>
            </a:r>
          </a:p>
          <a:p>
            <a:r>
              <a:rPr lang="en-US" baseline="0" dirty="0" smtClean="0"/>
              <a:t>Drawings</a:t>
            </a:r>
          </a:p>
          <a:p>
            <a:r>
              <a:rPr lang="en-US" baseline="0" dirty="0" smtClean="0"/>
              <a:t>Itemized price list</a:t>
            </a:r>
          </a:p>
          <a:p>
            <a:r>
              <a:rPr lang="en-US" baseline="0" dirty="0" smtClean="0"/>
              <a:t>Scope of work</a:t>
            </a:r>
          </a:p>
          <a:p>
            <a:r>
              <a:rPr lang="en-US" baseline="0" dirty="0" smtClean="0"/>
              <a:t>Manufacturing Records Book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82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If using an agile approach for a single team is not successful, do not try to scale up to using it more broadly; instead, address the organizational impediments that prevent teams from working in an agile way.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874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In many cases, this means the PMO operates as if it were a consulting business, tailoring its efforts to meet specific needs requested by a given project.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Some projects may need tools and templates, while others may benefit from executive coaching.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06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Quality Circles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38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emf"/><Relationship Id="rId4" Type="http://schemas.openxmlformats.org/officeDocument/2006/relationships/customXml" Target="../ink/ink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06: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ORGANIZATIONAL CONSIDERATIONS FOR 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>PROJECT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Agility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 PROJECT MANAGEMENT AND RELATED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/>
          <a:lstStyle/>
          <a:p>
            <a:r>
              <a:rPr lang="en-US" dirty="0" smtClean="0"/>
              <a:t>Infringement of intellectual property is a violation of Project Management Code of Ethics.</a:t>
            </a:r>
          </a:p>
          <a:p>
            <a:r>
              <a:rPr lang="en-US" dirty="0" smtClean="0"/>
              <a:t>There is a free alternative to all resources requiring special license.</a:t>
            </a:r>
          </a:p>
          <a:p>
            <a:r>
              <a:rPr lang="en-US" dirty="0" smtClean="0"/>
              <a:t>Based on your specialty list the software and other resources that require a license and their free alternative.</a:t>
            </a:r>
          </a:p>
          <a:p>
            <a:r>
              <a:rPr lang="en-US" dirty="0" smtClean="0"/>
              <a:t>Could your organization recognize the free alternatives and if not what do you think are the obstacles.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6251834" y="4627822"/>
            <a:ext cx="5557979" cy="226148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FREE RESOURCES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166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/>
              <a:t>Cultures, structures, and policies can influence both the direction and the outcome of any project.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u="sng" dirty="0"/>
              <a:t>Project leaders are expected to navigate </a:t>
            </a:r>
            <a:r>
              <a:rPr lang="en-US" u="sng" dirty="0" smtClean="0"/>
              <a:t>organizational </a:t>
            </a:r>
            <a:r>
              <a:rPr lang="en-US" u="sng" dirty="0"/>
              <a:t>dynamics </a:t>
            </a:r>
            <a:r>
              <a:rPr lang="en-US" u="sng" dirty="0" smtClean="0"/>
              <a:t>skillfully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Leaders </a:t>
            </a:r>
            <a:r>
              <a:rPr lang="en-US" dirty="0"/>
              <a:t>can explore options for change, </a:t>
            </a:r>
            <a:r>
              <a:rPr lang="en-US" dirty="0" smtClean="0"/>
              <a:t>to increase </a:t>
            </a:r>
            <a:r>
              <a:rPr lang="en-US" dirty="0"/>
              <a:t>project </a:t>
            </a:r>
            <a:r>
              <a:rPr lang="en-US" dirty="0" smtClean="0"/>
              <a:t>success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Project </a:t>
            </a:r>
            <a:r>
              <a:rPr lang="en-US" dirty="0"/>
              <a:t>agility is more effective and sustained as the organization adjusts </a:t>
            </a:r>
            <a:r>
              <a:rPr lang="en-US" dirty="0" smtClean="0"/>
              <a:t>to support </a:t>
            </a:r>
            <a:r>
              <a:rPr lang="en-US" dirty="0"/>
              <a:t>it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5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</a:t>
            </a:r>
            <a:r>
              <a:rPr lang="en-US" b="1" dirty="0" smtClean="0"/>
              <a:t>CHANGE MANAGEMENT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4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Organizational change management covers the skills and techniques </a:t>
            </a:r>
            <a:r>
              <a:rPr lang="en-US" dirty="0" smtClean="0"/>
              <a:t>for influencing </a:t>
            </a:r>
            <a:r>
              <a:rPr lang="en-US" dirty="0"/>
              <a:t>changes that support </a:t>
            </a:r>
            <a:r>
              <a:rPr lang="en-US" dirty="0" smtClean="0"/>
              <a:t>agility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50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PMI Managing Change in Organizations: A Practice Guide 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Models for describing change dynamics,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Framework for achieving change, 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Application of change management practices at the project, program</a:t>
            </a:r>
            <a:r>
              <a:rPr lang="en-US" dirty="0" smtClean="0"/>
              <a:t>, and </a:t>
            </a:r>
            <a:r>
              <a:rPr lang="en-US" dirty="0"/>
              <a:t>portfolio levels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73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RELATIONSHIP BETWEEN CHANGE MANAGEMENT AND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4190" y="1689878"/>
            <a:ext cx="6234275" cy="516738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46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DRIVERS FOR CHANGE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All projects are about change. However, there are two key factors that </a:t>
            </a:r>
            <a:r>
              <a:rPr lang="en-US" dirty="0" smtClean="0"/>
              <a:t>further motivate </a:t>
            </a:r>
            <a:r>
              <a:rPr lang="en-US" dirty="0"/>
              <a:t>the use of change management practices in an agile context</a:t>
            </a:r>
            <a:r>
              <a:rPr lang="en-US" dirty="0" smtClean="0"/>
              <a:t>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accelerated delivery.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Agile approaches emphasize </a:t>
            </a:r>
            <a:r>
              <a:rPr lang="en-US" dirty="0"/>
              <a:t>delivering project outputs early and often.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However</a:t>
            </a:r>
            <a:r>
              <a:rPr lang="en-US" dirty="0"/>
              <a:t>, </a:t>
            </a:r>
            <a:r>
              <a:rPr lang="en-US" dirty="0" smtClean="0"/>
              <a:t>the receiving </a:t>
            </a:r>
            <a:r>
              <a:rPr lang="en-US" dirty="0"/>
              <a:t>organization may not be fully prepared to incorporate </a:t>
            </a:r>
            <a:r>
              <a:rPr lang="en-US" dirty="0" smtClean="0"/>
              <a:t>those outputs </a:t>
            </a:r>
            <a:r>
              <a:rPr lang="en-US" dirty="0"/>
              <a:t>at an increased pace.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Customer </a:t>
            </a:r>
            <a:r>
              <a:rPr lang="en-US" dirty="0"/>
              <a:t>acceptance of and alignment </a:t>
            </a:r>
            <a:r>
              <a:rPr lang="en-US" dirty="0" smtClean="0"/>
              <a:t>with project </a:t>
            </a:r>
            <a:r>
              <a:rPr lang="en-US" dirty="0"/>
              <a:t>outputs becomes even more prevalent in an agile environment.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agile approaches.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Higher </a:t>
            </a:r>
            <a:r>
              <a:rPr lang="en-US" dirty="0"/>
              <a:t>degrees of collaboration may require more </a:t>
            </a:r>
            <a:r>
              <a:rPr lang="en-US" dirty="0" smtClean="0"/>
              <a:t>frequent handoffs </a:t>
            </a:r>
            <a:r>
              <a:rPr lang="en-US" dirty="0"/>
              <a:t>between teams, departments, or vendors.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Decomposing work into </a:t>
            </a:r>
            <a:r>
              <a:rPr lang="en-US" dirty="0"/>
              <a:t>iterative prototypes involves rework that could be </a:t>
            </a:r>
            <a:r>
              <a:rPr lang="en-US" dirty="0" smtClean="0"/>
              <a:t>viewed negatively.</a:t>
            </a:r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Leaders should consider change management </a:t>
            </a:r>
            <a:r>
              <a:rPr lang="en-US" dirty="0" smtClean="0"/>
              <a:t>techniques to </a:t>
            </a:r>
            <a:r>
              <a:rPr lang="en-US" dirty="0"/>
              <a:t>address the hurdles of transitioning to the use of agile approaches.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07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READINESS FOR CHANGE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2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organizational change-friendly </a:t>
            </a:r>
            <a:r>
              <a:rPr lang="en-US" dirty="0" smtClean="0"/>
              <a:t>characteristics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Executive management's willingness to change;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Organization's willingness to shift the way it views, reviews, </a:t>
            </a:r>
            <a:r>
              <a:rPr lang="en-US" dirty="0" smtClean="0"/>
              <a:t>and assesses </a:t>
            </a:r>
            <a:r>
              <a:rPr lang="en-US" dirty="0"/>
              <a:t>employees;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Centralization or decentralization of project, program, and </a:t>
            </a:r>
            <a:r>
              <a:rPr lang="en-US" dirty="0" smtClean="0"/>
              <a:t>portfolio management </a:t>
            </a:r>
            <a:r>
              <a:rPr lang="en-US" dirty="0"/>
              <a:t>functions;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Focus on short-term budgeting and metrics versus long-term goals;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Talent </a:t>
            </a:r>
            <a:r>
              <a:rPr lang="en-US" dirty="0"/>
              <a:t>management maturity and capabilities.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77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roadblock to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Work is decomposed into departmental silos, creating </a:t>
            </a:r>
            <a:r>
              <a:rPr lang="en-US" dirty="0" smtClean="0"/>
              <a:t>dependencies that </a:t>
            </a:r>
            <a:r>
              <a:rPr lang="en-US" dirty="0"/>
              <a:t>prevent accelerated delivery instead of building </a:t>
            </a:r>
            <a:r>
              <a:rPr lang="en-US" dirty="0" smtClean="0"/>
              <a:t>cross-functional teams </a:t>
            </a:r>
            <a:r>
              <a:rPr lang="en-US" dirty="0"/>
              <a:t>with guidance from centers of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Procurement strategies are based on short-term pricing strategies</a:t>
            </a:r>
            <a:r>
              <a:rPr lang="en-US" dirty="0" smtClean="0"/>
              <a:t>, rather </a:t>
            </a:r>
            <a:r>
              <a:rPr lang="en-US" dirty="0"/>
              <a:t>than long-term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Leaders are rewarded for local efficiencies rather than end-to-end </a:t>
            </a:r>
            <a:r>
              <a:rPr lang="en-US" dirty="0" smtClean="0"/>
              <a:t>flow of </a:t>
            </a:r>
            <a:r>
              <a:rPr lang="en-US" dirty="0"/>
              <a:t>project delivery or optimizing the whole (in regard to </a:t>
            </a:r>
            <a:r>
              <a:rPr lang="en-US" dirty="0" smtClean="0"/>
              <a:t>the organization</a:t>
            </a:r>
            <a:r>
              <a:rPr lang="en-US" dirty="0"/>
              <a:t>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Employees are specialized contributors with limited tools </a:t>
            </a:r>
            <a:r>
              <a:rPr lang="en-US" dirty="0" smtClean="0"/>
              <a:t>or incentives </a:t>
            </a:r>
            <a:r>
              <a:rPr lang="en-US" dirty="0"/>
              <a:t>to diversify their skills instead of building </a:t>
            </a:r>
            <a:r>
              <a:rPr lang="en-US" dirty="0" smtClean="0"/>
              <a:t>T-shaped specialists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Decentralized portfolios pull employees simultaneously onto </a:t>
            </a:r>
            <a:r>
              <a:rPr lang="en-US" dirty="0" smtClean="0"/>
              <a:t>too many </a:t>
            </a:r>
            <a:r>
              <a:rPr lang="en-US" dirty="0"/>
              <a:t>projects at once instead of keeping them focused on one </a:t>
            </a:r>
            <a:r>
              <a:rPr lang="en-US" dirty="0" smtClean="0"/>
              <a:t>project at </a:t>
            </a:r>
            <a:r>
              <a:rPr lang="en-US" dirty="0"/>
              <a:t>a time.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13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approaches to accelerate a cultural </a:t>
            </a:r>
            <a:r>
              <a:rPr lang="en-US" dirty="0" smtClean="0"/>
              <a:t>compatibility: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Visible and active executive sponsorship,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Change management practices, including communication </a:t>
            </a:r>
            <a:r>
              <a:rPr lang="en-US" dirty="0" smtClean="0"/>
              <a:t>and coaching</a:t>
            </a:r>
            <a:r>
              <a:rPr lang="en-US" dirty="0"/>
              <a:t>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Progressively pacing the adoption of agile practices on a </a:t>
            </a:r>
            <a:r>
              <a:rPr lang="en-US" dirty="0" smtClean="0"/>
              <a:t>project-by project basis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Incremental introduction of agile practices to the team; 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Leading by example by using agile techniques and practices </a:t>
            </a:r>
            <a:r>
              <a:rPr lang="en-US" dirty="0" smtClean="0"/>
              <a:t>where possible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2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CULTURE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organization's </a:t>
            </a:r>
            <a:r>
              <a:rPr lang="en-US" dirty="0"/>
              <a:t>DNA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 organization's culture is its DNA—its core identity.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Culture </a:t>
            </a:r>
            <a:r>
              <a:rPr lang="en-US" dirty="0"/>
              <a:t>will </a:t>
            </a:r>
            <a:r>
              <a:rPr lang="en-US" dirty="0" smtClean="0"/>
              <a:t>always influence </a:t>
            </a:r>
            <a:r>
              <a:rPr lang="en-US" dirty="0"/>
              <a:t>the use of agile approaches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Organizational culture runs along </a:t>
            </a:r>
            <a:r>
              <a:rPr lang="en-US" dirty="0" smtClean="0"/>
              <a:t>a continuum</a:t>
            </a:r>
            <a:r>
              <a:rPr lang="en-US" dirty="0"/>
              <a:t>, from highly predictive plans to lean startup where everything is </a:t>
            </a:r>
            <a:r>
              <a:rPr lang="en-US" dirty="0" smtClean="0"/>
              <a:t>an experiment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Although </a:t>
            </a:r>
            <a:r>
              <a:rPr lang="en-US" dirty="0"/>
              <a:t>agile approaches fit well with the lean startup culture, </a:t>
            </a:r>
            <a:r>
              <a:rPr lang="en-US" dirty="0" smtClean="0"/>
              <a:t>a highly </a:t>
            </a:r>
            <a:r>
              <a:rPr lang="en-US" dirty="0"/>
              <a:t>predictive organization can encourage </a:t>
            </a:r>
            <a:r>
              <a:rPr lang="en-US" dirty="0" smtClean="0"/>
              <a:t>empirical measurements</a:t>
            </a:r>
            <a:r>
              <a:rPr lang="en-US" dirty="0"/>
              <a:t>, </a:t>
            </a:r>
            <a:r>
              <a:rPr lang="en-US" dirty="0" smtClean="0"/>
              <a:t>small experiments</a:t>
            </a:r>
            <a:r>
              <a:rPr lang="en-US" dirty="0"/>
              <a:t>, and learning so they can move toward agility.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9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“Culture eats strategy for breakfast”—</a:t>
            </a:r>
            <a:r>
              <a:rPr lang="en-US" b="1" u="sng" dirty="0"/>
              <a:t>Peter Drucker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This statement stresses the importance of people's commitment and </a:t>
            </a:r>
            <a:r>
              <a:rPr lang="en-US" dirty="0" smtClean="0"/>
              <a:t>passion for </a:t>
            </a:r>
            <a:r>
              <a:rPr lang="en-US" dirty="0"/>
              <a:t>a cause.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No </a:t>
            </a:r>
            <a:r>
              <a:rPr lang="en-US" dirty="0"/>
              <a:t>matter what strategy or plan you implement with your team</a:t>
            </a:r>
            <a:r>
              <a:rPr lang="en-US" dirty="0" smtClean="0"/>
              <a:t>, its </a:t>
            </a:r>
            <a:r>
              <a:rPr lang="en-US" dirty="0"/>
              <a:t>success is going to be governed by the people implementing the plan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If </a:t>
            </a:r>
            <a:r>
              <a:rPr lang="en-US" dirty="0" smtClean="0"/>
              <a:t>the people </a:t>
            </a:r>
            <a:r>
              <a:rPr lang="en-US" dirty="0"/>
              <a:t>who are driving the strategy aren't passionate about the change, </a:t>
            </a:r>
            <a:r>
              <a:rPr lang="en-US" dirty="0" smtClean="0"/>
              <a:t>or worse</a:t>
            </a:r>
            <a:r>
              <a:rPr lang="en-US" dirty="0"/>
              <a:t>, are apathetic about their job and </a:t>
            </a:r>
            <a:r>
              <a:rPr lang="en-US" dirty="0" smtClean="0"/>
              <a:t>their organization</a:t>
            </a:r>
            <a:r>
              <a:rPr lang="en-US" dirty="0"/>
              <a:t>, then you </a:t>
            </a:r>
            <a:r>
              <a:rPr lang="en-US" dirty="0" smtClean="0"/>
              <a:t>stand little </a:t>
            </a:r>
            <a:r>
              <a:rPr lang="en-US" dirty="0"/>
              <a:t>chance of implementing the change.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66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AN ENVIRONMENT OF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2" y="1825625"/>
            <a:ext cx="6081214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most important </a:t>
            </a:r>
            <a:r>
              <a:rPr lang="en-US" dirty="0" smtClean="0"/>
              <a:t>cultural norm </a:t>
            </a:r>
            <a:r>
              <a:rPr lang="en-US" dirty="0"/>
              <a:t>in an </a:t>
            </a:r>
            <a:r>
              <a:rPr lang="en-US" u="sng" dirty="0"/>
              <a:t>organization willing to try any new method or technique</a:t>
            </a:r>
            <a:r>
              <a:rPr lang="en-US" dirty="0"/>
              <a:t> is enabling </a:t>
            </a:r>
            <a:r>
              <a:rPr lang="en-US" b="1" u="sng" dirty="0" smtClean="0"/>
              <a:t>a safe </a:t>
            </a:r>
            <a:r>
              <a:rPr lang="en-US" b="1" u="sng" dirty="0"/>
              <a:t>work environment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Only in a </a:t>
            </a:r>
            <a:r>
              <a:rPr lang="en-US" b="1" u="sng" dirty="0"/>
              <a:t>safe</a:t>
            </a:r>
            <a:r>
              <a:rPr lang="en-US" dirty="0"/>
              <a:t>, </a:t>
            </a:r>
            <a:r>
              <a:rPr lang="en-US" b="1" u="sng" dirty="0"/>
              <a:t>honest</a:t>
            </a:r>
            <a:r>
              <a:rPr lang="en-US" dirty="0"/>
              <a:t>, and </a:t>
            </a:r>
            <a:r>
              <a:rPr lang="en-US" b="1" u="sng" dirty="0"/>
              <a:t>transparent</a:t>
            </a:r>
            <a:r>
              <a:rPr lang="en-US" dirty="0"/>
              <a:t> </a:t>
            </a:r>
            <a:r>
              <a:rPr lang="en-US" u="sng" dirty="0"/>
              <a:t>environment</a:t>
            </a:r>
            <a:r>
              <a:rPr lang="en-US" dirty="0"/>
              <a:t> can team members </a:t>
            </a:r>
            <a:r>
              <a:rPr lang="en-US" dirty="0" smtClean="0"/>
              <a:t>and leaders </a:t>
            </a:r>
            <a:r>
              <a:rPr lang="en-US" dirty="0"/>
              <a:t>truly </a:t>
            </a:r>
            <a:r>
              <a:rPr lang="en-US" dirty="0" smtClean="0"/>
              <a:t>reflect on success and failed projects in order to apply </a:t>
            </a:r>
            <a:r>
              <a:rPr lang="en-US" dirty="0"/>
              <a:t>lessons </a:t>
            </a:r>
            <a:r>
              <a:rPr lang="en-US" dirty="0" smtClean="0"/>
              <a:t>learned.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416" y="1825625"/>
            <a:ext cx="5119396" cy="398832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/>
              <p14:cNvContentPartPr/>
              <p14:nvPr/>
            </p14:nvContentPartPr>
            <p14:xfrm>
              <a:off x="9008640" y="5162040"/>
              <a:ext cx="99720" cy="14364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05040" y="5154840"/>
                <a:ext cx="110520" cy="154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3631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ASSESSING ORGANIZATIONAL CULTURE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51892" y="1690688"/>
            <a:ext cx="8209998" cy="4665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7891200" y="3736440"/>
              <a:ext cx="52560" cy="2145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886520" y="3732480"/>
                <a:ext cx="61200" cy="22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7098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Tip: Culture </a:t>
            </a:r>
            <a:r>
              <a:rPr lang="en-US" b="1" dirty="0"/>
              <a:t>versus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i="1" dirty="0"/>
              <a:t>Some people insist new organizational structures be installed before </a:t>
            </a:r>
            <a:r>
              <a:rPr lang="en-US" i="1" dirty="0" smtClean="0"/>
              <a:t>any cultural </a:t>
            </a:r>
            <a:r>
              <a:rPr lang="en-US" i="1" dirty="0"/>
              <a:t>shift can begin.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Others </a:t>
            </a:r>
            <a:r>
              <a:rPr lang="en-US" i="1" dirty="0"/>
              <a:t>maintain the opposite—those </a:t>
            </a:r>
            <a:r>
              <a:rPr lang="en-US" i="1" dirty="0" smtClean="0"/>
              <a:t>new organizational </a:t>
            </a:r>
            <a:r>
              <a:rPr lang="en-US" i="1" dirty="0"/>
              <a:t>structures are only superficial adjustments until </a:t>
            </a:r>
            <a:r>
              <a:rPr lang="en-US" i="1" dirty="0" smtClean="0"/>
              <a:t>the collective </a:t>
            </a:r>
            <a:r>
              <a:rPr lang="en-US" i="1" dirty="0"/>
              <a:t>culture moves in a meaningful direction.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In </a:t>
            </a:r>
            <a:r>
              <a:rPr lang="en-US" i="1" dirty="0"/>
              <a:t>reality, one </a:t>
            </a:r>
            <a:r>
              <a:rPr lang="en-US" i="1" dirty="0" smtClean="0"/>
              <a:t>cannot progress </a:t>
            </a:r>
            <a:r>
              <a:rPr lang="en-US" i="1" dirty="0"/>
              <a:t>without the other.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Project </a:t>
            </a:r>
            <a:r>
              <a:rPr lang="en-US" i="1" dirty="0"/>
              <a:t>leaders wanting to achieve </a:t>
            </a:r>
            <a:r>
              <a:rPr lang="en-US" i="1" dirty="0" smtClean="0"/>
              <a:t>agility should </a:t>
            </a:r>
            <a:r>
              <a:rPr lang="en-US" i="1" dirty="0"/>
              <a:t>consider the current and future states of both of these aspects </a:t>
            </a:r>
            <a:r>
              <a:rPr lang="en-US" i="1" dirty="0" smtClean="0"/>
              <a:t>in their </a:t>
            </a:r>
            <a:r>
              <a:rPr lang="en-US" i="1" dirty="0"/>
              <a:t>organization.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17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PROCUREMENT AND CONTRACTS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36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customer–supplier relationship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“customer collaboration over contract </a:t>
            </a:r>
            <a:r>
              <a:rPr lang="en-US" dirty="0" smtClean="0"/>
              <a:t>negotiation”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 </a:t>
            </a:r>
            <a:r>
              <a:rPr lang="en-US" dirty="0"/>
              <a:t>shared-risk-reward relationship</a:t>
            </a:r>
            <a:r>
              <a:rPr lang="en-US" dirty="0" smtClean="0"/>
              <a:t>, where </a:t>
            </a:r>
            <a:r>
              <a:rPr lang="en-US" dirty="0"/>
              <a:t>all sides </a:t>
            </a:r>
            <a:r>
              <a:rPr lang="en-US" dirty="0" smtClean="0"/>
              <a:t>win rather than a </a:t>
            </a:r>
            <a:r>
              <a:rPr lang="en-US" dirty="0"/>
              <a:t>perspective of winners vs. </a:t>
            </a:r>
            <a:r>
              <a:rPr lang="en-US" dirty="0" smtClean="0"/>
              <a:t>losers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It is possible to create agile contracts.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Agile </a:t>
            </a:r>
            <a:r>
              <a:rPr lang="en-US" dirty="0"/>
              <a:t>is built on a synergy </a:t>
            </a:r>
            <a:r>
              <a:rPr lang="en-US" dirty="0" smtClean="0"/>
              <a:t>of collaboration </a:t>
            </a:r>
            <a:r>
              <a:rPr lang="en-US" dirty="0"/>
              <a:t>and trust.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supplier can help by delivering value early </a:t>
            </a:r>
            <a:r>
              <a:rPr lang="en-US" dirty="0" smtClean="0"/>
              <a:t>and often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customer can help by providing timely feedback.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16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Multi-tiered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Project </a:t>
            </a:r>
            <a:r>
              <a:rPr lang="en-US" dirty="0"/>
              <a:t>parties can achieve </a:t>
            </a:r>
            <a:r>
              <a:rPr lang="en-US" dirty="0" smtClean="0"/>
              <a:t>more flexibility </a:t>
            </a:r>
            <a:r>
              <a:rPr lang="en-US" dirty="0"/>
              <a:t>by describing different aspects in different documents.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Mostly fixed items (e.g., </a:t>
            </a:r>
            <a:r>
              <a:rPr lang="en-US" b="1" dirty="0"/>
              <a:t>warranties</a:t>
            </a:r>
            <a:r>
              <a:rPr lang="en-US" dirty="0"/>
              <a:t>, </a:t>
            </a:r>
            <a:r>
              <a:rPr lang="en-US" b="1" dirty="0"/>
              <a:t>arbitration</a:t>
            </a:r>
            <a:r>
              <a:rPr lang="en-US" dirty="0"/>
              <a:t>) can be locked in </a:t>
            </a:r>
            <a:r>
              <a:rPr lang="en-US" dirty="0" smtClean="0"/>
              <a:t>a </a:t>
            </a:r>
            <a:r>
              <a:rPr lang="en-US" b="1" dirty="0" smtClean="0"/>
              <a:t>master </a:t>
            </a:r>
            <a:r>
              <a:rPr lang="en-US" b="1" dirty="0"/>
              <a:t>agreement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Meanwhile</a:t>
            </a:r>
            <a:r>
              <a:rPr lang="en-US" dirty="0"/>
              <a:t>, all parties list other items subject </a:t>
            </a:r>
            <a:r>
              <a:rPr lang="en-US" dirty="0" smtClean="0"/>
              <a:t>to change </a:t>
            </a:r>
            <a:r>
              <a:rPr lang="en-US" dirty="0"/>
              <a:t>(e.g., </a:t>
            </a:r>
            <a:r>
              <a:rPr lang="en-US" b="1" dirty="0"/>
              <a:t>services</a:t>
            </a:r>
            <a:r>
              <a:rPr lang="en-US" dirty="0"/>
              <a:t> </a:t>
            </a:r>
            <a:r>
              <a:rPr lang="en-US" b="1" dirty="0"/>
              <a:t>rates</a:t>
            </a:r>
            <a:r>
              <a:rPr lang="en-US" dirty="0"/>
              <a:t>, </a:t>
            </a:r>
            <a:r>
              <a:rPr lang="en-US" b="1" dirty="0"/>
              <a:t>product descriptions</a:t>
            </a:r>
            <a:r>
              <a:rPr lang="en-US" dirty="0"/>
              <a:t>) in a </a:t>
            </a:r>
            <a:r>
              <a:rPr lang="en-US" b="1" dirty="0"/>
              <a:t>schedule </a:t>
            </a:r>
            <a:r>
              <a:rPr lang="en-US" b="1" dirty="0" smtClean="0"/>
              <a:t>of services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contract can reference them in the master </a:t>
            </a:r>
            <a:r>
              <a:rPr lang="en-US" dirty="0" smtClean="0"/>
              <a:t>services agreement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Finally</a:t>
            </a:r>
            <a:r>
              <a:rPr lang="en-US" dirty="0"/>
              <a:t>, more </a:t>
            </a:r>
            <a:r>
              <a:rPr lang="en-US" b="1" dirty="0"/>
              <a:t>dynamic</a:t>
            </a:r>
            <a:r>
              <a:rPr lang="en-US" dirty="0"/>
              <a:t> items such as </a:t>
            </a:r>
            <a:r>
              <a:rPr lang="en-US" b="1" dirty="0"/>
              <a:t>scope</a:t>
            </a:r>
            <a:r>
              <a:rPr lang="en-US" dirty="0"/>
              <a:t>, </a:t>
            </a:r>
            <a:r>
              <a:rPr lang="en-US" b="1" dirty="0"/>
              <a:t>schedule</a:t>
            </a:r>
            <a:r>
              <a:rPr lang="en-US" dirty="0"/>
              <a:t>, </a:t>
            </a:r>
            <a:r>
              <a:rPr lang="en-US" dirty="0" smtClean="0"/>
              <a:t>and </a:t>
            </a:r>
            <a:r>
              <a:rPr lang="en-US" b="1" dirty="0" smtClean="0"/>
              <a:t>budget</a:t>
            </a:r>
            <a:r>
              <a:rPr lang="en-US" dirty="0" smtClean="0"/>
              <a:t> </a:t>
            </a:r>
            <a:r>
              <a:rPr lang="en-US" dirty="0"/>
              <a:t>can be formalized in a </a:t>
            </a:r>
            <a:r>
              <a:rPr lang="en-US" b="1" dirty="0"/>
              <a:t>lightweight statement of work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Isolating the </a:t>
            </a:r>
            <a:r>
              <a:rPr lang="en-US" dirty="0"/>
              <a:t>more changing elements of a contract into a single </a:t>
            </a:r>
            <a:r>
              <a:rPr lang="en-US" dirty="0" smtClean="0"/>
              <a:t>document simplifies </a:t>
            </a:r>
            <a:r>
              <a:rPr lang="en-US" dirty="0"/>
              <a:t>modifications and thus flexibility.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55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Emphasize value delivered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Many vendor relationships are </a:t>
            </a:r>
            <a:r>
              <a:rPr lang="en-US" dirty="0" smtClean="0"/>
              <a:t>governed by </a:t>
            </a:r>
            <a:r>
              <a:rPr lang="en-US" dirty="0"/>
              <a:t>fixed milestones or “phase gates” focused on intermediate artifacts</a:t>
            </a:r>
            <a:r>
              <a:rPr lang="en-US" dirty="0" smtClean="0"/>
              <a:t>, rather </a:t>
            </a:r>
            <a:r>
              <a:rPr lang="en-US" dirty="0"/>
              <a:t>than a full deliverable of incremental business value.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Often, these </a:t>
            </a:r>
            <a:r>
              <a:rPr lang="en-US" dirty="0"/>
              <a:t>controls limit the use of feedback to improve the product.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Instead, milestones and payment terms can be structured based </a:t>
            </a:r>
            <a:r>
              <a:rPr lang="en-US" dirty="0" smtClean="0"/>
              <a:t>on value-driven </a:t>
            </a:r>
            <a:r>
              <a:rPr lang="en-US" dirty="0"/>
              <a:t>deliverables in order to enhance the project's agility.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9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Fixed-price increments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Rather than lock an entire project scope </a:t>
            </a:r>
            <a:r>
              <a:rPr lang="en-US" dirty="0" smtClean="0"/>
              <a:t>and budget </a:t>
            </a:r>
            <a:r>
              <a:rPr lang="en-US" dirty="0"/>
              <a:t>into a single agreement, a project can decompose the </a:t>
            </a:r>
            <a:r>
              <a:rPr lang="en-US" dirty="0" smtClean="0"/>
              <a:t>scope into </a:t>
            </a:r>
            <a:r>
              <a:rPr lang="en-US" dirty="0"/>
              <a:t>fixed-price </a:t>
            </a:r>
            <a:r>
              <a:rPr lang="en-US" dirty="0" err="1"/>
              <a:t>microdeliverables</a:t>
            </a:r>
            <a:r>
              <a:rPr lang="en-US" dirty="0"/>
              <a:t>, such as user stories.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For the customer</a:t>
            </a:r>
            <a:r>
              <a:rPr lang="en-US" dirty="0"/>
              <a:t>, this gives more control over how the money is spent.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For the </a:t>
            </a:r>
            <a:r>
              <a:rPr lang="en-US" dirty="0"/>
              <a:t>supplier, it limits the financial risk of over-commitment to a </a:t>
            </a:r>
            <a:r>
              <a:rPr lang="en-US" dirty="0" smtClean="0"/>
              <a:t>single feature </a:t>
            </a:r>
            <a:r>
              <a:rPr lang="en-US" dirty="0"/>
              <a:t>or deliverable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8973720" y="6667560"/>
              <a:ext cx="19080" cy="3078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967600" y="6662160"/>
                <a:ext cx="29160" cy="31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256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Not-to-exceed time and materials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Customers incur unwanted </a:t>
            </a:r>
            <a:r>
              <a:rPr lang="en-US" dirty="0" smtClean="0"/>
              <a:t>risk from </a:t>
            </a:r>
            <a:r>
              <a:rPr lang="en-US" dirty="0"/>
              <a:t>a traditional time and materials approach.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One </a:t>
            </a:r>
            <a:r>
              <a:rPr lang="en-US" dirty="0"/>
              <a:t>alternative is </a:t>
            </a:r>
            <a:r>
              <a:rPr lang="en-US" dirty="0" smtClean="0"/>
              <a:t>to limit </a:t>
            </a:r>
            <a:r>
              <a:rPr lang="en-US" dirty="0"/>
              <a:t>the overall budget to a fixed amount.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This </a:t>
            </a:r>
            <a:r>
              <a:rPr lang="en-US" dirty="0"/>
              <a:t>allows the customer </a:t>
            </a:r>
            <a:r>
              <a:rPr lang="en-US" dirty="0" smtClean="0"/>
              <a:t>to incorporate </a:t>
            </a:r>
            <a:r>
              <a:rPr lang="en-US" dirty="0"/>
              <a:t>new ideas and innovations into the project not </a:t>
            </a:r>
            <a:r>
              <a:rPr lang="en-US" dirty="0" smtClean="0"/>
              <a:t>originally planned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When </a:t>
            </a:r>
            <a:r>
              <a:rPr lang="en-US" dirty="0"/>
              <a:t>customers want to incorporate new ideas, they </a:t>
            </a:r>
            <a:r>
              <a:rPr lang="en-US" dirty="0" smtClean="0"/>
              <a:t>will have </a:t>
            </a:r>
            <a:r>
              <a:rPr lang="en-US" dirty="0"/>
              <a:t>to manage to a given capacity, replacing original work with </a:t>
            </a:r>
            <a:r>
              <a:rPr lang="en-US" dirty="0" smtClean="0"/>
              <a:t>new work.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Work should be closely monitored as hours allocated reach </a:t>
            </a:r>
            <a:r>
              <a:rPr lang="en-US" dirty="0" smtClean="0"/>
              <a:t>their limit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Also</a:t>
            </a:r>
            <a:r>
              <a:rPr lang="en-US" dirty="0"/>
              <a:t>, additional contingency hours could be planned into </a:t>
            </a:r>
            <a:r>
              <a:rPr lang="en-US" dirty="0" smtClean="0"/>
              <a:t>the maximum </a:t>
            </a:r>
            <a:r>
              <a:rPr lang="en-US" dirty="0"/>
              <a:t>budget if considered helpful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7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Graduated time and materials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Another alternative is a </a:t>
            </a:r>
            <a:r>
              <a:rPr lang="en-US" dirty="0" smtClean="0"/>
              <a:t>shared financial </a:t>
            </a:r>
            <a:r>
              <a:rPr lang="en-US" dirty="0"/>
              <a:t>risk approach.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</a:t>
            </a:r>
            <a:r>
              <a:rPr lang="en-US" dirty="0"/>
              <a:t>agile, the quality criteria are part of </a:t>
            </a:r>
            <a:r>
              <a:rPr lang="en-US" dirty="0" smtClean="0"/>
              <a:t>what done </a:t>
            </a:r>
            <a:r>
              <a:rPr lang="en-US" dirty="0"/>
              <a:t>means.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Therefore</a:t>
            </a:r>
            <a:r>
              <a:rPr lang="en-US" dirty="0"/>
              <a:t>, the supplier can be rewarded with a </a:t>
            </a:r>
            <a:r>
              <a:rPr lang="en-US" dirty="0" smtClean="0"/>
              <a:t>higher hourly </a:t>
            </a:r>
            <a:r>
              <a:rPr lang="en-US" dirty="0"/>
              <a:t>rate when delivery is earlier than the contracted deadline.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Conversely, the supplier would suffer a rate reduction for </a:t>
            </a:r>
            <a:r>
              <a:rPr lang="en-US" dirty="0" smtClean="0"/>
              <a:t>late delivery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48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Early cancellation option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When an agile supplier delivers </a:t>
            </a:r>
            <a:r>
              <a:rPr lang="en-US" dirty="0" smtClean="0"/>
              <a:t>sufficient value </a:t>
            </a:r>
            <a:r>
              <a:rPr lang="en-US" dirty="0"/>
              <a:t>with only half of the scope completed, the customer should </a:t>
            </a:r>
            <a:r>
              <a:rPr lang="en-US" dirty="0" smtClean="0"/>
              <a:t>not be </a:t>
            </a:r>
            <a:r>
              <a:rPr lang="en-US" dirty="0"/>
              <a:t>bound to pay the remaining half if the customer no longer needs it.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Instead</a:t>
            </a:r>
            <a:r>
              <a:rPr lang="en-US" dirty="0"/>
              <a:t>, a contract can offer the customer to buy the remainder of </a:t>
            </a:r>
            <a:r>
              <a:rPr lang="en-US" dirty="0" smtClean="0"/>
              <a:t>the project </a:t>
            </a:r>
            <a:r>
              <a:rPr lang="en-US" dirty="0"/>
              <a:t>for a cancellation fee.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customer limits budget </a:t>
            </a:r>
            <a:r>
              <a:rPr lang="en-US" dirty="0" smtClean="0"/>
              <a:t>exposure and </a:t>
            </a:r>
            <a:r>
              <a:rPr lang="en-US" dirty="0"/>
              <a:t>the supplier earns positive revenue for services no </a:t>
            </a:r>
            <a:r>
              <a:rPr lang="en-US" dirty="0" smtClean="0"/>
              <a:t>longer required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6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Dynamic scope option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For those contracts with a fixed budget, </a:t>
            </a:r>
            <a:r>
              <a:rPr lang="en-US" dirty="0" smtClean="0"/>
              <a:t>a supplier </a:t>
            </a:r>
            <a:r>
              <a:rPr lang="en-US" dirty="0"/>
              <a:t>may offer the customer the option to vary the project scope </a:t>
            </a:r>
            <a:r>
              <a:rPr lang="en-US" dirty="0" smtClean="0"/>
              <a:t>at specified </a:t>
            </a:r>
            <a:r>
              <a:rPr lang="en-US" dirty="0"/>
              <a:t>points in the project.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customer can adjust features to </a:t>
            </a:r>
            <a:r>
              <a:rPr lang="en-US" dirty="0" smtClean="0"/>
              <a:t>fit the </a:t>
            </a:r>
            <a:r>
              <a:rPr lang="en-US" dirty="0"/>
              <a:t>capacity.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Then </a:t>
            </a:r>
            <a:r>
              <a:rPr lang="en-US" dirty="0"/>
              <a:t>the customer can leverage </a:t>
            </a:r>
            <a:r>
              <a:rPr lang="en-US" dirty="0" smtClean="0"/>
              <a:t>innovation opportunities</a:t>
            </a:r>
            <a:r>
              <a:rPr lang="en-US" dirty="0"/>
              <a:t>, while limiting the supplier's risk of over commitment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04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Team augmentation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Arguably the most collaborative </a:t>
            </a:r>
            <a:r>
              <a:rPr lang="en-US" dirty="0" smtClean="0"/>
              <a:t>contracting approach </a:t>
            </a:r>
            <a:r>
              <a:rPr lang="en-US" dirty="0"/>
              <a:t>is to embed the supplier's services directly into the </a:t>
            </a:r>
            <a:r>
              <a:rPr lang="en-US" dirty="0" smtClean="0"/>
              <a:t>customer organization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Funding </a:t>
            </a:r>
            <a:r>
              <a:rPr lang="en-US" dirty="0"/>
              <a:t>teams instead of a specific scope preserves </a:t>
            </a:r>
            <a:r>
              <a:rPr lang="en-US" dirty="0" smtClean="0"/>
              <a:t>the customer's </a:t>
            </a:r>
            <a:r>
              <a:rPr lang="en-US" dirty="0"/>
              <a:t>strategic discretion on what work should actually be done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8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Favor full-service suppliers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order to diversify risk, </a:t>
            </a:r>
            <a:r>
              <a:rPr lang="en-US" dirty="0" smtClean="0"/>
              <a:t>customers may </a:t>
            </a:r>
            <a:r>
              <a:rPr lang="en-US" dirty="0"/>
              <a:t>seek a </a:t>
            </a:r>
            <a:r>
              <a:rPr lang="en-US" dirty="0" smtClean="0"/>
              <a:t>multi-supplier strategy</a:t>
            </a:r>
          </a:p>
          <a:p>
            <a:r>
              <a:rPr lang="en-US" dirty="0" smtClean="0"/>
              <a:t> </a:t>
            </a:r>
            <a:r>
              <a:rPr lang="en-US" dirty="0"/>
              <a:t>However, the temptation will be </a:t>
            </a:r>
            <a:r>
              <a:rPr lang="en-US" dirty="0" smtClean="0"/>
              <a:t>to contract </a:t>
            </a:r>
            <a:r>
              <a:rPr lang="en-US" dirty="0"/>
              <a:t>the work such that each supplier does only one thing, </a:t>
            </a:r>
            <a:r>
              <a:rPr lang="en-US" dirty="0" smtClean="0"/>
              <a:t>which creates </a:t>
            </a:r>
            <a:r>
              <a:rPr lang="en-US" dirty="0"/>
              <a:t>a web of dependencies before any usable service or </a:t>
            </a:r>
            <a:r>
              <a:rPr lang="en-US" dirty="0" smtClean="0"/>
              <a:t>product emerges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Instead</a:t>
            </a:r>
            <a:r>
              <a:rPr lang="en-US" dirty="0"/>
              <a:t>, place an emphasis on engagements that deliver </a:t>
            </a:r>
            <a:r>
              <a:rPr lang="en-US" dirty="0" smtClean="0"/>
              <a:t>full value </a:t>
            </a:r>
            <a:r>
              <a:rPr lang="en-US" dirty="0"/>
              <a:t>(as in the idea of completed independent feature sets)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1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BUSINESS PRACTICES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18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POLICIES AND PRACTICES CHALLANGE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Once teams start to work in a cohesive and cooperative manner, they </a:t>
            </a:r>
            <a:r>
              <a:rPr lang="en-US" dirty="0" smtClean="0"/>
              <a:t>will challenge </a:t>
            </a:r>
            <a:r>
              <a:rPr lang="en-US" dirty="0"/>
              <a:t>internal management policies.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Human </a:t>
            </a:r>
            <a:r>
              <a:rPr lang="en-US" dirty="0"/>
              <a:t>resources may notice </a:t>
            </a:r>
            <a:r>
              <a:rPr lang="en-US" dirty="0" smtClean="0"/>
              <a:t>individual incentives </a:t>
            </a:r>
            <a:r>
              <a:rPr lang="en-US" dirty="0"/>
              <a:t>make less sense, and </a:t>
            </a:r>
            <a:r>
              <a:rPr lang="en-US" dirty="0" smtClean="0"/>
              <a:t>managers </a:t>
            </a:r>
            <a:r>
              <a:rPr lang="en-US" dirty="0"/>
              <a:t>may struggle with the </a:t>
            </a:r>
            <a:r>
              <a:rPr lang="en-US" dirty="0" smtClean="0"/>
              <a:t>performance appraisals </a:t>
            </a:r>
            <a:r>
              <a:rPr lang="en-US" dirty="0"/>
              <a:t>of self-organizing employees.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</a:t>
            </a:r>
            <a:r>
              <a:rPr lang="en-US" dirty="0"/>
              <a:t>each case, these are opportunities </a:t>
            </a:r>
            <a:r>
              <a:rPr lang="en-US" dirty="0" smtClean="0"/>
              <a:t>to review </a:t>
            </a:r>
            <a:r>
              <a:rPr lang="en-US" dirty="0"/>
              <a:t>the degree to which existing practices support agile ways of working.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As organizations progress to greater agility, there will be obvious needs </a:t>
            </a:r>
            <a:r>
              <a:rPr lang="en-US" dirty="0" smtClean="0"/>
              <a:t>for additional </a:t>
            </a:r>
            <a:r>
              <a:rPr lang="en-US" dirty="0"/>
              <a:t>business units to change the way they interact and perform </a:t>
            </a:r>
            <a:r>
              <a:rPr lang="en-US" dirty="0" smtClean="0"/>
              <a:t>their responsibilities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changes that have benefited other areas of the </a:t>
            </a:r>
            <a:r>
              <a:rPr lang="en-US" dirty="0" smtClean="0"/>
              <a:t>organization should </a:t>
            </a:r>
            <a:r>
              <a:rPr lang="en-US" dirty="0"/>
              <a:t>now be embraced so the effectiveness of the entire organization can </a:t>
            </a:r>
            <a:r>
              <a:rPr lang="en-US" dirty="0" smtClean="0"/>
              <a:t>be realized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00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MULTITEAM COORDINATION </a:t>
            </a:r>
            <a:r>
              <a:rPr lang="en-US" b="1" dirty="0" smtClean="0"/>
              <a:t>AND DEPENDENCIES </a:t>
            </a:r>
            <a:r>
              <a:rPr lang="en-US" b="1" dirty="0"/>
              <a:t>(SCALING</a:t>
            </a:r>
            <a:r>
              <a:rPr lang="en-US" b="1" dirty="0" smtClean="0"/>
              <a:t>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9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FRAMEWORKS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 guidance of the most widespread agile methods such as Scrum </a:t>
            </a:r>
            <a:r>
              <a:rPr lang="en-US" dirty="0" smtClean="0"/>
              <a:t>and </a:t>
            </a:r>
            <a:r>
              <a:rPr lang="en-US" dirty="0" err="1" smtClean="0"/>
              <a:t>eXtreme</a:t>
            </a:r>
            <a:r>
              <a:rPr lang="en-US" dirty="0" smtClean="0"/>
              <a:t> </a:t>
            </a:r>
            <a:r>
              <a:rPr lang="en-US" dirty="0"/>
              <a:t>Programming focus on the activities of a single, small, </a:t>
            </a:r>
            <a:r>
              <a:rPr lang="en-US" dirty="0" smtClean="0"/>
              <a:t>usually co-located</a:t>
            </a:r>
            <a:r>
              <a:rPr lang="en-US" dirty="0"/>
              <a:t>, cross-functional team.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While </a:t>
            </a:r>
            <a:r>
              <a:rPr lang="en-US" dirty="0"/>
              <a:t>this is very useful for efforts that </a:t>
            </a:r>
            <a:r>
              <a:rPr lang="en-US" dirty="0" smtClean="0"/>
              <a:t>require a </a:t>
            </a:r>
            <a:r>
              <a:rPr lang="en-US" dirty="0"/>
              <a:t>single team, it may provide insufficient guidance for initiatives that require </a:t>
            </a:r>
            <a:r>
              <a:rPr lang="en-US" dirty="0" smtClean="0"/>
              <a:t>the collaboration </a:t>
            </a:r>
            <a:r>
              <a:rPr lang="en-US" dirty="0"/>
              <a:t>of multiple agile teams in a program or portfolio.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 range of frameworks (such as the Scaled Agile Framework, Large </a:t>
            </a:r>
            <a:r>
              <a:rPr lang="en-US" dirty="0" smtClean="0"/>
              <a:t>Scale Scrum</a:t>
            </a:r>
            <a:r>
              <a:rPr lang="en-US" dirty="0"/>
              <a:t>, and Disciplined Agile) and approaches (e.g., Scrum of Scrums) </a:t>
            </a:r>
            <a:r>
              <a:rPr lang="en-US" dirty="0" smtClean="0"/>
              <a:t>have emerged </a:t>
            </a:r>
            <a:r>
              <a:rPr lang="en-US" dirty="0"/>
              <a:t>to cater to just such circumstances.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More details on these can be found in Annex A3.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65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There is more than one way to scale work.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team might need to scale </a:t>
            </a:r>
            <a:r>
              <a:rPr lang="en-US" dirty="0" smtClean="0"/>
              <a:t>the work </a:t>
            </a:r>
            <a:r>
              <a:rPr lang="en-US" dirty="0"/>
              <a:t>of several agile projects into a single agile program.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Alternatively</a:t>
            </a:r>
            <a:r>
              <a:rPr lang="en-US" dirty="0"/>
              <a:t>, </a:t>
            </a:r>
            <a:r>
              <a:rPr lang="en-US" dirty="0" smtClean="0"/>
              <a:t>the organization </a:t>
            </a:r>
            <a:r>
              <a:rPr lang="en-US" dirty="0"/>
              <a:t>can design a structure that supports agile approaches across </a:t>
            </a:r>
            <a:r>
              <a:rPr lang="en-US" dirty="0" smtClean="0"/>
              <a:t>the entire </a:t>
            </a:r>
            <a:r>
              <a:rPr lang="en-US" dirty="0"/>
              <a:t>portfolio.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Teams </a:t>
            </a:r>
            <a:r>
              <a:rPr lang="en-US" dirty="0"/>
              <a:t>can achieve </a:t>
            </a:r>
            <a:r>
              <a:rPr lang="en-US" dirty="0" smtClean="0"/>
              <a:t>successful outcomes </a:t>
            </a:r>
            <a:r>
              <a:rPr lang="en-US" dirty="0"/>
              <a:t>even when everything is not completely transformed into an </a:t>
            </a:r>
            <a:r>
              <a:rPr lang="en-US" dirty="0" smtClean="0"/>
              <a:t>agile approach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Regardless of the approach, a critical success factor is the healthy agile team.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goal of large-scale agile projects is to coordinate the efforts of </a:t>
            </a:r>
            <a:r>
              <a:rPr lang="en-US" dirty="0" smtClean="0"/>
              <a:t>different teams </a:t>
            </a:r>
            <a:r>
              <a:rPr lang="en-US" dirty="0"/>
              <a:t>to bring value to </a:t>
            </a:r>
            <a:r>
              <a:rPr lang="en-US" dirty="0" smtClean="0"/>
              <a:t>customers.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Teams may </a:t>
            </a:r>
            <a:r>
              <a:rPr lang="en-US" dirty="0"/>
              <a:t>use a formal framework or apply agile thinking to adjust existing </a:t>
            </a:r>
            <a:r>
              <a:rPr lang="en-US" dirty="0" smtClean="0"/>
              <a:t>program management </a:t>
            </a:r>
            <a:r>
              <a:rPr lang="en-US" dirty="0"/>
              <a:t>practices.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62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AND THE PROJECT </a:t>
            </a:r>
            <a:r>
              <a:rPr lang="en-US" b="1" dirty="0" smtClean="0"/>
              <a:t>MANAGEMENT OFFICE </a:t>
            </a:r>
            <a:r>
              <a:rPr lang="en-US" b="1" dirty="0"/>
              <a:t>(PMO)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93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AGILE PMO IS VALUE-DRIVEN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Any project should deliver the right value, to the right audience, at the </a:t>
            </a:r>
            <a:r>
              <a:rPr lang="en-US" dirty="0" smtClean="0"/>
              <a:t>right time.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PMO's objective is to facilitate and enable this goal.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An agile-based PMO </a:t>
            </a:r>
            <a:r>
              <a:rPr lang="en-US" dirty="0"/>
              <a:t>approach is based on a customer-collaboration mindset and is present in </a:t>
            </a:r>
            <a:r>
              <a:rPr lang="en-US" dirty="0" smtClean="0"/>
              <a:t>all PMO </a:t>
            </a:r>
            <a:r>
              <a:rPr lang="en-US" dirty="0"/>
              <a:t>programs.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59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AGILE PMO IS INVITATION-ORIENTED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 order to accelerate progress on a value-based charter, a PMO may </a:t>
            </a:r>
            <a:r>
              <a:rPr lang="en-US" dirty="0" smtClean="0"/>
              <a:t>be tempted </a:t>
            </a:r>
            <a:r>
              <a:rPr lang="en-US" dirty="0"/>
              <a:t>to mandate certain solutions or approaches, for example, to </a:t>
            </a:r>
            <a:r>
              <a:rPr lang="en-US" dirty="0" smtClean="0"/>
              <a:t>make everyone </a:t>
            </a:r>
            <a:r>
              <a:rPr lang="en-US" dirty="0"/>
              <a:t>do it the same way to get some quick wins.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However</a:t>
            </a:r>
            <a:r>
              <a:rPr lang="en-US" dirty="0"/>
              <a:t>, a more </a:t>
            </a:r>
            <a:r>
              <a:rPr lang="en-US" dirty="0" smtClean="0"/>
              <a:t>deliberate perspective </a:t>
            </a:r>
            <a:r>
              <a:rPr lang="en-US" dirty="0"/>
              <a:t>incorporates the desire for employee engagement.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This </a:t>
            </a:r>
            <a:r>
              <a:rPr lang="en-US" dirty="0"/>
              <a:t>is </a:t>
            </a:r>
            <a:r>
              <a:rPr lang="en-US" dirty="0" smtClean="0"/>
              <a:t>achieved by </a:t>
            </a:r>
            <a:r>
              <a:rPr lang="en-US" dirty="0"/>
              <a:t>inviting only those interested to engage with PMO services.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Higher engagement </a:t>
            </a:r>
            <a:r>
              <a:rPr lang="en-US" dirty="0"/>
              <a:t>with PMO practices makes it easier for those practices to </a:t>
            </a:r>
            <a:r>
              <a:rPr lang="en-US" dirty="0" smtClean="0"/>
              <a:t>be “</a:t>
            </a:r>
            <a:r>
              <a:rPr lang="en-US" dirty="0"/>
              <a:t>sticky.”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If </a:t>
            </a:r>
            <a:r>
              <a:rPr lang="en-US" dirty="0"/>
              <a:t>the PMO is delivering value to its clients, it is more likely that </a:t>
            </a:r>
            <a:r>
              <a:rPr lang="en-US" dirty="0" smtClean="0"/>
              <a:t>clients will </a:t>
            </a:r>
            <a:r>
              <a:rPr lang="en-US" dirty="0"/>
              <a:t>request its services and adopt its practices.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30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AGILE PMO IS MULTIDISCIPLINARY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Some organizations have been transforming their PMOs into agile centers </a:t>
            </a:r>
            <a:r>
              <a:rPr lang="en-US" dirty="0" smtClean="0"/>
              <a:t>of excellence </a:t>
            </a:r>
            <a:r>
              <a:rPr lang="en-US" dirty="0"/>
              <a:t>that provide such services as</a:t>
            </a:r>
            <a:r>
              <a:rPr lang="en-US" dirty="0" smtClean="0"/>
              <a:t>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Developing and implementing </a:t>
            </a:r>
            <a:r>
              <a:rPr lang="en-US" b="1" dirty="0" smtClean="0"/>
              <a:t>standards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Developing personnel through training and </a:t>
            </a:r>
            <a:r>
              <a:rPr lang="en-US" b="1" dirty="0" smtClean="0"/>
              <a:t>mentoring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 smtClean="0"/>
              <a:t>Multi-project management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Facilitating organizational </a:t>
            </a:r>
            <a:r>
              <a:rPr lang="en-US" b="1" dirty="0" smtClean="0"/>
              <a:t>learning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Managing </a:t>
            </a:r>
            <a:r>
              <a:rPr lang="en-US" b="1" dirty="0" smtClean="0"/>
              <a:t>stakeholders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Recruiting, selecting, and evaluating team </a:t>
            </a:r>
            <a:r>
              <a:rPr lang="en-US" b="1" dirty="0" smtClean="0"/>
              <a:t>leaders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Executing specialized tasks for projects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51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STRUCTURE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Geography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Functionalized </a:t>
            </a:r>
            <a:r>
              <a:rPr lang="en-US" dirty="0" smtClean="0"/>
              <a:t>structures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Size of project </a:t>
            </a:r>
            <a:r>
              <a:rPr lang="en-US" dirty="0" smtClean="0"/>
              <a:t>deliverable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Allocation of people to </a:t>
            </a:r>
            <a:r>
              <a:rPr lang="en-US" dirty="0" smtClean="0"/>
              <a:t>projects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Procurement-heavy organizations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82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EVOLVING THE ORGANIZATION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56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Initial ranked backlog for changes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38918"/>
          <a:stretch/>
        </p:blipFill>
        <p:spPr>
          <a:xfrm>
            <a:off x="131928" y="1700962"/>
            <a:ext cx="11928143" cy="483795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21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backlog and Kanban boards to organize and track change work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1781" y="1686495"/>
            <a:ext cx="9788438" cy="503498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5923080" y="4180320"/>
              <a:ext cx="8280" cy="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20200" y="4177440"/>
                <a:ext cx="14040" cy="6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82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6008</TotalTime>
  <Words>2949</Words>
  <Application>Microsoft Office PowerPoint</Application>
  <PresentationFormat>Widescreen</PresentationFormat>
  <Paragraphs>355</Paragraphs>
  <Slides>43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Courier New</vt:lpstr>
      <vt:lpstr>Wingdings</vt:lpstr>
      <vt:lpstr>1_Office Theme</vt:lpstr>
      <vt:lpstr>Office Theme</vt:lpstr>
      <vt:lpstr> PMG 622 Agile Project Management LECTURE 06: ORGANIZATIONAL CONSIDERATIONS FOR PROJECT Agility</vt:lpstr>
      <vt:lpstr>FREE PROJECT MANAGEMENT AND RELATED RESOURCES</vt:lpstr>
      <vt:lpstr>introduction</vt:lpstr>
      <vt:lpstr>ORGANIZATIONAL CHANGE MANAGEMENT</vt:lpstr>
      <vt:lpstr>iNTRODUCTION</vt:lpstr>
      <vt:lpstr>PMI Managing Change in Organizations: A Practice Guide recommendations</vt:lpstr>
      <vt:lpstr>THE RELATIONSHIP BETWEEN CHANGE MANAGEMENT AND AGILE APPROACHES</vt:lpstr>
      <vt:lpstr>DRIVERS FOR CHANGE MANAGEMENT</vt:lpstr>
      <vt:lpstr>READINESS FOR CHANGE</vt:lpstr>
      <vt:lpstr>organizational change-friendly characteristics</vt:lpstr>
      <vt:lpstr>Organizational roadblock to change</vt:lpstr>
      <vt:lpstr>approaches to accelerate a cultural compatibility:</vt:lpstr>
      <vt:lpstr>ORGANIZATIONAL CULTURE</vt:lpstr>
      <vt:lpstr>organization's DNA</vt:lpstr>
      <vt:lpstr>“Culture eats strategy for breakfast”—Peter Drucker</vt:lpstr>
      <vt:lpstr>CREATING AN ENVIRONMENT OF SAFETY</vt:lpstr>
      <vt:lpstr>ASSESSING ORGANIZATIONAL CULTURE</vt:lpstr>
      <vt:lpstr>Tip: Culture versus Structure</vt:lpstr>
      <vt:lpstr>PROCUREMENT AND CONTRACTS</vt:lpstr>
      <vt:lpstr>customer–supplier relationship</vt:lpstr>
      <vt:lpstr>Multi-tiered structure</vt:lpstr>
      <vt:lpstr>Emphasize value delivered</vt:lpstr>
      <vt:lpstr>Fixed-price increments</vt:lpstr>
      <vt:lpstr>Not-to-exceed time and materials</vt:lpstr>
      <vt:lpstr>Graduated time and materials</vt:lpstr>
      <vt:lpstr>Early cancellation option</vt:lpstr>
      <vt:lpstr>Dynamic scope option</vt:lpstr>
      <vt:lpstr>Team augmentation</vt:lpstr>
      <vt:lpstr>Favor full-service suppliers</vt:lpstr>
      <vt:lpstr>BUSINESS PRACTICES</vt:lpstr>
      <vt:lpstr>POLICIES AND PRACTICES CHALLANGE</vt:lpstr>
      <vt:lpstr>MULTITEAM COORDINATION AND DEPENDENCIES (SCALING)</vt:lpstr>
      <vt:lpstr>FRAMEWORKS</vt:lpstr>
      <vt:lpstr>CONSIDERATIONS</vt:lpstr>
      <vt:lpstr>AGILE AND THE PROJECT MANAGEMENT OFFICE (PMO)</vt:lpstr>
      <vt:lpstr>AN AGILE PMO IS VALUE-DRIVEN</vt:lpstr>
      <vt:lpstr>AN AGILE PMO IS INVITATION-ORIENTED</vt:lpstr>
      <vt:lpstr>AN AGILE PMO IS MULTIDISCIPLINARY</vt:lpstr>
      <vt:lpstr>ORGANIZATIONAL STRUCTURE</vt:lpstr>
      <vt:lpstr>key characteristics</vt:lpstr>
      <vt:lpstr>EVOLVING THE ORGANIZATION</vt:lpstr>
      <vt:lpstr>Initial ranked backlog for changes</vt:lpstr>
      <vt:lpstr>Using backlog and Kanban boards to organize and track change 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682</cp:revision>
  <dcterms:created xsi:type="dcterms:W3CDTF">2020-10-15T07:04:09Z</dcterms:created>
  <dcterms:modified xsi:type="dcterms:W3CDTF">2022-07-01T18:22:27Z</dcterms:modified>
</cp:coreProperties>
</file>