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497" r:id="rId12"/>
    <p:sldId id="34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856FF6-3C48-4CEC-8BC6-E8D70373F334}" v="5" dt="2024-09-16T20:06:56.1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Ahmed </a:t>
            </a:r>
            <a:r>
              <a:rPr lang="en-US" sz="2000" dirty="0" err="1">
                <a:latin typeface="Alexandria" charset="0"/>
                <a:cs typeface="Alexandria" charset="0"/>
              </a:rPr>
              <a:t>Elkhouly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3688" y="2251504"/>
            <a:ext cx="56749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ماجستير القانون الرقمي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42549" y="5843657"/>
            <a:ext cx="3516608" cy="8784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5779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LAW 601</a:t>
            </a:r>
          </a:p>
          <a:p>
            <a:r>
              <a:rPr lang="ar-EG" sz="2000" dirty="0">
                <a:latin typeface="Alexandria" charset="0"/>
                <a:cs typeface="Alexandria" charset="0"/>
              </a:rPr>
              <a:t>أسس القانون الرقمي</a:t>
            </a:r>
            <a:endParaRPr lang="en-US" sz="2000" dirty="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909187" y="2785710"/>
            <a:ext cx="603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ماجستير القانون الرقمي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204155" y="3446556"/>
            <a:ext cx="3682677" cy="1183804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Lecture 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5779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LAW 601</a:t>
            </a:r>
          </a:p>
          <a:p>
            <a:r>
              <a:rPr lang="ar-EG" sz="2000" dirty="0">
                <a:latin typeface="Alexandria" charset="0"/>
                <a:cs typeface="Alexandria" charset="0"/>
              </a:rPr>
              <a:t>أسس القانون الرقمي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4" y="6213971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Ahmed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Elkhouly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770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1-التعريف بالمحاضر .                    2-مضمون المقرر </a:t>
            </a: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3-أهداف المقرر .</a:t>
            </a: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4-استراتيجية الدراسة 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algn="r">
              <a:lnSpc>
                <a:spcPct val="12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 5-المراجع الموصى بها .                   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30139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محاور المحاضرة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التعريف بالمحاضر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306701"/>
            <a:ext cx="8417320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محاضر القانون بعدد من الجامعات المصرية و الدولية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حاصل على درجة الدكتوراه من كلية الحقوق جامعة القاهرة بتقدير امتياز مع التوصية بتبادل الرسالة مع الجامعات المصرية و الأجنبية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ودرجة الماجستير من كلية القانون و الاقتصاد بجامعة شرق لندن .</a:t>
            </a:r>
          </a:p>
          <a:p>
            <a:pPr marL="285750" indent="-285750" algn="r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ودرجة الماجستير من كلية الحقوق جامعة الاسكندرية .</a:t>
            </a: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-</a:t>
            </a:r>
            <a:r>
              <a:rPr lang="en-US" sz="1600" dirty="0">
                <a:latin typeface="Alexandria" charset="0"/>
                <a:cs typeface="Alexandria" charset="0"/>
              </a:rPr>
              <a:t>    </a:t>
            </a:r>
            <a:r>
              <a:rPr lang="ar-EG" sz="1600" dirty="0">
                <a:latin typeface="Alexandria" charset="0"/>
                <a:cs typeface="Alexandria" charset="0"/>
              </a:rPr>
              <a:t>نشر العديد من الأبحاث بمجلات القانون  .</a:t>
            </a:r>
          </a:p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charset="0"/>
                <a:cs typeface="Alexandria" charset="0"/>
              </a:rPr>
              <a:t>-</a:t>
            </a:r>
            <a:r>
              <a:rPr lang="en-US" sz="1600" dirty="0">
                <a:latin typeface="Alexandria" charset="0"/>
                <a:cs typeface="Alexandria" charset="0"/>
              </a:rPr>
              <a:t>    </a:t>
            </a:r>
            <a:r>
              <a:rPr lang="ar-EG" sz="1600" dirty="0">
                <a:latin typeface="Alexandria" charset="0"/>
                <a:cs typeface="Alexandria" charset="0"/>
              </a:rPr>
              <a:t>شارك في العديد من المؤتمرات والورش القانونية التي نظمتها المنظمة الدولية للهجرة ، واليونيسيف ، ومكتب الأمم المتحدة المعني بالمخدرات و الجريمة .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8C5FA3-D525-D28A-B8EA-BB5A0542A1B2}"/>
              </a:ext>
            </a:extLst>
          </p:cNvPr>
          <p:cNvSpPr/>
          <p:nvPr/>
        </p:nvSpPr>
        <p:spPr>
          <a:xfrm>
            <a:off x="3670820" y="110894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77071" y="607892"/>
            <a:ext cx="55886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مضمون المقرر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1992887"/>
            <a:ext cx="1041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1600" b="1" dirty="0">
                <a:latin typeface="Alexandria" charset="0"/>
                <a:cs typeface="Alexandria" charset="0"/>
              </a:rPr>
              <a:t>الموضوعات التي يتناولها المقرر </a:t>
            </a:r>
            <a:r>
              <a:rPr lang="ar-EG" sz="1600" b="1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</a:t>
            </a:r>
            <a:endParaRPr lang="ar-EG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EG" sz="1600" dirty="0">
                <a:latin typeface="Alexandria" charset="0"/>
                <a:cs typeface="Alexandria" charset="0"/>
              </a:rPr>
              <a:t>نب</a:t>
            </a:r>
            <a:r>
              <a:rPr lang="ar-SA" sz="1600" dirty="0">
                <a:latin typeface="Alexandria" charset="0"/>
                <a:cs typeface="Alexandria" charset="0"/>
              </a:rPr>
              <a:t>ذة عن ماهية الحاسوب والانترنت وشبكة الانترنت.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حوكمة الإنترنت.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الأمن السيبراني.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نبذة عن تقنية المعلومات والذكاء الاصطناعي</a:t>
            </a:r>
            <a:r>
              <a:rPr lang="en-US" sz="1600" dirty="0">
                <a:latin typeface="Alexandria" charset="0"/>
                <a:cs typeface="Alexandria" charset="0"/>
              </a:rPr>
              <a:t>.</a:t>
            </a: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وسائل التواصل الاجتماعي. 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مقدمة عن القانون والتكنولوجيا.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EG" sz="1600" dirty="0">
                <a:latin typeface="Alexandria" charset="0"/>
                <a:cs typeface="Alexandria" charset="0"/>
              </a:rPr>
              <a:t>حماية البيانات الشخصية الرقمية.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الحوكمة (الإدارة) الإلكترونية.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العمليات السيبرانية في النزاعات الدولية.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lvl="0" algn="r" rtl="1">
              <a:lnSpc>
                <a:spcPct val="150000"/>
              </a:lnSpc>
            </a:pPr>
            <a:r>
              <a:rPr lang="en-US" sz="1600" dirty="0">
                <a:latin typeface="Alexandria" charset="0"/>
                <a:cs typeface="Alexandria" charset="0"/>
              </a:rPr>
              <a:t>- </a:t>
            </a:r>
            <a:r>
              <a:rPr lang="ar-SA" sz="1600" dirty="0">
                <a:latin typeface="Alexandria" charset="0"/>
                <a:cs typeface="Alexandria" charset="0"/>
              </a:rPr>
              <a:t>الاقتصاد الرقمي.</a:t>
            </a:r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A68618-1B70-1802-5123-F163B01A1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0" y="2000139"/>
            <a:ext cx="5698964" cy="396206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5D39247-C7A5-77FF-4A85-84BA780DB9F3}"/>
              </a:ext>
            </a:extLst>
          </p:cNvPr>
          <p:cNvSpPr/>
          <p:nvPr/>
        </p:nvSpPr>
        <p:spPr>
          <a:xfrm>
            <a:off x="1262101" y="942158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-أن يعرف الطالب المراد بالذكاء الاصطناعي و تقنية المعلومات و علاقتهما بالقانون .</a:t>
            </a:r>
          </a:p>
          <a:p>
            <a:pPr algn="r">
              <a:lnSpc>
                <a:spcPct val="150000"/>
              </a:lnSpc>
            </a:pP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-المقصود بالحوكمة الالكترونية ، و دور الذكاء الاصطناعي في حوكمة الشركات .</a:t>
            </a:r>
          </a:p>
          <a:p>
            <a:pPr algn="r">
              <a:lnSpc>
                <a:spcPct val="150000"/>
              </a:lnSpc>
            </a:pP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-أن يحدد مفهوم الأمن السيبراني ، و صلته بالقانون .</a:t>
            </a:r>
            <a:r>
              <a:rPr lang="en-US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endParaRPr lang="ar-EG" sz="16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r">
              <a:lnSpc>
                <a:spcPct val="150000"/>
              </a:lnSpc>
            </a:pP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-الوقوف على ماهية ا</a:t>
            </a:r>
            <a:r>
              <a:rPr lang="ar-SA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لجريمة المعلوماتية </a:t>
            </a: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أ</a:t>
            </a:r>
            <a:r>
              <a:rPr lang="ar-SA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و السيبرانية</a:t>
            </a: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ar-EG" sz="16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 التعرض للإشكاليات التي يثيرها القانون الرقمي ؛ مثل الفضاء السيبراني و حدود سيادة الدول . - حماية البيانات الشخصية الرقمية و التعارض بين حماية الحق في الخصوصية ، و حق الدول في حماية أمنها . ومدى دستورية استخدام وسائل الاتصالات المسموعة و المرئية في مجال الإجراءات القضائية .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E258DB-4EAA-3436-3B3E-51BCACD0B49B}"/>
              </a:ext>
            </a:extLst>
          </p:cNvPr>
          <p:cNvSpPr txBox="1"/>
          <p:nvPr/>
        </p:nvSpPr>
        <p:spPr>
          <a:xfrm>
            <a:off x="3383316" y="160427"/>
            <a:ext cx="55886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أهداف المقرر</a:t>
            </a:r>
            <a:r>
              <a:rPr lang="ar-EG" sz="2800" b="1" dirty="0">
                <a:solidFill>
                  <a:srgbClr val="2D3956"/>
                </a:solidFill>
                <a:latin typeface="Tajawal ExtraBold" panose="00000800000000000000" pitchFamily="2" charset="-78"/>
              </a:rPr>
              <a:t> :</a:t>
            </a:r>
            <a:endParaRPr lang="ar-EG" sz="2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B9372E-F18B-0A56-3507-CF0D98D4F0FB}"/>
              </a:ext>
            </a:extLst>
          </p:cNvPr>
          <p:cNvSpPr/>
          <p:nvPr/>
        </p:nvSpPr>
        <p:spPr>
          <a:xfrm>
            <a:off x="6862422" y="4142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4736" y="1117436"/>
            <a:ext cx="5194710" cy="4694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894736" y="1117436"/>
            <a:ext cx="5194710" cy="46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نظام المحاضرات الخاصة بالمقرر ينقسم الى قسمين ؛ محاضرات مسجلة يتم رفعها كل اسبوع على المنصة التعليمية، وحلقات نقاشية لمدة ساعة أسبوعيا.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يتم تقديم المقرر عن طريق شرح مبسط للمصطلحات و المفاهيم القانونية المتعلقة بالقانون الرقمي 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وتعتمد الدراسة على منهجين ؛ التحليلي و المقارن 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درجات المقرر هي 100 درجة .</a:t>
            </a:r>
          </a:p>
          <a:p>
            <a:pPr marL="285750" indent="-285750" algn="just" rtl="1">
              <a:lnSpc>
                <a:spcPct val="150000"/>
              </a:lnSpc>
              <a:buFontTx/>
              <a:buChar char="-"/>
            </a:pPr>
            <a:r>
              <a:rPr lang="ar-EG" sz="1600" dirty="0">
                <a:latin typeface="Alexandria" charset="0"/>
                <a:cs typeface="Alexandria" charset="0"/>
              </a:rPr>
              <a:t>يعتمد التقييم على اختبار اسبوعي ؛ والذي يكون متاح للطلبة على المنصة التعليمية ، و يكون في صورة أسئلة غير مقالية ، سواء صوتية أو مكتوبة ، و يتم عقد اختبار نهائي من 20 درجة فقط .</a:t>
            </a:r>
          </a:p>
          <a:p>
            <a:pPr marL="285750" indent="-285750" algn="just" rtl="1">
              <a:lnSpc>
                <a:spcPct val="120000"/>
              </a:lnSpc>
              <a:buFontTx/>
              <a:buChar char="-"/>
            </a:pPr>
            <a:endParaRPr lang="en-US" sz="1400" dirty="0">
              <a:latin typeface="Alexandria" charset="0"/>
              <a:cs typeface="Alexandria" charset="0"/>
            </a:endParaRP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17169" y="3999250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dirty="0">
                <a:solidFill>
                  <a:srgbClr val="8E5A6D"/>
                </a:solidFill>
                <a:cs typeface="Segoe UI Light" panose="020B0502040204020203" pitchFamily="34" charset="0"/>
              </a:rPr>
              <a:t>-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استراتيجية الدراسة </a:t>
            </a:r>
            <a:r>
              <a:rPr lang="ar-EG" sz="2400" dirty="0">
                <a:solidFill>
                  <a:srgbClr val="8E5A6D"/>
                </a:solidFill>
                <a:cs typeface="Segoe UI Light" panose="020B0502040204020203" pitchFamily="34" charset="0"/>
              </a:rPr>
              <a:t>.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A03805-F573-6B77-4ED5-3A5D9C4CDF36}"/>
              </a:ext>
            </a:extLst>
          </p:cNvPr>
          <p:cNvSpPr/>
          <p:nvPr/>
        </p:nvSpPr>
        <p:spPr>
          <a:xfrm>
            <a:off x="5994911" y="3517966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057241"/>
            <a:ext cx="10830507" cy="51802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13234" y="1215957"/>
            <a:ext cx="10243226" cy="5321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1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 algn="l" rtl="1"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1- </a:t>
            </a:r>
            <a:r>
              <a:rPr lang="en-US" sz="1400" dirty="0" err="1">
                <a:solidFill>
                  <a:srgbClr val="2D3956"/>
                </a:solidFill>
                <a:latin typeface="Alexandria" charset="0"/>
                <a:cs typeface="Alexandria" charset="0"/>
              </a:rPr>
              <a:t>Katsh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, M. Ethan. Law in a digital world. Oxford University Press, 1995.</a:t>
            </a:r>
            <a:r>
              <a:rPr lang="ar-SA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‏</a:t>
            </a:r>
            <a:endParaRPr lang="en-US" sz="1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2- </a:t>
            </a:r>
            <a:r>
              <a:rPr lang="en-US" sz="1400" dirty="0" err="1">
                <a:solidFill>
                  <a:srgbClr val="2D3956"/>
                </a:solidFill>
                <a:latin typeface="Alexandria" charset="0"/>
                <a:cs typeface="Alexandria" charset="0"/>
              </a:rPr>
              <a:t>Katsh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, Ethan. "Law in a digital world: Computer networks and cyberspace." Vill. L. Rev. 38 (1993): 403.</a:t>
            </a:r>
            <a:endParaRPr lang="ar-EG" sz="1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3- UNODC ,</a:t>
            </a:r>
            <a:r>
              <a:rPr lang="ar-SA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‏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Comprehensive Study on Cybercrime , 2013.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4-Ghulam Muhammad </a:t>
            </a:r>
            <a:r>
              <a:rPr lang="en-US" sz="1400" dirty="0" err="1">
                <a:solidFill>
                  <a:srgbClr val="2D3956"/>
                </a:solidFill>
                <a:latin typeface="Alexandria" charset="0"/>
                <a:cs typeface="Alexandria" charset="0"/>
              </a:rPr>
              <a:t>Kundi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, Digital Revolution, Cyber-Crimes And Cyber Legislation: A Challenge To Governments In Developing Countries.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5- Vita </a:t>
            </a:r>
            <a:r>
              <a:rPr lang="en-US" sz="1400" dirty="0" err="1">
                <a:solidFill>
                  <a:srgbClr val="2D3956"/>
                </a:solidFill>
                <a:latin typeface="Alexandria" charset="0"/>
                <a:cs typeface="Alexandria" charset="0"/>
              </a:rPr>
              <a:t>Mahardhika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  , An Electronic Court in the Perspective Criminal Law Reform 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6-Safii Mohamed , An Introduction to Digital Crimes 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7- Maxim </a:t>
            </a:r>
            <a:r>
              <a:rPr lang="en-US" sz="1400" dirty="0" err="1">
                <a:solidFill>
                  <a:srgbClr val="2D3956"/>
                </a:solidFill>
                <a:latin typeface="Alexandria" charset="0"/>
                <a:cs typeface="Alexandria" charset="0"/>
              </a:rPr>
              <a:t>Inozemtsev</a:t>
            </a: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, Digital law: The pursuit of certainty.</a:t>
            </a:r>
          </a:p>
          <a:p>
            <a:pPr algn="r" rtl="1"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8</a:t>
            </a:r>
            <a:r>
              <a:rPr lang="ar-EG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</a:t>
            </a:r>
            <a:r>
              <a:rPr lang="ar-SA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محمود عدلي، القانون الرقمي ما بين علوم الحاسب والقانون، الجزء الاول، 2020</a:t>
            </a:r>
            <a:r>
              <a:rPr lang="ar-EG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.</a:t>
            </a:r>
          </a:p>
          <a:p>
            <a:pPr algn="r" rtl="1"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9</a:t>
            </a:r>
            <a:r>
              <a:rPr lang="ar-EG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-محمد محمد عبد اللطيف ، دستورية استخدام وسائل الاتصالات المسموعة والمرئية في مجال الإجراءات القضائية دراسة خاصة للقضاء الدستوري في فرنسا وقضاء المحكمة الأوروبية لحقوق الإنسان.</a:t>
            </a:r>
          </a:p>
          <a:p>
            <a:pPr algn="r" rtl="1"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10</a:t>
            </a:r>
            <a:r>
              <a:rPr lang="ar-EG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-مروه زين العابدين سعد ، تأثير تغير مفهوم السيادة على الاختصاص القضائي في الجرائم السيبرانية.</a:t>
            </a:r>
          </a:p>
          <a:p>
            <a:pPr algn="r" rtl="1">
              <a:lnSpc>
                <a:spcPct val="150000"/>
              </a:lnSpc>
            </a:pPr>
            <a:r>
              <a:rPr lang="en-US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11</a:t>
            </a:r>
            <a:r>
              <a:rPr lang="ar-EG" sz="1400" dirty="0">
                <a:solidFill>
                  <a:srgbClr val="2D3956"/>
                </a:solidFill>
                <a:latin typeface="Alexandria" charset="0"/>
                <a:cs typeface="Alexandria" charset="0"/>
              </a:rPr>
              <a:t>-أبو بکر محمد الديب ، النظام القانوني للاسلحة ذاتية التشغيل في ضوء قواعد القانون الدولي العام.</a:t>
            </a:r>
          </a:p>
          <a:p>
            <a:pPr>
              <a:lnSpc>
                <a:spcPct val="150000"/>
              </a:lnSpc>
            </a:pPr>
            <a:endParaRPr lang="en-US" sz="16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sz="16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FE258DB-4EAA-3436-3B3E-51BCACD0B49B}"/>
              </a:ext>
            </a:extLst>
          </p:cNvPr>
          <p:cNvSpPr txBox="1"/>
          <p:nvPr/>
        </p:nvSpPr>
        <p:spPr>
          <a:xfrm>
            <a:off x="2485572" y="-127768"/>
            <a:ext cx="558863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ar-EG" sz="2800" b="1" dirty="0">
              <a:latin typeface="Alexandria" charset="0"/>
              <a:cs typeface="Alexandria" charset="0"/>
            </a:endParaRPr>
          </a:p>
          <a:p>
            <a:endParaRPr lang="en-US" sz="2400" b="1" dirty="0">
              <a:latin typeface="Alexandria" charset="0"/>
              <a:cs typeface="Alexandria" charset="0"/>
            </a:endParaRPr>
          </a:p>
          <a:p>
            <a:r>
              <a:rPr lang="ar-EG" sz="2400" b="1" dirty="0">
                <a:latin typeface="Alexandria" charset="0"/>
                <a:cs typeface="Alexandria" charset="0"/>
              </a:rPr>
              <a:t>بعض المراجع الموصى بها:</a:t>
            </a:r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ar-EG" sz="2400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r>
              <a:rPr lang="ar-EG" sz="2800" b="1" dirty="0">
                <a:latin typeface="Alexandria" charset="0"/>
                <a:cs typeface="Alexandria" charset="0"/>
              </a:rPr>
              <a:t> </a:t>
            </a:r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D8D722-0960-2C95-3D5F-A27A9FA56EDA}"/>
              </a:ext>
            </a:extLst>
          </p:cNvPr>
          <p:cNvSpPr/>
          <p:nvPr/>
        </p:nvSpPr>
        <p:spPr>
          <a:xfrm>
            <a:off x="7098016" y="39282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pitchFamily="2" charset="-78"/>
                <a:ea typeface="Roboto Light" panose="02000000000000000000" pitchFamily="2" charset="0"/>
                <a:cs typeface="Alexandria" pitchFamily="2" charset="-78"/>
              </a:rPr>
              <a:t>Intro</a:t>
            </a:r>
            <a:endParaRPr lang="en-US" sz="1200" dirty="0">
              <a:solidFill>
                <a:schemeClr val="bg1"/>
              </a:solidFill>
              <a:latin typeface="Alexandria" pitchFamily="2" charset="-78"/>
              <a:ea typeface="Roboto Light" panose="02000000000000000000" pitchFamily="2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8497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34080F-1AF6-4924-8456-8405E6A47B3D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688354b5-287c-4cda-825e-1d7935aea40e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aca13214-df29-4e3c-a050-857c0bf7bd8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614</Words>
  <Application>Microsoft Office PowerPoint</Application>
  <PresentationFormat>Widescreen</PresentationFormat>
  <Paragraphs>84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Alexandria</vt:lpstr>
      <vt:lpstr>Arial</vt:lpstr>
      <vt:lpstr>Calibri</vt:lpstr>
      <vt:lpstr>Calibri Light</vt:lpstr>
      <vt:lpstr>Roboto Light</vt:lpstr>
      <vt:lpstr>Segoe UI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Nourallah Elkolaly</cp:lastModifiedBy>
  <cp:revision>21</cp:revision>
  <dcterms:created xsi:type="dcterms:W3CDTF">2023-04-29T09:08:00Z</dcterms:created>
  <dcterms:modified xsi:type="dcterms:W3CDTF">2024-09-16T20:36:19Z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