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30.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24.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notesSlides/notesSlide3.xml" ContentType="application/vnd.openxmlformats-officedocument.presentationml.notesSlid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xml" ContentType="application/vnd.openxmlformats-officedocument.presentationml.notesSlid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2.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notesSlides/notesSlide4.xml" ContentType="application/vnd.openxmlformats-officedocument.presentationml.notesSlide+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8.xml" ContentType="application/vnd.openxmlformats-officedocument.presentationml.slideLayout+xml"/>
  <Override PartName="/ppt/notesSlides/notesSlide7.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diagrams/drawing1.xml" ContentType="application/vnd.ms-office.drawingml.diagramDrawing+xml"/>
  <Override PartName="/ppt/commentAuthors.xml" ContentType="application/vnd.openxmlformats-officedocument.presentationml.commentAuthors+xml"/>
  <Override PartName="/ppt/diagrams/quickStyle1.xml" ContentType="application/vnd.openxmlformats-officedocument.drawingml.diagramStyle+xml"/>
  <Override PartName="/ppt/diagrams/colors1.xml" ContentType="application/vnd.openxmlformats-officedocument.drawingml.diagramColors+xml"/>
  <Override PartName="/ppt/diagrams/layout1.xml" ContentType="application/vnd.openxmlformats-officedocument.drawingml.diagramLayout+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2"/>
  </p:notesMasterIdLst>
  <p:sldIdLst>
    <p:sldId id="691" r:id="rId2"/>
    <p:sldId id="692" r:id="rId3"/>
    <p:sldId id="313" r:id="rId4"/>
    <p:sldId id="276" r:id="rId5"/>
    <p:sldId id="616" r:id="rId6"/>
    <p:sldId id="683" r:id="rId7"/>
    <p:sldId id="482" r:id="rId8"/>
    <p:sldId id="605" r:id="rId9"/>
    <p:sldId id="256" r:id="rId10"/>
    <p:sldId id="527" r:id="rId11"/>
    <p:sldId id="604" r:id="rId12"/>
    <p:sldId id="597" r:id="rId13"/>
    <p:sldId id="687" r:id="rId14"/>
    <p:sldId id="596" r:id="rId15"/>
    <p:sldId id="681" r:id="rId16"/>
    <p:sldId id="620" r:id="rId17"/>
    <p:sldId id="606" r:id="rId18"/>
    <p:sldId id="598" r:id="rId19"/>
    <p:sldId id="673" r:id="rId20"/>
    <p:sldId id="674" r:id="rId21"/>
    <p:sldId id="675" r:id="rId22"/>
    <p:sldId id="676" r:id="rId23"/>
    <p:sldId id="685" r:id="rId24"/>
    <p:sldId id="686" r:id="rId25"/>
    <p:sldId id="679" r:id="rId26"/>
    <p:sldId id="677" r:id="rId27"/>
    <p:sldId id="684" r:id="rId28"/>
    <p:sldId id="678" r:id="rId29"/>
    <p:sldId id="660" r:id="rId30"/>
    <p:sldId id="623" r:id="rId31"/>
    <p:sldId id="689" r:id="rId32"/>
    <p:sldId id="609" r:id="rId33"/>
    <p:sldId id="645" r:id="rId34"/>
    <p:sldId id="631" r:id="rId35"/>
    <p:sldId id="662" r:id="rId36"/>
    <p:sldId id="652" r:id="rId37"/>
    <p:sldId id="682" r:id="rId38"/>
    <p:sldId id="653" r:id="rId39"/>
    <p:sldId id="688" r:id="rId40"/>
    <p:sldId id="69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91"/>
            <p14:sldId id="692"/>
            <p14:sldId id="313"/>
            <p14:sldId id="276"/>
            <p14:sldId id="616"/>
            <p14:sldId id="683"/>
            <p14:sldId id="482"/>
            <p14:sldId id="605"/>
            <p14:sldId id="256"/>
            <p14:sldId id="527"/>
            <p14:sldId id="604"/>
            <p14:sldId id="597"/>
            <p14:sldId id="687"/>
            <p14:sldId id="596"/>
            <p14:sldId id="681"/>
            <p14:sldId id="620"/>
            <p14:sldId id="606"/>
            <p14:sldId id="598"/>
            <p14:sldId id="673"/>
            <p14:sldId id="674"/>
            <p14:sldId id="675"/>
            <p14:sldId id="676"/>
            <p14:sldId id="685"/>
            <p14:sldId id="686"/>
            <p14:sldId id="679"/>
            <p14:sldId id="677"/>
            <p14:sldId id="684"/>
            <p14:sldId id="678"/>
            <p14:sldId id="660"/>
            <p14:sldId id="623"/>
            <p14:sldId id="689"/>
            <p14:sldId id="609"/>
            <p14:sldId id="645"/>
            <p14:sldId id="631"/>
            <p14:sldId id="662"/>
            <p14:sldId id="652"/>
            <p14:sldId id="682"/>
            <p14:sldId id="653"/>
            <p14:sldId id="688"/>
            <p14:sldId id="69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94" autoAdjust="0"/>
    <p:restoredTop sz="93738" autoAdjust="0"/>
  </p:normalViewPr>
  <p:slideViewPr>
    <p:cSldViewPr snapToGrid="0">
      <p:cViewPr varScale="1">
        <p:scale>
          <a:sx n="74" d="100"/>
          <a:sy n="74" d="100"/>
        </p:scale>
        <p:origin x="564" y="6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B88853-CB22-4A6B-92FA-0D43878FEAD6}"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pPr rtl="1"/>
          <a:endParaRPr lang="ar-SA"/>
        </a:p>
      </dgm:t>
    </dgm:pt>
    <dgm:pt modelId="{B480D620-486B-4256-B31E-9794E310DF90}">
      <dgm:prSet phldrT="[نص]"/>
      <dgm:spPr/>
      <dgm:t>
        <a:bodyPr/>
        <a:lstStyle/>
        <a:p>
          <a:pPr rtl="1"/>
          <a:r>
            <a:rPr lang="ar-JO" dirty="0" smtClean="0"/>
            <a:t>ويشمل عرض النتائج:</a:t>
          </a:r>
          <a:endParaRPr lang="ar-SA" dirty="0"/>
        </a:p>
      </dgm:t>
    </dgm:pt>
    <dgm:pt modelId="{900E4219-A61C-4D76-A271-080E12322146}" type="parTrans" cxnId="{241B7AAE-A960-4629-8AE8-8D7BBDB53737}">
      <dgm:prSet/>
      <dgm:spPr/>
      <dgm:t>
        <a:bodyPr/>
        <a:lstStyle/>
        <a:p>
          <a:pPr rtl="1"/>
          <a:endParaRPr lang="ar-SA"/>
        </a:p>
      </dgm:t>
    </dgm:pt>
    <dgm:pt modelId="{40624C4B-8DFD-4F9E-A705-941D1D46B2D9}" type="sibTrans" cxnId="{241B7AAE-A960-4629-8AE8-8D7BBDB53737}">
      <dgm:prSet/>
      <dgm:spPr/>
      <dgm:t>
        <a:bodyPr/>
        <a:lstStyle/>
        <a:p>
          <a:pPr rtl="1"/>
          <a:endParaRPr lang="ar-SA"/>
        </a:p>
      </dgm:t>
    </dgm:pt>
    <dgm:pt modelId="{63474BDB-2EAA-4058-BAF3-4BBC6CF91AD6}">
      <dgm:prSet phldrT="[نص]"/>
      <dgm:spPr/>
      <dgm:t>
        <a:bodyPr/>
        <a:lstStyle/>
        <a:p>
          <a:pPr rtl="1"/>
          <a:r>
            <a:rPr lang="ar-JO" dirty="0" smtClean="0"/>
            <a:t>الأشكال</a:t>
          </a:r>
          <a:endParaRPr lang="ar-SA" dirty="0"/>
        </a:p>
      </dgm:t>
    </dgm:pt>
    <dgm:pt modelId="{97D5BE05-4EB1-4C69-8C28-36A39CF5649B}" type="parTrans" cxnId="{EA3E98BD-59C4-4A57-AD35-0A63679C5381}">
      <dgm:prSet/>
      <dgm:spPr/>
      <dgm:t>
        <a:bodyPr/>
        <a:lstStyle/>
        <a:p>
          <a:pPr rtl="1"/>
          <a:endParaRPr lang="ar-SA"/>
        </a:p>
      </dgm:t>
    </dgm:pt>
    <dgm:pt modelId="{5B9ACA32-D2D0-4801-9067-45A8C5CC4C3D}" type="sibTrans" cxnId="{EA3E98BD-59C4-4A57-AD35-0A63679C5381}">
      <dgm:prSet/>
      <dgm:spPr/>
      <dgm:t>
        <a:bodyPr/>
        <a:lstStyle/>
        <a:p>
          <a:pPr rtl="1"/>
          <a:endParaRPr lang="ar-SA"/>
        </a:p>
      </dgm:t>
    </dgm:pt>
    <dgm:pt modelId="{F8B57C1C-188D-447B-81C5-50595D690CA9}">
      <dgm:prSet phldrT="[نص]"/>
      <dgm:spPr/>
      <dgm:t>
        <a:bodyPr/>
        <a:lstStyle/>
        <a:p>
          <a:pPr rtl="1"/>
          <a:r>
            <a:rPr lang="ar-JO" dirty="0" smtClean="0"/>
            <a:t>الجداول</a:t>
          </a:r>
          <a:endParaRPr lang="ar-SA" dirty="0"/>
        </a:p>
      </dgm:t>
    </dgm:pt>
    <dgm:pt modelId="{B6D840F1-AD09-46A2-87D7-09834A31C41F}" type="sibTrans" cxnId="{274C848C-4E15-4371-8CEB-AF8F1F02C9CB}">
      <dgm:prSet/>
      <dgm:spPr/>
      <dgm:t>
        <a:bodyPr/>
        <a:lstStyle/>
        <a:p>
          <a:pPr rtl="1"/>
          <a:endParaRPr lang="ar-SA"/>
        </a:p>
      </dgm:t>
    </dgm:pt>
    <dgm:pt modelId="{708643C4-1331-437E-9D4B-E713BE1F3E16}" type="parTrans" cxnId="{274C848C-4E15-4371-8CEB-AF8F1F02C9CB}">
      <dgm:prSet/>
      <dgm:spPr/>
      <dgm:t>
        <a:bodyPr/>
        <a:lstStyle/>
        <a:p>
          <a:pPr rtl="1"/>
          <a:endParaRPr lang="ar-SA"/>
        </a:p>
      </dgm:t>
    </dgm:pt>
    <dgm:pt modelId="{9262792F-5526-4543-96D3-25E6D51005B6}" type="pres">
      <dgm:prSet presAssocID="{3DB88853-CB22-4A6B-92FA-0D43878FEAD6}" presName="Name0" presStyleCnt="0">
        <dgm:presLayoutVars>
          <dgm:chMax val="7"/>
          <dgm:chPref val="7"/>
          <dgm:dir/>
          <dgm:animLvl val="lvl"/>
        </dgm:presLayoutVars>
      </dgm:prSet>
      <dgm:spPr/>
      <dgm:t>
        <a:bodyPr/>
        <a:lstStyle/>
        <a:p>
          <a:pPr rtl="1"/>
          <a:endParaRPr lang="ar-SA"/>
        </a:p>
      </dgm:t>
    </dgm:pt>
    <dgm:pt modelId="{1E6B8C10-E55B-422A-B739-14BB51F6B788}" type="pres">
      <dgm:prSet presAssocID="{B480D620-486B-4256-B31E-9794E310DF90}" presName="Accent1" presStyleCnt="0"/>
      <dgm:spPr/>
    </dgm:pt>
    <dgm:pt modelId="{F90EFD1F-C565-49F2-819A-0C6D1256008B}" type="pres">
      <dgm:prSet presAssocID="{B480D620-486B-4256-B31E-9794E310DF90}" presName="Accent" presStyleLbl="node1" presStyleIdx="0" presStyleCnt="1"/>
      <dgm:spPr/>
    </dgm:pt>
    <dgm:pt modelId="{E8427674-E3EC-404B-B65A-AE9DCBD97CEF}" type="pres">
      <dgm:prSet presAssocID="{B480D620-486B-4256-B31E-9794E310DF90}" presName="Child1" presStyleLbl="revTx" presStyleIdx="0" presStyleCnt="2">
        <dgm:presLayoutVars>
          <dgm:chMax val="0"/>
          <dgm:chPref val="0"/>
          <dgm:bulletEnabled val="1"/>
        </dgm:presLayoutVars>
      </dgm:prSet>
      <dgm:spPr/>
      <dgm:t>
        <a:bodyPr/>
        <a:lstStyle/>
        <a:p>
          <a:pPr rtl="1"/>
          <a:endParaRPr lang="ar-SA"/>
        </a:p>
      </dgm:t>
    </dgm:pt>
    <dgm:pt modelId="{3FD54E0E-81FD-4BFF-BD74-D365C8D12B88}" type="pres">
      <dgm:prSet presAssocID="{B480D620-486B-4256-B31E-9794E310DF90}" presName="Parent1" presStyleLbl="revTx" presStyleIdx="1" presStyleCnt="2">
        <dgm:presLayoutVars>
          <dgm:chMax val="1"/>
          <dgm:chPref val="1"/>
          <dgm:bulletEnabled val="1"/>
        </dgm:presLayoutVars>
      </dgm:prSet>
      <dgm:spPr/>
      <dgm:t>
        <a:bodyPr/>
        <a:lstStyle/>
        <a:p>
          <a:pPr rtl="1"/>
          <a:endParaRPr lang="ar-SA"/>
        </a:p>
      </dgm:t>
    </dgm:pt>
  </dgm:ptLst>
  <dgm:cxnLst>
    <dgm:cxn modelId="{EA3E98BD-59C4-4A57-AD35-0A63679C5381}" srcId="{B480D620-486B-4256-B31E-9794E310DF90}" destId="{63474BDB-2EAA-4058-BAF3-4BBC6CF91AD6}" srcOrd="1" destOrd="0" parTransId="{97D5BE05-4EB1-4C69-8C28-36A39CF5649B}" sibTransId="{5B9ACA32-D2D0-4801-9067-45A8C5CC4C3D}"/>
    <dgm:cxn modelId="{E969391E-D466-4061-9840-DF51430B523D}" type="presOf" srcId="{B480D620-486B-4256-B31E-9794E310DF90}" destId="{3FD54E0E-81FD-4BFF-BD74-D365C8D12B88}" srcOrd="0" destOrd="0" presId="urn:microsoft.com/office/officeart/2009/layout/CircleArrowProcess"/>
    <dgm:cxn modelId="{1608E58C-ACE8-46F1-B081-877CE7A02A69}" type="presOf" srcId="{63474BDB-2EAA-4058-BAF3-4BBC6CF91AD6}" destId="{E8427674-E3EC-404B-B65A-AE9DCBD97CEF}" srcOrd="0" destOrd="1" presId="urn:microsoft.com/office/officeart/2009/layout/CircleArrowProcess"/>
    <dgm:cxn modelId="{9E890885-DB86-43B5-94FE-D6437832B2C6}" type="presOf" srcId="{F8B57C1C-188D-447B-81C5-50595D690CA9}" destId="{E8427674-E3EC-404B-B65A-AE9DCBD97CEF}" srcOrd="0" destOrd="0" presId="urn:microsoft.com/office/officeart/2009/layout/CircleArrowProcess"/>
    <dgm:cxn modelId="{241B7AAE-A960-4629-8AE8-8D7BBDB53737}" srcId="{3DB88853-CB22-4A6B-92FA-0D43878FEAD6}" destId="{B480D620-486B-4256-B31E-9794E310DF90}" srcOrd="0" destOrd="0" parTransId="{900E4219-A61C-4D76-A271-080E12322146}" sibTransId="{40624C4B-8DFD-4F9E-A705-941D1D46B2D9}"/>
    <dgm:cxn modelId="{6CF8EEF0-AAC3-44BB-AEF1-7DD7C79D319F}" type="presOf" srcId="{3DB88853-CB22-4A6B-92FA-0D43878FEAD6}" destId="{9262792F-5526-4543-96D3-25E6D51005B6}" srcOrd="0" destOrd="0" presId="urn:microsoft.com/office/officeart/2009/layout/CircleArrowProcess"/>
    <dgm:cxn modelId="{274C848C-4E15-4371-8CEB-AF8F1F02C9CB}" srcId="{B480D620-486B-4256-B31E-9794E310DF90}" destId="{F8B57C1C-188D-447B-81C5-50595D690CA9}" srcOrd="0" destOrd="0" parTransId="{708643C4-1331-437E-9D4B-E713BE1F3E16}" sibTransId="{B6D840F1-AD09-46A2-87D7-09834A31C41F}"/>
    <dgm:cxn modelId="{0F412949-FE9C-46E1-AD3F-2A4D3EBE12E3}" type="presParOf" srcId="{9262792F-5526-4543-96D3-25E6D51005B6}" destId="{1E6B8C10-E55B-422A-B739-14BB51F6B788}" srcOrd="0" destOrd="0" presId="urn:microsoft.com/office/officeart/2009/layout/CircleArrowProcess"/>
    <dgm:cxn modelId="{8D4B4F65-39DC-4F5D-BDD5-754C8B931440}" type="presParOf" srcId="{1E6B8C10-E55B-422A-B739-14BB51F6B788}" destId="{F90EFD1F-C565-49F2-819A-0C6D1256008B}" srcOrd="0" destOrd="0" presId="urn:microsoft.com/office/officeart/2009/layout/CircleArrowProcess"/>
    <dgm:cxn modelId="{30FA6C41-08C3-4A04-9718-61EF598F338D}" type="presParOf" srcId="{9262792F-5526-4543-96D3-25E6D51005B6}" destId="{E8427674-E3EC-404B-B65A-AE9DCBD97CEF}" srcOrd="1" destOrd="0" presId="urn:microsoft.com/office/officeart/2009/layout/CircleArrowProcess"/>
    <dgm:cxn modelId="{CB8EF422-501E-4E81-821A-A88827ED2E49}" type="presParOf" srcId="{9262792F-5526-4543-96D3-25E6D51005B6}" destId="{3FD54E0E-81FD-4BFF-BD74-D365C8D12B88}" srcOrd="2"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0EFD1F-C565-49F2-819A-0C6D1256008B}">
      <dsp:nvSpPr>
        <dsp:cNvPr id="0" name=""/>
        <dsp:cNvSpPr/>
      </dsp:nvSpPr>
      <dsp:spPr>
        <a:xfrm>
          <a:off x="0" y="169174"/>
          <a:ext cx="5079187" cy="5080317"/>
        </a:xfrm>
        <a:prstGeom prst="circularArrow">
          <a:avLst>
            <a:gd name="adj1" fmla="val 10980"/>
            <a:gd name="adj2" fmla="val 1142322"/>
            <a:gd name="adj3" fmla="val 9000000"/>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427674-E3EC-404B-B65A-AE9DCBD97CEF}">
      <dsp:nvSpPr>
        <dsp:cNvPr id="0" name=""/>
        <dsp:cNvSpPr/>
      </dsp:nvSpPr>
      <dsp:spPr>
        <a:xfrm>
          <a:off x="5080000" y="1683617"/>
          <a:ext cx="3048000" cy="20326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285750" lvl="1" indent="-285750" algn="r" defTabSz="1644650" rtl="1">
            <a:lnSpc>
              <a:spcPct val="90000"/>
            </a:lnSpc>
            <a:spcBef>
              <a:spcPct val="0"/>
            </a:spcBef>
            <a:spcAft>
              <a:spcPct val="15000"/>
            </a:spcAft>
            <a:buChar char="••"/>
          </a:pPr>
          <a:r>
            <a:rPr lang="ar-JO" sz="3700" kern="1200" dirty="0" smtClean="0"/>
            <a:t>الجداول</a:t>
          </a:r>
          <a:endParaRPr lang="ar-SA" sz="3700" kern="1200" dirty="0"/>
        </a:p>
        <a:p>
          <a:pPr marL="285750" lvl="1" indent="-285750" algn="r" defTabSz="1644650" rtl="1">
            <a:lnSpc>
              <a:spcPct val="90000"/>
            </a:lnSpc>
            <a:spcBef>
              <a:spcPct val="0"/>
            </a:spcBef>
            <a:spcAft>
              <a:spcPct val="15000"/>
            </a:spcAft>
            <a:buChar char="••"/>
          </a:pPr>
          <a:r>
            <a:rPr lang="ar-JO" sz="3700" kern="1200" dirty="0" smtClean="0"/>
            <a:t>الأشكال</a:t>
          </a:r>
          <a:endParaRPr lang="ar-SA" sz="3700" kern="1200" dirty="0"/>
        </a:p>
      </dsp:txBody>
      <dsp:txXfrm>
        <a:off x="5080000" y="1683617"/>
        <a:ext cx="3048000" cy="2032635"/>
      </dsp:txXfrm>
    </dsp:sp>
    <dsp:sp modelId="{3FD54E0E-81FD-4BFF-BD74-D365C8D12B88}">
      <dsp:nvSpPr>
        <dsp:cNvPr id="0" name=""/>
        <dsp:cNvSpPr/>
      </dsp:nvSpPr>
      <dsp:spPr>
        <a:xfrm>
          <a:off x="1121663" y="2008249"/>
          <a:ext cx="2834233" cy="1416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2133600" rtl="1">
            <a:lnSpc>
              <a:spcPct val="90000"/>
            </a:lnSpc>
            <a:spcBef>
              <a:spcPct val="0"/>
            </a:spcBef>
            <a:spcAft>
              <a:spcPct val="35000"/>
            </a:spcAft>
          </a:pPr>
          <a:r>
            <a:rPr lang="ar-JO" sz="4800" kern="1200" dirty="0" smtClean="0"/>
            <a:t>ويشمل عرض النتائج:</a:t>
          </a:r>
          <a:endParaRPr lang="ar-SA" sz="4800" kern="1200" dirty="0"/>
        </a:p>
      </dsp:txBody>
      <dsp:txXfrm>
        <a:off x="1121663" y="2008249"/>
        <a:ext cx="2834233" cy="1416900"/>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4/6/2024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4605562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276080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14</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15</a:t>
            </a:fld>
            <a:endParaRPr lang="en-US"/>
          </a:p>
        </p:txBody>
      </p:sp>
    </p:spTree>
    <p:extLst>
      <p:ext uri="{BB962C8B-B14F-4D97-AF65-F5344CB8AC3E}">
        <p14:creationId xmlns:p14="http://schemas.microsoft.com/office/powerpoint/2010/main" val="144377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4/6/2024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686655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4/6/2024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35632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pPr/>
              <a:t>4/6/2024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97262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4/6/2024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97259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4/6/2024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236007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4/6/2024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71664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4/6/2024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63874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4/6/2024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90257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4/6/2024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89913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4/6/2024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502871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4/6/2024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513246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0564355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981222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127281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537655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956439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622290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503073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8498955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64249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650078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92437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4255098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4/6/2024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4472220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 id="2147483690" r:id="rId22"/>
    <p:sldLayoutId id="2147483691" r:id="rId23"/>
    <p:sldLayoutId id="2147483660" r:id="rId24"/>
    <p:sldLayoutId id="2147483662" r:id="rId25"/>
    <p:sldLayoutId id="2147483665" r:id="rId26"/>
    <p:sldLayoutId id="2147483666" r:id="rId27"/>
    <p:sldLayoutId id="2147483667" r:id="rId28"/>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NULL"/><Relationship Id="rId9"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108644" y="2424037"/>
            <a:ext cx="3534942" cy="1384995"/>
          </a:xfrm>
          <a:prstGeom prst="rect">
            <a:avLst/>
          </a:prstGeom>
          <a:noFill/>
        </p:spPr>
        <p:txBody>
          <a:bodyPr wrap="non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endParaRPr lang="ar-JO" sz="2800" b="1" dirty="0">
              <a:solidFill>
                <a:srgbClr val="00B0F0"/>
              </a:solidFill>
              <a:latin typeface="Alexandria" pitchFamily="2" charset="-78"/>
              <a:cs typeface="Alexandria" pitchFamily="2" charset="-78"/>
            </a:endParaRPr>
          </a:p>
          <a:p>
            <a:pPr algn="ctr"/>
            <a:r>
              <a:rPr lang="ar-JO" sz="2800" b="1" dirty="0" smtClean="0">
                <a:solidFill>
                  <a:srgbClr val="00B0F0"/>
                </a:solidFill>
                <a:latin typeface="Alexandria" pitchFamily="2" charset="-78"/>
                <a:cs typeface="Alexandria" pitchFamily="2" charset="-78"/>
              </a:rPr>
              <a:t>د. الاء طارق </a:t>
            </a:r>
            <a:r>
              <a:rPr lang="ar-JO" sz="2800" b="1" dirty="0" err="1" smtClean="0">
                <a:solidFill>
                  <a:srgbClr val="00B0F0"/>
                </a:solidFill>
                <a:latin typeface="Alexandria" pitchFamily="2" charset="-78"/>
                <a:cs typeface="Alexandria" pitchFamily="2" charset="-78"/>
              </a:rPr>
              <a:t>الضمرات</a:t>
            </a:r>
            <a:endParaRPr lang="ar-JO" sz="2800" b="1" dirty="0" smtClean="0">
              <a:solidFill>
                <a:srgbClr val="00B0F0"/>
              </a:solidFill>
              <a:latin typeface="Alexandria" pitchFamily="2" charset="-78"/>
              <a:cs typeface="Alexandria" pitchFamily="2" charset="-78"/>
            </a:endParaRPr>
          </a:p>
        </p:txBody>
      </p:sp>
      <p:sp>
        <p:nvSpPr>
          <p:cNvPr id="34" name="Rectangle: Rounded Corners 33"/>
          <p:cNvSpPr/>
          <p:nvPr/>
        </p:nvSpPr>
        <p:spPr>
          <a:xfrm>
            <a:off x="414984" y="59769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Alexandria" pitchFamily="2" charset="-78"/>
                <a:cs typeface="Alexandria" pitchFamily="2" charset="-78"/>
              </a:rPr>
              <a:t>Lecture</a:t>
            </a:r>
            <a:r>
              <a:rPr lang="ar-JO" sz="2800" b="1" dirty="0" smtClean="0">
                <a:solidFill>
                  <a:schemeClr val="bg1"/>
                </a:solidFill>
                <a:latin typeface="Alexandria" pitchFamily="2" charset="-78"/>
                <a:cs typeface="Alexandria" pitchFamily="2" charset="-78"/>
              </a:rPr>
              <a:t>   10</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9269" y="5104240"/>
            <a:ext cx="2834430" cy="707886"/>
          </a:xfrm>
          <a:prstGeom prst="rect">
            <a:avLst/>
          </a:prstGeom>
          <a:noFill/>
        </p:spPr>
        <p:txBody>
          <a:bodyPr wrap="none" rtlCol="0">
            <a:spAutoFit/>
          </a:bodyPr>
          <a:lstStyle/>
          <a:p>
            <a:r>
              <a:rPr lang="en-US" sz="2000" dirty="0">
                <a:latin typeface="Alexandria" pitchFamily="2" charset="-78"/>
                <a:cs typeface="Alexandria" pitchFamily="2" charset="-78"/>
              </a:rPr>
              <a:t>RSC </a:t>
            </a:r>
            <a:r>
              <a:rPr lang="en-US" sz="2000" dirty="0" smtClean="0">
                <a:latin typeface="Alexandria" pitchFamily="2" charset="-78"/>
                <a:cs typeface="Alexandria" pitchFamily="2" charset="-78"/>
              </a:rPr>
              <a:t>701</a:t>
            </a:r>
          </a:p>
          <a:p>
            <a:r>
              <a:rPr lang="ar-JO" sz="2000" dirty="0" smtClean="0">
                <a:latin typeface="Alexandria" pitchFamily="2" charset="-78"/>
                <a:cs typeface="Alexandria" pitchFamily="2" charset="-78"/>
              </a:rPr>
              <a:t>ماجستير القيادة التربوية</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695788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75884" y="8595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077244" y="461772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a:t>
            </a:r>
            <a:r>
              <a:rPr lang="ar-JO" sz="2800" b="1" dirty="0" smtClean="0">
                <a:solidFill>
                  <a:schemeClr val="tx1"/>
                </a:solidFill>
                <a:latin typeface="Alexandria" pitchFamily="2" charset="-78"/>
                <a:cs typeface="Alexandria" pitchFamily="2" charset="-78"/>
              </a:rPr>
              <a:t>10</a:t>
            </a:r>
            <a:endParaRPr lang="en-US" sz="2800" b="1" dirty="0">
              <a:solidFill>
                <a:schemeClr val="tx1"/>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Alaa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30"/>
          <p:cNvSpPr txBox="1"/>
          <p:nvPr/>
        </p:nvSpPr>
        <p:spPr>
          <a:xfrm>
            <a:off x="5100984" y="2396062"/>
            <a:ext cx="7117360" cy="1815882"/>
          </a:xfrm>
          <a:prstGeom prst="rect">
            <a:avLst/>
          </a:prstGeom>
          <a:noFill/>
        </p:spPr>
        <p:txBody>
          <a:bodyPr wrap="square" rtlCol="0">
            <a:spAutoFit/>
          </a:bodyPr>
          <a:lstStyle/>
          <a:p>
            <a:pPr algn="ctr"/>
            <a:r>
              <a:rPr lang="ar-JO" sz="2800" b="1" dirty="0" smtClean="0">
                <a:latin typeface="Alexandria" pitchFamily="2" charset="-78"/>
                <a:cs typeface="Alexandria" pitchFamily="2" charset="-78"/>
              </a:rPr>
              <a:t>أساليب البحث</a:t>
            </a:r>
            <a:endParaRPr lang="en-US" sz="2800" b="1" dirty="0" smtClean="0">
              <a:latin typeface="Alexandria" pitchFamily="2" charset="-78"/>
              <a:cs typeface="Alexandria" pitchFamily="2" charset="-78"/>
            </a:endParaRPr>
          </a:p>
          <a:p>
            <a:pPr algn="ctr"/>
            <a:endParaRPr lang="ar-JO" sz="2800" b="1" dirty="0" smtClean="0">
              <a:latin typeface="Alexandria" pitchFamily="2" charset="-78"/>
              <a:cs typeface="Alexandria" pitchFamily="2" charset="-78"/>
            </a:endParaRPr>
          </a:p>
          <a:p>
            <a:pPr algn="ctr" rtl="1"/>
            <a:r>
              <a:rPr lang="ar-JO" sz="2800" dirty="0"/>
              <a:t>إعداد البحوث ومناقشة النتائج</a:t>
            </a:r>
            <a:endParaRPr lang="en-US" sz="2800" dirty="0">
              <a:solidFill>
                <a:schemeClr val="bg1"/>
              </a:solidFill>
            </a:endParaRPr>
          </a:p>
          <a:p>
            <a:pPr algn="ctr"/>
            <a:endParaRPr lang="ar-JO" sz="2800" b="1" dirty="0">
              <a:latin typeface="Alexandria" pitchFamily="2" charset="-78"/>
              <a:cs typeface="Alexandria" pitchFamily="2" charset="-78"/>
            </a:endParaRPr>
          </a:p>
        </p:txBody>
      </p:sp>
    </p:spTree>
    <p:extLst>
      <p:ext uri="{BB962C8B-B14F-4D97-AF65-F5344CB8AC3E}">
        <p14:creationId xmlns:p14="http://schemas.microsoft.com/office/powerpoint/2010/main" val="26697787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936383" y="1212613"/>
            <a:ext cx="7835541" cy="5816977"/>
          </a:xfrm>
          <a:prstGeom prst="rect">
            <a:avLst/>
          </a:prstGeom>
          <a:noFill/>
        </p:spPr>
        <p:txBody>
          <a:bodyPr wrap="square" rtlCol="0">
            <a:spAutoFit/>
          </a:bodyPr>
          <a:lstStyle/>
          <a:p>
            <a:pPr algn="ctr" rtl="1"/>
            <a:r>
              <a:rPr lang="ar-JO" sz="2400" b="1" dirty="0">
                <a:solidFill>
                  <a:srgbClr val="2D3956"/>
                </a:solidFill>
                <a:latin typeface="Alexandria" pitchFamily="2" charset="-78"/>
                <a:cs typeface="Alexandria" pitchFamily="2" charset="-78"/>
              </a:rPr>
              <a:t>المحتويات</a:t>
            </a:r>
          </a:p>
          <a:p>
            <a:pPr algn="r" rtl="1"/>
            <a:endParaRPr lang="ar-JO" sz="2400" b="1" dirty="0" smtClean="0">
              <a:latin typeface="Alexandria" pitchFamily="2" charset="-78"/>
              <a:cs typeface="Alexandria" pitchFamily="2" charset="-78"/>
            </a:endParaRPr>
          </a:p>
          <a:p>
            <a:pPr marL="457200" indent="-457200" algn="r" rtl="1">
              <a:buFont typeface="Wingdings" panose="05000000000000000000" pitchFamily="2" charset="2"/>
              <a:buChar char="v"/>
            </a:pPr>
            <a:r>
              <a:rPr lang="ar-JO" sz="2400" b="1" dirty="0" smtClean="0">
                <a:latin typeface="Alexandria" pitchFamily="2" charset="-78"/>
                <a:cs typeface="Alexandria" pitchFamily="2" charset="-78"/>
              </a:rPr>
              <a:t>مقدمة </a:t>
            </a:r>
          </a:p>
          <a:p>
            <a:pPr marL="571500" indent="-571500" algn="r" rtl="1">
              <a:buFont typeface="Wingdings" panose="05000000000000000000" pitchFamily="2" charset="2"/>
              <a:buChar char="v"/>
            </a:pPr>
            <a:r>
              <a:rPr lang="ar-JO" sz="2400" dirty="0" smtClean="0">
                <a:latin typeface="Alexandria" pitchFamily="2" charset="-78"/>
                <a:cs typeface="Alexandria" pitchFamily="2" charset="-78"/>
              </a:rPr>
              <a:t>عرض نتائج البحث وتحليلها</a:t>
            </a:r>
          </a:p>
          <a:p>
            <a:pPr marL="457200" indent="-457200" algn="just" rtl="1">
              <a:buFont typeface="Wingdings" panose="05000000000000000000" pitchFamily="2" charset="2"/>
              <a:buChar char="v"/>
            </a:pPr>
            <a:r>
              <a:rPr lang="ar-SA" sz="2400" dirty="0">
                <a:latin typeface="Alexandria" pitchFamily="2" charset="-78"/>
                <a:cs typeface="Alexandria" pitchFamily="2" charset="-78"/>
              </a:rPr>
              <a:t>تدقيق البيانات</a:t>
            </a:r>
            <a:endParaRPr lang="en-US" sz="2400" dirty="0">
              <a:latin typeface="Alexandria" pitchFamily="2" charset="-78"/>
              <a:cs typeface="Alexandria" pitchFamily="2" charset="-78"/>
            </a:endParaRPr>
          </a:p>
          <a:p>
            <a:pPr marL="457200" indent="-457200" algn="just" rtl="1">
              <a:buFont typeface="Wingdings" panose="05000000000000000000" pitchFamily="2" charset="2"/>
              <a:buChar char="v"/>
            </a:pPr>
            <a:r>
              <a:rPr lang="ar-SA" sz="2400" dirty="0">
                <a:latin typeface="Alexandria" pitchFamily="2" charset="-78"/>
                <a:cs typeface="Alexandria" pitchFamily="2" charset="-78"/>
              </a:rPr>
              <a:t>تمييز البيانات</a:t>
            </a:r>
            <a:endParaRPr lang="en-US" sz="2400" dirty="0">
              <a:latin typeface="Alexandria" pitchFamily="2" charset="-78"/>
              <a:cs typeface="Alexandria" pitchFamily="2" charset="-78"/>
            </a:endParaRPr>
          </a:p>
          <a:p>
            <a:pPr marL="457200" indent="-457200" algn="just" rtl="1">
              <a:buFont typeface="Wingdings" panose="05000000000000000000" pitchFamily="2" charset="2"/>
              <a:buChar char="v"/>
            </a:pPr>
            <a:r>
              <a:rPr lang="ar-SA" sz="2400" dirty="0">
                <a:latin typeface="Alexandria" pitchFamily="2" charset="-78"/>
                <a:cs typeface="Alexandria" pitchFamily="2" charset="-78"/>
              </a:rPr>
              <a:t>تصنيف وتبويب </a:t>
            </a:r>
            <a:r>
              <a:rPr lang="ar-SA" sz="2400" dirty="0" smtClean="0">
                <a:latin typeface="Alexandria" pitchFamily="2" charset="-78"/>
                <a:cs typeface="Alexandria" pitchFamily="2" charset="-78"/>
              </a:rPr>
              <a:t>البيانات</a:t>
            </a:r>
            <a:endParaRPr lang="ar-JO" sz="2400" dirty="0" smtClean="0">
              <a:latin typeface="Alexandria" pitchFamily="2" charset="-78"/>
              <a:cs typeface="Alexandria" pitchFamily="2" charset="-78"/>
            </a:endParaRPr>
          </a:p>
          <a:p>
            <a:pPr marL="571500" indent="-571500" algn="r" rtl="1">
              <a:buFont typeface="Wingdings" panose="05000000000000000000" pitchFamily="2" charset="2"/>
              <a:buChar char="v"/>
            </a:pPr>
            <a:r>
              <a:rPr lang="ar-JO" sz="2400" dirty="0" smtClean="0">
                <a:latin typeface="Alexandria" pitchFamily="2" charset="-78"/>
                <a:cs typeface="Alexandria" pitchFamily="2" charset="-78"/>
              </a:rPr>
              <a:t>مناقشة النتائج</a:t>
            </a:r>
          </a:p>
          <a:p>
            <a:pPr marL="571500" indent="-571500" algn="r" rtl="1">
              <a:buFont typeface="Wingdings" panose="05000000000000000000" pitchFamily="2" charset="2"/>
              <a:buChar char="v"/>
            </a:pPr>
            <a:r>
              <a:rPr lang="ar-JO" sz="2400" dirty="0" smtClean="0">
                <a:latin typeface="Alexandria" pitchFamily="2" charset="-78"/>
                <a:cs typeface="Alexandria" pitchFamily="2" charset="-78"/>
              </a:rPr>
              <a:t>التوصيات</a:t>
            </a:r>
          </a:p>
          <a:p>
            <a:pPr marL="571500" indent="-571500" algn="r" rtl="1">
              <a:buFont typeface="Wingdings" panose="05000000000000000000" pitchFamily="2" charset="2"/>
              <a:buChar char="v"/>
            </a:pPr>
            <a:r>
              <a:rPr lang="ar-JO" sz="2400" dirty="0" smtClean="0">
                <a:latin typeface="Alexandria" pitchFamily="2" charset="-78"/>
                <a:cs typeface="Alexandria" pitchFamily="2" charset="-78"/>
              </a:rPr>
              <a:t>الملخص</a:t>
            </a:r>
          </a:p>
          <a:p>
            <a:pPr marL="571500" indent="-571500" algn="r" rtl="1">
              <a:buFont typeface="Wingdings" panose="05000000000000000000" pitchFamily="2" charset="2"/>
              <a:buChar char="v"/>
            </a:pPr>
            <a:r>
              <a:rPr lang="ar-JO" sz="2400" dirty="0" smtClean="0">
                <a:latin typeface="Alexandria" pitchFamily="2" charset="-78"/>
                <a:cs typeface="Alexandria" pitchFamily="2" charset="-78"/>
              </a:rPr>
              <a:t>الملاحق</a:t>
            </a:r>
            <a:endParaRPr lang="en-US" sz="2400" dirty="0">
              <a:latin typeface="Alexandria" pitchFamily="2" charset="-78"/>
              <a:cs typeface="Alexandria" pitchFamily="2" charset="-78"/>
            </a:endParaRPr>
          </a:p>
          <a:p>
            <a:pPr marL="457200" indent="-457200" algn="r" rtl="1">
              <a:buFont typeface="Wingdings" panose="05000000000000000000" pitchFamily="2" charset="2"/>
              <a:buChar char="v"/>
            </a:pPr>
            <a:r>
              <a:rPr lang="ar-JO" sz="2400" b="1" dirty="0" smtClean="0">
                <a:latin typeface="Alexandria" pitchFamily="2" charset="-78"/>
                <a:cs typeface="Alexandria" pitchFamily="2" charset="-78"/>
              </a:rPr>
              <a:t>خاتمة</a:t>
            </a:r>
            <a:endParaRPr lang="ar-JO" sz="2400" b="1" dirty="0">
              <a:latin typeface="Alexandria" pitchFamily="2" charset="-78"/>
              <a:cs typeface="Alexandria" pitchFamily="2" charset="-78"/>
            </a:endParaRPr>
          </a:p>
          <a:p>
            <a:pPr marL="457200" indent="-457200" algn="r" rtl="1">
              <a:buFontTx/>
              <a:buChar char="-"/>
            </a:pPr>
            <a:endParaRPr lang="ar-JO" sz="2800" b="1" dirty="0">
              <a:latin typeface="Simplified Arabic" panose="02020603050405020304" pitchFamily="18" charset="-78"/>
              <a:cs typeface="Simplified Arabic" panose="02020603050405020304" pitchFamily="18" charset="-78"/>
            </a:endParaRPr>
          </a:p>
          <a:p>
            <a:pPr algn="r" rtl="1"/>
            <a:endParaRPr lang="ar-JO" sz="2800" b="1" dirty="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pic>
        <p:nvPicPr>
          <p:cNvPr id="9"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10" name="TextBox 1"/>
          <p:cNvSpPr txBox="1"/>
          <p:nvPr/>
        </p:nvSpPr>
        <p:spPr>
          <a:xfrm>
            <a:off x="1293643" y="6143818"/>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4704" y="1414509"/>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مربع نص 6"/>
          <p:cNvSpPr txBox="1"/>
          <p:nvPr/>
        </p:nvSpPr>
        <p:spPr>
          <a:xfrm>
            <a:off x="1289665" y="1645970"/>
            <a:ext cx="9872719" cy="4401205"/>
          </a:xfrm>
          <a:prstGeom prst="rect">
            <a:avLst/>
          </a:prstGeom>
          <a:noFill/>
        </p:spPr>
        <p:txBody>
          <a:bodyPr wrap="square" rtlCol="1">
            <a:spAutoFit/>
          </a:bodyPr>
          <a:lstStyle/>
          <a:p>
            <a:pPr algn="ctr" rtl="1"/>
            <a:r>
              <a:rPr lang="ar-JO" sz="2000" b="1" dirty="0" smtClean="0">
                <a:latin typeface="Alexandria" pitchFamily="2" charset="-78"/>
                <a:cs typeface="Alexandria" pitchFamily="2" charset="-78"/>
              </a:rPr>
              <a:t>المقدمة</a:t>
            </a:r>
          </a:p>
          <a:p>
            <a:pPr algn="just" rtl="1"/>
            <a:r>
              <a:rPr lang="ar-SA" sz="2000" dirty="0">
                <a:latin typeface="Alexandria" pitchFamily="2" charset="-78"/>
                <a:cs typeface="Alexandria" pitchFamily="2" charset="-78"/>
              </a:rPr>
              <a:t>أصبح الاهتمام بالبحث العلمي سمة العصر الحديث لكل الدول سواء أكانت متقدمة أم نامية، وأصبح هو السبيل لتحقيق التطور العلمي والتكنولوجي الذي يعتبر الأساس لأي تطور اقتصادي واجتماعي وفي مواجهة وحل المشكلات التي </a:t>
            </a:r>
            <a:r>
              <a:rPr lang="ar-SA" sz="2000" dirty="0" err="1">
                <a:latin typeface="Alexandria" pitchFamily="2" charset="-78"/>
                <a:cs typeface="Alexandria" pitchFamily="2" charset="-78"/>
              </a:rPr>
              <a:t>يواجهها</a:t>
            </a:r>
            <a:r>
              <a:rPr lang="ar-SA" sz="2000" dirty="0">
                <a:latin typeface="Alexandria" pitchFamily="2" charset="-78"/>
                <a:cs typeface="Alexandria" pitchFamily="2" charset="-78"/>
              </a:rPr>
              <a:t> المجتمع في مختلف مجالات حياته وتنميته على أسس علمية سليمة. ويتوقف نجاح البحث العلمي على عدد من العوامل والإمكانيات المادية والبشرية، ولكن أهمها هم الباحثون أنفسهم. لأن الباحث هو الذي يخطط وينفذ عمليات البحث العلمي التي يمكن أن تخدم المجتمع وتساعد في تطوره، وعلى الباحث أن يلتزم </a:t>
            </a:r>
            <a:r>
              <a:rPr lang="ar-SA" sz="2000" dirty="0" smtClean="0">
                <a:latin typeface="Alexandria" pitchFamily="2" charset="-78"/>
                <a:cs typeface="Alexandria" pitchFamily="2" charset="-78"/>
              </a:rPr>
              <a:t>ب</a:t>
            </a:r>
            <a:r>
              <a:rPr lang="ar-JO" sz="2000" dirty="0" smtClean="0">
                <a:latin typeface="Alexandria" pitchFamily="2" charset="-78"/>
                <a:cs typeface="Alexandria" pitchFamily="2" charset="-78"/>
              </a:rPr>
              <a:t>أ</a:t>
            </a:r>
            <a:r>
              <a:rPr lang="ar-SA" sz="2000" dirty="0" err="1" smtClean="0">
                <a:latin typeface="Alexandria" pitchFamily="2" charset="-78"/>
                <a:cs typeface="Alexandria" pitchFamily="2" charset="-78"/>
              </a:rPr>
              <a:t>خلاقيات</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مهنة البحث العلمي وبالقواعد التي تتضمنها قوانين ودساتير المؤسسات العلمية والبحثية. وهنالك أخلاقيات يجب أن يتحلى بها البحث مثل الموضوعية في جمع البيانات وتحليلها والحياد الفكري، على أن ترتكز هذه الأخلاقيات على ركيزتي العمل الإيجابي وتجنب الضرر.</a:t>
            </a:r>
            <a:endParaRPr lang="en-US" sz="2000" dirty="0">
              <a:latin typeface="Alexandria" pitchFamily="2" charset="-78"/>
              <a:cs typeface="Alexandria" pitchFamily="2" charset="-78"/>
            </a:endParaRPr>
          </a:p>
          <a:p>
            <a:pPr algn="just" rtl="1"/>
            <a:r>
              <a:rPr lang="en-US" sz="2000" dirty="0">
                <a:latin typeface="Alexandria" pitchFamily="2" charset="-78"/>
                <a:cs typeface="Alexandria" pitchFamily="2" charset="-78"/>
              </a:rPr>
              <a:t> </a:t>
            </a:r>
          </a:p>
          <a:p>
            <a:pPr algn="just" rtl="1"/>
            <a:endParaRPr lang="ar-JO" sz="2000" b="1" dirty="0" smtClean="0">
              <a:latin typeface="Alexandria" pitchFamily="2" charset="-78"/>
              <a:cs typeface="Alexandria" pitchFamily="2" charset="-78"/>
            </a:endParaRPr>
          </a:p>
          <a:p>
            <a:pPr algn="just" rtl="1"/>
            <a:endParaRPr lang="ar-SA"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7249"/>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815921" y="988300"/>
            <a:ext cx="9806271" cy="495432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060620" y="1296546"/>
            <a:ext cx="9356060" cy="3631763"/>
          </a:xfrm>
          <a:prstGeom prst="rect">
            <a:avLst/>
          </a:prstGeom>
          <a:noFill/>
        </p:spPr>
        <p:txBody>
          <a:bodyPr wrap="square" rtlCol="1">
            <a:spAutoFit/>
          </a:bodyPr>
          <a:lstStyle/>
          <a:p>
            <a:pPr algn="just" rtl="1"/>
            <a:r>
              <a:rPr lang="ar-JO" sz="2000" dirty="0" smtClean="0">
                <a:latin typeface="Alexandria" pitchFamily="2" charset="-78"/>
                <a:cs typeface="Alexandria" pitchFamily="2" charset="-78"/>
              </a:rPr>
              <a:t>ويشير البحث العلمي إلى ما يلي</a:t>
            </a:r>
            <a:r>
              <a:rPr lang="ar-SA" sz="2000" dirty="0" smtClean="0">
                <a:latin typeface="Alexandria" pitchFamily="2" charset="-78"/>
                <a:cs typeface="Alexandria" pitchFamily="2" charset="-78"/>
              </a:rPr>
              <a:t>: </a:t>
            </a:r>
            <a:endParaRPr lang="ar-JO" sz="2000" dirty="0" smtClean="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smtClean="0">
                <a:latin typeface="Alexandria" pitchFamily="2" charset="-78"/>
                <a:cs typeface="Alexandria" pitchFamily="2" charset="-78"/>
              </a:rPr>
              <a:t>البحث </a:t>
            </a:r>
            <a:r>
              <a:rPr lang="ar-SA" sz="2000" dirty="0">
                <a:latin typeface="Alexandria" pitchFamily="2" charset="-78"/>
                <a:cs typeface="Alexandria" pitchFamily="2" charset="-78"/>
              </a:rPr>
              <a:t>العلمي يعد محاولة منظمة تتبع أسلوبا أو منهجا معينا ولا تقتصر على الطرق غير الصحيحة مثل الخبرة و السلطة وغيرها </a:t>
            </a:r>
            <a:endParaRPr lang="ar-JO" sz="2000" dirty="0" smtClean="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البحث العلمي من أهدافه انه يؤدي إلى زيادة الحقائق التي يعرفها </a:t>
            </a:r>
            <a:r>
              <a:rPr lang="ar-SA" sz="2000" dirty="0" smtClean="0">
                <a:latin typeface="Alexandria" pitchFamily="2" charset="-78"/>
                <a:cs typeface="Alexandria" pitchFamily="2" charset="-78"/>
              </a:rPr>
              <a:t>الإنسان، </a:t>
            </a:r>
            <a:r>
              <a:rPr lang="ar-SA" sz="2000" dirty="0">
                <a:latin typeface="Alexandria" pitchFamily="2" charset="-78"/>
                <a:cs typeface="Alexandria" pitchFamily="2" charset="-78"/>
              </a:rPr>
              <a:t>وتوسيع دائرة معارفه وبهذا يكون أكثر قدرة على التكيف مع بيئته والسيطرة عليها. </a:t>
            </a:r>
            <a:endParaRPr lang="ar-JO" sz="2000" dirty="0" smtClean="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smtClean="0">
                <a:latin typeface="Alexandria" pitchFamily="2" charset="-78"/>
                <a:cs typeface="Alexandria" pitchFamily="2" charset="-78"/>
              </a:rPr>
              <a:t>البحث </a:t>
            </a:r>
            <a:r>
              <a:rPr lang="ar-SA" sz="2000" dirty="0">
                <a:latin typeface="Alexandria" pitchFamily="2" charset="-78"/>
                <a:cs typeface="Alexandria" pitchFamily="2" charset="-78"/>
              </a:rPr>
              <a:t>العلمي يؤدي إلى اختبار المعارف </a:t>
            </a:r>
            <a:r>
              <a:rPr lang="ar-SA" sz="2000" dirty="0" smtClean="0">
                <a:latin typeface="Alexandria" pitchFamily="2" charset="-78"/>
                <a:cs typeface="Alexandria" pitchFamily="2" charset="-78"/>
              </a:rPr>
              <a:t>والعلاقات </a:t>
            </a:r>
            <a:r>
              <a:rPr lang="ar-SA" sz="2000" dirty="0">
                <a:latin typeface="Alexandria" pitchFamily="2" charset="-78"/>
                <a:cs typeface="Alexandria" pitchFamily="2" charset="-78"/>
              </a:rPr>
              <a:t>التي يتوصل إليها ولا يعلنها إلا بعد فحصها </a:t>
            </a:r>
            <a:r>
              <a:rPr lang="ar-SA" sz="2000" dirty="0" smtClean="0">
                <a:latin typeface="Alexandria" pitchFamily="2" charset="-78"/>
                <a:cs typeface="Alexandria" pitchFamily="2" charset="-78"/>
              </a:rPr>
              <a:t>والتأكد </a:t>
            </a:r>
            <a:r>
              <a:rPr lang="ar-SA" sz="2000" dirty="0">
                <a:latin typeface="Alexandria" pitchFamily="2" charset="-78"/>
                <a:cs typeface="Alexandria" pitchFamily="2" charset="-78"/>
              </a:rPr>
              <a:t>منها تجريبياً . </a:t>
            </a:r>
            <a:endParaRPr lang="ar-JO" sz="2000" dirty="0" smtClean="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البحث العلمي يشكل جميع ميادين الحياة وجميع مشكلاتها </a:t>
            </a:r>
            <a:r>
              <a:rPr lang="ar-SA" sz="2000" dirty="0" smtClean="0">
                <a:latin typeface="Alexandria" pitchFamily="2" charset="-78"/>
                <a:cs typeface="Alexandria" pitchFamily="2" charset="-78"/>
              </a:rPr>
              <a:t>ويستخدم </a:t>
            </a:r>
            <a:r>
              <a:rPr lang="ar-SA" sz="2000" dirty="0">
                <a:latin typeface="Alexandria" pitchFamily="2" charset="-78"/>
                <a:cs typeface="Alexandria" pitchFamily="2" charset="-78"/>
              </a:rPr>
              <a:t>في المجالات </a:t>
            </a:r>
            <a:r>
              <a:rPr lang="ar-SA" sz="2000" dirty="0" smtClean="0">
                <a:latin typeface="Alexandria" pitchFamily="2" charset="-78"/>
                <a:cs typeface="Alexandria" pitchFamily="2" charset="-78"/>
              </a:rPr>
              <a:t>المهنية والمعرفية والاقتصادية </a:t>
            </a:r>
            <a:r>
              <a:rPr lang="ar-SA" sz="2000" dirty="0">
                <a:latin typeface="Alexandria" pitchFamily="2" charset="-78"/>
                <a:cs typeface="Alexandria" pitchFamily="2" charset="-78"/>
              </a:rPr>
              <a:t>والاجتماعية </a:t>
            </a:r>
            <a:r>
              <a:rPr lang="ar-SA" sz="2000" dirty="0" smtClean="0">
                <a:latin typeface="Alexandria" pitchFamily="2" charset="-78"/>
                <a:cs typeface="Alexandria" pitchFamily="2" charset="-78"/>
              </a:rPr>
              <a:t> </a:t>
            </a:r>
            <a:r>
              <a:rPr lang="ar-JO" sz="2000" dirty="0" smtClean="0">
                <a:latin typeface="Alexandria" pitchFamily="2" charset="-78"/>
                <a:cs typeface="Alexandria" pitchFamily="2" charset="-78"/>
              </a:rPr>
              <a:t>و</a:t>
            </a:r>
            <a:r>
              <a:rPr lang="ar-SA" sz="2000" dirty="0" smtClean="0">
                <a:latin typeface="Alexandria" pitchFamily="2" charset="-78"/>
                <a:cs typeface="Alexandria" pitchFamily="2" charset="-78"/>
              </a:rPr>
              <a:t>التربوية </a:t>
            </a:r>
            <a:r>
              <a:rPr lang="ar-SA" sz="2000" dirty="0">
                <a:latin typeface="Alexandria" pitchFamily="2" charset="-78"/>
                <a:cs typeface="Alexandria" pitchFamily="2" charset="-78"/>
              </a:rPr>
              <a:t>على حد </a:t>
            </a:r>
            <a:r>
              <a:rPr lang="ar-SA" sz="2000" dirty="0" smtClean="0">
                <a:latin typeface="Alexandria" pitchFamily="2" charset="-78"/>
                <a:cs typeface="Alexandria" pitchFamily="2" charset="-78"/>
              </a:rPr>
              <a:t>سواء</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algn="just" rtl="1" fontAlgn="t">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7249"/>
            <a:ext cx="2305141" cy="1076343"/>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888171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2118" y="573911"/>
            <a:ext cx="8030233" cy="6161740"/>
          </a:xfrm>
          <a:prstGeom prst="rect">
            <a:avLst/>
          </a:prstGeom>
        </p:spPr>
      </p:pic>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7249"/>
            <a:ext cx="2305141" cy="1076343"/>
          </a:xfrm>
          <a:prstGeom prst="rect">
            <a:avLst/>
          </a:prstGeom>
        </p:spPr>
      </p:pic>
      <p:sp>
        <p:nvSpPr>
          <p:cNvPr id="8"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752488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4856" y="1223592"/>
            <a:ext cx="10495210" cy="42812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506828" y="1372647"/>
            <a:ext cx="9851266" cy="4349139"/>
          </a:xfrm>
          <a:prstGeom prst="rect">
            <a:avLst/>
          </a:prstGeom>
          <a:noFill/>
        </p:spPr>
        <p:txBody>
          <a:bodyPr wrap="square" rtlCol="1">
            <a:spAutoFit/>
          </a:bodyPr>
          <a:lstStyle/>
          <a:p>
            <a:pPr algn="ctr" rtl="1"/>
            <a:r>
              <a:rPr lang="ar-SA" sz="2000" b="1" dirty="0">
                <a:latin typeface="Alexandria" pitchFamily="2" charset="-78"/>
                <a:cs typeface="Alexandria" pitchFamily="2" charset="-78"/>
              </a:rPr>
              <a:t>عرض النتائج وتحليلها ومناقشتها </a:t>
            </a:r>
            <a:endParaRPr lang="en-US" sz="2000" b="1" dirty="0">
              <a:latin typeface="Alexandria" pitchFamily="2" charset="-78"/>
              <a:cs typeface="Alexandria" pitchFamily="2" charset="-78"/>
            </a:endParaRPr>
          </a:p>
          <a:p>
            <a:pPr algn="just" rtl="1"/>
            <a:r>
              <a:rPr lang="ar-SA" sz="2000" dirty="0">
                <a:latin typeface="Alexandria" pitchFamily="2" charset="-78"/>
                <a:cs typeface="Alexandria" pitchFamily="2" charset="-78"/>
              </a:rPr>
              <a:t> بعد ان تم التطرق الى عملية جمع البيانات بالوسائل والاساليب المختلفة ، سواء كانت عن طريق الاستبيان او المقابلة او الملاحظة او الاختبارات ، تبدأ مرحلة عرض البيانات وتنظيمها وتجهيزها للتحليل والتفسير واستخلاص النتائج ، وقبل ذلك عليه ان يدرك حقيقة مفادها ان هذه البيانات ما هي الا حقائق اولية متفرقة ليس لها استدلال او قيمة لمن يستخدمها ما لم تحول هذه البيانات الى مؤشرات نافعة وذات قيمة، يعبر عنها بالمعلومات، وحتى يمكن تحقيق ذلك ، لابد ان تمر </a:t>
            </a:r>
            <a:r>
              <a:rPr lang="ar-SA" sz="2000" b="1" dirty="0">
                <a:latin typeface="Alexandria" pitchFamily="2" charset="-78"/>
                <a:cs typeface="Alexandria" pitchFamily="2" charset="-78"/>
              </a:rPr>
              <a:t>عملية معالجة البيانات بالمراحل الاتية : </a:t>
            </a:r>
            <a:endParaRPr lang="en-US" sz="2000" b="1" dirty="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a:latin typeface="Alexandria" pitchFamily="2" charset="-78"/>
                <a:cs typeface="Alexandria" pitchFamily="2" charset="-78"/>
              </a:rPr>
              <a:t>تدقيق البيانات</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a:latin typeface="Alexandria" pitchFamily="2" charset="-78"/>
                <a:cs typeface="Alexandria" pitchFamily="2" charset="-78"/>
              </a:rPr>
              <a:t>تمييز البيانات</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a:latin typeface="Alexandria" pitchFamily="2" charset="-78"/>
                <a:cs typeface="Alexandria" pitchFamily="2" charset="-78"/>
              </a:rPr>
              <a:t>تصنيف وتبويب البيانات</a:t>
            </a:r>
            <a:endParaRPr lang="en-US" sz="2000" dirty="0">
              <a:latin typeface="Alexandria" pitchFamily="2" charset="-78"/>
              <a:cs typeface="Alexandria" pitchFamily="2" charset="-78"/>
            </a:endParaRPr>
          </a:p>
          <a:p>
            <a:pPr algn="just" rtl="1">
              <a:lnSpc>
                <a:spcPct val="150000"/>
              </a:lnSpc>
            </a:pPr>
            <a:endParaRPr lang="ar-JO" sz="2000" dirty="0" smtClean="0">
              <a:latin typeface="Alexandria" pitchFamily="2" charset="-78"/>
              <a:cs typeface="Alexandria" pitchFamily="2" charset="-78"/>
            </a:endParaRPr>
          </a:p>
          <a:p>
            <a:pPr algn="r" rtl="1">
              <a:lnSpc>
                <a:spcPct val="150000"/>
              </a:lnSpc>
            </a:pPr>
            <a:endParaRPr lang="ar-JO" sz="2000" dirty="0" smtClean="0">
              <a:latin typeface="Alexandria" pitchFamily="2" charset="-78"/>
              <a:cs typeface="Alexandria"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7249"/>
            <a:ext cx="2305141" cy="1076343"/>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5763" y="1223592"/>
            <a:ext cx="10637949" cy="46841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030309" y="1293821"/>
            <a:ext cx="10135673" cy="3693319"/>
          </a:xfrm>
          <a:prstGeom prst="rect">
            <a:avLst/>
          </a:prstGeom>
          <a:noFill/>
        </p:spPr>
        <p:txBody>
          <a:bodyPr wrap="square" rtlCol="1">
            <a:spAutoFit/>
          </a:bodyPr>
          <a:lstStyle/>
          <a:p>
            <a:pPr algn="just" rtl="1"/>
            <a:r>
              <a:rPr lang="ar-SA" b="1" dirty="0">
                <a:latin typeface="Alexandria" pitchFamily="2" charset="-78"/>
                <a:cs typeface="Alexandria" pitchFamily="2" charset="-78"/>
              </a:rPr>
              <a:t>تدقيق البيانات</a:t>
            </a:r>
            <a:r>
              <a:rPr lang="ar-SA" b="1" dirty="0" smtClean="0">
                <a:latin typeface="Alexandria" pitchFamily="2" charset="-78"/>
                <a:cs typeface="Alexandria" pitchFamily="2" charset="-78"/>
              </a:rPr>
              <a:t>:</a:t>
            </a:r>
            <a:endParaRPr lang="ar-JO" b="1" dirty="0" smtClean="0">
              <a:latin typeface="Alexandria" pitchFamily="2" charset="-78"/>
              <a:cs typeface="Alexandria" pitchFamily="2" charset="-78"/>
            </a:endParaRPr>
          </a:p>
          <a:p>
            <a:pPr algn="just" rtl="1"/>
            <a:r>
              <a:rPr lang="ar-SA" dirty="0" smtClean="0">
                <a:latin typeface="Alexandria" pitchFamily="2" charset="-78"/>
                <a:cs typeface="Alexandria" pitchFamily="2" charset="-78"/>
              </a:rPr>
              <a:t> </a:t>
            </a:r>
            <a:r>
              <a:rPr lang="ar-SA" dirty="0">
                <a:latin typeface="Alexandria" pitchFamily="2" charset="-78"/>
                <a:cs typeface="Alexandria" pitchFamily="2" charset="-78"/>
              </a:rPr>
              <a:t>بعد ان تجمع البيانات يقوم الباحث بمراجعتها وتصحيح الاخطاء الواردة فيها ، مع استبعاد القوائم المشكوك في جدية ما ورد فيها من بيانات او قد تكون الاجابات فيها متعارضة. وطبيعي ان تدقيق البيانات يتم بعد استلامها وكذلك قبل مرحلة التحليل ، ومما يجب ان ننوه اليه هو انه على الرغم من أن عملية تدقيق البيانات تختلف في استقصاء </a:t>
            </a:r>
            <a:r>
              <a:rPr lang="ar-JO" dirty="0" smtClean="0">
                <a:latin typeface="Alexandria" pitchFamily="2" charset="-78"/>
                <a:cs typeface="Alexandria" pitchFamily="2" charset="-78"/>
              </a:rPr>
              <a:t>لا</a:t>
            </a:r>
            <a:r>
              <a:rPr lang="ar-SA" dirty="0" smtClean="0">
                <a:latin typeface="Alexandria" pitchFamily="2" charset="-78"/>
                <a:cs typeface="Alexandria" pitchFamily="2" charset="-78"/>
              </a:rPr>
              <a:t>خر </a:t>
            </a:r>
            <a:r>
              <a:rPr lang="ar-JO" dirty="0" smtClean="0">
                <a:latin typeface="Alexandria" pitchFamily="2" charset="-78"/>
                <a:cs typeface="Alexandria" pitchFamily="2" charset="-78"/>
              </a:rPr>
              <a:t>أ</a:t>
            </a:r>
            <a:r>
              <a:rPr lang="ar-SA" dirty="0" smtClean="0">
                <a:latin typeface="Alexandria" pitchFamily="2" charset="-78"/>
                <a:cs typeface="Alexandria" pitchFamily="2" charset="-78"/>
              </a:rPr>
              <a:t>و </a:t>
            </a:r>
            <a:r>
              <a:rPr lang="ar-SA" dirty="0">
                <a:latin typeface="Alexandria" pitchFamily="2" charset="-78"/>
                <a:cs typeface="Alexandria" pitchFamily="2" charset="-78"/>
              </a:rPr>
              <a:t>من وسيلة </a:t>
            </a:r>
            <a:r>
              <a:rPr lang="ar-SA" dirty="0" smtClean="0">
                <a:latin typeface="Alexandria" pitchFamily="2" charset="-78"/>
                <a:cs typeface="Alexandria" pitchFamily="2" charset="-78"/>
              </a:rPr>
              <a:t>ل</a:t>
            </a:r>
            <a:r>
              <a:rPr lang="ar-JO" dirty="0">
                <a:latin typeface="Alexandria" pitchFamily="2" charset="-78"/>
                <a:cs typeface="Alexandria" pitchFamily="2" charset="-78"/>
              </a:rPr>
              <a:t>أ</a:t>
            </a:r>
            <a:r>
              <a:rPr lang="ar-SA" dirty="0" smtClean="0">
                <a:latin typeface="Alexandria" pitchFamily="2" charset="-78"/>
                <a:cs typeface="Alexandria" pitchFamily="2" charset="-78"/>
              </a:rPr>
              <a:t>خرى </a:t>
            </a:r>
            <a:r>
              <a:rPr lang="ar-SA" dirty="0">
                <a:latin typeface="Alexandria" pitchFamily="2" charset="-78"/>
                <a:cs typeface="Alexandria" pitchFamily="2" charset="-78"/>
              </a:rPr>
              <a:t>، الا انه هناك العديد من المبادئ العامة التي لا بد من الاخذ بها وملاحظتها في هذا المجال </a:t>
            </a:r>
            <a:r>
              <a:rPr lang="ar-SA" dirty="0" smtClean="0">
                <a:latin typeface="Alexandria" pitchFamily="2" charset="-78"/>
                <a:cs typeface="Alexandria" pitchFamily="2" charset="-78"/>
              </a:rPr>
              <a:t>وهي</a:t>
            </a:r>
            <a:r>
              <a:rPr lang="ar-JO" dirty="0" smtClean="0">
                <a:latin typeface="Alexandria" pitchFamily="2" charset="-78"/>
                <a:cs typeface="Alexandria" pitchFamily="2" charset="-78"/>
              </a:rPr>
              <a:t>:</a:t>
            </a:r>
          </a:p>
          <a:p>
            <a:pPr marL="457200" indent="-457200" algn="just" rtl="1">
              <a:buFont typeface="+mj-lt"/>
              <a:buAutoNum type="arabicPeriod"/>
            </a:pPr>
            <a:r>
              <a:rPr lang="ar-JO" dirty="0" smtClean="0">
                <a:latin typeface="Alexandria" pitchFamily="2" charset="-78"/>
                <a:cs typeface="Alexandria" pitchFamily="2" charset="-78"/>
              </a:rPr>
              <a:t> </a:t>
            </a:r>
            <a:r>
              <a:rPr lang="ar-SA" dirty="0" smtClean="0">
                <a:latin typeface="Alexandria" pitchFamily="2" charset="-78"/>
                <a:cs typeface="Alexandria" pitchFamily="2" charset="-78"/>
              </a:rPr>
              <a:t>التأكد </a:t>
            </a:r>
            <a:r>
              <a:rPr lang="ar-SA" dirty="0">
                <a:latin typeface="Alexandria" pitchFamily="2" charset="-78"/>
                <a:cs typeface="Alexandria" pitchFamily="2" charset="-78"/>
              </a:rPr>
              <a:t>من الاجابات </a:t>
            </a:r>
            <a:r>
              <a:rPr lang="ar-JO" dirty="0" smtClean="0">
                <a:latin typeface="Alexandria" pitchFamily="2" charset="-78"/>
                <a:cs typeface="Alexandria" pitchFamily="2" charset="-78"/>
              </a:rPr>
              <a:t>ال</a:t>
            </a:r>
            <a:r>
              <a:rPr lang="ar-SA" dirty="0" smtClean="0">
                <a:latin typeface="Alexandria" pitchFamily="2" charset="-78"/>
                <a:cs typeface="Alexandria" pitchFamily="2" charset="-78"/>
              </a:rPr>
              <a:t>صادرة </a:t>
            </a:r>
            <a:r>
              <a:rPr lang="ar-SA" dirty="0">
                <a:latin typeface="Alexandria" pitchFamily="2" charset="-78"/>
                <a:cs typeface="Alexandria" pitchFamily="2" charset="-78"/>
              </a:rPr>
              <a:t>عن مفردات العينة وليس من غيرها. </a:t>
            </a:r>
            <a:endParaRPr lang="ar-JO" dirty="0" smtClean="0">
              <a:latin typeface="Alexandria" pitchFamily="2" charset="-78"/>
              <a:cs typeface="Alexandria" pitchFamily="2" charset="-78"/>
            </a:endParaRPr>
          </a:p>
          <a:p>
            <a:pPr marL="457200" indent="-457200" algn="just" rtl="1">
              <a:buFont typeface="+mj-lt"/>
              <a:buAutoNum type="arabicPeriod"/>
            </a:pPr>
            <a:r>
              <a:rPr lang="ar-SA" dirty="0" smtClean="0">
                <a:latin typeface="Alexandria" pitchFamily="2" charset="-78"/>
                <a:cs typeface="Alexandria" pitchFamily="2" charset="-78"/>
              </a:rPr>
              <a:t> </a:t>
            </a:r>
            <a:r>
              <a:rPr lang="ar-SA" dirty="0">
                <a:latin typeface="Alexandria" pitchFamily="2" charset="-78"/>
                <a:cs typeface="Alexandria" pitchFamily="2" charset="-78"/>
              </a:rPr>
              <a:t>تكملة الاجابات الناقصة وغير الواضحة. </a:t>
            </a:r>
            <a:endParaRPr lang="ar-JO" dirty="0" smtClean="0">
              <a:latin typeface="Alexandria" pitchFamily="2" charset="-78"/>
              <a:cs typeface="Alexandria" pitchFamily="2" charset="-78"/>
            </a:endParaRPr>
          </a:p>
          <a:p>
            <a:pPr marL="457200" indent="-457200" algn="just" rtl="1">
              <a:buFont typeface="+mj-lt"/>
              <a:buAutoNum type="arabicPeriod"/>
            </a:pPr>
            <a:r>
              <a:rPr lang="ar-SA" dirty="0" smtClean="0">
                <a:latin typeface="Alexandria" pitchFamily="2" charset="-78"/>
                <a:cs typeface="Alexandria" pitchFamily="2" charset="-78"/>
              </a:rPr>
              <a:t> التأكد </a:t>
            </a:r>
            <a:r>
              <a:rPr lang="ar-SA" dirty="0">
                <a:latin typeface="Alexandria" pitchFamily="2" charset="-78"/>
                <a:cs typeface="Alexandria" pitchFamily="2" charset="-78"/>
              </a:rPr>
              <a:t>من تناسق الاجابات مع ملاحظة عدم وجود تناقض بينها. </a:t>
            </a:r>
            <a:endParaRPr lang="ar-JO" dirty="0" smtClean="0">
              <a:latin typeface="Alexandria" pitchFamily="2" charset="-78"/>
              <a:cs typeface="Alexandria" pitchFamily="2" charset="-78"/>
            </a:endParaRPr>
          </a:p>
          <a:p>
            <a:pPr marL="457200" indent="-457200" algn="just" rtl="1">
              <a:buFont typeface="+mj-lt"/>
              <a:buAutoNum type="arabicPeriod"/>
            </a:pPr>
            <a:r>
              <a:rPr lang="ar-SA" dirty="0" smtClean="0">
                <a:latin typeface="Alexandria" pitchFamily="2" charset="-78"/>
                <a:cs typeface="Alexandria" pitchFamily="2" charset="-78"/>
              </a:rPr>
              <a:t> </a:t>
            </a:r>
            <a:r>
              <a:rPr lang="ar-SA" dirty="0">
                <a:latin typeface="Alexandria" pitchFamily="2" charset="-78"/>
                <a:cs typeface="Alexandria" pitchFamily="2" charset="-78"/>
              </a:rPr>
              <a:t>وضع الاجابات في موضعها الصحيح اذا ما وضعت في غير مواضعها الصحيحة. </a:t>
            </a:r>
            <a:endParaRPr lang="ar-JO" dirty="0" smtClean="0">
              <a:latin typeface="Alexandria" pitchFamily="2" charset="-78"/>
              <a:cs typeface="Alexandria" pitchFamily="2" charset="-78"/>
            </a:endParaRPr>
          </a:p>
          <a:p>
            <a:pPr marL="457200" indent="-457200" algn="just" rtl="1">
              <a:buFont typeface="+mj-lt"/>
              <a:buAutoNum type="arabicPeriod"/>
            </a:pPr>
            <a:r>
              <a:rPr lang="ar-SA" dirty="0" smtClean="0">
                <a:latin typeface="Alexandria" pitchFamily="2" charset="-78"/>
                <a:cs typeface="Alexandria" pitchFamily="2" charset="-78"/>
              </a:rPr>
              <a:t> التأكد </a:t>
            </a:r>
            <a:r>
              <a:rPr lang="ar-SA" dirty="0">
                <a:latin typeface="Alexandria" pitchFamily="2" charset="-78"/>
                <a:cs typeface="Alexandria" pitchFamily="2" charset="-78"/>
              </a:rPr>
              <a:t>من وضوح اجابات الاسئلة المفتوحة ، اما </a:t>
            </a:r>
            <a:r>
              <a:rPr lang="ar-SA" dirty="0" smtClean="0">
                <a:latin typeface="Alexandria" pitchFamily="2" charset="-78"/>
                <a:cs typeface="Alexandria" pitchFamily="2" charset="-78"/>
              </a:rPr>
              <a:t>بإعادة </a:t>
            </a:r>
            <a:r>
              <a:rPr lang="ar-SA" dirty="0">
                <a:latin typeface="Alexandria" pitchFamily="2" charset="-78"/>
                <a:cs typeface="Alexandria" pitchFamily="2" charset="-78"/>
              </a:rPr>
              <a:t>صياغتها او تلخيصها على شرط عدم الاخلال بالمعنى والهدف من ذلك هو اتاحة المجال امام الباحث لتصنيف وتبويب البيانات. </a:t>
            </a:r>
            <a:endParaRPr lang="ar-JO" dirty="0" smtClean="0">
              <a:latin typeface="Alexandria" pitchFamily="2" charset="-78"/>
              <a:cs typeface="Alexandria" pitchFamily="2" charset="-78"/>
            </a:endParaRPr>
          </a:p>
          <a:p>
            <a:pPr marL="457200" indent="-457200" algn="just" rtl="1">
              <a:buFont typeface="+mj-lt"/>
              <a:buAutoNum type="arabicPeriod"/>
            </a:pPr>
            <a:r>
              <a:rPr lang="ar-SA" dirty="0" smtClean="0">
                <a:latin typeface="Alexandria" pitchFamily="2" charset="-78"/>
                <a:cs typeface="Alexandria" pitchFamily="2" charset="-78"/>
              </a:rPr>
              <a:t> </a:t>
            </a:r>
            <a:r>
              <a:rPr lang="ar-SA" dirty="0">
                <a:latin typeface="Alexandria" pitchFamily="2" charset="-78"/>
                <a:cs typeface="Alexandria" pitchFamily="2" charset="-78"/>
              </a:rPr>
              <a:t>اذا كانت الاسئلة تتعلق بوحدات قياسية، على الباحث توحيد وحدات قياسها. </a:t>
            </a:r>
            <a:endParaRPr lang="en-US" dirty="0">
              <a:latin typeface="Alexandria" pitchFamily="2" charset="-78"/>
              <a:cs typeface="Alexandria"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7249"/>
            <a:ext cx="2305141" cy="1076343"/>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098100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64406" y="1207637"/>
            <a:ext cx="8834907" cy="395483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485572" y="1607007"/>
            <a:ext cx="7641027" cy="3538533"/>
          </a:xfrm>
          <a:prstGeom prst="rect">
            <a:avLst/>
          </a:prstGeom>
          <a:noFill/>
        </p:spPr>
        <p:txBody>
          <a:bodyPr wrap="square" rtlCol="1">
            <a:spAutoFit/>
          </a:bodyPr>
          <a:lstStyle/>
          <a:p>
            <a:pPr algn="ctr" rtl="1"/>
            <a:r>
              <a:rPr lang="ar-SA" sz="2400" b="1" dirty="0">
                <a:latin typeface="Alexandria" pitchFamily="2" charset="-78"/>
                <a:cs typeface="Alexandria" pitchFamily="2" charset="-78"/>
              </a:rPr>
              <a:t>تمييز </a:t>
            </a:r>
            <a:r>
              <a:rPr lang="ar-SA" sz="2400" b="1" dirty="0" smtClean="0">
                <a:latin typeface="Alexandria" pitchFamily="2" charset="-78"/>
                <a:cs typeface="Alexandria" pitchFamily="2" charset="-78"/>
              </a:rPr>
              <a:t>البيانات</a:t>
            </a:r>
            <a:endParaRPr lang="ar-JO" sz="2400" b="1" dirty="0" smtClean="0">
              <a:latin typeface="Alexandria" pitchFamily="2" charset="-78"/>
              <a:cs typeface="Alexandria" pitchFamily="2" charset="-78"/>
            </a:endParaRPr>
          </a:p>
          <a:p>
            <a:pPr algn="just" rtl="1"/>
            <a:r>
              <a:rPr lang="ar-SA" sz="2400" dirty="0" smtClean="0">
                <a:latin typeface="Alexandria" pitchFamily="2" charset="-78"/>
                <a:cs typeface="Alexandria" pitchFamily="2" charset="-78"/>
              </a:rPr>
              <a:t> </a:t>
            </a:r>
            <a:r>
              <a:rPr lang="ar-JO" sz="2400" dirty="0" smtClean="0">
                <a:latin typeface="Alexandria" pitchFamily="2" charset="-78"/>
                <a:cs typeface="Alexandria" pitchFamily="2" charset="-78"/>
              </a:rPr>
              <a:t>إ</a:t>
            </a:r>
            <a:r>
              <a:rPr lang="ar-SA" sz="2400" dirty="0" smtClean="0">
                <a:latin typeface="Alexandria" pitchFamily="2" charset="-78"/>
                <a:cs typeface="Alexandria" pitchFamily="2" charset="-78"/>
              </a:rPr>
              <a:t>ن </a:t>
            </a:r>
            <a:r>
              <a:rPr lang="ar-SA" sz="2400" dirty="0">
                <a:latin typeface="Alexandria" pitchFamily="2" charset="-78"/>
                <a:cs typeface="Alexandria" pitchFamily="2" charset="-78"/>
              </a:rPr>
              <a:t>القصد من تميز البيانات هو اجراء احصائي فني يراد به تحويل البيانات الأولية الى رموز عادة تكون </a:t>
            </a:r>
            <a:r>
              <a:rPr lang="ar-SA" sz="2400" dirty="0" smtClean="0">
                <a:latin typeface="Alexandria" pitchFamily="2" charset="-78"/>
                <a:cs typeface="Alexandria" pitchFamily="2" charset="-78"/>
              </a:rPr>
              <a:t>ارقاما </a:t>
            </a:r>
            <a:r>
              <a:rPr lang="ar-SA" sz="2400" dirty="0">
                <a:latin typeface="Alexandria" pitchFamily="2" charset="-78"/>
                <a:cs typeface="Alexandria" pitchFamily="2" charset="-78"/>
              </a:rPr>
              <a:t>وتحديد الفئات التي تنتمي اليها لكي يتمكن الباحث من تصنيفها وتبويبها </a:t>
            </a:r>
            <a:r>
              <a:rPr lang="ar-SA" sz="2400" dirty="0" smtClean="0">
                <a:latin typeface="Alexandria" pitchFamily="2" charset="-78"/>
                <a:cs typeface="Alexandria" pitchFamily="2" charset="-78"/>
              </a:rPr>
              <a:t>وحسابها</a:t>
            </a:r>
            <a:r>
              <a:rPr lang="ar-JO" sz="2400" dirty="0" smtClean="0">
                <a:latin typeface="Alexandria" pitchFamily="2" charset="-78"/>
                <a:cs typeface="Alexandria" pitchFamily="2" charset="-78"/>
              </a:rPr>
              <a:t>.</a:t>
            </a:r>
          </a:p>
          <a:p>
            <a:pPr algn="just" rtl="1"/>
            <a:r>
              <a:rPr lang="ar-JO" sz="2400" dirty="0" smtClean="0">
                <a:latin typeface="Alexandria" pitchFamily="2" charset="-78"/>
                <a:cs typeface="Alexandria" pitchFamily="2" charset="-78"/>
              </a:rPr>
              <a:t>كما </a:t>
            </a:r>
            <a:r>
              <a:rPr lang="ar-JO" sz="2400" dirty="0">
                <a:latin typeface="Alexandria" pitchFamily="2" charset="-78"/>
                <a:cs typeface="Alexandria" pitchFamily="2" charset="-78"/>
              </a:rPr>
              <a:t>أ</a:t>
            </a:r>
            <a:r>
              <a:rPr lang="ar-SA" sz="2400" dirty="0" smtClean="0">
                <a:latin typeface="Alexandria" pitchFamily="2" charset="-78"/>
                <a:cs typeface="Alexandria" pitchFamily="2" charset="-78"/>
              </a:rPr>
              <a:t>ن </a:t>
            </a:r>
            <a:r>
              <a:rPr lang="ar-SA" sz="2400" dirty="0">
                <a:latin typeface="Alexandria" pitchFamily="2" charset="-78"/>
                <a:cs typeface="Alexandria" pitchFamily="2" charset="-78"/>
              </a:rPr>
              <a:t>الغرض من هذه المرحلة هو تسهيل مهمة تفريغ البيانات في جداول احصائية ومن ثم امكانية متابعة العمليات الاحصائية الأخرى عليها لاحقا. </a:t>
            </a:r>
            <a:endParaRPr lang="en-US" sz="2400" dirty="0">
              <a:latin typeface="Alexandria" pitchFamily="2" charset="-78"/>
              <a:cs typeface="Alexandria" pitchFamily="2" charset="-78"/>
            </a:endParaRPr>
          </a:p>
          <a:p>
            <a:pPr algn="just" rtl="1">
              <a:lnSpc>
                <a:spcPct val="150000"/>
              </a:lnSpc>
            </a:pPr>
            <a:endParaRPr lang="en-US" sz="24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7249"/>
            <a:ext cx="2305141" cy="1076343"/>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9403" y="1017726"/>
            <a:ext cx="1046339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569439" y="1288577"/>
            <a:ext cx="10003317" cy="4801314"/>
          </a:xfrm>
          <a:prstGeom prst="rect">
            <a:avLst/>
          </a:prstGeom>
          <a:noFill/>
        </p:spPr>
        <p:txBody>
          <a:bodyPr wrap="square" rtlCol="1">
            <a:spAutoFit/>
          </a:bodyPr>
          <a:lstStyle/>
          <a:p>
            <a:pPr algn="ctr" rtl="1"/>
            <a:r>
              <a:rPr lang="ar-SA" dirty="0">
                <a:latin typeface="Alexandria" pitchFamily="2" charset="-78"/>
                <a:cs typeface="Alexandria" pitchFamily="2" charset="-78"/>
              </a:rPr>
              <a:t> </a:t>
            </a:r>
            <a:r>
              <a:rPr lang="ar-SA" b="1" dirty="0">
                <a:latin typeface="Alexandria" pitchFamily="2" charset="-78"/>
                <a:cs typeface="Alexandria" pitchFamily="2" charset="-78"/>
              </a:rPr>
              <a:t>تصنيف وتبويب البيانات</a:t>
            </a:r>
            <a:endParaRPr lang="en-US" b="1" dirty="0">
              <a:latin typeface="Alexandria" pitchFamily="2" charset="-78"/>
              <a:cs typeface="Alexandria" pitchFamily="2" charset="-78"/>
            </a:endParaRPr>
          </a:p>
          <a:p>
            <a:pPr algn="just" rtl="1"/>
            <a:r>
              <a:rPr lang="ar-SA" dirty="0">
                <a:latin typeface="Alexandria" pitchFamily="2" charset="-78"/>
                <a:cs typeface="Alexandria" pitchFamily="2" charset="-78"/>
              </a:rPr>
              <a:t>بعد أن يتم تمييز البيانات، يقوم الباحث بتجميع البيانات المتشابهة مع بعضها وترتيبها في فئات (مثلا) ترتيب او توزيع افراد مجتمع البحث حسب العمر او حسب الجنس او حسب المستوى الرياضي ... الخ ) ثم يقوم ايضا بحساب وتحديد المفردات المتعلقة بالفئات المختلفة وهو ما يصطلح عليه بالتبويب. </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إن الهدف الاساسي لعرض البيانات وتنظيمها هو تسهيل استعمالها وتحليلها وايضا تدقيقها واستكمال ما هو غير مكتمل منها وذلك باستخدام طرائق </a:t>
            </a:r>
            <a:r>
              <a:rPr lang="ar-SA" dirty="0" smtClean="0">
                <a:latin typeface="Alexandria" pitchFamily="2" charset="-78"/>
                <a:cs typeface="Alexandria" pitchFamily="2" charset="-78"/>
              </a:rPr>
              <a:t>مختلفة، </a:t>
            </a:r>
            <a:r>
              <a:rPr lang="ar-SA" dirty="0">
                <a:latin typeface="Alexandria" pitchFamily="2" charset="-78"/>
                <a:cs typeface="Alexandria" pitchFamily="2" charset="-78"/>
              </a:rPr>
              <a:t>ويختار الباحث منها ما يتناسب مع طبيعة دراسته ويعمل في النهاية على تحقيق اهدافها، بمعنى أن عرض البيانات هو استعراض البيانات التي شملها البحث على نحو متكامل وكامل بطريقة ملائمة بحيث تمثل اساسا سليما للنتائج </a:t>
            </a:r>
            <a:r>
              <a:rPr lang="ar-SA" dirty="0" err="1">
                <a:latin typeface="Alexandria" pitchFamily="2" charset="-78"/>
                <a:cs typeface="Alexandria" pitchFamily="2" charset="-78"/>
              </a:rPr>
              <a:t>والاستخلاصات</a:t>
            </a:r>
            <a:r>
              <a:rPr lang="ar-SA" dirty="0">
                <a:latin typeface="Alexandria" pitchFamily="2" charset="-78"/>
                <a:cs typeface="Alexandria" pitchFamily="2" charset="-78"/>
              </a:rPr>
              <a:t> التي يتوصل اليها </a:t>
            </a:r>
            <a:r>
              <a:rPr lang="ar-SA" dirty="0" smtClean="0">
                <a:latin typeface="Alexandria" pitchFamily="2" charset="-78"/>
                <a:cs typeface="Alexandria" pitchFamily="2" charset="-78"/>
              </a:rPr>
              <a:t>الباحث</a:t>
            </a:r>
            <a:r>
              <a:rPr lang="ar-JO" dirty="0" smtClean="0">
                <a:latin typeface="Alexandria" pitchFamily="2" charset="-78"/>
                <a:cs typeface="Alexandria" pitchFamily="2" charset="-78"/>
              </a:rPr>
              <a:t>.</a:t>
            </a:r>
          </a:p>
          <a:p>
            <a:pPr algn="just" rtl="1"/>
            <a:r>
              <a:rPr lang="ar-SA" dirty="0" smtClean="0">
                <a:latin typeface="Alexandria" pitchFamily="2" charset="-78"/>
                <a:cs typeface="Alexandria" pitchFamily="2" charset="-78"/>
              </a:rPr>
              <a:t>أي </a:t>
            </a:r>
            <a:r>
              <a:rPr lang="ar-SA" dirty="0">
                <a:latin typeface="Alexandria" pitchFamily="2" charset="-78"/>
                <a:cs typeface="Alexandria" pitchFamily="2" charset="-78"/>
              </a:rPr>
              <a:t>أن عرض البيانات </a:t>
            </a:r>
            <a:r>
              <a:rPr lang="ar-JO" dirty="0" smtClean="0">
                <a:latin typeface="Alexandria" pitchFamily="2" charset="-78"/>
                <a:cs typeface="Alexandria" pitchFamily="2" charset="-78"/>
              </a:rPr>
              <a:t>أ</a:t>
            </a:r>
            <a:r>
              <a:rPr lang="ar-SA" dirty="0" err="1" smtClean="0">
                <a:latin typeface="Alexandria" pitchFamily="2" charset="-78"/>
                <a:cs typeface="Alexandria" pitchFamily="2" charset="-78"/>
              </a:rPr>
              <a:t>يضا</a:t>
            </a:r>
            <a:r>
              <a:rPr lang="ar-JO" dirty="0" smtClean="0">
                <a:latin typeface="Alexandria" pitchFamily="2" charset="-78"/>
                <a:cs typeface="Alexandria" pitchFamily="2" charset="-78"/>
              </a:rPr>
              <a:t> يُعد</a:t>
            </a:r>
            <a:r>
              <a:rPr lang="ar-SA" dirty="0" smtClean="0">
                <a:latin typeface="Alexandria" pitchFamily="2" charset="-78"/>
                <a:cs typeface="Alexandria" pitchFamily="2" charset="-78"/>
              </a:rPr>
              <a:t> </a:t>
            </a:r>
            <a:r>
              <a:rPr lang="ar-SA" dirty="0">
                <a:latin typeface="Alexandria" pitchFamily="2" charset="-78"/>
                <a:cs typeface="Alexandria" pitchFamily="2" charset="-78"/>
              </a:rPr>
              <a:t>التفسير الواعي المنطقي للبيانات وبما يكفل اقناع القارئ عن كيفية المساهمة الفعالة للبيانات في حل مشكلة البحث، لذا فقد يحتاج عرض البيانات وتحليلها إلى بعض المداول المبسطة لتقييم النتائج، وهناك الكثير من البحوث التي تتطلب استخدام اكثر من أسلوب </a:t>
            </a:r>
            <a:r>
              <a:rPr lang="ar-SA" dirty="0" smtClean="0">
                <a:latin typeface="Alexandria" pitchFamily="2" charset="-78"/>
                <a:cs typeface="Alexandria" pitchFamily="2" charset="-78"/>
              </a:rPr>
              <a:t>اح</a:t>
            </a:r>
            <a:r>
              <a:rPr lang="ar-JO" dirty="0" smtClean="0">
                <a:latin typeface="Alexandria" pitchFamily="2" charset="-78"/>
                <a:cs typeface="Alexandria" pitchFamily="2" charset="-78"/>
              </a:rPr>
              <a:t>ص</a:t>
            </a:r>
            <a:r>
              <a:rPr lang="ar-SA" dirty="0" err="1" smtClean="0">
                <a:latin typeface="Alexandria" pitchFamily="2" charset="-78"/>
                <a:cs typeface="Alexandria" pitchFamily="2" charset="-78"/>
              </a:rPr>
              <a:t>ائي</a:t>
            </a:r>
            <a:r>
              <a:rPr lang="ar-SA" dirty="0" smtClean="0">
                <a:latin typeface="Alexandria" pitchFamily="2" charset="-78"/>
                <a:cs typeface="Alexandria" pitchFamily="2" charset="-78"/>
              </a:rPr>
              <a:t> </a:t>
            </a:r>
            <a:r>
              <a:rPr lang="ar-SA" dirty="0">
                <a:latin typeface="Alexandria" pitchFamily="2" charset="-78"/>
                <a:cs typeface="Alexandria" pitchFamily="2" charset="-78"/>
              </a:rPr>
              <a:t>وهذا يتوقف على العديد من المتغيرات، مثل طريقة اختيار العينة وعددها والمعالجات التجريبية وعدد مجموعات البحث التجريبية او الضابطة وعدد المتغيرات ونوعية البيانات التي يتم جمعها.</a:t>
            </a:r>
            <a:endParaRPr lang="en-US" dirty="0">
              <a:latin typeface="Alexandria" pitchFamily="2" charset="-78"/>
              <a:cs typeface="Alexandria" pitchFamily="2" charset="-78"/>
            </a:endParaRPr>
          </a:p>
          <a:p>
            <a:pPr algn="just" rtl="1"/>
            <a:endParaRPr lang="en-US"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7249"/>
            <a:ext cx="2305141" cy="1076343"/>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3944" y="1017726"/>
            <a:ext cx="1115885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65757" y="1363966"/>
            <a:ext cx="10715223" cy="4524315"/>
          </a:xfrm>
          <a:prstGeom prst="rect">
            <a:avLst/>
          </a:prstGeom>
          <a:noFill/>
        </p:spPr>
        <p:txBody>
          <a:bodyPr wrap="square" rtlCol="1">
            <a:spAutoFit/>
          </a:bodyPr>
          <a:lstStyle/>
          <a:p>
            <a:pPr algn="just" rtl="1"/>
            <a:r>
              <a:rPr lang="ar-SA" dirty="0" smtClean="0">
                <a:latin typeface="Alexandria" pitchFamily="2" charset="-78"/>
                <a:cs typeface="Alexandria" pitchFamily="2" charset="-78"/>
              </a:rPr>
              <a:t>وهناك العديد من الطرائق تستخدم عند عرض البيانات وتنظيمها، نذكر منها : </a:t>
            </a:r>
            <a:endParaRPr lang="en-US" dirty="0" smtClean="0">
              <a:latin typeface="Alexandria" pitchFamily="2" charset="-78"/>
              <a:cs typeface="Alexandria" pitchFamily="2" charset="-78"/>
            </a:endParaRPr>
          </a:p>
          <a:p>
            <a:pPr marL="342900" indent="-342900" algn="just" rtl="1">
              <a:buFont typeface="Wingdings" panose="05000000000000000000" pitchFamily="2" charset="2"/>
              <a:buChar char="ü"/>
            </a:pPr>
            <a:r>
              <a:rPr lang="ar-SA" dirty="0" smtClean="0">
                <a:latin typeface="Alexandria" pitchFamily="2" charset="-78"/>
                <a:cs typeface="Alexandria" pitchFamily="2" charset="-78"/>
              </a:rPr>
              <a:t>عرض المعلومات والبيانات انشائيا تصنف المعلومات وتعرض بصيغة تبين </a:t>
            </a:r>
            <a:r>
              <a:rPr lang="ar-JO" dirty="0" smtClean="0">
                <a:latin typeface="Alexandria" pitchFamily="2" charset="-78"/>
                <a:cs typeface="Alexandria" pitchFamily="2" charset="-78"/>
              </a:rPr>
              <a:t>أ</a:t>
            </a:r>
            <a:r>
              <a:rPr lang="ar-SA" dirty="0" smtClean="0">
                <a:latin typeface="Alexandria" pitchFamily="2" charset="-78"/>
                <a:cs typeface="Alexandria" pitchFamily="2" charset="-78"/>
              </a:rPr>
              <a:t>و تظهر العلاقات بين المتغيرات والصفات والخصائص، ويتم التعبير اللفظي عليها سواء كانت المعلومات والبيانات كمية او كيفية</a:t>
            </a:r>
            <a:r>
              <a:rPr lang="ar-JO" dirty="0" smtClean="0">
                <a:latin typeface="Alexandria" pitchFamily="2" charset="-78"/>
                <a:cs typeface="Alexandria" pitchFamily="2" charset="-78"/>
              </a:rPr>
              <a:t>.</a:t>
            </a:r>
            <a:r>
              <a:rPr lang="ar-SA" dirty="0" smtClean="0">
                <a:latin typeface="Alexandria" pitchFamily="2" charset="-78"/>
                <a:cs typeface="Alexandria" pitchFamily="2" charset="-78"/>
              </a:rPr>
              <a:t> </a:t>
            </a:r>
            <a:endParaRPr lang="en-US" dirty="0" smtClean="0">
              <a:latin typeface="Alexandria" pitchFamily="2" charset="-78"/>
              <a:cs typeface="Alexandria" pitchFamily="2" charset="-78"/>
            </a:endParaRPr>
          </a:p>
          <a:p>
            <a:pPr marL="342900" indent="-342900" algn="just" rtl="1">
              <a:buFont typeface="Wingdings" panose="05000000000000000000" pitchFamily="2" charset="2"/>
              <a:buChar char="ü"/>
            </a:pPr>
            <a:r>
              <a:rPr lang="ar-SA" dirty="0" smtClean="0">
                <a:latin typeface="Alexandria" pitchFamily="2" charset="-78"/>
                <a:cs typeface="Alexandria" pitchFamily="2" charset="-78"/>
              </a:rPr>
              <a:t>عرض المعلومات والبيانات في جداول : خاصة اذا كانت الدراسة </a:t>
            </a:r>
            <a:r>
              <a:rPr lang="ar-JO" dirty="0" smtClean="0">
                <a:latin typeface="Alexandria" pitchFamily="2" charset="-78"/>
                <a:cs typeface="Alexandria" pitchFamily="2" charset="-78"/>
              </a:rPr>
              <a:t>أ</a:t>
            </a:r>
            <a:r>
              <a:rPr lang="ar-SA" dirty="0" smtClean="0">
                <a:latin typeface="Alexandria" pitchFamily="2" charset="-78"/>
                <a:cs typeface="Alexandria" pitchFamily="2" charset="-78"/>
              </a:rPr>
              <a:t>و البحث يحتوي على ارقام تعبر عن قيم متعددة، ويكون كل عمود خاصا بقيم المتغير أو العامل سواء كان مهنة أو مرحلة تعليمية أو حالة وظيفية ..الخ ولكل من هذه العوامل قيم تتعدد حسب تصنيف الباحث لها وحسب تصنيفه لها يتم عرضها في جداول تختصر للقارئ الزمن الذي قد يستغرقه أكثر لو انها لم تعرض في شكل علمي ببين قيمها الدالة. </a:t>
            </a:r>
            <a:endParaRPr lang="en-US" dirty="0" smtClean="0">
              <a:latin typeface="Alexandria" pitchFamily="2" charset="-78"/>
              <a:cs typeface="Alexandria" pitchFamily="2" charset="-78"/>
            </a:endParaRPr>
          </a:p>
          <a:p>
            <a:pPr marL="342900" indent="-342900" algn="just" rtl="1">
              <a:buFont typeface="Wingdings" panose="05000000000000000000" pitchFamily="2" charset="2"/>
              <a:buChar char="ü"/>
            </a:pPr>
            <a:r>
              <a:rPr lang="ar-SA" dirty="0" smtClean="0">
                <a:latin typeface="Alexandria" pitchFamily="2" charset="-78"/>
                <a:cs typeface="Alexandria" pitchFamily="2" charset="-78"/>
              </a:rPr>
              <a:t>عرض المعلومات والبيانات بيانيا وتعد الرسومات او الخطوط البيانية وسائل ايضاح هامة في تباين وتوضيح المعلومات والبيانات بشكل علمي تسهل على القارئ والباحث المقارن الالمام بالمعلومات والبيانات </a:t>
            </a:r>
            <a:r>
              <a:rPr lang="ar-SA" dirty="0" err="1" smtClean="0">
                <a:latin typeface="Alexandria" pitchFamily="2" charset="-78"/>
                <a:cs typeface="Alexandria" pitchFamily="2" charset="-78"/>
              </a:rPr>
              <a:t>وت</a:t>
            </a:r>
            <a:r>
              <a:rPr lang="ar-JO" dirty="0" smtClean="0">
                <a:latin typeface="Alexandria" pitchFamily="2" charset="-78"/>
                <a:cs typeface="Alexandria" pitchFamily="2" charset="-78"/>
              </a:rPr>
              <a:t>أ</a:t>
            </a:r>
            <a:r>
              <a:rPr lang="ar-SA" dirty="0" smtClean="0">
                <a:latin typeface="Alexandria" pitchFamily="2" charset="-78"/>
                <a:cs typeface="Alexandria" pitchFamily="2" charset="-78"/>
              </a:rPr>
              <a:t>خذ اشكالا متعددة منها ال</a:t>
            </a:r>
            <a:r>
              <a:rPr lang="ar-JO" dirty="0" smtClean="0">
                <a:latin typeface="Alexandria" pitchFamily="2" charset="-78"/>
                <a:cs typeface="Alexandria" pitchFamily="2" charset="-78"/>
              </a:rPr>
              <a:t>منحني</a:t>
            </a:r>
            <a:r>
              <a:rPr lang="ar-SA" dirty="0" smtClean="0">
                <a:latin typeface="Alexandria" pitchFamily="2" charset="-78"/>
                <a:cs typeface="Alexandria" pitchFamily="2" charset="-78"/>
              </a:rPr>
              <a:t>ات والاعمدة والدوائر البيانية </a:t>
            </a:r>
            <a:endParaRPr lang="en-US" dirty="0" smtClean="0">
              <a:latin typeface="Alexandria" pitchFamily="2" charset="-78"/>
              <a:cs typeface="Alexandria" pitchFamily="2" charset="-78"/>
            </a:endParaRPr>
          </a:p>
          <a:p>
            <a:pPr marL="342900" indent="-342900" algn="just" rtl="1">
              <a:buFont typeface="Wingdings" panose="05000000000000000000" pitchFamily="2" charset="2"/>
              <a:buChar char="ü"/>
            </a:pPr>
            <a:r>
              <a:rPr lang="ar-SA" dirty="0" smtClean="0">
                <a:latin typeface="Alexandria" pitchFamily="2" charset="-78"/>
                <a:cs typeface="Alexandria" pitchFamily="2" charset="-78"/>
              </a:rPr>
              <a:t> عرض المعلومات والبيانات بأكثر من طريقة : كلما زاد اهتمام الباحث بالموضوع كلما كانت قدراته العلمية والفنية مستهدفة التوضيح الدقيق من خلال العرض العلمي بعدة طرائق مختلفة كيفيا وكما كان تعرض انشائها وبيانها وفي جداول إحصائية</a:t>
            </a:r>
            <a:r>
              <a:rPr lang="ar-JO" dirty="0" smtClean="0">
                <a:latin typeface="Alexandria" pitchFamily="2" charset="-78"/>
                <a:cs typeface="Alexandria" pitchFamily="2" charset="-78"/>
              </a:rPr>
              <a:t>.</a:t>
            </a:r>
            <a:endParaRPr lang="en-US" dirty="0" smtClean="0">
              <a:latin typeface="Alexandria" pitchFamily="2" charset="-78"/>
              <a:cs typeface="Alexandria" pitchFamily="2" charset="-78"/>
            </a:endParaRPr>
          </a:p>
          <a:p>
            <a:pPr algn="just" rtl="1"/>
            <a:r>
              <a:rPr lang="ar-SA" dirty="0" smtClean="0">
                <a:latin typeface="Alexandria" pitchFamily="2" charset="-78"/>
                <a:cs typeface="Alexandria" pitchFamily="2" charset="-78"/>
              </a:rPr>
              <a:t> </a:t>
            </a:r>
            <a:endParaRPr lang="en-US"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7249"/>
            <a:ext cx="2305141" cy="1076343"/>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194147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81736" y="1048061"/>
            <a:ext cx="907145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83344" y="1590463"/>
            <a:ext cx="8268237" cy="3785652"/>
          </a:xfrm>
          <a:prstGeom prst="rect">
            <a:avLst/>
          </a:prstGeom>
          <a:noFill/>
        </p:spPr>
        <p:txBody>
          <a:bodyPr wrap="square" rtlCol="1">
            <a:spAutoFit/>
          </a:bodyPr>
          <a:lstStyle/>
          <a:p>
            <a:pPr algn="just" rtl="1"/>
            <a:r>
              <a:rPr lang="ar-SA" sz="2400" dirty="0">
                <a:latin typeface="Alexandria" pitchFamily="2" charset="-78"/>
                <a:cs typeface="Alexandria" pitchFamily="2" charset="-78"/>
              </a:rPr>
              <a:t>علاوة على ذلك فإن المعلومات والحقائق التي يحصل عليها الباحث من جراء استخدامه </a:t>
            </a:r>
            <a:r>
              <a:rPr lang="ar-SA" sz="2400" dirty="0" smtClean="0">
                <a:latin typeface="Alexandria" pitchFamily="2" charset="-78"/>
                <a:cs typeface="Alexandria" pitchFamily="2" charset="-78"/>
              </a:rPr>
              <a:t>ل</a:t>
            </a:r>
            <a:r>
              <a:rPr lang="ar-JO" sz="2400" dirty="0" smtClean="0">
                <a:latin typeface="Alexandria" pitchFamily="2" charset="-78"/>
                <a:cs typeface="Alexandria" pitchFamily="2" charset="-78"/>
              </a:rPr>
              <a:t>أد</a:t>
            </a:r>
            <a:r>
              <a:rPr lang="ar-SA" sz="2400" dirty="0" err="1" smtClean="0">
                <a:latin typeface="Alexandria" pitchFamily="2" charset="-78"/>
                <a:cs typeface="Alexandria" pitchFamily="2" charset="-78"/>
              </a:rPr>
              <a:t>اة</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من أدوات بحثية معينة استمارة استبيان اختبار </a:t>
            </a:r>
            <a:r>
              <a:rPr lang="ar-JO" sz="2400" dirty="0" smtClean="0">
                <a:latin typeface="Alexandria" pitchFamily="2" charset="-78"/>
                <a:cs typeface="Alexandria" pitchFamily="2" charset="-78"/>
              </a:rPr>
              <a:t>أ</a:t>
            </a:r>
            <a:r>
              <a:rPr lang="ar-SA" sz="2400" dirty="0" smtClean="0">
                <a:latin typeface="Alexandria" pitchFamily="2" charset="-78"/>
                <a:cs typeface="Alexandria" pitchFamily="2" charset="-78"/>
              </a:rPr>
              <a:t>و </a:t>
            </a:r>
            <a:r>
              <a:rPr lang="ar-SA" sz="2400" dirty="0">
                <a:latin typeface="Alexandria" pitchFamily="2" charset="-78"/>
                <a:cs typeface="Alexandria" pitchFamily="2" charset="-78"/>
              </a:rPr>
              <a:t>منهج تدريبي ...الخ ) لابد وان تقضي الى نتائج معينة تحقق الهدف </a:t>
            </a:r>
            <a:r>
              <a:rPr lang="ar-JO" sz="2400" dirty="0" smtClean="0">
                <a:latin typeface="Alexandria" pitchFamily="2" charset="-78"/>
                <a:cs typeface="Alexandria" pitchFamily="2" charset="-78"/>
              </a:rPr>
              <a:t>أ</a:t>
            </a:r>
            <a:r>
              <a:rPr lang="ar-SA" sz="2400" dirty="0" smtClean="0">
                <a:latin typeface="Alexandria" pitchFamily="2" charset="-78"/>
                <a:cs typeface="Alexandria" pitchFamily="2" charset="-78"/>
              </a:rPr>
              <a:t>و </a:t>
            </a:r>
            <a:r>
              <a:rPr lang="ar-SA" sz="2400" dirty="0">
                <a:latin typeface="Alexandria" pitchFamily="2" charset="-78"/>
                <a:cs typeface="Alexandria" pitchFamily="2" charset="-78"/>
              </a:rPr>
              <a:t>تجيب على التساؤل الذي يمثل هدف البحث، وهذه النتائج يجب </a:t>
            </a:r>
            <a:r>
              <a:rPr lang="ar-SA" sz="2400" dirty="0" smtClean="0">
                <a:latin typeface="Alexandria" pitchFamily="2" charset="-78"/>
                <a:cs typeface="Alexandria" pitchFamily="2" charset="-78"/>
              </a:rPr>
              <a:t>تست</a:t>
            </a:r>
            <a:r>
              <a:rPr lang="ar-JO" sz="2400" dirty="0" smtClean="0">
                <a:latin typeface="Alexandria" pitchFamily="2" charset="-78"/>
                <a:cs typeface="Alexandria" pitchFamily="2" charset="-78"/>
              </a:rPr>
              <a:t>ق</a:t>
            </a:r>
            <a:r>
              <a:rPr lang="ar-SA" sz="2400" dirty="0" smtClean="0">
                <a:latin typeface="Alexandria" pitchFamily="2" charset="-78"/>
                <a:cs typeface="Alexandria" pitchFamily="2" charset="-78"/>
              </a:rPr>
              <a:t>ر</a:t>
            </a:r>
            <a:r>
              <a:rPr lang="ar-JO" sz="2400" dirty="0" smtClean="0">
                <a:latin typeface="Alexandria" pitchFamily="2" charset="-78"/>
                <a:cs typeface="Alexandria" pitchFamily="2" charset="-78"/>
              </a:rPr>
              <a:t>أ</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من </a:t>
            </a:r>
            <a:r>
              <a:rPr lang="ar-SA" sz="2400" dirty="0" smtClean="0">
                <a:latin typeface="Alexandria" pitchFamily="2" charset="-78"/>
                <a:cs typeface="Alexandria" pitchFamily="2" charset="-78"/>
              </a:rPr>
              <a:t>ال</a:t>
            </a:r>
            <a:r>
              <a:rPr lang="ar-JO" sz="2400" dirty="0" smtClean="0">
                <a:latin typeface="Alexandria" pitchFamily="2" charset="-78"/>
                <a:cs typeface="Alexandria" pitchFamily="2" charset="-78"/>
              </a:rPr>
              <a:t>حقائق</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المتجمعة بعد أن </a:t>
            </a:r>
            <a:r>
              <a:rPr lang="ar-JO" sz="2400" dirty="0" smtClean="0">
                <a:latin typeface="Alexandria" pitchFamily="2" charset="-78"/>
                <a:cs typeface="Alexandria" pitchFamily="2" charset="-78"/>
              </a:rPr>
              <a:t>تحلل تحليلًا </a:t>
            </a:r>
            <a:r>
              <a:rPr lang="ar-SA" sz="2400" dirty="0" smtClean="0">
                <a:latin typeface="Alexandria" pitchFamily="2" charset="-78"/>
                <a:cs typeface="Alexandria" pitchFamily="2" charset="-78"/>
              </a:rPr>
              <a:t>سليما</a:t>
            </a:r>
            <a:r>
              <a:rPr lang="ar-SA" sz="2400" dirty="0">
                <a:latin typeface="Alexandria" pitchFamily="2" charset="-78"/>
                <a:cs typeface="Alexandria" pitchFamily="2" charset="-78"/>
              </a:rPr>
              <a:t>، وبعد أن تقطع إلى عمليات احصائية معينة، وكلما كانت الأداة المستخدمة في جمع المعلومات دقيقة وسليمة، كانت النتائج التي توصل اليها سليمة ايضا والعكس صحيح، وعند ذلك بشان مشكلة اتخاذ قرار البحث. </a:t>
            </a:r>
            <a:endParaRPr lang="en-US" sz="24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7249"/>
            <a:ext cx="2305141" cy="1076343"/>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125629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61375" y="969289"/>
            <a:ext cx="907145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062981" y="1560128"/>
            <a:ext cx="8268237" cy="3785652"/>
          </a:xfrm>
          <a:prstGeom prst="rect">
            <a:avLst/>
          </a:prstGeom>
          <a:noFill/>
        </p:spPr>
        <p:txBody>
          <a:bodyPr wrap="square" rtlCol="1">
            <a:spAutoFit/>
          </a:bodyPr>
          <a:lstStyle/>
          <a:p>
            <a:pPr algn="just" rtl="1"/>
            <a:r>
              <a:rPr lang="ar-SA" sz="2000" dirty="0">
                <a:latin typeface="Alexandria" pitchFamily="2" charset="-78"/>
                <a:cs typeface="Alexandria" pitchFamily="2" charset="-78"/>
              </a:rPr>
              <a:t>إن نتائج الدراسة هي خلاصة ما توصل إليه الباحث من بيانات وما أجرى عليها من اختبارات نتيجة للفرضيات التي افترضها والتي صمم الدراسة لاختبارها ومعرفة مدى صحتها من عدمه، وعلى الباحث أن يقدّم في دراسته النتائج التي انتهت إليها بغض النظر عن رضاه عنها أو عدمه، وسواء أكانت تتفق مع توقعاته أو تختلف عنها، فالنتيجة نتيجة إن كانت إيجابية أو سلبية، والفائدة منها موجودة على أية حال، فإن كانت إيجابية فقد أجابت عن تساؤلات الدراسة بنجاح، وإن كانت سلبية فقد تساعد في إعادة صياغة المنهج الذي يُنظر به إلى تلك الظاهرة المدروسة أو المشكلة المطلوب حلها، فتنظيم النتائج يتيح للباحث وللقارئ الاستفادة منها على شكلها الذي توصل إليه الباحث؛ لذا تتطلب كتابتها من الباحث أن تنظم على شكل مفهوم لا لبس فيه ولا إيهام مراعياً التوضيح في المعنى والمبنى قدر </a:t>
            </a:r>
            <a:r>
              <a:rPr lang="ar-SA" sz="2000" dirty="0" smtClean="0">
                <a:latin typeface="Alexandria" pitchFamily="2" charset="-78"/>
                <a:cs typeface="Alexandria" pitchFamily="2" charset="-78"/>
              </a:rPr>
              <a:t>الإمكان</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417069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3991" y="1005738"/>
            <a:ext cx="9623355"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33691" y="1600831"/>
            <a:ext cx="8395166" cy="5139869"/>
          </a:xfrm>
          <a:prstGeom prst="rect">
            <a:avLst/>
          </a:prstGeom>
          <a:noFill/>
        </p:spPr>
        <p:txBody>
          <a:bodyPr wrap="square" rtlCol="1">
            <a:spAutoFit/>
          </a:bodyPr>
          <a:lstStyle/>
          <a:p>
            <a:pPr algn="just" rtl="1"/>
            <a:r>
              <a:rPr lang="ar-SA" sz="2400" dirty="0">
                <a:latin typeface="Alexandria" pitchFamily="2" charset="-78"/>
                <a:cs typeface="Alexandria" pitchFamily="2" charset="-78"/>
              </a:rPr>
              <a:t>إن نتائج البحث هو ما يتوصل اليه الباحث من تحليل المعلومات والبيانات التي يحصل عليها من المصادر أو من </a:t>
            </a:r>
            <a:r>
              <a:rPr lang="ar-SA" sz="2400" dirty="0" smtClean="0">
                <a:latin typeface="Alexandria" pitchFamily="2" charset="-78"/>
                <a:cs typeface="Alexandria" pitchFamily="2" charset="-78"/>
              </a:rPr>
              <a:t>الت</a:t>
            </a:r>
            <a:r>
              <a:rPr lang="ar-JO" sz="2400" dirty="0" smtClean="0">
                <a:latin typeface="Alexandria" pitchFamily="2" charset="-78"/>
                <a:cs typeface="Alexandria" pitchFamily="2" charset="-78"/>
              </a:rPr>
              <a:t>حليل</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الاحصائي لتلك البيانات </a:t>
            </a:r>
            <a:r>
              <a:rPr lang="ar-SA" sz="2400" dirty="0" smtClean="0">
                <a:latin typeface="Alexandria" pitchFamily="2" charset="-78"/>
                <a:cs typeface="Alexandria" pitchFamily="2" charset="-78"/>
              </a:rPr>
              <a:t>ل</a:t>
            </a:r>
            <a:r>
              <a:rPr lang="ar-JO" sz="2400" dirty="0" smtClean="0">
                <a:latin typeface="Alexandria" pitchFamily="2" charset="-78"/>
                <a:cs typeface="Alexandria" pitchFamily="2" charset="-78"/>
              </a:rPr>
              <a:t>أ</a:t>
            </a:r>
            <a:r>
              <a:rPr lang="ar-SA" sz="2400" dirty="0" smtClean="0">
                <a:latin typeface="Alexandria" pitchFamily="2" charset="-78"/>
                <a:cs typeface="Alexandria" pitchFamily="2" charset="-78"/>
              </a:rPr>
              <a:t>جل </a:t>
            </a:r>
            <a:r>
              <a:rPr lang="ar-SA" sz="2400" dirty="0">
                <a:latin typeface="Alexandria" pitchFamily="2" charset="-78"/>
                <a:cs typeface="Alexandria" pitchFamily="2" charset="-78"/>
              </a:rPr>
              <a:t>تحقيق </a:t>
            </a:r>
            <a:r>
              <a:rPr lang="ar-JO" sz="2400" dirty="0" smtClean="0">
                <a:latin typeface="Alexandria" pitchFamily="2" charset="-78"/>
                <a:cs typeface="Alexandria" pitchFamily="2" charset="-78"/>
              </a:rPr>
              <a:t>أ</a:t>
            </a:r>
            <a:r>
              <a:rPr lang="ar-SA" sz="2400" dirty="0" smtClean="0">
                <a:latin typeface="Alexandria" pitchFamily="2" charset="-78"/>
                <a:cs typeface="Alexandria" pitchFamily="2" charset="-78"/>
              </a:rPr>
              <a:t>هداف </a:t>
            </a:r>
            <a:r>
              <a:rPr lang="ar-SA" sz="2400" dirty="0">
                <a:latin typeface="Alexandria" pitchFamily="2" charset="-78"/>
                <a:cs typeface="Alexandria" pitchFamily="2" charset="-78"/>
              </a:rPr>
              <a:t>البحث، إذ من الضروري أن ترتبط النتائج بالفروض بحيث يبين الباحث نتائج </a:t>
            </a:r>
            <a:r>
              <a:rPr lang="ar-SA" sz="2400" dirty="0" smtClean="0">
                <a:latin typeface="Alexandria" pitchFamily="2" charset="-78"/>
                <a:cs typeface="Alexandria" pitchFamily="2" charset="-78"/>
              </a:rPr>
              <a:t>بح</a:t>
            </a:r>
            <a:r>
              <a:rPr lang="ar-JO" sz="2400" dirty="0" err="1" smtClean="0">
                <a:latin typeface="Alexandria" pitchFamily="2" charset="-78"/>
                <a:cs typeface="Alexandria" pitchFamily="2" charset="-78"/>
              </a:rPr>
              <a:t>ثه</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ودراسته لكل فرض من فروض </a:t>
            </a:r>
            <a:r>
              <a:rPr lang="ar-SA" sz="2400" dirty="0" smtClean="0">
                <a:latin typeface="Alexandria" pitchFamily="2" charset="-78"/>
                <a:cs typeface="Alexandria" pitchFamily="2" charset="-78"/>
              </a:rPr>
              <a:t>البحث</a:t>
            </a:r>
            <a:r>
              <a:rPr lang="ar-JO" sz="2400" dirty="0" smtClean="0">
                <a:latin typeface="Alexandria" pitchFamily="2" charset="-78"/>
                <a:cs typeface="Alexandria" pitchFamily="2" charset="-78"/>
              </a:rPr>
              <a:t>،</a:t>
            </a:r>
            <a:r>
              <a:rPr lang="ar-SA" sz="2400" dirty="0" smtClean="0">
                <a:latin typeface="Alexandria" pitchFamily="2" charset="-78"/>
                <a:cs typeface="Alexandria" pitchFamily="2" charset="-78"/>
              </a:rPr>
              <a:t> </a:t>
            </a:r>
            <a:r>
              <a:rPr lang="ar-JO" sz="2400" dirty="0" smtClean="0">
                <a:latin typeface="Alexandria" pitchFamily="2" charset="-78"/>
                <a:cs typeface="Alexandria" pitchFamily="2" charset="-78"/>
              </a:rPr>
              <a:t>ب</a:t>
            </a:r>
            <a:r>
              <a:rPr lang="ar-SA" sz="2400" dirty="0" smtClean="0">
                <a:latin typeface="Alexandria" pitchFamily="2" charset="-78"/>
                <a:cs typeface="Alexandria" pitchFamily="2" charset="-78"/>
              </a:rPr>
              <a:t>معنى </a:t>
            </a:r>
            <a:r>
              <a:rPr lang="ar-JO" sz="2400" dirty="0" smtClean="0">
                <a:latin typeface="Alexandria" pitchFamily="2" charset="-78"/>
                <a:cs typeface="Alexandria" pitchFamily="2" charset="-78"/>
              </a:rPr>
              <a:t>أ</a:t>
            </a:r>
            <a:r>
              <a:rPr lang="ar-SA" sz="2400" dirty="0" smtClean="0">
                <a:latin typeface="Alexandria" pitchFamily="2" charset="-78"/>
                <a:cs typeface="Alexandria" pitchFamily="2" charset="-78"/>
              </a:rPr>
              <a:t>ن </a:t>
            </a:r>
            <a:r>
              <a:rPr lang="ar-SA" sz="2400" dirty="0">
                <a:latin typeface="Alexandria" pitchFamily="2" charset="-78"/>
                <a:cs typeface="Alexandria" pitchFamily="2" charset="-78"/>
              </a:rPr>
              <a:t>تحليل البيانات التي تم الحصول عليها يساعد على الكشف على العلاقات والارتباطات </a:t>
            </a:r>
            <a:r>
              <a:rPr lang="ar-SA" sz="2400" dirty="0" smtClean="0">
                <a:latin typeface="Alexandria" pitchFamily="2" charset="-78"/>
                <a:cs typeface="Alexandria" pitchFamily="2" charset="-78"/>
              </a:rPr>
              <a:t>بين </a:t>
            </a:r>
            <a:r>
              <a:rPr lang="ar-SA" sz="2400" dirty="0">
                <a:latin typeface="Alexandria" pitchFamily="2" charset="-78"/>
                <a:cs typeface="Alexandria" pitchFamily="2" charset="-78"/>
              </a:rPr>
              <a:t>الظواهر المختلفة او المتغيرات المستهدفة ومن ثم يستطيع </a:t>
            </a:r>
            <a:r>
              <a:rPr lang="ar-SA" sz="2400" dirty="0" smtClean="0">
                <a:latin typeface="Alexandria" pitchFamily="2" charset="-78"/>
                <a:cs typeface="Alexandria" pitchFamily="2" charset="-78"/>
              </a:rPr>
              <a:t>الباحث</a:t>
            </a:r>
            <a:r>
              <a:rPr lang="ar-JO" sz="2400" dirty="0" smtClean="0">
                <a:latin typeface="Alexandria" pitchFamily="2" charset="-78"/>
                <a:cs typeface="Alexandria" pitchFamily="2" charset="-78"/>
              </a:rPr>
              <a:t> إعطاء </a:t>
            </a:r>
            <a:r>
              <a:rPr lang="ar-SA" sz="2400" dirty="0" smtClean="0">
                <a:latin typeface="Alexandria" pitchFamily="2" charset="-78"/>
                <a:cs typeface="Alexandria" pitchFamily="2" charset="-78"/>
              </a:rPr>
              <a:t>تفسير </a:t>
            </a:r>
            <a:r>
              <a:rPr lang="ar-SA" sz="2400" dirty="0">
                <a:latin typeface="Alexandria" pitchFamily="2" charset="-78"/>
                <a:cs typeface="Alexandria" pitchFamily="2" charset="-78"/>
              </a:rPr>
              <a:t>مناسب للظواهر التي شاهدها في الدراسة الميدانية فإذا كانت هذه البيانات صحيحة ودقيقة فقد تأكد الباحث من صدقها وسلامتها فهي تمثل الواقع المدروس تمثيلا جدا. </a:t>
            </a:r>
            <a:endParaRPr lang="en-US" sz="2400" dirty="0">
              <a:latin typeface="Alexandria" pitchFamily="2" charset="-78"/>
              <a:cs typeface="Alexandria" pitchFamily="2" charset="-78"/>
            </a:endParaRPr>
          </a:p>
          <a:p>
            <a:pPr algn="just" rtl="1"/>
            <a:endParaRPr lang="ar-JO" sz="2000" dirty="0" smtClean="0">
              <a:latin typeface="Alexandria" pitchFamily="2" charset="-78"/>
              <a:cs typeface="Alexandria" pitchFamily="2" charset="-78"/>
            </a:endParaRPr>
          </a:p>
          <a:p>
            <a:pPr algn="just" rtl="1"/>
            <a:endParaRPr lang="ar-JO" sz="2000" dirty="0">
              <a:latin typeface="Alexandria" pitchFamily="2" charset="-78"/>
              <a:cs typeface="Alexandria" pitchFamily="2" charset="-78"/>
            </a:endParaRPr>
          </a:p>
          <a:p>
            <a:pPr algn="just" rtl="1"/>
            <a:endParaRPr lang="en-US" sz="2400" dirty="0">
              <a:latin typeface="Alexandria" pitchFamily="2" charset="-78"/>
              <a:cs typeface="Alexandria"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370804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2600" y="1172242"/>
            <a:ext cx="10702344" cy="44549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64043" y="1428065"/>
            <a:ext cx="9839459" cy="4401205"/>
          </a:xfrm>
          <a:prstGeom prst="rect">
            <a:avLst/>
          </a:prstGeom>
          <a:noFill/>
        </p:spPr>
        <p:txBody>
          <a:bodyPr wrap="square" rtlCol="1">
            <a:spAutoFit/>
          </a:bodyPr>
          <a:lstStyle/>
          <a:p>
            <a:pPr algn="just" rtl="1"/>
            <a:r>
              <a:rPr lang="ar-SA" sz="2000" dirty="0" smtClean="0">
                <a:latin typeface="Alexandria" pitchFamily="2" charset="-78"/>
                <a:cs typeface="Alexandria" pitchFamily="2" charset="-78"/>
              </a:rPr>
              <a:t>كذلك ف</a:t>
            </a:r>
            <a:r>
              <a:rPr lang="ar-JO" sz="2000" dirty="0" smtClean="0">
                <a:latin typeface="Alexandria" pitchFamily="2" charset="-78"/>
                <a:cs typeface="Alexandria" pitchFamily="2" charset="-78"/>
              </a:rPr>
              <a:t>إ</a:t>
            </a:r>
            <a:r>
              <a:rPr lang="ar-SA" sz="2000" dirty="0" smtClean="0">
                <a:latin typeface="Alexandria" pitchFamily="2" charset="-78"/>
                <a:cs typeface="Alexandria" pitchFamily="2" charset="-78"/>
              </a:rPr>
              <a:t>ن </a:t>
            </a:r>
            <a:r>
              <a:rPr lang="ar-SA" sz="2000" dirty="0">
                <a:latin typeface="Alexandria" pitchFamily="2" charset="-78"/>
                <a:cs typeface="Alexandria" pitchFamily="2" charset="-78"/>
              </a:rPr>
              <a:t>الوصول إلى النتائج ليس المرحلة النهائية في عملية البحث بل لابد من أن تحلل هذه النتائج </a:t>
            </a:r>
            <a:r>
              <a:rPr lang="ar-SA" sz="2000" dirty="0" smtClean="0">
                <a:latin typeface="Alexandria" pitchFamily="2" charset="-78"/>
                <a:cs typeface="Alexandria" pitchFamily="2" charset="-78"/>
              </a:rPr>
              <a:t>من </a:t>
            </a:r>
            <a:r>
              <a:rPr lang="ar-SA" sz="2000" dirty="0">
                <a:latin typeface="Alexandria" pitchFamily="2" charset="-78"/>
                <a:cs typeface="Alexandria" pitchFamily="2" charset="-78"/>
              </a:rPr>
              <a:t>خلال البحث عن </a:t>
            </a:r>
            <a:r>
              <a:rPr lang="ar-JO" sz="2000" dirty="0" smtClean="0">
                <a:latin typeface="Alexandria" pitchFamily="2" charset="-78"/>
                <a:cs typeface="Alexandria" pitchFamily="2" charset="-78"/>
              </a:rPr>
              <a:t>أ</a:t>
            </a:r>
            <a:r>
              <a:rPr lang="ar-SA" sz="2000" dirty="0" err="1" smtClean="0">
                <a:latin typeface="Alexandria" pitchFamily="2" charset="-78"/>
                <a:cs typeface="Alexandria" pitchFamily="2" charset="-78"/>
              </a:rPr>
              <a:t>سبابها</a:t>
            </a:r>
            <a:r>
              <a:rPr lang="ar-SA" sz="2000" dirty="0" smtClean="0">
                <a:latin typeface="Alexandria" pitchFamily="2" charset="-78"/>
                <a:cs typeface="Alexandria" pitchFamily="2" charset="-78"/>
              </a:rPr>
              <a:t>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و </a:t>
            </a:r>
            <a:r>
              <a:rPr lang="ar-SA" sz="2000" dirty="0">
                <a:latin typeface="Alexandria" pitchFamily="2" charset="-78"/>
                <a:cs typeface="Alexandria" pitchFamily="2" charset="-78"/>
              </a:rPr>
              <a:t>عن اثارها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و </a:t>
            </a:r>
            <a:r>
              <a:rPr lang="ar-SA" sz="2000" dirty="0">
                <a:latin typeface="Alexandria" pitchFamily="2" charset="-78"/>
                <a:cs typeface="Alexandria" pitchFamily="2" charset="-78"/>
              </a:rPr>
              <a:t>علاقتها بالمتغيرات المختلفة، كما لابد من الحكم على مدى دلالة هذه النتائج والاستنتاجات التي يمكن التوصل اليها من النتائج، لذا تتضح أهمية التحليل في البحث العلمي اذا عرفنا </a:t>
            </a:r>
            <a:r>
              <a:rPr lang="ar-SA" sz="2000" dirty="0" smtClean="0">
                <a:latin typeface="Alexandria" pitchFamily="2" charset="-78"/>
                <a:cs typeface="Alexandria" pitchFamily="2" charset="-78"/>
              </a:rPr>
              <a:t>تفسير</a:t>
            </a:r>
            <a:r>
              <a:rPr lang="ar-JO" sz="2000" dirty="0" smtClean="0">
                <a:latin typeface="Alexandria" pitchFamily="2" charset="-78"/>
                <a:cs typeface="Alexandria" pitchFamily="2" charset="-78"/>
              </a:rPr>
              <a:t>ها</a:t>
            </a:r>
            <a:r>
              <a:rPr lang="ar-SA" sz="2000" dirty="0" smtClean="0">
                <a:latin typeface="Alexandria" pitchFamily="2" charset="-78"/>
                <a:cs typeface="Alexandria" pitchFamily="2" charset="-78"/>
              </a:rPr>
              <a:t> وتحليلها </a:t>
            </a:r>
            <a:r>
              <a:rPr lang="ar-SA" sz="2000" dirty="0">
                <a:latin typeface="Alexandria" pitchFamily="2" charset="-78"/>
                <a:cs typeface="Alexandria" pitchFamily="2" charset="-78"/>
              </a:rPr>
              <a:t>واستخلاص </a:t>
            </a:r>
            <a:r>
              <a:rPr lang="ar-SA" sz="2000" dirty="0" err="1" smtClean="0">
                <a:latin typeface="Alexandria" pitchFamily="2" charset="-78"/>
                <a:cs typeface="Alexandria" pitchFamily="2" charset="-78"/>
              </a:rPr>
              <a:t>دلائ</a:t>
            </a:r>
            <a:r>
              <a:rPr lang="ar-JO" sz="2000" dirty="0" smtClean="0">
                <a:latin typeface="Alexandria" pitchFamily="2" charset="-78"/>
                <a:cs typeface="Alexandria" pitchFamily="2" charset="-78"/>
              </a:rPr>
              <a:t>ل</a:t>
            </a:r>
            <a:r>
              <a:rPr lang="ar-SA" sz="2000" dirty="0" smtClean="0">
                <a:latin typeface="Alexandria" pitchFamily="2" charset="-78"/>
                <a:cs typeface="Alexandria" pitchFamily="2" charset="-78"/>
              </a:rPr>
              <a:t>ها ومغزاها، </a:t>
            </a:r>
            <a:r>
              <a:rPr lang="ar-SA" sz="2000" dirty="0">
                <a:latin typeface="Alexandria" pitchFamily="2" charset="-78"/>
                <a:cs typeface="Alexandria" pitchFamily="2" charset="-78"/>
              </a:rPr>
              <a:t>لأن التفسير هو تعليل الباحث </a:t>
            </a:r>
            <a:r>
              <a:rPr lang="ar-JO" sz="2000" dirty="0" smtClean="0">
                <a:latin typeface="Alexandria" pitchFamily="2" charset="-78"/>
                <a:cs typeface="Alexandria" pitchFamily="2" charset="-78"/>
              </a:rPr>
              <a:t>بالبراهين</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العلمية واستنباط الدلائل منها </a:t>
            </a:r>
            <a:r>
              <a:rPr lang="ar-SA" sz="2000" dirty="0" err="1" smtClean="0">
                <a:latin typeface="Alexandria" pitchFamily="2" charset="-78"/>
                <a:cs typeface="Alexandria" pitchFamily="2" charset="-78"/>
              </a:rPr>
              <a:t>بالانتبا</a:t>
            </a:r>
            <a:r>
              <a:rPr lang="ar-JO" sz="2000" dirty="0" smtClean="0">
                <a:latin typeface="Alexandria" pitchFamily="2" charset="-78"/>
                <a:cs typeface="Alexandria" pitchFamily="2" charset="-78"/>
              </a:rPr>
              <a:t>ه</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الجاد والتتبع الدقيق لكل ملاحظاته وشواهده التي تم الوصول اليها والتعرف عليها، ويعتمد التفسير على قدرات الباحث وتخصصه وخبرته ومدى مصداقية المعلومات والبيانات المتحصل عليها، حتى يكون قادرا على التمييز بين الاثار المباشرة وغير المباشرة التي كانت وراء الظاهرة او موضوع البحث سواء كانت ذات تأثير موجب او سالب على الموضوع، ويستمد الباحث تفسيره من صلب الموضوع ومن خلال عوامله وعناصره وتصنيفاته </a:t>
            </a:r>
            <a:r>
              <a:rPr lang="ar-SA" sz="2000" dirty="0" smtClean="0">
                <a:latin typeface="Alexandria" pitchFamily="2" charset="-78"/>
                <a:cs typeface="Alexandria" pitchFamily="2" charset="-78"/>
              </a:rPr>
              <a:t>ونتائجه</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algn="just" rtl="1"/>
            <a:endParaRPr lang="ar-JO" sz="2000" dirty="0" smtClean="0">
              <a:latin typeface="Alexandria" pitchFamily="2" charset="-78"/>
              <a:cs typeface="Alexandria" pitchFamily="2" charset="-78"/>
            </a:endParaRPr>
          </a:p>
          <a:p>
            <a:pPr algn="just" rtl="1"/>
            <a:endParaRPr lang="ar-JO" sz="2000"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302074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12892" y="1214011"/>
            <a:ext cx="9652368" cy="47803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015183" y="1481865"/>
            <a:ext cx="8847786" cy="4093428"/>
          </a:xfrm>
          <a:prstGeom prst="rect">
            <a:avLst/>
          </a:prstGeom>
          <a:noFill/>
        </p:spPr>
        <p:txBody>
          <a:bodyPr wrap="square" rtlCol="1">
            <a:spAutoFit/>
          </a:bodyPr>
          <a:lstStyle/>
          <a:p>
            <a:pPr algn="just" rtl="1"/>
            <a:r>
              <a:rPr lang="ar-SA" sz="2000" dirty="0">
                <a:latin typeface="Alexandria" pitchFamily="2" charset="-78"/>
                <a:cs typeface="Alexandria" pitchFamily="2" charset="-78"/>
              </a:rPr>
              <a:t>يترتب على </a:t>
            </a:r>
            <a:r>
              <a:rPr lang="ar-SA" sz="2000" dirty="0" smtClean="0">
                <a:latin typeface="Alexandria" pitchFamily="2" charset="-78"/>
                <a:cs typeface="Alexandria" pitchFamily="2" charset="-78"/>
              </a:rPr>
              <a:t>عرض </a:t>
            </a:r>
            <a:r>
              <a:rPr lang="ar-SA" sz="2000" dirty="0">
                <a:latin typeface="Alexandria" pitchFamily="2" charset="-78"/>
                <a:cs typeface="Alexandria" pitchFamily="2" charset="-78"/>
              </a:rPr>
              <a:t>النتائج </a:t>
            </a:r>
            <a:r>
              <a:rPr lang="ar-SA" sz="2000" dirty="0" smtClean="0">
                <a:latin typeface="Alexandria" pitchFamily="2" charset="-78"/>
                <a:cs typeface="Alexandria" pitchFamily="2" charset="-78"/>
              </a:rPr>
              <a:t>: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a:latin typeface="Alexandria" pitchFamily="2" charset="-78"/>
                <a:cs typeface="Alexandria" pitchFamily="2" charset="-78"/>
              </a:rPr>
              <a:t>عرض المشكلة وتحليلها مدعوما بالحسابات والجداول والاشكال مع البيانات ليعالجها بشيء من تفصيل النتائج التي ترتبت على حل المشكلة بحيث تقدم الأدلة والتفسيرات عنها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smtClean="0">
                <a:latin typeface="Alexandria" pitchFamily="2" charset="-78"/>
                <a:cs typeface="Alexandria" pitchFamily="2" charset="-78"/>
              </a:rPr>
              <a:t>توضيح </a:t>
            </a:r>
            <a:r>
              <a:rPr lang="ar-SA" sz="2000" dirty="0">
                <a:latin typeface="Alexandria" pitchFamily="2" charset="-78"/>
                <a:cs typeface="Alexandria" pitchFamily="2" charset="-78"/>
              </a:rPr>
              <a:t>الحقائق والمعلومات التي تجمعت عن البحث وتوضيح العلاقات المتبادلة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a:latin typeface="Alexandria" pitchFamily="2" charset="-78"/>
                <a:cs typeface="Alexandria" pitchFamily="2" charset="-78"/>
              </a:rPr>
              <a:t> الربط الموضوعي بين الدراسات المشابه والنظرية ونتائج البحث . </a:t>
            </a:r>
            <a:endParaRPr lang="ar-JO" sz="2000" dirty="0" smtClean="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يعمل موازنة بين الاهداف والفروض وبين النتائج التي حصل عليها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v"/>
            </a:pPr>
            <a:r>
              <a:rPr lang="ar-JO" sz="2000" dirty="0" smtClean="0">
                <a:latin typeface="Alexandria" pitchFamily="2" charset="-78"/>
                <a:cs typeface="Alexandria" pitchFamily="2" charset="-78"/>
              </a:rPr>
              <a:t>ي</a:t>
            </a:r>
            <a:r>
              <a:rPr lang="ar-SA" sz="2000" dirty="0" smtClean="0">
                <a:latin typeface="Alexandria" pitchFamily="2" charset="-78"/>
                <a:cs typeface="Alexandria" pitchFamily="2" charset="-78"/>
              </a:rPr>
              <a:t>عرض </a:t>
            </a:r>
            <a:r>
              <a:rPr lang="ar-SA" sz="2000" dirty="0">
                <a:latin typeface="Alexandria" pitchFamily="2" charset="-78"/>
                <a:cs typeface="Alexandria" pitchFamily="2" charset="-78"/>
              </a:rPr>
              <a:t>الباحث </a:t>
            </a:r>
            <a:r>
              <a:rPr lang="ar-SA" sz="2000" dirty="0" smtClean="0">
                <a:latin typeface="Alexandria" pitchFamily="2" charset="-78"/>
                <a:cs typeface="Alexandria" pitchFamily="2" charset="-78"/>
              </a:rPr>
              <a:t>ا</a:t>
            </a:r>
            <a:r>
              <a:rPr lang="ar-JO" sz="2000" dirty="0" smtClean="0">
                <a:latin typeface="Alexandria" pitchFamily="2" charset="-78"/>
                <a:cs typeface="Alexandria" pitchFamily="2" charset="-78"/>
              </a:rPr>
              <a:t>لنتائج</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ثم يناقش كل دليل على حده ويمكن </a:t>
            </a:r>
            <a:r>
              <a:rPr lang="ar-SA" sz="2000" dirty="0" smtClean="0">
                <a:latin typeface="Alexandria" pitchFamily="2" charset="-78"/>
                <a:cs typeface="Alexandria" pitchFamily="2" charset="-78"/>
              </a:rPr>
              <a:t>أن</a:t>
            </a:r>
            <a:r>
              <a:rPr lang="ar-JO" sz="2000" dirty="0" smtClean="0">
                <a:latin typeface="Alexandria" pitchFamily="2" charset="-78"/>
                <a:cs typeface="Alexandria" pitchFamily="2" charset="-78"/>
              </a:rPr>
              <a:t> يفصل بين عرض النتائج</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ومناقشتها فيعرض النتائج ثم يعود ثانية </a:t>
            </a:r>
            <a:r>
              <a:rPr lang="ar-SA" sz="2000" dirty="0" smtClean="0">
                <a:latin typeface="Alexandria" pitchFamily="2" charset="-78"/>
                <a:cs typeface="Alexandria" pitchFamily="2" charset="-78"/>
              </a:rPr>
              <a:t>ل</a:t>
            </a:r>
            <a:r>
              <a:rPr lang="ar-JO" sz="2000" dirty="0" smtClean="0">
                <a:latin typeface="Alexandria" pitchFamily="2" charset="-78"/>
                <a:cs typeface="Alexandria" pitchFamily="2" charset="-78"/>
              </a:rPr>
              <a:t>يناقش</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جميع هذه النتائج.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err="1" smtClean="0">
                <a:latin typeface="Alexandria" pitchFamily="2" charset="-78"/>
                <a:cs typeface="Alexandria" pitchFamily="2" charset="-78"/>
              </a:rPr>
              <a:t>التنوي</a:t>
            </a:r>
            <a:r>
              <a:rPr lang="ar-JO" sz="2000" dirty="0" smtClean="0">
                <a:latin typeface="Alexandria" pitchFamily="2" charset="-78"/>
                <a:cs typeface="Alexandria" pitchFamily="2" charset="-78"/>
              </a:rPr>
              <a:t>ه</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بنواحي الضعف بالدراسة أو تحذير الباحثين الاخرين بنوعية الطريقة المستخدمة. </a:t>
            </a:r>
            <a:endParaRPr lang="ar-JO" sz="2000" dirty="0" smtClean="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5916207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054" y="1028277"/>
            <a:ext cx="9613385" cy="43144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282117" y="1487436"/>
            <a:ext cx="8523257" cy="2862322"/>
          </a:xfrm>
          <a:prstGeom prst="rect">
            <a:avLst/>
          </a:prstGeom>
          <a:noFill/>
        </p:spPr>
        <p:txBody>
          <a:bodyPr wrap="square" rtlCol="1">
            <a:spAutoFit/>
          </a:bodyPr>
          <a:lstStyle/>
          <a:p>
            <a:pPr algn="just" rtl="1"/>
            <a:r>
              <a:rPr lang="ar-JO" sz="2000" dirty="0">
                <a:latin typeface="Alexandria" pitchFamily="2" charset="-78"/>
                <a:cs typeface="Alexandria" pitchFamily="2" charset="-78"/>
              </a:rPr>
              <a:t>إ</a:t>
            </a:r>
            <a:r>
              <a:rPr lang="ar-SA" sz="2000" dirty="0" smtClean="0">
                <a:latin typeface="Alexandria" pitchFamily="2" charset="-78"/>
                <a:cs typeface="Alexandria" pitchFamily="2" charset="-78"/>
              </a:rPr>
              <a:t>ن </a:t>
            </a:r>
            <a:r>
              <a:rPr lang="ar-SA" sz="2000" dirty="0">
                <a:latin typeface="Alexandria" pitchFamily="2" charset="-78"/>
                <a:cs typeface="Alexandria" pitchFamily="2" charset="-78"/>
              </a:rPr>
              <a:t>الباحث الجيد هو الذي يفصل بين العرض والمناقشة حيث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ن </a:t>
            </a:r>
            <a:r>
              <a:rPr lang="ar-SA" sz="2000" dirty="0">
                <a:latin typeface="Alexandria" pitchFamily="2" charset="-78"/>
                <a:cs typeface="Alexandria" pitchFamily="2" charset="-78"/>
              </a:rPr>
              <a:t>جميع البحوث التي لا يستطيع الباحث فصل العرض عن النتيجة هي بحوث أولية </a:t>
            </a:r>
            <a:r>
              <a:rPr lang="ar-SA" sz="2000" dirty="0" smtClean="0">
                <a:latin typeface="Alexandria" pitchFamily="2" charset="-78"/>
                <a:cs typeface="Alexandria" pitchFamily="2" charset="-78"/>
              </a:rPr>
              <a:t>و</a:t>
            </a:r>
            <a:r>
              <a:rPr lang="ar-JO" sz="2000" dirty="0" smtClean="0">
                <a:latin typeface="Alexandria" pitchFamily="2" charset="-78"/>
                <a:cs typeface="Alexandria" pitchFamily="2" charset="-78"/>
              </a:rPr>
              <a:t>لا بد </a:t>
            </a:r>
            <a:r>
              <a:rPr lang="ar-SA" sz="2000" dirty="0" smtClean="0">
                <a:latin typeface="Alexandria" pitchFamily="2" charset="-78"/>
                <a:cs typeface="Alexandria" pitchFamily="2" charset="-78"/>
              </a:rPr>
              <a:t>أن </a:t>
            </a:r>
            <a:r>
              <a:rPr lang="ar-SA" sz="2000" dirty="0">
                <a:latin typeface="Alexandria" pitchFamily="2" charset="-78"/>
                <a:cs typeface="Alexandria" pitchFamily="2" charset="-78"/>
              </a:rPr>
              <a:t>يستطيع الباحث فيما بعد </a:t>
            </a:r>
            <a:r>
              <a:rPr lang="ar-SA" sz="2000" dirty="0" smtClean="0">
                <a:latin typeface="Alexandria" pitchFamily="2" charset="-78"/>
                <a:cs typeface="Alexandria" pitchFamily="2" charset="-78"/>
              </a:rPr>
              <a:t>مناقشة </a:t>
            </a:r>
            <a:r>
              <a:rPr lang="ar-SA" sz="2000" dirty="0">
                <a:latin typeface="Alexandria" pitchFamily="2" charset="-78"/>
                <a:cs typeface="Alexandria" pitchFamily="2" charset="-78"/>
              </a:rPr>
              <a:t>نتائجه </a:t>
            </a:r>
            <a:r>
              <a:rPr lang="ar-SA" sz="2000" dirty="0" smtClean="0">
                <a:latin typeface="Alexandria" pitchFamily="2" charset="-78"/>
                <a:cs typeface="Alexandria" pitchFamily="2" charset="-78"/>
              </a:rPr>
              <a:t>.</a:t>
            </a:r>
            <a:endParaRPr lang="ar-JO" sz="2000" dirty="0" smtClean="0">
              <a:latin typeface="Alexandria" pitchFamily="2" charset="-78"/>
              <a:cs typeface="Alexandria" pitchFamily="2" charset="-78"/>
            </a:endParaRPr>
          </a:p>
          <a:p>
            <a:pPr algn="just" rtl="1"/>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عند تجميع النتائج يجب أن يرغبها الباحث ويصنفها أو </a:t>
            </a:r>
            <a:r>
              <a:rPr lang="ar-JO" sz="2000" dirty="0" smtClean="0">
                <a:latin typeface="Alexandria" pitchFamily="2" charset="-78"/>
                <a:cs typeface="Alexandria" pitchFamily="2" charset="-78"/>
              </a:rPr>
              <a:t>يدمجها</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مع بعضها البعض وخاصة تلك التي تصل بتحقيق كل فرض من فروض الدراسة على حدة ويتم توضيح </a:t>
            </a:r>
            <a:r>
              <a:rPr lang="ar-SA" sz="2000" dirty="0" smtClean="0">
                <a:latin typeface="Alexandria" pitchFamily="2" charset="-78"/>
                <a:cs typeface="Alexandria" pitchFamily="2" charset="-78"/>
              </a:rPr>
              <a:t>مح</a:t>
            </a:r>
            <a:r>
              <a:rPr lang="ar-JO" sz="2000" dirty="0" smtClean="0">
                <a:latin typeface="Alexandria" pitchFamily="2" charset="-78"/>
                <a:cs typeface="Alexandria" pitchFamily="2" charset="-78"/>
              </a:rPr>
              <a:t>توى</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كل جدول أو شكل مع ابراز العلاقة </a:t>
            </a:r>
            <a:r>
              <a:rPr lang="ar-JO" sz="2000" dirty="0" smtClean="0">
                <a:latin typeface="Alexandria" pitchFamily="2" charset="-78"/>
                <a:cs typeface="Alexandria" pitchFamily="2" charset="-78"/>
              </a:rPr>
              <a:t>بين</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نتائج المشكلة الفرعية وارتباطها بكل من المشكلة الرئيسية والمشكلات الفرعية الأخرى لان ذلك بدور مدى التماسك والارتباط المتلاحم فيما بين </a:t>
            </a:r>
            <a:r>
              <a:rPr lang="ar-SA" sz="2000" dirty="0" smtClean="0">
                <a:latin typeface="Alexandria" pitchFamily="2" charset="-78"/>
                <a:cs typeface="Alexandria" pitchFamily="2" charset="-78"/>
              </a:rPr>
              <a:t>المشكلة </a:t>
            </a:r>
            <a:r>
              <a:rPr lang="ar-SA" sz="2000" dirty="0">
                <a:latin typeface="Alexandria" pitchFamily="2" charset="-78"/>
                <a:cs typeface="Alexandria" pitchFamily="2" charset="-78"/>
              </a:rPr>
              <a:t>الرئيسية وتلك المشكلات الفرعية. </a:t>
            </a:r>
            <a:endParaRPr lang="en-US" sz="20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823123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8648" y="1017726"/>
            <a:ext cx="978267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112134" y="1560128"/>
            <a:ext cx="9156879" cy="3416320"/>
          </a:xfrm>
          <a:prstGeom prst="rect">
            <a:avLst/>
          </a:prstGeom>
          <a:noFill/>
        </p:spPr>
        <p:txBody>
          <a:bodyPr wrap="square" rtlCol="1">
            <a:spAutoFit/>
          </a:bodyPr>
          <a:lstStyle/>
          <a:p>
            <a:pPr algn="just" rtl="1"/>
            <a:r>
              <a:rPr lang="ar-SA" sz="2400" b="1" dirty="0">
                <a:latin typeface="Alexandria" pitchFamily="2" charset="-78"/>
                <a:cs typeface="Alexandria" pitchFamily="2" charset="-78"/>
              </a:rPr>
              <a:t>أهم مقومات النتائج هي : </a:t>
            </a:r>
            <a:endParaRPr lang="en-US" sz="2400" b="1" dirty="0">
              <a:latin typeface="Alexandria" pitchFamily="2" charset="-78"/>
              <a:cs typeface="Alexandria" pitchFamily="2" charset="-78"/>
            </a:endParaRPr>
          </a:p>
          <a:p>
            <a:pPr marL="342900" indent="-342900" algn="just" rtl="1">
              <a:buFont typeface="Courier New" panose="02070309020205020404" pitchFamily="49" charset="0"/>
              <a:buChar char="o"/>
            </a:pPr>
            <a:r>
              <a:rPr lang="ar-SA" sz="2400" dirty="0">
                <a:latin typeface="Alexandria" pitchFamily="2" charset="-78"/>
                <a:cs typeface="Alexandria" pitchFamily="2" charset="-78"/>
              </a:rPr>
              <a:t> هذه المرحلة تعتبر بمثابة </a:t>
            </a:r>
            <a:r>
              <a:rPr lang="ar-SA" sz="2400" dirty="0" smtClean="0">
                <a:latin typeface="Alexandria" pitchFamily="2" charset="-78"/>
                <a:cs typeface="Alexandria" pitchFamily="2" charset="-78"/>
              </a:rPr>
              <a:t>ال</a:t>
            </a:r>
            <a:r>
              <a:rPr lang="ar-JO" sz="2400" dirty="0" smtClean="0">
                <a:latin typeface="Alexandria" pitchFamily="2" charset="-78"/>
                <a:cs typeface="Alexandria" pitchFamily="2" charset="-78"/>
              </a:rPr>
              <a:t>إ</a:t>
            </a:r>
            <a:r>
              <a:rPr lang="ar-SA" sz="2400" dirty="0" smtClean="0">
                <a:latin typeface="Alexandria" pitchFamily="2" charset="-78"/>
                <a:cs typeface="Alexandria" pitchFamily="2" charset="-78"/>
              </a:rPr>
              <a:t>شارة </a:t>
            </a:r>
            <a:r>
              <a:rPr lang="ar-SA" sz="2400" dirty="0">
                <a:latin typeface="Alexandria" pitchFamily="2" charset="-78"/>
                <a:cs typeface="Alexandria" pitchFamily="2" charset="-78"/>
              </a:rPr>
              <a:t>للباحث بقرب انجاز البحث وإنهائه. </a:t>
            </a:r>
            <a:endParaRPr lang="en-US" sz="2400" dirty="0">
              <a:latin typeface="Alexandria" pitchFamily="2" charset="-78"/>
              <a:cs typeface="Alexandria" pitchFamily="2" charset="-78"/>
            </a:endParaRPr>
          </a:p>
          <a:p>
            <a:pPr marL="342900" indent="-342900" algn="just" rtl="1">
              <a:buFont typeface="Courier New" panose="02070309020205020404" pitchFamily="49" charset="0"/>
              <a:buChar char="o"/>
            </a:pPr>
            <a:r>
              <a:rPr lang="ar-SA" sz="2400" dirty="0">
                <a:latin typeface="Alexandria" pitchFamily="2" charset="-78"/>
                <a:cs typeface="Alexandria" pitchFamily="2" charset="-78"/>
              </a:rPr>
              <a:t> </a:t>
            </a:r>
            <a:r>
              <a:rPr lang="ar-JO" sz="2400" dirty="0" smtClean="0">
                <a:latin typeface="Alexandria" pitchFamily="2" charset="-78"/>
                <a:cs typeface="Alexandria" pitchFamily="2" charset="-78"/>
              </a:rPr>
              <a:t>ي</a:t>
            </a:r>
            <a:r>
              <a:rPr lang="ar-SA" sz="2400" dirty="0" smtClean="0">
                <a:latin typeface="Alexandria" pitchFamily="2" charset="-78"/>
                <a:cs typeface="Alexandria" pitchFamily="2" charset="-78"/>
              </a:rPr>
              <a:t>عرض </a:t>
            </a:r>
            <a:r>
              <a:rPr lang="ar-SA" sz="2400" dirty="0">
                <a:latin typeface="Alexandria" pitchFamily="2" charset="-78"/>
                <a:cs typeface="Alexandria" pitchFamily="2" charset="-78"/>
              </a:rPr>
              <a:t>الباحث ما انتهى إليه البحث من نتائج دون إضافة أو تدخل من الباحث اثناء العرض </a:t>
            </a:r>
            <a:endParaRPr lang="en-US" sz="2400" dirty="0">
              <a:latin typeface="Alexandria" pitchFamily="2" charset="-78"/>
              <a:cs typeface="Alexandria" pitchFamily="2" charset="-78"/>
            </a:endParaRPr>
          </a:p>
          <a:p>
            <a:pPr marL="342900" indent="-342900" algn="just" rtl="1">
              <a:buFont typeface="Courier New" panose="02070309020205020404" pitchFamily="49" charset="0"/>
              <a:buChar char="o"/>
            </a:pPr>
            <a:r>
              <a:rPr lang="ar-SA" sz="2400" dirty="0">
                <a:latin typeface="Alexandria" pitchFamily="2" charset="-78"/>
                <a:cs typeface="Alexandria" pitchFamily="2" charset="-78"/>
              </a:rPr>
              <a:t>ينصح الباحث بالبعد عن الانشاء. </a:t>
            </a:r>
            <a:endParaRPr lang="en-US" sz="2400" dirty="0">
              <a:latin typeface="Alexandria" pitchFamily="2" charset="-78"/>
              <a:cs typeface="Alexandria" pitchFamily="2" charset="-78"/>
            </a:endParaRPr>
          </a:p>
          <a:p>
            <a:pPr marL="342900" indent="-342900" algn="just" rtl="1">
              <a:buFont typeface="Courier New" panose="02070309020205020404" pitchFamily="49" charset="0"/>
              <a:buChar char="o"/>
            </a:pPr>
            <a:r>
              <a:rPr lang="ar-SA" sz="2400" dirty="0">
                <a:latin typeface="Alexandria" pitchFamily="2" charset="-78"/>
                <a:cs typeface="Alexandria" pitchFamily="2" charset="-78"/>
              </a:rPr>
              <a:t>ينصح الباحث باستخدام وسائل ورسومات شرح النتائج إحصائيًا. </a:t>
            </a:r>
            <a:endParaRPr lang="en-US" sz="2400" dirty="0">
              <a:latin typeface="Alexandria" pitchFamily="2" charset="-78"/>
              <a:cs typeface="Alexandria" pitchFamily="2" charset="-78"/>
            </a:endParaRPr>
          </a:p>
          <a:p>
            <a:pPr lvl="0" algn="just" rtl="1"/>
            <a:endParaRPr lang="en-US" sz="2400" dirty="0">
              <a:latin typeface="Alexandria" pitchFamily="2" charset="-78"/>
              <a:cs typeface="Alexandria" pitchFamily="2" charset="-78"/>
            </a:endParaRPr>
          </a:p>
          <a:p>
            <a:pPr algn="r" rtl="1"/>
            <a:endParaRPr lang="en-US" sz="24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59655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رسم تخطيطي 2"/>
          <p:cNvGraphicFramePr/>
          <p:nvPr>
            <p:extLst>
              <p:ext uri="{D42A27DB-BD31-4B8C-83A1-F6EECF244321}">
                <p14:modId xmlns:p14="http://schemas.microsoft.com/office/powerpoint/2010/main" val="272005805"/>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8"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180038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50006" y="1118134"/>
            <a:ext cx="10592179" cy="43296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33341" y="1283079"/>
            <a:ext cx="9959217" cy="3785652"/>
          </a:xfrm>
          <a:prstGeom prst="rect">
            <a:avLst/>
          </a:prstGeom>
          <a:noFill/>
        </p:spPr>
        <p:txBody>
          <a:bodyPr wrap="square" rtlCol="1">
            <a:spAutoFit/>
          </a:bodyPr>
          <a:lstStyle/>
          <a:p>
            <a:pPr algn="just" rtl="1"/>
            <a:r>
              <a:rPr lang="ar-SA" sz="2000" b="1" dirty="0">
                <a:latin typeface="Alexandria" pitchFamily="2" charset="-78"/>
                <a:cs typeface="Alexandria" pitchFamily="2" charset="-78"/>
              </a:rPr>
              <a:t>الجداول : </a:t>
            </a:r>
            <a:endParaRPr lang="ar-JO" sz="2000" b="1" dirty="0" smtClean="0">
              <a:latin typeface="Alexandria" pitchFamily="2" charset="-78"/>
              <a:cs typeface="Alexandria" pitchFamily="2" charset="-78"/>
            </a:endParaRPr>
          </a:p>
          <a:p>
            <a:pPr algn="just" rtl="1"/>
            <a:r>
              <a:rPr lang="ar-SA" sz="2000" dirty="0" smtClean="0">
                <a:latin typeface="Alexandria" pitchFamily="2" charset="-78"/>
                <a:cs typeface="Alexandria" pitchFamily="2" charset="-78"/>
              </a:rPr>
              <a:t>وتعتبر </a:t>
            </a:r>
            <a:r>
              <a:rPr lang="ar-SA" sz="2000" dirty="0">
                <a:latin typeface="Alexandria" pitchFamily="2" charset="-78"/>
                <a:cs typeface="Alexandria" pitchFamily="2" charset="-78"/>
              </a:rPr>
              <a:t>الجداول من أفضل الوسائل لعرض كم كبير من البيانات مع إيضاح سريع لتفسير ما تحتويه دون الحاجة لقراءة التعليق الذي يجب أن يلي كل جدول مع ذكر رقم كل جدول مع بداية </a:t>
            </a:r>
            <a:r>
              <a:rPr lang="ar-SA" sz="2000" dirty="0" smtClean="0">
                <a:latin typeface="Alexandria" pitchFamily="2" charset="-78"/>
                <a:cs typeface="Alexandria" pitchFamily="2" charset="-78"/>
              </a:rPr>
              <a:t>التعليق</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a:t>
            </a:r>
            <a:endParaRPr lang="ar-JO" sz="2000" dirty="0" smtClean="0">
              <a:latin typeface="Alexandria" pitchFamily="2" charset="-78"/>
              <a:cs typeface="Alexandria" pitchFamily="2" charset="-78"/>
            </a:endParaRPr>
          </a:p>
          <a:p>
            <a:pPr algn="just" rtl="1"/>
            <a:r>
              <a:rPr lang="ar-SA" sz="2000" dirty="0" smtClean="0">
                <a:latin typeface="Alexandria" pitchFamily="2" charset="-78"/>
                <a:cs typeface="Alexandria" pitchFamily="2" charset="-78"/>
              </a:rPr>
              <a:t>ولعل </a:t>
            </a:r>
            <a:r>
              <a:rPr lang="ar-SA" sz="2000" dirty="0">
                <a:latin typeface="Alexandria" pitchFamily="2" charset="-78"/>
                <a:cs typeface="Alexandria" pitchFamily="2" charset="-78"/>
              </a:rPr>
              <a:t>من </a:t>
            </a:r>
            <a:r>
              <a:rPr lang="ar-SA" sz="2000" dirty="0" smtClean="0">
                <a:latin typeface="Alexandria" pitchFamily="2" charset="-78"/>
                <a:cs typeface="Alexandria" pitchFamily="2" charset="-78"/>
              </a:rPr>
              <a:t>ال</a:t>
            </a:r>
            <a:r>
              <a:rPr lang="ar-JO" sz="2000" dirty="0">
                <a:latin typeface="Alexandria" pitchFamily="2" charset="-78"/>
                <a:cs typeface="Alexandria" pitchFamily="2" charset="-78"/>
              </a:rPr>
              <a:t>أ</a:t>
            </a:r>
            <a:r>
              <a:rPr lang="ar-SA" sz="2000" dirty="0" smtClean="0">
                <a:latin typeface="Alexandria" pitchFamily="2" charset="-78"/>
                <a:cs typeface="Alexandria" pitchFamily="2" charset="-78"/>
              </a:rPr>
              <a:t>فضل </a:t>
            </a:r>
            <a:r>
              <a:rPr lang="ar-SA" sz="2000" dirty="0">
                <a:latin typeface="Alexandria" pitchFamily="2" charset="-78"/>
                <a:cs typeface="Alexandria" pitchFamily="2" charset="-78"/>
              </a:rPr>
              <a:t>عند عرض النتائج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ن </a:t>
            </a:r>
            <a:r>
              <a:rPr lang="ar-SA" sz="2000" dirty="0">
                <a:latin typeface="Alexandria" pitchFamily="2" charset="-78"/>
                <a:cs typeface="Alexandria" pitchFamily="2" charset="-78"/>
              </a:rPr>
              <a:t>توضع في عدة جداول دون مغالاة حتى لا يشكل ذلك صعوبة للفهم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و </a:t>
            </a:r>
            <a:r>
              <a:rPr lang="ar-SA" sz="2000" dirty="0">
                <a:latin typeface="Alexandria" pitchFamily="2" charset="-78"/>
                <a:cs typeface="Alexandria" pitchFamily="2" charset="-78"/>
              </a:rPr>
              <a:t>شرود الذهن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ما </a:t>
            </a:r>
            <a:r>
              <a:rPr lang="ar-SA" sz="2000" dirty="0">
                <a:latin typeface="Alexandria" pitchFamily="2" charset="-78"/>
                <a:cs typeface="Alexandria" pitchFamily="2" charset="-78"/>
              </a:rPr>
              <a:t>في حالة كبر حجم الجداول فمن المناسب أن يحتل هذا الجدول صفحتان أو يحتل صفحة كبيرة عند كتابته ثم يصور عن طريق التصغير إلى حجم البحث.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وتناقش الجداول حسب النتائج وكلما كان الجدول واضح : كان العرض واضح وكلما </a:t>
            </a:r>
            <a:r>
              <a:rPr lang="ar-SA" sz="2000" dirty="0" smtClean="0">
                <a:latin typeface="Alexandria" pitchFamily="2" charset="-78"/>
                <a:cs typeface="Alexandria" pitchFamily="2" charset="-78"/>
              </a:rPr>
              <a:t>تع</a:t>
            </a:r>
            <a:r>
              <a:rPr lang="ar-JO" sz="2000" dirty="0" smtClean="0">
                <a:latin typeface="Alexandria" pitchFamily="2" charset="-78"/>
                <a:cs typeface="Alexandria" pitchFamily="2" charset="-78"/>
              </a:rPr>
              <a:t>ق</a:t>
            </a:r>
            <a:r>
              <a:rPr lang="ar-SA" sz="2000" dirty="0" smtClean="0">
                <a:latin typeface="Alexandria" pitchFamily="2" charset="-78"/>
                <a:cs typeface="Alexandria" pitchFamily="2" charset="-78"/>
              </a:rPr>
              <a:t>د </a:t>
            </a:r>
            <a:r>
              <a:rPr lang="ar-SA" sz="2000" dirty="0">
                <a:latin typeface="Alexandria" pitchFamily="2" charset="-78"/>
                <a:cs typeface="Alexandria" pitchFamily="2" charset="-78"/>
              </a:rPr>
              <a:t>الجدول كلما كان الموضوع في المناقشة ضعيف أن هذه الجداول تعطي دعما لتحقيق الأهداف والفروض التي </a:t>
            </a:r>
            <a:r>
              <a:rPr lang="ar-JO" sz="2000" dirty="0" smtClean="0">
                <a:latin typeface="Alexandria" pitchFamily="2" charset="-78"/>
                <a:cs typeface="Alexandria" pitchFamily="2" charset="-78"/>
              </a:rPr>
              <a:t>افترضها</a:t>
            </a:r>
            <a:r>
              <a:rPr lang="ar-SA" sz="2000" dirty="0" smtClean="0">
                <a:latin typeface="Alexandria" pitchFamily="2" charset="-78"/>
                <a:cs typeface="Alexandria" pitchFamily="2" charset="-78"/>
              </a:rPr>
              <a:t> الباحث</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algn="just" rtl="1"/>
            <a:endParaRPr lang="en-US" sz="2000" dirty="0" smtClean="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606032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6178" y="767095"/>
            <a:ext cx="7296967" cy="5994313"/>
          </a:xfrm>
          <a:prstGeom prst="rect">
            <a:avLst/>
          </a:prstGeom>
        </p:spPr>
      </p:pic>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8"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88069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4855" y="1096649"/>
            <a:ext cx="10444767"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474630" y="1352576"/>
            <a:ext cx="9865216" cy="4770537"/>
          </a:xfrm>
          <a:prstGeom prst="rect">
            <a:avLst/>
          </a:prstGeom>
          <a:noFill/>
        </p:spPr>
        <p:txBody>
          <a:bodyPr wrap="square" rtlCol="1">
            <a:spAutoFit/>
          </a:bodyPr>
          <a:lstStyle/>
          <a:p>
            <a:pPr algn="just" rtl="1"/>
            <a:r>
              <a:rPr lang="ar-SA" sz="1600" dirty="0">
                <a:latin typeface="Alexandria" pitchFamily="2" charset="-78"/>
                <a:cs typeface="Alexandria" pitchFamily="2" charset="-78"/>
              </a:rPr>
              <a:t>الجداول يجب أن تتضمن كفاية في العرض وتعرض مقدار أكبر من البيانات في مقدار قليل من </a:t>
            </a:r>
            <a:r>
              <a:rPr lang="ar-SA" sz="1600" dirty="0" smtClean="0">
                <a:latin typeface="Alexandria" pitchFamily="2" charset="-78"/>
                <a:cs typeface="Alexandria" pitchFamily="2" charset="-78"/>
              </a:rPr>
              <a:t>المكان</a:t>
            </a:r>
            <a:r>
              <a:rPr lang="ar-JO" sz="1600" dirty="0" smtClean="0">
                <a:latin typeface="Alexandria" pitchFamily="2" charset="-78"/>
                <a:cs typeface="Alexandria" pitchFamily="2" charset="-78"/>
              </a:rPr>
              <a:t>،</a:t>
            </a:r>
            <a:r>
              <a:rPr lang="ar-SA" sz="1600" dirty="0" smtClean="0">
                <a:latin typeface="Alexandria" pitchFamily="2" charset="-78"/>
                <a:cs typeface="Alexandria" pitchFamily="2" charset="-78"/>
              </a:rPr>
              <a:t> واعت</a:t>
            </a:r>
            <a:r>
              <a:rPr lang="ar-JO" sz="1600" dirty="0" smtClean="0">
                <a:latin typeface="Alexandria" pitchFamily="2" charset="-78"/>
                <a:cs typeface="Alexandria" pitchFamily="2" charset="-78"/>
              </a:rPr>
              <a:t>ي</a:t>
            </a:r>
            <a:r>
              <a:rPr lang="ar-SA" sz="1600" dirty="0" smtClean="0">
                <a:latin typeface="Alexandria" pitchFamily="2" charset="-78"/>
                <a:cs typeface="Alexandria" pitchFamily="2" charset="-78"/>
              </a:rPr>
              <a:t>اديا </a:t>
            </a:r>
            <a:r>
              <a:rPr lang="ar-JO" sz="1600" dirty="0" smtClean="0">
                <a:latin typeface="Alexandria" pitchFamily="2" charset="-78"/>
                <a:cs typeface="Alexandria" pitchFamily="2" charset="-78"/>
              </a:rPr>
              <a:t>ت</a:t>
            </a:r>
            <a:r>
              <a:rPr lang="ar-SA" sz="1600" dirty="0" smtClean="0">
                <a:latin typeface="Alexandria" pitchFamily="2" charset="-78"/>
                <a:cs typeface="Alexandria" pitchFamily="2" charset="-78"/>
              </a:rPr>
              <a:t>عرض </a:t>
            </a:r>
            <a:r>
              <a:rPr lang="ar-SA" sz="1600" dirty="0">
                <a:latin typeface="Alexandria" pitchFamily="2" charset="-78"/>
                <a:cs typeface="Alexandria" pitchFamily="2" charset="-78"/>
              </a:rPr>
              <a:t>القيم الرقمية وتنظيم البيانات بشكل مصفوفات على شكل حقول وصفوف تساعد على المقارنة بين </a:t>
            </a:r>
            <a:r>
              <a:rPr lang="ar-SA" sz="1600" dirty="0" smtClean="0">
                <a:latin typeface="Alexandria" pitchFamily="2" charset="-78"/>
                <a:cs typeface="Alexandria" pitchFamily="2" charset="-78"/>
              </a:rPr>
              <a:t>البيانات</a:t>
            </a:r>
            <a:r>
              <a:rPr lang="ar-JO" sz="1600" dirty="0" smtClean="0">
                <a:latin typeface="Alexandria" pitchFamily="2" charset="-78"/>
                <a:cs typeface="Alexandria" pitchFamily="2" charset="-78"/>
              </a:rPr>
              <a:t>،</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والباحث يعرض الجداول ويختارها حسب متطلبات النتائج. وذلك لعدة اسباب تنظيمية هي : </a:t>
            </a:r>
            <a:endParaRPr lang="en-US" sz="1600" dirty="0">
              <a:latin typeface="Alexandria" pitchFamily="2" charset="-78"/>
              <a:cs typeface="Alexandria" pitchFamily="2" charset="-78"/>
            </a:endParaRPr>
          </a:p>
          <a:p>
            <a:pPr marL="285750" indent="-285750" algn="just" rtl="1">
              <a:buFont typeface="Wingdings" panose="05000000000000000000" pitchFamily="2" charset="2"/>
              <a:buChar char="Ø"/>
            </a:pPr>
            <a:r>
              <a:rPr lang="ar-SA" sz="1600" dirty="0" smtClean="0">
                <a:latin typeface="Alexandria" pitchFamily="2" charset="-78"/>
                <a:cs typeface="Alexandria" pitchFamily="2" charset="-78"/>
              </a:rPr>
              <a:t>ال</a:t>
            </a:r>
            <a:r>
              <a:rPr lang="ar-JO" sz="1600" dirty="0" smtClean="0">
                <a:latin typeface="Alexandria" pitchFamily="2" charset="-78"/>
                <a:cs typeface="Alexandria" pitchFamily="2" charset="-78"/>
              </a:rPr>
              <a:t>تس</a:t>
            </a:r>
            <a:r>
              <a:rPr lang="ar-SA" sz="1600" dirty="0" smtClean="0">
                <a:latin typeface="Alexandria" pitchFamily="2" charset="-78"/>
                <a:cs typeface="Alexandria" pitchFamily="2" charset="-78"/>
              </a:rPr>
              <a:t>هيل </a:t>
            </a:r>
            <a:r>
              <a:rPr lang="ar-SA" sz="1600" dirty="0">
                <a:latin typeface="Alexandria" pitchFamily="2" charset="-78"/>
                <a:cs typeface="Alexandria" pitchFamily="2" charset="-78"/>
              </a:rPr>
              <a:t>على القارئ في الطباعة </a:t>
            </a:r>
            <a:r>
              <a:rPr lang="ar-SA" sz="1600" dirty="0" smtClean="0">
                <a:latin typeface="Alexandria" pitchFamily="2" charset="-78"/>
                <a:cs typeface="Alexandria" pitchFamily="2" charset="-78"/>
              </a:rPr>
              <a:t>ب</a:t>
            </a:r>
            <a:r>
              <a:rPr lang="ar-JO" sz="1600" dirty="0" smtClean="0">
                <a:latin typeface="Alexandria" pitchFamily="2" charset="-78"/>
                <a:cs typeface="Alexandria" pitchFamily="2" charset="-78"/>
              </a:rPr>
              <a:t>أ</a:t>
            </a:r>
            <a:r>
              <a:rPr lang="ar-SA" sz="1600" dirty="0" err="1" smtClean="0">
                <a:latin typeface="Alexandria" pitchFamily="2" charset="-78"/>
                <a:cs typeface="Alexandria" pitchFamily="2" charset="-78"/>
              </a:rPr>
              <a:t>رقام</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واضحة وعدم استخدام ارقاما كبيرة الحجم لأن كثرة الجداول </a:t>
            </a:r>
            <a:r>
              <a:rPr lang="ar-JO" sz="1600" dirty="0" smtClean="0">
                <a:latin typeface="Alexandria" pitchFamily="2" charset="-78"/>
                <a:cs typeface="Alexandria" pitchFamily="2" charset="-78"/>
              </a:rPr>
              <a:t>يجد</a:t>
            </a:r>
            <a:r>
              <a:rPr lang="ar-SA" sz="1600" dirty="0" smtClean="0">
                <a:latin typeface="Alexandria" pitchFamily="2" charset="-78"/>
                <a:cs typeface="Alexandria" pitchFamily="2" charset="-78"/>
              </a:rPr>
              <a:t> ال</a:t>
            </a:r>
            <a:r>
              <a:rPr lang="ar-JO" sz="1600" dirty="0" smtClean="0">
                <a:latin typeface="Alexandria" pitchFamily="2" charset="-78"/>
                <a:cs typeface="Alexandria" pitchFamily="2" charset="-78"/>
              </a:rPr>
              <a:t>قارئ</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صعوبة عندما تكون الجداول كبيرة ويكون الايفاء بمتطلبات </a:t>
            </a:r>
            <a:r>
              <a:rPr lang="ar-SA" sz="1600" dirty="0" smtClean="0">
                <a:latin typeface="Alexandria" pitchFamily="2" charset="-78"/>
                <a:cs typeface="Alexandria" pitchFamily="2" charset="-78"/>
              </a:rPr>
              <a:t>القراءة </a:t>
            </a:r>
            <a:r>
              <a:rPr lang="ar-SA" sz="1600" dirty="0">
                <a:latin typeface="Alexandria" pitchFamily="2" charset="-78"/>
                <a:cs typeface="Alexandria" pitchFamily="2" charset="-78"/>
              </a:rPr>
              <a:t>قليلة وعدم </a:t>
            </a:r>
            <a:r>
              <a:rPr lang="ar-SA" sz="1600" dirty="0" err="1">
                <a:latin typeface="Alexandria" pitchFamily="2" charset="-78"/>
                <a:cs typeface="Alexandria" pitchFamily="2" charset="-78"/>
              </a:rPr>
              <a:t>ایصال</a:t>
            </a:r>
            <a:r>
              <a:rPr lang="ar-SA" sz="1600" dirty="0">
                <a:latin typeface="Alexandria" pitchFamily="2" charset="-78"/>
                <a:cs typeface="Alexandria" pitchFamily="2" charset="-78"/>
              </a:rPr>
              <a:t> النتائج بصورة مرتبطة وتكون المداول مجزئة وتضيع على القارئ المقارنة</a:t>
            </a:r>
            <a:r>
              <a:rPr lang="en-US" sz="1600" dirty="0">
                <a:latin typeface="Alexandria" pitchFamily="2" charset="-78"/>
                <a:cs typeface="Alexandria" pitchFamily="2" charset="-78"/>
              </a:rPr>
              <a:t> .</a:t>
            </a:r>
          </a:p>
          <a:p>
            <a:pPr marL="285750" indent="-285750" algn="just" rtl="1">
              <a:buFont typeface="Wingdings" panose="05000000000000000000" pitchFamily="2" charset="2"/>
              <a:buChar char="Ø"/>
            </a:pPr>
            <a:r>
              <a:rPr lang="ar-SA" sz="1600" dirty="0">
                <a:latin typeface="Alexandria" pitchFamily="2" charset="-78"/>
                <a:cs typeface="Alexandria" pitchFamily="2" charset="-78"/>
              </a:rPr>
              <a:t>عدم التوسع بالجداول وتصبح أكثر من اللازم وبشكل مشتت وانما الاكتفاء مباشرة بعلاقتها مع الأهداف ومتطلباتها وبطريقة مبسطة وواضحة. </a:t>
            </a:r>
            <a:endParaRPr lang="en-US" sz="1600" dirty="0">
              <a:latin typeface="Alexandria" pitchFamily="2" charset="-78"/>
              <a:cs typeface="Alexandria" pitchFamily="2" charset="-78"/>
            </a:endParaRPr>
          </a:p>
          <a:p>
            <a:pPr marL="285750" indent="-285750" algn="just" rtl="1">
              <a:buFont typeface="Wingdings" panose="05000000000000000000" pitchFamily="2" charset="2"/>
              <a:buChar char="Ø"/>
            </a:pPr>
            <a:r>
              <a:rPr lang="ar-SA" sz="1600" dirty="0">
                <a:latin typeface="Alexandria" pitchFamily="2" charset="-78"/>
                <a:cs typeface="Alexandria" pitchFamily="2" charset="-78"/>
              </a:rPr>
              <a:t>وعندما يتنظم الجدول ويحتوي كافة المتغيرات الرئيسية يكون من السهل على القارئ أن يفهم وعندما ويقارن البيانات عندما تعرض بشكل مجدول ومبسط وقصير </a:t>
            </a:r>
            <a:endParaRPr lang="en-US" sz="1600" dirty="0">
              <a:latin typeface="Alexandria" pitchFamily="2" charset="-78"/>
              <a:cs typeface="Alexandria" pitchFamily="2" charset="-78"/>
            </a:endParaRPr>
          </a:p>
          <a:p>
            <a:pPr marL="285750" indent="-285750" algn="just" rtl="1">
              <a:buFont typeface="Wingdings" panose="05000000000000000000" pitchFamily="2" charset="2"/>
              <a:buChar char="Ø"/>
            </a:pPr>
            <a:r>
              <a:rPr lang="ar-SA" sz="1600" dirty="0">
                <a:latin typeface="Alexandria" pitchFamily="2" charset="-78"/>
                <a:cs typeface="Alexandria" pitchFamily="2" charset="-78"/>
              </a:rPr>
              <a:t>تحديد مقدار البيانات التي يحتاجها القارئ لتساعده على فهم المناقشة.</a:t>
            </a:r>
            <a:endParaRPr lang="en-US" sz="1600" dirty="0">
              <a:latin typeface="Alexandria" pitchFamily="2" charset="-78"/>
              <a:cs typeface="Alexandria" pitchFamily="2" charset="-78"/>
            </a:endParaRPr>
          </a:p>
          <a:p>
            <a:pPr marL="285750" indent="-285750" algn="just" rtl="1">
              <a:buFont typeface="Wingdings" panose="05000000000000000000" pitchFamily="2" charset="2"/>
              <a:buChar char="Ø"/>
            </a:pPr>
            <a:r>
              <a:rPr lang="ar-SA" sz="1600" dirty="0">
                <a:latin typeface="Alexandria" pitchFamily="2" charset="-78"/>
                <a:cs typeface="Alexandria" pitchFamily="2" charset="-78"/>
              </a:rPr>
              <a:t>اعتياديا الجداول تعرض البيانات </a:t>
            </a:r>
            <a:r>
              <a:rPr lang="ar-SA" sz="1600" dirty="0" smtClean="0">
                <a:latin typeface="Alexandria" pitchFamily="2" charset="-78"/>
                <a:cs typeface="Alexandria" pitchFamily="2" charset="-78"/>
              </a:rPr>
              <a:t>الكمية، </a:t>
            </a:r>
            <a:r>
              <a:rPr lang="ar-SA" sz="1600" dirty="0">
                <a:latin typeface="Alexandria" pitchFamily="2" charset="-78"/>
                <a:cs typeface="Alexandria" pitchFamily="2" charset="-78"/>
              </a:rPr>
              <a:t>واحيانا الجداول يتضمن بعض الكلمات العرض المقارنة النوعية ومثال ذلك استخدام جدول تحليل التباين الاحصائي وذلك بوضع المصدر درجة الحرية وبعدها حرف وهذا يعرض المقارنة بين وداخل متغيرات العينة </a:t>
            </a:r>
            <a:r>
              <a:rPr lang="ar-JO"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marL="285750" indent="-285750" algn="just" rtl="1">
              <a:buFont typeface="Wingdings" panose="05000000000000000000" pitchFamily="2" charset="2"/>
              <a:buChar char="Ø"/>
            </a:pPr>
            <a:r>
              <a:rPr lang="ar-SA" sz="1600" dirty="0">
                <a:latin typeface="Alexandria" pitchFamily="2" charset="-78"/>
                <a:cs typeface="Alexandria" pitchFamily="2" charset="-78"/>
              </a:rPr>
              <a:t> عندما يرقم الجدول يكون بالشكل التالي وبدون كلمة رقم وبدون كلمة يوضح أو ببين او يعرض وانما الدخول مباشرة على المتغيرات في </a:t>
            </a:r>
            <a:r>
              <a:rPr lang="ar-SA" sz="1600" dirty="0" smtClean="0">
                <a:latin typeface="Alexandria" pitchFamily="2" charset="-78"/>
                <a:cs typeface="Alexandria" pitchFamily="2" charset="-78"/>
              </a:rPr>
              <a:t>الجداول</a:t>
            </a:r>
            <a:r>
              <a:rPr lang="ar-JO"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algn="just" rtl="1"/>
            <a:r>
              <a:rPr lang="ar-SA" sz="1600" dirty="0" smtClean="0">
                <a:latin typeface="Alexandria" pitchFamily="2" charset="-78"/>
                <a:cs typeface="Alexandria" pitchFamily="2" charset="-78"/>
              </a:rPr>
              <a:t> </a:t>
            </a:r>
            <a:endParaRPr lang="ar-JO" sz="1600" b="1" dirty="0" smtClean="0">
              <a:latin typeface="Alexandria" pitchFamily="2" charset="-78"/>
              <a:cs typeface="Alexandria" pitchFamily="2" charset="-78"/>
            </a:endParaRPr>
          </a:p>
          <a:p>
            <a:pPr marL="342900" indent="-342900" algn="just" rtl="1">
              <a:buFontTx/>
              <a:buChar char="-"/>
            </a:pPr>
            <a:endParaRPr lang="en-US" sz="1600" dirty="0" smtClean="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502570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4855" y="1096649"/>
            <a:ext cx="10444767"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474630" y="1490969"/>
            <a:ext cx="9865216" cy="4493538"/>
          </a:xfrm>
          <a:prstGeom prst="rect">
            <a:avLst/>
          </a:prstGeom>
          <a:noFill/>
        </p:spPr>
        <p:txBody>
          <a:bodyPr wrap="square" rtlCol="1">
            <a:spAutoFit/>
          </a:bodyPr>
          <a:lstStyle/>
          <a:p>
            <a:pPr algn="ctr" rtl="1"/>
            <a:r>
              <a:rPr lang="ar-SA" b="1" dirty="0">
                <a:latin typeface="Alexandria" pitchFamily="2" charset="-78"/>
                <a:cs typeface="Alexandria" pitchFamily="2" charset="-78"/>
              </a:rPr>
              <a:t>بعض الأخطاء الشائعة لاستخدام الجداول في البحث </a:t>
            </a:r>
            <a:r>
              <a:rPr lang="ar-SA" b="1" dirty="0" smtClean="0">
                <a:latin typeface="Alexandria" pitchFamily="2" charset="-78"/>
                <a:cs typeface="Alexandria" pitchFamily="2" charset="-78"/>
              </a:rPr>
              <a:t>العلمي</a:t>
            </a:r>
            <a:endParaRPr lang="ar-JO" b="1" dirty="0" smtClean="0">
              <a:latin typeface="Alexandria" pitchFamily="2" charset="-78"/>
              <a:cs typeface="Alexandria" pitchFamily="2" charset="-78"/>
            </a:endParaRPr>
          </a:p>
          <a:p>
            <a:pPr algn="just" rtl="1"/>
            <a:r>
              <a:rPr lang="ar-SA" dirty="0" smtClean="0">
                <a:latin typeface="Alexandria" pitchFamily="2" charset="-78"/>
                <a:cs typeface="Alexandria" pitchFamily="2" charset="-78"/>
              </a:rPr>
              <a:t> </a:t>
            </a:r>
            <a:r>
              <a:rPr lang="ar-SA" dirty="0">
                <a:latin typeface="Alexandria" pitchFamily="2" charset="-78"/>
                <a:cs typeface="Alexandria" pitchFamily="2" charset="-78"/>
              </a:rPr>
              <a:t>يقع بعض الباحثون في مجموعة من الأخطاء أثناء استخدام الجداول داخل البحث العلمي والتي يمكن تفاديها، ومنها: </a:t>
            </a:r>
            <a:endParaRPr lang="ar-JO" dirty="0" smtClean="0">
              <a:latin typeface="Alexandria" pitchFamily="2" charset="-78"/>
              <a:cs typeface="Alexandria" pitchFamily="2" charset="-78"/>
            </a:endParaRPr>
          </a:p>
          <a:p>
            <a:pPr marL="342900" indent="-342900" algn="just" rtl="1">
              <a:buFont typeface="+mj-lt"/>
              <a:buAutoNum type="arabicPeriod"/>
            </a:pPr>
            <a:r>
              <a:rPr lang="ar-SA" dirty="0" smtClean="0">
                <a:latin typeface="Alexandria" pitchFamily="2" charset="-78"/>
                <a:cs typeface="Alexandria" pitchFamily="2" charset="-78"/>
              </a:rPr>
              <a:t> </a:t>
            </a:r>
            <a:r>
              <a:rPr lang="ar-SA" dirty="0">
                <a:latin typeface="Alexandria" pitchFamily="2" charset="-78"/>
                <a:cs typeface="Alexandria" pitchFamily="2" charset="-78"/>
              </a:rPr>
              <a:t>خلط الترتيب المنطقي للأعمدة والسطور داخل الجدول مما قد يضفي نوعاً من الغموض على محتوى الجدول </a:t>
            </a:r>
            <a:endParaRPr lang="ar-JO" dirty="0" smtClean="0">
              <a:latin typeface="Alexandria" pitchFamily="2" charset="-78"/>
              <a:cs typeface="Alexandria" pitchFamily="2" charset="-78"/>
            </a:endParaRPr>
          </a:p>
          <a:p>
            <a:pPr marL="342900" indent="-342900" algn="just" rtl="1">
              <a:buFont typeface="+mj-lt"/>
              <a:buAutoNum type="arabicPeriod"/>
            </a:pPr>
            <a:r>
              <a:rPr lang="ar-SA" dirty="0" smtClean="0">
                <a:latin typeface="Alexandria" pitchFamily="2" charset="-78"/>
                <a:cs typeface="Alexandria" pitchFamily="2" charset="-78"/>
              </a:rPr>
              <a:t> </a:t>
            </a:r>
            <a:r>
              <a:rPr lang="ar-SA" dirty="0">
                <a:latin typeface="Alexandria" pitchFamily="2" charset="-78"/>
                <a:cs typeface="Alexandria" pitchFamily="2" charset="-78"/>
              </a:rPr>
              <a:t>المبالغة في استخدام الجداول داخل البحث، حيث يجب على الباحث أن يلتزم بوضع عدد منطقي من الجداول وأن يبتعد عن الإسراف في استخدام </a:t>
            </a:r>
            <a:r>
              <a:rPr lang="ar-SA" dirty="0" smtClean="0">
                <a:latin typeface="Alexandria" pitchFamily="2" charset="-78"/>
                <a:cs typeface="Alexandria" pitchFamily="2" charset="-78"/>
              </a:rPr>
              <a:t>الجداول</a:t>
            </a:r>
            <a:r>
              <a:rPr lang="ar-JO" dirty="0" smtClean="0">
                <a:latin typeface="Alexandria" pitchFamily="2" charset="-78"/>
                <a:cs typeface="Alexandria" pitchFamily="2" charset="-78"/>
              </a:rPr>
              <a:t>.</a:t>
            </a:r>
          </a:p>
          <a:p>
            <a:pPr marL="342900" indent="-342900" algn="just" rtl="1">
              <a:buFont typeface="+mj-lt"/>
              <a:buAutoNum type="arabicPeriod"/>
            </a:pPr>
            <a:r>
              <a:rPr lang="ar-SA" dirty="0" smtClean="0">
                <a:latin typeface="Alexandria" pitchFamily="2" charset="-78"/>
                <a:cs typeface="Alexandria" pitchFamily="2" charset="-78"/>
              </a:rPr>
              <a:t> </a:t>
            </a:r>
            <a:r>
              <a:rPr lang="ar-SA" dirty="0">
                <a:latin typeface="Alexandria" pitchFamily="2" charset="-78"/>
                <a:cs typeface="Alexandria" pitchFamily="2" charset="-78"/>
              </a:rPr>
              <a:t>الإفراط في حشو الجداول بالبيانات، فلا يفضل أن يحتوي الجدول الواحد على الكثير من البيانات ويمكن في تلك الحالة تكرار </a:t>
            </a:r>
            <a:r>
              <a:rPr lang="ar-SA" dirty="0" smtClean="0">
                <a:latin typeface="Alexandria" pitchFamily="2" charset="-78"/>
                <a:cs typeface="Alexandria" pitchFamily="2" charset="-78"/>
              </a:rPr>
              <a:t>الجدول</a:t>
            </a:r>
            <a:r>
              <a:rPr lang="ar-JO" dirty="0" smtClean="0">
                <a:latin typeface="Alexandria" pitchFamily="2" charset="-78"/>
                <a:cs typeface="Alexandria" pitchFamily="2" charset="-78"/>
              </a:rPr>
              <a:t>.</a:t>
            </a:r>
          </a:p>
          <a:p>
            <a:pPr marL="342900" indent="-342900" algn="just" rtl="1">
              <a:buFont typeface="+mj-lt"/>
              <a:buAutoNum type="arabicPeriod"/>
            </a:pPr>
            <a:r>
              <a:rPr lang="ar-SA" dirty="0" smtClean="0">
                <a:latin typeface="Alexandria" pitchFamily="2" charset="-78"/>
                <a:cs typeface="Alexandria" pitchFamily="2" charset="-78"/>
              </a:rPr>
              <a:t>غموض </a:t>
            </a:r>
            <a:r>
              <a:rPr lang="ar-SA" dirty="0">
                <a:latin typeface="Alexandria" pitchFamily="2" charset="-78"/>
                <a:cs typeface="Alexandria" pitchFamily="2" charset="-78"/>
              </a:rPr>
              <a:t>محتوى الجدول، يجب أن تكون المعلومات التي يتم استعراضها داخل الجدول واضحة ومفهومة دون الحاجة للرجوع إلى نص مكتوب لتفسير محتوى </a:t>
            </a:r>
            <a:r>
              <a:rPr lang="ar-SA" dirty="0" smtClean="0">
                <a:latin typeface="Alexandria" pitchFamily="2" charset="-78"/>
                <a:cs typeface="Alexandria" pitchFamily="2" charset="-78"/>
              </a:rPr>
              <a:t>الجدول</a:t>
            </a:r>
            <a:r>
              <a:rPr lang="ar-JO" dirty="0" smtClean="0">
                <a:latin typeface="Alexandria" pitchFamily="2" charset="-78"/>
                <a:cs typeface="Alexandria" pitchFamily="2" charset="-78"/>
              </a:rPr>
              <a:t>.</a:t>
            </a:r>
          </a:p>
          <a:p>
            <a:pPr marL="342900" indent="-342900" algn="just" rtl="1">
              <a:buFont typeface="+mj-lt"/>
              <a:buAutoNum type="arabicPeriod"/>
            </a:pPr>
            <a:r>
              <a:rPr lang="ar-SA" dirty="0" smtClean="0">
                <a:latin typeface="Alexandria" pitchFamily="2" charset="-78"/>
                <a:cs typeface="Alexandria" pitchFamily="2" charset="-78"/>
              </a:rPr>
              <a:t>التعليق </a:t>
            </a:r>
            <a:r>
              <a:rPr lang="ar-SA" dirty="0">
                <a:latin typeface="Alexandria" pitchFamily="2" charset="-78"/>
                <a:cs typeface="Alexandria" pitchFamily="2" charset="-78"/>
              </a:rPr>
              <a:t>السلبي على الجدول، حيث يجب على التعليق اسفل الجدول أن يضيف معلومة جديدة وأن لا يكون بمثابة تكرار لما ورد في </a:t>
            </a:r>
            <a:r>
              <a:rPr lang="ar-SA" dirty="0" smtClean="0">
                <a:latin typeface="Alexandria" pitchFamily="2" charset="-78"/>
                <a:cs typeface="Alexandria" pitchFamily="2" charset="-78"/>
              </a:rPr>
              <a:t>الجدول</a:t>
            </a:r>
            <a:r>
              <a:rPr lang="ar-JO" dirty="0" smtClean="0">
                <a:latin typeface="Alexandria" pitchFamily="2" charset="-78"/>
                <a:cs typeface="Alexandria" pitchFamily="2" charset="-78"/>
              </a:rPr>
              <a:t>.</a:t>
            </a:r>
          </a:p>
          <a:p>
            <a:pPr algn="just" rtl="1"/>
            <a:r>
              <a:rPr lang="ar-SA" sz="2800" dirty="0" smtClean="0">
                <a:latin typeface="Alexandria" pitchFamily="2" charset="-78"/>
                <a:cs typeface="Alexandria" pitchFamily="2" charset="-78"/>
              </a:rPr>
              <a:t> </a:t>
            </a:r>
            <a:endParaRPr lang="ar-JO" sz="2800" b="1" dirty="0" smtClean="0">
              <a:latin typeface="Alexandria" pitchFamily="2" charset="-78"/>
              <a:cs typeface="Alexandria" pitchFamily="2" charset="-78"/>
            </a:endParaRPr>
          </a:p>
          <a:p>
            <a:pPr marL="342900" indent="-342900" algn="just" rtl="1">
              <a:buFontTx/>
              <a:buChar char="-"/>
            </a:pPr>
            <a:endParaRPr lang="en-US" sz="2400" dirty="0" smtClean="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82364"/>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999211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1" y="1096648"/>
            <a:ext cx="10715222" cy="48907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84856" y="1352576"/>
            <a:ext cx="10154990" cy="4093428"/>
          </a:xfrm>
          <a:prstGeom prst="rect">
            <a:avLst/>
          </a:prstGeom>
          <a:noFill/>
        </p:spPr>
        <p:txBody>
          <a:bodyPr wrap="square" rtlCol="1">
            <a:spAutoFit/>
          </a:bodyPr>
          <a:lstStyle/>
          <a:p>
            <a:pPr algn="ctr" rtl="1"/>
            <a:r>
              <a:rPr lang="ar-SA" sz="2000" b="1" dirty="0">
                <a:latin typeface="Alexandria" pitchFamily="2" charset="-78"/>
                <a:cs typeface="Alexandria" pitchFamily="2" charset="-78"/>
              </a:rPr>
              <a:t>بعض الأخطاء الشائعة لاستخدام الجداول في البحث </a:t>
            </a:r>
            <a:r>
              <a:rPr lang="ar-SA" sz="2000" b="1" dirty="0" smtClean="0">
                <a:latin typeface="Alexandria" pitchFamily="2" charset="-78"/>
                <a:cs typeface="Alexandria" pitchFamily="2" charset="-78"/>
              </a:rPr>
              <a:t>العلمي</a:t>
            </a:r>
            <a:endParaRPr lang="ar-JO" sz="2000" dirty="0" smtClean="0">
              <a:latin typeface="Alexandria" pitchFamily="2" charset="-78"/>
              <a:cs typeface="Alexandria" pitchFamily="2" charset="-78"/>
            </a:endParaRPr>
          </a:p>
          <a:p>
            <a:pPr marL="457200" indent="-457200" algn="just" rtl="1">
              <a:buFont typeface="+mj-lt"/>
              <a:buAutoNum type="arabicPeriod" startAt="6"/>
            </a:pPr>
            <a:r>
              <a:rPr lang="ar-SA" sz="2000" dirty="0" smtClean="0">
                <a:latin typeface="Alexandria" pitchFamily="2" charset="-78"/>
                <a:cs typeface="Alexandria" pitchFamily="2" charset="-78"/>
              </a:rPr>
              <a:t>إغفال </a:t>
            </a:r>
            <a:r>
              <a:rPr lang="ar-SA" sz="2000" dirty="0">
                <a:latin typeface="Alexandria" pitchFamily="2" charset="-78"/>
                <a:cs typeface="Alexandria" pitchFamily="2" charset="-78"/>
              </a:rPr>
              <a:t>وضع عناوين للجداول، يتم في الغالب وضع عنوان أعلى الجدول في منتصف الصفحة للإشارة بشكل مختصر إلى محتوى الجدول بشرط أن لا يتضمن ذلك العنوان أي علامات ترقيم أو نسب لأعداد. </a:t>
            </a:r>
            <a:endParaRPr lang="ar-JO" sz="2000" dirty="0" smtClean="0">
              <a:latin typeface="Alexandria" pitchFamily="2" charset="-78"/>
              <a:cs typeface="Alexandria" pitchFamily="2" charset="-78"/>
            </a:endParaRPr>
          </a:p>
          <a:p>
            <a:pPr marL="342900" indent="-342900" algn="just" rtl="1">
              <a:buFont typeface="+mj-lt"/>
              <a:buAutoNum type="arabicPeriod" startAt="6"/>
            </a:pPr>
            <a:r>
              <a:rPr lang="ar-SA" sz="2000" dirty="0" smtClean="0">
                <a:latin typeface="Alexandria" pitchFamily="2" charset="-78"/>
                <a:cs typeface="Alexandria" pitchFamily="2" charset="-78"/>
              </a:rPr>
              <a:t>الإشارة إلى الجدول دون ذكر رقمه، حيث يقع العديد من الباحثون في خطأ شائع عند الاستدلال بالجدول فمن الخطأ قول يتضح من الجدول السابق" أو "يوضح الجدول الاتي" فيجب ذكر رقم الجدول</a:t>
            </a:r>
            <a:r>
              <a:rPr lang="ar-JO" sz="2000" dirty="0" smtClean="0">
                <a:latin typeface="Alexandria" pitchFamily="2" charset="-78"/>
                <a:cs typeface="Alexandria" pitchFamily="2" charset="-78"/>
              </a:rPr>
              <a:t>.</a:t>
            </a:r>
          </a:p>
          <a:p>
            <a:pPr marL="342900" indent="-342900" algn="just" rtl="1">
              <a:buFont typeface="+mj-lt"/>
              <a:buAutoNum type="arabicPeriod" startAt="6"/>
            </a:pPr>
            <a:r>
              <a:rPr lang="ar-SA" sz="2000" dirty="0" smtClean="0">
                <a:latin typeface="Alexandria" pitchFamily="2" charset="-78"/>
                <a:cs typeface="Alexandria" pitchFamily="2" charset="-78"/>
              </a:rPr>
              <a:t>تقسيم الجدول على صفحتين دون داعي، قد يقوم بعض الباحثون بتقسيم الجدول على صفحتين دون حاجة لذلك حيث يجب أن توضع جميع الجداول في صفحات مستقلة إذا وان يلجأ الباحث لتقسيم الجداول على أكثر من صفحة في حالة الجداول الكبيرة فقط. </a:t>
            </a:r>
            <a:endParaRPr lang="ar-JO" sz="2000" dirty="0" smtClean="0">
              <a:latin typeface="Alexandria" pitchFamily="2" charset="-78"/>
              <a:cs typeface="Alexandria" pitchFamily="2" charset="-78"/>
            </a:endParaRPr>
          </a:p>
          <a:p>
            <a:pPr marL="342900" indent="-342900" algn="just" rtl="1">
              <a:buFont typeface="+mj-lt"/>
              <a:buAutoNum type="arabicPeriod" startAt="6"/>
            </a:pPr>
            <a:r>
              <a:rPr lang="ar-SA" sz="2000" dirty="0" smtClean="0">
                <a:latin typeface="Alexandria" pitchFamily="2" charset="-78"/>
                <a:cs typeface="Alexandria" pitchFamily="2" charset="-78"/>
              </a:rPr>
              <a:t>إغفال وضع الملاحظات بعد الجدول مباشرة، حيث يجب وضع أي ملاحظات متعلقة بالجدول وراءه مباشرة وليس في الهوامش أو أي مكان آخر</a:t>
            </a:r>
            <a:endParaRPr lang="en-US" sz="2000" dirty="0" smtClean="0">
              <a:latin typeface="Alexandria" pitchFamily="2" charset="-78"/>
              <a:cs typeface="Alexandria" pitchFamily="2" charset="-78"/>
            </a:endParaRPr>
          </a:p>
          <a:p>
            <a:pPr algn="just" rtl="1"/>
            <a:r>
              <a:rPr lang="ar-SA" sz="2000" dirty="0" smtClean="0">
                <a:latin typeface="Alexandria" pitchFamily="2" charset="-78"/>
                <a:cs typeface="Alexandria" pitchFamily="2" charset="-78"/>
              </a:rPr>
              <a:t> </a:t>
            </a:r>
            <a:endParaRPr lang="ar-JO" sz="2000" b="1" dirty="0" smtClean="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473266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73382" y="1096649"/>
            <a:ext cx="9520676"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29391" y="1510045"/>
            <a:ext cx="8933578" cy="3170099"/>
          </a:xfrm>
          <a:prstGeom prst="rect">
            <a:avLst/>
          </a:prstGeom>
          <a:noFill/>
        </p:spPr>
        <p:txBody>
          <a:bodyPr wrap="square" rtlCol="1">
            <a:spAutoFit/>
          </a:bodyPr>
          <a:lstStyle/>
          <a:p>
            <a:pPr algn="just" rtl="1"/>
            <a:r>
              <a:rPr lang="ar-SA" sz="2000" b="1" dirty="0" smtClean="0">
                <a:latin typeface="Alexandria" pitchFamily="2" charset="-78"/>
                <a:cs typeface="Alexandria" pitchFamily="2" charset="-78"/>
              </a:rPr>
              <a:t>ال</a:t>
            </a:r>
            <a:r>
              <a:rPr lang="ar-JO" sz="2000" b="1" dirty="0" smtClean="0">
                <a:latin typeface="Alexandria" pitchFamily="2" charset="-78"/>
                <a:cs typeface="Alexandria" pitchFamily="2" charset="-78"/>
              </a:rPr>
              <a:t>أ</a:t>
            </a:r>
            <a:r>
              <a:rPr lang="ar-SA" sz="2000" b="1" dirty="0" smtClean="0">
                <a:latin typeface="Alexandria" pitchFamily="2" charset="-78"/>
                <a:cs typeface="Alexandria" pitchFamily="2" charset="-78"/>
              </a:rPr>
              <a:t>شكال </a:t>
            </a:r>
            <a:r>
              <a:rPr lang="ar-SA" sz="2000" dirty="0">
                <a:latin typeface="Alexandria" pitchFamily="2" charset="-78"/>
                <a:cs typeface="Alexandria" pitchFamily="2" charset="-78"/>
              </a:rPr>
              <a:t>: </a:t>
            </a:r>
            <a:endParaRPr lang="ar-JO" sz="2000" dirty="0" smtClean="0">
              <a:latin typeface="Alexandria" pitchFamily="2" charset="-78"/>
              <a:cs typeface="Alexandria" pitchFamily="2" charset="-78"/>
            </a:endParaRPr>
          </a:p>
          <a:p>
            <a:pPr algn="just" rtl="1"/>
            <a:r>
              <a:rPr lang="ar-SA" sz="2000" dirty="0" smtClean="0">
                <a:latin typeface="Alexandria" pitchFamily="2" charset="-78"/>
                <a:cs typeface="Alexandria" pitchFamily="2" charset="-78"/>
              </a:rPr>
              <a:t>يشمل </a:t>
            </a:r>
            <a:r>
              <a:rPr lang="ar-SA" sz="2000" dirty="0">
                <a:latin typeface="Alexandria" pitchFamily="2" charset="-78"/>
                <a:cs typeface="Alexandria" pitchFamily="2" charset="-78"/>
              </a:rPr>
              <a:t>كل ما يمت بصلة بالرسالة من اشكال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و </a:t>
            </a:r>
            <a:r>
              <a:rPr lang="ar-SA" sz="2000" dirty="0">
                <a:latin typeface="Alexandria" pitchFamily="2" charset="-78"/>
                <a:cs typeface="Alexandria" pitchFamily="2" charset="-78"/>
              </a:rPr>
              <a:t>رسوم بيانية وكذلك الصور سواء فوتوغرافية ام يدوية تخطيطية . </a:t>
            </a:r>
            <a:endParaRPr lang="ar-JO" sz="2000" dirty="0" smtClean="0">
              <a:latin typeface="Alexandria" pitchFamily="2" charset="-78"/>
              <a:cs typeface="Alexandria" pitchFamily="2" charset="-78"/>
            </a:endParaRPr>
          </a:p>
          <a:p>
            <a:pPr algn="just" rtl="1"/>
            <a:r>
              <a:rPr lang="ar-SA" sz="2000" dirty="0" smtClean="0">
                <a:latin typeface="Alexandria" pitchFamily="2" charset="-78"/>
                <a:cs typeface="Alexandria" pitchFamily="2" charset="-78"/>
              </a:rPr>
              <a:t>ويتم </a:t>
            </a:r>
            <a:r>
              <a:rPr lang="ar-SA" sz="2000" dirty="0">
                <a:latin typeface="Alexandria" pitchFamily="2" charset="-78"/>
                <a:cs typeface="Alexandria" pitchFamily="2" charset="-78"/>
              </a:rPr>
              <a:t>الاستعانة بالإشكال بشتى صورها لتيسير الفهم وتقريب المراد فهمه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و </a:t>
            </a:r>
            <a:r>
              <a:rPr lang="ar-SA" sz="2000" dirty="0">
                <a:latin typeface="Alexandria" pitchFamily="2" charset="-78"/>
                <a:cs typeface="Alexandria" pitchFamily="2" charset="-78"/>
              </a:rPr>
              <a:t>توصيله للقارئ كلما امكن </a:t>
            </a:r>
            <a:r>
              <a:rPr lang="ar-SA" sz="2000" dirty="0" smtClean="0">
                <a:latin typeface="Alexandria" pitchFamily="2" charset="-78"/>
                <a:cs typeface="Alexandria" pitchFamily="2" charset="-78"/>
              </a:rPr>
              <a:t>ذلك</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و</a:t>
            </a:r>
            <a:r>
              <a:rPr lang="ar-JO" sz="2000" dirty="0" smtClean="0">
                <a:latin typeface="Alexandria" pitchFamily="2" charset="-78"/>
                <a:cs typeface="Alexandria" pitchFamily="2" charset="-78"/>
              </a:rPr>
              <a:t>إ</a:t>
            </a:r>
            <a:r>
              <a:rPr lang="ar-SA" sz="2000" dirty="0" smtClean="0">
                <a:latin typeface="Alexandria" pitchFamily="2" charset="-78"/>
                <a:cs typeface="Alexandria" pitchFamily="2" charset="-78"/>
              </a:rPr>
              <a:t>ن </a:t>
            </a:r>
            <a:r>
              <a:rPr lang="ar-SA" sz="2000" dirty="0">
                <a:latin typeface="Alexandria" pitchFamily="2" charset="-78"/>
                <a:cs typeface="Alexandria" pitchFamily="2" charset="-78"/>
              </a:rPr>
              <a:t>وجود الشكل لا يعني الاستغناء عن الشرح بل يعتبر الشرح النظري مكملا او متمما لوجود الشكل فقد يؤدي تواجد الشكل مع توافر الشرح النظري له الى ابراز بعض النواحي او الجوانب الغامضة التي بود الباحث التركيز على ايضاحها </a:t>
            </a:r>
            <a:r>
              <a:rPr lang="ar-SA" sz="2000" dirty="0" smtClean="0">
                <a:latin typeface="Alexandria" pitchFamily="2" charset="-78"/>
                <a:cs typeface="Alexandria" pitchFamily="2" charset="-78"/>
              </a:rPr>
              <a:t>.</a:t>
            </a:r>
            <a:endParaRPr lang="ar-JO" sz="2000" dirty="0" smtClean="0">
              <a:latin typeface="Alexandria" pitchFamily="2" charset="-78"/>
              <a:cs typeface="Alexandria" pitchFamily="2" charset="-78"/>
            </a:endParaRPr>
          </a:p>
          <a:p>
            <a:pPr algn="just" rtl="1"/>
            <a:r>
              <a:rPr lang="ar-SA" sz="2000" dirty="0" smtClean="0">
                <a:latin typeface="Alexandria" pitchFamily="2" charset="-78"/>
                <a:cs typeface="Alexandria" pitchFamily="2" charset="-78"/>
              </a:rPr>
              <a:t> </a:t>
            </a:r>
            <a:endParaRPr lang="ar-JO" sz="2000" b="1" dirty="0" smtClean="0">
              <a:latin typeface="Alexandria" pitchFamily="2" charset="-78"/>
              <a:cs typeface="Alexandria" pitchFamily="2" charset="-78"/>
            </a:endParaRPr>
          </a:p>
          <a:p>
            <a:pPr marL="342900" indent="-342900" algn="just" rtl="1">
              <a:buFontTx/>
              <a:buChar char="-"/>
            </a:pPr>
            <a:endParaRPr lang="en-US" sz="2000" dirty="0" smtClean="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784187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3792" y="938702"/>
            <a:ext cx="11050073"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20462" y="1295460"/>
            <a:ext cx="10174310" cy="3477875"/>
          </a:xfrm>
          <a:prstGeom prst="rect">
            <a:avLst/>
          </a:prstGeom>
          <a:noFill/>
        </p:spPr>
        <p:txBody>
          <a:bodyPr wrap="square" rtlCol="1">
            <a:spAutoFit/>
          </a:bodyPr>
          <a:lstStyle/>
          <a:p>
            <a:pPr algn="just" rtl="1"/>
            <a:r>
              <a:rPr lang="ar-SA" sz="2000" dirty="0">
                <a:latin typeface="Alexandria" pitchFamily="2" charset="-78"/>
                <a:cs typeface="Alexandria" pitchFamily="2" charset="-78"/>
              </a:rPr>
              <a:t>الشروط التي يجب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ن </a:t>
            </a:r>
            <a:r>
              <a:rPr lang="ar-SA" sz="2000" dirty="0">
                <a:latin typeface="Alexandria" pitchFamily="2" charset="-78"/>
                <a:cs typeface="Alexandria" pitchFamily="2" charset="-78"/>
              </a:rPr>
              <a:t>يراعيها الباحث عندما يتناول في دراسته الجداول </a:t>
            </a:r>
            <a:r>
              <a:rPr lang="ar-SA" sz="2000" dirty="0" smtClean="0">
                <a:latin typeface="Alexandria" pitchFamily="2" charset="-78"/>
                <a:cs typeface="Alexandria" pitchFamily="2" charset="-78"/>
              </a:rPr>
              <a:t>وال</a:t>
            </a:r>
            <a:r>
              <a:rPr lang="ar-JO" sz="2000" dirty="0">
                <a:latin typeface="Alexandria" pitchFamily="2" charset="-78"/>
                <a:cs typeface="Alexandria" pitchFamily="2" charset="-78"/>
              </a:rPr>
              <a:t>أ</a:t>
            </a:r>
            <a:r>
              <a:rPr lang="ar-SA" sz="2000" dirty="0" smtClean="0">
                <a:latin typeface="Alexandria" pitchFamily="2" charset="-78"/>
                <a:cs typeface="Alexandria" pitchFamily="2" charset="-78"/>
              </a:rPr>
              <a:t>شكال </a:t>
            </a:r>
            <a:r>
              <a:rPr lang="ar-SA" sz="2000" dirty="0">
                <a:latin typeface="Alexandria" pitchFamily="2" charset="-78"/>
                <a:cs typeface="Alexandria" pitchFamily="2" charset="-78"/>
              </a:rPr>
              <a:t>كأسلوب لعرض النتائج </a:t>
            </a:r>
            <a:r>
              <a:rPr lang="ar-SA" sz="2000" dirty="0" smtClean="0">
                <a:latin typeface="Alexandria" pitchFamily="2" charset="-78"/>
                <a:cs typeface="Alexandria" pitchFamily="2" charset="-78"/>
              </a:rPr>
              <a:t>هي: </a:t>
            </a:r>
            <a:endParaRPr lang="ar-JO" sz="2000" dirty="0" smtClean="0">
              <a:latin typeface="Alexandria" pitchFamily="2" charset="-78"/>
              <a:cs typeface="Alexandria" pitchFamily="2" charset="-78"/>
            </a:endParaRPr>
          </a:p>
          <a:p>
            <a:pPr marL="342900" indent="-342900" algn="just" rtl="1">
              <a:buFont typeface="Arial" panose="020B0604020202020204" pitchFamily="34" charset="0"/>
              <a:buChar char="•"/>
            </a:pP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ن </a:t>
            </a:r>
            <a:r>
              <a:rPr lang="ar-SA" sz="2000" dirty="0">
                <a:latin typeface="Alexandria" pitchFamily="2" charset="-78"/>
                <a:cs typeface="Alexandria" pitchFamily="2" charset="-78"/>
              </a:rPr>
              <a:t>يشمل الجدول شرحا واضحا لما </a:t>
            </a:r>
            <a:r>
              <a:rPr lang="ar-SA" sz="2000" dirty="0" err="1">
                <a:latin typeface="Alexandria" pitchFamily="2" charset="-78"/>
                <a:cs typeface="Alexandria" pitchFamily="2" charset="-78"/>
              </a:rPr>
              <a:t>يحويه</a:t>
            </a:r>
            <a:r>
              <a:rPr lang="ar-SA" sz="2000" dirty="0">
                <a:latin typeface="Alexandria" pitchFamily="2" charset="-78"/>
                <a:cs typeface="Alexandria" pitchFamily="2" charset="-78"/>
              </a:rPr>
              <a:t> من </a:t>
            </a:r>
            <a:r>
              <a:rPr lang="ar-SA" sz="2000" dirty="0" smtClean="0">
                <a:latin typeface="Alexandria" pitchFamily="2" charset="-78"/>
                <a:cs typeface="Alexandria" pitchFamily="2" charset="-78"/>
              </a:rPr>
              <a:t>بيانات</a:t>
            </a:r>
            <a:r>
              <a:rPr lang="ar-JO" sz="2000" dirty="0" smtClean="0">
                <a:latin typeface="Alexandria" pitchFamily="2" charset="-78"/>
                <a:cs typeface="Alexandria" pitchFamily="2" charset="-78"/>
              </a:rPr>
              <a:t>.</a:t>
            </a:r>
          </a:p>
          <a:p>
            <a:pPr marL="342900" indent="-342900" algn="just" rtl="1">
              <a:buFont typeface="Arial" panose="020B0604020202020204" pitchFamily="34" charset="0"/>
              <a:buChar char="•"/>
            </a:pPr>
            <a:r>
              <a:rPr lang="ar-SA" sz="2000" dirty="0" smtClean="0">
                <a:latin typeface="Alexandria" pitchFamily="2" charset="-78"/>
                <a:cs typeface="Alexandria" pitchFamily="2" charset="-78"/>
              </a:rPr>
              <a:t>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ن </a:t>
            </a:r>
            <a:r>
              <a:rPr lang="ar-SA" sz="2000" dirty="0">
                <a:latin typeface="Alexandria" pitchFamily="2" charset="-78"/>
                <a:cs typeface="Alexandria" pitchFamily="2" charset="-78"/>
              </a:rPr>
              <a:t>تعرض </a:t>
            </a:r>
            <a:r>
              <a:rPr lang="ar-SA" sz="2000" dirty="0" smtClean="0">
                <a:latin typeface="Alexandria" pitchFamily="2" charset="-78"/>
                <a:cs typeface="Alexandria" pitchFamily="2" charset="-78"/>
              </a:rPr>
              <a:t>ال</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شكال </a:t>
            </a:r>
            <a:r>
              <a:rPr lang="ar-SA" sz="2000" dirty="0">
                <a:latin typeface="Alexandria" pitchFamily="2" charset="-78"/>
                <a:cs typeface="Alexandria" pitchFamily="2" charset="-78"/>
              </a:rPr>
              <a:t>بشكل واضح مبسط لا يحتاج الى الرجوع للاطلاع على </a:t>
            </a:r>
            <a:r>
              <a:rPr lang="ar-SA" sz="2000" dirty="0" smtClean="0">
                <a:latin typeface="Alexandria" pitchFamily="2" charset="-78"/>
                <a:cs typeface="Alexandria" pitchFamily="2" charset="-78"/>
              </a:rPr>
              <a:t>الشرح</a:t>
            </a:r>
            <a:r>
              <a:rPr lang="ar-JO" sz="2000" dirty="0" smtClean="0">
                <a:latin typeface="Alexandria" pitchFamily="2" charset="-78"/>
                <a:cs typeface="Alexandria" pitchFamily="2" charset="-78"/>
              </a:rPr>
              <a:t>.</a:t>
            </a:r>
          </a:p>
          <a:p>
            <a:pPr marL="342900" indent="-342900" algn="just" rtl="1">
              <a:buFont typeface="Arial" panose="020B0604020202020204" pitchFamily="34" charset="0"/>
              <a:buChar char="•"/>
            </a:pPr>
            <a:r>
              <a:rPr lang="ar-SA" sz="2000" dirty="0" smtClean="0">
                <a:latin typeface="Alexandria" pitchFamily="2" charset="-78"/>
                <a:cs typeface="Alexandria" pitchFamily="2" charset="-78"/>
              </a:rPr>
              <a:t>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ن </a:t>
            </a:r>
            <a:r>
              <a:rPr lang="ar-SA" sz="2000" dirty="0">
                <a:latin typeface="Alexandria" pitchFamily="2" charset="-78"/>
                <a:cs typeface="Alexandria" pitchFamily="2" charset="-78"/>
              </a:rPr>
              <a:t>البساطة وعدم التعقيد في عرض الجداول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و </a:t>
            </a:r>
            <a:r>
              <a:rPr lang="ar-SA" sz="2000" dirty="0">
                <a:latin typeface="Alexandria" pitchFamily="2" charset="-78"/>
                <a:cs typeface="Alexandria" pitchFamily="2" charset="-78"/>
              </a:rPr>
              <a:t>الاشكال لا يعني حذف أي بيانات على درجة كبيرة من الأهمية بل يتطلب ذلك توخي الحذر والدقة . </a:t>
            </a:r>
            <a:endParaRPr lang="ar-JO" sz="2000" dirty="0" smtClean="0">
              <a:latin typeface="Alexandria" pitchFamily="2" charset="-78"/>
              <a:cs typeface="Alexandria" pitchFamily="2" charset="-78"/>
            </a:endParaRPr>
          </a:p>
          <a:p>
            <a:pPr marL="342900" indent="-342900" algn="just" rtl="1">
              <a:buFont typeface="Arial" panose="020B0604020202020204" pitchFamily="34" charset="0"/>
              <a:buChar char="•"/>
            </a:pPr>
            <a:r>
              <a:rPr lang="ar-JO" sz="2000" dirty="0">
                <a:latin typeface="Alexandria" pitchFamily="2" charset="-78"/>
                <a:cs typeface="Alexandria" pitchFamily="2" charset="-78"/>
              </a:rPr>
              <a:t>ل</a:t>
            </a:r>
            <a:r>
              <a:rPr lang="ar-SA" sz="2000" dirty="0" smtClean="0">
                <a:latin typeface="Alexandria" pitchFamily="2" charset="-78"/>
                <a:cs typeface="Alexandria" pitchFamily="2" charset="-78"/>
              </a:rPr>
              <a:t>عل </a:t>
            </a:r>
            <a:r>
              <a:rPr lang="ar-SA" sz="2000" dirty="0">
                <a:latin typeface="Alexandria" pitchFamily="2" charset="-78"/>
                <a:cs typeface="Alexandria" pitchFamily="2" charset="-78"/>
              </a:rPr>
              <a:t>المبالغة في استخدام الجداول والاشكال يحدث ارباك لكل من الباحث والقارئ </a:t>
            </a:r>
            <a:r>
              <a:rPr lang="ar-SA" sz="2000" dirty="0" smtClean="0">
                <a:latin typeface="Alexandria" pitchFamily="2" charset="-78"/>
                <a:cs typeface="Alexandria" pitchFamily="2" charset="-78"/>
              </a:rPr>
              <a:t>ويسبب</a:t>
            </a:r>
            <a:r>
              <a:rPr lang="ar-JO" sz="2000" dirty="0" smtClean="0">
                <a:latin typeface="Alexandria" pitchFamily="2" charset="-78"/>
                <a:cs typeface="Alexandria" pitchFamily="2" charset="-78"/>
              </a:rPr>
              <a:t> عدم</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القدرة على التركيز حول النقاط التي بدور حولها البحث</a:t>
            </a:r>
            <a:r>
              <a:rPr lang="en-US" sz="2000" dirty="0" smtClean="0">
                <a:latin typeface="Alexandria" pitchFamily="2" charset="-78"/>
                <a:cs typeface="Alexandria" pitchFamily="2" charset="-78"/>
              </a:rPr>
              <a:t>.</a:t>
            </a:r>
            <a:endParaRPr lang="ar-JO" sz="2000" dirty="0" smtClean="0">
              <a:latin typeface="Alexandria" pitchFamily="2" charset="-78"/>
              <a:cs typeface="Alexandria" pitchFamily="2" charset="-78"/>
            </a:endParaRPr>
          </a:p>
          <a:p>
            <a:pPr marL="342900" indent="-342900" algn="just" rtl="1">
              <a:buFont typeface="Arial" panose="020B0604020202020204" pitchFamily="34" charset="0"/>
              <a:buChar char="•"/>
            </a:pPr>
            <a:r>
              <a:rPr lang="ar-SA" sz="2000" dirty="0">
                <a:latin typeface="Alexandria" pitchFamily="2" charset="-78"/>
                <a:cs typeface="Alexandria" pitchFamily="2" charset="-78"/>
              </a:rPr>
              <a:t>من </a:t>
            </a:r>
            <a:r>
              <a:rPr lang="ar-SA" sz="2000" dirty="0" smtClean="0">
                <a:latin typeface="Alexandria" pitchFamily="2" charset="-78"/>
                <a:cs typeface="Alexandria" pitchFamily="2" charset="-78"/>
              </a:rPr>
              <a:t>ال</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فضل </a:t>
            </a:r>
            <a:r>
              <a:rPr lang="ar-SA" sz="2000" dirty="0">
                <a:latin typeface="Alexandria" pitchFamily="2" charset="-78"/>
                <a:cs typeface="Alexandria" pitchFamily="2" charset="-78"/>
              </a:rPr>
              <a:t>وضع رقم وعنوان الجدول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علاه </a:t>
            </a:r>
            <a:r>
              <a:rPr lang="ar-SA" sz="2000" dirty="0">
                <a:latin typeface="Alexandria" pitchFamily="2" charset="-78"/>
                <a:cs typeface="Alexandria" pitchFamily="2" charset="-78"/>
              </a:rPr>
              <a:t>في حين يفضل وضع رقم وعنوان الشكل </a:t>
            </a:r>
            <a:r>
              <a:rPr lang="ar-SA" sz="2000" dirty="0" smtClean="0">
                <a:latin typeface="Alexandria" pitchFamily="2" charset="-78"/>
                <a:cs typeface="Alexandria" pitchFamily="2" charset="-78"/>
              </a:rPr>
              <a:t>اسفله</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algn="ctr" rtl="1"/>
            <a:endParaRPr lang="en-US" sz="2000" b="1"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792572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3792" y="938702"/>
            <a:ext cx="11050073"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20462" y="1295460"/>
            <a:ext cx="10174310" cy="4154984"/>
          </a:xfrm>
          <a:prstGeom prst="rect">
            <a:avLst/>
          </a:prstGeom>
          <a:noFill/>
        </p:spPr>
        <p:txBody>
          <a:bodyPr wrap="square" rtlCol="1">
            <a:spAutoFit/>
          </a:bodyPr>
          <a:lstStyle/>
          <a:p>
            <a:pPr algn="ctr" rtl="1"/>
            <a:r>
              <a:rPr lang="ar-SA" sz="2000" b="1" dirty="0" smtClean="0">
                <a:latin typeface="Alexandria" pitchFamily="2" charset="-78"/>
                <a:cs typeface="Alexandria" pitchFamily="2" charset="-78"/>
              </a:rPr>
              <a:t>تنظيم </a:t>
            </a:r>
            <a:r>
              <a:rPr lang="ar-JO" sz="2000" b="1" dirty="0" smtClean="0">
                <a:latin typeface="Alexandria" pitchFamily="2" charset="-78"/>
                <a:cs typeface="Alexandria" pitchFamily="2" charset="-78"/>
              </a:rPr>
              <a:t>و</a:t>
            </a:r>
            <a:r>
              <a:rPr lang="ar-SA" sz="2000" b="1" dirty="0" smtClean="0">
                <a:latin typeface="Alexandria" pitchFamily="2" charset="-78"/>
                <a:cs typeface="Alexandria" pitchFamily="2" charset="-78"/>
              </a:rPr>
              <a:t>عرض </a:t>
            </a:r>
            <a:r>
              <a:rPr lang="ar-SA" sz="2000" b="1" dirty="0">
                <a:latin typeface="Alexandria" pitchFamily="2" charset="-78"/>
                <a:cs typeface="Alexandria" pitchFamily="2" charset="-78"/>
              </a:rPr>
              <a:t>نتائج البيانات في الأشكال والرسوم </a:t>
            </a:r>
            <a:endParaRPr lang="en-US" sz="2000" b="1" dirty="0">
              <a:latin typeface="Alexandria" pitchFamily="2" charset="-78"/>
              <a:cs typeface="Alexandria" pitchFamily="2" charset="-78"/>
            </a:endParaRPr>
          </a:p>
          <a:p>
            <a:pPr algn="just" rtl="1"/>
            <a:r>
              <a:rPr lang="ar-SA" sz="2000" dirty="0">
                <a:latin typeface="Alexandria" pitchFamily="2" charset="-78"/>
                <a:cs typeface="Alexandria" pitchFamily="2" charset="-78"/>
              </a:rPr>
              <a:t> وتكون الاشكال على أنواع وهي شكل الخرائط والهياكل التنظيمية والرسوم البيانية والصور الفوتوغرافية والرسوم وغيرها والجداول تعرض النتائج الرقمية ولكن الاشكال تتطلب من القارئ تقدير القيم والأشكال تفهم بسرعة عن محتوى النتائج ومن خلال استخدام مقاييس الرسم الهندسي. ويكون ذلك من خلال ما يلي:</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q"/>
            </a:pPr>
            <a:r>
              <a:rPr lang="ar-SA" sz="2000" dirty="0">
                <a:latin typeface="Alexandria" pitchFamily="2" charset="-78"/>
                <a:cs typeface="Alexandria" pitchFamily="2" charset="-78"/>
              </a:rPr>
              <a:t>الزيادة في المعلومات أكثر منها في اتساع النص فقط.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q"/>
            </a:pPr>
            <a:r>
              <a:rPr lang="ar-SA" sz="2000" dirty="0">
                <a:latin typeface="Alexandria" pitchFamily="2" charset="-78"/>
                <a:cs typeface="Alexandria" pitchFamily="2" charset="-78"/>
              </a:rPr>
              <a:t>نقل الحقائق الضرورية .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q"/>
            </a:pPr>
            <a:r>
              <a:rPr lang="ar-SA" sz="2000" dirty="0">
                <a:latin typeface="Alexandria" pitchFamily="2" charset="-78"/>
                <a:cs typeface="Alexandria" pitchFamily="2" charset="-78"/>
              </a:rPr>
              <a:t>الابتعاد عن التفاصيل الجزئية</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q"/>
            </a:pPr>
            <a:r>
              <a:rPr lang="ar-SA" sz="2000" dirty="0">
                <a:latin typeface="Alexandria" pitchFamily="2" charset="-78"/>
                <a:cs typeface="Alexandria" pitchFamily="2" charset="-78"/>
              </a:rPr>
              <a:t> السهولة في القراءة وتثبيت العناصر (النوع ، الخطوط ، الرموز ، المحتويات ...... ) وأن تكون كبيرة بكفاية للإيفاء في توصيل المعلومات والاطلاع عليها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q"/>
            </a:pPr>
            <a:r>
              <a:rPr lang="ar-SA" sz="2000" dirty="0">
                <a:latin typeface="Alexandria" pitchFamily="2" charset="-78"/>
                <a:cs typeface="Alexandria" pitchFamily="2" charset="-78"/>
              </a:rPr>
              <a:t>توحيد كافة اشكال البحث بنوع واحد والكتابة بحجم واحد وبشكل واحد والخطوط بشكل واحد والاعتناء في تخطيطها.</a:t>
            </a:r>
            <a:endParaRPr lang="en-US" sz="2000" dirty="0">
              <a:latin typeface="Alexandria" pitchFamily="2" charset="-78"/>
              <a:cs typeface="Alexandria" pitchFamily="2" charset="-78"/>
            </a:endParaRPr>
          </a:p>
          <a:p>
            <a:pPr algn="ctr" rtl="1"/>
            <a:endParaRPr lang="en-US" sz="2400" b="1"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10"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0982571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05906" y="1076990"/>
            <a:ext cx="10431887" cy="50187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35553" y="1356826"/>
            <a:ext cx="9957320" cy="4031873"/>
          </a:xfrm>
          <a:prstGeom prst="rect">
            <a:avLst/>
          </a:prstGeom>
          <a:noFill/>
        </p:spPr>
        <p:txBody>
          <a:bodyPr wrap="square" rtlCol="1">
            <a:spAutoFit/>
          </a:bodyPr>
          <a:lstStyle/>
          <a:p>
            <a:pPr algn="ctr" rtl="1"/>
            <a:r>
              <a:rPr lang="ar-SA" sz="1600" b="1" dirty="0">
                <a:latin typeface="Alexandria" pitchFamily="2" charset="-78"/>
                <a:cs typeface="Alexandria" pitchFamily="2" charset="-78"/>
              </a:rPr>
              <a:t>مناقشة نتائج </a:t>
            </a:r>
            <a:r>
              <a:rPr lang="ar-SA" sz="1600" b="1" dirty="0" smtClean="0">
                <a:latin typeface="Alexandria" pitchFamily="2" charset="-78"/>
                <a:cs typeface="Alexandria" pitchFamily="2" charset="-78"/>
              </a:rPr>
              <a:t>الدراسة</a:t>
            </a:r>
            <a:endParaRPr lang="en-US" sz="1600" b="1" dirty="0">
              <a:latin typeface="Alexandria" pitchFamily="2" charset="-78"/>
              <a:cs typeface="Alexandria" pitchFamily="2" charset="-78"/>
            </a:endParaRPr>
          </a:p>
          <a:p>
            <a:pPr algn="r" rtl="1"/>
            <a:r>
              <a:rPr lang="ar-SA" sz="1600" dirty="0">
                <a:latin typeface="Alexandria" pitchFamily="2" charset="-78"/>
                <a:cs typeface="Alexandria" pitchFamily="2" charset="-78"/>
              </a:rPr>
              <a:t> بعد تنظيم النتائج على شكل مفهوم واضح </a:t>
            </a:r>
            <a:r>
              <a:rPr lang="ar-JO" sz="1600" dirty="0" smtClean="0">
                <a:latin typeface="Alexandria" pitchFamily="2" charset="-78"/>
                <a:cs typeface="Alexandria" pitchFamily="2" charset="-78"/>
              </a:rPr>
              <a:t>ي</a:t>
            </a:r>
            <a:r>
              <a:rPr lang="ar-SA" sz="1600" dirty="0" smtClean="0">
                <a:latin typeface="Alexandria" pitchFamily="2" charset="-78"/>
                <a:cs typeface="Alexandria" pitchFamily="2" charset="-78"/>
              </a:rPr>
              <a:t>أ</a:t>
            </a:r>
            <a:r>
              <a:rPr lang="ar-JO" sz="1600" dirty="0" smtClean="0">
                <a:latin typeface="Alexandria" pitchFamily="2" charset="-78"/>
                <a:cs typeface="Alexandria" pitchFamily="2" charset="-78"/>
              </a:rPr>
              <a:t>ت</a:t>
            </a:r>
            <a:r>
              <a:rPr lang="ar-SA" sz="1600" dirty="0" smtClean="0">
                <a:latin typeface="Alexandria" pitchFamily="2" charset="-78"/>
                <a:cs typeface="Alexandria" pitchFamily="2" charset="-78"/>
              </a:rPr>
              <a:t>ي دو</a:t>
            </a:r>
            <a:r>
              <a:rPr lang="ar-JO" sz="1600" dirty="0" smtClean="0">
                <a:latin typeface="Alexandria" pitchFamily="2" charset="-78"/>
                <a:cs typeface="Alexandria" pitchFamily="2" charset="-78"/>
              </a:rPr>
              <a:t>ر</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مناقشتها وتقويمها، والمناقشة والتقويم تتطلب من الباحث </a:t>
            </a:r>
            <a:r>
              <a:rPr lang="ar-SA" sz="1600" dirty="0" smtClean="0">
                <a:latin typeface="Alexandria" pitchFamily="2" charset="-78"/>
                <a:cs typeface="Alexandria" pitchFamily="2" charset="-78"/>
              </a:rPr>
              <a:t>الأمور </a:t>
            </a:r>
            <a:r>
              <a:rPr lang="ar-SA" sz="1600" dirty="0">
                <a:latin typeface="Alexandria" pitchFamily="2" charset="-78"/>
                <a:cs typeface="Alexandria" pitchFamily="2" charset="-78"/>
              </a:rPr>
              <a:t>الآتية: </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تفهمه للنتائج بغض النظر عما إذا كانت تتوافق مع هواه أو لا تتوافق.</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ترتيبه النتائج بصورة تظهر تناسقها وتماسكها وترابطها مع الدراسات والاختبارات التي أنت إليها، فعدم ذلك يثير </a:t>
            </a:r>
            <a:r>
              <a:rPr lang="ar-SA" sz="1600" dirty="0" smtClean="0">
                <a:latin typeface="Alexandria" pitchFamily="2" charset="-78"/>
                <a:cs typeface="Alexandria" pitchFamily="2" charset="-78"/>
              </a:rPr>
              <a:t>ال</a:t>
            </a:r>
            <a:r>
              <a:rPr lang="ar-JO" sz="1600" dirty="0" smtClean="0">
                <a:latin typeface="Alexandria" pitchFamily="2" charset="-78"/>
                <a:cs typeface="Alexandria" pitchFamily="2" charset="-78"/>
              </a:rPr>
              <a:t>شكوك</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في كيفية وصوله إليها. </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النظر في مدى تأييد نتائج دراسته التي توصل إليها لفرضياته التي وضعها، وذلك </a:t>
            </a:r>
            <a:r>
              <a:rPr lang="ar-SA" sz="1600" dirty="0" smtClean="0">
                <a:latin typeface="Alexandria" pitchFamily="2" charset="-78"/>
                <a:cs typeface="Alexandria" pitchFamily="2" charset="-78"/>
              </a:rPr>
              <a:t>في تأييدها </a:t>
            </a:r>
            <a:r>
              <a:rPr lang="ar-SA" sz="1600" dirty="0">
                <a:latin typeface="Alexandria" pitchFamily="2" charset="-78"/>
                <a:cs typeface="Alexandria" pitchFamily="2" charset="-78"/>
              </a:rPr>
              <a:t>أو رفضها، وبالتالي ماذا تعني هذه النتائج بالنسبة لدراسته والفرض يتمكن من</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مناقشتها وتقويمها. </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مناقشته لنتائج دراسته وتقويمها ضمن حدود الدراسة التي قام بها، فتلك النتائج لا يمكن </a:t>
            </a:r>
            <a:r>
              <a:rPr lang="ar-SA" sz="1600" dirty="0" smtClean="0">
                <a:latin typeface="Alexandria" pitchFamily="2" charset="-78"/>
                <a:cs typeface="Alexandria" pitchFamily="2" charset="-78"/>
              </a:rPr>
              <a:t>ت</a:t>
            </a:r>
            <a:r>
              <a:rPr lang="ar-JO" sz="1600" dirty="0" smtClean="0">
                <a:latin typeface="Alexandria" pitchFamily="2" charset="-78"/>
                <a:cs typeface="Alexandria" pitchFamily="2" charset="-78"/>
              </a:rPr>
              <a:t>فسيرها</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قبل مناقشتها وتقويمها. </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الإجابة عن اسئلة دراسته، تلك الأسئلة التي حدها الباحث في الإطار الإجرائي لدراسته عند تحديد مشكلتها </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تقويم دراسته في ضوء أهدافها الموشحة في إطارها الإجرائي، ويكون ذلك بإيضاح المتعلق </a:t>
            </a:r>
            <a:r>
              <a:rPr lang="ar-JO" sz="1600" dirty="0" err="1" smtClean="0">
                <a:latin typeface="Alexandria" pitchFamily="2" charset="-78"/>
                <a:cs typeface="Alexandria" pitchFamily="2" charset="-78"/>
              </a:rPr>
              <a:t>باهدافه</a:t>
            </a:r>
            <a:r>
              <a:rPr lang="ar-JO" sz="1600" dirty="0" smtClean="0">
                <a:latin typeface="Alexandria" pitchFamily="2" charset="-78"/>
                <a:cs typeface="Alexandria" pitchFamily="2" charset="-78"/>
              </a:rPr>
              <a:t> </a:t>
            </a:r>
            <a:r>
              <a:rPr lang="ar-SA" sz="1600" dirty="0" smtClean="0">
                <a:latin typeface="Alexandria" pitchFamily="2" charset="-78"/>
                <a:cs typeface="Alexandria" pitchFamily="2" charset="-78"/>
              </a:rPr>
              <a:t>وبيان </a:t>
            </a:r>
            <a:r>
              <a:rPr lang="ar-SA" sz="1600" dirty="0">
                <a:latin typeface="Alexandria" pitchFamily="2" charset="-78"/>
                <a:cs typeface="Alexandria" pitchFamily="2" charset="-78"/>
              </a:rPr>
              <a:t>عواملة، وغير المنطق من أهدافها وبيان أسباب إعاقته</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 إدراكه أن خصوبة وقيمة دراسته نقاس بمقدار ما تثيره لدى قرتها من أسئلة عبر تلك الأسئلة التي أجابت عنها، وتكمن </a:t>
            </a:r>
            <a:r>
              <a:rPr lang="ar-SA" sz="1600" dirty="0" smtClean="0">
                <a:latin typeface="Alexandria" pitchFamily="2" charset="-78"/>
                <a:cs typeface="Alexandria" pitchFamily="2" charset="-78"/>
              </a:rPr>
              <a:t>القيمة </a:t>
            </a:r>
            <a:r>
              <a:rPr lang="ar-SA" sz="1600" dirty="0">
                <a:latin typeface="Alexandria" pitchFamily="2" charset="-78"/>
                <a:cs typeface="Alexandria" pitchFamily="2" charset="-78"/>
              </a:rPr>
              <a:t>في مساهمتها في تطوير المعرفة </a:t>
            </a:r>
            <a:r>
              <a:rPr lang="ar-SA" sz="1600" dirty="0" smtClean="0">
                <a:latin typeface="Alexandria" pitchFamily="2" charset="-78"/>
                <a:cs typeface="Alexandria" pitchFamily="2" charset="-78"/>
              </a:rPr>
              <a:t>ودعمها </a:t>
            </a:r>
            <a:r>
              <a:rPr lang="ar-SA" sz="1600" dirty="0">
                <a:latin typeface="Alexandria" pitchFamily="2" charset="-78"/>
                <a:cs typeface="Alexandria" pitchFamily="2" charset="-78"/>
              </a:rPr>
              <a:t>في مجالات جديدة لتسهم في اكتشاف آفاق جديدة. </a:t>
            </a:r>
            <a:endParaRPr lang="en-US" sz="16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586871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1204" y="995395"/>
            <a:ext cx="11037195" cy="513466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81855" y="1216178"/>
            <a:ext cx="10475892" cy="4862870"/>
          </a:xfrm>
          <a:prstGeom prst="rect">
            <a:avLst/>
          </a:prstGeom>
          <a:noFill/>
        </p:spPr>
        <p:txBody>
          <a:bodyPr wrap="square" rtlCol="1">
            <a:spAutoFit/>
          </a:bodyPr>
          <a:lstStyle/>
          <a:p>
            <a:pPr algn="just" rtl="1"/>
            <a:r>
              <a:rPr lang="ar-JO" sz="2000" dirty="0" smtClean="0">
                <a:latin typeface="Alexandria" pitchFamily="2" charset="-78"/>
                <a:cs typeface="Alexandria" pitchFamily="2" charset="-78"/>
              </a:rPr>
              <a:t>تعبر</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خطوة مناقشة النتائج على القدرة الإبداعية للباحث ومهارته في ربط النتائج التي توصل إليها </a:t>
            </a:r>
            <a:r>
              <a:rPr lang="ar-SA" sz="2000" dirty="0" smtClean="0">
                <a:latin typeface="Alexandria" pitchFamily="2" charset="-78"/>
                <a:cs typeface="Alexandria" pitchFamily="2" charset="-78"/>
              </a:rPr>
              <a:t>بال</a:t>
            </a:r>
            <a:r>
              <a:rPr lang="ar-JO" sz="2000" dirty="0" smtClean="0">
                <a:latin typeface="Alexandria" pitchFamily="2" charset="-78"/>
                <a:cs typeface="Alexandria" pitchFamily="2" charset="-78"/>
              </a:rPr>
              <a:t>ح</a:t>
            </a:r>
            <a:r>
              <a:rPr lang="ar-SA" sz="2000" dirty="0" smtClean="0">
                <a:latin typeface="Alexandria" pitchFamily="2" charset="-78"/>
                <a:cs typeface="Alexandria" pitchFamily="2" charset="-78"/>
              </a:rPr>
              <a:t>الة </a:t>
            </a:r>
            <a:r>
              <a:rPr lang="ar-SA" sz="2000" dirty="0">
                <a:latin typeface="Alexandria" pitchFamily="2" charset="-78"/>
                <a:cs typeface="Alexandria" pitchFamily="2" charset="-78"/>
              </a:rPr>
              <a:t>الفكرية الراهنة الموضوع البحث وتقييم مدى الاسهام الذي حققته دراسته في هذا المجال وطبيعة الجهد البحثي الذي يلزم بذله المواصلة تطوير المعرفة فيه، كما أن قدرة الباحث على مناقشة النتائج بطريق جيدة هي تعبير عن النمو الذي حصل عليه الباحث نتيجة للجهد الذي قام به أثناء إجراء هذا البحث، وتتضمن مناقشة النتائج نظرة تحليلية ناقدة للنتائج الدراسة في ضوء تصميمها </a:t>
            </a:r>
            <a:r>
              <a:rPr lang="ar-SA" sz="2000" dirty="0" smtClean="0">
                <a:latin typeface="Alexandria" pitchFamily="2" charset="-78"/>
                <a:cs typeface="Alexandria" pitchFamily="2" charset="-78"/>
              </a:rPr>
              <a:t>وفي </a:t>
            </a:r>
            <a:r>
              <a:rPr lang="ar-SA" sz="2000" dirty="0">
                <a:latin typeface="Alexandria" pitchFamily="2" charset="-78"/>
                <a:cs typeface="Alexandria" pitchFamily="2" charset="-78"/>
              </a:rPr>
              <a:t>ضوء نتائج الدراسة والبحوث والدراسات السابقة وفي ضوء الإطار النظري الذي تقع الدراسة فيه.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إن النتائج يجب أن تتسم بما يلي : </a:t>
            </a:r>
            <a:endParaRPr lang="en-US" sz="2000" dirty="0">
              <a:latin typeface="Alexandria" pitchFamily="2" charset="-78"/>
              <a:cs typeface="Alexandria" pitchFamily="2" charset="-78"/>
            </a:endParaRPr>
          </a:p>
          <a:p>
            <a:pPr marL="342900" indent="-342900" algn="just" rtl="1">
              <a:buFont typeface="Arial" panose="020B0604020202020204" pitchFamily="34" charset="0"/>
              <a:buChar char="•"/>
            </a:pPr>
            <a:r>
              <a:rPr lang="ar-SA" sz="2000" dirty="0">
                <a:latin typeface="Alexandria" pitchFamily="2" charset="-78"/>
                <a:cs typeface="Alexandria" pitchFamily="2" charset="-78"/>
              </a:rPr>
              <a:t>التعليم </a:t>
            </a:r>
            <a:endParaRPr lang="en-US" sz="2000" dirty="0">
              <a:latin typeface="Alexandria" pitchFamily="2" charset="-78"/>
              <a:cs typeface="Alexandria" pitchFamily="2" charset="-78"/>
            </a:endParaRPr>
          </a:p>
          <a:p>
            <a:pPr marL="342900" indent="-342900" algn="just" rtl="1">
              <a:buFont typeface="Arial" panose="020B0604020202020204" pitchFamily="34" charset="0"/>
              <a:buChar char="•"/>
            </a:pPr>
            <a:r>
              <a:rPr lang="ar-SA" sz="2000" dirty="0">
                <a:latin typeface="Alexandria" pitchFamily="2" charset="-78"/>
                <a:cs typeface="Alexandria" pitchFamily="2" charset="-78"/>
              </a:rPr>
              <a:t>الوضوح </a:t>
            </a:r>
            <a:endParaRPr lang="en-US" sz="2000" dirty="0">
              <a:latin typeface="Alexandria" pitchFamily="2" charset="-78"/>
              <a:cs typeface="Alexandria" pitchFamily="2" charset="-78"/>
            </a:endParaRPr>
          </a:p>
          <a:p>
            <a:pPr marL="342900" indent="-342900" algn="just" rtl="1">
              <a:buFont typeface="Arial" panose="020B0604020202020204" pitchFamily="34" charset="0"/>
              <a:buChar char="•"/>
            </a:pPr>
            <a:r>
              <a:rPr lang="ar-SA" sz="2000" dirty="0">
                <a:latin typeface="Alexandria" pitchFamily="2" charset="-78"/>
                <a:cs typeface="Alexandria" pitchFamily="2" charset="-78"/>
              </a:rPr>
              <a:t>التحديد </a:t>
            </a:r>
            <a:endParaRPr lang="en-US" sz="2000" dirty="0">
              <a:latin typeface="Alexandria" pitchFamily="2" charset="-78"/>
              <a:cs typeface="Alexandria" pitchFamily="2" charset="-78"/>
            </a:endParaRPr>
          </a:p>
          <a:p>
            <a:pPr marL="342900" indent="-342900" algn="just" rtl="1">
              <a:buFont typeface="Arial" panose="020B0604020202020204" pitchFamily="34" charset="0"/>
              <a:buChar char="•"/>
            </a:pPr>
            <a:r>
              <a:rPr lang="ar-SA" sz="2000" dirty="0">
                <a:latin typeface="Alexandria" pitchFamily="2" charset="-78"/>
                <a:cs typeface="Alexandria" pitchFamily="2" charset="-78"/>
              </a:rPr>
              <a:t>التصميم </a:t>
            </a:r>
            <a:endParaRPr lang="en-US" sz="2000" dirty="0">
              <a:latin typeface="Alexandria" pitchFamily="2" charset="-78"/>
              <a:cs typeface="Alexandria" pitchFamily="2" charset="-78"/>
            </a:endParaRPr>
          </a:p>
          <a:p>
            <a:pPr marL="342900" indent="-342900" algn="just" rtl="1">
              <a:buFont typeface="Arial" panose="020B0604020202020204" pitchFamily="34" charset="0"/>
              <a:buChar char="•"/>
            </a:pPr>
            <a:r>
              <a:rPr lang="ar-SA" sz="2000" dirty="0">
                <a:latin typeface="Alexandria" pitchFamily="2" charset="-78"/>
                <a:cs typeface="Alexandria" pitchFamily="2" charset="-78"/>
              </a:rPr>
              <a:t>الابتكار والجدة </a:t>
            </a:r>
            <a:endParaRPr lang="en-US" sz="2000" dirty="0">
              <a:latin typeface="Alexandria" pitchFamily="2" charset="-78"/>
              <a:cs typeface="Alexandria" pitchFamily="2" charset="-78"/>
            </a:endParaRPr>
          </a:p>
          <a:p>
            <a:pPr marL="342900" indent="-342900" algn="just" rtl="1">
              <a:buFont typeface="Arial" panose="020B0604020202020204" pitchFamily="34" charset="0"/>
              <a:buChar char="•"/>
            </a:pPr>
            <a:r>
              <a:rPr lang="ar-SA" sz="2000" dirty="0">
                <a:latin typeface="Alexandria" pitchFamily="2" charset="-78"/>
                <a:cs typeface="Alexandria" pitchFamily="2" charset="-78"/>
              </a:rPr>
              <a:t>المتابعة</a:t>
            </a:r>
            <a:endParaRPr lang="en-US" sz="2000" dirty="0">
              <a:latin typeface="Alexandria" pitchFamily="2" charset="-78"/>
              <a:cs typeface="Alexandria" pitchFamily="2" charset="-78"/>
            </a:endParaRPr>
          </a:p>
          <a:p>
            <a:pPr algn="ctr" rtl="1" fontAlgn="t">
              <a:lnSpc>
                <a:spcPct val="150000"/>
              </a:lnSpc>
            </a:pPr>
            <a:endParaRPr lang="en-US" sz="2000" b="1"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886630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7472" y="1030605"/>
            <a:ext cx="10463391" cy="4863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44762" y="1275304"/>
            <a:ext cx="9916733" cy="3785652"/>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الاستنتاجات</a:t>
            </a:r>
            <a:endParaRPr lang="en-US" sz="2000" b="1" dirty="0">
              <a:latin typeface="Alexandria" pitchFamily="2" charset="-78"/>
              <a:cs typeface="Alexandria" pitchFamily="2" charset="-78"/>
            </a:endParaRPr>
          </a:p>
          <a:p>
            <a:pPr algn="just" rtl="1"/>
            <a:r>
              <a:rPr lang="ar-SA" sz="2000" dirty="0">
                <a:latin typeface="Alexandria" pitchFamily="2" charset="-78"/>
                <a:cs typeface="Alexandria" pitchFamily="2" charset="-78"/>
              </a:rPr>
              <a:t>هي الحصيلة الطبيعية لنقد المعلومات وتحليلها. وتجمع عادة في نهاية البحث، وبشكل نقاط، وهنا يجب أن ينتبه الباحث الى جملة أمور أهمها : </a:t>
            </a:r>
            <a:endParaRPr lang="en-US" sz="2000" dirty="0">
              <a:latin typeface="Alexandria" pitchFamily="2" charset="-78"/>
              <a:cs typeface="Alexandria" pitchFamily="2" charset="-78"/>
            </a:endParaRPr>
          </a:p>
          <a:p>
            <a:pPr marL="457200" indent="-457200" algn="just" rtl="1">
              <a:buFont typeface="+mj-lt"/>
              <a:buAutoNum type="arabicPeriod"/>
            </a:pPr>
            <a:r>
              <a:rPr lang="ar-SA" sz="2000" dirty="0">
                <a:latin typeface="Alexandria" pitchFamily="2" charset="-78"/>
                <a:cs typeface="Alexandria" pitchFamily="2" charset="-78"/>
              </a:rPr>
              <a:t>أن تنسجم النتائج مع الفرضيات التي وضعها في بداية بحثه ، أي أن يتأكد من وجود علاقة إيجابية أو سلبية بين نتائجه - كلها أو بعض منها – وبين الفرضية أو الفرضيات التي استخدمها في بحثه. </a:t>
            </a:r>
            <a:endParaRPr lang="en-US" sz="2000" dirty="0">
              <a:latin typeface="Alexandria" pitchFamily="2" charset="-78"/>
              <a:cs typeface="Alexandria" pitchFamily="2" charset="-78"/>
            </a:endParaRPr>
          </a:p>
          <a:p>
            <a:pPr marL="457200" indent="-457200" algn="just" rtl="1">
              <a:buFont typeface="+mj-lt"/>
              <a:buAutoNum type="arabicPeriod"/>
            </a:pPr>
            <a:r>
              <a:rPr lang="ar-SA" sz="2000" dirty="0">
                <a:latin typeface="Alexandria" pitchFamily="2" charset="-78"/>
                <a:cs typeface="Alexandria" pitchFamily="2" charset="-78"/>
              </a:rPr>
              <a:t>أن تجمع في نهاية البحث وبمعزل عن تحليل البيانات الرقمية والإنشائية، أي أن لا تكون الاستنتاجات داخل متن البحث وفي الفصل الخاص بتحليل المعلومات، وإنما تكون مجمعة ومرقمة ومتسلسلة في نهاية متن البحث أو في فصل مستقل. </a:t>
            </a:r>
            <a:endParaRPr lang="en-US" sz="2000" dirty="0">
              <a:latin typeface="Alexandria" pitchFamily="2" charset="-78"/>
              <a:cs typeface="Alexandria" pitchFamily="2" charset="-78"/>
            </a:endParaRPr>
          </a:p>
          <a:p>
            <a:pPr marL="457200" indent="-457200" algn="just" rtl="1">
              <a:buFont typeface="+mj-lt"/>
              <a:buAutoNum type="arabicPeriod"/>
            </a:pPr>
            <a:r>
              <a:rPr lang="ar-SA" sz="2000" dirty="0">
                <a:latin typeface="Alexandria" pitchFamily="2" charset="-78"/>
                <a:cs typeface="Alexandria" pitchFamily="2" charset="-78"/>
              </a:rPr>
              <a:t>أن يكون عدد الاستنتاجات معقولا. أي أن لا يزيد عن العدد المطلوب من الباحث، بضوء فرضياته والمستجدات التي ظهرت في البحث، وأن لا تقل عن العدد المطلوب الذي يفي بأغراض البحث </a:t>
            </a:r>
            <a:r>
              <a:rPr lang="ar-SA" sz="2000" dirty="0" smtClean="0">
                <a:latin typeface="Alexandria" pitchFamily="2" charset="-78"/>
                <a:cs typeface="Alexandria" pitchFamily="2" charset="-78"/>
              </a:rPr>
              <a:t>وأهدافه</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367963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23894" y="1017726"/>
            <a:ext cx="9176615" cy="45717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014072" y="1691497"/>
            <a:ext cx="8848897" cy="3539430"/>
          </a:xfrm>
          <a:prstGeom prst="rect">
            <a:avLst/>
          </a:prstGeom>
          <a:noFill/>
        </p:spPr>
        <p:txBody>
          <a:bodyPr wrap="square" rtlCol="1">
            <a:spAutoFit/>
          </a:bodyPr>
          <a:lstStyle/>
          <a:p>
            <a:pPr algn="just" rtl="1"/>
            <a:r>
              <a:rPr lang="ar-SA" dirty="0">
                <a:latin typeface="Alexandria" pitchFamily="2" charset="-78"/>
                <a:cs typeface="Alexandria" pitchFamily="2" charset="-78"/>
              </a:rPr>
              <a:t> </a:t>
            </a:r>
            <a:r>
              <a:rPr lang="ar-SA" sz="2800" dirty="0">
                <a:latin typeface="Alexandria" pitchFamily="2" charset="-78"/>
                <a:cs typeface="Alexandria" pitchFamily="2" charset="-78"/>
              </a:rPr>
              <a:t>عرض نتائج الدراسة ومناقشتها عمل وجهد لا ينفصل عن مراحل البحث العلمي، وهي مرحلة تحليل البيانات وتفسيرها واختيار </a:t>
            </a:r>
            <a:r>
              <a:rPr lang="ar-SA" sz="2800" dirty="0" smtClean="0">
                <a:latin typeface="Alexandria" pitchFamily="2" charset="-78"/>
                <a:cs typeface="Alexandria" pitchFamily="2" charset="-78"/>
              </a:rPr>
              <a:t>الفرضيات</a:t>
            </a:r>
            <a:r>
              <a:rPr lang="ar-JO" sz="2800" dirty="0" smtClean="0">
                <a:latin typeface="Alexandria" pitchFamily="2" charset="-78"/>
                <a:cs typeface="Alexandria" pitchFamily="2" charset="-78"/>
              </a:rPr>
              <a:t>.</a:t>
            </a:r>
          </a:p>
          <a:p>
            <a:pPr algn="just" rtl="1"/>
            <a:r>
              <a:rPr lang="ar-SA" sz="2800" dirty="0" smtClean="0">
                <a:latin typeface="Alexandria" pitchFamily="2" charset="-78"/>
                <a:cs typeface="Alexandria" pitchFamily="2" charset="-78"/>
              </a:rPr>
              <a:t> </a:t>
            </a:r>
            <a:r>
              <a:rPr lang="ar-SA" sz="2800" dirty="0">
                <a:latin typeface="Alexandria" pitchFamily="2" charset="-78"/>
                <a:cs typeface="Alexandria" pitchFamily="2" charset="-78"/>
              </a:rPr>
              <a:t>فالباحث عندما يصل إلى مرحلة تحليل بيانات دراسته، </a:t>
            </a:r>
            <a:r>
              <a:rPr lang="ar-SA" sz="2800" dirty="0" smtClean="0">
                <a:latin typeface="Alexandria" pitchFamily="2" charset="-78"/>
                <a:cs typeface="Alexandria" pitchFamily="2" charset="-78"/>
              </a:rPr>
              <a:t>ويخت</a:t>
            </a:r>
            <a:r>
              <a:rPr lang="ar-JO" sz="2800" dirty="0" smtClean="0">
                <a:latin typeface="Alexandria" pitchFamily="2" charset="-78"/>
                <a:cs typeface="Alexandria" pitchFamily="2" charset="-78"/>
              </a:rPr>
              <a:t>ب</a:t>
            </a:r>
            <a:r>
              <a:rPr lang="ar-SA" sz="2800" dirty="0" smtClean="0">
                <a:latin typeface="Alexandria" pitchFamily="2" charset="-78"/>
                <a:cs typeface="Alexandria" pitchFamily="2" charset="-78"/>
              </a:rPr>
              <a:t>ر </a:t>
            </a:r>
            <a:r>
              <a:rPr lang="ar-SA" sz="2800" dirty="0">
                <a:latin typeface="Alexandria" pitchFamily="2" charset="-78"/>
                <a:cs typeface="Alexandria" pitchFamily="2" charset="-78"/>
              </a:rPr>
              <a:t>فرضياتها في ضوء ذلك </a:t>
            </a:r>
            <a:r>
              <a:rPr lang="ar-SA" sz="2800" dirty="0" smtClean="0">
                <a:latin typeface="Alexandria" pitchFamily="2" charset="-78"/>
                <a:cs typeface="Alexandria" pitchFamily="2" charset="-78"/>
              </a:rPr>
              <a:t>في</a:t>
            </a:r>
            <a:r>
              <a:rPr lang="ar-JO" sz="2800" dirty="0" smtClean="0">
                <a:latin typeface="Alexandria" pitchFamily="2" charset="-78"/>
                <a:cs typeface="Alexandria" pitchFamily="2" charset="-78"/>
              </a:rPr>
              <a:t>ثبت</a:t>
            </a:r>
            <a:r>
              <a:rPr lang="ar-SA" sz="2800" dirty="0" smtClean="0">
                <a:latin typeface="Alexandria" pitchFamily="2" charset="-78"/>
                <a:cs typeface="Alexandria" pitchFamily="2" charset="-78"/>
              </a:rPr>
              <a:t> </a:t>
            </a:r>
            <a:r>
              <a:rPr lang="ar-JO" sz="2800" dirty="0" smtClean="0">
                <a:latin typeface="Alexandria" pitchFamily="2" charset="-78"/>
                <a:cs typeface="Alexandria" pitchFamily="2" charset="-78"/>
              </a:rPr>
              <a:t>أ</a:t>
            </a:r>
            <a:r>
              <a:rPr lang="ar-SA" sz="2800" dirty="0" smtClean="0">
                <a:latin typeface="Alexandria" pitchFamily="2" charset="-78"/>
                <a:cs typeface="Alexandria" pitchFamily="2" charset="-78"/>
              </a:rPr>
              <a:t>و </a:t>
            </a:r>
            <a:r>
              <a:rPr lang="ar-SA" sz="2800" dirty="0">
                <a:latin typeface="Alexandria" pitchFamily="2" charset="-78"/>
                <a:cs typeface="Alexandria" pitchFamily="2" charset="-78"/>
              </a:rPr>
              <a:t>ينفي </a:t>
            </a:r>
            <a:r>
              <a:rPr lang="ar-JO" sz="2800" dirty="0" smtClean="0">
                <a:latin typeface="Alexandria" pitchFamily="2" charset="-78"/>
                <a:cs typeface="Alexandria" pitchFamily="2" charset="-78"/>
              </a:rPr>
              <a:t>صحت</a:t>
            </a:r>
            <a:r>
              <a:rPr lang="ar-SA" sz="2800" dirty="0" smtClean="0">
                <a:latin typeface="Alexandria" pitchFamily="2" charset="-78"/>
                <a:cs typeface="Alexandria" pitchFamily="2" charset="-78"/>
              </a:rPr>
              <a:t>ها </a:t>
            </a:r>
            <a:r>
              <a:rPr lang="ar-SA" sz="2800" dirty="0">
                <a:latin typeface="Alexandria" pitchFamily="2" charset="-78"/>
                <a:cs typeface="Alexandria" pitchFamily="2" charset="-78"/>
              </a:rPr>
              <a:t>أو </a:t>
            </a:r>
            <a:r>
              <a:rPr lang="ar-JO" sz="2800" dirty="0" smtClean="0">
                <a:latin typeface="Alexandria" pitchFamily="2" charset="-78"/>
                <a:cs typeface="Alexandria" pitchFamily="2" charset="-78"/>
              </a:rPr>
              <a:t>صح</a:t>
            </a:r>
            <a:r>
              <a:rPr lang="ar-SA" sz="2800" dirty="0" smtClean="0">
                <a:latin typeface="Alexandria" pitchFamily="2" charset="-78"/>
                <a:cs typeface="Alexandria" pitchFamily="2" charset="-78"/>
              </a:rPr>
              <a:t>ة بع</a:t>
            </a:r>
            <a:r>
              <a:rPr lang="ar-JO" sz="2800" dirty="0" smtClean="0">
                <a:latin typeface="Alexandria" pitchFamily="2" charset="-78"/>
                <a:cs typeface="Alexandria" pitchFamily="2" charset="-78"/>
              </a:rPr>
              <a:t>ض</a:t>
            </a:r>
            <a:r>
              <a:rPr lang="ar-SA" sz="2800" dirty="0" smtClean="0">
                <a:latin typeface="Alexandria" pitchFamily="2" charset="-78"/>
                <a:cs typeface="Alexandria" pitchFamily="2" charset="-78"/>
              </a:rPr>
              <a:t>ها</a:t>
            </a:r>
            <a:r>
              <a:rPr lang="ar-SA" sz="2800" dirty="0">
                <a:latin typeface="Alexandria" pitchFamily="2" charset="-78"/>
                <a:cs typeface="Alexandria" pitchFamily="2" charset="-78"/>
              </a:rPr>
              <a:t>، فإنه </a:t>
            </a:r>
            <a:r>
              <a:rPr lang="ar-JO" sz="2800" dirty="0" smtClean="0">
                <a:latin typeface="Alexandria" pitchFamily="2" charset="-78"/>
                <a:cs typeface="Alexandria" pitchFamily="2" charset="-78"/>
              </a:rPr>
              <a:t>حينئذ</a:t>
            </a:r>
            <a:r>
              <a:rPr lang="ar-SA" sz="2800" dirty="0" smtClean="0">
                <a:latin typeface="Alexandria" pitchFamily="2" charset="-78"/>
                <a:cs typeface="Alexandria" pitchFamily="2" charset="-78"/>
              </a:rPr>
              <a:t> </a:t>
            </a:r>
            <a:r>
              <a:rPr lang="ar-SA" sz="2800" dirty="0">
                <a:latin typeface="Alexandria" pitchFamily="2" charset="-78"/>
                <a:cs typeface="Alexandria" pitchFamily="2" charset="-78"/>
              </a:rPr>
              <a:t>يعرض ويكتب مادة دراسته ونتائجها التي توصل إليها والتوصيات التي </a:t>
            </a:r>
            <a:r>
              <a:rPr lang="ar-SA" sz="2800" dirty="0" err="1" smtClean="0">
                <a:latin typeface="Alexandria" pitchFamily="2" charset="-78"/>
                <a:cs typeface="Alexandria" pitchFamily="2" charset="-78"/>
              </a:rPr>
              <a:t>يو</a:t>
            </a:r>
            <a:r>
              <a:rPr lang="ar-JO" sz="2800" dirty="0" smtClean="0">
                <a:latin typeface="Alexandria" pitchFamily="2" charset="-78"/>
                <a:cs typeface="Alexandria" pitchFamily="2" charset="-78"/>
              </a:rPr>
              <a:t>ص</a:t>
            </a:r>
            <a:r>
              <a:rPr lang="ar-SA" sz="2800" dirty="0" smtClean="0">
                <a:latin typeface="Alexandria" pitchFamily="2" charset="-78"/>
                <a:cs typeface="Alexandria" pitchFamily="2" charset="-78"/>
              </a:rPr>
              <a:t>ي </a:t>
            </a:r>
            <a:r>
              <a:rPr lang="ar-SA" sz="2800" dirty="0">
                <a:latin typeface="Alexandria" pitchFamily="2" charset="-78"/>
                <a:cs typeface="Alexandria" pitchFamily="2" charset="-78"/>
              </a:rPr>
              <a:t>بها بشكل يمكن القارئ من فهمها فهمًا جيدًا. </a:t>
            </a:r>
            <a:endParaRPr lang="en-US" sz="28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7043128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7582" y="1017726"/>
            <a:ext cx="10457645" cy="47648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63989" y="1360683"/>
            <a:ext cx="10014323" cy="3785652"/>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التوصيات</a:t>
            </a:r>
            <a:endParaRPr lang="en-US" sz="2000" b="1" dirty="0">
              <a:latin typeface="Alexandria" pitchFamily="2" charset="-78"/>
              <a:cs typeface="Alexandria" pitchFamily="2" charset="-78"/>
            </a:endParaRPr>
          </a:p>
          <a:p>
            <a:pPr algn="just" rtl="1"/>
            <a:r>
              <a:rPr lang="ar-SA" sz="2000" dirty="0">
                <a:latin typeface="Alexandria" pitchFamily="2" charset="-78"/>
                <a:cs typeface="Alexandria" pitchFamily="2" charset="-78"/>
              </a:rPr>
              <a:t>ويمكن أن تسمى بالمقترحات، فتاتي بعد القسم الخاص الاستنتاجات، وهنا يجب التأكيد على جوانب عدة أهمها: </a:t>
            </a:r>
            <a:endParaRPr lang="ar-JO" sz="2000" dirty="0" smtClean="0">
              <a:latin typeface="Alexandria" pitchFamily="2" charset="-78"/>
              <a:cs typeface="Alexandria" pitchFamily="2" charset="-78"/>
            </a:endParaRPr>
          </a:p>
          <a:p>
            <a:pPr marL="342900" indent="-342900" algn="just" rtl="1">
              <a:buFont typeface="Wingdings" panose="05000000000000000000" pitchFamily="2" charset="2"/>
              <a:buChar char="ü"/>
            </a:pPr>
            <a:r>
              <a:rPr lang="ar-SA" sz="2000" dirty="0" smtClean="0">
                <a:latin typeface="Alexandria" pitchFamily="2" charset="-78"/>
                <a:cs typeface="Alexandria" pitchFamily="2" charset="-78"/>
              </a:rPr>
              <a:t>أن </a:t>
            </a:r>
            <a:r>
              <a:rPr lang="ar-SA" sz="2000" dirty="0">
                <a:latin typeface="Alexandria" pitchFamily="2" charset="-78"/>
                <a:cs typeface="Alexandria" pitchFamily="2" charset="-78"/>
              </a:rPr>
              <a:t>تكون التوصيات منسجمة مع النتائج ، أي أن يوصي الباحث أو يقترح حلولا لما وجده في النتائج المذكورة.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2000" dirty="0">
                <a:latin typeface="Alexandria" pitchFamily="2" charset="-78"/>
                <a:cs typeface="Alexandria" pitchFamily="2" charset="-78"/>
              </a:rPr>
              <a:t> ولا يشترط أن يكون لكل نتيجة توصية، بل ربما تكون هنالك أكثر من توصية لنتيجة واحدة، وأن يكون هنالك عدد من النتائج خالية من التوصيات أو محصورة في توصية واحدة فقط.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2000" dirty="0">
                <a:latin typeface="Alexandria" pitchFamily="2" charset="-78"/>
                <a:cs typeface="Alexandria" pitchFamily="2" charset="-78"/>
              </a:rPr>
              <a:t> أن لا تكون التوصيات بشكل أمر، وانما بشكل اقتراح، كأن يستخدم عبارة يقول الباحث ، أو يرى الباحث ، أو يقترح، أو يوصي ...الخ.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2000" dirty="0">
                <a:latin typeface="Alexandria" pitchFamily="2" charset="-78"/>
                <a:cs typeface="Alexandria" pitchFamily="2" charset="-78"/>
              </a:rPr>
              <a:t> أن لا يضع الباحث توصيات لا علاقة لها بنتائج بحثه ومشكلته وأهدافه، وإنما ما يعتقد هو بأهميتها للموضوع</a:t>
            </a:r>
            <a:r>
              <a:rPr lang="en-US" sz="2000" dirty="0">
                <a:latin typeface="Alexandria" pitchFamily="2" charset="-78"/>
                <a:cs typeface="Alexandria" pitchFamily="2" charset="-78"/>
              </a:rPr>
              <a:t>.</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172481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22822" y="1028854"/>
            <a:ext cx="8977687"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351788" y="1452994"/>
            <a:ext cx="8319753" cy="3785652"/>
          </a:xfrm>
          <a:prstGeom prst="rect">
            <a:avLst/>
          </a:prstGeom>
          <a:noFill/>
        </p:spPr>
        <p:txBody>
          <a:bodyPr wrap="square" rtlCol="1">
            <a:spAutoFit/>
          </a:bodyPr>
          <a:lstStyle/>
          <a:p>
            <a:pPr algn="ctr" rtl="1"/>
            <a:r>
              <a:rPr lang="ar-SA" sz="2400" b="1" dirty="0">
                <a:latin typeface="Alexandria" pitchFamily="2" charset="-78"/>
                <a:cs typeface="Alexandria" pitchFamily="2" charset="-78"/>
              </a:rPr>
              <a:t>الخاتمة</a:t>
            </a:r>
            <a:endParaRPr lang="en-US" sz="2400" b="1" dirty="0">
              <a:latin typeface="Alexandria" pitchFamily="2" charset="-78"/>
              <a:cs typeface="Alexandria" pitchFamily="2" charset="-78"/>
            </a:endParaRPr>
          </a:p>
          <a:p>
            <a:pPr algn="just" rtl="1"/>
            <a:r>
              <a:rPr lang="ar-SA" sz="2400" dirty="0">
                <a:latin typeface="Alexandria" pitchFamily="2" charset="-78"/>
                <a:cs typeface="Alexandria" pitchFamily="2" charset="-78"/>
              </a:rPr>
              <a:t> تتضمن الخاتمة بشكل عام </a:t>
            </a:r>
            <a:r>
              <a:rPr lang="ar-SA" sz="2400" dirty="0" err="1">
                <a:latin typeface="Alexandria" pitchFamily="2" charset="-78"/>
                <a:cs typeface="Alexandria" pitchFamily="2" charset="-78"/>
              </a:rPr>
              <a:t>الاستناجات</a:t>
            </a:r>
            <a:r>
              <a:rPr lang="ar-SA" sz="2400" dirty="0">
                <a:latin typeface="Alexandria" pitchFamily="2" charset="-78"/>
                <a:cs typeface="Alexandria" pitchFamily="2" charset="-78"/>
              </a:rPr>
              <a:t> التي توصل إليها الباحث بالإضافة إلى توصياته في مجال البحث الذي قام به وبشكل </a:t>
            </a:r>
            <a:r>
              <a:rPr lang="ar-SA" sz="2400" dirty="0" err="1" smtClean="0">
                <a:latin typeface="Alexandria" pitchFamily="2" charset="-78"/>
                <a:cs typeface="Alexandria" pitchFamily="2" charset="-78"/>
              </a:rPr>
              <a:t>عا</a:t>
            </a:r>
            <a:r>
              <a:rPr lang="ar-JO" sz="2400" dirty="0" smtClean="0">
                <a:latin typeface="Alexandria" pitchFamily="2" charset="-78"/>
                <a:cs typeface="Alexandria" pitchFamily="2" charset="-78"/>
              </a:rPr>
              <a:t>م</a:t>
            </a:r>
            <a:r>
              <a:rPr lang="ar-SA" sz="2400" dirty="0" smtClean="0">
                <a:latin typeface="Alexandria" pitchFamily="2" charset="-78"/>
                <a:cs typeface="Alexandria" pitchFamily="2" charset="-78"/>
              </a:rPr>
              <a:t> ف</a:t>
            </a:r>
            <a:r>
              <a:rPr lang="ar-JO" sz="2400" dirty="0" smtClean="0">
                <a:latin typeface="Alexandria" pitchFamily="2" charset="-78"/>
                <a:cs typeface="Alexandria" pitchFamily="2" charset="-78"/>
              </a:rPr>
              <a:t>إ</a:t>
            </a:r>
            <a:r>
              <a:rPr lang="ar-SA" sz="2400" dirty="0" smtClean="0">
                <a:latin typeface="Alexandria" pitchFamily="2" charset="-78"/>
                <a:cs typeface="Alexandria" pitchFamily="2" charset="-78"/>
              </a:rPr>
              <a:t>ن </a:t>
            </a:r>
            <a:r>
              <a:rPr lang="ar-SA" sz="2400" dirty="0">
                <a:latin typeface="Alexandria" pitchFamily="2" charset="-78"/>
                <a:cs typeface="Alexandria" pitchFamily="2" charset="-78"/>
              </a:rPr>
              <a:t>على الباحث الا يضيف أي بيانات جديدة لم ترد سابقاً في البحث أو أي جداول أو أشكال توضيحية لم يتضمنها البحث. إلا أن الباحث قد يجد أثناء قيامه بالبحث بعض المواضيع التي تحتاج إلى تعمق أكبر في الدراسة، وبالتالي عليه أن يذكرها حتى يلفت نظر الباحثين الاخرين في نفس مجال التخصص إليها وعادة تتم الإشارة إلى هذه التوصيات المتعلقة بإجراء دراسات أخرى لاحقة في الخاتمة. </a:t>
            </a:r>
            <a:endParaRPr lang="en-US" sz="24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874423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82266" y="953036"/>
            <a:ext cx="9118242" cy="44376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428642" y="1211822"/>
            <a:ext cx="8025489" cy="2862322"/>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الملخص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يشير إلى إيجاز لتقرير البحث وبهذا لا يمكن أن يكتب بكامله إلا بعـد كتابـة كـل مـا يتعلق </a:t>
            </a:r>
            <a:r>
              <a:rPr lang="ar-SA" sz="2000" dirty="0" smtClean="0">
                <a:latin typeface="Alexandria" pitchFamily="2" charset="-78"/>
                <a:cs typeface="Alexandria" pitchFamily="2" charset="-78"/>
              </a:rPr>
              <a:t>بال</a:t>
            </a:r>
            <a:r>
              <a:rPr lang="ar-JO" sz="2000" dirty="0" smtClean="0">
                <a:latin typeface="Alexandria" pitchFamily="2" charset="-78"/>
                <a:cs typeface="Alexandria" pitchFamily="2" charset="-78"/>
              </a:rPr>
              <a:t>دراسة.</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ويتناول الملخص الحقائق الأساسية في البحث فيسمح للقارئ بتكوين فكرة سريعة واكتشاف موضوع البحث واتخاذ القرار بمواصلة قراءة البحث إذا كان موضوع البحث يهمه أو عدم قراءته إذا لم يكن البحث من اهتماماته أو </a:t>
            </a:r>
            <a:r>
              <a:rPr lang="ar-SA" sz="2000" dirty="0" smtClean="0">
                <a:latin typeface="Alexandria" pitchFamily="2" charset="-78"/>
                <a:cs typeface="Alexandria" pitchFamily="2" charset="-78"/>
              </a:rPr>
              <a:t>اختصاصه</a:t>
            </a:r>
            <a:r>
              <a:rPr lang="ar-JO" sz="2000" dirty="0" smtClean="0">
                <a:latin typeface="Alexandria" pitchFamily="2" charset="-78"/>
                <a:cs typeface="Alexandria" pitchFamily="2" charset="-78"/>
              </a:rPr>
              <a:t>.</a:t>
            </a:r>
          </a:p>
          <a:p>
            <a:pPr algn="just" rtl="1"/>
            <a:r>
              <a:rPr lang="ar-SA" sz="2000" dirty="0" smtClean="0">
                <a:latin typeface="Alexandria" pitchFamily="2" charset="-78"/>
                <a:cs typeface="Alexandria" pitchFamily="2" charset="-78"/>
              </a:rPr>
              <a:t>ويكتب </a:t>
            </a:r>
            <a:r>
              <a:rPr lang="ar-SA" sz="2000" dirty="0">
                <a:latin typeface="Alexandria" pitchFamily="2" charset="-78"/>
                <a:cs typeface="Alexandria" pitchFamily="2" charset="-78"/>
              </a:rPr>
              <a:t>الملخص عادة على شكل نقاط أو على هيئة فقرات قصيرة ليتضمن </a:t>
            </a:r>
            <a:r>
              <a:rPr lang="ar-JO" sz="2000" dirty="0">
                <a:latin typeface="Alexandria" pitchFamily="2" charset="-78"/>
                <a:cs typeface="Alexandria" pitchFamily="2" charset="-78"/>
              </a:rPr>
              <a:t>السنة واسم العائلة </a:t>
            </a:r>
            <a:r>
              <a:rPr lang="ar-JO" sz="2000" dirty="0" smtClean="0">
                <a:latin typeface="Alexandria" pitchFamily="2" charset="-78"/>
                <a:cs typeface="Alexandria" pitchFamily="2" charset="-78"/>
              </a:rPr>
              <a:t>و</a:t>
            </a:r>
            <a:r>
              <a:rPr lang="ar-SA" sz="2000" dirty="0" smtClean="0">
                <a:latin typeface="Alexandria" pitchFamily="2" charset="-78"/>
                <a:cs typeface="Alexandria" pitchFamily="2" charset="-78"/>
              </a:rPr>
              <a:t>أه</a:t>
            </a:r>
            <a:r>
              <a:rPr lang="ar-JO" sz="2000" dirty="0" smtClean="0">
                <a:latin typeface="Alexandria" pitchFamily="2" charset="-78"/>
                <a:cs typeface="Alexandria" pitchFamily="2" charset="-78"/>
              </a:rPr>
              <a:t>داف الدراسة والمكان والمجتمع والمنهج وأداة جمع البيانات، والنتائج، والتوصيات والكلمات المفتاحية.</a:t>
            </a:r>
            <a:endParaRPr lang="en-US" sz="2000" dirty="0" smtClean="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756114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28382" y="1043188"/>
            <a:ext cx="9968248" cy="42143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702427" y="1265321"/>
            <a:ext cx="9220157" cy="3970318"/>
          </a:xfrm>
          <a:prstGeom prst="rect">
            <a:avLst/>
          </a:prstGeom>
          <a:noFill/>
        </p:spPr>
        <p:txBody>
          <a:bodyPr wrap="square" rtlCol="1">
            <a:spAutoFit/>
          </a:bodyPr>
          <a:lstStyle/>
          <a:p>
            <a:pPr algn="ctr" rtl="1"/>
            <a:r>
              <a:rPr lang="ar-SA" b="1" dirty="0">
                <a:latin typeface="Alexandria" pitchFamily="2" charset="-78"/>
                <a:cs typeface="Alexandria" pitchFamily="2" charset="-78"/>
              </a:rPr>
              <a:t>الملاحق </a:t>
            </a:r>
            <a:endParaRPr lang="en-US" b="1" dirty="0">
              <a:latin typeface="Alexandria" pitchFamily="2" charset="-78"/>
              <a:cs typeface="Alexandria" pitchFamily="2" charset="-78"/>
            </a:endParaRPr>
          </a:p>
          <a:p>
            <a:pPr algn="just" rtl="1"/>
            <a:r>
              <a:rPr lang="ar-SA" dirty="0">
                <a:latin typeface="Alexandria" pitchFamily="2" charset="-78"/>
                <a:cs typeface="Alexandria" pitchFamily="2" charset="-78"/>
              </a:rPr>
              <a:t>بعض البحوث تحتوي على جزء خاص بالملاحق تورده في نهاية البحث فقد يرى الباحث ضرورة ايراد بعض البيانات والإحصائيات والنماذج الرياضية التفصيلية والتي لم ترد في نص البحث وأدوات جمع البيانات في الجزء الخاص بالملاحق وذلك يعود إلى أن ايرادها ضمن البحث قد ينتج عنه تقطع في </a:t>
            </a:r>
            <a:r>
              <a:rPr lang="ar-SA" dirty="0" smtClean="0">
                <a:latin typeface="Alexandria" pitchFamily="2" charset="-78"/>
                <a:cs typeface="Alexandria" pitchFamily="2" charset="-78"/>
              </a:rPr>
              <a:t>انسيابيه </a:t>
            </a:r>
            <a:r>
              <a:rPr lang="ar-SA" dirty="0">
                <a:latin typeface="Alexandria" pitchFamily="2" charset="-78"/>
                <a:cs typeface="Alexandria" pitchFamily="2" charset="-78"/>
              </a:rPr>
              <a:t>الأفكار فتلك البيانات والإحصائيات وغيرها تكون وثيقة الصلة بموضوع البحث لكن  لطولها ولتجنب تحويل نظر القارئ عن الموضوع الأساسي إلى مواضيع جانبية أثناء اطلاعـه عـلى البحث، فأن الباحث لا يستطيع أن يضعها ضمن النص فبالتالي يتم وضعها في نهاية الدراسة بعد المراجع. </a:t>
            </a:r>
            <a:endParaRPr lang="en-US" dirty="0">
              <a:latin typeface="Alexandria" pitchFamily="2" charset="-78"/>
              <a:cs typeface="Alexandria" pitchFamily="2" charset="-78"/>
            </a:endParaRPr>
          </a:p>
          <a:p>
            <a:pPr algn="just" rtl="1"/>
            <a:r>
              <a:rPr lang="ar-SA" dirty="0" smtClean="0">
                <a:latin typeface="Alexandria" pitchFamily="2" charset="-78"/>
                <a:cs typeface="Alexandria" pitchFamily="2" charset="-78"/>
              </a:rPr>
              <a:t>وقد </a:t>
            </a:r>
            <a:r>
              <a:rPr lang="ar-SA" dirty="0">
                <a:latin typeface="Alexandria" pitchFamily="2" charset="-78"/>
                <a:cs typeface="Alexandria" pitchFamily="2" charset="-78"/>
              </a:rPr>
              <a:t>تشمل الملاحق أيضاً صورة عن نماذج استمارات الاستقصاء وكشوف التفريغ الخاصة بها، كما أنها قد تتضمن قائمة بالمصطلحات الفنية المتخصصة الواردة في البحث مع تفصيل معانيها وفي بعض البحوث نجد </a:t>
            </a:r>
            <a:r>
              <a:rPr lang="ar-SA" dirty="0" smtClean="0">
                <a:latin typeface="Alexandria" pitchFamily="2" charset="-78"/>
                <a:cs typeface="Alexandria" pitchFamily="2" charset="-78"/>
              </a:rPr>
              <a:t>أن</a:t>
            </a:r>
            <a:r>
              <a:rPr lang="ar-JO" dirty="0">
                <a:latin typeface="Alexandria" pitchFamily="2" charset="-78"/>
                <a:cs typeface="Alexandria" pitchFamily="2" charset="-78"/>
              </a:rPr>
              <a:t> </a:t>
            </a:r>
            <a:r>
              <a:rPr lang="ar-SA" dirty="0" smtClean="0">
                <a:latin typeface="Alexandria" pitchFamily="2" charset="-78"/>
                <a:cs typeface="Alexandria" pitchFamily="2" charset="-78"/>
              </a:rPr>
              <a:t>الملاحق </a:t>
            </a:r>
            <a:r>
              <a:rPr lang="ar-SA" dirty="0">
                <a:latin typeface="Alexandria" pitchFamily="2" charset="-78"/>
                <a:cs typeface="Alexandria" pitchFamily="2" charset="-78"/>
              </a:rPr>
              <a:t>- إذا كانت كثيرة - قد تأخذ أرقاماً متسلسلة حتى يمكن تمييزها عن بعضها وبهدف سهولة وصول قارئ البحث إليها.</a:t>
            </a:r>
            <a:endParaRPr lang="en-US" dirty="0">
              <a:latin typeface="Alexandria" pitchFamily="2" charset="-78"/>
              <a:cs typeface="Alexandria" pitchFamily="2" charset="-78"/>
            </a:endParaRPr>
          </a:p>
          <a:p>
            <a:pPr algn="just" rtl="1"/>
            <a:endParaRPr lang="ar-JO" dirty="0" smtClean="0">
              <a:latin typeface="Alexandria" pitchFamily="2" charset="-78"/>
              <a:cs typeface="Alexandria" pitchFamily="2" charset="-78"/>
            </a:endParaRPr>
          </a:p>
          <a:p>
            <a:pPr algn="just" rtl="1"/>
            <a:r>
              <a:rPr lang="ar-SA" dirty="0">
                <a:latin typeface="Alexandria" pitchFamily="2" charset="-78"/>
                <a:cs typeface="Alexandria" pitchFamily="2" charset="-78"/>
              </a:rPr>
              <a:t> </a:t>
            </a:r>
            <a:endParaRPr lang="en-US"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3157107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24247" y="1030604"/>
            <a:ext cx="10869769" cy="48421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056068" y="1091974"/>
            <a:ext cx="10264459" cy="4524315"/>
          </a:xfrm>
          <a:prstGeom prst="rect">
            <a:avLst/>
          </a:prstGeom>
          <a:noFill/>
        </p:spPr>
        <p:txBody>
          <a:bodyPr wrap="square" rtlCol="1">
            <a:spAutoFit/>
          </a:bodyPr>
          <a:lstStyle/>
          <a:p>
            <a:pPr algn="ctr" rtl="1"/>
            <a:r>
              <a:rPr lang="ar-JO" b="1" dirty="0" smtClean="0">
                <a:latin typeface="Alexandria" pitchFamily="2" charset="-78"/>
                <a:cs typeface="Alexandria" pitchFamily="2" charset="-78"/>
              </a:rPr>
              <a:t>السمات التي تؤدي لنجاح البحث</a:t>
            </a:r>
          </a:p>
          <a:p>
            <a:pPr algn="just" rtl="1"/>
            <a:r>
              <a:rPr lang="ar-SA" dirty="0" smtClean="0">
                <a:latin typeface="Alexandria" pitchFamily="2" charset="-78"/>
                <a:cs typeface="Alexandria" pitchFamily="2" charset="-78"/>
              </a:rPr>
              <a:t>ينبغي </a:t>
            </a:r>
            <a:r>
              <a:rPr lang="ar-SA" dirty="0">
                <a:latin typeface="Alexandria" pitchFamily="2" charset="-78"/>
                <a:cs typeface="Alexandria" pitchFamily="2" charset="-78"/>
              </a:rPr>
              <a:t>أن تتوفر بعض السمات في الباحث العلمي كي يكون ناجحاً في إنجاز بحثه وإعداده وكتاباته بشكل جيد ومن أهم هذه السمات ما يلي: </a:t>
            </a:r>
            <a:endParaRPr lang="en-US" dirty="0">
              <a:latin typeface="Alexandria" pitchFamily="2" charset="-78"/>
              <a:cs typeface="Alexandria" pitchFamily="2" charset="-78"/>
            </a:endParaRPr>
          </a:p>
          <a:p>
            <a:pPr marL="285750" indent="-285750" algn="just" rtl="1">
              <a:buFont typeface="Wingdings" panose="05000000000000000000" pitchFamily="2" charset="2"/>
              <a:buChar char="ü"/>
            </a:pPr>
            <a:r>
              <a:rPr lang="ar-SA" dirty="0">
                <a:latin typeface="Alexandria" pitchFamily="2" charset="-78"/>
                <a:cs typeface="Alexandria" pitchFamily="2" charset="-78"/>
              </a:rPr>
              <a:t>توفر الرغبة في موضوع البحث، حيث تعتبر رغبة الباحث في مجال وموضوع البحث وميله نحوه عامل مهم في إنجاح عمله وبحثه. فالرغبة الشخصية دائما هي عامل مساعد ودافع فعال يؤدي للنجاح. </a:t>
            </a:r>
            <a:endParaRPr lang="en-US" dirty="0">
              <a:latin typeface="Alexandria" pitchFamily="2" charset="-78"/>
              <a:cs typeface="Alexandria" pitchFamily="2" charset="-78"/>
            </a:endParaRPr>
          </a:p>
          <a:p>
            <a:pPr marL="285750" indent="-285750" algn="just" rtl="1">
              <a:buFont typeface="Wingdings" panose="05000000000000000000" pitchFamily="2" charset="2"/>
              <a:buChar char="ü"/>
            </a:pPr>
            <a:r>
              <a:rPr lang="ar-SA" dirty="0">
                <a:latin typeface="Alexandria" pitchFamily="2" charset="-78"/>
                <a:cs typeface="Alexandria" pitchFamily="2" charset="-78"/>
              </a:rPr>
              <a:t> القابلية على التحمل والصبر، فالباحث الناجح بحاجه إلى تحمل المشاق في التفتيش المستمر عن مصادر المعلومات المناسبة والتعايش معها بذكاء وصبر وتأني. </a:t>
            </a:r>
            <a:endParaRPr lang="en-US" dirty="0">
              <a:latin typeface="Alexandria" pitchFamily="2" charset="-78"/>
              <a:cs typeface="Alexandria" pitchFamily="2" charset="-78"/>
            </a:endParaRPr>
          </a:p>
          <a:p>
            <a:pPr marL="285750" indent="-285750" algn="just" rtl="1">
              <a:buFont typeface="Wingdings" panose="05000000000000000000" pitchFamily="2" charset="2"/>
              <a:buChar char="ü"/>
            </a:pPr>
            <a:r>
              <a:rPr lang="ar-SA" dirty="0">
                <a:latin typeface="Alexandria" pitchFamily="2" charset="-78"/>
                <a:cs typeface="Alexandria" pitchFamily="2" charset="-78"/>
              </a:rPr>
              <a:t>التواضع، حيث يجب أن يتصف الباحث العلمي بالتواضع مهما وصل إلى مرتبة متقدمة في علمه وبحثه ومعرفته في مجال وموضوع محدد، فأنه يبقى بحاجه إلى الاستزادة من العلم والمعرفة، لذا فانه يحتاج إلى التواضع أمام إنتاج وعمل الآخرين، وعدم استخدام عبارة (أنا) في الكتابة، بمعنى يستخدم عبارة وجد الباحث أو عمل الباحث، وهكذا بالنسبة للعبارات المشابهة الأخرى. </a:t>
            </a:r>
            <a:endParaRPr lang="en-US" dirty="0">
              <a:latin typeface="Alexandria" pitchFamily="2" charset="-78"/>
              <a:cs typeface="Alexandria" pitchFamily="2" charset="-78"/>
            </a:endParaRPr>
          </a:p>
          <a:p>
            <a:pPr marL="285750" indent="-285750" algn="just" rtl="1">
              <a:buFont typeface="Wingdings" panose="05000000000000000000" pitchFamily="2" charset="2"/>
              <a:buChar char="ü"/>
            </a:pPr>
            <a:r>
              <a:rPr lang="ar-SA" dirty="0">
                <a:latin typeface="Alexandria" pitchFamily="2" charset="-78"/>
                <a:cs typeface="Alexandria" pitchFamily="2" charset="-78"/>
              </a:rPr>
              <a:t>التركيز وقوة الملاحظة، يجب أن يكون الباحث الجيد يقظاً عند تحليل معلوماته وتفسيرها وأن يتجنب الاجتهادات الخاطئة في شرحه المعلومات التي يستخدمها ومعانيها، لذا فإنه يحتاج إلى التركيز وصفاء الذهن عند الكتابة والبحث، وأن </a:t>
            </a:r>
            <a:r>
              <a:rPr lang="ar-SA" dirty="0" smtClean="0">
                <a:latin typeface="Alexandria" pitchFamily="2" charset="-78"/>
                <a:cs typeface="Alexandria" pitchFamily="2" charset="-78"/>
              </a:rPr>
              <a:t>يهي</a:t>
            </a:r>
            <a:r>
              <a:rPr lang="ar-JO" dirty="0" smtClean="0">
                <a:latin typeface="Alexandria" pitchFamily="2" charset="-78"/>
                <a:cs typeface="Alexandria" pitchFamily="2" charset="-78"/>
              </a:rPr>
              <a:t>ء</a:t>
            </a:r>
            <a:r>
              <a:rPr lang="ar-SA" dirty="0" smtClean="0">
                <a:latin typeface="Alexandria" pitchFamily="2" charset="-78"/>
                <a:cs typeface="Alexandria" pitchFamily="2" charset="-78"/>
              </a:rPr>
              <a:t> </a:t>
            </a:r>
            <a:r>
              <a:rPr lang="ar-SA" dirty="0">
                <a:latin typeface="Alexandria" pitchFamily="2" charset="-78"/>
                <a:cs typeface="Alexandria" pitchFamily="2" charset="-78"/>
              </a:rPr>
              <a:t>لنفسه مثل هذه المواصفات مهما كانت مشاغله الوظيفية أو اليومية وطبيعة عمله</a:t>
            </a:r>
            <a:r>
              <a:rPr lang="ar-SA" dirty="0" smtClean="0">
                <a:latin typeface="Alexandria" pitchFamily="2" charset="-78"/>
                <a:cs typeface="Alexandria" pitchFamily="2" charset="-78"/>
              </a:rPr>
              <a:t>.</a:t>
            </a:r>
            <a:endParaRPr lang="en-US"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72111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24247" y="1030605"/>
            <a:ext cx="1086976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97734" y="1471023"/>
            <a:ext cx="10122793" cy="3785652"/>
          </a:xfrm>
          <a:prstGeom prst="rect">
            <a:avLst/>
          </a:prstGeom>
          <a:noFill/>
        </p:spPr>
        <p:txBody>
          <a:bodyPr wrap="square" rtlCol="1">
            <a:spAutoFit/>
          </a:bodyPr>
          <a:lstStyle/>
          <a:p>
            <a:pPr marL="342900" indent="-342900" algn="just" rtl="1">
              <a:buFont typeface="Wingdings" panose="05000000000000000000" pitchFamily="2" charset="2"/>
              <a:buChar char="ü"/>
            </a:pPr>
            <a:r>
              <a:rPr lang="ar-SA" sz="2000" dirty="0" smtClean="0">
                <a:latin typeface="Alexandria" pitchFamily="2" charset="-78"/>
                <a:cs typeface="Alexandria" pitchFamily="2" charset="-78"/>
              </a:rPr>
              <a:t>قدرة </a:t>
            </a:r>
            <a:r>
              <a:rPr lang="ar-SA" sz="2000" dirty="0">
                <a:latin typeface="Alexandria" pitchFamily="2" charset="-78"/>
                <a:cs typeface="Alexandria" pitchFamily="2" charset="-78"/>
              </a:rPr>
              <a:t>الباحث على إنجاز البحث يجب أن يكون الباحث قادر على البحث والتحليل والعرض بالشكل المناسب بحيث يتمكن من التعمق في تفسير وتحليل المعلومات الكافية المجمعة لديه.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2000" dirty="0">
                <a:latin typeface="Alexandria" pitchFamily="2" charset="-78"/>
                <a:cs typeface="Alexandria" pitchFamily="2" charset="-78"/>
              </a:rPr>
              <a:t>الباحث المنظم، يجب أن يكون الباحث منظماً من خلال عمله من حيث تنظيم ساعاته وأوقاته وتنظيم وترتيب معلوماته المجمعة بشكل منطقي وعملي بحيث يسهل مراجعتها ومتابعتها وربطها مع بعض بشكل منطقي، والتنظيم له مردود كبير على إنجاح عمل الباحث واختصار واستثمار الوقت المتاح.</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2000" dirty="0">
                <a:latin typeface="Alexandria" pitchFamily="2" charset="-78"/>
                <a:cs typeface="Alexandria" pitchFamily="2" charset="-78"/>
              </a:rPr>
              <a:t>تجرد الباحث علمياً، يجب أن يكون الباحث الناجح موضوعياً في كتابته وبحثه، وهذا يتطلب في الابتعاد عن العاطفة المجردة من البحث من اجل الوصول إلى الحقائق، أي يجب أن يبتعد عن إعطاء أراء شخصيه أو معلومات غير معززه بالآراء المعتمدة والشواهد المقبولة والمقنعة. </a:t>
            </a:r>
            <a:endParaRPr lang="en-US" sz="2000"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548357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1063" y="1174950"/>
            <a:ext cx="10985679" cy="45845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30685" y="1501868"/>
            <a:ext cx="10586433" cy="4401205"/>
          </a:xfrm>
          <a:prstGeom prst="rect">
            <a:avLst/>
          </a:prstGeom>
          <a:noFill/>
        </p:spPr>
        <p:txBody>
          <a:bodyPr wrap="square" rtlCol="1">
            <a:spAutoFit/>
          </a:bodyPr>
          <a:lstStyle/>
          <a:p>
            <a:pPr algn="just" rtl="1"/>
            <a:r>
              <a:rPr lang="ar-SA" sz="2000" dirty="0">
                <a:latin typeface="Alexandria" pitchFamily="2" charset="-78"/>
                <a:cs typeface="Alexandria" pitchFamily="2" charset="-78"/>
              </a:rPr>
              <a:t>ولا بد من التعاون الدولي وتوفير الفكر العلمي والنظريات والبحوث العلمية، ومحاولة توسيع الظواهر العلمية وتوسيع رقعة الباحثين في الحقول العلمية لا سيما مجالات العلوم الإنسانية والاجتماعية. وهنالك مسألتين تعتبران مثالاً للتقدم العلمي والتكنولوجي الضروري للمستقبل العربي والذي يساعد على تطور البحث العلمي بصورة عامة وفي مجال العلوم الإنسانية بصورة خاصة هما: </a:t>
            </a:r>
            <a:endParaRPr lang="en-US" sz="2000" dirty="0">
              <a:latin typeface="Alexandria" pitchFamily="2" charset="-78"/>
              <a:cs typeface="Alexandria" pitchFamily="2" charset="-78"/>
            </a:endParaRPr>
          </a:p>
          <a:p>
            <a:pPr algn="just" rtl="1"/>
            <a:r>
              <a:rPr lang="ar-SA" sz="2000" b="1" dirty="0">
                <a:latin typeface="Alexandria" pitchFamily="2" charset="-78"/>
                <a:cs typeface="Alexandria" pitchFamily="2" charset="-78"/>
              </a:rPr>
              <a:t>ظاهرة العولمة: </a:t>
            </a:r>
            <a:r>
              <a:rPr lang="ar-SA" sz="2000" dirty="0">
                <a:latin typeface="Alexandria" pitchFamily="2" charset="-78"/>
                <a:cs typeface="Alexandria" pitchFamily="2" charset="-78"/>
              </a:rPr>
              <a:t>لا يمكن رفض تيار العولمة ولا يمكن الذوبان التام في أيدولوجيتها لكن يمكن الاستفادة من العولمة في جانب </a:t>
            </a:r>
            <a:r>
              <a:rPr lang="ar-SA" sz="2000" dirty="0" smtClean="0">
                <a:latin typeface="Alexandria" pitchFamily="2" charset="-78"/>
                <a:cs typeface="Alexandria" pitchFamily="2" charset="-78"/>
              </a:rPr>
              <a:t>التكن</a:t>
            </a:r>
            <a:r>
              <a:rPr lang="ar-JO" sz="2000" dirty="0" smtClean="0">
                <a:latin typeface="Alexandria" pitchFamily="2" charset="-78"/>
                <a:cs typeface="Alexandria" pitchFamily="2" charset="-78"/>
              </a:rPr>
              <a:t>و</a:t>
            </a:r>
            <a:r>
              <a:rPr lang="ar-SA" sz="2000" dirty="0" smtClean="0">
                <a:latin typeface="Alexandria" pitchFamily="2" charset="-78"/>
                <a:cs typeface="Alexandria" pitchFamily="2" charset="-78"/>
              </a:rPr>
              <a:t>لوجيا</a:t>
            </a:r>
            <a:r>
              <a:rPr lang="ar-SA" sz="2000" dirty="0">
                <a:latin typeface="Alexandria" pitchFamily="2" charset="-78"/>
                <a:cs typeface="Alexandria" pitchFamily="2" charset="-78"/>
              </a:rPr>
              <a:t>، وبالتالي الإسهام في العولمة بما يتوافق مع المصالح والأهداف الذاتية بما يتطلب إحداث تفكير ونمط جديد من المؤسسات تعي بطبيعة الأهداف وفقاً لمتطلبات الألفية الثالثة. </a:t>
            </a:r>
            <a:endParaRPr lang="en-US" sz="2000" dirty="0">
              <a:latin typeface="Alexandria" pitchFamily="2" charset="-78"/>
              <a:cs typeface="Alexandria" pitchFamily="2" charset="-78"/>
            </a:endParaRPr>
          </a:p>
          <a:p>
            <a:pPr algn="just" rtl="1"/>
            <a:r>
              <a:rPr lang="ar-SA" sz="2000" b="1" dirty="0">
                <a:latin typeface="Alexandria" pitchFamily="2" charset="-78"/>
                <a:cs typeface="Alexandria" pitchFamily="2" charset="-78"/>
              </a:rPr>
              <a:t>تكنولوجيا المعلومات</a:t>
            </a:r>
            <a:r>
              <a:rPr lang="ar-SA" sz="2000" dirty="0">
                <a:latin typeface="Alexandria" pitchFamily="2" charset="-78"/>
                <a:cs typeface="Alexandria" pitchFamily="2" charset="-78"/>
              </a:rPr>
              <a:t>: هنالك قصور في تكنولوجيا المعلومات في العالم العربي بصورة عامة، فهي امتداد للظاهرة نفسها في مجالات عديدة كنتيجة منطقية لمجموعة من الأسباب والتي على رأسها التبعية العلمية والتكنولوجية وضعف الميزانيات المخصصة للبحوث.</a:t>
            </a:r>
            <a:endParaRPr lang="en-US" sz="2000" dirty="0">
              <a:latin typeface="Alexandria" pitchFamily="2" charset="-78"/>
              <a:cs typeface="Alexandria" pitchFamily="2" charset="-78"/>
            </a:endParaRPr>
          </a:p>
          <a:p>
            <a:pPr algn="just" rtl="1"/>
            <a:r>
              <a:rPr lang="ar-SA" sz="2000" dirty="0" smtClean="0">
                <a:latin typeface="Alexandria" pitchFamily="2" charset="-78"/>
                <a:cs typeface="Alexandria" pitchFamily="2" charset="-78"/>
              </a:rPr>
              <a:t> </a:t>
            </a:r>
            <a:endParaRPr lang="ar-JO" sz="2000" dirty="0" smtClean="0">
              <a:latin typeface="Alexandria" pitchFamily="2" charset="-78"/>
              <a:cs typeface="Alexandria" pitchFamily="2" charset="-78"/>
            </a:endParaRPr>
          </a:p>
          <a:p>
            <a:pPr algn="just" rtl="1"/>
            <a:endParaRPr lang="en-US" sz="20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5926350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4704" y="1414509"/>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مربع نص 6"/>
          <p:cNvSpPr txBox="1"/>
          <p:nvPr/>
        </p:nvSpPr>
        <p:spPr>
          <a:xfrm>
            <a:off x="1619537" y="1782532"/>
            <a:ext cx="9243432" cy="3785652"/>
          </a:xfrm>
          <a:prstGeom prst="rect">
            <a:avLst/>
          </a:prstGeom>
          <a:noFill/>
        </p:spPr>
        <p:txBody>
          <a:bodyPr wrap="square" rtlCol="1">
            <a:spAutoFit/>
          </a:bodyPr>
          <a:lstStyle/>
          <a:p>
            <a:pPr algn="ctr" rtl="1"/>
            <a:r>
              <a:rPr lang="ar-JO" sz="2000" b="1" dirty="0" smtClean="0">
                <a:latin typeface="Alexandria" pitchFamily="2" charset="-78"/>
                <a:cs typeface="Alexandria" pitchFamily="2" charset="-78"/>
              </a:rPr>
              <a:t>الخاتمة</a:t>
            </a:r>
          </a:p>
          <a:p>
            <a:pPr algn="just" rtl="1"/>
            <a:r>
              <a:rPr lang="ar-JO" sz="2000" dirty="0" smtClean="0">
                <a:latin typeface="Alexandria" pitchFamily="2" charset="-78"/>
                <a:cs typeface="Alexandria" pitchFamily="2" charset="-78"/>
              </a:rPr>
              <a:t>في ظل عصر المعرفة والمستحدثات التكنولوجية وجب الاهتمام بالبحث العلمي فهو يهدف</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أياً كان ميدانه </a:t>
            </a:r>
            <a:r>
              <a:rPr lang="ar-JO" sz="2000" dirty="0" smtClean="0">
                <a:latin typeface="Alexandria" pitchFamily="2" charset="-78"/>
                <a:cs typeface="Alexandria" pitchFamily="2" charset="-78"/>
              </a:rPr>
              <a:t>هو</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تكوين المعرفة التي هي خلاصة التفكير العلمي، وإلى جانب تكوين المعرفة تبدو أهمية البحث العلمي في تنمية روح الاستنتاج العقلي وحضور البديهة وإذكاء روح البحث والابتكار، واكتشاف الظواهر الطبيعية ومحاولة فهمها بجانب تكوين الشخصية القادرة على التفكير المستقل كما تكمن أهمية البحث العلمي في أنه يساعد على إضافة المعلومات الجديدة ويساعد على إجراء التعديلات الجديدة للمعلومات السابلة بهدف استمرار </a:t>
            </a:r>
            <a:r>
              <a:rPr lang="ar-SA" sz="2000" dirty="0" smtClean="0">
                <a:latin typeface="Alexandria" pitchFamily="2" charset="-78"/>
                <a:cs typeface="Alexandria" pitchFamily="2" charset="-78"/>
              </a:rPr>
              <a:t>تطورها</a:t>
            </a:r>
            <a:r>
              <a:rPr lang="ar-JO" sz="2000" dirty="0" smtClean="0">
                <a:latin typeface="Alexandria" pitchFamily="2" charset="-78"/>
                <a:cs typeface="Alexandria" pitchFamily="2" charset="-78"/>
              </a:rPr>
              <a:t>.</a:t>
            </a:r>
          </a:p>
          <a:p>
            <a:pPr algn="just" rtl="1"/>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كما أنه يفيد في تصحيح المعلومات عن الكون الذي نعيش فيه وعن الظواهر التي نحياها، والبحث العلمي يفيد الإنسان في تلمي الحقائق التي يستفيد منها في حل المشاكل الاقتصادية والسياسية والاجتماعية </a:t>
            </a:r>
            <a:r>
              <a:rPr lang="ar-JO" sz="2000" dirty="0" smtClean="0">
                <a:latin typeface="Alexandria" pitchFamily="2" charset="-78"/>
                <a:cs typeface="Alexandria" pitchFamily="2" charset="-78"/>
              </a:rPr>
              <a:t>.</a:t>
            </a:r>
            <a:endParaRPr lang="ar-JO" sz="2000" b="1" dirty="0" smtClean="0">
              <a:latin typeface="Alexandria" pitchFamily="2" charset="-78"/>
              <a:cs typeface="Alexandria" pitchFamily="2" charset="-78"/>
            </a:endParaRPr>
          </a:p>
          <a:p>
            <a:pPr algn="just" rtl="1"/>
            <a:endParaRPr lang="ar-SA" sz="20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147250"/>
            <a:ext cx="2128660" cy="993938"/>
          </a:xfrm>
          <a:prstGeom prst="rect">
            <a:avLst/>
          </a:prstGeom>
        </p:spPr>
      </p:pic>
      <p:sp>
        <p:nvSpPr>
          <p:cNvPr id="9" name="TextBox 1"/>
          <p:cNvSpPr txBox="1"/>
          <p:nvPr/>
        </p:nvSpPr>
        <p:spPr>
          <a:xfrm>
            <a:off x="9264625" y="629160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45839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
        <p:nvSpPr>
          <p:cNvPr id="16" name="مربع نص 2"/>
          <p:cNvSpPr txBox="1"/>
          <p:nvPr/>
        </p:nvSpPr>
        <p:spPr>
          <a:xfrm>
            <a:off x="1400482" y="2700474"/>
            <a:ext cx="9092483" cy="1046440"/>
          </a:xfrm>
          <a:prstGeom prst="rect">
            <a:avLst/>
          </a:prstGeom>
          <a:solidFill>
            <a:schemeClr val="accent1">
              <a:lumMod val="40000"/>
              <a:lumOff val="60000"/>
            </a:schemeClr>
          </a:solidFill>
        </p:spPr>
        <p:txBody>
          <a:bodyPr wrap="square" rtlCol="1">
            <a:spAutoFit/>
          </a:bodyPr>
          <a:lstStyle/>
          <a:p>
            <a:pPr algn="ctr" rtl="1"/>
            <a:r>
              <a:rPr lang="ar-SA" sz="4400" dirty="0" smtClean="0">
                <a:solidFill>
                  <a:schemeClr val="bg1"/>
                </a:solidFill>
              </a:rPr>
              <a:t>شكرا </a:t>
            </a:r>
            <a:r>
              <a:rPr lang="ar-SA" sz="4400" dirty="0">
                <a:solidFill>
                  <a:schemeClr val="bg1"/>
                </a:solidFill>
              </a:rPr>
              <a:t>لاستماعكم ووفقكم الله لما يحبه </a:t>
            </a:r>
            <a:r>
              <a:rPr lang="ar-SA" sz="4400" dirty="0" err="1">
                <a:solidFill>
                  <a:schemeClr val="bg1"/>
                </a:solidFill>
              </a:rPr>
              <a:t>ويرضاه</a:t>
            </a:r>
            <a:r>
              <a:rPr lang="ar-SA" sz="4400" dirty="0">
                <a:solidFill>
                  <a:schemeClr val="bg1"/>
                </a:solidFill>
              </a:rPr>
              <a:t>  </a:t>
            </a:r>
            <a:endParaRPr lang="en-US" sz="4400" dirty="0">
              <a:solidFill>
                <a:schemeClr val="bg1"/>
              </a:solidFill>
            </a:endParaRPr>
          </a:p>
          <a:p>
            <a:pPr rtl="1"/>
            <a:r>
              <a:rPr lang="ar-SA" dirty="0"/>
              <a:t> </a:t>
            </a:r>
            <a:endParaRPr lang="en-US" dirty="0"/>
          </a:p>
        </p:txBody>
      </p:sp>
    </p:spTree>
    <p:extLst>
      <p:ext uri="{BB962C8B-B14F-4D97-AF65-F5344CB8AC3E}">
        <p14:creationId xmlns:p14="http://schemas.microsoft.com/office/powerpoint/2010/main" val="2582120250"/>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0AF35D1-59A7-4B07-910D-0996B731F963}" vid="{C4851501-65DF-4320-93CF-13B40A3969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2273750-B1BA-4B52-A947-DEE7B8F32296}"/>
</file>

<file path=customXml/itemProps2.xml><?xml version="1.0" encoding="utf-8"?>
<ds:datastoreItem xmlns:ds="http://schemas.openxmlformats.org/officeDocument/2006/customXml" ds:itemID="{DFDC51CD-DCD9-4337-BB1D-A47A120CF673}"/>
</file>

<file path=customXml/itemProps3.xml><?xml version="1.0" encoding="utf-8"?>
<ds:datastoreItem xmlns:ds="http://schemas.openxmlformats.org/officeDocument/2006/customXml" ds:itemID="{E9D1D916-E715-4C00-97C7-83FED5F30F83}"/>
</file>

<file path=docProps/app.xml><?xml version="1.0" encoding="utf-8"?>
<Properties xmlns="http://schemas.openxmlformats.org/officeDocument/2006/extended-properties" xmlns:vt="http://schemas.openxmlformats.org/officeDocument/2006/docPropsVTypes">
  <Template>Theme1</Template>
  <TotalTime>22002</TotalTime>
  <Words>4250</Words>
  <Application>Microsoft Office PowerPoint</Application>
  <PresentationFormat>شاشة عريضة</PresentationFormat>
  <Paragraphs>229</Paragraphs>
  <Slides>40</Slides>
  <Notes>7</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40</vt:i4>
      </vt:variant>
    </vt:vector>
  </HeadingPairs>
  <TitlesOfParts>
    <vt:vector size="50" baseType="lpstr">
      <vt:lpstr>Alexandria</vt:lpstr>
      <vt:lpstr>Arial</vt:lpstr>
      <vt:lpstr>Calibri</vt:lpstr>
      <vt:lpstr>Calibri Light</vt:lpstr>
      <vt:lpstr>Courier New</vt:lpstr>
      <vt:lpstr>Simplified Arabic</vt:lpstr>
      <vt:lpstr>Tajawal Medium</vt:lpstr>
      <vt:lpstr>Times New Roman</vt:lpstr>
      <vt:lpstr>Wingdings</vt:lpstr>
      <vt:lpstr>Theme1</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526</cp:revision>
  <dcterms:created xsi:type="dcterms:W3CDTF">2023-04-29T09:08:23Z</dcterms:created>
  <dcterms:modified xsi:type="dcterms:W3CDTF">2024-04-06T15:03:52Z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