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9" r:id="rId3"/>
    <p:sldId id="320" r:id="rId4"/>
    <p:sldId id="321" r:id="rId5"/>
    <p:sldId id="322" r:id="rId6"/>
    <p:sldId id="323" r:id="rId7"/>
    <p:sldId id="324" r:id="rId8"/>
    <p:sldId id="325" r:id="rId9"/>
    <p:sldId id="314" r:id="rId10"/>
    <p:sldId id="260" r:id="rId11"/>
    <p:sldId id="261" r:id="rId12"/>
    <p:sldId id="305" r:id="rId13"/>
    <p:sldId id="306" r:id="rId14"/>
    <p:sldId id="326" r:id="rId15"/>
    <p:sldId id="30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autoAdjust="0"/>
  </p:normalViewPr>
  <p:slideViewPr>
    <p:cSldViewPr snapToGrid="0">
      <p:cViewPr varScale="1">
        <p:scale>
          <a:sx n="68" d="100"/>
          <a:sy n="68" d="100"/>
        </p:scale>
        <p:origin x="738" y="7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9/20/2022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9/20/2022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9/20/2022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9/20/2022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9.jpeg"/></Relationships>
</file>

<file path=ppt/slides/_rels/slide10.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image" Target="../media/image2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22.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4.jpg"/></Relationships>
</file>

<file path=ppt/slides/_rels/slide12.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2.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2.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67009"/>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352696" y="664275"/>
            <a:ext cx="574330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Shereen</a:t>
            </a:r>
            <a:r>
              <a:rPr lang="en-US" sz="2800" dirty="0">
                <a:solidFill>
                  <a:srgbClr val="24A9E1"/>
                </a:solidFill>
                <a:latin typeface="Tajawal Medium" panose="00000600000000000000" pitchFamily="2" charset="-78"/>
                <a:cs typeface="Tajawal Medium" panose="00000600000000000000" pitchFamily="2" charset="-78"/>
              </a:rPr>
              <a:t> </a:t>
            </a:r>
            <a:r>
              <a:rPr lang="en-US" sz="2800" dirty="0" err="1">
                <a:solidFill>
                  <a:srgbClr val="24A9E1"/>
                </a:solidFill>
                <a:latin typeface="Tajawal Medium" panose="00000600000000000000" pitchFamily="2" charset="-78"/>
                <a:cs typeface="Tajawal Medium" panose="00000600000000000000" pitchFamily="2" charset="-78"/>
              </a:rPr>
              <a:t>Kedwany</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Orientation Lecture</a:t>
            </a:r>
          </a:p>
        </p:txBody>
      </p:sp>
      <p:sp>
        <p:nvSpPr>
          <p:cNvPr id="16" name="TextBox 15"/>
          <p:cNvSpPr txBox="1"/>
          <p:nvPr/>
        </p:nvSpPr>
        <p:spPr>
          <a:xfrm>
            <a:off x="6995710" y="3159395"/>
            <a:ext cx="464422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711</a:t>
            </a:r>
          </a:p>
          <a:p>
            <a:r>
              <a:rPr lang="en-US" sz="2800" dirty="0">
                <a:solidFill>
                  <a:schemeClr val="bg1"/>
                </a:solidFill>
                <a:latin typeface="Tajawal Medium" panose="00000600000000000000" pitchFamily="2" charset="-78"/>
                <a:cs typeface="Tajawal Medium" panose="00000600000000000000" pitchFamily="2" charset="-78"/>
              </a:rPr>
              <a:t>Introduction to Digital Media</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44814"/>
    </mc:Choice>
    <mc:Fallback xmlns="">
      <p:transition spd="slow" advTm="4481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432969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557" y="5892737"/>
            <a:ext cx="1082836" cy="971030"/>
          </a:xfrm>
          <a:prstGeom prst="rect">
            <a:avLst/>
          </a:prstGeom>
        </p:spPr>
      </p:pic>
      <p:pic>
        <p:nvPicPr>
          <p:cNvPr id="3" name="Picture 2"/>
          <p:cNvPicPr>
            <a:picLocks noChangeAspect="1"/>
          </p:cNvPicPr>
          <p:nvPr/>
        </p:nvPicPr>
        <p:blipFill>
          <a:blip r:embed="rId4"/>
          <a:stretch>
            <a:fillRect/>
          </a:stretch>
        </p:blipFill>
        <p:spPr>
          <a:xfrm>
            <a:off x="2424113" y="608609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04167" y="292956"/>
            <a:ext cx="20579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170923" y="-27434"/>
            <a:ext cx="3146296" cy="6912868"/>
          </a:xfrm>
          <a:prstGeom prst="rect">
            <a:avLst/>
          </a:prstGeom>
        </p:spPr>
      </p:pic>
      <p:pic>
        <p:nvPicPr>
          <p:cNvPr id="10" name="Picture 9"/>
          <p:cNvPicPr>
            <a:picLocks noChangeAspect="1"/>
          </p:cNvPicPr>
          <p:nvPr/>
        </p:nvPicPr>
        <p:blipFill>
          <a:blip r:embed="rId7"/>
          <a:stretch>
            <a:fillRect/>
          </a:stretch>
        </p:blipFill>
        <p:spPr>
          <a:xfrm>
            <a:off x="8723207" y="554566"/>
            <a:ext cx="3464710" cy="5748868"/>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668194" y="457593"/>
            <a:ext cx="1420582" cy="584775"/>
          </a:xfrm>
          <a:prstGeom prst="rect">
            <a:avLst/>
          </a:prstGeom>
        </p:spPr>
        <p:txBody>
          <a:bodyPr wrap="none">
            <a:spAutoFit/>
          </a:bodyPr>
          <a:lstStyle/>
          <a:p>
            <a:r>
              <a:rPr lang="en-US" sz="3200" dirty="0">
                <a:solidFill>
                  <a:schemeClr val="bg1"/>
                </a:solidFill>
              </a:rPr>
              <a:t>Outline</a:t>
            </a:r>
          </a:p>
        </p:txBody>
      </p:sp>
      <p:sp>
        <p:nvSpPr>
          <p:cNvPr id="11" name="Rectangle 10">
            <a:extLst>
              <a:ext uri="{FF2B5EF4-FFF2-40B4-BE49-F238E27FC236}">
                <a16:creationId xmlns:a16="http://schemas.microsoft.com/office/drawing/2014/main" id="{3026445F-B28D-450C-9BE6-127EA7591461}"/>
              </a:ext>
            </a:extLst>
          </p:cNvPr>
          <p:cNvSpPr/>
          <p:nvPr/>
        </p:nvSpPr>
        <p:spPr>
          <a:xfrm>
            <a:off x="874007" y="1633537"/>
            <a:ext cx="7214850" cy="4092211"/>
          </a:xfrm>
          <a:prstGeom prst="rect">
            <a:avLst/>
          </a:prstGeom>
        </p:spPr>
        <p:txBody>
          <a:bodyPr wrap="square">
            <a:spAutoFit/>
          </a:bodyPr>
          <a:lstStyle/>
          <a:p>
            <a:pPr lvl="0" algn="just">
              <a:lnSpc>
                <a:spcPct val="150000"/>
              </a:lnSpc>
            </a:pPr>
            <a:r>
              <a:rPr lang="en-US" sz="2200" dirty="0">
                <a:latin typeface="Tajawal Medium" panose="00000600000000000000" pitchFamily="2" charset="-78"/>
                <a:cs typeface="Tajawal Medium" panose="00000600000000000000" pitchFamily="2" charset="-78"/>
              </a:rPr>
              <a:t>I. Course Description.</a:t>
            </a:r>
          </a:p>
          <a:p>
            <a:pPr lvl="0" algn="just">
              <a:lnSpc>
                <a:spcPct val="150000"/>
              </a:lnSpc>
            </a:pPr>
            <a:r>
              <a:rPr lang="en-US" sz="2200" dirty="0">
                <a:latin typeface="Tajawal Medium" panose="00000600000000000000" pitchFamily="2" charset="-78"/>
                <a:cs typeface="Tajawal Medium" panose="00000600000000000000" pitchFamily="2" charset="-78"/>
              </a:rPr>
              <a:t>II. Course Objectives.</a:t>
            </a:r>
          </a:p>
          <a:p>
            <a:pPr lvl="0" algn="just">
              <a:lnSpc>
                <a:spcPct val="150000"/>
              </a:lnSpc>
            </a:pPr>
            <a:r>
              <a:rPr lang="en-US" sz="2200" dirty="0">
                <a:latin typeface="Tajawal Medium" panose="00000600000000000000" pitchFamily="2" charset="-78"/>
                <a:cs typeface="Tajawal Medium" panose="00000600000000000000" pitchFamily="2" charset="-78"/>
              </a:rPr>
              <a:t>III. Learning Outcomes.</a:t>
            </a:r>
          </a:p>
          <a:p>
            <a:pPr lvl="0" algn="just">
              <a:lnSpc>
                <a:spcPct val="150000"/>
              </a:lnSpc>
            </a:pPr>
            <a:r>
              <a:rPr lang="en-US" sz="2200" dirty="0">
                <a:latin typeface="Tajawal Medium" panose="00000600000000000000" pitchFamily="2" charset="-78"/>
                <a:cs typeface="Tajawal Medium" panose="00000600000000000000" pitchFamily="2" charset="-78"/>
              </a:rPr>
              <a:t>IV. Student Assessment.</a:t>
            </a:r>
          </a:p>
          <a:p>
            <a:pPr lvl="0" algn="just">
              <a:lnSpc>
                <a:spcPct val="150000"/>
              </a:lnSpc>
            </a:pPr>
            <a:r>
              <a:rPr lang="en-US" sz="2200" dirty="0">
                <a:latin typeface="Tajawal Medium" panose="00000600000000000000" pitchFamily="2" charset="-78"/>
                <a:cs typeface="Tajawal Medium" panose="00000600000000000000" pitchFamily="2" charset="-78"/>
              </a:rPr>
              <a:t>V. Topics.</a:t>
            </a:r>
          </a:p>
          <a:p>
            <a:pPr lvl="0" algn="just">
              <a:lnSpc>
                <a:spcPct val="150000"/>
              </a:lnSpc>
            </a:pPr>
            <a:r>
              <a:rPr lang="en-US" sz="2200" dirty="0">
                <a:latin typeface="Tajawal Medium" panose="00000600000000000000" pitchFamily="2" charset="-78"/>
                <a:cs typeface="Tajawal Medium" panose="00000600000000000000" pitchFamily="2" charset="-78"/>
              </a:rPr>
              <a:t>VI. The Emergence of  the Digital Environment.</a:t>
            </a:r>
          </a:p>
          <a:p>
            <a:pPr lvl="0" algn="just">
              <a:lnSpc>
                <a:spcPct val="150000"/>
              </a:lnSpc>
            </a:pPr>
            <a:r>
              <a:rPr lang="en-US" sz="2200" dirty="0">
                <a:latin typeface="Tajawal Medium" panose="00000600000000000000" pitchFamily="2" charset="-78"/>
                <a:cs typeface="Tajawal Medium" panose="00000600000000000000" pitchFamily="2" charset="-78"/>
              </a:rPr>
              <a:t>VII. The Global Digital Population .</a:t>
            </a:r>
          </a:p>
          <a:p>
            <a:pPr lvl="0" algn="just">
              <a:lnSpc>
                <a:spcPct val="150000"/>
              </a:lnSpc>
            </a:pPr>
            <a:r>
              <a:rPr lang="en-US" sz="2200" dirty="0">
                <a:latin typeface="Tajawal Medium" panose="00000600000000000000" pitchFamily="2" charset="-78"/>
                <a:cs typeface="Tajawal Medium" panose="00000600000000000000" pitchFamily="2" charset="-78"/>
              </a:rPr>
              <a:t>VIII.  Conclusion. </a:t>
            </a:r>
          </a:p>
        </p:txBody>
      </p:sp>
    </p:spTree>
    <p:extLst>
      <p:ext uri="{BB962C8B-B14F-4D97-AF65-F5344CB8AC3E}">
        <p14:creationId xmlns:p14="http://schemas.microsoft.com/office/powerpoint/2010/main" val="1058346659"/>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615849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557" y="5892737"/>
            <a:ext cx="1082836" cy="971030"/>
          </a:xfrm>
          <a:prstGeom prst="rect">
            <a:avLst/>
          </a:prstGeom>
        </p:spPr>
      </p:pic>
      <p:pic>
        <p:nvPicPr>
          <p:cNvPr id="3" name="Picture 2"/>
          <p:cNvPicPr>
            <a:picLocks noChangeAspect="1"/>
          </p:cNvPicPr>
          <p:nvPr/>
        </p:nvPicPr>
        <p:blipFill>
          <a:blip r:embed="rId4"/>
          <a:stretch>
            <a:fillRect/>
          </a:stretch>
        </p:blipFill>
        <p:spPr>
          <a:xfrm>
            <a:off x="2424113" y="608609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04167" y="292956"/>
            <a:ext cx="20579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0480431" y="-27434"/>
            <a:ext cx="1836788" cy="6912868"/>
          </a:xfrm>
          <a:prstGeom prst="rect">
            <a:avLst/>
          </a:prstGeom>
        </p:spPr>
      </p:pic>
      <p:pic>
        <p:nvPicPr>
          <p:cNvPr id="10" name="Picture 9"/>
          <p:cNvPicPr>
            <a:picLocks noChangeAspect="1"/>
          </p:cNvPicPr>
          <p:nvPr/>
        </p:nvPicPr>
        <p:blipFill>
          <a:blip r:embed="rId7"/>
          <a:stretch>
            <a:fillRect/>
          </a:stretch>
        </p:blipFill>
        <p:spPr>
          <a:xfrm>
            <a:off x="10123093" y="554566"/>
            <a:ext cx="2064824" cy="5748868"/>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539969" y="523788"/>
            <a:ext cx="3638368" cy="584775"/>
          </a:xfrm>
          <a:prstGeom prst="rect">
            <a:avLst/>
          </a:prstGeom>
        </p:spPr>
        <p:txBody>
          <a:bodyPr wrap="none">
            <a:spAutoFit/>
          </a:bodyPr>
          <a:lstStyle/>
          <a:p>
            <a:pPr lvl="0"/>
            <a:r>
              <a:rPr lang="en-US" sz="3200" dirty="0">
                <a:solidFill>
                  <a:prstClr val="white"/>
                </a:solidFill>
              </a:rPr>
              <a:t>I. Course Description</a:t>
            </a:r>
          </a:p>
        </p:txBody>
      </p:sp>
      <p:sp>
        <p:nvSpPr>
          <p:cNvPr id="11" name="Rectangle 10">
            <a:extLst>
              <a:ext uri="{FF2B5EF4-FFF2-40B4-BE49-F238E27FC236}">
                <a16:creationId xmlns:a16="http://schemas.microsoft.com/office/drawing/2014/main" id="{3026445F-B28D-450C-9BE6-127EA7591461}"/>
              </a:ext>
            </a:extLst>
          </p:cNvPr>
          <p:cNvSpPr/>
          <p:nvPr/>
        </p:nvSpPr>
        <p:spPr>
          <a:xfrm>
            <a:off x="778296" y="1547576"/>
            <a:ext cx="9006636" cy="4154984"/>
          </a:xfrm>
          <a:prstGeom prst="rect">
            <a:avLst/>
          </a:prstGeom>
        </p:spPr>
        <p:txBody>
          <a:bodyPr wrap="square">
            <a:spAutoFit/>
          </a:bodyPr>
          <a:lstStyle/>
          <a:p>
            <a:pPr lvl="0" algn="just"/>
            <a:r>
              <a:rPr lang="en-US" sz="2400" dirty="0">
                <a:solidFill>
                  <a:prstClr val="black"/>
                </a:solidFill>
                <a:latin typeface="Tajawal Medium" panose="00000600000000000000" pitchFamily="2" charset="-78"/>
                <a:cs typeface="Tajawal Medium" panose="00000600000000000000" pitchFamily="2" charset="-78"/>
              </a:rPr>
              <a:t>     In this course, students are introduced to the large and rich world of digital media. It provides a strong starting point for understanding digital media’s social and political significance to our culture and the culture of others—drawing on an emergent and increasingly rich set of empirical and theoretical studies on the role and development of digital media in contemporary societies. Touching on the core points behind the discipline, the course addresses a wide range of topics. These include media economics, online cooperation, open source, social media, software production, globalization, brands, marketing, the cultural industry, labor, and consumption.</a:t>
            </a:r>
          </a:p>
        </p:txBody>
      </p:sp>
      <p:pic>
        <p:nvPicPr>
          <p:cNvPr id="5" name="Picture 4">
            <a:extLst>
              <a:ext uri="{FF2B5EF4-FFF2-40B4-BE49-F238E27FC236}">
                <a16:creationId xmlns:a16="http://schemas.microsoft.com/office/drawing/2014/main" id="{6ACF35BB-BE8D-4929-9530-694F43966C2B}"/>
              </a:ext>
            </a:extLst>
          </p:cNvPr>
          <p:cNvPicPr>
            <a:picLocks noChangeAspect="1"/>
          </p:cNvPicPr>
          <p:nvPr/>
        </p:nvPicPr>
        <p:blipFill rotWithShape="1">
          <a:blip r:embed="rId8"/>
          <a:srcRect b="10578"/>
          <a:stretch/>
        </p:blipFill>
        <p:spPr>
          <a:xfrm>
            <a:off x="9963691" y="487485"/>
            <a:ext cx="2224226" cy="1916785"/>
          </a:xfrm>
          <a:prstGeom prst="rect">
            <a:avLst/>
          </a:prstGeom>
        </p:spPr>
      </p:pic>
    </p:spTree>
    <p:extLst>
      <p:ext uri="{BB962C8B-B14F-4D97-AF65-F5344CB8AC3E}">
        <p14:creationId xmlns:p14="http://schemas.microsoft.com/office/powerpoint/2010/main" val="1644070079"/>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615849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557" y="5892737"/>
            <a:ext cx="1082836" cy="971030"/>
          </a:xfrm>
          <a:prstGeom prst="rect">
            <a:avLst/>
          </a:prstGeom>
        </p:spPr>
      </p:pic>
      <p:pic>
        <p:nvPicPr>
          <p:cNvPr id="3" name="Picture 2"/>
          <p:cNvPicPr>
            <a:picLocks noChangeAspect="1"/>
          </p:cNvPicPr>
          <p:nvPr/>
        </p:nvPicPr>
        <p:blipFill>
          <a:blip r:embed="rId4"/>
          <a:stretch>
            <a:fillRect/>
          </a:stretch>
        </p:blipFill>
        <p:spPr>
          <a:xfrm>
            <a:off x="2424113" y="608609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04167" y="292956"/>
            <a:ext cx="20579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0480431" y="-27434"/>
            <a:ext cx="1836788" cy="6912868"/>
          </a:xfrm>
          <a:prstGeom prst="rect">
            <a:avLst/>
          </a:prstGeom>
        </p:spPr>
      </p:pic>
      <p:pic>
        <p:nvPicPr>
          <p:cNvPr id="10" name="Picture 9"/>
          <p:cNvPicPr>
            <a:picLocks noChangeAspect="1"/>
          </p:cNvPicPr>
          <p:nvPr/>
        </p:nvPicPr>
        <p:blipFill>
          <a:blip r:embed="rId7"/>
          <a:stretch>
            <a:fillRect/>
          </a:stretch>
        </p:blipFill>
        <p:spPr>
          <a:xfrm>
            <a:off x="10123093" y="554566"/>
            <a:ext cx="2064824" cy="5748868"/>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539969" y="523788"/>
            <a:ext cx="3248005" cy="461665"/>
          </a:xfrm>
          <a:prstGeom prst="rect">
            <a:avLst/>
          </a:prstGeom>
        </p:spPr>
        <p:txBody>
          <a:bodyPr wrap="none">
            <a:spAutoFit/>
          </a:bodyPr>
          <a:lstStyle/>
          <a:p>
            <a:pPr lvl="0"/>
            <a:r>
              <a:rPr lang="en-US" sz="2400" dirty="0">
                <a:solidFill>
                  <a:prstClr val="white"/>
                </a:solidFill>
                <a:latin typeface="Tajawal Medium" panose="00000600000000000000" pitchFamily="2" charset="-78"/>
                <a:cs typeface="Tajawal Medium" panose="00000600000000000000" pitchFamily="2" charset="-78"/>
              </a:rPr>
              <a:t>II. Learning Objectives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Rectangle 10">
            <a:extLst>
              <a:ext uri="{FF2B5EF4-FFF2-40B4-BE49-F238E27FC236}">
                <a16:creationId xmlns:a16="http://schemas.microsoft.com/office/drawing/2014/main" id="{3026445F-B28D-450C-9BE6-127EA7591461}"/>
              </a:ext>
            </a:extLst>
          </p:cNvPr>
          <p:cNvSpPr/>
          <p:nvPr/>
        </p:nvSpPr>
        <p:spPr>
          <a:xfrm>
            <a:off x="631557" y="1711076"/>
            <a:ext cx="9006636" cy="3901837"/>
          </a:xfrm>
          <a:prstGeom prst="rect">
            <a:avLst/>
          </a:prstGeom>
        </p:spPr>
        <p:txBody>
          <a:bodyPr wrap="square">
            <a:spAutoFit/>
          </a:bodyPr>
          <a:lstStyle/>
          <a:p>
            <a:pPr lvl="0" algn="just">
              <a:lnSpc>
                <a:spcPct val="150000"/>
              </a:lnSpc>
            </a:pPr>
            <a:r>
              <a:rPr lang="en-US" sz="2400" dirty="0">
                <a:solidFill>
                  <a:prstClr val="black"/>
                </a:solidFill>
                <a:latin typeface="Tajawal Medium" panose="00000600000000000000" pitchFamily="2" charset="-78"/>
                <a:cs typeface="Tajawal Medium" panose="00000600000000000000" pitchFamily="2" charset="-78"/>
              </a:rPr>
              <a:t>    This course aims to provide the students with a critical understanding of the new media environment and a comprehensive knowledge of the theories and practices of digital media. In addition, the students will be equipped with the specialized skills needed to produce multimedia content in the rapidly growing field of digital media in the Arab world and globally.</a:t>
            </a:r>
          </a:p>
        </p:txBody>
      </p:sp>
      <p:pic>
        <p:nvPicPr>
          <p:cNvPr id="5" name="Picture 4">
            <a:extLst>
              <a:ext uri="{FF2B5EF4-FFF2-40B4-BE49-F238E27FC236}">
                <a16:creationId xmlns:a16="http://schemas.microsoft.com/office/drawing/2014/main" id="{355489AA-5043-46DA-B0CB-4BD15F7BAB3F}"/>
              </a:ext>
            </a:extLst>
          </p:cNvPr>
          <p:cNvPicPr>
            <a:picLocks noChangeAspect="1"/>
          </p:cNvPicPr>
          <p:nvPr/>
        </p:nvPicPr>
        <p:blipFill>
          <a:blip r:embed="rId8"/>
          <a:stretch>
            <a:fillRect/>
          </a:stretch>
        </p:blipFill>
        <p:spPr>
          <a:xfrm>
            <a:off x="9995531" y="292956"/>
            <a:ext cx="2200275" cy="1943100"/>
          </a:xfrm>
          <a:prstGeom prst="rect">
            <a:avLst/>
          </a:prstGeom>
        </p:spPr>
      </p:pic>
    </p:spTree>
    <p:extLst>
      <p:ext uri="{BB962C8B-B14F-4D97-AF65-F5344CB8AC3E}">
        <p14:creationId xmlns:p14="http://schemas.microsoft.com/office/powerpoint/2010/main" val="1573935354"/>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615849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557" y="6055061"/>
            <a:ext cx="901821" cy="808705"/>
          </a:xfrm>
          <a:prstGeom prst="rect">
            <a:avLst/>
          </a:prstGeom>
        </p:spPr>
      </p:pic>
      <p:pic>
        <p:nvPicPr>
          <p:cNvPr id="3" name="Picture 2"/>
          <p:cNvPicPr>
            <a:picLocks noChangeAspect="1"/>
          </p:cNvPicPr>
          <p:nvPr/>
        </p:nvPicPr>
        <p:blipFill>
          <a:blip r:embed="rId4"/>
          <a:stretch>
            <a:fillRect/>
          </a:stretch>
        </p:blipFill>
        <p:spPr>
          <a:xfrm>
            <a:off x="2414990" y="63793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04167" y="292956"/>
            <a:ext cx="20579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0480431" y="-27434"/>
            <a:ext cx="1836788" cy="6912868"/>
          </a:xfrm>
          <a:prstGeom prst="rect">
            <a:avLst/>
          </a:prstGeom>
        </p:spPr>
      </p:pic>
      <p:pic>
        <p:nvPicPr>
          <p:cNvPr id="10" name="Picture 9"/>
          <p:cNvPicPr>
            <a:picLocks noChangeAspect="1"/>
          </p:cNvPicPr>
          <p:nvPr/>
        </p:nvPicPr>
        <p:blipFill>
          <a:blip r:embed="rId7"/>
          <a:stretch>
            <a:fillRect/>
          </a:stretch>
        </p:blipFill>
        <p:spPr>
          <a:xfrm>
            <a:off x="10286755" y="554566"/>
            <a:ext cx="1901162" cy="5748868"/>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539969" y="523788"/>
            <a:ext cx="3297698" cy="461665"/>
          </a:xfrm>
          <a:prstGeom prst="rect">
            <a:avLst/>
          </a:prstGeom>
        </p:spPr>
        <p:txBody>
          <a:bodyPr wrap="none">
            <a:spAutoFit/>
          </a:bodyPr>
          <a:lstStyle/>
          <a:p>
            <a:pPr lvl="0"/>
            <a:r>
              <a:rPr lang="en-US" sz="2400" dirty="0">
                <a:solidFill>
                  <a:prstClr val="white"/>
                </a:solidFill>
                <a:latin typeface="Tajawal Medium" panose="00000600000000000000" pitchFamily="2" charset="-78"/>
                <a:cs typeface="Tajawal Medium" panose="00000600000000000000" pitchFamily="2" charset="-78"/>
              </a:rPr>
              <a:t>III. Learning Outcomes</a:t>
            </a:r>
          </a:p>
        </p:txBody>
      </p:sp>
      <p:sp>
        <p:nvSpPr>
          <p:cNvPr id="11" name="Rectangle 10">
            <a:extLst>
              <a:ext uri="{FF2B5EF4-FFF2-40B4-BE49-F238E27FC236}">
                <a16:creationId xmlns:a16="http://schemas.microsoft.com/office/drawing/2014/main" id="{3026445F-B28D-450C-9BE6-127EA7591461}"/>
              </a:ext>
            </a:extLst>
          </p:cNvPr>
          <p:cNvSpPr/>
          <p:nvPr/>
        </p:nvSpPr>
        <p:spPr>
          <a:xfrm>
            <a:off x="369067" y="1533826"/>
            <a:ext cx="9839752" cy="4651979"/>
          </a:xfrm>
          <a:prstGeom prst="rect">
            <a:avLst/>
          </a:prstGeom>
        </p:spPr>
        <p:txBody>
          <a:bodyPr wrap="square">
            <a:spAutoFit/>
          </a:bodyPr>
          <a:lstStyle/>
          <a:p>
            <a:pPr lvl="0" algn="just">
              <a:lnSpc>
                <a:spcPct val="150000"/>
              </a:lnSpc>
            </a:pPr>
            <a:r>
              <a:rPr lang="en-US" sz="2000" u="sng" dirty="0">
                <a:solidFill>
                  <a:prstClr val="black"/>
                </a:solidFill>
                <a:latin typeface="Tajawal Medium" panose="00000600000000000000" pitchFamily="2" charset="-78"/>
                <a:cs typeface="Tajawal Medium" panose="00000600000000000000" pitchFamily="2" charset="-78"/>
              </a:rPr>
              <a:t>At the conclusion of this course, students should be able to demonstrate the following:</a:t>
            </a:r>
          </a:p>
          <a:p>
            <a:pPr lvl="0" algn="just">
              <a:lnSpc>
                <a:spcPct val="150000"/>
              </a:lnSpc>
            </a:pPr>
            <a:r>
              <a:rPr lang="en-US" sz="2000" dirty="0">
                <a:solidFill>
                  <a:prstClr val="black"/>
                </a:solidFill>
                <a:latin typeface="Tajawal Medium" panose="00000600000000000000" pitchFamily="2" charset="-78"/>
                <a:cs typeface="Tajawal Medium" panose="00000600000000000000" pitchFamily="2" charset="-78"/>
              </a:rPr>
              <a:t>•Explain the key concepts of digital media, and its development and characteristics. </a:t>
            </a:r>
          </a:p>
          <a:p>
            <a:pPr lvl="0" algn="just">
              <a:lnSpc>
                <a:spcPct val="150000"/>
              </a:lnSpc>
            </a:pPr>
            <a:r>
              <a:rPr lang="en-US" sz="2000" dirty="0">
                <a:solidFill>
                  <a:prstClr val="black"/>
                </a:solidFill>
                <a:latin typeface="Tajawal Medium" panose="00000600000000000000" pitchFamily="2" charset="-78"/>
                <a:cs typeface="Tajawal Medium" panose="00000600000000000000" pitchFamily="2" charset="-78"/>
              </a:rPr>
              <a:t>•Identify the difference between new and old media.</a:t>
            </a:r>
          </a:p>
          <a:p>
            <a:pPr lvl="0" algn="just">
              <a:lnSpc>
                <a:spcPct val="150000"/>
              </a:lnSpc>
            </a:pPr>
            <a:r>
              <a:rPr lang="en-US" sz="2000" dirty="0">
                <a:solidFill>
                  <a:prstClr val="black"/>
                </a:solidFill>
                <a:latin typeface="Tajawal Medium" panose="00000600000000000000" pitchFamily="2" charset="-78"/>
                <a:cs typeface="Tajawal Medium" panose="00000600000000000000" pitchFamily="2" charset="-78"/>
              </a:rPr>
              <a:t>•List the features of digital media.</a:t>
            </a:r>
          </a:p>
          <a:p>
            <a:pPr lvl="0" algn="just">
              <a:lnSpc>
                <a:spcPct val="150000"/>
              </a:lnSpc>
            </a:pPr>
            <a:r>
              <a:rPr lang="en-US" sz="2000" dirty="0">
                <a:solidFill>
                  <a:prstClr val="black"/>
                </a:solidFill>
                <a:latin typeface="Tajawal Medium" panose="00000600000000000000" pitchFamily="2" charset="-78"/>
                <a:cs typeface="Tajawal Medium" panose="00000600000000000000" pitchFamily="2" charset="-78"/>
              </a:rPr>
              <a:t>•Understand how the digital media work.</a:t>
            </a:r>
          </a:p>
          <a:p>
            <a:pPr lvl="0" algn="just">
              <a:lnSpc>
                <a:spcPct val="150000"/>
              </a:lnSpc>
            </a:pPr>
            <a:r>
              <a:rPr lang="en-US" sz="2000" dirty="0">
                <a:solidFill>
                  <a:prstClr val="black"/>
                </a:solidFill>
                <a:latin typeface="Tajawal Medium" panose="00000600000000000000" pitchFamily="2" charset="-78"/>
                <a:cs typeface="Tajawal Medium" panose="00000600000000000000" pitchFamily="2" charset="-78"/>
              </a:rPr>
              <a:t>•Describe the opportunities, risks and barriers for digital media environment.</a:t>
            </a:r>
          </a:p>
          <a:p>
            <a:pPr lvl="0" algn="just">
              <a:lnSpc>
                <a:spcPct val="150000"/>
              </a:lnSpc>
            </a:pPr>
            <a:r>
              <a:rPr lang="en-US" sz="2000" dirty="0">
                <a:solidFill>
                  <a:prstClr val="black"/>
                </a:solidFill>
                <a:latin typeface="Tajawal Medium" panose="00000600000000000000" pitchFamily="2" charset="-78"/>
                <a:cs typeface="Tajawal Medium" panose="00000600000000000000" pitchFamily="2" charset="-78"/>
              </a:rPr>
              <a:t>•Recognize the effects of the digital media in contemporary societies. </a:t>
            </a:r>
          </a:p>
          <a:p>
            <a:pPr lvl="0" algn="just">
              <a:lnSpc>
                <a:spcPct val="150000"/>
              </a:lnSpc>
            </a:pPr>
            <a:r>
              <a:rPr lang="en-US" sz="2000" dirty="0">
                <a:solidFill>
                  <a:prstClr val="black"/>
                </a:solidFill>
                <a:latin typeface="Tajawal Medium" panose="00000600000000000000" pitchFamily="2" charset="-78"/>
                <a:cs typeface="Tajawal Medium" panose="00000600000000000000" pitchFamily="2" charset="-78"/>
              </a:rPr>
              <a:t>•Understand the professional standards of the digital media content.</a:t>
            </a:r>
          </a:p>
          <a:p>
            <a:pPr lvl="0" algn="just">
              <a:lnSpc>
                <a:spcPct val="150000"/>
              </a:lnSpc>
            </a:pPr>
            <a:r>
              <a:rPr lang="en-US" sz="2000" dirty="0">
                <a:solidFill>
                  <a:prstClr val="black"/>
                </a:solidFill>
                <a:latin typeface="Tajawal Medium" panose="00000600000000000000" pitchFamily="2" charset="-78"/>
                <a:cs typeface="Tajawal Medium" panose="00000600000000000000" pitchFamily="2" charset="-78"/>
              </a:rPr>
              <a:t>•Analyze and evaluate the digital media content.</a:t>
            </a:r>
          </a:p>
          <a:p>
            <a:pPr lvl="0" algn="just">
              <a:lnSpc>
                <a:spcPct val="150000"/>
              </a:lnSpc>
            </a:pPr>
            <a:r>
              <a:rPr lang="en-US" sz="2000" dirty="0">
                <a:solidFill>
                  <a:prstClr val="black"/>
                </a:solidFill>
                <a:latin typeface="Tajawal Medium" panose="00000600000000000000" pitchFamily="2" charset="-78"/>
                <a:cs typeface="Tajawal Medium" panose="00000600000000000000" pitchFamily="2" charset="-78"/>
              </a:rPr>
              <a:t>•Become a skilled digital media specialist.</a:t>
            </a:r>
          </a:p>
        </p:txBody>
      </p:sp>
      <p:pic>
        <p:nvPicPr>
          <p:cNvPr id="20" name="Picture 19">
            <a:extLst>
              <a:ext uri="{FF2B5EF4-FFF2-40B4-BE49-F238E27FC236}">
                <a16:creationId xmlns:a16="http://schemas.microsoft.com/office/drawing/2014/main" id="{1ADA61B1-F9CF-4B5D-8831-0A38F13873D3}"/>
              </a:ext>
            </a:extLst>
          </p:cNvPr>
          <p:cNvPicPr>
            <a:picLocks noChangeAspect="1"/>
          </p:cNvPicPr>
          <p:nvPr/>
        </p:nvPicPr>
        <p:blipFill rotWithShape="1">
          <a:blip r:embed="rId8"/>
          <a:srcRect b="10053"/>
          <a:stretch/>
        </p:blipFill>
        <p:spPr>
          <a:xfrm>
            <a:off x="10115550" y="225723"/>
            <a:ext cx="2076450" cy="1979099"/>
          </a:xfrm>
          <a:prstGeom prst="rect">
            <a:avLst/>
          </a:prstGeom>
        </p:spPr>
      </p:pic>
    </p:spTree>
    <p:extLst>
      <p:ext uri="{BB962C8B-B14F-4D97-AF65-F5344CB8AC3E}">
        <p14:creationId xmlns:p14="http://schemas.microsoft.com/office/powerpoint/2010/main" val="3012722718"/>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6552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557" y="5892737"/>
            <a:ext cx="1082836" cy="971030"/>
          </a:xfrm>
          <a:prstGeom prst="rect">
            <a:avLst/>
          </a:prstGeom>
        </p:spPr>
      </p:pic>
      <p:pic>
        <p:nvPicPr>
          <p:cNvPr id="3" name="Picture 2"/>
          <p:cNvPicPr>
            <a:picLocks noChangeAspect="1"/>
          </p:cNvPicPr>
          <p:nvPr/>
        </p:nvPicPr>
        <p:blipFill>
          <a:blip r:embed="rId4"/>
          <a:stretch>
            <a:fillRect/>
          </a:stretch>
        </p:blipFill>
        <p:spPr>
          <a:xfrm>
            <a:off x="2424113" y="608609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04167" y="292956"/>
            <a:ext cx="20579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170923" y="-27434"/>
            <a:ext cx="3146296" cy="6912868"/>
          </a:xfrm>
          <a:prstGeom prst="rect">
            <a:avLst/>
          </a:prstGeom>
        </p:spPr>
      </p:pic>
      <p:pic>
        <p:nvPicPr>
          <p:cNvPr id="10" name="Picture 9"/>
          <p:cNvPicPr>
            <a:picLocks noChangeAspect="1"/>
          </p:cNvPicPr>
          <p:nvPr/>
        </p:nvPicPr>
        <p:blipFill>
          <a:blip r:embed="rId7"/>
          <a:stretch>
            <a:fillRect/>
          </a:stretch>
        </p:blipFill>
        <p:spPr>
          <a:xfrm>
            <a:off x="8723207" y="554566"/>
            <a:ext cx="3464710" cy="5748868"/>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668194" y="457593"/>
            <a:ext cx="3707105" cy="523220"/>
          </a:xfrm>
          <a:prstGeom prst="rect">
            <a:avLst/>
          </a:prstGeom>
        </p:spPr>
        <p:txBody>
          <a:bodyPr wrap="none">
            <a:spAutoFit/>
          </a:bodyPr>
          <a:lstStyle/>
          <a:p>
            <a:pPr lvl="0"/>
            <a:r>
              <a:rPr lang="en-US" sz="2800" dirty="0">
                <a:solidFill>
                  <a:prstClr val="white"/>
                </a:solidFill>
              </a:rPr>
              <a:t>IV. Students Assessment</a:t>
            </a:r>
          </a:p>
        </p:txBody>
      </p:sp>
      <p:sp>
        <p:nvSpPr>
          <p:cNvPr id="11" name="Rectangle 10">
            <a:extLst>
              <a:ext uri="{FF2B5EF4-FFF2-40B4-BE49-F238E27FC236}">
                <a16:creationId xmlns:a16="http://schemas.microsoft.com/office/drawing/2014/main" id="{3026445F-B28D-450C-9BE6-127EA7591461}"/>
              </a:ext>
            </a:extLst>
          </p:cNvPr>
          <p:cNvSpPr/>
          <p:nvPr/>
        </p:nvSpPr>
        <p:spPr>
          <a:xfrm>
            <a:off x="874007" y="1633537"/>
            <a:ext cx="7214850" cy="658835"/>
          </a:xfrm>
          <a:prstGeom prst="rect">
            <a:avLst/>
          </a:prstGeom>
        </p:spPr>
        <p:txBody>
          <a:bodyPr wrap="square">
            <a:spAutoFit/>
          </a:bodyPr>
          <a:lstStyle/>
          <a:p>
            <a:pPr marL="342900" lvl="0" indent="-342900" algn="just">
              <a:lnSpc>
                <a:spcPct val="150000"/>
              </a:lnSpc>
              <a:buFont typeface="Arial" panose="020B0604020202020204" pitchFamily="34" charset="0"/>
              <a:buChar char="•"/>
            </a:pPr>
            <a:r>
              <a:rPr lang="en-US" sz="2800" dirty="0">
                <a:solidFill>
                  <a:prstClr val="black"/>
                </a:solidFill>
                <a:latin typeface="Tajawal Medium" panose="00000600000000000000" pitchFamily="2" charset="-78"/>
                <a:cs typeface="Tajawal Medium" panose="00000600000000000000" pitchFamily="2" charset="-78"/>
              </a:rPr>
              <a:t>Weekly Tests.</a:t>
            </a:r>
          </a:p>
        </p:txBody>
      </p:sp>
      <p:pic>
        <p:nvPicPr>
          <p:cNvPr id="5" name="Picture 4">
            <a:extLst>
              <a:ext uri="{FF2B5EF4-FFF2-40B4-BE49-F238E27FC236}">
                <a16:creationId xmlns:a16="http://schemas.microsoft.com/office/drawing/2014/main" id="{44E5669D-2B79-4E82-BC48-8DDD1ADF3334}"/>
              </a:ext>
            </a:extLst>
          </p:cNvPr>
          <p:cNvPicPr>
            <a:picLocks noChangeAspect="1"/>
          </p:cNvPicPr>
          <p:nvPr/>
        </p:nvPicPr>
        <p:blipFill>
          <a:blip r:embed="rId8"/>
          <a:stretch>
            <a:fillRect/>
          </a:stretch>
        </p:blipFill>
        <p:spPr>
          <a:xfrm>
            <a:off x="2108012" y="2730983"/>
            <a:ext cx="4661462" cy="3161754"/>
          </a:xfrm>
          <a:prstGeom prst="rect">
            <a:avLst/>
          </a:prstGeom>
        </p:spPr>
      </p:pic>
    </p:spTree>
    <p:extLst>
      <p:ext uri="{BB962C8B-B14F-4D97-AF65-F5344CB8AC3E}">
        <p14:creationId xmlns:p14="http://schemas.microsoft.com/office/powerpoint/2010/main" val="405491273"/>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662272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557" y="5892737"/>
            <a:ext cx="1082836" cy="971030"/>
          </a:xfrm>
          <a:prstGeom prst="rect">
            <a:avLst/>
          </a:prstGeom>
        </p:spPr>
      </p:pic>
      <p:pic>
        <p:nvPicPr>
          <p:cNvPr id="3" name="Picture 2"/>
          <p:cNvPicPr>
            <a:picLocks noChangeAspect="1"/>
          </p:cNvPicPr>
          <p:nvPr/>
        </p:nvPicPr>
        <p:blipFill>
          <a:blip r:embed="rId4"/>
          <a:stretch>
            <a:fillRect/>
          </a:stretch>
        </p:blipFill>
        <p:spPr>
          <a:xfrm>
            <a:off x="2424113" y="608609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04167" y="292956"/>
            <a:ext cx="20579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170923" y="-27434"/>
            <a:ext cx="3146296" cy="6912868"/>
          </a:xfrm>
          <a:prstGeom prst="rect">
            <a:avLst/>
          </a:prstGeom>
        </p:spPr>
      </p:pic>
      <p:pic>
        <p:nvPicPr>
          <p:cNvPr id="10" name="Picture 9"/>
          <p:cNvPicPr>
            <a:picLocks noChangeAspect="1"/>
          </p:cNvPicPr>
          <p:nvPr/>
        </p:nvPicPr>
        <p:blipFill>
          <a:blip r:embed="rId7"/>
          <a:stretch>
            <a:fillRect/>
          </a:stretch>
        </p:blipFill>
        <p:spPr>
          <a:xfrm>
            <a:off x="8723207" y="554566"/>
            <a:ext cx="3464710" cy="5748868"/>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668194" y="457593"/>
            <a:ext cx="4111703" cy="523220"/>
          </a:xfrm>
          <a:prstGeom prst="rect">
            <a:avLst/>
          </a:prstGeom>
        </p:spPr>
        <p:txBody>
          <a:bodyPr wrap="none">
            <a:spAutoFit/>
          </a:bodyPr>
          <a:lstStyle/>
          <a:p>
            <a:pPr lvl="0"/>
            <a:r>
              <a:rPr lang="en-US" sz="2800" dirty="0">
                <a:solidFill>
                  <a:prstClr val="white"/>
                </a:solidFill>
              </a:rPr>
              <a:t> Weekly Discussion Session</a:t>
            </a:r>
          </a:p>
        </p:txBody>
      </p:sp>
      <p:pic>
        <p:nvPicPr>
          <p:cNvPr id="6" name="Picture 5">
            <a:extLst>
              <a:ext uri="{FF2B5EF4-FFF2-40B4-BE49-F238E27FC236}">
                <a16:creationId xmlns:a16="http://schemas.microsoft.com/office/drawing/2014/main" id="{01B14A01-FBDA-4087-AC32-6FAEFA64A785}"/>
              </a:ext>
            </a:extLst>
          </p:cNvPr>
          <p:cNvPicPr>
            <a:picLocks noChangeAspect="1"/>
          </p:cNvPicPr>
          <p:nvPr/>
        </p:nvPicPr>
        <p:blipFill>
          <a:blip r:embed="rId8"/>
          <a:stretch>
            <a:fillRect/>
          </a:stretch>
        </p:blipFill>
        <p:spPr>
          <a:xfrm>
            <a:off x="2083801" y="2022578"/>
            <a:ext cx="5462489" cy="3481118"/>
          </a:xfrm>
          <a:prstGeom prst="rect">
            <a:avLst/>
          </a:prstGeom>
        </p:spPr>
      </p:pic>
    </p:spTree>
    <p:extLst>
      <p:ext uri="{BB962C8B-B14F-4D97-AF65-F5344CB8AC3E}">
        <p14:creationId xmlns:p14="http://schemas.microsoft.com/office/powerpoint/2010/main" val="150712863"/>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432969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557" y="5892737"/>
            <a:ext cx="1082836" cy="971030"/>
          </a:xfrm>
          <a:prstGeom prst="rect">
            <a:avLst/>
          </a:prstGeom>
        </p:spPr>
      </p:pic>
      <p:pic>
        <p:nvPicPr>
          <p:cNvPr id="3" name="Picture 2"/>
          <p:cNvPicPr>
            <a:picLocks noChangeAspect="1"/>
          </p:cNvPicPr>
          <p:nvPr/>
        </p:nvPicPr>
        <p:blipFill>
          <a:blip r:embed="rId4"/>
          <a:stretch>
            <a:fillRect/>
          </a:stretch>
        </p:blipFill>
        <p:spPr>
          <a:xfrm>
            <a:off x="2424113" y="608609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04167" y="292956"/>
            <a:ext cx="20579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170923" y="-27434"/>
            <a:ext cx="3146296" cy="6912868"/>
          </a:xfrm>
          <a:prstGeom prst="rect">
            <a:avLst/>
          </a:prstGeom>
        </p:spPr>
      </p:pic>
      <p:pic>
        <p:nvPicPr>
          <p:cNvPr id="10" name="Picture 9"/>
          <p:cNvPicPr>
            <a:picLocks noChangeAspect="1"/>
          </p:cNvPicPr>
          <p:nvPr/>
        </p:nvPicPr>
        <p:blipFill>
          <a:blip r:embed="rId7"/>
          <a:stretch>
            <a:fillRect/>
          </a:stretch>
        </p:blipFill>
        <p:spPr>
          <a:xfrm>
            <a:off x="8723207" y="554566"/>
            <a:ext cx="3464710" cy="5748868"/>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668194" y="457593"/>
            <a:ext cx="1597873" cy="584775"/>
          </a:xfrm>
          <a:prstGeom prst="rect">
            <a:avLst/>
          </a:prstGeom>
        </p:spPr>
        <p:txBody>
          <a:bodyPr wrap="none">
            <a:spAutoFit/>
          </a:bodyPr>
          <a:lstStyle/>
          <a:p>
            <a:pPr lvl="0"/>
            <a:r>
              <a:rPr lang="en-US" sz="3200" dirty="0">
                <a:solidFill>
                  <a:prstClr val="white"/>
                </a:solidFill>
              </a:rPr>
              <a:t>V. Topics</a:t>
            </a:r>
          </a:p>
        </p:txBody>
      </p:sp>
      <p:sp>
        <p:nvSpPr>
          <p:cNvPr id="11" name="Rectangle 10">
            <a:extLst>
              <a:ext uri="{FF2B5EF4-FFF2-40B4-BE49-F238E27FC236}">
                <a16:creationId xmlns:a16="http://schemas.microsoft.com/office/drawing/2014/main" id="{3026445F-B28D-450C-9BE6-127EA7591461}"/>
              </a:ext>
            </a:extLst>
          </p:cNvPr>
          <p:cNvSpPr/>
          <p:nvPr/>
        </p:nvSpPr>
        <p:spPr>
          <a:xfrm>
            <a:off x="679597" y="1800498"/>
            <a:ext cx="5419959" cy="3347840"/>
          </a:xfrm>
          <a:prstGeom prst="rect">
            <a:avLst/>
          </a:prstGeom>
        </p:spPr>
        <p:txBody>
          <a:bodyPr wrap="square">
            <a:spAutoFit/>
          </a:bodyPr>
          <a:lstStyle/>
          <a:p>
            <a:pPr marL="342900" lvl="0" indent="-342900" algn="just">
              <a:lnSpc>
                <a:spcPct val="150000"/>
              </a:lnSpc>
              <a:buFont typeface="Arial" panose="020B0604020202020204" pitchFamily="34" charset="0"/>
              <a:buChar char="•"/>
            </a:pPr>
            <a:r>
              <a:rPr lang="en-US" sz="2400" dirty="0">
                <a:solidFill>
                  <a:prstClr val="black"/>
                </a:solidFill>
                <a:latin typeface="Tajawal Medium" panose="00000600000000000000" pitchFamily="2" charset="-78"/>
                <a:cs typeface="Tajawal Medium" panose="00000600000000000000" pitchFamily="2" charset="-78"/>
              </a:rPr>
              <a:t>The Digital Environment.</a:t>
            </a:r>
          </a:p>
          <a:p>
            <a:pPr marL="342900" lvl="0" indent="-342900" algn="just">
              <a:lnSpc>
                <a:spcPct val="150000"/>
              </a:lnSpc>
              <a:buFont typeface="Arial" panose="020B0604020202020204" pitchFamily="34" charset="0"/>
              <a:buChar char="•"/>
            </a:pPr>
            <a:r>
              <a:rPr lang="en-US" sz="2400" dirty="0">
                <a:solidFill>
                  <a:prstClr val="black"/>
                </a:solidFill>
                <a:latin typeface="Tajawal Medium" panose="00000600000000000000" pitchFamily="2" charset="-78"/>
                <a:cs typeface="Tajawal Medium" panose="00000600000000000000" pitchFamily="2" charset="-78"/>
              </a:rPr>
              <a:t>New and Old Media.</a:t>
            </a:r>
          </a:p>
          <a:p>
            <a:pPr marL="342900" lvl="0" indent="-342900" algn="just">
              <a:lnSpc>
                <a:spcPct val="150000"/>
              </a:lnSpc>
              <a:buFont typeface="Arial" panose="020B0604020202020204" pitchFamily="34" charset="0"/>
              <a:buChar char="•"/>
            </a:pPr>
            <a:r>
              <a:rPr lang="en-US" sz="2400" dirty="0">
                <a:solidFill>
                  <a:prstClr val="black"/>
                </a:solidFill>
                <a:latin typeface="Tajawal Medium" panose="00000600000000000000" pitchFamily="2" charset="-78"/>
                <a:cs typeface="Tajawal Medium" panose="00000600000000000000" pitchFamily="2" charset="-78"/>
              </a:rPr>
              <a:t>The Digital Media Characteristics.</a:t>
            </a:r>
          </a:p>
          <a:p>
            <a:pPr marL="342900" lvl="0" indent="-342900" algn="just">
              <a:lnSpc>
                <a:spcPct val="150000"/>
              </a:lnSpc>
              <a:buFont typeface="Arial" panose="020B0604020202020204" pitchFamily="34" charset="0"/>
              <a:buChar char="•"/>
            </a:pPr>
            <a:r>
              <a:rPr lang="en-US" sz="2400" dirty="0">
                <a:solidFill>
                  <a:prstClr val="black"/>
                </a:solidFill>
                <a:latin typeface="Tajawal Medium" panose="00000600000000000000" pitchFamily="2" charset="-78"/>
                <a:cs typeface="Tajawal Medium" panose="00000600000000000000" pitchFamily="2" charset="-78"/>
              </a:rPr>
              <a:t>Infrastructures and Platforms.</a:t>
            </a:r>
          </a:p>
          <a:p>
            <a:pPr marL="342900" lvl="0" indent="-342900" algn="just">
              <a:lnSpc>
                <a:spcPct val="150000"/>
              </a:lnSpc>
              <a:buFont typeface="Arial" panose="020B0604020202020204" pitchFamily="34" charset="0"/>
              <a:buChar char="•"/>
            </a:pPr>
            <a:r>
              <a:rPr lang="en-US" sz="2400" dirty="0">
                <a:solidFill>
                  <a:prstClr val="black"/>
                </a:solidFill>
                <a:latin typeface="Tajawal Medium" panose="00000600000000000000" pitchFamily="2" charset="-78"/>
                <a:cs typeface="Tajawal Medium" panose="00000600000000000000" pitchFamily="2" charset="-78"/>
              </a:rPr>
              <a:t>The effects of the digital media in contemporary societies.</a:t>
            </a:r>
          </a:p>
        </p:txBody>
      </p:sp>
    </p:spTree>
    <p:extLst>
      <p:ext uri="{BB962C8B-B14F-4D97-AF65-F5344CB8AC3E}">
        <p14:creationId xmlns:p14="http://schemas.microsoft.com/office/powerpoint/2010/main" val="959319200"/>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850610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557" y="5892737"/>
            <a:ext cx="1082836" cy="971030"/>
          </a:xfrm>
          <a:prstGeom prst="rect">
            <a:avLst/>
          </a:prstGeom>
        </p:spPr>
      </p:pic>
      <p:pic>
        <p:nvPicPr>
          <p:cNvPr id="3" name="Picture 2"/>
          <p:cNvPicPr>
            <a:picLocks noChangeAspect="1"/>
          </p:cNvPicPr>
          <p:nvPr/>
        </p:nvPicPr>
        <p:blipFill>
          <a:blip r:embed="rId4"/>
          <a:stretch>
            <a:fillRect/>
          </a:stretch>
        </p:blipFill>
        <p:spPr>
          <a:xfrm>
            <a:off x="2424113" y="608609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3468" y="516666"/>
            <a:ext cx="6494384"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VI. The Emergence of  the Digital Environment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9510" y="292956"/>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526927" y="554566"/>
            <a:ext cx="2660989" cy="5748868"/>
          </a:xfrm>
          <a:prstGeom prst="rect">
            <a:avLst/>
          </a:prstGeom>
        </p:spPr>
      </p:pic>
      <p:sp>
        <p:nvSpPr>
          <p:cNvPr id="19" name="TextBox 18"/>
          <p:cNvSpPr txBox="1"/>
          <p:nvPr/>
        </p:nvSpPr>
        <p:spPr>
          <a:xfrm>
            <a:off x="63829" y="1493409"/>
            <a:ext cx="9260156" cy="4455835"/>
          </a:xfrm>
          <a:prstGeom prst="rect">
            <a:avLst/>
          </a:prstGeom>
          <a:noFill/>
        </p:spPr>
        <p:txBody>
          <a:bodyPr wrap="square" rtlCol="0">
            <a:spAutoFit/>
          </a:bodyPr>
          <a:lstStyle/>
          <a:p>
            <a:pPr marL="285750" indent="-285750" algn="just">
              <a:lnSpc>
                <a:spcPct val="150000"/>
              </a:lnSpc>
              <a:buFont typeface="Arial"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The evolution of </a:t>
            </a:r>
            <a:r>
              <a:rPr lang="en-US" sz="2400" b="1" dirty="0">
                <a:solidFill>
                  <a:srgbClr val="C00000"/>
                </a:solidFill>
                <a:latin typeface="Tajawal ExtraBold" panose="00000800000000000000" pitchFamily="2" charset="-78"/>
                <a:cs typeface="Tajawal ExtraBold" panose="00000800000000000000" pitchFamily="2" charset="-78"/>
              </a:rPr>
              <a:t>computers</a:t>
            </a:r>
            <a:r>
              <a:rPr lang="en-US" sz="2400" dirty="0">
                <a:solidFill>
                  <a:srgbClr val="0A1F61"/>
                </a:solidFill>
                <a:latin typeface="Tajawal ExtraBold" panose="00000800000000000000" pitchFamily="2" charset="-78"/>
                <a:cs typeface="Tajawal ExtraBold" panose="00000800000000000000" pitchFamily="2" charset="-78"/>
              </a:rPr>
              <a:t> is part of the history of the information society, which began centuries ago with the idea that information about social and economic facts could be collected, stored, and calculated.</a:t>
            </a:r>
          </a:p>
          <a:p>
            <a:pPr marL="285750" indent="-285750" algn="just">
              <a:lnSpc>
                <a:spcPct val="150000"/>
              </a:lnSpc>
              <a:buFont typeface="Arial"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The spread of </a:t>
            </a:r>
            <a:r>
              <a:rPr lang="en-US" sz="2400" b="1" dirty="0">
                <a:solidFill>
                  <a:srgbClr val="C00000"/>
                </a:solidFill>
                <a:latin typeface="Tajawal ExtraBold" panose="00000800000000000000" pitchFamily="2" charset="-78"/>
                <a:cs typeface="Tajawal ExtraBold" panose="00000800000000000000" pitchFamily="2" charset="-78"/>
              </a:rPr>
              <a:t>digital media </a:t>
            </a:r>
            <a:r>
              <a:rPr lang="en-US" sz="2400" dirty="0">
                <a:solidFill>
                  <a:srgbClr val="0A1F61"/>
                </a:solidFill>
                <a:latin typeface="Tajawal ExtraBold" panose="00000800000000000000" pitchFamily="2" charset="-78"/>
                <a:cs typeface="Tajawal ExtraBold" panose="00000800000000000000" pitchFamily="2" charset="-78"/>
              </a:rPr>
              <a:t>has grown steadily since the </a:t>
            </a:r>
            <a:r>
              <a:rPr lang="en-US" sz="2400" b="1" dirty="0">
                <a:solidFill>
                  <a:srgbClr val="C00000"/>
                </a:solidFill>
                <a:latin typeface="Tajawal ExtraBold" panose="00000800000000000000" pitchFamily="2" charset="-78"/>
                <a:cs typeface="Tajawal ExtraBold" panose="00000800000000000000" pitchFamily="2" charset="-78"/>
              </a:rPr>
              <a:t>1980s</a:t>
            </a:r>
            <a:r>
              <a:rPr lang="en-US" sz="2400" dirty="0">
                <a:solidFill>
                  <a:srgbClr val="0A1F61"/>
                </a:solidFill>
                <a:latin typeface="Tajawal ExtraBold" panose="00000800000000000000" pitchFamily="2" charset="-78"/>
                <a:cs typeface="Tajawal ExtraBold" panose="00000800000000000000" pitchFamily="2" charset="-78"/>
              </a:rPr>
              <a:t>.</a:t>
            </a:r>
          </a:p>
          <a:p>
            <a:pPr marL="285750" indent="-285750" algn="just">
              <a:lnSpc>
                <a:spcPct val="150000"/>
              </a:lnSpc>
              <a:buFont typeface="Arial"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Since then, we have seen the diffusion of (relatively) cheap and easy‐to‐use </a:t>
            </a:r>
            <a:r>
              <a:rPr lang="en-US" sz="2400" b="1" dirty="0">
                <a:solidFill>
                  <a:srgbClr val="0A1F61"/>
                </a:solidFill>
                <a:latin typeface="Tajawal ExtraBold" panose="00000800000000000000" pitchFamily="2" charset="-78"/>
                <a:cs typeface="Tajawal ExtraBold" panose="00000800000000000000" pitchFamily="2" charset="-78"/>
              </a:rPr>
              <a:t>personal computers</a:t>
            </a:r>
            <a:r>
              <a:rPr lang="en-US" sz="2400" dirty="0">
                <a:solidFill>
                  <a:srgbClr val="0A1F61"/>
                </a:solidFill>
                <a:latin typeface="Tajawal ExtraBold" panose="00000800000000000000" pitchFamily="2" charset="-78"/>
                <a:cs typeface="Tajawal ExtraBold" panose="00000800000000000000" pitchFamily="2" charset="-78"/>
              </a:rPr>
              <a:t>, themselves an effect of the evolution of microprocessor technology.</a:t>
            </a:r>
          </a:p>
        </p:txBody>
      </p:sp>
      <p:pic>
        <p:nvPicPr>
          <p:cNvPr id="6" name="Picture 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703313" y="1190832"/>
            <a:ext cx="2354509" cy="1701132"/>
          </a:xfrm>
          <a:prstGeom prst="rect">
            <a:avLst/>
          </a:prstGeom>
        </p:spPr>
      </p:pic>
      <p:pic>
        <p:nvPicPr>
          <p:cNvPr id="12" name="Picture 1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501129" y="3442718"/>
            <a:ext cx="2655091" cy="939855"/>
          </a:xfrm>
          <a:prstGeom prst="rect">
            <a:avLst/>
          </a:prstGeom>
        </p:spPr>
      </p:pic>
    </p:spTree>
    <p:extLst>
      <p:ext uri="{BB962C8B-B14F-4D97-AF65-F5344CB8AC3E}">
        <p14:creationId xmlns:p14="http://schemas.microsoft.com/office/powerpoint/2010/main" val="2198934176"/>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5061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520" y="5837272"/>
            <a:ext cx="1098055" cy="984678"/>
          </a:xfrm>
          <a:prstGeom prst="rect">
            <a:avLst/>
          </a:prstGeom>
        </p:spPr>
      </p:pic>
      <p:pic>
        <p:nvPicPr>
          <p:cNvPr id="3" name="Picture 2"/>
          <p:cNvPicPr>
            <a:picLocks noChangeAspect="1"/>
          </p:cNvPicPr>
          <p:nvPr/>
        </p:nvPicPr>
        <p:blipFill>
          <a:blip r:embed="rId4"/>
          <a:stretch>
            <a:fillRect/>
          </a:stretch>
        </p:blipFill>
        <p:spPr>
          <a:xfrm>
            <a:off x="2424113" y="63037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4987" y="494279"/>
            <a:ext cx="6769093"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VI. The Emergence of  the Digital Environment</a:t>
            </a:r>
          </a:p>
        </p:txBody>
      </p:sp>
      <p:sp>
        <p:nvSpPr>
          <p:cNvPr id="8" name="TextBox 7"/>
          <p:cNvSpPr txBox="1"/>
          <p:nvPr/>
        </p:nvSpPr>
        <p:spPr>
          <a:xfrm>
            <a:off x="70817" y="354507"/>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357756" y="543490"/>
            <a:ext cx="2834244" cy="5748868"/>
          </a:xfrm>
          <a:prstGeom prst="rect">
            <a:avLst/>
          </a:prstGeom>
        </p:spPr>
      </p:pic>
      <p:sp>
        <p:nvSpPr>
          <p:cNvPr id="19" name="TextBox 18"/>
          <p:cNvSpPr txBox="1"/>
          <p:nvPr/>
        </p:nvSpPr>
        <p:spPr>
          <a:xfrm>
            <a:off x="300868" y="1639566"/>
            <a:ext cx="8728900" cy="4154984"/>
          </a:xfrm>
          <a:prstGeom prst="rect">
            <a:avLst/>
          </a:prstGeom>
          <a:noFill/>
        </p:spPr>
        <p:txBody>
          <a:bodyPr wrap="square" rtlCol="0">
            <a:spAutoFit/>
          </a:bodyPr>
          <a:lstStyle/>
          <a:p>
            <a:pPr marL="285750" indent="-285750" algn="just">
              <a:buFont typeface="Arial"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The scholars  have suggested that we have witnessed the birth of a new </a:t>
            </a:r>
            <a:r>
              <a:rPr lang="en-US" sz="2400" b="1" dirty="0">
                <a:solidFill>
                  <a:srgbClr val="24A9E1"/>
                </a:solidFill>
                <a:latin typeface="Tajawal ExtraBold" panose="00000800000000000000" pitchFamily="2" charset="-78"/>
                <a:cs typeface="Tajawal ExtraBold" panose="00000800000000000000" pitchFamily="2" charset="-78"/>
              </a:rPr>
              <a:t>digital environment</a:t>
            </a:r>
            <a:r>
              <a:rPr lang="en-US" sz="2400" dirty="0">
                <a:solidFill>
                  <a:srgbClr val="0A1F61"/>
                </a:solidFill>
                <a:latin typeface="Tajawal ExtraBold" panose="00000800000000000000" pitchFamily="2" charset="-78"/>
                <a:cs typeface="Tajawal ExtraBold" panose="00000800000000000000" pitchFamily="2" charset="-78"/>
              </a:rPr>
              <a:t>.</a:t>
            </a:r>
          </a:p>
          <a:p>
            <a:pPr marL="285750" indent="-285750" algn="just">
              <a:buFont typeface="Arial"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Through the mass diffusion of personal computers, smartphones, tablets and other mobile technologies, in the last two decades digital media have entered into the </a:t>
            </a:r>
            <a:r>
              <a:rPr lang="en-US" sz="2400" b="1" dirty="0">
                <a:solidFill>
                  <a:srgbClr val="C00000"/>
                </a:solidFill>
                <a:latin typeface="Tajawal ExtraBold" panose="00000800000000000000" pitchFamily="2" charset="-78"/>
                <a:cs typeface="Tajawal ExtraBold" panose="00000800000000000000" pitchFamily="2" charset="-78"/>
              </a:rPr>
              <a:t>daily life</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dirty="0">
                <a:solidFill>
                  <a:srgbClr val="0A1F61"/>
                </a:solidFill>
                <a:latin typeface="Tajawal ExtraBold" panose="00000800000000000000" pitchFamily="2" charset="-78"/>
                <a:cs typeface="Tajawal ExtraBold" panose="00000800000000000000" pitchFamily="2" charset="-78"/>
              </a:rPr>
              <a:t>of ordinary people.</a:t>
            </a:r>
          </a:p>
          <a:p>
            <a:pPr marL="285750" indent="-285750" algn="just">
              <a:buFont typeface="Arial"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 Furthermore, the billions of microprocessors and computers diffused worldwide are used in a wide range of </a:t>
            </a:r>
            <a:r>
              <a:rPr lang="en-US" sz="2400" b="1" dirty="0">
                <a:solidFill>
                  <a:srgbClr val="C00000"/>
                </a:solidFill>
                <a:latin typeface="Tajawal ExtraBold" panose="00000800000000000000" pitchFamily="2" charset="-78"/>
                <a:cs typeface="Tajawal ExtraBold" panose="00000800000000000000" pitchFamily="2" charset="-78"/>
              </a:rPr>
              <a:t>human activities</a:t>
            </a:r>
            <a:r>
              <a:rPr lang="en-US" sz="2400" dirty="0">
                <a:solidFill>
                  <a:srgbClr val="0A1F61"/>
                </a:solidFill>
                <a:latin typeface="Tajawal ExtraBold" panose="00000800000000000000" pitchFamily="2" charset="-78"/>
                <a:cs typeface="Tajawal ExtraBold" panose="00000800000000000000" pitchFamily="2" charset="-78"/>
              </a:rPr>
              <a:t>, from agriculture to industrial production, services, entertainment, and education.</a:t>
            </a:r>
          </a:p>
          <a:p>
            <a:pPr marL="285750" indent="-285750" algn="ctr">
              <a:buFont typeface="Arial" pitchFamily="34" charset="0"/>
              <a:buChar char="•"/>
            </a:pPr>
            <a:r>
              <a:rPr lang="en-US" sz="2400" b="1" dirty="0">
                <a:solidFill>
                  <a:srgbClr val="C00000"/>
                </a:solidFill>
                <a:latin typeface="Tajawal ExtraBold" panose="00000800000000000000" pitchFamily="2" charset="-78"/>
                <a:cs typeface="Tajawal ExtraBold" panose="00000800000000000000" pitchFamily="2" charset="-78"/>
              </a:rPr>
              <a:t>Digital media have become part of everyday life.</a:t>
            </a:r>
          </a:p>
        </p:txBody>
      </p:sp>
      <p:pic>
        <p:nvPicPr>
          <p:cNvPr id="6" name="Picture 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393687" y="1633538"/>
            <a:ext cx="2762381" cy="2794103"/>
          </a:xfrm>
          <a:prstGeom prst="rect">
            <a:avLst/>
          </a:prstGeom>
        </p:spPr>
      </p:pic>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34822"/>
    </mc:Choice>
    <mc:Fallback xmlns="">
      <p:transition spd="slow" advTm="13482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61405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5289" y="5683272"/>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2061" y="555952"/>
            <a:ext cx="693278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VI. The Emergence of  the Digital Environment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0817" y="26356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223443" y="1287902"/>
            <a:ext cx="3013317" cy="5016917"/>
          </a:xfrm>
          <a:prstGeom prst="rect">
            <a:avLst/>
          </a:prstGeom>
        </p:spPr>
      </p:pic>
      <p:sp>
        <p:nvSpPr>
          <p:cNvPr id="19" name="TextBox 18"/>
          <p:cNvSpPr txBox="1"/>
          <p:nvPr/>
        </p:nvSpPr>
        <p:spPr>
          <a:xfrm>
            <a:off x="435885" y="1826436"/>
            <a:ext cx="8023015" cy="3347840"/>
          </a:xfrm>
          <a:prstGeom prst="rect">
            <a:avLst/>
          </a:prstGeom>
          <a:noFill/>
        </p:spPr>
        <p:txBody>
          <a:bodyPr wrap="square" rtlCol="0">
            <a:spAutoFit/>
          </a:bodyPr>
          <a:lstStyle/>
          <a:p>
            <a:pPr marL="285750" indent="-285750" algn="just">
              <a:lnSpc>
                <a:spcPct val="150000"/>
              </a:lnSpc>
              <a:buFont typeface="Arial"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Technologies have complex histories that weave together social, cultural, and political factors with technical and material possibilities.</a:t>
            </a:r>
          </a:p>
          <a:p>
            <a:pPr marL="285750" lvl="0" indent="-285750" algn="just">
              <a:lnSpc>
                <a:spcPct val="150000"/>
              </a:lnSpc>
              <a:buFont typeface="Arial"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We must analyze </a:t>
            </a:r>
            <a:r>
              <a:rPr lang="en-US" sz="2400" b="1" dirty="0">
                <a:solidFill>
                  <a:srgbClr val="0A1F61"/>
                </a:solidFill>
                <a:latin typeface="Tajawal ExtraBold" panose="00000800000000000000" pitchFamily="2" charset="-78"/>
                <a:cs typeface="Tajawal ExtraBold" panose="00000800000000000000" pitchFamily="2" charset="-78"/>
              </a:rPr>
              <a:t>the social, cultural, and economic contexts </a:t>
            </a:r>
            <a:r>
              <a:rPr lang="en-US" sz="2400" dirty="0">
                <a:solidFill>
                  <a:srgbClr val="0A1F61"/>
                </a:solidFill>
                <a:latin typeface="Tajawal ExtraBold" panose="00000800000000000000" pitchFamily="2" charset="-78"/>
                <a:cs typeface="Tajawal ExtraBold" panose="00000800000000000000" pitchFamily="2" charset="-78"/>
              </a:rPr>
              <a:t>within which digital media have emerged. </a:t>
            </a:r>
          </a:p>
          <a:p>
            <a:pPr marL="285750" indent="-285750" algn="just">
              <a:lnSpc>
                <a:spcPct val="150000"/>
              </a:lnSpc>
              <a:buFont typeface="Arial"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Digital media studies is considered </a:t>
            </a:r>
            <a:r>
              <a:rPr lang="en-US" sz="2400" b="1" dirty="0">
                <a:solidFill>
                  <a:srgbClr val="C00000"/>
                </a:solidFill>
                <a:latin typeface="Tajawal ExtraBold" panose="00000800000000000000" pitchFamily="2" charset="-78"/>
                <a:cs typeface="Tajawal ExtraBold" panose="00000800000000000000" pitchFamily="2" charset="-78"/>
              </a:rPr>
              <a:t>interdisciplinary</a:t>
            </a:r>
            <a:r>
              <a:rPr lang="en-US" sz="2400" dirty="0">
                <a:solidFill>
                  <a:schemeClr val="accent2"/>
                </a:solidFill>
                <a:latin typeface="Tajawal ExtraBold" panose="00000800000000000000" pitchFamily="2" charset="-78"/>
                <a:cs typeface="Tajawal ExtraBold" panose="00000800000000000000" pitchFamily="2" charset="-78"/>
              </a:rPr>
              <a:t> </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6" name="Picture 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974133" y="5762816"/>
            <a:ext cx="6962773" cy="941558"/>
          </a:xfrm>
          <a:prstGeom prst="rect">
            <a:avLst/>
          </a:prstGeom>
          <a:ln w="38100">
            <a:solidFill>
              <a:schemeClr val="accent1"/>
            </a:solidFill>
          </a:ln>
        </p:spPr>
      </p:pic>
      <p:pic>
        <p:nvPicPr>
          <p:cNvPr id="11" name="Picture 10"/>
          <p:cNvPicPr>
            <a:picLocks noChangeAspect="1"/>
          </p:cNvPicPr>
          <p:nvPr/>
        </p:nvPicPr>
        <p:blipFill rotWithShape="1">
          <a:blip r:embed="rId9">
            <a:extLst>
              <a:ext uri="{28A0092B-C50C-407E-A947-70E740481C1C}">
                <a14:useLocalDpi xmlns:a14="http://schemas.microsoft.com/office/drawing/2010/main" val="0"/>
              </a:ext>
            </a:extLst>
          </a:blip>
          <a:srcRect l="11406" r="11127"/>
          <a:stretch/>
        </p:blipFill>
        <p:spPr>
          <a:xfrm>
            <a:off x="8764172" y="1240710"/>
            <a:ext cx="3472588" cy="3469120"/>
          </a:xfrm>
          <a:prstGeom prst="rect">
            <a:avLst/>
          </a:prstGeom>
          <a:ln>
            <a:solidFill>
              <a:schemeClr val="accent1"/>
            </a:solidFill>
          </a:ln>
        </p:spPr>
      </p:pic>
    </p:spTree>
    <p:extLst>
      <p:ext uri="{BB962C8B-B14F-4D97-AF65-F5344CB8AC3E}">
        <p14:creationId xmlns:p14="http://schemas.microsoft.com/office/powerpoint/2010/main" val="920507083"/>
      </p:ext>
    </p:extLst>
  </p:cSld>
  <p:clrMapOvr>
    <a:masterClrMapping/>
  </p:clrMapOvr>
  <mc:AlternateContent xmlns:mc="http://schemas.openxmlformats.org/markup-compatibility/2006" xmlns:p14="http://schemas.microsoft.com/office/powerpoint/2010/main">
    <mc:Choice Requires="p14">
      <p:transition spd="slow" p14:dur="2000" advTm="91447"/>
    </mc:Choice>
    <mc:Fallback xmlns="">
      <p:transition spd="slow" advTm="9144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6" y="123157"/>
            <a:ext cx="7030686" cy="58076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525070"/>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59927" y="190970"/>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22022" y="685155"/>
            <a:ext cx="3179850" cy="5748868"/>
          </a:xfrm>
          <a:prstGeom prst="rect">
            <a:avLst/>
          </a:prstGeom>
        </p:spPr>
      </p:pic>
      <p:pic>
        <p:nvPicPr>
          <p:cNvPr id="11" name="Picture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68778" y="757937"/>
            <a:ext cx="9958092" cy="5601428"/>
          </a:xfrm>
          <a:prstGeom prst="rect">
            <a:avLst/>
          </a:prstGeom>
        </p:spPr>
      </p:pic>
      <p:sp>
        <p:nvSpPr>
          <p:cNvPr id="12" name="TextBox 11"/>
          <p:cNvSpPr txBox="1"/>
          <p:nvPr/>
        </p:nvSpPr>
        <p:spPr>
          <a:xfrm>
            <a:off x="3673261" y="6373023"/>
            <a:ext cx="5222963" cy="400110"/>
          </a:xfrm>
          <a:prstGeom prst="rect">
            <a:avLst/>
          </a:prstGeom>
          <a:noFill/>
        </p:spPr>
        <p:txBody>
          <a:bodyPr wrap="square" rtlCol="0">
            <a:spAutoFit/>
          </a:bodyPr>
          <a:lstStyle/>
          <a:p>
            <a:pPr algn="ctr"/>
            <a:r>
              <a:rPr lang="en-US" sz="2000" b="1" dirty="0">
                <a:solidFill>
                  <a:srgbClr val="C00000"/>
                </a:solidFill>
              </a:rPr>
              <a:t>Source</a:t>
            </a:r>
            <a:r>
              <a:rPr lang="en-US" sz="2000" b="1" dirty="0">
                <a:solidFill>
                  <a:srgbClr val="0070C0"/>
                </a:solidFill>
              </a:rPr>
              <a:t>: </a:t>
            </a:r>
            <a:r>
              <a:rPr lang="en-US" sz="2000" b="1" u="sng" dirty="0">
                <a:solidFill>
                  <a:srgbClr val="0070C0"/>
                </a:solidFill>
              </a:rPr>
              <a:t>https://wearesocial.com </a:t>
            </a:r>
          </a:p>
        </p:txBody>
      </p:sp>
      <p:sp>
        <p:nvSpPr>
          <p:cNvPr id="18" name="TextBox 17">
            <a:extLst>
              <a:ext uri="{FF2B5EF4-FFF2-40B4-BE49-F238E27FC236}">
                <a16:creationId xmlns:a16="http://schemas.microsoft.com/office/drawing/2014/main" id="{09D3410B-BEFA-4026-B845-B901B400DCF3}"/>
              </a:ext>
            </a:extLst>
          </p:cNvPr>
          <p:cNvSpPr txBox="1"/>
          <p:nvPr/>
        </p:nvSpPr>
        <p:spPr>
          <a:xfrm>
            <a:off x="2532063" y="182705"/>
            <a:ext cx="5022288"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VII. The Global Digital Population  </a:t>
            </a:r>
          </a:p>
        </p:txBody>
      </p:sp>
    </p:spTree>
    <p:extLst>
      <p:ext uri="{BB962C8B-B14F-4D97-AF65-F5344CB8AC3E}">
        <p14:creationId xmlns:p14="http://schemas.microsoft.com/office/powerpoint/2010/main" val="2718047907"/>
      </p:ext>
    </p:extLst>
  </p:cSld>
  <p:clrMapOvr>
    <a:masterClrMapping/>
  </p:clrMapOvr>
  <mc:AlternateContent xmlns:mc="http://schemas.openxmlformats.org/markup-compatibility/2006" xmlns:p14="http://schemas.microsoft.com/office/powerpoint/2010/main">
    <mc:Choice Requires="p14">
      <p:transition spd="slow" p14:dur="2000" advTm="18575"/>
    </mc:Choice>
    <mc:Fallback xmlns="">
      <p:transition spd="slow" advTm="1857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6676" y="202712"/>
            <a:ext cx="6784796" cy="6187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7063" y="554066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40713" y="260297"/>
            <a:ext cx="5363178"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VII. The Global Digital Population  </a:t>
            </a:r>
          </a:p>
        </p:txBody>
      </p:sp>
      <p:sp>
        <p:nvSpPr>
          <p:cNvPr id="8" name="TextBox 7"/>
          <p:cNvSpPr txBox="1"/>
          <p:nvPr/>
        </p:nvSpPr>
        <p:spPr>
          <a:xfrm>
            <a:off x="54257" y="241095"/>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24795" y="673125"/>
            <a:ext cx="3179850" cy="5748868"/>
          </a:xfrm>
          <a:prstGeom prst="rect">
            <a:avLst/>
          </a:prstGeom>
        </p:spPr>
      </p:pic>
      <p:pic>
        <p:nvPicPr>
          <p:cNvPr id="5" name="Picture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506510" y="855504"/>
            <a:ext cx="9695903" cy="5458793"/>
          </a:xfrm>
          <a:prstGeom prst="rect">
            <a:avLst/>
          </a:prstGeom>
        </p:spPr>
      </p:pic>
      <p:sp>
        <p:nvSpPr>
          <p:cNvPr id="15" name="TextBox 14">
            <a:extLst>
              <a:ext uri="{FF2B5EF4-FFF2-40B4-BE49-F238E27FC236}">
                <a16:creationId xmlns:a16="http://schemas.microsoft.com/office/drawing/2014/main" id="{AFDF553D-9D80-448B-BAB8-BF7F301954D2}"/>
              </a:ext>
            </a:extLst>
          </p:cNvPr>
          <p:cNvSpPr txBox="1"/>
          <p:nvPr/>
        </p:nvSpPr>
        <p:spPr>
          <a:xfrm>
            <a:off x="3296958" y="6335092"/>
            <a:ext cx="5222963" cy="400110"/>
          </a:xfrm>
          <a:prstGeom prst="rect">
            <a:avLst/>
          </a:prstGeom>
          <a:noFill/>
        </p:spPr>
        <p:txBody>
          <a:bodyPr wrap="square" rtlCol="0">
            <a:spAutoFit/>
          </a:bodyPr>
          <a:lstStyle/>
          <a:p>
            <a:pPr algn="ctr"/>
            <a:r>
              <a:rPr lang="en-US" sz="2000" b="1" dirty="0">
                <a:solidFill>
                  <a:srgbClr val="C00000"/>
                </a:solidFill>
              </a:rPr>
              <a:t>Source</a:t>
            </a:r>
            <a:r>
              <a:rPr lang="en-US" sz="2000" b="1" dirty="0">
                <a:solidFill>
                  <a:srgbClr val="0070C0"/>
                </a:solidFill>
              </a:rPr>
              <a:t>: </a:t>
            </a:r>
            <a:r>
              <a:rPr lang="en-US" sz="2000" b="1" u="sng" dirty="0">
                <a:solidFill>
                  <a:srgbClr val="0070C0"/>
                </a:solidFill>
              </a:rPr>
              <a:t>https://wearesocial.com </a:t>
            </a:r>
          </a:p>
        </p:txBody>
      </p:sp>
    </p:spTree>
    <p:extLst>
      <p:ext uri="{BB962C8B-B14F-4D97-AF65-F5344CB8AC3E}">
        <p14:creationId xmlns:p14="http://schemas.microsoft.com/office/powerpoint/2010/main" val="2553153806"/>
      </p:ext>
    </p:extLst>
  </p:cSld>
  <p:clrMapOvr>
    <a:masterClrMapping/>
  </p:clrMapOvr>
  <mc:AlternateContent xmlns:mc="http://schemas.openxmlformats.org/markup-compatibility/2006" xmlns:p14="http://schemas.microsoft.com/office/powerpoint/2010/main">
    <mc:Choice Requires="p14">
      <p:transition spd="slow" p14:dur="2000" advTm="19119"/>
    </mc:Choice>
    <mc:Fallback xmlns="">
      <p:transition spd="slow" advTm="1911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496273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557" y="5892737"/>
            <a:ext cx="1082836" cy="971030"/>
          </a:xfrm>
          <a:prstGeom prst="rect">
            <a:avLst/>
          </a:prstGeom>
        </p:spPr>
      </p:pic>
      <p:pic>
        <p:nvPicPr>
          <p:cNvPr id="3" name="Picture 2"/>
          <p:cNvPicPr>
            <a:picLocks noChangeAspect="1"/>
          </p:cNvPicPr>
          <p:nvPr/>
        </p:nvPicPr>
        <p:blipFill>
          <a:blip r:embed="rId4"/>
          <a:stretch>
            <a:fillRect/>
          </a:stretch>
        </p:blipFill>
        <p:spPr>
          <a:xfrm>
            <a:off x="2424113" y="608609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04167" y="292956"/>
            <a:ext cx="20579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954432" y="-27434"/>
            <a:ext cx="2362787" cy="6912868"/>
          </a:xfrm>
          <a:prstGeom prst="rect">
            <a:avLst/>
          </a:prstGeom>
        </p:spPr>
      </p:pic>
      <p:pic>
        <p:nvPicPr>
          <p:cNvPr id="10" name="Picture 9"/>
          <p:cNvPicPr>
            <a:picLocks noChangeAspect="1"/>
          </p:cNvPicPr>
          <p:nvPr/>
        </p:nvPicPr>
        <p:blipFill>
          <a:blip r:embed="rId7"/>
          <a:stretch>
            <a:fillRect/>
          </a:stretch>
        </p:blipFill>
        <p:spPr>
          <a:xfrm>
            <a:off x="9717767" y="554566"/>
            <a:ext cx="2470150" cy="5748868"/>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539969" y="523788"/>
            <a:ext cx="2340705" cy="461665"/>
          </a:xfrm>
          <a:prstGeom prst="rect">
            <a:avLst/>
          </a:prstGeom>
        </p:spPr>
        <p:txBody>
          <a:bodyPr wrap="none">
            <a:spAutoFit/>
          </a:bodyPr>
          <a:lstStyle/>
          <a:p>
            <a:pPr lvl="0"/>
            <a:r>
              <a:rPr lang="en-US" sz="2400" dirty="0">
                <a:solidFill>
                  <a:prstClr val="white"/>
                </a:solidFill>
                <a:latin typeface="Tajawal Medium" panose="00000600000000000000" pitchFamily="2" charset="-78"/>
                <a:cs typeface="Tajawal Medium" panose="00000600000000000000" pitchFamily="2" charset="-78"/>
              </a:rPr>
              <a:t>VIII. Conclusion</a:t>
            </a:r>
          </a:p>
        </p:txBody>
      </p:sp>
      <p:sp>
        <p:nvSpPr>
          <p:cNvPr id="11" name="Rectangle 10">
            <a:extLst>
              <a:ext uri="{FF2B5EF4-FFF2-40B4-BE49-F238E27FC236}">
                <a16:creationId xmlns:a16="http://schemas.microsoft.com/office/drawing/2014/main" id="{3026445F-B28D-450C-9BE6-127EA7591461}"/>
              </a:ext>
            </a:extLst>
          </p:cNvPr>
          <p:cNvSpPr/>
          <p:nvPr/>
        </p:nvSpPr>
        <p:spPr>
          <a:xfrm>
            <a:off x="456374" y="1908411"/>
            <a:ext cx="8821932" cy="2793842"/>
          </a:xfrm>
          <a:prstGeom prst="rect">
            <a:avLst/>
          </a:prstGeom>
        </p:spPr>
        <p:txBody>
          <a:bodyPr wrap="square">
            <a:spAutoFit/>
          </a:bodyPr>
          <a:lstStyle/>
          <a:p>
            <a:pPr marL="457200" lvl="0" indent="-457200" algn="just">
              <a:lnSpc>
                <a:spcPct val="150000"/>
              </a:lnSpc>
              <a:buFont typeface="Arial" pitchFamily="34" charset="0"/>
              <a:buChar char="•"/>
            </a:pPr>
            <a:r>
              <a:rPr lang="en-US" sz="2400" b="1" dirty="0">
                <a:solidFill>
                  <a:srgbClr val="C00000"/>
                </a:solidFill>
                <a:latin typeface="Tajawal Medium" panose="00000600000000000000" pitchFamily="2" charset="-78"/>
                <a:cs typeface="Tajawal Medium" panose="00000600000000000000" pitchFamily="2" charset="-78"/>
              </a:rPr>
              <a:t>Digital media </a:t>
            </a:r>
            <a:r>
              <a:rPr lang="en-US" sz="2400" dirty="0">
                <a:latin typeface="Tajawal Medium" panose="00000600000000000000" pitchFamily="2" charset="-78"/>
                <a:cs typeface="Tajawal Medium" panose="00000600000000000000" pitchFamily="2" charset="-78"/>
              </a:rPr>
              <a:t>have become part of everyday life.</a:t>
            </a:r>
          </a:p>
          <a:p>
            <a:pPr marL="457200" lvl="0" indent="-457200" algn="just">
              <a:lnSpc>
                <a:spcPct val="150000"/>
              </a:lnSpc>
              <a:buFont typeface="Arial" pitchFamily="34" charset="0"/>
              <a:buChar char="•"/>
            </a:pPr>
            <a:r>
              <a:rPr lang="en-US" sz="2400" dirty="0">
                <a:latin typeface="Tajawal Medium" panose="00000600000000000000" pitchFamily="2" charset="-78"/>
                <a:cs typeface="Tajawal Medium" panose="00000600000000000000" pitchFamily="2" charset="-78"/>
              </a:rPr>
              <a:t>We have witnessed the birth of a new </a:t>
            </a:r>
            <a:r>
              <a:rPr lang="en-US" sz="2400" b="1" dirty="0">
                <a:solidFill>
                  <a:srgbClr val="C00000"/>
                </a:solidFill>
                <a:latin typeface="Tajawal Medium" panose="00000600000000000000" pitchFamily="2" charset="-78"/>
                <a:cs typeface="Tajawal Medium" panose="00000600000000000000" pitchFamily="2" charset="-78"/>
              </a:rPr>
              <a:t>digital environment</a:t>
            </a:r>
            <a:r>
              <a:rPr lang="en-US" sz="2400" dirty="0">
                <a:latin typeface="Tajawal Medium" panose="00000600000000000000" pitchFamily="2" charset="-78"/>
                <a:cs typeface="Tajawal Medium" panose="00000600000000000000" pitchFamily="2" charset="-78"/>
              </a:rPr>
              <a:t>.</a:t>
            </a:r>
          </a:p>
          <a:p>
            <a:pPr marL="457200" lvl="0" indent="-457200" algn="just">
              <a:lnSpc>
                <a:spcPct val="150000"/>
              </a:lnSpc>
              <a:buFont typeface="Arial" pitchFamily="34" charset="0"/>
              <a:buChar char="•"/>
            </a:pPr>
            <a:r>
              <a:rPr lang="en-US" sz="2400" dirty="0">
                <a:latin typeface="Tajawal Medium" panose="00000600000000000000" pitchFamily="2" charset="-78"/>
                <a:cs typeface="Tajawal Medium" panose="00000600000000000000" pitchFamily="2" charset="-78"/>
              </a:rPr>
              <a:t>Digital media Studies is considered </a:t>
            </a:r>
            <a:r>
              <a:rPr lang="en-US" sz="2400" b="1" dirty="0">
                <a:solidFill>
                  <a:srgbClr val="C00000"/>
                </a:solidFill>
                <a:latin typeface="Tajawal Medium" panose="00000600000000000000" pitchFamily="2" charset="-78"/>
                <a:cs typeface="Tajawal Medium" panose="00000600000000000000" pitchFamily="2" charset="-78"/>
              </a:rPr>
              <a:t>interdisciplinary</a:t>
            </a:r>
            <a:r>
              <a:rPr lang="en-US" sz="2400" dirty="0">
                <a:latin typeface="Tajawal Medium" panose="00000600000000000000" pitchFamily="2" charset="-78"/>
                <a:cs typeface="Tajawal Medium" panose="00000600000000000000" pitchFamily="2" charset="-78"/>
              </a:rPr>
              <a:t> .</a:t>
            </a:r>
          </a:p>
          <a:p>
            <a:pPr marL="457200" lvl="0" indent="-457200" algn="just">
              <a:lnSpc>
                <a:spcPct val="150000"/>
              </a:lnSpc>
              <a:buFont typeface="Arial" pitchFamily="34" charset="0"/>
              <a:buChar char="•"/>
            </a:pPr>
            <a:r>
              <a:rPr lang="en-US" sz="2400" dirty="0">
                <a:latin typeface="Tajawal Medium" panose="00000600000000000000" pitchFamily="2" charset="-78"/>
                <a:cs typeface="Tajawal Medium" panose="00000600000000000000" pitchFamily="2" charset="-78"/>
              </a:rPr>
              <a:t> There are now </a:t>
            </a:r>
            <a:r>
              <a:rPr lang="en-US" sz="2400" b="1" dirty="0">
                <a:solidFill>
                  <a:srgbClr val="C00000"/>
                </a:solidFill>
                <a:latin typeface="Tajawal Medium" panose="00000600000000000000" pitchFamily="2" charset="-78"/>
                <a:cs typeface="Tajawal Medium" panose="00000600000000000000" pitchFamily="2" charset="-78"/>
              </a:rPr>
              <a:t>more than 4 billion </a:t>
            </a:r>
            <a:r>
              <a:rPr lang="en-US" sz="2400" dirty="0">
                <a:latin typeface="Tajawal Medium" panose="00000600000000000000" pitchFamily="2" charset="-78"/>
                <a:cs typeface="Tajawal Medium" panose="00000600000000000000" pitchFamily="2" charset="-78"/>
              </a:rPr>
              <a:t>internet users around the globe.</a:t>
            </a:r>
          </a:p>
        </p:txBody>
      </p:sp>
      <p:pic>
        <p:nvPicPr>
          <p:cNvPr id="5" name="Picture 4">
            <a:extLst>
              <a:ext uri="{FF2B5EF4-FFF2-40B4-BE49-F238E27FC236}">
                <a16:creationId xmlns:a16="http://schemas.microsoft.com/office/drawing/2014/main" id="{9571984F-021C-4547-B7AA-295D288B4361}"/>
              </a:ext>
            </a:extLst>
          </p:cNvPr>
          <p:cNvPicPr>
            <a:picLocks noChangeAspect="1"/>
          </p:cNvPicPr>
          <p:nvPr/>
        </p:nvPicPr>
        <p:blipFill>
          <a:blip r:embed="rId8"/>
          <a:stretch>
            <a:fillRect/>
          </a:stretch>
        </p:blipFill>
        <p:spPr>
          <a:xfrm>
            <a:off x="9040326" y="86092"/>
            <a:ext cx="3155656" cy="2103770"/>
          </a:xfrm>
          <a:prstGeom prst="rect">
            <a:avLst/>
          </a:prstGeom>
        </p:spPr>
      </p:pic>
    </p:spTree>
    <p:extLst>
      <p:ext uri="{BB962C8B-B14F-4D97-AF65-F5344CB8AC3E}">
        <p14:creationId xmlns:p14="http://schemas.microsoft.com/office/powerpoint/2010/main" val="1885354222"/>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14630"/>
            <a:ext cx="6714451" cy="1972334"/>
          </a:xfrm>
          <a:prstGeom prst="rect">
            <a:avLst/>
          </a:prstGeom>
        </p:spPr>
      </p:pic>
      <p:pic>
        <p:nvPicPr>
          <p:cNvPr id="13" name="Picture 12"/>
          <p:cNvPicPr>
            <a:picLocks noChangeAspect="1"/>
          </p:cNvPicPr>
          <p:nvPr/>
        </p:nvPicPr>
        <p:blipFill>
          <a:blip r:embed="rId6"/>
          <a:stretch>
            <a:fillRect/>
          </a:stretch>
        </p:blipFill>
        <p:spPr>
          <a:xfrm>
            <a:off x="6433777" y="3001595"/>
            <a:ext cx="5882401" cy="1369442"/>
          </a:xfrm>
          <a:prstGeom prst="rect">
            <a:avLst/>
          </a:prstGeom>
        </p:spPr>
      </p:pic>
      <p:sp>
        <p:nvSpPr>
          <p:cNvPr id="14" name="TextBox 13"/>
          <p:cNvSpPr txBox="1"/>
          <p:nvPr/>
        </p:nvSpPr>
        <p:spPr>
          <a:xfrm>
            <a:off x="385037" y="1028736"/>
            <a:ext cx="5346335" cy="707886"/>
          </a:xfrm>
          <a:prstGeom prst="rect">
            <a:avLst/>
          </a:prstGeom>
          <a:noFill/>
        </p:spPr>
        <p:txBody>
          <a:bodyPr wrap="none" rtlCol="0">
            <a:spAutoFit/>
          </a:bodyPr>
          <a:lstStyle/>
          <a:p>
            <a:r>
              <a:rPr lang="en-US" sz="4000" dirty="0">
                <a:solidFill>
                  <a:prstClr val="white"/>
                </a:solidFill>
                <a:latin typeface="Tajawal Medium" panose="00000600000000000000" pitchFamily="2" charset="-78"/>
                <a:cs typeface="Tajawal Medium" panose="00000600000000000000" pitchFamily="2" charset="-78"/>
              </a:rPr>
              <a:t>Thank you for listening</a:t>
            </a:r>
            <a:endParaRPr lang="en-US" sz="40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159395"/>
            <a:ext cx="3142207" cy="954107"/>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DGM 711</a:t>
            </a:r>
          </a:p>
          <a:p>
            <a:r>
              <a:rPr lang="en-US" sz="2800" dirty="0">
                <a:solidFill>
                  <a:prstClr val="white"/>
                </a:solidFill>
                <a:latin typeface="Tajawal Medium" panose="00000600000000000000" pitchFamily="2" charset="-78"/>
                <a:cs typeface="Tajawal Medium" panose="00000600000000000000" pitchFamily="2" charset="-78"/>
              </a:rPr>
              <a:t>Introduction to Digital Media</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49550409"/>
      </p:ext>
    </p:extLst>
  </p:cSld>
  <p:clrMapOvr>
    <a:masterClrMapping/>
  </p:clrMapOvr>
  <mc:AlternateContent xmlns:mc="http://schemas.openxmlformats.org/markup-compatibility/2006" xmlns:p14="http://schemas.microsoft.com/office/powerpoint/2010/main">
    <mc:Choice Requires="p14">
      <p:transition spd="slow" p14:dur="2000" advTm="3256"/>
    </mc:Choice>
    <mc:Fallback xmlns="">
      <p:transition spd="slow" advTm="325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8">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3AD91EC3-F748-4CBC-ACE1-C4DB90688A97}">
  <we:reference id="5733da26-d76c-4235-96f3-f5be55c60e14" version="1.0.0.0" store="EXCatalog" storeType="EXCatalog"/>
  <we:alternateReferences>
    <we:reference id="WA200001937" version="1.0.0.0" store="en-US"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1814</TotalTime>
  <Words>737</Words>
  <Application>Microsoft Office PowerPoint</Application>
  <PresentationFormat>Widescreen</PresentationFormat>
  <Paragraphs>76</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Salma Mohamed Mohamed Kedwany</cp:lastModifiedBy>
  <cp:revision>466</cp:revision>
  <dcterms:created xsi:type="dcterms:W3CDTF">2021-08-03T13:03:26Z</dcterms:created>
  <dcterms:modified xsi:type="dcterms:W3CDTF">2022-09-20T20:24:32Z</dcterms:modified>
</cp:coreProperties>
</file>