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480" r:id="rId2"/>
    <p:sldId id="303" r:id="rId3"/>
    <p:sldId id="484" r:id="rId4"/>
    <p:sldId id="258" r:id="rId5"/>
    <p:sldId id="337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482" r:id="rId16"/>
    <p:sldId id="272" r:id="rId17"/>
    <p:sldId id="342" r:id="rId18"/>
    <p:sldId id="273" r:id="rId19"/>
    <p:sldId id="275" r:id="rId20"/>
    <p:sldId id="338" r:id="rId21"/>
    <p:sldId id="483" r:id="rId22"/>
    <p:sldId id="358" r:id="rId23"/>
    <p:sldId id="341" r:id="rId24"/>
    <p:sldId id="359" r:id="rId25"/>
    <p:sldId id="285" r:id="rId26"/>
    <p:sldId id="344" r:id="rId27"/>
    <p:sldId id="347" r:id="rId28"/>
    <p:sldId id="348" r:id="rId29"/>
    <p:sldId id="350" r:id="rId30"/>
    <p:sldId id="360" r:id="rId31"/>
    <p:sldId id="351" r:id="rId32"/>
    <p:sldId id="372" r:id="rId33"/>
    <p:sldId id="353" r:id="rId34"/>
    <p:sldId id="354" r:id="rId35"/>
    <p:sldId id="291" r:id="rId36"/>
    <p:sldId id="349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4"/>
            <p14:sldId id="258"/>
            <p14:sldId id="337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482"/>
            <p14:sldId id="272"/>
            <p14:sldId id="342"/>
            <p14:sldId id="273"/>
            <p14:sldId id="275"/>
            <p14:sldId id="338"/>
            <p14:sldId id="483"/>
            <p14:sldId id="358"/>
            <p14:sldId id="341"/>
            <p14:sldId id="359"/>
            <p14:sldId id="285"/>
            <p14:sldId id="344"/>
            <p14:sldId id="347"/>
            <p14:sldId id="348"/>
            <p14:sldId id="350"/>
            <p14:sldId id="360"/>
            <p14:sldId id="351"/>
            <p14:sldId id="372"/>
            <p14:sldId id="353"/>
            <p14:sldId id="354"/>
            <p14:sldId id="29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69" autoAdjust="0"/>
  </p:normalViewPr>
  <p:slideViewPr>
    <p:cSldViewPr snapToGrid="0">
      <p:cViewPr varScale="1">
        <p:scale>
          <a:sx n="81" d="100"/>
          <a:sy n="81" d="100"/>
        </p:scale>
        <p:origin x="725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386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F5D7113-5008-5222-4FF3-C19B5E50E65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5DF34D4-29CB-E84B-B711-F4A326927D17}" type="slidenum">
              <a:rPr lang="en-US" altLang="en-EG"/>
              <a:pPr/>
              <a:t>4</a:t>
            </a:fld>
            <a:endParaRPr lang="en-US" altLang="en-EG"/>
          </a:p>
        </p:txBody>
      </p:sp>
      <p:sp>
        <p:nvSpPr>
          <p:cNvPr id="70658" name="Rectangle 2">
            <a:extLst>
              <a:ext uri="{FF2B5EF4-FFF2-40B4-BE49-F238E27FC236}">
                <a16:creationId xmlns:a16="http://schemas.microsoft.com/office/drawing/2014/main" id="{9CE55B40-2C3F-BB23-82C2-526CBE15324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>
            <a:extLst>
              <a:ext uri="{FF2B5EF4-FFF2-40B4-BE49-F238E27FC236}">
                <a16:creationId xmlns:a16="http://schemas.microsoft.com/office/drawing/2014/main" id="{5D346BCE-A3C3-FA2C-87C9-226F453033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595D073-2EE0-76FB-5E2D-4771F0A4746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76BF3E-AF0D-974A-976D-5EF2ABED220B}" type="slidenum">
              <a:rPr lang="en-US" altLang="en-EG"/>
              <a:pPr/>
              <a:t>5</a:t>
            </a:fld>
            <a:endParaRPr lang="en-US" altLang="en-EG"/>
          </a:p>
        </p:txBody>
      </p:sp>
      <p:sp>
        <p:nvSpPr>
          <p:cNvPr id="237570" name="Rectangle 2">
            <a:extLst>
              <a:ext uri="{FF2B5EF4-FFF2-40B4-BE49-F238E27FC236}">
                <a16:creationId xmlns:a16="http://schemas.microsoft.com/office/drawing/2014/main" id="{EED3E59D-41C5-71F5-1B3D-570E7FAC7D7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7571" name="Rectangle 3">
            <a:extLst>
              <a:ext uri="{FF2B5EF4-FFF2-40B4-BE49-F238E27FC236}">
                <a16:creationId xmlns:a16="http://schemas.microsoft.com/office/drawing/2014/main" id="{3BFB3C38-06EA-BDB0-E58A-D93BF9CE38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2A2E10F-A624-AE9D-EFB9-802C981FD8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9505103-240C-D24D-8B23-376446D46786}" type="slidenum">
              <a:rPr lang="en-US" altLang="en-EG"/>
              <a:pPr/>
              <a:t>6</a:t>
            </a:fld>
            <a:endParaRPr lang="en-US" altLang="en-EG"/>
          </a:p>
        </p:txBody>
      </p:sp>
      <p:sp>
        <p:nvSpPr>
          <p:cNvPr id="78850" name="Rectangle 2">
            <a:extLst>
              <a:ext uri="{FF2B5EF4-FFF2-40B4-BE49-F238E27FC236}">
                <a16:creationId xmlns:a16="http://schemas.microsoft.com/office/drawing/2014/main" id="{DBC2E548-D902-3F5B-9EB4-B9AAF765CD2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>
            <a:extLst>
              <a:ext uri="{FF2B5EF4-FFF2-40B4-BE49-F238E27FC236}">
                <a16:creationId xmlns:a16="http://schemas.microsoft.com/office/drawing/2014/main" id="{9F72C72C-5B14-4446-1F5E-0DB357813A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CF5C4D0-6729-4F63-B1E8-FBD401B4613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6B0D4B-059A-D943-B90C-5F4E5CF4805E}" type="slidenum">
              <a:rPr lang="en-US" altLang="en-EG"/>
              <a:pPr/>
              <a:t>7</a:t>
            </a:fld>
            <a:endParaRPr lang="en-US" altLang="en-EG"/>
          </a:p>
        </p:txBody>
      </p:sp>
      <p:sp>
        <p:nvSpPr>
          <p:cNvPr id="80898" name="Rectangle 2">
            <a:extLst>
              <a:ext uri="{FF2B5EF4-FFF2-40B4-BE49-F238E27FC236}">
                <a16:creationId xmlns:a16="http://schemas.microsoft.com/office/drawing/2014/main" id="{2C24A5A9-26BA-494A-2EAC-375B7775BC1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>
            <a:extLst>
              <a:ext uri="{FF2B5EF4-FFF2-40B4-BE49-F238E27FC236}">
                <a16:creationId xmlns:a16="http://schemas.microsoft.com/office/drawing/2014/main" id="{03C8F3EB-901D-1AE8-078E-F9C5F166F3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46FC39E-30E1-9367-FDA3-D127C2EFED9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4CB4BD4-54D1-3545-8939-955F8644845C}" type="slidenum">
              <a:rPr lang="en-US" altLang="en-EG"/>
              <a:pPr/>
              <a:t>8</a:t>
            </a:fld>
            <a:endParaRPr lang="en-US" altLang="en-EG"/>
          </a:p>
        </p:txBody>
      </p:sp>
      <p:sp>
        <p:nvSpPr>
          <p:cNvPr id="82946" name="Rectangle 2">
            <a:extLst>
              <a:ext uri="{FF2B5EF4-FFF2-40B4-BE49-F238E27FC236}">
                <a16:creationId xmlns:a16="http://schemas.microsoft.com/office/drawing/2014/main" id="{B58435A7-7C3F-EBE2-17AA-E99A5B0CF22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4">
            <a:extLst>
              <a:ext uri="{FF2B5EF4-FFF2-40B4-BE49-F238E27FC236}">
                <a16:creationId xmlns:a16="http://schemas.microsoft.com/office/drawing/2014/main" id="{7825B697-9225-E243-8ECF-61B96D0620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7ECC23B-AD21-4F49-86C9-BF5F4DF57B2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775C4A-6AE4-9040-8338-876B6356638B}" type="slidenum">
              <a:rPr lang="en-US" altLang="en-EG"/>
              <a:pPr/>
              <a:t>9</a:t>
            </a:fld>
            <a:endParaRPr lang="en-US" altLang="en-EG"/>
          </a:p>
        </p:txBody>
      </p:sp>
      <p:sp>
        <p:nvSpPr>
          <p:cNvPr id="84994" name="Rectangle 2">
            <a:extLst>
              <a:ext uri="{FF2B5EF4-FFF2-40B4-BE49-F238E27FC236}">
                <a16:creationId xmlns:a16="http://schemas.microsoft.com/office/drawing/2014/main" id="{E610863A-7B97-4999-2752-C956641E58A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>
            <a:extLst>
              <a:ext uri="{FF2B5EF4-FFF2-40B4-BE49-F238E27FC236}">
                <a16:creationId xmlns:a16="http://schemas.microsoft.com/office/drawing/2014/main" id="{9049194A-31A5-5AC1-FB20-5D554F427A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 b="1" i="1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9DD2FE8-439D-FB40-4432-D446BF791CC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C7D428-FEFE-6C45-B207-6D3DCF462943}" type="slidenum">
              <a:rPr lang="en-US" altLang="en-EG"/>
              <a:pPr/>
              <a:t>10</a:t>
            </a:fld>
            <a:endParaRPr lang="en-US" altLang="en-EG"/>
          </a:p>
        </p:txBody>
      </p:sp>
      <p:sp>
        <p:nvSpPr>
          <p:cNvPr id="87042" name="Rectangle 2">
            <a:extLst>
              <a:ext uri="{FF2B5EF4-FFF2-40B4-BE49-F238E27FC236}">
                <a16:creationId xmlns:a16="http://schemas.microsoft.com/office/drawing/2014/main" id="{4E8DD29B-FB81-80EC-BB98-9A13F65568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0C80265C-5B71-508A-6581-901C3D0242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EF3A657-3048-5D82-EE0F-66E0167DDB4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77D700-9FB4-7D47-87FA-B106CD87FD2F}" type="slidenum">
              <a:rPr lang="en-US" altLang="en-EG"/>
              <a:pPr/>
              <a:t>11</a:t>
            </a:fld>
            <a:endParaRPr lang="en-US" altLang="en-EG"/>
          </a:p>
        </p:txBody>
      </p:sp>
      <p:sp>
        <p:nvSpPr>
          <p:cNvPr id="89090" name="Rectangle 2">
            <a:extLst>
              <a:ext uri="{FF2B5EF4-FFF2-40B4-BE49-F238E27FC236}">
                <a16:creationId xmlns:a16="http://schemas.microsoft.com/office/drawing/2014/main" id="{AD6AD300-6CFB-A2B9-B251-5B7AF7C6194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>
            <a:extLst>
              <a:ext uri="{FF2B5EF4-FFF2-40B4-BE49-F238E27FC236}">
                <a16:creationId xmlns:a16="http://schemas.microsoft.com/office/drawing/2014/main" id="{8A085F03-25C7-DFFF-EE61-8D5EDB7FE9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 i="1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9660F62-B962-A64F-E171-6A078ED887D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024AF21-D661-9445-AF30-C870BD44625E}" type="slidenum">
              <a:rPr lang="en-US" altLang="en-EG"/>
              <a:pPr/>
              <a:t>12</a:t>
            </a:fld>
            <a:endParaRPr lang="en-US" altLang="en-EG"/>
          </a:p>
        </p:txBody>
      </p:sp>
      <p:sp>
        <p:nvSpPr>
          <p:cNvPr id="91138" name="Rectangle 2">
            <a:extLst>
              <a:ext uri="{FF2B5EF4-FFF2-40B4-BE49-F238E27FC236}">
                <a16:creationId xmlns:a16="http://schemas.microsoft.com/office/drawing/2014/main" id="{7931606E-467E-2F78-52C8-118892CD5C1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>
            <a:extLst>
              <a:ext uri="{FF2B5EF4-FFF2-40B4-BE49-F238E27FC236}">
                <a16:creationId xmlns:a16="http://schemas.microsoft.com/office/drawing/2014/main" id="{A3808851-6ED2-C336-68ED-023E668F53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r>
              <a:rPr lang="en-US" altLang="en-EG"/>
              <a:t>	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A7C3679-E806-4541-D8B7-D4C2C60D34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0FA411-05FD-8A4B-BA41-AADD32D6853E}" type="slidenum">
              <a:rPr lang="en-US" altLang="en-EG"/>
              <a:pPr/>
              <a:t>13</a:t>
            </a:fld>
            <a:endParaRPr lang="en-US" altLang="en-EG"/>
          </a:p>
        </p:txBody>
      </p:sp>
      <p:sp>
        <p:nvSpPr>
          <p:cNvPr id="93186" name="Rectangle 2">
            <a:extLst>
              <a:ext uri="{FF2B5EF4-FFF2-40B4-BE49-F238E27FC236}">
                <a16:creationId xmlns:a16="http://schemas.microsoft.com/office/drawing/2014/main" id="{BB9305A7-7955-A05B-4051-D634A178564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>
            <a:extLst>
              <a:ext uri="{FF2B5EF4-FFF2-40B4-BE49-F238E27FC236}">
                <a16:creationId xmlns:a16="http://schemas.microsoft.com/office/drawing/2014/main" id="{AA63DEB7-6D8B-124B-6C05-2A886A729FD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AC32B82-0B14-E76B-EC84-53DBC928D80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8F4807-FFB3-A746-BD06-9AF96B055AF7}" type="slidenum">
              <a:rPr lang="en-US" altLang="en-EG"/>
              <a:pPr/>
              <a:t>14</a:t>
            </a:fld>
            <a:endParaRPr lang="en-US" altLang="en-EG"/>
          </a:p>
        </p:txBody>
      </p:sp>
      <p:sp>
        <p:nvSpPr>
          <p:cNvPr id="95234" name="Rectangle 2">
            <a:extLst>
              <a:ext uri="{FF2B5EF4-FFF2-40B4-BE49-F238E27FC236}">
                <a16:creationId xmlns:a16="http://schemas.microsoft.com/office/drawing/2014/main" id="{5C45A02A-9CA7-1ED8-EDA3-D3E7B79CDE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>
            <a:extLst>
              <a:ext uri="{FF2B5EF4-FFF2-40B4-BE49-F238E27FC236}">
                <a16:creationId xmlns:a16="http://schemas.microsoft.com/office/drawing/2014/main" id="{DCC9710D-19D1-2E10-F7F7-CB90651E9B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999ABAF-77C3-2E71-51FD-AA4F8534A4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FD71FCE-9D9B-F74B-9739-43728D1F0693}" type="slidenum">
              <a:rPr lang="en-US" altLang="en-EG"/>
              <a:pPr/>
              <a:t>15</a:t>
            </a:fld>
            <a:endParaRPr lang="en-US" altLang="en-EG"/>
          </a:p>
        </p:txBody>
      </p:sp>
      <p:sp>
        <p:nvSpPr>
          <p:cNvPr id="97282" name="Rectangle 2">
            <a:extLst>
              <a:ext uri="{FF2B5EF4-FFF2-40B4-BE49-F238E27FC236}">
                <a16:creationId xmlns:a16="http://schemas.microsoft.com/office/drawing/2014/main" id="{8CA9814A-9D7F-74CF-B509-1D9B2366FF5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>
            <a:extLst>
              <a:ext uri="{FF2B5EF4-FFF2-40B4-BE49-F238E27FC236}">
                <a16:creationId xmlns:a16="http://schemas.microsoft.com/office/drawing/2014/main" id="{574F198A-722A-AF35-7835-FD737DDCAF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BC4573F-C1F1-7948-DDF5-7706226B848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A5CCE3-849C-904B-9982-D7C6C03B4E3A}" type="slidenum">
              <a:rPr lang="en-US" altLang="en-EG"/>
              <a:pPr/>
              <a:t>16</a:t>
            </a:fld>
            <a:endParaRPr lang="en-US" altLang="en-EG"/>
          </a:p>
        </p:txBody>
      </p:sp>
      <p:sp>
        <p:nvSpPr>
          <p:cNvPr id="99330" name="Rectangle 2">
            <a:extLst>
              <a:ext uri="{FF2B5EF4-FFF2-40B4-BE49-F238E27FC236}">
                <a16:creationId xmlns:a16="http://schemas.microsoft.com/office/drawing/2014/main" id="{76D86049-EEC8-B35C-AF69-7FBB15BF815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>
            <a:extLst>
              <a:ext uri="{FF2B5EF4-FFF2-40B4-BE49-F238E27FC236}">
                <a16:creationId xmlns:a16="http://schemas.microsoft.com/office/drawing/2014/main" id="{0A0C3480-29AC-E26E-518B-6315E48C78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673AAE5-CB4B-99F4-5A2D-7C88E44EBBE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3892D6-9C69-AD49-9DF2-AFE883C1B19F}" type="slidenum">
              <a:rPr lang="en-US" altLang="en-EG"/>
              <a:pPr/>
              <a:t>17</a:t>
            </a:fld>
            <a:endParaRPr lang="en-US" altLang="en-EG"/>
          </a:p>
        </p:txBody>
      </p:sp>
      <p:sp>
        <p:nvSpPr>
          <p:cNvPr id="248834" name="Rectangle 2">
            <a:extLst>
              <a:ext uri="{FF2B5EF4-FFF2-40B4-BE49-F238E27FC236}">
                <a16:creationId xmlns:a16="http://schemas.microsoft.com/office/drawing/2014/main" id="{E7E12414-7A84-1C97-BF83-D45B8E9926E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8835" name="Rectangle 3">
            <a:extLst>
              <a:ext uri="{FF2B5EF4-FFF2-40B4-BE49-F238E27FC236}">
                <a16:creationId xmlns:a16="http://schemas.microsoft.com/office/drawing/2014/main" id="{85FCC439-7266-FF2D-43DD-9D6F4CDDADA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E46B283-1E08-0F32-177F-D09848F89C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6143ED-D193-F24F-B2D3-2B7C5643D54B}" type="slidenum">
              <a:rPr lang="en-US" altLang="en-EG"/>
              <a:pPr/>
              <a:t>18</a:t>
            </a:fld>
            <a:endParaRPr lang="en-US" altLang="en-EG"/>
          </a:p>
        </p:txBody>
      </p:sp>
      <p:sp>
        <p:nvSpPr>
          <p:cNvPr id="101378" name="Rectangle 2">
            <a:extLst>
              <a:ext uri="{FF2B5EF4-FFF2-40B4-BE49-F238E27FC236}">
                <a16:creationId xmlns:a16="http://schemas.microsoft.com/office/drawing/2014/main" id="{43EEEA33-E48A-25C2-FAFA-F35A4186D73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>
            <a:extLst>
              <a:ext uri="{FF2B5EF4-FFF2-40B4-BE49-F238E27FC236}">
                <a16:creationId xmlns:a16="http://schemas.microsoft.com/office/drawing/2014/main" id="{43201A90-424E-375F-9ED2-6A59614DCE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A35DAF2E-8F63-09B3-1994-FE64CDFC1AC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05CD75-53D4-3E4E-A2E5-423E4B68C230}" type="slidenum">
              <a:rPr lang="en-US" altLang="en-EG"/>
              <a:pPr/>
              <a:t>19</a:t>
            </a:fld>
            <a:endParaRPr lang="en-US" altLang="en-EG"/>
          </a:p>
        </p:txBody>
      </p:sp>
      <p:sp>
        <p:nvSpPr>
          <p:cNvPr id="105474" name="Rectangle 2">
            <a:extLst>
              <a:ext uri="{FF2B5EF4-FFF2-40B4-BE49-F238E27FC236}">
                <a16:creationId xmlns:a16="http://schemas.microsoft.com/office/drawing/2014/main" id="{0672B4D9-DC8E-2585-79FE-2E88ECDDC7B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>
            <a:extLst>
              <a:ext uri="{FF2B5EF4-FFF2-40B4-BE49-F238E27FC236}">
                <a16:creationId xmlns:a16="http://schemas.microsoft.com/office/drawing/2014/main" id="{C3FD0DA8-4550-4302-F8AB-0CA3F54914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3F1C6E3-4814-E6C4-B98D-DEB4CB7BF5A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1292CA-2057-5745-A4D5-687806696482}" type="slidenum">
              <a:rPr lang="en-US" altLang="en-EG"/>
              <a:pPr/>
              <a:t>20</a:t>
            </a:fld>
            <a:endParaRPr lang="en-US" altLang="en-EG"/>
          </a:p>
        </p:txBody>
      </p:sp>
      <p:sp>
        <p:nvSpPr>
          <p:cNvPr id="240642" name="Rectangle 2">
            <a:extLst>
              <a:ext uri="{FF2B5EF4-FFF2-40B4-BE49-F238E27FC236}">
                <a16:creationId xmlns:a16="http://schemas.microsoft.com/office/drawing/2014/main" id="{87BC98DD-17A5-8220-E43D-53170282B4D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0643" name="Rectangle 3">
            <a:extLst>
              <a:ext uri="{FF2B5EF4-FFF2-40B4-BE49-F238E27FC236}">
                <a16:creationId xmlns:a16="http://schemas.microsoft.com/office/drawing/2014/main" id="{32793816-2BF2-BDF6-A20C-307806EFDD3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B004596-D17F-2E90-DAA4-D06DBB73D8A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CED888F-ADD3-1544-9005-D90BECACD1E8}" type="slidenum">
              <a:rPr lang="en-US" altLang="en-EG"/>
              <a:pPr/>
              <a:t>21</a:t>
            </a:fld>
            <a:endParaRPr lang="en-US" altLang="en-EG"/>
          </a:p>
        </p:txBody>
      </p:sp>
      <p:sp>
        <p:nvSpPr>
          <p:cNvPr id="107522" name="Rectangle 2">
            <a:extLst>
              <a:ext uri="{FF2B5EF4-FFF2-40B4-BE49-F238E27FC236}">
                <a16:creationId xmlns:a16="http://schemas.microsoft.com/office/drawing/2014/main" id="{0F30926D-3A6E-339E-9310-FC76202E3BB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>
            <a:extLst>
              <a:ext uri="{FF2B5EF4-FFF2-40B4-BE49-F238E27FC236}">
                <a16:creationId xmlns:a16="http://schemas.microsoft.com/office/drawing/2014/main" id="{1AF0B44F-CCC8-B0F0-5A96-2D6115E888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9A70BF3-12F5-05B2-0ACC-ED0D50D98A2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C50419B-010F-0B44-9EAD-3E3D6950CCA8}" type="slidenum">
              <a:rPr lang="en-US" altLang="en-EG"/>
              <a:pPr/>
              <a:t>22</a:t>
            </a:fld>
            <a:endParaRPr lang="en-US" altLang="en-EG"/>
          </a:p>
        </p:txBody>
      </p:sp>
      <p:sp>
        <p:nvSpPr>
          <p:cNvPr id="284674" name="Rectangle 2">
            <a:extLst>
              <a:ext uri="{FF2B5EF4-FFF2-40B4-BE49-F238E27FC236}">
                <a16:creationId xmlns:a16="http://schemas.microsoft.com/office/drawing/2014/main" id="{EC0B9C67-FFD1-C627-BE23-E39BAF7C9D2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4675" name="Rectangle 3">
            <a:extLst>
              <a:ext uri="{FF2B5EF4-FFF2-40B4-BE49-F238E27FC236}">
                <a16:creationId xmlns:a16="http://schemas.microsoft.com/office/drawing/2014/main" id="{0CA0D7BE-F48D-0499-A41F-05B4AACBC8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A0777F87-F11E-24DC-19AB-0D3B2455121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34F6B6-B131-3942-B80E-7AE0BA03AA58}" type="slidenum">
              <a:rPr lang="en-US" altLang="en-EG"/>
              <a:pPr/>
              <a:t>23</a:t>
            </a:fld>
            <a:endParaRPr lang="en-US" altLang="en-EG"/>
          </a:p>
        </p:txBody>
      </p:sp>
      <p:sp>
        <p:nvSpPr>
          <p:cNvPr id="246786" name="Rectangle 2">
            <a:extLst>
              <a:ext uri="{FF2B5EF4-FFF2-40B4-BE49-F238E27FC236}">
                <a16:creationId xmlns:a16="http://schemas.microsoft.com/office/drawing/2014/main" id="{345BA806-5036-EEBA-5B13-232055EF5F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6787" name="Rectangle 3">
            <a:extLst>
              <a:ext uri="{FF2B5EF4-FFF2-40B4-BE49-F238E27FC236}">
                <a16:creationId xmlns:a16="http://schemas.microsoft.com/office/drawing/2014/main" id="{F493477F-02D7-F8C0-D0A6-6E0C064EAA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5744D49-3E7E-573A-ED2B-C4F9D1CA553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C18128-3E4C-2E49-8A34-4F10EE49309C}" type="slidenum">
              <a:rPr lang="en-US" altLang="en-EG"/>
              <a:pPr/>
              <a:t>24</a:t>
            </a:fld>
            <a:endParaRPr lang="en-US" altLang="en-EG"/>
          </a:p>
        </p:txBody>
      </p:sp>
      <p:sp>
        <p:nvSpPr>
          <p:cNvPr id="286722" name="Rectangle 2">
            <a:extLst>
              <a:ext uri="{FF2B5EF4-FFF2-40B4-BE49-F238E27FC236}">
                <a16:creationId xmlns:a16="http://schemas.microsoft.com/office/drawing/2014/main" id="{0B7E8676-4749-8629-2B44-D55919AEDE6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23" name="Rectangle 3">
            <a:extLst>
              <a:ext uri="{FF2B5EF4-FFF2-40B4-BE49-F238E27FC236}">
                <a16:creationId xmlns:a16="http://schemas.microsoft.com/office/drawing/2014/main" id="{3B507505-BDFB-56DC-47D5-72BFD412CF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C8457D7-D212-9657-D9B3-323E665FD02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AB54F2B-F5D9-BD4D-BE46-94A661B6DF60}" type="slidenum">
              <a:rPr lang="en-US" altLang="en-EG"/>
              <a:pPr/>
              <a:t>25</a:t>
            </a:fld>
            <a:endParaRPr lang="en-US" altLang="en-EG"/>
          </a:p>
        </p:txBody>
      </p:sp>
      <p:sp>
        <p:nvSpPr>
          <p:cNvPr id="125954" name="Rectangle 2">
            <a:extLst>
              <a:ext uri="{FF2B5EF4-FFF2-40B4-BE49-F238E27FC236}">
                <a16:creationId xmlns:a16="http://schemas.microsoft.com/office/drawing/2014/main" id="{8D7B9C3F-A4BB-529A-A95F-39AA87F7CC2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5" name="Rectangle 3">
            <a:extLst>
              <a:ext uri="{FF2B5EF4-FFF2-40B4-BE49-F238E27FC236}">
                <a16:creationId xmlns:a16="http://schemas.microsoft.com/office/drawing/2014/main" id="{E13AA3DB-670D-8E88-0A4E-026E1E075A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8478D506-363F-39B7-AA27-8784626B5AE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F7CBA0-AD3C-A946-BADD-467C0DA2C461}" type="slidenum">
              <a:rPr lang="en-US" altLang="en-EG"/>
              <a:pPr/>
              <a:t>26</a:t>
            </a:fld>
            <a:endParaRPr lang="en-US" altLang="en-EG"/>
          </a:p>
        </p:txBody>
      </p:sp>
      <p:sp>
        <p:nvSpPr>
          <p:cNvPr id="252930" name="Rectangle 2">
            <a:extLst>
              <a:ext uri="{FF2B5EF4-FFF2-40B4-BE49-F238E27FC236}">
                <a16:creationId xmlns:a16="http://schemas.microsoft.com/office/drawing/2014/main" id="{8C1DB755-3376-778F-6C71-B13E95EE3B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2931" name="Rectangle 3">
            <a:extLst>
              <a:ext uri="{FF2B5EF4-FFF2-40B4-BE49-F238E27FC236}">
                <a16:creationId xmlns:a16="http://schemas.microsoft.com/office/drawing/2014/main" id="{24BE02FC-547D-5BAD-DCF6-147A92600E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8E6FF79-1836-C042-5175-93B440D213B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DAF824B-62ED-C14E-B150-0B125F34697F}" type="slidenum">
              <a:rPr lang="en-US" altLang="en-EG"/>
              <a:pPr/>
              <a:t>27</a:t>
            </a:fld>
            <a:endParaRPr lang="en-US" altLang="en-EG"/>
          </a:p>
        </p:txBody>
      </p:sp>
      <p:sp>
        <p:nvSpPr>
          <p:cNvPr id="259074" name="Rectangle 2">
            <a:extLst>
              <a:ext uri="{FF2B5EF4-FFF2-40B4-BE49-F238E27FC236}">
                <a16:creationId xmlns:a16="http://schemas.microsoft.com/office/drawing/2014/main" id="{CD2C15CA-FE5A-55BC-1938-8D2D221CD2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9075" name="Rectangle 3">
            <a:extLst>
              <a:ext uri="{FF2B5EF4-FFF2-40B4-BE49-F238E27FC236}">
                <a16:creationId xmlns:a16="http://schemas.microsoft.com/office/drawing/2014/main" id="{48CFBF25-5EBE-0ADF-F80F-1F89EA3409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CBE7E89-BBE0-2BBC-8702-AEF11DE909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13D55D1-FAF4-1A44-8FD5-60C94E1BCA90}" type="slidenum">
              <a:rPr lang="en-US" altLang="en-EG"/>
              <a:pPr/>
              <a:t>28</a:t>
            </a:fld>
            <a:endParaRPr lang="en-US" altLang="en-EG"/>
          </a:p>
        </p:txBody>
      </p:sp>
      <p:sp>
        <p:nvSpPr>
          <p:cNvPr id="261122" name="Rectangle 2">
            <a:extLst>
              <a:ext uri="{FF2B5EF4-FFF2-40B4-BE49-F238E27FC236}">
                <a16:creationId xmlns:a16="http://schemas.microsoft.com/office/drawing/2014/main" id="{A373FE53-2A0D-3131-1416-5AB3F5D8F9A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1123" name="Rectangle 3">
            <a:extLst>
              <a:ext uri="{FF2B5EF4-FFF2-40B4-BE49-F238E27FC236}">
                <a16:creationId xmlns:a16="http://schemas.microsoft.com/office/drawing/2014/main" id="{E9BC4094-9E29-2CA1-9E0A-27717FFAC48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048A491-D2F0-3169-A58D-50568478423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63E2B3-2969-574F-9A01-2ED47D5712F1}" type="slidenum">
              <a:rPr lang="en-US" altLang="en-EG"/>
              <a:pPr/>
              <a:t>29</a:t>
            </a:fld>
            <a:endParaRPr lang="en-US" altLang="en-EG"/>
          </a:p>
        </p:txBody>
      </p:sp>
      <p:sp>
        <p:nvSpPr>
          <p:cNvPr id="265218" name="Rectangle 2">
            <a:extLst>
              <a:ext uri="{FF2B5EF4-FFF2-40B4-BE49-F238E27FC236}">
                <a16:creationId xmlns:a16="http://schemas.microsoft.com/office/drawing/2014/main" id="{7C8F28EE-6928-C02C-E2C6-F2F4CCE6644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5219" name="Rectangle 3">
            <a:extLst>
              <a:ext uri="{FF2B5EF4-FFF2-40B4-BE49-F238E27FC236}">
                <a16:creationId xmlns:a16="http://schemas.microsoft.com/office/drawing/2014/main" id="{177B96A0-2786-5D0C-57AF-F5AC7425E2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r>
              <a:rPr lang="en-US" altLang="en-EG"/>
              <a:t>Ask students which projects would be accepted if they used the WACC for the discount rate? Compare 15% to IRR and accept projects A and B.</a:t>
            </a:r>
          </a:p>
          <a:p>
            <a:endParaRPr lang="en-US" altLang="en-EG"/>
          </a:p>
          <a:p>
            <a:r>
              <a:rPr lang="en-US" altLang="en-EG"/>
              <a:t>Now ask students which projects should be accepted if you use the required return based on the risk of the project? Accept B and C.</a:t>
            </a:r>
          </a:p>
          <a:p>
            <a:endParaRPr lang="en-US" altLang="en-EG"/>
          </a:p>
          <a:p>
            <a:r>
              <a:rPr lang="en-US" altLang="en-EG"/>
              <a:t>So, what happened when we used the WACC? We accepted a risky project that we shouldn’t have and rejected a less risky project that we should have accepted. What will happen to the overall risk of the firm if the company does this on a consistent basis? Most students will see that the firm will become riskier.</a:t>
            </a: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EB9420D-D9E9-1CBE-CEAF-EC974AB11A9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80CB4F-7B9E-584E-AB8D-6C3AEAF4B408}" type="slidenum">
              <a:rPr lang="en-US" altLang="en-EG"/>
              <a:pPr/>
              <a:t>30</a:t>
            </a:fld>
            <a:endParaRPr lang="en-US" altLang="en-EG"/>
          </a:p>
        </p:txBody>
      </p:sp>
      <p:sp>
        <p:nvSpPr>
          <p:cNvPr id="289794" name="Rectangle 2">
            <a:extLst>
              <a:ext uri="{FF2B5EF4-FFF2-40B4-BE49-F238E27FC236}">
                <a16:creationId xmlns:a16="http://schemas.microsoft.com/office/drawing/2014/main" id="{7EC0F342-217C-4C67-3F46-4C98D1FF3CC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9795" name="Rectangle 3">
            <a:extLst>
              <a:ext uri="{FF2B5EF4-FFF2-40B4-BE49-F238E27FC236}">
                <a16:creationId xmlns:a16="http://schemas.microsoft.com/office/drawing/2014/main" id="{8D3933F7-C7F7-1FD5-29C5-B13C0B4E0C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r>
              <a:rPr lang="en-US" altLang="en-EG"/>
              <a:t>Ask students which projects would be accepted if they used the WACC for the discount rate? Compare 15% to IRR and accept projects A and B.</a:t>
            </a:r>
          </a:p>
          <a:p>
            <a:endParaRPr lang="en-US" altLang="en-EG"/>
          </a:p>
          <a:p>
            <a:r>
              <a:rPr lang="en-US" altLang="en-EG"/>
              <a:t>Now ask students which projects should be accepted if you use the required return based on the risk of the project? Accept B and C.</a:t>
            </a:r>
          </a:p>
          <a:p>
            <a:endParaRPr lang="en-US" altLang="en-EG"/>
          </a:p>
          <a:p>
            <a:r>
              <a:rPr lang="en-US" altLang="en-EG"/>
              <a:t>So, what happened when we used the WACC? We accepted a risky project that we shouldn’t have and rejected a less risky project that we should have accepted. What will happen to the overall risk of the firm if the company does this on a consistent basis? Most students will see that the firm will become riskier.</a:t>
            </a: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172CBAB-E597-86D5-05FC-A6E0CCBAFC3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B352F97-6CB5-034F-AE67-A79601929AF5}" type="slidenum">
              <a:rPr lang="en-US" altLang="en-EG"/>
              <a:pPr/>
              <a:t>31</a:t>
            </a:fld>
            <a:endParaRPr lang="en-US" altLang="en-EG"/>
          </a:p>
        </p:txBody>
      </p:sp>
      <p:sp>
        <p:nvSpPr>
          <p:cNvPr id="267266" name="Rectangle 2">
            <a:extLst>
              <a:ext uri="{FF2B5EF4-FFF2-40B4-BE49-F238E27FC236}">
                <a16:creationId xmlns:a16="http://schemas.microsoft.com/office/drawing/2014/main" id="{1D9A0BDB-DBF0-C71E-8420-3F4B043302C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7267" name="Rectangle 3">
            <a:extLst>
              <a:ext uri="{FF2B5EF4-FFF2-40B4-BE49-F238E27FC236}">
                <a16:creationId xmlns:a16="http://schemas.microsoft.com/office/drawing/2014/main" id="{3E9FE6E0-9AE9-97A2-FDFD-DAA9CA81D2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F55C28F-1013-CAF5-3710-84A2D7E3AFF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41797A-00D4-1B42-AF50-A52F7984FB1F}" type="slidenum">
              <a:rPr lang="en-US" altLang="en-EG"/>
              <a:pPr/>
              <a:t>33</a:t>
            </a:fld>
            <a:endParaRPr lang="en-US" altLang="en-EG"/>
          </a:p>
        </p:txBody>
      </p:sp>
      <p:sp>
        <p:nvSpPr>
          <p:cNvPr id="271362" name="Rectangle 2">
            <a:extLst>
              <a:ext uri="{FF2B5EF4-FFF2-40B4-BE49-F238E27FC236}">
                <a16:creationId xmlns:a16="http://schemas.microsoft.com/office/drawing/2014/main" id="{645E22EE-83A7-E3AB-2550-CD73C15AC34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1363" name="Rectangle 3">
            <a:extLst>
              <a:ext uri="{FF2B5EF4-FFF2-40B4-BE49-F238E27FC236}">
                <a16:creationId xmlns:a16="http://schemas.microsoft.com/office/drawing/2014/main" id="{BC9DB6D6-464B-1361-ACDF-AAC0D1EA7A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6251C35-08C4-FC22-ED43-A86DEC8828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F7E681-B28C-7640-9683-1143E2798D76}" type="slidenum">
              <a:rPr lang="en-US" altLang="en-EG"/>
              <a:pPr/>
              <a:t>34</a:t>
            </a:fld>
            <a:endParaRPr lang="en-US" altLang="en-EG"/>
          </a:p>
        </p:txBody>
      </p:sp>
      <p:sp>
        <p:nvSpPr>
          <p:cNvPr id="273410" name="Rectangle 2">
            <a:extLst>
              <a:ext uri="{FF2B5EF4-FFF2-40B4-BE49-F238E27FC236}">
                <a16:creationId xmlns:a16="http://schemas.microsoft.com/office/drawing/2014/main" id="{47521241-C9AD-467E-991D-7DA7686B480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3411" name="Rectangle 3">
            <a:extLst>
              <a:ext uri="{FF2B5EF4-FFF2-40B4-BE49-F238E27FC236}">
                <a16:creationId xmlns:a16="http://schemas.microsoft.com/office/drawing/2014/main" id="{9CA4F95F-7254-EACF-2950-49933F4C4A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55FB3DD-C36C-732B-D6EA-ABA82EF9D5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DF8C63-DFFF-A94F-9781-88524EC362DB}" type="slidenum">
              <a:rPr lang="en-US" altLang="en-EG"/>
              <a:pPr/>
              <a:t>35</a:t>
            </a:fld>
            <a:endParaRPr lang="en-US" altLang="en-EG"/>
          </a:p>
        </p:txBody>
      </p:sp>
      <p:sp>
        <p:nvSpPr>
          <p:cNvPr id="138242" name="Rectangle 2">
            <a:extLst>
              <a:ext uri="{FF2B5EF4-FFF2-40B4-BE49-F238E27FC236}">
                <a16:creationId xmlns:a16="http://schemas.microsoft.com/office/drawing/2014/main" id="{DC24A186-9B7E-EB67-072A-1B14D4D1D1E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3" name="Rectangle 3">
            <a:extLst>
              <a:ext uri="{FF2B5EF4-FFF2-40B4-BE49-F238E27FC236}">
                <a16:creationId xmlns:a16="http://schemas.microsoft.com/office/drawing/2014/main" id="{791218F7-9422-9949-8B82-97376B0DCE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F22CEF-79BC-E5C4-9A7B-F7DD796BD5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05305C-0F16-B9A2-CC91-8A670556B275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FB2ADF-F8AC-2F2C-9614-5382BAEB1E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6BC9B8-8CF7-8335-8363-C1F40111A5A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276336-08C2-60C4-60DB-17F1F9217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17E399-E5C5-171A-F8A8-7E582CC9E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EG"/>
              <a:t>12-</a:t>
            </a:r>
            <a:fld id="{5B8115BB-8B6B-BE41-A1D7-457CEE66AADC}" type="slidenum">
              <a:rPr lang="en-US" altLang="en-EG"/>
              <a:pPr/>
              <a:t>‹#›</a:t>
            </a:fld>
            <a:endParaRPr lang="en-US" altLang="en-EG"/>
          </a:p>
        </p:txBody>
      </p:sp>
    </p:spTree>
    <p:extLst>
      <p:ext uri="{BB962C8B-B14F-4D97-AF65-F5344CB8AC3E}">
        <p14:creationId xmlns:p14="http://schemas.microsoft.com/office/powerpoint/2010/main" val="36700857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A57F6-3BAA-54A0-D896-90B048C1BD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0E6109-9A86-6AB4-9A3E-6F68A525AFB6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ACAB45-74B8-7293-EE15-A63FB7539B10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8F34EB2-BE39-6B26-5ADC-D71DE766EF2F}"/>
              </a:ext>
            </a:extLst>
          </p:cNvPr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E1388C04-53A1-A9BE-719D-EEB981CB530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801D7DA-492C-5374-61F2-9CDE83632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56DB6A66-2FAB-8A9C-986B-F13889776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EG"/>
              <a:t>12-</a:t>
            </a:r>
            <a:fld id="{5EE8A442-3792-634A-8F57-3318CE8C61A3}" type="slidenum">
              <a:rPr lang="en-US" altLang="en-EG"/>
              <a:pPr/>
              <a:t>‹#›</a:t>
            </a:fld>
            <a:endParaRPr lang="en-US" altLang="en-EG"/>
          </a:p>
        </p:txBody>
      </p:sp>
    </p:spTree>
    <p:extLst>
      <p:ext uri="{BB962C8B-B14F-4D97-AF65-F5344CB8AC3E}">
        <p14:creationId xmlns:p14="http://schemas.microsoft.com/office/powerpoint/2010/main" val="37323108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F3C18-A956-F7E3-C8FE-282C5B31E5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able Placeholder 2">
            <a:extLst>
              <a:ext uri="{FF2B5EF4-FFF2-40B4-BE49-F238E27FC236}">
                <a16:creationId xmlns:a16="http://schemas.microsoft.com/office/drawing/2014/main" id="{D23696AA-BA29-D0FF-7925-AB2F8E8C2AC4}"/>
              </a:ext>
            </a:extLst>
          </p:cNvPr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EED8C4-448E-204F-B17F-A55E192719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E1C880-4538-B565-34DA-FE5D19052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922F0D-BE88-E940-8E01-4095245D4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EG"/>
              <a:t>12-</a:t>
            </a:r>
            <a:fld id="{FC66C249-55F3-8149-A7BB-144C3E44E333}" type="slidenum">
              <a:rPr lang="en-US" altLang="en-EG"/>
              <a:pPr/>
              <a:t>‹#›</a:t>
            </a:fld>
            <a:endParaRPr lang="en-US" altLang="en-EG"/>
          </a:p>
        </p:txBody>
      </p:sp>
    </p:spTree>
    <p:extLst>
      <p:ext uri="{BB962C8B-B14F-4D97-AF65-F5344CB8AC3E}">
        <p14:creationId xmlns:p14="http://schemas.microsoft.com/office/powerpoint/2010/main" val="1712871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  <p:sldLayoutId id="2147483669" r:id="rId16"/>
    <p:sldLayoutId id="2147483670" r:id="rId17"/>
    <p:sldLayoutId id="214748367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7" Type="http://schemas.openxmlformats.org/officeDocument/2006/relationships/slide" Target="slide35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4.e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3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5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8.em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image" Target="../media/image20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Sara Ahmed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70180" y="2302097"/>
            <a:ext cx="58499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Financing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8202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 of Capital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Sara Ahmed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171B636C-D531-9D6D-B51E-E639C13FE64C}"/>
              </a:ext>
            </a:extLst>
          </p:cNvPr>
          <p:cNvSpPr txBox="1">
            <a:spLocks noChangeArrowheads="1"/>
          </p:cNvSpPr>
          <p:nvPr/>
        </p:nvSpPr>
        <p:spPr>
          <a:xfrm>
            <a:off x="3478824" y="2332037"/>
            <a:ext cx="84582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1	 The Cost of Capital: Some Preliminaries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2	 The Cost of Equity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3	 The Costs of Debt and Preferred Stock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4	 The Weighted Average Cost of Capital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en-US" altLang="en-EG">
                <a:solidFill>
                  <a:schemeClr val="bg1"/>
                </a:solidFill>
              </a:rPr>
              <a:t>5</a:t>
            </a:r>
            <a:r>
              <a:rPr lang="en-US" altLang="en-EG" dirty="0">
                <a:solidFill>
                  <a:schemeClr val="bg1"/>
                </a:solidFill>
              </a:rPr>
              <a:t>	 Divisional and Project Costs of Capital</a:t>
            </a:r>
          </a:p>
        </p:txBody>
      </p:sp>
    </p:spTree>
    <p:extLst>
      <p:ext uri="{BB962C8B-B14F-4D97-AF65-F5344CB8AC3E}">
        <p14:creationId xmlns:p14="http://schemas.microsoft.com/office/powerpoint/2010/main" val="36187163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2487F6E-AB4D-73F7-1779-9AA35C56048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634" name="Rectangle 2">
            <a:extLst>
              <a:ext uri="{FF2B5EF4-FFF2-40B4-BE49-F238E27FC236}">
                <a16:creationId xmlns:a16="http://schemas.microsoft.com/office/drawing/2014/main" id="{C853495D-C380-9266-4729-A919754613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Key Concepts and Skills</a:t>
            </a:r>
          </a:p>
        </p:txBody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CF584FF9-79DE-6FE8-F86D-71BCFE63CE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EG" sz="3600" dirty="0"/>
              <a:t>Know how to determine: </a:t>
            </a:r>
          </a:p>
          <a:p>
            <a:pPr lvl="1"/>
            <a:r>
              <a:rPr lang="en-US" altLang="en-EG" sz="3200" dirty="0"/>
              <a:t>A firm’s cost of equity capital</a:t>
            </a:r>
          </a:p>
          <a:p>
            <a:pPr lvl="1"/>
            <a:r>
              <a:rPr lang="en-US" altLang="en-EG" sz="3200" dirty="0"/>
              <a:t>A firm’s cost of debt</a:t>
            </a:r>
          </a:p>
          <a:p>
            <a:pPr lvl="1"/>
            <a:r>
              <a:rPr lang="en-US" altLang="en-EG" sz="3200" dirty="0"/>
              <a:t>A firm’s overall cost of capital</a:t>
            </a:r>
          </a:p>
          <a:p>
            <a:r>
              <a:rPr lang="en-US" altLang="en-EG" sz="3600" dirty="0"/>
              <a:t>Understand pitfalls of overall cost of capital and how to manage them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039ECE-AA46-41F0-A149-5BCA419612D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68C3DE-04DD-165B-0905-B8EF1C5E0B0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6546" name="Rectangle 2">
            <a:extLst>
              <a:ext uri="{FF2B5EF4-FFF2-40B4-BE49-F238E27FC236}">
                <a16:creationId xmlns:a16="http://schemas.microsoft.com/office/drawing/2014/main" id="{732B53C1-BD1F-7E87-197A-4F6E8F227CB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Cost of Capital Basics</a:t>
            </a:r>
          </a:p>
        </p:txBody>
      </p:sp>
      <p:sp>
        <p:nvSpPr>
          <p:cNvPr id="236547" name="Rectangle 3">
            <a:extLst>
              <a:ext uri="{FF2B5EF4-FFF2-40B4-BE49-F238E27FC236}">
                <a16:creationId xmlns:a16="http://schemas.microsoft.com/office/drawing/2014/main" id="{DBD63696-ADBF-C0C4-EF69-0232D912FFD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33337" y="1571621"/>
            <a:ext cx="7924800" cy="5029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dirty="0"/>
              <a:t>The cost to a firm for capital funding = the return to the providers of those funds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The return earned on assets depends on the risk of those assets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A firm’s cost of capital indicates how the market views the risk of the firm’s assets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A firm must earn at least the required return to compensate investors for the financing they have provided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The required return is the same as the 	appropriate discount rate</a:t>
            </a:r>
          </a:p>
          <a:p>
            <a:pPr lvl="1">
              <a:lnSpc>
                <a:spcPct val="90000"/>
              </a:lnSpc>
            </a:pPr>
            <a:endParaRPr lang="en-US" altLang="en-EG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AD9666-5316-092C-BDDE-DB4AADABCCE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132E88E-D255-ED11-23F8-43489738C53C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826" name="Rectangle 2">
            <a:extLst>
              <a:ext uri="{FF2B5EF4-FFF2-40B4-BE49-F238E27FC236}">
                <a16:creationId xmlns:a16="http://schemas.microsoft.com/office/drawing/2014/main" id="{3FD79071-E1CC-4EE6-C346-56636FF7FC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 dirty="0"/>
              <a:t>Cost of Equity</a:t>
            </a:r>
          </a:p>
        </p:txBody>
      </p:sp>
      <p:sp>
        <p:nvSpPr>
          <p:cNvPr id="77827" name="Rectangle 3">
            <a:extLst>
              <a:ext uri="{FF2B5EF4-FFF2-40B4-BE49-F238E27FC236}">
                <a16:creationId xmlns:a16="http://schemas.microsoft.com/office/drawing/2014/main" id="{D3011952-39DE-1B07-CC8D-BC40ED3E0D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EG" dirty="0"/>
              <a:t>The cost of equity is the return required by equity investors given the risk of the 	cash flows from the firm</a:t>
            </a:r>
          </a:p>
          <a:p>
            <a:r>
              <a:rPr lang="en-US" altLang="en-EG" dirty="0"/>
              <a:t>Two major methods for determining the cost of equity</a:t>
            </a:r>
          </a:p>
          <a:p>
            <a:pPr lvl="3">
              <a:buFontTx/>
              <a:buNone/>
            </a:pPr>
            <a:r>
              <a:rPr lang="en-US" altLang="en-EG" sz="3200" dirty="0"/>
              <a:t>- Dividend growth model</a:t>
            </a:r>
          </a:p>
          <a:p>
            <a:pPr lvl="3">
              <a:buFontTx/>
              <a:buNone/>
            </a:pPr>
            <a:r>
              <a:rPr lang="en-US" altLang="en-EG" sz="3200" dirty="0"/>
              <a:t>- SML or CAPM</a:t>
            </a:r>
          </a:p>
        </p:txBody>
      </p:sp>
      <p:sp>
        <p:nvSpPr>
          <p:cNvPr id="77828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7325E1FC-5D4D-1BD9-1CE4-9039775D9A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77829" name="Text Box 5">
            <a:extLst>
              <a:ext uri="{FF2B5EF4-FFF2-40B4-BE49-F238E27FC236}">
                <a16:creationId xmlns:a16="http://schemas.microsoft.com/office/drawing/2014/main" id="{5FA52EEC-0A74-E097-5629-B4D073B94F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6096000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/>
              <a:t>Return to Quick Quiz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6F24DF1-968B-1AC9-9947-BDF2F0E73EC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C589886-4A0D-0770-00BC-8637A5B4E467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874" name="Rectangle 2">
            <a:extLst>
              <a:ext uri="{FF2B5EF4-FFF2-40B4-BE49-F238E27FC236}">
                <a16:creationId xmlns:a16="http://schemas.microsoft.com/office/drawing/2014/main" id="{DBA3442A-75D5-B367-3F77-C0705D1E48F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495300"/>
            <a:ext cx="8229600" cy="1295400"/>
          </a:xfrm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sz="4100" dirty="0"/>
              <a:t>The Dividend Growth Model Approach</a:t>
            </a:r>
          </a:p>
        </p:txBody>
      </p:sp>
      <p:sp>
        <p:nvSpPr>
          <p:cNvPr id="79875" name="Rectangle 3">
            <a:extLst>
              <a:ext uri="{FF2B5EF4-FFF2-40B4-BE49-F238E27FC236}">
                <a16:creationId xmlns:a16="http://schemas.microsoft.com/office/drawing/2014/main" id="{48F0CA1C-EB92-8105-9B06-75C9B0D446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altLang="en-EG"/>
              <a:t>	Start with the dividend growth model formula and rearrange to solve for </a:t>
            </a:r>
            <a:r>
              <a:rPr lang="en-US" altLang="en-EG" i="1"/>
              <a:t>R</a:t>
            </a:r>
            <a:r>
              <a:rPr lang="en-US" altLang="en-EG" i="1" baseline="-25000"/>
              <a:t>E</a:t>
            </a:r>
            <a:endParaRPr lang="en-US" altLang="en-EG" i="1"/>
          </a:p>
        </p:txBody>
      </p:sp>
      <p:graphicFrame>
        <p:nvGraphicFramePr>
          <p:cNvPr id="79876" name="Object 4">
            <a:extLst>
              <a:ext uri="{FF2B5EF4-FFF2-40B4-BE49-F238E27FC236}">
                <a16:creationId xmlns:a16="http://schemas.microsoft.com/office/drawing/2014/main" id="{34F77E03-F987-08DB-4CFE-C1DA7363B79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191000" y="2819401"/>
          <a:ext cx="3276600" cy="2747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9900900" imgH="20485100" progId="Equation.3">
                  <p:embed/>
                </p:oleObj>
              </mc:Choice>
              <mc:Fallback>
                <p:oleObj name="Equation" r:id="rId3" imgW="19900900" imgH="20485100" progId="Equation.3">
                  <p:embed/>
                  <p:pic>
                    <p:nvPicPr>
                      <p:cNvPr id="79876" name="Object 4">
                        <a:extLst>
                          <a:ext uri="{FF2B5EF4-FFF2-40B4-BE49-F238E27FC236}">
                            <a16:creationId xmlns:a16="http://schemas.microsoft.com/office/drawing/2014/main" id="{34F77E03-F987-08DB-4CFE-C1DA7363B79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0" y="2819401"/>
                        <a:ext cx="3276600" cy="2747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9877" name="Rectangle 5">
            <a:extLst>
              <a:ext uri="{FF2B5EF4-FFF2-40B4-BE49-F238E27FC236}">
                <a16:creationId xmlns:a16="http://schemas.microsoft.com/office/drawing/2014/main" id="{FC616EC6-B19D-C55D-6A1F-4EA79F4051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2400" y="4191000"/>
            <a:ext cx="3657600" cy="15240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0C7764-B7A9-5D6C-2B8F-36B627D15B8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E00CAE0-40A3-B45E-DCA7-78615B75032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22" name="Rectangle 2">
            <a:extLst>
              <a:ext uri="{FF2B5EF4-FFF2-40B4-BE49-F238E27FC236}">
                <a16:creationId xmlns:a16="http://schemas.microsoft.com/office/drawing/2014/main" id="{B93D5004-69AC-ABD0-C1A6-9653D4522A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 sz="4000"/>
              <a:t>Example: Dividend Growth Model</a:t>
            </a:r>
          </a:p>
        </p:txBody>
      </p:sp>
      <p:sp>
        <p:nvSpPr>
          <p:cNvPr id="81923" name="Rectangle 3">
            <a:extLst>
              <a:ext uri="{FF2B5EF4-FFF2-40B4-BE49-F238E27FC236}">
                <a16:creationId xmlns:a16="http://schemas.microsoft.com/office/drawing/2014/main" id="{092B93BA-0AE1-4F7C-254F-53CC06B28A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447801"/>
            <a:ext cx="7848600" cy="5059363"/>
          </a:xfrm>
        </p:spPr>
        <p:txBody>
          <a:bodyPr/>
          <a:lstStyle/>
          <a:p>
            <a:r>
              <a:rPr lang="en-US" altLang="en-EG"/>
              <a:t>Your company is expected to pay a dividend of $4.40 per share next year. (</a:t>
            </a:r>
            <a:r>
              <a:rPr lang="en-US" altLang="en-EG" i="1"/>
              <a:t>D</a:t>
            </a:r>
            <a:r>
              <a:rPr lang="en-US" altLang="en-EG" i="1" baseline="-25000"/>
              <a:t>1</a:t>
            </a:r>
            <a:r>
              <a:rPr lang="en-US" altLang="en-EG"/>
              <a:t>)</a:t>
            </a:r>
          </a:p>
          <a:p>
            <a:r>
              <a:rPr lang="en-US" altLang="en-EG"/>
              <a:t>Dividends have grown at a steady rate of 5.1% per year and the market expects that to continue. (</a:t>
            </a:r>
            <a:r>
              <a:rPr lang="en-US" altLang="en-EG" i="1"/>
              <a:t>g</a:t>
            </a:r>
            <a:r>
              <a:rPr lang="en-US" altLang="en-EG"/>
              <a:t>)</a:t>
            </a:r>
          </a:p>
          <a:p>
            <a:r>
              <a:rPr lang="en-US" altLang="en-EG"/>
              <a:t>The current stock price is $50. (</a:t>
            </a:r>
            <a:r>
              <a:rPr lang="en-US" altLang="en-EG" i="1"/>
              <a:t>P</a:t>
            </a:r>
            <a:r>
              <a:rPr lang="en-US" altLang="en-EG" i="1" baseline="-25000"/>
              <a:t>0</a:t>
            </a:r>
            <a:r>
              <a:rPr lang="en-US" altLang="en-EG" i="1"/>
              <a:t>)</a:t>
            </a:r>
            <a:endParaRPr lang="en-US" altLang="en-EG"/>
          </a:p>
          <a:p>
            <a:r>
              <a:rPr lang="en-US" altLang="en-EG"/>
              <a:t>What is the cost of equity?</a:t>
            </a:r>
          </a:p>
        </p:txBody>
      </p:sp>
      <p:graphicFrame>
        <p:nvGraphicFramePr>
          <p:cNvPr id="81924" name="Object 4">
            <a:extLst>
              <a:ext uri="{FF2B5EF4-FFF2-40B4-BE49-F238E27FC236}">
                <a16:creationId xmlns:a16="http://schemas.microsoft.com/office/drawing/2014/main" id="{DB7BE64E-C8DB-AB6B-2F75-96CD065F903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46475" y="5029201"/>
          <a:ext cx="4719638" cy="103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8328600" imgH="9067800" progId="Equation.3">
                  <p:embed/>
                </p:oleObj>
              </mc:Choice>
              <mc:Fallback>
                <p:oleObj name="Equation" r:id="rId3" imgW="38328600" imgH="9067800" progId="Equation.3">
                  <p:embed/>
                  <p:pic>
                    <p:nvPicPr>
                      <p:cNvPr id="81924" name="Object 4">
                        <a:extLst>
                          <a:ext uri="{FF2B5EF4-FFF2-40B4-BE49-F238E27FC236}">
                            <a16:creationId xmlns:a16="http://schemas.microsoft.com/office/drawing/2014/main" id="{DB7BE64E-C8DB-AB6B-2F75-96CD065F903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6475" y="5029201"/>
                        <a:ext cx="4719638" cy="1031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E1D9B2C-F034-344A-6AB2-5DE55079021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2E36F8F-BB90-0CCC-9937-87491CC37AE4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970" name="Rectangle 2">
            <a:extLst>
              <a:ext uri="{FF2B5EF4-FFF2-40B4-BE49-F238E27FC236}">
                <a16:creationId xmlns:a16="http://schemas.microsoft.com/office/drawing/2014/main" id="{3E3DE5BC-E0EC-EE1B-5B5C-7F6A4569F56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 sz="3600"/>
              <a:t>Example: Estimating the Dividend Growth Rate</a:t>
            </a:r>
          </a:p>
        </p:txBody>
      </p:sp>
      <p:sp>
        <p:nvSpPr>
          <p:cNvPr id="83971" name="Rectangle 3">
            <a:extLst>
              <a:ext uri="{FF2B5EF4-FFF2-40B4-BE49-F238E27FC236}">
                <a16:creationId xmlns:a16="http://schemas.microsoft.com/office/drawing/2014/main" id="{27B0A545-DB50-DC9F-4337-7CF41764AB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371601"/>
            <a:ext cx="7848600" cy="4754563"/>
          </a:xfrm>
        </p:spPr>
        <p:txBody>
          <a:bodyPr/>
          <a:lstStyle/>
          <a:p>
            <a:r>
              <a:rPr lang="en-US" altLang="en-EG"/>
              <a:t>One method for estimating the growth rate is to use the historical average</a:t>
            </a:r>
          </a:p>
          <a:p>
            <a:pPr lvl="1">
              <a:buFontTx/>
              <a:buNone/>
            </a:pPr>
            <a:r>
              <a:rPr lang="en-US" altLang="en-EG"/>
              <a:t>Year	Dividend	Percent Change</a:t>
            </a:r>
          </a:p>
          <a:p>
            <a:pPr lvl="1">
              <a:buFontTx/>
              <a:buNone/>
            </a:pPr>
            <a:r>
              <a:rPr lang="en-US" altLang="en-EG"/>
              <a:t>2003	1.23</a:t>
            </a:r>
          </a:p>
          <a:p>
            <a:pPr lvl="1">
              <a:buFontTx/>
              <a:buNone/>
            </a:pPr>
            <a:r>
              <a:rPr lang="en-US" altLang="en-EG"/>
              <a:t>2004	1.30		</a:t>
            </a:r>
          </a:p>
          <a:p>
            <a:pPr lvl="1">
              <a:buFontTx/>
              <a:buNone/>
            </a:pPr>
            <a:r>
              <a:rPr lang="en-US" altLang="en-EG"/>
              <a:t>2005	1.36		</a:t>
            </a:r>
          </a:p>
          <a:p>
            <a:pPr lvl="1">
              <a:buFontTx/>
              <a:buNone/>
            </a:pPr>
            <a:r>
              <a:rPr lang="en-US" altLang="en-EG"/>
              <a:t>2006	1.43		</a:t>
            </a:r>
          </a:p>
          <a:p>
            <a:pPr lvl="1">
              <a:buFontTx/>
              <a:buNone/>
            </a:pPr>
            <a:r>
              <a:rPr lang="en-US" altLang="en-EG"/>
              <a:t>2007	1.50</a:t>
            </a:r>
          </a:p>
        </p:txBody>
      </p:sp>
      <p:sp>
        <p:nvSpPr>
          <p:cNvPr id="83972" name="Text Box 4">
            <a:extLst>
              <a:ext uri="{FF2B5EF4-FFF2-40B4-BE49-F238E27FC236}">
                <a16:creationId xmlns:a16="http://schemas.microsoft.com/office/drawing/2014/main" id="{E2352BDE-E40E-C638-FC05-1BA6EE0721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0" y="3429000"/>
            <a:ext cx="44958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20000"/>
              </a:spcBef>
            </a:pPr>
            <a:r>
              <a:rPr lang="en-US" altLang="en-EG" sz="2800"/>
              <a:t>(1.30 – 1.23) / 1.23 = 5.7%</a:t>
            </a:r>
          </a:p>
          <a:p>
            <a:pPr algn="l" eaLnBrk="0" hangingPunct="0">
              <a:spcBef>
                <a:spcPct val="20000"/>
              </a:spcBef>
            </a:pPr>
            <a:r>
              <a:rPr lang="en-US" altLang="en-EG" sz="2800"/>
              <a:t>(1.36 – 1.30) / 1.30 = 4.6%</a:t>
            </a:r>
          </a:p>
          <a:p>
            <a:pPr algn="l" eaLnBrk="0" hangingPunct="0">
              <a:spcBef>
                <a:spcPct val="20000"/>
              </a:spcBef>
            </a:pPr>
            <a:r>
              <a:rPr lang="en-US" altLang="en-EG" sz="2800"/>
              <a:t>(1.43 – 1.36) / 1.36 = 5.1%</a:t>
            </a:r>
          </a:p>
          <a:p>
            <a:pPr algn="l" eaLnBrk="0" hangingPunct="0">
              <a:spcBef>
                <a:spcPct val="20000"/>
              </a:spcBef>
            </a:pPr>
            <a:r>
              <a:rPr lang="en-US" altLang="en-EG" sz="2800"/>
              <a:t>(1.50 – 1.43) / 1.43 = 4.9%</a:t>
            </a:r>
          </a:p>
        </p:txBody>
      </p:sp>
      <p:sp>
        <p:nvSpPr>
          <p:cNvPr id="83973" name="Text Box 5">
            <a:extLst>
              <a:ext uri="{FF2B5EF4-FFF2-40B4-BE49-F238E27FC236}">
                <a16:creationId xmlns:a16="http://schemas.microsoft.com/office/drawing/2014/main" id="{77F56688-BFFC-7D3E-13EE-38A55447E5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5562601"/>
            <a:ext cx="7391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altLang="en-EG" sz="2800"/>
              <a:t>Average = (5.7 + 4.6 + 5.1 + 4.9) / 4 = 5.1%</a:t>
            </a:r>
          </a:p>
        </p:txBody>
      </p:sp>
      <p:sp>
        <p:nvSpPr>
          <p:cNvPr id="83974" name="Line 6">
            <a:extLst>
              <a:ext uri="{FF2B5EF4-FFF2-40B4-BE49-F238E27FC236}">
                <a16:creationId xmlns:a16="http://schemas.microsoft.com/office/drawing/2014/main" id="{7080D0F2-4A02-95D7-BDFF-DCBF7334F47C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7000" y="2952161"/>
            <a:ext cx="6934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83975" name="Rectangle 7">
            <a:extLst>
              <a:ext uri="{FF2B5EF4-FFF2-40B4-BE49-F238E27FC236}">
                <a16:creationId xmlns:a16="http://schemas.microsoft.com/office/drawing/2014/main" id="{FCE6C33B-80BA-8BB2-71F0-CC78D211E9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5562600"/>
            <a:ext cx="7162800" cy="609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110B67C-DE64-FA10-E11E-55D61B16F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E0B91BC-9996-1DEB-9DCD-360C72018413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018" name="Rectangle 2">
            <a:extLst>
              <a:ext uri="{FF2B5EF4-FFF2-40B4-BE49-F238E27FC236}">
                <a16:creationId xmlns:a16="http://schemas.microsoft.com/office/drawing/2014/main" id="{CCBFC616-D618-B936-BDFE-E746DC615CD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35242" y="729874"/>
            <a:ext cx="8229600" cy="1143000"/>
          </a:xfrm>
          <a:ln/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altLang="en-EG" sz="4000" dirty="0"/>
              <a:t>Advantages and Disadvantages of Dividend Growth Model</a:t>
            </a:r>
          </a:p>
        </p:txBody>
      </p:sp>
      <p:sp>
        <p:nvSpPr>
          <p:cNvPr id="86019" name="Rectangle 3">
            <a:extLst>
              <a:ext uri="{FF2B5EF4-FFF2-40B4-BE49-F238E27FC236}">
                <a16:creationId xmlns:a16="http://schemas.microsoft.com/office/drawing/2014/main" id="{292217D2-F60C-5652-887C-5CFD5A3539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2027237"/>
            <a:ext cx="8229600" cy="4525963"/>
          </a:xfrm>
        </p:spPr>
        <p:txBody>
          <a:bodyPr/>
          <a:lstStyle/>
          <a:p>
            <a:r>
              <a:rPr lang="en-US" altLang="en-EG" sz="3000" dirty="0"/>
              <a:t>Advantage – easy to understand and use</a:t>
            </a:r>
          </a:p>
          <a:p>
            <a:r>
              <a:rPr lang="en-US" altLang="en-EG" sz="3000" dirty="0"/>
              <a:t>Disadvantages</a:t>
            </a:r>
          </a:p>
          <a:p>
            <a:pPr lvl="1"/>
            <a:r>
              <a:rPr lang="en-US" altLang="en-EG" dirty="0"/>
              <a:t>Only applicable to companies currently paying dividends</a:t>
            </a:r>
          </a:p>
          <a:p>
            <a:pPr lvl="1"/>
            <a:r>
              <a:rPr lang="en-US" altLang="en-EG" dirty="0"/>
              <a:t>Not applicable if dividends aren’t growing at a reasonably constant rate</a:t>
            </a:r>
          </a:p>
          <a:p>
            <a:pPr lvl="1"/>
            <a:r>
              <a:rPr lang="en-US" altLang="en-EG" dirty="0"/>
              <a:t>Extremely sensitive to the estimated growth rate </a:t>
            </a:r>
          </a:p>
          <a:p>
            <a:pPr lvl="1"/>
            <a:r>
              <a:rPr lang="en-US" altLang="en-EG" dirty="0"/>
              <a:t>Does not explicitly consider risk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3CE5974-D2C4-D4A4-2D42-00E0D5C4078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43D080-B776-B862-9CE1-BE4B55F04C2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066" name="Rectangle 2">
            <a:extLst>
              <a:ext uri="{FF2B5EF4-FFF2-40B4-BE49-F238E27FC236}">
                <a16:creationId xmlns:a16="http://schemas.microsoft.com/office/drawing/2014/main" id="{FEBBFF72-27D4-F780-5BAA-3DAA371C47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83368" y="598513"/>
            <a:ext cx="8229600" cy="1143000"/>
          </a:xfrm>
          <a:ln/>
        </p:spPr>
        <p:txBody>
          <a:bodyPr/>
          <a:lstStyle/>
          <a:p>
            <a:r>
              <a:rPr lang="en-US" altLang="en-EG" dirty="0"/>
              <a:t>The SML Approach</a:t>
            </a:r>
          </a:p>
        </p:txBody>
      </p:sp>
      <p:sp>
        <p:nvSpPr>
          <p:cNvPr id="88067" name="Rectangle 3">
            <a:extLst>
              <a:ext uri="{FF2B5EF4-FFF2-40B4-BE49-F238E27FC236}">
                <a16:creationId xmlns:a16="http://schemas.microsoft.com/office/drawing/2014/main" id="{C5856FF7-ADF2-7558-5F6C-B7CE957F2B2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892969"/>
            <a:ext cx="8001000" cy="5059363"/>
          </a:xfrm>
        </p:spPr>
        <p:txBody>
          <a:bodyPr/>
          <a:lstStyle/>
          <a:p>
            <a:r>
              <a:rPr lang="en-US" altLang="en-EG" dirty="0"/>
              <a:t>Use the following information to compute the cost of equity</a:t>
            </a:r>
          </a:p>
          <a:p>
            <a:pPr lvl="1"/>
            <a:r>
              <a:rPr lang="en-US" altLang="en-EG" dirty="0"/>
              <a:t>Risk-free rate, </a:t>
            </a:r>
            <a:r>
              <a:rPr lang="en-US" altLang="en-EG" i="1" dirty="0"/>
              <a:t>R</a:t>
            </a:r>
            <a:r>
              <a:rPr lang="en-US" altLang="en-EG" i="1" baseline="-25000" dirty="0"/>
              <a:t>f</a:t>
            </a:r>
            <a:endParaRPr lang="en-US" altLang="en-EG" i="1" dirty="0"/>
          </a:p>
          <a:p>
            <a:pPr lvl="1"/>
            <a:r>
              <a:rPr lang="en-US" altLang="en-EG" dirty="0"/>
              <a:t>Market risk premium, </a:t>
            </a:r>
            <a:r>
              <a:rPr lang="en-US" altLang="en-EG" i="1" dirty="0"/>
              <a:t>E(R</a:t>
            </a:r>
            <a:r>
              <a:rPr lang="en-US" altLang="en-EG" i="1" baseline="-25000" dirty="0"/>
              <a:t>M</a:t>
            </a:r>
            <a:r>
              <a:rPr lang="en-US" altLang="en-EG" i="1" dirty="0"/>
              <a:t>) – R</a:t>
            </a:r>
            <a:r>
              <a:rPr lang="en-US" altLang="en-EG" i="1" baseline="-25000" dirty="0"/>
              <a:t>f</a:t>
            </a:r>
            <a:endParaRPr lang="en-US" altLang="en-EG" i="1" dirty="0"/>
          </a:p>
          <a:p>
            <a:pPr lvl="1"/>
            <a:r>
              <a:rPr lang="en-US" altLang="en-EG" dirty="0"/>
              <a:t>Systematic risk of asset, </a:t>
            </a:r>
            <a:r>
              <a:rPr lang="en-US" altLang="en-EG" i="1" dirty="0">
                <a:sym typeface="Symbol" pitchFamily="2" charset="2"/>
              </a:rPr>
              <a:t></a:t>
            </a:r>
            <a:endParaRPr lang="en-US" altLang="en-EG" i="1" dirty="0"/>
          </a:p>
        </p:txBody>
      </p:sp>
      <p:graphicFrame>
        <p:nvGraphicFramePr>
          <p:cNvPr id="88068" name="Object 4">
            <a:extLst>
              <a:ext uri="{FF2B5EF4-FFF2-40B4-BE49-F238E27FC236}">
                <a16:creationId xmlns:a16="http://schemas.microsoft.com/office/drawing/2014/main" id="{6C8B5578-5ADD-09E3-67AA-4318E5BAFB9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124200" y="4572000"/>
          <a:ext cx="3983038" cy="554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3002200" imgH="4978400" progId="Equation.3">
                  <p:embed/>
                </p:oleObj>
              </mc:Choice>
              <mc:Fallback>
                <p:oleObj name="Equation" r:id="rId3" imgW="43002200" imgH="4978400" progId="Equation.3">
                  <p:embed/>
                  <p:pic>
                    <p:nvPicPr>
                      <p:cNvPr id="88068" name="Object 4">
                        <a:extLst>
                          <a:ext uri="{FF2B5EF4-FFF2-40B4-BE49-F238E27FC236}">
                            <a16:creationId xmlns:a16="http://schemas.microsoft.com/office/drawing/2014/main" id="{6C8B5578-5ADD-09E3-67AA-4318E5BAFB9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4572000"/>
                        <a:ext cx="3983038" cy="554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23CA847-1F20-A25D-005E-78505FABC2E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D8003CE-AD38-EC32-0FF8-001490E3B88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114" name="Rectangle 2">
            <a:extLst>
              <a:ext uri="{FF2B5EF4-FFF2-40B4-BE49-F238E27FC236}">
                <a16:creationId xmlns:a16="http://schemas.microsoft.com/office/drawing/2014/main" id="{6D0AC094-01EB-A6C0-C46C-F1B2BF7E67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34453" y="561473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Example: SML</a:t>
            </a:r>
          </a:p>
        </p:txBody>
      </p:sp>
      <p:sp>
        <p:nvSpPr>
          <p:cNvPr id="90115" name="Rectangle 3">
            <a:extLst>
              <a:ext uri="{FF2B5EF4-FFF2-40B4-BE49-F238E27FC236}">
                <a16:creationId xmlns:a16="http://schemas.microsoft.com/office/drawing/2014/main" id="{DF2A6563-5938-B739-4AEA-923AEDF3B18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133600" y="1600200"/>
            <a:ext cx="8077200" cy="2590800"/>
          </a:xfrm>
        </p:spPr>
        <p:txBody>
          <a:bodyPr/>
          <a:lstStyle/>
          <a:p>
            <a:r>
              <a:rPr lang="en-US" altLang="en-EG" dirty="0"/>
              <a:t>Company’s equity beta =  1.2 </a:t>
            </a:r>
          </a:p>
          <a:p>
            <a:r>
              <a:rPr lang="en-US" altLang="en-EG" dirty="0"/>
              <a:t>Current risk-free rate = 7% </a:t>
            </a:r>
          </a:p>
          <a:p>
            <a:r>
              <a:rPr lang="en-US" altLang="en-EG" dirty="0"/>
              <a:t>Expected market risk premium = 6% </a:t>
            </a:r>
          </a:p>
          <a:p>
            <a:r>
              <a:rPr lang="en-US" altLang="en-EG" dirty="0"/>
              <a:t>What is the cost of equity capital?</a:t>
            </a:r>
          </a:p>
        </p:txBody>
      </p:sp>
      <p:graphicFrame>
        <p:nvGraphicFramePr>
          <p:cNvPr id="90116" name="Object 4">
            <a:extLst>
              <a:ext uri="{FF2B5EF4-FFF2-40B4-BE49-F238E27FC236}">
                <a16:creationId xmlns:a16="http://schemas.microsoft.com/office/drawing/2014/main" id="{DDAEEB20-01DE-C04C-FB1E-29ABCADB713B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3770314" y="4419601"/>
          <a:ext cx="4573587" cy="588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8620700" imgH="4978400" progId="Equation.3">
                  <p:embed/>
                </p:oleObj>
              </mc:Choice>
              <mc:Fallback>
                <p:oleObj name="Equation" r:id="rId3" imgW="38620700" imgH="4978400" progId="Equation.3">
                  <p:embed/>
                  <p:pic>
                    <p:nvPicPr>
                      <p:cNvPr id="90116" name="Object 4">
                        <a:extLst>
                          <a:ext uri="{FF2B5EF4-FFF2-40B4-BE49-F238E27FC236}">
                            <a16:creationId xmlns:a16="http://schemas.microsoft.com/office/drawing/2014/main" id="{DDAEEB20-01DE-C04C-FB1E-29ABCADB713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0314" y="4419601"/>
                        <a:ext cx="4573587" cy="588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053E20AE-88C4-25C3-1E95-9CE27F393BD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AF01DD8-ED58-F3E8-E974-F53134E9220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162" name="Rectangle 2">
            <a:extLst>
              <a:ext uri="{FF2B5EF4-FFF2-40B4-BE49-F238E27FC236}">
                <a16:creationId xmlns:a16="http://schemas.microsoft.com/office/drawing/2014/main" id="{1338113E-20C6-5B82-ECBD-DAC44F0884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05000" y="503236"/>
            <a:ext cx="8305800" cy="1143000"/>
          </a:xfrm>
          <a:ln/>
        </p:spPr>
        <p:txBody>
          <a:bodyPr>
            <a:normAutofit fontScale="90000"/>
          </a:bodyPr>
          <a:lstStyle/>
          <a:p>
            <a:r>
              <a:rPr lang="en-US" altLang="en-EG" sz="4200" dirty="0"/>
              <a:t>Advantages and Disadvantages of SML</a:t>
            </a:r>
          </a:p>
        </p:txBody>
      </p:sp>
      <p:sp>
        <p:nvSpPr>
          <p:cNvPr id="92163" name="Rectangle 3">
            <a:extLst>
              <a:ext uri="{FF2B5EF4-FFF2-40B4-BE49-F238E27FC236}">
                <a16:creationId xmlns:a16="http://schemas.microsoft.com/office/drawing/2014/main" id="{B209A760-9522-41BE-D2FF-8A49C84115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447801"/>
            <a:ext cx="7848600" cy="4906963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altLang="en-EG"/>
              <a:t>Advantages</a:t>
            </a:r>
          </a:p>
          <a:p>
            <a:pPr lvl="1">
              <a:lnSpc>
                <a:spcPct val="110000"/>
              </a:lnSpc>
            </a:pPr>
            <a:r>
              <a:rPr lang="en-US" altLang="en-EG"/>
              <a:t>Explicitly adjusts for systematic risk</a:t>
            </a:r>
          </a:p>
          <a:p>
            <a:pPr lvl="1">
              <a:lnSpc>
                <a:spcPct val="110000"/>
              </a:lnSpc>
            </a:pPr>
            <a:r>
              <a:rPr lang="en-US" altLang="en-EG"/>
              <a:t>Applicable to all companies, as long as beta is available</a:t>
            </a:r>
          </a:p>
          <a:p>
            <a:pPr>
              <a:lnSpc>
                <a:spcPct val="110000"/>
              </a:lnSpc>
            </a:pPr>
            <a:r>
              <a:rPr lang="en-US" altLang="en-EG"/>
              <a:t>Disadvantages</a:t>
            </a:r>
          </a:p>
          <a:p>
            <a:pPr lvl="1">
              <a:lnSpc>
                <a:spcPct val="110000"/>
              </a:lnSpc>
            </a:pPr>
            <a:r>
              <a:rPr lang="en-US" altLang="en-EG"/>
              <a:t>Must estimate the </a:t>
            </a:r>
            <a:r>
              <a:rPr lang="en-US" altLang="en-EG" i="1"/>
              <a:t>expected</a:t>
            </a:r>
            <a:r>
              <a:rPr lang="en-US" altLang="en-EG"/>
              <a:t> market risk premium, which does vary over time</a:t>
            </a:r>
          </a:p>
          <a:p>
            <a:pPr lvl="1">
              <a:lnSpc>
                <a:spcPct val="110000"/>
              </a:lnSpc>
            </a:pPr>
            <a:r>
              <a:rPr lang="en-US" altLang="en-EG"/>
              <a:t>Must estimate beta, which also varies over time</a:t>
            </a:r>
          </a:p>
          <a:p>
            <a:pPr lvl="1">
              <a:lnSpc>
                <a:spcPct val="110000"/>
              </a:lnSpc>
            </a:pPr>
            <a:r>
              <a:rPr lang="en-US" altLang="en-EG"/>
              <a:t>Relies on the past to predict the future, which is not always reliable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ECBF971-7AB3-AF0D-7F95-49B01B4CF2A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A013769-D23C-4D9D-1868-481AAACEB35A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210" name="Rectangle 2">
            <a:extLst>
              <a:ext uri="{FF2B5EF4-FFF2-40B4-BE49-F238E27FC236}">
                <a16:creationId xmlns:a16="http://schemas.microsoft.com/office/drawing/2014/main" id="{5F3F8987-CC8A-A314-06BA-0CF8A94CDA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56347" y="765969"/>
            <a:ext cx="8229600" cy="762000"/>
          </a:xfrm>
          <a:ln/>
        </p:spPr>
        <p:txBody>
          <a:bodyPr/>
          <a:lstStyle/>
          <a:p>
            <a:r>
              <a:rPr lang="en-US" altLang="en-EG" dirty="0"/>
              <a:t>Example: Cost of Equity</a:t>
            </a:r>
          </a:p>
        </p:txBody>
      </p:sp>
      <p:sp>
        <p:nvSpPr>
          <p:cNvPr id="94211" name="Rectangle 3">
            <a:extLst>
              <a:ext uri="{FF2B5EF4-FFF2-40B4-BE49-F238E27FC236}">
                <a16:creationId xmlns:a16="http://schemas.microsoft.com/office/drawing/2014/main" id="{FA5AC4D2-315A-0DB5-13D4-DCFA9219BF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05000" y="1527969"/>
            <a:ext cx="9127958" cy="52117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en-EG" sz="3000" dirty="0"/>
              <a:t>Data:</a:t>
            </a:r>
          </a:p>
          <a:p>
            <a:pPr lvl="1">
              <a:lnSpc>
                <a:spcPct val="80000"/>
              </a:lnSpc>
            </a:pPr>
            <a:r>
              <a:rPr lang="en-US" altLang="en-EG" dirty="0"/>
              <a:t>Beta = 1.5 </a:t>
            </a:r>
          </a:p>
          <a:p>
            <a:pPr lvl="1">
              <a:lnSpc>
                <a:spcPct val="80000"/>
              </a:lnSpc>
            </a:pPr>
            <a:r>
              <a:rPr lang="en-US" altLang="en-EG" dirty="0"/>
              <a:t>Market risk premium = 9% </a:t>
            </a:r>
          </a:p>
          <a:p>
            <a:pPr lvl="1">
              <a:lnSpc>
                <a:spcPct val="80000"/>
              </a:lnSpc>
            </a:pPr>
            <a:r>
              <a:rPr lang="en-US" altLang="en-EG" dirty="0"/>
              <a:t>Current risk-free rate = 6%. </a:t>
            </a:r>
          </a:p>
          <a:p>
            <a:pPr lvl="1">
              <a:lnSpc>
                <a:spcPct val="80000"/>
              </a:lnSpc>
            </a:pPr>
            <a:r>
              <a:rPr lang="en-US" altLang="en-EG" dirty="0"/>
              <a:t>Analysts’ estimates of growth = 6% per year </a:t>
            </a:r>
          </a:p>
          <a:p>
            <a:pPr lvl="1">
              <a:lnSpc>
                <a:spcPct val="80000"/>
              </a:lnSpc>
            </a:pPr>
            <a:r>
              <a:rPr lang="en-US" altLang="en-EG" dirty="0"/>
              <a:t>Last dividend = $2. </a:t>
            </a:r>
          </a:p>
          <a:p>
            <a:pPr lvl="1">
              <a:lnSpc>
                <a:spcPct val="80000"/>
              </a:lnSpc>
            </a:pPr>
            <a:r>
              <a:rPr lang="en-US" altLang="en-EG" dirty="0"/>
              <a:t>Currently stock price =$15.65 </a:t>
            </a:r>
          </a:p>
          <a:p>
            <a:pPr lvl="1">
              <a:lnSpc>
                <a:spcPct val="80000"/>
              </a:lnSpc>
            </a:pPr>
            <a:r>
              <a:rPr lang="en-US" altLang="en-EG" sz="3000" dirty="0"/>
              <a:t>Using SML:  R</a:t>
            </a:r>
            <a:r>
              <a:rPr lang="en-US" altLang="en-EG" sz="3000" baseline="-25000" dirty="0"/>
              <a:t>E</a:t>
            </a:r>
            <a:r>
              <a:rPr lang="en-US" altLang="en-EG" sz="3000" dirty="0"/>
              <a:t> = 6% + 1.5(9%) = 19.5%</a:t>
            </a:r>
          </a:p>
          <a:p>
            <a:pPr lvl="1"/>
            <a:r>
              <a:rPr lang="en-US" altLang="en-EG" sz="3000" dirty="0"/>
              <a:t>Using DGM: R</a:t>
            </a:r>
            <a:r>
              <a:rPr lang="en-US" altLang="en-EG" sz="3000" baseline="-25000" dirty="0"/>
              <a:t>E</a:t>
            </a:r>
            <a:r>
              <a:rPr lang="en-US" altLang="en-EG" sz="3000" dirty="0"/>
              <a:t> = [2(1.06) / 15.65] + .06 			       	       = 19.55%</a:t>
            </a:r>
          </a:p>
          <a:p>
            <a:pPr lvl="1"/>
            <a:r>
              <a:rPr lang="en-US" altLang="en-EG" sz="3000" dirty="0">
                <a:solidFill>
                  <a:srgbClr val="FF0000"/>
                </a:solidFill>
              </a:rPr>
              <a:t>The company should use an average of both rates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A589B0D-57D5-71B8-3B1C-C2E1AE67779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63C439B-DAB0-C18B-8897-1A5CF1A09EF3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258" name="Rectangle 2">
            <a:extLst>
              <a:ext uri="{FF2B5EF4-FFF2-40B4-BE49-F238E27FC236}">
                <a16:creationId xmlns:a16="http://schemas.microsoft.com/office/drawing/2014/main" id="{13BD2641-FD6C-2B28-C9E5-05329EB983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96190" y="866308"/>
            <a:ext cx="8229600" cy="762000"/>
          </a:xfrm>
          <a:ln/>
        </p:spPr>
        <p:txBody>
          <a:bodyPr/>
          <a:lstStyle/>
          <a:p>
            <a:r>
              <a:rPr lang="en-US" altLang="en-EG" dirty="0"/>
              <a:t>Cost of Debt</a:t>
            </a:r>
          </a:p>
        </p:txBody>
      </p:sp>
      <p:sp>
        <p:nvSpPr>
          <p:cNvPr id="96259" name="Rectangle 3">
            <a:extLst>
              <a:ext uri="{FF2B5EF4-FFF2-40B4-BE49-F238E27FC236}">
                <a16:creationId xmlns:a16="http://schemas.microsoft.com/office/drawing/2014/main" id="{01C8259D-B8CA-2E97-0C74-F9AC9CAB224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71700" y="1856874"/>
            <a:ext cx="7848600" cy="5135563"/>
          </a:xfrm>
        </p:spPr>
        <p:txBody>
          <a:bodyPr/>
          <a:lstStyle/>
          <a:p>
            <a:r>
              <a:rPr lang="en-US" altLang="en-EG" dirty="0"/>
              <a:t>The cost of debt = the required return on 	a company’s debt</a:t>
            </a:r>
          </a:p>
          <a:p>
            <a:r>
              <a:rPr lang="en-US" altLang="en-EG" dirty="0"/>
              <a:t>Method 1 = Compute the yield to maturity on existing debt</a:t>
            </a:r>
          </a:p>
          <a:p>
            <a:r>
              <a:rPr lang="en-US" altLang="en-EG" dirty="0"/>
              <a:t>Method 2 = Use estimates of current rates based on the bond rating expected on new debt</a:t>
            </a:r>
          </a:p>
          <a:p>
            <a:r>
              <a:rPr lang="en-US" altLang="en-EG" dirty="0"/>
              <a:t>The cost of debt is NOT the coupon rate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A6482A0-423C-019D-4477-612D5D58C27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2860207-E94B-4FC7-966C-CEAFFEF55333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306" name="Rectangle 2">
            <a:extLst>
              <a:ext uri="{FF2B5EF4-FFF2-40B4-BE49-F238E27FC236}">
                <a16:creationId xmlns:a16="http://schemas.microsoft.com/office/drawing/2014/main" id="{42838993-4509-BA15-412A-CDBD174968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Example: Cost of Debt</a:t>
            </a:r>
          </a:p>
        </p:txBody>
      </p:sp>
      <p:sp>
        <p:nvSpPr>
          <p:cNvPr id="98307" name="Rectangle 3">
            <a:extLst>
              <a:ext uri="{FF2B5EF4-FFF2-40B4-BE49-F238E27FC236}">
                <a16:creationId xmlns:a16="http://schemas.microsoft.com/office/drawing/2014/main" id="{5E7BF436-075F-23B9-BDB8-1EE45EA4B9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0"/>
            <a:ext cx="5257800" cy="50292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EG"/>
              <a:t>Current bond issue:</a:t>
            </a:r>
          </a:p>
          <a:p>
            <a:pPr lvl="1"/>
            <a:r>
              <a:rPr lang="en-US" altLang="en-EG"/>
              <a:t>15 years to maturity </a:t>
            </a:r>
          </a:p>
          <a:p>
            <a:pPr lvl="1"/>
            <a:r>
              <a:rPr lang="en-US" altLang="en-EG"/>
              <a:t>Coupon rate = 12% </a:t>
            </a:r>
          </a:p>
          <a:p>
            <a:pPr lvl="1"/>
            <a:r>
              <a:rPr lang="en-US" altLang="en-EG"/>
              <a:t>Coupons paid semiannually</a:t>
            </a:r>
          </a:p>
          <a:p>
            <a:pPr lvl="1"/>
            <a:r>
              <a:rPr lang="en-US" altLang="en-EG"/>
              <a:t>Currently bond price = $1,253.72 </a:t>
            </a:r>
          </a:p>
          <a:p>
            <a:pPr lvl="1"/>
            <a:endParaRPr lang="en-US" altLang="en-EG"/>
          </a:p>
        </p:txBody>
      </p:sp>
      <p:sp>
        <p:nvSpPr>
          <p:cNvPr id="98308" name="Text Box 4">
            <a:extLst>
              <a:ext uri="{FF2B5EF4-FFF2-40B4-BE49-F238E27FC236}">
                <a16:creationId xmlns:a16="http://schemas.microsoft.com/office/drawing/2014/main" id="{3CB0CFCD-BB4D-9B46-9A20-3296C33944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2057401"/>
            <a:ext cx="3429000" cy="26765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en-EG" sz="2400" b="1"/>
              <a:t>30		</a:t>
            </a:r>
            <a:r>
              <a:rPr lang="en-US" altLang="en-EG" sz="2400" b="1">
                <a:latin typeface="BA-II Plus Symbols" pitchFamily="2" charset="2"/>
              </a:rPr>
              <a:t>,</a:t>
            </a:r>
          </a:p>
          <a:p>
            <a:pPr algn="l"/>
            <a:r>
              <a:rPr lang="en-US" altLang="en-EG" sz="2400" b="1"/>
              <a:t>1253.72	</a:t>
            </a:r>
            <a:r>
              <a:rPr lang="en-US" altLang="en-EG" sz="2400" b="1">
                <a:latin typeface="BA-II Plus Symbols" pitchFamily="2" charset="2"/>
              </a:rPr>
              <a:t>S.</a:t>
            </a:r>
          </a:p>
          <a:p>
            <a:pPr algn="l"/>
            <a:r>
              <a:rPr lang="en-US" altLang="en-EG" sz="2400" b="1"/>
              <a:t>1000		</a:t>
            </a:r>
            <a:r>
              <a:rPr lang="en-US" altLang="en-EG" sz="2400" b="1">
                <a:latin typeface="BA-II Plus Symbols" pitchFamily="2" charset="2"/>
              </a:rPr>
              <a:t>0</a:t>
            </a:r>
          </a:p>
          <a:p>
            <a:pPr algn="l"/>
            <a:r>
              <a:rPr lang="en-US" altLang="en-EG" sz="2400" b="1"/>
              <a:t>60		</a:t>
            </a:r>
            <a:r>
              <a:rPr lang="en-US" altLang="en-EG" sz="2400" b="1">
                <a:latin typeface="BA-II Plus Symbols" pitchFamily="2" charset="2"/>
              </a:rPr>
              <a:t>/</a:t>
            </a:r>
          </a:p>
          <a:p>
            <a:pPr algn="l"/>
            <a:r>
              <a:rPr lang="en-US" altLang="en-EG" sz="2400" b="1">
                <a:latin typeface="BA-II Plus Symbols" pitchFamily="2" charset="2"/>
              </a:rPr>
              <a:t>%-  </a:t>
            </a:r>
            <a:r>
              <a:rPr lang="en-US" altLang="en-EG" sz="2400" b="1"/>
              <a:t>4.45% </a:t>
            </a:r>
          </a:p>
          <a:p>
            <a:pPr algn="l"/>
            <a:r>
              <a:rPr lang="en-US" altLang="en-EG" sz="2400" b="1"/>
              <a:t>		     </a:t>
            </a:r>
          </a:p>
          <a:p>
            <a:pPr algn="l"/>
            <a:r>
              <a:rPr lang="en-US" altLang="en-EG" sz="2400" b="1"/>
              <a:t>YTM = 4.45%*2 = 8.9%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E772196-E34C-1CC8-29D6-E8E45A08CF9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5397EBE-82F7-958D-F7FF-DC22C4EFC36A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7810" name="Rectangle 2">
            <a:extLst>
              <a:ext uri="{FF2B5EF4-FFF2-40B4-BE49-F238E27FC236}">
                <a16:creationId xmlns:a16="http://schemas.microsoft.com/office/drawing/2014/main" id="{2BDC6E08-21AF-8BF5-851D-AA8FE58E3A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35957" y="571500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Component Cost of Debt</a:t>
            </a:r>
          </a:p>
        </p:txBody>
      </p:sp>
      <p:sp>
        <p:nvSpPr>
          <p:cNvPr id="247811" name="Rectangle 3">
            <a:extLst>
              <a:ext uri="{FF2B5EF4-FFF2-40B4-BE49-F238E27FC236}">
                <a16:creationId xmlns:a16="http://schemas.microsoft.com/office/drawing/2014/main" id="{2249D8C4-344E-3790-3E47-F64AE35277C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0"/>
            <a:ext cx="8077200" cy="4343400"/>
          </a:xfrm>
        </p:spPr>
        <p:txBody>
          <a:bodyPr/>
          <a:lstStyle/>
          <a:p>
            <a:r>
              <a:rPr lang="en-US" altLang="en-EG"/>
              <a:t>Use the YTM on the firm’s debt</a:t>
            </a:r>
          </a:p>
          <a:p>
            <a:r>
              <a:rPr lang="en-US" altLang="en-EG"/>
              <a:t>Interest is tax deductible, so the after-tax (AT) cost of debt is:</a:t>
            </a:r>
          </a:p>
          <a:p>
            <a:endParaRPr lang="en-US" altLang="en-EG"/>
          </a:p>
          <a:p>
            <a:endParaRPr lang="en-US" altLang="en-EG"/>
          </a:p>
          <a:p>
            <a:r>
              <a:rPr lang="en-US" altLang="en-EG"/>
              <a:t>If the corporate tax rate = 40%:</a:t>
            </a:r>
          </a:p>
          <a:p>
            <a:pPr>
              <a:lnSpc>
                <a:spcPct val="110000"/>
              </a:lnSpc>
            </a:pPr>
            <a:endParaRPr lang="en-US" altLang="en-EG"/>
          </a:p>
          <a:p>
            <a:pPr>
              <a:lnSpc>
                <a:spcPct val="110000"/>
              </a:lnSpc>
            </a:pPr>
            <a:endParaRPr lang="en-US" altLang="en-EG"/>
          </a:p>
        </p:txBody>
      </p:sp>
      <p:graphicFrame>
        <p:nvGraphicFramePr>
          <p:cNvPr id="247812" name="Object 4">
            <a:extLst>
              <a:ext uri="{FF2B5EF4-FFF2-40B4-BE49-F238E27FC236}">
                <a16:creationId xmlns:a16="http://schemas.microsoft.com/office/drawing/2014/main" id="{B3170418-41DA-EAA0-6ED7-E193A131FACE}"/>
              </a:ext>
            </a:extLst>
          </p:cNvPr>
          <p:cNvGraphicFramePr>
            <a:graphicFrameLocks noGrp="1" noChangeAspect="1"/>
          </p:cNvGraphicFramePr>
          <p:nvPr>
            <p:ph sz="quarter" idx="2"/>
          </p:nvPr>
        </p:nvGraphicFramePr>
        <p:xfrm>
          <a:off x="3657600" y="3505200"/>
          <a:ext cx="3810000" cy="623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3934400" imgH="5562600" progId="Equation.3">
                  <p:embed/>
                </p:oleObj>
              </mc:Choice>
              <mc:Fallback>
                <p:oleObj name="Equation" r:id="rId3" imgW="33934400" imgH="5562600" progId="Equation.3">
                  <p:embed/>
                  <p:pic>
                    <p:nvPicPr>
                      <p:cNvPr id="247812" name="Object 4">
                        <a:extLst>
                          <a:ext uri="{FF2B5EF4-FFF2-40B4-BE49-F238E27FC236}">
                            <a16:creationId xmlns:a16="http://schemas.microsoft.com/office/drawing/2014/main" id="{B3170418-41DA-EAA0-6ED7-E193A131FAC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3505200"/>
                        <a:ext cx="3810000" cy="623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7813" name="Object 5">
            <a:extLst>
              <a:ext uri="{FF2B5EF4-FFF2-40B4-BE49-F238E27FC236}">
                <a16:creationId xmlns:a16="http://schemas.microsoft.com/office/drawing/2014/main" id="{C85DC3BF-46CD-C2C0-9A42-F7DCD834AAEA}"/>
              </a:ext>
            </a:extLst>
          </p:cNvPr>
          <p:cNvGraphicFramePr>
            <a:graphicFrameLocks noGrp="1" noChangeAspect="1"/>
          </p:cNvGraphicFramePr>
          <p:nvPr>
            <p:ph sz="quarter" idx="3"/>
          </p:nvPr>
        </p:nvGraphicFramePr>
        <p:xfrm>
          <a:off x="3505200" y="5294314"/>
          <a:ext cx="5257800" cy="604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48272700" imgH="5562600" progId="Equation.3">
                  <p:embed/>
                </p:oleObj>
              </mc:Choice>
              <mc:Fallback>
                <p:oleObj name="Equation" r:id="rId5" imgW="48272700" imgH="5562600" progId="Equation.3">
                  <p:embed/>
                  <p:pic>
                    <p:nvPicPr>
                      <p:cNvPr id="247813" name="Object 5">
                        <a:extLst>
                          <a:ext uri="{FF2B5EF4-FFF2-40B4-BE49-F238E27FC236}">
                            <a16:creationId xmlns:a16="http://schemas.microsoft.com/office/drawing/2014/main" id="{C85DC3BF-46CD-C2C0-9A42-F7DCD834AAE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5294314"/>
                        <a:ext cx="5257800" cy="604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7815" name="AutoShape 7">
            <a:hlinkClick r:id="rId7" action="ppaction://hlinksldjump"/>
            <a:extLst>
              <a:ext uri="{FF2B5EF4-FFF2-40B4-BE49-F238E27FC236}">
                <a16:creationId xmlns:a16="http://schemas.microsoft.com/office/drawing/2014/main" id="{FF096D50-34AB-62F8-C708-A003B649C7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47816" name="Text Box 8">
            <a:extLst>
              <a:ext uri="{FF2B5EF4-FFF2-40B4-BE49-F238E27FC236}">
                <a16:creationId xmlns:a16="http://schemas.microsoft.com/office/drawing/2014/main" id="{4EC4C7C8-7FA0-BE19-2C69-DB16CA2BF1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6096000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/>
              <a:t>Return to Quick Quiz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BAF82E4-CF8F-69DF-6B4A-7E19B7BA70C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14B4EF0-5B68-CB75-0DC5-2D04409C7F82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354" name="Rectangle 2">
            <a:extLst>
              <a:ext uri="{FF2B5EF4-FFF2-40B4-BE49-F238E27FC236}">
                <a16:creationId xmlns:a16="http://schemas.microsoft.com/office/drawing/2014/main" id="{FDD37602-163B-9791-7CFE-271D32CCE7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0547" y="552450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Cost of Preferred Stock</a:t>
            </a:r>
          </a:p>
        </p:txBody>
      </p:sp>
      <p:sp>
        <p:nvSpPr>
          <p:cNvPr id="100355" name="Rectangle 3">
            <a:extLst>
              <a:ext uri="{FF2B5EF4-FFF2-40B4-BE49-F238E27FC236}">
                <a16:creationId xmlns:a16="http://schemas.microsoft.com/office/drawing/2014/main" id="{3D6D7AF0-3148-7D22-68CC-EA3FB1F2D9D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0"/>
            <a:ext cx="8382000" cy="4572000"/>
          </a:xfrm>
        </p:spPr>
        <p:txBody>
          <a:bodyPr/>
          <a:lstStyle/>
          <a:p>
            <a:r>
              <a:rPr lang="en-US" altLang="en-EG" dirty="0"/>
              <a:t>Preferred pays a constant dividend every period</a:t>
            </a:r>
          </a:p>
          <a:p>
            <a:r>
              <a:rPr lang="en-US" altLang="en-EG" dirty="0"/>
              <a:t>Dividends expected to be paid forever</a:t>
            </a:r>
          </a:p>
          <a:p>
            <a:r>
              <a:rPr lang="en-US" altLang="en-EG" dirty="0"/>
              <a:t>Preferred stock is a perpetuity </a:t>
            </a:r>
          </a:p>
          <a:p>
            <a:r>
              <a:rPr lang="en-US" altLang="en-EG" dirty="0"/>
              <a:t>Example:</a:t>
            </a:r>
          </a:p>
          <a:p>
            <a:pPr lvl="1"/>
            <a:r>
              <a:rPr lang="en-US" altLang="en-EG" sz="3200" dirty="0"/>
              <a:t>Preferred annual dividend = $10 </a:t>
            </a:r>
          </a:p>
          <a:p>
            <a:pPr lvl="1"/>
            <a:r>
              <a:rPr lang="en-US" altLang="en-EG" sz="3200" dirty="0"/>
              <a:t>Current stock price = $111.10</a:t>
            </a:r>
          </a:p>
          <a:p>
            <a:pPr>
              <a:buFontTx/>
              <a:buNone/>
            </a:pPr>
            <a:r>
              <a:rPr lang="en-US" altLang="en-EG" dirty="0"/>
              <a:t>			</a:t>
            </a:r>
            <a:r>
              <a:rPr lang="en-US" altLang="en-EG" i="1" dirty="0"/>
              <a:t>R</a:t>
            </a:r>
            <a:r>
              <a:rPr lang="en-US" altLang="en-EG" i="1" baseline="-25000" dirty="0"/>
              <a:t>P</a:t>
            </a:r>
            <a:r>
              <a:rPr lang="en-US" altLang="en-EG" i="1" dirty="0"/>
              <a:t> = 10 / 111.10 = 9%</a:t>
            </a:r>
            <a:endParaRPr lang="en-US" altLang="en-EG" dirty="0"/>
          </a:p>
        </p:txBody>
      </p:sp>
      <p:graphicFrame>
        <p:nvGraphicFramePr>
          <p:cNvPr id="100356" name="Object 4">
            <a:extLst>
              <a:ext uri="{FF2B5EF4-FFF2-40B4-BE49-F238E27FC236}">
                <a16:creationId xmlns:a16="http://schemas.microsoft.com/office/drawing/2014/main" id="{EE6F9C40-8F27-B9AD-7018-5D60EBAF2B9A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8610600" y="3429000"/>
          <a:ext cx="1295400" cy="97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4046200" imgH="10528300" progId="Equation.3">
                  <p:embed/>
                </p:oleObj>
              </mc:Choice>
              <mc:Fallback>
                <p:oleObj name="Equation" r:id="rId3" imgW="14046200" imgH="10528300" progId="Equation.3">
                  <p:embed/>
                  <p:pic>
                    <p:nvPicPr>
                      <p:cNvPr id="100356" name="Object 4">
                        <a:extLst>
                          <a:ext uri="{FF2B5EF4-FFF2-40B4-BE49-F238E27FC236}">
                            <a16:creationId xmlns:a16="http://schemas.microsoft.com/office/drawing/2014/main" id="{EE6F9C40-8F27-B9AD-7018-5D60EBAF2B9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10600" y="3429000"/>
                        <a:ext cx="1295400" cy="97155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810C55E-D42C-9DA7-2AA2-83E28E05D4E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51440B7-4364-2879-6445-972B14022CE2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450" name="Rectangle 2">
            <a:extLst>
              <a:ext uri="{FF2B5EF4-FFF2-40B4-BE49-F238E27FC236}">
                <a16:creationId xmlns:a16="http://schemas.microsoft.com/office/drawing/2014/main" id="{8A466145-349D-F932-07F2-80A09A214D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66900" y="407068"/>
            <a:ext cx="8458200" cy="1143000"/>
          </a:xfrm>
          <a:ln/>
        </p:spPr>
        <p:txBody>
          <a:bodyPr/>
          <a:lstStyle/>
          <a:p>
            <a:r>
              <a:rPr lang="en-US" altLang="en-EG" sz="4000" dirty="0"/>
              <a:t>Weighted Average Cost of Capital</a:t>
            </a:r>
          </a:p>
        </p:txBody>
      </p:sp>
      <p:sp>
        <p:nvSpPr>
          <p:cNvPr id="104451" name="Rectangle 3">
            <a:extLst>
              <a:ext uri="{FF2B5EF4-FFF2-40B4-BE49-F238E27FC236}">
                <a16:creationId xmlns:a16="http://schemas.microsoft.com/office/drawing/2014/main" id="{BCDBE628-3D43-332C-C32D-59BF5553C5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690437" y="1626268"/>
            <a:ext cx="9220200" cy="4906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dirty="0"/>
              <a:t>Use the individual costs of capital to compute a weighted “average” cost of capital for the firm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This “average” = the required return on the firm’s assets, based on the market’s perception of the risk of those assets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The weights are determined by how much of each type of financing is used</a:t>
            </a:r>
          </a:p>
        </p:txBody>
      </p:sp>
      <p:sp>
        <p:nvSpPr>
          <p:cNvPr id="104452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5641F1CB-4BBC-0863-3FD6-8B7A3D8684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104453" name="Text Box 5">
            <a:extLst>
              <a:ext uri="{FF2B5EF4-FFF2-40B4-BE49-F238E27FC236}">
                <a16:creationId xmlns:a16="http://schemas.microsoft.com/office/drawing/2014/main" id="{98514674-632E-BDF4-087D-C45140EA31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6096000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/>
              <a:t>Return to Quick Quiz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BA4BC5C-CF12-06A7-B113-DEAB836054C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2A4F565-F9E6-547C-BB1D-A4BC3CE692A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9618" name="Rectangle 2">
            <a:extLst>
              <a:ext uri="{FF2B5EF4-FFF2-40B4-BE49-F238E27FC236}">
                <a16:creationId xmlns:a16="http://schemas.microsoft.com/office/drawing/2014/main" id="{FC0589CC-87E4-A913-484A-EF39B8DF11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26957" y="685800"/>
            <a:ext cx="8229600" cy="1371600"/>
          </a:xfrm>
          <a:ln/>
        </p:spPr>
        <p:txBody>
          <a:bodyPr/>
          <a:lstStyle/>
          <a:p>
            <a:r>
              <a:rPr lang="en-US" altLang="en-EG" dirty="0"/>
              <a:t>Determining the Weights for the WACC</a:t>
            </a:r>
          </a:p>
        </p:txBody>
      </p:sp>
      <p:sp>
        <p:nvSpPr>
          <p:cNvPr id="239619" name="Rectangle 3">
            <a:extLst>
              <a:ext uri="{FF2B5EF4-FFF2-40B4-BE49-F238E27FC236}">
                <a16:creationId xmlns:a16="http://schemas.microsoft.com/office/drawing/2014/main" id="{F02B71D7-4C43-E255-BDC7-B3DCFD3A944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981201"/>
            <a:ext cx="7924800" cy="4530725"/>
          </a:xfrm>
        </p:spPr>
        <p:txBody>
          <a:bodyPr/>
          <a:lstStyle/>
          <a:p>
            <a:r>
              <a:rPr lang="en-US" altLang="en-EG" sz="3600"/>
              <a:t>Weights = percentages of the firm 	that will be financed by each 	component</a:t>
            </a:r>
          </a:p>
          <a:p>
            <a:r>
              <a:rPr lang="en-US" altLang="en-EG" sz="3600"/>
              <a:t>Always use the target weights, if 	possible</a:t>
            </a:r>
          </a:p>
          <a:p>
            <a:pPr lvl="1"/>
            <a:r>
              <a:rPr lang="en-US" altLang="en-EG" sz="3200"/>
              <a:t>If not available, use market values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0B99B16-3D67-8959-A041-DBB8F422E83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063513-F0FD-6A3A-C3EC-45D08AD3099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6498" name="Rectangle 2">
            <a:extLst>
              <a:ext uri="{FF2B5EF4-FFF2-40B4-BE49-F238E27FC236}">
                <a16:creationId xmlns:a16="http://schemas.microsoft.com/office/drawing/2014/main" id="{51CB263F-4601-CAF6-A2DF-8AA0F87FCE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Capital Structure Weights</a:t>
            </a:r>
          </a:p>
        </p:txBody>
      </p:sp>
      <p:sp>
        <p:nvSpPr>
          <p:cNvPr id="106499" name="Rectangle 3">
            <a:extLst>
              <a:ext uri="{FF2B5EF4-FFF2-40B4-BE49-F238E27FC236}">
                <a16:creationId xmlns:a16="http://schemas.microsoft.com/office/drawing/2014/main" id="{7B276CAC-D105-BBF3-824F-2C9B64EA5E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371601"/>
            <a:ext cx="8305800" cy="4983163"/>
          </a:xfrm>
        </p:spPr>
        <p:txBody>
          <a:bodyPr/>
          <a:lstStyle/>
          <a:p>
            <a:r>
              <a:rPr lang="en-US" altLang="en-EG"/>
              <a:t>Notation</a:t>
            </a:r>
          </a:p>
          <a:p>
            <a:pPr lvl="1">
              <a:buFontTx/>
              <a:buNone/>
            </a:pPr>
            <a:r>
              <a:rPr lang="en-US" altLang="en-EG"/>
              <a:t>E  = market value of equity </a:t>
            </a:r>
          </a:p>
          <a:p>
            <a:pPr lvl="1">
              <a:buFontTx/>
              <a:buNone/>
            </a:pPr>
            <a:r>
              <a:rPr lang="en-US" altLang="en-EG"/>
              <a:t>		= # outstanding shares times price per share</a:t>
            </a:r>
          </a:p>
          <a:p>
            <a:pPr lvl="1">
              <a:buFontTx/>
              <a:buNone/>
            </a:pPr>
            <a:r>
              <a:rPr lang="en-US" altLang="en-EG"/>
              <a:t>D = market value of debt </a:t>
            </a:r>
          </a:p>
          <a:p>
            <a:pPr lvl="1">
              <a:buFontTx/>
              <a:buNone/>
            </a:pPr>
            <a:r>
              <a:rPr lang="en-US" altLang="en-EG"/>
              <a:t>	 = # outstanding bonds times bond price</a:t>
            </a:r>
          </a:p>
          <a:p>
            <a:pPr lvl="1">
              <a:buFontTx/>
              <a:buNone/>
            </a:pPr>
            <a:r>
              <a:rPr lang="en-US" altLang="en-EG"/>
              <a:t>V = market value of the firm = D + E</a:t>
            </a:r>
          </a:p>
          <a:p>
            <a:r>
              <a:rPr lang="en-US" altLang="en-EG"/>
              <a:t>Weights</a:t>
            </a:r>
          </a:p>
          <a:p>
            <a:pPr lvl="1">
              <a:buFontTx/>
              <a:buNone/>
            </a:pPr>
            <a:r>
              <a:rPr lang="en-US" altLang="en-EG"/>
              <a:t>E/V = percent financed with equity</a:t>
            </a:r>
          </a:p>
          <a:p>
            <a:pPr lvl="1">
              <a:buFontTx/>
              <a:buNone/>
            </a:pPr>
            <a:r>
              <a:rPr lang="en-US" altLang="en-EG"/>
              <a:t>D/V = percent financed with debt</a:t>
            </a:r>
          </a:p>
        </p:txBody>
      </p:sp>
      <p:sp>
        <p:nvSpPr>
          <p:cNvPr id="106500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DAC471B0-AE1E-6FE8-224B-398FF026DA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106501" name="Text Box 5">
            <a:extLst>
              <a:ext uri="{FF2B5EF4-FFF2-40B4-BE49-F238E27FC236}">
                <a16:creationId xmlns:a16="http://schemas.microsoft.com/office/drawing/2014/main" id="{8D7F1638-AC39-B50B-EE62-114421878E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6096000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/>
              <a:t>Return to Quick Quiz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78BAF3-4209-9016-D681-32481772E62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2041B44-619F-D2F1-A807-57AD608BD86F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3650" name="Rectangle 2">
            <a:extLst>
              <a:ext uri="{FF2B5EF4-FFF2-40B4-BE49-F238E27FC236}">
                <a16:creationId xmlns:a16="http://schemas.microsoft.com/office/drawing/2014/main" id="{5BBF7EA8-1433-E538-8915-8A6754BA20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WACC</a:t>
            </a:r>
          </a:p>
        </p:txBody>
      </p:sp>
      <p:sp>
        <p:nvSpPr>
          <p:cNvPr id="283651" name="Rectangle 3">
            <a:extLst>
              <a:ext uri="{FF2B5EF4-FFF2-40B4-BE49-F238E27FC236}">
                <a16:creationId xmlns:a16="http://schemas.microsoft.com/office/drawing/2014/main" id="{263BA85A-81B1-8887-EE11-5616750E6B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524000"/>
            <a:ext cx="7696200" cy="609600"/>
          </a:xfr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buFontTx/>
              <a:buNone/>
            </a:pPr>
            <a:r>
              <a:rPr lang="en-US" altLang="en-EG" sz="2400" b="1"/>
              <a:t>WACC = (E/V) x R</a:t>
            </a:r>
            <a:r>
              <a:rPr lang="en-US" altLang="en-EG" sz="2400" b="1" baseline="-25000"/>
              <a:t>E </a:t>
            </a:r>
            <a:r>
              <a:rPr lang="en-US" altLang="en-EG" sz="2400" b="1"/>
              <a:t>+</a:t>
            </a:r>
            <a:r>
              <a:rPr lang="en-US" altLang="en-EG" sz="2400" b="1" baseline="-25000"/>
              <a:t> </a:t>
            </a:r>
            <a:r>
              <a:rPr lang="en-US" altLang="en-EG" sz="2400" b="1"/>
              <a:t>(P/V) x R</a:t>
            </a:r>
            <a:r>
              <a:rPr lang="en-US" altLang="en-EG" sz="2400" b="1" baseline="-25000"/>
              <a:t>P +  </a:t>
            </a:r>
            <a:r>
              <a:rPr lang="en-US" altLang="en-EG" sz="2400" b="1"/>
              <a:t>(D/V) x R</a:t>
            </a:r>
            <a:r>
              <a:rPr lang="en-US" altLang="en-EG" sz="2400" b="1" baseline="-25000"/>
              <a:t>D x </a:t>
            </a:r>
            <a:r>
              <a:rPr lang="en-US" altLang="en-EG" sz="2400" b="1"/>
              <a:t>(1- T</a:t>
            </a:r>
            <a:r>
              <a:rPr lang="en-US" altLang="en-EG" sz="2400" b="1" baseline="-25000"/>
              <a:t>C</a:t>
            </a:r>
            <a:r>
              <a:rPr lang="en-US" altLang="en-EG" sz="2400" b="1"/>
              <a:t>)</a:t>
            </a:r>
            <a:endParaRPr lang="en-US" altLang="en-EG" sz="2400" b="1" baseline="-25000"/>
          </a:p>
        </p:txBody>
      </p:sp>
      <p:sp>
        <p:nvSpPr>
          <p:cNvPr id="283652" name="Text Box 4">
            <a:extLst>
              <a:ext uri="{FF2B5EF4-FFF2-40B4-BE49-F238E27FC236}">
                <a16:creationId xmlns:a16="http://schemas.microsoft.com/office/drawing/2014/main" id="{F62EA887-245C-AF8B-C41A-6E5CD3FB3E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2565401"/>
            <a:ext cx="6136808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lang="en-US" altLang="en-EG" sz="2000" b="1"/>
              <a:t>Where:</a:t>
            </a:r>
          </a:p>
          <a:p>
            <a:pPr algn="l" eaLnBrk="0" hangingPunct="0"/>
            <a:endParaRPr lang="en-US" altLang="en-EG" sz="2000" b="1"/>
          </a:p>
          <a:p>
            <a:pPr algn="l" eaLnBrk="0" hangingPunct="0"/>
            <a:r>
              <a:rPr lang="en-US" altLang="en-EG" b="1"/>
              <a:t>	(</a:t>
            </a:r>
            <a:r>
              <a:rPr lang="en-US" altLang="en-EG" sz="2000" b="1"/>
              <a:t>E/V) = % of common equity in capital structure</a:t>
            </a:r>
          </a:p>
          <a:p>
            <a:pPr algn="l" eaLnBrk="0" hangingPunct="0"/>
            <a:r>
              <a:rPr lang="en-US" altLang="en-EG" sz="2000" b="1"/>
              <a:t>	(P/V) = % of preferred stock in capital structure</a:t>
            </a:r>
          </a:p>
          <a:p>
            <a:pPr algn="l" eaLnBrk="0" hangingPunct="0"/>
            <a:r>
              <a:rPr lang="en-US" altLang="en-EG" sz="2000" b="1"/>
              <a:t>	(D/V) = % of debt in capital structure</a:t>
            </a:r>
          </a:p>
          <a:p>
            <a:pPr algn="l" eaLnBrk="0" hangingPunct="0"/>
            <a:endParaRPr lang="en-US" altLang="en-EG" sz="2000" b="1"/>
          </a:p>
          <a:p>
            <a:pPr algn="l" eaLnBrk="0" hangingPunct="0"/>
            <a:r>
              <a:rPr lang="en-US" altLang="en-EG" sz="2000" b="1"/>
              <a:t>	R</a:t>
            </a:r>
            <a:r>
              <a:rPr lang="en-US" altLang="en-EG" sz="2000" b="1" baseline="-25000"/>
              <a:t>E  </a:t>
            </a:r>
            <a:r>
              <a:rPr lang="en-US" altLang="en-EG" sz="2000" b="1"/>
              <a:t>= firm’s cost of equity</a:t>
            </a:r>
          </a:p>
          <a:p>
            <a:pPr algn="l" eaLnBrk="0" hangingPunct="0"/>
            <a:r>
              <a:rPr lang="en-US" altLang="en-EG" sz="2000" b="1"/>
              <a:t>	R</a:t>
            </a:r>
            <a:r>
              <a:rPr lang="en-US" altLang="en-EG" sz="2000" b="1" baseline="-25000"/>
              <a:t>P  </a:t>
            </a:r>
            <a:r>
              <a:rPr lang="en-US" altLang="en-EG" sz="2000" b="1"/>
              <a:t>= firm’s cost of preferred stock</a:t>
            </a:r>
          </a:p>
          <a:p>
            <a:pPr algn="l" eaLnBrk="0" hangingPunct="0"/>
            <a:r>
              <a:rPr lang="en-US" altLang="en-EG" sz="2000" b="1"/>
              <a:t>	R</a:t>
            </a:r>
            <a:r>
              <a:rPr lang="en-US" altLang="en-EG" sz="2000" b="1" baseline="-25000"/>
              <a:t>D</a:t>
            </a:r>
            <a:r>
              <a:rPr lang="en-US" altLang="en-EG" sz="2000" b="1"/>
              <a:t> = firm’s cost of debt</a:t>
            </a:r>
          </a:p>
          <a:p>
            <a:pPr algn="l" eaLnBrk="0" hangingPunct="0"/>
            <a:r>
              <a:rPr lang="en-US" altLang="en-EG" sz="2000" b="1"/>
              <a:t>	</a:t>
            </a:r>
          </a:p>
          <a:p>
            <a:pPr algn="l" eaLnBrk="0" hangingPunct="0"/>
            <a:r>
              <a:rPr lang="en-US" altLang="en-EG" sz="2000" b="1"/>
              <a:t>	T</a:t>
            </a:r>
            <a:r>
              <a:rPr lang="en-US" altLang="en-EG" sz="2000" b="1" baseline="-25000"/>
              <a:t>C</a:t>
            </a:r>
            <a:r>
              <a:rPr lang="en-US" altLang="en-EG" sz="2000" b="1"/>
              <a:t> = firm’s corporate tax rate</a:t>
            </a:r>
          </a:p>
        </p:txBody>
      </p:sp>
      <p:sp>
        <p:nvSpPr>
          <p:cNvPr id="283653" name="AutoShape 5">
            <a:extLst>
              <a:ext uri="{FF2B5EF4-FFF2-40B4-BE49-F238E27FC236}">
                <a16:creationId xmlns:a16="http://schemas.microsoft.com/office/drawing/2014/main" id="{56C87ED9-40F0-A72C-D026-2B92F518037A}"/>
              </a:ext>
            </a:extLst>
          </p:cNvPr>
          <p:cNvSpPr>
            <a:spLocks/>
          </p:cNvSpPr>
          <p:nvPr/>
        </p:nvSpPr>
        <p:spPr bwMode="auto">
          <a:xfrm>
            <a:off x="4038600" y="3276600"/>
            <a:ext cx="76200" cy="838200"/>
          </a:xfrm>
          <a:prstGeom prst="leftBrace">
            <a:avLst>
              <a:gd name="adj1" fmla="val 91667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3654" name="AutoShape 6">
            <a:extLst>
              <a:ext uri="{FF2B5EF4-FFF2-40B4-BE49-F238E27FC236}">
                <a16:creationId xmlns:a16="http://schemas.microsoft.com/office/drawing/2014/main" id="{2DF6CDC0-E615-14D3-BDF8-931D3CFC690F}"/>
              </a:ext>
            </a:extLst>
          </p:cNvPr>
          <p:cNvSpPr>
            <a:spLocks/>
          </p:cNvSpPr>
          <p:nvPr/>
        </p:nvSpPr>
        <p:spPr bwMode="auto">
          <a:xfrm>
            <a:off x="4038600" y="4495800"/>
            <a:ext cx="76200" cy="838200"/>
          </a:xfrm>
          <a:prstGeom prst="leftBrace">
            <a:avLst>
              <a:gd name="adj1" fmla="val 91667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3655" name="Text Box 7">
            <a:extLst>
              <a:ext uri="{FF2B5EF4-FFF2-40B4-BE49-F238E27FC236}">
                <a16:creationId xmlns:a16="http://schemas.microsoft.com/office/drawing/2014/main" id="{E49709E5-2759-2DEB-93A8-55C9760C9F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3505201"/>
            <a:ext cx="1447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altLang="en-EG" sz="2000" b="1"/>
              <a:t>Weights</a:t>
            </a:r>
          </a:p>
        </p:txBody>
      </p:sp>
      <p:sp>
        <p:nvSpPr>
          <p:cNvPr id="283656" name="Text Box 8">
            <a:extLst>
              <a:ext uri="{FF2B5EF4-FFF2-40B4-BE49-F238E27FC236}">
                <a16:creationId xmlns:a16="http://schemas.microsoft.com/office/drawing/2014/main" id="{BA57CC46-77C7-98A0-4AAB-D638BE60D4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4648201"/>
            <a:ext cx="16764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altLang="en-EG" sz="2000" b="1"/>
              <a:t>Component   costs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E4D2CF4-6CEA-5A60-3E42-A2A17EA79A7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D8253D1-7A48-9750-BCC8-668B128AF21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5762" name="Rectangle 2">
            <a:extLst>
              <a:ext uri="{FF2B5EF4-FFF2-40B4-BE49-F238E27FC236}">
                <a16:creationId xmlns:a16="http://schemas.microsoft.com/office/drawing/2014/main" id="{7D2DB5B6-9AC8-0F79-B827-CEEB4697ED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Estimating Weights </a:t>
            </a:r>
            <a:endParaRPr lang="en-US" altLang="en-EG" sz="3200"/>
          </a:p>
        </p:txBody>
      </p:sp>
      <p:sp>
        <p:nvSpPr>
          <p:cNvPr id="245763" name="Rectangle 3">
            <a:extLst>
              <a:ext uri="{FF2B5EF4-FFF2-40B4-BE49-F238E27FC236}">
                <a16:creationId xmlns:a16="http://schemas.microsoft.com/office/drawing/2014/main" id="{6D21EE88-8D4E-F528-19AB-965DBCC170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28800" y="1371600"/>
            <a:ext cx="4191000" cy="2819400"/>
          </a:xfrm>
          <a:noFill/>
          <a:ln/>
          <a:extLst>
            <a:ext uri="{91240B29-F687-4F45-9708-019B960494DF}">
              <a14:hiddenLine xmlns:a14="http://schemas.microsoft.com/office/drawing/2010/main" w="9525">
                <a:solidFill>
                  <a:schemeClr val="accent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en-US" altLang="en-EG" b="1"/>
              <a:t>Given</a:t>
            </a:r>
            <a:r>
              <a:rPr lang="en-US" altLang="en-EG"/>
              <a:t>:</a:t>
            </a:r>
          </a:p>
          <a:p>
            <a:r>
              <a:rPr lang="en-US" altLang="en-EG" sz="2500"/>
              <a:t>Stock price = $50</a:t>
            </a:r>
          </a:p>
          <a:p>
            <a:r>
              <a:rPr lang="en-US" altLang="en-EG" sz="2500"/>
              <a:t>3m shares common stock</a:t>
            </a:r>
          </a:p>
          <a:p>
            <a:r>
              <a:rPr lang="en-US" altLang="en-EG" sz="2500"/>
              <a:t>$25m preferred stock</a:t>
            </a:r>
          </a:p>
          <a:p>
            <a:r>
              <a:rPr lang="en-US" altLang="en-EG" sz="2500"/>
              <a:t>$75m debt</a:t>
            </a:r>
          </a:p>
          <a:p>
            <a:r>
              <a:rPr lang="en-US" altLang="en-EG" sz="2500"/>
              <a:t>40% Tax rate</a:t>
            </a:r>
          </a:p>
        </p:txBody>
      </p:sp>
      <p:sp>
        <p:nvSpPr>
          <p:cNvPr id="245764" name="Text Box 4">
            <a:extLst>
              <a:ext uri="{FF2B5EF4-FFF2-40B4-BE49-F238E27FC236}">
                <a16:creationId xmlns:a16="http://schemas.microsoft.com/office/drawing/2014/main" id="{AA854C5A-FD6E-5B4C-4F5D-AB6200F516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4191000"/>
            <a:ext cx="5029200" cy="191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en-EG" sz="2800" b="1"/>
              <a:t>Weights:</a:t>
            </a:r>
          </a:p>
          <a:p>
            <a:pPr algn="l">
              <a:lnSpc>
                <a:spcPct val="120000"/>
              </a:lnSpc>
            </a:pPr>
            <a:r>
              <a:rPr lang="en-US" altLang="en-EG" sz="2400"/>
              <a:t>E/V </a:t>
            </a:r>
            <a:r>
              <a:rPr lang="en-US" altLang="en-EG" sz="2400" baseline="-25000"/>
              <a:t> </a:t>
            </a:r>
            <a:r>
              <a:rPr lang="en-US" altLang="en-EG" sz="2400"/>
              <a:t>= $150/$250	= 0.6 (60%)</a:t>
            </a:r>
          </a:p>
          <a:p>
            <a:pPr algn="l">
              <a:lnSpc>
                <a:spcPct val="120000"/>
              </a:lnSpc>
            </a:pPr>
            <a:r>
              <a:rPr lang="en-US" altLang="en-EG" sz="2400"/>
              <a:t>P/V =   $25/$250  	= 0.1 (10%)</a:t>
            </a:r>
          </a:p>
          <a:p>
            <a:pPr algn="l">
              <a:lnSpc>
                <a:spcPct val="120000"/>
              </a:lnSpc>
            </a:pPr>
            <a:r>
              <a:rPr lang="en-US" altLang="en-EG" sz="2400"/>
              <a:t>D/V =   $75/$250 	= 0.3 (30%)</a:t>
            </a:r>
          </a:p>
        </p:txBody>
      </p:sp>
      <p:sp>
        <p:nvSpPr>
          <p:cNvPr id="245765" name="Text Box 5">
            <a:extLst>
              <a:ext uri="{FF2B5EF4-FFF2-40B4-BE49-F238E27FC236}">
                <a16:creationId xmlns:a16="http://schemas.microsoft.com/office/drawing/2014/main" id="{BC5EA887-F7F0-C8F0-5C65-68233F0A4F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1371600"/>
            <a:ext cx="4495800" cy="231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en-EG" sz="2600" b="1"/>
              <a:t>Component Values:</a:t>
            </a:r>
          </a:p>
          <a:p>
            <a:pPr algn="l">
              <a:lnSpc>
                <a:spcPct val="120000"/>
              </a:lnSpc>
              <a:buClr>
                <a:schemeClr val="tx1"/>
              </a:buClr>
              <a:buFontTx/>
              <a:buChar char="•"/>
            </a:pPr>
            <a:r>
              <a:rPr lang="en-US" altLang="en-EG" sz="2200"/>
              <a:t> </a:t>
            </a:r>
            <a:r>
              <a:rPr lang="en-US" altLang="en-EG" sz="2500"/>
              <a:t>V</a:t>
            </a:r>
            <a:r>
              <a:rPr lang="en-US" altLang="en-EG" sz="2500" baseline="-25000"/>
              <a:t>E</a:t>
            </a:r>
            <a:r>
              <a:rPr lang="en-US" altLang="en-EG" sz="2500"/>
              <a:t> = $50 x (3 m) = $150m </a:t>
            </a:r>
          </a:p>
          <a:p>
            <a:pPr algn="l">
              <a:lnSpc>
                <a:spcPct val="120000"/>
              </a:lnSpc>
              <a:buClr>
                <a:schemeClr val="tx1"/>
              </a:buClr>
              <a:buFontTx/>
              <a:buChar char="•"/>
            </a:pPr>
            <a:r>
              <a:rPr lang="en-US" altLang="en-EG" sz="2500"/>
              <a:t> V</a:t>
            </a:r>
            <a:r>
              <a:rPr lang="en-US" altLang="en-EG" sz="2500" baseline="-25000"/>
              <a:t>P</a:t>
            </a:r>
            <a:r>
              <a:rPr lang="en-US" altLang="en-EG" sz="2500"/>
              <a:t> = $25m</a:t>
            </a:r>
          </a:p>
          <a:p>
            <a:pPr algn="l">
              <a:lnSpc>
                <a:spcPct val="120000"/>
              </a:lnSpc>
              <a:buClr>
                <a:schemeClr val="tx1"/>
              </a:buClr>
              <a:buFontTx/>
              <a:buChar char="•"/>
            </a:pPr>
            <a:r>
              <a:rPr lang="en-US" altLang="en-EG" sz="2500"/>
              <a:t> V</a:t>
            </a:r>
            <a:r>
              <a:rPr lang="en-US" altLang="en-EG" sz="2500" baseline="-25000"/>
              <a:t>D</a:t>
            </a:r>
            <a:r>
              <a:rPr lang="en-US" altLang="en-EG" sz="2500"/>
              <a:t> = $75m</a:t>
            </a:r>
          </a:p>
          <a:p>
            <a:pPr algn="l">
              <a:lnSpc>
                <a:spcPct val="120000"/>
              </a:lnSpc>
              <a:buClr>
                <a:schemeClr val="tx1"/>
              </a:buClr>
              <a:buFontTx/>
              <a:buChar char="•"/>
            </a:pPr>
            <a:r>
              <a:rPr lang="en-US" altLang="en-EG" sz="2500"/>
              <a:t> V</a:t>
            </a:r>
            <a:r>
              <a:rPr lang="en-US" altLang="en-EG" sz="2500" baseline="-25000"/>
              <a:t>F</a:t>
            </a:r>
            <a:r>
              <a:rPr lang="en-US" altLang="en-EG" sz="2500"/>
              <a:t> = $150+$25+$75=$250m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D3C2892-9566-090D-6AF5-3F1141AEFDB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9702EC7-23A4-F858-57FE-773BB3CDBFA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5698" name="Rectangle 2">
            <a:extLst>
              <a:ext uri="{FF2B5EF4-FFF2-40B4-BE49-F238E27FC236}">
                <a16:creationId xmlns:a16="http://schemas.microsoft.com/office/drawing/2014/main" id="{010B83A5-32D6-E269-3ECB-4153142994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5699" name="Rectangle 3">
            <a:extLst>
              <a:ext uri="{FF2B5EF4-FFF2-40B4-BE49-F238E27FC236}">
                <a16:creationId xmlns:a16="http://schemas.microsoft.com/office/drawing/2014/main" id="{35991364-67B7-A18D-AB1F-BD90CB2A98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5700" name="Rectangle 4">
            <a:extLst>
              <a:ext uri="{FF2B5EF4-FFF2-40B4-BE49-F238E27FC236}">
                <a16:creationId xmlns:a16="http://schemas.microsoft.com/office/drawing/2014/main" id="{BB320CE4-F1EE-7CEC-0CA8-842071A736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0390" y="565484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WACC</a:t>
            </a:r>
          </a:p>
        </p:txBody>
      </p:sp>
      <p:sp>
        <p:nvSpPr>
          <p:cNvPr id="285701" name="Rectangle 5">
            <a:extLst>
              <a:ext uri="{FF2B5EF4-FFF2-40B4-BE49-F238E27FC236}">
                <a16:creationId xmlns:a16="http://schemas.microsoft.com/office/drawing/2014/main" id="{B8B58B36-62DD-A4D3-C68A-C532C2123F7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819401" y="4495800"/>
            <a:ext cx="7580313" cy="1905000"/>
          </a:xfrm>
        </p:spPr>
        <p:txBody>
          <a:bodyPr/>
          <a:lstStyle/>
          <a:p>
            <a:pPr>
              <a:buFontTx/>
              <a:buNone/>
            </a:pPr>
            <a:endParaRPr lang="en-US" altLang="en-EG"/>
          </a:p>
          <a:p>
            <a:pPr>
              <a:buFontTx/>
              <a:buNone/>
            </a:pPr>
            <a:r>
              <a:rPr lang="en-US" altLang="en-EG"/>
              <a:t>WACC = 0.6(14%)+0.1(9%) +0.3(10%)(1-.40)</a:t>
            </a:r>
          </a:p>
          <a:p>
            <a:pPr>
              <a:buFontTx/>
              <a:buNone/>
            </a:pPr>
            <a:r>
              <a:rPr lang="en-US" altLang="en-EG"/>
              <a:t>WACC = 8.4% + 0.9% + 1.8% = </a:t>
            </a:r>
            <a:r>
              <a:rPr lang="en-US" altLang="en-EG" b="1"/>
              <a:t>11.1%</a:t>
            </a:r>
          </a:p>
        </p:txBody>
      </p:sp>
      <p:graphicFrame>
        <p:nvGraphicFramePr>
          <p:cNvPr id="285725" name="Group 29">
            <a:extLst>
              <a:ext uri="{FF2B5EF4-FFF2-40B4-BE49-F238E27FC236}">
                <a16:creationId xmlns:a16="http://schemas.microsoft.com/office/drawing/2014/main" id="{4D174808-5E59-3494-BE66-0EBE5F3A4508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3352800" y="1676400"/>
          <a:ext cx="5486400" cy="2072640"/>
        </p:xfrm>
        <a:graphic>
          <a:graphicData uri="http://schemas.openxmlformats.org/drawingml/2006/table">
            <a:tbl>
              <a:tblPr/>
              <a:tblGrid>
                <a:gridCol w="3200400">
                  <a:extLst>
                    <a:ext uri="{9D8B030D-6E8A-4147-A177-3AD203B41FA5}">
                      <a16:colId xmlns:a16="http://schemas.microsoft.com/office/drawing/2014/main" val="1088601914"/>
                    </a:ext>
                  </a:extLst>
                </a:gridCol>
                <a:gridCol w="1347788">
                  <a:extLst>
                    <a:ext uri="{9D8B030D-6E8A-4147-A177-3AD203B41FA5}">
                      <a16:colId xmlns:a16="http://schemas.microsoft.com/office/drawing/2014/main" val="3520638512"/>
                    </a:ext>
                  </a:extLst>
                </a:gridCol>
                <a:gridCol w="938212">
                  <a:extLst>
                    <a:ext uri="{9D8B030D-6E8A-4147-A177-3AD203B41FA5}">
                      <a16:colId xmlns:a16="http://schemas.microsoft.com/office/drawing/2014/main" val="2107378115"/>
                    </a:ext>
                  </a:extLst>
                </a:gridCol>
              </a:tblGrid>
              <a:tr h="51752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Component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2832411"/>
                  </a:ext>
                </a:extLst>
              </a:tr>
              <a:tr h="51752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Debt (before tax)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0.30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0159267"/>
                  </a:ext>
                </a:extLst>
              </a:tr>
              <a:tr h="51752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Preferred Stock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0.10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2697377"/>
                  </a:ext>
                </a:extLst>
              </a:tr>
              <a:tr h="51752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Common equity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0.60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14%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5508644"/>
                  </a:ext>
                </a:extLst>
              </a:tr>
            </a:tbl>
          </a:graphicData>
        </a:graphic>
      </p:graphicFrame>
      <p:sp>
        <p:nvSpPr>
          <p:cNvPr id="285724" name="Rectangle 28">
            <a:extLst>
              <a:ext uri="{FF2B5EF4-FFF2-40B4-BE49-F238E27FC236}">
                <a16:creationId xmlns:a16="http://schemas.microsoft.com/office/drawing/2014/main" id="{2ECC0166-0720-CA73-CBAB-CF40E30551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4114800"/>
            <a:ext cx="8153400" cy="609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Tx/>
              <a:buNone/>
            </a:pPr>
            <a:r>
              <a:rPr lang="en-US" altLang="en-EG" sz="2800" b="1"/>
              <a:t>WACC = E/V x R</a:t>
            </a:r>
            <a:r>
              <a:rPr lang="en-US" altLang="en-EG" sz="2800" b="1" baseline="-25000"/>
              <a:t>E </a:t>
            </a:r>
            <a:r>
              <a:rPr lang="en-US" altLang="en-EG" sz="2800" b="1"/>
              <a:t>+</a:t>
            </a:r>
            <a:r>
              <a:rPr lang="en-US" altLang="en-EG" sz="2800" b="1" baseline="-25000"/>
              <a:t> </a:t>
            </a:r>
            <a:r>
              <a:rPr lang="en-US" altLang="en-EG" sz="2800" b="1"/>
              <a:t>P/V x R</a:t>
            </a:r>
            <a:r>
              <a:rPr lang="en-US" altLang="en-EG" sz="2800" b="1" baseline="-25000"/>
              <a:t>P +  </a:t>
            </a:r>
            <a:r>
              <a:rPr lang="en-US" altLang="en-EG" sz="2800" b="1"/>
              <a:t>D/V x R</a:t>
            </a:r>
            <a:r>
              <a:rPr lang="en-US" altLang="en-EG" sz="2800" b="1" baseline="-25000"/>
              <a:t>D </a:t>
            </a:r>
            <a:r>
              <a:rPr lang="en-US" altLang="en-EG" sz="2800" b="1"/>
              <a:t>(1- T</a:t>
            </a:r>
            <a:r>
              <a:rPr lang="en-US" altLang="en-EG" sz="2800" b="1" baseline="-25000"/>
              <a:t>C</a:t>
            </a:r>
            <a:r>
              <a:rPr lang="en-US" altLang="en-EG" b="1"/>
              <a:t>)</a:t>
            </a:r>
            <a:endParaRPr lang="en-US" altLang="en-EG" b="1" baseline="-250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BA1C42C-2BC5-E217-384B-56367707B3B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135BE8C-8544-940E-7F17-12BE4670BB4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930" name="Rectangle 2">
            <a:extLst>
              <a:ext uri="{FF2B5EF4-FFF2-40B4-BE49-F238E27FC236}">
                <a16:creationId xmlns:a16="http://schemas.microsoft.com/office/drawing/2014/main" id="{D7B5F768-B0A2-39AA-8A89-30BFD44BA2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Table 12.1</a:t>
            </a:r>
          </a:p>
        </p:txBody>
      </p:sp>
      <p:pic>
        <p:nvPicPr>
          <p:cNvPr id="124931" name="Picture 3">
            <a:extLst>
              <a:ext uri="{FF2B5EF4-FFF2-40B4-BE49-F238E27FC236}">
                <a16:creationId xmlns:a16="http://schemas.microsoft.com/office/drawing/2014/main" id="{884F3212-07C8-84C6-19CC-ECC5E8339E0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737"/>
          <a:stretch>
            <a:fillRect/>
          </a:stretch>
        </p:blipFill>
        <p:spPr>
          <a:xfrm>
            <a:off x="2133600" y="1447800"/>
            <a:ext cx="8153400" cy="4248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B310B25-8D7C-DEC8-9542-8C6431CC36D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8F47AD4-6EE4-1D40-B28C-CE045BD8451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1906" name="Rectangle 2">
            <a:extLst>
              <a:ext uri="{FF2B5EF4-FFF2-40B4-BE49-F238E27FC236}">
                <a16:creationId xmlns:a16="http://schemas.microsoft.com/office/drawing/2014/main" id="{5A122017-B75D-9606-0740-A41F768E18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94384" y="439738"/>
            <a:ext cx="9869905" cy="1447800"/>
          </a:xfrm>
          <a:ln/>
        </p:spPr>
        <p:txBody>
          <a:bodyPr/>
          <a:lstStyle/>
          <a:p>
            <a:r>
              <a:rPr lang="en-US" altLang="en-EG" dirty="0"/>
              <a:t>Factors that Influence a Company’s WACC</a:t>
            </a:r>
          </a:p>
        </p:txBody>
      </p:sp>
      <p:sp>
        <p:nvSpPr>
          <p:cNvPr id="251907" name="Rectangle 3">
            <a:extLst>
              <a:ext uri="{FF2B5EF4-FFF2-40B4-BE49-F238E27FC236}">
                <a16:creationId xmlns:a16="http://schemas.microsoft.com/office/drawing/2014/main" id="{6A09E657-F632-BFD1-924B-2BE2FFCC994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1" y="2057401"/>
            <a:ext cx="8530388" cy="45307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dirty="0"/>
              <a:t>Market conditions, especially interest rates, tax rates and the market risk premium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The firm’s capital structure and dividend policy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The firm’s investment policy  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Firms with riskier projects generally have a higher WACC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0E215EF-292D-4890-6FED-DADEE1F69CB8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97254D2-9304-293D-DB44-907BA7B40DD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8051" name="Rectangle 3">
            <a:extLst>
              <a:ext uri="{FF2B5EF4-FFF2-40B4-BE49-F238E27FC236}">
                <a16:creationId xmlns:a16="http://schemas.microsoft.com/office/drawing/2014/main" id="{59A62BF8-3237-2CF9-9372-223AB44F895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29326" y="1871956"/>
            <a:ext cx="8458200" cy="49530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EG" dirty="0"/>
              <a:t>Capital structure weights:</a:t>
            </a:r>
          </a:p>
          <a:p>
            <a:pPr lvl="1">
              <a:buFontTx/>
              <a:buNone/>
            </a:pPr>
            <a:r>
              <a:rPr lang="en-US" altLang="en-EG" dirty="0"/>
              <a:t>E = 72.67 million x $52.99 = $3.851 billion</a:t>
            </a:r>
          </a:p>
          <a:p>
            <a:pPr lvl="1">
              <a:buFontTx/>
              <a:buNone/>
            </a:pPr>
            <a:r>
              <a:rPr lang="en-US" altLang="en-EG" dirty="0"/>
              <a:t>D = 1.404 billion</a:t>
            </a:r>
          </a:p>
          <a:p>
            <a:pPr lvl="1">
              <a:buFontTx/>
              <a:buNone/>
            </a:pPr>
            <a:r>
              <a:rPr lang="en-US" altLang="en-EG" dirty="0"/>
              <a:t>V = $3.851 + 1.404 = 5.255 billion</a:t>
            </a:r>
          </a:p>
          <a:p>
            <a:pPr lvl="1">
              <a:buFontTx/>
              <a:buNone/>
            </a:pPr>
            <a:r>
              <a:rPr lang="en-US" altLang="en-EG" dirty="0"/>
              <a:t>E/V = 3.851 / 5.255 = .</a:t>
            </a:r>
            <a:r>
              <a:rPr lang="en-US" altLang="en-EG" b="1" dirty="0"/>
              <a:t>7328</a:t>
            </a:r>
          </a:p>
          <a:p>
            <a:pPr lvl="1">
              <a:buFontTx/>
              <a:buNone/>
            </a:pPr>
            <a:r>
              <a:rPr lang="en-US" altLang="en-EG" dirty="0"/>
              <a:t>D/V = 1.404 / 5.255 = .</a:t>
            </a:r>
            <a:r>
              <a:rPr lang="en-US" altLang="en-EG" b="1" dirty="0"/>
              <a:t>2672</a:t>
            </a:r>
          </a:p>
          <a:p>
            <a:pPr lvl="1"/>
            <a:endParaRPr lang="en-US" altLang="en-EG" dirty="0"/>
          </a:p>
          <a:p>
            <a:pPr>
              <a:buFontTx/>
              <a:buNone/>
            </a:pPr>
            <a:r>
              <a:rPr lang="en-US" altLang="en-EG" b="1" dirty="0"/>
              <a:t>WACC = .7328(12.19%) + .2672(6.772%)(1-.35) </a:t>
            </a:r>
          </a:p>
          <a:p>
            <a:pPr>
              <a:buFontTx/>
              <a:buNone/>
            </a:pPr>
            <a:r>
              <a:rPr lang="en-US" altLang="en-EG" b="1" dirty="0"/>
              <a:t>		   = 10.11%  	(versus 9.79% in text)</a:t>
            </a:r>
          </a:p>
        </p:txBody>
      </p:sp>
      <p:sp>
        <p:nvSpPr>
          <p:cNvPr id="258053" name="Rectangle 5">
            <a:extLst>
              <a:ext uri="{FF2B5EF4-FFF2-40B4-BE49-F238E27FC236}">
                <a16:creationId xmlns:a16="http://schemas.microsoft.com/office/drawing/2014/main" id="{BFAA68F2-798C-7ED5-0481-5B63F45836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84321" y="637674"/>
            <a:ext cx="10423358" cy="1325563"/>
          </a:xfrm>
          <a:noFill/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EG" sz="4000" dirty="0"/>
              <a:t>Eastman Chemical -WACC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235ADD6-4744-0B8D-DF6E-C0E55E3D06B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63A4578-0724-B4A0-D787-9F19E428DE12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0098" name="Rectangle 2">
            <a:extLst>
              <a:ext uri="{FF2B5EF4-FFF2-40B4-BE49-F238E27FC236}">
                <a16:creationId xmlns:a16="http://schemas.microsoft.com/office/drawing/2014/main" id="{8A594620-55ED-BAE7-FFB2-B78CFC3623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Risk-Adjusted WACC</a:t>
            </a:r>
          </a:p>
        </p:txBody>
      </p:sp>
      <p:sp>
        <p:nvSpPr>
          <p:cNvPr id="260099" name="Rectangle 3">
            <a:extLst>
              <a:ext uri="{FF2B5EF4-FFF2-40B4-BE49-F238E27FC236}">
                <a16:creationId xmlns:a16="http://schemas.microsoft.com/office/drawing/2014/main" id="{8850B15E-3D79-6E7E-0A55-3455617DF8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1"/>
            <a:ext cx="8458200" cy="4525963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altLang="en-EG"/>
              <a:t>A firm’s WACC reflects the risk of an </a:t>
            </a:r>
            <a:r>
              <a:rPr lang="en-US" altLang="en-EG" u="sng"/>
              <a:t>average</a:t>
            </a:r>
            <a:r>
              <a:rPr lang="en-US" altLang="en-EG"/>
              <a:t> project undertaken by the firm</a:t>
            </a:r>
          </a:p>
          <a:p>
            <a:pPr lvl="1">
              <a:lnSpc>
                <a:spcPct val="110000"/>
              </a:lnSpc>
            </a:pPr>
            <a:r>
              <a:rPr lang="en-US" altLang="en-EG"/>
              <a:t>“Average” </a:t>
            </a:r>
            <a:r>
              <a:rPr lang="en-US" altLang="en-EG">
                <a:sym typeface="Wingdings 3" pitchFamily="2" charset="2"/>
              </a:rPr>
              <a:t> </a:t>
            </a:r>
            <a:r>
              <a:rPr lang="en-US" altLang="en-EG"/>
              <a:t>risk = the firm’s current operations</a:t>
            </a:r>
          </a:p>
          <a:p>
            <a:pPr>
              <a:lnSpc>
                <a:spcPct val="110000"/>
              </a:lnSpc>
            </a:pPr>
            <a:r>
              <a:rPr lang="en-US" altLang="en-EG"/>
              <a:t>Different divisions/projects may have different risks </a:t>
            </a:r>
          </a:p>
          <a:p>
            <a:pPr lvl="1">
              <a:lnSpc>
                <a:spcPct val="110000"/>
              </a:lnSpc>
            </a:pPr>
            <a:r>
              <a:rPr lang="en-US" altLang="en-EG"/>
              <a:t>The division’s or project’s WACC should be adjusted to reflect the appropriate risk and capital structure</a:t>
            </a:r>
          </a:p>
        </p:txBody>
      </p:sp>
      <p:sp>
        <p:nvSpPr>
          <p:cNvPr id="260100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BE8BF1AA-6E00-AC54-5DF0-937E246E63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60101" name="Text Box 5">
            <a:extLst>
              <a:ext uri="{FF2B5EF4-FFF2-40B4-BE49-F238E27FC236}">
                <a16:creationId xmlns:a16="http://schemas.microsoft.com/office/drawing/2014/main" id="{556797BA-093F-7058-23BB-B822DAB4AC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6096000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/>
              <a:t>Return to Quick Quiz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395E244-FEEC-8503-E103-B1643A78DF8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BBF686A-CBB3-9515-449E-EA2E30DFABDE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4194" name="Rectangle 2">
            <a:extLst>
              <a:ext uri="{FF2B5EF4-FFF2-40B4-BE49-F238E27FC236}">
                <a16:creationId xmlns:a16="http://schemas.microsoft.com/office/drawing/2014/main" id="{2AC2319A-E822-8E0A-0D0B-27FE9EC172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495335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Using WACC for All Projects</a:t>
            </a:r>
            <a:endParaRPr lang="en-US" altLang="en-EG" sz="4000" dirty="0"/>
          </a:p>
        </p:txBody>
      </p:sp>
      <p:sp>
        <p:nvSpPr>
          <p:cNvPr id="264195" name="Rectangle 3">
            <a:extLst>
              <a:ext uri="{FF2B5EF4-FFF2-40B4-BE49-F238E27FC236}">
                <a16:creationId xmlns:a16="http://schemas.microsoft.com/office/drawing/2014/main" id="{2953BEDF-8F65-7CBB-6924-BC960671BC1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300288" y="1641475"/>
            <a:ext cx="7848600" cy="4530725"/>
          </a:xfrm>
        </p:spPr>
        <p:txBody>
          <a:bodyPr/>
          <a:lstStyle/>
          <a:p>
            <a:r>
              <a:rPr lang="en-US" altLang="en-EG" dirty="0"/>
              <a:t>What would happen if we use the WACC for all projects regardless of risk?</a:t>
            </a:r>
          </a:p>
          <a:p>
            <a:r>
              <a:rPr lang="en-US" altLang="en-EG" dirty="0"/>
              <a:t>Assume the WACC = 15%</a:t>
            </a:r>
          </a:p>
          <a:p>
            <a:endParaRPr lang="en-US" altLang="en-EG" dirty="0"/>
          </a:p>
          <a:p>
            <a:endParaRPr lang="en-US" altLang="en-EG" dirty="0"/>
          </a:p>
        </p:txBody>
      </p:sp>
      <p:graphicFrame>
        <p:nvGraphicFramePr>
          <p:cNvPr id="264201" name="Object 9">
            <a:extLst>
              <a:ext uri="{FF2B5EF4-FFF2-40B4-BE49-F238E27FC236}">
                <a16:creationId xmlns:a16="http://schemas.microsoft.com/office/drawing/2014/main" id="{C2EB52A8-43EB-A62B-D9C2-985AAD4CE3CC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2743201" y="3124201"/>
          <a:ext cx="6962775" cy="2849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2476500" imgH="1016000" progId="Excel.Sheet.12">
                  <p:embed/>
                </p:oleObj>
              </mc:Choice>
              <mc:Fallback>
                <p:oleObj name="Worksheet" r:id="rId3" imgW="2476500" imgH="1016000" progId="Excel.Sheet.12">
                  <p:embed/>
                  <p:pic>
                    <p:nvPicPr>
                      <p:cNvPr id="264201" name="Object 9">
                        <a:extLst>
                          <a:ext uri="{FF2B5EF4-FFF2-40B4-BE49-F238E27FC236}">
                            <a16:creationId xmlns:a16="http://schemas.microsoft.com/office/drawing/2014/main" id="{C2EB52A8-43EB-A62B-D9C2-985AAD4CE3C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1" y="3124201"/>
                        <a:ext cx="6962775" cy="28495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B49C144-8A22-D396-BD07-771B492D3228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8E71ACF-8B86-7ED9-5807-FAACF871627A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8770" name="Rectangle 2">
            <a:extLst>
              <a:ext uri="{FF2B5EF4-FFF2-40B4-BE49-F238E27FC236}">
                <a16:creationId xmlns:a16="http://schemas.microsoft.com/office/drawing/2014/main" id="{62D3B5DD-EF00-E032-1B41-343E1768FB5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50231" y="536575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Using WACC for All Projects</a:t>
            </a:r>
            <a:endParaRPr lang="en-US" altLang="en-EG" sz="4000" dirty="0"/>
          </a:p>
        </p:txBody>
      </p:sp>
      <p:sp>
        <p:nvSpPr>
          <p:cNvPr id="288771" name="Rectangle 3">
            <a:extLst>
              <a:ext uri="{FF2B5EF4-FFF2-40B4-BE49-F238E27FC236}">
                <a16:creationId xmlns:a16="http://schemas.microsoft.com/office/drawing/2014/main" id="{0B4C9CF8-127E-3B3E-2224-FB408D9DD8E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247900" y="1679575"/>
            <a:ext cx="7848600" cy="4530725"/>
          </a:xfrm>
        </p:spPr>
        <p:txBody>
          <a:bodyPr/>
          <a:lstStyle/>
          <a:p>
            <a:r>
              <a:rPr lang="en-US" altLang="en-EG" dirty="0"/>
              <a:t>Assume the WACC = 15%</a:t>
            </a:r>
          </a:p>
          <a:p>
            <a:r>
              <a:rPr lang="en-US" altLang="en-EG" dirty="0"/>
              <a:t>Adjusting for risk changes the decisions</a:t>
            </a:r>
          </a:p>
          <a:p>
            <a:endParaRPr lang="en-US" altLang="en-EG" dirty="0"/>
          </a:p>
          <a:p>
            <a:endParaRPr lang="en-US" altLang="en-EG" dirty="0"/>
          </a:p>
        </p:txBody>
      </p:sp>
      <p:graphicFrame>
        <p:nvGraphicFramePr>
          <p:cNvPr id="288773" name="Object 5">
            <a:extLst>
              <a:ext uri="{FF2B5EF4-FFF2-40B4-BE49-F238E27FC236}">
                <a16:creationId xmlns:a16="http://schemas.microsoft.com/office/drawing/2014/main" id="{FBA3BA40-0656-5C99-6F94-E5538D71F2C1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2133600" y="3124200"/>
          <a:ext cx="8077200" cy="2179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191000" imgH="1016000" progId="Excel.Sheet.12">
                  <p:embed/>
                </p:oleObj>
              </mc:Choice>
              <mc:Fallback>
                <p:oleObj name="Worksheet" r:id="rId3" imgW="4191000" imgH="1016000" progId="Excel.Sheet.12">
                  <p:embed/>
                  <p:pic>
                    <p:nvPicPr>
                      <p:cNvPr id="288773" name="Object 5">
                        <a:extLst>
                          <a:ext uri="{FF2B5EF4-FFF2-40B4-BE49-F238E27FC236}">
                            <a16:creationId xmlns:a16="http://schemas.microsoft.com/office/drawing/2014/main" id="{FBA3BA40-0656-5C99-6F94-E5538D71F2C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3124200"/>
                        <a:ext cx="8077200" cy="21796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43B362A-DF13-3473-4219-24B0A011C2D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8D0E08B-EB28-23E1-F925-BFF39AFD2AC5}"/>
              </a:ext>
            </a:extLst>
          </p:cNvPr>
          <p:cNvSpPr/>
          <p:nvPr/>
        </p:nvSpPr>
        <p:spPr>
          <a:xfrm>
            <a:off x="761999" y="734557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6242" name="Line 2">
            <a:extLst>
              <a:ext uri="{FF2B5EF4-FFF2-40B4-BE49-F238E27FC236}">
                <a16:creationId xmlns:a16="http://schemas.microsoft.com/office/drawing/2014/main" id="{D317ED2B-2A4E-AB9A-DCAC-AF6E4C3BE39D}"/>
              </a:ext>
            </a:extLst>
          </p:cNvPr>
          <p:cNvSpPr>
            <a:spLocks noChangeShapeType="1"/>
          </p:cNvSpPr>
          <p:nvPr/>
        </p:nvSpPr>
        <p:spPr bwMode="auto">
          <a:xfrm>
            <a:off x="3200400" y="3886200"/>
            <a:ext cx="5257800" cy="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266243" name="Rectangle 3">
            <a:extLst>
              <a:ext uri="{FF2B5EF4-FFF2-40B4-BE49-F238E27FC236}">
                <a16:creationId xmlns:a16="http://schemas.microsoft.com/office/drawing/2014/main" id="{07FEC871-FFD2-BC76-0DA2-FCB74A46B06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00237" y="635003"/>
            <a:ext cx="8458200" cy="1143000"/>
          </a:xfrm>
          <a:ln/>
        </p:spPr>
        <p:txBody>
          <a:bodyPr/>
          <a:lstStyle/>
          <a:p>
            <a:r>
              <a:rPr lang="en-US" altLang="en-EG" sz="4000" dirty="0"/>
              <a:t>Divisional Risk &amp; the Cost of Capital</a:t>
            </a:r>
          </a:p>
        </p:txBody>
      </p:sp>
      <p:sp>
        <p:nvSpPr>
          <p:cNvPr id="266244" name="AutoShape 4">
            <a:extLst>
              <a:ext uri="{FF2B5EF4-FFF2-40B4-BE49-F238E27FC236}">
                <a16:creationId xmlns:a16="http://schemas.microsoft.com/office/drawing/2014/main" id="{5DF417B2-9297-76C2-97AB-EBAB35D1F846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2209801" y="2286000"/>
            <a:ext cx="8226425" cy="395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266245" name="Rectangle 5">
            <a:extLst>
              <a:ext uri="{FF2B5EF4-FFF2-40B4-BE49-F238E27FC236}">
                <a16:creationId xmlns:a16="http://schemas.microsoft.com/office/drawing/2014/main" id="{1E35DF2D-3076-28AB-EA8F-22FAA947F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6663" y="2286000"/>
            <a:ext cx="4488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400">
                <a:latin typeface="Times New Roman" panose="02020603050405020304" pitchFamily="18" charset="0"/>
              </a:rPr>
              <a:t> </a:t>
            </a:r>
            <a:endParaRPr lang="en-US" altLang="en-EG"/>
          </a:p>
        </p:txBody>
      </p:sp>
      <p:sp>
        <p:nvSpPr>
          <p:cNvPr id="266246" name="Line 6">
            <a:extLst>
              <a:ext uri="{FF2B5EF4-FFF2-40B4-BE49-F238E27FC236}">
                <a16:creationId xmlns:a16="http://schemas.microsoft.com/office/drawing/2014/main" id="{203D7D92-CC81-BBD7-0820-97C7ADB2C7A4}"/>
              </a:ext>
            </a:extLst>
          </p:cNvPr>
          <p:cNvSpPr>
            <a:spLocks noChangeShapeType="1"/>
          </p:cNvSpPr>
          <p:nvPr/>
        </p:nvSpPr>
        <p:spPr bwMode="auto">
          <a:xfrm>
            <a:off x="3206750" y="2778125"/>
            <a:ext cx="1588" cy="3124200"/>
          </a:xfrm>
          <a:prstGeom prst="line">
            <a:avLst/>
          </a:prstGeom>
          <a:noFill/>
          <a:ln w="14351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266247" name="Line 7">
            <a:extLst>
              <a:ext uri="{FF2B5EF4-FFF2-40B4-BE49-F238E27FC236}">
                <a16:creationId xmlns:a16="http://schemas.microsoft.com/office/drawing/2014/main" id="{E6F6E00D-FFAE-EC6A-CF5A-DD27A0C6236E}"/>
              </a:ext>
            </a:extLst>
          </p:cNvPr>
          <p:cNvSpPr>
            <a:spLocks noChangeShapeType="1"/>
          </p:cNvSpPr>
          <p:nvPr/>
        </p:nvSpPr>
        <p:spPr bwMode="auto">
          <a:xfrm>
            <a:off x="3208338" y="5902325"/>
            <a:ext cx="5454650" cy="1588"/>
          </a:xfrm>
          <a:prstGeom prst="line">
            <a:avLst/>
          </a:prstGeom>
          <a:noFill/>
          <a:ln w="14351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266248" name="Rectangle 8">
            <a:extLst>
              <a:ext uri="{FF2B5EF4-FFF2-40B4-BE49-F238E27FC236}">
                <a16:creationId xmlns:a16="http://schemas.microsoft.com/office/drawing/2014/main" id="{94F01390-F491-1A82-6880-B085F5237F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2362200"/>
            <a:ext cx="107593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400" b="1"/>
              <a:t>Rate of Return</a:t>
            </a:r>
            <a:endParaRPr lang="en-US" altLang="en-EG"/>
          </a:p>
        </p:txBody>
      </p:sp>
      <p:sp>
        <p:nvSpPr>
          <p:cNvPr id="266249" name="Rectangle 9">
            <a:extLst>
              <a:ext uri="{FF2B5EF4-FFF2-40B4-BE49-F238E27FC236}">
                <a16:creationId xmlns:a16="http://schemas.microsoft.com/office/drawing/2014/main" id="{B25575D5-E258-DCB6-C876-1BFAD54CD8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06850" y="2335213"/>
            <a:ext cx="4007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400" b="1"/>
              <a:t> </a:t>
            </a:r>
            <a:endParaRPr lang="en-US" altLang="en-EG"/>
          </a:p>
        </p:txBody>
      </p:sp>
      <p:sp>
        <p:nvSpPr>
          <p:cNvPr id="266250" name="Rectangle 10">
            <a:extLst>
              <a:ext uri="{FF2B5EF4-FFF2-40B4-BE49-F238E27FC236}">
                <a16:creationId xmlns:a16="http://schemas.microsoft.com/office/drawing/2014/main" id="{C727CA0E-083F-87D3-3FB7-50D40FD21D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3713" y="2546350"/>
            <a:ext cx="24365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400" b="1"/>
              <a:t>(%)</a:t>
            </a:r>
            <a:endParaRPr lang="en-US" altLang="en-EG"/>
          </a:p>
        </p:txBody>
      </p:sp>
      <p:sp>
        <p:nvSpPr>
          <p:cNvPr id="266251" name="Rectangle 11">
            <a:extLst>
              <a:ext uri="{FF2B5EF4-FFF2-40B4-BE49-F238E27FC236}">
                <a16:creationId xmlns:a16="http://schemas.microsoft.com/office/drawing/2014/main" id="{CE47D5F6-7235-15AD-ADD1-06713685CF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0900" y="2546350"/>
            <a:ext cx="4007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400" b="1"/>
              <a:t> </a:t>
            </a:r>
            <a:endParaRPr lang="en-US" altLang="en-EG"/>
          </a:p>
        </p:txBody>
      </p:sp>
      <p:sp>
        <p:nvSpPr>
          <p:cNvPr id="266252" name="Line 12">
            <a:extLst>
              <a:ext uri="{FF2B5EF4-FFF2-40B4-BE49-F238E27FC236}">
                <a16:creationId xmlns:a16="http://schemas.microsoft.com/office/drawing/2014/main" id="{BFF80A9F-AF4F-2E4F-9FB9-57A6F240EAE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08339" y="3027364"/>
            <a:ext cx="6353175" cy="1895475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266253" name="Freeform 13">
            <a:extLst>
              <a:ext uri="{FF2B5EF4-FFF2-40B4-BE49-F238E27FC236}">
                <a16:creationId xmlns:a16="http://schemas.microsoft.com/office/drawing/2014/main" id="{F67326CA-A702-5DFD-E594-E863D83A538C}"/>
              </a:ext>
            </a:extLst>
          </p:cNvPr>
          <p:cNvSpPr>
            <a:spLocks noEditPoints="1"/>
          </p:cNvSpPr>
          <p:nvPr/>
        </p:nvSpPr>
        <p:spPr bwMode="auto">
          <a:xfrm>
            <a:off x="3198814" y="4359275"/>
            <a:ext cx="1857375" cy="12700"/>
          </a:xfrm>
          <a:custGeom>
            <a:avLst/>
            <a:gdLst>
              <a:gd name="T0" fmla="*/ 37 w 1170"/>
              <a:gd name="T1" fmla="*/ 4 h 8"/>
              <a:gd name="T2" fmla="*/ 3 w 1170"/>
              <a:gd name="T3" fmla="*/ 7 h 8"/>
              <a:gd name="T4" fmla="*/ 3 w 1170"/>
              <a:gd name="T5" fmla="*/ 2 h 8"/>
              <a:gd name="T6" fmla="*/ 99 w 1170"/>
              <a:gd name="T7" fmla="*/ 2 h 8"/>
              <a:gd name="T8" fmla="*/ 96 w 1170"/>
              <a:gd name="T9" fmla="*/ 8 h 8"/>
              <a:gd name="T10" fmla="*/ 64 w 1170"/>
              <a:gd name="T11" fmla="*/ 3 h 8"/>
              <a:gd name="T12" fmla="*/ 160 w 1170"/>
              <a:gd name="T13" fmla="*/ 0 h 8"/>
              <a:gd name="T14" fmla="*/ 163 w 1170"/>
              <a:gd name="T15" fmla="*/ 7 h 8"/>
              <a:gd name="T16" fmla="*/ 128 w 1170"/>
              <a:gd name="T17" fmla="*/ 6 h 8"/>
              <a:gd name="T18" fmla="*/ 132 w 1170"/>
              <a:gd name="T19" fmla="*/ 0 h 8"/>
              <a:gd name="T20" fmla="*/ 228 w 1170"/>
              <a:gd name="T21" fmla="*/ 4 h 8"/>
              <a:gd name="T22" fmla="*/ 195 w 1170"/>
              <a:gd name="T23" fmla="*/ 7 h 8"/>
              <a:gd name="T24" fmla="*/ 195 w 1170"/>
              <a:gd name="T25" fmla="*/ 2 h 8"/>
              <a:gd name="T26" fmla="*/ 289 w 1170"/>
              <a:gd name="T27" fmla="*/ 2 h 8"/>
              <a:gd name="T28" fmla="*/ 286 w 1170"/>
              <a:gd name="T29" fmla="*/ 8 h 8"/>
              <a:gd name="T30" fmla="*/ 256 w 1170"/>
              <a:gd name="T31" fmla="*/ 3 h 8"/>
              <a:gd name="T32" fmla="*/ 350 w 1170"/>
              <a:gd name="T33" fmla="*/ 0 h 8"/>
              <a:gd name="T34" fmla="*/ 353 w 1170"/>
              <a:gd name="T35" fmla="*/ 7 h 8"/>
              <a:gd name="T36" fmla="*/ 318 w 1170"/>
              <a:gd name="T37" fmla="*/ 6 h 8"/>
              <a:gd name="T38" fmla="*/ 323 w 1170"/>
              <a:gd name="T39" fmla="*/ 0 h 8"/>
              <a:gd name="T40" fmla="*/ 419 w 1170"/>
              <a:gd name="T41" fmla="*/ 4 h 8"/>
              <a:gd name="T42" fmla="*/ 385 w 1170"/>
              <a:gd name="T43" fmla="*/ 7 h 8"/>
              <a:gd name="T44" fmla="*/ 385 w 1170"/>
              <a:gd name="T45" fmla="*/ 2 h 8"/>
              <a:gd name="T46" fmla="*/ 481 w 1170"/>
              <a:gd name="T47" fmla="*/ 2 h 8"/>
              <a:gd name="T48" fmla="*/ 477 w 1170"/>
              <a:gd name="T49" fmla="*/ 8 h 8"/>
              <a:gd name="T50" fmla="*/ 446 w 1170"/>
              <a:gd name="T51" fmla="*/ 3 h 8"/>
              <a:gd name="T52" fmla="*/ 541 w 1170"/>
              <a:gd name="T53" fmla="*/ 0 h 8"/>
              <a:gd name="T54" fmla="*/ 544 w 1170"/>
              <a:gd name="T55" fmla="*/ 7 h 8"/>
              <a:gd name="T56" fmla="*/ 510 w 1170"/>
              <a:gd name="T57" fmla="*/ 6 h 8"/>
              <a:gd name="T58" fmla="*/ 513 w 1170"/>
              <a:gd name="T59" fmla="*/ 0 h 8"/>
              <a:gd name="T60" fmla="*/ 609 w 1170"/>
              <a:gd name="T61" fmla="*/ 4 h 8"/>
              <a:gd name="T62" fmla="*/ 576 w 1170"/>
              <a:gd name="T63" fmla="*/ 7 h 8"/>
              <a:gd name="T64" fmla="*/ 576 w 1170"/>
              <a:gd name="T65" fmla="*/ 2 h 8"/>
              <a:gd name="T66" fmla="*/ 671 w 1170"/>
              <a:gd name="T67" fmla="*/ 2 h 8"/>
              <a:gd name="T68" fmla="*/ 669 w 1170"/>
              <a:gd name="T69" fmla="*/ 8 h 8"/>
              <a:gd name="T70" fmla="*/ 637 w 1170"/>
              <a:gd name="T71" fmla="*/ 3 h 8"/>
              <a:gd name="T72" fmla="*/ 731 w 1170"/>
              <a:gd name="T73" fmla="*/ 0 h 8"/>
              <a:gd name="T74" fmla="*/ 735 w 1170"/>
              <a:gd name="T75" fmla="*/ 7 h 8"/>
              <a:gd name="T76" fmla="*/ 700 w 1170"/>
              <a:gd name="T77" fmla="*/ 6 h 8"/>
              <a:gd name="T78" fmla="*/ 705 w 1170"/>
              <a:gd name="T79" fmla="*/ 0 h 8"/>
              <a:gd name="T80" fmla="*/ 799 w 1170"/>
              <a:gd name="T81" fmla="*/ 4 h 8"/>
              <a:gd name="T82" fmla="*/ 766 w 1170"/>
              <a:gd name="T83" fmla="*/ 7 h 8"/>
              <a:gd name="T84" fmla="*/ 766 w 1170"/>
              <a:gd name="T85" fmla="*/ 2 h 8"/>
              <a:gd name="T86" fmla="*/ 862 w 1170"/>
              <a:gd name="T87" fmla="*/ 2 h 8"/>
              <a:gd name="T88" fmla="*/ 859 w 1170"/>
              <a:gd name="T89" fmla="*/ 8 h 8"/>
              <a:gd name="T90" fmla="*/ 827 w 1170"/>
              <a:gd name="T91" fmla="*/ 3 h 8"/>
              <a:gd name="T92" fmla="*/ 923 w 1170"/>
              <a:gd name="T93" fmla="*/ 0 h 8"/>
              <a:gd name="T94" fmla="*/ 926 w 1170"/>
              <a:gd name="T95" fmla="*/ 7 h 8"/>
              <a:gd name="T96" fmla="*/ 891 w 1170"/>
              <a:gd name="T97" fmla="*/ 6 h 8"/>
              <a:gd name="T98" fmla="*/ 895 w 1170"/>
              <a:gd name="T99" fmla="*/ 0 h 8"/>
              <a:gd name="T100" fmla="*/ 991 w 1170"/>
              <a:gd name="T101" fmla="*/ 4 h 8"/>
              <a:gd name="T102" fmla="*/ 958 w 1170"/>
              <a:gd name="T103" fmla="*/ 7 h 8"/>
              <a:gd name="T104" fmla="*/ 958 w 1170"/>
              <a:gd name="T105" fmla="*/ 2 h 8"/>
              <a:gd name="T106" fmla="*/ 1052 w 1170"/>
              <a:gd name="T107" fmla="*/ 2 h 8"/>
              <a:gd name="T108" fmla="*/ 1049 w 1170"/>
              <a:gd name="T109" fmla="*/ 8 h 8"/>
              <a:gd name="T110" fmla="*/ 1019 w 1170"/>
              <a:gd name="T111" fmla="*/ 3 h 8"/>
              <a:gd name="T112" fmla="*/ 1113 w 1170"/>
              <a:gd name="T113" fmla="*/ 0 h 8"/>
              <a:gd name="T114" fmla="*/ 1116 w 1170"/>
              <a:gd name="T115" fmla="*/ 7 h 8"/>
              <a:gd name="T116" fmla="*/ 1081 w 1170"/>
              <a:gd name="T117" fmla="*/ 6 h 8"/>
              <a:gd name="T118" fmla="*/ 1085 w 1170"/>
              <a:gd name="T119" fmla="*/ 0 h 8"/>
              <a:gd name="T120" fmla="*/ 1170 w 1170"/>
              <a:gd name="T121" fmla="*/ 4 h 8"/>
              <a:gd name="T122" fmla="*/ 1148 w 1170"/>
              <a:gd name="T123" fmla="*/ 7 h 8"/>
              <a:gd name="T124" fmla="*/ 1148 w 1170"/>
              <a:gd name="T125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70" h="8">
                <a:moveTo>
                  <a:pt x="5" y="0"/>
                </a:moveTo>
                <a:lnTo>
                  <a:pt x="32" y="0"/>
                </a:lnTo>
                <a:lnTo>
                  <a:pt x="34" y="2"/>
                </a:lnTo>
                <a:lnTo>
                  <a:pt x="35" y="2"/>
                </a:lnTo>
                <a:lnTo>
                  <a:pt x="37" y="3"/>
                </a:lnTo>
                <a:lnTo>
                  <a:pt x="37" y="4"/>
                </a:lnTo>
                <a:lnTo>
                  <a:pt x="37" y="6"/>
                </a:lnTo>
                <a:lnTo>
                  <a:pt x="35" y="7"/>
                </a:lnTo>
                <a:lnTo>
                  <a:pt x="34" y="7"/>
                </a:lnTo>
                <a:lnTo>
                  <a:pt x="32" y="8"/>
                </a:lnTo>
                <a:lnTo>
                  <a:pt x="5" y="8"/>
                </a:lnTo>
                <a:lnTo>
                  <a:pt x="3" y="7"/>
                </a:lnTo>
                <a:lnTo>
                  <a:pt x="2" y="7"/>
                </a:lnTo>
                <a:lnTo>
                  <a:pt x="2" y="6"/>
                </a:lnTo>
                <a:lnTo>
                  <a:pt x="0" y="4"/>
                </a:lnTo>
                <a:lnTo>
                  <a:pt x="2" y="3"/>
                </a:lnTo>
                <a:lnTo>
                  <a:pt x="2" y="2"/>
                </a:lnTo>
                <a:lnTo>
                  <a:pt x="3" y="2"/>
                </a:lnTo>
                <a:lnTo>
                  <a:pt x="5" y="0"/>
                </a:lnTo>
                <a:lnTo>
                  <a:pt x="5" y="0"/>
                </a:lnTo>
                <a:close/>
                <a:moveTo>
                  <a:pt x="69" y="0"/>
                </a:moveTo>
                <a:lnTo>
                  <a:pt x="96" y="0"/>
                </a:lnTo>
                <a:lnTo>
                  <a:pt x="98" y="2"/>
                </a:lnTo>
                <a:lnTo>
                  <a:pt x="99" y="2"/>
                </a:lnTo>
                <a:lnTo>
                  <a:pt x="100" y="3"/>
                </a:lnTo>
                <a:lnTo>
                  <a:pt x="100" y="4"/>
                </a:lnTo>
                <a:lnTo>
                  <a:pt x="100" y="6"/>
                </a:lnTo>
                <a:lnTo>
                  <a:pt x="99" y="7"/>
                </a:lnTo>
                <a:lnTo>
                  <a:pt x="98" y="7"/>
                </a:lnTo>
                <a:lnTo>
                  <a:pt x="96" y="8"/>
                </a:lnTo>
                <a:lnTo>
                  <a:pt x="69" y="8"/>
                </a:lnTo>
                <a:lnTo>
                  <a:pt x="67" y="7"/>
                </a:lnTo>
                <a:lnTo>
                  <a:pt x="66" y="7"/>
                </a:lnTo>
                <a:lnTo>
                  <a:pt x="64" y="6"/>
                </a:lnTo>
                <a:lnTo>
                  <a:pt x="64" y="4"/>
                </a:lnTo>
                <a:lnTo>
                  <a:pt x="64" y="3"/>
                </a:lnTo>
                <a:lnTo>
                  <a:pt x="66" y="2"/>
                </a:lnTo>
                <a:lnTo>
                  <a:pt x="67" y="2"/>
                </a:lnTo>
                <a:lnTo>
                  <a:pt x="69" y="0"/>
                </a:lnTo>
                <a:lnTo>
                  <a:pt x="69" y="0"/>
                </a:lnTo>
                <a:close/>
                <a:moveTo>
                  <a:pt x="132" y="0"/>
                </a:moveTo>
                <a:lnTo>
                  <a:pt x="160" y="0"/>
                </a:lnTo>
                <a:lnTo>
                  <a:pt x="161" y="2"/>
                </a:lnTo>
                <a:lnTo>
                  <a:pt x="163" y="2"/>
                </a:lnTo>
                <a:lnTo>
                  <a:pt x="164" y="3"/>
                </a:lnTo>
                <a:lnTo>
                  <a:pt x="164" y="4"/>
                </a:lnTo>
                <a:lnTo>
                  <a:pt x="164" y="6"/>
                </a:lnTo>
                <a:lnTo>
                  <a:pt x="163" y="7"/>
                </a:lnTo>
                <a:lnTo>
                  <a:pt x="161" y="7"/>
                </a:lnTo>
                <a:lnTo>
                  <a:pt x="160" y="8"/>
                </a:lnTo>
                <a:lnTo>
                  <a:pt x="132" y="8"/>
                </a:lnTo>
                <a:lnTo>
                  <a:pt x="131" y="7"/>
                </a:lnTo>
                <a:lnTo>
                  <a:pt x="130" y="7"/>
                </a:lnTo>
                <a:lnTo>
                  <a:pt x="128" y="6"/>
                </a:lnTo>
                <a:lnTo>
                  <a:pt x="128" y="4"/>
                </a:lnTo>
                <a:lnTo>
                  <a:pt x="128" y="3"/>
                </a:lnTo>
                <a:lnTo>
                  <a:pt x="130" y="2"/>
                </a:lnTo>
                <a:lnTo>
                  <a:pt x="131" y="2"/>
                </a:lnTo>
                <a:lnTo>
                  <a:pt x="132" y="0"/>
                </a:lnTo>
                <a:lnTo>
                  <a:pt x="132" y="0"/>
                </a:lnTo>
                <a:close/>
                <a:moveTo>
                  <a:pt x="196" y="0"/>
                </a:moveTo>
                <a:lnTo>
                  <a:pt x="223" y="0"/>
                </a:lnTo>
                <a:lnTo>
                  <a:pt x="225" y="2"/>
                </a:lnTo>
                <a:lnTo>
                  <a:pt x="227" y="2"/>
                </a:lnTo>
                <a:lnTo>
                  <a:pt x="227" y="3"/>
                </a:lnTo>
                <a:lnTo>
                  <a:pt x="228" y="4"/>
                </a:lnTo>
                <a:lnTo>
                  <a:pt x="227" y="6"/>
                </a:lnTo>
                <a:lnTo>
                  <a:pt x="227" y="7"/>
                </a:lnTo>
                <a:lnTo>
                  <a:pt x="225" y="7"/>
                </a:lnTo>
                <a:lnTo>
                  <a:pt x="223" y="8"/>
                </a:lnTo>
                <a:lnTo>
                  <a:pt x="196" y="8"/>
                </a:lnTo>
                <a:lnTo>
                  <a:pt x="195" y="7"/>
                </a:lnTo>
                <a:lnTo>
                  <a:pt x="193" y="7"/>
                </a:lnTo>
                <a:lnTo>
                  <a:pt x="192" y="6"/>
                </a:lnTo>
                <a:lnTo>
                  <a:pt x="192" y="4"/>
                </a:lnTo>
                <a:lnTo>
                  <a:pt x="192" y="3"/>
                </a:lnTo>
                <a:lnTo>
                  <a:pt x="193" y="2"/>
                </a:lnTo>
                <a:lnTo>
                  <a:pt x="195" y="2"/>
                </a:lnTo>
                <a:lnTo>
                  <a:pt x="196" y="0"/>
                </a:lnTo>
                <a:lnTo>
                  <a:pt x="196" y="0"/>
                </a:lnTo>
                <a:close/>
                <a:moveTo>
                  <a:pt x="259" y="0"/>
                </a:moveTo>
                <a:lnTo>
                  <a:pt x="286" y="0"/>
                </a:lnTo>
                <a:lnTo>
                  <a:pt x="288" y="2"/>
                </a:lnTo>
                <a:lnTo>
                  <a:pt x="289" y="2"/>
                </a:lnTo>
                <a:lnTo>
                  <a:pt x="291" y="3"/>
                </a:lnTo>
                <a:lnTo>
                  <a:pt x="291" y="4"/>
                </a:lnTo>
                <a:lnTo>
                  <a:pt x="291" y="6"/>
                </a:lnTo>
                <a:lnTo>
                  <a:pt x="289" y="7"/>
                </a:lnTo>
                <a:lnTo>
                  <a:pt x="288" y="7"/>
                </a:lnTo>
                <a:lnTo>
                  <a:pt x="286" y="8"/>
                </a:lnTo>
                <a:lnTo>
                  <a:pt x="259" y="8"/>
                </a:lnTo>
                <a:lnTo>
                  <a:pt x="257" y="7"/>
                </a:lnTo>
                <a:lnTo>
                  <a:pt x="256" y="7"/>
                </a:lnTo>
                <a:lnTo>
                  <a:pt x="256" y="6"/>
                </a:lnTo>
                <a:lnTo>
                  <a:pt x="254" y="4"/>
                </a:lnTo>
                <a:lnTo>
                  <a:pt x="256" y="3"/>
                </a:lnTo>
                <a:lnTo>
                  <a:pt x="256" y="2"/>
                </a:lnTo>
                <a:lnTo>
                  <a:pt x="257" y="2"/>
                </a:lnTo>
                <a:lnTo>
                  <a:pt x="259" y="0"/>
                </a:lnTo>
                <a:lnTo>
                  <a:pt x="259" y="0"/>
                </a:lnTo>
                <a:close/>
                <a:moveTo>
                  <a:pt x="323" y="0"/>
                </a:moveTo>
                <a:lnTo>
                  <a:pt x="350" y="0"/>
                </a:lnTo>
                <a:lnTo>
                  <a:pt x="352" y="2"/>
                </a:lnTo>
                <a:lnTo>
                  <a:pt x="353" y="2"/>
                </a:lnTo>
                <a:lnTo>
                  <a:pt x="355" y="3"/>
                </a:lnTo>
                <a:lnTo>
                  <a:pt x="355" y="4"/>
                </a:lnTo>
                <a:lnTo>
                  <a:pt x="355" y="6"/>
                </a:lnTo>
                <a:lnTo>
                  <a:pt x="353" y="7"/>
                </a:lnTo>
                <a:lnTo>
                  <a:pt x="352" y="7"/>
                </a:lnTo>
                <a:lnTo>
                  <a:pt x="350" y="8"/>
                </a:lnTo>
                <a:lnTo>
                  <a:pt x="323" y="8"/>
                </a:lnTo>
                <a:lnTo>
                  <a:pt x="321" y="7"/>
                </a:lnTo>
                <a:lnTo>
                  <a:pt x="320" y="7"/>
                </a:lnTo>
                <a:lnTo>
                  <a:pt x="318" y="6"/>
                </a:lnTo>
                <a:lnTo>
                  <a:pt x="318" y="4"/>
                </a:lnTo>
                <a:lnTo>
                  <a:pt x="318" y="3"/>
                </a:lnTo>
                <a:lnTo>
                  <a:pt x="320" y="2"/>
                </a:lnTo>
                <a:lnTo>
                  <a:pt x="321" y="2"/>
                </a:lnTo>
                <a:lnTo>
                  <a:pt x="323" y="0"/>
                </a:lnTo>
                <a:lnTo>
                  <a:pt x="323" y="0"/>
                </a:lnTo>
                <a:close/>
                <a:moveTo>
                  <a:pt x="387" y="0"/>
                </a:moveTo>
                <a:lnTo>
                  <a:pt x="414" y="0"/>
                </a:lnTo>
                <a:lnTo>
                  <a:pt x="416" y="2"/>
                </a:lnTo>
                <a:lnTo>
                  <a:pt x="417" y="2"/>
                </a:lnTo>
                <a:lnTo>
                  <a:pt x="419" y="3"/>
                </a:lnTo>
                <a:lnTo>
                  <a:pt x="419" y="4"/>
                </a:lnTo>
                <a:lnTo>
                  <a:pt x="419" y="6"/>
                </a:lnTo>
                <a:lnTo>
                  <a:pt x="417" y="7"/>
                </a:lnTo>
                <a:lnTo>
                  <a:pt x="416" y="7"/>
                </a:lnTo>
                <a:lnTo>
                  <a:pt x="414" y="8"/>
                </a:lnTo>
                <a:lnTo>
                  <a:pt x="387" y="8"/>
                </a:lnTo>
                <a:lnTo>
                  <a:pt x="385" y="7"/>
                </a:lnTo>
                <a:lnTo>
                  <a:pt x="384" y="7"/>
                </a:lnTo>
                <a:lnTo>
                  <a:pt x="382" y="6"/>
                </a:lnTo>
                <a:lnTo>
                  <a:pt x="382" y="4"/>
                </a:lnTo>
                <a:lnTo>
                  <a:pt x="382" y="3"/>
                </a:lnTo>
                <a:lnTo>
                  <a:pt x="384" y="2"/>
                </a:lnTo>
                <a:lnTo>
                  <a:pt x="385" y="2"/>
                </a:lnTo>
                <a:lnTo>
                  <a:pt x="387" y="0"/>
                </a:lnTo>
                <a:lnTo>
                  <a:pt x="387" y="0"/>
                </a:lnTo>
                <a:close/>
                <a:moveTo>
                  <a:pt x="451" y="0"/>
                </a:moveTo>
                <a:lnTo>
                  <a:pt x="477" y="0"/>
                </a:lnTo>
                <a:lnTo>
                  <a:pt x="480" y="2"/>
                </a:lnTo>
                <a:lnTo>
                  <a:pt x="481" y="2"/>
                </a:lnTo>
                <a:lnTo>
                  <a:pt x="481" y="3"/>
                </a:lnTo>
                <a:lnTo>
                  <a:pt x="483" y="4"/>
                </a:lnTo>
                <a:lnTo>
                  <a:pt x="481" y="6"/>
                </a:lnTo>
                <a:lnTo>
                  <a:pt x="481" y="7"/>
                </a:lnTo>
                <a:lnTo>
                  <a:pt x="480" y="7"/>
                </a:lnTo>
                <a:lnTo>
                  <a:pt x="477" y="8"/>
                </a:lnTo>
                <a:lnTo>
                  <a:pt x="451" y="8"/>
                </a:lnTo>
                <a:lnTo>
                  <a:pt x="449" y="7"/>
                </a:lnTo>
                <a:lnTo>
                  <a:pt x="448" y="7"/>
                </a:lnTo>
                <a:lnTo>
                  <a:pt x="446" y="6"/>
                </a:lnTo>
                <a:lnTo>
                  <a:pt x="446" y="4"/>
                </a:lnTo>
                <a:lnTo>
                  <a:pt x="446" y="3"/>
                </a:lnTo>
                <a:lnTo>
                  <a:pt x="448" y="2"/>
                </a:lnTo>
                <a:lnTo>
                  <a:pt x="449" y="2"/>
                </a:lnTo>
                <a:lnTo>
                  <a:pt x="451" y="0"/>
                </a:lnTo>
                <a:lnTo>
                  <a:pt x="451" y="0"/>
                </a:lnTo>
                <a:close/>
                <a:moveTo>
                  <a:pt x="513" y="0"/>
                </a:moveTo>
                <a:lnTo>
                  <a:pt x="541" y="0"/>
                </a:lnTo>
                <a:lnTo>
                  <a:pt x="542" y="2"/>
                </a:lnTo>
                <a:lnTo>
                  <a:pt x="544" y="2"/>
                </a:lnTo>
                <a:lnTo>
                  <a:pt x="545" y="3"/>
                </a:lnTo>
                <a:lnTo>
                  <a:pt x="545" y="4"/>
                </a:lnTo>
                <a:lnTo>
                  <a:pt x="545" y="6"/>
                </a:lnTo>
                <a:lnTo>
                  <a:pt x="544" y="7"/>
                </a:lnTo>
                <a:lnTo>
                  <a:pt x="542" y="7"/>
                </a:lnTo>
                <a:lnTo>
                  <a:pt x="541" y="8"/>
                </a:lnTo>
                <a:lnTo>
                  <a:pt x="513" y="8"/>
                </a:lnTo>
                <a:lnTo>
                  <a:pt x="512" y="7"/>
                </a:lnTo>
                <a:lnTo>
                  <a:pt x="510" y="7"/>
                </a:lnTo>
                <a:lnTo>
                  <a:pt x="510" y="6"/>
                </a:lnTo>
                <a:lnTo>
                  <a:pt x="509" y="4"/>
                </a:lnTo>
                <a:lnTo>
                  <a:pt x="510" y="3"/>
                </a:lnTo>
                <a:lnTo>
                  <a:pt x="510" y="2"/>
                </a:lnTo>
                <a:lnTo>
                  <a:pt x="512" y="2"/>
                </a:lnTo>
                <a:lnTo>
                  <a:pt x="513" y="0"/>
                </a:lnTo>
                <a:lnTo>
                  <a:pt x="513" y="0"/>
                </a:lnTo>
                <a:close/>
                <a:moveTo>
                  <a:pt x="577" y="0"/>
                </a:moveTo>
                <a:lnTo>
                  <a:pt x="605" y="0"/>
                </a:lnTo>
                <a:lnTo>
                  <a:pt x="606" y="2"/>
                </a:lnTo>
                <a:lnTo>
                  <a:pt x="607" y="2"/>
                </a:lnTo>
                <a:lnTo>
                  <a:pt x="609" y="3"/>
                </a:lnTo>
                <a:lnTo>
                  <a:pt x="609" y="4"/>
                </a:lnTo>
                <a:lnTo>
                  <a:pt x="609" y="6"/>
                </a:lnTo>
                <a:lnTo>
                  <a:pt x="607" y="7"/>
                </a:lnTo>
                <a:lnTo>
                  <a:pt x="606" y="7"/>
                </a:lnTo>
                <a:lnTo>
                  <a:pt x="605" y="8"/>
                </a:lnTo>
                <a:lnTo>
                  <a:pt x="577" y="8"/>
                </a:lnTo>
                <a:lnTo>
                  <a:pt x="576" y="7"/>
                </a:lnTo>
                <a:lnTo>
                  <a:pt x="574" y="7"/>
                </a:lnTo>
                <a:lnTo>
                  <a:pt x="573" y="6"/>
                </a:lnTo>
                <a:lnTo>
                  <a:pt x="573" y="4"/>
                </a:lnTo>
                <a:lnTo>
                  <a:pt x="573" y="3"/>
                </a:lnTo>
                <a:lnTo>
                  <a:pt x="574" y="2"/>
                </a:lnTo>
                <a:lnTo>
                  <a:pt x="576" y="2"/>
                </a:lnTo>
                <a:lnTo>
                  <a:pt x="577" y="0"/>
                </a:lnTo>
                <a:lnTo>
                  <a:pt x="577" y="0"/>
                </a:lnTo>
                <a:close/>
                <a:moveTo>
                  <a:pt x="641" y="0"/>
                </a:moveTo>
                <a:lnTo>
                  <a:pt x="669" y="0"/>
                </a:lnTo>
                <a:lnTo>
                  <a:pt x="670" y="2"/>
                </a:lnTo>
                <a:lnTo>
                  <a:pt x="671" y="2"/>
                </a:lnTo>
                <a:lnTo>
                  <a:pt x="673" y="3"/>
                </a:lnTo>
                <a:lnTo>
                  <a:pt x="673" y="4"/>
                </a:lnTo>
                <a:lnTo>
                  <a:pt x="673" y="6"/>
                </a:lnTo>
                <a:lnTo>
                  <a:pt x="671" y="7"/>
                </a:lnTo>
                <a:lnTo>
                  <a:pt x="670" y="7"/>
                </a:lnTo>
                <a:lnTo>
                  <a:pt x="669" y="8"/>
                </a:lnTo>
                <a:lnTo>
                  <a:pt x="641" y="8"/>
                </a:lnTo>
                <a:lnTo>
                  <a:pt x="639" y="7"/>
                </a:lnTo>
                <a:lnTo>
                  <a:pt x="638" y="7"/>
                </a:lnTo>
                <a:lnTo>
                  <a:pt x="637" y="6"/>
                </a:lnTo>
                <a:lnTo>
                  <a:pt x="637" y="4"/>
                </a:lnTo>
                <a:lnTo>
                  <a:pt x="637" y="3"/>
                </a:lnTo>
                <a:lnTo>
                  <a:pt x="638" y="2"/>
                </a:lnTo>
                <a:lnTo>
                  <a:pt x="639" y="2"/>
                </a:lnTo>
                <a:lnTo>
                  <a:pt x="641" y="0"/>
                </a:lnTo>
                <a:lnTo>
                  <a:pt x="641" y="0"/>
                </a:lnTo>
                <a:close/>
                <a:moveTo>
                  <a:pt x="705" y="0"/>
                </a:moveTo>
                <a:lnTo>
                  <a:pt x="731" y="0"/>
                </a:lnTo>
                <a:lnTo>
                  <a:pt x="734" y="2"/>
                </a:lnTo>
                <a:lnTo>
                  <a:pt x="735" y="2"/>
                </a:lnTo>
                <a:lnTo>
                  <a:pt x="735" y="3"/>
                </a:lnTo>
                <a:lnTo>
                  <a:pt x="737" y="4"/>
                </a:lnTo>
                <a:lnTo>
                  <a:pt x="735" y="6"/>
                </a:lnTo>
                <a:lnTo>
                  <a:pt x="735" y="7"/>
                </a:lnTo>
                <a:lnTo>
                  <a:pt x="734" y="7"/>
                </a:lnTo>
                <a:lnTo>
                  <a:pt x="731" y="8"/>
                </a:lnTo>
                <a:lnTo>
                  <a:pt x="705" y="8"/>
                </a:lnTo>
                <a:lnTo>
                  <a:pt x="703" y="7"/>
                </a:lnTo>
                <a:lnTo>
                  <a:pt x="702" y="7"/>
                </a:lnTo>
                <a:lnTo>
                  <a:pt x="700" y="6"/>
                </a:lnTo>
                <a:lnTo>
                  <a:pt x="700" y="4"/>
                </a:lnTo>
                <a:lnTo>
                  <a:pt x="700" y="3"/>
                </a:lnTo>
                <a:lnTo>
                  <a:pt x="702" y="2"/>
                </a:lnTo>
                <a:lnTo>
                  <a:pt x="703" y="2"/>
                </a:lnTo>
                <a:lnTo>
                  <a:pt x="705" y="0"/>
                </a:lnTo>
                <a:lnTo>
                  <a:pt x="705" y="0"/>
                </a:lnTo>
                <a:close/>
                <a:moveTo>
                  <a:pt x="767" y="0"/>
                </a:moveTo>
                <a:lnTo>
                  <a:pt x="795" y="0"/>
                </a:lnTo>
                <a:lnTo>
                  <a:pt x="796" y="2"/>
                </a:lnTo>
                <a:lnTo>
                  <a:pt x="798" y="2"/>
                </a:lnTo>
                <a:lnTo>
                  <a:pt x="799" y="3"/>
                </a:lnTo>
                <a:lnTo>
                  <a:pt x="799" y="4"/>
                </a:lnTo>
                <a:lnTo>
                  <a:pt x="799" y="6"/>
                </a:lnTo>
                <a:lnTo>
                  <a:pt x="798" y="7"/>
                </a:lnTo>
                <a:lnTo>
                  <a:pt x="796" y="7"/>
                </a:lnTo>
                <a:lnTo>
                  <a:pt x="795" y="8"/>
                </a:lnTo>
                <a:lnTo>
                  <a:pt x="767" y="8"/>
                </a:lnTo>
                <a:lnTo>
                  <a:pt x="766" y="7"/>
                </a:lnTo>
                <a:lnTo>
                  <a:pt x="764" y="7"/>
                </a:lnTo>
                <a:lnTo>
                  <a:pt x="764" y="6"/>
                </a:lnTo>
                <a:lnTo>
                  <a:pt x="763" y="4"/>
                </a:lnTo>
                <a:lnTo>
                  <a:pt x="764" y="3"/>
                </a:lnTo>
                <a:lnTo>
                  <a:pt x="764" y="2"/>
                </a:lnTo>
                <a:lnTo>
                  <a:pt x="766" y="2"/>
                </a:lnTo>
                <a:lnTo>
                  <a:pt x="767" y="0"/>
                </a:lnTo>
                <a:lnTo>
                  <a:pt x="767" y="0"/>
                </a:lnTo>
                <a:close/>
                <a:moveTo>
                  <a:pt x="831" y="0"/>
                </a:moveTo>
                <a:lnTo>
                  <a:pt x="859" y="0"/>
                </a:lnTo>
                <a:lnTo>
                  <a:pt x="860" y="2"/>
                </a:lnTo>
                <a:lnTo>
                  <a:pt x="862" y="2"/>
                </a:lnTo>
                <a:lnTo>
                  <a:pt x="863" y="3"/>
                </a:lnTo>
                <a:lnTo>
                  <a:pt x="863" y="4"/>
                </a:lnTo>
                <a:lnTo>
                  <a:pt x="863" y="6"/>
                </a:lnTo>
                <a:lnTo>
                  <a:pt x="862" y="7"/>
                </a:lnTo>
                <a:lnTo>
                  <a:pt x="860" y="7"/>
                </a:lnTo>
                <a:lnTo>
                  <a:pt x="859" y="8"/>
                </a:lnTo>
                <a:lnTo>
                  <a:pt x="831" y="8"/>
                </a:lnTo>
                <a:lnTo>
                  <a:pt x="830" y="7"/>
                </a:lnTo>
                <a:lnTo>
                  <a:pt x="828" y="7"/>
                </a:lnTo>
                <a:lnTo>
                  <a:pt x="827" y="6"/>
                </a:lnTo>
                <a:lnTo>
                  <a:pt x="827" y="4"/>
                </a:lnTo>
                <a:lnTo>
                  <a:pt x="827" y="3"/>
                </a:lnTo>
                <a:lnTo>
                  <a:pt x="828" y="2"/>
                </a:lnTo>
                <a:lnTo>
                  <a:pt x="830" y="2"/>
                </a:lnTo>
                <a:lnTo>
                  <a:pt x="831" y="0"/>
                </a:lnTo>
                <a:lnTo>
                  <a:pt x="831" y="0"/>
                </a:lnTo>
                <a:close/>
                <a:moveTo>
                  <a:pt x="895" y="0"/>
                </a:moveTo>
                <a:lnTo>
                  <a:pt x="923" y="0"/>
                </a:lnTo>
                <a:lnTo>
                  <a:pt x="924" y="2"/>
                </a:lnTo>
                <a:lnTo>
                  <a:pt x="926" y="2"/>
                </a:lnTo>
                <a:lnTo>
                  <a:pt x="927" y="3"/>
                </a:lnTo>
                <a:lnTo>
                  <a:pt x="927" y="4"/>
                </a:lnTo>
                <a:lnTo>
                  <a:pt x="927" y="6"/>
                </a:lnTo>
                <a:lnTo>
                  <a:pt x="926" y="7"/>
                </a:lnTo>
                <a:lnTo>
                  <a:pt x="924" y="7"/>
                </a:lnTo>
                <a:lnTo>
                  <a:pt x="923" y="8"/>
                </a:lnTo>
                <a:lnTo>
                  <a:pt x="895" y="8"/>
                </a:lnTo>
                <a:lnTo>
                  <a:pt x="894" y="7"/>
                </a:lnTo>
                <a:lnTo>
                  <a:pt x="892" y="7"/>
                </a:lnTo>
                <a:lnTo>
                  <a:pt x="891" y="6"/>
                </a:lnTo>
                <a:lnTo>
                  <a:pt x="891" y="4"/>
                </a:lnTo>
                <a:lnTo>
                  <a:pt x="891" y="3"/>
                </a:lnTo>
                <a:lnTo>
                  <a:pt x="892" y="2"/>
                </a:lnTo>
                <a:lnTo>
                  <a:pt x="894" y="2"/>
                </a:lnTo>
                <a:lnTo>
                  <a:pt x="895" y="0"/>
                </a:lnTo>
                <a:lnTo>
                  <a:pt x="895" y="0"/>
                </a:lnTo>
                <a:close/>
                <a:moveTo>
                  <a:pt x="959" y="0"/>
                </a:moveTo>
                <a:lnTo>
                  <a:pt x="985" y="0"/>
                </a:lnTo>
                <a:lnTo>
                  <a:pt x="988" y="2"/>
                </a:lnTo>
                <a:lnTo>
                  <a:pt x="990" y="2"/>
                </a:lnTo>
                <a:lnTo>
                  <a:pt x="990" y="3"/>
                </a:lnTo>
                <a:lnTo>
                  <a:pt x="991" y="4"/>
                </a:lnTo>
                <a:lnTo>
                  <a:pt x="990" y="6"/>
                </a:lnTo>
                <a:lnTo>
                  <a:pt x="990" y="7"/>
                </a:lnTo>
                <a:lnTo>
                  <a:pt x="988" y="7"/>
                </a:lnTo>
                <a:lnTo>
                  <a:pt x="985" y="8"/>
                </a:lnTo>
                <a:lnTo>
                  <a:pt x="959" y="8"/>
                </a:lnTo>
                <a:lnTo>
                  <a:pt x="958" y="7"/>
                </a:lnTo>
                <a:lnTo>
                  <a:pt x="956" y="7"/>
                </a:lnTo>
                <a:lnTo>
                  <a:pt x="955" y="6"/>
                </a:lnTo>
                <a:lnTo>
                  <a:pt x="955" y="4"/>
                </a:lnTo>
                <a:lnTo>
                  <a:pt x="955" y="3"/>
                </a:lnTo>
                <a:lnTo>
                  <a:pt x="956" y="2"/>
                </a:lnTo>
                <a:lnTo>
                  <a:pt x="958" y="2"/>
                </a:lnTo>
                <a:lnTo>
                  <a:pt x="959" y="0"/>
                </a:lnTo>
                <a:lnTo>
                  <a:pt x="959" y="0"/>
                </a:lnTo>
                <a:close/>
                <a:moveTo>
                  <a:pt x="1022" y="0"/>
                </a:moveTo>
                <a:lnTo>
                  <a:pt x="1049" y="0"/>
                </a:lnTo>
                <a:lnTo>
                  <a:pt x="1051" y="2"/>
                </a:lnTo>
                <a:lnTo>
                  <a:pt x="1052" y="2"/>
                </a:lnTo>
                <a:lnTo>
                  <a:pt x="1053" y="3"/>
                </a:lnTo>
                <a:lnTo>
                  <a:pt x="1053" y="4"/>
                </a:lnTo>
                <a:lnTo>
                  <a:pt x="1053" y="6"/>
                </a:lnTo>
                <a:lnTo>
                  <a:pt x="1052" y="7"/>
                </a:lnTo>
                <a:lnTo>
                  <a:pt x="1051" y="7"/>
                </a:lnTo>
                <a:lnTo>
                  <a:pt x="1049" y="8"/>
                </a:lnTo>
                <a:lnTo>
                  <a:pt x="1022" y="8"/>
                </a:lnTo>
                <a:lnTo>
                  <a:pt x="1020" y="7"/>
                </a:lnTo>
                <a:lnTo>
                  <a:pt x="1019" y="7"/>
                </a:lnTo>
                <a:lnTo>
                  <a:pt x="1019" y="6"/>
                </a:lnTo>
                <a:lnTo>
                  <a:pt x="1017" y="4"/>
                </a:lnTo>
                <a:lnTo>
                  <a:pt x="1019" y="3"/>
                </a:lnTo>
                <a:lnTo>
                  <a:pt x="1019" y="2"/>
                </a:lnTo>
                <a:lnTo>
                  <a:pt x="1020" y="2"/>
                </a:lnTo>
                <a:lnTo>
                  <a:pt x="1022" y="0"/>
                </a:lnTo>
                <a:lnTo>
                  <a:pt x="1022" y="0"/>
                </a:lnTo>
                <a:close/>
                <a:moveTo>
                  <a:pt x="1085" y="0"/>
                </a:moveTo>
                <a:lnTo>
                  <a:pt x="1113" y="0"/>
                </a:lnTo>
                <a:lnTo>
                  <a:pt x="1115" y="2"/>
                </a:lnTo>
                <a:lnTo>
                  <a:pt x="1116" y="2"/>
                </a:lnTo>
                <a:lnTo>
                  <a:pt x="1117" y="3"/>
                </a:lnTo>
                <a:lnTo>
                  <a:pt x="1117" y="4"/>
                </a:lnTo>
                <a:lnTo>
                  <a:pt x="1117" y="6"/>
                </a:lnTo>
                <a:lnTo>
                  <a:pt x="1116" y="7"/>
                </a:lnTo>
                <a:lnTo>
                  <a:pt x="1115" y="7"/>
                </a:lnTo>
                <a:lnTo>
                  <a:pt x="1113" y="8"/>
                </a:lnTo>
                <a:lnTo>
                  <a:pt x="1085" y="8"/>
                </a:lnTo>
                <a:lnTo>
                  <a:pt x="1084" y="7"/>
                </a:lnTo>
                <a:lnTo>
                  <a:pt x="1083" y="7"/>
                </a:lnTo>
                <a:lnTo>
                  <a:pt x="1081" y="6"/>
                </a:lnTo>
                <a:lnTo>
                  <a:pt x="1081" y="4"/>
                </a:lnTo>
                <a:lnTo>
                  <a:pt x="1081" y="3"/>
                </a:lnTo>
                <a:lnTo>
                  <a:pt x="1083" y="2"/>
                </a:lnTo>
                <a:lnTo>
                  <a:pt x="1084" y="2"/>
                </a:lnTo>
                <a:lnTo>
                  <a:pt x="1085" y="0"/>
                </a:lnTo>
                <a:lnTo>
                  <a:pt x="1085" y="0"/>
                </a:lnTo>
                <a:close/>
                <a:moveTo>
                  <a:pt x="1149" y="0"/>
                </a:moveTo>
                <a:lnTo>
                  <a:pt x="1164" y="0"/>
                </a:lnTo>
                <a:lnTo>
                  <a:pt x="1167" y="2"/>
                </a:lnTo>
                <a:lnTo>
                  <a:pt x="1168" y="2"/>
                </a:lnTo>
                <a:lnTo>
                  <a:pt x="1168" y="3"/>
                </a:lnTo>
                <a:lnTo>
                  <a:pt x="1170" y="4"/>
                </a:lnTo>
                <a:lnTo>
                  <a:pt x="1168" y="6"/>
                </a:lnTo>
                <a:lnTo>
                  <a:pt x="1168" y="7"/>
                </a:lnTo>
                <a:lnTo>
                  <a:pt x="1167" y="7"/>
                </a:lnTo>
                <a:lnTo>
                  <a:pt x="1164" y="8"/>
                </a:lnTo>
                <a:lnTo>
                  <a:pt x="1149" y="8"/>
                </a:lnTo>
                <a:lnTo>
                  <a:pt x="1148" y="7"/>
                </a:lnTo>
                <a:lnTo>
                  <a:pt x="1146" y="7"/>
                </a:lnTo>
                <a:lnTo>
                  <a:pt x="1145" y="6"/>
                </a:lnTo>
                <a:lnTo>
                  <a:pt x="1145" y="4"/>
                </a:lnTo>
                <a:lnTo>
                  <a:pt x="1145" y="3"/>
                </a:lnTo>
                <a:lnTo>
                  <a:pt x="1146" y="2"/>
                </a:lnTo>
                <a:lnTo>
                  <a:pt x="1148" y="2"/>
                </a:lnTo>
                <a:lnTo>
                  <a:pt x="1149" y="0"/>
                </a:lnTo>
                <a:lnTo>
                  <a:pt x="1149" y="0"/>
                </a:lnTo>
                <a:close/>
              </a:path>
            </a:pathLst>
          </a:custGeom>
          <a:noFill/>
          <a:ln w="1651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266254" name="Freeform 14">
            <a:extLst>
              <a:ext uri="{FF2B5EF4-FFF2-40B4-BE49-F238E27FC236}">
                <a16:creationId xmlns:a16="http://schemas.microsoft.com/office/drawing/2014/main" id="{1AD7949E-560B-B9A7-3A60-9E64EAC8D919}"/>
              </a:ext>
            </a:extLst>
          </p:cNvPr>
          <p:cNvSpPr>
            <a:spLocks noEditPoints="1"/>
          </p:cNvSpPr>
          <p:nvPr/>
        </p:nvSpPr>
        <p:spPr bwMode="auto">
          <a:xfrm>
            <a:off x="5048251" y="4367213"/>
            <a:ext cx="17463" cy="1522412"/>
          </a:xfrm>
          <a:custGeom>
            <a:avLst/>
            <a:gdLst>
              <a:gd name="T0" fmla="*/ 3 w 11"/>
              <a:gd name="T1" fmla="*/ 28 h 959"/>
              <a:gd name="T2" fmla="*/ 3 w 11"/>
              <a:gd name="T3" fmla="*/ 1 h 959"/>
              <a:gd name="T4" fmla="*/ 11 w 11"/>
              <a:gd name="T5" fmla="*/ 52 h 959"/>
              <a:gd name="T6" fmla="*/ 2 w 11"/>
              <a:gd name="T7" fmla="*/ 76 h 959"/>
              <a:gd name="T8" fmla="*/ 6 w 11"/>
              <a:gd name="T9" fmla="*/ 49 h 959"/>
              <a:gd name="T10" fmla="*/ 11 w 11"/>
              <a:gd name="T11" fmla="*/ 123 h 959"/>
              <a:gd name="T12" fmla="*/ 2 w 11"/>
              <a:gd name="T13" fmla="*/ 124 h 959"/>
              <a:gd name="T14" fmla="*/ 8 w 11"/>
              <a:gd name="T15" fmla="*/ 98 h 959"/>
              <a:gd name="T16" fmla="*/ 9 w 11"/>
              <a:gd name="T17" fmla="*/ 173 h 959"/>
              <a:gd name="T18" fmla="*/ 0 w 11"/>
              <a:gd name="T19" fmla="*/ 172 h 959"/>
              <a:gd name="T20" fmla="*/ 9 w 11"/>
              <a:gd name="T21" fmla="*/ 149 h 959"/>
              <a:gd name="T22" fmla="*/ 9 w 11"/>
              <a:gd name="T23" fmla="*/ 223 h 959"/>
              <a:gd name="T24" fmla="*/ 0 w 11"/>
              <a:gd name="T25" fmla="*/ 200 h 959"/>
              <a:gd name="T26" fmla="*/ 9 w 11"/>
              <a:gd name="T27" fmla="*/ 198 h 959"/>
              <a:gd name="T28" fmla="*/ 8 w 11"/>
              <a:gd name="T29" fmla="*/ 273 h 959"/>
              <a:gd name="T30" fmla="*/ 2 w 11"/>
              <a:gd name="T31" fmla="*/ 247 h 959"/>
              <a:gd name="T32" fmla="*/ 11 w 11"/>
              <a:gd name="T33" fmla="*/ 248 h 959"/>
              <a:gd name="T34" fmla="*/ 6 w 11"/>
              <a:gd name="T35" fmla="*/ 322 h 959"/>
              <a:gd name="T36" fmla="*/ 2 w 11"/>
              <a:gd name="T37" fmla="*/ 295 h 959"/>
              <a:gd name="T38" fmla="*/ 11 w 11"/>
              <a:gd name="T39" fmla="*/ 298 h 959"/>
              <a:gd name="T40" fmla="*/ 3 w 11"/>
              <a:gd name="T41" fmla="*/ 370 h 959"/>
              <a:gd name="T42" fmla="*/ 3 w 11"/>
              <a:gd name="T43" fmla="*/ 344 h 959"/>
              <a:gd name="T44" fmla="*/ 11 w 11"/>
              <a:gd name="T45" fmla="*/ 396 h 959"/>
              <a:gd name="T46" fmla="*/ 2 w 11"/>
              <a:gd name="T47" fmla="*/ 419 h 959"/>
              <a:gd name="T48" fmla="*/ 6 w 11"/>
              <a:gd name="T49" fmla="*/ 392 h 959"/>
              <a:gd name="T50" fmla="*/ 11 w 11"/>
              <a:gd name="T51" fmla="*/ 466 h 959"/>
              <a:gd name="T52" fmla="*/ 2 w 11"/>
              <a:gd name="T53" fmla="*/ 467 h 959"/>
              <a:gd name="T54" fmla="*/ 8 w 11"/>
              <a:gd name="T55" fmla="*/ 441 h 959"/>
              <a:gd name="T56" fmla="*/ 9 w 11"/>
              <a:gd name="T57" fmla="*/ 516 h 959"/>
              <a:gd name="T58" fmla="*/ 0 w 11"/>
              <a:gd name="T59" fmla="*/ 515 h 959"/>
              <a:gd name="T60" fmla="*/ 9 w 11"/>
              <a:gd name="T61" fmla="*/ 491 h 959"/>
              <a:gd name="T62" fmla="*/ 9 w 11"/>
              <a:gd name="T63" fmla="*/ 566 h 959"/>
              <a:gd name="T64" fmla="*/ 0 w 11"/>
              <a:gd name="T65" fmla="*/ 543 h 959"/>
              <a:gd name="T66" fmla="*/ 9 w 11"/>
              <a:gd name="T67" fmla="*/ 542 h 959"/>
              <a:gd name="T68" fmla="*/ 8 w 11"/>
              <a:gd name="T69" fmla="*/ 616 h 959"/>
              <a:gd name="T70" fmla="*/ 2 w 11"/>
              <a:gd name="T71" fmla="*/ 590 h 959"/>
              <a:gd name="T72" fmla="*/ 11 w 11"/>
              <a:gd name="T73" fmla="*/ 592 h 959"/>
              <a:gd name="T74" fmla="*/ 6 w 11"/>
              <a:gd name="T75" fmla="*/ 665 h 959"/>
              <a:gd name="T76" fmla="*/ 2 w 11"/>
              <a:gd name="T77" fmla="*/ 638 h 959"/>
              <a:gd name="T78" fmla="*/ 11 w 11"/>
              <a:gd name="T79" fmla="*/ 640 h 959"/>
              <a:gd name="T80" fmla="*/ 3 w 11"/>
              <a:gd name="T81" fmla="*/ 714 h 959"/>
              <a:gd name="T82" fmla="*/ 3 w 11"/>
              <a:gd name="T83" fmla="*/ 686 h 959"/>
              <a:gd name="T84" fmla="*/ 11 w 11"/>
              <a:gd name="T85" fmla="*/ 739 h 959"/>
              <a:gd name="T86" fmla="*/ 2 w 11"/>
              <a:gd name="T87" fmla="*/ 762 h 959"/>
              <a:gd name="T88" fmla="*/ 6 w 11"/>
              <a:gd name="T89" fmla="*/ 735 h 959"/>
              <a:gd name="T90" fmla="*/ 11 w 11"/>
              <a:gd name="T91" fmla="*/ 808 h 959"/>
              <a:gd name="T92" fmla="*/ 2 w 11"/>
              <a:gd name="T93" fmla="*/ 809 h 959"/>
              <a:gd name="T94" fmla="*/ 8 w 11"/>
              <a:gd name="T95" fmla="*/ 785 h 959"/>
              <a:gd name="T96" fmla="*/ 9 w 11"/>
              <a:gd name="T97" fmla="*/ 858 h 959"/>
              <a:gd name="T98" fmla="*/ 0 w 11"/>
              <a:gd name="T99" fmla="*/ 857 h 959"/>
              <a:gd name="T100" fmla="*/ 9 w 11"/>
              <a:gd name="T101" fmla="*/ 834 h 959"/>
              <a:gd name="T102" fmla="*/ 9 w 11"/>
              <a:gd name="T103" fmla="*/ 909 h 959"/>
              <a:gd name="T104" fmla="*/ 0 w 11"/>
              <a:gd name="T105" fmla="*/ 885 h 959"/>
              <a:gd name="T106" fmla="*/ 9 w 11"/>
              <a:gd name="T107" fmla="*/ 884 h 959"/>
              <a:gd name="T108" fmla="*/ 8 w 11"/>
              <a:gd name="T109" fmla="*/ 958 h 959"/>
              <a:gd name="T110" fmla="*/ 2 w 11"/>
              <a:gd name="T111" fmla="*/ 933 h 959"/>
              <a:gd name="T112" fmla="*/ 11 w 11"/>
              <a:gd name="T113" fmla="*/ 935 h 9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1" h="959">
                <a:moveTo>
                  <a:pt x="11" y="4"/>
                </a:moveTo>
                <a:lnTo>
                  <a:pt x="11" y="24"/>
                </a:lnTo>
                <a:lnTo>
                  <a:pt x="9" y="26"/>
                </a:lnTo>
                <a:lnTo>
                  <a:pt x="9" y="27"/>
                </a:lnTo>
                <a:lnTo>
                  <a:pt x="8" y="28"/>
                </a:lnTo>
                <a:lnTo>
                  <a:pt x="6" y="28"/>
                </a:lnTo>
                <a:lnTo>
                  <a:pt x="3" y="28"/>
                </a:lnTo>
                <a:lnTo>
                  <a:pt x="2" y="27"/>
                </a:lnTo>
                <a:lnTo>
                  <a:pt x="2" y="26"/>
                </a:lnTo>
                <a:lnTo>
                  <a:pt x="0" y="24"/>
                </a:lnTo>
                <a:lnTo>
                  <a:pt x="0" y="4"/>
                </a:lnTo>
                <a:lnTo>
                  <a:pt x="2" y="2"/>
                </a:lnTo>
                <a:lnTo>
                  <a:pt x="2" y="1"/>
                </a:lnTo>
                <a:lnTo>
                  <a:pt x="3" y="1"/>
                </a:lnTo>
                <a:lnTo>
                  <a:pt x="6" y="0"/>
                </a:lnTo>
                <a:lnTo>
                  <a:pt x="8" y="1"/>
                </a:lnTo>
                <a:lnTo>
                  <a:pt x="9" y="1"/>
                </a:lnTo>
                <a:lnTo>
                  <a:pt x="9" y="2"/>
                </a:lnTo>
                <a:lnTo>
                  <a:pt x="11" y="4"/>
                </a:lnTo>
                <a:lnTo>
                  <a:pt x="11" y="4"/>
                </a:lnTo>
                <a:close/>
                <a:moveTo>
                  <a:pt x="11" y="52"/>
                </a:moveTo>
                <a:lnTo>
                  <a:pt x="11" y="74"/>
                </a:lnTo>
                <a:lnTo>
                  <a:pt x="9" y="75"/>
                </a:lnTo>
                <a:lnTo>
                  <a:pt x="9" y="76"/>
                </a:lnTo>
                <a:lnTo>
                  <a:pt x="8" y="77"/>
                </a:lnTo>
                <a:lnTo>
                  <a:pt x="6" y="77"/>
                </a:lnTo>
                <a:lnTo>
                  <a:pt x="3" y="77"/>
                </a:lnTo>
                <a:lnTo>
                  <a:pt x="2" y="76"/>
                </a:lnTo>
                <a:lnTo>
                  <a:pt x="2" y="75"/>
                </a:lnTo>
                <a:lnTo>
                  <a:pt x="0" y="74"/>
                </a:lnTo>
                <a:lnTo>
                  <a:pt x="0" y="52"/>
                </a:lnTo>
                <a:lnTo>
                  <a:pt x="2" y="51"/>
                </a:lnTo>
                <a:lnTo>
                  <a:pt x="2" y="50"/>
                </a:lnTo>
                <a:lnTo>
                  <a:pt x="3" y="49"/>
                </a:lnTo>
                <a:lnTo>
                  <a:pt x="6" y="49"/>
                </a:lnTo>
                <a:lnTo>
                  <a:pt x="8" y="49"/>
                </a:lnTo>
                <a:lnTo>
                  <a:pt x="9" y="50"/>
                </a:lnTo>
                <a:lnTo>
                  <a:pt x="9" y="51"/>
                </a:lnTo>
                <a:lnTo>
                  <a:pt x="11" y="52"/>
                </a:lnTo>
                <a:lnTo>
                  <a:pt x="11" y="52"/>
                </a:lnTo>
                <a:close/>
                <a:moveTo>
                  <a:pt x="11" y="102"/>
                </a:moveTo>
                <a:lnTo>
                  <a:pt x="11" y="123"/>
                </a:lnTo>
                <a:lnTo>
                  <a:pt x="9" y="124"/>
                </a:lnTo>
                <a:lnTo>
                  <a:pt x="9" y="125"/>
                </a:lnTo>
                <a:lnTo>
                  <a:pt x="8" y="126"/>
                </a:lnTo>
                <a:lnTo>
                  <a:pt x="6" y="126"/>
                </a:lnTo>
                <a:lnTo>
                  <a:pt x="3" y="126"/>
                </a:lnTo>
                <a:lnTo>
                  <a:pt x="2" y="125"/>
                </a:lnTo>
                <a:lnTo>
                  <a:pt x="2" y="124"/>
                </a:lnTo>
                <a:lnTo>
                  <a:pt x="0" y="123"/>
                </a:lnTo>
                <a:lnTo>
                  <a:pt x="0" y="102"/>
                </a:lnTo>
                <a:lnTo>
                  <a:pt x="2" y="101"/>
                </a:lnTo>
                <a:lnTo>
                  <a:pt x="2" y="99"/>
                </a:lnTo>
                <a:lnTo>
                  <a:pt x="3" y="98"/>
                </a:lnTo>
                <a:lnTo>
                  <a:pt x="6" y="98"/>
                </a:lnTo>
                <a:lnTo>
                  <a:pt x="8" y="98"/>
                </a:lnTo>
                <a:lnTo>
                  <a:pt x="9" y="99"/>
                </a:lnTo>
                <a:lnTo>
                  <a:pt x="9" y="101"/>
                </a:lnTo>
                <a:lnTo>
                  <a:pt x="11" y="102"/>
                </a:lnTo>
                <a:lnTo>
                  <a:pt x="11" y="102"/>
                </a:lnTo>
                <a:close/>
                <a:moveTo>
                  <a:pt x="11" y="151"/>
                </a:moveTo>
                <a:lnTo>
                  <a:pt x="11" y="172"/>
                </a:lnTo>
                <a:lnTo>
                  <a:pt x="9" y="173"/>
                </a:lnTo>
                <a:lnTo>
                  <a:pt x="9" y="175"/>
                </a:lnTo>
                <a:lnTo>
                  <a:pt x="8" y="175"/>
                </a:lnTo>
                <a:lnTo>
                  <a:pt x="6" y="176"/>
                </a:lnTo>
                <a:lnTo>
                  <a:pt x="3" y="175"/>
                </a:lnTo>
                <a:lnTo>
                  <a:pt x="2" y="175"/>
                </a:lnTo>
                <a:lnTo>
                  <a:pt x="2" y="173"/>
                </a:lnTo>
                <a:lnTo>
                  <a:pt x="0" y="172"/>
                </a:lnTo>
                <a:lnTo>
                  <a:pt x="0" y="151"/>
                </a:lnTo>
                <a:lnTo>
                  <a:pt x="2" y="150"/>
                </a:lnTo>
                <a:lnTo>
                  <a:pt x="2" y="149"/>
                </a:lnTo>
                <a:lnTo>
                  <a:pt x="3" y="148"/>
                </a:lnTo>
                <a:lnTo>
                  <a:pt x="6" y="148"/>
                </a:lnTo>
                <a:lnTo>
                  <a:pt x="8" y="148"/>
                </a:lnTo>
                <a:lnTo>
                  <a:pt x="9" y="149"/>
                </a:lnTo>
                <a:lnTo>
                  <a:pt x="9" y="150"/>
                </a:lnTo>
                <a:lnTo>
                  <a:pt x="11" y="151"/>
                </a:lnTo>
                <a:lnTo>
                  <a:pt x="11" y="151"/>
                </a:lnTo>
                <a:close/>
                <a:moveTo>
                  <a:pt x="11" y="200"/>
                </a:moveTo>
                <a:lnTo>
                  <a:pt x="11" y="220"/>
                </a:lnTo>
                <a:lnTo>
                  <a:pt x="9" y="222"/>
                </a:lnTo>
                <a:lnTo>
                  <a:pt x="9" y="223"/>
                </a:lnTo>
                <a:lnTo>
                  <a:pt x="8" y="224"/>
                </a:lnTo>
                <a:lnTo>
                  <a:pt x="6" y="224"/>
                </a:lnTo>
                <a:lnTo>
                  <a:pt x="3" y="224"/>
                </a:lnTo>
                <a:lnTo>
                  <a:pt x="2" y="223"/>
                </a:lnTo>
                <a:lnTo>
                  <a:pt x="2" y="222"/>
                </a:lnTo>
                <a:lnTo>
                  <a:pt x="0" y="220"/>
                </a:lnTo>
                <a:lnTo>
                  <a:pt x="0" y="200"/>
                </a:lnTo>
                <a:lnTo>
                  <a:pt x="2" y="198"/>
                </a:lnTo>
                <a:lnTo>
                  <a:pt x="2" y="197"/>
                </a:lnTo>
                <a:lnTo>
                  <a:pt x="3" y="197"/>
                </a:lnTo>
                <a:lnTo>
                  <a:pt x="6" y="196"/>
                </a:lnTo>
                <a:lnTo>
                  <a:pt x="8" y="197"/>
                </a:lnTo>
                <a:lnTo>
                  <a:pt x="9" y="197"/>
                </a:lnTo>
                <a:lnTo>
                  <a:pt x="9" y="198"/>
                </a:lnTo>
                <a:lnTo>
                  <a:pt x="11" y="200"/>
                </a:lnTo>
                <a:lnTo>
                  <a:pt x="11" y="200"/>
                </a:lnTo>
                <a:close/>
                <a:moveTo>
                  <a:pt x="11" y="248"/>
                </a:moveTo>
                <a:lnTo>
                  <a:pt x="11" y="270"/>
                </a:lnTo>
                <a:lnTo>
                  <a:pt x="9" y="271"/>
                </a:lnTo>
                <a:lnTo>
                  <a:pt x="9" y="272"/>
                </a:lnTo>
                <a:lnTo>
                  <a:pt x="8" y="273"/>
                </a:lnTo>
                <a:lnTo>
                  <a:pt x="6" y="273"/>
                </a:lnTo>
                <a:lnTo>
                  <a:pt x="3" y="273"/>
                </a:lnTo>
                <a:lnTo>
                  <a:pt x="2" y="272"/>
                </a:lnTo>
                <a:lnTo>
                  <a:pt x="2" y="271"/>
                </a:lnTo>
                <a:lnTo>
                  <a:pt x="0" y="270"/>
                </a:lnTo>
                <a:lnTo>
                  <a:pt x="0" y="248"/>
                </a:lnTo>
                <a:lnTo>
                  <a:pt x="2" y="247"/>
                </a:lnTo>
                <a:lnTo>
                  <a:pt x="2" y="246"/>
                </a:lnTo>
                <a:lnTo>
                  <a:pt x="3" y="245"/>
                </a:lnTo>
                <a:lnTo>
                  <a:pt x="6" y="245"/>
                </a:lnTo>
                <a:lnTo>
                  <a:pt x="8" y="245"/>
                </a:lnTo>
                <a:lnTo>
                  <a:pt x="9" y="246"/>
                </a:lnTo>
                <a:lnTo>
                  <a:pt x="9" y="247"/>
                </a:lnTo>
                <a:lnTo>
                  <a:pt x="11" y="248"/>
                </a:lnTo>
                <a:lnTo>
                  <a:pt x="11" y="248"/>
                </a:lnTo>
                <a:close/>
                <a:moveTo>
                  <a:pt x="11" y="298"/>
                </a:moveTo>
                <a:lnTo>
                  <a:pt x="11" y="319"/>
                </a:lnTo>
                <a:lnTo>
                  <a:pt x="9" y="320"/>
                </a:lnTo>
                <a:lnTo>
                  <a:pt x="9" y="321"/>
                </a:lnTo>
                <a:lnTo>
                  <a:pt x="8" y="322"/>
                </a:lnTo>
                <a:lnTo>
                  <a:pt x="6" y="322"/>
                </a:lnTo>
                <a:lnTo>
                  <a:pt x="3" y="322"/>
                </a:lnTo>
                <a:lnTo>
                  <a:pt x="2" y="321"/>
                </a:lnTo>
                <a:lnTo>
                  <a:pt x="2" y="320"/>
                </a:lnTo>
                <a:lnTo>
                  <a:pt x="0" y="319"/>
                </a:lnTo>
                <a:lnTo>
                  <a:pt x="0" y="298"/>
                </a:lnTo>
                <a:lnTo>
                  <a:pt x="2" y="297"/>
                </a:lnTo>
                <a:lnTo>
                  <a:pt x="2" y="295"/>
                </a:lnTo>
                <a:lnTo>
                  <a:pt x="3" y="294"/>
                </a:lnTo>
                <a:lnTo>
                  <a:pt x="6" y="294"/>
                </a:lnTo>
                <a:lnTo>
                  <a:pt x="8" y="294"/>
                </a:lnTo>
                <a:lnTo>
                  <a:pt x="9" y="295"/>
                </a:lnTo>
                <a:lnTo>
                  <a:pt x="9" y="297"/>
                </a:lnTo>
                <a:lnTo>
                  <a:pt x="11" y="298"/>
                </a:lnTo>
                <a:lnTo>
                  <a:pt x="11" y="298"/>
                </a:lnTo>
                <a:close/>
                <a:moveTo>
                  <a:pt x="11" y="347"/>
                </a:moveTo>
                <a:lnTo>
                  <a:pt x="11" y="368"/>
                </a:lnTo>
                <a:lnTo>
                  <a:pt x="9" y="369"/>
                </a:lnTo>
                <a:lnTo>
                  <a:pt x="9" y="370"/>
                </a:lnTo>
                <a:lnTo>
                  <a:pt x="8" y="370"/>
                </a:lnTo>
                <a:lnTo>
                  <a:pt x="6" y="372"/>
                </a:lnTo>
                <a:lnTo>
                  <a:pt x="3" y="370"/>
                </a:lnTo>
                <a:lnTo>
                  <a:pt x="2" y="370"/>
                </a:lnTo>
                <a:lnTo>
                  <a:pt x="2" y="369"/>
                </a:lnTo>
                <a:lnTo>
                  <a:pt x="0" y="368"/>
                </a:lnTo>
                <a:lnTo>
                  <a:pt x="0" y="347"/>
                </a:lnTo>
                <a:lnTo>
                  <a:pt x="2" y="346"/>
                </a:lnTo>
                <a:lnTo>
                  <a:pt x="2" y="345"/>
                </a:lnTo>
                <a:lnTo>
                  <a:pt x="3" y="344"/>
                </a:lnTo>
                <a:lnTo>
                  <a:pt x="6" y="344"/>
                </a:lnTo>
                <a:lnTo>
                  <a:pt x="8" y="344"/>
                </a:lnTo>
                <a:lnTo>
                  <a:pt x="9" y="345"/>
                </a:lnTo>
                <a:lnTo>
                  <a:pt x="9" y="346"/>
                </a:lnTo>
                <a:lnTo>
                  <a:pt x="11" y="347"/>
                </a:lnTo>
                <a:lnTo>
                  <a:pt x="11" y="347"/>
                </a:lnTo>
                <a:close/>
                <a:moveTo>
                  <a:pt x="11" y="396"/>
                </a:moveTo>
                <a:lnTo>
                  <a:pt x="11" y="416"/>
                </a:lnTo>
                <a:lnTo>
                  <a:pt x="9" y="417"/>
                </a:lnTo>
                <a:lnTo>
                  <a:pt x="9" y="419"/>
                </a:lnTo>
                <a:lnTo>
                  <a:pt x="8" y="420"/>
                </a:lnTo>
                <a:lnTo>
                  <a:pt x="6" y="420"/>
                </a:lnTo>
                <a:lnTo>
                  <a:pt x="3" y="420"/>
                </a:lnTo>
                <a:lnTo>
                  <a:pt x="2" y="419"/>
                </a:lnTo>
                <a:lnTo>
                  <a:pt x="2" y="417"/>
                </a:lnTo>
                <a:lnTo>
                  <a:pt x="0" y="416"/>
                </a:lnTo>
                <a:lnTo>
                  <a:pt x="0" y="396"/>
                </a:lnTo>
                <a:lnTo>
                  <a:pt x="2" y="394"/>
                </a:lnTo>
                <a:lnTo>
                  <a:pt x="2" y="393"/>
                </a:lnTo>
                <a:lnTo>
                  <a:pt x="3" y="393"/>
                </a:lnTo>
                <a:lnTo>
                  <a:pt x="6" y="392"/>
                </a:lnTo>
                <a:lnTo>
                  <a:pt x="8" y="393"/>
                </a:lnTo>
                <a:lnTo>
                  <a:pt x="9" y="393"/>
                </a:lnTo>
                <a:lnTo>
                  <a:pt x="9" y="394"/>
                </a:lnTo>
                <a:lnTo>
                  <a:pt x="11" y="396"/>
                </a:lnTo>
                <a:lnTo>
                  <a:pt x="11" y="396"/>
                </a:lnTo>
                <a:close/>
                <a:moveTo>
                  <a:pt x="11" y="444"/>
                </a:moveTo>
                <a:lnTo>
                  <a:pt x="11" y="466"/>
                </a:lnTo>
                <a:lnTo>
                  <a:pt x="9" y="467"/>
                </a:lnTo>
                <a:lnTo>
                  <a:pt x="9" y="468"/>
                </a:lnTo>
                <a:lnTo>
                  <a:pt x="8" y="469"/>
                </a:lnTo>
                <a:lnTo>
                  <a:pt x="6" y="469"/>
                </a:lnTo>
                <a:lnTo>
                  <a:pt x="3" y="469"/>
                </a:lnTo>
                <a:lnTo>
                  <a:pt x="2" y="468"/>
                </a:lnTo>
                <a:lnTo>
                  <a:pt x="2" y="467"/>
                </a:lnTo>
                <a:lnTo>
                  <a:pt x="0" y="466"/>
                </a:lnTo>
                <a:lnTo>
                  <a:pt x="0" y="444"/>
                </a:lnTo>
                <a:lnTo>
                  <a:pt x="2" y="443"/>
                </a:lnTo>
                <a:lnTo>
                  <a:pt x="2" y="442"/>
                </a:lnTo>
                <a:lnTo>
                  <a:pt x="3" y="441"/>
                </a:lnTo>
                <a:lnTo>
                  <a:pt x="6" y="441"/>
                </a:lnTo>
                <a:lnTo>
                  <a:pt x="8" y="441"/>
                </a:lnTo>
                <a:lnTo>
                  <a:pt x="9" y="442"/>
                </a:lnTo>
                <a:lnTo>
                  <a:pt x="9" y="443"/>
                </a:lnTo>
                <a:lnTo>
                  <a:pt x="11" y="444"/>
                </a:lnTo>
                <a:lnTo>
                  <a:pt x="11" y="444"/>
                </a:lnTo>
                <a:close/>
                <a:moveTo>
                  <a:pt x="11" y="494"/>
                </a:moveTo>
                <a:lnTo>
                  <a:pt x="11" y="515"/>
                </a:lnTo>
                <a:lnTo>
                  <a:pt x="9" y="516"/>
                </a:lnTo>
                <a:lnTo>
                  <a:pt x="9" y="517"/>
                </a:lnTo>
                <a:lnTo>
                  <a:pt x="8" y="518"/>
                </a:lnTo>
                <a:lnTo>
                  <a:pt x="6" y="518"/>
                </a:lnTo>
                <a:lnTo>
                  <a:pt x="3" y="518"/>
                </a:lnTo>
                <a:lnTo>
                  <a:pt x="2" y="517"/>
                </a:lnTo>
                <a:lnTo>
                  <a:pt x="2" y="516"/>
                </a:lnTo>
                <a:lnTo>
                  <a:pt x="0" y="515"/>
                </a:lnTo>
                <a:lnTo>
                  <a:pt x="0" y="494"/>
                </a:lnTo>
                <a:lnTo>
                  <a:pt x="2" y="492"/>
                </a:lnTo>
                <a:lnTo>
                  <a:pt x="2" y="491"/>
                </a:lnTo>
                <a:lnTo>
                  <a:pt x="3" y="490"/>
                </a:lnTo>
                <a:lnTo>
                  <a:pt x="6" y="490"/>
                </a:lnTo>
                <a:lnTo>
                  <a:pt x="8" y="490"/>
                </a:lnTo>
                <a:lnTo>
                  <a:pt x="9" y="491"/>
                </a:lnTo>
                <a:lnTo>
                  <a:pt x="9" y="492"/>
                </a:lnTo>
                <a:lnTo>
                  <a:pt x="11" y="494"/>
                </a:lnTo>
                <a:lnTo>
                  <a:pt x="11" y="494"/>
                </a:lnTo>
                <a:close/>
                <a:moveTo>
                  <a:pt x="11" y="543"/>
                </a:moveTo>
                <a:lnTo>
                  <a:pt x="11" y="564"/>
                </a:lnTo>
                <a:lnTo>
                  <a:pt x="9" y="565"/>
                </a:lnTo>
                <a:lnTo>
                  <a:pt x="9" y="566"/>
                </a:lnTo>
                <a:lnTo>
                  <a:pt x="8" y="566"/>
                </a:lnTo>
                <a:lnTo>
                  <a:pt x="6" y="567"/>
                </a:lnTo>
                <a:lnTo>
                  <a:pt x="3" y="566"/>
                </a:lnTo>
                <a:lnTo>
                  <a:pt x="2" y="566"/>
                </a:lnTo>
                <a:lnTo>
                  <a:pt x="2" y="565"/>
                </a:lnTo>
                <a:lnTo>
                  <a:pt x="0" y="564"/>
                </a:lnTo>
                <a:lnTo>
                  <a:pt x="0" y="543"/>
                </a:lnTo>
                <a:lnTo>
                  <a:pt x="2" y="542"/>
                </a:lnTo>
                <a:lnTo>
                  <a:pt x="2" y="541"/>
                </a:lnTo>
                <a:lnTo>
                  <a:pt x="3" y="539"/>
                </a:lnTo>
                <a:lnTo>
                  <a:pt x="6" y="539"/>
                </a:lnTo>
                <a:lnTo>
                  <a:pt x="8" y="539"/>
                </a:lnTo>
                <a:lnTo>
                  <a:pt x="9" y="541"/>
                </a:lnTo>
                <a:lnTo>
                  <a:pt x="9" y="542"/>
                </a:lnTo>
                <a:lnTo>
                  <a:pt x="11" y="543"/>
                </a:lnTo>
                <a:lnTo>
                  <a:pt x="11" y="543"/>
                </a:lnTo>
                <a:close/>
                <a:moveTo>
                  <a:pt x="11" y="592"/>
                </a:moveTo>
                <a:lnTo>
                  <a:pt x="11" y="612"/>
                </a:lnTo>
                <a:lnTo>
                  <a:pt x="9" y="613"/>
                </a:lnTo>
                <a:lnTo>
                  <a:pt x="9" y="614"/>
                </a:lnTo>
                <a:lnTo>
                  <a:pt x="8" y="616"/>
                </a:lnTo>
                <a:lnTo>
                  <a:pt x="6" y="616"/>
                </a:lnTo>
                <a:lnTo>
                  <a:pt x="3" y="616"/>
                </a:lnTo>
                <a:lnTo>
                  <a:pt x="2" y="614"/>
                </a:lnTo>
                <a:lnTo>
                  <a:pt x="2" y="613"/>
                </a:lnTo>
                <a:lnTo>
                  <a:pt x="0" y="612"/>
                </a:lnTo>
                <a:lnTo>
                  <a:pt x="0" y="592"/>
                </a:lnTo>
                <a:lnTo>
                  <a:pt x="2" y="590"/>
                </a:lnTo>
                <a:lnTo>
                  <a:pt x="2" y="589"/>
                </a:lnTo>
                <a:lnTo>
                  <a:pt x="3" y="589"/>
                </a:lnTo>
                <a:lnTo>
                  <a:pt x="6" y="588"/>
                </a:lnTo>
                <a:lnTo>
                  <a:pt x="8" y="589"/>
                </a:lnTo>
                <a:lnTo>
                  <a:pt x="9" y="589"/>
                </a:lnTo>
                <a:lnTo>
                  <a:pt x="9" y="590"/>
                </a:lnTo>
                <a:lnTo>
                  <a:pt x="11" y="592"/>
                </a:lnTo>
                <a:lnTo>
                  <a:pt x="11" y="592"/>
                </a:lnTo>
                <a:close/>
                <a:moveTo>
                  <a:pt x="11" y="640"/>
                </a:moveTo>
                <a:lnTo>
                  <a:pt x="11" y="661"/>
                </a:lnTo>
                <a:lnTo>
                  <a:pt x="9" y="663"/>
                </a:lnTo>
                <a:lnTo>
                  <a:pt x="9" y="664"/>
                </a:lnTo>
                <a:lnTo>
                  <a:pt x="8" y="665"/>
                </a:lnTo>
                <a:lnTo>
                  <a:pt x="6" y="665"/>
                </a:lnTo>
                <a:lnTo>
                  <a:pt x="3" y="665"/>
                </a:lnTo>
                <a:lnTo>
                  <a:pt x="2" y="664"/>
                </a:lnTo>
                <a:lnTo>
                  <a:pt x="2" y="663"/>
                </a:lnTo>
                <a:lnTo>
                  <a:pt x="0" y="661"/>
                </a:lnTo>
                <a:lnTo>
                  <a:pt x="0" y="640"/>
                </a:lnTo>
                <a:lnTo>
                  <a:pt x="2" y="639"/>
                </a:lnTo>
                <a:lnTo>
                  <a:pt x="2" y="638"/>
                </a:lnTo>
                <a:lnTo>
                  <a:pt x="3" y="637"/>
                </a:lnTo>
                <a:lnTo>
                  <a:pt x="6" y="637"/>
                </a:lnTo>
                <a:lnTo>
                  <a:pt x="8" y="637"/>
                </a:lnTo>
                <a:lnTo>
                  <a:pt x="9" y="638"/>
                </a:lnTo>
                <a:lnTo>
                  <a:pt x="9" y="639"/>
                </a:lnTo>
                <a:lnTo>
                  <a:pt x="11" y="640"/>
                </a:lnTo>
                <a:lnTo>
                  <a:pt x="11" y="640"/>
                </a:lnTo>
                <a:close/>
                <a:moveTo>
                  <a:pt x="11" y="689"/>
                </a:moveTo>
                <a:lnTo>
                  <a:pt x="11" y="711"/>
                </a:lnTo>
                <a:lnTo>
                  <a:pt x="9" y="712"/>
                </a:lnTo>
                <a:lnTo>
                  <a:pt x="9" y="713"/>
                </a:lnTo>
                <a:lnTo>
                  <a:pt x="8" y="714"/>
                </a:lnTo>
                <a:lnTo>
                  <a:pt x="6" y="714"/>
                </a:lnTo>
                <a:lnTo>
                  <a:pt x="3" y="714"/>
                </a:lnTo>
                <a:lnTo>
                  <a:pt x="2" y="713"/>
                </a:lnTo>
                <a:lnTo>
                  <a:pt x="2" y="712"/>
                </a:lnTo>
                <a:lnTo>
                  <a:pt x="0" y="711"/>
                </a:lnTo>
                <a:lnTo>
                  <a:pt x="0" y="689"/>
                </a:lnTo>
                <a:lnTo>
                  <a:pt x="2" y="688"/>
                </a:lnTo>
                <a:lnTo>
                  <a:pt x="2" y="687"/>
                </a:lnTo>
                <a:lnTo>
                  <a:pt x="3" y="686"/>
                </a:lnTo>
                <a:lnTo>
                  <a:pt x="6" y="686"/>
                </a:lnTo>
                <a:lnTo>
                  <a:pt x="8" y="686"/>
                </a:lnTo>
                <a:lnTo>
                  <a:pt x="9" y="687"/>
                </a:lnTo>
                <a:lnTo>
                  <a:pt x="9" y="688"/>
                </a:lnTo>
                <a:lnTo>
                  <a:pt x="11" y="689"/>
                </a:lnTo>
                <a:lnTo>
                  <a:pt x="11" y="689"/>
                </a:lnTo>
                <a:close/>
                <a:moveTo>
                  <a:pt x="11" y="739"/>
                </a:moveTo>
                <a:lnTo>
                  <a:pt x="11" y="760"/>
                </a:lnTo>
                <a:lnTo>
                  <a:pt x="9" y="761"/>
                </a:lnTo>
                <a:lnTo>
                  <a:pt x="9" y="762"/>
                </a:lnTo>
                <a:lnTo>
                  <a:pt x="8" y="762"/>
                </a:lnTo>
                <a:lnTo>
                  <a:pt x="6" y="763"/>
                </a:lnTo>
                <a:lnTo>
                  <a:pt x="3" y="762"/>
                </a:lnTo>
                <a:lnTo>
                  <a:pt x="2" y="762"/>
                </a:lnTo>
                <a:lnTo>
                  <a:pt x="2" y="761"/>
                </a:lnTo>
                <a:lnTo>
                  <a:pt x="0" y="760"/>
                </a:lnTo>
                <a:lnTo>
                  <a:pt x="0" y="739"/>
                </a:lnTo>
                <a:lnTo>
                  <a:pt x="2" y="738"/>
                </a:lnTo>
                <a:lnTo>
                  <a:pt x="2" y="736"/>
                </a:lnTo>
                <a:lnTo>
                  <a:pt x="3" y="735"/>
                </a:lnTo>
                <a:lnTo>
                  <a:pt x="6" y="735"/>
                </a:lnTo>
                <a:lnTo>
                  <a:pt x="8" y="735"/>
                </a:lnTo>
                <a:lnTo>
                  <a:pt x="9" y="736"/>
                </a:lnTo>
                <a:lnTo>
                  <a:pt x="9" y="738"/>
                </a:lnTo>
                <a:lnTo>
                  <a:pt x="11" y="739"/>
                </a:lnTo>
                <a:lnTo>
                  <a:pt x="11" y="739"/>
                </a:lnTo>
                <a:close/>
                <a:moveTo>
                  <a:pt x="11" y="788"/>
                </a:moveTo>
                <a:lnTo>
                  <a:pt x="11" y="808"/>
                </a:lnTo>
                <a:lnTo>
                  <a:pt x="9" y="809"/>
                </a:lnTo>
                <a:lnTo>
                  <a:pt x="9" y="810"/>
                </a:lnTo>
                <a:lnTo>
                  <a:pt x="8" y="811"/>
                </a:lnTo>
                <a:lnTo>
                  <a:pt x="6" y="811"/>
                </a:lnTo>
                <a:lnTo>
                  <a:pt x="3" y="811"/>
                </a:lnTo>
                <a:lnTo>
                  <a:pt x="2" y="810"/>
                </a:lnTo>
                <a:lnTo>
                  <a:pt x="2" y="809"/>
                </a:lnTo>
                <a:lnTo>
                  <a:pt x="0" y="808"/>
                </a:lnTo>
                <a:lnTo>
                  <a:pt x="0" y="788"/>
                </a:lnTo>
                <a:lnTo>
                  <a:pt x="2" y="786"/>
                </a:lnTo>
                <a:lnTo>
                  <a:pt x="2" y="785"/>
                </a:lnTo>
                <a:lnTo>
                  <a:pt x="3" y="785"/>
                </a:lnTo>
                <a:lnTo>
                  <a:pt x="6" y="783"/>
                </a:lnTo>
                <a:lnTo>
                  <a:pt x="8" y="785"/>
                </a:lnTo>
                <a:lnTo>
                  <a:pt x="9" y="785"/>
                </a:lnTo>
                <a:lnTo>
                  <a:pt x="9" y="786"/>
                </a:lnTo>
                <a:lnTo>
                  <a:pt x="11" y="788"/>
                </a:lnTo>
                <a:lnTo>
                  <a:pt x="11" y="788"/>
                </a:lnTo>
                <a:close/>
                <a:moveTo>
                  <a:pt x="11" y="836"/>
                </a:moveTo>
                <a:lnTo>
                  <a:pt x="11" y="857"/>
                </a:lnTo>
                <a:lnTo>
                  <a:pt x="9" y="858"/>
                </a:lnTo>
                <a:lnTo>
                  <a:pt x="9" y="860"/>
                </a:lnTo>
                <a:lnTo>
                  <a:pt x="8" y="861"/>
                </a:lnTo>
                <a:lnTo>
                  <a:pt x="6" y="861"/>
                </a:lnTo>
                <a:lnTo>
                  <a:pt x="3" y="861"/>
                </a:lnTo>
                <a:lnTo>
                  <a:pt x="2" y="860"/>
                </a:lnTo>
                <a:lnTo>
                  <a:pt x="2" y="858"/>
                </a:lnTo>
                <a:lnTo>
                  <a:pt x="0" y="857"/>
                </a:lnTo>
                <a:lnTo>
                  <a:pt x="0" y="836"/>
                </a:lnTo>
                <a:lnTo>
                  <a:pt x="2" y="835"/>
                </a:lnTo>
                <a:lnTo>
                  <a:pt x="2" y="834"/>
                </a:lnTo>
                <a:lnTo>
                  <a:pt x="3" y="833"/>
                </a:lnTo>
                <a:lnTo>
                  <a:pt x="6" y="833"/>
                </a:lnTo>
                <a:lnTo>
                  <a:pt x="8" y="833"/>
                </a:lnTo>
                <a:lnTo>
                  <a:pt x="9" y="834"/>
                </a:lnTo>
                <a:lnTo>
                  <a:pt x="9" y="835"/>
                </a:lnTo>
                <a:lnTo>
                  <a:pt x="11" y="836"/>
                </a:lnTo>
                <a:lnTo>
                  <a:pt x="11" y="836"/>
                </a:lnTo>
                <a:close/>
                <a:moveTo>
                  <a:pt x="11" y="885"/>
                </a:moveTo>
                <a:lnTo>
                  <a:pt x="11" y="907"/>
                </a:lnTo>
                <a:lnTo>
                  <a:pt x="9" y="908"/>
                </a:lnTo>
                <a:lnTo>
                  <a:pt x="9" y="909"/>
                </a:lnTo>
                <a:lnTo>
                  <a:pt x="8" y="910"/>
                </a:lnTo>
                <a:lnTo>
                  <a:pt x="6" y="910"/>
                </a:lnTo>
                <a:lnTo>
                  <a:pt x="3" y="910"/>
                </a:lnTo>
                <a:lnTo>
                  <a:pt x="2" y="909"/>
                </a:lnTo>
                <a:lnTo>
                  <a:pt x="2" y="908"/>
                </a:lnTo>
                <a:lnTo>
                  <a:pt x="0" y="907"/>
                </a:lnTo>
                <a:lnTo>
                  <a:pt x="0" y="885"/>
                </a:lnTo>
                <a:lnTo>
                  <a:pt x="2" y="884"/>
                </a:lnTo>
                <a:lnTo>
                  <a:pt x="2" y="883"/>
                </a:lnTo>
                <a:lnTo>
                  <a:pt x="3" y="882"/>
                </a:lnTo>
                <a:lnTo>
                  <a:pt x="6" y="882"/>
                </a:lnTo>
                <a:lnTo>
                  <a:pt x="8" y="882"/>
                </a:lnTo>
                <a:lnTo>
                  <a:pt x="9" y="883"/>
                </a:lnTo>
                <a:lnTo>
                  <a:pt x="9" y="884"/>
                </a:lnTo>
                <a:lnTo>
                  <a:pt x="11" y="885"/>
                </a:lnTo>
                <a:lnTo>
                  <a:pt x="11" y="885"/>
                </a:lnTo>
                <a:close/>
                <a:moveTo>
                  <a:pt x="11" y="935"/>
                </a:moveTo>
                <a:lnTo>
                  <a:pt x="11" y="956"/>
                </a:lnTo>
                <a:lnTo>
                  <a:pt x="9" y="957"/>
                </a:lnTo>
                <a:lnTo>
                  <a:pt x="9" y="958"/>
                </a:lnTo>
                <a:lnTo>
                  <a:pt x="8" y="958"/>
                </a:lnTo>
                <a:lnTo>
                  <a:pt x="6" y="959"/>
                </a:lnTo>
                <a:lnTo>
                  <a:pt x="3" y="958"/>
                </a:lnTo>
                <a:lnTo>
                  <a:pt x="2" y="958"/>
                </a:lnTo>
                <a:lnTo>
                  <a:pt x="2" y="957"/>
                </a:lnTo>
                <a:lnTo>
                  <a:pt x="0" y="956"/>
                </a:lnTo>
                <a:lnTo>
                  <a:pt x="0" y="935"/>
                </a:lnTo>
                <a:lnTo>
                  <a:pt x="2" y="933"/>
                </a:lnTo>
                <a:lnTo>
                  <a:pt x="2" y="932"/>
                </a:lnTo>
                <a:lnTo>
                  <a:pt x="3" y="931"/>
                </a:lnTo>
                <a:lnTo>
                  <a:pt x="6" y="931"/>
                </a:lnTo>
                <a:lnTo>
                  <a:pt x="8" y="931"/>
                </a:lnTo>
                <a:lnTo>
                  <a:pt x="9" y="932"/>
                </a:lnTo>
                <a:lnTo>
                  <a:pt x="9" y="933"/>
                </a:lnTo>
                <a:lnTo>
                  <a:pt x="11" y="935"/>
                </a:lnTo>
                <a:lnTo>
                  <a:pt x="11" y="935"/>
                </a:lnTo>
                <a:close/>
              </a:path>
            </a:pathLst>
          </a:custGeom>
          <a:noFill/>
          <a:ln w="1651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266255" name="Freeform 15">
            <a:extLst>
              <a:ext uri="{FF2B5EF4-FFF2-40B4-BE49-F238E27FC236}">
                <a16:creationId xmlns:a16="http://schemas.microsoft.com/office/drawing/2014/main" id="{324D12C6-14F7-A50E-A499-DE34FA9E0C55}"/>
              </a:ext>
            </a:extLst>
          </p:cNvPr>
          <p:cNvSpPr>
            <a:spLocks noEditPoints="1"/>
          </p:cNvSpPr>
          <p:nvPr/>
        </p:nvSpPr>
        <p:spPr bwMode="auto">
          <a:xfrm>
            <a:off x="3198813" y="3355975"/>
            <a:ext cx="5276850" cy="12700"/>
          </a:xfrm>
          <a:custGeom>
            <a:avLst/>
            <a:gdLst>
              <a:gd name="T0" fmla="*/ 2 w 3324"/>
              <a:gd name="T1" fmla="*/ 1 h 8"/>
              <a:gd name="T2" fmla="*/ 64 w 3324"/>
              <a:gd name="T3" fmla="*/ 6 h 8"/>
              <a:gd name="T4" fmla="*/ 132 w 3324"/>
              <a:gd name="T5" fmla="*/ 8 h 8"/>
              <a:gd name="T6" fmla="*/ 227 w 3324"/>
              <a:gd name="T7" fmla="*/ 7 h 8"/>
              <a:gd name="T8" fmla="*/ 291 w 3324"/>
              <a:gd name="T9" fmla="*/ 2 h 8"/>
              <a:gd name="T10" fmla="*/ 350 w 3324"/>
              <a:gd name="T11" fmla="*/ 0 h 8"/>
              <a:gd name="T12" fmla="*/ 323 w 3324"/>
              <a:gd name="T13" fmla="*/ 0 h 8"/>
              <a:gd name="T14" fmla="*/ 382 w 3324"/>
              <a:gd name="T15" fmla="*/ 2 h 8"/>
              <a:gd name="T16" fmla="*/ 448 w 3324"/>
              <a:gd name="T17" fmla="*/ 7 h 8"/>
              <a:gd name="T18" fmla="*/ 541 w 3324"/>
              <a:gd name="T19" fmla="*/ 8 h 8"/>
              <a:gd name="T20" fmla="*/ 609 w 3324"/>
              <a:gd name="T21" fmla="*/ 6 h 8"/>
              <a:gd name="T22" fmla="*/ 671 w 3324"/>
              <a:gd name="T23" fmla="*/ 1 h 8"/>
              <a:gd name="T24" fmla="*/ 705 w 3324"/>
              <a:gd name="T25" fmla="*/ 0 h 8"/>
              <a:gd name="T26" fmla="*/ 703 w 3324"/>
              <a:gd name="T27" fmla="*/ 1 h 8"/>
              <a:gd name="T28" fmla="*/ 763 w 3324"/>
              <a:gd name="T29" fmla="*/ 3 h 8"/>
              <a:gd name="T30" fmla="*/ 830 w 3324"/>
              <a:gd name="T31" fmla="*/ 7 h 8"/>
              <a:gd name="T32" fmla="*/ 924 w 3324"/>
              <a:gd name="T33" fmla="*/ 7 h 8"/>
              <a:gd name="T34" fmla="*/ 991 w 3324"/>
              <a:gd name="T35" fmla="*/ 3 h 8"/>
              <a:gd name="T36" fmla="*/ 1051 w 3324"/>
              <a:gd name="T37" fmla="*/ 1 h 8"/>
              <a:gd name="T38" fmla="*/ 1023 w 3324"/>
              <a:gd name="T39" fmla="*/ 0 h 8"/>
              <a:gd name="T40" fmla="*/ 1083 w 3324"/>
              <a:gd name="T41" fmla="*/ 1 h 8"/>
              <a:gd name="T42" fmla="*/ 1145 w 3324"/>
              <a:gd name="T43" fmla="*/ 6 h 8"/>
              <a:gd name="T44" fmla="*/ 1213 w 3324"/>
              <a:gd name="T45" fmla="*/ 8 h 8"/>
              <a:gd name="T46" fmla="*/ 1306 w 3324"/>
              <a:gd name="T47" fmla="*/ 7 h 8"/>
              <a:gd name="T48" fmla="*/ 1372 w 3324"/>
              <a:gd name="T49" fmla="*/ 2 h 8"/>
              <a:gd name="T50" fmla="*/ 1431 w 3324"/>
              <a:gd name="T51" fmla="*/ 0 h 8"/>
              <a:gd name="T52" fmla="*/ 1404 w 3324"/>
              <a:gd name="T53" fmla="*/ 0 h 8"/>
              <a:gd name="T54" fmla="*/ 1463 w 3324"/>
              <a:gd name="T55" fmla="*/ 2 h 8"/>
              <a:gd name="T56" fmla="*/ 1527 w 3324"/>
              <a:gd name="T57" fmla="*/ 7 h 8"/>
              <a:gd name="T58" fmla="*/ 1622 w 3324"/>
              <a:gd name="T59" fmla="*/ 8 h 8"/>
              <a:gd name="T60" fmla="*/ 1690 w 3324"/>
              <a:gd name="T61" fmla="*/ 6 h 8"/>
              <a:gd name="T62" fmla="*/ 1752 w 3324"/>
              <a:gd name="T63" fmla="*/ 1 h 8"/>
              <a:gd name="T64" fmla="*/ 1786 w 3324"/>
              <a:gd name="T65" fmla="*/ 0 h 8"/>
              <a:gd name="T66" fmla="*/ 1783 w 3324"/>
              <a:gd name="T67" fmla="*/ 1 h 8"/>
              <a:gd name="T68" fmla="*/ 1844 w 3324"/>
              <a:gd name="T69" fmla="*/ 3 h 8"/>
              <a:gd name="T70" fmla="*/ 1911 w 3324"/>
              <a:gd name="T71" fmla="*/ 7 h 8"/>
              <a:gd name="T72" fmla="*/ 2005 w 3324"/>
              <a:gd name="T73" fmla="*/ 7 h 8"/>
              <a:gd name="T74" fmla="*/ 2070 w 3324"/>
              <a:gd name="T75" fmla="*/ 3 h 8"/>
              <a:gd name="T76" fmla="*/ 2131 w 3324"/>
              <a:gd name="T77" fmla="*/ 1 h 8"/>
              <a:gd name="T78" fmla="*/ 2102 w 3324"/>
              <a:gd name="T79" fmla="*/ 0 h 8"/>
              <a:gd name="T80" fmla="*/ 2163 w 3324"/>
              <a:gd name="T81" fmla="*/ 1 h 8"/>
              <a:gd name="T82" fmla="*/ 2226 w 3324"/>
              <a:gd name="T83" fmla="*/ 6 h 8"/>
              <a:gd name="T84" fmla="*/ 2294 w 3324"/>
              <a:gd name="T85" fmla="*/ 8 h 8"/>
              <a:gd name="T86" fmla="*/ 2387 w 3324"/>
              <a:gd name="T87" fmla="*/ 7 h 8"/>
              <a:gd name="T88" fmla="*/ 2452 w 3324"/>
              <a:gd name="T89" fmla="*/ 2 h 8"/>
              <a:gd name="T90" fmla="*/ 2512 w 3324"/>
              <a:gd name="T91" fmla="*/ 0 h 8"/>
              <a:gd name="T92" fmla="*/ 2484 w 3324"/>
              <a:gd name="T93" fmla="*/ 0 h 8"/>
              <a:gd name="T94" fmla="*/ 2544 w 3324"/>
              <a:gd name="T95" fmla="*/ 2 h 8"/>
              <a:gd name="T96" fmla="*/ 2608 w 3324"/>
              <a:gd name="T97" fmla="*/ 7 h 8"/>
              <a:gd name="T98" fmla="*/ 2702 w 3324"/>
              <a:gd name="T99" fmla="*/ 8 h 8"/>
              <a:gd name="T100" fmla="*/ 2769 w 3324"/>
              <a:gd name="T101" fmla="*/ 6 h 8"/>
              <a:gd name="T102" fmla="*/ 2832 w 3324"/>
              <a:gd name="T103" fmla="*/ 1 h 8"/>
              <a:gd name="T104" fmla="*/ 2865 w 3324"/>
              <a:gd name="T105" fmla="*/ 0 h 8"/>
              <a:gd name="T106" fmla="*/ 2864 w 3324"/>
              <a:gd name="T107" fmla="*/ 1 h 8"/>
              <a:gd name="T108" fmla="*/ 2925 w 3324"/>
              <a:gd name="T109" fmla="*/ 3 h 8"/>
              <a:gd name="T110" fmla="*/ 2991 w 3324"/>
              <a:gd name="T111" fmla="*/ 7 h 8"/>
              <a:gd name="T112" fmla="*/ 3084 w 3324"/>
              <a:gd name="T113" fmla="*/ 7 h 8"/>
              <a:gd name="T114" fmla="*/ 3151 w 3324"/>
              <a:gd name="T115" fmla="*/ 3 h 8"/>
              <a:gd name="T116" fmla="*/ 3212 w 3324"/>
              <a:gd name="T117" fmla="*/ 1 h 8"/>
              <a:gd name="T118" fmla="*/ 3183 w 3324"/>
              <a:gd name="T119" fmla="*/ 0 h 8"/>
              <a:gd name="T120" fmla="*/ 3244 w 3324"/>
              <a:gd name="T121" fmla="*/ 1 h 8"/>
              <a:gd name="T122" fmla="*/ 3307 w 3324"/>
              <a:gd name="T123" fmla="*/ 6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324" h="8">
                <a:moveTo>
                  <a:pt x="6" y="0"/>
                </a:moveTo>
                <a:lnTo>
                  <a:pt x="32" y="0"/>
                </a:lnTo>
                <a:lnTo>
                  <a:pt x="34" y="1"/>
                </a:lnTo>
                <a:lnTo>
                  <a:pt x="35" y="1"/>
                </a:lnTo>
                <a:lnTo>
                  <a:pt x="37" y="2"/>
                </a:lnTo>
                <a:lnTo>
                  <a:pt x="37" y="3"/>
                </a:lnTo>
                <a:lnTo>
                  <a:pt x="37" y="6"/>
                </a:lnTo>
                <a:lnTo>
                  <a:pt x="35" y="7"/>
                </a:lnTo>
                <a:lnTo>
                  <a:pt x="34" y="7"/>
                </a:lnTo>
                <a:lnTo>
                  <a:pt x="32" y="8"/>
                </a:lnTo>
                <a:lnTo>
                  <a:pt x="6" y="8"/>
                </a:lnTo>
                <a:lnTo>
                  <a:pt x="3" y="7"/>
                </a:lnTo>
                <a:lnTo>
                  <a:pt x="2" y="7"/>
                </a:lnTo>
                <a:lnTo>
                  <a:pt x="2" y="6"/>
                </a:lnTo>
                <a:lnTo>
                  <a:pt x="0" y="3"/>
                </a:lnTo>
                <a:lnTo>
                  <a:pt x="2" y="2"/>
                </a:lnTo>
                <a:lnTo>
                  <a:pt x="2" y="1"/>
                </a:lnTo>
                <a:lnTo>
                  <a:pt x="3" y="1"/>
                </a:lnTo>
                <a:lnTo>
                  <a:pt x="6" y="0"/>
                </a:lnTo>
                <a:lnTo>
                  <a:pt x="6" y="0"/>
                </a:lnTo>
                <a:close/>
                <a:moveTo>
                  <a:pt x="69" y="0"/>
                </a:moveTo>
                <a:lnTo>
                  <a:pt x="96" y="0"/>
                </a:lnTo>
                <a:lnTo>
                  <a:pt x="98" y="1"/>
                </a:lnTo>
                <a:lnTo>
                  <a:pt x="99" y="1"/>
                </a:lnTo>
                <a:lnTo>
                  <a:pt x="100" y="2"/>
                </a:lnTo>
                <a:lnTo>
                  <a:pt x="100" y="3"/>
                </a:lnTo>
                <a:lnTo>
                  <a:pt x="100" y="6"/>
                </a:lnTo>
                <a:lnTo>
                  <a:pt x="99" y="7"/>
                </a:lnTo>
                <a:lnTo>
                  <a:pt x="98" y="7"/>
                </a:lnTo>
                <a:lnTo>
                  <a:pt x="96" y="8"/>
                </a:lnTo>
                <a:lnTo>
                  <a:pt x="69" y="8"/>
                </a:lnTo>
                <a:lnTo>
                  <a:pt x="67" y="7"/>
                </a:lnTo>
                <a:lnTo>
                  <a:pt x="66" y="7"/>
                </a:lnTo>
                <a:lnTo>
                  <a:pt x="64" y="6"/>
                </a:lnTo>
                <a:lnTo>
                  <a:pt x="64" y="3"/>
                </a:lnTo>
                <a:lnTo>
                  <a:pt x="64" y="2"/>
                </a:lnTo>
                <a:lnTo>
                  <a:pt x="66" y="1"/>
                </a:lnTo>
                <a:lnTo>
                  <a:pt x="67" y="1"/>
                </a:lnTo>
                <a:lnTo>
                  <a:pt x="69" y="0"/>
                </a:lnTo>
                <a:lnTo>
                  <a:pt x="69" y="0"/>
                </a:lnTo>
                <a:close/>
                <a:moveTo>
                  <a:pt x="132" y="0"/>
                </a:moveTo>
                <a:lnTo>
                  <a:pt x="160" y="0"/>
                </a:lnTo>
                <a:lnTo>
                  <a:pt x="161" y="1"/>
                </a:lnTo>
                <a:lnTo>
                  <a:pt x="163" y="1"/>
                </a:lnTo>
                <a:lnTo>
                  <a:pt x="164" y="2"/>
                </a:lnTo>
                <a:lnTo>
                  <a:pt x="164" y="3"/>
                </a:lnTo>
                <a:lnTo>
                  <a:pt x="164" y="6"/>
                </a:lnTo>
                <a:lnTo>
                  <a:pt x="163" y="7"/>
                </a:lnTo>
                <a:lnTo>
                  <a:pt x="161" y="7"/>
                </a:lnTo>
                <a:lnTo>
                  <a:pt x="160" y="8"/>
                </a:lnTo>
                <a:lnTo>
                  <a:pt x="132" y="8"/>
                </a:lnTo>
                <a:lnTo>
                  <a:pt x="131" y="7"/>
                </a:lnTo>
                <a:lnTo>
                  <a:pt x="130" y="7"/>
                </a:lnTo>
                <a:lnTo>
                  <a:pt x="128" y="6"/>
                </a:lnTo>
                <a:lnTo>
                  <a:pt x="128" y="3"/>
                </a:lnTo>
                <a:lnTo>
                  <a:pt x="128" y="2"/>
                </a:lnTo>
                <a:lnTo>
                  <a:pt x="130" y="1"/>
                </a:lnTo>
                <a:lnTo>
                  <a:pt x="131" y="1"/>
                </a:lnTo>
                <a:lnTo>
                  <a:pt x="132" y="0"/>
                </a:lnTo>
                <a:lnTo>
                  <a:pt x="132" y="0"/>
                </a:lnTo>
                <a:close/>
                <a:moveTo>
                  <a:pt x="196" y="0"/>
                </a:moveTo>
                <a:lnTo>
                  <a:pt x="224" y="0"/>
                </a:lnTo>
                <a:lnTo>
                  <a:pt x="225" y="1"/>
                </a:lnTo>
                <a:lnTo>
                  <a:pt x="227" y="1"/>
                </a:lnTo>
                <a:lnTo>
                  <a:pt x="227" y="2"/>
                </a:lnTo>
                <a:lnTo>
                  <a:pt x="228" y="3"/>
                </a:lnTo>
                <a:lnTo>
                  <a:pt x="227" y="6"/>
                </a:lnTo>
                <a:lnTo>
                  <a:pt x="227" y="7"/>
                </a:lnTo>
                <a:lnTo>
                  <a:pt x="225" y="7"/>
                </a:lnTo>
                <a:lnTo>
                  <a:pt x="224" y="8"/>
                </a:lnTo>
                <a:lnTo>
                  <a:pt x="196" y="8"/>
                </a:lnTo>
                <a:lnTo>
                  <a:pt x="195" y="7"/>
                </a:lnTo>
                <a:lnTo>
                  <a:pt x="193" y="7"/>
                </a:lnTo>
                <a:lnTo>
                  <a:pt x="192" y="6"/>
                </a:lnTo>
                <a:lnTo>
                  <a:pt x="192" y="3"/>
                </a:lnTo>
                <a:lnTo>
                  <a:pt x="192" y="2"/>
                </a:lnTo>
                <a:lnTo>
                  <a:pt x="193" y="1"/>
                </a:lnTo>
                <a:lnTo>
                  <a:pt x="195" y="1"/>
                </a:lnTo>
                <a:lnTo>
                  <a:pt x="196" y="0"/>
                </a:lnTo>
                <a:lnTo>
                  <a:pt x="196" y="0"/>
                </a:lnTo>
                <a:close/>
                <a:moveTo>
                  <a:pt x="260" y="0"/>
                </a:moveTo>
                <a:lnTo>
                  <a:pt x="286" y="0"/>
                </a:lnTo>
                <a:lnTo>
                  <a:pt x="288" y="1"/>
                </a:lnTo>
                <a:lnTo>
                  <a:pt x="289" y="1"/>
                </a:lnTo>
                <a:lnTo>
                  <a:pt x="291" y="2"/>
                </a:lnTo>
                <a:lnTo>
                  <a:pt x="291" y="3"/>
                </a:lnTo>
                <a:lnTo>
                  <a:pt x="291" y="6"/>
                </a:lnTo>
                <a:lnTo>
                  <a:pt x="289" y="7"/>
                </a:lnTo>
                <a:lnTo>
                  <a:pt x="288" y="7"/>
                </a:lnTo>
                <a:lnTo>
                  <a:pt x="286" y="8"/>
                </a:lnTo>
                <a:lnTo>
                  <a:pt x="260" y="8"/>
                </a:lnTo>
                <a:lnTo>
                  <a:pt x="257" y="7"/>
                </a:lnTo>
                <a:lnTo>
                  <a:pt x="256" y="7"/>
                </a:lnTo>
                <a:lnTo>
                  <a:pt x="256" y="6"/>
                </a:lnTo>
                <a:lnTo>
                  <a:pt x="254" y="3"/>
                </a:lnTo>
                <a:lnTo>
                  <a:pt x="256" y="2"/>
                </a:lnTo>
                <a:lnTo>
                  <a:pt x="256" y="1"/>
                </a:lnTo>
                <a:lnTo>
                  <a:pt x="257" y="1"/>
                </a:lnTo>
                <a:lnTo>
                  <a:pt x="260" y="0"/>
                </a:lnTo>
                <a:lnTo>
                  <a:pt x="260" y="0"/>
                </a:lnTo>
                <a:close/>
                <a:moveTo>
                  <a:pt x="323" y="0"/>
                </a:moveTo>
                <a:lnTo>
                  <a:pt x="350" y="0"/>
                </a:lnTo>
                <a:lnTo>
                  <a:pt x="352" y="1"/>
                </a:lnTo>
                <a:lnTo>
                  <a:pt x="353" y="1"/>
                </a:lnTo>
                <a:lnTo>
                  <a:pt x="355" y="2"/>
                </a:lnTo>
                <a:lnTo>
                  <a:pt x="355" y="3"/>
                </a:lnTo>
                <a:lnTo>
                  <a:pt x="355" y="6"/>
                </a:lnTo>
                <a:lnTo>
                  <a:pt x="353" y="7"/>
                </a:lnTo>
                <a:lnTo>
                  <a:pt x="352" y="7"/>
                </a:lnTo>
                <a:lnTo>
                  <a:pt x="350" y="8"/>
                </a:lnTo>
                <a:lnTo>
                  <a:pt x="323" y="8"/>
                </a:lnTo>
                <a:lnTo>
                  <a:pt x="321" y="7"/>
                </a:lnTo>
                <a:lnTo>
                  <a:pt x="320" y="7"/>
                </a:lnTo>
                <a:lnTo>
                  <a:pt x="318" y="6"/>
                </a:lnTo>
                <a:lnTo>
                  <a:pt x="318" y="3"/>
                </a:lnTo>
                <a:lnTo>
                  <a:pt x="318" y="2"/>
                </a:lnTo>
                <a:lnTo>
                  <a:pt x="320" y="1"/>
                </a:lnTo>
                <a:lnTo>
                  <a:pt x="321" y="1"/>
                </a:lnTo>
                <a:lnTo>
                  <a:pt x="323" y="0"/>
                </a:lnTo>
                <a:lnTo>
                  <a:pt x="323" y="0"/>
                </a:lnTo>
                <a:close/>
                <a:moveTo>
                  <a:pt x="387" y="0"/>
                </a:moveTo>
                <a:lnTo>
                  <a:pt x="414" y="0"/>
                </a:lnTo>
                <a:lnTo>
                  <a:pt x="416" y="1"/>
                </a:lnTo>
                <a:lnTo>
                  <a:pt x="417" y="1"/>
                </a:lnTo>
                <a:lnTo>
                  <a:pt x="419" y="2"/>
                </a:lnTo>
                <a:lnTo>
                  <a:pt x="419" y="3"/>
                </a:lnTo>
                <a:lnTo>
                  <a:pt x="419" y="6"/>
                </a:lnTo>
                <a:lnTo>
                  <a:pt x="417" y="7"/>
                </a:lnTo>
                <a:lnTo>
                  <a:pt x="416" y="7"/>
                </a:lnTo>
                <a:lnTo>
                  <a:pt x="414" y="8"/>
                </a:lnTo>
                <a:lnTo>
                  <a:pt x="387" y="8"/>
                </a:lnTo>
                <a:lnTo>
                  <a:pt x="385" y="7"/>
                </a:lnTo>
                <a:lnTo>
                  <a:pt x="384" y="7"/>
                </a:lnTo>
                <a:lnTo>
                  <a:pt x="382" y="6"/>
                </a:lnTo>
                <a:lnTo>
                  <a:pt x="382" y="3"/>
                </a:lnTo>
                <a:lnTo>
                  <a:pt x="382" y="2"/>
                </a:lnTo>
                <a:lnTo>
                  <a:pt x="384" y="1"/>
                </a:lnTo>
                <a:lnTo>
                  <a:pt x="385" y="1"/>
                </a:lnTo>
                <a:lnTo>
                  <a:pt x="387" y="0"/>
                </a:lnTo>
                <a:lnTo>
                  <a:pt x="387" y="0"/>
                </a:lnTo>
                <a:close/>
                <a:moveTo>
                  <a:pt x="451" y="0"/>
                </a:moveTo>
                <a:lnTo>
                  <a:pt x="478" y="0"/>
                </a:lnTo>
                <a:lnTo>
                  <a:pt x="480" y="1"/>
                </a:lnTo>
                <a:lnTo>
                  <a:pt x="481" y="1"/>
                </a:lnTo>
                <a:lnTo>
                  <a:pt x="481" y="2"/>
                </a:lnTo>
                <a:lnTo>
                  <a:pt x="483" y="3"/>
                </a:lnTo>
                <a:lnTo>
                  <a:pt x="481" y="6"/>
                </a:lnTo>
                <a:lnTo>
                  <a:pt x="481" y="7"/>
                </a:lnTo>
                <a:lnTo>
                  <a:pt x="480" y="7"/>
                </a:lnTo>
                <a:lnTo>
                  <a:pt x="478" y="8"/>
                </a:lnTo>
                <a:lnTo>
                  <a:pt x="451" y="8"/>
                </a:lnTo>
                <a:lnTo>
                  <a:pt x="449" y="7"/>
                </a:lnTo>
                <a:lnTo>
                  <a:pt x="448" y="7"/>
                </a:lnTo>
                <a:lnTo>
                  <a:pt x="446" y="6"/>
                </a:lnTo>
                <a:lnTo>
                  <a:pt x="446" y="3"/>
                </a:lnTo>
                <a:lnTo>
                  <a:pt x="446" y="2"/>
                </a:lnTo>
                <a:lnTo>
                  <a:pt x="448" y="1"/>
                </a:lnTo>
                <a:lnTo>
                  <a:pt x="449" y="1"/>
                </a:lnTo>
                <a:lnTo>
                  <a:pt x="451" y="0"/>
                </a:lnTo>
                <a:lnTo>
                  <a:pt x="451" y="0"/>
                </a:lnTo>
                <a:close/>
                <a:moveTo>
                  <a:pt x="515" y="0"/>
                </a:moveTo>
                <a:lnTo>
                  <a:pt x="541" y="0"/>
                </a:lnTo>
                <a:lnTo>
                  <a:pt x="542" y="1"/>
                </a:lnTo>
                <a:lnTo>
                  <a:pt x="544" y="1"/>
                </a:lnTo>
                <a:lnTo>
                  <a:pt x="545" y="2"/>
                </a:lnTo>
                <a:lnTo>
                  <a:pt x="545" y="3"/>
                </a:lnTo>
                <a:lnTo>
                  <a:pt x="545" y="6"/>
                </a:lnTo>
                <a:lnTo>
                  <a:pt x="544" y="7"/>
                </a:lnTo>
                <a:lnTo>
                  <a:pt x="542" y="7"/>
                </a:lnTo>
                <a:lnTo>
                  <a:pt x="541" y="8"/>
                </a:lnTo>
                <a:lnTo>
                  <a:pt x="515" y="8"/>
                </a:lnTo>
                <a:lnTo>
                  <a:pt x="512" y="7"/>
                </a:lnTo>
                <a:lnTo>
                  <a:pt x="510" y="7"/>
                </a:lnTo>
                <a:lnTo>
                  <a:pt x="510" y="6"/>
                </a:lnTo>
                <a:lnTo>
                  <a:pt x="509" y="3"/>
                </a:lnTo>
                <a:lnTo>
                  <a:pt x="510" y="2"/>
                </a:lnTo>
                <a:lnTo>
                  <a:pt x="510" y="1"/>
                </a:lnTo>
                <a:lnTo>
                  <a:pt x="512" y="1"/>
                </a:lnTo>
                <a:lnTo>
                  <a:pt x="515" y="0"/>
                </a:lnTo>
                <a:lnTo>
                  <a:pt x="515" y="0"/>
                </a:lnTo>
                <a:close/>
                <a:moveTo>
                  <a:pt x="577" y="0"/>
                </a:moveTo>
                <a:lnTo>
                  <a:pt x="605" y="0"/>
                </a:lnTo>
                <a:lnTo>
                  <a:pt x="606" y="1"/>
                </a:lnTo>
                <a:lnTo>
                  <a:pt x="607" y="1"/>
                </a:lnTo>
                <a:lnTo>
                  <a:pt x="609" y="2"/>
                </a:lnTo>
                <a:lnTo>
                  <a:pt x="609" y="3"/>
                </a:lnTo>
                <a:lnTo>
                  <a:pt x="609" y="6"/>
                </a:lnTo>
                <a:lnTo>
                  <a:pt x="607" y="7"/>
                </a:lnTo>
                <a:lnTo>
                  <a:pt x="606" y="7"/>
                </a:lnTo>
                <a:lnTo>
                  <a:pt x="605" y="8"/>
                </a:lnTo>
                <a:lnTo>
                  <a:pt x="577" y="8"/>
                </a:lnTo>
                <a:lnTo>
                  <a:pt x="576" y="7"/>
                </a:lnTo>
                <a:lnTo>
                  <a:pt x="574" y="7"/>
                </a:lnTo>
                <a:lnTo>
                  <a:pt x="573" y="6"/>
                </a:lnTo>
                <a:lnTo>
                  <a:pt x="573" y="3"/>
                </a:lnTo>
                <a:lnTo>
                  <a:pt x="573" y="2"/>
                </a:lnTo>
                <a:lnTo>
                  <a:pt x="574" y="1"/>
                </a:lnTo>
                <a:lnTo>
                  <a:pt x="576" y="1"/>
                </a:lnTo>
                <a:lnTo>
                  <a:pt x="577" y="0"/>
                </a:lnTo>
                <a:lnTo>
                  <a:pt x="577" y="0"/>
                </a:lnTo>
                <a:close/>
                <a:moveTo>
                  <a:pt x="641" y="0"/>
                </a:moveTo>
                <a:lnTo>
                  <a:pt x="669" y="0"/>
                </a:lnTo>
                <a:lnTo>
                  <a:pt x="670" y="1"/>
                </a:lnTo>
                <a:lnTo>
                  <a:pt x="671" y="1"/>
                </a:lnTo>
                <a:lnTo>
                  <a:pt x="673" y="2"/>
                </a:lnTo>
                <a:lnTo>
                  <a:pt x="673" y="3"/>
                </a:lnTo>
                <a:lnTo>
                  <a:pt x="673" y="6"/>
                </a:lnTo>
                <a:lnTo>
                  <a:pt x="671" y="7"/>
                </a:lnTo>
                <a:lnTo>
                  <a:pt x="670" y="7"/>
                </a:lnTo>
                <a:lnTo>
                  <a:pt x="669" y="8"/>
                </a:lnTo>
                <a:lnTo>
                  <a:pt x="641" y="8"/>
                </a:lnTo>
                <a:lnTo>
                  <a:pt x="639" y="7"/>
                </a:lnTo>
                <a:lnTo>
                  <a:pt x="638" y="7"/>
                </a:lnTo>
                <a:lnTo>
                  <a:pt x="637" y="6"/>
                </a:lnTo>
                <a:lnTo>
                  <a:pt x="637" y="3"/>
                </a:lnTo>
                <a:lnTo>
                  <a:pt x="637" y="2"/>
                </a:lnTo>
                <a:lnTo>
                  <a:pt x="638" y="1"/>
                </a:lnTo>
                <a:lnTo>
                  <a:pt x="639" y="1"/>
                </a:lnTo>
                <a:lnTo>
                  <a:pt x="641" y="0"/>
                </a:lnTo>
                <a:lnTo>
                  <a:pt x="641" y="0"/>
                </a:lnTo>
                <a:close/>
                <a:moveTo>
                  <a:pt x="705" y="0"/>
                </a:moveTo>
                <a:lnTo>
                  <a:pt x="732" y="0"/>
                </a:lnTo>
                <a:lnTo>
                  <a:pt x="734" y="1"/>
                </a:lnTo>
                <a:lnTo>
                  <a:pt x="735" y="1"/>
                </a:lnTo>
                <a:lnTo>
                  <a:pt x="735" y="2"/>
                </a:lnTo>
                <a:lnTo>
                  <a:pt x="737" y="3"/>
                </a:lnTo>
                <a:lnTo>
                  <a:pt x="735" y="6"/>
                </a:lnTo>
                <a:lnTo>
                  <a:pt x="735" y="7"/>
                </a:lnTo>
                <a:lnTo>
                  <a:pt x="734" y="7"/>
                </a:lnTo>
                <a:lnTo>
                  <a:pt x="732" y="8"/>
                </a:lnTo>
                <a:lnTo>
                  <a:pt x="705" y="8"/>
                </a:lnTo>
                <a:lnTo>
                  <a:pt x="703" y="7"/>
                </a:lnTo>
                <a:lnTo>
                  <a:pt x="702" y="7"/>
                </a:lnTo>
                <a:lnTo>
                  <a:pt x="700" y="6"/>
                </a:lnTo>
                <a:lnTo>
                  <a:pt x="700" y="3"/>
                </a:lnTo>
                <a:lnTo>
                  <a:pt x="700" y="2"/>
                </a:lnTo>
                <a:lnTo>
                  <a:pt x="702" y="1"/>
                </a:lnTo>
                <a:lnTo>
                  <a:pt x="703" y="1"/>
                </a:lnTo>
                <a:lnTo>
                  <a:pt x="705" y="0"/>
                </a:lnTo>
                <a:lnTo>
                  <a:pt x="705" y="0"/>
                </a:lnTo>
                <a:close/>
                <a:moveTo>
                  <a:pt x="769" y="0"/>
                </a:moveTo>
                <a:lnTo>
                  <a:pt x="795" y="0"/>
                </a:lnTo>
                <a:lnTo>
                  <a:pt x="796" y="1"/>
                </a:lnTo>
                <a:lnTo>
                  <a:pt x="798" y="1"/>
                </a:lnTo>
                <a:lnTo>
                  <a:pt x="799" y="2"/>
                </a:lnTo>
                <a:lnTo>
                  <a:pt x="799" y="3"/>
                </a:lnTo>
                <a:lnTo>
                  <a:pt x="799" y="6"/>
                </a:lnTo>
                <a:lnTo>
                  <a:pt x="798" y="7"/>
                </a:lnTo>
                <a:lnTo>
                  <a:pt x="796" y="7"/>
                </a:lnTo>
                <a:lnTo>
                  <a:pt x="795" y="8"/>
                </a:lnTo>
                <a:lnTo>
                  <a:pt x="769" y="8"/>
                </a:lnTo>
                <a:lnTo>
                  <a:pt x="766" y="7"/>
                </a:lnTo>
                <a:lnTo>
                  <a:pt x="764" y="7"/>
                </a:lnTo>
                <a:lnTo>
                  <a:pt x="764" y="6"/>
                </a:lnTo>
                <a:lnTo>
                  <a:pt x="763" y="3"/>
                </a:lnTo>
                <a:lnTo>
                  <a:pt x="764" y="2"/>
                </a:lnTo>
                <a:lnTo>
                  <a:pt x="764" y="1"/>
                </a:lnTo>
                <a:lnTo>
                  <a:pt x="766" y="1"/>
                </a:lnTo>
                <a:lnTo>
                  <a:pt x="769" y="0"/>
                </a:lnTo>
                <a:lnTo>
                  <a:pt x="769" y="0"/>
                </a:lnTo>
                <a:close/>
                <a:moveTo>
                  <a:pt x="831" y="0"/>
                </a:moveTo>
                <a:lnTo>
                  <a:pt x="859" y="0"/>
                </a:lnTo>
                <a:lnTo>
                  <a:pt x="860" y="1"/>
                </a:lnTo>
                <a:lnTo>
                  <a:pt x="862" y="1"/>
                </a:lnTo>
                <a:lnTo>
                  <a:pt x="863" y="2"/>
                </a:lnTo>
                <a:lnTo>
                  <a:pt x="863" y="3"/>
                </a:lnTo>
                <a:lnTo>
                  <a:pt x="863" y="6"/>
                </a:lnTo>
                <a:lnTo>
                  <a:pt x="862" y="7"/>
                </a:lnTo>
                <a:lnTo>
                  <a:pt x="860" y="7"/>
                </a:lnTo>
                <a:lnTo>
                  <a:pt x="859" y="8"/>
                </a:lnTo>
                <a:lnTo>
                  <a:pt x="831" y="8"/>
                </a:lnTo>
                <a:lnTo>
                  <a:pt x="830" y="7"/>
                </a:lnTo>
                <a:lnTo>
                  <a:pt x="828" y="7"/>
                </a:lnTo>
                <a:lnTo>
                  <a:pt x="827" y="6"/>
                </a:lnTo>
                <a:lnTo>
                  <a:pt x="827" y="3"/>
                </a:lnTo>
                <a:lnTo>
                  <a:pt x="827" y="2"/>
                </a:lnTo>
                <a:lnTo>
                  <a:pt x="828" y="1"/>
                </a:lnTo>
                <a:lnTo>
                  <a:pt x="830" y="1"/>
                </a:lnTo>
                <a:lnTo>
                  <a:pt x="831" y="0"/>
                </a:lnTo>
                <a:lnTo>
                  <a:pt x="831" y="0"/>
                </a:lnTo>
                <a:close/>
                <a:moveTo>
                  <a:pt x="895" y="0"/>
                </a:moveTo>
                <a:lnTo>
                  <a:pt x="923" y="0"/>
                </a:lnTo>
                <a:lnTo>
                  <a:pt x="924" y="1"/>
                </a:lnTo>
                <a:lnTo>
                  <a:pt x="926" y="1"/>
                </a:lnTo>
                <a:lnTo>
                  <a:pt x="927" y="2"/>
                </a:lnTo>
                <a:lnTo>
                  <a:pt x="927" y="3"/>
                </a:lnTo>
                <a:lnTo>
                  <a:pt x="927" y="6"/>
                </a:lnTo>
                <a:lnTo>
                  <a:pt x="926" y="7"/>
                </a:lnTo>
                <a:lnTo>
                  <a:pt x="924" y="7"/>
                </a:lnTo>
                <a:lnTo>
                  <a:pt x="923" y="8"/>
                </a:lnTo>
                <a:lnTo>
                  <a:pt x="895" y="8"/>
                </a:lnTo>
                <a:lnTo>
                  <a:pt x="894" y="7"/>
                </a:lnTo>
                <a:lnTo>
                  <a:pt x="892" y="7"/>
                </a:lnTo>
                <a:lnTo>
                  <a:pt x="891" y="6"/>
                </a:lnTo>
                <a:lnTo>
                  <a:pt x="891" y="3"/>
                </a:lnTo>
                <a:lnTo>
                  <a:pt x="891" y="2"/>
                </a:lnTo>
                <a:lnTo>
                  <a:pt x="892" y="1"/>
                </a:lnTo>
                <a:lnTo>
                  <a:pt x="894" y="1"/>
                </a:lnTo>
                <a:lnTo>
                  <a:pt x="895" y="0"/>
                </a:lnTo>
                <a:lnTo>
                  <a:pt x="895" y="0"/>
                </a:lnTo>
                <a:close/>
                <a:moveTo>
                  <a:pt x="959" y="0"/>
                </a:moveTo>
                <a:lnTo>
                  <a:pt x="987" y="0"/>
                </a:lnTo>
                <a:lnTo>
                  <a:pt x="988" y="1"/>
                </a:lnTo>
                <a:lnTo>
                  <a:pt x="990" y="1"/>
                </a:lnTo>
                <a:lnTo>
                  <a:pt x="990" y="2"/>
                </a:lnTo>
                <a:lnTo>
                  <a:pt x="991" y="3"/>
                </a:lnTo>
                <a:lnTo>
                  <a:pt x="990" y="6"/>
                </a:lnTo>
                <a:lnTo>
                  <a:pt x="990" y="7"/>
                </a:lnTo>
                <a:lnTo>
                  <a:pt x="988" y="7"/>
                </a:lnTo>
                <a:lnTo>
                  <a:pt x="987" y="8"/>
                </a:lnTo>
                <a:lnTo>
                  <a:pt x="959" y="8"/>
                </a:lnTo>
                <a:lnTo>
                  <a:pt x="958" y="7"/>
                </a:lnTo>
                <a:lnTo>
                  <a:pt x="956" y="7"/>
                </a:lnTo>
                <a:lnTo>
                  <a:pt x="955" y="6"/>
                </a:lnTo>
                <a:lnTo>
                  <a:pt x="955" y="3"/>
                </a:lnTo>
                <a:lnTo>
                  <a:pt x="955" y="2"/>
                </a:lnTo>
                <a:lnTo>
                  <a:pt x="956" y="1"/>
                </a:lnTo>
                <a:lnTo>
                  <a:pt x="958" y="1"/>
                </a:lnTo>
                <a:lnTo>
                  <a:pt x="959" y="0"/>
                </a:lnTo>
                <a:lnTo>
                  <a:pt x="959" y="0"/>
                </a:lnTo>
                <a:close/>
                <a:moveTo>
                  <a:pt x="1023" y="0"/>
                </a:moveTo>
                <a:lnTo>
                  <a:pt x="1049" y="0"/>
                </a:lnTo>
                <a:lnTo>
                  <a:pt x="1051" y="1"/>
                </a:lnTo>
                <a:lnTo>
                  <a:pt x="1052" y="1"/>
                </a:lnTo>
                <a:lnTo>
                  <a:pt x="1053" y="2"/>
                </a:lnTo>
                <a:lnTo>
                  <a:pt x="1053" y="3"/>
                </a:lnTo>
                <a:lnTo>
                  <a:pt x="1053" y="6"/>
                </a:lnTo>
                <a:lnTo>
                  <a:pt x="1052" y="7"/>
                </a:lnTo>
                <a:lnTo>
                  <a:pt x="1051" y="7"/>
                </a:lnTo>
                <a:lnTo>
                  <a:pt x="1049" y="8"/>
                </a:lnTo>
                <a:lnTo>
                  <a:pt x="1023" y="8"/>
                </a:lnTo>
                <a:lnTo>
                  <a:pt x="1020" y="7"/>
                </a:lnTo>
                <a:lnTo>
                  <a:pt x="1019" y="7"/>
                </a:lnTo>
                <a:lnTo>
                  <a:pt x="1019" y="6"/>
                </a:lnTo>
                <a:lnTo>
                  <a:pt x="1017" y="3"/>
                </a:lnTo>
                <a:lnTo>
                  <a:pt x="1019" y="2"/>
                </a:lnTo>
                <a:lnTo>
                  <a:pt x="1019" y="1"/>
                </a:lnTo>
                <a:lnTo>
                  <a:pt x="1020" y="1"/>
                </a:lnTo>
                <a:lnTo>
                  <a:pt x="1023" y="0"/>
                </a:lnTo>
                <a:lnTo>
                  <a:pt x="1023" y="0"/>
                </a:lnTo>
                <a:close/>
                <a:moveTo>
                  <a:pt x="1085" y="0"/>
                </a:moveTo>
                <a:lnTo>
                  <a:pt x="1113" y="0"/>
                </a:lnTo>
                <a:lnTo>
                  <a:pt x="1115" y="1"/>
                </a:lnTo>
                <a:lnTo>
                  <a:pt x="1116" y="1"/>
                </a:lnTo>
                <a:lnTo>
                  <a:pt x="1117" y="2"/>
                </a:lnTo>
                <a:lnTo>
                  <a:pt x="1117" y="3"/>
                </a:lnTo>
                <a:lnTo>
                  <a:pt x="1117" y="6"/>
                </a:lnTo>
                <a:lnTo>
                  <a:pt x="1116" y="7"/>
                </a:lnTo>
                <a:lnTo>
                  <a:pt x="1115" y="7"/>
                </a:lnTo>
                <a:lnTo>
                  <a:pt x="1113" y="8"/>
                </a:lnTo>
                <a:lnTo>
                  <a:pt x="1085" y="8"/>
                </a:lnTo>
                <a:lnTo>
                  <a:pt x="1084" y="7"/>
                </a:lnTo>
                <a:lnTo>
                  <a:pt x="1083" y="7"/>
                </a:lnTo>
                <a:lnTo>
                  <a:pt x="1081" y="6"/>
                </a:lnTo>
                <a:lnTo>
                  <a:pt x="1081" y="3"/>
                </a:lnTo>
                <a:lnTo>
                  <a:pt x="1081" y="2"/>
                </a:lnTo>
                <a:lnTo>
                  <a:pt x="1083" y="1"/>
                </a:lnTo>
                <a:lnTo>
                  <a:pt x="1084" y="1"/>
                </a:lnTo>
                <a:lnTo>
                  <a:pt x="1085" y="0"/>
                </a:lnTo>
                <a:lnTo>
                  <a:pt x="1085" y="0"/>
                </a:lnTo>
                <a:close/>
                <a:moveTo>
                  <a:pt x="1149" y="0"/>
                </a:moveTo>
                <a:lnTo>
                  <a:pt x="1177" y="0"/>
                </a:lnTo>
                <a:lnTo>
                  <a:pt x="1178" y="1"/>
                </a:lnTo>
                <a:lnTo>
                  <a:pt x="1180" y="1"/>
                </a:lnTo>
                <a:lnTo>
                  <a:pt x="1181" y="2"/>
                </a:lnTo>
                <a:lnTo>
                  <a:pt x="1181" y="3"/>
                </a:lnTo>
                <a:lnTo>
                  <a:pt x="1181" y="6"/>
                </a:lnTo>
                <a:lnTo>
                  <a:pt x="1180" y="7"/>
                </a:lnTo>
                <a:lnTo>
                  <a:pt x="1178" y="7"/>
                </a:lnTo>
                <a:lnTo>
                  <a:pt x="1177" y="8"/>
                </a:lnTo>
                <a:lnTo>
                  <a:pt x="1149" y="8"/>
                </a:lnTo>
                <a:lnTo>
                  <a:pt x="1148" y="7"/>
                </a:lnTo>
                <a:lnTo>
                  <a:pt x="1146" y="7"/>
                </a:lnTo>
                <a:lnTo>
                  <a:pt x="1145" y="6"/>
                </a:lnTo>
                <a:lnTo>
                  <a:pt x="1145" y="3"/>
                </a:lnTo>
                <a:lnTo>
                  <a:pt x="1145" y="2"/>
                </a:lnTo>
                <a:lnTo>
                  <a:pt x="1146" y="1"/>
                </a:lnTo>
                <a:lnTo>
                  <a:pt x="1148" y="1"/>
                </a:lnTo>
                <a:lnTo>
                  <a:pt x="1149" y="0"/>
                </a:lnTo>
                <a:lnTo>
                  <a:pt x="1149" y="0"/>
                </a:lnTo>
                <a:close/>
                <a:moveTo>
                  <a:pt x="1213" y="0"/>
                </a:moveTo>
                <a:lnTo>
                  <a:pt x="1241" y="0"/>
                </a:lnTo>
                <a:lnTo>
                  <a:pt x="1242" y="1"/>
                </a:lnTo>
                <a:lnTo>
                  <a:pt x="1244" y="1"/>
                </a:lnTo>
                <a:lnTo>
                  <a:pt x="1244" y="2"/>
                </a:lnTo>
                <a:lnTo>
                  <a:pt x="1245" y="3"/>
                </a:lnTo>
                <a:lnTo>
                  <a:pt x="1244" y="6"/>
                </a:lnTo>
                <a:lnTo>
                  <a:pt x="1244" y="7"/>
                </a:lnTo>
                <a:lnTo>
                  <a:pt x="1242" y="7"/>
                </a:lnTo>
                <a:lnTo>
                  <a:pt x="1241" y="8"/>
                </a:lnTo>
                <a:lnTo>
                  <a:pt x="1213" y="8"/>
                </a:lnTo>
                <a:lnTo>
                  <a:pt x="1212" y="7"/>
                </a:lnTo>
                <a:lnTo>
                  <a:pt x="1210" y="7"/>
                </a:lnTo>
                <a:lnTo>
                  <a:pt x="1209" y="6"/>
                </a:lnTo>
                <a:lnTo>
                  <a:pt x="1209" y="3"/>
                </a:lnTo>
                <a:lnTo>
                  <a:pt x="1209" y="2"/>
                </a:lnTo>
                <a:lnTo>
                  <a:pt x="1210" y="1"/>
                </a:lnTo>
                <a:lnTo>
                  <a:pt x="1212" y="1"/>
                </a:lnTo>
                <a:lnTo>
                  <a:pt x="1213" y="0"/>
                </a:lnTo>
                <a:lnTo>
                  <a:pt x="1213" y="0"/>
                </a:lnTo>
                <a:close/>
                <a:moveTo>
                  <a:pt x="1277" y="0"/>
                </a:moveTo>
                <a:lnTo>
                  <a:pt x="1303" y="0"/>
                </a:lnTo>
                <a:lnTo>
                  <a:pt x="1305" y="1"/>
                </a:lnTo>
                <a:lnTo>
                  <a:pt x="1306" y="1"/>
                </a:lnTo>
                <a:lnTo>
                  <a:pt x="1308" y="2"/>
                </a:lnTo>
                <a:lnTo>
                  <a:pt x="1308" y="3"/>
                </a:lnTo>
                <a:lnTo>
                  <a:pt x="1308" y="6"/>
                </a:lnTo>
                <a:lnTo>
                  <a:pt x="1306" y="7"/>
                </a:lnTo>
                <a:lnTo>
                  <a:pt x="1305" y="7"/>
                </a:lnTo>
                <a:lnTo>
                  <a:pt x="1303" y="8"/>
                </a:lnTo>
                <a:lnTo>
                  <a:pt x="1277" y="8"/>
                </a:lnTo>
                <a:lnTo>
                  <a:pt x="1274" y="7"/>
                </a:lnTo>
                <a:lnTo>
                  <a:pt x="1273" y="7"/>
                </a:lnTo>
                <a:lnTo>
                  <a:pt x="1273" y="6"/>
                </a:lnTo>
                <a:lnTo>
                  <a:pt x="1271" y="3"/>
                </a:lnTo>
                <a:lnTo>
                  <a:pt x="1273" y="2"/>
                </a:lnTo>
                <a:lnTo>
                  <a:pt x="1273" y="1"/>
                </a:lnTo>
                <a:lnTo>
                  <a:pt x="1274" y="1"/>
                </a:lnTo>
                <a:lnTo>
                  <a:pt x="1277" y="0"/>
                </a:lnTo>
                <a:lnTo>
                  <a:pt x="1277" y="0"/>
                </a:lnTo>
                <a:close/>
                <a:moveTo>
                  <a:pt x="1340" y="0"/>
                </a:moveTo>
                <a:lnTo>
                  <a:pt x="1367" y="0"/>
                </a:lnTo>
                <a:lnTo>
                  <a:pt x="1369" y="1"/>
                </a:lnTo>
                <a:lnTo>
                  <a:pt x="1370" y="1"/>
                </a:lnTo>
                <a:lnTo>
                  <a:pt x="1372" y="2"/>
                </a:lnTo>
                <a:lnTo>
                  <a:pt x="1372" y="3"/>
                </a:lnTo>
                <a:lnTo>
                  <a:pt x="1372" y="6"/>
                </a:lnTo>
                <a:lnTo>
                  <a:pt x="1370" y="7"/>
                </a:lnTo>
                <a:lnTo>
                  <a:pt x="1369" y="7"/>
                </a:lnTo>
                <a:lnTo>
                  <a:pt x="1367" y="8"/>
                </a:lnTo>
                <a:lnTo>
                  <a:pt x="1340" y="8"/>
                </a:lnTo>
                <a:lnTo>
                  <a:pt x="1338" y="7"/>
                </a:lnTo>
                <a:lnTo>
                  <a:pt x="1337" y="7"/>
                </a:lnTo>
                <a:lnTo>
                  <a:pt x="1335" y="6"/>
                </a:lnTo>
                <a:lnTo>
                  <a:pt x="1335" y="3"/>
                </a:lnTo>
                <a:lnTo>
                  <a:pt x="1335" y="2"/>
                </a:lnTo>
                <a:lnTo>
                  <a:pt x="1337" y="1"/>
                </a:lnTo>
                <a:lnTo>
                  <a:pt x="1338" y="1"/>
                </a:lnTo>
                <a:lnTo>
                  <a:pt x="1340" y="0"/>
                </a:lnTo>
                <a:lnTo>
                  <a:pt x="1340" y="0"/>
                </a:lnTo>
                <a:close/>
                <a:moveTo>
                  <a:pt x="1404" y="0"/>
                </a:moveTo>
                <a:lnTo>
                  <a:pt x="1431" y="0"/>
                </a:lnTo>
                <a:lnTo>
                  <a:pt x="1433" y="1"/>
                </a:lnTo>
                <a:lnTo>
                  <a:pt x="1434" y="1"/>
                </a:lnTo>
                <a:lnTo>
                  <a:pt x="1436" y="2"/>
                </a:lnTo>
                <a:lnTo>
                  <a:pt x="1436" y="3"/>
                </a:lnTo>
                <a:lnTo>
                  <a:pt x="1436" y="6"/>
                </a:lnTo>
                <a:lnTo>
                  <a:pt x="1434" y="7"/>
                </a:lnTo>
                <a:lnTo>
                  <a:pt x="1433" y="7"/>
                </a:lnTo>
                <a:lnTo>
                  <a:pt x="1431" y="8"/>
                </a:lnTo>
                <a:lnTo>
                  <a:pt x="1404" y="8"/>
                </a:lnTo>
                <a:lnTo>
                  <a:pt x="1402" y="7"/>
                </a:lnTo>
                <a:lnTo>
                  <a:pt x="1401" y="7"/>
                </a:lnTo>
                <a:lnTo>
                  <a:pt x="1399" y="6"/>
                </a:lnTo>
                <a:lnTo>
                  <a:pt x="1399" y="3"/>
                </a:lnTo>
                <a:lnTo>
                  <a:pt x="1399" y="2"/>
                </a:lnTo>
                <a:lnTo>
                  <a:pt x="1401" y="1"/>
                </a:lnTo>
                <a:lnTo>
                  <a:pt x="1402" y="1"/>
                </a:lnTo>
                <a:lnTo>
                  <a:pt x="1404" y="0"/>
                </a:lnTo>
                <a:lnTo>
                  <a:pt x="1404" y="0"/>
                </a:lnTo>
                <a:close/>
                <a:moveTo>
                  <a:pt x="1468" y="0"/>
                </a:moveTo>
                <a:lnTo>
                  <a:pt x="1495" y="0"/>
                </a:lnTo>
                <a:lnTo>
                  <a:pt x="1497" y="1"/>
                </a:lnTo>
                <a:lnTo>
                  <a:pt x="1498" y="1"/>
                </a:lnTo>
                <a:lnTo>
                  <a:pt x="1498" y="2"/>
                </a:lnTo>
                <a:lnTo>
                  <a:pt x="1499" y="3"/>
                </a:lnTo>
                <a:lnTo>
                  <a:pt x="1498" y="6"/>
                </a:lnTo>
                <a:lnTo>
                  <a:pt x="1498" y="7"/>
                </a:lnTo>
                <a:lnTo>
                  <a:pt x="1497" y="7"/>
                </a:lnTo>
                <a:lnTo>
                  <a:pt x="1495" y="8"/>
                </a:lnTo>
                <a:lnTo>
                  <a:pt x="1468" y="8"/>
                </a:lnTo>
                <a:lnTo>
                  <a:pt x="1466" y="7"/>
                </a:lnTo>
                <a:lnTo>
                  <a:pt x="1465" y="7"/>
                </a:lnTo>
                <a:lnTo>
                  <a:pt x="1463" y="6"/>
                </a:lnTo>
                <a:lnTo>
                  <a:pt x="1463" y="3"/>
                </a:lnTo>
                <a:lnTo>
                  <a:pt x="1463" y="2"/>
                </a:lnTo>
                <a:lnTo>
                  <a:pt x="1465" y="1"/>
                </a:lnTo>
                <a:lnTo>
                  <a:pt x="1466" y="1"/>
                </a:lnTo>
                <a:lnTo>
                  <a:pt x="1468" y="0"/>
                </a:lnTo>
                <a:lnTo>
                  <a:pt x="1468" y="0"/>
                </a:lnTo>
                <a:close/>
                <a:moveTo>
                  <a:pt x="1531" y="0"/>
                </a:moveTo>
                <a:lnTo>
                  <a:pt x="1558" y="0"/>
                </a:lnTo>
                <a:lnTo>
                  <a:pt x="1559" y="1"/>
                </a:lnTo>
                <a:lnTo>
                  <a:pt x="1561" y="1"/>
                </a:lnTo>
                <a:lnTo>
                  <a:pt x="1562" y="2"/>
                </a:lnTo>
                <a:lnTo>
                  <a:pt x="1562" y="3"/>
                </a:lnTo>
                <a:lnTo>
                  <a:pt x="1562" y="6"/>
                </a:lnTo>
                <a:lnTo>
                  <a:pt x="1561" y="7"/>
                </a:lnTo>
                <a:lnTo>
                  <a:pt x="1559" y="7"/>
                </a:lnTo>
                <a:lnTo>
                  <a:pt x="1558" y="8"/>
                </a:lnTo>
                <a:lnTo>
                  <a:pt x="1531" y="8"/>
                </a:lnTo>
                <a:lnTo>
                  <a:pt x="1529" y="7"/>
                </a:lnTo>
                <a:lnTo>
                  <a:pt x="1527" y="7"/>
                </a:lnTo>
                <a:lnTo>
                  <a:pt x="1527" y="6"/>
                </a:lnTo>
                <a:lnTo>
                  <a:pt x="1526" y="3"/>
                </a:lnTo>
                <a:lnTo>
                  <a:pt x="1527" y="2"/>
                </a:lnTo>
                <a:lnTo>
                  <a:pt x="1527" y="1"/>
                </a:lnTo>
                <a:lnTo>
                  <a:pt x="1529" y="1"/>
                </a:lnTo>
                <a:lnTo>
                  <a:pt x="1531" y="0"/>
                </a:lnTo>
                <a:lnTo>
                  <a:pt x="1531" y="0"/>
                </a:lnTo>
                <a:close/>
                <a:moveTo>
                  <a:pt x="1594" y="0"/>
                </a:moveTo>
                <a:lnTo>
                  <a:pt x="1622" y="0"/>
                </a:lnTo>
                <a:lnTo>
                  <a:pt x="1623" y="1"/>
                </a:lnTo>
                <a:lnTo>
                  <a:pt x="1624" y="1"/>
                </a:lnTo>
                <a:lnTo>
                  <a:pt x="1626" y="2"/>
                </a:lnTo>
                <a:lnTo>
                  <a:pt x="1626" y="3"/>
                </a:lnTo>
                <a:lnTo>
                  <a:pt x="1626" y="6"/>
                </a:lnTo>
                <a:lnTo>
                  <a:pt x="1624" y="7"/>
                </a:lnTo>
                <a:lnTo>
                  <a:pt x="1623" y="7"/>
                </a:lnTo>
                <a:lnTo>
                  <a:pt x="1622" y="8"/>
                </a:lnTo>
                <a:lnTo>
                  <a:pt x="1594" y="8"/>
                </a:lnTo>
                <a:lnTo>
                  <a:pt x="1592" y="7"/>
                </a:lnTo>
                <a:lnTo>
                  <a:pt x="1591" y="7"/>
                </a:lnTo>
                <a:lnTo>
                  <a:pt x="1590" y="6"/>
                </a:lnTo>
                <a:lnTo>
                  <a:pt x="1590" y="3"/>
                </a:lnTo>
                <a:lnTo>
                  <a:pt x="1590" y="2"/>
                </a:lnTo>
                <a:lnTo>
                  <a:pt x="1591" y="1"/>
                </a:lnTo>
                <a:lnTo>
                  <a:pt x="1592" y="1"/>
                </a:lnTo>
                <a:lnTo>
                  <a:pt x="1594" y="0"/>
                </a:lnTo>
                <a:lnTo>
                  <a:pt x="1594" y="0"/>
                </a:lnTo>
                <a:close/>
                <a:moveTo>
                  <a:pt x="1658" y="0"/>
                </a:moveTo>
                <a:lnTo>
                  <a:pt x="1685" y="0"/>
                </a:lnTo>
                <a:lnTo>
                  <a:pt x="1687" y="1"/>
                </a:lnTo>
                <a:lnTo>
                  <a:pt x="1688" y="1"/>
                </a:lnTo>
                <a:lnTo>
                  <a:pt x="1690" y="2"/>
                </a:lnTo>
                <a:lnTo>
                  <a:pt x="1690" y="3"/>
                </a:lnTo>
                <a:lnTo>
                  <a:pt x="1690" y="6"/>
                </a:lnTo>
                <a:lnTo>
                  <a:pt x="1688" y="7"/>
                </a:lnTo>
                <a:lnTo>
                  <a:pt x="1687" y="7"/>
                </a:lnTo>
                <a:lnTo>
                  <a:pt x="1685" y="8"/>
                </a:lnTo>
                <a:lnTo>
                  <a:pt x="1658" y="8"/>
                </a:lnTo>
                <a:lnTo>
                  <a:pt x="1656" y="7"/>
                </a:lnTo>
                <a:lnTo>
                  <a:pt x="1655" y="7"/>
                </a:lnTo>
                <a:lnTo>
                  <a:pt x="1653" y="6"/>
                </a:lnTo>
                <a:lnTo>
                  <a:pt x="1653" y="3"/>
                </a:lnTo>
                <a:lnTo>
                  <a:pt x="1653" y="2"/>
                </a:lnTo>
                <a:lnTo>
                  <a:pt x="1655" y="1"/>
                </a:lnTo>
                <a:lnTo>
                  <a:pt x="1656" y="1"/>
                </a:lnTo>
                <a:lnTo>
                  <a:pt x="1658" y="0"/>
                </a:lnTo>
                <a:lnTo>
                  <a:pt x="1658" y="0"/>
                </a:lnTo>
                <a:close/>
                <a:moveTo>
                  <a:pt x="1722" y="0"/>
                </a:moveTo>
                <a:lnTo>
                  <a:pt x="1749" y="0"/>
                </a:lnTo>
                <a:lnTo>
                  <a:pt x="1751" y="1"/>
                </a:lnTo>
                <a:lnTo>
                  <a:pt x="1752" y="1"/>
                </a:lnTo>
                <a:lnTo>
                  <a:pt x="1752" y="2"/>
                </a:lnTo>
                <a:lnTo>
                  <a:pt x="1754" y="3"/>
                </a:lnTo>
                <a:lnTo>
                  <a:pt x="1752" y="6"/>
                </a:lnTo>
                <a:lnTo>
                  <a:pt x="1752" y="7"/>
                </a:lnTo>
                <a:lnTo>
                  <a:pt x="1751" y="7"/>
                </a:lnTo>
                <a:lnTo>
                  <a:pt x="1749" y="8"/>
                </a:lnTo>
                <a:lnTo>
                  <a:pt x="1722" y="8"/>
                </a:lnTo>
                <a:lnTo>
                  <a:pt x="1720" y="7"/>
                </a:lnTo>
                <a:lnTo>
                  <a:pt x="1719" y="7"/>
                </a:lnTo>
                <a:lnTo>
                  <a:pt x="1717" y="6"/>
                </a:lnTo>
                <a:lnTo>
                  <a:pt x="1717" y="3"/>
                </a:lnTo>
                <a:lnTo>
                  <a:pt x="1717" y="2"/>
                </a:lnTo>
                <a:lnTo>
                  <a:pt x="1719" y="1"/>
                </a:lnTo>
                <a:lnTo>
                  <a:pt x="1720" y="1"/>
                </a:lnTo>
                <a:lnTo>
                  <a:pt x="1722" y="0"/>
                </a:lnTo>
                <a:lnTo>
                  <a:pt x="1722" y="0"/>
                </a:lnTo>
                <a:close/>
                <a:moveTo>
                  <a:pt x="1786" y="0"/>
                </a:moveTo>
                <a:lnTo>
                  <a:pt x="1812" y="0"/>
                </a:lnTo>
                <a:lnTo>
                  <a:pt x="1813" y="1"/>
                </a:lnTo>
                <a:lnTo>
                  <a:pt x="1815" y="1"/>
                </a:lnTo>
                <a:lnTo>
                  <a:pt x="1816" y="2"/>
                </a:lnTo>
                <a:lnTo>
                  <a:pt x="1816" y="3"/>
                </a:lnTo>
                <a:lnTo>
                  <a:pt x="1816" y="6"/>
                </a:lnTo>
                <a:lnTo>
                  <a:pt x="1815" y="7"/>
                </a:lnTo>
                <a:lnTo>
                  <a:pt x="1813" y="7"/>
                </a:lnTo>
                <a:lnTo>
                  <a:pt x="1812" y="8"/>
                </a:lnTo>
                <a:lnTo>
                  <a:pt x="1786" y="8"/>
                </a:lnTo>
                <a:lnTo>
                  <a:pt x="1783" y="7"/>
                </a:lnTo>
                <a:lnTo>
                  <a:pt x="1781" y="7"/>
                </a:lnTo>
                <a:lnTo>
                  <a:pt x="1781" y="6"/>
                </a:lnTo>
                <a:lnTo>
                  <a:pt x="1780" y="3"/>
                </a:lnTo>
                <a:lnTo>
                  <a:pt x="1781" y="2"/>
                </a:lnTo>
                <a:lnTo>
                  <a:pt x="1781" y="1"/>
                </a:lnTo>
                <a:lnTo>
                  <a:pt x="1783" y="1"/>
                </a:lnTo>
                <a:lnTo>
                  <a:pt x="1786" y="0"/>
                </a:lnTo>
                <a:lnTo>
                  <a:pt x="1786" y="0"/>
                </a:lnTo>
                <a:close/>
                <a:moveTo>
                  <a:pt x="1848" y="0"/>
                </a:moveTo>
                <a:lnTo>
                  <a:pt x="1876" y="0"/>
                </a:lnTo>
                <a:lnTo>
                  <a:pt x="1877" y="1"/>
                </a:lnTo>
                <a:lnTo>
                  <a:pt x="1879" y="1"/>
                </a:lnTo>
                <a:lnTo>
                  <a:pt x="1880" y="2"/>
                </a:lnTo>
                <a:lnTo>
                  <a:pt x="1880" y="3"/>
                </a:lnTo>
                <a:lnTo>
                  <a:pt x="1880" y="6"/>
                </a:lnTo>
                <a:lnTo>
                  <a:pt x="1879" y="7"/>
                </a:lnTo>
                <a:lnTo>
                  <a:pt x="1877" y="7"/>
                </a:lnTo>
                <a:lnTo>
                  <a:pt x="1876" y="8"/>
                </a:lnTo>
                <a:lnTo>
                  <a:pt x="1848" y="8"/>
                </a:lnTo>
                <a:lnTo>
                  <a:pt x="1847" y="7"/>
                </a:lnTo>
                <a:lnTo>
                  <a:pt x="1845" y="7"/>
                </a:lnTo>
                <a:lnTo>
                  <a:pt x="1844" y="6"/>
                </a:lnTo>
                <a:lnTo>
                  <a:pt x="1844" y="3"/>
                </a:lnTo>
                <a:lnTo>
                  <a:pt x="1844" y="2"/>
                </a:lnTo>
                <a:lnTo>
                  <a:pt x="1845" y="1"/>
                </a:lnTo>
                <a:lnTo>
                  <a:pt x="1847" y="1"/>
                </a:lnTo>
                <a:lnTo>
                  <a:pt x="1848" y="0"/>
                </a:lnTo>
                <a:lnTo>
                  <a:pt x="1848" y="0"/>
                </a:lnTo>
                <a:close/>
                <a:moveTo>
                  <a:pt x="1912" y="0"/>
                </a:moveTo>
                <a:lnTo>
                  <a:pt x="1940" y="0"/>
                </a:lnTo>
                <a:lnTo>
                  <a:pt x="1941" y="1"/>
                </a:lnTo>
                <a:lnTo>
                  <a:pt x="1943" y="1"/>
                </a:lnTo>
                <a:lnTo>
                  <a:pt x="1944" y="2"/>
                </a:lnTo>
                <a:lnTo>
                  <a:pt x="1944" y="3"/>
                </a:lnTo>
                <a:lnTo>
                  <a:pt x="1944" y="6"/>
                </a:lnTo>
                <a:lnTo>
                  <a:pt x="1943" y="7"/>
                </a:lnTo>
                <a:lnTo>
                  <a:pt x="1941" y="7"/>
                </a:lnTo>
                <a:lnTo>
                  <a:pt x="1940" y="8"/>
                </a:lnTo>
                <a:lnTo>
                  <a:pt x="1912" y="8"/>
                </a:lnTo>
                <a:lnTo>
                  <a:pt x="1911" y="7"/>
                </a:lnTo>
                <a:lnTo>
                  <a:pt x="1909" y="7"/>
                </a:lnTo>
                <a:lnTo>
                  <a:pt x="1908" y="6"/>
                </a:lnTo>
                <a:lnTo>
                  <a:pt x="1908" y="3"/>
                </a:lnTo>
                <a:lnTo>
                  <a:pt x="1908" y="2"/>
                </a:lnTo>
                <a:lnTo>
                  <a:pt x="1909" y="1"/>
                </a:lnTo>
                <a:lnTo>
                  <a:pt x="1911" y="1"/>
                </a:lnTo>
                <a:lnTo>
                  <a:pt x="1912" y="0"/>
                </a:lnTo>
                <a:lnTo>
                  <a:pt x="1912" y="0"/>
                </a:lnTo>
                <a:close/>
                <a:moveTo>
                  <a:pt x="1976" y="0"/>
                </a:moveTo>
                <a:lnTo>
                  <a:pt x="2004" y="0"/>
                </a:lnTo>
                <a:lnTo>
                  <a:pt x="2005" y="1"/>
                </a:lnTo>
                <a:lnTo>
                  <a:pt x="2006" y="1"/>
                </a:lnTo>
                <a:lnTo>
                  <a:pt x="2006" y="2"/>
                </a:lnTo>
                <a:lnTo>
                  <a:pt x="2008" y="3"/>
                </a:lnTo>
                <a:lnTo>
                  <a:pt x="2006" y="6"/>
                </a:lnTo>
                <a:lnTo>
                  <a:pt x="2006" y="7"/>
                </a:lnTo>
                <a:lnTo>
                  <a:pt x="2005" y="7"/>
                </a:lnTo>
                <a:lnTo>
                  <a:pt x="2004" y="8"/>
                </a:lnTo>
                <a:lnTo>
                  <a:pt x="1976" y="8"/>
                </a:lnTo>
                <a:lnTo>
                  <a:pt x="1975" y="7"/>
                </a:lnTo>
                <a:lnTo>
                  <a:pt x="1973" y="7"/>
                </a:lnTo>
                <a:lnTo>
                  <a:pt x="1972" y="6"/>
                </a:lnTo>
                <a:lnTo>
                  <a:pt x="1972" y="3"/>
                </a:lnTo>
                <a:lnTo>
                  <a:pt x="1972" y="2"/>
                </a:lnTo>
                <a:lnTo>
                  <a:pt x="1973" y="1"/>
                </a:lnTo>
                <a:lnTo>
                  <a:pt x="1975" y="1"/>
                </a:lnTo>
                <a:lnTo>
                  <a:pt x="1976" y="0"/>
                </a:lnTo>
                <a:lnTo>
                  <a:pt x="1976" y="0"/>
                </a:lnTo>
                <a:close/>
                <a:moveTo>
                  <a:pt x="2040" y="0"/>
                </a:moveTo>
                <a:lnTo>
                  <a:pt x="2066" y="0"/>
                </a:lnTo>
                <a:lnTo>
                  <a:pt x="2068" y="1"/>
                </a:lnTo>
                <a:lnTo>
                  <a:pt x="2069" y="1"/>
                </a:lnTo>
                <a:lnTo>
                  <a:pt x="2070" y="2"/>
                </a:lnTo>
                <a:lnTo>
                  <a:pt x="2070" y="3"/>
                </a:lnTo>
                <a:lnTo>
                  <a:pt x="2070" y="6"/>
                </a:lnTo>
                <a:lnTo>
                  <a:pt x="2069" y="7"/>
                </a:lnTo>
                <a:lnTo>
                  <a:pt x="2068" y="7"/>
                </a:lnTo>
                <a:lnTo>
                  <a:pt x="2066" y="8"/>
                </a:lnTo>
                <a:lnTo>
                  <a:pt x="2040" y="8"/>
                </a:lnTo>
                <a:lnTo>
                  <a:pt x="2037" y="7"/>
                </a:lnTo>
                <a:lnTo>
                  <a:pt x="2036" y="7"/>
                </a:lnTo>
                <a:lnTo>
                  <a:pt x="2036" y="6"/>
                </a:lnTo>
                <a:lnTo>
                  <a:pt x="2034" y="3"/>
                </a:lnTo>
                <a:lnTo>
                  <a:pt x="2036" y="2"/>
                </a:lnTo>
                <a:lnTo>
                  <a:pt x="2036" y="1"/>
                </a:lnTo>
                <a:lnTo>
                  <a:pt x="2037" y="1"/>
                </a:lnTo>
                <a:lnTo>
                  <a:pt x="2040" y="0"/>
                </a:lnTo>
                <a:lnTo>
                  <a:pt x="2040" y="0"/>
                </a:lnTo>
                <a:close/>
                <a:moveTo>
                  <a:pt x="2102" y="0"/>
                </a:moveTo>
                <a:lnTo>
                  <a:pt x="2130" y="0"/>
                </a:lnTo>
                <a:lnTo>
                  <a:pt x="2131" y="1"/>
                </a:lnTo>
                <a:lnTo>
                  <a:pt x="2133" y="1"/>
                </a:lnTo>
                <a:lnTo>
                  <a:pt x="2134" y="2"/>
                </a:lnTo>
                <a:lnTo>
                  <a:pt x="2134" y="3"/>
                </a:lnTo>
                <a:lnTo>
                  <a:pt x="2134" y="6"/>
                </a:lnTo>
                <a:lnTo>
                  <a:pt x="2133" y="7"/>
                </a:lnTo>
                <a:lnTo>
                  <a:pt x="2131" y="7"/>
                </a:lnTo>
                <a:lnTo>
                  <a:pt x="2130" y="8"/>
                </a:lnTo>
                <a:lnTo>
                  <a:pt x="2102" y="8"/>
                </a:lnTo>
                <a:lnTo>
                  <a:pt x="2101" y="7"/>
                </a:lnTo>
                <a:lnTo>
                  <a:pt x="2099" y="7"/>
                </a:lnTo>
                <a:lnTo>
                  <a:pt x="2098" y="6"/>
                </a:lnTo>
                <a:lnTo>
                  <a:pt x="2098" y="3"/>
                </a:lnTo>
                <a:lnTo>
                  <a:pt x="2098" y="2"/>
                </a:lnTo>
                <a:lnTo>
                  <a:pt x="2099" y="1"/>
                </a:lnTo>
                <a:lnTo>
                  <a:pt x="2101" y="1"/>
                </a:lnTo>
                <a:lnTo>
                  <a:pt x="2102" y="0"/>
                </a:lnTo>
                <a:lnTo>
                  <a:pt x="2102" y="0"/>
                </a:lnTo>
                <a:close/>
                <a:moveTo>
                  <a:pt x="2166" y="0"/>
                </a:moveTo>
                <a:lnTo>
                  <a:pt x="2194" y="0"/>
                </a:lnTo>
                <a:lnTo>
                  <a:pt x="2195" y="1"/>
                </a:lnTo>
                <a:lnTo>
                  <a:pt x="2197" y="1"/>
                </a:lnTo>
                <a:lnTo>
                  <a:pt x="2198" y="2"/>
                </a:lnTo>
                <a:lnTo>
                  <a:pt x="2198" y="3"/>
                </a:lnTo>
                <a:lnTo>
                  <a:pt x="2198" y="6"/>
                </a:lnTo>
                <a:lnTo>
                  <a:pt x="2197" y="7"/>
                </a:lnTo>
                <a:lnTo>
                  <a:pt x="2195" y="7"/>
                </a:lnTo>
                <a:lnTo>
                  <a:pt x="2194" y="8"/>
                </a:lnTo>
                <a:lnTo>
                  <a:pt x="2166" y="8"/>
                </a:lnTo>
                <a:lnTo>
                  <a:pt x="2165" y="7"/>
                </a:lnTo>
                <a:lnTo>
                  <a:pt x="2163" y="7"/>
                </a:lnTo>
                <a:lnTo>
                  <a:pt x="2162" y="6"/>
                </a:lnTo>
                <a:lnTo>
                  <a:pt x="2162" y="3"/>
                </a:lnTo>
                <a:lnTo>
                  <a:pt x="2162" y="2"/>
                </a:lnTo>
                <a:lnTo>
                  <a:pt x="2163" y="1"/>
                </a:lnTo>
                <a:lnTo>
                  <a:pt x="2165" y="1"/>
                </a:lnTo>
                <a:lnTo>
                  <a:pt x="2166" y="0"/>
                </a:lnTo>
                <a:lnTo>
                  <a:pt x="2166" y="0"/>
                </a:lnTo>
                <a:close/>
                <a:moveTo>
                  <a:pt x="2230" y="0"/>
                </a:moveTo>
                <a:lnTo>
                  <a:pt x="2258" y="0"/>
                </a:lnTo>
                <a:lnTo>
                  <a:pt x="2259" y="1"/>
                </a:lnTo>
                <a:lnTo>
                  <a:pt x="2261" y="1"/>
                </a:lnTo>
                <a:lnTo>
                  <a:pt x="2261" y="2"/>
                </a:lnTo>
                <a:lnTo>
                  <a:pt x="2262" y="3"/>
                </a:lnTo>
                <a:lnTo>
                  <a:pt x="2261" y="6"/>
                </a:lnTo>
                <a:lnTo>
                  <a:pt x="2261" y="7"/>
                </a:lnTo>
                <a:lnTo>
                  <a:pt x="2259" y="7"/>
                </a:lnTo>
                <a:lnTo>
                  <a:pt x="2258" y="8"/>
                </a:lnTo>
                <a:lnTo>
                  <a:pt x="2230" y="8"/>
                </a:lnTo>
                <a:lnTo>
                  <a:pt x="2229" y="7"/>
                </a:lnTo>
                <a:lnTo>
                  <a:pt x="2227" y="7"/>
                </a:lnTo>
                <a:lnTo>
                  <a:pt x="2226" y="6"/>
                </a:lnTo>
                <a:lnTo>
                  <a:pt x="2226" y="3"/>
                </a:lnTo>
                <a:lnTo>
                  <a:pt x="2226" y="2"/>
                </a:lnTo>
                <a:lnTo>
                  <a:pt x="2227" y="1"/>
                </a:lnTo>
                <a:lnTo>
                  <a:pt x="2229" y="1"/>
                </a:lnTo>
                <a:lnTo>
                  <a:pt x="2230" y="0"/>
                </a:lnTo>
                <a:lnTo>
                  <a:pt x="2230" y="0"/>
                </a:lnTo>
                <a:close/>
                <a:moveTo>
                  <a:pt x="2294" y="0"/>
                </a:moveTo>
                <a:lnTo>
                  <a:pt x="2320" y="0"/>
                </a:lnTo>
                <a:lnTo>
                  <a:pt x="2322" y="1"/>
                </a:lnTo>
                <a:lnTo>
                  <a:pt x="2323" y="1"/>
                </a:lnTo>
                <a:lnTo>
                  <a:pt x="2325" y="2"/>
                </a:lnTo>
                <a:lnTo>
                  <a:pt x="2325" y="3"/>
                </a:lnTo>
                <a:lnTo>
                  <a:pt x="2325" y="6"/>
                </a:lnTo>
                <a:lnTo>
                  <a:pt x="2323" y="7"/>
                </a:lnTo>
                <a:lnTo>
                  <a:pt x="2322" y="7"/>
                </a:lnTo>
                <a:lnTo>
                  <a:pt x="2320" y="8"/>
                </a:lnTo>
                <a:lnTo>
                  <a:pt x="2294" y="8"/>
                </a:lnTo>
                <a:lnTo>
                  <a:pt x="2291" y="7"/>
                </a:lnTo>
                <a:lnTo>
                  <a:pt x="2290" y="7"/>
                </a:lnTo>
                <a:lnTo>
                  <a:pt x="2290" y="6"/>
                </a:lnTo>
                <a:lnTo>
                  <a:pt x="2288" y="3"/>
                </a:lnTo>
                <a:lnTo>
                  <a:pt x="2290" y="2"/>
                </a:lnTo>
                <a:lnTo>
                  <a:pt x="2290" y="1"/>
                </a:lnTo>
                <a:lnTo>
                  <a:pt x="2291" y="1"/>
                </a:lnTo>
                <a:lnTo>
                  <a:pt x="2294" y="0"/>
                </a:lnTo>
                <a:lnTo>
                  <a:pt x="2294" y="0"/>
                </a:lnTo>
                <a:close/>
                <a:moveTo>
                  <a:pt x="2357" y="0"/>
                </a:moveTo>
                <a:lnTo>
                  <a:pt x="2384" y="0"/>
                </a:lnTo>
                <a:lnTo>
                  <a:pt x="2386" y="1"/>
                </a:lnTo>
                <a:lnTo>
                  <a:pt x="2387" y="1"/>
                </a:lnTo>
                <a:lnTo>
                  <a:pt x="2389" y="2"/>
                </a:lnTo>
                <a:lnTo>
                  <a:pt x="2389" y="3"/>
                </a:lnTo>
                <a:lnTo>
                  <a:pt x="2389" y="6"/>
                </a:lnTo>
                <a:lnTo>
                  <a:pt x="2387" y="7"/>
                </a:lnTo>
                <a:lnTo>
                  <a:pt x="2386" y="7"/>
                </a:lnTo>
                <a:lnTo>
                  <a:pt x="2384" y="8"/>
                </a:lnTo>
                <a:lnTo>
                  <a:pt x="2357" y="8"/>
                </a:lnTo>
                <a:lnTo>
                  <a:pt x="2355" y="7"/>
                </a:lnTo>
                <a:lnTo>
                  <a:pt x="2354" y="7"/>
                </a:lnTo>
                <a:lnTo>
                  <a:pt x="2352" y="6"/>
                </a:lnTo>
                <a:lnTo>
                  <a:pt x="2352" y="3"/>
                </a:lnTo>
                <a:lnTo>
                  <a:pt x="2352" y="2"/>
                </a:lnTo>
                <a:lnTo>
                  <a:pt x="2354" y="1"/>
                </a:lnTo>
                <a:lnTo>
                  <a:pt x="2355" y="1"/>
                </a:lnTo>
                <a:lnTo>
                  <a:pt x="2357" y="0"/>
                </a:lnTo>
                <a:lnTo>
                  <a:pt x="2357" y="0"/>
                </a:lnTo>
                <a:close/>
                <a:moveTo>
                  <a:pt x="2421" y="0"/>
                </a:moveTo>
                <a:lnTo>
                  <a:pt x="2448" y="0"/>
                </a:lnTo>
                <a:lnTo>
                  <a:pt x="2450" y="1"/>
                </a:lnTo>
                <a:lnTo>
                  <a:pt x="2451" y="1"/>
                </a:lnTo>
                <a:lnTo>
                  <a:pt x="2452" y="2"/>
                </a:lnTo>
                <a:lnTo>
                  <a:pt x="2452" y="3"/>
                </a:lnTo>
                <a:lnTo>
                  <a:pt x="2452" y="6"/>
                </a:lnTo>
                <a:lnTo>
                  <a:pt x="2451" y="7"/>
                </a:lnTo>
                <a:lnTo>
                  <a:pt x="2450" y="7"/>
                </a:lnTo>
                <a:lnTo>
                  <a:pt x="2448" y="8"/>
                </a:lnTo>
                <a:lnTo>
                  <a:pt x="2421" y="8"/>
                </a:lnTo>
                <a:lnTo>
                  <a:pt x="2419" y="7"/>
                </a:lnTo>
                <a:lnTo>
                  <a:pt x="2418" y="7"/>
                </a:lnTo>
                <a:lnTo>
                  <a:pt x="2416" y="6"/>
                </a:lnTo>
                <a:lnTo>
                  <a:pt x="2416" y="3"/>
                </a:lnTo>
                <a:lnTo>
                  <a:pt x="2416" y="2"/>
                </a:lnTo>
                <a:lnTo>
                  <a:pt x="2418" y="1"/>
                </a:lnTo>
                <a:lnTo>
                  <a:pt x="2419" y="1"/>
                </a:lnTo>
                <a:lnTo>
                  <a:pt x="2421" y="0"/>
                </a:lnTo>
                <a:lnTo>
                  <a:pt x="2421" y="0"/>
                </a:lnTo>
                <a:close/>
                <a:moveTo>
                  <a:pt x="2484" y="0"/>
                </a:moveTo>
                <a:lnTo>
                  <a:pt x="2512" y="0"/>
                </a:lnTo>
                <a:lnTo>
                  <a:pt x="2514" y="1"/>
                </a:lnTo>
                <a:lnTo>
                  <a:pt x="2515" y="1"/>
                </a:lnTo>
                <a:lnTo>
                  <a:pt x="2515" y="2"/>
                </a:lnTo>
                <a:lnTo>
                  <a:pt x="2516" y="3"/>
                </a:lnTo>
                <a:lnTo>
                  <a:pt x="2515" y="6"/>
                </a:lnTo>
                <a:lnTo>
                  <a:pt x="2515" y="7"/>
                </a:lnTo>
                <a:lnTo>
                  <a:pt x="2514" y="7"/>
                </a:lnTo>
                <a:lnTo>
                  <a:pt x="2512" y="8"/>
                </a:lnTo>
                <a:lnTo>
                  <a:pt x="2484" y="8"/>
                </a:lnTo>
                <a:lnTo>
                  <a:pt x="2483" y="7"/>
                </a:lnTo>
                <a:lnTo>
                  <a:pt x="2482" y="7"/>
                </a:lnTo>
                <a:lnTo>
                  <a:pt x="2480" y="6"/>
                </a:lnTo>
                <a:lnTo>
                  <a:pt x="2480" y="3"/>
                </a:lnTo>
                <a:lnTo>
                  <a:pt x="2480" y="2"/>
                </a:lnTo>
                <a:lnTo>
                  <a:pt x="2482" y="1"/>
                </a:lnTo>
                <a:lnTo>
                  <a:pt x="2483" y="1"/>
                </a:lnTo>
                <a:lnTo>
                  <a:pt x="2484" y="0"/>
                </a:lnTo>
                <a:lnTo>
                  <a:pt x="2484" y="0"/>
                </a:lnTo>
                <a:close/>
                <a:moveTo>
                  <a:pt x="2548" y="0"/>
                </a:moveTo>
                <a:lnTo>
                  <a:pt x="2575" y="0"/>
                </a:lnTo>
                <a:lnTo>
                  <a:pt x="2576" y="1"/>
                </a:lnTo>
                <a:lnTo>
                  <a:pt x="2577" y="1"/>
                </a:lnTo>
                <a:lnTo>
                  <a:pt x="2579" y="2"/>
                </a:lnTo>
                <a:lnTo>
                  <a:pt x="2579" y="3"/>
                </a:lnTo>
                <a:lnTo>
                  <a:pt x="2579" y="6"/>
                </a:lnTo>
                <a:lnTo>
                  <a:pt x="2577" y="7"/>
                </a:lnTo>
                <a:lnTo>
                  <a:pt x="2576" y="7"/>
                </a:lnTo>
                <a:lnTo>
                  <a:pt x="2575" y="8"/>
                </a:lnTo>
                <a:lnTo>
                  <a:pt x="2548" y="8"/>
                </a:lnTo>
                <a:lnTo>
                  <a:pt x="2545" y="7"/>
                </a:lnTo>
                <a:lnTo>
                  <a:pt x="2544" y="7"/>
                </a:lnTo>
                <a:lnTo>
                  <a:pt x="2544" y="6"/>
                </a:lnTo>
                <a:lnTo>
                  <a:pt x="2543" y="3"/>
                </a:lnTo>
                <a:lnTo>
                  <a:pt x="2544" y="2"/>
                </a:lnTo>
                <a:lnTo>
                  <a:pt x="2544" y="1"/>
                </a:lnTo>
                <a:lnTo>
                  <a:pt x="2545" y="1"/>
                </a:lnTo>
                <a:lnTo>
                  <a:pt x="2548" y="0"/>
                </a:lnTo>
                <a:lnTo>
                  <a:pt x="2548" y="0"/>
                </a:lnTo>
                <a:close/>
                <a:moveTo>
                  <a:pt x="2611" y="0"/>
                </a:moveTo>
                <a:lnTo>
                  <a:pt x="2638" y="0"/>
                </a:lnTo>
                <a:lnTo>
                  <a:pt x="2640" y="1"/>
                </a:lnTo>
                <a:lnTo>
                  <a:pt x="2641" y="1"/>
                </a:lnTo>
                <a:lnTo>
                  <a:pt x="2643" y="2"/>
                </a:lnTo>
                <a:lnTo>
                  <a:pt x="2643" y="3"/>
                </a:lnTo>
                <a:lnTo>
                  <a:pt x="2643" y="6"/>
                </a:lnTo>
                <a:lnTo>
                  <a:pt x="2641" y="7"/>
                </a:lnTo>
                <a:lnTo>
                  <a:pt x="2640" y="7"/>
                </a:lnTo>
                <a:lnTo>
                  <a:pt x="2638" y="8"/>
                </a:lnTo>
                <a:lnTo>
                  <a:pt x="2611" y="8"/>
                </a:lnTo>
                <a:lnTo>
                  <a:pt x="2609" y="7"/>
                </a:lnTo>
                <a:lnTo>
                  <a:pt x="2608" y="7"/>
                </a:lnTo>
                <a:lnTo>
                  <a:pt x="2606" y="6"/>
                </a:lnTo>
                <a:lnTo>
                  <a:pt x="2606" y="3"/>
                </a:lnTo>
                <a:lnTo>
                  <a:pt x="2606" y="2"/>
                </a:lnTo>
                <a:lnTo>
                  <a:pt x="2608" y="1"/>
                </a:lnTo>
                <a:lnTo>
                  <a:pt x="2609" y="1"/>
                </a:lnTo>
                <a:lnTo>
                  <a:pt x="2611" y="0"/>
                </a:lnTo>
                <a:lnTo>
                  <a:pt x="2611" y="0"/>
                </a:lnTo>
                <a:close/>
                <a:moveTo>
                  <a:pt x="2675" y="0"/>
                </a:moveTo>
                <a:lnTo>
                  <a:pt x="2702" y="0"/>
                </a:lnTo>
                <a:lnTo>
                  <a:pt x="2704" y="1"/>
                </a:lnTo>
                <a:lnTo>
                  <a:pt x="2705" y="1"/>
                </a:lnTo>
                <a:lnTo>
                  <a:pt x="2707" y="2"/>
                </a:lnTo>
                <a:lnTo>
                  <a:pt x="2707" y="3"/>
                </a:lnTo>
                <a:lnTo>
                  <a:pt x="2707" y="6"/>
                </a:lnTo>
                <a:lnTo>
                  <a:pt x="2705" y="7"/>
                </a:lnTo>
                <a:lnTo>
                  <a:pt x="2704" y="7"/>
                </a:lnTo>
                <a:lnTo>
                  <a:pt x="2702" y="8"/>
                </a:lnTo>
                <a:lnTo>
                  <a:pt x="2675" y="8"/>
                </a:lnTo>
                <a:lnTo>
                  <a:pt x="2673" y="7"/>
                </a:lnTo>
                <a:lnTo>
                  <a:pt x="2672" y="7"/>
                </a:lnTo>
                <a:lnTo>
                  <a:pt x="2670" y="6"/>
                </a:lnTo>
                <a:lnTo>
                  <a:pt x="2670" y="3"/>
                </a:lnTo>
                <a:lnTo>
                  <a:pt x="2670" y="2"/>
                </a:lnTo>
                <a:lnTo>
                  <a:pt x="2672" y="1"/>
                </a:lnTo>
                <a:lnTo>
                  <a:pt x="2673" y="1"/>
                </a:lnTo>
                <a:lnTo>
                  <a:pt x="2675" y="0"/>
                </a:lnTo>
                <a:lnTo>
                  <a:pt x="2675" y="0"/>
                </a:lnTo>
                <a:close/>
                <a:moveTo>
                  <a:pt x="2739" y="0"/>
                </a:moveTo>
                <a:lnTo>
                  <a:pt x="2766" y="0"/>
                </a:lnTo>
                <a:lnTo>
                  <a:pt x="2768" y="1"/>
                </a:lnTo>
                <a:lnTo>
                  <a:pt x="2769" y="1"/>
                </a:lnTo>
                <a:lnTo>
                  <a:pt x="2769" y="2"/>
                </a:lnTo>
                <a:lnTo>
                  <a:pt x="2771" y="3"/>
                </a:lnTo>
                <a:lnTo>
                  <a:pt x="2769" y="6"/>
                </a:lnTo>
                <a:lnTo>
                  <a:pt x="2769" y="7"/>
                </a:lnTo>
                <a:lnTo>
                  <a:pt x="2768" y="7"/>
                </a:lnTo>
                <a:lnTo>
                  <a:pt x="2766" y="8"/>
                </a:lnTo>
                <a:lnTo>
                  <a:pt x="2739" y="8"/>
                </a:lnTo>
                <a:lnTo>
                  <a:pt x="2737" y="7"/>
                </a:lnTo>
                <a:lnTo>
                  <a:pt x="2736" y="7"/>
                </a:lnTo>
                <a:lnTo>
                  <a:pt x="2734" y="6"/>
                </a:lnTo>
                <a:lnTo>
                  <a:pt x="2734" y="3"/>
                </a:lnTo>
                <a:lnTo>
                  <a:pt x="2734" y="2"/>
                </a:lnTo>
                <a:lnTo>
                  <a:pt x="2736" y="1"/>
                </a:lnTo>
                <a:lnTo>
                  <a:pt x="2737" y="1"/>
                </a:lnTo>
                <a:lnTo>
                  <a:pt x="2739" y="0"/>
                </a:lnTo>
                <a:lnTo>
                  <a:pt x="2739" y="0"/>
                </a:lnTo>
                <a:close/>
                <a:moveTo>
                  <a:pt x="2803" y="0"/>
                </a:moveTo>
                <a:lnTo>
                  <a:pt x="2829" y="0"/>
                </a:lnTo>
                <a:lnTo>
                  <a:pt x="2830" y="1"/>
                </a:lnTo>
                <a:lnTo>
                  <a:pt x="2832" y="1"/>
                </a:lnTo>
                <a:lnTo>
                  <a:pt x="2833" y="2"/>
                </a:lnTo>
                <a:lnTo>
                  <a:pt x="2833" y="3"/>
                </a:lnTo>
                <a:lnTo>
                  <a:pt x="2833" y="6"/>
                </a:lnTo>
                <a:lnTo>
                  <a:pt x="2832" y="7"/>
                </a:lnTo>
                <a:lnTo>
                  <a:pt x="2830" y="7"/>
                </a:lnTo>
                <a:lnTo>
                  <a:pt x="2829" y="8"/>
                </a:lnTo>
                <a:lnTo>
                  <a:pt x="2803" y="8"/>
                </a:lnTo>
                <a:lnTo>
                  <a:pt x="2800" y="7"/>
                </a:lnTo>
                <a:lnTo>
                  <a:pt x="2798" y="7"/>
                </a:lnTo>
                <a:lnTo>
                  <a:pt x="2798" y="6"/>
                </a:lnTo>
                <a:lnTo>
                  <a:pt x="2797" y="3"/>
                </a:lnTo>
                <a:lnTo>
                  <a:pt x="2798" y="2"/>
                </a:lnTo>
                <a:lnTo>
                  <a:pt x="2798" y="1"/>
                </a:lnTo>
                <a:lnTo>
                  <a:pt x="2800" y="1"/>
                </a:lnTo>
                <a:lnTo>
                  <a:pt x="2803" y="0"/>
                </a:lnTo>
                <a:lnTo>
                  <a:pt x="2803" y="0"/>
                </a:lnTo>
                <a:close/>
                <a:moveTo>
                  <a:pt x="2865" y="0"/>
                </a:moveTo>
                <a:lnTo>
                  <a:pt x="2893" y="0"/>
                </a:lnTo>
                <a:lnTo>
                  <a:pt x="2894" y="1"/>
                </a:lnTo>
                <a:lnTo>
                  <a:pt x="2896" y="1"/>
                </a:lnTo>
                <a:lnTo>
                  <a:pt x="2897" y="2"/>
                </a:lnTo>
                <a:lnTo>
                  <a:pt x="2897" y="3"/>
                </a:lnTo>
                <a:lnTo>
                  <a:pt x="2897" y="6"/>
                </a:lnTo>
                <a:lnTo>
                  <a:pt x="2896" y="7"/>
                </a:lnTo>
                <a:lnTo>
                  <a:pt x="2894" y="7"/>
                </a:lnTo>
                <a:lnTo>
                  <a:pt x="2893" y="8"/>
                </a:lnTo>
                <a:lnTo>
                  <a:pt x="2865" y="8"/>
                </a:lnTo>
                <a:lnTo>
                  <a:pt x="2864" y="7"/>
                </a:lnTo>
                <a:lnTo>
                  <a:pt x="2862" y="7"/>
                </a:lnTo>
                <a:lnTo>
                  <a:pt x="2861" y="6"/>
                </a:lnTo>
                <a:lnTo>
                  <a:pt x="2861" y="3"/>
                </a:lnTo>
                <a:lnTo>
                  <a:pt x="2861" y="2"/>
                </a:lnTo>
                <a:lnTo>
                  <a:pt x="2862" y="1"/>
                </a:lnTo>
                <a:lnTo>
                  <a:pt x="2864" y="1"/>
                </a:lnTo>
                <a:lnTo>
                  <a:pt x="2865" y="0"/>
                </a:lnTo>
                <a:lnTo>
                  <a:pt x="2865" y="0"/>
                </a:lnTo>
                <a:close/>
                <a:moveTo>
                  <a:pt x="2929" y="0"/>
                </a:moveTo>
                <a:lnTo>
                  <a:pt x="2957" y="0"/>
                </a:lnTo>
                <a:lnTo>
                  <a:pt x="2958" y="1"/>
                </a:lnTo>
                <a:lnTo>
                  <a:pt x="2960" y="1"/>
                </a:lnTo>
                <a:lnTo>
                  <a:pt x="2961" y="2"/>
                </a:lnTo>
                <a:lnTo>
                  <a:pt x="2961" y="3"/>
                </a:lnTo>
                <a:lnTo>
                  <a:pt x="2961" y="6"/>
                </a:lnTo>
                <a:lnTo>
                  <a:pt x="2960" y="7"/>
                </a:lnTo>
                <a:lnTo>
                  <a:pt x="2958" y="7"/>
                </a:lnTo>
                <a:lnTo>
                  <a:pt x="2957" y="8"/>
                </a:lnTo>
                <a:lnTo>
                  <a:pt x="2929" y="8"/>
                </a:lnTo>
                <a:lnTo>
                  <a:pt x="2928" y="7"/>
                </a:lnTo>
                <a:lnTo>
                  <a:pt x="2926" y="7"/>
                </a:lnTo>
                <a:lnTo>
                  <a:pt x="2925" y="6"/>
                </a:lnTo>
                <a:lnTo>
                  <a:pt x="2925" y="3"/>
                </a:lnTo>
                <a:lnTo>
                  <a:pt x="2925" y="2"/>
                </a:lnTo>
                <a:lnTo>
                  <a:pt x="2926" y="1"/>
                </a:lnTo>
                <a:lnTo>
                  <a:pt x="2928" y="1"/>
                </a:lnTo>
                <a:lnTo>
                  <a:pt x="2929" y="0"/>
                </a:lnTo>
                <a:lnTo>
                  <a:pt x="2929" y="0"/>
                </a:lnTo>
                <a:close/>
                <a:moveTo>
                  <a:pt x="2993" y="0"/>
                </a:moveTo>
                <a:lnTo>
                  <a:pt x="3021" y="0"/>
                </a:lnTo>
                <a:lnTo>
                  <a:pt x="3022" y="1"/>
                </a:lnTo>
                <a:lnTo>
                  <a:pt x="3023" y="1"/>
                </a:lnTo>
                <a:lnTo>
                  <a:pt x="3023" y="2"/>
                </a:lnTo>
                <a:lnTo>
                  <a:pt x="3025" y="3"/>
                </a:lnTo>
                <a:lnTo>
                  <a:pt x="3023" y="6"/>
                </a:lnTo>
                <a:lnTo>
                  <a:pt x="3023" y="7"/>
                </a:lnTo>
                <a:lnTo>
                  <a:pt x="3022" y="7"/>
                </a:lnTo>
                <a:lnTo>
                  <a:pt x="3021" y="8"/>
                </a:lnTo>
                <a:lnTo>
                  <a:pt x="2993" y="8"/>
                </a:lnTo>
                <a:lnTo>
                  <a:pt x="2991" y="7"/>
                </a:lnTo>
                <a:lnTo>
                  <a:pt x="2990" y="7"/>
                </a:lnTo>
                <a:lnTo>
                  <a:pt x="2989" y="6"/>
                </a:lnTo>
                <a:lnTo>
                  <a:pt x="2989" y="3"/>
                </a:lnTo>
                <a:lnTo>
                  <a:pt x="2989" y="2"/>
                </a:lnTo>
                <a:lnTo>
                  <a:pt x="2990" y="1"/>
                </a:lnTo>
                <a:lnTo>
                  <a:pt x="2991" y="1"/>
                </a:lnTo>
                <a:lnTo>
                  <a:pt x="2993" y="0"/>
                </a:lnTo>
                <a:lnTo>
                  <a:pt x="2993" y="0"/>
                </a:lnTo>
                <a:close/>
                <a:moveTo>
                  <a:pt x="3057" y="0"/>
                </a:moveTo>
                <a:lnTo>
                  <a:pt x="3083" y="0"/>
                </a:lnTo>
                <a:lnTo>
                  <a:pt x="3084" y="1"/>
                </a:lnTo>
                <a:lnTo>
                  <a:pt x="3086" y="1"/>
                </a:lnTo>
                <a:lnTo>
                  <a:pt x="3087" y="2"/>
                </a:lnTo>
                <a:lnTo>
                  <a:pt x="3087" y="3"/>
                </a:lnTo>
                <a:lnTo>
                  <a:pt x="3087" y="6"/>
                </a:lnTo>
                <a:lnTo>
                  <a:pt x="3086" y="7"/>
                </a:lnTo>
                <a:lnTo>
                  <a:pt x="3084" y="7"/>
                </a:lnTo>
                <a:lnTo>
                  <a:pt x="3083" y="8"/>
                </a:lnTo>
                <a:lnTo>
                  <a:pt x="3057" y="8"/>
                </a:lnTo>
                <a:lnTo>
                  <a:pt x="3054" y="7"/>
                </a:lnTo>
                <a:lnTo>
                  <a:pt x="3052" y="7"/>
                </a:lnTo>
                <a:lnTo>
                  <a:pt x="3052" y="6"/>
                </a:lnTo>
                <a:lnTo>
                  <a:pt x="3051" y="3"/>
                </a:lnTo>
                <a:lnTo>
                  <a:pt x="3052" y="2"/>
                </a:lnTo>
                <a:lnTo>
                  <a:pt x="3052" y="1"/>
                </a:lnTo>
                <a:lnTo>
                  <a:pt x="3054" y="1"/>
                </a:lnTo>
                <a:lnTo>
                  <a:pt x="3057" y="0"/>
                </a:lnTo>
                <a:lnTo>
                  <a:pt x="3057" y="0"/>
                </a:lnTo>
                <a:close/>
                <a:moveTo>
                  <a:pt x="3119" y="0"/>
                </a:moveTo>
                <a:lnTo>
                  <a:pt x="3147" y="0"/>
                </a:lnTo>
                <a:lnTo>
                  <a:pt x="3148" y="1"/>
                </a:lnTo>
                <a:lnTo>
                  <a:pt x="3150" y="1"/>
                </a:lnTo>
                <a:lnTo>
                  <a:pt x="3151" y="2"/>
                </a:lnTo>
                <a:lnTo>
                  <a:pt x="3151" y="3"/>
                </a:lnTo>
                <a:lnTo>
                  <a:pt x="3151" y="6"/>
                </a:lnTo>
                <a:lnTo>
                  <a:pt x="3150" y="7"/>
                </a:lnTo>
                <a:lnTo>
                  <a:pt x="3148" y="7"/>
                </a:lnTo>
                <a:lnTo>
                  <a:pt x="3147" y="8"/>
                </a:lnTo>
                <a:lnTo>
                  <a:pt x="3119" y="8"/>
                </a:lnTo>
                <a:lnTo>
                  <a:pt x="3118" y="7"/>
                </a:lnTo>
                <a:lnTo>
                  <a:pt x="3116" y="7"/>
                </a:lnTo>
                <a:lnTo>
                  <a:pt x="3115" y="6"/>
                </a:lnTo>
                <a:lnTo>
                  <a:pt x="3115" y="3"/>
                </a:lnTo>
                <a:lnTo>
                  <a:pt x="3115" y="2"/>
                </a:lnTo>
                <a:lnTo>
                  <a:pt x="3116" y="1"/>
                </a:lnTo>
                <a:lnTo>
                  <a:pt x="3118" y="1"/>
                </a:lnTo>
                <a:lnTo>
                  <a:pt x="3119" y="0"/>
                </a:lnTo>
                <a:lnTo>
                  <a:pt x="3119" y="0"/>
                </a:lnTo>
                <a:close/>
                <a:moveTo>
                  <a:pt x="3183" y="0"/>
                </a:moveTo>
                <a:lnTo>
                  <a:pt x="3211" y="0"/>
                </a:lnTo>
                <a:lnTo>
                  <a:pt x="3212" y="1"/>
                </a:lnTo>
                <a:lnTo>
                  <a:pt x="3214" y="1"/>
                </a:lnTo>
                <a:lnTo>
                  <a:pt x="3215" y="2"/>
                </a:lnTo>
                <a:lnTo>
                  <a:pt x="3215" y="3"/>
                </a:lnTo>
                <a:lnTo>
                  <a:pt x="3215" y="6"/>
                </a:lnTo>
                <a:lnTo>
                  <a:pt x="3214" y="7"/>
                </a:lnTo>
                <a:lnTo>
                  <a:pt x="3212" y="7"/>
                </a:lnTo>
                <a:lnTo>
                  <a:pt x="3211" y="8"/>
                </a:lnTo>
                <a:lnTo>
                  <a:pt x="3183" y="8"/>
                </a:lnTo>
                <a:lnTo>
                  <a:pt x="3182" y="7"/>
                </a:lnTo>
                <a:lnTo>
                  <a:pt x="3180" y="7"/>
                </a:lnTo>
                <a:lnTo>
                  <a:pt x="3179" y="6"/>
                </a:lnTo>
                <a:lnTo>
                  <a:pt x="3179" y="3"/>
                </a:lnTo>
                <a:lnTo>
                  <a:pt x="3179" y="2"/>
                </a:lnTo>
                <a:lnTo>
                  <a:pt x="3180" y="1"/>
                </a:lnTo>
                <a:lnTo>
                  <a:pt x="3182" y="1"/>
                </a:lnTo>
                <a:lnTo>
                  <a:pt x="3183" y="0"/>
                </a:lnTo>
                <a:lnTo>
                  <a:pt x="3183" y="0"/>
                </a:lnTo>
                <a:close/>
                <a:moveTo>
                  <a:pt x="3247" y="0"/>
                </a:moveTo>
                <a:lnTo>
                  <a:pt x="3275" y="0"/>
                </a:lnTo>
                <a:lnTo>
                  <a:pt x="3276" y="1"/>
                </a:lnTo>
                <a:lnTo>
                  <a:pt x="3278" y="1"/>
                </a:lnTo>
                <a:lnTo>
                  <a:pt x="3278" y="2"/>
                </a:lnTo>
                <a:lnTo>
                  <a:pt x="3279" y="3"/>
                </a:lnTo>
                <a:lnTo>
                  <a:pt x="3278" y="6"/>
                </a:lnTo>
                <a:lnTo>
                  <a:pt x="3278" y="7"/>
                </a:lnTo>
                <a:lnTo>
                  <a:pt x="3276" y="7"/>
                </a:lnTo>
                <a:lnTo>
                  <a:pt x="3275" y="8"/>
                </a:lnTo>
                <a:lnTo>
                  <a:pt x="3247" y="8"/>
                </a:lnTo>
                <a:lnTo>
                  <a:pt x="3246" y="7"/>
                </a:lnTo>
                <a:lnTo>
                  <a:pt x="3244" y="7"/>
                </a:lnTo>
                <a:lnTo>
                  <a:pt x="3243" y="6"/>
                </a:lnTo>
                <a:lnTo>
                  <a:pt x="3243" y="3"/>
                </a:lnTo>
                <a:lnTo>
                  <a:pt x="3243" y="2"/>
                </a:lnTo>
                <a:lnTo>
                  <a:pt x="3244" y="1"/>
                </a:lnTo>
                <a:lnTo>
                  <a:pt x="3246" y="1"/>
                </a:lnTo>
                <a:lnTo>
                  <a:pt x="3247" y="0"/>
                </a:lnTo>
                <a:lnTo>
                  <a:pt x="3247" y="0"/>
                </a:lnTo>
                <a:close/>
                <a:moveTo>
                  <a:pt x="3311" y="0"/>
                </a:moveTo>
                <a:lnTo>
                  <a:pt x="3320" y="0"/>
                </a:lnTo>
                <a:lnTo>
                  <a:pt x="3321" y="1"/>
                </a:lnTo>
                <a:lnTo>
                  <a:pt x="3323" y="1"/>
                </a:lnTo>
                <a:lnTo>
                  <a:pt x="3324" y="2"/>
                </a:lnTo>
                <a:lnTo>
                  <a:pt x="3324" y="3"/>
                </a:lnTo>
                <a:lnTo>
                  <a:pt x="3324" y="6"/>
                </a:lnTo>
                <a:lnTo>
                  <a:pt x="3323" y="7"/>
                </a:lnTo>
                <a:lnTo>
                  <a:pt x="3321" y="7"/>
                </a:lnTo>
                <a:lnTo>
                  <a:pt x="3320" y="8"/>
                </a:lnTo>
                <a:lnTo>
                  <a:pt x="3311" y="8"/>
                </a:lnTo>
                <a:lnTo>
                  <a:pt x="3308" y="7"/>
                </a:lnTo>
                <a:lnTo>
                  <a:pt x="3307" y="7"/>
                </a:lnTo>
                <a:lnTo>
                  <a:pt x="3307" y="6"/>
                </a:lnTo>
                <a:lnTo>
                  <a:pt x="3305" y="3"/>
                </a:lnTo>
                <a:lnTo>
                  <a:pt x="3307" y="2"/>
                </a:lnTo>
                <a:lnTo>
                  <a:pt x="3307" y="1"/>
                </a:lnTo>
                <a:lnTo>
                  <a:pt x="3308" y="1"/>
                </a:lnTo>
                <a:lnTo>
                  <a:pt x="3311" y="0"/>
                </a:lnTo>
                <a:lnTo>
                  <a:pt x="3311" y="0"/>
                </a:lnTo>
                <a:close/>
              </a:path>
            </a:pathLst>
          </a:custGeom>
          <a:noFill/>
          <a:ln w="1651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266256" name="Freeform 16">
            <a:extLst>
              <a:ext uri="{FF2B5EF4-FFF2-40B4-BE49-F238E27FC236}">
                <a16:creationId xmlns:a16="http://schemas.microsoft.com/office/drawing/2014/main" id="{465C7705-2861-9DCB-E7A1-E061F717713C}"/>
              </a:ext>
            </a:extLst>
          </p:cNvPr>
          <p:cNvSpPr>
            <a:spLocks noEditPoints="1"/>
          </p:cNvSpPr>
          <p:nvPr/>
        </p:nvSpPr>
        <p:spPr bwMode="auto">
          <a:xfrm>
            <a:off x="8434389" y="3249613"/>
            <a:ext cx="15875" cy="2532062"/>
          </a:xfrm>
          <a:custGeom>
            <a:avLst/>
            <a:gdLst>
              <a:gd name="T0" fmla="*/ 0 w 10"/>
              <a:gd name="T1" fmla="*/ 3 h 1595"/>
              <a:gd name="T2" fmla="*/ 10 w 10"/>
              <a:gd name="T3" fmla="*/ 74 h 1595"/>
              <a:gd name="T4" fmla="*/ 1 w 10"/>
              <a:gd name="T5" fmla="*/ 50 h 1595"/>
              <a:gd name="T6" fmla="*/ 9 w 10"/>
              <a:gd name="T7" fmla="*/ 125 h 1595"/>
              <a:gd name="T8" fmla="*/ 6 w 10"/>
              <a:gd name="T9" fmla="*/ 98 h 1595"/>
              <a:gd name="T10" fmla="*/ 6 w 10"/>
              <a:gd name="T11" fmla="*/ 175 h 1595"/>
              <a:gd name="T12" fmla="*/ 9 w 10"/>
              <a:gd name="T13" fmla="*/ 148 h 1595"/>
              <a:gd name="T14" fmla="*/ 1 w 10"/>
              <a:gd name="T15" fmla="*/ 223 h 1595"/>
              <a:gd name="T16" fmla="*/ 10 w 10"/>
              <a:gd name="T17" fmla="*/ 199 h 1595"/>
              <a:gd name="T18" fmla="*/ 0 w 10"/>
              <a:gd name="T19" fmla="*/ 270 h 1595"/>
              <a:gd name="T20" fmla="*/ 10 w 10"/>
              <a:gd name="T21" fmla="*/ 298 h 1595"/>
              <a:gd name="T22" fmla="*/ 1 w 10"/>
              <a:gd name="T23" fmla="*/ 296 h 1595"/>
              <a:gd name="T24" fmla="*/ 9 w 10"/>
              <a:gd name="T25" fmla="*/ 369 h 1595"/>
              <a:gd name="T26" fmla="*/ 3 w 10"/>
              <a:gd name="T27" fmla="*/ 343 h 1595"/>
              <a:gd name="T28" fmla="*/ 7 w 10"/>
              <a:gd name="T29" fmla="*/ 420 h 1595"/>
              <a:gd name="T30" fmla="*/ 7 w 10"/>
              <a:gd name="T31" fmla="*/ 393 h 1595"/>
              <a:gd name="T32" fmla="*/ 3 w 10"/>
              <a:gd name="T33" fmla="*/ 469 h 1595"/>
              <a:gd name="T34" fmla="*/ 9 w 10"/>
              <a:gd name="T35" fmla="*/ 443 h 1595"/>
              <a:gd name="T36" fmla="*/ 1 w 10"/>
              <a:gd name="T37" fmla="*/ 516 h 1595"/>
              <a:gd name="T38" fmla="*/ 10 w 10"/>
              <a:gd name="T39" fmla="*/ 493 h 1595"/>
              <a:gd name="T40" fmla="*/ 0 w 10"/>
              <a:gd name="T41" fmla="*/ 543 h 1595"/>
              <a:gd name="T42" fmla="*/ 10 w 10"/>
              <a:gd name="T43" fmla="*/ 612 h 1595"/>
              <a:gd name="T44" fmla="*/ 1 w 10"/>
              <a:gd name="T45" fmla="*/ 589 h 1595"/>
              <a:gd name="T46" fmla="*/ 9 w 10"/>
              <a:gd name="T47" fmla="*/ 664 h 1595"/>
              <a:gd name="T48" fmla="*/ 6 w 10"/>
              <a:gd name="T49" fmla="*/ 637 h 1595"/>
              <a:gd name="T50" fmla="*/ 6 w 10"/>
              <a:gd name="T51" fmla="*/ 714 h 1595"/>
              <a:gd name="T52" fmla="*/ 9 w 10"/>
              <a:gd name="T53" fmla="*/ 687 h 1595"/>
              <a:gd name="T54" fmla="*/ 1 w 10"/>
              <a:gd name="T55" fmla="*/ 762 h 1595"/>
              <a:gd name="T56" fmla="*/ 10 w 10"/>
              <a:gd name="T57" fmla="*/ 739 h 1595"/>
              <a:gd name="T58" fmla="*/ 0 w 10"/>
              <a:gd name="T59" fmla="*/ 808 h 1595"/>
              <a:gd name="T60" fmla="*/ 10 w 10"/>
              <a:gd name="T61" fmla="*/ 836 h 1595"/>
              <a:gd name="T62" fmla="*/ 1 w 10"/>
              <a:gd name="T63" fmla="*/ 835 h 1595"/>
              <a:gd name="T64" fmla="*/ 9 w 10"/>
              <a:gd name="T65" fmla="*/ 908 h 1595"/>
              <a:gd name="T66" fmla="*/ 3 w 10"/>
              <a:gd name="T67" fmla="*/ 882 h 1595"/>
              <a:gd name="T68" fmla="*/ 7 w 10"/>
              <a:gd name="T69" fmla="*/ 958 h 1595"/>
              <a:gd name="T70" fmla="*/ 7 w 10"/>
              <a:gd name="T71" fmla="*/ 931 h 1595"/>
              <a:gd name="T72" fmla="*/ 3 w 10"/>
              <a:gd name="T73" fmla="*/ 1007 h 1595"/>
              <a:gd name="T74" fmla="*/ 9 w 10"/>
              <a:gd name="T75" fmla="*/ 981 h 1595"/>
              <a:gd name="T76" fmla="*/ 1 w 10"/>
              <a:gd name="T77" fmla="*/ 1054 h 1595"/>
              <a:gd name="T78" fmla="*/ 10 w 10"/>
              <a:gd name="T79" fmla="*/ 1032 h 1595"/>
              <a:gd name="T80" fmla="*/ 0 w 10"/>
              <a:gd name="T81" fmla="*/ 1081 h 1595"/>
              <a:gd name="T82" fmla="*/ 10 w 10"/>
              <a:gd name="T83" fmla="*/ 1151 h 1595"/>
              <a:gd name="T84" fmla="*/ 1 w 10"/>
              <a:gd name="T85" fmla="*/ 1127 h 1595"/>
              <a:gd name="T86" fmla="*/ 9 w 10"/>
              <a:gd name="T87" fmla="*/ 1202 h 1595"/>
              <a:gd name="T88" fmla="*/ 6 w 10"/>
              <a:gd name="T89" fmla="*/ 1175 h 1595"/>
              <a:gd name="T90" fmla="*/ 6 w 10"/>
              <a:gd name="T91" fmla="*/ 1252 h 1595"/>
              <a:gd name="T92" fmla="*/ 9 w 10"/>
              <a:gd name="T93" fmla="*/ 1226 h 1595"/>
              <a:gd name="T94" fmla="*/ 1 w 10"/>
              <a:gd name="T95" fmla="*/ 1301 h 1595"/>
              <a:gd name="T96" fmla="*/ 10 w 10"/>
              <a:gd name="T97" fmla="*/ 1277 h 1595"/>
              <a:gd name="T98" fmla="*/ 0 w 10"/>
              <a:gd name="T99" fmla="*/ 1346 h 1595"/>
              <a:gd name="T100" fmla="*/ 10 w 10"/>
              <a:gd name="T101" fmla="*/ 1374 h 1595"/>
              <a:gd name="T102" fmla="*/ 1 w 10"/>
              <a:gd name="T103" fmla="*/ 1373 h 1595"/>
              <a:gd name="T104" fmla="*/ 9 w 10"/>
              <a:gd name="T105" fmla="*/ 1446 h 1595"/>
              <a:gd name="T106" fmla="*/ 3 w 10"/>
              <a:gd name="T107" fmla="*/ 1420 h 1595"/>
              <a:gd name="T108" fmla="*/ 7 w 10"/>
              <a:gd name="T109" fmla="*/ 1498 h 1595"/>
              <a:gd name="T110" fmla="*/ 7 w 10"/>
              <a:gd name="T111" fmla="*/ 1470 h 1595"/>
              <a:gd name="T112" fmla="*/ 3 w 10"/>
              <a:gd name="T113" fmla="*/ 1546 h 1595"/>
              <a:gd name="T114" fmla="*/ 9 w 10"/>
              <a:gd name="T115" fmla="*/ 1520 h 1595"/>
              <a:gd name="T116" fmla="*/ 1 w 10"/>
              <a:gd name="T117" fmla="*/ 1593 h 1595"/>
              <a:gd name="T118" fmla="*/ 10 w 10"/>
              <a:gd name="T119" fmla="*/ 1570 h 1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0" h="1595">
                <a:moveTo>
                  <a:pt x="10" y="3"/>
                </a:moveTo>
                <a:lnTo>
                  <a:pt x="10" y="24"/>
                </a:lnTo>
                <a:lnTo>
                  <a:pt x="9" y="25"/>
                </a:lnTo>
                <a:lnTo>
                  <a:pt x="9" y="27"/>
                </a:lnTo>
                <a:lnTo>
                  <a:pt x="7" y="28"/>
                </a:lnTo>
                <a:lnTo>
                  <a:pt x="6" y="28"/>
                </a:lnTo>
                <a:lnTo>
                  <a:pt x="3" y="28"/>
                </a:lnTo>
                <a:lnTo>
                  <a:pt x="1" y="27"/>
                </a:lnTo>
                <a:lnTo>
                  <a:pt x="1" y="25"/>
                </a:lnTo>
                <a:lnTo>
                  <a:pt x="0" y="24"/>
                </a:lnTo>
                <a:lnTo>
                  <a:pt x="0" y="3"/>
                </a:lnTo>
                <a:lnTo>
                  <a:pt x="1" y="2"/>
                </a:lnTo>
                <a:lnTo>
                  <a:pt x="1" y="1"/>
                </a:lnTo>
                <a:lnTo>
                  <a:pt x="3" y="1"/>
                </a:lnTo>
                <a:lnTo>
                  <a:pt x="6" y="0"/>
                </a:lnTo>
                <a:lnTo>
                  <a:pt x="7" y="1"/>
                </a:lnTo>
                <a:lnTo>
                  <a:pt x="9" y="1"/>
                </a:lnTo>
                <a:lnTo>
                  <a:pt x="9" y="2"/>
                </a:lnTo>
                <a:lnTo>
                  <a:pt x="10" y="3"/>
                </a:lnTo>
                <a:lnTo>
                  <a:pt x="10" y="3"/>
                </a:lnTo>
                <a:close/>
                <a:moveTo>
                  <a:pt x="10" y="52"/>
                </a:moveTo>
                <a:lnTo>
                  <a:pt x="10" y="74"/>
                </a:lnTo>
                <a:lnTo>
                  <a:pt x="9" y="75"/>
                </a:lnTo>
                <a:lnTo>
                  <a:pt x="9" y="76"/>
                </a:lnTo>
                <a:lnTo>
                  <a:pt x="7" y="77"/>
                </a:lnTo>
                <a:lnTo>
                  <a:pt x="6" y="77"/>
                </a:lnTo>
                <a:lnTo>
                  <a:pt x="3" y="77"/>
                </a:lnTo>
                <a:lnTo>
                  <a:pt x="1" y="76"/>
                </a:lnTo>
                <a:lnTo>
                  <a:pt x="1" y="75"/>
                </a:lnTo>
                <a:lnTo>
                  <a:pt x="0" y="74"/>
                </a:lnTo>
                <a:lnTo>
                  <a:pt x="0" y="52"/>
                </a:lnTo>
                <a:lnTo>
                  <a:pt x="1" y="51"/>
                </a:lnTo>
                <a:lnTo>
                  <a:pt x="1" y="50"/>
                </a:lnTo>
                <a:lnTo>
                  <a:pt x="3" y="49"/>
                </a:lnTo>
                <a:lnTo>
                  <a:pt x="6" y="49"/>
                </a:lnTo>
                <a:lnTo>
                  <a:pt x="7" y="49"/>
                </a:lnTo>
                <a:lnTo>
                  <a:pt x="9" y="50"/>
                </a:lnTo>
                <a:lnTo>
                  <a:pt x="9" y="51"/>
                </a:lnTo>
                <a:lnTo>
                  <a:pt x="10" y="52"/>
                </a:lnTo>
                <a:lnTo>
                  <a:pt x="10" y="52"/>
                </a:lnTo>
                <a:close/>
                <a:moveTo>
                  <a:pt x="10" y="102"/>
                </a:moveTo>
                <a:lnTo>
                  <a:pt x="10" y="123"/>
                </a:lnTo>
                <a:lnTo>
                  <a:pt x="9" y="124"/>
                </a:lnTo>
                <a:lnTo>
                  <a:pt x="9" y="125"/>
                </a:lnTo>
                <a:lnTo>
                  <a:pt x="7" y="126"/>
                </a:lnTo>
                <a:lnTo>
                  <a:pt x="6" y="126"/>
                </a:lnTo>
                <a:lnTo>
                  <a:pt x="3" y="126"/>
                </a:lnTo>
                <a:lnTo>
                  <a:pt x="1" y="125"/>
                </a:lnTo>
                <a:lnTo>
                  <a:pt x="1" y="124"/>
                </a:lnTo>
                <a:lnTo>
                  <a:pt x="0" y="123"/>
                </a:lnTo>
                <a:lnTo>
                  <a:pt x="0" y="102"/>
                </a:lnTo>
                <a:lnTo>
                  <a:pt x="1" y="100"/>
                </a:lnTo>
                <a:lnTo>
                  <a:pt x="1" y="99"/>
                </a:lnTo>
                <a:lnTo>
                  <a:pt x="3" y="98"/>
                </a:lnTo>
                <a:lnTo>
                  <a:pt x="6" y="98"/>
                </a:lnTo>
                <a:lnTo>
                  <a:pt x="7" y="98"/>
                </a:lnTo>
                <a:lnTo>
                  <a:pt x="9" y="99"/>
                </a:lnTo>
                <a:lnTo>
                  <a:pt x="9" y="100"/>
                </a:lnTo>
                <a:lnTo>
                  <a:pt x="10" y="102"/>
                </a:lnTo>
                <a:lnTo>
                  <a:pt x="10" y="102"/>
                </a:lnTo>
                <a:close/>
                <a:moveTo>
                  <a:pt x="10" y="151"/>
                </a:moveTo>
                <a:lnTo>
                  <a:pt x="10" y="171"/>
                </a:lnTo>
                <a:lnTo>
                  <a:pt x="9" y="173"/>
                </a:lnTo>
                <a:lnTo>
                  <a:pt x="9" y="174"/>
                </a:lnTo>
                <a:lnTo>
                  <a:pt x="7" y="174"/>
                </a:lnTo>
                <a:lnTo>
                  <a:pt x="6" y="175"/>
                </a:lnTo>
                <a:lnTo>
                  <a:pt x="3" y="174"/>
                </a:lnTo>
                <a:lnTo>
                  <a:pt x="1" y="174"/>
                </a:lnTo>
                <a:lnTo>
                  <a:pt x="1" y="173"/>
                </a:lnTo>
                <a:lnTo>
                  <a:pt x="0" y="171"/>
                </a:lnTo>
                <a:lnTo>
                  <a:pt x="0" y="151"/>
                </a:lnTo>
                <a:lnTo>
                  <a:pt x="1" y="149"/>
                </a:lnTo>
                <a:lnTo>
                  <a:pt x="1" y="148"/>
                </a:lnTo>
                <a:lnTo>
                  <a:pt x="3" y="148"/>
                </a:lnTo>
                <a:lnTo>
                  <a:pt x="6" y="148"/>
                </a:lnTo>
                <a:lnTo>
                  <a:pt x="7" y="148"/>
                </a:lnTo>
                <a:lnTo>
                  <a:pt x="9" y="148"/>
                </a:lnTo>
                <a:lnTo>
                  <a:pt x="9" y="149"/>
                </a:lnTo>
                <a:lnTo>
                  <a:pt x="10" y="151"/>
                </a:lnTo>
                <a:lnTo>
                  <a:pt x="10" y="151"/>
                </a:lnTo>
                <a:close/>
                <a:moveTo>
                  <a:pt x="10" y="199"/>
                </a:moveTo>
                <a:lnTo>
                  <a:pt x="10" y="220"/>
                </a:lnTo>
                <a:lnTo>
                  <a:pt x="9" y="221"/>
                </a:lnTo>
                <a:lnTo>
                  <a:pt x="9" y="223"/>
                </a:lnTo>
                <a:lnTo>
                  <a:pt x="7" y="224"/>
                </a:lnTo>
                <a:lnTo>
                  <a:pt x="6" y="224"/>
                </a:lnTo>
                <a:lnTo>
                  <a:pt x="3" y="224"/>
                </a:lnTo>
                <a:lnTo>
                  <a:pt x="1" y="223"/>
                </a:lnTo>
                <a:lnTo>
                  <a:pt x="1" y="221"/>
                </a:lnTo>
                <a:lnTo>
                  <a:pt x="0" y="220"/>
                </a:lnTo>
                <a:lnTo>
                  <a:pt x="0" y="199"/>
                </a:lnTo>
                <a:lnTo>
                  <a:pt x="1" y="198"/>
                </a:lnTo>
                <a:lnTo>
                  <a:pt x="1" y="197"/>
                </a:lnTo>
                <a:lnTo>
                  <a:pt x="3" y="197"/>
                </a:lnTo>
                <a:lnTo>
                  <a:pt x="6" y="196"/>
                </a:lnTo>
                <a:lnTo>
                  <a:pt x="7" y="197"/>
                </a:lnTo>
                <a:lnTo>
                  <a:pt x="9" y="197"/>
                </a:lnTo>
                <a:lnTo>
                  <a:pt x="9" y="198"/>
                </a:lnTo>
                <a:lnTo>
                  <a:pt x="10" y="199"/>
                </a:lnTo>
                <a:lnTo>
                  <a:pt x="10" y="199"/>
                </a:lnTo>
                <a:close/>
                <a:moveTo>
                  <a:pt x="10" y="248"/>
                </a:moveTo>
                <a:lnTo>
                  <a:pt x="10" y="270"/>
                </a:lnTo>
                <a:lnTo>
                  <a:pt x="9" y="271"/>
                </a:lnTo>
                <a:lnTo>
                  <a:pt x="9" y="272"/>
                </a:lnTo>
                <a:lnTo>
                  <a:pt x="7" y="273"/>
                </a:lnTo>
                <a:lnTo>
                  <a:pt x="6" y="273"/>
                </a:lnTo>
                <a:lnTo>
                  <a:pt x="3" y="273"/>
                </a:lnTo>
                <a:lnTo>
                  <a:pt x="1" y="272"/>
                </a:lnTo>
                <a:lnTo>
                  <a:pt x="1" y="271"/>
                </a:lnTo>
                <a:lnTo>
                  <a:pt x="0" y="270"/>
                </a:lnTo>
                <a:lnTo>
                  <a:pt x="0" y="248"/>
                </a:lnTo>
                <a:lnTo>
                  <a:pt x="1" y="247"/>
                </a:lnTo>
                <a:lnTo>
                  <a:pt x="1" y="246"/>
                </a:lnTo>
                <a:lnTo>
                  <a:pt x="3" y="245"/>
                </a:lnTo>
                <a:lnTo>
                  <a:pt x="6" y="245"/>
                </a:lnTo>
                <a:lnTo>
                  <a:pt x="7" y="245"/>
                </a:lnTo>
                <a:lnTo>
                  <a:pt x="9" y="246"/>
                </a:lnTo>
                <a:lnTo>
                  <a:pt x="9" y="247"/>
                </a:lnTo>
                <a:lnTo>
                  <a:pt x="10" y="248"/>
                </a:lnTo>
                <a:lnTo>
                  <a:pt x="10" y="248"/>
                </a:lnTo>
                <a:close/>
                <a:moveTo>
                  <a:pt x="10" y="298"/>
                </a:moveTo>
                <a:lnTo>
                  <a:pt x="10" y="319"/>
                </a:lnTo>
                <a:lnTo>
                  <a:pt x="9" y="320"/>
                </a:lnTo>
                <a:lnTo>
                  <a:pt x="9" y="321"/>
                </a:lnTo>
                <a:lnTo>
                  <a:pt x="7" y="322"/>
                </a:lnTo>
                <a:lnTo>
                  <a:pt x="6" y="322"/>
                </a:lnTo>
                <a:lnTo>
                  <a:pt x="3" y="322"/>
                </a:lnTo>
                <a:lnTo>
                  <a:pt x="1" y="321"/>
                </a:lnTo>
                <a:lnTo>
                  <a:pt x="1" y="320"/>
                </a:lnTo>
                <a:lnTo>
                  <a:pt x="0" y="319"/>
                </a:lnTo>
                <a:lnTo>
                  <a:pt x="0" y="298"/>
                </a:lnTo>
                <a:lnTo>
                  <a:pt x="1" y="296"/>
                </a:lnTo>
                <a:lnTo>
                  <a:pt x="1" y="295"/>
                </a:lnTo>
                <a:lnTo>
                  <a:pt x="3" y="294"/>
                </a:lnTo>
                <a:lnTo>
                  <a:pt x="6" y="294"/>
                </a:lnTo>
                <a:lnTo>
                  <a:pt x="7" y="294"/>
                </a:lnTo>
                <a:lnTo>
                  <a:pt x="9" y="295"/>
                </a:lnTo>
                <a:lnTo>
                  <a:pt x="9" y="296"/>
                </a:lnTo>
                <a:lnTo>
                  <a:pt x="10" y="298"/>
                </a:lnTo>
                <a:lnTo>
                  <a:pt x="10" y="298"/>
                </a:lnTo>
                <a:close/>
                <a:moveTo>
                  <a:pt x="10" y="347"/>
                </a:moveTo>
                <a:lnTo>
                  <a:pt x="10" y="367"/>
                </a:lnTo>
                <a:lnTo>
                  <a:pt x="9" y="369"/>
                </a:lnTo>
                <a:lnTo>
                  <a:pt x="9" y="370"/>
                </a:lnTo>
                <a:lnTo>
                  <a:pt x="7" y="370"/>
                </a:lnTo>
                <a:lnTo>
                  <a:pt x="6" y="371"/>
                </a:lnTo>
                <a:lnTo>
                  <a:pt x="3" y="370"/>
                </a:lnTo>
                <a:lnTo>
                  <a:pt x="1" y="370"/>
                </a:lnTo>
                <a:lnTo>
                  <a:pt x="1" y="369"/>
                </a:lnTo>
                <a:lnTo>
                  <a:pt x="0" y="367"/>
                </a:lnTo>
                <a:lnTo>
                  <a:pt x="0" y="347"/>
                </a:lnTo>
                <a:lnTo>
                  <a:pt x="1" y="345"/>
                </a:lnTo>
                <a:lnTo>
                  <a:pt x="1" y="343"/>
                </a:lnTo>
                <a:lnTo>
                  <a:pt x="3" y="343"/>
                </a:lnTo>
                <a:lnTo>
                  <a:pt x="6" y="343"/>
                </a:lnTo>
                <a:lnTo>
                  <a:pt x="7" y="343"/>
                </a:lnTo>
                <a:lnTo>
                  <a:pt x="9" y="343"/>
                </a:lnTo>
                <a:lnTo>
                  <a:pt x="9" y="345"/>
                </a:lnTo>
                <a:lnTo>
                  <a:pt x="10" y="347"/>
                </a:lnTo>
                <a:lnTo>
                  <a:pt x="10" y="347"/>
                </a:lnTo>
                <a:close/>
                <a:moveTo>
                  <a:pt x="10" y="395"/>
                </a:moveTo>
                <a:lnTo>
                  <a:pt x="10" y="416"/>
                </a:lnTo>
                <a:lnTo>
                  <a:pt x="9" y="417"/>
                </a:lnTo>
                <a:lnTo>
                  <a:pt x="9" y="418"/>
                </a:lnTo>
                <a:lnTo>
                  <a:pt x="7" y="420"/>
                </a:lnTo>
                <a:lnTo>
                  <a:pt x="6" y="420"/>
                </a:lnTo>
                <a:lnTo>
                  <a:pt x="3" y="420"/>
                </a:lnTo>
                <a:lnTo>
                  <a:pt x="1" y="418"/>
                </a:lnTo>
                <a:lnTo>
                  <a:pt x="1" y="417"/>
                </a:lnTo>
                <a:lnTo>
                  <a:pt x="0" y="416"/>
                </a:lnTo>
                <a:lnTo>
                  <a:pt x="0" y="395"/>
                </a:lnTo>
                <a:lnTo>
                  <a:pt x="1" y="394"/>
                </a:lnTo>
                <a:lnTo>
                  <a:pt x="1" y="393"/>
                </a:lnTo>
                <a:lnTo>
                  <a:pt x="3" y="393"/>
                </a:lnTo>
                <a:lnTo>
                  <a:pt x="6" y="392"/>
                </a:lnTo>
                <a:lnTo>
                  <a:pt x="7" y="393"/>
                </a:lnTo>
                <a:lnTo>
                  <a:pt x="9" y="393"/>
                </a:lnTo>
                <a:lnTo>
                  <a:pt x="9" y="394"/>
                </a:lnTo>
                <a:lnTo>
                  <a:pt x="10" y="395"/>
                </a:lnTo>
                <a:lnTo>
                  <a:pt x="10" y="395"/>
                </a:lnTo>
                <a:close/>
                <a:moveTo>
                  <a:pt x="10" y="444"/>
                </a:moveTo>
                <a:lnTo>
                  <a:pt x="10" y="465"/>
                </a:lnTo>
                <a:lnTo>
                  <a:pt x="9" y="467"/>
                </a:lnTo>
                <a:lnTo>
                  <a:pt x="9" y="468"/>
                </a:lnTo>
                <a:lnTo>
                  <a:pt x="7" y="469"/>
                </a:lnTo>
                <a:lnTo>
                  <a:pt x="6" y="469"/>
                </a:lnTo>
                <a:lnTo>
                  <a:pt x="3" y="469"/>
                </a:lnTo>
                <a:lnTo>
                  <a:pt x="1" y="468"/>
                </a:lnTo>
                <a:lnTo>
                  <a:pt x="1" y="467"/>
                </a:lnTo>
                <a:lnTo>
                  <a:pt x="0" y="465"/>
                </a:lnTo>
                <a:lnTo>
                  <a:pt x="0" y="444"/>
                </a:lnTo>
                <a:lnTo>
                  <a:pt x="1" y="443"/>
                </a:lnTo>
                <a:lnTo>
                  <a:pt x="1" y="442"/>
                </a:lnTo>
                <a:lnTo>
                  <a:pt x="3" y="441"/>
                </a:lnTo>
                <a:lnTo>
                  <a:pt x="6" y="441"/>
                </a:lnTo>
                <a:lnTo>
                  <a:pt x="7" y="441"/>
                </a:lnTo>
                <a:lnTo>
                  <a:pt x="9" y="442"/>
                </a:lnTo>
                <a:lnTo>
                  <a:pt x="9" y="443"/>
                </a:lnTo>
                <a:lnTo>
                  <a:pt x="10" y="444"/>
                </a:lnTo>
                <a:lnTo>
                  <a:pt x="10" y="444"/>
                </a:lnTo>
                <a:close/>
                <a:moveTo>
                  <a:pt x="10" y="493"/>
                </a:moveTo>
                <a:lnTo>
                  <a:pt x="10" y="515"/>
                </a:lnTo>
                <a:lnTo>
                  <a:pt x="9" y="516"/>
                </a:lnTo>
                <a:lnTo>
                  <a:pt x="9" y="517"/>
                </a:lnTo>
                <a:lnTo>
                  <a:pt x="7" y="518"/>
                </a:lnTo>
                <a:lnTo>
                  <a:pt x="6" y="518"/>
                </a:lnTo>
                <a:lnTo>
                  <a:pt x="3" y="518"/>
                </a:lnTo>
                <a:lnTo>
                  <a:pt x="1" y="517"/>
                </a:lnTo>
                <a:lnTo>
                  <a:pt x="1" y="516"/>
                </a:lnTo>
                <a:lnTo>
                  <a:pt x="0" y="515"/>
                </a:lnTo>
                <a:lnTo>
                  <a:pt x="0" y="493"/>
                </a:lnTo>
                <a:lnTo>
                  <a:pt x="1" y="492"/>
                </a:lnTo>
                <a:lnTo>
                  <a:pt x="1" y="491"/>
                </a:lnTo>
                <a:lnTo>
                  <a:pt x="3" y="490"/>
                </a:lnTo>
                <a:lnTo>
                  <a:pt x="6" y="490"/>
                </a:lnTo>
                <a:lnTo>
                  <a:pt x="7" y="490"/>
                </a:lnTo>
                <a:lnTo>
                  <a:pt x="9" y="491"/>
                </a:lnTo>
                <a:lnTo>
                  <a:pt x="9" y="492"/>
                </a:lnTo>
                <a:lnTo>
                  <a:pt x="10" y="493"/>
                </a:lnTo>
                <a:lnTo>
                  <a:pt x="10" y="493"/>
                </a:lnTo>
                <a:close/>
                <a:moveTo>
                  <a:pt x="10" y="543"/>
                </a:moveTo>
                <a:lnTo>
                  <a:pt x="10" y="563"/>
                </a:lnTo>
                <a:lnTo>
                  <a:pt x="9" y="565"/>
                </a:lnTo>
                <a:lnTo>
                  <a:pt x="9" y="566"/>
                </a:lnTo>
                <a:lnTo>
                  <a:pt x="7" y="566"/>
                </a:lnTo>
                <a:lnTo>
                  <a:pt x="6" y="567"/>
                </a:lnTo>
                <a:lnTo>
                  <a:pt x="3" y="566"/>
                </a:lnTo>
                <a:lnTo>
                  <a:pt x="1" y="566"/>
                </a:lnTo>
                <a:lnTo>
                  <a:pt x="1" y="565"/>
                </a:lnTo>
                <a:lnTo>
                  <a:pt x="0" y="563"/>
                </a:lnTo>
                <a:lnTo>
                  <a:pt x="0" y="543"/>
                </a:lnTo>
                <a:lnTo>
                  <a:pt x="1" y="540"/>
                </a:lnTo>
                <a:lnTo>
                  <a:pt x="1" y="539"/>
                </a:lnTo>
                <a:lnTo>
                  <a:pt x="3" y="539"/>
                </a:lnTo>
                <a:lnTo>
                  <a:pt x="6" y="539"/>
                </a:lnTo>
                <a:lnTo>
                  <a:pt x="7" y="539"/>
                </a:lnTo>
                <a:lnTo>
                  <a:pt x="9" y="539"/>
                </a:lnTo>
                <a:lnTo>
                  <a:pt x="9" y="540"/>
                </a:lnTo>
                <a:lnTo>
                  <a:pt x="10" y="543"/>
                </a:lnTo>
                <a:lnTo>
                  <a:pt x="10" y="543"/>
                </a:lnTo>
                <a:close/>
                <a:moveTo>
                  <a:pt x="10" y="591"/>
                </a:moveTo>
                <a:lnTo>
                  <a:pt x="10" y="612"/>
                </a:lnTo>
                <a:lnTo>
                  <a:pt x="9" y="613"/>
                </a:lnTo>
                <a:lnTo>
                  <a:pt x="9" y="614"/>
                </a:lnTo>
                <a:lnTo>
                  <a:pt x="7" y="615"/>
                </a:lnTo>
                <a:lnTo>
                  <a:pt x="6" y="615"/>
                </a:lnTo>
                <a:lnTo>
                  <a:pt x="3" y="615"/>
                </a:lnTo>
                <a:lnTo>
                  <a:pt x="1" y="614"/>
                </a:lnTo>
                <a:lnTo>
                  <a:pt x="1" y="613"/>
                </a:lnTo>
                <a:lnTo>
                  <a:pt x="0" y="612"/>
                </a:lnTo>
                <a:lnTo>
                  <a:pt x="0" y="591"/>
                </a:lnTo>
                <a:lnTo>
                  <a:pt x="1" y="590"/>
                </a:lnTo>
                <a:lnTo>
                  <a:pt x="1" y="589"/>
                </a:lnTo>
                <a:lnTo>
                  <a:pt x="3" y="589"/>
                </a:lnTo>
                <a:lnTo>
                  <a:pt x="6" y="587"/>
                </a:lnTo>
                <a:lnTo>
                  <a:pt x="7" y="589"/>
                </a:lnTo>
                <a:lnTo>
                  <a:pt x="9" y="589"/>
                </a:lnTo>
                <a:lnTo>
                  <a:pt x="9" y="590"/>
                </a:lnTo>
                <a:lnTo>
                  <a:pt x="10" y="591"/>
                </a:lnTo>
                <a:lnTo>
                  <a:pt x="10" y="591"/>
                </a:lnTo>
                <a:close/>
                <a:moveTo>
                  <a:pt x="10" y="640"/>
                </a:moveTo>
                <a:lnTo>
                  <a:pt x="10" y="661"/>
                </a:lnTo>
                <a:lnTo>
                  <a:pt x="9" y="662"/>
                </a:lnTo>
                <a:lnTo>
                  <a:pt x="9" y="664"/>
                </a:lnTo>
                <a:lnTo>
                  <a:pt x="7" y="665"/>
                </a:lnTo>
                <a:lnTo>
                  <a:pt x="6" y="665"/>
                </a:lnTo>
                <a:lnTo>
                  <a:pt x="3" y="665"/>
                </a:lnTo>
                <a:lnTo>
                  <a:pt x="1" y="664"/>
                </a:lnTo>
                <a:lnTo>
                  <a:pt x="1" y="662"/>
                </a:lnTo>
                <a:lnTo>
                  <a:pt x="0" y="661"/>
                </a:lnTo>
                <a:lnTo>
                  <a:pt x="0" y="640"/>
                </a:lnTo>
                <a:lnTo>
                  <a:pt x="1" y="639"/>
                </a:lnTo>
                <a:lnTo>
                  <a:pt x="1" y="638"/>
                </a:lnTo>
                <a:lnTo>
                  <a:pt x="3" y="637"/>
                </a:lnTo>
                <a:lnTo>
                  <a:pt x="6" y="637"/>
                </a:lnTo>
                <a:lnTo>
                  <a:pt x="7" y="637"/>
                </a:lnTo>
                <a:lnTo>
                  <a:pt x="9" y="638"/>
                </a:lnTo>
                <a:lnTo>
                  <a:pt x="9" y="639"/>
                </a:lnTo>
                <a:lnTo>
                  <a:pt x="10" y="640"/>
                </a:lnTo>
                <a:lnTo>
                  <a:pt x="10" y="640"/>
                </a:lnTo>
                <a:close/>
                <a:moveTo>
                  <a:pt x="10" y="689"/>
                </a:moveTo>
                <a:lnTo>
                  <a:pt x="10" y="711"/>
                </a:lnTo>
                <a:lnTo>
                  <a:pt x="9" y="712"/>
                </a:lnTo>
                <a:lnTo>
                  <a:pt x="9" y="713"/>
                </a:lnTo>
                <a:lnTo>
                  <a:pt x="7" y="714"/>
                </a:lnTo>
                <a:lnTo>
                  <a:pt x="6" y="714"/>
                </a:lnTo>
                <a:lnTo>
                  <a:pt x="3" y="714"/>
                </a:lnTo>
                <a:lnTo>
                  <a:pt x="1" y="713"/>
                </a:lnTo>
                <a:lnTo>
                  <a:pt x="1" y="712"/>
                </a:lnTo>
                <a:lnTo>
                  <a:pt x="0" y="711"/>
                </a:lnTo>
                <a:lnTo>
                  <a:pt x="0" y="689"/>
                </a:lnTo>
                <a:lnTo>
                  <a:pt x="1" y="688"/>
                </a:lnTo>
                <a:lnTo>
                  <a:pt x="1" y="687"/>
                </a:lnTo>
                <a:lnTo>
                  <a:pt x="3" y="686"/>
                </a:lnTo>
                <a:lnTo>
                  <a:pt x="6" y="686"/>
                </a:lnTo>
                <a:lnTo>
                  <a:pt x="7" y="686"/>
                </a:lnTo>
                <a:lnTo>
                  <a:pt x="9" y="687"/>
                </a:lnTo>
                <a:lnTo>
                  <a:pt x="9" y="688"/>
                </a:lnTo>
                <a:lnTo>
                  <a:pt x="10" y="689"/>
                </a:lnTo>
                <a:lnTo>
                  <a:pt x="10" y="689"/>
                </a:lnTo>
                <a:close/>
                <a:moveTo>
                  <a:pt x="10" y="739"/>
                </a:moveTo>
                <a:lnTo>
                  <a:pt x="10" y="759"/>
                </a:lnTo>
                <a:lnTo>
                  <a:pt x="9" y="761"/>
                </a:lnTo>
                <a:lnTo>
                  <a:pt x="9" y="762"/>
                </a:lnTo>
                <a:lnTo>
                  <a:pt x="7" y="762"/>
                </a:lnTo>
                <a:lnTo>
                  <a:pt x="6" y="763"/>
                </a:lnTo>
                <a:lnTo>
                  <a:pt x="3" y="762"/>
                </a:lnTo>
                <a:lnTo>
                  <a:pt x="1" y="762"/>
                </a:lnTo>
                <a:lnTo>
                  <a:pt x="1" y="761"/>
                </a:lnTo>
                <a:lnTo>
                  <a:pt x="0" y="759"/>
                </a:lnTo>
                <a:lnTo>
                  <a:pt x="0" y="739"/>
                </a:lnTo>
                <a:lnTo>
                  <a:pt x="1" y="736"/>
                </a:lnTo>
                <a:lnTo>
                  <a:pt x="1" y="735"/>
                </a:lnTo>
                <a:lnTo>
                  <a:pt x="3" y="735"/>
                </a:lnTo>
                <a:lnTo>
                  <a:pt x="6" y="735"/>
                </a:lnTo>
                <a:lnTo>
                  <a:pt x="7" y="735"/>
                </a:lnTo>
                <a:lnTo>
                  <a:pt x="9" y="735"/>
                </a:lnTo>
                <a:lnTo>
                  <a:pt x="9" y="736"/>
                </a:lnTo>
                <a:lnTo>
                  <a:pt x="10" y="739"/>
                </a:lnTo>
                <a:lnTo>
                  <a:pt x="10" y="739"/>
                </a:lnTo>
                <a:close/>
                <a:moveTo>
                  <a:pt x="10" y="787"/>
                </a:moveTo>
                <a:lnTo>
                  <a:pt x="10" y="808"/>
                </a:lnTo>
                <a:lnTo>
                  <a:pt x="9" y="809"/>
                </a:lnTo>
                <a:lnTo>
                  <a:pt x="9" y="810"/>
                </a:lnTo>
                <a:lnTo>
                  <a:pt x="7" y="811"/>
                </a:lnTo>
                <a:lnTo>
                  <a:pt x="6" y="811"/>
                </a:lnTo>
                <a:lnTo>
                  <a:pt x="3" y="811"/>
                </a:lnTo>
                <a:lnTo>
                  <a:pt x="1" y="810"/>
                </a:lnTo>
                <a:lnTo>
                  <a:pt x="1" y="809"/>
                </a:lnTo>
                <a:lnTo>
                  <a:pt x="0" y="808"/>
                </a:lnTo>
                <a:lnTo>
                  <a:pt x="0" y="787"/>
                </a:lnTo>
                <a:lnTo>
                  <a:pt x="1" y="786"/>
                </a:lnTo>
                <a:lnTo>
                  <a:pt x="1" y="784"/>
                </a:lnTo>
                <a:lnTo>
                  <a:pt x="3" y="784"/>
                </a:lnTo>
                <a:lnTo>
                  <a:pt x="6" y="783"/>
                </a:lnTo>
                <a:lnTo>
                  <a:pt x="7" y="784"/>
                </a:lnTo>
                <a:lnTo>
                  <a:pt x="9" y="784"/>
                </a:lnTo>
                <a:lnTo>
                  <a:pt x="9" y="786"/>
                </a:lnTo>
                <a:lnTo>
                  <a:pt x="10" y="787"/>
                </a:lnTo>
                <a:lnTo>
                  <a:pt x="10" y="787"/>
                </a:lnTo>
                <a:close/>
                <a:moveTo>
                  <a:pt x="10" y="836"/>
                </a:moveTo>
                <a:lnTo>
                  <a:pt x="10" y="857"/>
                </a:lnTo>
                <a:lnTo>
                  <a:pt x="9" y="858"/>
                </a:lnTo>
                <a:lnTo>
                  <a:pt x="9" y="859"/>
                </a:lnTo>
                <a:lnTo>
                  <a:pt x="7" y="861"/>
                </a:lnTo>
                <a:lnTo>
                  <a:pt x="6" y="861"/>
                </a:lnTo>
                <a:lnTo>
                  <a:pt x="3" y="861"/>
                </a:lnTo>
                <a:lnTo>
                  <a:pt x="1" y="859"/>
                </a:lnTo>
                <a:lnTo>
                  <a:pt x="1" y="858"/>
                </a:lnTo>
                <a:lnTo>
                  <a:pt x="0" y="857"/>
                </a:lnTo>
                <a:lnTo>
                  <a:pt x="0" y="836"/>
                </a:lnTo>
                <a:lnTo>
                  <a:pt x="1" y="835"/>
                </a:lnTo>
                <a:lnTo>
                  <a:pt x="1" y="834"/>
                </a:lnTo>
                <a:lnTo>
                  <a:pt x="3" y="833"/>
                </a:lnTo>
                <a:lnTo>
                  <a:pt x="6" y="833"/>
                </a:lnTo>
                <a:lnTo>
                  <a:pt x="7" y="833"/>
                </a:lnTo>
                <a:lnTo>
                  <a:pt x="9" y="834"/>
                </a:lnTo>
                <a:lnTo>
                  <a:pt x="9" y="835"/>
                </a:lnTo>
                <a:lnTo>
                  <a:pt x="10" y="836"/>
                </a:lnTo>
                <a:lnTo>
                  <a:pt x="10" y="836"/>
                </a:lnTo>
                <a:close/>
                <a:moveTo>
                  <a:pt x="10" y="885"/>
                </a:moveTo>
                <a:lnTo>
                  <a:pt x="10" y="906"/>
                </a:lnTo>
                <a:lnTo>
                  <a:pt x="9" y="908"/>
                </a:lnTo>
                <a:lnTo>
                  <a:pt x="9" y="909"/>
                </a:lnTo>
                <a:lnTo>
                  <a:pt x="7" y="910"/>
                </a:lnTo>
                <a:lnTo>
                  <a:pt x="6" y="910"/>
                </a:lnTo>
                <a:lnTo>
                  <a:pt x="3" y="910"/>
                </a:lnTo>
                <a:lnTo>
                  <a:pt x="1" y="909"/>
                </a:lnTo>
                <a:lnTo>
                  <a:pt x="1" y="908"/>
                </a:lnTo>
                <a:lnTo>
                  <a:pt x="0" y="906"/>
                </a:lnTo>
                <a:lnTo>
                  <a:pt x="0" y="885"/>
                </a:lnTo>
                <a:lnTo>
                  <a:pt x="1" y="884"/>
                </a:lnTo>
                <a:lnTo>
                  <a:pt x="1" y="883"/>
                </a:lnTo>
                <a:lnTo>
                  <a:pt x="3" y="882"/>
                </a:lnTo>
                <a:lnTo>
                  <a:pt x="6" y="882"/>
                </a:lnTo>
                <a:lnTo>
                  <a:pt x="7" y="882"/>
                </a:lnTo>
                <a:lnTo>
                  <a:pt x="9" y="883"/>
                </a:lnTo>
                <a:lnTo>
                  <a:pt x="9" y="884"/>
                </a:lnTo>
                <a:lnTo>
                  <a:pt x="10" y="885"/>
                </a:lnTo>
                <a:lnTo>
                  <a:pt x="10" y="885"/>
                </a:lnTo>
                <a:close/>
                <a:moveTo>
                  <a:pt x="10" y="934"/>
                </a:moveTo>
                <a:lnTo>
                  <a:pt x="10" y="955"/>
                </a:lnTo>
                <a:lnTo>
                  <a:pt x="9" y="957"/>
                </a:lnTo>
                <a:lnTo>
                  <a:pt x="9" y="958"/>
                </a:lnTo>
                <a:lnTo>
                  <a:pt x="7" y="958"/>
                </a:lnTo>
                <a:lnTo>
                  <a:pt x="6" y="959"/>
                </a:lnTo>
                <a:lnTo>
                  <a:pt x="3" y="958"/>
                </a:lnTo>
                <a:lnTo>
                  <a:pt x="1" y="958"/>
                </a:lnTo>
                <a:lnTo>
                  <a:pt x="1" y="957"/>
                </a:lnTo>
                <a:lnTo>
                  <a:pt x="0" y="955"/>
                </a:lnTo>
                <a:lnTo>
                  <a:pt x="0" y="934"/>
                </a:lnTo>
                <a:lnTo>
                  <a:pt x="1" y="932"/>
                </a:lnTo>
                <a:lnTo>
                  <a:pt x="1" y="931"/>
                </a:lnTo>
                <a:lnTo>
                  <a:pt x="3" y="931"/>
                </a:lnTo>
                <a:lnTo>
                  <a:pt x="6" y="931"/>
                </a:lnTo>
                <a:lnTo>
                  <a:pt x="7" y="931"/>
                </a:lnTo>
                <a:lnTo>
                  <a:pt x="9" y="931"/>
                </a:lnTo>
                <a:lnTo>
                  <a:pt x="9" y="932"/>
                </a:lnTo>
                <a:lnTo>
                  <a:pt x="10" y="934"/>
                </a:lnTo>
                <a:lnTo>
                  <a:pt x="10" y="934"/>
                </a:lnTo>
                <a:close/>
                <a:moveTo>
                  <a:pt x="10" y="983"/>
                </a:moveTo>
                <a:lnTo>
                  <a:pt x="10" y="1004"/>
                </a:lnTo>
                <a:lnTo>
                  <a:pt x="9" y="1005"/>
                </a:lnTo>
                <a:lnTo>
                  <a:pt x="9" y="1006"/>
                </a:lnTo>
                <a:lnTo>
                  <a:pt x="7" y="1007"/>
                </a:lnTo>
                <a:lnTo>
                  <a:pt x="6" y="1007"/>
                </a:lnTo>
                <a:lnTo>
                  <a:pt x="3" y="1007"/>
                </a:lnTo>
                <a:lnTo>
                  <a:pt x="1" y="1006"/>
                </a:lnTo>
                <a:lnTo>
                  <a:pt x="1" y="1005"/>
                </a:lnTo>
                <a:lnTo>
                  <a:pt x="0" y="1004"/>
                </a:lnTo>
                <a:lnTo>
                  <a:pt x="0" y="983"/>
                </a:lnTo>
                <a:lnTo>
                  <a:pt x="1" y="981"/>
                </a:lnTo>
                <a:lnTo>
                  <a:pt x="1" y="980"/>
                </a:lnTo>
                <a:lnTo>
                  <a:pt x="3" y="980"/>
                </a:lnTo>
                <a:lnTo>
                  <a:pt x="6" y="979"/>
                </a:lnTo>
                <a:lnTo>
                  <a:pt x="7" y="980"/>
                </a:lnTo>
                <a:lnTo>
                  <a:pt x="9" y="980"/>
                </a:lnTo>
                <a:lnTo>
                  <a:pt x="9" y="981"/>
                </a:lnTo>
                <a:lnTo>
                  <a:pt x="10" y="983"/>
                </a:lnTo>
                <a:lnTo>
                  <a:pt x="10" y="983"/>
                </a:lnTo>
                <a:close/>
                <a:moveTo>
                  <a:pt x="10" y="1032"/>
                </a:moveTo>
                <a:lnTo>
                  <a:pt x="10" y="1053"/>
                </a:lnTo>
                <a:lnTo>
                  <a:pt x="9" y="1054"/>
                </a:lnTo>
                <a:lnTo>
                  <a:pt x="9" y="1055"/>
                </a:lnTo>
                <a:lnTo>
                  <a:pt x="7" y="1056"/>
                </a:lnTo>
                <a:lnTo>
                  <a:pt x="6" y="1056"/>
                </a:lnTo>
                <a:lnTo>
                  <a:pt x="3" y="1056"/>
                </a:lnTo>
                <a:lnTo>
                  <a:pt x="1" y="1055"/>
                </a:lnTo>
                <a:lnTo>
                  <a:pt x="1" y="1054"/>
                </a:lnTo>
                <a:lnTo>
                  <a:pt x="0" y="1053"/>
                </a:lnTo>
                <a:lnTo>
                  <a:pt x="0" y="1032"/>
                </a:lnTo>
                <a:lnTo>
                  <a:pt x="1" y="1031"/>
                </a:lnTo>
                <a:lnTo>
                  <a:pt x="1" y="1030"/>
                </a:lnTo>
                <a:lnTo>
                  <a:pt x="3" y="1029"/>
                </a:lnTo>
                <a:lnTo>
                  <a:pt x="6" y="1029"/>
                </a:lnTo>
                <a:lnTo>
                  <a:pt x="7" y="1029"/>
                </a:lnTo>
                <a:lnTo>
                  <a:pt x="9" y="1030"/>
                </a:lnTo>
                <a:lnTo>
                  <a:pt x="9" y="1031"/>
                </a:lnTo>
                <a:lnTo>
                  <a:pt x="10" y="1032"/>
                </a:lnTo>
                <a:lnTo>
                  <a:pt x="10" y="1032"/>
                </a:lnTo>
                <a:close/>
                <a:moveTo>
                  <a:pt x="10" y="1081"/>
                </a:moveTo>
                <a:lnTo>
                  <a:pt x="10" y="1102"/>
                </a:lnTo>
                <a:lnTo>
                  <a:pt x="9" y="1104"/>
                </a:lnTo>
                <a:lnTo>
                  <a:pt x="9" y="1105"/>
                </a:lnTo>
                <a:lnTo>
                  <a:pt x="7" y="1106"/>
                </a:lnTo>
                <a:lnTo>
                  <a:pt x="6" y="1106"/>
                </a:lnTo>
                <a:lnTo>
                  <a:pt x="3" y="1106"/>
                </a:lnTo>
                <a:lnTo>
                  <a:pt x="1" y="1105"/>
                </a:lnTo>
                <a:lnTo>
                  <a:pt x="1" y="1104"/>
                </a:lnTo>
                <a:lnTo>
                  <a:pt x="0" y="1102"/>
                </a:lnTo>
                <a:lnTo>
                  <a:pt x="0" y="1081"/>
                </a:lnTo>
                <a:lnTo>
                  <a:pt x="1" y="1080"/>
                </a:lnTo>
                <a:lnTo>
                  <a:pt x="1" y="1079"/>
                </a:lnTo>
                <a:lnTo>
                  <a:pt x="3" y="1078"/>
                </a:lnTo>
                <a:lnTo>
                  <a:pt x="6" y="1078"/>
                </a:lnTo>
                <a:lnTo>
                  <a:pt x="7" y="1078"/>
                </a:lnTo>
                <a:lnTo>
                  <a:pt x="9" y="1079"/>
                </a:lnTo>
                <a:lnTo>
                  <a:pt x="9" y="1080"/>
                </a:lnTo>
                <a:lnTo>
                  <a:pt x="10" y="1081"/>
                </a:lnTo>
                <a:lnTo>
                  <a:pt x="10" y="1081"/>
                </a:lnTo>
                <a:close/>
                <a:moveTo>
                  <a:pt x="10" y="1130"/>
                </a:moveTo>
                <a:lnTo>
                  <a:pt x="10" y="1151"/>
                </a:lnTo>
                <a:lnTo>
                  <a:pt x="9" y="1153"/>
                </a:lnTo>
                <a:lnTo>
                  <a:pt x="9" y="1154"/>
                </a:lnTo>
                <a:lnTo>
                  <a:pt x="7" y="1154"/>
                </a:lnTo>
                <a:lnTo>
                  <a:pt x="6" y="1155"/>
                </a:lnTo>
                <a:lnTo>
                  <a:pt x="3" y="1154"/>
                </a:lnTo>
                <a:lnTo>
                  <a:pt x="1" y="1154"/>
                </a:lnTo>
                <a:lnTo>
                  <a:pt x="1" y="1153"/>
                </a:lnTo>
                <a:lnTo>
                  <a:pt x="0" y="1151"/>
                </a:lnTo>
                <a:lnTo>
                  <a:pt x="0" y="1130"/>
                </a:lnTo>
                <a:lnTo>
                  <a:pt x="1" y="1128"/>
                </a:lnTo>
                <a:lnTo>
                  <a:pt x="1" y="1127"/>
                </a:lnTo>
                <a:lnTo>
                  <a:pt x="3" y="1127"/>
                </a:lnTo>
                <a:lnTo>
                  <a:pt x="6" y="1127"/>
                </a:lnTo>
                <a:lnTo>
                  <a:pt x="7" y="1127"/>
                </a:lnTo>
                <a:lnTo>
                  <a:pt x="9" y="1127"/>
                </a:lnTo>
                <a:lnTo>
                  <a:pt x="9" y="1128"/>
                </a:lnTo>
                <a:lnTo>
                  <a:pt x="10" y="1130"/>
                </a:lnTo>
                <a:lnTo>
                  <a:pt x="10" y="1130"/>
                </a:lnTo>
                <a:close/>
                <a:moveTo>
                  <a:pt x="10" y="1179"/>
                </a:moveTo>
                <a:lnTo>
                  <a:pt x="10" y="1200"/>
                </a:lnTo>
                <a:lnTo>
                  <a:pt x="9" y="1201"/>
                </a:lnTo>
                <a:lnTo>
                  <a:pt x="9" y="1202"/>
                </a:lnTo>
                <a:lnTo>
                  <a:pt x="7" y="1203"/>
                </a:lnTo>
                <a:lnTo>
                  <a:pt x="6" y="1203"/>
                </a:lnTo>
                <a:lnTo>
                  <a:pt x="3" y="1203"/>
                </a:lnTo>
                <a:lnTo>
                  <a:pt x="1" y="1202"/>
                </a:lnTo>
                <a:lnTo>
                  <a:pt x="1" y="1201"/>
                </a:lnTo>
                <a:lnTo>
                  <a:pt x="0" y="1200"/>
                </a:lnTo>
                <a:lnTo>
                  <a:pt x="0" y="1179"/>
                </a:lnTo>
                <a:lnTo>
                  <a:pt x="1" y="1177"/>
                </a:lnTo>
                <a:lnTo>
                  <a:pt x="1" y="1176"/>
                </a:lnTo>
                <a:lnTo>
                  <a:pt x="3" y="1176"/>
                </a:lnTo>
                <a:lnTo>
                  <a:pt x="6" y="1175"/>
                </a:lnTo>
                <a:lnTo>
                  <a:pt x="7" y="1176"/>
                </a:lnTo>
                <a:lnTo>
                  <a:pt x="9" y="1176"/>
                </a:lnTo>
                <a:lnTo>
                  <a:pt x="9" y="1177"/>
                </a:lnTo>
                <a:lnTo>
                  <a:pt x="10" y="1179"/>
                </a:lnTo>
                <a:lnTo>
                  <a:pt x="10" y="1179"/>
                </a:lnTo>
                <a:close/>
                <a:moveTo>
                  <a:pt x="10" y="1228"/>
                </a:moveTo>
                <a:lnTo>
                  <a:pt x="10" y="1249"/>
                </a:lnTo>
                <a:lnTo>
                  <a:pt x="9" y="1250"/>
                </a:lnTo>
                <a:lnTo>
                  <a:pt x="9" y="1251"/>
                </a:lnTo>
                <a:lnTo>
                  <a:pt x="7" y="1252"/>
                </a:lnTo>
                <a:lnTo>
                  <a:pt x="6" y="1252"/>
                </a:lnTo>
                <a:lnTo>
                  <a:pt x="3" y="1252"/>
                </a:lnTo>
                <a:lnTo>
                  <a:pt x="1" y="1251"/>
                </a:lnTo>
                <a:lnTo>
                  <a:pt x="1" y="1250"/>
                </a:lnTo>
                <a:lnTo>
                  <a:pt x="0" y="1249"/>
                </a:lnTo>
                <a:lnTo>
                  <a:pt x="0" y="1228"/>
                </a:lnTo>
                <a:lnTo>
                  <a:pt x="1" y="1227"/>
                </a:lnTo>
                <a:lnTo>
                  <a:pt x="1" y="1226"/>
                </a:lnTo>
                <a:lnTo>
                  <a:pt x="3" y="1224"/>
                </a:lnTo>
                <a:lnTo>
                  <a:pt x="6" y="1224"/>
                </a:lnTo>
                <a:lnTo>
                  <a:pt x="7" y="1224"/>
                </a:lnTo>
                <a:lnTo>
                  <a:pt x="9" y="1226"/>
                </a:lnTo>
                <a:lnTo>
                  <a:pt x="9" y="1227"/>
                </a:lnTo>
                <a:lnTo>
                  <a:pt x="10" y="1228"/>
                </a:lnTo>
                <a:lnTo>
                  <a:pt x="10" y="1228"/>
                </a:lnTo>
                <a:close/>
                <a:moveTo>
                  <a:pt x="10" y="1277"/>
                </a:moveTo>
                <a:lnTo>
                  <a:pt x="10" y="1298"/>
                </a:lnTo>
                <a:lnTo>
                  <a:pt x="9" y="1299"/>
                </a:lnTo>
                <a:lnTo>
                  <a:pt x="9" y="1301"/>
                </a:lnTo>
                <a:lnTo>
                  <a:pt x="7" y="1302"/>
                </a:lnTo>
                <a:lnTo>
                  <a:pt x="6" y="1302"/>
                </a:lnTo>
                <a:lnTo>
                  <a:pt x="3" y="1302"/>
                </a:lnTo>
                <a:lnTo>
                  <a:pt x="1" y="1301"/>
                </a:lnTo>
                <a:lnTo>
                  <a:pt x="1" y="1299"/>
                </a:lnTo>
                <a:lnTo>
                  <a:pt x="0" y="1298"/>
                </a:lnTo>
                <a:lnTo>
                  <a:pt x="0" y="1277"/>
                </a:lnTo>
                <a:lnTo>
                  <a:pt x="1" y="1276"/>
                </a:lnTo>
                <a:lnTo>
                  <a:pt x="1" y="1275"/>
                </a:lnTo>
                <a:lnTo>
                  <a:pt x="3" y="1274"/>
                </a:lnTo>
                <a:lnTo>
                  <a:pt x="6" y="1274"/>
                </a:lnTo>
                <a:lnTo>
                  <a:pt x="7" y="1274"/>
                </a:lnTo>
                <a:lnTo>
                  <a:pt x="9" y="1275"/>
                </a:lnTo>
                <a:lnTo>
                  <a:pt x="9" y="1276"/>
                </a:lnTo>
                <a:lnTo>
                  <a:pt x="10" y="1277"/>
                </a:lnTo>
                <a:lnTo>
                  <a:pt x="10" y="1277"/>
                </a:lnTo>
                <a:close/>
                <a:moveTo>
                  <a:pt x="10" y="1326"/>
                </a:moveTo>
                <a:lnTo>
                  <a:pt x="10" y="1346"/>
                </a:lnTo>
                <a:lnTo>
                  <a:pt x="9" y="1349"/>
                </a:lnTo>
                <a:lnTo>
                  <a:pt x="9" y="1350"/>
                </a:lnTo>
                <a:lnTo>
                  <a:pt x="7" y="1350"/>
                </a:lnTo>
                <a:lnTo>
                  <a:pt x="6" y="1351"/>
                </a:lnTo>
                <a:lnTo>
                  <a:pt x="3" y="1350"/>
                </a:lnTo>
                <a:lnTo>
                  <a:pt x="1" y="1350"/>
                </a:lnTo>
                <a:lnTo>
                  <a:pt x="1" y="1349"/>
                </a:lnTo>
                <a:lnTo>
                  <a:pt x="0" y="1346"/>
                </a:lnTo>
                <a:lnTo>
                  <a:pt x="0" y="1326"/>
                </a:lnTo>
                <a:lnTo>
                  <a:pt x="1" y="1324"/>
                </a:lnTo>
                <a:lnTo>
                  <a:pt x="1" y="1323"/>
                </a:lnTo>
                <a:lnTo>
                  <a:pt x="3" y="1323"/>
                </a:lnTo>
                <a:lnTo>
                  <a:pt x="6" y="1323"/>
                </a:lnTo>
                <a:lnTo>
                  <a:pt x="7" y="1323"/>
                </a:lnTo>
                <a:lnTo>
                  <a:pt x="9" y="1323"/>
                </a:lnTo>
                <a:lnTo>
                  <a:pt x="9" y="1324"/>
                </a:lnTo>
                <a:lnTo>
                  <a:pt x="10" y="1326"/>
                </a:lnTo>
                <a:lnTo>
                  <a:pt x="10" y="1326"/>
                </a:lnTo>
                <a:close/>
                <a:moveTo>
                  <a:pt x="10" y="1374"/>
                </a:moveTo>
                <a:lnTo>
                  <a:pt x="10" y="1396"/>
                </a:lnTo>
                <a:lnTo>
                  <a:pt x="9" y="1397"/>
                </a:lnTo>
                <a:lnTo>
                  <a:pt x="9" y="1398"/>
                </a:lnTo>
                <a:lnTo>
                  <a:pt x="7" y="1399"/>
                </a:lnTo>
                <a:lnTo>
                  <a:pt x="6" y="1399"/>
                </a:lnTo>
                <a:lnTo>
                  <a:pt x="3" y="1399"/>
                </a:lnTo>
                <a:lnTo>
                  <a:pt x="1" y="1398"/>
                </a:lnTo>
                <a:lnTo>
                  <a:pt x="1" y="1397"/>
                </a:lnTo>
                <a:lnTo>
                  <a:pt x="0" y="1396"/>
                </a:lnTo>
                <a:lnTo>
                  <a:pt x="0" y="1374"/>
                </a:lnTo>
                <a:lnTo>
                  <a:pt x="1" y="1373"/>
                </a:lnTo>
                <a:lnTo>
                  <a:pt x="1" y="1372"/>
                </a:lnTo>
                <a:lnTo>
                  <a:pt x="3" y="1372"/>
                </a:lnTo>
                <a:lnTo>
                  <a:pt x="6" y="1371"/>
                </a:lnTo>
                <a:lnTo>
                  <a:pt x="7" y="1372"/>
                </a:lnTo>
                <a:lnTo>
                  <a:pt x="9" y="1372"/>
                </a:lnTo>
                <a:lnTo>
                  <a:pt x="9" y="1373"/>
                </a:lnTo>
                <a:lnTo>
                  <a:pt x="10" y="1374"/>
                </a:lnTo>
                <a:lnTo>
                  <a:pt x="10" y="1374"/>
                </a:lnTo>
                <a:close/>
                <a:moveTo>
                  <a:pt x="10" y="1424"/>
                </a:moveTo>
                <a:lnTo>
                  <a:pt x="10" y="1445"/>
                </a:lnTo>
                <a:lnTo>
                  <a:pt x="9" y="1446"/>
                </a:lnTo>
                <a:lnTo>
                  <a:pt x="9" y="1447"/>
                </a:lnTo>
                <a:lnTo>
                  <a:pt x="7" y="1448"/>
                </a:lnTo>
                <a:lnTo>
                  <a:pt x="6" y="1448"/>
                </a:lnTo>
                <a:lnTo>
                  <a:pt x="3" y="1448"/>
                </a:lnTo>
                <a:lnTo>
                  <a:pt x="1" y="1447"/>
                </a:lnTo>
                <a:lnTo>
                  <a:pt x="1" y="1446"/>
                </a:lnTo>
                <a:lnTo>
                  <a:pt x="0" y="1445"/>
                </a:lnTo>
                <a:lnTo>
                  <a:pt x="0" y="1424"/>
                </a:lnTo>
                <a:lnTo>
                  <a:pt x="1" y="1423"/>
                </a:lnTo>
                <a:lnTo>
                  <a:pt x="1" y="1421"/>
                </a:lnTo>
                <a:lnTo>
                  <a:pt x="3" y="1420"/>
                </a:lnTo>
                <a:lnTo>
                  <a:pt x="6" y="1420"/>
                </a:lnTo>
                <a:lnTo>
                  <a:pt x="7" y="1420"/>
                </a:lnTo>
                <a:lnTo>
                  <a:pt x="9" y="1421"/>
                </a:lnTo>
                <a:lnTo>
                  <a:pt x="9" y="1423"/>
                </a:lnTo>
                <a:lnTo>
                  <a:pt x="10" y="1424"/>
                </a:lnTo>
                <a:lnTo>
                  <a:pt x="10" y="1424"/>
                </a:lnTo>
                <a:close/>
                <a:moveTo>
                  <a:pt x="10" y="1473"/>
                </a:moveTo>
                <a:lnTo>
                  <a:pt x="10" y="1494"/>
                </a:lnTo>
                <a:lnTo>
                  <a:pt x="9" y="1495"/>
                </a:lnTo>
                <a:lnTo>
                  <a:pt x="9" y="1496"/>
                </a:lnTo>
                <a:lnTo>
                  <a:pt x="7" y="1498"/>
                </a:lnTo>
                <a:lnTo>
                  <a:pt x="6" y="1498"/>
                </a:lnTo>
                <a:lnTo>
                  <a:pt x="3" y="1498"/>
                </a:lnTo>
                <a:lnTo>
                  <a:pt x="1" y="1496"/>
                </a:lnTo>
                <a:lnTo>
                  <a:pt x="1" y="1495"/>
                </a:lnTo>
                <a:lnTo>
                  <a:pt x="0" y="1494"/>
                </a:lnTo>
                <a:lnTo>
                  <a:pt x="0" y="1473"/>
                </a:lnTo>
                <a:lnTo>
                  <a:pt x="1" y="1472"/>
                </a:lnTo>
                <a:lnTo>
                  <a:pt x="1" y="1471"/>
                </a:lnTo>
                <a:lnTo>
                  <a:pt x="3" y="1470"/>
                </a:lnTo>
                <a:lnTo>
                  <a:pt x="6" y="1470"/>
                </a:lnTo>
                <a:lnTo>
                  <a:pt x="7" y="1470"/>
                </a:lnTo>
                <a:lnTo>
                  <a:pt x="9" y="1471"/>
                </a:lnTo>
                <a:lnTo>
                  <a:pt x="9" y="1472"/>
                </a:lnTo>
                <a:lnTo>
                  <a:pt x="10" y="1473"/>
                </a:lnTo>
                <a:lnTo>
                  <a:pt x="10" y="1473"/>
                </a:lnTo>
                <a:close/>
                <a:moveTo>
                  <a:pt x="10" y="1522"/>
                </a:moveTo>
                <a:lnTo>
                  <a:pt x="10" y="1542"/>
                </a:lnTo>
                <a:lnTo>
                  <a:pt x="9" y="1545"/>
                </a:lnTo>
                <a:lnTo>
                  <a:pt x="9" y="1546"/>
                </a:lnTo>
                <a:lnTo>
                  <a:pt x="7" y="1546"/>
                </a:lnTo>
                <a:lnTo>
                  <a:pt x="6" y="1547"/>
                </a:lnTo>
                <a:lnTo>
                  <a:pt x="3" y="1546"/>
                </a:lnTo>
                <a:lnTo>
                  <a:pt x="1" y="1546"/>
                </a:lnTo>
                <a:lnTo>
                  <a:pt x="1" y="1545"/>
                </a:lnTo>
                <a:lnTo>
                  <a:pt x="0" y="1542"/>
                </a:lnTo>
                <a:lnTo>
                  <a:pt x="0" y="1522"/>
                </a:lnTo>
                <a:lnTo>
                  <a:pt x="1" y="1520"/>
                </a:lnTo>
                <a:lnTo>
                  <a:pt x="1" y="1519"/>
                </a:lnTo>
                <a:lnTo>
                  <a:pt x="3" y="1519"/>
                </a:lnTo>
                <a:lnTo>
                  <a:pt x="6" y="1519"/>
                </a:lnTo>
                <a:lnTo>
                  <a:pt x="7" y="1519"/>
                </a:lnTo>
                <a:lnTo>
                  <a:pt x="9" y="1519"/>
                </a:lnTo>
                <a:lnTo>
                  <a:pt x="9" y="1520"/>
                </a:lnTo>
                <a:lnTo>
                  <a:pt x="10" y="1522"/>
                </a:lnTo>
                <a:lnTo>
                  <a:pt x="10" y="1522"/>
                </a:lnTo>
                <a:close/>
                <a:moveTo>
                  <a:pt x="10" y="1570"/>
                </a:moveTo>
                <a:lnTo>
                  <a:pt x="10" y="1592"/>
                </a:lnTo>
                <a:lnTo>
                  <a:pt x="9" y="1593"/>
                </a:lnTo>
                <a:lnTo>
                  <a:pt x="9" y="1594"/>
                </a:lnTo>
                <a:lnTo>
                  <a:pt x="7" y="1595"/>
                </a:lnTo>
                <a:lnTo>
                  <a:pt x="6" y="1595"/>
                </a:lnTo>
                <a:lnTo>
                  <a:pt x="3" y="1595"/>
                </a:lnTo>
                <a:lnTo>
                  <a:pt x="1" y="1594"/>
                </a:lnTo>
                <a:lnTo>
                  <a:pt x="1" y="1593"/>
                </a:lnTo>
                <a:lnTo>
                  <a:pt x="0" y="1592"/>
                </a:lnTo>
                <a:lnTo>
                  <a:pt x="0" y="1570"/>
                </a:lnTo>
                <a:lnTo>
                  <a:pt x="1" y="1569"/>
                </a:lnTo>
                <a:lnTo>
                  <a:pt x="1" y="1568"/>
                </a:lnTo>
                <a:lnTo>
                  <a:pt x="3" y="1568"/>
                </a:lnTo>
                <a:lnTo>
                  <a:pt x="6" y="1567"/>
                </a:lnTo>
                <a:lnTo>
                  <a:pt x="7" y="1568"/>
                </a:lnTo>
                <a:lnTo>
                  <a:pt x="9" y="1568"/>
                </a:lnTo>
                <a:lnTo>
                  <a:pt x="9" y="1569"/>
                </a:lnTo>
                <a:lnTo>
                  <a:pt x="10" y="1570"/>
                </a:lnTo>
                <a:lnTo>
                  <a:pt x="10" y="1570"/>
                </a:lnTo>
                <a:close/>
              </a:path>
            </a:pathLst>
          </a:custGeom>
          <a:noFill/>
          <a:ln w="1651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266257" name="Rectangle 17">
            <a:extLst>
              <a:ext uri="{FF2B5EF4-FFF2-40B4-BE49-F238E27FC236}">
                <a16:creationId xmlns:a16="http://schemas.microsoft.com/office/drawing/2014/main" id="{9F9D5C97-A75B-6824-2624-959E782311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17076" y="2919413"/>
            <a:ext cx="45114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400" b="1"/>
              <a:t>WACC</a:t>
            </a:r>
            <a:endParaRPr lang="en-US" altLang="en-EG" sz="1400"/>
          </a:p>
        </p:txBody>
      </p:sp>
      <p:sp>
        <p:nvSpPr>
          <p:cNvPr id="266258" name="Rectangle 18">
            <a:extLst>
              <a:ext uri="{FF2B5EF4-FFF2-40B4-BE49-F238E27FC236}">
                <a16:creationId xmlns:a16="http://schemas.microsoft.com/office/drawing/2014/main" id="{6EE62089-2DFB-0332-C696-AF0A3A795D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12388" y="2919413"/>
            <a:ext cx="35266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200" b="1"/>
              <a:t> </a:t>
            </a:r>
            <a:endParaRPr lang="en-US" altLang="en-EG"/>
          </a:p>
        </p:txBody>
      </p:sp>
      <p:sp>
        <p:nvSpPr>
          <p:cNvPr id="266259" name="Freeform 19">
            <a:extLst>
              <a:ext uri="{FF2B5EF4-FFF2-40B4-BE49-F238E27FC236}">
                <a16:creationId xmlns:a16="http://schemas.microsoft.com/office/drawing/2014/main" id="{EF6438C1-F0FE-516C-81B2-2EFDFC7EF289}"/>
              </a:ext>
            </a:extLst>
          </p:cNvPr>
          <p:cNvSpPr>
            <a:spLocks noEditPoints="1"/>
          </p:cNvSpPr>
          <p:nvPr/>
        </p:nvSpPr>
        <p:spPr bwMode="auto">
          <a:xfrm>
            <a:off x="8893175" y="2773363"/>
            <a:ext cx="115888" cy="328612"/>
          </a:xfrm>
          <a:custGeom>
            <a:avLst/>
            <a:gdLst>
              <a:gd name="T0" fmla="*/ 32 w 73"/>
              <a:gd name="T1" fmla="*/ 202 h 207"/>
              <a:gd name="T2" fmla="*/ 32 w 73"/>
              <a:gd name="T3" fmla="*/ 47 h 207"/>
              <a:gd name="T4" fmla="*/ 32 w 73"/>
              <a:gd name="T5" fmla="*/ 46 h 207"/>
              <a:gd name="T6" fmla="*/ 34 w 73"/>
              <a:gd name="T7" fmla="*/ 45 h 207"/>
              <a:gd name="T8" fmla="*/ 35 w 73"/>
              <a:gd name="T9" fmla="*/ 43 h 207"/>
              <a:gd name="T10" fmla="*/ 36 w 73"/>
              <a:gd name="T11" fmla="*/ 43 h 207"/>
              <a:gd name="T12" fmla="*/ 38 w 73"/>
              <a:gd name="T13" fmla="*/ 43 h 207"/>
              <a:gd name="T14" fmla="*/ 39 w 73"/>
              <a:gd name="T15" fmla="*/ 45 h 207"/>
              <a:gd name="T16" fmla="*/ 41 w 73"/>
              <a:gd name="T17" fmla="*/ 46 h 207"/>
              <a:gd name="T18" fmla="*/ 41 w 73"/>
              <a:gd name="T19" fmla="*/ 47 h 207"/>
              <a:gd name="T20" fmla="*/ 41 w 73"/>
              <a:gd name="T21" fmla="*/ 202 h 207"/>
              <a:gd name="T22" fmla="*/ 41 w 73"/>
              <a:gd name="T23" fmla="*/ 205 h 207"/>
              <a:gd name="T24" fmla="*/ 39 w 73"/>
              <a:gd name="T25" fmla="*/ 206 h 207"/>
              <a:gd name="T26" fmla="*/ 38 w 73"/>
              <a:gd name="T27" fmla="*/ 206 h 207"/>
              <a:gd name="T28" fmla="*/ 36 w 73"/>
              <a:gd name="T29" fmla="*/ 207 h 207"/>
              <a:gd name="T30" fmla="*/ 35 w 73"/>
              <a:gd name="T31" fmla="*/ 206 h 207"/>
              <a:gd name="T32" fmla="*/ 34 w 73"/>
              <a:gd name="T33" fmla="*/ 206 h 207"/>
              <a:gd name="T34" fmla="*/ 32 w 73"/>
              <a:gd name="T35" fmla="*/ 205 h 207"/>
              <a:gd name="T36" fmla="*/ 32 w 73"/>
              <a:gd name="T37" fmla="*/ 202 h 207"/>
              <a:gd name="T38" fmla="*/ 32 w 73"/>
              <a:gd name="T39" fmla="*/ 202 h 207"/>
              <a:gd name="T40" fmla="*/ 0 w 73"/>
              <a:gd name="T41" fmla="*/ 56 h 207"/>
              <a:gd name="T42" fmla="*/ 36 w 73"/>
              <a:gd name="T43" fmla="*/ 0 h 207"/>
              <a:gd name="T44" fmla="*/ 73 w 73"/>
              <a:gd name="T45" fmla="*/ 56 h 207"/>
              <a:gd name="T46" fmla="*/ 0 w 73"/>
              <a:gd name="T47" fmla="*/ 56 h 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73" h="207">
                <a:moveTo>
                  <a:pt x="32" y="202"/>
                </a:moveTo>
                <a:lnTo>
                  <a:pt x="32" y="47"/>
                </a:lnTo>
                <a:lnTo>
                  <a:pt x="32" y="46"/>
                </a:lnTo>
                <a:lnTo>
                  <a:pt x="34" y="45"/>
                </a:lnTo>
                <a:lnTo>
                  <a:pt x="35" y="43"/>
                </a:lnTo>
                <a:lnTo>
                  <a:pt x="36" y="43"/>
                </a:lnTo>
                <a:lnTo>
                  <a:pt x="38" y="43"/>
                </a:lnTo>
                <a:lnTo>
                  <a:pt x="39" y="45"/>
                </a:lnTo>
                <a:lnTo>
                  <a:pt x="41" y="46"/>
                </a:lnTo>
                <a:lnTo>
                  <a:pt x="41" y="47"/>
                </a:lnTo>
                <a:lnTo>
                  <a:pt x="41" y="202"/>
                </a:lnTo>
                <a:lnTo>
                  <a:pt x="41" y="205"/>
                </a:lnTo>
                <a:lnTo>
                  <a:pt x="39" y="206"/>
                </a:lnTo>
                <a:lnTo>
                  <a:pt x="38" y="206"/>
                </a:lnTo>
                <a:lnTo>
                  <a:pt x="36" y="207"/>
                </a:lnTo>
                <a:lnTo>
                  <a:pt x="35" y="206"/>
                </a:lnTo>
                <a:lnTo>
                  <a:pt x="34" y="206"/>
                </a:lnTo>
                <a:lnTo>
                  <a:pt x="32" y="205"/>
                </a:lnTo>
                <a:lnTo>
                  <a:pt x="32" y="202"/>
                </a:lnTo>
                <a:lnTo>
                  <a:pt x="32" y="202"/>
                </a:lnTo>
                <a:close/>
                <a:moveTo>
                  <a:pt x="0" y="56"/>
                </a:moveTo>
                <a:lnTo>
                  <a:pt x="36" y="0"/>
                </a:lnTo>
                <a:lnTo>
                  <a:pt x="73" y="56"/>
                </a:lnTo>
                <a:lnTo>
                  <a:pt x="0" y="56"/>
                </a:lnTo>
                <a:close/>
              </a:path>
            </a:pathLst>
          </a:custGeom>
          <a:noFill/>
          <a:ln w="1651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266260" name="Freeform 20">
            <a:extLst>
              <a:ext uri="{FF2B5EF4-FFF2-40B4-BE49-F238E27FC236}">
                <a16:creationId xmlns:a16="http://schemas.microsoft.com/office/drawing/2014/main" id="{23AA7D29-173A-FEC4-4D86-49109C9867A8}"/>
              </a:ext>
            </a:extLst>
          </p:cNvPr>
          <p:cNvSpPr>
            <a:spLocks noEditPoints="1"/>
          </p:cNvSpPr>
          <p:nvPr/>
        </p:nvSpPr>
        <p:spPr bwMode="auto">
          <a:xfrm>
            <a:off x="8893175" y="3284538"/>
            <a:ext cx="115888" cy="328612"/>
          </a:xfrm>
          <a:custGeom>
            <a:avLst/>
            <a:gdLst>
              <a:gd name="T0" fmla="*/ 41 w 73"/>
              <a:gd name="T1" fmla="*/ 3 h 207"/>
              <a:gd name="T2" fmla="*/ 41 w 73"/>
              <a:gd name="T3" fmla="*/ 160 h 207"/>
              <a:gd name="T4" fmla="*/ 41 w 73"/>
              <a:gd name="T5" fmla="*/ 161 h 207"/>
              <a:gd name="T6" fmla="*/ 39 w 73"/>
              <a:gd name="T7" fmla="*/ 162 h 207"/>
              <a:gd name="T8" fmla="*/ 38 w 73"/>
              <a:gd name="T9" fmla="*/ 164 h 207"/>
              <a:gd name="T10" fmla="*/ 36 w 73"/>
              <a:gd name="T11" fmla="*/ 164 h 207"/>
              <a:gd name="T12" fmla="*/ 35 w 73"/>
              <a:gd name="T13" fmla="*/ 164 h 207"/>
              <a:gd name="T14" fmla="*/ 34 w 73"/>
              <a:gd name="T15" fmla="*/ 162 h 207"/>
              <a:gd name="T16" fmla="*/ 32 w 73"/>
              <a:gd name="T17" fmla="*/ 161 h 207"/>
              <a:gd name="T18" fmla="*/ 32 w 73"/>
              <a:gd name="T19" fmla="*/ 160 h 207"/>
              <a:gd name="T20" fmla="*/ 32 w 73"/>
              <a:gd name="T21" fmla="*/ 3 h 207"/>
              <a:gd name="T22" fmla="*/ 32 w 73"/>
              <a:gd name="T23" fmla="*/ 2 h 207"/>
              <a:gd name="T24" fmla="*/ 34 w 73"/>
              <a:gd name="T25" fmla="*/ 1 h 207"/>
              <a:gd name="T26" fmla="*/ 35 w 73"/>
              <a:gd name="T27" fmla="*/ 1 h 207"/>
              <a:gd name="T28" fmla="*/ 36 w 73"/>
              <a:gd name="T29" fmla="*/ 0 h 207"/>
              <a:gd name="T30" fmla="*/ 38 w 73"/>
              <a:gd name="T31" fmla="*/ 1 h 207"/>
              <a:gd name="T32" fmla="*/ 39 w 73"/>
              <a:gd name="T33" fmla="*/ 1 h 207"/>
              <a:gd name="T34" fmla="*/ 41 w 73"/>
              <a:gd name="T35" fmla="*/ 2 h 207"/>
              <a:gd name="T36" fmla="*/ 41 w 73"/>
              <a:gd name="T37" fmla="*/ 3 h 207"/>
              <a:gd name="T38" fmla="*/ 41 w 73"/>
              <a:gd name="T39" fmla="*/ 3 h 207"/>
              <a:gd name="T40" fmla="*/ 73 w 73"/>
              <a:gd name="T41" fmla="*/ 151 h 207"/>
              <a:gd name="T42" fmla="*/ 36 w 73"/>
              <a:gd name="T43" fmla="*/ 207 h 207"/>
              <a:gd name="T44" fmla="*/ 0 w 73"/>
              <a:gd name="T45" fmla="*/ 151 h 207"/>
              <a:gd name="T46" fmla="*/ 73 w 73"/>
              <a:gd name="T47" fmla="*/ 151 h 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73" h="207">
                <a:moveTo>
                  <a:pt x="41" y="3"/>
                </a:moveTo>
                <a:lnTo>
                  <a:pt x="41" y="160"/>
                </a:lnTo>
                <a:lnTo>
                  <a:pt x="41" y="161"/>
                </a:lnTo>
                <a:lnTo>
                  <a:pt x="39" y="162"/>
                </a:lnTo>
                <a:lnTo>
                  <a:pt x="38" y="164"/>
                </a:lnTo>
                <a:lnTo>
                  <a:pt x="36" y="164"/>
                </a:lnTo>
                <a:lnTo>
                  <a:pt x="35" y="164"/>
                </a:lnTo>
                <a:lnTo>
                  <a:pt x="34" y="162"/>
                </a:lnTo>
                <a:lnTo>
                  <a:pt x="32" y="161"/>
                </a:lnTo>
                <a:lnTo>
                  <a:pt x="32" y="160"/>
                </a:lnTo>
                <a:lnTo>
                  <a:pt x="32" y="3"/>
                </a:lnTo>
                <a:lnTo>
                  <a:pt x="32" y="2"/>
                </a:lnTo>
                <a:lnTo>
                  <a:pt x="34" y="1"/>
                </a:lnTo>
                <a:lnTo>
                  <a:pt x="35" y="1"/>
                </a:lnTo>
                <a:lnTo>
                  <a:pt x="36" y="0"/>
                </a:lnTo>
                <a:lnTo>
                  <a:pt x="38" y="1"/>
                </a:lnTo>
                <a:lnTo>
                  <a:pt x="39" y="1"/>
                </a:lnTo>
                <a:lnTo>
                  <a:pt x="41" y="2"/>
                </a:lnTo>
                <a:lnTo>
                  <a:pt x="41" y="3"/>
                </a:lnTo>
                <a:lnTo>
                  <a:pt x="41" y="3"/>
                </a:lnTo>
                <a:close/>
                <a:moveTo>
                  <a:pt x="73" y="151"/>
                </a:moveTo>
                <a:lnTo>
                  <a:pt x="36" y="207"/>
                </a:lnTo>
                <a:lnTo>
                  <a:pt x="0" y="151"/>
                </a:lnTo>
                <a:lnTo>
                  <a:pt x="73" y="151"/>
                </a:lnTo>
                <a:close/>
              </a:path>
            </a:pathLst>
          </a:custGeom>
          <a:noFill/>
          <a:ln w="1651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266261" name="Rectangle 21">
            <a:extLst>
              <a:ext uri="{FF2B5EF4-FFF2-40B4-BE49-F238E27FC236}">
                <a16:creationId xmlns:a16="http://schemas.microsoft.com/office/drawing/2014/main" id="{863DCA1B-5AB3-0A4D-8923-C0684AA03D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10613" y="3649663"/>
            <a:ext cx="124989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400" b="1">
                <a:solidFill>
                  <a:srgbClr val="CC0000"/>
                </a:solidFill>
              </a:rPr>
              <a:t>Rejection Region</a:t>
            </a:r>
            <a:endParaRPr lang="en-US" altLang="en-EG" sz="1400">
              <a:solidFill>
                <a:srgbClr val="CC0000"/>
              </a:solidFill>
            </a:endParaRPr>
          </a:p>
        </p:txBody>
      </p:sp>
      <p:sp>
        <p:nvSpPr>
          <p:cNvPr id="266262" name="Rectangle 22">
            <a:extLst>
              <a:ext uri="{FF2B5EF4-FFF2-40B4-BE49-F238E27FC236}">
                <a16:creationId xmlns:a16="http://schemas.microsoft.com/office/drawing/2014/main" id="{7686A82B-F309-7F48-C676-5CB37B91EA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79063" y="3649663"/>
            <a:ext cx="35266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200" b="1"/>
              <a:t> </a:t>
            </a:r>
            <a:endParaRPr lang="en-US" altLang="en-EG"/>
          </a:p>
        </p:txBody>
      </p:sp>
      <p:sp>
        <p:nvSpPr>
          <p:cNvPr id="266263" name="Rectangle 23">
            <a:extLst>
              <a:ext uri="{FF2B5EF4-FFF2-40B4-BE49-F238E27FC236}">
                <a16:creationId xmlns:a16="http://schemas.microsoft.com/office/drawing/2014/main" id="{E4422CE1-0A2A-8903-33B6-685F2927BD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21600" y="2592388"/>
            <a:ext cx="140557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400" b="1">
                <a:solidFill>
                  <a:srgbClr val="009900"/>
                </a:solidFill>
              </a:rPr>
              <a:t>Acceptance Region</a:t>
            </a:r>
            <a:endParaRPr lang="en-US" altLang="en-EG" sz="1400">
              <a:solidFill>
                <a:srgbClr val="009900"/>
              </a:solidFill>
            </a:endParaRPr>
          </a:p>
        </p:txBody>
      </p:sp>
      <p:sp>
        <p:nvSpPr>
          <p:cNvPr id="266264" name="Rectangle 24">
            <a:extLst>
              <a:ext uri="{FF2B5EF4-FFF2-40B4-BE49-F238E27FC236}">
                <a16:creationId xmlns:a16="http://schemas.microsoft.com/office/drawing/2014/main" id="{C86FB565-5A46-4AAC-F6BE-AC8321AA7B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04363" y="2592388"/>
            <a:ext cx="35266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200" b="1"/>
              <a:t> </a:t>
            </a:r>
            <a:endParaRPr lang="en-US" altLang="en-EG"/>
          </a:p>
        </p:txBody>
      </p:sp>
      <p:sp>
        <p:nvSpPr>
          <p:cNvPr id="266265" name="Freeform 25">
            <a:extLst>
              <a:ext uri="{FF2B5EF4-FFF2-40B4-BE49-F238E27FC236}">
                <a16:creationId xmlns:a16="http://schemas.microsoft.com/office/drawing/2014/main" id="{937A6168-07B7-54BC-C33E-BDAE84D6FFDF}"/>
              </a:ext>
            </a:extLst>
          </p:cNvPr>
          <p:cNvSpPr>
            <a:spLocks/>
          </p:cNvSpPr>
          <p:nvPr/>
        </p:nvSpPr>
        <p:spPr bwMode="auto">
          <a:xfrm>
            <a:off x="5040314" y="4351339"/>
            <a:ext cx="47625" cy="34925"/>
          </a:xfrm>
          <a:custGeom>
            <a:avLst/>
            <a:gdLst>
              <a:gd name="T0" fmla="*/ 16 w 30"/>
              <a:gd name="T1" fmla="*/ 22 h 22"/>
              <a:gd name="T2" fmla="*/ 13 w 30"/>
              <a:gd name="T3" fmla="*/ 22 h 22"/>
              <a:gd name="T4" fmla="*/ 10 w 30"/>
              <a:gd name="T5" fmla="*/ 22 h 22"/>
              <a:gd name="T6" fmla="*/ 7 w 30"/>
              <a:gd name="T7" fmla="*/ 21 h 22"/>
              <a:gd name="T8" fmla="*/ 4 w 30"/>
              <a:gd name="T9" fmla="*/ 19 h 22"/>
              <a:gd name="T10" fmla="*/ 2 w 30"/>
              <a:gd name="T11" fmla="*/ 18 h 22"/>
              <a:gd name="T12" fmla="*/ 1 w 30"/>
              <a:gd name="T13" fmla="*/ 15 h 22"/>
              <a:gd name="T14" fmla="*/ 1 w 30"/>
              <a:gd name="T15" fmla="*/ 13 h 22"/>
              <a:gd name="T16" fmla="*/ 0 w 30"/>
              <a:gd name="T17" fmla="*/ 11 h 22"/>
              <a:gd name="T18" fmla="*/ 1 w 30"/>
              <a:gd name="T19" fmla="*/ 9 h 22"/>
              <a:gd name="T20" fmla="*/ 1 w 30"/>
              <a:gd name="T21" fmla="*/ 7 h 22"/>
              <a:gd name="T22" fmla="*/ 2 w 30"/>
              <a:gd name="T23" fmla="*/ 5 h 22"/>
              <a:gd name="T24" fmla="*/ 4 w 30"/>
              <a:gd name="T25" fmla="*/ 3 h 22"/>
              <a:gd name="T26" fmla="*/ 7 w 30"/>
              <a:gd name="T27" fmla="*/ 2 h 22"/>
              <a:gd name="T28" fmla="*/ 10 w 30"/>
              <a:gd name="T29" fmla="*/ 1 h 22"/>
              <a:gd name="T30" fmla="*/ 13 w 30"/>
              <a:gd name="T31" fmla="*/ 0 h 22"/>
              <a:gd name="T32" fmla="*/ 16 w 30"/>
              <a:gd name="T33" fmla="*/ 0 h 22"/>
              <a:gd name="T34" fmla="*/ 18 w 30"/>
              <a:gd name="T35" fmla="*/ 0 h 22"/>
              <a:gd name="T36" fmla="*/ 21 w 30"/>
              <a:gd name="T37" fmla="*/ 1 h 22"/>
              <a:gd name="T38" fmla="*/ 23 w 30"/>
              <a:gd name="T39" fmla="*/ 2 h 22"/>
              <a:gd name="T40" fmla="*/ 26 w 30"/>
              <a:gd name="T41" fmla="*/ 3 h 22"/>
              <a:gd name="T42" fmla="*/ 27 w 30"/>
              <a:gd name="T43" fmla="*/ 5 h 22"/>
              <a:gd name="T44" fmla="*/ 29 w 30"/>
              <a:gd name="T45" fmla="*/ 7 h 22"/>
              <a:gd name="T46" fmla="*/ 30 w 30"/>
              <a:gd name="T47" fmla="*/ 9 h 22"/>
              <a:gd name="T48" fmla="*/ 30 w 30"/>
              <a:gd name="T49" fmla="*/ 11 h 22"/>
              <a:gd name="T50" fmla="*/ 30 w 30"/>
              <a:gd name="T51" fmla="*/ 13 h 22"/>
              <a:gd name="T52" fmla="*/ 29 w 30"/>
              <a:gd name="T53" fmla="*/ 15 h 22"/>
              <a:gd name="T54" fmla="*/ 27 w 30"/>
              <a:gd name="T55" fmla="*/ 18 h 22"/>
              <a:gd name="T56" fmla="*/ 26 w 30"/>
              <a:gd name="T57" fmla="*/ 19 h 22"/>
              <a:gd name="T58" fmla="*/ 23 w 30"/>
              <a:gd name="T59" fmla="*/ 21 h 22"/>
              <a:gd name="T60" fmla="*/ 21 w 30"/>
              <a:gd name="T61" fmla="*/ 22 h 22"/>
              <a:gd name="T62" fmla="*/ 18 w 30"/>
              <a:gd name="T63" fmla="*/ 22 h 22"/>
              <a:gd name="T64" fmla="*/ 16 w 30"/>
              <a:gd name="T6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0" h="22">
                <a:moveTo>
                  <a:pt x="16" y="22"/>
                </a:moveTo>
                <a:lnTo>
                  <a:pt x="13" y="22"/>
                </a:lnTo>
                <a:lnTo>
                  <a:pt x="10" y="22"/>
                </a:lnTo>
                <a:lnTo>
                  <a:pt x="7" y="21"/>
                </a:lnTo>
                <a:lnTo>
                  <a:pt x="4" y="19"/>
                </a:lnTo>
                <a:lnTo>
                  <a:pt x="2" y="18"/>
                </a:lnTo>
                <a:lnTo>
                  <a:pt x="1" y="15"/>
                </a:lnTo>
                <a:lnTo>
                  <a:pt x="1" y="13"/>
                </a:lnTo>
                <a:lnTo>
                  <a:pt x="0" y="11"/>
                </a:lnTo>
                <a:lnTo>
                  <a:pt x="1" y="9"/>
                </a:lnTo>
                <a:lnTo>
                  <a:pt x="1" y="7"/>
                </a:lnTo>
                <a:lnTo>
                  <a:pt x="2" y="5"/>
                </a:lnTo>
                <a:lnTo>
                  <a:pt x="4" y="3"/>
                </a:lnTo>
                <a:lnTo>
                  <a:pt x="7" y="2"/>
                </a:lnTo>
                <a:lnTo>
                  <a:pt x="10" y="1"/>
                </a:lnTo>
                <a:lnTo>
                  <a:pt x="13" y="0"/>
                </a:lnTo>
                <a:lnTo>
                  <a:pt x="16" y="0"/>
                </a:lnTo>
                <a:lnTo>
                  <a:pt x="18" y="0"/>
                </a:lnTo>
                <a:lnTo>
                  <a:pt x="21" y="1"/>
                </a:lnTo>
                <a:lnTo>
                  <a:pt x="23" y="2"/>
                </a:lnTo>
                <a:lnTo>
                  <a:pt x="26" y="3"/>
                </a:lnTo>
                <a:lnTo>
                  <a:pt x="27" y="5"/>
                </a:lnTo>
                <a:lnTo>
                  <a:pt x="29" y="7"/>
                </a:lnTo>
                <a:lnTo>
                  <a:pt x="30" y="9"/>
                </a:lnTo>
                <a:lnTo>
                  <a:pt x="30" y="11"/>
                </a:lnTo>
                <a:lnTo>
                  <a:pt x="30" y="13"/>
                </a:lnTo>
                <a:lnTo>
                  <a:pt x="29" y="15"/>
                </a:lnTo>
                <a:lnTo>
                  <a:pt x="27" y="18"/>
                </a:lnTo>
                <a:lnTo>
                  <a:pt x="26" y="19"/>
                </a:lnTo>
                <a:lnTo>
                  <a:pt x="23" y="21"/>
                </a:lnTo>
                <a:lnTo>
                  <a:pt x="21" y="22"/>
                </a:lnTo>
                <a:lnTo>
                  <a:pt x="18" y="22"/>
                </a:lnTo>
                <a:lnTo>
                  <a:pt x="16" y="22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266266" name="Freeform 26">
            <a:extLst>
              <a:ext uri="{FF2B5EF4-FFF2-40B4-BE49-F238E27FC236}">
                <a16:creationId xmlns:a16="http://schemas.microsoft.com/office/drawing/2014/main" id="{33BD936F-00C4-E07E-5DD4-DF42584D3561}"/>
              </a:ext>
            </a:extLst>
          </p:cNvPr>
          <p:cNvSpPr>
            <a:spLocks/>
          </p:cNvSpPr>
          <p:nvPr/>
        </p:nvSpPr>
        <p:spPr bwMode="auto">
          <a:xfrm>
            <a:off x="5040314" y="4351339"/>
            <a:ext cx="47625" cy="34925"/>
          </a:xfrm>
          <a:custGeom>
            <a:avLst/>
            <a:gdLst>
              <a:gd name="T0" fmla="*/ 16 w 30"/>
              <a:gd name="T1" fmla="*/ 22 h 22"/>
              <a:gd name="T2" fmla="*/ 13 w 30"/>
              <a:gd name="T3" fmla="*/ 22 h 22"/>
              <a:gd name="T4" fmla="*/ 10 w 30"/>
              <a:gd name="T5" fmla="*/ 22 h 22"/>
              <a:gd name="T6" fmla="*/ 7 w 30"/>
              <a:gd name="T7" fmla="*/ 21 h 22"/>
              <a:gd name="T8" fmla="*/ 4 w 30"/>
              <a:gd name="T9" fmla="*/ 19 h 22"/>
              <a:gd name="T10" fmla="*/ 2 w 30"/>
              <a:gd name="T11" fmla="*/ 18 h 22"/>
              <a:gd name="T12" fmla="*/ 1 w 30"/>
              <a:gd name="T13" fmla="*/ 15 h 22"/>
              <a:gd name="T14" fmla="*/ 1 w 30"/>
              <a:gd name="T15" fmla="*/ 13 h 22"/>
              <a:gd name="T16" fmla="*/ 0 w 30"/>
              <a:gd name="T17" fmla="*/ 11 h 22"/>
              <a:gd name="T18" fmla="*/ 1 w 30"/>
              <a:gd name="T19" fmla="*/ 9 h 22"/>
              <a:gd name="T20" fmla="*/ 1 w 30"/>
              <a:gd name="T21" fmla="*/ 7 h 22"/>
              <a:gd name="T22" fmla="*/ 2 w 30"/>
              <a:gd name="T23" fmla="*/ 5 h 22"/>
              <a:gd name="T24" fmla="*/ 4 w 30"/>
              <a:gd name="T25" fmla="*/ 3 h 22"/>
              <a:gd name="T26" fmla="*/ 7 w 30"/>
              <a:gd name="T27" fmla="*/ 2 h 22"/>
              <a:gd name="T28" fmla="*/ 10 w 30"/>
              <a:gd name="T29" fmla="*/ 1 h 22"/>
              <a:gd name="T30" fmla="*/ 13 w 30"/>
              <a:gd name="T31" fmla="*/ 0 h 22"/>
              <a:gd name="T32" fmla="*/ 16 w 30"/>
              <a:gd name="T33" fmla="*/ 0 h 22"/>
              <a:gd name="T34" fmla="*/ 18 w 30"/>
              <a:gd name="T35" fmla="*/ 0 h 22"/>
              <a:gd name="T36" fmla="*/ 21 w 30"/>
              <a:gd name="T37" fmla="*/ 1 h 22"/>
              <a:gd name="T38" fmla="*/ 23 w 30"/>
              <a:gd name="T39" fmla="*/ 2 h 22"/>
              <a:gd name="T40" fmla="*/ 26 w 30"/>
              <a:gd name="T41" fmla="*/ 3 h 22"/>
              <a:gd name="T42" fmla="*/ 27 w 30"/>
              <a:gd name="T43" fmla="*/ 5 h 22"/>
              <a:gd name="T44" fmla="*/ 29 w 30"/>
              <a:gd name="T45" fmla="*/ 7 h 22"/>
              <a:gd name="T46" fmla="*/ 30 w 30"/>
              <a:gd name="T47" fmla="*/ 9 h 22"/>
              <a:gd name="T48" fmla="*/ 30 w 30"/>
              <a:gd name="T49" fmla="*/ 11 h 22"/>
              <a:gd name="T50" fmla="*/ 30 w 30"/>
              <a:gd name="T51" fmla="*/ 13 h 22"/>
              <a:gd name="T52" fmla="*/ 29 w 30"/>
              <a:gd name="T53" fmla="*/ 15 h 22"/>
              <a:gd name="T54" fmla="*/ 27 w 30"/>
              <a:gd name="T55" fmla="*/ 18 h 22"/>
              <a:gd name="T56" fmla="*/ 26 w 30"/>
              <a:gd name="T57" fmla="*/ 19 h 22"/>
              <a:gd name="T58" fmla="*/ 23 w 30"/>
              <a:gd name="T59" fmla="*/ 21 h 22"/>
              <a:gd name="T60" fmla="*/ 21 w 30"/>
              <a:gd name="T61" fmla="*/ 22 h 22"/>
              <a:gd name="T62" fmla="*/ 18 w 30"/>
              <a:gd name="T63" fmla="*/ 22 h 22"/>
              <a:gd name="T64" fmla="*/ 16 w 30"/>
              <a:gd name="T6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0" h="22">
                <a:moveTo>
                  <a:pt x="16" y="22"/>
                </a:moveTo>
                <a:lnTo>
                  <a:pt x="13" y="22"/>
                </a:lnTo>
                <a:lnTo>
                  <a:pt x="10" y="22"/>
                </a:lnTo>
                <a:lnTo>
                  <a:pt x="7" y="21"/>
                </a:lnTo>
                <a:lnTo>
                  <a:pt x="4" y="19"/>
                </a:lnTo>
                <a:lnTo>
                  <a:pt x="2" y="18"/>
                </a:lnTo>
                <a:lnTo>
                  <a:pt x="1" y="15"/>
                </a:lnTo>
                <a:lnTo>
                  <a:pt x="1" y="13"/>
                </a:lnTo>
                <a:lnTo>
                  <a:pt x="0" y="11"/>
                </a:lnTo>
                <a:lnTo>
                  <a:pt x="1" y="9"/>
                </a:lnTo>
                <a:lnTo>
                  <a:pt x="1" y="7"/>
                </a:lnTo>
                <a:lnTo>
                  <a:pt x="2" y="5"/>
                </a:lnTo>
                <a:lnTo>
                  <a:pt x="4" y="3"/>
                </a:lnTo>
                <a:lnTo>
                  <a:pt x="7" y="2"/>
                </a:lnTo>
                <a:lnTo>
                  <a:pt x="10" y="1"/>
                </a:lnTo>
                <a:lnTo>
                  <a:pt x="13" y="0"/>
                </a:lnTo>
                <a:lnTo>
                  <a:pt x="16" y="0"/>
                </a:lnTo>
                <a:lnTo>
                  <a:pt x="18" y="0"/>
                </a:lnTo>
                <a:lnTo>
                  <a:pt x="21" y="1"/>
                </a:lnTo>
                <a:lnTo>
                  <a:pt x="23" y="2"/>
                </a:lnTo>
                <a:lnTo>
                  <a:pt x="26" y="3"/>
                </a:lnTo>
                <a:lnTo>
                  <a:pt x="27" y="5"/>
                </a:lnTo>
                <a:lnTo>
                  <a:pt x="29" y="7"/>
                </a:lnTo>
                <a:lnTo>
                  <a:pt x="30" y="9"/>
                </a:lnTo>
                <a:lnTo>
                  <a:pt x="30" y="11"/>
                </a:lnTo>
                <a:lnTo>
                  <a:pt x="30" y="13"/>
                </a:lnTo>
                <a:lnTo>
                  <a:pt x="29" y="15"/>
                </a:lnTo>
                <a:lnTo>
                  <a:pt x="27" y="18"/>
                </a:lnTo>
                <a:lnTo>
                  <a:pt x="26" y="19"/>
                </a:lnTo>
                <a:lnTo>
                  <a:pt x="23" y="21"/>
                </a:lnTo>
                <a:lnTo>
                  <a:pt x="21" y="22"/>
                </a:lnTo>
                <a:lnTo>
                  <a:pt x="18" y="22"/>
                </a:lnTo>
                <a:lnTo>
                  <a:pt x="16" y="22"/>
                </a:lnTo>
              </a:path>
            </a:pathLst>
          </a:custGeom>
          <a:noFill/>
          <a:ln w="14288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266267" name="Freeform 27">
            <a:extLst>
              <a:ext uri="{FF2B5EF4-FFF2-40B4-BE49-F238E27FC236}">
                <a16:creationId xmlns:a16="http://schemas.microsoft.com/office/drawing/2014/main" id="{6433E464-7501-0FE4-0835-A79B560768EA}"/>
              </a:ext>
            </a:extLst>
          </p:cNvPr>
          <p:cNvSpPr>
            <a:spLocks/>
          </p:cNvSpPr>
          <p:nvPr/>
        </p:nvSpPr>
        <p:spPr bwMode="auto">
          <a:xfrm>
            <a:off x="8423276" y="3343275"/>
            <a:ext cx="47625" cy="38100"/>
          </a:xfrm>
          <a:custGeom>
            <a:avLst/>
            <a:gdLst>
              <a:gd name="T0" fmla="*/ 14 w 30"/>
              <a:gd name="T1" fmla="*/ 24 h 24"/>
              <a:gd name="T2" fmla="*/ 11 w 30"/>
              <a:gd name="T3" fmla="*/ 24 h 24"/>
              <a:gd name="T4" fmla="*/ 8 w 30"/>
              <a:gd name="T5" fmla="*/ 22 h 24"/>
              <a:gd name="T6" fmla="*/ 7 w 30"/>
              <a:gd name="T7" fmla="*/ 21 h 24"/>
              <a:gd name="T8" fmla="*/ 4 w 30"/>
              <a:gd name="T9" fmla="*/ 20 h 24"/>
              <a:gd name="T10" fmla="*/ 3 w 30"/>
              <a:gd name="T11" fmla="*/ 18 h 24"/>
              <a:gd name="T12" fmla="*/ 1 w 30"/>
              <a:gd name="T13" fmla="*/ 17 h 24"/>
              <a:gd name="T14" fmla="*/ 0 w 30"/>
              <a:gd name="T15" fmla="*/ 15 h 24"/>
              <a:gd name="T16" fmla="*/ 0 w 30"/>
              <a:gd name="T17" fmla="*/ 12 h 24"/>
              <a:gd name="T18" fmla="*/ 0 w 30"/>
              <a:gd name="T19" fmla="*/ 10 h 24"/>
              <a:gd name="T20" fmla="*/ 1 w 30"/>
              <a:gd name="T21" fmla="*/ 8 h 24"/>
              <a:gd name="T22" fmla="*/ 3 w 30"/>
              <a:gd name="T23" fmla="*/ 6 h 24"/>
              <a:gd name="T24" fmla="*/ 4 w 30"/>
              <a:gd name="T25" fmla="*/ 3 h 24"/>
              <a:gd name="T26" fmla="*/ 7 w 30"/>
              <a:gd name="T27" fmla="*/ 2 h 24"/>
              <a:gd name="T28" fmla="*/ 8 w 30"/>
              <a:gd name="T29" fmla="*/ 1 h 24"/>
              <a:gd name="T30" fmla="*/ 11 w 30"/>
              <a:gd name="T31" fmla="*/ 1 h 24"/>
              <a:gd name="T32" fmla="*/ 14 w 30"/>
              <a:gd name="T33" fmla="*/ 0 h 24"/>
              <a:gd name="T34" fmla="*/ 17 w 30"/>
              <a:gd name="T35" fmla="*/ 1 h 24"/>
              <a:gd name="T36" fmla="*/ 20 w 30"/>
              <a:gd name="T37" fmla="*/ 1 h 24"/>
              <a:gd name="T38" fmla="*/ 23 w 30"/>
              <a:gd name="T39" fmla="*/ 2 h 24"/>
              <a:gd name="T40" fmla="*/ 26 w 30"/>
              <a:gd name="T41" fmla="*/ 3 h 24"/>
              <a:gd name="T42" fmla="*/ 27 w 30"/>
              <a:gd name="T43" fmla="*/ 6 h 24"/>
              <a:gd name="T44" fmla="*/ 29 w 30"/>
              <a:gd name="T45" fmla="*/ 8 h 24"/>
              <a:gd name="T46" fmla="*/ 29 w 30"/>
              <a:gd name="T47" fmla="*/ 10 h 24"/>
              <a:gd name="T48" fmla="*/ 30 w 30"/>
              <a:gd name="T49" fmla="*/ 12 h 24"/>
              <a:gd name="T50" fmla="*/ 29 w 30"/>
              <a:gd name="T51" fmla="*/ 15 h 24"/>
              <a:gd name="T52" fmla="*/ 29 w 30"/>
              <a:gd name="T53" fmla="*/ 17 h 24"/>
              <a:gd name="T54" fmla="*/ 27 w 30"/>
              <a:gd name="T55" fmla="*/ 18 h 24"/>
              <a:gd name="T56" fmla="*/ 26 w 30"/>
              <a:gd name="T57" fmla="*/ 20 h 24"/>
              <a:gd name="T58" fmla="*/ 23 w 30"/>
              <a:gd name="T59" fmla="*/ 21 h 24"/>
              <a:gd name="T60" fmla="*/ 20 w 30"/>
              <a:gd name="T61" fmla="*/ 22 h 24"/>
              <a:gd name="T62" fmla="*/ 17 w 30"/>
              <a:gd name="T63" fmla="*/ 24 h 24"/>
              <a:gd name="T64" fmla="*/ 14 w 30"/>
              <a:gd name="T65" fmla="*/ 24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0" h="24">
                <a:moveTo>
                  <a:pt x="14" y="24"/>
                </a:moveTo>
                <a:lnTo>
                  <a:pt x="11" y="24"/>
                </a:lnTo>
                <a:lnTo>
                  <a:pt x="8" y="22"/>
                </a:lnTo>
                <a:lnTo>
                  <a:pt x="7" y="21"/>
                </a:lnTo>
                <a:lnTo>
                  <a:pt x="4" y="20"/>
                </a:lnTo>
                <a:lnTo>
                  <a:pt x="3" y="18"/>
                </a:lnTo>
                <a:lnTo>
                  <a:pt x="1" y="17"/>
                </a:lnTo>
                <a:lnTo>
                  <a:pt x="0" y="15"/>
                </a:lnTo>
                <a:lnTo>
                  <a:pt x="0" y="12"/>
                </a:lnTo>
                <a:lnTo>
                  <a:pt x="0" y="10"/>
                </a:lnTo>
                <a:lnTo>
                  <a:pt x="1" y="8"/>
                </a:lnTo>
                <a:lnTo>
                  <a:pt x="3" y="6"/>
                </a:lnTo>
                <a:lnTo>
                  <a:pt x="4" y="3"/>
                </a:lnTo>
                <a:lnTo>
                  <a:pt x="7" y="2"/>
                </a:lnTo>
                <a:lnTo>
                  <a:pt x="8" y="1"/>
                </a:lnTo>
                <a:lnTo>
                  <a:pt x="11" y="1"/>
                </a:lnTo>
                <a:lnTo>
                  <a:pt x="14" y="0"/>
                </a:lnTo>
                <a:lnTo>
                  <a:pt x="17" y="1"/>
                </a:lnTo>
                <a:lnTo>
                  <a:pt x="20" y="1"/>
                </a:lnTo>
                <a:lnTo>
                  <a:pt x="23" y="2"/>
                </a:lnTo>
                <a:lnTo>
                  <a:pt x="26" y="3"/>
                </a:lnTo>
                <a:lnTo>
                  <a:pt x="27" y="6"/>
                </a:lnTo>
                <a:lnTo>
                  <a:pt x="29" y="8"/>
                </a:lnTo>
                <a:lnTo>
                  <a:pt x="29" y="10"/>
                </a:lnTo>
                <a:lnTo>
                  <a:pt x="30" y="12"/>
                </a:lnTo>
                <a:lnTo>
                  <a:pt x="29" y="15"/>
                </a:lnTo>
                <a:lnTo>
                  <a:pt x="29" y="17"/>
                </a:lnTo>
                <a:lnTo>
                  <a:pt x="27" y="18"/>
                </a:lnTo>
                <a:lnTo>
                  <a:pt x="26" y="20"/>
                </a:lnTo>
                <a:lnTo>
                  <a:pt x="23" y="21"/>
                </a:lnTo>
                <a:lnTo>
                  <a:pt x="20" y="22"/>
                </a:lnTo>
                <a:lnTo>
                  <a:pt x="17" y="24"/>
                </a:lnTo>
                <a:lnTo>
                  <a:pt x="14" y="24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266268" name="Freeform 28">
            <a:extLst>
              <a:ext uri="{FF2B5EF4-FFF2-40B4-BE49-F238E27FC236}">
                <a16:creationId xmlns:a16="http://schemas.microsoft.com/office/drawing/2014/main" id="{72148D04-476F-F325-56AE-8FAA29C7FC63}"/>
              </a:ext>
            </a:extLst>
          </p:cNvPr>
          <p:cNvSpPr>
            <a:spLocks/>
          </p:cNvSpPr>
          <p:nvPr/>
        </p:nvSpPr>
        <p:spPr bwMode="auto">
          <a:xfrm>
            <a:off x="8423276" y="3343275"/>
            <a:ext cx="47625" cy="38100"/>
          </a:xfrm>
          <a:custGeom>
            <a:avLst/>
            <a:gdLst>
              <a:gd name="T0" fmla="*/ 14 w 30"/>
              <a:gd name="T1" fmla="*/ 24 h 24"/>
              <a:gd name="T2" fmla="*/ 11 w 30"/>
              <a:gd name="T3" fmla="*/ 24 h 24"/>
              <a:gd name="T4" fmla="*/ 8 w 30"/>
              <a:gd name="T5" fmla="*/ 22 h 24"/>
              <a:gd name="T6" fmla="*/ 7 w 30"/>
              <a:gd name="T7" fmla="*/ 21 h 24"/>
              <a:gd name="T8" fmla="*/ 4 w 30"/>
              <a:gd name="T9" fmla="*/ 20 h 24"/>
              <a:gd name="T10" fmla="*/ 3 w 30"/>
              <a:gd name="T11" fmla="*/ 18 h 24"/>
              <a:gd name="T12" fmla="*/ 1 w 30"/>
              <a:gd name="T13" fmla="*/ 17 h 24"/>
              <a:gd name="T14" fmla="*/ 0 w 30"/>
              <a:gd name="T15" fmla="*/ 15 h 24"/>
              <a:gd name="T16" fmla="*/ 0 w 30"/>
              <a:gd name="T17" fmla="*/ 12 h 24"/>
              <a:gd name="T18" fmla="*/ 0 w 30"/>
              <a:gd name="T19" fmla="*/ 10 h 24"/>
              <a:gd name="T20" fmla="*/ 1 w 30"/>
              <a:gd name="T21" fmla="*/ 8 h 24"/>
              <a:gd name="T22" fmla="*/ 3 w 30"/>
              <a:gd name="T23" fmla="*/ 6 h 24"/>
              <a:gd name="T24" fmla="*/ 4 w 30"/>
              <a:gd name="T25" fmla="*/ 3 h 24"/>
              <a:gd name="T26" fmla="*/ 7 w 30"/>
              <a:gd name="T27" fmla="*/ 2 h 24"/>
              <a:gd name="T28" fmla="*/ 8 w 30"/>
              <a:gd name="T29" fmla="*/ 1 h 24"/>
              <a:gd name="T30" fmla="*/ 11 w 30"/>
              <a:gd name="T31" fmla="*/ 1 h 24"/>
              <a:gd name="T32" fmla="*/ 14 w 30"/>
              <a:gd name="T33" fmla="*/ 0 h 24"/>
              <a:gd name="T34" fmla="*/ 17 w 30"/>
              <a:gd name="T35" fmla="*/ 1 h 24"/>
              <a:gd name="T36" fmla="*/ 20 w 30"/>
              <a:gd name="T37" fmla="*/ 1 h 24"/>
              <a:gd name="T38" fmla="*/ 23 w 30"/>
              <a:gd name="T39" fmla="*/ 2 h 24"/>
              <a:gd name="T40" fmla="*/ 26 w 30"/>
              <a:gd name="T41" fmla="*/ 3 h 24"/>
              <a:gd name="T42" fmla="*/ 27 w 30"/>
              <a:gd name="T43" fmla="*/ 6 h 24"/>
              <a:gd name="T44" fmla="*/ 29 w 30"/>
              <a:gd name="T45" fmla="*/ 8 h 24"/>
              <a:gd name="T46" fmla="*/ 29 w 30"/>
              <a:gd name="T47" fmla="*/ 10 h 24"/>
              <a:gd name="T48" fmla="*/ 30 w 30"/>
              <a:gd name="T49" fmla="*/ 12 h 24"/>
              <a:gd name="T50" fmla="*/ 29 w 30"/>
              <a:gd name="T51" fmla="*/ 15 h 24"/>
              <a:gd name="T52" fmla="*/ 29 w 30"/>
              <a:gd name="T53" fmla="*/ 17 h 24"/>
              <a:gd name="T54" fmla="*/ 27 w 30"/>
              <a:gd name="T55" fmla="*/ 18 h 24"/>
              <a:gd name="T56" fmla="*/ 26 w 30"/>
              <a:gd name="T57" fmla="*/ 20 h 24"/>
              <a:gd name="T58" fmla="*/ 23 w 30"/>
              <a:gd name="T59" fmla="*/ 21 h 24"/>
              <a:gd name="T60" fmla="*/ 20 w 30"/>
              <a:gd name="T61" fmla="*/ 22 h 24"/>
              <a:gd name="T62" fmla="*/ 17 w 30"/>
              <a:gd name="T63" fmla="*/ 24 h 24"/>
              <a:gd name="T64" fmla="*/ 14 w 30"/>
              <a:gd name="T65" fmla="*/ 24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0" h="24">
                <a:moveTo>
                  <a:pt x="14" y="24"/>
                </a:moveTo>
                <a:lnTo>
                  <a:pt x="11" y="24"/>
                </a:lnTo>
                <a:lnTo>
                  <a:pt x="8" y="22"/>
                </a:lnTo>
                <a:lnTo>
                  <a:pt x="7" y="21"/>
                </a:lnTo>
                <a:lnTo>
                  <a:pt x="4" y="20"/>
                </a:lnTo>
                <a:lnTo>
                  <a:pt x="3" y="18"/>
                </a:lnTo>
                <a:lnTo>
                  <a:pt x="1" y="17"/>
                </a:lnTo>
                <a:lnTo>
                  <a:pt x="0" y="15"/>
                </a:lnTo>
                <a:lnTo>
                  <a:pt x="0" y="12"/>
                </a:lnTo>
                <a:lnTo>
                  <a:pt x="0" y="10"/>
                </a:lnTo>
                <a:lnTo>
                  <a:pt x="1" y="8"/>
                </a:lnTo>
                <a:lnTo>
                  <a:pt x="3" y="6"/>
                </a:lnTo>
                <a:lnTo>
                  <a:pt x="4" y="3"/>
                </a:lnTo>
                <a:lnTo>
                  <a:pt x="7" y="2"/>
                </a:lnTo>
                <a:lnTo>
                  <a:pt x="8" y="1"/>
                </a:lnTo>
                <a:lnTo>
                  <a:pt x="11" y="1"/>
                </a:lnTo>
                <a:lnTo>
                  <a:pt x="14" y="0"/>
                </a:lnTo>
                <a:lnTo>
                  <a:pt x="17" y="1"/>
                </a:lnTo>
                <a:lnTo>
                  <a:pt x="20" y="1"/>
                </a:lnTo>
                <a:lnTo>
                  <a:pt x="23" y="2"/>
                </a:lnTo>
                <a:lnTo>
                  <a:pt x="26" y="3"/>
                </a:lnTo>
                <a:lnTo>
                  <a:pt x="27" y="6"/>
                </a:lnTo>
                <a:lnTo>
                  <a:pt x="29" y="8"/>
                </a:lnTo>
                <a:lnTo>
                  <a:pt x="29" y="10"/>
                </a:lnTo>
                <a:lnTo>
                  <a:pt x="30" y="12"/>
                </a:lnTo>
                <a:lnTo>
                  <a:pt x="29" y="15"/>
                </a:lnTo>
                <a:lnTo>
                  <a:pt x="29" y="17"/>
                </a:lnTo>
                <a:lnTo>
                  <a:pt x="27" y="18"/>
                </a:lnTo>
                <a:lnTo>
                  <a:pt x="26" y="20"/>
                </a:lnTo>
                <a:lnTo>
                  <a:pt x="23" y="21"/>
                </a:lnTo>
                <a:lnTo>
                  <a:pt x="20" y="22"/>
                </a:lnTo>
                <a:lnTo>
                  <a:pt x="17" y="24"/>
                </a:lnTo>
                <a:lnTo>
                  <a:pt x="14" y="24"/>
                </a:lnTo>
              </a:path>
            </a:pathLst>
          </a:custGeom>
          <a:noFill/>
          <a:ln w="14288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266269" name="Rectangle 29">
            <a:extLst>
              <a:ext uri="{FF2B5EF4-FFF2-40B4-BE49-F238E27FC236}">
                <a16:creationId xmlns:a16="http://schemas.microsoft.com/office/drawing/2014/main" id="{DDF72A8C-09FC-24B4-4C4E-5320345726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10626" y="5810250"/>
            <a:ext cx="30457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400" b="1"/>
              <a:t>Risk</a:t>
            </a:r>
            <a:endParaRPr lang="en-US" altLang="en-EG"/>
          </a:p>
        </p:txBody>
      </p:sp>
      <p:sp>
        <p:nvSpPr>
          <p:cNvPr id="266270" name="Rectangle 30">
            <a:extLst>
              <a:ext uri="{FF2B5EF4-FFF2-40B4-BE49-F238E27FC236}">
                <a16:creationId xmlns:a16="http://schemas.microsoft.com/office/drawing/2014/main" id="{327D3D09-2190-0D24-336B-5D407AFD2E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9575" y="5810250"/>
            <a:ext cx="4007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400" b="1"/>
              <a:t> </a:t>
            </a:r>
            <a:endParaRPr lang="en-US" altLang="en-EG"/>
          </a:p>
        </p:txBody>
      </p:sp>
      <p:sp>
        <p:nvSpPr>
          <p:cNvPr id="266271" name="Rectangle 31">
            <a:extLst>
              <a:ext uri="{FF2B5EF4-FFF2-40B4-BE49-F238E27FC236}">
                <a16:creationId xmlns:a16="http://schemas.microsoft.com/office/drawing/2014/main" id="{5CE76DF6-EE67-2E30-AE2B-5456795958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9750" y="4008438"/>
            <a:ext cx="35266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200" b="1"/>
              <a:t> </a:t>
            </a:r>
            <a:endParaRPr lang="en-US" altLang="en-EG"/>
          </a:p>
        </p:txBody>
      </p:sp>
      <p:sp>
        <p:nvSpPr>
          <p:cNvPr id="266272" name="Rectangle 32">
            <a:extLst>
              <a:ext uri="{FF2B5EF4-FFF2-40B4-BE49-F238E27FC236}">
                <a16:creationId xmlns:a16="http://schemas.microsoft.com/office/drawing/2014/main" id="{509AB676-8AA7-4965-37C5-0AFBBF9DE4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6575" y="3662363"/>
            <a:ext cx="35266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200" b="1"/>
              <a:t> </a:t>
            </a:r>
            <a:endParaRPr lang="en-US" altLang="en-EG"/>
          </a:p>
        </p:txBody>
      </p:sp>
      <p:sp>
        <p:nvSpPr>
          <p:cNvPr id="266273" name="Rectangle 33">
            <a:extLst>
              <a:ext uri="{FF2B5EF4-FFF2-40B4-BE49-F238E27FC236}">
                <a16:creationId xmlns:a16="http://schemas.microsoft.com/office/drawing/2014/main" id="{1B84AE5E-ACC9-3E66-8820-25BF39CF40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39175" y="3349625"/>
            <a:ext cx="35266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200" b="1"/>
              <a:t> </a:t>
            </a:r>
            <a:endParaRPr lang="en-US" altLang="en-EG"/>
          </a:p>
        </p:txBody>
      </p:sp>
      <p:sp>
        <p:nvSpPr>
          <p:cNvPr id="266274" name="Rectangle 34">
            <a:extLst>
              <a:ext uri="{FF2B5EF4-FFF2-40B4-BE49-F238E27FC236}">
                <a16:creationId xmlns:a16="http://schemas.microsoft.com/office/drawing/2014/main" id="{3594B0AF-DCE9-B852-EA71-507ACFE692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5851" y="3281363"/>
            <a:ext cx="45114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400" b="1"/>
              <a:t>WACC</a:t>
            </a:r>
            <a:endParaRPr lang="en-US" altLang="en-EG" sz="1400"/>
          </a:p>
        </p:txBody>
      </p:sp>
      <p:sp>
        <p:nvSpPr>
          <p:cNvPr id="266275" name="Rectangle 35">
            <a:extLst>
              <a:ext uri="{FF2B5EF4-FFF2-40B4-BE49-F238E27FC236}">
                <a16:creationId xmlns:a16="http://schemas.microsoft.com/office/drawing/2014/main" id="{D8EFEF6C-2562-DBDC-B09F-53A228F295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9575" y="3352800"/>
            <a:ext cx="9778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200" b="1"/>
              <a:t>H</a:t>
            </a:r>
            <a:endParaRPr lang="en-US" altLang="en-EG" sz="1200"/>
          </a:p>
        </p:txBody>
      </p:sp>
      <p:sp>
        <p:nvSpPr>
          <p:cNvPr id="266276" name="Rectangle 36">
            <a:extLst>
              <a:ext uri="{FF2B5EF4-FFF2-40B4-BE49-F238E27FC236}">
                <a16:creationId xmlns:a16="http://schemas.microsoft.com/office/drawing/2014/main" id="{AF76FF87-CCFA-F61C-677F-D3900F1EDD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0063" y="3281363"/>
            <a:ext cx="35266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200" b="1"/>
              <a:t> </a:t>
            </a:r>
            <a:endParaRPr lang="en-US" altLang="en-EG"/>
          </a:p>
        </p:txBody>
      </p:sp>
      <p:sp>
        <p:nvSpPr>
          <p:cNvPr id="266277" name="Rectangle 37">
            <a:extLst>
              <a:ext uri="{FF2B5EF4-FFF2-40B4-BE49-F238E27FC236}">
                <a16:creationId xmlns:a16="http://schemas.microsoft.com/office/drawing/2014/main" id="{A4F78463-0D40-E17D-CAA6-F731C9EA41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5851" y="4281488"/>
            <a:ext cx="45114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400" b="1"/>
              <a:t>WACC</a:t>
            </a:r>
            <a:endParaRPr lang="en-US" altLang="en-EG" sz="1400"/>
          </a:p>
        </p:txBody>
      </p:sp>
      <p:sp>
        <p:nvSpPr>
          <p:cNvPr id="266278" name="Rectangle 38">
            <a:extLst>
              <a:ext uri="{FF2B5EF4-FFF2-40B4-BE49-F238E27FC236}">
                <a16:creationId xmlns:a16="http://schemas.microsoft.com/office/drawing/2014/main" id="{AC3F094F-7DB0-EA5B-9250-05632B4CD8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9575" y="4352925"/>
            <a:ext cx="6572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200" b="1"/>
              <a:t>L</a:t>
            </a:r>
            <a:endParaRPr lang="en-US" altLang="en-EG" sz="1200"/>
          </a:p>
        </p:txBody>
      </p:sp>
      <p:sp>
        <p:nvSpPr>
          <p:cNvPr id="266279" name="Rectangle 39">
            <a:extLst>
              <a:ext uri="{FF2B5EF4-FFF2-40B4-BE49-F238E27FC236}">
                <a16:creationId xmlns:a16="http://schemas.microsoft.com/office/drawing/2014/main" id="{CED8BCED-B969-988A-D687-5626E0585C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5775" y="4286250"/>
            <a:ext cx="384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200">
                <a:latin typeface="Times New Roman" panose="02020603050405020304" pitchFamily="18" charset="0"/>
              </a:rPr>
              <a:t> </a:t>
            </a:r>
            <a:endParaRPr lang="en-US" altLang="en-EG"/>
          </a:p>
        </p:txBody>
      </p:sp>
      <p:sp>
        <p:nvSpPr>
          <p:cNvPr id="266280" name="Rectangle 40">
            <a:extLst>
              <a:ext uri="{FF2B5EF4-FFF2-40B4-BE49-F238E27FC236}">
                <a16:creationId xmlns:a16="http://schemas.microsoft.com/office/drawing/2014/main" id="{7C887C1B-38AF-B2BF-BC7E-359E3B6ADA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5850" y="4456113"/>
            <a:ext cx="384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200">
                <a:latin typeface="Times New Roman" panose="02020603050405020304" pitchFamily="18" charset="0"/>
              </a:rPr>
              <a:t> </a:t>
            </a:r>
            <a:endParaRPr lang="en-US" altLang="en-EG"/>
          </a:p>
        </p:txBody>
      </p:sp>
      <p:sp>
        <p:nvSpPr>
          <p:cNvPr id="266281" name="Freeform 41">
            <a:extLst>
              <a:ext uri="{FF2B5EF4-FFF2-40B4-BE49-F238E27FC236}">
                <a16:creationId xmlns:a16="http://schemas.microsoft.com/office/drawing/2014/main" id="{33381F53-C0FF-9333-2850-9A536764AB82}"/>
              </a:ext>
            </a:extLst>
          </p:cNvPr>
          <p:cNvSpPr>
            <a:spLocks/>
          </p:cNvSpPr>
          <p:nvPr/>
        </p:nvSpPr>
        <p:spPr bwMode="auto">
          <a:xfrm>
            <a:off x="6640514" y="3868738"/>
            <a:ext cx="47625" cy="38100"/>
          </a:xfrm>
          <a:custGeom>
            <a:avLst/>
            <a:gdLst>
              <a:gd name="T0" fmla="*/ 14 w 30"/>
              <a:gd name="T1" fmla="*/ 24 h 24"/>
              <a:gd name="T2" fmla="*/ 11 w 30"/>
              <a:gd name="T3" fmla="*/ 23 h 24"/>
              <a:gd name="T4" fmla="*/ 8 w 30"/>
              <a:gd name="T5" fmla="*/ 23 h 24"/>
              <a:gd name="T6" fmla="*/ 7 w 30"/>
              <a:gd name="T7" fmla="*/ 22 h 24"/>
              <a:gd name="T8" fmla="*/ 4 w 30"/>
              <a:gd name="T9" fmla="*/ 21 h 24"/>
              <a:gd name="T10" fmla="*/ 3 w 30"/>
              <a:gd name="T11" fmla="*/ 18 h 24"/>
              <a:gd name="T12" fmla="*/ 1 w 30"/>
              <a:gd name="T13" fmla="*/ 16 h 24"/>
              <a:gd name="T14" fmla="*/ 0 w 30"/>
              <a:gd name="T15" fmla="*/ 14 h 24"/>
              <a:gd name="T16" fmla="*/ 0 w 30"/>
              <a:gd name="T17" fmla="*/ 12 h 24"/>
              <a:gd name="T18" fmla="*/ 0 w 30"/>
              <a:gd name="T19" fmla="*/ 9 h 24"/>
              <a:gd name="T20" fmla="*/ 1 w 30"/>
              <a:gd name="T21" fmla="*/ 7 h 24"/>
              <a:gd name="T22" fmla="*/ 3 w 30"/>
              <a:gd name="T23" fmla="*/ 6 h 24"/>
              <a:gd name="T24" fmla="*/ 4 w 30"/>
              <a:gd name="T25" fmla="*/ 4 h 24"/>
              <a:gd name="T26" fmla="*/ 7 w 30"/>
              <a:gd name="T27" fmla="*/ 3 h 24"/>
              <a:gd name="T28" fmla="*/ 8 w 30"/>
              <a:gd name="T29" fmla="*/ 2 h 24"/>
              <a:gd name="T30" fmla="*/ 11 w 30"/>
              <a:gd name="T31" fmla="*/ 0 h 24"/>
              <a:gd name="T32" fmla="*/ 14 w 30"/>
              <a:gd name="T33" fmla="*/ 0 h 24"/>
              <a:gd name="T34" fmla="*/ 17 w 30"/>
              <a:gd name="T35" fmla="*/ 0 h 24"/>
              <a:gd name="T36" fmla="*/ 20 w 30"/>
              <a:gd name="T37" fmla="*/ 2 h 24"/>
              <a:gd name="T38" fmla="*/ 23 w 30"/>
              <a:gd name="T39" fmla="*/ 3 h 24"/>
              <a:gd name="T40" fmla="*/ 26 w 30"/>
              <a:gd name="T41" fmla="*/ 4 h 24"/>
              <a:gd name="T42" fmla="*/ 27 w 30"/>
              <a:gd name="T43" fmla="*/ 6 h 24"/>
              <a:gd name="T44" fmla="*/ 29 w 30"/>
              <a:gd name="T45" fmla="*/ 7 h 24"/>
              <a:gd name="T46" fmla="*/ 29 w 30"/>
              <a:gd name="T47" fmla="*/ 9 h 24"/>
              <a:gd name="T48" fmla="*/ 30 w 30"/>
              <a:gd name="T49" fmla="*/ 12 h 24"/>
              <a:gd name="T50" fmla="*/ 29 w 30"/>
              <a:gd name="T51" fmla="*/ 14 h 24"/>
              <a:gd name="T52" fmla="*/ 29 w 30"/>
              <a:gd name="T53" fmla="*/ 16 h 24"/>
              <a:gd name="T54" fmla="*/ 27 w 30"/>
              <a:gd name="T55" fmla="*/ 18 h 24"/>
              <a:gd name="T56" fmla="*/ 26 w 30"/>
              <a:gd name="T57" fmla="*/ 21 h 24"/>
              <a:gd name="T58" fmla="*/ 23 w 30"/>
              <a:gd name="T59" fmla="*/ 22 h 24"/>
              <a:gd name="T60" fmla="*/ 20 w 30"/>
              <a:gd name="T61" fmla="*/ 23 h 24"/>
              <a:gd name="T62" fmla="*/ 17 w 30"/>
              <a:gd name="T63" fmla="*/ 23 h 24"/>
              <a:gd name="T64" fmla="*/ 14 w 30"/>
              <a:gd name="T65" fmla="*/ 24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0" h="24">
                <a:moveTo>
                  <a:pt x="14" y="24"/>
                </a:moveTo>
                <a:lnTo>
                  <a:pt x="11" y="23"/>
                </a:lnTo>
                <a:lnTo>
                  <a:pt x="8" y="23"/>
                </a:lnTo>
                <a:lnTo>
                  <a:pt x="7" y="22"/>
                </a:lnTo>
                <a:lnTo>
                  <a:pt x="4" y="21"/>
                </a:lnTo>
                <a:lnTo>
                  <a:pt x="3" y="18"/>
                </a:lnTo>
                <a:lnTo>
                  <a:pt x="1" y="16"/>
                </a:lnTo>
                <a:lnTo>
                  <a:pt x="0" y="14"/>
                </a:lnTo>
                <a:lnTo>
                  <a:pt x="0" y="12"/>
                </a:lnTo>
                <a:lnTo>
                  <a:pt x="0" y="9"/>
                </a:lnTo>
                <a:lnTo>
                  <a:pt x="1" y="7"/>
                </a:lnTo>
                <a:lnTo>
                  <a:pt x="3" y="6"/>
                </a:lnTo>
                <a:lnTo>
                  <a:pt x="4" y="4"/>
                </a:lnTo>
                <a:lnTo>
                  <a:pt x="7" y="3"/>
                </a:lnTo>
                <a:lnTo>
                  <a:pt x="8" y="2"/>
                </a:lnTo>
                <a:lnTo>
                  <a:pt x="11" y="0"/>
                </a:lnTo>
                <a:lnTo>
                  <a:pt x="14" y="0"/>
                </a:lnTo>
                <a:lnTo>
                  <a:pt x="17" y="0"/>
                </a:lnTo>
                <a:lnTo>
                  <a:pt x="20" y="2"/>
                </a:lnTo>
                <a:lnTo>
                  <a:pt x="23" y="3"/>
                </a:lnTo>
                <a:lnTo>
                  <a:pt x="26" y="4"/>
                </a:lnTo>
                <a:lnTo>
                  <a:pt x="27" y="6"/>
                </a:lnTo>
                <a:lnTo>
                  <a:pt x="29" y="7"/>
                </a:lnTo>
                <a:lnTo>
                  <a:pt x="29" y="9"/>
                </a:lnTo>
                <a:lnTo>
                  <a:pt x="30" y="12"/>
                </a:lnTo>
                <a:lnTo>
                  <a:pt x="29" y="14"/>
                </a:lnTo>
                <a:lnTo>
                  <a:pt x="29" y="16"/>
                </a:lnTo>
                <a:lnTo>
                  <a:pt x="27" y="18"/>
                </a:lnTo>
                <a:lnTo>
                  <a:pt x="26" y="21"/>
                </a:lnTo>
                <a:lnTo>
                  <a:pt x="23" y="22"/>
                </a:lnTo>
                <a:lnTo>
                  <a:pt x="20" y="23"/>
                </a:lnTo>
                <a:lnTo>
                  <a:pt x="17" y="23"/>
                </a:lnTo>
                <a:lnTo>
                  <a:pt x="14" y="24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266282" name="Rectangle 42">
            <a:extLst>
              <a:ext uri="{FF2B5EF4-FFF2-40B4-BE49-F238E27FC236}">
                <a16:creationId xmlns:a16="http://schemas.microsoft.com/office/drawing/2014/main" id="{64D1DAF2-CA09-475A-4387-9E356B16AC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5851" y="3813175"/>
            <a:ext cx="45114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400" b="1"/>
              <a:t>WACC</a:t>
            </a:r>
            <a:endParaRPr lang="en-US" altLang="en-EG" sz="1400"/>
          </a:p>
        </p:txBody>
      </p:sp>
      <p:sp>
        <p:nvSpPr>
          <p:cNvPr id="266283" name="Rectangle 43">
            <a:extLst>
              <a:ext uri="{FF2B5EF4-FFF2-40B4-BE49-F238E27FC236}">
                <a16:creationId xmlns:a16="http://schemas.microsoft.com/office/drawing/2014/main" id="{B03C99BC-3DC6-6F9A-12DF-403678FD4B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52750" y="3883025"/>
            <a:ext cx="7053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200" b="1"/>
              <a:t>F</a:t>
            </a:r>
          </a:p>
        </p:txBody>
      </p:sp>
      <p:sp>
        <p:nvSpPr>
          <p:cNvPr id="266284" name="Rectangle 44">
            <a:extLst>
              <a:ext uri="{FF2B5EF4-FFF2-40B4-BE49-F238E27FC236}">
                <a16:creationId xmlns:a16="http://schemas.microsoft.com/office/drawing/2014/main" id="{6525B5BB-8E07-169B-D46A-40F77A7526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0063" y="3817938"/>
            <a:ext cx="384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200">
                <a:latin typeface="Times New Roman" panose="02020603050405020304" pitchFamily="18" charset="0"/>
              </a:rPr>
              <a:t> </a:t>
            </a:r>
            <a:endParaRPr lang="en-US" altLang="en-EG"/>
          </a:p>
        </p:txBody>
      </p:sp>
      <p:sp>
        <p:nvSpPr>
          <p:cNvPr id="266285" name="Rectangle 45">
            <a:extLst>
              <a:ext uri="{FF2B5EF4-FFF2-40B4-BE49-F238E27FC236}">
                <a16:creationId xmlns:a16="http://schemas.microsoft.com/office/drawing/2014/main" id="{F89B9A01-0E04-D5DD-C40F-ED1E9A4487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6738" y="5953125"/>
            <a:ext cx="7854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200" b="1"/>
              <a:t>0</a:t>
            </a:r>
            <a:endParaRPr lang="en-US" altLang="en-EG"/>
          </a:p>
        </p:txBody>
      </p:sp>
      <p:sp>
        <p:nvSpPr>
          <p:cNvPr id="266286" name="Rectangle 46">
            <a:extLst>
              <a:ext uri="{FF2B5EF4-FFF2-40B4-BE49-F238E27FC236}">
                <a16:creationId xmlns:a16="http://schemas.microsoft.com/office/drawing/2014/main" id="{BCDDE72B-912E-DD91-01E4-FE1162D5B7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3100" y="5953125"/>
            <a:ext cx="35266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200" b="1"/>
              <a:t> </a:t>
            </a:r>
            <a:endParaRPr lang="en-US" altLang="en-EG"/>
          </a:p>
        </p:txBody>
      </p:sp>
      <p:sp>
        <p:nvSpPr>
          <p:cNvPr id="266287" name="Rectangle 47">
            <a:extLst>
              <a:ext uri="{FF2B5EF4-FFF2-40B4-BE49-F238E27FC236}">
                <a16:creationId xmlns:a16="http://schemas.microsoft.com/office/drawing/2014/main" id="{81CE6A09-5AF3-2ECE-259D-1850DC979A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1076" y="5957888"/>
            <a:ext cx="30457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400" b="1"/>
              <a:t>Risk</a:t>
            </a:r>
            <a:endParaRPr lang="en-US" altLang="en-EG" sz="1400"/>
          </a:p>
        </p:txBody>
      </p:sp>
      <p:sp>
        <p:nvSpPr>
          <p:cNvPr id="266288" name="Rectangle 48">
            <a:extLst>
              <a:ext uri="{FF2B5EF4-FFF2-40B4-BE49-F238E27FC236}">
                <a16:creationId xmlns:a16="http://schemas.microsoft.com/office/drawing/2014/main" id="{4A37C9C5-899E-1FC6-1E96-6D3C9A539E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4300" y="6029325"/>
            <a:ext cx="6572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200" b="1"/>
              <a:t>L</a:t>
            </a:r>
            <a:endParaRPr lang="en-US" altLang="en-EG" sz="1200"/>
          </a:p>
        </p:txBody>
      </p:sp>
      <p:sp>
        <p:nvSpPr>
          <p:cNvPr id="266289" name="Rectangle 49">
            <a:extLst>
              <a:ext uri="{FF2B5EF4-FFF2-40B4-BE49-F238E27FC236}">
                <a16:creationId xmlns:a16="http://schemas.microsoft.com/office/drawing/2014/main" id="{4A52BDA6-B5A5-CE36-B8A1-F4BB490DAB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0500" y="5957888"/>
            <a:ext cx="35266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200" b="1"/>
              <a:t> </a:t>
            </a:r>
            <a:endParaRPr lang="en-US" altLang="en-EG"/>
          </a:p>
        </p:txBody>
      </p:sp>
      <p:sp>
        <p:nvSpPr>
          <p:cNvPr id="266290" name="Rectangle 50">
            <a:extLst>
              <a:ext uri="{FF2B5EF4-FFF2-40B4-BE49-F238E27FC236}">
                <a16:creationId xmlns:a16="http://schemas.microsoft.com/office/drawing/2014/main" id="{DE4B36EC-9B71-2C3D-47CF-62DADCB915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69113" y="5957888"/>
            <a:ext cx="35266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200" b="1"/>
              <a:t> </a:t>
            </a:r>
            <a:endParaRPr lang="en-US" altLang="en-EG"/>
          </a:p>
        </p:txBody>
      </p:sp>
      <p:sp>
        <p:nvSpPr>
          <p:cNvPr id="266291" name="Rectangle 51">
            <a:extLst>
              <a:ext uri="{FF2B5EF4-FFF2-40B4-BE49-F238E27FC236}">
                <a16:creationId xmlns:a16="http://schemas.microsoft.com/office/drawing/2014/main" id="{4DFF3385-8E9A-0592-4918-5771383056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5464" y="5957888"/>
            <a:ext cx="30457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400" b="1"/>
              <a:t>Risk</a:t>
            </a:r>
            <a:endParaRPr lang="en-US" altLang="en-EG" sz="1400"/>
          </a:p>
        </p:txBody>
      </p:sp>
      <p:sp>
        <p:nvSpPr>
          <p:cNvPr id="266292" name="Rectangle 52">
            <a:extLst>
              <a:ext uri="{FF2B5EF4-FFF2-40B4-BE49-F238E27FC236}">
                <a16:creationId xmlns:a16="http://schemas.microsoft.com/office/drawing/2014/main" id="{AF4ED5BF-1120-E8E8-C771-0BC695028F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0275" y="6029325"/>
            <a:ext cx="9778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200" b="1"/>
              <a:t>H</a:t>
            </a:r>
            <a:endParaRPr lang="en-US" altLang="en-EG" sz="1200"/>
          </a:p>
        </p:txBody>
      </p:sp>
      <p:sp>
        <p:nvSpPr>
          <p:cNvPr id="266293" name="Rectangle 53">
            <a:extLst>
              <a:ext uri="{FF2B5EF4-FFF2-40B4-BE49-F238E27FC236}">
                <a16:creationId xmlns:a16="http://schemas.microsoft.com/office/drawing/2014/main" id="{1B4C05EB-EA5C-6D6A-3842-A99AD4731B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39175" y="5957888"/>
            <a:ext cx="35266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200" b="1"/>
              <a:t> </a:t>
            </a:r>
            <a:endParaRPr lang="en-US" altLang="en-EG"/>
          </a:p>
        </p:txBody>
      </p:sp>
      <p:sp>
        <p:nvSpPr>
          <p:cNvPr id="266294" name="Rectangle 54">
            <a:extLst>
              <a:ext uri="{FF2B5EF4-FFF2-40B4-BE49-F238E27FC236}">
                <a16:creationId xmlns:a16="http://schemas.microsoft.com/office/drawing/2014/main" id="{B07BE105-B71A-2A2B-CE20-A1273F8FA8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3429000"/>
            <a:ext cx="140557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400" b="1">
                <a:solidFill>
                  <a:srgbClr val="009900"/>
                </a:solidFill>
              </a:rPr>
              <a:t>Acceptance Region</a:t>
            </a:r>
            <a:endParaRPr lang="en-US" altLang="en-EG" sz="1400">
              <a:solidFill>
                <a:srgbClr val="009900"/>
              </a:solidFill>
            </a:endParaRPr>
          </a:p>
        </p:txBody>
      </p:sp>
      <p:sp>
        <p:nvSpPr>
          <p:cNvPr id="266295" name="Rectangle 55">
            <a:extLst>
              <a:ext uri="{FF2B5EF4-FFF2-40B4-BE49-F238E27FC236}">
                <a16:creationId xmlns:a16="http://schemas.microsoft.com/office/drawing/2014/main" id="{60B110F2-9D4A-3F31-AAA2-F30A5D3559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4114800"/>
            <a:ext cx="124989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altLang="en-EG" sz="1400" b="1">
                <a:solidFill>
                  <a:srgbClr val="CC0000"/>
                </a:solidFill>
              </a:rPr>
              <a:t>Rejection Region</a:t>
            </a:r>
            <a:endParaRPr lang="en-US" altLang="en-EG" sz="1400">
              <a:solidFill>
                <a:srgbClr val="CC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60C5B7C-D1B3-1FB8-B46F-F3EA3614A8A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D1EFC35-7C69-7600-2718-711E6FBD986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0516" name="Rectangle 4">
            <a:extLst>
              <a:ext uri="{FF2B5EF4-FFF2-40B4-BE49-F238E27FC236}">
                <a16:creationId xmlns:a16="http://schemas.microsoft.com/office/drawing/2014/main" id="{F417115A-581E-4E6A-4FE0-63D28264D4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08221" y="497682"/>
            <a:ext cx="8229600" cy="1371600"/>
          </a:xfrm>
          <a:noFill/>
          <a:ln/>
        </p:spPr>
        <p:txBody>
          <a:bodyPr/>
          <a:lstStyle/>
          <a:p>
            <a:r>
              <a:rPr lang="en-US" altLang="en-EG" dirty="0"/>
              <a:t>Divisional Risk &amp; the Cost of Capital</a:t>
            </a:r>
          </a:p>
        </p:txBody>
      </p:sp>
      <p:pic>
        <p:nvPicPr>
          <p:cNvPr id="320518" name="Picture 6">
            <a:extLst>
              <a:ext uri="{FF2B5EF4-FFF2-40B4-BE49-F238E27FC236}">
                <a16:creationId xmlns:a16="http://schemas.microsoft.com/office/drawing/2014/main" id="{C39D3479-9377-AB0A-CB08-6088008E94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1719264"/>
            <a:ext cx="6781800" cy="422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F944697-E030-8BE5-DDEF-0775C673B47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BCB1747-0F85-73D6-1240-FD700511E057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0338" name="Rectangle 2">
            <a:extLst>
              <a:ext uri="{FF2B5EF4-FFF2-40B4-BE49-F238E27FC236}">
                <a16:creationId xmlns:a16="http://schemas.microsoft.com/office/drawing/2014/main" id="{24EF6D54-6A57-D1D7-0694-7C795F8F94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Subjective Approach</a:t>
            </a:r>
          </a:p>
        </p:txBody>
      </p:sp>
      <p:sp>
        <p:nvSpPr>
          <p:cNvPr id="270339" name="Rectangle 3">
            <a:extLst>
              <a:ext uri="{FF2B5EF4-FFF2-40B4-BE49-F238E27FC236}">
                <a16:creationId xmlns:a16="http://schemas.microsoft.com/office/drawing/2014/main" id="{4CEF38B7-1636-AC5E-6EC3-1CC17FB9577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371601"/>
            <a:ext cx="7848600" cy="4983163"/>
          </a:xfrm>
        </p:spPr>
        <p:txBody>
          <a:bodyPr/>
          <a:lstStyle/>
          <a:p>
            <a:r>
              <a:rPr lang="en-US" altLang="en-EG" sz="3600"/>
              <a:t>Consider the project’s risk relative to the firm overall</a:t>
            </a:r>
          </a:p>
          <a:p>
            <a:pPr lvl="1"/>
            <a:r>
              <a:rPr lang="en-US" altLang="en-EG" sz="3200"/>
              <a:t>If the project is riskier than the firm, use a discount rate greater than the WACC</a:t>
            </a:r>
          </a:p>
          <a:p>
            <a:pPr lvl="1"/>
            <a:r>
              <a:rPr lang="en-US" altLang="en-EG" sz="3200"/>
              <a:t>If the project is less risky than the firm, use a discount rate less than the WACC</a:t>
            </a:r>
          </a:p>
        </p:txBody>
      </p:sp>
      <p:sp>
        <p:nvSpPr>
          <p:cNvPr id="270340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5F21B630-71DA-0D04-BE37-42A0D2E082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70341" name="Text Box 5">
            <a:extLst>
              <a:ext uri="{FF2B5EF4-FFF2-40B4-BE49-F238E27FC236}">
                <a16:creationId xmlns:a16="http://schemas.microsoft.com/office/drawing/2014/main" id="{F939F571-0DD8-5CBE-41E8-C73EF2C575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6096000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/>
              <a:t>Return to Quick Quiz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BFCE5A-D52E-679E-73F9-BABD488A4F2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BF7681B-CF77-7056-18D1-1652B90C3771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2386" name="Rectangle 2">
            <a:extLst>
              <a:ext uri="{FF2B5EF4-FFF2-40B4-BE49-F238E27FC236}">
                <a16:creationId xmlns:a16="http://schemas.microsoft.com/office/drawing/2014/main" id="{20E6CF89-1EE8-3556-9940-4063D7A69B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46484" y="883919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Subjective Approach - Example</a:t>
            </a:r>
          </a:p>
        </p:txBody>
      </p:sp>
      <p:graphicFrame>
        <p:nvGraphicFramePr>
          <p:cNvPr id="272415" name="Group 31">
            <a:extLst>
              <a:ext uri="{FF2B5EF4-FFF2-40B4-BE49-F238E27FC236}">
                <a16:creationId xmlns:a16="http://schemas.microsoft.com/office/drawing/2014/main" id="{BF9EBCB4-019F-065A-4D0C-B7C694C9F0AC}"/>
              </a:ext>
            </a:extLst>
          </p:cNvPr>
          <p:cNvGraphicFramePr>
            <a:graphicFrameLocks noGrp="1"/>
          </p:cNvGraphicFramePr>
          <p:nvPr>
            <p:ph type="tbl" idx="1"/>
          </p:nvPr>
        </p:nvGraphicFramePr>
        <p:xfrm>
          <a:off x="2590800" y="2057401"/>
          <a:ext cx="7162800" cy="2926081"/>
        </p:xfrm>
        <a:graphic>
          <a:graphicData uri="http://schemas.openxmlformats.org/drawingml/2006/table">
            <a:tbl>
              <a:tblPr/>
              <a:tblGrid>
                <a:gridCol w="3505200">
                  <a:extLst>
                    <a:ext uri="{9D8B030D-6E8A-4147-A177-3AD203B41FA5}">
                      <a16:colId xmlns:a16="http://schemas.microsoft.com/office/drawing/2014/main" val="445197825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80081562"/>
                    </a:ext>
                  </a:extLst>
                </a:gridCol>
              </a:tblGrid>
              <a:tr h="47466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-444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-104775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-14128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-21272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Risk Level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-444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-104775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-14128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-21272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Discount 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5487027"/>
                  </a:ext>
                </a:extLst>
              </a:tr>
              <a:tr h="5159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-444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-104775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-14128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-21272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Very Low Risk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-444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-104775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-14128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-21272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WACC – 8%            7%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2656102"/>
                  </a:ext>
                </a:extLst>
              </a:tr>
              <a:tr h="49847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-444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-104775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-14128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-21272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Low Risk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-444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-104775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-14128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-21272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WACC – 3%          12%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8127464"/>
                  </a:ext>
                </a:extLst>
              </a:tr>
              <a:tr h="49212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-444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-104775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-14128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-21272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Same Risk as Firm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-444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-104775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-14128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-21272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WACC                   15%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1890464"/>
                  </a:ext>
                </a:extLst>
              </a:tr>
              <a:tr h="46990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-444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-104775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-14128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-21272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High Risk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-444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-104775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-14128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-21272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WACC + 5%          20%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6278340"/>
                  </a:ext>
                </a:extLst>
              </a:tr>
              <a:tr h="4651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-444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-104775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-14128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-21272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Very High Risk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-444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-104775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-14128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-21272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-21272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WACC + 10%        25%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031258"/>
                  </a:ext>
                </a:extLst>
              </a:tr>
            </a:tbl>
          </a:graphicData>
        </a:graphic>
      </p:graphicFrame>
      <p:sp>
        <p:nvSpPr>
          <p:cNvPr id="272410" name="Line 26">
            <a:extLst>
              <a:ext uri="{FF2B5EF4-FFF2-40B4-BE49-F238E27FC236}">
                <a16:creationId xmlns:a16="http://schemas.microsoft.com/office/drawing/2014/main" id="{AA484188-FA7B-10C8-C128-8129193ECB89}"/>
              </a:ext>
            </a:extLst>
          </p:cNvPr>
          <p:cNvSpPr>
            <a:spLocks noChangeShapeType="1"/>
          </p:cNvSpPr>
          <p:nvPr/>
        </p:nvSpPr>
        <p:spPr bwMode="auto">
          <a:xfrm>
            <a:off x="8382000" y="2514600"/>
            <a:ext cx="0" cy="2438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FB7C68-A103-EB4A-8964-8F47BED41BF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A9D11FA-44AE-6446-7204-AC53A9C65BDC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218" name="Rectangle 2">
            <a:extLst>
              <a:ext uri="{FF2B5EF4-FFF2-40B4-BE49-F238E27FC236}">
                <a16:creationId xmlns:a16="http://schemas.microsoft.com/office/drawing/2014/main" id="{4BE82558-950B-8AF5-B2DA-0E642B78E6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Quick Quiz</a:t>
            </a:r>
          </a:p>
        </p:txBody>
      </p:sp>
      <p:sp>
        <p:nvSpPr>
          <p:cNvPr id="137219" name="Rectangle 3">
            <a:extLst>
              <a:ext uri="{FF2B5EF4-FFF2-40B4-BE49-F238E27FC236}">
                <a16:creationId xmlns:a16="http://schemas.microsoft.com/office/drawing/2014/main" id="{6737EEED-FE0B-4C70-3847-261B63200C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295401"/>
            <a:ext cx="8077200" cy="50593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sz="2600" dirty="0"/>
              <a:t>What are the two approaches for computing the cost of equity? </a:t>
            </a:r>
          </a:p>
          <a:p>
            <a:pPr>
              <a:lnSpc>
                <a:spcPct val="90000"/>
              </a:lnSpc>
            </a:pPr>
            <a:r>
              <a:rPr lang="en-US" altLang="en-EG" sz="2600" dirty="0"/>
              <a:t>How do you compute the cost of debt and the after tax cost of debt? </a:t>
            </a:r>
            <a:endParaRPr lang="en-US" altLang="en-EG" sz="2200" dirty="0"/>
          </a:p>
          <a:p>
            <a:pPr>
              <a:lnSpc>
                <a:spcPct val="90000"/>
              </a:lnSpc>
            </a:pPr>
            <a:r>
              <a:rPr lang="en-US" altLang="en-EG" sz="2600" dirty="0"/>
              <a:t>How do you compute the capital structure weights required for the WACC? </a:t>
            </a:r>
          </a:p>
          <a:p>
            <a:pPr>
              <a:lnSpc>
                <a:spcPct val="90000"/>
              </a:lnSpc>
            </a:pPr>
            <a:r>
              <a:rPr lang="en-US" altLang="en-EG" sz="2600" dirty="0"/>
              <a:t>What is the WACC? </a:t>
            </a:r>
          </a:p>
          <a:p>
            <a:pPr>
              <a:lnSpc>
                <a:spcPct val="90000"/>
              </a:lnSpc>
            </a:pPr>
            <a:r>
              <a:rPr lang="en-US" altLang="en-EG" sz="2600" dirty="0"/>
              <a:t>What happens if we use the WACC as the discount rate for all projects? </a:t>
            </a:r>
          </a:p>
          <a:p>
            <a:pPr>
              <a:lnSpc>
                <a:spcPct val="90000"/>
              </a:lnSpc>
            </a:pPr>
            <a:r>
              <a:rPr lang="en-US" altLang="en-EG" sz="2600" dirty="0"/>
              <a:t>What are two methods that can be used to compute the appropriate discount rate when WACC isn’t appropriate? </a:t>
            </a:r>
            <a:endParaRPr lang="en-US" altLang="en-EG" sz="2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603FD9-D36A-B8E4-1AE2-993E3BCE5FC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751</TotalTime>
  <Words>2224</Words>
  <Application>Microsoft Office PowerPoint</Application>
  <PresentationFormat>Widescreen</PresentationFormat>
  <Paragraphs>363</Paragraphs>
  <Slides>36</Slides>
  <Notes>35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36</vt:i4>
      </vt:variant>
    </vt:vector>
  </HeadingPairs>
  <TitlesOfParts>
    <vt:vector size="44" baseType="lpstr">
      <vt:lpstr>Arial</vt:lpstr>
      <vt:lpstr>BA-II Plus Symbols</vt:lpstr>
      <vt:lpstr>Calibri</vt:lpstr>
      <vt:lpstr>Calibri Light</vt:lpstr>
      <vt:lpstr>Times New Roman</vt:lpstr>
      <vt:lpstr>Office Theme</vt:lpstr>
      <vt:lpstr>Equation</vt:lpstr>
      <vt:lpstr>Worksheet</vt:lpstr>
      <vt:lpstr>PowerPoint Presentation</vt:lpstr>
      <vt:lpstr>PowerPoint Presentation</vt:lpstr>
      <vt:lpstr>PowerPoint Presentation</vt:lpstr>
      <vt:lpstr>Key Concepts and Skills</vt:lpstr>
      <vt:lpstr>Cost of Capital Basics</vt:lpstr>
      <vt:lpstr>Cost of Equity</vt:lpstr>
      <vt:lpstr>The Dividend Growth Model Approach</vt:lpstr>
      <vt:lpstr>Example: Dividend Growth Model</vt:lpstr>
      <vt:lpstr>Example: Estimating the Dividend Growth Rate</vt:lpstr>
      <vt:lpstr>Advantages and Disadvantages of Dividend Growth Model</vt:lpstr>
      <vt:lpstr>The SML Approach</vt:lpstr>
      <vt:lpstr>Example: SML</vt:lpstr>
      <vt:lpstr>Advantages and Disadvantages of SML</vt:lpstr>
      <vt:lpstr>Example: Cost of Equity</vt:lpstr>
      <vt:lpstr>Cost of Debt</vt:lpstr>
      <vt:lpstr>Example: Cost of Debt</vt:lpstr>
      <vt:lpstr>Component Cost of Debt</vt:lpstr>
      <vt:lpstr>Cost of Preferred Stock</vt:lpstr>
      <vt:lpstr>Weighted Average Cost of Capital</vt:lpstr>
      <vt:lpstr>Determining the Weights for the WACC</vt:lpstr>
      <vt:lpstr>Capital Structure Weights</vt:lpstr>
      <vt:lpstr>WACC</vt:lpstr>
      <vt:lpstr>Estimating Weights </vt:lpstr>
      <vt:lpstr>WACC</vt:lpstr>
      <vt:lpstr>Table 12.1</vt:lpstr>
      <vt:lpstr>Factors that Influence a Company’s WACC</vt:lpstr>
      <vt:lpstr>Eastman Chemical -WACC</vt:lpstr>
      <vt:lpstr>Risk-Adjusted WACC</vt:lpstr>
      <vt:lpstr>Using WACC for All Projects</vt:lpstr>
      <vt:lpstr>Using WACC for All Projects</vt:lpstr>
      <vt:lpstr>Divisional Risk &amp; the Cost of Capital</vt:lpstr>
      <vt:lpstr>Divisional Risk &amp; the Cost of Capital</vt:lpstr>
      <vt:lpstr>Subjective Approach</vt:lpstr>
      <vt:lpstr>Subjective Approach - Example</vt:lpstr>
      <vt:lpstr>Quick Quiz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&amp; Ali</cp:lastModifiedBy>
  <cp:revision>23</cp:revision>
  <dcterms:created xsi:type="dcterms:W3CDTF">2023-04-29T09:08:23Z</dcterms:created>
  <dcterms:modified xsi:type="dcterms:W3CDTF">2023-11-07T10:21:58Z</dcterms:modified>
</cp:coreProperties>
</file>