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527" r:id="rId6"/>
    <p:sldId id="526" r:id="rId7"/>
    <p:sldId id="525" r:id="rId8"/>
    <p:sldId id="524" r:id="rId9"/>
    <p:sldId id="522" r:id="rId10"/>
    <p:sldId id="523" r:id="rId11"/>
    <p:sldId id="520" r:id="rId12"/>
    <p:sldId id="521" r:id="rId13"/>
    <p:sldId id="519" r:id="rId14"/>
    <p:sldId id="518" r:id="rId15"/>
    <p:sldId id="517" r:id="rId16"/>
    <p:sldId id="516" r:id="rId17"/>
    <p:sldId id="515" r:id="rId18"/>
    <p:sldId id="514" r:id="rId19"/>
    <p:sldId id="513" r:id="rId20"/>
    <p:sldId id="512" r:id="rId21"/>
    <p:sldId id="511" r:id="rId22"/>
    <p:sldId id="510" r:id="rId23"/>
    <p:sldId id="509" r:id="rId24"/>
    <p:sldId id="508" r:id="rId25"/>
    <p:sldId id="507" r:id="rId26"/>
    <p:sldId id="506" r:id="rId27"/>
    <p:sldId id="505" r:id="rId28"/>
    <p:sldId id="504" r:id="rId29"/>
    <p:sldId id="503" r:id="rId30"/>
    <p:sldId id="501" r:id="rId31"/>
    <p:sldId id="500" r:id="rId32"/>
    <p:sldId id="499" r:id="rId33"/>
    <p:sldId id="498" r:id="rId34"/>
    <p:sldId id="497" r:id="rId35"/>
    <p:sldId id="496" r:id="rId36"/>
    <p:sldId id="495" r:id="rId37"/>
    <p:sldId id="493" r:id="rId38"/>
    <p:sldId id="494" r:id="rId39"/>
    <p:sldId id="530" r:id="rId40"/>
    <p:sldId id="52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27"/>
            <p14:sldId id="526"/>
            <p14:sldId id="525"/>
            <p14:sldId id="524"/>
            <p14:sldId id="522"/>
            <p14:sldId id="523"/>
            <p14:sldId id="520"/>
            <p14:sldId id="521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1"/>
            <p14:sldId id="500"/>
            <p14:sldId id="499"/>
            <p14:sldId id="498"/>
            <p14:sldId id="497"/>
            <p14:sldId id="496"/>
            <p14:sldId id="495"/>
            <p14:sldId id="493"/>
            <p14:sldId id="494"/>
            <p14:sldId id="530"/>
            <p14:sldId id="52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3842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8128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8602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0645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0449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8517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76398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0957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1626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462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13035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3560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049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72864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49783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1915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6399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10978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5521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1448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41877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8463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1163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05764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07877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702863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80639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5183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79121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07659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88973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75152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86839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3200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4DF548B-94AE-6D6F-7E51-EEAB88B1F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6A7AE7-E182-A8B6-C602-683DD03DF894}"/>
              </a:ext>
            </a:extLst>
          </p:cNvPr>
          <p:cNvSpPr txBox="1"/>
          <p:nvPr/>
        </p:nvSpPr>
        <p:spPr>
          <a:xfrm>
            <a:off x="2919620" y="2840359"/>
            <a:ext cx="60976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Financial Management Basis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72368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B3A7402-CE73-EB82-2E10-7C7682681E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55D635-8013-F762-B8F5-3B17BA72BD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368" y="2054233"/>
            <a:ext cx="8669263" cy="27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53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534D69-579D-6A39-EBF9-AC7661D81F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213426-0887-F95D-C029-9A449D5B3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846" y="807493"/>
            <a:ext cx="9998307" cy="524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92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AD7CE96-E62F-46F8-8E83-289971D4D1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DB09B0-866F-2DD7-A746-7C0EFEC1D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797" y="2013145"/>
            <a:ext cx="9120406" cy="287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47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18067AA-EF94-6066-3275-CC8E1ABB4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90F9CB-4823-5129-EFB6-8F125B1371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9962" y="892844"/>
            <a:ext cx="9352075" cy="507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24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D24B5E7-9956-7383-ED66-199658337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F1F899-F418-4AA4-0989-9DAC150274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785" y="1005630"/>
            <a:ext cx="10132430" cy="484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55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B098B3E-BAB3-D742-D3F3-2BFBC58AA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FA829F-29FB-8E45-F977-4B9C8F1EA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410" y="880651"/>
            <a:ext cx="9169179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95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9ECB909-7D2A-7C17-7B97-40889F4611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835182-5E9C-763F-ADA6-BCEDF1F508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930" t="11504"/>
          <a:stretch/>
        </p:blipFill>
        <p:spPr>
          <a:xfrm>
            <a:off x="1928192" y="1928191"/>
            <a:ext cx="9179562" cy="45697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C1C4A5-447D-8706-9713-48A5A39D7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0467" y="533978"/>
            <a:ext cx="7446388" cy="86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04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C2443A7-99CB-87A8-0E14-56421F5DA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872E1B-7045-62A7-A379-25855BD30622}"/>
              </a:ext>
            </a:extLst>
          </p:cNvPr>
          <p:cNvSpPr txBox="1"/>
          <p:nvPr/>
        </p:nvSpPr>
        <p:spPr>
          <a:xfrm>
            <a:off x="3048828" y="440490"/>
            <a:ext cx="6097656" cy="5977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is the company’s current financial status?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was the company’s operating results for the period?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122623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7B369E17-9E03-CC93-2844-CE97D5ED96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431FFC-E434-A0A4-7724-35B10B85217D}"/>
              </a:ext>
            </a:extLst>
          </p:cNvPr>
          <p:cNvSpPr txBox="1"/>
          <p:nvPr/>
        </p:nvSpPr>
        <p:spPr>
          <a:xfrm>
            <a:off x="3048828" y="1012954"/>
            <a:ext cx="609765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sheet: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receivable,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payable, notes payable and mortgages payable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2444290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E290C434-2B44-D205-21E2-8485B81DF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490809-5C33-FC33-0725-130A18FE7D2E}"/>
              </a:ext>
            </a:extLst>
          </p:cNvPr>
          <p:cNvSpPr txBox="1"/>
          <p:nvPr/>
        </p:nvSpPr>
        <p:spPr>
          <a:xfrm>
            <a:off x="3048828" y="1960906"/>
            <a:ext cx="6097656" cy="2936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3406556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FE23EA3-5487-AB38-FAFD-8F58C97F1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0066E7-58C1-23DE-4B1B-85F4FE8B9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870" y="1121464"/>
            <a:ext cx="7974259" cy="461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23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0C28BA8-30C7-95F1-0AEE-5DEDBF42E9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2FD86D-27EE-75BD-090F-F57200FE4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202" y="1033064"/>
            <a:ext cx="8437595" cy="479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42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3700BA9-4E60-3100-B658-AF5963B1E2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42B1B07-F43F-262A-2B3A-6B1327F40C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3654" y="1176333"/>
            <a:ext cx="6864691" cy="45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99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68845DE8-821F-4D0A-D1AB-D9C83496C4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10598B-AD9D-EB83-F80F-0159DE83E7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258" y="1215960"/>
            <a:ext cx="8809484" cy="44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14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253A3CC-F7B3-8AB0-3051-D9DC141136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1A52A2-24FE-958E-8612-8AD0134F0C0D}"/>
              </a:ext>
            </a:extLst>
          </p:cNvPr>
          <p:cNvSpPr txBox="1"/>
          <p:nvPr/>
        </p:nvSpPr>
        <p:spPr>
          <a:xfrm>
            <a:off x="3048828" y="1142220"/>
            <a:ext cx="6097656" cy="4573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</p:spTree>
    <p:extLst>
      <p:ext uri="{BB962C8B-B14F-4D97-AF65-F5344CB8AC3E}">
        <p14:creationId xmlns:p14="http://schemas.microsoft.com/office/powerpoint/2010/main" val="1307107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CEE274E-B96D-62EF-5238-A330B120C2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A7DB95-EB28-F5E5-765C-9D0BC3E902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619" y="822734"/>
            <a:ext cx="9900762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43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777F0E-84E8-8CD3-D045-C55A96A13E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B532A3-F0E2-C4CF-0A64-C1B2075083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256" y="792251"/>
            <a:ext cx="7925487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00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1C8247-F025-B528-37B4-66E6275D34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C083D7-CC2F-6B58-AA13-C1DD375BC7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3409" y="1063547"/>
            <a:ext cx="8285182" cy="473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781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0BAE16-C6B5-39BF-D1C8-F28C215460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3629" y="1334842"/>
            <a:ext cx="8004742" cy="418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D28167E-2CAC-B00A-B6F6-AC3051787A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170E09-5B49-BB18-EC62-A91254DB0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312" y="1270829"/>
            <a:ext cx="8297375" cy="431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5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09C31CB-3B3E-79E3-8655-80264368B8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B1D11B-63CD-E031-FE47-2EF63C9D4B97}"/>
              </a:ext>
            </a:extLst>
          </p:cNvPr>
          <p:cNvSpPr txBox="1"/>
          <p:nvPr/>
        </p:nvSpPr>
        <p:spPr>
          <a:xfrm>
            <a:off x="3048828" y="1434608"/>
            <a:ext cx="6097656" cy="39887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</p:txBody>
      </p:sp>
    </p:spTree>
    <p:extLst>
      <p:ext uri="{BB962C8B-B14F-4D97-AF65-F5344CB8AC3E}">
        <p14:creationId xmlns:p14="http://schemas.microsoft.com/office/powerpoint/2010/main" val="5921923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92EB084-51D9-CC34-17EC-7233DF5E5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4818A9-2BAE-CA9E-EE40-83C5F1557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7575" y="1514690"/>
            <a:ext cx="8516850" cy="382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69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6317911-048E-2BBB-634A-22796B883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E16E38-6781-391D-7497-9B53F01C4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703" y="2490656"/>
            <a:ext cx="10164594" cy="187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108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DE44363-24F4-78ED-0493-FDCC21A17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E54BA5-3ED8-1074-E03C-709C6CFE87C3}"/>
              </a:ext>
            </a:extLst>
          </p:cNvPr>
          <p:cNvSpPr txBox="1"/>
          <p:nvPr/>
        </p:nvSpPr>
        <p:spPr>
          <a:xfrm>
            <a:off x="3048828" y="2105561"/>
            <a:ext cx="6097656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  <p:extLst>
      <p:ext uri="{BB962C8B-B14F-4D97-AF65-F5344CB8AC3E}">
        <p14:creationId xmlns:p14="http://schemas.microsoft.com/office/powerpoint/2010/main" val="3446064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92F1086-FE62-A5A2-1491-B09611F9E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EF4B80-B3EA-A30B-7565-FC707DAA1160}"/>
              </a:ext>
            </a:extLst>
          </p:cNvPr>
          <p:cNvSpPr txBox="1"/>
          <p:nvPr/>
        </p:nvSpPr>
        <p:spPr>
          <a:xfrm>
            <a:off x="1331843" y="775252"/>
            <a:ext cx="7814641" cy="4844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potential.</a:t>
            </a:r>
          </a:p>
        </p:txBody>
      </p:sp>
    </p:spTree>
    <p:extLst>
      <p:ext uri="{BB962C8B-B14F-4D97-AF65-F5344CB8AC3E}">
        <p14:creationId xmlns:p14="http://schemas.microsoft.com/office/powerpoint/2010/main" val="209353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D0342F8-045D-3CAD-1443-4A8D7CECA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7D542F-4687-03C1-D0D4-34DFF76D8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4718" y="1019952"/>
            <a:ext cx="7315834" cy="6401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C73F18-D177-3A90-7AD9-8D114828C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861" y="1904787"/>
            <a:ext cx="10050278" cy="30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0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54A9780-DDCB-F9B4-60A9-D85D42089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D4F3CF-878F-B091-20E0-A32D98120097}"/>
              </a:ext>
            </a:extLst>
          </p:cNvPr>
          <p:cNvSpPr txBox="1"/>
          <p:nvPr/>
        </p:nvSpPr>
        <p:spPr>
          <a:xfrm>
            <a:off x="3048828" y="1653129"/>
            <a:ext cx="6097656" cy="3551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</p:spTree>
    <p:extLst>
      <p:ext uri="{BB962C8B-B14F-4D97-AF65-F5344CB8AC3E}">
        <p14:creationId xmlns:p14="http://schemas.microsoft.com/office/powerpoint/2010/main" val="2335889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2F9F23E-0667-A886-E6C9-B2316C893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684775-1946-59AA-F5AC-74AF51D7B9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92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B1D4866-3CFB-FF24-3E98-D2D7114208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50AE12-372E-81B0-8DA0-331E6098245B}"/>
              </a:ext>
            </a:extLst>
          </p:cNvPr>
          <p:cNvSpPr txBox="1"/>
          <p:nvPr/>
        </p:nvSpPr>
        <p:spPr>
          <a:xfrm>
            <a:off x="3048828" y="1782396"/>
            <a:ext cx="6097656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Standards for Comparison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Œ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500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Ž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</p:spTree>
    <p:extLst>
      <p:ext uri="{BB962C8B-B14F-4D97-AF65-F5344CB8AC3E}">
        <p14:creationId xmlns:p14="http://schemas.microsoft.com/office/powerpoint/2010/main" val="19509104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FF099D5-317D-A965-F5DA-98659E465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86E40E-F98A-1950-6894-AC1766FE9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667" y="880651"/>
            <a:ext cx="9894666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197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D3287F7-19E4-7C11-CB77-EF23A50A8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01A9C3-E707-859A-B6DA-F6BF380DE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1673" y="783106"/>
            <a:ext cx="9388654" cy="529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118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A08F04-1D96-34B2-77F6-795F48BB99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C20B56-AA74-84DB-8CC3-CCADFFE10A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754" y="920278"/>
            <a:ext cx="8620491" cy="501744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8587E5-CF3D-0177-0396-C3C1ECBDF9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068" y="880651"/>
            <a:ext cx="10601863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2B4A48-8752-D318-DE02-0D63C6714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570" y="880651"/>
            <a:ext cx="9906859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8020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FC7ED2-6E7C-DD6D-F9A2-C44208D329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102" y="1095375"/>
            <a:ext cx="8465795" cy="50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436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D84A0076-A9BF-45C1-9106-DAB69B7487DB}"/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364</Words>
  <Application>Microsoft Office PowerPoint</Application>
  <PresentationFormat>Widescreen</PresentationFormat>
  <Paragraphs>53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2024-07-25T17:55:42Z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